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39"/>
  </p:notesMasterIdLst>
  <p:sldIdLst>
    <p:sldId id="256" r:id="rId2"/>
    <p:sldId id="275" r:id="rId3"/>
    <p:sldId id="257" r:id="rId4"/>
    <p:sldId id="258" r:id="rId5"/>
    <p:sldId id="279" r:id="rId6"/>
    <p:sldId id="260" r:id="rId7"/>
    <p:sldId id="292" r:id="rId8"/>
    <p:sldId id="280" r:id="rId9"/>
    <p:sldId id="261" r:id="rId10"/>
    <p:sldId id="269" r:id="rId11"/>
    <p:sldId id="262" r:id="rId12"/>
    <p:sldId id="281" r:id="rId13"/>
    <p:sldId id="270" r:id="rId14"/>
    <p:sldId id="264" r:id="rId15"/>
    <p:sldId id="276" r:id="rId16"/>
    <p:sldId id="272" r:id="rId17"/>
    <p:sldId id="265" r:id="rId18"/>
    <p:sldId id="283" r:id="rId19"/>
    <p:sldId id="271" r:id="rId20"/>
    <p:sldId id="282" r:id="rId21"/>
    <p:sldId id="273" r:id="rId22"/>
    <p:sldId id="286" r:id="rId23"/>
    <p:sldId id="277" r:id="rId24"/>
    <p:sldId id="266" r:id="rId25"/>
    <p:sldId id="267" r:id="rId26"/>
    <p:sldId id="284" r:id="rId27"/>
    <p:sldId id="287" r:id="rId28"/>
    <p:sldId id="288" r:id="rId29"/>
    <p:sldId id="289" r:id="rId30"/>
    <p:sldId id="290" r:id="rId31"/>
    <p:sldId id="291" r:id="rId32"/>
    <p:sldId id="268" r:id="rId33"/>
    <p:sldId id="293" r:id="rId34"/>
    <p:sldId id="259" r:id="rId35"/>
    <p:sldId id="274" r:id="rId36"/>
    <p:sldId id="278" r:id="rId37"/>
    <p:sldId id="29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966" autoAdjust="0"/>
  </p:normalViewPr>
  <p:slideViewPr>
    <p:cSldViewPr>
      <p:cViewPr varScale="1">
        <p:scale>
          <a:sx n="48" d="100"/>
          <a:sy n="48" d="100"/>
        </p:scale>
        <p:origin x="2016"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0E0B79-43DF-493C-AF42-F94148531FBF}" type="datetimeFigureOut">
              <a:rPr lang="en-US" smtClean="0"/>
              <a:pPr/>
              <a:t>11/17/2021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93E1E6-1368-4B42-928B-954D4BCE9825}" type="slidenum">
              <a:rPr lang="en-US" smtClean="0"/>
              <a:pPr/>
              <a:t>‹#›</a:t>
            </a:fld>
            <a:endParaRPr lang="en-US"/>
          </a:p>
        </p:txBody>
      </p:sp>
    </p:spTree>
    <p:extLst>
      <p:ext uri="{BB962C8B-B14F-4D97-AF65-F5344CB8AC3E}">
        <p14:creationId xmlns:p14="http://schemas.microsoft.com/office/powerpoint/2010/main" val="306392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Food Insecurity: A Guide for Pediatric Residents.</a:t>
            </a:r>
            <a:r>
              <a:rPr lang="en-US" baseline="0" dirty="0"/>
              <a:t> Please play in Slideshow Mode.</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1</a:t>
            </a:fld>
            <a:endParaRPr lang="en-US"/>
          </a:p>
        </p:txBody>
      </p:sp>
    </p:spTree>
    <p:extLst>
      <p:ext uri="{BB962C8B-B14F-4D97-AF65-F5344CB8AC3E}">
        <p14:creationId xmlns:p14="http://schemas.microsoft.com/office/powerpoint/2010/main" val="167320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who’s at risk for food insecurity? This</a:t>
            </a:r>
            <a:r>
              <a:rPr lang="en-US" baseline="0" dirty="0"/>
              <a:t> bar graph breaks down prevalence of food insecurity in the US in 2013 by certain demographics.</a:t>
            </a:r>
          </a:p>
          <a:p>
            <a:r>
              <a:rPr lang="en-US" dirty="0"/>
              <a:t>Povert</a:t>
            </a:r>
            <a:r>
              <a:rPr lang="en-US" baseline="0" dirty="0"/>
              <a:t>y is perhaps the most obvious risk factor (seen here with the longest bars). The graph uses the income-to-poverty ratio, defined by the U.S. Census Bureau as </a:t>
            </a:r>
            <a:r>
              <a:rPr lang="en-US" sz="1200" b="0" i="0" u="none" strike="noStrike" kern="1200" baseline="0" dirty="0">
                <a:solidFill>
                  <a:schemeClr val="tx1"/>
                </a:solidFill>
                <a:latin typeface="+mn-lt"/>
                <a:ea typeface="+mn-ea"/>
                <a:cs typeface="+mn-cs"/>
              </a:rPr>
              <a:t>a gauge of “the depth of poverty and shows how close a family’s income is to its poverty threshold’ in percentage form. For example, a family with an income-to-poverty ratio of 125 percent has income that is 25 percent above its poverty threshold.” Clearly those ‘under 1.00’ are below the poverty threshold and have the highest rates of FI. </a:t>
            </a:r>
          </a:p>
          <a:p>
            <a:r>
              <a:rPr lang="en-US" baseline="0" dirty="0"/>
              <a:t>Can you think of and other risk factors besides poverty? This graph breaks it down to get a clearer picture of specific populations with higher prevalence. </a:t>
            </a:r>
          </a:p>
          <a:p>
            <a:r>
              <a:rPr lang="en-US" dirty="0"/>
              <a:t>Looking</a:t>
            </a:r>
            <a:r>
              <a:rPr lang="en-US" baseline="0" dirty="0"/>
              <a:t> at all household in the US in 2013, just over 14% were food insecure. That number goes up for homes with children,  and even higher for single parent homes, which both make sense --- more mouths to feed, on a limited income.  Below that there is evidence of a very significant racial disparity. </a:t>
            </a:r>
          </a:p>
          <a:p>
            <a:r>
              <a:rPr lang="en-US" baseline="0" dirty="0"/>
              <a:t>Interestingly, there is not huge difference if you l live inside or outside a city or in the NE, Midwest, South, or West. Why is that important for you? Wherever you decide to settle down and practice pediatrics, you will face this issue. No place is completely immune.  </a:t>
            </a:r>
          </a:p>
        </p:txBody>
      </p:sp>
      <p:sp>
        <p:nvSpPr>
          <p:cNvPr id="4" name="Slide Number Placeholder 3"/>
          <p:cNvSpPr>
            <a:spLocks noGrp="1"/>
          </p:cNvSpPr>
          <p:nvPr>
            <p:ph type="sldNum" sz="quarter" idx="10"/>
          </p:nvPr>
        </p:nvSpPr>
        <p:spPr/>
        <p:txBody>
          <a:bodyPr/>
          <a:lstStyle/>
          <a:p>
            <a:fld id="{2A93E1E6-1368-4B42-928B-954D4BCE9825}" type="slidenum">
              <a:rPr lang="en-US" smtClean="0"/>
              <a:pPr/>
              <a:t>10</a:t>
            </a:fld>
            <a:endParaRPr lang="en-US"/>
          </a:p>
        </p:txBody>
      </p:sp>
    </p:spTree>
    <p:extLst>
      <p:ext uri="{BB962C8B-B14F-4D97-AF65-F5344CB8AC3E}">
        <p14:creationId xmlns:p14="http://schemas.microsoft.com/office/powerpoint/2010/main" val="4451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just learned that having kids is a risk factor for food</a:t>
            </a:r>
            <a:r>
              <a:rPr lang="en-US" sz="1200" b="0" i="0" kern="1200" baseline="0" dirty="0">
                <a:solidFill>
                  <a:schemeClr val="tx1"/>
                </a:solidFill>
                <a:effectLst/>
                <a:latin typeface="+mn-lt"/>
                <a:ea typeface="+mn-ea"/>
                <a:cs typeface="+mn-cs"/>
              </a:rPr>
              <a:t> insecurity, so let’s look more closely at only households with children. </a:t>
            </a:r>
            <a:r>
              <a:rPr lang="en-US" sz="1200" b="0" i="0" kern="1200" dirty="0">
                <a:solidFill>
                  <a:schemeClr val="tx1"/>
                </a:solidFill>
                <a:effectLst/>
                <a:latin typeface="+mn-lt"/>
                <a:ea typeface="+mn-ea"/>
                <a:cs typeface="+mn-cs"/>
              </a:rPr>
              <a:t>In</a:t>
            </a:r>
            <a:r>
              <a:rPr lang="en-US" sz="1200" b="0" i="0" kern="1200" baseline="0" dirty="0">
                <a:solidFill>
                  <a:schemeClr val="tx1"/>
                </a:solidFill>
                <a:effectLst/>
                <a:latin typeface="+mn-lt"/>
                <a:ea typeface="+mn-ea"/>
                <a:cs typeface="+mn-cs"/>
              </a:rPr>
              <a:t> these homes, nearly 20% were food-insecure. That is 1 in 5 homes. In about half of those homes (yellow wedge), only adults were food insecure, and kids were ‘spared,’ meaning adults likely changed their eating habits to ensure their kids had enough to eat. The other half of that group (9.9% of the pie, or 3.8 million homes) had food insecure children &amp; adults. </a:t>
            </a:r>
          </a:p>
          <a:p>
            <a:pPr marL="0" marR="0" indent="0" algn="l" defTabSz="914400" rtl="0" eaLnBrk="1" fontAlgn="auto" latinLnBrk="0" hangingPunct="1">
              <a:lnSpc>
                <a:spcPct val="100000"/>
              </a:lnSpc>
              <a:spcBef>
                <a:spcPts val="0"/>
              </a:spcBef>
              <a:spcAft>
                <a:spcPts val="0"/>
              </a:spcAft>
              <a:buClrTx/>
              <a:buSzTx/>
              <a:buFont typeface="Arial"/>
              <a:buChar char="•"/>
              <a:tabLst/>
              <a:defRPr/>
            </a:pPr>
            <a:r>
              <a:rPr lang="en-US" sz="1200" b="0" i="0" kern="1200" baseline="0" dirty="0">
                <a:solidFill>
                  <a:schemeClr val="tx1"/>
                </a:solidFill>
                <a:effectLst/>
                <a:latin typeface="+mn-lt"/>
                <a:ea typeface="+mn-ea"/>
                <a:cs typeface="+mn-cs"/>
              </a:rPr>
              <a:t>Now let’s look at the tiny red wedge. It represents kids with VERY low food security, meaning they reduced their food intake at some time during the year. Meaning even their parents’ best efforts to shield them from hunger failed. But at least the red wedge is tiny, right? Wrong. It represents 360,000 households in the U.S. Doesn’t seem that insignificant when we’re talking about such large numbers. Moreover, this is likely underreported –families are worried about stigma of FI, about the consequences of what might happen to their kids if they report this. The graph also doesn’t include homeless people since data was obtained through telephone interviews. </a:t>
            </a:r>
          </a:p>
          <a:p>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b="0"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11</a:t>
            </a:fld>
            <a:endParaRPr lang="en-US"/>
          </a:p>
        </p:txBody>
      </p:sp>
    </p:spTree>
    <p:extLst>
      <p:ext uri="{BB962C8B-B14F-4D97-AF65-F5344CB8AC3E}">
        <p14:creationId xmlns:p14="http://schemas.microsoft.com/office/powerpoint/2010/main" val="2266496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take a look at the District of Columbia.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non-profit organization called Feeding America---primarily a national network of food banks---uses USDA, census and Bureau of Labor Statistics data to ‘Map the Meal Gap’ across the Unites States. From 2009-2013, it showed that 14% of people in DC were food insecure, totaling over 86,000 people. That prevalence is consistent with the national average. However, in 2013, DC had the highest rate of any state for child food insecurity at a whopping 30.5% of children under 18. </a:t>
            </a:r>
          </a:p>
          <a:p>
            <a:r>
              <a:rPr lang="en-US" baseline="0" dirty="0"/>
              <a:t>About ¼ of the food insecure DC residents don’t meet eligibility for SNAP (also known as ‘food stamp’) benefits. With that in mind, we have to think about the cost of food.  The average cost of a meal in DC according to Feeding America’s research was the highest in the country at $3.63. The national average is $2.79. Those who barely miss SNAP eligibility clearly will struggle to make ends meet with such high costs. </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12</a:t>
            </a:fld>
            <a:endParaRPr lang="en-US"/>
          </a:p>
        </p:txBody>
      </p:sp>
    </p:spTree>
    <p:extLst>
      <p:ext uri="{BB962C8B-B14F-4D97-AF65-F5344CB8AC3E}">
        <p14:creationId xmlns:p14="http://schemas.microsoft.com/office/powerpoint/2010/main" val="1203409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things changing? The Short answer? No.</a:t>
            </a:r>
            <a:r>
              <a:rPr lang="en-US" baseline="0" dirty="0"/>
              <a:t> This graph shows the food insecurity prevalence trend since 1995 in the U.S. We actually saw an abrupt jump in prevalence in 2008, </a:t>
            </a:r>
            <a:r>
              <a:rPr lang="en-US" dirty="0"/>
              <a:t>linked to the </a:t>
            </a:r>
            <a:r>
              <a:rPr lang="en-US" baseline="0" dirty="0"/>
              <a:t>economic recession. What this highlights is the number of families treading the line between being food security and insecurity at all times, barely making ends meet. When the economy tanks, they can no longer  keep their heads above water. </a:t>
            </a:r>
          </a:p>
          <a:p>
            <a:r>
              <a:rPr lang="en-US" baseline="0" dirty="0"/>
              <a:t>And as you can see, despite improvement in the economic status since 2008, prevalence has barely budged from it’s peak. We have a long way to go.</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13</a:t>
            </a:fld>
            <a:endParaRPr lang="en-US"/>
          </a:p>
        </p:txBody>
      </p:sp>
    </p:spTree>
    <p:extLst>
      <p:ext uri="{BB962C8B-B14F-4D97-AF65-F5344CB8AC3E}">
        <p14:creationId xmlns:p14="http://schemas.microsoft.com/office/powerpoint/2010/main" val="3035231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1" baseline="0" dirty="0"/>
              <a:t>References: </a:t>
            </a:r>
            <a:r>
              <a:rPr lang="en-US" sz="900" baseline="0" dirty="0"/>
              <a:t>Desert image: http://images.nationalgeographic.com/wpf/media-live/photos/000/003/cache/simpson-desert-ripples_375_600x450.JPG. Corner store image: http://www.headspacemag.com/greens_foodtrust.html</a:t>
            </a:r>
          </a:p>
          <a:p>
            <a:endParaRPr lang="en-US" sz="900" baseline="0" dirty="0"/>
          </a:p>
          <a:p>
            <a:r>
              <a:rPr lang="en-US" dirty="0"/>
              <a:t>The</a:t>
            </a:r>
            <a:r>
              <a:rPr lang="en-US" baseline="0" dirty="0"/>
              <a:t> link between poverty and food insecurity is not as simple as it may seem. Sure, if you don’t have enough money to buy food, you are hungry. However, poverty goes beyond the money in your pocket. Poorer areas --- both rural and urban --- lack the community resources for basic needs such as full-service grocery stores. We call places like this, food deserts. Even if you had money, there wouldn’t be much nutritious food to buy. </a:t>
            </a:r>
          </a:p>
          <a:p>
            <a:r>
              <a:rPr lang="en-US" baseline="0" dirty="0"/>
              <a:t>A family may lack their own transportation and rely on a bus, in that case they may have to take 3 to get to a full grocery store like Giant or Safeway seen at a distance here. But parents have to go to work as well, and pick their kids up, so they end up at a corner convenient store at the end of a long day (seen nice and close in the foreground here), specializing in palatable foods that are calorie-dense and nutrient-poor (like chips, soda, cookies). </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14</a:t>
            </a:fld>
            <a:endParaRPr lang="en-US"/>
          </a:p>
        </p:txBody>
      </p:sp>
    </p:spTree>
    <p:extLst>
      <p:ext uri="{BB962C8B-B14F-4D97-AF65-F5344CB8AC3E}">
        <p14:creationId xmlns:p14="http://schemas.microsoft.com/office/powerpoint/2010/main" val="3321718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Food</a:t>
            </a:r>
            <a:r>
              <a:rPr lang="en-US" i="0" baseline="0" dirty="0"/>
              <a:t> deserts exist here in D.C.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Take a look at this chart developed by researchers and advocates at D.C. Hunger Solutions and Social Impact. The District is broken up in 8 wards geopolitically. Clearly the socioeconomic status of all wards is not equal. Compare Ward 3, located in the most northwestern part of the city, which has the highest average household income at $128,000, to Wards 7 and 8 (located in southeastern DC), which have the lowest average incomes at $29- and $39,000. Though population size does not differ greatly, Ward 3 has 11 full service grocery stores, compared to only 4 and 3 in Wards 7 and 8, respectively. Wards 4 and 5 notably have very few as well. Importantly, Wards 7 and 8 also have much higher percentage of children, placing many more kids in food deserts. </a:t>
            </a:r>
            <a:endParaRPr lang="en-US" i="0"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15</a:t>
            </a:fld>
            <a:endParaRPr lang="en-US"/>
          </a:p>
        </p:txBody>
      </p:sp>
    </p:spTree>
    <p:extLst>
      <p:ext uri="{BB962C8B-B14F-4D97-AF65-F5344CB8AC3E}">
        <p14:creationId xmlns:p14="http://schemas.microsoft.com/office/powerpoint/2010/main" val="1921817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this mean for kids?</a:t>
            </a:r>
          </a:p>
        </p:txBody>
      </p:sp>
      <p:sp>
        <p:nvSpPr>
          <p:cNvPr id="4" name="Slide Number Placeholder 3"/>
          <p:cNvSpPr>
            <a:spLocks noGrp="1"/>
          </p:cNvSpPr>
          <p:nvPr>
            <p:ph type="sldNum" sz="quarter" idx="10"/>
          </p:nvPr>
        </p:nvSpPr>
        <p:spPr/>
        <p:txBody>
          <a:bodyPr/>
          <a:lstStyle/>
          <a:p>
            <a:fld id="{2A93E1E6-1368-4B42-928B-954D4BCE9825}" type="slidenum">
              <a:rPr lang="en-US" smtClean="0"/>
              <a:pPr/>
              <a:t>16</a:t>
            </a:fld>
            <a:endParaRPr lang="en-US"/>
          </a:p>
        </p:txBody>
      </p:sp>
    </p:spTree>
    <p:extLst>
      <p:ext uri="{BB962C8B-B14F-4D97-AF65-F5344CB8AC3E}">
        <p14:creationId xmlns:p14="http://schemas.microsoft.com/office/powerpoint/2010/main" val="398451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t</a:t>
            </a:r>
            <a:r>
              <a:rPr lang="en-US" dirty="0"/>
              <a:t>hink about how you feel at the end of a hard day on the</a:t>
            </a:r>
            <a:r>
              <a:rPr lang="en-US" baseline="0" dirty="0"/>
              <a:t> wards, stomach rumbling, </a:t>
            </a:r>
            <a:r>
              <a:rPr lang="en-US" dirty="0"/>
              <a:t>hoping</a:t>
            </a:r>
            <a:r>
              <a:rPr lang="en-US" baseline="0" dirty="0"/>
              <a:t> sign out will start as soon as possible so you can grab dinner. When was the last time you ate? Probably lunch. But it’s uncomfortable to feel that hunger, right? </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17</a:t>
            </a:fld>
            <a:endParaRPr lang="en-US"/>
          </a:p>
        </p:txBody>
      </p:sp>
    </p:spTree>
    <p:extLst>
      <p:ext uri="{BB962C8B-B14F-4D97-AF65-F5344CB8AC3E}">
        <p14:creationId xmlns:p14="http://schemas.microsoft.com/office/powerpoint/2010/main" val="3253809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But what if you weren’t sure there’d be anything for dinner when you got home? And going</a:t>
            </a:r>
            <a:r>
              <a:rPr lang="en-US" baseline="0" dirty="0"/>
              <a:t> out to grab dinner wasn’t an option?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We’ve all gone longer stretches without something to eat, but it’s hard to appreciate the stress that erupts from not knowing when your next meal will be on a daily basis. </a:t>
            </a:r>
          </a:p>
          <a:p>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18</a:t>
            </a:fld>
            <a:endParaRPr lang="en-US"/>
          </a:p>
        </p:txBody>
      </p:sp>
    </p:spTree>
    <p:extLst>
      <p:ext uri="{BB962C8B-B14F-4D97-AF65-F5344CB8AC3E}">
        <p14:creationId xmlns:p14="http://schemas.microsoft.com/office/powerpoint/2010/main" val="381965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 Monday, there’s a child in 5</a:t>
            </a:r>
            <a:r>
              <a:rPr lang="en-US" baseline="30000" dirty="0"/>
              <a:t>th</a:t>
            </a:r>
            <a:r>
              <a:rPr lang="en-US" baseline="0" dirty="0"/>
              <a:t> grade being told to stop fidgeting and ‘please read your book quietly’ but all he can think about is his rumbling stomach. So he tries to close his eyes and sleep, but he starts to stress. So he talks back to the teacher or reacts impulsively to a teasing classmate, and gets sent to the office. Sure this is a fictional story, but the point is that kids who experience food insecurity don’t walk around with a sign on their back saying ‘sorry if I’m grumpy, but I didn’t eat this weekend and I’m not sure I will tonight.’ </a:t>
            </a:r>
          </a:p>
          <a:p>
            <a:r>
              <a:rPr lang="en-US" baseline="0" dirty="0"/>
              <a:t>He may appear healthy on the outside, as kids tend to physically grow unless </a:t>
            </a:r>
            <a:r>
              <a:rPr lang="en-US" i="1" baseline="0" dirty="0"/>
              <a:t>severely</a:t>
            </a:r>
            <a:r>
              <a:rPr lang="en-US" baseline="0" dirty="0"/>
              <a:t> restricted on calories. It may only show in his school performance and social interactions. </a:t>
            </a:r>
          </a:p>
        </p:txBody>
      </p:sp>
      <p:sp>
        <p:nvSpPr>
          <p:cNvPr id="4" name="Slide Number Placeholder 3"/>
          <p:cNvSpPr>
            <a:spLocks noGrp="1"/>
          </p:cNvSpPr>
          <p:nvPr>
            <p:ph type="sldNum" sz="quarter" idx="10"/>
          </p:nvPr>
        </p:nvSpPr>
        <p:spPr/>
        <p:txBody>
          <a:bodyPr/>
          <a:lstStyle/>
          <a:p>
            <a:fld id="{2A93E1E6-1368-4B42-928B-954D4BCE9825}" type="slidenum">
              <a:rPr lang="en-US" smtClean="0"/>
              <a:pPr/>
              <a:t>19</a:t>
            </a:fld>
            <a:endParaRPr lang="en-US"/>
          </a:p>
        </p:txBody>
      </p:sp>
    </p:spTree>
    <p:extLst>
      <p:ext uri="{BB962C8B-B14F-4D97-AF65-F5344CB8AC3E}">
        <p14:creationId xmlns:p14="http://schemas.microsoft.com/office/powerpoint/2010/main" val="94733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Here’s the Game Plan. This self-directed learning tool will provide you with a base of knowledge about food insecurity, and how it pertains to your future career in pediatrics.</a:t>
            </a:r>
            <a:r>
              <a:rPr lang="en-US" baseline="0" dirty="0"/>
              <a:t> </a:t>
            </a:r>
            <a:r>
              <a:rPr lang="en-US" dirty="0"/>
              <a:t>This will take about 45 minutes. In</a:t>
            </a:r>
            <a:r>
              <a:rPr lang="en-US" baseline="0" dirty="0"/>
              <a:t> slideshow mode, c</a:t>
            </a:r>
            <a:r>
              <a:rPr lang="en-US" dirty="0"/>
              <a:t>lick your mouse only to advance to the next slide, otherwise the sound and</a:t>
            </a:r>
            <a:r>
              <a:rPr lang="en-US" baseline="0" dirty="0"/>
              <a:t> </a:t>
            </a:r>
            <a:r>
              <a:rPr lang="en-US" dirty="0"/>
              <a:t>animation will play automatically.</a:t>
            </a:r>
          </a:p>
          <a:p>
            <a:pPr marL="0" indent="0">
              <a:buNone/>
            </a:pPr>
            <a:r>
              <a:rPr lang="en-US" dirty="0"/>
              <a:t> After completing this mini-course, you will embark on a community activity, empowered with new knowledge and perspective.  We’ll talk about the activity at the end.</a:t>
            </a:r>
            <a:r>
              <a:rPr lang="en-US" baseline="0" dirty="0"/>
              <a:t> </a:t>
            </a:r>
            <a:r>
              <a:rPr lang="en-US" dirty="0"/>
              <a:t>The activity will take about 1 hour,</a:t>
            </a:r>
            <a:r>
              <a:rPr lang="en-US" baseline="0" dirty="0"/>
              <a:t> but may depend on your transportation needs. You may complete this mini-curriculum with a colleague on your rotation or by yourself. </a:t>
            </a:r>
            <a:endParaRPr lang="en-US" dirty="0"/>
          </a:p>
          <a:p>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2</a:t>
            </a:fld>
            <a:endParaRPr lang="en-US"/>
          </a:p>
        </p:txBody>
      </p:sp>
    </p:spTree>
    <p:extLst>
      <p:ext uri="{BB962C8B-B14F-4D97-AF65-F5344CB8AC3E}">
        <p14:creationId xmlns:p14="http://schemas.microsoft.com/office/powerpoint/2010/main" val="2330878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insecurity’s impact on child health is far-reaching,</a:t>
            </a:r>
            <a:r>
              <a:rPr lang="en-US" baseline="0" dirty="0"/>
              <a:t> </a:t>
            </a:r>
            <a:r>
              <a:rPr lang="en-US" i="1" baseline="0" dirty="0"/>
              <a:t>even</a:t>
            </a:r>
            <a:r>
              <a:rPr lang="en-US" baseline="0" dirty="0"/>
              <a:t> when controlled for confounding conditions, such as income, employment status, race, and ethnicity. </a:t>
            </a:r>
          </a:p>
          <a:p>
            <a:r>
              <a:rPr lang="en-US" dirty="0"/>
              <a:t>Its impact on child development</a:t>
            </a:r>
            <a:r>
              <a:rPr lang="en-US" baseline="0" dirty="0"/>
              <a:t> is shown through impaired interpersonal relations &amp; self control, insecure attachment in toddlers, and high rates of developmental risk.  Food insecurity is linked to mental health problems, such as high rates of depression and suicidal symptoms in adolescents, and anxiety &amp; depression in school age children, including more ‘internalizing’ behaviors.</a:t>
            </a:r>
          </a:p>
          <a:p>
            <a:r>
              <a:rPr lang="en-US" baseline="0" dirty="0"/>
              <a:t>As far as physical health, food insecure parents reports poorer health overall for their children. Kids who are food insecure also have lower bone mineral content, higher risk of iron deficiency anemia, more common aches, and higher hospitalization rates &amp; chronic health conditions (we’ll get more into that on the next page). </a:t>
            </a:r>
          </a:p>
          <a:p>
            <a:r>
              <a:rPr lang="en-US" baseline="0" dirty="0"/>
              <a:t>Food insecurity also impacts school performance, seen in lower math &amp; reading progress in young children and a higher likelihood of repeating a grade later on. </a:t>
            </a:r>
          </a:p>
          <a:p>
            <a:r>
              <a:rPr lang="en-US" baseline="0" dirty="0"/>
              <a:t>Think about how often you deal with these issues in clinic---problems with development, depression or anxiety, chronic health conditions, and poor school performance. Sure, the causes are multifactorial. But perhaps now you’ll stop and consider whether food insecurity could be playing a part. </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20</a:t>
            </a:fld>
            <a:endParaRPr lang="en-US"/>
          </a:p>
        </p:txBody>
      </p:sp>
    </p:spTree>
    <p:extLst>
      <p:ext uri="{BB962C8B-B14F-4D97-AF65-F5344CB8AC3E}">
        <p14:creationId xmlns:p14="http://schemas.microsoft.com/office/powerpoint/2010/main" val="26437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dive a</a:t>
            </a:r>
            <a:r>
              <a:rPr lang="en-US" baseline="0" dirty="0"/>
              <a:t> bit deeper into a major chronic health issue that may be impacted by food insecurity. Obesity.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If we think about the food desert concept, and the</a:t>
            </a:r>
            <a:r>
              <a:rPr lang="en-US" baseline="0" dirty="0"/>
              <a:t> cheap, readily available high-fat and high-sugar foods corner stores offer, it’s not hard to imagine a situation in which poverty (&amp; food security) can actually contribute to weight </a:t>
            </a:r>
            <a:r>
              <a:rPr lang="en-US" i="1" baseline="0" dirty="0"/>
              <a:t>gain</a:t>
            </a:r>
            <a:r>
              <a:rPr lang="en-US" baseline="0" dirty="0"/>
              <a:t>. When this child eats, he may not be as concerned with the long term nutritional affect on his health, but rather the short term satisfaction and enjoyment this bag of chips offers.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Moreover, according to the </a:t>
            </a:r>
            <a:r>
              <a:rPr lang="en-US" dirty="0"/>
              <a:t>Barker hypothesis:</a:t>
            </a:r>
            <a:r>
              <a:rPr lang="en-US" baseline="0" dirty="0"/>
              <a:t> some </a:t>
            </a:r>
            <a:r>
              <a:rPr lang="en-US" sz="1200" kern="1200" dirty="0">
                <a:solidFill>
                  <a:schemeClr val="tx1"/>
                </a:solidFill>
                <a:effectLst/>
                <a:latin typeface="+mn-lt"/>
                <a:ea typeface="+mn-ea"/>
                <a:cs typeface="+mn-cs"/>
              </a:rPr>
              <a:t>children may be indirectly affected by food insecurity experienced by their mothers while </a:t>
            </a:r>
            <a:r>
              <a:rPr lang="en-US" sz="1200" i="1" kern="1200" dirty="0">
                <a:solidFill>
                  <a:schemeClr val="tx1"/>
                </a:solidFill>
                <a:effectLst/>
                <a:latin typeface="+mn-lt"/>
                <a:ea typeface="+mn-ea"/>
                <a:cs typeface="+mn-cs"/>
              </a:rPr>
              <a:t>in utero</a:t>
            </a:r>
            <a:r>
              <a:rPr lang="en-US" sz="1200" kern="1200" dirty="0">
                <a:solidFill>
                  <a:schemeClr val="tx1"/>
                </a:solidFill>
                <a:effectLst/>
                <a:latin typeface="+mn-lt"/>
                <a:ea typeface="+mn-ea"/>
                <a:cs typeface="+mn-cs"/>
              </a:rPr>
              <a:t>, which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lead to expression of a ‘thrifty phenotype,’ an</a:t>
            </a:r>
            <a:r>
              <a:rPr lang="en-US" sz="1200" kern="1200" baseline="0" dirty="0">
                <a:solidFill>
                  <a:schemeClr val="tx1"/>
                </a:solidFill>
                <a:effectLst/>
                <a:latin typeface="+mn-lt"/>
                <a:ea typeface="+mn-ea"/>
                <a:cs typeface="+mn-cs"/>
              </a:rPr>
              <a:t> epigenetic phenomenon in which the body tends toward an anabolic or fat-storing state to be able to survive possible famine again in the future. This</a:t>
            </a:r>
            <a:r>
              <a:rPr lang="en-US" sz="1200" kern="1200" dirty="0">
                <a:solidFill>
                  <a:schemeClr val="tx1"/>
                </a:solidFill>
                <a:effectLst/>
                <a:latin typeface="+mn-lt"/>
                <a:ea typeface="+mn-ea"/>
                <a:cs typeface="+mn-cs"/>
              </a:rPr>
              <a:t> ironically leads to obesity, hypertension, diabetes, and other poor future health outcomes. </a:t>
            </a:r>
          </a:p>
        </p:txBody>
      </p:sp>
      <p:sp>
        <p:nvSpPr>
          <p:cNvPr id="4" name="Slide Number Placeholder 3"/>
          <p:cNvSpPr>
            <a:spLocks noGrp="1"/>
          </p:cNvSpPr>
          <p:nvPr>
            <p:ph type="sldNum" sz="quarter" idx="10"/>
          </p:nvPr>
        </p:nvSpPr>
        <p:spPr/>
        <p:txBody>
          <a:bodyPr/>
          <a:lstStyle/>
          <a:p>
            <a:fld id="{2A93E1E6-1368-4B42-928B-954D4BCE9825}" type="slidenum">
              <a:rPr lang="en-US" smtClean="0"/>
              <a:pPr/>
              <a:t>21</a:t>
            </a:fld>
            <a:endParaRPr lang="en-US"/>
          </a:p>
        </p:txBody>
      </p:sp>
    </p:spTree>
    <p:extLst>
      <p:ext uri="{BB962C8B-B14F-4D97-AF65-F5344CB8AC3E}">
        <p14:creationId xmlns:p14="http://schemas.microsoft.com/office/powerpoint/2010/main" val="1786331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With this in</a:t>
            </a:r>
            <a:r>
              <a:rPr lang="en-US" i="0" baseline="0" dirty="0"/>
              <a:t> mind, now let’s take another look at this chart of D.C. We’ve already noted the disparity in full service grocery stores between wards, or the so-called ‘food deserts’ that can create. The next column shows overweight and obesity rates by ward, which are strikingly higher in those wards with lower incomes and fewer full service grocery stores. Of course this doesn’t prove causality---and there are certainly many other contributing factors at play---but the association is not hard grasp with your new knowledge of food access and the Barker Hypothesis.</a:t>
            </a:r>
            <a:endParaRPr lang="en-US" i="0"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22</a:t>
            </a:fld>
            <a:endParaRPr lang="en-US"/>
          </a:p>
        </p:txBody>
      </p:sp>
    </p:spTree>
    <p:extLst>
      <p:ext uri="{BB962C8B-B14F-4D97-AF65-F5344CB8AC3E}">
        <p14:creationId xmlns:p14="http://schemas.microsoft.com/office/powerpoint/2010/main" val="1921817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Hopefully</a:t>
            </a:r>
            <a:r>
              <a:rPr lang="en-US" baseline="0" dirty="0"/>
              <a:t> it is now clear that w</a:t>
            </a:r>
            <a:r>
              <a:rPr lang="en-US" dirty="0"/>
              <a:t>e as pediatricians must identify patients who are food insecure in order to prevent its potential impacts on their</a:t>
            </a:r>
            <a:r>
              <a:rPr lang="en-US" baseline="0" dirty="0"/>
              <a:t> health.  We have to ask families about it, and we must do so respectfully. Time is also always an issue during patient visits, so we must efficiently screen as well. There are multiple tools providers could use. The USDA uses a standardized 18-question survey called the ‘Household Food Security Survey’ (HFSS), but certainly that would be cumbersome in the office. </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23</a:t>
            </a:fld>
            <a:endParaRPr lang="en-US"/>
          </a:p>
        </p:txBody>
      </p:sp>
    </p:spTree>
    <p:extLst>
      <p:ext uri="{BB962C8B-B14F-4D97-AF65-F5344CB8AC3E}">
        <p14:creationId xmlns:p14="http://schemas.microsoft.com/office/powerpoint/2010/main" val="2537610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instead of 18 questions, a group from the Children’s Health Watch developed a 2-question screen they called The Hunger Vital Sign. It is literally the first 2 questions from the larger HFSS survey. The questions are as follows:</a:t>
            </a:r>
          </a:p>
          <a:p>
            <a:pPr>
              <a:buAutoNum type="arabicPeriod"/>
            </a:pPr>
            <a:r>
              <a:rPr lang="en-US" sz="1200" b="0" dirty="0">
                <a:solidFill>
                  <a:schemeClr val="tx1"/>
                </a:solidFill>
                <a:latin typeface="+mn-lt"/>
              </a:rPr>
              <a:t>“Within the past 12 months we worried whether our food would run out before we got money to buy more.” Was that often, sometimes, or never true for you? </a:t>
            </a:r>
          </a:p>
          <a:p>
            <a:pPr>
              <a:buAutoNum type="arabicPeriod"/>
            </a:pPr>
            <a:r>
              <a:rPr lang="en-US" sz="1200" b="0" dirty="0">
                <a:solidFill>
                  <a:schemeClr val="tx1"/>
                </a:solidFill>
                <a:latin typeface="+mn-lt"/>
              </a:rPr>
              <a:t>“Within the past 12 months the food that we bought just didn’t last and we didn’t have money to get more.” Was that often, sometimes, or never true for you?</a:t>
            </a:r>
          </a:p>
          <a:p>
            <a:r>
              <a:rPr lang="en-US" baseline="0" dirty="0"/>
              <a:t> </a:t>
            </a:r>
            <a:r>
              <a:rPr lang="en-US" sz="1200" b="0" i="0" u="none" strike="noStrike" kern="1200" baseline="0" dirty="0">
                <a:solidFill>
                  <a:schemeClr val="tx1"/>
                </a:solidFill>
                <a:latin typeface="+mn-lt"/>
                <a:ea typeface="+mn-ea"/>
                <a:cs typeface="+mn-cs"/>
              </a:rPr>
              <a:t>It has a sensitivity of 97% and a specificity of 83% using the HFSS as the gold standard. These rates of sensitivity and specificity are considered excellent in scientific publications. When to fit it in? These questions can be used when taking a child’s nutritional history, especially if a child’s diet seems nutrient-poor or restricted. Another option would be during the social history. After asking about the child’s home and parents’ jobs, a logical next question could be whether they receive SNAP, WIC or TANF.  Regardless of the answer to this question, the Hunger Vital Sign would be a great follow up question. You’re essentially asking if they feel they have enough for their family in their current situation, using evidence-based questions. </a:t>
            </a:r>
            <a:endParaRPr lang="en-US" baseline="0"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24</a:t>
            </a:fld>
            <a:endParaRPr lang="en-US"/>
          </a:p>
        </p:txBody>
      </p:sp>
    </p:spTree>
    <p:extLst>
      <p:ext uri="{BB962C8B-B14F-4D97-AF65-F5344CB8AC3E}">
        <p14:creationId xmlns:p14="http://schemas.microsoft.com/office/powerpoint/2010/main" val="2838798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if they say yes, they</a:t>
            </a:r>
            <a:r>
              <a:rPr lang="en-US" baseline="0" dirty="0"/>
              <a:t> have worried they’d run out of food, or their food just didn’t last. </a:t>
            </a:r>
          </a:p>
          <a:p>
            <a:r>
              <a:rPr lang="en-US" sz="1200" kern="1200" dirty="0">
                <a:solidFill>
                  <a:schemeClr val="tx1"/>
                </a:solidFill>
                <a:effectLst/>
                <a:latin typeface="+mn-lt"/>
                <a:ea typeface="+mn-ea"/>
                <a:cs typeface="+mn-cs"/>
              </a:rPr>
              <a:t>There are many different resources for our families that we identify as food insecure.  We will spend the next few slides going through some of these resources.</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25</a:t>
            </a:fld>
            <a:endParaRPr lang="en-US"/>
          </a:p>
        </p:txBody>
      </p:sp>
    </p:spTree>
    <p:extLst>
      <p:ext uri="{BB962C8B-B14F-4D97-AF65-F5344CB8AC3E}">
        <p14:creationId xmlns:p14="http://schemas.microsoft.com/office/powerpoint/2010/main" val="1093098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Special Supplemental Nutrition Program for Women, Infants, and Children - or WIC – is a federally funded</a:t>
            </a:r>
            <a:r>
              <a:rPr lang="en-US" sz="1200" b="0" i="0" kern="1200" baseline="0" dirty="0">
                <a:solidFill>
                  <a:schemeClr val="tx1"/>
                </a:solidFill>
                <a:effectLst/>
                <a:latin typeface="+mn-lt"/>
                <a:ea typeface="+mn-ea"/>
                <a:cs typeface="+mn-cs"/>
              </a:rPr>
              <a:t> grant program to states. </a:t>
            </a:r>
            <a:r>
              <a:rPr lang="en-US" sz="1200" b="0" i="0" kern="1200" dirty="0">
                <a:solidFill>
                  <a:schemeClr val="tx1"/>
                </a:solidFill>
                <a:effectLst/>
                <a:latin typeface="+mn-lt"/>
                <a:ea typeface="+mn-ea"/>
                <a:cs typeface="+mn-cs"/>
              </a:rPr>
              <a:t>The program provides services for low-income pregnant women, new mothers, infants, and children under 5.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WIC strongly promotes</a:t>
            </a:r>
            <a:r>
              <a:rPr lang="en-US" sz="1200" b="0" i="0" kern="1200" baseline="0" dirty="0">
                <a:solidFill>
                  <a:schemeClr val="tx1"/>
                </a:solidFill>
                <a:effectLst/>
                <a:latin typeface="+mn-lt"/>
                <a:ea typeface="+mn-ea"/>
                <a:cs typeface="+mn-cs"/>
              </a:rPr>
              <a:t> nutrition education. </a:t>
            </a:r>
            <a:r>
              <a:rPr lang="en-US" sz="1200" b="0" i="0" kern="1200" dirty="0">
                <a:solidFill>
                  <a:schemeClr val="tx1"/>
                </a:solidFill>
                <a:effectLst/>
                <a:latin typeface="+mn-lt"/>
                <a:ea typeface="+mn-ea"/>
                <a:cs typeface="+mn-cs"/>
              </a:rPr>
              <a:t>The monthly WIC food package provides foods tailored</a:t>
            </a:r>
            <a:r>
              <a:rPr lang="en-US" sz="1200" b="0" i="0" kern="1200" baseline="0" dirty="0">
                <a:solidFill>
                  <a:schemeClr val="tx1"/>
                </a:solidFill>
                <a:effectLst/>
                <a:latin typeface="+mn-lt"/>
                <a:ea typeface="+mn-ea"/>
                <a:cs typeface="+mn-cs"/>
              </a:rPr>
              <a:t> to nutritional needs, particular for kids at </a:t>
            </a:r>
            <a:r>
              <a:rPr lang="en-US" sz="1200" b="0" i="0" kern="1200" dirty="0">
                <a:solidFill>
                  <a:schemeClr val="tx1"/>
                </a:solidFill>
                <a:effectLst/>
                <a:latin typeface="+mn-lt"/>
                <a:ea typeface="+mn-ea"/>
                <a:cs typeface="+mn-cs"/>
              </a:rPr>
              <a:t>a time of rapid growth and development.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WIC increases the number of women receiving prenatal care, reduces the incidence of low birth weight infants and infant mortality, reduces anemia, and enhances the nutritional quality of the diet of participants.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 sure if they</a:t>
            </a:r>
            <a:r>
              <a:rPr lang="en-US" sz="1200" b="0" i="0" kern="1200" baseline="0" dirty="0">
                <a:solidFill>
                  <a:schemeClr val="tx1"/>
                </a:solidFill>
                <a:effectLst/>
                <a:latin typeface="+mn-lt"/>
                <a:ea typeface="+mn-ea"/>
                <a:cs typeface="+mn-cs"/>
              </a:rPr>
              <a:t> qualify? You can always refer them to a WIC office (many of the clinics have them on site), or to the link here to pre-screen for eligibility based on income.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26</a:t>
            </a:fld>
            <a:endParaRPr lang="en-US"/>
          </a:p>
        </p:txBody>
      </p:sp>
    </p:spTree>
    <p:extLst>
      <p:ext uri="{BB962C8B-B14F-4D97-AF65-F5344CB8AC3E}">
        <p14:creationId xmlns:p14="http://schemas.microsoft.com/office/powerpoint/2010/main" val="3217851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supplemental nutrition Assistance Program, </a:t>
            </a:r>
            <a:r>
              <a:rPr lang="en-US" sz="1200" b="0" i="0" kern="1200" dirty="0">
                <a:solidFill>
                  <a:schemeClr val="tx1"/>
                </a:solidFill>
                <a:effectLst/>
                <a:latin typeface="+mn-lt"/>
                <a:ea typeface="+mn-ea"/>
                <a:cs typeface="+mn-cs"/>
              </a:rPr>
              <a:t>SNAP, formerly known as the Food Stamp Program, is the largest federal nutrition program.</a:t>
            </a:r>
            <a:r>
              <a:rPr lang="en-US" sz="1200" b="0" i="0" kern="1200" baseline="0" dirty="0">
                <a:solidFill>
                  <a:schemeClr val="tx1"/>
                </a:solidFill>
                <a:effectLst/>
                <a:latin typeface="+mn-lt"/>
                <a:ea typeface="+mn-ea"/>
                <a:cs typeface="+mn-cs"/>
              </a:rPr>
              <a:t> It’s operated by the USDA and administered by various state agencies. It</a:t>
            </a:r>
            <a:r>
              <a:rPr lang="en-US" sz="1200" b="0" i="0" kern="1200" dirty="0">
                <a:solidFill>
                  <a:schemeClr val="tx1"/>
                </a:solidFill>
                <a:effectLst/>
                <a:latin typeface="+mn-lt"/>
                <a:ea typeface="+mn-ea"/>
                <a:cs typeface="+mn-cs"/>
              </a:rPr>
              <a:t> provides low-income households with a monthly Electronic Benefit Transfer (EBT) card that can be used, like a debit card, to buy food at most grocery stores and other food retailers, including farmers' markets.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USDA research shows that every $1 of SNAP/Food Stamps spent in the community generates $1.79 in local economic activity.</a:t>
            </a:r>
          </a:p>
          <a:p>
            <a:r>
              <a:rPr lang="en-US" dirty="0"/>
              <a:t>You can have</a:t>
            </a:r>
            <a:r>
              <a:rPr lang="en-US" baseline="0" dirty="0"/>
              <a:t> families pre-screen for eligibility at the link here: http://www.snap-step1.usda.gov/fns/</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27</a:t>
            </a:fld>
            <a:endParaRPr lang="en-US"/>
          </a:p>
        </p:txBody>
      </p:sp>
    </p:spTree>
    <p:extLst>
      <p:ext uri="{BB962C8B-B14F-4D97-AF65-F5344CB8AC3E}">
        <p14:creationId xmlns:p14="http://schemas.microsoft.com/office/powerpoint/2010/main" val="2750588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a:t>
            </a:r>
            <a:r>
              <a:rPr lang="en-US" baseline="0" dirty="0"/>
              <a:t> school meal program that are essential to know about.</a:t>
            </a:r>
          </a:p>
          <a:p>
            <a:r>
              <a:rPr lang="en-US" dirty="0"/>
              <a:t>The</a:t>
            </a:r>
            <a:r>
              <a:rPr lang="en-US" baseline="0" dirty="0"/>
              <a:t> National School Lunch Program provides free or reduced lunch for low-income kids in school, with a focus on nutritious foods. In D.C., kids also received breakfast through the School Breakfast Program. As of 2010, through the Healthy Schools Act, all kids will be eligible in DC schools. Since all kids get to eat, there is no stigma for those kids who really depend on it. </a:t>
            </a:r>
          </a:p>
          <a:p>
            <a:r>
              <a:rPr lang="en-US" baseline="0" dirty="0"/>
              <a:t>The program is a critical, proven way to reduce hunger and improve wellness among school-age children. School breakfast helps children learn, improves attendance, and reduces behavior problems and tardiness. </a:t>
            </a:r>
          </a:p>
          <a:p>
            <a:r>
              <a:rPr lang="en-US" baseline="0" dirty="0"/>
              <a:t>Many schools also offer After School Meals for children staying for after school programs while parents work.</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28</a:t>
            </a:fld>
            <a:endParaRPr lang="en-US"/>
          </a:p>
        </p:txBody>
      </p:sp>
    </p:spTree>
    <p:extLst>
      <p:ext uri="{BB962C8B-B14F-4D97-AF65-F5344CB8AC3E}">
        <p14:creationId xmlns:p14="http://schemas.microsoft.com/office/powerpoint/2010/main" val="2750588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TANF</a:t>
            </a:r>
            <a:r>
              <a:rPr lang="en-US" sz="1200" b="0" i="0" kern="1200" baseline="0" dirty="0">
                <a:solidFill>
                  <a:schemeClr val="tx1"/>
                </a:solidFill>
                <a:effectLst/>
                <a:latin typeface="+mn-lt"/>
                <a:ea typeface="+mn-ea"/>
                <a:cs typeface="+mn-cs"/>
              </a:rPr>
              <a:t> stands for </a:t>
            </a:r>
            <a:r>
              <a:rPr lang="en-US" sz="1200" b="0" dirty="0">
                <a:solidFill>
                  <a:schemeClr val="bg1"/>
                </a:solidFill>
              </a:rPr>
              <a:t>Temporary Cash Assistance for Needy Families. The</a:t>
            </a:r>
            <a:r>
              <a:rPr lang="en-US" sz="1200" b="0" baseline="0" dirty="0">
                <a:solidFill>
                  <a:schemeClr val="bg1"/>
                </a:solidFill>
              </a:rPr>
              <a:t> program is federally funded and administered on the state level to give cash to families who are under- or unemployed, or who are about to become unemployed. This is time-limited and focuses on helping families get back on their feet, gaining independence through employment.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93E1E6-1368-4B42-928B-954D4BCE9825}" type="slidenum">
              <a:rPr lang="en-US" smtClean="0"/>
              <a:pPr/>
              <a:t>29</a:t>
            </a:fld>
            <a:endParaRPr lang="en-US"/>
          </a:p>
        </p:txBody>
      </p:sp>
    </p:spTree>
    <p:extLst>
      <p:ext uri="{BB962C8B-B14F-4D97-AF65-F5344CB8AC3E}">
        <p14:creationId xmlns:p14="http://schemas.microsoft.com/office/powerpoint/2010/main" val="2750588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dirty="0">
                <a:solidFill>
                  <a:schemeClr val="tx1">
                    <a:lumMod val="75000"/>
                    <a:lumOff val="25000"/>
                  </a:schemeClr>
                </a:solidFill>
              </a:rPr>
              <a:t>By the end of this session, learners should be able to:</a:t>
            </a:r>
          </a:p>
          <a:p>
            <a:pPr marL="457200" indent="-457200">
              <a:buFont typeface="+mj-lt"/>
              <a:buAutoNum type="arabicPeriod"/>
            </a:pPr>
            <a:endParaRPr lang="en-US" sz="1400" b="1" dirty="0">
              <a:solidFill>
                <a:schemeClr val="tx1">
                  <a:lumMod val="75000"/>
                  <a:lumOff val="25000"/>
                </a:schemeClr>
              </a:solidFill>
            </a:endParaRPr>
          </a:p>
          <a:p>
            <a:pPr>
              <a:buAutoNum type="arabicPeriod"/>
            </a:pPr>
            <a:r>
              <a:rPr lang="en-US" sz="1200" dirty="0">
                <a:solidFill>
                  <a:schemeClr val="tx1">
                    <a:lumMod val="75000"/>
                    <a:lumOff val="25000"/>
                  </a:schemeClr>
                </a:solidFill>
              </a:rPr>
              <a:t>Define what it means to be food insecure for households with children</a:t>
            </a:r>
          </a:p>
          <a:p>
            <a:pPr>
              <a:buFont typeface="+mj-lt"/>
              <a:buAutoNum type="arabicPeriod"/>
            </a:pPr>
            <a:r>
              <a:rPr lang="en-US" sz="1200" dirty="0">
                <a:solidFill>
                  <a:schemeClr val="tx1">
                    <a:lumMod val="75000"/>
                    <a:lumOff val="25000"/>
                  </a:schemeClr>
                </a:solidFill>
              </a:rPr>
              <a:t>Describe health consequences of food insecurity in children</a:t>
            </a:r>
          </a:p>
          <a:p>
            <a:pPr>
              <a:buFont typeface="+mj-lt"/>
              <a:buAutoNum type="arabicPeriod"/>
            </a:pPr>
            <a:r>
              <a:rPr lang="en-US" sz="1200" dirty="0">
                <a:solidFill>
                  <a:schemeClr val="tx1">
                    <a:lumMod val="75000"/>
                    <a:lumOff val="25000"/>
                  </a:schemeClr>
                </a:solidFill>
              </a:rPr>
              <a:t>Explain the connection between food deserts and poor health outcomes</a:t>
            </a:r>
          </a:p>
          <a:p>
            <a:pPr>
              <a:buFont typeface="+mj-lt"/>
              <a:buAutoNum type="arabicPeriod"/>
            </a:pPr>
            <a:r>
              <a:rPr lang="en-US" sz="1200" dirty="0">
                <a:solidFill>
                  <a:schemeClr val="tx1">
                    <a:lumMod val="75000"/>
                    <a:lumOff val="25000"/>
                  </a:schemeClr>
                </a:solidFill>
              </a:rPr>
              <a:t>Effectively and respectfully ask about food insecurity in patient encounters</a:t>
            </a:r>
          </a:p>
          <a:p>
            <a:pPr>
              <a:buFont typeface="+mj-lt"/>
              <a:buAutoNum type="arabicPeriod"/>
            </a:pPr>
            <a:r>
              <a:rPr lang="en-US" sz="1200" dirty="0">
                <a:solidFill>
                  <a:schemeClr val="tx1">
                    <a:lumMod val="75000"/>
                    <a:lumOff val="25000"/>
                  </a:schemeClr>
                </a:solidFill>
              </a:rPr>
              <a:t>Offer families resources for addressing food insecurity (be an advocate!)</a:t>
            </a:r>
          </a:p>
          <a:p>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3</a:t>
            </a:fld>
            <a:endParaRPr lang="en-US"/>
          </a:p>
        </p:txBody>
      </p:sp>
    </p:spTree>
    <p:extLst>
      <p:ext uri="{BB962C8B-B14F-4D97-AF65-F5344CB8AC3E}">
        <p14:creationId xmlns:p14="http://schemas.microsoft.com/office/powerpoint/2010/main" val="641115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Health Leads Family Help Desk is a fantastic resource we can use here at Children’s National and at our satellite clinics. The program is staffed by college-aged students who have compiled databases of community resources to assist families in times of need. Health Leads can help connect families to SNAP , WIC, &amp; TANF, as well as food banks. They can also offer many other helpful resources. Many families are working but perhaps the pay is not sufficient; so you can refer them to Health Leads for job training and child care options. You can refer your patients during a clinic visit by having them fill out a very short referral form (clinics should be stocked) to fax, or sending a telephone encounter or email to the Family Help Desk. Families will be contacted by phone directly with various resources. </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30</a:t>
            </a:fld>
            <a:endParaRPr lang="en-US"/>
          </a:p>
        </p:txBody>
      </p:sp>
    </p:spTree>
    <p:extLst>
      <p:ext uri="{BB962C8B-B14F-4D97-AF65-F5344CB8AC3E}">
        <p14:creationId xmlns:p14="http://schemas.microsoft.com/office/powerpoint/2010/main" val="2750588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families may struggle off and on with food insecurity, and there may be a few days or weeks during which they can’t make ends meet. We of course like to focus on longer term solutions, but there are always emergencies and you should be equipped to help your patients!</a:t>
            </a:r>
          </a:p>
          <a:p>
            <a:r>
              <a:rPr lang="en-US" baseline="0" dirty="0"/>
              <a:t> Be sure to know of local food banks and pantries, such as those listed above. Of course, many only offer non-perishable, packaged goods, so this is not a great long term solution. Martha’s Table in particular has an emphasis on fresh produce. The Hunger Lifeline is also a wonderful tool to know about; families can call and be directed to available food in emergent cases. </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31</a:t>
            </a:fld>
            <a:endParaRPr lang="en-US"/>
          </a:p>
        </p:txBody>
      </p:sp>
    </p:spTree>
    <p:extLst>
      <p:ext uri="{BB962C8B-B14F-4D97-AF65-F5344CB8AC3E}">
        <p14:creationId xmlns:p14="http://schemas.microsoft.com/office/powerpoint/2010/main" val="2750588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just </a:t>
            </a:r>
            <a:r>
              <a:rPr lang="en-US" sz="1200" b="0" i="0" kern="1200" baseline="0" dirty="0">
                <a:solidFill>
                  <a:schemeClr val="tx1"/>
                </a:solidFill>
                <a:effectLst/>
                <a:latin typeface="+mn-lt"/>
                <a:ea typeface="+mn-ea"/>
                <a:cs typeface="+mn-cs"/>
              </a:rPr>
              <a:t>learned how crucial the school meals program can be for families, so when summer rolls around, what happens? You can help!</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Fortunately, D.C. has developed </a:t>
            </a:r>
            <a:r>
              <a:rPr lang="en-US" sz="1200" b="0" i="0" kern="1200" dirty="0">
                <a:solidFill>
                  <a:schemeClr val="tx1"/>
                </a:solidFill>
                <a:effectLst/>
                <a:latin typeface="+mn-lt"/>
                <a:ea typeface="+mn-ea"/>
                <a:cs typeface="+mn-cs"/>
              </a:rPr>
              <a:t>The D.C. Free Summer Meals Program, which helps to fill the nutrition gap</a:t>
            </a:r>
            <a:r>
              <a:rPr lang="en-US" sz="1200" b="0" i="0" kern="1200" baseline="0" dirty="0">
                <a:solidFill>
                  <a:schemeClr val="tx1"/>
                </a:solidFill>
                <a:effectLst/>
                <a:latin typeface="+mn-lt"/>
                <a:ea typeface="+mn-ea"/>
                <a:cs typeface="+mn-cs"/>
              </a:rPr>
              <a:t> during the summer </a:t>
            </a:r>
            <a:r>
              <a:rPr lang="en-US" sz="1200" b="0" i="0" kern="1200" dirty="0">
                <a:solidFill>
                  <a:schemeClr val="tx1"/>
                </a:solidFill>
                <a:effectLst/>
                <a:latin typeface="+mn-lt"/>
                <a:ea typeface="+mn-ea"/>
                <a:cs typeface="+mn-cs"/>
              </a:rPr>
              <a:t>at hundreds of sites across the city. Meals are served at schools, community programs, faith-based programs, and recreation centers across the city. The summer food program is paid for by federal funds, which are available for every child who is eligible.</a:t>
            </a:r>
          </a:p>
          <a:p>
            <a:r>
              <a:rPr lang="en-US" b="0" dirty="0"/>
              <a:t>You can also be proactive in the spring with your patients</a:t>
            </a:r>
            <a:r>
              <a:rPr lang="en-US" b="0" baseline="0" dirty="0"/>
              <a:t> and families, and try to connect them with summer camps and school programs, which serves to keep them active and well-fed during the summer. And again, always make sure families are connected to the assistance programs they are eligible for like SNAP , WIC and TANF, and refer to food banks as needed for emergencies. </a:t>
            </a:r>
            <a:endParaRPr lang="en-US" b="0"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32</a:t>
            </a:fld>
            <a:endParaRPr lang="en-US"/>
          </a:p>
        </p:txBody>
      </p:sp>
    </p:spTree>
    <p:extLst>
      <p:ext uri="{BB962C8B-B14F-4D97-AF65-F5344CB8AC3E}">
        <p14:creationId xmlns:p14="http://schemas.microsoft.com/office/powerpoint/2010/main" val="1584585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a:t>
            </a:r>
            <a:r>
              <a:rPr lang="en-US" baseline="0" dirty="0"/>
              <a:t> You now have learned all about food insecurity, how to screen for it, </a:t>
            </a:r>
            <a:r>
              <a:rPr lang="en-US" sz="1200" kern="1200" dirty="0">
                <a:solidFill>
                  <a:schemeClr val="tx1"/>
                </a:solidFill>
                <a:effectLst/>
                <a:latin typeface="+mn-lt"/>
                <a:ea typeface="+mn-ea"/>
                <a:cs typeface="+mn-cs"/>
              </a:rPr>
              <a:t>and resources our families can be connected with to address it. </a:t>
            </a:r>
          </a:p>
          <a:p>
            <a:r>
              <a:rPr lang="en-US" baseline="0" dirty="0"/>
              <a:t>We have a long way to go to solve the crisis of poverty in the U.S., but you can make a real difference in a child’s life by your willingness to ask about these tough issues and provide resources. Now you can truly be an advocate for your patients and families!</a:t>
            </a:r>
          </a:p>
        </p:txBody>
      </p:sp>
      <p:sp>
        <p:nvSpPr>
          <p:cNvPr id="4" name="Slide Number Placeholder 3"/>
          <p:cNvSpPr>
            <a:spLocks noGrp="1"/>
          </p:cNvSpPr>
          <p:nvPr>
            <p:ph type="sldNum" sz="quarter" idx="10"/>
          </p:nvPr>
        </p:nvSpPr>
        <p:spPr/>
        <p:txBody>
          <a:bodyPr/>
          <a:lstStyle/>
          <a:p>
            <a:fld id="{2A93E1E6-1368-4B42-928B-954D4BCE9825}" type="slidenum">
              <a:rPr lang="en-US" smtClean="0"/>
              <a:pPr/>
              <a:t>33</a:t>
            </a:fld>
            <a:endParaRPr lang="en-US"/>
          </a:p>
        </p:txBody>
      </p:sp>
    </p:spTree>
    <p:extLst>
      <p:ext uri="{BB962C8B-B14F-4D97-AF65-F5344CB8AC3E}">
        <p14:creationId xmlns:p14="http://schemas.microsoft.com/office/powerpoint/2010/main" val="2415147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t>In case you haven’t</a:t>
            </a:r>
            <a:r>
              <a:rPr lang="en-US" baseline="0" dirty="0"/>
              <a:t> had enough, here are a couple websites for you to dive even deeper into the issue of food insecurity in the U.S.</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34</a:t>
            </a:fld>
            <a:endParaRPr lang="en-US"/>
          </a:p>
        </p:txBody>
      </p:sp>
    </p:spTree>
    <p:extLst>
      <p:ext uri="{BB962C8B-B14F-4D97-AF65-F5344CB8AC3E}">
        <p14:creationId xmlns:p14="http://schemas.microsoft.com/office/powerpoint/2010/main" val="951940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Now it’s time to introduce the</a:t>
            </a:r>
            <a:r>
              <a:rPr lang="en-US" baseline="0" dirty="0"/>
              <a:t> community activity ---- the SNAP (or food stamp) Challenge. Here’s the situation: </a:t>
            </a:r>
            <a:r>
              <a:rPr lang="en-US" sz="1200" b="0" dirty="0">
                <a:latin typeface="Arial" pitchFamily="34" charset="0"/>
                <a:cs typeface="Arial" pitchFamily="34" charset="0"/>
              </a:rPr>
              <a:t>You live in the District of Columbia. You work full-time, but </a:t>
            </a:r>
            <a:r>
              <a:rPr lang="en-US" sz="1200" dirty="0">
                <a:latin typeface="Arial" pitchFamily="34" charset="0"/>
                <a:cs typeface="Arial" pitchFamily="34" charset="0"/>
              </a:rPr>
              <a:t>your pay just doesn’t cut it. W</a:t>
            </a:r>
            <a:r>
              <a:rPr lang="en-US" sz="1200" b="0" dirty="0">
                <a:latin typeface="Arial" pitchFamily="34" charset="0"/>
                <a:cs typeface="Arial" pitchFamily="34" charset="0"/>
              </a:rPr>
              <a:t>ith rent and other bills to pay, you depend on SNAP benefits (food stamps) to eat. </a:t>
            </a:r>
          </a:p>
          <a:p>
            <a:pPr marL="0" indent="0">
              <a:buNone/>
            </a:pPr>
            <a:r>
              <a:rPr lang="en-US" sz="1200" b="0" dirty="0">
                <a:latin typeface="Arial" pitchFamily="34" charset="0"/>
                <a:cs typeface="Arial" pitchFamily="34" charset="0"/>
              </a:rPr>
              <a:t>You really have to plan your weekly food budget to make sure it all lasts</a:t>
            </a:r>
            <a:r>
              <a:rPr lang="en-US" sz="1100" b="0" dirty="0">
                <a:latin typeface="Arial" pitchFamily="34" charset="0"/>
                <a:cs typeface="Arial" pitchFamily="34" charset="0"/>
              </a:rPr>
              <a:t>.</a:t>
            </a:r>
          </a:p>
          <a:p>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35</a:t>
            </a:fld>
            <a:endParaRPr lang="en-US"/>
          </a:p>
        </p:txBody>
      </p:sp>
    </p:spTree>
    <p:extLst>
      <p:ext uri="{BB962C8B-B14F-4D97-AF65-F5344CB8AC3E}">
        <p14:creationId xmlns:p14="http://schemas.microsoft.com/office/powerpoint/2010/main" val="644784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SNAP Challenge</a:t>
            </a:r>
            <a:r>
              <a:rPr lang="en-US" baseline="0" dirty="0"/>
              <a:t> will be to shop for a week’s worth of groceries on a SNAP budget. The average D.C. Food Stamp </a:t>
            </a:r>
            <a:r>
              <a:rPr lang="en-US" baseline="0" dirty="0" err="1"/>
              <a:t>allottment</a:t>
            </a:r>
            <a:r>
              <a:rPr lang="en-US" baseline="0" dirty="0"/>
              <a:t> is $1.40 per meal, so about $30/week for one person. If you currently share groceries with another individual, you can double that to $60/week to more directly compare your experience to your current situation. </a:t>
            </a:r>
          </a:p>
          <a:p>
            <a:r>
              <a:rPr lang="en-US" baseline="0" dirty="0"/>
              <a:t>If possible, shop at one these grocery stores – Giant or Safeway on Alabama Avenue in Southeast D.C. </a:t>
            </a:r>
          </a:p>
          <a:p>
            <a:r>
              <a:rPr lang="en-US" baseline="0" dirty="0"/>
              <a:t>Place all your items in the cart, tallying cost along the way on paper or your phone. Weigh produce as needed for prices. Use the Giant app if you have it! </a:t>
            </a:r>
          </a:p>
          <a:p>
            <a:r>
              <a:rPr lang="en-US" baseline="0" dirty="0"/>
              <a:t>Then take a photo of your cart with your week’s </a:t>
            </a:r>
            <a:r>
              <a:rPr lang="en-US" baseline="0" dirty="0" err="1"/>
              <a:t>allottment</a:t>
            </a:r>
            <a:r>
              <a:rPr lang="en-US" baseline="0" dirty="0"/>
              <a:t>. </a:t>
            </a:r>
            <a:endParaRPr lang="en-US" dirty="0"/>
          </a:p>
          <a:p>
            <a:r>
              <a:rPr lang="en-US" i="1" dirty="0">
                <a:latin typeface="Arial" pitchFamily="34" charset="0"/>
                <a:cs typeface="Arial" pitchFamily="34" charset="0"/>
              </a:rPr>
              <a:t>*You may choose to purchase the cart’s goods and live this way for a week, but this is not a requirement. You can leave your un-purchased cart in the store after taking the photo.</a:t>
            </a:r>
          </a:p>
          <a:p>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36</a:t>
            </a:fld>
            <a:endParaRPr lang="en-US"/>
          </a:p>
        </p:txBody>
      </p:sp>
    </p:spTree>
    <p:extLst>
      <p:ext uri="{BB962C8B-B14F-4D97-AF65-F5344CB8AC3E}">
        <p14:creationId xmlns:p14="http://schemas.microsoft.com/office/powerpoint/2010/main" val="3823214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leaving the grocery</a:t>
            </a:r>
            <a:r>
              <a:rPr lang="en-US" baseline="0" dirty="0"/>
              <a:t> store, take some time to reflect on your experience. Please write about a half-page reflection and submit it to the appropriate advisor as listed here. You can email or print it to hand in. You will not be graded on this exercise.</a:t>
            </a:r>
          </a:p>
          <a:p>
            <a:r>
              <a:rPr lang="en-US" baseline="0" dirty="0"/>
              <a:t>Some Food for Thought….</a:t>
            </a:r>
          </a:p>
          <a:p>
            <a:pPr>
              <a:buFontTx/>
              <a:buChar char="-"/>
            </a:pPr>
            <a:r>
              <a:rPr lang="en-US" sz="1200" dirty="0">
                <a:solidFill>
                  <a:schemeClr val="tx1"/>
                </a:solidFill>
                <a:latin typeface="Arial" pitchFamily="34" charset="0"/>
                <a:cs typeface="Arial" pitchFamily="34" charset="0"/>
              </a:rPr>
              <a:t>How easy is it to ensure a balanced, nutritious diet for the week?</a:t>
            </a:r>
          </a:p>
          <a:p>
            <a:pPr>
              <a:buFontTx/>
              <a:buChar char="-"/>
            </a:pPr>
            <a:r>
              <a:rPr lang="en-US" sz="1200" dirty="0">
                <a:solidFill>
                  <a:schemeClr val="tx1"/>
                </a:solidFill>
                <a:latin typeface="Arial" pitchFamily="34" charset="0"/>
                <a:cs typeface="Arial" pitchFamily="34" charset="0"/>
              </a:rPr>
              <a:t>Will you have enough for the week? </a:t>
            </a:r>
          </a:p>
          <a:p>
            <a:pPr>
              <a:buFontTx/>
              <a:buChar char="-"/>
            </a:pPr>
            <a:r>
              <a:rPr lang="en-US" sz="1200" dirty="0">
                <a:solidFill>
                  <a:schemeClr val="tx1"/>
                </a:solidFill>
                <a:latin typeface="Arial" pitchFamily="34" charset="0"/>
                <a:cs typeface="Arial" pitchFamily="34" charset="0"/>
              </a:rPr>
              <a:t>What did </a:t>
            </a:r>
            <a:r>
              <a:rPr lang="en-US" sz="1200">
                <a:solidFill>
                  <a:schemeClr val="tx1"/>
                </a:solidFill>
                <a:latin typeface="Arial" pitchFamily="34" charset="0"/>
                <a:cs typeface="Arial" pitchFamily="34" charset="0"/>
              </a:rPr>
              <a:t>you prioritize?</a:t>
            </a:r>
            <a:endParaRPr lang="en-US" sz="1200" dirty="0">
              <a:solidFill>
                <a:schemeClr val="tx1"/>
              </a:solidFill>
              <a:latin typeface="Arial" pitchFamily="34" charset="0"/>
              <a:cs typeface="Arial" pitchFamily="34" charset="0"/>
            </a:endParaRPr>
          </a:p>
          <a:p>
            <a:pPr>
              <a:buFontTx/>
              <a:buChar char="-"/>
            </a:pPr>
            <a:r>
              <a:rPr lang="en-US" sz="1200" dirty="0">
                <a:solidFill>
                  <a:schemeClr val="tx1"/>
                </a:solidFill>
                <a:latin typeface="Arial" pitchFamily="34" charset="0"/>
                <a:cs typeface="Arial" pitchFamily="34" charset="0"/>
              </a:rPr>
              <a:t>If you were able to get to the recommended stores, did this grocery store differ from your neighborhood store in any way?</a:t>
            </a:r>
          </a:p>
          <a:p>
            <a:pPr>
              <a:buFontTx/>
              <a:buChar char="-"/>
            </a:pPr>
            <a:r>
              <a:rPr lang="en-US" sz="1200" dirty="0">
                <a:solidFill>
                  <a:schemeClr val="tx1"/>
                </a:solidFill>
                <a:latin typeface="Arial" pitchFamily="34" charset="0"/>
                <a:cs typeface="Arial" pitchFamily="34" charset="0"/>
              </a:rPr>
              <a:t>How would it feel to know this isn’t just a one-week deal? What if you had to do this again week after week?</a:t>
            </a:r>
          </a:p>
          <a:p>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37</a:t>
            </a:fld>
            <a:endParaRPr lang="en-US"/>
          </a:p>
        </p:txBody>
      </p:sp>
    </p:spTree>
    <p:extLst>
      <p:ext uri="{BB962C8B-B14F-4D97-AF65-F5344CB8AC3E}">
        <p14:creationId xmlns:p14="http://schemas.microsoft.com/office/powerpoint/2010/main" val="1438943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10 minutes to hear the stories</a:t>
            </a:r>
            <a:r>
              <a:rPr lang="en-US" baseline="0" dirty="0"/>
              <a:t> of two American families struggling with food insecurity. Pause the presentation, and click on the link or copy the link into your browser.</a:t>
            </a:r>
          </a:p>
        </p:txBody>
      </p:sp>
      <p:sp>
        <p:nvSpPr>
          <p:cNvPr id="4" name="Slide Number Placeholder 3"/>
          <p:cNvSpPr>
            <a:spLocks noGrp="1"/>
          </p:cNvSpPr>
          <p:nvPr>
            <p:ph type="sldNum" sz="quarter" idx="10"/>
          </p:nvPr>
        </p:nvSpPr>
        <p:spPr/>
        <p:txBody>
          <a:bodyPr/>
          <a:lstStyle/>
          <a:p>
            <a:fld id="{2A93E1E6-1368-4B42-928B-954D4BCE9825}" type="slidenum">
              <a:rPr lang="en-US" smtClean="0"/>
              <a:pPr/>
              <a:t>4</a:t>
            </a:fld>
            <a:endParaRPr lang="en-US"/>
          </a:p>
        </p:txBody>
      </p:sp>
    </p:spTree>
    <p:extLst>
      <p:ext uri="{BB962C8B-B14F-4D97-AF65-F5344CB8AC3E}">
        <p14:creationId xmlns:p14="http://schemas.microsoft.com/office/powerpoint/2010/main" val="3488327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are your thoughts? Talk about it with a friend or colleague if you’re watching together. What did you notice? Would you have guessed these families were food insecure if you saw them in the office? People don’t come with labels. The parents are working, they’re not homeless, and the kids have life aspirations. How do parents try to shield their kids from food insecurity? What if they can’t? We saw how </a:t>
            </a:r>
            <a:r>
              <a:rPr lang="en-US" baseline="0" dirty="0" err="1"/>
              <a:t>Lonetta’s</a:t>
            </a:r>
            <a:r>
              <a:rPr lang="en-US" baseline="0" dirty="0"/>
              <a:t> daughter saved part of her lunch for snack. How does school breakfast and lunch play a role? </a:t>
            </a:r>
          </a:p>
          <a:p>
            <a:endParaRPr lang="en-US" dirty="0"/>
          </a:p>
          <a:p>
            <a:endParaRPr lang="en-US" b="1" baseline="0" dirty="0"/>
          </a:p>
          <a:p>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5</a:t>
            </a:fld>
            <a:endParaRPr lang="en-US"/>
          </a:p>
        </p:txBody>
      </p:sp>
    </p:spTree>
    <p:extLst>
      <p:ext uri="{BB962C8B-B14F-4D97-AF65-F5344CB8AC3E}">
        <p14:creationId xmlns:p14="http://schemas.microsoft.com/office/powerpoint/2010/main" val="3530462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What</a:t>
            </a:r>
            <a:r>
              <a:rPr lang="en-US" baseline="0" dirty="0"/>
              <a:t> do you think about when you hear the term food insecurity? Many think of the </a:t>
            </a:r>
            <a:r>
              <a:rPr lang="en-US" dirty="0"/>
              <a:t>homeless, who undoubtedly face</a:t>
            </a:r>
            <a:r>
              <a:rPr lang="en-US" baseline="0" dirty="0"/>
              <a:t> food insecurity and need to be included in this conversation. However,</a:t>
            </a:r>
            <a:r>
              <a:rPr lang="en-US" dirty="0"/>
              <a:t> food insecurity is definitely not</a:t>
            </a:r>
            <a:r>
              <a:rPr lang="en-US" baseline="0" dirty="0"/>
              <a:t> isolated to that population. </a:t>
            </a:r>
          </a:p>
        </p:txBody>
      </p:sp>
      <p:sp>
        <p:nvSpPr>
          <p:cNvPr id="4" name="Slide Number Placeholder 3"/>
          <p:cNvSpPr>
            <a:spLocks noGrp="1"/>
          </p:cNvSpPr>
          <p:nvPr>
            <p:ph type="sldNum" sz="quarter" idx="10"/>
          </p:nvPr>
        </p:nvSpPr>
        <p:spPr/>
        <p:txBody>
          <a:bodyPr/>
          <a:lstStyle/>
          <a:p>
            <a:fld id="{2A93E1E6-1368-4B42-928B-954D4BCE9825}" type="slidenum">
              <a:rPr lang="en-US" smtClean="0"/>
              <a:pPr/>
              <a:t>6</a:t>
            </a:fld>
            <a:endParaRPr lang="en-US"/>
          </a:p>
        </p:txBody>
      </p:sp>
    </p:spTree>
    <p:extLst>
      <p:ext uri="{BB962C8B-B14F-4D97-AF65-F5344CB8AC3E}">
        <p14:creationId xmlns:p14="http://schemas.microsoft.com/office/powerpoint/2010/main" val="2894255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National Geographic recently photographed families facing food insecurity and showed that it’s everywhere---spanning urban, suburban and rural neighborhoods, races, religions and cultures. Families in very nice neighborhoods in the Houston suburbs, complete with SUVs and nice clothes face food insecurity. Job loss, serious illness or a death in the family can place previously economically stable families in danger. Here is a child from the same area, at dinner eating a sandwich of white bread, a slice of meat and cool whip made after waiting in line for food donations at her church. This little girl in Iowa gets her dinner from a soup kitchen toward the end of every month when food stamps run out. Working parents in the Bronx rotate food pantries and soup kitchens in their neighborhood to feed their kids every night. Other families in the Bronx select from the dollar menu at McDonald’s to make ends meet. There is no single ‘face’ of food insecurity. </a:t>
            </a:r>
          </a:p>
        </p:txBody>
      </p:sp>
      <p:sp>
        <p:nvSpPr>
          <p:cNvPr id="4" name="Slide Number Placeholder 3"/>
          <p:cNvSpPr>
            <a:spLocks noGrp="1"/>
          </p:cNvSpPr>
          <p:nvPr>
            <p:ph type="sldNum" sz="quarter" idx="10"/>
          </p:nvPr>
        </p:nvSpPr>
        <p:spPr/>
        <p:txBody>
          <a:bodyPr/>
          <a:lstStyle/>
          <a:p>
            <a:fld id="{2A93E1E6-1368-4B42-928B-954D4BCE9825}" type="slidenum">
              <a:rPr lang="en-US" smtClean="0"/>
              <a:pPr/>
              <a:t>7</a:t>
            </a:fld>
            <a:endParaRPr lang="en-US"/>
          </a:p>
        </p:txBody>
      </p:sp>
    </p:spTree>
    <p:extLst>
      <p:ext uri="{BB962C8B-B14F-4D97-AF65-F5344CB8AC3E}">
        <p14:creationId xmlns:p14="http://schemas.microsoft.com/office/powerpoint/2010/main" val="289425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last photograph depicted a city street filled with fast-food restaurants.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 does a family’s neighborhood dictate what they eat? Think about your own area. What kind of stores are near you? How far do you travel and how do you get there --- walk, bus, car, subway? What foods are readily available? How can food insecurity and obesity be linked?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We’ll go through all of this together.</a:t>
            </a:r>
          </a:p>
          <a:p>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8</a:t>
            </a:fld>
            <a:endParaRPr lang="en-US"/>
          </a:p>
        </p:txBody>
      </p:sp>
    </p:spTree>
    <p:extLst>
      <p:ext uri="{BB962C8B-B14F-4D97-AF65-F5344CB8AC3E}">
        <p14:creationId xmlns:p14="http://schemas.microsoft.com/office/powerpoint/2010/main" val="656707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Food Insecurity is</a:t>
            </a:r>
            <a:r>
              <a:rPr lang="en-US" baseline="0" dirty="0"/>
              <a:t> defined as the lack of consistent access to adequate food for an active, healthy lifestyle. It is an </a:t>
            </a:r>
            <a:r>
              <a:rPr lang="en-US" b="0" dirty="0"/>
              <a:t>economic and social condition that may </a:t>
            </a:r>
            <a:r>
              <a:rPr lang="en-US" b="0" i="1" dirty="0"/>
              <a:t>result</a:t>
            </a:r>
            <a:r>
              <a:rPr lang="en-US" b="0" dirty="0"/>
              <a:t> in hunger.</a:t>
            </a:r>
            <a:r>
              <a:rPr lang="en-US" b="0" baseline="0" dirty="0"/>
              <a:t> Hunger is </a:t>
            </a:r>
            <a:r>
              <a:rPr lang="en-US" b="0" dirty="0">
                <a:latin typeface="+mn-lt"/>
              </a:rPr>
              <a:t>an individual-level physiological condition (or</a:t>
            </a:r>
            <a:r>
              <a:rPr lang="en-US" b="0" baseline="0" dirty="0">
                <a:latin typeface="+mn-lt"/>
              </a:rPr>
              <a:t> </a:t>
            </a:r>
            <a:r>
              <a:rPr lang="en-US" b="0" i="1" dirty="0">
                <a:latin typeface="+mn-lt"/>
              </a:rPr>
              <a:t>symptom</a:t>
            </a:r>
            <a:r>
              <a:rPr lang="en-US" b="0" dirty="0">
                <a:latin typeface="+mn-lt"/>
              </a:rPr>
              <a:t>)</a:t>
            </a:r>
            <a:r>
              <a:rPr lang="en-US" b="0" i="1" dirty="0">
                <a:latin typeface="+mn-lt"/>
              </a:rPr>
              <a:t>.</a:t>
            </a:r>
            <a:r>
              <a:rPr lang="en-US" b="0" i="1" baseline="0" dirty="0">
                <a:latin typeface="+mn-lt"/>
              </a:rPr>
              <a:t> </a:t>
            </a:r>
            <a:r>
              <a:rPr lang="en-US" b="0" baseline="0" dirty="0"/>
              <a:t>Therefore, y</a:t>
            </a:r>
            <a:r>
              <a:rPr lang="en-US" b="0" dirty="0"/>
              <a:t>ou can be food</a:t>
            </a:r>
            <a:r>
              <a:rPr lang="en-US" b="0" baseline="0" dirty="0"/>
              <a:t> and insecure and hungry, or be food insecure without hunger.</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Food insecurity is then divided into low and very low food security. Homes with low food security have reduced quality or variety of foods, so they have food but it may be very nutrient-poor. In homes with very low food security, there are disrupted eating patterns or reduced intake. </a:t>
            </a:r>
          </a:p>
          <a:p>
            <a:endParaRPr lang="en-US" dirty="0"/>
          </a:p>
          <a:p>
            <a:r>
              <a:rPr lang="en-US" dirty="0"/>
              <a:t>These</a:t>
            </a:r>
            <a:r>
              <a:rPr lang="en-US" baseline="0" dirty="0"/>
              <a:t> terms have been defined by the USDA based on 18-question phone surveys of families across the country. 3 or more positive responses indicate some level of food insecurity. We’ll talk more about that later.</a:t>
            </a:r>
            <a:endParaRPr lang="en-US" dirty="0"/>
          </a:p>
        </p:txBody>
      </p:sp>
      <p:sp>
        <p:nvSpPr>
          <p:cNvPr id="4" name="Slide Number Placeholder 3"/>
          <p:cNvSpPr>
            <a:spLocks noGrp="1"/>
          </p:cNvSpPr>
          <p:nvPr>
            <p:ph type="sldNum" sz="quarter" idx="10"/>
          </p:nvPr>
        </p:nvSpPr>
        <p:spPr/>
        <p:txBody>
          <a:bodyPr/>
          <a:lstStyle/>
          <a:p>
            <a:fld id="{2A93E1E6-1368-4B42-928B-954D4BCE9825}" type="slidenum">
              <a:rPr lang="en-US" smtClean="0"/>
              <a:pPr/>
              <a:t>9</a:t>
            </a:fld>
            <a:endParaRPr lang="en-US"/>
          </a:p>
        </p:txBody>
      </p:sp>
    </p:spTree>
    <p:extLst>
      <p:ext uri="{BB962C8B-B14F-4D97-AF65-F5344CB8AC3E}">
        <p14:creationId xmlns:p14="http://schemas.microsoft.com/office/powerpoint/2010/main" val="185814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358202D-AD57-4843-9E9A-4234F4D11449}" type="datetimeFigureOut">
              <a:rPr lang="en-US" smtClean="0"/>
              <a:pPr/>
              <a:t>11/17/2021</a:t>
            </a:fld>
            <a:endParaRPr lang="en-US"/>
          </a:p>
        </p:txBody>
      </p:sp>
      <p:sp>
        <p:nvSpPr>
          <p:cNvPr id="8" name="Slide Number Placeholder 7"/>
          <p:cNvSpPr>
            <a:spLocks noGrp="1"/>
          </p:cNvSpPr>
          <p:nvPr>
            <p:ph type="sldNum" sz="quarter" idx="11"/>
          </p:nvPr>
        </p:nvSpPr>
        <p:spPr/>
        <p:txBody>
          <a:bodyPr/>
          <a:lstStyle/>
          <a:p>
            <a:fld id="{0CB4C3CC-DCAE-4A09-AE8D-CC3B39D2B2B2}"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58202D-AD57-4843-9E9A-4234F4D11449}"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4C3CC-DCAE-4A09-AE8D-CC3B39D2B2B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58202D-AD57-4843-9E9A-4234F4D11449}"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4C3CC-DCAE-4A09-AE8D-CC3B39D2B2B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58202D-AD57-4843-9E9A-4234F4D11449}"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4C3CC-DCAE-4A09-AE8D-CC3B39D2B2B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58202D-AD57-4843-9E9A-4234F4D11449}"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4C3CC-DCAE-4A09-AE8D-CC3B39D2B2B2}"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58202D-AD57-4843-9E9A-4234F4D11449}"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4C3CC-DCAE-4A09-AE8D-CC3B39D2B2B2}"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358202D-AD57-4843-9E9A-4234F4D11449}" type="datetimeFigureOut">
              <a:rPr lang="en-US" smtClean="0"/>
              <a:pPr/>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4C3CC-DCAE-4A09-AE8D-CC3B39D2B2B2}"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58202D-AD57-4843-9E9A-4234F4D11449}" type="datetimeFigureOut">
              <a:rPr lang="en-US" smtClean="0"/>
              <a:pPr/>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4C3CC-DCAE-4A09-AE8D-CC3B39D2B2B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58202D-AD57-4843-9E9A-4234F4D11449}" type="datetimeFigureOut">
              <a:rPr lang="en-US" smtClean="0"/>
              <a:pPr/>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4C3CC-DCAE-4A09-AE8D-CC3B39D2B2B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58202D-AD57-4843-9E9A-4234F4D11449}"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4C3CC-DCAE-4A09-AE8D-CC3B39D2B2B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58202D-AD57-4843-9E9A-4234F4D11449}"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4C3CC-DCAE-4A09-AE8D-CC3B39D2B2B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358202D-AD57-4843-9E9A-4234F4D11449}" type="datetimeFigureOut">
              <a:rPr lang="en-US" smtClean="0"/>
              <a:pPr/>
              <a:t>11/17/2021</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0CB4C3CC-DCAE-4A09-AE8D-CC3B39D2B2B2}"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9.gi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4.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png"/><Relationship Id="rId5" Type="http://schemas.openxmlformats.org/officeDocument/2006/relationships/image" Target="../media/image31.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www.youtube.com/watch?v=rluCA1VWr7I" TargetMode="External"/><Relationship Id="rId5" Type="http://schemas.openxmlformats.org/officeDocument/2006/relationships/hyperlink" Target="http://map.feedingamerica.org/county/2013/overall"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png"/><Relationship Id="rId5" Type="http://schemas.openxmlformats.org/officeDocument/2006/relationships/image" Target="../media/image33.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png"/><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hyperlink" Target="https://www.youtube.com/watch?v=eqKLoapOWpI"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21305" y="685800"/>
            <a:ext cx="7636895" cy="2333387"/>
          </a:xfrm>
        </p:spPr>
        <p:txBody>
          <a:bodyPr/>
          <a:lstStyle/>
          <a:p>
            <a:r>
              <a:rPr lang="en-US" dirty="0"/>
              <a:t>Food Insecurity:</a:t>
            </a:r>
            <a:br>
              <a:rPr lang="en-US" dirty="0"/>
            </a:br>
            <a:r>
              <a:rPr lang="en-US" sz="3200" dirty="0"/>
              <a:t>A Guide for Pediatric Residents</a:t>
            </a:r>
          </a:p>
        </p:txBody>
      </p:sp>
      <p:pic>
        <p:nvPicPr>
          <p:cNvPr id="1027" name="Picture 3" descr="C:\Users\keorloff\AppData\Local\Microsoft\Windows\Temporary Internet Files\Content.IE5\6A1VFY37\4819918-fast-food-vector-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898788"/>
            <a:ext cx="2930777" cy="31972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10200" y="6016612"/>
            <a:ext cx="3486761" cy="830997"/>
          </a:xfrm>
          <a:prstGeom prst="rect">
            <a:avLst/>
          </a:prstGeom>
          <a:noFill/>
        </p:spPr>
        <p:txBody>
          <a:bodyPr wrap="square" rtlCol="0">
            <a:spAutoFit/>
          </a:bodyPr>
          <a:lstStyle/>
          <a:p>
            <a:r>
              <a:rPr lang="en-US" sz="1600" dirty="0"/>
              <a:t>Kirsten </a:t>
            </a:r>
            <a:r>
              <a:rPr lang="en-US" sz="1600" dirty="0" err="1"/>
              <a:t>Orloff</a:t>
            </a:r>
            <a:r>
              <a:rPr lang="en-US" sz="1600" dirty="0"/>
              <a:t>, MD</a:t>
            </a:r>
          </a:p>
          <a:p>
            <a:r>
              <a:rPr lang="en-US" sz="1600" dirty="0"/>
              <a:t>Children’s National Medical Center</a:t>
            </a:r>
          </a:p>
          <a:p>
            <a:r>
              <a:rPr lang="en-US" sz="1600" dirty="0"/>
              <a:t>Pediatric Residency Program 2015</a:t>
            </a:r>
          </a:p>
        </p:txBody>
      </p:sp>
      <p:pic>
        <p:nvPicPr>
          <p:cNvPr id="8"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0825" y="6194425"/>
            <a:ext cx="282575" cy="282575"/>
          </a:xfrm>
          <a:prstGeom prst="rect">
            <a:avLst/>
          </a:prstGeom>
        </p:spPr>
      </p:pic>
      <p:pic>
        <p:nvPicPr>
          <p:cNvPr id="1026" name="Picture 2" descr="C:\Users\keorloff\AppData\Local\Microsoft\Windows\Temporary Internet Files\Content.IE5\6A1VFY37\ist2_10483882-vegetables[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581400"/>
            <a:ext cx="1734677" cy="11549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eorloff\AppData\Local\Microsoft\Windows\Temporary Internet Files\Content.IE5\CWJHWOPS\oranges[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9200" y="3713232"/>
            <a:ext cx="1524000" cy="101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57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520940" cy="548640"/>
          </a:xfrm>
        </p:spPr>
        <p:txBody>
          <a:bodyPr>
            <a:noAutofit/>
          </a:bodyPr>
          <a:lstStyle/>
          <a:p>
            <a:pPr algn="l"/>
            <a:r>
              <a:rPr lang="en-US" sz="3600" dirty="0"/>
              <a:t>Who’s at risk?</a:t>
            </a:r>
          </a:p>
        </p:txBody>
      </p:sp>
      <p:pic>
        <p:nvPicPr>
          <p:cNvPr id="4"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33600" y="685800"/>
            <a:ext cx="4572000" cy="5791200"/>
          </a:xfrm>
        </p:spPr>
      </p:pic>
      <p:grpSp>
        <p:nvGrpSpPr>
          <p:cNvPr id="8" name="Group 7"/>
          <p:cNvGrpSpPr/>
          <p:nvPr/>
        </p:nvGrpSpPr>
        <p:grpSpPr>
          <a:xfrm>
            <a:off x="4871294" y="590550"/>
            <a:ext cx="1420711" cy="489466"/>
            <a:chOff x="4724400" y="501134"/>
            <a:chExt cx="1420711" cy="489466"/>
          </a:xfrm>
        </p:grpSpPr>
        <p:cxnSp>
          <p:nvCxnSpPr>
            <p:cNvPr id="6" name="Straight Arrow Connector 5"/>
            <p:cNvCxnSpPr/>
            <p:nvPr/>
          </p:nvCxnSpPr>
          <p:spPr>
            <a:xfrm flipH="1">
              <a:off x="4724400" y="800100"/>
              <a:ext cx="685800" cy="190500"/>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339506" y="501134"/>
              <a:ext cx="805605" cy="369332"/>
            </a:xfrm>
            <a:prstGeom prst="rect">
              <a:avLst/>
            </a:prstGeom>
            <a:noFill/>
          </p:spPr>
          <p:txBody>
            <a:bodyPr wrap="none" rtlCol="0">
              <a:spAutoFit/>
            </a:bodyPr>
            <a:lstStyle/>
            <a:p>
              <a:r>
                <a:rPr lang="en-US" dirty="0">
                  <a:solidFill>
                    <a:srgbClr val="0070C0"/>
                  </a:solidFill>
                </a:rPr>
                <a:t>14.3%</a:t>
              </a:r>
            </a:p>
          </p:txBody>
        </p:sp>
      </p:grpSp>
      <p:grpSp>
        <p:nvGrpSpPr>
          <p:cNvPr id="28" name="Group 27"/>
          <p:cNvGrpSpPr/>
          <p:nvPr/>
        </p:nvGrpSpPr>
        <p:grpSpPr>
          <a:xfrm>
            <a:off x="5404652" y="1230868"/>
            <a:ext cx="3164665" cy="369332"/>
            <a:chOff x="5404804" y="1301234"/>
            <a:chExt cx="3164665" cy="369332"/>
          </a:xfrm>
        </p:grpSpPr>
        <p:cxnSp>
          <p:nvCxnSpPr>
            <p:cNvPr id="14" name="Straight Arrow Connector 13"/>
            <p:cNvCxnSpPr/>
            <p:nvPr/>
          </p:nvCxnSpPr>
          <p:spPr>
            <a:xfrm flipH="1">
              <a:off x="5404804" y="1455127"/>
              <a:ext cx="1376996"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781800" y="1301234"/>
              <a:ext cx="1787669" cy="369332"/>
            </a:xfrm>
            <a:prstGeom prst="rect">
              <a:avLst/>
            </a:prstGeom>
            <a:noFill/>
          </p:spPr>
          <p:txBody>
            <a:bodyPr wrap="none" rtlCol="0">
              <a:spAutoFit/>
            </a:bodyPr>
            <a:lstStyle/>
            <a:p>
              <a:r>
                <a:rPr lang="en-US" dirty="0">
                  <a:solidFill>
                    <a:srgbClr val="7030A0"/>
                  </a:solidFill>
                </a:rPr>
                <a:t>Homes with kids</a:t>
              </a:r>
            </a:p>
          </p:txBody>
        </p:sp>
      </p:grpSp>
      <p:grpSp>
        <p:nvGrpSpPr>
          <p:cNvPr id="27" name="Group 26"/>
          <p:cNvGrpSpPr/>
          <p:nvPr/>
        </p:nvGrpSpPr>
        <p:grpSpPr>
          <a:xfrm>
            <a:off x="6016513" y="1524000"/>
            <a:ext cx="2681879" cy="369332"/>
            <a:chOff x="6016513" y="1600200"/>
            <a:chExt cx="2681879" cy="369332"/>
          </a:xfrm>
        </p:grpSpPr>
        <p:cxnSp>
          <p:nvCxnSpPr>
            <p:cNvPr id="10" name="Straight Arrow Connector 9"/>
            <p:cNvCxnSpPr/>
            <p:nvPr/>
          </p:nvCxnSpPr>
          <p:spPr>
            <a:xfrm flipH="1">
              <a:off x="6016513" y="1815611"/>
              <a:ext cx="1099395"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115908" y="1600200"/>
              <a:ext cx="1582484" cy="369332"/>
            </a:xfrm>
            <a:prstGeom prst="rect">
              <a:avLst/>
            </a:prstGeom>
            <a:noFill/>
          </p:spPr>
          <p:txBody>
            <a:bodyPr wrap="none" rtlCol="0">
              <a:spAutoFit/>
            </a:bodyPr>
            <a:lstStyle/>
            <a:p>
              <a:r>
                <a:rPr lang="en-US" dirty="0">
                  <a:solidFill>
                    <a:srgbClr val="7030A0"/>
                  </a:solidFill>
                </a:rPr>
                <a:t>Single parents</a:t>
              </a:r>
            </a:p>
          </p:txBody>
        </p:sp>
      </p:grpSp>
      <p:grpSp>
        <p:nvGrpSpPr>
          <p:cNvPr id="26" name="Group 25"/>
          <p:cNvGrpSpPr/>
          <p:nvPr/>
        </p:nvGrpSpPr>
        <p:grpSpPr>
          <a:xfrm>
            <a:off x="5736802" y="2895600"/>
            <a:ext cx="1925368" cy="369332"/>
            <a:chOff x="5736802" y="3015734"/>
            <a:chExt cx="1925368" cy="369332"/>
          </a:xfrm>
        </p:grpSpPr>
        <p:cxnSp>
          <p:nvCxnSpPr>
            <p:cNvPr id="21" name="Straight Arrow Connector 20"/>
            <p:cNvCxnSpPr/>
            <p:nvPr/>
          </p:nvCxnSpPr>
          <p:spPr>
            <a:xfrm flipH="1">
              <a:off x="5736802" y="3200400"/>
              <a:ext cx="1099395"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986985" y="3015734"/>
              <a:ext cx="675185" cy="369332"/>
            </a:xfrm>
            <a:prstGeom prst="rect">
              <a:avLst/>
            </a:prstGeom>
            <a:noFill/>
          </p:spPr>
          <p:txBody>
            <a:bodyPr wrap="none" rtlCol="0">
              <a:spAutoFit/>
            </a:bodyPr>
            <a:lstStyle/>
            <a:p>
              <a:r>
                <a:rPr lang="en-US" dirty="0">
                  <a:solidFill>
                    <a:srgbClr val="7030A0"/>
                  </a:solidFill>
                </a:rPr>
                <a:t>Race</a:t>
              </a:r>
            </a:p>
          </p:txBody>
        </p:sp>
      </p:grpSp>
      <p:grpSp>
        <p:nvGrpSpPr>
          <p:cNvPr id="25" name="Group 24"/>
          <p:cNvGrpSpPr/>
          <p:nvPr/>
        </p:nvGrpSpPr>
        <p:grpSpPr>
          <a:xfrm>
            <a:off x="6370946" y="3429000"/>
            <a:ext cx="2011054" cy="369332"/>
            <a:chOff x="6225182" y="3701534"/>
            <a:chExt cx="2011054" cy="369332"/>
          </a:xfrm>
        </p:grpSpPr>
        <p:cxnSp>
          <p:nvCxnSpPr>
            <p:cNvPr id="23" name="Straight Arrow Connector 22"/>
            <p:cNvCxnSpPr/>
            <p:nvPr/>
          </p:nvCxnSpPr>
          <p:spPr>
            <a:xfrm flipH="1">
              <a:off x="6225182" y="3886200"/>
              <a:ext cx="1099395"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338041" y="3701534"/>
              <a:ext cx="898195" cy="369332"/>
            </a:xfrm>
            <a:prstGeom prst="rect">
              <a:avLst/>
            </a:prstGeom>
            <a:noFill/>
          </p:spPr>
          <p:txBody>
            <a:bodyPr wrap="none" rtlCol="0">
              <a:spAutoFit/>
            </a:bodyPr>
            <a:lstStyle/>
            <a:p>
              <a:r>
                <a:rPr lang="en-US" dirty="0">
                  <a:solidFill>
                    <a:srgbClr val="7030A0"/>
                  </a:solidFill>
                </a:rPr>
                <a:t>Poverty</a:t>
              </a:r>
            </a:p>
          </p:txBody>
        </p:sp>
      </p:grpSp>
      <p:sp>
        <p:nvSpPr>
          <p:cNvPr id="29" name="TextBox 28"/>
          <p:cNvSpPr txBox="1"/>
          <p:nvPr/>
        </p:nvSpPr>
        <p:spPr>
          <a:xfrm>
            <a:off x="13447" y="6477000"/>
            <a:ext cx="9130553" cy="430887"/>
          </a:xfrm>
          <a:prstGeom prst="rect">
            <a:avLst/>
          </a:prstGeom>
          <a:noFill/>
        </p:spPr>
        <p:txBody>
          <a:bodyPr wrap="square" rtlCol="0">
            <a:spAutoFit/>
          </a:bodyPr>
          <a:lstStyle/>
          <a:p>
            <a:r>
              <a:rPr lang="en-US" sz="1100" dirty="0"/>
              <a:t>‘Coleman-Jensen, A. &amp; Gregory, C. (2015). Key Statistics &amp; Graphics</a:t>
            </a:r>
            <a:r>
              <a:rPr lang="en-US" sz="1100" i="1" dirty="0"/>
              <a:t>’.’ United States Department of Agriculture Economic Research Service</a:t>
            </a:r>
            <a:r>
              <a:rPr lang="en-US" sz="1100" dirty="0"/>
              <a:t>. </a:t>
            </a:r>
          </a:p>
          <a:p>
            <a:r>
              <a:rPr lang="en-US" sz="1100" dirty="0"/>
              <a:t>Retrieved from: http://www.ers.usda.gov/topics/food-nutrition-assistance/food-security-in-the-us/key-statistics-graphics.aspx</a:t>
            </a:r>
          </a:p>
        </p:txBody>
      </p:sp>
      <p:pic>
        <p:nvPicPr>
          <p:cNvPr id="3"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5507474"/>
            <a:ext cx="609600" cy="609600"/>
          </a:xfrm>
          <a:prstGeom prst="rect">
            <a:avLst/>
          </a:prstGeom>
        </p:spPr>
      </p:pic>
    </p:spTree>
    <p:extLst>
      <p:ext uri="{BB962C8B-B14F-4D97-AF65-F5344CB8AC3E}">
        <p14:creationId xmlns:p14="http://schemas.microsoft.com/office/powerpoint/2010/main" val="323019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281" fill="hold"/>
                                        <p:tgtEl>
                                          <p:spTgt spid="3"/>
                                        </p:tgtEl>
                                      </p:cBhvr>
                                    </p:cmd>
                                  </p:childTnLst>
                                </p:cTn>
                              </p:par>
                              <p:par>
                                <p:cTn id="7" presetID="1" presetClass="entr" presetSubtype="0" fill="hold" nodeType="withEffect">
                                  <p:stCondLst>
                                    <p:cond delay="2000"/>
                                  </p:stCondLst>
                                  <p:childTnLst>
                                    <p:set>
                                      <p:cBhvr>
                                        <p:cTn id="8" dur="1" fill="hold">
                                          <p:stCondLst>
                                            <p:cond delay="0"/>
                                          </p:stCondLst>
                                        </p:cTn>
                                        <p:tgtEl>
                                          <p:spTgt spid="4"/>
                                        </p:tgtEl>
                                        <p:attrNameLst>
                                          <p:attrName>style.visibility</p:attrName>
                                        </p:attrNameLst>
                                      </p:cBhvr>
                                      <p:to>
                                        <p:strVal val="visible"/>
                                      </p:to>
                                    </p:set>
                                  </p:childTnLst>
                                </p:cTn>
                              </p:par>
                              <p:par>
                                <p:cTn id="9" presetID="2" presetClass="entr" presetSubtype="4" fill="hold" nodeType="withEffect">
                                  <p:stCondLst>
                                    <p:cond delay="90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2" presetClass="entr" presetSubtype="4" fill="hold" nodeType="withEffect">
                                  <p:stCondLst>
                                    <p:cond delay="5500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5700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590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85800"/>
          </a:xfrm>
        </p:spPr>
        <p:txBody>
          <a:bodyPr/>
          <a:lstStyle/>
          <a:p>
            <a:r>
              <a:rPr lang="en-US" sz="3600" dirty="0"/>
              <a:t>In households with children….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476" y="914400"/>
            <a:ext cx="6765324" cy="5562600"/>
          </a:xfrm>
          <a:prstGeom prst="rect">
            <a:avLst/>
          </a:prstGeom>
        </p:spPr>
      </p:pic>
      <p:sp>
        <p:nvSpPr>
          <p:cNvPr id="3" name="TextBox 2"/>
          <p:cNvSpPr txBox="1"/>
          <p:nvPr/>
        </p:nvSpPr>
        <p:spPr>
          <a:xfrm>
            <a:off x="13447" y="6477000"/>
            <a:ext cx="9130553" cy="430887"/>
          </a:xfrm>
          <a:prstGeom prst="rect">
            <a:avLst/>
          </a:prstGeom>
          <a:noFill/>
        </p:spPr>
        <p:txBody>
          <a:bodyPr wrap="square" rtlCol="0">
            <a:spAutoFit/>
          </a:bodyPr>
          <a:lstStyle/>
          <a:p>
            <a:r>
              <a:rPr lang="en-US" sz="1100" dirty="0"/>
              <a:t>‘Coleman-Jensen, A. &amp; Gregory, C. (2015). Key Statistics &amp; Graphics</a:t>
            </a:r>
            <a:r>
              <a:rPr lang="en-US" sz="1100" i="1" dirty="0"/>
              <a:t>’.’ United States Department of Agriculture Economic Research Service</a:t>
            </a:r>
            <a:r>
              <a:rPr lang="en-US" sz="1100" dirty="0"/>
              <a:t>. </a:t>
            </a:r>
          </a:p>
          <a:p>
            <a:r>
              <a:rPr lang="en-US" sz="1100" dirty="0"/>
              <a:t>Retrieved from: http://www.ers.usda.gov/topics/food-nutrition-assistance/food-security-in-the-us/key-statistics-graphics.aspx</a:t>
            </a:r>
          </a:p>
        </p:txBody>
      </p:sp>
      <p:pic>
        <p:nvPicPr>
          <p:cNvPr id="5"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9762" y="5562600"/>
            <a:ext cx="609600" cy="609600"/>
          </a:xfrm>
          <a:prstGeom prst="rect">
            <a:avLst/>
          </a:prstGeom>
        </p:spPr>
      </p:pic>
    </p:spTree>
    <p:extLst>
      <p:ext uri="{BB962C8B-B14F-4D97-AF65-F5344CB8AC3E}">
        <p14:creationId xmlns:p14="http://schemas.microsoft.com/office/powerpoint/2010/main" val="65974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250" fill="hold"/>
                                        <p:tgtEl>
                                          <p:spTgt spid="5"/>
                                        </p:tgtEl>
                                      </p:cBhvr>
                                    </p:cmd>
                                  </p:childTnLst>
                                </p:cTn>
                              </p:par>
                              <p:par>
                                <p:cTn id="7" presetID="1" presetClass="entr" presetSubtype="0"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914400"/>
          </a:xfrm>
        </p:spPr>
        <p:txBody>
          <a:bodyPr/>
          <a:lstStyle/>
          <a:p>
            <a:r>
              <a:rPr lang="en-US" dirty="0"/>
              <a:t>District of Columbia</a:t>
            </a:r>
          </a:p>
        </p:txBody>
      </p:sp>
      <p:pic>
        <p:nvPicPr>
          <p:cNvPr id="14" name="Content Placeholder 1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43200" y="1143000"/>
            <a:ext cx="3762375" cy="4640263"/>
          </a:xfrm>
        </p:spPr>
      </p:pic>
      <p:sp>
        <p:nvSpPr>
          <p:cNvPr id="15" name="TextBox 14"/>
          <p:cNvSpPr txBox="1"/>
          <p:nvPr/>
        </p:nvSpPr>
        <p:spPr>
          <a:xfrm>
            <a:off x="2875" y="6320135"/>
            <a:ext cx="6515502" cy="461665"/>
          </a:xfrm>
          <a:prstGeom prst="rect">
            <a:avLst/>
          </a:prstGeom>
          <a:noFill/>
        </p:spPr>
        <p:txBody>
          <a:bodyPr wrap="none" rtlCol="0">
            <a:spAutoFit/>
          </a:bodyPr>
          <a:lstStyle/>
          <a:p>
            <a:r>
              <a:rPr lang="en-US" sz="1200" dirty="0"/>
              <a:t>Map the Meal Gap. (2015). </a:t>
            </a:r>
            <a:r>
              <a:rPr lang="en-US" sz="1200" i="1" dirty="0"/>
              <a:t>Feeding America</a:t>
            </a:r>
            <a:r>
              <a:rPr lang="en-US" sz="1200" dirty="0"/>
              <a:t>. Retrieved from  http://map.feedingamerica.org</a:t>
            </a:r>
          </a:p>
          <a:p>
            <a:r>
              <a:rPr lang="en-US" sz="1200" dirty="0"/>
              <a:t>Image from: http://recovery.nih.gov/Stories/ViewStory.aspx?id=13</a:t>
            </a:r>
          </a:p>
        </p:txBody>
      </p:sp>
      <p:sp>
        <p:nvSpPr>
          <p:cNvPr id="16" name="TextBox 15"/>
          <p:cNvSpPr txBox="1"/>
          <p:nvPr/>
        </p:nvSpPr>
        <p:spPr>
          <a:xfrm>
            <a:off x="228600" y="1828800"/>
            <a:ext cx="2362200" cy="3539430"/>
          </a:xfrm>
          <a:prstGeom prst="rect">
            <a:avLst/>
          </a:prstGeom>
          <a:noFill/>
        </p:spPr>
        <p:txBody>
          <a:bodyPr wrap="square" rtlCol="0">
            <a:spAutoFit/>
          </a:bodyPr>
          <a:lstStyle/>
          <a:p>
            <a:pPr algn="ctr"/>
            <a:r>
              <a:rPr lang="en-US" sz="2800" b="1" dirty="0"/>
              <a:t>14% of</a:t>
            </a:r>
          </a:p>
          <a:p>
            <a:pPr algn="ctr"/>
            <a:r>
              <a:rPr lang="en-US" sz="2800" b="1" dirty="0"/>
              <a:t>people are food insecure</a:t>
            </a:r>
          </a:p>
          <a:p>
            <a:pPr algn="ctr"/>
            <a:endParaRPr lang="en-US" sz="2800" b="1" dirty="0"/>
          </a:p>
          <a:p>
            <a:pPr algn="ctr"/>
            <a:endParaRPr lang="en-US" sz="2800" b="1" dirty="0"/>
          </a:p>
          <a:p>
            <a:pPr algn="ctr"/>
            <a:r>
              <a:rPr lang="en-US" sz="2800" b="1" dirty="0"/>
              <a:t>= 86,410 people</a:t>
            </a:r>
          </a:p>
        </p:txBody>
      </p:sp>
      <p:sp>
        <p:nvSpPr>
          <p:cNvPr id="17" name="TextBox 16"/>
          <p:cNvSpPr txBox="1"/>
          <p:nvPr/>
        </p:nvSpPr>
        <p:spPr>
          <a:xfrm>
            <a:off x="6629400" y="1679275"/>
            <a:ext cx="2362200" cy="3539430"/>
          </a:xfrm>
          <a:prstGeom prst="rect">
            <a:avLst/>
          </a:prstGeom>
          <a:noFill/>
        </p:spPr>
        <p:txBody>
          <a:bodyPr wrap="square" rtlCol="0">
            <a:spAutoFit/>
          </a:bodyPr>
          <a:lstStyle/>
          <a:p>
            <a:pPr algn="ctr"/>
            <a:r>
              <a:rPr lang="en-US" sz="2800" b="1" dirty="0"/>
              <a:t>30.5% of</a:t>
            </a:r>
          </a:p>
          <a:p>
            <a:pPr algn="ctr"/>
            <a:r>
              <a:rPr lang="en-US" sz="2800" b="1" dirty="0"/>
              <a:t>children are food insecure</a:t>
            </a:r>
          </a:p>
          <a:p>
            <a:pPr algn="ctr"/>
            <a:endParaRPr lang="en-US" sz="2800" b="1" dirty="0"/>
          </a:p>
          <a:p>
            <a:pPr algn="ctr"/>
            <a:endParaRPr lang="en-US" sz="2800" b="1" dirty="0"/>
          </a:p>
          <a:p>
            <a:pPr algn="ctr"/>
            <a:r>
              <a:rPr lang="en-US" sz="2800" b="1" dirty="0"/>
              <a:t>= 32,100</a:t>
            </a:r>
          </a:p>
          <a:p>
            <a:pPr algn="ctr"/>
            <a:r>
              <a:rPr lang="en-US" sz="2800" b="1" dirty="0"/>
              <a:t>children</a:t>
            </a:r>
          </a:p>
        </p:txBody>
      </p:sp>
      <p:sp>
        <p:nvSpPr>
          <p:cNvPr id="3" name="TextBox 2"/>
          <p:cNvSpPr txBox="1"/>
          <p:nvPr/>
        </p:nvSpPr>
        <p:spPr>
          <a:xfrm>
            <a:off x="3886200" y="2864215"/>
            <a:ext cx="1415772" cy="584775"/>
          </a:xfrm>
          <a:prstGeom prst="rect">
            <a:avLst/>
          </a:prstGeom>
          <a:solidFill>
            <a:schemeClr val="bg1"/>
          </a:solidFill>
        </p:spPr>
        <p:txBody>
          <a:bodyPr wrap="none" rtlCol="0">
            <a:spAutoFit/>
          </a:bodyPr>
          <a:lstStyle/>
          <a:p>
            <a:r>
              <a:rPr lang="en-US" sz="3200" b="1" dirty="0">
                <a:solidFill>
                  <a:srgbClr val="FFC000"/>
                </a:solidFill>
              </a:rPr>
              <a:t>$$$$$$</a:t>
            </a:r>
          </a:p>
        </p:txBody>
      </p:sp>
      <p:pic>
        <p:nvPicPr>
          <p:cNvPr id="4"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5539382"/>
            <a:ext cx="609600" cy="609600"/>
          </a:xfrm>
          <a:prstGeom prst="rect">
            <a:avLst/>
          </a:prstGeom>
        </p:spPr>
      </p:pic>
    </p:spTree>
    <p:extLst>
      <p:ext uri="{BB962C8B-B14F-4D97-AF65-F5344CB8AC3E}">
        <p14:creationId xmlns:p14="http://schemas.microsoft.com/office/powerpoint/2010/main" val="257952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870" fill="hold"/>
                                        <p:tgtEl>
                                          <p:spTgt spid="4"/>
                                        </p:tgtEl>
                                      </p:cBhvr>
                                    </p:cmd>
                                  </p:childTnLst>
                                </p:cTn>
                              </p:par>
                              <p:par>
                                <p:cTn id="7" presetID="10" presetClass="entr" presetSubtype="0" fill="hold" grpId="0" nodeType="withEffect">
                                  <p:stCondLst>
                                    <p:cond delay="1900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par>
                                <p:cTn id="10" presetID="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0" presetClass="entr" presetSubtype="0" fill="hold" grpId="0" nodeType="withEffect">
                                  <p:stCondLst>
                                    <p:cond delay="33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6" presetClass="entr" presetSubtype="21" fill="hold" grpId="0" nodeType="withEffect">
                                  <p:stCondLst>
                                    <p:cond delay="5000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16" grpId="0"/>
      <p:bldP spid="17"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lstStyle/>
          <a:p>
            <a:r>
              <a:rPr lang="en-US" sz="3600" dirty="0"/>
              <a:t>Are things changing?</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066800"/>
            <a:ext cx="6705600" cy="5364480"/>
          </a:xfrm>
          <a:prstGeom prst="rect">
            <a:avLst/>
          </a:prstGeom>
        </p:spPr>
      </p:pic>
      <p:grpSp>
        <p:nvGrpSpPr>
          <p:cNvPr id="10" name="Group 9"/>
          <p:cNvGrpSpPr/>
          <p:nvPr/>
        </p:nvGrpSpPr>
        <p:grpSpPr>
          <a:xfrm>
            <a:off x="4876800" y="1573768"/>
            <a:ext cx="1182568" cy="864632"/>
            <a:chOff x="4742716" y="1421368"/>
            <a:chExt cx="1182568" cy="864632"/>
          </a:xfrm>
        </p:grpSpPr>
        <p:cxnSp>
          <p:nvCxnSpPr>
            <p:cNvPr id="7" name="Straight Arrow Connector 6"/>
            <p:cNvCxnSpPr/>
            <p:nvPr/>
          </p:nvCxnSpPr>
          <p:spPr>
            <a:xfrm>
              <a:off x="5295900" y="1790700"/>
              <a:ext cx="38100" cy="4953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4742716" y="1421368"/>
              <a:ext cx="1182568" cy="369332"/>
            </a:xfrm>
            <a:prstGeom prst="rect">
              <a:avLst/>
            </a:prstGeom>
            <a:noFill/>
            <a:ln>
              <a:noFill/>
            </a:ln>
          </p:spPr>
          <p:txBody>
            <a:bodyPr wrap="none" rtlCol="0">
              <a:spAutoFit/>
            </a:bodyPr>
            <a:lstStyle/>
            <a:p>
              <a:r>
                <a:rPr lang="en-US" dirty="0">
                  <a:solidFill>
                    <a:srgbClr val="FF0000"/>
                  </a:solidFill>
                </a:rPr>
                <a:t>Recession</a:t>
              </a:r>
            </a:p>
          </p:txBody>
        </p:sp>
      </p:grpSp>
      <p:sp>
        <p:nvSpPr>
          <p:cNvPr id="8" name="TextBox 7"/>
          <p:cNvSpPr txBox="1"/>
          <p:nvPr/>
        </p:nvSpPr>
        <p:spPr>
          <a:xfrm>
            <a:off x="13447" y="6477000"/>
            <a:ext cx="9130553" cy="430887"/>
          </a:xfrm>
          <a:prstGeom prst="rect">
            <a:avLst/>
          </a:prstGeom>
          <a:noFill/>
        </p:spPr>
        <p:txBody>
          <a:bodyPr wrap="square" rtlCol="0">
            <a:spAutoFit/>
          </a:bodyPr>
          <a:lstStyle/>
          <a:p>
            <a:r>
              <a:rPr lang="en-US" sz="1100" dirty="0"/>
              <a:t>‘Coleman-Jensen, A. &amp; Gregory, C. (2015). Key Statistics &amp; Graphics</a:t>
            </a:r>
            <a:r>
              <a:rPr lang="en-US" sz="1100" i="1" dirty="0"/>
              <a:t>’.’ United States Department of Agriculture Economic Research Service</a:t>
            </a:r>
            <a:r>
              <a:rPr lang="en-US" sz="1100" dirty="0"/>
              <a:t>. </a:t>
            </a:r>
          </a:p>
          <a:p>
            <a:r>
              <a:rPr lang="en-US" sz="1100" dirty="0"/>
              <a:t>Retrieved from: http://www.ers.usda.gov/topics/food-nutrition-assistance/food-security-in-the-us/key-statistics-graphics.aspx</a:t>
            </a:r>
          </a:p>
        </p:txBody>
      </p:sp>
      <p:pic>
        <p:nvPicPr>
          <p:cNvPr id="3"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5802630"/>
            <a:ext cx="609600" cy="609600"/>
          </a:xfrm>
          <a:prstGeom prst="rect">
            <a:avLst/>
          </a:prstGeom>
        </p:spPr>
      </p:pic>
    </p:spTree>
    <p:extLst>
      <p:ext uri="{BB962C8B-B14F-4D97-AF65-F5344CB8AC3E}">
        <p14:creationId xmlns:p14="http://schemas.microsoft.com/office/powerpoint/2010/main" val="203751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750" fill="hold"/>
                                        <p:tgtEl>
                                          <p:spTgt spid="3"/>
                                        </p:tgtEl>
                                      </p:cBhvr>
                                    </p:cmd>
                                  </p:childTnLst>
                                </p:cTn>
                              </p:par>
                              <p:par>
                                <p:cTn id="7" presetID="1" presetClass="entr" presetSubtype="0" fill="hold" nodeType="withEffect">
                                  <p:stCondLst>
                                    <p:cond delay="2000"/>
                                  </p:stCondLst>
                                  <p:childTnLst>
                                    <p:set>
                                      <p:cBhvr>
                                        <p:cTn id="8" dur="1" fill="hold">
                                          <p:stCondLst>
                                            <p:cond delay="0"/>
                                          </p:stCondLst>
                                        </p:cTn>
                                        <p:tgtEl>
                                          <p:spTgt spid="4"/>
                                        </p:tgtEl>
                                        <p:attrNameLst>
                                          <p:attrName>style.visibility</p:attrName>
                                        </p:attrNameLst>
                                      </p:cBhvr>
                                      <p:to>
                                        <p:strVal val="visible"/>
                                      </p:to>
                                    </p:set>
                                  </p:childTnLst>
                                </p:cTn>
                              </p:par>
                              <p:par>
                                <p:cTn id="9" presetID="42" presetClass="entr" presetSubtype="0" fill="hold" nodeType="withEffect">
                                  <p:stCondLst>
                                    <p:cond delay="10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576"/>
          <a:stretch/>
        </p:blipFill>
        <p:spPr>
          <a:xfrm>
            <a:off x="-186451" y="-1"/>
            <a:ext cx="9837302" cy="7573023"/>
          </a:xfrm>
          <a:prstGeom prst="rect">
            <a:avLst/>
          </a:prstGeom>
        </p:spPr>
      </p:pic>
      <p:pic>
        <p:nvPicPr>
          <p:cNvPr id="5" name="Content Placeholder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0511" y="4944598"/>
            <a:ext cx="3510340" cy="2086903"/>
          </a:xfrm>
          <a:prstGeom prst="rect">
            <a:avLst/>
          </a:prstGeom>
        </p:spPr>
      </p:pic>
      <p:grpSp>
        <p:nvGrpSpPr>
          <p:cNvPr id="18" name="Group 17"/>
          <p:cNvGrpSpPr/>
          <p:nvPr/>
        </p:nvGrpSpPr>
        <p:grpSpPr>
          <a:xfrm>
            <a:off x="7086600" y="1477336"/>
            <a:ext cx="266700" cy="503864"/>
            <a:chOff x="2286000" y="1905000"/>
            <a:chExt cx="533400" cy="760259"/>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1905000"/>
              <a:ext cx="533400" cy="535781"/>
            </a:xfrm>
            <a:prstGeom prst="rect">
              <a:avLst/>
            </a:prstGeom>
          </p:spPr>
        </p:pic>
        <p:cxnSp>
          <p:nvCxnSpPr>
            <p:cNvPr id="11" name="Straight Connector 10"/>
            <p:cNvCxnSpPr/>
            <p:nvPr/>
          </p:nvCxnSpPr>
          <p:spPr>
            <a:xfrm>
              <a:off x="2552700" y="2440781"/>
              <a:ext cx="0" cy="224478"/>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9" name="Group 18"/>
          <p:cNvGrpSpPr/>
          <p:nvPr/>
        </p:nvGrpSpPr>
        <p:grpSpPr>
          <a:xfrm>
            <a:off x="909202" y="1229078"/>
            <a:ext cx="679715" cy="609600"/>
            <a:chOff x="3941233" y="1905000"/>
            <a:chExt cx="597430" cy="648020"/>
          </a:xfrm>
        </p:grpSpPr>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1233" y="1905000"/>
              <a:ext cx="597430" cy="448956"/>
            </a:xfrm>
            <a:prstGeom prst="rect">
              <a:avLst/>
            </a:prstGeom>
          </p:spPr>
        </p:pic>
        <p:cxnSp>
          <p:nvCxnSpPr>
            <p:cNvPr id="14" name="Straight Connector 13"/>
            <p:cNvCxnSpPr/>
            <p:nvPr/>
          </p:nvCxnSpPr>
          <p:spPr>
            <a:xfrm>
              <a:off x="4239948" y="2365771"/>
              <a:ext cx="0" cy="187249"/>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100" y="6726701"/>
            <a:ext cx="609600" cy="609600"/>
          </a:xfrm>
          <a:prstGeom prst="rect">
            <a:avLst/>
          </a:prstGeom>
        </p:spPr>
      </p:pic>
    </p:spTree>
    <p:extLst>
      <p:ext uri="{BB962C8B-B14F-4D97-AF65-F5344CB8AC3E}">
        <p14:creationId xmlns:p14="http://schemas.microsoft.com/office/powerpoint/2010/main" val="424109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523"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42"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2206" y="304800"/>
            <a:ext cx="8229600" cy="1143000"/>
          </a:xfrm>
        </p:spPr>
        <p:txBody>
          <a:bodyPr/>
          <a:lstStyle/>
          <a:p>
            <a:r>
              <a:rPr lang="en-US" dirty="0"/>
              <a:t>Food Deserts exist in D.C.</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770" t="17217" r="9628" b="22170"/>
          <a:stretch/>
        </p:blipFill>
        <p:spPr bwMode="auto">
          <a:xfrm>
            <a:off x="22412" y="1517110"/>
            <a:ext cx="9144000" cy="412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412" y="6211669"/>
            <a:ext cx="8969188" cy="646331"/>
          </a:xfrm>
          <a:prstGeom prst="rect">
            <a:avLst/>
          </a:prstGeom>
          <a:noFill/>
        </p:spPr>
        <p:txBody>
          <a:bodyPr wrap="square" rtlCol="0">
            <a:spAutoFit/>
          </a:bodyPr>
          <a:lstStyle/>
          <a:p>
            <a:r>
              <a:rPr lang="en-US" sz="1200" dirty="0" err="1"/>
              <a:t>Ashbrook</a:t>
            </a:r>
            <a:r>
              <a:rPr lang="en-US" sz="1200" dirty="0"/>
              <a:t>, A., Roberts, K., Social Impact. (2010). </a:t>
            </a:r>
            <a:r>
              <a:rPr lang="en-US" sz="1200" i="1" dirty="0"/>
              <a:t>When Healthy Food is Out of Reach: An Analysis of the Grocery Gap  in the  District of Columbia .</a:t>
            </a:r>
            <a:r>
              <a:rPr lang="en-US" sz="1200" dirty="0"/>
              <a:t> Retrieved from http://www.dchunger.org/pdf/grocerygap.pdf</a:t>
            </a:r>
            <a:endParaRPr lang="en-US" sz="1200" i="1" dirty="0"/>
          </a:p>
          <a:p>
            <a:endParaRPr lang="en-US" sz="1200" dirty="0"/>
          </a:p>
        </p:txBody>
      </p:sp>
      <p:sp>
        <p:nvSpPr>
          <p:cNvPr id="3" name="Frame 2"/>
          <p:cNvSpPr/>
          <p:nvPr/>
        </p:nvSpPr>
        <p:spPr>
          <a:xfrm>
            <a:off x="1828800" y="3124200"/>
            <a:ext cx="990600" cy="3048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2895600" y="3124200"/>
            <a:ext cx="990600" cy="3048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1828800" y="3962400"/>
            <a:ext cx="990600" cy="5334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2895600" y="3962400"/>
            <a:ext cx="990600" cy="5334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2915009" y="3352800"/>
            <a:ext cx="971191" cy="6096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6956" y="5695949"/>
            <a:ext cx="609600" cy="609600"/>
          </a:xfrm>
          <a:prstGeom prst="rect">
            <a:avLst/>
          </a:prstGeom>
        </p:spPr>
      </p:pic>
    </p:spTree>
    <p:extLst>
      <p:ext uri="{BB962C8B-B14F-4D97-AF65-F5344CB8AC3E}">
        <p14:creationId xmlns:p14="http://schemas.microsoft.com/office/powerpoint/2010/main" val="239294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210" fill="hold"/>
                                        <p:tgtEl>
                                          <p:spTgt spid="5"/>
                                        </p:tgtEl>
                                      </p:cBhvr>
                                    </p:cmd>
                                  </p:childTnLst>
                                </p:cTn>
                              </p:par>
                              <p:par>
                                <p:cTn id="7" presetID="10" presetClass="entr" presetSubtype="0" fill="hold" nodeType="withEffect">
                                  <p:stCondLst>
                                    <p:cond delay="200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par>
                                <p:cTn id="10" presetID="6" presetClass="entr" presetSubtype="16" fill="hold" grpId="0" nodeType="withEffect">
                                  <p:stCondLst>
                                    <p:cond delay="1900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500"/>
                                        <p:tgtEl>
                                          <p:spTgt spid="3"/>
                                        </p:tgtEl>
                                      </p:cBhvr>
                                    </p:animEffect>
                                  </p:childTnLst>
                                </p:cTn>
                              </p:par>
                              <p:par>
                                <p:cTn id="13" presetID="6" presetClass="entr" presetSubtype="16" fill="hold" grpId="0" nodeType="withEffect">
                                  <p:stCondLst>
                                    <p:cond delay="2700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1500"/>
                                        <p:tgtEl>
                                          <p:spTgt spid="7"/>
                                        </p:tgtEl>
                                      </p:cBhvr>
                                    </p:animEffect>
                                  </p:childTnLst>
                                </p:cTn>
                              </p:par>
                              <p:par>
                                <p:cTn id="16" presetID="6" presetClass="entr" presetSubtype="16" fill="hold" grpId="0" nodeType="withEffect">
                                  <p:stCondLst>
                                    <p:cond delay="3700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1500"/>
                                        <p:tgtEl>
                                          <p:spTgt spid="6"/>
                                        </p:tgtEl>
                                      </p:cBhvr>
                                    </p:animEffect>
                                  </p:childTnLst>
                                </p:cTn>
                              </p:par>
                              <p:par>
                                <p:cTn id="19" presetID="6" presetClass="entr" presetSubtype="16" fill="hold" grpId="0" nodeType="withEffect">
                                  <p:stCondLst>
                                    <p:cond delay="4100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1500"/>
                                        <p:tgtEl>
                                          <p:spTgt spid="8"/>
                                        </p:tgtEl>
                                      </p:cBhvr>
                                    </p:animEffect>
                                  </p:childTnLst>
                                </p:cTn>
                              </p:par>
                              <p:par>
                                <p:cTn id="22" presetID="6" presetClass="entr" presetSubtype="16" fill="hold" grpId="0" nodeType="withEffect">
                                  <p:stCondLst>
                                    <p:cond delay="4400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3"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2200"/>
            <a:ext cx="7520940" cy="548640"/>
          </a:xfrm>
        </p:spPr>
        <p:txBody>
          <a:bodyPr>
            <a:normAutofit fontScale="90000"/>
          </a:bodyPr>
          <a:lstStyle/>
          <a:p>
            <a:pPr algn="ctr"/>
            <a:r>
              <a:rPr lang="en-US" dirty="0"/>
              <a:t>So what does this mean for kids?</a:t>
            </a:r>
          </a:p>
        </p:txBody>
      </p:sp>
      <p:pic>
        <p:nvPicPr>
          <p:cNvPr id="3"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6324600"/>
            <a:ext cx="282575" cy="282575"/>
          </a:xfrm>
          <a:prstGeom prst="rect">
            <a:avLst/>
          </a:prstGeom>
        </p:spPr>
      </p:pic>
    </p:spTree>
    <p:extLst>
      <p:ext uri="{BB962C8B-B14F-4D97-AF65-F5344CB8AC3E}">
        <p14:creationId xmlns:p14="http://schemas.microsoft.com/office/powerpoint/2010/main" val="400997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‘I’m starving…..’</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348" y="2823713"/>
            <a:ext cx="6180970" cy="3124200"/>
          </a:xfrm>
          <a:prstGeom prst="rect">
            <a:avLst/>
          </a:prstGeom>
        </p:spPr>
      </p:pic>
      <p:sp>
        <p:nvSpPr>
          <p:cNvPr id="3" name="Cloud Callout 2"/>
          <p:cNvSpPr/>
          <p:nvPr/>
        </p:nvSpPr>
        <p:spPr>
          <a:xfrm>
            <a:off x="4928514" y="1219200"/>
            <a:ext cx="2300288" cy="185014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Can’t wait for dinner.</a:t>
            </a:r>
          </a:p>
        </p:txBody>
      </p:sp>
      <p:sp>
        <p:nvSpPr>
          <p:cNvPr id="4" name="TextBox 3"/>
          <p:cNvSpPr txBox="1"/>
          <p:nvPr/>
        </p:nvSpPr>
        <p:spPr>
          <a:xfrm>
            <a:off x="152400" y="6553200"/>
            <a:ext cx="6061211" cy="276999"/>
          </a:xfrm>
          <a:prstGeom prst="rect">
            <a:avLst/>
          </a:prstGeom>
          <a:noFill/>
        </p:spPr>
        <p:txBody>
          <a:bodyPr wrap="none" rtlCol="0">
            <a:spAutoFit/>
          </a:bodyPr>
          <a:lstStyle/>
          <a:p>
            <a:r>
              <a:rPr lang="en-US" sz="1200" dirty="0"/>
              <a:t>Image retrieved 24 Aug 2015 from: https://www.youtube.com/watch?v=kUR_HJT-u0w</a:t>
            </a:r>
          </a:p>
        </p:txBody>
      </p:sp>
      <p:pic>
        <p:nvPicPr>
          <p:cNvPr id="9"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172200"/>
            <a:ext cx="282575" cy="282575"/>
          </a:xfrm>
          <a:prstGeom prst="rect">
            <a:avLst/>
          </a:prstGeom>
        </p:spPr>
      </p:pic>
    </p:spTree>
    <p:extLst>
      <p:ext uri="{BB962C8B-B14F-4D97-AF65-F5344CB8AC3E}">
        <p14:creationId xmlns:p14="http://schemas.microsoft.com/office/powerpoint/2010/main" val="2331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67" fill="hold"/>
                                        <p:tgtEl>
                                          <p:spTgt spid="9"/>
                                        </p:tgtEl>
                                      </p:cBhvr>
                                    </p:cmd>
                                  </p:childTnLst>
                                </p:cTn>
                              </p:par>
                              <p:par>
                                <p:cTn id="7" presetID="1" presetClass="entr" presetSubtype="0" fill="hold" nodeType="withEffect">
                                  <p:stCondLst>
                                    <p:cond delay="1000"/>
                                  </p:stCondLst>
                                  <p:childTnLst>
                                    <p:set>
                                      <p:cBhvr>
                                        <p:cTn id="8" dur="1" fill="hold">
                                          <p:stCondLst>
                                            <p:cond delay="0"/>
                                          </p:stCondLst>
                                        </p:cTn>
                                        <p:tgtEl>
                                          <p:spTgt spid="7"/>
                                        </p:tgtEl>
                                        <p:attrNameLst>
                                          <p:attrName>style.visibility</p:attrName>
                                        </p:attrNameLst>
                                      </p:cBhvr>
                                      <p:to>
                                        <p:strVal val="visible"/>
                                      </p:to>
                                    </p:set>
                                  </p:childTnLst>
                                </p:cTn>
                              </p:par>
                              <p:par>
                                <p:cTn id="9" presetID="42" presetClass="entr" presetSubtype="0" fill="hold" grpId="0" nodeType="withEffect">
                                  <p:stCondLst>
                                    <p:cond delay="5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600200"/>
          </a:xfrm>
        </p:spPr>
        <p:txBody>
          <a:bodyPr/>
          <a:lstStyle/>
          <a:p>
            <a:r>
              <a:rPr lang="en-US" sz="4400" dirty="0"/>
              <a:t>But what if you weren’t sure there’d be anything for dinner?</a:t>
            </a:r>
          </a:p>
        </p:txBody>
      </p:sp>
      <p:pic>
        <p:nvPicPr>
          <p:cNvPr id="4"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867400"/>
            <a:ext cx="609600" cy="609600"/>
          </a:xfrm>
          <a:prstGeom prst="rect">
            <a:avLst/>
          </a:prstGeom>
        </p:spPr>
      </p:pic>
    </p:spTree>
    <p:extLst>
      <p:ext uri="{BB962C8B-B14F-4D97-AF65-F5344CB8AC3E}">
        <p14:creationId xmlns:p14="http://schemas.microsoft.com/office/powerpoint/2010/main" val="42759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lowchart: Punched Tape 5"/>
          <p:cNvSpPr/>
          <p:nvPr/>
        </p:nvSpPr>
        <p:spPr>
          <a:xfrm>
            <a:off x="838199" y="4495800"/>
            <a:ext cx="7155709" cy="17526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‘Sorry if I’m grumpy, but I didn’t  eat this weekend’</a:t>
            </a:r>
          </a:p>
          <a:p>
            <a:pPr algn="ctr"/>
            <a:endParaRPr lang="en-US" dirty="0"/>
          </a:p>
        </p:txBody>
      </p:sp>
      <p:sp>
        <p:nvSpPr>
          <p:cNvPr id="7" name="Multiply 6"/>
          <p:cNvSpPr/>
          <p:nvPr/>
        </p:nvSpPr>
        <p:spPr>
          <a:xfrm>
            <a:off x="2364022" y="4048125"/>
            <a:ext cx="4648200" cy="22860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635" y="1447800"/>
            <a:ext cx="3714750" cy="2714625"/>
          </a:xfrm>
          <a:prstGeom prst="rect">
            <a:avLst/>
          </a:prstGeom>
        </p:spPr>
      </p:pic>
      <p:sp>
        <p:nvSpPr>
          <p:cNvPr id="9" name="TextBox 8"/>
          <p:cNvSpPr txBox="1"/>
          <p:nvPr/>
        </p:nvSpPr>
        <p:spPr>
          <a:xfrm>
            <a:off x="63518" y="6440269"/>
            <a:ext cx="6622775" cy="646331"/>
          </a:xfrm>
          <a:prstGeom prst="rect">
            <a:avLst/>
          </a:prstGeom>
          <a:noFill/>
        </p:spPr>
        <p:txBody>
          <a:bodyPr wrap="none" rtlCol="0">
            <a:spAutoFit/>
          </a:bodyPr>
          <a:lstStyle/>
          <a:p>
            <a:r>
              <a:rPr lang="en-US" sz="1200" dirty="0"/>
              <a:t>Child image: http://www.thejournal.ie/kids-going-to-school-hungry-ireland-1636952-Aug2014/</a:t>
            </a:r>
          </a:p>
          <a:p>
            <a:r>
              <a:rPr lang="en-US" sz="1200" dirty="0"/>
              <a:t>Principal image: http://www.clipartpanda.com/categories/principal-s-office-clipart</a:t>
            </a:r>
          </a:p>
          <a:p>
            <a:endParaRPr lang="en-US" sz="1200"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828675"/>
            <a:ext cx="3810000" cy="3362325"/>
          </a:xfrm>
          <a:prstGeom prst="rect">
            <a:avLst/>
          </a:prstGeom>
        </p:spPr>
      </p:pic>
      <p:pic>
        <p:nvPicPr>
          <p:cNvPr id="2"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9285" y="5681663"/>
            <a:ext cx="609600" cy="609600"/>
          </a:xfrm>
          <a:prstGeom prst="rect">
            <a:avLst/>
          </a:prstGeom>
        </p:spPr>
      </p:pic>
    </p:spTree>
    <p:extLst>
      <p:ext uri="{BB962C8B-B14F-4D97-AF65-F5344CB8AC3E}">
        <p14:creationId xmlns:p14="http://schemas.microsoft.com/office/powerpoint/2010/main" val="403715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575" fill="hold"/>
                                        <p:tgtEl>
                                          <p:spTgt spid="2"/>
                                        </p:tgtEl>
                                      </p:cBhvr>
                                    </p:cmd>
                                  </p:childTnLst>
                                </p:cTn>
                              </p:par>
                              <p:par>
                                <p:cTn id="7" presetID="10" presetClass="entr" presetSubtype="0" fill="hold" grpId="0" nodeType="withEffect">
                                  <p:stCondLst>
                                    <p:cond delay="27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par>
                                <p:cTn id="10" presetID="10" presetClass="entr" presetSubtype="0" fill="hold" nodeType="withEffect">
                                  <p:stCondLst>
                                    <p:cond delay="20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 presetClass="entr" presetSubtype="16" fill="hold" grpId="0" nodeType="withEffect">
                                  <p:stCondLst>
                                    <p:cond delay="3200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750"/>
                                        <p:tgtEl>
                                          <p:spTgt spid="7"/>
                                        </p:tgtEl>
                                      </p:cBhvr>
                                    </p:animEffect>
                                  </p:childTnLst>
                                </p:cTn>
                              </p:par>
                              <p:par>
                                <p:cTn id="16" presetID="1" presetClass="entr" presetSubtype="0" fill="hold" nodeType="withEffect">
                                  <p:stCondLst>
                                    <p:cond delay="100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Game Plan</a:t>
            </a:r>
          </a:p>
        </p:txBody>
      </p:sp>
      <p:sp>
        <p:nvSpPr>
          <p:cNvPr id="3" name="Content Placeholder 2"/>
          <p:cNvSpPr>
            <a:spLocks noGrp="1"/>
          </p:cNvSpPr>
          <p:nvPr>
            <p:ph idx="1"/>
          </p:nvPr>
        </p:nvSpPr>
        <p:spPr/>
        <p:txBody>
          <a:bodyPr/>
          <a:lstStyle/>
          <a:p>
            <a:pPr marL="0" indent="0">
              <a:buNone/>
            </a:pPr>
            <a:endParaRPr lang="en-US" b="1" dirty="0">
              <a:latin typeface="+mn-lt"/>
            </a:endParaRPr>
          </a:p>
          <a:p>
            <a:pPr marL="0" indent="0">
              <a:buNone/>
            </a:pPr>
            <a:r>
              <a:rPr lang="en-US" b="1" dirty="0"/>
              <a:t>This self-directed learning tool will provide you with a base of knowledge about food insecurity and how it pertains to your future career in pediatrics (45 min). </a:t>
            </a:r>
          </a:p>
          <a:p>
            <a:pPr marL="0" indent="0">
              <a:buNone/>
            </a:pPr>
            <a:endParaRPr lang="en-US" b="1" dirty="0"/>
          </a:p>
          <a:p>
            <a:pPr marL="0" indent="0">
              <a:buNone/>
            </a:pPr>
            <a:r>
              <a:rPr lang="en-US" b="1" dirty="0"/>
              <a:t> After completing this mini-course, you will embark on a community activity, empowered with new knowledge and perspective (1 </a:t>
            </a:r>
            <a:r>
              <a:rPr lang="en-US" b="1" dirty="0" err="1"/>
              <a:t>hr</a:t>
            </a:r>
            <a:r>
              <a:rPr lang="en-US" b="1" dirty="0"/>
              <a:t>). </a:t>
            </a:r>
          </a:p>
          <a:p>
            <a:pPr marL="0" indent="0">
              <a:buNone/>
            </a:pPr>
            <a:endParaRPr lang="en-US" b="1" dirty="0"/>
          </a:p>
          <a:p>
            <a:pPr marL="0" indent="0" algn="ctr">
              <a:buNone/>
            </a:pPr>
            <a:r>
              <a:rPr lang="en-US" b="1" dirty="0"/>
              <a:t>Let’s get started!</a:t>
            </a:r>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958" y="6126163"/>
            <a:ext cx="609600" cy="609600"/>
          </a:xfrm>
          <a:prstGeom prst="rect">
            <a:avLst/>
          </a:prstGeom>
        </p:spPr>
      </p:pic>
    </p:spTree>
    <p:extLst>
      <p:ext uri="{BB962C8B-B14F-4D97-AF65-F5344CB8AC3E}">
        <p14:creationId xmlns:p14="http://schemas.microsoft.com/office/powerpoint/2010/main" val="25767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312"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500"/>
                                        <p:tgtEl>
                                          <p:spTgt spid="3">
                                            <p:txEl>
                                              <p:pRg st="1" end="1"/>
                                            </p:txEl>
                                          </p:spTgt>
                                        </p:tgtEl>
                                      </p:cBhvr>
                                    </p:animEffect>
                                  </p:childTnLst>
                                </p:cTn>
                              </p:par>
                              <p:par>
                                <p:cTn id="10" presetID="10" presetClass="entr" presetSubtype="0" fill="hold" grpId="0" nodeType="withEffect">
                                  <p:stCondLst>
                                    <p:cond delay="1700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grpId="0" nodeType="withEffect">
                                  <p:stCondLst>
                                    <p:cond delay="3300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z="4400" dirty="0"/>
              <a:t>Impact on Child Health</a:t>
            </a:r>
          </a:p>
        </p:txBody>
      </p:sp>
      <p:sp>
        <p:nvSpPr>
          <p:cNvPr id="4" name="Rectangle 3"/>
          <p:cNvSpPr/>
          <p:nvPr/>
        </p:nvSpPr>
        <p:spPr>
          <a:xfrm>
            <a:off x="0" y="914400"/>
            <a:ext cx="4582064" cy="2552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u="sng" dirty="0">
                <a:solidFill>
                  <a:schemeClr val="tx1"/>
                </a:solidFill>
                <a:latin typeface="Times New Roman" pitchFamily="18" charset="0"/>
                <a:cs typeface="Times New Roman" pitchFamily="18" charset="0"/>
              </a:rPr>
              <a:t>Development:</a:t>
            </a:r>
          </a:p>
          <a:p>
            <a:pPr marL="285750" indent="-285750">
              <a:buFontTx/>
              <a:buChar char="-"/>
            </a:pPr>
            <a:r>
              <a:rPr lang="en-US" sz="1600" dirty="0">
                <a:solidFill>
                  <a:schemeClr val="tx1"/>
                </a:solidFill>
                <a:latin typeface="Times New Roman" pitchFamily="18" charset="0"/>
                <a:cs typeface="Times New Roman" pitchFamily="18" charset="0"/>
              </a:rPr>
              <a:t>Impaired development of non-cognitive abilities (i.e</a:t>
            </a:r>
            <a:r>
              <a:rPr lang="en-US" sz="1600" b="1" dirty="0">
                <a:solidFill>
                  <a:schemeClr val="tx1"/>
                </a:solidFill>
                <a:latin typeface="Times New Roman" pitchFamily="18" charset="0"/>
                <a:cs typeface="Times New Roman" pitchFamily="18" charset="0"/>
              </a:rPr>
              <a:t>., interpersonal relations, self-control</a:t>
            </a:r>
            <a:r>
              <a:rPr lang="en-US" sz="1600" dirty="0">
                <a:solidFill>
                  <a:schemeClr val="tx1"/>
                </a:solidFill>
                <a:latin typeface="Times New Roman" pitchFamily="18" charset="0"/>
                <a:cs typeface="Times New Roman" pitchFamily="18" charset="0"/>
              </a:rPr>
              <a:t>) among school-age children</a:t>
            </a:r>
          </a:p>
          <a:p>
            <a:pPr marL="285750" indent="-285750">
              <a:buFontTx/>
              <a:buChar char="-"/>
            </a:pPr>
            <a:r>
              <a:rPr lang="en-US" sz="1600" b="1" dirty="0">
                <a:solidFill>
                  <a:schemeClr val="tx1"/>
                </a:solidFill>
                <a:latin typeface="Times New Roman" pitchFamily="18" charset="0"/>
                <a:cs typeface="Times New Roman" pitchFamily="18" charset="0"/>
              </a:rPr>
              <a:t>Insecure attachment </a:t>
            </a:r>
            <a:r>
              <a:rPr lang="en-US" sz="1600" dirty="0">
                <a:solidFill>
                  <a:schemeClr val="tx1"/>
                </a:solidFill>
                <a:latin typeface="Times New Roman" pitchFamily="18" charset="0"/>
                <a:cs typeface="Times New Roman" pitchFamily="18" charset="0"/>
              </a:rPr>
              <a:t>and less advanced mental proficiency in toddlers</a:t>
            </a:r>
          </a:p>
          <a:p>
            <a:pPr marL="285750" indent="-285750">
              <a:buFontTx/>
              <a:buChar char="-"/>
            </a:pPr>
            <a:r>
              <a:rPr lang="en-US" sz="1600" dirty="0">
                <a:solidFill>
                  <a:schemeClr val="tx1"/>
                </a:solidFill>
                <a:latin typeface="Times New Roman" pitchFamily="18" charset="0"/>
                <a:cs typeface="Times New Roman" pitchFamily="18" charset="0"/>
              </a:rPr>
              <a:t>Higher rates of </a:t>
            </a:r>
            <a:r>
              <a:rPr lang="en-US" sz="1600" b="1" dirty="0">
                <a:solidFill>
                  <a:schemeClr val="tx1"/>
                </a:solidFill>
                <a:latin typeface="Times New Roman" pitchFamily="18" charset="0"/>
                <a:cs typeface="Times New Roman" pitchFamily="18" charset="0"/>
              </a:rPr>
              <a:t>developmental risk </a:t>
            </a:r>
            <a:r>
              <a:rPr lang="en-US" sz="1600" dirty="0">
                <a:solidFill>
                  <a:schemeClr val="tx1"/>
                </a:solidFill>
                <a:latin typeface="Times New Roman" pitchFamily="18" charset="0"/>
                <a:cs typeface="Times New Roman" pitchFamily="18" charset="0"/>
              </a:rPr>
              <a:t>among young children</a:t>
            </a:r>
          </a:p>
        </p:txBody>
      </p:sp>
      <p:sp>
        <p:nvSpPr>
          <p:cNvPr id="5" name="Rectangle 4"/>
          <p:cNvSpPr/>
          <p:nvPr/>
        </p:nvSpPr>
        <p:spPr>
          <a:xfrm>
            <a:off x="20128" y="3505200"/>
            <a:ext cx="4570562" cy="2971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u="sng" dirty="0">
                <a:solidFill>
                  <a:schemeClr val="tx1"/>
                </a:solidFill>
                <a:latin typeface="Times New Roman" pitchFamily="18" charset="0"/>
                <a:cs typeface="Times New Roman" pitchFamily="18" charset="0"/>
              </a:rPr>
              <a:t>Physical Health:</a:t>
            </a:r>
          </a:p>
          <a:p>
            <a:pPr marL="285750" indent="-285750">
              <a:buFontTx/>
              <a:buChar char="-"/>
            </a:pPr>
            <a:r>
              <a:rPr lang="en-US" sz="1550" b="1" dirty="0">
                <a:solidFill>
                  <a:schemeClr val="tx1"/>
                </a:solidFill>
                <a:latin typeface="Times New Roman" pitchFamily="18" charset="0"/>
                <a:cs typeface="Times New Roman" pitchFamily="18" charset="0"/>
              </a:rPr>
              <a:t>Poorer health </a:t>
            </a:r>
            <a:r>
              <a:rPr lang="en-US" sz="1550" dirty="0">
                <a:solidFill>
                  <a:schemeClr val="tx1"/>
                </a:solidFill>
                <a:latin typeface="Times New Roman" pitchFamily="18" charset="0"/>
                <a:cs typeface="Times New Roman" pitchFamily="18" charset="0"/>
              </a:rPr>
              <a:t>of children/adolescents, per parents</a:t>
            </a:r>
          </a:p>
          <a:p>
            <a:pPr marL="285750" indent="-285750">
              <a:buFontTx/>
              <a:buChar char="-"/>
            </a:pPr>
            <a:r>
              <a:rPr lang="en-US" sz="1600" dirty="0">
                <a:solidFill>
                  <a:schemeClr val="tx1"/>
                </a:solidFill>
                <a:latin typeface="Times New Roman" pitchFamily="18" charset="0"/>
                <a:cs typeface="Times New Roman" pitchFamily="18" charset="0"/>
              </a:rPr>
              <a:t>Lower bone mineral content in adolescent boy</a:t>
            </a:r>
          </a:p>
          <a:p>
            <a:pPr marL="285750" indent="-285750">
              <a:buFontTx/>
              <a:buChar char="-"/>
            </a:pPr>
            <a:r>
              <a:rPr lang="en-US" sz="1600" dirty="0">
                <a:solidFill>
                  <a:schemeClr val="tx1"/>
                </a:solidFill>
                <a:latin typeface="Times New Roman" pitchFamily="18" charset="0"/>
                <a:cs typeface="Times New Roman" pitchFamily="18" charset="0"/>
              </a:rPr>
              <a:t>Iron deficiency anemia </a:t>
            </a:r>
          </a:p>
          <a:p>
            <a:pPr marL="285750" indent="-285750">
              <a:buFontTx/>
              <a:buChar char="-"/>
            </a:pPr>
            <a:r>
              <a:rPr lang="en-US" sz="1600" dirty="0">
                <a:solidFill>
                  <a:schemeClr val="tx1"/>
                </a:solidFill>
                <a:latin typeface="Times New Roman" pitchFamily="18" charset="0"/>
                <a:cs typeface="Times New Roman" pitchFamily="18" charset="0"/>
              </a:rPr>
              <a:t>More stomach aches, frequent headaches, and colds</a:t>
            </a:r>
          </a:p>
          <a:p>
            <a:pPr marL="285750" indent="-285750">
              <a:buFontTx/>
              <a:buChar char="-"/>
            </a:pPr>
            <a:r>
              <a:rPr lang="en-US" sz="1600" b="1" dirty="0">
                <a:solidFill>
                  <a:schemeClr val="tx1"/>
                </a:solidFill>
                <a:latin typeface="Times New Roman" pitchFamily="18" charset="0"/>
                <a:cs typeface="Times New Roman" pitchFamily="18" charset="0"/>
              </a:rPr>
              <a:t>Higher hospitalization rates </a:t>
            </a:r>
            <a:r>
              <a:rPr lang="en-US" sz="1600" dirty="0">
                <a:solidFill>
                  <a:schemeClr val="tx1"/>
                </a:solidFill>
                <a:latin typeface="Times New Roman" pitchFamily="18" charset="0"/>
                <a:cs typeface="Times New Roman" pitchFamily="18" charset="0"/>
              </a:rPr>
              <a:t>among young kids</a:t>
            </a:r>
          </a:p>
          <a:p>
            <a:pPr marL="285750" indent="-285750">
              <a:buFontTx/>
              <a:buChar char="-"/>
            </a:pPr>
            <a:r>
              <a:rPr lang="en-US" sz="1600" dirty="0">
                <a:solidFill>
                  <a:schemeClr val="tx1"/>
                </a:solidFill>
                <a:latin typeface="Times New Roman" pitchFamily="18" charset="0"/>
                <a:cs typeface="Times New Roman" pitchFamily="18" charset="0"/>
              </a:rPr>
              <a:t>Lower physical function among children ages 3-8</a:t>
            </a:r>
          </a:p>
          <a:p>
            <a:pPr marL="285750" indent="-285750">
              <a:buFontTx/>
              <a:buChar char="-"/>
            </a:pPr>
            <a:r>
              <a:rPr lang="en-US" sz="1600" dirty="0">
                <a:solidFill>
                  <a:schemeClr val="tx1"/>
                </a:solidFill>
                <a:latin typeface="Times New Roman" pitchFamily="18" charset="0"/>
                <a:cs typeface="Times New Roman" pitchFamily="18" charset="0"/>
              </a:rPr>
              <a:t>Higher numbers of </a:t>
            </a:r>
            <a:r>
              <a:rPr lang="en-US" sz="1600" b="1" dirty="0">
                <a:solidFill>
                  <a:schemeClr val="tx1"/>
                </a:solidFill>
                <a:latin typeface="Times New Roman" pitchFamily="18" charset="0"/>
                <a:cs typeface="Times New Roman" pitchFamily="18" charset="0"/>
              </a:rPr>
              <a:t>chronic health conditions </a:t>
            </a:r>
            <a:r>
              <a:rPr lang="en-US" sz="1600" dirty="0">
                <a:solidFill>
                  <a:schemeClr val="tx1"/>
                </a:solidFill>
                <a:latin typeface="Times New Roman" pitchFamily="18" charset="0"/>
                <a:cs typeface="Times New Roman" pitchFamily="18" charset="0"/>
              </a:rPr>
              <a:t>among children</a:t>
            </a:r>
          </a:p>
        </p:txBody>
      </p:sp>
      <p:sp>
        <p:nvSpPr>
          <p:cNvPr id="6" name="Rectangle 5"/>
          <p:cNvSpPr/>
          <p:nvPr/>
        </p:nvSpPr>
        <p:spPr>
          <a:xfrm>
            <a:off x="4590690" y="914400"/>
            <a:ext cx="4409536" cy="2552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u="sng" dirty="0">
                <a:solidFill>
                  <a:schemeClr val="tx1"/>
                </a:solidFill>
                <a:latin typeface="Times New Roman" pitchFamily="18" charset="0"/>
                <a:cs typeface="Times New Roman" pitchFamily="18" charset="0"/>
              </a:rPr>
              <a:t>Mental Health</a:t>
            </a:r>
          </a:p>
          <a:p>
            <a:pPr marL="285750" indent="-285750">
              <a:buFontTx/>
              <a:buChar char="-"/>
            </a:pPr>
            <a:r>
              <a:rPr lang="en-US" sz="1600" dirty="0">
                <a:solidFill>
                  <a:schemeClr val="tx1"/>
                </a:solidFill>
                <a:latin typeface="Times New Roman" pitchFamily="18" charset="0"/>
                <a:cs typeface="Times New Roman" pitchFamily="18" charset="0"/>
              </a:rPr>
              <a:t>Higher rates of </a:t>
            </a:r>
            <a:r>
              <a:rPr lang="en-US" sz="1600" b="1" dirty="0">
                <a:solidFill>
                  <a:schemeClr val="tx1"/>
                </a:solidFill>
                <a:latin typeface="Times New Roman" pitchFamily="18" charset="0"/>
                <a:cs typeface="Times New Roman" pitchFamily="18" charset="0"/>
              </a:rPr>
              <a:t>depressive disorder and suicidal symptoms </a:t>
            </a:r>
            <a:r>
              <a:rPr lang="en-US" sz="1600" dirty="0">
                <a:solidFill>
                  <a:schemeClr val="tx1"/>
                </a:solidFill>
                <a:latin typeface="Times New Roman" pitchFamily="18" charset="0"/>
                <a:cs typeface="Times New Roman" pitchFamily="18" charset="0"/>
              </a:rPr>
              <a:t>among adolescents</a:t>
            </a:r>
          </a:p>
          <a:p>
            <a:pPr marL="285750" indent="-285750">
              <a:buFontTx/>
              <a:buChar char="-"/>
            </a:pPr>
            <a:r>
              <a:rPr lang="en-US" sz="1600" dirty="0">
                <a:solidFill>
                  <a:schemeClr val="tx1"/>
                </a:solidFill>
                <a:latin typeface="Times New Roman" pitchFamily="18" charset="0"/>
                <a:cs typeface="Times New Roman" pitchFamily="18" charset="0"/>
              </a:rPr>
              <a:t>More </a:t>
            </a:r>
            <a:r>
              <a:rPr lang="en-US" sz="1600" b="1" dirty="0">
                <a:solidFill>
                  <a:schemeClr val="tx1"/>
                </a:solidFill>
                <a:latin typeface="Times New Roman" pitchFamily="18" charset="0"/>
                <a:cs typeface="Times New Roman" pitchFamily="18" charset="0"/>
              </a:rPr>
              <a:t>anxiety and depression </a:t>
            </a:r>
            <a:r>
              <a:rPr lang="en-US" sz="1600" dirty="0">
                <a:solidFill>
                  <a:schemeClr val="tx1"/>
                </a:solidFill>
                <a:latin typeface="Times New Roman" pitchFamily="18" charset="0"/>
                <a:cs typeface="Times New Roman" pitchFamily="18" charset="0"/>
              </a:rPr>
              <a:t>among school-age children</a:t>
            </a:r>
          </a:p>
          <a:p>
            <a:pPr marL="285750" indent="-285750">
              <a:buFontTx/>
              <a:buChar char="-"/>
            </a:pPr>
            <a:r>
              <a:rPr lang="en-US" sz="1600" dirty="0">
                <a:solidFill>
                  <a:schemeClr val="tx1"/>
                </a:solidFill>
                <a:latin typeface="Times New Roman" pitchFamily="18" charset="0"/>
                <a:cs typeface="Times New Roman" pitchFamily="18" charset="0"/>
              </a:rPr>
              <a:t>More “internalizing” behavior problems (such as </a:t>
            </a:r>
            <a:r>
              <a:rPr lang="en-US" sz="1600" b="1" dirty="0">
                <a:solidFill>
                  <a:schemeClr val="tx1"/>
                </a:solidFill>
                <a:latin typeface="Times New Roman" pitchFamily="18" charset="0"/>
                <a:cs typeface="Times New Roman" pitchFamily="18" charset="0"/>
              </a:rPr>
              <a:t>withdrawal or anxiety</a:t>
            </a:r>
            <a:r>
              <a:rPr lang="en-US" sz="1600" dirty="0">
                <a:solidFill>
                  <a:schemeClr val="tx1"/>
                </a:solidFill>
                <a:latin typeface="Times New Roman" pitchFamily="18" charset="0"/>
                <a:cs typeface="Times New Roman" pitchFamily="18" charset="0"/>
              </a:rPr>
              <a:t>) among children</a:t>
            </a:r>
          </a:p>
          <a:p>
            <a:pPr marL="285750" indent="-285750">
              <a:buFontTx/>
              <a:buChar char="-"/>
            </a:pPr>
            <a:r>
              <a:rPr lang="en-US" sz="1600" dirty="0">
                <a:solidFill>
                  <a:schemeClr val="tx1"/>
                </a:solidFill>
                <a:latin typeface="Times New Roman" pitchFamily="18" charset="0"/>
                <a:cs typeface="Times New Roman" pitchFamily="18" charset="0"/>
              </a:rPr>
              <a:t>Poorer psychosocial function and psychosocial development among school-age children</a:t>
            </a:r>
          </a:p>
        </p:txBody>
      </p:sp>
      <p:sp>
        <p:nvSpPr>
          <p:cNvPr id="7" name="Rectangle 6"/>
          <p:cNvSpPr/>
          <p:nvPr/>
        </p:nvSpPr>
        <p:spPr>
          <a:xfrm>
            <a:off x="4619445" y="3505200"/>
            <a:ext cx="4419210" cy="2971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u="sng" dirty="0">
                <a:solidFill>
                  <a:schemeClr val="tx1"/>
                </a:solidFill>
                <a:latin typeface="Times New Roman" pitchFamily="18" charset="0"/>
                <a:cs typeface="Times New Roman" pitchFamily="18" charset="0"/>
              </a:rPr>
              <a:t>School:</a:t>
            </a:r>
          </a:p>
          <a:p>
            <a:pPr marL="285750" indent="-285750">
              <a:buFontTx/>
              <a:buChar char="-"/>
            </a:pPr>
            <a:r>
              <a:rPr lang="en-US" sz="1600" dirty="0">
                <a:solidFill>
                  <a:schemeClr val="tx1"/>
                </a:solidFill>
                <a:latin typeface="Times New Roman" pitchFamily="18" charset="0"/>
                <a:cs typeface="Times New Roman" pitchFamily="18" charset="0"/>
              </a:rPr>
              <a:t>Kindergarteners:</a:t>
            </a:r>
          </a:p>
          <a:p>
            <a:pPr lvl="1"/>
            <a:r>
              <a:rPr lang="en-US" sz="1600" dirty="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Lower</a:t>
            </a:r>
            <a:r>
              <a:rPr lang="en-US" sz="1600" dirty="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math</a:t>
            </a:r>
            <a:r>
              <a:rPr lang="en-US" sz="1600" dirty="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achievement</a:t>
            </a:r>
            <a:r>
              <a:rPr lang="en-US" sz="1600" dirty="0">
                <a:solidFill>
                  <a:schemeClr val="tx1"/>
                </a:solidFill>
                <a:latin typeface="Times New Roman" pitchFamily="18" charset="0"/>
                <a:cs typeface="Times New Roman" pitchFamily="18" charset="0"/>
              </a:rPr>
              <a:t> &amp; math progress</a:t>
            </a:r>
          </a:p>
          <a:p>
            <a:pPr marL="285750" indent="-285750">
              <a:buFontTx/>
              <a:buChar char="-"/>
            </a:pPr>
            <a:r>
              <a:rPr lang="en-US" sz="1600" dirty="0">
                <a:solidFill>
                  <a:schemeClr val="tx1"/>
                </a:solidFill>
                <a:latin typeface="Times New Roman" pitchFamily="18" charset="0"/>
                <a:cs typeface="Times New Roman" pitchFamily="18" charset="0"/>
              </a:rPr>
              <a:t>K-3</a:t>
            </a:r>
            <a:r>
              <a:rPr lang="en-US" sz="1600" baseline="30000" dirty="0">
                <a:solidFill>
                  <a:schemeClr val="tx1"/>
                </a:solidFill>
                <a:latin typeface="Times New Roman" pitchFamily="18" charset="0"/>
                <a:cs typeface="Times New Roman" pitchFamily="18" charset="0"/>
              </a:rPr>
              <a:t>rd</a:t>
            </a:r>
            <a:r>
              <a:rPr lang="en-US" sz="1600" dirty="0">
                <a:solidFill>
                  <a:schemeClr val="tx1"/>
                </a:solidFill>
                <a:latin typeface="Times New Roman" pitchFamily="18" charset="0"/>
                <a:cs typeface="Times New Roman" pitchFamily="18" charset="0"/>
              </a:rPr>
              <a:t> grade: </a:t>
            </a:r>
          </a:p>
          <a:p>
            <a:pPr lvl="1"/>
            <a:r>
              <a:rPr lang="en-US" sz="1600" b="1" dirty="0">
                <a:solidFill>
                  <a:schemeClr val="tx1"/>
                </a:solidFill>
                <a:latin typeface="Times New Roman" pitchFamily="18" charset="0"/>
                <a:cs typeface="Times New Roman" pitchFamily="18" charset="0"/>
              </a:rPr>
              <a:t>Lower math and reading gains </a:t>
            </a:r>
          </a:p>
          <a:p>
            <a:pPr marL="285750" indent="-285750">
              <a:buFontTx/>
              <a:buChar char="-"/>
            </a:pPr>
            <a:r>
              <a:rPr lang="en-US" sz="1600" dirty="0">
                <a:solidFill>
                  <a:schemeClr val="tx1"/>
                </a:solidFill>
                <a:latin typeface="Times New Roman" pitchFamily="18" charset="0"/>
                <a:cs typeface="Times New Roman" pitchFamily="18" charset="0"/>
              </a:rPr>
              <a:t>Kids ages 6-11: </a:t>
            </a:r>
          </a:p>
          <a:p>
            <a:pPr lvl="1"/>
            <a:r>
              <a:rPr lang="en-US" sz="1600" dirty="0">
                <a:solidFill>
                  <a:schemeClr val="tx1"/>
                </a:solidFill>
                <a:latin typeface="Times New Roman" pitchFamily="18" charset="0"/>
                <a:cs typeface="Times New Roman" pitchFamily="18" charset="0"/>
              </a:rPr>
              <a:t>Lower arithmetic scores </a:t>
            </a:r>
            <a:endParaRPr lang="en-US" sz="1600" b="1" dirty="0">
              <a:solidFill>
                <a:schemeClr val="tx1"/>
              </a:solidFill>
              <a:latin typeface="Times New Roman" pitchFamily="18" charset="0"/>
              <a:cs typeface="Times New Roman" pitchFamily="18" charset="0"/>
            </a:endParaRPr>
          </a:p>
          <a:p>
            <a:pPr lvl="1"/>
            <a:r>
              <a:rPr lang="en-US" sz="1600" b="1" dirty="0">
                <a:solidFill>
                  <a:schemeClr val="tx1"/>
                </a:solidFill>
                <a:latin typeface="Times New Roman" pitchFamily="18" charset="0"/>
                <a:cs typeface="Times New Roman" pitchFamily="18" charset="0"/>
              </a:rPr>
              <a:t>higher likelihood of repeating a grade</a:t>
            </a:r>
          </a:p>
          <a:p>
            <a:pPr lvl="1"/>
            <a:endParaRPr lang="en-US" sz="1600" dirty="0">
              <a:solidFill>
                <a:schemeClr val="tx1"/>
              </a:solidFill>
              <a:latin typeface="Times New Roman" pitchFamily="18" charset="0"/>
              <a:cs typeface="Times New Roman" pitchFamily="18" charset="0"/>
            </a:endParaRPr>
          </a:p>
          <a:p>
            <a:pPr lvl="1"/>
            <a:endParaRPr lang="en-US" sz="1600" dirty="0">
              <a:solidFill>
                <a:schemeClr val="tx1"/>
              </a:solidFill>
              <a:latin typeface="Times New Roman" pitchFamily="18" charset="0"/>
              <a:cs typeface="Times New Roman" pitchFamily="18" charset="0"/>
            </a:endParaRPr>
          </a:p>
        </p:txBody>
      </p:sp>
      <p:sp>
        <p:nvSpPr>
          <p:cNvPr id="10" name="TextBox 9"/>
          <p:cNvSpPr txBox="1"/>
          <p:nvPr/>
        </p:nvSpPr>
        <p:spPr>
          <a:xfrm>
            <a:off x="38819" y="6477000"/>
            <a:ext cx="8999836" cy="461665"/>
          </a:xfrm>
          <a:prstGeom prst="rect">
            <a:avLst/>
          </a:prstGeom>
          <a:noFill/>
        </p:spPr>
        <p:txBody>
          <a:bodyPr wrap="none" rtlCol="0">
            <a:spAutoFit/>
          </a:bodyPr>
          <a:lstStyle/>
          <a:p>
            <a:r>
              <a:rPr lang="en-US" sz="1200" dirty="0"/>
              <a:t>Coleman-Jensen, A., </a:t>
            </a:r>
            <a:r>
              <a:rPr lang="en-US" sz="1200" dirty="0" err="1"/>
              <a:t>McFall</a:t>
            </a:r>
            <a:r>
              <a:rPr lang="en-US" sz="1200" dirty="0"/>
              <a:t>, W., Nord, M. (2013).  Food Insecurity in Households with Children, EIB-113, </a:t>
            </a:r>
          </a:p>
          <a:p>
            <a:r>
              <a:rPr lang="en-US" sz="1200" dirty="0"/>
              <a:t>U.S. Department of Agriculture, Economic Research Service. Retrieved from http://www.ers.usda.gov/media/1120651/eib-113.pdf.</a:t>
            </a:r>
          </a:p>
        </p:txBody>
      </p:sp>
      <p:pic>
        <p:nvPicPr>
          <p:cNvPr id="3"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0345" y="5905500"/>
            <a:ext cx="609600" cy="609600"/>
          </a:xfrm>
          <a:prstGeom prst="rect">
            <a:avLst/>
          </a:prstGeom>
        </p:spPr>
      </p:pic>
    </p:spTree>
    <p:extLst>
      <p:ext uri="{BB962C8B-B14F-4D97-AF65-F5344CB8AC3E}">
        <p14:creationId xmlns:p14="http://schemas.microsoft.com/office/powerpoint/2010/main" val="251800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408" fill="hold"/>
                                        <p:tgtEl>
                                          <p:spTgt spid="3"/>
                                        </p:tgtEl>
                                      </p:cBhvr>
                                    </p:cmd>
                                  </p:childTnLst>
                                </p:cTn>
                              </p:par>
                              <p:par>
                                <p:cTn id="7" presetID="10" presetClass="entr" presetSubtype="0" fill="hold" grpId="0" nodeType="withEffect">
                                  <p:stCondLst>
                                    <p:cond delay="12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grpId="0" nodeType="withEffect">
                                  <p:stCondLst>
                                    <p:cond delay="2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34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52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sz="4400" dirty="0"/>
              <a:t>Food Insecurity &amp; Obesity</a:t>
            </a:r>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33400" y="2971800"/>
            <a:ext cx="4156990" cy="2590800"/>
          </a:xfr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2730722"/>
            <a:ext cx="2749296" cy="3306265"/>
          </a:xfrm>
          <a:prstGeom prst="rect">
            <a:avLst/>
          </a:prstGeom>
        </p:spPr>
      </p:pic>
      <p:sp>
        <p:nvSpPr>
          <p:cNvPr id="10" name="TextBox 9"/>
          <p:cNvSpPr txBox="1"/>
          <p:nvPr/>
        </p:nvSpPr>
        <p:spPr>
          <a:xfrm>
            <a:off x="421522" y="1795080"/>
            <a:ext cx="4074385" cy="923330"/>
          </a:xfrm>
          <a:prstGeom prst="rect">
            <a:avLst/>
          </a:prstGeom>
          <a:noFill/>
        </p:spPr>
        <p:txBody>
          <a:bodyPr wrap="none" rtlCol="0">
            <a:spAutoFit/>
          </a:bodyPr>
          <a:lstStyle/>
          <a:p>
            <a:pPr algn="ctr"/>
            <a:r>
              <a:rPr lang="en-US" dirty="0"/>
              <a:t>Direct consumption of calorie-dense, </a:t>
            </a:r>
          </a:p>
          <a:p>
            <a:pPr algn="ctr"/>
            <a:r>
              <a:rPr lang="en-US" dirty="0"/>
              <a:t>nutrient-poor foods; as result of </a:t>
            </a:r>
          </a:p>
          <a:p>
            <a:pPr algn="ctr"/>
            <a:r>
              <a:rPr lang="en-US" dirty="0"/>
              <a:t>good taste, low cost, and convenience</a:t>
            </a:r>
          </a:p>
        </p:txBody>
      </p:sp>
      <p:sp>
        <p:nvSpPr>
          <p:cNvPr id="11" name="TextBox 10"/>
          <p:cNvSpPr txBox="1"/>
          <p:nvPr/>
        </p:nvSpPr>
        <p:spPr>
          <a:xfrm>
            <a:off x="4994935" y="1531179"/>
            <a:ext cx="3579826" cy="1200329"/>
          </a:xfrm>
          <a:prstGeom prst="rect">
            <a:avLst/>
          </a:prstGeom>
          <a:noFill/>
        </p:spPr>
        <p:txBody>
          <a:bodyPr wrap="none" rtlCol="0">
            <a:spAutoFit/>
          </a:bodyPr>
          <a:lstStyle/>
          <a:p>
            <a:pPr algn="ctr"/>
            <a:r>
              <a:rPr lang="en-US" dirty="0"/>
              <a:t>Barker hypothesis: </a:t>
            </a:r>
          </a:p>
          <a:p>
            <a:pPr algn="ctr"/>
            <a:r>
              <a:rPr lang="en-US" dirty="0"/>
              <a:t>Prenatal impact (epigenetics) of </a:t>
            </a:r>
          </a:p>
          <a:p>
            <a:pPr algn="ctr"/>
            <a:r>
              <a:rPr lang="en-US" dirty="0"/>
              <a:t>maternal food insecurity leading </a:t>
            </a:r>
          </a:p>
          <a:p>
            <a:pPr algn="ctr"/>
            <a:r>
              <a:rPr lang="en-US" dirty="0"/>
              <a:t>to a ‘thrifty phenotype’</a:t>
            </a:r>
          </a:p>
        </p:txBody>
      </p:sp>
      <p:sp>
        <p:nvSpPr>
          <p:cNvPr id="12" name="TextBox 11"/>
          <p:cNvSpPr txBox="1"/>
          <p:nvPr/>
        </p:nvSpPr>
        <p:spPr>
          <a:xfrm>
            <a:off x="0" y="6164759"/>
            <a:ext cx="7252306" cy="769441"/>
          </a:xfrm>
          <a:prstGeom prst="rect">
            <a:avLst/>
          </a:prstGeom>
          <a:noFill/>
        </p:spPr>
        <p:txBody>
          <a:bodyPr wrap="none" rtlCol="0">
            <a:spAutoFit/>
          </a:bodyPr>
          <a:lstStyle/>
          <a:p>
            <a:r>
              <a:rPr lang="en-US" sz="1100" dirty="0"/>
              <a:t>Dover GJ. The Barker Hypothesis: How Pediatricians Will Diagnose and Prevent Common Adult-Onset Diseases.</a:t>
            </a:r>
          </a:p>
          <a:p>
            <a:r>
              <a:rPr lang="en-US" sz="1100" dirty="0"/>
              <a:t> </a:t>
            </a:r>
            <a:r>
              <a:rPr lang="en-US" sz="1100" i="1" dirty="0"/>
              <a:t>Transactions of the American Clinical and Climatological Association</a:t>
            </a:r>
            <a:r>
              <a:rPr lang="en-US" sz="1100" dirty="0"/>
              <a:t>. 2009;120:199-207.</a:t>
            </a:r>
          </a:p>
          <a:p>
            <a:r>
              <a:rPr lang="en-US" sz="1100" dirty="0"/>
              <a:t>Child image: http://www.telegraph.co.uk/news/health/news/9955236/Childhood-obesity-linked-to-genes.html </a:t>
            </a:r>
          </a:p>
          <a:p>
            <a:r>
              <a:rPr lang="en-US" sz="1100" dirty="0"/>
              <a:t>Fetus image: https://catalog.niddk.nih.gov/imagelibrary/searchresults.cfm?keyword=499&amp;type=keyword</a:t>
            </a:r>
          </a:p>
        </p:txBody>
      </p:sp>
      <p:pic>
        <p:nvPicPr>
          <p:cNvPr id="3"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85" y="5558880"/>
            <a:ext cx="609600" cy="609600"/>
          </a:xfrm>
          <a:prstGeom prst="rect">
            <a:avLst/>
          </a:prstGeom>
        </p:spPr>
      </p:pic>
    </p:spTree>
    <p:extLst>
      <p:ext uri="{BB962C8B-B14F-4D97-AF65-F5344CB8AC3E}">
        <p14:creationId xmlns:p14="http://schemas.microsoft.com/office/powerpoint/2010/main" val="24481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202" fill="hold"/>
                                        <p:tgtEl>
                                          <p:spTgt spid="3"/>
                                        </p:tgtEl>
                                      </p:cBhvr>
                                    </p:cmd>
                                  </p:childTnLst>
                                </p:cTn>
                              </p:par>
                              <p:par>
                                <p:cTn id="7" presetID="1" presetClass="entr" presetSubtype="0" fill="hold" nodeType="withEffect">
                                  <p:stCondLst>
                                    <p:cond delay="7000"/>
                                  </p:stCondLst>
                                  <p:childTnLst>
                                    <p:set>
                                      <p:cBhvr>
                                        <p:cTn id="8" dur="1" fill="hold">
                                          <p:stCondLst>
                                            <p:cond delay="0"/>
                                          </p:stCondLst>
                                        </p:cTn>
                                        <p:tgtEl>
                                          <p:spTgt spid="6"/>
                                        </p:tgtEl>
                                        <p:attrNameLst>
                                          <p:attrName>style.visibility</p:attrName>
                                        </p:attrNameLst>
                                      </p:cBhvr>
                                      <p:to>
                                        <p:strVal val="visible"/>
                                      </p:to>
                                    </p:set>
                                  </p:childTnLst>
                                </p:cTn>
                              </p:par>
                              <p:par>
                                <p:cTn id="9" presetID="10" presetClass="entr" presetSubtype="0" fill="hold" grpId="0" nodeType="withEffect">
                                  <p:stCondLst>
                                    <p:cond delay="7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32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32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2206" y="304800"/>
            <a:ext cx="8229600" cy="1143000"/>
          </a:xfrm>
        </p:spPr>
        <p:txBody>
          <a:bodyPr/>
          <a:lstStyle/>
          <a:p>
            <a:r>
              <a:rPr lang="en-US" dirty="0"/>
              <a:t>District of Columbia</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770" t="17217" r="9628" b="22170"/>
          <a:stretch/>
        </p:blipFill>
        <p:spPr bwMode="auto">
          <a:xfrm>
            <a:off x="22412" y="1517110"/>
            <a:ext cx="9144000" cy="412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412" y="6440269"/>
            <a:ext cx="8969188" cy="461665"/>
          </a:xfrm>
          <a:prstGeom prst="rect">
            <a:avLst/>
          </a:prstGeom>
          <a:noFill/>
        </p:spPr>
        <p:txBody>
          <a:bodyPr wrap="square" rtlCol="0">
            <a:spAutoFit/>
          </a:bodyPr>
          <a:lstStyle/>
          <a:p>
            <a:r>
              <a:rPr lang="en-US" sz="1200" dirty="0" err="1"/>
              <a:t>Ashbrook</a:t>
            </a:r>
            <a:r>
              <a:rPr lang="en-US" sz="1200" dirty="0"/>
              <a:t>, A., Roberts, K., Social Impact. (2010). </a:t>
            </a:r>
            <a:r>
              <a:rPr lang="en-US" sz="1200" i="1" dirty="0"/>
              <a:t>When Healthy Food is Out of Reach: An Analysis of the Grocery Gap  in the  District of Columbia .</a:t>
            </a:r>
            <a:r>
              <a:rPr lang="en-US" sz="1200" dirty="0"/>
              <a:t> Retrieved from http://www.dchunger.org/pdf/grocerygap.pdf</a:t>
            </a:r>
            <a:endParaRPr lang="en-US" sz="1200" i="1" dirty="0"/>
          </a:p>
        </p:txBody>
      </p:sp>
      <p:sp>
        <p:nvSpPr>
          <p:cNvPr id="10" name="Frame 9"/>
          <p:cNvSpPr/>
          <p:nvPr/>
        </p:nvSpPr>
        <p:spPr>
          <a:xfrm>
            <a:off x="3962400" y="3962400"/>
            <a:ext cx="990600" cy="5334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p:cNvSpPr/>
          <p:nvPr/>
        </p:nvSpPr>
        <p:spPr>
          <a:xfrm>
            <a:off x="3886200" y="3124200"/>
            <a:ext cx="990600" cy="3048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206" y="5803359"/>
            <a:ext cx="609600" cy="609600"/>
          </a:xfrm>
          <a:prstGeom prst="rect">
            <a:avLst/>
          </a:prstGeom>
        </p:spPr>
      </p:pic>
    </p:spTree>
    <p:extLst>
      <p:ext uri="{BB962C8B-B14F-4D97-AF65-F5344CB8AC3E}">
        <p14:creationId xmlns:p14="http://schemas.microsoft.com/office/powerpoint/2010/main" val="174136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081" fill="hold"/>
                                        <p:tgtEl>
                                          <p:spTgt spid="3"/>
                                        </p:tgtEl>
                                      </p:cBhvr>
                                    </p:cmd>
                                  </p:childTnLst>
                                </p:cTn>
                              </p:par>
                              <p:par>
                                <p:cTn id="7" presetID="10" presetClass="entr" presetSubtype="0" fill="hold" nodeType="withEffect">
                                  <p:stCondLst>
                                    <p:cond delay="100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par>
                                <p:cTn id="10" presetID="6" presetClass="entr" presetSubtype="16" fill="hold" grpId="0" nodeType="withEffect">
                                  <p:stCondLst>
                                    <p:cond delay="1200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500"/>
                                        <p:tgtEl>
                                          <p:spTgt spid="12"/>
                                        </p:tgtEl>
                                      </p:cBhvr>
                                    </p:animEffect>
                                  </p:childTnLst>
                                </p:cTn>
                              </p:par>
                              <p:par>
                                <p:cTn id="13" presetID="6" presetClass="entr" presetSubtype="16" fill="hold" grpId="0" nodeType="withEffect">
                                  <p:stCondLst>
                                    <p:cond delay="1400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33400" y="609600"/>
            <a:ext cx="8001000" cy="3785652"/>
          </a:xfrm>
          <a:prstGeom prst="rect">
            <a:avLst/>
          </a:prstGeom>
          <a:noFill/>
        </p:spPr>
        <p:txBody>
          <a:bodyPr wrap="square" rtlCol="0">
            <a:spAutoFit/>
          </a:bodyPr>
          <a:lstStyle/>
          <a:p>
            <a:pPr algn="ctr"/>
            <a:r>
              <a:rPr lang="en-US" sz="4000" dirty="0">
                <a:solidFill>
                  <a:srgbClr val="2F5897"/>
                </a:solidFill>
                <a:effectLst>
                  <a:outerShdw blurRad="63500" dist="38100" dir="5400000" algn="t" rotWithShape="0">
                    <a:prstClr val="black">
                      <a:alpha val="25000"/>
                    </a:prstClr>
                  </a:outerShdw>
                </a:effectLst>
                <a:ea typeface="+mj-ea"/>
                <a:cs typeface="+mj-cs"/>
              </a:rPr>
              <a:t>We as pediatricians must identify patients who are food insecure…</a:t>
            </a:r>
          </a:p>
          <a:p>
            <a:pPr algn="ctr"/>
            <a:endParaRPr lang="en-US" sz="4000" dirty="0">
              <a:solidFill>
                <a:srgbClr val="2F5897"/>
              </a:solidFill>
              <a:effectLst>
                <a:outerShdw blurRad="63500" dist="38100" dir="5400000" algn="t" rotWithShape="0">
                  <a:prstClr val="black">
                    <a:alpha val="25000"/>
                  </a:prstClr>
                </a:outerShdw>
              </a:effectLst>
              <a:ea typeface="+mj-ea"/>
              <a:cs typeface="+mj-cs"/>
            </a:endParaRPr>
          </a:p>
          <a:p>
            <a:pPr algn="ctr"/>
            <a:endParaRPr lang="en-US" sz="4000" dirty="0">
              <a:solidFill>
                <a:srgbClr val="2F5897"/>
              </a:solidFill>
              <a:effectLst>
                <a:outerShdw blurRad="63500" dist="38100" dir="5400000" algn="t" rotWithShape="0">
                  <a:prstClr val="black">
                    <a:alpha val="25000"/>
                  </a:prstClr>
                </a:outerShdw>
              </a:effectLst>
              <a:ea typeface="+mj-ea"/>
              <a:cs typeface="+mj-cs"/>
            </a:endParaRPr>
          </a:p>
          <a:p>
            <a:pPr algn="ctr"/>
            <a:endParaRPr lang="en-US" sz="4000" dirty="0">
              <a:solidFill>
                <a:srgbClr val="2F5897"/>
              </a:solidFill>
              <a:effectLst>
                <a:outerShdw blurRad="63500" dist="38100" dir="5400000" algn="t" rotWithShape="0">
                  <a:prstClr val="black">
                    <a:alpha val="25000"/>
                  </a:prstClr>
                </a:outerShdw>
              </a:effectLst>
              <a:ea typeface="+mj-ea"/>
              <a:cs typeface="+mj-cs"/>
            </a:endParaRPr>
          </a:p>
          <a:p>
            <a:pPr algn="ctr"/>
            <a:r>
              <a:rPr lang="en-US" sz="4000" dirty="0">
                <a:solidFill>
                  <a:srgbClr val="2F5897"/>
                </a:solidFill>
                <a:effectLst>
                  <a:outerShdw blurRad="63500" dist="38100" dir="5400000" algn="t" rotWithShape="0">
                    <a:prstClr val="black">
                      <a:alpha val="25000"/>
                    </a:prstClr>
                  </a:outerShdw>
                </a:effectLst>
                <a:ea typeface="+mj-ea"/>
                <a:cs typeface="+mj-cs"/>
              </a:rPr>
              <a:t>…but how do we ask about it?</a:t>
            </a:r>
          </a:p>
        </p:txBody>
      </p:sp>
      <p:pic>
        <p:nvPicPr>
          <p:cNvPr id="2"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019800"/>
            <a:ext cx="609600" cy="609600"/>
          </a:xfrm>
          <a:prstGeom prst="rect">
            <a:avLst/>
          </a:prstGeom>
        </p:spPr>
      </p:pic>
    </p:spTree>
    <p:extLst>
      <p:ext uri="{BB962C8B-B14F-4D97-AF65-F5344CB8AC3E}">
        <p14:creationId xmlns:p14="http://schemas.microsoft.com/office/powerpoint/2010/main" val="2645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400" dirty="0"/>
              <a:t>The Hunger Vital Sign</a:t>
            </a:r>
          </a:p>
        </p:txBody>
      </p:sp>
      <p:sp>
        <p:nvSpPr>
          <p:cNvPr id="3" name="Content Placeholder 2"/>
          <p:cNvSpPr>
            <a:spLocks noGrp="1"/>
          </p:cNvSpPr>
          <p:nvPr>
            <p:ph idx="1"/>
          </p:nvPr>
        </p:nvSpPr>
        <p:spPr/>
        <p:txBody>
          <a:bodyPr>
            <a:normAutofit/>
          </a:bodyPr>
          <a:lstStyle/>
          <a:p>
            <a:pPr>
              <a:buAutoNum type="arabicPeriod"/>
            </a:pPr>
            <a:r>
              <a:rPr lang="en-US" sz="2000" b="0" dirty="0">
                <a:solidFill>
                  <a:schemeClr val="tx1">
                    <a:lumMod val="85000"/>
                    <a:lumOff val="15000"/>
                  </a:schemeClr>
                </a:solidFill>
                <a:latin typeface="+mn-lt"/>
              </a:rPr>
              <a:t>“Within the past 12 months we worried whether our food would run out before we got money to buy more.” Was that often, sometimes, or never true for you? </a:t>
            </a:r>
          </a:p>
          <a:p>
            <a:pPr>
              <a:buAutoNum type="arabicPeriod"/>
            </a:pPr>
            <a:endParaRPr lang="en-US" sz="2000" b="0" dirty="0">
              <a:solidFill>
                <a:schemeClr val="tx1">
                  <a:lumMod val="85000"/>
                  <a:lumOff val="15000"/>
                </a:schemeClr>
              </a:solidFill>
              <a:latin typeface="+mn-lt"/>
            </a:endParaRPr>
          </a:p>
          <a:p>
            <a:pPr>
              <a:buAutoNum type="arabicPeriod"/>
            </a:pPr>
            <a:r>
              <a:rPr lang="en-US" sz="2000" b="0" dirty="0">
                <a:solidFill>
                  <a:schemeClr val="tx1">
                    <a:lumMod val="85000"/>
                    <a:lumOff val="15000"/>
                  </a:schemeClr>
                </a:solidFill>
                <a:latin typeface="+mn-lt"/>
              </a:rPr>
              <a:t>“Within the past 12 months the food that we bought just didn’t last and we didn’t have money to get more.” Was that often, sometimes, or never true for you?</a:t>
            </a:r>
          </a:p>
        </p:txBody>
      </p:sp>
      <p:sp>
        <p:nvSpPr>
          <p:cNvPr id="4" name="TextBox 3"/>
          <p:cNvSpPr txBox="1"/>
          <p:nvPr/>
        </p:nvSpPr>
        <p:spPr>
          <a:xfrm>
            <a:off x="0" y="6396335"/>
            <a:ext cx="9144000" cy="461665"/>
          </a:xfrm>
          <a:prstGeom prst="rect">
            <a:avLst/>
          </a:prstGeom>
          <a:noFill/>
        </p:spPr>
        <p:txBody>
          <a:bodyPr wrap="square" rtlCol="0">
            <a:spAutoFit/>
          </a:bodyPr>
          <a:lstStyle/>
          <a:p>
            <a:r>
              <a:rPr lang="en-US" sz="1200" dirty="0" err="1"/>
              <a:t>Ettinger</a:t>
            </a:r>
            <a:r>
              <a:rPr lang="en-US" sz="1200" dirty="0"/>
              <a:t> de Cuba, S., et al. (2014). ‘The Hunger Vital Sign: A New Standard of Care for Preventive Health.’ </a:t>
            </a:r>
            <a:r>
              <a:rPr lang="en-US" sz="1200" i="1" dirty="0"/>
              <a:t>Children’s Health Watch Policy Action Brief.  Retrieved from  </a:t>
            </a:r>
            <a:r>
              <a:rPr lang="en-US" sz="1200" dirty="0"/>
              <a:t>http://www.childrenshealthwatch.org/wp-content/uploads/FINAL-Hunger-Vital-Sign-4-pager.pdf</a:t>
            </a:r>
          </a:p>
        </p:txBody>
      </p:sp>
      <p:pic>
        <p:nvPicPr>
          <p:cNvPr id="5"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5516563"/>
            <a:ext cx="609600" cy="609600"/>
          </a:xfrm>
          <a:prstGeom prst="rect">
            <a:avLst/>
          </a:prstGeom>
        </p:spPr>
      </p:pic>
    </p:spTree>
    <p:extLst>
      <p:ext uri="{BB962C8B-B14F-4D97-AF65-F5344CB8AC3E}">
        <p14:creationId xmlns:p14="http://schemas.microsoft.com/office/powerpoint/2010/main" val="34321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219" fill="hold"/>
                                        <p:tgtEl>
                                          <p:spTgt spid="5"/>
                                        </p:tgtEl>
                                      </p:cBhvr>
                                    </p:cmd>
                                  </p:childTnLst>
                                </p:cTn>
                              </p:par>
                              <p:par>
                                <p:cTn id="7" presetID="1" presetClass="entr" presetSubtype="0" fill="hold" grpId="0" nodeType="withEffect">
                                  <p:stCondLst>
                                    <p:cond delay="11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20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760"/>
            <a:ext cx="7520940" cy="548640"/>
          </a:xfrm>
        </p:spPr>
        <p:txBody>
          <a:bodyPr>
            <a:normAutofit fontScale="90000"/>
          </a:bodyPr>
          <a:lstStyle/>
          <a:p>
            <a:pPr algn="ctr"/>
            <a:r>
              <a:rPr lang="en-US" sz="4400" dirty="0"/>
              <a:t>What</a:t>
            </a:r>
            <a:r>
              <a:rPr lang="en-US" dirty="0"/>
              <a:t> </a:t>
            </a:r>
            <a:r>
              <a:rPr lang="en-US" sz="4400" dirty="0"/>
              <a:t>if they say yes?</a:t>
            </a:r>
          </a:p>
        </p:txBody>
      </p:sp>
      <p:sp>
        <p:nvSpPr>
          <p:cNvPr id="4" name="Oval 3"/>
          <p:cNvSpPr/>
          <p:nvPr/>
        </p:nvSpPr>
        <p:spPr>
          <a:xfrm>
            <a:off x="3124200" y="2578359"/>
            <a:ext cx="2667000" cy="2438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bg1"/>
                </a:solidFill>
              </a:rPr>
              <a:t>Health Leads</a:t>
            </a:r>
          </a:p>
        </p:txBody>
      </p:sp>
      <p:sp>
        <p:nvSpPr>
          <p:cNvPr id="6" name="Oval 5"/>
          <p:cNvSpPr/>
          <p:nvPr/>
        </p:nvSpPr>
        <p:spPr>
          <a:xfrm>
            <a:off x="533400" y="1066800"/>
            <a:ext cx="2667000"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Special Supplemental Nutrition Program  for Women Infants &amp; Children (WIC)</a:t>
            </a:r>
          </a:p>
        </p:txBody>
      </p:sp>
      <p:sp>
        <p:nvSpPr>
          <p:cNvPr id="7" name="Oval 6"/>
          <p:cNvSpPr/>
          <p:nvPr/>
        </p:nvSpPr>
        <p:spPr>
          <a:xfrm>
            <a:off x="5638800" y="990600"/>
            <a:ext cx="2667000" cy="2438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b="1" dirty="0">
                <a:solidFill>
                  <a:schemeClr val="bg1"/>
                </a:solidFill>
              </a:rPr>
              <a:t>School Meal Programs</a:t>
            </a:r>
          </a:p>
        </p:txBody>
      </p:sp>
      <p:sp>
        <p:nvSpPr>
          <p:cNvPr id="9" name="Oval 8"/>
          <p:cNvSpPr/>
          <p:nvPr/>
        </p:nvSpPr>
        <p:spPr>
          <a:xfrm>
            <a:off x="3555023" y="5105400"/>
            <a:ext cx="1805354" cy="14478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bg1"/>
                </a:solidFill>
              </a:rPr>
              <a:t>Food banks/</a:t>
            </a:r>
          </a:p>
          <a:p>
            <a:pPr algn="ctr"/>
            <a:r>
              <a:rPr lang="en-US" b="1" dirty="0">
                <a:solidFill>
                  <a:schemeClr val="bg1"/>
                </a:solidFill>
              </a:rPr>
              <a:t>pantries</a:t>
            </a:r>
          </a:p>
        </p:txBody>
      </p:sp>
      <p:sp>
        <p:nvSpPr>
          <p:cNvPr id="10" name="Oval 9"/>
          <p:cNvSpPr/>
          <p:nvPr/>
        </p:nvSpPr>
        <p:spPr>
          <a:xfrm>
            <a:off x="5715000" y="4020297"/>
            <a:ext cx="2667000" cy="2438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bg1"/>
                </a:solidFill>
              </a:rPr>
              <a:t>Temporary Cash Assistance for Needy Families (TANF)</a:t>
            </a:r>
          </a:p>
        </p:txBody>
      </p:sp>
      <p:sp>
        <p:nvSpPr>
          <p:cNvPr id="11" name="Oval 10"/>
          <p:cNvSpPr/>
          <p:nvPr/>
        </p:nvSpPr>
        <p:spPr>
          <a:xfrm>
            <a:off x="533400" y="4020297"/>
            <a:ext cx="2667000" cy="2438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bg1"/>
                </a:solidFill>
              </a:rPr>
              <a:t>Supplemental Nutrition Assistance Program (SNAP)/Food Stamps</a:t>
            </a:r>
          </a:p>
        </p:txBody>
      </p:sp>
      <p:sp>
        <p:nvSpPr>
          <p:cNvPr id="12" name="Oval 11"/>
          <p:cNvSpPr/>
          <p:nvPr/>
        </p:nvSpPr>
        <p:spPr>
          <a:xfrm>
            <a:off x="3352800" y="912024"/>
            <a:ext cx="2171700" cy="1600199"/>
          </a:xfrm>
          <a:prstGeom prst="ellipse">
            <a:avLst/>
          </a:prstGeom>
          <a:solidFill>
            <a:srgbClr val="FFFF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solidFill>
                  <a:schemeClr val="tx2">
                    <a:lumMod val="75000"/>
                  </a:schemeClr>
                </a:solidFill>
              </a:rPr>
              <a:t>Free Summer Meal Program</a:t>
            </a:r>
          </a:p>
        </p:txBody>
      </p:sp>
      <p:pic>
        <p:nvPicPr>
          <p:cNvPr id="5"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829300"/>
            <a:ext cx="609600" cy="609600"/>
          </a:xfrm>
          <a:prstGeom prst="rect">
            <a:avLst/>
          </a:prstGeom>
        </p:spPr>
      </p:pic>
    </p:spTree>
    <p:extLst>
      <p:ext uri="{BB962C8B-B14F-4D97-AF65-F5344CB8AC3E}">
        <p14:creationId xmlns:p14="http://schemas.microsoft.com/office/powerpoint/2010/main" val="383598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75" fill="hold"/>
                                        <p:tgtEl>
                                          <p:spTgt spid="5"/>
                                        </p:tgtEl>
                                      </p:cBhvr>
                                    </p:cmd>
                                  </p:childTnLst>
                                </p:cTn>
                              </p:par>
                              <p:par>
                                <p:cTn id="7" presetID="42" presetClass="entr" presetSubtype="0" fill="hold" grpId="0" nodeType="withEffect">
                                  <p:stCondLst>
                                    <p:cond delay="5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5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6" presetClass="entr" presetSubtype="21" fill="hold" grpId="0" nodeType="withEffect">
                                  <p:stCondLst>
                                    <p:cond delay="500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42" presetClass="entr" presetSubtype="0" fill="hold" grpId="0" nodeType="withEffect">
                                  <p:stCondLst>
                                    <p:cond delay="5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5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5"/>
                </p:tgtEl>
              </p:cMediaNode>
            </p:audio>
          </p:childTnLst>
        </p:cTn>
      </p:par>
    </p:tnLst>
    <p:bldLst>
      <p:bldP spid="4" grpId="0" animBg="1"/>
      <p:bldP spid="6" grpId="0" animBg="1"/>
      <p:bldP spid="7"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229600" cy="838200"/>
          </a:xfrm>
        </p:spPr>
        <p:txBody>
          <a:bodyPr/>
          <a:lstStyle/>
          <a:p>
            <a:r>
              <a:rPr lang="en-US" dirty="0"/>
              <a:t>WIC</a:t>
            </a:r>
          </a:p>
        </p:txBody>
      </p:sp>
      <p:sp>
        <p:nvSpPr>
          <p:cNvPr id="4" name="Content Placeholder 3"/>
          <p:cNvSpPr>
            <a:spLocks noGrp="1"/>
          </p:cNvSpPr>
          <p:nvPr>
            <p:ph idx="1"/>
          </p:nvPr>
        </p:nvSpPr>
        <p:spPr>
          <a:xfrm>
            <a:off x="28754" y="1219200"/>
            <a:ext cx="3781245" cy="297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lgn="ctr">
              <a:buNone/>
            </a:pPr>
            <a:r>
              <a:rPr lang="en-US" b="1" dirty="0">
                <a:solidFill>
                  <a:schemeClr val="bg1"/>
                </a:solidFill>
              </a:rPr>
              <a:t>Special Supplemental Nutrition Program  for Women Infants &amp; Children (WIC)</a:t>
            </a:r>
          </a:p>
        </p:txBody>
      </p:sp>
      <p:sp>
        <p:nvSpPr>
          <p:cNvPr id="5" name="TextBox 4"/>
          <p:cNvSpPr txBox="1"/>
          <p:nvPr/>
        </p:nvSpPr>
        <p:spPr>
          <a:xfrm>
            <a:off x="3810000" y="1567934"/>
            <a:ext cx="5029200" cy="4401205"/>
          </a:xfrm>
          <a:prstGeom prst="rect">
            <a:avLst/>
          </a:prstGeom>
          <a:noFill/>
        </p:spPr>
        <p:txBody>
          <a:bodyPr wrap="square" rtlCol="0">
            <a:spAutoFit/>
          </a:bodyPr>
          <a:lstStyle/>
          <a:p>
            <a:r>
              <a:rPr lang="en-US" sz="2400" dirty="0"/>
              <a:t>Federally funded grants to states for a preventive nutrition program</a:t>
            </a:r>
          </a:p>
          <a:p>
            <a:endParaRPr lang="en-US" sz="2400" b="1" dirty="0"/>
          </a:p>
          <a:p>
            <a:r>
              <a:rPr lang="en-US" sz="2400" b="1" dirty="0"/>
              <a:t>For: low-income pregnant women, new mothers, and their infants &amp; kids </a:t>
            </a:r>
            <a:r>
              <a:rPr lang="en-US" sz="2400" b="1" u="sng" dirty="0"/>
              <a:t>up to age 5</a:t>
            </a:r>
          </a:p>
          <a:p>
            <a:pPr marL="742950" lvl="1" indent="-285750">
              <a:buFont typeface="Arial" pitchFamily="34" charset="0"/>
              <a:buChar char="•"/>
            </a:pPr>
            <a:endParaRPr lang="en-US" sz="2400" dirty="0"/>
          </a:p>
          <a:p>
            <a:pPr marL="742950" lvl="1" indent="-285750">
              <a:buFont typeface="Arial" pitchFamily="34" charset="0"/>
              <a:buChar char="•"/>
            </a:pPr>
            <a:r>
              <a:rPr lang="en-US" sz="2400" dirty="0"/>
              <a:t>Nutrition education</a:t>
            </a:r>
          </a:p>
          <a:p>
            <a:pPr marL="742950" lvl="1" indent="-285750">
              <a:buFont typeface="Arial" pitchFamily="34" charset="0"/>
              <a:buChar char="•"/>
            </a:pPr>
            <a:r>
              <a:rPr lang="en-US" sz="2400" dirty="0"/>
              <a:t>Monthly food packages tailored to nutritional needs</a:t>
            </a:r>
          </a:p>
          <a:p>
            <a:pPr marL="742950" lvl="1" indent="-285750">
              <a:buFont typeface="Arial" pitchFamily="34" charset="0"/>
              <a:buChar char="•"/>
            </a:pPr>
            <a:r>
              <a:rPr lang="en-US" sz="2400" dirty="0"/>
              <a:t>Health care referrals </a:t>
            </a:r>
          </a:p>
          <a:p>
            <a:pPr marL="742950" lvl="1" indent="-285750">
              <a:buFont typeface="Arial" pitchFamily="34" charset="0"/>
              <a:buChar char="•"/>
            </a:pPr>
            <a:r>
              <a:rPr lang="en-US" sz="1600" dirty="0"/>
              <a:t>http://wic.fns.usda.gov/wps/pages/start.jsf </a:t>
            </a:r>
          </a:p>
        </p:txBody>
      </p:sp>
      <p:sp>
        <p:nvSpPr>
          <p:cNvPr id="3" name="TextBox 2"/>
          <p:cNvSpPr txBox="1"/>
          <p:nvPr/>
        </p:nvSpPr>
        <p:spPr>
          <a:xfrm>
            <a:off x="152400" y="6400800"/>
            <a:ext cx="8790227" cy="461665"/>
          </a:xfrm>
          <a:prstGeom prst="rect">
            <a:avLst/>
          </a:prstGeom>
          <a:noFill/>
        </p:spPr>
        <p:txBody>
          <a:bodyPr wrap="none" rtlCol="0">
            <a:spAutoFit/>
          </a:bodyPr>
          <a:lstStyle/>
          <a:p>
            <a:r>
              <a:rPr lang="en-US" sz="1200" dirty="0"/>
              <a:t>Government Food/Nutrition Programs. (2015). D.C. Hunger Solutions: Ending Hunger in the Nation’s Capitol. Retrieved from </a:t>
            </a:r>
          </a:p>
          <a:p>
            <a:r>
              <a:rPr lang="en-US" sz="1200" dirty="0"/>
              <a:t>http://www.dchunger.org/index.html</a:t>
            </a:r>
          </a:p>
        </p:txBody>
      </p:sp>
      <p:pic>
        <p:nvPicPr>
          <p:cNvPr id="6" name="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5575370"/>
            <a:ext cx="609600" cy="609600"/>
          </a:xfrm>
          <a:prstGeom prst="rect">
            <a:avLst/>
          </a:prstGeom>
        </p:spPr>
      </p:pic>
    </p:spTree>
    <p:extLst>
      <p:ext uri="{BB962C8B-B14F-4D97-AF65-F5344CB8AC3E}">
        <p14:creationId xmlns:p14="http://schemas.microsoft.com/office/powerpoint/2010/main" val="375331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746"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4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1134"/>
            <a:ext cx="8229600" cy="1066800"/>
          </a:xfrm>
        </p:spPr>
        <p:txBody>
          <a:bodyPr/>
          <a:lstStyle/>
          <a:p>
            <a:r>
              <a:rPr lang="en-US" dirty="0"/>
              <a:t>SNAP</a:t>
            </a:r>
          </a:p>
        </p:txBody>
      </p:sp>
      <p:sp>
        <p:nvSpPr>
          <p:cNvPr id="4" name="Content Placeholder 3"/>
          <p:cNvSpPr>
            <a:spLocks noGrp="1"/>
          </p:cNvSpPr>
          <p:nvPr>
            <p:ph idx="1"/>
          </p:nvPr>
        </p:nvSpPr>
        <p:spPr>
          <a:xfrm>
            <a:off x="152400" y="2133600"/>
            <a:ext cx="3733800" cy="27733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rmAutofit/>
          </a:bodyPr>
          <a:lstStyle/>
          <a:p>
            <a:pPr marL="0" indent="0" algn="ctr">
              <a:buNone/>
            </a:pPr>
            <a:r>
              <a:rPr lang="en-US" b="1" dirty="0">
                <a:solidFill>
                  <a:schemeClr val="bg1"/>
                </a:solidFill>
              </a:rPr>
              <a:t>Supplemental Nutrition Assistance Program (SNAP)/ Food Stamps</a:t>
            </a:r>
          </a:p>
        </p:txBody>
      </p:sp>
      <p:sp>
        <p:nvSpPr>
          <p:cNvPr id="5" name="TextBox 4"/>
          <p:cNvSpPr txBox="1"/>
          <p:nvPr/>
        </p:nvSpPr>
        <p:spPr>
          <a:xfrm>
            <a:off x="3962400" y="1710906"/>
            <a:ext cx="5029200" cy="4401205"/>
          </a:xfrm>
          <a:prstGeom prst="rect">
            <a:avLst/>
          </a:prstGeom>
          <a:noFill/>
        </p:spPr>
        <p:txBody>
          <a:bodyPr wrap="square" rtlCol="0">
            <a:spAutoFit/>
          </a:bodyPr>
          <a:lstStyle/>
          <a:p>
            <a:r>
              <a:rPr lang="en-US" sz="2400" dirty="0"/>
              <a:t>Largest federal nutrition program, operated by USDA and administered by states</a:t>
            </a:r>
          </a:p>
          <a:p>
            <a:endParaRPr lang="en-US" sz="2400" b="1" dirty="0"/>
          </a:p>
          <a:p>
            <a:r>
              <a:rPr lang="en-US" sz="2400" b="1" dirty="0"/>
              <a:t>For: low-income households</a:t>
            </a:r>
            <a:endParaRPr lang="en-US" sz="2400" b="1" u="sng" dirty="0"/>
          </a:p>
          <a:p>
            <a:pPr marL="742950" lvl="1" indent="-285750">
              <a:buFont typeface="Arial" pitchFamily="34" charset="0"/>
              <a:buChar char="•"/>
            </a:pPr>
            <a:endParaRPr lang="en-US" sz="2400" dirty="0"/>
          </a:p>
          <a:p>
            <a:pPr marL="742950" lvl="1" indent="-285750">
              <a:buFont typeface="Arial" pitchFamily="34" charset="0"/>
              <a:buChar char="•"/>
            </a:pPr>
            <a:r>
              <a:rPr lang="en-US" sz="2000" dirty="0"/>
              <a:t>Monthly Electronic Benefit Transfer (EBT) card to use as a debit card at many grocery stores &amp; farmer’s markets</a:t>
            </a:r>
          </a:p>
          <a:p>
            <a:pPr marL="742950" lvl="1" indent="-285750">
              <a:buFont typeface="Arial" pitchFamily="34" charset="0"/>
              <a:buChar char="•"/>
            </a:pPr>
            <a:r>
              <a:rPr lang="en-US" sz="2000" dirty="0"/>
              <a:t>Generates local economic activity</a:t>
            </a:r>
          </a:p>
          <a:p>
            <a:pPr marL="742950" lvl="1" indent="-285750">
              <a:buFont typeface="Arial" pitchFamily="34" charset="0"/>
              <a:buChar char="•"/>
            </a:pPr>
            <a:r>
              <a:rPr lang="en-US" sz="1600" dirty="0"/>
              <a:t>http://www.snap-step1.usda.gov/fns/</a:t>
            </a:r>
          </a:p>
          <a:p>
            <a:pPr marL="742950" lvl="1" indent="-285750">
              <a:buFont typeface="Arial" pitchFamily="34" charset="0"/>
              <a:buChar char="•"/>
            </a:pPr>
            <a:endParaRPr lang="en-US" sz="2000" dirty="0"/>
          </a:p>
        </p:txBody>
      </p:sp>
      <p:sp>
        <p:nvSpPr>
          <p:cNvPr id="6" name="TextBox 5"/>
          <p:cNvSpPr txBox="1"/>
          <p:nvPr/>
        </p:nvSpPr>
        <p:spPr>
          <a:xfrm>
            <a:off x="152400" y="6400800"/>
            <a:ext cx="8790227" cy="461665"/>
          </a:xfrm>
          <a:prstGeom prst="rect">
            <a:avLst/>
          </a:prstGeom>
          <a:noFill/>
        </p:spPr>
        <p:txBody>
          <a:bodyPr wrap="none" rtlCol="0">
            <a:spAutoFit/>
          </a:bodyPr>
          <a:lstStyle/>
          <a:p>
            <a:r>
              <a:rPr lang="en-US" sz="1200" dirty="0"/>
              <a:t>Government Food/Nutrition Programs. (2015). D.C. Hunger Solutions: Ending Hunger in the Nation’s Capitol. Retrieved from </a:t>
            </a:r>
          </a:p>
          <a:p>
            <a:r>
              <a:rPr lang="en-US" sz="1200" dirty="0"/>
              <a:t>http://www.dchunger.org/index.html</a:t>
            </a:r>
          </a:p>
        </p:txBody>
      </p:sp>
      <p:pic>
        <p:nvPicPr>
          <p:cNvPr id="3" name="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5646856"/>
            <a:ext cx="609600" cy="609600"/>
          </a:xfrm>
          <a:prstGeom prst="rect">
            <a:avLst/>
          </a:prstGeom>
        </p:spPr>
      </p:pic>
    </p:spTree>
    <p:extLst>
      <p:ext uri="{BB962C8B-B14F-4D97-AF65-F5344CB8AC3E}">
        <p14:creationId xmlns:p14="http://schemas.microsoft.com/office/powerpoint/2010/main" val="251380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061"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5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r>
              <a:rPr lang="en-US" sz="4400" dirty="0"/>
              <a:t>School Meals </a:t>
            </a:r>
          </a:p>
        </p:txBody>
      </p:sp>
      <p:sp>
        <p:nvSpPr>
          <p:cNvPr id="5" name="TextBox 4"/>
          <p:cNvSpPr txBox="1"/>
          <p:nvPr/>
        </p:nvSpPr>
        <p:spPr>
          <a:xfrm>
            <a:off x="3913427" y="1368653"/>
            <a:ext cx="5029200" cy="5155257"/>
          </a:xfrm>
          <a:prstGeom prst="rect">
            <a:avLst/>
          </a:prstGeom>
          <a:noFill/>
        </p:spPr>
        <p:txBody>
          <a:bodyPr wrap="square" rtlCol="0">
            <a:spAutoFit/>
          </a:bodyPr>
          <a:lstStyle/>
          <a:p>
            <a:r>
              <a:rPr lang="en-US" sz="2400" b="1" dirty="0"/>
              <a:t>For: school-aged children </a:t>
            </a:r>
          </a:p>
          <a:p>
            <a:pPr marL="0" lvl="1"/>
            <a:endParaRPr lang="en-US" sz="2300" dirty="0"/>
          </a:p>
          <a:p>
            <a:pPr marL="0" lvl="1"/>
            <a:r>
              <a:rPr lang="en-US" sz="2300" dirty="0"/>
              <a:t>*Focus on nutritious meals</a:t>
            </a:r>
          </a:p>
          <a:p>
            <a:endParaRPr lang="en-US" sz="2400" dirty="0"/>
          </a:p>
          <a:p>
            <a:r>
              <a:rPr lang="en-US" sz="2400" b="1" dirty="0"/>
              <a:t>National School Lunch: </a:t>
            </a:r>
          </a:p>
          <a:p>
            <a:pPr marL="342900" indent="-342900">
              <a:buFontTx/>
              <a:buChar char="-"/>
            </a:pPr>
            <a:r>
              <a:rPr lang="en-US" sz="2400" dirty="0"/>
              <a:t>Free or reduced lunch (free in many schools for all)</a:t>
            </a:r>
          </a:p>
          <a:p>
            <a:endParaRPr lang="en-US" sz="2400" dirty="0"/>
          </a:p>
          <a:p>
            <a:r>
              <a:rPr lang="en-US" sz="2400" b="1" dirty="0"/>
              <a:t>School Breakfast Program (D.C.)</a:t>
            </a:r>
          </a:p>
          <a:p>
            <a:pPr marL="342900" indent="-342900">
              <a:buFontTx/>
              <a:buChar char="-"/>
            </a:pPr>
            <a:r>
              <a:rPr lang="en-US" sz="2300" dirty="0"/>
              <a:t>Free breakfast for </a:t>
            </a:r>
            <a:r>
              <a:rPr lang="en-US" sz="2300" u="sng" dirty="0"/>
              <a:t>all</a:t>
            </a:r>
            <a:r>
              <a:rPr lang="en-US" sz="2300" dirty="0"/>
              <a:t> students in DCPS/public charter schools</a:t>
            </a:r>
          </a:p>
          <a:p>
            <a:pPr marL="342900" indent="-342900">
              <a:buFontTx/>
              <a:buChar char="-"/>
            </a:pPr>
            <a:endParaRPr lang="en-US" sz="2300" dirty="0"/>
          </a:p>
          <a:p>
            <a:r>
              <a:rPr lang="en-US" sz="2300" b="1" dirty="0"/>
              <a:t>After School Meals</a:t>
            </a:r>
          </a:p>
          <a:p>
            <a:endParaRPr lang="en-US" sz="2300" dirty="0"/>
          </a:p>
        </p:txBody>
      </p:sp>
      <p:sp>
        <p:nvSpPr>
          <p:cNvPr id="6" name="TextBox 5"/>
          <p:cNvSpPr txBox="1"/>
          <p:nvPr/>
        </p:nvSpPr>
        <p:spPr>
          <a:xfrm>
            <a:off x="152400" y="6400800"/>
            <a:ext cx="8790227" cy="461665"/>
          </a:xfrm>
          <a:prstGeom prst="rect">
            <a:avLst/>
          </a:prstGeom>
          <a:noFill/>
        </p:spPr>
        <p:txBody>
          <a:bodyPr wrap="none" rtlCol="0">
            <a:spAutoFit/>
          </a:bodyPr>
          <a:lstStyle/>
          <a:p>
            <a:r>
              <a:rPr lang="en-US" sz="1200" dirty="0"/>
              <a:t>Government Food/Nutrition Programs. (2015). D.C. Hunger Solutions: Ending Hunger in the Nation’s Capitol. Retrieved from </a:t>
            </a:r>
          </a:p>
          <a:p>
            <a:r>
              <a:rPr lang="en-US" sz="1200" dirty="0"/>
              <a:t>http://www.dchunger.org/index.html</a:t>
            </a:r>
          </a:p>
        </p:txBody>
      </p:sp>
      <p:sp>
        <p:nvSpPr>
          <p:cNvPr id="7" name="Oval 6"/>
          <p:cNvSpPr/>
          <p:nvPr/>
        </p:nvSpPr>
        <p:spPr>
          <a:xfrm>
            <a:off x="152400" y="2286000"/>
            <a:ext cx="3733800" cy="3048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bg1"/>
                </a:solidFill>
              </a:rPr>
              <a:t>National School Lunch Program, School Breakfast Program</a:t>
            </a:r>
          </a:p>
        </p:txBody>
      </p:sp>
      <p:sp>
        <p:nvSpPr>
          <p:cNvPr id="3" name="Rectangle 2"/>
          <p:cNvSpPr/>
          <p:nvPr/>
        </p:nvSpPr>
        <p:spPr>
          <a:xfrm>
            <a:off x="723900" y="4724400"/>
            <a:ext cx="2705100" cy="10668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Healthy Schools Act 2010</a:t>
            </a:r>
          </a:p>
        </p:txBody>
      </p:sp>
      <p:pic>
        <p:nvPicPr>
          <p:cNvPr id="4" name="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2900" y="5695950"/>
            <a:ext cx="609600" cy="609600"/>
          </a:xfrm>
          <a:prstGeom prst="rect">
            <a:avLst/>
          </a:prstGeom>
        </p:spPr>
      </p:pic>
    </p:spTree>
    <p:extLst>
      <p:ext uri="{BB962C8B-B14F-4D97-AF65-F5344CB8AC3E}">
        <p14:creationId xmlns:p14="http://schemas.microsoft.com/office/powerpoint/2010/main" val="253080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44622" fill="hold"/>
                                        <p:tgtEl>
                                          <p:spTgt spid="4"/>
                                        </p:tgtEl>
                                      </p:cBhvr>
                                    </p:cmd>
                                  </p:childTnLst>
                                </p:cTn>
                              </p:par>
                              <p:par>
                                <p:cTn id="12" presetID="1" presetClass="entr" presetSubtype="0" fill="hold" grpId="0" nodeType="withEffect">
                                  <p:stCondLst>
                                    <p:cond delay="500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grpId="0" nodeType="withEffect">
                                  <p:stCondLst>
                                    <p:cond delay="15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5" grpId="0"/>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1134"/>
            <a:ext cx="8229600" cy="1066800"/>
          </a:xfrm>
        </p:spPr>
        <p:txBody>
          <a:bodyPr/>
          <a:lstStyle/>
          <a:p>
            <a:r>
              <a:rPr lang="en-US" dirty="0"/>
              <a:t>TANF</a:t>
            </a:r>
          </a:p>
        </p:txBody>
      </p:sp>
      <p:sp>
        <p:nvSpPr>
          <p:cNvPr id="5" name="TextBox 4"/>
          <p:cNvSpPr txBox="1"/>
          <p:nvPr/>
        </p:nvSpPr>
        <p:spPr>
          <a:xfrm>
            <a:off x="3962400" y="1710906"/>
            <a:ext cx="5029200" cy="4216539"/>
          </a:xfrm>
          <a:prstGeom prst="rect">
            <a:avLst/>
          </a:prstGeom>
          <a:noFill/>
        </p:spPr>
        <p:txBody>
          <a:bodyPr wrap="square" rtlCol="0">
            <a:spAutoFit/>
          </a:bodyPr>
          <a:lstStyle/>
          <a:p>
            <a:r>
              <a:rPr lang="en-US" sz="2400" dirty="0"/>
              <a:t>Federal grants to states</a:t>
            </a:r>
          </a:p>
          <a:p>
            <a:endParaRPr lang="en-US" sz="2400" b="1" dirty="0"/>
          </a:p>
          <a:p>
            <a:r>
              <a:rPr lang="en-US" sz="2400" b="1" dirty="0"/>
              <a:t>For:  Families with dependent children  who are under- or un-employed, or about to become unemployed</a:t>
            </a:r>
            <a:endParaRPr lang="en-US" sz="2400" b="1" u="sng" dirty="0"/>
          </a:p>
          <a:p>
            <a:pPr marL="742950" lvl="1" indent="-285750">
              <a:buFont typeface="Arial" pitchFamily="34" charset="0"/>
              <a:buChar char="•"/>
            </a:pPr>
            <a:endParaRPr lang="en-US" sz="2400" dirty="0"/>
          </a:p>
          <a:p>
            <a:pPr marL="742950" lvl="1" indent="-285750">
              <a:buFont typeface="Arial" pitchFamily="34" charset="0"/>
              <a:buChar char="•"/>
            </a:pPr>
            <a:r>
              <a:rPr lang="en-US" sz="2000" dirty="0"/>
              <a:t>Time-limited cash assistance over a person’s lifetime</a:t>
            </a:r>
          </a:p>
          <a:p>
            <a:pPr marL="742950" lvl="1" indent="-285750">
              <a:buFont typeface="Arial" pitchFamily="34" charset="0"/>
              <a:buChar char="•"/>
            </a:pPr>
            <a:r>
              <a:rPr lang="en-US" sz="2000" dirty="0"/>
              <a:t>Focus on gaining independence through work</a:t>
            </a:r>
          </a:p>
          <a:p>
            <a:pPr marL="742950" lvl="1" indent="-285750">
              <a:buFont typeface="Arial" pitchFamily="34" charset="0"/>
              <a:buChar char="•"/>
            </a:pPr>
            <a:endParaRPr lang="en-US" sz="2000" dirty="0"/>
          </a:p>
        </p:txBody>
      </p:sp>
      <p:sp>
        <p:nvSpPr>
          <p:cNvPr id="6" name="TextBox 5"/>
          <p:cNvSpPr txBox="1"/>
          <p:nvPr/>
        </p:nvSpPr>
        <p:spPr>
          <a:xfrm>
            <a:off x="0" y="6400800"/>
            <a:ext cx="6633675" cy="461665"/>
          </a:xfrm>
          <a:prstGeom prst="rect">
            <a:avLst/>
          </a:prstGeom>
          <a:noFill/>
        </p:spPr>
        <p:txBody>
          <a:bodyPr wrap="none" rtlCol="0">
            <a:spAutoFit/>
          </a:bodyPr>
          <a:lstStyle/>
          <a:p>
            <a:r>
              <a:rPr lang="en-US" sz="1200" dirty="0"/>
              <a:t>Temporary Cash Assistance for Needy Families. </a:t>
            </a:r>
            <a:r>
              <a:rPr lang="en-US" sz="1200" i="1" dirty="0"/>
              <a:t>Department of Human Services</a:t>
            </a:r>
            <a:r>
              <a:rPr lang="en-US" sz="1200" dirty="0"/>
              <a:t>.  Retrieved from:</a:t>
            </a:r>
          </a:p>
          <a:p>
            <a:r>
              <a:rPr lang="en-US" sz="1200" dirty="0"/>
              <a:t> http://dhs.dc.gov/service/temporary-cash-assistance-needy-families-tanf</a:t>
            </a:r>
          </a:p>
        </p:txBody>
      </p:sp>
      <p:sp>
        <p:nvSpPr>
          <p:cNvPr id="7" name="Oval 6"/>
          <p:cNvSpPr/>
          <p:nvPr/>
        </p:nvSpPr>
        <p:spPr>
          <a:xfrm>
            <a:off x="152400" y="1828800"/>
            <a:ext cx="3810000" cy="2971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bg1"/>
                </a:solidFill>
              </a:rPr>
              <a:t>Temporary Cash Assistance for Needy Families (TANF)</a:t>
            </a:r>
          </a:p>
        </p:txBody>
      </p:sp>
      <p:pic>
        <p:nvPicPr>
          <p:cNvPr id="3" name="Slide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554523"/>
            <a:ext cx="609600" cy="609600"/>
          </a:xfrm>
          <a:prstGeom prst="rect">
            <a:avLst/>
          </a:prstGeom>
        </p:spPr>
      </p:pic>
    </p:spTree>
    <p:extLst>
      <p:ext uri="{BB962C8B-B14F-4D97-AF65-F5344CB8AC3E}">
        <p14:creationId xmlns:p14="http://schemas.microsoft.com/office/powerpoint/2010/main" val="270303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39"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1" presetClass="entr" presetSubtype="0" fill="hold" grpId="0" nodeType="withEffect">
                                  <p:stCondLst>
                                    <p:cond delay="500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5"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304800" y="1676400"/>
            <a:ext cx="8610600" cy="4906963"/>
          </a:xfrm>
        </p:spPr>
        <p:txBody>
          <a:bodyPr>
            <a:normAutofit/>
          </a:bodyPr>
          <a:lstStyle/>
          <a:p>
            <a:pPr marL="0" indent="0">
              <a:buNone/>
            </a:pPr>
            <a:r>
              <a:rPr lang="en-US" sz="2000" b="1" dirty="0">
                <a:solidFill>
                  <a:schemeClr val="tx1">
                    <a:lumMod val="75000"/>
                    <a:lumOff val="25000"/>
                  </a:schemeClr>
                </a:solidFill>
              </a:rPr>
              <a:t>By the end of this session, learners should be able to:</a:t>
            </a:r>
          </a:p>
          <a:p>
            <a:pPr marL="457200" indent="-457200">
              <a:buFont typeface="+mj-lt"/>
              <a:buAutoNum type="arabicPeriod"/>
            </a:pPr>
            <a:endParaRPr lang="en-US" sz="2000" b="1" dirty="0">
              <a:solidFill>
                <a:schemeClr val="tx1">
                  <a:lumMod val="75000"/>
                  <a:lumOff val="25000"/>
                </a:schemeClr>
              </a:solidFill>
            </a:endParaRPr>
          </a:p>
          <a:p>
            <a:pPr>
              <a:buAutoNum type="arabicPeriod"/>
            </a:pPr>
            <a:r>
              <a:rPr lang="en-US" sz="1800" dirty="0">
                <a:solidFill>
                  <a:schemeClr val="tx1">
                    <a:lumMod val="75000"/>
                    <a:lumOff val="25000"/>
                  </a:schemeClr>
                </a:solidFill>
              </a:rPr>
              <a:t>Define what it means to be food insecure for households with children</a:t>
            </a:r>
          </a:p>
          <a:p>
            <a:pPr>
              <a:buFont typeface="+mj-lt"/>
              <a:buAutoNum type="arabicPeriod"/>
            </a:pPr>
            <a:endParaRPr lang="en-US" sz="1800" dirty="0">
              <a:solidFill>
                <a:schemeClr val="tx1">
                  <a:lumMod val="75000"/>
                  <a:lumOff val="25000"/>
                </a:schemeClr>
              </a:solidFill>
            </a:endParaRPr>
          </a:p>
          <a:p>
            <a:pPr>
              <a:buFont typeface="+mj-lt"/>
              <a:buAutoNum type="arabicPeriod"/>
            </a:pPr>
            <a:r>
              <a:rPr lang="en-US" sz="1800" dirty="0">
                <a:solidFill>
                  <a:schemeClr val="tx1">
                    <a:lumMod val="75000"/>
                    <a:lumOff val="25000"/>
                  </a:schemeClr>
                </a:solidFill>
              </a:rPr>
              <a:t>Describe health consequences of food insecurity in children</a:t>
            </a:r>
          </a:p>
          <a:p>
            <a:pPr>
              <a:buAutoNum type="arabicPeriod"/>
            </a:pPr>
            <a:endParaRPr lang="en-US" sz="1800" dirty="0">
              <a:solidFill>
                <a:schemeClr val="tx1">
                  <a:lumMod val="75000"/>
                  <a:lumOff val="25000"/>
                </a:schemeClr>
              </a:solidFill>
            </a:endParaRPr>
          </a:p>
          <a:p>
            <a:pPr>
              <a:buFont typeface="+mj-lt"/>
              <a:buAutoNum type="arabicPeriod"/>
            </a:pPr>
            <a:r>
              <a:rPr lang="en-US" sz="1800" dirty="0">
                <a:solidFill>
                  <a:schemeClr val="tx1">
                    <a:lumMod val="75000"/>
                    <a:lumOff val="25000"/>
                  </a:schemeClr>
                </a:solidFill>
              </a:rPr>
              <a:t>Explain the connection between food deserts and poor health outcomes</a:t>
            </a:r>
          </a:p>
          <a:p>
            <a:pPr>
              <a:buFont typeface="+mj-lt"/>
              <a:buAutoNum type="arabicPeriod"/>
            </a:pPr>
            <a:endParaRPr lang="en-US" sz="1800" dirty="0">
              <a:solidFill>
                <a:schemeClr val="tx1">
                  <a:lumMod val="75000"/>
                  <a:lumOff val="25000"/>
                </a:schemeClr>
              </a:solidFill>
            </a:endParaRPr>
          </a:p>
          <a:p>
            <a:pPr>
              <a:buFont typeface="+mj-lt"/>
              <a:buAutoNum type="arabicPeriod"/>
            </a:pPr>
            <a:r>
              <a:rPr lang="en-US" sz="1800" dirty="0">
                <a:solidFill>
                  <a:schemeClr val="tx1">
                    <a:lumMod val="75000"/>
                    <a:lumOff val="25000"/>
                  </a:schemeClr>
                </a:solidFill>
              </a:rPr>
              <a:t>Effectively and respectfully ask about food insecurity in patient encounters</a:t>
            </a:r>
          </a:p>
          <a:p>
            <a:pPr>
              <a:buFont typeface="+mj-lt"/>
              <a:buAutoNum type="arabicPeriod"/>
            </a:pPr>
            <a:endParaRPr lang="en-US" sz="1800" dirty="0">
              <a:solidFill>
                <a:schemeClr val="tx1">
                  <a:lumMod val="75000"/>
                  <a:lumOff val="25000"/>
                </a:schemeClr>
              </a:solidFill>
            </a:endParaRPr>
          </a:p>
          <a:p>
            <a:pPr>
              <a:buFont typeface="+mj-lt"/>
              <a:buAutoNum type="arabicPeriod"/>
            </a:pPr>
            <a:r>
              <a:rPr lang="en-US" sz="1800" dirty="0">
                <a:solidFill>
                  <a:schemeClr val="tx1">
                    <a:lumMod val="75000"/>
                    <a:lumOff val="25000"/>
                  </a:schemeClr>
                </a:solidFill>
              </a:rPr>
              <a:t>Offer families resources for addressing food insecurity (be an advocate!)</a:t>
            </a:r>
          </a:p>
        </p:txBody>
      </p:sp>
      <p:pic>
        <p:nvPicPr>
          <p:cNvPr id="4"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049963"/>
            <a:ext cx="457200" cy="609600"/>
          </a:xfrm>
          <a:prstGeom prst="rect">
            <a:avLst/>
          </a:prstGeom>
        </p:spPr>
      </p:pic>
    </p:spTree>
    <p:extLst>
      <p:ext uri="{BB962C8B-B14F-4D97-AF65-F5344CB8AC3E}">
        <p14:creationId xmlns:p14="http://schemas.microsoft.com/office/powerpoint/2010/main" val="364906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1134"/>
            <a:ext cx="8229600" cy="1066800"/>
          </a:xfrm>
        </p:spPr>
        <p:txBody>
          <a:bodyPr/>
          <a:lstStyle/>
          <a:p>
            <a:r>
              <a:rPr lang="en-US" dirty="0"/>
              <a:t>Health Leads</a:t>
            </a:r>
          </a:p>
        </p:txBody>
      </p:sp>
      <p:sp>
        <p:nvSpPr>
          <p:cNvPr id="5" name="TextBox 4"/>
          <p:cNvSpPr txBox="1"/>
          <p:nvPr/>
        </p:nvSpPr>
        <p:spPr>
          <a:xfrm>
            <a:off x="3962400" y="1710906"/>
            <a:ext cx="5029200" cy="4401205"/>
          </a:xfrm>
          <a:prstGeom prst="rect">
            <a:avLst/>
          </a:prstGeom>
          <a:noFill/>
        </p:spPr>
        <p:txBody>
          <a:bodyPr wrap="square" rtlCol="0">
            <a:spAutoFit/>
          </a:bodyPr>
          <a:lstStyle/>
          <a:p>
            <a:endParaRPr lang="en-US" sz="2400" b="1" dirty="0"/>
          </a:p>
          <a:p>
            <a:r>
              <a:rPr lang="en-US" sz="2400" b="1" dirty="0"/>
              <a:t>For: D.C. pediatric patients &amp; families (Children’s National clinics)</a:t>
            </a:r>
            <a:endParaRPr lang="en-US" sz="2400" b="1" u="sng" dirty="0"/>
          </a:p>
          <a:p>
            <a:pPr marL="742950" lvl="1" indent="-285750">
              <a:buFont typeface="Arial" pitchFamily="34" charset="0"/>
              <a:buChar char="•"/>
            </a:pPr>
            <a:endParaRPr lang="en-US" sz="2400" dirty="0"/>
          </a:p>
          <a:p>
            <a:pPr marL="742950" lvl="1" indent="-285750">
              <a:buFont typeface="Arial" pitchFamily="34" charset="0"/>
              <a:buChar char="•"/>
            </a:pPr>
            <a:r>
              <a:rPr lang="en-US" sz="2000" dirty="0"/>
              <a:t>Connects low-income families to the social resources needed to maintain a healthy household</a:t>
            </a:r>
          </a:p>
          <a:p>
            <a:pPr marL="742950" lvl="1" indent="-285750">
              <a:buFont typeface="Arial" pitchFamily="34" charset="0"/>
              <a:buChar char="•"/>
            </a:pPr>
            <a:r>
              <a:rPr lang="en-US" sz="2000" dirty="0"/>
              <a:t>Examples: job training help, summer camps, child care, paying utility bills, clothing/food drives</a:t>
            </a:r>
          </a:p>
          <a:p>
            <a:pPr marL="742950" lvl="1" indent="-285750">
              <a:buFont typeface="Arial" pitchFamily="34" charset="0"/>
              <a:buChar char="•"/>
            </a:pPr>
            <a:r>
              <a:rPr lang="en-US" sz="2000" dirty="0"/>
              <a:t>Refer by fax, telephone encounter, or email</a:t>
            </a:r>
          </a:p>
        </p:txBody>
      </p:sp>
      <p:sp>
        <p:nvSpPr>
          <p:cNvPr id="7" name="Oval 6"/>
          <p:cNvSpPr/>
          <p:nvPr/>
        </p:nvSpPr>
        <p:spPr>
          <a:xfrm>
            <a:off x="152400" y="2209800"/>
            <a:ext cx="3925019" cy="278489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chemeClr val="bg1"/>
                </a:solidFill>
              </a:rPr>
              <a:t>Health Leads </a:t>
            </a:r>
            <a:r>
              <a:rPr lang="en-US" sz="2400" b="1" dirty="0">
                <a:solidFill>
                  <a:schemeClr val="bg1"/>
                </a:solidFill>
              </a:rPr>
              <a:t>Family Help Desk</a:t>
            </a:r>
          </a:p>
        </p:txBody>
      </p:sp>
      <p:pic>
        <p:nvPicPr>
          <p:cNvPr id="3" name="Slide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807311"/>
            <a:ext cx="609600" cy="609600"/>
          </a:xfrm>
          <a:prstGeom prst="rect">
            <a:avLst/>
          </a:prstGeom>
        </p:spPr>
      </p:pic>
    </p:spTree>
    <p:extLst>
      <p:ext uri="{BB962C8B-B14F-4D97-AF65-F5344CB8AC3E}">
        <p14:creationId xmlns:p14="http://schemas.microsoft.com/office/powerpoint/2010/main" val="270303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492"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1" presetClass="entr" presetSubtype="0" fill="hold" grpId="0" nodeType="withEffect">
                                  <p:stCondLst>
                                    <p:cond delay="500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5"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1134"/>
            <a:ext cx="8229600" cy="1066800"/>
          </a:xfrm>
        </p:spPr>
        <p:txBody>
          <a:bodyPr/>
          <a:lstStyle/>
          <a:p>
            <a:r>
              <a:rPr lang="en-US" dirty="0"/>
              <a:t>Emergency Resources</a:t>
            </a:r>
          </a:p>
        </p:txBody>
      </p:sp>
      <p:sp>
        <p:nvSpPr>
          <p:cNvPr id="5" name="TextBox 4"/>
          <p:cNvSpPr txBox="1"/>
          <p:nvPr/>
        </p:nvSpPr>
        <p:spPr>
          <a:xfrm>
            <a:off x="3962400" y="1710906"/>
            <a:ext cx="5029200" cy="2308324"/>
          </a:xfrm>
          <a:prstGeom prst="rect">
            <a:avLst/>
          </a:prstGeom>
          <a:noFill/>
        </p:spPr>
        <p:txBody>
          <a:bodyPr wrap="square" rtlCol="0">
            <a:spAutoFit/>
          </a:bodyPr>
          <a:lstStyle/>
          <a:p>
            <a:r>
              <a:rPr lang="en-US" sz="2400" b="1" dirty="0"/>
              <a:t>Hunger Lifeline: 202-644-9807</a:t>
            </a:r>
            <a:endParaRPr lang="en-US" sz="2400" dirty="0"/>
          </a:p>
          <a:p>
            <a:endParaRPr lang="en-US" sz="2000" b="1" dirty="0"/>
          </a:p>
          <a:p>
            <a:endParaRPr lang="en-US" sz="2000" b="1" dirty="0"/>
          </a:p>
          <a:p>
            <a:r>
              <a:rPr lang="en-US" sz="2000" b="1" dirty="0"/>
              <a:t>Capitol Area Food Bank</a:t>
            </a:r>
          </a:p>
          <a:p>
            <a:r>
              <a:rPr lang="en-US" sz="2000" b="1" dirty="0"/>
              <a:t>Martha’s Table</a:t>
            </a:r>
          </a:p>
          <a:p>
            <a:r>
              <a:rPr lang="en-US" sz="2000" b="1" dirty="0"/>
              <a:t>Bread for the City</a:t>
            </a:r>
          </a:p>
          <a:p>
            <a:r>
              <a:rPr lang="en-US" sz="2000" b="1" dirty="0"/>
              <a:t>D.C. Central Kitchen</a:t>
            </a:r>
          </a:p>
        </p:txBody>
      </p:sp>
      <p:sp>
        <p:nvSpPr>
          <p:cNvPr id="6" name="Oval 5"/>
          <p:cNvSpPr/>
          <p:nvPr/>
        </p:nvSpPr>
        <p:spPr>
          <a:xfrm>
            <a:off x="152400" y="2322470"/>
            <a:ext cx="3810000" cy="293532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solidFill>
                  <a:schemeClr val="bg1"/>
                </a:solidFill>
              </a:rPr>
              <a:t>Food banks/</a:t>
            </a:r>
          </a:p>
          <a:p>
            <a:pPr algn="ctr"/>
            <a:r>
              <a:rPr lang="en-US" sz="2800" b="1" dirty="0">
                <a:solidFill>
                  <a:schemeClr val="bg1"/>
                </a:solidFill>
              </a:rPr>
              <a:t>Pantries</a:t>
            </a:r>
          </a:p>
        </p:txBody>
      </p:sp>
      <p:pic>
        <p:nvPicPr>
          <p:cNvPr id="3" name="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8150" y="5974235"/>
            <a:ext cx="609600" cy="609600"/>
          </a:xfrm>
          <a:prstGeom prst="rect">
            <a:avLst/>
          </a:prstGeom>
        </p:spPr>
      </p:pic>
    </p:spTree>
    <p:extLst>
      <p:ext uri="{BB962C8B-B14F-4D97-AF65-F5344CB8AC3E}">
        <p14:creationId xmlns:p14="http://schemas.microsoft.com/office/powerpoint/2010/main" val="42666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100"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1" presetClass="entr" presetSubtype="0" fill="hold" grpId="0" nodeType="withEffect">
                                  <p:stCondLst>
                                    <p:cond delay="500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keorloff\AppData\Local\Microsoft\Windows\Temporary Internet Files\Content.IE5\CWJHWOPS\sun[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1430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4453" y="304800"/>
            <a:ext cx="8229600" cy="990600"/>
          </a:xfrm>
        </p:spPr>
        <p:txBody>
          <a:bodyPr/>
          <a:lstStyle/>
          <a:p>
            <a:r>
              <a:rPr lang="en-US" sz="4400" dirty="0"/>
              <a:t>Remember, summer is risky…</a:t>
            </a:r>
          </a:p>
        </p:txBody>
      </p:sp>
      <p:sp>
        <p:nvSpPr>
          <p:cNvPr id="3" name="Content Placeholder 2"/>
          <p:cNvSpPr>
            <a:spLocks noGrp="1"/>
          </p:cNvSpPr>
          <p:nvPr>
            <p:ph idx="1"/>
          </p:nvPr>
        </p:nvSpPr>
        <p:spPr>
          <a:xfrm>
            <a:off x="762000" y="1447800"/>
            <a:ext cx="7924800" cy="685800"/>
          </a:xfrm>
        </p:spPr>
        <p:txBody>
          <a:bodyPr>
            <a:normAutofit/>
          </a:bodyPr>
          <a:lstStyle/>
          <a:p>
            <a:pPr marL="0" indent="0">
              <a:buNone/>
            </a:pPr>
            <a:r>
              <a:rPr lang="en-US" sz="2000" b="0" dirty="0">
                <a:solidFill>
                  <a:schemeClr val="tx1">
                    <a:lumMod val="85000"/>
                    <a:lumOff val="15000"/>
                  </a:schemeClr>
                </a:solidFill>
                <a:latin typeface="Arial" pitchFamily="34" charset="0"/>
                <a:cs typeface="Arial" pitchFamily="34" charset="0"/>
              </a:rPr>
              <a:t>School breakfast and lunch programs end.</a:t>
            </a:r>
          </a:p>
          <a:p>
            <a:pPr marL="0" indent="0"/>
            <a:endParaRPr lang="en-US" sz="2000" b="0" dirty="0">
              <a:solidFill>
                <a:schemeClr val="tx1">
                  <a:lumMod val="85000"/>
                  <a:lumOff val="15000"/>
                </a:schemeClr>
              </a:solidFill>
              <a:latin typeface="Arial" pitchFamily="34" charset="0"/>
              <a:cs typeface="Arial" pitchFamily="34" charset="0"/>
            </a:endParaRPr>
          </a:p>
          <a:p>
            <a:pPr marL="0" indent="0"/>
            <a:endParaRPr lang="en-US" sz="2000" b="0" dirty="0"/>
          </a:p>
          <a:p>
            <a:pPr>
              <a:buFontTx/>
              <a:buChar char="-"/>
            </a:pPr>
            <a:endParaRPr lang="en-US" sz="2000" b="0" dirty="0"/>
          </a:p>
        </p:txBody>
      </p:sp>
      <p:sp>
        <p:nvSpPr>
          <p:cNvPr id="6" name="Oval 5"/>
          <p:cNvSpPr/>
          <p:nvPr/>
        </p:nvSpPr>
        <p:spPr>
          <a:xfrm>
            <a:off x="304800" y="2209800"/>
            <a:ext cx="3733800" cy="2895599"/>
          </a:xfrm>
          <a:prstGeom prst="ellipse">
            <a:avLst/>
          </a:prstGeom>
          <a:solidFill>
            <a:srgbClr val="FFFF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solidFill>
                  <a:schemeClr val="tx2">
                    <a:lumMod val="75000"/>
                  </a:schemeClr>
                </a:solidFill>
              </a:rPr>
              <a:t>Free Summer Meal Program</a:t>
            </a:r>
          </a:p>
        </p:txBody>
      </p:sp>
      <p:sp>
        <p:nvSpPr>
          <p:cNvPr id="7" name="Content Placeholder 2"/>
          <p:cNvSpPr txBox="1">
            <a:spLocks/>
          </p:cNvSpPr>
          <p:nvPr/>
        </p:nvSpPr>
        <p:spPr>
          <a:xfrm>
            <a:off x="4038600" y="2514599"/>
            <a:ext cx="4533181" cy="411480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sz="2000" b="1" dirty="0">
                <a:solidFill>
                  <a:schemeClr val="tx1">
                    <a:lumMod val="85000"/>
                    <a:lumOff val="15000"/>
                  </a:schemeClr>
                </a:solidFill>
                <a:latin typeface="Arial" pitchFamily="34" charset="0"/>
                <a:cs typeface="Arial" pitchFamily="34" charset="0"/>
              </a:rPr>
              <a:t>Free Summer Meals Program:</a:t>
            </a:r>
          </a:p>
          <a:p>
            <a:pPr>
              <a:buFontTx/>
              <a:buChar char="-"/>
            </a:pPr>
            <a:r>
              <a:rPr lang="en-US" sz="2000" dirty="0">
                <a:solidFill>
                  <a:schemeClr val="tx1">
                    <a:lumMod val="85000"/>
                    <a:lumOff val="15000"/>
                  </a:schemeClr>
                </a:solidFill>
                <a:latin typeface="Arial" pitchFamily="34" charset="0"/>
                <a:cs typeface="Arial" pitchFamily="34" charset="0"/>
              </a:rPr>
              <a:t>Fills summer nutrition gap</a:t>
            </a:r>
          </a:p>
          <a:p>
            <a:pPr>
              <a:buFontTx/>
              <a:buChar char="-"/>
            </a:pPr>
            <a:r>
              <a:rPr lang="en-US" sz="2000" dirty="0">
                <a:solidFill>
                  <a:schemeClr val="tx1">
                    <a:lumMod val="85000"/>
                    <a:lumOff val="15000"/>
                  </a:schemeClr>
                </a:solidFill>
                <a:latin typeface="Arial" pitchFamily="34" charset="0"/>
                <a:cs typeface="Arial" pitchFamily="34" charset="0"/>
              </a:rPr>
              <a:t>Hundreds of sites across city</a:t>
            </a:r>
          </a:p>
          <a:p>
            <a:pPr marL="0" indent="0">
              <a:buFont typeface="Arial" pitchFamily="34" charset="0"/>
              <a:buNone/>
            </a:pPr>
            <a:endParaRPr lang="en-US" sz="2000" dirty="0">
              <a:solidFill>
                <a:schemeClr val="tx1">
                  <a:lumMod val="85000"/>
                  <a:lumOff val="15000"/>
                </a:schemeClr>
              </a:solidFill>
              <a:latin typeface="Arial" pitchFamily="34" charset="0"/>
              <a:cs typeface="Arial" pitchFamily="34" charset="0"/>
            </a:endParaRPr>
          </a:p>
          <a:p>
            <a:pPr marL="0" indent="0">
              <a:buNone/>
            </a:pPr>
            <a:r>
              <a:rPr lang="en-US" sz="2000" b="1" dirty="0">
                <a:solidFill>
                  <a:schemeClr val="tx1">
                    <a:lumMod val="85000"/>
                    <a:lumOff val="15000"/>
                  </a:schemeClr>
                </a:solidFill>
                <a:latin typeface="Arial" pitchFamily="34" charset="0"/>
                <a:cs typeface="Arial" pitchFamily="34" charset="0"/>
              </a:rPr>
              <a:t>What else you can do:</a:t>
            </a:r>
          </a:p>
          <a:p>
            <a:pPr>
              <a:buFontTx/>
              <a:buChar char="-"/>
            </a:pPr>
            <a:r>
              <a:rPr lang="en-US" sz="2000" dirty="0">
                <a:solidFill>
                  <a:schemeClr val="tx1">
                    <a:lumMod val="85000"/>
                    <a:lumOff val="15000"/>
                  </a:schemeClr>
                </a:solidFill>
                <a:latin typeface="Arial" pitchFamily="34" charset="0"/>
                <a:cs typeface="Arial" pitchFamily="34" charset="0"/>
              </a:rPr>
              <a:t>Ask about interest in summer camps &amp; school during spring visits (</a:t>
            </a:r>
            <a:r>
              <a:rPr lang="en-US" sz="2000" u="sng" dirty="0">
                <a:solidFill>
                  <a:schemeClr val="tx1">
                    <a:lumMod val="85000"/>
                    <a:lumOff val="15000"/>
                  </a:schemeClr>
                </a:solidFill>
                <a:latin typeface="Arial" pitchFamily="34" charset="0"/>
                <a:cs typeface="Arial" pitchFamily="34" charset="0"/>
              </a:rPr>
              <a:t>Health Leads </a:t>
            </a:r>
            <a:r>
              <a:rPr lang="en-US" sz="2000" dirty="0">
                <a:solidFill>
                  <a:schemeClr val="tx1">
                    <a:lumMod val="85000"/>
                    <a:lumOff val="15000"/>
                  </a:schemeClr>
                </a:solidFill>
                <a:latin typeface="Arial" pitchFamily="34" charset="0"/>
                <a:cs typeface="Arial" pitchFamily="34" charset="0"/>
              </a:rPr>
              <a:t>can help with this!)</a:t>
            </a:r>
          </a:p>
          <a:p>
            <a:pPr>
              <a:buFontTx/>
              <a:buChar char="-"/>
            </a:pPr>
            <a:endParaRPr lang="en-US" sz="2000" dirty="0">
              <a:solidFill>
                <a:schemeClr val="tx1">
                  <a:lumMod val="85000"/>
                  <a:lumOff val="15000"/>
                </a:schemeClr>
              </a:solidFill>
              <a:latin typeface="Arial" pitchFamily="34" charset="0"/>
              <a:cs typeface="Arial" pitchFamily="34" charset="0"/>
            </a:endParaRPr>
          </a:p>
          <a:p>
            <a:pPr>
              <a:buFontTx/>
              <a:buChar char="-"/>
            </a:pPr>
            <a:r>
              <a:rPr lang="en-US" sz="2000" dirty="0">
                <a:solidFill>
                  <a:schemeClr val="tx1">
                    <a:lumMod val="85000"/>
                    <a:lumOff val="15000"/>
                  </a:schemeClr>
                </a:solidFill>
                <a:latin typeface="Arial" pitchFamily="34" charset="0"/>
                <a:cs typeface="Arial" pitchFamily="34" charset="0"/>
              </a:rPr>
              <a:t>Ensure families are connected to the other assistance programs (</a:t>
            </a:r>
            <a:r>
              <a:rPr lang="en-US" sz="2000" u="sng" dirty="0">
                <a:solidFill>
                  <a:schemeClr val="tx1">
                    <a:lumMod val="85000"/>
                    <a:lumOff val="15000"/>
                  </a:schemeClr>
                </a:solidFill>
                <a:latin typeface="Arial" pitchFamily="34" charset="0"/>
                <a:cs typeface="Arial" pitchFamily="34" charset="0"/>
              </a:rPr>
              <a:t>WIC, SNAP, TANF</a:t>
            </a:r>
            <a:r>
              <a:rPr lang="en-US" sz="2000" dirty="0">
                <a:solidFill>
                  <a:schemeClr val="tx1">
                    <a:lumMod val="85000"/>
                    <a:lumOff val="15000"/>
                  </a:schemeClr>
                </a:solidFill>
                <a:latin typeface="Arial" pitchFamily="34" charset="0"/>
                <a:cs typeface="Arial" pitchFamily="34" charset="0"/>
              </a:rPr>
              <a:t>) as eligible</a:t>
            </a:r>
          </a:p>
          <a:p>
            <a:pPr>
              <a:buFontTx/>
              <a:buChar char="-"/>
            </a:pPr>
            <a:endParaRPr lang="en-US" sz="2000" dirty="0">
              <a:solidFill>
                <a:schemeClr val="tx1">
                  <a:lumMod val="85000"/>
                  <a:lumOff val="15000"/>
                </a:schemeClr>
              </a:solidFill>
              <a:latin typeface="Arial" pitchFamily="34" charset="0"/>
              <a:cs typeface="Arial" pitchFamily="34" charset="0"/>
            </a:endParaRPr>
          </a:p>
          <a:p>
            <a:pPr>
              <a:buFontTx/>
              <a:buChar char="-"/>
            </a:pPr>
            <a:r>
              <a:rPr lang="en-US" sz="2000" dirty="0">
                <a:solidFill>
                  <a:schemeClr val="tx1">
                    <a:lumMod val="85000"/>
                    <a:lumOff val="15000"/>
                  </a:schemeClr>
                </a:solidFill>
                <a:latin typeface="Arial" pitchFamily="34" charset="0"/>
                <a:cs typeface="Arial" pitchFamily="34" charset="0"/>
              </a:rPr>
              <a:t>Be aware of </a:t>
            </a:r>
            <a:r>
              <a:rPr lang="en-US" sz="2000" u="sng" dirty="0">
                <a:solidFill>
                  <a:schemeClr val="tx1">
                    <a:lumMod val="85000"/>
                    <a:lumOff val="15000"/>
                  </a:schemeClr>
                </a:solidFill>
                <a:latin typeface="Arial" pitchFamily="34" charset="0"/>
                <a:cs typeface="Arial" pitchFamily="34" charset="0"/>
              </a:rPr>
              <a:t>food banks </a:t>
            </a:r>
            <a:r>
              <a:rPr lang="en-US" sz="2000" dirty="0">
                <a:solidFill>
                  <a:schemeClr val="tx1">
                    <a:lumMod val="85000"/>
                    <a:lumOff val="15000"/>
                  </a:schemeClr>
                </a:solidFill>
                <a:latin typeface="Arial" pitchFamily="34" charset="0"/>
                <a:cs typeface="Arial" pitchFamily="34" charset="0"/>
              </a:rPr>
              <a:t>in the area for emergency cases</a:t>
            </a:r>
          </a:p>
          <a:p>
            <a:pPr marL="0" indent="0"/>
            <a:endParaRPr lang="en-US" sz="2000" dirty="0"/>
          </a:p>
          <a:p>
            <a:pPr>
              <a:buFontTx/>
              <a:buChar char="-"/>
            </a:pPr>
            <a:endParaRPr lang="en-US" sz="2000" dirty="0"/>
          </a:p>
        </p:txBody>
      </p:sp>
      <p:pic>
        <p:nvPicPr>
          <p:cNvPr id="4" name="Slide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019799"/>
            <a:ext cx="609600" cy="609600"/>
          </a:xfrm>
          <a:prstGeom prst="rect">
            <a:avLst/>
          </a:prstGeom>
        </p:spPr>
      </p:pic>
    </p:spTree>
    <p:extLst>
      <p:ext uri="{BB962C8B-B14F-4D97-AF65-F5344CB8AC3E}">
        <p14:creationId xmlns:p14="http://schemas.microsoft.com/office/powerpoint/2010/main" val="336749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32" fill="hold"/>
                                        <p:tgtEl>
                                          <p:spTgt spid="4"/>
                                        </p:tgtEl>
                                      </p:cBhvr>
                                    </p:cmd>
                                  </p:childTnLst>
                                </p:cTn>
                              </p:par>
                              <p:par>
                                <p:cTn id="7" presetID="42" presetClass="entr" presetSubtype="0" fill="hold" grpId="0" nodeType="withEffect">
                                  <p:stCondLst>
                                    <p:cond delay="3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circle(in)">
                                      <p:cBhvr>
                                        <p:cTn id="14" dur="2000"/>
                                        <p:tgtEl>
                                          <p:spTgt spid="1026"/>
                                        </p:tgtEl>
                                      </p:cBhvr>
                                    </p:animEffect>
                                  </p:childTnLst>
                                </p:cTn>
                              </p:par>
                              <p:par>
                                <p:cTn id="15" presetID="42" presetClass="entr" presetSubtype="0" fill="hold" grpId="0" nodeType="withEffect">
                                  <p:stCondLst>
                                    <p:cond delay="9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900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1000"/>
                                        <p:tgtEl>
                                          <p:spTgt spid="7">
                                            <p:txEl>
                                              <p:pRg st="0" end="0"/>
                                            </p:txEl>
                                          </p:spTgt>
                                        </p:tgtEl>
                                      </p:cBhvr>
                                    </p:animEffect>
                                    <p:anim calcmode="lin" valueType="num">
                                      <p:cBhvr>
                                        <p:cTn id="2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900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1000"/>
                                        <p:tgtEl>
                                          <p:spTgt spid="7">
                                            <p:txEl>
                                              <p:pRg st="1" end="1"/>
                                            </p:txEl>
                                          </p:spTgt>
                                        </p:tgtEl>
                                      </p:cBhvr>
                                    </p:animEffect>
                                    <p:anim calcmode="lin" valueType="num">
                                      <p:cBhvr>
                                        <p:cTn id="2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900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1000"/>
                                        <p:tgtEl>
                                          <p:spTgt spid="7">
                                            <p:txEl>
                                              <p:pRg st="2" end="2"/>
                                            </p:txEl>
                                          </p:spTgt>
                                        </p:tgtEl>
                                      </p:cBhvr>
                                    </p:animEffect>
                                    <p:anim calcmode="lin" valueType="num">
                                      <p:cBhvr>
                                        <p:cTn id="3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800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800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800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fade">
                                      <p:cBhvr>
                                        <p:cTn id="47" dur="1000"/>
                                        <p:tgtEl>
                                          <p:spTgt spid="7">
                                            <p:txEl>
                                              <p:pRg st="7" end="7"/>
                                            </p:txEl>
                                          </p:spTgt>
                                        </p:tgtEl>
                                      </p:cBhvr>
                                    </p:animEffect>
                                    <p:anim calcmode="lin" valueType="num">
                                      <p:cBhvr>
                                        <p:cTn id="48"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800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1000"/>
                                        <p:tgtEl>
                                          <p:spTgt spid="7">
                                            <p:txEl>
                                              <p:pRg st="9" end="9"/>
                                            </p:txEl>
                                          </p:spTgt>
                                        </p:tgtEl>
                                      </p:cBhvr>
                                    </p:animEffect>
                                    <p:anim calcmode="lin" valueType="num">
                                      <p:cBhvr>
                                        <p:cTn id="53"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4"/>
                </p:tgtEl>
              </p:cMediaNode>
            </p:audio>
          </p:childTnLst>
        </p:cTn>
      </p:par>
    </p:tnLst>
    <p:bldLst>
      <p:bldP spid="3" grpId="0" uiExpand="1" build="p"/>
      <p:bldP spid="6" grpId="0" animBg="1"/>
      <p:bldP spid="7"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8229600" cy="1600200"/>
          </a:xfrm>
        </p:spPr>
        <p:txBody>
          <a:bodyPr/>
          <a:lstStyle/>
          <a:p>
            <a:r>
              <a:rPr lang="en-US" dirty="0"/>
              <a:t>Congratulations!</a:t>
            </a:r>
            <a:br>
              <a:rPr lang="en-US" dirty="0"/>
            </a:br>
            <a:endParaRPr lang="en-US" dirty="0"/>
          </a:p>
        </p:txBody>
      </p:sp>
      <p:pic>
        <p:nvPicPr>
          <p:cNvPr id="3" name="Slide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5943600"/>
            <a:ext cx="609600" cy="609600"/>
          </a:xfrm>
          <a:prstGeom prst="rect">
            <a:avLst/>
          </a:prstGeom>
        </p:spPr>
      </p:pic>
    </p:spTree>
    <p:extLst>
      <p:ext uri="{BB962C8B-B14F-4D97-AF65-F5344CB8AC3E}">
        <p14:creationId xmlns:p14="http://schemas.microsoft.com/office/powerpoint/2010/main" val="1649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120"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lstStyle/>
          <a:p>
            <a:r>
              <a:rPr lang="en-US" sz="4400" dirty="0"/>
              <a:t>For more information:</a:t>
            </a:r>
          </a:p>
        </p:txBody>
      </p:sp>
      <p:sp>
        <p:nvSpPr>
          <p:cNvPr id="3" name="Content Placeholder 2"/>
          <p:cNvSpPr>
            <a:spLocks noGrp="1"/>
          </p:cNvSpPr>
          <p:nvPr>
            <p:ph idx="1"/>
          </p:nvPr>
        </p:nvSpPr>
        <p:spPr>
          <a:xfrm>
            <a:off x="152400" y="1905000"/>
            <a:ext cx="8991600" cy="3579849"/>
          </a:xfrm>
        </p:spPr>
        <p:txBody>
          <a:bodyPr>
            <a:normAutofit/>
          </a:bodyPr>
          <a:lstStyle/>
          <a:p>
            <a:pPr>
              <a:buFont typeface="Wingdings" pitchFamily="2" charset="2"/>
              <a:buChar char="§"/>
            </a:pPr>
            <a:r>
              <a:rPr lang="en-US" sz="1800" dirty="0">
                <a:solidFill>
                  <a:schemeClr val="tx1">
                    <a:lumMod val="85000"/>
                    <a:lumOff val="15000"/>
                  </a:schemeClr>
                </a:solidFill>
                <a:latin typeface="+mn-lt"/>
              </a:rPr>
              <a:t>Map the Gap: </a:t>
            </a:r>
          </a:p>
          <a:p>
            <a:pPr marL="457200" lvl="1" indent="0">
              <a:buNone/>
            </a:pPr>
            <a:r>
              <a:rPr lang="en-US" sz="1700" dirty="0">
                <a:solidFill>
                  <a:schemeClr val="tx1">
                    <a:lumMod val="85000"/>
                    <a:lumOff val="15000"/>
                  </a:schemeClr>
                </a:solidFill>
                <a:latin typeface="+mn-lt"/>
              </a:rPr>
              <a:t>Interactive U.S. map of food insecurity rates, cost of a meal, and SNAP eligibility, </a:t>
            </a:r>
            <a:r>
              <a:rPr lang="en-US" sz="1700" dirty="0" err="1">
                <a:solidFill>
                  <a:schemeClr val="tx1">
                    <a:lumMod val="85000"/>
                    <a:lumOff val="15000"/>
                  </a:schemeClr>
                </a:solidFill>
                <a:latin typeface="+mn-lt"/>
              </a:rPr>
              <a:t>etc</a:t>
            </a:r>
            <a:endParaRPr lang="en-US" sz="1700" dirty="0">
              <a:solidFill>
                <a:schemeClr val="tx1">
                  <a:lumMod val="85000"/>
                  <a:lumOff val="15000"/>
                </a:schemeClr>
              </a:solidFill>
              <a:latin typeface="+mn-lt"/>
            </a:endParaRPr>
          </a:p>
          <a:p>
            <a:pPr marL="0" indent="0">
              <a:buNone/>
            </a:pPr>
            <a:r>
              <a:rPr lang="en-US" sz="1800" dirty="0">
                <a:latin typeface="+mn-lt"/>
              </a:rPr>
              <a:t>	</a:t>
            </a:r>
            <a:r>
              <a:rPr lang="en-US" sz="1800" dirty="0">
                <a:latin typeface="+mn-lt"/>
                <a:hlinkClick r:id="rId5"/>
              </a:rPr>
              <a:t>http://map.feedingamerica.org/county/2013/overall</a:t>
            </a:r>
            <a:endParaRPr lang="en-US" sz="1800" dirty="0">
              <a:latin typeface="+mn-lt"/>
            </a:endParaRPr>
          </a:p>
          <a:p>
            <a:pPr marL="0" indent="0">
              <a:buNone/>
            </a:pPr>
            <a:endParaRPr lang="en-US" sz="1800" dirty="0">
              <a:latin typeface="+mn-lt"/>
            </a:endParaRPr>
          </a:p>
          <a:p>
            <a:pPr>
              <a:buFont typeface="Wingdings" pitchFamily="2" charset="2"/>
              <a:buChar char="§"/>
            </a:pPr>
            <a:r>
              <a:rPr lang="en-US" sz="1800" dirty="0">
                <a:solidFill>
                  <a:schemeClr val="tx1">
                    <a:lumMod val="85000"/>
                    <a:lumOff val="15000"/>
                  </a:schemeClr>
                </a:solidFill>
                <a:latin typeface="+mn-lt"/>
              </a:rPr>
              <a:t>The American Food Disparity: </a:t>
            </a:r>
            <a:r>
              <a:rPr lang="en-US" sz="1800" dirty="0">
                <a:solidFill>
                  <a:schemeClr val="tx1">
                    <a:lumMod val="85000"/>
                    <a:lumOff val="15000"/>
                  </a:schemeClr>
                </a:solidFill>
                <a:latin typeface="+mn-lt"/>
                <a:cs typeface="Arial" pitchFamily="34" charset="0"/>
              </a:rPr>
              <a:t>The Story of America's 49 Million Food Insecure</a:t>
            </a:r>
          </a:p>
          <a:p>
            <a:pPr marL="0" indent="0">
              <a:buNone/>
            </a:pPr>
            <a:r>
              <a:rPr lang="en-US" sz="1800" dirty="0"/>
              <a:t>	</a:t>
            </a:r>
            <a:r>
              <a:rPr lang="en-US" sz="1800" dirty="0">
                <a:hlinkClick r:id="rId6"/>
              </a:rPr>
              <a:t>https://www.youtube.com/watch?v=rluCA1VWr7I</a:t>
            </a:r>
            <a:endParaRPr lang="en-US" sz="1800" dirty="0"/>
          </a:p>
          <a:p>
            <a:pPr marL="0" indent="0">
              <a:buNone/>
            </a:pPr>
            <a:endParaRPr lang="en-US" sz="1800" dirty="0">
              <a:latin typeface="+mn-lt"/>
            </a:endParaRPr>
          </a:p>
          <a:p>
            <a:pPr marL="0" indent="0">
              <a:buNone/>
            </a:pPr>
            <a:endParaRPr lang="en-US" sz="1800" dirty="0">
              <a:latin typeface="+mn-lt"/>
            </a:endParaRPr>
          </a:p>
          <a:p>
            <a:pPr marL="0" indent="0">
              <a:buNone/>
            </a:pPr>
            <a:endParaRPr lang="en-US" sz="1800" b="0" dirty="0"/>
          </a:p>
        </p:txBody>
      </p:sp>
      <p:pic>
        <p:nvPicPr>
          <p:cNvPr id="4" name="Slide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5867400"/>
            <a:ext cx="609600" cy="609600"/>
          </a:xfrm>
          <a:prstGeom prst="rect">
            <a:avLst/>
          </a:prstGeom>
        </p:spPr>
      </p:pic>
    </p:spTree>
    <p:extLst>
      <p:ext uri="{BB962C8B-B14F-4D97-AF65-F5344CB8AC3E}">
        <p14:creationId xmlns:p14="http://schemas.microsoft.com/office/powerpoint/2010/main" val="35583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520940" cy="1767840"/>
          </a:xfrm>
        </p:spPr>
        <p:txBody>
          <a:bodyPr>
            <a:noAutofit/>
          </a:bodyPr>
          <a:lstStyle/>
          <a:p>
            <a:pPr algn="ctr"/>
            <a:r>
              <a:rPr lang="en-US" sz="4000" dirty="0"/>
              <a:t>Next step:</a:t>
            </a:r>
            <a:br>
              <a:rPr lang="en-US" sz="4000" dirty="0"/>
            </a:br>
            <a:r>
              <a:rPr lang="en-US" sz="4000" dirty="0"/>
              <a:t> </a:t>
            </a:r>
            <a:r>
              <a:rPr lang="en-US" sz="4000" dirty="0">
                <a:solidFill>
                  <a:srgbClr val="0070C0"/>
                </a:solidFill>
              </a:rPr>
              <a:t>SNAP (Food Stamp) Challenge</a:t>
            </a:r>
            <a:endParaRPr lang="en-US" sz="4000" dirty="0"/>
          </a:p>
        </p:txBody>
      </p:sp>
      <p:sp>
        <p:nvSpPr>
          <p:cNvPr id="4" name="Content Placeholder 3"/>
          <p:cNvSpPr>
            <a:spLocks noGrp="1"/>
          </p:cNvSpPr>
          <p:nvPr>
            <p:ph idx="1"/>
          </p:nvPr>
        </p:nvSpPr>
        <p:spPr>
          <a:xfrm>
            <a:off x="152400" y="2133600"/>
            <a:ext cx="5791200" cy="4419600"/>
          </a:xfrm>
        </p:spPr>
        <p:txBody>
          <a:bodyPr>
            <a:normAutofit/>
          </a:bodyPr>
          <a:lstStyle/>
          <a:p>
            <a:pPr marL="0" indent="0">
              <a:buNone/>
            </a:pPr>
            <a:endParaRPr lang="en-US" sz="2000" b="0" dirty="0">
              <a:latin typeface="Arial" pitchFamily="34" charset="0"/>
              <a:cs typeface="Arial" pitchFamily="34" charset="0"/>
            </a:endParaRPr>
          </a:p>
          <a:p>
            <a:pPr marL="0" indent="0">
              <a:buNone/>
            </a:pPr>
            <a:r>
              <a:rPr lang="en-US" sz="3000" b="0" dirty="0">
                <a:latin typeface="Arial" pitchFamily="34" charset="0"/>
                <a:cs typeface="Arial" pitchFamily="34" charset="0"/>
              </a:rPr>
              <a:t>The Situation…. </a:t>
            </a:r>
          </a:p>
          <a:p>
            <a:pPr marL="0" indent="0">
              <a:buNone/>
            </a:pPr>
            <a:endParaRPr lang="en-US" sz="2000" b="0" dirty="0">
              <a:latin typeface="Arial" pitchFamily="34" charset="0"/>
              <a:cs typeface="Arial" pitchFamily="34" charset="0"/>
            </a:endParaRPr>
          </a:p>
          <a:p>
            <a:pPr marL="0" indent="0">
              <a:buNone/>
            </a:pPr>
            <a:r>
              <a:rPr lang="en-US" sz="2000" b="0" dirty="0">
                <a:latin typeface="Arial" pitchFamily="34" charset="0"/>
                <a:cs typeface="Arial" pitchFamily="34" charset="0"/>
              </a:rPr>
              <a:t>You live in the District of Columbia. You work full-time, but </a:t>
            </a:r>
            <a:r>
              <a:rPr lang="en-US" sz="2000" dirty="0">
                <a:latin typeface="Arial" pitchFamily="34" charset="0"/>
                <a:cs typeface="Arial" pitchFamily="34" charset="0"/>
              </a:rPr>
              <a:t>your pay just doesn’t cut it. W</a:t>
            </a:r>
            <a:r>
              <a:rPr lang="en-US" sz="2000" b="0" dirty="0">
                <a:latin typeface="Arial" pitchFamily="34" charset="0"/>
                <a:cs typeface="Arial" pitchFamily="34" charset="0"/>
              </a:rPr>
              <a:t>ith rent and other bills to pay, you depend on SNAP benefits (food stamps) to eat. </a:t>
            </a:r>
          </a:p>
          <a:p>
            <a:pPr marL="0" indent="0">
              <a:buNone/>
            </a:pPr>
            <a:r>
              <a:rPr lang="en-US" sz="2000" b="0" dirty="0">
                <a:latin typeface="Arial" pitchFamily="34" charset="0"/>
                <a:cs typeface="Arial" pitchFamily="34" charset="0"/>
              </a:rPr>
              <a:t> You really have to plan your weekly food budget to make sure it all lasts</a:t>
            </a:r>
            <a:r>
              <a:rPr lang="en-US" sz="1800" b="0" dirty="0">
                <a:latin typeface="Arial" pitchFamily="34" charset="0"/>
                <a:cs typeface="Arial" pitchFamily="34" charset="0"/>
              </a:rPr>
              <a:t>.</a:t>
            </a:r>
          </a:p>
        </p:txBody>
      </p:sp>
      <p:pic>
        <p:nvPicPr>
          <p:cNvPr id="2053" name="Picture 5" descr="C:\Users\keorloff\AppData\Local\Microsoft\Windows\Temporary Internet Files\Content.IE5\RP4EJZDI\1252px-Shopping_cart_with_food_clip_art.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9112" y="1981200"/>
            <a:ext cx="41924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5886450"/>
            <a:ext cx="609600" cy="609600"/>
          </a:xfrm>
          <a:prstGeom prst="rect">
            <a:avLst/>
          </a:prstGeom>
        </p:spPr>
      </p:pic>
    </p:spTree>
    <p:extLst>
      <p:ext uri="{BB962C8B-B14F-4D97-AF65-F5344CB8AC3E}">
        <p14:creationId xmlns:p14="http://schemas.microsoft.com/office/powerpoint/2010/main" val="116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286" fill="hold"/>
                                        <p:tgtEl>
                                          <p:spTgt spid="3"/>
                                        </p:tgtEl>
                                      </p:cBhvr>
                                    </p:cmd>
                                  </p:childTnLst>
                                </p:cTn>
                              </p:par>
                              <p:par>
                                <p:cTn id="7" presetID="1" presetClass="entr" presetSubtype="0" fill="hold" grpId="0" nodeType="withEffect">
                                  <p:stCondLst>
                                    <p:cond delay="2000"/>
                                  </p:stCondLst>
                                  <p:childTnLst>
                                    <p:set>
                                      <p:cBhvr>
                                        <p:cTn id="8" dur="1" fill="hold">
                                          <p:stCondLst>
                                            <p:cond delay="0"/>
                                          </p:stCondLst>
                                        </p:cTn>
                                        <p:tgtEl>
                                          <p:spTgt spid="2"/>
                                        </p:tgtEl>
                                        <p:attrNameLst>
                                          <p:attrName>style.visibility</p:attrName>
                                        </p:attrNameLst>
                                      </p:cBhvr>
                                      <p:to>
                                        <p:strVal val="visible"/>
                                      </p:to>
                                    </p:set>
                                  </p:childTnLst>
                                </p:cTn>
                              </p:par>
                              <p:par>
                                <p:cTn id="9" presetID="2" presetClass="entr" presetSubtype="4" fill="hold" nodeType="withEffect">
                                  <p:stCondLst>
                                    <p:cond delay="2000"/>
                                  </p:stCondLst>
                                  <p:childTnLst>
                                    <p:set>
                                      <p:cBhvr>
                                        <p:cTn id="10" dur="1" fill="hold">
                                          <p:stCondLst>
                                            <p:cond delay="0"/>
                                          </p:stCondLst>
                                        </p:cTn>
                                        <p:tgtEl>
                                          <p:spTgt spid="2053"/>
                                        </p:tgtEl>
                                        <p:attrNameLst>
                                          <p:attrName>style.visibility</p:attrName>
                                        </p:attrNameLst>
                                      </p:cBhvr>
                                      <p:to>
                                        <p:strVal val="visible"/>
                                      </p:to>
                                    </p:set>
                                    <p:anim calcmode="lin" valueType="num">
                                      <p:cBhvr additive="base">
                                        <p:cTn id="11" dur="500" fill="hold"/>
                                        <p:tgtEl>
                                          <p:spTgt spid="2053"/>
                                        </p:tgtEl>
                                        <p:attrNameLst>
                                          <p:attrName>ppt_x</p:attrName>
                                        </p:attrNameLst>
                                      </p:cBhvr>
                                      <p:tavLst>
                                        <p:tav tm="0">
                                          <p:val>
                                            <p:strVal val="#ppt_x"/>
                                          </p:val>
                                        </p:tav>
                                        <p:tav tm="100000">
                                          <p:val>
                                            <p:strVal val="#ppt_x"/>
                                          </p:val>
                                        </p:tav>
                                      </p:tavLst>
                                    </p:anim>
                                    <p:anim calcmode="lin" valueType="num">
                                      <p:cBhvr additive="base">
                                        <p:cTn id="12" dur="500" fill="hold"/>
                                        <p:tgtEl>
                                          <p:spTgt spid="2053"/>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600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600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60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2" grpId="0"/>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txBox="1">
            <a:spLocks/>
          </p:cNvSpPr>
          <p:nvPr/>
        </p:nvSpPr>
        <p:spPr>
          <a:xfrm>
            <a:off x="625415" y="1524000"/>
            <a:ext cx="7810500" cy="2667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r>
              <a:rPr lang="en-US" sz="2100" dirty="0">
                <a:latin typeface="Arial" pitchFamily="34" charset="0"/>
                <a:cs typeface="Arial" pitchFamily="34" charset="0"/>
              </a:rPr>
              <a:t>Shop for a week’s worth of groceries on a SNAP budget</a:t>
            </a:r>
          </a:p>
          <a:p>
            <a:pPr>
              <a:buFont typeface="Wingdings" pitchFamily="2" charset="2"/>
              <a:buChar char="§"/>
            </a:pPr>
            <a:r>
              <a:rPr lang="en-US" sz="2000" b="0" dirty="0">
                <a:latin typeface="Arial" pitchFamily="34" charset="0"/>
                <a:cs typeface="Arial" pitchFamily="34" charset="0"/>
              </a:rPr>
              <a:t>Budget: </a:t>
            </a:r>
            <a:r>
              <a:rPr lang="en-US" sz="2000" dirty="0">
                <a:latin typeface="Arial" pitchFamily="34" charset="0"/>
                <a:cs typeface="Arial" pitchFamily="34" charset="0"/>
              </a:rPr>
              <a:t>$30/week for an individual, or $60/week for two</a:t>
            </a:r>
          </a:p>
          <a:p>
            <a:pPr>
              <a:buFont typeface="Wingdings" pitchFamily="2" charset="2"/>
              <a:buChar char="§"/>
            </a:pPr>
            <a:r>
              <a:rPr lang="en-US" sz="2000" b="0" dirty="0">
                <a:latin typeface="Arial" pitchFamily="34" charset="0"/>
                <a:cs typeface="Arial" pitchFamily="34" charset="0"/>
              </a:rPr>
              <a:t>If possible, shop at one of these grocery stores: </a:t>
            </a:r>
          </a:p>
          <a:p>
            <a:pPr lvl="4"/>
            <a:r>
              <a:rPr lang="en-US" sz="2000" b="0" dirty="0">
                <a:latin typeface="Arial" pitchFamily="34" charset="0"/>
                <a:cs typeface="Arial" pitchFamily="34" charset="0"/>
              </a:rPr>
              <a:t>Giant </a:t>
            </a:r>
            <a:r>
              <a:rPr lang="en-US" sz="2000" dirty="0"/>
              <a:t>1535 Alabama Ave SE, Washington, DC 20032</a:t>
            </a:r>
          </a:p>
          <a:p>
            <a:pPr lvl="4"/>
            <a:r>
              <a:rPr lang="en-US" sz="2000" b="0" dirty="0">
                <a:latin typeface="Arial" pitchFamily="34" charset="0"/>
                <a:cs typeface="Arial" pitchFamily="34" charset="0"/>
              </a:rPr>
              <a:t>Safeway </a:t>
            </a:r>
            <a:r>
              <a:rPr lang="en-US" sz="2000" dirty="0"/>
              <a:t>2845 Alabama Ave SE, Washington, DC 20020</a:t>
            </a:r>
          </a:p>
          <a:p>
            <a:pPr>
              <a:buFont typeface="Wingdings" pitchFamily="2" charset="2"/>
              <a:buChar char="§"/>
            </a:pPr>
            <a:r>
              <a:rPr lang="en-US" sz="2000" b="0" dirty="0">
                <a:latin typeface="Arial" pitchFamily="34" charset="0"/>
                <a:cs typeface="Arial" pitchFamily="34" charset="0"/>
              </a:rPr>
              <a:t>Place all items in cart, tallying cost on phone/paper (weigh produce as needed, use Giant app if you have it!)</a:t>
            </a:r>
          </a:p>
          <a:p>
            <a:pPr>
              <a:buFont typeface="Wingdings" pitchFamily="2" charset="2"/>
              <a:buChar char="§"/>
            </a:pPr>
            <a:r>
              <a:rPr lang="en-US" sz="2000" b="0" dirty="0">
                <a:latin typeface="Arial" pitchFamily="34" charset="0"/>
                <a:cs typeface="Arial" pitchFamily="34" charset="0"/>
              </a:rPr>
              <a:t>Take a photo of your cart</a:t>
            </a:r>
          </a:p>
        </p:txBody>
      </p:sp>
      <p:sp>
        <p:nvSpPr>
          <p:cNvPr id="5" name="Title 1"/>
          <p:cNvSpPr>
            <a:spLocks noGrp="1"/>
          </p:cNvSpPr>
          <p:nvPr>
            <p:ph type="title"/>
          </p:nvPr>
        </p:nvSpPr>
        <p:spPr>
          <a:xfrm>
            <a:off x="616789" y="670560"/>
            <a:ext cx="7520940" cy="548640"/>
          </a:xfrm>
        </p:spPr>
        <p:txBody>
          <a:bodyPr>
            <a:normAutofit fontScale="90000"/>
          </a:bodyPr>
          <a:lstStyle/>
          <a:p>
            <a:r>
              <a:rPr lang="en-US" dirty="0">
                <a:solidFill>
                  <a:srgbClr val="0070C0"/>
                </a:solidFill>
              </a:rPr>
              <a:t>Your SNAP Challenge</a:t>
            </a:r>
            <a:endParaRPr lang="en-US" dirty="0"/>
          </a:p>
        </p:txBody>
      </p:sp>
      <p:pic>
        <p:nvPicPr>
          <p:cNvPr id="3074" name="Picture 2" descr="C:\Users\keorloff\AppData\Local\Microsoft\Windows\Temporary Internet Files\Content.IE5\CRL5ONW4\Grocery%20Clip%20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665" y="4038600"/>
            <a:ext cx="2381250" cy="2314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4724400"/>
            <a:ext cx="6019800" cy="1477328"/>
          </a:xfrm>
          <a:prstGeom prst="rect">
            <a:avLst/>
          </a:prstGeom>
          <a:noFill/>
        </p:spPr>
        <p:txBody>
          <a:bodyPr wrap="square" rtlCol="0">
            <a:spAutoFit/>
          </a:bodyPr>
          <a:lstStyle/>
          <a:p>
            <a:r>
              <a:rPr lang="en-US" i="1" dirty="0">
                <a:latin typeface="Arial" pitchFamily="34" charset="0"/>
                <a:cs typeface="Arial" pitchFamily="34" charset="0"/>
              </a:rPr>
              <a:t>*You may choose to purchase the cart’s goods and </a:t>
            </a:r>
          </a:p>
          <a:p>
            <a:r>
              <a:rPr lang="en-US" i="1" dirty="0">
                <a:latin typeface="Arial" pitchFamily="34" charset="0"/>
                <a:cs typeface="Arial" pitchFamily="34" charset="0"/>
              </a:rPr>
              <a:t>live this way for a week, but this is not a requirement. </a:t>
            </a:r>
          </a:p>
          <a:p>
            <a:r>
              <a:rPr lang="en-US" i="1" dirty="0">
                <a:latin typeface="Arial" pitchFamily="34" charset="0"/>
                <a:cs typeface="Arial" pitchFamily="34" charset="0"/>
              </a:rPr>
              <a:t>You can leave your un-purchased cart in the store after taking the photo.</a:t>
            </a:r>
          </a:p>
          <a:p>
            <a:endParaRPr lang="en-US" dirty="0"/>
          </a:p>
        </p:txBody>
      </p:sp>
      <p:pic>
        <p:nvPicPr>
          <p:cNvPr id="3" name="Slide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989" y="6048375"/>
            <a:ext cx="609600" cy="609600"/>
          </a:xfrm>
          <a:prstGeom prst="rect">
            <a:avLst/>
          </a:prstGeom>
        </p:spPr>
      </p:pic>
    </p:spTree>
    <p:extLst>
      <p:ext uri="{BB962C8B-B14F-4D97-AF65-F5344CB8AC3E}">
        <p14:creationId xmlns:p14="http://schemas.microsoft.com/office/powerpoint/2010/main" val="185177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0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a:t>
            </a:r>
          </a:p>
        </p:txBody>
      </p:sp>
      <p:sp>
        <p:nvSpPr>
          <p:cNvPr id="3" name="Content Placeholder 2"/>
          <p:cNvSpPr>
            <a:spLocks noGrp="1"/>
          </p:cNvSpPr>
          <p:nvPr>
            <p:ph idx="1"/>
          </p:nvPr>
        </p:nvSpPr>
        <p:spPr/>
        <p:txBody>
          <a:bodyPr>
            <a:normAutofit fontScale="92500" lnSpcReduction="20000"/>
          </a:bodyPr>
          <a:lstStyle/>
          <a:p>
            <a:pPr marL="0" indent="0">
              <a:buNone/>
            </a:pPr>
            <a:r>
              <a:rPr lang="en-US" sz="2200" b="1" dirty="0">
                <a:solidFill>
                  <a:schemeClr val="tx1"/>
                </a:solidFill>
                <a:latin typeface="Arial" pitchFamily="34" charset="0"/>
                <a:cs typeface="Arial" pitchFamily="34" charset="0"/>
              </a:rPr>
              <a:t>Please reflect on your experience afterwards (~half page) and submit it with your cart photo to:</a:t>
            </a:r>
          </a:p>
          <a:p>
            <a:pPr marL="0" indent="0">
              <a:buNone/>
            </a:pPr>
            <a:r>
              <a:rPr lang="en-US" dirty="0">
                <a:solidFill>
                  <a:schemeClr val="tx1"/>
                </a:solidFill>
                <a:latin typeface="Arial" pitchFamily="34" charset="0"/>
                <a:cs typeface="Arial" pitchFamily="34" charset="0"/>
              </a:rPr>
              <a:t>	</a:t>
            </a:r>
            <a:r>
              <a:rPr lang="en-US" sz="1700" dirty="0">
                <a:solidFill>
                  <a:schemeClr val="tx1"/>
                </a:solidFill>
                <a:latin typeface="Arial" pitchFamily="34" charset="0"/>
                <a:cs typeface="Arial" pitchFamily="34" charset="0"/>
              </a:rPr>
              <a:t>- Dr. Dale </a:t>
            </a:r>
            <a:r>
              <a:rPr lang="en-US" sz="1700" dirty="0" err="1">
                <a:solidFill>
                  <a:schemeClr val="tx1"/>
                </a:solidFill>
                <a:latin typeface="Arial" pitchFamily="34" charset="0"/>
                <a:cs typeface="Arial" pitchFamily="34" charset="0"/>
              </a:rPr>
              <a:t>Coddington</a:t>
            </a:r>
            <a:r>
              <a:rPr lang="en-US" sz="1700" dirty="0">
                <a:solidFill>
                  <a:schemeClr val="tx1"/>
                </a:solidFill>
                <a:latin typeface="Arial" pitchFamily="34" charset="0"/>
                <a:cs typeface="Arial" pitchFamily="34" charset="0"/>
              </a:rPr>
              <a:t> (Categorical Track)</a:t>
            </a:r>
          </a:p>
          <a:p>
            <a:pPr marL="0" indent="0">
              <a:buNone/>
            </a:pPr>
            <a:r>
              <a:rPr lang="en-US" sz="1700" dirty="0">
                <a:solidFill>
                  <a:schemeClr val="tx1"/>
                </a:solidFill>
                <a:latin typeface="Arial" pitchFamily="34" charset="0"/>
                <a:cs typeface="Arial" pitchFamily="34" charset="0"/>
              </a:rPr>
              <a:t>	- Dr. Cara Lichtenstein (Community Track)</a:t>
            </a:r>
          </a:p>
          <a:p>
            <a:pPr marL="0" indent="0">
              <a:buNone/>
            </a:pPr>
            <a:r>
              <a:rPr lang="en-US" sz="1700" dirty="0">
                <a:solidFill>
                  <a:schemeClr val="tx1"/>
                </a:solidFill>
                <a:latin typeface="Arial" pitchFamily="34" charset="0"/>
                <a:cs typeface="Arial" pitchFamily="34" charset="0"/>
              </a:rPr>
              <a:t>	- Dr. Ed </a:t>
            </a:r>
            <a:r>
              <a:rPr lang="en-US" sz="1700" dirty="0" err="1">
                <a:solidFill>
                  <a:schemeClr val="tx1"/>
                </a:solidFill>
                <a:latin typeface="Arial" pitchFamily="34" charset="0"/>
                <a:cs typeface="Arial" pitchFamily="34" charset="0"/>
              </a:rPr>
              <a:t>Sepe</a:t>
            </a:r>
            <a:r>
              <a:rPr lang="en-US" sz="1700" dirty="0">
                <a:solidFill>
                  <a:schemeClr val="tx1"/>
                </a:solidFill>
                <a:latin typeface="Arial" pitchFamily="34" charset="0"/>
                <a:cs typeface="Arial" pitchFamily="34" charset="0"/>
              </a:rPr>
              <a:t> (Primary Care Track)</a:t>
            </a:r>
          </a:p>
          <a:p>
            <a:pPr marL="0" indent="0">
              <a:buNone/>
            </a:pPr>
            <a:endParaRPr lang="en-US" dirty="0">
              <a:solidFill>
                <a:schemeClr val="tx1"/>
              </a:solidFill>
              <a:latin typeface="Arial" pitchFamily="34" charset="0"/>
              <a:cs typeface="Arial" pitchFamily="34" charset="0"/>
            </a:endParaRPr>
          </a:p>
          <a:p>
            <a:pPr marL="0" indent="0">
              <a:buNone/>
            </a:pPr>
            <a:endParaRPr lang="en-US" b="1" i="1" dirty="0">
              <a:solidFill>
                <a:schemeClr val="tx1"/>
              </a:solidFill>
              <a:latin typeface="Arial" pitchFamily="34" charset="0"/>
              <a:cs typeface="Arial" pitchFamily="34" charset="0"/>
            </a:endParaRPr>
          </a:p>
          <a:p>
            <a:pPr marL="0" indent="0">
              <a:buNone/>
            </a:pPr>
            <a:r>
              <a:rPr lang="en-US" b="1" i="1" dirty="0">
                <a:solidFill>
                  <a:schemeClr val="tx1"/>
                </a:solidFill>
                <a:latin typeface="Arial" pitchFamily="34" charset="0"/>
                <a:cs typeface="Arial" pitchFamily="34" charset="0"/>
              </a:rPr>
              <a:t>Food for thought…</a:t>
            </a:r>
          </a:p>
          <a:p>
            <a:pPr>
              <a:buFontTx/>
              <a:buChar char="-"/>
            </a:pPr>
            <a:r>
              <a:rPr lang="en-US" sz="2200" dirty="0">
                <a:solidFill>
                  <a:schemeClr val="tx1"/>
                </a:solidFill>
                <a:latin typeface="Arial" pitchFamily="34" charset="0"/>
                <a:cs typeface="Arial" pitchFamily="34" charset="0"/>
              </a:rPr>
              <a:t>How easy is it to ensure a balanced, nutritious diet for the week?</a:t>
            </a:r>
          </a:p>
          <a:p>
            <a:pPr>
              <a:buFontTx/>
              <a:buChar char="-"/>
            </a:pPr>
            <a:r>
              <a:rPr lang="en-US" sz="2200" dirty="0">
                <a:solidFill>
                  <a:schemeClr val="tx1"/>
                </a:solidFill>
                <a:latin typeface="Arial" pitchFamily="34" charset="0"/>
                <a:cs typeface="Arial" pitchFamily="34" charset="0"/>
              </a:rPr>
              <a:t>Will you have enough for the week? </a:t>
            </a:r>
          </a:p>
          <a:p>
            <a:pPr>
              <a:buFontTx/>
              <a:buChar char="-"/>
            </a:pPr>
            <a:r>
              <a:rPr lang="en-US" sz="2200" dirty="0">
                <a:solidFill>
                  <a:schemeClr val="tx1"/>
                </a:solidFill>
                <a:latin typeface="Arial" pitchFamily="34" charset="0"/>
                <a:cs typeface="Arial" pitchFamily="34" charset="0"/>
              </a:rPr>
              <a:t>What did you prioritize?</a:t>
            </a:r>
          </a:p>
          <a:p>
            <a:pPr>
              <a:buFontTx/>
              <a:buChar char="-"/>
            </a:pPr>
            <a:r>
              <a:rPr lang="en-US" sz="2200" dirty="0">
                <a:solidFill>
                  <a:schemeClr val="tx1"/>
                </a:solidFill>
                <a:latin typeface="Arial" pitchFamily="34" charset="0"/>
                <a:cs typeface="Arial" pitchFamily="34" charset="0"/>
              </a:rPr>
              <a:t>If you were able to get to the recommended stores, did this grocery store differ from your neighborhood store in any way?</a:t>
            </a:r>
          </a:p>
          <a:p>
            <a:pPr>
              <a:buFontTx/>
              <a:buChar char="-"/>
            </a:pPr>
            <a:r>
              <a:rPr lang="en-US" sz="2200" dirty="0">
                <a:solidFill>
                  <a:schemeClr val="tx1"/>
                </a:solidFill>
                <a:latin typeface="Arial" pitchFamily="34" charset="0"/>
                <a:cs typeface="Arial" pitchFamily="34" charset="0"/>
              </a:rPr>
              <a:t>How would it feel to know this isn’t just a one-week deal? What if you had to do this again week after week?</a:t>
            </a:r>
          </a:p>
          <a:p>
            <a:endParaRPr lang="en-US" dirty="0">
              <a:solidFill>
                <a:schemeClr val="tx1"/>
              </a:solidFill>
            </a:endParaRPr>
          </a:p>
        </p:txBody>
      </p:sp>
      <p:pic>
        <p:nvPicPr>
          <p:cNvPr id="4098" name="Picture 2" descr="C:\Users\keorloff\AppData\Local\Microsoft\Windows\Temporary Internet Files\Content.IE5\6A1VFY37\1024px-Red_apple.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173083"/>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6126163"/>
            <a:ext cx="609600" cy="609600"/>
          </a:xfrm>
          <a:prstGeom prst="rect">
            <a:avLst/>
          </a:prstGeom>
        </p:spPr>
      </p:pic>
    </p:spTree>
    <p:extLst>
      <p:ext uri="{BB962C8B-B14F-4D97-AF65-F5344CB8AC3E}">
        <p14:creationId xmlns:p14="http://schemas.microsoft.com/office/powerpoint/2010/main" val="121307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Facing Hunger in America</a:t>
            </a:r>
          </a:p>
        </p:txBody>
      </p:sp>
      <p:sp>
        <p:nvSpPr>
          <p:cNvPr id="3" name="Content Placeholder 2"/>
          <p:cNvSpPr>
            <a:spLocks noGrp="1"/>
          </p:cNvSpPr>
          <p:nvPr>
            <p:ph idx="1"/>
          </p:nvPr>
        </p:nvSpPr>
        <p:spPr/>
        <p:txBody>
          <a:bodyPr/>
          <a:lstStyle/>
          <a:p>
            <a:endParaRPr lang="en-US" sz="1800" dirty="0">
              <a:latin typeface="Arial" pitchFamily="34" charset="0"/>
              <a:cs typeface="Arial" pitchFamily="34" charset="0"/>
            </a:endParaRPr>
          </a:p>
          <a:p>
            <a:endParaRPr lang="en-US" dirty="0"/>
          </a:p>
        </p:txBody>
      </p:sp>
      <p:sp>
        <p:nvSpPr>
          <p:cNvPr id="4" name="Rectangle 3"/>
          <p:cNvSpPr/>
          <p:nvPr/>
        </p:nvSpPr>
        <p:spPr>
          <a:xfrm>
            <a:off x="914400" y="2369403"/>
            <a:ext cx="7315200" cy="830997"/>
          </a:xfrm>
          <a:prstGeom prst="rect">
            <a:avLst/>
          </a:prstGeom>
        </p:spPr>
        <p:txBody>
          <a:bodyPr wrap="square">
            <a:spAutoFit/>
          </a:bodyPr>
          <a:lstStyle/>
          <a:p>
            <a:pPr algn="ctr"/>
            <a:r>
              <a:rPr lang="en-US" sz="2400" dirty="0">
                <a:solidFill>
                  <a:schemeClr val="accent2"/>
                </a:solidFill>
                <a:cs typeface="Arial" pitchFamily="34" charset="0"/>
              </a:rPr>
              <a:t>Two families tell their stories:</a:t>
            </a:r>
          </a:p>
          <a:p>
            <a:pPr algn="ctr"/>
            <a:r>
              <a:rPr lang="en-US" sz="2400" dirty="0">
                <a:cs typeface="Arial" pitchFamily="34" charset="0"/>
                <a:hlinkClick r:id="rId5"/>
              </a:rPr>
              <a:t>https://www.youtube.com/watch?v=eqKLoapOWpI</a:t>
            </a:r>
            <a:endParaRPr lang="en-US" sz="2400" dirty="0">
              <a:cs typeface="Arial" pitchFamily="34" charset="0"/>
            </a:endParaRPr>
          </a:p>
        </p:txBody>
      </p:sp>
      <p:pic>
        <p:nvPicPr>
          <p:cNvPr id="6"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9306" y="5943600"/>
            <a:ext cx="609600" cy="609600"/>
          </a:xfrm>
          <a:prstGeom prst="rect">
            <a:avLst/>
          </a:prstGeom>
        </p:spPr>
      </p:pic>
    </p:spTree>
    <p:extLst>
      <p:ext uri="{BB962C8B-B14F-4D97-AF65-F5344CB8AC3E}">
        <p14:creationId xmlns:p14="http://schemas.microsoft.com/office/powerpoint/2010/main" val="272192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your thoughts?</a:t>
            </a:r>
          </a:p>
        </p:txBody>
      </p:sp>
      <p:sp>
        <p:nvSpPr>
          <p:cNvPr id="3" name="Content Placeholder 2"/>
          <p:cNvSpPr>
            <a:spLocks noGrp="1"/>
          </p:cNvSpPr>
          <p:nvPr>
            <p:ph idx="1"/>
          </p:nvPr>
        </p:nvSpPr>
        <p:spPr/>
        <p:txBody>
          <a:bodyPr/>
          <a:lstStyle/>
          <a:p>
            <a:pPr marL="0" indent="0">
              <a:buNone/>
            </a:pPr>
            <a:endParaRPr lang="en-US" dirty="0">
              <a:latin typeface="Arial" pitchFamily="34" charset="0"/>
              <a:cs typeface="Arial" pitchFamily="34" charset="0"/>
            </a:endParaRPr>
          </a:p>
          <a:p>
            <a:pPr marL="0" indent="0">
              <a:buNone/>
            </a:pPr>
            <a:r>
              <a:rPr lang="en-US" dirty="0">
                <a:latin typeface="Arial" pitchFamily="34" charset="0"/>
                <a:cs typeface="Arial" pitchFamily="34" charset="0"/>
              </a:rPr>
              <a:t>Would you have guessed these families were food insecure if you were to see them in clinic?</a:t>
            </a:r>
          </a:p>
          <a:p>
            <a:pPr marL="0" indent="0">
              <a:buNone/>
            </a:pPr>
            <a:endParaRPr lang="en-US" dirty="0">
              <a:latin typeface="Arial" pitchFamily="34" charset="0"/>
              <a:cs typeface="Arial" pitchFamily="34" charset="0"/>
            </a:endParaRPr>
          </a:p>
          <a:p>
            <a:pPr marL="0" indent="0">
              <a:buNone/>
            </a:pPr>
            <a:r>
              <a:rPr lang="en-US" dirty="0">
                <a:latin typeface="Arial" pitchFamily="34" charset="0"/>
                <a:cs typeface="Arial" pitchFamily="34" charset="0"/>
              </a:rPr>
              <a:t>How do parents try to shield their kids from food insecurity?</a:t>
            </a:r>
          </a:p>
          <a:p>
            <a:pPr marL="0" indent="0">
              <a:buNone/>
            </a:pPr>
            <a:endParaRPr lang="en-US" dirty="0">
              <a:latin typeface="Arial" pitchFamily="34" charset="0"/>
              <a:cs typeface="Arial" pitchFamily="34" charset="0"/>
            </a:endParaRPr>
          </a:p>
          <a:p>
            <a:pPr marL="0" indent="0">
              <a:buNone/>
            </a:pPr>
            <a:r>
              <a:rPr lang="en-US" dirty="0">
                <a:latin typeface="Arial" pitchFamily="34" charset="0"/>
                <a:cs typeface="Arial" pitchFamily="34" charset="0"/>
              </a:rPr>
              <a:t>What if they can’t?</a:t>
            </a:r>
          </a:p>
          <a:p>
            <a:pPr marL="0" indent="0">
              <a:buNone/>
            </a:pPr>
            <a:endParaRPr lang="en-US" dirty="0">
              <a:latin typeface="Arial" pitchFamily="34" charset="0"/>
              <a:cs typeface="Arial" pitchFamily="34" charset="0"/>
            </a:endParaRPr>
          </a:p>
          <a:p>
            <a:pPr marL="0" indent="0">
              <a:buNone/>
            </a:pPr>
            <a:r>
              <a:rPr lang="en-US" dirty="0">
                <a:latin typeface="Arial" pitchFamily="34" charset="0"/>
                <a:cs typeface="Arial" pitchFamily="34" charset="0"/>
              </a:rPr>
              <a:t>How does school breakfast and lunch play a role?</a:t>
            </a:r>
          </a:p>
        </p:txBody>
      </p:sp>
      <p:pic>
        <p:nvPicPr>
          <p:cNvPr id="5"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172200"/>
            <a:ext cx="282575" cy="282575"/>
          </a:xfrm>
          <a:prstGeom prst="rect">
            <a:avLst/>
          </a:prstGeom>
        </p:spPr>
      </p:pic>
    </p:spTree>
    <p:extLst>
      <p:ext uri="{BB962C8B-B14F-4D97-AF65-F5344CB8AC3E}">
        <p14:creationId xmlns:p14="http://schemas.microsoft.com/office/powerpoint/2010/main" val="134397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80"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8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17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2200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2700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8575" y="186551"/>
            <a:ext cx="8229600" cy="838200"/>
          </a:xfrm>
        </p:spPr>
        <p:txBody>
          <a:bodyPr>
            <a:normAutofit/>
          </a:bodyPr>
          <a:lstStyle/>
          <a:p>
            <a:r>
              <a:rPr lang="en-US" sz="3600" dirty="0"/>
              <a:t>What does food insecurity look like? </a:t>
            </a:r>
          </a:p>
        </p:txBody>
      </p:sp>
      <p:sp>
        <p:nvSpPr>
          <p:cNvPr id="8" name="TextBox 7"/>
          <p:cNvSpPr txBox="1"/>
          <p:nvPr/>
        </p:nvSpPr>
        <p:spPr>
          <a:xfrm>
            <a:off x="37381" y="6534090"/>
            <a:ext cx="7035900" cy="400110"/>
          </a:xfrm>
          <a:prstGeom prst="rect">
            <a:avLst/>
          </a:prstGeom>
          <a:noFill/>
        </p:spPr>
        <p:txBody>
          <a:bodyPr wrap="none" rtlCol="0">
            <a:spAutoFit/>
          </a:bodyPr>
          <a:lstStyle/>
          <a:p>
            <a:r>
              <a:rPr lang="en-US" sz="1000" dirty="0"/>
              <a:t>Left image from: http://www.nationofchange.org/utah-ending-homelessness-giving-people-homes-1390056183</a:t>
            </a:r>
          </a:p>
          <a:p>
            <a:r>
              <a:rPr lang="en-US" sz="1000" dirty="0"/>
              <a:t>Right image from: http://www.camelcitydispatch.com/w-s-overflow-homeless-shelter-opens-all-quiet-on-the-night-shift/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295400"/>
            <a:ext cx="4747532" cy="3395804"/>
          </a:xfrm>
          <a:prstGeom prst="rect">
            <a:avLst/>
          </a:prstGeom>
        </p:spPr>
      </p:pic>
      <p:pic>
        <p:nvPicPr>
          <p:cNvPr id="6"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282575" cy="28257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0" y="3028950"/>
            <a:ext cx="4343400" cy="3257550"/>
          </a:xfrm>
          <a:prstGeom prst="rect">
            <a:avLst/>
          </a:prstGeom>
        </p:spPr>
      </p:pic>
    </p:spTree>
    <p:extLst>
      <p:ext uri="{BB962C8B-B14F-4D97-AF65-F5344CB8AC3E}">
        <p14:creationId xmlns:p14="http://schemas.microsoft.com/office/powerpoint/2010/main" val="34432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31" fill="hold"/>
                                        <p:tgtEl>
                                          <p:spTgt spid="6"/>
                                        </p:tgtEl>
                                      </p:cBhvr>
                                    </p:cmd>
                                  </p:childTnLst>
                                </p:cTn>
                              </p:par>
                              <p:par>
                                <p:cTn id="7" presetID="42" presetClass="exit" presetSubtype="0" fill="hold" nodeType="withEffect">
                                  <p:stCondLst>
                                    <p:cond delay="12000"/>
                                  </p:stCondLst>
                                  <p:childTnLst>
                                    <p:animEffect transition="out" filter="fade">
                                      <p:cBhvr>
                                        <p:cTn id="8" dur="1000"/>
                                        <p:tgtEl>
                                          <p:spTgt spid="9"/>
                                        </p:tgtEl>
                                      </p:cBhvr>
                                    </p:animEffect>
                                    <p:anim calcmode="lin" valueType="num">
                                      <p:cBhvr>
                                        <p:cTn id="9" dur="1000"/>
                                        <p:tgtEl>
                                          <p:spTgt spid="9"/>
                                        </p:tgtEl>
                                        <p:attrNameLst>
                                          <p:attrName>ppt_x</p:attrName>
                                        </p:attrNameLst>
                                      </p:cBhvr>
                                      <p:tavLst>
                                        <p:tav tm="0">
                                          <p:val>
                                            <p:strVal val="ppt_x"/>
                                          </p:val>
                                        </p:tav>
                                        <p:tav tm="100000">
                                          <p:val>
                                            <p:strVal val="ppt_x"/>
                                          </p:val>
                                        </p:tav>
                                      </p:tavLst>
                                    </p:anim>
                                    <p:anim calcmode="lin" valueType="num">
                                      <p:cBhvr>
                                        <p:cTn id="10" dur="1000"/>
                                        <p:tgtEl>
                                          <p:spTgt spid="9"/>
                                        </p:tgtEl>
                                        <p:attrNameLst>
                                          <p:attrName>ppt_y</p:attrName>
                                        </p:attrNameLst>
                                      </p:cBhvr>
                                      <p:tavLst>
                                        <p:tav tm="0">
                                          <p:val>
                                            <p:strVal val="ppt_y"/>
                                          </p:val>
                                        </p:tav>
                                        <p:tav tm="100000">
                                          <p:val>
                                            <p:strVal val="ppt_y+.1"/>
                                          </p:val>
                                        </p:tav>
                                      </p:tavLst>
                                    </p:anim>
                                    <p:set>
                                      <p:cBhvr>
                                        <p:cTn id="11" dur="1" fill="hold">
                                          <p:stCondLst>
                                            <p:cond delay="999"/>
                                          </p:stCondLst>
                                        </p:cTn>
                                        <p:tgtEl>
                                          <p:spTgt spid="9"/>
                                        </p:tgtEl>
                                        <p:attrNameLst>
                                          <p:attrName>style.visibility</p:attrName>
                                        </p:attrNameLst>
                                      </p:cBhvr>
                                      <p:to>
                                        <p:strVal val="hidden"/>
                                      </p:to>
                                    </p:set>
                                  </p:childTnLst>
                                </p:cTn>
                              </p:par>
                              <p:par>
                                <p:cTn id="12" presetID="42" presetClass="exit" presetSubtype="0" fill="hold" nodeType="withEffect">
                                  <p:stCondLst>
                                    <p:cond delay="1200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a:t>What does food insecurity look like?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311403"/>
            <a:ext cx="4974566" cy="331799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789705"/>
            <a:ext cx="5325343" cy="3553695"/>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3000" y="3545979"/>
            <a:ext cx="4114800" cy="308342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228" y="796853"/>
            <a:ext cx="4427772" cy="3317947"/>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9400" y="1987459"/>
            <a:ext cx="3810000" cy="2855020"/>
          </a:xfrm>
          <a:prstGeom prst="rect">
            <a:avLst/>
          </a:prstGeom>
        </p:spPr>
      </p:pic>
      <p:sp>
        <p:nvSpPr>
          <p:cNvPr id="8" name="TextBox 7"/>
          <p:cNvSpPr txBox="1"/>
          <p:nvPr/>
        </p:nvSpPr>
        <p:spPr>
          <a:xfrm>
            <a:off x="94922" y="6687979"/>
            <a:ext cx="9022022" cy="246221"/>
          </a:xfrm>
          <a:prstGeom prst="rect">
            <a:avLst/>
          </a:prstGeom>
          <a:noFill/>
        </p:spPr>
        <p:txBody>
          <a:bodyPr wrap="none" rtlCol="0">
            <a:spAutoFit/>
          </a:bodyPr>
          <a:lstStyle/>
          <a:p>
            <a:r>
              <a:rPr lang="en-US" sz="1000" dirty="0"/>
              <a:t>McMillan, Tracie (2014). The New Face of Hunger. </a:t>
            </a:r>
            <a:r>
              <a:rPr lang="en-US" sz="1000" i="1" dirty="0"/>
              <a:t>National Geographic Magazine</a:t>
            </a:r>
            <a:r>
              <a:rPr lang="en-US" sz="1000" dirty="0"/>
              <a:t>. Retrieved from: http://www.nationalgeographic.com/foodfeatures/hunger/</a:t>
            </a:r>
          </a:p>
        </p:txBody>
      </p:sp>
      <p:pic>
        <p:nvPicPr>
          <p:cNvPr id="9"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39306" y="5978403"/>
            <a:ext cx="609600" cy="609600"/>
          </a:xfrm>
          <a:prstGeom prst="rect">
            <a:avLst/>
          </a:prstGeom>
        </p:spPr>
      </p:pic>
    </p:spTree>
    <p:extLst>
      <p:ext uri="{BB962C8B-B14F-4D97-AF65-F5344CB8AC3E}">
        <p14:creationId xmlns:p14="http://schemas.microsoft.com/office/powerpoint/2010/main" val="124112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144" fill="hold"/>
                                        <p:tgtEl>
                                          <p:spTgt spid="9"/>
                                        </p:tgtEl>
                                      </p:cBhvr>
                                    </p:cmd>
                                  </p:childTnLst>
                                </p:cTn>
                              </p:par>
                              <p:par>
                                <p:cTn id="7" presetID="10" presetClass="entr" presetSubtype="0" fill="hold" nodeType="withEffect">
                                  <p:stCondLst>
                                    <p:cond delay="11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nodeType="withEffect">
                                  <p:stCondLst>
                                    <p:cond delay="24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33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39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45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0"/>
            <a:ext cx="8229600" cy="838200"/>
          </a:xfrm>
        </p:spPr>
        <p:txBody>
          <a:bodyPr>
            <a:normAutofit/>
          </a:bodyPr>
          <a:lstStyle/>
          <a:p>
            <a:r>
              <a:rPr lang="en-US" sz="3600" dirty="0"/>
              <a:t>What does food insecurity look like? </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6898"/>
          <a:stretch/>
        </p:blipFill>
        <p:spPr>
          <a:xfrm>
            <a:off x="346494" y="1436230"/>
            <a:ext cx="3844506" cy="2752904"/>
          </a:xfrm>
          <a:prstGeom prst="rect">
            <a:avLst/>
          </a:prstGeom>
        </p:spPr>
      </p:pic>
      <p:sp>
        <p:nvSpPr>
          <p:cNvPr id="9" name="TextBox 8"/>
          <p:cNvSpPr txBox="1"/>
          <p:nvPr/>
        </p:nvSpPr>
        <p:spPr>
          <a:xfrm>
            <a:off x="0" y="6519446"/>
            <a:ext cx="9144000" cy="338554"/>
          </a:xfrm>
          <a:prstGeom prst="rect">
            <a:avLst/>
          </a:prstGeom>
          <a:noFill/>
        </p:spPr>
        <p:txBody>
          <a:bodyPr wrap="square" rtlCol="0">
            <a:spAutoFit/>
          </a:bodyPr>
          <a:lstStyle/>
          <a:p>
            <a:r>
              <a:rPr lang="en-US" sz="800" dirty="0"/>
              <a:t>Top left: http://indianapublicmedia.org/eartheats/philadelphia-school-battles-childhood-obesity/ Top right: http://earningmylottery.tumblr.com/</a:t>
            </a:r>
          </a:p>
          <a:p>
            <a:r>
              <a:rPr lang="en-US" sz="800" dirty="0"/>
              <a:t>Bottom: http://www.telegraph.co.uk/news/health/news/9955236/Childhood-obesity-linked-to-genes.html</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1446294"/>
            <a:ext cx="3661432" cy="274607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400" y="1948184"/>
            <a:ext cx="6279233" cy="3919456"/>
          </a:xfrm>
          <a:prstGeom prst="rect">
            <a:avLst/>
          </a:prstGeom>
        </p:spPr>
      </p:pic>
      <p:pic>
        <p:nvPicPr>
          <p:cNvPr id="10"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 y="6096000"/>
            <a:ext cx="282575" cy="282575"/>
          </a:xfrm>
          <a:prstGeom prst="rect">
            <a:avLst/>
          </a:prstGeom>
        </p:spPr>
      </p:pic>
    </p:spTree>
    <p:extLst>
      <p:ext uri="{BB962C8B-B14F-4D97-AF65-F5344CB8AC3E}">
        <p14:creationId xmlns:p14="http://schemas.microsoft.com/office/powerpoint/2010/main" val="158043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545" fill="hold"/>
                                        <p:tgtEl>
                                          <p:spTgt spid="10"/>
                                        </p:tgtEl>
                                      </p:cBhvr>
                                    </p:cmd>
                                  </p:childTnLst>
                                </p:cTn>
                              </p:par>
                              <p:par>
                                <p:cTn id="7" presetID="1" presetClass="entr" presetSubtype="0" fill="hold" nodeType="withEffect">
                                  <p:stCondLst>
                                    <p:cond delay="400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15000"/>
                                  </p:stCondLst>
                                  <p:childTnLst>
                                    <p:set>
                                      <p:cBhvr>
                                        <p:cTn id="10" dur="1" fill="hold">
                                          <p:stCondLst>
                                            <p:cond delay="0"/>
                                          </p:stCondLst>
                                        </p:cTn>
                                        <p:tgtEl>
                                          <p:spTgt spid="2"/>
                                        </p:tgtEl>
                                        <p:attrNameLst>
                                          <p:attrName>style.visibility</p:attrName>
                                        </p:attrNameLst>
                                      </p:cBhvr>
                                      <p:to>
                                        <p:strVal val="visible"/>
                                      </p:to>
                                    </p:set>
                                  </p:childTnLst>
                                </p:cTn>
                              </p:par>
                              <p:par>
                                <p:cTn id="11" presetID="42" presetClass="entr" presetSubtype="0" fill="hold" nodeType="withEffect">
                                  <p:stCondLst>
                                    <p:cond delay="19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sz="4000" dirty="0"/>
              <a:t>A quick distinction…</a:t>
            </a:r>
          </a:p>
        </p:txBody>
      </p:sp>
      <p:sp>
        <p:nvSpPr>
          <p:cNvPr id="3" name="Content Placeholder 2"/>
          <p:cNvSpPr>
            <a:spLocks noGrp="1"/>
          </p:cNvSpPr>
          <p:nvPr>
            <p:ph idx="1"/>
          </p:nvPr>
        </p:nvSpPr>
        <p:spPr>
          <a:xfrm>
            <a:off x="457200" y="990600"/>
            <a:ext cx="8229600" cy="4525963"/>
          </a:xfrm>
        </p:spPr>
        <p:txBody>
          <a:bodyPr>
            <a:normAutofit/>
          </a:bodyPr>
          <a:lstStyle/>
          <a:p>
            <a:pPr marL="0" indent="0">
              <a:buNone/>
            </a:pPr>
            <a:r>
              <a:rPr lang="en-US" b="1" dirty="0">
                <a:solidFill>
                  <a:schemeClr val="accent3"/>
                </a:solidFill>
                <a:latin typeface="+mn-lt"/>
              </a:rPr>
              <a:t>Food Insecurity:  </a:t>
            </a:r>
            <a:r>
              <a:rPr lang="en-US" b="0" dirty="0">
                <a:latin typeface="+mn-lt"/>
              </a:rPr>
              <a:t>the lack of consistent access to adequate food for an active, healthy lifestyle (USDA)</a:t>
            </a:r>
          </a:p>
          <a:p>
            <a:pPr marL="0" indent="0">
              <a:buNone/>
            </a:pPr>
            <a:endParaRPr lang="en-US" sz="2000" dirty="0">
              <a:latin typeface="+mn-lt"/>
            </a:endParaRPr>
          </a:p>
          <a:p>
            <a:pPr marL="0" indent="0">
              <a:buNone/>
            </a:pPr>
            <a:r>
              <a:rPr lang="en-US" sz="2000" u="sng" dirty="0">
                <a:latin typeface="+mn-lt"/>
              </a:rPr>
              <a:t>Low food security</a:t>
            </a:r>
            <a:r>
              <a:rPr lang="en-US" sz="2000" b="0" dirty="0">
                <a:latin typeface="+mn-lt"/>
              </a:rPr>
              <a:t>: reduced nutritional quality, variety, or desirability of diet. </a:t>
            </a:r>
          </a:p>
          <a:p>
            <a:pPr marL="0" indent="0">
              <a:buNone/>
            </a:pPr>
            <a:r>
              <a:rPr lang="en-US" sz="2000" u="sng" dirty="0">
                <a:latin typeface="+mn-lt"/>
              </a:rPr>
              <a:t>Very low food security</a:t>
            </a:r>
            <a:r>
              <a:rPr lang="en-US" sz="2000" b="0" dirty="0">
                <a:latin typeface="+mn-lt"/>
              </a:rPr>
              <a:t>: disrupted eating patterns and reduced food intake.</a:t>
            </a:r>
          </a:p>
          <a:p>
            <a:endParaRPr lang="en-US" sz="2000" dirty="0">
              <a:latin typeface="+mn-lt"/>
            </a:endParaRPr>
          </a:p>
          <a:p>
            <a:pPr marL="0" indent="0">
              <a:buNone/>
            </a:pPr>
            <a:r>
              <a:rPr lang="en-US" b="1" dirty="0">
                <a:solidFill>
                  <a:schemeClr val="accent3"/>
                </a:solidFill>
                <a:latin typeface="+mn-lt"/>
              </a:rPr>
              <a:t>Hunger: </a:t>
            </a:r>
            <a:r>
              <a:rPr lang="en-US" b="0" dirty="0">
                <a:latin typeface="+mn-lt"/>
              </a:rPr>
              <a:t>an individual-level physiological condition (</a:t>
            </a:r>
            <a:r>
              <a:rPr lang="en-US" b="0" i="1" dirty="0">
                <a:latin typeface="+mn-lt"/>
              </a:rPr>
              <a:t>symptom</a:t>
            </a:r>
            <a:r>
              <a:rPr lang="en-US" b="0" dirty="0">
                <a:latin typeface="+mn-lt"/>
              </a:rPr>
              <a:t>)</a:t>
            </a:r>
            <a:r>
              <a:rPr lang="en-US" b="0" i="1" dirty="0">
                <a:latin typeface="+mn-lt"/>
              </a:rPr>
              <a:t> </a:t>
            </a:r>
            <a:r>
              <a:rPr lang="en-US" b="0" dirty="0">
                <a:latin typeface="+mn-lt"/>
              </a:rPr>
              <a:t>that may result from food insecurity </a:t>
            </a:r>
          </a:p>
          <a:p>
            <a:endParaRPr lang="en-US" dirty="0"/>
          </a:p>
        </p:txBody>
      </p:sp>
      <p:grpSp>
        <p:nvGrpSpPr>
          <p:cNvPr id="6" name="Group 5"/>
          <p:cNvGrpSpPr/>
          <p:nvPr/>
        </p:nvGrpSpPr>
        <p:grpSpPr>
          <a:xfrm>
            <a:off x="2737449" y="4724400"/>
            <a:ext cx="2971800" cy="1600200"/>
            <a:chOff x="1447800" y="5257800"/>
            <a:chExt cx="2971800" cy="1600200"/>
          </a:xfrm>
        </p:grpSpPr>
        <p:sp>
          <p:nvSpPr>
            <p:cNvPr id="4" name="Oval 3"/>
            <p:cNvSpPr/>
            <p:nvPr/>
          </p:nvSpPr>
          <p:spPr>
            <a:xfrm>
              <a:off x="1447800" y="5257800"/>
              <a:ext cx="2971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Food </a:t>
              </a:r>
            </a:p>
            <a:p>
              <a:r>
                <a:rPr lang="en-US" sz="1600" b="1" dirty="0">
                  <a:solidFill>
                    <a:schemeClr val="bg1"/>
                  </a:solidFill>
                </a:rPr>
                <a:t>insecurity</a:t>
              </a:r>
            </a:p>
          </p:txBody>
        </p:sp>
        <p:sp>
          <p:nvSpPr>
            <p:cNvPr id="5" name="Oval 4"/>
            <p:cNvSpPr/>
            <p:nvPr/>
          </p:nvSpPr>
          <p:spPr>
            <a:xfrm>
              <a:off x="2933700" y="5524500"/>
              <a:ext cx="1295400" cy="1066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dirty="0"/>
                <a:t>Hunger</a:t>
              </a:r>
            </a:p>
          </p:txBody>
        </p:sp>
      </p:grpSp>
      <p:sp>
        <p:nvSpPr>
          <p:cNvPr id="7" name="TextBox 6"/>
          <p:cNvSpPr txBox="1"/>
          <p:nvPr/>
        </p:nvSpPr>
        <p:spPr>
          <a:xfrm>
            <a:off x="228600" y="6355976"/>
            <a:ext cx="8677375" cy="430887"/>
          </a:xfrm>
          <a:prstGeom prst="rect">
            <a:avLst/>
          </a:prstGeom>
          <a:noFill/>
        </p:spPr>
        <p:txBody>
          <a:bodyPr wrap="none" rtlCol="0">
            <a:spAutoFit/>
          </a:bodyPr>
          <a:lstStyle/>
          <a:p>
            <a:r>
              <a:rPr lang="en-US" sz="1100" dirty="0"/>
              <a:t>Coleman-Jensen, A. &amp; Gregory, C. (2014). ’Definitions of food security</a:t>
            </a:r>
            <a:r>
              <a:rPr lang="en-US" sz="1100" i="1" dirty="0"/>
              <a:t>.’ United States Department of Agriculture Economic Research Service</a:t>
            </a:r>
            <a:r>
              <a:rPr lang="en-US" sz="1100" dirty="0"/>
              <a:t>. </a:t>
            </a:r>
          </a:p>
          <a:p>
            <a:r>
              <a:rPr lang="en-US" sz="1100" dirty="0" err="1"/>
              <a:t>Retreieved</a:t>
            </a:r>
            <a:r>
              <a:rPr lang="en-US" sz="1100" dirty="0"/>
              <a:t> from http://www.ers.usda.gov/topics/food-nutrition-assistance/food-security-in-the-us/definitions-of-food-security.aspx</a:t>
            </a:r>
          </a:p>
        </p:txBody>
      </p:sp>
      <p:pic>
        <p:nvPicPr>
          <p:cNvPr id="9"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578715"/>
            <a:ext cx="609600" cy="609600"/>
          </a:xfrm>
          <a:prstGeom prst="rect">
            <a:avLst/>
          </a:prstGeom>
        </p:spPr>
      </p:pic>
    </p:spTree>
    <p:extLst>
      <p:ext uri="{BB962C8B-B14F-4D97-AF65-F5344CB8AC3E}">
        <p14:creationId xmlns:p14="http://schemas.microsoft.com/office/powerpoint/2010/main" val="34265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535" fill="hold"/>
                                        <p:tgtEl>
                                          <p:spTgt spid="9"/>
                                        </p:tgtEl>
                                      </p:cBhvr>
                                    </p:cmd>
                                  </p:childTnLst>
                                </p:cTn>
                              </p:par>
                              <p:par>
                                <p:cTn id="7" presetID="1" presetClass="entr" presetSubtype="0" fill="hold" grpId="0" nodeType="withEffect">
                                  <p:stCondLst>
                                    <p:cond delay="2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42" presetClass="entr" presetSubtype="0" fill="hold" nodeType="withEffect">
                                  <p:stCondLst>
                                    <p:cond delay="19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1200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par>
                                <p:cTn id="16" presetID="1" presetClass="entr" presetSubtype="0" fill="hold" grpId="0" nodeType="withEffect">
                                  <p:stCondLst>
                                    <p:cond delay="2700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grpId="0" nodeType="withEffect">
                                  <p:stCondLst>
                                    <p:cond delay="3400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childTnLst>
        </p:cTn>
      </p:par>
    </p:tnLst>
    <p:bldLst>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33026</TotalTime>
  <Words>7057</Words>
  <Application>Microsoft Office PowerPoint</Application>
  <PresentationFormat>On-screen Show (4:3)</PresentationFormat>
  <Paragraphs>411</Paragraphs>
  <Slides>37</Slides>
  <Notes>37</Notes>
  <HiddenSlides>0</HiddenSlides>
  <MMClips>37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Century Gothic</vt:lpstr>
      <vt:lpstr>Courier New</vt:lpstr>
      <vt:lpstr>Palatino Linotype</vt:lpstr>
      <vt:lpstr>Times New Roman</vt:lpstr>
      <vt:lpstr>Wingdings</vt:lpstr>
      <vt:lpstr>Executive</vt:lpstr>
      <vt:lpstr>Food Insecurity: A Guide for Pediatric Residents</vt:lpstr>
      <vt:lpstr>The Game Plan</vt:lpstr>
      <vt:lpstr>Learning Objectives</vt:lpstr>
      <vt:lpstr>Facing Hunger in America</vt:lpstr>
      <vt:lpstr>What are your thoughts?</vt:lpstr>
      <vt:lpstr>What does food insecurity look like? </vt:lpstr>
      <vt:lpstr>What does food insecurity look like? </vt:lpstr>
      <vt:lpstr>What does food insecurity look like? </vt:lpstr>
      <vt:lpstr>A quick distinction…</vt:lpstr>
      <vt:lpstr>Who’s at risk?</vt:lpstr>
      <vt:lpstr>In households with children….</vt:lpstr>
      <vt:lpstr>District of Columbia</vt:lpstr>
      <vt:lpstr>Are things changing?</vt:lpstr>
      <vt:lpstr>PowerPoint Presentation</vt:lpstr>
      <vt:lpstr>Food Deserts exist in D.C.</vt:lpstr>
      <vt:lpstr>So what does this mean for kids?</vt:lpstr>
      <vt:lpstr>‘I’m starving…..’</vt:lpstr>
      <vt:lpstr>But what if you weren’t sure there’d be anything for dinner?</vt:lpstr>
      <vt:lpstr>PowerPoint Presentation</vt:lpstr>
      <vt:lpstr>Impact on Child Health</vt:lpstr>
      <vt:lpstr>Food Insecurity &amp; Obesity</vt:lpstr>
      <vt:lpstr>District of Columbia</vt:lpstr>
      <vt:lpstr>PowerPoint Presentation</vt:lpstr>
      <vt:lpstr>The Hunger Vital Sign</vt:lpstr>
      <vt:lpstr>What if they say yes?</vt:lpstr>
      <vt:lpstr>WIC</vt:lpstr>
      <vt:lpstr>SNAP</vt:lpstr>
      <vt:lpstr>School Meals </vt:lpstr>
      <vt:lpstr>TANF</vt:lpstr>
      <vt:lpstr>Health Leads</vt:lpstr>
      <vt:lpstr>Emergency Resources</vt:lpstr>
      <vt:lpstr>Remember, summer is risky…</vt:lpstr>
      <vt:lpstr>Congratulations! </vt:lpstr>
      <vt:lpstr>For more information:</vt:lpstr>
      <vt:lpstr>Next step:  SNAP (Food Stamp) Challenge</vt:lpstr>
      <vt:lpstr>Your SNAP Challenge</vt:lpstr>
      <vt:lpstr>Reflection</vt:lpstr>
    </vt:vector>
  </TitlesOfParts>
  <Company>Children's National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Orloff, Kirsten</dc:creator>
  <cp:lastModifiedBy>Coddington, Dale Ann</cp:lastModifiedBy>
  <cp:revision>184</cp:revision>
  <dcterms:created xsi:type="dcterms:W3CDTF">2015-09-05T19:36:32Z</dcterms:created>
  <dcterms:modified xsi:type="dcterms:W3CDTF">2021-11-17T16:30:38Z</dcterms:modified>
</cp:coreProperties>
</file>