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9" name="Google Shape;16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Hydralazine- direct vasodilator of arterial smooth muscle, onset of action is slower than labetalol/nicardipine and duration of treatment is longer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Labetalol- alpha and beta adrenergic blocker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/>
              <a:t>Can also use isradipine as second line, as it increases then labetalol, then nicardipine DRIP!</a:t>
            </a:r>
            <a:endParaRPr i="1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Want to lower BP in controlled fashion by no more than 25% of the overall planned BP reduction over the 1</a:t>
            </a:r>
            <a:r>
              <a:rPr baseline="30000" lang="en-US"/>
              <a:t>st</a:t>
            </a:r>
            <a:r>
              <a:rPr lang="en-US"/>
              <a:t> 8 hours of treatment (95-99</a:t>
            </a:r>
            <a:r>
              <a:rPr baseline="30000" lang="en-US"/>
              <a:t>th</a:t>
            </a:r>
            <a:r>
              <a:rPr lang="en-US"/>
              <a:t> percentile)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2" name="Google Shape;20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Listening to their back and if radiate to the back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to look at the tracing </a:t>
            </a:r>
            <a:endParaRPr/>
          </a:p>
        </p:txBody>
      </p:sp>
      <p:sp>
        <p:nvSpPr>
          <p:cNvPr id="203" name="Google Shape;203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Anaerobic blood cultures are indicated ONLY if significant gastrointestinal symptoms and/or mucositis are present. o Fungal cultures are indicated only for those patients who have prolonged neutropenia (greater than 5 days) or who are to be started on empiric antifungal therapy. Fungal cultures should generally not be sent more than twice a week (unless repeating a previously positive one) </a:t>
            </a:r>
            <a:endParaRPr/>
          </a:p>
        </p:txBody>
      </p:sp>
      <p:sp>
        <p:nvSpPr>
          <p:cNvPr id="146" name="Google Shape;146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Peds BP app</a:t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>
            <a:gsLst>
              <a:gs pos="0">
                <a:srgbClr val="007795"/>
              </a:gs>
              <a:gs pos="55000">
                <a:srgbClr val="47BBE0"/>
              </a:gs>
              <a:gs pos="100000">
                <a:srgbClr val="007795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21" name="Google Shape;21;p2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  <a:defRPr b="1"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" type="subTitle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/>
          <a:lstStyle>
            <a:lvl1pPr lvl="0" marR="64008" algn="r">
              <a:spcBef>
                <a:spcPts val="400"/>
              </a:spcBef>
              <a:spcAft>
                <a:spcPts val="0"/>
              </a:spcAft>
              <a:buSzPts val="1836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324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5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grpSp>
        <p:nvGrpSpPr>
          <p:cNvPr id="23" name="Google Shape;23;p2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24" name="Google Shape;24;p2"/>
            <p:cNvSpPr/>
            <p:nvPr/>
          </p:nvSpPr>
          <p:spPr>
            <a:xfrm>
              <a:off x="1687513" y="4832896"/>
              <a:ext cx="7456487" cy="518816"/>
            </a:xfrm>
            <a:custGeom>
              <a:rect b="b" l="l" r="r" t="t"/>
              <a:pathLst>
                <a:path extrusionOk="0" h="367" w="469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9CCADC">
                <a:alpha val="40000"/>
              </a:srgb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35443" y="5135526"/>
              <a:ext cx="9108557" cy="838200"/>
            </a:xfrm>
            <a:custGeom>
              <a:rect b="b" l="l" r="r" t="t"/>
              <a:pathLst>
                <a:path extrusionOk="0" h="528" w="5760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0" y="4883888"/>
              <a:ext cx="9144000" cy="1981200"/>
            </a:xfrm>
            <a:custGeom>
              <a:rect b="b" l="l" r="r" t="t"/>
              <a:pathLst>
                <a:path extrusionOk="0" h="1248" w="5760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algn="t" flip="none" tx="0" sx="50000" ty="0" sy="50000"/>
            </a:blip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endParaRPr>
            </a:p>
          </p:txBody>
        </p:sp>
        <p:cxnSp>
          <p:nvCxnSpPr>
            <p:cNvPr id="27" name="Google Shape;27;p2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cap="flat" cmpd="sng" w="12050">
              <a:solidFill>
                <a:srgbClr val="93C5D8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8" name="Google Shape;28;p2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E7F0F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algn="r">
              <a:spcBef>
                <a:spcPts val="0"/>
              </a:spcBef>
              <a:buNone/>
              <a:defRPr b="0" sz="1000">
                <a:solidFill>
                  <a:srgbClr val="FFFFFF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2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06324" lvl="0" marL="457200" algn="l">
              <a:spcBef>
                <a:spcPts val="400"/>
              </a:spcBef>
              <a:spcAft>
                <a:spcPts val="0"/>
              </a:spcAft>
              <a:buSzPts val="1224"/>
              <a:buChar char="🞂"/>
              <a:defRPr/>
            </a:lvl1pPr>
            <a:lvl2pPr indent="-342900" lvl="1" marL="914400" algn="l">
              <a:spcBef>
                <a:spcPts val="324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33" name="Google Shape;33;p3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6" name="Google Shape;3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"/>
          <p:cNvSpPr txBox="1"/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Lucida Sans"/>
              <a:buNone/>
              <a:defRPr b="1" sz="48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4"/>
          <p:cNvSpPr txBox="1"/>
          <p:nvPr>
            <p:ph idx="1" type="body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564"/>
              <a:buNone/>
              <a:defRPr sz="23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4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4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3" name="Google Shape;43;p4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44" name="Google Shape;44;p4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/>
          <p:nvPr>
            <p:ph idx="1" type="body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9504" lvl="0" marL="457200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indent="-381000" lvl="1" marL="9144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5"/>
          <p:cNvSpPr txBox="1"/>
          <p:nvPr>
            <p:ph idx="2" type="body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9504" lvl="0" marL="457200" algn="l">
              <a:spcBef>
                <a:spcPts val="400"/>
              </a:spcBef>
              <a:spcAft>
                <a:spcPts val="0"/>
              </a:spcAft>
              <a:buSzPts val="1904"/>
              <a:buChar char="🞂"/>
              <a:defRPr sz="2800"/>
            </a:lvl1pPr>
            <a:lvl2pPr indent="-381000" lvl="1" marL="914400" algn="l">
              <a:spcBef>
                <a:spcPts val="324"/>
              </a:spcBef>
              <a:spcAft>
                <a:spcPts val="0"/>
              </a:spcAft>
              <a:buSzPts val="2400"/>
              <a:buChar char="◦"/>
              <a:defRPr sz="2400"/>
            </a:lvl2pPr>
            <a:lvl3pPr indent="-355600" lvl="2" marL="13716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3pPr>
            <a:lvl4pPr indent="-342900" lvl="3" marL="18288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8" name="Google Shape;48;p5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5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showMasterSp="0" type="twoTxTwoObj">
  <p:cSld name="TWO_OBJECTS_WITH_TEXT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6"/>
          <p:cNvSpPr txBox="1"/>
          <p:nvPr>
            <p:ph idx="1" type="body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5" name="Google Shape;55;p6"/>
          <p:cNvSpPr txBox="1"/>
          <p:nvPr>
            <p:ph idx="2" type="body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182875" spcFirstLastPara="1" rIns="91425" wrap="square" tIns="45700"/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SzPts val="1632"/>
              <a:buNone/>
              <a:defRPr b="0" sz="24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3" type="body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2232" lvl="0" marL="457200" algn="l">
              <a:spcBef>
                <a:spcPts val="400"/>
              </a:spcBef>
              <a:spcAft>
                <a:spcPts val="0"/>
              </a:spcAft>
              <a:buSzPts val="1632"/>
              <a:buChar char="🞂"/>
              <a:defRPr sz="2400"/>
            </a:lvl1pPr>
            <a:lvl2pPr indent="-355600" lvl="1" marL="9144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4" type="body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2232" lvl="0" marL="457200" algn="l">
              <a:spcBef>
                <a:spcPts val="0"/>
              </a:spcBef>
              <a:spcAft>
                <a:spcPts val="0"/>
              </a:spcAft>
              <a:buSzPts val="1632"/>
              <a:buChar char="🞂"/>
              <a:defRPr sz="2400"/>
            </a:lvl1pPr>
            <a:lvl2pPr indent="-355600" lvl="1" marL="914400" algn="l">
              <a:spcBef>
                <a:spcPts val="324"/>
              </a:spcBef>
              <a:spcAft>
                <a:spcPts val="0"/>
              </a:spcAft>
              <a:buSzPts val="2000"/>
              <a:buChar char="◦"/>
              <a:defRPr sz="2000"/>
            </a:lvl2pPr>
            <a:lvl3pPr indent="-342900" lvl="2" marL="1371600" algn="l">
              <a:spcBef>
                <a:spcPts val="3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30200" lvl="3" marL="18288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algn="l">
              <a:spcBef>
                <a:spcPts val="350"/>
              </a:spcBef>
              <a:spcAft>
                <a:spcPts val="0"/>
              </a:spcAft>
              <a:buSzPts val="1600"/>
              <a:buChar char="●"/>
              <a:defRPr sz="16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7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5" name="Google Shape;65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8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500"/>
              <a:buFont typeface="Lucida Sans"/>
              <a:buNone/>
              <a:defRPr b="0" sz="25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9"/>
          <p:cNvSpPr txBox="1"/>
          <p:nvPr>
            <p:ph idx="1" type="body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r">
              <a:spcBef>
                <a:spcPts val="400"/>
              </a:spcBef>
              <a:spcAft>
                <a:spcPts val="0"/>
              </a:spcAft>
              <a:buSzPts val="1088"/>
              <a:buNone/>
              <a:defRPr sz="1600"/>
            </a:lvl1pPr>
            <a:lvl2pPr indent="-228600" lvl="1" marL="914400" algn="l">
              <a:spcBef>
                <a:spcPts val="324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3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350"/>
              </a:spcBef>
              <a:spcAft>
                <a:spcPts val="0"/>
              </a:spcAft>
              <a:buSzPts val="900"/>
              <a:buNone/>
              <a:defRPr sz="9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2" type="body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66776" lvl="0" marL="457200" algn="l">
              <a:spcBef>
                <a:spcPts val="400"/>
              </a:spcBef>
              <a:spcAft>
                <a:spcPts val="0"/>
              </a:spcAft>
              <a:buSzPts val="2176"/>
              <a:buChar char="🞂"/>
              <a:defRPr sz="3200"/>
            </a:lvl1pPr>
            <a:lvl2pPr indent="-406400" lvl="1" marL="914400" algn="l">
              <a:spcBef>
                <a:spcPts val="324"/>
              </a:spcBef>
              <a:spcAft>
                <a:spcPts val="0"/>
              </a:spcAft>
              <a:buSzPts val="2800"/>
              <a:buChar char="◦"/>
              <a:defRPr sz="2800"/>
            </a:lvl2pPr>
            <a:lvl3pPr indent="-381000" lvl="2" marL="1371600" algn="l">
              <a:spcBef>
                <a:spcPts val="350"/>
              </a:spcBef>
              <a:spcAft>
                <a:spcPts val="0"/>
              </a:spcAft>
              <a:buSzPts val="2400"/>
              <a:buChar char="●"/>
              <a:defRPr sz="2400"/>
            </a:lvl3pPr>
            <a:lvl4pPr indent="-355600" lvl="3" marL="18288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algn="l">
              <a:spcBef>
                <a:spcPts val="350"/>
              </a:spcBef>
              <a:spcAft>
                <a:spcPts val="0"/>
              </a:spcAft>
              <a:buSzPts val="2000"/>
              <a:buChar char="●"/>
              <a:defRPr sz="20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9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idx="1" type="body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/>
          <a:lstStyle>
            <a:lvl1pPr indent="-228600" lvl="0" marL="457200" marR="18288" algn="r">
              <a:spcBef>
                <a:spcPts val="400"/>
              </a:spcBef>
              <a:spcAft>
                <a:spcPts val="0"/>
              </a:spcAft>
              <a:buSzPts val="952"/>
              <a:buNone/>
              <a:defRPr sz="1400"/>
            </a:lvl1pPr>
            <a:lvl2pPr indent="-304800" lvl="1" marL="914400" algn="l">
              <a:spcBef>
                <a:spcPts val="324"/>
              </a:spcBef>
              <a:spcAft>
                <a:spcPts val="0"/>
              </a:spcAft>
              <a:buSzPts val="1200"/>
              <a:buChar char="◦"/>
              <a:defRPr sz="1200"/>
            </a:lvl2pPr>
            <a:lvl3pPr indent="-292100" lvl="2" marL="1371600" algn="l">
              <a:spcBef>
                <a:spcPts val="350"/>
              </a:spcBef>
              <a:spcAft>
                <a:spcPts val="0"/>
              </a:spcAft>
              <a:buSzPts val="1000"/>
              <a:buChar char="●"/>
              <a:defRPr sz="1000"/>
            </a:lvl3pPr>
            <a:lvl4pPr indent="-285750" lvl="3" marL="182880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4pPr>
            <a:lvl5pPr indent="-285750" lvl="4" marL="2286000" algn="l">
              <a:spcBef>
                <a:spcPts val="350"/>
              </a:spcBef>
              <a:spcAft>
                <a:spcPts val="0"/>
              </a:spcAft>
              <a:buSzPts val="900"/>
              <a:buChar char="●"/>
              <a:defRPr sz="900"/>
            </a:lvl5pPr>
            <a:lvl6pPr indent="-342900" lvl="5" marL="27432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7pPr>
            <a:lvl8pPr indent="-342900" lvl="7" marL="36576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8pPr>
            <a:lvl9pPr indent="-342900" lvl="8" marL="4114800" algn="l">
              <a:spcBef>
                <a:spcPts val="35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9" name="Google Shape;79;p10"/>
          <p:cNvSpPr/>
          <p:nvPr>
            <p:ph idx="2" type="pic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0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algn="r">
              <a:spcBef>
                <a:spcPts val="0"/>
              </a:spcBef>
              <a:buNone/>
              <a:defRPr b="0" sz="1000">
                <a:solidFill>
                  <a:schemeClr val="lt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10"/>
          <p:cNvSpPr txBox="1"/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Lucida Sans"/>
              <a:buNone/>
              <a:defRPr b="0" sz="3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0"/>
          <p:cNvSpPr/>
          <p:nvPr/>
        </p:nvSpPr>
        <p:spPr>
          <a:xfrm>
            <a:off x="499273" y="5944936"/>
            <a:ext cx="4940624" cy="921076"/>
          </a:xfrm>
          <a:custGeom>
            <a:rect b="b" l="l" r="r" t="t"/>
            <a:pathLst>
              <a:path extrusionOk="0" h="337" w="7485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5" name="Google Shape;85;p10"/>
          <p:cNvSpPr/>
          <p:nvPr/>
        </p:nvSpPr>
        <p:spPr>
          <a:xfrm>
            <a:off x="485717" y="5939011"/>
            <a:ext cx="3690451" cy="933450"/>
          </a:xfrm>
          <a:custGeom>
            <a:rect b="b" l="l" r="r" t="t"/>
            <a:pathLst>
              <a:path extrusionOk="0" h="588" w="5591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6" name="Google Shape;86;p10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87" name="Google Shape;87;p10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8" name="Google Shape;88;p10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89" name="Google Shape;89;p10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1488A5"/>
              </a:gs>
              <a:gs pos="72000">
                <a:srgbClr val="4DB7DA"/>
              </a:gs>
              <a:gs pos="100000">
                <a:srgbClr val="7CC2DD"/>
              </a:gs>
            </a:gsLst>
            <a:lin ang="16200000" scaled="0"/>
          </a:gradFill>
          <a:ln cap="rnd" cmpd="sng" w="9525">
            <a:solidFill>
              <a:srgbClr val="20768B"/>
            </a:solidFill>
            <a:prstDash val="solid"/>
            <a:round/>
            <a:headEnd len="sm" w="sm" type="none"/>
            <a:tailEnd len="sm" w="sm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499273" y="5944936"/>
            <a:ext cx="4940624" cy="921076"/>
          </a:xfrm>
          <a:custGeom>
            <a:rect b="b" l="l" r="r" t="t"/>
            <a:pathLst>
              <a:path extrusionOk="0" h="337" w="7485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CCADC">
              <a:alpha val="40000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485717" y="5939011"/>
            <a:ext cx="3690451" cy="933450"/>
          </a:xfrm>
          <a:custGeom>
            <a:rect b="b" l="l" r="r" t="t"/>
            <a:pathLst>
              <a:path extrusionOk="0" h="588" w="5591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ucida Sans"/>
              <a:ea typeface="Lucida Sans"/>
              <a:cs typeface="Lucida Sans"/>
              <a:sym typeface="Lucida Sans"/>
            </a:endParaRPr>
          </a:p>
        </p:txBody>
      </p:sp>
      <p:cxnSp>
        <p:nvCxnSpPr>
          <p:cNvPr id="13" name="Google Shape;13;p1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93C5D8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" name="Google Shape;14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  <a:defRPr b="1" i="0" sz="4100" u="none" cap="none" strike="noStrike">
                <a:solidFill>
                  <a:schemeClr val="dk2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1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5186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🞂"/>
              <a:defRPr b="0" i="0" sz="27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-374650" lvl="1" marL="914400" marR="0" rtl="0" algn="l"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-361950" lvl="2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1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-349250" lvl="3" marL="18288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900"/>
              <a:buFont typeface="Noto Sans Symbols"/>
              <a:buChar char="●"/>
              <a:defRPr b="0" i="0" sz="19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-342900" lvl="4" marL="2286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-342900" lvl="5" marL="27432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■"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-330200" lvl="6" marL="32004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-330200" lvl="7" marL="36576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-330200" lvl="8" marL="4114800" marR="0" rtl="0" algn="l">
              <a:spcBef>
                <a:spcPts val="35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Noto Sans Symbols"/>
              <a:buChar char="■"/>
              <a:defRPr b="0" i="0" sz="16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6" name="Google Shape;16;p1"/>
          <p:cNvSpPr txBox="1"/>
          <p:nvPr>
            <p:ph idx="10" type="dt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7" name="Google Shape;17;p1"/>
          <p:cNvSpPr txBox="1"/>
          <p:nvPr>
            <p:ph idx="11" type="ftr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/>
        </p:txBody>
      </p:sp>
      <p:sp>
        <p:nvSpPr>
          <p:cNvPr id="18" name="Google Shape;18;p1"/>
          <p:cNvSpPr txBox="1"/>
          <p:nvPr>
            <p:ph idx="12" type="sldNum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1pPr>
            <a:lvl2pPr indent="0" lvl="1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2pPr>
            <a:lvl3pPr indent="0" lvl="2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3pPr>
            <a:lvl4pPr indent="0" lvl="3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4pPr>
            <a:lvl5pPr indent="0" lvl="4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5pPr>
            <a:lvl6pPr indent="0" lvl="5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6pPr>
            <a:lvl7pPr indent="0" lvl="6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7pPr>
            <a:lvl8pPr indent="0" lvl="7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8pPr>
            <a:lvl9pPr indent="0" lvl="8" marL="0" marR="0" rtl="0" algn="r">
              <a:spcBef>
                <a:spcPts val="0"/>
              </a:spcBef>
              <a:buNone/>
              <a:defRPr b="0" sz="1000" u="none">
                <a:solidFill>
                  <a:schemeClr val="dk1"/>
                </a:solidFill>
                <a:latin typeface="Lucida Sans"/>
                <a:ea typeface="Lucida Sans"/>
                <a:cs typeface="Lucida Sans"/>
                <a:sym typeface="Lucida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gif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stemcell/ho_index.html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Lucida Sans"/>
              <a:buNone/>
            </a:pPr>
            <a:r>
              <a:rPr lang="en-US"/>
              <a:t>PGY-2 Greatest Hits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2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Hypertensive urgency: Severe elevation (Stage 2) without end-organ damage</a:t>
            </a:r>
            <a:endParaRPr/>
          </a:p>
          <a:p>
            <a:pPr indent="-256032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Hypertensive emergency: Severe elevation (Stage 2) with any sign of end-organ damage</a:t>
            </a:r>
            <a:endParaRPr/>
          </a:p>
          <a:p>
            <a:pPr indent="-139446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Signs/symptoms of end-organ damage include: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CNS 🡪 headache, seizures, lethargy, irritability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Eyes 🡪 papilledema, visual changes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Cardiac 🡪 cough, SOB, signs of heart failure, gallop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rPr lang="en-US"/>
              <a:t>Renal 🡪 hematuria, proteinuria</a:t>
            </a:r>
            <a:endParaRPr/>
          </a:p>
          <a:p>
            <a:pPr indent="-139446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See the patient!</a:t>
            </a:r>
            <a:endParaRPr/>
          </a:p>
          <a:p>
            <a:pPr indent="-256032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Confirm the blood pressure</a:t>
            </a:r>
            <a:endParaRPr/>
          </a:p>
          <a:p>
            <a:pPr indent="-228599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127"/>
              <a:buChar char="◦"/>
            </a:pPr>
            <a:r>
              <a:rPr lang="en-US" sz="2127"/>
              <a:t>Manual reading with auscultation</a:t>
            </a:r>
            <a:endParaRPr/>
          </a:p>
          <a:p>
            <a:pPr indent="-228599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127"/>
              <a:buChar char="◦"/>
            </a:pPr>
            <a:r>
              <a:rPr lang="en-US" sz="2127"/>
              <a:t>Appropriate size cuff</a:t>
            </a:r>
            <a:endParaRPr/>
          </a:p>
          <a:p>
            <a:pPr indent="-256032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Assess blood pressure trends</a:t>
            </a:r>
            <a:endParaRPr/>
          </a:p>
          <a:p>
            <a:pPr indent="-256032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Assess for other secondary causes</a:t>
            </a:r>
            <a:endParaRPr/>
          </a:p>
          <a:p>
            <a:pPr indent="-228599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127"/>
              <a:buChar char="◦"/>
            </a:pPr>
            <a:r>
              <a:rPr lang="en-US" sz="2127"/>
              <a:t>Pain</a:t>
            </a:r>
            <a:endParaRPr/>
          </a:p>
          <a:p>
            <a:pPr indent="-228599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127"/>
              <a:buChar char="◦"/>
            </a:pPr>
            <a:r>
              <a:rPr lang="en-US" sz="2127"/>
              <a:t>Drugs</a:t>
            </a:r>
            <a:endParaRPr/>
          </a:p>
          <a:p>
            <a:pPr indent="-228599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127"/>
              <a:buChar char="◦"/>
            </a:pPr>
            <a:r>
              <a:rPr lang="en-US" sz="2127"/>
              <a:t>Increased ICP</a:t>
            </a:r>
            <a:endParaRPr/>
          </a:p>
          <a:p>
            <a:pPr indent="-256032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Char char="🞂"/>
            </a:pPr>
            <a:r>
              <a:rPr lang="en-US" sz="2497"/>
              <a:t>Look for signs/symptoms of end-organ damage</a:t>
            </a:r>
            <a:endParaRPr/>
          </a:p>
          <a:p>
            <a:pPr indent="-228599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127"/>
              <a:buChar char="◦"/>
            </a:pPr>
            <a:r>
              <a:rPr lang="en-US" sz="2127"/>
              <a:t>Decide whether emergency, urgency, or just hypertension</a:t>
            </a:r>
            <a:endParaRPr/>
          </a:p>
          <a:p>
            <a:pPr indent="-148211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98"/>
              <a:buNone/>
            </a:pPr>
            <a:r>
              <a:t/>
            </a:r>
            <a:endParaRPr sz="2497"/>
          </a:p>
        </p:txBody>
      </p:sp>
      <p:sp>
        <p:nvSpPr>
          <p:cNvPr id="166" name="Google Shape;166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What do I do!?!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en-US"/>
              <a:t>Hypertensive Urgency: </a:t>
            </a:r>
            <a:endParaRPr/>
          </a:p>
          <a:p>
            <a:pPr indent="-256032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Obtain IV access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Oral could be used if tolerating PO (e.g. clonidine)</a:t>
            </a:r>
            <a:endParaRPr/>
          </a:p>
          <a:p>
            <a:pPr indent="-256032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If acute, treat medically: 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Hydralazine 0.1- 0.2 mg/kg/dose IV (max dose 20 mg/dose)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Labetalol 0.2-1  mg/kg/dose IV (max dose 20 mg/dose)</a:t>
            </a:r>
            <a:endParaRPr/>
          </a:p>
          <a:p>
            <a:pPr indent="-256032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If chronic (e.g. long-standing renal dx, etc.)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Consult with nephrology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Consider oral medications</a:t>
            </a:r>
            <a:endParaRPr/>
          </a:p>
          <a:p>
            <a:pPr indent="-139446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73" name="Google Shape;173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Medication Management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Always recheck BP manually with an appropriate-sized cuff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Treat underlying causes if any exist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Hypertensive urgency  and emergency require treatment</a:t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Any sign of end-organ involvement = hypertensive emergency 🡪 TRANSFER TO ICU</a:t>
            </a:r>
            <a:endParaRPr/>
          </a:p>
        </p:txBody>
      </p:sp>
      <p:sp>
        <p:nvSpPr>
          <p:cNvPr id="179" name="Google Shape;179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Remember…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446" lvl="0" marL="365760" rtl="0" algn="l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</p:txBody>
      </p:sp>
      <p:sp>
        <p:nvSpPr>
          <p:cNvPr id="185" name="Google Shape;185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CARDS </a:t>
            </a:r>
            <a:endParaRPr/>
          </a:p>
        </p:txBody>
      </p:sp>
      <p:pic>
        <p:nvPicPr>
          <p:cNvPr descr="http://howmed.net/wp-content/uploads/2010/09/cardiac-cycle.bmp" id="186" name="Google Shape;186;p26"/>
          <p:cNvPicPr preferRelativeResize="0"/>
          <p:nvPr/>
        </p:nvPicPr>
        <p:blipFill rotWithShape="1">
          <a:blip r:embed="rId3">
            <a:alphaModFix/>
          </a:blip>
          <a:srcRect b="15451" l="0" r="0" t="0"/>
          <a:stretch/>
        </p:blipFill>
        <p:spPr>
          <a:xfrm>
            <a:off x="621102" y="1142999"/>
            <a:ext cx="7901796" cy="4890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9728" rtl="0" algn="l">
              <a:spcBef>
                <a:spcPts val="0"/>
              </a:spcBef>
              <a:spcAft>
                <a:spcPts val="0"/>
              </a:spcAft>
              <a:buSzPts val="1360"/>
              <a:buNone/>
            </a:pPr>
            <a:r>
              <a:rPr lang="en-US" sz="2000"/>
              <a:t>We define normal sinus rhythm as: </a:t>
            </a:r>
            <a:endParaRPr sz="2000"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360"/>
              <a:buAutoNum type="arabicParenR"/>
            </a:pPr>
            <a:r>
              <a:rPr lang="en-US" sz="2000"/>
              <a:t>a rate that is within the normal limits for age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360"/>
              <a:buAutoNum type="arabicParenR"/>
            </a:pPr>
            <a:r>
              <a:rPr lang="en-US" sz="2000"/>
              <a:t>with a P wave preceding every QRS complex (by a normal PR interval for age) and a QRS complex after every P wave </a:t>
            </a:r>
            <a:endParaRPr/>
          </a:p>
          <a:p>
            <a:pPr indent="-514350" lvl="0" marL="624078" rtl="0" algn="l">
              <a:spcBef>
                <a:spcPts val="400"/>
              </a:spcBef>
              <a:spcAft>
                <a:spcPts val="0"/>
              </a:spcAft>
              <a:buSzPts val="1360"/>
              <a:buAutoNum type="arabicParenR"/>
            </a:pPr>
            <a:r>
              <a:rPr lang="en-US" sz="2000"/>
              <a:t> upright P waves in leads I and AVF.</a:t>
            </a:r>
            <a:endParaRPr/>
          </a:p>
          <a:p>
            <a:pPr indent="-427989" lvl="0" marL="624078" rtl="0" algn="l">
              <a:spcBef>
                <a:spcPts val="400"/>
              </a:spcBef>
              <a:spcAft>
                <a:spcPts val="0"/>
              </a:spcAft>
              <a:buSzPts val="1360"/>
              <a:buNone/>
            </a:pPr>
            <a:r>
              <a:t/>
            </a:r>
            <a:endParaRPr sz="2000"/>
          </a:p>
          <a:p>
            <a:pPr indent="0" lvl="0" marL="109728" rtl="0" algn="l">
              <a:spcBef>
                <a:spcPts val="400"/>
              </a:spcBef>
              <a:spcAft>
                <a:spcPts val="0"/>
              </a:spcAft>
              <a:buSzPts val="1360"/>
              <a:buNone/>
            </a:pPr>
            <a:r>
              <a:rPr i="1" lang="en-US" sz="2000"/>
              <a:t>Remember: </a:t>
            </a:r>
            <a:endParaRPr/>
          </a:p>
          <a:p>
            <a:pPr indent="0" lvl="0" marL="109728" rtl="0" algn="l">
              <a:spcBef>
                <a:spcPts val="400"/>
              </a:spcBef>
              <a:spcAft>
                <a:spcPts val="0"/>
              </a:spcAft>
              <a:buSzPts val="1360"/>
              <a:buNone/>
            </a:pPr>
            <a:r>
              <a:rPr lang="en-US" sz="2000"/>
              <a:t>Rhythm (normal R-R intervals) </a:t>
            </a:r>
            <a:endParaRPr/>
          </a:p>
          <a:p>
            <a:pPr indent="0" lvl="0" marL="109728" rtl="0" algn="l">
              <a:spcBef>
                <a:spcPts val="400"/>
              </a:spcBef>
              <a:spcAft>
                <a:spcPts val="0"/>
              </a:spcAft>
              <a:buSzPts val="1360"/>
              <a:buNone/>
            </a:pPr>
            <a:r>
              <a:rPr lang="en-US" sz="2000"/>
              <a:t>Rate </a:t>
            </a:r>
            <a:endParaRPr/>
          </a:p>
          <a:p>
            <a:pPr indent="0" lvl="0" marL="109728" rtl="0" algn="l">
              <a:spcBef>
                <a:spcPts val="400"/>
              </a:spcBef>
              <a:spcAft>
                <a:spcPts val="0"/>
              </a:spcAft>
              <a:buSzPts val="1360"/>
              <a:buNone/>
            </a:pPr>
            <a:r>
              <a:rPr lang="en-US" sz="2000"/>
              <a:t>P wave Morphology (P-R interval 3-5 small boxes or 0.12-.2 s) </a:t>
            </a:r>
            <a:endParaRPr/>
          </a:p>
          <a:p>
            <a:pPr indent="0" lvl="0" marL="109728" rtl="0" algn="l">
              <a:spcBef>
                <a:spcPts val="400"/>
              </a:spcBef>
              <a:spcAft>
                <a:spcPts val="0"/>
              </a:spcAft>
              <a:buSzPts val="1360"/>
              <a:buNone/>
            </a:pPr>
            <a:r>
              <a:rPr lang="en-US" sz="2000"/>
              <a:t>QRS interval ( 3 boxes or 0.12 s) </a:t>
            </a:r>
            <a:endParaRPr/>
          </a:p>
          <a:p>
            <a:pPr indent="0" lvl="0" marL="109728" rtl="0" algn="l">
              <a:spcBef>
                <a:spcPts val="400"/>
              </a:spcBef>
              <a:spcAft>
                <a:spcPts val="0"/>
              </a:spcAft>
              <a:buSzPts val="1360"/>
              <a:buNone/>
            </a:pPr>
            <a:r>
              <a:rPr lang="en-US" sz="2000"/>
              <a:t>Electrical Axis (Leads I and aVF ) </a:t>
            </a:r>
            <a:endParaRPr sz="2000"/>
          </a:p>
        </p:txBody>
      </p:sp>
      <p:sp>
        <p:nvSpPr>
          <p:cNvPr id="192" name="Google Shape;192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EKG Basics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Heart Sounds </a:t>
            </a:r>
            <a:endParaRPr/>
          </a:p>
        </p:txBody>
      </p:sp>
      <p:pic>
        <p:nvPicPr>
          <p:cNvPr descr="http://bluestarr.files.wordpress.com/2012/01/page29.gif?w=640" id="198" name="Google Shape;198;p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38600" y="1752600"/>
            <a:ext cx="4848225" cy="3952875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8"/>
          <p:cNvSpPr/>
          <p:nvPr/>
        </p:nvSpPr>
        <p:spPr>
          <a:xfrm>
            <a:off x="491836" y="1752600"/>
            <a:ext cx="2209800" cy="2308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S1: closure of mitral/tricuspid valves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Lucida Sans"/>
                <a:ea typeface="Lucida Sans"/>
                <a:cs typeface="Lucida Sans"/>
                <a:sym typeface="Lucida Sans"/>
              </a:rPr>
              <a:t>S2: closure of aortic/pulmonary valves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Heart Murmurs </a:t>
            </a:r>
            <a:endParaRPr/>
          </a:p>
        </p:txBody>
      </p:sp>
      <p:pic>
        <p:nvPicPr>
          <p:cNvPr id="206" name="Google Shape;206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4400" y="1219200"/>
            <a:ext cx="7620000" cy="49749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4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b="1" lang="en-US"/>
              <a:t>VOC</a:t>
            </a:r>
            <a:r>
              <a:rPr lang="en-US"/>
              <a:t> = Vaso-occlusive Crisis with Sickle Cell Disease</a:t>
            </a:r>
            <a:endParaRPr/>
          </a:p>
          <a:p>
            <a:pPr indent="-228600" lvl="1" marL="621792" rtl="0" algn="l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b="1" lang="en-US"/>
              <a:t>Acute pain </a:t>
            </a:r>
            <a:r>
              <a:rPr lang="en-US"/>
              <a:t>in patients with sickle cell disease is caused by ischemic tissue injury resulting from the occlusion of microvascular beds by sickled erythrocytes during an acute crisis. </a:t>
            </a:r>
            <a:endParaRPr/>
          </a:p>
          <a:p>
            <a:pPr indent="-228600" lvl="1" marL="621792" rtl="0" algn="l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b="1" lang="en-US"/>
              <a:t>Chronic pain </a:t>
            </a:r>
            <a:r>
              <a:rPr lang="en-US"/>
              <a:t>occurs because of the destruction of bones, joints and visceral organs as a result of recurrent crises. </a:t>
            </a:r>
            <a:endParaRPr/>
          </a:p>
        </p:txBody>
      </p:sp>
      <p:sp>
        <p:nvSpPr>
          <p:cNvPr id="112" name="Google Shape;112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HEME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258"/>
              <a:buChar char="🞂"/>
            </a:pPr>
            <a:r>
              <a:rPr lang="en-US" sz="1850"/>
              <a:t>Include: 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1850"/>
              <a:buChar char="◦"/>
            </a:pPr>
            <a:r>
              <a:rPr lang="en-US" sz="1850"/>
              <a:t>Phenotype ( SS vs SB0 ) 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1850"/>
              <a:buChar char="◦"/>
            </a:pPr>
            <a:r>
              <a:rPr lang="en-US" sz="1850"/>
              <a:t>Baseline Hgb 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1850"/>
              <a:buChar char="◦"/>
            </a:pPr>
            <a:r>
              <a:rPr lang="en-US" sz="1850"/>
              <a:t>Blood consent for every patient admitted </a:t>
            </a:r>
            <a:endParaRPr/>
          </a:p>
          <a:p>
            <a:pPr indent="-192125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6"/>
              <a:buNone/>
            </a:pPr>
            <a:r>
              <a:t/>
            </a:r>
            <a:endParaRPr sz="1480"/>
          </a:p>
          <a:p>
            <a:pPr indent="-256032" lvl="0" marL="36576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21"/>
              <a:buChar char="🞂"/>
            </a:pPr>
            <a:r>
              <a:rPr lang="en-US" sz="1942"/>
              <a:t>Treatment: </a:t>
            </a:r>
            <a:endParaRPr/>
          </a:p>
          <a:p>
            <a:pPr indent="0" lvl="1" marL="3931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1572"/>
              <a:buNone/>
            </a:pPr>
            <a:r>
              <a:t/>
            </a:r>
            <a:endParaRPr sz="1572"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1942"/>
              <a:buChar char="◦"/>
            </a:pPr>
            <a:r>
              <a:rPr lang="en-US" sz="1942"/>
              <a:t>PCA: continuous vs demand (run via Pain team) </a:t>
            </a:r>
            <a:endParaRPr/>
          </a:p>
          <a:p>
            <a:pPr indent="-228600" lvl="2" marL="859536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SzPts val="1942"/>
              <a:buChar char="●"/>
            </a:pPr>
            <a:r>
              <a:rPr lang="en-US" sz="1942"/>
              <a:t>Can give ATC Morphine/Dialudid + Morphine/Dialudid PRN ( “creating your own PCA”) 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1942"/>
              <a:buChar char="◦"/>
            </a:pPr>
            <a:r>
              <a:rPr lang="en-US" sz="1942"/>
              <a:t>Transition to orals🡪 </a:t>
            </a:r>
            <a:endParaRPr/>
          </a:p>
          <a:p>
            <a:pPr indent="-228600" lvl="2" marL="859536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SzPts val="1942"/>
              <a:buChar char="●"/>
            </a:pPr>
            <a:r>
              <a:rPr lang="en-US" sz="1942"/>
              <a:t>Oxycodone ATC + Morphine/Dialudid PRN </a:t>
            </a:r>
            <a:endParaRPr/>
          </a:p>
          <a:p>
            <a:pPr indent="-105283" lvl="2" marL="859536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SzPts val="1942"/>
              <a:buNone/>
            </a:pPr>
            <a:r>
              <a:t/>
            </a:r>
            <a:endParaRPr sz="1942"/>
          </a:p>
          <a:p>
            <a:pPr indent="-228600" lvl="2" marL="859536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SzPts val="1942"/>
              <a:buChar char="●"/>
            </a:pPr>
            <a:r>
              <a:rPr lang="en-US" sz="1942"/>
              <a:t>Only prescribe ~ 15-20 Oxycodone pills at discharge! </a:t>
            </a:r>
            <a:endParaRPr sz="1942"/>
          </a:p>
        </p:txBody>
      </p:sp>
      <p:sp>
        <p:nvSpPr>
          <p:cNvPr id="118" name="Google Shape;118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VOC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spcBef>
                <a:spcPts val="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You admitted a 15 year old with her “typical VOC pain.” She hasn’t left the bed in days. Suddenly, she reports chest pain, has a new fever and her O2 stats drop to 88%. </a:t>
            </a:r>
            <a:endParaRPr/>
          </a:p>
          <a:p>
            <a:pPr indent="-139446" lvl="0" marL="365760" rtl="0" algn="l">
              <a:spcBef>
                <a:spcPts val="40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56032" lvl="0" marL="365760" rtl="0" algn="l">
              <a:spcBef>
                <a:spcPts val="400"/>
              </a:spcBef>
              <a:spcAft>
                <a:spcPts val="0"/>
              </a:spcAft>
              <a:buSzPts val="1836"/>
              <a:buChar char="🞂"/>
            </a:pPr>
            <a:r>
              <a:rPr lang="en-US"/>
              <a:t>What is happening?!</a:t>
            </a:r>
            <a:endParaRPr/>
          </a:p>
        </p:txBody>
      </p:sp>
      <p:sp>
        <p:nvSpPr>
          <p:cNvPr id="124" name="Google Shape;124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Oh no..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972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rPr lang="en-US"/>
              <a:t>Definition: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 new pulmonary infiltrate on chest radiograph in addition to one or more of the following: fever, tachypnea, dyspnea, hypoxia, and chest pain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Cause:</a:t>
            </a:r>
            <a:endParaRPr/>
          </a:p>
          <a:p>
            <a:pPr indent="-228600" lvl="2" marL="859536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SzPts val="2100"/>
              <a:buChar char="●"/>
            </a:pPr>
            <a:r>
              <a:rPr lang="en-US"/>
              <a:t> most common infectious causes of ACS included Chlamydia pneumoniae (28% of infections), viral infection (22%), and Mycoplasma pneumoniae (20%)</a:t>
            </a:r>
            <a:endParaRPr/>
          </a:p>
          <a:p>
            <a:pPr indent="-228600" lvl="2" marL="859536" rtl="0" algn="l">
              <a:lnSpc>
                <a:spcPct val="90000"/>
              </a:lnSpc>
              <a:spcBef>
                <a:spcPts val="350"/>
              </a:spcBef>
              <a:spcAft>
                <a:spcPts val="0"/>
              </a:spcAft>
              <a:buSzPts val="2100"/>
              <a:buChar char="●"/>
            </a:pPr>
            <a:r>
              <a:rPr lang="en-US"/>
              <a:t>Also thought to be from pulmonary infarct/ fat emolisms 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b="1" lang="en-US"/>
              <a:t>Tx: </a:t>
            </a:r>
            <a:r>
              <a:rPr lang="en-US"/>
              <a:t>Start CTX, Azithromycin + supplemental oxygen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Know: have they needed BiPap in the past? </a:t>
            </a:r>
            <a:endParaRPr/>
          </a:p>
          <a:p>
            <a:pPr indent="-228600" lvl="1" marL="621792" rtl="0" algn="l">
              <a:lnSpc>
                <a:spcPct val="90000"/>
              </a:lnSpc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Low threshold for PICU for early initiation of BiPap </a:t>
            </a:r>
            <a:endParaRPr/>
          </a:p>
        </p:txBody>
      </p:sp>
      <p:sp>
        <p:nvSpPr>
          <p:cNvPr id="130" name="Google Shape;13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Acute Chest Syndrome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0"/>
              <a:buChar char="🞂"/>
            </a:pPr>
            <a:r>
              <a:rPr lang="en-US" sz="1485"/>
              <a:t>Rapid enlargement of the spleen with resultant trapping of the blood elements.</a:t>
            </a:r>
            <a:endParaRPr/>
          </a:p>
          <a:p>
            <a:pPr indent="-256032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Char char="🞂"/>
            </a:pPr>
            <a:r>
              <a:rPr lang="en-US" sz="1485"/>
              <a:t>Occurs in 30% of children with SS by 5 years of age </a:t>
            </a:r>
            <a:endParaRPr/>
          </a:p>
          <a:p>
            <a:pPr indent="0" lvl="0" marL="10972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None/>
            </a:pPr>
            <a:r>
              <a:t/>
            </a:r>
            <a:endParaRPr b="1" sz="1485"/>
          </a:p>
          <a:p>
            <a:pPr indent="0" lvl="0" marL="10972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None/>
            </a:pPr>
            <a:r>
              <a:rPr b="1" lang="en-US" sz="1485"/>
              <a:t>Findings: </a:t>
            </a:r>
            <a:endParaRPr/>
          </a:p>
          <a:p>
            <a:pPr indent="-256032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Char char="🞂"/>
            </a:pPr>
            <a:r>
              <a:rPr lang="en-US" sz="1485"/>
              <a:t>Splenomegaly </a:t>
            </a:r>
            <a:endParaRPr sz="1485"/>
          </a:p>
          <a:p>
            <a:pPr indent="-256032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Char char="🞂"/>
            </a:pPr>
            <a:r>
              <a:rPr lang="en-US" sz="1485"/>
              <a:t>Hgb value below baseline</a:t>
            </a:r>
            <a:endParaRPr/>
          </a:p>
          <a:p>
            <a:pPr indent="-256032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Char char="🞂"/>
            </a:pPr>
            <a:r>
              <a:rPr lang="en-US" sz="1485"/>
              <a:t>Thrombocytopenia</a:t>
            </a:r>
            <a:endParaRPr sz="1485"/>
          </a:p>
          <a:p>
            <a:pPr indent="0" lvl="0" marL="10972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None/>
            </a:pPr>
            <a:r>
              <a:t/>
            </a:r>
            <a:endParaRPr sz="1485"/>
          </a:p>
          <a:p>
            <a:pPr indent="0" lvl="0" marL="10972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None/>
            </a:pPr>
            <a:r>
              <a:rPr b="1" lang="en-US" sz="1485"/>
              <a:t>Management: </a:t>
            </a:r>
            <a:endParaRPr/>
          </a:p>
          <a:p>
            <a:pPr indent="-256032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Char char="🞂"/>
            </a:pPr>
            <a:r>
              <a:rPr lang="en-US" sz="1485"/>
              <a:t> Cautious transfusion to Hgb values between 7 and 9 gr/dL.  (usually 5ml/kg) </a:t>
            </a:r>
            <a:endParaRPr/>
          </a:p>
          <a:p>
            <a:pPr indent="0" lvl="0" marL="10972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None/>
            </a:pPr>
            <a:r>
              <a:t/>
            </a:r>
            <a:endParaRPr sz="1485"/>
          </a:p>
          <a:p>
            <a:pPr indent="0" lvl="0" marL="10972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None/>
            </a:pPr>
            <a:r>
              <a:rPr b="1" lang="en-US" sz="1485"/>
              <a:t>Watch: </a:t>
            </a:r>
            <a:endParaRPr/>
          </a:p>
          <a:p>
            <a:pPr indent="-256032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Char char="🞂"/>
            </a:pPr>
            <a:r>
              <a:rPr lang="en-US" sz="1485"/>
              <a:t>Reuction in spleen size frequently occurs 1 to 3 days after initial presentation</a:t>
            </a:r>
            <a:endParaRPr/>
          </a:p>
          <a:p>
            <a:pPr indent="-256032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Char char="🞂"/>
            </a:pPr>
            <a:r>
              <a:rPr lang="en-US" sz="1485"/>
              <a:t>Can lead to auto transfusion </a:t>
            </a:r>
            <a:endParaRPr/>
          </a:p>
          <a:p>
            <a:pPr indent="0" lvl="0" marL="10972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None/>
            </a:pPr>
            <a:r>
              <a:t/>
            </a:r>
            <a:endParaRPr sz="1485"/>
          </a:p>
          <a:p>
            <a:pPr indent="0" lvl="0" marL="10972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None/>
            </a:pPr>
            <a:r>
              <a:rPr b="1" lang="en-US" sz="1485"/>
              <a:t>Long Term: </a:t>
            </a:r>
            <a:endParaRPr b="1" sz="1485"/>
          </a:p>
          <a:p>
            <a:pPr indent="-256032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Char char="🞂"/>
            </a:pPr>
            <a:r>
              <a:rPr lang="en-US" sz="1485"/>
              <a:t>50% of patients have recurrence of splenic sequestration</a:t>
            </a:r>
            <a:endParaRPr/>
          </a:p>
          <a:p>
            <a:pPr indent="-256032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Char char="🞂"/>
            </a:pPr>
            <a:r>
              <a:rPr lang="en-US" sz="1485"/>
              <a:t>Splenectomy is performed commonly after a second or third sequestration episode</a:t>
            </a:r>
            <a:endParaRPr sz="1485"/>
          </a:p>
          <a:p>
            <a:pPr indent="-191909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1010"/>
              <a:buNone/>
            </a:pPr>
            <a:r>
              <a:t/>
            </a:r>
            <a:endParaRPr sz="1485"/>
          </a:p>
        </p:txBody>
      </p:sp>
      <p:sp>
        <p:nvSpPr>
          <p:cNvPr id="136" name="Google Shape;13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Splenic Sequestration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109728" rtl="0" algn="l">
              <a:spcBef>
                <a:spcPts val="0"/>
              </a:spcBef>
              <a:spcAft>
                <a:spcPts val="0"/>
              </a:spcAft>
              <a:buSzPts val="1836"/>
              <a:buNone/>
            </a:pPr>
            <a:r>
              <a:t/>
            </a:r>
            <a:endParaRPr/>
          </a:p>
          <a:p>
            <a:pPr indent="-228600" lvl="1" marL="621792" rtl="0" algn="l">
              <a:spcBef>
                <a:spcPts val="324"/>
              </a:spcBef>
              <a:spcAft>
                <a:spcPts val="0"/>
              </a:spcAft>
              <a:buSzPts val="2300"/>
              <a:buChar char="◦"/>
            </a:pPr>
            <a:r>
              <a:rPr lang="en-US"/>
              <a:t>HEME: </a:t>
            </a:r>
            <a:endParaRPr/>
          </a:p>
          <a:p>
            <a:pPr indent="-228600" lvl="2" marL="859536" rtl="0" algn="l">
              <a:spcBef>
                <a:spcPts val="350"/>
              </a:spcBef>
              <a:spcAft>
                <a:spcPts val="0"/>
              </a:spcAft>
              <a:buSzPts val="2100"/>
              <a:buChar char="●"/>
            </a:pPr>
            <a:r>
              <a:rPr lang="en-US"/>
              <a:t>Oral or Rectal 🡪 38.5 C</a:t>
            </a:r>
            <a:endParaRPr/>
          </a:p>
          <a:p>
            <a:pPr indent="-228600" lvl="2" marL="859536" rtl="0" algn="l">
              <a:spcBef>
                <a:spcPts val="350"/>
              </a:spcBef>
              <a:spcAft>
                <a:spcPts val="0"/>
              </a:spcAft>
              <a:buSzPts val="2100"/>
              <a:buChar char="●"/>
            </a:pPr>
            <a:r>
              <a:rPr lang="en-US"/>
              <a:t>Ax Temp &gt;37.8 confirm with oral/ rectal</a:t>
            </a:r>
            <a:endParaRPr/>
          </a:p>
          <a:p>
            <a:pPr indent="-228600" lvl="2" marL="859536" rtl="0" algn="l">
              <a:spcBef>
                <a:spcPts val="350"/>
              </a:spcBef>
              <a:spcAft>
                <a:spcPts val="0"/>
              </a:spcAft>
              <a:buSzPts val="2100"/>
              <a:buChar char="●"/>
            </a:pPr>
            <a:r>
              <a:rPr lang="en-US"/>
              <a:t>Blood cultures q24 hours for fever </a:t>
            </a:r>
            <a:endParaRPr/>
          </a:p>
          <a:p>
            <a:pPr indent="0" lvl="2" marL="630936" rtl="0" algn="l">
              <a:spcBef>
                <a:spcPts val="35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  <a:p>
            <a:pPr indent="0" lvl="2" marL="630936" rtl="0" algn="l">
              <a:spcBef>
                <a:spcPts val="35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/>
          </a:p>
        </p:txBody>
      </p:sp>
      <p:sp>
        <p:nvSpPr>
          <p:cNvPr id="142" name="Google Shape;14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FEVERS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0"/>
          <p:cNvSpPr txBox="1"/>
          <p:nvPr>
            <p:ph idx="1" type="body"/>
          </p:nvPr>
        </p:nvSpPr>
        <p:spPr>
          <a:xfrm>
            <a:off x="457200" y="1066800"/>
            <a:ext cx="8229600" cy="54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56032" lvl="0" marL="36576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52"/>
              <a:buFont typeface="Noto Sans Symbols"/>
              <a:buChar char="▪"/>
            </a:pPr>
            <a:r>
              <a:rPr b="1" lang="en-US" sz="1400"/>
              <a:t>Neutropenia: </a:t>
            </a:r>
            <a:endParaRPr sz="1400"/>
          </a:p>
          <a:p>
            <a:pPr indent="-228600" lvl="1" marL="621792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SzPts val="1400"/>
              <a:buFont typeface="Noto Sans Symbols"/>
              <a:buChar char="▪"/>
            </a:pPr>
            <a:r>
              <a:rPr lang="en-US" sz="1400"/>
              <a:t>Defined as an absolute neutrophil count less than 500/µl, or less than 1000/µl when counts are anticipated to fall based on having recently received myleosuppressive chemotherapy administration within the last 2 weeks. </a:t>
            </a:r>
            <a:endParaRPr sz="1400"/>
          </a:p>
          <a:p>
            <a:pPr indent="-195579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952"/>
              <a:buFont typeface="Noto Sans Symbols"/>
              <a:buNone/>
            </a:pPr>
            <a:r>
              <a:t/>
            </a:r>
            <a:endParaRPr sz="1400"/>
          </a:p>
          <a:p>
            <a:pPr indent="-256032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952"/>
              <a:buFont typeface="Noto Sans Symbols"/>
              <a:buChar char="▪"/>
            </a:pPr>
            <a:r>
              <a:rPr b="1" lang="en-US" sz="1400"/>
              <a:t>FEVERS: </a:t>
            </a:r>
            <a:endParaRPr b="1" sz="1400"/>
          </a:p>
          <a:p>
            <a:pPr indent="-228600" lvl="2" marL="859536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NO RECTAL TEMPS!!</a:t>
            </a:r>
            <a:endParaRPr/>
          </a:p>
          <a:p>
            <a:pPr indent="-228600" lvl="2" marL="859536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Low grade fever 38.0-38.2 RECHECK IN 1 hour </a:t>
            </a:r>
            <a:endParaRPr/>
          </a:p>
          <a:p>
            <a:pPr indent="-228600" lvl="2" marL="859536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FEVER= 38.3 C </a:t>
            </a:r>
            <a:endParaRPr/>
          </a:p>
          <a:p>
            <a:pPr indent="-228600" lvl="2" marL="859536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**IF &lt; 12 months or down syndrome: Fever= 38.0 C</a:t>
            </a:r>
            <a:endParaRPr/>
          </a:p>
          <a:p>
            <a:pPr indent="-228600" lvl="2" marL="859536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Blood cultures q 24 hours for fever (always aerobic--consider anaerobic or fungal </a:t>
            </a:r>
            <a:endParaRPr/>
          </a:p>
          <a:p>
            <a:pPr indent="-139700" lvl="2" marL="859536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400"/>
          </a:p>
          <a:p>
            <a:pPr indent="-256032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952"/>
              <a:buChar char="🞂"/>
            </a:pPr>
            <a:r>
              <a:rPr b="1" lang="en-US" sz="1400"/>
              <a:t>Antibiotics </a:t>
            </a:r>
            <a:endParaRPr/>
          </a:p>
          <a:p>
            <a:pPr indent="-228600" lvl="1" marL="621792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SzPts val="1400"/>
              <a:buChar char="◦"/>
            </a:pPr>
            <a:r>
              <a:rPr lang="en-US" sz="1400"/>
              <a:t>Cefepime (started if neutropenic + fever) </a:t>
            </a:r>
            <a:endParaRPr/>
          </a:p>
          <a:p>
            <a:pPr indent="-228600" lvl="1" marL="621792" rtl="0" algn="l">
              <a:lnSpc>
                <a:spcPct val="80000"/>
              </a:lnSpc>
              <a:spcBef>
                <a:spcPts val="324"/>
              </a:spcBef>
              <a:spcAft>
                <a:spcPts val="0"/>
              </a:spcAft>
              <a:buSzPts val="1400"/>
              <a:buChar char="◦"/>
            </a:pPr>
            <a:r>
              <a:rPr lang="en-US" sz="1400"/>
              <a:t>-/+ Vanc if: </a:t>
            </a:r>
            <a:endParaRPr/>
          </a:p>
          <a:p>
            <a:pPr indent="-228600" lvl="2" marL="859536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s/p high dose cytarabine </a:t>
            </a:r>
            <a:endParaRPr/>
          </a:p>
          <a:p>
            <a:pPr indent="-228600" lvl="2" marL="859536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AML</a:t>
            </a:r>
            <a:endParaRPr/>
          </a:p>
          <a:p>
            <a:pPr indent="-228600" lvl="2" marL="859536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Growing GPCs </a:t>
            </a:r>
            <a:endParaRPr/>
          </a:p>
          <a:p>
            <a:pPr indent="-228600" lvl="2" marL="859536" rtl="0" algn="l">
              <a:lnSpc>
                <a:spcPct val="80000"/>
              </a:lnSpc>
              <a:spcBef>
                <a:spcPts val="350"/>
              </a:spcBef>
              <a:spcAft>
                <a:spcPts val="0"/>
              </a:spcAft>
              <a:buSzPts val="1400"/>
              <a:buChar char="●"/>
            </a:pPr>
            <a:r>
              <a:rPr lang="en-US" sz="1400"/>
              <a:t>Mucositis </a:t>
            </a:r>
            <a:endParaRPr sz="1400"/>
          </a:p>
          <a:p>
            <a:pPr indent="0" lvl="0" marL="109728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952"/>
              <a:buNone/>
            </a:pPr>
            <a:r>
              <a:t/>
            </a:r>
            <a:endParaRPr sz="1400"/>
          </a:p>
          <a:p>
            <a:pPr indent="-256032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952"/>
              <a:buChar char="🞂"/>
            </a:pPr>
            <a:r>
              <a:rPr lang="en-US" sz="1400" u="sng">
                <a:solidFill>
                  <a:schemeClr val="hlink"/>
                </a:solidFill>
                <a:hlinkClick r:id="rId3"/>
              </a:rPr>
              <a:t>http://stemcell/ho_index.html</a:t>
            </a:r>
            <a:endParaRPr sz="1400"/>
          </a:p>
          <a:p>
            <a:pPr indent="-226885" lvl="0" marL="36576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SzPts val="459"/>
              <a:buNone/>
            </a:pPr>
            <a:r>
              <a:t/>
            </a:r>
            <a:endParaRPr sz="675"/>
          </a:p>
        </p:txBody>
      </p:sp>
      <p:sp>
        <p:nvSpPr>
          <p:cNvPr id="149" name="Google Shape;149;p20"/>
          <p:cNvSpPr txBox="1"/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Lucida Sans"/>
              <a:buNone/>
            </a:pPr>
            <a:r>
              <a:rPr lang="en-US" sz="3600"/>
              <a:t>ONC</a:t>
            </a:r>
            <a:endParaRPr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1"/>
          <p:cNvSpPr txBox="1"/>
          <p:nvPr>
            <p:ph idx="1" type="body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2" marL="859536" rtl="0" algn="l">
              <a:spcBef>
                <a:spcPts val="0"/>
              </a:spcBef>
              <a:spcAft>
                <a:spcPts val="0"/>
              </a:spcAft>
              <a:buSzPts val="2220"/>
              <a:buChar char="●"/>
            </a:pPr>
            <a:r>
              <a:rPr lang="en-US" sz="2220"/>
              <a:t>Elevated Blood Pressure</a:t>
            </a:r>
            <a:endParaRPr/>
          </a:p>
          <a:p>
            <a:pPr indent="-228600" lvl="2" marL="859536" rtl="0" algn="l">
              <a:spcBef>
                <a:spcPts val="350"/>
              </a:spcBef>
              <a:spcAft>
                <a:spcPts val="0"/>
              </a:spcAft>
              <a:buSzPts val="2220"/>
              <a:buChar char="●"/>
            </a:pPr>
            <a:r>
              <a:rPr lang="en-US" sz="2220"/>
              <a:t>SBP and/or DBP between 90-95</a:t>
            </a:r>
            <a:r>
              <a:rPr baseline="30000" lang="en-US" sz="2220"/>
              <a:t>th</a:t>
            </a:r>
            <a:r>
              <a:rPr lang="en-US" sz="2220"/>
              <a:t> percentile</a:t>
            </a:r>
            <a:endParaRPr sz="2220"/>
          </a:p>
          <a:p>
            <a:pPr indent="-228600" lvl="1" marL="621792" rtl="0" algn="l">
              <a:spcBef>
                <a:spcPts val="324"/>
              </a:spcBef>
              <a:spcAft>
                <a:spcPts val="0"/>
              </a:spcAft>
              <a:buSzPts val="2220"/>
              <a:buChar char="◦"/>
            </a:pPr>
            <a:r>
              <a:rPr lang="en-US" sz="2220"/>
              <a:t>Stage 1 Hypertension:</a:t>
            </a:r>
            <a:endParaRPr/>
          </a:p>
          <a:p>
            <a:pPr indent="-228600" lvl="2" marL="859536" rtl="0" algn="l">
              <a:spcBef>
                <a:spcPts val="350"/>
              </a:spcBef>
              <a:spcAft>
                <a:spcPts val="0"/>
              </a:spcAft>
              <a:buSzPts val="2220"/>
              <a:buChar char="●"/>
            </a:pPr>
            <a:r>
              <a:rPr lang="en-US" sz="2220"/>
              <a:t>SBP and/or DBP ≥ 95</a:t>
            </a:r>
            <a:r>
              <a:rPr baseline="30000" lang="en-US" sz="2220"/>
              <a:t>th</a:t>
            </a:r>
            <a:r>
              <a:rPr lang="en-US" sz="2220"/>
              <a:t> %ile but ≤ 95 %ile+ 12 mmHg</a:t>
            </a:r>
            <a:endParaRPr/>
          </a:p>
          <a:p>
            <a:pPr indent="-228600" lvl="1" marL="621792" rtl="0" algn="l">
              <a:spcBef>
                <a:spcPts val="324"/>
              </a:spcBef>
              <a:spcAft>
                <a:spcPts val="0"/>
              </a:spcAft>
              <a:buSzPts val="2220"/>
              <a:buChar char="◦"/>
            </a:pPr>
            <a:r>
              <a:rPr lang="en-US" sz="2220"/>
              <a:t>Stage 2 Hypertension:</a:t>
            </a:r>
            <a:endParaRPr/>
          </a:p>
          <a:p>
            <a:pPr indent="-228600" lvl="2" marL="859536" rtl="0" algn="l">
              <a:spcBef>
                <a:spcPts val="350"/>
              </a:spcBef>
              <a:spcAft>
                <a:spcPts val="0"/>
              </a:spcAft>
              <a:buSzPts val="2220"/>
              <a:buChar char="●"/>
            </a:pPr>
            <a:r>
              <a:rPr lang="en-US" sz="2220"/>
              <a:t>SBP and/or DBP &gt; 95</a:t>
            </a:r>
            <a:r>
              <a:rPr baseline="30000" lang="en-US" sz="2220"/>
              <a:t>th</a:t>
            </a:r>
            <a:r>
              <a:rPr lang="en-US" sz="2220"/>
              <a:t> %ile + 12 mmHg</a:t>
            </a:r>
            <a:endParaRPr/>
          </a:p>
          <a:p>
            <a:pPr indent="0" lvl="2" marL="630936" rtl="0" algn="l">
              <a:spcBef>
                <a:spcPts val="350"/>
              </a:spcBef>
              <a:spcAft>
                <a:spcPts val="0"/>
              </a:spcAft>
              <a:buSzPts val="2220"/>
              <a:buNone/>
            </a:pPr>
            <a:r>
              <a:t/>
            </a:r>
            <a:endParaRPr sz="2220"/>
          </a:p>
          <a:p>
            <a:pPr indent="-228599" lvl="1" marL="621792" rtl="0" algn="l">
              <a:spcBef>
                <a:spcPts val="324"/>
              </a:spcBef>
              <a:spcAft>
                <a:spcPts val="0"/>
              </a:spcAft>
              <a:buSzPts val="2405"/>
              <a:buChar char="◦"/>
            </a:pPr>
            <a:r>
              <a:rPr b="1" lang="en-US" sz="2405"/>
              <a:t>Inpatient Cutoffs: </a:t>
            </a:r>
            <a:endParaRPr/>
          </a:p>
          <a:p>
            <a:pPr indent="-228600" lvl="2" marL="859536" rtl="0" algn="l">
              <a:spcBef>
                <a:spcPts val="350"/>
              </a:spcBef>
              <a:spcAft>
                <a:spcPts val="0"/>
              </a:spcAft>
              <a:buSzPts val="2220"/>
              <a:buChar char="●"/>
            </a:pPr>
            <a:r>
              <a:rPr b="1" lang="en-US" sz="2220"/>
              <a:t>95% + 12 mmHg (when giving PRN medications) </a:t>
            </a:r>
            <a:endParaRPr b="1" sz="2220"/>
          </a:p>
          <a:p>
            <a:pPr indent="-87630" lvl="2" marL="859536" rtl="0" algn="l">
              <a:spcBef>
                <a:spcPts val="350"/>
              </a:spcBef>
              <a:spcAft>
                <a:spcPts val="0"/>
              </a:spcAft>
              <a:buSzPts val="2220"/>
              <a:buNone/>
            </a:pPr>
            <a:r>
              <a:t/>
            </a:r>
            <a:endParaRPr sz="2220"/>
          </a:p>
          <a:p>
            <a:pPr indent="-228600" lvl="2" marL="859536" rtl="0" algn="l">
              <a:spcBef>
                <a:spcPts val="350"/>
              </a:spcBef>
              <a:spcAft>
                <a:spcPts val="0"/>
              </a:spcAft>
              <a:buSzPts val="2590"/>
              <a:buChar char="●"/>
            </a:pPr>
            <a:r>
              <a:rPr i="1" lang="en-US" sz="2590">
                <a:solidFill>
                  <a:srgbClr val="FF0000"/>
                </a:solidFill>
              </a:rPr>
              <a:t>All based on gender, height, and age!</a:t>
            </a:r>
            <a:endParaRPr/>
          </a:p>
          <a:p>
            <a:pPr indent="-148211" lvl="0" marL="365760" rtl="0" algn="l">
              <a:spcBef>
                <a:spcPts val="400"/>
              </a:spcBef>
              <a:spcAft>
                <a:spcPts val="0"/>
              </a:spcAft>
              <a:buSzPts val="1698"/>
              <a:buNone/>
            </a:pPr>
            <a:r>
              <a:t/>
            </a:r>
            <a:endParaRPr sz="2497"/>
          </a:p>
        </p:txBody>
      </p:sp>
      <p:sp>
        <p:nvSpPr>
          <p:cNvPr id="155" name="Google Shape;155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Lucida Sans"/>
              <a:buNone/>
            </a:pPr>
            <a:r>
              <a:rPr lang="en-US"/>
              <a:t>RENAL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ncourse">
  <a:themeElements>
    <a:clrScheme name="Concourse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