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1" r:id="rId3"/>
    <p:sldId id="257" r:id="rId4"/>
    <p:sldId id="258" r:id="rId5"/>
    <p:sldId id="263" r:id="rId6"/>
    <p:sldId id="259" r:id="rId7"/>
    <p:sldId id="260" r:id="rId8"/>
    <p:sldId id="264" r:id="rId9"/>
    <p:sldId id="266" r:id="rId10"/>
    <p:sldId id="267" r:id="rId11"/>
    <p:sldId id="262" r:id="rId12"/>
    <p:sldId id="268" r:id="rId13"/>
    <p:sldId id="269" r:id="rId14"/>
    <p:sldId id="273" r:id="rId15"/>
    <p:sldId id="270" r:id="rId16"/>
    <p:sldId id="261" r:id="rId17"/>
    <p:sldId id="265"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FACA1-6336-4469-8F9B-5004035D0725}" type="datetimeFigureOut">
              <a:rPr lang="en-US" smtClean="0"/>
              <a:t>10/20/2013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234B9C-D311-46BF-B5A8-874EC34FE5A4}" type="slidenum">
              <a:rPr lang="en-US" smtClean="0"/>
              <a:t>‹#›</a:t>
            </a:fld>
            <a:endParaRPr lang="en-US"/>
          </a:p>
        </p:txBody>
      </p:sp>
    </p:spTree>
    <p:extLst>
      <p:ext uri="{BB962C8B-B14F-4D97-AF65-F5344CB8AC3E}">
        <p14:creationId xmlns:p14="http://schemas.microsoft.com/office/powerpoint/2010/main" val="73606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RF for epilepsy include neurodevelopmental delay and first febrile seizure that’s complex</a:t>
            </a:r>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5</a:t>
            </a:fld>
            <a:endParaRPr lang="en-US"/>
          </a:p>
        </p:txBody>
      </p:sp>
    </p:spTree>
    <p:extLst>
      <p:ext uri="{BB962C8B-B14F-4D97-AF65-F5344CB8AC3E}">
        <p14:creationId xmlns:p14="http://schemas.microsoft.com/office/powerpoint/2010/main" val="3999017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D, E</a:t>
            </a:r>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17</a:t>
            </a:fld>
            <a:endParaRPr lang="en-US"/>
          </a:p>
        </p:txBody>
      </p:sp>
    </p:spTree>
    <p:extLst>
      <p:ext uri="{BB962C8B-B14F-4D97-AF65-F5344CB8AC3E}">
        <p14:creationId xmlns:p14="http://schemas.microsoft.com/office/powerpoint/2010/main" val="393900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lumbar puncture should be performed in any child who presents with a seizure and a fever and has meningeal signs and symptoms (e.g. neck stiffness, </a:t>
            </a:r>
            <a:r>
              <a:rPr lang="en-US" dirty="0" err="1" smtClean="0"/>
              <a:t>Kernig</a:t>
            </a:r>
            <a:r>
              <a:rPr lang="en-US" dirty="0" smtClean="0"/>
              <a:t> and/or </a:t>
            </a:r>
            <a:r>
              <a:rPr lang="en-US" dirty="0" err="1" smtClean="0"/>
              <a:t>Brudzinski</a:t>
            </a:r>
            <a:r>
              <a:rPr lang="en-US" dirty="0" smtClean="0"/>
              <a:t> signs) or in any child whose history or examination suggests the presence of meningitis or intracranial infection.</a:t>
            </a:r>
          </a:p>
          <a:p>
            <a:r>
              <a:rPr lang="en-US" dirty="0" smtClean="0"/>
              <a:t>Based on B-level evidence (overwhelmingly consistent evidence from observational studies)</a:t>
            </a:r>
          </a:p>
          <a:p>
            <a:r>
              <a:rPr lang="en-US" dirty="0" smtClean="0"/>
              <a:t>Policy level: Strong recommendation (benefits outweigh risks)</a:t>
            </a:r>
          </a:p>
          <a:p>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7</a:t>
            </a:fld>
            <a:endParaRPr lang="en-US"/>
          </a:p>
        </p:txBody>
      </p:sp>
    </p:spTree>
    <p:extLst>
      <p:ext uri="{BB962C8B-B14F-4D97-AF65-F5344CB8AC3E}">
        <p14:creationId xmlns:p14="http://schemas.microsoft.com/office/powerpoint/2010/main" val="829294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any infant between 6-12 months of age who presents with a seizure and fever, a lumbar puncture is an option when the child is considered deficient in </a:t>
            </a:r>
            <a:r>
              <a:rPr lang="en-US" i="1" dirty="0" err="1" smtClean="0"/>
              <a:t>Haemophilis</a:t>
            </a:r>
            <a:r>
              <a:rPr lang="en-US" i="1" dirty="0" smtClean="0"/>
              <a:t> influenza </a:t>
            </a:r>
            <a:r>
              <a:rPr lang="en-US" dirty="0" smtClean="0"/>
              <a:t>type B or </a:t>
            </a:r>
            <a:r>
              <a:rPr lang="en-US" i="1" dirty="0" smtClean="0"/>
              <a:t>Streptococcus </a:t>
            </a:r>
            <a:r>
              <a:rPr lang="en-US" i="1" dirty="0" err="1" smtClean="0"/>
              <a:t>pneumoniae</a:t>
            </a:r>
            <a:r>
              <a:rPr lang="en-US" dirty="0" smtClean="0"/>
              <a:t> immunizations, or when immunization status cannot be determined because of an increased risk of bacterial meningitis</a:t>
            </a:r>
          </a:p>
          <a:p>
            <a:r>
              <a:rPr lang="en-US" dirty="0" smtClean="0"/>
              <a:t>Based on D-level evidence (expert opinion, case reports)</a:t>
            </a:r>
          </a:p>
          <a:p>
            <a:r>
              <a:rPr lang="en-US" dirty="0" smtClean="0"/>
              <a:t>Policy level: Option (benefits outweigh risks)</a:t>
            </a:r>
          </a:p>
          <a:p>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8</a:t>
            </a:fld>
            <a:endParaRPr lang="en-US"/>
          </a:p>
        </p:txBody>
      </p:sp>
    </p:spTree>
    <p:extLst>
      <p:ext uri="{BB962C8B-B14F-4D97-AF65-F5344CB8AC3E}">
        <p14:creationId xmlns:p14="http://schemas.microsoft.com/office/powerpoint/2010/main" val="12288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 lumbar puncture is an option in the child who presents with a seizure and fever who is pretreated with antibiotics, because antibiotic treatment can mask the signs and symptoms of meningitis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Based on D-level evidence (clinical experience, case series)</a:t>
            </a:r>
          </a:p>
          <a:p>
            <a:endParaRPr lang="en-US" dirty="0" smtClean="0"/>
          </a:p>
          <a:p>
            <a:r>
              <a:rPr lang="en-US" dirty="0" smtClean="0"/>
              <a:t>Policy level: Option (benefits outweigh risks)</a:t>
            </a:r>
          </a:p>
          <a:p>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9</a:t>
            </a:fld>
            <a:endParaRPr lang="en-US"/>
          </a:p>
        </p:txBody>
      </p:sp>
    </p:spTree>
    <p:extLst>
      <p:ext uri="{BB962C8B-B14F-4D97-AF65-F5344CB8AC3E}">
        <p14:creationId xmlns:p14="http://schemas.microsoft.com/office/powerpoint/2010/main" val="2379789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EEG should NOT be performed in the evaluation of a neurologically healthy child with a simple febrile seizure.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Based on B-level evidence (overwhelming evidence from observational studies)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Policy Level: Strong recommendation (risks of EEG outweigh benefits)</a:t>
            </a:r>
          </a:p>
          <a:p>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10</a:t>
            </a:fld>
            <a:endParaRPr lang="en-US"/>
          </a:p>
        </p:txBody>
      </p:sp>
    </p:spTree>
    <p:extLst>
      <p:ext uri="{BB962C8B-B14F-4D97-AF65-F5344CB8AC3E}">
        <p14:creationId xmlns:p14="http://schemas.microsoft.com/office/powerpoint/2010/main" val="3402482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 infections, URI’s, and HHV 6 have been linked to febrile</a:t>
            </a:r>
            <a:r>
              <a:rPr lang="en-US" baseline="0" dirty="0" smtClean="0"/>
              <a:t> seizures</a:t>
            </a:r>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11</a:t>
            </a:fld>
            <a:endParaRPr lang="en-US"/>
          </a:p>
        </p:txBody>
      </p:sp>
    </p:spTree>
    <p:extLst>
      <p:ext uri="{BB962C8B-B14F-4D97-AF65-F5344CB8AC3E}">
        <p14:creationId xmlns:p14="http://schemas.microsoft.com/office/powerpoint/2010/main" val="3310571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following tests should NOT be performed routinely for the sole purpose of identifying a cause of the simple febrile seizure: measurement of serum electrolytes, calcium, phosphorus, magnesium, blood glucose or CBC.</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Based on B-level evidence (overwhelming evidence from observational studies)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Policy level: Strong recommendation (risks of lab tests outweigh benefits)</a:t>
            </a:r>
          </a:p>
          <a:p>
            <a:endParaRPr lang="en-US" dirty="0" smtClean="0"/>
          </a:p>
          <a:p>
            <a:r>
              <a:rPr lang="en-US" dirty="0" smtClean="0"/>
              <a:t>When a patient presents with a simple febrile seizure, you should try to identify cause of fever.</a:t>
            </a:r>
            <a:r>
              <a:rPr lang="en-US" baseline="0" dirty="0" smtClean="0"/>
              <a:t> Don’t run any more tests than you would if a similar patient without a seizure walked into your office</a:t>
            </a:r>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12</a:t>
            </a:fld>
            <a:endParaRPr lang="en-US"/>
          </a:p>
        </p:txBody>
      </p:sp>
    </p:spTree>
    <p:extLst>
      <p:ext uri="{BB962C8B-B14F-4D97-AF65-F5344CB8AC3E}">
        <p14:creationId xmlns:p14="http://schemas.microsoft.com/office/powerpoint/2010/main" val="2560808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Neuroimaging should NOT be performed in the routine evaluation of the child with a simple febrile seizure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B-level evidence (overwhelming evidence from observational studies)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Policy level: Strong recommendation (risks of imaging outweigh benefits)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13</a:t>
            </a:fld>
            <a:endParaRPr lang="en-US"/>
          </a:p>
        </p:txBody>
      </p:sp>
    </p:spTree>
    <p:extLst>
      <p:ext uri="{BB962C8B-B14F-4D97-AF65-F5344CB8AC3E}">
        <p14:creationId xmlns:p14="http://schemas.microsoft.com/office/powerpoint/2010/main" val="411854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Continuous AED treatment with phenobarbital, </a:t>
            </a:r>
            <a:r>
              <a:rPr lang="en-US" dirty="0" err="1" smtClean="0"/>
              <a:t>primidone</a:t>
            </a:r>
            <a:r>
              <a:rPr lang="en-US" dirty="0" smtClean="0"/>
              <a:t>, and </a:t>
            </a:r>
            <a:r>
              <a:rPr lang="en-US" dirty="0" err="1" smtClean="0"/>
              <a:t>valproic</a:t>
            </a:r>
            <a:r>
              <a:rPr lang="en-US" dirty="0" smtClean="0"/>
              <a:t> acid all prevented recurrence of febrile seizures; however, benefits of preventing simple febrile seizures do NOT outweigh risks of taking these medications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Intermittent use of diazepam at the start of febrile illness can prevent simple febrile seizure. Use with caution in cases where parental anxiety is high enough to outweigh the risks of the medicine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Antipyretics improve patient comfort but do NOT prevent febrile seizures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4234B9C-D311-46BF-B5A8-874EC34FE5A4}" type="slidenum">
              <a:rPr lang="en-US" smtClean="0"/>
              <a:t>14</a:t>
            </a:fld>
            <a:endParaRPr lang="en-US"/>
          </a:p>
        </p:txBody>
      </p:sp>
    </p:spTree>
    <p:extLst>
      <p:ext uri="{BB962C8B-B14F-4D97-AF65-F5344CB8AC3E}">
        <p14:creationId xmlns:p14="http://schemas.microsoft.com/office/powerpoint/2010/main" val="120064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049DFD-54B0-4A0A-AF0D-32BE5772850E}"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A5A8F-E4F2-4CCF-A659-8931479CE6F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49DFD-54B0-4A0A-AF0D-32BE5772850E}"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49DFD-54B0-4A0A-AF0D-32BE5772850E}"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49DFD-54B0-4A0A-AF0D-32BE5772850E}"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049DFD-54B0-4A0A-AF0D-32BE5772850E}"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A5A8F-E4F2-4CCF-A659-8931479CE6F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049DFD-54B0-4A0A-AF0D-32BE5772850E}"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049DFD-54B0-4A0A-AF0D-32BE5772850E}" type="datetimeFigureOut">
              <a:rPr lang="en-US" smtClean="0"/>
              <a:t>10/20/2013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A5A8F-E4F2-4CCF-A659-8931479CE6F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49DFD-54B0-4A0A-AF0D-32BE5772850E}" type="datetimeFigureOut">
              <a:rPr lang="en-US" smtClean="0"/>
              <a:t>10/20/2013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49DFD-54B0-4A0A-AF0D-32BE5772850E}" type="datetimeFigureOut">
              <a:rPr lang="en-US" smtClean="0"/>
              <a:t>10/20/2013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49DFD-54B0-4A0A-AF0D-32BE5772850E}"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A5A8F-E4F2-4CCF-A659-8931479CE6F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49DFD-54B0-4A0A-AF0D-32BE5772850E}"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A5A8F-E4F2-4CCF-A659-8931479CE6F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049DFD-54B0-4A0A-AF0D-32BE5772850E}" type="datetimeFigureOut">
              <a:rPr lang="en-US" smtClean="0"/>
              <a:t>10/20/2013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87A5A8F-E4F2-4CCF-A659-8931479CE6F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Simple Febrile Seizure</a:t>
            </a:r>
            <a:endParaRPr lang="en-US" dirty="0"/>
          </a:p>
        </p:txBody>
      </p:sp>
      <p:sp>
        <p:nvSpPr>
          <p:cNvPr id="3" name="Subtitle 2"/>
          <p:cNvSpPr>
            <a:spLocks noGrp="1"/>
          </p:cNvSpPr>
          <p:nvPr>
            <p:ph type="subTitle" idx="1"/>
          </p:nvPr>
        </p:nvSpPr>
        <p:spPr/>
        <p:txBody>
          <a:bodyPr/>
          <a:lstStyle/>
          <a:p>
            <a:r>
              <a:rPr lang="en-US" dirty="0" smtClean="0"/>
              <a:t>Review of the Clinical Practice Guidelines</a:t>
            </a:r>
          </a:p>
          <a:p>
            <a:endParaRPr lang="en-US" dirty="0" smtClean="0"/>
          </a:p>
          <a:p>
            <a:r>
              <a:rPr lang="en-US" dirty="0" err="1" smtClean="0"/>
              <a:t>T.Czech</a:t>
            </a:r>
            <a:endParaRPr lang="en-US" dirty="0"/>
          </a:p>
        </p:txBody>
      </p:sp>
    </p:spTree>
    <p:extLst>
      <p:ext uri="{BB962C8B-B14F-4D97-AF65-F5344CB8AC3E}">
        <p14:creationId xmlns:p14="http://schemas.microsoft.com/office/powerpoint/2010/main" val="1965482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Statement 2: EEG</a:t>
            </a:r>
            <a:endParaRPr lang="en-US" dirty="0"/>
          </a:p>
        </p:txBody>
      </p:sp>
      <p:sp>
        <p:nvSpPr>
          <p:cNvPr id="3" name="Content Placeholder 2"/>
          <p:cNvSpPr>
            <a:spLocks noGrp="1"/>
          </p:cNvSpPr>
          <p:nvPr>
            <p:ph idx="1"/>
          </p:nvPr>
        </p:nvSpPr>
        <p:spPr/>
        <p:txBody>
          <a:bodyPr/>
          <a:lstStyle/>
          <a:p>
            <a:r>
              <a:rPr lang="en-US" dirty="0" smtClean="0"/>
              <a:t>NOT indicated</a:t>
            </a:r>
          </a:p>
          <a:p>
            <a:r>
              <a:rPr lang="en-US" dirty="0" smtClean="0"/>
              <a:t>Based on B-level evidence </a:t>
            </a:r>
          </a:p>
          <a:p>
            <a:r>
              <a:rPr lang="en-US" dirty="0" smtClean="0"/>
              <a:t>Policy Level: Strong recommendation</a:t>
            </a:r>
            <a:endParaRPr lang="en-US" dirty="0"/>
          </a:p>
        </p:txBody>
      </p:sp>
    </p:spTree>
    <p:extLst>
      <p:ext uri="{BB962C8B-B14F-4D97-AF65-F5344CB8AC3E}">
        <p14:creationId xmlns:p14="http://schemas.microsoft.com/office/powerpoint/2010/main" val="2525578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 #2</a:t>
            </a:r>
            <a:endParaRPr lang="en-US" dirty="0"/>
          </a:p>
        </p:txBody>
      </p:sp>
      <p:sp>
        <p:nvSpPr>
          <p:cNvPr id="3" name="Content Placeholder 2"/>
          <p:cNvSpPr>
            <a:spLocks noGrp="1"/>
          </p:cNvSpPr>
          <p:nvPr>
            <p:ph sz="half" idx="1"/>
          </p:nvPr>
        </p:nvSpPr>
        <p:spPr/>
        <p:txBody>
          <a:bodyPr>
            <a:normAutofit fontScale="77500" lnSpcReduction="20000"/>
          </a:bodyPr>
          <a:lstStyle/>
          <a:p>
            <a:pPr marL="0" indent="0">
              <a:buNone/>
            </a:pPr>
            <a:r>
              <a:rPr lang="en-US" dirty="0"/>
              <a:t>A 2-year-old girl presents to the emergency department with a simple febrile seizure. After the recovering from their shock, the parents, who are medical students, ask you whether genetic predisposition or particular infectious agents confer risk for febrile seizures. You respond that several genes appear to increase risk for febrile and </a:t>
            </a:r>
            <a:r>
              <a:rPr lang="en-US" dirty="0" err="1"/>
              <a:t>nonfebrile</a:t>
            </a:r>
            <a:r>
              <a:rPr lang="en-US" dirty="0"/>
              <a:t> seizures, but certain infectious agents also may be more likely than others to trigger febrile seizures</a:t>
            </a:r>
            <a:r>
              <a:rPr lang="en-US" dirty="0" smtClean="0"/>
              <a:t>.</a:t>
            </a:r>
            <a:endParaRPr lang="en-US" dirty="0"/>
          </a:p>
        </p:txBody>
      </p:sp>
      <p:sp>
        <p:nvSpPr>
          <p:cNvPr id="4" name="Content Placeholder 3"/>
          <p:cNvSpPr>
            <a:spLocks noGrp="1"/>
          </p:cNvSpPr>
          <p:nvPr>
            <p:ph sz="half" idx="2"/>
          </p:nvPr>
        </p:nvSpPr>
        <p:spPr/>
        <p:txBody>
          <a:bodyPr>
            <a:normAutofit fontScale="77500" lnSpcReduction="20000"/>
          </a:bodyPr>
          <a:lstStyle/>
          <a:p>
            <a:pPr marL="0" indent="0">
              <a:buNone/>
            </a:pPr>
            <a:r>
              <a:rPr lang="en-US" dirty="0" smtClean="0"/>
              <a:t>Of </a:t>
            </a:r>
            <a:r>
              <a:rPr lang="en-US" dirty="0"/>
              <a:t>the following, the agent that is MOST associated with febrile seizures </a:t>
            </a:r>
            <a:r>
              <a:rPr lang="en-US" dirty="0" smtClean="0"/>
              <a:t>is: </a:t>
            </a:r>
          </a:p>
          <a:p>
            <a:pPr marL="514350" indent="-514350">
              <a:buAutoNum type="alphaUcParenR"/>
            </a:pPr>
            <a:r>
              <a:rPr lang="en-US" i="1" dirty="0" err="1" smtClean="0"/>
              <a:t>Aspergillus</a:t>
            </a:r>
            <a:r>
              <a:rPr lang="en-US" i="1" dirty="0" smtClean="0"/>
              <a:t> </a:t>
            </a:r>
            <a:r>
              <a:rPr lang="en-US" i="1" dirty="0" err="1" smtClean="0"/>
              <a:t>fumigatus</a:t>
            </a:r>
            <a:endParaRPr lang="en-US" i="1" dirty="0" smtClean="0"/>
          </a:p>
          <a:p>
            <a:pPr marL="514350" indent="-514350">
              <a:buAutoNum type="alphaUcParenR"/>
            </a:pPr>
            <a:r>
              <a:rPr lang="en-US" i="1" dirty="0"/>
              <a:t>Escherichia </a:t>
            </a:r>
            <a:r>
              <a:rPr lang="en-US" i="1" dirty="0" smtClean="0"/>
              <a:t>coli</a:t>
            </a:r>
          </a:p>
          <a:p>
            <a:pPr marL="514350" indent="-514350">
              <a:buAutoNum type="alphaUcParenR"/>
            </a:pPr>
            <a:r>
              <a:rPr lang="en-US" dirty="0"/>
              <a:t>group A </a:t>
            </a:r>
            <a:r>
              <a:rPr lang="en-US" dirty="0" smtClean="0"/>
              <a:t>beta-</a:t>
            </a:r>
            <a:r>
              <a:rPr lang="en-US" dirty="0" err="1" smtClean="0"/>
              <a:t>hemolytic</a:t>
            </a:r>
            <a:r>
              <a:rPr lang="en-US" i="1" dirty="0" err="1" smtClean="0"/>
              <a:t>Streptococcus</a:t>
            </a:r>
            <a:endParaRPr lang="en-US" i="1" dirty="0" smtClean="0"/>
          </a:p>
          <a:p>
            <a:pPr marL="514350" indent="-514350">
              <a:buAutoNum type="alphaUcParenR"/>
            </a:pPr>
            <a:r>
              <a:rPr lang="en-US" dirty="0"/>
              <a:t>human </a:t>
            </a:r>
            <a:r>
              <a:rPr lang="en-US" dirty="0" err="1"/>
              <a:t>herpesvirus</a:t>
            </a:r>
            <a:r>
              <a:rPr lang="en-US" dirty="0"/>
              <a:t> type </a:t>
            </a:r>
            <a:r>
              <a:rPr lang="en-US" dirty="0" smtClean="0"/>
              <a:t>2</a:t>
            </a:r>
          </a:p>
          <a:p>
            <a:pPr marL="514350" indent="-514350">
              <a:buAutoNum type="alphaUcParenR"/>
            </a:pPr>
            <a:r>
              <a:rPr lang="en-US" dirty="0"/>
              <a:t>human </a:t>
            </a:r>
            <a:r>
              <a:rPr lang="en-US" dirty="0" err="1"/>
              <a:t>herpesvirus</a:t>
            </a:r>
            <a:r>
              <a:rPr lang="en-US" dirty="0"/>
              <a:t> type 6</a:t>
            </a:r>
            <a:endParaRPr lang="en-US" dirty="0"/>
          </a:p>
        </p:txBody>
      </p:sp>
      <p:sp>
        <p:nvSpPr>
          <p:cNvPr id="5" name="TextBox 4"/>
          <p:cNvSpPr txBox="1"/>
          <p:nvPr/>
        </p:nvSpPr>
        <p:spPr>
          <a:xfrm>
            <a:off x="7391400" y="5943600"/>
            <a:ext cx="1193468" cy="369332"/>
          </a:xfrm>
          <a:prstGeom prst="rect">
            <a:avLst/>
          </a:prstGeom>
          <a:noFill/>
        </p:spPr>
        <p:txBody>
          <a:bodyPr wrap="none" rtlCol="0">
            <a:spAutoFit/>
          </a:bodyPr>
          <a:lstStyle/>
          <a:p>
            <a:r>
              <a:rPr lang="en-US" dirty="0" smtClean="0"/>
              <a:t>2011: 230</a:t>
            </a:r>
            <a:endParaRPr lang="en-US" dirty="0"/>
          </a:p>
        </p:txBody>
      </p:sp>
    </p:spTree>
    <p:extLst>
      <p:ext uri="{BB962C8B-B14F-4D97-AF65-F5344CB8AC3E}">
        <p14:creationId xmlns:p14="http://schemas.microsoft.com/office/powerpoint/2010/main" val="3277580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Statement 3: lab tests</a:t>
            </a:r>
            <a:endParaRPr lang="en-US" dirty="0"/>
          </a:p>
        </p:txBody>
      </p:sp>
      <p:sp>
        <p:nvSpPr>
          <p:cNvPr id="3" name="Content Placeholder 2"/>
          <p:cNvSpPr>
            <a:spLocks noGrp="1"/>
          </p:cNvSpPr>
          <p:nvPr>
            <p:ph idx="1"/>
          </p:nvPr>
        </p:nvSpPr>
        <p:spPr/>
        <p:txBody>
          <a:bodyPr/>
          <a:lstStyle/>
          <a:p>
            <a:r>
              <a:rPr lang="en-US" dirty="0" smtClean="0"/>
              <a:t>NOT indicated</a:t>
            </a:r>
          </a:p>
          <a:p>
            <a:r>
              <a:rPr lang="en-US" dirty="0" smtClean="0"/>
              <a:t>Based on B-level evidence </a:t>
            </a:r>
          </a:p>
          <a:p>
            <a:r>
              <a:rPr lang="en-US" dirty="0" smtClean="0"/>
              <a:t>Policy level: Strong recommendation</a:t>
            </a:r>
            <a:endParaRPr lang="en-US" dirty="0"/>
          </a:p>
        </p:txBody>
      </p:sp>
    </p:spTree>
    <p:extLst>
      <p:ext uri="{BB962C8B-B14F-4D97-AF65-F5344CB8AC3E}">
        <p14:creationId xmlns:p14="http://schemas.microsoft.com/office/powerpoint/2010/main" val="726945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Statement 4: Neuroimaging</a:t>
            </a:r>
            <a:endParaRPr lang="en-US" dirty="0"/>
          </a:p>
        </p:txBody>
      </p:sp>
      <p:sp>
        <p:nvSpPr>
          <p:cNvPr id="3" name="Content Placeholder 2"/>
          <p:cNvSpPr>
            <a:spLocks noGrp="1"/>
          </p:cNvSpPr>
          <p:nvPr>
            <p:ph idx="1"/>
          </p:nvPr>
        </p:nvSpPr>
        <p:spPr/>
        <p:txBody>
          <a:bodyPr/>
          <a:lstStyle/>
          <a:p>
            <a:r>
              <a:rPr lang="en-US" dirty="0" smtClean="0"/>
              <a:t>NOT indicated</a:t>
            </a:r>
          </a:p>
          <a:p>
            <a:r>
              <a:rPr lang="en-US" dirty="0" smtClean="0"/>
              <a:t>B-level evidence</a:t>
            </a:r>
          </a:p>
          <a:p>
            <a:r>
              <a:rPr lang="en-US" dirty="0" smtClean="0"/>
              <a:t>Policy </a:t>
            </a:r>
            <a:r>
              <a:rPr lang="en-US" dirty="0"/>
              <a:t>level: Strong </a:t>
            </a:r>
            <a:r>
              <a:rPr lang="en-US" dirty="0" smtClean="0"/>
              <a:t>recommendation</a:t>
            </a:r>
            <a:endParaRPr lang="en-US" dirty="0"/>
          </a:p>
        </p:txBody>
      </p:sp>
    </p:spTree>
    <p:extLst>
      <p:ext uri="{BB962C8B-B14F-4D97-AF65-F5344CB8AC3E}">
        <p14:creationId xmlns:p14="http://schemas.microsoft.com/office/powerpoint/2010/main" val="3222027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Continuous AED treatment with phenobarbital, </a:t>
            </a:r>
            <a:r>
              <a:rPr lang="en-US" dirty="0" err="1" smtClean="0"/>
              <a:t>primidone</a:t>
            </a:r>
            <a:r>
              <a:rPr lang="en-US" dirty="0" smtClean="0"/>
              <a:t>, and </a:t>
            </a:r>
            <a:r>
              <a:rPr lang="en-US" dirty="0" err="1" smtClean="0"/>
              <a:t>valproic</a:t>
            </a:r>
            <a:r>
              <a:rPr lang="en-US" dirty="0" smtClean="0"/>
              <a:t> acid </a:t>
            </a:r>
          </a:p>
          <a:p>
            <a:r>
              <a:rPr lang="en-US" dirty="0" smtClean="0"/>
              <a:t>Intermittent use of diazepam at the start of febrile illness</a:t>
            </a:r>
          </a:p>
          <a:p>
            <a:r>
              <a:rPr lang="en-US" dirty="0" smtClean="0"/>
              <a:t>Antipyretics</a:t>
            </a:r>
            <a:endParaRPr lang="en-US" dirty="0"/>
          </a:p>
        </p:txBody>
      </p:sp>
    </p:spTree>
    <p:extLst>
      <p:ext uri="{BB962C8B-B14F-4D97-AF65-F5344CB8AC3E}">
        <p14:creationId xmlns:p14="http://schemas.microsoft.com/office/powerpoint/2010/main" val="1463674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LP if patient:</a:t>
            </a:r>
          </a:p>
          <a:p>
            <a:pPr lvl="1"/>
            <a:r>
              <a:rPr lang="en-US" dirty="0" smtClean="0"/>
              <a:t>Has meningeal signs</a:t>
            </a:r>
          </a:p>
          <a:p>
            <a:pPr lvl="1"/>
            <a:r>
              <a:rPr lang="en-US" dirty="0" smtClean="0"/>
              <a:t>Is young (6-12 months) and </a:t>
            </a:r>
            <a:r>
              <a:rPr lang="en-US" dirty="0" err="1" smtClean="0"/>
              <a:t>underimmunized</a:t>
            </a:r>
            <a:endParaRPr lang="en-US" dirty="0" smtClean="0"/>
          </a:p>
          <a:p>
            <a:pPr lvl="1"/>
            <a:r>
              <a:rPr lang="en-US" dirty="0" smtClean="0"/>
              <a:t>Has been pretreated with antibiotics</a:t>
            </a:r>
          </a:p>
          <a:p>
            <a:r>
              <a:rPr lang="en-US" dirty="0" smtClean="0"/>
              <a:t>Do not routinely perform EEG, labs tests or imaging</a:t>
            </a:r>
            <a:endParaRPr lang="en-US" dirty="0"/>
          </a:p>
          <a:p>
            <a:r>
              <a:rPr lang="en-US" dirty="0" smtClean="0"/>
              <a:t>Do not routinely recommend medications to prevent seizures</a:t>
            </a:r>
            <a:endParaRPr lang="en-US" dirty="0"/>
          </a:p>
        </p:txBody>
      </p:sp>
    </p:spTree>
    <p:extLst>
      <p:ext uri="{BB962C8B-B14F-4D97-AF65-F5344CB8AC3E}">
        <p14:creationId xmlns:p14="http://schemas.microsoft.com/office/powerpoint/2010/main" val="766000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a:t>
            </a:r>
            <a:endParaRPr lang="en-US"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dirty="0"/>
              <a:t>The mother of a 13-month-old calls you because her daughter just experienced a 1- to 2-minute generalized seizure. The girl’s temperature is 39.0°C and she is now sleeping. She is reluctant to bring her daughter to the emergency department because when the girl experienced her first febrile seizure 2 months ago, the visit was very traumatic (it involved blood testing, head computed tomography scan, and lumbar puncture). A neurologist recommended electroencephalography and the girl screamed for 30 minutes during the procedure. You review the girl’s medical record and determine that she has no other medical problems and that her immunizations are current. At the 12-month health supervision visit, development and growth parameters, including head circumference, were normal. The results of all tests performed at the time of the first febrile seizure were normal</a:t>
            </a:r>
            <a:r>
              <a:rPr lang="en-US" dirty="0" smtClean="0"/>
              <a:t>.</a:t>
            </a:r>
            <a:endParaRPr lang="en-US" dirty="0"/>
          </a:p>
        </p:txBody>
      </p:sp>
      <p:sp>
        <p:nvSpPr>
          <p:cNvPr id="4" name="Content Placeholder 3"/>
          <p:cNvSpPr>
            <a:spLocks noGrp="1"/>
          </p:cNvSpPr>
          <p:nvPr>
            <p:ph sz="half" idx="2"/>
          </p:nvPr>
        </p:nvSpPr>
        <p:spPr/>
        <p:txBody>
          <a:bodyPr>
            <a:normAutofit fontScale="55000" lnSpcReduction="20000"/>
          </a:bodyPr>
          <a:lstStyle/>
          <a:p>
            <a:pPr marL="0" indent="0">
              <a:buNone/>
            </a:pPr>
            <a:r>
              <a:rPr lang="en-US" dirty="0"/>
              <a:t>Of the following, you are MOST likely to </a:t>
            </a:r>
            <a:r>
              <a:rPr lang="en-US" dirty="0" smtClean="0"/>
              <a:t>recommend: </a:t>
            </a:r>
          </a:p>
          <a:p>
            <a:pPr marL="514350" indent="-514350">
              <a:buAutoNum type="alphaUcParenR"/>
            </a:pPr>
            <a:r>
              <a:rPr lang="en-US" dirty="0" smtClean="0"/>
              <a:t>brain </a:t>
            </a:r>
            <a:r>
              <a:rPr lang="en-US" dirty="0"/>
              <a:t>magnetic resonance imaging with and without </a:t>
            </a:r>
            <a:r>
              <a:rPr lang="en-US" dirty="0" smtClean="0"/>
              <a:t>contrast</a:t>
            </a:r>
          </a:p>
          <a:p>
            <a:pPr marL="514350" indent="-514350">
              <a:buAutoNum type="alphaUcParenR"/>
            </a:pPr>
            <a:r>
              <a:rPr lang="en-US" dirty="0"/>
              <a:t>education and </a:t>
            </a:r>
            <a:r>
              <a:rPr lang="en-US" dirty="0" smtClean="0"/>
              <a:t>reassurance</a:t>
            </a:r>
          </a:p>
          <a:p>
            <a:pPr marL="514350" indent="-514350">
              <a:buAutoNum type="alphaUcParenR"/>
            </a:pPr>
            <a:r>
              <a:rPr lang="en-US" dirty="0"/>
              <a:t>genetic testing for </a:t>
            </a:r>
            <a:r>
              <a:rPr lang="en-US" i="1" dirty="0" smtClean="0"/>
              <a:t>SCN1A</a:t>
            </a:r>
            <a:r>
              <a:rPr lang="en-US" dirty="0" smtClean="0"/>
              <a:t>mutations</a:t>
            </a:r>
          </a:p>
          <a:p>
            <a:pPr marL="514350" indent="-514350">
              <a:buAutoNum type="alphaUcParenR"/>
            </a:pPr>
            <a:r>
              <a:rPr lang="en-US" dirty="0"/>
              <a:t>neurology </a:t>
            </a:r>
            <a:r>
              <a:rPr lang="en-US" dirty="0" smtClean="0"/>
              <a:t>consultation</a:t>
            </a:r>
          </a:p>
          <a:p>
            <a:pPr marL="514350" indent="-514350">
              <a:buAutoNum type="alphaUcParenR"/>
            </a:pPr>
            <a:r>
              <a:rPr lang="en-US" dirty="0"/>
              <a:t>sepsis evaluation, including lumbar puncture</a:t>
            </a:r>
            <a:endParaRPr lang="en-US" dirty="0"/>
          </a:p>
          <a:p>
            <a:pPr marL="0" indent="0">
              <a:buNone/>
            </a:pPr>
            <a:endParaRPr lang="en-US" dirty="0"/>
          </a:p>
        </p:txBody>
      </p:sp>
    </p:spTree>
    <p:extLst>
      <p:ext uri="{BB962C8B-B14F-4D97-AF65-F5344CB8AC3E}">
        <p14:creationId xmlns:p14="http://schemas.microsoft.com/office/powerpoint/2010/main" val="1245922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eCW</a:t>
            </a:r>
            <a:r>
              <a:rPr lang="en-US" dirty="0" smtClean="0"/>
              <a:t> Multiple Choice</a:t>
            </a:r>
            <a:endParaRPr lang="en-US" dirty="0"/>
          </a:p>
        </p:txBody>
      </p:sp>
      <p:sp>
        <p:nvSpPr>
          <p:cNvPr id="3" name="Content Placeholder 2"/>
          <p:cNvSpPr>
            <a:spLocks noGrp="1"/>
          </p:cNvSpPr>
          <p:nvPr>
            <p:ph sz="half" idx="1"/>
          </p:nvPr>
        </p:nvSpPr>
        <p:spPr/>
        <p:txBody>
          <a:bodyPr/>
          <a:lstStyle/>
          <a:p>
            <a:pPr marL="0" indent="0">
              <a:buNone/>
            </a:pPr>
            <a:r>
              <a:rPr lang="en-US" dirty="0" smtClean="0"/>
              <a:t>Which diagnoses are available through </a:t>
            </a:r>
            <a:r>
              <a:rPr lang="en-US" dirty="0" err="1" smtClean="0"/>
              <a:t>eCW</a:t>
            </a:r>
            <a:r>
              <a:rPr lang="en-US" dirty="0" smtClean="0"/>
              <a:t>?</a:t>
            </a:r>
            <a:endParaRPr lang="en-US" dirty="0"/>
          </a:p>
        </p:txBody>
      </p:sp>
      <p:sp>
        <p:nvSpPr>
          <p:cNvPr id="4" name="Content Placeholder 3"/>
          <p:cNvSpPr>
            <a:spLocks noGrp="1"/>
          </p:cNvSpPr>
          <p:nvPr>
            <p:ph sz="half" idx="2"/>
          </p:nvPr>
        </p:nvSpPr>
        <p:spPr/>
        <p:txBody>
          <a:bodyPr/>
          <a:lstStyle/>
          <a:p>
            <a:pPr marL="514350" indent="-514350">
              <a:buAutoNum type="alphaUcParenR"/>
            </a:pPr>
            <a:r>
              <a:rPr lang="en-US" dirty="0" err="1" smtClean="0"/>
              <a:t>Vaccin</a:t>
            </a:r>
            <a:r>
              <a:rPr lang="en-US" dirty="0" smtClean="0"/>
              <a:t> for h. influenza</a:t>
            </a:r>
          </a:p>
          <a:p>
            <a:pPr marL="514350" indent="-514350">
              <a:buAutoNum type="alphaUcParenR"/>
            </a:pPr>
            <a:r>
              <a:rPr lang="en-US" dirty="0" smtClean="0"/>
              <a:t>Seizures, febrile</a:t>
            </a:r>
          </a:p>
          <a:p>
            <a:pPr marL="514350" indent="-514350">
              <a:buAutoNum type="alphaUcParenR"/>
            </a:pPr>
            <a:r>
              <a:rPr lang="en-US" dirty="0" smtClean="0"/>
              <a:t>Absence Seizures</a:t>
            </a:r>
          </a:p>
          <a:p>
            <a:pPr marL="514350" indent="-514350">
              <a:buAutoNum type="alphaUcParenR"/>
            </a:pPr>
            <a:r>
              <a:rPr lang="en-US" dirty="0" err="1" smtClean="0"/>
              <a:t>Scndhnd</a:t>
            </a:r>
            <a:r>
              <a:rPr lang="en-US" dirty="0" smtClean="0"/>
              <a:t> </a:t>
            </a:r>
            <a:r>
              <a:rPr lang="en-US" dirty="0" err="1" smtClean="0"/>
              <a:t>Tbcco</a:t>
            </a:r>
            <a:r>
              <a:rPr lang="en-US" dirty="0" smtClean="0"/>
              <a:t> Smoke</a:t>
            </a:r>
          </a:p>
          <a:p>
            <a:pPr marL="514350" indent="-514350">
              <a:buAutoNum type="alphaUcParenR"/>
            </a:pPr>
            <a:r>
              <a:rPr lang="en-US" dirty="0" smtClean="0"/>
              <a:t>Cheese-washers lung</a:t>
            </a:r>
            <a:endParaRPr lang="en-US" dirty="0"/>
          </a:p>
        </p:txBody>
      </p:sp>
    </p:spTree>
    <p:extLst>
      <p:ext uri="{BB962C8B-B14F-4D97-AF65-F5344CB8AC3E}">
        <p14:creationId xmlns:p14="http://schemas.microsoft.com/office/powerpoint/2010/main" val="265129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Prep 2011-2013</a:t>
            </a:r>
          </a:p>
          <a:p>
            <a:r>
              <a:rPr lang="en-US" dirty="0" smtClean="0"/>
              <a:t>“Febrile Seizures: Guideline for the </a:t>
            </a:r>
            <a:r>
              <a:rPr lang="en-US" dirty="0" err="1" smtClean="0"/>
              <a:t>Neurodiagnostic</a:t>
            </a:r>
            <a:r>
              <a:rPr lang="en-US" dirty="0" smtClean="0"/>
              <a:t> Evaluation of the Child with a Simple Febrile Seizure” </a:t>
            </a:r>
            <a:r>
              <a:rPr lang="en-US" i="1" dirty="0" smtClean="0"/>
              <a:t>Pediatrics</a:t>
            </a:r>
            <a:r>
              <a:rPr lang="en-US" dirty="0" smtClean="0"/>
              <a:t> 2011; 127; 389-394.</a:t>
            </a:r>
          </a:p>
          <a:p>
            <a:r>
              <a:rPr lang="en-US" dirty="0" smtClean="0"/>
              <a:t>“Febrile Seizures: Clinical Practice Guidelines for the Long-Term Management of the Child with Simple Febrile Seizures” </a:t>
            </a:r>
            <a:r>
              <a:rPr lang="en-US" i="1" dirty="0" smtClean="0"/>
              <a:t>Pediatrics</a:t>
            </a:r>
            <a:r>
              <a:rPr lang="en-US" dirty="0" smtClean="0"/>
              <a:t> 2008; 121; 1281-1286.</a:t>
            </a:r>
            <a:endParaRPr lang="en-US" dirty="0"/>
          </a:p>
        </p:txBody>
      </p:sp>
    </p:spTree>
    <p:extLst>
      <p:ext uri="{BB962C8B-B14F-4D97-AF65-F5344CB8AC3E}">
        <p14:creationId xmlns:p14="http://schemas.microsoft.com/office/powerpoint/2010/main" val="4229839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simple febrile seizure</a:t>
            </a:r>
          </a:p>
          <a:p>
            <a:r>
              <a:rPr lang="en-US" dirty="0" smtClean="0"/>
              <a:t>Understand the policy statement’s position on lumbar puncture, EEG, lab tests, and imaging in the workup of simple febrile seizure</a:t>
            </a:r>
          </a:p>
          <a:p>
            <a:r>
              <a:rPr lang="en-US" dirty="0" smtClean="0"/>
              <a:t>Understand the policy statement’s position on treatment and prevention of simple febrile seizure</a:t>
            </a:r>
            <a:endParaRPr lang="en-US" dirty="0"/>
          </a:p>
        </p:txBody>
      </p:sp>
    </p:spTree>
    <p:extLst>
      <p:ext uri="{BB962C8B-B14F-4D97-AF65-F5344CB8AC3E}">
        <p14:creationId xmlns:p14="http://schemas.microsoft.com/office/powerpoint/2010/main" val="735897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Seizure that occurs with fever:</a:t>
            </a:r>
          </a:p>
          <a:p>
            <a:pPr lvl="1"/>
            <a:r>
              <a:rPr lang="en-US" dirty="0" smtClean="0"/>
              <a:t>Fever = </a:t>
            </a:r>
          </a:p>
          <a:p>
            <a:pPr lvl="1"/>
            <a:r>
              <a:rPr lang="en-US" dirty="0" smtClean="0"/>
              <a:t>Age = </a:t>
            </a:r>
          </a:p>
          <a:p>
            <a:pPr lvl="1"/>
            <a:r>
              <a:rPr lang="en-US" dirty="0" smtClean="0"/>
              <a:t>Exclusion criteria = </a:t>
            </a:r>
          </a:p>
          <a:p>
            <a:r>
              <a:rPr lang="en-US" dirty="0" smtClean="0"/>
              <a:t>Occurs in 2-5% of children</a:t>
            </a:r>
            <a:endParaRPr lang="en-US" dirty="0"/>
          </a:p>
        </p:txBody>
      </p:sp>
      <p:sp>
        <p:nvSpPr>
          <p:cNvPr id="4" name="TextBox 3"/>
          <p:cNvSpPr txBox="1"/>
          <p:nvPr/>
        </p:nvSpPr>
        <p:spPr>
          <a:xfrm>
            <a:off x="2057400" y="2045916"/>
            <a:ext cx="1659429" cy="369332"/>
          </a:xfrm>
          <a:prstGeom prst="rect">
            <a:avLst/>
          </a:prstGeom>
          <a:noFill/>
        </p:spPr>
        <p:txBody>
          <a:bodyPr wrap="none" rtlCol="0">
            <a:spAutoFit/>
          </a:bodyPr>
          <a:lstStyle/>
          <a:p>
            <a:r>
              <a:rPr lang="en-US" dirty="0" smtClean="0"/>
              <a:t>100.4F or 38C</a:t>
            </a:r>
            <a:endParaRPr lang="en-US" dirty="0"/>
          </a:p>
        </p:txBody>
      </p:sp>
      <p:sp>
        <p:nvSpPr>
          <p:cNvPr id="5" name="TextBox 4"/>
          <p:cNvSpPr txBox="1"/>
          <p:nvPr/>
        </p:nvSpPr>
        <p:spPr>
          <a:xfrm>
            <a:off x="1828800" y="2415248"/>
            <a:ext cx="2467342" cy="369332"/>
          </a:xfrm>
          <a:prstGeom prst="rect">
            <a:avLst/>
          </a:prstGeom>
          <a:noFill/>
        </p:spPr>
        <p:txBody>
          <a:bodyPr wrap="none" rtlCol="0">
            <a:spAutoFit/>
          </a:bodyPr>
          <a:lstStyle/>
          <a:p>
            <a:r>
              <a:rPr lang="en-US" dirty="0" smtClean="0"/>
              <a:t>6 months – 60 months</a:t>
            </a:r>
            <a:endParaRPr lang="en-US" dirty="0"/>
          </a:p>
        </p:txBody>
      </p:sp>
      <p:sp>
        <p:nvSpPr>
          <p:cNvPr id="6" name="TextBox 5"/>
          <p:cNvSpPr txBox="1"/>
          <p:nvPr/>
        </p:nvSpPr>
        <p:spPr>
          <a:xfrm>
            <a:off x="3276600" y="2784580"/>
            <a:ext cx="1595309" cy="369332"/>
          </a:xfrm>
          <a:prstGeom prst="rect">
            <a:avLst/>
          </a:prstGeom>
          <a:noFill/>
        </p:spPr>
        <p:txBody>
          <a:bodyPr wrap="none" rtlCol="0">
            <a:spAutoFit/>
          </a:bodyPr>
          <a:lstStyle/>
          <a:p>
            <a:r>
              <a:rPr lang="en-US" dirty="0" smtClean="0"/>
              <a:t>CNS infection</a:t>
            </a:r>
            <a:endParaRPr lang="en-US" dirty="0"/>
          </a:p>
        </p:txBody>
      </p:sp>
    </p:spTree>
    <p:extLst>
      <p:ext uri="{BB962C8B-B14F-4D97-AF65-F5344CB8AC3E}">
        <p14:creationId xmlns:p14="http://schemas.microsoft.com/office/powerpoint/2010/main" val="98823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vs. Complex</a:t>
            </a:r>
            <a:endParaRPr lang="en-US" dirty="0"/>
          </a:p>
        </p:txBody>
      </p:sp>
      <p:sp>
        <p:nvSpPr>
          <p:cNvPr id="3" name="Content Placeholder 2"/>
          <p:cNvSpPr>
            <a:spLocks noGrp="1"/>
          </p:cNvSpPr>
          <p:nvPr>
            <p:ph idx="1"/>
          </p:nvPr>
        </p:nvSpPr>
        <p:spPr/>
        <p:txBody>
          <a:bodyPr/>
          <a:lstStyle/>
          <a:p>
            <a:r>
              <a:rPr lang="en-US" dirty="0" smtClean="0"/>
              <a:t>Characteristics</a:t>
            </a:r>
          </a:p>
          <a:p>
            <a:r>
              <a:rPr lang="en-US" dirty="0" smtClean="0"/>
              <a:t>Length</a:t>
            </a:r>
          </a:p>
          <a:p>
            <a:r>
              <a:rPr lang="en-US" dirty="0" smtClean="0"/>
              <a:t>Recurrence within 24 hours</a:t>
            </a:r>
            <a:endParaRPr lang="en-US" dirty="0"/>
          </a:p>
        </p:txBody>
      </p:sp>
    </p:spTree>
    <p:extLst>
      <p:ext uri="{BB962C8B-B14F-4D97-AF65-F5344CB8AC3E}">
        <p14:creationId xmlns:p14="http://schemas.microsoft.com/office/powerpoint/2010/main" val="1724915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 Question #1</a:t>
            </a:r>
            <a:endParaRPr lang="en-US"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dirty="0" smtClean="0"/>
              <a:t>A 25-month-old girl who has neurodevelopmental delay is brought to the emergency department via ambulance. She had appeared well the entire day, with no signs of illness, but at approximately 8 PM, her mother saw the child start to bend over and then become unconscious, her left arm began jerking, and her eyes rolled back. Her father quickly picked up the limp child, who had some continued jerking of her left arm. The jerking did not involve her legs or face. Her eyes were deviated to the left, her breathing was irregular, and she had some blueness around her lips. The twitching lasted less than 1 minute. After about 15 minutes, she began to have some visual responsiveness, but it was several hours before she started to act normally. On physical exam in the ED, she has a temperature of 39.5C, and a right AOM. Within 4 hours of administration of an antipyretic, she is afebrile and has returned to baseline status. The father states his brother had “fever seizures” in childhood.</a:t>
            </a:r>
            <a:endParaRPr lang="en-US" dirty="0"/>
          </a:p>
        </p:txBody>
      </p:sp>
      <p:sp>
        <p:nvSpPr>
          <p:cNvPr id="4" name="Content Placeholder 3"/>
          <p:cNvSpPr>
            <a:spLocks noGrp="1"/>
          </p:cNvSpPr>
          <p:nvPr>
            <p:ph sz="half" idx="2"/>
          </p:nvPr>
        </p:nvSpPr>
        <p:spPr/>
        <p:txBody>
          <a:bodyPr>
            <a:normAutofit fontScale="55000" lnSpcReduction="20000"/>
          </a:bodyPr>
          <a:lstStyle/>
          <a:p>
            <a:pPr marL="0" indent="0">
              <a:buNone/>
            </a:pPr>
            <a:r>
              <a:rPr lang="en-US" dirty="0" smtClean="0"/>
              <a:t>Of the following, the factor that increases this child’s risk of later epilepsy is</a:t>
            </a:r>
          </a:p>
          <a:p>
            <a:pPr marL="514350" indent="-514350">
              <a:buAutoNum type="alphaUcParenR"/>
            </a:pPr>
            <a:r>
              <a:rPr lang="en-US" dirty="0" smtClean="0"/>
              <a:t>Family history of febrile seizures</a:t>
            </a:r>
          </a:p>
          <a:p>
            <a:pPr marL="514350" indent="-514350">
              <a:buAutoNum type="alphaUcParenR"/>
            </a:pPr>
            <a:r>
              <a:rPr lang="en-US" dirty="0" smtClean="0"/>
              <a:t>High temperature at seizure onset</a:t>
            </a:r>
          </a:p>
          <a:p>
            <a:pPr marL="514350" indent="-514350">
              <a:buAutoNum type="alphaUcParenR"/>
            </a:pPr>
            <a:r>
              <a:rPr lang="en-US" dirty="0" smtClean="0"/>
              <a:t>Neurodevelopmental abnormality</a:t>
            </a:r>
          </a:p>
          <a:p>
            <a:pPr marL="514350" indent="-514350">
              <a:buAutoNum type="alphaUcParenR"/>
            </a:pPr>
            <a:r>
              <a:rPr lang="en-US" dirty="0" smtClean="0"/>
              <a:t>Simple febrile seizures</a:t>
            </a:r>
          </a:p>
          <a:p>
            <a:pPr marL="514350" indent="-514350">
              <a:buAutoNum type="alphaUcParenR"/>
            </a:pPr>
            <a:r>
              <a:rPr lang="en-US" dirty="0" smtClean="0"/>
              <a:t>Young age of onset</a:t>
            </a:r>
            <a:endParaRPr lang="en-US" dirty="0"/>
          </a:p>
        </p:txBody>
      </p:sp>
      <p:sp>
        <p:nvSpPr>
          <p:cNvPr id="5" name="TextBox 4"/>
          <p:cNvSpPr txBox="1"/>
          <p:nvPr/>
        </p:nvSpPr>
        <p:spPr>
          <a:xfrm>
            <a:off x="6781799" y="6292334"/>
            <a:ext cx="1210588" cy="369332"/>
          </a:xfrm>
          <a:prstGeom prst="rect">
            <a:avLst/>
          </a:prstGeom>
          <a:noFill/>
        </p:spPr>
        <p:txBody>
          <a:bodyPr wrap="none" rtlCol="0">
            <a:spAutoFit/>
          </a:bodyPr>
          <a:lstStyle/>
          <a:p>
            <a:r>
              <a:rPr lang="en-US" dirty="0" smtClean="0"/>
              <a:t>2010: 230</a:t>
            </a:r>
            <a:endParaRPr lang="en-US" dirty="0"/>
          </a:p>
        </p:txBody>
      </p:sp>
    </p:spTree>
    <p:extLst>
      <p:ext uri="{BB962C8B-B14F-4D97-AF65-F5344CB8AC3E}">
        <p14:creationId xmlns:p14="http://schemas.microsoft.com/office/powerpoint/2010/main" val="3883566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smtClean="0"/>
              <a:t>No increase in the risk of </a:t>
            </a:r>
          </a:p>
          <a:p>
            <a:pPr lvl="1"/>
            <a:r>
              <a:rPr lang="en-US" dirty="0" smtClean="0"/>
              <a:t>Mortality</a:t>
            </a:r>
          </a:p>
          <a:p>
            <a:pPr lvl="1"/>
            <a:r>
              <a:rPr lang="en-US" dirty="0" smtClean="0"/>
              <a:t>Intellectual disability</a:t>
            </a:r>
          </a:p>
          <a:p>
            <a:pPr lvl="1"/>
            <a:r>
              <a:rPr lang="en-US" dirty="0" smtClean="0"/>
              <a:t>Hemiplegia</a:t>
            </a:r>
          </a:p>
          <a:p>
            <a:r>
              <a:rPr lang="en-US" dirty="0" smtClean="0"/>
              <a:t>Slightly increased risk of epilepsy</a:t>
            </a:r>
          </a:p>
          <a:p>
            <a:r>
              <a:rPr lang="en-US" dirty="0" smtClean="0"/>
              <a:t>30% risk of having another febrile seizure</a:t>
            </a:r>
          </a:p>
        </p:txBody>
      </p:sp>
    </p:spTree>
    <p:extLst>
      <p:ext uri="{BB962C8B-B14F-4D97-AF65-F5344CB8AC3E}">
        <p14:creationId xmlns:p14="http://schemas.microsoft.com/office/powerpoint/2010/main" val="1025782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Statement 1a: LP</a:t>
            </a:r>
            <a:endParaRPr lang="en-US" dirty="0"/>
          </a:p>
        </p:txBody>
      </p:sp>
      <p:sp>
        <p:nvSpPr>
          <p:cNvPr id="3" name="Content Placeholder 2"/>
          <p:cNvSpPr>
            <a:spLocks noGrp="1"/>
          </p:cNvSpPr>
          <p:nvPr>
            <p:ph idx="1"/>
          </p:nvPr>
        </p:nvSpPr>
        <p:spPr/>
        <p:txBody>
          <a:bodyPr/>
          <a:lstStyle/>
          <a:p>
            <a:r>
              <a:rPr lang="en-US" dirty="0" smtClean="0"/>
              <a:t>Should you LP a child who p/w meningeal signs?</a:t>
            </a:r>
          </a:p>
          <a:p>
            <a:r>
              <a:rPr lang="en-US" dirty="0" smtClean="0"/>
              <a:t>OF COURSE!</a:t>
            </a:r>
          </a:p>
          <a:p>
            <a:r>
              <a:rPr lang="en-US" dirty="0" smtClean="0"/>
              <a:t>Based on B-level evidence (overwhelmingly consistent evidence from observational studies)</a:t>
            </a:r>
          </a:p>
          <a:p>
            <a:r>
              <a:rPr lang="en-US" dirty="0" smtClean="0"/>
              <a:t>Policy level: Strong recommendation (benefits outweigh risks)</a:t>
            </a:r>
          </a:p>
        </p:txBody>
      </p:sp>
    </p:spTree>
    <p:extLst>
      <p:ext uri="{BB962C8B-B14F-4D97-AF65-F5344CB8AC3E}">
        <p14:creationId xmlns:p14="http://schemas.microsoft.com/office/powerpoint/2010/main" val="1989052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Statement 1b: LP</a:t>
            </a:r>
            <a:endParaRPr lang="en-US" dirty="0"/>
          </a:p>
        </p:txBody>
      </p:sp>
      <p:sp>
        <p:nvSpPr>
          <p:cNvPr id="3" name="Content Placeholder 2"/>
          <p:cNvSpPr>
            <a:spLocks noGrp="1"/>
          </p:cNvSpPr>
          <p:nvPr>
            <p:ph idx="1"/>
          </p:nvPr>
        </p:nvSpPr>
        <p:spPr/>
        <p:txBody>
          <a:bodyPr/>
          <a:lstStyle/>
          <a:p>
            <a:r>
              <a:rPr lang="en-US" dirty="0" smtClean="0"/>
              <a:t>Should you LP an </a:t>
            </a:r>
            <a:r>
              <a:rPr lang="en-US" dirty="0" err="1" smtClean="0"/>
              <a:t>underimmunized</a:t>
            </a:r>
            <a:r>
              <a:rPr lang="en-US" dirty="0" smtClean="0"/>
              <a:t> child between the age of 6-12 months who p/w a febrile seizure?</a:t>
            </a:r>
          </a:p>
          <a:p>
            <a:r>
              <a:rPr lang="en-US" dirty="0" smtClean="0"/>
              <a:t>Consider LP if the child is considered deficient in HIB or </a:t>
            </a:r>
            <a:r>
              <a:rPr lang="en-US" dirty="0" err="1" smtClean="0"/>
              <a:t>Prevnar</a:t>
            </a:r>
            <a:r>
              <a:rPr lang="en-US" dirty="0" smtClean="0"/>
              <a:t> immunizations, or when immunization status cannot be determined</a:t>
            </a:r>
          </a:p>
          <a:p>
            <a:r>
              <a:rPr lang="en-US" dirty="0" smtClean="0"/>
              <a:t>Based on D-level evidence </a:t>
            </a:r>
          </a:p>
          <a:p>
            <a:r>
              <a:rPr lang="en-US" dirty="0" smtClean="0"/>
              <a:t>Policy level: Option </a:t>
            </a:r>
            <a:endParaRPr lang="en-US" dirty="0"/>
          </a:p>
        </p:txBody>
      </p:sp>
    </p:spTree>
    <p:extLst>
      <p:ext uri="{BB962C8B-B14F-4D97-AF65-F5344CB8AC3E}">
        <p14:creationId xmlns:p14="http://schemas.microsoft.com/office/powerpoint/2010/main" val="1459116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Action Statement 1c: LP</a:t>
            </a:r>
            <a:endParaRPr lang="en-US" dirty="0"/>
          </a:p>
        </p:txBody>
      </p:sp>
      <p:sp>
        <p:nvSpPr>
          <p:cNvPr id="3" name="Content Placeholder 2"/>
          <p:cNvSpPr>
            <a:spLocks noGrp="1"/>
          </p:cNvSpPr>
          <p:nvPr>
            <p:ph idx="1"/>
          </p:nvPr>
        </p:nvSpPr>
        <p:spPr/>
        <p:txBody>
          <a:bodyPr/>
          <a:lstStyle/>
          <a:p>
            <a:r>
              <a:rPr lang="en-US" dirty="0" smtClean="0"/>
              <a:t>Should you LP a child p/w febrile seizure who has been pretreated with antibiotics?</a:t>
            </a:r>
          </a:p>
          <a:p>
            <a:r>
              <a:rPr lang="en-US" dirty="0" smtClean="0"/>
              <a:t>Possibly</a:t>
            </a:r>
          </a:p>
          <a:p>
            <a:r>
              <a:rPr lang="en-US" dirty="0" smtClean="0"/>
              <a:t>Based on D-level evidence</a:t>
            </a:r>
          </a:p>
          <a:p>
            <a:r>
              <a:rPr lang="en-US" dirty="0" smtClean="0"/>
              <a:t>Policy level: Option</a:t>
            </a:r>
            <a:endParaRPr lang="en-US" dirty="0"/>
          </a:p>
        </p:txBody>
      </p:sp>
    </p:spTree>
    <p:extLst>
      <p:ext uri="{BB962C8B-B14F-4D97-AF65-F5344CB8AC3E}">
        <p14:creationId xmlns:p14="http://schemas.microsoft.com/office/powerpoint/2010/main" val="4194778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114</TotalTime>
  <Words>1448</Words>
  <Application>Microsoft Office PowerPoint</Application>
  <PresentationFormat>On-screen Show (4:3)</PresentationFormat>
  <Paragraphs>143</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Simple Febrile Seizure</vt:lpstr>
      <vt:lpstr>Objectives</vt:lpstr>
      <vt:lpstr>Definition</vt:lpstr>
      <vt:lpstr>Simple vs. Complex</vt:lpstr>
      <vt:lpstr>Prep Question #1</vt:lpstr>
      <vt:lpstr>Outcomes</vt:lpstr>
      <vt:lpstr>Action Statement 1a: LP</vt:lpstr>
      <vt:lpstr>Action Statement 1b: LP</vt:lpstr>
      <vt:lpstr>Action Statement 1c: LP</vt:lpstr>
      <vt:lpstr>Action Statement 2: EEG</vt:lpstr>
      <vt:lpstr>Prep Question #2</vt:lpstr>
      <vt:lpstr>Action Statement 3: lab tests</vt:lpstr>
      <vt:lpstr>Action Statement 4: Neuroimaging</vt:lpstr>
      <vt:lpstr>Prevention?</vt:lpstr>
      <vt:lpstr>Summary</vt:lpstr>
      <vt:lpstr>Prep Question</vt:lpstr>
      <vt:lpstr>eCW Multiple Choice</vt:lpstr>
      <vt:lpstr>References</vt:lpstr>
    </vt:vector>
  </TitlesOfParts>
  <Company>Children's National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Febrile Seizure</dc:title>
  <dc:creator>Czech, Theresa</dc:creator>
  <cp:lastModifiedBy>Czech, Theresa</cp:lastModifiedBy>
  <cp:revision>12</cp:revision>
  <dcterms:created xsi:type="dcterms:W3CDTF">2013-10-20T23:01:46Z</dcterms:created>
  <dcterms:modified xsi:type="dcterms:W3CDTF">2013-10-21T00:55:53Z</dcterms:modified>
</cp:coreProperties>
</file>