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144000"/>
  <p:embeddedFontLst>
    <p:embeddedFont>
      <p:font typeface="Century Schoolbook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enturySchoolbook-bold.fntdata"/><Relationship Id="rId14" Type="http://schemas.openxmlformats.org/officeDocument/2006/relationships/slide" Target="slides/slide9.xml"/><Relationship Id="rId36" Type="http://schemas.openxmlformats.org/officeDocument/2006/relationships/font" Target="fonts/CenturySchoolbook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Schoolbook-boldItalic.fntdata"/><Relationship Id="rId16" Type="http://schemas.openxmlformats.org/officeDocument/2006/relationships/slide" Target="slides/slide11.xml"/><Relationship Id="rId38" Type="http://schemas.openxmlformats.org/officeDocument/2006/relationships/font" Target="fonts/CenturySchoolbook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3" name="Google Shape;63;p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4" name="Google Shape;74;p6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7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8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8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8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9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96" name="Google Shape;96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9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0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2" name="Google Shape;112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" name="Google Shape;11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ctrTitle"/>
          </p:nvPr>
        </p:nvSpPr>
        <p:spPr>
          <a:xfrm>
            <a:off x="1981200" y="1524000"/>
            <a:ext cx="74676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Electrolyte Abnormalites: Sodium, Potassium, &amp; Calcium</a:t>
            </a:r>
            <a:endParaRPr/>
          </a:p>
        </p:txBody>
      </p:sp>
      <p:sp>
        <p:nvSpPr>
          <p:cNvPr id="137" name="Google Shape;137;p13"/>
          <p:cNvSpPr txBox="1"/>
          <p:nvPr>
            <p:ph idx="1" type="subTitle"/>
          </p:nvPr>
        </p:nvSpPr>
        <p:spPr>
          <a:xfrm>
            <a:off x="2362200" y="381000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/>
              <a:t>National Pediatric Nighttime Curriculum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Clinical Manifestations:</a:t>
            </a:r>
            <a:endParaRPr/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Hypernatremia causes efflux of fluid from ICF to ECF 🡪 cerebral dehydration, can adapt by increasing cerebral intracellular content of sodium, potassium, amino and organic acids to off set osmotic gradient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u="sng"/>
              <a:t>BUT, this takes time</a:t>
            </a:r>
            <a:r>
              <a:rPr lang="en-US"/>
              <a:t>. Acutely, hypernatremia can lead to physical separation from meninges with shrinkage (rupture bridging veins,  intracranial hemorrhage), venous sinus thrombosis 🡪 infarction, central pontine myelinosis</a:t>
            </a:r>
            <a:endParaRPr/>
          </a:p>
          <a:p>
            <a:pPr indent="-16764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Mortality may be up to 15%!</a:t>
            </a:r>
            <a:endParaRPr/>
          </a:p>
          <a:p>
            <a:pPr indent="-16764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A few Causes of hypernatremia:</a:t>
            </a:r>
            <a:endParaRPr/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Water losses: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Renal: central or nephrogenic diabetes insipidus, diuretics, hyperglycemia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Insensible: fever, burns, respiratory illness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GI: osmotic diarrhea, colostomy, malabsorption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Decreased fluid intake: hypothalamic disorder, neurologic impairment, ineffective breast feeding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Excessive sodium administration: either oral, parenteral, or mineralocorticoid excess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Treatment of Hypernatremia:</a:t>
            </a:r>
            <a:endParaRPr/>
          </a:p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4"/>
              <a:buChar char="🞆"/>
            </a:pPr>
            <a:r>
              <a:rPr lang="en-US" sz="2220"/>
              <a:t>Need to correct serum sodium and circulatory volume deficient </a:t>
            </a:r>
            <a:r>
              <a:rPr lang="en-US" sz="2220" u="sng"/>
              <a:t>BUT</a:t>
            </a:r>
            <a:r>
              <a:rPr lang="en-US" sz="2220"/>
              <a:t> hard to assess free water loss on exam because fluid shifts protects intravascular volume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US" sz="2220"/>
              <a:t>Simple calculation to use instead: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Free water deficit (mL) = 4mL x lean body weight (kg) / [desired change in serum sodium (mmol/L]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-274320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Char char="⚫"/>
            </a:pPr>
            <a:r>
              <a:rPr lang="en-US" sz="1942"/>
              <a:t>Remember to add this to the patients maintenance fluid needs to balance ongoing losses! 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Char char="⚫"/>
            </a:pPr>
            <a:r>
              <a:rPr lang="en-US" sz="1942"/>
              <a:t>Replace ½ of the volume deficient in first 8 hours, with the remainder in the following 16 hours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Char char="⚫"/>
            </a:pPr>
            <a:r>
              <a:rPr lang="en-US" sz="1942"/>
              <a:t>Again, Harriett Lane outlines more detailed calculations</a:t>
            </a:r>
            <a:endParaRPr/>
          </a:p>
          <a:p>
            <a:pPr indent="-175666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1942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Other caveats of treatment:</a:t>
            </a:r>
            <a:endParaRPr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Rules of thumb: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The rate of correction to avoid cerebral edema is not more than 1meQ/hour or 15meQ/24hours. 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For severe hypernatremia &gt;170meQ/L, do not correct to below 150meQ/L in the first 24-72hours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Seizures may be a sign of cerebral edema – can slow the rate or give some hypertonic saline to counter sodium adjustment. These seizures are usually self-limited, and have no implications on long-term neurologic outcome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-1676400" y="221673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Potassium:</a:t>
            </a:r>
            <a:br>
              <a:rPr lang="en-US"/>
            </a:br>
            <a:r>
              <a:rPr lang="en-US"/>
              <a:t>Hyper/hypokalemia</a:t>
            </a:r>
            <a:endParaRPr/>
          </a:p>
        </p:txBody>
      </p:sp>
      <p:pic>
        <p:nvPicPr>
          <p:cNvPr descr="http://jacobiem.org/wp-content/uploads/2013/08/potassium-cartoon.jpeg" id="214" name="Google Shape;2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9232" y="1354528"/>
            <a:ext cx="5175568" cy="519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Normal Homeostasis:</a:t>
            </a:r>
            <a:endParaRPr/>
          </a:p>
        </p:txBody>
      </p: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Largely renally regulated with glomerular filtration, then reabsorption/secretion in the distal nephron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Interference with any part of this leads to imbalance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Adding another layer: keeping ENaC channel in mind (aldosterone driven Na+ absorption for K+/H+ excretion helps you think through clinical scenarios like congenital adrenal hyperplasia)</a:t>
            </a:r>
            <a:endParaRPr/>
          </a:p>
          <a:p>
            <a:pPr indent="0" lvl="1" marL="365760" rtl="0" algn="l">
              <a:spcBef>
                <a:spcPts val="42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And…remember that metabolic acidosis (including diabetic ketoacidosis), shifts H+ into cells in exchange for K+, causing hyperkalemia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Causes of Hyperkalemia (&gt;5.5mEq/L):</a:t>
            </a:r>
            <a:endParaRPr/>
          </a:p>
        </p:txBody>
      </p:sp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Pseudohyperkalemia: hemolysis, local ischemia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Hemolysis following massive pRBC transfusion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Acute or chronic renal failure, HUS, or even acute glomerulonephritis or interstital nephritis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Medications: spironolactone, enalapril, NSAIDs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Congenital adrenal hyperplasia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Manifestation of metabolic acidosis, especially in VLBW preterm neonates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457200" y="274638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Schoolbook"/>
              <a:buNone/>
            </a:pPr>
            <a:r>
              <a:rPr lang="en-US" sz="2700"/>
              <a:t>Clincal Manifestations: </a:t>
            </a:r>
            <a:br>
              <a:rPr lang="en-US" sz="2700"/>
            </a:br>
            <a:r>
              <a:rPr lang="en-US" sz="2700"/>
              <a:t>asymptomatic until level rises quite high!</a:t>
            </a:r>
            <a:endParaRPr sz="2700"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&gt;7-8.5mEq/L: ascending muscle weakness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&gt;9-10mEq/L: effect on cardiac conduction with fibrillation or asystole</a:t>
            </a:r>
            <a:endParaRPr/>
          </a:p>
        </p:txBody>
      </p:sp>
      <p:pic>
        <p:nvPicPr>
          <p:cNvPr id="233" name="Google Shape;2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425" y="3048000"/>
            <a:ext cx="612457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Schoolbook"/>
              <a:buNone/>
            </a:pPr>
            <a:r>
              <a:rPr lang="en-US" sz="2700"/>
              <a:t>Potential Treatments:</a:t>
            </a:r>
            <a:br>
              <a:rPr lang="en-US" sz="2700"/>
            </a:br>
            <a:r>
              <a:rPr lang="en-US" sz="2700"/>
              <a:t>Remember underlying pathophysiology</a:t>
            </a:r>
            <a:endParaRPr sz="2700"/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1680"/>
              <a:buAutoNum type="arabicPeriod"/>
            </a:pPr>
            <a:r>
              <a:rPr lang="en-US"/>
              <a:t>Stabilize myocardium with calcium gluconate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AutoNum type="arabicPeriod"/>
            </a:pPr>
            <a:r>
              <a:rPr lang="en-US"/>
              <a:t>Shift potassium back intracellular with insulin/glucose, albuterol, or increasing serum pH in an acidotic patient (sodium bicarbonate, hyperventilation)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AutoNum type="arabicPeriod"/>
            </a:pPr>
            <a:r>
              <a:rPr lang="en-US"/>
              <a:t>Eliminate potassium from the body with hemodialysis, diuretics, or ion exchange resins like kalexate</a:t>
            </a:r>
            <a:endParaRPr/>
          </a:p>
          <a:p>
            <a:pPr indent="-350520" lvl="0" marL="45720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Causes of Hypokalemia (&lt;3.5mEq/L)</a:t>
            </a:r>
            <a:endParaRPr/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Intracellular shifting: alkalosis, hyperthyroid, barium poisoning, delirium tremens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Increased loss of potassium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Decreased intake (alcoholism, anorexia)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Gastrointestinal losses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Urinary losses 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Osmotic diuresis (mannitol, and interesting DKA can cause both hyper- and hypokalemia)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Mineralocorticoid excess, Cushing syndrome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Antibiotics: amphotericin, cisplatin, aminoglycoside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-609600" y="8382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SODIUM:</a:t>
            </a:r>
            <a:br>
              <a:rPr lang="en-US"/>
            </a:br>
            <a:r>
              <a:rPr lang="en-US"/>
              <a:t>Hyper/hyponatremia</a:t>
            </a:r>
            <a:endParaRPr/>
          </a:p>
        </p:txBody>
      </p:sp>
      <p:pic>
        <p:nvPicPr>
          <p:cNvPr descr="http://naturalhealingforkidneys.com/images/dietinrenal5.gif"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7475" y="2362200"/>
            <a:ext cx="4962525" cy="40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Hypokalemia: </a:t>
            </a:r>
            <a:br>
              <a:rPr lang="en-US"/>
            </a:br>
            <a:r>
              <a:rPr lang="en-US"/>
              <a:t>Clinical Manifestations</a:t>
            </a:r>
            <a:endParaRPr/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457200" y="1600200"/>
            <a:ext cx="83058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Membrane hyperpolarization, impaired muscle contraction 🡪 affects muscle, cardiac tissue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Mild  (3-3.5mEq/L): asymptomatic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Moderate (2.5-3mEq/L): weakness, myalgia, constipation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Severe: flaccid paralysis, hyporeflexia, respiratory depression if severe enough</a:t>
            </a:r>
            <a:endParaRPr/>
          </a:p>
        </p:txBody>
      </p:sp>
      <p:pic>
        <p:nvPicPr>
          <p:cNvPr descr="http://mental.commons.gc.cuny.edu/files/2014/06/Hypokalemia-EKG.jpg" id="252" name="Google Shape;252;p32"/>
          <p:cNvPicPr preferRelativeResize="0"/>
          <p:nvPr/>
        </p:nvPicPr>
        <p:blipFill rotWithShape="1">
          <a:blip r:embed="rId3">
            <a:alphaModFix/>
          </a:blip>
          <a:srcRect b="0" l="2472" r="3273" t="59624"/>
          <a:stretch/>
        </p:blipFill>
        <p:spPr>
          <a:xfrm>
            <a:off x="3132836" y="4495800"/>
            <a:ext cx="4861236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Hypokalemia: Treatment</a:t>
            </a:r>
            <a:endParaRPr/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Milder hypokalemia: oral potassium chloride (daily requirement is 1-2mEq/kg/day)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With cardiac arrythmias, muscle weakness or respiratory distress (or in the ICU setting), given 0.5mE/kg KCl bolus over 1-2 hours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Calcium:</a:t>
            </a:r>
            <a:br>
              <a:rPr lang="en-US"/>
            </a:br>
            <a:r>
              <a:rPr lang="en-US"/>
              <a:t>Hyper/hypocalcemia</a:t>
            </a:r>
            <a:endParaRPr/>
          </a:p>
        </p:txBody>
      </p:sp>
      <p:pic>
        <p:nvPicPr>
          <p:cNvPr descr="http://2.bp.blogspot.com/_-663HFTZehw/TC4oxKSNi7I/AAAAAAAAAVM/Ys0NzANu9_w/s1600/3Cartoon-Cows.png" id="264" name="Google Shape;26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667000"/>
            <a:ext cx="5963382" cy="3543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0"/>
            <a:ext cx="56685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Hypercalcemia</a:t>
            </a:r>
            <a:endParaRPr/>
          </a:p>
        </p:txBody>
      </p:sp>
      <p:sp>
        <p:nvSpPr>
          <p:cNvPr id="275" name="Google Shape;275;p36"/>
          <p:cNvSpPr txBox="1"/>
          <p:nvPr>
            <p:ph idx="1" type="body"/>
          </p:nvPr>
        </p:nvSpPr>
        <p:spPr>
          <a:xfrm>
            <a:off x="304800" y="1600200"/>
            <a:ext cx="84582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Etiologies: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Hormone imbalance: inappropriate PTH release (adenoma, malignancy), excess vitamin D (exogenous intake, granulomatous  diseases)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Metabolic alkalosis – causes increase tubular reabsorption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Glucocorticoid effects on bone formation, intestinal absorption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States of high bone turnover – hyperthryoidism, prolonged immobilization, thiazide use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Renal failure: severe secondary hyperparathyroidism, milk-alkali syndrome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Symptoms of Hypercalcemia:</a:t>
            </a:r>
            <a:endParaRPr/>
          </a:p>
        </p:txBody>
      </p:sp>
      <p:sp>
        <p:nvSpPr>
          <p:cNvPr id="281" name="Google Shape;281;p37"/>
          <p:cNvSpPr txBox="1"/>
          <p:nvPr>
            <p:ph idx="1" type="body"/>
          </p:nvPr>
        </p:nvSpPr>
        <p:spPr>
          <a:xfrm>
            <a:off x="457200" y="1600200"/>
            <a:ext cx="80772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solidFill>
                  <a:srgbClr val="E65C01"/>
                </a:solidFill>
              </a:rPr>
              <a:t>Stones:</a:t>
            </a:r>
            <a:r>
              <a:rPr lang="en-US"/>
              <a:t> renal or biliary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solidFill>
                  <a:srgbClr val="E65C01"/>
                </a:solidFill>
              </a:rPr>
              <a:t>Bones: </a:t>
            </a:r>
            <a:r>
              <a:rPr lang="en-US"/>
              <a:t>bone pain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solidFill>
                  <a:srgbClr val="E65C01"/>
                </a:solidFill>
              </a:rPr>
              <a:t>Groans: </a:t>
            </a:r>
            <a:r>
              <a:rPr lang="en-US"/>
              <a:t>abdominal pain, nausea, vomiting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solidFill>
                  <a:srgbClr val="E65C01"/>
                </a:solidFill>
              </a:rPr>
              <a:t>Thrones: </a:t>
            </a:r>
            <a:r>
              <a:rPr lang="en-US"/>
              <a:t>polyuria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>
                <a:solidFill>
                  <a:srgbClr val="E65C01"/>
                </a:solidFill>
              </a:rPr>
              <a:t>Psychiatric overtones: </a:t>
            </a:r>
            <a:r>
              <a:rPr lang="en-US"/>
              <a:t>depression, coma, insomnia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-Other symptoms: pancreatitis, shortened QT interval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- At very high calcium levels (12mg/dL): medical emergency given risk of coma, or cardiac arrest  with ventricular arrythmias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Treatment Hypercalcemia:</a:t>
            </a:r>
            <a:endParaRPr/>
          </a:p>
        </p:txBody>
      </p:sp>
      <p:sp>
        <p:nvSpPr>
          <p:cNvPr id="287" name="Google Shape;287;p38"/>
          <p:cNvSpPr txBox="1"/>
          <p:nvPr>
            <p:ph idx="1" type="body"/>
          </p:nvPr>
        </p:nvSpPr>
        <p:spPr>
          <a:xfrm>
            <a:off x="457200" y="1600200"/>
            <a:ext cx="84582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First line treatment: hydration, furosemide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Other treatments: calcitonin, biphosphonates, glucocorticoids (increases calcium urinary excretion, decreases intestinal absorption), dialysis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Hypocalcemia</a:t>
            </a:r>
            <a:endParaRPr/>
          </a:p>
        </p:txBody>
      </p:sp>
      <p:sp>
        <p:nvSpPr>
          <p:cNvPr id="293" name="Google Shape;293;p39"/>
          <p:cNvSpPr txBox="1"/>
          <p:nvPr>
            <p:ph idx="1" type="body"/>
          </p:nvPr>
        </p:nvSpPr>
        <p:spPr>
          <a:xfrm>
            <a:off x="457200" y="1600200"/>
            <a:ext cx="80010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Remember to correct for hypoalbuminemia or metabolic alkalosis (increases binding to albumin)!!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Etiologies: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Neonate: early (IDDM) verus late (after the 5</a:t>
            </a:r>
            <a:r>
              <a:rPr baseline="30000" lang="en-US"/>
              <a:t>th</a:t>
            </a:r>
            <a:r>
              <a:rPr lang="en-US"/>
              <a:t> postnatal day from immature parathyroid glands)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Underlying illness: sepsis, cardiac surgery, pancreatitis, tumor lysis syndrome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Chronic causes:</a:t>
            </a:r>
            <a:endParaRPr/>
          </a:p>
          <a:p>
            <a:pPr indent="-182880" lvl="2" marL="9144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</a:pPr>
            <a:r>
              <a:rPr lang="en-US"/>
              <a:t>PTH related: hypoparathyroidism, pseudoparathyroidism</a:t>
            </a:r>
            <a:endParaRPr/>
          </a:p>
          <a:p>
            <a:pPr indent="-182880" lvl="2" marL="9144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</a:pPr>
            <a:r>
              <a:rPr lang="en-US"/>
              <a:t>Vitamin D deficiency, liver dysfunction, renal failure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Treatment Hypocalcemia</a:t>
            </a:r>
            <a:endParaRPr/>
          </a:p>
        </p:txBody>
      </p:sp>
      <p:sp>
        <p:nvSpPr>
          <p:cNvPr id="299" name="Google Shape;299;p40"/>
          <p:cNvSpPr txBox="1"/>
          <p:nvPr>
            <p:ph idx="1" type="body"/>
          </p:nvPr>
        </p:nvSpPr>
        <p:spPr>
          <a:xfrm>
            <a:off x="457200" y="1600200"/>
            <a:ext cx="81534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IV Calcium infusions with close cardiac monitoring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Need to correct hypomagnesemia for better PTH activity (needed for its release)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Bibliography</a:t>
            </a:r>
            <a:endParaRPr/>
          </a:p>
        </p:txBody>
      </p:sp>
      <p:sp>
        <p:nvSpPr>
          <p:cNvPr id="305" name="Google Shape;305;p4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Daly, Kayleen, PharmD, and Elizabeth Farrington, PharmD. "Hypokalemia and Hyperkalemia in Infants and Children: Pathophysiology and Treatment." </a:t>
            </a:r>
            <a:r>
              <a:rPr i="1" lang="en-US"/>
              <a:t>Journal of Pediatric Health Care</a:t>
            </a:r>
            <a:r>
              <a:rPr lang="en-US"/>
              <a:t> 27.6 (2013): 486-95. Web.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Moritz, Michael, and Juan C. Ayus. "Disorders of Water Metabolism in Children: Hyponatremia and Hypernatremia." </a:t>
            </a:r>
            <a:r>
              <a:rPr i="1" lang="en-US"/>
              <a:t>Pediatrics in Review</a:t>
            </a:r>
            <a:r>
              <a:rPr lang="en-US"/>
              <a:t> 23.11 (2002): 371-79. Web.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Zhou, Ping, and Morri Markowitz. "Hypocalcemia in Infants and Children." </a:t>
            </a:r>
            <a:r>
              <a:rPr i="1" lang="en-US"/>
              <a:t>Pediatrics in Review</a:t>
            </a:r>
            <a:r>
              <a:rPr lang="en-US"/>
              <a:t> 30.5 (2009): 191-92. Web.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HYPONATREMIA: </a:t>
            </a:r>
            <a:br>
              <a:rPr lang="en-US"/>
            </a:br>
            <a:r>
              <a:rPr lang="en-US"/>
              <a:t>Sodium level &lt; 135mmol/l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Impaired renal ability to excrete free </a:t>
            </a:r>
            <a:r>
              <a:rPr lang="en-US" u="sng"/>
              <a:t>water</a:t>
            </a:r>
            <a:r>
              <a:rPr lang="en-US"/>
              <a:t> in the setting of excess, it is RARELY an issue with </a:t>
            </a:r>
            <a:r>
              <a:rPr lang="en-US" u="sng"/>
              <a:t>salt </a:t>
            </a:r>
            <a:r>
              <a:rPr lang="en-US"/>
              <a:t>intake or loss alone!</a:t>
            </a:r>
            <a:endParaRPr/>
          </a:p>
          <a:p>
            <a:pPr indent="-16764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Pathogenesis? 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Effective circulating volume depletion:</a:t>
            </a:r>
            <a:endParaRPr/>
          </a:p>
          <a:p>
            <a:pPr indent="-182880" lvl="2" marL="9144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🞆"/>
            </a:pPr>
            <a:r>
              <a:rPr lang="en-US"/>
              <a:t>GI losses, skin losses (cystic fibrosis), renal losses (cerebral salt-wasting, hypoaldosteronism, diuretics), edematous states (CHF, cirrhosis, hypoalbuminemia – have overall hypervolemia but ADH release 2/2 low circulating volume)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Thiazide diuretics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Renal Failure: acute or chronic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Non-hypovolemic states of ADH excess: SIADH, cortisol deficiency, hypothyroidism</a:t>
            </a:r>
            <a:endParaRPr/>
          </a:p>
          <a:p>
            <a:pPr indent="0" lvl="1" marL="36576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u="sn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Symptoms of Hypocalcemia</a:t>
            </a:r>
            <a:endParaRPr/>
          </a:p>
        </p:txBody>
      </p:sp>
      <p:sp>
        <p:nvSpPr>
          <p:cNvPr id="311" name="Google Shape;311;p42"/>
          <p:cNvSpPr txBox="1"/>
          <p:nvPr>
            <p:ph idx="1" type="body"/>
          </p:nvPr>
        </p:nvSpPr>
        <p:spPr>
          <a:xfrm>
            <a:off x="457200" y="1600200"/>
            <a:ext cx="81534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Muscular excitability, contractions 🡪 tetany, Chvostek and Trousseau’s signs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CNS irritability: anticonvulsant resistant seizures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Cardiac: hypotension, impaired cardiac contractility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457200" y="10668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Use urine sodium to differentiate extrarenal from renal losses, if hypovolemia is present: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Char char="⚫"/>
            </a:pPr>
            <a:r>
              <a:rPr lang="en-US" sz="1942"/>
              <a:t>Urine sodium &gt;20mEq/L = renal losses or mineralocorticoid deficiency (meaning that the urine is inappropriately concentrated)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Char char="⚫"/>
            </a:pPr>
            <a:r>
              <a:rPr lang="en-US" sz="1942"/>
              <a:t>Urine sodium &lt;20mEq/L = decreased ECV (ie, edematous states) where kidney wants to retain sodium despite excess total body sodium</a:t>
            </a:r>
            <a:endParaRPr/>
          </a:p>
          <a:p>
            <a:pPr indent="-175666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1942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Also, urine osmolality can be helpful: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Char char="⚫"/>
            </a:pPr>
            <a:r>
              <a:rPr lang="en-US" sz="1942"/>
              <a:t>Urine Osm &gt;100mOsm/kg (inappropriately concentrated) = inability to excrete free water renally</a:t>
            </a:r>
            <a:endParaRPr sz="1942"/>
          </a:p>
          <a:p>
            <a:pPr indent="-274320" lvl="1" marL="64008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SzPts val="1554"/>
              <a:buChar char="⚫"/>
            </a:pPr>
            <a:r>
              <a:rPr lang="en-US" sz="1942"/>
              <a:t>Urine Osm &lt;100mOsm/kg may mean excess free water uptake with psychogenic polydipsia or water intoxication in infants</a:t>
            </a:r>
            <a:endParaRPr sz="1942"/>
          </a:p>
          <a:p>
            <a:pPr indent="-175641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But, wait? </a:t>
            </a:r>
            <a:br>
              <a:rPr lang="en-US"/>
            </a:br>
            <a:r>
              <a:rPr lang="en-US"/>
              <a:t>It is actually pseudohyponatremia?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Hyperglycemia: hyperosmolality 🡪 shifts fluid from ICF to the ECF (1.6mmol/L decrease in Na for every 100mg/dL increase in glucose above nl)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Extreme hyperproteinemia, hyperlipidemia: displace plasma water, but with maintaining normal osmolality</a:t>
            </a:r>
            <a:br>
              <a:rPr lang="en-US"/>
            </a:b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If it is true hyponatremia, use urine sodium to guide your differential: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Urine sodium &lt;25mEq/L = effective circulating volume depletion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Clinical Manifestations:</a:t>
            </a:r>
            <a:endParaRPr/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Influx of water into ICF 🡪 cellular swelling 🡪 cerebral edema, encephalopathy (in children, at risk for symptomatic hyponatremia given higher brain-skull ratio with less room to expand!)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Most morbidity in patients with respiratory arrest with hyponatremic encephalopathy 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Interestingly, hypoxemia lessens the brain’s ability to adapt to hyponatremia, leading to a vicious cycle of worsening encephalopathy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A Few Causes of Hyponatremia:</a:t>
            </a:r>
            <a:endParaRPr/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SIADH: severe (serum sodium &lt;120mmol/L)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Causes: CNS disorders, infection (meningitis, encephalitis), neoplasms, postpituitary surgery, PNA, TB, PPV, PTX, vincristine, IV cyclophosphamide, carbamazepine, SSRI’s, ectasy induced 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Treatment: fluid restriction but difficult with infants in particular. If giving fluids, make sure it is isotonic! But, use a loop diuretic with hypertonic fluids if a more rapid correction is needed.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Post-operative hyponatremia - resolves POD#3-5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Water intoxication in infants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Diuretic use, psychogenic polydipsia…..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Treatment:</a:t>
            </a:r>
            <a:endParaRPr/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*Review calculations presented in Harriett Lane*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Symptomatic hyponatremia (ie, encephalopathy) is a medical emergency: treat with hypertonic saline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Correct by 10-12mEq/L in the first 24 hours, with first 3-5mEq/L quite rapidly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Keep in mind that 1mL/kg hypertonic saline will raise plasma sodium by about 1mEq/L</a:t>
            </a:r>
            <a:endParaRPr/>
          </a:p>
          <a:p>
            <a:pPr indent="-274320" lvl="1" marL="640080" rtl="0" algn="l">
              <a:spcBef>
                <a:spcPts val="420"/>
              </a:spcBef>
              <a:spcAft>
                <a:spcPts val="0"/>
              </a:spcAft>
              <a:buSzPts val="1680"/>
              <a:buChar char="⚫"/>
            </a:pPr>
            <a:r>
              <a:rPr lang="en-US"/>
              <a:t>Cerebral demyelination: complication of overcorrection (corrected by greater than 25mmol/L in 24-48hours) that occurs several days later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Hypernatremia</a:t>
            </a:r>
            <a:br>
              <a:rPr lang="en-US"/>
            </a:br>
            <a:r>
              <a:rPr lang="en-US"/>
              <a:t>serum sodium &gt;145mmol/L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Defenses against hypernatremia: thirst mechanism, producing a concentrated urine 🡪 so </a:t>
            </a:r>
            <a:r>
              <a:rPr b="1" lang="en-US"/>
              <a:t>rarely</a:t>
            </a:r>
            <a:r>
              <a:rPr lang="en-US"/>
              <a:t> develop hypernatremia from excessive sodium intake or renal concentrating defect </a:t>
            </a:r>
            <a:r>
              <a:rPr lang="en-US" u="sng"/>
              <a:t>alone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*Like hyponatremia, it is a problem of total body water deficiency </a:t>
            </a:r>
            <a:r>
              <a:rPr lang="en-US" u="sng"/>
              <a:t>relative</a:t>
            </a:r>
            <a:r>
              <a:rPr lang="en-US"/>
              <a:t> to total body solute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