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35" r:id="rId1"/>
  </p:sldMasterIdLst>
  <p:notesMasterIdLst>
    <p:notesMasterId r:id="rId13"/>
  </p:notesMasterIdLst>
  <p:sldIdLst>
    <p:sldId id="312" r:id="rId2"/>
    <p:sldId id="299" r:id="rId3"/>
    <p:sldId id="300" r:id="rId4"/>
    <p:sldId id="313" r:id="rId5"/>
    <p:sldId id="314" r:id="rId6"/>
    <p:sldId id="315" r:id="rId7"/>
    <p:sldId id="317" r:id="rId8"/>
    <p:sldId id="318" r:id="rId9"/>
    <p:sldId id="320" r:id="rId10"/>
    <p:sldId id="327" r:id="rId11"/>
    <p:sldId id="32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TI-Image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8" autoAdjust="0"/>
    <p:restoredTop sz="77656" autoAdjust="0"/>
  </p:normalViewPr>
  <p:slideViewPr>
    <p:cSldViewPr>
      <p:cViewPr>
        <p:scale>
          <a:sx n="70" d="100"/>
          <a:sy n="70" d="100"/>
        </p:scale>
        <p:origin x="-214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64" charset="-128"/>
              </a:defRPr>
            </a:lvl1pPr>
          </a:lstStyle>
          <a:p>
            <a:pPr>
              <a:defRPr/>
            </a:pPr>
            <a:fld id="{A457FD96-7994-4B34-8226-DA2DC4A83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14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777DE-94B3-4E60-BBC0-AFE6A9E2CD4F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Always start with ABCs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Consider: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How long has the seizure been going on?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How has the patient’s behavior been prior to the event?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Are there other symptoms?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Has he ever done this before?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Is he developmentally normal?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Is there a family history of febrile seizures?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Review AAP guidelines on febrile seizures:  PEDIATRICS Volume 127, Number 2, February 2011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this is a simple febrile seizure (&lt; 15 minutes, no </a:t>
            </a:r>
            <a:r>
              <a:rPr lang="en-US" dirty="0" err="1" smtClean="0"/>
              <a:t>focality</a:t>
            </a:r>
            <a:r>
              <a:rPr lang="en-US" dirty="0" smtClean="0"/>
              <a:t>, &lt; 2 in 24 hours), then no further work-up is necessary.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CBC with diff, electrolyte panels do not need to be performed as routine work-up for febrile seizures.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the patient is ill-appearing or has </a:t>
            </a:r>
            <a:r>
              <a:rPr lang="en-US" dirty="0" err="1" smtClean="0"/>
              <a:t>meningeal</a:t>
            </a:r>
            <a:r>
              <a:rPr lang="en-US" dirty="0" smtClean="0"/>
              <a:t> signs, perform an LP.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the patient is 6-12 months and under-immunized or not immunized, consider LP.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the patient is pretreated with antibiotics, consider LP.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7D8B2-F383-4CCC-852D-919A8ACEA349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Always start with ABCs.  Use benzodiazepines.  Consider loading with anti-epileptics.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Consider: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Does this patient have a seizure disorder?  If so, when was the last time he had a seizure?  Is this the same type of seizure?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Does he take any anti-epileptic medications?  Has he missed any doses?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How has his behavior been prior to the seizures?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Have there been other symptoms?  Vomiting may be indicative of increased ICP.  Fever could signal shunt infection.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When was the patient’s VP shunt last evaluated?  Was it recently revised?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Ask what type of physical assessment this patient should have. 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This is an option: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Patient will be </a:t>
            </a:r>
            <a:r>
              <a:rPr lang="en-US" dirty="0" err="1" smtClean="0"/>
              <a:t>bradycardic</a:t>
            </a:r>
            <a:r>
              <a:rPr lang="en-US" dirty="0" smtClean="0"/>
              <a:t> with hypertension (the start of Cushing’s triad)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We want a </a:t>
            </a:r>
            <a:r>
              <a:rPr lang="en-US" dirty="0" err="1" smtClean="0"/>
              <a:t>pupillary</a:t>
            </a:r>
            <a:r>
              <a:rPr lang="en-US" dirty="0" smtClean="0"/>
              <a:t> exam after ABCs have been taken care of.  The left pupil will be fixed and dilated.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Lead a discussion into the underlying problem to help ameliorate the seizures </a:t>
            </a:r>
            <a:r>
              <a:rPr lang="en-US" dirty="0" smtClean="0">
                <a:sym typeface="Wingdings" pitchFamily="2" charset="2"/>
              </a:rPr>
              <a:t> increased ICP/shunt malfunction  how do we treat increased ICP?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sym typeface="Wingdings" pitchFamily="2" charset="2"/>
              </a:rPr>
              <a:t>Treatment for increased ICP  elevate HOB, hyperventilate (if the patient is </a:t>
            </a:r>
            <a:r>
              <a:rPr lang="en-US" dirty="0" err="1" smtClean="0">
                <a:sym typeface="Wingdings" pitchFamily="2" charset="2"/>
              </a:rPr>
              <a:t>intubated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mannitol</a:t>
            </a:r>
            <a:r>
              <a:rPr lang="en-US" dirty="0" smtClean="0">
                <a:sym typeface="Wingdings" pitchFamily="2" charset="2"/>
              </a:rPr>
              <a:t>, hypertonic saline, make the body hypothermic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 smtClean="0">
              <a:sym typeface="Wingdings" pitchFamily="2" charset="2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ym typeface="Wingdings" pitchFamily="2" charset="2"/>
              </a:rPr>
              <a:t>Pediatric</a:t>
            </a:r>
            <a:r>
              <a:rPr lang="en-US" baseline="0" dirty="0" smtClean="0">
                <a:sym typeface="Wingdings" pitchFamily="2" charset="2"/>
              </a:rPr>
              <a:t> Critical Care Medicine 4(30):Supplemental, 2003.</a:t>
            </a:r>
            <a:endParaRPr lang="en-US" dirty="0" smtClean="0">
              <a:sym typeface="Wingdings" pitchFamily="2" charset="2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ED556C-F6D1-4C47-91E0-742C4A1C6D5E}" type="slidenum">
              <a:rPr lang="en-US">
                <a:ea typeface="ＭＳ Ｐゴシック" pitchFamily="34" charset="-128"/>
              </a:rPr>
              <a:pPr/>
              <a:t>4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u="sng" dirty="0" smtClean="0"/>
              <a:t>Partial Seizures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Simple vs. complex – Is consciousness maintained?  Is there laterality?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Types of partial seizures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Motor – focal motor activity, </a:t>
            </a:r>
            <a:r>
              <a:rPr lang="en-US" dirty="0" err="1" smtClean="0"/>
              <a:t>Jacksonian</a:t>
            </a:r>
            <a:r>
              <a:rPr lang="en-US" dirty="0" smtClean="0"/>
              <a:t> march, </a:t>
            </a:r>
            <a:r>
              <a:rPr lang="en-US" dirty="0" err="1" smtClean="0"/>
              <a:t>versive</a:t>
            </a:r>
            <a:r>
              <a:rPr lang="en-US" dirty="0" smtClean="0"/>
              <a:t> movements (turning of the eyes, head and/or trunk), vocalizations or arrest of speech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Sensory – </a:t>
            </a:r>
            <a:r>
              <a:rPr lang="en-US" dirty="0" err="1" smtClean="0"/>
              <a:t>paresthesias</a:t>
            </a:r>
            <a:r>
              <a:rPr lang="en-US" dirty="0" smtClean="0"/>
              <a:t>, feelings of distortion of an extremity, gustatory sensation, olfactory symptom, auditory symptoms, visual phenomena (flashing lights)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Autonomic seizures – sweating, </a:t>
            </a:r>
            <a:r>
              <a:rPr lang="en-US" dirty="0" err="1" smtClean="0"/>
              <a:t>piloerection</a:t>
            </a:r>
            <a:r>
              <a:rPr lang="en-US" dirty="0" smtClean="0"/>
              <a:t>, papillary changes, </a:t>
            </a:r>
            <a:r>
              <a:rPr lang="en-US" dirty="0" err="1" smtClean="0"/>
              <a:t>epigastric</a:t>
            </a:r>
            <a:r>
              <a:rPr lang="en-US" dirty="0" smtClean="0"/>
              <a:t> “rising” sensation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Psychic symptoms – </a:t>
            </a:r>
            <a:r>
              <a:rPr lang="en-US" dirty="0" err="1" smtClean="0"/>
              <a:t>dysphagia</a:t>
            </a:r>
            <a:r>
              <a:rPr lang="en-US" dirty="0" smtClean="0"/>
              <a:t>, cognitive, déjà-vu (</a:t>
            </a:r>
            <a:r>
              <a:rPr lang="en-US" dirty="0" err="1" smtClean="0"/>
              <a:t>dysmnestic</a:t>
            </a:r>
            <a:r>
              <a:rPr lang="en-US" dirty="0" smtClean="0"/>
              <a:t>), affective, illusions, hallucinations</a:t>
            </a:r>
          </a:p>
          <a:p>
            <a:pPr>
              <a:spcBef>
                <a:spcPct val="0"/>
              </a:spcBef>
            </a:pPr>
            <a:r>
              <a:rPr lang="en-US" u="sng" dirty="0" smtClean="0"/>
              <a:t>Generalized Seizures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Generally bilateral, involving both hemispheres.  No awareness.  Convulsive vs. </a:t>
            </a:r>
            <a:r>
              <a:rPr lang="en-US" dirty="0" err="1" smtClean="0"/>
              <a:t>nonconvulsive</a:t>
            </a:r>
            <a:r>
              <a:rPr lang="en-US" dirty="0" smtClean="0"/>
              <a:t> (absence seizures)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Secondary </a:t>
            </a:r>
            <a:r>
              <a:rPr lang="en-US" dirty="0" err="1" smtClean="0"/>
              <a:t>vs</a:t>
            </a:r>
            <a:r>
              <a:rPr lang="en-US" dirty="0" smtClean="0"/>
              <a:t> secondarily generalized seizures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Secondary suggests underlying etiology – CNS insult (not genetic or idiopathic)</a:t>
            </a:r>
          </a:p>
          <a:p>
            <a:pPr lvl="1">
              <a:spcBef>
                <a:spcPct val="0"/>
              </a:spcBef>
            </a:pPr>
            <a:r>
              <a:rPr lang="en-US" dirty="0" err="1" smtClean="0"/>
              <a:t>Eg</a:t>
            </a:r>
            <a:r>
              <a:rPr lang="en-US" dirty="0" smtClean="0"/>
              <a:t> seizure due to HIE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Secondarily suggests initial </a:t>
            </a:r>
            <a:r>
              <a:rPr lang="en-US" dirty="0" err="1" smtClean="0"/>
              <a:t>focality</a:t>
            </a:r>
            <a:endParaRPr lang="en-US" dirty="0" smtClean="0"/>
          </a:p>
          <a:p>
            <a:pPr lvl="1">
              <a:spcBef>
                <a:spcPct val="0"/>
              </a:spcBef>
            </a:pPr>
            <a:r>
              <a:rPr lang="en-US" dirty="0" err="1" smtClean="0"/>
              <a:t>Eg</a:t>
            </a:r>
            <a:r>
              <a:rPr lang="en-US" dirty="0" smtClean="0"/>
              <a:t> benign </a:t>
            </a:r>
            <a:r>
              <a:rPr lang="en-US" dirty="0" err="1" smtClean="0"/>
              <a:t>rolandic</a:t>
            </a:r>
            <a:r>
              <a:rPr lang="en-US" dirty="0" smtClean="0"/>
              <a:t> epilepsy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9E3B64-2352-443D-A915-2D5397E84F41}" type="slidenum">
              <a:rPr lang="en-US">
                <a:ea typeface="ＭＳ Ｐゴシック" pitchFamily="34" charset="-128"/>
              </a:rPr>
              <a:pPr/>
              <a:t>5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In children with SE lasting &gt; 30 minutes, associated with mortality ~ 20%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Seizures &gt; 5 minutes will have a high risk of lasting 30 minutes or more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Childhood status incidence 17-23/100,000/yr, febrile SE most common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60% neurologically normal prior to SE</a:t>
            </a:r>
          </a:p>
          <a:p>
            <a:pPr lvl="2"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Neurologic </a:t>
            </a:r>
            <a:r>
              <a:rPr lang="en-US" dirty="0" err="1" smtClean="0"/>
              <a:t>sequelae</a:t>
            </a:r>
            <a:endParaRPr lang="en-US" dirty="0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Encephalopathy in 6-15%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Neurologic deficits in 9-11%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Risk factors for status </a:t>
            </a:r>
            <a:r>
              <a:rPr lang="en-US" dirty="0" err="1" smtClean="0"/>
              <a:t>epilepticus</a:t>
            </a:r>
            <a:endParaRPr lang="en-US" dirty="0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History of epilepsy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SE as first presentation/history of prior SE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Partial seizures that tend to cluster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Focal background EEG abnormalities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Generalized abnormalities on </a:t>
            </a:r>
            <a:r>
              <a:rPr lang="en-US" dirty="0" err="1" smtClean="0"/>
              <a:t>neuroimaging</a:t>
            </a:r>
            <a:endParaRPr lang="en-US" dirty="0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Younger age at onset (&lt; 12 months)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Symptomatic etiology of epilepsy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779684-C5D1-45C5-98F4-102B7A3DC852}" type="slidenum">
              <a:rPr lang="en-US">
                <a:ea typeface="ＭＳ Ｐゴシック" pitchFamily="34" charset="-128"/>
              </a:rPr>
              <a:pPr/>
              <a:t>6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Describe the episode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What happened?  Was there </a:t>
            </a:r>
            <a:r>
              <a:rPr lang="en-US" dirty="0" err="1" smtClean="0"/>
              <a:t>focality</a:t>
            </a:r>
            <a:r>
              <a:rPr lang="en-US" dirty="0" smtClean="0"/>
              <a:t>?  What was moving and how was it moving?  Were there other symptoms? Color? How long did the episode last?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Setting in which the seizure occurs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Nocturnal?  Medications?  Illness/fever?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What happened before the event?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Precipitants?  Headache, anorexia, nausea, vomiting, breath-holding?  Certain activities?  Aura?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What happened after the event?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Immediate recovery?  Confusion/somnolence?  How long did this last?  Ability to speak/follow commands?  Not moving limbs?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Other important tidbits –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Has the patient had these episodes before? 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What has been done to evaluate/treat these episodes?  How many?  How often?  Has the patient ever been in status </a:t>
            </a:r>
            <a:r>
              <a:rPr lang="en-US" dirty="0" err="1" smtClean="0"/>
              <a:t>epilepticus</a:t>
            </a:r>
            <a:r>
              <a:rPr lang="en-US" dirty="0" smtClean="0"/>
              <a:t>?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Normal development?  Social stressors?  Previous history of neurological illness (infection, HIE, trauma)?  Drug use? (especially in adolescents) 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 FAMILY HISTORY!!!!!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Seizure, developmental delay , genetic/metabolic problems, </a:t>
            </a:r>
            <a:r>
              <a:rPr lang="en-US" dirty="0" err="1" smtClean="0"/>
              <a:t>consanguinuity</a:t>
            </a: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13269-D1BF-44D7-9281-F97D0D6A1A13}" type="slidenum">
              <a:rPr lang="en-US">
                <a:ea typeface="ＭＳ Ｐゴシック" pitchFamily="34" charset="-128"/>
              </a:rPr>
              <a:pPr/>
              <a:t>7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9D9FC5-122A-413E-8384-46B2A3E4EA14}" type="slidenum">
              <a:rPr lang="en-US">
                <a:ea typeface="ＭＳ Ｐゴシック" pitchFamily="34" charset="-128"/>
              </a:rPr>
              <a:pPr/>
              <a:t>8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Lorazepam</a:t>
            </a:r>
            <a:r>
              <a:rPr lang="en-US" dirty="0" smtClean="0"/>
              <a:t> (Ativan)</a:t>
            </a:r>
          </a:p>
          <a:p>
            <a:pPr lvl="1">
              <a:defRPr/>
            </a:pPr>
            <a:r>
              <a:rPr lang="en-US" dirty="0" smtClean="0"/>
              <a:t> 0.05-0.1 mg/kg IV q10-15 min, max dose 4 mg</a:t>
            </a:r>
          </a:p>
          <a:p>
            <a:pPr lvl="2">
              <a:defRPr/>
            </a:pPr>
            <a:r>
              <a:rPr lang="en-US" dirty="0" smtClean="0"/>
              <a:t>Less respiratory depression than diazepam, longer duration of action, slower onset (2 min)</a:t>
            </a:r>
          </a:p>
          <a:p>
            <a:pPr>
              <a:defRPr/>
            </a:pPr>
            <a:r>
              <a:rPr lang="en-US" dirty="0" smtClean="0"/>
              <a:t>Midazolam (Versed)</a:t>
            </a:r>
          </a:p>
          <a:p>
            <a:pPr lvl="1">
              <a:defRPr/>
            </a:pPr>
            <a:r>
              <a:rPr lang="en-US" dirty="0" smtClean="0"/>
              <a:t>0.15 mg/kg IV then continuous infusion of 1 mcg/kg/min</a:t>
            </a:r>
          </a:p>
          <a:p>
            <a:pPr lvl="2">
              <a:defRPr/>
            </a:pPr>
            <a:r>
              <a:rPr lang="en-US" dirty="0" smtClean="0"/>
              <a:t>Other formulations available:  IM, </a:t>
            </a:r>
            <a:r>
              <a:rPr lang="en-US" b="1" dirty="0" err="1" smtClean="0"/>
              <a:t>buccal</a:t>
            </a:r>
            <a:r>
              <a:rPr lang="en-US" dirty="0" smtClean="0"/>
              <a:t>, intranasal, oral, and rectal</a:t>
            </a:r>
          </a:p>
          <a:p>
            <a:pPr lvl="2">
              <a:defRPr/>
            </a:pPr>
            <a:r>
              <a:rPr lang="en-US" dirty="0" smtClean="0"/>
              <a:t>Short half life, faster onset (1 min)</a:t>
            </a:r>
          </a:p>
          <a:p>
            <a:r>
              <a:rPr lang="en-US" dirty="0" smtClean="0">
                <a:ea typeface="ＭＳ Ｐゴシック" pitchFamily="34" charset="-128"/>
              </a:rPr>
              <a:t>Diazepam (Valium)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0.05-0.3 mg/kg IV q15-30 min, max dose 10 mg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Quick onset (10-20 sec), rectal formulation, higher risk of respiratory depression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Not considered first line</a:t>
            </a:r>
          </a:p>
          <a:p>
            <a:pPr lvl="3"/>
            <a:r>
              <a:rPr lang="en-US" dirty="0" smtClean="0">
                <a:ea typeface="ＭＳ Ｐゴシック" pitchFamily="34" charset="-128"/>
              </a:rPr>
              <a:t>Lower efficacy</a:t>
            </a:r>
          </a:p>
          <a:p>
            <a:pPr lvl="3"/>
            <a:r>
              <a:rPr lang="en-US" dirty="0" smtClean="0">
                <a:ea typeface="ＭＳ Ｐゴシック" pitchFamily="34" charset="-128"/>
              </a:rPr>
              <a:t>Increased respiratory depression</a:t>
            </a:r>
          </a:p>
          <a:p>
            <a:pPr>
              <a:defRPr/>
            </a:pPr>
            <a:r>
              <a:rPr lang="en-US" dirty="0" err="1" smtClean="0"/>
              <a:t>Fosphenytoin</a:t>
            </a:r>
            <a:r>
              <a:rPr lang="en-US" dirty="0" smtClean="0"/>
              <a:t> (</a:t>
            </a:r>
            <a:r>
              <a:rPr lang="en-US" dirty="0" err="1" smtClean="0"/>
              <a:t>Cerebyx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15-20 mg PE/kg IV/IM, may infuse 3 mg/kg/min (max 150 mg/min), max dose 1500 mg PE/24 hours</a:t>
            </a:r>
          </a:p>
          <a:p>
            <a:pPr lvl="2">
              <a:defRPr/>
            </a:pPr>
            <a:r>
              <a:rPr lang="en-US" dirty="0" err="1" smtClean="0"/>
              <a:t>Prodrug</a:t>
            </a:r>
            <a:r>
              <a:rPr lang="en-US" dirty="0" smtClean="0"/>
              <a:t> of phenytoin which has fewer side effects</a:t>
            </a:r>
          </a:p>
          <a:p>
            <a:pPr lvl="2">
              <a:defRPr/>
            </a:pPr>
            <a:r>
              <a:rPr lang="en-US" dirty="0" smtClean="0"/>
              <a:t>Can cause cardiac arrhythmias</a:t>
            </a:r>
          </a:p>
          <a:p>
            <a:pPr lvl="2">
              <a:defRPr/>
            </a:pPr>
            <a:r>
              <a:rPr lang="en-US" dirty="0" smtClean="0"/>
              <a:t>Avoid for status with myoclonic seizures or absence seizures</a:t>
            </a:r>
          </a:p>
          <a:p>
            <a:pPr lvl="2">
              <a:defRPr/>
            </a:pPr>
            <a:r>
              <a:rPr lang="en-US" dirty="0" smtClean="0"/>
              <a:t>Consider alternatives in seizures associated with illicit drug use</a:t>
            </a:r>
          </a:p>
          <a:p>
            <a:pPr>
              <a:defRPr/>
            </a:pPr>
            <a:r>
              <a:rPr lang="en-US" dirty="0" smtClean="0"/>
              <a:t>Phenytoin (Dilantin)</a:t>
            </a:r>
          </a:p>
          <a:p>
            <a:pPr lvl="1">
              <a:defRPr/>
            </a:pPr>
            <a:r>
              <a:rPr lang="en-US" dirty="0" smtClean="0"/>
              <a:t>Not used first line as there are many side effects</a:t>
            </a:r>
          </a:p>
          <a:p>
            <a:pPr lvl="2">
              <a:defRPr/>
            </a:pPr>
            <a:r>
              <a:rPr lang="en-US" dirty="0" smtClean="0"/>
              <a:t>Cardiac arrhythmias/hypotension associated with propylene glycol used to dissolve phenytoin</a:t>
            </a:r>
          </a:p>
          <a:p>
            <a:pPr lvl="2">
              <a:defRPr/>
            </a:pPr>
            <a:r>
              <a:rPr lang="en-US" dirty="0" smtClean="0"/>
              <a:t>Local pain, venous thrombosis and purple glove syndrome </a:t>
            </a:r>
            <a:r>
              <a:rPr lang="en-US" dirty="0" smtClean="0">
                <a:sym typeface="Wingdings" pitchFamily="2" charset="2"/>
              </a:rPr>
              <a:t> skin necrosis, limb ischemia  amputation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Phenobarbital (Luminal)</a:t>
            </a:r>
          </a:p>
          <a:p>
            <a:pPr lvl="1">
              <a:defRPr/>
            </a:pPr>
            <a:r>
              <a:rPr lang="en-US" dirty="0" smtClean="0"/>
              <a:t>15-20 mg/kg IV/IM, may repeat 5 mg/kg IV q15-30 min, max dose 40 mg/kg</a:t>
            </a:r>
          </a:p>
          <a:p>
            <a:pPr lvl="2">
              <a:defRPr/>
            </a:pPr>
            <a:r>
              <a:rPr lang="en-US" dirty="0" smtClean="0"/>
              <a:t>Prolonged sedation, respiratory depression, hypotension</a:t>
            </a:r>
          </a:p>
          <a:p>
            <a:pPr lvl="1">
              <a:defRPr/>
            </a:pPr>
            <a:r>
              <a:rPr lang="en-US" dirty="0" smtClean="0"/>
              <a:t>Generally used after failure of benzodiazepines and </a:t>
            </a:r>
            <a:r>
              <a:rPr lang="en-US" dirty="0" err="1" smtClean="0"/>
              <a:t>fosphenytoin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Pentobarbital (Nembutal)</a:t>
            </a:r>
          </a:p>
          <a:p>
            <a:pPr lvl="1">
              <a:defRPr/>
            </a:pPr>
            <a:r>
              <a:rPr lang="en-US" dirty="0" smtClean="0"/>
              <a:t>12 mg/kg IV followed by 5 mg/kg/</a:t>
            </a:r>
            <a:r>
              <a:rPr lang="en-US" dirty="0" err="1" smtClean="0"/>
              <a:t>hr</a:t>
            </a:r>
            <a:r>
              <a:rPr lang="en-US" dirty="0" smtClean="0"/>
              <a:t> infusion</a:t>
            </a:r>
          </a:p>
          <a:p>
            <a:pPr lvl="2">
              <a:defRPr/>
            </a:pPr>
            <a:r>
              <a:rPr lang="en-US" dirty="0" smtClean="0"/>
              <a:t>Titrate to EEG inactivity</a:t>
            </a:r>
          </a:p>
          <a:p>
            <a:pPr lvl="1">
              <a:defRPr/>
            </a:pPr>
            <a:r>
              <a:rPr lang="en-US" dirty="0" smtClean="0"/>
              <a:t>Used for refractory status </a:t>
            </a:r>
            <a:r>
              <a:rPr lang="en-US" dirty="0" err="1" smtClean="0"/>
              <a:t>epilepticus</a:t>
            </a:r>
            <a:endParaRPr lang="en-US" dirty="0" smtClean="0"/>
          </a:p>
          <a:p>
            <a:r>
              <a:rPr lang="en-US" sz="3000" dirty="0" err="1" smtClean="0">
                <a:ea typeface="ＭＳ Ｐゴシック" pitchFamily="34" charset="-128"/>
              </a:rPr>
              <a:t>Propofol</a:t>
            </a:r>
            <a:r>
              <a:rPr lang="en-US" dirty="0" smtClean="0">
                <a:ea typeface="ＭＳ Ｐゴシック" pitchFamily="34" charset="-128"/>
              </a:rPr>
              <a:t> (</a:t>
            </a:r>
            <a:r>
              <a:rPr lang="en-US" dirty="0" err="1" smtClean="0">
                <a:ea typeface="ＭＳ Ｐゴシック" pitchFamily="34" charset="-128"/>
              </a:rPr>
              <a:t>Diprivan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Rapid onset, short duration of action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Mechanism of action is unclear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Hypotension, apnea and </a:t>
            </a:r>
            <a:r>
              <a:rPr lang="en-US" sz="2400" dirty="0" err="1" smtClean="0">
                <a:ea typeface="ＭＳ Ｐゴシック" pitchFamily="34" charset="-128"/>
              </a:rPr>
              <a:t>bradycardia</a:t>
            </a:r>
            <a:r>
              <a:rPr lang="en-US" sz="2400" dirty="0" smtClean="0">
                <a:ea typeface="ＭＳ Ｐゴシック" pitchFamily="34" charset="-128"/>
              </a:rPr>
              <a:t> are common</a:t>
            </a:r>
          </a:p>
          <a:p>
            <a:pPr lvl="2"/>
            <a:r>
              <a:rPr lang="en-US" b="1" dirty="0" smtClean="0">
                <a:ea typeface="ＭＳ Ｐゴシック" pitchFamily="34" charset="-128"/>
              </a:rPr>
              <a:t>Intubation and ventilation are required for the use of this medication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Prolonged use can result in hypertriglyceridemia and pulmonary edema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Associated with fatal acidosis and </a:t>
            </a:r>
            <a:r>
              <a:rPr lang="en-US" sz="2400" dirty="0" err="1" smtClean="0">
                <a:ea typeface="ＭＳ Ｐゴシック" pitchFamily="34" charset="-128"/>
              </a:rPr>
              <a:t>rhabdomyolysis</a:t>
            </a:r>
            <a:endParaRPr lang="en-US" sz="2400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AEDs with some data to suggest use in refractory SE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Valproic</a:t>
            </a:r>
            <a:r>
              <a:rPr lang="en-US" dirty="0" smtClean="0">
                <a:ea typeface="ＭＳ Ｐゴシック" pitchFamily="34" charset="-128"/>
              </a:rPr>
              <a:t> acid (Depakote):  not yet approved for SE, some data to support its use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Topiramate</a:t>
            </a:r>
            <a:r>
              <a:rPr lang="en-US" dirty="0" smtClean="0">
                <a:ea typeface="ＭＳ Ｐゴシック" pitchFamily="34" charset="-128"/>
              </a:rPr>
              <a:t> (Topamax):  PO only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Levetiracetam</a:t>
            </a:r>
            <a:r>
              <a:rPr lang="en-US" dirty="0" smtClean="0">
                <a:ea typeface="ＭＳ Ｐゴシック" pitchFamily="34" charset="-128"/>
              </a:rPr>
              <a:t> (</a:t>
            </a:r>
            <a:r>
              <a:rPr lang="en-US" dirty="0" err="1" smtClean="0">
                <a:ea typeface="ＭＳ Ｐゴシック" pitchFamily="34" charset="-128"/>
              </a:rPr>
              <a:t>Keppra</a:t>
            </a:r>
            <a:r>
              <a:rPr lang="en-US" dirty="0" smtClean="0">
                <a:ea typeface="ＭＳ Ｐゴシック" pitchFamily="34" charset="-128"/>
              </a:rPr>
              <a:t>):  adult data only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57FD96-7994-4B34-8226-DA2DC4A83B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4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7989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989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88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7885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7885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7885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7885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7885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7885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7886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7886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Seizures and Status Epilepticus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343400"/>
            <a:ext cx="7086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National Pediatric Nighttime Curriculum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treat Status?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SzPct val="75000"/>
            </a:pPr>
            <a:r>
              <a:rPr lang="en-US" dirty="0"/>
              <a:t>Frequent repetitive GTC seizures create a life-threatening systemic condition of hyperpyrexia, failure of cerebrovascular </a:t>
            </a:r>
            <a:r>
              <a:rPr lang="en-US" dirty="0" err="1"/>
              <a:t>autoregulation</a:t>
            </a:r>
            <a:r>
              <a:rPr lang="en-US" dirty="0"/>
              <a:t>, acidosis, and severe hypoxia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hypotension, </a:t>
            </a:r>
            <a:r>
              <a:rPr lang="en-US" dirty="0" err="1"/>
              <a:t>hypoperfusion</a:t>
            </a:r>
            <a:r>
              <a:rPr lang="en-US" dirty="0"/>
              <a:t> (</a:t>
            </a:r>
            <a:r>
              <a:rPr lang="en-US" dirty="0" err="1"/>
              <a:t>esp</a:t>
            </a:r>
            <a:r>
              <a:rPr lang="en-US" dirty="0"/>
              <a:t> of brain), pulmonary edema, electrolyte disturbances, and eventual circulatory collapse</a:t>
            </a:r>
            <a:r>
              <a:rPr lang="en-US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284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 bwMode="auto">
          <a:xfrm>
            <a:off x="381000" y="609600"/>
            <a:ext cx="5849937" cy="1044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References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4294967295"/>
          </p:nvPr>
        </p:nvSpPr>
        <p:spPr bwMode="auto">
          <a:xfrm>
            <a:off x="600075" y="1779588"/>
            <a:ext cx="7239000" cy="3902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1800" dirty="0" err="1"/>
              <a:t>Ferri’s</a:t>
            </a:r>
            <a:r>
              <a:rPr lang="en-US" sz="1800" dirty="0"/>
              <a:t> Clinical Advisor 2015: Status Epilepticus Generalist Overview </a:t>
            </a:r>
          </a:p>
          <a:p>
            <a:pPr lvl="0"/>
            <a:r>
              <a:rPr lang="en-US" sz="1800" dirty="0" err="1"/>
              <a:t>UpToDate</a:t>
            </a:r>
            <a:r>
              <a:rPr lang="en-US" sz="1800" dirty="0"/>
              <a:t>: Status </a:t>
            </a:r>
            <a:r>
              <a:rPr lang="en-US" sz="1800" dirty="0" err="1"/>
              <a:t>epilepticus</a:t>
            </a:r>
            <a:endParaRPr lang="en-US" sz="1800" dirty="0"/>
          </a:p>
          <a:p>
            <a:pPr lvl="0"/>
            <a:r>
              <a:rPr lang="en-US" sz="1800" dirty="0"/>
              <a:t>“Pediatric Seizures” Pediatrics in Review </a:t>
            </a:r>
            <a:r>
              <a:rPr lang="en-US" sz="1800" dirty="0" err="1"/>
              <a:t>Vol</a:t>
            </a:r>
            <a:r>
              <a:rPr lang="en-US" sz="1800" dirty="0"/>
              <a:t> 34 No 8. August 1, 2013. p333-342.</a:t>
            </a:r>
          </a:p>
          <a:p>
            <a:pPr lvl="0"/>
            <a:r>
              <a:rPr lang="en-US" sz="1800" dirty="0"/>
              <a:t>AAP guidelines on febrile seizures:  PEDIATRICS Volume 127, Number 2, February 2011</a:t>
            </a:r>
          </a:p>
          <a:p>
            <a:pPr lvl="0"/>
            <a:r>
              <a:rPr lang="en-US" sz="1800" dirty="0"/>
              <a:t>AAP Subcommittee on Febrile Seizures.  Clinical Practice Guideline—</a:t>
            </a:r>
            <a:r>
              <a:rPr lang="en-US" sz="1800" dirty="0" err="1"/>
              <a:t>Neurodiagnostic</a:t>
            </a:r>
            <a:r>
              <a:rPr lang="en-US" sz="1800" dirty="0"/>
              <a:t> Evaluation of the Child With a Simple Febrile Seizure. </a:t>
            </a:r>
            <a:r>
              <a:rPr lang="en-US" sz="1800" i="1" dirty="0"/>
              <a:t>Pediatrics</a:t>
            </a:r>
            <a:r>
              <a:rPr lang="en-US" sz="1800" dirty="0"/>
              <a:t> 2011, 127(2): 389-394</a:t>
            </a:r>
          </a:p>
          <a:p>
            <a:pPr lvl="0"/>
            <a:r>
              <a:rPr lang="en-US" sz="1800" dirty="0"/>
              <a:t>Singh RK, Gaillard WD.  Status Epilepticus in Children.  </a:t>
            </a:r>
            <a:r>
              <a:rPr lang="en-US" sz="1800" i="1" dirty="0"/>
              <a:t>Current Neurology and Neuroscience Reports </a:t>
            </a:r>
            <a:r>
              <a:rPr lang="en-US" sz="1800" dirty="0"/>
              <a:t>2009, 9:137–144</a:t>
            </a:r>
          </a:p>
          <a:p>
            <a:pPr lvl="0"/>
            <a:r>
              <a:rPr lang="en-US" sz="1800" dirty="0" err="1"/>
              <a:t>Wilfong</a:t>
            </a:r>
            <a:r>
              <a:rPr lang="en-US" sz="1800" dirty="0"/>
              <a:t> A. Overview of the classification, etiology, and clinical features of pediatric seizures and epilepsy.  </a:t>
            </a:r>
            <a:r>
              <a:rPr lang="en-US" sz="1800" i="1" dirty="0"/>
              <a:t>Up To Date, </a:t>
            </a:r>
            <a:r>
              <a:rPr lang="en-US" sz="1800" dirty="0"/>
              <a:t>2011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dirty="0"/>
              <a:t>Define Status Epilepticus</a:t>
            </a:r>
          </a:p>
          <a:p>
            <a:pPr lvl="0"/>
            <a:r>
              <a:rPr lang="en-US" dirty="0"/>
              <a:t>Perform targeted evaluation for etiology and complication of seizure</a:t>
            </a:r>
          </a:p>
          <a:p>
            <a:pPr lvl="0"/>
            <a:r>
              <a:rPr lang="en-US" dirty="0"/>
              <a:t>Construct an algorithm for treatment of status </a:t>
            </a:r>
            <a:r>
              <a:rPr lang="en-US" dirty="0" err="1"/>
              <a:t>epilepticus</a:t>
            </a:r>
            <a:endParaRPr lang="en-US" dirty="0"/>
          </a:p>
          <a:p>
            <a:pPr lvl="0"/>
            <a:r>
              <a:rPr lang="en-US" dirty="0"/>
              <a:t>Initiate appropriate initial work up of hospitalized patients with new or known seizures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Case #1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3163" y="1981200"/>
            <a:ext cx="7772400" cy="46482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14-month-old developmentally normal boy who presents with generalized tonic-</a:t>
            </a:r>
            <a:r>
              <a:rPr lang="en-US" dirty="0" err="1" smtClean="0">
                <a:ea typeface="ＭＳ Ｐゴシック" pitchFamily="34" charset="-128"/>
              </a:rPr>
              <a:t>clonic</a:t>
            </a:r>
            <a:r>
              <a:rPr lang="en-US" dirty="0" smtClean="0">
                <a:ea typeface="ＭＳ Ｐゴシック" pitchFamily="34" charset="-128"/>
              </a:rPr>
              <a:t> seizures associated with fever.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How would you initiate management?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What other information would be useful to you as you are starting to intervene?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What type of work-up does this patient need?</a:t>
            </a:r>
          </a:p>
          <a:p>
            <a:pPr lvl="2" eaLnBrk="1" hangingPunct="1">
              <a:buClr>
                <a:schemeClr val="hlink"/>
              </a:buClr>
              <a:buFont typeface="Wingdings" pitchFamily="2" charset="2"/>
              <a:buChar char="§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381000" y="685800"/>
            <a:ext cx="5768975" cy="1073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dirty="0" smtClean="0">
                <a:latin typeface="Calibri" pitchFamily="34" charset="0"/>
                <a:ea typeface="ＭＳ Ｐゴシック" pitchFamily="34" charset="-128"/>
                <a:cs typeface="Times" pitchFamily="18" charset="0"/>
              </a:rPr>
              <a:t>Case # 2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762000" y="1828800"/>
            <a:ext cx="82296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12-year-old boy with obstructive hydrocephalus and VP shunt who presents with generalized tonic-</a:t>
            </a:r>
            <a:r>
              <a:rPr lang="en-US" dirty="0" err="1" smtClean="0">
                <a:ea typeface="ＭＳ Ｐゴシック" pitchFamily="34" charset="-128"/>
              </a:rPr>
              <a:t>clonic</a:t>
            </a:r>
            <a:r>
              <a:rPr lang="en-US" dirty="0" smtClean="0">
                <a:ea typeface="ＭＳ Ｐゴシック" pitchFamily="34" charset="-128"/>
              </a:rPr>
              <a:t> seizures for the past 15 minutes.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How would you initiate management?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What other information would be useful to you as you are starting to intervene?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What type of work-up does this patient need?</a:t>
            </a:r>
          </a:p>
          <a:p>
            <a:pPr lvl="1">
              <a:buFont typeface="Arial" charset="0"/>
              <a:buNone/>
            </a:pP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52400" y="685800"/>
            <a:ext cx="5691188" cy="10763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ea typeface="ＭＳ Ｐゴシック" pitchFamily="34" charset="-128"/>
                <a:cs typeface="Times" pitchFamily="18" charset="0"/>
              </a:rPr>
              <a:t>Types </a:t>
            </a:r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of</a:t>
            </a:r>
            <a:r>
              <a:rPr lang="en-US" sz="4000" dirty="0" smtClean="0">
                <a:ea typeface="ＭＳ Ｐゴシック" pitchFamily="34" charset="-128"/>
                <a:cs typeface="Times" pitchFamily="18" charset="0"/>
              </a:rPr>
              <a:t> Seizure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685800" y="1828800"/>
            <a:ext cx="82296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Partial Seizures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Simple vs. Complex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Different types (motor, sensory, autonomic, “psychic”)</a:t>
            </a:r>
          </a:p>
          <a:p>
            <a:r>
              <a:rPr lang="en-US" dirty="0" smtClean="0">
                <a:ea typeface="ＭＳ Ｐゴシック" pitchFamily="34" charset="-128"/>
              </a:rPr>
              <a:t>Generalized Seizures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Convulsive vs. </a:t>
            </a:r>
            <a:r>
              <a:rPr lang="en-US" dirty="0" err="1" smtClean="0">
                <a:ea typeface="ＭＳ Ｐゴシック" pitchFamily="34" charset="-128"/>
              </a:rPr>
              <a:t>Nonconvulsive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Secondarily generalized vs. Secondary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304800" y="685800"/>
            <a:ext cx="5794375" cy="10779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Status Epilepticus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609600" y="1524000"/>
            <a:ext cx="8229600" cy="495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2400" dirty="0"/>
              <a:t>Defined by the International League against Epilepsy (ILAE) more than 20 years ago as a single epileptic seizure of &gt;30mins duration or a series of epileptic seizures during which function is not regained between </a:t>
            </a:r>
            <a:r>
              <a:rPr lang="en-US" sz="2400" dirty="0" err="1"/>
              <a:t>ictal</a:t>
            </a:r>
            <a:r>
              <a:rPr lang="en-US" sz="2400" dirty="0"/>
              <a:t> events in a 30min period.</a:t>
            </a:r>
          </a:p>
          <a:p>
            <a:r>
              <a:rPr lang="en-US" sz="2400" dirty="0"/>
              <a:t>However, given the clinical urgency in treating generalized convulsive status </a:t>
            </a:r>
            <a:r>
              <a:rPr lang="en-US" sz="2400" dirty="0" err="1"/>
              <a:t>epilepticus</a:t>
            </a:r>
            <a:r>
              <a:rPr lang="en-US" sz="2400" dirty="0"/>
              <a:t>, a 30minute definition is neither practical nor appropriate.  Therefore, a more operational definition of status </a:t>
            </a:r>
            <a:r>
              <a:rPr lang="en-US" sz="2400" dirty="0" err="1"/>
              <a:t>epilepticus</a:t>
            </a:r>
            <a:r>
              <a:rPr lang="en-US" sz="2400" dirty="0"/>
              <a:t> is a continuous seizure lasting more than 5minutes or 2 or more discrete seizures between which there is incomplete recovery of consciousness.</a:t>
            </a:r>
          </a:p>
          <a:p>
            <a:r>
              <a:rPr lang="en-US" sz="2400" dirty="0"/>
              <a:t>Recognized clinically</a:t>
            </a: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381000" y="609600"/>
            <a:ext cx="8458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Management of Seizures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648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500" dirty="0" smtClean="0"/>
              <a:t>Initial assessment</a:t>
            </a:r>
          </a:p>
          <a:p>
            <a:pPr lvl="1">
              <a:defRPr/>
            </a:pPr>
            <a:r>
              <a:rPr lang="en-US" sz="3600" b="1" dirty="0" smtClean="0"/>
              <a:t>A</a:t>
            </a:r>
            <a:r>
              <a:rPr lang="en-US" sz="3600" dirty="0" smtClean="0"/>
              <a:t>irway</a:t>
            </a:r>
          </a:p>
          <a:p>
            <a:pPr lvl="1">
              <a:defRPr/>
            </a:pPr>
            <a:r>
              <a:rPr lang="en-US" sz="3600" b="1" dirty="0" smtClean="0"/>
              <a:t>B</a:t>
            </a:r>
            <a:r>
              <a:rPr lang="en-US" sz="3600" dirty="0" smtClean="0"/>
              <a:t>reathing</a:t>
            </a:r>
          </a:p>
          <a:p>
            <a:pPr lvl="1">
              <a:defRPr/>
            </a:pPr>
            <a:r>
              <a:rPr lang="en-US" sz="3600" b="1" dirty="0" smtClean="0"/>
              <a:t>C</a:t>
            </a:r>
            <a:r>
              <a:rPr lang="en-US" sz="3600" dirty="0" smtClean="0"/>
              <a:t>irculation</a:t>
            </a:r>
          </a:p>
          <a:p>
            <a:pPr>
              <a:defRPr/>
            </a:pPr>
            <a:r>
              <a:rPr lang="en-US" sz="3500" dirty="0" smtClean="0"/>
              <a:t>Call for help</a:t>
            </a:r>
          </a:p>
          <a:p>
            <a:pPr lvl="1">
              <a:defRPr/>
            </a:pPr>
            <a:r>
              <a:rPr lang="en-US" sz="3600" dirty="0" smtClean="0"/>
              <a:t>Hospitalist</a:t>
            </a:r>
          </a:p>
          <a:p>
            <a:pPr lvl="1">
              <a:defRPr/>
            </a:pPr>
            <a:r>
              <a:rPr lang="en-US" sz="3600" dirty="0" err="1" smtClean="0"/>
              <a:t>Neuro</a:t>
            </a:r>
            <a:endParaRPr lang="en-US" sz="3600" dirty="0" smtClean="0"/>
          </a:p>
          <a:p>
            <a:pPr lvl="1">
              <a:defRPr/>
            </a:pPr>
            <a:r>
              <a:rPr lang="en-US" sz="3600" dirty="0" smtClean="0"/>
              <a:t>PICU/RRT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648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000" dirty="0" smtClean="0"/>
              <a:t>Ask for more history</a:t>
            </a:r>
          </a:p>
          <a:p>
            <a:pPr lvl="1">
              <a:defRPr/>
            </a:pPr>
            <a:r>
              <a:rPr lang="en-US" sz="2600" dirty="0" smtClean="0"/>
              <a:t>How long has the patient been seizing?</a:t>
            </a:r>
          </a:p>
          <a:p>
            <a:pPr lvl="1">
              <a:defRPr/>
            </a:pPr>
            <a:r>
              <a:rPr lang="en-US" sz="2600" dirty="0" smtClean="0"/>
              <a:t>New-onset vs. known seizure disorder</a:t>
            </a:r>
          </a:p>
          <a:p>
            <a:pPr lvl="1">
              <a:defRPr/>
            </a:pPr>
            <a:r>
              <a:rPr lang="en-US" sz="2600" dirty="0" smtClean="0"/>
              <a:t>Baseline seizure frequency, is this typical or not?</a:t>
            </a:r>
          </a:p>
          <a:p>
            <a:pPr lvl="1">
              <a:defRPr/>
            </a:pPr>
            <a:r>
              <a:rPr lang="en-US" sz="2600" dirty="0" smtClean="0"/>
              <a:t>Events leading up to this episode</a:t>
            </a:r>
          </a:p>
          <a:p>
            <a:pPr lvl="1">
              <a:defRPr/>
            </a:pPr>
            <a:r>
              <a:rPr lang="en-US" sz="2600" dirty="0" smtClean="0"/>
              <a:t>Meds/triggers</a:t>
            </a:r>
          </a:p>
          <a:p>
            <a:pPr lvl="1">
              <a:defRPr/>
            </a:pPr>
            <a:r>
              <a:rPr lang="en-US" sz="2600" dirty="0" smtClean="0"/>
              <a:t>History of status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05838" cy="9350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Management of Seizures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381000" y="1905000"/>
            <a:ext cx="8229600" cy="4525962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Consider underlying etiologies</a:t>
            </a:r>
          </a:p>
          <a:p>
            <a:pPr lvl="2"/>
            <a:r>
              <a:rPr lang="en-US" dirty="0"/>
              <a:t>Infection, acute hypoxic ischemic insult, metabolic disease (hypoglycemia, inborn errors of metabolism), electrolyte imbalances, traumatic brain injury, drugs/intoxications/poisoning, cerebrovascular event, seizure disorder with sub-therapeutic AEDs, complex febrile seizure, acute disseminated encephalomyelitis (ADEM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Begin investigation for possible etiology</a:t>
            </a:r>
            <a:endParaRPr lang="en-US" dirty="0"/>
          </a:p>
          <a:p>
            <a:pPr lvl="3"/>
            <a:r>
              <a:rPr lang="en-US" dirty="0"/>
              <a:t>D stick</a:t>
            </a:r>
            <a:endParaRPr lang="en-US" sz="3200" dirty="0"/>
          </a:p>
          <a:p>
            <a:pPr lvl="3"/>
            <a:r>
              <a:rPr lang="en-US" dirty="0"/>
              <a:t>Electrolytes</a:t>
            </a:r>
            <a:endParaRPr lang="en-US" sz="3200" dirty="0"/>
          </a:p>
          <a:p>
            <a:pPr lvl="3"/>
            <a:r>
              <a:rPr lang="en-US" dirty="0" err="1"/>
              <a:t>Tox</a:t>
            </a:r>
            <a:r>
              <a:rPr lang="en-US" dirty="0"/>
              <a:t> screen</a:t>
            </a:r>
            <a:endParaRPr lang="en-US" sz="3200" dirty="0"/>
          </a:p>
          <a:p>
            <a:pPr lvl="3"/>
            <a:r>
              <a:rPr lang="en-US" dirty="0"/>
              <a:t>LFTs</a:t>
            </a:r>
            <a:endParaRPr lang="en-US" sz="3200" dirty="0"/>
          </a:p>
          <a:p>
            <a:pPr lvl="3"/>
            <a:r>
              <a:rPr lang="en-US" dirty="0"/>
              <a:t>Coagulation panel</a:t>
            </a:r>
            <a:endParaRPr lang="en-US" sz="3200" dirty="0"/>
          </a:p>
          <a:p>
            <a:pPr lvl="3"/>
            <a:r>
              <a:rPr lang="en-US" dirty="0"/>
              <a:t>Metabolic screen (lactate, pyruvate, urine for ketones, ammonia, urine/serum amino/organic acids)</a:t>
            </a:r>
            <a:endParaRPr lang="en-US" sz="3200" dirty="0"/>
          </a:p>
          <a:p>
            <a:pPr lvl="3"/>
            <a:r>
              <a:rPr lang="en-US" dirty="0"/>
              <a:t>Review Newborn metabolic screen</a:t>
            </a:r>
            <a:endParaRPr lang="en-US" sz="3200" dirty="0"/>
          </a:p>
          <a:p>
            <a:pPr lvl="3"/>
            <a:r>
              <a:rPr lang="en-US" dirty="0"/>
              <a:t>CK</a:t>
            </a:r>
            <a:endParaRPr lang="en-US" sz="3200" dirty="0"/>
          </a:p>
          <a:p>
            <a:pPr lvl="3"/>
            <a:r>
              <a:rPr lang="en-US" dirty="0"/>
              <a:t>Head CT</a:t>
            </a:r>
            <a:endParaRPr lang="en-US" sz="3200" dirty="0"/>
          </a:p>
          <a:p>
            <a:pPr lvl="3"/>
            <a:r>
              <a:rPr lang="en-US" dirty="0"/>
              <a:t>Consider </a:t>
            </a:r>
            <a:r>
              <a:rPr lang="en-US" dirty="0" smtClean="0"/>
              <a:t>LP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381000" y="685800"/>
            <a:ext cx="8529638" cy="9731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Medical Management</a:t>
            </a:r>
            <a:endParaRPr lang="en-US" sz="4000" dirty="0" smtClean="0">
              <a:ea typeface="ＭＳ Ｐゴシック" pitchFamily="34" charset="-128"/>
              <a:cs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dirty="0"/>
              <a:t>Seizure &gt;5mins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Lorazepam</a:t>
            </a:r>
            <a:r>
              <a:rPr lang="en-US" dirty="0"/>
              <a:t> (Ativan) 0.1mg/kg IV or Diazepam (</a:t>
            </a:r>
            <a:r>
              <a:rPr lang="en-US" dirty="0" err="1"/>
              <a:t>diastat</a:t>
            </a:r>
            <a:r>
              <a:rPr lang="en-US" dirty="0"/>
              <a:t>) 0.2-0.5mg/kg PR</a:t>
            </a:r>
            <a:endParaRPr lang="en-US" sz="4000" dirty="0"/>
          </a:p>
          <a:p>
            <a:r>
              <a:rPr lang="en-US" dirty="0"/>
              <a:t>If seizure continues, then try these medications in succession until seizures stop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endParaRPr lang="en-US" sz="4000" dirty="0"/>
          </a:p>
          <a:p>
            <a:pPr lvl="1"/>
            <a:r>
              <a:rPr lang="en-US" dirty="0"/>
              <a:t>Another </a:t>
            </a:r>
            <a:r>
              <a:rPr lang="en-US" dirty="0" err="1"/>
              <a:t>Lorazepam</a:t>
            </a:r>
            <a:r>
              <a:rPr lang="en-US" dirty="0"/>
              <a:t> 0.1mg/kg IV</a:t>
            </a:r>
            <a:endParaRPr lang="en-US" sz="3600" dirty="0"/>
          </a:p>
          <a:p>
            <a:pPr lvl="1"/>
            <a:r>
              <a:rPr lang="en-US" dirty="0" err="1"/>
              <a:t>Phenobarb</a:t>
            </a:r>
            <a:r>
              <a:rPr lang="en-US" dirty="0"/>
              <a:t> 20mg/kg (if &lt;1mo) or </a:t>
            </a:r>
            <a:r>
              <a:rPr lang="en-US" dirty="0" err="1"/>
              <a:t>Fosphenytoin</a:t>
            </a:r>
            <a:r>
              <a:rPr lang="en-US" dirty="0"/>
              <a:t> 20mg/kg (if &gt;1mo)</a:t>
            </a:r>
            <a:endParaRPr lang="en-US" sz="3600" dirty="0"/>
          </a:p>
          <a:p>
            <a:pPr lvl="1"/>
            <a:r>
              <a:rPr lang="en-US" dirty="0"/>
              <a:t>Another </a:t>
            </a:r>
            <a:r>
              <a:rPr lang="en-US" dirty="0" err="1"/>
              <a:t>Phenobarb</a:t>
            </a:r>
            <a:r>
              <a:rPr lang="en-US" dirty="0"/>
              <a:t> 20mg/kg (if &lt;1mo) or </a:t>
            </a:r>
            <a:r>
              <a:rPr lang="en-US" dirty="0" err="1"/>
              <a:t>Fosphenytoin</a:t>
            </a:r>
            <a:r>
              <a:rPr lang="en-US" dirty="0"/>
              <a:t> 20mg/kg (if &gt;1mo)</a:t>
            </a:r>
            <a:endParaRPr lang="en-US" sz="3600" dirty="0"/>
          </a:p>
          <a:p>
            <a:pPr lvl="1"/>
            <a:r>
              <a:rPr lang="en-US" dirty="0"/>
              <a:t>Consider versed load with possible continuous infusion</a:t>
            </a:r>
            <a:endParaRPr lang="en-US" sz="3600" dirty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ustom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Words>1812</Words>
  <Application>Microsoft Office PowerPoint</Application>
  <PresentationFormat>On-screen Show (4:3)</PresentationFormat>
  <Paragraphs>203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Seizures and Status Epilepticus</vt:lpstr>
      <vt:lpstr>Learning Objectives</vt:lpstr>
      <vt:lpstr>Case #1</vt:lpstr>
      <vt:lpstr>Case # 2</vt:lpstr>
      <vt:lpstr>Types of Seizure</vt:lpstr>
      <vt:lpstr>Status Epilepticus</vt:lpstr>
      <vt:lpstr>Management of Seizures</vt:lpstr>
      <vt:lpstr>Management of Seizures</vt:lpstr>
      <vt:lpstr>Medical Management</vt:lpstr>
      <vt:lpstr>Why treat Status?</vt:lpstr>
      <vt:lpstr>References</vt:lpstr>
    </vt:vector>
  </TitlesOfParts>
  <Company>TJ Augustine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 Augustine</dc:creator>
  <cp:lastModifiedBy>Boogaard, Claire</cp:lastModifiedBy>
  <cp:revision>68</cp:revision>
  <dcterms:created xsi:type="dcterms:W3CDTF">2010-12-31T18:07:09Z</dcterms:created>
  <dcterms:modified xsi:type="dcterms:W3CDTF">2015-06-16T17:09:02Z</dcterms:modified>
</cp:coreProperties>
</file>