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70" r:id="rId10"/>
    <p:sldId id="264" r:id="rId11"/>
    <p:sldId id="265" r:id="rId12"/>
    <p:sldId id="269" r:id="rId13"/>
    <p:sldId id="266" r:id="rId14"/>
    <p:sldId id="267" r:id="rId15"/>
    <p:sldId id="268"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13" autoAdjust="0"/>
  </p:normalViewPr>
  <p:slideViewPr>
    <p:cSldViewPr>
      <p:cViewPr>
        <p:scale>
          <a:sx n="57" d="100"/>
          <a:sy n="57" d="100"/>
        </p:scale>
        <p:origin x="-1746"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60128E-06EE-4B0B-ACDC-4A1E08C77515}" type="datetimeFigureOut">
              <a:rPr lang="en-US" smtClean="0"/>
              <a:t>1/15/2018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7DAC2E-DAB6-4823-969F-B093F87B9FD6}" type="slidenum">
              <a:rPr lang="en-US" smtClean="0"/>
              <a:t>‹#›</a:t>
            </a:fld>
            <a:endParaRPr lang="en-US"/>
          </a:p>
        </p:txBody>
      </p:sp>
    </p:spTree>
    <p:extLst>
      <p:ext uri="{BB962C8B-B14F-4D97-AF65-F5344CB8AC3E}">
        <p14:creationId xmlns:p14="http://schemas.microsoft.com/office/powerpoint/2010/main" val="3320800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uptodate.com/contents/management-of-hypertensive-emergencies-and-urgencies-in-children/abstract/2-4,9,11"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www.uptodate.com/contents/image?imageKey=PEDS/52646&amp;topicKey=EM/6468&amp;source=see_link" TargetMode="External"/><Relationship Id="rId4" Type="http://schemas.openxmlformats.org/officeDocument/2006/relationships/hyperlink" Target="http://www.uptodate.com/contents/image?imageKey=PEDS/63856&amp;topicKey=EM/6468&amp;source=see_link"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uptodate.com/contents/management-of-hypertensive-emergencies-and-urgencies-in-children/abstract/2-4,9,11"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www.uptodate.com/contents/image?imageKey=PEDS/52646&amp;topicKey=EM/6468&amp;source=see_link" TargetMode="External"/><Relationship Id="rId4" Type="http://schemas.openxmlformats.org/officeDocument/2006/relationships/hyperlink" Target="http://www.uptodate.com/contents/image?imageKey=PEDS/63856&amp;topicKey=EM/6468&amp;source=see_link"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7DAC2E-DAB6-4823-969F-B093F87B9FD6}" type="slidenum">
              <a:rPr lang="en-US" smtClean="0"/>
              <a:t>2</a:t>
            </a:fld>
            <a:endParaRPr lang="en-US"/>
          </a:p>
        </p:txBody>
      </p:sp>
    </p:spTree>
    <p:extLst>
      <p:ext uri="{BB962C8B-B14F-4D97-AF65-F5344CB8AC3E}">
        <p14:creationId xmlns:p14="http://schemas.microsoft.com/office/powerpoint/2010/main" val="2366425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We recommend that children with acute severe hypertension and life-threatening symptoms and/or target-organ involvement should emergently receive intravenous medication that lowers systolic blood pressure (BP) in a controlled fashion by no more than 25 percent of the overall planned BP reduction over the first eight hours of treatment [</a:t>
            </a:r>
            <a:r>
              <a:rPr lang="en-US" sz="1200" b="0" i="0" u="sng" kern="1200" dirty="0" smtClean="0">
                <a:solidFill>
                  <a:schemeClr val="tx1"/>
                </a:solidFill>
                <a:effectLst/>
                <a:latin typeface="+mn-lt"/>
                <a:ea typeface="+mn-ea"/>
                <a:cs typeface="+mn-cs"/>
                <a:hlinkClick r:id="rId3"/>
              </a:rPr>
              <a:t>2-4,9,11</a:t>
            </a:r>
            <a:r>
              <a:rPr lang="en-US" sz="1200" b="0" i="0" kern="1200" dirty="0" smtClean="0">
                <a:solidFill>
                  <a:schemeClr val="tx1"/>
                </a:solidFill>
                <a:effectLst/>
                <a:latin typeface="+mn-lt"/>
                <a:ea typeface="+mn-ea"/>
                <a:cs typeface="+mn-cs"/>
              </a:rPr>
              <a:t>]. The ultimate goal for treatment is achievement of a BP value that will cause cessation of life-threatening signs and symptoms and prevent further hypertensive target organ effects. Generally speaking, this is typically a BP between the 95</a:t>
            </a:r>
            <a:r>
              <a:rPr lang="en-US" sz="1200" b="0" i="0" kern="1200" baseline="30000" dirty="0" smtClean="0">
                <a:solidFill>
                  <a:schemeClr val="tx1"/>
                </a:solidFill>
                <a:effectLst/>
                <a:latin typeface="+mn-lt"/>
                <a:ea typeface="+mn-ea"/>
                <a:cs typeface="+mn-cs"/>
              </a:rPr>
              <a:t>th</a:t>
            </a:r>
            <a:r>
              <a:rPr lang="en-US" sz="1200" b="0" i="0" kern="1200" dirty="0" smtClean="0">
                <a:solidFill>
                  <a:schemeClr val="tx1"/>
                </a:solidFill>
                <a:effectLst/>
                <a:latin typeface="+mn-lt"/>
                <a:ea typeface="+mn-ea"/>
                <a:cs typeface="+mn-cs"/>
              </a:rPr>
              <a:t> and 99</a:t>
            </a:r>
            <a:r>
              <a:rPr lang="en-US" sz="1200" b="0" i="0" kern="1200" baseline="30000" dirty="0" smtClean="0">
                <a:solidFill>
                  <a:schemeClr val="tx1"/>
                </a:solidFill>
                <a:effectLst/>
                <a:latin typeface="+mn-lt"/>
                <a:ea typeface="+mn-ea"/>
                <a:cs typeface="+mn-cs"/>
              </a:rPr>
              <a:t>th</a:t>
            </a:r>
            <a:r>
              <a:rPr lang="en-US" sz="1200" b="0" i="0" kern="1200" dirty="0" smtClean="0">
                <a:solidFill>
                  <a:schemeClr val="tx1"/>
                </a:solidFill>
                <a:effectLst/>
                <a:latin typeface="+mn-lt"/>
                <a:ea typeface="+mn-ea"/>
                <a:cs typeface="+mn-cs"/>
              </a:rPr>
              <a:t> percentiles for age, sex, and height (</a:t>
            </a:r>
            <a:r>
              <a:rPr lang="en-US" sz="1200" b="0" i="0" u="sng" kern="1200" dirty="0" smtClean="0">
                <a:solidFill>
                  <a:schemeClr val="tx1"/>
                </a:solidFill>
                <a:effectLst/>
                <a:latin typeface="+mn-lt"/>
                <a:ea typeface="+mn-ea"/>
                <a:cs typeface="+mn-cs"/>
                <a:hlinkClick r:id="rId4"/>
              </a:rPr>
              <a:t>table 5</a:t>
            </a:r>
            <a:r>
              <a:rPr lang="en-US" sz="1200" b="0" i="0" kern="1200" dirty="0" smtClean="0">
                <a:solidFill>
                  <a:schemeClr val="tx1"/>
                </a:solidFill>
                <a:effectLst/>
                <a:latin typeface="+mn-lt"/>
                <a:ea typeface="+mn-ea"/>
                <a:cs typeface="+mn-cs"/>
              </a:rPr>
              <a:t> and </a:t>
            </a:r>
            <a:r>
              <a:rPr lang="en-US" sz="1200" b="0" i="0" u="sng" kern="1200" dirty="0" smtClean="0">
                <a:solidFill>
                  <a:schemeClr val="tx1"/>
                </a:solidFill>
                <a:effectLst/>
                <a:latin typeface="+mn-lt"/>
                <a:ea typeface="+mn-ea"/>
                <a:cs typeface="+mn-cs"/>
                <a:hlinkClick r:id="rId5"/>
              </a:rPr>
              <a:t>table 6</a:t>
            </a:r>
            <a:r>
              <a:rPr lang="en-US" sz="1200" b="0" i="0" kern="1200" dirty="0" smtClean="0">
                <a:solidFill>
                  <a:schemeClr val="tx1"/>
                </a:solidFill>
                <a:effectLst/>
                <a:latin typeface="+mn-lt"/>
                <a:ea typeface="+mn-ea"/>
                <a:cs typeface="+mn-cs"/>
              </a:rPr>
              <a:t>), but the goal should be individualized for each patient as determined by response to treatment.</a:t>
            </a:r>
            <a:endParaRPr lang="en-US" dirty="0"/>
          </a:p>
        </p:txBody>
      </p:sp>
      <p:sp>
        <p:nvSpPr>
          <p:cNvPr id="4" name="Slide Number Placeholder 3"/>
          <p:cNvSpPr>
            <a:spLocks noGrp="1"/>
          </p:cNvSpPr>
          <p:nvPr>
            <p:ph type="sldNum" sz="quarter" idx="10"/>
          </p:nvPr>
        </p:nvSpPr>
        <p:spPr/>
        <p:txBody>
          <a:bodyPr/>
          <a:lstStyle/>
          <a:p>
            <a:fld id="{EB7DAC2E-DAB6-4823-969F-B093F87B9FD6}" type="slidenum">
              <a:rPr lang="en-US" smtClean="0"/>
              <a:t>12</a:t>
            </a:fld>
            <a:endParaRPr lang="en-US"/>
          </a:p>
        </p:txBody>
      </p:sp>
    </p:spTree>
    <p:extLst>
      <p:ext uri="{BB962C8B-B14F-4D97-AF65-F5344CB8AC3E}">
        <p14:creationId xmlns:p14="http://schemas.microsoft.com/office/powerpoint/2010/main" val="762499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7DAC2E-DAB6-4823-969F-B093F87B9FD6}" type="slidenum">
              <a:rPr lang="en-US" smtClean="0"/>
              <a:t>13</a:t>
            </a:fld>
            <a:endParaRPr lang="en-US"/>
          </a:p>
        </p:txBody>
      </p:sp>
    </p:spTree>
    <p:extLst>
      <p:ext uri="{BB962C8B-B14F-4D97-AF65-F5344CB8AC3E}">
        <p14:creationId xmlns:p14="http://schemas.microsoft.com/office/powerpoint/2010/main" val="2646479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7DAC2E-DAB6-4823-969F-B093F87B9FD6}" type="slidenum">
              <a:rPr lang="en-US" smtClean="0"/>
              <a:t>14</a:t>
            </a:fld>
            <a:endParaRPr lang="en-US"/>
          </a:p>
        </p:txBody>
      </p:sp>
    </p:spTree>
    <p:extLst>
      <p:ext uri="{BB962C8B-B14F-4D97-AF65-F5344CB8AC3E}">
        <p14:creationId xmlns:p14="http://schemas.microsoft.com/office/powerpoint/2010/main" val="2313884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mtClean="0"/>
              <a:t>=</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EB7DAC2E-DAB6-4823-969F-B093F87B9FD6}" type="slidenum">
              <a:rPr lang="en-US" smtClean="0"/>
              <a:t>15</a:t>
            </a:fld>
            <a:endParaRPr lang="en-US"/>
          </a:p>
        </p:txBody>
      </p:sp>
    </p:spTree>
    <p:extLst>
      <p:ext uri="{BB962C8B-B14F-4D97-AF65-F5344CB8AC3E}">
        <p14:creationId xmlns:p14="http://schemas.microsoft.com/office/powerpoint/2010/main" val="3594532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Answer:</a:t>
            </a:r>
            <a:r>
              <a:rPr lang="en-US" sz="1200" b="0" i="0" kern="1200" baseline="0" dirty="0" smtClean="0">
                <a:solidFill>
                  <a:schemeClr val="tx1"/>
                </a:solidFill>
                <a:effectLst/>
                <a:latin typeface="+mn-lt"/>
                <a:ea typeface="+mn-ea"/>
                <a:cs typeface="+mn-cs"/>
              </a:rPr>
              <a:t> Labetalol</a:t>
            </a:r>
          </a:p>
          <a:p>
            <a:endParaRPr lang="en-US" sz="1200" b="0" i="0" kern="1200" baseline="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Intravenous antihypertensive medications should be started as soon as the emergency is recognized, with the goal of lowering the blood pressure to a level that will stop or at least mitigate the end organ damage. In general, lowering the blood pressure by approximately 20% to 25% over the first 8 hours will achieve this goal. Further lowering of the blood pressure may produce end organ damage because of lack of adequate perfusion secondary to altered </a:t>
            </a:r>
            <a:r>
              <a:rPr lang="en-US" sz="1200" b="0" i="0" kern="1200" dirty="0" err="1" smtClean="0">
                <a:solidFill>
                  <a:schemeClr val="tx1"/>
                </a:solidFill>
                <a:effectLst/>
                <a:latin typeface="+mn-lt"/>
                <a:ea typeface="+mn-ea"/>
                <a:cs typeface="+mn-cs"/>
              </a:rPr>
              <a:t>autoregulation</a:t>
            </a:r>
            <a:r>
              <a:rPr lang="en-US" sz="1200" b="0" i="0" kern="1200" dirty="0" smtClean="0">
                <a:solidFill>
                  <a:schemeClr val="tx1"/>
                </a:solidFill>
                <a:effectLst/>
                <a:latin typeface="+mn-lt"/>
                <a:ea typeface="+mn-ea"/>
                <a:cs typeface="+mn-cs"/>
              </a:rPr>
              <a:t>. The selection of the appropriate agent will depend on the suspected underlying cause but in general labetalol (a b-blocker) or </a:t>
            </a:r>
            <a:r>
              <a:rPr lang="en-US" sz="1200" b="0" i="0" kern="1200" dirty="0" err="1" smtClean="0">
                <a:solidFill>
                  <a:schemeClr val="tx1"/>
                </a:solidFill>
                <a:effectLst/>
                <a:latin typeface="+mn-lt"/>
                <a:ea typeface="+mn-ea"/>
                <a:cs typeface="+mn-cs"/>
              </a:rPr>
              <a:t>nicardipine</a:t>
            </a:r>
            <a:r>
              <a:rPr lang="en-US" sz="1200" b="0" i="0" kern="1200" dirty="0" smtClean="0">
                <a:solidFill>
                  <a:schemeClr val="tx1"/>
                </a:solidFill>
                <a:effectLst/>
                <a:latin typeface="+mn-lt"/>
                <a:ea typeface="+mn-ea"/>
                <a:cs typeface="+mn-cs"/>
              </a:rPr>
              <a:t> (a calcium channel blocker) are generally used as first-line agents because of their proven efficacy and their ability to be given in continuous infusions after an initial bolus.</a:t>
            </a:r>
          </a:p>
          <a:p>
            <a:r>
              <a:rPr lang="en-US" sz="1200" b="0" i="0" kern="1200" dirty="0" smtClean="0">
                <a:solidFill>
                  <a:schemeClr val="tx1"/>
                </a:solidFill>
                <a:effectLst/>
                <a:latin typeface="+mn-lt"/>
                <a:ea typeface="+mn-ea"/>
                <a:cs typeface="+mn-cs"/>
              </a:rPr>
              <a:t>Hydralazine, a direct arterial smooth muscle dilator, also has been used as a first-line agent but has a slower onset of action and longer duration, and cannot be used as a continuous infusion. </a:t>
            </a:r>
            <a:r>
              <a:rPr lang="en-US" sz="1200" b="0" i="0" kern="1200" dirty="0" err="1" smtClean="0">
                <a:solidFill>
                  <a:schemeClr val="tx1"/>
                </a:solidFill>
                <a:effectLst/>
                <a:latin typeface="+mn-lt"/>
                <a:ea typeface="+mn-ea"/>
                <a:cs typeface="+mn-cs"/>
              </a:rPr>
              <a:t>Phentolamine</a:t>
            </a:r>
            <a:r>
              <a:rPr lang="en-US" sz="1200" b="0" i="0" kern="1200" dirty="0" smtClean="0">
                <a:solidFill>
                  <a:schemeClr val="tx1"/>
                </a:solidFill>
                <a:effectLst/>
                <a:latin typeface="+mn-lt"/>
                <a:ea typeface="+mn-ea"/>
                <a:cs typeface="+mn-cs"/>
              </a:rPr>
              <a:t>, an a-adrenergic blocker, would be indicated in the setting of excessive catecholamine levels as might occur with a </a:t>
            </a:r>
            <a:r>
              <a:rPr lang="en-US" sz="1200" b="0" i="0" kern="1200" dirty="0" err="1" smtClean="0">
                <a:solidFill>
                  <a:schemeClr val="tx1"/>
                </a:solidFill>
                <a:effectLst/>
                <a:latin typeface="+mn-lt"/>
                <a:ea typeface="+mn-ea"/>
                <a:cs typeface="+mn-cs"/>
              </a:rPr>
              <a:t>pheochromocytoma</a:t>
            </a:r>
            <a:r>
              <a:rPr lang="en-US" sz="1200" b="0" i="0" kern="1200" dirty="0" smtClean="0">
                <a:solidFill>
                  <a:schemeClr val="tx1"/>
                </a:solidFill>
                <a:effectLst/>
                <a:latin typeface="+mn-lt"/>
                <a:ea typeface="+mn-ea"/>
                <a:cs typeface="+mn-cs"/>
              </a:rPr>
              <a:t> or cocaine overdose. </a:t>
            </a:r>
            <a:r>
              <a:rPr lang="en-US" sz="1200" b="0" i="0" kern="1200" dirty="0" err="1" smtClean="0">
                <a:solidFill>
                  <a:schemeClr val="tx1"/>
                </a:solidFill>
                <a:effectLst/>
                <a:latin typeface="+mn-lt"/>
                <a:ea typeface="+mn-ea"/>
                <a:cs typeface="+mn-cs"/>
              </a:rPr>
              <a:t>Fenoldopam</a:t>
            </a:r>
            <a:r>
              <a:rPr lang="en-US" sz="1200" b="0" i="0" kern="1200" dirty="0" smtClean="0">
                <a:solidFill>
                  <a:schemeClr val="tx1"/>
                </a:solidFill>
                <a:effectLst/>
                <a:latin typeface="+mn-lt"/>
                <a:ea typeface="+mn-ea"/>
                <a:cs typeface="+mn-cs"/>
              </a:rPr>
              <a:t>, a peripheral dopamine receptor agonist, is less potent than either labetalol or </a:t>
            </a:r>
            <a:r>
              <a:rPr lang="en-US" sz="1200" b="0" i="0" kern="1200" dirty="0" err="1" smtClean="0">
                <a:solidFill>
                  <a:schemeClr val="tx1"/>
                </a:solidFill>
                <a:effectLst/>
                <a:latin typeface="+mn-lt"/>
                <a:ea typeface="+mn-ea"/>
                <a:cs typeface="+mn-cs"/>
              </a:rPr>
              <a:t>nicardipine</a:t>
            </a:r>
            <a:r>
              <a:rPr lang="en-US" sz="1200" b="0" i="0" kern="1200" dirty="0" smtClean="0">
                <a:solidFill>
                  <a:schemeClr val="tx1"/>
                </a:solidFill>
                <a:effectLst/>
                <a:latin typeface="+mn-lt"/>
                <a:ea typeface="+mn-ea"/>
                <a:cs typeface="+mn-cs"/>
              </a:rPr>
              <a:t> and, therefore, is not generally recommended for initial treatment. Because of its ability to improve renal perfusion, it may be a useful drug in patients with renal insufficiency. Sodium </a:t>
            </a:r>
            <a:r>
              <a:rPr lang="en-US" sz="1200" b="0" i="0" kern="1200" dirty="0" err="1" smtClean="0">
                <a:solidFill>
                  <a:schemeClr val="tx1"/>
                </a:solidFill>
                <a:effectLst/>
                <a:latin typeface="+mn-lt"/>
                <a:ea typeface="+mn-ea"/>
                <a:cs typeface="+mn-cs"/>
              </a:rPr>
              <a:t>nitroprusside</a:t>
            </a:r>
            <a:r>
              <a:rPr lang="en-US" sz="1200" b="0" i="0" kern="1200" dirty="0" smtClean="0">
                <a:solidFill>
                  <a:schemeClr val="tx1"/>
                </a:solidFill>
                <a:effectLst/>
                <a:latin typeface="+mn-lt"/>
                <a:ea typeface="+mn-ea"/>
                <a:cs typeface="+mn-cs"/>
              </a:rPr>
              <a:t> is no longer generally recommended as a first-line agent because of potential cyanide toxicity. </a:t>
            </a:r>
            <a:r>
              <a:rPr lang="en-US" sz="1200" b="0" i="0" kern="1200" dirty="0" err="1" smtClean="0">
                <a:solidFill>
                  <a:schemeClr val="tx1"/>
                </a:solidFill>
                <a:effectLst/>
                <a:latin typeface="+mn-lt"/>
                <a:ea typeface="+mn-ea"/>
                <a:cs typeface="+mn-cs"/>
              </a:rPr>
              <a:t>Diazoxide</a:t>
            </a:r>
            <a:r>
              <a:rPr lang="en-US" sz="1200" b="0" i="0" kern="1200" dirty="0" smtClean="0">
                <a:solidFill>
                  <a:schemeClr val="tx1"/>
                </a:solidFill>
                <a:effectLst/>
                <a:latin typeface="+mn-lt"/>
                <a:ea typeface="+mn-ea"/>
                <a:cs typeface="+mn-cs"/>
              </a:rPr>
              <a:t> also is no longer recommended as a first-line agent because of its unpredictable blood pressure lowering effect.</a:t>
            </a:r>
          </a:p>
          <a:p>
            <a:endParaRPr lang="en-US" dirty="0"/>
          </a:p>
        </p:txBody>
      </p:sp>
      <p:sp>
        <p:nvSpPr>
          <p:cNvPr id="4" name="Slide Number Placeholder 3"/>
          <p:cNvSpPr>
            <a:spLocks noGrp="1"/>
          </p:cNvSpPr>
          <p:nvPr>
            <p:ph type="sldNum" sz="quarter" idx="10"/>
          </p:nvPr>
        </p:nvSpPr>
        <p:spPr/>
        <p:txBody>
          <a:bodyPr/>
          <a:lstStyle/>
          <a:p>
            <a:fld id="{EB7DAC2E-DAB6-4823-969F-B093F87B9FD6}" type="slidenum">
              <a:rPr lang="en-US" smtClean="0"/>
              <a:t>16</a:t>
            </a:fld>
            <a:endParaRPr lang="en-US"/>
          </a:p>
        </p:txBody>
      </p:sp>
    </p:spTree>
    <p:extLst>
      <p:ext uri="{BB962C8B-B14F-4D97-AF65-F5344CB8AC3E}">
        <p14:creationId xmlns:p14="http://schemas.microsoft.com/office/powerpoint/2010/main" val="953506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B7DAC2E-DAB6-4823-969F-B093F87B9FD6}" type="slidenum">
              <a:rPr lang="en-US" smtClean="0"/>
              <a:t>17</a:t>
            </a:fld>
            <a:endParaRPr lang="en-US"/>
          </a:p>
        </p:txBody>
      </p:sp>
    </p:spTree>
    <p:extLst>
      <p:ext uri="{BB962C8B-B14F-4D97-AF65-F5344CB8AC3E}">
        <p14:creationId xmlns:p14="http://schemas.microsoft.com/office/powerpoint/2010/main" val="1441272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Start simple.  Always get a repeat blood pressure manually.</a:t>
            </a:r>
          </a:p>
          <a:p>
            <a:pPr eaLnBrk="1" hangingPunct="1"/>
            <a:r>
              <a:rPr lang="en-US" dirty="0" smtClean="0"/>
              <a:t>Reflect on the past – has this patient been hypertensive before now.  In the hospital?  In clinic?</a:t>
            </a:r>
          </a:p>
          <a:p>
            <a:pPr eaLnBrk="1" hangingPunct="1"/>
            <a:r>
              <a:rPr lang="en-US" dirty="0" smtClean="0"/>
              <a:t>Can the medications contribute?</a:t>
            </a:r>
          </a:p>
          <a:p>
            <a:endParaRPr lang="en-US" dirty="0"/>
          </a:p>
        </p:txBody>
      </p:sp>
      <p:sp>
        <p:nvSpPr>
          <p:cNvPr id="4" name="Slide Number Placeholder 3"/>
          <p:cNvSpPr>
            <a:spLocks noGrp="1"/>
          </p:cNvSpPr>
          <p:nvPr>
            <p:ph type="sldNum" sz="quarter" idx="10"/>
          </p:nvPr>
        </p:nvSpPr>
        <p:spPr/>
        <p:txBody>
          <a:bodyPr/>
          <a:lstStyle/>
          <a:p>
            <a:fld id="{EB7DAC2E-DAB6-4823-969F-B093F87B9FD6}" type="slidenum">
              <a:rPr lang="en-US" smtClean="0"/>
              <a:t>3</a:t>
            </a:fld>
            <a:endParaRPr lang="en-US"/>
          </a:p>
        </p:txBody>
      </p:sp>
    </p:spTree>
    <p:extLst>
      <p:ext uri="{BB962C8B-B14F-4D97-AF65-F5344CB8AC3E}">
        <p14:creationId xmlns:p14="http://schemas.microsoft.com/office/powerpoint/2010/main" val="414660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err="1" smtClean="0"/>
              <a:t>DDx</a:t>
            </a:r>
            <a:r>
              <a:rPr lang="en-US" dirty="0" smtClean="0"/>
              <a:t> includes renal, cardiovascular, medications, endocrine, neurologic and pain</a:t>
            </a:r>
          </a:p>
          <a:p>
            <a:pPr eaLnBrk="1" hangingPunct="1"/>
            <a:r>
              <a:rPr lang="en-US" dirty="0" smtClean="0"/>
              <a:t>The initial thought process should include these etiologies, with a focus on things that affect an 8mo (birth </a:t>
            </a:r>
            <a:r>
              <a:rPr lang="en-US" dirty="0" err="1" smtClean="0"/>
              <a:t>hx</a:t>
            </a:r>
            <a:r>
              <a:rPr lang="en-US" dirty="0" smtClean="0"/>
              <a:t>, current illness, </a:t>
            </a:r>
            <a:r>
              <a:rPr lang="en-US" dirty="0" err="1" smtClean="0"/>
              <a:t>etc</a:t>
            </a:r>
            <a:r>
              <a:rPr lang="en-US" dirty="0" smtClean="0"/>
              <a:t>).  </a:t>
            </a:r>
          </a:p>
          <a:p>
            <a:pPr eaLnBrk="1" hangingPunct="1"/>
            <a:r>
              <a:rPr lang="en-US" dirty="0" smtClean="0"/>
              <a:t>Patient’s prior </a:t>
            </a:r>
            <a:r>
              <a:rPr lang="en-US" dirty="0" err="1" smtClean="0"/>
              <a:t>hx</a:t>
            </a:r>
            <a:r>
              <a:rPr lang="en-US" dirty="0" smtClean="0"/>
              <a:t> is important as historically a NICU stay can indicate prior umbilical lines that lead to renal artery stenosis, for example.</a:t>
            </a:r>
          </a:p>
          <a:p>
            <a:pPr eaLnBrk="1" hangingPunct="1"/>
            <a:r>
              <a:rPr lang="en-US" dirty="0" smtClean="0"/>
              <a:t>Obviously, the labial abscess is quite painful – never assume pain is well controlled.</a:t>
            </a:r>
          </a:p>
          <a:p>
            <a:endParaRPr lang="en-US" dirty="0"/>
          </a:p>
        </p:txBody>
      </p:sp>
      <p:sp>
        <p:nvSpPr>
          <p:cNvPr id="4" name="Slide Number Placeholder 3"/>
          <p:cNvSpPr>
            <a:spLocks noGrp="1"/>
          </p:cNvSpPr>
          <p:nvPr>
            <p:ph type="sldNum" sz="quarter" idx="10"/>
          </p:nvPr>
        </p:nvSpPr>
        <p:spPr/>
        <p:txBody>
          <a:bodyPr/>
          <a:lstStyle/>
          <a:p>
            <a:fld id="{EB7DAC2E-DAB6-4823-969F-B093F87B9FD6}" type="slidenum">
              <a:rPr lang="en-US" smtClean="0"/>
              <a:t>4</a:t>
            </a:fld>
            <a:endParaRPr lang="en-US"/>
          </a:p>
        </p:txBody>
      </p:sp>
    </p:spTree>
    <p:extLst>
      <p:ext uri="{BB962C8B-B14F-4D97-AF65-F5344CB8AC3E}">
        <p14:creationId xmlns:p14="http://schemas.microsoft.com/office/powerpoint/2010/main" val="961325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endParaRPr lang="en-US" dirty="0"/>
          </a:p>
        </p:txBody>
      </p:sp>
      <p:sp>
        <p:nvSpPr>
          <p:cNvPr id="4" name="Slide Number Placeholder 3"/>
          <p:cNvSpPr>
            <a:spLocks noGrp="1"/>
          </p:cNvSpPr>
          <p:nvPr>
            <p:ph type="sldNum" sz="quarter" idx="10"/>
          </p:nvPr>
        </p:nvSpPr>
        <p:spPr/>
        <p:txBody>
          <a:bodyPr/>
          <a:lstStyle/>
          <a:p>
            <a:fld id="{EB7DAC2E-DAB6-4823-969F-B093F87B9FD6}" type="slidenum">
              <a:rPr lang="en-US" smtClean="0"/>
              <a:t>5</a:t>
            </a:fld>
            <a:endParaRPr lang="en-US"/>
          </a:p>
        </p:txBody>
      </p:sp>
    </p:spTree>
    <p:extLst>
      <p:ext uri="{BB962C8B-B14F-4D97-AF65-F5344CB8AC3E}">
        <p14:creationId xmlns:p14="http://schemas.microsoft.com/office/powerpoint/2010/main" val="1135790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End organ signs are essential in differentiating urgency from emergency. In pediatrics, we are more likely to see symptoms that can be confused with other illnesses in the acute setting (e.g. seizures, lethargy, SOB)</a:t>
            </a:r>
          </a:p>
          <a:p>
            <a:endParaRPr lang="en-US" dirty="0" smtClean="0"/>
          </a:p>
          <a:p>
            <a:r>
              <a:rPr lang="en-US" dirty="0" smtClean="0"/>
              <a:t>Any signs of end-organ damage (excluding a clear cause from another etiology) results in the definition of Hypertensive Emergency.</a:t>
            </a:r>
          </a:p>
          <a:p>
            <a:endParaRPr lang="en-US" dirty="0"/>
          </a:p>
        </p:txBody>
      </p:sp>
      <p:sp>
        <p:nvSpPr>
          <p:cNvPr id="4" name="Slide Number Placeholder 3"/>
          <p:cNvSpPr>
            <a:spLocks noGrp="1"/>
          </p:cNvSpPr>
          <p:nvPr>
            <p:ph type="sldNum" sz="quarter" idx="10"/>
          </p:nvPr>
        </p:nvSpPr>
        <p:spPr/>
        <p:txBody>
          <a:bodyPr/>
          <a:lstStyle/>
          <a:p>
            <a:fld id="{EB7DAC2E-DAB6-4823-969F-B093F87B9FD6}" type="slidenum">
              <a:rPr lang="en-US" smtClean="0"/>
              <a:t>6</a:t>
            </a:fld>
            <a:endParaRPr lang="en-US"/>
          </a:p>
        </p:txBody>
      </p:sp>
    </p:spTree>
    <p:extLst>
      <p:ext uri="{BB962C8B-B14F-4D97-AF65-F5344CB8AC3E}">
        <p14:creationId xmlns:p14="http://schemas.microsoft.com/office/powerpoint/2010/main" val="2068150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7DAC2E-DAB6-4823-969F-B093F87B9FD6}" type="slidenum">
              <a:rPr lang="en-US" smtClean="0"/>
              <a:t>7</a:t>
            </a:fld>
            <a:endParaRPr lang="en-US"/>
          </a:p>
        </p:txBody>
      </p:sp>
    </p:spTree>
    <p:extLst>
      <p:ext uri="{BB962C8B-B14F-4D97-AF65-F5344CB8AC3E}">
        <p14:creationId xmlns:p14="http://schemas.microsoft.com/office/powerpoint/2010/main" val="990157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Selected medicines: albuterol, </a:t>
            </a:r>
            <a:r>
              <a:rPr lang="en-US" dirty="0" err="1" smtClean="0"/>
              <a:t>atomoxetine</a:t>
            </a:r>
            <a:r>
              <a:rPr lang="en-US" dirty="0" smtClean="0"/>
              <a:t>,</a:t>
            </a:r>
            <a:r>
              <a:rPr lang="en-US" baseline="0" dirty="0" smtClean="0"/>
              <a:t> amphetamines, antidepressants, antipsychotics, caffeine, carbamazepine, cocaine, cyclosporine, ephedrine, </a:t>
            </a:r>
            <a:r>
              <a:rPr lang="en-US" baseline="0" dirty="0" err="1" smtClean="0"/>
              <a:t>epogen</a:t>
            </a:r>
            <a:r>
              <a:rPr lang="en-US" baseline="0" dirty="0" smtClean="0"/>
              <a:t>, ethanol, fentanyl, gentamicin, ketoconazole, methylphenidate, NSAIDs, OCPs, phenylephrine, pseudoephedrine, steroids, </a:t>
            </a:r>
            <a:r>
              <a:rPr lang="en-US" baseline="0" dirty="0" err="1" smtClean="0"/>
              <a:t>tacrolimus</a:t>
            </a:r>
            <a:endParaRPr lang="en-US" baseline="0" dirty="0" smtClean="0"/>
          </a:p>
          <a:p>
            <a:endParaRPr lang="en-US" baseline="0" dirty="0" smtClean="0"/>
          </a:p>
          <a:p>
            <a:r>
              <a:rPr lang="en-US" baseline="0" dirty="0" smtClean="0"/>
              <a:t>Neonatal history: umbilical artery catheter, neonatal asphyxia, BPD, anatomical (obstructive </a:t>
            </a:r>
            <a:r>
              <a:rPr lang="en-US" baseline="0" dirty="0" err="1" smtClean="0"/>
              <a:t>uropathy</a:t>
            </a:r>
            <a:r>
              <a:rPr lang="en-US" baseline="0" dirty="0" smtClean="0"/>
              <a:t>, cystic disease, parenchymal renal disease), renal vein thrombosis, maternal substance abuse, medications</a:t>
            </a:r>
          </a:p>
          <a:p>
            <a:endParaRPr lang="en-US" baseline="0" dirty="0" smtClean="0"/>
          </a:p>
          <a:p>
            <a:r>
              <a:rPr lang="en-US" baseline="0" dirty="0" smtClean="0"/>
              <a:t>Symptoms/signs: Anything to suggest </a:t>
            </a:r>
            <a:r>
              <a:rPr lang="en-US" baseline="0" dirty="0" err="1" smtClean="0"/>
              <a:t>pheochromocytoma</a:t>
            </a:r>
            <a:r>
              <a:rPr lang="en-US" baseline="0" dirty="0" smtClean="0"/>
              <a:t>? </a:t>
            </a:r>
            <a:r>
              <a:rPr lang="en-US" baseline="0" dirty="0" err="1" smtClean="0"/>
              <a:t>Hyperaldosteronism</a:t>
            </a:r>
            <a:r>
              <a:rPr lang="en-US" baseline="0" dirty="0" smtClean="0"/>
              <a:t>? Cushing’s syndrome? Neurofibromatosis? </a:t>
            </a:r>
          </a:p>
          <a:p>
            <a:endParaRPr lang="en-US" baseline="0" dirty="0" smtClean="0"/>
          </a:p>
          <a:p>
            <a:r>
              <a:rPr lang="en-US" baseline="0" dirty="0" smtClean="0"/>
              <a:t>Trends in family: essential or secondary hypertension, HLD, DM, systemic disease (neurofibromatosis, SLE)</a:t>
            </a:r>
          </a:p>
          <a:p>
            <a:endParaRPr lang="en-US" baseline="0" dirty="0" smtClean="0"/>
          </a:p>
          <a:p>
            <a:r>
              <a:rPr lang="en-US" baseline="0" dirty="0" smtClean="0"/>
              <a:t>Endocrine: Signs of cortisol excess, steroid use</a:t>
            </a:r>
          </a:p>
          <a:p>
            <a:endParaRPr lang="en-US" baseline="0" dirty="0" smtClean="0"/>
          </a:p>
          <a:p>
            <a:r>
              <a:rPr lang="en-US" baseline="0" dirty="0" smtClean="0"/>
              <a:t>Renal: Abdominal bruit, growth retardation, family history PKD, renal scars, trauma</a:t>
            </a:r>
            <a:endParaRPr lang="en-US" dirty="0"/>
          </a:p>
        </p:txBody>
      </p:sp>
      <p:sp>
        <p:nvSpPr>
          <p:cNvPr id="4" name="Slide Number Placeholder 3"/>
          <p:cNvSpPr>
            <a:spLocks noGrp="1"/>
          </p:cNvSpPr>
          <p:nvPr>
            <p:ph type="sldNum" sz="quarter" idx="10"/>
          </p:nvPr>
        </p:nvSpPr>
        <p:spPr/>
        <p:txBody>
          <a:bodyPr/>
          <a:lstStyle/>
          <a:p>
            <a:fld id="{EB7DAC2E-DAB6-4823-969F-B093F87B9FD6}" type="slidenum">
              <a:rPr lang="en-US" smtClean="0"/>
              <a:t>8</a:t>
            </a:fld>
            <a:endParaRPr lang="en-US"/>
          </a:p>
        </p:txBody>
      </p:sp>
    </p:spTree>
    <p:extLst>
      <p:ext uri="{BB962C8B-B14F-4D97-AF65-F5344CB8AC3E}">
        <p14:creationId xmlns:p14="http://schemas.microsoft.com/office/powerpoint/2010/main" val="2321353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Hydralazine-</a:t>
            </a:r>
            <a:r>
              <a:rPr lang="en-US" baseline="0" dirty="0" smtClean="0"/>
              <a:t> direct vasodilator of arterial smooth muscle, onset of action is slower than labetalol/</a:t>
            </a:r>
            <a:r>
              <a:rPr lang="en-US" baseline="0" dirty="0" err="1" smtClean="0"/>
              <a:t>nicardipine</a:t>
            </a:r>
            <a:r>
              <a:rPr lang="en-US" baseline="0" dirty="0" smtClean="0"/>
              <a:t> and duration of treatment is longer</a:t>
            </a:r>
          </a:p>
          <a:p>
            <a:r>
              <a:rPr lang="en-US" baseline="0" dirty="0" smtClean="0"/>
              <a:t>Labetalol- alpha and beta adrenergic blocker</a:t>
            </a:r>
            <a:endParaRPr lang="en-US" dirty="0"/>
          </a:p>
        </p:txBody>
      </p:sp>
      <p:sp>
        <p:nvSpPr>
          <p:cNvPr id="4" name="Slide Number Placeholder 3"/>
          <p:cNvSpPr>
            <a:spLocks noGrp="1"/>
          </p:cNvSpPr>
          <p:nvPr>
            <p:ph type="sldNum" sz="quarter" idx="10"/>
          </p:nvPr>
        </p:nvSpPr>
        <p:spPr/>
        <p:txBody>
          <a:bodyPr/>
          <a:lstStyle/>
          <a:p>
            <a:fld id="{EB7DAC2E-DAB6-4823-969F-B093F87B9FD6}" type="slidenum">
              <a:rPr lang="en-US" smtClean="0"/>
              <a:t>10</a:t>
            </a:fld>
            <a:endParaRPr lang="en-US"/>
          </a:p>
        </p:txBody>
      </p:sp>
    </p:spTree>
    <p:extLst>
      <p:ext uri="{BB962C8B-B14F-4D97-AF65-F5344CB8AC3E}">
        <p14:creationId xmlns:p14="http://schemas.microsoft.com/office/powerpoint/2010/main" val="1334286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We recommend that children with acute severe hypertension and life-threatening symptoms and/or target-organ involvement should emergently receive intravenous medication that lowers systolic blood pressure (BP) in a controlled fashion by no more than 25 percent of the overall planned BP reduction over the first eight hours of treatment [</a:t>
            </a:r>
            <a:r>
              <a:rPr lang="en-US" sz="1200" b="0" i="0" u="sng" kern="1200" dirty="0" smtClean="0">
                <a:solidFill>
                  <a:schemeClr val="tx1"/>
                </a:solidFill>
                <a:effectLst/>
                <a:latin typeface="+mn-lt"/>
                <a:ea typeface="+mn-ea"/>
                <a:cs typeface="+mn-cs"/>
                <a:hlinkClick r:id="rId3"/>
              </a:rPr>
              <a:t>2-4,9,11</a:t>
            </a:r>
            <a:r>
              <a:rPr lang="en-US" sz="1200" b="0" i="0" kern="1200" dirty="0" smtClean="0">
                <a:solidFill>
                  <a:schemeClr val="tx1"/>
                </a:solidFill>
                <a:effectLst/>
                <a:latin typeface="+mn-lt"/>
                <a:ea typeface="+mn-ea"/>
                <a:cs typeface="+mn-cs"/>
              </a:rPr>
              <a:t>]. The ultimate goal for treatment is achievement of a BP value that will cause cessation of life-threatening signs and symptoms and prevent further hypertensive target organ effects. Generally speaking, this is typically a BP between the 95</a:t>
            </a:r>
            <a:r>
              <a:rPr lang="en-US" sz="1200" b="0" i="0" kern="1200" baseline="30000" dirty="0" smtClean="0">
                <a:solidFill>
                  <a:schemeClr val="tx1"/>
                </a:solidFill>
                <a:effectLst/>
                <a:latin typeface="+mn-lt"/>
                <a:ea typeface="+mn-ea"/>
                <a:cs typeface="+mn-cs"/>
              </a:rPr>
              <a:t>th</a:t>
            </a:r>
            <a:r>
              <a:rPr lang="en-US" sz="1200" b="0" i="0" kern="1200" dirty="0" smtClean="0">
                <a:solidFill>
                  <a:schemeClr val="tx1"/>
                </a:solidFill>
                <a:effectLst/>
                <a:latin typeface="+mn-lt"/>
                <a:ea typeface="+mn-ea"/>
                <a:cs typeface="+mn-cs"/>
              </a:rPr>
              <a:t> and 99</a:t>
            </a:r>
            <a:r>
              <a:rPr lang="en-US" sz="1200" b="0" i="0" kern="1200" baseline="30000" dirty="0" smtClean="0">
                <a:solidFill>
                  <a:schemeClr val="tx1"/>
                </a:solidFill>
                <a:effectLst/>
                <a:latin typeface="+mn-lt"/>
                <a:ea typeface="+mn-ea"/>
                <a:cs typeface="+mn-cs"/>
              </a:rPr>
              <a:t>th</a:t>
            </a:r>
            <a:r>
              <a:rPr lang="en-US" sz="1200" b="0" i="0" kern="1200" dirty="0" smtClean="0">
                <a:solidFill>
                  <a:schemeClr val="tx1"/>
                </a:solidFill>
                <a:effectLst/>
                <a:latin typeface="+mn-lt"/>
                <a:ea typeface="+mn-ea"/>
                <a:cs typeface="+mn-cs"/>
              </a:rPr>
              <a:t> percentiles for age, sex, and height (</a:t>
            </a:r>
            <a:r>
              <a:rPr lang="en-US" sz="1200" b="0" i="0" u="sng" kern="1200" dirty="0" smtClean="0">
                <a:solidFill>
                  <a:schemeClr val="tx1"/>
                </a:solidFill>
                <a:effectLst/>
                <a:latin typeface="+mn-lt"/>
                <a:ea typeface="+mn-ea"/>
                <a:cs typeface="+mn-cs"/>
                <a:hlinkClick r:id="rId4"/>
              </a:rPr>
              <a:t>table 5</a:t>
            </a:r>
            <a:r>
              <a:rPr lang="en-US" sz="1200" b="0" i="0" kern="1200" dirty="0" smtClean="0">
                <a:solidFill>
                  <a:schemeClr val="tx1"/>
                </a:solidFill>
                <a:effectLst/>
                <a:latin typeface="+mn-lt"/>
                <a:ea typeface="+mn-ea"/>
                <a:cs typeface="+mn-cs"/>
              </a:rPr>
              <a:t> and </a:t>
            </a:r>
            <a:r>
              <a:rPr lang="en-US" sz="1200" b="0" i="0" u="sng" kern="1200" dirty="0" smtClean="0">
                <a:solidFill>
                  <a:schemeClr val="tx1"/>
                </a:solidFill>
                <a:effectLst/>
                <a:latin typeface="+mn-lt"/>
                <a:ea typeface="+mn-ea"/>
                <a:cs typeface="+mn-cs"/>
                <a:hlinkClick r:id="rId5"/>
              </a:rPr>
              <a:t>table 6</a:t>
            </a:r>
            <a:r>
              <a:rPr lang="en-US" sz="1200" b="0" i="0" kern="1200" dirty="0" smtClean="0">
                <a:solidFill>
                  <a:schemeClr val="tx1"/>
                </a:solidFill>
                <a:effectLst/>
                <a:latin typeface="+mn-lt"/>
                <a:ea typeface="+mn-ea"/>
                <a:cs typeface="+mn-cs"/>
              </a:rPr>
              <a:t>), but the goal should be individualized for each patient as determined by response to treatment.</a:t>
            </a:r>
            <a:endParaRPr lang="en-US" dirty="0"/>
          </a:p>
        </p:txBody>
      </p:sp>
      <p:sp>
        <p:nvSpPr>
          <p:cNvPr id="4" name="Slide Number Placeholder 3"/>
          <p:cNvSpPr>
            <a:spLocks noGrp="1"/>
          </p:cNvSpPr>
          <p:nvPr>
            <p:ph type="sldNum" sz="quarter" idx="10"/>
          </p:nvPr>
        </p:nvSpPr>
        <p:spPr/>
        <p:txBody>
          <a:bodyPr/>
          <a:lstStyle/>
          <a:p>
            <a:fld id="{EB7DAC2E-DAB6-4823-969F-B093F87B9FD6}" type="slidenum">
              <a:rPr lang="en-US" smtClean="0"/>
              <a:t>11</a:t>
            </a:fld>
            <a:endParaRPr lang="en-US"/>
          </a:p>
        </p:txBody>
      </p:sp>
    </p:spTree>
    <p:extLst>
      <p:ext uri="{BB962C8B-B14F-4D97-AF65-F5344CB8AC3E}">
        <p14:creationId xmlns:p14="http://schemas.microsoft.com/office/powerpoint/2010/main" val="762499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1E618CC-F538-406D-81BA-A2ADFA1B13E2}" type="datetimeFigureOut">
              <a:rPr lang="en-US" smtClean="0"/>
              <a:t>1/15/2018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85700D4-E2B7-4B2B-82AC-5D1C274261C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E618CC-F538-406D-81BA-A2ADFA1B13E2}"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700D4-E2B7-4B2B-82AC-5D1C274261C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85700D4-E2B7-4B2B-82AC-5D1C274261C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E618CC-F538-406D-81BA-A2ADFA1B13E2}"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1E618CC-F538-406D-81BA-A2ADFA1B13E2}"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85700D4-E2B7-4B2B-82AC-5D1C274261C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1E618CC-F538-406D-81BA-A2ADFA1B13E2}" type="datetimeFigureOut">
              <a:rPr lang="en-US" smtClean="0"/>
              <a:t>1/15/2018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85700D4-E2B7-4B2B-82AC-5D1C274261C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1E618CC-F538-406D-81BA-A2ADFA1B13E2}"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700D4-E2B7-4B2B-82AC-5D1C274261C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1E618CC-F538-406D-81BA-A2ADFA1B13E2}" type="datetimeFigureOut">
              <a:rPr lang="en-US" smtClean="0"/>
              <a:t>1/15/2018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85700D4-E2B7-4B2B-82AC-5D1C274261C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E618CC-F538-406D-81BA-A2ADFA1B13E2}"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5700D4-E2B7-4B2B-82AC-5D1C274261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1E618CC-F538-406D-81BA-A2ADFA1B13E2}"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5700D4-E2B7-4B2B-82AC-5D1C274261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85700D4-E2B7-4B2B-82AC-5D1C274261C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1E618CC-F538-406D-81BA-A2ADFA1B13E2}" type="datetimeFigureOut">
              <a:rPr lang="en-US" smtClean="0"/>
              <a:t>1/15/2018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85700D4-E2B7-4B2B-82AC-5D1C274261C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1E618CC-F538-406D-81BA-A2ADFA1B13E2}" type="datetimeFigureOut">
              <a:rPr lang="en-US" smtClean="0"/>
              <a:t>1/15/2018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1E618CC-F538-406D-81BA-A2ADFA1B13E2}" type="datetimeFigureOut">
              <a:rPr lang="en-US" smtClean="0"/>
              <a:t>1/15/2018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85700D4-E2B7-4B2B-82AC-5D1C274261C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normAutofit fontScale="90000"/>
          </a:bodyPr>
          <a:lstStyle/>
          <a:p>
            <a:r>
              <a:rPr lang="en-US" b="1" dirty="0" smtClean="0"/>
              <a:t>Pediatric Hypertension</a:t>
            </a:r>
            <a:br>
              <a:rPr lang="en-US" b="1" dirty="0" smtClean="0"/>
            </a:br>
            <a:r>
              <a:rPr lang="en-US" b="1" dirty="0" smtClean="0"/>
              <a:t>Night-time Curriculum Talk</a:t>
            </a:r>
            <a:endParaRPr lang="en-US" b="1" dirty="0"/>
          </a:p>
        </p:txBody>
      </p:sp>
    </p:spTree>
    <p:extLst>
      <p:ext uri="{BB962C8B-B14F-4D97-AF65-F5344CB8AC3E}">
        <p14:creationId xmlns:p14="http://schemas.microsoft.com/office/powerpoint/2010/main" val="3140570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sz="quarter" idx="1"/>
          </p:nvPr>
        </p:nvSpPr>
        <p:spPr/>
        <p:txBody>
          <a:bodyPr/>
          <a:lstStyle/>
          <a:p>
            <a:pPr marL="0" indent="0">
              <a:buNone/>
            </a:pPr>
            <a:r>
              <a:rPr lang="en-US" dirty="0" smtClean="0"/>
              <a:t>Hypertensive Urgency: </a:t>
            </a:r>
          </a:p>
          <a:p>
            <a:pPr marL="0" indent="0">
              <a:buNone/>
            </a:pPr>
            <a:endParaRPr lang="en-US" dirty="0" smtClean="0"/>
          </a:p>
          <a:p>
            <a:r>
              <a:rPr lang="en-US" dirty="0" smtClean="0"/>
              <a:t>Obtain IV access</a:t>
            </a:r>
          </a:p>
          <a:p>
            <a:pPr lvl="1"/>
            <a:r>
              <a:rPr lang="en-US" dirty="0" smtClean="0"/>
              <a:t>Oral could be used if tolerating PO (e.g. clonidine)</a:t>
            </a:r>
          </a:p>
          <a:p>
            <a:r>
              <a:rPr lang="en-US" dirty="0" smtClean="0"/>
              <a:t>If acute, treat medically: </a:t>
            </a:r>
          </a:p>
          <a:p>
            <a:pPr lvl="1"/>
            <a:r>
              <a:rPr lang="en-US" dirty="0" smtClean="0"/>
              <a:t>Hydralazine 0.1- 0.2 mg/kg/dose IV (max dose 20 mg/dose)</a:t>
            </a:r>
          </a:p>
          <a:p>
            <a:pPr lvl="1"/>
            <a:r>
              <a:rPr lang="en-US" dirty="0" smtClean="0"/>
              <a:t>Labetalol 0.2-1  mg/kg/dose IV (max dose 20 mg/dose)</a:t>
            </a:r>
          </a:p>
          <a:p>
            <a:r>
              <a:rPr lang="en-US" dirty="0" smtClean="0"/>
              <a:t>If chronic (e.g. long-standing renal dx, etc.)</a:t>
            </a:r>
          </a:p>
          <a:p>
            <a:pPr lvl="1"/>
            <a:r>
              <a:rPr lang="en-US" dirty="0" smtClean="0"/>
              <a:t>Consult with nephrology</a:t>
            </a:r>
          </a:p>
          <a:p>
            <a:pPr lvl="1"/>
            <a:r>
              <a:rPr lang="en-US" dirty="0" smtClean="0"/>
              <a:t>Consider oral medications</a:t>
            </a:r>
          </a:p>
        </p:txBody>
      </p:sp>
    </p:spTree>
    <p:extLst>
      <p:ext uri="{BB962C8B-B14F-4D97-AF65-F5344CB8AC3E}">
        <p14:creationId xmlns:p14="http://schemas.microsoft.com/office/powerpoint/2010/main" val="726675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Hypertensive emergency: </a:t>
            </a:r>
            <a:endParaRPr lang="en-US" dirty="0"/>
          </a:p>
          <a:p>
            <a:r>
              <a:rPr lang="en-US" dirty="0" smtClean="0"/>
              <a:t>Obtain IV access</a:t>
            </a:r>
          </a:p>
          <a:p>
            <a:r>
              <a:rPr lang="en-US" dirty="0" smtClean="0"/>
              <a:t>Treat medically: </a:t>
            </a:r>
          </a:p>
          <a:p>
            <a:pPr lvl="1"/>
            <a:r>
              <a:rPr lang="en-US" dirty="0" smtClean="0"/>
              <a:t>Hydralazine 0.2 mg/kg/dose</a:t>
            </a:r>
          </a:p>
          <a:p>
            <a:pPr lvl="1"/>
            <a:r>
              <a:rPr lang="en-US" dirty="0" smtClean="0"/>
              <a:t>Labetalol 0.2-1  mg/kg/dose</a:t>
            </a:r>
          </a:p>
          <a:p>
            <a:r>
              <a:rPr lang="en-US" dirty="0" smtClean="0"/>
              <a:t>Transfer to ICU for further care</a:t>
            </a:r>
          </a:p>
          <a:p>
            <a:r>
              <a:rPr lang="en-US" dirty="0" smtClean="0"/>
              <a:t>Look for signs of end-organ dysfunction- encephalopathy, vision changes, renal failure, heart failure, etc.</a:t>
            </a:r>
          </a:p>
        </p:txBody>
      </p:sp>
    </p:spTree>
    <p:extLst>
      <p:ext uri="{BB962C8B-B14F-4D97-AF65-F5344CB8AC3E}">
        <p14:creationId xmlns:p14="http://schemas.microsoft.com/office/powerpoint/2010/main" val="2059241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Hypertensive emergency: </a:t>
            </a:r>
            <a:endParaRPr lang="en-US" dirty="0"/>
          </a:p>
          <a:p>
            <a:r>
              <a:rPr lang="en-US" dirty="0" smtClean="0"/>
              <a:t>May need continuous labetalol/</a:t>
            </a:r>
            <a:r>
              <a:rPr lang="en-US" dirty="0" err="1" smtClean="0"/>
              <a:t>nicardipine</a:t>
            </a:r>
            <a:r>
              <a:rPr lang="en-US" dirty="0" smtClean="0"/>
              <a:t> </a:t>
            </a:r>
            <a:r>
              <a:rPr lang="en-US" dirty="0" err="1" smtClean="0"/>
              <a:t>gtt</a:t>
            </a:r>
            <a:endParaRPr lang="en-US" dirty="0" smtClean="0"/>
          </a:p>
          <a:p>
            <a:r>
              <a:rPr lang="en-US" dirty="0" smtClean="0"/>
              <a:t>Want to lower BP in controlled fashion by no more than 25% of the overall planned BP reduction over the 1</a:t>
            </a:r>
            <a:r>
              <a:rPr lang="en-US" baseline="30000" dirty="0" smtClean="0"/>
              <a:t>st</a:t>
            </a:r>
            <a:r>
              <a:rPr lang="en-US" dirty="0" smtClean="0"/>
              <a:t> 8 hours of treatment (95-99</a:t>
            </a:r>
            <a:r>
              <a:rPr lang="en-US" baseline="30000" dirty="0" smtClean="0"/>
              <a:t>th</a:t>
            </a:r>
            <a:r>
              <a:rPr lang="en-US" dirty="0" smtClean="0"/>
              <a:t> percentile)</a:t>
            </a:r>
          </a:p>
        </p:txBody>
      </p:sp>
    </p:spTree>
    <p:extLst>
      <p:ext uri="{BB962C8B-B14F-4D97-AF65-F5344CB8AC3E}">
        <p14:creationId xmlns:p14="http://schemas.microsoft.com/office/powerpoint/2010/main" val="3563962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Algorithm</a:t>
            </a:r>
            <a:endParaRPr lang="en-US" dirty="0"/>
          </a:p>
        </p:txBody>
      </p:sp>
      <p:sp>
        <p:nvSpPr>
          <p:cNvPr id="3" name="Content Placeholder 2"/>
          <p:cNvSpPr>
            <a:spLocks noGrp="1"/>
          </p:cNvSpPr>
          <p:nvPr>
            <p:ph sz="quarter" idx="1"/>
          </p:nvPr>
        </p:nvSpPr>
        <p:spPr/>
        <p:txBody>
          <a:bodyPr/>
          <a:lstStyle/>
          <a:p>
            <a:endParaRPr lang="en-US" dirty="0"/>
          </a:p>
        </p:txBody>
      </p:sp>
      <p:pic>
        <p:nvPicPr>
          <p:cNvPr id="4" name="Picture 3" descr="Rx_severe_HTN_in_childr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480586"/>
            <a:ext cx="7162800" cy="4846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561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 Stuff</a:t>
            </a:r>
            <a:endParaRPr lang="en-US" dirty="0"/>
          </a:p>
        </p:txBody>
      </p:sp>
      <p:sp>
        <p:nvSpPr>
          <p:cNvPr id="3" name="Content Placeholder 2"/>
          <p:cNvSpPr>
            <a:spLocks noGrp="1"/>
          </p:cNvSpPr>
          <p:nvPr>
            <p:ph sz="quarter" idx="1"/>
          </p:nvPr>
        </p:nvSpPr>
        <p:spPr/>
        <p:txBody>
          <a:bodyPr/>
          <a:lstStyle/>
          <a:p>
            <a:r>
              <a:rPr lang="en-US" dirty="0" smtClean="0"/>
              <a:t>Our job on-call is to identify urgencies/emergencies and treat as needed</a:t>
            </a:r>
          </a:p>
          <a:p>
            <a:r>
              <a:rPr lang="en-US" dirty="0" smtClean="0"/>
              <a:t>Always interpret blood pressure by age and height-based norms</a:t>
            </a:r>
          </a:p>
          <a:p>
            <a:r>
              <a:rPr lang="en-US" dirty="0" smtClean="0"/>
              <a:t>Workup can be done less acutely if patient is stable</a:t>
            </a:r>
            <a:endParaRPr lang="en-US" dirty="0"/>
          </a:p>
        </p:txBody>
      </p:sp>
    </p:spTree>
    <p:extLst>
      <p:ext uri="{BB962C8B-B14F-4D97-AF65-F5344CB8AC3E}">
        <p14:creationId xmlns:p14="http://schemas.microsoft.com/office/powerpoint/2010/main" val="3818673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Take-Home Points</a:t>
            </a:r>
            <a:endParaRPr lang="en-US" dirty="0"/>
          </a:p>
        </p:txBody>
      </p:sp>
      <p:sp>
        <p:nvSpPr>
          <p:cNvPr id="3" name="Content Placeholder 2"/>
          <p:cNvSpPr>
            <a:spLocks noGrp="1"/>
          </p:cNvSpPr>
          <p:nvPr>
            <p:ph sz="quarter" idx="1"/>
          </p:nvPr>
        </p:nvSpPr>
        <p:spPr/>
        <p:txBody>
          <a:bodyPr/>
          <a:lstStyle/>
          <a:p>
            <a:r>
              <a:rPr lang="en-US" dirty="0" smtClean="0"/>
              <a:t>Always recheck BP manually with an appropriate-sized cuff</a:t>
            </a:r>
          </a:p>
          <a:p>
            <a:r>
              <a:rPr lang="en-US" dirty="0" smtClean="0"/>
              <a:t>Treat underlying causes if any exist</a:t>
            </a:r>
          </a:p>
          <a:p>
            <a:r>
              <a:rPr lang="en-US" dirty="0" smtClean="0"/>
              <a:t>Hypertensive urgency  and emergency require treatment</a:t>
            </a:r>
          </a:p>
          <a:p>
            <a:r>
              <a:rPr lang="en-US" dirty="0" smtClean="0"/>
              <a:t>Any sign of end-organ involvement </a:t>
            </a:r>
            <a:r>
              <a:rPr lang="en-US" dirty="0" smtClean="0">
                <a:sym typeface="Wingdings" pitchFamily="2" charset="2"/>
              </a:rPr>
              <a:t>= hypertensive emergency  TRANSFER TO ICU</a:t>
            </a:r>
            <a:endParaRPr lang="en-US" dirty="0" smtClean="0"/>
          </a:p>
        </p:txBody>
      </p:sp>
    </p:spTree>
    <p:extLst>
      <p:ext uri="{BB962C8B-B14F-4D97-AF65-F5344CB8AC3E}">
        <p14:creationId xmlns:p14="http://schemas.microsoft.com/office/powerpoint/2010/main" val="2911123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 </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You are evaluating a 15 </a:t>
            </a:r>
            <a:r>
              <a:rPr lang="en-US" dirty="0" err="1" smtClean="0"/>
              <a:t>yo</a:t>
            </a:r>
            <a:r>
              <a:rPr lang="en-US" dirty="0" smtClean="0"/>
              <a:t> M in the ED who complains of a severe headache lasting several days. Pain does not change throughout the day. Has also had some blurry vision. On physical exam, BP = 195/130 and patient has papilledema. </a:t>
            </a:r>
          </a:p>
          <a:p>
            <a:pPr marL="0" indent="0">
              <a:buNone/>
            </a:pPr>
            <a:r>
              <a:rPr lang="en-US" dirty="0" smtClean="0"/>
              <a:t>Of the following, the MOST appropriate medication to administer via continuous infusion is: </a:t>
            </a:r>
          </a:p>
          <a:p>
            <a:pPr marL="514350" indent="-514350">
              <a:buAutoNum type="alphaUcPeriod"/>
            </a:pPr>
            <a:r>
              <a:rPr lang="en-US" dirty="0" err="1" smtClean="0"/>
              <a:t>Diazoxide</a:t>
            </a:r>
            <a:endParaRPr lang="en-US" dirty="0" smtClean="0"/>
          </a:p>
          <a:p>
            <a:pPr marL="514350" indent="-514350">
              <a:buAutoNum type="alphaUcPeriod"/>
            </a:pPr>
            <a:r>
              <a:rPr lang="en-US" dirty="0" err="1" smtClean="0"/>
              <a:t>Fenoldopam</a:t>
            </a:r>
            <a:endParaRPr lang="en-US" dirty="0" smtClean="0"/>
          </a:p>
          <a:p>
            <a:pPr marL="514350" indent="-514350">
              <a:buAutoNum type="alphaUcPeriod"/>
            </a:pPr>
            <a:r>
              <a:rPr lang="en-US" dirty="0" smtClean="0"/>
              <a:t>Hydralazine</a:t>
            </a:r>
          </a:p>
          <a:p>
            <a:pPr marL="514350" indent="-514350">
              <a:buAutoNum type="alphaUcPeriod"/>
            </a:pPr>
            <a:r>
              <a:rPr lang="en-US" dirty="0" smtClean="0"/>
              <a:t>Labetalol</a:t>
            </a:r>
          </a:p>
          <a:p>
            <a:pPr marL="514350" indent="-514350">
              <a:buAutoNum type="alphaUcPeriod"/>
            </a:pPr>
            <a:r>
              <a:rPr lang="en-US" dirty="0" err="1" smtClean="0"/>
              <a:t>Phentolamine</a:t>
            </a:r>
            <a:endParaRPr lang="en-US" dirty="0"/>
          </a:p>
        </p:txBody>
      </p:sp>
    </p:spTree>
    <p:extLst>
      <p:ext uri="{BB962C8B-B14F-4D97-AF65-F5344CB8AC3E}">
        <p14:creationId xmlns:p14="http://schemas.microsoft.com/office/powerpoint/2010/main" val="2616191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sz="quarter" idx="1"/>
          </p:nvPr>
        </p:nvSpPr>
        <p:spPr/>
        <p:txBody>
          <a:bodyPr/>
          <a:lstStyle/>
          <a:p>
            <a:r>
              <a:rPr lang="en-US" dirty="0" smtClean="0"/>
              <a:t>Constantine E, </a:t>
            </a:r>
            <a:r>
              <a:rPr lang="en-US" dirty="0" err="1" smtClean="0"/>
              <a:t>Linakis</a:t>
            </a:r>
            <a:r>
              <a:rPr lang="en-US" dirty="0" smtClean="0"/>
              <a:t> J. The assessment and management of hypertensive emergencies and urgencies in children. </a:t>
            </a:r>
            <a:r>
              <a:rPr lang="en-US" dirty="0" err="1" smtClean="0"/>
              <a:t>Pediatr</a:t>
            </a:r>
            <a:r>
              <a:rPr lang="en-US" dirty="0" smtClean="0"/>
              <a:t> </a:t>
            </a:r>
            <a:r>
              <a:rPr lang="en-US" dirty="0" err="1" smtClean="0"/>
              <a:t>Emerg</a:t>
            </a:r>
            <a:r>
              <a:rPr lang="en-US" dirty="0" smtClean="0"/>
              <a:t> Care. 2005; 21:391-396.</a:t>
            </a:r>
          </a:p>
          <a:p>
            <a:r>
              <a:rPr lang="en-US" dirty="0" err="1" smtClean="0"/>
              <a:t>Fromme</a:t>
            </a:r>
            <a:r>
              <a:rPr lang="en-US" dirty="0" smtClean="0"/>
              <a:t>. National Nighttime Curriculum. Hypertension ppt. University of Chicago.</a:t>
            </a:r>
          </a:p>
          <a:p>
            <a:r>
              <a:rPr lang="en-US" dirty="0" err="1" smtClean="0"/>
              <a:t>Uptodate</a:t>
            </a:r>
            <a:r>
              <a:rPr lang="en-US" dirty="0" smtClean="0"/>
              <a:t>. Approach to hypertensive emergencies and urgencies in children</a:t>
            </a:r>
          </a:p>
          <a:p>
            <a:endParaRPr lang="en-US" dirty="0"/>
          </a:p>
        </p:txBody>
      </p:sp>
    </p:spTree>
    <p:extLst>
      <p:ext uri="{BB962C8B-B14F-4D97-AF65-F5344CB8AC3E}">
        <p14:creationId xmlns:p14="http://schemas.microsoft.com/office/powerpoint/2010/main" val="4173874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lstStyle/>
          <a:p>
            <a:r>
              <a:rPr lang="en-US" dirty="0" smtClean="0"/>
              <a:t>Describe the initial steps in evaluation of pediatric hypertension in inpatient setting</a:t>
            </a:r>
          </a:p>
          <a:p>
            <a:r>
              <a:rPr lang="en-US" dirty="0" smtClean="0"/>
              <a:t>Identify scenarios where medical therapy is warranted for inpatient hypertension</a:t>
            </a:r>
          </a:p>
          <a:p>
            <a:r>
              <a:rPr lang="en-US" dirty="0" smtClean="0"/>
              <a:t>Select appropriate medications of hypertensive urgency and emergency</a:t>
            </a:r>
            <a:endParaRPr lang="en-US" dirty="0"/>
          </a:p>
        </p:txBody>
      </p:sp>
    </p:spTree>
    <p:extLst>
      <p:ext uri="{BB962C8B-B14F-4D97-AF65-F5344CB8AC3E}">
        <p14:creationId xmlns:p14="http://schemas.microsoft.com/office/powerpoint/2010/main" val="3779620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 </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You are the nighttime intern and are paged at 8:00PM: </a:t>
            </a:r>
          </a:p>
          <a:p>
            <a:pPr marL="0" indent="0">
              <a:buNone/>
            </a:pPr>
            <a:r>
              <a:rPr lang="en-US" dirty="0" smtClean="0"/>
              <a:t>“FYI the patient in Room 734 has a BP of 125/82”</a:t>
            </a:r>
          </a:p>
          <a:p>
            <a:pPr marL="0" indent="0">
              <a:buNone/>
            </a:pPr>
            <a:r>
              <a:rPr lang="en-US" dirty="0"/>
              <a:t>	</a:t>
            </a:r>
            <a:r>
              <a:rPr lang="en-US" dirty="0" smtClean="0"/>
              <a:t>-Nurse Sarah</a:t>
            </a:r>
          </a:p>
          <a:p>
            <a:pPr marL="0" indent="0">
              <a:buNone/>
            </a:pPr>
            <a:endParaRPr lang="en-US" dirty="0"/>
          </a:p>
          <a:p>
            <a:pPr marL="0" indent="0">
              <a:buNone/>
            </a:pPr>
            <a:r>
              <a:rPr lang="en-US" dirty="0" smtClean="0"/>
              <a:t>Your sign-out for this patient: </a:t>
            </a:r>
          </a:p>
          <a:p>
            <a:pPr marL="0" indent="0">
              <a:buNone/>
            </a:pPr>
            <a:r>
              <a:rPr lang="en-US" dirty="0" smtClean="0"/>
              <a:t>11 </a:t>
            </a:r>
            <a:r>
              <a:rPr lang="en-US" dirty="0" err="1" smtClean="0"/>
              <a:t>yo</a:t>
            </a:r>
            <a:r>
              <a:rPr lang="en-US" dirty="0" smtClean="0"/>
              <a:t> M here for asthma exacerbation.</a:t>
            </a:r>
          </a:p>
          <a:p>
            <a:pPr marL="0" indent="0">
              <a:buNone/>
            </a:pPr>
            <a:r>
              <a:rPr lang="en-US" dirty="0" smtClean="0"/>
              <a:t>Meds: albuterol q2, prednisone</a:t>
            </a:r>
          </a:p>
          <a:p>
            <a:pPr marL="0" indent="0">
              <a:buNone/>
            </a:pPr>
            <a:endParaRPr lang="en-US" dirty="0">
              <a:solidFill>
                <a:srgbClr val="FF0000"/>
              </a:solidFill>
            </a:endParaRPr>
          </a:p>
          <a:p>
            <a:pPr marL="0" indent="0">
              <a:buNone/>
            </a:pPr>
            <a:r>
              <a:rPr lang="en-US" i="1" dirty="0" smtClean="0">
                <a:solidFill>
                  <a:srgbClr val="FF0000"/>
                </a:solidFill>
              </a:rPr>
              <a:t>What else do you want to know?</a:t>
            </a:r>
            <a:endParaRPr lang="en-US" i="1" dirty="0">
              <a:solidFill>
                <a:srgbClr val="FF0000"/>
              </a:solidFill>
            </a:endParaRPr>
          </a:p>
        </p:txBody>
      </p:sp>
    </p:spTree>
    <p:extLst>
      <p:ext uri="{BB962C8B-B14F-4D97-AF65-F5344CB8AC3E}">
        <p14:creationId xmlns:p14="http://schemas.microsoft.com/office/powerpoint/2010/main" val="2389338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a:t>
            </a:r>
            <a:endParaRPr lang="en-US" dirty="0"/>
          </a:p>
        </p:txBody>
      </p:sp>
      <p:sp>
        <p:nvSpPr>
          <p:cNvPr id="3" name="Content Placeholder 2"/>
          <p:cNvSpPr>
            <a:spLocks noGrp="1"/>
          </p:cNvSpPr>
          <p:nvPr>
            <p:ph sz="quarter" idx="1"/>
          </p:nvPr>
        </p:nvSpPr>
        <p:spPr/>
        <p:txBody>
          <a:bodyPr/>
          <a:lstStyle/>
          <a:p>
            <a:pPr marL="0" indent="0">
              <a:buNone/>
            </a:pPr>
            <a:r>
              <a:rPr lang="en-US" dirty="0" smtClean="0"/>
              <a:t>You are now the PL-2 on call tonight. An intern calls you with the following question: </a:t>
            </a:r>
          </a:p>
          <a:p>
            <a:pPr marL="0" indent="0">
              <a:buNone/>
            </a:pPr>
            <a:r>
              <a:rPr lang="en-US" dirty="0" smtClean="0"/>
              <a:t>“The 8 </a:t>
            </a:r>
            <a:r>
              <a:rPr lang="en-US" dirty="0" err="1" smtClean="0"/>
              <a:t>mo</a:t>
            </a:r>
            <a:r>
              <a:rPr lang="en-US" dirty="0" smtClean="0"/>
              <a:t> in Room 702 is having BPs as high as 113/62. What should I do?”</a:t>
            </a:r>
          </a:p>
          <a:p>
            <a:pPr marL="0" indent="0">
              <a:buNone/>
            </a:pPr>
            <a:r>
              <a:rPr lang="en-US" dirty="0"/>
              <a:t>	</a:t>
            </a:r>
            <a:r>
              <a:rPr lang="en-US" dirty="0" smtClean="0"/>
              <a:t>- John, intern</a:t>
            </a:r>
          </a:p>
          <a:p>
            <a:pPr marL="0" indent="0">
              <a:buNone/>
            </a:pPr>
            <a:endParaRPr lang="en-US" dirty="0"/>
          </a:p>
          <a:p>
            <a:pPr marL="0" indent="0">
              <a:buNone/>
            </a:pPr>
            <a:r>
              <a:rPr lang="en-US" dirty="0" smtClean="0"/>
              <a:t>The </a:t>
            </a:r>
            <a:r>
              <a:rPr lang="en-US" dirty="0" err="1" smtClean="0"/>
              <a:t>signout</a:t>
            </a:r>
            <a:r>
              <a:rPr lang="en-US" dirty="0" smtClean="0"/>
              <a:t>: </a:t>
            </a:r>
          </a:p>
          <a:p>
            <a:pPr marL="0" indent="0">
              <a:buNone/>
            </a:pPr>
            <a:r>
              <a:rPr lang="en-US" dirty="0" smtClean="0"/>
              <a:t>8 </a:t>
            </a:r>
            <a:r>
              <a:rPr lang="en-US" dirty="0" err="1" smtClean="0"/>
              <a:t>mo</a:t>
            </a:r>
            <a:r>
              <a:rPr lang="en-US" dirty="0" smtClean="0"/>
              <a:t> ex-26 week preemie admitted w labial abscess. </a:t>
            </a:r>
          </a:p>
          <a:p>
            <a:pPr marL="0" indent="0">
              <a:buNone/>
            </a:pPr>
            <a:r>
              <a:rPr lang="en-US" dirty="0" smtClean="0"/>
              <a:t>Weight = 6.4 kg, Length = 64 cm</a:t>
            </a:r>
            <a:endParaRPr lang="en-US" dirty="0"/>
          </a:p>
        </p:txBody>
      </p:sp>
    </p:spTree>
    <p:extLst>
      <p:ext uri="{BB962C8B-B14F-4D97-AF65-F5344CB8AC3E}">
        <p14:creationId xmlns:p14="http://schemas.microsoft.com/office/powerpoint/2010/main" val="287818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Hypertension Definitions</a:t>
            </a:r>
            <a:endParaRPr lang="en-US" dirty="0"/>
          </a:p>
        </p:txBody>
      </p:sp>
      <p:sp>
        <p:nvSpPr>
          <p:cNvPr id="3" name="Content Placeholder 2"/>
          <p:cNvSpPr>
            <a:spLocks noGrp="1"/>
          </p:cNvSpPr>
          <p:nvPr>
            <p:ph sz="quarter" idx="1"/>
          </p:nvPr>
        </p:nvSpPr>
        <p:spPr/>
        <p:txBody>
          <a:bodyPr>
            <a:normAutofit fontScale="85000" lnSpcReduction="20000"/>
          </a:bodyPr>
          <a:lstStyle/>
          <a:p>
            <a:pPr lvl="1">
              <a:buFont typeface="Wingdings" pitchFamily="2" charset="2"/>
              <a:buChar char="v"/>
            </a:pPr>
            <a:r>
              <a:rPr lang="en-US" sz="2400" dirty="0" smtClean="0"/>
              <a:t>Normal BP SBP/DBP &lt;90</a:t>
            </a:r>
            <a:r>
              <a:rPr lang="en-US" sz="2400" baseline="30000" dirty="0" smtClean="0"/>
              <a:t>th</a:t>
            </a:r>
            <a:r>
              <a:rPr lang="en-US" sz="2400" dirty="0" smtClean="0"/>
              <a:t> percentile </a:t>
            </a:r>
          </a:p>
          <a:p>
            <a:pPr lvl="2">
              <a:buFont typeface="Wingdings" pitchFamily="2" charset="2"/>
              <a:buChar char="v"/>
            </a:pPr>
            <a:r>
              <a:rPr lang="en-US" dirty="0" smtClean="0"/>
              <a:t>[&lt;120/80]</a:t>
            </a:r>
          </a:p>
          <a:p>
            <a:pPr lvl="1">
              <a:buFont typeface="Wingdings" pitchFamily="2" charset="2"/>
              <a:buChar char="v"/>
            </a:pPr>
            <a:r>
              <a:rPr lang="en-US" sz="2400" dirty="0" smtClean="0"/>
              <a:t>Elevated BP (Previously Prehypertension)</a:t>
            </a:r>
            <a:endParaRPr lang="en-US" sz="2400" dirty="0" smtClean="0"/>
          </a:p>
          <a:p>
            <a:pPr lvl="2">
              <a:buFont typeface="Wingdings" pitchFamily="2" charset="2"/>
              <a:buChar char="v"/>
            </a:pPr>
            <a:r>
              <a:rPr lang="en-US" sz="2400" dirty="0" smtClean="0"/>
              <a:t>SBP and/or DBP between 90-95</a:t>
            </a:r>
            <a:r>
              <a:rPr lang="en-US" sz="2400" baseline="30000" dirty="0" smtClean="0"/>
              <a:t>th</a:t>
            </a:r>
            <a:r>
              <a:rPr lang="en-US" sz="2400" dirty="0" smtClean="0"/>
              <a:t> </a:t>
            </a:r>
            <a:r>
              <a:rPr lang="en-US" sz="2400" dirty="0" smtClean="0"/>
              <a:t>percentile/ </a:t>
            </a:r>
          </a:p>
          <a:p>
            <a:pPr lvl="2">
              <a:buFont typeface="Wingdings" pitchFamily="2" charset="2"/>
              <a:buChar char="v"/>
            </a:pPr>
            <a:r>
              <a:rPr lang="en-US" sz="2400" dirty="0" smtClean="0"/>
              <a:t>[120-129/&lt;80]</a:t>
            </a:r>
            <a:endParaRPr lang="en-US" sz="2400" dirty="0" smtClean="0"/>
          </a:p>
          <a:p>
            <a:pPr lvl="1">
              <a:buFont typeface="Wingdings" pitchFamily="2" charset="2"/>
              <a:buChar char="v"/>
            </a:pPr>
            <a:r>
              <a:rPr lang="en-US" sz="2400" dirty="0" smtClean="0"/>
              <a:t>Stage 1 Hypertension:</a:t>
            </a:r>
          </a:p>
          <a:p>
            <a:pPr lvl="2">
              <a:buFont typeface="Wingdings" pitchFamily="2" charset="2"/>
              <a:buChar char="v"/>
            </a:pPr>
            <a:r>
              <a:rPr lang="en-US" sz="2400" dirty="0" smtClean="0"/>
              <a:t>SBP and/or DBP ≥ 95</a:t>
            </a:r>
            <a:r>
              <a:rPr lang="en-US" sz="2400" baseline="30000" dirty="0" smtClean="0"/>
              <a:t>th</a:t>
            </a:r>
            <a:r>
              <a:rPr lang="en-US" sz="2400" dirty="0" smtClean="0"/>
              <a:t> %</a:t>
            </a:r>
            <a:r>
              <a:rPr lang="en-US" sz="2400" dirty="0" err="1" smtClean="0"/>
              <a:t>ile</a:t>
            </a:r>
            <a:r>
              <a:rPr lang="en-US" sz="2400" dirty="0" smtClean="0"/>
              <a:t> but ≤ </a:t>
            </a:r>
            <a:r>
              <a:rPr lang="en-US" sz="2400" dirty="0" smtClean="0"/>
              <a:t>95</a:t>
            </a:r>
            <a:r>
              <a:rPr lang="en-US" sz="2400" baseline="30000" dirty="0" smtClean="0"/>
              <a:t>th</a:t>
            </a:r>
            <a:r>
              <a:rPr lang="en-US" sz="2400" dirty="0" smtClean="0"/>
              <a:t> </a:t>
            </a:r>
            <a:r>
              <a:rPr lang="en-US" sz="2400" dirty="0" smtClean="0"/>
              <a:t>%</a:t>
            </a:r>
            <a:r>
              <a:rPr lang="en-US" sz="2400" dirty="0" err="1" smtClean="0"/>
              <a:t>ile</a:t>
            </a:r>
            <a:r>
              <a:rPr lang="en-US" sz="2400" dirty="0" smtClean="0"/>
              <a:t> + </a:t>
            </a:r>
            <a:r>
              <a:rPr lang="en-US" sz="2400" dirty="0" smtClean="0"/>
              <a:t>12 mmHg/</a:t>
            </a:r>
          </a:p>
          <a:p>
            <a:pPr lvl="2">
              <a:buFont typeface="Wingdings" pitchFamily="2" charset="2"/>
              <a:buChar char="v"/>
            </a:pPr>
            <a:r>
              <a:rPr lang="en-US" sz="2400" dirty="0" smtClean="0"/>
              <a:t>[130/80-139/89]</a:t>
            </a:r>
            <a:endParaRPr lang="en-US" sz="2400" dirty="0" smtClean="0"/>
          </a:p>
          <a:p>
            <a:pPr lvl="1">
              <a:buFont typeface="Wingdings" pitchFamily="2" charset="2"/>
              <a:buChar char="v"/>
            </a:pPr>
            <a:r>
              <a:rPr lang="en-US" sz="2400" dirty="0" smtClean="0"/>
              <a:t>Stage 2 Hypertension:</a:t>
            </a:r>
          </a:p>
          <a:p>
            <a:pPr lvl="2">
              <a:buFont typeface="Wingdings" pitchFamily="2" charset="2"/>
              <a:buChar char="v"/>
            </a:pPr>
            <a:r>
              <a:rPr lang="en-US" sz="2400" dirty="0" smtClean="0"/>
              <a:t>SBP and/or DBP &gt; </a:t>
            </a:r>
            <a:r>
              <a:rPr lang="en-US" sz="2400" dirty="0" smtClean="0"/>
              <a:t>95</a:t>
            </a:r>
            <a:r>
              <a:rPr lang="en-US" sz="2400" baseline="30000" dirty="0" smtClean="0"/>
              <a:t>th</a:t>
            </a:r>
            <a:r>
              <a:rPr lang="en-US" sz="2400" dirty="0" smtClean="0"/>
              <a:t> </a:t>
            </a:r>
            <a:r>
              <a:rPr lang="en-US" sz="2400" dirty="0" smtClean="0"/>
              <a:t>%</a:t>
            </a:r>
            <a:r>
              <a:rPr lang="en-US" sz="2400" dirty="0" err="1" smtClean="0"/>
              <a:t>ile</a:t>
            </a:r>
            <a:r>
              <a:rPr lang="en-US" sz="2400" dirty="0" smtClean="0"/>
              <a:t> + </a:t>
            </a:r>
            <a:r>
              <a:rPr lang="en-US" sz="2400" dirty="0" smtClean="0"/>
              <a:t>12 mmHg</a:t>
            </a:r>
          </a:p>
          <a:p>
            <a:pPr lvl="2">
              <a:buFont typeface="Wingdings" pitchFamily="2" charset="2"/>
              <a:buChar char="v"/>
            </a:pPr>
            <a:r>
              <a:rPr lang="en-US" sz="2400" dirty="0" smtClean="0"/>
              <a:t>&gt;140/90</a:t>
            </a:r>
            <a:endParaRPr lang="en-US" sz="2400" dirty="0" smtClean="0"/>
          </a:p>
          <a:p>
            <a:pPr lvl="2">
              <a:buFont typeface="Wingdings" pitchFamily="2" charset="2"/>
              <a:buChar char="v"/>
            </a:pPr>
            <a:endParaRPr lang="en-US" sz="2400" dirty="0"/>
          </a:p>
          <a:p>
            <a:pPr lvl="2">
              <a:buFont typeface="Wingdings" pitchFamily="2" charset="2"/>
              <a:buChar char="v"/>
            </a:pPr>
            <a:r>
              <a:rPr lang="en-US" sz="2800" i="1" dirty="0" smtClean="0">
                <a:solidFill>
                  <a:srgbClr val="FF0000"/>
                </a:solidFill>
              </a:rPr>
              <a:t>All based on gender, height, and age!</a:t>
            </a:r>
          </a:p>
          <a:p>
            <a:pPr lvl="2">
              <a:buFont typeface="Wingdings" pitchFamily="2" charset="2"/>
              <a:buChar char="v"/>
            </a:pPr>
            <a:r>
              <a:rPr lang="en-US" sz="2800" i="1" dirty="0" smtClean="0">
                <a:solidFill>
                  <a:srgbClr val="FF0000"/>
                </a:solidFill>
              </a:rPr>
              <a:t>Must see reference table (check out Harriet Lane)</a:t>
            </a:r>
            <a:endParaRPr lang="en-US" sz="2800" i="1" dirty="0">
              <a:solidFill>
                <a:srgbClr val="FF0000"/>
              </a:solidFill>
            </a:endParaRPr>
          </a:p>
        </p:txBody>
      </p:sp>
    </p:spTree>
    <p:extLst>
      <p:ext uri="{BB962C8B-B14F-4D97-AF65-F5344CB8AC3E}">
        <p14:creationId xmlns:p14="http://schemas.microsoft.com/office/powerpoint/2010/main" val="1483695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Hypertension Definitions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Hypertensive urgency: Severe elevation (Stage 2) without end-organ damage</a:t>
            </a:r>
          </a:p>
          <a:p>
            <a:r>
              <a:rPr lang="en-US" dirty="0" smtClean="0"/>
              <a:t>Hypertensive emergency: Severe elevation (Stage 2) with any sign of end-organ damage</a:t>
            </a:r>
          </a:p>
          <a:p>
            <a:endParaRPr lang="en-US" dirty="0"/>
          </a:p>
          <a:p>
            <a:pPr marL="0" indent="0">
              <a:buNone/>
            </a:pPr>
            <a:r>
              <a:rPr lang="en-US" dirty="0" smtClean="0"/>
              <a:t>Signs/symptoms of end-organ damage include: </a:t>
            </a:r>
          </a:p>
          <a:p>
            <a:pPr marL="0" indent="0">
              <a:buNone/>
            </a:pPr>
            <a:r>
              <a:rPr lang="en-US" dirty="0" smtClean="0"/>
              <a:t>CNS </a:t>
            </a:r>
            <a:r>
              <a:rPr lang="en-US" dirty="0" smtClean="0">
                <a:sym typeface="Wingdings" pitchFamily="2" charset="2"/>
              </a:rPr>
              <a:t> headache, seizures, lethargy, irritability</a:t>
            </a:r>
          </a:p>
          <a:p>
            <a:pPr marL="0" indent="0">
              <a:buNone/>
            </a:pPr>
            <a:r>
              <a:rPr lang="en-US" dirty="0" smtClean="0">
                <a:sym typeface="Wingdings" pitchFamily="2" charset="2"/>
              </a:rPr>
              <a:t>Eyes  </a:t>
            </a:r>
            <a:r>
              <a:rPr lang="en-US" dirty="0">
                <a:sym typeface="Wingdings" pitchFamily="2" charset="2"/>
              </a:rPr>
              <a:t>p</a:t>
            </a:r>
            <a:r>
              <a:rPr lang="en-US" dirty="0" smtClean="0">
                <a:sym typeface="Wingdings" pitchFamily="2" charset="2"/>
              </a:rPr>
              <a:t>apilledema, visual changes</a:t>
            </a:r>
          </a:p>
          <a:p>
            <a:pPr marL="0" indent="0">
              <a:buNone/>
            </a:pPr>
            <a:r>
              <a:rPr lang="en-US" dirty="0" smtClean="0">
                <a:sym typeface="Wingdings" pitchFamily="2" charset="2"/>
              </a:rPr>
              <a:t>Cardiac  cough, SOB, signs of heart failure, gallop</a:t>
            </a:r>
          </a:p>
          <a:p>
            <a:pPr marL="0" indent="0">
              <a:buNone/>
            </a:pPr>
            <a:r>
              <a:rPr lang="en-US" dirty="0" smtClean="0">
                <a:sym typeface="Wingdings" pitchFamily="2" charset="2"/>
              </a:rPr>
              <a:t>Renal  hematuria, proteinuria</a:t>
            </a:r>
            <a:endParaRPr lang="en-US" dirty="0"/>
          </a:p>
        </p:txBody>
      </p:sp>
    </p:spTree>
    <p:extLst>
      <p:ext uri="{BB962C8B-B14F-4D97-AF65-F5344CB8AC3E}">
        <p14:creationId xmlns:p14="http://schemas.microsoft.com/office/powerpoint/2010/main" val="3508171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Approac</a:t>
            </a:r>
            <a:r>
              <a:rPr lang="en-US" dirty="0"/>
              <a:t>h</a:t>
            </a:r>
          </a:p>
        </p:txBody>
      </p:sp>
      <p:sp>
        <p:nvSpPr>
          <p:cNvPr id="3" name="Content Placeholder 2"/>
          <p:cNvSpPr>
            <a:spLocks noGrp="1"/>
          </p:cNvSpPr>
          <p:nvPr>
            <p:ph sz="quarter" idx="1"/>
          </p:nvPr>
        </p:nvSpPr>
        <p:spPr/>
        <p:txBody>
          <a:bodyPr>
            <a:normAutofit lnSpcReduction="10000"/>
          </a:bodyPr>
          <a:lstStyle/>
          <a:p>
            <a:r>
              <a:rPr lang="en-US" dirty="0" smtClean="0"/>
              <a:t>See the patient!</a:t>
            </a:r>
          </a:p>
          <a:p>
            <a:r>
              <a:rPr lang="en-US" dirty="0" smtClean="0"/>
              <a:t>Confirm the blood pressure</a:t>
            </a:r>
          </a:p>
          <a:p>
            <a:pPr lvl="1"/>
            <a:r>
              <a:rPr lang="en-US" dirty="0" smtClean="0"/>
              <a:t>Manual reading with auscultation</a:t>
            </a:r>
          </a:p>
          <a:p>
            <a:pPr lvl="1"/>
            <a:r>
              <a:rPr lang="en-US" dirty="0" smtClean="0"/>
              <a:t>Appropriate size cuff</a:t>
            </a:r>
          </a:p>
          <a:p>
            <a:r>
              <a:rPr lang="en-US" dirty="0" smtClean="0"/>
              <a:t>Assess blood pressure trends</a:t>
            </a:r>
          </a:p>
          <a:p>
            <a:r>
              <a:rPr lang="en-US" dirty="0" smtClean="0"/>
              <a:t>Assess for other secondary causes</a:t>
            </a:r>
          </a:p>
          <a:p>
            <a:pPr lvl="1"/>
            <a:r>
              <a:rPr lang="en-US" dirty="0" smtClean="0"/>
              <a:t>Pain</a:t>
            </a:r>
          </a:p>
          <a:p>
            <a:pPr lvl="1"/>
            <a:r>
              <a:rPr lang="en-US" dirty="0" smtClean="0"/>
              <a:t>Drugs</a:t>
            </a:r>
          </a:p>
          <a:p>
            <a:pPr lvl="1"/>
            <a:r>
              <a:rPr lang="en-US" dirty="0" smtClean="0"/>
              <a:t>Increased ICP</a:t>
            </a:r>
          </a:p>
          <a:p>
            <a:r>
              <a:rPr lang="en-US" dirty="0" smtClean="0"/>
              <a:t>Look for signs/symptoms of end-organ damage</a:t>
            </a:r>
          </a:p>
          <a:p>
            <a:pPr lvl="1"/>
            <a:r>
              <a:rPr lang="en-US" dirty="0" smtClean="0"/>
              <a:t>Decide whether emergency, urgency, or just hypertension</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600200"/>
            <a:ext cx="2905531" cy="2229161"/>
          </a:xfrm>
          <a:prstGeom prst="rect">
            <a:avLst/>
          </a:prstGeom>
        </p:spPr>
      </p:pic>
    </p:spTree>
    <p:extLst>
      <p:ext uri="{BB962C8B-B14F-4D97-AF65-F5344CB8AC3E}">
        <p14:creationId xmlns:p14="http://schemas.microsoft.com/office/powerpoint/2010/main" val="2949123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Diagnosis: MONSTER</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sz="3600" dirty="0" smtClean="0"/>
              <a:t>M: Medications</a:t>
            </a:r>
          </a:p>
          <a:p>
            <a:pPr marL="0" indent="0">
              <a:buNone/>
            </a:pPr>
            <a:r>
              <a:rPr lang="en-US" sz="3600" dirty="0" smtClean="0"/>
              <a:t>O: Obesity</a:t>
            </a:r>
          </a:p>
          <a:p>
            <a:pPr marL="0" indent="0">
              <a:buNone/>
            </a:pPr>
            <a:r>
              <a:rPr lang="en-US" sz="3600" dirty="0" smtClean="0"/>
              <a:t>N: Neonatal history</a:t>
            </a:r>
          </a:p>
          <a:p>
            <a:pPr marL="0" indent="0">
              <a:buNone/>
            </a:pPr>
            <a:r>
              <a:rPr lang="en-US" sz="3600" dirty="0" smtClean="0"/>
              <a:t>S: Symptoms and signs</a:t>
            </a:r>
          </a:p>
          <a:p>
            <a:pPr marL="0" indent="0">
              <a:buNone/>
            </a:pPr>
            <a:r>
              <a:rPr lang="en-US" sz="3600" dirty="0" smtClean="0"/>
              <a:t>T: Trends in the family</a:t>
            </a:r>
          </a:p>
          <a:p>
            <a:pPr marL="0" indent="0">
              <a:buNone/>
            </a:pPr>
            <a:r>
              <a:rPr lang="en-US" sz="3600" dirty="0" smtClean="0"/>
              <a:t>E: Endocrine</a:t>
            </a:r>
          </a:p>
          <a:p>
            <a:pPr marL="0" indent="0">
              <a:buNone/>
            </a:pPr>
            <a:r>
              <a:rPr lang="en-US" sz="3600" dirty="0" smtClean="0"/>
              <a:t>R: Renal </a:t>
            </a:r>
          </a:p>
          <a:p>
            <a:pPr marL="0" indent="0">
              <a:buNone/>
            </a:pPr>
            <a:endParaRPr lang="en-US" dirty="0"/>
          </a:p>
        </p:txBody>
      </p:sp>
    </p:spTree>
    <p:extLst>
      <p:ext uri="{BB962C8B-B14F-4D97-AF65-F5344CB8AC3E}">
        <p14:creationId xmlns:p14="http://schemas.microsoft.com/office/powerpoint/2010/main" val="2602392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Diagnosis</a:t>
            </a: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828799" y="1447800"/>
            <a:ext cx="5763671" cy="4953000"/>
          </a:xfrm>
        </p:spPr>
      </p:pic>
    </p:spTree>
    <p:extLst>
      <p:ext uri="{BB962C8B-B14F-4D97-AF65-F5344CB8AC3E}">
        <p14:creationId xmlns:p14="http://schemas.microsoft.com/office/powerpoint/2010/main" val="82927639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236</TotalTime>
  <Words>1318</Words>
  <Application>Microsoft Office PowerPoint</Application>
  <PresentationFormat>On-screen Show (4:3)</PresentationFormat>
  <Paragraphs>158</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Pediatric Hypertension Night-time Curriculum Talk</vt:lpstr>
      <vt:lpstr>Objectives</vt:lpstr>
      <vt:lpstr>Case #1 </vt:lpstr>
      <vt:lpstr>Case #2</vt:lpstr>
      <vt:lpstr>Hypertension Definitions</vt:lpstr>
      <vt:lpstr>Hypertension Definitions</vt:lpstr>
      <vt:lpstr>Initial Approach</vt:lpstr>
      <vt:lpstr>Differential Diagnosis: MONSTER</vt:lpstr>
      <vt:lpstr>Differential Diagnosis</vt:lpstr>
      <vt:lpstr>Management</vt:lpstr>
      <vt:lpstr>Management</vt:lpstr>
      <vt:lpstr>Management</vt:lpstr>
      <vt:lpstr>Treatment Algorithm</vt:lpstr>
      <vt:lpstr>Big Picture Stuff</vt:lpstr>
      <vt:lpstr>Take-Home Points</vt:lpstr>
      <vt:lpstr>PREP QUESTION: </vt:lpstr>
      <vt:lpstr>References: </vt:lpstr>
    </vt:vector>
  </TitlesOfParts>
  <Company>Children's National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Pediatric Hypertension Night-time Curriculum Talk</dc:title>
  <dc:creator>Eisenson, Heather</dc:creator>
  <cp:lastModifiedBy>Korattiyil, Manju</cp:lastModifiedBy>
  <cp:revision>12</cp:revision>
  <dcterms:created xsi:type="dcterms:W3CDTF">2015-05-25T02:07:55Z</dcterms:created>
  <dcterms:modified xsi:type="dcterms:W3CDTF">2018-01-16T02:13:15Z</dcterms:modified>
</cp:coreProperties>
</file>