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51" r:id="rId2"/>
    <p:sldMasterId id="2147483653" r:id="rId3"/>
    <p:sldMasterId id="2147483664" r:id="rId4"/>
  </p:sldMasterIdLst>
  <p:notesMasterIdLst>
    <p:notesMasterId r:id="rId28"/>
  </p:notesMasterIdLst>
  <p:sldIdLst>
    <p:sldId id="262" r:id="rId5"/>
    <p:sldId id="263" r:id="rId6"/>
    <p:sldId id="265" r:id="rId7"/>
    <p:sldId id="266" r:id="rId8"/>
    <p:sldId id="267" r:id="rId9"/>
    <p:sldId id="268" r:id="rId10"/>
    <p:sldId id="269" r:id="rId11"/>
    <p:sldId id="270" r:id="rId12"/>
    <p:sldId id="271" r:id="rId13"/>
    <p:sldId id="272" r:id="rId14"/>
    <p:sldId id="273" r:id="rId15"/>
    <p:sldId id="274" r:id="rId16"/>
    <p:sldId id="276" r:id="rId17"/>
    <p:sldId id="275" r:id="rId18"/>
    <p:sldId id="278" r:id="rId19"/>
    <p:sldId id="277"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0">
          <p15:clr>
            <a:srgbClr val="A4A3A4"/>
          </p15:clr>
        </p15:guide>
        <p15:guide id="2" pos="55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8198" autoAdjust="0"/>
  </p:normalViewPr>
  <p:slideViewPr>
    <p:cSldViewPr snapToGrid="0" snapToObjects="1" showGuides="1">
      <p:cViewPr varScale="1">
        <p:scale>
          <a:sx n="75" d="100"/>
          <a:sy n="75" d="100"/>
        </p:scale>
        <p:origin x="1236" y="60"/>
      </p:cViewPr>
      <p:guideLst>
        <p:guide orient="horz" pos="4150"/>
        <p:guide pos="55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7D90E-E412-4AB4-B4BA-40BECF652D36}" type="datetimeFigureOut">
              <a:rPr lang="en-US" smtClean="0"/>
              <a:t>2/25/2015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3B9B9-E10C-43B4-8C55-04D4D260E137}" type="slidenum">
              <a:rPr lang="en-US" smtClean="0"/>
              <a:t>‹#›</a:t>
            </a:fld>
            <a:endParaRPr lang="en-US"/>
          </a:p>
        </p:txBody>
      </p:sp>
    </p:spTree>
    <p:extLst>
      <p:ext uri="{BB962C8B-B14F-4D97-AF65-F5344CB8AC3E}">
        <p14:creationId xmlns:p14="http://schemas.microsoft.com/office/powerpoint/2010/main" val="208449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other things that</a:t>
            </a:r>
            <a:r>
              <a:rPr lang="en-US" baseline="0" dirty="0" smtClean="0"/>
              <a:t> can go wrong with the pleura and pleural space, but these are rare in kids (tumors, fibrosis, calcification, etc).</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2</a:t>
            </a:fld>
            <a:endParaRPr lang="en-US"/>
          </a:p>
        </p:txBody>
      </p:sp>
    </p:spTree>
    <p:extLst>
      <p:ext uri="{BB962C8B-B14F-4D97-AF65-F5344CB8AC3E}">
        <p14:creationId xmlns:p14="http://schemas.microsoft.com/office/powerpoint/2010/main" val="1795937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a:t>
            </a:r>
            <a:r>
              <a:rPr lang="en-US" dirty="0" err="1" smtClean="0"/>
              <a:t>yo</a:t>
            </a:r>
            <a:r>
              <a:rPr lang="en-US" dirty="0" smtClean="0"/>
              <a:t> with TB</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20</a:t>
            </a:fld>
            <a:endParaRPr lang="en-US"/>
          </a:p>
        </p:txBody>
      </p:sp>
    </p:spTree>
    <p:extLst>
      <p:ext uri="{BB962C8B-B14F-4D97-AF65-F5344CB8AC3E}">
        <p14:creationId xmlns:p14="http://schemas.microsoft.com/office/powerpoint/2010/main" val="364371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a:t>
            </a:r>
            <a:r>
              <a:rPr lang="en-US" dirty="0" err="1" smtClean="0"/>
              <a:t>yo</a:t>
            </a:r>
            <a:r>
              <a:rPr lang="en-US" dirty="0" smtClean="0"/>
              <a:t> with TB</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21</a:t>
            </a:fld>
            <a:endParaRPr lang="en-US"/>
          </a:p>
        </p:txBody>
      </p:sp>
    </p:spTree>
    <p:extLst>
      <p:ext uri="{BB962C8B-B14F-4D97-AF65-F5344CB8AC3E}">
        <p14:creationId xmlns:p14="http://schemas.microsoft.com/office/powerpoint/2010/main" val="264706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oval structures are the handles in the backboard the patient was brought in on.  The pleural effusions in the case are likely due to blood (</a:t>
            </a:r>
            <a:r>
              <a:rPr lang="en-US" baseline="0" dirty="0" err="1" smtClean="0"/>
              <a:t>hemothorax</a:t>
            </a:r>
            <a:r>
              <a:rPr lang="en-US" baseline="0" dirty="0" smtClean="0"/>
              <a:t>).  This 19 year old was in a high speed boating accident.</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22</a:t>
            </a:fld>
            <a:endParaRPr lang="en-US"/>
          </a:p>
        </p:txBody>
      </p:sp>
    </p:spTree>
    <p:extLst>
      <p:ext uri="{BB962C8B-B14F-4D97-AF65-F5344CB8AC3E}">
        <p14:creationId xmlns:p14="http://schemas.microsoft.com/office/powerpoint/2010/main" val="374043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patient on the right was in a car wreck and there</a:t>
            </a:r>
            <a:r>
              <a:rPr lang="en-US" baseline="0" dirty="0" smtClean="0"/>
              <a:t> is likely pulmonary contusion, hemorrhage, or edema which makes the lung more dense.  He is also intubated and has a left </a:t>
            </a:r>
            <a:r>
              <a:rPr lang="en-US" baseline="0" dirty="0" err="1" smtClean="0"/>
              <a:t>subclavian</a:t>
            </a:r>
            <a:r>
              <a:rPr lang="en-US" baseline="0" dirty="0" smtClean="0"/>
              <a:t> central line.  The patient on the left had a spontaneous pneumothorax, and is otherwise normal.</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7</a:t>
            </a:fld>
            <a:endParaRPr lang="en-US"/>
          </a:p>
        </p:txBody>
      </p:sp>
    </p:spTree>
    <p:extLst>
      <p:ext uri="{BB962C8B-B14F-4D97-AF65-F5344CB8AC3E}">
        <p14:creationId xmlns:p14="http://schemas.microsoft.com/office/powerpoint/2010/main" val="113615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baseline="0" dirty="0" err="1" smtClean="0"/>
              <a:t>mediastinum</a:t>
            </a:r>
            <a:r>
              <a:rPr lang="en-US" baseline="0" dirty="0" smtClean="0"/>
              <a:t> is minimally shifted, making tension physiology unlikely.  This is because the right lung collapse is allowing room for the air.  This happens more often in healthy, elastic lungs.  Pulmonary blebs are congenital and can lead to spontaneous pneumothorax, such as in this case.</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9</a:t>
            </a:fld>
            <a:endParaRPr lang="en-US"/>
          </a:p>
        </p:txBody>
      </p:sp>
    </p:spTree>
    <p:extLst>
      <p:ext uri="{BB962C8B-B14F-4D97-AF65-F5344CB8AC3E}">
        <p14:creationId xmlns:p14="http://schemas.microsoft.com/office/powerpoint/2010/main" val="343172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HIV patient</a:t>
            </a:r>
            <a:r>
              <a:rPr lang="en-US" baseline="0" dirty="0" smtClean="0"/>
              <a:t> has end stage PJP infection, and the pulmonary cysts often rupture spontaneously.  </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10</a:t>
            </a:fld>
            <a:endParaRPr lang="en-US"/>
          </a:p>
        </p:txBody>
      </p:sp>
    </p:spTree>
    <p:extLst>
      <p:ext uri="{BB962C8B-B14F-4D97-AF65-F5344CB8AC3E}">
        <p14:creationId xmlns:p14="http://schemas.microsoft.com/office/powerpoint/2010/main" val="131194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deep </a:t>
            </a:r>
            <a:r>
              <a:rPr lang="en-US" dirty="0" err="1" smtClean="0"/>
              <a:t>sulcus</a:t>
            </a:r>
            <a:r>
              <a:rPr lang="en-US" dirty="0" smtClean="0"/>
              <a:t> is formed by air in the pleural space below where the lung normally sits, and is an especially sign useful in</a:t>
            </a:r>
            <a:r>
              <a:rPr lang="en-US" baseline="0" dirty="0" smtClean="0"/>
              <a:t> supine radiographs.</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11</a:t>
            </a:fld>
            <a:endParaRPr lang="en-US"/>
          </a:p>
        </p:txBody>
      </p:sp>
    </p:spTree>
    <p:extLst>
      <p:ext uri="{BB962C8B-B14F-4D97-AF65-F5344CB8AC3E}">
        <p14:creationId xmlns:p14="http://schemas.microsoft.com/office/powerpoint/2010/main" val="147223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subtle pneumothorax made tricky by overlapping wires.</a:t>
            </a:r>
            <a:r>
              <a:rPr lang="en-US" baseline="0" dirty="0" smtClean="0"/>
              <a:t>  But on close inspection you’ll notice one line not accounted for by normal anatomy or by the wires.  Also, note the deep </a:t>
            </a:r>
            <a:r>
              <a:rPr lang="en-US" baseline="0" dirty="0" err="1" smtClean="0"/>
              <a:t>sulcus</a:t>
            </a:r>
            <a:r>
              <a:rPr lang="en-US" baseline="0" dirty="0" smtClean="0"/>
              <a:t> sign on the right.  Left lower lobe atelectasis is also present in the </a:t>
            </a:r>
            <a:r>
              <a:rPr lang="en-US" baseline="0" dirty="0" err="1" smtClean="0"/>
              <a:t>retrocardiac</a:t>
            </a:r>
            <a:r>
              <a:rPr lang="en-US" baseline="0" dirty="0" smtClean="0"/>
              <a:t> area.</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12</a:t>
            </a:fld>
            <a:endParaRPr lang="en-US"/>
          </a:p>
        </p:txBody>
      </p:sp>
    </p:spTree>
    <p:extLst>
      <p:ext uri="{BB962C8B-B14F-4D97-AF65-F5344CB8AC3E}">
        <p14:creationId xmlns:p14="http://schemas.microsoft.com/office/powerpoint/2010/main" val="188143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a:t>
            </a:r>
            <a:r>
              <a:rPr lang="en-US" dirty="0" err="1" smtClean="0"/>
              <a:t>many</a:t>
            </a:r>
            <a:r>
              <a:rPr lang="en-US" dirty="0" smtClean="0"/>
              <a:t> more rare causes but this list includes more than 95% of cases.</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16</a:t>
            </a:fld>
            <a:endParaRPr lang="en-US"/>
          </a:p>
        </p:txBody>
      </p:sp>
    </p:spTree>
    <p:extLst>
      <p:ext uri="{BB962C8B-B14F-4D97-AF65-F5344CB8AC3E}">
        <p14:creationId xmlns:p14="http://schemas.microsoft.com/office/powerpoint/2010/main" val="290082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17</a:t>
            </a:fld>
            <a:endParaRPr lang="en-US"/>
          </a:p>
        </p:txBody>
      </p:sp>
    </p:spTree>
    <p:extLst>
      <p:ext uri="{BB962C8B-B14F-4D97-AF65-F5344CB8AC3E}">
        <p14:creationId xmlns:p14="http://schemas.microsoft.com/office/powerpoint/2010/main" val="2527447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also </a:t>
            </a:r>
            <a:r>
              <a:rPr lang="en-US" dirty="0" err="1" smtClean="0"/>
              <a:t>cardiomegaly</a:t>
            </a:r>
            <a:r>
              <a:rPr lang="en-US" dirty="0" smtClean="0"/>
              <a:t> (or pericardial</a:t>
            </a:r>
            <a:r>
              <a:rPr lang="en-US" baseline="0" dirty="0" smtClean="0"/>
              <a:t> effusion)</a:t>
            </a:r>
            <a:r>
              <a:rPr lang="en-US" dirty="0" smtClean="0"/>
              <a:t>, CABG clips, </a:t>
            </a:r>
            <a:r>
              <a:rPr lang="en-US" dirty="0" err="1" smtClean="0"/>
              <a:t>sternal</a:t>
            </a:r>
            <a:r>
              <a:rPr lang="en-US" baseline="0" dirty="0" smtClean="0"/>
              <a:t> wires, a prosthetic mitral valve, and mild pulmonary edema.</a:t>
            </a:r>
            <a:endParaRPr lang="en-US" dirty="0"/>
          </a:p>
        </p:txBody>
      </p:sp>
      <p:sp>
        <p:nvSpPr>
          <p:cNvPr id="4" name="Slide Number Placeholder 3"/>
          <p:cNvSpPr>
            <a:spLocks noGrp="1"/>
          </p:cNvSpPr>
          <p:nvPr>
            <p:ph type="sldNum" sz="quarter" idx="10"/>
          </p:nvPr>
        </p:nvSpPr>
        <p:spPr/>
        <p:txBody>
          <a:bodyPr/>
          <a:lstStyle/>
          <a:p>
            <a:fld id="{80A5253F-5B6F-4040-B909-4625F1286E6C}" type="slidenum">
              <a:rPr lang="en-US" smtClean="0"/>
              <a:pPr/>
              <a:t>19</a:t>
            </a:fld>
            <a:endParaRPr lang="en-US"/>
          </a:p>
        </p:txBody>
      </p:sp>
    </p:spTree>
    <p:extLst>
      <p:ext uri="{BB962C8B-B14F-4D97-AF65-F5344CB8AC3E}">
        <p14:creationId xmlns:p14="http://schemas.microsoft.com/office/powerpoint/2010/main" val="1565252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14000"/>
            <a:extLst>
              <a:ext uri="{28A0092B-C50C-407E-A947-70E740481C1C}">
                <a14:useLocalDpi xmlns:a14="http://schemas.microsoft.com/office/drawing/2010/main" val="0"/>
              </a:ext>
            </a:extLst>
          </a:blip>
          <a:stretch>
            <a:fillRect/>
          </a:stretch>
        </p:blipFill>
        <p:spPr>
          <a:xfrm>
            <a:off x="3051720" y="101600"/>
            <a:ext cx="6014198" cy="6654006"/>
          </a:xfrm>
          <a:prstGeom prst="rect">
            <a:avLst/>
          </a:prstGeom>
        </p:spPr>
      </p:pic>
      <p:sp>
        <p:nvSpPr>
          <p:cNvPr id="7" name="Title Placeholder 1"/>
          <p:cNvSpPr>
            <a:spLocks noGrp="1"/>
          </p:cNvSpPr>
          <p:nvPr>
            <p:ph type="title"/>
          </p:nvPr>
        </p:nvSpPr>
        <p:spPr>
          <a:xfrm>
            <a:off x="457200" y="2498725"/>
            <a:ext cx="8229600" cy="2216151"/>
          </a:xfrm>
          <a:prstGeom prst="rect">
            <a:avLst/>
          </a:prstGeom>
        </p:spPr>
        <p:txBody>
          <a:bodyPr vert="horz" lIns="91440" tIns="45720" rIns="91440" bIns="45720" rtlCol="0" anchor="t" anchorCtr="0">
            <a:noAutofit/>
          </a:bodyPr>
          <a:lstStyle>
            <a:lvl1pPr>
              <a:lnSpc>
                <a:spcPts val="6600"/>
              </a:lnSpc>
              <a:defRPr sz="6000">
                <a:solidFill>
                  <a:schemeClr val="tx1"/>
                </a:solidFill>
              </a:defRPr>
            </a:lvl1pPr>
          </a:lstStyle>
          <a:p>
            <a:r>
              <a:rPr lang="en-US" dirty="0" smtClean="0"/>
              <a:t>Click to edit Master title style</a:t>
            </a:r>
            <a:endParaRPr lang="en-US" dirty="0"/>
          </a:p>
        </p:txBody>
      </p:sp>
      <p:sp>
        <p:nvSpPr>
          <p:cNvPr id="8" name="Text Placeholder 9"/>
          <p:cNvSpPr>
            <a:spLocks noGrp="1"/>
          </p:cNvSpPr>
          <p:nvPr>
            <p:ph type="body" sz="quarter" idx="13"/>
          </p:nvPr>
        </p:nvSpPr>
        <p:spPr>
          <a:xfrm>
            <a:off x="457200" y="4879976"/>
            <a:ext cx="5505638" cy="558800"/>
          </a:xfrm>
        </p:spPr>
        <p:txBody>
          <a:bodyPr>
            <a:normAutofit/>
          </a:bodyPr>
          <a:lstStyle>
            <a:lvl1pPr>
              <a:buNone/>
              <a:defRPr sz="2400" b="0" i="0">
                <a:solidFill>
                  <a:srgbClr val="FFFFFF"/>
                </a:solidFill>
                <a:latin typeface="Brandon Grotesque Regular"/>
                <a:cs typeface="Brandon Grotesque Regular"/>
              </a:defRPr>
            </a:lvl1pPr>
          </a:lstStyle>
          <a:p>
            <a:pPr lvl="0"/>
            <a:r>
              <a:rPr lang="en-US" dirty="0" smtClean="0"/>
              <a:t>Click to edit Master text styles</a:t>
            </a:r>
            <a:endParaRPr lang="en-US" dirty="0"/>
          </a:p>
        </p:txBody>
      </p:sp>
      <p:sp>
        <p:nvSpPr>
          <p:cNvPr id="9" name="Text Placeholder 12"/>
          <p:cNvSpPr>
            <a:spLocks noGrp="1"/>
          </p:cNvSpPr>
          <p:nvPr>
            <p:ph type="body" sz="quarter" idx="14"/>
          </p:nvPr>
        </p:nvSpPr>
        <p:spPr>
          <a:xfrm>
            <a:off x="457200" y="5299075"/>
            <a:ext cx="4610100" cy="377825"/>
          </a:xfrm>
        </p:spPr>
        <p:txBody>
          <a:bodyPr>
            <a:normAutofit/>
          </a:bodyPr>
          <a:lstStyle>
            <a:lvl1pPr>
              <a:buNone/>
              <a:defRPr sz="1600" b="0" i="0">
                <a:solidFill>
                  <a:srgbClr val="FFFFFF"/>
                </a:solidFill>
                <a:latin typeface="Brandon Grotesque Regular"/>
                <a:cs typeface="Brandon Grotesque Regular"/>
              </a:defRPr>
            </a:lvl1pPr>
          </a:lstStyle>
          <a:p>
            <a:pPr lvl="0"/>
            <a:r>
              <a:rPr lang="en-US" dirty="0" smtClean="0"/>
              <a:t>Click to edit Master text styles</a:t>
            </a:r>
            <a:endParaRPr lang="en-US" dirty="0"/>
          </a:p>
        </p:txBody>
      </p:sp>
      <p:sp>
        <p:nvSpPr>
          <p:cNvPr id="10" name="Text Placeholder 14"/>
          <p:cNvSpPr>
            <a:spLocks noGrp="1"/>
          </p:cNvSpPr>
          <p:nvPr>
            <p:ph type="body" sz="quarter" idx="15"/>
          </p:nvPr>
        </p:nvSpPr>
        <p:spPr>
          <a:xfrm>
            <a:off x="457200" y="5930900"/>
            <a:ext cx="2959100" cy="342900"/>
          </a:xfrm>
        </p:spPr>
        <p:txBody>
          <a:bodyPr>
            <a:normAutofit/>
          </a:bodyPr>
          <a:lstStyle>
            <a:lvl1pPr>
              <a:buNone/>
              <a:defRPr sz="1300" b="0" i="0">
                <a:solidFill>
                  <a:srgbClr val="FFFFFF"/>
                </a:solidFill>
                <a:latin typeface="Brandon Grotesque Regular"/>
                <a:cs typeface="Brandon Grotesque Regular"/>
              </a:defRPr>
            </a:lvl1pPr>
          </a:lstStyle>
          <a:p>
            <a:pPr lvl="0"/>
            <a:r>
              <a:rPr lang="en-US" dirty="0" smtClean="0"/>
              <a:t>Click to edit Master text styles</a:t>
            </a:r>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672" y="577687"/>
            <a:ext cx="3035909" cy="1207048"/>
          </a:xfrm>
          <a:prstGeom prst="rect">
            <a:avLst/>
          </a:prstGeom>
        </p:spPr>
      </p:pic>
    </p:spTree>
    <p:extLst>
      <p:ext uri="{BB962C8B-B14F-4D97-AF65-F5344CB8AC3E}">
        <p14:creationId xmlns:p14="http://schemas.microsoft.com/office/powerpoint/2010/main" val="178273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460500"/>
            <a:ext cx="7835900" cy="3276600"/>
          </a:xfrm>
          <a:prstGeom prst="rect">
            <a:avLst/>
          </a:prstGeom>
        </p:spPr>
        <p:txBody>
          <a:bodyPr vert="horz" lIns="91440" tIns="45720" rIns="91440" bIns="45720" rtlCol="0" anchor="t" anchorCtr="0">
            <a:noAutofit/>
          </a:bodyPr>
          <a:lstStyle>
            <a:lvl1pPr>
              <a:defRPr sz="6000">
                <a:solidFill>
                  <a:srgbClr val="FFFFFF"/>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503" y="5932373"/>
            <a:ext cx="1783078" cy="771144"/>
          </a:xfrm>
          <a:prstGeom prst="rect">
            <a:avLst/>
          </a:prstGeom>
        </p:spPr>
      </p:pic>
    </p:spTree>
    <p:extLst>
      <p:ext uri="{BB962C8B-B14F-4D97-AF65-F5344CB8AC3E}">
        <p14:creationId xmlns:p14="http://schemas.microsoft.com/office/powerpoint/2010/main" val="23608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51720" y="101600"/>
            <a:ext cx="6014198" cy="6654006"/>
          </a:xfrm>
          <a:prstGeom prst="rect">
            <a:avLst/>
          </a:prstGeom>
        </p:spPr>
      </p:pic>
      <p:pic>
        <p:nvPicPr>
          <p:cNvPr id="3" name="Picture 2" descr="SCH_PPT_RD9_Lucy-9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672" y="577687"/>
            <a:ext cx="3035909" cy="1207048"/>
          </a:xfrm>
          <a:prstGeom prst="rect">
            <a:avLst/>
          </a:prstGeom>
        </p:spPr>
      </p:pic>
      <p:sp>
        <p:nvSpPr>
          <p:cNvPr id="7" name="Title Placeholder 1"/>
          <p:cNvSpPr>
            <a:spLocks noGrp="1"/>
          </p:cNvSpPr>
          <p:nvPr>
            <p:ph type="title"/>
          </p:nvPr>
        </p:nvSpPr>
        <p:spPr>
          <a:xfrm>
            <a:off x="457200" y="2498725"/>
            <a:ext cx="8229600" cy="2216151"/>
          </a:xfrm>
          <a:prstGeom prst="rect">
            <a:avLst/>
          </a:prstGeom>
        </p:spPr>
        <p:txBody>
          <a:bodyPr vert="horz" lIns="91440" tIns="45720" rIns="91440" bIns="45720" rtlCol="0" anchor="t" anchorCtr="0">
            <a:noAutofit/>
          </a:bodyPr>
          <a:lstStyle>
            <a:lvl1pPr>
              <a:lnSpc>
                <a:spcPts val="6600"/>
              </a:lnSpc>
              <a:defRPr sz="6000">
                <a:solidFill>
                  <a:schemeClr val="tx2"/>
                </a:solidFill>
              </a:defRPr>
            </a:lvl1pPr>
          </a:lstStyle>
          <a:p>
            <a:r>
              <a:rPr lang="en-US" dirty="0" smtClean="0"/>
              <a:t>Click to edit Master title style</a:t>
            </a:r>
            <a:endParaRPr lang="en-US" dirty="0"/>
          </a:p>
        </p:txBody>
      </p:sp>
      <p:sp>
        <p:nvSpPr>
          <p:cNvPr id="8" name="Text Placeholder 9"/>
          <p:cNvSpPr>
            <a:spLocks noGrp="1"/>
          </p:cNvSpPr>
          <p:nvPr>
            <p:ph type="body" sz="quarter" idx="13"/>
          </p:nvPr>
        </p:nvSpPr>
        <p:spPr>
          <a:xfrm>
            <a:off x="457200" y="4879976"/>
            <a:ext cx="5505638" cy="558800"/>
          </a:xfrm>
        </p:spPr>
        <p:txBody>
          <a:bodyPr>
            <a:normAutofit/>
          </a:bodyPr>
          <a:lstStyle>
            <a:lvl1pPr>
              <a:buNone/>
              <a:defRPr sz="2400" b="0" i="0">
                <a:solidFill>
                  <a:schemeClr val="tx2"/>
                </a:solidFill>
                <a:latin typeface="Brandon Grotesque Regular"/>
                <a:cs typeface="Brandon Grotesque Regular"/>
              </a:defRPr>
            </a:lvl1pPr>
          </a:lstStyle>
          <a:p>
            <a:pPr lvl="0"/>
            <a:r>
              <a:rPr lang="en-US" dirty="0" smtClean="0"/>
              <a:t>Click to edit Master text styles</a:t>
            </a:r>
            <a:endParaRPr lang="en-US" dirty="0"/>
          </a:p>
        </p:txBody>
      </p:sp>
      <p:sp>
        <p:nvSpPr>
          <p:cNvPr id="9" name="Text Placeholder 12"/>
          <p:cNvSpPr>
            <a:spLocks noGrp="1"/>
          </p:cNvSpPr>
          <p:nvPr>
            <p:ph type="body" sz="quarter" idx="14"/>
          </p:nvPr>
        </p:nvSpPr>
        <p:spPr>
          <a:xfrm>
            <a:off x="457200" y="5299075"/>
            <a:ext cx="4610100" cy="377825"/>
          </a:xfrm>
        </p:spPr>
        <p:txBody>
          <a:bodyPr>
            <a:normAutofit/>
          </a:bodyPr>
          <a:lstStyle>
            <a:lvl1pPr>
              <a:buNone/>
              <a:defRPr sz="1600" b="0" i="0">
                <a:solidFill>
                  <a:schemeClr val="tx2"/>
                </a:solidFill>
                <a:latin typeface="Brandon Grotesque Regular"/>
                <a:cs typeface="Brandon Grotesque Regular"/>
              </a:defRPr>
            </a:lvl1pPr>
          </a:lstStyle>
          <a:p>
            <a:pPr lvl="0"/>
            <a:r>
              <a:rPr lang="en-US" dirty="0" smtClean="0"/>
              <a:t>Click to edit Master text styles</a:t>
            </a:r>
            <a:endParaRPr lang="en-US" dirty="0"/>
          </a:p>
        </p:txBody>
      </p:sp>
      <p:sp>
        <p:nvSpPr>
          <p:cNvPr id="10" name="Text Placeholder 14"/>
          <p:cNvSpPr>
            <a:spLocks noGrp="1"/>
          </p:cNvSpPr>
          <p:nvPr>
            <p:ph type="body" sz="quarter" idx="15"/>
          </p:nvPr>
        </p:nvSpPr>
        <p:spPr>
          <a:xfrm>
            <a:off x="457200" y="5930900"/>
            <a:ext cx="2959100" cy="342900"/>
          </a:xfrm>
        </p:spPr>
        <p:txBody>
          <a:bodyPr>
            <a:normAutofit/>
          </a:bodyPr>
          <a:lstStyle>
            <a:lvl1pPr>
              <a:buNone/>
              <a:defRPr sz="1300" b="0" i="0">
                <a:solidFill>
                  <a:schemeClr val="tx2"/>
                </a:solidFill>
                <a:latin typeface="Brandon Grotesque Regular"/>
                <a:cs typeface="Brandon Grotesque Regular"/>
              </a:defRPr>
            </a:lvl1pPr>
          </a:lstStyle>
          <a:p>
            <a:pPr lvl="0"/>
            <a:r>
              <a:rPr lang="en-US" dirty="0" smtClean="0"/>
              <a:t>Click to edit Master text styles</a:t>
            </a:r>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1229" y="6389190"/>
            <a:ext cx="1711814" cy="31398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E9016E-24CD-43AF-8660-D660A9285489}" type="datetimeFigureOut">
              <a:rPr lang="en-US" smtClean="0"/>
              <a:pPr/>
              <a:t>2/25/2015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3F3FC2-AC02-48F8-A368-1438926E27DF}" type="slidenum">
              <a:rPr lang="en-US" smtClean="0"/>
              <a:pPr/>
              <a:t>‹#›</a:t>
            </a:fld>
            <a:endParaRPr lang="en-US"/>
          </a:p>
        </p:txBody>
      </p:sp>
    </p:spTree>
    <p:extLst>
      <p:ext uri="{BB962C8B-B14F-4D97-AF65-F5344CB8AC3E}">
        <p14:creationId xmlns:p14="http://schemas.microsoft.com/office/powerpoint/2010/main" val="421671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Arial"/>
              <a:buChar char="•"/>
              <a:defRPr/>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4664"/>
          </a:xfrm>
        </p:spPr>
        <p:txBody>
          <a:bodyPr/>
          <a:lstStyle/>
          <a:p>
            <a:r>
              <a:rPr lang="en-US" dirty="0" smtClean="0"/>
              <a:t>Click to edit Master title style</a:t>
            </a:r>
            <a:endParaRPr lang="en-US" dirty="0"/>
          </a:p>
        </p:txBody>
      </p:sp>
      <p:sp>
        <p:nvSpPr>
          <p:cNvPr id="6" name="Rectangle 5"/>
          <p:cNvSpPr/>
          <p:nvPr userDrawn="1"/>
        </p:nvSpPr>
        <p:spPr>
          <a:xfrm>
            <a:off x="457200" y="1308101"/>
            <a:ext cx="2697480" cy="2377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225800" y="1308101"/>
            <a:ext cx="2697480" cy="2377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8" name="Rectangle 7"/>
          <p:cNvSpPr/>
          <p:nvPr userDrawn="1"/>
        </p:nvSpPr>
        <p:spPr>
          <a:xfrm>
            <a:off x="5989320" y="1308101"/>
            <a:ext cx="2697480" cy="2377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Picture Placeholder 13"/>
          <p:cNvSpPr>
            <a:spLocks noGrp="1"/>
          </p:cNvSpPr>
          <p:nvPr>
            <p:ph type="pic" sz="quarter" idx="13"/>
          </p:nvPr>
        </p:nvSpPr>
        <p:spPr>
          <a:xfrm>
            <a:off x="457200" y="1597330"/>
            <a:ext cx="2697480" cy="1783080"/>
          </a:xfrm>
        </p:spPr>
        <p:txBody>
          <a:bodyPr/>
          <a:lstStyle/>
          <a:p>
            <a:endParaRPr lang="en-US"/>
          </a:p>
        </p:txBody>
      </p:sp>
      <p:sp>
        <p:nvSpPr>
          <p:cNvPr id="10" name="Picture Placeholder 13"/>
          <p:cNvSpPr>
            <a:spLocks noGrp="1"/>
          </p:cNvSpPr>
          <p:nvPr>
            <p:ph type="pic" sz="quarter" idx="14"/>
          </p:nvPr>
        </p:nvSpPr>
        <p:spPr>
          <a:xfrm>
            <a:off x="3225800" y="1597330"/>
            <a:ext cx="2697480" cy="1783080"/>
          </a:xfrm>
        </p:spPr>
        <p:txBody>
          <a:bodyPr/>
          <a:lstStyle/>
          <a:p>
            <a:endParaRPr lang="en-US" dirty="0"/>
          </a:p>
        </p:txBody>
      </p:sp>
      <p:sp>
        <p:nvSpPr>
          <p:cNvPr id="11" name="Picture Placeholder 13"/>
          <p:cNvSpPr>
            <a:spLocks noGrp="1"/>
          </p:cNvSpPr>
          <p:nvPr>
            <p:ph type="pic" sz="quarter" idx="15"/>
          </p:nvPr>
        </p:nvSpPr>
        <p:spPr>
          <a:xfrm>
            <a:off x="5989320" y="1597330"/>
            <a:ext cx="2697480" cy="1783080"/>
          </a:xfrm>
        </p:spPr>
        <p:txBody>
          <a:bodyPr/>
          <a:lstStyle/>
          <a:p>
            <a:endParaRPr lang="en-US" dirty="0"/>
          </a:p>
        </p:txBody>
      </p:sp>
      <p:sp>
        <p:nvSpPr>
          <p:cNvPr id="12" name="Rectangle 11"/>
          <p:cNvSpPr/>
          <p:nvPr userDrawn="1"/>
        </p:nvSpPr>
        <p:spPr>
          <a:xfrm>
            <a:off x="457200" y="3443910"/>
            <a:ext cx="2697480" cy="2522220"/>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3225800" y="3443910"/>
            <a:ext cx="2697480" cy="2522220"/>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5989320" y="3443910"/>
            <a:ext cx="2697480" cy="2522220"/>
          </a:xfrm>
          <a:prstGeom prst="rect">
            <a:avLst/>
          </a:prstGeom>
          <a:solidFill>
            <a:schemeClr val="bg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20"/>
          <p:cNvSpPr>
            <a:spLocks noGrp="1"/>
          </p:cNvSpPr>
          <p:nvPr>
            <p:ph type="body" sz="quarter" idx="16"/>
          </p:nvPr>
        </p:nvSpPr>
        <p:spPr>
          <a:xfrm>
            <a:off x="647700" y="3642030"/>
            <a:ext cx="2260600" cy="1701800"/>
          </a:xfrm>
          <a:ln>
            <a:noFill/>
          </a:ln>
        </p:spPr>
        <p:txBody>
          <a:bodyPr>
            <a:noAutofit/>
          </a:bodyPr>
          <a:lstStyle>
            <a:lvl1pPr>
              <a:defRPr sz="2200">
                <a:solidFill>
                  <a:schemeClr val="accent1"/>
                </a:solidFill>
              </a:defRPr>
            </a:lvl1pPr>
            <a:lvl2pPr>
              <a:defRPr sz="2200"/>
            </a:lvl2pPr>
            <a:lvl3pPr>
              <a:defRPr sz="2200"/>
            </a:lvl3pPr>
            <a:lvl4pPr>
              <a:defRPr sz="2200"/>
            </a:lvl4pPr>
            <a:lvl5pPr>
              <a:defRPr sz="2200"/>
            </a:lvl5pPr>
          </a:lstStyle>
          <a:p>
            <a:pPr lvl="0"/>
            <a:r>
              <a:rPr lang="en-US" dirty="0" smtClean="0"/>
              <a:t>Click to edit</a:t>
            </a:r>
          </a:p>
          <a:p>
            <a:pPr lvl="0"/>
            <a:r>
              <a:rPr lang="en-US" dirty="0" smtClean="0"/>
              <a:t>Master text</a:t>
            </a:r>
          </a:p>
          <a:p>
            <a:pPr lvl="0"/>
            <a:r>
              <a:rPr lang="en-US" dirty="0" smtClean="0"/>
              <a:t>styles</a:t>
            </a:r>
          </a:p>
        </p:txBody>
      </p:sp>
      <p:sp>
        <p:nvSpPr>
          <p:cNvPr id="16" name="Text Placeholder 20"/>
          <p:cNvSpPr>
            <a:spLocks noGrp="1"/>
          </p:cNvSpPr>
          <p:nvPr>
            <p:ph type="body" sz="quarter" idx="17"/>
          </p:nvPr>
        </p:nvSpPr>
        <p:spPr>
          <a:xfrm>
            <a:off x="3441700" y="3642030"/>
            <a:ext cx="2260600" cy="1701800"/>
          </a:xfrm>
        </p:spPr>
        <p:txBody>
          <a:bodyPr>
            <a:noAutofit/>
          </a:bodyPr>
          <a:lstStyle>
            <a:lvl1pPr>
              <a:defRPr sz="2200">
                <a:solidFill>
                  <a:schemeClr val="tx2"/>
                </a:solidFill>
              </a:defRPr>
            </a:lvl1pPr>
            <a:lvl2pPr>
              <a:defRPr sz="2200"/>
            </a:lvl2pPr>
            <a:lvl3pPr>
              <a:defRPr sz="2200"/>
            </a:lvl3pPr>
            <a:lvl4pPr>
              <a:defRPr sz="2200"/>
            </a:lvl4pPr>
            <a:lvl5pPr>
              <a:defRPr sz="2200"/>
            </a:lvl5pPr>
          </a:lstStyle>
          <a:p>
            <a:pPr lvl="0"/>
            <a:r>
              <a:rPr lang="en-US" dirty="0" smtClean="0"/>
              <a:t>Click to edit</a:t>
            </a:r>
          </a:p>
          <a:p>
            <a:pPr lvl="0"/>
            <a:r>
              <a:rPr lang="en-US" dirty="0" smtClean="0"/>
              <a:t>Master text</a:t>
            </a:r>
          </a:p>
          <a:p>
            <a:pPr lvl="0"/>
            <a:r>
              <a:rPr lang="en-US" dirty="0" smtClean="0"/>
              <a:t>styles</a:t>
            </a:r>
          </a:p>
        </p:txBody>
      </p:sp>
      <p:sp>
        <p:nvSpPr>
          <p:cNvPr id="17" name="Text Placeholder 20"/>
          <p:cNvSpPr>
            <a:spLocks noGrp="1"/>
          </p:cNvSpPr>
          <p:nvPr>
            <p:ph type="body" sz="quarter" idx="18"/>
          </p:nvPr>
        </p:nvSpPr>
        <p:spPr>
          <a:xfrm>
            <a:off x="6172200" y="3642030"/>
            <a:ext cx="2260600" cy="1701800"/>
          </a:xfrm>
        </p:spPr>
        <p:txBody>
          <a:bodyPr>
            <a:noAutofit/>
          </a:bodyPr>
          <a:lstStyle>
            <a:lvl1pPr>
              <a:defRPr sz="2200">
                <a:solidFill>
                  <a:schemeClr val="tx1"/>
                </a:solidFill>
              </a:defRPr>
            </a:lvl1pPr>
            <a:lvl2pPr>
              <a:defRPr sz="2200"/>
            </a:lvl2pPr>
            <a:lvl3pPr>
              <a:defRPr sz="2200"/>
            </a:lvl3pPr>
            <a:lvl4pPr>
              <a:defRPr sz="2200"/>
            </a:lvl4pPr>
            <a:lvl5pPr>
              <a:defRPr sz="2200"/>
            </a:lvl5pPr>
          </a:lstStyle>
          <a:p>
            <a:pPr lvl="0"/>
            <a:r>
              <a:rPr lang="en-US" dirty="0" smtClean="0"/>
              <a:t>Click to edit</a:t>
            </a:r>
          </a:p>
          <a:p>
            <a:pPr lvl="0"/>
            <a:r>
              <a:rPr lang="en-US" dirty="0" smtClean="0"/>
              <a:t>Master text</a:t>
            </a:r>
          </a:p>
          <a:p>
            <a:pPr lvl="0"/>
            <a:r>
              <a:rPr lang="en-US" dirty="0" smtClean="0"/>
              <a:t>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722313" y="1460500"/>
            <a:ext cx="7772400" cy="3175000"/>
          </a:xfrm>
        </p:spPr>
        <p:txBody>
          <a:bodyPr anchor="t">
            <a:noAutofit/>
          </a:bodyPr>
          <a:lstStyle>
            <a:lvl1pPr algn="l">
              <a:defRPr sz="9000" b="0" i="0" cap="none">
                <a:latin typeface="Brandon Grotesque Regular"/>
                <a:cs typeface="Brandon Grotesque Regular"/>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120900" y="1727200"/>
            <a:ext cx="4749800" cy="34036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endParaRPr lang="en-US" dirty="0"/>
          </a:p>
        </p:txBody>
      </p:sp>
      <p:sp>
        <p:nvSpPr>
          <p:cNvPr id="10" name="Text Placeholder 9"/>
          <p:cNvSpPr>
            <a:spLocks noGrp="1"/>
          </p:cNvSpPr>
          <p:nvPr>
            <p:ph type="body" sz="quarter" idx="11"/>
          </p:nvPr>
        </p:nvSpPr>
        <p:spPr>
          <a:xfrm>
            <a:off x="3454400" y="3429000"/>
            <a:ext cx="5473700" cy="3124200"/>
          </a:xfrm>
        </p:spPr>
        <p:txBody>
          <a:bodyPr wrap="square" lIns="91440">
            <a:noAutofit/>
          </a:bodyPr>
          <a:lstStyle>
            <a:lvl1pPr marL="0">
              <a:lnSpc>
                <a:spcPts val="7160"/>
              </a:lnSpc>
              <a:defRPr sz="7200" b="0" i="0" spc="0" baseline="0">
                <a:solidFill>
                  <a:schemeClr val="tx2"/>
                </a:solidFill>
                <a:latin typeface="Brandon Grotesque Regular"/>
                <a:cs typeface="Brandon Grotesque Regular"/>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7.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9383" y="6389190"/>
            <a:ext cx="1695506" cy="313982"/>
          </a:xfrm>
          <a:prstGeom prst="rect">
            <a:avLst/>
          </a:prstGeom>
        </p:spPr>
      </p:pic>
    </p:spTree>
    <p:extLst>
      <p:ext uri="{BB962C8B-B14F-4D97-AF65-F5344CB8AC3E}">
        <p14:creationId xmlns:p14="http://schemas.microsoft.com/office/powerpoint/2010/main" val="2060613547"/>
      </p:ext>
    </p:extLst>
  </p:cSld>
  <p:clrMap bg1="dk1" tx1="lt1" bg2="dk2" tx2="lt2" accent1="accent1" accent2="accent2" accent3="accent3" accent4="accent4" accent5="accent5" accent6="accent6" hlink="hlink" folHlink="folHlink"/>
  <p:sldLayoutIdLst>
    <p:sldLayoutId id="2147483668" r:id="rId1"/>
    <p:sldLayoutId id="2147483669" r:id="rId2"/>
  </p:sldLayoutIdLst>
  <p:txStyles>
    <p:titleStyle>
      <a:lvl1pPr algn="l" defTabSz="457200" rtl="0" eaLnBrk="1" latinLnBrk="0" hangingPunct="1">
        <a:spcBef>
          <a:spcPct val="0"/>
        </a:spcBef>
        <a:buNone/>
        <a:defRPr sz="4200" b="0" i="0" kern="1200">
          <a:solidFill>
            <a:schemeClr val="tx1"/>
          </a:solidFill>
          <a:latin typeface="Brandon Grotesque Regular"/>
          <a:ea typeface="+mj-ea"/>
          <a:cs typeface="Brandon Grotesque Regular"/>
        </a:defRPr>
      </a:lvl1pPr>
    </p:titleStyle>
    <p:bodyStyle>
      <a:lvl1pPr marL="0" indent="0" algn="l" defTabSz="457200" rtl="0" eaLnBrk="1" latinLnBrk="0" hangingPunct="1">
        <a:spcBef>
          <a:spcPct val="20000"/>
        </a:spcBef>
        <a:buFont typeface="Arial"/>
        <a:buNone/>
        <a:defRPr sz="3200" b="0" i="0" kern="1200">
          <a:solidFill>
            <a:schemeClr val="tx1"/>
          </a:solidFill>
          <a:latin typeface="Brandon Text Regular"/>
          <a:ea typeface="+mn-ea"/>
          <a:cs typeface="Brandon Text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52" r:id="rId1"/>
    <p:sldLayoutId id="2147483670" r:id="rId2"/>
  </p:sldLayoutIdLst>
  <p:txStyles>
    <p:titleStyle>
      <a:lvl1pPr algn="l" defTabSz="457200" rtl="0" eaLnBrk="1" latinLnBrk="0" hangingPunct="1">
        <a:spcBef>
          <a:spcPct val="0"/>
        </a:spcBef>
        <a:buNone/>
        <a:defRPr sz="4200" kern="1200">
          <a:solidFill>
            <a:schemeClr val="tx1"/>
          </a:solidFill>
          <a:latin typeface="Brandon Grotesque Bold"/>
          <a:ea typeface="+mj-ea"/>
          <a:cs typeface="Brandon Grotesque Bold"/>
        </a:defRPr>
      </a:lvl1pPr>
    </p:titleStyle>
    <p:bodyStyle>
      <a:lvl1pPr marL="342900" indent="-342900" algn="l" defTabSz="457200" rtl="0" eaLnBrk="1" latinLnBrk="0" hangingPunct="1">
        <a:spcBef>
          <a:spcPct val="20000"/>
        </a:spcBef>
        <a:buFont typeface="Arial"/>
        <a:buNone/>
        <a:defRPr sz="2400" kern="1200">
          <a:solidFill>
            <a:schemeClr val="tx1"/>
          </a:solidFill>
          <a:latin typeface="Brandon Grotesque Bold"/>
          <a:ea typeface="+mn-ea"/>
          <a:cs typeface="Brandon Grotesque Bold"/>
        </a:defRPr>
      </a:lvl1pPr>
      <a:lvl2pPr marL="742950" indent="-285750" algn="l" defTabSz="457200" rtl="0" eaLnBrk="1" latinLnBrk="0" hangingPunct="1">
        <a:spcBef>
          <a:spcPct val="20000"/>
        </a:spcBef>
        <a:buFont typeface="Arial"/>
        <a:buChar char="–"/>
        <a:defRPr sz="2800" kern="1200">
          <a:solidFill>
            <a:schemeClr val="tx1"/>
          </a:solidFill>
          <a:latin typeface="Brandon Grotesque Bold"/>
          <a:ea typeface="+mn-ea"/>
          <a:cs typeface="Brandon Grotesque Bold"/>
        </a:defRPr>
      </a:lvl2pPr>
      <a:lvl3pPr marL="1143000" indent="-228600" algn="l" defTabSz="457200" rtl="0" eaLnBrk="1" latinLnBrk="0" hangingPunct="1">
        <a:spcBef>
          <a:spcPct val="20000"/>
        </a:spcBef>
        <a:buFont typeface="Arial"/>
        <a:buChar char="•"/>
        <a:defRPr sz="2400" kern="1200">
          <a:solidFill>
            <a:schemeClr val="tx1"/>
          </a:solidFill>
          <a:latin typeface="Brandon Grotesque Bold"/>
          <a:ea typeface="+mn-ea"/>
          <a:cs typeface="Brandon Grotesque Bold"/>
        </a:defRPr>
      </a:lvl3pPr>
      <a:lvl4pPr marL="1600200" indent="-228600" algn="l" defTabSz="457200" rtl="0" eaLnBrk="1" latinLnBrk="0" hangingPunct="1">
        <a:spcBef>
          <a:spcPct val="20000"/>
        </a:spcBef>
        <a:buFont typeface="Arial"/>
        <a:buChar char="–"/>
        <a:defRPr sz="2000" kern="1200">
          <a:solidFill>
            <a:schemeClr val="tx1"/>
          </a:solidFill>
          <a:latin typeface="Brandon Grotesque Bold"/>
          <a:ea typeface="+mn-ea"/>
          <a:cs typeface="Brandon Grotesque Bold"/>
        </a:defRPr>
      </a:lvl4pPr>
      <a:lvl5pPr marL="2057400" indent="-228600" algn="l" defTabSz="457200" rtl="0" eaLnBrk="1" latinLnBrk="0" hangingPunct="1">
        <a:spcBef>
          <a:spcPct val="20000"/>
        </a:spcBef>
        <a:buFont typeface="Arial"/>
        <a:buChar char="»"/>
        <a:defRPr sz="2000" kern="1200">
          <a:solidFill>
            <a:schemeClr val="tx1"/>
          </a:solidFill>
          <a:latin typeface="Brandon Grotesque Bold"/>
          <a:ea typeface="+mn-ea"/>
          <a:cs typeface="Brandon Grotesque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27464"/>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pic>
        <p:nvPicPr>
          <p:cNvPr id="6" name="Picture 5" descr="SCH_PPT_RD9_Lucy-90.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978" y="5932373"/>
            <a:ext cx="1786128" cy="771144"/>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91229" y="6389190"/>
            <a:ext cx="1711814" cy="31398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9" r:id="rId2"/>
    <p:sldLayoutId id="2147483660" r:id="rId3"/>
  </p:sldLayoutIdLst>
  <p:txStyles>
    <p:titleStyle>
      <a:lvl1pPr algn="l" defTabSz="457200" rtl="0" eaLnBrk="1" latinLnBrk="0" hangingPunct="1">
        <a:spcBef>
          <a:spcPct val="0"/>
        </a:spcBef>
        <a:buNone/>
        <a:defRPr sz="4200" b="0" i="0" kern="1200">
          <a:solidFill>
            <a:schemeClr val="tx2"/>
          </a:solidFill>
          <a:latin typeface="Brandon Grotesque Regular"/>
          <a:ea typeface="+mj-ea"/>
          <a:cs typeface="Brandon Grotesque Regular"/>
        </a:defRPr>
      </a:lvl1pPr>
    </p:titleStyle>
    <p:bodyStyle>
      <a:lvl1pPr marL="0" indent="0" algn="l" defTabSz="457200" rtl="0" eaLnBrk="1" latinLnBrk="0" hangingPunct="1">
        <a:spcBef>
          <a:spcPct val="20000"/>
        </a:spcBef>
        <a:buClr>
          <a:schemeClr val="accent1"/>
        </a:buClr>
        <a:buSzPct val="120000"/>
        <a:buFont typeface="Arial"/>
        <a:buNone/>
        <a:defRPr sz="2400" b="0" i="0" kern="1200">
          <a:solidFill>
            <a:schemeClr val="tx1"/>
          </a:solidFill>
          <a:latin typeface="Brandon Text Regular"/>
          <a:ea typeface="+mn-ea"/>
          <a:cs typeface="Brandon Text Regular"/>
        </a:defRPr>
      </a:lvl1pPr>
      <a:lvl2pPr marL="742950" indent="-285750" algn="l" defTabSz="457200" rtl="0" eaLnBrk="1" latinLnBrk="0" hangingPunct="1">
        <a:spcBef>
          <a:spcPct val="20000"/>
        </a:spcBef>
        <a:buFont typeface="Arial"/>
        <a:buChar char="–"/>
        <a:defRPr sz="2800" b="0" i="0" kern="1200">
          <a:solidFill>
            <a:schemeClr val="tx1"/>
          </a:solidFill>
          <a:latin typeface="Brandon Text Regular"/>
          <a:ea typeface="+mn-ea"/>
          <a:cs typeface="Brandon Text Regular"/>
        </a:defRPr>
      </a:lvl2pPr>
      <a:lvl3pPr marL="1143000" indent="-228600" algn="l" defTabSz="457200" rtl="0" eaLnBrk="1" latinLnBrk="0" hangingPunct="1">
        <a:spcBef>
          <a:spcPct val="20000"/>
        </a:spcBef>
        <a:buFont typeface="Arial"/>
        <a:buChar char="•"/>
        <a:defRPr sz="2400" b="0" i="0" kern="1200">
          <a:solidFill>
            <a:schemeClr val="tx1"/>
          </a:solidFill>
          <a:latin typeface="Brandon Text Regular"/>
          <a:ea typeface="+mn-ea"/>
          <a:cs typeface="Brandon Text Regular"/>
        </a:defRPr>
      </a:lvl3pPr>
      <a:lvl4pPr marL="1600200" indent="-228600" algn="l" defTabSz="457200" rtl="0" eaLnBrk="1" latinLnBrk="0" hangingPunct="1">
        <a:spcBef>
          <a:spcPct val="20000"/>
        </a:spcBef>
        <a:buFont typeface="Arial"/>
        <a:buChar char="–"/>
        <a:defRPr sz="2000" b="0" i="0" kern="1200">
          <a:solidFill>
            <a:schemeClr val="tx1"/>
          </a:solidFill>
          <a:latin typeface="Brandon Text Regular"/>
          <a:ea typeface="+mn-ea"/>
          <a:cs typeface="Brandon Text Regular"/>
        </a:defRPr>
      </a:lvl4pPr>
      <a:lvl5pPr marL="2057400" indent="-228600" algn="l" defTabSz="457200" rtl="0" eaLnBrk="1" latinLnBrk="0" hangingPunct="1">
        <a:spcBef>
          <a:spcPct val="20000"/>
        </a:spcBef>
        <a:buFont typeface="Arial"/>
        <a:buChar char="»"/>
        <a:defRPr sz="2000" b="0" i="0" kern="1200">
          <a:solidFill>
            <a:schemeClr val="tx1"/>
          </a:solidFill>
          <a:latin typeface="Brandon Text Regular"/>
          <a:ea typeface="+mn-ea"/>
          <a:cs typeface="Brandon T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6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457200" rtl="0" eaLnBrk="1" latinLnBrk="0" hangingPunct="1">
        <a:spcBef>
          <a:spcPct val="0"/>
        </a:spcBef>
        <a:buNone/>
        <a:defRPr sz="4200" b="0" i="0" kern="1200">
          <a:solidFill>
            <a:schemeClr val="tx2"/>
          </a:solidFill>
          <a:latin typeface="Brandon Grotesque Regular"/>
          <a:ea typeface="+mj-ea"/>
          <a:cs typeface="Brandon Grotesque Regular"/>
        </a:defRPr>
      </a:lvl1pPr>
    </p:titleStyle>
    <p:bodyStyle>
      <a:lvl1pPr marL="342900" indent="-342900" algn="l" defTabSz="457200" rtl="0" eaLnBrk="1" latinLnBrk="0" hangingPunct="1">
        <a:spcBef>
          <a:spcPct val="20000"/>
        </a:spcBef>
        <a:buFont typeface="Arial"/>
        <a:buNone/>
        <a:defRPr sz="2400" b="0" i="0" kern="1200">
          <a:solidFill>
            <a:schemeClr val="tx1"/>
          </a:solidFill>
          <a:latin typeface="Brandon Text Regular"/>
          <a:ea typeface="+mn-ea"/>
          <a:cs typeface="Brandon Text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98725"/>
            <a:ext cx="6680200" cy="2216151"/>
          </a:xfrm>
        </p:spPr>
        <p:txBody>
          <a:bodyPr/>
          <a:lstStyle/>
          <a:p>
            <a:pPr>
              <a:lnSpc>
                <a:spcPts val="6600"/>
              </a:lnSpc>
            </a:pPr>
            <a:r>
              <a:rPr lang="en-US" sz="5400" dirty="0" smtClean="0"/>
              <a:t>Chest Films 103: Pneumothorax and Pleural Effusions</a:t>
            </a:r>
            <a:endParaRPr lang="en-US" sz="5400" dirty="0"/>
          </a:p>
        </p:txBody>
      </p:sp>
      <p:sp>
        <p:nvSpPr>
          <p:cNvPr id="6" name="Text Placeholder 5"/>
          <p:cNvSpPr>
            <a:spLocks noGrp="1"/>
          </p:cNvSpPr>
          <p:nvPr>
            <p:ph type="body" sz="quarter" idx="13"/>
          </p:nvPr>
        </p:nvSpPr>
        <p:spPr>
          <a:xfrm>
            <a:off x="457200" y="4879976"/>
            <a:ext cx="6324600" cy="558800"/>
          </a:xfrm>
        </p:spPr>
        <p:txBody>
          <a:bodyPr>
            <a:noAutofit/>
          </a:bodyPr>
          <a:lstStyle/>
          <a:p>
            <a:r>
              <a:rPr lang="en-US" sz="3200" dirty="0" smtClean="0">
                <a:solidFill>
                  <a:schemeClr val="tx2"/>
                </a:solidFill>
              </a:rPr>
              <a:t>Night Float Hands On Curriculum</a:t>
            </a:r>
            <a:endParaRPr lang="en-US" sz="3200" dirty="0">
              <a:solidFill>
                <a:schemeClr val="tx2"/>
              </a:solidFill>
            </a:endParaRPr>
          </a:p>
        </p:txBody>
      </p:sp>
      <p:sp>
        <p:nvSpPr>
          <p:cNvPr id="8" name="Text Placeholder 7"/>
          <p:cNvSpPr>
            <a:spLocks noGrp="1"/>
          </p:cNvSpPr>
          <p:nvPr>
            <p:ph type="body" sz="quarter" idx="15"/>
          </p:nvPr>
        </p:nvSpPr>
        <p:spPr/>
        <p:txBody>
          <a:bodyPr/>
          <a:lstStyle/>
          <a:p>
            <a:r>
              <a:rPr lang="en-US" dirty="0" smtClean="0">
                <a:solidFill>
                  <a:schemeClr val="tx2"/>
                </a:solidFill>
              </a:rPr>
              <a:t>Date: 2/2015</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eff\Desktop\Radiology\Cases\Chest\PCP end stage - H2357298\PTX high res\ser3001img03001.jpg"/>
          <p:cNvPicPr>
            <a:picLocks noChangeAspect="1" noChangeArrowheads="1"/>
          </p:cNvPicPr>
          <p:nvPr/>
        </p:nvPicPr>
        <p:blipFill>
          <a:blip r:embed="rId3" cstate="print"/>
          <a:srcRect/>
          <a:stretch>
            <a:fillRect/>
          </a:stretch>
        </p:blipFill>
        <p:spPr bwMode="auto">
          <a:xfrm>
            <a:off x="0" y="-381000"/>
            <a:ext cx="5953571" cy="7239000"/>
          </a:xfrm>
          <a:prstGeom prst="rect">
            <a:avLst/>
          </a:prstGeom>
          <a:noFill/>
        </p:spPr>
      </p:pic>
      <p:sp>
        <p:nvSpPr>
          <p:cNvPr id="3" name="TextBox 2"/>
          <p:cNvSpPr txBox="1"/>
          <p:nvPr/>
        </p:nvSpPr>
        <p:spPr>
          <a:xfrm>
            <a:off x="6172200" y="152400"/>
            <a:ext cx="2819400" cy="3970318"/>
          </a:xfrm>
          <a:prstGeom prst="rect">
            <a:avLst/>
          </a:prstGeom>
          <a:noFill/>
        </p:spPr>
        <p:txBody>
          <a:bodyPr wrap="square" rtlCol="0">
            <a:spAutoFit/>
          </a:bodyPr>
          <a:lstStyle/>
          <a:p>
            <a:r>
              <a:rPr lang="en-US" sz="2800" dirty="0" smtClean="0"/>
              <a:t>Large pneumothorax</a:t>
            </a:r>
          </a:p>
          <a:p>
            <a:endParaRPr lang="en-US" sz="2800" dirty="0" smtClean="0"/>
          </a:p>
          <a:p>
            <a:r>
              <a:rPr lang="en-US" sz="2800" dirty="0" smtClean="0"/>
              <a:t>Right lung collapse</a:t>
            </a:r>
          </a:p>
          <a:p>
            <a:endParaRPr lang="en-US" sz="2800" dirty="0" smtClean="0"/>
          </a:p>
          <a:p>
            <a:r>
              <a:rPr lang="en-US" sz="2800" dirty="0" smtClean="0"/>
              <a:t>Diffuse bilateral lung disease with multiple cysts.</a:t>
            </a:r>
          </a:p>
        </p:txBody>
      </p:sp>
      <p:sp>
        <p:nvSpPr>
          <p:cNvPr id="2" name="TextBox 1"/>
          <p:cNvSpPr txBox="1"/>
          <p:nvPr/>
        </p:nvSpPr>
        <p:spPr>
          <a:xfrm>
            <a:off x="6019800" y="2695228"/>
            <a:ext cx="2971800" cy="523220"/>
          </a:xfrm>
          <a:prstGeom prst="rect">
            <a:avLst/>
          </a:prstGeom>
          <a:noFill/>
        </p:spPr>
        <p:txBody>
          <a:bodyPr wrap="square" rtlCol="0">
            <a:spAutoFit/>
          </a:bodyPr>
          <a:lstStyle/>
          <a:p>
            <a:r>
              <a:rPr lang="en-US" sz="2800" dirty="0" smtClean="0"/>
              <a:t>What do you see?</a:t>
            </a:r>
            <a:endParaRPr lang="en-US" sz="2800" dirty="0"/>
          </a:p>
        </p:txBody>
      </p:sp>
    </p:spTree>
    <p:extLst>
      <p:ext uri="{BB962C8B-B14F-4D97-AF65-F5344CB8AC3E}">
        <p14:creationId xmlns:p14="http://schemas.microsoft.com/office/powerpoint/2010/main" val="2816779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Desktop\Peds Chest X-ray lecture\Deep sulcus\ser2001img02001.jpg"/>
          <p:cNvPicPr>
            <a:picLocks noChangeAspect="1" noChangeArrowheads="1"/>
          </p:cNvPicPr>
          <p:nvPr/>
        </p:nvPicPr>
        <p:blipFill>
          <a:blip r:embed="rId3" cstate="print"/>
          <a:srcRect/>
          <a:stretch>
            <a:fillRect/>
          </a:stretch>
        </p:blipFill>
        <p:spPr bwMode="auto">
          <a:xfrm>
            <a:off x="0" y="0"/>
            <a:ext cx="5640224" cy="6858000"/>
          </a:xfrm>
          <a:prstGeom prst="rect">
            <a:avLst/>
          </a:prstGeom>
          <a:noFill/>
        </p:spPr>
      </p:pic>
      <p:sp>
        <p:nvSpPr>
          <p:cNvPr id="8" name="Rectangle 7"/>
          <p:cNvSpPr/>
          <p:nvPr/>
        </p:nvSpPr>
        <p:spPr>
          <a:xfrm>
            <a:off x="0" y="4038600"/>
            <a:ext cx="1752600" cy="2209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flipH="1" flipV="1">
            <a:off x="514701" y="1984005"/>
            <a:ext cx="3292494" cy="81669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52600" y="6248400"/>
            <a:ext cx="838200" cy="381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1027" name="Picture 3" descr="C:\Users\jeff\Desktop\Peds Chest X-ray lecture\Deep sulcus\closeup.jpg"/>
          <p:cNvPicPr>
            <a:picLocks noChangeAspect="1" noChangeArrowheads="1"/>
          </p:cNvPicPr>
          <p:nvPr/>
        </p:nvPicPr>
        <p:blipFill>
          <a:blip r:embed="rId4" cstate="print"/>
          <a:srcRect/>
          <a:stretch>
            <a:fillRect/>
          </a:stretch>
        </p:blipFill>
        <p:spPr bwMode="auto">
          <a:xfrm>
            <a:off x="2590800" y="762000"/>
            <a:ext cx="4191000" cy="5829300"/>
          </a:xfrm>
          <a:prstGeom prst="rect">
            <a:avLst/>
          </a:prstGeom>
          <a:noFill/>
          <a:ln w="34925">
            <a:solidFill>
              <a:srgbClr val="FFFF00"/>
            </a:solidFill>
          </a:ln>
        </p:spPr>
      </p:pic>
      <p:grpSp>
        <p:nvGrpSpPr>
          <p:cNvPr id="116" name="Group 115"/>
          <p:cNvGrpSpPr/>
          <p:nvPr/>
        </p:nvGrpSpPr>
        <p:grpSpPr>
          <a:xfrm>
            <a:off x="3429000" y="2971800"/>
            <a:ext cx="5943600" cy="2590800"/>
            <a:chOff x="3429000" y="2971800"/>
            <a:chExt cx="5943600" cy="2590800"/>
          </a:xfrm>
        </p:grpSpPr>
        <p:grpSp>
          <p:nvGrpSpPr>
            <p:cNvPr id="44" name="Group 43"/>
            <p:cNvGrpSpPr/>
            <p:nvPr/>
          </p:nvGrpSpPr>
          <p:grpSpPr>
            <a:xfrm>
              <a:off x="3429000" y="2971800"/>
              <a:ext cx="3657600" cy="2590800"/>
              <a:chOff x="3429000" y="2971800"/>
              <a:chExt cx="3657600" cy="2590800"/>
            </a:xfrm>
          </p:grpSpPr>
          <p:cxnSp>
            <p:nvCxnSpPr>
              <p:cNvPr id="38" name="Straight Connector 37"/>
              <p:cNvCxnSpPr/>
              <p:nvPr/>
            </p:nvCxnSpPr>
            <p:spPr>
              <a:xfrm>
                <a:off x="3429000" y="2971800"/>
                <a:ext cx="457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29000" y="5562600"/>
                <a:ext cx="457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2590800" y="4267200"/>
                <a:ext cx="2590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86200" y="4267200"/>
                <a:ext cx="32004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a:off x="7162800" y="3962400"/>
              <a:ext cx="2209800" cy="523220"/>
            </a:xfrm>
            <a:prstGeom prst="rect">
              <a:avLst/>
            </a:prstGeom>
            <a:noFill/>
          </p:spPr>
          <p:txBody>
            <a:bodyPr wrap="square" rtlCol="0">
              <a:spAutoFit/>
            </a:bodyPr>
            <a:lstStyle/>
            <a:p>
              <a:r>
                <a:rPr lang="en-US" sz="2800" dirty="0" smtClean="0"/>
                <a:t>Deep </a:t>
              </a:r>
              <a:r>
                <a:rPr lang="en-US" sz="2800" dirty="0" err="1" smtClean="0"/>
                <a:t>sulcus</a:t>
              </a:r>
              <a:endParaRPr lang="en-US" sz="2800" dirty="0"/>
            </a:p>
          </p:txBody>
        </p:sp>
      </p:grpSp>
      <p:grpSp>
        <p:nvGrpSpPr>
          <p:cNvPr id="115" name="Group 114"/>
          <p:cNvGrpSpPr/>
          <p:nvPr/>
        </p:nvGrpSpPr>
        <p:grpSpPr>
          <a:xfrm>
            <a:off x="3352800" y="990600"/>
            <a:ext cx="6096000" cy="1600200"/>
            <a:chOff x="3352800" y="990600"/>
            <a:chExt cx="6096000" cy="1600200"/>
          </a:xfrm>
        </p:grpSpPr>
        <p:cxnSp>
          <p:nvCxnSpPr>
            <p:cNvPr id="28" name="Straight Arrow Connector 27"/>
            <p:cNvCxnSpPr/>
            <p:nvPr/>
          </p:nvCxnSpPr>
          <p:spPr>
            <a:xfrm rot="10800000">
              <a:off x="3352800" y="1905000"/>
              <a:ext cx="38100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3352800" y="1905000"/>
              <a:ext cx="3810000" cy="228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3352800" y="1905000"/>
              <a:ext cx="3810000" cy="457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flipV="1">
              <a:off x="3352800" y="1905000"/>
              <a:ext cx="3810000" cy="685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3352800" y="990600"/>
              <a:ext cx="3810000" cy="914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3352800" y="1219200"/>
              <a:ext cx="3810000" cy="685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3352800" y="1447800"/>
              <a:ext cx="3810000" cy="457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3352800" y="1676400"/>
              <a:ext cx="3810000" cy="228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239000" y="1600200"/>
              <a:ext cx="2209800" cy="523220"/>
            </a:xfrm>
            <a:prstGeom prst="rect">
              <a:avLst/>
            </a:prstGeom>
            <a:noFill/>
          </p:spPr>
          <p:txBody>
            <a:bodyPr wrap="square" rtlCol="0">
              <a:spAutoFit/>
            </a:bodyPr>
            <a:lstStyle/>
            <a:p>
              <a:r>
                <a:rPr lang="en-US" sz="2800" dirty="0" smtClean="0"/>
                <a:t>Pleural line</a:t>
              </a:r>
              <a:endParaRPr lang="en-US" sz="2800" dirty="0"/>
            </a:p>
          </p:txBody>
        </p:sp>
      </p:grpSp>
      <p:sp>
        <p:nvSpPr>
          <p:cNvPr id="2" name="TextBox 1"/>
          <p:cNvSpPr txBox="1"/>
          <p:nvPr/>
        </p:nvSpPr>
        <p:spPr>
          <a:xfrm>
            <a:off x="5640224" y="215900"/>
            <a:ext cx="3402176" cy="954107"/>
          </a:xfrm>
          <a:prstGeom prst="rect">
            <a:avLst/>
          </a:prstGeom>
          <a:noFill/>
        </p:spPr>
        <p:txBody>
          <a:bodyPr wrap="square" rtlCol="0">
            <a:spAutoFit/>
          </a:bodyPr>
          <a:lstStyle/>
          <a:p>
            <a:r>
              <a:rPr lang="en-US" sz="2800" dirty="0" smtClean="0">
                <a:solidFill>
                  <a:srgbClr val="C00000"/>
                </a:solidFill>
              </a:rPr>
              <a:t>Other Findings with Pneumothorax</a:t>
            </a:r>
            <a:endParaRPr lang="en-US" sz="2800" dirty="0">
              <a:solidFill>
                <a:srgbClr val="C00000"/>
              </a:solidFill>
            </a:endParaRPr>
          </a:p>
        </p:txBody>
      </p:sp>
    </p:spTree>
    <p:extLst>
      <p:ext uri="{BB962C8B-B14F-4D97-AF65-F5344CB8AC3E}">
        <p14:creationId xmlns:p14="http://schemas.microsoft.com/office/powerpoint/2010/main" val="2939665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58" presetClass="entr" presetSubtype="0" accel="10000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strVal val="#ppt_w*2.5"/>
                                          </p:val>
                                        </p:tav>
                                        <p:tav tm="100000">
                                          <p:val>
                                            <p:strVal val="#ppt_w"/>
                                          </p:val>
                                        </p:tav>
                                      </p:tavLst>
                                    </p:anim>
                                    <p:anim calcmode="lin" valueType="num">
                                      <p:cBhvr>
                                        <p:cTn id="11" dur="500" fill="hold"/>
                                        <p:tgtEl>
                                          <p:spTgt spid="9"/>
                                        </p:tgtEl>
                                        <p:attrNameLst>
                                          <p:attrName>ppt_h</p:attrName>
                                        </p:attrNameLst>
                                      </p:cBhvr>
                                      <p:tavLst>
                                        <p:tav tm="0">
                                          <p:val>
                                            <p:strVal val="#ppt_h*0.01"/>
                                          </p:val>
                                        </p:tav>
                                        <p:tav tm="100000">
                                          <p:val>
                                            <p:strVal val="#ppt_h"/>
                                          </p:val>
                                        </p:tav>
                                      </p:tavLst>
                                    </p:anim>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h+1"/>
                                          </p:val>
                                        </p:tav>
                                        <p:tav tm="100000">
                                          <p:val>
                                            <p:strVal val="#ppt_y"/>
                                          </p:val>
                                        </p:tav>
                                      </p:tavLst>
                                    </p:anim>
                                    <p:animEffect transition="in" filter="fade">
                                      <p:cBhvr>
                                        <p:cTn id="14" dur="500"/>
                                        <p:tgtEl>
                                          <p:spTgt spid="9"/>
                                        </p:tgtEl>
                                      </p:cBhvr>
                                    </p:animEffect>
                                  </p:childTnLst>
                                </p:cTn>
                              </p:par>
                              <p:par>
                                <p:cTn id="15" presetID="58" presetClass="entr" presetSubtype="0" accel="10000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strVal val="#ppt_w*2.5"/>
                                          </p:val>
                                        </p:tav>
                                        <p:tav tm="100000">
                                          <p:val>
                                            <p:strVal val="#ppt_w"/>
                                          </p:val>
                                        </p:tav>
                                      </p:tavLst>
                                    </p:anim>
                                    <p:anim calcmode="lin" valueType="num">
                                      <p:cBhvr>
                                        <p:cTn id="18" dur="500" fill="hold"/>
                                        <p:tgtEl>
                                          <p:spTgt spid="10"/>
                                        </p:tgtEl>
                                        <p:attrNameLst>
                                          <p:attrName>ppt_h</p:attrName>
                                        </p:attrNameLst>
                                      </p:cBhvr>
                                      <p:tavLst>
                                        <p:tav tm="0">
                                          <p:val>
                                            <p:strVal val="#ppt_h*0.01"/>
                                          </p:val>
                                        </p:tav>
                                        <p:tav tm="100000">
                                          <p:val>
                                            <p:strVal val="#ppt_h"/>
                                          </p:val>
                                        </p:tav>
                                      </p:tavLst>
                                    </p:anim>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h+1"/>
                                          </p:val>
                                        </p:tav>
                                        <p:tav tm="100000">
                                          <p:val>
                                            <p:strVal val="#ppt_y"/>
                                          </p:val>
                                        </p:tav>
                                      </p:tavLst>
                                    </p:anim>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10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2000"/>
                                        <p:tgtEl>
                                          <p:spTgt spid="1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fade">
                                      <p:cBhvr>
                                        <p:cTn id="35"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Desktop\Peds Chest X-ray lecture\Tough pneumo and deep sulcus.jpg"/>
          <p:cNvPicPr>
            <a:picLocks noChangeAspect="1" noChangeArrowheads="1"/>
          </p:cNvPicPr>
          <p:nvPr/>
        </p:nvPicPr>
        <p:blipFill>
          <a:blip r:embed="rId3" cstate="print"/>
          <a:srcRect/>
          <a:stretch>
            <a:fillRect/>
          </a:stretch>
        </p:blipFill>
        <p:spPr bwMode="auto">
          <a:xfrm>
            <a:off x="0" y="0"/>
            <a:ext cx="5640224" cy="6858000"/>
          </a:xfrm>
          <a:prstGeom prst="rect">
            <a:avLst/>
          </a:prstGeom>
          <a:noFill/>
        </p:spPr>
      </p:pic>
      <p:sp>
        <p:nvSpPr>
          <p:cNvPr id="5" name="TextBox 4"/>
          <p:cNvSpPr txBox="1"/>
          <p:nvPr/>
        </p:nvSpPr>
        <p:spPr>
          <a:xfrm>
            <a:off x="5715000" y="0"/>
            <a:ext cx="3581400" cy="646331"/>
          </a:xfrm>
          <a:prstGeom prst="rect">
            <a:avLst/>
          </a:prstGeom>
          <a:noFill/>
        </p:spPr>
        <p:txBody>
          <a:bodyPr wrap="square" rtlCol="0">
            <a:spAutoFit/>
          </a:bodyPr>
          <a:lstStyle/>
          <a:p>
            <a:r>
              <a:rPr lang="en-US" sz="3600" dirty="0" smtClean="0">
                <a:solidFill>
                  <a:schemeClr val="bg1"/>
                </a:solidFill>
              </a:rPr>
              <a:t>Another example</a:t>
            </a:r>
            <a:endParaRPr lang="en-US" sz="3600" dirty="0">
              <a:solidFill>
                <a:schemeClr val="bg1"/>
              </a:solidFill>
            </a:endParaRPr>
          </a:p>
        </p:txBody>
      </p:sp>
      <p:pic>
        <p:nvPicPr>
          <p:cNvPr id="1027" name="Picture 3" descr="C:\Users\jeff\Desktop\Peds Chest X-ray lecture\ptx closeup.jpg"/>
          <p:cNvPicPr>
            <a:picLocks noChangeAspect="1" noChangeArrowheads="1"/>
          </p:cNvPicPr>
          <p:nvPr/>
        </p:nvPicPr>
        <p:blipFill>
          <a:blip r:embed="rId4" cstate="print"/>
          <a:srcRect/>
          <a:stretch>
            <a:fillRect/>
          </a:stretch>
        </p:blipFill>
        <p:spPr bwMode="auto">
          <a:xfrm>
            <a:off x="5151437" y="609600"/>
            <a:ext cx="3992563" cy="2911475"/>
          </a:xfrm>
          <a:prstGeom prst="rect">
            <a:avLst/>
          </a:prstGeom>
          <a:noFill/>
          <a:ln w="25400">
            <a:solidFill>
              <a:srgbClr val="FFFF00"/>
            </a:solidFill>
          </a:ln>
        </p:spPr>
      </p:pic>
      <p:sp>
        <p:nvSpPr>
          <p:cNvPr id="7" name="Rectangle 6"/>
          <p:cNvSpPr/>
          <p:nvPr/>
        </p:nvSpPr>
        <p:spPr>
          <a:xfrm>
            <a:off x="609600" y="990600"/>
            <a:ext cx="1600200" cy="1295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2209800" y="609600"/>
            <a:ext cx="2895600" cy="381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09800" y="2286000"/>
            <a:ext cx="2895600" cy="1219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5759824" y="1761564"/>
            <a:ext cx="2191871" cy="1730189"/>
            <a:chOff x="5759824" y="1761564"/>
            <a:chExt cx="2191871" cy="1730189"/>
          </a:xfrm>
        </p:grpSpPr>
        <p:cxnSp>
          <p:nvCxnSpPr>
            <p:cNvPr id="13" name="Straight Arrow Connector 12"/>
            <p:cNvCxnSpPr/>
            <p:nvPr/>
          </p:nvCxnSpPr>
          <p:spPr>
            <a:xfrm rot="16200000" flipV="1">
              <a:off x="7608795" y="1875864"/>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7420536" y="1907241"/>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7250206" y="1987924"/>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6127377" y="2877671"/>
              <a:ext cx="403412" cy="179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5983942" y="3016624"/>
              <a:ext cx="403412" cy="179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5898777" y="3142130"/>
              <a:ext cx="403412" cy="179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5759824" y="3312459"/>
              <a:ext cx="403412" cy="179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rot="10800000">
            <a:off x="381000" y="5257800"/>
            <a:ext cx="5867400" cy="762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24600" y="5029200"/>
            <a:ext cx="2667000" cy="523220"/>
          </a:xfrm>
          <a:prstGeom prst="rect">
            <a:avLst/>
          </a:prstGeom>
          <a:noFill/>
        </p:spPr>
        <p:txBody>
          <a:bodyPr wrap="square" rtlCol="0">
            <a:spAutoFit/>
          </a:bodyPr>
          <a:lstStyle/>
          <a:p>
            <a:r>
              <a:rPr lang="en-US" sz="2800" dirty="0" smtClean="0">
                <a:solidFill>
                  <a:schemeClr val="bg1"/>
                </a:solidFill>
              </a:rPr>
              <a:t>Deep </a:t>
            </a:r>
            <a:r>
              <a:rPr lang="en-US" sz="2800" dirty="0" err="1" smtClean="0">
                <a:solidFill>
                  <a:schemeClr val="bg1"/>
                </a:solidFill>
              </a:rPr>
              <a:t>sulcus</a:t>
            </a:r>
            <a:endParaRPr lang="en-US" sz="2800" dirty="0">
              <a:solidFill>
                <a:schemeClr val="bg1"/>
              </a:solidFill>
            </a:endParaRPr>
          </a:p>
        </p:txBody>
      </p:sp>
    </p:spTree>
    <p:extLst>
      <p:ext uri="{BB962C8B-B14F-4D97-AF65-F5344CB8AC3E}">
        <p14:creationId xmlns:p14="http://schemas.microsoft.com/office/powerpoint/2010/main" val="635039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3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800"/>
                            </p:stCondLst>
                            <p:childTnLst>
                              <p:par>
                                <p:cTn id="15" presetID="10"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35" presetClass="emph" presetSubtype="0" repeatCount="indefinite" fill="hold" nodeType="withEffect">
                                  <p:stCondLst>
                                    <p:cond delay="0"/>
                                  </p:stCondLst>
                                  <p:childTnLst>
                                    <p:anim calcmode="discrete" valueType="str">
                                      <p:cBhvr>
                                        <p:cTn id="23" dur="1000" fill="hold"/>
                                        <p:tgtEl>
                                          <p:spTgt spid="24"/>
                                        </p:tgtEl>
                                        <p:attrNameLst>
                                          <p:attrName>style.visibility</p:attrName>
                                        </p:attrNameLst>
                                      </p:cBhvr>
                                      <p:tavLst>
                                        <p:tav tm="0">
                                          <p:val>
                                            <p:strVal val="hidden"/>
                                          </p:val>
                                        </p:tav>
                                        <p:tav tm="50000">
                                          <p:val>
                                            <p:strVal val="visible"/>
                                          </p:val>
                                        </p:tav>
                                      </p:tavLst>
                                    </p:anim>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0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Pleural Effusion</a:t>
            </a:r>
            <a:endParaRPr lang="en-US" dirty="0"/>
          </a:p>
        </p:txBody>
      </p:sp>
      <p:sp>
        <p:nvSpPr>
          <p:cNvPr id="3" name="Content Placeholder 2"/>
          <p:cNvSpPr>
            <a:spLocks noGrp="1"/>
          </p:cNvSpPr>
          <p:nvPr>
            <p:ph idx="1"/>
          </p:nvPr>
        </p:nvSpPr>
        <p:spPr>
          <a:xfrm>
            <a:off x="457200" y="3251201"/>
            <a:ext cx="8229600" cy="990600"/>
          </a:xfrm>
        </p:spPr>
        <p:txBody>
          <a:bodyPr>
            <a:normAutofit/>
          </a:bodyPr>
          <a:lstStyle/>
          <a:p>
            <a:pPr algn="ctr"/>
            <a:r>
              <a:rPr lang="en-US" sz="3200" dirty="0" smtClean="0"/>
              <a:t>What is pleural effusion?</a:t>
            </a:r>
            <a:endParaRPr lang="en-US" sz="3200" dirty="0"/>
          </a:p>
        </p:txBody>
      </p:sp>
    </p:spTree>
    <p:extLst>
      <p:ext uri="{BB962C8B-B14F-4D97-AF65-F5344CB8AC3E}">
        <p14:creationId xmlns:p14="http://schemas.microsoft.com/office/powerpoint/2010/main" val="3215934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304800"/>
            <a:ext cx="3581400" cy="1138773"/>
          </a:xfrm>
          <a:prstGeom prst="rect">
            <a:avLst/>
          </a:prstGeom>
          <a:noFill/>
        </p:spPr>
        <p:txBody>
          <a:bodyPr wrap="square" rtlCol="0">
            <a:spAutoFit/>
          </a:bodyPr>
          <a:lstStyle/>
          <a:p>
            <a:r>
              <a:rPr lang="en-US" sz="4000" dirty="0" smtClean="0"/>
              <a:t>Pleural effusion</a:t>
            </a:r>
            <a:r>
              <a:rPr lang="en-US" sz="2800" dirty="0" smtClean="0"/>
              <a:t>		</a:t>
            </a:r>
            <a:endParaRPr lang="en-US" sz="2800" dirty="0"/>
          </a:p>
        </p:txBody>
      </p:sp>
      <p:sp>
        <p:nvSpPr>
          <p:cNvPr id="8" name="TextBox 7"/>
          <p:cNvSpPr txBox="1"/>
          <p:nvPr/>
        </p:nvSpPr>
        <p:spPr>
          <a:xfrm>
            <a:off x="533400" y="1447800"/>
            <a:ext cx="8153400" cy="1815882"/>
          </a:xfrm>
          <a:prstGeom prst="rect">
            <a:avLst/>
          </a:prstGeom>
          <a:noFill/>
        </p:spPr>
        <p:txBody>
          <a:bodyPr wrap="square" rtlCol="0">
            <a:spAutoFit/>
          </a:bodyPr>
          <a:lstStyle/>
          <a:p>
            <a:r>
              <a:rPr lang="en-US" sz="2800" dirty="0" smtClean="0"/>
              <a:t>Pleural effusion is any fluid in the pleural space.  This includes simple fluid (e.g. </a:t>
            </a:r>
            <a:r>
              <a:rPr lang="en-US" sz="2800" dirty="0" err="1" smtClean="0"/>
              <a:t>parapneumonic</a:t>
            </a:r>
            <a:r>
              <a:rPr lang="en-US" sz="2800" dirty="0" smtClean="0"/>
              <a:t>), blood (</a:t>
            </a:r>
            <a:r>
              <a:rPr lang="en-US" sz="2800" dirty="0" err="1" smtClean="0"/>
              <a:t>hemothorax</a:t>
            </a:r>
            <a:r>
              <a:rPr lang="en-US" sz="2800" dirty="0" smtClean="0"/>
              <a:t>), pus (</a:t>
            </a:r>
            <a:r>
              <a:rPr lang="en-US" sz="2800" dirty="0" err="1" smtClean="0"/>
              <a:t>empyema</a:t>
            </a:r>
            <a:r>
              <a:rPr lang="en-US" sz="2800" dirty="0" smtClean="0"/>
              <a:t>), lymph (</a:t>
            </a:r>
            <a:r>
              <a:rPr lang="en-US" sz="2800" dirty="0" err="1" smtClean="0"/>
              <a:t>chylothorax</a:t>
            </a:r>
            <a:r>
              <a:rPr lang="en-US" sz="2800" dirty="0" smtClean="0"/>
              <a:t>), or any combination.  </a:t>
            </a:r>
            <a:endParaRPr lang="en-US" sz="2800" dirty="0"/>
          </a:p>
        </p:txBody>
      </p:sp>
      <p:sp>
        <p:nvSpPr>
          <p:cNvPr id="9" name="TextBox 8"/>
          <p:cNvSpPr txBox="1"/>
          <p:nvPr/>
        </p:nvSpPr>
        <p:spPr>
          <a:xfrm>
            <a:off x="533400" y="3657600"/>
            <a:ext cx="8153400" cy="1384995"/>
          </a:xfrm>
          <a:prstGeom prst="rect">
            <a:avLst/>
          </a:prstGeom>
          <a:noFill/>
        </p:spPr>
        <p:txBody>
          <a:bodyPr wrap="square" rtlCol="0">
            <a:spAutoFit/>
          </a:bodyPr>
          <a:lstStyle/>
          <a:p>
            <a:r>
              <a:rPr lang="en-US" sz="2800" dirty="0" smtClean="0"/>
              <a:t>The simpler the fluid the more likely it is to be mobile, and </a:t>
            </a:r>
            <a:r>
              <a:rPr lang="en-US" sz="2800" dirty="0" err="1" smtClean="0"/>
              <a:t>decubitus</a:t>
            </a:r>
            <a:r>
              <a:rPr lang="en-US" sz="2800" dirty="0" smtClean="0"/>
              <a:t> views will show it sloshing to the dependent side.</a:t>
            </a:r>
            <a:endParaRPr lang="en-US" sz="2800" dirty="0"/>
          </a:p>
        </p:txBody>
      </p:sp>
      <p:sp>
        <p:nvSpPr>
          <p:cNvPr id="10" name="TextBox 9"/>
          <p:cNvSpPr txBox="1"/>
          <p:nvPr/>
        </p:nvSpPr>
        <p:spPr>
          <a:xfrm>
            <a:off x="533400" y="5334000"/>
            <a:ext cx="8153400" cy="523220"/>
          </a:xfrm>
          <a:prstGeom prst="rect">
            <a:avLst/>
          </a:prstGeom>
          <a:noFill/>
        </p:spPr>
        <p:txBody>
          <a:bodyPr wrap="square" rtlCol="0">
            <a:spAutoFit/>
          </a:bodyPr>
          <a:lstStyle/>
          <a:p>
            <a:r>
              <a:rPr lang="en-US" sz="2800" dirty="0" smtClean="0"/>
              <a:t>Complex fluid can be thick, </a:t>
            </a:r>
            <a:r>
              <a:rPr lang="en-US" sz="2800" dirty="0" err="1" smtClean="0"/>
              <a:t>loculated</a:t>
            </a:r>
            <a:r>
              <a:rPr lang="en-US" sz="2800" dirty="0" smtClean="0"/>
              <a:t>, and immobile.</a:t>
            </a:r>
            <a:endParaRPr lang="en-US" sz="2800" dirty="0"/>
          </a:p>
        </p:txBody>
      </p:sp>
    </p:spTree>
    <p:extLst>
      <p:ext uri="{BB962C8B-B14F-4D97-AF65-F5344CB8AC3E}">
        <p14:creationId xmlns:p14="http://schemas.microsoft.com/office/powerpoint/2010/main" val="2230606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882901"/>
            <a:ext cx="8229600" cy="1600200"/>
          </a:xfrm>
        </p:spPr>
        <p:txBody>
          <a:bodyPr>
            <a:normAutofit/>
          </a:bodyPr>
          <a:lstStyle/>
          <a:p>
            <a:pPr algn="ctr"/>
            <a:r>
              <a:rPr lang="en-US" sz="3600" dirty="0" smtClean="0"/>
              <a:t>What are some causes of pleural effusion?</a:t>
            </a:r>
            <a:endParaRPr lang="en-US" sz="3600" dirty="0"/>
          </a:p>
        </p:txBody>
      </p:sp>
    </p:spTree>
    <p:extLst>
      <p:ext uri="{BB962C8B-B14F-4D97-AF65-F5344CB8AC3E}">
        <p14:creationId xmlns:p14="http://schemas.microsoft.com/office/powerpoint/2010/main" val="3748526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077200" cy="5262979"/>
          </a:xfrm>
          <a:prstGeom prst="rect">
            <a:avLst/>
          </a:prstGeom>
          <a:noFill/>
        </p:spPr>
        <p:txBody>
          <a:bodyPr wrap="square" rtlCol="0">
            <a:spAutoFit/>
          </a:bodyPr>
          <a:lstStyle/>
          <a:p>
            <a:r>
              <a:rPr lang="en-US" sz="2800" dirty="0" smtClean="0"/>
              <a:t>Most common causes of pleural effusion in children:</a:t>
            </a:r>
          </a:p>
          <a:p>
            <a:endParaRPr lang="en-US" sz="2800" dirty="0" smtClean="0"/>
          </a:p>
          <a:p>
            <a:r>
              <a:rPr lang="en-US" sz="2800" dirty="0" smtClean="0"/>
              <a:t>						Rank*</a:t>
            </a:r>
          </a:p>
          <a:p>
            <a:r>
              <a:rPr lang="en-US" sz="2800" dirty="0" smtClean="0"/>
              <a:t>	</a:t>
            </a:r>
            <a:r>
              <a:rPr lang="en-US" sz="2800" u="sng" dirty="0" err="1" smtClean="0"/>
              <a:t>Transudate</a:t>
            </a:r>
            <a:endParaRPr lang="en-US" sz="2800" u="sng" dirty="0" smtClean="0"/>
          </a:p>
          <a:p>
            <a:r>
              <a:rPr lang="en-US" sz="2800" dirty="0" smtClean="0"/>
              <a:t>		Heart failure 		2</a:t>
            </a:r>
          </a:p>
          <a:p>
            <a:r>
              <a:rPr lang="en-US" sz="2800" dirty="0" smtClean="0"/>
              <a:t>		</a:t>
            </a:r>
            <a:r>
              <a:rPr lang="en-US" sz="2800" dirty="0" err="1" smtClean="0"/>
              <a:t>Nephrotic</a:t>
            </a:r>
            <a:r>
              <a:rPr lang="en-US" sz="2800" dirty="0" smtClean="0"/>
              <a:t> syndrome	4</a:t>
            </a:r>
          </a:p>
          <a:p>
            <a:r>
              <a:rPr lang="en-US" sz="2800" dirty="0" smtClean="0"/>
              <a:t>	</a:t>
            </a:r>
          </a:p>
          <a:p>
            <a:r>
              <a:rPr lang="en-US" sz="2800" dirty="0" smtClean="0"/>
              <a:t>	</a:t>
            </a:r>
            <a:r>
              <a:rPr lang="en-US" sz="2800" u="sng" dirty="0" err="1" smtClean="0"/>
              <a:t>Exudate</a:t>
            </a:r>
            <a:endParaRPr lang="en-US" sz="2800" u="sng" dirty="0" smtClean="0"/>
          </a:p>
          <a:p>
            <a:r>
              <a:rPr lang="en-US" sz="2800" dirty="0" smtClean="0"/>
              <a:t>		</a:t>
            </a:r>
            <a:r>
              <a:rPr lang="en-US" sz="2800" dirty="0" smtClean="0">
                <a:solidFill>
                  <a:srgbClr val="C00000"/>
                </a:solidFill>
              </a:rPr>
              <a:t>Infection			1   (50-70%)</a:t>
            </a:r>
          </a:p>
          <a:p>
            <a:r>
              <a:rPr lang="en-US" sz="2800" dirty="0" smtClean="0"/>
              <a:t>		Cancer (lymphoma) 	3</a:t>
            </a:r>
          </a:p>
          <a:p>
            <a:r>
              <a:rPr lang="en-US" sz="2800" dirty="0" smtClean="0"/>
              <a:t>	</a:t>
            </a:r>
          </a:p>
          <a:p>
            <a:r>
              <a:rPr lang="en-US" sz="2800" dirty="0" smtClean="0"/>
              <a:t>	</a:t>
            </a:r>
            <a:r>
              <a:rPr lang="en-US" sz="2800" u="sng" dirty="0" smtClean="0"/>
              <a:t>Trauma</a:t>
            </a:r>
            <a:r>
              <a:rPr lang="en-US" sz="2800" dirty="0" smtClean="0"/>
              <a:t>				5		</a:t>
            </a:r>
            <a:endParaRPr lang="en-US" sz="2800" dirty="0"/>
          </a:p>
        </p:txBody>
      </p:sp>
      <p:sp>
        <p:nvSpPr>
          <p:cNvPr id="7" name="TextBox 6"/>
          <p:cNvSpPr txBox="1"/>
          <p:nvPr/>
        </p:nvSpPr>
        <p:spPr>
          <a:xfrm>
            <a:off x="152400" y="6019800"/>
            <a:ext cx="8458200" cy="646331"/>
          </a:xfrm>
          <a:prstGeom prst="rect">
            <a:avLst/>
          </a:prstGeom>
          <a:noFill/>
        </p:spPr>
        <p:txBody>
          <a:bodyPr wrap="square" rtlCol="0">
            <a:spAutoFit/>
          </a:bodyPr>
          <a:lstStyle/>
          <a:p>
            <a:r>
              <a:rPr lang="en-US" sz="1200" dirty="0" smtClean="0"/>
              <a:t>*</a:t>
            </a:r>
          </a:p>
          <a:p>
            <a:r>
              <a:rPr lang="en-US" sz="1200" dirty="0" smtClean="0"/>
              <a:t>1. </a:t>
            </a:r>
            <a:r>
              <a:rPr lang="en-US" sz="1200" dirty="0" err="1" smtClean="0"/>
              <a:t>Alkrinawi</a:t>
            </a:r>
            <a:r>
              <a:rPr lang="en-US" sz="1200" dirty="0" smtClean="0"/>
              <a:t> S, </a:t>
            </a:r>
            <a:r>
              <a:rPr lang="en-US" sz="1200" dirty="0" err="1" smtClean="0"/>
              <a:t>Chernick</a:t>
            </a:r>
            <a:r>
              <a:rPr lang="en-US" sz="1200" dirty="0" smtClean="0"/>
              <a:t> V. Pleural infection in children. </a:t>
            </a:r>
            <a:r>
              <a:rPr lang="en-US" sz="1200" i="1" dirty="0" err="1" smtClean="0"/>
              <a:t>Semin</a:t>
            </a:r>
            <a:r>
              <a:rPr lang="en-US" sz="1200" i="1" dirty="0" smtClean="0"/>
              <a:t> </a:t>
            </a:r>
            <a:r>
              <a:rPr lang="en-US" sz="1200" i="1" dirty="0" err="1" smtClean="0"/>
              <a:t>Respir</a:t>
            </a:r>
            <a:r>
              <a:rPr lang="en-US" sz="1200" i="1" dirty="0" smtClean="0"/>
              <a:t> Infect</a:t>
            </a:r>
            <a:r>
              <a:rPr lang="en-US" sz="1200" dirty="0" smtClean="0"/>
              <a:t>. Sep 1996;11(3):148-54.</a:t>
            </a:r>
          </a:p>
          <a:p>
            <a:r>
              <a:rPr lang="en-US" sz="1200" dirty="0" smtClean="0"/>
              <a:t>2. </a:t>
            </a:r>
            <a:r>
              <a:rPr lang="en-US" sz="1200" dirty="0" err="1" smtClean="0"/>
              <a:t>Hardie</a:t>
            </a:r>
            <a:r>
              <a:rPr lang="en-US" sz="1200" dirty="0" smtClean="0"/>
              <a:t> W, </a:t>
            </a:r>
            <a:r>
              <a:rPr lang="en-US" sz="1200" dirty="0" err="1" smtClean="0"/>
              <a:t>Bokulic</a:t>
            </a:r>
            <a:r>
              <a:rPr lang="en-US" sz="1200" dirty="0" smtClean="0"/>
              <a:t> R, Garcia VF, et al. Pneumococcal pleural </a:t>
            </a:r>
            <a:r>
              <a:rPr lang="en-US" sz="1200" dirty="0" err="1" smtClean="0"/>
              <a:t>empyemas</a:t>
            </a:r>
            <a:r>
              <a:rPr lang="en-US" sz="1200" dirty="0" smtClean="0"/>
              <a:t> in children. </a:t>
            </a:r>
            <a:r>
              <a:rPr lang="en-US" sz="1200" i="1" dirty="0" err="1" smtClean="0"/>
              <a:t>Clin</a:t>
            </a:r>
            <a:r>
              <a:rPr lang="en-US" sz="1200" i="1" dirty="0" smtClean="0"/>
              <a:t> Infect Dis</a:t>
            </a:r>
            <a:r>
              <a:rPr lang="en-US" sz="1200" dirty="0" smtClean="0"/>
              <a:t>. Jun 1996;22(6):1057-63.</a:t>
            </a:r>
            <a:endParaRPr lang="en-US" sz="1200" dirty="0"/>
          </a:p>
        </p:txBody>
      </p:sp>
    </p:spTree>
    <p:extLst>
      <p:ext uri="{BB962C8B-B14F-4D97-AF65-F5344CB8AC3E}">
        <p14:creationId xmlns:p14="http://schemas.microsoft.com/office/powerpoint/2010/main" val="2848083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1524000" y="76200"/>
            <a:ext cx="6248400" cy="761999"/>
          </a:xfrm>
        </p:spPr>
        <p:txBody>
          <a:bodyPr>
            <a:normAutofit/>
          </a:bodyPr>
          <a:lstStyle/>
          <a:p>
            <a:pPr algn="ctr">
              <a:buNone/>
            </a:pPr>
            <a:r>
              <a:rPr lang="en-US" dirty="0" smtClean="0"/>
              <a:t>Pleural fluid – </a:t>
            </a:r>
            <a:r>
              <a:rPr lang="en-US" dirty="0" err="1" smtClean="0"/>
              <a:t>Subpulmonic</a:t>
            </a:r>
            <a:r>
              <a:rPr lang="en-US" dirty="0" smtClean="0"/>
              <a:t> effusion</a:t>
            </a:r>
            <a:endParaRPr lang="en-US" dirty="0"/>
          </a:p>
        </p:txBody>
      </p:sp>
      <p:pic>
        <p:nvPicPr>
          <p:cNvPr id="4098" name="Picture 2" descr="C:\Users\jeff\Desktop\Peds Chest X-ray lecture\right effusion\serimg07004.jpg"/>
          <p:cNvPicPr>
            <a:picLocks noChangeAspect="1" noChangeArrowheads="1"/>
          </p:cNvPicPr>
          <p:nvPr/>
        </p:nvPicPr>
        <p:blipFill>
          <a:blip r:embed="rId3" cstate="print"/>
          <a:srcRect/>
          <a:stretch>
            <a:fillRect/>
          </a:stretch>
        </p:blipFill>
        <p:spPr bwMode="auto">
          <a:xfrm>
            <a:off x="1" y="876985"/>
            <a:ext cx="5257800" cy="5280928"/>
          </a:xfrm>
          <a:prstGeom prst="rect">
            <a:avLst/>
          </a:prstGeom>
          <a:noFill/>
        </p:spPr>
      </p:pic>
      <p:pic>
        <p:nvPicPr>
          <p:cNvPr id="4099" name="Picture 3" descr="C:\Users\jeff\Desktop\Peds Chest X-ray lecture\right effusion\serimg07005.jpg"/>
          <p:cNvPicPr>
            <a:picLocks noChangeAspect="1" noChangeArrowheads="1"/>
          </p:cNvPicPr>
          <p:nvPr/>
        </p:nvPicPr>
        <p:blipFill>
          <a:blip r:embed="rId4" cstate="print"/>
          <a:srcRect/>
          <a:stretch>
            <a:fillRect/>
          </a:stretch>
        </p:blipFill>
        <p:spPr bwMode="auto">
          <a:xfrm>
            <a:off x="5313678" y="914400"/>
            <a:ext cx="3830322" cy="5204856"/>
          </a:xfrm>
          <a:prstGeom prst="rect">
            <a:avLst/>
          </a:prstGeom>
          <a:noFill/>
        </p:spPr>
      </p:pic>
      <p:cxnSp>
        <p:nvCxnSpPr>
          <p:cNvPr id="5" name="Straight Arrow Connector 4"/>
          <p:cNvCxnSpPr/>
          <p:nvPr/>
        </p:nvCxnSpPr>
        <p:spPr>
          <a:xfrm rot="5400000" flipH="1" flipV="1">
            <a:off x="-304006" y="5409406"/>
            <a:ext cx="1676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647700" y="5219700"/>
            <a:ext cx="1828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95800" y="4572000"/>
            <a:ext cx="2057400"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47800" y="6248400"/>
            <a:ext cx="2667000" cy="369332"/>
          </a:xfrm>
          <a:prstGeom prst="rect">
            <a:avLst/>
          </a:prstGeom>
          <a:noFill/>
        </p:spPr>
        <p:txBody>
          <a:bodyPr wrap="square" rtlCol="0">
            <a:spAutoFit/>
          </a:bodyPr>
          <a:lstStyle/>
          <a:p>
            <a:r>
              <a:rPr lang="en-US" dirty="0" smtClean="0"/>
              <a:t>Veil-like opacity</a:t>
            </a:r>
            <a:endParaRPr lang="en-US" dirty="0"/>
          </a:p>
        </p:txBody>
      </p:sp>
      <p:sp>
        <p:nvSpPr>
          <p:cNvPr id="16" name="TextBox 15"/>
          <p:cNvSpPr txBox="1"/>
          <p:nvPr/>
        </p:nvSpPr>
        <p:spPr>
          <a:xfrm>
            <a:off x="0" y="6248400"/>
            <a:ext cx="1143000" cy="369332"/>
          </a:xfrm>
          <a:prstGeom prst="rect">
            <a:avLst/>
          </a:prstGeom>
          <a:noFill/>
        </p:spPr>
        <p:txBody>
          <a:bodyPr wrap="square" rtlCol="0">
            <a:spAutoFit/>
          </a:bodyPr>
          <a:lstStyle/>
          <a:p>
            <a:r>
              <a:rPr lang="en-US" dirty="0" smtClean="0"/>
              <a:t>Meniscus</a:t>
            </a:r>
            <a:endParaRPr lang="en-US" dirty="0"/>
          </a:p>
        </p:txBody>
      </p:sp>
      <p:sp>
        <p:nvSpPr>
          <p:cNvPr id="19" name="TextBox 18"/>
          <p:cNvSpPr txBox="1"/>
          <p:nvPr/>
        </p:nvSpPr>
        <p:spPr>
          <a:xfrm>
            <a:off x="4038600" y="6248400"/>
            <a:ext cx="1676400" cy="369332"/>
          </a:xfrm>
          <a:prstGeom prst="rect">
            <a:avLst/>
          </a:prstGeom>
          <a:noFill/>
        </p:spPr>
        <p:txBody>
          <a:bodyPr wrap="square" rtlCol="0">
            <a:spAutoFit/>
          </a:bodyPr>
          <a:lstStyle/>
          <a:p>
            <a:r>
              <a:rPr lang="en-US" dirty="0" smtClean="0"/>
              <a:t>Fluid in fissure</a:t>
            </a:r>
            <a:endParaRPr lang="en-US" dirty="0"/>
          </a:p>
        </p:txBody>
      </p:sp>
      <p:sp>
        <p:nvSpPr>
          <p:cNvPr id="24" name="TextBox 23"/>
          <p:cNvSpPr txBox="1"/>
          <p:nvPr/>
        </p:nvSpPr>
        <p:spPr>
          <a:xfrm>
            <a:off x="6096000" y="6248400"/>
            <a:ext cx="2743200" cy="369332"/>
          </a:xfrm>
          <a:prstGeom prst="rect">
            <a:avLst/>
          </a:prstGeom>
          <a:noFill/>
        </p:spPr>
        <p:txBody>
          <a:bodyPr wrap="square" rtlCol="0">
            <a:spAutoFit/>
          </a:bodyPr>
          <a:lstStyle/>
          <a:p>
            <a:r>
              <a:rPr lang="en-US" dirty="0" smtClean="0"/>
              <a:t>Obscured right diaphragm</a:t>
            </a:r>
            <a:endParaRPr lang="en-US" dirty="0"/>
          </a:p>
        </p:txBody>
      </p:sp>
      <p:cxnSp>
        <p:nvCxnSpPr>
          <p:cNvPr id="25" name="Straight Arrow Connector 24"/>
          <p:cNvCxnSpPr/>
          <p:nvPr/>
        </p:nvCxnSpPr>
        <p:spPr>
          <a:xfrm rot="5400000" flipH="1" flipV="1">
            <a:off x="6667500" y="5295900"/>
            <a:ext cx="1447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811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eff\Desktop\Peds Chest X-ray lecture\Right subpulmonic effusion\ser3001img03001.jpg"/>
          <p:cNvPicPr>
            <a:picLocks noChangeAspect="1" noChangeArrowheads="1"/>
          </p:cNvPicPr>
          <p:nvPr/>
        </p:nvPicPr>
        <p:blipFill>
          <a:blip r:embed="rId2" cstate="print"/>
          <a:srcRect/>
          <a:stretch>
            <a:fillRect/>
          </a:stretch>
        </p:blipFill>
        <p:spPr bwMode="auto">
          <a:xfrm>
            <a:off x="0" y="1219200"/>
            <a:ext cx="5184619" cy="5638800"/>
          </a:xfrm>
          <a:prstGeom prst="rect">
            <a:avLst/>
          </a:prstGeom>
          <a:noFill/>
        </p:spPr>
      </p:pic>
      <p:pic>
        <p:nvPicPr>
          <p:cNvPr id="9219" name="Picture 3" descr="C:\Users\jeff\Desktop\Peds Chest X-ray lecture\Right subpulmonic effusion\ser3002img03002.jpg"/>
          <p:cNvPicPr>
            <a:picLocks noChangeAspect="1" noChangeArrowheads="1"/>
          </p:cNvPicPr>
          <p:nvPr/>
        </p:nvPicPr>
        <p:blipFill>
          <a:blip r:embed="rId3" cstate="print"/>
          <a:srcRect/>
          <a:stretch>
            <a:fillRect/>
          </a:stretch>
        </p:blipFill>
        <p:spPr bwMode="auto">
          <a:xfrm>
            <a:off x="5003129" y="1219200"/>
            <a:ext cx="4181052" cy="5638800"/>
          </a:xfrm>
          <a:prstGeom prst="rect">
            <a:avLst/>
          </a:prstGeom>
          <a:noFill/>
        </p:spPr>
      </p:pic>
      <p:sp>
        <p:nvSpPr>
          <p:cNvPr id="6" name="Content Placeholder 2"/>
          <p:cNvSpPr>
            <a:spLocks noGrp="1"/>
          </p:cNvSpPr>
          <p:nvPr>
            <p:ph idx="1"/>
          </p:nvPr>
        </p:nvSpPr>
        <p:spPr>
          <a:xfrm>
            <a:off x="1524000" y="76200"/>
            <a:ext cx="6248400" cy="761999"/>
          </a:xfrm>
        </p:spPr>
        <p:txBody>
          <a:bodyPr>
            <a:normAutofit/>
          </a:bodyPr>
          <a:lstStyle/>
          <a:p>
            <a:pPr algn="ctr">
              <a:buNone/>
            </a:pPr>
            <a:r>
              <a:rPr lang="en-US" dirty="0" smtClean="0"/>
              <a:t>Another right effusion</a:t>
            </a:r>
            <a:endParaRPr lang="en-US" dirty="0"/>
          </a:p>
        </p:txBody>
      </p:sp>
    </p:spTree>
    <p:extLst>
      <p:ext uri="{BB962C8B-B14F-4D97-AF65-F5344CB8AC3E}">
        <p14:creationId xmlns:p14="http://schemas.microsoft.com/office/powerpoint/2010/main" val="1383764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jeff\Desktop\Peds Chest X-ray lecture\Pseudotumor\ser2001img02001.jpg"/>
          <p:cNvPicPr>
            <a:picLocks noChangeAspect="1" noChangeArrowheads="1"/>
          </p:cNvPicPr>
          <p:nvPr/>
        </p:nvPicPr>
        <p:blipFill>
          <a:blip r:embed="rId3" cstate="print"/>
          <a:srcRect/>
          <a:stretch>
            <a:fillRect/>
          </a:stretch>
        </p:blipFill>
        <p:spPr bwMode="auto">
          <a:xfrm>
            <a:off x="0" y="838200"/>
            <a:ext cx="6477000" cy="5674838"/>
          </a:xfrm>
          <a:prstGeom prst="rect">
            <a:avLst/>
          </a:prstGeom>
          <a:noFill/>
        </p:spPr>
      </p:pic>
      <p:sp>
        <p:nvSpPr>
          <p:cNvPr id="4" name="Content Placeholder 2"/>
          <p:cNvSpPr>
            <a:spLocks noGrp="1"/>
          </p:cNvSpPr>
          <p:nvPr>
            <p:ph idx="1"/>
          </p:nvPr>
        </p:nvSpPr>
        <p:spPr>
          <a:xfrm>
            <a:off x="2438400" y="76200"/>
            <a:ext cx="4800600" cy="761999"/>
          </a:xfrm>
        </p:spPr>
        <p:txBody>
          <a:bodyPr>
            <a:normAutofit/>
          </a:bodyPr>
          <a:lstStyle/>
          <a:p>
            <a:pPr algn="ctr">
              <a:buNone/>
            </a:pPr>
            <a:r>
              <a:rPr lang="en-US" dirty="0" smtClean="0"/>
              <a:t>Pleural fluid - </a:t>
            </a:r>
            <a:r>
              <a:rPr lang="en-US" dirty="0" err="1" smtClean="0"/>
              <a:t>Pseudotumor</a:t>
            </a:r>
            <a:endParaRPr lang="en-US" dirty="0"/>
          </a:p>
        </p:txBody>
      </p:sp>
      <p:sp>
        <p:nvSpPr>
          <p:cNvPr id="5" name="TextBox 4"/>
          <p:cNvSpPr txBox="1"/>
          <p:nvPr/>
        </p:nvSpPr>
        <p:spPr>
          <a:xfrm>
            <a:off x="6477000" y="1905000"/>
            <a:ext cx="2667000" cy="1815882"/>
          </a:xfrm>
          <a:prstGeom prst="rect">
            <a:avLst/>
          </a:prstGeom>
          <a:noFill/>
        </p:spPr>
        <p:txBody>
          <a:bodyPr wrap="square" rtlCol="0">
            <a:spAutoFit/>
          </a:bodyPr>
          <a:lstStyle/>
          <a:p>
            <a:r>
              <a:rPr lang="en-US" sz="2800" dirty="0" smtClean="0"/>
              <a:t>Fluid in a fissure can be </a:t>
            </a:r>
            <a:r>
              <a:rPr lang="en-US" sz="2800" dirty="0" err="1" smtClean="0"/>
              <a:t>loculated</a:t>
            </a:r>
            <a:r>
              <a:rPr lang="en-US" sz="2800" dirty="0" smtClean="0"/>
              <a:t>, mimicking a mass.</a:t>
            </a:r>
            <a:endParaRPr lang="en-US" sz="2800" dirty="0"/>
          </a:p>
        </p:txBody>
      </p:sp>
    </p:spTree>
    <p:extLst>
      <p:ext uri="{BB962C8B-B14F-4D97-AF65-F5344CB8AC3E}">
        <p14:creationId xmlns:p14="http://schemas.microsoft.com/office/powerpoint/2010/main" val="18913293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219200"/>
            <a:ext cx="8077200" cy="3970318"/>
          </a:xfrm>
          <a:prstGeom prst="rect">
            <a:avLst/>
          </a:prstGeom>
          <a:noFill/>
        </p:spPr>
        <p:txBody>
          <a:bodyPr wrap="square" rtlCol="0">
            <a:spAutoFit/>
          </a:bodyPr>
          <a:lstStyle/>
          <a:p>
            <a:r>
              <a:rPr lang="en-US" sz="2800" dirty="0" smtClean="0"/>
              <a:t>The pleural space is an important area that should be evaluated on all radiographs.</a:t>
            </a:r>
          </a:p>
          <a:p>
            <a:endParaRPr lang="en-US" sz="2800" dirty="0" smtClean="0"/>
          </a:p>
          <a:p>
            <a:r>
              <a:rPr lang="en-US" sz="2800" dirty="0" smtClean="0"/>
              <a:t>This is a potential space that normally contains only a few cc’s of fluid, which can’t be seen on imaging.</a:t>
            </a:r>
          </a:p>
          <a:p>
            <a:endParaRPr lang="en-US" sz="2800" dirty="0" smtClean="0"/>
          </a:p>
          <a:p>
            <a:r>
              <a:rPr lang="en-US" sz="2800" dirty="0" smtClean="0"/>
              <a:t>It becomes pathologic when it fills with air (pneumothorax) or fluid (pleural effusion, </a:t>
            </a:r>
            <a:r>
              <a:rPr lang="en-US" sz="2800" dirty="0" err="1" smtClean="0"/>
              <a:t>hemothorax</a:t>
            </a:r>
            <a:r>
              <a:rPr lang="en-US" sz="2800" dirty="0" smtClean="0"/>
              <a:t>, </a:t>
            </a:r>
            <a:r>
              <a:rPr lang="en-US" sz="2800" dirty="0" err="1" smtClean="0"/>
              <a:t>empyema</a:t>
            </a:r>
            <a:r>
              <a:rPr lang="en-US" sz="2800" dirty="0" smtClean="0"/>
              <a:t>, etc).</a:t>
            </a:r>
            <a:endParaRPr lang="en-US" sz="2800" dirty="0"/>
          </a:p>
        </p:txBody>
      </p:sp>
    </p:spTree>
    <p:extLst>
      <p:ext uri="{BB962C8B-B14F-4D97-AF65-F5344CB8AC3E}">
        <p14:creationId xmlns:p14="http://schemas.microsoft.com/office/powerpoint/2010/main" val="41551400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172200" y="228600"/>
            <a:ext cx="3200400" cy="761999"/>
          </a:xfrm>
        </p:spPr>
        <p:txBody>
          <a:bodyPr>
            <a:normAutofit/>
          </a:bodyPr>
          <a:lstStyle/>
          <a:p>
            <a:pPr algn="ctr">
              <a:buNone/>
            </a:pPr>
            <a:r>
              <a:rPr lang="en-US" dirty="0" smtClean="0"/>
              <a:t>Left effusion</a:t>
            </a:r>
            <a:endParaRPr lang="en-US" dirty="0"/>
          </a:p>
        </p:txBody>
      </p:sp>
      <p:pic>
        <p:nvPicPr>
          <p:cNvPr id="10242" name="Picture 2" descr="C:\Users\jeff\Desktop\Left effusion 2.jpg"/>
          <p:cNvPicPr>
            <a:picLocks noChangeAspect="1" noChangeArrowheads="1"/>
          </p:cNvPicPr>
          <p:nvPr/>
        </p:nvPicPr>
        <p:blipFill>
          <a:blip r:embed="rId3" cstate="print"/>
          <a:srcRect/>
          <a:stretch>
            <a:fillRect/>
          </a:stretch>
        </p:blipFill>
        <p:spPr bwMode="auto">
          <a:xfrm>
            <a:off x="0" y="152401"/>
            <a:ext cx="6248400" cy="6705600"/>
          </a:xfrm>
          <a:prstGeom prst="rect">
            <a:avLst/>
          </a:prstGeom>
          <a:noFill/>
        </p:spPr>
      </p:pic>
      <p:sp>
        <p:nvSpPr>
          <p:cNvPr id="7" name="TextBox 6"/>
          <p:cNvSpPr txBox="1"/>
          <p:nvPr/>
        </p:nvSpPr>
        <p:spPr>
          <a:xfrm>
            <a:off x="6477000" y="1905000"/>
            <a:ext cx="2667000" cy="3108543"/>
          </a:xfrm>
          <a:prstGeom prst="rect">
            <a:avLst/>
          </a:prstGeom>
          <a:noFill/>
        </p:spPr>
        <p:txBody>
          <a:bodyPr wrap="square" rtlCol="0">
            <a:spAutoFit/>
          </a:bodyPr>
          <a:lstStyle/>
          <a:p>
            <a:r>
              <a:rPr lang="en-US" sz="2800" dirty="0" smtClean="0"/>
              <a:t>Note the large meniscus tracking up the pleura.  There is also </a:t>
            </a:r>
            <a:r>
              <a:rPr lang="en-US" sz="2800" dirty="0" err="1" smtClean="0"/>
              <a:t>mediastinal</a:t>
            </a:r>
            <a:r>
              <a:rPr lang="en-US" sz="2800" dirty="0" smtClean="0"/>
              <a:t> shift and left lung atelectasis.</a:t>
            </a:r>
            <a:endParaRPr lang="en-US" sz="2800" dirty="0"/>
          </a:p>
        </p:txBody>
      </p:sp>
    </p:spTree>
    <p:extLst>
      <p:ext uri="{BB962C8B-B14F-4D97-AF65-F5344CB8AC3E}">
        <p14:creationId xmlns:p14="http://schemas.microsoft.com/office/powerpoint/2010/main" val="921429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172200" y="228600"/>
            <a:ext cx="3200400" cy="761999"/>
          </a:xfrm>
        </p:spPr>
        <p:txBody>
          <a:bodyPr>
            <a:normAutofit lnSpcReduction="10000"/>
          </a:bodyPr>
          <a:lstStyle/>
          <a:p>
            <a:pPr algn="ctr">
              <a:buNone/>
            </a:pPr>
            <a:r>
              <a:rPr lang="en-US" dirty="0" smtClean="0"/>
              <a:t>Left (and right) effusion</a:t>
            </a:r>
            <a:endParaRPr lang="en-US" dirty="0"/>
          </a:p>
        </p:txBody>
      </p:sp>
      <p:sp>
        <p:nvSpPr>
          <p:cNvPr id="7" name="TextBox 6"/>
          <p:cNvSpPr txBox="1"/>
          <p:nvPr/>
        </p:nvSpPr>
        <p:spPr>
          <a:xfrm>
            <a:off x="6324600" y="1905000"/>
            <a:ext cx="2819400" cy="2677656"/>
          </a:xfrm>
          <a:prstGeom prst="rect">
            <a:avLst/>
          </a:prstGeom>
          <a:noFill/>
        </p:spPr>
        <p:txBody>
          <a:bodyPr wrap="square" rtlCol="0">
            <a:spAutoFit/>
          </a:bodyPr>
          <a:lstStyle/>
          <a:p>
            <a:r>
              <a:rPr lang="en-US" sz="2800" dirty="0" smtClean="0"/>
              <a:t>Laying the same patient </a:t>
            </a:r>
            <a:r>
              <a:rPr lang="en-US" sz="2800" dirty="0" err="1" smtClean="0"/>
              <a:t>decubitus</a:t>
            </a:r>
            <a:r>
              <a:rPr lang="en-US" sz="2800" dirty="0" smtClean="0"/>
              <a:t> lets us see the small layering right effusion also.</a:t>
            </a:r>
            <a:endParaRPr lang="en-US" sz="2800" dirty="0"/>
          </a:p>
        </p:txBody>
      </p:sp>
      <p:pic>
        <p:nvPicPr>
          <p:cNvPr id="11267" name="Picture 3" descr="C:\Users\jeff\Desktop\Left effusion 3.jpg"/>
          <p:cNvPicPr>
            <a:picLocks noChangeAspect="1" noChangeArrowheads="1"/>
          </p:cNvPicPr>
          <p:nvPr/>
        </p:nvPicPr>
        <p:blipFill>
          <a:blip r:embed="rId3" cstate="print"/>
          <a:srcRect/>
          <a:stretch>
            <a:fillRect/>
          </a:stretch>
        </p:blipFill>
        <p:spPr bwMode="auto">
          <a:xfrm>
            <a:off x="0" y="0"/>
            <a:ext cx="6324600" cy="6786626"/>
          </a:xfrm>
          <a:prstGeom prst="rect">
            <a:avLst/>
          </a:prstGeom>
          <a:noFill/>
        </p:spPr>
      </p:pic>
      <p:cxnSp>
        <p:nvCxnSpPr>
          <p:cNvPr id="8" name="Straight Arrow Connector 7"/>
          <p:cNvCxnSpPr/>
          <p:nvPr/>
        </p:nvCxnSpPr>
        <p:spPr>
          <a:xfrm rot="10800000" flipV="1">
            <a:off x="1905000" y="3962400"/>
            <a:ext cx="4495800" cy="1905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jeff\Desktop\Radiology\Cases\Chest\Pneumopericardium 3\ser3001img03001.jpg"/>
          <p:cNvPicPr>
            <a:picLocks noChangeAspect="1" noChangeArrowheads="1"/>
          </p:cNvPicPr>
          <p:nvPr/>
        </p:nvPicPr>
        <p:blipFill>
          <a:blip r:embed="rId3" cstate="print"/>
          <a:srcRect/>
          <a:stretch>
            <a:fillRect/>
          </a:stretch>
        </p:blipFill>
        <p:spPr bwMode="auto">
          <a:xfrm>
            <a:off x="0" y="0"/>
            <a:ext cx="6967844" cy="6858000"/>
          </a:xfrm>
          <a:prstGeom prst="rect">
            <a:avLst/>
          </a:prstGeom>
          <a:noFill/>
        </p:spPr>
      </p:pic>
      <p:sp>
        <p:nvSpPr>
          <p:cNvPr id="2" name="Title 1"/>
          <p:cNvSpPr>
            <a:spLocks noGrp="1"/>
          </p:cNvSpPr>
          <p:nvPr>
            <p:ph type="title"/>
          </p:nvPr>
        </p:nvSpPr>
        <p:spPr>
          <a:xfrm>
            <a:off x="6857999" y="8990"/>
            <a:ext cx="2311400" cy="868362"/>
          </a:xfrm>
        </p:spPr>
        <p:txBody>
          <a:bodyPr/>
          <a:lstStyle/>
          <a:p>
            <a:r>
              <a:rPr lang="en-US" dirty="0" smtClean="0"/>
              <a:t>Findings</a:t>
            </a:r>
            <a:endParaRPr lang="en-US" dirty="0"/>
          </a:p>
        </p:txBody>
      </p:sp>
      <p:sp>
        <p:nvSpPr>
          <p:cNvPr id="6" name="TextBox 5"/>
          <p:cNvSpPr txBox="1"/>
          <p:nvPr/>
        </p:nvSpPr>
        <p:spPr>
          <a:xfrm>
            <a:off x="7010400" y="990600"/>
            <a:ext cx="2438400" cy="369332"/>
          </a:xfrm>
          <a:prstGeom prst="rect">
            <a:avLst/>
          </a:prstGeom>
          <a:noFill/>
        </p:spPr>
        <p:txBody>
          <a:bodyPr wrap="square" rtlCol="0">
            <a:spAutoFit/>
          </a:bodyPr>
          <a:lstStyle/>
          <a:p>
            <a:r>
              <a:rPr lang="en-US" dirty="0" smtClean="0"/>
              <a:t>Left pleural effusion</a:t>
            </a:r>
          </a:p>
        </p:txBody>
      </p:sp>
      <p:sp>
        <p:nvSpPr>
          <p:cNvPr id="7" name="TextBox 6"/>
          <p:cNvSpPr txBox="1"/>
          <p:nvPr/>
        </p:nvSpPr>
        <p:spPr>
          <a:xfrm>
            <a:off x="7010400" y="1447800"/>
            <a:ext cx="2438400" cy="369332"/>
          </a:xfrm>
          <a:prstGeom prst="rect">
            <a:avLst/>
          </a:prstGeom>
          <a:noFill/>
        </p:spPr>
        <p:txBody>
          <a:bodyPr wrap="square" rtlCol="0">
            <a:spAutoFit/>
          </a:bodyPr>
          <a:lstStyle/>
          <a:p>
            <a:r>
              <a:rPr lang="en-US" dirty="0" smtClean="0"/>
              <a:t>Right pneumothorax</a:t>
            </a:r>
          </a:p>
        </p:txBody>
      </p:sp>
      <p:sp>
        <p:nvSpPr>
          <p:cNvPr id="8" name="TextBox 7"/>
          <p:cNvSpPr txBox="1"/>
          <p:nvPr/>
        </p:nvSpPr>
        <p:spPr>
          <a:xfrm>
            <a:off x="7010400" y="2362200"/>
            <a:ext cx="2438400" cy="369332"/>
          </a:xfrm>
          <a:prstGeom prst="rect">
            <a:avLst/>
          </a:prstGeom>
          <a:noFill/>
        </p:spPr>
        <p:txBody>
          <a:bodyPr wrap="square" rtlCol="0">
            <a:spAutoFit/>
          </a:bodyPr>
          <a:lstStyle/>
          <a:p>
            <a:r>
              <a:rPr lang="en-US" dirty="0" smtClean="0"/>
              <a:t>Patchy lung disease</a:t>
            </a:r>
          </a:p>
        </p:txBody>
      </p:sp>
      <p:sp>
        <p:nvSpPr>
          <p:cNvPr id="9" name="TextBox 8"/>
          <p:cNvSpPr txBox="1"/>
          <p:nvPr/>
        </p:nvSpPr>
        <p:spPr>
          <a:xfrm>
            <a:off x="7010400" y="2819400"/>
            <a:ext cx="2438400" cy="369332"/>
          </a:xfrm>
          <a:prstGeom prst="rect">
            <a:avLst/>
          </a:prstGeom>
          <a:noFill/>
        </p:spPr>
        <p:txBody>
          <a:bodyPr wrap="square" rtlCol="0">
            <a:spAutoFit/>
          </a:bodyPr>
          <a:lstStyle/>
          <a:p>
            <a:r>
              <a:rPr lang="en-US" dirty="0" err="1" smtClean="0"/>
              <a:t>Pneumopericardium</a:t>
            </a:r>
            <a:endParaRPr lang="en-US" dirty="0" smtClean="0"/>
          </a:p>
        </p:txBody>
      </p:sp>
      <p:sp>
        <p:nvSpPr>
          <p:cNvPr id="10" name="TextBox 9"/>
          <p:cNvSpPr txBox="1"/>
          <p:nvPr/>
        </p:nvSpPr>
        <p:spPr>
          <a:xfrm>
            <a:off x="7010400" y="3276600"/>
            <a:ext cx="2438400" cy="369332"/>
          </a:xfrm>
          <a:prstGeom prst="rect">
            <a:avLst/>
          </a:prstGeom>
          <a:noFill/>
        </p:spPr>
        <p:txBody>
          <a:bodyPr wrap="square" rtlCol="0">
            <a:spAutoFit/>
          </a:bodyPr>
          <a:lstStyle/>
          <a:p>
            <a:r>
              <a:rPr lang="en-US" dirty="0" smtClean="0"/>
              <a:t>Chest tubes</a:t>
            </a:r>
          </a:p>
        </p:txBody>
      </p:sp>
      <p:sp>
        <p:nvSpPr>
          <p:cNvPr id="11" name="TextBox 10"/>
          <p:cNvSpPr txBox="1"/>
          <p:nvPr/>
        </p:nvSpPr>
        <p:spPr>
          <a:xfrm>
            <a:off x="7010400" y="4648200"/>
            <a:ext cx="2438400" cy="369332"/>
          </a:xfrm>
          <a:prstGeom prst="rect">
            <a:avLst/>
          </a:prstGeom>
          <a:noFill/>
        </p:spPr>
        <p:txBody>
          <a:bodyPr wrap="square" rtlCol="0">
            <a:spAutoFit/>
          </a:bodyPr>
          <a:lstStyle/>
          <a:p>
            <a:r>
              <a:rPr lang="en-US" dirty="0" smtClean="0"/>
              <a:t>Intubated</a:t>
            </a:r>
          </a:p>
        </p:txBody>
      </p:sp>
      <p:sp>
        <p:nvSpPr>
          <p:cNvPr id="12" name="TextBox 11"/>
          <p:cNvSpPr txBox="1"/>
          <p:nvPr/>
        </p:nvSpPr>
        <p:spPr>
          <a:xfrm>
            <a:off x="7010400" y="4191000"/>
            <a:ext cx="2438400" cy="369332"/>
          </a:xfrm>
          <a:prstGeom prst="rect">
            <a:avLst/>
          </a:prstGeom>
          <a:noFill/>
        </p:spPr>
        <p:txBody>
          <a:bodyPr wrap="square" rtlCol="0">
            <a:spAutoFit/>
          </a:bodyPr>
          <a:lstStyle/>
          <a:p>
            <a:r>
              <a:rPr lang="en-US" dirty="0" smtClean="0"/>
              <a:t>Clavicle fracture</a:t>
            </a:r>
          </a:p>
        </p:txBody>
      </p:sp>
      <p:sp>
        <p:nvSpPr>
          <p:cNvPr id="13" name="TextBox 12"/>
          <p:cNvSpPr txBox="1"/>
          <p:nvPr/>
        </p:nvSpPr>
        <p:spPr>
          <a:xfrm>
            <a:off x="7010400" y="3733800"/>
            <a:ext cx="2438400" cy="369332"/>
          </a:xfrm>
          <a:prstGeom prst="rect">
            <a:avLst/>
          </a:prstGeom>
          <a:noFill/>
        </p:spPr>
        <p:txBody>
          <a:bodyPr wrap="square" rtlCol="0">
            <a:spAutoFit/>
          </a:bodyPr>
          <a:lstStyle/>
          <a:p>
            <a:r>
              <a:rPr lang="en-US" dirty="0" smtClean="0"/>
              <a:t>Right 1</a:t>
            </a:r>
            <a:r>
              <a:rPr lang="en-US" baseline="30000" dirty="0" smtClean="0"/>
              <a:t>st</a:t>
            </a:r>
            <a:r>
              <a:rPr lang="en-US" dirty="0" smtClean="0"/>
              <a:t> rib fracture</a:t>
            </a:r>
          </a:p>
        </p:txBody>
      </p:sp>
      <p:sp>
        <p:nvSpPr>
          <p:cNvPr id="14" name="TextBox 13"/>
          <p:cNvSpPr txBox="1"/>
          <p:nvPr/>
        </p:nvSpPr>
        <p:spPr>
          <a:xfrm>
            <a:off x="7010400" y="5105400"/>
            <a:ext cx="2438400" cy="369332"/>
          </a:xfrm>
          <a:prstGeom prst="rect">
            <a:avLst/>
          </a:prstGeom>
          <a:noFill/>
        </p:spPr>
        <p:txBody>
          <a:bodyPr wrap="square" rtlCol="0">
            <a:spAutoFit/>
          </a:bodyPr>
          <a:lstStyle/>
          <a:p>
            <a:r>
              <a:rPr lang="en-US" dirty="0" smtClean="0"/>
              <a:t>Enteric (NG) tube</a:t>
            </a:r>
          </a:p>
        </p:txBody>
      </p:sp>
      <p:sp>
        <p:nvSpPr>
          <p:cNvPr id="15" name="TextBox 14"/>
          <p:cNvSpPr txBox="1"/>
          <p:nvPr/>
        </p:nvSpPr>
        <p:spPr>
          <a:xfrm>
            <a:off x="7010400" y="1905000"/>
            <a:ext cx="2438400" cy="369332"/>
          </a:xfrm>
          <a:prstGeom prst="rect">
            <a:avLst/>
          </a:prstGeom>
          <a:noFill/>
        </p:spPr>
        <p:txBody>
          <a:bodyPr wrap="square" rtlCol="0">
            <a:spAutoFit/>
          </a:bodyPr>
          <a:lstStyle/>
          <a:p>
            <a:r>
              <a:rPr lang="en-US" dirty="0" smtClean="0"/>
              <a:t>Right pleural effusion</a:t>
            </a:r>
          </a:p>
        </p:txBody>
      </p:sp>
      <p:cxnSp>
        <p:nvCxnSpPr>
          <p:cNvPr id="16" name="Straight Arrow Connector 15"/>
          <p:cNvCxnSpPr>
            <a:stCxn id="6" idx="1"/>
          </p:cNvCxnSpPr>
          <p:nvPr/>
        </p:nvCxnSpPr>
        <p:spPr>
          <a:xfrm rot="10800000" flipV="1">
            <a:off x="5715000" y="1175266"/>
            <a:ext cx="1295400" cy="36253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1"/>
          </p:cNvCxnSpPr>
          <p:nvPr/>
        </p:nvCxnSpPr>
        <p:spPr>
          <a:xfrm rot="10800000" flipV="1">
            <a:off x="1066800" y="1632466"/>
            <a:ext cx="5943600" cy="10345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914400" y="1600200"/>
            <a:ext cx="6096000" cy="434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2133600" y="990600"/>
            <a:ext cx="48768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1905000" y="2514600"/>
            <a:ext cx="5105400" cy="2133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5334000" y="2362200"/>
            <a:ext cx="16764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143500" y="3314700"/>
            <a:ext cx="2209800" cy="1524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5105400" y="2971800"/>
            <a:ext cx="19050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1"/>
          </p:cNvCxnSpPr>
          <p:nvPr/>
        </p:nvCxnSpPr>
        <p:spPr>
          <a:xfrm rot="10800000" flipV="1">
            <a:off x="6705600" y="3461266"/>
            <a:ext cx="304800" cy="3487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1"/>
          </p:cNvCxnSpPr>
          <p:nvPr/>
        </p:nvCxnSpPr>
        <p:spPr>
          <a:xfrm rot="10800000">
            <a:off x="1143000" y="3048000"/>
            <a:ext cx="5867400" cy="4132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1"/>
          </p:cNvCxnSpPr>
          <p:nvPr/>
        </p:nvCxnSpPr>
        <p:spPr>
          <a:xfrm rot="10800000">
            <a:off x="2514600" y="381000"/>
            <a:ext cx="4495800" cy="35374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1"/>
          </p:cNvCxnSpPr>
          <p:nvPr/>
        </p:nvCxnSpPr>
        <p:spPr>
          <a:xfrm rot="10800000">
            <a:off x="1600200" y="685800"/>
            <a:ext cx="5410200" cy="36898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1"/>
          </p:cNvCxnSpPr>
          <p:nvPr/>
        </p:nvCxnSpPr>
        <p:spPr>
          <a:xfrm rot="10800000">
            <a:off x="3733800" y="1143000"/>
            <a:ext cx="3276600" cy="36898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flipV="1">
            <a:off x="3962400" y="5334000"/>
            <a:ext cx="30480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 idx="1"/>
          </p:cNvCxnSpPr>
          <p:nvPr/>
        </p:nvCxnSpPr>
        <p:spPr>
          <a:xfrm rot="10800000">
            <a:off x="5181600" y="990600"/>
            <a:ext cx="1828800" cy="184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85222" y="6183869"/>
            <a:ext cx="7569200" cy="584775"/>
          </a:xfrm>
          <a:prstGeom prst="rect">
            <a:avLst/>
          </a:prstGeom>
          <a:noFill/>
        </p:spPr>
        <p:txBody>
          <a:bodyPr wrap="square" rtlCol="0">
            <a:spAutoFit/>
          </a:bodyPr>
          <a:lstStyle/>
          <a:p>
            <a:r>
              <a:rPr lang="en-US" sz="3200" dirty="0" smtClean="0">
                <a:solidFill>
                  <a:srgbClr val="C00000"/>
                </a:solidFill>
              </a:rPr>
              <a:t>Can you find all of these findings?</a:t>
            </a:r>
            <a:endParaRPr lang="en-US" sz="3200" dirty="0">
              <a:solidFill>
                <a:srgbClr val="C00000"/>
              </a:solidFill>
            </a:endParaRPr>
          </a:p>
        </p:txBody>
      </p:sp>
    </p:spTree>
    <p:extLst>
      <p:ext uri="{BB962C8B-B14F-4D97-AF65-F5344CB8AC3E}">
        <p14:creationId xmlns:p14="http://schemas.microsoft.com/office/powerpoint/2010/main" val="218249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3"/>
                                        </p:tgtEl>
                                      </p:cBhvr>
                                    </p:animEffect>
                                    <p:set>
                                      <p:cBhvr>
                                        <p:cTn id="18" dur="1" fill="hold">
                                          <p:stCondLst>
                                            <p:cond delay="499"/>
                                          </p:stCondLst>
                                        </p:cTn>
                                        <p:tgtEl>
                                          <p:spTgt spid="5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0"/>
                                        </p:tgtEl>
                                      </p:cBhvr>
                                    </p:animEffect>
                                    <p:set>
                                      <p:cBhvr>
                                        <p:cTn id="68" dur="1" fill="hold">
                                          <p:stCondLst>
                                            <p:cond delay="499"/>
                                          </p:stCondLst>
                                        </p:cTn>
                                        <p:tgtEl>
                                          <p:spTgt spid="30"/>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7"/>
                                        </p:tgtEl>
                                      </p:cBhvr>
                                    </p:animEffect>
                                    <p:set>
                                      <p:cBhvr>
                                        <p:cTn id="82" dur="1" fill="hold">
                                          <p:stCondLst>
                                            <p:cond delay="499"/>
                                          </p:stCondLst>
                                        </p:cTn>
                                        <p:tgtEl>
                                          <p:spTgt spid="37"/>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40"/>
                                        </p:tgtEl>
                                      </p:cBhvr>
                                    </p:animEffect>
                                    <p:set>
                                      <p:cBhvr>
                                        <p:cTn id="90" dur="1" fill="hold">
                                          <p:stCondLst>
                                            <p:cond delay="499"/>
                                          </p:stCondLst>
                                        </p:cTn>
                                        <p:tgtEl>
                                          <p:spTgt spid="40"/>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44"/>
                                        </p:tgtEl>
                                      </p:cBhvr>
                                    </p:animEffect>
                                    <p:set>
                                      <p:cBhvr>
                                        <p:cTn id="98" dur="1" fill="hold">
                                          <p:stCondLst>
                                            <p:cond delay="499"/>
                                          </p:stCondLst>
                                        </p:cTn>
                                        <p:tgtEl>
                                          <p:spTgt spid="44"/>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47"/>
                                        </p:tgtEl>
                                      </p:cBhvr>
                                    </p:animEffect>
                                    <p:set>
                                      <p:cBhvr>
                                        <p:cTn id="106" dur="1" fill="hold">
                                          <p:stCondLst>
                                            <p:cond delay="499"/>
                                          </p:stCondLst>
                                        </p:cTn>
                                        <p:tgtEl>
                                          <p:spTgt spid="47"/>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fade">
                                      <p:cBhvr>
                                        <p:cTn id="109" dur="500"/>
                                        <p:tgtEl>
                                          <p:spTgt spid="5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50"/>
                                        </p:tgtEl>
                                      </p:cBhvr>
                                    </p:animEffect>
                                    <p:set>
                                      <p:cBhvr>
                                        <p:cTn id="114"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Special Thanks:</a:t>
            </a:r>
            <a:endParaRPr lang="en-US" dirty="0"/>
          </a:p>
        </p:txBody>
      </p:sp>
      <p:sp>
        <p:nvSpPr>
          <p:cNvPr id="10" name="Content Placeholder 9"/>
          <p:cNvSpPr>
            <a:spLocks noGrp="1"/>
          </p:cNvSpPr>
          <p:nvPr>
            <p:ph idx="1"/>
          </p:nvPr>
        </p:nvSpPr>
        <p:spPr/>
        <p:txBody>
          <a:bodyPr/>
          <a:lstStyle/>
          <a:p>
            <a:r>
              <a:rPr lang="en-US" dirty="0" smtClean="0"/>
              <a:t>This module was created by Jeff </a:t>
            </a:r>
            <a:r>
              <a:rPr lang="en-US" dirty="0" err="1" smtClean="0"/>
              <a:t>Otjen</a:t>
            </a:r>
            <a:r>
              <a:rPr lang="en-US" dirty="0" smtClean="0"/>
              <a:t>, Jan 2011 and modified in 2015</a:t>
            </a:r>
            <a:endParaRPr lang="en-US" sz="3200" dirty="0">
              <a:solidFill>
                <a:schemeClr val="bg1"/>
              </a:solidFill>
            </a:endParaRPr>
          </a:p>
          <a:p>
            <a:endParaRPr lang="en-US" dirty="0"/>
          </a:p>
        </p:txBody>
      </p:sp>
    </p:spTree>
    <p:extLst>
      <p:ext uri="{BB962C8B-B14F-4D97-AF65-F5344CB8AC3E}">
        <p14:creationId xmlns:p14="http://schemas.microsoft.com/office/powerpoint/2010/main" val="3466046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idx="1"/>
          </p:nvPr>
        </p:nvSpPr>
        <p:spPr/>
        <p:txBody>
          <a:bodyPr/>
          <a:lstStyle/>
          <a:p>
            <a:r>
              <a:rPr lang="en-US" dirty="0" smtClean="0"/>
              <a:t>John Smith is a 16 year old healthy boy who plays football.  During practice, he had acute onset of chest pain and shortness of breath.  He was brought by his friends to the Emergency Department for further evaluation and management?</a:t>
            </a:r>
          </a:p>
          <a:p>
            <a:endParaRPr lang="en-US" dirty="0"/>
          </a:p>
          <a:p>
            <a:r>
              <a:rPr lang="en-US" dirty="0" smtClean="0"/>
              <a:t>What is the differential diagnosis of John?</a:t>
            </a:r>
            <a:endParaRPr lang="en-US" dirty="0"/>
          </a:p>
        </p:txBody>
      </p:sp>
    </p:spTree>
    <p:extLst>
      <p:ext uri="{BB962C8B-B14F-4D97-AF65-F5344CB8AC3E}">
        <p14:creationId xmlns:p14="http://schemas.microsoft.com/office/powerpoint/2010/main" val="1907809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continued:</a:t>
            </a:r>
            <a:endParaRPr lang="en-US" dirty="0"/>
          </a:p>
        </p:txBody>
      </p:sp>
      <p:pic>
        <p:nvPicPr>
          <p:cNvPr id="4" name="Picture 4" descr="C:\Users\jeff\Desktop\Peds Chest X-ray lecture\ptx without underlying lung dz\ser3003img03003.jpg"/>
          <p:cNvPicPr>
            <a:picLocks noGrp="1" noChangeAspect="1" noChangeArrowheads="1"/>
          </p:cNvPicPr>
          <p:nvPr>
            <p:ph idx="1"/>
          </p:nvPr>
        </p:nvPicPr>
        <p:blipFill>
          <a:blip r:embed="rId2" cstate="print"/>
          <a:srcRect/>
          <a:stretch>
            <a:fillRect/>
          </a:stretch>
        </p:blipFill>
        <p:spPr bwMode="auto">
          <a:xfrm>
            <a:off x="740646" y="1265238"/>
            <a:ext cx="4745754" cy="5295759"/>
          </a:xfrm>
          <a:prstGeom prst="rect">
            <a:avLst/>
          </a:prstGeom>
          <a:noFill/>
        </p:spPr>
      </p:pic>
      <p:sp>
        <p:nvSpPr>
          <p:cNvPr id="5" name="TextBox 4"/>
          <p:cNvSpPr txBox="1"/>
          <p:nvPr/>
        </p:nvSpPr>
        <p:spPr>
          <a:xfrm>
            <a:off x="5791200" y="1611065"/>
            <a:ext cx="3111500" cy="2062103"/>
          </a:xfrm>
          <a:prstGeom prst="rect">
            <a:avLst/>
          </a:prstGeom>
          <a:noFill/>
        </p:spPr>
        <p:txBody>
          <a:bodyPr wrap="square" rtlCol="0">
            <a:spAutoFit/>
          </a:bodyPr>
          <a:lstStyle/>
          <a:p>
            <a:r>
              <a:rPr lang="en-US" sz="3200" dirty="0" smtClean="0"/>
              <a:t>This chest film was obtained.  What do you see?</a:t>
            </a:r>
          </a:p>
        </p:txBody>
      </p:sp>
    </p:spTree>
    <p:extLst>
      <p:ext uri="{BB962C8B-B14F-4D97-AF65-F5344CB8AC3E}">
        <p14:creationId xmlns:p14="http://schemas.microsoft.com/office/powerpoint/2010/main" val="2811266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 closer look…</a:t>
            </a:r>
            <a:endParaRPr lang="en-US" dirty="0"/>
          </a:p>
        </p:txBody>
      </p:sp>
      <p:pic>
        <p:nvPicPr>
          <p:cNvPr id="4" name="Picture 2" descr="C:\Users\jeff\Desktop\Peds Chest X-ray lecture\ptx without underlying lung dz\Closeup.jpg"/>
          <p:cNvPicPr>
            <a:picLocks noGrp="1" noChangeAspect="1" noChangeArrowheads="1"/>
          </p:cNvPicPr>
          <p:nvPr>
            <p:ph idx="1"/>
          </p:nvPr>
        </p:nvPicPr>
        <p:blipFill>
          <a:blip r:embed="rId2" cstate="print"/>
          <a:srcRect/>
          <a:stretch>
            <a:fillRect/>
          </a:stretch>
        </p:blipFill>
        <p:spPr bwMode="auto">
          <a:xfrm>
            <a:off x="2510721" y="1425278"/>
            <a:ext cx="3762504" cy="5067300"/>
          </a:xfrm>
          <a:prstGeom prst="rect">
            <a:avLst/>
          </a:prstGeom>
          <a:noFill/>
        </p:spPr>
      </p:pic>
      <p:cxnSp>
        <p:nvCxnSpPr>
          <p:cNvPr id="6" name="Straight Arrow Connector 5"/>
          <p:cNvCxnSpPr/>
          <p:nvPr/>
        </p:nvCxnSpPr>
        <p:spPr>
          <a:xfrm flipH="1" flipV="1">
            <a:off x="4822371" y="2439690"/>
            <a:ext cx="584200" cy="5715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4070594" y="3156595"/>
            <a:ext cx="584200" cy="5715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402446" y="2750840"/>
            <a:ext cx="584200" cy="5715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959313" y="3266430"/>
            <a:ext cx="2123127" cy="461665"/>
          </a:xfrm>
          <a:prstGeom prst="rect">
            <a:avLst/>
          </a:prstGeom>
          <a:noFill/>
        </p:spPr>
        <p:txBody>
          <a:bodyPr wrap="square" rtlCol="0">
            <a:spAutoFit/>
          </a:bodyPr>
          <a:lstStyle/>
          <a:p>
            <a:r>
              <a:rPr lang="en-US" sz="2400" dirty="0" smtClean="0">
                <a:solidFill>
                  <a:srgbClr val="C00000"/>
                </a:solidFill>
              </a:rPr>
              <a:t>Pneumothorax</a:t>
            </a:r>
            <a:endParaRPr lang="en-US" sz="2400" dirty="0">
              <a:solidFill>
                <a:srgbClr val="C00000"/>
              </a:solidFill>
            </a:endParaRPr>
          </a:p>
        </p:txBody>
      </p:sp>
    </p:spTree>
    <p:extLst>
      <p:ext uri="{BB962C8B-B14F-4D97-AF65-F5344CB8AC3E}">
        <p14:creationId xmlns:p14="http://schemas.microsoft.com/office/powerpoint/2010/main" val="8138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Pneumothorax Continued</a:t>
            </a:r>
            <a:endParaRPr lang="en-US" dirty="0"/>
          </a:p>
        </p:txBody>
      </p:sp>
      <p:sp>
        <p:nvSpPr>
          <p:cNvPr id="3" name="Content Placeholder 2"/>
          <p:cNvSpPr>
            <a:spLocks noGrp="1"/>
          </p:cNvSpPr>
          <p:nvPr>
            <p:ph idx="1"/>
          </p:nvPr>
        </p:nvSpPr>
        <p:spPr>
          <a:xfrm>
            <a:off x="762000" y="2153582"/>
            <a:ext cx="6540500" cy="1485900"/>
          </a:xfrm>
        </p:spPr>
        <p:txBody>
          <a:bodyPr/>
          <a:lstStyle/>
          <a:p>
            <a:pPr>
              <a:buFont typeface="Arial" panose="020B0604020202020204" pitchFamily="34" charset="0"/>
              <a:buChar char="•"/>
            </a:pPr>
            <a:r>
              <a:rPr lang="en-US" dirty="0"/>
              <a:t>trauma</a:t>
            </a:r>
          </a:p>
          <a:p>
            <a:pPr>
              <a:buFont typeface="Arial" panose="020B0604020202020204" pitchFamily="34" charset="0"/>
              <a:buChar char="•"/>
            </a:pPr>
            <a:r>
              <a:rPr lang="en-US" dirty="0" smtClean="0"/>
              <a:t>popped </a:t>
            </a:r>
            <a:r>
              <a:rPr lang="en-US" dirty="0"/>
              <a:t>bleb</a:t>
            </a:r>
          </a:p>
          <a:p>
            <a:pPr>
              <a:buFont typeface="Arial" panose="020B0604020202020204" pitchFamily="34" charset="0"/>
              <a:buChar char="•"/>
            </a:pPr>
            <a:r>
              <a:rPr lang="en-US" dirty="0" err="1" smtClean="0"/>
              <a:t>overventilation</a:t>
            </a:r>
            <a:r>
              <a:rPr lang="en-US" dirty="0" smtClean="0"/>
              <a:t> </a:t>
            </a:r>
            <a:r>
              <a:rPr lang="en-US" dirty="0"/>
              <a:t>(combo volume/pressure)</a:t>
            </a:r>
          </a:p>
        </p:txBody>
      </p:sp>
      <p:sp>
        <p:nvSpPr>
          <p:cNvPr id="4" name="TextBox 3"/>
          <p:cNvSpPr txBox="1"/>
          <p:nvPr/>
        </p:nvSpPr>
        <p:spPr>
          <a:xfrm>
            <a:off x="457200" y="1524000"/>
            <a:ext cx="8102600" cy="523220"/>
          </a:xfrm>
          <a:prstGeom prst="rect">
            <a:avLst/>
          </a:prstGeom>
          <a:noFill/>
        </p:spPr>
        <p:txBody>
          <a:bodyPr wrap="square" rtlCol="0">
            <a:spAutoFit/>
          </a:bodyPr>
          <a:lstStyle/>
          <a:p>
            <a:r>
              <a:rPr lang="en-US" sz="2800" dirty="0" smtClean="0"/>
              <a:t>What are some causes of pneumothorax?</a:t>
            </a:r>
            <a:endParaRPr lang="en-US" sz="2800" dirty="0"/>
          </a:p>
        </p:txBody>
      </p:sp>
      <p:sp>
        <p:nvSpPr>
          <p:cNvPr id="5" name="TextBox 4"/>
          <p:cNvSpPr txBox="1"/>
          <p:nvPr/>
        </p:nvSpPr>
        <p:spPr>
          <a:xfrm>
            <a:off x="457200" y="3579416"/>
            <a:ext cx="8220584" cy="523220"/>
          </a:xfrm>
          <a:prstGeom prst="rect">
            <a:avLst/>
          </a:prstGeom>
          <a:noFill/>
        </p:spPr>
        <p:txBody>
          <a:bodyPr wrap="none" rtlCol="0">
            <a:spAutoFit/>
          </a:bodyPr>
          <a:lstStyle/>
          <a:p>
            <a:r>
              <a:rPr lang="en-US" sz="2800" dirty="0" smtClean="0"/>
              <a:t>What are some signs and symptoms of pneumothorax?</a:t>
            </a:r>
            <a:endParaRPr lang="en-US" sz="2800" dirty="0"/>
          </a:p>
        </p:txBody>
      </p:sp>
      <p:sp>
        <p:nvSpPr>
          <p:cNvPr id="6" name="TextBox 5"/>
          <p:cNvSpPr txBox="1"/>
          <p:nvPr/>
        </p:nvSpPr>
        <p:spPr>
          <a:xfrm>
            <a:off x="762000" y="4082534"/>
            <a:ext cx="6972300" cy="3046988"/>
          </a:xfrm>
          <a:prstGeom prst="rect">
            <a:avLst/>
          </a:prstGeom>
          <a:noFill/>
        </p:spPr>
        <p:txBody>
          <a:bodyPr wrap="square" rtlCol="0">
            <a:spAutoFit/>
          </a:bodyPr>
          <a:lstStyle/>
          <a:p>
            <a:r>
              <a:rPr lang="en-US" sz="2400" dirty="0" smtClean="0"/>
              <a:t>Symptoms</a:t>
            </a:r>
          </a:p>
          <a:p>
            <a:pPr marL="457200" indent="-457200">
              <a:buFont typeface="Arial" panose="020B0604020202020204" pitchFamily="34" charset="0"/>
              <a:buChar char="•"/>
            </a:pPr>
            <a:r>
              <a:rPr lang="en-US" sz="2400" dirty="0" smtClean="0"/>
              <a:t>Pleuritic chest pain</a:t>
            </a:r>
          </a:p>
          <a:p>
            <a:pPr marL="457200" indent="-457200">
              <a:buFont typeface="Arial" panose="020B0604020202020204" pitchFamily="34" charset="0"/>
              <a:buChar char="•"/>
            </a:pPr>
            <a:r>
              <a:rPr lang="en-US" sz="2400" dirty="0" smtClean="0"/>
              <a:t>Dyspnea</a:t>
            </a:r>
          </a:p>
          <a:p>
            <a:r>
              <a:rPr lang="en-US" sz="2400" dirty="0" smtClean="0"/>
              <a:t>Signs</a:t>
            </a:r>
          </a:p>
          <a:p>
            <a:pPr marL="457200" indent="-457200">
              <a:buFont typeface="Arial" panose="020B0604020202020204" pitchFamily="34" charset="0"/>
              <a:buChar char="•"/>
            </a:pPr>
            <a:r>
              <a:rPr lang="en-US" sz="2400" dirty="0"/>
              <a:t>decreased breath sounds</a:t>
            </a:r>
          </a:p>
          <a:p>
            <a:pPr marL="457200" indent="-457200">
              <a:buFont typeface="Arial" panose="020B0604020202020204" pitchFamily="34" charset="0"/>
              <a:buChar char="•"/>
            </a:pPr>
            <a:r>
              <a:rPr lang="en-US" sz="2400" dirty="0" smtClean="0"/>
              <a:t>hypoxemia</a:t>
            </a:r>
            <a:endParaRPr lang="en-US" sz="2400" dirty="0"/>
          </a:p>
          <a:p>
            <a:pPr marL="457200" indent="-457200">
              <a:buFont typeface="Arial" panose="020B0604020202020204" pitchFamily="34" charset="0"/>
              <a:buChar char="•"/>
            </a:pPr>
            <a:r>
              <a:rPr lang="en-US" sz="2400" dirty="0" smtClean="0"/>
              <a:t>cardiac </a:t>
            </a:r>
            <a:r>
              <a:rPr lang="en-US" sz="2400" dirty="0"/>
              <a:t>arrhythmias or arrest (if severe).</a:t>
            </a:r>
          </a:p>
          <a:p>
            <a:endParaRPr lang="en-US" sz="2400" dirty="0"/>
          </a:p>
        </p:txBody>
      </p:sp>
    </p:spTree>
    <p:extLst>
      <p:ext uri="{BB962C8B-B14F-4D97-AF65-F5344CB8AC3E}">
        <p14:creationId xmlns:p14="http://schemas.microsoft.com/office/powerpoint/2010/main" val="15538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3124200" y="76200"/>
            <a:ext cx="2895600" cy="761999"/>
          </a:xfrm>
        </p:spPr>
        <p:txBody>
          <a:bodyPr>
            <a:normAutofit/>
          </a:bodyPr>
          <a:lstStyle/>
          <a:p>
            <a:pPr algn="ctr">
              <a:buNone/>
            </a:pPr>
            <a:r>
              <a:rPr lang="en-US" dirty="0" err="1" smtClean="0"/>
              <a:t>Pneumothoraces</a:t>
            </a:r>
            <a:r>
              <a:rPr lang="en-US" dirty="0" smtClean="0"/>
              <a:t>.</a:t>
            </a:r>
            <a:endParaRPr lang="en-US" dirty="0"/>
          </a:p>
        </p:txBody>
      </p:sp>
      <p:pic>
        <p:nvPicPr>
          <p:cNvPr id="2051" name="Picture 3" descr="C:\Users\jeff\Desktop\Peds Chest X-ray lecture\ptx with underlying lung dz\ser2001img02001.jpg"/>
          <p:cNvPicPr>
            <a:picLocks noChangeAspect="1" noChangeArrowheads="1"/>
          </p:cNvPicPr>
          <p:nvPr/>
        </p:nvPicPr>
        <p:blipFill>
          <a:blip r:embed="rId3" cstate="print"/>
          <a:srcRect/>
          <a:stretch>
            <a:fillRect/>
          </a:stretch>
        </p:blipFill>
        <p:spPr bwMode="auto">
          <a:xfrm>
            <a:off x="4419600" y="609600"/>
            <a:ext cx="4724400" cy="5105400"/>
          </a:xfrm>
          <a:prstGeom prst="rect">
            <a:avLst/>
          </a:prstGeom>
          <a:noFill/>
        </p:spPr>
      </p:pic>
      <p:pic>
        <p:nvPicPr>
          <p:cNvPr id="2052" name="Picture 4" descr="C:\Users\jeff\Desktop\Peds Chest X-ray lecture\ptx without underlying lung dz\ser3003img03003.jpg"/>
          <p:cNvPicPr>
            <a:picLocks noChangeAspect="1" noChangeArrowheads="1"/>
          </p:cNvPicPr>
          <p:nvPr/>
        </p:nvPicPr>
        <p:blipFill>
          <a:blip r:embed="rId4" cstate="print"/>
          <a:srcRect/>
          <a:stretch>
            <a:fillRect/>
          </a:stretch>
        </p:blipFill>
        <p:spPr bwMode="auto">
          <a:xfrm>
            <a:off x="0" y="609600"/>
            <a:ext cx="4575166" cy="5105400"/>
          </a:xfrm>
          <a:prstGeom prst="rect">
            <a:avLst/>
          </a:prstGeom>
          <a:noFill/>
        </p:spPr>
      </p:pic>
      <p:sp>
        <p:nvSpPr>
          <p:cNvPr id="6" name="Content Placeholder 2"/>
          <p:cNvSpPr txBox="1">
            <a:spLocks/>
          </p:cNvSpPr>
          <p:nvPr/>
        </p:nvSpPr>
        <p:spPr>
          <a:xfrm>
            <a:off x="381000" y="5791200"/>
            <a:ext cx="8305800" cy="761999"/>
          </a:xfrm>
          <a:prstGeom prst="rect">
            <a:avLst/>
          </a:prstGeom>
        </p:spPr>
        <p:txBody>
          <a:bodyPr vert="horz" lIns="91440" tIns="45720" rIns="91440" bIns="45720" rtlCol="0">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Which one is easier to see? In</a:t>
            </a:r>
            <a:r>
              <a:rPr kumimoji="0" lang="en-US" sz="3200" b="0" i="0" u="none" strike="noStrike" kern="1200" cap="none" spc="0" normalizeH="0" noProof="0" dirty="0" smtClean="0">
                <a:ln>
                  <a:noFill/>
                </a:ln>
                <a:effectLst/>
                <a:uLnTx/>
                <a:uFillTx/>
                <a:latin typeface="+mn-lt"/>
                <a:ea typeface="+mn-ea"/>
                <a:cs typeface="+mn-cs"/>
              </a:rPr>
              <a:t> a normal lung (left image), the pleural line can be very subtle.  If there</a:t>
            </a:r>
            <a:r>
              <a:rPr lang="en-US" sz="3200" dirty="0" smtClean="0"/>
              <a:t> is lung disease (right image), it can make it easier.</a:t>
            </a:r>
            <a:r>
              <a:rPr kumimoji="0" lang="en-US" sz="3200" b="0" i="0" u="none" strike="noStrike" kern="1200" cap="none" spc="0" normalizeH="0" baseline="0" noProof="0" dirty="0" smtClean="0">
                <a:ln>
                  <a:noFill/>
                </a:ln>
                <a:effectLst/>
                <a:uLnTx/>
                <a:uFillTx/>
                <a:latin typeface="+mn-lt"/>
                <a:ea typeface="+mn-ea"/>
                <a:cs typeface="+mn-cs"/>
              </a:rPr>
              <a:t> </a:t>
            </a:r>
            <a:endParaRPr kumimoji="0" lang="en-US" sz="3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40607635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3124200" y="76200"/>
            <a:ext cx="2895600" cy="761999"/>
          </a:xfrm>
        </p:spPr>
        <p:txBody>
          <a:bodyPr>
            <a:normAutofit/>
          </a:bodyPr>
          <a:lstStyle/>
          <a:p>
            <a:pPr algn="ctr">
              <a:buNone/>
            </a:pPr>
            <a:r>
              <a:rPr lang="en-US" dirty="0" err="1" smtClean="0"/>
              <a:t>Pneumothoraces</a:t>
            </a:r>
            <a:r>
              <a:rPr lang="en-US" dirty="0" smtClean="0"/>
              <a:t>.</a:t>
            </a:r>
            <a:endParaRPr lang="en-US" dirty="0"/>
          </a:p>
        </p:txBody>
      </p:sp>
      <p:sp>
        <p:nvSpPr>
          <p:cNvPr id="6" name="Content Placeholder 2"/>
          <p:cNvSpPr txBox="1">
            <a:spLocks/>
          </p:cNvSpPr>
          <p:nvPr/>
        </p:nvSpPr>
        <p:spPr>
          <a:xfrm>
            <a:off x="381000" y="5791200"/>
            <a:ext cx="8305800" cy="761999"/>
          </a:xfrm>
          <a:prstGeom prst="rect">
            <a:avLst/>
          </a:prstGeom>
        </p:spPr>
        <p:txBody>
          <a:bodyPr vert="horz" lIns="91440" tIns="45720" rIns="91440" bIns="45720" rtlCol="0">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Which one is easier to see? In</a:t>
            </a:r>
            <a:r>
              <a:rPr kumimoji="0" lang="en-US" sz="3200" b="0" i="0" u="none" strike="noStrike" kern="1200" cap="none" spc="0" normalizeH="0" noProof="0" dirty="0" smtClean="0">
                <a:ln>
                  <a:noFill/>
                </a:ln>
                <a:effectLst/>
                <a:uLnTx/>
                <a:uFillTx/>
                <a:latin typeface="+mn-lt"/>
                <a:ea typeface="+mn-ea"/>
                <a:cs typeface="+mn-cs"/>
              </a:rPr>
              <a:t> a normal lung (left image), the pleural line can be very subtle.  If there</a:t>
            </a:r>
            <a:r>
              <a:rPr lang="en-US" sz="3200" dirty="0" smtClean="0"/>
              <a:t> is lung disease (right image), it can make it easier.</a:t>
            </a:r>
            <a:r>
              <a:rPr kumimoji="0" lang="en-US" sz="3200" b="0" i="0" u="none" strike="noStrike" kern="1200" cap="none" spc="0" normalizeH="0" baseline="0" noProof="0" dirty="0" smtClean="0">
                <a:ln>
                  <a:noFill/>
                </a:ln>
                <a:effectLst/>
                <a:uLnTx/>
                <a:uFillTx/>
                <a:latin typeface="+mn-lt"/>
                <a:ea typeface="+mn-ea"/>
                <a:cs typeface="+mn-cs"/>
              </a:rPr>
              <a:t> </a:t>
            </a:r>
            <a:endParaRPr kumimoji="0" lang="en-US" sz="3200" b="0" i="0" u="none" strike="noStrike" kern="1200" cap="none" spc="0" normalizeH="0" baseline="0" noProof="0" dirty="0">
              <a:ln>
                <a:noFill/>
              </a:ln>
              <a:effectLst/>
              <a:uLnTx/>
              <a:uFillTx/>
              <a:latin typeface="+mn-lt"/>
              <a:ea typeface="+mn-ea"/>
              <a:cs typeface="+mn-cs"/>
            </a:endParaRPr>
          </a:p>
        </p:txBody>
      </p:sp>
      <p:pic>
        <p:nvPicPr>
          <p:cNvPr id="3074" name="Picture 2" descr="C:\Users\jeff\Desktop\Peds Chest X-ray lecture\ptx without underlying lung dz\Closeup.jpg"/>
          <p:cNvPicPr>
            <a:picLocks noChangeAspect="1" noChangeArrowheads="1"/>
          </p:cNvPicPr>
          <p:nvPr/>
        </p:nvPicPr>
        <p:blipFill>
          <a:blip r:embed="rId2" cstate="print"/>
          <a:srcRect/>
          <a:stretch>
            <a:fillRect/>
          </a:stretch>
        </p:blipFill>
        <p:spPr bwMode="auto">
          <a:xfrm>
            <a:off x="609600" y="609600"/>
            <a:ext cx="3748573" cy="5048250"/>
          </a:xfrm>
          <a:prstGeom prst="rect">
            <a:avLst/>
          </a:prstGeom>
          <a:noFill/>
        </p:spPr>
      </p:pic>
      <p:pic>
        <p:nvPicPr>
          <p:cNvPr id="3075" name="Picture 3" descr="C:\Users\jeff\Desktop\Peds Chest X-ray lecture\ptx with underlying lung dz\closeup.jpg"/>
          <p:cNvPicPr>
            <a:picLocks noChangeAspect="1" noChangeArrowheads="1"/>
          </p:cNvPicPr>
          <p:nvPr/>
        </p:nvPicPr>
        <p:blipFill>
          <a:blip r:embed="rId3" cstate="print"/>
          <a:srcRect/>
          <a:stretch>
            <a:fillRect/>
          </a:stretch>
        </p:blipFill>
        <p:spPr bwMode="auto">
          <a:xfrm>
            <a:off x="5029200" y="609600"/>
            <a:ext cx="3588750" cy="5029200"/>
          </a:xfrm>
          <a:prstGeom prst="rect">
            <a:avLst/>
          </a:prstGeom>
          <a:noFill/>
        </p:spPr>
      </p:pic>
    </p:spTree>
    <p:extLst>
      <p:ext uri="{BB962C8B-B14F-4D97-AF65-F5344CB8AC3E}">
        <p14:creationId xmlns:p14="http://schemas.microsoft.com/office/powerpoint/2010/main" val="5681141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eff\Desktop\Radiology\Cases\Chest\Spont Ptx with bulla H2641326\test.jpg"/>
          <p:cNvPicPr>
            <a:picLocks noChangeAspect="1" noChangeArrowheads="1"/>
          </p:cNvPicPr>
          <p:nvPr/>
        </p:nvPicPr>
        <p:blipFill>
          <a:blip r:embed="rId3" cstate="print"/>
          <a:srcRect/>
          <a:stretch>
            <a:fillRect/>
          </a:stretch>
        </p:blipFill>
        <p:spPr bwMode="auto">
          <a:xfrm>
            <a:off x="0" y="0"/>
            <a:ext cx="6200974" cy="6781800"/>
          </a:xfrm>
          <a:prstGeom prst="rect">
            <a:avLst/>
          </a:prstGeom>
          <a:noFill/>
        </p:spPr>
      </p:pic>
      <p:sp>
        <p:nvSpPr>
          <p:cNvPr id="3" name="TextBox 2"/>
          <p:cNvSpPr txBox="1"/>
          <p:nvPr/>
        </p:nvSpPr>
        <p:spPr>
          <a:xfrm>
            <a:off x="6172200" y="152400"/>
            <a:ext cx="2819400" cy="3539430"/>
          </a:xfrm>
          <a:prstGeom prst="rect">
            <a:avLst/>
          </a:prstGeom>
          <a:noFill/>
        </p:spPr>
        <p:txBody>
          <a:bodyPr wrap="square" rtlCol="0">
            <a:spAutoFit/>
          </a:bodyPr>
          <a:lstStyle/>
          <a:p>
            <a:r>
              <a:rPr lang="en-US" sz="2800" dirty="0" smtClean="0"/>
              <a:t>Large pneumothorax</a:t>
            </a:r>
          </a:p>
          <a:p>
            <a:endParaRPr lang="en-US" sz="2800" dirty="0" smtClean="0"/>
          </a:p>
          <a:p>
            <a:r>
              <a:rPr lang="en-US" sz="2800" dirty="0" smtClean="0"/>
              <a:t>Right lung collapse</a:t>
            </a:r>
          </a:p>
          <a:p>
            <a:endParaRPr lang="en-US" sz="2800" dirty="0" smtClean="0"/>
          </a:p>
          <a:p>
            <a:r>
              <a:rPr lang="en-US" sz="2800" dirty="0" smtClean="0"/>
              <a:t>Pulmonary bleb is visible</a:t>
            </a:r>
          </a:p>
        </p:txBody>
      </p:sp>
      <p:cxnSp>
        <p:nvCxnSpPr>
          <p:cNvPr id="4" name="Straight Arrow Connector 3"/>
          <p:cNvCxnSpPr/>
          <p:nvPr/>
        </p:nvCxnSpPr>
        <p:spPr>
          <a:xfrm rot="10800000" flipV="1">
            <a:off x="1981200" y="2971800"/>
            <a:ext cx="4191000" cy="76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00974" y="2286000"/>
            <a:ext cx="2943026" cy="523220"/>
          </a:xfrm>
          <a:prstGeom prst="rect">
            <a:avLst/>
          </a:prstGeom>
          <a:noFill/>
        </p:spPr>
        <p:txBody>
          <a:bodyPr wrap="square" rtlCol="0">
            <a:spAutoFit/>
          </a:bodyPr>
          <a:lstStyle/>
          <a:p>
            <a:r>
              <a:rPr lang="en-US" sz="2800" dirty="0" smtClean="0"/>
              <a:t>What do you see?</a:t>
            </a:r>
            <a:endParaRPr lang="en-US" sz="2800" dirty="0"/>
          </a:p>
        </p:txBody>
      </p:sp>
    </p:spTree>
    <p:extLst>
      <p:ext uri="{BB962C8B-B14F-4D97-AF65-F5344CB8AC3E}">
        <p14:creationId xmlns:p14="http://schemas.microsoft.com/office/powerpoint/2010/main" val="2649282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xit"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1_Office Theme">
  <a:themeElements>
    <a:clrScheme name="StanfordChildrens_Brand">
      <a:dk1>
        <a:srgbClr val="5F574F"/>
      </a:dk1>
      <a:lt1>
        <a:srgbClr val="FFFFFF"/>
      </a:lt1>
      <a:dk2>
        <a:srgbClr val="8C1515"/>
      </a:dk2>
      <a:lt2>
        <a:srgbClr val="B6B1A9"/>
      </a:lt2>
      <a:accent1>
        <a:srgbClr val="FF2E35"/>
      </a:accent1>
      <a:accent2>
        <a:srgbClr val="000000"/>
      </a:accent2>
      <a:accent3>
        <a:srgbClr val="5DC1C8"/>
      </a:accent3>
      <a:accent4>
        <a:srgbClr val="106470"/>
      </a:accent4>
      <a:accent5>
        <a:srgbClr val="5AB648"/>
      </a:accent5>
      <a:accent6>
        <a:srgbClr val="FF8985"/>
      </a:accent6>
      <a:hlink>
        <a:srgbClr val="FF2E35"/>
      </a:hlink>
      <a:folHlink>
        <a:srgbClr val="8C15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b="0" i="0" dirty="0" smtClean="0">
            <a:solidFill>
              <a:schemeClr val="bg1"/>
            </a:solidFill>
            <a:latin typeface="Brandon Text Regular"/>
            <a:cs typeface="Brandon Text Regular"/>
          </a:defRPr>
        </a:defPPr>
      </a:lstStyle>
    </a:txDef>
  </a:objectDefaults>
  <a:extraClrSchemeLst/>
  <a:extLst>
    <a:ext uri="{05A4C25C-085E-4340-85A3-A5531E510DB2}">
      <thm15:themeFamily xmlns:thm15="http://schemas.microsoft.com/office/thememl/2012/main" name="OPTIONAL_TEMPLATE _HOSPITAL_PEDS.pptx [Read-Only]" id="{8F18C357-9A3B-4397-B3FF-C7A33030D294}" vid="{A05D09E0-C8C9-40D3-8D8E-ADC29802C8E2}"/>
    </a:ext>
  </a:extLst>
</a:theme>
</file>

<file path=ppt/theme/theme2.xml><?xml version="1.0" encoding="utf-8"?>
<a:theme xmlns:a="http://schemas.openxmlformats.org/drawingml/2006/main" name="Office Theme">
  <a:themeElements>
    <a:clrScheme name="StanfordChildrens">
      <a:dk1>
        <a:srgbClr val="5F574F"/>
      </a:dk1>
      <a:lt1>
        <a:srgbClr val="FFFFFF"/>
      </a:lt1>
      <a:dk2>
        <a:srgbClr val="8C1515"/>
      </a:dk2>
      <a:lt2>
        <a:srgbClr val="B6B1A9"/>
      </a:lt2>
      <a:accent1>
        <a:srgbClr val="FF2E3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PTIONAL_TEMPLATE _HOSPITAL_PEDS.pptx [Read-Only]" id="{8F18C357-9A3B-4397-B3FF-C7A33030D294}" vid="{C145313A-0651-4D5D-BF48-9BDAA202C14D}"/>
    </a:ext>
  </a:extLst>
</a:theme>
</file>

<file path=ppt/theme/theme3.xml><?xml version="1.0" encoding="utf-8"?>
<a:theme xmlns:a="http://schemas.openxmlformats.org/drawingml/2006/main" name="Office Theme">
  <a:themeElements>
    <a:clrScheme name="StanfordChildrens_Brand">
      <a:dk1>
        <a:srgbClr val="5F574F"/>
      </a:dk1>
      <a:lt1>
        <a:srgbClr val="FFFFFF"/>
      </a:lt1>
      <a:dk2>
        <a:srgbClr val="8C1515"/>
      </a:dk2>
      <a:lt2>
        <a:srgbClr val="B6B1A9"/>
      </a:lt2>
      <a:accent1>
        <a:srgbClr val="FF2E35"/>
      </a:accent1>
      <a:accent2>
        <a:srgbClr val="000000"/>
      </a:accent2>
      <a:accent3>
        <a:srgbClr val="5DC1C8"/>
      </a:accent3>
      <a:accent4>
        <a:srgbClr val="106470"/>
      </a:accent4>
      <a:accent5>
        <a:srgbClr val="5AB648"/>
      </a:accent5>
      <a:accent6>
        <a:srgbClr val="FF8985"/>
      </a:accent6>
      <a:hlink>
        <a:srgbClr val="FF2E35"/>
      </a:hlink>
      <a:folHlink>
        <a:srgbClr val="8C15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b="0" i="0" dirty="0" smtClean="0">
            <a:latin typeface="Brandon Text Regular"/>
            <a:cs typeface="Brandon Text Regular"/>
          </a:defRPr>
        </a:defPPr>
      </a:lstStyle>
    </a:txDef>
  </a:objectDefaults>
  <a:extraClrSchemeLst/>
  <a:extLst>
    <a:ext uri="{05A4C25C-085E-4340-85A3-A5531E510DB2}">
      <thm15:themeFamily xmlns:thm15="http://schemas.microsoft.com/office/thememl/2012/main" name="OPTIONAL_TEMPLATE _HOSPITAL_PEDS.pptx [Read-Only]" id="{8F18C357-9A3B-4397-B3FF-C7A33030D294}" vid="{AC849F92-DC14-4571-B13A-685D03F15D3C}"/>
    </a:ext>
  </a:extLst>
</a:theme>
</file>

<file path=ppt/theme/theme4.xml><?xml version="1.0" encoding="utf-8"?>
<a:theme xmlns:a="http://schemas.openxmlformats.org/drawingml/2006/main" name="Office Theme">
  <a:themeElements>
    <a:clrScheme name="StanfordChildrens">
      <a:dk1>
        <a:srgbClr val="5F574F"/>
      </a:dk1>
      <a:lt1>
        <a:srgbClr val="FFFFFF"/>
      </a:lt1>
      <a:dk2>
        <a:srgbClr val="8C1515"/>
      </a:dk2>
      <a:lt2>
        <a:srgbClr val="B6B1A9"/>
      </a:lt2>
      <a:accent1>
        <a:srgbClr val="FF2E3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PTIONAL_TEMPLATE _HOSPITAL_PEDS.pptx [Read-Only]" id="{8F18C357-9A3B-4397-B3FF-C7A33030D294}" vid="{FBFE34AB-95C9-4B7A-AAB2-46D1C101825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OPTIONAL_TEMPLATE _HOSPITAL_PEDS</Template>
  <TotalTime>62</TotalTime>
  <Words>891</Words>
  <Application>Microsoft Office PowerPoint</Application>
  <PresentationFormat>On-screen Show (4:3)</PresentationFormat>
  <Paragraphs>121</Paragraphs>
  <Slides>23</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Brandon Grotesque Bold</vt:lpstr>
      <vt:lpstr>Brandon Grotesque Regular</vt:lpstr>
      <vt:lpstr>Brandon Text Regular</vt:lpstr>
      <vt:lpstr>Calibri</vt:lpstr>
      <vt:lpstr>1_Office Theme</vt:lpstr>
      <vt:lpstr>Office Theme</vt:lpstr>
      <vt:lpstr>Office Theme</vt:lpstr>
      <vt:lpstr>Office Theme</vt:lpstr>
      <vt:lpstr>Chest Films 103: Pneumothorax and Pleural Effusions</vt:lpstr>
      <vt:lpstr>PowerPoint Presentation</vt:lpstr>
      <vt:lpstr>Case:</vt:lpstr>
      <vt:lpstr>Case continued:</vt:lpstr>
      <vt:lpstr>Taking a closer look…</vt:lpstr>
      <vt:lpstr>Pneumothorax Continued</vt:lpstr>
      <vt:lpstr>PowerPoint Presentation</vt:lpstr>
      <vt:lpstr>PowerPoint Presentation</vt:lpstr>
      <vt:lpstr>PowerPoint Presentation</vt:lpstr>
      <vt:lpstr>PowerPoint Presentation</vt:lpstr>
      <vt:lpstr>PowerPoint Presentation</vt:lpstr>
      <vt:lpstr>PowerPoint Presentation</vt:lpstr>
      <vt:lpstr>Pleural Effusion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vt:lpstr>
      <vt:lpstr>Special Thanks:</vt:lpstr>
    </vt:vector>
  </TitlesOfParts>
  <Company>Stanford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Anna Lin</dc:creator>
  <cp:lastModifiedBy>Anna Lin</cp:lastModifiedBy>
  <cp:revision>8</cp:revision>
  <cp:lastPrinted>2014-02-11T21:39:11Z</cp:lastPrinted>
  <dcterms:created xsi:type="dcterms:W3CDTF">2015-02-19T22:28:13Z</dcterms:created>
  <dcterms:modified xsi:type="dcterms:W3CDTF">2015-02-25T19:18:48Z</dcterms:modified>
</cp:coreProperties>
</file>