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51" r:id="rId2"/>
    <p:sldMasterId id="2147483653" r:id="rId3"/>
    <p:sldMasterId id="2147483664" r:id="rId4"/>
  </p:sldMasterIdLst>
  <p:notesMasterIdLst>
    <p:notesMasterId r:id="rId37"/>
  </p:notesMasterIdLst>
  <p:sldIdLst>
    <p:sldId id="262" r:id="rId5"/>
    <p:sldId id="264" r:id="rId6"/>
    <p:sldId id="265" r:id="rId7"/>
    <p:sldId id="293" r:id="rId8"/>
    <p:sldId id="266" r:id="rId9"/>
    <p:sldId id="294" r:id="rId10"/>
    <p:sldId id="29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0">
          <p15:clr>
            <a:srgbClr val="A4A3A4"/>
          </p15:clr>
        </p15:guide>
        <p15:guide id="2" pos="55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940" autoAdjust="0"/>
  </p:normalViewPr>
  <p:slideViewPr>
    <p:cSldViewPr snapToGrid="0" snapToObjects="1" showGuides="1">
      <p:cViewPr varScale="1">
        <p:scale>
          <a:sx n="65" d="100"/>
          <a:sy n="65" d="100"/>
        </p:scale>
        <p:origin x="1560" y="72"/>
      </p:cViewPr>
      <p:guideLst>
        <p:guide orient="horz" pos="4150"/>
        <p:guide pos="55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523C8-4ABD-44AC-9F9E-B9D9DA9C8110}" type="datetimeFigureOut">
              <a:rPr lang="en-US" smtClean="0"/>
              <a:t>2/25/2015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2E8AC-F6A8-4D1C-9205-BF265F5A3A9B}" type="slidenum">
              <a:rPr lang="en-US" smtClean="0"/>
              <a:t>‹#›</a:t>
            </a:fld>
            <a:endParaRPr lang="en-US"/>
          </a:p>
        </p:txBody>
      </p:sp>
    </p:spTree>
    <p:extLst>
      <p:ext uri="{BB962C8B-B14F-4D97-AF65-F5344CB8AC3E}">
        <p14:creationId xmlns:p14="http://schemas.microsoft.com/office/powerpoint/2010/main" val="61772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Focal</a:t>
            </a:r>
            <a:r>
              <a:rPr lang="en-US" baseline="0" dirty="0" smtClean="0"/>
              <a:t> opacity in the right upper lung (superior segment of lower lobe or inferior upper lobe).  Otherwise normal.</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5</a:t>
            </a:fld>
            <a:endParaRPr lang="en-US"/>
          </a:p>
        </p:txBody>
      </p:sp>
    </p:spTree>
    <p:extLst>
      <p:ext uri="{BB962C8B-B14F-4D97-AF65-F5344CB8AC3E}">
        <p14:creationId xmlns:p14="http://schemas.microsoft.com/office/powerpoint/2010/main" val="3623778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Patient also has an</a:t>
            </a:r>
            <a:r>
              <a:rPr lang="en-US" baseline="0" dirty="0" smtClean="0"/>
              <a:t> </a:t>
            </a:r>
            <a:r>
              <a:rPr lang="en-US" dirty="0" smtClean="0"/>
              <a:t>aortic aneurysm</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22</a:t>
            </a:fld>
            <a:endParaRPr lang="en-US"/>
          </a:p>
        </p:txBody>
      </p:sp>
    </p:spTree>
    <p:extLst>
      <p:ext uri="{BB962C8B-B14F-4D97-AF65-F5344CB8AC3E}">
        <p14:creationId xmlns:p14="http://schemas.microsoft.com/office/powerpoint/2010/main" val="271130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23</a:t>
            </a:fld>
            <a:endParaRPr lang="en-US"/>
          </a:p>
        </p:txBody>
      </p:sp>
    </p:spTree>
    <p:extLst>
      <p:ext uri="{BB962C8B-B14F-4D97-AF65-F5344CB8AC3E}">
        <p14:creationId xmlns:p14="http://schemas.microsoft.com/office/powerpoint/2010/main" val="1371793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Images obtained</a:t>
            </a:r>
            <a:r>
              <a:rPr lang="en-US" baseline="0" dirty="0" smtClean="0"/>
              <a:t> 1 day apart.</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27</a:t>
            </a:fld>
            <a:endParaRPr lang="en-US"/>
          </a:p>
        </p:txBody>
      </p:sp>
    </p:spTree>
    <p:extLst>
      <p:ext uri="{BB962C8B-B14F-4D97-AF65-F5344CB8AC3E}">
        <p14:creationId xmlns:p14="http://schemas.microsoft.com/office/powerpoint/2010/main" val="359015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2E8AC-F6A8-4D1C-9205-BF265F5A3A9B}" type="slidenum">
              <a:rPr lang="en-US" smtClean="0"/>
              <a:t>6</a:t>
            </a:fld>
            <a:endParaRPr lang="en-US"/>
          </a:p>
        </p:txBody>
      </p:sp>
    </p:spTree>
    <p:extLst>
      <p:ext uri="{BB962C8B-B14F-4D97-AF65-F5344CB8AC3E}">
        <p14:creationId xmlns:p14="http://schemas.microsoft.com/office/powerpoint/2010/main" val="4302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8</a:t>
            </a:fld>
            <a:endParaRPr lang="en-US"/>
          </a:p>
        </p:txBody>
      </p:sp>
    </p:spTree>
    <p:extLst>
      <p:ext uri="{BB962C8B-B14F-4D97-AF65-F5344CB8AC3E}">
        <p14:creationId xmlns:p14="http://schemas.microsoft.com/office/powerpoint/2010/main" val="151981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2E8AC-F6A8-4D1C-9205-BF265F5A3A9B}" type="slidenum">
              <a:rPr lang="en-US" smtClean="0"/>
              <a:t>9</a:t>
            </a:fld>
            <a:endParaRPr lang="en-US"/>
          </a:p>
        </p:txBody>
      </p:sp>
    </p:spTree>
    <p:extLst>
      <p:ext uri="{BB962C8B-B14F-4D97-AF65-F5344CB8AC3E}">
        <p14:creationId xmlns:p14="http://schemas.microsoft.com/office/powerpoint/2010/main" val="228356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most</a:t>
            </a:r>
            <a:r>
              <a:rPr lang="en-US" baseline="0" dirty="0" smtClean="0"/>
              <a:t> often secondary to a bacterial pneumonia in </a:t>
            </a:r>
            <a:r>
              <a:rPr lang="en-US" baseline="0" dirty="0" err="1" smtClean="0"/>
              <a:t>immunocompetent</a:t>
            </a:r>
            <a:r>
              <a:rPr lang="en-US" baseline="0" dirty="0" smtClean="0"/>
              <a:t>, fungal in </a:t>
            </a:r>
            <a:r>
              <a:rPr lang="en-US" baseline="0" dirty="0" err="1" smtClean="0"/>
              <a:t>immunocompromised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14</a:t>
            </a:fld>
            <a:endParaRPr lang="en-US"/>
          </a:p>
        </p:txBody>
      </p:sp>
    </p:spTree>
    <p:extLst>
      <p:ext uri="{BB962C8B-B14F-4D97-AF65-F5344CB8AC3E}">
        <p14:creationId xmlns:p14="http://schemas.microsoft.com/office/powerpoint/2010/main" val="292323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most</a:t>
            </a:r>
            <a:r>
              <a:rPr lang="en-US" baseline="0" dirty="0" smtClean="0"/>
              <a:t> often secondary to a bacterial pneumonia in </a:t>
            </a:r>
            <a:r>
              <a:rPr lang="en-US" baseline="0" dirty="0" err="1" smtClean="0"/>
              <a:t>immunocompetent</a:t>
            </a:r>
            <a:r>
              <a:rPr lang="en-US" baseline="0" dirty="0" smtClean="0"/>
              <a:t>, fungal in </a:t>
            </a:r>
            <a:r>
              <a:rPr lang="en-US" baseline="0" dirty="0" err="1" smtClean="0"/>
              <a:t>immunocompromised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15</a:t>
            </a:fld>
            <a:endParaRPr lang="en-US"/>
          </a:p>
        </p:txBody>
      </p:sp>
    </p:spTree>
    <p:extLst>
      <p:ext uri="{BB962C8B-B14F-4D97-AF65-F5344CB8AC3E}">
        <p14:creationId xmlns:p14="http://schemas.microsoft.com/office/powerpoint/2010/main" val="224970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Lung abscess is </a:t>
            </a:r>
            <a:r>
              <a:rPr lang="en-US" baseline="0" dirty="0" smtClean="0"/>
              <a:t>often secondary to a bacterial pneumonia in </a:t>
            </a:r>
            <a:r>
              <a:rPr lang="en-US" baseline="0" dirty="0" err="1" smtClean="0"/>
              <a:t>immunocompetent</a:t>
            </a:r>
            <a:r>
              <a:rPr lang="en-US" baseline="0" dirty="0" smtClean="0"/>
              <a:t>, </a:t>
            </a:r>
            <a:r>
              <a:rPr lang="en-US" baseline="0" smtClean="0"/>
              <a:t>also consider </a:t>
            </a:r>
            <a:r>
              <a:rPr lang="en-US" baseline="0" dirty="0" smtClean="0"/>
              <a:t>fungal in </a:t>
            </a:r>
            <a:r>
              <a:rPr lang="en-US" baseline="0" dirty="0" err="1" smtClean="0"/>
              <a:t>immunocompromised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16</a:t>
            </a:fld>
            <a:endParaRPr lang="en-US"/>
          </a:p>
        </p:txBody>
      </p:sp>
    </p:spTree>
    <p:extLst>
      <p:ext uri="{BB962C8B-B14F-4D97-AF65-F5344CB8AC3E}">
        <p14:creationId xmlns:p14="http://schemas.microsoft.com/office/powerpoint/2010/main" val="172164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chest tubes and high ETT tube</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20</a:t>
            </a:fld>
            <a:endParaRPr lang="en-US"/>
          </a:p>
        </p:txBody>
      </p:sp>
    </p:spTree>
    <p:extLst>
      <p:ext uri="{BB962C8B-B14F-4D97-AF65-F5344CB8AC3E}">
        <p14:creationId xmlns:p14="http://schemas.microsoft.com/office/powerpoint/2010/main" val="328694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also a clavicle</a:t>
            </a:r>
            <a:r>
              <a:rPr lang="en-US" baseline="0" dirty="0" smtClean="0"/>
              <a:t> </a:t>
            </a:r>
            <a:r>
              <a:rPr lang="en-US" baseline="0" dirty="0" err="1" smtClean="0"/>
              <a:t>fx</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21</a:t>
            </a:fld>
            <a:endParaRPr lang="en-US"/>
          </a:p>
        </p:txBody>
      </p:sp>
    </p:spTree>
    <p:extLst>
      <p:ext uri="{BB962C8B-B14F-4D97-AF65-F5344CB8AC3E}">
        <p14:creationId xmlns:p14="http://schemas.microsoft.com/office/powerpoint/2010/main" val="2936853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14000"/>
            <a:extLst>
              <a:ext uri="{28A0092B-C50C-407E-A947-70E740481C1C}">
                <a14:useLocalDpi xmlns:a14="http://schemas.microsoft.com/office/drawing/2010/main" val="0"/>
              </a:ext>
            </a:extLst>
          </a:blip>
          <a:stretch>
            <a:fillRect/>
          </a:stretch>
        </p:blipFill>
        <p:spPr>
          <a:xfrm>
            <a:off x="3051720" y="101600"/>
            <a:ext cx="6014198" cy="6654006"/>
          </a:xfrm>
          <a:prstGeom prst="rect">
            <a:avLst/>
          </a:prstGeom>
        </p:spPr>
      </p:pic>
      <p:sp>
        <p:nvSpPr>
          <p:cNvPr id="7" name="Title Placeholder 1"/>
          <p:cNvSpPr>
            <a:spLocks noGrp="1"/>
          </p:cNvSpPr>
          <p:nvPr>
            <p:ph type="title"/>
          </p:nvPr>
        </p:nvSpPr>
        <p:spPr>
          <a:xfrm>
            <a:off x="457200" y="2498725"/>
            <a:ext cx="8229600" cy="2216151"/>
          </a:xfrm>
          <a:prstGeom prst="rect">
            <a:avLst/>
          </a:prstGeom>
        </p:spPr>
        <p:txBody>
          <a:bodyPr vert="horz" lIns="91440" tIns="45720" rIns="91440" bIns="45720" rtlCol="0" anchor="t" anchorCtr="0">
            <a:noAutofit/>
          </a:bodyPr>
          <a:lstStyle>
            <a:lvl1pPr>
              <a:lnSpc>
                <a:spcPts val="6600"/>
              </a:lnSpc>
              <a:defRPr sz="6000">
                <a:solidFill>
                  <a:schemeClr val="tx1"/>
                </a:solidFill>
              </a:defRPr>
            </a:lvl1pPr>
          </a:lstStyle>
          <a:p>
            <a:r>
              <a:rPr lang="en-US" dirty="0" smtClean="0"/>
              <a:t>Click to edit Master title style</a:t>
            </a:r>
            <a:endParaRPr lang="en-US" dirty="0"/>
          </a:p>
        </p:txBody>
      </p:sp>
      <p:sp>
        <p:nvSpPr>
          <p:cNvPr id="8" name="Text Placeholder 9"/>
          <p:cNvSpPr>
            <a:spLocks noGrp="1"/>
          </p:cNvSpPr>
          <p:nvPr>
            <p:ph type="body" sz="quarter" idx="13"/>
          </p:nvPr>
        </p:nvSpPr>
        <p:spPr>
          <a:xfrm>
            <a:off x="457200" y="4879976"/>
            <a:ext cx="5505638" cy="558800"/>
          </a:xfrm>
        </p:spPr>
        <p:txBody>
          <a:bodyPr>
            <a:normAutofit/>
          </a:bodyPr>
          <a:lstStyle>
            <a:lvl1pPr>
              <a:buNone/>
              <a:defRPr sz="2400" b="0" i="0">
                <a:solidFill>
                  <a:srgbClr val="FFFFFF"/>
                </a:solidFill>
                <a:latin typeface="Brandon Grotesque Regular"/>
                <a:cs typeface="Brandon Grotesque Regular"/>
              </a:defRPr>
            </a:lvl1pPr>
          </a:lstStyle>
          <a:p>
            <a:pPr lvl="0"/>
            <a:r>
              <a:rPr lang="en-US" dirty="0" smtClean="0"/>
              <a:t>Click to edit Master text styles</a:t>
            </a:r>
            <a:endParaRPr lang="en-US" dirty="0"/>
          </a:p>
        </p:txBody>
      </p:sp>
      <p:sp>
        <p:nvSpPr>
          <p:cNvPr id="9" name="Text Placeholder 12"/>
          <p:cNvSpPr>
            <a:spLocks noGrp="1"/>
          </p:cNvSpPr>
          <p:nvPr>
            <p:ph type="body" sz="quarter" idx="14"/>
          </p:nvPr>
        </p:nvSpPr>
        <p:spPr>
          <a:xfrm>
            <a:off x="457200" y="5299075"/>
            <a:ext cx="4610100" cy="377825"/>
          </a:xfrm>
        </p:spPr>
        <p:txBody>
          <a:bodyPr>
            <a:normAutofit/>
          </a:bodyPr>
          <a:lstStyle>
            <a:lvl1pPr>
              <a:buNone/>
              <a:defRPr sz="1600" b="0" i="0">
                <a:solidFill>
                  <a:srgbClr val="FFFFFF"/>
                </a:solidFill>
                <a:latin typeface="Brandon Grotesque Regular"/>
                <a:cs typeface="Brandon Grotesque Regular"/>
              </a:defRPr>
            </a:lvl1pPr>
          </a:lstStyle>
          <a:p>
            <a:pPr lvl="0"/>
            <a:r>
              <a:rPr lang="en-US" dirty="0" smtClean="0"/>
              <a:t>Click to edit Master text styles</a:t>
            </a:r>
            <a:endParaRPr lang="en-US" dirty="0"/>
          </a:p>
        </p:txBody>
      </p:sp>
      <p:sp>
        <p:nvSpPr>
          <p:cNvPr id="10" name="Text Placeholder 14"/>
          <p:cNvSpPr>
            <a:spLocks noGrp="1"/>
          </p:cNvSpPr>
          <p:nvPr>
            <p:ph type="body" sz="quarter" idx="15"/>
          </p:nvPr>
        </p:nvSpPr>
        <p:spPr>
          <a:xfrm>
            <a:off x="457200" y="5930900"/>
            <a:ext cx="2959100" cy="342900"/>
          </a:xfrm>
        </p:spPr>
        <p:txBody>
          <a:bodyPr>
            <a:normAutofit/>
          </a:bodyPr>
          <a:lstStyle>
            <a:lvl1pPr>
              <a:buNone/>
              <a:defRPr sz="1300" b="0" i="0">
                <a:solidFill>
                  <a:srgbClr val="FFFFFF"/>
                </a:solidFill>
                <a:latin typeface="Brandon Grotesque Regular"/>
                <a:cs typeface="Brandon Grotesque Regular"/>
              </a:defRPr>
            </a:lvl1pPr>
          </a:lstStyle>
          <a:p>
            <a:pPr lvl="0"/>
            <a:r>
              <a:rPr lang="en-US" dirty="0" smtClean="0"/>
              <a:t>Click to edit Master text styles</a:t>
            </a:r>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672" y="577687"/>
            <a:ext cx="3035909" cy="1207048"/>
          </a:xfrm>
          <a:prstGeom prst="rect">
            <a:avLst/>
          </a:prstGeom>
        </p:spPr>
      </p:pic>
    </p:spTree>
    <p:extLst>
      <p:ext uri="{BB962C8B-B14F-4D97-AF65-F5344CB8AC3E}">
        <p14:creationId xmlns:p14="http://schemas.microsoft.com/office/powerpoint/2010/main" val="178273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120900" y="1727200"/>
            <a:ext cx="4749800" cy="3403600"/>
          </a:xfrm>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endParaRPr lang="en-US" dirty="0"/>
          </a:p>
        </p:txBody>
      </p:sp>
      <p:sp>
        <p:nvSpPr>
          <p:cNvPr id="10" name="Text Placeholder 9"/>
          <p:cNvSpPr>
            <a:spLocks noGrp="1"/>
          </p:cNvSpPr>
          <p:nvPr>
            <p:ph type="body" sz="quarter" idx="11"/>
          </p:nvPr>
        </p:nvSpPr>
        <p:spPr>
          <a:xfrm>
            <a:off x="3454400" y="3429000"/>
            <a:ext cx="5473700" cy="3124200"/>
          </a:xfrm>
        </p:spPr>
        <p:txBody>
          <a:bodyPr wrap="square" lIns="91440">
            <a:noAutofit/>
          </a:bodyPr>
          <a:lstStyle>
            <a:lvl1pPr marL="0">
              <a:lnSpc>
                <a:spcPts val="7160"/>
              </a:lnSpc>
              <a:defRPr sz="7200" b="0" i="0" spc="0" baseline="0">
                <a:solidFill>
                  <a:schemeClr val="tx2"/>
                </a:solidFill>
                <a:latin typeface="Brandon Grotesque Regular"/>
                <a:cs typeface="Brandon Grotesque Regular"/>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460500"/>
            <a:ext cx="7835900" cy="3276600"/>
          </a:xfrm>
          <a:prstGeom prst="rect">
            <a:avLst/>
          </a:prstGeom>
        </p:spPr>
        <p:txBody>
          <a:bodyPr vert="horz" lIns="91440" tIns="45720" rIns="91440" bIns="45720" rtlCol="0" anchor="t" anchorCtr="0">
            <a:noAutofit/>
          </a:bodyPr>
          <a:lstStyle>
            <a:lvl1pPr>
              <a:defRPr sz="6000">
                <a:solidFill>
                  <a:srgbClr val="FFFFFF"/>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503" y="5932373"/>
            <a:ext cx="1783078" cy="771144"/>
          </a:xfrm>
          <a:prstGeom prst="rect">
            <a:avLst/>
          </a:prstGeom>
        </p:spPr>
      </p:pic>
    </p:spTree>
    <p:extLst>
      <p:ext uri="{BB962C8B-B14F-4D97-AF65-F5344CB8AC3E}">
        <p14:creationId xmlns:p14="http://schemas.microsoft.com/office/powerpoint/2010/main" val="23608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51720" y="101600"/>
            <a:ext cx="6014198" cy="6654006"/>
          </a:xfrm>
          <a:prstGeom prst="rect">
            <a:avLst/>
          </a:prstGeom>
        </p:spPr>
      </p:pic>
      <p:pic>
        <p:nvPicPr>
          <p:cNvPr id="3" name="Picture 2" descr="SCH_PPT_RD9_Lucy-9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672" y="577687"/>
            <a:ext cx="3035909" cy="1207048"/>
          </a:xfrm>
          <a:prstGeom prst="rect">
            <a:avLst/>
          </a:prstGeom>
        </p:spPr>
      </p:pic>
      <p:sp>
        <p:nvSpPr>
          <p:cNvPr id="7" name="Title Placeholder 1"/>
          <p:cNvSpPr>
            <a:spLocks noGrp="1"/>
          </p:cNvSpPr>
          <p:nvPr>
            <p:ph type="title"/>
          </p:nvPr>
        </p:nvSpPr>
        <p:spPr>
          <a:xfrm>
            <a:off x="457200" y="2498725"/>
            <a:ext cx="8229600" cy="2216151"/>
          </a:xfrm>
          <a:prstGeom prst="rect">
            <a:avLst/>
          </a:prstGeom>
        </p:spPr>
        <p:txBody>
          <a:bodyPr vert="horz" lIns="91440" tIns="45720" rIns="91440" bIns="45720" rtlCol="0" anchor="t" anchorCtr="0">
            <a:noAutofit/>
          </a:bodyPr>
          <a:lstStyle>
            <a:lvl1pPr>
              <a:lnSpc>
                <a:spcPts val="6600"/>
              </a:lnSpc>
              <a:defRPr sz="6000">
                <a:solidFill>
                  <a:schemeClr val="tx2"/>
                </a:solidFill>
              </a:defRPr>
            </a:lvl1pPr>
          </a:lstStyle>
          <a:p>
            <a:r>
              <a:rPr lang="en-US" dirty="0" smtClean="0"/>
              <a:t>Click to edit Master title style</a:t>
            </a:r>
            <a:endParaRPr lang="en-US" dirty="0"/>
          </a:p>
        </p:txBody>
      </p:sp>
      <p:sp>
        <p:nvSpPr>
          <p:cNvPr id="8" name="Text Placeholder 9"/>
          <p:cNvSpPr>
            <a:spLocks noGrp="1"/>
          </p:cNvSpPr>
          <p:nvPr>
            <p:ph type="body" sz="quarter" idx="13"/>
          </p:nvPr>
        </p:nvSpPr>
        <p:spPr>
          <a:xfrm>
            <a:off x="457200" y="4879976"/>
            <a:ext cx="5505638" cy="558800"/>
          </a:xfrm>
        </p:spPr>
        <p:txBody>
          <a:bodyPr>
            <a:normAutofit/>
          </a:bodyPr>
          <a:lstStyle>
            <a:lvl1pPr>
              <a:buNone/>
              <a:defRPr sz="2400" b="0" i="0">
                <a:solidFill>
                  <a:schemeClr val="tx2"/>
                </a:solidFill>
                <a:latin typeface="Brandon Grotesque Regular"/>
                <a:cs typeface="Brandon Grotesque Regular"/>
              </a:defRPr>
            </a:lvl1pPr>
          </a:lstStyle>
          <a:p>
            <a:pPr lvl="0"/>
            <a:r>
              <a:rPr lang="en-US" dirty="0" smtClean="0"/>
              <a:t>Click to edit Master text styles</a:t>
            </a:r>
            <a:endParaRPr lang="en-US" dirty="0"/>
          </a:p>
        </p:txBody>
      </p:sp>
      <p:sp>
        <p:nvSpPr>
          <p:cNvPr id="9" name="Text Placeholder 12"/>
          <p:cNvSpPr>
            <a:spLocks noGrp="1"/>
          </p:cNvSpPr>
          <p:nvPr>
            <p:ph type="body" sz="quarter" idx="14"/>
          </p:nvPr>
        </p:nvSpPr>
        <p:spPr>
          <a:xfrm>
            <a:off x="457200" y="5299075"/>
            <a:ext cx="4610100" cy="377825"/>
          </a:xfrm>
        </p:spPr>
        <p:txBody>
          <a:bodyPr>
            <a:normAutofit/>
          </a:bodyPr>
          <a:lstStyle>
            <a:lvl1pPr>
              <a:buNone/>
              <a:defRPr sz="1600" b="0" i="0">
                <a:solidFill>
                  <a:schemeClr val="tx2"/>
                </a:solidFill>
                <a:latin typeface="Brandon Grotesque Regular"/>
                <a:cs typeface="Brandon Grotesque Regular"/>
              </a:defRPr>
            </a:lvl1pPr>
          </a:lstStyle>
          <a:p>
            <a:pPr lvl="0"/>
            <a:r>
              <a:rPr lang="en-US" dirty="0" smtClean="0"/>
              <a:t>Click to edit Master text styles</a:t>
            </a:r>
            <a:endParaRPr lang="en-US" dirty="0"/>
          </a:p>
        </p:txBody>
      </p:sp>
      <p:sp>
        <p:nvSpPr>
          <p:cNvPr id="10" name="Text Placeholder 14"/>
          <p:cNvSpPr>
            <a:spLocks noGrp="1"/>
          </p:cNvSpPr>
          <p:nvPr>
            <p:ph type="body" sz="quarter" idx="15"/>
          </p:nvPr>
        </p:nvSpPr>
        <p:spPr>
          <a:xfrm>
            <a:off x="457200" y="5930900"/>
            <a:ext cx="2959100" cy="342900"/>
          </a:xfrm>
        </p:spPr>
        <p:txBody>
          <a:bodyPr>
            <a:normAutofit/>
          </a:bodyPr>
          <a:lstStyle>
            <a:lvl1pPr>
              <a:buNone/>
              <a:defRPr sz="1300" b="0" i="0">
                <a:solidFill>
                  <a:schemeClr val="tx2"/>
                </a:solidFill>
                <a:latin typeface="Brandon Grotesque Regular"/>
                <a:cs typeface="Brandon Grotesque Regular"/>
              </a:defRPr>
            </a:lvl1pPr>
          </a:lstStyle>
          <a:p>
            <a:pPr lvl="0"/>
            <a:r>
              <a:rPr lang="en-US" dirty="0" smtClean="0"/>
              <a:t>Click to edit Master text styles</a:t>
            </a:r>
            <a:endParaRPr lang="en-US"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1229" y="6389190"/>
            <a:ext cx="1711814" cy="31398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722313" y="1460500"/>
            <a:ext cx="7772400" cy="3175000"/>
          </a:xfrm>
        </p:spPr>
        <p:txBody>
          <a:bodyPr anchor="t">
            <a:noAutofit/>
          </a:bodyPr>
          <a:lstStyle>
            <a:lvl1pPr algn="l">
              <a:defRPr sz="9000" b="0" i="0" cap="none">
                <a:latin typeface="Brandon Grotesque Regular"/>
                <a:cs typeface="Brandon Grotesque Regula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8679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E9016E-24CD-43AF-8660-D660A9285489}" type="datetimeFigureOut">
              <a:rPr lang="en-US" smtClean="0"/>
              <a:pPr/>
              <a:t>2/25/2015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3F3FC2-AC02-48F8-A368-1438926E27DF}" type="slidenum">
              <a:rPr lang="en-US" smtClean="0"/>
              <a:pPr/>
              <a:t>‹#›</a:t>
            </a:fld>
            <a:endParaRPr lang="en-US"/>
          </a:p>
        </p:txBody>
      </p:sp>
    </p:spTree>
    <p:extLst>
      <p:ext uri="{BB962C8B-B14F-4D97-AF65-F5344CB8AC3E}">
        <p14:creationId xmlns:p14="http://schemas.microsoft.com/office/powerpoint/2010/main" val="242047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E9016E-24CD-43AF-8660-D660A9285489}" type="datetimeFigureOut">
              <a:rPr lang="en-US" smtClean="0"/>
              <a:pPr/>
              <a:t>2/25/2015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3F3FC2-AC02-48F8-A368-1438926E27DF}" type="slidenum">
              <a:rPr lang="en-US" smtClean="0"/>
              <a:pPr/>
              <a:t>‹#›</a:t>
            </a:fld>
            <a:endParaRPr lang="en-US"/>
          </a:p>
        </p:txBody>
      </p:sp>
    </p:spTree>
    <p:extLst>
      <p:ext uri="{BB962C8B-B14F-4D97-AF65-F5344CB8AC3E}">
        <p14:creationId xmlns:p14="http://schemas.microsoft.com/office/powerpoint/2010/main" val="244223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Arial"/>
              <a:buChar char="•"/>
              <a:defRPr/>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4664"/>
          </a:xfrm>
        </p:spPr>
        <p:txBody>
          <a:bodyPr/>
          <a:lstStyle/>
          <a:p>
            <a:r>
              <a:rPr lang="en-US" dirty="0" smtClean="0"/>
              <a:t>Click to edit Master title style</a:t>
            </a:r>
            <a:endParaRPr lang="en-US" dirty="0"/>
          </a:p>
        </p:txBody>
      </p:sp>
      <p:sp>
        <p:nvSpPr>
          <p:cNvPr id="6" name="Rectangle 5"/>
          <p:cNvSpPr/>
          <p:nvPr userDrawn="1"/>
        </p:nvSpPr>
        <p:spPr>
          <a:xfrm>
            <a:off x="457200" y="1308101"/>
            <a:ext cx="2697480" cy="2377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225800" y="1308101"/>
            <a:ext cx="2697480" cy="2377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8" name="Rectangle 7"/>
          <p:cNvSpPr/>
          <p:nvPr userDrawn="1"/>
        </p:nvSpPr>
        <p:spPr>
          <a:xfrm>
            <a:off x="5989320" y="1308101"/>
            <a:ext cx="2697480" cy="2377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13"/>
          <p:cNvSpPr>
            <a:spLocks noGrp="1"/>
          </p:cNvSpPr>
          <p:nvPr>
            <p:ph type="pic" sz="quarter" idx="13"/>
          </p:nvPr>
        </p:nvSpPr>
        <p:spPr>
          <a:xfrm>
            <a:off x="457200" y="1597330"/>
            <a:ext cx="2697480" cy="1783080"/>
          </a:xfrm>
        </p:spPr>
        <p:txBody>
          <a:bodyPr/>
          <a:lstStyle/>
          <a:p>
            <a:endParaRPr lang="en-US"/>
          </a:p>
        </p:txBody>
      </p:sp>
      <p:sp>
        <p:nvSpPr>
          <p:cNvPr id="10" name="Picture Placeholder 13"/>
          <p:cNvSpPr>
            <a:spLocks noGrp="1"/>
          </p:cNvSpPr>
          <p:nvPr>
            <p:ph type="pic" sz="quarter" idx="14"/>
          </p:nvPr>
        </p:nvSpPr>
        <p:spPr>
          <a:xfrm>
            <a:off x="3225800" y="1597330"/>
            <a:ext cx="2697480" cy="1783080"/>
          </a:xfrm>
        </p:spPr>
        <p:txBody>
          <a:bodyPr/>
          <a:lstStyle/>
          <a:p>
            <a:endParaRPr lang="en-US" dirty="0"/>
          </a:p>
        </p:txBody>
      </p:sp>
      <p:sp>
        <p:nvSpPr>
          <p:cNvPr id="11" name="Picture Placeholder 13"/>
          <p:cNvSpPr>
            <a:spLocks noGrp="1"/>
          </p:cNvSpPr>
          <p:nvPr>
            <p:ph type="pic" sz="quarter" idx="15"/>
          </p:nvPr>
        </p:nvSpPr>
        <p:spPr>
          <a:xfrm>
            <a:off x="5989320" y="1597330"/>
            <a:ext cx="2697480" cy="1783080"/>
          </a:xfrm>
        </p:spPr>
        <p:txBody>
          <a:bodyPr/>
          <a:lstStyle/>
          <a:p>
            <a:endParaRPr lang="en-US" dirty="0"/>
          </a:p>
        </p:txBody>
      </p:sp>
      <p:sp>
        <p:nvSpPr>
          <p:cNvPr id="12" name="Rectangle 11"/>
          <p:cNvSpPr/>
          <p:nvPr userDrawn="1"/>
        </p:nvSpPr>
        <p:spPr>
          <a:xfrm>
            <a:off x="457200" y="3443910"/>
            <a:ext cx="2697480" cy="2522220"/>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3225800" y="3443910"/>
            <a:ext cx="2697480" cy="2522220"/>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5989320" y="3443910"/>
            <a:ext cx="2697480" cy="2522220"/>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20"/>
          <p:cNvSpPr>
            <a:spLocks noGrp="1"/>
          </p:cNvSpPr>
          <p:nvPr>
            <p:ph type="body" sz="quarter" idx="16"/>
          </p:nvPr>
        </p:nvSpPr>
        <p:spPr>
          <a:xfrm>
            <a:off x="647700" y="3642030"/>
            <a:ext cx="2260600" cy="1701800"/>
          </a:xfrm>
          <a:ln>
            <a:noFill/>
          </a:ln>
        </p:spPr>
        <p:txBody>
          <a:bodyPr>
            <a:noAutofit/>
          </a:bodyPr>
          <a:lstStyle>
            <a:lvl1pPr>
              <a:defRPr sz="2200">
                <a:solidFill>
                  <a:schemeClr val="accent1"/>
                </a:solidFill>
              </a:defRPr>
            </a:lvl1pPr>
            <a:lvl2pPr>
              <a:defRPr sz="2200"/>
            </a:lvl2pPr>
            <a:lvl3pPr>
              <a:defRPr sz="2200"/>
            </a:lvl3pPr>
            <a:lvl4pPr>
              <a:defRPr sz="2200"/>
            </a:lvl4pPr>
            <a:lvl5pPr>
              <a:defRPr sz="2200"/>
            </a:lvl5pPr>
          </a:lstStyle>
          <a:p>
            <a:pPr lvl="0"/>
            <a:r>
              <a:rPr lang="en-US" dirty="0" smtClean="0"/>
              <a:t>Click to edit</a:t>
            </a:r>
          </a:p>
          <a:p>
            <a:pPr lvl="0"/>
            <a:r>
              <a:rPr lang="en-US" dirty="0" smtClean="0"/>
              <a:t>Master text</a:t>
            </a:r>
          </a:p>
          <a:p>
            <a:pPr lvl="0"/>
            <a:r>
              <a:rPr lang="en-US" dirty="0" smtClean="0"/>
              <a:t>styles</a:t>
            </a:r>
          </a:p>
        </p:txBody>
      </p:sp>
      <p:sp>
        <p:nvSpPr>
          <p:cNvPr id="16" name="Text Placeholder 20"/>
          <p:cNvSpPr>
            <a:spLocks noGrp="1"/>
          </p:cNvSpPr>
          <p:nvPr>
            <p:ph type="body" sz="quarter" idx="17"/>
          </p:nvPr>
        </p:nvSpPr>
        <p:spPr>
          <a:xfrm>
            <a:off x="3441700" y="3642030"/>
            <a:ext cx="2260600" cy="1701800"/>
          </a:xfrm>
        </p:spPr>
        <p:txBody>
          <a:bodyPr>
            <a:noAutofit/>
          </a:bodyPr>
          <a:lstStyle>
            <a:lvl1pPr>
              <a:defRPr sz="2200">
                <a:solidFill>
                  <a:schemeClr val="tx2"/>
                </a:solidFill>
              </a:defRPr>
            </a:lvl1pPr>
            <a:lvl2pPr>
              <a:defRPr sz="2200"/>
            </a:lvl2pPr>
            <a:lvl3pPr>
              <a:defRPr sz="2200"/>
            </a:lvl3pPr>
            <a:lvl4pPr>
              <a:defRPr sz="2200"/>
            </a:lvl4pPr>
            <a:lvl5pPr>
              <a:defRPr sz="2200"/>
            </a:lvl5pPr>
          </a:lstStyle>
          <a:p>
            <a:pPr lvl="0"/>
            <a:r>
              <a:rPr lang="en-US" dirty="0" smtClean="0"/>
              <a:t>Click to edit</a:t>
            </a:r>
          </a:p>
          <a:p>
            <a:pPr lvl="0"/>
            <a:r>
              <a:rPr lang="en-US" dirty="0" smtClean="0"/>
              <a:t>Master text</a:t>
            </a:r>
          </a:p>
          <a:p>
            <a:pPr lvl="0"/>
            <a:r>
              <a:rPr lang="en-US" dirty="0" smtClean="0"/>
              <a:t>styles</a:t>
            </a:r>
          </a:p>
        </p:txBody>
      </p:sp>
      <p:sp>
        <p:nvSpPr>
          <p:cNvPr id="17" name="Text Placeholder 20"/>
          <p:cNvSpPr>
            <a:spLocks noGrp="1"/>
          </p:cNvSpPr>
          <p:nvPr>
            <p:ph type="body" sz="quarter" idx="18"/>
          </p:nvPr>
        </p:nvSpPr>
        <p:spPr>
          <a:xfrm>
            <a:off x="6172200" y="3642030"/>
            <a:ext cx="2260600" cy="1701800"/>
          </a:xfrm>
        </p:spPr>
        <p:txBody>
          <a:bodyPr>
            <a:noAutofit/>
          </a:bodyPr>
          <a:lstStyle>
            <a:lvl1pPr>
              <a:defRPr sz="2200">
                <a:solidFill>
                  <a:schemeClr val="tx1"/>
                </a:solidFill>
              </a:defRPr>
            </a:lvl1pPr>
            <a:lvl2pPr>
              <a:defRPr sz="2200"/>
            </a:lvl2pPr>
            <a:lvl3pPr>
              <a:defRPr sz="2200"/>
            </a:lvl3pPr>
            <a:lvl4pPr>
              <a:defRPr sz="2200"/>
            </a:lvl4pPr>
            <a:lvl5pPr>
              <a:defRPr sz="2200"/>
            </a:lvl5pPr>
          </a:lstStyle>
          <a:p>
            <a:pPr lvl="0"/>
            <a:r>
              <a:rPr lang="en-US" dirty="0" smtClean="0"/>
              <a:t>Click to edit</a:t>
            </a:r>
          </a:p>
          <a:p>
            <a:pPr lvl="0"/>
            <a:r>
              <a:rPr lang="en-US" dirty="0" smtClean="0"/>
              <a:t>Master text</a:t>
            </a:r>
          </a:p>
          <a:p>
            <a:pPr lvl="0"/>
            <a:r>
              <a:rPr lang="en-US" dirty="0" smtClean="0"/>
              <a:t>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722313" y="1460500"/>
            <a:ext cx="7772400" cy="3175000"/>
          </a:xfrm>
        </p:spPr>
        <p:txBody>
          <a:bodyPr anchor="t">
            <a:noAutofit/>
          </a:bodyPr>
          <a:lstStyle>
            <a:lvl1pPr algn="l">
              <a:defRPr sz="9000" b="0" i="0" cap="none">
                <a:latin typeface="Brandon Grotesque Regular"/>
                <a:cs typeface="Brandon Grotesque Regular"/>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9383" y="6389190"/>
            <a:ext cx="1695506" cy="313982"/>
          </a:xfrm>
          <a:prstGeom prst="rect">
            <a:avLst/>
          </a:prstGeom>
        </p:spPr>
      </p:pic>
    </p:spTree>
    <p:extLst>
      <p:ext uri="{BB962C8B-B14F-4D97-AF65-F5344CB8AC3E}">
        <p14:creationId xmlns:p14="http://schemas.microsoft.com/office/powerpoint/2010/main" val="2060613547"/>
      </p:ext>
    </p:extLst>
  </p:cSld>
  <p:clrMap bg1="dk1" tx1="lt1" bg2="dk2" tx2="lt2" accent1="accent1" accent2="accent2" accent3="accent3" accent4="accent4" accent5="accent5" accent6="accent6" hlink="hlink" folHlink="folHlink"/>
  <p:sldLayoutIdLst>
    <p:sldLayoutId id="2147483668" r:id="rId1"/>
    <p:sldLayoutId id="2147483669" r:id="rId2"/>
  </p:sldLayoutIdLst>
  <p:txStyles>
    <p:titleStyle>
      <a:lvl1pPr algn="l" defTabSz="457200" rtl="0" eaLnBrk="1" latinLnBrk="0" hangingPunct="1">
        <a:spcBef>
          <a:spcPct val="0"/>
        </a:spcBef>
        <a:buNone/>
        <a:defRPr sz="4200" b="0" i="0" kern="1200">
          <a:solidFill>
            <a:schemeClr val="tx1"/>
          </a:solidFill>
          <a:latin typeface="Brandon Grotesque Regular"/>
          <a:ea typeface="+mj-ea"/>
          <a:cs typeface="Brandon Grotesque Regular"/>
        </a:defRPr>
      </a:lvl1pPr>
    </p:titleStyle>
    <p:bodyStyle>
      <a:lvl1pPr marL="0" indent="0" algn="l" defTabSz="457200" rtl="0" eaLnBrk="1" latinLnBrk="0" hangingPunct="1">
        <a:spcBef>
          <a:spcPct val="20000"/>
        </a:spcBef>
        <a:buFont typeface="Arial"/>
        <a:buNone/>
        <a:defRPr sz="3200" b="0" i="0" kern="1200">
          <a:solidFill>
            <a:schemeClr val="tx1"/>
          </a:solidFill>
          <a:latin typeface="Brandon Text Regular"/>
          <a:ea typeface="+mn-ea"/>
          <a:cs typeface="Brandon Text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52" r:id="rId1"/>
    <p:sldLayoutId id="2147483670" r:id="rId2"/>
    <p:sldLayoutId id="2147483671" r:id="rId3"/>
    <p:sldLayoutId id="2147483672" r:id="rId4"/>
  </p:sldLayoutIdLst>
  <p:txStyles>
    <p:titleStyle>
      <a:lvl1pPr algn="l" defTabSz="457200" rtl="0" eaLnBrk="1" latinLnBrk="0" hangingPunct="1">
        <a:spcBef>
          <a:spcPct val="0"/>
        </a:spcBef>
        <a:buNone/>
        <a:defRPr sz="4200" kern="1200">
          <a:solidFill>
            <a:schemeClr val="tx1"/>
          </a:solidFill>
          <a:latin typeface="Brandon Grotesque Bold"/>
          <a:ea typeface="+mj-ea"/>
          <a:cs typeface="Brandon Grotesque Bold"/>
        </a:defRPr>
      </a:lvl1pPr>
    </p:titleStyle>
    <p:bodyStyle>
      <a:lvl1pPr marL="342900" indent="-342900" algn="l" defTabSz="457200" rtl="0" eaLnBrk="1" latinLnBrk="0" hangingPunct="1">
        <a:spcBef>
          <a:spcPct val="20000"/>
        </a:spcBef>
        <a:buFont typeface="Arial"/>
        <a:buNone/>
        <a:defRPr sz="2400" kern="1200">
          <a:solidFill>
            <a:schemeClr val="tx1"/>
          </a:solidFill>
          <a:latin typeface="Brandon Grotesque Bold"/>
          <a:ea typeface="+mn-ea"/>
          <a:cs typeface="Brandon Grotesque Bold"/>
        </a:defRPr>
      </a:lvl1pPr>
      <a:lvl2pPr marL="742950" indent="-285750" algn="l" defTabSz="457200" rtl="0" eaLnBrk="1" latinLnBrk="0" hangingPunct="1">
        <a:spcBef>
          <a:spcPct val="20000"/>
        </a:spcBef>
        <a:buFont typeface="Arial"/>
        <a:buChar char="–"/>
        <a:defRPr sz="2800" kern="1200">
          <a:solidFill>
            <a:schemeClr val="tx1"/>
          </a:solidFill>
          <a:latin typeface="Brandon Grotesque Bold"/>
          <a:ea typeface="+mn-ea"/>
          <a:cs typeface="Brandon Grotesque Bold"/>
        </a:defRPr>
      </a:lvl2pPr>
      <a:lvl3pPr marL="1143000" indent="-228600" algn="l" defTabSz="457200" rtl="0" eaLnBrk="1" latinLnBrk="0" hangingPunct="1">
        <a:spcBef>
          <a:spcPct val="20000"/>
        </a:spcBef>
        <a:buFont typeface="Arial"/>
        <a:buChar char="•"/>
        <a:defRPr sz="2400" kern="1200">
          <a:solidFill>
            <a:schemeClr val="tx1"/>
          </a:solidFill>
          <a:latin typeface="Brandon Grotesque Bold"/>
          <a:ea typeface="+mn-ea"/>
          <a:cs typeface="Brandon Grotesque Bold"/>
        </a:defRPr>
      </a:lvl3pPr>
      <a:lvl4pPr marL="1600200" indent="-228600" algn="l" defTabSz="457200" rtl="0" eaLnBrk="1" latinLnBrk="0" hangingPunct="1">
        <a:spcBef>
          <a:spcPct val="20000"/>
        </a:spcBef>
        <a:buFont typeface="Arial"/>
        <a:buChar char="–"/>
        <a:defRPr sz="2000" kern="1200">
          <a:solidFill>
            <a:schemeClr val="tx1"/>
          </a:solidFill>
          <a:latin typeface="Brandon Grotesque Bold"/>
          <a:ea typeface="+mn-ea"/>
          <a:cs typeface="Brandon Grotesque Bold"/>
        </a:defRPr>
      </a:lvl4pPr>
      <a:lvl5pPr marL="2057400" indent="-228600" algn="l" defTabSz="457200" rtl="0" eaLnBrk="1" latinLnBrk="0" hangingPunct="1">
        <a:spcBef>
          <a:spcPct val="20000"/>
        </a:spcBef>
        <a:buFont typeface="Arial"/>
        <a:buChar char="»"/>
        <a:defRPr sz="2000" kern="1200">
          <a:solidFill>
            <a:schemeClr val="tx1"/>
          </a:solidFill>
          <a:latin typeface="Brandon Grotesque Bold"/>
          <a:ea typeface="+mn-ea"/>
          <a:cs typeface="Brandon Grotesque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27464"/>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pic>
        <p:nvPicPr>
          <p:cNvPr id="6" name="Picture 5" descr="SCH_PPT_RD9_Lucy-90.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978" y="5932373"/>
            <a:ext cx="1786128" cy="771144"/>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91229" y="6389190"/>
            <a:ext cx="1711814" cy="31398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9" r:id="rId2"/>
    <p:sldLayoutId id="2147483660" r:id="rId3"/>
  </p:sldLayoutIdLst>
  <p:txStyles>
    <p:titleStyle>
      <a:lvl1pPr algn="l" defTabSz="457200" rtl="0" eaLnBrk="1" latinLnBrk="0" hangingPunct="1">
        <a:spcBef>
          <a:spcPct val="0"/>
        </a:spcBef>
        <a:buNone/>
        <a:defRPr sz="4200" b="0" i="0" kern="1200">
          <a:solidFill>
            <a:schemeClr val="tx2"/>
          </a:solidFill>
          <a:latin typeface="Brandon Grotesque Regular"/>
          <a:ea typeface="+mj-ea"/>
          <a:cs typeface="Brandon Grotesque Regular"/>
        </a:defRPr>
      </a:lvl1pPr>
    </p:titleStyle>
    <p:bodyStyle>
      <a:lvl1pPr marL="0" indent="0" algn="l" defTabSz="457200" rtl="0" eaLnBrk="1" latinLnBrk="0" hangingPunct="1">
        <a:spcBef>
          <a:spcPct val="20000"/>
        </a:spcBef>
        <a:buClr>
          <a:schemeClr val="accent1"/>
        </a:buClr>
        <a:buSzPct val="120000"/>
        <a:buFont typeface="Arial"/>
        <a:buNone/>
        <a:defRPr sz="2400" b="0" i="0" kern="1200">
          <a:solidFill>
            <a:schemeClr val="tx1"/>
          </a:solidFill>
          <a:latin typeface="Brandon Text Regular"/>
          <a:ea typeface="+mn-ea"/>
          <a:cs typeface="Brandon Text Regular"/>
        </a:defRPr>
      </a:lvl1pPr>
      <a:lvl2pPr marL="742950" indent="-285750" algn="l" defTabSz="457200" rtl="0" eaLnBrk="1" latinLnBrk="0" hangingPunct="1">
        <a:spcBef>
          <a:spcPct val="20000"/>
        </a:spcBef>
        <a:buFont typeface="Arial"/>
        <a:buChar char="–"/>
        <a:defRPr sz="2800" b="0" i="0" kern="1200">
          <a:solidFill>
            <a:schemeClr val="tx1"/>
          </a:solidFill>
          <a:latin typeface="Brandon Text Regular"/>
          <a:ea typeface="+mn-ea"/>
          <a:cs typeface="Brandon Text Regular"/>
        </a:defRPr>
      </a:lvl2pPr>
      <a:lvl3pPr marL="1143000" indent="-228600" algn="l" defTabSz="457200" rtl="0" eaLnBrk="1" latinLnBrk="0" hangingPunct="1">
        <a:spcBef>
          <a:spcPct val="20000"/>
        </a:spcBef>
        <a:buFont typeface="Arial"/>
        <a:buChar char="•"/>
        <a:defRPr sz="2400" b="0" i="0" kern="1200">
          <a:solidFill>
            <a:schemeClr val="tx1"/>
          </a:solidFill>
          <a:latin typeface="Brandon Text Regular"/>
          <a:ea typeface="+mn-ea"/>
          <a:cs typeface="Brandon Text Regular"/>
        </a:defRPr>
      </a:lvl3pPr>
      <a:lvl4pPr marL="1600200" indent="-228600" algn="l" defTabSz="457200" rtl="0" eaLnBrk="1" latinLnBrk="0" hangingPunct="1">
        <a:spcBef>
          <a:spcPct val="20000"/>
        </a:spcBef>
        <a:buFont typeface="Arial"/>
        <a:buChar char="–"/>
        <a:defRPr sz="2000" b="0" i="0" kern="1200">
          <a:solidFill>
            <a:schemeClr val="tx1"/>
          </a:solidFill>
          <a:latin typeface="Brandon Text Regular"/>
          <a:ea typeface="+mn-ea"/>
          <a:cs typeface="Brandon Text Regular"/>
        </a:defRPr>
      </a:lvl4pPr>
      <a:lvl5pPr marL="2057400" indent="-228600" algn="l" defTabSz="457200" rtl="0" eaLnBrk="1" latinLnBrk="0" hangingPunct="1">
        <a:spcBef>
          <a:spcPct val="20000"/>
        </a:spcBef>
        <a:buFont typeface="Arial"/>
        <a:buChar char="»"/>
        <a:defRPr sz="2000" b="0" i="0" kern="1200">
          <a:solidFill>
            <a:schemeClr val="tx1"/>
          </a:solidFill>
          <a:latin typeface="Brandon Text Regular"/>
          <a:ea typeface="+mn-ea"/>
          <a:cs typeface="Brandon T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6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457200" rtl="0" eaLnBrk="1" latinLnBrk="0" hangingPunct="1">
        <a:spcBef>
          <a:spcPct val="0"/>
        </a:spcBef>
        <a:buNone/>
        <a:defRPr sz="4200" b="0" i="0" kern="1200">
          <a:solidFill>
            <a:schemeClr val="tx2"/>
          </a:solidFill>
          <a:latin typeface="Brandon Grotesque Regular"/>
          <a:ea typeface="+mj-ea"/>
          <a:cs typeface="Brandon Grotesque Regular"/>
        </a:defRPr>
      </a:lvl1pPr>
    </p:titleStyle>
    <p:bodyStyle>
      <a:lvl1pPr marL="342900" indent="-342900" algn="l" defTabSz="457200" rtl="0" eaLnBrk="1" latinLnBrk="0" hangingPunct="1">
        <a:spcBef>
          <a:spcPct val="20000"/>
        </a:spcBef>
        <a:buFont typeface="Arial"/>
        <a:buNone/>
        <a:defRPr sz="2400" b="0" i="0" kern="1200">
          <a:solidFill>
            <a:schemeClr val="tx1"/>
          </a:solidFill>
          <a:latin typeface="Brandon Text Regular"/>
          <a:ea typeface="+mn-ea"/>
          <a:cs typeface="Brandon Text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98725"/>
            <a:ext cx="6680200" cy="2216151"/>
          </a:xfrm>
        </p:spPr>
        <p:txBody>
          <a:bodyPr/>
          <a:lstStyle/>
          <a:p>
            <a:pPr>
              <a:lnSpc>
                <a:spcPct val="100000"/>
              </a:lnSpc>
            </a:pPr>
            <a:r>
              <a:rPr lang="en-US" sz="4800" dirty="0" smtClean="0"/>
              <a:t>Chest </a:t>
            </a:r>
            <a:r>
              <a:rPr lang="en-US" sz="4800" dirty="0"/>
              <a:t>Films </a:t>
            </a:r>
            <a:r>
              <a:rPr lang="en-US" sz="4800" dirty="0" smtClean="0"/>
              <a:t>102: Pneumonia, Atelectasis and Pulmonary Edema</a:t>
            </a:r>
            <a:r>
              <a:rPr lang="en-US" sz="4800" dirty="0"/>
              <a:t/>
            </a:r>
            <a:br>
              <a:rPr lang="en-US" sz="4800" dirty="0"/>
            </a:br>
            <a:r>
              <a:rPr lang="en-US" sz="2800" dirty="0"/>
              <a:t>Night Float Hands On Curriculum</a:t>
            </a:r>
          </a:p>
        </p:txBody>
      </p:sp>
      <p:sp>
        <p:nvSpPr>
          <p:cNvPr id="8" name="Text Placeholder 7"/>
          <p:cNvSpPr>
            <a:spLocks noGrp="1"/>
          </p:cNvSpPr>
          <p:nvPr>
            <p:ph type="body" sz="quarter" idx="15"/>
          </p:nvPr>
        </p:nvSpPr>
        <p:spPr/>
        <p:txBody>
          <a:bodyPr/>
          <a:lstStyle/>
          <a:p>
            <a:r>
              <a:rPr lang="en-US" dirty="0" smtClean="0">
                <a:solidFill>
                  <a:schemeClr val="tx2"/>
                </a:solidFill>
              </a:rPr>
              <a:t>Date: 2/2015</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0738"/>
            <a:ext cx="8229600" cy="1143000"/>
          </a:xfrm>
        </p:spPr>
        <p:txBody>
          <a:bodyPr>
            <a:normAutofit fontScale="90000"/>
          </a:bodyPr>
          <a:lstStyle/>
          <a:p>
            <a:pPr algn="ct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smtClean="0"/>
              <a:t>What are we seeing when we say there is pneumonia?</a:t>
            </a:r>
            <a:endParaRPr lang="en-US" dirty="0"/>
          </a:p>
        </p:txBody>
      </p:sp>
    </p:spTree>
    <p:extLst>
      <p:ext uri="{BB962C8B-B14F-4D97-AF65-F5344CB8AC3E}">
        <p14:creationId xmlns:p14="http://schemas.microsoft.com/office/powerpoint/2010/main" val="11682802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1968500"/>
            <a:ext cx="6400800" cy="3048000"/>
          </a:xfrm>
        </p:spPr>
        <p:txBody>
          <a:bodyPr>
            <a:normAutofit/>
          </a:bodyPr>
          <a:lstStyle/>
          <a:p>
            <a:r>
              <a:rPr lang="en-US" sz="4000" dirty="0">
                <a:solidFill>
                  <a:srgbClr val="C00000"/>
                </a:solidFill>
              </a:rPr>
              <a:t>Opacity caused by airspaces filled with fluid, in this case pus</a:t>
            </a:r>
          </a:p>
          <a:p>
            <a:endParaRPr lang="en-US" sz="4000" dirty="0">
              <a:solidFill>
                <a:srgbClr val="C00000"/>
              </a:solidFill>
            </a:endParaRPr>
          </a:p>
          <a:p>
            <a:endParaRPr lang="en-US" sz="4000" dirty="0">
              <a:solidFill>
                <a:srgbClr val="C00000"/>
              </a:solidFill>
            </a:endParaRPr>
          </a:p>
          <a:p>
            <a:endParaRPr lang="en-US" sz="4000" dirty="0">
              <a:solidFill>
                <a:srgbClr val="C00000"/>
              </a:solidFill>
            </a:endParaRPr>
          </a:p>
        </p:txBody>
      </p:sp>
    </p:spTree>
    <p:extLst>
      <p:ext uri="{BB962C8B-B14F-4D97-AF65-F5344CB8AC3E}">
        <p14:creationId xmlns:p14="http://schemas.microsoft.com/office/powerpoint/2010/main" val="3164170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2108200"/>
            <a:ext cx="6400800" cy="3048000"/>
          </a:xfrm>
        </p:spPr>
        <p:txBody>
          <a:bodyPr>
            <a:normAutofit/>
          </a:bodyPr>
          <a:lstStyle/>
          <a:p>
            <a:pPr lvl="0"/>
            <a:r>
              <a:rPr lang="en-US" sz="4000" dirty="0">
                <a:solidFill>
                  <a:schemeClr val="tx1"/>
                </a:solidFill>
              </a:rPr>
              <a:t>How does pus look different than other fluid?</a:t>
            </a:r>
          </a:p>
          <a:p>
            <a:endParaRPr lang="en-US" sz="4000" dirty="0">
              <a:solidFill>
                <a:schemeClr val="tx1"/>
              </a:solidFill>
            </a:endParaRPr>
          </a:p>
        </p:txBody>
      </p:sp>
    </p:spTree>
    <p:extLst>
      <p:ext uri="{BB962C8B-B14F-4D97-AF65-F5344CB8AC3E}">
        <p14:creationId xmlns:p14="http://schemas.microsoft.com/office/powerpoint/2010/main" val="487967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1905000"/>
            <a:ext cx="6400800" cy="3733800"/>
          </a:xfrm>
        </p:spPr>
        <p:txBody>
          <a:bodyPr>
            <a:normAutofit/>
          </a:bodyPr>
          <a:lstStyle/>
          <a:p>
            <a:pPr lvl="0"/>
            <a:r>
              <a:rPr lang="en-US" sz="3600" dirty="0">
                <a:solidFill>
                  <a:srgbClr val="C00000"/>
                </a:solidFill>
              </a:rPr>
              <a:t>It doesn’t!  We guess it is infectious based on the history and physical, shape, and distribution of the </a:t>
            </a:r>
            <a:r>
              <a:rPr lang="en-US" sz="3600" dirty="0" smtClean="0">
                <a:solidFill>
                  <a:srgbClr val="C00000"/>
                </a:solidFill>
              </a:rPr>
              <a:t>opacity</a:t>
            </a:r>
            <a:endParaRPr lang="en-US" sz="3600" dirty="0">
              <a:solidFill>
                <a:srgbClr val="C00000"/>
              </a:solidFill>
            </a:endParaRPr>
          </a:p>
          <a:p>
            <a:endParaRPr lang="en-US" sz="3600" dirty="0">
              <a:solidFill>
                <a:srgbClr val="C00000"/>
              </a:solidFill>
            </a:endParaRPr>
          </a:p>
        </p:txBody>
      </p:sp>
    </p:spTree>
    <p:extLst>
      <p:ext uri="{BB962C8B-B14F-4D97-AF65-F5344CB8AC3E}">
        <p14:creationId xmlns:p14="http://schemas.microsoft.com/office/powerpoint/2010/main" val="3421838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Desktop\Radiology\Cases\Chest\Lung abscess CXR\serimg00001.jpg"/>
          <p:cNvPicPr>
            <a:picLocks noChangeAspect="1" noChangeArrowheads="1"/>
          </p:cNvPicPr>
          <p:nvPr/>
        </p:nvPicPr>
        <p:blipFill>
          <a:blip r:embed="rId3" cstate="print"/>
          <a:srcRect/>
          <a:stretch>
            <a:fillRect/>
          </a:stretch>
        </p:blipFill>
        <p:spPr bwMode="auto">
          <a:xfrm>
            <a:off x="0" y="0"/>
            <a:ext cx="5943600" cy="6858000"/>
          </a:xfrm>
          <a:prstGeom prst="rect">
            <a:avLst/>
          </a:prstGeom>
          <a:noFill/>
        </p:spPr>
      </p:pic>
      <p:grpSp>
        <p:nvGrpSpPr>
          <p:cNvPr id="6" name="Group 5"/>
          <p:cNvGrpSpPr/>
          <p:nvPr/>
        </p:nvGrpSpPr>
        <p:grpSpPr>
          <a:xfrm>
            <a:off x="1905000" y="1981200"/>
            <a:ext cx="6858000" cy="3307616"/>
            <a:chOff x="1905000" y="1981200"/>
            <a:chExt cx="6858000" cy="3307616"/>
          </a:xfrm>
        </p:grpSpPr>
        <p:cxnSp>
          <p:nvCxnSpPr>
            <p:cNvPr id="5" name="Straight Arrow Connector 4"/>
            <p:cNvCxnSpPr/>
            <p:nvPr/>
          </p:nvCxnSpPr>
          <p:spPr>
            <a:xfrm rot="10800000">
              <a:off x="1905000" y="1981200"/>
              <a:ext cx="4191000" cy="19050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72200" y="3657600"/>
              <a:ext cx="2590800" cy="1631216"/>
            </a:xfrm>
            <a:prstGeom prst="rect">
              <a:avLst/>
            </a:prstGeom>
            <a:noFill/>
          </p:spPr>
          <p:txBody>
            <a:bodyPr wrap="square" rtlCol="0">
              <a:spAutoFit/>
            </a:bodyPr>
            <a:lstStyle/>
            <a:p>
              <a:r>
                <a:rPr lang="en-US" sz="2000" dirty="0" smtClean="0">
                  <a:solidFill>
                    <a:srgbClr val="C00000"/>
                  </a:solidFill>
                </a:rPr>
                <a:t>Air fluid level – confirmed on lateral.</a:t>
              </a:r>
            </a:p>
            <a:p>
              <a:endParaRPr lang="en-US" sz="2000" dirty="0" smtClean="0">
                <a:solidFill>
                  <a:srgbClr val="C00000"/>
                </a:solidFill>
              </a:endParaRPr>
            </a:p>
            <a:p>
              <a:endParaRPr lang="en-US" sz="2000" dirty="0" smtClean="0">
                <a:solidFill>
                  <a:srgbClr val="C00000"/>
                </a:solidFill>
              </a:endParaRPr>
            </a:p>
            <a:p>
              <a:endParaRPr lang="en-US" sz="2000" dirty="0">
                <a:solidFill>
                  <a:srgbClr val="C00000"/>
                </a:solidFill>
              </a:endParaRPr>
            </a:p>
          </p:txBody>
        </p:sp>
      </p:grpSp>
      <p:grpSp>
        <p:nvGrpSpPr>
          <p:cNvPr id="2" name="Group 1"/>
          <p:cNvGrpSpPr/>
          <p:nvPr/>
        </p:nvGrpSpPr>
        <p:grpSpPr>
          <a:xfrm>
            <a:off x="1524000" y="228600"/>
            <a:ext cx="7620000" cy="4148792"/>
            <a:chOff x="1524000" y="228600"/>
            <a:chExt cx="7620000" cy="4148792"/>
          </a:xfrm>
        </p:grpSpPr>
        <p:sp>
          <p:nvSpPr>
            <p:cNvPr id="3" name="TextBox 2"/>
            <p:cNvSpPr txBox="1"/>
            <p:nvPr/>
          </p:nvSpPr>
          <p:spPr>
            <a:xfrm>
              <a:off x="6019800" y="228600"/>
              <a:ext cx="3124200" cy="1754326"/>
            </a:xfrm>
            <a:prstGeom prst="rect">
              <a:avLst/>
            </a:prstGeom>
            <a:noFill/>
          </p:spPr>
          <p:txBody>
            <a:bodyPr wrap="square" rtlCol="0">
              <a:spAutoFit/>
            </a:bodyPr>
            <a:lstStyle/>
            <a:p>
              <a:r>
                <a:rPr lang="en-US" sz="3600" dirty="0" smtClean="0">
                  <a:solidFill>
                    <a:srgbClr val="C00000"/>
                  </a:solidFill>
                </a:rPr>
                <a:t>Right upper lobe infection, with a twist.</a:t>
              </a:r>
              <a:endParaRPr lang="en-US" sz="3600" dirty="0">
                <a:solidFill>
                  <a:srgbClr val="C00000"/>
                </a:solidFill>
              </a:endParaRPr>
            </a:p>
          </p:txBody>
        </p:sp>
        <p:sp>
          <p:nvSpPr>
            <p:cNvPr id="4" name="TextBox 3"/>
            <p:cNvSpPr txBox="1"/>
            <p:nvPr/>
          </p:nvSpPr>
          <p:spPr>
            <a:xfrm>
              <a:off x="6172200" y="2438400"/>
              <a:ext cx="2590800" cy="1938992"/>
            </a:xfrm>
            <a:prstGeom prst="rect">
              <a:avLst/>
            </a:prstGeom>
            <a:noFill/>
          </p:spPr>
          <p:txBody>
            <a:bodyPr wrap="square" rtlCol="0">
              <a:spAutoFit/>
            </a:bodyPr>
            <a:lstStyle/>
            <a:p>
              <a:r>
                <a:rPr lang="en-US" sz="2000" dirty="0" smtClean="0">
                  <a:solidFill>
                    <a:srgbClr val="C00000"/>
                  </a:solidFill>
                </a:rPr>
                <a:t>RUL opacity (pus in the airways), indicates infection.</a:t>
              </a:r>
            </a:p>
            <a:p>
              <a:endParaRPr lang="en-US" sz="2000" dirty="0" smtClean="0">
                <a:solidFill>
                  <a:srgbClr val="C00000"/>
                </a:solidFill>
              </a:endParaRPr>
            </a:p>
            <a:p>
              <a:endParaRPr lang="en-US" sz="2000" dirty="0" smtClean="0">
                <a:solidFill>
                  <a:srgbClr val="C00000"/>
                </a:solidFill>
              </a:endParaRPr>
            </a:p>
            <a:p>
              <a:endParaRPr lang="en-US" sz="2000" dirty="0">
                <a:solidFill>
                  <a:srgbClr val="C00000"/>
                </a:solidFill>
              </a:endParaRPr>
            </a:p>
          </p:txBody>
        </p:sp>
        <p:cxnSp>
          <p:nvCxnSpPr>
            <p:cNvPr id="9" name="Straight Arrow Connector 8"/>
            <p:cNvCxnSpPr/>
            <p:nvPr/>
          </p:nvCxnSpPr>
          <p:spPr>
            <a:xfrm rot="10800000">
              <a:off x="1524000" y="2209800"/>
              <a:ext cx="4572000" cy="5334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096000" y="314980"/>
            <a:ext cx="2895600" cy="2123658"/>
          </a:xfrm>
          <a:prstGeom prst="rect">
            <a:avLst/>
          </a:prstGeom>
          <a:noFill/>
        </p:spPr>
        <p:txBody>
          <a:bodyPr wrap="square" rtlCol="0">
            <a:spAutoFit/>
          </a:bodyPr>
          <a:lstStyle/>
          <a:p>
            <a:r>
              <a:rPr lang="en-US" sz="4400" dirty="0" smtClean="0">
                <a:solidFill>
                  <a:srgbClr val="C00000"/>
                </a:solidFill>
              </a:rPr>
              <a:t>What do you see on this film?</a:t>
            </a:r>
            <a:endParaRPr lang="en-US" sz="4400" dirty="0">
              <a:solidFill>
                <a:srgbClr val="C00000"/>
              </a:solidFill>
            </a:endParaRPr>
          </a:p>
        </p:txBody>
      </p:sp>
    </p:spTree>
    <p:extLst>
      <p:ext uri="{BB962C8B-B14F-4D97-AF65-F5344CB8AC3E}">
        <p14:creationId xmlns:p14="http://schemas.microsoft.com/office/powerpoint/2010/main" val="213340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Desktop\Radiology\Cases\Chest\Lung abscess CXR\serimg00001.jpg"/>
          <p:cNvPicPr>
            <a:picLocks noChangeAspect="1" noChangeArrowheads="1"/>
          </p:cNvPicPr>
          <p:nvPr/>
        </p:nvPicPr>
        <p:blipFill>
          <a:blip r:embed="rId3" cstate="print"/>
          <a:srcRect/>
          <a:stretch>
            <a:fillRect/>
          </a:stretch>
        </p:blipFill>
        <p:spPr bwMode="auto">
          <a:xfrm>
            <a:off x="0" y="0"/>
            <a:ext cx="5943600" cy="6858000"/>
          </a:xfrm>
          <a:prstGeom prst="rect">
            <a:avLst/>
          </a:prstGeom>
          <a:noFill/>
        </p:spPr>
      </p:pic>
      <p:pic>
        <p:nvPicPr>
          <p:cNvPr id="2051" name="Picture 3" descr="C:\Users\jeff\Desktop\Radiology\Cases\Chest\Lung abscess CXR\serimg00002.jpg"/>
          <p:cNvPicPr>
            <a:picLocks noChangeAspect="1" noChangeArrowheads="1"/>
          </p:cNvPicPr>
          <p:nvPr/>
        </p:nvPicPr>
        <p:blipFill>
          <a:blip r:embed="rId4" cstate="print"/>
          <a:srcRect/>
          <a:stretch>
            <a:fillRect/>
          </a:stretch>
        </p:blipFill>
        <p:spPr bwMode="auto">
          <a:xfrm>
            <a:off x="4346345" y="-990"/>
            <a:ext cx="4797655" cy="6858990"/>
          </a:xfrm>
          <a:prstGeom prst="rect">
            <a:avLst/>
          </a:prstGeom>
          <a:noFill/>
        </p:spPr>
      </p:pic>
      <p:sp>
        <p:nvSpPr>
          <p:cNvPr id="10" name="Rectangle 9"/>
          <p:cNvSpPr/>
          <p:nvPr/>
        </p:nvSpPr>
        <p:spPr>
          <a:xfrm>
            <a:off x="0" y="548640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6200000" flipV="1">
            <a:off x="1066800" y="2743200"/>
            <a:ext cx="3733800" cy="22098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76600" y="5791200"/>
            <a:ext cx="2590800" cy="1323439"/>
          </a:xfrm>
          <a:prstGeom prst="rect">
            <a:avLst/>
          </a:prstGeom>
          <a:noFill/>
        </p:spPr>
        <p:txBody>
          <a:bodyPr wrap="square" rtlCol="0">
            <a:spAutoFit/>
          </a:bodyPr>
          <a:lstStyle/>
          <a:p>
            <a:r>
              <a:rPr lang="en-US" sz="2000" dirty="0" smtClean="0">
                <a:solidFill>
                  <a:schemeClr val="bg1"/>
                </a:solidFill>
              </a:rPr>
              <a:t>Air fluid level.</a:t>
            </a:r>
          </a:p>
          <a:p>
            <a:endParaRPr lang="en-US" sz="2000" dirty="0" smtClean="0">
              <a:solidFill>
                <a:schemeClr val="bg1"/>
              </a:solidFill>
            </a:endParaRPr>
          </a:p>
          <a:p>
            <a:endParaRPr lang="en-US" sz="2000" dirty="0" smtClean="0">
              <a:solidFill>
                <a:schemeClr val="bg1"/>
              </a:solidFill>
            </a:endParaRPr>
          </a:p>
          <a:p>
            <a:endParaRPr lang="en-US" sz="2000" dirty="0">
              <a:solidFill>
                <a:schemeClr val="bg1"/>
              </a:solidFill>
            </a:endParaRPr>
          </a:p>
        </p:txBody>
      </p:sp>
      <p:cxnSp>
        <p:nvCxnSpPr>
          <p:cNvPr id="16" name="Straight Arrow Connector 15"/>
          <p:cNvCxnSpPr/>
          <p:nvPr/>
        </p:nvCxnSpPr>
        <p:spPr>
          <a:xfrm rot="5400000" flipH="1" flipV="1">
            <a:off x="4076700" y="2324100"/>
            <a:ext cx="3657600" cy="31242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030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Desktop\Radiology\Cases\Chest\Lung abscess CXR\serimg00001.jpg"/>
          <p:cNvPicPr>
            <a:picLocks noChangeAspect="1" noChangeArrowheads="1"/>
          </p:cNvPicPr>
          <p:nvPr/>
        </p:nvPicPr>
        <p:blipFill>
          <a:blip r:embed="rId3" cstate="print"/>
          <a:srcRect/>
          <a:stretch>
            <a:fillRect/>
          </a:stretch>
        </p:blipFill>
        <p:spPr bwMode="auto">
          <a:xfrm>
            <a:off x="0" y="0"/>
            <a:ext cx="5943600" cy="6858000"/>
          </a:xfrm>
          <a:prstGeom prst="rect">
            <a:avLst/>
          </a:prstGeom>
          <a:noFill/>
        </p:spPr>
      </p:pic>
      <p:sp>
        <p:nvSpPr>
          <p:cNvPr id="3" name="TextBox 2"/>
          <p:cNvSpPr txBox="1"/>
          <p:nvPr/>
        </p:nvSpPr>
        <p:spPr>
          <a:xfrm>
            <a:off x="6172200" y="228600"/>
            <a:ext cx="3124200" cy="1754326"/>
          </a:xfrm>
          <a:prstGeom prst="rect">
            <a:avLst/>
          </a:prstGeom>
          <a:noFill/>
        </p:spPr>
        <p:txBody>
          <a:bodyPr wrap="square" rtlCol="0">
            <a:spAutoFit/>
          </a:bodyPr>
          <a:lstStyle/>
          <a:p>
            <a:r>
              <a:rPr lang="en-US" sz="3600" dirty="0" smtClean="0"/>
              <a:t>Right upper lobe infection, with a twist.</a:t>
            </a:r>
            <a:endParaRPr lang="en-US" sz="3600" dirty="0"/>
          </a:p>
        </p:txBody>
      </p:sp>
      <p:sp>
        <p:nvSpPr>
          <p:cNvPr id="8" name="TextBox 7"/>
          <p:cNvSpPr txBox="1"/>
          <p:nvPr/>
        </p:nvSpPr>
        <p:spPr>
          <a:xfrm>
            <a:off x="6324600" y="2819400"/>
            <a:ext cx="2590800" cy="1938992"/>
          </a:xfrm>
          <a:prstGeom prst="rect">
            <a:avLst/>
          </a:prstGeom>
          <a:noFill/>
        </p:spPr>
        <p:txBody>
          <a:bodyPr wrap="square" rtlCol="0">
            <a:spAutoFit/>
          </a:bodyPr>
          <a:lstStyle/>
          <a:p>
            <a:r>
              <a:rPr lang="en-US" sz="2000" dirty="0" smtClean="0"/>
              <a:t>Air fluid level indicates an </a:t>
            </a:r>
            <a:r>
              <a:rPr lang="en-US" sz="2000" dirty="0" smtClean="0">
                <a:solidFill>
                  <a:srgbClr val="C00000"/>
                </a:solidFill>
              </a:rPr>
              <a:t>abscess</a:t>
            </a:r>
            <a:r>
              <a:rPr lang="en-US" sz="2000" dirty="0" smtClean="0"/>
              <a:t> with necrotic lung.</a:t>
            </a:r>
          </a:p>
          <a:p>
            <a:endParaRPr lang="en-US" sz="2000" dirty="0" smtClean="0"/>
          </a:p>
          <a:p>
            <a:endParaRPr lang="en-US" sz="2000" dirty="0" smtClean="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86143186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0"/>
            <a:ext cx="8229600" cy="1143000"/>
          </a:xfrm>
        </p:spPr>
        <p:txBody>
          <a:bodyPr>
            <a:normAutofit/>
          </a:bodyPr>
          <a:lstStyle/>
          <a:p>
            <a:pPr algn="ctr"/>
            <a:r>
              <a:rPr lang="en-US" dirty="0" smtClean="0"/>
              <a:t>Atelectasis</a:t>
            </a:r>
            <a:endParaRPr lang="en-US" dirty="0"/>
          </a:p>
        </p:txBody>
      </p:sp>
      <p:pic>
        <p:nvPicPr>
          <p:cNvPr id="3" name="Picture 2" descr="C:\Users\jeff\Desktop\Peds Chest X-ray lecture\sponge_icon.jpg"/>
          <p:cNvPicPr>
            <a:picLocks noChangeAspect="1" noChangeArrowheads="1"/>
          </p:cNvPicPr>
          <p:nvPr/>
        </p:nvPicPr>
        <p:blipFill>
          <a:blip r:embed="rId2" cstate="print"/>
          <a:srcRect/>
          <a:stretch>
            <a:fillRect/>
          </a:stretch>
        </p:blipFill>
        <p:spPr bwMode="auto">
          <a:xfrm>
            <a:off x="2971800" y="3048000"/>
            <a:ext cx="3175000" cy="2362200"/>
          </a:xfrm>
          <a:prstGeom prst="rect">
            <a:avLst/>
          </a:prstGeom>
          <a:noFill/>
        </p:spPr>
      </p:pic>
    </p:spTree>
    <p:extLst>
      <p:ext uri="{BB962C8B-B14F-4D97-AF65-F5344CB8AC3E}">
        <p14:creationId xmlns:p14="http://schemas.microsoft.com/office/powerpoint/2010/main" val="1309567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685800"/>
            <a:ext cx="6400800" cy="4953000"/>
          </a:xfrm>
        </p:spPr>
        <p:txBody>
          <a:bodyPr>
            <a:normAutofit/>
          </a:bodyPr>
          <a:lstStyle/>
          <a:p>
            <a:endParaRPr lang="en-US" sz="3200" dirty="0" smtClean="0">
              <a:solidFill>
                <a:schemeClr val="tx1"/>
              </a:solidFill>
            </a:endParaRPr>
          </a:p>
          <a:p>
            <a:r>
              <a:rPr lang="en-US" sz="3200" dirty="0" smtClean="0">
                <a:solidFill>
                  <a:schemeClr val="tx1"/>
                </a:solidFill>
              </a:rPr>
              <a:t>What is it?</a:t>
            </a:r>
          </a:p>
          <a:p>
            <a:endParaRPr lang="en-US" sz="3200" dirty="0">
              <a:solidFill>
                <a:schemeClr val="tx1"/>
              </a:solidFill>
            </a:endParaRPr>
          </a:p>
          <a:p>
            <a:r>
              <a:rPr lang="en-US" sz="3200" dirty="0" smtClean="0">
                <a:solidFill>
                  <a:schemeClr val="tx1"/>
                </a:solidFill>
              </a:rPr>
              <a:t>How does it appear on a CXR?</a:t>
            </a:r>
          </a:p>
          <a:p>
            <a:endParaRPr lang="en-US" sz="3200" dirty="0">
              <a:solidFill>
                <a:schemeClr val="tx1"/>
              </a:solidFill>
            </a:endParaRPr>
          </a:p>
          <a:p>
            <a:r>
              <a:rPr lang="en-US" sz="3200" dirty="0" smtClean="0">
                <a:solidFill>
                  <a:schemeClr val="tx1"/>
                </a:solidFill>
              </a:rPr>
              <a:t>What are some causes?</a:t>
            </a:r>
            <a:endParaRPr lang="en-US" sz="3200" dirty="0">
              <a:solidFill>
                <a:schemeClr val="tx1"/>
              </a:solidFill>
            </a:endParaRPr>
          </a:p>
        </p:txBody>
      </p:sp>
    </p:spTree>
    <p:extLst>
      <p:ext uri="{BB962C8B-B14F-4D97-AF65-F5344CB8AC3E}">
        <p14:creationId xmlns:p14="http://schemas.microsoft.com/office/powerpoint/2010/main" val="109540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533400"/>
            <a:ext cx="8534400" cy="5791200"/>
          </a:xfrm>
        </p:spPr>
        <p:txBody>
          <a:bodyPr>
            <a:normAutofit/>
          </a:bodyPr>
          <a:lstStyle/>
          <a:p>
            <a:r>
              <a:rPr lang="en-US" dirty="0" smtClean="0"/>
              <a:t>Atelectasis is compressed or collapsed lung – the hallmarks of which are </a:t>
            </a:r>
            <a:r>
              <a:rPr lang="en-US" dirty="0" smtClean="0">
                <a:solidFill>
                  <a:srgbClr val="C00000"/>
                </a:solidFill>
              </a:rPr>
              <a:t>transience</a:t>
            </a:r>
            <a:r>
              <a:rPr lang="en-US" dirty="0" smtClean="0"/>
              <a:t> and </a:t>
            </a:r>
            <a:r>
              <a:rPr lang="en-US" dirty="0" smtClean="0">
                <a:solidFill>
                  <a:srgbClr val="C00000"/>
                </a:solidFill>
              </a:rPr>
              <a:t>volume loss</a:t>
            </a:r>
            <a:r>
              <a:rPr lang="en-US" dirty="0" smtClean="0"/>
              <a:t>.</a:t>
            </a:r>
          </a:p>
          <a:p>
            <a:pPr>
              <a:buNone/>
            </a:pPr>
            <a:endParaRPr lang="en-US" dirty="0" smtClean="0"/>
          </a:p>
          <a:p>
            <a:r>
              <a:rPr lang="en-US" dirty="0" smtClean="0"/>
              <a:t>Other chest contents will be pulled toward the collapsed area.</a:t>
            </a:r>
          </a:p>
          <a:p>
            <a:endParaRPr lang="en-US" dirty="0" smtClean="0"/>
          </a:p>
          <a:p>
            <a:r>
              <a:rPr lang="en-US" dirty="0" smtClean="0"/>
              <a:t>It can happen in tiny areas or entire lungs.</a:t>
            </a:r>
          </a:p>
          <a:p>
            <a:endParaRPr lang="en-US" dirty="0" smtClean="0"/>
          </a:p>
          <a:p>
            <a:r>
              <a:rPr lang="en-US" dirty="0" smtClean="0"/>
              <a:t>Blood going through this </a:t>
            </a:r>
            <a:r>
              <a:rPr lang="en-US" dirty="0" err="1" smtClean="0"/>
              <a:t>nonventilated</a:t>
            </a:r>
            <a:r>
              <a:rPr lang="en-US" dirty="0" smtClean="0"/>
              <a:t> lung is considered a </a:t>
            </a:r>
            <a:r>
              <a:rPr lang="en-US" dirty="0" smtClean="0">
                <a:solidFill>
                  <a:srgbClr val="C00000"/>
                </a:solidFill>
              </a:rPr>
              <a:t>shunt</a:t>
            </a:r>
            <a:r>
              <a:rPr lang="en-US" dirty="0" smtClean="0"/>
              <a:t>.</a:t>
            </a:r>
          </a:p>
          <a:p>
            <a:endParaRPr lang="en-US" dirty="0" smtClean="0"/>
          </a:p>
          <a:p>
            <a:r>
              <a:rPr lang="en-US" dirty="0" smtClean="0"/>
              <a:t>Causes include obstruction (mucus, mass, </a:t>
            </a:r>
            <a:r>
              <a:rPr lang="en-US" dirty="0" err="1" smtClean="0"/>
              <a:t>malacia</a:t>
            </a:r>
            <a:r>
              <a:rPr lang="en-US" dirty="0" smtClean="0"/>
              <a:t>), compression, </a:t>
            </a:r>
            <a:r>
              <a:rPr lang="en-US" dirty="0" err="1" smtClean="0"/>
              <a:t>underventilation</a:t>
            </a:r>
            <a:r>
              <a:rPr lang="en-US" dirty="0" smtClean="0"/>
              <a:t>, and plain old gravity.</a:t>
            </a:r>
          </a:p>
          <a:p>
            <a:pPr lvl="1">
              <a:buNone/>
            </a:pPr>
            <a:endParaRPr lang="en-US" dirty="0" smtClean="0"/>
          </a:p>
        </p:txBody>
      </p:sp>
    </p:spTree>
    <p:extLst>
      <p:ext uri="{BB962C8B-B14F-4D97-AF65-F5344CB8AC3E}">
        <p14:creationId xmlns:p14="http://schemas.microsoft.com/office/powerpoint/2010/main" val="406274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762000"/>
            <a:ext cx="7315200" cy="1066800"/>
          </a:xfrm>
        </p:spPr>
        <p:txBody>
          <a:bodyPr>
            <a:normAutofit/>
          </a:bodyPr>
          <a:lstStyle/>
          <a:p>
            <a:r>
              <a:rPr lang="en-US" sz="3200" dirty="0" smtClean="0"/>
              <a:t>Only a certain amount of things happen on a chest x-ray:</a:t>
            </a:r>
            <a:endParaRPr lang="en-US" sz="3200" dirty="0"/>
          </a:p>
        </p:txBody>
      </p:sp>
      <p:sp>
        <p:nvSpPr>
          <p:cNvPr id="5" name="Rectangle 4"/>
          <p:cNvSpPr/>
          <p:nvPr/>
        </p:nvSpPr>
        <p:spPr>
          <a:xfrm>
            <a:off x="1066800" y="2209800"/>
            <a:ext cx="6477000" cy="3108543"/>
          </a:xfrm>
          <a:prstGeom prst="rect">
            <a:avLst/>
          </a:prstGeom>
        </p:spPr>
        <p:txBody>
          <a:bodyPr wrap="square">
            <a:spAutoFit/>
          </a:bodyPr>
          <a:lstStyle/>
          <a:p>
            <a:pPr>
              <a:buFont typeface="Arial" pitchFamily="34" charset="0"/>
              <a:buChar char="•"/>
            </a:pPr>
            <a:r>
              <a:rPr lang="en-US" sz="2800" dirty="0" smtClean="0"/>
              <a:t>Stuff in the lungs</a:t>
            </a:r>
          </a:p>
          <a:p>
            <a:pPr>
              <a:buFont typeface="Arial" pitchFamily="34" charset="0"/>
              <a:buChar char="•"/>
            </a:pPr>
            <a:endParaRPr lang="en-US" sz="2800" dirty="0" smtClean="0"/>
          </a:p>
          <a:p>
            <a:pPr>
              <a:buFont typeface="Arial" pitchFamily="34" charset="0"/>
              <a:buChar char="•"/>
            </a:pPr>
            <a:r>
              <a:rPr lang="en-US" sz="2800" dirty="0" smtClean="0"/>
              <a:t>Stuff outside the lungs in the pleural space</a:t>
            </a:r>
          </a:p>
          <a:p>
            <a:pPr>
              <a:buFont typeface="Arial" pitchFamily="34" charset="0"/>
              <a:buChar char="•"/>
            </a:pPr>
            <a:endParaRPr lang="en-US" sz="2800" dirty="0" smtClean="0"/>
          </a:p>
          <a:p>
            <a:pPr>
              <a:buFont typeface="Arial" pitchFamily="34" charset="0"/>
              <a:buChar char="•"/>
            </a:pPr>
            <a:r>
              <a:rPr lang="en-US" sz="2800" dirty="0" smtClean="0"/>
              <a:t>Stuff in the mediastinum / hilum</a:t>
            </a:r>
          </a:p>
          <a:p>
            <a:pPr>
              <a:buFont typeface="Arial" pitchFamily="34" charset="0"/>
              <a:buChar char="•"/>
            </a:pPr>
            <a:endParaRPr lang="en-US" sz="2800" dirty="0" smtClean="0"/>
          </a:p>
          <a:p>
            <a:pPr>
              <a:buFont typeface="Arial" pitchFamily="34" charset="0"/>
              <a:buChar char="•"/>
            </a:pPr>
            <a:r>
              <a:rPr lang="en-US" sz="2800" dirty="0" smtClean="0"/>
              <a:t>Stuff in the chest wall</a:t>
            </a:r>
            <a:endParaRPr lang="en-US" sz="2800" dirty="0"/>
          </a:p>
        </p:txBody>
      </p:sp>
    </p:spTree>
    <p:extLst>
      <p:ext uri="{BB962C8B-B14F-4D97-AF65-F5344CB8AC3E}">
        <p14:creationId xmlns:p14="http://schemas.microsoft.com/office/powerpoint/2010/main" val="82818533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eff\Desktop\Atelectasis.jpg"/>
          <p:cNvPicPr>
            <a:picLocks noChangeAspect="1" noChangeArrowheads="1"/>
          </p:cNvPicPr>
          <p:nvPr/>
        </p:nvPicPr>
        <p:blipFill>
          <a:blip r:embed="rId3" cstate="print"/>
          <a:srcRect/>
          <a:stretch>
            <a:fillRect/>
          </a:stretch>
        </p:blipFill>
        <p:spPr bwMode="auto">
          <a:xfrm>
            <a:off x="0" y="0"/>
            <a:ext cx="7001006" cy="6858000"/>
          </a:xfrm>
          <a:prstGeom prst="rect">
            <a:avLst/>
          </a:prstGeom>
          <a:noFill/>
        </p:spPr>
      </p:pic>
      <p:cxnSp>
        <p:nvCxnSpPr>
          <p:cNvPr id="7" name="Straight Arrow Connector 6"/>
          <p:cNvCxnSpPr/>
          <p:nvPr/>
        </p:nvCxnSpPr>
        <p:spPr>
          <a:xfrm rot="10800000" flipV="1">
            <a:off x="1752600" y="1752600"/>
            <a:ext cx="5181600" cy="6858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10400" y="1371601"/>
            <a:ext cx="2133600" cy="1323439"/>
          </a:xfrm>
          <a:prstGeom prst="rect">
            <a:avLst/>
          </a:prstGeom>
          <a:noFill/>
        </p:spPr>
        <p:txBody>
          <a:bodyPr wrap="square" rtlCol="0">
            <a:spAutoFit/>
          </a:bodyPr>
          <a:lstStyle/>
          <a:p>
            <a:r>
              <a:rPr lang="en-US" sz="2000" dirty="0" err="1" smtClean="0">
                <a:solidFill>
                  <a:srgbClr val="C00000"/>
                </a:solidFill>
              </a:rPr>
              <a:t>Platelike</a:t>
            </a:r>
            <a:r>
              <a:rPr lang="en-US" sz="2000" dirty="0" smtClean="0">
                <a:solidFill>
                  <a:srgbClr val="C00000"/>
                </a:solidFill>
              </a:rPr>
              <a:t> Atelectasis</a:t>
            </a:r>
          </a:p>
          <a:p>
            <a:endParaRPr lang="en-US" sz="2000" dirty="0" smtClean="0">
              <a:solidFill>
                <a:srgbClr val="C00000"/>
              </a:solidFill>
            </a:endParaRPr>
          </a:p>
          <a:p>
            <a:endParaRPr lang="en-US" sz="2000" dirty="0">
              <a:solidFill>
                <a:srgbClr val="C00000"/>
              </a:solidFill>
            </a:endParaRPr>
          </a:p>
        </p:txBody>
      </p:sp>
      <p:sp>
        <p:nvSpPr>
          <p:cNvPr id="11" name="TextBox 10"/>
          <p:cNvSpPr txBox="1"/>
          <p:nvPr/>
        </p:nvSpPr>
        <p:spPr>
          <a:xfrm>
            <a:off x="7010400" y="2819400"/>
            <a:ext cx="2133600" cy="1323439"/>
          </a:xfrm>
          <a:prstGeom prst="rect">
            <a:avLst/>
          </a:prstGeom>
          <a:noFill/>
        </p:spPr>
        <p:txBody>
          <a:bodyPr wrap="square" rtlCol="0">
            <a:spAutoFit/>
          </a:bodyPr>
          <a:lstStyle/>
          <a:p>
            <a:r>
              <a:rPr lang="en-US" sz="2000" dirty="0" err="1" smtClean="0">
                <a:solidFill>
                  <a:srgbClr val="C00000"/>
                </a:solidFill>
              </a:rPr>
              <a:t>Semilobar</a:t>
            </a:r>
            <a:r>
              <a:rPr lang="en-US" sz="2000" dirty="0" smtClean="0">
                <a:solidFill>
                  <a:srgbClr val="C00000"/>
                </a:solidFill>
              </a:rPr>
              <a:t> Atelectasis</a:t>
            </a:r>
          </a:p>
          <a:p>
            <a:endParaRPr lang="en-US" sz="2000" dirty="0" smtClean="0">
              <a:solidFill>
                <a:srgbClr val="C00000"/>
              </a:solidFill>
            </a:endParaRPr>
          </a:p>
          <a:p>
            <a:endParaRPr lang="en-US" sz="2000" dirty="0">
              <a:solidFill>
                <a:srgbClr val="C00000"/>
              </a:solidFill>
            </a:endParaRPr>
          </a:p>
        </p:txBody>
      </p:sp>
      <p:cxnSp>
        <p:nvCxnSpPr>
          <p:cNvPr id="12" name="Straight Arrow Connector 11"/>
          <p:cNvCxnSpPr/>
          <p:nvPr/>
        </p:nvCxnSpPr>
        <p:spPr>
          <a:xfrm rot="10800000" flipV="1">
            <a:off x="5105400" y="2971800"/>
            <a:ext cx="1905000" cy="11430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1444" y="5734373"/>
            <a:ext cx="8167607" cy="646331"/>
          </a:xfrm>
          <a:prstGeom prst="rect">
            <a:avLst/>
          </a:prstGeom>
          <a:noFill/>
        </p:spPr>
        <p:txBody>
          <a:bodyPr wrap="square" rtlCol="0">
            <a:spAutoFit/>
          </a:bodyPr>
          <a:lstStyle/>
          <a:p>
            <a:pPr algn="ctr"/>
            <a:r>
              <a:rPr lang="en-US" sz="3600" dirty="0" smtClean="0">
                <a:solidFill>
                  <a:srgbClr val="C00000"/>
                </a:solidFill>
              </a:rPr>
              <a:t>Can you find atelectasis on this film?</a:t>
            </a:r>
            <a:endParaRPr lang="en-US" sz="3600" dirty="0">
              <a:solidFill>
                <a:srgbClr val="C00000"/>
              </a:solidFill>
            </a:endParaRPr>
          </a:p>
        </p:txBody>
      </p:sp>
      <p:grpSp>
        <p:nvGrpSpPr>
          <p:cNvPr id="24" name="Group 23"/>
          <p:cNvGrpSpPr/>
          <p:nvPr/>
        </p:nvGrpSpPr>
        <p:grpSpPr>
          <a:xfrm>
            <a:off x="2464231" y="325464"/>
            <a:ext cx="6830611" cy="2493936"/>
            <a:chOff x="2464231" y="325464"/>
            <a:chExt cx="6830611" cy="2493936"/>
          </a:xfrm>
        </p:grpSpPr>
        <p:cxnSp>
          <p:nvCxnSpPr>
            <p:cNvPr id="6" name="Straight Arrow Connector 5"/>
            <p:cNvCxnSpPr/>
            <p:nvPr/>
          </p:nvCxnSpPr>
          <p:spPr>
            <a:xfrm flipH="1" flipV="1">
              <a:off x="2464231" y="1196893"/>
              <a:ext cx="5219567" cy="75672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672739" y="1981659"/>
              <a:ext cx="3007696" cy="83774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621025" y="1796993"/>
              <a:ext cx="1673817" cy="369332"/>
            </a:xfrm>
            <a:prstGeom prst="rect">
              <a:avLst/>
            </a:prstGeom>
            <a:noFill/>
          </p:spPr>
          <p:txBody>
            <a:bodyPr wrap="square" rtlCol="0">
              <a:spAutoFit/>
            </a:bodyPr>
            <a:lstStyle/>
            <a:p>
              <a:r>
                <a:rPr lang="en-US" dirty="0" smtClean="0">
                  <a:solidFill>
                    <a:srgbClr val="C00000"/>
                  </a:solidFill>
                </a:rPr>
                <a:t>Chest tubes</a:t>
              </a:r>
              <a:endParaRPr lang="en-US" dirty="0">
                <a:solidFill>
                  <a:srgbClr val="C00000"/>
                </a:solidFill>
              </a:endParaRPr>
            </a:p>
          </p:txBody>
        </p:sp>
        <p:cxnSp>
          <p:nvCxnSpPr>
            <p:cNvPr id="19" name="Straight Arrow Connector 18"/>
            <p:cNvCxnSpPr/>
            <p:nvPr/>
          </p:nvCxnSpPr>
          <p:spPr>
            <a:xfrm flipH="1" flipV="1">
              <a:off x="3500503" y="325464"/>
              <a:ext cx="4576697" cy="32546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014674" y="498091"/>
              <a:ext cx="1005340" cy="369332"/>
            </a:xfrm>
            <a:prstGeom prst="rect">
              <a:avLst/>
            </a:prstGeom>
            <a:noFill/>
          </p:spPr>
          <p:txBody>
            <a:bodyPr wrap="none" rtlCol="0">
              <a:spAutoFit/>
            </a:bodyPr>
            <a:lstStyle/>
            <a:p>
              <a:r>
                <a:rPr lang="en-US" dirty="0" smtClean="0">
                  <a:solidFill>
                    <a:srgbClr val="C00000"/>
                  </a:solidFill>
                </a:rPr>
                <a:t>High ETT</a:t>
              </a:r>
              <a:endParaRPr lang="en-US" dirty="0">
                <a:solidFill>
                  <a:srgbClr val="C00000"/>
                </a:solidFill>
              </a:endParaRPr>
            </a:p>
          </p:txBody>
        </p:sp>
      </p:grpSp>
      <p:sp>
        <p:nvSpPr>
          <p:cNvPr id="25" name="TextBox 24"/>
          <p:cNvSpPr txBox="1"/>
          <p:nvPr/>
        </p:nvSpPr>
        <p:spPr>
          <a:xfrm>
            <a:off x="214863" y="5734373"/>
            <a:ext cx="7625166" cy="646331"/>
          </a:xfrm>
          <a:prstGeom prst="rect">
            <a:avLst/>
          </a:prstGeom>
          <a:noFill/>
        </p:spPr>
        <p:txBody>
          <a:bodyPr wrap="square" rtlCol="0">
            <a:spAutoFit/>
          </a:bodyPr>
          <a:lstStyle/>
          <a:p>
            <a:pPr algn="ctr"/>
            <a:r>
              <a:rPr lang="en-US" sz="3600" dirty="0" smtClean="0">
                <a:solidFill>
                  <a:srgbClr val="C00000"/>
                </a:solidFill>
              </a:rPr>
              <a:t>What else do you see?</a:t>
            </a:r>
            <a:endParaRPr lang="en-US" sz="3600" dirty="0">
              <a:solidFill>
                <a:srgbClr val="C00000"/>
              </a:solidFill>
            </a:endParaRPr>
          </a:p>
        </p:txBody>
      </p:sp>
    </p:spTree>
    <p:extLst>
      <p:ext uri="{BB962C8B-B14F-4D97-AF65-F5344CB8AC3E}">
        <p14:creationId xmlns:p14="http://schemas.microsoft.com/office/powerpoint/2010/main" val="25743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P spid="2"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ff\Desktop\Atelectasis 2.jpg"/>
          <p:cNvPicPr>
            <a:picLocks noChangeAspect="1" noChangeArrowheads="1"/>
          </p:cNvPicPr>
          <p:nvPr/>
        </p:nvPicPr>
        <p:blipFill>
          <a:blip r:embed="rId3" cstate="print"/>
          <a:srcRect/>
          <a:stretch>
            <a:fillRect/>
          </a:stretch>
        </p:blipFill>
        <p:spPr bwMode="auto">
          <a:xfrm>
            <a:off x="0" y="0"/>
            <a:ext cx="6569542" cy="6858000"/>
          </a:xfrm>
          <a:prstGeom prst="rect">
            <a:avLst/>
          </a:prstGeom>
          <a:noFill/>
        </p:spPr>
      </p:pic>
      <p:sp>
        <p:nvSpPr>
          <p:cNvPr id="3" name="TextBox 2"/>
          <p:cNvSpPr txBox="1"/>
          <p:nvPr/>
        </p:nvSpPr>
        <p:spPr>
          <a:xfrm>
            <a:off x="6781800" y="1219200"/>
            <a:ext cx="2133600" cy="1323439"/>
          </a:xfrm>
          <a:prstGeom prst="rect">
            <a:avLst/>
          </a:prstGeom>
          <a:noFill/>
        </p:spPr>
        <p:txBody>
          <a:bodyPr wrap="square" rtlCol="0">
            <a:spAutoFit/>
          </a:bodyPr>
          <a:lstStyle/>
          <a:p>
            <a:r>
              <a:rPr lang="en-US" sz="2000" dirty="0" smtClean="0">
                <a:solidFill>
                  <a:srgbClr val="C00000"/>
                </a:solidFill>
              </a:rPr>
              <a:t>Same patient 12 hours earlier</a:t>
            </a:r>
          </a:p>
          <a:p>
            <a:endParaRPr lang="en-US" sz="2000" dirty="0" smtClean="0">
              <a:solidFill>
                <a:srgbClr val="C00000"/>
              </a:solidFill>
            </a:endParaRPr>
          </a:p>
          <a:p>
            <a:endParaRPr lang="en-US" sz="2000" dirty="0">
              <a:solidFill>
                <a:srgbClr val="C00000"/>
              </a:solidFill>
            </a:endParaRPr>
          </a:p>
        </p:txBody>
      </p:sp>
    </p:spTree>
    <p:extLst>
      <p:ext uri="{BB962C8B-B14F-4D97-AF65-F5344CB8AC3E}">
        <p14:creationId xmlns:p14="http://schemas.microsoft.com/office/powerpoint/2010/main" val="2589484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jeff\Desktop\Peds Chest X-ray lecture\RUL collapse with tenting and shift\ser3001img03001.jpg"/>
          <p:cNvPicPr>
            <a:picLocks noChangeAspect="1" noChangeArrowheads="1"/>
          </p:cNvPicPr>
          <p:nvPr/>
        </p:nvPicPr>
        <p:blipFill>
          <a:blip r:embed="rId3" cstate="print"/>
          <a:srcRect/>
          <a:stretch>
            <a:fillRect/>
          </a:stretch>
        </p:blipFill>
        <p:spPr bwMode="auto">
          <a:xfrm>
            <a:off x="1" y="304800"/>
            <a:ext cx="7162800" cy="6553200"/>
          </a:xfrm>
          <a:prstGeom prst="rect">
            <a:avLst/>
          </a:prstGeom>
          <a:noFill/>
        </p:spPr>
      </p:pic>
      <p:sp>
        <p:nvSpPr>
          <p:cNvPr id="4" name="TextBox 3"/>
          <p:cNvSpPr txBox="1"/>
          <p:nvPr/>
        </p:nvSpPr>
        <p:spPr>
          <a:xfrm>
            <a:off x="7162800" y="685800"/>
            <a:ext cx="2133600" cy="3477875"/>
          </a:xfrm>
          <a:prstGeom prst="rect">
            <a:avLst/>
          </a:prstGeom>
          <a:noFill/>
        </p:spPr>
        <p:txBody>
          <a:bodyPr wrap="square" rtlCol="0">
            <a:spAutoFit/>
          </a:bodyPr>
          <a:lstStyle/>
          <a:p>
            <a:r>
              <a:rPr lang="en-US" sz="2000" dirty="0" smtClean="0">
                <a:solidFill>
                  <a:srgbClr val="C00000"/>
                </a:solidFill>
              </a:rPr>
              <a:t>RUL collapse</a:t>
            </a:r>
          </a:p>
          <a:p>
            <a:endParaRPr lang="en-US" sz="2000" dirty="0" smtClean="0">
              <a:solidFill>
                <a:srgbClr val="C00000"/>
              </a:solidFill>
            </a:endParaRPr>
          </a:p>
          <a:p>
            <a:r>
              <a:rPr lang="en-US" sz="2000" dirty="0" smtClean="0">
                <a:solidFill>
                  <a:srgbClr val="C00000"/>
                </a:solidFill>
              </a:rPr>
              <a:t>Tented right diaphragm, minor </a:t>
            </a:r>
            <a:r>
              <a:rPr lang="en-US" sz="2000" dirty="0" err="1" smtClean="0">
                <a:solidFill>
                  <a:srgbClr val="C00000"/>
                </a:solidFill>
              </a:rPr>
              <a:t>fissue</a:t>
            </a:r>
            <a:r>
              <a:rPr lang="en-US" sz="2000" dirty="0" smtClean="0">
                <a:solidFill>
                  <a:srgbClr val="C00000"/>
                </a:solidFill>
              </a:rPr>
              <a:t> pulled up, </a:t>
            </a:r>
            <a:r>
              <a:rPr lang="en-US" sz="2000" dirty="0" err="1" smtClean="0">
                <a:solidFill>
                  <a:srgbClr val="C00000"/>
                </a:solidFill>
              </a:rPr>
              <a:t>mediastinum</a:t>
            </a:r>
            <a:r>
              <a:rPr lang="en-US" sz="2000" dirty="0" smtClean="0">
                <a:solidFill>
                  <a:srgbClr val="C00000"/>
                </a:solidFill>
              </a:rPr>
              <a:t> shifted to left, all due to volume loss.</a:t>
            </a:r>
          </a:p>
          <a:p>
            <a:endParaRPr lang="en-US" sz="2000" dirty="0" smtClean="0">
              <a:solidFill>
                <a:srgbClr val="C00000"/>
              </a:solidFill>
            </a:endParaRPr>
          </a:p>
          <a:p>
            <a:endParaRPr lang="en-US" sz="2000" dirty="0">
              <a:solidFill>
                <a:srgbClr val="C00000"/>
              </a:solidFill>
            </a:endParaRPr>
          </a:p>
        </p:txBody>
      </p:sp>
    </p:spTree>
    <p:extLst>
      <p:ext uri="{BB962C8B-B14F-4D97-AF65-F5344CB8AC3E}">
        <p14:creationId xmlns:p14="http://schemas.microsoft.com/office/powerpoint/2010/main" val="3855897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eff\Desktop\Peds Chest X-ray lecture\RUL Collapse resolved 1 day later\ser3001img03001.jpg"/>
          <p:cNvPicPr>
            <a:picLocks noChangeAspect="1" noChangeArrowheads="1"/>
          </p:cNvPicPr>
          <p:nvPr/>
        </p:nvPicPr>
        <p:blipFill>
          <a:blip r:embed="rId3" cstate="print"/>
          <a:srcRect/>
          <a:stretch>
            <a:fillRect/>
          </a:stretch>
        </p:blipFill>
        <p:spPr bwMode="auto">
          <a:xfrm>
            <a:off x="0" y="165100"/>
            <a:ext cx="6976497" cy="6692900"/>
          </a:xfrm>
          <a:prstGeom prst="rect">
            <a:avLst/>
          </a:prstGeom>
          <a:noFill/>
        </p:spPr>
      </p:pic>
      <p:sp>
        <p:nvSpPr>
          <p:cNvPr id="3" name="TextBox 2"/>
          <p:cNvSpPr txBox="1"/>
          <p:nvPr/>
        </p:nvSpPr>
        <p:spPr>
          <a:xfrm>
            <a:off x="7162800" y="685800"/>
            <a:ext cx="2133600" cy="1631216"/>
          </a:xfrm>
          <a:prstGeom prst="rect">
            <a:avLst/>
          </a:prstGeom>
          <a:noFill/>
        </p:spPr>
        <p:txBody>
          <a:bodyPr wrap="square" rtlCol="0">
            <a:spAutoFit/>
          </a:bodyPr>
          <a:lstStyle/>
          <a:p>
            <a:r>
              <a:rPr lang="en-US" sz="2000" dirty="0" smtClean="0">
                <a:solidFill>
                  <a:srgbClr val="C00000"/>
                </a:solidFill>
              </a:rPr>
              <a:t>RUL collapse resolved one day later.</a:t>
            </a:r>
          </a:p>
          <a:p>
            <a:endParaRPr lang="en-US" sz="2000" dirty="0" smtClean="0">
              <a:solidFill>
                <a:srgbClr val="C00000"/>
              </a:solidFill>
            </a:endParaRPr>
          </a:p>
          <a:p>
            <a:endParaRPr lang="en-US" sz="2000" dirty="0">
              <a:solidFill>
                <a:srgbClr val="C00000"/>
              </a:solidFill>
            </a:endParaRPr>
          </a:p>
        </p:txBody>
      </p:sp>
      <p:sp>
        <p:nvSpPr>
          <p:cNvPr id="2" name="TextBox 1"/>
          <p:cNvSpPr txBox="1"/>
          <p:nvPr/>
        </p:nvSpPr>
        <p:spPr>
          <a:xfrm>
            <a:off x="1" y="5867277"/>
            <a:ext cx="6976496" cy="584775"/>
          </a:xfrm>
          <a:prstGeom prst="rect">
            <a:avLst/>
          </a:prstGeom>
          <a:noFill/>
        </p:spPr>
        <p:txBody>
          <a:bodyPr wrap="square" rtlCol="0">
            <a:spAutoFit/>
          </a:bodyPr>
          <a:lstStyle/>
          <a:p>
            <a:pPr algn="ctr"/>
            <a:r>
              <a:rPr lang="en-US" sz="3200" dirty="0" smtClean="0"/>
              <a:t>Do you see any other new findings?</a:t>
            </a:r>
            <a:endParaRPr lang="en-US" sz="3200" dirty="0"/>
          </a:p>
        </p:txBody>
      </p:sp>
      <p:grpSp>
        <p:nvGrpSpPr>
          <p:cNvPr id="8" name="Group 7"/>
          <p:cNvGrpSpPr/>
          <p:nvPr/>
        </p:nvGrpSpPr>
        <p:grpSpPr>
          <a:xfrm>
            <a:off x="3259394" y="2728453"/>
            <a:ext cx="5388556" cy="833594"/>
            <a:chOff x="3259394" y="2728453"/>
            <a:chExt cx="5388556" cy="833594"/>
          </a:xfrm>
        </p:grpSpPr>
        <p:cxnSp>
          <p:nvCxnSpPr>
            <p:cNvPr id="5" name="Straight Arrow Connector 4"/>
            <p:cNvCxnSpPr/>
            <p:nvPr/>
          </p:nvCxnSpPr>
          <p:spPr>
            <a:xfrm flipH="1" flipV="1">
              <a:off x="3259394" y="2728453"/>
              <a:ext cx="3903406" cy="64892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162800" y="3192715"/>
              <a:ext cx="1485150" cy="369332"/>
            </a:xfrm>
            <a:prstGeom prst="rect">
              <a:avLst/>
            </a:prstGeom>
            <a:noFill/>
          </p:spPr>
          <p:txBody>
            <a:bodyPr wrap="none" rtlCol="0">
              <a:spAutoFit/>
            </a:bodyPr>
            <a:lstStyle/>
            <a:p>
              <a:r>
                <a:rPr lang="en-US" dirty="0" smtClean="0">
                  <a:solidFill>
                    <a:srgbClr val="C00000"/>
                  </a:solidFill>
                </a:rPr>
                <a:t>New PICC line</a:t>
              </a:r>
              <a:endParaRPr lang="en-US" dirty="0">
                <a:solidFill>
                  <a:srgbClr val="C00000"/>
                </a:solidFill>
              </a:endParaRPr>
            </a:p>
          </p:txBody>
        </p:sp>
      </p:grpSp>
    </p:spTree>
    <p:extLst>
      <p:ext uri="{BB962C8B-B14F-4D97-AF65-F5344CB8AC3E}">
        <p14:creationId xmlns:p14="http://schemas.microsoft.com/office/powerpoint/2010/main" val="3817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Pulmonary Edema</a:t>
            </a:r>
            <a:endParaRPr lang="en-US" dirty="0"/>
          </a:p>
        </p:txBody>
      </p:sp>
    </p:spTree>
    <p:extLst>
      <p:ext uri="{BB962C8B-B14F-4D97-AF65-F5344CB8AC3E}">
        <p14:creationId xmlns:p14="http://schemas.microsoft.com/office/powerpoint/2010/main" val="2539675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304800" y="533400"/>
            <a:ext cx="8534400" cy="5791200"/>
          </a:xfrm>
        </p:spPr>
        <p:txBody>
          <a:bodyPr>
            <a:normAutofit/>
          </a:bodyPr>
          <a:lstStyle/>
          <a:p>
            <a:r>
              <a:rPr lang="en-US" sz="3600" dirty="0" smtClean="0"/>
              <a:t>Pulmonary edema is caused by a variety of things – all of which lead to leaking pulmonary vessels</a:t>
            </a:r>
          </a:p>
          <a:p>
            <a:pPr>
              <a:buNone/>
            </a:pPr>
            <a:endParaRPr lang="en-US" sz="3600" dirty="0" smtClean="0"/>
          </a:p>
          <a:p>
            <a:r>
              <a:rPr lang="en-US" sz="3600" dirty="0" smtClean="0"/>
              <a:t>Anyone remember some classic CXR features?</a:t>
            </a:r>
          </a:p>
          <a:p>
            <a:pPr lvl="1">
              <a:buNone/>
            </a:pPr>
            <a:endParaRPr lang="en-US" sz="4000" dirty="0" smtClean="0"/>
          </a:p>
        </p:txBody>
      </p:sp>
    </p:spTree>
    <p:extLst>
      <p:ext uri="{BB962C8B-B14F-4D97-AF65-F5344CB8AC3E}">
        <p14:creationId xmlns:p14="http://schemas.microsoft.com/office/powerpoint/2010/main" val="1176118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1143000"/>
            <a:ext cx="6400800" cy="4495800"/>
          </a:xfrm>
        </p:spPr>
        <p:txBody>
          <a:bodyPr>
            <a:normAutofit/>
          </a:bodyPr>
          <a:lstStyle/>
          <a:p>
            <a:pPr marL="457200" indent="-457200" algn="l">
              <a:buFont typeface="Arial"/>
              <a:buChar char="•"/>
            </a:pPr>
            <a:r>
              <a:rPr lang="en-US" sz="2800" dirty="0" smtClean="0">
                <a:solidFill>
                  <a:schemeClr val="tx1"/>
                </a:solidFill>
              </a:rPr>
              <a:t>Can come and go quickly</a:t>
            </a:r>
          </a:p>
          <a:p>
            <a:pPr marL="457200" indent="-457200" algn="l">
              <a:buFont typeface="Arial"/>
              <a:buChar char="•"/>
            </a:pPr>
            <a:r>
              <a:rPr lang="en-US" sz="2800" dirty="0" smtClean="0">
                <a:solidFill>
                  <a:schemeClr val="tx1"/>
                </a:solidFill>
              </a:rPr>
              <a:t>Can </a:t>
            </a:r>
            <a:r>
              <a:rPr lang="en-US" sz="2800" dirty="0">
                <a:solidFill>
                  <a:schemeClr val="tx1"/>
                </a:solidFill>
              </a:rPr>
              <a:t>look like many things, </a:t>
            </a:r>
            <a:r>
              <a:rPr lang="en-US" sz="2800" dirty="0" smtClean="0">
                <a:solidFill>
                  <a:schemeClr val="tx1"/>
                </a:solidFill>
              </a:rPr>
              <a:t>commonly:</a:t>
            </a:r>
          </a:p>
          <a:p>
            <a:pPr marL="914400" lvl="1" indent="-457200" algn="l">
              <a:buFont typeface="Arial"/>
              <a:buChar char="•"/>
            </a:pPr>
            <a:r>
              <a:rPr lang="en-US" dirty="0" smtClean="0">
                <a:solidFill>
                  <a:schemeClr val="tx1"/>
                </a:solidFill>
              </a:rPr>
              <a:t>Ill </a:t>
            </a:r>
            <a:r>
              <a:rPr lang="en-US" dirty="0">
                <a:solidFill>
                  <a:schemeClr val="tx1"/>
                </a:solidFill>
              </a:rPr>
              <a:t>defined </a:t>
            </a:r>
            <a:r>
              <a:rPr lang="en-US" dirty="0" err="1">
                <a:solidFill>
                  <a:schemeClr val="tx1"/>
                </a:solidFill>
              </a:rPr>
              <a:t>peri-hilar</a:t>
            </a:r>
            <a:r>
              <a:rPr lang="en-US" dirty="0">
                <a:solidFill>
                  <a:schemeClr val="tx1"/>
                </a:solidFill>
              </a:rPr>
              <a:t> </a:t>
            </a:r>
            <a:r>
              <a:rPr lang="en-US" dirty="0" smtClean="0">
                <a:solidFill>
                  <a:schemeClr val="tx1"/>
                </a:solidFill>
              </a:rPr>
              <a:t>opacities</a:t>
            </a:r>
          </a:p>
          <a:p>
            <a:pPr marL="914400" lvl="1" indent="-457200" algn="l">
              <a:buFont typeface="Arial"/>
              <a:buChar char="•"/>
            </a:pPr>
            <a:r>
              <a:rPr lang="en-US" dirty="0" smtClean="0">
                <a:solidFill>
                  <a:schemeClr val="tx1"/>
                </a:solidFill>
              </a:rPr>
              <a:t>Indistinct </a:t>
            </a:r>
            <a:r>
              <a:rPr lang="en-US" dirty="0">
                <a:solidFill>
                  <a:schemeClr val="tx1"/>
                </a:solidFill>
              </a:rPr>
              <a:t>pulmonary </a:t>
            </a:r>
            <a:r>
              <a:rPr lang="en-US" dirty="0" smtClean="0">
                <a:solidFill>
                  <a:schemeClr val="tx1"/>
                </a:solidFill>
              </a:rPr>
              <a:t>vessels</a:t>
            </a:r>
          </a:p>
          <a:p>
            <a:pPr marL="914400" lvl="1" indent="-457200" algn="l">
              <a:buFont typeface="Arial"/>
              <a:buChar char="•"/>
            </a:pPr>
            <a:r>
              <a:rPr lang="en-US" dirty="0" err="1" smtClean="0">
                <a:solidFill>
                  <a:schemeClr val="tx1"/>
                </a:solidFill>
              </a:rPr>
              <a:t>Kerley</a:t>
            </a:r>
            <a:r>
              <a:rPr lang="en-US" dirty="0" smtClean="0">
                <a:solidFill>
                  <a:schemeClr val="tx1"/>
                </a:solidFill>
              </a:rPr>
              <a:t> </a:t>
            </a:r>
            <a:r>
              <a:rPr lang="en-US" dirty="0">
                <a:solidFill>
                  <a:schemeClr val="tx1"/>
                </a:solidFill>
              </a:rPr>
              <a:t>B </a:t>
            </a:r>
            <a:r>
              <a:rPr lang="en-US" dirty="0" smtClean="0">
                <a:solidFill>
                  <a:schemeClr val="tx1"/>
                </a:solidFill>
              </a:rPr>
              <a:t>lines</a:t>
            </a:r>
          </a:p>
          <a:p>
            <a:pPr marL="914400" lvl="1" indent="-457200" algn="l">
              <a:buFont typeface="Arial"/>
              <a:buChar char="•"/>
            </a:pPr>
            <a:r>
              <a:rPr lang="en-US" dirty="0" smtClean="0">
                <a:solidFill>
                  <a:schemeClr val="tx1"/>
                </a:solidFill>
              </a:rPr>
              <a:t>Diffuse opacity</a:t>
            </a:r>
          </a:p>
        </p:txBody>
      </p:sp>
    </p:spTree>
    <p:extLst>
      <p:ext uri="{BB962C8B-B14F-4D97-AF65-F5344CB8AC3E}">
        <p14:creationId xmlns:p14="http://schemas.microsoft.com/office/powerpoint/2010/main" val="3912674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Desktop\Before 1.jpg"/>
          <p:cNvPicPr>
            <a:picLocks noChangeAspect="1" noChangeArrowheads="1"/>
          </p:cNvPicPr>
          <p:nvPr/>
        </p:nvPicPr>
        <p:blipFill>
          <a:blip r:embed="rId3" cstate="print"/>
          <a:srcRect/>
          <a:stretch>
            <a:fillRect/>
          </a:stretch>
        </p:blipFill>
        <p:spPr bwMode="auto">
          <a:xfrm>
            <a:off x="0" y="685800"/>
            <a:ext cx="4837411" cy="5118100"/>
          </a:xfrm>
          <a:prstGeom prst="rect">
            <a:avLst/>
          </a:prstGeom>
          <a:noFill/>
        </p:spPr>
      </p:pic>
      <p:pic>
        <p:nvPicPr>
          <p:cNvPr id="1027" name="Picture 3" descr="C:\Users\jeff\Desktop\After 1.jpg"/>
          <p:cNvPicPr>
            <a:picLocks noChangeAspect="1" noChangeArrowheads="1"/>
          </p:cNvPicPr>
          <p:nvPr/>
        </p:nvPicPr>
        <p:blipFill>
          <a:blip r:embed="rId4" cstate="print"/>
          <a:srcRect/>
          <a:stretch>
            <a:fillRect/>
          </a:stretch>
        </p:blipFill>
        <p:spPr bwMode="auto">
          <a:xfrm>
            <a:off x="4397634" y="685800"/>
            <a:ext cx="4746366" cy="5105400"/>
          </a:xfrm>
          <a:prstGeom prst="rect">
            <a:avLst/>
          </a:prstGeom>
          <a:noFill/>
        </p:spPr>
      </p:pic>
      <p:sp>
        <p:nvSpPr>
          <p:cNvPr id="6" name="Rectangle 5"/>
          <p:cNvSpPr/>
          <p:nvPr/>
        </p:nvSpPr>
        <p:spPr>
          <a:xfrm>
            <a:off x="381000" y="3352800"/>
            <a:ext cx="1447800" cy="1143000"/>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76800" y="3352800"/>
            <a:ext cx="1447800" cy="1143000"/>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609600" y="5715000"/>
            <a:ext cx="8229600" cy="11430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Note the hazy, indistinct pulmonary vessels seen</a:t>
            </a:r>
            <a:r>
              <a:rPr kumimoji="0" lang="en-US" sz="3200" b="0" i="0" u="none" strike="noStrike" kern="1200" cap="none" spc="0" normalizeH="0" noProof="0" dirty="0" smtClean="0">
                <a:ln>
                  <a:noFill/>
                </a:ln>
                <a:effectLst/>
                <a:uLnTx/>
                <a:uFillTx/>
                <a:latin typeface="+mj-lt"/>
                <a:ea typeface="+mj-ea"/>
                <a:cs typeface="+mj-cs"/>
              </a:rPr>
              <a:t> on the right image. These are the same patient 1 day apart.</a:t>
            </a:r>
            <a:endParaRPr kumimoji="0" lang="en-US" sz="3200" b="0" i="0" u="none" strike="noStrike" kern="1200" cap="none" spc="0" normalizeH="0" baseline="0" noProof="0" dirty="0">
              <a:ln>
                <a:noFill/>
              </a:ln>
              <a:effectLst/>
              <a:uLnTx/>
              <a:uFillTx/>
              <a:latin typeface="+mj-lt"/>
              <a:ea typeface="+mj-ea"/>
              <a:cs typeface="+mj-cs"/>
            </a:endParaRPr>
          </a:p>
        </p:txBody>
      </p:sp>
      <p:sp>
        <p:nvSpPr>
          <p:cNvPr id="13" name="Title 1"/>
          <p:cNvSpPr>
            <a:spLocks noGrp="1"/>
          </p:cNvSpPr>
          <p:nvPr>
            <p:ph type="title"/>
          </p:nvPr>
        </p:nvSpPr>
        <p:spPr>
          <a:xfrm>
            <a:off x="1219200" y="0"/>
            <a:ext cx="2438400" cy="838200"/>
          </a:xfrm>
        </p:spPr>
        <p:txBody>
          <a:bodyPr>
            <a:normAutofit fontScale="90000"/>
          </a:bodyPr>
          <a:lstStyle/>
          <a:p>
            <a:r>
              <a:rPr lang="en-US" dirty="0" smtClean="0"/>
              <a:t>No edema</a:t>
            </a:r>
            <a:endParaRPr lang="en-US" dirty="0"/>
          </a:p>
        </p:txBody>
      </p:sp>
      <p:sp>
        <p:nvSpPr>
          <p:cNvPr id="14" name="Title 1"/>
          <p:cNvSpPr txBox="1">
            <a:spLocks/>
          </p:cNvSpPr>
          <p:nvPr/>
        </p:nvSpPr>
        <p:spPr>
          <a:xfrm>
            <a:off x="5029200" y="0"/>
            <a:ext cx="3505200" cy="8382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Moderate edema</a:t>
            </a:r>
            <a:endParaRPr kumimoji="0" lang="en-US" sz="4400" b="0"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369261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2438400" cy="838200"/>
          </a:xfrm>
        </p:spPr>
        <p:txBody>
          <a:bodyPr>
            <a:normAutofit fontScale="90000"/>
          </a:bodyPr>
          <a:lstStyle/>
          <a:p>
            <a:r>
              <a:rPr lang="en-US" dirty="0" smtClean="0"/>
              <a:t>No edema</a:t>
            </a:r>
            <a:endParaRPr lang="en-US" dirty="0"/>
          </a:p>
        </p:txBody>
      </p:sp>
      <p:sp>
        <p:nvSpPr>
          <p:cNvPr id="3" name="Title 1"/>
          <p:cNvSpPr txBox="1">
            <a:spLocks/>
          </p:cNvSpPr>
          <p:nvPr/>
        </p:nvSpPr>
        <p:spPr>
          <a:xfrm>
            <a:off x="5029200" y="0"/>
            <a:ext cx="3505200" cy="8382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Moderate edema</a:t>
            </a:r>
            <a:endParaRPr kumimoji="0" lang="en-US" sz="4400" b="0" i="0" u="none" strike="noStrike" kern="1200" cap="none" spc="0" normalizeH="0" baseline="0" noProof="0" dirty="0">
              <a:ln>
                <a:noFill/>
              </a:ln>
              <a:effectLst/>
              <a:uLnTx/>
              <a:uFillTx/>
              <a:latin typeface="+mj-lt"/>
              <a:ea typeface="+mj-ea"/>
              <a:cs typeface="+mj-cs"/>
            </a:endParaRPr>
          </a:p>
        </p:txBody>
      </p:sp>
      <p:pic>
        <p:nvPicPr>
          <p:cNvPr id="2050" name="Picture 2" descr="C:\Users\jeff\Desktop\before closeup 1.jpg"/>
          <p:cNvPicPr>
            <a:picLocks noChangeAspect="1" noChangeArrowheads="1"/>
          </p:cNvPicPr>
          <p:nvPr/>
        </p:nvPicPr>
        <p:blipFill>
          <a:blip r:embed="rId2" cstate="print"/>
          <a:srcRect/>
          <a:stretch>
            <a:fillRect/>
          </a:stretch>
        </p:blipFill>
        <p:spPr bwMode="auto">
          <a:xfrm>
            <a:off x="0" y="1143000"/>
            <a:ext cx="4318347" cy="3505200"/>
          </a:xfrm>
          <a:prstGeom prst="rect">
            <a:avLst/>
          </a:prstGeom>
          <a:noFill/>
          <a:ln w="25400">
            <a:solidFill>
              <a:srgbClr val="FFFF00"/>
            </a:solidFill>
          </a:ln>
        </p:spPr>
      </p:pic>
      <p:pic>
        <p:nvPicPr>
          <p:cNvPr id="2051" name="Picture 3" descr="C:\Users\jeff\Desktop\closeup after.jpg"/>
          <p:cNvPicPr>
            <a:picLocks noChangeAspect="1" noChangeArrowheads="1"/>
          </p:cNvPicPr>
          <p:nvPr/>
        </p:nvPicPr>
        <p:blipFill>
          <a:blip r:embed="rId3" cstate="print"/>
          <a:srcRect/>
          <a:stretch>
            <a:fillRect/>
          </a:stretch>
        </p:blipFill>
        <p:spPr bwMode="auto">
          <a:xfrm>
            <a:off x="4495800" y="1143000"/>
            <a:ext cx="4642136" cy="3527425"/>
          </a:xfrm>
          <a:prstGeom prst="rect">
            <a:avLst/>
          </a:prstGeom>
          <a:noFill/>
          <a:ln w="25400">
            <a:solidFill>
              <a:srgbClr val="FFFF00"/>
            </a:solidFill>
          </a:ln>
        </p:spPr>
      </p:pic>
      <p:sp>
        <p:nvSpPr>
          <p:cNvPr id="6" name="Title 1"/>
          <p:cNvSpPr txBox="1">
            <a:spLocks/>
          </p:cNvSpPr>
          <p:nvPr/>
        </p:nvSpPr>
        <p:spPr>
          <a:xfrm>
            <a:off x="533400" y="5029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Same patient, close up.</a:t>
            </a:r>
            <a:endParaRPr kumimoji="0" lang="en-US" sz="3200" b="0"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429410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jeff\Desktop\mild edema resolved_img02001.jpg"/>
          <p:cNvPicPr>
            <a:picLocks noChangeAspect="1" noChangeArrowheads="1"/>
          </p:cNvPicPr>
          <p:nvPr/>
        </p:nvPicPr>
        <p:blipFill>
          <a:blip r:embed="rId2" cstate="print"/>
          <a:srcRect/>
          <a:stretch>
            <a:fillRect/>
          </a:stretch>
        </p:blipFill>
        <p:spPr bwMode="auto">
          <a:xfrm>
            <a:off x="0" y="1295400"/>
            <a:ext cx="4495800" cy="4191000"/>
          </a:xfrm>
          <a:prstGeom prst="rect">
            <a:avLst/>
          </a:prstGeom>
          <a:noFill/>
        </p:spPr>
      </p:pic>
      <p:pic>
        <p:nvPicPr>
          <p:cNvPr id="3080" name="Picture 8" descr="C:\Users\jeff\Desktop\mild edema_img02001.jpg"/>
          <p:cNvPicPr>
            <a:picLocks noChangeAspect="1" noChangeArrowheads="1"/>
          </p:cNvPicPr>
          <p:nvPr/>
        </p:nvPicPr>
        <p:blipFill>
          <a:blip r:embed="rId3" cstate="print"/>
          <a:srcRect/>
          <a:stretch>
            <a:fillRect/>
          </a:stretch>
        </p:blipFill>
        <p:spPr bwMode="auto">
          <a:xfrm>
            <a:off x="4572000" y="1295400"/>
            <a:ext cx="4419600" cy="4191000"/>
          </a:xfrm>
          <a:prstGeom prst="rect">
            <a:avLst/>
          </a:prstGeom>
          <a:noFill/>
        </p:spPr>
      </p:pic>
      <p:sp>
        <p:nvSpPr>
          <p:cNvPr id="9" name="Title 1"/>
          <p:cNvSpPr>
            <a:spLocks noGrp="1"/>
          </p:cNvSpPr>
          <p:nvPr>
            <p:ph type="title"/>
          </p:nvPr>
        </p:nvSpPr>
        <p:spPr>
          <a:xfrm>
            <a:off x="1219200" y="0"/>
            <a:ext cx="2438400" cy="838200"/>
          </a:xfrm>
        </p:spPr>
        <p:txBody>
          <a:bodyPr>
            <a:normAutofit fontScale="90000"/>
          </a:bodyPr>
          <a:lstStyle/>
          <a:p>
            <a:r>
              <a:rPr lang="en-US" dirty="0" smtClean="0"/>
              <a:t>No edema</a:t>
            </a:r>
            <a:endParaRPr lang="en-US" dirty="0"/>
          </a:p>
        </p:txBody>
      </p:sp>
      <p:sp>
        <p:nvSpPr>
          <p:cNvPr id="10" name="Title 1"/>
          <p:cNvSpPr txBox="1">
            <a:spLocks/>
          </p:cNvSpPr>
          <p:nvPr/>
        </p:nvSpPr>
        <p:spPr>
          <a:xfrm>
            <a:off x="5029200" y="0"/>
            <a:ext cx="3505200" cy="8382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Moderate edema</a:t>
            </a:r>
            <a:endParaRPr kumimoji="0" lang="en-US" sz="4400" b="0" i="0" u="none" strike="noStrike" kern="1200" cap="none" spc="0" normalizeH="0" baseline="0" noProof="0" dirty="0">
              <a:ln>
                <a:noFill/>
              </a:ln>
              <a:effectLst/>
              <a:uLnTx/>
              <a:uFillTx/>
              <a:latin typeface="+mj-lt"/>
              <a:ea typeface="+mj-ea"/>
              <a:cs typeface="+mj-cs"/>
            </a:endParaRPr>
          </a:p>
        </p:txBody>
      </p:sp>
      <p:sp>
        <p:nvSpPr>
          <p:cNvPr id="11" name="Title 1"/>
          <p:cNvSpPr txBox="1">
            <a:spLocks/>
          </p:cNvSpPr>
          <p:nvPr/>
        </p:nvSpPr>
        <p:spPr>
          <a:xfrm>
            <a:off x="6096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Note the thick minor fissure and the plump</a:t>
            </a:r>
            <a:r>
              <a:rPr kumimoji="0" lang="en-US" sz="3200" b="0" i="0" u="none" strike="noStrike" kern="1200" cap="none" spc="0" normalizeH="0" noProof="0" dirty="0" smtClean="0">
                <a:ln>
                  <a:noFill/>
                </a:ln>
                <a:effectLst/>
                <a:uLnTx/>
                <a:uFillTx/>
                <a:latin typeface="+mj-lt"/>
                <a:ea typeface="+mj-ea"/>
                <a:cs typeface="+mj-cs"/>
              </a:rPr>
              <a:t> heart on the right.  Also one day apart.</a:t>
            </a:r>
            <a:endParaRPr kumimoji="0" lang="en-US" sz="3200" b="0"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3511033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1295400"/>
            <a:ext cx="8229600" cy="4419600"/>
          </a:xfrm>
          <a:prstGeom prst="rect">
            <a:avLst/>
          </a:prstGeom>
        </p:spPr>
        <p:txBody>
          <a:bodyPr vert="horz" lIns="91440" tIns="45720" rIns="91440" bIns="45720" rtlCol="0" anchor="ctr">
            <a:normAutofit fontScale="6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800" b="0" u="none" strike="noStrike" kern="1200" cap="none" spc="0" normalizeH="0" baseline="0" noProof="0" dirty="0" smtClean="0">
                <a:ln>
                  <a:noFill/>
                </a:ln>
                <a:effectLst/>
                <a:uLnTx/>
                <a:uFillTx/>
                <a:latin typeface="+mj-lt"/>
                <a:ea typeface="+mj-ea"/>
                <a:cs typeface="+mj-cs"/>
              </a:rPr>
              <a:t>Stuff in the lungs can be broken down into different things: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200" b="0" u="none" strike="noStrike" kern="1200" cap="none" spc="0" normalizeH="0" baseline="0" noProof="0" dirty="0" smtClean="0">
              <a:ln>
                <a:noFill/>
              </a:ln>
              <a:effectLst/>
              <a:uLnTx/>
              <a:uFillTx/>
              <a:latin typeface="+mj-lt"/>
              <a:ea typeface="+mj-ea"/>
              <a:cs typeface="+mj-cs"/>
            </a:endParaRPr>
          </a:p>
          <a:p>
            <a:pPr lvl="1">
              <a:spcBef>
                <a:spcPct val="0"/>
              </a:spcBef>
              <a:defRPr/>
            </a:pPr>
            <a:r>
              <a:rPr kumimoji="0" lang="en-US" sz="3200" b="0" i="0" u="none" strike="noStrike" kern="1200" cap="none" spc="0" normalizeH="0" baseline="0" noProof="0" dirty="0" smtClean="0">
                <a:ln>
                  <a:noFill/>
                </a:ln>
                <a:effectLst/>
                <a:uLnTx/>
                <a:uFillTx/>
                <a:latin typeface="+mj-lt"/>
                <a:ea typeface="+mj-ea"/>
                <a:cs typeface="+mj-cs"/>
              </a:rPr>
              <a:t>	</a:t>
            </a:r>
            <a:r>
              <a:rPr kumimoji="0" lang="en-US" sz="3200" b="0" i="0" u="sng" strike="noStrike" kern="1200" cap="none" spc="0" normalizeH="0" baseline="0" noProof="0" dirty="0" smtClean="0">
                <a:ln>
                  <a:noFill/>
                </a:ln>
                <a:effectLst/>
                <a:uLnTx/>
                <a:uFillTx/>
                <a:latin typeface="+mj-lt"/>
                <a:ea typeface="+mj-ea"/>
                <a:cs typeface="+mj-cs"/>
              </a:rPr>
              <a:t>Gas</a:t>
            </a:r>
          </a:p>
          <a:p>
            <a:pPr lvl="1">
              <a:spcBef>
                <a:spcPct val="0"/>
              </a:spcBef>
              <a:defRPr/>
            </a:pPr>
            <a:r>
              <a:rPr lang="en-US" sz="3200" dirty="0" smtClean="0">
                <a:latin typeface="+mj-lt"/>
                <a:ea typeface="+mj-ea"/>
                <a:cs typeface="+mj-cs"/>
              </a:rPr>
              <a:t>		normal air</a:t>
            </a:r>
          </a:p>
          <a:p>
            <a:pPr lvl="1">
              <a:spcBef>
                <a:spcPct val="0"/>
              </a:spcBef>
              <a:defRPr/>
            </a:pPr>
            <a:r>
              <a:rPr lang="en-US" sz="3200" dirty="0" smtClean="0">
                <a:latin typeface="+mj-lt"/>
                <a:ea typeface="+mj-ea"/>
                <a:cs typeface="+mj-cs"/>
              </a:rPr>
              <a:t>		</a:t>
            </a:r>
            <a:r>
              <a:rPr lang="en-US" sz="3200" dirty="0" err="1" smtClean="0">
                <a:latin typeface="+mj-lt"/>
                <a:ea typeface="+mj-ea"/>
                <a:cs typeface="+mj-cs"/>
              </a:rPr>
              <a:t>cavitary</a:t>
            </a:r>
            <a:r>
              <a:rPr lang="en-US" sz="3200" dirty="0" smtClean="0">
                <a:latin typeface="+mj-lt"/>
                <a:ea typeface="+mj-ea"/>
                <a:cs typeface="+mj-cs"/>
              </a:rPr>
              <a:t> lesion</a:t>
            </a:r>
          </a:p>
          <a:p>
            <a:pPr lvl="1">
              <a:spcBef>
                <a:spcPct val="0"/>
              </a:spcBef>
              <a:defRPr/>
            </a:pPr>
            <a:endParaRPr kumimoji="0" lang="en-US" sz="3200" b="0" i="0" u="none" strike="noStrike" kern="1200" cap="none" spc="0" normalizeH="0" noProof="0" dirty="0" smtClean="0">
              <a:ln>
                <a:noFill/>
              </a:ln>
              <a:effectLst/>
              <a:uLnTx/>
              <a:uFillTx/>
              <a:latin typeface="+mj-lt"/>
              <a:ea typeface="+mj-ea"/>
              <a:cs typeface="+mj-cs"/>
            </a:endParaRPr>
          </a:p>
          <a:p>
            <a:pPr lvl="1">
              <a:spcBef>
                <a:spcPct val="0"/>
              </a:spcBef>
              <a:defRPr/>
            </a:pPr>
            <a:r>
              <a:rPr kumimoji="0" lang="en-US" sz="3200" b="0" i="0" u="none" strike="noStrike" kern="1200" cap="none" spc="0" normalizeH="0" noProof="0" dirty="0" smtClean="0">
                <a:ln>
                  <a:noFill/>
                </a:ln>
                <a:effectLst/>
                <a:uLnTx/>
                <a:uFillTx/>
                <a:latin typeface="+mj-lt"/>
                <a:ea typeface="+mj-ea"/>
                <a:cs typeface="+mj-cs"/>
              </a:rPr>
              <a:t>	</a:t>
            </a:r>
            <a:r>
              <a:rPr kumimoji="0" lang="en-US" sz="3200" b="0" i="0" u="sng" strike="noStrike" kern="1200" cap="none" spc="0" normalizeH="0" noProof="0" dirty="0" smtClean="0">
                <a:ln>
                  <a:noFill/>
                </a:ln>
                <a:effectLst/>
                <a:uLnTx/>
                <a:uFillTx/>
                <a:latin typeface="+mj-lt"/>
                <a:ea typeface="+mj-ea"/>
                <a:cs typeface="+mj-cs"/>
              </a:rPr>
              <a:t>Liquid  </a:t>
            </a:r>
          </a:p>
          <a:p>
            <a:pPr lvl="1">
              <a:spcBef>
                <a:spcPct val="0"/>
              </a:spcBef>
              <a:defRPr/>
            </a:pPr>
            <a:r>
              <a:rPr lang="en-US" sz="3200" dirty="0" smtClean="0">
                <a:latin typeface="+mj-lt"/>
                <a:ea typeface="+mj-ea"/>
                <a:cs typeface="+mj-cs"/>
              </a:rPr>
              <a:t>		</a:t>
            </a:r>
            <a:r>
              <a:rPr kumimoji="0" lang="en-US" sz="3200" b="0" i="0" u="none" strike="noStrike" kern="1200" cap="none" spc="0" normalizeH="0" noProof="0" dirty="0" smtClean="0">
                <a:ln>
                  <a:noFill/>
                </a:ln>
                <a:effectLst/>
                <a:uLnTx/>
                <a:uFillTx/>
                <a:latin typeface="+mj-lt"/>
                <a:ea typeface="+mj-ea"/>
                <a:cs typeface="+mj-cs"/>
              </a:rPr>
              <a:t>pus</a:t>
            </a:r>
          </a:p>
          <a:p>
            <a:pPr lvl="1">
              <a:spcBef>
                <a:spcPct val="0"/>
              </a:spcBef>
              <a:defRPr/>
            </a:pPr>
            <a:r>
              <a:rPr lang="en-US" sz="3200" dirty="0" smtClean="0">
                <a:latin typeface="+mj-lt"/>
                <a:ea typeface="+mj-ea"/>
                <a:cs typeface="+mj-cs"/>
              </a:rPr>
              <a:t>		</a:t>
            </a:r>
            <a:r>
              <a:rPr kumimoji="0" lang="en-US" sz="3200" b="0" i="0" u="none" strike="noStrike" kern="1200" cap="none" spc="0" normalizeH="0" noProof="0" dirty="0" smtClean="0">
                <a:ln>
                  <a:noFill/>
                </a:ln>
                <a:effectLst/>
                <a:uLnTx/>
                <a:uFillTx/>
                <a:latin typeface="+mj-lt"/>
                <a:ea typeface="+mj-ea"/>
                <a:cs typeface="+mj-cs"/>
              </a:rPr>
              <a:t>hemorrhage</a:t>
            </a:r>
          </a:p>
          <a:p>
            <a:pPr lvl="1">
              <a:spcBef>
                <a:spcPct val="0"/>
              </a:spcBef>
              <a:defRPr/>
            </a:pPr>
            <a:r>
              <a:rPr lang="en-US" sz="3200" dirty="0" smtClean="0">
                <a:latin typeface="+mj-lt"/>
                <a:ea typeface="+mj-ea"/>
                <a:cs typeface="+mj-cs"/>
              </a:rPr>
              <a:t>		</a:t>
            </a:r>
            <a:r>
              <a:rPr kumimoji="0" lang="en-US" sz="3200" b="0" i="0" u="none" strike="noStrike" kern="1200" cap="none" spc="0" normalizeH="0" noProof="0" dirty="0" smtClean="0">
                <a:ln>
                  <a:noFill/>
                </a:ln>
                <a:effectLst/>
                <a:uLnTx/>
                <a:uFillTx/>
                <a:latin typeface="+mj-lt"/>
                <a:ea typeface="+mj-ea"/>
                <a:cs typeface="+mj-cs"/>
              </a:rPr>
              <a:t>edema</a:t>
            </a:r>
          </a:p>
          <a:p>
            <a:pPr lvl="1">
              <a:spcBef>
                <a:spcPct val="0"/>
              </a:spcBef>
              <a:defRPr/>
            </a:pPr>
            <a:r>
              <a:rPr lang="en-US" sz="3200" dirty="0" smtClean="0">
                <a:latin typeface="+mj-lt"/>
                <a:ea typeface="+mj-ea"/>
                <a:cs typeface="+mj-cs"/>
              </a:rPr>
              <a:t>		post-obstructive</a:t>
            </a:r>
            <a:endParaRPr kumimoji="0" lang="en-US" sz="3200" b="0" i="0" u="none" strike="noStrike" kern="1200" cap="none" spc="0" normalizeH="0" noProof="0" dirty="0" smtClean="0">
              <a:ln>
                <a:noFill/>
              </a:ln>
              <a:effectLst/>
              <a:uLnTx/>
              <a:uFillTx/>
              <a:latin typeface="+mj-lt"/>
              <a:ea typeface="+mj-ea"/>
              <a:cs typeface="+mj-cs"/>
            </a:endParaRPr>
          </a:p>
          <a:p>
            <a:pPr lvl="1">
              <a:spcBef>
                <a:spcPct val="0"/>
              </a:spcBef>
              <a:defRPr/>
            </a:pPr>
            <a:endParaRPr kumimoji="0" lang="en-US" sz="3200" b="0" i="0" u="none" strike="noStrike" kern="1200" cap="none" spc="0" normalizeH="0" noProof="0" dirty="0" smtClean="0">
              <a:ln>
                <a:noFill/>
              </a:ln>
              <a:effectLst/>
              <a:uLnTx/>
              <a:uFillTx/>
              <a:latin typeface="+mj-lt"/>
              <a:ea typeface="+mj-ea"/>
              <a:cs typeface="+mj-cs"/>
            </a:endParaRPr>
          </a:p>
          <a:p>
            <a:pPr lvl="1">
              <a:spcBef>
                <a:spcPct val="0"/>
              </a:spcBef>
              <a:defRPr/>
            </a:pPr>
            <a:r>
              <a:rPr kumimoji="0" lang="en-US" sz="3200" b="0" i="0" u="none" strike="noStrike" kern="1200" cap="none" spc="0" normalizeH="0" noProof="0" dirty="0" smtClean="0">
                <a:ln>
                  <a:noFill/>
                </a:ln>
                <a:effectLst/>
                <a:uLnTx/>
                <a:uFillTx/>
                <a:latin typeface="+mj-lt"/>
                <a:ea typeface="+mj-ea"/>
                <a:cs typeface="+mj-cs"/>
              </a:rPr>
              <a:t>	</a:t>
            </a:r>
            <a:r>
              <a:rPr kumimoji="0" lang="en-US" sz="3200" b="0" i="0" u="sng" strike="noStrike" kern="1200" cap="none" spc="0" normalizeH="0" noProof="0" dirty="0" smtClean="0">
                <a:ln>
                  <a:noFill/>
                </a:ln>
                <a:effectLst/>
                <a:uLnTx/>
                <a:uFillTx/>
                <a:latin typeface="+mj-lt"/>
                <a:ea typeface="+mj-ea"/>
                <a:cs typeface="+mj-cs"/>
              </a:rPr>
              <a:t>Solid</a:t>
            </a:r>
          </a:p>
          <a:p>
            <a:pPr lvl="1">
              <a:spcBef>
                <a:spcPct val="0"/>
              </a:spcBef>
              <a:defRPr/>
            </a:pPr>
            <a:r>
              <a:rPr lang="en-US" sz="3200" dirty="0" smtClean="0">
                <a:latin typeface="+mj-lt"/>
                <a:ea typeface="+mj-ea"/>
                <a:cs typeface="+mj-cs"/>
              </a:rPr>
              <a:t>		collapsed lung</a:t>
            </a:r>
          </a:p>
          <a:p>
            <a:pPr lvl="1">
              <a:spcBef>
                <a:spcPct val="0"/>
              </a:spcBef>
              <a:defRPr/>
            </a:pPr>
            <a:r>
              <a:rPr kumimoji="0" lang="en-US" sz="3200" b="0" i="0" u="none" strike="noStrike" kern="1200" cap="none" spc="0" normalizeH="0" noProof="0" dirty="0" smtClean="0">
                <a:ln>
                  <a:noFill/>
                </a:ln>
                <a:effectLst/>
                <a:uLnTx/>
                <a:uFillTx/>
                <a:latin typeface="+mj-lt"/>
                <a:ea typeface="+mj-ea"/>
                <a:cs typeface="+mj-cs"/>
              </a:rPr>
              <a:t>		tumor</a:t>
            </a:r>
            <a:endParaRPr kumimoji="0" lang="en-US" sz="3200" b="0"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90261734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828800" y="0"/>
            <a:ext cx="5791200" cy="838200"/>
          </a:xfrm>
        </p:spPr>
        <p:txBody>
          <a:bodyPr>
            <a:normAutofit fontScale="90000"/>
          </a:bodyPr>
          <a:lstStyle/>
          <a:p>
            <a:r>
              <a:rPr lang="en-US" dirty="0" smtClean="0"/>
              <a:t>2 cases of severe edema.</a:t>
            </a:r>
            <a:endParaRPr lang="en-US" dirty="0"/>
          </a:p>
        </p:txBody>
      </p:sp>
      <p:pic>
        <p:nvPicPr>
          <p:cNvPr id="4099" name="Picture 3" descr="C:\Users\jeff\Desktop\Severe edema.jpg"/>
          <p:cNvPicPr>
            <a:picLocks noChangeAspect="1" noChangeArrowheads="1"/>
          </p:cNvPicPr>
          <p:nvPr/>
        </p:nvPicPr>
        <p:blipFill>
          <a:blip r:embed="rId2" cstate="print"/>
          <a:srcRect/>
          <a:stretch>
            <a:fillRect/>
          </a:stretch>
        </p:blipFill>
        <p:spPr bwMode="auto">
          <a:xfrm>
            <a:off x="4556895" y="914400"/>
            <a:ext cx="4587105" cy="5029200"/>
          </a:xfrm>
          <a:prstGeom prst="rect">
            <a:avLst/>
          </a:prstGeom>
          <a:noFill/>
        </p:spPr>
      </p:pic>
      <p:pic>
        <p:nvPicPr>
          <p:cNvPr id="4100" name="Picture 4" descr="C:\Users\jeff\Desktop\Perihilar.jpg"/>
          <p:cNvPicPr>
            <a:picLocks noChangeAspect="1" noChangeArrowheads="1"/>
          </p:cNvPicPr>
          <p:nvPr/>
        </p:nvPicPr>
        <p:blipFill>
          <a:blip r:embed="rId3" cstate="print"/>
          <a:srcRect/>
          <a:stretch>
            <a:fillRect/>
          </a:stretch>
        </p:blipFill>
        <p:spPr bwMode="auto">
          <a:xfrm>
            <a:off x="0" y="914399"/>
            <a:ext cx="4495800" cy="5029201"/>
          </a:xfrm>
          <a:prstGeom prst="rect">
            <a:avLst/>
          </a:prstGeom>
          <a:noFill/>
        </p:spPr>
      </p:pic>
      <p:sp>
        <p:nvSpPr>
          <p:cNvPr id="13" name="Title 1"/>
          <p:cNvSpPr txBox="1">
            <a:spLocks/>
          </p:cNvSpPr>
          <p:nvPr/>
        </p:nvSpPr>
        <p:spPr>
          <a:xfrm>
            <a:off x="6096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mj-lt"/>
                <a:ea typeface="+mj-ea"/>
                <a:cs typeface="+mj-cs"/>
              </a:rPr>
              <a:t>Both are</a:t>
            </a:r>
            <a:r>
              <a:rPr kumimoji="0" lang="en-US" sz="2800" b="0" i="0" u="none" strike="noStrike" kern="1200" cap="none" spc="0" normalizeH="0" noProof="0" dirty="0" smtClean="0">
                <a:ln>
                  <a:noFill/>
                </a:ln>
                <a:effectLst/>
                <a:uLnTx/>
                <a:uFillTx/>
                <a:latin typeface="+mj-lt"/>
                <a:ea typeface="+mj-ea"/>
                <a:cs typeface="+mj-cs"/>
              </a:rPr>
              <a:t> more central, very indistinct, and symmetric.  Next slide is a close-up of the yellow box</a:t>
            </a:r>
            <a:endParaRPr kumimoji="0" lang="en-US" sz="2800" b="0" i="0" u="none" strike="noStrike" kern="1200" cap="none" spc="0" normalizeH="0" baseline="0" noProof="0" dirty="0">
              <a:ln>
                <a:noFill/>
              </a:ln>
              <a:effectLst/>
              <a:uLnTx/>
              <a:uFillTx/>
              <a:latin typeface="+mj-lt"/>
              <a:ea typeface="+mj-ea"/>
              <a:cs typeface="+mj-cs"/>
            </a:endParaRPr>
          </a:p>
        </p:txBody>
      </p:sp>
      <p:sp>
        <p:nvSpPr>
          <p:cNvPr id="14" name="Rectangle 13"/>
          <p:cNvSpPr/>
          <p:nvPr/>
        </p:nvSpPr>
        <p:spPr>
          <a:xfrm>
            <a:off x="4572000" y="4648200"/>
            <a:ext cx="1143000" cy="1143000"/>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4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800" y="0"/>
            <a:ext cx="5791200" cy="838200"/>
          </a:xfrm>
        </p:spPr>
        <p:txBody>
          <a:bodyPr>
            <a:normAutofit/>
          </a:bodyPr>
          <a:lstStyle/>
          <a:p>
            <a:r>
              <a:rPr lang="en-US" dirty="0" err="1" smtClean="0"/>
              <a:t>Kerley</a:t>
            </a:r>
            <a:r>
              <a:rPr lang="en-US" dirty="0" smtClean="0"/>
              <a:t> B lines</a:t>
            </a:r>
            <a:endParaRPr lang="en-US" dirty="0"/>
          </a:p>
        </p:txBody>
      </p:sp>
      <p:pic>
        <p:nvPicPr>
          <p:cNvPr id="5122" name="Picture 2" descr="C:\Users\jeff\Desktop\Kerley B lines.jpg"/>
          <p:cNvPicPr>
            <a:picLocks noChangeAspect="1" noChangeArrowheads="1"/>
          </p:cNvPicPr>
          <p:nvPr/>
        </p:nvPicPr>
        <p:blipFill>
          <a:blip r:embed="rId2" cstate="print"/>
          <a:srcRect/>
          <a:stretch>
            <a:fillRect/>
          </a:stretch>
        </p:blipFill>
        <p:spPr bwMode="auto">
          <a:xfrm>
            <a:off x="2209800" y="990600"/>
            <a:ext cx="5029200" cy="5122424"/>
          </a:xfrm>
          <a:prstGeom prst="rect">
            <a:avLst/>
          </a:prstGeom>
          <a:noFill/>
        </p:spPr>
      </p:pic>
      <p:cxnSp>
        <p:nvCxnSpPr>
          <p:cNvPr id="6" name="Straight Arrow Connector 5"/>
          <p:cNvCxnSpPr/>
          <p:nvPr/>
        </p:nvCxnSpPr>
        <p:spPr>
          <a:xfrm rot="10800000">
            <a:off x="3733800" y="2667000"/>
            <a:ext cx="990600" cy="762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3429000" y="3276600"/>
            <a:ext cx="1066800" cy="762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352800" y="5943600"/>
            <a:ext cx="914400"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3276600" y="4495800"/>
            <a:ext cx="990600" cy="762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495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Special Thanks:</a:t>
            </a:r>
            <a:endParaRPr lang="en-US" dirty="0"/>
          </a:p>
        </p:txBody>
      </p:sp>
      <p:sp>
        <p:nvSpPr>
          <p:cNvPr id="10" name="Content Placeholder 9"/>
          <p:cNvSpPr>
            <a:spLocks noGrp="1"/>
          </p:cNvSpPr>
          <p:nvPr>
            <p:ph idx="1"/>
          </p:nvPr>
        </p:nvSpPr>
        <p:spPr/>
        <p:txBody>
          <a:bodyPr/>
          <a:lstStyle/>
          <a:p>
            <a:r>
              <a:rPr lang="en-US" dirty="0" smtClean="0"/>
              <a:t>This module was created by Jeff </a:t>
            </a:r>
            <a:r>
              <a:rPr lang="en-US" dirty="0" err="1" smtClean="0"/>
              <a:t>Otjen</a:t>
            </a:r>
            <a:r>
              <a:rPr lang="en-US" dirty="0" smtClean="0"/>
              <a:t>, Jan 2011 and modified in 2015</a:t>
            </a:r>
            <a:endParaRPr lang="en-US" sz="3200" dirty="0">
              <a:solidFill>
                <a:schemeClr val="bg1"/>
              </a:solidFill>
            </a:endParaRPr>
          </a:p>
          <a:p>
            <a:endParaRPr lang="en-US" dirty="0"/>
          </a:p>
        </p:txBody>
      </p:sp>
    </p:spTree>
    <p:extLst>
      <p:ext uri="{BB962C8B-B14F-4D97-AF65-F5344CB8AC3E}">
        <p14:creationId xmlns:p14="http://schemas.microsoft.com/office/powerpoint/2010/main" val="2649277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normAutofit/>
          </a:bodyPr>
          <a:lstStyle/>
          <a:p>
            <a:r>
              <a:rPr lang="en-US" sz="3200" dirty="0" smtClean="0"/>
              <a:t>Jane Smith is a 16 year old girl who has 2 day history of fever, cough and shortness of breath.  She was seen at an outside Urgent Care Clinic and had the following CXR obtained because she had O2 sat of 91-92% on RA.</a:t>
            </a:r>
            <a:endParaRPr lang="en-US" sz="3200" dirty="0"/>
          </a:p>
        </p:txBody>
      </p:sp>
    </p:spTree>
    <p:extLst>
      <p:ext uri="{BB962C8B-B14F-4D97-AF65-F5344CB8AC3E}">
        <p14:creationId xmlns:p14="http://schemas.microsoft.com/office/powerpoint/2010/main" val="423695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Desktop\Peds Chest X-ray lecture\Classic Pneumonia.jpg"/>
          <p:cNvPicPr>
            <a:picLocks noChangeAspect="1" noChangeArrowheads="1"/>
          </p:cNvPicPr>
          <p:nvPr/>
        </p:nvPicPr>
        <p:blipFill>
          <a:blip r:embed="rId3" cstate="print"/>
          <a:srcRect/>
          <a:stretch>
            <a:fillRect/>
          </a:stretch>
        </p:blipFill>
        <p:spPr bwMode="auto">
          <a:xfrm>
            <a:off x="533400" y="-23868"/>
            <a:ext cx="7924800" cy="6869168"/>
          </a:xfrm>
          <a:prstGeom prst="rect">
            <a:avLst/>
          </a:prstGeom>
          <a:noFill/>
        </p:spPr>
      </p:pic>
      <p:sp>
        <p:nvSpPr>
          <p:cNvPr id="2" name="TextBox 1"/>
          <p:cNvSpPr txBox="1"/>
          <p:nvPr/>
        </p:nvSpPr>
        <p:spPr>
          <a:xfrm>
            <a:off x="914400" y="5772090"/>
            <a:ext cx="7264400" cy="646331"/>
          </a:xfrm>
          <a:prstGeom prst="rect">
            <a:avLst/>
          </a:prstGeom>
          <a:noFill/>
        </p:spPr>
        <p:txBody>
          <a:bodyPr wrap="square" rtlCol="0">
            <a:spAutoFit/>
          </a:bodyPr>
          <a:lstStyle/>
          <a:p>
            <a:pPr algn="ctr"/>
            <a:r>
              <a:rPr lang="en-US" sz="3600" dirty="0" smtClean="0">
                <a:solidFill>
                  <a:schemeClr val="accent1">
                    <a:lumMod val="50000"/>
                  </a:schemeClr>
                </a:solidFill>
              </a:rPr>
              <a:t>What do you see on this film?</a:t>
            </a:r>
            <a:endParaRPr lang="en-US" sz="3600" dirty="0">
              <a:solidFill>
                <a:schemeClr val="accent1">
                  <a:lumMod val="50000"/>
                </a:schemeClr>
              </a:solidFill>
            </a:endParaRPr>
          </a:p>
        </p:txBody>
      </p:sp>
      <p:grpSp>
        <p:nvGrpSpPr>
          <p:cNvPr id="7" name="Group 6"/>
          <p:cNvGrpSpPr/>
          <p:nvPr/>
        </p:nvGrpSpPr>
        <p:grpSpPr>
          <a:xfrm>
            <a:off x="1600200" y="1371600"/>
            <a:ext cx="6248400" cy="2199680"/>
            <a:chOff x="1600200" y="1371600"/>
            <a:chExt cx="6248400" cy="2199680"/>
          </a:xfrm>
        </p:grpSpPr>
        <p:sp>
          <p:nvSpPr>
            <p:cNvPr id="20" name="Oval 19"/>
            <p:cNvSpPr/>
            <p:nvPr/>
          </p:nvSpPr>
          <p:spPr>
            <a:xfrm>
              <a:off x="1600200" y="1371600"/>
              <a:ext cx="1981200" cy="1752600"/>
            </a:xfrm>
            <a:prstGeom prst="ellipse">
              <a:avLst/>
            </a:prstGeom>
            <a:solidFill>
              <a:schemeClr val="accent1">
                <a:alpha val="0"/>
              </a:schemeClr>
            </a:solidFill>
            <a:ln>
              <a:solidFill>
                <a:srgbClr val="FF0000">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 name="Straight Arrow Connector 3"/>
            <p:cNvCxnSpPr/>
            <p:nvPr/>
          </p:nvCxnSpPr>
          <p:spPr>
            <a:xfrm flipH="1" flipV="1">
              <a:off x="3581400" y="2273300"/>
              <a:ext cx="2286000" cy="7493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867400" y="2647950"/>
              <a:ext cx="1981200" cy="923330"/>
            </a:xfrm>
            <a:prstGeom prst="rect">
              <a:avLst/>
            </a:prstGeom>
            <a:noFill/>
            <a:ln>
              <a:noFill/>
            </a:ln>
          </p:spPr>
          <p:txBody>
            <a:bodyPr wrap="square" rtlCol="0">
              <a:spAutoFit/>
            </a:bodyPr>
            <a:lstStyle/>
            <a:p>
              <a:r>
                <a:rPr lang="en-US" dirty="0" smtClean="0">
                  <a:solidFill>
                    <a:schemeClr val="bg1"/>
                  </a:solidFill>
                </a:rPr>
                <a:t>Focal opacity in the right upper lobe</a:t>
              </a:r>
              <a:endParaRPr lang="en-US" dirty="0">
                <a:solidFill>
                  <a:schemeClr val="bg1"/>
                </a:solidFill>
              </a:endParaRPr>
            </a:p>
          </p:txBody>
        </p:sp>
      </p:grpSp>
    </p:spTree>
    <p:extLst>
      <p:ext uri="{BB962C8B-B14F-4D97-AF65-F5344CB8AC3E}">
        <p14:creationId xmlns:p14="http://schemas.microsoft.com/office/powerpoint/2010/main" val="2042116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a:xfrm>
            <a:off x="457200" y="1600201"/>
            <a:ext cx="8229600" cy="1954160"/>
          </a:xfrm>
        </p:spPr>
        <p:txBody>
          <a:bodyPr>
            <a:normAutofit/>
          </a:bodyPr>
          <a:lstStyle/>
          <a:p>
            <a:r>
              <a:rPr lang="en-US" sz="3200" dirty="0" smtClean="0"/>
              <a:t>What do you think is going on?</a:t>
            </a:r>
          </a:p>
          <a:p>
            <a:r>
              <a:rPr lang="en-US" sz="3200" dirty="0" smtClean="0"/>
              <a:t>How would you treat Jane?</a:t>
            </a:r>
            <a:endParaRPr lang="en-US" sz="3200" dirty="0"/>
          </a:p>
        </p:txBody>
      </p:sp>
      <p:sp>
        <p:nvSpPr>
          <p:cNvPr id="4" name="TextBox 3"/>
          <p:cNvSpPr txBox="1"/>
          <p:nvPr/>
        </p:nvSpPr>
        <p:spPr>
          <a:xfrm>
            <a:off x="457200" y="2882846"/>
            <a:ext cx="8082116" cy="2062103"/>
          </a:xfrm>
          <a:prstGeom prst="rect">
            <a:avLst/>
          </a:prstGeom>
          <a:noFill/>
        </p:spPr>
        <p:txBody>
          <a:bodyPr wrap="square" rtlCol="0">
            <a:spAutoFit/>
          </a:bodyPr>
          <a:lstStyle/>
          <a:p>
            <a:r>
              <a:rPr lang="en-US" sz="3200" dirty="0" smtClean="0"/>
              <a:t>What if the history was changed:</a:t>
            </a:r>
          </a:p>
          <a:p>
            <a:r>
              <a:rPr lang="en-US" sz="3200" dirty="0" smtClean="0"/>
              <a:t>Jane had a 10 day history of cough and initially had fever but this </a:t>
            </a:r>
            <a:r>
              <a:rPr lang="en-US" sz="3200" dirty="0" smtClean="0"/>
              <a:t>resolved, but fever recurred 3 days ago.  </a:t>
            </a:r>
            <a:endParaRPr lang="en-US" sz="3200" dirty="0"/>
          </a:p>
        </p:txBody>
      </p:sp>
      <p:sp>
        <p:nvSpPr>
          <p:cNvPr id="6" name="Content Placeholder 2"/>
          <p:cNvSpPr txBox="1">
            <a:spLocks/>
          </p:cNvSpPr>
          <p:nvPr/>
        </p:nvSpPr>
        <p:spPr>
          <a:xfrm>
            <a:off x="457200" y="5166175"/>
            <a:ext cx="8229600" cy="19541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None/>
              <a:defRPr sz="2400" kern="1200">
                <a:solidFill>
                  <a:schemeClr val="tx1"/>
                </a:solidFill>
                <a:latin typeface="Brandon Grotesque Bold"/>
                <a:ea typeface="+mn-ea"/>
                <a:cs typeface="Brandon Grotesque Bold"/>
              </a:defRPr>
            </a:lvl1pPr>
            <a:lvl2pPr marL="742950" indent="-285750" algn="l" defTabSz="457200" rtl="0" eaLnBrk="1" latinLnBrk="0" hangingPunct="1">
              <a:spcBef>
                <a:spcPct val="20000"/>
              </a:spcBef>
              <a:buFont typeface="Arial"/>
              <a:buChar char="–"/>
              <a:defRPr sz="2800" kern="1200">
                <a:solidFill>
                  <a:schemeClr val="tx1"/>
                </a:solidFill>
                <a:latin typeface="Brandon Grotesque Bold"/>
                <a:ea typeface="+mn-ea"/>
                <a:cs typeface="Brandon Grotesque Bold"/>
              </a:defRPr>
            </a:lvl2pPr>
            <a:lvl3pPr marL="1143000" indent="-228600" algn="l" defTabSz="457200" rtl="0" eaLnBrk="1" latinLnBrk="0" hangingPunct="1">
              <a:spcBef>
                <a:spcPct val="20000"/>
              </a:spcBef>
              <a:buFont typeface="Arial"/>
              <a:buChar char="•"/>
              <a:defRPr sz="2400" kern="1200">
                <a:solidFill>
                  <a:schemeClr val="tx1"/>
                </a:solidFill>
                <a:latin typeface="Brandon Grotesque Bold"/>
                <a:ea typeface="+mn-ea"/>
                <a:cs typeface="Brandon Grotesque Bold"/>
              </a:defRPr>
            </a:lvl3pPr>
            <a:lvl4pPr marL="1600200" indent="-228600" algn="l" defTabSz="457200" rtl="0" eaLnBrk="1" latinLnBrk="0" hangingPunct="1">
              <a:spcBef>
                <a:spcPct val="20000"/>
              </a:spcBef>
              <a:buFont typeface="Arial"/>
              <a:buChar char="–"/>
              <a:defRPr sz="2000" kern="1200">
                <a:solidFill>
                  <a:schemeClr val="tx1"/>
                </a:solidFill>
                <a:latin typeface="Brandon Grotesque Bold"/>
                <a:ea typeface="+mn-ea"/>
                <a:cs typeface="Brandon Grotesque Bold"/>
              </a:defRPr>
            </a:lvl4pPr>
            <a:lvl5pPr marL="2057400" indent="-228600" algn="l" defTabSz="457200" rtl="0" eaLnBrk="1" latinLnBrk="0" hangingPunct="1">
              <a:spcBef>
                <a:spcPct val="20000"/>
              </a:spcBef>
              <a:buFont typeface="Arial"/>
              <a:buChar char="»"/>
              <a:defRPr sz="2000" kern="1200">
                <a:solidFill>
                  <a:schemeClr val="tx1"/>
                </a:solidFill>
                <a:latin typeface="Brandon Grotesque Bold"/>
                <a:ea typeface="+mn-ea"/>
                <a:cs typeface="Brandon Grotesque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smtClean="0"/>
              <a:t>What do you think is going on?</a:t>
            </a:r>
          </a:p>
          <a:p>
            <a:r>
              <a:rPr lang="en-US" sz="3200" smtClean="0"/>
              <a:t>How would you treat Jane?</a:t>
            </a:r>
            <a:endParaRPr lang="en-US" sz="3200" dirty="0"/>
          </a:p>
        </p:txBody>
      </p:sp>
    </p:spTree>
    <p:extLst>
      <p:ext uri="{BB962C8B-B14F-4D97-AF65-F5344CB8AC3E}">
        <p14:creationId xmlns:p14="http://schemas.microsoft.com/office/powerpoint/2010/main" val="603014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Continued</a:t>
            </a:r>
            <a:endParaRPr lang="en-US" dirty="0"/>
          </a:p>
        </p:txBody>
      </p:sp>
      <p:sp>
        <p:nvSpPr>
          <p:cNvPr id="4" name="Content Placeholder 3"/>
          <p:cNvSpPr txBox="1">
            <a:spLocks noGrp="1"/>
          </p:cNvSpPr>
          <p:nvPr>
            <p:ph idx="1"/>
          </p:nvPr>
        </p:nvSpPr>
        <p:spPr>
          <a:prstGeom prst="rect">
            <a:avLst/>
          </a:prstGeom>
          <a:noFill/>
        </p:spPr>
        <p:txBody>
          <a:bodyPr wrap="square" rtlCol="0">
            <a:spAutoFit/>
          </a:bodyPr>
          <a:lstStyle/>
          <a:p>
            <a:r>
              <a:rPr lang="en-US" sz="3200" dirty="0" smtClean="0"/>
              <a:t>With the initial presentation, Jane likely has a </a:t>
            </a:r>
            <a:r>
              <a:rPr lang="en-US" sz="3200" dirty="0" smtClean="0">
                <a:solidFill>
                  <a:srgbClr val="0070C0"/>
                </a:solidFill>
              </a:rPr>
              <a:t>viral</a:t>
            </a:r>
            <a:r>
              <a:rPr lang="en-US" sz="3200" dirty="0" smtClean="0"/>
              <a:t> pneumonia given the acute onset of symptoms.  Treatment would be supportive and may include hospitalization for relative hypoxia or monitoring.</a:t>
            </a:r>
          </a:p>
          <a:p>
            <a:endParaRPr lang="en-US" sz="3200" dirty="0"/>
          </a:p>
          <a:p>
            <a:r>
              <a:rPr lang="en-US" sz="3200" dirty="0" smtClean="0"/>
              <a:t>In the second scenario, the likely etiology is </a:t>
            </a:r>
            <a:r>
              <a:rPr lang="en-US" sz="3200" dirty="0" smtClean="0">
                <a:solidFill>
                  <a:srgbClr val="C00000"/>
                </a:solidFill>
              </a:rPr>
              <a:t>bacterial</a:t>
            </a:r>
            <a:r>
              <a:rPr lang="en-US" sz="3200" dirty="0" smtClean="0"/>
              <a:t> superinfection.  Antibiotics are indicated.</a:t>
            </a:r>
            <a:endParaRPr lang="en-US" sz="3200" dirty="0"/>
          </a:p>
        </p:txBody>
      </p:sp>
    </p:spTree>
    <p:extLst>
      <p:ext uri="{BB962C8B-B14F-4D97-AF65-F5344CB8AC3E}">
        <p14:creationId xmlns:p14="http://schemas.microsoft.com/office/powerpoint/2010/main" val="1136758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Pneumonia</a:t>
            </a:r>
            <a:endParaRPr lang="en-US" dirty="0"/>
          </a:p>
        </p:txBody>
      </p:sp>
      <p:sp>
        <p:nvSpPr>
          <p:cNvPr id="3" name="Content Placeholder 2"/>
          <p:cNvSpPr>
            <a:spLocks noGrp="1"/>
          </p:cNvSpPr>
          <p:nvPr>
            <p:ph idx="1"/>
          </p:nvPr>
        </p:nvSpPr>
        <p:spPr/>
        <p:txBody>
          <a:bodyPr>
            <a:normAutofit/>
          </a:bodyPr>
          <a:lstStyle/>
          <a:p>
            <a:pPr algn="ctr"/>
            <a:r>
              <a:rPr lang="en-US" sz="4400" dirty="0" smtClean="0"/>
              <a:t>What is the most common cause of this radiographic appearance in the pediatric population?  </a:t>
            </a:r>
          </a:p>
        </p:txBody>
      </p:sp>
    </p:spTree>
    <p:extLst>
      <p:ext uri="{BB962C8B-B14F-4D97-AF65-F5344CB8AC3E}">
        <p14:creationId xmlns:p14="http://schemas.microsoft.com/office/powerpoint/2010/main" val="41480971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solidFill>
                  <a:srgbClr val="C00000"/>
                </a:solidFill>
              </a:rPr>
              <a:t>Virus.</a:t>
            </a:r>
            <a:br>
              <a:rPr lang="en-US" dirty="0">
                <a:solidFill>
                  <a:srgbClr val="C00000"/>
                </a:solidFill>
              </a:rPr>
            </a:br>
            <a:r>
              <a:rPr lang="en-US" dirty="0">
                <a:solidFill>
                  <a:srgbClr val="C00000"/>
                </a:solidFill>
              </a:rPr>
              <a:t/>
            </a:r>
            <a:br>
              <a:rPr lang="en-US" dirty="0">
                <a:solidFill>
                  <a:srgbClr val="C00000"/>
                </a:solidFill>
              </a:rPr>
            </a:br>
            <a:r>
              <a:rPr lang="en-US" dirty="0"/>
              <a:t>But not uncommonly bacterial:</a:t>
            </a:r>
            <a:br>
              <a:rPr lang="en-US" dirty="0"/>
            </a:br>
            <a:r>
              <a:rPr lang="en-US" i="1" dirty="0"/>
              <a:t>S </a:t>
            </a:r>
            <a:r>
              <a:rPr lang="en-US" i="1" dirty="0" err="1"/>
              <a:t>pneumoniae</a:t>
            </a:r>
            <a:r>
              <a:rPr lang="en-US" dirty="0"/>
              <a:t/>
            </a:r>
            <a:br>
              <a:rPr lang="en-US" dirty="0"/>
            </a:br>
            <a:r>
              <a:rPr lang="en-US" i="1" dirty="0"/>
              <a:t>M </a:t>
            </a:r>
            <a:r>
              <a:rPr lang="en-US" i="1" dirty="0" err="1"/>
              <a:t>pneumoniae</a:t>
            </a:r>
            <a:r>
              <a:rPr lang="en-US" dirty="0"/>
              <a:t/>
            </a:r>
            <a:br>
              <a:rPr lang="en-US" dirty="0"/>
            </a:br>
            <a:r>
              <a:rPr lang="en-US" i="1" dirty="0"/>
              <a:t>H </a:t>
            </a:r>
            <a:r>
              <a:rPr lang="en-US" i="1" dirty="0" err="1"/>
              <a:t>influenzae</a:t>
            </a:r>
            <a:r>
              <a:rPr lang="en-US" dirty="0">
                <a:solidFill>
                  <a:srgbClr val="C00000"/>
                </a:solidFill>
              </a:rPr>
              <a:t/>
            </a:r>
            <a:br>
              <a:rPr lang="en-US" dirty="0">
                <a:solidFill>
                  <a:srgbClr val="C00000"/>
                </a:solidFill>
              </a:rPr>
            </a:br>
            <a:endParaRPr lang="en-US" dirty="0">
              <a:solidFill>
                <a:srgbClr val="C00000"/>
              </a:solidFill>
            </a:endParaRPr>
          </a:p>
        </p:txBody>
      </p:sp>
      <p:sp>
        <p:nvSpPr>
          <p:cNvPr id="2" name="TextBox 1"/>
          <p:cNvSpPr txBox="1"/>
          <p:nvPr/>
        </p:nvSpPr>
        <p:spPr>
          <a:xfrm>
            <a:off x="685800" y="4837471"/>
            <a:ext cx="7698658" cy="1846659"/>
          </a:xfrm>
          <a:prstGeom prst="rect">
            <a:avLst/>
          </a:prstGeom>
          <a:noFill/>
        </p:spPr>
        <p:txBody>
          <a:bodyPr wrap="square" rtlCol="0">
            <a:spAutoFit/>
          </a:bodyPr>
          <a:lstStyle/>
          <a:p>
            <a:r>
              <a:rPr lang="en-US" sz="2400" dirty="0" err="1" smtClean="0"/>
              <a:t>Radiographically</a:t>
            </a:r>
            <a:r>
              <a:rPr lang="en-US" sz="2400" dirty="0" smtClean="0"/>
              <a:t>, we cannot tell the etiology.  It is based on clinical presentation. </a:t>
            </a:r>
            <a:r>
              <a:rPr lang="en-US" sz="2400" dirty="0"/>
              <a:t>If the opacity seen on the radiograph is focal or lobar, it is more likely to be bacterial than if it is diffuse or multifocal, but still less likely (in kids) than virus.</a:t>
            </a:r>
          </a:p>
          <a:p>
            <a:endParaRPr lang="en-US" dirty="0"/>
          </a:p>
        </p:txBody>
      </p:sp>
    </p:spTree>
    <p:extLst>
      <p:ext uri="{BB962C8B-B14F-4D97-AF65-F5344CB8AC3E}">
        <p14:creationId xmlns:p14="http://schemas.microsoft.com/office/powerpoint/2010/main" val="43227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StanfordChildrens_Brand">
      <a:dk1>
        <a:srgbClr val="5F574F"/>
      </a:dk1>
      <a:lt1>
        <a:srgbClr val="FFFFFF"/>
      </a:lt1>
      <a:dk2>
        <a:srgbClr val="8C1515"/>
      </a:dk2>
      <a:lt2>
        <a:srgbClr val="B6B1A9"/>
      </a:lt2>
      <a:accent1>
        <a:srgbClr val="FF2E35"/>
      </a:accent1>
      <a:accent2>
        <a:srgbClr val="000000"/>
      </a:accent2>
      <a:accent3>
        <a:srgbClr val="5DC1C8"/>
      </a:accent3>
      <a:accent4>
        <a:srgbClr val="106470"/>
      </a:accent4>
      <a:accent5>
        <a:srgbClr val="5AB648"/>
      </a:accent5>
      <a:accent6>
        <a:srgbClr val="FF8985"/>
      </a:accent6>
      <a:hlink>
        <a:srgbClr val="FF2E35"/>
      </a:hlink>
      <a:folHlink>
        <a:srgbClr val="8C15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b="0" i="0" dirty="0" smtClean="0">
            <a:solidFill>
              <a:schemeClr val="bg1"/>
            </a:solidFill>
            <a:latin typeface="Brandon Text Regular"/>
            <a:cs typeface="Brandon Text Regular"/>
          </a:defRPr>
        </a:defPPr>
      </a:lstStyle>
    </a:txDef>
  </a:objectDefaults>
  <a:extraClrSchemeLst/>
  <a:extLst>
    <a:ext uri="{05A4C25C-085E-4340-85A3-A5531E510DB2}">
      <thm15:themeFamily xmlns:thm15="http://schemas.microsoft.com/office/thememl/2012/main" name="OPTIONAL_TEMPLATE _HOSPITAL_PEDS.pptx [Read-Only]" id="{8F18C357-9A3B-4397-B3FF-C7A33030D294}" vid="{A05D09E0-C8C9-40D3-8D8E-ADC29802C8E2}"/>
    </a:ext>
  </a:extLst>
</a:theme>
</file>

<file path=ppt/theme/theme2.xml><?xml version="1.0" encoding="utf-8"?>
<a:theme xmlns:a="http://schemas.openxmlformats.org/drawingml/2006/main" name="Office Theme">
  <a:themeElements>
    <a:clrScheme name="StanfordChildrens">
      <a:dk1>
        <a:srgbClr val="5F574F"/>
      </a:dk1>
      <a:lt1>
        <a:srgbClr val="FFFFFF"/>
      </a:lt1>
      <a:dk2>
        <a:srgbClr val="8C1515"/>
      </a:dk2>
      <a:lt2>
        <a:srgbClr val="B6B1A9"/>
      </a:lt2>
      <a:accent1>
        <a:srgbClr val="FF2E3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PTIONAL_TEMPLATE _HOSPITAL_PEDS.pptx [Read-Only]" id="{8F18C357-9A3B-4397-B3FF-C7A33030D294}" vid="{C145313A-0651-4D5D-BF48-9BDAA202C14D}"/>
    </a:ext>
  </a:extLst>
</a:theme>
</file>

<file path=ppt/theme/theme3.xml><?xml version="1.0" encoding="utf-8"?>
<a:theme xmlns:a="http://schemas.openxmlformats.org/drawingml/2006/main" name="Office Theme">
  <a:themeElements>
    <a:clrScheme name="StanfordChildrens_Brand">
      <a:dk1>
        <a:srgbClr val="5F574F"/>
      </a:dk1>
      <a:lt1>
        <a:srgbClr val="FFFFFF"/>
      </a:lt1>
      <a:dk2>
        <a:srgbClr val="8C1515"/>
      </a:dk2>
      <a:lt2>
        <a:srgbClr val="B6B1A9"/>
      </a:lt2>
      <a:accent1>
        <a:srgbClr val="FF2E35"/>
      </a:accent1>
      <a:accent2>
        <a:srgbClr val="000000"/>
      </a:accent2>
      <a:accent3>
        <a:srgbClr val="5DC1C8"/>
      </a:accent3>
      <a:accent4>
        <a:srgbClr val="106470"/>
      </a:accent4>
      <a:accent5>
        <a:srgbClr val="5AB648"/>
      </a:accent5>
      <a:accent6>
        <a:srgbClr val="FF8985"/>
      </a:accent6>
      <a:hlink>
        <a:srgbClr val="FF2E35"/>
      </a:hlink>
      <a:folHlink>
        <a:srgbClr val="8C15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b="0" i="0" dirty="0" smtClean="0">
            <a:latin typeface="Brandon Text Regular"/>
            <a:cs typeface="Brandon Text Regular"/>
          </a:defRPr>
        </a:defPPr>
      </a:lstStyle>
    </a:txDef>
  </a:objectDefaults>
  <a:extraClrSchemeLst/>
  <a:extLst>
    <a:ext uri="{05A4C25C-085E-4340-85A3-A5531E510DB2}">
      <thm15:themeFamily xmlns:thm15="http://schemas.microsoft.com/office/thememl/2012/main" name="OPTIONAL_TEMPLATE _HOSPITAL_PEDS.pptx [Read-Only]" id="{8F18C357-9A3B-4397-B3FF-C7A33030D294}" vid="{AC849F92-DC14-4571-B13A-685D03F15D3C}"/>
    </a:ext>
  </a:extLst>
</a:theme>
</file>

<file path=ppt/theme/theme4.xml><?xml version="1.0" encoding="utf-8"?>
<a:theme xmlns:a="http://schemas.openxmlformats.org/drawingml/2006/main" name="Office Theme">
  <a:themeElements>
    <a:clrScheme name="StanfordChildrens">
      <a:dk1>
        <a:srgbClr val="5F574F"/>
      </a:dk1>
      <a:lt1>
        <a:srgbClr val="FFFFFF"/>
      </a:lt1>
      <a:dk2>
        <a:srgbClr val="8C1515"/>
      </a:dk2>
      <a:lt2>
        <a:srgbClr val="B6B1A9"/>
      </a:lt2>
      <a:accent1>
        <a:srgbClr val="FF2E3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PTIONAL_TEMPLATE _HOSPITAL_PEDS.pptx [Read-Only]" id="{8F18C357-9A3B-4397-B3FF-C7A33030D294}" vid="{FBFE34AB-95C9-4B7A-AAB2-46D1C101825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OPTIONAL_TEMPLATE _HOSPITAL_PEDS</Template>
  <TotalTime>305</TotalTime>
  <Words>826</Words>
  <Application>Microsoft Office PowerPoint</Application>
  <PresentationFormat>On-screen Show (4:3)</PresentationFormat>
  <Paragraphs>133</Paragraphs>
  <Slides>32</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Brandon Grotesque Bold</vt:lpstr>
      <vt:lpstr>Brandon Grotesque Regular</vt:lpstr>
      <vt:lpstr>Brandon Text Regular</vt:lpstr>
      <vt:lpstr>Calibri</vt:lpstr>
      <vt:lpstr>1_Office Theme</vt:lpstr>
      <vt:lpstr>Office Theme</vt:lpstr>
      <vt:lpstr>Office Theme</vt:lpstr>
      <vt:lpstr>Office Theme</vt:lpstr>
      <vt:lpstr>Chest Films 102: Pneumonia, Atelectasis and Pulmonary Edema Night Float Hands On Curriculum</vt:lpstr>
      <vt:lpstr>Only a certain amount of things happen on a chest x-ray:</vt:lpstr>
      <vt:lpstr>PowerPoint Presentation</vt:lpstr>
      <vt:lpstr>Case:</vt:lpstr>
      <vt:lpstr>PowerPoint Presentation</vt:lpstr>
      <vt:lpstr>Case:</vt:lpstr>
      <vt:lpstr>Case Continued</vt:lpstr>
      <vt:lpstr>Pneumonia</vt:lpstr>
      <vt:lpstr>Virus.  But not uncommonly bacterial: S pneumoniae M pneumoniae H influenzae </vt:lpstr>
      <vt:lpstr>   What are we seeing when we say there is pneumonia?</vt:lpstr>
      <vt:lpstr>PowerPoint Presentation</vt:lpstr>
      <vt:lpstr>PowerPoint Presentation</vt:lpstr>
      <vt:lpstr>PowerPoint Presentation</vt:lpstr>
      <vt:lpstr>PowerPoint Presentation</vt:lpstr>
      <vt:lpstr>PowerPoint Presentation</vt:lpstr>
      <vt:lpstr>PowerPoint Presentation</vt:lpstr>
      <vt:lpstr>Atelectasis</vt:lpstr>
      <vt:lpstr>PowerPoint Presentation</vt:lpstr>
      <vt:lpstr>PowerPoint Presentation</vt:lpstr>
      <vt:lpstr>PowerPoint Presentation</vt:lpstr>
      <vt:lpstr>PowerPoint Presentation</vt:lpstr>
      <vt:lpstr>PowerPoint Presentation</vt:lpstr>
      <vt:lpstr>PowerPoint Presentation</vt:lpstr>
      <vt:lpstr>Pulmonary Edema</vt:lpstr>
      <vt:lpstr>PowerPoint Presentation</vt:lpstr>
      <vt:lpstr>PowerPoint Presentation</vt:lpstr>
      <vt:lpstr>No edema</vt:lpstr>
      <vt:lpstr>No edema</vt:lpstr>
      <vt:lpstr>No edema</vt:lpstr>
      <vt:lpstr>2 cases of severe edema.</vt:lpstr>
      <vt:lpstr>Kerley B lines</vt:lpstr>
      <vt:lpstr>Special Thanks:</vt:lpstr>
    </vt:vector>
  </TitlesOfParts>
  <Company>Stanford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Films 102</dc:title>
  <dc:creator>Anna Lin</dc:creator>
  <cp:lastModifiedBy>Anna Lin</cp:lastModifiedBy>
  <cp:revision>17</cp:revision>
  <cp:lastPrinted>2014-02-11T21:39:11Z</cp:lastPrinted>
  <dcterms:created xsi:type="dcterms:W3CDTF">2015-02-19T20:25:40Z</dcterms:created>
  <dcterms:modified xsi:type="dcterms:W3CDTF">2015-02-25T22:18:02Z</dcterms:modified>
</cp:coreProperties>
</file>