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4" d="100"/>
          <a:sy n="74" d="100"/>
        </p:scale>
        <p:origin x="-98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7439990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Cerner tips and tricks</a:t>
            </a:r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Amelia Noble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/>
              <a:t>IView, why are you the way that you are</a:t>
            </a:r>
            <a:endParaRPr sz="3600"/>
          </a:p>
        </p:txBody>
      </p:sp>
      <p:pic>
        <p:nvPicPr>
          <p:cNvPr id="157" name="Google Shape;157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388" y="1323975"/>
            <a:ext cx="9039225" cy="4210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To change order: </a:t>
            </a:r>
            <a:endParaRPr/>
          </a:p>
        </p:txBody>
      </p:sp>
      <p:sp>
        <p:nvSpPr>
          <p:cNvPr id="163" name="Google Shape;163;p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While looking at iView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View🡪 Layout 🡪 Navigator bands🡪 Reorder sections 🡪 restart BearTracks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MAR Summary defaults</a:t>
            </a:r>
            <a:endParaRPr/>
          </a:p>
        </p:txBody>
      </p:sp>
      <p:sp>
        <p:nvSpPr>
          <p:cNvPr id="169" name="Google Shape;169;p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  <p:pic>
        <p:nvPicPr>
          <p:cNvPr id="170" name="Google Shape;170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855" y="1524000"/>
            <a:ext cx="9229725" cy="4562475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24"/>
          <p:cNvSpPr/>
          <p:nvPr/>
        </p:nvSpPr>
        <p:spPr>
          <a:xfrm rot="8284940">
            <a:off x="6997376" y="1136207"/>
            <a:ext cx="1295400" cy="45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24"/>
          <p:cNvSpPr txBox="1"/>
          <p:nvPr/>
        </p:nvSpPr>
        <p:spPr>
          <a:xfrm>
            <a:off x="304800" y="6248400"/>
            <a:ext cx="86106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Right click on Grey bar, choose “Change Defaults”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178" name="Google Shape;178;p25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600200" y="1676400"/>
            <a:ext cx="4129087" cy="4494493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25"/>
          <p:cNvSpPr/>
          <p:nvPr/>
        </p:nvSpPr>
        <p:spPr>
          <a:xfrm rot="9732963">
            <a:off x="4682670" y="2882025"/>
            <a:ext cx="1479553" cy="45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25"/>
          <p:cNvSpPr txBox="1"/>
          <p:nvPr/>
        </p:nvSpPr>
        <p:spPr>
          <a:xfrm>
            <a:off x="6196694" y="2514600"/>
            <a:ext cx="294730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Choose Q24h intervals, then click OK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Graphing labs/vitals</a:t>
            </a:r>
            <a:endParaRPr/>
          </a:p>
        </p:txBody>
      </p:sp>
      <p:pic>
        <p:nvPicPr>
          <p:cNvPr id="186" name="Google Shape;186;p26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-113137" y="1219200"/>
            <a:ext cx="9229428" cy="4908611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p26"/>
          <p:cNvSpPr/>
          <p:nvPr/>
        </p:nvSpPr>
        <p:spPr>
          <a:xfrm rot="-10290884">
            <a:off x="941042" y="3826869"/>
            <a:ext cx="1295400" cy="45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26"/>
          <p:cNvSpPr/>
          <p:nvPr/>
        </p:nvSpPr>
        <p:spPr>
          <a:xfrm rot="-2398056">
            <a:off x="2662545" y="4622609"/>
            <a:ext cx="1295400" cy="45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26"/>
          <p:cNvSpPr/>
          <p:nvPr/>
        </p:nvSpPr>
        <p:spPr>
          <a:xfrm rot="3698265">
            <a:off x="941042" y="830946"/>
            <a:ext cx="1295400" cy="45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195" name="Google Shape;195;p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  <p:pic>
        <p:nvPicPr>
          <p:cNvPr id="196" name="Google Shape;196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1000" y="675806"/>
            <a:ext cx="8486775" cy="52868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202" name="Google Shape;202;p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  <p:pic>
        <p:nvPicPr>
          <p:cNvPr id="203" name="Google Shape;203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57719" y="1066800"/>
            <a:ext cx="9229428" cy="4908611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Google Shape;204;p28"/>
          <p:cNvSpPr/>
          <p:nvPr/>
        </p:nvSpPr>
        <p:spPr>
          <a:xfrm rot="-5400000">
            <a:off x="5838071" y="3162300"/>
            <a:ext cx="1295400" cy="45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28"/>
          <p:cNvSpPr txBox="1"/>
          <p:nvPr/>
        </p:nvSpPr>
        <p:spPr>
          <a:xfrm>
            <a:off x="5715000" y="3886200"/>
            <a:ext cx="1828800" cy="1477328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Right click on this grey bar, click Change Search criteria, then select time frame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28"/>
          <p:cNvSpPr/>
          <p:nvPr/>
        </p:nvSpPr>
        <p:spPr>
          <a:xfrm rot="-5400000">
            <a:off x="6844369" y="2400300"/>
            <a:ext cx="1295400" cy="45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212" name="Google Shape;212;p2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-13855" y="1371600"/>
            <a:ext cx="8972763" cy="44612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Filters (this will change your life)</a:t>
            </a:r>
            <a:endParaRPr/>
          </a:p>
        </p:txBody>
      </p:sp>
      <p:pic>
        <p:nvPicPr>
          <p:cNvPr id="218" name="Google Shape;218;p30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362200" y="1184740"/>
            <a:ext cx="4559834" cy="5680187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Google Shape;219;p30"/>
          <p:cNvSpPr/>
          <p:nvPr/>
        </p:nvSpPr>
        <p:spPr>
          <a:xfrm>
            <a:off x="609600" y="2618509"/>
            <a:ext cx="15240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30"/>
          <p:cNvSpPr/>
          <p:nvPr/>
        </p:nvSpPr>
        <p:spPr>
          <a:xfrm rot="10800000">
            <a:off x="6781800" y="2313709"/>
            <a:ext cx="15240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30"/>
          <p:cNvSpPr/>
          <p:nvPr/>
        </p:nvSpPr>
        <p:spPr>
          <a:xfrm rot="-8318158">
            <a:off x="6185387" y="2931650"/>
            <a:ext cx="15240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30"/>
          <p:cNvSpPr txBox="1"/>
          <p:nvPr/>
        </p:nvSpPr>
        <p:spPr>
          <a:xfrm>
            <a:off x="7543800" y="3505200"/>
            <a:ext cx="1600200" cy="147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Once completed, filters will appear under this dropdown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228" name="Google Shape;228;p31"/>
          <p:cNvSpPr txBox="1">
            <a:spLocks noGrp="1"/>
          </p:cNvSpPr>
          <p:nvPr>
            <p:ph type="body" idx="1"/>
          </p:nvPr>
        </p:nvSpPr>
        <p:spPr>
          <a:xfrm>
            <a:off x="479117" y="233203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1549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endParaRPr sz="2960"/>
          </a:p>
          <a:p>
            <a:pPr marL="342900" lvl="0" indent="-15494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endParaRPr sz="2960"/>
          </a:p>
          <a:p>
            <a:pPr marL="342900" lvl="0" indent="-15494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endParaRPr sz="2960"/>
          </a:p>
          <a:p>
            <a:pPr marL="342900" lvl="0" indent="-15494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endParaRPr sz="2960"/>
          </a:p>
          <a:p>
            <a:pPr marL="342900" lvl="0" indent="-15494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endParaRPr sz="2960"/>
          </a:p>
          <a:p>
            <a:pPr marL="342900" lvl="0" indent="-15494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endParaRPr sz="2960"/>
          </a:p>
          <a:p>
            <a:pPr marL="342900" lvl="0" indent="-15494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endParaRPr sz="2960"/>
          </a:p>
          <a:p>
            <a:pPr marL="342900" lvl="0" indent="-342900" algn="l" rtl="0">
              <a:lnSpc>
                <a:spcPct val="90000"/>
              </a:lnSpc>
              <a:spcBef>
                <a:spcPts val="296"/>
              </a:spcBef>
              <a:spcAft>
                <a:spcPts val="0"/>
              </a:spcAft>
              <a:buClr>
                <a:schemeClr val="dk1"/>
              </a:buClr>
              <a:buSzPts val="1480"/>
              <a:buChar char="•"/>
            </a:pPr>
            <a:r>
              <a:rPr lang="en-US" sz="1480"/>
              <a:t>Click plus signs to expand out sections, check boxes of what you want included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296"/>
              </a:spcBef>
              <a:spcAft>
                <a:spcPts val="0"/>
              </a:spcAft>
              <a:buClr>
                <a:schemeClr val="dk1"/>
              </a:buClr>
              <a:buSzPts val="1480"/>
              <a:buChar char="•"/>
            </a:pPr>
            <a:r>
              <a:rPr lang="en-US" sz="1480"/>
              <a:t>Then click “Save as” at bottom to name it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296"/>
              </a:spcBef>
              <a:spcAft>
                <a:spcPts val="0"/>
              </a:spcAft>
              <a:buClr>
                <a:schemeClr val="dk1"/>
              </a:buClr>
              <a:buSzPts val="1480"/>
              <a:buChar char="•"/>
            </a:pPr>
            <a:r>
              <a:rPr lang="en-US" sz="1480"/>
              <a:t>Click Apply</a:t>
            </a:r>
            <a:endParaRPr sz="1480"/>
          </a:p>
        </p:txBody>
      </p:sp>
      <p:pic>
        <p:nvPicPr>
          <p:cNvPr id="229" name="Google Shape;229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125" y="34636"/>
            <a:ext cx="9155584" cy="5557838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Google Shape;230;p31"/>
          <p:cNvSpPr/>
          <p:nvPr/>
        </p:nvSpPr>
        <p:spPr>
          <a:xfrm rot="9138235">
            <a:off x="2590800" y="1905000"/>
            <a:ext cx="1600200" cy="90855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31"/>
          <p:cNvSpPr/>
          <p:nvPr/>
        </p:nvSpPr>
        <p:spPr>
          <a:xfrm rot="5400000">
            <a:off x="5486401" y="4495799"/>
            <a:ext cx="1219198" cy="45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Google Shape;232;p31"/>
          <p:cNvSpPr/>
          <p:nvPr/>
        </p:nvSpPr>
        <p:spPr>
          <a:xfrm rot="5400000">
            <a:off x="6095318" y="4534068"/>
            <a:ext cx="1219198" cy="38066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Objectives</a:t>
            </a:r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Clipboards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Autotexts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Order Favorites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Order tips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IView reordering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MAR Summary defaults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Graphing results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Note filters</a:t>
            </a:r>
            <a:endParaRPr/>
          </a:p>
          <a:p>
            <a:pPr marL="342900" lvl="0" indent="-1397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342900" lvl="0" indent="-1397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Filters</a:t>
            </a:r>
            <a:endParaRPr/>
          </a:p>
        </p:txBody>
      </p:sp>
      <p:sp>
        <p:nvSpPr>
          <p:cNvPr id="238" name="Google Shape;238;p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</a:pPr>
            <a:r>
              <a:rPr lang="en-US" sz="2040"/>
              <a:t>Example filters: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</a:pPr>
            <a:endParaRPr sz="2040"/>
          </a:p>
          <a:p>
            <a:pPr marL="0" lvl="0" indent="0" algn="l" rtl="0">
              <a:lnSpc>
                <a:spcPct val="90000"/>
              </a:lnSpc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</a:pPr>
            <a:r>
              <a:rPr lang="en-US" sz="2040"/>
              <a:t>Outpatient clinic notes: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</a:pPr>
            <a:r>
              <a:rPr lang="en-US" sz="2040"/>
              <a:t>--Clinical documents 🡪 Click outpatient core box (all items within this tab included)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</a:pPr>
            <a:r>
              <a:rPr lang="en-US" sz="2040"/>
              <a:t>Operative report: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</a:pPr>
            <a:r>
              <a:rPr lang="en-US" sz="2040"/>
              <a:t>--Clinical documents 🡪 Peri-operative documents 🡪 Click Operative report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</a:pPr>
            <a:endParaRPr sz="2040"/>
          </a:p>
          <a:p>
            <a:pPr marL="0" lvl="0" indent="0" algn="l" rtl="0">
              <a:lnSpc>
                <a:spcPct val="90000"/>
              </a:lnSpc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</a:pPr>
            <a:r>
              <a:rPr lang="en-US" sz="2040"/>
              <a:t>These will apply to current patient immediately, and other patients as well, if you close out their charts and reopen them</a:t>
            </a:r>
            <a:endParaRPr sz="2720"/>
          </a:p>
          <a:p>
            <a:pPr marL="0" lvl="0" indent="0" algn="l" rtl="0">
              <a:lnSpc>
                <a:spcPct val="90000"/>
              </a:lnSpc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</a:pPr>
            <a:endParaRPr sz="2040"/>
          </a:p>
          <a:p>
            <a:pPr marL="0" lvl="0" indent="0" algn="l" rtl="0">
              <a:lnSpc>
                <a:spcPct val="90000"/>
              </a:lnSpc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</a:pPr>
            <a:r>
              <a:rPr lang="en-US" sz="2040"/>
              <a:t>I recommend PT/OT, case management, social work, speech, pharmacy, wound notes (these do not appear under the All PowerNotes filter)</a:t>
            </a:r>
            <a:endParaRPr/>
          </a:p>
        </p:txBody>
      </p:sp>
      <p:pic>
        <p:nvPicPr>
          <p:cNvPr id="239" name="Google Shape;239;p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13490" y="20782"/>
            <a:ext cx="4134715" cy="21214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245" name="Google Shape;245;p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Questions?</a:t>
            </a: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Any other Cerner concerns?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Clipboards, what are they?</a:t>
            </a:r>
            <a:endParaRPr/>
          </a:p>
        </p:txBody>
      </p:sp>
      <p:pic>
        <p:nvPicPr>
          <p:cNvPr id="97" name="Google Shape;9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800" y="1227154"/>
            <a:ext cx="8210550" cy="5557726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5"/>
          <p:cNvSpPr/>
          <p:nvPr/>
        </p:nvSpPr>
        <p:spPr>
          <a:xfrm>
            <a:off x="914400" y="3124200"/>
            <a:ext cx="7600950" cy="3200400"/>
          </a:xfrm>
          <a:prstGeom prst="rect">
            <a:avLst/>
          </a:prstGeom>
          <a:solidFill>
            <a:srgbClr val="FFC00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5"/>
          <p:cNvSpPr/>
          <p:nvPr/>
        </p:nvSpPr>
        <p:spPr>
          <a:xfrm rot="5400000">
            <a:off x="1287285" y="3176696"/>
            <a:ext cx="608072" cy="1658642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105" name="Google Shape;105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800" y="1524000"/>
            <a:ext cx="8396288" cy="409575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6"/>
          <p:cNvSpPr/>
          <p:nvPr/>
        </p:nvSpPr>
        <p:spPr>
          <a:xfrm>
            <a:off x="1475509" y="457200"/>
            <a:ext cx="457200" cy="1371600"/>
          </a:xfrm>
          <a:prstGeom prst="downArrow">
            <a:avLst>
              <a:gd name="adj1" fmla="val 50000"/>
              <a:gd name="adj2" fmla="val 80303"/>
            </a:avLst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6"/>
          <p:cNvSpPr/>
          <p:nvPr/>
        </p:nvSpPr>
        <p:spPr>
          <a:xfrm rot="2763161">
            <a:off x="2557410" y="1021530"/>
            <a:ext cx="457200" cy="1371600"/>
          </a:xfrm>
          <a:prstGeom prst="downArrow">
            <a:avLst>
              <a:gd name="adj1" fmla="val 50000"/>
              <a:gd name="adj2" fmla="val 80303"/>
            </a:avLst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Autotexts/ Macros</a:t>
            </a:r>
            <a:endParaRPr/>
          </a:p>
        </p:txBody>
      </p:sp>
      <p:pic>
        <p:nvPicPr>
          <p:cNvPr id="113" name="Google Shape;113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143000"/>
            <a:ext cx="9475903" cy="542478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17"/>
          <p:cNvSpPr/>
          <p:nvPr/>
        </p:nvSpPr>
        <p:spPr>
          <a:xfrm>
            <a:off x="3441123" y="2057400"/>
            <a:ext cx="5695950" cy="457200"/>
          </a:xfrm>
          <a:prstGeom prst="rect">
            <a:avLst/>
          </a:prstGeom>
          <a:solidFill>
            <a:srgbClr val="FFC00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7"/>
          <p:cNvSpPr/>
          <p:nvPr/>
        </p:nvSpPr>
        <p:spPr>
          <a:xfrm rot="5400000">
            <a:off x="4565202" y="3342339"/>
            <a:ext cx="345498" cy="134079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7"/>
          <p:cNvSpPr txBox="1"/>
          <p:nvPr/>
        </p:nvSpPr>
        <p:spPr>
          <a:xfrm>
            <a:off x="5408346" y="3429000"/>
            <a:ext cx="2668854" cy="92333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Highlight text, right click on it, and click “Save as Autotext”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685800"/>
            <a:ext cx="7871461" cy="4919663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18"/>
          <p:cNvSpPr txBox="1"/>
          <p:nvPr/>
        </p:nvSpPr>
        <p:spPr>
          <a:xfrm>
            <a:off x="762000" y="5943600"/>
            <a:ext cx="7566661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Click Save in lower right corner. Close the following screen. You will be able to use this autotext immediately.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8"/>
          <p:cNvSpPr/>
          <p:nvPr/>
        </p:nvSpPr>
        <p:spPr>
          <a:xfrm rot="3901385">
            <a:off x="1908251" y="487316"/>
            <a:ext cx="533400" cy="15240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Order Favorites</a:t>
            </a:r>
            <a:endParaRPr/>
          </a:p>
        </p:txBody>
      </p:sp>
      <p:pic>
        <p:nvPicPr>
          <p:cNvPr id="129" name="Google Shape;129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8600" y="1371600"/>
            <a:ext cx="8736672" cy="4448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Order Favorites</a:t>
            </a:r>
            <a:endParaRPr/>
          </a:p>
        </p:txBody>
      </p:sp>
      <p:pic>
        <p:nvPicPr>
          <p:cNvPr id="135" name="Google Shape;135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62400" y="1447800"/>
            <a:ext cx="4675442" cy="3857625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20"/>
          <p:cNvSpPr txBox="1"/>
          <p:nvPr/>
        </p:nvSpPr>
        <p:spPr>
          <a:xfrm>
            <a:off x="533400" y="1600200"/>
            <a:ext cx="3429000" cy="2862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Right Click on the Order you want added to your list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Click “Add to Favorites”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Click “Ok”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it will show up on a list of favorites found by clicking the star</a:t>
            </a:r>
            <a:endParaRPr/>
          </a:p>
        </p:txBody>
      </p:sp>
      <p:sp>
        <p:nvSpPr>
          <p:cNvPr id="137" name="Google Shape;137;p20"/>
          <p:cNvSpPr/>
          <p:nvPr/>
        </p:nvSpPr>
        <p:spPr>
          <a:xfrm rot="2881126">
            <a:off x="5834626" y="399618"/>
            <a:ext cx="762000" cy="2096363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1"/>
          <p:cNvSpPr txBox="1">
            <a:spLocks noGrp="1"/>
          </p:cNvSpPr>
          <p:nvPr>
            <p:ph type="title"/>
          </p:nvPr>
        </p:nvSpPr>
        <p:spPr>
          <a:xfrm>
            <a:off x="427474" y="904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General Orders Tips</a:t>
            </a:r>
            <a:endParaRPr/>
          </a:p>
        </p:txBody>
      </p:sp>
      <p:pic>
        <p:nvPicPr>
          <p:cNvPr id="143" name="Google Shape;143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233488"/>
            <a:ext cx="9667875" cy="4391025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21"/>
          <p:cNvSpPr/>
          <p:nvPr/>
        </p:nvSpPr>
        <p:spPr>
          <a:xfrm rot="2881126">
            <a:off x="6131696" y="1692160"/>
            <a:ext cx="469813" cy="1629037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21"/>
          <p:cNvSpPr/>
          <p:nvPr/>
        </p:nvSpPr>
        <p:spPr>
          <a:xfrm rot="7951961">
            <a:off x="6192258" y="4526526"/>
            <a:ext cx="486111" cy="138635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21"/>
          <p:cNvSpPr/>
          <p:nvPr/>
        </p:nvSpPr>
        <p:spPr>
          <a:xfrm rot="-7981880" flipH="1">
            <a:off x="2804911" y="4264941"/>
            <a:ext cx="558367" cy="166236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21"/>
          <p:cNvSpPr txBox="1"/>
          <p:nvPr/>
        </p:nvSpPr>
        <p:spPr>
          <a:xfrm>
            <a:off x="6858000" y="1464070"/>
            <a:ext cx="1524000" cy="1200329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Means sample is in lab, getting done!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21"/>
          <p:cNvSpPr txBox="1"/>
          <p:nvPr/>
        </p:nvSpPr>
        <p:spPr>
          <a:xfrm>
            <a:off x="6823364" y="5544235"/>
            <a:ext cx="1787236" cy="1200329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Means Lab label was printed! Sample not necessarily in lab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21"/>
          <p:cNvSpPr txBox="1"/>
          <p:nvPr/>
        </p:nvSpPr>
        <p:spPr>
          <a:xfrm>
            <a:off x="1560094" y="5525869"/>
            <a:ext cx="1524000" cy="92333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Uncheck box to cancel the order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21"/>
          <p:cNvSpPr/>
          <p:nvPr/>
        </p:nvSpPr>
        <p:spPr>
          <a:xfrm rot="-2104278" flipH="1">
            <a:off x="3663400" y="2219305"/>
            <a:ext cx="558367" cy="166236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21"/>
          <p:cNvSpPr txBox="1"/>
          <p:nvPr/>
        </p:nvSpPr>
        <p:spPr>
          <a:xfrm>
            <a:off x="2072219" y="1013691"/>
            <a:ext cx="2570983" cy="1477328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get info on who placed the order, etc. Right click, choose Order information, and go to History tab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368</Words>
  <Application>Microsoft Office PowerPoint</Application>
  <PresentationFormat>On-screen Show (4:3)</PresentationFormat>
  <Paragraphs>65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Cerner tips and tricks</vt:lpstr>
      <vt:lpstr>Objectives</vt:lpstr>
      <vt:lpstr>Clipboards, what are they?</vt:lpstr>
      <vt:lpstr>PowerPoint Presentation</vt:lpstr>
      <vt:lpstr>Autotexts/ Macros</vt:lpstr>
      <vt:lpstr>PowerPoint Presentation</vt:lpstr>
      <vt:lpstr>Order Favorites</vt:lpstr>
      <vt:lpstr>Order Favorites</vt:lpstr>
      <vt:lpstr>General Orders Tips</vt:lpstr>
      <vt:lpstr>IView, why are you the way that you are</vt:lpstr>
      <vt:lpstr>To change order: </vt:lpstr>
      <vt:lpstr>MAR Summary defaults</vt:lpstr>
      <vt:lpstr>PowerPoint Presentation</vt:lpstr>
      <vt:lpstr>Graphing labs/vitals</vt:lpstr>
      <vt:lpstr>PowerPoint Presentation</vt:lpstr>
      <vt:lpstr>PowerPoint Presentation</vt:lpstr>
      <vt:lpstr>PowerPoint Presentation</vt:lpstr>
      <vt:lpstr>Filters (this will change your life)</vt:lpstr>
      <vt:lpstr>PowerPoint Presentation</vt:lpstr>
      <vt:lpstr>Filters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Cerner tips and tricks</dc:title>
  <dc:creator>Crawford, Lexi</dc:creator>
  <cp:lastModifiedBy>Crawford, Lexi</cp:lastModifiedBy>
  <cp:revision>1</cp:revision>
  <dcterms:modified xsi:type="dcterms:W3CDTF">2019-09-16T02:43:19Z</dcterms:modified>
</cp:coreProperties>
</file>