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4" d="100"/>
          <a:sy n="74" d="100"/>
        </p:scale>
        <p:origin x="-98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845313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50 mg tabs are chewable</a:t>
            </a:r>
            <a:endParaRPr sz="1200" b="0" i="0" u="none" strike="noStrike" cap="none">
              <a:solidFill>
                <a:schemeClr val="dk1"/>
              </a:solidFill>
              <a:latin typeface="Calibri"/>
              <a:ea typeface="Calibri"/>
              <a:cs typeface="Calibri"/>
              <a:sym typeface="Calibri"/>
            </a:endParaRPr>
          </a:p>
        </p:txBody>
      </p:sp>
      <p:sp>
        <p:nvSpPr>
          <p:cNvPr id="195" name="Google Shape;195;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11</a:t>
            </a:fld>
            <a:endParaRPr sz="1200">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Google Shape;207;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Esp. kids who look sick after antipyretic</a:t>
            </a:r>
            <a:endParaRPr sz="1200" b="0" i="0" u="none" strike="noStrike" cap="none">
              <a:solidFill>
                <a:schemeClr val="dk1"/>
              </a:solidFill>
              <a:latin typeface="Calibri"/>
              <a:ea typeface="Calibri"/>
              <a:cs typeface="Calibri"/>
              <a:sym typeface="Calibri"/>
            </a:endParaRPr>
          </a:p>
        </p:txBody>
      </p:sp>
      <p:sp>
        <p:nvSpPr>
          <p:cNvPr id="208" name="Google Shape;208;p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13</a:t>
            </a:fld>
            <a:endParaRPr sz="1200">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4" name="Google Shape;214;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Younger kids vs. older kids (taking out the immunosuppressed kids)</a:t>
            </a:r>
            <a:endParaRPr sz="1200" b="0" i="0" u="none" strike="noStrike" cap="none">
              <a:solidFill>
                <a:schemeClr val="dk1"/>
              </a:solidFill>
              <a:latin typeface="Calibri"/>
              <a:ea typeface="Calibri"/>
              <a:cs typeface="Calibri"/>
              <a:sym typeface="Calibri"/>
            </a:endParaRPr>
          </a:p>
        </p:txBody>
      </p:sp>
      <p:sp>
        <p:nvSpPr>
          <p:cNvPr id="215" name="Google Shape;215;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14</a:t>
            </a:fld>
            <a:endParaRPr sz="1200">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2" name="Google Shape;222;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Clinical cues are very limited in kids &lt;1 month</a:t>
            </a:r>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Rochester criteria are technically applicable at any age &lt;=60 days with T &gt;=38 C</a:t>
            </a:r>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Previously healthy = born at term, did not receive perinatal antimicrobial therapy, was not treated for unexplained hyperbilirubinemia, did not have pretreatment with abx, not previously hospitalized, no chronic condition or underlying illness, and was not initially hospitalized longer than mother</a:t>
            </a:r>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Negative predictive value for serious bacterial infection is 98.9%. =low risk kids can be observed off antibiotics</a:t>
            </a:r>
            <a:endParaRPr sz="1200" b="0" i="0" u="none" strike="noStrike" cap="none">
              <a:solidFill>
                <a:schemeClr val="dk1"/>
              </a:solidFill>
              <a:latin typeface="Calibri"/>
              <a:ea typeface="Calibri"/>
              <a:cs typeface="Calibri"/>
              <a:sym typeface="Calibri"/>
            </a:endParaRPr>
          </a:p>
        </p:txBody>
      </p:sp>
      <p:sp>
        <p:nvSpPr>
          <p:cNvPr id="223" name="Google Shape;223;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15</a:t>
            </a:fld>
            <a:endParaRPr sz="1200">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9" name="Google Shape;229;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6" name="Google Shape;236;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37" name="Google Shape;237;p1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17</a:t>
            </a:fld>
            <a:endParaRPr sz="1200">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3" name="Google Shape;243;p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0" i="0" u="none" strike="noStrike" cap="none">
                <a:solidFill>
                  <a:schemeClr val="dk1"/>
                </a:solidFill>
                <a:latin typeface="Calibri"/>
                <a:ea typeface="Calibri"/>
                <a:cs typeface="Calibri"/>
                <a:sym typeface="Calibri"/>
              </a:rPr>
              <a:t>Transition: so you have a low-risk kid who you don’t want to give abx to or get any special tests on. You are explaining fever management with the parents when they say..</a:t>
            </a: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44" name="Google Shape;244;p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18</a:t>
            </a:fld>
            <a:endParaRPr sz="1200">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0" name="Google Shape;250;p2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 (chronic illness, cardiovascular or pulmonary disease, immature or suppressed immune systems, or underlying anatomic abnormalities)</a:t>
            </a:r>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The underlying illness causes brain damage</a:t>
            </a:r>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In the age of vaccines, the height of the fever doesn’t mean as much and doesn’t predict serious illness well. Often the kids who are sick with serious illness have more obvious signs and symptoms that you can rely on</a:t>
            </a:r>
            <a:endParaRPr sz="1200" b="0" i="0" u="none" strike="noStrike" cap="none">
              <a:solidFill>
                <a:schemeClr val="dk1"/>
              </a:solidFill>
              <a:latin typeface="Calibri"/>
              <a:ea typeface="Calibri"/>
              <a:cs typeface="Calibri"/>
              <a:sym typeface="Calibri"/>
            </a:endParaRPr>
          </a:p>
        </p:txBody>
      </p:sp>
      <p:sp>
        <p:nvSpPr>
          <p:cNvPr id="251" name="Google Shape;251;p2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19</a:t>
            </a:fld>
            <a:endParaRPr sz="1200">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0" name="Google Shape;260;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7" name="Google Shape;267;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3" name="Google Shape;273;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 name="Google Shape;9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5" name="Google Shape;105;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6" name="Google Shape;106;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a:t>
            </a:fld>
            <a:endParaRPr sz="120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3" name="Google Shape;123;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Goal of slide: normal temps and how to measure</a:t>
            </a:r>
            <a:endParaRPr/>
          </a:p>
          <a:p>
            <a:pPr marL="171450" marR="0" lvl="0" indent="-171450" algn="l" rtl="0">
              <a:spcBef>
                <a:spcPts val="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Axillary– lags behind core temp and can be falsely low due to peripheral vasoconstriction and sweating</a:t>
            </a:r>
            <a:endParaRPr/>
          </a:p>
          <a:p>
            <a:pPr marL="171450" marR="0" lvl="0" indent="-171450" algn="l" rtl="0">
              <a:spcBef>
                <a:spcPts val="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Oral– okay but not for mouth breathers or those who have just ingested warm/cold liquid</a:t>
            </a:r>
            <a:endParaRPr/>
          </a:p>
          <a:p>
            <a:pPr marL="171450" marR="0" lvl="0" indent="-171450" algn="l" rtl="0">
              <a:spcBef>
                <a:spcPts val="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Rectal– gold standard (100.4 or 38)</a:t>
            </a:r>
            <a:endParaRPr/>
          </a:p>
          <a:p>
            <a:pPr marL="171450" marR="0" lvl="0" indent="-171450" algn="l" rtl="0">
              <a:spcBef>
                <a:spcPts val="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Infrared– theoretically good, but very user and cerumen dependent</a:t>
            </a:r>
            <a:endParaRPr sz="1200" b="0" i="0" u="none" strike="noStrike" cap="none">
              <a:solidFill>
                <a:schemeClr val="dk1"/>
              </a:solidFill>
              <a:latin typeface="Calibri"/>
              <a:ea typeface="Calibri"/>
              <a:cs typeface="Calibri"/>
              <a:sym typeface="Calibri"/>
            </a:endParaRPr>
          </a:p>
        </p:txBody>
      </p:sp>
      <p:sp>
        <p:nvSpPr>
          <p:cNvPr id="124" name="Google Shape;124;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5</a:t>
            </a:fld>
            <a:endParaRPr sz="12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 name="Google Shape;131;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Pyrogens = toxins or products of viral or bacterial metabolism (eg, bacterial lipopolysaccharide, a cell wall product of gram-negative bacteria), antigen-antibody complexes, and complement components</a:t>
            </a: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Pyrogenic Cytokines = interleukin-1-alpha, interleukin-1-beta, tumor necrosis factor, and interferon</a:t>
            </a:r>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Prostaglandin E will increase the temperature set point and Endogenic cryogens keeps it from going too high in normal peeps</a:t>
            </a:r>
            <a:endParaRPr/>
          </a:p>
          <a:p>
            <a:pPr marL="0" marR="0" lvl="0" indent="0" algn="l" rtl="0">
              <a:lnSpc>
                <a:spcPct val="100000"/>
              </a:lnSpc>
              <a:spcBef>
                <a:spcPts val="0"/>
              </a:spcBef>
              <a:spcAft>
                <a:spcPts val="0"/>
              </a:spcAft>
              <a:buClr>
                <a:schemeClr val="dk1"/>
              </a:buClr>
              <a:buSzPts val="1200"/>
              <a:buFont typeface="Calibri"/>
              <a:buNone/>
            </a:pPr>
            <a:r>
              <a:rPr lang="en-US" sz="1200" b="0" i="0" u="none" strike="noStrike" cap="none">
                <a:solidFill>
                  <a:schemeClr val="dk1"/>
                </a:solidFill>
                <a:latin typeface="Calibri"/>
                <a:ea typeface="Calibri"/>
                <a:cs typeface="Calibri"/>
                <a:sym typeface="Calibri"/>
              </a:rPr>
              <a:t>Tylenol and motrin inhibit cyclo-oxygenase and prevent production of prostaglandin</a:t>
            </a:r>
            <a:endParaRPr sz="1200" b="0" i="0" u="none" strike="noStrike" cap="none">
              <a:solidFill>
                <a:schemeClr val="dk1"/>
              </a:solidFill>
              <a:latin typeface="Calibri"/>
              <a:ea typeface="Calibri"/>
              <a:cs typeface="Calibri"/>
              <a:sym typeface="Calibri"/>
            </a:endParaRPr>
          </a:p>
        </p:txBody>
      </p:sp>
      <p:sp>
        <p:nvSpPr>
          <p:cNvPr id="132" name="Google Shape;132;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6</a:t>
            </a:fld>
            <a:endParaRPr sz="120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Transition: fever is a symptom</a:t>
            </a:r>
            <a:endParaRPr sz="1200" b="0" i="0" u="none" strike="noStrike" cap="none">
              <a:solidFill>
                <a:schemeClr val="dk1"/>
              </a:solidFill>
              <a:latin typeface="Calibri"/>
              <a:ea typeface="Calibri"/>
              <a:cs typeface="Calibri"/>
              <a:sym typeface="Calibri"/>
            </a:endParaRPr>
          </a:p>
        </p:txBody>
      </p:sp>
      <p:sp>
        <p:nvSpPr>
          <p:cNvPr id="163" name="Google Shape;163;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7</a:t>
            </a:fld>
            <a:endParaRPr sz="120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Transition: since most kids have self-limited infection and since most kids will need treatment of their fever before they can be fully assessed, we’re going to talk about treatment before workup</a:t>
            </a:r>
            <a:endParaRPr sz="1200" b="0" i="0" u="none" strike="noStrike" cap="none">
              <a:solidFill>
                <a:schemeClr val="dk1"/>
              </a:solidFill>
              <a:latin typeface="Calibri"/>
              <a:ea typeface="Calibri"/>
              <a:cs typeface="Calibri"/>
              <a:sym typeface="Calibri"/>
            </a:endParaRPr>
          </a:p>
        </p:txBody>
      </p:sp>
      <p:sp>
        <p:nvSpPr>
          <p:cNvPr id="173" name="Google Shape;173;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8</a:t>
            </a:fld>
            <a:endParaRPr sz="120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 name="Google Shape;180;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81" name="Google Shape;181;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9</a:t>
            </a:fld>
            <a:endParaRPr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4" name="Google Shape;74;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Google Shape;80;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 name="Google Shape;29;p4"/>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0" name="Google Shape;30;p4"/>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1" name="Google Shape;31;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Google Shape;32;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3" name="Google Shape;33;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6" name="Google Shape;36;p5"/>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7" name="Google Shape;37;p5"/>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38" name="Google Shape;38;p5"/>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Google Shape;39;p5"/>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0" name="Google Shape;40;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1" name="Google Shape;41;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2" name="Google Shape;42;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5" name="Google Shape;45;p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Managing Fever</a:t>
            </a:r>
            <a:endParaRPr sz="4400" b="0" i="0" u="none" strike="noStrike" cap="none">
              <a:solidFill>
                <a:schemeClr val="dk1"/>
              </a:solidFill>
              <a:latin typeface="Calibri"/>
              <a:ea typeface="Calibri"/>
              <a:cs typeface="Calibri"/>
              <a:sym typeface="Calibri"/>
            </a:endParaRPr>
          </a:p>
        </p:txBody>
      </p:sp>
      <p:sp>
        <p:nvSpPr>
          <p:cNvPr id="89" name="Google Shape;89;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888888"/>
              </a:buClr>
              <a:buSzPts val="3200"/>
              <a:buFont typeface="Arial"/>
              <a:buNone/>
            </a:pPr>
            <a:endParaRPr sz="3200" b="0" i="0" u="none" strike="noStrike" cap="none">
              <a:solidFill>
                <a:srgbClr val="888888"/>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Dosing Tylenol</a:t>
            </a:r>
            <a:endParaRPr sz="4400" b="0" i="0" u="none" strike="noStrike" cap="none">
              <a:solidFill>
                <a:schemeClr val="dk1"/>
              </a:solidFill>
              <a:latin typeface="Calibri"/>
              <a:ea typeface="Calibri"/>
              <a:cs typeface="Calibri"/>
              <a:sym typeface="Calibri"/>
            </a:endParaRPr>
          </a:p>
        </p:txBody>
      </p:sp>
      <p:sp>
        <p:nvSpPr>
          <p:cNvPr id="191" name="Google Shape;191;p2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15 mg/kg/dose every 4-6 hours</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Suspension sold as 160mg/5ml</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Tabs sold as: 325, 500, 650 mg</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Suppositories sold as: 80, 120, 325, 650 mg</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Max dose 4gm/24hour or 5 doses/24hour</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Calculate child’s dose in clinic during well and sick visits. Then review proper dosing with parents</a:t>
            </a: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Dosing Motrin</a:t>
            </a:r>
            <a:endParaRPr sz="4400" b="0" i="0" u="none" strike="noStrike" cap="none">
              <a:solidFill>
                <a:schemeClr val="dk1"/>
              </a:solidFill>
              <a:latin typeface="Calibri"/>
              <a:ea typeface="Calibri"/>
              <a:cs typeface="Calibri"/>
              <a:sym typeface="Calibri"/>
            </a:endParaRPr>
          </a:p>
        </p:txBody>
      </p:sp>
      <p:sp>
        <p:nvSpPr>
          <p:cNvPr id="198" name="Google Shape;198;p2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10mg/kg/dose every 6-8 hours</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Suspension sold as 100mg/5ml</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Tabs sold as: 50, 100, 200mg</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Max dose: 40 mg/kg/day</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Calculate child’s dose in clinic during well and sick visits. Then review proper dosing with parents</a:t>
            </a:r>
            <a:endParaRPr/>
          </a:p>
          <a:p>
            <a:pPr marL="342900" marR="0" lvl="0" indent="-13970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342900" marR="0" lvl="0" indent="-13970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alibri"/>
              <a:buNone/>
            </a:pPr>
            <a:r>
              <a:rPr lang="en-US" sz="3959" b="0" i="0" u="none" strike="noStrike" cap="none">
                <a:solidFill>
                  <a:schemeClr val="dk1"/>
                </a:solidFill>
                <a:latin typeface="Calibri"/>
                <a:ea typeface="Calibri"/>
                <a:cs typeface="Calibri"/>
                <a:sym typeface="Calibri"/>
              </a:rPr>
              <a:t>Should I alternate Tylenol and Motrin?</a:t>
            </a:r>
            <a:endParaRPr sz="3959" b="0" i="0" u="none" strike="noStrike" cap="none">
              <a:solidFill>
                <a:schemeClr val="dk1"/>
              </a:solidFill>
              <a:latin typeface="Calibri"/>
              <a:ea typeface="Calibri"/>
              <a:cs typeface="Calibri"/>
              <a:sym typeface="Calibri"/>
            </a:endParaRPr>
          </a:p>
        </p:txBody>
      </p:sp>
      <p:sp>
        <p:nvSpPr>
          <p:cNvPr id="204" name="Google Shape;204;p2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No proof at standard recommended doses that it is more effective than monotherapy</a:t>
            </a:r>
            <a:endParaRPr sz="3200" b="0" i="0" u="none" strike="noStrike" cap="none">
              <a:solidFill>
                <a:schemeClr val="dk1"/>
              </a:solidFill>
              <a:latin typeface="Calibri"/>
              <a:ea typeface="Calibri"/>
              <a:cs typeface="Calibri"/>
              <a:sym typeface="Calibri"/>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Ibuprofen inhibits glutathione production. Increased Tylenol levels when glutathione low can lead to increased hepatic or renal toxicity</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Parents get easily confused because regimen is less straightforward</a:t>
            </a: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When should I be worried?</a:t>
            </a:r>
            <a:endParaRPr sz="4400" b="0" i="0" u="none" strike="noStrike" cap="none">
              <a:solidFill>
                <a:schemeClr val="dk1"/>
              </a:solidFill>
              <a:latin typeface="Calibri"/>
              <a:ea typeface="Calibri"/>
              <a:cs typeface="Calibri"/>
              <a:sym typeface="Calibri"/>
            </a:endParaRPr>
          </a:p>
        </p:txBody>
      </p:sp>
      <p:sp>
        <p:nvSpPr>
          <p:cNvPr id="211" name="Google Shape;211;p2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Neonates</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Kids with chronic illness</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Immunosuppressed kids</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Kids who look sick</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Kids who are not immunized</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Fever of unknown origin</a:t>
            </a: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Risk Stratification</a:t>
            </a:r>
            <a:endParaRPr sz="4400" b="0" i="0" u="none" strike="noStrike" cap="none">
              <a:solidFill>
                <a:schemeClr val="dk1"/>
              </a:solidFill>
              <a:latin typeface="Calibri"/>
              <a:ea typeface="Calibri"/>
              <a:cs typeface="Calibri"/>
              <a:sym typeface="Calibri"/>
            </a:endParaRPr>
          </a:p>
        </p:txBody>
      </p:sp>
      <p:sp>
        <p:nvSpPr>
          <p:cNvPr id="218" name="Google Shape;218;p2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For infants &lt;2 months, full septic workup will find bacterial infection in 10-12%</a:t>
            </a:r>
            <a:endParaRPr/>
          </a:p>
          <a:p>
            <a:pPr marL="342900" marR="0" lvl="0" indent="-342900" algn="l" rtl="0">
              <a:lnSpc>
                <a:spcPct val="90000"/>
              </a:lnSpc>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For older kids, your history and physical will guide your workup and treatment</a:t>
            </a:r>
            <a:endParaRPr/>
          </a:p>
          <a:p>
            <a:pPr marL="342900" marR="0" lvl="0" indent="-342900" algn="l" rtl="0">
              <a:lnSpc>
                <a:spcPct val="90000"/>
              </a:lnSpc>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High fevers &gt;39C, could be…	</a:t>
            </a:r>
            <a:endParaRPr/>
          </a:p>
          <a:p>
            <a:pPr marL="742950" marR="0" lvl="1" indent="-285750" algn="l" rtl="0">
              <a:lnSpc>
                <a:spcPct val="90000"/>
              </a:lnSpc>
              <a:spcBef>
                <a:spcPts val="518"/>
              </a:spcBef>
              <a:spcAft>
                <a:spcPts val="0"/>
              </a:spcAft>
              <a:buClr>
                <a:schemeClr val="dk1"/>
              </a:buClr>
              <a:buSzPts val="2590"/>
              <a:buFont typeface="Arial"/>
              <a:buChar char="–"/>
            </a:pPr>
            <a:r>
              <a:rPr lang="en-US" sz="2590" b="0" i="0" u="none" strike="noStrike" cap="none">
                <a:solidFill>
                  <a:schemeClr val="dk1"/>
                </a:solidFill>
                <a:latin typeface="Calibri"/>
                <a:ea typeface="Calibri"/>
                <a:cs typeface="Calibri"/>
                <a:sym typeface="Calibri"/>
              </a:rPr>
              <a:t>Bacteremia in 1-1.5% of kids (varies by immunization status)</a:t>
            </a:r>
            <a:endParaRPr/>
          </a:p>
          <a:p>
            <a:pPr marL="742950" marR="0" lvl="1" indent="-285750" algn="l" rtl="0">
              <a:lnSpc>
                <a:spcPct val="90000"/>
              </a:lnSpc>
              <a:spcBef>
                <a:spcPts val="518"/>
              </a:spcBef>
              <a:spcAft>
                <a:spcPts val="0"/>
              </a:spcAft>
              <a:buClr>
                <a:schemeClr val="dk1"/>
              </a:buClr>
              <a:buSzPts val="2590"/>
              <a:buFont typeface="Arial"/>
              <a:buChar char="–"/>
            </a:pPr>
            <a:r>
              <a:rPr lang="en-US" sz="2590" b="0" i="0" u="none" strike="noStrike" cap="none">
                <a:solidFill>
                  <a:schemeClr val="dk1"/>
                </a:solidFill>
                <a:latin typeface="Calibri"/>
                <a:ea typeface="Calibri"/>
                <a:cs typeface="Calibri"/>
                <a:sym typeface="Calibri"/>
              </a:rPr>
              <a:t>UTIs in &lt;1% - 8.3% of kids (varies by sex and age)</a:t>
            </a:r>
            <a:endParaRPr/>
          </a:p>
          <a:p>
            <a:pPr marL="742950" marR="0" lvl="1" indent="-285750" algn="l" rtl="0">
              <a:lnSpc>
                <a:spcPct val="90000"/>
              </a:lnSpc>
              <a:spcBef>
                <a:spcPts val="518"/>
              </a:spcBef>
              <a:spcAft>
                <a:spcPts val="0"/>
              </a:spcAft>
              <a:buClr>
                <a:schemeClr val="dk1"/>
              </a:buClr>
              <a:buSzPts val="2590"/>
              <a:buFont typeface="Arial"/>
              <a:buChar char="–"/>
            </a:pPr>
            <a:r>
              <a:rPr lang="en-US" sz="2590" b="0" i="0" u="none" strike="noStrike" cap="none">
                <a:solidFill>
                  <a:schemeClr val="dk1"/>
                </a:solidFill>
                <a:latin typeface="Calibri"/>
                <a:ea typeface="Calibri"/>
                <a:cs typeface="Calibri"/>
                <a:sym typeface="Calibri"/>
              </a:rPr>
              <a:t>Pneumonia in up to 20% of kids &lt;5 who also have WBC &gt;20</a:t>
            </a:r>
            <a:endParaRPr/>
          </a:p>
          <a:p>
            <a:pPr marL="342900" marR="0" lvl="0" indent="-154940" algn="l" rtl="0">
              <a:lnSpc>
                <a:spcPct val="90000"/>
              </a:lnSpc>
              <a:spcBef>
                <a:spcPts val="592"/>
              </a:spcBef>
              <a:spcAft>
                <a:spcPts val="0"/>
              </a:spcAft>
              <a:buClr>
                <a:schemeClr val="dk1"/>
              </a:buClr>
              <a:buSzPts val="2960"/>
              <a:buFont typeface="Arial"/>
              <a:buNone/>
            </a:pPr>
            <a:endParaRPr sz="2960" b="0" i="0" u="none" strike="noStrike" cap="none">
              <a:solidFill>
                <a:schemeClr val="dk1"/>
              </a:solidFill>
              <a:latin typeface="Calibri"/>
              <a:ea typeface="Calibri"/>
              <a:cs typeface="Calibri"/>
              <a:sym typeface="Calibri"/>
            </a:endParaRPr>
          </a:p>
        </p:txBody>
      </p:sp>
      <p:sp>
        <p:nvSpPr>
          <p:cNvPr id="219" name="Google Shape;219;p26"/>
          <p:cNvSpPr/>
          <p:nvPr/>
        </p:nvSpPr>
        <p:spPr>
          <a:xfrm>
            <a:off x="7696200" y="304800"/>
            <a:ext cx="914400" cy="914400"/>
          </a:xfrm>
          <a:prstGeom prst="star5">
            <a:avLst>
              <a:gd name="adj" fmla="val 19098"/>
              <a:gd name="hf" fmla="val 105146"/>
              <a:gd name="vf" fmla="val 110557"/>
            </a:avLst>
          </a:prstGeom>
          <a:solidFill>
            <a:schemeClr val="accent3"/>
          </a:solidFill>
          <a:ln w="25400" cap="flat" cmpd="sng">
            <a:solidFill>
              <a:schemeClr val="accent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accent3"/>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Neonates</a:t>
            </a:r>
            <a:endParaRPr sz="4400" b="0" i="0" u="none" strike="noStrike" cap="none">
              <a:solidFill>
                <a:schemeClr val="dk1"/>
              </a:solidFill>
              <a:latin typeface="Calibri"/>
              <a:ea typeface="Calibri"/>
              <a:cs typeface="Calibri"/>
              <a:sym typeface="Calibri"/>
            </a:endParaRPr>
          </a:p>
        </p:txBody>
      </p:sp>
      <p:sp>
        <p:nvSpPr>
          <p:cNvPr id="226" name="Google Shape;226;p2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Immature immune response</a:t>
            </a:r>
            <a:endParaRPr/>
          </a:p>
          <a:p>
            <a:pPr marL="342900" marR="0" lvl="0" indent="-342900" algn="l" rtl="0">
              <a:lnSpc>
                <a:spcPct val="80000"/>
              </a:lnSpc>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&lt;1 month: definite full septic workup with tx</a:t>
            </a:r>
            <a:endParaRPr sz="296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1-2 months: possible full septic workup (Rochester Criteria)</a:t>
            </a:r>
            <a:endParaRPr/>
          </a:p>
          <a:p>
            <a:pPr marL="742950" marR="0" lvl="1" indent="-285750" algn="l" rtl="0">
              <a:lnSpc>
                <a:spcPct val="80000"/>
              </a:lnSpc>
              <a:spcBef>
                <a:spcPts val="518"/>
              </a:spcBef>
              <a:spcAft>
                <a:spcPts val="0"/>
              </a:spcAft>
              <a:buClr>
                <a:schemeClr val="dk1"/>
              </a:buClr>
              <a:buSzPts val="2590"/>
              <a:buFont typeface="Arial"/>
              <a:buChar char="–"/>
            </a:pPr>
            <a:r>
              <a:rPr lang="en-US" sz="2590" b="0" i="0" u="none" strike="noStrike" cap="none">
                <a:solidFill>
                  <a:schemeClr val="dk1"/>
                </a:solidFill>
                <a:latin typeface="Calibri"/>
                <a:ea typeface="Calibri"/>
                <a:cs typeface="Calibri"/>
                <a:sym typeface="Calibri"/>
              </a:rPr>
              <a:t>Infant appears generally well</a:t>
            </a:r>
            <a:endParaRPr/>
          </a:p>
          <a:p>
            <a:pPr marL="742950" marR="0" lvl="1" indent="-285750" algn="l" rtl="0">
              <a:lnSpc>
                <a:spcPct val="80000"/>
              </a:lnSpc>
              <a:spcBef>
                <a:spcPts val="518"/>
              </a:spcBef>
              <a:spcAft>
                <a:spcPts val="0"/>
              </a:spcAft>
              <a:buClr>
                <a:schemeClr val="dk1"/>
              </a:buClr>
              <a:buSzPts val="2590"/>
              <a:buFont typeface="Arial"/>
              <a:buChar char="–"/>
            </a:pPr>
            <a:r>
              <a:rPr lang="en-US" sz="2590" b="0" i="0" u="none" strike="noStrike" cap="none">
                <a:solidFill>
                  <a:schemeClr val="dk1"/>
                </a:solidFill>
                <a:latin typeface="Calibri"/>
                <a:ea typeface="Calibri"/>
                <a:cs typeface="Calibri"/>
                <a:sym typeface="Calibri"/>
              </a:rPr>
              <a:t>Infant has been previously healthy</a:t>
            </a:r>
            <a:endParaRPr/>
          </a:p>
          <a:p>
            <a:pPr marL="742950" marR="0" lvl="1" indent="-285750" algn="l" rtl="0">
              <a:lnSpc>
                <a:spcPct val="80000"/>
              </a:lnSpc>
              <a:spcBef>
                <a:spcPts val="518"/>
              </a:spcBef>
              <a:spcAft>
                <a:spcPts val="0"/>
              </a:spcAft>
              <a:buClr>
                <a:schemeClr val="dk1"/>
              </a:buClr>
              <a:buSzPts val="2590"/>
              <a:buFont typeface="Arial"/>
              <a:buChar char="–"/>
            </a:pPr>
            <a:r>
              <a:rPr lang="en-US" sz="2590" b="0" i="0" u="none" strike="noStrike" cap="none">
                <a:solidFill>
                  <a:schemeClr val="dk1"/>
                </a:solidFill>
                <a:latin typeface="Calibri"/>
                <a:ea typeface="Calibri"/>
                <a:cs typeface="Calibri"/>
                <a:sym typeface="Calibri"/>
              </a:rPr>
              <a:t>No evidence of skin, soft tissue, bone, joint, or ear infection</a:t>
            </a:r>
            <a:endParaRPr/>
          </a:p>
          <a:p>
            <a:pPr marL="742950" marR="0" lvl="1" indent="-285750" algn="l" rtl="0">
              <a:lnSpc>
                <a:spcPct val="80000"/>
              </a:lnSpc>
              <a:spcBef>
                <a:spcPts val="518"/>
              </a:spcBef>
              <a:spcAft>
                <a:spcPts val="0"/>
              </a:spcAft>
              <a:buClr>
                <a:schemeClr val="dk1"/>
              </a:buClr>
              <a:buSzPts val="2590"/>
              <a:buFont typeface="Arial"/>
              <a:buChar char="–"/>
            </a:pPr>
            <a:r>
              <a:rPr lang="en-US" sz="2590" b="0" i="0" u="none" strike="noStrike" cap="none">
                <a:solidFill>
                  <a:schemeClr val="dk1"/>
                </a:solidFill>
                <a:latin typeface="Calibri"/>
                <a:ea typeface="Calibri"/>
                <a:cs typeface="Calibri"/>
                <a:sym typeface="Calibri"/>
              </a:rPr>
              <a:t>Acceptable labs: WBC btw 5-15, absolute bands &lt;1500, &lt;= 10 WBC/hpf in urine, &lt;= 5 WBC/hpf in stool (when infant has diarrhea)</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Should we check urine?</a:t>
            </a:r>
            <a:endParaRPr sz="4400" b="0" i="0" u="none" strike="noStrike" cap="none">
              <a:solidFill>
                <a:schemeClr val="dk1"/>
              </a:solidFill>
              <a:latin typeface="Calibri"/>
              <a:ea typeface="Calibri"/>
              <a:cs typeface="Calibri"/>
              <a:sym typeface="Calibri"/>
            </a:endParaRPr>
          </a:p>
        </p:txBody>
      </p:sp>
      <p:sp>
        <p:nvSpPr>
          <p:cNvPr id="232" name="Google Shape;232;p28"/>
          <p:cNvSpPr txBox="1">
            <a:spLocks noGrp="1"/>
          </p:cNvSpPr>
          <p:nvPr>
            <p:ph type="body" idx="1"/>
          </p:nvPr>
        </p:nvSpPr>
        <p:spPr>
          <a:xfrm>
            <a:off x="457200" y="1600200"/>
            <a:ext cx="8229600" cy="51054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Under 2 months → yes!</a:t>
            </a:r>
            <a:endParaRPr/>
          </a:p>
          <a:p>
            <a:pPr marL="342900" marR="0" lvl="0" indent="-342900" algn="l" rtl="0">
              <a:lnSpc>
                <a:spcPct val="80000"/>
              </a:lnSpc>
              <a:spcBef>
                <a:spcPts val="544"/>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2 months – 2 years: use clinical judgment</a:t>
            </a:r>
            <a:endParaRPr/>
          </a:p>
          <a:p>
            <a:pPr marL="742950" marR="0" lvl="1" indent="-285750" algn="l" rtl="0">
              <a:lnSpc>
                <a:spcPct val="80000"/>
              </a:lnSpc>
              <a:spcBef>
                <a:spcPts val="476"/>
              </a:spcBef>
              <a:spcAft>
                <a:spcPts val="0"/>
              </a:spcAft>
              <a:buClr>
                <a:schemeClr val="dk1"/>
              </a:buClr>
              <a:buSzPts val="2380"/>
              <a:buFont typeface="Arial"/>
              <a:buChar char="–"/>
            </a:pPr>
            <a:r>
              <a:rPr lang="en-US" sz="2380" b="0" i="0" u="none" strike="noStrike" cap="none">
                <a:solidFill>
                  <a:schemeClr val="dk1"/>
                </a:solidFill>
                <a:latin typeface="Calibri"/>
                <a:ea typeface="Calibri"/>
                <a:cs typeface="Calibri"/>
                <a:sym typeface="Calibri"/>
              </a:rPr>
              <a:t>If you plan to give antibiotics → yes!</a:t>
            </a:r>
            <a:endParaRPr/>
          </a:p>
          <a:p>
            <a:pPr marL="742950" marR="0" lvl="1" indent="-285750" algn="l" rtl="0">
              <a:lnSpc>
                <a:spcPct val="80000"/>
              </a:lnSpc>
              <a:spcBef>
                <a:spcPts val="476"/>
              </a:spcBef>
              <a:spcAft>
                <a:spcPts val="0"/>
              </a:spcAft>
              <a:buClr>
                <a:schemeClr val="dk1"/>
              </a:buClr>
              <a:buSzPts val="2380"/>
              <a:buFont typeface="Arial"/>
              <a:buChar char="–"/>
            </a:pPr>
            <a:r>
              <a:rPr lang="en-US" sz="2380" b="0" i="0" u="none" strike="noStrike" cap="none">
                <a:solidFill>
                  <a:schemeClr val="dk1"/>
                </a:solidFill>
                <a:latin typeface="Calibri"/>
                <a:ea typeface="Calibri"/>
                <a:cs typeface="Calibri"/>
                <a:sym typeface="Calibri"/>
              </a:rPr>
              <a:t>If the patient is high-risk:</a:t>
            </a:r>
            <a:endParaRPr/>
          </a:p>
          <a:p>
            <a:pPr marL="742950" marR="0" lvl="1" indent="-134619" algn="l" rtl="0">
              <a:lnSpc>
                <a:spcPct val="80000"/>
              </a:lnSpc>
              <a:spcBef>
                <a:spcPts val="476"/>
              </a:spcBef>
              <a:spcAft>
                <a:spcPts val="0"/>
              </a:spcAft>
              <a:buClr>
                <a:schemeClr val="dk1"/>
              </a:buClr>
              <a:buSzPts val="2380"/>
              <a:buFont typeface="Arial"/>
              <a:buNone/>
            </a:pPr>
            <a:endParaRPr sz="2380" b="0" i="0" u="none" strike="noStrike" cap="none">
              <a:solidFill>
                <a:schemeClr val="dk1"/>
              </a:solidFill>
              <a:latin typeface="Calibri"/>
              <a:ea typeface="Calibri"/>
              <a:cs typeface="Calibri"/>
              <a:sym typeface="Calibri"/>
            </a:endParaRPr>
          </a:p>
          <a:p>
            <a:pPr marL="742950" marR="0" lvl="1" indent="-134619" algn="l" rtl="0">
              <a:lnSpc>
                <a:spcPct val="80000"/>
              </a:lnSpc>
              <a:spcBef>
                <a:spcPts val="476"/>
              </a:spcBef>
              <a:spcAft>
                <a:spcPts val="0"/>
              </a:spcAft>
              <a:buClr>
                <a:schemeClr val="dk1"/>
              </a:buClr>
              <a:buSzPts val="2380"/>
              <a:buFont typeface="Arial"/>
              <a:buNone/>
            </a:pPr>
            <a:endParaRPr sz="2380" b="0" i="0" u="none" strike="noStrike" cap="none">
              <a:solidFill>
                <a:schemeClr val="dk1"/>
              </a:solidFill>
              <a:latin typeface="Calibri"/>
              <a:ea typeface="Calibri"/>
              <a:cs typeface="Calibri"/>
              <a:sym typeface="Calibri"/>
            </a:endParaRPr>
          </a:p>
          <a:p>
            <a:pPr marL="742950" marR="0" lvl="1" indent="-134619" algn="l" rtl="0">
              <a:lnSpc>
                <a:spcPct val="80000"/>
              </a:lnSpc>
              <a:spcBef>
                <a:spcPts val="476"/>
              </a:spcBef>
              <a:spcAft>
                <a:spcPts val="0"/>
              </a:spcAft>
              <a:buClr>
                <a:schemeClr val="dk1"/>
              </a:buClr>
              <a:buSzPts val="2380"/>
              <a:buFont typeface="Arial"/>
              <a:buNone/>
            </a:pPr>
            <a:endParaRPr sz="2380" b="0" i="0" u="none" strike="noStrike" cap="none">
              <a:solidFill>
                <a:schemeClr val="dk1"/>
              </a:solidFill>
              <a:latin typeface="Calibri"/>
              <a:ea typeface="Calibri"/>
              <a:cs typeface="Calibri"/>
              <a:sym typeface="Calibri"/>
            </a:endParaRPr>
          </a:p>
          <a:p>
            <a:pPr marL="742950" marR="0" lvl="1" indent="-134619" algn="l" rtl="0">
              <a:lnSpc>
                <a:spcPct val="80000"/>
              </a:lnSpc>
              <a:spcBef>
                <a:spcPts val="476"/>
              </a:spcBef>
              <a:spcAft>
                <a:spcPts val="0"/>
              </a:spcAft>
              <a:buClr>
                <a:schemeClr val="dk1"/>
              </a:buClr>
              <a:buSzPts val="2380"/>
              <a:buFont typeface="Arial"/>
              <a:buNone/>
            </a:pPr>
            <a:endParaRPr sz="2380" b="0" i="0" u="none" strike="noStrike" cap="none">
              <a:solidFill>
                <a:schemeClr val="dk1"/>
              </a:solidFill>
              <a:latin typeface="Calibri"/>
              <a:ea typeface="Calibri"/>
              <a:cs typeface="Calibri"/>
              <a:sym typeface="Calibri"/>
            </a:endParaRPr>
          </a:p>
          <a:p>
            <a:pPr marL="742950" marR="0" lvl="1" indent="-134619" algn="l" rtl="0">
              <a:lnSpc>
                <a:spcPct val="80000"/>
              </a:lnSpc>
              <a:spcBef>
                <a:spcPts val="476"/>
              </a:spcBef>
              <a:spcAft>
                <a:spcPts val="0"/>
              </a:spcAft>
              <a:buClr>
                <a:schemeClr val="dk1"/>
              </a:buClr>
              <a:buSzPts val="2380"/>
              <a:buFont typeface="Arial"/>
              <a:buNone/>
            </a:pPr>
            <a:endParaRPr sz="2380" b="0" i="0" u="none" strike="noStrike" cap="none">
              <a:solidFill>
                <a:schemeClr val="dk1"/>
              </a:solidFill>
              <a:latin typeface="Calibri"/>
              <a:ea typeface="Calibri"/>
              <a:cs typeface="Calibri"/>
              <a:sym typeface="Calibri"/>
            </a:endParaRPr>
          </a:p>
          <a:p>
            <a:pPr marL="342900" marR="0" lvl="0" indent="-170180" algn="l" rtl="0">
              <a:lnSpc>
                <a:spcPct val="80000"/>
              </a:lnSpc>
              <a:spcBef>
                <a:spcPts val="544"/>
              </a:spcBef>
              <a:spcAft>
                <a:spcPts val="0"/>
              </a:spcAft>
              <a:buClr>
                <a:schemeClr val="dk1"/>
              </a:buClr>
              <a:buSzPts val="2720"/>
              <a:buFont typeface="Arial"/>
              <a:buNone/>
            </a:pPr>
            <a:endParaRPr sz="2720" b="0" i="0" u="none" strike="noStrike" cap="none">
              <a:solidFill>
                <a:schemeClr val="dk1"/>
              </a:solidFill>
              <a:latin typeface="Calibri"/>
              <a:ea typeface="Calibri"/>
              <a:cs typeface="Calibri"/>
              <a:sym typeface="Calibri"/>
            </a:endParaRPr>
          </a:p>
          <a:p>
            <a:pPr marL="342900" marR="0" lvl="0" indent="-170180" algn="l" rtl="0">
              <a:lnSpc>
                <a:spcPct val="80000"/>
              </a:lnSpc>
              <a:spcBef>
                <a:spcPts val="544"/>
              </a:spcBef>
              <a:spcAft>
                <a:spcPts val="0"/>
              </a:spcAft>
              <a:buClr>
                <a:schemeClr val="dk1"/>
              </a:buClr>
              <a:buSzPts val="2720"/>
              <a:buFont typeface="Arial"/>
              <a:buNone/>
            </a:pPr>
            <a:endParaRPr sz="2720" b="0" i="0" u="none" strike="noStrike" cap="none">
              <a:solidFill>
                <a:schemeClr val="dk1"/>
              </a:solidFill>
              <a:latin typeface="Calibri"/>
              <a:ea typeface="Calibri"/>
              <a:cs typeface="Calibri"/>
              <a:sym typeface="Calibri"/>
            </a:endParaRPr>
          </a:p>
          <a:p>
            <a:pPr marL="342900" marR="0" lvl="0" indent="-170180" algn="l" rtl="0">
              <a:lnSpc>
                <a:spcPct val="80000"/>
              </a:lnSpc>
              <a:spcBef>
                <a:spcPts val="544"/>
              </a:spcBef>
              <a:spcAft>
                <a:spcPts val="0"/>
              </a:spcAft>
              <a:buClr>
                <a:schemeClr val="dk1"/>
              </a:buClr>
              <a:buSzPts val="2720"/>
              <a:buFont typeface="Arial"/>
              <a:buNone/>
            </a:pPr>
            <a:endParaRPr sz="272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544"/>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Over 2 years → if symptomatic</a:t>
            </a:r>
            <a:endParaRPr sz="2720" b="0" i="0" u="none" strike="noStrike" cap="none">
              <a:solidFill>
                <a:schemeClr val="dk1"/>
              </a:solidFill>
              <a:latin typeface="Calibri"/>
              <a:ea typeface="Calibri"/>
              <a:cs typeface="Calibri"/>
              <a:sym typeface="Calibri"/>
            </a:endParaRPr>
          </a:p>
        </p:txBody>
      </p:sp>
      <p:pic>
        <p:nvPicPr>
          <p:cNvPr id="233" name="Google Shape;233;p28"/>
          <p:cNvPicPr preferRelativeResize="0"/>
          <p:nvPr/>
        </p:nvPicPr>
        <p:blipFill rotWithShape="1">
          <a:blip r:embed="rId3">
            <a:alphaModFix/>
          </a:blip>
          <a:srcRect l="40643" t="36777" r="26870" b="37571"/>
          <a:stretch/>
        </p:blipFill>
        <p:spPr>
          <a:xfrm>
            <a:off x="931050" y="3528394"/>
            <a:ext cx="6781801" cy="3010756"/>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2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FUO</a:t>
            </a:r>
            <a:endParaRPr sz="4400" b="0" i="0" u="none" strike="noStrike" cap="none">
              <a:solidFill>
                <a:schemeClr val="dk1"/>
              </a:solidFill>
              <a:latin typeface="Calibri"/>
              <a:ea typeface="Calibri"/>
              <a:cs typeface="Calibri"/>
              <a:sym typeface="Calibri"/>
            </a:endParaRPr>
          </a:p>
        </p:txBody>
      </p:sp>
      <p:sp>
        <p:nvSpPr>
          <p:cNvPr id="240" name="Google Shape;240;p2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Fever for 7-9 days without a source</a:t>
            </a:r>
            <a:endParaRPr/>
          </a:p>
          <a:p>
            <a:pPr marL="342900" marR="0" lvl="0" indent="-342900" algn="l" rtl="0">
              <a:lnSpc>
                <a:spcPct val="9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Get a thorough history and physical exam. Make sure you aren’t dealing with multiple, overlapping illnesses. Proceed intelligently</a:t>
            </a:r>
            <a:endParaRPr/>
          </a:p>
          <a:p>
            <a:pPr marL="342900" marR="0" lvl="0" indent="-342900" algn="l" rtl="0">
              <a:lnSpc>
                <a:spcPct val="9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What is it? </a:t>
            </a:r>
            <a:endParaRPr/>
          </a:p>
          <a:p>
            <a:pPr marL="742950" marR="0" lvl="1" indent="-285750" algn="l" rtl="0">
              <a:lnSpc>
                <a:spcPct val="90000"/>
              </a:lnSpc>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50% infectious</a:t>
            </a:r>
            <a:endParaRPr/>
          </a:p>
          <a:p>
            <a:pPr marL="742950" marR="0" lvl="1" indent="-285750" algn="l" rtl="0">
              <a:lnSpc>
                <a:spcPct val="90000"/>
              </a:lnSpc>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10-20% rheumatologic</a:t>
            </a:r>
            <a:endParaRPr/>
          </a:p>
          <a:p>
            <a:pPr marL="742950" marR="0" lvl="1" indent="-285750" algn="l" rtl="0">
              <a:lnSpc>
                <a:spcPct val="90000"/>
              </a:lnSpc>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8% malignant</a:t>
            </a:r>
            <a:endParaRPr/>
          </a:p>
          <a:p>
            <a:pPr marL="742950" marR="0" lvl="1" indent="-285750" algn="l" rtl="0">
              <a:lnSpc>
                <a:spcPct val="90000"/>
              </a:lnSpc>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10-20% unknown</a:t>
            </a: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What about the other vitals?</a:t>
            </a:r>
            <a:endParaRPr sz="4400" b="0" i="0" u="none" strike="noStrike" cap="none">
              <a:solidFill>
                <a:schemeClr val="dk1"/>
              </a:solidFill>
              <a:latin typeface="Calibri"/>
              <a:ea typeface="Calibri"/>
              <a:cs typeface="Calibri"/>
              <a:sym typeface="Calibri"/>
            </a:endParaRPr>
          </a:p>
        </p:txBody>
      </p:sp>
      <p:sp>
        <p:nvSpPr>
          <p:cNvPr id="247" name="Google Shape;247;p3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Heart rate increases 10-15 bpm/degree C</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Respiratory rate incr 3 to 5 bpm/degree C</a:t>
            </a: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3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But the Fever is so high!</a:t>
            </a:r>
            <a:endParaRPr sz="4400" b="0" i="0" u="none" strike="noStrike" cap="none">
              <a:solidFill>
                <a:schemeClr val="dk1"/>
              </a:solidFill>
              <a:latin typeface="Calibri"/>
              <a:ea typeface="Calibri"/>
              <a:cs typeface="Calibri"/>
              <a:sym typeface="Calibri"/>
            </a:endParaRPr>
          </a:p>
        </p:txBody>
      </p:sp>
      <p:sp>
        <p:nvSpPr>
          <p:cNvPr id="254" name="Google Shape;254;p31"/>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1"/>
              </a:buClr>
              <a:buSzPts val="2400"/>
              <a:buFont typeface="Arial"/>
              <a:buNone/>
            </a:pPr>
            <a:r>
              <a:rPr lang="en-US" sz="2400" b="1" i="0" u="none" strike="noStrike" cap="none">
                <a:solidFill>
                  <a:schemeClr val="dk1"/>
                </a:solidFill>
                <a:latin typeface="Calibri"/>
                <a:ea typeface="Calibri"/>
                <a:cs typeface="Calibri"/>
                <a:sym typeface="Calibri"/>
              </a:rPr>
              <a:t>Truths</a:t>
            </a:r>
            <a:endParaRPr sz="2400" b="1" i="0" u="none" strike="noStrike" cap="none">
              <a:solidFill>
                <a:schemeClr val="dk1"/>
              </a:solidFill>
              <a:latin typeface="Calibri"/>
              <a:ea typeface="Calibri"/>
              <a:cs typeface="Calibri"/>
              <a:sym typeface="Calibri"/>
            </a:endParaRPr>
          </a:p>
        </p:txBody>
      </p:sp>
      <p:sp>
        <p:nvSpPr>
          <p:cNvPr id="255" name="Google Shape;255;p31"/>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High fever is harmful in children who cannot accommodate for the increased metabolic demands</a:t>
            </a:r>
            <a:endParaRPr/>
          </a:p>
          <a:p>
            <a:pPr marL="342900" marR="0" lvl="0" indent="-342900" algn="l" rtl="0">
              <a:spcBef>
                <a:spcPts val="48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High fever can be associated with febrile seizures</a:t>
            </a:r>
            <a:endParaRPr sz="2400" b="0" i="0" u="none" strike="noStrike" cap="none">
              <a:solidFill>
                <a:schemeClr val="dk1"/>
              </a:solidFill>
              <a:latin typeface="Calibri"/>
              <a:ea typeface="Calibri"/>
              <a:cs typeface="Calibri"/>
              <a:sym typeface="Calibri"/>
            </a:endParaRPr>
          </a:p>
        </p:txBody>
      </p:sp>
      <p:sp>
        <p:nvSpPr>
          <p:cNvPr id="256" name="Google Shape;256;p3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1"/>
              </a:buClr>
              <a:buSzPts val="2400"/>
              <a:buFont typeface="Arial"/>
              <a:buNone/>
            </a:pPr>
            <a:r>
              <a:rPr lang="en-US" sz="2400" b="1" i="0" u="none" strike="noStrike" cap="none">
                <a:solidFill>
                  <a:schemeClr val="dk1"/>
                </a:solidFill>
                <a:latin typeface="Calibri"/>
                <a:ea typeface="Calibri"/>
                <a:cs typeface="Calibri"/>
                <a:sym typeface="Calibri"/>
              </a:rPr>
              <a:t>Myths</a:t>
            </a:r>
            <a:endParaRPr sz="2400" b="1" i="0" u="none" strike="noStrike" cap="none">
              <a:solidFill>
                <a:schemeClr val="dk1"/>
              </a:solidFill>
              <a:latin typeface="Calibri"/>
              <a:ea typeface="Calibri"/>
              <a:cs typeface="Calibri"/>
              <a:sym typeface="Calibri"/>
            </a:endParaRPr>
          </a:p>
        </p:txBody>
      </p:sp>
      <p:sp>
        <p:nvSpPr>
          <p:cNvPr id="257" name="Google Shape;257;p31"/>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High fevers cause brain damage</a:t>
            </a:r>
            <a:endParaRPr/>
          </a:p>
          <a:p>
            <a:pPr marL="342900" marR="0" lvl="0" indent="-342900" algn="l" rtl="0">
              <a:spcBef>
                <a:spcPts val="48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You can predict serious illness from the height of the fever</a:t>
            </a:r>
            <a:endParaRPr sz="24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Content Specifications</a:t>
            </a:r>
            <a:endParaRPr sz="4400" b="0" i="0" u="none" strike="noStrike" cap="none">
              <a:solidFill>
                <a:schemeClr val="dk1"/>
              </a:solidFill>
              <a:latin typeface="Calibri"/>
              <a:ea typeface="Calibri"/>
              <a:cs typeface="Calibri"/>
              <a:sym typeface="Calibri"/>
            </a:endParaRPr>
          </a:p>
        </p:txBody>
      </p:sp>
      <p:sp>
        <p:nvSpPr>
          <p:cNvPr id="95" name="Google Shape;95;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Know the differential diagnosis of fever without localizing signs in children of varying ages</a:t>
            </a:r>
            <a:endParaRPr/>
          </a:p>
          <a:p>
            <a:pPr marL="342900" marR="0" lvl="0" indent="-342900" algn="l" rtl="0">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Understand the correct methods for measuring body temperature</a:t>
            </a:r>
            <a:endParaRPr sz="2960" b="0" i="0" u="none" strike="noStrike" cap="none">
              <a:solidFill>
                <a:schemeClr val="dk1"/>
              </a:solidFill>
              <a:latin typeface="Calibri"/>
              <a:ea typeface="Calibri"/>
              <a:cs typeface="Calibri"/>
              <a:sym typeface="Calibri"/>
            </a:endParaRPr>
          </a:p>
          <a:p>
            <a:pPr marL="342900" marR="0" lvl="0" indent="-342900" algn="l" rtl="0">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Plan the management of children of varying ages with a high fever: local measures, medication, dosage</a:t>
            </a:r>
            <a:endParaRPr/>
          </a:p>
          <a:p>
            <a:pPr marL="342900" marR="0" lvl="0" indent="-342900" algn="l" rtl="0">
              <a:spcBef>
                <a:spcPts val="592"/>
              </a:spcBef>
              <a:spcAft>
                <a:spcPts val="0"/>
              </a:spcAft>
              <a:buClr>
                <a:schemeClr val="dk1"/>
              </a:buClr>
              <a:buSzPts val="2960"/>
              <a:buFont typeface="Arial"/>
              <a:buChar char="•"/>
            </a:pPr>
            <a:r>
              <a:rPr lang="en-US" sz="2960" b="0" i="0" u="none" strike="noStrike" cap="none">
                <a:solidFill>
                  <a:schemeClr val="dk1"/>
                </a:solidFill>
                <a:latin typeface="Calibri"/>
                <a:ea typeface="Calibri"/>
                <a:cs typeface="Calibri"/>
                <a:sym typeface="Calibri"/>
              </a:rPr>
              <a:t>Understand the normal range of body temperature</a:t>
            </a:r>
            <a:endParaRPr sz="2960" b="0" i="0" u="none" strike="noStrike" cap="none">
              <a:solidFill>
                <a:schemeClr val="dk1"/>
              </a:solidFill>
              <a:latin typeface="Calibri"/>
              <a:ea typeface="Calibri"/>
              <a:cs typeface="Calibri"/>
              <a:sym typeface="Calibri"/>
            </a:endParaRPr>
          </a:p>
        </p:txBody>
      </p:sp>
      <p:sp>
        <p:nvSpPr>
          <p:cNvPr id="96" name="Google Shape;96;p14"/>
          <p:cNvSpPr/>
          <p:nvPr/>
        </p:nvSpPr>
        <p:spPr>
          <a:xfrm>
            <a:off x="7696200" y="304800"/>
            <a:ext cx="914400" cy="914400"/>
          </a:xfrm>
          <a:prstGeom prst="star5">
            <a:avLst>
              <a:gd name="adj" fmla="val 19098"/>
              <a:gd name="hf" fmla="val 105146"/>
              <a:gd name="vf" fmla="val 110557"/>
            </a:avLst>
          </a:prstGeom>
          <a:solidFill>
            <a:schemeClr val="accent3"/>
          </a:solidFill>
          <a:ln w="25400" cap="flat" cmpd="sng">
            <a:solidFill>
              <a:schemeClr val="accent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accent3"/>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3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Fighting Fever Phobia</a:t>
            </a:r>
            <a:endParaRPr sz="4400" b="0" i="0" u="none" strike="noStrike" cap="none">
              <a:solidFill>
                <a:schemeClr val="dk1"/>
              </a:solidFill>
              <a:latin typeface="Calibri"/>
              <a:ea typeface="Calibri"/>
              <a:cs typeface="Calibri"/>
              <a:sym typeface="Calibri"/>
            </a:endParaRPr>
          </a:p>
        </p:txBody>
      </p:sp>
      <p:sp>
        <p:nvSpPr>
          <p:cNvPr id="263" name="Google Shape;263;p3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Educate about fever at a health supervision visit</a:t>
            </a:r>
            <a:endParaRPr/>
          </a:p>
          <a:p>
            <a:pPr marL="342900" marR="0" lvl="0" indent="-342900" algn="l" rtl="0">
              <a:lnSpc>
                <a:spcPct val="90000"/>
              </a:lnSpc>
              <a:spcBef>
                <a:spcPts val="544"/>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Fever is a normal response to infection</a:t>
            </a:r>
            <a:endParaRPr/>
          </a:p>
          <a:p>
            <a:pPr marL="342900" marR="0" lvl="0" indent="-342900" algn="l" rtl="0">
              <a:lnSpc>
                <a:spcPct val="90000"/>
              </a:lnSpc>
              <a:spcBef>
                <a:spcPts val="544"/>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Fever is a symptom not a disease</a:t>
            </a:r>
            <a:endParaRPr/>
          </a:p>
          <a:p>
            <a:pPr marL="342900" marR="0" lvl="0" indent="-342900" algn="l" rtl="0">
              <a:lnSpc>
                <a:spcPct val="90000"/>
              </a:lnSpc>
              <a:spcBef>
                <a:spcPts val="544"/>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Fever determination does not always need to be exact</a:t>
            </a:r>
            <a:endParaRPr/>
          </a:p>
          <a:p>
            <a:pPr marL="342900" marR="0" lvl="0" indent="-342900" algn="l" rtl="0">
              <a:lnSpc>
                <a:spcPct val="90000"/>
              </a:lnSpc>
              <a:spcBef>
                <a:spcPts val="544"/>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Parents should treat the child’s comfort rather than a specific temperature</a:t>
            </a:r>
            <a:endParaRPr/>
          </a:p>
          <a:p>
            <a:pPr marL="342900" marR="0" lvl="0" indent="-342900" algn="l" rtl="0">
              <a:lnSpc>
                <a:spcPct val="90000"/>
              </a:lnSpc>
              <a:spcBef>
                <a:spcPts val="544"/>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Fever will persist until the disease process resolves</a:t>
            </a:r>
            <a:endParaRPr/>
          </a:p>
          <a:p>
            <a:pPr marL="342900" marR="0" lvl="0" indent="-342900" algn="l" rtl="0">
              <a:lnSpc>
                <a:spcPct val="90000"/>
              </a:lnSpc>
              <a:spcBef>
                <a:spcPts val="544"/>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Clinical appearance is important</a:t>
            </a:r>
            <a:endParaRPr/>
          </a:p>
          <a:p>
            <a:pPr marL="342900" marR="0" lvl="0" indent="-342900" algn="l" rtl="0">
              <a:lnSpc>
                <a:spcPct val="90000"/>
              </a:lnSpc>
              <a:spcBef>
                <a:spcPts val="544"/>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Use the term “fever therapy” rather than “fever control”</a:t>
            </a:r>
            <a:endParaRPr/>
          </a:p>
        </p:txBody>
      </p:sp>
      <p:sp>
        <p:nvSpPr>
          <p:cNvPr id="264" name="Google Shape;264;p32"/>
          <p:cNvSpPr txBox="1"/>
          <p:nvPr/>
        </p:nvSpPr>
        <p:spPr>
          <a:xfrm>
            <a:off x="3629150" y="6211669"/>
            <a:ext cx="5494068"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 Slide content taken directly from Peds in Review article</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3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Take home points</a:t>
            </a:r>
            <a:endParaRPr sz="4400" b="0" i="0" u="none" strike="noStrike" cap="none">
              <a:solidFill>
                <a:schemeClr val="dk1"/>
              </a:solidFill>
              <a:latin typeface="Calibri"/>
              <a:ea typeface="Calibri"/>
              <a:cs typeface="Calibri"/>
              <a:sym typeface="Calibri"/>
            </a:endParaRPr>
          </a:p>
        </p:txBody>
      </p:sp>
      <p:sp>
        <p:nvSpPr>
          <p:cNvPr id="270" name="Google Shape;270;p3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In up to 40% of kids, you will not find a source</a:t>
            </a:r>
            <a:endParaRPr/>
          </a:p>
          <a:p>
            <a:pPr marL="342900" marR="0" lvl="0" indent="-342900" algn="l" rtl="0">
              <a:lnSpc>
                <a:spcPct val="80000"/>
              </a:lnSpc>
              <a:spcBef>
                <a:spcPts val="544"/>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Most kids will have a self-limited infection</a:t>
            </a:r>
            <a:endParaRPr/>
          </a:p>
          <a:p>
            <a:pPr marL="342900" marR="0" lvl="0" indent="-342900" algn="l" rtl="0">
              <a:lnSpc>
                <a:spcPct val="80000"/>
              </a:lnSpc>
              <a:spcBef>
                <a:spcPts val="544"/>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Rarely, you will have a kid with a bacterial cause requiring treatment, an oncologic cause, or a non-infectious inflammatory cause</a:t>
            </a:r>
            <a:endParaRPr/>
          </a:p>
          <a:p>
            <a:pPr marL="342900" marR="0" lvl="0" indent="-342900" algn="l" rtl="0">
              <a:lnSpc>
                <a:spcPct val="80000"/>
              </a:lnSpc>
              <a:spcBef>
                <a:spcPts val="544"/>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For infants &lt;2 months, full septic workup will find bacterial infection in 10-12%</a:t>
            </a:r>
            <a:endParaRPr/>
          </a:p>
          <a:p>
            <a:pPr marL="342900" marR="0" lvl="0" indent="-342900" algn="l" rtl="0">
              <a:lnSpc>
                <a:spcPct val="80000"/>
              </a:lnSpc>
              <a:spcBef>
                <a:spcPts val="544"/>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For older kids, your history will guide your workup and treatment</a:t>
            </a:r>
            <a:endParaRPr sz="272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544"/>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Education will save you from frantic mommy calls and crowded waiting rooms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3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References</a:t>
            </a:r>
            <a:endParaRPr sz="4400" b="0" i="0" u="none" strike="noStrike" cap="none">
              <a:solidFill>
                <a:schemeClr val="dk1"/>
              </a:solidFill>
              <a:latin typeface="Calibri"/>
              <a:ea typeface="Calibri"/>
              <a:cs typeface="Calibri"/>
              <a:sym typeface="Calibri"/>
            </a:endParaRPr>
          </a:p>
        </p:txBody>
      </p:sp>
      <p:sp>
        <p:nvSpPr>
          <p:cNvPr id="276" name="Google Shape;276;p3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PREP 2011</a:t>
            </a:r>
            <a:endParaRPr/>
          </a:p>
          <a:p>
            <a:pPr marL="342900" marR="0" lvl="0" indent="-342900" algn="l" rtl="0">
              <a:lnSpc>
                <a:spcPct val="80000"/>
              </a:lnSpc>
              <a:spcBef>
                <a:spcPts val="544"/>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Avner, JR. “Acute Fever”. </a:t>
            </a:r>
            <a:r>
              <a:rPr lang="en-US" sz="2720" b="0" i="1" u="none" strike="noStrike" cap="none">
                <a:solidFill>
                  <a:schemeClr val="dk1"/>
                </a:solidFill>
                <a:latin typeface="Calibri"/>
                <a:ea typeface="Calibri"/>
                <a:cs typeface="Calibri"/>
                <a:sym typeface="Calibri"/>
              </a:rPr>
              <a:t>Pediatrics in Review </a:t>
            </a:r>
            <a:r>
              <a:rPr lang="en-US" sz="2720" b="0" i="0" u="none" strike="noStrike" cap="none">
                <a:solidFill>
                  <a:schemeClr val="dk1"/>
                </a:solidFill>
                <a:latin typeface="Calibri"/>
                <a:ea typeface="Calibri"/>
                <a:cs typeface="Calibri"/>
                <a:sym typeface="Calibri"/>
              </a:rPr>
              <a:t>2009;30;5. </a:t>
            </a:r>
            <a:endParaRPr/>
          </a:p>
          <a:p>
            <a:pPr marL="342900" marR="0" lvl="0" indent="-342900" algn="l" rtl="0">
              <a:lnSpc>
                <a:spcPct val="80000"/>
              </a:lnSpc>
              <a:spcBef>
                <a:spcPts val="544"/>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Harriet Lane, eighteenth edition</a:t>
            </a:r>
            <a:endParaRPr/>
          </a:p>
          <a:p>
            <a:pPr marL="342900" marR="0" lvl="0" indent="-342900" algn="l" rtl="0">
              <a:lnSpc>
                <a:spcPct val="80000"/>
              </a:lnSpc>
              <a:spcBef>
                <a:spcPts val="544"/>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Jaskiewicz et al. “Febrile Infants at Low Risk for Serious Bacterial Infection−−An Appraisal of the Rochester criteria and Implications for Management” </a:t>
            </a:r>
            <a:r>
              <a:rPr lang="en-US" sz="2720" b="0" i="1" u="none" strike="noStrike" cap="none">
                <a:solidFill>
                  <a:schemeClr val="dk1"/>
                </a:solidFill>
                <a:latin typeface="Calibri"/>
                <a:ea typeface="Calibri"/>
                <a:cs typeface="Calibri"/>
                <a:sym typeface="Calibri"/>
              </a:rPr>
              <a:t>Pediatrics.</a:t>
            </a:r>
            <a:r>
              <a:rPr lang="en-US" sz="2720" b="0" i="0" u="none" strike="noStrike" cap="none">
                <a:solidFill>
                  <a:schemeClr val="dk1"/>
                </a:solidFill>
                <a:latin typeface="Calibri"/>
                <a:ea typeface="Calibri"/>
                <a:cs typeface="Calibri"/>
                <a:sym typeface="Calibri"/>
              </a:rPr>
              <a:t> 94 (3). 390 -396. </a:t>
            </a:r>
            <a:endParaRPr sz="272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544"/>
              </a:spcBef>
              <a:spcAft>
                <a:spcPts val="0"/>
              </a:spcAft>
              <a:buClr>
                <a:schemeClr val="dk1"/>
              </a:buClr>
              <a:buSzPts val="2720"/>
              <a:buFont typeface="Arial"/>
              <a:buChar char="•"/>
            </a:pPr>
            <a:r>
              <a:rPr lang="en-US" sz="2720" b="0" i="0" u="none" strike="noStrike" cap="none">
                <a:solidFill>
                  <a:schemeClr val="dk1"/>
                </a:solidFill>
                <a:latin typeface="Calibri"/>
                <a:ea typeface="Calibri"/>
                <a:cs typeface="Calibri"/>
                <a:sym typeface="Calibri"/>
              </a:rPr>
              <a:t>“Urinary Tract Infection: Clinical Practice Guideline for the Diagnosis and Management of the Initial UTI in Febrile Infants and Children 2 to 24 months”. </a:t>
            </a:r>
            <a:r>
              <a:rPr lang="en-US" sz="2720" b="0" i="1" u="none" strike="noStrike" cap="none">
                <a:solidFill>
                  <a:schemeClr val="dk1"/>
                </a:solidFill>
                <a:latin typeface="Calibri"/>
                <a:ea typeface="Calibri"/>
                <a:cs typeface="Calibri"/>
                <a:sym typeface="Calibri"/>
              </a:rPr>
              <a:t>Pediatrics.</a:t>
            </a:r>
            <a:r>
              <a:rPr lang="en-US" sz="2720" b="0" i="0" u="none" strike="noStrike" cap="none">
                <a:solidFill>
                  <a:schemeClr val="dk1"/>
                </a:solidFill>
                <a:latin typeface="Calibri"/>
                <a:ea typeface="Calibri"/>
                <a:cs typeface="Calibri"/>
                <a:sym typeface="Calibri"/>
              </a:rPr>
              <a:t> 128 (3). 595 -610.</a:t>
            </a:r>
            <a:endParaRPr sz="2720"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PREP 2011:240</a:t>
            </a:r>
            <a:endParaRPr sz="4400" b="0" i="0" u="none" strike="noStrike" cap="none">
              <a:solidFill>
                <a:schemeClr val="dk1"/>
              </a:solidFill>
              <a:latin typeface="Calibri"/>
              <a:ea typeface="Calibri"/>
              <a:cs typeface="Calibri"/>
              <a:sym typeface="Calibri"/>
            </a:endParaRPr>
          </a:p>
        </p:txBody>
      </p:sp>
      <p:sp>
        <p:nvSpPr>
          <p:cNvPr id="102" name="Google Shape;102;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Clr>
                <a:schemeClr val="dk1"/>
              </a:buClr>
              <a:buSzPts val="2000"/>
              <a:buFont typeface="Arial"/>
              <a:buNone/>
            </a:pPr>
            <a:r>
              <a:rPr lang="en-US" sz="2000" b="0" i="0" u="none" strike="noStrike" cap="none">
                <a:solidFill>
                  <a:schemeClr val="dk1"/>
                </a:solidFill>
                <a:latin typeface="Calibri"/>
                <a:ea typeface="Calibri"/>
                <a:cs typeface="Calibri"/>
                <a:sym typeface="Calibri"/>
              </a:rPr>
              <a:t>A mother brings her 18-month old daughter to the office because she has had a temperature up to 39.8 C for the past 24 hours without any other signs or symptoms. No one at home is ill, but the girl attends a child care center. Her immunizations are up to date. Acetaminophen has provided some relief. On physical examination, the child appears well and has a temperature of 39.1 C, heart rate of 140 beats/min, respiratory rate of 28 breaths/min, and blood pressure of 100/60 mmHg. The remainder of her examination findings are within normal parameters. </a:t>
            </a:r>
            <a:endParaRPr/>
          </a:p>
          <a:p>
            <a:pPr marL="0" marR="0" lvl="0" indent="0" algn="l" rtl="0">
              <a:lnSpc>
                <a:spcPct val="80000"/>
              </a:lnSpc>
              <a:spcBef>
                <a:spcPts val="400"/>
              </a:spcBef>
              <a:spcAft>
                <a:spcPts val="0"/>
              </a:spcAft>
              <a:buClr>
                <a:schemeClr val="dk1"/>
              </a:buClr>
              <a:buSzPts val="2000"/>
              <a:buFont typeface="Arial"/>
              <a:buNone/>
            </a:pPr>
            <a:r>
              <a:rPr lang="en-US" sz="2000" b="0" i="0" u="none" strike="noStrike" cap="none">
                <a:solidFill>
                  <a:schemeClr val="dk1"/>
                </a:solidFill>
                <a:latin typeface="Calibri"/>
                <a:ea typeface="Calibri"/>
                <a:cs typeface="Calibri"/>
                <a:sym typeface="Calibri"/>
              </a:rPr>
              <a:t>Of the following, based on the history and physical examination findings, the MOST likely cause of this child’s fever is:</a:t>
            </a:r>
            <a:endParaRPr/>
          </a:p>
          <a:p>
            <a:pPr marL="514350" marR="0" lvl="0" indent="-514350" algn="l" rtl="0">
              <a:lnSpc>
                <a:spcPct val="80000"/>
              </a:lnSpc>
              <a:spcBef>
                <a:spcPts val="400"/>
              </a:spcBef>
              <a:spcAft>
                <a:spcPts val="0"/>
              </a:spcAft>
              <a:buClr>
                <a:schemeClr val="dk1"/>
              </a:buClr>
              <a:buSzPts val="2000"/>
              <a:buFont typeface="Arial"/>
              <a:buAutoNum type="alphaUcPeriod"/>
            </a:pPr>
            <a:r>
              <a:rPr lang="en-US" sz="2000" b="0" i="0" u="none" strike="noStrike" cap="none">
                <a:solidFill>
                  <a:schemeClr val="dk1"/>
                </a:solidFill>
                <a:latin typeface="Calibri"/>
                <a:ea typeface="Calibri"/>
                <a:cs typeface="Calibri"/>
                <a:sym typeface="Calibri"/>
              </a:rPr>
              <a:t>enterovirus infection</a:t>
            </a:r>
            <a:endParaRPr/>
          </a:p>
          <a:p>
            <a:pPr marL="514350" marR="0" lvl="0" indent="-514350" algn="l" rtl="0">
              <a:lnSpc>
                <a:spcPct val="80000"/>
              </a:lnSpc>
              <a:spcBef>
                <a:spcPts val="400"/>
              </a:spcBef>
              <a:spcAft>
                <a:spcPts val="0"/>
              </a:spcAft>
              <a:buClr>
                <a:schemeClr val="dk1"/>
              </a:buClr>
              <a:buSzPts val="2000"/>
              <a:buFont typeface="Arial"/>
              <a:buAutoNum type="alphaUcPeriod"/>
            </a:pPr>
            <a:r>
              <a:rPr lang="en-US" sz="2000" b="0" i="1" u="none" strike="noStrike" cap="none">
                <a:solidFill>
                  <a:schemeClr val="dk1"/>
                </a:solidFill>
                <a:latin typeface="Calibri"/>
                <a:ea typeface="Calibri"/>
                <a:cs typeface="Calibri"/>
                <a:sym typeface="Calibri"/>
              </a:rPr>
              <a:t>Escherichia coli </a:t>
            </a:r>
            <a:r>
              <a:rPr lang="en-US" sz="2000" b="0" i="0" u="none" strike="noStrike" cap="none">
                <a:solidFill>
                  <a:schemeClr val="dk1"/>
                </a:solidFill>
                <a:latin typeface="Calibri"/>
                <a:ea typeface="Calibri"/>
                <a:cs typeface="Calibri"/>
                <a:sym typeface="Calibri"/>
              </a:rPr>
              <a:t>urinary tract infection</a:t>
            </a:r>
            <a:endParaRPr/>
          </a:p>
          <a:p>
            <a:pPr marL="514350" marR="0" lvl="0" indent="-514350" algn="l" rtl="0">
              <a:lnSpc>
                <a:spcPct val="80000"/>
              </a:lnSpc>
              <a:spcBef>
                <a:spcPts val="400"/>
              </a:spcBef>
              <a:spcAft>
                <a:spcPts val="0"/>
              </a:spcAft>
              <a:buClr>
                <a:schemeClr val="dk1"/>
              </a:buClr>
              <a:buSzPts val="2000"/>
              <a:buFont typeface="Arial"/>
              <a:buAutoNum type="alphaUcPeriod"/>
            </a:pPr>
            <a:r>
              <a:rPr lang="en-US" sz="2000" b="0" i="0" u="none" strike="noStrike" cap="none">
                <a:solidFill>
                  <a:schemeClr val="dk1"/>
                </a:solidFill>
                <a:latin typeface="Calibri"/>
                <a:ea typeface="Calibri"/>
                <a:cs typeface="Calibri"/>
                <a:sym typeface="Calibri"/>
              </a:rPr>
              <a:t>respiratory syncytial virus infection</a:t>
            </a:r>
            <a:endParaRPr/>
          </a:p>
          <a:p>
            <a:pPr marL="514350" marR="0" lvl="0" indent="-514350" algn="l" rtl="0">
              <a:lnSpc>
                <a:spcPct val="80000"/>
              </a:lnSpc>
              <a:spcBef>
                <a:spcPts val="400"/>
              </a:spcBef>
              <a:spcAft>
                <a:spcPts val="0"/>
              </a:spcAft>
              <a:buClr>
                <a:schemeClr val="dk1"/>
              </a:buClr>
              <a:buSzPts val="2000"/>
              <a:buFont typeface="Arial"/>
              <a:buAutoNum type="alphaUcPeriod"/>
            </a:pPr>
            <a:r>
              <a:rPr lang="en-US" sz="2000" b="0" i="0" u="none" strike="noStrike" cap="none">
                <a:solidFill>
                  <a:schemeClr val="dk1"/>
                </a:solidFill>
                <a:latin typeface="Calibri"/>
                <a:ea typeface="Calibri"/>
                <a:cs typeface="Calibri"/>
                <a:sym typeface="Calibri"/>
              </a:rPr>
              <a:t>rotavirus infection</a:t>
            </a:r>
            <a:endParaRPr/>
          </a:p>
          <a:p>
            <a:pPr marL="514350" marR="0" lvl="0" indent="-514350" algn="l" rtl="0">
              <a:lnSpc>
                <a:spcPct val="80000"/>
              </a:lnSpc>
              <a:spcBef>
                <a:spcPts val="400"/>
              </a:spcBef>
              <a:spcAft>
                <a:spcPts val="0"/>
              </a:spcAft>
              <a:buClr>
                <a:schemeClr val="dk1"/>
              </a:buClr>
              <a:buSzPts val="2000"/>
              <a:buFont typeface="Arial"/>
              <a:buAutoNum type="alphaUcPeriod"/>
            </a:pPr>
            <a:r>
              <a:rPr lang="en-US" sz="2000" b="0" i="1" u="none" strike="noStrike" cap="none">
                <a:solidFill>
                  <a:schemeClr val="dk1"/>
                </a:solidFill>
                <a:latin typeface="Calibri"/>
                <a:ea typeface="Calibri"/>
                <a:cs typeface="Calibri"/>
                <a:sym typeface="Calibri"/>
              </a:rPr>
              <a:t>streptococcus pneumoniae </a:t>
            </a:r>
            <a:r>
              <a:rPr lang="en-US" sz="2000" b="0" i="0" u="none" strike="noStrike" cap="none">
                <a:solidFill>
                  <a:schemeClr val="dk1"/>
                </a:solidFill>
                <a:latin typeface="Calibri"/>
                <a:ea typeface="Calibri"/>
                <a:cs typeface="Calibri"/>
                <a:sym typeface="Calibri"/>
              </a:rPr>
              <a:t>bacteremia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Physiology</a:t>
            </a:r>
            <a:endParaRPr sz="4400" b="0" i="0" u="none" strike="noStrike" cap="none">
              <a:solidFill>
                <a:schemeClr val="dk1"/>
              </a:solidFill>
              <a:latin typeface="Calibri"/>
              <a:ea typeface="Calibri"/>
              <a:cs typeface="Calibri"/>
              <a:sym typeface="Calibri"/>
            </a:endParaRPr>
          </a:p>
        </p:txBody>
      </p:sp>
      <p:sp>
        <p:nvSpPr>
          <p:cNvPr id="109" name="Google Shape;109;p16"/>
          <p:cNvSpPr/>
          <p:nvPr/>
        </p:nvSpPr>
        <p:spPr>
          <a:xfrm>
            <a:off x="457200" y="1600200"/>
            <a:ext cx="8229600" cy="4525963"/>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10000" y="0"/>
                </a:moveTo>
                <a:close/>
                <a:lnTo>
                  <a:pt x="-10000" y="120000"/>
                </a:lnTo>
              </a:path>
              <a:path w="120000" h="120000" fill="none" extrusionOk="0">
                <a:moveTo>
                  <a:pt x="-10000" y="22500"/>
                </a:moveTo>
                <a:lnTo>
                  <a:pt x="-46000" y="135000"/>
                </a:lnTo>
              </a:path>
            </a:pathLst>
          </a:custGeom>
          <a:noFill/>
          <a:ln>
            <a:noFill/>
          </a:ln>
        </p:spPr>
        <p:txBody>
          <a:bodyPr spcFirstLastPara="1" wrap="square" lIns="91425" tIns="45700" rIns="91425" bIns="45700" anchor="ctr" anchorCtr="1">
            <a:noAutofit/>
          </a:bodyPr>
          <a:lstStyle/>
          <a:p>
            <a:pPr marL="0" lvl="0" indent="0" algn="l" rtl="0">
              <a:spcBef>
                <a:spcPts val="0"/>
              </a:spcBef>
              <a:spcAft>
                <a:spcPts val="0"/>
              </a:spcAft>
              <a:buNone/>
            </a:pPr>
            <a:endParaRPr/>
          </a:p>
        </p:txBody>
      </p:sp>
      <p:sp>
        <p:nvSpPr>
          <p:cNvPr id="110" name="Google Shape;110;p16"/>
          <p:cNvSpPr/>
          <p:nvPr/>
        </p:nvSpPr>
        <p:spPr>
          <a:xfrm>
            <a:off x="3657600" y="2514600"/>
            <a:ext cx="1600200" cy="838200"/>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Hypothalamus</a:t>
            </a:r>
            <a:endParaRPr sz="1800" b="0" i="0" u="none" strike="noStrike" cap="none">
              <a:solidFill>
                <a:schemeClr val="dk1"/>
              </a:solidFill>
              <a:latin typeface="Calibri"/>
              <a:ea typeface="Calibri"/>
              <a:cs typeface="Calibri"/>
              <a:sym typeface="Calibri"/>
            </a:endParaRPr>
          </a:p>
        </p:txBody>
      </p:sp>
      <p:sp>
        <p:nvSpPr>
          <p:cNvPr id="111" name="Google Shape;111;p16"/>
          <p:cNvSpPr/>
          <p:nvPr/>
        </p:nvSpPr>
        <p:spPr>
          <a:xfrm>
            <a:off x="1524000" y="1676400"/>
            <a:ext cx="1981200" cy="762000"/>
          </a:xfrm>
          <a:prstGeom prst="ellipse">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Peripheral receptors</a:t>
            </a:r>
            <a:endParaRPr sz="1800" b="0" i="0" u="none" strike="noStrike" cap="none">
              <a:solidFill>
                <a:schemeClr val="dk1"/>
              </a:solidFill>
              <a:latin typeface="Calibri"/>
              <a:ea typeface="Calibri"/>
              <a:cs typeface="Calibri"/>
              <a:sym typeface="Calibri"/>
            </a:endParaRPr>
          </a:p>
        </p:txBody>
      </p:sp>
      <p:sp>
        <p:nvSpPr>
          <p:cNvPr id="112" name="Google Shape;112;p16"/>
          <p:cNvSpPr/>
          <p:nvPr/>
        </p:nvSpPr>
        <p:spPr>
          <a:xfrm>
            <a:off x="5463895" y="1651777"/>
            <a:ext cx="1981200" cy="762000"/>
          </a:xfrm>
          <a:prstGeom prst="ellipse">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Blood temperature</a:t>
            </a:r>
            <a:endParaRPr sz="1800" b="0" i="0" u="none" strike="noStrike" cap="none">
              <a:solidFill>
                <a:schemeClr val="dk1"/>
              </a:solidFill>
              <a:latin typeface="Calibri"/>
              <a:ea typeface="Calibri"/>
              <a:cs typeface="Calibri"/>
              <a:sym typeface="Calibri"/>
            </a:endParaRPr>
          </a:p>
        </p:txBody>
      </p:sp>
      <p:cxnSp>
        <p:nvCxnSpPr>
          <p:cNvPr id="113" name="Google Shape;113;p16"/>
          <p:cNvCxnSpPr>
            <a:stCxn id="111" idx="5"/>
          </p:cNvCxnSpPr>
          <p:nvPr/>
        </p:nvCxnSpPr>
        <p:spPr>
          <a:xfrm>
            <a:off x="3215060" y="2326808"/>
            <a:ext cx="442500" cy="187800"/>
          </a:xfrm>
          <a:prstGeom prst="straightConnector1">
            <a:avLst/>
          </a:prstGeom>
          <a:noFill/>
          <a:ln w="9525" cap="flat" cmpd="sng">
            <a:solidFill>
              <a:srgbClr val="4A7DBA"/>
            </a:solidFill>
            <a:prstDash val="solid"/>
            <a:round/>
            <a:headEnd type="none" w="sm" len="sm"/>
            <a:tailEnd type="stealth" w="med" len="med"/>
          </a:ln>
        </p:spPr>
      </p:cxnSp>
      <p:cxnSp>
        <p:nvCxnSpPr>
          <p:cNvPr id="114" name="Google Shape;114;p16"/>
          <p:cNvCxnSpPr>
            <a:stCxn id="112" idx="3"/>
          </p:cNvCxnSpPr>
          <p:nvPr/>
        </p:nvCxnSpPr>
        <p:spPr>
          <a:xfrm flipH="1">
            <a:off x="5257835" y="2302185"/>
            <a:ext cx="496200" cy="212400"/>
          </a:xfrm>
          <a:prstGeom prst="straightConnector1">
            <a:avLst/>
          </a:prstGeom>
          <a:noFill/>
          <a:ln w="9525" cap="flat" cmpd="sng">
            <a:solidFill>
              <a:srgbClr val="4A7DBA"/>
            </a:solidFill>
            <a:prstDash val="solid"/>
            <a:round/>
            <a:headEnd type="none" w="sm" len="sm"/>
            <a:tailEnd type="stealth" w="med" len="med"/>
          </a:ln>
        </p:spPr>
      </p:cxnSp>
      <p:sp>
        <p:nvSpPr>
          <p:cNvPr id="115" name="Google Shape;115;p16"/>
          <p:cNvSpPr txBox="1"/>
          <p:nvPr/>
        </p:nvSpPr>
        <p:spPr>
          <a:xfrm>
            <a:off x="1249646" y="4103150"/>
            <a:ext cx="22557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i="0" u="none" strike="noStrike" cap="none">
                <a:solidFill>
                  <a:schemeClr val="dk1"/>
                </a:solidFill>
                <a:latin typeface="Calibri"/>
                <a:ea typeface="Calibri"/>
                <a:cs typeface="Calibri"/>
                <a:sym typeface="Calibri"/>
              </a:rPr>
              <a:t>Increase Temperature</a:t>
            </a:r>
            <a:endParaRPr sz="1800" b="1">
              <a:solidFill>
                <a:schemeClr val="dk1"/>
              </a:solidFill>
              <a:latin typeface="Calibri"/>
              <a:ea typeface="Calibri"/>
              <a:cs typeface="Calibri"/>
              <a:sym typeface="Calibri"/>
            </a:endParaRPr>
          </a:p>
        </p:txBody>
      </p:sp>
      <p:sp>
        <p:nvSpPr>
          <p:cNvPr id="116" name="Google Shape;116;p16"/>
          <p:cNvSpPr txBox="1"/>
          <p:nvPr/>
        </p:nvSpPr>
        <p:spPr>
          <a:xfrm>
            <a:off x="5288246" y="4187925"/>
            <a:ext cx="23325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chemeClr val="dk1"/>
                </a:solidFill>
                <a:latin typeface="Calibri"/>
                <a:ea typeface="Calibri"/>
                <a:cs typeface="Calibri"/>
                <a:sym typeface="Calibri"/>
              </a:rPr>
              <a:t>Decrease Temperature</a:t>
            </a:r>
            <a:endParaRPr sz="1800" b="1">
              <a:solidFill>
                <a:schemeClr val="dk1"/>
              </a:solidFill>
              <a:latin typeface="Calibri"/>
              <a:ea typeface="Calibri"/>
              <a:cs typeface="Calibri"/>
              <a:sym typeface="Calibri"/>
            </a:endParaRPr>
          </a:p>
        </p:txBody>
      </p:sp>
      <p:cxnSp>
        <p:nvCxnSpPr>
          <p:cNvPr id="117" name="Google Shape;117;p16"/>
          <p:cNvCxnSpPr>
            <a:endCxn id="115" idx="3"/>
          </p:cNvCxnSpPr>
          <p:nvPr/>
        </p:nvCxnSpPr>
        <p:spPr>
          <a:xfrm rot="5400000">
            <a:off x="3189146" y="3362000"/>
            <a:ext cx="1242000" cy="609600"/>
          </a:xfrm>
          <a:prstGeom prst="bentConnector2">
            <a:avLst/>
          </a:prstGeom>
          <a:noFill/>
          <a:ln w="9525" cap="flat" cmpd="sng">
            <a:solidFill>
              <a:srgbClr val="4A7DBA"/>
            </a:solidFill>
            <a:prstDash val="solid"/>
            <a:round/>
            <a:headEnd type="none" w="sm" len="sm"/>
            <a:tailEnd type="stealth" w="med" len="med"/>
          </a:ln>
        </p:spPr>
      </p:cxnSp>
      <p:cxnSp>
        <p:nvCxnSpPr>
          <p:cNvPr id="118" name="Google Shape;118;p16"/>
          <p:cNvCxnSpPr>
            <a:endCxn id="116" idx="1"/>
          </p:cNvCxnSpPr>
          <p:nvPr/>
        </p:nvCxnSpPr>
        <p:spPr>
          <a:xfrm rot="-5400000" flipH="1">
            <a:off x="4443896" y="3528225"/>
            <a:ext cx="1201200" cy="487500"/>
          </a:xfrm>
          <a:prstGeom prst="bentConnector2">
            <a:avLst/>
          </a:prstGeom>
          <a:noFill/>
          <a:ln w="9525" cap="flat" cmpd="sng">
            <a:solidFill>
              <a:srgbClr val="4A7DBA"/>
            </a:solidFill>
            <a:prstDash val="solid"/>
            <a:round/>
            <a:headEnd type="none" w="sm" len="sm"/>
            <a:tailEnd type="stealth" w="med" len="med"/>
          </a:ln>
        </p:spPr>
      </p:cxnSp>
      <p:sp>
        <p:nvSpPr>
          <p:cNvPr id="119" name="Google Shape;119;p16"/>
          <p:cNvSpPr txBox="1"/>
          <p:nvPr/>
        </p:nvSpPr>
        <p:spPr>
          <a:xfrm>
            <a:off x="1143000" y="4674275"/>
            <a:ext cx="2636554" cy="2031325"/>
          </a:xfrm>
          <a:prstGeom prst="rect">
            <a:avLst/>
          </a:prstGeom>
          <a:noFill/>
          <a:ln>
            <a:noFill/>
          </a:ln>
        </p:spPr>
        <p:txBody>
          <a:bodyPr spcFirstLastPara="1" wrap="square" lIns="91425" tIns="45700" rIns="91425" bIns="45700" anchor="t" anchorCtr="0">
            <a:noAutofit/>
          </a:bodyPr>
          <a:lstStyle/>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Involuntary Shivering</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Increased cell metabolism (gut, brown fat, skeletal muscle)</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Vasoconstriction</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Heat preference </a:t>
            </a:r>
            <a:endParaRPr sz="1800">
              <a:solidFill>
                <a:schemeClr val="dk1"/>
              </a:solidFill>
              <a:latin typeface="Calibri"/>
              <a:ea typeface="Calibri"/>
              <a:cs typeface="Calibri"/>
              <a:sym typeface="Calibri"/>
            </a:endParaRPr>
          </a:p>
        </p:txBody>
      </p:sp>
      <p:sp>
        <p:nvSpPr>
          <p:cNvPr id="120" name="Google Shape;120;p16"/>
          <p:cNvSpPr txBox="1"/>
          <p:nvPr/>
        </p:nvSpPr>
        <p:spPr>
          <a:xfrm>
            <a:off x="5105400" y="4674275"/>
            <a:ext cx="2636554" cy="1477328"/>
          </a:xfrm>
          <a:prstGeom prst="rect">
            <a:avLst/>
          </a:prstGeom>
          <a:noFill/>
          <a:ln>
            <a:noFill/>
          </a:ln>
        </p:spPr>
        <p:txBody>
          <a:bodyPr spcFirstLastPara="1" wrap="square" lIns="91425" tIns="45700" rIns="91425" bIns="45700" anchor="t" anchorCtr="0">
            <a:noAutofit/>
          </a:bodyPr>
          <a:lstStyle/>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Sweating</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Obligate heat loss (skin and lungs)</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Vasodilation</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Cold Preference</a:t>
            </a:r>
            <a:endParaRPr sz="1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Normal Temperature</a:t>
            </a:r>
            <a:endParaRPr sz="4400" b="0" i="0" u="none" strike="noStrike" cap="none">
              <a:solidFill>
                <a:schemeClr val="dk1"/>
              </a:solidFill>
              <a:latin typeface="Calibri"/>
              <a:ea typeface="Calibri"/>
              <a:cs typeface="Calibri"/>
              <a:sym typeface="Calibri"/>
            </a:endParaRPr>
          </a:p>
        </p:txBody>
      </p:sp>
      <p:sp>
        <p:nvSpPr>
          <p:cNvPr id="127" name="Google Shape;127;p1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Axillary: 97.5°F (36.4°C) (range, 94.5° to 99.1°F [34.7° to 37.3°C])</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Oral: 97.9°F (36.6°C) (range, 95.9° to 99.5°F [35.5° to 37.5°C])</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Rectal: 98.6°F (37.0°C) (range, 97.9° to 100.2°F [36.6° to 37.9°C])</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Infrared tympanic: 97.9°F (36.6°C) (range, 96.3° to 99.5°F [35.7° to 37.5°C])</a:t>
            </a:r>
            <a:endParaRPr sz="3200" b="0" i="0" u="none" strike="noStrike" cap="none">
              <a:solidFill>
                <a:schemeClr val="dk1"/>
              </a:solidFill>
              <a:latin typeface="Calibri"/>
              <a:ea typeface="Calibri"/>
              <a:cs typeface="Calibri"/>
              <a:sym typeface="Calibri"/>
            </a:endParaRPr>
          </a:p>
        </p:txBody>
      </p:sp>
      <p:sp>
        <p:nvSpPr>
          <p:cNvPr id="128" name="Google Shape;128;p17"/>
          <p:cNvSpPr/>
          <p:nvPr/>
        </p:nvSpPr>
        <p:spPr>
          <a:xfrm>
            <a:off x="7696200" y="304800"/>
            <a:ext cx="914400" cy="914400"/>
          </a:xfrm>
          <a:prstGeom prst="star5">
            <a:avLst>
              <a:gd name="adj" fmla="val 19098"/>
              <a:gd name="hf" fmla="val 105146"/>
              <a:gd name="vf" fmla="val 110557"/>
            </a:avLst>
          </a:prstGeom>
          <a:solidFill>
            <a:schemeClr val="accent3"/>
          </a:solidFill>
          <a:ln w="25400" cap="flat" cmpd="sng">
            <a:solidFill>
              <a:schemeClr val="accent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accent3"/>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Pathophysiology</a:t>
            </a:r>
            <a:endParaRPr sz="4400" b="0" i="0" u="none" strike="noStrike" cap="none">
              <a:solidFill>
                <a:schemeClr val="dk1"/>
              </a:solidFill>
              <a:latin typeface="Calibri"/>
              <a:ea typeface="Calibri"/>
              <a:cs typeface="Calibri"/>
              <a:sym typeface="Calibri"/>
            </a:endParaRPr>
          </a:p>
        </p:txBody>
      </p:sp>
      <p:sp>
        <p:nvSpPr>
          <p:cNvPr id="135" name="Google Shape;135;p18"/>
          <p:cNvSpPr/>
          <p:nvPr/>
        </p:nvSpPr>
        <p:spPr>
          <a:xfrm>
            <a:off x="457200" y="1600200"/>
            <a:ext cx="8229600" cy="4525963"/>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10000" y="0"/>
                </a:moveTo>
                <a:close/>
                <a:lnTo>
                  <a:pt x="-10000" y="120000"/>
                </a:lnTo>
              </a:path>
              <a:path w="120000" h="120000" fill="none" extrusionOk="0">
                <a:moveTo>
                  <a:pt x="-10000" y="22500"/>
                </a:moveTo>
                <a:lnTo>
                  <a:pt x="-46000" y="135000"/>
                </a:lnTo>
              </a:path>
            </a:pathLst>
          </a:custGeom>
          <a:noFill/>
          <a:ln>
            <a:noFill/>
          </a:ln>
        </p:spPr>
        <p:txBody>
          <a:bodyPr spcFirstLastPara="1" wrap="square" lIns="91425" tIns="45700" rIns="91425" bIns="45700" anchor="ctr" anchorCtr="1">
            <a:noAutofit/>
          </a:bodyPr>
          <a:lstStyle/>
          <a:p>
            <a:pPr marL="0" lvl="0" indent="0" algn="l" rtl="0">
              <a:spcBef>
                <a:spcPts val="0"/>
              </a:spcBef>
              <a:spcAft>
                <a:spcPts val="0"/>
              </a:spcAft>
              <a:buNone/>
            </a:pPr>
            <a:endParaRPr/>
          </a:p>
        </p:txBody>
      </p:sp>
      <p:sp>
        <p:nvSpPr>
          <p:cNvPr id="136" name="Google Shape;136;p18"/>
          <p:cNvSpPr/>
          <p:nvPr/>
        </p:nvSpPr>
        <p:spPr>
          <a:xfrm>
            <a:off x="3657600" y="2514600"/>
            <a:ext cx="1600200" cy="838200"/>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Hypothalamus</a:t>
            </a:r>
            <a:endParaRPr sz="1800">
              <a:solidFill>
                <a:schemeClr val="dk1"/>
              </a:solidFill>
              <a:latin typeface="Calibri"/>
              <a:ea typeface="Calibri"/>
              <a:cs typeface="Calibri"/>
              <a:sym typeface="Calibri"/>
            </a:endParaRPr>
          </a:p>
        </p:txBody>
      </p:sp>
      <p:sp>
        <p:nvSpPr>
          <p:cNvPr id="137" name="Google Shape;137;p18"/>
          <p:cNvSpPr/>
          <p:nvPr/>
        </p:nvSpPr>
        <p:spPr>
          <a:xfrm>
            <a:off x="1524000" y="1676400"/>
            <a:ext cx="1981200" cy="762000"/>
          </a:xfrm>
          <a:prstGeom prst="ellipse">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Peripheral receptors</a:t>
            </a:r>
            <a:endParaRPr sz="1800">
              <a:solidFill>
                <a:schemeClr val="dk1"/>
              </a:solidFill>
              <a:latin typeface="Calibri"/>
              <a:ea typeface="Calibri"/>
              <a:cs typeface="Calibri"/>
              <a:sym typeface="Calibri"/>
            </a:endParaRPr>
          </a:p>
        </p:txBody>
      </p:sp>
      <p:sp>
        <p:nvSpPr>
          <p:cNvPr id="138" name="Google Shape;138;p18"/>
          <p:cNvSpPr/>
          <p:nvPr/>
        </p:nvSpPr>
        <p:spPr>
          <a:xfrm>
            <a:off x="914400" y="2438400"/>
            <a:ext cx="1981200" cy="762000"/>
          </a:xfrm>
          <a:prstGeom prst="ellipse">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Blood temperature</a:t>
            </a:r>
            <a:endParaRPr sz="1800">
              <a:solidFill>
                <a:schemeClr val="dk1"/>
              </a:solidFill>
              <a:latin typeface="Calibri"/>
              <a:ea typeface="Calibri"/>
              <a:cs typeface="Calibri"/>
              <a:sym typeface="Calibri"/>
            </a:endParaRPr>
          </a:p>
        </p:txBody>
      </p:sp>
      <p:cxnSp>
        <p:nvCxnSpPr>
          <p:cNvPr id="139" name="Google Shape;139;p18"/>
          <p:cNvCxnSpPr>
            <a:stCxn id="137" idx="5"/>
          </p:cNvCxnSpPr>
          <p:nvPr/>
        </p:nvCxnSpPr>
        <p:spPr>
          <a:xfrm>
            <a:off x="3215060" y="2326808"/>
            <a:ext cx="442500" cy="187800"/>
          </a:xfrm>
          <a:prstGeom prst="straightConnector1">
            <a:avLst/>
          </a:prstGeom>
          <a:noFill/>
          <a:ln w="9525" cap="flat" cmpd="sng">
            <a:solidFill>
              <a:srgbClr val="4A7DBA"/>
            </a:solidFill>
            <a:prstDash val="solid"/>
            <a:round/>
            <a:headEnd type="none" w="sm" len="sm"/>
            <a:tailEnd type="stealth" w="med" len="med"/>
          </a:ln>
        </p:spPr>
      </p:cxnSp>
      <p:cxnSp>
        <p:nvCxnSpPr>
          <p:cNvPr id="140" name="Google Shape;140;p18"/>
          <p:cNvCxnSpPr>
            <a:stCxn id="138" idx="6"/>
          </p:cNvCxnSpPr>
          <p:nvPr/>
        </p:nvCxnSpPr>
        <p:spPr>
          <a:xfrm>
            <a:off x="2895600" y="2819400"/>
            <a:ext cx="762000" cy="0"/>
          </a:xfrm>
          <a:prstGeom prst="straightConnector1">
            <a:avLst/>
          </a:prstGeom>
          <a:noFill/>
          <a:ln w="9525" cap="flat" cmpd="sng">
            <a:solidFill>
              <a:srgbClr val="4A7DBA"/>
            </a:solidFill>
            <a:prstDash val="solid"/>
            <a:round/>
            <a:headEnd type="none" w="sm" len="sm"/>
            <a:tailEnd type="stealth" w="med" len="med"/>
          </a:ln>
        </p:spPr>
      </p:cxnSp>
      <p:sp>
        <p:nvSpPr>
          <p:cNvPr id="141" name="Google Shape;141;p18"/>
          <p:cNvSpPr txBox="1"/>
          <p:nvPr/>
        </p:nvSpPr>
        <p:spPr>
          <a:xfrm>
            <a:off x="1249646" y="4088000"/>
            <a:ext cx="22557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chemeClr val="dk1"/>
                </a:solidFill>
                <a:latin typeface="Calibri"/>
                <a:ea typeface="Calibri"/>
                <a:cs typeface="Calibri"/>
                <a:sym typeface="Calibri"/>
              </a:rPr>
              <a:t>Increase Temperature</a:t>
            </a:r>
            <a:endParaRPr sz="1800" b="1">
              <a:solidFill>
                <a:schemeClr val="dk1"/>
              </a:solidFill>
              <a:latin typeface="Calibri"/>
              <a:ea typeface="Calibri"/>
              <a:cs typeface="Calibri"/>
              <a:sym typeface="Calibri"/>
            </a:endParaRPr>
          </a:p>
        </p:txBody>
      </p:sp>
      <p:sp>
        <p:nvSpPr>
          <p:cNvPr id="142" name="Google Shape;142;p18"/>
          <p:cNvSpPr txBox="1"/>
          <p:nvPr/>
        </p:nvSpPr>
        <p:spPr>
          <a:xfrm>
            <a:off x="5257421" y="4133675"/>
            <a:ext cx="23325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chemeClr val="dk1"/>
                </a:solidFill>
                <a:latin typeface="Calibri"/>
                <a:ea typeface="Calibri"/>
                <a:cs typeface="Calibri"/>
                <a:sym typeface="Calibri"/>
              </a:rPr>
              <a:t>Decrease Temperature</a:t>
            </a:r>
            <a:endParaRPr sz="1800" b="1">
              <a:solidFill>
                <a:schemeClr val="dk1"/>
              </a:solidFill>
              <a:latin typeface="Calibri"/>
              <a:ea typeface="Calibri"/>
              <a:cs typeface="Calibri"/>
              <a:sym typeface="Calibri"/>
            </a:endParaRPr>
          </a:p>
        </p:txBody>
      </p:sp>
      <p:cxnSp>
        <p:nvCxnSpPr>
          <p:cNvPr id="143" name="Google Shape;143;p18"/>
          <p:cNvCxnSpPr/>
          <p:nvPr/>
        </p:nvCxnSpPr>
        <p:spPr>
          <a:xfrm rot="5400000">
            <a:off x="3055996" y="3708738"/>
            <a:ext cx="1242000" cy="609600"/>
          </a:xfrm>
          <a:prstGeom prst="bentConnector3">
            <a:avLst>
              <a:gd name="adj1" fmla="val 50000"/>
            </a:avLst>
          </a:prstGeom>
          <a:noFill/>
          <a:ln w="9525" cap="flat" cmpd="sng">
            <a:solidFill>
              <a:srgbClr val="4A7DBA"/>
            </a:solidFill>
            <a:prstDash val="solid"/>
            <a:round/>
            <a:headEnd type="none" w="sm" len="sm"/>
            <a:tailEnd type="stealth" w="med" len="med"/>
          </a:ln>
        </p:spPr>
      </p:cxnSp>
      <p:cxnSp>
        <p:nvCxnSpPr>
          <p:cNvPr id="144" name="Google Shape;144;p18"/>
          <p:cNvCxnSpPr/>
          <p:nvPr/>
        </p:nvCxnSpPr>
        <p:spPr>
          <a:xfrm rot="-5400000" flipH="1">
            <a:off x="4428596" y="3769788"/>
            <a:ext cx="1201200" cy="487500"/>
          </a:xfrm>
          <a:prstGeom prst="bentConnector3">
            <a:avLst>
              <a:gd name="adj1" fmla="val 50000"/>
            </a:avLst>
          </a:prstGeom>
          <a:noFill/>
          <a:ln w="9525" cap="flat" cmpd="sng">
            <a:solidFill>
              <a:srgbClr val="4A7DBA"/>
            </a:solidFill>
            <a:prstDash val="solid"/>
            <a:round/>
            <a:headEnd type="none" w="sm" len="sm"/>
            <a:tailEnd type="stealth" w="med" len="med"/>
          </a:ln>
        </p:spPr>
      </p:cxnSp>
      <p:sp>
        <p:nvSpPr>
          <p:cNvPr id="145" name="Google Shape;145;p18"/>
          <p:cNvSpPr txBox="1"/>
          <p:nvPr/>
        </p:nvSpPr>
        <p:spPr>
          <a:xfrm>
            <a:off x="1143000" y="4674275"/>
            <a:ext cx="2636554" cy="2031325"/>
          </a:xfrm>
          <a:prstGeom prst="rect">
            <a:avLst/>
          </a:prstGeom>
          <a:noFill/>
          <a:ln>
            <a:noFill/>
          </a:ln>
        </p:spPr>
        <p:txBody>
          <a:bodyPr spcFirstLastPara="1" wrap="square" lIns="91425" tIns="45700" rIns="91425" bIns="45700" anchor="t" anchorCtr="0">
            <a:noAutofit/>
          </a:bodyPr>
          <a:lstStyle/>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Involuntary Shivering</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Increased cell metabolism (gut, brown fat, skeletal muscle)</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Vasoconstriction</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Heat preference </a:t>
            </a:r>
            <a:endParaRPr sz="1800">
              <a:solidFill>
                <a:schemeClr val="dk1"/>
              </a:solidFill>
              <a:latin typeface="Calibri"/>
              <a:ea typeface="Calibri"/>
              <a:cs typeface="Calibri"/>
              <a:sym typeface="Calibri"/>
            </a:endParaRPr>
          </a:p>
        </p:txBody>
      </p:sp>
      <p:sp>
        <p:nvSpPr>
          <p:cNvPr id="146" name="Google Shape;146;p18"/>
          <p:cNvSpPr txBox="1"/>
          <p:nvPr/>
        </p:nvSpPr>
        <p:spPr>
          <a:xfrm>
            <a:off x="5105400" y="4674275"/>
            <a:ext cx="2636554" cy="1477328"/>
          </a:xfrm>
          <a:prstGeom prst="rect">
            <a:avLst/>
          </a:prstGeom>
          <a:noFill/>
          <a:ln>
            <a:noFill/>
          </a:ln>
        </p:spPr>
        <p:txBody>
          <a:bodyPr spcFirstLastPara="1" wrap="square" lIns="91425" tIns="45700" rIns="91425" bIns="45700" anchor="t" anchorCtr="0">
            <a:noAutofit/>
          </a:bodyPr>
          <a:lstStyle/>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Sweating</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Obligate heat loss (skin and lungs)</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Vasodilation</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Cold Preference</a:t>
            </a:r>
            <a:endParaRPr sz="1800">
              <a:solidFill>
                <a:schemeClr val="dk1"/>
              </a:solidFill>
              <a:latin typeface="Calibri"/>
              <a:ea typeface="Calibri"/>
              <a:cs typeface="Calibri"/>
              <a:sym typeface="Calibri"/>
            </a:endParaRPr>
          </a:p>
        </p:txBody>
      </p:sp>
      <p:sp>
        <p:nvSpPr>
          <p:cNvPr id="147" name="Google Shape;147;p18"/>
          <p:cNvSpPr/>
          <p:nvPr/>
        </p:nvSpPr>
        <p:spPr>
          <a:xfrm>
            <a:off x="5410200" y="1676400"/>
            <a:ext cx="1981200" cy="762000"/>
          </a:xfrm>
          <a:prstGeom prst="ellipse">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Pyrogenic Cytokines</a:t>
            </a:r>
            <a:endParaRPr sz="1800">
              <a:solidFill>
                <a:schemeClr val="dk1"/>
              </a:solidFill>
              <a:latin typeface="Calibri"/>
              <a:ea typeface="Calibri"/>
              <a:cs typeface="Calibri"/>
              <a:sym typeface="Calibri"/>
            </a:endParaRPr>
          </a:p>
        </p:txBody>
      </p:sp>
      <p:cxnSp>
        <p:nvCxnSpPr>
          <p:cNvPr id="148" name="Google Shape;148;p18"/>
          <p:cNvCxnSpPr>
            <a:stCxn id="147" idx="3"/>
          </p:cNvCxnSpPr>
          <p:nvPr/>
        </p:nvCxnSpPr>
        <p:spPr>
          <a:xfrm flipH="1">
            <a:off x="5257840" y="2326808"/>
            <a:ext cx="442500" cy="187800"/>
          </a:xfrm>
          <a:prstGeom prst="straightConnector1">
            <a:avLst/>
          </a:prstGeom>
          <a:noFill/>
          <a:ln w="9525" cap="flat" cmpd="sng">
            <a:solidFill>
              <a:srgbClr val="4A7DBA"/>
            </a:solidFill>
            <a:prstDash val="solid"/>
            <a:round/>
            <a:headEnd type="none" w="sm" len="sm"/>
            <a:tailEnd type="stealth" w="med" len="med"/>
          </a:ln>
        </p:spPr>
      </p:cxnSp>
      <p:sp>
        <p:nvSpPr>
          <p:cNvPr id="149" name="Google Shape;149;p18"/>
          <p:cNvSpPr/>
          <p:nvPr/>
        </p:nvSpPr>
        <p:spPr>
          <a:xfrm>
            <a:off x="7620744" y="1371600"/>
            <a:ext cx="1142256" cy="457200"/>
          </a:xfrm>
          <a:prstGeom prst="roundRect">
            <a:avLst>
              <a:gd name="adj" fmla="val 16667"/>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Pyrogens</a:t>
            </a:r>
            <a:endParaRPr sz="1800">
              <a:solidFill>
                <a:schemeClr val="dk1"/>
              </a:solidFill>
              <a:latin typeface="Calibri"/>
              <a:ea typeface="Calibri"/>
              <a:cs typeface="Calibri"/>
              <a:sym typeface="Calibri"/>
            </a:endParaRPr>
          </a:p>
        </p:txBody>
      </p:sp>
      <p:cxnSp>
        <p:nvCxnSpPr>
          <p:cNvPr id="150" name="Google Shape;150;p18"/>
          <p:cNvCxnSpPr>
            <a:stCxn id="149" idx="1"/>
            <a:endCxn id="147" idx="7"/>
          </p:cNvCxnSpPr>
          <p:nvPr/>
        </p:nvCxnSpPr>
        <p:spPr>
          <a:xfrm flipH="1">
            <a:off x="7101144" y="1600200"/>
            <a:ext cx="519600" cy="187800"/>
          </a:xfrm>
          <a:prstGeom prst="straightConnector1">
            <a:avLst/>
          </a:prstGeom>
          <a:noFill/>
          <a:ln w="9525" cap="flat" cmpd="sng">
            <a:solidFill>
              <a:srgbClr val="4A7DBA"/>
            </a:solidFill>
            <a:prstDash val="solid"/>
            <a:round/>
            <a:headEnd type="none" w="sm" len="sm"/>
            <a:tailEnd type="stealth" w="med" len="med"/>
          </a:ln>
        </p:spPr>
      </p:cxnSp>
      <p:sp>
        <p:nvSpPr>
          <p:cNvPr id="151" name="Google Shape;151;p18"/>
          <p:cNvSpPr/>
          <p:nvPr/>
        </p:nvSpPr>
        <p:spPr>
          <a:xfrm>
            <a:off x="6172200" y="2438400"/>
            <a:ext cx="1981200" cy="762000"/>
          </a:xfrm>
          <a:prstGeom prst="ellipse">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Endogenic cryogens</a:t>
            </a:r>
            <a:endParaRPr sz="1800">
              <a:solidFill>
                <a:schemeClr val="dk1"/>
              </a:solidFill>
              <a:latin typeface="Calibri"/>
              <a:ea typeface="Calibri"/>
              <a:cs typeface="Calibri"/>
              <a:sym typeface="Calibri"/>
            </a:endParaRPr>
          </a:p>
        </p:txBody>
      </p:sp>
      <p:cxnSp>
        <p:nvCxnSpPr>
          <p:cNvPr id="152" name="Google Shape;152;p18"/>
          <p:cNvCxnSpPr>
            <a:endCxn id="151" idx="2"/>
          </p:cNvCxnSpPr>
          <p:nvPr/>
        </p:nvCxnSpPr>
        <p:spPr>
          <a:xfrm>
            <a:off x="5288100" y="2819400"/>
            <a:ext cx="884100" cy="0"/>
          </a:xfrm>
          <a:prstGeom prst="straightConnector1">
            <a:avLst/>
          </a:prstGeom>
          <a:noFill/>
          <a:ln w="9525" cap="flat" cmpd="sng">
            <a:solidFill>
              <a:srgbClr val="4A7DBA"/>
            </a:solidFill>
            <a:prstDash val="solid"/>
            <a:round/>
            <a:headEnd type="none" w="sm" len="sm"/>
            <a:tailEnd type="stealth" w="med" len="med"/>
          </a:ln>
        </p:spPr>
      </p:cxnSp>
      <p:cxnSp>
        <p:nvCxnSpPr>
          <p:cNvPr id="153" name="Google Shape;153;p18"/>
          <p:cNvCxnSpPr>
            <a:endCxn id="151" idx="3"/>
          </p:cNvCxnSpPr>
          <p:nvPr/>
        </p:nvCxnSpPr>
        <p:spPr>
          <a:xfrm rot="10800000" flipH="1">
            <a:off x="5334040" y="3088808"/>
            <a:ext cx="1128300" cy="55800"/>
          </a:xfrm>
          <a:prstGeom prst="bentConnector4">
            <a:avLst>
              <a:gd name="adj1" fmla="val 37141"/>
              <a:gd name="adj2" fmla="val -11732"/>
            </a:avLst>
          </a:prstGeom>
          <a:noFill/>
          <a:ln w="9525" cap="flat" cmpd="sng">
            <a:solidFill>
              <a:srgbClr val="4A7DBA"/>
            </a:solidFill>
            <a:prstDash val="solid"/>
            <a:round/>
            <a:headEnd type="none" w="sm" len="sm"/>
            <a:tailEnd type="none" w="sm" len="sm"/>
          </a:ln>
        </p:spPr>
      </p:cxnSp>
      <p:cxnSp>
        <p:nvCxnSpPr>
          <p:cNvPr id="154" name="Google Shape;154;p18"/>
          <p:cNvCxnSpPr/>
          <p:nvPr/>
        </p:nvCxnSpPr>
        <p:spPr>
          <a:xfrm rot="10800000">
            <a:off x="5334000" y="3048000"/>
            <a:ext cx="0" cy="189146"/>
          </a:xfrm>
          <a:prstGeom prst="straightConnector1">
            <a:avLst/>
          </a:prstGeom>
          <a:noFill/>
          <a:ln w="9525" cap="flat" cmpd="sng">
            <a:solidFill>
              <a:srgbClr val="4A7DBA"/>
            </a:solidFill>
            <a:prstDash val="solid"/>
            <a:round/>
            <a:headEnd type="none" w="sm" len="sm"/>
            <a:tailEnd type="none" w="sm" len="sm"/>
          </a:ln>
        </p:spPr>
      </p:cxnSp>
      <p:sp>
        <p:nvSpPr>
          <p:cNvPr id="155" name="Google Shape;155;p18"/>
          <p:cNvSpPr/>
          <p:nvPr/>
        </p:nvSpPr>
        <p:spPr>
          <a:xfrm>
            <a:off x="5410200" y="3200400"/>
            <a:ext cx="1981200" cy="762000"/>
          </a:xfrm>
          <a:prstGeom prst="ellipse">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Antipyretic</a:t>
            </a:r>
            <a:endParaRPr sz="1800">
              <a:solidFill>
                <a:schemeClr val="dk1"/>
              </a:solidFill>
              <a:latin typeface="Calibri"/>
              <a:ea typeface="Calibri"/>
              <a:cs typeface="Calibri"/>
              <a:sym typeface="Calibri"/>
            </a:endParaRPr>
          </a:p>
        </p:txBody>
      </p:sp>
      <p:cxnSp>
        <p:nvCxnSpPr>
          <p:cNvPr id="156" name="Google Shape;156;p18"/>
          <p:cNvCxnSpPr/>
          <p:nvPr/>
        </p:nvCxnSpPr>
        <p:spPr>
          <a:xfrm rot="10800000">
            <a:off x="5044500" y="3429000"/>
            <a:ext cx="365700" cy="152400"/>
          </a:xfrm>
          <a:prstGeom prst="bentConnector3">
            <a:avLst>
              <a:gd name="adj1" fmla="val 103049"/>
            </a:avLst>
          </a:prstGeom>
          <a:noFill/>
          <a:ln w="9525" cap="flat" cmpd="sng">
            <a:solidFill>
              <a:srgbClr val="4A7DBA"/>
            </a:solidFill>
            <a:prstDash val="solid"/>
            <a:round/>
            <a:headEnd type="none" w="sm" len="sm"/>
            <a:tailEnd type="none" w="sm" len="sm"/>
          </a:ln>
        </p:spPr>
      </p:cxnSp>
      <p:cxnSp>
        <p:nvCxnSpPr>
          <p:cNvPr id="157" name="Google Shape;157;p18"/>
          <p:cNvCxnSpPr/>
          <p:nvPr/>
        </p:nvCxnSpPr>
        <p:spPr>
          <a:xfrm>
            <a:off x="4953000" y="3429000"/>
            <a:ext cx="152400" cy="0"/>
          </a:xfrm>
          <a:prstGeom prst="straightConnector1">
            <a:avLst/>
          </a:prstGeom>
          <a:noFill/>
          <a:ln w="9525" cap="flat" cmpd="sng">
            <a:solidFill>
              <a:srgbClr val="4A7DBA"/>
            </a:solidFill>
            <a:prstDash val="solid"/>
            <a:round/>
            <a:headEnd type="none" w="sm" len="sm"/>
            <a:tailEnd type="none" w="sm" len="sm"/>
          </a:ln>
        </p:spPr>
      </p:cxnSp>
      <p:sp>
        <p:nvSpPr>
          <p:cNvPr id="158" name="Google Shape;158;p18"/>
          <p:cNvSpPr/>
          <p:nvPr/>
        </p:nvSpPr>
        <p:spPr>
          <a:xfrm>
            <a:off x="446095" y="4088011"/>
            <a:ext cx="544505" cy="276998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3600" b="1" cap="none">
                <a:latin typeface="Calibri"/>
                <a:ea typeface="Calibri"/>
                <a:cs typeface="Calibri"/>
                <a:sym typeface="Calibri"/>
              </a:rPr>
              <a:t>C</a:t>
            </a:r>
            <a:endParaRPr/>
          </a:p>
          <a:p>
            <a:pPr marL="0" marR="0" lvl="0" indent="0" algn="ctr" rtl="0">
              <a:spcBef>
                <a:spcPts val="0"/>
              </a:spcBef>
              <a:spcAft>
                <a:spcPts val="0"/>
              </a:spcAft>
              <a:buNone/>
            </a:pPr>
            <a:r>
              <a:rPr lang="en-US" sz="3600" b="1" cap="none">
                <a:latin typeface="Calibri"/>
                <a:ea typeface="Calibri"/>
                <a:cs typeface="Calibri"/>
                <a:sym typeface="Calibri"/>
              </a:rPr>
              <a:t>H</a:t>
            </a:r>
            <a:endParaRPr/>
          </a:p>
          <a:p>
            <a:pPr marL="0" marR="0" lvl="0" indent="0" algn="ctr" rtl="0">
              <a:spcBef>
                <a:spcPts val="0"/>
              </a:spcBef>
              <a:spcAft>
                <a:spcPts val="0"/>
              </a:spcAft>
              <a:buNone/>
            </a:pPr>
            <a:r>
              <a:rPr lang="en-US" sz="3600" b="1" cap="none">
                <a:latin typeface="Calibri"/>
                <a:ea typeface="Calibri"/>
                <a:cs typeface="Calibri"/>
                <a:sym typeface="Calibri"/>
              </a:rPr>
              <a:t>I</a:t>
            </a:r>
            <a:endParaRPr/>
          </a:p>
          <a:p>
            <a:pPr marL="0" marR="0" lvl="0" indent="0" algn="ctr" rtl="0">
              <a:spcBef>
                <a:spcPts val="0"/>
              </a:spcBef>
              <a:spcAft>
                <a:spcPts val="0"/>
              </a:spcAft>
              <a:buNone/>
            </a:pPr>
            <a:r>
              <a:rPr lang="en-US" sz="3600" b="1" cap="none">
                <a:latin typeface="Calibri"/>
                <a:ea typeface="Calibri"/>
                <a:cs typeface="Calibri"/>
                <a:sym typeface="Calibri"/>
              </a:rPr>
              <a:t>L</a:t>
            </a:r>
            <a:endParaRPr/>
          </a:p>
          <a:p>
            <a:pPr marL="0" marR="0" lvl="0" indent="0" algn="ctr" rtl="0">
              <a:spcBef>
                <a:spcPts val="0"/>
              </a:spcBef>
              <a:spcAft>
                <a:spcPts val="0"/>
              </a:spcAft>
              <a:buNone/>
            </a:pPr>
            <a:r>
              <a:rPr lang="en-US" sz="3600" b="1" cap="none">
                <a:latin typeface="Calibri"/>
                <a:ea typeface="Calibri"/>
                <a:cs typeface="Calibri"/>
                <a:sym typeface="Calibri"/>
              </a:rPr>
              <a:t>L</a:t>
            </a:r>
            <a:endParaRPr sz="3600" b="1" cap="none">
              <a:latin typeface="Calibri"/>
              <a:ea typeface="Calibri"/>
              <a:cs typeface="Calibri"/>
              <a:sym typeface="Calibri"/>
            </a:endParaRPr>
          </a:p>
        </p:txBody>
      </p:sp>
      <p:sp>
        <p:nvSpPr>
          <p:cNvPr id="159" name="Google Shape;159;p18"/>
          <p:cNvSpPr/>
          <p:nvPr/>
        </p:nvSpPr>
        <p:spPr>
          <a:xfrm>
            <a:off x="7837495" y="4088011"/>
            <a:ext cx="544505" cy="2769989"/>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3600" b="1" cap="none">
                <a:latin typeface="Calibri"/>
                <a:ea typeface="Calibri"/>
                <a:cs typeface="Calibri"/>
                <a:sym typeface="Calibri"/>
              </a:rPr>
              <a:t>F</a:t>
            </a:r>
            <a:endParaRPr/>
          </a:p>
          <a:p>
            <a:pPr marL="0" marR="0" lvl="0" indent="0" algn="ctr" rtl="0">
              <a:spcBef>
                <a:spcPts val="0"/>
              </a:spcBef>
              <a:spcAft>
                <a:spcPts val="0"/>
              </a:spcAft>
              <a:buNone/>
            </a:pPr>
            <a:r>
              <a:rPr lang="en-US" sz="3600" b="1">
                <a:latin typeface="Calibri"/>
                <a:ea typeface="Calibri"/>
                <a:cs typeface="Calibri"/>
                <a:sym typeface="Calibri"/>
              </a:rPr>
              <a:t>L</a:t>
            </a:r>
            <a:endParaRPr/>
          </a:p>
          <a:p>
            <a:pPr marL="0" marR="0" lvl="0" indent="0" algn="ctr" rtl="0">
              <a:spcBef>
                <a:spcPts val="0"/>
              </a:spcBef>
              <a:spcAft>
                <a:spcPts val="0"/>
              </a:spcAft>
              <a:buNone/>
            </a:pPr>
            <a:r>
              <a:rPr lang="en-US" sz="3600" b="1" cap="none">
                <a:latin typeface="Calibri"/>
                <a:ea typeface="Calibri"/>
                <a:cs typeface="Calibri"/>
                <a:sym typeface="Calibri"/>
              </a:rPr>
              <a:t>U</a:t>
            </a:r>
            <a:endParaRPr/>
          </a:p>
          <a:p>
            <a:pPr marL="0" marR="0" lvl="0" indent="0" algn="ctr" rtl="0">
              <a:spcBef>
                <a:spcPts val="0"/>
              </a:spcBef>
              <a:spcAft>
                <a:spcPts val="0"/>
              </a:spcAft>
              <a:buNone/>
            </a:pPr>
            <a:r>
              <a:rPr lang="en-US" sz="3600" b="1">
                <a:latin typeface="Calibri"/>
                <a:ea typeface="Calibri"/>
                <a:cs typeface="Calibri"/>
                <a:sym typeface="Calibri"/>
              </a:rPr>
              <a:t>S</a:t>
            </a:r>
            <a:endParaRPr/>
          </a:p>
          <a:p>
            <a:pPr marL="0" marR="0" lvl="0" indent="0" algn="ctr" rtl="0">
              <a:spcBef>
                <a:spcPts val="0"/>
              </a:spcBef>
              <a:spcAft>
                <a:spcPts val="0"/>
              </a:spcAft>
              <a:buNone/>
            </a:pPr>
            <a:r>
              <a:rPr lang="en-US" sz="3600" b="1" cap="none">
                <a:latin typeface="Calibri"/>
                <a:ea typeface="Calibri"/>
                <a:cs typeface="Calibri"/>
                <a:sym typeface="Calibri"/>
              </a:rPr>
              <a:t>H</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9"/>
                                        </p:tgtEl>
                                        <p:attrNameLst>
                                          <p:attrName>style.visibility</p:attrName>
                                        </p:attrNameLst>
                                      </p:cBhvr>
                                      <p:to>
                                        <p:strVal val="visible"/>
                                      </p:to>
                                    </p:set>
                                  </p:childTnLst>
                                </p:cTn>
                              </p:par>
                              <p:par>
                                <p:cTn id="39" presetID="1" presetClass="exit" presetSubtype="0" fill="hold" nodeType="withEffect">
                                  <p:stCondLst>
                                    <p:cond delay="0"/>
                                  </p:stCondLst>
                                  <p:childTnLst>
                                    <p:set>
                                      <p:cBhvr>
                                        <p:cTn id="40" dur="1" fill="hold">
                                          <p:stCondLst>
                                            <p:cond delay="1"/>
                                          </p:stCondLst>
                                        </p:cTn>
                                        <p:tgtEl>
                                          <p:spTgt spid="1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Fever</a:t>
            </a:r>
            <a:endParaRPr sz="4400" b="0" i="0" u="none" strike="noStrike" cap="none">
              <a:solidFill>
                <a:schemeClr val="dk1"/>
              </a:solidFill>
              <a:latin typeface="Calibri"/>
              <a:ea typeface="Calibri"/>
              <a:cs typeface="Calibri"/>
              <a:sym typeface="Calibri"/>
            </a:endParaRPr>
          </a:p>
        </p:txBody>
      </p:sp>
      <p:sp>
        <p:nvSpPr>
          <p:cNvPr id="166" name="Google Shape;166;p1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1"/>
              </a:buClr>
              <a:buSzPts val="2400"/>
              <a:buFont typeface="Arial"/>
              <a:buNone/>
            </a:pPr>
            <a:r>
              <a:rPr lang="en-US" sz="2400" b="1" i="0" u="none" strike="noStrike" cap="none">
                <a:solidFill>
                  <a:schemeClr val="dk1"/>
                </a:solidFill>
                <a:latin typeface="Calibri"/>
                <a:ea typeface="Calibri"/>
                <a:cs typeface="Calibri"/>
                <a:sym typeface="Calibri"/>
              </a:rPr>
              <a:t>PRO</a:t>
            </a:r>
            <a:endParaRPr sz="2400" b="1" i="0" u="none" strike="noStrike" cap="none">
              <a:solidFill>
                <a:schemeClr val="dk1"/>
              </a:solidFill>
              <a:latin typeface="Calibri"/>
              <a:ea typeface="Calibri"/>
              <a:cs typeface="Calibri"/>
              <a:sym typeface="Calibri"/>
            </a:endParaRPr>
          </a:p>
        </p:txBody>
      </p:sp>
      <p:sp>
        <p:nvSpPr>
          <p:cNvPr id="167" name="Google Shape;167;p1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Enhances leukocyte mobility and activity</a:t>
            </a:r>
            <a:endParaRPr/>
          </a:p>
          <a:p>
            <a:pPr marL="342900" marR="0" lvl="0" indent="-342900" algn="l" rtl="0">
              <a:spcBef>
                <a:spcPts val="48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Helps activate T-lymphocytes</a:t>
            </a:r>
            <a:endParaRPr/>
          </a:p>
          <a:p>
            <a:pPr marL="342900" marR="0" lvl="0" indent="-342900" algn="l" rtl="0">
              <a:spcBef>
                <a:spcPts val="48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Aids production of interferon</a:t>
            </a:r>
            <a:endParaRPr/>
          </a:p>
          <a:p>
            <a:pPr marL="342900" marR="0" lvl="0" indent="-342900" algn="l" rtl="0">
              <a:spcBef>
                <a:spcPts val="48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Inhibits bacterial and viral function</a:t>
            </a:r>
            <a:endParaRPr sz="2400" b="0" i="0" u="none" strike="noStrike" cap="none">
              <a:solidFill>
                <a:schemeClr val="dk1"/>
              </a:solidFill>
              <a:latin typeface="Calibri"/>
              <a:ea typeface="Calibri"/>
              <a:cs typeface="Calibri"/>
              <a:sym typeface="Calibri"/>
            </a:endParaRPr>
          </a:p>
        </p:txBody>
      </p:sp>
      <p:sp>
        <p:nvSpPr>
          <p:cNvPr id="168" name="Google Shape;168;p1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1"/>
              </a:buClr>
              <a:buSzPts val="2400"/>
              <a:buFont typeface="Arial"/>
              <a:buNone/>
            </a:pPr>
            <a:r>
              <a:rPr lang="en-US" sz="2400" b="1" i="0" u="none" strike="noStrike" cap="none">
                <a:solidFill>
                  <a:schemeClr val="dk1"/>
                </a:solidFill>
                <a:latin typeface="Calibri"/>
                <a:ea typeface="Calibri"/>
                <a:cs typeface="Calibri"/>
                <a:sym typeface="Calibri"/>
              </a:rPr>
              <a:t>CON</a:t>
            </a:r>
            <a:endParaRPr sz="2400" b="1" i="0" u="none" strike="noStrike" cap="none">
              <a:solidFill>
                <a:schemeClr val="dk1"/>
              </a:solidFill>
              <a:latin typeface="Calibri"/>
              <a:ea typeface="Calibri"/>
              <a:cs typeface="Calibri"/>
              <a:sym typeface="Calibri"/>
            </a:endParaRPr>
          </a:p>
        </p:txBody>
      </p:sp>
      <p:sp>
        <p:nvSpPr>
          <p:cNvPr id="169" name="Google Shape;169;p1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Creates hypermetabolic state</a:t>
            </a:r>
            <a:endParaRPr/>
          </a:p>
          <a:p>
            <a:pPr marL="342900" marR="0" lvl="0" indent="-342900" algn="l" rtl="0">
              <a:spcBef>
                <a:spcPts val="48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Causes increased insensible fluid loss</a:t>
            </a:r>
            <a:endParaRPr/>
          </a:p>
          <a:p>
            <a:pPr marL="342900" marR="0" lvl="0" indent="-342900" algn="l" rtl="0">
              <a:spcBef>
                <a:spcPts val="480"/>
              </a:spcBef>
              <a:spcAft>
                <a:spcPts val="0"/>
              </a:spcAft>
              <a:buClr>
                <a:schemeClr val="dk1"/>
              </a:buClr>
              <a:buSzPts val="2400"/>
              <a:buFont typeface="Arial"/>
              <a:buChar char="•"/>
            </a:pPr>
            <a:r>
              <a:rPr lang="en-US" sz="2400" b="0" i="0" u="none" strike="noStrike" cap="none">
                <a:solidFill>
                  <a:schemeClr val="dk1"/>
                </a:solidFill>
                <a:latin typeface="Calibri"/>
                <a:ea typeface="Calibri"/>
                <a:cs typeface="Calibri"/>
                <a:sym typeface="Calibri"/>
              </a:rPr>
              <a:t>Makes one feel uncomfortable</a:t>
            </a:r>
            <a:endParaRPr sz="2400" b="0" i="0" u="none" strike="noStrike" cap="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What does the kid have?</a:t>
            </a:r>
            <a:endParaRPr sz="4400" b="0" i="0" u="none" strike="noStrike" cap="none">
              <a:solidFill>
                <a:schemeClr val="dk1"/>
              </a:solidFill>
              <a:latin typeface="Calibri"/>
              <a:ea typeface="Calibri"/>
              <a:cs typeface="Calibri"/>
              <a:sym typeface="Calibri"/>
            </a:endParaRPr>
          </a:p>
        </p:txBody>
      </p:sp>
      <p:sp>
        <p:nvSpPr>
          <p:cNvPr id="176" name="Google Shape;176;p2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In up to 40% of kids, you will not find a source</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Most kids will have a self-limited infection</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Rarely, you will have a kid with a bacterial cause requiring treatment, an oncologic cause, or a non-infectious inflammatory cause</a:t>
            </a:r>
            <a:endParaRPr sz="3200" b="0" i="0" u="none" strike="noStrike" cap="none">
              <a:solidFill>
                <a:schemeClr val="dk1"/>
              </a:solidFill>
              <a:latin typeface="Calibri"/>
              <a:ea typeface="Calibri"/>
              <a:cs typeface="Calibri"/>
              <a:sym typeface="Calibri"/>
            </a:endParaRPr>
          </a:p>
        </p:txBody>
      </p:sp>
      <p:sp>
        <p:nvSpPr>
          <p:cNvPr id="177" name="Google Shape;177;p20"/>
          <p:cNvSpPr/>
          <p:nvPr/>
        </p:nvSpPr>
        <p:spPr>
          <a:xfrm>
            <a:off x="7696200" y="304800"/>
            <a:ext cx="914400" cy="914400"/>
          </a:xfrm>
          <a:prstGeom prst="star5">
            <a:avLst>
              <a:gd name="adj" fmla="val 19098"/>
              <a:gd name="hf" fmla="val 105146"/>
              <a:gd name="vf" fmla="val 110557"/>
            </a:avLst>
          </a:prstGeom>
          <a:solidFill>
            <a:schemeClr val="accent3"/>
          </a:solidFill>
          <a:ln w="25400" cap="flat" cmpd="sng">
            <a:solidFill>
              <a:schemeClr val="accent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accent3"/>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Treating Fever</a:t>
            </a:r>
            <a:endParaRPr sz="4400" b="0" i="0" u="none" strike="noStrike" cap="none">
              <a:solidFill>
                <a:schemeClr val="dk1"/>
              </a:solidFill>
              <a:latin typeface="Calibri"/>
              <a:ea typeface="Calibri"/>
              <a:cs typeface="Calibri"/>
              <a:sym typeface="Calibri"/>
            </a:endParaRPr>
          </a:p>
        </p:txBody>
      </p:sp>
      <p:sp>
        <p:nvSpPr>
          <p:cNvPr id="184" name="Google Shape;184;p2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Encourage liquid intake</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Remove blankets and heavy clothing</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Antipyretics</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Reassess child after fever defervesces</a:t>
            </a:r>
            <a:endParaRPr sz="3200" b="0" i="0" u="none" strike="noStrike" cap="none">
              <a:solidFill>
                <a:schemeClr val="dk1"/>
              </a:solidFill>
              <a:latin typeface="Calibri"/>
              <a:ea typeface="Calibri"/>
              <a:cs typeface="Calibri"/>
              <a:sym typeface="Calibri"/>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Workup root cause as necessary</a:t>
            </a:r>
            <a:endParaRPr/>
          </a:p>
        </p:txBody>
      </p:sp>
      <p:sp>
        <p:nvSpPr>
          <p:cNvPr id="185" name="Google Shape;185;p21"/>
          <p:cNvSpPr/>
          <p:nvPr/>
        </p:nvSpPr>
        <p:spPr>
          <a:xfrm>
            <a:off x="7696200" y="304800"/>
            <a:ext cx="914400" cy="914400"/>
          </a:xfrm>
          <a:prstGeom prst="star5">
            <a:avLst>
              <a:gd name="adj" fmla="val 19098"/>
              <a:gd name="hf" fmla="val 105146"/>
              <a:gd name="vf" fmla="val 110557"/>
            </a:avLst>
          </a:prstGeom>
          <a:solidFill>
            <a:schemeClr val="accent3"/>
          </a:solidFill>
          <a:ln w="25400" cap="flat" cmpd="sng">
            <a:solidFill>
              <a:schemeClr val="accent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accent3"/>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1544</Words>
  <Application>Microsoft Office PowerPoint</Application>
  <PresentationFormat>On-screen Show (4:3)</PresentationFormat>
  <Paragraphs>210</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Managing Fever</vt:lpstr>
      <vt:lpstr>Content Specifications</vt:lpstr>
      <vt:lpstr>PREP 2011:240</vt:lpstr>
      <vt:lpstr>Physiology</vt:lpstr>
      <vt:lpstr>Normal Temperature</vt:lpstr>
      <vt:lpstr>Pathophysiology</vt:lpstr>
      <vt:lpstr>Fever</vt:lpstr>
      <vt:lpstr>What does the kid have?</vt:lpstr>
      <vt:lpstr>Treating Fever</vt:lpstr>
      <vt:lpstr>Dosing Tylenol</vt:lpstr>
      <vt:lpstr>Dosing Motrin</vt:lpstr>
      <vt:lpstr>Should I alternate Tylenol and Motrin?</vt:lpstr>
      <vt:lpstr>When should I be worried?</vt:lpstr>
      <vt:lpstr>Risk Stratification</vt:lpstr>
      <vt:lpstr>Neonates</vt:lpstr>
      <vt:lpstr>Should we check urine?</vt:lpstr>
      <vt:lpstr>FUO</vt:lpstr>
      <vt:lpstr>What about the other vitals?</vt:lpstr>
      <vt:lpstr>But the Fever is so high!</vt:lpstr>
      <vt:lpstr>Fighting Fever Phobia</vt:lpstr>
      <vt:lpstr>Take home points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Fever</dc:title>
  <dc:creator>Crawford, Lexi</dc:creator>
  <cp:lastModifiedBy>Crawford, Lexi</cp:lastModifiedBy>
  <cp:revision>1</cp:revision>
  <dcterms:modified xsi:type="dcterms:W3CDTF">2019-09-16T02:45:01Z</dcterms:modified>
</cp:coreProperties>
</file>