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35" r:id="rId1"/>
  </p:sldMasterIdLst>
  <p:notesMasterIdLst>
    <p:notesMasterId r:id="rId18"/>
  </p:notes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TI-Image"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79381" autoAdjust="0"/>
  </p:normalViewPr>
  <p:slideViewPr>
    <p:cSldViewPr>
      <p:cViewPr>
        <p:scale>
          <a:sx n="62" d="100"/>
          <a:sy n="62" d="100"/>
        </p:scale>
        <p:origin x="-13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64" charset="-128"/>
              </a:defRPr>
            </a:lvl1pPr>
          </a:lstStyle>
          <a:p>
            <a:pPr>
              <a:defRPr/>
            </a:pPr>
            <a:endParaRPr lang="en-US"/>
          </a:p>
        </p:txBody>
      </p:sp>
      <p:sp>
        <p:nvSpPr>
          <p:cNvPr id="21504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64" charset="-128"/>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15045"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04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64" charset="-128"/>
              </a:defRPr>
            </a:lvl1pPr>
          </a:lstStyle>
          <a:p>
            <a:pPr>
              <a:defRPr/>
            </a:pPr>
            <a:endParaRPr lang="en-US"/>
          </a:p>
        </p:txBody>
      </p:sp>
      <p:sp>
        <p:nvSpPr>
          <p:cNvPr id="21504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64" charset="-128"/>
              </a:defRPr>
            </a:lvl1pPr>
          </a:lstStyle>
          <a:p>
            <a:pPr>
              <a:defRPr/>
            </a:pPr>
            <a:fld id="{B32CFF9E-ABA2-4F3C-BD8F-1E85F1945FD5}" type="slidenum">
              <a:rPr lang="en-US"/>
              <a:pPr>
                <a:defRPr/>
              </a:pPr>
              <a:t>‹#›</a:t>
            </a:fld>
            <a:endParaRPr lang="en-US"/>
          </a:p>
        </p:txBody>
      </p:sp>
    </p:spTree>
    <p:extLst>
      <p:ext uri="{BB962C8B-B14F-4D97-AF65-F5344CB8AC3E}">
        <p14:creationId xmlns:p14="http://schemas.microsoft.com/office/powerpoint/2010/main" val="3875114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4" charset="-128"/>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4" charset="-128"/>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4" charset="-128"/>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4" charset="-128"/>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32CFF9E-ABA2-4F3C-BD8F-1E85F1945FD5}"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r>
              <a:rPr lang="en-US" dirty="0" smtClean="0"/>
              <a:t>Total of 15 points which is considered normal.  The minimum score is 3.</a:t>
            </a:r>
          </a:p>
          <a:p>
            <a:pPr eaLnBrk="1" hangingPunct="1"/>
            <a:r>
              <a:rPr lang="en-US" dirty="0" smtClean="0"/>
              <a:t>In patients</a:t>
            </a:r>
            <a:r>
              <a:rPr lang="en-US" baseline="0" dirty="0" smtClean="0"/>
              <a:t> with a </a:t>
            </a:r>
            <a:r>
              <a:rPr lang="en-US" baseline="0" dirty="0" err="1" smtClean="0"/>
              <a:t>g</a:t>
            </a:r>
            <a:r>
              <a:rPr lang="en-US" dirty="0" err="1" smtClean="0"/>
              <a:t>lascow</a:t>
            </a:r>
            <a:r>
              <a:rPr lang="en-US" dirty="0" smtClean="0"/>
              <a:t> coma score of </a:t>
            </a:r>
            <a:r>
              <a:rPr lang="en-US" sz="1200" dirty="0" smtClean="0"/>
              <a:t>≤ 8</a:t>
            </a:r>
            <a:r>
              <a:rPr lang="en-US" sz="1200" baseline="0" dirty="0" smtClean="0"/>
              <a:t> intubation is recommended as these patients are at high risk for not protecting their airway.</a:t>
            </a:r>
            <a:endParaRPr lang="en-US" dirty="0" smtClean="0"/>
          </a:p>
        </p:txBody>
      </p:sp>
      <p:sp>
        <p:nvSpPr>
          <p:cNvPr id="4" name="Slide Number Placeholder 3"/>
          <p:cNvSpPr>
            <a:spLocks noGrp="1"/>
          </p:cNvSpPr>
          <p:nvPr>
            <p:ph type="sldNum" sz="quarter" idx="5"/>
          </p:nvPr>
        </p:nvSpPr>
        <p:spPr/>
        <p:txBody>
          <a:bodyPr/>
          <a:lstStyle/>
          <a:p>
            <a:pPr>
              <a:defRPr/>
            </a:pPr>
            <a:fld id="{E84E46AE-11E4-416A-9161-C39CE521918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r>
              <a:rPr lang="en-US" dirty="0" smtClean="0"/>
              <a:t>Treat all patients with ABCs/PALS support. It is important to remember that patients with a GCS of 8 or less cannot adequately protect their airway.</a:t>
            </a:r>
          </a:p>
          <a:p>
            <a:pPr eaLnBrk="1" hangingPunct="1"/>
            <a:endParaRPr lang="en-US" dirty="0" smtClean="0"/>
          </a:p>
          <a:p>
            <a:pPr eaLnBrk="1" hangingPunct="1"/>
            <a:r>
              <a:rPr lang="en-US" dirty="0" smtClean="0"/>
              <a:t>Without</a:t>
            </a:r>
            <a:r>
              <a:rPr lang="en-US" baseline="0" dirty="0" smtClean="0"/>
              <a:t> a readily identifiable cause for acutely depressed mental status,</a:t>
            </a:r>
            <a:r>
              <a:rPr lang="en-US" dirty="0" smtClean="0"/>
              <a:t> give all patients IV D10 unless</a:t>
            </a:r>
            <a:r>
              <a:rPr lang="en-US" baseline="0" dirty="0" smtClean="0"/>
              <a:t> a blood glucose can be immediately checked.</a:t>
            </a:r>
          </a:p>
          <a:p>
            <a:pPr eaLnBrk="1" hangingPunct="1"/>
            <a:endParaRPr lang="en-US" dirty="0" smtClean="0"/>
          </a:p>
          <a:p>
            <a:pPr eaLnBrk="1" hangingPunct="1"/>
            <a:r>
              <a:rPr lang="en-US" dirty="0" smtClean="0"/>
              <a:t>Empiric antibiotics vary</a:t>
            </a:r>
            <a:r>
              <a:rPr lang="en-US" baseline="0" dirty="0" smtClean="0"/>
              <a:t> by location but </a:t>
            </a:r>
            <a:r>
              <a:rPr lang="en-US" baseline="0" dirty="0" err="1" smtClean="0"/>
              <a:t>ceftriaxone</a:t>
            </a:r>
            <a:r>
              <a:rPr lang="en-US" baseline="0" dirty="0" smtClean="0"/>
              <a:t>, </a:t>
            </a:r>
            <a:r>
              <a:rPr lang="en-US" baseline="0" dirty="0" err="1" smtClean="0"/>
              <a:t>vancomycin</a:t>
            </a:r>
            <a:r>
              <a:rPr lang="en-US" baseline="0" dirty="0" smtClean="0"/>
              <a:t> and acyclovir are popular choices.</a:t>
            </a:r>
          </a:p>
          <a:p>
            <a:pPr eaLnBrk="1" hangingPunct="1"/>
            <a:endParaRPr lang="en-US" dirty="0" smtClean="0"/>
          </a:p>
          <a:p>
            <a:pPr eaLnBrk="1" hangingPunct="1"/>
            <a:r>
              <a:rPr lang="en-US" dirty="0" err="1" smtClean="0"/>
              <a:t>Lorazepam</a:t>
            </a:r>
            <a:r>
              <a:rPr lang="en-US" dirty="0" smtClean="0"/>
              <a:t> is a reasonable initial treatment for all cases of definite seizure</a:t>
            </a:r>
          </a:p>
        </p:txBody>
      </p:sp>
      <p:sp>
        <p:nvSpPr>
          <p:cNvPr id="4" name="Slide Number Placeholder 3"/>
          <p:cNvSpPr>
            <a:spLocks noGrp="1"/>
          </p:cNvSpPr>
          <p:nvPr>
            <p:ph type="sldNum" sz="quarter" idx="5"/>
          </p:nvPr>
        </p:nvSpPr>
        <p:spPr/>
        <p:txBody>
          <a:bodyPr/>
          <a:lstStyle/>
          <a:p>
            <a:pPr>
              <a:defRPr/>
            </a:pPr>
            <a:fld id="{0A3ECAC1-9C28-458A-82EA-E8109D8E9404}"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r>
              <a:rPr lang="en-US" dirty="0" smtClean="0"/>
              <a:t>History should</a:t>
            </a:r>
            <a:r>
              <a:rPr lang="en-US" baseline="0" dirty="0" smtClean="0"/>
              <a:t> always guide your workup. </a:t>
            </a:r>
          </a:p>
          <a:p>
            <a:pPr eaLnBrk="1" hangingPunct="1"/>
            <a:endParaRPr lang="en-US" baseline="0" dirty="0" smtClean="0"/>
          </a:p>
          <a:p>
            <a:pPr eaLnBrk="1" hangingPunct="1"/>
            <a:r>
              <a:rPr lang="en-US" baseline="0" dirty="0" smtClean="0"/>
              <a:t>W</a:t>
            </a:r>
            <a:r>
              <a:rPr lang="en-US" dirty="0" smtClean="0"/>
              <a:t>hen etiology remains elusive consider sending thyroid studies, </a:t>
            </a:r>
            <a:r>
              <a:rPr lang="en-US" dirty="0" err="1" smtClean="0"/>
              <a:t>cortisol</a:t>
            </a:r>
            <a:r>
              <a:rPr lang="en-US" dirty="0" smtClean="0"/>
              <a:t> levels, </a:t>
            </a:r>
            <a:r>
              <a:rPr lang="en-US" dirty="0" err="1" smtClean="0"/>
              <a:t>carboxyhemoglobin</a:t>
            </a:r>
            <a:r>
              <a:rPr lang="en-US" dirty="0" smtClean="0"/>
              <a:t>, coagulation studies, CK, urine </a:t>
            </a:r>
            <a:r>
              <a:rPr lang="en-US" dirty="0" err="1" smtClean="0"/>
              <a:t>porphyrins</a:t>
            </a:r>
            <a:r>
              <a:rPr lang="en-US" dirty="0" smtClean="0"/>
              <a:t> and additional infection workup is clinically appropriate</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28C8A440-A516-4C3D-A66A-5012A4D6655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CT scan</a:t>
            </a:r>
            <a:r>
              <a:rPr lang="en-US" baseline="0" dirty="0" smtClean="0"/>
              <a:t> is useful to detect intracranial bleeding, trauma, mass and evidence of increased ICP.</a:t>
            </a:r>
          </a:p>
          <a:p>
            <a:endParaRPr lang="en-US" baseline="0" dirty="0" smtClean="0"/>
          </a:p>
          <a:p>
            <a:r>
              <a:rPr lang="en-US" baseline="0" dirty="0" smtClean="0"/>
              <a:t>LP is an extremely useful diagnostic study and should be performed when working up acutely depressed mental status without clear etiology.  Much debate exists on the need for imaging before LP to rule out increased ICP.  Exam for a bulging </a:t>
            </a:r>
            <a:r>
              <a:rPr lang="en-US" baseline="0" dirty="0" err="1" smtClean="0"/>
              <a:t>fontanelle</a:t>
            </a:r>
            <a:r>
              <a:rPr lang="en-US" baseline="0" dirty="0" smtClean="0"/>
              <a:t> in an infant, and for </a:t>
            </a:r>
            <a:r>
              <a:rPr lang="en-US" baseline="0" dirty="0" err="1" smtClean="0"/>
              <a:t>papilledema</a:t>
            </a:r>
            <a:r>
              <a:rPr lang="en-US" baseline="0" dirty="0" smtClean="0"/>
              <a:t> are often suggested by experts.</a:t>
            </a:r>
            <a:endParaRPr lang="en-US" dirty="0"/>
          </a:p>
        </p:txBody>
      </p:sp>
      <p:sp>
        <p:nvSpPr>
          <p:cNvPr id="4" name="Slide Number Placeholder 3"/>
          <p:cNvSpPr>
            <a:spLocks noGrp="1"/>
          </p:cNvSpPr>
          <p:nvPr>
            <p:ph type="sldNum" sz="quarter" idx="10"/>
          </p:nvPr>
        </p:nvSpPr>
        <p:spPr/>
        <p:txBody>
          <a:bodyPr/>
          <a:lstStyle/>
          <a:p>
            <a:pPr>
              <a:defRPr/>
            </a:pPr>
            <a:fld id="{B32CFF9E-ABA2-4F3C-BD8F-1E85F1945FD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dirty="0" smtClean="0"/>
              <a:t>MDMA intoxication (a</a:t>
            </a:r>
            <a:r>
              <a:rPr lang="en-US" baseline="0" dirty="0" smtClean="0"/>
              <a:t> modified designer </a:t>
            </a:r>
            <a:r>
              <a:rPr lang="en-US" dirty="0" smtClean="0"/>
              <a:t>amphetamine) and </a:t>
            </a:r>
            <a:r>
              <a:rPr lang="en-US" dirty="0" err="1" smtClean="0"/>
              <a:t>Anticholenergic</a:t>
            </a:r>
            <a:r>
              <a:rPr lang="en-US" dirty="0" smtClean="0"/>
              <a:t> intoxication can be very similar.  One key difference is MDMA intoxication usually presents with diaphoresis whereas </a:t>
            </a:r>
            <a:r>
              <a:rPr lang="en-US" dirty="0" err="1" smtClean="0"/>
              <a:t>anticholenergic</a:t>
            </a:r>
            <a:r>
              <a:rPr lang="en-US" dirty="0" smtClean="0"/>
              <a:t> intoxication often presents with absent sweating. </a:t>
            </a:r>
          </a:p>
          <a:p>
            <a:pPr eaLnBrk="1" hangingPunct="1">
              <a:defRPr/>
            </a:pPr>
            <a:endParaRPr lang="en-US" dirty="0" smtClean="0"/>
          </a:p>
          <a:p>
            <a:pPr eaLnBrk="1" hangingPunct="1">
              <a:defRPr/>
            </a:pPr>
            <a:r>
              <a:rPr lang="en-US" dirty="0" smtClean="0"/>
              <a:t>While most patients with MDMA overdose improve with supportive care, life-threatening complications may result from severe toxicity. Complications include severe hyperthermia, DIC, </a:t>
            </a:r>
            <a:r>
              <a:rPr lang="en-US" dirty="0" err="1" smtClean="0"/>
              <a:t>rhabdomyolysis</a:t>
            </a:r>
            <a:r>
              <a:rPr lang="en-US" dirty="0" smtClean="0"/>
              <a:t>, acute renal failure, </a:t>
            </a:r>
            <a:r>
              <a:rPr lang="en-US" dirty="0" err="1" smtClean="0"/>
              <a:t>hyponaremia</a:t>
            </a:r>
            <a:r>
              <a:rPr lang="en-US" dirty="0" smtClean="0"/>
              <a:t>, seizures, cerebral edema, arrhythmia.</a:t>
            </a:r>
          </a:p>
          <a:p>
            <a:pPr eaLnBrk="1" hangingPunct="1">
              <a:defRPr/>
            </a:pPr>
            <a:endParaRPr lang="en-US" dirty="0" smtClean="0"/>
          </a:p>
          <a:p>
            <a:pPr eaLnBrk="1" hangingPunct="1">
              <a:defRPr/>
            </a:pPr>
            <a:r>
              <a:rPr lang="en-US" dirty="0" smtClean="0"/>
              <a:t>For </a:t>
            </a:r>
            <a:r>
              <a:rPr lang="en-US" dirty="0" err="1" smtClean="0"/>
              <a:t>Anticolenergic</a:t>
            </a:r>
            <a:r>
              <a:rPr lang="en-US" dirty="0" smtClean="0"/>
              <a:t> intoxication initial assessment and stabilization are required. Check ABCs. Obtain an ECG soon after arrival. Give sodium bicarbonate to patients with QRS prolongation (&gt;100 milliseconds). Following initial stabilization, GI decontamination usually is needed. The antidote for </a:t>
            </a:r>
            <a:r>
              <a:rPr lang="en-US" dirty="0" err="1" smtClean="0"/>
              <a:t>anticholinergic</a:t>
            </a:r>
            <a:r>
              <a:rPr lang="en-US" dirty="0" smtClean="0"/>
              <a:t> toxicity is </a:t>
            </a:r>
            <a:r>
              <a:rPr lang="en-US" dirty="0" err="1" smtClean="0"/>
              <a:t>physostigmine</a:t>
            </a:r>
            <a:r>
              <a:rPr lang="en-US" dirty="0" smtClean="0"/>
              <a:t> </a:t>
            </a:r>
            <a:r>
              <a:rPr lang="en-US" dirty="0" err="1" smtClean="0"/>
              <a:t>salicylate</a:t>
            </a:r>
            <a:r>
              <a:rPr lang="en-US" dirty="0" smtClean="0"/>
              <a:t>. </a:t>
            </a:r>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AC1301C7-5DA6-489D-B568-C59E2F8FBF7C}"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r>
              <a:rPr lang="en-US" dirty="0" smtClean="0"/>
              <a:t>A reasonable </a:t>
            </a:r>
            <a:r>
              <a:rPr lang="en-US" dirty="0" err="1" smtClean="0"/>
              <a:t>DDx</a:t>
            </a:r>
            <a:r>
              <a:rPr lang="en-US" dirty="0" smtClean="0"/>
              <a:t> includes depressed mental status due to </a:t>
            </a:r>
            <a:r>
              <a:rPr lang="en-US" dirty="0" err="1" smtClean="0"/>
              <a:t>hyperammonemia</a:t>
            </a:r>
            <a:r>
              <a:rPr lang="en-US" dirty="0" smtClean="0"/>
              <a:t>, hypoglycemia, sepsis, ingestion, trauma, or seizures as a result of any of the preceding.  Workup would include focused physical exam, chemistries, free flowing ammonia level, glucose,</a:t>
            </a:r>
            <a:r>
              <a:rPr lang="en-US" baseline="0" dirty="0" smtClean="0"/>
              <a:t> CBC, routine cultures and</a:t>
            </a:r>
            <a:r>
              <a:rPr lang="en-US" dirty="0" smtClean="0"/>
              <a:t> possible ABG. Any evidence of trauma should prompt an immediate Head CT.</a:t>
            </a:r>
          </a:p>
        </p:txBody>
      </p:sp>
      <p:sp>
        <p:nvSpPr>
          <p:cNvPr id="4" name="Slide Number Placeholder 3"/>
          <p:cNvSpPr>
            <a:spLocks noGrp="1"/>
          </p:cNvSpPr>
          <p:nvPr>
            <p:ph type="sldNum" sz="quarter" idx="5"/>
          </p:nvPr>
        </p:nvSpPr>
        <p:spPr/>
        <p:txBody>
          <a:bodyPr/>
          <a:lstStyle/>
          <a:p>
            <a:pPr>
              <a:defRPr/>
            </a:pPr>
            <a:fld id="{DB4EB180-9E42-4006-817D-E5F52EEFC9D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hope you enjoyed the module.  For additional information on the topic consider these sources which were used in the creation of this presentation.</a:t>
            </a:r>
            <a:endParaRPr lang="en-US" dirty="0"/>
          </a:p>
        </p:txBody>
      </p:sp>
      <p:sp>
        <p:nvSpPr>
          <p:cNvPr id="4" name="Slide Number Placeholder 3"/>
          <p:cNvSpPr>
            <a:spLocks noGrp="1"/>
          </p:cNvSpPr>
          <p:nvPr>
            <p:ph type="sldNum" sz="quarter" idx="10"/>
          </p:nvPr>
        </p:nvSpPr>
        <p:spPr/>
        <p:txBody>
          <a:bodyPr/>
          <a:lstStyle/>
          <a:p>
            <a:pPr>
              <a:defRPr/>
            </a:pPr>
            <a:fld id="{B32CFF9E-ABA2-4F3C-BD8F-1E85F1945FD5}"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32CFF9E-ABA2-4F3C-BD8F-1E85F1945FD5}"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32CFF9E-ABA2-4F3C-BD8F-1E85F1945FD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b="0" dirty="0" smtClean="0"/>
              <a:t>Consciousness</a:t>
            </a:r>
            <a:r>
              <a:rPr lang="en-US" dirty="0" smtClean="0"/>
              <a:t> is depressed by dysfunction within the brainstem, the bilateral cerebral hemispheres, or global neuronal dysfunction.  Generally awareness is impaired before arousal because of it’s more widely distributed cortical network.</a:t>
            </a:r>
          </a:p>
          <a:p>
            <a:pPr eaLnBrk="1" hangingPunct="1">
              <a:defRPr/>
            </a:pPr>
            <a:endParaRPr 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D7B583F0-0264-45B1-B709-88A2C1AA5367}"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marL="0" lvl="1" eaLnBrk="1" hangingPunct="1">
              <a:buFont typeface="Arial" pitchFamily="34" charset="0"/>
              <a:buChar char="•"/>
            </a:pPr>
            <a:r>
              <a:rPr lang="en-US" sz="1400" dirty="0" smtClean="0"/>
              <a:t>Traumatic and </a:t>
            </a:r>
            <a:r>
              <a:rPr lang="en-US" sz="1400" dirty="0" err="1" smtClean="0"/>
              <a:t>nontraumatic</a:t>
            </a:r>
            <a:r>
              <a:rPr lang="en-US" sz="1400" dirty="0" smtClean="0"/>
              <a:t> causes have roughly equal annual incidences ~ 30/100,000 children.</a:t>
            </a:r>
          </a:p>
          <a:p>
            <a:pPr eaLnBrk="1" hangingPunct="1"/>
            <a:endParaRPr lang="en-US" dirty="0" smtClean="0"/>
          </a:p>
          <a:p>
            <a:pPr eaLnBrk="1" hangingPunct="1"/>
            <a:r>
              <a:rPr lang="en-US" dirty="0" smtClean="0"/>
              <a:t>In </a:t>
            </a:r>
            <a:r>
              <a:rPr lang="en-US" dirty="0" err="1" smtClean="0"/>
              <a:t>nontraumatic</a:t>
            </a:r>
            <a:r>
              <a:rPr lang="en-US" dirty="0" smtClean="0"/>
              <a:t> cases:</a:t>
            </a:r>
          </a:p>
          <a:p>
            <a:pPr eaLnBrk="1" hangingPunct="1">
              <a:buFont typeface="Arial" pitchFamily="34" charset="0"/>
              <a:buChar char="•"/>
            </a:pPr>
            <a:r>
              <a:rPr lang="en-US" dirty="0" smtClean="0"/>
              <a:t> Infection is the overall leading cause.</a:t>
            </a:r>
          </a:p>
          <a:p>
            <a:pPr eaLnBrk="1" hangingPunct="1">
              <a:buFont typeface="Arial" pitchFamily="34" charset="0"/>
              <a:buChar char="•"/>
            </a:pPr>
            <a:r>
              <a:rPr lang="en-US" dirty="0" smtClean="0"/>
              <a:t> Intoxication is a markedly increased cause during adolescence. </a:t>
            </a:r>
          </a:p>
          <a:p>
            <a:pPr eaLnBrk="1" hangingPunct="1">
              <a:buFont typeface="Arial" pitchFamily="34" charset="0"/>
              <a:buChar char="•"/>
            </a:pPr>
            <a:r>
              <a:rPr lang="en-US" dirty="0" smtClean="0"/>
              <a:t> Epilepsy has it’s highest incidence during the preschool and school age years.</a:t>
            </a:r>
          </a:p>
        </p:txBody>
      </p:sp>
      <p:sp>
        <p:nvSpPr>
          <p:cNvPr id="4" name="Slide Number Placeholder 3"/>
          <p:cNvSpPr>
            <a:spLocks noGrp="1"/>
          </p:cNvSpPr>
          <p:nvPr>
            <p:ph type="sldNum" sz="quarter" idx="5"/>
          </p:nvPr>
        </p:nvSpPr>
        <p:spPr/>
        <p:txBody>
          <a:bodyPr/>
          <a:lstStyle/>
          <a:p>
            <a:pPr>
              <a:defRPr/>
            </a:pPr>
            <a:fld id="{E0D08803-E8EF-4F3C-BDF4-48F5AB17375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32CFF9E-ABA2-4F3C-BD8F-1E85F1945FD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pPr eaLnBrk="1" hangingPunct="1"/>
            <a:r>
              <a:rPr lang="en-US" dirty="0" smtClean="0"/>
              <a:t>It is impossible to memorize all the causes of depressed mental status.  It is best to consider the differential in categories. </a:t>
            </a:r>
          </a:p>
          <a:p>
            <a:pPr eaLnBrk="1" hangingPunct="1">
              <a:buFont typeface="Arial" pitchFamily="34" charset="0"/>
              <a:buChar char="•"/>
            </a:pPr>
            <a:r>
              <a:rPr lang="en-US" dirty="0" smtClean="0"/>
              <a:t>Determine if the clinical presentation has symmetric or asymmetric findings. </a:t>
            </a:r>
          </a:p>
          <a:p>
            <a:pPr eaLnBrk="1" hangingPunct="1">
              <a:buFont typeface="Arial" pitchFamily="34" charset="0"/>
              <a:buChar char="•"/>
            </a:pPr>
            <a:r>
              <a:rPr lang="en-US" dirty="0" smtClean="0"/>
              <a:t>Asymmetric findings favor a structural cause.  </a:t>
            </a:r>
          </a:p>
          <a:p>
            <a:pPr eaLnBrk="1" hangingPunct="1">
              <a:buFont typeface="Arial" pitchFamily="34" charset="0"/>
              <a:buChar char="•"/>
            </a:pPr>
            <a:r>
              <a:rPr lang="en-US" dirty="0" smtClean="0"/>
              <a:t>If findings on exam do not localize go through the categories of Toxins, Drugs, Metabolic, Infections, Primary </a:t>
            </a:r>
            <a:r>
              <a:rPr lang="en-US" dirty="0" err="1" smtClean="0"/>
              <a:t>Neuro</a:t>
            </a:r>
            <a:r>
              <a:rPr lang="en-US" dirty="0" smtClean="0"/>
              <a:t>/Epilepsy and other.</a:t>
            </a:r>
          </a:p>
        </p:txBody>
      </p:sp>
      <p:sp>
        <p:nvSpPr>
          <p:cNvPr id="4" name="Slide Number Placeholder 3"/>
          <p:cNvSpPr>
            <a:spLocks noGrp="1"/>
          </p:cNvSpPr>
          <p:nvPr>
            <p:ph type="sldNum" sz="quarter" idx="5"/>
          </p:nvPr>
        </p:nvSpPr>
        <p:spPr/>
        <p:txBody>
          <a:bodyPr/>
          <a:lstStyle/>
          <a:p>
            <a:pPr>
              <a:defRPr/>
            </a:pPr>
            <a:fld id="{3EC9D713-CB5E-4E53-AE95-5A1214E7A88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pPr eaLnBrk="1" hangingPunct="1"/>
            <a:r>
              <a:rPr lang="en-US" dirty="0" smtClean="0"/>
              <a:t>A focused history is a vital component in the rapid workup of acutely depressed mental status.  By necessity, it should focus on what precipitated the acute event.  </a:t>
            </a:r>
          </a:p>
          <a:p>
            <a:pPr eaLnBrk="1" hangingPunct="1"/>
            <a:endParaRPr lang="en-US" dirty="0" smtClean="0"/>
          </a:p>
          <a:p>
            <a:pPr eaLnBrk="1" hangingPunct="1"/>
            <a:r>
              <a:rPr lang="en-US" dirty="0" smtClean="0"/>
              <a:t>In the hospital, always remember that iatrogenic intoxication is a major cause and that recently administered medications must be reviewed.</a:t>
            </a:r>
          </a:p>
        </p:txBody>
      </p:sp>
      <p:sp>
        <p:nvSpPr>
          <p:cNvPr id="4" name="Slide Number Placeholder 3"/>
          <p:cNvSpPr>
            <a:spLocks noGrp="1"/>
          </p:cNvSpPr>
          <p:nvPr>
            <p:ph type="sldNum" sz="quarter" idx="5"/>
          </p:nvPr>
        </p:nvSpPr>
        <p:spPr/>
        <p:txBody>
          <a:bodyPr/>
          <a:lstStyle/>
          <a:p>
            <a:pPr>
              <a:defRPr/>
            </a:pPr>
            <a:fld id="{1286B172-1950-4CF0-B9CE-FB0E0968DFDC}"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dirty="0" smtClean="0"/>
              <a:t>Physical exam is aimed at narrowing the differential in a rapid but systematic manner. Additionally, acutely unstable physical exam should prompt the PALS algorithm.</a:t>
            </a:r>
            <a:endParaRPr lang="en-US" dirty="0"/>
          </a:p>
        </p:txBody>
      </p:sp>
      <p:sp>
        <p:nvSpPr>
          <p:cNvPr id="4" name="Slide Number Placeholder 3"/>
          <p:cNvSpPr>
            <a:spLocks noGrp="1"/>
          </p:cNvSpPr>
          <p:nvPr>
            <p:ph type="sldNum" sz="quarter" idx="5"/>
          </p:nvPr>
        </p:nvSpPr>
        <p:spPr/>
        <p:txBody>
          <a:bodyPr/>
          <a:lstStyle/>
          <a:p>
            <a:pPr>
              <a:defRPr/>
            </a:pPr>
            <a:fld id="{CC9C8380-E487-46E5-AB3A-121544A6D2F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a:latin typeface="Times New Roman" pitchFamily="18" charset="0"/>
                </a:endParaRPr>
              </a:p>
            </p:txBody>
          </p:sp>
        </p:grpSp>
      </p:grpSp>
      <p:sp>
        <p:nvSpPr>
          <p:cNvPr id="79891" name="Rectangle 19"/>
          <p:cNvSpPr>
            <a:spLocks noGrp="1" noChangeArrowheads="1"/>
          </p:cNvSpPr>
          <p:nvPr>
            <p:ph type="ctrTitle"/>
          </p:nvPr>
        </p:nvSpPr>
        <p:spPr>
          <a:xfrm>
            <a:off x="2971800" y="1828800"/>
            <a:ext cx="6019800" cy="2209800"/>
          </a:xfrm>
        </p:spPr>
        <p:txBody>
          <a:bodyPr/>
          <a:lstStyle>
            <a:lvl1pPr>
              <a:defRPr sz="4800">
                <a:solidFill>
                  <a:srgbClr val="FFFFFF"/>
                </a:solidFill>
              </a:defRPr>
            </a:lvl1pPr>
          </a:lstStyle>
          <a:p>
            <a:r>
              <a:rPr lang="en-US" dirty="0"/>
              <a:t>Click to edit Master title style</a:t>
            </a:r>
          </a:p>
        </p:txBody>
      </p:sp>
      <p:sp>
        <p:nvSpPr>
          <p:cNvPr id="7989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1828800"/>
            <a:ext cx="4040188" cy="43875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828800"/>
            <a:ext cx="4041775" cy="43875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6"/>
          <p:cNvSpPr>
            <a:spLocks noGrp="1"/>
          </p:cNvSpPr>
          <p:nvPr>
            <p:ph type="dt" sz="half" idx="10"/>
          </p:nvPr>
        </p:nvSpPr>
        <p:spPr>
          <a:xfrm>
            <a:off x="457200" y="6248400"/>
            <a:ext cx="2133600" cy="457200"/>
          </a:xfrm>
          <a:prstGeom prst="rect">
            <a:avLst/>
          </a:prstGeom>
        </p:spPr>
        <p:txBody>
          <a:bodyPr/>
          <a:lstStyle>
            <a:lvl1pPr>
              <a:defRPr/>
            </a:lvl1pPr>
          </a:lstStyle>
          <a:p>
            <a:pPr>
              <a:defRPr/>
            </a:pPr>
            <a:fld id="{668D9CB4-B7B0-4B73-B112-54E0E48C5B6F}" type="datetimeFigureOut">
              <a:rPr lang="en-US"/>
              <a:pPr>
                <a:defRPr/>
              </a:pPr>
              <a:t>9/15/2019</a:t>
            </a:fld>
            <a:endParaRPr lang="en-US"/>
          </a:p>
        </p:txBody>
      </p:sp>
      <p:sp>
        <p:nvSpPr>
          <p:cNvPr id="7"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8" name="Slide Number Placeholder 8"/>
          <p:cNvSpPr>
            <a:spLocks noGrp="1"/>
          </p:cNvSpPr>
          <p:nvPr>
            <p:ph type="sldNum" sz="quarter" idx="12"/>
          </p:nvPr>
        </p:nvSpPr>
        <p:spPr>
          <a:xfrm>
            <a:off x="6553200" y="6248400"/>
            <a:ext cx="2133600" cy="457200"/>
          </a:xfrm>
          <a:prstGeom prst="rect">
            <a:avLst/>
          </a:prstGeom>
        </p:spPr>
        <p:txBody>
          <a:bodyPr/>
          <a:lstStyle>
            <a:lvl1pPr>
              <a:defRPr/>
            </a:lvl1pPr>
          </a:lstStyle>
          <a:p>
            <a:pPr>
              <a:defRPr/>
            </a:pPr>
            <a:fld id="{9035932A-1B3B-4900-8213-7162607CBB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0"/>
            <a:ext cx="9144000" cy="546100"/>
            <a:chOff x="0" y="0"/>
            <a:chExt cx="5760" cy="344"/>
          </a:xfrm>
        </p:grpSpPr>
        <p:sp>
          <p:nvSpPr>
            <p:cNvPr id="7885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a:latin typeface="Times New Roman" pitchFamily="18" charset="0"/>
              </a:endParaRPr>
            </a:p>
          </p:txBody>
        </p:sp>
        <p:sp>
          <p:nvSpPr>
            <p:cNvPr id="7885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a:latin typeface="Times New Roman" pitchFamily="18" charset="0"/>
              </a:endParaRPr>
            </a:p>
          </p:txBody>
        </p:sp>
        <p:sp>
          <p:nvSpPr>
            <p:cNvPr id="7885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sz="1800">
                <a:solidFill>
                  <a:schemeClr val="hlink"/>
                </a:solidFill>
              </a:endParaRPr>
            </a:p>
          </p:txBody>
        </p:sp>
        <p:sp>
          <p:nvSpPr>
            <p:cNvPr id="7885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sz="1800">
                <a:solidFill>
                  <a:schemeClr val="hlink"/>
                </a:solidFill>
              </a:endParaRPr>
            </a:p>
          </p:txBody>
        </p:sp>
        <p:sp>
          <p:nvSpPr>
            <p:cNvPr id="7885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sp>
          <p:nvSpPr>
            <p:cNvPr id="7885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sz="1800">
                <a:solidFill>
                  <a:schemeClr val="hlink"/>
                </a:solidFill>
              </a:endParaRPr>
            </a:p>
          </p:txBody>
        </p:sp>
        <p:sp>
          <p:nvSpPr>
            <p:cNvPr id="7885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a:latin typeface="Times New Roman" pitchFamily="18" charset="0"/>
              </a:endParaRPr>
            </a:p>
          </p:txBody>
        </p:sp>
        <p:sp>
          <p:nvSpPr>
            <p:cNvPr id="7886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sp>
          <p:nvSpPr>
            <p:cNvPr id="7886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grpSp>
      <p:sp>
        <p:nvSpPr>
          <p:cNvPr id="102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5"/>
          <p:cNvSpPr>
            <a:spLocks noGrp="1" noChangeArrowheads="1"/>
          </p:cNvSpPr>
          <p:nvPr>
            <p:ph type="body" idx="1"/>
          </p:nvPr>
        </p:nvSpPr>
        <p:spPr bwMode="auto">
          <a:xfrm>
            <a:off x="457200" y="19812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58"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9"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Cambria" pitchFamily="18" charset="0"/>
          <a:cs typeface="Arial" charset="0"/>
        </a:defRPr>
      </a:lvl6pPr>
      <a:lvl7pPr marL="914400" algn="l" rtl="0" fontAlgn="base">
        <a:spcBef>
          <a:spcPct val="0"/>
        </a:spcBef>
        <a:spcAft>
          <a:spcPct val="0"/>
        </a:spcAft>
        <a:defRPr sz="4400">
          <a:solidFill>
            <a:schemeClr val="tx1"/>
          </a:solidFill>
          <a:latin typeface="Cambria" pitchFamily="18" charset="0"/>
          <a:cs typeface="Arial" charset="0"/>
        </a:defRPr>
      </a:lvl7pPr>
      <a:lvl8pPr marL="1371600" algn="l" rtl="0" fontAlgn="base">
        <a:spcBef>
          <a:spcPct val="0"/>
        </a:spcBef>
        <a:spcAft>
          <a:spcPct val="0"/>
        </a:spcAft>
        <a:defRPr sz="4400">
          <a:solidFill>
            <a:schemeClr val="tx1"/>
          </a:solidFill>
          <a:latin typeface="Cambria" pitchFamily="18" charset="0"/>
          <a:cs typeface="Arial" charset="0"/>
        </a:defRPr>
      </a:lvl8pPr>
      <a:lvl9pPr marL="1828800" algn="l" rtl="0" fontAlgn="base">
        <a:spcBef>
          <a:spcPct val="0"/>
        </a:spcBef>
        <a:spcAft>
          <a:spcPct val="0"/>
        </a:spcAft>
        <a:defRPr sz="4400">
          <a:solidFill>
            <a:schemeClr val="tx1"/>
          </a:solidFill>
          <a:latin typeface="Cambria"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4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4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4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4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4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notes.com/w/images/a/a9/SHMLogo_4C.png" TargetMode="External"/><Relationship Id="rId3" Type="http://schemas.openxmlformats.org/officeDocument/2006/relationships/hyperlink" Target="http://www.appd.org/home/index.cfm"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www.google.com/imgres?imgurl=http://www.aapnj.org/Portals/0/circle.JPG&amp;imgrefurl=http://www.aapnj.org/&amp;usg=__BuBIYOf0QCpfWl1-gD4xwpRvDPw=&amp;h=621&amp;w=659&amp;sz=95&amp;hl=en&amp;start=1&amp;zoom=1&amp;itbs=1&amp;tbnid=klxnWypGd16pHM:&amp;tbnh=130&amp;tbnw=138&amp;prev=/images?q=american+academy+of+pediatrics&amp;hl=en&amp;gbv=2&amp;tbs=isch:1&amp;ei=8qRJTeuFEI32swP6p52iCg" TargetMode="External"/><Relationship Id="rId4" Type="http://schemas.openxmlformats.org/officeDocument/2006/relationships/image" Target="../media/image1.png"/><Relationship Id="rId9"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95600" y="1828800"/>
            <a:ext cx="6096000" cy="2209800"/>
          </a:xfrm>
        </p:spPr>
        <p:txBody>
          <a:bodyPr/>
          <a:lstStyle/>
          <a:p>
            <a:pPr eaLnBrk="1" hangingPunct="1"/>
            <a:r>
              <a:rPr lang="en-US" sz="4000" dirty="0" smtClean="0"/>
              <a:t>Acutely Depressed Mental Status in Children</a:t>
            </a:r>
          </a:p>
        </p:txBody>
      </p:sp>
      <p:sp>
        <p:nvSpPr>
          <p:cNvPr id="3075" name="Rectangle 3"/>
          <p:cNvSpPr>
            <a:spLocks noGrp="1" noChangeArrowheads="1"/>
          </p:cNvSpPr>
          <p:nvPr>
            <p:ph type="subTitle" idx="1"/>
          </p:nvPr>
        </p:nvSpPr>
        <p:spPr>
          <a:xfrm>
            <a:off x="1066800" y="4343400"/>
            <a:ext cx="7696200" cy="1752600"/>
          </a:xfrm>
        </p:spPr>
        <p:txBody>
          <a:bodyPr/>
          <a:lstStyle/>
          <a:p>
            <a:pPr eaLnBrk="1" hangingPunct="1"/>
            <a:r>
              <a:rPr lang="en-US" dirty="0" smtClean="0"/>
              <a:t>National Pediatric Nighttime Curriculum</a:t>
            </a:r>
          </a:p>
          <a:p>
            <a:pPr eaLnBrk="1" hangingPunct="1"/>
            <a:r>
              <a:rPr lang="en-US" dirty="0" smtClean="0"/>
              <a:t>Written by Terry Platchek, MD</a:t>
            </a:r>
          </a:p>
          <a:p>
            <a:pPr eaLnBrk="1" hangingPunct="1"/>
            <a:r>
              <a:rPr lang="en-US" sz="2400" dirty="0" smtClean="0">
                <a:latin typeface="+mj-lt"/>
              </a:rPr>
              <a:t>Lucile Packard Children’s Hospital, Stanford University</a:t>
            </a:r>
          </a:p>
          <a:p>
            <a:pPr eaLnBrk="1" hangingPunct="1"/>
            <a:endParaRPr lang="en-US" dirty="0" smtClean="0"/>
          </a:p>
        </p:txBody>
      </p:sp>
      <p:pic>
        <p:nvPicPr>
          <p:cNvPr id="3076" name="Picture 7" descr="APPD Logo">
            <a:hlinkClick r:id="rId3"/>
          </p:cNvPr>
          <p:cNvPicPr>
            <a:picLocks noChangeAspect="1" noChangeArrowheads="1"/>
          </p:cNvPicPr>
          <p:nvPr/>
        </p:nvPicPr>
        <p:blipFill>
          <a:blip r:embed="rId4" cstate="print"/>
          <a:srcRect/>
          <a:stretch>
            <a:fillRect/>
          </a:stretch>
        </p:blipFill>
        <p:spPr bwMode="auto">
          <a:xfrm>
            <a:off x="76200" y="106363"/>
            <a:ext cx="1219200" cy="1265237"/>
          </a:xfrm>
          <a:prstGeom prst="rect">
            <a:avLst/>
          </a:prstGeom>
          <a:noFill/>
          <a:ln w="9525">
            <a:noFill/>
            <a:miter lim="800000"/>
            <a:headEnd/>
            <a:tailEnd/>
          </a:ln>
        </p:spPr>
      </p:pic>
      <p:pic>
        <p:nvPicPr>
          <p:cNvPr id="3077" name="Picture 12" descr="http://t3.gstatic.com/images?q=tbn:ANd9GcSKhrTeH-AcAVUwokxEsQTnto3YVOWj6lo_XCURsUme91W-kVqkuIxz4kYX">
            <a:hlinkClick r:id="rId5"/>
          </p:cNvPr>
          <p:cNvPicPr>
            <a:picLocks noChangeAspect="1" noChangeArrowheads="1"/>
          </p:cNvPicPr>
          <p:nvPr/>
        </p:nvPicPr>
        <p:blipFill>
          <a:blip r:embed="rId6" cstate="print"/>
          <a:srcRect/>
          <a:stretch>
            <a:fillRect/>
          </a:stretch>
        </p:blipFill>
        <p:spPr bwMode="auto">
          <a:xfrm>
            <a:off x="7848600" y="123825"/>
            <a:ext cx="1162050" cy="1095375"/>
          </a:xfrm>
          <a:prstGeom prst="rect">
            <a:avLst/>
          </a:prstGeom>
          <a:noFill/>
          <a:ln w="9525">
            <a:noFill/>
            <a:miter lim="800000"/>
            <a:headEnd/>
            <a:tailEnd/>
          </a:ln>
        </p:spPr>
      </p:pic>
      <p:pic>
        <p:nvPicPr>
          <p:cNvPr id="3078" name="Picture 6" descr="http://www.academicpeds.org/images/logo.jpg"/>
          <p:cNvPicPr>
            <a:picLocks noChangeAspect="1" noChangeArrowheads="1"/>
          </p:cNvPicPr>
          <p:nvPr/>
        </p:nvPicPr>
        <p:blipFill>
          <a:blip r:embed="rId7" cstate="print"/>
          <a:srcRect/>
          <a:stretch>
            <a:fillRect/>
          </a:stretch>
        </p:blipFill>
        <p:spPr bwMode="auto">
          <a:xfrm>
            <a:off x="6705600" y="5943600"/>
            <a:ext cx="2333625" cy="781050"/>
          </a:xfrm>
          <a:prstGeom prst="rect">
            <a:avLst/>
          </a:prstGeom>
          <a:noFill/>
          <a:ln w="9525">
            <a:noFill/>
            <a:miter lim="800000"/>
            <a:headEnd/>
            <a:tailEnd/>
          </a:ln>
        </p:spPr>
      </p:pic>
      <p:pic>
        <p:nvPicPr>
          <p:cNvPr id="3079" name="Picture 10" descr="See full size image">
            <a:hlinkClick r:id="rId8"/>
          </p:cNvPr>
          <p:cNvPicPr>
            <a:picLocks noChangeAspect="1" noChangeArrowheads="1"/>
          </p:cNvPicPr>
          <p:nvPr/>
        </p:nvPicPr>
        <p:blipFill>
          <a:blip r:embed="rId9" cstate="print"/>
          <a:srcRect/>
          <a:stretch>
            <a:fillRect/>
          </a:stretch>
        </p:blipFill>
        <p:spPr bwMode="auto">
          <a:xfrm>
            <a:off x="152400" y="6096000"/>
            <a:ext cx="1430338"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300775"/>
            <a:ext cx="8534400" cy="641351"/>
          </a:xfrm>
        </p:spPr>
        <p:txBody>
          <a:bodyPr/>
          <a:lstStyle/>
          <a:p>
            <a:pPr algn="ctr"/>
            <a:r>
              <a:rPr lang="en-US" sz="3200" dirty="0" smtClean="0"/>
              <a:t>Pediatric Glasgow Coma Scale</a:t>
            </a:r>
          </a:p>
        </p:txBody>
      </p:sp>
      <p:graphicFrame>
        <p:nvGraphicFramePr>
          <p:cNvPr id="4" name="Table 3"/>
          <p:cNvGraphicFramePr>
            <a:graphicFrameLocks noGrp="1"/>
          </p:cNvGraphicFramePr>
          <p:nvPr/>
        </p:nvGraphicFramePr>
        <p:xfrm>
          <a:off x="569913" y="873875"/>
          <a:ext cx="8116887" cy="5912615"/>
        </p:xfrm>
        <a:graphic>
          <a:graphicData uri="http://schemas.openxmlformats.org/drawingml/2006/table">
            <a:tbl>
              <a:tblPr firstRow="1" bandRow="1">
                <a:tableStyleId>{5C22544A-7EE6-4342-B048-85BDC9FD1C3A}</a:tableStyleId>
              </a:tblPr>
              <a:tblGrid>
                <a:gridCol w="710228"/>
                <a:gridCol w="2232144"/>
                <a:gridCol w="2637988"/>
                <a:gridCol w="2536527"/>
              </a:tblGrid>
              <a:tr h="329256">
                <a:tc>
                  <a:txBody>
                    <a:bodyPr/>
                    <a:lstStyle/>
                    <a:p>
                      <a:pPr algn="ctr"/>
                      <a:endParaRPr lang="en-US" sz="1600" dirty="0"/>
                    </a:p>
                  </a:txBody>
                  <a:tcPr/>
                </a:tc>
                <a:tc>
                  <a:txBody>
                    <a:bodyPr/>
                    <a:lstStyle/>
                    <a:p>
                      <a:pPr algn="ctr"/>
                      <a:r>
                        <a:rPr lang="en-US" sz="1600" dirty="0" smtClean="0"/>
                        <a:t>Infant &lt; 1 yr</a:t>
                      </a:r>
                      <a:endParaRPr lang="en-US" sz="1600" dirty="0"/>
                    </a:p>
                  </a:txBody>
                  <a:tcPr/>
                </a:tc>
                <a:tc>
                  <a:txBody>
                    <a:bodyPr/>
                    <a:lstStyle/>
                    <a:p>
                      <a:pPr algn="ctr"/>
                      <a:r>
                        <a:rPr lang="en-US" sz="1600" dirty="0" smtClean="0"/>
                        <a:t>Child 1-4 yrs</a:t>
                      </a:r>
                      <a:endParaRPr lang="en-US" sz="1600" dirty="0"/>
                    </a:p>
                  </a:txBody>
                  <a:tcPr/>
                </a:tc>
                <a:tc>
                  <a:txBody>
                    <a:bodyPr/>
                    <a:lstStyle/>
                    <a:p>
                      <a:pPr algn="ctr"/>
                      <a:r>
                        <a:rPr lang="en-US" sz="1600" dirty="0" smtClean="0"/>
                        <a:t> &gt; 4 years</a:t>
                      </a:r>
                      <a:endParaRPr lang="en-US" sz="1600" dirty="0"/>
                    </a:p>
                  </a:txBody>
                  <a:tcPr/>
                </a:tc>
              </a:tr>
              <a:tr h="329256">
                <a:tc gridSpan="4">
                  <a:txBody>
                    <a:bodyPr/>
                    <a:lstStyle/>
                    <a:p>
                      <a:pPr algn="ctr"/>
                      <a:r>
                        <a:rPr lang="en-US" sz="1600" spc="0" dirty="0" smtClean="0"/>
                        <a:t>EYES</a:t>
                      </a:r>
                      <a:endParaRPr lang="en-US" sz="1600" spc="0" dirty="0"/>
                    </a:p>
                  </a:txBody>
                  <a:tcPr/>
                </a:tc>
                <a:tc hMerge="1">
                  <a:txBody>
                    <a:bodyPr/>
                    <a:lstStyle/>
                    <a:p>
                      <a:endParaRPr lang="en-US" spc="0" dirty="0"/>
                    </a:p>
                  </a:txBody>
                  <a:tcPr/>
                </a:tc>
                <a:tc hMerge="1">
                  <a:txBody>
                    <a:bodyPr/>
                    <a:lstStyle/>
                    <a:p>
                      <a:endParaRPr lang="en-US" spc="0" dirty="0"/>
                    </a:p>
                  </a:txBody>
                  <a:tcPr/>
                </a:tc>
                <a:tc hMerge="1">
                  <a:txBody>
                    <a:bodyPr/>
                    <a:lstStyle/>
                    <a:p>
                      <a:endParaRPr lang="en-US" spc="0" dirty="0"/>
                    </a:p>
                  </a:txBody>
                  <a:tcPr/>
                </a:tc>
              </a:tr>
              <a:tr h="281315">
                <a:tc>
                  <a:txBody>
                    <a:bodyPr/>
                    <a:lstStyle/>
                    <a:p>
                      <a:r>
                        <a:rPr lang="en-US" sz="1200" dirty="0" smtClean="0"/>
                        <a:t>4</a:t>
                      </a:r>
                      <a:endParaRPr lang="en-US" sz="1200" dirty="0"/>
                    </a:p>
                  </a:txBody>
                  <a:tcPr/>
                </a:tc>
                <a:tc>
                  <a:txBody>
                    <a:bodyPr/>
                    <a:lstStyle/>
                    <a:p>
                      <a:r>
                        <a:rPr lang="en-US" sz="1200" dirty="0" smtClean="0"/>
                        <a:t>Open</a:t>
                      </a:r>
                      <a:endParaRPr lang="en-US" sz="1200" dirty="0"/>
                    </a:p>
                  </a:txBody>
                  <a:tcPr/>
                </a:tc>
                <a:tc>
                  <a:txBody>
                    <a:bodyPr/>
                    <a:lstStyle/>
                    <a:p>
                      <a:r>
                        <a:rPr lang="en-US" sz="1200" dirty="0" smtClean="0"/>
                        <a:t>Open</a:t>
                      </a:r>
                      <a:endParaRPr lang="en-US" sz="1200" dirty="0"/>
                    </a:p>
                  </a:txBody>
                  <a:tcPr/>
                </a:tc>
                <a:tc>
                  <a:txBody>
                    <a:bodyPr/>
                    <a:lstStyle/>
                    <a:p>
                      <a:r>
                        <a:rPr lang="en-US" sz="1200" dirty="0" smtClean="0"/>
                        <a:t>Open</a:t>
                      </a:r>
                      <a:endParaRPr lang="en-US" sz="1200" dirty="0"/>
                    </a:p>
                  </a:txBody>
                  <a:tcPr/>
                </a:tc>
              </a:tr>
              <a:tr h="281315">
                <a:tc>
                  <a:txBody>
                    <a:bodyPr/>
                    <a:lstStyle/>
                    <a:p>
                      <a:r>
                        <a:rPr lang="en-US" sz="1200" dirty="0" smtClean="0"/>
                        <a:t>3</a:t>
                      </a:r>
                      <a:endParaRPr lang="en-US" sz="1200" dirty="0"/>
                    </a:p>
                  </a:txBody>
                  <a:tcPr/>
                </a:tc>
                <a:tc>
                  <a:txBody>
                    <a:bodyPr/>
                    <a:lstStyle/>
                    <a:p>
                      <a:r>
                        <a:rPr lang="en-US" sz="1200" dirty="0" smtClean="0"/>
                        <a:t>To voice</a:t>
                      </a:r>
                      <a:endParaRPr lang="en-US" sz="1200" dirty="0"/>
                    </a:p>
                  </a:txBody>
                  <a:tcPr/>
                </a:tc>
                <a:tc>
                  <a:txBody>
                    <a:bodyPr/>
                    <a:lstStyle/>
                    <a:p>
                      <a:r>
                        <a:rPr lang="en-US" sz="1200" dirty="0" smtClean="0"/>
                        <a:t>To voice</a:t>
                      </a:r>
                      <a:endParaRPr lang="en-US" sz="1200" dirty="0"/>
                    </a:p>
                  </a:txBody>
                  <a:tcPr/>
                </a:tc>
                <a:tc>
                  <a:txBody>
                    <a:bodyPr/>
                    <a:lstStyle/>
                    <a:p>
                      <a:r>
                        <a:rPr lang="en-US" sz="1200" dirty="0" smtClean="0"/>
                        <a:t>To voice</a:t>
                      </a:r>
                      <a:endParaRPr lang="en-US" sz="1200" dirty="0"/>
                    </a:p>
                  </a:txBody>
                  <a:tcPr/>
                </a:tc>
              </a:tr>
              <a:tr h="281315">
                <a:tc>
                  <a:txBody>
                    <a:bodyPr/>
                    <a:lstStyle/>
                    <a:p>
                      <a:r>
                        <a:rPr lang="en-US" sz="1200" dirty="0" smtClean="0"/>
                        <a:t>2</a:t>
                      </a:r>
                      <a:endParaRPr lang="en-US" sz="1200" dirty="0"/>
                    </a:p>
                  </a:txBody>
                  <a:tcPr/>
                </a:tc>
                <a:tc>
                  <a:txBody>
                    <a:bodyPr/>
                    <a:lstStyle/>
                    <a:p>
                      <a:r>
                        <a:rPr lang="en-US" sz="1200" dirty="0" smtClean="0"/>
                        <a:t>To pain</a:t>
                      </a:r>
                      <a:endParaRPr lang="en-US" sz="1200" dirty="0"/>
                    </a:p>
                  </a:txBody>
                  <a:tcPr/>
                </a:tc>
                <a:tc>
                  <a:txBody>
                    <a:bodyPr/>
                    <a:lstStyle/>
                    <a:p>
                      <a:r>
                        <a:rPr lang="en-US" sz="1200" dirty="0" smtClean="0"/>
                        <a:t>To pain</a:t>
                      </a:r>
                      <a:endParaRPr lang="en-US" sz="1200" dirty="0"/>
                    </a:p>
                  </a:txBody>
                  <a:tcPr/>
                </a:tc>
                <a:tc>
                  <a:txBody>
                    <a:bodyPr/>
                    <a:lstStyle/>
                    <a:p>
                      <a:r>
                        <a:rPr lang="en-US" sz="1200" dirty="0" smtClean="0"/>
                        <a:t>To pain</a:t>
                      </a:r>
                      <a:endParaRPr lang="en-US" sz="1200" dirty="0"/>
                    </a:p>
                  </a:txBody>
                  <a:tcPr/>
                </a:tc>
              </a:tr>
              <a:tr h="281315">
                <a:tc>
                  <a:txBody>
                    <a:bodyPr/>
                    <a:lstStyle/>
                    <a:p>
                      <a:r>
                        <a:rPr lang="en-US" sz="1200" dirty="0" smtClean="0"/>
                        <a:t>1</a:t>
                      </a:r>
                      <a:endParaRPr lang="en-US" sz="1200" dirty="0"/>
                    </a:p>
                  </a:txBody>
                  <a:tcPr/>
                </a:tc>
                <a:tc>
                  <a:txBody>
                    <a:bodyPr/>
                    <a:lstStyle/>
                    <a:p>
                      <a:r>
                        <a:rPr lang="en-US" sz="1200" dirty="0" smtClean="0"/>
                        <a:t>No response</a:t>
                      </a:r>
                      <a:endParaRPr lang="en-US" sz="1200" dirty="0"/>
                    </a:p>
                  </a:txBody>
                  <a:tcPr/>
                </a:tc>
                <a:tc>
                  <a:txBody>
                    <a:bodyPr/>
                    <a:lstStyle/>
                    <a:p>
                      <a:r>
                        <a:rPr lang="en-US" sz="1200" dirty="0" smtClean="0"/>
                        <a:t>No response</a:t>
                      </a:r>
                      <a:endParaRPr lang="en-US" sz="1200" dirty="0"/>
                    </a:p>
                  </a:txBody>
                  <a:tcPr/>
                </a:tc>
                <a:tc>
                  <a:txBody>
                    <a:bodyPr/>
                    <a:lstStyle/>
                    <a:p>
                      <a:r>
                        <a:rPr lang="en-US" sz="1200" dirty="0" smtClean="0"/>
                        <a:t>No response</a:t>
                      </a:r>
                      <a:endParaRPr lang="en-US" sz="1200" dirty="0"/>
                    </a:p>
                  </a:txBody>
                  <a:tcPr/>
                </a:tc>
              </a:tr>
              <a:tr h="329256">
                <a:tc gridSpan="4">
                  <a:txBody>
                    <a:bodyPr/>
                    <a:lstStyle/>
                    <a:p>
                      <a:pPr algn="ctr"/>
                      <a:r>
                        <a:rPr lang="en-US" sz="1600" dirty="0" smtClean="0"/>
                        <a:t>VERBAL</a:t>
                      </a:r>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r>
              <a:tr h="281315">
                <a:tc>
                  <a:txBody>
                    <a:bodyPr/>
                    <a:lstStyle/>
                    <a:p>
                      <a:r>
                        <a:rPr lang="en-US" sz="1200" dirty="0" smtClean="0"/>
                        <a:t>5</a:t>
                      </a:r>
                      <a:endParaRPr lang="en-US" sz="1200" dirty="0"/>
                    </a:p>
                  </a:txBody>
                  <a:tcPr/>
                </a:tc>
                <a:tc>
                  <a:txBody>
                    <a:bodyPr/>
                    <a:lstStyle/>
                    <a:p>
                      <a:r>
                        <a:rPr lang="en-US" sz="1200" dirty="0" smtClean="0"/>
                        <a:t>Coos, babbles</a:t>
                      </a:r>
                      <a:endParaRPr lang="en-US" sz="1200" dirty="0"/>
                    </a:p>
                  </a:txBody>
                  <a:tcPr/>
                </a:tc>
                <a:tc>
                  <a:txBody>
                    <a:bodyPr/>
                    <a:lstStyle/>
                    <a:p>
                      <a:r>
                        <a:rPr lang="en-US" sz="1200" dirty="0" smtClean="0"/>
                        <a:t>Oriented, speaks, interacts,</a:t>
                      </a:r>
                      <a:r>
                        <a:rPr lang="en-US" sz="1200" baseline="0" dirty="0" smtClean="0"/>
                        <a:t> social</a:t>
                      </a:r>
                      <a:endParaRPr lang="en-US" sz="1200" dirty="0"/>
                    </a:p>
                  </a:txBody>
                  <a:tcPr/>
                </a:tc>
                <a:tc>
                  <a:txBody>
                    <a:bodyPr/>
                    <a:lstStyle/>
                    <a:p>
                      <a:r>
                        <a:rPr lang="en-US" sz="1200" dirty="0" smtClean="0"/>
                        <a:t>Oriented and Alert</a:t>
                      </a:r>
                      <a:endParaRPr lang="en-US" sz="1200" dirty="0"/>
                    </a:p>
                  </a:txBody>
                  <a:tcPr/>
                </a:tc>
              </a:tr>
              <a:tr h="448985">
                <a:tc>
                  <a:txBody>
                    <a:bodyPr/>
                    <a:lstStyle/>
                    <a:p>
                      <a:r>
                        <a:rPr lang="en-US" sz="1200" dirty="0" smtClean="0"/>
                        <a:t>4</a:t>
                      </a:r>
                      <a:endParaRPr lang="en-US" sz="1200" dirty="0"/>
                    </a:p>
                  </a:txBody>
                  <a:tcPr/>
                </a:tc>
                <a:tc>
                  <a:txBody>
                    <a:bodyPr/>
                    <a:lstStyle/>
                    <a:p>
                      <a:r>
                        <a:rPr lang="en-US" sz="1200" dirty="0" smtClean="0"/>
                        <a:t>Irritable cry,</a:t>
                      </a:r>
                      <a:r>
                        <a:rPr lang="en-US" sz="1200" baseline="0" dirty="0" smtClean="0"/>
                        <a:t> consolable</a:t>
                      </a:r>
                      <a:endParaRPr lang="en-US" sz="1200" dirty="0"/>
                    </a:p>
                  </a:txBody>
                  <a:tcPr/>
                </a:tc>
                <a:tc>
                  <a:txBody>
                    <a:bodyPr/>
                    <a:lstStyle/>
                    <a:p>
                      <a:r>
                        <a:rPr lang="en-US" sz="1200" dirty="0" smtClean="0"/>
                        <a:t>Confused speech, disoriented, consolable</a:t>
                      </a:r>
                      <a:endParaRPr lang="en-US" sz="1200" dirty="0"/>
                    </a:p>
                  </a:txBody>
                  <a:tcPr/>
                </a:tc>
                <a:tc>
                  <a:txBody>
                    <a:bodyPr/>
                    <a:lstStyle/>
                    <a:p>
                      <a:r>
                        <a:rPr lang="en-US" sz="1200" dirty="0" smtClean="0"/>
                        <a:t>Disoriented</a:t>
                      </a:r>
                      <a:endParaRPr lang="en-US" sz="1200" dirty="0"/>
                    </a:p>
                  </a:txBody>
                  <a:tcPr/>
                </a:tc>
              </a:tr>
              <a:tr h="281315">
                <a:tc>
                  <a:txBody>
                    <a:bodyPr/>
                    <a:lstStyle/>
                    <a:p>
                      <a:r>
                        <a:rPr lang="en-US" sz="1200" dirty="0" smtClean="0"/>
                        <a:t>3</a:t>
                      </a:r>
                      <a:endParaRPr lang="en-US" sz="1200" dirty="0"/>
                    </a:p>
                  </a:txBody>
                  <a:tcPr/>
                </a:tc>
                <a:tc>
                  <a:txBody>
                    <a:bodyPr/>
                    <a:lstStyle/>
                    <a:p>
                      <a:r>
                        <a:rPr lang="en-US" sz="1200" dirty="0" smtClean="0"/>
                        <a:t>Cries persistently to pain</a:t>
                      </a:r>
                      <a:endParaRPr lang="en-US" sz="1200" dirty="0"/>
                    </a:p>
                  </a:txBody>
                  <a:tcPr/>
                </a:tc>
                <a:tc>
                  <a:txBody>
                    <a:bodyPr/>
                    <a:lstStyle/>
                    <a:p>
                      <a:r>
                        <a:rPr lang="en-US" sz="1200" dirty="0" smtClean="0"/>
                        <a:t>Inappropriate</a:t>
                      </a:r>
                      <a:r>
                        <a:rPr lang="en-US" sz="1200" baseline="0" dirty="0" smtClean="0"/>
                        <a:t> words, inconsolable</a:t>
                      </a:r>
                      <a:endParaRPr lang="en-US" sz="1200" dirty="0"/>
                    </a:p>
                  </a:txBody>
                  <a:tcPr/>
                </a:tc>
                <a:tc>
                  <a:txBody>
                    <a:bodyPr/>
                    <a:lstStyle/>
                    <a:p>
                      <a:r>
                        <a:rPr lang="en-US" sz="1200" dirty="0" smtClean="0"/>
                        <a:t>Nonsensical speech</a:t>
                      </a:r>
                      <a:endParaRPr lang="en-US" sz="1200" dirty="0"/>
                    </a:p>
                  </a:txBody>
                  <a:tcPr/>
                </a:tc>
              </a:tr>
              <a:tr h="281315">
                <a:tc>
                  <a:txBody>
                    <a:bodyPr/>
                    <a:lstStyle/>
                    <a:p>
                      <a:r>
                        <a:rPr lang="en-US" sz="1200" dirty="0" smtClean="0"/>
                        <a:t>2</a:t>
                      </a:r>
                      <a:endParaRPr lang="en-US" sz="1200" dirty="0"/>
                    </a:p>
                  </a:txBody>
                  <a:tcPr/>
                </a:tc>
                <a:tc>
                  <a:txBody>
                    <a:bodyPr/>
                    <a:lstStyle/>
                    <a:p>
                      <a:r>
                        <a:rPr lang="en-US" sz="1200" dirty="0" smtClean="0"/>
                        <a:t>Moans to pain</a:t>
                      </a:r>
                      <a:endParaRPr lang="en-US" sz="1200" dirty="0"/>
                    </a:p>
                  </a:txBody>
                  <a:tcPr/>
                </a:tc>
                <a:tc>
                  <a:txBody>
                    <a:bodyPr/>
                    <a:lstStyle/>
                    <a:p>
                      <a:r>
                        <a:rPr lang="en-US" sz="1200" dirty="0" smtClean="0"/>
                        <a:t>Incomprehensible, agitated</a:t>
                      </a:r>
                      <a:endParaRPr lang="en-US" sz="1200" dirty="0"/>
                    </a:p>
                  </a:txBody>
                  <a:tcPr/>
                </a:tc>
                <a:tc>
                  <a:txBody>
                    <a:bodyPr/>
                    <a:lstStyle/>
                    <a:p>
                      <a:r>
                        <a:rPr lang="en-US" sz="1200" dirty="0" smtClean="0"/>
                        <a:t>Moans, unintelligible</a:t>
                      </a:r>
                      <a:endParaRPr lang="en-US" sz="1200" dirty="0"/>
                    </a:p>
                  </a:txBody>
                  <a:tcPr/>
                </a:tc>
              </a:tr>
              <a:tr h="281315">
                <a:tc>
                  <a:txBody>
                    <a:bodyPr/>
                    <a:lstStyle/>
                    <a:p>
                      <a:r>
                        <a:rPr lang="en-US" sz="1200" dirty="0" smtClean="0"/>
                        <a:t>1</a:t>
                      </a:r>
                      <a:endParaRPr lang="en-US" sz="1200" dirty="0"/>
                    </a:p>
                  </a:txBody>
                  <a:tcPr/>
                </a:tc>
                <a:tc>
                  <a:txBody>
                    <a:bodyPr/>
                    <a:lstStyle/>
                    <a:p>
                      <a:r>
                        <a:rPr lang="en-US" sz="1200" dirty="0" smtClean="0"/>
                        <a:t>No response</a:t>
                      </a:r>
                      <a:endParaRPr lang="en-US" sz="1200" dirty="0"/>
                    </a:p>
                  </a:txBody>
                  <a:tcPr/>
                </a:tc>
                <a:tc>
                  <a:txBody>
                    <a:bodyPr/>
                    <a:lstStyle/>
                    <a:p>
                      <a:r>
                        <a:rPr lang="en-US" sz="1200" dirty="0" smtClean="0"/>
                        <a:t>No response</a:t>
                      </a:r>
                      <a:endParaRPr lang="en-US" sz="1200" dirty="0"/>
                    </a:p>
                  </a:txBody>
                  <a:tcPr/>
                </a:tc>
                <a:tc>
                  <a:txBody>
                    <a:bodyPr/>
                    <a:lstStyle/>
                    <a:p>
                      <a:r>
                        <a:rPr lang="en-US" sz="1200" dirty="0" smtClean="0"/>
                        <a:t>No response</a:t>
                      </a:r>
                      <a:endParaRPr lang="en-US" sz="1200" dirty="0"/>
                    </a:p>
                  </a:txBody>
                  <a:tcPr/>
                </a:tc>
              </a:tr>
              <a:tr h="329256">
                <a:tc gridSpan="4">
                  <a:txBody>
                    <a:bodyPr/>
                    <a:lstStyle/>
                    <a:p>
                      <a:pPr algn="ctr"/>
                      <a:r>
                        <a:rPr lang="en-US" sz="1600" dirty="0" smtClean="0"/>
                        <a:t>MOTOR</a:t>
                      </a:r>
                      <a:endParaRPr lang="en-US" sz="16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48985">
                <a:tc>
                  <a:txBody>
                    <a:bodyPr/>
                    <a:lstStyle/>
                    <a:p>
                      <a:r>
                        <a:rPr lang="en-US" sz="1200" dirty="0" smtClean="0"/>
                        <a:t>6</a:t>
                      </a:r>
                      <a:endParaRPr lang="en-US" sz="1200" dirty="0"/>
                    </a:p>
                  </a:txBody>
                  <a:tcPr/>
                </a:tc>
                <a:tc>
                  <a:txBody>
                    <a:bodyPr/>
                    <a:lstStyle/>
                    <a:p>
                      <a:r>
                        <a:rPr lang="en-US" sz="1200" dirty="0" smtClean="0"/>
                        <a:t>Normal</a:t>
                      </a:r>
                      <a:r>
                        <a:rPr lang="en-US" sz="1200" baseline="0" dirty="0" smtClean="0"/>
                        <a:t> spontaneous movement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Normal</a:t>
                      </a:r>
                      <a:r>
                        <a:rPr lang="en-US" sz="1200" baseline="0" dirty="0" smtClean="0"/>
                        <a:t> spontaneous movement</a:t>
                      </a:r>
                      <a:endParaRPr lang="en-US" sz="1200" dirty="0" smtClean="0"/>
                    </a:p>
                  </a:txBody>
                  <a:tcPr/>
                </a:tc>
                <a:tc>
                  <a:txBody>
                    <a:bodyPr/>
                    <a:lstStyle/>
                    <a:p>
                      <a:r>
                        <a:rPr lang="en-US" sz="1200" dirty="0" smtClean="0"/>
                        <a:t>Follows commands</a:t>
                      </a:r>
                      <a:endParaRPr lang="en-US" sz="1200" dirty="0"/>
                    </a:p>
                  </a:txBody>
                  <a:tcPr/>
                </a:tc>
              </a:tr>
              <a:tr h="281315">
                <a:tc>
                  <a:txBody>
                    <a:bodyPr/>
                    <a:lstStyle/>
                    <a:p>
                      <a:r>
                        <a:rPr lang="en-US" sz="1200" dirty="0" smtClean="0"/>
                        <a:t>5</a:t>
                      </a:r>
                      <a:endParaRPr lang="en-US" sz="1200" dirty="0"/>
                    </a:p>
                  </a:txBody>
                  <a:tcPr/>
                </a:tc>
                <a:tc>
                  <a:txBody>
                    <a:bodyPr/>
                    <a:lstStyle/>
                    <a:p>
                      <a:r>
                        <a:rPr lang="en-US" sz="1200" dirty="0" smtClean="0"/>
                        <a:t>Withdraws to touch</a:t>
                      </a:r>
                      <a:endParaRPr lang="en-US" sz="1200" dirty="0"/>
                    </a:p>
                  </a:txBody>
                  <a:tcPr/>
                </a:tc>
                <a:tc>
                  <a:txBody>
                    <a:bodyPr/>
                    <a:lstStyle/>
                    <a:p>
                      <a:r>
                        <a:rPr lang="en-US" sz="1200" dirty="0" smtClean="0"/>
                        <a:t>Localizes pain</a:t>
                      </a:r>
                      <a:endParaRPr lang="en-US" sz="1200" dirty="0"/>
                    </a:p>
                  </a:txBody>
                  <a:tcPr/>
                </a:tc>
                <a:tc>
                  <a:txBody>
                    <a:bodyPr/>
                    <a:lstStyle/>
                    <a:p>
                      <a:r>
                        <a:rPr lang="en-US" sz="1200" dirty="0" smtClean="0"/>
                        <a:t>Localizes </a:t>
                      </a:r>
                      <a:r>
                        <a:rPr lang="en-US" sz="1200" baseline="0" dirty="0" smtClean="0"/>
                        <a:t> pain</a:t>
                      </a:r>
                      <a:endParaRPr lang="en-US" sz="1200" dirty="0"/>
                    </a:p>
                  </a:txBody>
                  <a:tcPr/>
                </a:tc>
              </a:tr>
              <a:tr h="281315">
                <a:tc>
                  <a:txBody>
                    <a:bodyPr/>
                    <a:lstStyle/>
                    <a:p>
                      <a:r>
                        <a:rPr lang="en-US" sz="1200" dirty="0" smtClean="0"/>
                        <a:t>4</a:t>
                      </a:r>
                      <a:endParaRPr lang="en-US" sz="1200" dirty="0"/>
                    </a:p>
                  </a:txBody>
                  <a:tcPr/>
                </a:tc>
                <a:tc>
                  <a:txBody>
                    <a:bodyPr/>
                    <a:lstStyle/>
                    <a:p>
                      <a:r>
                        <a:rPr lang="en-US" sz="1200" dirty="0" smtClean="0"/>
                        <a:t>Withdraws to pain</a:t>
                      </a:r>
                      <a:endParaRPr lang="en-US" sz="1200" dirty="0"/>
                    </a:p>
                  </a:txBody>
                  <a:tcPr/>
                </a:tc>
                <a:tc>
                  <a:txBody>
                    <a:bodyPr/>
                    <a:lstStyle/>
                    <a:p>
                      <a:r>
                        <a:rPr lang="en-US" sz="1200" dirty="0" smtClean="0"/>
                        <a:t>Withdraws to pain</a:t>
                      </a:r>
                      <a:endParaRPr lang="en-US" sz="1200" dirty="0"/>
                    </a:p>
                  </a:txBody>
                  <a:tcPr/>
                </a:tc>
                <a:tc>
                  <a:txBody>
                    <a:bodyPr/>
                    <a:lstStyle/>
                    <a:p>
                      <a:r>
                        <a:rPr lang="en-US" sz="1200" dirty="0" smtClean="0"/>
                        <a:t>Withdraws to pain</a:t>
                      </a:r>
                      <a:endParaRPr lang="en-US" sz="1200" dirty="0"/>
                    </a:p>
                  </a:txBody>
                  <a:tcPr/>
                </a:tc>
              </a:tr>
              <a:tr h="281315">
                <a:tc>
                  <a:txBody>
                    <a:bodyPr/>
                    <a:lstStyle/>
                    <a:p>
                      <a:r>
                        <a:rPr lang="en-US" sz="1200" dirty="0" smtClean="0"/>
                        <a:t>3</a:t>
                      </a:r>
                      <a:endParaRPr lang="en-US" sz="1200" dirty="0"/>
                    </a:p>
                  </a:txBody>
                  <a:tcPr/>
                </a:tc>
                <a:tc>
                  <a:txBody>
                    <a:bodyPr/>
                    <a:lstStyle/>
                    <a:p>
                      <a:r>
                        <a:rPr lang="en-US" sz="1200" dirty="0" smtClean="0"/>
                        <a:t>Decorticate flexion</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Decorticate flexion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Decorticate flexion</a:t>
                      </a:r>
                    </a:p>
                  </a:txBody>
                  <a:tcPr/>
                </a:tc>
              </a:tr>
              <a:tr h="281315">
                <a:tc>
                  <a:txBody>
                    <a:bodyPr/>
                    <a:lstStyle/>
                    <a:p>
                      <a:r>
                        <a:rPr lang="en-US" sz="1200" dirty="0" smtClean="0"/>
                        <a:t>2</a:t>
                      </a:r>
                      <a:endParaRPr lang="en-US" sz="1200" dirty="0"/>
                    </a:p>
                  </a:txBody>
                  <a:tcPr/>
                </a:tc>
                <a:tc>
                  <a:txBody>
                    <a:bodyPr/>
                    <a:lstStyle/>
                    <a:p>
                      <a:r>
                        <a:rPr lang="en-US" sz="1200" dirty="0" err="1" smtClean="0"/>
                        <a:t>Decerebrate</a:t>
                      </a:r>
                      <a:r>
                        <a:rPr lang="en-US" sz="1200" dirty="0" smtClean="0"/>
                        <a:t> extension</a:t>
                      </a:r>
                      <a:endParaRPr lang="en-US" sz="1200" dirty="0"/>
                    </a:p>
                  </a:txBody>
                  <a:tcPr/>
                </a:tc>
                <a:tc>
                  <a:txBody>
                    <a:bodyPr/>
                    <a:lstStyle/>
                    <a:p>
                      <a:r>
                        <a:rPr lang="en-US" sz="1200" dirty="0" err="1" smtClean="0"/>
                        <a:t>Decerebrate</a:t>
                      </a:r>
                      <a:r>
                        <a:rPr lang="en-US" sz="1200" dirty="0" smtClean="0"/>
                        <a:t> extension</a:t>
                      </a:r>
                      <a:endParaRPr lang="en-US" sz="1200" dirty="0"/>
                    </a:p>
                  </a:txBody>
                  <a:tcPr/>
                </a:tc>
                <a:tc>
                  <a:txBody>
                    <a:bodyPr/>
                    <a:lstStyle/>
                    <a:p>
                      <a:r>
                        <a:rPr lang="en-US" sz="1200" dirty="0" err="1" smtClean="0"/>
                        <a:t>Decerebrate</a:t>
                      </a:r>
                      <a:r>
                        <a:rPr lang="en-US" sz="1200" dirty="0" smtClean="0"/>
                        <a:t> extension</a:t>
                      </a:r>
                      <a:endParaRPr lang="en-US" sz="1200" dirty="0"/>
                    </a:p>
                  </a:txBody>
                  <a:tcPr/>
                </a:tc>
              </a:tr>
              <a:tr h="281315">
                <a:tc>
                  <a:txBody>
                    <a:bodyPr/>
                    <a:lstStyle/>
                    <a:p>
                      <a:r>
                        <a:rPr lang="en-US" sz="1200" dirty="0" smtClean="0"/>
                        <a:t>1</a:t>
                      </a:r>
                      <a:endParaRPr lang="en-US" sz="1200" dirty="0"/>
                    </a:p>
                  </a:txBody>
                  <a:tcPr/>
                </a:tc>
                <a:tc>
                  <a:txBody>
                    <a:bodyPr/>
                    <a:lstStyle/>
                    <a:p>
                      <a:r>
                        <a:rPr lang="en-US" sz="1200" dirty="0" smtClean="0"/>
                        <a:t>No</a:t>
                      </a:r>
                      <a:r>
                        <a:rPr lang="en-US" sz="1200" baseline="0" dirty="0" smtClean="0"/>
                        <a:t> response</a:t>
                      </a:r>
                      <a:endParaRPr lang="en-US" sz="1200" dirty="0"/>
                    </a:p>
                  </a:txBody>
                  <a:tcPr/>
                </a:tc>
                <a:tc>
                  <a:txBody>
                    <a:bodyPr/>
                    <a:lstStyle/>
                    <a:p>
                      <a:r>
                        <a:rPr lang="en-US" sz="1200" dirty="0" smtClean="0"/>
                        <a:t>No response</a:t>
                      </a:r>
                      <a:endParaRPr lang="en-US" sz="1200" dirty="0"/>
                    </a:p>
                  </a:txBody>
                  <a:tcPr/>
                </a:tc>
                <a:tc>
                  <a:txBody>
                    <a:bodyPr/>
                    <a:lstStyle/>
                    <a:p>
                      <a:r>
                        <a:rPr lang="en-US" sz="1200" dirty="0" smtClean="0"/>
                        <a:t>No response</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340651"/>
            <a:ext cx="8686800" cy="914400"/>
          </a:xfrm>
        </p:spPr>
        <p:txBody>
          <a:bodyPr/>
          <a:lstStyle/>
          <a:p>
            <a:r>
              <a:rPr lang="en-US" sz="4000" dirty="0" smtClean="0"/>
              <a:t>Management </a:t>
            </a:r>
            <a:r>
              <a:rPr lang="en-US" sz="2400" dirty="0" smtClean="0"/>
              <a:t>(adapted from Thompson and Williams)</a:t>
            </a:r>
          </a:p>
        </p:txBody>
      </p:sp>
      <p:sp>
        <p:nvSpPr>
          <p:cNvPr id="3" name="Content Placeholder 2"/>
          <p:cNvSpPr>
            <a:spLocks noGrp="1"/>
          </p:cNvSpPr>
          <p:nvPr>
            <p:ph idx="1"/>
          </p:nvPr>
        </p:nvSpPr>
        <p:spPr>
          <a:xfrm>
            <a:off x="228600" y="1330613"/>
            <a:ext cx="8878710" cy="5562600"/>
          </a:xfrm>
        </p:spPr>
        <p:txBody>
          <a:bodyPr numCol="2" spcCol="91440"/>
          <a:lstStyle/>
          <a:p>
            <a:pPr>
              <a:defRPr/>
            </a:pPr>
            <a:r>
              <a:rPr lang="en-US" sz="2400" dirty="0" smtClean="0"/>
              <a:t>ABCs / PALS</a:t>
            </a:r>
          </a:p>
          <a:p>
            <a:pPr lvl="1">
              <a:defRPr/>
            </a:pPr>
            <a:r>
              <a:rPr lang="en-US" sz="2000" dirty="0" smtClean="0"/>
              <a:t>Stabilize C-Spine if indicated</a:t>
            </a:r>
          </a:p>
          <a:p>
            <a:pPr lvl="1">
              <a:defRPr/>
            </a:pPr>
            <a:r>
              <a:rPr lang="en-US" sz="2000" dirty="0" err="1" smtClean="0"/>
              <a:t>Intubate</a:t>
            </a:r>
            <a:r>
              <a:rPr lang="en-US" sz="2000" dirty="0" smtClean="0"/>
              <a:t> for GCS ≤ 8</a:t>
            </a:r>
          </a:p>
          <a:p>
            <a:pPr>
              <a:defRPr/>
            </a:pPr>
            <a:r>
              <a:rPr lang="en-US" sz="2400" dirty="0" smtClean="0"/>
              <a:t>D10% - 2.5 </a:t>
            </a:r>
            <a:r>
              <a:rPr lang="en-US" sz="2400" dirty="0" err="1" smtClean="0"/>
              <a:t>mL</a:t>
            </a:r>
            <a:r>
              <a:rPr lang="en-US" sz="2400" dirty="0" smtClean="0"/>
              <a:t>/kg IV</a:t>
            </a:r>
          </a:p>
          <a:p>
            <a:pPr>
              <a:defRPr/>
            </a:pPr>
            <a:r>
              <a:rPr lang="en-US" sz="2400" dirty="0" err="1" smtClean="0"/>
              <a:t>Lorazepam</a:t>
            </a:r>
            <a:r>
              <a:rPr lang="en-US" sz="2400" dirty="0" smtClean="0"/>
              <a:t> (0.1 mg/kg) for clinical seizures</a:t>
            </a:r>
          </a:p>
          <a:p>
            <a:pPr>
              <a:defRPr/>
            </a:pPr>
            <a:r>
              <a:rPr lang="en-US" sz="2400" dirty="0" smtClean="0"/>
              <a:t>Antidote or reversal agent if known/suspected ingestion</a:t>
            </a:r>
          </a:p>
          <a:p>
            <a:pPr>
              <a:defRPr/>
            </a:pPr>
            <a:r>
              <a:rPr lang="en-US" sz="2400" dirty="0" smtClean="0"/>
              <a:t>For Infection</a:t>
            </a:r>
          </a:p>
          <a:p>
            <a:pPr lvl="1">
              <a:defRPr/>
            </a:pPr>
            <a:r>
              <a:rPr lang="en-US" sz="2000" dirty="0" err="1" smtClean="0"/>
              <a:t>Ceftriaxone</a:t>
            </a:r>
            <a:r>
              <a:rPr lang="en-US" sz="2000" dirty="0" smtClean="0"/>
              <a:t>, </a:t>
            </a:r>
            <a:r>
              <a:rPr lang="en-US" sz="2000" dirty="0" err="1" smtClean="0"/>
              <a:t>Vancomycin</a:t>
            </a:r>
            <a:endParaRPr lang="en-US" sz="2000" dirty="0" smtClean="0"/>
          </a:p>
          <a:p>
            <a:pPr lvl="1">
              <a:defRPr/>
            </a:pPr>
            <a:r>
              <a:rPr lang="en-US" sz="2000" dirty="0" smtClean="0"/>
              <a:t>Acyclovir</a:t>
            </a:r>
            <a:endParaRPr lang="en-US" dirty="0" smtClean="0"/>
          </a:p>
          <a:p>
            <a:pPr>
              <a:defRPr/>
            </a:pPr>
            <a:endParaRPr lang="en-US" sz="2400" dirty="0" smtClean="0"/>
          </a:p>
          <a:p>
            <a:pPr>
              <a:defRPr/>
            </a:pPr>
            <a:endParaRPr lang="en-US" sz="2400" dirty="0" smtClean="0"/>
          </a:p>
          <a:p>
            <a:pPr>
              <a:defRPr/>
            </a:pPr>
            <a:r>
              <a:rPr lang="en-US" sz="2400" dirty="0" smtClean="0"/>
              <a:t>For increased ICP</a:t>
            </a:r>
          </a:p>
          <a:p>
            <a:pPr lvl="1">
              <a:defRPr/>
            </a:pPr>
            <a:r>
              <a:rPr lang="en-US" sz="2000" dirty="0" err="1" smtClean="0"/>
              <a:t>Mannitol</a:t>
            </a:r>
            <a:r>
              <a:rPr lang="en-US" sz="2000" dirty="0" smtClean="0"/>
              <a:t> 0.5-1g/kg </a:t>
            </a:r>
          </a:p>
          <a:p>
            <a:pPr>
              <a:defRPr/>
            </a:pPr>
            <a:r>
              <a:rPr lang="en-US" sz="2400" dirty="0" smtClean="0"/>
              <a:t>For non-convulsive status </a:t>
            </a:r>
            <a:r>
              <a:rPr lang="en-US" sz="2400" dirty="0" err="1" smtClean="0"/>
              <a:t>epilepticus</a:t>
            </a:r>
            <a:endParaRPr lang="en-US" sz="2400" dirty="0" smtClean="0"/>
          </a:p>
          <a:p>
            <a:pPr lvl="1">
              <a:defRPr/>
            </a:pPr>
            <a:r>
              <a:rPr lang="en-US" sz="2000" dirty="0" err="1" smtClean="0"/>
              <a:t>Lorazepam</a:t>
            </a:r>
            <a:r>
              <a:rPr lang="en-US" sz="2000" dirty="0" smtClean="0"/>
              <a:t> or </a:t>
            </a:r>
            <a:r>
              <a:rPr lang="en-US" sz="2000" dirty="0" err="1" smtClean="0"/>
              <a:t>Fosphenytoin</a:t>
            </a:r>
            <a:r>
              <a:rPr lang="en-US" sz="2000" dirty="0" smtClean="0"/>
              <a:t> </a:t>
            </a:r>
          </a:p>
        </p:txBody>
      </p:sp>
      <p:sp>
        <p:nvSpPr>
          <p:cNvPr id="4" name="TextBox 3"/>
          <p:cNvSpPr txBox="1">
            <a:spLocks noChangeArrowheads="1"/>
          </p:cNvSpPr>
          <p:nvPr/>
        </p:nvSpPr>
        <p:spPr bwMode="auto">
          <a:xfrm>
            <a:off x="4419600" y="3801039"/>
            <a:ext cx="4724400" cy="1938992"/>
          </a:xfrm>
          <a:prstGeom prst="rect">
            <a:avLst/>
          </a:prstGeom>
          <a:noFill/>
          <a:ln w="9525">
            <a:noFill/>
            <a:miter lim="800000"/>
            <a:headEnd/>
            <a:tailEnd/>
          </a:ln>
        </p:spPr>
        <p:txBody>
          <a:bodyPr>
            <a:spAutoFit/>
          </a:bodyPr>
          <a:lstStyle/>
          <a:p>
            <a:pPr algn="ctr"/>
            <a:r>
              <a:rPr lang="en-US" sz="4800" u="sng" dirty="0"/>
              <a:t>Treat Underlying Cause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443748"/>
            <a:ext cx="7391400" cy="681038"/>
          </a:xfrm>
        </p:spPr>
        <p:txBody>
          <a:bodyPr/>
          <a:lstStyle/>
          <a:p>
            <a:r>
              <a:rPr lang="en-US" sz="3600" smtClean="0"/>
              <a:t>Labs </a:t>
            </a:r>
            <a:r>
              <a:rPr lang="en-US" sz="2000" smtClean="0"/>
              <a:t>(adapted from Michelson et al.)</a:t>
            </a:r>
            <a:endParaRPr lang="en-US" sz="3600" smtClean="0"/>
          </a:p>
        </p:txBody>
      </p:sp>
      <p:sp>
        <p:nvSpPr>
          <p:cNvPr id="15363" name="Content Placeholder 2"/>
          <p:cNvSpPr>
            <a:spLocks noGrp="1"/>
          </p:cNvSpPr>
          <p:nvPr>
            <p:ph idx="1"/>
          </p:nvPr>
        </p:nvSpPr>
        <p:spPr>
          <a:xfrm>
            <a:off x="152400" y="1250574"/>
            <a:ext cx="8839200" cy="5307013"/>
          </a:xfrm>
        </p:spPr>
        <p:txBody>
          <a:bodyPr/>
          <a:lstStyle/>
          <a:p>
            <a:r>
              <a:rPr lang="en-US" sz="2800" dirty="0" smtClean="0"/>
              <a:t>If cause for depressed mental status is not readily apparent send:</a:t>
            </a:r>
          </a:p>
          <a:p>
            <a:pPr lvl="1">
              <a:buFont typeface="Wingdings" pitchFamily="2" charset="2"/>
              <a:buNone/>
            </a:pPr>
            <a:r>
              <a:rPr lang="en-US" sz="2400" dirty="0" smtClean="0"/>
              <a:t>Bedside blood glucose		Urine drug screen</a:t>
            </a:r>
          </a:p>
          <a:p>
            <a:pPr lvl="1">
              <a:buFont typeface="Wingdings" pitchFamily="2" charset="2"/>
              <a:buNone/>
            </a:pPr>
            <a:r>
              <a:rPr lang="en-US" sz="2400" dirty="0" smtClean="0"/>
              <a:t>Electrolytes with Ca, Mg	Complete blood count</a:t>
            </a:r>
          </a:p>
          <a:p>
            <a:pPr lvl="1">
              <a:buFont typeface="Wingdings" pitchFamily="2" charset="2"/>
              <a:buNone/>
            </a:pPr>
            <a:r>
              <a:rPr lang="en-US" sz="2400" dirty="0" smtClean="0"/>
              <a:t>BUN, </a:t>
            </a:r>
            <a:r>
              <a:rPr lang="en-US" sz="2400" dirty="0" err="1" smtClean="0"/>
              <a:t>creatinine</a:t>
            </a:r>
            <a:r>
              <a:rPr lang="en-US" sz="2400" dirty="0" smtClean="0"/>
              <a:t>			Blood culture</a:t>
            </a:r>
          </a:p>
          <a:p>
            <a:pPr lvl="1">
              <a:buNone/>
            </a:pPr>
            <a:r>
              <a:rPr lang="en-US" sz="2400" dirty="0" err="1" smtClean="0"/>
              <a:t>Transaminases</a:t>
            </a:r>
            <a:r>
              <a:rPr lang="en-US" sz="2400" dirty="0" smtClean="0"/>
              <a:t>		 	ABG/VBG, ammonia </a:t>
            </a:r>
          </a:p>
          <a:p>
            <a:pPr lvl="1">
              <a:buFont typeface="Wingdings" pitchFamily="2" charset="2"/>
              <a:buNone/>
            </a:pPr>
            <a:r>
              <a:rPr lang="en-US" dirty="0" smtClean="0"/>
              <a:t>		</a:t>
            </a:r>
          </a:p>
          <a:p>
            <a:r>
              <a:rPr lang="en-US" sz="2800" dirty="0" smtClean="0"/>
              <a:t>If suspected metabolic abnormality send:</a:t>
            </a:r>
          </a:p>
          <a:p>
            <a:pPr>
              <a:buNone/>
            </a:pPr>
            <a:r>
              <a:rPr lang="en-US" sz="2000" dirty="0" smtClean="0"/>
              <a:t>	</a:t>
            </a:r>
            <a:r>
              <a:rPr lang="en-US" sz="2400" dirty="0" smtClean="0"/>
              <a:t>UA, urine </a:t>
            </a:r>
            <a:r>
              <a:rPr lang="en-US" sz="2400" dirty="0" err="1" smtClean="0"/>
              <a:t>ketones</a:t>
            </a:r>
            <a:r>
              <a:rPr lang="en-US" sz="2400" dirty="0" smtClean="0"/>
              <a:t>, plasma amino acids, urine organic acids, plasma free fatty acids, </a:t>
            </a:r>
            <a:r>
              <a:rPr lang="en-US" sz="2400" dirty="0" err="1" smtClean="0"/>
              <a:t>carnitine</a:t>
            </a:r>
            <a:r>
              <a:rPr lang="en-US" sz="2400" dirty="0" smtClean="0"/>
              <a:t> profile, lactate, </a:t>
            </a:r>
            <a:r>
              <a:rPr lang="en-US" sz="2400" dirty="0" err="1" smtClean="0"/>
              <a:t>pyruvate</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515464"/>
            <a:ext cx="7315200" cy="681038"/>
          </a:xfrm>
        </p:spPr>
        <p:txBody>
          <a:bodyPr/>
          <a:lstStyle/>
          <a:p>
            <a:r>
              <a:rPr lang="en-US" sz="3600" dirty="0" smtClean="0"/>
              <a:t>Diagnostic Studies</a:t>
            </a:r>
          </a:p>
        </p:txBody>
      </p:sp>
      <p:sp>
        <p:nvSpPr>
          <p:cNvPr id="16387" name="Content Placeholder 2"/>
          <p:cNvSpPr>
            <a:spLocks noGrp="1"/>
          </p:cNvSpPr>
          <p:nvPr>
            <p:ph idx="1"/>
          </p:nvPr>
        </p:nvSpPr>
        <p:spPr>
          <a:xfrm>
            <a:off x="152400" y="1322290"/>
            <a:ext cx="8839200" cy="5307013"/>
          </a:xfrm>
        </p:spPr>
        <p:txBody>
          <a:bodyPr/>
          <a:lstStyle/>
          <a:p>
            <a:r>
              <a:rPr lang="en-US" sz="2800" dirty="0" smtClean="0"/>
              <a:t>CT is the initial </a:t>
            </a:r>
            <a:r>
              <a:rPr lang="en-US" sz="2800" dirty="0" err="1" smtClean="0"/>
              <a:t>neuro</a:t>
            </a:r>
            <a:r>
              <a:rPr lang="en-US" sz="2800" dirty="0" smtClean="0"/>
              <a:t>-imaging test of choice. </a:t>
            </a:r>
          </a:p>
          <a:p>
            <a:pPr lvl="1"/>
            <a:r>
              <a:rPr lang="en-US" sz="2400" dirty="0" smtClean="0"/>
              <a:t>MRI with DWI can be considered as an adjunct.</a:t>
            </a:r>
          </a:p>
          <a:p>
            <a:pPr lvl="1">
              <a:buFont typeface="Wingdings" pitchFamily="2" charset="2"/>
              <a:buNone/>
            </a:pPr>
            <a:endParaRPr lang="en-US" sz="2400" dirty="0" smtClean="0"/>
          </a:p>
          <a:p>
            <a:r>
              <a:rPr lang="en-US" sz="2800" dirty="0" smtClean="0"/>
              <a:t>LP after increased ICP has been ruled out </a:t>
            </a:r>
          </a:p>
          <a:p>
            <a:endParaRPr lang="en-US" sz="2800" dirty="0" smtClean="0"/>
          </a:p>
          <a:p>
            <a:r>
              <a:rPr lang="en-US" sz="2800" dirty="0" smtClean="0"/>
              <a:t>EEG to rule out </a:t>
            </a:r>
            <a:r>
              <a:rPr lang="en-US" sz="2800" dirty="0" err="1" smtClean="0"/>
              <a:t>nonconvulsive</a:t>
            </a:r>
            <a:r>
              <a:rPr lang="en-US" sz="2800" dirty="0" smtClean="0"/>
              <a:t> status </a:t>
            </a:r>
            <a:r>
              <a:rPr lang="en-US" sz="2800" dirty="0" err="1" smtClean="0"/>
              <a:t>epilepticus</a:t>
            </a:r>
            <a:r>
              <a:rPr lang="en-US" sz="2800" dirty="0" smtClean="0"/>
              <a:t> should be performed in children with depressed mental status where etiology remains elusive.</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Case 1</a:t>
            </a:r>
          </a:p>
        </p:txBody>
      </p:sp>
      <p:sp>
        <p:nvSpPr>
          <p:cNvPr id="3" name="Content Placeholder 2"/>
          <p:cNvSpPr>
            <a:spLocks noGrp="1"/>
          </p:cNvSpPr>
          <p:nvPr>
            <p:ph idx="1"/>
          </p:nvPr>
        </p:nvSpPr>
        <p:spPr>
          <a:xfrm>
            <a:off x="304800" y="1600200"/>
            <a:ext cx="8458200" cy="5257800"/>
          </a:xfrm>
        </p:spPr>
        <p:txBody>
          <a:bodyPr/>
          <a:lstStyle/>
          <a:p>
            <a:pPr>
              <a:buFont typeface="Wingdings" pitchFamily="2" charset="2"/>
              <a:buNone/>
            </a:pPr>
            <a:r>
              <a:rPr lang="en-US" dirty="0" smtClean="0"/>
              <a:t> 	</a:t>
            </a:r>
            <a:r>
              <a:rPr lang="en-US" sz="2800" dirty="0" smtClean="0"/>
              <a:t>A 16 year old girl is brought in unconscious by friends from a party.  Physical exam notes the smell of alcohol, tachycardia to 178, fever to 39.8, diaphoresis and BP 185/107.  You are called to consult in the ED.  What is the most likely etiology of her altered mental status?</a:t>
            </a:r>
          </a:p>
          <a:p>
            <a:pPr>
              <a:buFont typeface="Wingdings" pitchFamily="2" charset="2"/>
              <a:buNone/>
            </a:pPr>
            <a:r>
              <a:rPr lang="en-US" sz="2800" dirty="0" smtClean="0">
                <a:solidFill>
                  <a:srgbClr val="FF0000"/>
                </a:solidFill>
              </a:rPr>
              <a:t>	MDMA (ecstasy)/Amphetamine intoxication</a:t>
            </a:r>
          </a:p>
          <a:p>
            <a:pPr>
              <a:buFont typeface="Wingdings" pitchFamily="2" charset="2"/>
              <a:buNone/>
            </a:pPr>
            <a:r>
              <a:rPr lang="en-US" sz="2800" dirty="0" smtClean="0"/>
              <a:t>	What if the same patient has absent sweating and dilated pupils? </a:t>
            </a:r>
          </a:p>
          <a:p>
            <a:pPr>
              <a:buFont typeface="Wingdings" pitchFamily="2" charset="2"/>
              <a:buNone/>
            </a:pPr>
            <a:r>
              <a:rPr lang="en-US" sz="2800" dirty="0" smtClean="0">
                <a:solidFill>
                  <a:srgbClr val="FF0000"/>
                </a:solidFill>
              </a:rPr>
              <a:t>	</a:t>
            </a:r>
            <a:r>
              <a:rPr lang="en-US" sz="2800" dirty="0" err="1" smtClean="0">
                <a:solidFill>
                  <a:srgbClr val="FF0000"/>
                </a:solidFill>
              </a:rPr>
              <a:t>Anticholenergic</a:t>
            </a:r>
            <a:r>
              <a:rPr lang="en-US" sz="2800" dirty="0" smtClean="0">
                <a:solidFill>
                  <a:srgbClr val="FF0000"/>
                </a:solidFill>
              </a:rPr>
              <a:t> Intoxication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762000"/>
          </a:xfrm>
        </p:spPr>
        <p:txBody>
          <a:bodyPr/>
          <a:lstStyle/>
          <a:p>
            <a:r>
              <a:rPr lang="en-US" dirty="0" smtClean="0"/>
              <a:t>Case 2</a:t>
            </a:r>
          </a:p>
        </p:txBody>
      </p:sp>
      <p:sp>
        <p:nvSpPr>
          <p:cNvPr id="19459" name="Content Placeholder 2"/>
          <p:cNvSpPr>
            <a:spLocks noGrp="1"/>
          </p:cNvSpPr>
          <p:nvPr>
            <p:ph idx="1"/>
          </p:nvPr>
        </p:nvSpPr>
        <p:spPr>
          <a:xfrm>
            <a:off x="381000" y="1219200"/>
            <a:ext cx="8534400" cy="5410200"/>
          </a:xfrm>
        </p:spPr>
        <p:txBody>
          <a:bodyPr/>
          <a:lstStyle/>
          <a:p>
            <a:pPr>
              <a:buFont typeface="Wingdings" pitchFamily="2" charset="2"/>
              <a:buNone/>
            </a:pPr>
            <a:r>
              <a:rPr lang="en-US" dirty="0" smtClean="0"/>
              <a:t>	A 3 year old boy with a past medical history of OTC deficiency is admitted with </a:t>
            </a:r>
            <a:r>
              <a:rPr lang="en-US" dirty="0" err="1" smtClean="0"/>
              <a:t>cellulitis</a:t>
            </a:r>
            <a:r>
              <a:rPr lang="en-US" dirty="0" smtClean="0"/>
              <a:t>. He is found unresponsive in the child life room. As the pediatrics resident, you are called for urgent evaluation. </a:t>
            </a:r>
          </a:p>
          <a:p>
            <a:pPr>
              <a:buFont typeface="Wingdings" pitchFamily="2" charset="2"/>
              <a:buNone/>
            </a:pPr>
            <a:r>
              <a:rPr lang="en-US" dirty="0" smtClean="0"/>
              <a:t>	Please provide a </a:t>
            </a:r>
            <a:r>
              <a:rPr lang="en-US" dirty="0" err="1" smtClean="0"/>
              <a:t>DDx</a:t>
            </a:r>
            <a:r>
              <a:rPr lang="en-US" dirty="0" smtClean="0"/>
              <a:t> and workup.</a:t>
            </a:r>
          </a:p>
          <a:p>
            <a:pPr>
              <a:buNone/>
            </a:pPr>
            <a:r>
              <a:rPr lang="en-US" sz="2400" dirty="0" smtClean="0">
                <a:solidFill>
                  <a:srgbClr val="FF0000"/>
                </a:solidFill>
              </a:rPr>
              <a:t>	</a:t>
            </a:r>
            <a:r>
              <a:rPr lang="en-US" sz="2400" u="sng" dirty="0" err="1" smtClean="0">
                <a:solidFill>
                  <a:srgbClr val="FF0000"/>
                </a:solidFill>
              </a:rPr>
              <a:t>DDx</a:t>
            </a:r>
            <a:r>
              <a:rPr lang="en-US" sz="2400" dirty="0" smtClean="0">
                <a:solidFill>
                  <a:srgbClr val="FF0000"/>
                </a:solidFill>
              </a:rPr>
              <a:t> includes </a:t>
            </a:r>
            <a:r>
              <a:rPr lang="en-US" sz="2400" dirty="0" err="1" smtClean="0">
                <a:solidFill>
                  <a:srgbClr val="FF0000"/>
                </a:solidFill>
              </a:rPr>
              <a:t>hyperammonemia</a:t>
            </a:r>
            <a:r>
              <a:rPr lang="en-US" sz="2400" dirty="0" smtClean="0">
                <a:solidFill>
                  <a:srgbClr val="FF0000"/>
                </a:solidFill>
              </a:rPr>
              <a:t>, hypoglycemia, sepsis, ingestion, trauma, or sub-clinical seizures.</a:t>
            </a:r>
          </a:p>
          <a:p>
            <a:pPr>
              <a:buNone/>
            </a:pPr>
            <a:r>
              <a:rPr lang="en-US" sz="2400" dirty="0" smtClean="0">
                <a:solidFill>
                  <a:srgbClr val="FF0000"/>
                </a:solidFill>
              </a:rPr>
              <a:t>	</a:t>
            </a:r>
            <a:r>
              <a:rPr lang="en-US" sz="2400" u="sng" dirty="0" smtClean="0">
                <a:solidFill>
                  <a:srgbClr val="FF0000"/>
                </a:solidFill>
              </a:rPr>
              <a:t>Workup</a:t>
            </a:r>
            <a:r>
              <a:rPr lang="en-US" sz="2400" dirty="0" smtClean="0">
                <a:solidFill>
                  <a:srgbClr val="FF0000"/>
                </a:solidFill>
              </a:rPr>
              <a:t> should include a focused physical exam, chemistries, free flowing ammonia, glucose, CBC, cultures and possible ABG. Evidence of trauma should prompt an immediate head CT.</a:t>
            </a:r>
          </a:p>
          <a:p>
            <a:pPr>
              <a:buFont typeface="Wingdings" pitchFamily="2" charset="2"/>
              <a:buNone/>
            </a:pPr>
            <a:endParaRPr lang="en-US" dirty="0" smtClean="0"/>
          </a:p>
          <a:p>
            <a:pPr>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81000"/>
            <a:ext cx="8229600" cy="935038"/>
          </a:xfrm>
        </p:spPr>
        <p:txBody>
          <a:bodyPr/>
          <a:lstStyle/>
          <a:p>
            <a:r>
              <a:rPr lang="en-US" smtClean="0"/>
              <a:t>References</a:t>
            </a:r>
          </a:p>
        </p:txBody>
      </p:sp>
      <p:sp>
        <p:nvSpPr>
          <p:cNvPr id="20483" name="Content Placeholder 2"/>
          <p:cNvSpPr>
            <a:spLocks noGrp="1"/>
          </p:cNvSpPr>
          <p:nvPr>
            <p:ph idx="1"/>
          </p:nvPr>
        </p:nvSpPr>
        <p:spPr>
          <a:xfrm>
            <a:off x="457200" y="1397000"/>
            <a:ext cx="8229600" cy="5461000"/>
          </a:xfrm>
        </p:spPr>
        <p:txBody>
          <a:bodyPr/>
          <a:lstStyle/>
          <a:p>
            <a:r>
              <a:rPr lang="en-US" sz="2000" dirty="0" smtClean="0"/>
              <a:t>Berger, Joseph R. Clinical Approach to Stupor and Coma. In: Neurology in Clinical Practice: Principles of diagnosis and Management, 4th </a:t>
            </a:r>
            <a:r>
              <a:rPr lang="en-US" sz="2000" dirty="0" err="1" smtClean="0"/>
              <a:t>ed</a:t>
            </a:r>
            <a:r>
              <a:rPr lang="en-US" sz="2000" dirty="0" smtClean="0"/>
              <a:t>, Bradley, WG, </a:t>
            </a:r>
            <a:r>
              <a:rPr lang="en-US" sz="2000" dirty="0" err="1" smtClean="0"/>
              <a:t>Daroff</a:t>
            </a:r>
            <a:r>
              <a:rPr lang="en-US" sz="2000" dirty="0" smtClean="0"/>
              <a:t>, RB, </a:t>
            </a:r>
            <a:r>
              <a:rPr lang="en-US" sz="2000" dirty="0" err="1" smtClean="0"/>
              <a:t>Fenichel</a:t>
            </a:r>
            <a:r>
              <a:rPr lang="en-US" sz="2000" dirty="0" smtClean="0"/>
              <a:t>, GM, </a:t>
            </a:r>
            <a:r>
              <a:rPr lang="en-US" sz="2000" dirty="0" err="1" smtClean="0"/>
              <a:t>Jankovic</a:t>
            </a:r>
            <a:r>
              <a:rPr lang="en-US" sz="2000" dirty="0" smtClean="0"/>
              <a:t>, J (</a:t>
            </a:r>
            <a:r>
              <a:rPr lang="en-US" sz="2000" dirty="0" err="1" smtClean="0"/>
              <a:t>Eds</a:t>
            </a:r>
            <a:r>
              <a:rPr lang="en-US" sz="2000" dirty="0" smtClean="0"/>
              <a:t>), Butterworth </a:t>
            </a:r>
            <a:r>
              <a:rPr lang="en-US" sz="2000" dirty="0" err="1" smtClean="0"/>
              <a:t>Heinmann</a:t>
            </a:r>
            <a:r>
              <a:rPr lang="en-US" sz="2000" dirty="0" smtClean="0"/>
              <a:t>, Philadelphia, PA 2004. p.46.</a:t>
            </a:r>
          </a:p>
          <a:p>
            <a:r>
              <a:rPr lang="en-US" sz="2000" dirty="0" smtClean="0"/>
              <a:t>C P Wong, R J Forsyth, T P Kelly, J A Eyre. </a:t>
            </a:r>
            <a:r>
              <a:rPr lang="en-US" sz="2000" i="1" dirty="0" smtClean="0"/>
              <a:t>Incidence, </a:t>
            </a:r>
            <a:r>
              <a:rPr lang="en-US" sz="2000" i="1" dirty="0" err="1" smtClean="0"/>
              <a:t>aetiology</a:t>
            </a:r>
            <a:r>
              <a:rPr lang="en-US" sz="2000" i="1" dirty="0" smtClean="0"/>
              <a:t>, and outcome of non-traumatic coma: a population based study.  </a:t>
            </a:r>
            <a:r>
              <a:rPr lang="en-US" sz="2000" dirty="0" smtClean="0"/>
              <a:t>Arch </a:t>
            </a:r>
            <a:r>
              <a:rPr lang="en-US" sz="2000" dirty="0" err="1" smtClean="0"/>
              <a:t>Dis</a:t>
            </a:r>
            <a:r>
              <a:rPr lang="en-US" sz="2000" dirty="0" smtClean="0"/>
              <a:t> Child 2001;84:193–199</a:t>
            </a:r>
          </a:p>
          <a:p>
            <a:r>
              <a:rPr lang="en-US" sz="2000" dirty="0" smtClean="0"/>
              <a:t>Michelson D, Thompson L, Williams E. </a:t>
            </a:r>
            <a:r>
              <a:rPr lang="en-US" sz="2000" i="1" dirty="0" smtClean="0"/>
              <a:t>Evaluation of stupor and coma in children.</a:t>
            </a:r>
            <a:r>
              <a:rPr lang="en-US" sz="2000" dirty="0" smtClean="0"/>
              <a:t> </a:t>
            </a:r>
            <a:r>
              <a:rPr lang="en-US" sz="2000" dirty="0" err="1" smtClean="0"/>
              <a:t>UpToDate</a:t>
            </a:r>
            <a:r>
              <a:rPr lang="en-US" sz="2000" dirty="0" smtClean="0"/>
              <a:t>. 2006.</a:t>
            </a:r>
          </a:p>
          <a:p>
            <a:r>
              <a:rPr lang="en-US" sz="2000" dirty="0" smtClean="0"/>
              <a:t>Simpson D, Reilly P. Pediatric coma scale. Lancet 1982; 2:450.</a:t>
            </a:r>
          </a:p>
          <a:p>
            <a:r>
              <a:rPr lang="en-US" sz="2000" dirty="0" smtClean="0"/>
              <a:t>Teasdale G, </a:t>
            </a:r>
            <a:r>
              <a:rPr lang="en-US" sz="2000" dirty="0" err="1" smtClean="0"/>
              <a:t>Jennett</a:t>
            </a:r>
            <a:r>
              <a:rPr lang="en-US" sz="2000" dirty="0" smtClean="0"/>
              <a:t> B. </a:t>
            </a:r>
            <a:r>
              <a:rPr lang="en-US" sz="2000" i="1" dirty="0" smtClean="0"/>
              <a:t>Assessment of coma and impaired consciousness. A practical scale.</a:t>
            </a:r>
            <a:r>
              <a:rPr lang="en-US" sz="2000" dirty="0" smtClean="0"/>
              <a:t> Lancet 1974,2:81-84 [Glasgow Coma Scale]</a:t>
            </a:r>
          </a:p>
          <a:p>
            <a:r>
              <a:rPr lang="en-US" sz="2000" dirty="0" smtClean="0"/>
              <a:t>Thompson L,  Williams E. </a:t>
            </a:r>
            <a:r>
              <a:rPr lang="en-US" sz="2000" i="1" dirty="0" smtClean="0"/>
              <a:t> Treatment and Prognosis of Coma in Children. </a:t>
            </a:r>
            <a:r>
              <a:rPr lang="en-US" sz="2000" dirty="0" smtClean="0"/>
              <a:t> </a:t>
            </a:r>
            <a:r>
              <a:rPr lang="en-US" sz="2000" dirty="0" err="1" smtClean="0"/>
              <a:t>UpToDate</a:t>
            </a:r>
            <a:r>
              <a:rPr lang="en-US" sz="2000" dirty="0" smtClean="0"/>
              <a:t>. 2010</a:t>
            </a:r>
            <a:r>
              <a:rPr lang="en-US" sz="1800" dirty="0" smtClean="0"/>
              <a:t>.</a:t>
            </a:r>
            <a:br>
              <a:rPr lang="en-US" sz="1800" dirty="0" smtClean="0"/>
            </a:b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4112"/>
            <a:ext cx="8229600" cy="1139825"/>
          </a:xfrm>
        </p:spPr>
        <p:txBody>
          <a:bodyPr/>
          <a:lstStyle/>
          <a:p>
            <a:r>
              <a:rPr lang="en-US" dirty="0" smtClean="0"/>
              <a:t>Objectives</a:t>
            </a:r>
          </a:p>
        </p:txBody>
      </p:sp>
      <p:sp>
        <p:nvSpPr>
          <p:cNvPr id="6147" name="Content Placeholder 2"/>
          <p:cNvSpPr>
            <a:spLocks noGrp="1"/>
          </p:cNvSpPr>
          <p:nvPr>
            <p:ph idx="1"/>
          </p:nvPr>
        </p:nvSpPr>
        <p:spPr>
          <a:xfrm>
            <a:off x="457200" y="1752600"/>
            <a:ext cx="8229600" cy="4648200"/>
          </a:xfrm>
        </p:spPr>
        <p:txBody>
          <a:bodyPr/>
          <a:lstStyle/>
          <a:p>
            <a:r>
              <a:rPr lang="en-US" dirty="0" smtClean="0"/>
              <a:t>Be able to recognize children with acutely depressed mental status</a:t>
            </a:r>
          </a:p>
          <a:p>
            <a:r>
              <a:rPr lang="en-US" dirty="0" smtClean="0"/>
              <a:t>Know the major causes of acutely depressed mental status in children</a:t>
            </a:r>
          </a:p>
          <a:p>
            <a:r>
              <a:rPr lang="en-US" dirty="0" smtClean="0"/>
              <a:t>Initiate the workup for depressed mental status in children</a:t>
            </a:r>
          </a:p>
          <a:p>
            <a:r>
              <a:rPr lang="en-US" dirty="0" smtClean="0"/>
              <a:t>Initiate management of depressed mental status in children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53637"/>
            <a:ext cx="8229600" cy="914400"/>
          </a:xfrm>
        </p:spPr>
        <p:txBody>
          <a:bodyPr/>
          <a:lstStyle/>
          <a:p>
            <a:r>
              <a:rPr lang="en-US" dirty="0" smtClean="0"/>
              <a:t>Definitions</a:t>
            </a:r>
          </a:p>
        </p:txBody>
      </p:sp>
      <p:sp>
        <p:nvSpPr>
          <p:cNvPr id="7171" name="Content Placeholder 2"/>
          <p:cNvSpPr>
            <a:spLocks noGrp="1"/>
          </p:cNvSpPr>
          <p:nvPr>
            <p:ph idx="1"/>
          </p:nvPr>
        </p:nvSpPr>
        <p:spPr>
          <a:xfrm>
            <a:off x="304800" y="1396436"/>
            <a:ext cx="8382000" cy="5486400"/>
          </a:xfrm>
        </p:spPr>
        <p:txBody>
          <a:bodyPr/>
          <a:lstStyle/>
          <a:p>
            <a:r>
              <a:rPr lang="en-US" sz="2400" b="1" dirty="0" smtClean="0"/>
              <a:t>Coma:</a:t>
            </a:r>
          </a:p>
          <a:p>
            <a:pPr lvl="1"/>
            <a:r>
              <a:rPr lang="en-US" sz="1800" dirty="0" err="1" smtClean="0"/>
              <a:t>Unarousable</a:t>
            </a:r>
            <a:r>
              <a:rPr lang="en-US" sz="1800" dirty="0" smtClean="0"/>
              <a:t> unresponsiveness</a:t>
            </a:r>
          </a:p>
          <a:p>
            <a:pPr lvl="1"/>
            <a:r>
              <a:rPr lang="en-US" sz="1800" dirty="0" smtClean="0"/>
              <a:t>The most profound state of depressed mental status</a:t>
            </a:r>
          </a:p>
          <a:p>
            <a:endParaRPr lang="en-US" sz="2400" b="1" dirty="0" smtClean="0"/>
          </a:p>
          <a:p>
            <a:r>
              <a:rPr lang="en-US" sz="2400" b="1" dirty="0" smtClean="0"/>
              <a:t>Stupor, Lethargy, Difficult to Arouse, Obtunded:  </a:t>
            </a:r>
          </a:p>
          <a:p>
            <a:pPr lvl="1"/>
            <a:r>
              <a:rPr lang="en-US" sz="1800" dirty="0" smtClean="0"/>
              <a:t>All of these terms are imprecise and describe a decreased level of consciousness</a:t>
            </a:r>
          </a:p>
          <a:p>
            <a:pPr lvl="1"/>
            <a:r>
              <a:rPr lang="en-US" sz="1800" dirty="0" smtClean="0"/>
              <a:t>May be marked by absence of spontaneous movement and diminished responsiveness to stimulation</a:t>
            </a:r>
          </a:p>
          <a:p>
            <a:pPr lvl="1"/>
            <a:r>
              <a:rPr lang="en-US" sz="1800" dirty="0" smtClean="0"/>
              <a:t>Awareness is generally impaired before arousal</a:t>
            </a:r>
          </a:p>
          <a:p>
            <a:pPr>
              <a:buFont typeface="Wingdings" pitchFamily="2" charset="2"/>
              <a:buNone/>
            </a:pPr>
            <a:endParaRPr lang="en-US" sz="1800" dirty="0" smtClean="0"/>
          </a:p>
          <a:p>
            <a:r>
              <a:rPr lang="en-US" sz="2400" b="1" dirty="0" smtClean="0"/>
              <a:t>Brain Death (1-18 </a:t>
            </a:r>
            <a:r>
              <a:rPr lang="en-US" sz="2400" b="1" dirty="0" err="1" smtClean="0"/>
              <a:t>y.o</a:t>
            </a:r>
            <a:r>
              <a:rPr lang="en-US" sz="2400" b="1" dirty="0" smtClean="0"/>
              <a:t>.): </a:t>
            </a:r>
          </a:p>
          <a:p>
            <a:pPr lvl="1"/>
            <a:r>
              <a:rPr lang="en-US" sz="1800" dirty="0" smtClean="0"/>
              <a:t>Criteria include coma, apnea, and absent brainstem reflexes</a:t>
            </a:r>
          </a:p>
          <a:p>
            <a:pPr lvl="1"/>
            <a:r>
              <a:rPr lang="en-US" sz="1800" dirty="0" smtClean="0"/>
              <a:t>Brain death specifically implies no opportunity for recovery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5715000" y="476995"/>
            <a:ext cx="3429000" cy="3788728"/>
            <a:chOff x="5613978" y="609600"/>
            <a:chExt cx="3530022" cy="4042407"/>
          </a:xfrm>
        </p:grpSpPr>
        <p:pic>
          <p:nvPicPr>
            <p:cNvPr id="8197" name="Picture 2" descr="http://neuro.psyc.memphis.edu/ugp/vm/aras.jpg"/>
            <p:cNvPicPr>
              <a:picLocks noChangeAspect="1" noChangeArrowheads="1"/>
            </p:cNvPicPr>
            <p:nvPr/>
          </p:nvPicPr>
          <p:blipFill>
            <a:blip r:embed="rId3" cstate="print"/>
            <a:srcRect/>
            <a:stretch>
              <a:fillRect/>
            </a:stretch>
          </p:blipFill>
          <p:spPr bwMode="auto">
            <a:xfrm>
              <a:off x="5613978" y="609600"/>
              <a:ext cx="3530022" cy="3362325"/>
            </a:xfrm>
            <a:prstGeom prst="rect">
              <a:avLst/>
            </a:prstGeom>
            <a:noFill/>
            <a:ln w="9525">
              <a:noFill/>
              <a:miter lim="800000"/>
              <a:headEnd/>
              <a:tailEnd/>
            </a:ln>
          </p:spPr>
        </p:pic>
        <p:sp>
          <p:nvSpPr>
            <p:cNvPr id="8198" name="TextBox 6"/>
            <p:cNvSpPr txBox="1">
              <a:spLocks noChangeArrowheads="1"/>
            </p:cNvSpPr>
            <p:nvPr/>
          </p:nvSpPr>
          <p:spPr bwMode="auto">
            <a:xfrm>
              <a:off x="5638800" y="3962400"/>
              <a:ext cx="3505200" cy="689607"/>
            </a:xfrm>
            <a:prstGeom prst="rect">
              <a:avLst/>
            </a:prstGeom>
            <a:noFill/>
            <a:ln w="9525">
              <a:noFill/>
              <a:miter lim="800000"/>
              <a:headEnd/>
              <a:tailEnd/>
            </a:ln>
          </p:spPr>
          <p:txBody>
            <a:bodyPr>
              <a:spAutoFit/>
            </a:bodyPr>
            <a:lstStyle/>
            <a:p>
              <a:r>
                <a:rPr lang="en-US" sz="1800" dirty="0"/>
                <a:t>From C.J. Long, Visual Slide Presentation</a:t>
              </a:r>
            </a:p>
          </p:txBody>
        </p:sp>
      </p:grpSp>
      <p:sp>
        <p:nvSpPr>
          <p:cNvPr id="8194" name="Title 1"/>
          <p:cNvSpPr>
            <a:spLocks noGrp="1"/>
          </p:cNvSpPr>
          <p:nvPr>
            <p:ph type="title"/>
          </p:nvPr>
        </p:nvSpPr>
        <p:spPr>
          <a:xfrm>
            <a:off x="381000" y="486513"/>
            <a:ext cx="6400800" cy="674688"/>
          </a:xfrm>
        </p:spPr>
        <p:txBody>
          <a:bodyPr/>
          <a:lstStyle/>
          <a:p>
            <a:r>
              <a:rPr lang="en-US" sz="3200" dirty="0" smtClean="0"/>
              <a:t>Physiology</a:t>
            </a:r>
          </a:p>
        </p:txBody>
      </p:sp>
      <p:sp>
        <p:nvSpPr>
          <p:cNvPr id="8195" name="Content Placeholder 2"/>
          <p:cNvSpPr>
            <a:spLocks noGrp="1"/>
          </p:cNvSpPr>
          <p:nvPr>
            <p:ph idx="1"/>
          </p:nvPr>
        </p:nvSpPr>
        <p:spPr>
          <a:xfrm>
            <a:off x="227013" y="962025"/>
            <a:ext cx="8916987" cy="5895975"/>
          </a:xfrm>
        </p:spPr>
        <p:txBody>
          <a:bodyPr/>
          <a:lstStyle/>
          <a:p>
            <a:pPr>
              <a:buFont typeface="Wingdings" pitchFamily="2" charset="2"/>
              <a:buNone/>
              <a:tabLst>
                <a:tab pos="5995988" algn="r"/>
              </a:tabLst>
            </a:pPr>
            <a:r>
              <a:rPr lang="en-US" sz="2000" b="1" dirty="0" smtClean="0"/>
              <a:t>	</a:t>
            </a:r>
            <a:endParaRPr lang="en-US" sz="2000" b="1" u="sng" dirty="0" smtClean="0"/>
          </a:p>
          <a:p>
            <a:pPr>
              <a:spcBef>
                <a:spcPts val="0"/>
              </a:spcBef>
              <a:tabLst>
                <a:tab pos="5995988" algn="r"/>
              </a:tabLst>
            </a:pPr>
            <a:r>
              <a:rPr lang="en-US" sz="2400" b="1" dirty="0" smtClean="0"/>
              <a:t>Arousal:</a:t>
            </a:r>
            <a:r>
              <a:rPr lang="en-US" sz="2400" dirty="0" smtClean="0"/>
              <a:t> The physiology of arousal is</a:t>
            </a:r>
          </a:p>
          <a:p>
            <a:pPr>
              <a:spcBef>
                <a:spcPts val="0"/>
              </a:spcBef>
              <a:buNone/>
              <a:tabLst>
                <a:tab pos="5995988" algn="r"/>
              </a:tabLst>
            </a:pPr>
            <a:r>
              <a:rPr lang="en-US" sz="2400" dirty="0" smtClean="0"/>
              <a:t>	dependent on the reticular activating </a:t>
            </a:r>
          </a:p>
          <a:p>
            <a:pPr>
              <a:spcBef>
                <a:spcPts val="0"/>
              </a:spcBef>
              <a:buNone/>
              <a:tabLst>
                <a:tab pos="5995988" algn="r"/>
              </a:tabLst>
            </a:pPr>
            <a:r>
              <a:rPr lang="en-US" sz="2400" dirty="0" smtClean="0"/>
              <a:t>	system (RAS). The RAS is a poorly</a:t>
            </a:r>
          </a:p>
          <a:p>
            <a:pPr>
              <a:spcBef>
                <a:spcPts val="0"/>
              </a:spcBef>
              <a:buNone/>
              <a:tabLst>
                <a:tab pos="5995988" algn="r"/>
              </a:tabLst>
            </a:pPr>
            <a:r>
              <a:rPr lang="en-US" sz="2400" dirty="0" smtClean="0"/>
              <a:t>	localized network of cells in the</a:t>
            </a:r>
          </a:p>
          <a:p>
            <a:pPr>
              <a:spcBef>
                <a:spcPts val="0"/>
              </a:spcBef>
              <a:buNone/>
              <a:tabLst>
                <a:tab pos="5995988" algn="r"/>
              </a:tabLst>
            </a:pPr>
            <a:r>
              <a:rPr lang="en-US" sz="2400" dirty="0" smtClean="0"/>
              <a:t>	brainstem with projections to the </a:t>
            </a:r>
          </a:p>
          <a:p>
            <a:pPr>
              <a:spcBef>
                <a:spcPts val="0"/>
              </a:spcBef>
              <a:buNone/>
              <a:tabLst>
                <a:tab pos="5995988" algn="r"/>
              </a:tabLst>
            </a:pPr>
            <a:r>
              <a:rPr lang="en-US" sz="2400" dirty="0" smtClean="0"/>
              <a:t>	thalamus, hypothalamus and cortex.</a:t>
            </a:r>
          </a:p>
          <a:p>
            <a:pPr>
              <a:buFont typeface="Wingdings" pitchFamily="2" charset="2"/>
              <a:buNone/>
              <a:tabLst>
                <a:tab pos="5995988" algn="r"/>
              </a:tabLst>
            </a:pPr>
            <a:endParaRPr lang="en-US" sz="2400" dirty="0" smtClean="0"/>
          </a:p>
          <a:p>
            <a:pPr>
              <a:spcBef>
                <a:spcPts val="0"/>
              </a:spcBef>
              <a:tabLst>
                <a:tab pos="5995988" algn="r"/>
              </a:tabLst>
            </a:pPr>
            <a:r>
              <a:rPr lang="en-US" sz="2400" b="1" dirty="0" smtClean="0"/>
              <a:t>Awareness: </a:t>
            </a:r>
            <a:r>
              <a:rPr lang="en-US" sz="2400" dirty="0" smtClean="0"/>
              <a:t>Awareness is mediated </a:t>
            </a:r>
          </a:p>
          <a:p>
            <a:pPr>
              <a:spcBef>
                <a:spcPts val="0"/>
              </a:spcBef>
              <a:buNone/>
              <a:tabLst>
                <a:tab pos="5995988" algn="r"/>
              </a:tabLst>
            </a:pPr>
            <a:r>
              <a:rPr lang="en-US" sz="2400" dirty="0" smtClean="0"/>
              <a:t>	by the cerebral  cortex in widely distributed neuronal networks.  Awareness is the product of cortical function that resides 	within both hemispheres and then projects down to the thalamus and then out, for either motor or sensory functions. </a:t>
            </a:r>
            <a:r>
              <a:rPr lang="en-US" sz="16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3" cstate="print"/>
          <a:srcRect/>
          <a:stretch>
            <a:fillRect/>
          </a:stretch>
        </p:blipFill>
        <p:spPr>
          <a:xfrm>
            <a:off x="230188" y="4832350"/>
            <a:ext cx="8913812" cy="1971675"/>
          </a:xfrm>
        </p:spPr>
      </p:pic>
      <p:pic>
        <p:nvPicPr>
          <p:cNvPr id="9219" name="Picture 3"/>
          <p:cNvPicPr>
            <a:picLocks noChangeAspect="1" noChangeArrowheads="1"/>
          </p:cNvPicPr>
          <p:nvPr/>
        </p:nvPicPr>
        <p:blipFill>
          <a:blip r:embed="rId4" cstate="print"/>
          <a:srcRect t="2077"/>
          <a:stretch>
            <a:fillRect/>
          </a:stretch>
        </p:blipFill>
        <p:spPr bwMode="auto">
          <a:xfrm>
            <a:off x="3538538" y="990600"/>
            <a:ext cx="4614862" cy="3943350"/>
          </a:xfrm>
          <a:prstGeom prst="rect">
            <a:avLst/>
          </a:prstGeom>
          <a:noFill/>
          <a:ln w="9525">
            <a:noFill/>
            <a:miter lim="800000"/>
            <a:headEnd/>
            <a:tailEnd/>
          </a:ln>
        </p:spPr>
      </p:pic>
      <p:sp>
        <p:nvSpPr>
          <p:cNvPr id="2" name="Title 1"/>
          <p:cNvSpPr>
            <a:spLocks noGrp="1"/>
          </p:cNvSpPr>
          <p:nvPr>
            <p:ph type="title"/>
          </p:nvPr>
        </p:nvSpPr>
        <p:spPr>
          <a:xfrm>
            <a:off x="381000" y="402285"/>
            <a:ext cx="8229600" cy="914400"/>
          </a:xfrm>
        </p:spPr>
        <p:txBody>
          <a:bodyPr>
            <a:normAutofit fontScale="90000"/>
          </a:bodyPr>
          <a:lstStyle/>
          <a:p>
            <a:pPr>
              <a:defRPr/>
            </a:pPr>
            <a:r>
              <a:rPr lang="en-US" sz="2800" dirty="0" smtClean="0"/>
              <a:t>Etiology of Non-Traumatic Pediatric Coma from UK Prospective Study</a:t>
            </a:r>
            <a:endParaRPr lang="en-US" sz="2800" dirty="0"/>
          </a:p>
        </p:txBody>
      </p:sp>
      <p:sp>
        <p:nvSpPr>
          <p:cNvPr id="6" name="TextBox 5"/>
          <p:cNvSpPr txBox="1"/>
          <p:nvPr/>
        </p:nvSpPr>
        <p:spPr>
          <a:xfrm>
            <a:off x="296863" y="1704975"/>
            <a:ext cx="2819400" cy="1384300"/>
          </a:xfrm>
          <a:prstGeom prst="rect">
            <a:avLst/>
          </a:prstGeom>
          <a:noFill/>
        </p:spPr>
        <p:txBody>
          <a:bodyPr>
            <a:spAutoFit/>
          </a:bodyPr>
          <a:lstStyle/>
          <a:p>
            <a:pPr>
              <a:defRPr/>
            </a:pPr>
            <a:r>
              <a:rPr lang="en-US" sz="1400" baseline="0" dirty="0">
                <a:latin typeface="+mn-lt"/>
              </a:rPr>
              <a:t>From: C P Wong, R J Forsyth, T P Kelly, J A Eyre. </a:t>
            </a:r>
            <a:r>
              <a:rPr lang="en-US" sz="1400" baseline="0" dirty="0"/>
              <a:t>Incidence, </a:t>
            </a:r>
            <a:r>
              <a:rPr lang="en-US" sz="1400" baseline="0" dirty="0" err="1"/>
              <a:t>aetiology</a:t>
            </a:r>
            <a:r>
              <a:rPr lang="en-US" sz="1400" baseline="0" dirty="0"/>
              <a:t>, and outcome of</a:t>
            </a:r>
          </a:p>
          <a:p>
            <a:pPr>
              <a:defRPr/>
            </a:pPr>
            <a:r>
              <a:rPr lang="en-US" sz="1400" baseline="0" dirty="0"/>
              <a:t>non-traumatic coma: a population based study.  Arch </a:t>
            </a:r>
            <a:r>
              <a:rPr lang="en-US" sz="1400" baseline="0" dirty="0" err="1"/>
              <a:t>Dis</a:t>
            </a:r>
            <a:r>
              <a:rPr lang="en-US" sz="1400" baseline="0" dirty="0"/>
              <a:t> Child 2001;84:193–199</a:t>
            </a:r>
            <a:endParaRPr lang="en-US" sz="1400" dirty="0">
              <a:latin typeface="+mn-lt"/>
            </a:endParaRPr>
          </a:p>
        </p:txBody>
      </p:sp>
      <p:sp>
        <p:nvSpPr>
          <p:cNvPr id="7" name="Rounded Rectangle 6"/>
          <p:cNvSpPr/>
          <p:nvPr/>
        </p:nvSpPr>
        <p:spPr>
          <a:xfrm>
            <a:off x="3932238" y="5138738"/>
            <a:ext cx="762000" cy="1524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ounded Rectangle 7"/>
          <p:cNvSpPr/>
          <p:nvPr/>
        </p:nvSpPr>
        <p:spPr>
          <a:xfrm>
            <a:off x="4813300" y="6096000"/>
            <a:ext cx="581025" cy="2349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ounded Rectangle 8"/>
          <p:cNvSpPr/>
          <p:nvPr/>
        </p:nvSpPr>
        <p:spPr>
          <a:xfrm>
            <a:off x="2236788" y="5591175"/>
            <a:ext cx="581025" cy="23336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ounded Rectangle 9"/>
          <p:cNvSpPr/>
          <p:nvPr/>
        </p:nvSpPr>
        <p:spPr>
          <a:xfrm>
            <a:off x="3205163" y="5762625"/>
            <a:ext cx="581025" cy="381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r>
              <a:rPr lang="en-US" smtClean="0"/>
              <a:t>Workup</a:t>
            </a:r>
          </a:p>
        </p:txBody>
      </p:sp>
      <p:sp>
        <p:nvSpPr>
          <p:cNvPr id="10243" name="Content Placeholder 5"/>
          <p:cNvSpPr>
            <a:spLocks noGrp="1"/>
          </p:cNvSpPr>
          <p:nvPr>
            <p:ph idx="1"/>
          </p:nvPr>
        </p:nvSpPr>
        <p:spPr>
          <a:xfrm>
            <a:off x="228600" y="1828800"/>
            <a:ext cx="8763000" cy="4419600"/>
          </a:xfrm>
        </p:spPr>
        <p:txBody>
          <a:bodyPr/>
          <a:lstStyle/>
          <a:p>
            <a:r>
              <a:rPr lang="en-US" dirty="0" smtClean="0"/>
              <a:t>Depressed mental status is a medical emergency with a </a:t>
            </a:r>
            <a:r>
              <a:rPr lang="en-US" b="1" i="1" dirty="0" smtClean="0"/>
              <a:t>broad</a:t>
            </a:r>
            <a:r>
              <a:rPr lang="en-US" dirty="0" smtClean="0"/>
              <a:t> differential</a:t>
            </a:r>
          </a:p>
          <a:p>
            <a:r>
              <a:rPr lang="en-US" dirty="0" smtClean="0"/>
              <a:t>Determination of etiology is essential for optimal treatment</a:t>
            </a:r>
          </a:p>
          <a:p>
            <a:r>
              <a:rPr lang="en-US" dirty="0" smtClean="0"/>
              <a:t>Workup requires a systematic approach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3"/>
          <p:cNvSpPr>
            <a:spLocks noGrp="1"/>
          </p:cNvSpPr>
          <p:nvPr>
            <p:ph type="title"/>
          </p:nvPr>
        </p:nvSpPr>
        <p:spPr>
          <a:xfrm>
            <a:off x="381000" y="304793"/>
            <a:ext cx="8382000" cy="909638"/>
          </a:xfrm>
        </p:spPr>
        <p:txBody>
          <a:bodyPr/>
          <a:lstStyle/>
          <a:p>
            <a:r>
              <a:rPr lang="en-US" sz="2800" dirty="0" smtClean="0"/>
              <a:t>Etiology of Depressed Mental Status </a:t>
            </a:r>
            <a:r>
              <a:rPr lang="en-US" sz="2000" dirty="0" smtClean="0"/>
              <a:t>(from Berger et al)</a:t>
            </a:r>
            <a:endParaRPr lang="en-US" sz="2800" dirty="0" smtClean="0"/>
          </a:p>
        </p:txBody>
      </p:sp>
      <p:sp>
        <p:nvSpPr>
          <p:cNvPr id="5" name="Content Placeholder 4"/>
          <p:cNvSpPr>
            <a:spLocks noGrp="1"/>
          </p:cNvSpPr>
          <p:nvPr>
            <p:ph sz="half" idx="2"/>
          </p:nvPr>
        </p:nvSpPr>
        <p:spPr>
          <a:xfrm>
            <a:off x="14288" y="1144588"/>
            <a:ext cx="4572000" cy="5556250"/>
          </a:xfrm>
        </p:spPr>
        <p:txBody>
          <a:bodyPr>
            <a:normAutofit lnSpcReduction="10000"/>
          </a:bodyPr>
          <a:lstStyle/>
          <a:p>
            <a:pPr>
              <a:buNone/>
              <a:defRPr/>
            </a:pPr>
            <a:r>
              <a:rPr lang="en-US" sz="1400" b="1" dirty="0" smtClean="0"/>
              <a:t>   </a:t>
            </a:r>
            <a:r>
              <a:rPr lang="en-US" sz="1400" b="1" u="sng" dirty="0" smtClean="0"/>
              <a:t>Nonstructural, Symmetrical</a:t>
            </a:r>
          </a:p>
          <a:p>
            <a:pPr>
              <a:buFont typeface="Wingdings" pitchFamily="2" charset="2"/>
              <a:buNone/>
              <a:defRPr/>
            </a:pPr>
            <a:r>
              <a:rPr lang="en-US" sz="1400" b="1" dirty="0" smtClean="0"/>
              <a:t>	Toxins</a:t>
            </a:r>
          </a:p>
          <a:p>
            <a:pPr lvl="1">
              <a:defRPr/>
            </a:pPr>
            <a:r>
              <a:rPr lang="en-US" sz="1200" dirty="0" err="1" smtClean="0"/>
              <a:t>Lead,Thallium</a:t>
            </a:r>
            <a:r>
              <a:rPr lang="en-US" sz="1200" dirty="0" smtClean="0"/>
              <a:t>, Mushrooms, Cyanide, Methanol, Ethylene glycol, Carbon Monoxide</a:t>
            </a:r>
          </a:p>
          <a:p>
            <a:pPr>
              <a:buFont typeface="Wingdings" pitchFamily="2" charset="2"/>
              <a:buNone/>
              <a:defRPr/>
            </a:pPr>
            <a:r>
              <a:rPr lang="en-US" sz="1400" b="1" dirty="0" smtClean="0"/>
              <a:t>	Drugs </a:t>
            </a:r>
          </a:p>
          <a:p>
            <a:pPr lvl="1">
              <a:defRPr/>
            </a:pPr>
            <a:r>
              <a:rPr lang="en-US" sz="1200" dirty="0" smtClean="0"/>
              <a:t>Sedatives, Barbiturates*,  Hypnotics, Tranquilizers, Bromides, Alcohol, Opiates, Paraldehyde, </a:t>
            </a:r>
            <a:r>
              <a:rPr lang="en-US" sz="1200" dirty="0" err="1" smtClean="0"/>
              <a:t>Salicylate</a:t>
            </a:r>
            <a:r>
              <a:rPr lang="en-US" sz="1200" dirty="0" smtClean="0"/>
              <a:t>,  </a:t>
            </a:r>
            <a:r>
              <a:rPr lang="en-US" sz="1200" dirty="0" err="1" smtClean="0"/>
              <a:t>Psychotropics</a:t>
            </a:r>
            <a:r>
              <a:rPr lang="en-US" sz="1200" dirty="0" smtClean="0"/>
              <a:t>, </a:t>
            </a:r>
            <a:r>
              <a:rPr lang="en-US" sz="1200" dirty="0" err="1" smtClean="0"/>
              <a:t>Anticholinergics</a:t>
            </a:r>
            <a:r>
              <a:rPr lang="en-US" sz="1200" dirty="0" smtClean="0"/>
              <a:t>, Amphetamines, Lithium, </a:t>
            </a:r>
            <a:r>
              <a:rPr lang="en-US" sz="1200" dirty="0" err="1" smtClean="0"/>
              <a:t>Phencylidine</a:t>
            </a:r>
            <a:r>
              <a:rPr lang="en-US" sz="1200" dirty="0" smtClean="0"/>
              <a:t>, </a:t>
            </a:r>
            <a:r>
              <a:rPr lang="en-US" sz="1200" dirty="0" err="1" smtClean="0"/>
              <a:t>MAOi’s</a:t>
            </a:r>
            <a:endParaRPr lang="en-US" sz="1200" dirty="0" smtClean="0"/>
          </a:p>
          <a:p>
            <a:pPr>
              <a:buFont typeface="Wingdings" pitchFamily="2" charset="2"/>
              <a:buNone/>
              <a:defRPr/>
            </a:pPr>
            <a:r>
              <a:rPr lang="en-US" sz="1400" b="1" dirty="0" smtClean="0"/>
              <a:t>	 Metabolic </a:t>
            </a:r>
          </a:p>
          <a:p>
            <a:pPr lvl="1">
              <a:defRPr/>
            </a:pPr>
            <a:r>
              <a:rPr lang="en-US" sz="1200" dirty="0" smtClean="0"/>
              <a:t>Hypoxia, </a:t>
            </a:r>
            <a:r>
              <a:rPr lang="en-US" sz="1200" dirty="0" err="1" smtClean="0"/>
              <a:t>Hypercapnia</a:t>
            </a:r>
            <a:r>
              <a:rPr lang="en-US" sz="1200" dirty="0" smtClean="0"/>
              <a:t>, </a:t>
            </a:r>
            <a:r>
              <a:rPr lang="en-US" sz="1200" dirty="0" err="1" smtClean="0"/>
              <a:t>Hypernatremia</a:t>
            </a:r>
            <a:r>
              <a:rPr lang="en-US" sz="1200" dirty="0" smtClean="0"/>
              <a:t>*, Hypoglycemia*,</a:t>
            </a:r>
            <a:r>
              <a:rPr lang="en-US" sz="1200" dirty="0" err="1" smtClean="0"/>
              <a:t>Hypergylcemic</a:t>
            </a:r>
            <a:r>
              <a:rPr lang="en-US" sz="1200" dirty="0" smtClean="0"/>
              <a:t> </a:t>
            </a:r>
            <a:r>
              <a:rPr lang="en-US" sz="1200" dirty="0" err="1" smtClean="0"/>
              <a:t>nonketotic</a:t>
            </a:r>
            <a:r>
              <a:rPr lang="en-US" sz="1200" dirty="0" smtClean="0"/>
              <a:t> coma, Diabetic </a:t>
            </a:r>
            <a:r>
              <a:rPr lang="en-US" sz="1200" dirty="0" err="1" smtClean="0"/>
              <a:t>ketoacidosis</a:t>
            </a:r>
            <a:r>
              <a:rPr lang="en-US" sz="1200" dirty="0" smtClean="0"/>
              <a:t>, Lactic acidosis, </a:t>
            </a:r>
            <a:r>
              <a:rPr lang="en-US" sz="1200" dirty="0" err="1" smtClean="0"/>
              <a:t>Hypercalcemia</a:t>
            </a:r>
            <a:r>
              <a:rPr lang="en-US" sz="1200" dirty="0" smtClean="0"/>
              <a:t>, </a:t>
            </a:r>
            <a:r>
              <a:rPr lang="en-US" sz="1200" dirty="0" err="1" smtClean="0"/>
              <a:t>Hypocalcemia</a:t>
            </a:r>
            <a:r>
              <a:rPr lang="en-US" sz="1200" dirty="0" smtClean="0"/>
              <a:t>, </a:t>
            </a:r>
            <a:r>
              <a:rPr lang="en-US" sz="1200" dirty="0" err="1" smtClean="0"/>
              <a:t>Hypermagnesemia</a:t>
            </a:r>
            <a:r>
              <a:rPr lang="en-US" sz="1200" dirty="0" smtClean="0"/>
              <a:t>, Hyperthermia, Hypothermia, Reye's encephalopathy, Aminoacidemia, </a:t>
            </a:r>
            <a:r>
              <a:rPr lang="en-US" sz="1200" dirty="0" err="1" smtClean="0"/>
              <a:t>Wernicke's</a:t>
            </a:r>
            <a:r>
              <a:rPr lang="en-US" sz="1200" dirty="0" smtClean="0"/>
              <a:t> encephalopathy, </a:t>
            </a:r>
            <a:r>
              <a:rPr lang="en-US" sz="1200" dirty="0" err="1" smtClean="0"/>
              <a:t>Porphyria</a:t>
            </a:r>
            <a:r>
              <a:rPr lang="en-US" sz="1200" dirty="0" smtClean="0"/>
              <a:t>, Hepatic encephalopathy*, Uremia, Dialysis encephalopathy, </a:t>
            </a:r>
            <a:r>
              <a:rPr lang="en-US" sz="1200" dirty="0" err="1" smtClean="0"/>
              <a:t>Addisonian</a:t>
            </a:r>
            <a:r>
              <a:rPr lang="en-US" sz="1200" dirty="0" smtClean="0"/>
              <a:t> crisis, Hypothyroidism </a:t>
            </a:r>
          </a:p>
          <a:p>
            <a:pPr>
              <a:buFont typeface="Wingdings" pitchFamily="2" charset="2"/>
              <a:buNone/>
              <a:defRPr/>
            </a:pPr>
            <a:r>
              <a:rPr lang="en-US" sz="1400" b="1" dirty="0" smtClean="0"/>
              <a:t>	Infections </a:t>
            </a:r>
          </a:p>
          <a:p>
            <a:pPr lvl="1">
              <a:defRPr/>
            </a:pPr>
            <a:r>
              <a:rPr lang="en-US" sz="1200" dirty="0" smtClean="0"/>
              <a:t>Sepsis, Bacterial meningitis, Viral encephalitis, </a:t>
            </a:r>
            <a:r>
              <a:rPr lang="en-US" sz="1200" dirty="0" err="1" smtClean="0"/>
              <a:t>Postinfectious</a:t>
            </a:r>
            <a:r>
              <a:rPr lang="en-US" sz="1200" dirty="0" smtClean="0"/>
              <a:t> encephalomyelitis, Syphilis, Typhoid fever, Malaria, Waterhouse-</a:t>
            </a:r>
            <a:r>
              <a:rPr lang="en-US" sz="1200" dirty="0" err="1" smtClean="0"/>
              <a:t>Friderichsen</a:t>
            </a:r>
            <a:r>
              <a:rPr lang="en-US" sz="1200" dirty="0" smtClean="0"/>
              <a:t> syndrome</a:t>
            </a:r>
            <a:r>
              <a:rPr lang="en-US" sz="1400" b="1" dirty="0" smtClean="0"/>
              <a:t> </a:t>
            </a:r>
            <a:r>
              <a:rPr lang="en-US" sz="1200" dirty="0" smtClean="0"/>
              <a:t> </a:t>
            </a:r>
          </a:p>
          <a:p>
            <a:pPr>
              <a:buFont typeface="Wingdings" pitchFamily="2" charset="2"/>
              <a:buNone/>
              <a:defRPr/>
            </a:pPr>
            <a:r>
              <a:rPr lang="en-US" sz="1400" b="1" dirty="0" smtClean="0"/>
              <a:t>	Other</a:t>
            </a:r>
          </a:p>
          <a:p>
            <a:pPr lvl="1">
              <a:defRPr/>
            </a:pPr>
            <a:r>
              <a:rPr lang="en-US" sz="1200" dirty="0" err="1" smtClean="0"/>
              <a:t>Postictal</a:t>
            </a:r>
            <a:r>
              <a:rPr lang="en-US" sz="1200" dirty="0" smtClean="0"/>
              <a:t>* , Diffuse ischemia (MI, heart failure, arrhythmia), Hypotension, Fat embolism*, Hypertensive encephalopathy, Hypothyroidism, </a:t>
            </a:r>
            <a:r>
              <a:rPr lang="en-US" sz="1200" dirty="0" err="1" smtClean="0"/>
              <a:t>Nonconvulsive</a:t>
            </a:r>
            <a:r>
              <a:rPr lang="en-US" sz="1200" dirty="0" smtClean="0"/>
              <a:t> status </a:t>
            </a:r>
            <a:r>
              <a:rPr lang="en-US" sz="1200" dirty="0" err="1" smtClean="0"/>
              <a:t>epilepticus</a:t>
            </a:r>
            <a:r>
              <a:rPr lang="en-US" sz="1200" dirty="0" smtClean="0"/>
              <a:t>, Heat stroke</a:t>
            </a:r>
          </a:p>
          <a:p>
            <a:pPr>
              <a:defRPr/>
            </a:pPr>
            <a:endParaRPr lang="en-US" sz="1600" dirty="0" smtClean="0"/>
          </a:p>
          <a:p>
            <a:pPr>
              <a:defRPr/>
            </a:pPr>
            <a:endParaRPr lang="en-US" sz="1800" dirty="0" smtClean="0"/>
          </a:p>
          <a:p>
            <a:pPr>
              <a:buFont typeface="Wingdings" pitchFamily="2" charset="2"/>
              <a:buNone/>
              <a:defRPr/>
            </a:pPr>
            <a:endParaRPr lang="en-US" sz="1600" dirty="0"/>
          </a:p>
        </p:txBody>
      </p:sp>
      <p:sp>
        <p:nvSpPr>
          <p:cNvPr id="11269" name="Content Placeholder 5"/>
          <p:cNvSpPr>
            <a:spLocks noGrp="1"/>
          </p:cNvSpPr>
          <p:nvPr>
            <p:ph sz="quarter" idx="4"/>
          </p:nvPr>
        </p:nvSpPr>
        <p:spPr>
          <a:xfrm>
            <a:off x="4572000" y="1143000"/>
            <a:ext cx="4572000" cy="5632450"/>
          </a:xfrm>
        </p:spPr>
        <p:txBody>
          <a:bodyPr/>
          <a:lstStyle/>
          <a:p>
            <a:pPr>
              <a:buNone/>
            </a:pPr>
            <a:r>
              <a:rPr lang="en-US" sz="1400" b="1" u="sng" dirty="0" smtClean="0"/>
              <a:t>Structural, Symmetrical </a:t>
            </a:r>
          </a:p>
          <a:p>
            <a:pPr>
              <a:buFont typeface="Wingdings" pitchFamily="2" charset="2"/>
              <a:buNone/>
            </a:pPr>
            <a:r>
              <a:rPr lang="en-US" sz="1400" b="1" dirty="0" smtClean="0"/>
              <a:t>	</a:t>
            </a:r>
            <a:r>
              <a:rPr lang="en-US" sz="1400" b="1" dirty="0" err="1" smtClean="0"/>
              <a:t>Supratentorial</a:t>
            </a:r>
            <a:r>
              <a:rPr lang="en-US" sz="1200" b="1" dirty="0" smtClean="0"/>
              <a:t> </a:t>
            </a:r>
          </a:p>
          <a:p>
            <a:pPr lvl="1"/>
            <a:r>
              <a:rPr lang="en-US" sz="1200" dirty="0" smtClean="0"/>
              <a:t>Bilateral internal carotid occlusion, Bilateral anterior cerebral artery occlusion, </a:t>
            </a:r>
            <a:r>
              <a:rPr lang="en-US" sz="1200" dirty="0" err="1" smtClean="0"/>
              <a:t>Sagittal</a:t>
            </a:r>
            <a:r>
              <a:rPr lang="en-US" sz="1200" dirty="0" smtClean="0"/>
              <a:t> sinus thrombosis, Subarachnoid hemorrhage ,Thalamic hemorrhage*, Trauma-contusion, concussion*, Hydrocephalus</a:t>
            </a:r>
          </a:p>
          <a:p>
            <a:pPr>
              <a:buFont typeface="Wingdings" pitchFamily="2" charset="2"/>
              <a:buNone/>
            </a:pPr>
            <a:r>
              <a:rPr lang="en-US" sz="1400" b="1" dirty="0" smtClean="0"/>
              <a:t>	</a:t>
            </a:r>
            <a:r>
              <a:rPr lang="en-US" sz="1400" b="1" dirty="0" err="1" smtClean="0"/>
              <a:t>Infratentorial</a:t>
            </a:r>
            <a:r>
              <a:rPr lang="en-US" sz="1400" b="1" dirty="0" smtClean="0"/>
              <a:t> </a:t>
            </a:r>
          </a:p>
          <a:p>
            <a:pPr lvl="1"/>
            <a:r>
              <a:rPr lang="en-US" sz="1200" dirty="0" smtClean="0"/>
              <a:t>Basilar occlusion*, Midline brainstem tumor , Pontine hemorrhage*, Central </a:t>
            </a:r>
            <a:r>
              <a:rPr lang="en-US" sz="1200" dirty="0" err="1" smtClean="0"/>
              <a:t>pontine</a:t>
            </a:r>
            <a:r>
              <a:rPr lang="en-US" sz="1200" dirty="0" smtClean="0"/>
              <a:t> </a:t>
            </a:r>
            <a:r>
              <a:rPr lang="en-US" sz="1200" dirty="0" err="1" smtClean="0"/>
              <a:t>myelinolysis</a:t>
            </a:r>
            <a:r>
              <a:rPr lang="en-US" sz="1200" dirty="0" smtClean="0"/>
              <a:t> </a:t>
            </a:r>
          </a:p>
          <a:p>
            <a:pPr>
              <a:buNone/>
            </a:pPr>
            <a:r>
              <a:rPr lang="en-US" sz="1400" b="1" u="sng" dirty="0" smtClean="0"/>
              <a:t>Structural, </a:t>
            </a:r>
            <a:r>
              <a:rPr lang="en-US" sz="1400" b="1" u="sng" dirty="0" err="1" smtClean="0"/>
              <a:t>Asymetrical</a:t>
            </a:r>
            <a:r>
              <a:rPr lang="en-US" sz="1400" b="1" u="sng" dirty="0" smtClean="0"/>
              <a:t> </a:t>
            </a:r>
          </a:p>
          <a:p>
            <a:pPr>
              <a:buFont typeface="Wingdings" pitchFamily="2" charset="2"/>
              <a:buNone/>
            </a:pPr>
            <a:r>
              <a:rPr lang="en-US" sz="1400" b="1" dirty="0" smtClean="0"/>
              <a:t>	</a:t>
            </a:r>
            <a:r>
              <a:rPr lang="en-US" sz="1400" b="1" dirty="0" err="1" smtClean="0"/>
              <a:t>Supratentorial</a:t>
            </a:r>
            <a:r>
              <a:rPr lang="en-US" sz="1400" b="1" dirty="0" smtClean="0"/>
              <a:t> </a:t>
            </a:r>
          </a:p>
          <a:p>
            <a:pPr lvl="1"/>
            <a:r>
              <a:rPr lang="en-US" sz="1200" dirty="0" smtClean="0"/>
              <a:t>TTP•, DIC, Nonbacterial thrombotic </a:t>
            </a:r>
            <a:r>
              <a:rPr lang="en-US" sz="1200" dirty="0" err="1" smtClean="0"/>
              <a:t>endocarditis</a:t>
            </a:r>
            <a:r>
              <a:rPr lang="en-US" sz="1200" dirty="0" smtClean="0"/>
              <a:t>, </a:t>
            </a:r>
            <a:r>
              <a:rPr lang="en-US" sz="1200" dirty="0" err="1" smtClean="0"/>
              <a:t>Subacute</a:t>
            </a:r>
            <a:r>
              <a:rPr lang="en-US" sz="1200" dirty="0" smtClean="0"/>
              <a:t> bacterial </a:t>
            </a:r>
            <a:r>
              <a:rPr lang="en-US" sz="1200" dirty="0" err="1" smtClean="0"/>
              <a:t>endocarditis</a:t>
            </a:r>
            <a:r>
              <a:rPr lang="en-US" sz="1200" dirty="0" smtClean="0"/>
              <a:t>, Fat emboli, Unilateral hemispheric mass (tumor, abscess, bleed) with </a:t>
            </a:r>
            <a:r>
              <a:rPr lang="en-US" sz="1200" dirty="0" err="1" smtClean="0"/>
              <a:t>herniation</a:t>
            </a:r>
            <a:r>
              <a:rPr lang="en-US" sz="1200" dirty="0" smtClean="0"/>
              <a:t>, Subdural hemorrhage, bilateral </a:t>
            </a:r>
            <a:r>
              <a:rPr lang="en-US" sz="1200" dirty="0" err="1" smtClean="0"/>
              <a:t>Intracerebral</a:t>
            </a:r>
            <a:r>
              <a:rPr lang="en-US" sz="1200" dirty="0" smtClean="0"/>
              <a:t> bleed, Pituitary apoplexy•, Massive or bilateral </a:t>
            </a:r>
            <a:r>
              <a:rPr lang="en-US" sz="1200" dirty="0" err="1" smtClean="0"/>
              <a:t>supratentorial</a:t>
            </a:r>
            <a:r>
              <a:rPr lang="en-US" sz="1200" dirty="0" smtClean="0"/>
              <a:t> infarction, Multifocal </a:t>
            </a:r>
            <a:r>
              <a:rPr lang="en-US" sz="1200" dirty="0" err="1" smtClean="0"/>
              <a:t>leukoencephalopathy</a:t>
            </a:r>
            <a:r>
              <a:rPr lang="en-US" sz="1200" dirty="0" smtClean="0"/>
              <a:t>, Creutzfeldt-Jakob disease Adrenal </a:t>
            </a:r>
            <a:r>
              <a:rPr lang="en-US" sz="1200" dirty="0" err="1" smtClean="0"/>
              <a:t>leukodystrophy</a:t>
            </a:r>
            <a:r>
              <a:rPr lang="en-US" sz="1200" dirty="0" smtClean="0"/>
              <a:t>, Cerebral </a:t>
            </a:r>
            <a:r>
              <a:rPr lang="en-US" sz="1200" dirty="0" err="1" smtClean="0"/>
              <a:t>vasculitis</a:t>
            </a:r>
            <a:r>
              <a:rPr lang="en-US" sz="1200" dirty="0" smtClean="0"/>
              <a:t>, Subdural </a:t>
            </a:r>
            <a:r>
              <a:rPr lang="en-US" sz="1200" dirty="0" err="1" smtClean="0"/>
              <a:t>empyema</a:t>
            </a:r>
            <a:r>
              <a:rPr lang="en-US" sz="1200" dirty="0" smtClean="0"/>
              <a:t>, </a:t>
            </a:r>
            <a:r>
              <a:rPr lang="en-US" sz="1200" dirty="0" err="1" smtClean="0"/>
              <a:t>Thrombophlebitis</a:t>
            </a:r>
            <a:r>
              <a:rPr lang="en-US" sz="1200" dirty="0" smtClean="0"/>
              <a:t>•, Multiple sclerosis, </a:t>
            </a:r>
            <a:r>
              <a:rPr lang="en-US" sz="1200" dirty="0" err="1" smtClean="0"/>
              <a:t>Leukoencephalopathy</a:t>
            </a:r>
            <a:r>
              <a:rPr lang="en-US" sz="1200" dirty="0" smtClean="0"/>
              <a:t>  from chemotherapy, Acute disseminated encephalomyelitis (ADEM) </a:t>
            </a:r>
          </a:p>
          <a:p>
            <a:pPr>
              <a:buFont typeface="Wingdings" pitchFamily="2" charset="2"/>
              <a:buNone/>
            </a:pPr>
            <a:r>
              <a:rPr lang="en-US" sz="1400" b="1" dirty="0" smtClean="0"/>
              <a:t>	</a:t>
            </a:r>
            <a:r>
              <a:rPr lang="en-US" sz="1400" b="1" dirty="0" err="1" smtClean="0"/>
              <a:t>Infratentorial</a:t>
            </a:r>
            <a:r>
              <a:rPr lang="en-US" sz="1400" b="1" dirty="0" smtClean="0"/>
              <a:t> </a:t>
            </a:r>
          </a:p>
          <a:p>
            <a:pPr lvl="1"/>
            <a:r>
              <a:rPr lang="en-US" sz="1200" dirty="0" smtClean="0"/>
              <a:t>Brainstem infarction, Brainstem hemorrhage, Brainstem </a:t>
            </a:r>
            <a:r>
              <a:rPr lang="en-US" sz="1200" dirty="0" err="1" smtClean="0"/>
              <a:t>thrombencephalitis</a:t>
            </a:r>
            <a:endParaRPr lang="en-US" sz="1200" dirty="0" smtClean="0"/>
          </a:p>
          <a:p>
            <a:pPr lvl="1">
              <a:buFont typeface="Wingdings" pitchFamily="2" charset="2"/>
              <a:buNone/>
            </a:pPr>
            <a:r>
              <a:rPr lang="en-US" sz="1200" i="1" dirty="0" smtClean="0"/>
              <a:t>* Relatively common asymmetrical presentation.</a:t>
            </a:r>
          </a:p>
          <a:p>
            <a:pPr lvl="1">
              <a:buFont typeface="Wingdings" pitchFamily="2" charset="2"/>
              <a:buNone/>
            </a:pPr>
            <a:r>
              <a:rPr lang="en-US" sz="1200" i="1" dirty="0" smtClean="0"/>
              <a:t>• Relatively symmetrical presentation</a:t>
            </a:r>
          </a:p>
        </p:txBody>
      </p:sp>
      <p:sp>
        <p:nvSpPr>
          <p:cNvPr id="6" name="Rectangle 5"/>
          <p:cNvSpPr/>
          <p:nvPr/>
        </p:nvSpPr>
        <p:spPr bwMode="auto">
          <a:xfrm>
            <a:off x="457200" y="2209800"/>
            <a:ext cx="4191000" cy="685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8" name="Rectangle 7"/>
          <p:cNvSpPr/>
          <p:nvPr/>
        </p:nvSpPr>
        <p:spPr bwMode="auto">
          <a:xfrm>
            <a:off x="381000" y="1600200"/>
            <a:ext cx="3962400" cy="381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9" name="Rectangle 8"/>
          <p:cNvSpPr/>
          <p:nvPr/>
        </p:nvSpPr>
        <p:spPr bwMode="auto">
          <a:xfrm>
            <a:off x="457200" y="3124200"/>
            <a:ext cx="4038600" cy="1371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0" name="Rectangle 9"/>
          <p:cNvSpPr/>
          <p:nvPr/>
        </p:nvSpPr>
        <p:spPr bwMode="auto">
          <a:xfrm>
            <a:off x="304800" y="4724400"/>
            <a:ext cx="4267200" cy="609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1" name="Rectangle 10"/>
          <p:cNvSpPr/>
          <p:nvPr/>
        </p:nvSpPr>
        <p:spPr bwMode="auto">
          <a:xfrm>
            <a:off x="381000" y="5562600"/>
            <a:ext cx="3962400" cy="685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2" name="Rectangle 11"/>
          <p:cNvSpPr/>
          <p:nvPr/>
        </p:nvSpPr>
        <p:spPr bwMode="auto">
          <a:xfrm>
            <a:off x="4953000" y="1676400"/>
            <a:ext cx="4191000" cy="76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3" name="Rectangle 12"/>
          <p:cNvSpPr/>
          <p:nvPr/>
        </p:nvSpPr>
        <p:spPr bwMode="auto">
          <a:xfrm>
            <a:off x="5029200" y="2743200"/>
            <a:ext cx="4114800" cy="381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4" name="Rectangle 13"/>
          <p:cNvSpPr/>
          <p:nvPr/>
        </p:nvSpPr>
        <p:spPr bwMode="auto">
          <a:xfrm>
            <a:off x="4953000" y="3581400"/>
            <a:ext cx="4191000" cy="2057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6" name="Rectangle 15"/>
          <p:cNvSpPr/>
          <p:nvPr/>
        </p:nvSpPr>
        <p:spPr bwMode="auto">
          <a:xfrm>
            <a:off x="4648200" y="5943600"/>
            <a:ext cx="39624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7" name="TextBox 6"/>
          <p:cNvSpPr txBox="1">
            <a:spLocks noChangeArrowheads="1"/>
          </p:cNvSpPr>
          <p:nvPr/>
        </p:nvSpPr>
        <p:spPr bwMode="auto">
          <a:xfrm rot="880621">
            <a:off x="831850" y="2959100"/>
            <a:ext cx="7924800" cy="1570038"/>
          </a:xfrm>
          <a:prstGeom prst="rect">
            <a:avLst/>
          </a:prstGeom>
          <a:solidFill>
            <a:srgbClr val="FFFF00">
              <a:alpha val="46000"/>
            </a:srgbClr>
          </a:solidFill>
          <a:ln w="9525">
            <a:noFill/>
            <a:miter lim="800000"/>
            <a:headEnd/>
            <a:tailEnd/>
          </a:ln>
        </p:spPr>
        <p:txBody>
          <a:bodyPr>
            <a:spAutoFit/>
          </a:bodyPr>
          <a:lstStyle/>
          <a:p>
            <a:pPr algn="ctr"/>
            <a:r>
              <a:rPr lang="en-US" sz="4800" baseline="0" dirty="0">
                <a:solidFill>
                  <a:srgbClr val="0070C0"/>
                </a:solidFill>
              </a:rPr>
              <a:t>Broad Differential!</a:t>
            </a:r>
          </a:p>
          <a:p>
            <a:pPr algn="ctr"/>
            <a:r>
              <a:rPr lang="en-US" sz="4800" baseline="0" dirty="0">
                <a:solidFill>
                  <a:srgbClr val="0070C0"/>
                </a:solidFill>
              </a:rPr>
              <a:t>Manageable in Categories</a:t>
            </a:r>
            <a:endParaRPr lang="en-US" sz="4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heckerboard(across)">
                                      <p:cBhvr>
                                        <p:cTn id="15" dur="500"/>
                                        <p:tgtEl>
                                          <p:spTgt spid="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heckerboard(across)">
                                      <p:cBhvr>
                                        <p:cTn id="18" dur="500"/>
                                        <p:tgtEl>
                                          <p:spTgt spid="9"/>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checkerboard(across)">
                                      <p:cBhvr>
                                        <p:cTn id="21" dur="500"/>
                                        <p:tgtEl>
                                          <p:spTgt spid="10"/>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checkerboard(across)">
                                      <p:cBhvr>
                                        <p:cTn id="30" dur="500"/>
                                        <p:tgtEl>
                                          <p:spTgt spid="14"/>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checkerboard(across)">
                                      <p:cBhvr>
                                        <p:cTn id="33" dur="500"/>
                                        <p:tgtEl>
                                          <p:spTgt spid="13"/>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checkerboard(across)">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33077"/>
            <a:ext cx="8229600" cy="914400"/>
          </a:xfrm>
        </p:spPr>
        <p:txBody>
          <a:bodyPr/>
          <a:lstStyle/>
          <a:p>
            <a:r>
              <a:rPr lang="en-US" dirty="0" smtClean="0"/>
              <a:t>Focused History</a:t>
            </a:r>
          </a:p>
        </p:txBody>
      </p:sp>
      <p:sp>
        <p:nvSpPr>
          <p:cNvPr id="12291" name="Content Placeholder 2"/>
          <p:cNvSpPr>
            <a:spLocks noGrp="1"/>
          </p:cNvSpPr>
          <p:nvPr>
            <p:ph idx="1"/>
          </p:nvPr>
        </p:nvSpPr>
        <p:spPr>
          <a:xfrm>
            <a:off x="457200" y="1187819"/>
            <a:ext cx="8229600" cy="5638800"/>
          </a:xfrm>
        </p:spPr>
        <p:txBody>
          <a:bodyPr/>
          <a:lstStyle/>
          <a:p>
            <a:pPr>
              <a:buFont typeface="Wingdings" pitchFamily="2" charset="2"/>
              <a:buNone/>
            </a:pPr>
            <a:r>
              <a:rPr lang="en-US" sz="2800" u="sng" dirty="0" smtClean="0"/>
              <a:t>AMPLE</a:t>
            </a:r>
            <a:r>
              <a:rPr lang="en-US" sz="2800" dirty="0" smtClean="0"/>
              <a:t> History</a:t>
            </a:r>
          </a:p>
          <a:p>
            <a:pPr>
              <a:buFont typeface="Wingdings" pitchFamily="2" charset="2"/>
              <a:buNone/>
            </a:pPr>
            <a:r>
              <a:rPr lang="en-US" sz="2800" dirty="0" smtClean="0"/>
              <a:t>A:		Allergy/Airway </a:t>
            </a:r>
          </a:p>
          <a:p>
            <a:pPr>
              <a:buFont typeface="Wingdings" pitchFamily="2" charset="2"/>
              <a:buNone/>
            </a:pPr>
            <a:r>
              <a:rPr lang="en-US" sz="2800" dirty="0" smtClean="0"/>
              <a:t>M: 	Medications </a:t>
            </a:r>
          </a:p>
          <a:p>
            <a:pPr>
              <a:buFont typeface="Wingdings" pitchFamily="2" charset="2"/>
              <a:buNone/>
            </a:pPr>
            <a:r>
              <a:rPr lang="en-US" sz="2800" dirty="0" smtClean="0"/>
              <a:t>P:		Past medical history </a:t>
            </a:r>
          </a:p>
          <a:p>
            <a:pPr>
              <a:buFont typeface="Wingdings" pitchFamily="2" charset="2"/>
              <a:buNone/>
            </a:pPr>
            <a:r>
              <a:rPr lang="en-US" sz="2800" dirty="0" smtClean="0"/>
              <a:t>L: 	Last meal </a:t>
            </a:r>
          </a:p>
          <a:p>
            <a:pPr>
              <a:buFont typeface="Wingdings" pitchFamily="2" charset="2"/>
              <a:buNone/>
            </a:pPr>
            <a:r>
              <a:rPr lang="en-US" sz="2800" dirty="0" smtClean="0"/>
              <a:t>E: 	Event - What happened?</a:t>
            </a:r>
          </a:p>
          <a:p>
            <a:pPr lvl="1"/>
            <a:r>
              <a:rPr lang="en-US" sz="2400" dirty="0" smtClean="0"/>
              <a:t>Rapid or Gradual Onset?</a:t>
            </a:r>
          </a:p>
          <a:p>
            <a:pPr lvl="1"/>
            <a:r>
              <a:rPr lang="en-US" sz="2400" dirty="0" smtClean="0"/>
              <a:t>Preceding Headache or Neurologic Symptoms?</a:t>
            </a:r>
          </a:p>
          <a:p>
            <a:pPr lvl="1"/>
            <a:r>
              <a:rPr lang="en-US" sz="2400" dirty="0" smtClean="0"/>
              <a:t>Ingestions?</a:t>
            </a:r>
          </a:p>
          <a:p>
            <a:pPr lvl="1"/>
            <a:r>
              <a:rPr lang="en-US" sz="2400" dirty="0" smtClean="0"/>
              <a:t>Vague or inconsistent history from caregiver is suspicious for non-accidental trauma.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793"/>
            <a:ext cx="8458200" cy="914400"/>
          </a:xfrm>
        </p:spPr>
        <p:txBody>
          <a:bodyPr/>
          <a:lstStyle/>
          <a:p>
            <a:r>
              <a:rPr lang="en-US" sz="3600" dirty="0" smtClean="0"/>
              <a:t>Focused Physical Exam </a:t>
            </a:r>
            <a:r>
              <a:rPr lang="en-US" sz="1800" dirty="0" smtClean="0"/>
              <a:t>(suggested by Michelson et al.)</a:t>
            </a:r>
            <a:endParaRPr lang="en-US" sz="3600" dirty="0" smtClean="0"/>
          </a:p>
        </p:txBody>
      </p:sp>
      <p:sp>
        <p:nvSpPr>
          <p:cNvPr id="13315" name="Content Placeholder 2"/>
          <p:cNvSpPr>
            <a:spLocks noGrp="1"/>
          </p:cNvSpPr>
          <p:nvPr>
            <p:ph idx="1"/>
          </p:nvPr>
        </p:nvSpPr>
        <p:spPr>
          <a:xfrm>
            <a:off x="206375" y="1162983"/>
            <a:ext cx="8839200" cy="5715000"/>
          </a:xfrm>
        </p:spPr>
        <p:txBody>
          <a:bodyPr/>
          <a:lstStyle/>
          <a:p>
            <a:r>
              <a:rPr lang="en-US" sz="2400" b="1" dirty="0" smtClean="0"/>
              <a:t>ABC’s (including cardio-respiratory exam)</a:t>
            </a:r>
          </a:p>
          <a:p>
            <a:r>
              <a:rPr lang="en-US" sz="2400" b="1" dirty="0" smtClean="0"/>
              <a:t>Vitals</a:t>
            </a:r>
          </a:p>
          <a:p>
            <a:r>
              <a:rPr lang="en-US" sz="2400" b="1" dirty="0" smtClean="0"/>
              <a:t>Neurologic examination</a:t>
            </a:r>
            <a:r>
              <a:rPr lang="en-US" sz="2400" dirty="0" smtClean="0"/>
              <a:t> </a:t>
            </a:r>
          </a:p>
          <a:p>
            <a:pPr lvl="1"/>
            <a:r>
              <a:rPr lang="en-US" sz="1800" dirty="0" smtClean="0"/>
              <a:t>Brief and to the point</a:t>
            </a:r>
          </a:p>
          <a:p>
            <a:pPr lvl="1"/>
            <a:r>
              <a:rPr lang="en-US" sz="1800" dirty="0" smtClean="0"/>
              <a:t>Differentiate structural from non structural causes</a:t>
            </a:r>
          </a:p>
          <a:p>
            <a:pPr lvl="1"/>
            <a:r>
              <a:rPr lang="en-US" sz="1800" dirty="0" smtClean="0"/>
              <a:t>Assess:  Level of consciousness/responsiveness, Motor responses, Brainstem reflexes</a:t>
            </a:r>
          </a:p>
          <a:p>
            <a:r>
              <a:rPr lang="en-US" sz="2400" b="1" dirty="0" err="1" smtClean="0"/>
              <a:t>Meningismus</a:t>
            </a:r>
            <a:r>
              <a:rPr lang="en-US" sz="2400" b="1" dirty="0" smtClean="0"/>
              <a:t> / </a:t>
            </a:r>
            <a:r>
              <a:rPr lang="en-US" sz="2400" b="1" dirty="0" err="1" smtClean="0"/>
              <a:t>Nuchal</a:t>
            </a:r>
            <a:r>
              <a:rPr lang="en-US" sz="2400" b="1" dirty="0" smtClean="0"/>
              <a:t> Rigidity</a:t>
            </a:r>
          </a:p>
          <a:p>
            <a:pPr lvl="1"/>
            <a:r>
              <a:rPr lang="en-US" sz="1800" dirty="0" err="1" smtClean="0"/>
              <a:t>Brudzinski’s</a:t>
            </a:r>
            <a:r>
              <a:rPr lang="en-US" sz="1800" dirty="0" smtClean="0"/>
              <a:t> sign - Involuntary hip &amp; knee flexion with forced  neck flexion </a:t>
            </a:r>
          </a:p>
          <a:p>
            <a:pPr lvl="1"/>
            <a:r>
              <a:rPr lang="en-US" sz="1800" dirty="0" err="1" smtClean="0"/>
              <a:t>Kernig’s</a:t>
            </a:r>
            <a:r>
              <a:rPr lang="en-US" sz="1800" dirty="0" smtClean="0"/>
              <a:t> sign - involuntary knee flexion with forced flexion of the hip </a:t>
            </a:r>
            <a:endParaRPr lang="en-US" b="1" dirty="0" smtClean="0"/>
          </a:p>
          <a:p>
            <a:r>
              <a:rPr lang="en-US" sz="2400" b="1" dirty="0" err="1" smtClean="0"/>
              <a:t>Fundoscopy</a:t>
            </a:r>
            <a:r>
              <a:rPr lang="en-US" sz="2400" dirty="0" smtClean="0"/>
              <a:t> </a:t>
            </a:r>
          </a:p>
          <a:p>
            <a:pPr lvl="1"/>
            <a:r>
              <a:rPr lang="en-US" sz="1800" dirty="0" err="1" smtClean="0"/>
              <a:t>Papilledema</a:t>
            </a:r>
            <a:r>
              <a:rPr lang="en-US" sz="1800" dirty="0" smtClean="0"/>
              <a:t> suggests increased ICP of more than several hours duration.</a:t>
            </a:r>
          </a:p>
          <a:p>
            <a:pPr lvl="1"/>
            <a:r>
              <a:rPr lang="en-US" sz="1800" dirty="0" smtClean="0"/>
              <a:t>Retinal hemorrhages in an infant are a sign of non-accidental trauma</a:t>
            </a:r>
          </a:p>
          <a:p>
            <a:r>
              <a:rPr lang="en-US" sz="2400" b="1" dirty="0" smtClean="0"/>
              <a:t>Skin</a:t>
            </a:r>
          </a:p>
          <a:p>
            <a:pPr lvl="1"/>
            <a:r>
              <a:rPr lang="en-US" sz="1800" dirty="0" smtClean="0"/>
              <a:t>Bruising may suggest trauma, rashes may suggest infection</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Custom 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3457</TotalTime>
  <Words>1416</Words>
  <Application>Microsoft Office PowerPoint</Application>
  <PresentationFormat>On-screen Show (4:3)</PresentationFormat>
  <Paragraphs>264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Pixel</vt:lpstr>
      <vt:lpstr>Acutely Depressed Mental Status in Children</vt:lpstr>
      <vt:lpstr>Objectives</vt:lpstr>
      <vt:lpstr>Definitions</vt:lpstr>
      <vt:lpstr>Physiology</vt:lpstr>
      <vt:lpstr>Etiology of Non-Traumatic Pediatric Coma from UK Prospective Study</vt:lpstr>
      <vt:lpstr>Workup</vt:lpstr>
      <vt:lpstr>Etiology of Depressed Mental Status (from Berger et al)</vt:lpstr>
      <vt:lpstr>Focused History</vt:lpstr>
      <vt:lpstr>Focused Physical Exam (suggested by Michelson et al.)</vt:lpstr>
      <vt:lpstr>Pediatric Glasgow Coma Scale</vt:lpstr>
      <vt:lpstr>Management (adapted from Thompson and Williams)</vt:lpstr>
      <vt:lpstr>Labs (adapted from Michelson et al.)</vt:lpstr>
      <vt:lpstr>Diagnostic Studies</vt:lpstr>
      <vt:lpstr>Case 1</vt:lpstr>
      <vt:lpstr>Case 2</vt:lpstr>
      <vt:lpstr>References</vt:lpstr>
    </vt:vector>
  </TitlesOfParts>
  <Company>TJ Augustine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Crawford, Lexi</dc:creator>
  <cp:lastModifiedBy>Crawford, Lexi</cp:lastModifiedBy>
  <cp:revision>75</cp:revision>
  <dcterms:created xsi:type="dcterms:W3CDTF">2010-12-31T18:07:09Z</dcterms:created>
  <dcterms:modified xsi:type="dcterms:W3CDTF">2019-09-16T02:44:19Z</dcterms:modified>
</cp:coreProperties>
</file>