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sldIdLst>
    <p:sldId id="256" r:id="rId2"/>
    <p:sldId id="261" r:id="rId3"/>
    <p:sldId id="257" r:id="rId4"/>
    <p:sldId id="262" r:id="rId5"/>
    <p:sldId id="260" r:id="rId6"/>
    <p:sldId id="263" r:id="rId7"/>
    <p:sldId id="258" r:id="rId8"/>
    <p:sldId id="259"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85900" autoAdjust="0"/>
  </p:normalViewPr>
  <p:slideViewPr>
    <p:cSldViewPr>
      <p:cViewPr>
        <p:scale>
          <a:sx n="70" d="100"/>
          <a:sy n="70" d="100"/>
        </p:scale>
        <p:origin x="-1104" y="-24"/>
      </p:cViewPr>
      <p:guideLst>
        <p:guide orient="horz" pos="2160"/>
        <p:guide pos="2880"/>
      </p:guideLst>
    </p:cSldViewPr>
  </p:slideViewPr>
  <p:outlineViewPr>
    <p:cViewPr>
      <p:scale>
        <a:sx n="33" d="100"/>
        <a:sy n="33" d="100"/>
      </p:scale>
      <p:origin x="24"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872A09-475B-4E61-8BE0-62E1AA196A65}" type="datetimeFigureOut">
              <a:rPr lang="en-US" smtClean="0"/>
              <a:t>9/15/2019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5C9775-D0BB-458B-9CB6-BFD16B671602}" type="slidenum">
              <a:rPr lang="en-US" smtClean="0"/>
              <a:t>‹#›</a:t>
            </a:fld>
            <a:endParaRPr lang="en-US"/>
          </a:p>
        </p:txBody>
      </p:sp>
    </p:spTree>
    <p:extLst>
      <p:ext uri="{BB962C8B-B14F-4D97-AF65-F5344CB8AC3E}">
        <p14:creationId xmlns:p14="http://schemas.microsoft.com/office/powerpoint/2010/main" val="29155368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Allow the</a:t>
            </a:r>
            <a:r>
              <a:rPr lang="en-US" baseline="0" dirty="0" smtClean="0"/>
              <a:t> interns</a:t>
            </a:r>
            <a:r>
              <a:rPr lang="en-US" dirty="0" smtClean="0"/>
              <a:t> to highlight features that they look for when triaging stable </a:t>
            </a:r>
            <a:r>
              <a:rPr lang="en-US" dirty="0" err="1" smtClean="0"/>
              <a:t>vs</a:t>
            </a:r>
            <a:r>
              <a:rPr lang="en-US" dirty="0" smtClean="0"/>
              <a:t> at risk of </a:t>
            </a:r>
            <a:r>
              <a:rPr lang="en-US" dirty="0" err="1" smtClean="0"/>
              <a:t>decompensation</a:t>
            </a:r>
            <a:r>
              <a:rPr lang="en-US" dirty="0" smtClean="0"/>
              <a:t> vs. decompensating.  Let the interns share amongst themselves and form a list then go into the examples on next slide</a:t>
            </a:r>
          </a:p>
          <a:p>
            <a:endParaRPr lang="en-US" dirty="0"/>
          </a:p>
        </p:txBody>
      </p:sp>
      <p:sp>
        <p:nvSpPr>
          <p:cNvPr id="4" name="Slide Number Placeholder 3"/>
          <p:cNvSpPr>
            <a:spLocks noGrp="1"/>
          </p:cNvSpPr>
          <p:nvPr>
            <p:ph type="sldNum" sz="quarter" idx="10"/>
          </p:nvPr>
        </p:nvSpPr>
        <p:spPr/>
        <p:txBody>
          <a:bodyPr/>
          <a:lstStyle/>
          <a:p>
            <a:fld id="{C15C9775-D0BB-458B-9CB6-BFD16B671602}" type="slidenum">
              <a:rPr lang="en-US" smtClean="0"/>
              <a:t>2</a:t>
            </a:fld>
            <a:endParaRPr lang="en-US"/>
          </a:p>
        </p:txBody>
      </p:sp>
    </p:spTree>
    <p:extLst>
      <p:ext uri="{BB962C8B-B14F-4D97-AF65-F5344CB8AC3E}">
        <p14:creationId xmlns:p14="http://schemas.microsoft.com/office/powerpoint/2010/main" val="39060922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smtClean="0"/>
              <a:t>Have the interns order these patients as</a:t>
            </a:r>
            <a:r>
              <a:rPr lang="en-US" baseline="0" dirty="0" smtClean="0"/>
              <a:t> unstable, watcher, and stable and order them from “sickest” to “least sick.”  Order is not as important as their justification to why.  </a:t>
            </a:r>
          </a:p>
          <a:p>
            <a:pPr marL="0" indent="0">
              <a:buNone/>
            </a:pPr>
            <a:endParaRPr lang="en-US" dirty="0" smtClean="0"/>
          </a:p>
          <a:p>
            <a:pPr marL="0" indent="0">
              <a:buNone/>
            </a:pPr>
            <a:r>
              <a:rPr lang="en-US" dirty="0" smtClean="0"/>
              <a:t>One</a:t>
            </a:r>
            <a:r>
              <a:rPr lang="en-US" baseline="0" dirty="0" smtClean="0"/>
              <a:t> order which would work (sickest</a:t>
            </a:r>
            <a:r>
              <a:rPr lang="en-US" baseline="0" dirty="0" smtClean="0">
                <a:sym typeface="Wingdings" pitchFamily="2" charset="2"/>
              </a:rPr>
              <a:t> least sick) is the following, but as long as they are justified, other orders can be appropriate: 2, 5, 7, 3, 4, 1, 6</a:t>
            </a:r>
            <a:endParaRPr lang="en-US" dirty="0" smtClean="0"/>
          </a:p>
          <a:p>
            <a:pPr marL="228600" indent="-228600">
              <a:buAutoNum type="arabicPeriod"/>
            </a:pPr>
            <a:r>
              <a:rPr lang="en-US" dirty="0" smtClean="0"/>
              <a:t>This PICU transfer,</a:t>
            </a:r>
            <a:r>
              <a:rPr lang="en-US" baseline="0" dirty="0" smtClean="0"/>
              <a:t> although has a bleed in his head, is likely stable.  It is rare for subdural hematomas to grow after 24h.  Also, if the patient has completed the full NAT work up (which usually takes place prior to foster care being notified), then you will have labs and imaging that have investigated other organ systems for further problems.  You should have gotten more details in sign out if there were other problems (i.e. coagulation problems, rib fractures, </a:t>
            </a:r>
            <a:r>
              <a:rPr lang="en-US" baseline="0" dirty="0" err="1" smtClean="0"/>
              <a:t>etc</a:t>
            </a:r>
            <a:r>
              <a:rPr lang="en-US" baseline="0" dirty="0" smtClean="0"/>
              <a:t>).  </a:t>
            </a:r>
          </a:p>
          <a:p>
            <a:pPr marL="228600" indent="-228600">
              <a:buAutoNum type="arabicPeriod"/>
            </a:pPr>
            <a:r>
              <a:rPr lang="en-US" baseline="0" dirty="0" smtClean="0"/>
              <a:t>This child is at risk for developing hypovolemic shock and should be monitored very closely.  IVs should be in place and heart rate should be monitored overnight for changes.  Ins and outs should also be monitored strictly.  </a:t>
            </a:r>
          </a:p>
          <a:p>
            <a:pPr marL="228600" indent="-228600">
              <a:buAutoNum type="arabicPeriod"/>
            </a:pPr>
            <a:r>
              <a:rPr lang="en-US" baseline="0" dirty="0" smtClean="0"/>
              <a:t>This patient has a history of respiratory distress due to asthma, which makes him more concerning than others but currently is stable.  He’s already gotten magnesium, but if he worsens would likely need continuous albuterol and should be considered for </a:t>
            </a:r>
            <a:r>
              <a:rPr lang="en-US" baseline="0" dirty="0" err="1" smtClean="0"/>
              <a:t>terbutaline</a:t>
            </a:r>
            <a:r>
              <a:rPr lang="en-US" baseline="0" dirty="0" smtClean="0"/>
              <a:t> and PICU transfer.</a:t>
            </a:r>
          </a:p>
          <a:p>
            <a:pPr marL="228600" indent="-228600">
              <a:buAutoNum type="arabicPeriod"/>
            </a:pPr>
            <a:r>
              <a:rPr lang="en-US" baseline="0" dirty="0" smtClean="0"/>
              <a:t>Neonates with fever always need to be monitored carefully, as they are at risk for decompensating quickly due to rapid spread of infection.  However, knowing that this patient already has antibiotics on board and is currently </a:t>
            </a:r>
            <a:r>
              <a:rPr lang="en-US" baseline="0" dirty="0" err="1" smtClean="0"/>
              <a:t>hemodynamically</a:t>
            </a:r>
            <a:r>
              <a:rPr lang="en-US" baseline="0" dirty="0" smtClean="0"/>
              <a:t> stable makes them less concerning.</a:t>
            </a:r>
          </a:p>
          <a:p>
            <a:pPr marL="228600" indent="-228600">
              <a:buAutoNum type="arabicPeriod"/>
            </a:pPr>
            <a:r>
              <a:rPr lang="en-US" baseline="0" dirty="0" smtClean="0"/>
              <a:t>Irritability in this patient could be anything from pain (from pressure ulcer, constipation, </a:t>
            </a:r>
            <a:r>
              <a:rPr lang="en-US" baseline="0" dirty="0" err="1" smtClean="0"/>
              <a:t>etc</a:t>
            </a:r>
            <a:r>
              <a:rPr lang="en-US" baseline="0" dirty="0" smtClean="0"/>
              <a:t>) and infection (UTI, peritonitis, </a:t>
            </a:r>
            <a:r>
              <a:rPr lang="en-US" baseline="0" dirty="0" err="1" smtClean="0"/>
              <a:t>etc</a:t>
            </a:r>
            <a:r>
              <a:rPr lang="en-US" baseline="0" dirty="0" smtClean="0"/>
              <a:t>) to seizures or VPS or </a:t>
            </a:r>
            <a:r>
              <a:rPr lang="en-US" baseline="0" dirty="0" err="1" smtClean="0"/>
              <a:t>Gtube</a:t>
            </a:r>
            <a:r>
              <a:rPr lang="en-US" baseline="0" dirty="0" smtClean="0"/>
              <a:t> failure so the work up needs to be completed.  This patient’s work up needs to be reviewed and completed as much as possible before it gets worse (and to make the patient comfortable). </a:t>
            </a:r>
          </a:p>
          <a:p>
            <a:pPr marL="228600" indent="-228600">
              <a:buAutoNum type="arabicPeriod"/>
            </a:pPr>
            <a:r>
              <a:rPr lang="en-US" baseline="0" dirty="0" smtClean="0"/>
              <a:t>This patient is stable from what you know and doesn’t not need to be monitored closely.  The only thing that could be anticipated as going wrong overnight is if the patient’s NG fell out.  Hopefully you got a plan from the daytime team if that were to happen.</a:t>
            </a:r>
          </a:p>
          <a:p>
            <a:pPr marL="228600" indent="-228600">
              <a:buAutoNum type="arabicPeriod"/>
            </a:pPr>
            <a:r>
              <a:rPr lang="en-US" baseline="0" dirty="0" smtClean="0"/>
              <a:t>This patient’s sleepiness could be a sign of “tiring out” from respiratory distress- something we know can worsen between days 3-5 of RSV infection and supported by the increased in O2.  This patient should be monitored closely overnight.  </a:t>
            </a:r>
            <a:endParaRPr lang="en-US" dirty="0"/>
          </a:p>
        </p:txBody>
      </p:sp>
      <p:sp>
        <p:nvSpPr>
          <p:cNvPr id="4" name="Slide Number Placeholder 3"/>
          <p:cNvSpPr>
            <a:spLocks noGrp="1"/>
          </p:cNvSpPr>
          <p:nvPr>
            <p:ph type="sldNum" sz="quarter" idx="10"/>
          </p:nvPr>
        </p:nvSpPr>
        <p:spPr/>
        <p:txBody>
          <a:bodyPr/>
          <a:lstStyle/>
          <a:p>
            <a:fld id="{C15C9775-D0BB-458B-9CB6-BFD16B671602}" type="slidenum">
              <a:rPr lang="en-US" smtClean="0"/>
              <a:t>3</a:t>
            </a:fld>
            <a:endParaRPr lang="en-US"/>
          </a:p>
        </p:txBody>
      </p:sp>
    </p:spTree>
    <p:extLst>
      <p:ext uri="{BB962C8B-B14F-4D97-AF65-F5344CB8AC3E}">
        <p14:creationId xmlns:p14="http://schemas.microsoft.com/office/powerpoint/2010/main" val="3362613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Ask</a:t>
            </a:r>
            <a:r>
              <a:rPr lang="en-US" baseline="0" dirty="0" smtClean="0"/>
              <a:t> the residents to think on this questions and come up with answers.</a:t>
            </a:r>
          </a:p>
          <a:p>
            <a:r>
              <a:rPr lang="en-US" baseline="0" dirty="0" smtClean="0"/>
              <a:t>Why complete a baseline exam or serial exams?</a:t>
            </a:r>
          </a:p>
          <a:p>
            <a:pPr marL="171450" indent="-171450">
              <a:buFontTx/>
              <a:buChar char="-"/>
            </a:pPr>
            <a:r>
              <a:rPr lang="en-US" baseline="0" dirty="0" smtClean="0"/>
              <a:t>Child is at risk of decompensating or with history of decompensating</a:t>
            </a:r>
          </a:p>
          <a:p>
            <a:pPr marL="171450" indent="-171450">
              <a:buFontTx/>
              <a:buChar char="-"/>
            </a:pPr>
            <a:r>
              <a:rPr lang="en-US" baseline="0" dirty="0" smtClean="0"/>
              <a:t>Children with acute medical issues</a:t>
            </a:r>
          </a:p>
          <a:p>
            <a:pPr marL="171450" indent="-171450">
              <a:buFontTx/>
              <a:buChar char="-"/>
            </a:pPr>
            <a:r>
              <a:rPr lang="en-US" baseline="0" dirty="0" smtClean="0">
                <a:sym typeface="Wingdings" pitchFamily="2" charset="2"/>
              </a:rPr>
              <a:t>Children with clinical symptoms of unknown etiology or who are actively being worked up</a:t>
            </a:r>
            <a:endParaRPr lang="en-US" baseline="0" dirty="0" smtClean="0"/>
          </a:p>
          <a:p>
            <a:pPr marL="171450" indent="-171450">
              <a:buFontTx/>
              <a:buChar char="-"/>
            </a:pPr>
            <a:r>
              <a:rPr lang="en-US" baseline="0" dirty="0" smtClean="0"/>
              <a:t>You admitted the patient last night and you want to see how they have progressed for educational reasons</a:t>
            </a:r>
          </a:p>
          <a:p>
            <a:pPr marL="171450" indent="-171450">
              <a:buFontTx/>
              <a:buChar char="-"/>
            </a:pPr>
            <a:r>
              <a:rPr lang="en-US" baseline="0" dirty="0" smtClean="0"/>
              <a:t>You want to reassure the family or meet the family to improve service</a:t>
            </a:r>
          </a:p>
          <a:p>
            <a:pPr marL="171450" indent="-171450">
              <a:buFontTx/>
              <a:buChar char="-"/>
            </a:pPr>
            <a:r>
              <a:rPr lang="en-US" baseline="0" dirty="0" smtClean="0"/>
              <a:t>You have never met the patient before</a:t>
            </a:r>
          </a:p>
          <a:p>
            <a:pPr marL="171450" indent="-171450">
              <a:buFontTx/>
              <a:buChar char="-"/>
            </a:pPr>
            <a:r>
              <a:rPr lang="en-US" baseline="0" dirty="0" smtClean="0"/>
              <a:t>Patient has pathology you are not familiar with or you’d like more experience with</a:t>
            </a:r>
          </a:p>
          <a:p>
            <a:pPr marL="171450" indent="-171450">
              <a:buFontTx/>
              <a:buChar char="-"/>
            </a:pPr>
            <a:r>
              <a:rPr lang="en-US" baseline="0" dirty="0" err="1" smtClean="0"/>
              <a:t>Etc</a:t>
            </a:r>
            <a:endParaRPr lang="en-US" baseline="0" dirty="0" smtClean="0"/>
          </a:p>
          <a:p>
            <a:pPr marL="0" indent="0">
              <a:buFontTx/>
              <a:buNone/>
            </a:pPr>
            <a:r>
              <a:rPr lang="en-US" baseline="0" dirty="0" smtClean="0"/>
              <a:t>Why check in with the family or nurses overnight?</a:t>
            </a:r>
          </a:p>
          <a:p>
            <a:pPr marL="171450" indent="-171450">
              <a:buFontTx/>
              <a:buChar char="-"/>
            </a:pPr>
            <a:r>
              <a:rPr lang="en-US" baseline="0" dirty="0" smtClean="0"/>
              <a:t>Makes you feel like a caretaker not a space-holder until the day team arrives</a:t>
            </a:r>
          </a:p>
          <a:p>
            <a:pPr marL="171450" indent="-171450">
              <a:buFontTx/>
              <a:buChar char="-"/>
            </a:pPr>
            <a:r>
              <a:rPr lang="en-US" baseline="0" dirty="0" smtClean="0"/>
              <a:t>You can clarify questions or ease concerns, which always makes for a smoother night!</a:t>
            </a:r>
          </a:p>
          <a:p>
            <a:pPr marL="171450" indent="-171450">
              <a:buFontTx/>
              <a:buChar char="-"/>
            </a:pPr>
            <a:r>
              <a:rPr lang="en-US" baseline="0" dirty="0" smtClean="0"/>
              <a:t>Nurses might know something about the patient that wasn’t conveyed to you during sign out</a:t>
            </a:r>
          </a:p>
          <a:p>
            <a:pPr marL="171450" indent="-171450">
              <a:buFontTx/>
              <a:buChar char="-"/>
            </a:pPr>
            <a:r>
              <a:rPr lang="en-US" baseline="0" dirty="0" smtClean="0"/>
              <a:t>Makes it easier if patient does decompensate over night, so that the first time you are seeing them isn’t during a CAT/code</a:t>
            </a:r>
          </a:p>
          <a:p>
            <a:pPr marL="171450" indent="-171450">
              <a:buFontTx/>
              <a:buChar char="-"/>
            </a:pPr>
            <a:r>
              <a:rPr lang="en-US" baseline="0" dirty="0" err="1" smtClean="0"/>
              <a:t>etc</a:t>
            </a:r>
            <a:endParaRPr lang="en-US" baseline="0" dirty="0" smtClean="0"/>
          </a:p>
          <a:p>
            <a:pPr marL="171450" indent="-171450">
              <a:buFontTx/>
              <a:buChar char="-"/>
            </a:pPr>
            <a:endParaRPr lang="en-US" baseline="0" dirty="0" smtClean="0"/>
          </a:p>
        </p:txBody>
      </p:sp>
      <p:sp>
        <p:nvSpPr>
          <p:cNvPr id="4" name="Slide Number Placeholder 3"/>
          <p:cNvSpPr>
            <a:spLocks noGrp="1"/>
          </p:cNvSpPr>
          <p:nvPr>
            <p:ph type="sldNum" sz="quarter" idx="10"/>
          </p:nvPr>
        </p:nvSpPr>
        <p:spPr/>
        <p:txBody>
          <a:bodyPr/>
          <a:lstStyle/>
          <a:p>
            <a:fld id="{C15C9775-D0BB-458B-9CB6-BFD16B671602}" type="slidenum">
              <a:rPr lang="en-US" smtClean="0"/>
              <a:t>4</a:t>
            </a:fld>
            <a:endParaRPr lang="en-US"/>
          </a:p>
        </p:txBody>
      </p:sp>
    </p:spTree>
    <p:extLst>
      <p:ext uri="{BB962C8B-B14F-4D97-AF65-F5344CB8AC3E}">
        <p14:creationId xmlns:p14="http://schemas.microsoft.com/office/powerpoint/2010/main" val="21918901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If you have time, it’s always nice to get a baseline exam of each patient every evening, introduce</a:t>
            </a:r>
            <a:r>
              <a:rPr lang="en-US" baseline="0" dirty="0" smtClean="0"/>
              <a:t> yourself to the patient and family, and ask any questions that they might have.  It helps build rapport, reminds you of why you went into medicine, and actually saves you time later on in the evening by addressing family concerns early.  However, if admissions are flooding in, you might not have this luxury.  Therefore, it is important to identify patients that require baseline or serial exams early on in the evening.  In the cases we just discussed, I would try to see the following patients at a minimum: </a:t>
            </a:r>
            <a:r>
              <a:rPr lang="en-US" baseline="0" dirty="0" smtClean="0">
                <a:sym typeface="Wingdings" pitchFamily="2" charset="2"/>
              </a:rPr>
              <a:t>2, 5, 7, 3</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sym typeface="Wingdings" pitchFamily="2" charset="2"/>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sym typeface="Wingdings" pitchFamily="2" charset="2"/>
              </a:rPr>
              <a:t>Patients that require a baseline exams and serial exams overnight (how often depends on each individual case):</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baseline="0" dirty="0" smtClean="0">
                <a:sym typeface="Wingdings" pitchFamily="2" charset="2"/>
              </a:rPr>
              <a:t>Patients at risk for clinical </a:t>
            </a:r>
            <a:r>
              <a:rPr lang="en-US" baseline="0" dirty="0" err="1" smtClean="0">
                <a:sym typeface="Wingdings" pitchFamily="2" charset="2"/>
              </a:rPr>
              <a:t>decompensation</a:t>
            </a:r>
            <a:r>
              <a:rPr lang="en-US" baseline="0" dirty="0" smtClean="0">
                <a:sym typeface="Wingdings" pitchFamily="2" charset="2"/>
              </a:rPr>
              <a:t> (2, 7)</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baseline="0" dirty="0" smtClean="0">
                <a:sym typeface="Wingdings" pitchFamily="2" charset="2"/>
              </a:rPr>
              <a:t>Patients with history of clinical </a:t>
            </a:r>
            <a:r>
              <a:rPr lang="en-US" baseline="0" dirty="0" err="1" smtClean="0">
                <a:sym typeface="Wingdings" pitchFamily="2" charset="2"/>
              </a:rPr>
              <a:t>decompensation</a:t>
            </a:r>
            <a:r>
              <a:rPr lang="en-US" baseline="0" dirty="0" smtClean="0">
                <a:sym typeface="Wingdings" pitchFamily="2" charset="2"/>
              </a:rPr>
              <a:t> (3)</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baseline="0" dirty="0" smtClean="0">
                <a:sym typeface="Wingdings" pitchFamily="2" charset="2"/>
              </a:rPr>
              <a:t>Patients who have clinical symptoms of unknown etiology or who are actively being worked up(5)</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baseline="0" dirty="0" smtClean="0">
                <a:sym typeface="Wingdings" pitchFamily="2" charset="2"/>
              </a:rPr>
              <a:t>Patients who are having acute issues (</a:t>
            </a:r>
            <a:r>
              <a:rPr lang="en-US" baseline="0" dirty="0" err="1" smtClean="0">
                <a:sym typeface="Wingdings" pitchFamily="2" charset="2"/>
              </a:rPr>
              <a:t>i.e</a:t>
            </a:r>
            <a:r>
              <a:rPr lang="en-US" baseline="0" dirty="0" smtClean="0">
                <a:sym typeface="Wingdings" pitchFamily="2" charset="2"/>
              </a:rPr>
              <a:t> like irritability in #5)</a:t>
            </a:r>
            <a:endParaRPr lang="en-US" dirty="0"/>
          </a:p>
        </p:txBody>
      </p:sp>
      <p:sp>
        <p:nvSpPr>
          <p:cNvPr id="4" name="Slide Number Placeholder 3"/>
          <p:cNvSpPr>
            <a:spLocks noGrp="1"/>
          </p:cNvSpPr>
          <p:nvPr>
            <p:ph type="sldNum" sz="quarter" idx="10"/>
          </p:nvPr>
        </p:nvSpPr>
        <p:spPr/>
        <p:txBody>
          <a:bodyPr/>
          <a:lstStyle/>
          <a:p>
            <a:fld id="{C15C9775-D0BB-458B-9CB6-BFD16B671602}" type="slidenum">
              <a:rPr lang="en-US" smtClean="0"/>
              <a:t>5</a:t>
            </a:fld>
            <a:endParaRPr lang="en-US"/>
          </a:p>
        </p:txBody>
      </p:sp>
    </p:spTree>
    <p:extLst>
      <p:ext uri="{BB962C8B-B14F-4D97-AF65-F5344CB8AC3E}">
        <p14:creationId xmlns:p14="http://schemas.microsoft.com/office/powerpoint/2010/main" val="29711233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baseline="0" dirty="0" smtClean="0"/>
              <a:t>What is most clinically urgent? 	</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baseline="0" dirty="0" smtClean="0"/>
              <a:t>What provides the safest care? </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baseline="0" dirty="0" smtClean="0"/>
              <a:t>What is time sensitive?  </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baseline="0" dirty="0" smtClean="0"/>
              <a:t>What would only take a quick minute to complete (i.e. you could complete the request on your way to addressing more urgent matters)? </a:t>
            </a:r>
          </a:p>
        </p:txBody>
      </p:sp>
      <p:sp>
        <p:nvSpPr>
          <p:cNvPr id="4" name="Slide Number Placeholder 3"/>
          <p:cNvSpPr>
            <a:spLocks noGrp="1"/>
          </p:cNvSpPr>
          <p:nvPr>
            <p:ph type="sldNum" sz="quarter" idx="10"/>
          </p:nvPr>
        </p:nvSpPr>
        <p:spPr/>
        <p:txBody>
          <a:bodyPr/>
          <a:lstStyle/>
          <a:p>
            <a:fld id="{C15C9775-D0BB-458B-9CB6-BFD16B671602}" type="slidenum">
              <a:rPr lang="en-US" smtClean="0"/>
              <a:t>6</a:t>
            </a:fld>
            <a:endParaRPr lang="en-US"/>
          </a:p>
        </p:txBody>
      </p:sp>
    </p:spTree>
    <p:extLst>
      <p:ext uri="{BB962C8B-B14F-4D97-AF65-F5344CB8AC3E}">
        <p14:creationId xmlns:p14="http://schemas.microsoft.com/office/powerpoint/2010/main" val="16364223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When thinking</a:t>
            </a:r>
            <a:r>
              <a:rPr lang="en-US" baseline="0" dirty="0" smtClean="0"/>
              <a:t> about the order you’d like to place it in, think about the following:</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baseline="0" dirty="0" smtClean="0"/>
              <a:t>What is most clinically urgent? 	</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baseline="0" dirty="0" smtClean="0"/>
              <a:t>2- this patient could be entering hypovolemic shock and tachycardia is the first sign</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baseline="0" dirty="0" smtClean="0"/>
              <a:t>5- could be due to VPS malfunction or </a:t>
            </a:r>
            <a:r>
              <a:rPr lang="en-US" baseline="0" dirty="0" err="1" smtClean="0"/>
              <a:t>Gtube</a:t>
            </a:r>
            <a:r>
              <a:rPr lang="en-US" baseline="0" dirty="0" smtClean="0"/>
              <a:t> malfunction or could be sign of sepsis.  Again, we don’t know enough about this child so should be assessed as requested</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baseline="0" dirty="0" smtClean="0"/>
              <a:t>7- patient worsening</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baseline="0" dirty="0" smtClean="0"/>
              <a:t>What provides the safest care? </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baseline="0" dirty="0" smtClean="0"/>
              <a:t>1- Dad might be breaking the law by being with the patient so this should be addressed urgently. Security might need to be involved</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baseline="0" dirty="0" smtClean="0"/>
              <a:t>What is time sensitive?  </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baseline="0" dirty="0" smtClean="0"/>
              <a:t>8- first, you’ll have to call the nurse back to find out which patient this refers to.  However, frustrated parents are usually scared or feel ignored and it is important to try to see them before they go to sleep to provide “service excellence” and reassure them about their child </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baseline="0" dirty="0" smtClean="0"/>
              <a:t>4- also time sensitive as this patient needs IV antibiotics and will need an IV placed prior to the next dose of </a:t>
            </a:r>
            <a:r>
              <a:rPr lang="en-US" baseline="0" dirty="0" err="1" smtClean="0"/>
              <a:t>abx</a:t>
            </a:r>
            <a:endParaRPr lang="en-US" baseline="0" dirty="0" smtClean="0"/>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baseline="0" dirty="0" smtClean="0"/>
              <a:t>What would only take a quick minute to complete (i.e. you could complete the request on your way to addressing more urgent matters)? </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baseline="0" dirty="0" smtClean="0"/>
              <a:t>3- just a simple order change if you trust the </a:t>
            </a:r>
            <a:r>
              <a:rPr lang="en-US" baseline="0" dirty="0" err="1" smtClean="0"/>
              <a:t>resp</a:t>
            </a:r>
            <a:r>
              <a:rPr lang="en-US" baseline="0" dirty="0" smtClean="0"/>
              <a:t> therapists assessments</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baseline="0" dirty="0" smtClean="0"/>
              <a:t>6-call back the nurse and let her know your thoughts even if you haven’t made a decision on it yet- it might be able to wait but you’ll likely want to discuss with the nurse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Ordering these will need to be justified by the resident.  However, 2, 5, and 7 demonstrate clinical changes and the patient could be decompensating.  Therefore, they should be prioritized.  However, 1, 8, and 4 require immediate attention as well.  Which takes us to the next slide….</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Key thoughts about returning pages:</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*Always nice to have closed loop communication with the sender, even if that is letting them know that you are busy and will address it at a later time.  Promotes teamwork.  They can also help with delegating.</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C15C9775-D0BB-458B-9CB6-BFD16B671602}" type="slidenum">
              <a:rPr lang="en-US" smtClean="0"/>
              <a:t>7</a:t>
            </a:fld>
            <a:endParaRPr lang="en-US"/>
          </a:p>
        </p:txBody>
      </p:sp>
    </p:spTree>
    <p:extLst>
      <p:ext uri="{BB962C8B-B14F-4D97-AF65-F5344CB8AC3E}">
        <p14:creationId xmlns:p14="http://schemas.microsoft.com/office/powerpoint/2010/main" val="12598631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you look</a:t>
            </a:r>
            <a:r>
              <a:rPr lang="en-US" baseline="0" dirty="0" smtClean="0"/>
              <a:t> down at your pager and see all of these pages, you must recognize that there is no way that one person can appropriately address all of these concerns in a timely manner.  This is time to reach out to your colleagues/teammates, ask for help, and use your resources (CAT/CODE team, senior residents, interns, residents in-house but not PL2/PL3 that might be available to help, PHAST attending, service attending via phone at home, nurses, respiratory therapists, crisis nurses, </a:t>
            </a:r>
            <a:r>
              <a:rPr lang="en-US" baseline="0" dirty="0" err="1" smtClean="0"/>
              <a:t>etc</a:t>
            </a:r>
            <a:r>
              <a:rPr lang="en-US" baseline="0" dirty="0" smtClean="0"/>
              <a:t>).  This is one way to approach the situation:</a:t>
            </a:r>
          </a:p>
          <a:p>
            <a:endParaRPr lang="en-US" baseline="0" dirty="0" smtClean="0"/>
          </a:p>
          <a:p>
            <a:pPr marL="228600" indent="-228600">
              <a:buAutoNum type="arabicPeriod"/>
            </a:pPr>
            <a:r>
              <a:rPr lang="en-US" baseline="0" dirty="0" smtClean="0"/>
              <a:t>Call the nurses who paged you about the clinically unstable sounding patients for a better assessment of urgency (who should you go to first? Anything you can ask them to get to the bedside on the way?  Need to call CAT even before the patient arrives?)</a:t>
            </a:r>
          </a:p>
          <a:p>
            <a:pPr marL="228600" indent="-228600">
              <a:buAutoNum type="arabicPeriod"/>
            </a:pPr>
            <a:r>
              <a:rPr lang="en-US" baseline="0" dirty="0" smtClean="0"/>
              <a:t>Go to the bedside of the most urgent clinical situation, after you’ve delegated the other clinically urgent assessments (which I would also argue #1 falls into) to your senior residents, PHAST </a:t>
            </a:r>
            <a:r>
              <a:rPr lang="en-US" baseline="0" dirty="0" err="1" smtClean="0"/>
              <a:t>attendings</a:t>
            </a:r>
            <a:r>
              <a:rPr lang="en-US" baseline="0" dirty="0" smtClean="0"/>
              <a:t>, or fellow interns.</a:t>
            </a:r>
          </a:p>
          <a:p>
            <a:pPr marL="228600" indent="-228600">
              <a:buAutoNum type="arabicPeriod"/>
            </a:pPr>
            <a:r>
              <a:rPr lang="en-US" baseline="0" dirty="0" smtClean="0"/>
              <a:t>On the way to assessing the sickest child, consider calling back the nurse in #4 to tell her we need a new IV, #6 and discuss reasons for replacing/not-replacing the NG tube, and #8.  Nurse for #8 may be able to ask the parent for specific questions or even put the parent on the phone with you to help ease the situation.  Who knows…maybe it’s the parent of the child you’re going to go see?  </a:t>
            </a:r>
          </a:p>
          <a:p>
            <a:pPr marL="228600" indent="-228600">
              <a:buAutoNum type="arabicPeriod"/>
            </a:pPr>
            <a:r>
              <a:rPr lang="en-US" baseline="0" dirty="0" smtClean="0"/>
              <a:t>I’d also ask a fellow intern to do an admission for you at this point, as the three sick patients and safety risk of #1 could take up a lot of time.</a:t>
            </a:r>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C15C9775-D0BB-458B-9CB6-BFD16B671602}" type="slidenum">
              <a:rPr lang="en-US" smtClean="0"/>
              <a:t>8</a:t>
            </a:fld>
            <a:endParaRPr lang="en-US"/>
          </a:p>
        </p:txBody>
      </p:sp>
    </p:spTree>
    <p:extLst>
      <p:ext uri="{BB962C8B-B14F-4D97-AF65-F5344CB8AC3E}">
        <p14:creationId xmlns:p14="http://schemas.microsoft.com/office/powerpoint/2010/main" val="13545464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EA10E04-9BA0-463A-9035-B265D3308252}" type="datetimeFigureOut">
              <a:rPr lang="en-US" smtClean="0"/>
              <a:t>9/15/2019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ED5BD349-4F1B-4810-81FD-21ADDE3F7C4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EA10E04-9BA0-463A-9035-B265D3308252}" type="datetimeFigureOut">
              <a:rPr lang="en-US" smtClean="0"/>
              <a:t>9/15/2019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5BD349-4F1B-4810-81FD-21ADDE3F7C4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EA10E04-9BA0-463A-9035-B265D3308252}" type="datetimeFigureOut">
              <a:rPr lang="en-US" smtClean="0"/>
              <a:t>9/15/2019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5BD349-4F1B-4810-81FD-21ADDE3F7C4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EA10E04-9BA0-463A-9035-B265D3308252}" type="datetimeFigureOut">
              <a:rPr lang="en-US" smtClean="0"/>
              <a:t>9/15/2019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5BD349-4F1B-4810-81FD-21ADDE3F7C4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EA10E04-9BA0-463A-9035-B265D3308252}" type="datetimeFigureOut">
              <a:rPr lang="en-US" smtClean="0"/>
              <a:t>9/15/2019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5BD349-4F1B-4810-81FD-21ADDE3F7C4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EA10E04-9BA0-463A-9035-B265D3308252}" type="datetimeFigureOut">
              <a:rPr lang="en-US" smtClean="0"/>
              <a:t>9/15/2019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5BD349-4F1B-4810-81FD-21ADDE3F7C4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EA10E04-9BA0-463A-9035-B265D3308252}" type="datetimeFigureOut">
              <a:rPr lang="en-US" smtClean="0"/>
              <a:t>9/15/2019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5BD349-4F1B-4810-81FD-21ADDE3F7C4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EA10E04-9BA0-463A-9035-B265D3308252}" type="datetimeFigureOut">
              <a:rPr lang="en-US" smtClean="0"/>
              <a:t>9/15/2019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5BD349-4F1B-4810-81FD-21ADDE3F7C4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A10E04-9BA0-463A-9035-B265D3308252}" type="datetimeFigureOut">
              <a:rPr lang="en-US" smtClean="0"/>
              <a:t>9/15/2019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5BD349-4F1B-4810-81FD-21ADDE3F7C4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EA10E04-9BA0-463A-9035-B265D3308252}" type="datetimeFigureOut">
              <a:rPr lang="en-US" smtClean="0"/>
              <a:t>9/15/2019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5BD349-4F1B-4810-81FD-21ADDE3F7C4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EA10E04-9BA0-463A-9035-B265D3308252}" type="datetimeFigureOut">
              <a:rPr lang="en-US" smtClean="0"/>
              <a:t>9/15/2019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ED5BD349-4F1B-4810-81FD-21ADDE3F7C46}"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EA10E04-9BA0-463A-9035-B265D3308252}" type="datetimeFigureOut">
              <a:rPr lang="en-US" smtClean="0"/>
              <a:t>9/15/2019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D5BD349-4F1B-4810-81FD-21ADDE3F7C46}"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Clinical Triage</a:t>
            </a:r>
            <a:endParaRPr lang="en-US" dirty="0"/>
          </a:p>
        </p:txBody>
      </p:sp>
      <p:sp>
        <p:nvSpPr>
          <p:cNvPr id="3" name="Subtitle 2"/>
          <p:cNvSpPr>
            <a:spLocks noGrp="1"/>
          </p:cNvSpPr>
          <p:nvPr>
            <p:ph type="subTitle" idx="1"/>
          </p:nvPr>
        </p:nvSpPr>
        <p:spPr>
          <a:xfrm>
            <a:off x="1371600" y="3657600"/>
            <a:ext cx="6629400" cy="1981200"/>
          </a:xfrm>
        </p:spPr>
        <p:txBody>
          <a:bodyPr>
            <a:normAutofit fontScale="77500" lnSpcReduction="20000"/>
          </a:bodyPr>
          <a:lstStyle/>
          <a:p>
            <a:pPr lvl="0" algn="l"/>
            <a:r>
              <a:rPr lang="en-US" dirty="0"/>
              <a:t>Learning Objectives</a:t>
            </a:r>
          </a:p>
          <a:p>
            <a:pPr marL="971550" lvl="1" indent="-514350" algn="l">
              <a:buClr>
                <a:schemeClr val="tx1"/>
              </a:buClr>
              <a:buFont typeface="+mj-lt"/>
              <a:buAutoNum type="arabicPeriod"/>
            </a:pPr>
            <a:r>
              <a:rPr lang="en-US" dirty="0"/>
              <a:t>Differentiate between stable patients and those at risk of changing clinically or </a:t>
            </a:r>
            <a:r>
              <a:rPr lang="en-US" dirty="0" smtClean="0"/>
              <a:t>decompensating</a:t>
            </a:r>
          </a:p>
          <a:p>
            <a:pPr marL="971550" lvl="1" indent="-514350" algn="l">
              <a:buClr>
                <a:schemeClr val="tx1"/>
              </a:buClr>
              <a:buFont typeface="+mj-lt"/>
              <a:buAutoNum type="arabicPeriod"/>
            </a:pPr>
            <a:r>
              <a:rPr lang="en-US" dirty="0" smtClean="0"/>
              <a:t>Arrange </a:t>
            </a:r>
            <a:r>
              <a:rPr lang="en-US" dirty="0"/>
              <a:t>tasks in clinically relevant order: non-urgent, urgent, </a:t>
            </a:r>
            <a:r>
              <a:rPr lang="en-US" dirty="0" smtClean="0"/>
              <a:t>emergent.</a:t>
            </a:r>
          </a:p>
          <a:p>
            <a:pPr marL="971550" lvl="1" indent="-514350" algn="l">
              <a:buClr>
                <a:schemeClr val="tx1"/>
              </a:buClr>
              <a:buFont typeface="+mj-lt"/>
              <a:buAutoNum type="arabicPeriod"/>
            </a:pPr>
            <a:r>
              <a:rPr lang="en-US" dirty="0" smtClean="0"/>
              <a:t>Select non-clinically </a:t>
            </a:r>
            <a:r>
              <a:rPr lang="en-US" dirty="0"/>
              <a:t>urgent responsibilities to delegate when necessary for clinical crises.</a:t>
            </a:r>
          </a:p>
          <a:p>
            <a:pPr algn="l"/>
            <a:endParaRPr lang="en-US" dirty="0"/>
          </a:p>
        </p:txBody>
      </p:sp>
    </p:spTree>
    <p:extLst>
      <p:ext uri="{BB962C8B-B14F-4D97-AF65-F5344CB8AC3E}">
        <p14:creationId xmlns:p14="http://schemas.microsoft.com/office/powerpoint/2010/main" val="12224530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W</a:t>
            </a:r>
            <a:r>
              <a:rPr lang="en-US" dirty="0" smtClean="0"/>
              <a:t>hat makes a child more sick than another child? </a:t>
            </a:r>
          </a:p>
        </p:txBody>
      </p:sp>
      <p:sp>
        <p:nvSpPr>
          <p:cNvPr id="4" name="Title 1"/>
          <p:cNvSpPr txBox="1">
            <a:spLocks/>
          </p:cNvSpPr>
          <p:nvPr/>
        </p:nvSpPr>
        <p:spPr>
          <a:xfrm>
            <a:off x="609600" y="856488"/>
            <a:ext cx="8229600" cy="1143000"/>
          </a:xfrm>
          <a:prstGeom prst="rect">
            <a:avLst/>
          </a:prstGeom>
        </p:spPr>
        <p:txBody>
          <a:bodyPr vert="horz" lIns="0" rIns="0" bIns="0" anchor="b">
            <a:normAutofit fontScale="90000"/>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en-US" smtClean="0"/>
              <a:t>Which child is more sick and why?</a:t>
            </a:r>
            <a:endParaRPr lang="en-US" dirty="0"/>
          </a:p>
        </p:txBody>
      </p:sp>
    </p:spTree>
    <p:extLst>
      <p:ext uri="{BB962C8B-B14F-4D97-AF65-F5344CB8AC3E}">
        <p14:creationId xmlns:p14="http://schemas.microsoft.com/office/powerpoint/2010/main" val="17352997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Which child is more sick and why?</a:t>
            </a:r>
            <a:endParaRPr lang="en-US" dirty="0"/>
          </a:p>
        </p:txBody>
      </p:sp>
      <p:sp>
        <p:nvSpPr>
          <p:cNvPr id="3" name="Content Placeholder 2"/>
          <p:cNvSpPr>
            <a:spLocks noGrp="1"/>
          </p:cNvSpPr>
          <p:nvPr>
            <p:ph idx="1"/>
          </p:nvPr>
        </p:nvSpPr>
        <p:spPr>
          <a:xfrm>
            <a:off x="152400" y="1935480"/>
            <a:ext cx="8534400" cy="4922520"/>
          </a:xfrm>
        </p:spPr>
        <p:txBody>
          <a:bodyPr>
            <a:normAutofit fontScale="70000" lnSpcReduction="20000"/>
          </a:bodyPr>
          <a:lstStyle/>
          <a:p>
            <a:pPr marL="514350" indent="-514350">
              <a:buFont typeface="+mj-lt"/>
              <a:buAutoNum type="arabicPeriod"/>
            </a:pPr>
            <a:r>
              <a:rPr lang="en-US" dirty="0" smtClean="0"/>
              <a:t>PICU transfer with stable subdural hematomas from NAT awaiting foster placement now on HD3</a:t>
            </a:r>
          </a:p>
          <a:p>
            <a:pPr marL="514350" indent="-514350">
              <a:buFont typeface="+mj-lt"/>
              <a:buAutoNum type="arabicPeriod"/>
            </a:pPr>
            <a:r>
              <a:rPr lang="en-US" dirty="0" smtClean="0"/>
              <a:t>17yo Male with new diagnosis of portal hypertension and </a:t>
            </a:r>
            <a:r>
              <a:rPr lang="en-US" dirty="0"/>
              <a:t>esophageal </a:t>
            </a:r>
            <a:r>
              <a:rPr lang="en-US" dirty="0" err="1" smtClean="0"/>
              <a:t>varices</a:t>
            </a:r>
            <a:r>
              <a:rPr lang="en-US" dirty="0" smtClean="0"/>
              <a:t> with recurrent hematemesis</a:t>
            </a:r>
          </a:p>
          <a:p>
            <a:pPr marL="514350" indent="-514350">
              <a:buFont typeface="+mj-lt"/>
              <a:buAutoNum type="arabicPeriod"/>
            </a:pPr>
            <a:r>
              <a:rPr lang="en-US" dirty="0" smtClean="0"/>
              <a:t>3yo moderate persistent asthmatic with history of PICU stay for status </a:t>
            </a:r>
            <a:r>
              <a:rPr lang="en-US" dirty="0" err="1" smtClean="0"/>
              <a:t>asthmaticus</a:t>
            </a:r>
            <a:r>
              <a:rPr lang="en-US" dirty="0" smtClean="0"/>
              <a:t> now admitted from ED to AT1 for asthma exacerbation s/p three rounds (</a:t>
            </a:r>
            <a:r>
              <a:rPr lang="en-US" dirty="0" err="1" smtClean="0"/>
              <a:t>albuterol+atrovent</a:t>
            </a:r>
            <a:r>
              <a:rPr lang="en-US" dirty="0" smtClean="0"/>
              <a:t>, albuterol, albuterol) and magnesium on albuterol q2h.  </a:t>
            </a:r>
          </a:p>
          <a:p>
            <a:pPr marL="514350" indent="-514350">
              <a:buFont typeface="+mj-lt"/>
              <a:buAutoNum type="arabicPeriod"/>
            </a:pPr>
            <a:r>
              <a:rPr lang="en-US" dirty="0" smtClean="0"/>
              <a:t>18do infant admitted s/p full septic work up for fever on antibiotics.</a:t>
            </a:r>
          </a:p>
          <a:p>
            <a:pPr marL="514350" indent="-514350">
              <a:buFont typeface="+mj-lt"/>
              <a:buAutoNum type="arabicPeriod"/>
            </a:pPr>
            <a:r>
              <a:rPr lang="en-US" dirty="0" smtClean="0"/>
              <a:t>8yo medically complex patient (HIE, Global DD, </a:t>
            </a:r>
            <a:r>
              <a:rPr lang="en-US" dirty="0" err="1" smtClean="0"/>
              <a:t>Gtube</a:t>
            </a:r>
            <a:r>
              <a:rPr lang="en-US" dirty="0" smtClean="0"/>
              <a:t> dependent, spasticity, VP shunt) admitted with irritability of unknown etiology.</a:t>
            </a:r>
          </a:p>
          <a:p>
            <a:pPr marL="514350" indent="-514350">
              <a:buFont typeface="+mj-lt"/>
              <a:buAutoNum type="arabicPeriod"/>
            </a:pPr>
            <a:r>
              <a:rPr lang="en-US" dirty="0" smtClean="0"/>
              <a:t>7month old female admitted with failure to thrive with normal labs.  Currently working on PO feeding with NG tube in place on HD2.</a:t>
            </a:r>
          </a:p>
          <a:p>
            <a:pPr marL="514350" indent="-514350">
              <a:buFont typeface="+mj-lt"/>
              <a:buAutoNum type="arabicPeriod"/>
            </a:pPr>
            <a:r>
              <a:rPr lang="en-US" dirty="0" smtClean="0"/>
              <a:t>6mo male with RSV bronchiolitis on day 4 of illness who has been sleeping more today and nurse just increased O2 requirement to 1L NC.</a:t>
            </a:r>
          </a:p>
          <a:p>
            <a:pPr marL="514350" indent="-514350">
              <a:buFont typeface="+mj-lt"/>
              <a:buAutoNum type="arabicPeriod"/>
            </a:pPr>
            <a:endParaRPr lang="en-US" dirty="0"/>
          </a:p>
          <a:p>
            <a:pPr marL="0" indent="0">
              <a:buNone/>
            </a:pPr>
            <a:r>
              <a:rPr lang="en-US" dirty="0" smtClean="0"/>
              <a:t>*Order them (like you would on a sign out) based on severity of illness and justify your order.  Think about the “I” (illness severity) and the “S” (situational awareness) in IPASS as you make your list.  This will help you develop appropriate sign outs as well.</a:t>
            </a:r>
            <a:endParaRPr lang="en-US" dirty="0"/>
          </a:p>
        </p:txBody>
      </p:sp>
    </p:spTree>
    <p:extLst>
      <p:ext uri="{BB962C8B-B14F-4D97-AF65-F5344CB8AC3E}">
        <p14:creationId xmlns:p14="http://schemas.microsoft.com/office/powerpoint/2010/main" val="3547793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371600"/>
            <a:ext cx="8229600" cy="4038600"/>
          </a:xfrm>
        </p:spPr>
        <p:txBody>
          <a:bodyPr>
            <a:normAutofit/>
          </a:bodyPr>
          <a:lstStyle/>
          <a:p>
            <a:r>
              <a:rPr lang="en-US" dirty="0" smtClean="0"/>
              <a:t>Why complete a baseline </a:t>
            </a:r>
            <a:r>
              <a:rPr lang="en-US" dirty="0"/>
              <a:t>exam or serial exams</a:t>
            </a:r>
            <a:r>
              <a:rPr lang="en-US" dirty="0" smtClean="0"/>
              <a:t>?</a:t>
            </a:r>
            <a:br>
              <a:rPr lang="en-US" dirty="0" smtClean="0"/>
            </a:br>
            <a:r>
              <a:rPr lang="en-US" dirty="0"/>
              <a:t/>
            </a:r>
            <a:br>
              <a:rPr lang="en-US" dirty="0"/>
            </a:br>
            <a:r>
              <a:rPr lang="en-US" dirty="0" smtClean="0"/>
              <a:t>Why check in with the family or nurses overnight?</a:t>
            </a:r>
            <a:endParaRPr lang="en-US" dirty="0"/>
          </a:p>
        </p:txBody>
      </p:sp>
    </p:spTree>
    <p:extLst>
      <p:ext uri="{BB962C8B-B14F-4D97-AF65-F5344CB8AC3E}">
        <p14:creationId xmlns:p14="http://schemas.microsoft.com/office/powerpoint/2010/main" val="40221079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Who requires a baseline exam or serial exams?</a:t>
            </a:r>
            <a:endParaRPr lang="en-US" dirty="0"/>
          </a:p>
        </p:txBody>
      </p:sp>
      <p:sp>
        <p:nvSpPr>
          <p:cNvPr id="3" name="Content Placeholder 2"/>
          <p:cNvSpPr>
            <a:spLocks noGrp="1"/>
          </p:cNvSpPr>
          <p:nvPr>
            <p:ph idx="1"/>
          </p:nvPr>
        </p:nvSpPr>
        <p:spPr/>
        <p:txBody>
          <a:bodyPr>
            <a:normAutofit fontScale="77500" lnSpcReduction="20000"/>
          </a:bodyPr>
          <a:lstStyle/>
          <a:p>
            <a:pPr marL="514350" indent="-514350">
              <a:buFont typeface="+mj-lt"/>
              <a:buAutoNum type="arabicPeriod"/>
            </a:pPr>
            <a:r>
              <a:rPr lang="en-US" dirty="0"/>
              <a:t>PICU transfer with stable subdural hematomas from NAT awaiting foster placement now on HD3</a:t>
            </a:r>
          </a:p>
          <a:p>
            <a:pPr marL="514350" indent="-514350">
              <a:buFont typeface="+mj-lt"/>
              <a:buAutoNum type="arabicPeriod"/>
            </a:pPr>
            <a:r>
              <a:rPr lang="en-US" dirty="0"/>
              <a:t>17yo Male with new diagnosis of portal hypertension and esophageal </a:t>
            </a:r>
            <a:r>
              <a:rPr lang="en-US" dirty="0" err="1"/>
              <a:t>varices</a:t>
            </a:r>
            <a:r>
              <a:rPr lang="en-US" dirty="0"/>
              <a:t> with recurrent hematemesis</a:t>
            </a:r>
          </a:p>
          <a:p>
            <a:pPr marL="514350" indent="-514350">
              <a:buFont typeface="+mj-lt"/>
              <a:buAutoNum type="arabicPeriod"/>
            </a:pPr>
            <a:r>
              <a:rPr lang="en-US" dirty="0"/>
              <a:t>3yo moderate persistent asthmatic with history of PICU stay for status </a:t>
            </a:r>
            <a:r>
              <a:rPr lang="en-US" dirty="0" err="1"/>
              <a:t>asthmaticus</a:t>
            </a:r>
            <a:r>
              <a:rPr lang="en-US" dirty="0"/>
              <a:t> now admitted from ED to AT1 for asthma exacerbation s/p three rounds (</a:t>
            </a:r>
            <a:r>
              <a:rPr lang="en-US" dirty="0" err="1"/>
              <a:t>albuterol+atrovent</a:t>
            </a:r>
            <a:r>
              <a:rPr lang="en-US" dirty="0"/>
              <a:t>, albuterol, albuterol) and magnesium on albuterol q2h.  </a:t>
            </a:r>
          </a:p>
          <a:p>
            <a:pPr marL="514350" indent="-514350">
              <a:buFont typeface="+mj-lt"/>
              <a:buAutoNum type="arabicPeriod"/>
            </a:pPr>
            <a:r>
              <a:rPr lang="en-US" dirty="0"/>
              <a:t>18do infant admitted s/p full septic work up for fever on antibiotics.</a:t>
            </a:r>
          </a:p>
          <a:p>
            <a:pPr marL="514350" indent="-514350">
              <a:buFont typeface="+mj-lt"/>
              <a:buAutoNum type="arabicPeriod"/>
            </a:pPr>
            <a:r>
              <a:rPr lang="en-US" dirty="0"/>
              <a:t>8yo medically complex patient (HIE, Global DD, </a:t>
            </a:r>
            <a:r>
              <a:rPr lang="en-US" dirty="0" err="1"/>
              <a:t>Gtube</a:t>
            </a:r>
            <a:r>
              <a:rPr lang="en-US" dirty="0"/>
              <a:t> dependent, spasticity, VP shunt) admitted with irritability of unknown etiology.</a:t>
            </a:r>
          </a:p>
          <a:p>
            <a:pPr marL="514350" indent="-514350">
              <a:buFont typeface="+mj-lt"/>
              <a:buAutoNum type="arabicPeriod"/>
            </a:pPr>
            <a:r>
              <a:rPr lang="en-US" dirty="0"/>
              <a:t>7month old female admitted with failure to thrive with normal labs.  Currently working on PO feeding with NG tube in place on HD2.</a:t>
            </a:r>
          </a:p>
          <a:p>
            <a:pPr marL="514350" indent="-514350">
              <a:buFont typeface="+mj-lt"/>
              <a:buAutoNum type="arabicPeriod"/>
            </a:pPr>
            <a:r>
              <a:rPr lang="en-US" dirty="0"/>
              <a:t>6mo male with RSV bronchiolitis on day 4 of illness who has been sleeping more today and nurse just increased O2 requirement to 1L NC.</a:t>
            </a:r>
          </a:p>
          <a:p>
            <a:pPr marL="0" indent="0">
              <a:buNone/>
            </a:pPr>
            <a:endParaRPr lang="en-US" dirty="0"/>
          </a:p>
        </p:txBody>
      </p:sp>
    </p:spTree>
    <p:extLst>
      <p:ext uri="{BB962C8B-B14F-4D97-AF65-F5344CB8AC3E}">
        <p14:creationId xmlns:p14="http://schemas.microsoft.com/office/powerpoint/2010/main" val="31458121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1143000"/>
          </a:xfrm>
        </p:spPr>
        <p:txBody>
          <a:bodyPr>
            <a:normAutofit fontScale="90000"/>
          </a:bodyPr>
          <a:lstStyle/>
          <a:p>
            <a:r>
              <a:rPr lang="en-US" dirty="0" smtClean="0"/>
              <a:t>What criteria do you use to triage the pages you receive?</a:t>
            </a:r>
            <a:endParaRPr lang="en-US" dirty="0"/>
          </a:p>
        </p:txBody>
      </p:sp>
    </p:spTree>
    <p:extLst>
      <p:ext uri="{BB962C8B-B14F-4D97-AF65-F5344CB8AC3E}">
        <p14:creationId xmlns:p14="http://schemas.microsoft.com/office/powerpoint/2010/main" val="16947138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Which page would you return first?</a:t>
            </a:r>
            <a:endParaRPr lang="en-US" dirty="0"/>
          </a:p>
        </p:txBody>
      </p:sp>
      <p:sp>
        <p:nvSpPr>
          <p:cNvPr id="3" name="Content Placeholder 2"/>
          <p:cNvSpPr>
            <a:spLocks noGrp="1"/>
          </p:cNvSpPr>
          <p:nvPr>
            <p:ph idx="1"/>
          </p:nvPr>
        </p:nvSpPr>
        <p:spPr>
          <a:xfrm>
            <a:off x="152400" y="1935480"/>
            <a:ext cx="8534400" cy="4846320"/>
          </a:xfrm>
        </p:spPr>
        <p:txBody>
          <a:bodyPr>
            <a:normAutofit fontScale="77500" lnSpcReduction="20000"/>
          </a:bodyPr>
          <a:lstStyle/>
          <a:p>
            <a:pPr marL="514350" indent="-514350">
              <a:buFont typeface="+mj-lt"/>
              <a:buAutoNum type="arabicPeriod"/>
            </a:pPr>
            <a:r>
              <a:rPr lang="en-US" dirty="0" smtClean="0"/>
              <a:t>NAT </a:t>
            </a:r>
            <a:r>
              <a:rPr lang="en-US" dirty="0" err="1" smtClean="0"/>
              <a:t>pt</a:t>
            </a:r>
            <a:r>
              <a:rPr lang="en-US" dirty="0" smtClean="0"/>
              <a:t>- Dad here. Is that okay? I thought he was waiting for foster care…</a:t>
            </a:r>
          </a:p>
          <a:p>
            <a:pPr marL="514350" indent="-514350">
              <a:buFont typeface="+mj-lt"/>
              <a:buAutoNum type="arabicPeriod"/>
            </a:pPr>
            <a:r>
              <a:rPr lang="en-US" dirty="0" smtClean="0"/>
              <a:t>Esophageal </a:t>
            </a:r>
            <a:r>
              <a:rPr lang="en-US" dirty="0" err="1" smtClean="0"/>
              <a:t>varice</a:t>
            </a:r>
            <a:r>
              <a:rPr lang="en-US" dirty="0" smtClean="0"/>
              <a:t> patient with PEWS of 3 for HR. </a:t>
            </a:r>
            <a:r>
              <a:rPr lang="en-US" dirty="0" err="1" smtClean="0"/>
              <a:t>Plz</a:t>
            </a:r>
            <a:r>
              <a:rPr lang="en-US" dirty="0" smtClean="0"/>
              <a:t> write watcher note. </a:t>
            </a:r>
          </a:p>
          <a:p>
            <a:pPr marL="514350" indent="-514350">
              <a:buFont typeface="+mj-lt"/>
              <a:buAutoNum type="arabicPeriod"/>
            </a:pPr>
            <a:r>
              <a:rPr lang="en-US" dirty="0" smtClean="0"/>
              <a:t>Asthmatic spaced to q4h by </a:t>
            </a:r>
            <a:r>
              <a:rPr lang="en-US" dirty="0" err="1" smtClean="0"/>
              <a:t>resp</a:t>
            </a:r>
            <a:r>
              <a:rPr lang="en-US" dirty="0" smtClean="0"/>
              <a:t> therapist- can u change the order?</a:t>
            </a:r>
          </a:p>
          <a:p>
            <a:pPr marL="514350" indent="-514350">
              <a:buFont typeface="+mj-lt"/>
              <a:buAutoNum type="arabicPeriod"/>
            </a:pPr>
            <a:r>
              <a:rPr lang="en-US" dirty="0" smtClean="0"/>
              <a:t>Neonatal sepsis w/u baby- IV no longer working. Do we need to place another?</a:t>
            </a:r>
          </a:p>
          <a:p>
            <a:pPr marL="514350" indent="-514350">
              <a:buFont typeface="+mj-lt"/>
              <a:buAutoNum type="arabicPeriod"/>
            </a:pPr>
            <a:r>
              <a:rPr lang="en-US" dirty="0" smtClean="0"/>
              <a:t>Medically complex kid now with emesis.  </a:t>
            </a:r>
            <a:r>
              <a:rPr lang="en-US" dirty="0" err="1" smtClean="0"/>
              <a:t>Plz</a:t>
            </a:r>
            <a:r>
              <a:rPr lang="en-US" dirty="0" smtClean="0"/>
              <a:t> assess.</a:t>
            </a:r>
          </a:p>
          <a:p>
            <a:pPr marL="514350" indent="-514350">
              <a:buFont typeface="+mj-lt"/>
              <a:buAutoNum type="arabicPeriod"/>
            </a:pPr>
            <a:r>
              <a:rPr lang="en-US" dirty="0" smtClean="0"/>
              <a:t>NG tube fell out of our FTT baby in 712. Do I have to replace?</a:t>
            </a:r>
          </a:p>
          <a:p>
            <a:pPr marL="514350" indent="-514350">
              <a:buFont typeface="+mj-lt"/>
              <a:buAutoNum type="arabicPeriod"/>
            </a:pPr>
            <a:r>
              <a:rPr lang="en-US" dirty="0" smtClean="0"/>
              <a:t>RSV patient now on 2L O2 and has fever. Can u order </a:t>
            </a:r>
            <a:r>
              <a:rPr lang="en-US" dirty="0" err="1" smtClean="0"/>
              <a:t>tylenol</a:t>
            </a:r>
            <a:r>
              <a:rPr lang="en-US" dirty="0" smtClean="0"/>
              <a:t>?</a:t>
            </a:r>
          </a:p>
          <a:p>
            <a:pPr marL="514350" indent="-514350">
              <a:buFont typeface="+mj-lt"/>
              <a:buAutoNum type="arabicPeriod"/>
            </a:pPr>
            <a:r>
              <a:rPr lang="en-US" dirty="0" smtClean="0"/>
              <a:t>Parent needs an update- they are getting frustrated.</a:t>
            </a:r>
          </a:p>
          <a:p>
            <a:pPr marL="514350" indent="-514350">
              <a:buFont typeface="+mj-lt"/>
              <a:buAutoNum type="arabicPeriod"/>
            </a:pPr>
            <a:r>
              <a:rPr lang="en-US" dirty="0" smtClean="0"/>
              <a:t>You have a new admission. Call when you can- HAR</a:t>
            </a:r>
          </a:p>
          <a:p>
            <a:pPr marL="514350" indent="-514350">
              <a:buFont typeface="+mj-lt"/>
              <a:buAutoNum type="arabicPeriod"/>
            </a:pPr>
            <a:endParaRPr lang="en-US" dirty="0"/>
          </a:p>
          <a:p>
            <a:pPr marL="0" indent="0">
              <a:buNone/>
            </a:pPr>
            <a:r>
              <a:rPr lang="en-US" dirty="0" smtClean="0"/>
              <a:t>*above texts are based on the cases presented on earlier slides but are horrible examples of appropriate pages.  Please NEVER send out a page like this!</a:t>
            </a:r>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1151751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229600" cy="2133600"/>
          </a:xfrm>
        </p:spPr>
        <p:txBody>
          <a:bodyPr>
            <a:normAutofit fontScale="90000"/>
          </a:bodyPr>
          <a:lstStyle/>
          <a:p>
            <a:r>
              <a:rPr lang="en-US" dirty="0" smtClean="0"/>
              <a:t>How would you address all of these issues if they were </a:t>
            </a:r>
            <a:r>
              <a:rPr lang="en-US" dirty="0" err="1" smtClean="0"/>
              <a:t>occuring</a:t>
            </a:r>
            <a:r>
              <a:rPr lang="en-US" dirty="0" smtClean="0"/>
              <a:t> at the same time?</a:t>
            </a:r>
            <a:endParaRPr lang="en-US" dirty="0"/>
          </a:p>
        </p:txBody>
      </p:sp>
      <p:sp>
        <p:nvSpPr>
          <p:cNvPr id="3" name="Content Placeholder 2"/>
          <p:cNvSpPr>
            <a:spLocks noGrp="1"/>
          </p:cNvSpPr>
          <p:nvPr>
            <p:ph idx="1"/>
          </p:nvPr>
        </p:nvSpPr>
        <p:spPr>
          <a:xfrm>
            <a:off x="533400" y="2590800"/>
            <a:ext cx="8229600" cy="4160520"/>
          </a:xfrm>
        </p:spPr>
        <p:txBody>
          <a:bodyPr>
            <a:normAutofit fontScale="85000" lnSpcReduction="20000"/>
          </a:bodyPr>
          <a:lstStyle/>
          <a:p>
            <a:pPr marL="514350" indent="-514350">
              <a:buFont typeface="+mj-lt"/>
              <a:buAutoNum type="arabicPeriod"/>
            </a:pPr>
            <a:r>
              <a:rPr lang="en-US" dirty="0"/>
              <a:t>NAT </a:t>
            </a:r>
            <a:r>
              <a:rPr lang="en-US" dirty="0" err="1"/>
              <a:t>pt</a:t>
            </a:r>
            <a:r>
              <a:rPr lang="en-US" dirty="0"/>
              <a:t>- Dad here. Is that okay? I thought he was waiting for foster care…</a:t>
            </a:r>
          </a:p>
          <a:p>
            <a:pPr marL="514350" indent="-514350">
              <a:buFont typeface="+mj-lt"/>
              <a:buAutoNum type="arabicPeriod"/>
            </a:pPr>
            <a:r>
              <a:rPr lang="en-US" dirty="0"/>
              <a:t>Esophageal </a:t>
            </a:r>
            <a:r>
              <a:rPr lang="en-US" dirty="0" err="1"/>
              <a:t>varice</a:t>
            </a:r>
            <a:r>
              <a:rPr lang="en-US" dirty="0"/>
              <a:t> patient with PEWS of 3 for HR. </a:t>
            </a:r>
            <a:r>
              <a:rPr lang="en-US" dirty="0" err="1"/>
              <a:t>Plz</a:t>
            </a:r>
            <a:r>
              <a:rPr lang="en-US" dirty="0"/>
              <a:t> write watcher note. </a:t>
            </a:r>
          </a:p>
          <a:p>
            <a:pPr marL="514350" indent="-514350">
              <a:buFont typeface="+mj-lt"/>
              <a:buAutoNum type="arabicPeriod"/>
            </a:pPr>
            <a:r>
              <a:rPr lang="en-US" dirty="0"/>
              <a:t>Asthmatic spaced to q4h by </a:t>
            </a:r>
            <a:r>
              <a:rPr lang="en-US" dirty="0" err="1"/>
              <a:t>resp</a:t>
            </a:r>
            <a:r>
              <a:rPr lang="en-US" dirty="0"/>
              <a:t> therapist- can u change the order?</a:t>
            </a:r>
          </a:p>
          <a:p>
            <a:pPr marL="514350" indent="-514350">
              <a:buFont typeface="+mj-lt"/>
              <a:buAutoNum type="arabicPeriod"/>
            </a:pPr>
            <a:r>
              <a:rPr lang="en-US" dirty="0"/>
              <a:t>Neonatal sepsis w/u baby- IV no longer working. Do we need to place another?</a:t>
            </a:r>
          </a:p>
          <a:p>
            <a:pPr marL="514350" indent="-514350">
              <a:buFont typeface="+mj-lt"/>
              <a:buAutoNum type="arabicPeriod"/>
            </a:pPr>
            <a:r>
              <a:rPr lang="en-US" dirty="0"/>
              <a:t>Medically complex kid now with emesis.  </a:t>
            </a:r>
            <a:r>
              <a:rPr lang="en-US" dirty="0" err="1"/>
              <a:t>Plz</a:t>
            </a:r>
            <a:r>
              <a:rPr lang="en-US" dirty="0"/>
              <a:t> assess.</a:t>
            </a:r>
          </a:p>
          <a:p>
            <a:pPr marL="514350" indent="-514350">
              <a:buFont typeface="+mj-lt"/>
              <a:buAutoNum type="arabicPeriod"/>
            </a:pPr>
            <a:r>
              <a:rPr lang="en-US" dirty="0"/>
              <a:t>NG tube fell out of our FTT baby in 712. Do I have to replace?</a:t>
            </a:r>
          </a:p>
          <a:p>
            <a:pPr marL="514350" indent="-514350">
              <a:buFont typeface="+mj-lt"/>
              <a:buAutoNum type="arabicPeriod"/>
            </a:pPr>
            <a:r>
              <a:rPr lang="en-US" dirty="0"/>
              <a:t>RSV patient now on 2L O2 and has fever. Can u order </a:t>
            </a:r>
            <a:r>
              <a:rPr lang="en-US" dirty="0" err="1"/>
              <a:t>tylenol</a:t>
            </a:r>
            <a:r>
              <a:rPr lang="en-US" dirty="0"/>
              <a:t>?</a:t>
            </a:r>
          </a:p>
          <a:p>
            <a:pPr marL="514350" indent="-514350">
              <a:buFont typeface="+mj-lt"/>
              <a:buAutoNum type="arabicPeriod"/>
            </a:pPr>
            <a:r>
              <a:rPr lang="en-US" dirty="0"/>
              <a:t>Parent needs an update- they are getting frustrated.</a:t>
            </a:r>
          </a:p>
          <a:p>
            <a:pPr marL="514350" indent="-514350">
              <a:buFont typeface="+mj-lt"/>
              <a:buAutoNum type="arabicPeriod"/>
            </a:pPr>
            <a:r>
              <a:rPr lang="en-US" dirty="0"/>
              <a:t>You have a new admission. Call when you can- </a:t>
            </a:r>
            <a:r>
              <a:rPr lang="en-US" dirty="0" smtClean="0"/>
              <a:t>HAR</a:t>
            </a:r>
            <a:endParaRPr lang="en-US" dirty="0"/>
          </a:p>
        </p:txBody>
      </p:sp>
    </p:spTree>
    <p:extLst>
      <p:ext uri="{BB962C8B-B14F-4D97-AF65-F5344CB8AC3E}">
        <p14:creationId xmlns:p14="http://schemas.microsoft.com/office/powerpoint/2010/main" val="119195722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167</TotalTime>
  <Words>2008</Words>
  <Application>Microsoft Office PowerPoint</Application>
  <PresentationFormat>On-screen Show (4:3)</PresentationFormat>
  <Paragraphs>120</Paragraphs>
  <Slides>8</Slides>
  <Notes>7</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Flow</vt:lpstr>
      <vt:lpstr>Clinical Triage</vt:lpstr>
      <vt:lpstr>PowerPoint Presentation</vt:lpstr>
      <vt:lpstr>Which child is more sick and why?</vt:lpstr>
      <vt:lpstr>Why complete a baseline exam or serial exams?  Why check in with the family or nurses overnight?</vt:lpstr>
      <vt:lpstr>Who requires a baseline exam or serial exams?</vt:lpstr>
      <vt:lpstr>What criteria do you use to triage the pages you receive?</vt:lpstr>
      <vt:lpstr>Which page would you return first?</vt:lpstr>
      <vt:lpstr>How would you address all of these issues if they were occuring at the same time?</vt:lpstr>
    </vt:vector>
  </TitlesOfParts>
  <Company>Children's National Medical Center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Clinical Triage</dc:title>
  <dc:creator>Boogaard, Claire</dc:creator>
  <cp:lastModifiedBy>Crawford, Lexi</cp:lastModifiedBy>
  <cp:revision>17</cp:revision>
  <dcterms:created xsi:type="dcterms:W3CDTF">2015-05-29T15:08:51Z</dcterms:created>
  <dcterms:modified xsi:type="dcterms:W3CDTF">2019-09-16T02:44:44Z</dcterms:modified>
</cp:coreProperties>
</file>