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15"/>
  </p:notesMasterIdLst>
  <p:sldIdLst>
    <p:sldId id="256" r:id="rId3"/>
    <p:sldId id="258" r:id="rId4"/>
    <p:sldId id="257" r:id="rId5"/>
    <p:sldId id="264" r:id="rId6"/>
    <p:sldId id="262" r:id="rId7"/>
    <p:sldId id="259" r:id="rId8"/>
    <p:sldId id="260" r:id="rId9"/>
    <p:sldId id="265" r:id="rId10"/>
    <p:sldId id="266"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0EBE8"/>
    <a:srgbClr val="DA291C"/>
    <a:srgbClr val="7466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69" autoAdjust="0"/>
  </p:normalViewPr>
  <p:slideViewPr>
    <p:cSldViewPr>
      <p:cViewPr>
        <p:scale>
          <a:sx n="100" d="100"/>
          <a:sy n="100" d="100"/>
        </p:scale>
        <p:origin x="-234" y="804"/>
      </p:cViewPr>
      <p:guideLst>
        <p:guide orient="horz" pos="595"/>
        <p:guide orient="horz" pos="1661"/>
        <p:guide orient="horz" pos="4156"/>
        <p:guide pos="388"/>
        <p:guide pos="4195"/>
        <p:guide pos="4445"/>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AF366D-01BF-46F3-8435-9CC6E1086779}" type="datetimeFigureOut">
              <a:rPr lang="en-US" smtClean="0"/>
              <a:t>9/15/2019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1EF0B-A4CA-4DD5-A4D1-22396EE39894}" type="slidenum">
              <a:rPr lang="en-US" smtClean="0"/>
              <a:t>‹#›</a:t>
            </a:fld>
            <a:endParaRPr lang="en-US"/>
          </a:p>
        </p:txBody>
      </p:sp>
    </p:spTree>
    <p:extLst>
      <p:ext uri="{BB962C8B-B14F-4D97-AF65-F5344CB8AC3E}">
        <p14:creationId xmlns:p14="http://schemas.microsoft.com/office/powerpoint/2010/main" val="218737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uptodate.com/contents/rocuronium-pediatric-drug-information?source=see_link" TargetMode="External"/><Relationship Id="rId13" Type="http://schemas.openxmlformats.org/officeDocument/2006/relationships/hyperlink" Target="http://www.uptodate.com/contents/management-of-convulsive-status-epilepticus-in-children?source=see_link" TargetMode="External"/><Relationship Id="rId3" Type="http://schemas.openxmlformats.org/officeDocument/2006/relationships/hyperlink" Target="http://www.uptodate.com/contents/elevated-intracranial-pressure-icp-in-children/abstract/23,24" TargetMode="External"/><Relationship Id="rId7" Type="http://schemas.openxmlformats.org/officeDocument/2006/relationships/hyperlink" Target="http://www.uptodate.com/contents/vecuronium-pediatric-drug-information?source=see_link" TargetMode="External"/><Relationship Id="rId12" Type="http://schemas.openxmlformats.org/officeDocument/2006/relationships/hyperlink" Target="http://www.uptodate.com/contents/elevated-intracranial-pressure-icp-in-children/abstract/34"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uptodate.com/contents/elevated-intracranial-pressure-icp-in-children/abstract/24" TargetMode="External"/><Relationship Id="rId11" Type="http://schemas.openxmlformats.org/officeDocument/2006/relationships/hyperlink" Target="http://www.uptodate.com/contents/phenobarbital-pediatric-drug-information?source=see_link" TargetMode="External"/><Relationship Id="rId5" Type="http://schemas.openxmlformats.org/officeDocument/2006/relationships/hyperlink" Target="http://www.uptodate.com/contents/elevated-intracranial-pressure-icp-in-children/abstract/24,30,33" TargetMode="External"/><Relationship Id="rId15" Type="http://schemas.openxmlformats.org/officeDocument/2006/relationships/hyperlink" Target="http://www.uptodate.com/contents/lidocaine-pediatric-drug-information?source=see_link" TargetMode="External"/><Relationship Id="rId10" Type="http://schemas.openxmlformats.org/officeDocument/2006/relationships/hyperlink" Target="http://www.uptodate.com/contents/phenytoin-pediatric-drug-information?source=see_link" TargetMode="External"/><Relationship Id="rId4" Type="http://schemas.openxmlformats.org/officeDocument/2006/relationships/hyperlink" Target="http://www.uptodate.com/contents/elevated-intracranial-pressure-icp-in-children/abstract/24,30,32" TargetMode="External"/><Relationship Id="rId9" Type="http://schemas.openxmlformats.org/officeDocument/2006/relationships/hyperlink" Target="http://www.uptodate.com/contents/levetiracetam-pediatric-drug-information?source=see_link" TargetMode="External"/><Relationship Id="rId14" Type="http://schemas.openxmlformats.org/officeDocument/2006/relationships/hyperlink" Target="http://www.uptodate.com/contents/elevated-intracranial-pressure-icp-in-children/abstract/5"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uptodate.com/contents/elevated-intracranial-pressure-icp-in-children/abstract/5,8"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uptodate.com/contents/elevated-intracranial-pressure-icp-in-children?source=search_result&amp;search=cushings+triad&amp;selectedTitle=2~1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t>1</a:t>
            </a:fld>
            <a:endParaRPr lang="en-US"/>
          </a:p>
        </p:txBody>
      </p:sp>
    </p:spTree>
    <p:extLst>
      <p:ext uri="{BB962C8B-B14F-4D97-AF65-F5344CB8AC3E}">
        <p14:creationId xmlns:p14="http://schemas.microsoft.com/office/powerpoint/2010/main" val="1624502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t>2</a:t>
            </a:fld>
            <a:endParaRPr lang="en-US"/>
          </a:p>
        </p:txBody>
      </p:sp>
    </p:spTree>
    <p:extLst>
      <p:ext uri="{BB962C8B-B14F-4D97-AF65-F5344CB8AC3E}">
        <p14:creationId xmlns:p14="http://schemas.microsoft.com/office/powerpoint/2010/main" val="202406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t>3</a:t>
            </a:fld>
            <a:endParaRPr lang="en-US"/>
          </a:p>
        </p:txBody>
      </p:sp>
    </p:spTree>
    <p:extLst>
      <p:ext uri="{BB962C8B-B14F-4D97-AF65-F5344CB8AC3E}">
        <p14:creationId xmlns:p14="http://schemas.microsoft.com/office/powerpoint/2010/main" val="30757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t>4</a:t>
            </a:fld>
            <a:endParaRPr lang="en-US"/>
          </a:p>
        </p:txBody>
      </p:sp>
    </p:spTree>
    <p:extLst>
      <p:ext uri="{BB962C8B-B14F-4D97-AF65-F5344CB8AC3E}">
        <p14:creationId xmlns:p14="http://schemas.microsoft.com/office/powerpoint/2010/main" val="102976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t>5</a:t>
            </a:fld>
            <a:endParaRPr lang="en-US"/>
          </a:p>
        </p:txBody>
      </p:sp>
    </p:spTree>
    <p:extLst>
      <p:ext uri="{BB962C8B-B14F-4D97-AF65-F5344CB8AC3E}">
        <p14:creationId xmlns:p14="http://schemas.microsoft.com/office/powerpoint/2010/main" val="371004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Alcohol, Abuse of Substances</a:t>
            </a:r>
          </a:p>
          <a:p>
            <a:r>
              <a:rPr lang="en-US" dirty="0" smtClean="0"/>
              <a:t>E Epilepsy, Encephalopathy, Electrolyte Abnormalities,</a:t>
            </a:r>
          </a:p>
          <a:p>
            <a:r>
              <a:rPr lang="en-US" dirty="0" smtClean="0"/>
              <a:t>Endocrine Disorders</a:t>
            </a:r>
          </a:p>
          <a:p>
            <a:r>
              <a:rPr lang="en-US" dirty="0" smtClean="0"/>
              <a:t>I Insulin, Intussusception</a:t>
            </a:r>
          </a:p>
          <a:p>
            <a:r>
              <a:rPr lang="en-US" dirty="0" smtClean="0"/>
              <a:t>O Overdose, Oxygen Deficiency</a:t>
            </a:r>
          </a:p>
          <a:p>
            <a:r>
              <a:rPr lang="en-US" dirty="0" smtClean="0"/>
              <a:t>U Uremia</a:t>
            </a:r>
          </a:p>
          <a:p>
            <a:r>
              <a:rPr lang="en-US" dirty="0" smtClean="0"/>
              <a:t>T Trauma, Temperature Abnormality, Tumor</a:t>
            </a:r>
          </a:p>
          <a:p>
            <a:r>
              <a:rPr lang="en-US" dirty="0" smtClean="0"/>
              <a:t>I Infection</a:t>
            </a:r>
          </a:p>
          <a:p>
            <a:r>
              <a:rPr lang="en-US" dirty="0" smtClean="0"/>
              <a:t>P Poisoning, Psychiatric Conditions</a:t>
            </a:r>
          </a:p>
          <a:p>
            <a:r>
              <a:rPr lang="en-US" dirty="0" smtClean="0"/>
              <a:t>S Shock, Stroke, Space-occupying Lesion (intracranial)</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t>6</a:t>
            </a:fld>
            <a:endParaRPr lang="en-US"/>
          </a:p>
        </p:txBody>
      </p:sp>
    </p:spTree>
    <p:extLst>
      <p:ext uri="{BB962C8B-B14F-4D97-AF65-F5344CB8AC3E}">
        <p14:creationId xmlns:p14="http://schemas.microsoft.com/office/powerpoint/2010/main" val="2928309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Recommended</a:t>
            </a:r>
            <a:r>
              <a:rPr lang="en-US" baseline="0" dirty="0" smtClean="0"/>
              <a:t> interventions: </a:t>
            </a:r>
          </a:p>
          <a:p>
            <a:r>
              <a:rPr lang="en-US" baseline="0" dirty="0" smtClean="0"/>
              <a:t>Administer 100% oO2 via face mask. Suction oropharynx. Place in cervical spine collar. Put on CR monitor with pulse ox. Attempt IV access and start fluid resuscitation with 20 ml/kg NS bolus. Order labs: rapid glucose, ABG/VBG, CBC, chemistry panel, urinalysis with culture.</a:t>
            </a:r>
          </a:p>
          <a:p>
            <a:r>
              <a:rPr lang="en-US" baseline="0" dirty="0" smtClean="0"/>
              <a:t>Consider giving IV antibiotics for possible infectious etiology of altered mental status</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t>8</a:t>
            </a:fld>
            <a:endParaRPr lang="en-US"/>
          </a:p>
        </p:txBody>
      </p:sp>
    </p:spTree>
    <p:extLst>
      <p:ext uri="{BB962C8B-B14F-4D97-AF65-F5344CB8AC3E}">
        <p14:creationId xmlns:p14="http://schemas.microsoft.com/office/powerpoint/2010/main" val="1944615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RSI:</a:t>
            </a:r>
            <a:r>
              <a:rPr lang="en-US" baseline="0" dirty="0" smtClean="0"/>
              <a:t> </a:t>
            </a:r>
          </a:p>
          <a:p>
            <a:r>
              <a:rPr lang="en-US" baseline="0" dirty="0" smtClean="0"/>
              <a:t>Atropine 0.01-0.02 mg/kg IV (minimum dose 0.1 mg) </a:t>
            </a:r>
          </a:p>
          <a:p>
            <a:r>
              <a:rPr lang="en-US" baseline="0" dirty="0" err="1" smtClean="0"/>
              <a:t>Lidocaine</a:t>
            </a:r>
            <a:r>
              <a:rPr lang="en-US" baseline="0" dirty="0" smtClean="0"/>
              <a:t> 1 mg/kg IV (use to blunt increased ICP response to intubation)</a:t>
            </a:r>
          </a:p>
          <a:p>
            <a:r>
              <a:rPr lang="en-US" baseline="0" dirty="0" err="1" smtClean="0"/>
              <a:t>Etomidate</a:t>
            </a:r>
            <a:r>
              <a:rPr lang="en-US" baseline="0" dirty="0" smtClean="0"/>
              <a:t> 0.3 mg/kg IV (has the benefit of lowering ICP without significantly decreasing blood pressure)</a:t>
            </a:r>
          </a:p>
          <a:p>
            <a:r>
              <a:rPr lang="en-US" baseline="0" dirty="0" err="1" smtClean="0"/>
              <a:t>Rocuronium</a:t>
            </a:r>
            <a:r>
              <a:rPr lang="en-US" baseline="0" dirty="0" smtClean="0"/>
              <a:t> 0.6-1 mg/kg IV (succinylcholine has the potential to raise ICP but is not contraindicated and may be used in head-injured patients)</a:t>
            </a:r>
          </a:p>
          <a:p>
            <a:endParaRPr lang="en-US" baseline="0" dirty="0" smtClean="0"/>
          </a:p>
          <a:p>
            <a:endParaRPr lang="en-US" baseline="0" dirty="0" smtClean="0"/>
          </a:p>
          <a:p>
            <a:r>
              <a:rPr lang="en-US" sz="1200" b="0" i="0" kern="1200" dirty="0" smtClean="0">
                <a:solidFill>
                  <a:schemeClr val="tx1"/>
                </a:solidFill>
                <a:effectLst/>
                <a:latin typeface="+mn-lt"/>
                <a:ea typeface="+mn-ea"/>
                <a:cs typeface="+mn-cs"/>
              </a:rPr>
              <a:t>Rapid treatment of hypoxia, </a:t>
            </a:r>
            <a:r>
              <a:rPr lang="en-US" sz="1200" b="0" i="0" kern="1200" dirty="0" err="1" smtClean="0">
                <a:solidFill>
                  <a:schemeClr val="tx1"/>
                </a:solidFill>
                <a:effectLst/>
                <a:latin typeface="+mn-lt"/>
                <a:ea typeface="+mn-ea"/>
                <a:cs typeface="+mn-cs"/>
              </a:rPr>
              <a:t>hypercarbia</a:t>
            </a:r>
            <a:r>
              <a:rPr lang="en-US" sz="1200" b="0" i="0" kern="1200" dirty="0" smtClean="0">
                <a:solidFill>
                  <a:schemeClr val="tx1"/>
                </a:solidFill>
                <a:effectLst/>
                <a:latin typeface="+mn-lt"/>
                <a:ea typeface="+mn-ea"/>
                <a:cs typeface="+mn-cs"/>
              </a:rPr>
              <a:t>, and hypotension, since even brief derangements in these parameters can adversely affect outcome [</a:t>
            </a:r>
            <a:r>
              <a:rPr lang="en-US" sz="1200" b="0" i="0" u="sng" kern="1200" dirty="0" smtClean="0">
                <a:solidFill>
                  <a:schemeClr val="tx1"/>
                </a:solidFill>
                <a:effectLst/>
                <a:latin typeface="+mn-lt"/>
                <a:ea typeface="+mn-ea"/>
                <a:cs typeface="+mn-cs"/>
                <a:hlinkClick r:id="rId3"/>
              </a:rPr>
              <a:t>23,24</a:t>
            </a:r>
            <a:r>
              <a:rPr lang="en-US" sz="1200" b="0" i="0" kern="1200" dirty="0" smtClean="0">
                <a:solidFill>
                  <a:schemeClr val="tx1"/>
                </a:solidFill>
                <a:effectLst/>
                <a:latin typeface="+mn-lt"/>
                <a:ea typeface="+mn-ea"/>
                <a:cs typeface="+mn-cs"/>
              </a:rPr>
              <a:t>]. Isotonic fluids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0.9 percent [normal] saline) should be administered to patients to maintain adequate MAP; if this fails, infusions of dopamine or norepinephrine can be initiated [</a:t>
            </a:r>
            <a:r>
              <a:rPr lang="en-US" sz="1200" b="0" i="0" u="sng" kern="1200" dirty="0" smtClean="0">
                <a:solidFill>
                  <a:schemeClr val="tx1"/>
                </a:solidFill>
                <a:effectLst/>
                <a:latin typeface="+mn-lt"/>
                <a:ea typeface="+mn-ea"/>
                <a:cs typeface="+mn-cs"/>
                <a:hlinkClick r:id="rId4"/>
              </a:rPr>
              <a:t>24,30,32</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●Elevation of the head of the bed from 15 to 30 degrees; mild head elevation can lower ICP without adversely affecting MAP or CPP [</a:t>
            </a:r>
            <a:r>
              <a:rPr lang="en-US" sz="1200" b="0" i="0" u="sng" kern="1200" dirty="0" smtClean="0">
                <a:solidFill>
                  <a:schemeClr val="tx1"/>
                </a:solidFill>
                <a:effectLst/>
                <a:latin typeface="+mn-lt"/>
                <a:ea typeface="+mn-ea"/>
                <a:cs typeface="+mn-cs"/>
                <a:hlinkClick r:id="rId5"/>
              </a:rPr>
              <a:t>24,30,33</a:t>
            </a:r>
            <a:r>
              <a:rPr lang="en-US" sz="1200" b="0" i="0" kern="1200" dirty="0" smtClean="0">
                <a:solidFill>
                  <a:schemeClr val="tx1"/>
                </a:solidFill>
                <a:effectLst/>
                <a:latin typeface="+mn-lt"/>
                <a:ea typeface="+mn-ea"/>
                <a:cs typeface="+mn-cs"/>
              </a:rPr>
              <a:t>]; elevation greater than 40 degrees may decrease CPP.</a:t>
            </a:r>
          </a:p>
          <a:p>
            <a:r>
              <a:rPr lang="en-US" sz="1200" b="0" i="0" kern="1200" dirty="0" smtClean="0">
                <a:solidFill>
                  <a:schemeClr val="tx1"/>
                </a:solidFill>
                <a:effectLst/>
                <a:latin typeface="+mn-lt"/>
                <a:ea typeface="+mn-ea"/>
                <a:cs typeface="+mn-cs"/>
              </a:rPr>
              <a:t>●Aggressively treating fever with antipyretics and cooling blankets, since hyperpyrexia increases cerebral metabolism and increases CBF, further elevating ICP [</a:t>
            </a:r>
            <a:r>
              <a:rPr lang="en-US" sz="1200" b="0" i="0" u="sng" kern="1200" dirty="0" smtClean="0">
                <a:solidFill>
                  <a:schemeClr val="tx1"/>
                </a:solidFill>
                <a:effectLst/>
                <a:latin typeface="+mn-lt"/>
                <a:ea typeface="+mn-ea"/>
                <a:cs typeface="+mn-cs"/>
                <a:hlinkClick r:id="rId6"/>
              </a:rPr>
              <a:t>24</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●Controlling shivering in intubated patients with muscle relaxants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7"/>
              </a:rPr>
              <a:t>vecuronium</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8"/>
              </a:rPr>
              <a:t>rocuronium</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●Administering prophylactic anticonvulsants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9"/>
              </a:rPr>
              <a:t>levetiracetam</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10"/>
              </a:rPr>
              <a:t>phenytoin</a:t>
            </a:r>
            <a:r>
              <a:rPr lang="en-US" sz="1200" b="0" i="0" kern="1200" dirty="0" smtClean="0">
                <a:solidFill>
                  <a:schemeClr val="tx1"/>
                </a:solidFill>
                <a:effectLst/>
                <a:latin typeface="+mn-lt"/>
                <a:ea typeface="+mn-ea"/>
                <a:cs typeface="+mn-cs"/>
              </a:rPr>
              <a:t>, or </a:t>
            </a:r>
            <a:r>
              <a:rPr lang="en-US" sz="1200" b="0" i="0" u="sng" kern="1200" dirty="0" smtClean="0">
                <a:solidFill>
                  <a:schemeClr val="tx1"/>
                </a:solidFill>
                <a:effectLst/>
                <a:latin typeface="+mn-lt"/>
                <a:ea typeface="+mn-ea"/>
                <a:cs typeface="+mn-cs"/>
                <a:hlinkClick r:id="rId11"/>
              </a:rPr>
              <a:t>phenobarbital</a:t>
            </a:r>
            <a:r>
              <a:rPr lang="en-US" sz="1200" b="0" i="0" kern="1200" dirty="0" smtClean="0">
                <a:solidFill>
                  <a:schemeClr val="tx1"/>
                </a:solidFill>
                <a:effectLst/>
                <a:latin typeface="+mn-lt"/>
                <a:ea typeface="+mn-ea"/>
                <a:cs typeface="+mn-cs"/>
              </a:rPr>
              <a:t>) to patients who are at high risk of developing seizures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those who have parenchymal abnormalities, depressed skull fractures, or severe traumatic brain injuries). Seizures are associated with increases in ICP [</a:t>
            </a:r>
            <a:r>
              <a:rPr lang="en-US" sz="1200" b="0" i="0" u="sng" kern="1200" dirty="0" smtClean="0">
                <a:solidFill>
                  <a:schemeClr val="tx1"/>
                </a:solidFill>
                <a:effectLst/>
                <a:latin typeface="+mn-lt"/>
                <a:ea typeface="+mn-ea"/>
                <a:cs typeface="+mn-cs"/>
                <a:hlinkClick r:id="rId12"/>
              </a:rPr>
              <a:t>34</a:t>
            </a:r>
            <a:r>
              <a:rPr lang="en-US" sz="1200" b="0" i="0" kern="1200" dirty="0" smtClean="0">
                <a:solidFill>
                  <a:schemeClr val="tx1"/>
                </a:solidFill>
                <a:effectLst/>
                <a:latin typeface="+mn-lt"/>
                <a:ea typeface="+mn-ea"/>
                <a:cs typeface="+mn-cs"/>
              </a:rPr>
              <a:t>]. Breakthrough seizures are best treated with benzodiazepines (see </a:t>
            </a:r>
            <a:r>
              <a:rPr lang="en-US" sz="1200" b="0" i="0" u="sng" kern="1200" dirty="0" smtClean="0">
                <a:solidFill>
                  <a:schemeClr val="tx1"/>
                </a:solidFill>
                <a:effectLst/>
                <a:latin typeface="+mn-lt"/>
                <a:ea typeface="+mn-ea"/>
                <a:cs typeface="+mn-cs"/>
                <a:hlinkClick r:id="rId13"/>
              </a:rPr>
              <a:t>"Management of convulsive status </a:t>
            </a:r>
            <a:r>
              <a:rPr lang="en-US" sz="1200" b="0" i="0" u="sng" kern="1200" dirty="0" err="1" smtClean="0">
                <a:solidFill>
                  <a:schemeClr val="tx1"/>
                </a:solidFill>
                <a:effectLst/>
                <a:latin typeface="+mn-lt"/>
                <a:ea typeface="+mn-ea"/>
                <a:cs typeface="+mn-cs"/>
                <a:hlinkClick r:id="rId13"/>
              </a:rPr>
              <a:t>epilepticus</a:t>
            </a:r>
            <a:r>
              <a:rPr lang="en-US" sz="1200" b="0" i="0" u="sng" kern="1200" dirty="0" smtClean="0">
                <a:solidFill>
                  <a:schemeClr val="tx1"/>
                </a:solidFill>
                <a:effectLst/>
                <a:latin typeface="+mn-lt"/>
                <a:ea typeface="+mn-ea"/>
                <a:cs typeface="+mn-cs"/>
                <a:hlinkClick r:id="rId13"/>
              </a:rPr>
              <a:t> in children"</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●Maintaining adequate analgesia to blunt the response to noxious stimuli [</a:t>
            </a:r>
            <a:r>
              <a:rPr lang="en-US" sz="1200" b="0" i="0" u="sng" kern="1200" dirty="0" smtClean="0">
                <a:solidFill>
                  <a:schemeClr val="tx1"/>
                </a:solidFill>
                <a:effectLst/>
                <a:latin typeface="+mn-lt"/>
                <a:ea typeface="+mn-ea"/>
                <a:cs typeface="+mn-cs"/>
                <a:hlinkClick r:id="rId14"/>
              </a:rPr>
              <a:t>5</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Additional measures can be taken in patients who require endotracheal intubation. These include:</a:t>
            </a:r>
          </a:p>
          <a:p>
            <a:r>
              <a:rPr lang="en-US" sz="1200" b="0" i="0" kern="1200" dirty="0" smtClean="0">
                <a:solidFill>
                  <a:schemeClr val="tx1"/>
                </a:solidFill>
                <a:effectLst/>
                <a:latin typeface="+mn-lt"/>
                <a:ea typeface="+mn-ea"/>
                <a:cs typeface="+mn-cs"/>
              </a:rPr>
              <a:t>●Maintaining the head in a midline position and taping, rather than tying endotracheal tubes to the face (to prevent obstruction of venous outflow)</a:t>
            </a:r>
          </a:p>
          <a:p>
            <a:r>
              <a:rPr lang="en-US" sz="1200" b="0" i="0" kern="1200" dirty="0" smtClean="0">
                <a:solidFill>
                  <a:schemeClr val="tx1"/>
                </a:solidFill>
                <a:effectLst/>
                <a:latin typeface="+mn-lt"/>
                <a:ea typeface="+mn-ea"/>
                <a:cs typeface="+mn-cs"/>
              </a:rPr>
              <a:t>●Avoiding high positive pressures and end expiratory pressures; such pressures may increase </a:t>
            </a:r>
            <a:r>
              <a:rPr lang="en-US" sz="1200" b="0" i="0" kern="1200" dirty="0" err="1" smtClean="0">
                <a:solidFill>
                  <a:schemeClr val="tx1"/>
                </a:solidFill>
                <a:effectLst/>
                <a:latin typeface="+mn-lt"/>
                <a:ea typeface="+mn-ea"/>
                <a:cs typeface="+mn-cs"/>
              </a:rPr>
              <a:t>intrathoracic</a:t>
            </a:r>
            <a:r>
              <a:rPr lang="en-US" sz="1200" b="0" i="0" kern="1200" dirty="0" smtClean="0">
                <a:solidFill>
                  <a:schemeClr val="tx1"/>
                </a:solidFill>
                <a:effectLst/>
                <a:latin typeface="+mn-lt"/>
                <a:ea typeface="+mn-ea"/>
                <a:cs typeface="+mn-cs"/>
              </a:rPr>
              <a:t> pressure and impede venous drainage as long as oxygenation remains adequate</a:t>
            </a:r>
          </a:p>
          <a:p>
            <a:r>
              <a:rPr lang="en-US" sz="1200" b="0" i="0" kern="1200" dirty="0" smtClean="0">
                <a:solidFill>
                  <a:schemeClr val="tx1"/>
                </a:solidFill>
                <a:effectLst/>
                <a:latin typeface="+mn-lt"/>
                <a:ea typeface="+mn-ea"/>
                <a:cs typeface="+mn-cs"/>
              </a:rPr>
              <a:t>●Maintaining adequate sedation to permit controlled ventilation; neuromuscular blockade may be required if ICP remains elevated despite adequate sedation; muscle relaxation also can prevent fighting against the ventilator and permit hyperventilation if it is required; short-acting agents are preferred, and can be withheld periodically to permit neurologic evaluation [</a:t>
            </a:r>
            <a:r>
              <a:rPr lang="en-US" sz="1200" b="0" i="0" u="sng" kern="1200" dirty="0" smtClean="0">
                <a:solidFill>
                  <a:schemeClr val="tx1"/>
                </a:solidFill>
                <a:effectLst/>
                <a:latin typeface="+mn-lt"/>
                <a:ea typeface="+mn-ea"/>
                <a:cs typeface="+mn-cs"/>
                <a:hlinkClick r:id="rId6"/>
              </a:rPr>
              <a:t>24</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●Administration of </a:t>
            </a:r>
            <a:r>
              <a:rPr lang="en-US" sz="1200" b="0" i="0" u="sng" kern="1200" dirty="0" err="1" smtClean="0">
                <a:solidFill>
                  <a:schemeClr val="tx1"/>
                </a:solidFill>
                <a:effectLst/>
                <a:latin typeface="+mn-lt"/>
                <a:ea typeface="+mn-ea"/>
                <a:cs typeface="+mn-cs"/>
                <a:hlinkClick r:id="rId15"/>
              </a:rPr>
              <a:t>lidocaine</a:t>
            </a:r>
            <a:r>
              <a:rPr lang="en-US" sz="1200" b="0" i="0" kern="1200" dirty="0" smtClean="0">
                <a:solidFill>
                  <a:schemeClr val="tx1"/>
                </a:solidFill>
                <a:effectLst/>
                <a:latin typeface="+mn-lt"/>
                <a:ea typeface="+mn-ea"/>
                <a:cs typeface="+mn-cs"/>
              </a:rPr>
              <a:t> (1 mg/kg IV) before endotracheal tube suctioning to blunt the gag and cough responses; careful attention must be paid to the cumulative dose to avoid </a:t>
            </a:r>
            <a:r>
              <a:rPr lang="en-US" sz="1200" b="0" i="0" kern="1200" dirty="0" err="1" smtClean="0">
                <a:solidFill>
                  <a:schemeClr val="tx1"/>
                </a:solidFill>
                <a:effectLst/>
                <a:latin typeface="+mn-lt"/>
                <a:ea typeface="+mn-ea"/>
                <a:cs typeface="+mn-cs"/>
              </a:rPr>
              <a:t>lidocaine</a:t>
            </a:r>
            <a:r>
              <a:rPr lang="en-US" sz="1200" b="0" i="0" kern="1200" dirty="0" smtClean="0">
                <a:solidFill>
                  <a:schemeClr val="tx1"/>
                </a:solidFill>
                <a:effectLst/>
                <a:latin typeface="+mn-lt"/>
                <a:ea typeface="+mn-ea"/>
                <a:cs typeface="+mn-cs"/>
              </a:rPr>
              <a:t> toxicity, particularly in young children.</a:t>
            </a:r>
          </a:p>
          <a:p>
            <a:endParaRPr lang="en-US" b="1" baseline="0" dirty="0" smtClean="0"/>
          </a:p>
        </p:txBody>
      </p:sp>
      <p:sp>
        <p:nvSpPr>
          <p:cNvPr id="4" name="Slide Number Placeholder 3"/>
          <p:cNvSpPr>
            <a:spLocks noGrp="1"/>
          </p:cNvSpPr>
          <p:nvPr>
            <p:ph type="sldNum" sz="quarter" idx="10"/>
          </p:nvPr>
        </p:nvSpPr>
        <p:spPr/>
        <p:txBody>
          <a:bodyPr/>
          <a:lstStyle/>
          <a:p>
            <a:fld id="{52E1EF0B-A4CA-4DD5-A4D1-22396EE39894}" type="slidenum">
              <a:rPr lang="en-US" smtClean="0"/>
              <a:t>9</a:t>
            </a:fld>
            <a:endParaRPr lang="en-US"/>
          </a:p>
        </p:txBody>
      </p:sp>
    </p:spTree>
    <p:extLst>
      <p:ext uri="{BB962C8B-B14F-4D97-AF65-F5344CB8AC3E}">
        <p14:creationId xmlns:p14="http://schemas.microsoft.com/office/powerpoint/2010/main" val="1944615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smtClean="0">
                <a:solidFill>
                  <a:schemeClr val="tx1"/>
                </a:solidFill>
                <a:effectLst/>
                <a:latin typeface="+mn-lt"/>
                <a:ea typeface="+mn-ea"/>
                <a:cs typeface="+mn-cs"/>
              </a:rPr>
              <a:t>Where CAP is carotid arterial pressure, JVP is jugular venous pressure, and CVR is cerebrovascular resistance.</a:t>
            </a:r>
          </a:p>
          <a:p>
            <a:r>
              <a:rPr lang="en-US" sz="1200" b="0" i="0" kern="1200" dirty="0" smtClean="0">
                <a:solidFill>
                  <a:schemeClr val="tx1"/>
                </a:solidFill>
                <a:effectLst/>
                <a:latin typeface="+mn-lt"/>
                <a:ea typeface="+mn-ea"/>
                <a:cs typeface="+mn-cs"/>
              </a:rPr>
              <a:t>Arterial PaO2 and PaCO2 have well-defined effects on CBF. Arterial PaO2 has its most significant effects at levels below 50 mmHg, when it causes vasodilatation in an attempt to maintain the oxygen supply to the brain [</a:t>
            </a:r>
            <a:r>
              <a:rPr lang="en-US" sz="1200" b="0" i="0" u="sng" kern="1200" dirty="0" smtClean="0">
                <a:solidFill>
                  <a:schemeClr val="tx1"/>
                </a:solidFill>
                <a:effectLst/>
                <a:latin typeface="+mn-lt"/>
                <a:ea typeface="+mn-ea"/>
                <a:cs typeface="+mn-cs"/>
                <a:hlinkClick r:id="rId3"/>
              </a:rPr>
              <a:t>5,8</a:t>
            </a:r>
            <a:r>
              <a:rPr lang="en-US" sz="1200" b="0" i="0" kern="1200" dirty="0" smtClean="0">
                <a:solidFill>
                  <a:schemeClr val="tx1"/>
                </a:solidFill>
                <a:effectLst/>
                <a:latin typeface="+mn-lt"/>
                <a:ea typeface="+mn-ea"/>
                <a:cs typeface="+mn-cs"/>
              </a:rPr>
              <a:t>]. PaCO2 has an effect on CBF over a much broader range. </a:t>
            </a:r>
            <a:r>
              <a:rPr lang="en-US" sz="1200" b="0" i="0" kern="1200" dirty="0" err="1" smtClean="0">
                <a:solidFill>
                  <a:schemeClr val="tx1"/>
                </a:solidFill>
                <a:effectLst/>
                <a:latin typeface="+mn-lt"/>
                <a:ea typeface="+mn-ea"/>
                <a:cs typeface="+mn-cs"/>
              </a:rPr>
              <a:t>Hypercapnia</a:t>
            </a:r>
            <a:r>
              <a:rPr lang="en-US" sz="1200" b="0" i="0" kern="1200" dirty="0" smtClean="0">
                <a:solidFill>
                  <a:schemeClr val="tx1"/>
                </a:solidFill>
                <a:effectLst/>
                <a:latin typeface="+mn-lt"/>
                <a:ea typeface="+mn-ea"/>
                <a:cs typeface="+mn-cs"/>
              </a:rPr>
              <a:t> causes cerebral vasodilatation and increased CBF , whereas </a:t>
            </a:r>
            <a:r>
              <a:rPr lang="en-US" sz="1200" b="0" i="0" kern="1200" dirty="0" err="1" smtClean="0">
                <a:solidFill>
                  <a:schemeClr val="tx1"/>
                </a:solidFill>
                <a:effectLst/>
                <a:latin typeface="+mn-lt"/>
                <a:ea typeface="+mn-ea"/>
                <a:cs typeface="+mn-cs"/>
              </a:rPr>
              <a:t>hypocapnia</a:t>
            </a:r>
            <a:r>
              <a:rPr lang="en-US" sz="1200" b="0" i="0" kern="1200" dirty="0" smtClean="0">
                <a:solidFill>
                  <a:schemeClr val="tx1"/>
                </a:solidFill>
                <a:effectLst/>
                <a:latin typeface="+mn-lt"/>
                <a:ea typeface="+mn-ea"/>
                <a:cs typeface="+mn-cs"/>
              </a:rPr>
              <a:t> reduces CBF. Because the response to changes in PaCO2 is rapid, hyperventilation can be a useful tool in the acute management of increased ICP complicated by </a:t>
            </a:r>
            <a:r>
              <a:rPr lang="en-US" sz="1200" b="0" i="0" kern="1200" dirty="0" err="1" smtClean="0">
                <a:solidFill>
                  <a:schemeClr val="tx1"/>
                </a:solidFill>
                <a:effectLst/>
                <a:latin typeface="+mn-lt"/>
                <a:ea typeface="+mn-ea"/>
                <a:cs typeface="+mn-cs"/>
              </a:rPr>
              <a:t>transtentorial</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tonsillar</a:t>
            </a:r>
            <a:r>
              <a:rPr lang="en-US" sz="1200" b="0" i="0" kern="1200" dirty="0" smtClean="0">
                <a:solidFill>
                  <a:schemeClr val="tx1"/>
                </a:solidFill>
                <a:effectLst/>
                <a:latin typeface="+mn-lt"/>
                <a:ea typeface="+mn-ea"/>
                <a:cs typeface="+mn-cs"/>
              </a:rPr>
              <a:t> herniation of brain tissue. (</a:t>
            </a:r>
            <a:r>
              <a:rPr lang="en-US" sz="1200" b="0" i="0" kern="1200" dirty="0" err="1" smtClean="0">
                <a:solidFill>
                  <a:schemeClr val="tx1"/>
                </a:solidFill>
                <a:effectLst/>
                <a:latin typeface="+mn-lt"/>
                <a:ea typeface="+mn-ea"/>
                <a:cs typeface="+mn-cs"/>
              </a:rPr>
              <a:t>See</a:t>
            </a:r>
            <a:r>
              <a:rPr lang="en-US" sz="1200" b="0" i="0" u="sng" kern="1200" dirty="0" err="1" smtClean="0">
                <a:solidFill>
                  <a:schemeClr val="tx1"/>
                </a:solidFill>
                <a:effectLst/>
                <a:latin typeface="+mn-lt"/>
                <a:ea typeface="+mn-ea"/>
                <a:cs typeface="+mn-cs"/>
                <a:hlinkClick r:id="rId4"/>
              </a:rPr>
              <a:t>'Hyperventilation</a:t>
            </a:r>
            <a:r>
              <a:rPr lang="en-US" sz="1200" b="0" i="0" u="sng" kern="1200" dirty="0" smtClean="0">
                <a:solidFill>
                  <a:schemeClr val="tx1"/>
                </a:solidFill>
                <a:effectLst/>
                <a:latin typeface="+mn-lt"/>
                <a:ea typeface="+mn-ea"/>
                <a:cs typeface="+mn-cs"/>
                <a:hlinkClick r:id="rId4"/>
              </a:rPr>
              <a:t>'</a:t>
            </a:r>
            <a:r>
              <a:rPr lang="en-US" sz="1200" b="0" i="0" kern="1200" dirty="0" smtClean="0">
                <a:solidFill>
                  <a:schemeClr val="tx1"/>
                </a:solidFill>
                <a:effectLst/>
                <a:latin typeface="+mn-lt"/>
                <a:ea typeface="+mn-ea"/>
                <a:cs typeface="+mn-cs"/>
              </a:rPr>
              <a:t> below.)</a:t>
            </a:r>
          </a:p>
          <a:p>
            <a:endParaRPr lang="en-US" dirty="0" smtClean="0"/>
          </a:p>
          <a:p>
            <a:r>
              <a:rPr lang="en-US" sz="1200" b="0" i="0" kern="1200" dirty="0" smtClean="0">
                <a:solidFill>
                  <a:schemeClr val="tx1"/>
                </a:solidFill>
                <a:effectLst/>
                <a:latin typeface="+mn-lt"/>
                <a:ea typeface="+mn-ea"/>
                <a:cs typeface="+mn-cs"/>
              </a:rPr>
              <a:t>Hyperventilation (PaCO2 &lt;35 mmHg) may cause cerebral ischemia as the result of decreased cerebral blood flow. Consequently, PaCO2 should be maintained between 35 and 38 mmHg unless there are signs of impending herniation. Aggressive hyperventilation with PaCO2 below 30 is indicated </a:t>
            </a:r>
            <a:r>
              <a:rPr lang="en-US" sz="1200" b="1" i="0" kern="1200" dirty="0" smtClean="0">
                <a:solidFill>
                  <a:schemeClr val="tx1"/>
                </a:solidFill>
                <a:effectLst/>
                <a:latin typeface="+mn-lt"/>
                <a:ea typeface="+mn-ea"/>
                <a:cs typeface="+mn-cs"/>
              </a:rPr>
              <a:t>only</a:t>
            </a:r>
            <a:r>
              <a:rPr lang="en-US" sz="1200" b="0" i="0" kern="1200" dirty="0" smtClean="0">
                <a:solidFill>
                  <a:schemeClr val="tx1"/>
                </a:solidFill>
                <a:effectLst/>
                <a:latin typeface="+mn-lt"/>
                <a:ea typeface="+mn-ea"/>
                <a:cs typeface="+mn-cs"/>
              </a:rPr>
              <a:t> if there are clinical signs of acute herniation. Aggressive hyperventilation may prevent herniation by relieving the pressure differential in the intracranial compartments. However, the associated risk of cerebral ischemia with excessive lowering of CBF can be justified only in patients who have signs of ongoing herniation </a:t>
            </a:r>
          </a:p>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t>10</a:t>
            </a:fld>
            <a:endParaRPr lang="en-US"/>
          </a:p>
        </p:txBody>
      </p:sp>
    </p:spTree>
    <p:extLst>
      <p:ext uri="{BB962C8B-B14F-4D97-AF65-F5344CB8AC3E}">
        <p14:creationId xmlns:p14="http://schemas.microsoft.com/office/powerpoint/2010/main" val="4256686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No Ty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192087"/>
            <a:ext cx="2044700" cy="874713"/>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Full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11275"/>
            <a:ext cx="9144000" cy="4454525"/>
          </a:xfrm>
        </p:spPr>
        <p:txBody>
          <a:bodyPr/>
          <a:lstStyle/>
          <a:p>
            <a:endParaRPr lang="en-US"/>
          </a:p>
        </p:txBody>
      </p:sp>
      <p:pic>
        <p:nvPicPr>
          <p:cNvPr id="7170"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838858"/>
            <a:ext cx="2044700" cy="874712"/>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t>‹#›</a:t>
            </a:fld>
            <a:endParaRPr lang="en-US"/>
          </a:p>
        </p:txBody>
      </p:sp>
      <p:pic>
        <p:nvPicPr>
          <p:cNvPr id="6146"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0" y="0"/>
            <a:ext cx="9144000" cy="171450"/>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One Column (Taupe)">
    <p:spTree>
      <p:nvGrpSpPr>
        <p:cNvPr id="1" name=""/>
        <p:cNvGrpSpPr/>
        <p:nvPr/>
      </p:nvGrpSpPr>
      <p:grpSpPr>
        <a:xfrm>
          <a:off x="0" y="0"/>
          <a:ext cx="0" cy="0"/>
          <a:chOff x="0" y="0"/>
          <a:chExt cx="0" cy="0"/>
        </a:xfrm>
      </p:grpSpPr>
      <p:sp>
        <p:nvSpPr>
          <p:cNvPr id="7" name="Rectangle 6"/>
          <p:cNvSpPr/>
          <p:nvPr userDrawn="1"/>
        </p:nvSpPr>
        <p:spPr>
          <a:xfrm>
            <a:off x="0" y="116519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838858"/>
            <a:ext cx="2044700" cy="874712"/>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t>‹#›</a:t>
            </a:fld>
            <a:endParaRPr lang="en-US"/>
          </a:p>
        </p:txBody>
      </p:sp>
      <p:pic>
        <p:nvPicPr>
          <p:cNvPr id="6146"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0" y="0"/>
            <a:ext cx="9144000" cy="171450"/>
          </a:xfrm>
          <a:prstGeom prst="rect">
            <a:avLst/>
          </a:prstGeom>
          <a:noFill/>
        </p:spPr>
      </p:pic>
      <p:sp>
        <p:nvSpPr>
          <p:cNvPr id="10" name="Text Placeholder 9"/>
          <p:cNvSpPr>
            <a:spLocks noGrp="1"/>
          </p:cNvSpPr>
          <p:nvPr>
            <p:ph type="body" sz="quarter" idx="13" hasCustomPrompt="1"/>
          </p:nvPr>
        </p:nvSpPr>
        <p:spPr>
          <a:xfrm>
            <a:off x="511174" y="1311276"/>
            <a:ext cx="8223307"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With Photo (Taupe)">
    <p:spTree>
      <p:nvGrpSpPr>
        <p:cNvPr id="1" name=""/>
        <p:cNvGrpSpPr/>
        <p:nvPr/>
      </p:nvGrpSpPr>
      <p:grpSpPr>
        <a:xfrm>
          <a:off x="0" y="0"/>
          <a:ext cx="0" cy="0"/>
          <a:chOff x="0" y="0"/>
          <a:chExt cx="0" cy="0"/>
        </a:xfrm>
      </p:grpSpPr>
      <p:sp>
        <p:nvSpPr>
          <p:cNvPr id="7" name="Rectangle 6"/>
          <p:cNvSpPr/>
          <p:nvPr userDrawn="1"/>
        </p:nvSpPr>
        <p:spPr>
          <a:xfrm>
            <a:off x="0" y="116519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838858"/>
            <a:ext cx="2044700" cy="874712"/>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t>‹#›</a:t>
            </a:fld>
            <a:endParaRPr lang="en-US"/>
          </a:p>
        </p:txBody>
      </p:sp>
      <p:pic>
        <p:nvPicPr>
          <p:cNvPr id="6146"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0" y="0"/>
            <a:ext cx="9144000" cy="171450"/>
          </a:xfrm>
          <a:prstGeom prst="rect">
            <a:avLst/>
          </a:prstGeom>
          <a:noFill/>
        </p:spPr>
      </p:pic>
      <p:sp>
        <p:nvSpPr>
          <p:cNvPr id="10" name="Text Placeholder 9"/>
          <p:cNvSpPr>
            <a:spLocks noGrp="1"/>
          </p:cNvSpPr>
          <p:nvPr>
            <p:ph type="body" sz="quarter" idx="13" hasCustomPrompt="1"/>
          </p:nvPr>
        </p:nvSpPr>
        <p:spPr>
          <a:xfrm>
            <a:off x="511174" y="1311276"/>
            <a:ext cx="6148389"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9" name="Picture Placeholder 8"/>
          <p:cNvSpPr>
            <a:spLocks noGrp="1"/>
          </p:cNvSpPr>
          <p:nvPr>
            <p:ph type="pic" sz="quarter" idx="14"/>
          </p:nvPr>
        </p:nvSpPr>
        <p:spPr>
          <a:xfrm>
            <a:off x="7056438" y="1311275"/>
            <a:ext cx="2087562" cy="423545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4200" y="1982780"/>
            <a:ext cx="5792847" cy="898525"/>
          </a:xfrm>
        </p:spPr>
        <p:txBody>
          <a:bodyPr anchor="t">
            <a:normAutofit/>
          </a:bodyPr>
          <a:lstStyle>
            <a:lvl1pPr algn="l">
              <a:defRPr sz="2400">
                <a:solidFill>
                  <a:schemeClr val="bg1"/>
                </a:solidFill>
                <a:latin typeface="Corbel" pitchFamily="34" charset="0"/>
              </a:defRPr>
            </a:lvl1pPr>
          </a:lstStyle>
          <a:p>
            <a:r>
              <a:rPr lang="en-US" dirty="0" smtClean="0"/>
              <a:t>Title of Presentation or Thank You</a:t>
            </a:r>
            <a:endParaRPr lang="en-US" dirty="0"/>
          </a:p>
        </p:txBody>
      </p:sp>
      <p:pic>
        <p:nvPicPr>
          <p:cNvPr id="2050"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192087"/>
            <a:ext cx="2044700" cy="874713"/>
          </a:xfrm>
          <a:prstGeom prst="rect">
            <a:avLst/>
          </a:prstGeom>
          <a:noFill/>
        </p:spPr>
      </p:pic>
    </p:spTree>
    <p:extLst>
      <p:ext uri="{BB962C8B-B14F-4D97-AF65-F5344CB8AC3E}">
        <p14:creationId xmlns:p14="http://schemas.microsoft.com/office/powerpoint/2010/main" val="329873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4200" y="1982780"/>
            <a:ext cx="5792847" cy="898525"/>
          </a:xfrm>
        </p:spPr>
        <p:txBody>
          <a:bodyPr anchor="t">
            <a:normAutofit/>
          </a:bodyPr>
          <a:lstStyle>
            <a:lvl1pPr algn="l">
              <a:defRPr sz="2400">
                <a:solidFill>
                  <a:schemeClr val="bg1"/>
                </a:solidFill>
                <a:latin typeface="Corbel" pitchFamily="34" charset="0"/>
              </a:defRPr>
            </a:lvl1pPr>
          </a:lstStyle>
          <a:p>
            <a:r>
              <a:rPr lang="en-US" dirty="0" smtClean="0"/>
              <a:t>Title of Presentation or Thank You</a:t>
            </a:r>
            <a:endParaRPr lang="en-US" dirty="0"/>
          </a:p>
        </p:txBody>
      </p:sp>
      <p:pic>
        <p:nvPicPr>
          <p:cNvPr id="2050"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192087"/>
            <a:ext cx="2044700" cy="874713"/>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No Photo">
    <p:bg>
      <p:bgPr>
        <a:solidFill>
          <a:schemeClr val="bg1"/>
        </a:solidFill>
        <a:effectLst/>
      </p:bgPr>
    </p:bg>
    <p:spTree>
      <p:nvGrpSpPr>
        <p:cNvPr id="1" name=""/>
        <p:cNvGrpSpPr/>
        <p:nvPr/>
      </p:nvGrpSpPr>
      <p:grpSpPr>
        <a:xfrm>
          <a:off x="0" y="0"/>
          <a:ext cx="0" cy="0"/>
          <a:chOff x="0" y="0"/>
          <a:chExt cx="0" cy="0"/>
        </a:xfrm>
      </p:grpSpPr>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192087"/>
            <a:ext cx="2044700" cy="874713"/>
          </a:xfrm>
          <a:prstGeom prst="rect">
            <a:avLst/>
          </a:prstGeom>
          <a:noFill/>
        </p:spPr>
      </p:pic>
      <p:sp>
        <p:nvSpPr>
          <p:cNvPr id="2" name="Title 1"/>
          <p:cNvSpPr>
            <a:spLocks noGrp="1"/>
          </p:cNvSpPr>
          <p:nvPr>
            <p:ph type="ctrTitle" hasCustomPrompt="1"/>
          </p:nvPr>
        </p:nvSpPr>
        <p:spPr>
          <a:xfrm>
            <a:off x="500743" y="608440"/>
            <a:ext cx="6158819" cy="974725"/>
          </a:xfrm>
        </p:spPr>
        <p:txBody>
          <a:bodyPr anchor="t">
            <a:normAutofit/>
          </a:bodyPr>
          <a:lstStyle>
            <a:lvl1pPr algn="l">
              <a:defRPr sz="2400" baseline="0">
                <a:solidFill>
                  <a:srgbClr val="746661"/>
                </a:solidFill>
                <a:latin typeface="Corbel" pitchFamily="34" charset="0"/>
              </a:defRPr>
            </a:lvl1pPr>
          </a:lstStyle>
          <a:p>
            <a:r>
              <a:rPr lang="en-US" dirty="0" smtClean="0"/>
              <a:t>Title of Presentation or </a:t>
            </a:r>
            <a:br>
              <a:rPr lang="en-US" dirty="0" smtClean="0"/>
            </a:br>
            <a:r>
              <a:rPr lang="en-US" dirty="0" smtClean="0"/>
              <a:t>Thank You</a:t>
            </a:r>
            <a:endParaRPr lang="en-US" dirty="0"/>
          </a:p>
        </p:txBody>
      </p:sp>
      <p:sp>
        <p:nvSpPr>
          <p:cNvPr id="3" name="Subtitle 2"/>
          <p:cNvSpPr>
            <a:spLocks noGrp="1"/>
          </p:cNvSpPr>
          <p:nvPr>
            <p:ph type="subTitle" idx="1" hasCustomPrompt="1"/>
          </p:nvPr>
        </p:nvSpPr>
        <p:spPr>
          <a:xfrm>
            <a:off x="508032" y="2187558"/>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pic>
        <p:nvPicPr>
          <p:cNvPr id="3074"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0" y="0"/>
            <a:ext cx="9144001" cy="171450"/>
          </a:xfrm>
          <a:prstGeom prst="rect">
            <a:avLst/>
          </a:prstGeom>
          <a:noFill/>
        </p:spPr>
      </p:pic>
      <p:pic>
        <p:nvPicPr>
          <p:cNvPr id="3076" name="Picture 4" descr="O:\MAC-SERVER\Jobs\CNM_Childrens_National_Medical_Center\12495-08_Collateral_Templates\PPT\Links\CN_Red_Title_Bkg.jpg"/>
          <p:cNvPicPr>
            <a:picLocks noChangeAspect="1" noChangeArrowheads="1"/>
          </p:cNvPicPr>
          <p:nvPr userDrawn="1"/>
        </p:nvPicPr>
        <p:blipFill>
          <a:blip r:embed="rId4"/>
          <a:srcRect/>
          <a:stretch>
            <a:fillRect/>
          </a:stretch>
        </p:blipFill>
        <p:spPr bwMode="auto">
          <a:xfrm>
            <a:off x="0" y="2633662"/>
            <a:ext cx="9144000" cy="4224338"/>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ith Photo">
    <p:bg>
      <p:bgPr>
        <a:solidFill>
          <a:schemeClr val="bg1"/>
        </a:solidFill>
        <a:effectLst/>
      </p:bgPr>
    </p:bg>
    <p:spTree>
      <p:nvGrpSpPr>
        <p:cNvPr id="1" name=""/>
        <p:cNvGrpSpPr/>
        <p:nvPr/>
      </p:nvGrpSpPr>
      <p:grpSpPr>
        <a:xfrm>
          <a:off x="0" y="0"/>
          <a:ext cx="0" cy="0"/>
          <a:chOff x="0" y="0"/>
          <a:chExt cx="0" cy="0"/>
        </a:xfrm>
      </p:grpSpPr>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192087"/>
            <a:ext cx="2044700" cy="874713"/>
          </a:xfrm>
          <a:prstGeom prst="rect">
            <a:avLst/>
          </a:prstGeom>
          <a:noFill/>
        </p:spPr>
      </p:pic>
      <p:sp>
        <p:nvSpPr>
          <p:cNvPr id="2" name="Title 1"/>
          <p:cNvSpPr>
            <a:spLocks noGrp="1"/>
          </p:cNvSpPr>
          <p:nvPr>
            <p:ph type="ctrTitle"/>
          </p:nvPr>
        </p:nvSpPr>
        <p:spPr>
          <a:xfrm>
            <a:off x="500744" y="608440"/>
            <a:ext cx="6158819" cy="974725"/>
          </a:xfrm>
        </p:spPr>
        <p:txBody>
          <a:bodyPr anchor="t">
            <a:normAutofit/>
          </a:bodyPr>
          <a:lstStyle>
            <a:lvl1pPr algn="l">
              <a:defRPr sz="2400">
                <a:solidFill>
                  <a:srgbClr val="746661"/>
                </a:solidFill>
                <a:latin typeface="Corbe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08032" y="2187558"/>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pic>
        <p:nvPicPr>
          <p:cNvPr id="3074"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0" y="0"/>
            <a:ext cx="9144001" cy="171450"/>
          </a:xfrm>
          <a:prstGeom prst="rect">
            <a:avLst/>
          </a:prstGeom>
          <a:noFill/>
        </p:spPr>
      </p:pic>
      <p:sp>
        <p:nvSpPr>
          <p:cNvPr id="9" name="Picture Placeholder 8"/>
          <p:cNvSpPr>
            <a:spLocks noGrp="1"/>
          </p:cNvSpPr>
          <p:nvPr>
            <p:ph type="pic" sz="quarter" idx="10"/>
          </p:nvPr>
        </p:nvSpPr>
        <p:spPr>
          <a:xfrm>
            <a:off x="0" y="2636838"/>
            <a:ext cx="9144000" cy="4221162"/>
          </a:xfrm>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Slide - Red">
    <p:spTree>
      <p:nvGrpSpPr>
        <p:cNvPr id="1" name=""/>
        <p:cNvGrpSpPr/>
        <p:nvPr/>
      </p:nvGrpSpPr>
      <p:grpSpPr>
        <a:xfrm>
          <a:off x="0" y="0"/>
          <a:ext cx="0" cy="0"/>
          <a:chOff x="0" y="0"/>
          <a:chExt cx="0" cy="0"/>
        </a:xfrm>
      </p:grpSpPr>
      <p:pic>
        <p:nvPicPr>
          <p:cNvPr id="4099" name="Picture 3" descr="O:\MAC-SERVER\Jobs\CNM_Childrens_National_Medical_Center\12495-08_Collateral_Templates\PPT\Links\CN_Red_DivBkg.jpg"/>
          <p:cNvPicPr>
            <a:picLocks noChangeAspect="1" noChangeArrowheads="1"/>
          </p:cNvPicPr>
          <p:nvPr userDrawn="1"/>
        </p:nvPicPr>
        <p:blipFill>
          <a:blip r:embed="rId2"/>
          <a:srcRect/>
          <a:stretch>
            <a:fillRect/>
          </a:stretch>
        </p:blipFill>
        <p:spPr bwMode="auto">
          <a:xfrm>
            <a:off x="0" y="171179"/>
            <a:ext cx="9144001" cy="5321301"/>
          </a:xfrm>
          <a:prstGeom prst="rect">
            <a:avLst/>
          </a:prstGeom>
          <a:noFill/>
        </p:spPr>
      </p:pic>
      <p:sp>
        <p:nvSpPr>
          <p:cNvPr id="2" name="Title 1"/>
          <p:cNvSpPr>
            <a:spLocks noGrp="1"/>
          </p:cNvSpPr>
          <p:nvPr>
            <p:ph type="ctrTitle"/>
          </p:nvPr>
        </p:nvSpPr>
        <p:spPr>
          <a:xfrm>
            <a:off x="685800" y="940468"/>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0"/>
            <a:ext cx="2133600" cy="365125"/>
          </a:xfrm>
        </p:spPr>
        <p:txBody>
          <a:bodyPr/>
          <a:lstStyle>
            <a:lvl1pPr algn="l">
              <a:defRPr sz="1050">
                <a:latin typeface="Corbel" pitchFamily="34" charset="0"/>
              </a:defRPr>
            </a:lvl1pPr>
          </a:lstStyle>
          <a:p>
            <a:fld id="{90033947-BDB2-44BC-B95C-A87CE3683263}" type="slidenum">
              <a:rPr lang="en-US" smtClean="0"/>
              <a:pPr/>
              <a:t>‹#›</a:t>
            </a:fld>
            <a:endParaRPr lang="en-US"/>
          </a:p>
        </p:txBody>
      </p:sp>
      <p:pic>
        <p:nvPicPr>
          <p:cNvPr id="4100" name="Picture 4"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838858"/>
            <a:ext cx="2044700" cy="874712"/>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Slide - Taupe">
    <p:spTree>
      <p:nvGrpSpPr>
        <p:cNvPr id="1" name=""/>
        <p:cNvGrpSpPr/>
        <p:nvPr/>
      </p:nvGrpSpPr>
      <p:grpSpPr>
        <a:xfrm>
          <a:off x="0" y="0"/>
          <a:ext cx="0" cy="0"/>
          <a:chOff x="0" y="0"/>
          <a:chExt cx="0" cy="0"/>
        </a:xfrm>
      </p:grpSpPr>
      <p:pic>
        <p:nvPicPr>
          <p:cNvPr id="5122" name="Picture 2" descr="O:\MAC-SERVER\Jobs\CNM_Childrens_National_Medical_Center\12495-08_Collateral_Templates\PPT\Links\CN_Taupe_DivBkg.jpg"/>
          <p:cNvPicPr>
            <a:picLocks noChangeAspect="1" noChangeArrowheads="1"/>
          </p:cNvPicPr>
          <p:nvPr userDrawn="1"/>
        </p:nvPicPr>
        <p:blipFill>
          <a:blip r:embed="rId2"/>
          <a:srcRect/>
          <a:stretch>
            <a:fillRect/>
          </a:stretch>
        </p:blipFill>
        <p:spPr bwMode="auto">
          <a:xfrm>
            <a:off x="0" y="179343"/>
            <a:ext cx="9144001" cy="5321300"/>
          </a:xfrm>
          <a:prstGeom prst="rect">
            <a:avLst/>
          </a:prstGeom>
          <a:noFill/>
        </p:spPr>
      </p:pic>
      <p:sp>
        <p:nvSpPr>
          <p:cNvPr id="2" name="Title 1"/>
          <p:cNvSpPr>
            <a:spLocks noGrp="1"/>
          </p:cNvSpPr>
          <p:nvPr>
            <p:ph type="ctrTitle"/>
          </p:nvPr>
        </p:nvSpPr>
        <p:spPr>
          <a:xfrm>
            <a:off x="685800" y="940918"/>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0"/>
            <a:ext cx="2133600" cy="365125"/>
          </a:xfrm>
        </p:spPr>
        <p:txBody>
          <a:bodyPr/>
          <a:lstStyle>
            <a:lvl1pPr algn="l">
              <a:defRPr sz="1050">
                <a:latin typeface="Corbel" pitchFamily="34" charset="0"/>
              </a:defRPr>
            </a:lvl1pPr>
          </a:lstStyle>
          <a:p>
            <a:fld id="{90033947-BDB2-44BC-B95C-A87CE3683263}" type="slidenum">
              <a:rPr lang="en-US" smtClean="0"/>
              <a:pPr/>
              <a:t>‹#›</a:t>
            </a:fld>
            <a:endParaRPr lang="en-US"/>
          </a:p>
        </p:txBody>
      </p:sp>
      <p:pic>
        <p:nvPicPr>
          <p:cNvPr id="4100" name="Picture 4"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838858"/>
            <a:ext cx="2044700" cy="874712"/>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One Column">
    <p:spTree>
      <p:nvGrpSpPr>
        <p:cNvPr id="1" name=""/>
        <p:cNvGrpSpPr/>
        <p:nvPr/>
      </p:nvGrpSpPr>
      <p:grpSpPr>
        <a:xfrm>
          <a:off x="0" y="0"/>
          <a:ext cx="0" cy="0"/>
          <a:chOff x="0" y="0"/>
          <a:chExt cx="0" cy="0"/>
        </a:xfrm>
      </p:grpSpPr>
      <p:pic>
        <p:nvPicPr>
          <p:cNvPr id="7170"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838858"/>
            <a:ext cx="2044700" cy="874712"/>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t>‹#›</a:t>
            </a:fld>
            <a:endParaRPr lang="en-US"/>
          </a:p>
        </p:txBody>
      </p:sp>
      <p:pic>
        <p:nvPicPr>
          <p:cNvPr id="6146"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0" y="0"/>
            <a:ext cx="9144000" cy="171450"/>
          </a:xfrm>
          <a:prstGeom prst="rect">
            <a:avLst/>
          </a:prstGeom>
          <a:noFill/>
        </p:spPr>
      </p:pic>
      <p:sp>
        <p:nvSpPr>
          <p:cNvPr id="10" name="Text Placeholder 9"/>
          <p:cNvSpPr>
            <a:spLocks noGrp="1"/>
          </p:cNvSpPr>
          <p:nvPr>
            <p:ph type="body" sz="quarter" idx="13" hasCustomPrompt="1"/>
          </p:nvPr>
        </p:nvSpPr>
        <p:spPr>
          <a:xfrm>
            <a:off x="511174" y="1311275"/>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pic>
        <p:nvPicPr>
          <p:cNvPr id="7170"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838858"/>
            <a:ext cx="2044700" cy="874712"/>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t>‹#›</a:t>
            </a:fld>
            <a:endParaRPr lang="en-US"/>
          </a:p>
        </p:txBody>
      </p:sp>
      <p:pic>
        <p:nvPicPr>
          <p:cNvPr id="6146"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0" y="0"/>
            <a:ext cx="9144000" cy="171450"/>
          </a:xfrm>
          <a:prstGeom prst="rect">
            <a:avLst/>
          </a:prstGeom>
          <a:noFill/>
        </p:spPr>
      </p:pic>
      <p:sp>
        <p:nvSpPr>
          <p:cNvPr id="10" name="Text Placeholder 9"/>
          <p:cNvSpPr>
            <a:spLocks noGrp="1"/>
          </p:cNvSpPr>
          <p:nvPr>
            <p:ph type="body" sz="quarter" idx="13" hasCustomPrompt="1"/>
          </p:nvPr>
        </p:nvSpPr>
        <p:spPr>
          <a:xfrm>
            <a:off x="511174" y="1311275"/>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7" name="Text Placeholder 9"/>
          <p:cNvSpPr>
            <a:spLocks noGrp="1"/>
          </p:cNvSpPr>
          <p:nvPr>
            <p:ph type="body" sz="quarter" idx="14" hasCustomPrompt="1"/>
          </p:nvPr>
        </p:nvSpPr>
        <p:spPr>
          <a:xfrm>
            <a:off x="4795895" y="1311246"/>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With Photo">
    <p:spTree>
      <p:nvGrpSpPr>
        <p:cNvPr id="1" name=""/>
        <p:cNvGrpSpPr/>
        <p:nvPr/>
      </p:nvGrpSpPr>
      <p:grpSpPr>
        <a:xfrm>
          <a:off x="0" y="0"/>
          <a:ext cx="0" cy="0"/>
          <a:chOff x="0" y="0"/>
          <a:chExt cx="0" cy="0"/>
        </a:xfrm>
      </p:grpSpPr>
      <p:pic>
        <p:nvPicPr>
          <p:cNvPr id="7170"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838858"/>
            <a:ext cx="2044700" cy="874712"/>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t>‹#›</a:t>
            </a:fld>
            <a:endParaRPr lang="en-US"/>
          </a:p>
        </p:txBody>
      </p:sp>
      <p:pic>
        <p:nvPicPr>
          <p:cNvPr id="6146"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0" y="0"/>
            <a:ext cx="9144000" cy="171450"/>
          </a:xfrm>
          <a:prstGeom prst="rect">
            <a:avLst/>
          </a:prstGeom>
          <a:noFill/>
        </p:spPr>
      </p:pic>
      <p:sp>
        <p:nvSpPr>
          <p:cNvPr id="10" name="Text Placeholder 9"/>
          <p:cNvSpPr>
            <a:spLocks noGrp="1"/>
          </p:cNvSpPr>
          <p:nvPr>
            <p:ph type="body" sz="quarter" idx="13" hasCustomPrompt="1"/>
          </p:nvPr>
        </p:nvSpPr>
        <p:spPr>
          <a:xfrm>
            <a:off x="511174" y="1311275"/>
            <a:ext cx="6148389"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8" name="Picture Placeholder 7"/>
          <p:cNvSpPr>
            <a:spLocks noGrp="1"/>
          </p:cNvSpPr>
          <p:nvPr>
            <p:ph type="pic" sz="quarter" idx="14"/>
          </p:nvPr>
        </p:nvSpPr>
        <p:spPr>
          <a:xfrm>
            <a:off x="7054885" y="1311275"/>
            <a:ext cx="2089116" cy="4454557"/>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514352" y="6356350"/>
            <a:ext cx="2133600" cy="365125"/>
          </a:xfrm>
          <a:prstGeom prst="rect">
            <a:avLst/>
          </a:prstGeom>
        </p:spPr>
        <p:txBody>
          <a:bodyPr vert="horz" lIns="91440" tIns="45720" rIns="91440" bIns="45720" rtlCol="0" anchor="ctr"/>
          <a:lstStyle>
            <a:lvl1pPr algn="l">
              <a:defRPr sz="1050">
                <a:solidFill>
                  <a:schemeClr val="tx1">
                    <a:tint val="75000"/>
                  </a:schemeClr>
                </a:solidFill>
                <a:latin typeface="Corbel" pitchFamily="34" charset="0"/>
              </a:defRPr>
            </a:lvl1pPr>
          </a:lstStyle>
          <a:p>
            <a:fld id="{90033947-BDB2-44BC-B95C-A87CE36832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6" r:id="rId2"/>
    <p:sldLayoutId id="2147483649" r:id="rId3"/>
    <p:sldLayoutId id="2147483659" r:id="rId4"/>
    <p:sldLayoutId id="2147483658" r:id="rId5"/>
    <p:sldLayoutId id="2147483660" r:id="rId6"/>
    <p:sldLayoutId id="2147483661" r:id="rId7"/>
    <p:sldLayoutId id="2147483662" r:id="rId8"/>
    <p:sldLayoutId id="2147483663" r:id="rId9"/>
    <p:sldLayoutId id="2147483664" r:id="rId10"/>
    <p:sldLayoutId id="2147483665" r:id="rId11"/>
    <p:sldLayoutId id="214748366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514352" y="6356350"/>
            <a:ext cx="2133600" cy="365125"/>
          </a:xfrm>
          <a:prstGeom prst="rect">
            <a:avLst/>
          </a:prstGeom>
        </p:spPr>
        <p:txBody>
          <a:bodyPr vert="horz" lIns="91440" tIns="45720" rIns="91440" bIns="45720" rtlCol="0" anchor="ctr"/>
          <a:lstStyle>
            <a:lvl1pPr algn="l">
              <a:defRPr sz="1050">
                <a:solidFill>
                  <a:schemeClr val="tx1">
                    <a:tint val="75000"/>
                  </a:schemeClr>
                </a:solidFill>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336495"/>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Altered Mental Status </a:t>
            </a:r>
            <a:br>
              <a:rPr lang="en-US" b="1" dirty="0" smtClean="0"/>
            </a:br>
            <a:r>
              <a:rPr lang="en-US" b="1" dirty="0" smtClean="0"/>
              <a:t>Night Time Curriculum</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8641"/>
            <a:ext cx="7772400" cy="648072"/>
          </a:xfrm>
        </p:spPr>
        <p:txBody>
          <a:bodyPr/>
          <a:lstStyle/>
          <a:p>
            <a:r>
              <a:rPr lang="en-US" dirty="0" smtClean="0"/>
              <a:t>What’s the deal with hyperventilation? </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pPr/>
              <a:t>10</a:t>
            </a:fld>
            <a:endParaRPr lang="en-US"/>
          </a:p>
        </p:txBody>
      </p:sp>
      <p:sp>
        <p:nvSpPr>
          <p:cNvPr id="4" name="TextBox 3"/>
          <p:cNvSpPr txBox="1"/>
          <p:nvPr/>
        </p:nvSpPr>
        <p:spPr>
          <a:xfrm>
            <a:off x="352103" y="1088740"/>
            <a:ext cx="6387711" cy="923330"/>
          </a:xfrm>
          <a:prstGeom prst="rect">
            <a:avLst/>
          </a:prstGeom>
          <a:noFill/>
        </p:spPr>
        <p:txBody>
          <a:bodyPr wrap="none" rtlCol="0">
            <a:spAutoFit/>
          </a:bodyPr>
          <a:lstStyle/>
          <a:p>
            <a:r>
              <a:rPr lang="en-US" dirty="0" err="1" smtClean="0">
                <a:solidFill>
                  <a:schemeClr val="bg1"/>
                </a:solidFill>
              </a:rPr>
              <a:t>Hypercapnia</a:t>
            </a:r>
            <a:r>
              <a:rPr lang="en-US" dirty="0" smtClean="0">
                <a:solidFill>
                  <a:schemeClr val="bg1"/>
                </a:solidFill>
              </a:rPr>
              <a:t> </a:t>
            </a:r>
            <a:r>
              <a:rPr lang="en-US" dirty="0" smtClean="0">
                <a:solidFill>
                  <a:schemeClr val="bg1"/>
                </a:solidFill>
                <a:sym typeface="Wingdings" pitchFamily="2" charset="2"/>
              </a:rPr>
              <a:t> cerebral vasodilatation  ↑ cerebral blood flow</a:t>
            </a:r>
          </a:p>
          <a:p>
            <a:endParaRPr lang="en-US" dirty="0">
              <a:solidFill>
                <a:schemeClr val="bg1"/>
              </a:solidFill>
              <a:sym typeface="Wingdings" pitchFamily="2" charset="2"/>
            </a:endParaRPr>
          </a:p>
          <a:p>
            <a:r>
              <a:rPr lang="en-US" dirty="0" err="1" smtClean="0">
                <a:solidFill>
                  <a:schemeClr val="bg1"/>
                </a:solidFill>
                <a:sym typeface="Wingdings" pitchFamily="2" charset="2"/>
              </a:rPr>
              <a:t>Hypocapnia</a:t>
            </a:r>
            <a:r>
              <a:rPr lang="en-US" dirty="0" smtClean="0">
                <a:solidFill>
                  <a:schemeClr val="bg1"/>
                </a:solidFill>
                <a:sym typeface="Wingdings" pitchFamily="2" charset="2"/>
              </a:rPr>
              <a:t>  cerebral vasoconstriction  ↓ cerebral blood flow</a:t>
            </a:r>
            <a:endParaRPr lang="en-US" dirty="0">
              <a:solidFill>
                <a:schemeClr val="bg1"/>
              </a:solidFill>
            </a:endParaRPr>
          </a:p>
        </p:txBody>
      </p:sp>
      <p:sp>
        <p:nvSpPr>
          <p:cNvPr id="5" name="TextBox 4"/>
          <p:cNvSpPr txBox="1"/>
          <p:nvPr/>
        </p:nvSpPr>
        <p:spPr>
          <a:xfrm>
            <a:off x="292485" y="2456892"/>
            <a:ext cx="8280920" cy="1477328"/>
          </a:xfrm>
          <a:prstGeom prst="rect">
            <a:avLst/>
          </a:prstGeom>
          <a:noFill/>
        </p:spPr>
        <p:txBody>
          <a:bodyPr wrap="square" rtlCol="0">
            <a:spAutoFit/>
          </a:bodyPr>
          <a:lstStyle/>
          <a:p>
            <a:r>
              <a:rPr lang="en-US" dirty="0" smtClean="0">
                <a:solidFill>
                  <a:schemeClr val="bg1"/>
                </a:solidFill>
              </a:rPr>
              <a:t>Take-home point: </a:t>
            </a:r>
          </a:p>
          <a:p>
            <a:endParaRPr lang="en-US" dirty="0">
              <a:solidFill>
                <a:schemeClr val="bg1"/>
              </a:solidFill>
            </a:endParaRPr>
          </a:p>
          <a:p>
            <a:r>
              <a:rPr lang="en-US" dirty="0" smtClean="0">
                <a:solidFill>
                  <a:schemeClr val="bg1"/>
                </a:solidFill>
              </a:rPr>
              <a:t>In the setting of acute herniation, aggressive hyperventilation may help in relieving the pressure differential in the intracranial compartments. HOWEVER, it may also cause cerebral ischemia (PaCO2 &lt; 35 mmHg) due to decreased cerebral blood flow.</a:t>
            </a:r>
            <a:endParaRPr lang="en-US" dirty="0">
              <a:solidFill>
                <a:schemeClr val="bg1"/>
              </a:solidFill>
            </a:endParaRPr>
          </a:p>
        </p:txBody>
      </p:sp>
    </p:spTree>
    <p:extLst>
      <p:ext uri="{BB962C8B-B14F-4D97-AF65-F5344CB8AC3E}">
        <p14:creationId xmlns:p14="http://schemas.microsoft.com/office/powerpoint/2010/main" val="3442877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#2: </a:t>
            </a:r>
            <a:endParaRPr lang="en-US" b="1" dirty="0"/>
          </a:p>
        </p:txBody>
      </p:sp>
      <p:sp>
        <p:nvSpPr>
          <p:cNvPr id="3" name="Text Placeholder 2"/>
          <p:cNvSpPr>
            <a:spLocks noGrp="1"/>
          </p:cNvSpPr>
          <p:nvPr>
            <p:ph type="body" sz="quarter" idx="13"/>
          </p:nvPr>
        </p:nvSpPr>
        <p:spPr>
          <a:xfrm>
            <a:off x="431540" y="836713"/>
            <a:ext cx="8302941" cy="4929120"/>
          </a:xfrm>
        </p:spPr>
        <p:txBody>
          <a:bodyPr>
            <a:normAutofit/>
          </a:bodyPr>
          <a:lstStyle/>
          <a:p>
            <a:endParaRPr lang="en-US" dirty="0" smtClean="0"/>
          </a:p>
          <a:p>
            <a:r>
              <a:rPr lang="en-US" dirty="0" smtClean="0"/>
              <a:t>4 year old boy is brought to ED by his dad. He has been cranky, tired, and increasingly pale over the past 1-2 days. 6 days ago the patient developed abdominal pain and diarrhea. Dad is unsure when the patient last voided. </a:t>
            </a:r>
          </a:p>
          <a:p>
            <a:endParaRPr lang="en-US" dirty="0"/>
          </a:p>
          <a:p>
            <a:r>
              <a:rPr lang="en-US" dirty="0" smtClean="0"/>
              <a:t>HR: 115         RR: 28        BP: 129/88      Temp: 37.8°C </a:t>
            </a:r>
            <a:endParaRPr lang="en-US" dirty="0"/>
          </a:p>
          <a:p>
            <a:r>
              <a:rPr lang="en-US" dirty="0" smtClean="0"/>
              <a:t>General: crying but consolable by father, difficult to engage with examiner</a:t>
            </a:r>
          </a:p>
          <a:p>
            <a:r>
              <a:rPr lang="en-US" dirty="0" smtClean="0"/>
              <a:t>Respiratory: normal work of breathing, no retractions</a:t>
            </a:r>
          </a:p>
          <a:p>
            <a:r>
              <a:rPr lang="en-US" dirty="0" smtClean="0"/>
              <a:t>Circulatory: skin slightly cool and pale, cap refill = 2 seconds, strong peripheral pulse</a:t>
            </a:r>
          </a:p>
          <a:p>
            <a:r>
              <a:rPr lang="en-US" dirty="0" smtClean="0"/>
              <a:t>GI: mild abdominal tenderness, no HSM, stools positive for blood</a:t>
            </a:r>
          </a:p>
          <a:p>
            <a:r>
              <a:rPr lang="en-US" dirty="0" smtClean="0"/>
              <a:t>Skin: mild </a:t>
            </a:r>
            <a:r>
              <a:rPr lang="en-US" dirty="0" err="1" smtClean="0"/>
              <a:t>petechiae</a:t>
            </a:r>
            <a:endParaRPr lang="en-US" dirty="0" smtClean="0">
              <a:sym typeface="Wingdings" pitchFamily="2" charset="2"/>
            </a:endParaRPr>
          </a:p>
          <a:p>
            <a:endParaRPr lang="en-US" dirty="0">
              <a:sym typeface="Wingdings" pitchFamily="2" charset="2"/>
            </a:endParaRPr>
          </a:p>
          <a:p>
            <a:r>
              <a:rPr lang="en-US" dirty="0" smtClean="0">
                <a:solidFill>
                  <a:srgbClr val="FF0000"/>
                </a:solidFill>
                <a:sym typeface="Wingdings" pitchFamily="2" charset="2"/>
              </a:rPr>
              <a:t>Initial assessment? </a:t>
            </a:r>
          </a:p>
          <a:p>
            <a:endParaRPr lang="en-US" dirty="0">
              <a:solidFill>
                <a:srgbClr val="FF0000"/>
              </a:solidFill>
              <a:sym typeface="Wingdings" pitchFamily="2" charset="2"/>
            </a:endParaRPr>
          </a:p>
          <a:p>
            <a:r>
              <a:rPr lang="en-US" dirty="0" smtClean="0">
                <a:solidFill>
                  <a:srgbClr val="FF0000"/>
                </a:solidFill>
                <a:sym typeface="Wingdings" pitchFamily="2" charset="2"/>
              </a:rPr>
              <a:t>Differential Diagnosis? </a:t>
            </a:r>
          </a:p>
          <a:p>
            <a:endParaRPr lang="en-US" dirty="0">
              <a:solidFill>
                <a:srgbClr val="FF0000"/>
              </a:solidFill>
              <a:sym typeface="Wingdings" pitchFamily="2" charset="2"/>
            </a:endParaRPr>
          </a:p>
          <a:p>
            <a:r>
              <a:rPr lang="en-US" dirty="0" smtClean="0">
                <a:solidFill>
                  <a:srgbClr val="FF0000"/>
                </a:solidFill>
                <a:sym typeface="Wingdings" pitchFamily="2" charset="2"/>
              </a:rPr>
              <a:t>What interventions are needed at this time? What are you worried about? </a:t>
            </a:r>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fld id="{90033947-BDB2-44BC-B95C-A87CE3683263}" type="slidenum">
              <a:rPr lang="en-US" smtClean="0"/>
              <a:t>11</a:t>
            </a:fld>
            <a:endParaRPr lang="en-US"/>
          </a:p>
        </p:txBody>
      </p:sp>
    </p:spTree>
    <p:extLst>
      <p:ext uri="{BB962C8B-B14F-4D97-AF65-F5344CB8AC3E}">
        <p14:creationId xmlns:p14="http://schemas.microsoft.com/office/powerpoint/2010/main" val="1851910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#2: </a:t>
            </a:r>
            <a:endParaRPr lang="en-US" b="1" dirty="0"/>
          </a:p>
        </p:txBody>
      </p:sp>
      <p:sp>
        <p:nvSpPr>
          <p:cNvPr id="3" name="Text Placeholder 2"/>
          <p:cNvSpPr>
            <a:spLocks noGrp="1"/>
          </p:cNvSpPr>
          <p:nvPr>
            <p:ph type="body" sz="quarter" idx="13"/>
          </p:nvPr>
        </p:nvSpPr>
        <p:spPr>
          <a:xfrm>
            <a:off x="431540" y="836713"/>
            <a:ext cx="8302941" cy="4929120"/>
          </a:xfrm>
        </p:spPr>
        <p:txBody>
          <a:bodyPr>
            <a:normAutofit/>
          </a:bodyPr>
          <a:lstStyle/>
          <a:p>
            <a:endParaRPr lang="en-US" dirty="0" smtClean="0"/>
          </a:p>
          <a:p>
            <a:r>
              <a:rPr lang="en-US" dirty="0" smtClean="0"/>
              <a:t>You administer supplemental oxygen and obtain IV access. You send a CBC with diff, reticulocyte count, PT/PTT, blood culture, chemistry, and type and screen.</a:t>
            </a:r>
          </a:p>
          <a:p>
            <a:endParaRPr lang="en-US" dirty="0">
              <a:sym typeface="Wingdings" pitchFamily="2" charset="2"/>
            </a:endParaRPr>
          </a:p>
          <a:p>
            <a:r>
              <a:rPr lang="en-US" dirty="0" smtClean="0">
                <a:sym typeface="Wingdings" pitchFamily="2" charset="2"/>
              </a:rPr>
              <a:t>HR: 200     RR: 32     BP: 132/90   O2 sat: 99%</a:t>
            </a:r>
          </a:p>
          <a:p>
            <a:endParaRPr lang="en-US" dirty="0" smtClean="0">
              <a:sym typeface="Wingdings" pitchFamily="2" charset="2"/>
            </a:endParaRPr>
          </a:p>
          <a:p>
            <a:r>
              <a:rPr lang="en-US" dirty="0" smtClean="0">
                <a:sym typeface="Wingdings" pitchFamily="2" charset="2"/>
              </a:rPr>
              <a:t>The patient becomes unresponsive. You notice that</a:t>
            </a:r>
          </a:p>
          <a:p>
            <a:r>
              <a:rPr lang="en-US" dirty="0" smtClean="0">
                <a:sym typeface="Wingdings" pitchFamily="2" charset="2"/>
              </a:rPr>
              <a:t>The monitor looks like this: </a:t>
            </a:r>
            <a:endParaRPr lang="en-US" dirty="0">
              <a:sym typeface="Wingdings" pitchFamily="2" charset="2"/>
            </a:endParaRPr>
          </a:p>
          <a:p>
            <a:endParaRPr lang="en-US" dirty="0" smtClean="0">
              <a:sym typeface="Wingdings" pitchFamily="2" charset="2"/>
            </a:endParaRPr>
          </a:p>
          <a:p>
            <a:endParaRPr lang="en-US" dirty="0">
              <a:sym typeface="Wingdings" pitchFamily="2" charset="2"/>
            </a:endParaRPr>
          </a:p>
          <a:p>
            <a:r>
              <a:rPr lang="en-US" dirty="0" smtClean="0">
                <a:solidFill>
                  <a:srgbClr val="FF0000"/>
                </a:solidFill>
                <a:sym typeface="Wingdings" pitchFamily="2" charset="2"/>
              </a:rPr>
              <a:t>What are you worried </a:t>
            </a:r>
          </a:p>
          <a:p>
            <a:r>
              <a:rPr lang="en-US" dirty="0" smtClean="0">
                <a:solidFill>
                  <a:srgbClr val="FF0000"/>
                </a:solidFill>
                <a:sym typeface="Wingdings" pitchFamily="2" charset="2"/>
              </a:rPr>
              <a:t>about?</a:t>
            </a:r>
          </a:p>
          <a:p>
            <a:endParaRPr lang="en-US" dirty="0">
              <a:solidFill>
                <a:srgbClr val="FF0000"/>
              </a:solidFill>
              <a:sym typeface="Wingdings" pitchFamily="2" charset="2"/>
            </a:endParaRPr>
          </a:p>
          <a:p>
            <a:r>
              <a:rPr lang="en-US" dirty="0" smtClean="0">
                <a:solidFill>
                  <a:srgbClr val="FF0000"/>
                </a:solidFill>
                <a:sym typeface="Wingdings" pitchFamily="2" charset="2"/>
              </a:rPr>
              <a:t>What are your first steps for treatment? </a:t>
            </a:r>
            <a:endParaRPr lang="en-US" dirty="0">
              <a:solidFill>
                <a:srgbClr val="FF0000"/>
              </a:solidFill>
              <a:sym typeface="Wingdings" pitchFamily="2" charset="2"/>
            </a:endParaRPr>
          </a:p>
        </p:txBody>
      </p:sp>
      <p:sp>
        <p:nvSpPr>
          <p:cNvPr id="4" name="Slide Number Placeholder 3"/>
          <p:cNvSpPr>
            <a:spLocks noGrp="1"/>
          </p:cNvSpPr>
          <p:nvPr>
            <p:ph type="sldNum" sz="quarter" idx="12"/>
          </p:nvPr>
        </p:nvSpPr>
        <p:spPr/>
        <p:txBody>
          <a:bodyPr/>
          <a:lstStyle/>
          <a:p>
            <a:fld id="{90033947-BDB2-44BC-B95C-A87CE3683263}" type="slidenum">
              <a:rPr lang="en-US" smtClean="0"/>
              <a:t>12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9812" y="3032956"/>
            <a:ext cx="2340260" cy="1210908"/>
          </a:xfrm>
          <a:prstGeom prst="rect">
            <a:avLst/>
          </a:prstGeom>
        </p:spPr>
      </p:pic>
    </p:spTree>
    <p:extLst>
      <p:ext uri="{BB962C8B-B14F-4D97-AF65-F5344CB8AC3E}">
        <p14:creationId xmlns:p14="http://schemas.microsoft.com/office/powerpoint/2010/main" val="1126435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00" y="260649"/>
            <a:ext cx="7772400" cy="612068"/>
          </a:xfrm>
        </p:spPr>
        <p:txBody>
          <a:bodyPr>
            <a:normAutofit fontScale="90000"/>
          </a:bodyPr>
          <a:lstStyle/>
          <a:p>
            <a:r>
              <a:rPr lang="en-US" sz="5300" b="1" dirty="0" smtClean="0"/>
              <a:t>Learning Objectives: </a:t>
            </a:r>
            <a:r>
              <a:rPr lang="en-US" dirty="0" smtClean="0"/>
              <a:t/>
            </a:r>
            <a:br>
              <a:rPr lang="en-US" dirty="0" smtClean="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pPr/>
              <a:t>2</a:t>
            </a:fld>
            <a:endParaRPr lang="en-US"/>
          </a:p>
        </p:txBody>
      </p:sp>
      <p:sp>
        <p:nvSpPr>
          <p:cNvPr id="4" name="TextBox 3"/>
          <p:cNvSpPr txBox="1"/>
          <p:nvPr/>
        </p:nvSpPr>
        <p:spPr>
          <a:xfrm>
            <a:off x="194395" y="1376772"/>
            <a:ext cx="7308812" cy="4154984"/>
          </a:xfrm>
          <a:prstGeom prst="rect">
            <a:avLst/>
          </a:prstGeom>
          <a:noFill/>
        </p:spPr>
        <p:txBody>
          <a:bodyPr wrap="square" rtlCol="0">
            <a:spAutoFit/>
          </a:bodyPr>
          <a:lstStyle/>
          <a:p>
            <a:pPr marL="285750" indent="-285750">
              <a:buFont typeface="Arial" pitchFamily="34" charset="0"/>
              <a:buChar char="•"/>
            </a:pPr>
            <a:r>
              <a:rPr lang="en-US" sz="2400" dirty="0" smtClean="0">
                <a:solidFill>
                  <a:schemeClr val="bg1"/>
                </a:solidFill>
              </a:rPr>
              <a:t>Describe the elements of a rapid clinical assessment for change in mental status</a:t>
            </a:r>
          </a:p>
          <a:p>
            <a:pPr marL="285750" indent="-285750">
              <a:buFont typeface="Arial" pitchFamily="34" charset="0"/>
              <a:buChar char="•"/>
            </a:pPr>
            <a:endParaRPr lang="en-US" sz="2400" dirty="0" smtClean="0">
              <a:solidFill>
                <a:schemeClr val="bg1"/>
              </a:solidFill>
            </a:endParaRPr>
          </a:p>
          <a:p>
            <a:pPr marL="285750" indent="-285750">
              <a:buFont typeface="Arial" pitchFamily="34" charset="0"/>
              <a:buChar char="•"/>
            </a:pPr>
            <a:r>
              <a:rPr lang="en-US" sz="2400" dirty="0" smtClean="0">
                <a:solidFill>
                  <a:schemeClr val="bg1"/>
                </a:solidFill>
              </a:rPr>
              <a:t>Appraise when you need backup (i.e. specific roles, specific resources available)</a:t>
            </a:r>
          </a:p>
          <a:p>
            <a:pPr marL="285750" indent="-285750">
              <a:buFont typeface="Arial" pitchFamily="34" charset="0"/>
              <a:buChar char="•"/>
            </a:pPr>
            <a:endParaRPr lang="en-US" sz="2400" dirty="0" smtClean="0">
              <a:solidFill>
                <a:schemeClr val="bg1"/>
              </a:solidFill>
            </a:endParaRPr>
          </a:p>
          <a:p>
            <a:pPr marL="285750" indent="-285750">
              <a:buFont typeface="Arial" pitchFamily="34" charset="0"/>
              <a:buChar char="•"/>
            </a:pPr>
            <a:r>
              <a:rPr lang="en-US" sz="2400" dirty="0" smtClean="0">
                <a:solidFill>
                  <a:schemeClr val="bg1"/>
                </a:solidFill>
              </a:rPr>
              <a:t>Describe the differential diagnosis for changes in mental status and how to assess for these</a:t>
            </a:r>
          </a:p>
          <a:p>
            <a:pPr marL="285750" indent="-285750">
              <a:buFont typeface="Arial" pitchFamily="34" charset="0"/>
              <a:buChar char="•"/>
            </a:pPr>
            <a:endParaRPr lang="en-US" sz="2400" dirty="0" smtClean="0">
              <a:solidFill>
                <a:schemeClr val="bg1"/>
              </a:solidFill>
            </a:endParaRPr>
          </a:p>
          <a:p>
            <a:pPr marL="285750" indent="-285750">
              <a:buFont typeface="Arial" pitchFamily="34" charset="0"/>
              <a:buChar char="•"/>
            </a:pPr>
            <a:r>
              <a:rPr lang="en-US" sz="2400" dirty="0" smtClean="0">
                <a:solidFill>
                  <a:schemeClr val="bg1"/>
                </a:solidFill>
              </a:rPr>
              <a:t>Discuss initial management strategies and prioritize appropriate testing</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40" y="224644"/>
            <a:ext cx="8229600" cy="669925"/>
          </a:xfrm>
        </p:spPr>
        <p:txBody>
          <a:bodyPr>
            <a:noAutofit/>
          </a:bodyPr>
          <a:lstStyle/>
          <a:p>
            <a:r>
              <a:rPr lang="en-US" sz="4000" b="1" dirty="0" smtClean="0"/>
              <a:t>Focused Physical Exam:</a:t>
            </a:r>
            <a:endParaRPr lang="en-US" sz="4000" b="1" dirty="0"/>
          </a:p>
        </p:txBody>
      </p:sp>
      <p:sp>
        <p:nvSpPr>
          <p:cNvPr id="3" name="Text Placeholder 2"/>
          <p:cNvSpPr>
            <a:spLocks noGrp="1"/>
          </p:cNvSpPr>
          <p:nvPr>
            <p:ph type="body" sz="quarter" idx="13"/>
          </p:nvPr>
        </p:nvSpPr>
        <p:spPr>
          <a:xfrm>
            <a:off x="323528" y="1088740"/>
            <a:ext cx="8223307" cy="4896544"/>
          </a:xfrm>
        </p:spPr>
        <p:txBody>
          <a:bodyPr>
            <a:normAutofit fontScale="92500" lnSpcReduction="10000"/>
          </a:bodyPr>
          <a:lstStyle/>
          <a:p>
            <a:r>
              <a:rPr lang="en-US" dirty="0" smtClean="0"/>
              <a:t>ABC’s (including cardiorespiratory exam)</a:t>
            </a:r>
          </a:p>
          <a:p>
            <a:r>
              <a:rPr lang="en-US" dirty="0" smtClean="0"/>
              <a:t>Vitals</a:t>
            </a:r>
          </a:p>
          <a:p>
            <a:r>
              <a:rPr lang="en-US" dirty="0" smtClean="0"/>
              <a:t>Neurologic examination: </a:t>
            </a:r>
          </a:p>
          <a:p>
            <a:r>
              <a:rPr lang="en-US" dirty="0"/>
              <a:t>	</a:t>
            </a:r>
            <a:r>
              <a:rPr lang="en-US" dirty="0" smtClean="0"/>
              <a:t>Assess: Level of consciousness/responsiveness, motor responses, brainstem reflexes</a:t>
            </a:r>
          </a:p>
          <a:p>
            <a:r>
              <a:rPr lang="en-US" dirty="0"/>
              <a:t>	</a:t>
            </a:r>
            <a:r>
              <a:rPr lang="en-US" dirty="0" smtClean="0"/>
              <a:t>	</a:t>
            </a:r>
            <a:r>
              <a:rPr lang="en-US" b="1" dirty="0" smtClean="0">
                <a:effectLst>
                  <a:outerShdw blurRad="38100" dist="38100" dir="2700000" algn="tl">
                    <a:srgbClr val="000000">
                      <a:alpha val="43137"/>
                    </a:srgbClr>
                  </a:outerShdw>
                </a:effectLst>
              </a:rPr>
              <a:t>A: Alert</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V: Responds to voice</a:t>
            </a:r>
          </a:p>
          <a:p>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P: Responds to pain</a:t>
            </a:r>
          </a:p>
          <a:p>
            <a:r>
              <a:rPr lang="en-US" b="1" dirty="0" smtClean="0">
                <a:effectLst>
                  <a:outerShdw blurRad="38100" dist="38100" dir="2700000" algn="tl">
                    <a:srgbClr val="000000">
                      <a:alpha val="43137"/>
                    </a:srgbClr>
                  </a:outerShdw>
                </a:effectLst>
              </a:rPr>
              <a:t>		U: Unresponsive</a:t>
            </a:r>
          </a:p>
          <a:p>
            <a:endParaRPr lang="en-US" b="1" dirty="0" smtClean="0">
              <a:effectLst>
                <a:outerShdw blurRad="38100" dist="38100" dir="2700000" algn="tl">
                  <a:srgbClr val="000000">
                    <a:alpha val="43137"/>
                  </a:srgbClr>
                </a:outerShdw>
              </a:effectLst>
            </a:endParaRPr>
          </a:p>
          <a:p>
            <a:r>
              <a:rPr lang="en-US" dirty="0" err="1" smtClean="0"/>
              <a:t>Meningismus</a:t>
            </a:r>
            <a:r>
              <a:rPr lang="en-US" dirty="0" smtClean="0"/>
              <a:t>/nuchal rigidity: </a:t>
            </a:r>
          </a:p>
          <a:p>
            <a:r>
              <a:rPr lang="en-US" dirty="0" smtClean="0"/>
              <a:t>	</a:t>
            </a:r>
            <a:r>
              <a:rPr lang="en-US" dirty="0" err="1" smtClean="0"/>
              <a:t>Brudzinski’s</a:t>
            </a:r>
            <a:r>
              <a:rPr lang="en-US" dirty="0" smtClean="0"/>
              <a:t> sign: involuntary hip and knee flexion with forced neck flexion</a:t>
            </a:r>
          </a:p>
          <a:p>
            <a:r>
              <a:rPr lang="en-US" dirty="0"/>
              <a:t>	</a:t>
            </a:r>
            <a:r>
              <a:rPr lang="en-US" dirty="0" err="1" smtClean="0"/>
              <a:t>Kernig’s</a:t>
            </a:r>
            <a:r>
              <a:rPr lang="en-US" dirty="0" smtClean="0"/>
              <a:t> sign: involuntary knee flexion with forced hip flexion</a:t>
            </a:r>
          </a:p>
          <a:p>
            <a:endParaRPr lang="en-US" dirty="0" smtClean="0"/>
          </a:p>
          <a:p>
            <a:r>
              <a:rPr lang="en-US" dirty="0" err="1" smtClean="0"/>
              <a:t>Fundoscopy</a:t>
            </a:r>
            <a:r>
              <a:rPr lang="en-US" dirty="0" smtClean="0"/>
              <a:t>: </a:t>
            </a:r>
          </a:p>
          <a:p>
            <a:r>
              <a:rPr lang="en-US" dirty="0"/>
              <a:t>	</a:t>
            </a:r>
            <a:r>
              <a:rPr lang="en-US" dirty="0" smtClean="0"/>
              <a:t>Papilledema suggests increased ICP (for at least several hours)</a:t>
            </a:r>
          </a:p>
          <a:p>
            <a:r>
              <a:rPr lang="en-US" dirty="0"/>
              <a:t>	</a:t>
            </a:r>
            <a:r>
              <a:rPr lang="en-US" dirty="0" smtClean="0"/>
              <a:t>Retinal hemorrhages may be a sign of NAT</a:t>
            </a:r>
          </a:p>
          <a:p>
            <a:endParaRPr lang="en-US" dirty="0" smtClean="0"/>
          </a:p>
          <a:p>
            <a:r>
              <a:rPr lang="en-US" dirty="0" smtClean="0"/>
              <a:t>Skin: </a:t>
            </a:r>
          </a:p>
          <a:p>
            <a:r>
              <a:rPr lang="en-US" dirty="0"/>
              <a:t>	</a:t>
            </a:r>
            <a:r>
              <a:rPr lang="en-US" dirty="0" smtClean="0"/>
              <a:t>Bruising may suggest trauma, rash may suggest infection</a:t>
            </a:r>
            <a:endParaRPr lang="en-US" dirty="0"/>
          </a:p>
        </p:txBody>
      </p:sp>
      <p:sp>
        <p:nvSpPr>
          <p:cNvPr id="4" name="Slide Number Placeholder 3"/>
          <p:cNvSpPr>
            <a:spLocks noGrp="1"/>
          </p:cNvSpPr>
          <p:nvPr>
            <p:ph type="sldNum" sz="quarter" idx="12"/>
          </p:nvPr>
        </p:nvSpPr>
        <p:spPr/>
        <p:txBody>
          <a:bodyPr/>
          <a:lstStyle/>
          <a:p>
            <a:fld id="{90033947-BDB2-44BC-B95C-A87CE3683263}" type="slidenum">
              <a:rPr lang="en-US" smtClean="0"/>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669925"/>
          </a:xfrm>
        </p:spPr>
        <p:txBody>
          <a:bodyPr>
            <a:noAutofit/>
          </a:bodyPr>
          <a:lstStyle/>
          <a:p>
            <a:pPr algn="ctr"/>
            <a:r>
              <a:rPr lang="en-US" sz="4000" b="1" dirty="0" smtClean="0"/>
              <a:t>Glasgow Coma Scale</a:t>
            </a:r>
            <a:endParaRPr lang="en-US" sz="4000" b="1" dirty="0"/>
          </a:p>
        </p:txBody>
      </p:sp>
      <p:sp>
        <p:nvSpPr>
          <p:cNvPr id="3" name="Slide Number Placeholder 2"/>
          <p:cNvSpPr>
            <a:spLocks noGrp="1"/>
          </p:cNvSpPr>
          <p:nvPr>
            <p:ph type="sldNum" sz="quarter" idx="12"/>
          </p:nvPr>
        </p:nvSpPr>
        <p:spPr/>
        <p:txBody>
          <a:bodyPr/>
          <a:lstStyle/>
          <a:p>
            <a:fld id="{90033947-BDB2-44BC-B95C-A87CE3683263}" type="slidenum">
              <a:rPr lang="en-US" smtClean="0"/>
              <a:t>4</a:t>
            </a:fld>
            <a:endParaRPr lang="en-US"/>
          </a:p>
        </p:txBody>
      </p:sp>
      <p:sp>
        <p:nvSpPr>
          <p:cNvPr id="4" name="Text Placeholder 3"/>
          <p:cNvSpPr>
            <a:spLocks noGrp="1"/>
          </p:cNvSpPr>
          <p:nvPr>
            <p:ph type="body" sz="quarter" idx="13"/>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54020191"/>
              </p:ext>
            </p:extLst>
          </p:nvPr>
        </p:nvGraphicFramePr>
        <p:xfrm>
          <a:off x="-1912" y="1160748"/>
          <a:ext cx="9144002" cy="5433160"/>
        </p:xfrm>
        <a:graphic>
          <a:graphicData uri="http://schemas.openxmlformats.org/drawingml/2006/table">
            <a:tbl>
              <a:tblPr firstRow="1" bandRow="1">
                <a:tableStyleId>{5C22544A-7EE6-4342-B048-85BDC9FD1C3A}</a:tableStyleId>
              </a:tblPr>
              <a:tblGrid>
                <a:gridCol w="1007605"/>
                <a:gridCol w="3575306"/>
                <a:gridCol w="3743786"/>
                <a:gridCol w="817305"/>
              </a:tblGrid>
              <a:tr h="434440">
                <a:tc>
                  <a:txBody>
                    <a:bodyPr/>
                    <a:lstStyle/>
                    <a:p>
                      <a:r>
                        <a:rPr lang="en-US" dirty="0" smtClean="0"/>
                        <a:t>Sign</a:t>
                      </a:r>
                      <a:endParaRPr lang="en-US" dirty="0"/>
                    </a:p>
                  </a:txBody>
                  <a:tcPr/>
                </a:tc>
                <a:tc>
                  <a:txBody>
                    <a:bodyPr/>
                    <a:lstStyle/>
                    <a:p>
                      <a:r>
                        <a:rPr lang="en-US" dirty="0" smtClean="0"/>
                        <a:t>Pediatric Glasgow Coma Scale</a:t>
                      </a:r>
                      <a:endParaRPr lang="en-US" dirty="0"/>
                    </a:p>
                  </a:txBody>
                  <a:tcPr/>
                </a:tc>
                <a:tc>
                  <a:txBody>
                    <a:bodyPr/>
                    <a:lstStyle/>
                    <a:p>
                      <a:r>
                        <a:rPr lang="en-US" dirty="0" smtClean="0"/>
                        <a:t>Infant Glasgow Coma Scale</a:t>
                      </a:r>
                      <a:endParaRPr lang="en-US" dirty="0"/>
                    </a:p>
                  </a:txBody>
                  <a:tcPr/>
                </a:tc>
                <a:tc>
                  <a:txBody>
                    <a:bodyPr/>
                    <a:lstStyle/>
                    <a:p>
                      <a:r>
                        <a:rPr lang="en-US" dirty="0" smtClean="0"/>
                        <a:t>Score</a:t>
                      </a:r>
                      <a:endParaRPr lang="en-US" dirty="0"/>
                    </a:p>
                  </a:txBody>
                  <a:tcPr/>
                </a:tc>
              </a:tr>
              <a:tr h="429656">
                <a:tc>
                  <a:txBody>
                    <a:bodyPr/>
                    <a:lstStyle/>
                    <a:p>
                      <a:r>
                        <a:rPr lang="en-US" sz="1400" b="1" dirty="0" smtClean="0"/>
                        <a:t>Eye</a:t>
                      </a:r>
                      <a:r>
                        <a:rPr lang="en-US" sz="1400" b="1" baseline="0" dirty="0" smtClean="0"/>
                        <a:t> opening</a:t>
                      </a:r>
                      <a:endParaRPr lang="en-US" sz="1400" b="1" dirty="0"/>
                    </a:p>
                  </a:txBody>
                  <a:tcPr/>
                </a:tc>
                <a:tc>
                  <a:txBody>
                    <a:bodyPr/>
                    <a:lstStyle/>
                    <a:p>
                      <a:r>
                        <a:rPr lang="en-US" sz="1400" dirty="0" smtClean="0"/>
                        <a:t>Spontaneous</a:t>
                      </a:r>
                      <a:endParaRPr lang="en-US" sz="1400" dirty="0"/>
                    </a:p>
                  </a:txBody>
                  <a:tcPr/>
                </a:tc>
                <a:tc>
                  <a:txBody>
                    <a:bodyPr/>
                    <a:lstStyle/>
                    <a:p>
                      <a:r>
                        <a:rPr lang="en-US" sz="1400" dirty="0" smtClean="0"/>
                        <a:t>Spontaneous</a:t>
                      </a:r>
                      <a:endParaRPr lang="en-US" sz="1400" dirty="0"/>
                    </a:p>
                  </a:txBody>
                  <a:tcPr/>
                </a:tc>
                <a:tc>
                  <a:txBody>
                    <a:bodyPr/>
                    <a:lstStyle/>
                    <a:p>
                      <a:r>
                        <a:rPr lang="en-US" sz="1400" dirty="0" smtClean="0"/>
                        <a:t>4</a:t>
                      </a:r>
                      <a:endParaRPr lang="en-US" sz="1400" dirty="0"/>
                    </a:p>
                  </a:txBody>
                  <a:tcPr/>
                </a:tc>
              </a:tr>
              <a:tr h="296813">
                <a:tc>
                  <a:txBody>
                    <a:bodyPr/>
                    <a:lstStyle/>
                    <a:p>
                      <a:endParaRPr lang="en-US" sz="1400"/>
                    </a:p>
                  </a:txBody>
                  <a:tcPr/>
                </a:tc>
                <a:tc>
                  <a:txBody>
                    <a:bodyPr/>
                    <a:lstStyle/>
                    <a:p>
                      <a:r>
                        <a:rPr lang="en-US" sz="1400" dirty="0" smtClean="0"/>
                        <a:t>To sound</a:t>
                      </a:r>
                      <a:endParaRPr lang="en-US" sz="1400" dirty="0"/>
                    </a:p>
                  </a:txBody>
                  <a:tcPr/>
                </a:tc>
                <a:tc>
                  <a:txBody>
                    <a:bodyPr/>
                    <a:lstStyle/>
                    <a:p>
                      <a:r>
                        <a:rPr lang="en-US" sz="1400" dirty="0" smtClean="0"/>
                        <a:t>To sound</a:t>
                      </a:r>
                      <a:endParaRPr lang="en-US" sz="1400" dirty="0"/>
                    </a:p>
                  </a:txBody>
                  <a:tcPr/>
                </a:tc>
                <a:tc>
                  <a:txBody>
                    <a:bodyPr/>
                    <a:lstStyle/>
                    <a:p>
                      <a:r>
                        <a:rPr lang="en-US" sz="1400" dirty="0" smtClean="0"/>
                        <a:t>3</a:t>
                      </a:r>
                      <a:endParaRPr lang="en-US" sz="1400" dirty="0"/>
                    </a:p>
                  </a:txBody>
                  <a:tcPr/>
                </a:tc>
              </a:tr>
              <a:tr h="296813">
                <a:tc>
                  <a:txBody>
                    <a:bodyPr/>
                    <a:lstStyle/>
                    <a:p>
                      <a:endParaRPr lang="en-US" sz="1400"/>
                    </a:p>
                  </a:txBody>
                  <a:tcPr/>
                </a:tc>
                <a:tc>
                  <a:txBody>
                    <a:bodyPr/>
                    <a:lstStyle/>
                    <a:p>
                      <a:r>
                        <a:rPr lang="en-US" sz="1400" dirty="0" smtClean="0"/>
                        <a:t>To</a:t>
                      </a:r>
                      <a:r>
                        <a:rPr lang="en-US" sz="1400" baseline="0" dirty="0" smtClean="0"/>
                        <a:t> pain</a:t>
                      </a:r>
                      <a:endParaRPr lang="en-US" sz="1400" dirty="0"/>
                    </a:p>
                  </a:txBody>
                  <a:tcPr/>
                </a:tc>
                <a:tc>
                  <a:txBody>
                    <a:bodyPr/>
                    <a:lstStyle/>
                    <a:p>
                      <a:r>
                        <a:rPr lang="en-US" sz="1400" dirty="0" smtClean="0"/>
                        <a:t>To</a:t>
                      </a:r>
                      <a:r>
                        <a:rPr lang="en-US" sz="1400" baseline="0" dirty="0" smtClean="0"/>
                        <a:t> pain</a:t>
                      </a:r>
                      <a:endParaRPr lang="en-US" sz="1400" dirty="0"/>
                    </a:p>
                  </a:txBody>
                  <a:tcPr/>
                </a:tc>
                <a:tc>
                  <a:txBody>
                    <a:bodyPr/>
                    <a:lstStyle/>
                    <a:p>
                      <a:r>
                        <a:rPr lang="en-US" sz="1400" dirty="0" smtClean="0"/>
                        <a:t>2</a:t>
                      </a:r>
                      <a:endParaRPr lang="en-US" sz="1400" dirty="0"/>
                    </a:p>
                  </a:txBody>
                  <a:tcPr/>
                </a:tc>
              </a:tr>
              <a:tr h="296813">
                <a:tc>
                  <a:txBody>
                    <a:bodyPr/>
                    <a:lstStyle/>
                    <a:p>
                      <a:endParaRPr lang="en-US" sz="1400"/>
                    </a:p>
                  </a:txBody>
                  <a:tcPr/>
                </a:tc>
                <a:tc>
                  <a:txBody>
                    <a:bodyPr/>
                    <a:lstStyle/>
                    <a:p>
                      <a:r>
                        <a:rPr lang="en-US" sz="1400" dirty="0" smtClean="0"/>
                        <a:t>None</a:t>
                      </a:r>
                    </a:p>
                  </a:txBody>
                  <a:tcPr/>
                </a:tc>
                <a:tc>
                  <a:txBody>
                    <a:bodyPr/>
                    <a:lstStyle/>
                    <a:p>
                      <a:r>
                        <a:rPr lang="en-US" sz="1400" dirty="0" smtClean="0"/>
                        <a:t>None</a:t>
                      </a:r>
                    </a:p>
                  </a:txBody>
                  <a:tcPr/>
                </a:tc>
                <a:tc>
                  <a:txBody>
                    <a:bodyPr/>
                    <a:lstStyle/>
                    <a:p>
                      <a:r>
                        <a:rPr lang="en-US" sz="1400" dirty="0" smtClean="0"/>
                        <a:t>1</a:t>
                      </a:r>
                      <a:endParaRPr lang="en-US" sz="1400" dirty="0"/>
                    </a:p>
                  </a:txBody>
                  <a:tcPr/>
                </a:tc>
              </a:tr>
              <a:tr h="504582">
                <a:tc>
                  <a:txBody>
                    <a:bodyPr/>
                    <a:lstStyle/>
                    <a:p>
                      <a:r>
                        <a:rPr lang="en-US" sz="1400" b="1" dirty="0" smtClean="0"/>
                        <a:t>Verbal Response</a:t>
                      </a:r>
                      <a:endParaRPr lang="en-US" sz="1400" b="1" dirty="0"/>
                    </a:p>
                  </a:txBody>
                  <a:tcPr/>
                </a:tc>
                <a:tc>
                  <a:txBody>
                    <a:bodyPr/>
                    <a:lstStyle/>
                    <a:p>
                      <a:r>
                        <a:rPr lang="en-US" sz="1400" dirty="0" smtClean="0"/>
                        <a:t>Oriented,</a:t>
                      </a:r>
                      <a:r>
                        <a:rPr lang="en-US" sz="1400" baseline="0" dirty="0" smtClean="0"/>
                        <a:t> appropriate</a:t>
                      </a:r>
                      <a:endParaRPr lang="en-US" sz="1400" dirty="0"/>
                    </a:p>
                  </a:txBody>
                  <a:tcPr/>
                </a:tc>
                <a:tc>
                  <a:txBody>
                    <a:bodyPr/>
                    <a:lstStyle/>
                    <a:p>
                      <a:r>
                        <a:rPr lang="en-US" sz="1400" dirty="0" smtClean="0"/>
                        <a:t>Coos and</a:t>
                      </a:r>
                      <a:r>
                        <a:rPr lang="en-US" sz="1400" baseline="0" dirty="0" smtClean="0"/>
                        <a:t> babbles</a:t>
                      </a:r>
                      <a:endParaRPr lang="en-US" sz="1400" dirty="0"/>
                    </a:p>
                  </a:txBody>
                  <a:tcPr/>
                </a:tc>
                <a:tc>
                  <a:txBody>
                    <a:bodyPr/>
                    <a:lstStyle/>
                    <a:p>
                      <a:r>
                        <a:rPr lang="en-US" sz="1400" dirty="0" smtClean="0"/>
                        <a:t>5</a:t>
                      </a:r>
                      <a:endParaRPr lang="en-US" sz="1400" dirty="0"/>
                    </a:p>
                  </a:txBody>
                  <a:tcPr/>
                </a:tc>
              </a:tr>
              <a:tr h="296813">
                <a:tc>
                  <a:txBody>
                    <a:bodyPr/>
                    <a:lstStyle/>
                    <a:p>
                      <a:endParaRPr lang="en-US" sz="1400"/>
                    </a:p>
                  </a:txBody>
                  <a:tcPr/>
                </a:tc>
                <a:tc>
                  <a:txBody>
                    <a:bodyPr/>
                    <a:lstStyle/>
                    <a:p>
                      <a:r>
                        <a:rPr lang="en-US" sz="1400" dirty="0" smtClean="0"/>
                        <a:t>Confused</a:t>
                      </a:r>
                      <a:endParaRPr lang="en-US" sz="1400" dirty="0"/>
                    </a:p>
                  </a:txBody>
                  <a:tcPr/>
                </a:tc>
                <a:tc>
                  <a:txBody>
                    <a:bodyPr/>
                    <a:lstStyle/>
                    <a:p>
                      <a:r>
                        <a:rPr lang="en-US" sz="1400" dirty="0" smtClean="0"/>
                        <a:t>Irritable, cries</a:t>
                      </a:r>
                      <a:endParaRPr lang="en-US" sz="1400" dirty="0"/>
                    </a:p>
                  </a:txBody>
                  <a:tcPr/>
                </a:tc>
                <a:tc>
                  <a:txBody>
                    <a:bodyPr/>
                    <a:lstStyle/>
                    <a:p>
                      <a:r>
                        <a:rPr lang="en-US" sz="1400" dirty="0" smtClean="0"/>
                        <a:t>4</a:t>
                      </a:r>
                    </a:p>
                  </a:txBody>
                  <a:tcPr/>
                </a:tc>
              </a:tr>
              <a:tr h="296813">
                <a:tc>
                  <a:txBody>
                    <a:bodyPr/>
                    <a:lstStyle/>
                    <a:p>
                      <a:endParaRPr lang="en-US" sz="1400"/>
                    </a:p>
                  </a:txBody>
                  <a:tcPr/>
                </a:tc>
                <a:tc>
                  <a:txBody>
                    <a:bodyPr/>
                    <a:lstStyle/>
                    <a:p>
                      <a:r>
                        <a:rPr lang="en-US" sz="1400" dirty="0" smtClean="0"/>
                        <a:t>Inappropriate words</a:t>
                      </a:r>
                      <a:endParaRPr lang="en-US" sz="1400" dirty="0"/>
                    </a:p>
                  </a:txBody>
                  <a:tcPr/>
                </a:tc>
                <a:tc>
                  <a:txBody>
                    <a:bodyPr/>
                    <a:lstStyle/>
                    <a:p>
                      <a:r>
                        <a:rPr lang="en-US" sz="1400" dirty="0" smtClean="0"/>
                        <a:t>Cries in response to pain</a:t>
                      </a:r>
                      <a:endParaRPr lang="en-US" sz="1400" dirty="0"/>
                    </a:p>
                  </a:txBody>
                  <a:tcPr/>
                </a:tc>
                <a:tc>
                  <a:txBody>
                    <a:bodyPr/>
                    <a:lstStyle/>
                    <a:p>
                      <a:r>
                        <a:rPr lang="en-US" sz="1400" dirty="0" smtClean="0"/>
                        <a:t>3</a:t>
                      </a:r>
                    </a:p>
                  </a:txBody>
                  <a:tcPr/>
                </a:tc>
              </a:tr>
              <a:tr h="296813">
                <a:tc>
                  <a:txBody>
                    <a:bodyPr/>
                    <a:lstStyle/>
                    <a:p>
                      <a:endParaRPr lang="en-US" sz="1400"/>
                    </a:p>
                  </a:txBody>
                  <a:tcPr/>
                </a:tc>
                <a:tc>
                  <a:txBody>
                    <a:bodyPr/>
                    <a:lstStyle/>
                    <a:p>
                      <a:r>
                        <a:rPr lang="en-US" sz="1400" dirty="0" smtClean="0"/>
                        <a:t>Incomprehensible</a:t>
                      </a:r>
                      <a:r>
                        <a:rPr lang="en-US" sz="1400" baseline="0" dirty="0" smtClean="0"/>
                        <a:t> sounds</a:t>
                      </a:r>
                      <a:endParaRPr lang="en-US" sz="1400" dirty="0"/>
                    </a:p>
                  </a:txBody>
                  <a:tcPr/>
                </a:tc>
                <a:tc>
                  <a:txBody>
                    <a:bodyPr/>
                    <a:lstStyle/>
                    <a:p>
                      <a:r>
                        <a:rPr lang="en-US" sz="1400" dirty="0" smtClean="0"/>
                        <a:t>Moans in response</a:t>
                      </a:r>
                      <a:r>
                        <a:rPr lang="en-US" sz="1400" baseline="0" dirty="0" smtClean="0"/>
                        <a:t> to pain</a:t>
                      </a:r>
                      <a:endParaRPr lang="en-US" sz="1400" dirty="0"/>
                    </a:p>
                  </a:txBody>
                  <a:tcPr/>
                </a:tc>
                <a:tc>
                  <a:txBody>
                    <a:bodyPr/>
                    <a:lstStyle/>
                    <a:p>
                      <a:r>
                        <a:rPr lang="en-US" sz="1400" dirty="0" smtClean="0"/>
                        <a:t>2</a:t>
                      </a:r>
                    </a:p>
                  </a:txBody>
                  <a:tcPr/>
                </a:tc>
              </a:tr>
              <a:tr h="296813">
                <a:tc>
                  <a:txBody>
                    <a:bodyPr/>
                    <a:lstStyle/>
                    <a:p>
                      <a:endParaRPr lang="en-US" sz="1400"/>
                    </a:p>
                  </a:txBody>
                  <a:tcPr/>
                </a:tc>
                <a:tc>
                  <a:txBody>
                    <a:bodyPr/>
                    <a:lstStyle/>
                    <a:p>
                      <a:r>
                        <a:rPr lang="en-US" sz="1400" dirty="0" smtClean="0"/>
                        <a:t>None</a:t>
                      </a:r>
                      <a:endParaRPr lang="en-US" sz="1400" dirty="0"/>
                    </a:p>
                  </a:txBody>
                  <a:tcPr/>
                </a:tc>
                <a:tc>
                  <a:txBody>
                    <a:bodyPr/>
                    <a:lstStyle/>
                    <a:p>
                      <a:r>
                        <a:rPr lang="en-US" sz="1400" dirty="0" smtClean="0"/>
                        <a:t>None</a:t>
                      </a:r>
                      <a:endParaRPr lang="en-US" sz="1400" dirty="0"/>
                    </a:p>
                  </a:txBody>
                  <a:tcPr/>
                </a:tc>
                <a:tc>
                  <a:txBody>
                    <a:bodyPr/>
                    <a:lstStyle/>
                    <a:p>
                      <a:r>
                        <a:rPr lang="en-US" sz="1400" dirty="0" smtClean="0"/>
                        <a:t>1</a:t>
                      </a:r>
                    </a:p>
                  </a:txBody>
                  <a:tcPr/>
                </a:tc>
              </a:tr>
              <a:tr h="296813">
                <a:tc>
                  <a:txBody>
                    <a:bodyPr/>
                    <a:lstStyle/>
                    <a:p>
                      <a:r>
                        <a:rPr lang="en-US" sz="1400" b="1" dirty="0" smtClean="0"/>
                        <a:t>Motor</a:t>
                      </a:r>
                      <a:endParaRPr lang="en-US" sz="1400" b="1" dirty="0"/>
                    </a:p>
                  </a:txBody>
                  <a:tcPr/>
                </a:tc>
                <a:tc>
                  <a:txBody>
                    <a:bodyPr/>
                    <a:lstStyle/>
                    <a:p>
                      <a:r>
                        <a:rPr lang="en-US" sz="1400" dirty="0" smtClean="0"/>
                        <a:t>Obeys commands</a:t>
                      </a:r>
                      <a:endParaRPr lang="en-US" sz="1400" dirty="0"/>
                    </a:p>
                  </a:txBody>
                  <a:tcPr/>
                </a:tc>
                <a:tc>
                  <a:txBody>
                    <a:bodyPr/>
                    <a:lstStyle/>
                    <a:p>
                      <a:r>
                        <a:rPr lang="en-US" sz="1400" dirty="0" smtClean="0"/>
                        <a:t>Moves spontaneously</a:t>
                      </a:r>
                      <a:r>
                        <a:rPr lang="en-US" sz="1400" baseline="0" dirty="0" smtClean="0"/>
                        <a:t> and purposely</a:t>
                      </a:r>
                      <a:endParaRPr lang="en-US" sz="1400" dirty="0"/>
                    </a:p>
                  </a:txBody>
                  <a:tcPr/>
                </a:tc>
                <a:tc>
                  <a:txBody>
                    <a:bodyPr/>
                    <a:lstStyle/>
                    <a:p>
                      <a:r>
                        <a:rPr lang="en-US" sz="1400" dirty="0" smtClean="0"/>
                        <a:t>6</a:t>
                      </a:r>
                    </a:p>
                  </a:txBody>
                  <a:tcPr/>
                </a:tc>
              </a:tr>
              <a:tr h="296813">
                <a:tc>
                  <a:txBody>
                    <a:bodyPr/>
                    <a:lstStyle/>
                    <a:p>
                      <a:endParaRPr lang="en-US" sz="1400" dirty="0"/>
                    </a:p>
                  </a:txBody>
                  <a:tcPr/>
                </a:tc>
                <a:tc>
                  <a:txBody>
                    <a:bodyPr/>
                    <a:lstStyle/>
                    <a:p>
                      <a:r>
                        <a:rPr lang="en-US" sz="1400" dirty="0" smtClean="0"/>
                        <a:t>Localizes</a:t>
                      </a:r>
                      <a:r>
                        <a:rPr lang="en-US" sz="1400" baseline="0" dirty="0" smtClean="0"/>
                        <a:t> painful stimulus</a:t>
                      </a:r>
                      <a:endParaRPr lang="en-US" sz="1400" dirty="0"/>
                    </a:p>
                  </a:txBody>
                  <a:tcPr/>
                </a:tc>
                <a:tc>
                  <a:txBody>
                    <a:bodyPr/>
                    <a:lstStyle/>
                    <a:p>
                      <a:r>
                        <a:rPr lang="en-US" sz="1400" dirty="0" smtClean="0"/>
                        <a:t>Withdraws in response</a:t>
                      </a:r>
                      <a:r>
                        <a:rPr lang="en-US" sz="1400" baseline="0" dirty="0" smtClean="0"/>
                        <a:t> to touch</a:t>
                      </a:r>
                      <a:endParaRPr lang="en-US" sz="1400" dirty="0"/>
                    </a:p>
                  </a:txBody>
                  <a:tcPr/>
                </a:tc>
                <a:tc>
                  <a:txBody>
                    <a:bodyPr/>
                    <a:lstStyle/>
                    <a:p>
                      <a:r>
                        <a:rPr lang="en-US" sz="1400" dirty="0" smtClean="0"/>
                        <a:t>5</a:t>
                      </a:r>
                    </a:p>
                  </a:txBody>
                  <a:tcPr/>
                </a:tc>
              </a:tr>
              <a:tr h="296813">
                <a:tc>
                  <a:txBody>
                    <a:bodyPr/>
                    <a:lstStyle/>
                    <a:p>
                      <a:endParaRPr lang="en-US" sz="1400" dirty="0"/>
                    </a:p>
                  </a:txBody>
                  <a:tcPr/>
                </a:tc>
                <a:tc>
                  <a:txBody>
                    <a:bodyPr/>
                    <a:lstStyle/>
                    <a:p>
                      <a:r>
                        <a:rPr lang="en-US" sz="1400" dirty="0" smtClean="0"/>
                        <a:t>Withdraws</a:t>
                      </a:r>
                      <a:r>
                        <a:rPr lang="en-US" sz="1400" baseline="0" dirty="0" smtClean="0"/>
                        <a:t> in response to pain</a:t>
                      </a:r>
                      <a:endParaRPr lang="en-US" sz="1400" dirty="0"/>
                    </a:p>
                  </a:txBody>
                  <a:tcPr/>
                </a:tc>
                <a:tc>
                  <a:txBody>
                    <a:bodyPr/>
                    <a:lstStyle/>
                    <a:p>
                      <a:r>
                        <a:rPr lang="en-US" sz="1400" dirty="0" smtClean="0"/>
                        <a:t>Withdraws in response to pain</a:t>
                      </a:r>
                      <a:endParaRPr lang="en-US" sz="1400" dirty="0"/>
                    </a:p>
                  </a:txBody>
                  <a:tcPr/>
                </a:tc>
                <a:tc>
                  <a:txBody>
                    <a:bodyPr/>
                    <a:lstStyle/>
                    <a:p>
                      <a:r>
                        <a:rPr lang="en-US" sz="1400" dirty="0" smtClean="0"/>
                        <a:t>4</a:t>
                      </a:r>
                    </a:p>
                  </a:txBody>
                  <a:tcPr/>
                </a:tc>
              </a:tr>
              <a:tr h="296813">
                <a:tc>
                  <a:txBody>
                    <a:bodyPr/>
                    <a:lstStyle/>
                    <a:p>
                      <a:endParaRPr lang="en-US" sz="1400"/>
                    </a:p>
                  </a:txBody>
                  <a:tcPr/>
                </a:tc>
                <a:tc>
                  <a:txBody>
                    <a:bodyPr/>
                    <a:lstStyle/>
                    <a:p>
                      <a:r>
                        <a:rPr lang="en-US" sz="1400" dirty="0" smtClean="0"/>
                        <a:t>Flexion</a:t>
                      </a:r>
                      <a:r>
                        <a:rPr lang="en-US" sz="1400" baseline="0" dirty="0" smtClean="0"/>
                        <a:t> in response to pain</a:t>
                      </a:r>
                      <a:endParaRPr lang="en-US" sz="1400" dirty="0"/>
                    </a:p>
                  </a:txBody>
                  <a:tcPr/>
                </a:tc>
                <a:tc>
                  <a:txBody>
                    <a:bodyPr/>
                    <a:lstStyle/>
                    <a:p>
                      <a:r>
                        <a:rPr lang="en-US" sz="1400" dirty="0" smtClean="0"/>
                        <a:t>Abnormal</a:t>
                      </a:r>
                      <a:r>
                        <a:rPr lang="en-US" sz="1400" baseline="0" dirty="0" smtClean="0"/>
                        <a:t> flexion posture to pain</a:t>
                      </a:r>
                      <a:endParaRPr lang="en-US" sz="1400" dirty="0"/>
                    </a:p>
                  </a:txBody>
                  <a:tcPr/>
                </a:tc>
                <a:tc>
                  <a:txBody>
                    <a:bodyPr/>
                    <a:lstStyle/>
                    <a:p>
                      <a:r>
                        <a:rPr lang="en-US" sz="1400" dirty="0" smtClean="0"/>
                        <a:t>3</a:t>
                      </a:r>
                    </a:p>
                  </a:txBody>
                  <a:tcPr/>
                </a:tc>
              </a:tr>
              <a:tr h="296813">
                <a:tc>
                  <a:txBody>
                    <a:bodyPr/>
                    <a:lstStyle/>
                    <a:p>
                      <a:endParaRPr lang="en-US" sz="1400"/>
                    </a:p>
                  </a:txBody>
                  <a:tcPr/>
                </a:tc>
                <a:tc>
                  <a:txBody>
                    <a:bodyPr/>
                    <a:lstStyle/>
                    <a:p>
                      <a:r>
                        <a:rPr lang="en-US" sz="1400" dirty="0" smtClean="0"/>
                        <a:t>Extension in response to pain</a:t>
                      </a:r>
                    </a:p>
                  </a:txBody>
                  <a:tcPr/>
                </a:tc>
                <a:tc>
                  <a:txBody>
                    <a:bodyPr/>
                    <a:lstStyle/>
                    <a:p>
                      <a:r>
                        <a:rPr lang="en-US" sz="1400" dirty="0" smtClean="0"/>
                        <a:t>Abnormal extension posture to pain</a:t>
                      </a:r>
                    </a:p>
                  </a:txBody>
                  <a:tcPr/>
                </a:tc>
                <a:tc>
                  <a:txBody>
                    <a:bodyPr/>
                    <a:lstStyle/>
                    <a:p>
                      <a:r>
                        <a:rPr lang="en-US" sz="1400" dirty="0" smtClean="0"/>
                        <a:t>2</a:t>
                      </a:r>
                    </a:p>
                  </a:txBody>
                  <a:tcPr/>
                </a:tc>
              </a:tr>
              <a:tr h="296813">
                <a:tc>
                  <a:txBody>
                    <a:bodyPr/>
                    <a:lstStyle/>
                    <a:p>
                      <a:endParaRPr lang="en-US" sz="1400"/>
                    </a:p>
                  </a:txBody>
                  <a:tcPr/>
                </a:tc>
                <a:tc>
                  <a:txBody>
                    <a:bodyPr/>
                    <a:lstStyle/>
                    <a:p>
                      <a:r>
                        <a:rPr lang="en-US" sz="1400" dirty="0" smtClean="0"/>
                        <a:t>None</a:t>
                      </a:r>
                    </a:p>
                  </a:txBody>
                  <a:tcPr/>
                </a:tc>
                <a:tc>
                  <a:txBody>
                    <a:bodyPr/>
                    <a:lstStyle/>
                    <a:p>
                      <a:r>
                        <a:rPr lang="en-US" sz="1400" dirty="0" smtClean="0"/>
                        <a:t>None</a:t>
                      </a:r>
                    </a:p>
                  </a:txBody>
                  <a:tcPr/>
                </a:tc>
                <a:tc>
                  <a:txBody>
                    <a:bodyPr/>
                    <a:lstStyle/>
                    <a:p>
                      <a:r>
                        <a:rPr lang="en-US" sz="1400" dirty="0" smtClean="0"/>
                        <a:t>1</a:t>
                      </a:r>
                    </a:p>
                  </a:txBody>
                  <a:tcPr/>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556792"/>
            <a:ext cx="3859496" cy="3261345"/>
          </a:xfrm>
          <a:prstGeom prst="rect">
            <a:avLst/>
          </a:prstGeom>
        </p:spPr>
      </p:pic>
    </p:spTree>
    <p:extLst>
      <p:ext uri="{BB962C8B-B14F-4D97-AF65-F5344CB8AC3E}">
        <p14:creationId xmlns:p14="http://schemas.microsoft.com/office/powerpoint/2010/main" val="73482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74" y="188640"/>
            <a:ext cx="7772400" cy="1470025"/>
          </a:xfrm>
        </p:spPr>
        <p:txBody>
          <a:bodyPr/>
          <a:lstStyle/>
          <a:p>
            <a:r>
              <a:rPr lang="en-US" dirty="0"/>
              <a:t> </a:t>
            </a:r>
            <a:r>
              <a:rPr lang="en-US" dirty="0" smtClean="0"/>
              <a:t> Eye movements: </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pPr/>
              <a:t>5</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243" y="944724"/>
            <a:ext cx="4356484" cy="3195910"/>
          </a:xfrm>
          <a:prstGeom prst="rect">
            <a:avLst/>
          </a:prstGeom>
        </p:spPr>
      </p:pic>
      <p:sp>
        <p:nvSpPr>
          <p:cNvPr id="5" name="TextBox 4"/>
          <p:cNvSpPr txBox="1"/>
          <p:nvPr/>
        </p:nvSpPr>
        <p:spPr>
          <a:xfrm>
            <a:off x="-4192" y="4489368"/>
            <a:ext cx="9144000" cy="738664"/>
          </a:xfrm>
          <a:prstGeom prst="rect">
            <a:avLst/>
          </a:prstGeom>
          <a:noFill/>
        </p:spPr>
        <p:txBody>
          <a:bodyPr wrap="square" rtlCol="0">
            <a:spAutoFit/>
          </a:bodyPr>
          <a:lstStyle/>
          <a:p>
            <a:pPr algn="ctr"/>
            <a:r>
              <a:rPr lang="en-US" sz="1050" dirty="0" err="1">
                <a:solidFill>
                  <a:schemeClr val="bg1"/>
                </a:solidFill>
              </a:rPr>
              <a:t>Oculocephalic</a:t>
            </a:r>
            <a:r>
              <a:rPr lang="en-US" sz="1050" dirty="0">
                <a:solidFill>
                  <a:schemeClr val="bg1"/>
                </a:solidFill>
              </a:rPr>
              <a:t> (doll's eyes) response: This test should not be performed if a cervical spine injury is suspected. Observe the motion of the eyes while passively moving the head. In a comatose patient, conjugate movement of the eyes in the direction opposite to the head movement is expected. An absent or asymmetric response in an unconscious patient implies brain stem dysfunction. Caloric response: After visually checking that the tympanic membrane is intact, ice cold water is used to irrigate the ear canal and should produce a slow conjugate deviation toward the irrigated side. An absent or asymmetric response indicates brain stem dysfunction.</a:t>
            </a:r>
          </a:p>
        </p:txBody>
      </p:sp>
    </p:spTree>
    <p:extLst>
      <p:ext uri="{BB962C8B-B14F-4D97-AF65-F5344CB8AC3E}">
        <p14:creationId xmlns:p14="http://schemas.microsoft.com/office/powerpoint/2010/main" val="1625213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636"/>
            <a:ext cx="9149705" cy="1470025"/>
          </a:xfrm>
        </p:spPr>
        <p:txBody>
          <a:bodyPr>
            <a:normAutofit fontScale="90000"/>
          </a:bodyPr>
          <a:lstStyle/>
          <a:p>
            <a:pPr algn="ctr"/>
            <a:r>
              <a:rPr lang="en-US" dirty="0" smtClean="0"/>
              <a:t>Forming the Differential: </a:t>
            </a:r>
            <a:br>
              <a:rPr lang="en-US" dirty="0" smtClean="0"/>
            </a:br>
            <a:r>
              <a:rPr lang="en-US" sz="6600" b="1" dirty="0" smtClean="0"/>
              <a:t>AEIOU-TIPS</a:t>
            </a:r>
            <a:endParaRPr lang="en-US" sz="6600" b="1" dirty="0"/>
          </a:p>
        </p:txBody>
      </p:sp>
      <p:sp>
        <p:nvSpPr>
          <p:cNvPr id="3" name="Slide Number Placeholder 2"/>
          <p:cNvSpPr>
            <a:spLocks noGrp="1"/>
          </p:cNvSpPr>
          <p:nvPr>
            <p:ph type="sldNum" sz="quarter" idx="12"/>
          </p:nvPr>
        </p:nvSpPr>
        <p:spPr/>
        <p:txBody>
          <a:bodyPr/>
          <a:lstStyle/>
          <a:p>
            <a:fld id="{90033947-BDB2-44BC-B95C-A87CE3683263}" type="slidenum">
              <a:rPr lang="en-US" smtClean="0"/>
              <a:pPr/>
              <a:t>6</a:t>
            </a:fld>
            <a:endParaRPr lang="en-US"/>
          </a:p>
        </p:txBody>
      </p:sp>
      <p:sp>
        <p:nvSpPr>
          <p:cNvPr id="4" name="TextBox 3"/>
          <p:cNvSpPr txBox="1"/>
          <p:nvPr/>
        </p:nvSpPr>
        <p:spPr>
          <a:xfrm>
            <a:off x="646845" y="3332694"/>
            <a:ext cx="4265398" cy="369332"/>
          </a:xfrm>
          <a:prstGeom prst="rect">
            <a:avLst/>
          </a:prstGeom>
          <a:noFill/>
        </p:spPr>
        <p:txBody>
          <a:bodyPr wrap="none" rtlCol="0">
            <a:spAutoFit/>
          </a:bodyPr>
          <a:lstStyle/>
          <a:p>
            <a:r>
              <a:rPr lang="en-US" dirty="0" smtClean="0">
                <a:solidFill>
                  <a:schemeClr val="bg1"/>
                </a:solidFill>
              </a:rPr>
              <a:t>T: Trauma, temperature abnormality, tumor</a:t>
            </a:r>
          </a:p>
        </p:txBody>
      </p:sp>
      <p:sp>
        <p:nvSpPr>
          <p:cNvPr id="5" name="TextBox 4"/>
          <p:cNvSpPr txBox="1"/>
          <p:nvPr/>
        </p:nvSpPr>
        <p:spPr>
          <a:xfrm>
            <a:off x="655948" y="1895490"/>
            <a:ext cx="5060296" cy="369332"/>
          </a:xfrm>
          <a:prstGeom prst="rect">
            <a:avLst/>
          </a:prstGeom>
          <a:noFill/>
        </p:spPr>
        <p:txBody>
          <a:bodyPr wrap="none" rtlCol="0">
            <a:spAutoFit/>
          </a:bodyPr>
          <a:lstStyle/>
          <a:p>
            <a:r>
              <a:rPr lang="en-US" dirty="0" smtClean="0">
                <a:solidFill>
                  <a:schemeClr val="bg1"/>
                </a:solidFill>
              </a:rPr>
              <a:t>E: Electrolyte abnormality, encephalopathy, epilepsy</a:t>
            </a:r>
          </a:p>
        </p:txBody>
      </p:sp>
      <p:sp>
        <p:nvSpPr>
          <p:cNvPr id="6" name="TextBox 5"/>
          <p:cNvSpPr txBox="1"/>
          <p:nvPr/>
        </p:nvSpPr>
        <p:spPr>
          <a:xfrm>
            <a:off x="646845" y="2264822"/>
            <a:ext cx="1240340" cy="369332"/>
          </a:xfrm>
          <a:prstGeom prst="rect">
            <a:avLst/>
          </a:prstGeom>
          <a:noFill/>
        </p:spPr>
        <p:txBody>
          <a:bodyPr wrap="none" rtlCol="0">
            <a:spAutoFit/>
          </a:bodyPr>
          <a:lstStyle/>
          <a:p>
            <a:r>
              <a:rPr lang="en-US" dirty="0" smtClean="0">
                <a:solidFill>
                  <a:schemeClr val="bg1"/>
                </a:solidFill>
              </a:rPr>
              <a:t>I: Infection </a:t>
            </a:r>
          </a:p>
        </p:txBody>
      </p:sp>
      <p:sp>
        <p:nvSpPr>
          <p:cNvPr id="8" name="TextBox 7"/>
          <p:cNvSpPr txBox="1"/>
          <p:nvPr/>
        </p:nvSpPr>
        <p:spPr>
          <a:xfrm>
            <a:off x="640632" y="2634154"/>
            <a:ext cx="4069897" cy="369332"/>
          </a:xfrm>
          <a:prstGeom prst="rect">
            <a:avLst/>
          </a:prstGeom>
          <a:noFill/>
        </p:spPr>
        <p:txBody>
          <a:bodyPr wrap="none" rtlCol="0">
            <a:spAutoFit/>
          </a:bodyPr>
          <a:lstStyle/>
          <a:p>
            <a:r>
              <a:rPr lang="en-US" dirty="0" smtClean="0">
                <a:solidFill>
                  <a:schemeClr val="bg1"/>
                </a:solidFill>
              </a:rPr>
              <a:t>O: Overdose/ingestion, oxygen deficiency</a:t>
            </a:r>
          </a:p>
        </p:txBody>
      </p:sp>
      <p:sp>
        <p:nvSpPr>
          <p:cNvPr id="9" name="TextBox 8"/>
          <p:cNvSpPr txBox="1"/>
          <p:nvPr/>
        </p:nvSpPr>
        <p:spPr>
          <a:xfrm>
            <a:off x="642306" y="2950674"/>
            <a:ext cx="1135439" cy="369332"/>
          </a:xfrm>
          <a:prstGeom prst="rect">
            <a:avLst/>
          </a:prstGeom>
          <a:noFill/>
        </p:spPr>
        <p:txBody>
          <a:bodyPr wrap="none" rtlCol="0">
            <a:spAutoFit/>
          </a:bodyPr>
          <a:lstStyle/>
          <a:p>
            <a:r>
              <a:rPr lang="en-US" dirty="0" smtClean="0">
                <a:solidFill>
                  <a:schemeClr val="bg1"/>
                </a:solidFill>
              </a:rPr>
              <a:t>U: Uremia</a:t>
            </a:r>
          </a:p>
        </p:txBody>
      </p:sp>
      <p:sp>
        <p:nvSpPr>
          <p:cNvPr id="10" name="TextBox 9"/>
          <p:cNvSpPr txBox="1"/>
          <p:nvPr/>
        </p:nvSpPr>
        <p:spPr>
          <a:xfrm>
            <a:off x="655948" y="1530913"/>
            <a:ext cx="3130537" cy="369332"/>
          </a:xfrm>
          <a:prstGeom prst="rect">
            <a:avLst/>
          </a:prstGeom>
          <a:noFill/>
        </p:spPr>
        <p:txBody>
          <a:bodyPr wrap="none" rtlCol="0">
            <a:spAutoFit/>
          </a:bodyPr>
          <a:lstStyle/>
          <a:p>
            <a:r>
              <a:rPr lang="en-US" dirty="0" smtClean="0">
                <a:solidFill>
                  <a:schemeClr val="bg1"/>
                </a:solidFill>
              </a:rPr>
              <a:t>A: Alcohol, abuse of substances</a:t>
            </a:r>
          </a:p>
        </p:txBody>
      </p:sp>
      <p:sp>
        <p:nvSpPr>
          <p:cNvPr id="11" name="TextBox 10"/>
          <p:cNvSpPr txBox="1"/>
          <p:nvPr/>
        </p:nvSpPr>
        <p:spPr>
          <a:xfrm>
            <a:off x="634658" y="3702026"/>
            <a:ext cx="5305811" cy="369332"/>
          </a:xfrm>
          <a:prstGeom prst="rect">
            <a:avLst/>
          </a:prstGeom>
          <a:noFill/>
        </p:spPr>
        <p:txBody>
          <a:bodyPr wrap="none" rtlCol="0">
            <a:spAutoFit/>
          </a:bodyPr>
          <a:lstStyle/>
          <a:p>
            <a:r>
              <a:rPr lang="en-US" dirty="0" smtClean="0">
                <a:solidFill>
                  <a:schemeClr val="bg1"/>
                </a:solidFill>
              </a:rPr>
              <a:t>I: Insulin, intussusception, inborn errors of metabolism</a:t>
            </a:r>
          </a:p>
        </p:txBody>
      </p:sp>
      <p:sp>
        <p:nvSpPr>
          <p:cNvPr id="12" name="TextBox 11"/>
          <p:cNvSpPr txBox="1"/>
          <p:nvPr/>
        </p:nvSpPr>
        <p:spPr>
          <a:xfrm>
            <a:off x="643836" y="4070166"/>
            <a:ext cx="2581348" cy="369332"/>
          </a:xfrm>
          <a:prstGeom prst="rect">
            <a:avLst/>
          </a:prstGeom>
          <a:noFill/>
        </p:spPr>
        <p:txBody>
          <a:bodyPr wrap="none" rtlCol="0">
            <a:spAutoFit/>
          </a:bodyPr>
          <a:lstStyle/>
          <a:p>
            <a:r>
              <a:rPr lang="en-US" dirty="0" smtClean="0">
                <a:solidFill>
                  <a:schemeClr val="bg1"/>
                </a:solidFill>
              </a:rPr>
              <a:t>P: Psychogenic, poisoning</a:t>
            </a:r>
          </a:p>
        </p:txBody>
      </p:sp>
      <p:sp>
        <p:nvSpPr>
          <p:cNvPr id="13" name="TextBox 12"/>
          <p:cNvSpPr txBox="1"/>
          <p:nvPr/>
        </p:nvSpPr>
        <p:spPr>
          <a:xfrm>
            <a:off x="629164" y="4439498"/>
            <a:ext cx="5328382" cy="369332"/>
          </a:xfrm>
          <a:prstGeom prst="rect">
            <a:avLst/>
          </a:prstGeom>
          <a:noFill/>
        </p:spPr>
        <p:txBody>
          <a:bodyPr wrap="none" rtlCol="0">
            <a:spAutoFit/>
          </a:bodyPr>
          <a:lstStyle/>
          <a:p>
            <a:r>
              <a:rPr lang="en-US" dirty="0" smtClean="0">
                <a:solidFill>
                  <a:schemeClr val="bg1"/>
                </a:solidFill>
              </a:rPr>
              <a:t>S: Shock, stroke, seizure, shunt, space-occupying lesion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#1: </a:t>
            </a:r>
            <a:endParaRPr lang="en-US" b="1" dirty="0"/>
          </a:p>
        </p:txBody>
      </p:sp>
      <p:sp>
        <p:nvSpPr>
          <p:cNvPr id="3" name="Text Placeholder 2"/>
          <p:cNvSpPr>
            <a:spLocks noGrp="1"/>
          </p:cNvSpPr>
          <p:nvPr>
            <p:ph type="body" sz="quarter" idx="13"/>
          </p:nvPr>
        </p:nvSpPr>
        <p:spPr>
          <a:xfrm>
            <a:off x="431540" y="836713"/>
            <a:ext cx="8302941" cy="4929120"/>
          </a:xfrm>
        </p:spPr>
        <p:txBody>
          <a:bodyPr/>
          <a:lstStyle/>
          <a:p>
            <a:endParaRPr lang="en-US" dirty="0" smtClean="0"/>
          </a:p>
          <a:p>
            <a:r>
              <a:rPr lang="en-US" dirty="0" smtClean="0"/>
              <a:t>2 month old baby boy is brought to the Emergency Department by his mother after she found him in his crib “limp and blue,” with gagging respirations</a:t>
            </a:r>
          </a:p>
          <a:p>
            <a:endParaRPr lang="en-US" dirty="0"/>
          </a:p>
          <a:p>
            <a:r>
              <a:rPr lang="en-US" dirty="0" smtClean="0"/>
              <a:t>HR: 180</a:t>
            </a:r>
            <a:r>
              <a:rPr lang="en-US" dirty="0"/>
              <a:t> </a:t>
            </a:r>
            <a:r>
              <a:rPr lang="en-US" dirty="0" smtClean="0"/>
              <a:t>        RR: 44        BP: 95/70      Temp: 38°C (rectal)</a:t>
            </a:r>
          </a:p>
          <a:p>
            <a:endParaRPr lang="en-US" dirty="0"/>
          </a:p>
          <a:p>
            <a:r>
              <a:rPr lang="en-US" dirty="0" smtClean="0"/>
              <a:t>General: pale, limp, difficult to arouse</a:t>
            </a:r>
          </a:p>
          <a:p>
            <a:r>
              <a:rPr lang="en-US" dirty="0" smtClean="0"/>
              <a:t>Respiratory: labored respirations with subcostal and suprasternal retractions</a:t>
            </a:r>
          </a:p>
          <a:p>
            <a:r>
              <a:rPr lang="en-US" dirty="0" smtClean="0"/>
              <a:t>Circulatory: mottled, cap refill 4 seconds centrally, 1+ femoral and brachial pulses</a:t>
            </a:r>
          </a:p>
          <a:p>
            <a:r>
              <a:rPr lang="en-US" dirty="0" smtClean="0"/>
              <a:t>Neurologic: eyes closed, do not open with painful stimulation, PERRL (5 </a:t>
            </a:r>
            <a:r>
              <a:rPr lang="en-US" dirty="0" smtClean="0">
                <a:sym typeface="Wingdings" pitchFamily="2" charset="2"/>
              </a:rPr>
              <a:t> 3 mm)</a:t>
            </a:r>
          </a:p>
          <a:p>
            <a:endParaRPr lang="en-US" dirty="0">
              <a:sym typeface="Wingdings" pitchFamily="2" charset="2"/>
            </a:endParaRPr>
          </a:p>
          <a:p>
            <a:r>
              <a:rPr lang="en-US" dirty="0" smtClean="0">
                <a:solidFill>
                  <a:srgbClr val="FF0000"/>
                </a:solidFill>
                <a:sym typeface="Wingdings" pitchFamily="2" charset="2"/>
              </a:rPr>
              <a:t>Initial assessment? </a:t>
            </a:r>
          </a:p>
          <a:p>
            <a:endParaRPr lang="en-US" dirty="0">
              <a:solidFill>
                <a:srgbClr val="FF0000"/>
              </a:solidFill>
              <a:sym typeface="Wingdings" pitchFamily="2" charset="2"/>
            </a:endParaRPr>
          </a:p>
          <a:p>
            <a:r>
              <a:rPr lang="en-US" dirty="0" smtClean="0">
                <a:solidFill>
                  <a:srgbClr val="FF0000"/>
                </a:solidFill>
                <a:sym typeface="Wingdings" pitchFamily="2" charset="2"/>
              </a:rPr>
              <a:t>Differential Diagnosis? </a:t>
            </a:r>
          </a:p>
          <a:p>
            <a:endParaRPr lang="en-US" dirty="0">
              <a:solidFill>
                <a:srgbClr val="FF0000"/>
              </a:solidFill>
              <a:sym typeface="Wingdings" pitchFamily="2" charset="2"/>
            </a:endParaRPr>
          </a:p>
          <a:p>
            <a:r>
              <a:rPr lang="en-US" dirty="0" smtClean="0">
                <a:solidFill>
                  <a:srgbClr val="FF0000"/>
                </a:solidFill>
                <a:sym typeface="Wingdings" pitchFamily="2" charset="2"/>
              </a:rPr>
              <a:t>Additional history and physical exam findings? </a:t>
            </a:r>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fld id="{90033947-BDB2-44BC-B95C-A87CE3683263}" type="slidenum">
              <a:rPr lang="en-US" smtClean="0"/>
              <a:t>7</a:t>
            </a:fld>
            <a:endParaRPr lang="en-US"/>
          </a:p>
        </p:txBody>
      </p:sp>
    </p:spTree>
    <p:extLst>
      <p:ext uri="{BB962C8B-B14F-4D97-AF65-F5344CB8AC3E}">
        <p14:creationId xmlns:p14="http://schemas.microsoft.com/office/powerpoint/2010/main" val="1046451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#1: </a:t>
            </a:r>
            <a:endParaRPr lang="en-US" b="1" dirty="0"/>
          </a:p>
        </p:txBody>
      </p:sp>
      <p:sp>
        <p:nvSpPr>
          <p:cNvPr id="3" name="Text Placeholder 2"/>
          <p:cNvSpPr>
            <a:spLocks noGrp="1"/>
          </p:cNvSpPr>
          <p:nvPr>
            <p:ph type="body" sz="quarter" idx="13"/>
          </p:nvPr>
        </p:nvSpPr>
        <p:spPr>
          <a:xfrm>
            <a:off x="431540" y="836713"/>
            <a:ext cx="8302941" cy="4929120"/>
          </a:xfrm>
        </p:spPr>
        <p:txBody>
          <a:bodyPr>
            <a:normAutofit/>
          </a:bodyPr>
          <a:lstStyle/>
          <a:p>
            <a:endParaRPr lang="en-US" dirty="0" smtClean="0"/>
          </a:p>
          <a:p>
            <a:r>
              <a:rPr lang="en-US" dirty="0" smtClean="0"/>
              <a:t>Additional History: </a:t>
            </a:r>
          </a:p>
          <a:p>
            <a:r>
              <a:rPr lang="en-US" dirty="0" smtClean="0"/>
              <a:t>The patient has been afebrile. He had been home alone with the babysitter for 4 hours when his mother came home and found him “limp and blue” in the crib. </a:t>
            </a:r>
          </a:p>
          <a:p>
            <a:endParaRPr lang="en-US" dirty="0"/>
          </a:p>
          <a:p>
            <a:r>
              <a:rPr lang="en-US" dirty="0" err="1" smtClean="0"/>
              <a:t>PMHx</a:t>
            </a:r>
            <a:r>
              <a:rPr lang="en-US" dirty="0" smtClean="0"/>
              <a:t>: Premature birth at 32 weeks, </a:t>
            </a:r>
            <a:r>
              <a:rPr lang="en-US" dirty="0" err="1" smtClean="0"/>
              <a:t>gastroesphageal</a:t>
            </a:r>
            <a:r>
              <a:rPr lang="en-US" dirty="0" smtClean="0"/>
              <a:t> reflux disease, colic</a:t>
            </a:r>
          </a:p>
          <a:p>
            <a:endParaRPr lang="en-US" dirty="0" smtClean="0"/>
          </a:p>
          <a:p>
            <a:r>
              <a:rPr lang="en-US" dirty="0" smtClean="0"/>
              <a:t>Medications: </a:t>
            </a:r>
            <a:r>
              <a:rPr lang="en-US" dirty="0" err="1" smtClean="0"/>
              <a:t>Simethicone</a:t>
            </a:r>
            <a:r>
              <a:rPr lang="en-US" dirty="0" smtClean="0"/>
              <a:t>, ranitidine</a:t>
            </a:r>
          </a:p>
          <a:p>
            <a:endParaRPr lang="en-US" dirty="0" smtClean="0"/>
          </a:p>
          <a:p>
            <a:r>
              <a:rPr lang="en-US" dirty="0" smtClean="0"/>
              <a:t>Physical exam: Anterior </a:t>
            </a:r>
            <a:r>
              <a:rPr lang="en-US" dirty="0" err="1" smtClean="0"/>
              <a:t>fontanelle</a:t>
            </a:r>
            <a:r>
              <a:rPr lang="en-US" dirty="0" smtClean="0"/>
              <a:t> bulging, retinal hemorrhages present bilaterally. </a:t>
            </a:r>
            <a:r>
              <a:rPr lang="en-US" dirty="0" err="1" smtClean="0"/>
              <a:t>Tachycardic</a:t>
            </a:r>
            <a:r>
              <a:rPr lang="en-US" dirty="0" smtClean="0"/>
              <a:t> with regular heart rhythm, no murmur. Abdomen soft and </a:t>
            </a:r>
            <a:r>
              <a:rPr lang="en-US" dirty="0" err="1" smtClean="0"/>
              <a:t>nondistended</a:t>
            </a:r>
            <a:r>
              <a:rPr lang="en-US" dirty="0" smtClean="0"/>
              <a:t>.</a:t>
            </a:r>
          </a:p>
          <a:p>
            <a:endParaRPr lang="en-US" dirty="0" smtClean="0"/>
          </a:p>
          <a:p>
            <a:endParaRPr lang="en-US" dirty="0"/>
          </a:p>
          <a:p>
            <a:r>
              <a:rPr lang="en-US" dirty="0" smtClean="0">
                <a:solidFill>
                  <a:srgbClr val="FF0000"/>
                </a:solidFill>
              </a:rPr>
              <a:t>Initial interventions? </a:t>
            </a:r>
          </a:p>
          <a:p>
            <a:endParaRPr lang="en-US" dirty="0">
              <a:solidFill>
                <a:srgbClr val="FF0000"/>
              </a:solidFill>
            </a:endParaRPr>
          </a:p>
          <a:p>
            <a:r>
              <a:rPr lang="en-US" dirty="0" smtClean="0">
                <a:solidFill>
                  <a:srgbClr val="FF0000"/>
                </a:solidFill>
              </a:rPr>
              <a:t>Who </a:t>
            </a:r>
            <a:r>
              <a:rPr lang="en-US" dirty="0" err="1" smtClean="0">
                <a:solidFill>
                  <a:srgbClr val="FF0000"/>
                </a:solidFill>
              </a:rPr>
              <a:t>ya</a:t>
            </a:r>
            <a:r>
              <a:rPr lang="en-US" dirty="0" smtClean="0">
                <a:solidFill>
                  <a:srgbClr val="FF0000"/>
                </a:solidFill>
              </a:rPr>
              <a:t> </a:t>
            </a:r>
            <a:r>
              <a:rPr lang="en-US" dirty="0" err="1" smtClean="0">
                <a:solidFill>
                  <a:srgbClr val="FF0000"/>
                </a:solidFill>
              </a:rPr>
              <a:t>gonna</a:t>
            </a:r>
            <a:r>
              <a:rPr lang="en-US" dirty="0" smtClean="0">
                <a:solidFill>
                  <a:srgbClr val="FF0000"/>
                </a:solidFill>
              </a:rPr>
              <a:t> call?</a:t>
            </a:r>
            <a:endParaRPr lang="en-US" dirty="0">
              <a:solidFill>
                <a:srgbClr val="FF0000"/>
              </a:solidFill>
            </a:endParaRPr>
          </a:p>
          <a:p>
            <a:endParaRPr lang="en-US" dirty="0" smtClean="0"/>
          </a:p>
        </p:txBody>
      </p:sp>
      <p:sp>
        <p:nvSpPr>
          <p:cNvPr id="4" name="Slide Number Placeholder 3"/>
          <p:cNvSpPr>
            <a:spLocks noGrp="1"/>
          </p:cNvSpPr>
          <p:nvPr>
            <p:ph type="sldNum" sz="quarter" idx="12"/>
          </p:nvPr>
        </p:nvSpPr>
        <p:spPr/>
        <p:txBody>
          <a:bodyPr/>
          <a:lstStyle/>
          <a:p>
            <a:fld id="{90033947-BDB2-44BC-B95C-A87CE3683263}" type="slidenum">
              <a:rPr lang="en-US" smtClean="0"/>
              <a:t>8</a:t>
            </a:fld>
            <a:endParaRPr lang="en-US"/>
          </a:p>
        </p:txBody>
      </p:sp>
    </p:spTree>
    <p:extLst>
      <p:ext uri="{BB962C8B-B14F-4D97-AF65-F5344CB8AC3E}">
        <p14:creationId xmlns:p14="http://schemas.microsoft.com/office/powerpoint/2010/main" val="2642715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#1: </a:t>
            </a:r>
            <a:endParaRPr lang="en-US" b="1" dirty="0"/>
          </a:p>
        </p:txBody>
      </p:sp>
      <p:sp>
        <p:nvSpPr>
          <p:cNvPr id="3" name="Text Placeholder 2"/>
          <p:cNvSpPr>
            <a:spLocks noGrp="1"/>
          </p:cNvSpPr>
          <p:nvPr>
            <p:ph type="body" sz="quarter" idx="13"/>
          </p:nvPr>
        </p:nvSpPr>
        <p:spPr>
          <a:xfrm>
            <a:off x="431540" y="836713"/>
            <a:ext cx="8302941" cy="4929120"/>
          </a:xfrm>
        </p:spPr>
        <p:txBody>
          <a:bodyPr>
            <a:normAutofit/>
          </a:bodyPr>
          <a:lstStyle/>
          <a:p>
            <a:endParaRPr lang="en-US" dirty="0"/>
          </a:p>
          <a:p>
            <a:r>
              <a:rPr lang="en-US" dirty="0" smtClean="0"/>
              <a:t>Progression: The patient became </a:t>
            </a:r>
            <a:r>
              <a:rPr lang="en-US" dirty="0" err="1" smtClean="0"/>
              <a:t>bradypneic</a:t>
            </a:r>
            <a:r>
              <a:rPr lang="en-US" dirty="0" smtClean="0"/>
              <a:t> with </a:t>
            </a:r>
            <a:r>
              <a:rPr lang="en-US" dirty="0" err="1" smtClean="0"/>
              <a:t>agonal</a:t>
            </a:r>
            <a:r>
              <a:rPr lang="en-US" dirty="0" smtClean="0"/>
              <a:t> respirations and signs of impending respiratory failure. He is intubated using RSI. He later becomes unresponsive to painful stimuli. Right pupil is now 7 mm and fixed, left pupil is 5 mm and reactive to light.</a:t>
            </a:r>
          </a:p>
          <a:p>
            <a:r>
              <a:rPr lang="en-US" dirty="0" err="1" smtClean="0"/>
              <a:t>Decerebrate</a:t>
            </a:r>
            <a:r>
              <a:rPr lang="en-US" dirty="0" smtClean="0"/>
              <a:t> posturing  is noted on the (rigid extension of upper and lower extremities) is noted on the left. </a:t>
            </a:r>
          </a:p>
          <a:p>
            <a:endParaRPr lang="en-US" dirty="0"/>
          </a:p>
          <a:p>
            <a:r>
              <a:rPr lang="en-US" dirty="0" smtClean="0"/>
              <a:t>HR: 60       RR: 40 (ventilated)   BP: 125/85 </a:t>
            </a:r>
          </a:p>
          <a:p>
            <a:endParaRPr lang="en-US" dirty="0"/>
          </a:p>
          <a:p>
            <a:r>
              <a:rPr lang="en-US" dirty="0" smtClean="0">
                <a:solidFill>
                  <a:srgbClr val="FF0000"/>
                </a:solidFill>
              </a:rPr>
              <a:t>How would you classify this patient?</a:t>
            </a:r>
          </a:p>
          <a:p>
            <a:endParaRPr lang="en-US" dirty="0">
              <a:solidFill>
                <a:srgbClr val="FF0000"/>
              </a:solidFill>
            </a:endParaRPr>
          </a:p>
          <a:p>
            <a:r>
              <a:rPr lang="en-US" dirty="0" smtClean="0">
                <a:solidFill>
                  <a:srgbClr val="FF0000"/>
                </a:solidFill>
              </a:rPr>
              <a:t>Who </a:t>
            </a:r>
            <a:r>
              <a:rPr lang="en-US" dirty="0" err="1" smtClean="0">
                <a:solidFill>
                  <a:srgbClr val="FF0000"/>
                </a:solidFill>
              </a:rPr>
              <a:t>ya</a:t>
            </a:r>
            <a:r>
              <a:rPr lang="en-US" dirty="0" smtClean="0">
                <a:solidFill>
                  <a:srgbClr val="FF0000"/>
                </a:solidFill>
              </a:rPr>
              <a:t> </a:t>
            </a:r>
            <a:r>
              <a:rPr lang="en-US" dirty="0" err="1" smtClean="0">
                <a:solidFill>
                  <a:srgbClr val="FF0000"/>
                </a:solidFill>
              </a:rPr>
              <a:t>gonna</a:t>
            </a:r>
            <a:r>
              <a:rPr lang="en-US" dirty="0" smtClean="0">
                <a:solidFill>
                  <a:srgbClr val="FF0000"/>
                </a:solidFill>
              </a:rPr>
              <a:t> call? </a:t>
            </a:r>
          </a:p>
          <a:p>
            <a:endParaRPr lang="en-US" dirty="0">
              <a:solidFill>
                <a:srgbClr val="FF0000"/>
              </a:solidFill>
            </a:endParaRPr>
          </a:p>
          <a:p>
            <a:r>
              <a:rPr lang="en-US" dirty="0" smtClean="0">
                <a:solidFill>
                  <a:srgbClr val="FF0000"/>
                </a:solidFill>
              </a:rPr>
              <a:t>What interventions could you perform at bedside in the meantime?</a:t>
            </a:r>
            <a:endParaRPr lang="en-US" dirty="0">
              <a:solidFill>
                <a:srgbClr val="FF0000"/>
              </a:solidFill>
            </a:endParaRPr>
          </a:p>
          <a:p>
            <a:endParaRPr lang="en-US" dirty="0" smtClean="0"/>
          </a:p>
        </p:txBody>
      </p:sp>
      <p:sp>
        <p:nvSpPr>
          <p:cNvPr id="4" name="Slide Number Placeholder 3"/>
          <p:cNvSpPr>
            <a:spLocks noGrp="1"/>
          </p:cNvSpPr>
          <p:nvPr>
            <p:ph type="sldNum" sz="quarter" idx="12"/>
          </p:nvPr>
        </p:nvSpPr>
        <p:spPr/>
        <p:txBody>
          <a:bodyPr/>
          <a:lstStyle/>
          <a:p>
            <a:fld id="{90033947-BDB2-44BC-B95C-A87CE3683263}" type="slidenum">
              <a:rPr lang="en-US" smtClean="0"/>
              <a:t>9</a:t>
            </a:fld>
            <a:endParaRPr lang="en-US"/>
          </a:p>
        </p:txBody>
      </p:sp>
      <p:sp>
        <p:nvSpPr>
          <p:cNvPr id="5" name="TextBox 4"/>
          <p:cNvSpPr txBox="1"/>
          <p:nvPr/>
        </p:nvSpPr>
        <p:spPr>
          <a:xfrm>
            <a:off x="4283968" y="2348880"/>
            <a:ext cx="4361643" cy="2062103"/>
          </a:xfrm>
          <a:prstGeom prst="rect">
            <a:avLst/>
          </a:prstGeom>
          <a:noFill/>
        </p:spPr>
        <p:txBody>
          <a:bodyPr wrap="none" rtlCol="0">
            <a:spAutoFit/>
          </a:bodyPr>
          <a:lstStyle/>
          <a:p>
            <a:pPr algn="ctr"/>
            <a:r>
              <a:rPr lang="en-US" sz="3200" b="1" dirty="0" smtClean="0">
                <a:solidFill>
                  <a:srgbClr val="0066FF"/>
                </a:solidFill>
              </a:rPr>
              <a:t>CUSHING’S TRIAD: </a:t>
            </a:r>
          </a:p>
          <a:p>
            <a:r>
              <a:rPr lang="en-US" sz="3200" b="1" dirty="0" smtClean="0">
                <a:solidFill>
                  <a:srgbClr val="0066FF"/>
                </a:solidFill>
              </a:rPr>
              <a:t>Hypertension</a:t>
            </a:r>
          </a:p>
          <a:p>
            <a:r>
              <a:rPr lang="en-US" sz="3200" b="1" dirty="0" err="1" smtClean="0">
                <a:solidFill>
                  <a:srgbClr val="0066FF"/>
                </a:solidFill>
              </a:rPr>
              <a:t>Bradycardia</a:t>
            </a:r>
            <a:endParaRPr lang="en-US" sz="3200" b="1" dirty="0" smtClean="0">
              <a:solidFill>
                <a:srgbClr val="0066FF"/>
              </a:solidFill>
            </a:endParaRPr>
          </a:p>
          <a:p>
            <a:r>
              <a:rPr lang="en-US" sz="3200" b="1" dirty="0" smtClean="0">
                <a:solidFill>
                  <a:srgbClr val="0066FF"/>
                </a:solidFill>
              </a:rPr>
              <a:t>Irregular respirations</a:t>
            </a:r>
            <a:endParaRPr lang="en-US" sz="3200" b="1" dirty="0">
              <a:solidFill>
                <a:srgbClr val="0066FF"/>
              </a:solidFill>
            </a:endParaRPr>
          </a:p>
        </p:txBody>
      </p:sp>
    </p:spTree>
    <p:extLst>
      <p:ext uri="{BB962C8B-B14F-4D97-AF65-F5344CB8AC3E}">
        <p14:creationId xmlns:p14="http://schemas.microsoft.com/office/powerpoint/2010/main" val="351937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1445</Words>
  <Application>Microsoft Office PowerPoint</Application>
  <PresentationFormat>On-screen Show (4:3)</PresentationFormat>
  <Paragraphs>233</Paragraphs>
  <Slides>12</Slides>
  <Notes>9</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Altered Mental Status  Night Time Curriculum</vt:lpstr>
      <vt:lpstr>Learning Objectives:   </vt:lpstr>
      <vt:lpstr>Focused Physical Exam:</vt:lpstr>
      <vt:lpstr>Glasgow Coma Scale</vt:lpstr>
      <vt:lpstr>  Eye movements: </vt:lpstr>
      <vt:lpstr>Forming the Differential:  AEIOU-TIPS</vt:lpstr>
      <vt:lpstr>Case #1: </vt:lpstr>
      <vt:lpstr>Case #1: </vt:lpstr>
      <vt:lpstr>Case #1: </vt:lpstr>
      <vt:lpstr>What’s the deal with hyperventilation? </vt:lpstr>
      <vt:lpstr>Case #2: </vt:lpstr>
      <vt:lpstr>Case #2: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Garvin</dc:creator>
  <cp:lastModifiedBy>Crawford, Lexi</cp:lastModifiedBy>
  <cp:revision>50</cp:revision>
  <dcterms:created xsi:type="dcterms:W3CDTF">2013-09-09T17:55:02Z</dcterms:created>
  <dcterms:modified xsi:type="dcterms:W3CDTF">2019-09-16T02:42:52Z</dcterms:modified>
</cp:coreProperties>
</file>