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77" r:id="rId3"/>
    <p:sldId id="257" r:id="rId4"/>
    <p:sldId id="278" r:id="rId5"/>
    <p:sldId id="258" r:id="rId6"/>
    <p:sldId id="264" r:id="rId7"/>
    <p:sldId id="259" r:id="rId8"/>
    <p:sldId id="260" r:id="rId9"/>
    <p:sldId id="266" r:id="rId10"/>
    <p:sldId id="267" r:id="rId11"/>
    <p:sldId id="268" r:id="rId12"/>
    <p:sldId id="269" r:id="rId13"/>
    <p:sldId id="270" r:id="rId14"/>
    <p:sldId id="271" r:id="rId15"/>
    <p:sldId id="275" r:id="rId16"/>
    <p:sldId id="272" r:id="rId17"/>
    <p:sldId id="265" r:id="rId18"/>
    <p:sldId id="280" r:id="rId19"/>
    <p:sldId id="261" r:id="rId20"/>
    <p:sldId id="263" r:id="rId21"/>
    <p:sldId id="273" r:id="rId22"/>
    <p:sldId id="279" r:id="rId23"/>
    <p:sldId id="282" r:id="rId24"/>
    <p:sldId id="274" r:id="rId25"/>
    <p:sldId id="276" r:id="rId26"/>
    <p:sldId id="281" r:id="rId27"/>
    <p:sldId id="2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7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snapToGrid="0">
      <p:cViewPr>
        <p:scale>
          <a:sx n="76" d="100"/>
          <a:sy n="76" d="100"/>
        </p:scale>
        <p:origin x="-1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52FE-4702-934C-924B-65BDCC0A7AEE}" type="datetime1">
              <a:rPr lang="en-US" smtClean="0"/>
              <a:pPr/>
              <a:t>6/9/2014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3314DD-6F99-9945-8355-7BBDDB08C81A}" type="slidenum">
              <a:rPr lang="en-US" smtClean="0"/>
              <a:pPr/>
              <a:t>‹#›</a:t>
            </a:fld>
            <a:endParaRPr lang="en-US"/>
          </a:p>
        </p:txBody>
      </p:sp>
    </p:spTree>
    <p:extLst>
      <p:ext uri="{BB962C8B-B14F-4D97-AF65-F5344CB8AC3E}">
        <p14:creationId xmlns:p14="http://schemas.microsoft.com/office/powerpoint/2010/main" val="121926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EC491-71F7-5648-AD5B-F94C0F527F15}" type="datetime1">
              <a:rPr lang="en-US" smtClean="0"/>
              <a:pPr/>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99ECB-EEE7-7C44-9AF4-43FC7CAB08C5}" type="slidenum">
              <a:rPr lang="en-US" smtClean="0"/>
              <a:pPr/>
              <a:t>‹#›</a:t>
            </a:fld>
            <a:endParaRPr lang="en-US"/>
          </a:p>
        </p:txBody>
      </p:sp>
    </p:spTree>
    <p:extLst>
      <p:ext uri="{BB962C8B-B14F-4D97-AF65-F5344CB8AC3E}">
        <p14:creationId xmlns:p14="http://schemas.microsoft.com/office/powerpoint/2010/main" val="260973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Title-01.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90800" y="2130425"/>
            <a:ext cx="5867400" cy="917575"/>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bwMode="black"/>
        <p:txBody>
          <a:bodyPr/>
          <a:lstStyle>
            <a:lvl1pPr>
              <a:defRPr>
                <a:solidFill>
                  <a:srgbClr val="887469"/>
                </a:solidFill>
              </a:defRPr>
            </a:lvl1pPr>
          </a:lstStyle>
          <a:p>
            <a:fld id="{45F744E5-5B7F-1A44-AE86-FE88976AC375}" type="datetime4">
              <a:rPr lang="en-US" smtClean="0"/>
              <a:pPr/>
              <a:t>June 9, 2014</a:t>
            </a:fld>
            <a:endParaRPr lang="en-US" dirty="0"/>
          </a:p>
        </p:txBody>
      </p:sp>
      <p:sp>
        <p:nvSpPr>
          <p:cNvPr id="6" name="Slide Number Placeholder 5"/>
          <p:cNvSpPr>
            <a:spLocks noGrp="1"/>
          </p:cNvSpPr>
          <p:nvPr>
            <p:ph type="sldNum" sz="quarter" idx="12"/>
          </p:nvPr>
        </p:nvSpPr>
        <p:spPr>
          <a:xfrm>
            <a:off x="6934200" y="6356350"/>
            <a:ext cx="2133600" cy="365125"/>
          </a:xfrm>
        </p:spPr>
        <p:txBody>
          <a:bodyPr/>
          <a:lstStyle>
            <a:lvl1pPr>
              <a:defRPr>
                <a:solidFill>
                  <a:srgbClr val="FFFFFF"/>
                </a:solidFill>
              </a:defRPr>
            </a:lvl1pPr>
          </a:lstStyle>
          <a:p>
            <a:fld id="{D3F8C041-0C5D-2542-BA56-2F135B42574C}" type="slidenum">
              <a:rPr lang="en-US" smtClean="0"/>
              <a:pPr/>
              <a:t>‹#›</a:t>
            </a:fld>
            <a:endParaRPr lang="en-US" dirty="0"/>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188640"/>
            <a:ext cx="2044700" cy="8747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6744"/>
            <a:ext cx="6324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8C041-0C5D-2542-BA56-2F135B42574C}" type="slidenum">
              <a:rPr lang="en-US" smtClean="0"/>
              <a:pPr/>
              <a:t>‹#›</a:t>
            </a:fld>
            <a:endParaRPr lang="en-US"/>
          </a:p>
        </p:txBody>
      </p:sp>
      <p:sp>
        <p:nvSpPr>
          <p:cNvPr id="7" name="Picture Placeholder 7"/>
          <p:cNvSpPr>
            <a:spLocks noGrp="1"/>
          </p:cNvSpPr>
          <p:nvPr>
            <p:ph type="pic" sz="quarter" idx="14"/>
          </p:nvPr>
        </p:nvSpPr>
        <p:spPr>
          <a:xfrm>
            <a:off x="7054885" y="1311275"/>
            <a:ext cx="2089116" cy="4454557"/>
          </a:xfrm>
        </p:spPr>
        <p:txBody>
          <a:bodyPr/>
          <a:lstStyle/>
          <a:p>
            <a:r>
              <a:rPr lang="en-US" smtClean="0"/>
              <a:t>Click icon to add picture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050B27-A021-2B4E-805B-7E679949307B}" type="datetime4">
              <a:rPr lang="en-US" smtClean="0"/>
              <a:pPr/>
              <a:t>June 9,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44C42-742C-334B-9CCA-ECC4B683B798}" type="datetime4">
              <a:rPr lang="en-US" smtClean="0"/>
              <a:pPr/>
              <a:t>June 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Title-01.jpg"/>
          <p:cNvPicPr>
            <a:picLocks noChangeAspect="1"/>
          </p:cNvPicPr>
          <p:nvPr userDrawn="1"/>
        </p:nvPicPr>
        <p:blipFill>
          <a:blip r:embed="rId2">
            <a:clrChange>
              <a:clrFrom>
                <a:srgbClr val="E72B34"/>
              </a:clrFrom>
              <a:clrTo>
                <a:srgbClr val="E72B34">
                  <a:alpha val="0"/>
                </a:srgbClr>
              </a:clrTo>
            </a:clrChange>
            <a:alphaModFix amt="8000"/>
          </a:blip>
          <a:stretch>
            <a:fillRect/>
          </a:stretch>
        </p:blipFill>
        <p:spPr>
          <a:xfrm>
            <a:off x="0" y="0"/>
            <a:ext cx="9144000" cy="6858000"/>
          </a:xfrm>
          <a:prstGeom prst="rect">
            <a:avLst/>
          </a:prstGeom>
        </p:spPr>
      </p:pic>
      <p:sp>
        <p:nvSpPr>
          <p:cNvPr id="2" name="Title 1"/>
          <p:cNvSpPr>
            <a:spLocks noGrp="1"/>
          </p:cNvSpPr>
          <p:nvPr>
            <p:ph type="title"/>
          </p:nvPr>
        </p:nvSpPr>
        <p:spPr bwMode="black">
          <a:xfrm>
            <a:off x="457200" y="1893887"/>
            <a:ext cx="8229600" cy="1362075"/>
          </a:xfrm>
        </p:spPr>
        <p:txBody>
          <a:bodyPr anchor="t">
            <a:normAutofit/>
          </a:bodyPr>
          <a:lstStyle>
            <a:lvl1pPr algn="l">
              <a:defRPr sz="3600" b="1" cap="all">
                <a:solidFill>
                  <a:srgbClr val="FF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457200" y="1219200"/>
            <a:ext cx="8229600" cy="674687"/>
          </a:xfrm>
        </p:spPr>
        <p:txBody>
          <a:bodyPr anchor="t">
            <a:normAutofit/>
          </a:bodyPr>
          <a:lstStyle>
            <a:lvl1pPr marL="0" indent="0">
              <a:buNone/>
              <a:defRPr sz="2800">
                <a:solidFill>
                  <a:srgbClr val="88746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lvl1pPr>
              <a:defRPr>
                <a:solidFill>
                  <a:srgbClr val="887469"/>
                </a:solidFill>
              </a:defRPr>
            </a:lvl1pPr>
          </a:lstStyle>
          <a:p>
            <a:fld id="{00321982-4C85-D74A-B343-426C479BC70A}" type="datetime4">
              <a:rPr lang="en-US" smtClean="0"/>
              <a:pPr/>
              <a:t>June 9, 2014</a:t>
            </a:fld>
            <a:endParaRPr lang="en-US" dirty="0"/>
          </a:p>
        </p:txBody>
      </p:sp>
      <p:sp>
        <p:nvSpPr>
          <p:cNvPr id="5" name="Footer Placeholder 4"/>
          <p:cNvSpPr>
            <a:spLocks noGrp="1"/>
          </p:cNvSpPr>
          <p:nvPr>
            <p:ph type="ftr" sz="quarter" idx="11"/>
          </p:nvPr>
        </p:nvSpPr>
        <p:spPr bwMode="black"/>
        <p:txBody>
          <a:bodyPr/>
          <a:lstStyle>
            <a:lvl1pPr>
              <a:defRPr>
                <a:solidFill>
                  <a:srgbClr val="887469"/>
                </a:solidFill>
              </a:defRPr>
            </a:lvl1pPr>
          </a:lstStyle>
          <a:p>
            <a:endParaRPr lang="en-US" dirty="0"/>
          </a:p>
        </p:txBody>
      </p:sp>
      <p:sp>
        <p:nvSpPr>
          <p:cNvPr id="6" name="Slide Number Placeholder 5"/>
          <p:cNvSpPr>
            <a:spLocks noGrp="1"/>
          </p:cNvSpPr>
          <p:nvPr>
            <p:ph type="sldNum" sz="quarter" idx="12"/>
          </p:nvPr>
        </p:nvSpPr>
        <p:spPr bwMode="black"/>
        <p:txBody>
          <a:bodyPr/>
          <a:lstStyle>
            <a:lvl1pPr>
              <a:defRPr>
                <a:solidFill>
                  <a:srgbClr val="887469"/>
                </a:solidFill>
              </a:defRPr>
            </a:lvl1pPr>
          </a:lstStyle>
          <a:p>
            <a:fld id="{D3F8C041-0C5D-2542-BA56-2F135B42574C}" type="slidenum">
              <a:rPr lang="en-US" smtClean="0"/>
              <a:pPr/>
              <a:t>‹#›</a:t>
            </a:fld>
            <a:endParaRPr lang="en-US" dirty="0"/>
          </a:p>
        </p:txBody>
      </p:sp>
      <p:pic>
        <p:nvPicPr>
          <p:cNvPr id="8" name="Picture 2" descr="O:\MAC-SERVER\Jobs\CNM_Childrens_National_Medical_Center\12495-08_Collateral_Templates\PPT\Links\CN_Pr_Solid_3C-RGB_NEW.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5983288"/>
            <a:ext cx="2044700" cy="87471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0" y="171179"/>
            <a:ext cx="9144001" cy="5321301"/>
          </a:xfrm>
          <a:prstGeom prst="rect">
            <a:avLst/>
          </a:prstGeom>
          <a:noFill/>
        </p:spPr>
      </p:pic>
      <p:sp>
        <p:nvSpPr>
          <p:cNvPr id="2" name="Title 1"/>
          <p:cNvSpPr>
            <a:spLocks noGrp="1"/>
          </p:cNvSpPr>
          <p:nvPr>
            <p:ph type="title"/>
          </p:nvPr>
        </p:nvSpPr>
        <p:spPr>
          <a:xfrm>
            <a:off x="457200" y="1417638"/>
            <a:ext cx="8229600" cy="114300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bwMode="black"/>
        <p:txBody>
          <a:bodyPr/>
          <a:lstStyle>
            <a:lvl1pPr>
              <a:defRPr>
                <a:solidFill>
                  <a:srgbClr val="887469"/>
                </a:solidFill>
              </a:defRPr>
            </a:lvl1pPr>
          </a:lstStyle>
          <a:p>
            <a:fld id="{54DD44A9-D422-3944-83CB-2C77CEC6E6D3}" type="datetime4">
              <a:rPr lang="en-US" smtClean="0"/>
              <a:pPr/>
              <a:t>June 9, 2014</a:t>
            </a:fld>
            <a:endParaRPr lang="en-US" dirty="0"/>
          </a:p>
        </p:txBody>
      </p:sp>
      <p:sp>
        <p:nvSpPr>
          <p:cNvPr id="4" name="Footer Placeholder 3"/>
          <p:cNvSpPr>
            <a:spLocks noGrp="1"/>
          </p:cNvSpPr>
          <p:nvPr>
            <p:ph type="ftr" sz="quarter" idx="11"/>
          </p:nvPr>
        </p:nvSpPr>
        <p:spPr bwMode="black"/>
        <p:txBody>
          <a:bodyPr/>
          <a:lstStyle>
            <a:lvl1pPr>
              <a:defRPr>
                <a:solidFill>
                  <a:srgbClr val="887469"/>
                </a:solidFill>
              </a:defRPr>
            </a:lvl1pPr>
          </a:lstStyle>
          <a:p>
            <a:endParaRPr lang="en-US" dirty="0"/>
          </a:p>
        </p:txBody>
      </p:sp>
      <p:sp>
        <p:nvSpPr>
          <p:cNvPr id="5" name="Slide Number Placeholder 4"/>
          <p:cNvSpPr>
            <a:spLocks noGrp="1"/>
          </p:cNvSpPr>
          <p:nvPr>
            <p:ph type="sldNum" sz="quarter" idx="12"/>
          </p:nvPr>
        </p:nvSpPr>
        <p:spPr bwMode="black"/>
        <p:txBody>
          <a:bodyPr/>
          <a:lstStyle>
            <a:lvl1pPr>
              <a:defRPr>
                <a:solidFill>
                  <a:srgbClr val="887469"/>
                </a:solidFill>
              </a:defRPr>
            </a:lvl1pPr>
          </a:lstStyle>
          <a:p>
            <a:fld id="{D3F8C041-0C5D-2542-BA56-2F135B42574C}" type="slidenum">
              <a:rPr lang="en-US" smtClean="0"/>
              <a:pPr/>
              <a:t>‹#›</a:t>
            </a:fld>
            <a:endParaRPr lang="en-US" dirty="0"/>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5983288"/>
            <a:ext cx="2044700" cy="874712"/>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0" y="179343"/>
            <a:ext cx="9144001" cy="5321300"/>
          </a:xfrm>
          <a:prstGeom prst="rect">
            <a:avLst/>
          </a:prstGeom>
          <a:noFill/>
        </p:spPr>
      </p:pic>
      <p:sp>
        <p:nvSpPr>
          <p:cNvPr id="2" name="Title 1"/>
          <p:cNvSpPr>
            <a:spLocks noGrp="1"/>
          </p:cNvSpPr>
          <p:nvPr>
            <p:ph type="title"/>
          </p:nvPr>
        </p:nvSpPr>
        <p:spPr>
          <a:xfrm>
            <a:off x="457200" y="1417638"/>
            <a:ext cx="8229600" cy="114300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bwMode="black">
          <a:xfrm>
            <a:off x="457200" y="6356350"/>
            <a:ext cx="2133600" cy="365125"/>
          </a:xfrm>
        </p:spPr>
        <p:txBody>
          <a:bodyPr/>
          <a:lstStyle>
            <a:lvl1pPr>
              <a:defRPr>
                <a:solidFill>
                  <a:srgbClr val="887469"/>
                </a:solidFill>
              </a:defRPr>
            </a:lvl1pPr>
          </a:lstStyle>
          <a:p>
            <a:fld id="{5BDD17CF-2E60-5C43-A39B-116AF32F5574}" type="datetime4">
              <a:rPr lang="en-US" smtClean="0"/>
              <a:pPr/>
              <a:t>June 9, 2014</a:t>
            </a:fld>
            <a:endParaRPr lang="en-US" dirty="0"/>
          </a:p>
        </p:txBody>
      </p:sp>
      <p:sp>
        <p:nvSpPr>
          <p:cNvPr id="4" name="Footer Placeholder 3"/>
          <p:cNvSpPr>
            <a:spLocks noGrp="1"/>
          </p:cNvSpPr>
          <p:nvPr>
            <p:ph type="ftr" sz="quarter" idx="11"/>
          </p:nvPr>
        </p:nvSpPr>
        <p:spPr bwMode="black">
          <a:xfrm>
            <a:off x="2590800" y="6356350"/>
            <a:ext cx="2209800" cy="365125"/>
          </a:xfrm>
        </p:spPr>
        <p:txBody>
          <a:bodyPr/>
          <a:lstStyle>
            <a:lvl1pPr>
              <a:defRPr>
                <a:solidFill>
                  <a:srgbClr val="887469"/>
                </a:solidFill>
              </a:defRPr>
            </a:lvl1pPr>
          </a:lstStyle>
          <a:p>
            <a:endParaRPr lang="en-US" dirty="0"/>
          </a:p>
        </p:txBody>
      </p:sp>
      <p:sp>
        <p:nvSpPr>
          <p:cNvPr id="5" name="Slide Number Placeholder 4"/>
          <p:cNvSpPr>
            <a:spLocks noGrp="1"/>
          </p:cNvSpPr>
          <p:nvPr>
            <p:ph type="sldNum" sz="quarter" idx="12"/>
          </p:nvPr>
        </p:nvSpPr>
        <p:spPr bwMode="black">
          <a:xfrm>
            <a:off x="4800600" y="6356350"/>
            <a:ext cx="2133600" cy="365125"/>
          </a:xfrm>
        </p:spPr>
        <p:txBody>
          <a:bodyPr/>
          <a:lstStyle>
            <a:lvl1pPr>
              <a:defRPr>
                <a:solidFill>
                  <a:srgbClr val="887469"/>
                </a:solidFill>
              </a:defRPr>
            </a:lvl1pPr>
          </a:lstStyle>
          <a:p>
            <a:fld id="{D3F8C041-0C5D-2542-BA56-2F135B42574C}" type="slidenum">
              <a:rPr lang="en-US" smtClean="0"/>
              <a:pPr/>
              <a:t>‹#›</a:t>
            </a:fld>
            <a:endParaRPr lang="en-US" dirty="0"/>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5983288"/>
            <a:ext cx="2044700" cy="87471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D5D87F-CC09-9346-812D-7966B6919BE7}" type="datetime4">
              <a:rPr lang="en-US" smtClean="0"/>
              <a:pPr/>
              <a:t>June 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D3EF1-CCF7-EA41-97FF-C0CE9D3F6FD4}" type="datetime4">
              <a:rPr lang="en-US" smtClean="0"/>
              <a:pPr/>
              <a:t>June 9,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75820-01A4-FA45-B5CC-843AEFB83044}" type="datetime4">
              <a:rPr lang="en-US" smtClean="0"/>
              <a:pPr/>
              <a:t>June 9,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8C041-0C5D-2542-BA56-2F135B425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663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9D3EF1-CCF7-EA41-97FF-C0CE9D3F6FD4}" type="datetime4">
              <a:rPr lang="en-US" smtClean="0"/>
              <a:pPr/>
              <a:t>June 9,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8C041-0C5D-2542-BA56-2F135B42574C}" type="slidenum">
              <a:rPr lang="en-US" smtClean="0"/>
              <a:pPr/>
              <a:t>‹#›</a:t>
            </a:fld>
            <a:endParaRPr lang="en-US"/>
          </a:p>
        </p:txBody>
      </p:sp>
      <p:sp>
        <p:nvSpPr>
          <p:cNvPr id="6" name="Picture Placeholder 7"/>
          <p:cNvSpPr>
            <a:spLocks noGrp="1"/>
          </p:cNvSpPr>
          <p:nvPr>
            <p:ph type="pic" sz="quarter" idx="14"/>
          </p:nvPr>
        </p:nvSpPr>
        <p:spPr>
          <a:xfrm>
            <a:off x="0" y="1311275"/>
            <a:ext cx="9144000" cy="4454525"/>
          </a:xfrm>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Taupe_DivBkg.jpg"/>
          <p:cNvPicPr>
            <a:picLocks noChangeAspect="1" noChangeArrowheads="1"/>
          </p:cNvPicPr>
          <p:nvPr/>
        </p:nvPicPr>
        <p:blipFill>
          <a:blip r:embed="rId14"/>
          <a:srcRect/>
          <a:stretch>
            <a:fillRect/>
          </a:stretch>
        </p:blipFill>
        <p:spPr bwMode="auto">
          <a:xfrm>
            <a:off x="0" y="165100"/>
            <a:ext cx="9144001" cy="6692900"/>
          </a:xfrm>
          <a:prstGeom prst="rect">
            <a:avLst/>
          </a:prstGeom>
          <a:noFill/>
        </p:spPr>
      </p:pic>
      <p:sp>
        <p:nvSpPr>
          <p:cNvPr id="2" name="Title Placeholder 1"/>
          <p:cNvSpPr>
            <a:spLocks noGrp="1"/>
          </p:cNvSpPr>
          <p:nvPr>
            <p:ph type="title"/>
          </p:nvPr>
        </p:nvSpPr>
        <p:spPr bwMode="white">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bwMode="white">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2E6FB912-7241-A94E-9456-8504F6FE9EA0}" type="datetime4">
              <a:rPr lang="en-US" smtClean="0"/>
              <a:pPr/>
              <a:t>June 9, 2014</a:t>
            </a:fld>
            <a:endParaRPr lang="en-US" dirty="0"/>
          </a:p>
        </p:txBody>
      </p:sp>
      <p:sp>
        <p:nvSpPr>
          <p:cNvPr id="5" name="Footer Placeholder 4"/>
          <p:cNvSpPr>
            <a:spLocks noGrp="1"/>
          </p:cNvSpPr>
          <p:nvPr>
            <p:ph type="ftr" sz="quarter" idx="3"/>
          </p:nvPr>
        </p:nvSpPr>
        <p:spPr bwMode="white">
          <a:xfrm>
            <a:off x="2590800" y="6356350"/>
            <a:ext cx="2209800" cy="365125"/>
          </a:xfrm>
          <a:prstGeom prst="rect">
            <a:avLst/>
          </a:prstGeom>
        </p:spPr>
        <p:txBody>
          <a:bodyPr vert="horz" lIns="91440" tIns="45720" rIns="91440" bIns="45720" rtlCol="0" anchor="ctr"/>
          <a:lstStyle>
            <a:lvl1pPr algn="ctr">
              <a:defRPr sz="1200" b="0" i="0">
                <a:solidFill>
                  <a:srgbClr val="FFFFFF"/>
                </a:solidFill>
                <a:latin typeface="Corbel"/>
                <a:cs typeface="Corbel"/>
              </a:defRPr>
            </a:lvl1pPr>
          </a:lstStyle>
          <a:p>
            <a:endParaRPr lang="en-US" dirty="0"/>
          </a:p>
        </p:txBody>
      </p:sp>
      <p:sp>
        <p:nvSpPr>
          <p:cNvPr id="6" name="Slide Number Placeholder 5"/>
          <p:cNvSpPr>
            <a:spLocks noGrp="1"/>
          </p:cNvSpPr>
          <p:nvPr>
            <p:ph type="sldNum" sz="quarter" idx="4"/>
          </p:nvPr>
        </p:nvSpPr>
        <p:spPr bwMode="white">
          <a:xfrm>
            <a:off x="4800600" y="6356350"/>
            <a:ext cx="2133600" cy="365125"/>
          </a:xfrm>
          <a:prstGeom prst="rect">
            <a:avLst/>
          </a:prstGeom>
        </p:spPr>
        <p:txBody>
          <a:bodyPr vert="horz" lIns="91440" tIns="45720" rIns="91440" bIns="45720" rtlCol="0" anchor="ctr"/>
          <a:lstStyle>
            <a:lvl1pPr algn="r">
              <a:defRPr sz="1200" b="0" i="0">
                <a:solidFill>
                  <a:srgbClr val="FFFFFF"/>
                </a:solidFill>
                <a:latin typeface="Corbel"/>
                <a:cs typeface="Corbel"/>
              </a:defRPr>
            </a:lvl1pPr>
          </a:lstStyle>
          <a:p>
            <a:fld id="{D3F8C041-0C5D-2542-BA56-2F135B42574C}" type="slidenum">
              <a:rPr lang="en-US" smtClean="0"/>
              <a:pPr/>
              <a:t>‹#›</a:t>
            </a:fld>
            <a:endParaRPr lang="en-US" dirty="0"/>
          </a:p>
        </p:txBody>
      </p:sp>
      <p:pic>
        <p:nvPicPr>
          <p:cNvPr id="7" name="Picture 2" descr="O:\MAC-SERVER\Jobs\CNM_Childrens_National_Medical_Center\12495-08_Collateral_Templates\PPT\Links\CN_Color_bar.jpg"/>
          <p:cNvPicPr>
            <a:picLocks noChangeAspect="1" noChangeArrowheads="1"/>
          </p:cNvPicPr>
          <p:nvPr/>
        </p:nvPicPr>
        <p:blipFill>
          <a:blip r:embed="rId15"/>
          <a:srcRect/>
          <a:stretch>
            <a:fillRect/>
          </a:stretch>
        </p:blipFill>
        <p:spPr bwMode="auto">
          <a:xfrm>
            <a:off x="0" y="0"/>
            <a:ext cx="9144001" cy="171450"/>
          </a:xfrm>
          <a:prstGeom prst="rect">
            <a:avLst/>
          </a:prstGeom>
          <a:noFill/>
        </p:spPr>
      </p:pic>
      <p:pic>
        <p:nvPicPr>
          <p:cNvPr id="10" name="Picture 9" descr="ppt_CN-01.png"/>
          <p:cNvPicPr>
            <a:picLocks noChangeAspect="1"/>
          </p:cNvPicPr>
          <p:nvPr/>
        </p:nvPicPr>
        <p:blipFill>
          <a:blip r:embed="rId16"/>
          <a:srcRect l="13783" t="25789" r="9979" b="22144"/>
          <a:stretch>
            <a:fillRect/>
          </a:stretch>
        </p:blipFill>
        <p:spPr>
          <a:xfrm>
            <a:off x="7315200" y="6037744"/>
            <a:ext cx="1581283" cy="7772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52" r:id="rId6"/>
    <p:sldLayoutId id="2147483654" r:id="rId7"/>
    <p:sldLayoutId id="2147483655" r:id="rId8"/>
    <p:sldLayoutId id="2147483663" r:id="rId9"/>
    <p:sldLayoutId id="2147483664" r:id="rId10"/>
    <p:sldLayoutId id="2147483653" r:id="rId11"/>
    <p:sldLayoutId id="2147483656" r:id="rId12"/>
  </p:sldLayoutIdLst>
  <p:hf sldNum="0" hdr="0" ftr="0"/>
  <p:txStyles>
    <p:titleStyle>
      <a:lvl1pPr algn="l" defTabSz="457200" rtl="0" eaLnBrk="1" latinLnBrk="0" hangingPunct="1">
        <a:spcBef>
          <a:spcPct val="0"/>
        </a:spcBef>
        <a:buNone/>
        <a:defRPr sz="2800" b="0" i="0" kern="1200">
          <a:solidFill>
            <a:schemeClr val="bg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Corbel"/>
          <a:ea typeface="+mn-ea"/>
          <a:cs typeface="Corbel"/>
        </a:defRPr>
      </a:lvl1pPr>
      <a:lvl2pPr marL="742950" indent="-285750" algn="l" defTabSz="457200" rtl="0" eaLnBrk="1" latinLnBrk="0" hangingPunct="1">
        <a:spcBef>
          <a:spcPct val="20000"/>
        </a:spcBef>
        <a:buFont typeface="Arial"/>
        <a:buChar char="–"/>
        <a:defRPr sz="2400" b="0" i="0" kern="1200">
          <a:solidFill>
            <a:srgbClr val="FFFFFF"/>
          </a:solidFill>
          <a:latin typeface="Corbel"/>
          <a:ea typeface="+mn-ea"/>
          <a:cs typeface="Corbel"/>
        </a:defRPr>
      </a:lvl2pPr>
      <a:lvl3pPr marL="1143000" indent="-228600" algn="l" defTabSz="457200" rtl="0" eaLnBrk="1" latinLnBrk="0" hangingPunct="1">
        <a:spcBef>
          <a:spcPct val="20000"/>
        </a:spcBef>
        <a:buFont typeface="Arial"/>
        <a:buChar char="•"/>
        <a:defRPr sz="2000" b="0" i="0" kern="1200">
          <a:solidFill>
            <a:srgbClr val="FFFFFF"/>
          </a:solidFill>
          <a:latin typeface="Corbel"/>
          <a:ea typeface="+mn-ea"/>
          <a:cs typeface="Corbel"/>
        </a:defRPr>
      </a:lvl3pPr>
      <a:lvl4pPr marL="1600200" indent="-228600" algn="l" defTabSz="457200" rtl="0" eaLnBrk="1" latinLnBrk="0" hangingPunct="1">
        <a:spcBef>
          <a:spcPct val="20000"/>
        </a:spcBef>
        <a:buFont typeface="Arial"/>
        <a:buChar char="–"/>
        <a:defRPr sz="1800" b="0" i="0" kern="1200">
          <a:solidFill>
            <a:srgbClr val="FFFFFF"/>
          </a:solidFill>
          <a:latin typeface="Corbel"/>
          <a:ea typeface="+mn-ea"/>
          <a:cs typeface="Corbel"/>
        </a:defRPr>
      </a:lvl4pPr>
      <a:lvl5pPr marL="2057400" indent="-228600" algn="l" defTabSz="457200" rtl="0" eaLnBrk="1" latinLnBrk="0" hangingPunct="1">
        <a:spcBef>
          <a:spcPct val="20000"/>
        </a:spcBef>
        <a:buFont typeface="Arial"/>
        <a:buChar char="»"/>
        <a:defRPr sz="1800" b="0" i="0"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Immunizations in the NICU</a:t>
            </a:r>
            <a:endParaRPr lang="en-US" sz="4000" dirty="0"/>
          </a:p>
        </p:txBody>
      </p:sp>
      <p:sp>
        <p:nvSpPr>
          <p:cNvPr id="5" name="TextBox 4"/>
          <p:cNvSpPr txBox="1"/>
          <p:nvPr/>
        </p:nvSpPr>
        <p:spPr>
          <a:xfrm>
            <a:off x="-4" y="6273225"/>
            <a:ext cx="3223493" cy="584775"/>
          </a:xfrm>
          <a:prstGeom prst="rect">
            <a:avLst/>
          </a:prstGeom>
          <a:noFill/>
        </p:spPr>
        <p:txBody>
          <a:bodyPr wrap="square" rtlCol="0">
            <a:spAutoFit/>
          </a:bodyPr>
          <a:lstStyle/>
          <a:p>
            <a:r>
              <a:rPr lang="en-US" sz="1600" dirty="0" smtClean="0">
                <a:latin typeface="Corbel" pitchFamily="34" charset="0"/>
              </a:rPr>
              <a:t>Samantha Engdahl, PharmD</a:t>
            </a:r>
          </a:p>
          <a:p>
            <a:r>
              <a:rPr lang="en-US" sz="1600" dirty="0" smtClean="0">
                <a:latin typeface="Corbel" pitchFamily="34" charset="0"/>
              </a:rPr>
              <a:t>PGY-1 Pharmacy Practice Resident</a:t>
            </a:r>
            <a:endParaRPr lang="en-US" sz="1600" dirty="0">
              <a:latin typeface="Corbel" pitchFamily="34" charset="0"/>
            </a:endParaRPr>
          </a:p>
        </p:txBody>
      </p:sp>
    </p:spTree>
    <p:extLst>
      <p:ext uri="{BB962C8B-B14F-4D97-AF65-F5344CB8AC3E}">
        <p14:creationId xmlns:p14="http://schemas.microsoft.com/office/powerpoint/2010/main" val="277040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PCV (Pneumococcal Vaccine)</a:t>
            </a:r>
            <a:endParaRPr lang="en-US" sz="3600" dirty="0"/>
          </a:p>
        </p:txBody>
      </p:sp>
      <p:sp>
        <p:nvSpPr>
          <p:cNvPr id="3" name="Content Placeholder 2"/>
          <p:cNvSpPr>
            <a:spLocks noGrp="1"/>
          </p:cNvSpPr>
          <p:nvPr>
            <p:ph idx="1"/>
          </p:nvPr>
        </p:nvSpPr>
        <p:spPr>
          <a:xfrm>
            <a:off x="392616" y="942605"/>
            <a:ext cx="8498430" cy="5234707"/>
          </a:xfrm>
        </p:spPr>
        <p:txBody>
          <a:bodyPr>
            <a:noAutofit/>
          </a:bodyPr>
          <a:lstStyle/>
          <a:p>
            <a:r>
              <a:rPr lang="en-US" sz="2600" dirty="0" smtClean="0"/>
              <a:t>PCV13®</a:t>
            </a:r>
          </a:p>
          <a:p>
            <a:endParaRPr lang="en-US" sz="1400" dirty="0" smtClean="0"/>
          </a:p>
          <a:p>
            <a:r>
              <a:rPr lang="en-US" sz="2600" dirty="0" smtClean="0"/>
              <a:t>Timing</a:t>
            </a:r>
            <a:endParaRPr lang="en-US" sz="2600" dirty="0"/>
          </a:p>
          <a:p>
            <a:pPr lvl="1"/>
            <a:r>
              <a:rPr lang="en-US" sz="2600" dirty="0" smtClean="0"/>
              <a:t>2, 4, 6, and 12-15 months of age</a:t>
            </a:r>
          </a:p>
          <a:p>
            <a:pPr lvl="1"/>
            <a:endParaRPr lang="en-US" sz="1400" dirty="0"/>
          </a:p>
          <a:p>
            <a:r>
              <a:rPr lang="en-US" sz="2600" dirty="0"/>
              <a:t>Contraindications</a:t>
            </a:r>
          </a:p>
          <a:p>
            <a:pPr lvl="1"/>
            <a:r>
              <a:rPr lang="en-US" sz="2600" dirty="0"/>
              <a:t>Life-threatening allergy to component of </a:t>
            </a:r>
            <a:r>
              <a:rPr lang="en-US" sz="2600" dirty="0" smtClean="0"/>
              <a:t>vaccine</a:t>
            </a:r>
            <a:endParaRPr lang="en-US" sz="2600" dirty="0"/>
          </a:p>
          <a:p>
            <a:pPr lvl="1"/>
            <a:r>
              <a:rPr lang="en-US" sz="2600" dirty="0" smtClean="0"/>
              <a:t>Severe </a:t>
            </a:r>
            <a:r>
              <a:rPr lang="en-US" sz="2600" dirty="0"/>
              <a:t>allergic reaction to a previous </a:t>
            </a:r>
            <a:r>
              <a:rPr lang="en-US" sz="2600" dirty="0" smtClean="0"/>
              <a:t>dose</a:t>
            </a:r>
          </a:p>
          <a:p>
            <a:pPr lvl="1"/>
            <a:endParaRPr lang="en-US" sz="1400" dirty="0"/>
          </a:p>
          <a:p>
            <a:r>
              <a:rPr lang="en-US" sz="2600" dirty="0"/>
              <a:t>Adverse Reactions</a:t>
            </a:r>
          </a:p>
          <a:p>
            <a:pPr lvl="1"/>
            <a:r>
              <a:rPr lang="en-US" sz="2600" dirty="0" smtClean="0"/>
              <a:t>Drowsiness</a:t>
            </a:r>
          </a:p>
          <a:p>
            <a:pPr lvl="1"/>
            <a:r>
              <a:rPr lang="en-US" sz="2600" dirty="0" smtClean="0"/>
              <a:t>Temporary loss of appetite</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dirty="0"/>
          </a:p>
        </p:txBody>
      </p:sp>
      <p:sp>
        <p:nvSpPr>
          <p:cNvPr id="5" name="Rectangle 4"/>
          <p:cNvSpPr/>
          <p:nvPr/>
        </p:nvSpPr>
        <p:spPr>
          <a:xfrm>
            <a:off x="3162821" y="6438566"/>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http://www.cdc.gov/vaccines/hcp/vis/vis-statements/pcv13.pdf</a:t>
            </a:r>
          </a:p>
        </p:txBody>
      </p:sp>
    </p:spTree>
    <p:extLst>
      <p:ext uri="{BB962C8B-B14F-4D97-AF65-F5344CB8AC3E}">
        <p14:creationId xmlns:p14="http://schemas.microsoft.com/office/powerpoint/2010/main" val="3133797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MMR (Measles/Mumps/Rubella)</a:t>
            </a:r>
            <a:endParaRPr lang="en-US" sz="3600" dirty="0"/>
          </a:p>
        </p:txBody>
      </p:sp>
      <p:sp>
        <p:nvSpPr>
          <p:cNvPr id="5" name="Content Placeholder 2"/>
          <p:cNvSpPr>
            <a:spLocks noGrp="1"/>
          </p:cNvSpPr>
          <p:nvPr>
            <p:ph sz="half" idx="1"/>
          </p:nvPr>
        </p:nvSpPr>
        <p:spPr>
          <a:xfrm>
            <a:off x="440490" y="1052186"/>
            <a:ext cx="4304865" cy="4873439"/>
          </a:xfrm>
        </p:spPr>
        <p:txBody>
          <a:bodyPr>
            <a:noAutofit/>
          </a:bodyPr>
          <a:lstStyle/>
          <a:p>
            <a:r>
              <a:rPr lang="en-US" sz="2600" dirty="0" smtClean="0"/>
              <a:t>Timing</a:t>
            </a:r>
            <a:endParaRPr lang="en-US" sz="2600" dirty="0"/>
          </a:p>
          <a:p>
            <a:pPr lvl="1"/>
            <a:r>
              <a:rPr lang="en-US" sz="2600" dirty="0" smtClean="0"/>
              <a:t>First dose: 12-15 months of age</a:t>
            </a:r>
          </a:p>
          <a:p>
            <a:pPr lvl="1"/>
            <a:r>
              <a:rPr lang="en-US" sz="2600" dirty="0" smtClean="0"/>
              <a:t>Second dose: 4-6 years of age</a:t>
            </a:r>
          </a:p>
          <a:p>
            <a:pPr marL="457200" lvl="1" indent="0">
              <a:buNone/>
            </a:pPr>
            <a:endParaRPr lang="en-US" sz="1400" dirty="0"/>
          </a:p>
          <a:p>
            <a:r>
              <a:rPr lang="en-US" sz="2600" dirty="0"/>
              <a:t>Contraindications</a:t>
            </a:r>
          </a:p>
          <a:p>
            <a:pPr lvl="1"/>
            <a:r>
              <a:rPr lang="en-US" sz="2600" dirty="0"/>
              <a:t>Life-threatening allergy to component of </a:t>
            </a:r>
            <a:r>
              <a:rPr lang="en-US" sz="2600" dirty="0" smtClean="0"/>
              <a:t>vaccine</a:t>
            </a:r>
            <a:endParaRPr lang="en-US" sz="2600" dirty="0"/>
          </a:p>
          <a:p>
            <a:pPr lvl="1"/>
            <a:r>
              <a:rPr lang="en-US" sz="2600" dirty="0" smtClean="0"/>
              <a:t>Severe </a:t>
            </a:r>
            <a:r>
              <a:rPr lang="en-US" sz="2600" dirty="0"/>
              <a:t>allergic reaction to a previous </a:t>
            </a:r>
            <a:r>
              <a:rPr lang="en-US" sz="2600" dirty="0" smtClean="0"/>
              <a:t>dose</a:t>
            </a:r>
          </a:p>
          <a:p>
            <a:pPr lvl="1"/>
            <a:r>
              <a:rPr lang="en-US" sz="2600" dirty="0" smtClean="0"/>
              <a:t>Immunocompromised</a:t>
            </a:r>
            <a:endParaRPr lang="en-US" sz="2600" dirty="0"/>
          </a:p>
          <a:p>
            <a:pPr lvl="1"/>
            <a:endParaRPr lang="en-US" sz="2600" dirty="0" smtClean="0"/>
          </a:p>
        </p:txBody>
      </p:sp>
      <p:sp>
        <p:nvSpPr>
          <p:cNvPr id="6" name="Content Placeholder 5"/>
          <p:cNvSpPr>
            <a:spLocks noGrp="1"/>
          </p:cNvSpPr>
          <p:nvPr>
            <p:ph sz="half" idx="2"/>
          </p:nvPr>
        </p:nvSpPr>
        <p:spPr>
          <a:xfrm>
            <a:off x="5003181" y="1987759"/>
            <a:ext cx="4038600" cy="4525963"/>
          </a:xfrm>
        </p:spPr>
        <p:txBody>
          <a:bodyPr/>
          <a:lstStyle/>
          <a:p>
            <a:r>
              <a:rPr lang="en-US" sz="2600" dirty="0"/>
              <a:t>Adverse Reactions</a:t>
            </a:r>
          </a:p>
          <a:p>
            <a:pPr lvl="1"/>
            <a:r>
              <a:rPr lang="en-US" sz="2600" dirty="0" smtClean="0"/>
              <a:t>Rash</a:t>
            </a:r>
            <a:endParaRPr lang="en-US" sz="2600" dirty="0"/>
          </a:p>
          <a:p>
            <a:pPr lvl="1"/>
            <a:r>
              <a:rPr lang="en-US" sz="2600" dirty="0"/>
              <a:t>Swelling of glands in neck or cheeks</a:t>
            </a:r>
          </a:p>
          <a:p>
            <a:pPr lvl="1"/>
            <a:r>
              <a:rPr lang="en-US" sz="2600" dirty="0"/>
              <a:t>Seizures</a:t>
            </a:r>
          </a:p>
          <a:p>
            <a:pPr lvl="1"/>
            <a:r>
              <a:rPr lang="en-US" sz="2600" dirty="0"/>
              <a:t>Temporary low platelet count</a:t>
            </a:r>
          </a:p>
          <a:p>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3" name="Rectangle 2"/>
          <p:cNvSpPr/>
          <p:nvPr/>
        </p:nvSpPr>
        <p:spPr>
          <a:xfrm>
            <a:off x="3200400" y="6513722"/>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http://www.cdc.gov/vaccines/hcp/vis/vis-statements/mmr.pdf</a:t>
            </a:r>
          </a:p>
        </p:txBody>
      </p:sp>
    </p:spTree>
    <p:extLst>
      <p:ext uri="{BB962C8B-B14F-4D97-AF65-F5344CB8AC3E}">
        <p14:creationId xmlns:p14="http://schemas.microsoft.com/office/powerpoint/2010/main" val="244388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Varicella</a:t>
            </a:r>
            <a:endParaRPr lang="en-US" sz="3600" dirty="0"/>
          </a:p>
        </p:txBody>
      </p:sp>
      <p:sp>
        <p:nvSpPr>
          <p:cNvPr id="5" name="Content Placeholder 4"/>
          <p:cNvSpPr>
            <a:spLocks noGrp="1"/>
          </p:cNvSpPr>
          <p:nvPr>
            <p:ph sz="half" idx="1"/>
          </p:nvPr>
        </p:nvSpPr>
        <p:spPr>
          <a:xfrm>
            <a:off x="473909" y="1077239"/>
            <a:ext cx="4221320" cy="4798252"/>
          </a:xfrm>
        </p:spPr>
        <p:txBody>
          <a:bodyPr>
            <a:noAutofit/>
          </a:bodyPr>
          <a:lstStyle/>
          <a:p>
            <a:r>
              <a:rPr lang="en-US" sz="2600" dirty="0"/>
              <a:t>Timing</a:t>
            </a:r>
          </a:p>
          <a:p>
            <a:pPr lvl="1"/>
            <a:r>
              <a:rPr lang="en-US" sz="2600" dirty="0"/>
              <a:t>First dose: 12-15 months of age</a:t>
            </a:r>
          </a:p>
          <a:p>
            <a:pPr lvl="1"/>
            <a:r>
              <a:rPr lang="en-US" sz="2600" dirty="0"/>
              <a:t>Second dose: 4-6 years of </a:t>
            </a:r>
            <a:r>
              <a:rPr lang="en-US" sz="2600" dirty="0" smtClean="0"/>
              <a:t>age</a:t>
            </a:r>
          </a:p>
          <a:p>
            <a:pPr marL="457200" lvl="1" indent="0">
              <a:buNone/>
            </a:pPr>
            <a:endParaRPr lang="en-US" sz="1400" dirty="0"/>
          </a:p>
          <a:p>
            <a:r>
              <a:rPr lang="en-US" sz="2600" dirty="0"/>
              <a:t>Contraindications</a:t>
            </a:r>
          </a:p>
          <a:p>
            <a:pPr lvl="1"/>
            <a:r>
              <a:rPr lang="en-US" sz="2600" dirty="0"/>
              <a:t>Life-threatening allergy to </a:t>
            </a:r>
            <a:r>
              <a:rPr lang="en-US" sz="2600" dirty="0" smtClean="0"/>
              <a:t>gelatin or neomycin</a:t>
            </a:r>
            <a:endParaRPr lang="en-US" sz="2600" dirty="0"/>
          </a:p>
          <a:p>
            <a:pPr lvl="1"/>
            <a:r>
              <a:rPr lang="en-US" sz="2600" dirty="0"/>
              <a:t>Severe allergic reaction to a previous dose</a:t>
            </a:r>
          </a:p>
          <a:p>
            <a:pPr lvl="1"/>
            <a:r>
              <a:rPr lang="en-US" sz="2600" dirty="0"/>
              <a:t>Immunocompromised</a:t>
            </a:r>
          </a:p>
          <a:p>
            <a:endParaRPr lang="en-US" sz="2600" dirty="0"/>
          </a:p>
        </p:txBody>
      </p:sp>
      <p:sp>
        <p:nvSpPr>
          <p:cNvPr id="6" name="Content Placeholder 5"/>
          <p:cNvSpPr>
            <a:spLocks noGrp="1"/>
          </p:cNvSpPr>
          <p:nvPr>
            <p:ph sz="half" idx="2"/>
          </p:nvPr>
        </p:nvSpPr>
        <p:spPr>
          <a:xfrm>
            <a:off x="4723356" y="1750513"/>
            <a:ext cx="4038600" cy="4525963"/>
          </a:xfrm>
        </p:spPr>
        <p:txBody>
          <a:bodyPr>
            <a:normAutofit/>
          </a:bodyPr>
          <a:lstStyle/>
          <a:p>
            <a:r>
              <a:rPr lang="en-US" sz="2600" dirty="0"/>
              <a:t>Adverse Reactions</a:t>
            </a:r>
          </a:p>
          <a:p>
            <a:pPr lvl="1"/>
            <a:r>
              <a:rPr lang="en-US" sz="2600" dirty="0" smtClean="0"/>
              <a:t>Mild rash (up to 1 month after vaccination)</a:t>
            </a:r>
          </a:p>
          <a:p>
            <a:pPr marL="457200" lvl="1" indent="0">
              <a:buNone/>
            </a:pPr>
            <a:endParaRPr lang="en-US" sz="1400" dirty="0"/>
          </a:p>
          <a:p>
            <a:r>
              <a:rPr lang="en-US" sz="2600" dirty="0" err="1" smtClean="0"/>
              <a:t>Varivax</a:t>
            </a:r>
            <a:r>
              <a:rPr lang="en-US" sz="2600" dirty="0" smtClean="0"/>
              <a:t>®, </a:t>
            </a:r>
            <a:r>
              <a:rPr lang="en-US" sz="2600" dirty="0" err="1" smtClean="0"/>
              <a:t>ProQuad</a:t>
            </a:r>
            <a:r>
              <a:rPr lang="en-US" sz="2600" dirty="0"/>
              <a:t>® (combination vaccine with </a:t>
            </a:r>
            <a:r>
              <a:rPr lang="en-US" sz="2600" dirty="0" smtClean="0"/>
              <a:t>MMR)</a:t>
            </a:r>
            <a:endParaRPr lang="en-US" sz="2600" dirty="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3" name="Rectangle 2"/>
          <p:cNvSpPr/>
          <p:nvPr/>
        </p:nvSpPr>
        <p:spPr>
          <a:xfrm>
            <a:off x="3025036" y="6437758"/>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http://www.cdc.gov/vaccines/hcp/vis/vis-statements/varicella.pdf</a:t>
            </a:r>
          </a:p>
        </p:txBody>
      </p:sp>
    </p:spTree>
    <p:extLst>
      <p:ext uri="{BB962C8B-B14F-4D97-AF65-F5344CB8AC3E}">
        <p14:creationId xmlns:p14="http://schemas.microsoft.com/office/powerpoint/2010/main" val="31242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Hepatitis A</a:t>
            </a:r>
            <a:endParaRPr lang="en-US" sz="3600" dirty="0"/>
          </a:p>
        </p:txBody>
      </p:sp>
      <p:sp>
        <p:nvSpPr>
          <p:cNvPr id="3" name="Content Placeholder 2"/>
          <p:cNvSpPr>
            <a:spLocks noGrp="1"/>
          </p:cNvSpPr>
          <p:nvPr>
            <p:ph idx="1"/>
          </p:nvPr>
        </p:nvSpPr>
        <p:spPr>
          <a:xfrm>
            <a:off x="457200" y="969270"/>
            <a:ext cx="8229600" cy="5156893"/>
          </a:xfrm>
        </p:spPr>
        <p:txBody>
          <a:bodyPr>
            <a:noAutofit/>
          </a:bodyPr>
          <a:lstStyle/>
          <a:p>
            <a:r>
              <a:rPr lang="en-US" sz="2600" dirty="0" err="1" smtClean="0"/>
              <a:t>Vaqta</a:t>
            </a:r>
            <a:r>
              <a:rPr lang="en-US" sz="2600" dirty="0"/>
              <a:t>® and </a:t>
            </a:r>
            <a:r>
              <a:rPr lang="en-US" sz="2600" dirty="0" err="1"/>
              <a:t>Havrix</a:t>
            </a:r>
            <a:r>
              <a:rPr lang="en-US" sz="2600" dirty="0" smtClean="0"/>
              <a:t>®</a:t>
            </a:r>
            <a:endParaRPr lang="en-US" sz="2600" dirty="0"/>
          </a:p>
          <a:p>
            <a:r>
              <a:rPr lang="en-US" sz="2600" dirty="0" smtClean="0"/>
              <a:t>Timing</a:t>
            </a:r>
          </a:p>
          <a:p>
            <a:pPr lvl="1"/>
            <a:r>
              <a:rPr lang="en-US" sz="2600" dirty="0" smtClean="0"/>
              <a:t>First dose given between 12 and 23 months of age</a:t>
            </a:r>
          </a:p>
          <a:p>
            <a:r>
              <a:rPr lang="en-US" sz="2600" dirty="0" smtClean="0"/>
              <a:t>Contraindications</a:t>
            </a:r>
            <a:endParaRPr lang="en-US" sz="2600" dirty="0"/>
          </a:p>
          <a:p>
            <a:pPr lvl="1"/>
            <a:r>
              <a:rPr lang="en-US" sz="2600" dirty="0"/>
              <a:t>Life-threatening allergy to component of </a:t>
            </a:r>
            <a:r>
              <a:rPr lang="en-US" sz="2600" dirty="0" smtClean="0"/>
              <a:t>vaccine, including latex</a:t>
            </a:r>
            <a:endParaRPr lang="en-US" sz="2600" dirty="0"/>
          </a:p>
          <a:p>
            <a:pPr lvl="1"/>
            <a:r>
              <a:rPr lang="en-US" sz="2600" dirty="0"/>
              <a:t>Severe allergic reaction to a previous dose</a:t>
            </a:r>
          </a:p>
          <a:p>
            <a:r>
              <a:rPr lang="en-US" sz="2600" dirty="0"/>
              <a:t>Adverse Reactions</a:t>
            </a:r>
          </a:p>
          <a:p>
            <a:pPr lvl="1"/>
            <a:r>
              <a:rPr lang="en-US" sz="2600" dirty="0" smtClean="0"/>
              <a:t>Headache</a:t>
            </a:r>
          </a:p>
          <a:p>
            <a:pPr lvl="1"/>
            <a:r>
              <a:rPr lang="en-US" sz="2600" dirty="0" smtClean="0"/>
              <a:t>Loss of appetite</a:t>
            </a:r>
          </a:p>
          <a:p>
            <a:pPr lvl="1"/>
            <a:r>
              <a:rPr lang="en-US" sz="2600" dirty="0" smtClean="0"/>
              <a:t>Fatigue</a:t>
            </a:r>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Rectangle 4"/>
          <p:cNvSpPr/>
          <p:nvPr/>
        </p:nvSpPr>
        <p:spPr>
          <a:xfrm>
            <a:off x="3175348" y="6475337"/>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http://www.cdc.gov/vaccines/hcp/vis/vis-statements/hep-a.pdf</a:t>
            </a:r>
          </a:p>
        </p:txBody>
      </p:sp>
    </p:spTree>
    <p:extLst>
      <p:ext uri="{BB962C8B-B14F-4D97-AF65-F5344CB8AC3E}">
        <p14:creationId xmlns:p14="http://schemas.microsoft.com/office/powerpoint/2010/main" val="48484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Influenza</a:t>
            </a:r>
            <a:endParaRPr lang="en-US" sz="3600" dirty="0"/>
          </a:p>
        </p:txBody>
      </p:sp>
      <p:sp>
        <p:nvSpPr>
          <p:cNvPr id="3" name="Content Placeholder 2"/>
          <p:cNvSpPr>
            <a:spLocks noGrp="1"/>
          </p:cNvSpPr>
          <p:nvPr>
            <p:ph idx="1"/>
          </p:nvPr>
        </p:nvSpPr>
        <p:spPr>
          <a:xfrm>
            <a:off x="457200" y="1077239"/>
            <a:ext cx="8229600" cy="4798252"/>
          </a:xfrm>
        </p:spPr>
        <p:txBody>
          <a:bodyPr>
            <a:noAutofit/>
          </a:bodyPr>
          <a:lstStyle/>
          <a:p>
            <a:r>
              <a:rPr lang="en-US" sz="2600" dirty="0" smtClean="0"/>
              <a:t>Timing</a:t>
            </a:r>
            <a:endParaRPr lang="en-US" sz="2600" dirty="0"/>
          </a:p>
          <a:p>
            <a:pPr lvl="1"/>
            <a:r>
              <a:rPr lang="en-US" sz="2600" dirty="0"/>
              <a:t>First dose given between 12 and 23 months of </a:t>
            </a:r>
            <a:r>
              <a:rPr lang="en-US" sz="2600" dirty="0" smtClean="0"/>
              <a:t>age</a:t>
            </a:r>
          </a:p>
          <a:p>
            <a:pPr marL="457200" lvl="1" indent="0">
              <a:buNone/>
            </a:pPr>
            <a:endParaRPr lang="en-US" sz="1400" dirty="0" smtClean="0"/>
          </a:p>
          <a:p>
            <a:r>
              <a:rPr lang="en-US" sz="2600" dirty="0" smtClean="0"/>
              <a:t>Dose</a:t>
            </a:r>
          </a:p>
          <a:p>
            <a:pPr lvl="1"/>
            <a:r>
              <a:rPr lang="en-US" sz="2600" dirty="0" smtClean="0"/>
              <a:t>6 – 35 months: 0.25 mL</a:t>
            </a:r>
          </a:p>
          <a:p>
            <a:pPr lvl="1"/>
            <a:r>
              <a:rPr lang="en-US" sz="2600" dirty="0" smtClean="0"/>
              <a:t>≥ 35 months: 0.5 mL</a:t>
            </a:r>
          </a:p>
          <a:p>
            <a:pPr marL="457200" lvl="1" indent="0">
              <a:buNone/>
            </a:pPr>
            <a:endParaRPr lang="en-US" sz="1400" dirty="0"/>
          </a:p>
          <a:p>
            <a:r>
              <a:rPr lang="en-US" sz="2600" dirty="0" smtClean="0"/>
              <a:t>Contraindications</a:t>
            </a:r>
          </a:p>
          <a:p>
            <a:pPr lvl="1"/>
            <a:r>
              <a:rPr lang="en-US" sz="2600" dirty="0" smtClean="0"/>
              <a:t>Previous severe allergy to dose of flu vaccine</a:t>
            </a:r>
          </a:p>
          <a:p>
            <a:pPr lvl="1"/>
            <a:r>
              <a:rPr lang="en-US" sz="2600" dirty="0" smtClean="0"/>
              <a:t>Previous case of Guillain-Barre Syndrome</a:t>
            </a:r>
          </a:p>
          <a:p>
            <a:pPr lvl="1"/>
            <a:r>
              <a:rPr lang="en-US" sz="2600" dirty="0" smtClean="0"/>
              <a:t>Egg allergy</a:t>
            </a:r>
          </a:p>
          <a:p>
            <a:pPr lvl="1"/>
            <a:endParaRPr lang="en-US" sz="2600" dirty="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Rectangle 4"/>
          <p:cNvSpPr/>
          <p:nvPr/>
        </p:nvSpPr>
        <p:spPr>
          <a:xfrm>
            <a:off x="3187874" y="6412707"/>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http://www.cdc.gov/vaccines/hcp/vis/vis-statements/hep-a.pdf</a:t>
            </a:r>
          </a:p>
        </p:txBody>
      </p:sp>
    </p:spTree>
    <p:extLst>
      <p:ext uri="{BB962C8B-B14F-4D97-AF65-F5344CB8AC3E}">
        <p14:creationId xmlns:p14="http://schemas.microsoft.com/office/powerpoint/2010/main" val="232358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Influenza</a:t>
            </a:r>
            <a:endParaRPr lang="en-US" sz="3600" dirty="0"/>
          </a:p>
        </p:txBody>
      </p:sp>
      <p:sp>
        <p:nvSpPr>
          <p:cNvPr id="3" name="Content Placeholder 2"/>
          <p:cNvSpPr>
            <a:spLocks noGrp="1"/>
          </p:cNvSpPr>
          <p:nvPr>
            <p:ph sz="half" idx="1"/>
          </p:nvPr>
        </p:nvSpPr>
        <p:spPr/>
        <p:txBody>
          <a:bodyPr>
            <a:noAutofit/>
          </a:bodyPr>
          <a:lstStyle/>
          <a:p>
            <a:r>
              <a:rPr lang="en-US" sz="2600" dirty="0"/>
              <a:t>Clinical pearls</a:t>
            </a:r>
          </a:p>
          <a:p>
            <a:pPr lvl="1"/>
            <a:r>
              <a:rPr lang="en-US" sz="2600" dirty="0"/>
              <a:t>Increased risk of seizures when given at the same time at PCV13</a:t>
            </a:r>
          </a:p>
          <a:p>
            <a:pPr lvl="1"/>
            <a:r>
              <a:rPr lang="en-US" sz="2600" dirty="0"/>
              <a:t>Children 6 months to 8 years should get two doses the first year they are </a:t>
            </a:r>
            <a:r>
              <a:rPr lang="en-US" sz="2600" dirty="0" smtClean="0"/>
              <a:t>vaccinated</a:t>
            </a:r>
          </a:p>
          <a:p>
            <a:endParaRPr lang="en-US" sz="2600" dirty="0"/>
          </a:p>
        </p:txBody>
      </p:sp>
      <p:sp>
        <p:nvSpPr>
          <p:cNvPr id="5" name="Content Placeholder 4"/>
          <p:cNvSpPr>
            <a:spLocks noGrp="1"/>
          </p:cNvSpPr>
          <p:nvPr>
            <p:ph sz="half" idx="2"/>
          </p:nvPr>
        </p:nvSpPr>
        <p:spPr/>
        <p:txBody>
          <a:bodyPr>
            <a:normAutofit/>
          </a:bodyPr>
          <a:lstStyle/>
          <a:p>
            <a:r>
              <a:rPr lang="en-US" sz="2600" dirty="0"/>
              <a:t>Adverse Reactions</a:t>
            </a:r>
          </a:p>
          <a:p>
            <a:pPr lvl="1"/>
            <a:r>
              <a:rPr lang="en-US" sz="2600" dirty="0" smtClean="0"/>
              <a:t>Cough</a:t>
            </a:r>
            <a:endParaRPr lang="en-US" sz="2600" dirty="0"/>
          </a:p>
          <a:p>
            <a:pPr lvl="1"/>
            <a:r>
              <a:rPr lang="en-US" sz="2600" dirty="0" smtClean="0"/>
              <a:t>Aches</a:t>
            </a:r>
            <a:endParaRPr lang="en-US" sz="2600" dirty="0"/>
          </a:p>
          <a:p>
            <a:pPr lvl="1"/>
            <a:r>
              <a:rPr lang="en-US" sz="2600" dirty="0"/>
              <a:t>Headache</a:t>
            </a:r>
          </a:p>
          <a:p>
            <a:pPr lvl="1"/>
            <a:r>
              <a:rPr lang="en-US" sz="2600" dirty="0"/>
              <a:t>Fatigue</a:t>
            </a:r>
          </a:p>
          <a:p>
            <a:pPr lvl="1"/>
            <a:r>
              <a:rPr lang="en-US" sz="2600" dirty="0"/>
              <a:t>Sore, red, or itchy eyes</a:t>
            </a:r>
          </a:p>
          <a:p>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6" name="Rectangle 5"/>
          <p:cNvSpPr/>
          <p:nvPr/>
        </p:nvSpPr>
        <p:spPr>
          <a:xfrm>
            <a:off x="3187874" y="6412707"/>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http://www.cdc.gov/vaccines/hcp/vis/vis-statements/hep-a.pdf</a:t>
            </a:r>
          </a:p>
        </p:txBody>
      </p:sp>
    </p:spTree>
    <p:extLst>
      <p:ext uri="{BB962C8B-B14F-4D97-AF65-F5344CB8AC3E}">
        <p14:creationId xmlns:p14="http://schemas.microsoft.com/office/powerpoint/2010/main" val="1725179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Rotavirus</a:t>
            </a:r>
            <a:endParaRPr lang="en-US" sz="3600" dirty="0"/>
          </a:p>
        </p:txBody>
      </p:sp>
      <p:sp>
        <p:nvSpPr>
          <p:cNvPr id="3" name="Content Placeholder 2"/>
          <p:cNvSpPr>
            <a:spLocks noGrp="1"/>
          </p:cNvSpPr>
          <p:nvPr>
            <p:ph sz="half" idx="1"/>
          </p:nvPr>
        </p:nvSpPr>
        <p:spPr>
          <a:xfrm>
            <a:off x="457200" y="1177448"/>
            <a:ext cx="4038600" cy="4760826"/>
          </a:xfrm>
        </p:spPr>
        <p:txBody>
          <a:bodyPr>
            <a:noAutofit/>
          </a:bodyPr>
          <a:lstStyle/>
          <a:p>
            <a:r>
              <a:rPr lang="en-US" sz="2600" b="1" dirty="0"/>
              <a:t>NOT given </a:t>
            </a:r>
            <a:r>
              <a:rPr lang="en-US" sz="2600" b="1" dirty="0" smtClean="0"/>
              <a:t>in CNHS NICU</a:t>
            </a:r>
          </a:p>
          <a:p>
            <a:pPr marL="0" indent="0">
              <a:buNone/>
            </a:pPr>
            <a:endParaRPr lang="en-US" sz="1400" dirty="0" smtClean="0"/>
          </a:p>
          <a:p>
            <a:r>
              <a:rPr lang="en-US" sz="2600" dirty="0" smtClean="0"/>
              <a:t>Dose and timing</a:t>
            </a:r>
          </a:p>
          <a:p>
            <a:pPr lvl="1"/>
            <a:r>
              <a:rPr lang="en-US" sz="2600" dirty="0" err="1"/>
              <a:t>RotaTeq</a:t>
            </a:r>
            <a:r>
              <a:rPr lang="en-US" sz="2600" dirty="0" smtClean="0"/>
              <a:t>®</a:t>
            </a:r>
          </a:p>
          <a:p>
            <a:pPr lvl="2"/>
            <a:r>
              <a:rPr lang="en-US" sz="2600" dirty="0" smtClean="0"/>
              <a:t>2 mL given at 2,4 and 6 months of age</a:t>
            </a:r>
          </a:p>
          <a:p>
            <a:pPr lvl="1"/>
            <a:r>
              <a:rPr lang="en-US" sz="2600" dirty="0" err="1"/>
              <a:t>Rotarix</a:t>
            </a:r>
            <a:r>
              <a:rPr lang="en-US" sz="2600" dirty="0" smtClean="0"/>
              <a:t>®</a:t>
            </a:r>
          </a:p>
          <a:p>
            <a:pPr lvl="2"/>
            <a:r>
              <a:rPr lang="en-US" sz="2600" dirty="0" smtClean="0"/>
              <a:t>1 mL given at 2 and 4 months of age</a:t>
            </a:r>
          </a:p>
          <a:p>
            <a:pPr lvl="1"/>
            <a:endParaRPr lang="en-US" sz="2600" dirty="0"/>
          </a:p>
        </p:txBody>
      </p:sp>
      <p:sp>
        <p:nvSpPr>
          <p:cNvPr id="5" name="Content Placeholder 4"/>
          <p:cNvSpPr>
            <a:spLocks noGrp="1"/>
          </p:cNvSpPr>
          <p:nvPr>
            <p:ph sz="half" idx="2"/>
          </p:nvPr>
        </p:nvSpPr>
        <p:spPr>
          <a:xfrm>
            <a:off x="4800599" y="1164921"/>
            <a:ext cx="4038600" cy="5499862"/>
          </a:xfrm>
        </p:spPr>
        <p:txBody>
          <a:bodyPr>
            <a:normAutofit/>
          </a:bodyPr>
          <a:lstStyle/>
          <a:p>
            <a:r>
              <a:rPr lang="en-US" sz="2600" dirty="0"/>
              <a:t>Contraindications</a:t>
            </a:r>
          </a:p>
          <a:p>
            <a:pPr lvl="1"/>
            <a:r>
              <a:rPr lang="en-US" sz="2600" dirty="0"/>
              <a:t>Life-threatening allergic reaction to previous dose of rotavirus</a:t>
            </a:r>
          </a:p>
          <a:p>
            <a:pPr lvl="1"/>
            <a:r>
              <a:rPr lang="en-US" sz="2600" dirty="0"/>
              <a:t>Immunocompromised</a:t>
            </a:r>
          </a:p>
          <a:p>
            <a:pPr lvl="1"/>
            <a:r>
              <a:rPr lang="en-US" sz="2600" dirty="0"/>
              <a:t>History of </a:t>
            </a:r>
            <a:r>
              <a:rPr lang="en-US" sz="2600" dirty="0" smtClean="0"/>
              <a:t>intussusception</a:t>
            </a:r>
          </a:p>
          <a:p>
            <a:pPr marL="457200" lvl="1" indent="0">
              <a:buNone/>
            </a:pPr>
            <a:endParaRPr lang="en-US" sz="1400" dirty="0"/>
          </a:p>
          <a:p>
            <a:r>
              <a:rPr lang="en-US" sz="2600" dirty="0"/>
              <a:t>Adverse reactions</a:t>
            </a:r>
          </a:p>
          <a:p>
            <a:pPr lvl="1"/>
            <a:r>
              <a:rPr lang="en-US" sz="2600" dirty="0" smtClean="0"/>
              <a:t>Diarrhea/vomiting</a:t>
            </a:r>
            <a:endParaRPr lang="en-US" sz="2600" dirty="0"/>
          </a:p>
          <a:p>
            <a:endParaRPr lang="en-US"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6" name="Rectangle 5"/>
          <p:cNvSpPr/>
          <p:nvPr/>
        </p:nvSpPr>
        <p:spPr>
          <a:xfrm>
            <a:off x="2104372" y="6211669"/>
            <a:ext cx="5392455" cy="646331"/>
          </a:xfrm>
          <a:prstGeom prst="rect">
            <a:avLst/>
          </a:prstGeom>
        </p:spPr>
        <p:txBody>
          <a:bodyPr wrap="square">
            <a:spAutoFit/>
          </a:bodyPr>
          <a:lstStyle/>
          <a:p>
            <a:pPr algn="r"/>
            <a:r>
              <a:rPr lang="en-US" sz="1200" dirty="0">
                <a:solidFill>
                  <a:schemeClr val="bg1"/>
                </a:solidFill>
                <a:latin typeface="Corbel" pitchFamily="34" charset="0"/>
              </a:rPr>
              <a:t>http://</a:t>
            </a:r>
            <a:r>
              <a:rPr lang="en-US" sz="1200" dirty="0" smtClean="0">
                <a:solidFill>
                  <a:schemeClr val="bg1"/>
                </a:solidFill>
                <a:latin typeface="Corbel" pitchFamily="34" charset="0"/>
              </a:rPr>
              <a:t>www.cdc.gov/vaccines/hcp/vis/vis-statements/rotavirus.pdf</a:t>
            </a:r>
          </a:p>
          <a:p>
            <a:pPr algn="r"/>
            <a:r>
              <a:rPr lang="en-US" sz="1200" dirty="0" err="1" smtClean="0">
                <a:solidFill>
                  <a:schemeClr val="bg1"/>
                </a:solidFill>
                <a:latin typeface="Corbel" pitchFamily="34" charset="0"/>
              </a:rPr>
              <a:t>RotaTeq</a:t>
            </a:r>
            <a:r>
              <a:rPr lang="en-US" sz="1200" dirty="0" smtClean="0">
                <a:solidFill>
                  <a:schemeClr val="bg1"/>
                </a:solidFill>
                <a:latin typeface="Corbel" pitchFamily="34" charset="0"/>
              </a:rPr>
              <a:t> </a:t>
            </a:r>
            <a:r>
              <a:rPr lang="en-US" sz="1200" dirty="0">
                <a:solidFill>
                  <a:schemeClr val="bg1"/>
                </a:solidFill>
                <a:latin typeface="Corbel" pitchFamily="34" charset="0"/>
              </a:rPr>
              <a:t>[package insert]. Whitehouse Station, NJ. Merck &amp; Co., Inc.; 2013.</a:t>
            </a:r>
          </a:p>
          <a:p>
            <a:pPr algn="r"/>
            <a:r>
              <a:rPr lang="en-US" sz="1200" dirty="0" err="1">
                <a:solidFill>
                  <a:schemeClr val="bg1"/>
                </a:solidFill>
                <a:latin typeface="Corbel" pitchFamily="34" charset="0"/>
              </a:rPr>
              <a:t>Rotarix</a:t>
            </a:r>
            <a:r>
              <a:rPr lang="en-US" sz="1200" dirty="0">
                <a:solidFill>
                  <a:schemeClr val="bg1"/>
                </a:solidFill>
                <a:latin typeface="Corbel" pitchFamily="34" charset="0"/>
              </a:rPr>
              <a:t> [package insert]. Research Triangle Park, NC. GlaxoSmithKline, Inc.; 2013.</a:t>
            </a:r>
          </a:p>
        </p:txBody>
      </p:sp>
    </p:spTree>
    <p:extLst>
      <p:ext uri="{BB962C8B-B14F-4D97-AF65-F5344CB8AC3E}">
        <p14:creationId xmlns:p14="http://schemas.microsoft.com/office/powerpoint/2010/main" val="180912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Vaccine Combinations</a:t>
            </a:r>
            <a:endParaRPr lang="en-US" sz="3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71424382"/>
              </p:ext>
            </p:extLst>
          </p:nvPr>
        </p:nvGraphicFramePr>
        <p:xfrm>
          <a:off x="387350" y="1574800"/>
          <a:ext cx="8369300" cy="3708400"/>
        </p:xfrm>
        <a:graphic>
          <a:graphicData uri="http://schemas.openxmlformats.org/presentationml/2006/ole">
            <mc:AlternateContent xmlns:mc="http://schemas.openxmlformats.org/markup-compatibility/2006">
              <mc:Choice xmlns:v="urn:schemas-microsoft-com:vml" Requires="v">
                <p:oleObj spid="_x0000_s1076" name="Document" r:id="rId4" imgW="8369300" imgH="3708400" progId="Word.Document.12">
                  <p:embed/>
                </p:oleObj>
              </mc:Choice>
              <mc:Fallback>
                <p:oleObj name="Document" r:id="rId4" imgW="8369300" imgH="3708400" progId="Word.Document.12">
                  <p:embed/>
                  <p:pic>
                    <p:nvPicPr>
                      <p:cNvPr id="0" name=""/>
                      <p:cNvPicPr/>
                      <p:nvPr/>
                    </p:nvPicPr>
                    <p:blipFill>
                      <a:blip r:embed="rId5"/>
                      <a:stretch>
                        <a:fillRect/>
                      </a:stretch>
                    </p:blipFill>
                    <p:spPr>
                      <a:xfrm>
                        <a:off x="387350" y="1574800"/>
                        <a:ext cx="8369300" cy="3708400"/>
                      </a:xfrm>
                      <a:prstGeom prst="rect">
                        <a:avLst/>
                      </a:prstGeom>
                    </p:spPr>
                  </p:pic>
                </p:oleObj>
              </mc:Fallback>
            </mc:AlternateContent>
          </a:graphicData>
        </a:graphic>
      </p:graphicFrame>
    </p:spTree>
    <p:extLst>
      <p:ext uri="{BB962C8B-B14F-4D97-AF65-F5344CB8AC3E}">
        <p14:creationId xmlns:p14="http://schemas.microsoft.com/office/powerpoint/2010/main" val="869141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Combination Vaccine Formulary Agents</a:t>
            </a:r>
            <a:endParaRPr lang="en-US" sz="3600" dirty="0"/>
          </a:p>
        </p:txBody>
      </p:sp>
      <p:sp>
        <p:nvSpPr>
          <p:cNvPr id="3" name="Content Placeholder 2"/>
          <p:cNvSpPr>
            <a:spLocks noGrp="1"/>
          </p:cNvSpPr>
          <p:nvPr>
            <p:ph sz="half" idx="1"/>
          </p:nvPr>
        </p:nvSpPr>
        <p:spPr>
          <a:xfrm>
            <a:off x="457200" y="1440494"/>
            <a:ext cx="4038600" cy="4685670"/>
          </a:xfrm>
        </p:spPr>
        <p:txBody>
          <a:bodyPr>
            <a:normAutofit/>
          </a:bodyPr>
          <a:lstStyle/>
          <a:p>
            <a:r>
              <a:rPr lang="en-US" sz="2600" dirty="0" smtClean="0"/>
              <a:t>Formulary</a:t>
            </a:r>
          </a:p>
          <a:p>
            <a:pPr lvl="1"/>
            <a:r>
              <a:rPr lang="en-US" sz="2600" dirty="0" err="1" smtClean="0"/>
              <a:t>Pentacel</a:t>
            </a:r>
            <a:r>
              <a:rPr lang="en-US" sz="2600" dirty="0" smtClean="0"/>
              <a:t>®</a:t>
            </a:r>
          </a:p>
          <a:p>
            <a:pPr lvl="1"/>
            <a:r>
              <a:rPr lang="en-US" sz="2600" dirty="0" err="1" smtClean="0"/>
              <a:t>Daptacel</a:t>
            </a:r>
            <a:r>
              <a:rPr lang="en-US" sz="2600" dirty="0" smtClean="0"/>
              <a:t>®</a:t>
            </a:r>
          </a:p>
          <a:p>
            <a:pPr lvl="1"/>
            <a:r>
              <a:rPr lang="en-US" sz="2600" dirty="0" err="1" smtClean="0"/>
              <a:t>Comvax</a:t>
            </a:r>
            <a:r>
              <a:rPr lang="en-US" sz="2600" dirty="0" smtClean="0"/>
              <a:t>®</a:t>
            </a:r>
          </a:p>
          <a:p>
            <a:pPr lvl="1"/>
            <a:r>
              <a:rPr lang="en-US" sz="2600" dirty="0" err="1" smtClean="0"/>
              <a:t>Prevnar</a:t>
            </a:r>
            <a:r>
              <a:rPr lang="en-US" sz="2600" dirty="0" smtClean="0"/>
              <a:t> 13</a:t>
            </a:r>
            <a:r>
              <a:rPr lang="en-US" sz="2600" dirty="0"/>
              <a:t>®</a:t>
            </a:r>
          </a:p>
          <a:p>
            <a:pPr lvl="1"/>
            <a:r>
              <a:rPr lang="en-US" sz="2600" dirty="0" err="1"/>
              <a:t>Vaqta</a:t>
            </a:r>
            <a:r>
              <a:rPr lang="en-US" sz="2600" dirty="0"/>
              <a:t>®</a:t>
            </a:r>
          </a:p>
          <a:p>
            <a:pPr lvl="1"/>
            <a:r>
              <a:rPr lang="en-US" sz="2600" dirty="0"/>
              <a:t>IPOL®</a:t>
            </a:r>
          </a:p>
          <a:p>
            <a:pPr lvl="1"/>
            <a:r>
              <a:rPr lang="en-US" sz="2600" dirty="0" err="1" smtClean="0"/>
              <a:t>RotaTEQ</a:t>
            </a:r>
            <a:r>
              <a:rPr lang="en-US" sz="2600" dirty="0" smtClean="0"/>
              <a:t>®</a:t>
            </a:r>
          </a:p>
          <a:p>
            <a:pPr lvl="1"/>
            <a:r>
              <a:rPr lang="en-US" sz="2600" dirty="0" err="1" smtClean="0"/>
              <a:t>Recombivax</a:t>
            </a:r>
            <a:r>
              <a:rPr lang="en-US" sz="2600" dirty="0" smtClean="0"/>
              <a:t>®</a:t>
            </a:r>
            <a:endParaRPr lang="en-US" sz="2600" dirty="0"/>
          </a:p>
          <a:p>
            <a:pPr lvl="1"/>
            <a:endParaRPr lang="en-US" sz="2600" dirty="0" smtClean="0"/>
          </a:p>
        </p:txBody>
      </p:sp>
      <p:sp>
        <p:nvSpPr>
          <p:cNvPr id="5" name="Content Placeholder 4"/>
          <p:cNvSpPr>
            <a:spLocks noGrp="1"/>
          </p:cNvSpPr>
          <p:nvPr>
            <p:ph sz="half" idx="2"/>
          </p:nvPr>
        </p:nvSpPr>
        <p:spPr/>
        <p:txBody>
          <a:bodyPr>
            <a:normAutofit/>
          </a:bodyPr>
          <a:lstStyle/>
          <a:p>
            <a:r>
              <a:rPr lang="en-US" sz="2600" dirty="0"/>
              <a:t>Non-formulary, usually in stock</a:t>
            </a:r>
          </a:p>
          <a:p>
            <a:pPr lvl="1"/>
            <a:r>
              <a:rPr lang="en-US" sz="2600" dirty="0" err="1"/>
              <a:t>Pediarix</a:t>
            </a:r>
            <a:r>
              <a:rPr lang="en-US" sz="2600" dirty="0"/>
              <a:t>®</a:t>
            </a:r>
          </a:p>
          <a:p>
            <a:pPr lvl="1"/>
            <a:r>
              <a:rPr lang="en-US" sz="2600" dirty="0" err="1"/>
              <a:t>Engerix</a:t>
            </a:r>
            <a:r>
              <a:rPr lang="en-US" sz="2600" dirty="0"/>
              <a:t>®</a:t>
            </a:r>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128313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Steps for Immunization Documentation</a:t>
            </a:r>
            <a:endParaRPr lang="en-US" sz="3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45" b="5580"/>
          <a:stretch/>
        </p:blipFill>
        <p:spPr bwMode="auto">
          <a:xfrm>
            <a:off x="1926176" y="943722"/>
            <a:ext cx="5305425" cy="558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93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a:t>
            </a:r>
            <a:endParaRPr lang="en-US" sz="3600" dirty="0"/>
          </a:p>
        </p:txBody>
      </p:sp>
      <p:sp>
        <p:nvSpPr>
          <p:cNvPr id="3" name="Content Placeholder 2"/>
          <p:cNvSpPr>
            <a:spLocks noGrp="1"/>
          </p:cNvSpPr>
          <p:nvPr>
            <p:ph idx="1"/>
          </p:nvPr>
        </p:nvSpPr>
        <p:spPr>
          <a:xfrm>
            <a:off x="457200" y="1427968"/>
            <a:ext cx="8229600" cy="4698196"/>
          </a:xfrm>
        </p:spPr>
        <p:txBody>
          <a:bodyPr>
            <a:normAutofit/>
          </a:bodyPr>
          <a:lstStyle/>
          <a:p>
            <a:r>
              <a:rPr lang="en-US" sz="2600" dirty="0" smtClean="0"/>
              <a:t>Explain contraindications and common adverse reactions to vaccinations.</a:t>
            </a:r>
          </a:p>
          <a:p>
            <a:r>
              <a:rPr lang="en-US" sz="2600" dirty="0" smtClean="0"/>
              <a:t>Appropriately determine which vaccinations are needed for a specific patient.</a:t>
            </a:r>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82382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Catch-up Schedule</a:t>
            </a:r>
            <a:endParaRPr lang="en-US" sz="3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 y="958494"/>
            <a:ext cx="8448675" cy="589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0" y="6611779"/>
            <a:ext cx="4572000" cy="246221"/>
          </a:xfrm>
          <a:prstGeom prst="rect">
            <a:avLst/>
          </a:prstGeom>
        </p:spPr>
        <p:txBody>
          <a:bodyPr>
            <a:spAutoFit/>
          </a:bodyPr>
          <a:lstStyle/>
          <a:p>
            <a:r>
              <a:rPr lang="en-US" sz="1000" dirty="0">
                <a:latin typeface="Corbel" pitchFamily="34" charset="0"/>
              </a:rPr>
              <a:t>http://www.cdc.gov/vaccines/schedules/downloads/child/catchup-schedule-pr.pdf</a:t>
            </a:r>
          </a:p>
        </p:txBody>
      </p:sp>
    </p:spTree>
    <p:extLst>
      <p:ext uri="{BB962C8B-B14F-4D97-AF65-F5344CB8AC3E}">
        <p14:creationId xmlns:p14="http://schemas.microsoft.com/office/powerpoint/2010/main" val="1223983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#1</a:t>
            </a:r>
            <a:endParaRPr lang="en-US" sz="3600" dirty="0"/>
          </a:p>
        </p:txBody>
      </p:sp>
      <p:sp>
        <p:nvSpPr>
          <p:cNvPr id="3" name="Content Placeholder 2"/>
          <p:cNvSpPr>
            <a:spLocks noGrp="1"/>
          </p:cNvSpPr>
          <p:nvPr>
            <p:ph idx="1"/>
          </p:nvPr>
        </p:nvSpPr>
        <p:spPr>
          <a:xfrm>
            <a:off x="457200" y="1387257"/>
            <a:ext cx="8229600" cy="4525963"/>
          </a:xfrm>
        </p:spPr>
        <p:txBody>
          <a:bodyPr>
            <a:noAutofit/>
          </a:bodyPr>
          <a:lstStyle/>
          <a:p>
            <a:pPr marL="0" indent="0">
              <a:buNone/>
            </a:pPr>
            <a:r>
              <a:rPr lang="en-US" sz="2600" dirty="0" smtClean="0"/>
              <a:t>WE is a 2 month old clinically stable infant in the NICU who was born at 31 weeks. What immunizations, if any, should he get at this time?</a:t>
            </a:r>
          </a:p>
          <a:p>
            <a:pPr marL="0" indent="0">
              <a:buNone/>
            </a:pPr>
            <a:endParaRPr lang="en-US" sz="1400" dirty="0"/>
          </a:p>
          <a:p>
            <a:r>
              <a:rPr lang="en-US" sz="2600" dirty="0" smtClean="0"/>
              <a:t>Hepatitis B</a:t>
            </a:r>
          </a:p>
          <a:p>
            <a:r>
              <a:rPr lang="en-US" sz="2600" dirty="0" err="1" smtClean="0"/>
              <a:t>DTaP</a:t>
            </a:r>
            <a:endParaRPr lang="en-US" sz="2600" dirty="0" smtClean="0"/>
          </a:p>
          <a:p>
            <a:r>
              <a:rPr lang="en-US" sz="2600" dirty="0" err="1" smtClean="0"/>
              <a:t>Hib</a:t>
            </a:r>
            <a:endParaRPr lang="en-US" sz="2600" dirty="0" smtClean="0"/>
          </a:p>
          <a:p>
            <a:r>
              <a:rPr lang="en-US" sz="2600" dirty="0" smtClean="0"/>
              <a:t>PCV</a:t>
            </a:r>
          </a:p>
          <a:p>
            <a:r>
              <a:rPr lang="en-US" sz="2600" dirty="0" smtClean="0"/>
              <a:t>IPV</a:t>
            </a:r>
          </a:p>
          <a:p>
            <a:r>
              <a:rPr lang="en-US" sz="2600" dirty="0" smtClean="0"/>
              <a:t>RV (not at CNHS)</a:t>
            </a:r>
          </a:p>
          <a:p>
            <a:endParaRPr lang="en-US" sz="2600" dirty="0" smtClean="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15270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#1 Continued</a:t>
            </a:r>
            <a:endParaRPr lang="en-US" sz="3600" dirty="0"/>
          </a:p>
        </p:txBody>
      </p:sp>
      <p:sp>
        <p:nvSpPr>
          <p:cNvPr id="3" name="Content Placeholder 2"/>
          <p:cNvSpPr>
            <a:spLocks noGrp="1"/>
          </p:cNvSpPr>
          <p:nvPr>
            <p:ph idx="1"/>
          </p:nvPr>
        </p:nvSpPr>
        <p:spPr/>
        <p:txBody>
          <a:bodyPr>
            <a:normAutofit/>
          </a:bodyPr>
          <a:lstStyle/>
          <a:p>
            <a:pPr marL="0" indent="0">
              <a:buNone/>
            </a:pPr>
            <a:r>
              <a:rPr lang="en-US" sz="2600" dirty="0" smtClean="0"/>
              <a:t>Based on the list of vaccinations which you want to prescribe for this patient, which vaccines (including any combinations) would you order?</a:t>
            </a:r>
          </a:p>
          <a:p>
            <a:pPr marL="0" indent="0">
              <a:buNone/>
            </a:pPr>
            <a:endParaRPr lang="en-US" sz="1400" dirty="0" smtClean="0"/>
          </a:p>
          <a:p>
            <a:r>
              <a:rPr lang="en-US" sz="2600" dirty="0" err="1" smtClean="0"/>
              <a:t>Pentacel</a:t>
            </a:r>
            <a:r>
              <a:rPr lang="en-US" sz="2600" dirty="0" smtClean="0"/>
              <a:t>®</a:t>
            </a:r>
          </a:p>
          <a:p>
            <a:r>
              <a:rPr lang="en-US" sz="2600" dirty="0" err="1"/>
              <a:t>Engerix</a:t>
            </a:r>
            <a:r>
              <a:rPr lang="en-US" sz="2600" dirty="0" smtClean="0"/>
              <a:t>®</a:t>
            </a:r>
          </a:p>
          <a:p>
            <a:r>
              <a:rPr lang="en-US" sz="2600" dirty="0" err="1" smtClean="0"/>
              <a:t>Prevnar</a:t>
            </a:r>
            <a:r>
              <a:rPr lang="en-US" sz="2600" dirty="0" smtClean="0"/>
              <a:t> 13®</a:t>
            </a:r>
          </a:p>
          <a:p>
            <a:pPr marL="0" indent="0">
              <a:buNone/>
            </a:pPr>
            <a:endParaRPr lang="en-US" sz="2600" dirty="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23786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#1 Continued</a:t>
            </a:r>
            <a:endParaRPr lang="en-US" sz="3600" dirty="0"/>
          </a:p>
        </p:txBody>
      </p:sp>
      <p:sp>
        <p:nvSpPr>
          <p:cNvPr id="3" name="Content Placeholder 2"/>
          <p:cNvSpPr>
            <a:spLocks noGrp="1"/>
          </p:cNvSpPr>
          <p:nvPr>
            <p:ph idx="1"/>
          </p:nvPr>
        </p:nvSpPr>
        <p:spPr/>
        <p:txBody>
          <a:bodyPr>
            <a:normAutofit/>
          </a:bodyPr>
          <a:lstStyle/>
          <a:p>
            <a:pPr marL="0" indent="0">
              <a:buNone/>
            </a:pPr>
            <a:r>
              <a:rPr lang="en-US" sz="2600" dirty="0" smtClean="0"/>
              <a:t>After putting in your vaccine orders, a pharmacist calls to inform you that due to a shortage, we don’t have any </a:t>
            </a:r>
            <a:r>
              <a:rPr lang="en-US" sz="2600" dirty="0" err="1" smtClean="0"/>
              <a:t>Pentacel</a:t>
            </a:r>
            <a:r>
              <a:rPr lang="en-US" sz="2600" dirty="0" smtClean="0"/>
              <a:t>®. How would you adjust your vaccine orders?</a:t>
            </a:r>
          </a:p>
          <a:p>
            <a:pPr marL="0" indent="0">
              <a:buNone/>
            </a:pPr>
            <a:endParaRPr lang="en-US" sz="2600" dirty="0"/>
          </a:p>
          <a:p>
            <a:r>
              <a:rPr lang="en-US" sz="2600" dirty="0" err="1" smtClean="0"/>
              <a:t>Pediarix</a:t>
            </a:r>
            <a:r>
              <a:rPr lang="en-US" sz="2600" dirty="0" smtClean="0"/>
              <a:t>®</a:t>
            </a:r>
          </a:p>
          <a:p>
            <a:r>
              <a:rPr lang="en-US" sz="2600" dirty="0" err="1"/>
              <a:t>ActHIB</a:t>
            </a:r>
            <a:r>
              <a:rPr lang="en-US" sz="2600" dirty="0" smtClean="0"/>
              <a:t>®</a:t>
            </a:r>
          </a:p>
          <a:p>
            <a:r>
              <a:rPr lang="en-US" sz="2600" dirty="0" err="1" smtClean="0"/>
              <a:t>Prevnar</a:t>
            </a:r>
            <a:r>
              <a:rPr lang="en-US" sz="2600" dirty="0" smtClean="0"/>
              <a:t> 13</a:t>
            </a:r>
            <a:r>
              <a:rPr lang="en-US" sz="2600" dirty="0"/>
              <a:t>®</a:t>
            </a:r>
          </a:p>
          <a:p>
            <a:endParaRPr lang="en-US" sz="2600" dirty="0" smtClean="0"/>
          </a:p>
          <a:p>
            <a:pPr marL="0" indent="0">
              <a:buNone/>
            </a:pPr>
            <a:endParaRPr lang="en-US" sz="2600" dirty="0"/>
          </a:p>
          <a:p>
            <a:pPr marL="0" indent="0">
              <a:buNone/>
            </a:pPr>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33345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#2</a:t>
            </a:r>
            <a:endParaRPr lang="en-US" sz="3600" dirty="0"/>
          </a:p>
        </p:txBody>
      </p:sp>
      <p:sp>
        <p:nvSpPr>
          <p:cNvPr id="3" name="Content Placeholder 2"/>
          <p:cNvSpPr>
            <a:spLocks noGrp="1"/>
          </p:cNvSpPr>
          <p:nvPr>
            <p:ph idx="1"/>
          </p:nvPr>
        </p:nvSpPr>
        <p:spPr>
          <a:xfrm>
            <a:off x="457200" y="977030"/>
            <a:ext cx="8229600" cy="5149133"/>
          </a:xfrm>
        </p:spPr>
        <p:txBody>
          <a:bodyPr>
            <a:normAutofit lnSpcReduction="10000"/>
          </a:bodyPr>
          <a:lstStyle/>
          <a:p>
            <a:pPr marL="0" indent="0">
              <a:buNone/>
            </a:pPr>
            <a:r>
              <a:rPr lang="en-US" sz="2600" dirty="0" smtClean="0"/>
              <a:t>FL is a 4-month-old (GA 27 weeks) who is currently in the NICU with feeding intolerance and s/p 14 days of antibiotics for treatment of NEC. She hasn’t received any immunizations. What, if any, immunizations should she get at this time? How long should she wait to get the next dose of each vaccinations?</a:t>
            </a:r>
          </a:p>
          <a:p>
            <a:pPr marL="0" indent="0">
              <a:buNone/>
            </a:pPr>
            <a:endParaRPr lang="en-US" sz="1500" dirty="0" smtClean="0"/>
          </a:p>
          <a:p>
            <a:pPr marL="0" indent="0">
              <a:buNone/>
            </a:pPr>
            <a:r>
              <a:rPr lang="en-US" sz="2600" dirty="0" smtClean="0"/>
              <a:t>Hepatitis B – 4 weeks</a:t>
            </a:r>
          </a:p>
          <a:p>
            <a:pPr marL="0" indent="0">
              <a:buNone/>
            </a:pPr>
            <a:r>
              <a:rPr lang="en-US" sz="2600" dirty="0" err="1" smtClean="0"/>
              <a:t>DTaP</a:t>
            </a:r>
            <a:r>
              <a:rPr lang="en-US" sz="2600" dirty="0" smtClean="0"/>
              <a:t> – 4 weeks</a:t>
            </a:r>
          </a:p>
          <a:p>
            <a:pPr marL="0" indent="0">
              <a:buNone/>
            </a:pPr>
            <a:r>
              <a:rPr lang="en-US" sz="2600" dirty="0" err="1" smtClean="0"/>
              <a:t>Hib</a:t>
            </a:r>
            <a:r>
              <a:rPr lang="en-US" sz="2600" dirty="0" smtClean="0"/>
              <a:t> – 6 weeks</a:t>
            </a:r>
          </a:p>
          <a:p>
            <a:pPr marL="0" indent="0">
              <a:buNone/>
            </a:pPr>
            <a:r>
              <a:rPr lang="en-US" sz="2600" dirty="0" smtClean="0"/>
              <a:t>PCV – 6 weeks</a:t>
            </a:r>
          </a:p>
          <a:p>
            <a:pPr marL="0" indent="0">
              <a:buNone/>
            </a:pPr>
            <a:r>
              <a:rPr lang="en-US" sz="2600" dirty="0" smtClean="0"/>
              <a:t>IPV – 6 weeks</a:t>
            </a:r>
          </a:p>
          <a:p>
            <a:pPr marL="0" indent="0">
              <a:buNone/>
            </a:pPr>
            <a:r>
              <a:rPr lang="en-US" sz="2600" dirty="0" smtClean="0"/>
              <a:t>RV (not at CNHS)</a:t>
            </a:r>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1413263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Parent Education</a:t>
            </a:r>
            <a:endParaRPr lang="en-US" sz="3600" dirty="0"/>
          </a:p>
        </p:txBody>
      </p:sp>
      <p:sp>
        <p:nvSpPr>
          <p:cNvPr id="3" name="Content Placeholder 2"/>
          <p:cNvSpPr>
            <a:spLocks noGrp="1"/>
          </p:cNvSpPr>
          <p:nvPr>
            <p:ph idx="1"/>
          </p:nvPr>
        </p:nvSpPr>
        <p:spPr>
          <a:xfrm>
            <a:off x="300624" y="1402916"/>
            <a:ext cx="8680537" cy="4723248"/>
          </a:xfrm>
        </p:spPr>
        <p:txBody>
          <a:bodyPr>
            <a:normAutofit/>
          </a:bodyPr>
          <a:lstStyle/>
          <a:p>
            <a:r>
              <a:rPr lang="en-US" sz="2600" dirty="0"/>
              <a:t>CDC </a:t>
            </a:r>
            <a:r>
              <a:rPr lang="en-US" sz="2600" dirty="0" smtClean="0"/>
              <a:t>website</a:t>
            </a:r>
          </a:p>
          <a:p>
            <a:pPr lvl="1"/>
            <a:r>
              <a:rPr lang="en-US" sz="2600" dirty="0"/>
              <a:t>http://www.cdc.gov/vaccines/parents/index.html</a:t>
            </a:r>
            <a:endParaRPr lang="en-US" sz="2600" dirty="0" smtClean="0"/>
          </a:p>
          <a:p>
            <a:r>
              <a:rPr lang="en-US" sz="2600" dirty="0" smtClean="0"/>
              <a:t>Schedule </a:t>
            </a:r>
            <a:r>
              <a:rPr lang="en-US" sz="2600" dirty="0"/>
              <a:t>cards</a:t>
            </a:r>
          </a:p>
          <a:p>
            <a:pPr lvl="1"/>
            <a:r>
              <a:rPr lang="en-US" sz="2600" dirty="0"/>
              <a:t>May request from CDC (free)</a:t>
            </a:r>
          </a:p>
          <a:p>
            <a:r>
              <a:rPr lang="en-US" sz="2600" dirty="0"/>
              <a:t>Vaccine information </a:t>
            </a:r>
            <a:r>
              <a:rPr lang="en-US" sz="2600" dirty="0" smtClean="0"/>
              <a:t>sheets</a:t>
            </a:r>
          </a:p>
          <a:p>
            <a:pPr lvl="1"/>
            <a:r>
              <a:rPr lang="en-US" sz="2600" dirty="0"/>
              <a:t>http://www.cdc.gov/vaccines/hcp/vis/index.html</a:t>
            </a:r>
          </a:p>
          <a:p>
            <a:r>
              <a:rPr lang="en-US" sz="2600" dirty="0" smtClean="0"/>
              <a:t>AAP</a:t>
            </a:r>
          </a:p>
          <a:p>
            <a:pPr lvl="1"/>
            <a:r>
              <a:rPr lang="en-US" sz="2600" dirty="0" smtClean="0"/>
              <a:t>http</a:t>
            </a:r>
            <a:r>
              <a:rPr lang="en-US" sz="2600" dirty="0"/>
              <a:t>://patiented.aap.org/categoryBrowse.aspx?catID=29</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442468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Frequently Asked Questions</a:t>
            </a:r>
            <a:endParaRPr lang="en-US" sz="3600" dirty="0"/>
          </a:p>
        </p:txBody>
      </p:sp>
      <p:sp>
        <p:nvSpPr>
          <p:cNvPr id="3" name="Content Placeholder 2"/>
          <p:cNvSpPr>
            <a:spLocks noGrp="1"/>
          </p:cNvSpPr>
          <p:nvPr>
            <p:ph idx="1"/>
          </p:nvPr>
        </p:nvSpPr>
        <p:spPr>
          <a:xfrm>
            <a:off x="457200" y="1340286"/>
            <a:ext cx="8229600" cy="4785878"/>
          </a:xfrm>
        </p:spPr>
        <p:txBody>
          <a:bodyPr>
            <a:normAutofit/>
          </a:bodyPr>
          <a:lstStyle/>
          <a:p>
            <a:r>
              <a:rPr lang="en-US" sz="2600" dirty="0" smtClean="0"/>
              <a:t>Should I give vaccines on different days?</a:t>
            </a:r>
          </a:p>
          <a:p>
            <a:pPr lvl="1"/>
            <a:r>
              <a:rPr lang="en-US" sz="2600" dirty="0" smtClean="0"/>
              <a:t>Strongly encouraged to do all in same administration</a:t>
            </a:r>
          </a:p>
          <a:p>
            <a:pPr lvl="1"/>
            <a:r>
              <a:rPr lang="en-US" sz="2600" dirty="0" smtClean="0"/>
              <a:t>In shortage, combination vaccines given first but always better to give in one administration</a:t>
            </a:r>
          </a:p>
          <a:p>
            <a:r>
              <a:rPr lang="en-US" sz="2600" dirty="0" smtClean="0"/>
              <a:t>Can I use the multiple vaccine VIS sheet?</a:t>
            </a:r>
          </a:p>
          <a:p>
            <a:pPr lvl="1"/>
            <a:r>
              <a:rPr lang="en-US" sz="2600" dirty="0" smtClean="0"/>
              <a:t>Yes, but this has been unavailable in the past due to revisions being made</a:t>
            </a:r>
          </a:p>
          <a:p>
            <a:r>
              <a:rPr lang="en-US" sz="2600" dirty="0" smtClean="0"/>
              <a:t>Can I pre-print the VIS sheet?</a:t>
            </a:r>
          </a:p>
          <a:p>
            <a:pPr lvl="1"/>
            <a:r>
              <a:rPr lang="en-US" sz="2600" dirty="0" smtClean="0"/>
              <a:t>No, you will need the most recent VIS sheet to give to the caregiver</a:t>
            </a:r>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2824877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References</a:t>
            </a:r>
            <a:endParaRPr lang="en-US" sz="3600" dirty="0"/>
          </a:p>
        </p:txBody>
      </p:sp>
      <p:sp>
        <p:nvSpPr>
          <p:cNvPr id="3" name="Content Placeholder 2"/>
          <p:cNvSpPr>
            <a:spLocks noGrp="1"/>
          </p:cNvSpPr>
          <p:nvPr>
            <p:ph idx="1"/>
          </p:nvPr>
        </p:nvSpPr>
        <p:spPr>
          <a:xfrm>
            <a:off x="237995" y="713985"/>
            <a:ext cx="8592853" cy="4747364"/>
          </a:xfrm>
        </p:spPr>
        <p:txBody>
          <a:bodyPr>
            <a:noAutofit/>
          </a:bodyPr>
          <a:lstStyle/>
          <a:p>
            <a:pPr marL="514350" indent="-514350">
              <a:buFont typeface="+mj-lt"/>
              <a:buAutoNum type="arabicPeriod"/>
            </a:pPr>
            <a:r>
              <a:rPr lang="en-US" sz="1200" dirty="0" smtClean="0"/>
              <a:t>Centers for Disease Control </a:t>
            </a:r>
            <a:r>
              <a:rPr lang="en-US" sz="1200" dirty="0"/>
              <a:t>and Prevention</a:t>
            </a:r>
            <a:r>
              <a:rPr lang="en-US" sz="1200" dirty="0" smtClean="0"/>
              <a:t>. Recommended Immunizations for Children. </a:t>
            </a:r>
            <a:r>
              <a:rPr lang="en-US" sz="1200" dirty="0"/>
              <a:t>http://</a:t>
            </a:r>
            <a:r>
              <a:rPr lang="en-US" sz="1200" dirty="0" smtClean="0"/>
              <a:t>www.cdc.gov/vaccines/parents/downloads/parent-ver-sch-0-6yrs.pdf. Accessed May 9, 2014.</a:t>
            </a:r>
            <a:endParaRPr lang="en-US" sz="1200" dirty="0"/>
          </a:p>
          <a:p>
            <a:pPr marL="514350" indent="-514350">
              <a:buFont typeface="+mj-lt"/>
              <a:buAutoNum type="arabicPeriod"/>
            </a:pPr>
            <a:r>
              <a:rPr lang="en-US" sz="1200" dirty="0" smtClean="0"/>
              <a:t>Centers </a:t>
            </a:r>
            <a:r>
              <a:rPr lang="en-US" sz="1200" dirty="0"/>
              <a:t>for Disease Control and Prevention. </a:t>
            </a:r>
            <a:r>
              <a:rPr lang="en-US" sz="1200" dirty="0" smtClean="0"/>
              <a:t>Hepatitis B Vaccine 2012</a:t>
            </a:r>
            <a:r>
              <a:rPr lang="en-US" sz="1200" dirty="0"/>
              <a:t>. http://</a:t>
            </a:r>
            <a:r>
              <a:rPr lang="en-US" sz="1200" dirty="0" smtClean="0"/>
              <a:t>www.cdc.gov/vaccines/hcp/vis/vis-statements/hep-b.pdf. Accessed </a:t>
            </a:r>
            <a:r>
              <a:rPr lang="en-US" sz="1200" dirty="0"/>
              <a:t>May 9</a:t>
            </a:r>
            <a:r>
              <a:rPr lang="en-US" sz="1200" dirty="0" smtClean="0"/>
              <a:t>, </a:t>
            </a:r>
            <a:r>
              <a:rPr lang="en-US" sz="1200" dirty="0"/>
              <a:t>2014</a:t>
            </a:r>
            <a:r>
              <a:rPr lang="en-US" sz="1200" dirty="0" smtClean="0"/>
              <a:t>.</a:t>
            </a:r>
          </a:p>
          <a:p>
            <a:pPr marL="514350" indent="-514350">
              <a:buFont typeface="+mj-lt"/>
              <a:buAutoNum type="arabicPeriod"/>
            </a:pPr>
            <a:r>
              <a:rPr lang="en-US" sz="1200" dirty="0" err="1" smtClean="0"/>
              <a:t>Engerix</a:t>
            </a:r>
            <a:r>
              <a:rPr lang="en-US" sz="1200" dirty="0" smtClean="0"/>
              <a:t>-B [package </a:t>
            </a:r>
            <a:r>
              <a:rPr lang="en-US" sz="1200" dirty="0"/>
              <a:t>insert]. Research Triangle Park, NC. GlaxoSmithKline, Inc.; 2013</a:t>
            </a:r>
            <a:r>
              <a:rPr lang="en-US" sz="1200" dirty="0" smtClean="0"/>
              <a:t>.</a:t>
            </a:r>
          </a:p>
          <a:p>
            <a:pPr marL="514350" indent="-514350">
              <a:buFont typeface="+mj-lt"/>
              <a:buAutoNum type="arabicPeriod"/>
            </a:pPr>
            <a:r>
              <a:rPr lang="en-US" sz="1200" dirty="0" smtClean="0"/>
              <a:t>Recombivax HB [package insert]. </a:t>
            </a:r>
            <a:r>
              <a:rPr lang="en-US" sz="1200" dirty="0"/>
              <a:t>Whitehouse Station, NJ. Merck &amp; Co., Inc.; 2013</a:t>
            </a:r>
            <a:r>
              <a:rPr lang="en-US" sz="1200" dirty="0" smtClean="0"/>
              <a:t>.</a:t>
            </a:r>
            <a:endParaRPr lang="en-US" sz="1200" dirty="0"/>
          </a:p>
          <a:p>
            <a:pPr marL="514350" indent="-514350">
              <a:buFont typeface="+mj-lt"/>
              <a:buAutoNum type="arabicPeriod"/>
            </a:pPr>
            <a:r>
              <a:rPr lang="en-US" sz="1200" dirty="0" smtClean="0"/>
              <a:t>Centers </a:t>
            </a:r>
            <a:r>
              <a:rPr lang="en-US" sz="1200" dirty="0"/>
              <a:t>for Disease Control and Prevention. </a:t>
            </a:r>
            <a:r>
              <a:rPr lang="en-US" sz="1200" dirty="0" err="1" smtClean="0"/>
              <a:t>DTaP</a:t>
            </a:r>
            <a:r>
              <a:rPr lang="en-US" sz="1200" dirty="0" smtClean="0"/>
              <a:t> Vaccine 2007. </a:t>
            </a:r>
            <a:r>
              <a:rPr lang="en-US" sz="1200" dirty="0"/>
              <a:t>http://www.cdc.gov/vaccines/hcp/vis/vis-statements/dtap.pdf. Accessed May 9, 2014.</a:t>
            </a:r>
          </a:p>
          <a:p>
            <a:pPr marL="514350" indent="-514350">
              <a:buFont typeface="+mj-lt"/>
              <a:buAutoNum type="arabicPeriod"/>
            </a:pPr>
            <a:r>
              <a:rPr lang="en-US" sz="1200" dirty="0"/>
              <a:t>Centers for Disease Control and Prevention. </a:t>
            </a:r>
            <a:r>
              <a:rPr lang="en-US" sz="1200" dirty="0" err="1" smtClean="0"/>
              <a:t>Hib</a:t>
            </a:r>
            <a:r>
              <a:rPr lang="en-US" sz="1200" dirty="0" smtClean="0"/>
              <a:t> </a:t>
            </a:r>
            <a:r>
              <a:rPr lang="en-US" sz="1200" dirty="0"/>
              <a:t>Vaccine </a:t>
            </a:r>
            <a:r>
              <a:rPr lang="en-US" sz="1200" dirty="0" smtClean="0"/>
              <a:t>2014. http</a:t>
            </a:r>
            <a:r>
              <a:rPr lang="en-US" sz="1200" dirty="0"/>
              <a:t>://</a:t>
            </a:r>
            <a:r>
              <a:rPr lang="en-US" sz="1200" dirty="0" smtClean="0"/>
              <a:t>www.cdc.gov/vaccines/hcp/vis/vis-statements/hib.pdf</a:t>
            </a:r>
            <a:r>
              <a:rPr lang="en-US" sz="1200" dirty="0"/>
              <a:t>. Accessed May </a:t>
            </a:r>
            <a:r>
              <a:rPr lang="en-US" sz="1200" dirty="0" smtClean="0"/>
              <a:t>12, </a:t>
            </a:r>
            <a:r>
              <a:rPr lang="en-US" sz="1200" dirty="0"/>
              <a:t>2014</a:t>
            </a:r>
            <a:r>
              <a:rPr lang="en-US" sz="1200" dirty="0" smtClean="0"/>
              <a:t>.</a:t>
            </a:r>
          </a:p>
          <a:p>
            <a:pPr marL="514350" indent="-514350">
              <a:buFont typeface="+mj-lt"/>
              <a:buAutoNum type="arabicPeriod"/>
            </a:pPr>
            <a:r>
              <a:rPr lang="en-US" sz="1200" dirty="0"/>
              <a:t>Centers for Disease Control and Prevention. </a:t>
            </a:r>
            <a:r>
              <a:rPr lang="en-US" sz="1200" dirty="0" smtClean="0"/>
              <a:t>Polio </a:t>
            </a:r>
            <a:r>
              <a:rPr lang="en-US" sz="1200" dirty="0"/>
              <a:t>Vaccine </a:t>
            </a:r>
            <a:r>
              <a:rPr lang="en-US" sz="1200" dirty="0" smtClean="0"/>
              <a:t>2011. </a:t>
            </a:r>
            <a:r>
              <a:rPr lang="en-US" sz="1200" dirty="0"/>
              <a:t>http://www.cdc.gov/vaccines/hcp/vis/vis-statements/ipv.pdf. Accessed May 12, 2014</a:t>
            </a:r>
            <a:r>
              <a:rPr lang="en-US" sz="1200" dirty="0" smtClean="0"/>
              <a:t>.</a:t>
            </a:r>
          </a:p>
          <a:p>
            <a:pPr marL="514350" indent="-514350">
              <a:buFont typeface="+mj-lt"/>
              <a:buAutoNum type="arabicPeriod"/>
            </a:pPr>
            <a:r>
              <a:rPr lang="en-US" sz="1200" dirty="0"/>
              <a:t>Centers for Disease Control and Prevention. </a:t>
            </a:r>
            <a:r>
              <a:rPr lang="en-US" sz="1200" dirty="0" err="1" smtClean="0"/>
              <a:t>Pneuomococcal</a:t>
            </a:r>
            <a:r>
              <a:rPr lang="en-US" sz="1200" dirty="0" smtClean="0"/>
              <a:t> Conjugate </a:t>
            </a:r>
            <a:r>
              <a:rPr lang="en-US" sz="1200" dirty="0"/>
              <a:t>Vaccine </a:t>
            </a:r>
            <a:r>
              <a:rPr lang="en-US" sz="1200" dirty="0" smtClean="0"/>
              <a:t>2013</a:t>
            </a:r>
            <a:r>
              <a:rPr lang="en-US" sz="1200" dirty="0"/>
              <a:t>. http://www.cdc.gov/vaccines/hcp/vis/vis-statements/pcv13.pdf. Accessed May 12, 2014</a:t>
            </a:r>
            <a:r>
              <a:rPr lang="en-US" sz="1200" dirty="0" smtClean="0"/>
              <a:t>.</a:t>
            </a:r>
          </a:p>
          <a:p>
            <a:pPr marL="514350" indent="-514350">
              <a:buFont typeface="+mj-lt"/>
              <a:buAutoNum type="arabicPeriod"/>
            </a:pPr>
            <a:r>
              <a:rPr lang="en-US" sz="1200" dirty="0"/>
              <a:t>Centers for Disease Control and Prevention. </a:t>
            </a:r>
            <a:r>
              <a:rPr lang="en-US" sz="1200" dirty="0" smtClean="0"/>
              <a:t>MMR Vaccine 2012. </a:t>
            </a:r>
            <a:r>
              <a:rPr lang="en-US" sz="1200" dirty="0"/>
              <a:t>http://</a:t>
            </a:r>
            <a:r>
              <a:rPr lang="en-US" sz="1200" dirty="0" smtClean="0"/>
              <a:t>www.cdc.gov/vaccines/hcp/vis/vis-statements/mmr.pdf</a:t>
            </a:r>
            <a:r>
              <a:rPr lang="en-US" sz="1200" dirty="0"/>
              <a:t>. Accessed May </a:t>
            </a:r>
            <a:r>
              <a:rPr lang="en-US" sz="1200" dirty="0" smtClean="0"/>
              <a:t>15, </a:t>
            </a:r>
            <a:r>
              <a:rPr lang="en-US" sz="1200" dirty="0"/>
              <a:t>2014</a:t>
            </a:r>
            <a:r>
              <a:rPr lang="en-US" sz="1200" dirty="0" smtClean="0"/>
              <a:t>.</a:t>
            </a:r>
          </a:p>
          <a:p>
            <a:pPr marL="514350" indent="-514350">
              <a:buFont typeface="+mj-lt"/>
              <a:buAutoNum type="arabicPeriod"/>
            </a:pPr>
            <a:r>
              <a:rPr lang="en-US" sz="1200" dirty="0"/>
              <a:t>Centers for Disease Control and Prevention. </a:t>
            </a:r>
            <a:r>
              <a:rPr lang="en-US" sz="1200" dirty="0" smtClean="0"/>
              <a:t>Chickenpox </a:t>
            </a:r>
            <a:r>
              <a:rPr lang="en-US" sz="1200" dirty="0"/>
              <a:t>Vaccine </a:t>
            </a:r>
            <a:r>
              <a:rPr lang="en-US" sz="1200" dirty="0" smtClean="0"/>
              <a:t>2008. </a:t>
            </a:r>
            <a:r>
              <a:rPr lang="en-US" sz="1200" dirty="0"/>
              <a:t>http://</a:t>
            </a:r>
            <a:r>
              <a:rPr lang="en-US" sz="1200" dirty="0" smtClean="0"/>
              <a:t>www.cdc.gov/vaccines/hcp/vis/vis-statements/varicella.pdf</a:t>
            </a:r>
            <a:r>
              <a:rPr lang="en-US" sz="1200" dirty="0"/>
              <a:t>. Accessed May 15, 2014.</a:t>
            </a:r>
          </a:p>
          <a:p>
            <a:pPr marL="514350" indent="-514350">
              <a:buFont typeface="+mj-lt"/>
              <a:buAutoNum type="arabicPeriod"/>
            </a:pPr>
            <a:r>
              <a:rPr lang="en-US" sz="1200" dirty="0"/>
              <a:t>Centers for Disease Control and Prevention. </a:t>
            </a:r>
            <a:r>
              <a:rPr lang="en-US" sz="1200" dirty="0" smtClean="0"/>
              <a:t>Hepatitis A </a:t>
            </a:r>
            <a:r>
              <a:rPr lang="en-US" sz="1200" dirty="0"/>
              <a:t>Vaccine </a:t>
            </a:r>
            <a:r>
              <a:rPr lang="en-US" sz="1200" dirty="0" smtClean="0"/>
              <a:t>2011. </a:t>
            </a:r>
            <a:r>
              <a:rPr lang="en-US" sz="1200" dirty="0"/>
              <a:t>http://</a:t>
            </a:r>
            <a:r>
              <a:rPr lang="en-US" sz="1200" dirty="0" smtClean="0"/>
              <a:t>www.cdc.gov/vaccines/hcp/vis/vis-statements/hep-a.pdf</a:t>
            </a:r>
            <a:r>
              <a:rPr lang="en-US" sz="1200" dirty="0"/>
              <a:t>. Accessed May 15, 2014.</a:t>
            </a:r>
          </a:p>
          <a:p>
            <a:pPr marL="514350" indent="-514350">
              <a:buFont typeface="+mj-lt"/>
              <a:buAutoNum type="arabicPeriod"/>
            </a:pPr>
            <a:r>
              <a:rPr lang="en-US" sz="1200" dirty="0"/>
              <a:t>Centers for Disease Control and Prevention. </a:t>
            </a:r>
            <a:r>
              <a:rPr lang="en-US" sz="1200" dirty="0" smtClean="0"/>
              <a:t>Influenza </a:t>
            </a:r>
            <a:r>
              <a:rPr lang="en-US" sz="1200" dirty="0"/>
              <a:t>Vaccine </a:t>
            </a:r>
            <a:r>
              <a:rPr lang="en-US" sz="1200" dirty="0" smtClean="0"/>
              <a:t>2013. </a:t>
            </a:r>
            <a:r>
              <a:rPr lang="en-US" sz="1200" dirty="0"/>
              <a:t>http://</a:t>
            </a:r>
            <a:r>
              <a:rPr lang="en-US" sz="1200" dirty="0" smtClean="0"/>
              <a:t>www.cdc.gov/vaccines/hcp/vis/vis-statements/flu.pdf</a:t>
            </a:r>
            <a:r>
              <a:rPr lang="en-US" sz="1200" dirty="0"/>
              <a:t>. Accessed May </a:t>
            </a:r>
            <a:r>
              <a:rPr lang="en-US" sz="1200" dirty="0" smtClean="0"/>
              <a:t>20, </a:t>
            </a:r>
            <a:r>
              <a:rPr lang="en-US" sz="1200" dirty="0"/>
              <a:t>2014</a:t>
            </a:r>
            <a:r>
              <a:rPr lang="en-US" sz="1200" dirty="0" smtClean="0"/>
              <a:t>.</a:t>
            </a:r>
          </a:p>
          <a:p>
            <a:pPr marL="514350" indent="-514350">
              <a:buFont typeface="+mj-lt"/>
              <a:buAutoNum type="arabicPeriod"/>
            </a:pPr>
            <a:r>
              <a:rPr lang="en-US" sz="1200" dirty="0" smtClean="0"/>
              <a:t>Centers for Disease Control and Prevention. Rotavirus Vaccine 2013</a:t>
            </a:r>
            <a:r>
              <a:rPr lang="en-US" sz="1200" dirty="0"/>
              <a:t>. http://</a:t>
            </a:r>
            <a:r>
              <a:rPr lang="en-US" sz="1200" dirty="0" smtClean="0"/>
              <a:t>www.cdc.gov/vaccines/hcp/vis/vis-statements/rotavirus.pdf. Accessed May 20, 2014.</a:t>
            </a:r>
          </a:p>
          <a:p>
            <a:pPr marL="514350" indent="-514350">
              <a:buFont typeface="+mj-lt"/>
              <a:buAutoNum type="arabicPeriod"/>
            </a:pPr>
            <a:r>
              <a:rPr lang="en-US" sz="1200" dirty="0" err="1" smtClean="0"/>
              <a:t>RotaTeq</a:t>
            </a:r>
            <a:r>
              <a:rPr lang="en-US" sz="1200" dirty="0" smtClean="0"/>
              <a:t> [package insert]. Whitehouse Station, NJ. Merck &amp; Co., Inc.; 2013.</a:t>
            </a:r>
          </a:p>
          <a:p>
            <a:pPr marL="514350" indent="-514350">
              <a:buFont typeface="+mj-lt"/>
              <a:buAutoNum type="arabicPeriod"/>
            </a:pPr>
            <a:r>
              <a:rPr lang="en-US" sz="1200" dirty="0" err="1" smtClean="0"/>
              <a:t>Rotarix</a:t>
            </a:r>
            <a:r>
              <a:rPr lang="en-US" sz="1200" dirty="0" smtClean="0"/>
              <a:t> [package insert]. Research </a:t>
            </a:r>
            <a:r>
              <a:rPr lang="en-US" sz="1200" dirty="0"/>
              <a:t>Triangle Park, </a:t>
            </a:r>
            <a:r>
              <a:rPr lang="en-US" sz="1200" dirty="0" smtClean="0"/>
              <a:t>NC. GlaxoSmithKline, Inc.; 2013.</a:t>
            </a:r>
          </a:p>
          <a:p>
            <a:pPr marL="514350" indent="-514350">
              <a:buFont typeface="+mj-lt"/>
              <a:buAutoNum type="arabicPeriod"/>
            </a:pPr>
            <a:r>
              <a:rPr lang="en-US" sz="1200" dirty="0" smtClean="0"/>
              <a:t>Centers for Disease Control and Prevention. U.S. </a:t>
            </a:r>
            <a:r>
              <a:rPr lang="en-US" sz="1200" dirty="0"/>
              <a:t>Vaccine Names. http://</a:t>
            </a:r>
            <a:r>
              <a:rPr lang="en-US" sz="1200" dirty="0" smtClean="0"/>
              <a:t>www.cdc.gov/vaccines/about/terms/USVaccines.html. Accessed May 21, 2014.</a:t>
            </a:r>
          </a:p>
          <a:p>
            <a:pPr marL="514350" indent="-514350">
              <a:buFont typeface="+mj-lt"/>
              <a:buAutoNum type="arabicPeriod"/>
            </a:pPr>
            <a:r>
              <a:rPr lang="en-US" sz="1200" dirty="0" smtClean="0"/>
              <a:t>Centers for Disease Control and Prevention. 2014 Vaccination Catch </a:t>
            </a:r>
            <a:r>
              <a:rPr lang="en-US" sz="1200" dirty="0"/>
              <a:t>Up Schedule. http://</a:t>
            </a:r>
            <a:r>
              <a:rPr lang="en-US" sz="1200" dirty="0" smtClean="0"/>
              <a:t>www.cdc.gov/vaccines/schedules/downloads/child/catchup-schedule-pr.pdf. Accessed May 21, 2014.</a:t>
            </a:r>
          </a:p>
          <a:p>
            <a:pPr marL="0" indent="0">
              <a:buNone/>
            </a:pPr>
            <a:endParaRPr lang="en-US" sz="1200" dirty="0"/>
          </a:p>
        </p:txBody>
      </p:sp>
    </p:spTree>
    <p:extLst>
      <p:ext uri="{BB962C8B-B14F-4D97-AF65-F5344CB8AC3E}">
        <p14:creationId xmlns:p14="http://schemas.microsoft.com/office/powerpoint/2010/main" val="240549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CDC Immunization Schedule</a:t>
            </a:r>
            <a:endParaRPr lang="en-US" sz="3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918" y="932465"/>
            <a:ext cx="6915846" cy="51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0049" y="6495291"/>
            <a:ext cx="5079304" cy="276999"/>
          </a:xfrm>
          <a:prstGeom prst="rect">
            <a:avLst/>
          </a:prstGeom>
        </p:spPr>
        <p:txBody>
          <a:bodyPr wrap="square">
            <a:spAutoFit/>
          </a:bodyPr>
          <a:lstStyle/>
          <a:p>
            <a:r>
              <a:rPr lang="en-US" sz="1200" dirty="0">
                <a:solidFill>
                  <a:schemeClr val="bg1"/>
                </a:solidFill>
                <a:latin typeface="Corbel" pitchFamily="34" charset="0"/>
              </a:rPr>
              <a:t>http://</a:t>
            </a:r>
            <a:r>
              <a:rPr lang="en-US" sz="1200" dirty="0" smtClean="0">
                <a:solidFill>
                  <a:schemeClr val="bg1"/>
                </a:solidFill>
                <a:latin typeface="Corbel" pitchFamily="34" charset="0"/>
              </a:rPr>
              <a:t>www.cdc.gov/vaccines/parents/downloads/parent-ver-sch-0-6yrs.pdf </a:t>
            </a:r>
            <a:endParaRPr lang="en-US" sz="1200" dirty="0">
              <a:solidFill>
                <a:schemeClr val="bg1"/>
              </a:solidFill>
              <a:latin typeface="Corbel" pitchFamily="34" charset="0"/>
            </a:endParaRPr>
          </a:p>
        </p:txBody>
      </p:sp>
    </p:spTree>
    <p:extLst>
      <p:ext uri="{BB962C8B-B14F-4D97-AF65-F5344CB8AC3E}">
        <p14:creationId xmlns:p14="http://schemas.microsoft.com/office/powerpoint/2010/main" val="234720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Common Vaccine Adverse Reactions</a:t>
            </a:r>
            <a:endParaRPr lang="en-US" sz="3600" dirty="0"/>
          </a:p>
        </p:txBody>
      </p:sp>
      <p:sp>
        <p:nvSpPr>
          <p:cNvPr id="3" name="Content Placeholder 2"/>
          <p:cNvSpPr>
            <a:spLocks noGrp="1"/>
          </p:cNvSpPr>
          <p:nvPr>
            <p:ph idx="1"/>
          </p:nvPr>
        </p:nvSpPr>
        <p:spPr/>
        <p:txBody>
          <a:bodyPr>
            <a:normAutofit/>
          </a:bodyPr>
          <a:lstStyle/>
          <a:p>
            <a:r>
              <a:rPr lang="en-US" sz="2600" dirty="0" smtClean="0"/>
              <a:t>Redness, swelling, and pain at injection site</a:t>
            </a:r>
          </a:p>
          <a:p>
            <a:r>
              <a:rPr lang="en-US" sz="2600" dirty="0" smtClean="0"/>
              <a:t>Fever</a:t>
            </a:r>
          </a:p>
          <a:p>
            <a:r>
              <a:rPr lang="en-US" sz="2600" dirty="0" smtClean="0"/>
              <a:t>Irritability</a:t>
            </a:r>
          </a:p>
          <a:p>
            <a:r>
              <a:rPr lang="en-US" sz="2600" dirty="0" smtClean="0"/>
              <a:t>Lethargy</a:t>
            </a:r>
          </a:p>
          <a:p>
            <a:endParaRPr lang="en-US" sz="2600" dirty="0" smtClean="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Tree>
    <p:extLst>
      <p:ext uri="{BB962C8B-B14F-4D97-AF65-F5344CB8AC3E}">
        <p14:creationId xmlns:p14="http://schemas.microsoft.com/office/powerpoint/2010/main" val="3726215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HBV (Hepatitis B)</a:t>
            </a:r>
            <a:endParaRPr lang="en-US" sz="3600" dirty="0"/>
          </a:p>
        </p:txBody>
      </p:sp>
      <p:sp>
        <p:nvSpPr>
          <p:cNvPr id="3" name="Content Placeholder 2"/>
          <p:cNvSpPr>
            <a:spLocks noGrp="1"/>
          </p:cNvSpPr>
          <p:nvPr>
            <p:ph sz="half" idx="1"/>
          </p:nvPr>
        </p:nvSpPr>
        <p:spPr>
          <a:xfrm>
            <a:off x="422622" y="1097253"/>
            <a:ext cx="4149725" cy="4525963"/>
          </a:xfrm>
        </p:spPr>
        <p:txBody>
          <a:bodyPr>
            <a:noAutofit/>
          </a:bodyPr>
          <a:lstStyle/>
          <a:p>
            <a:r>
              <a:rPr lang="en-US" sz="2600" dirty="0" smtClean="0"/>
              <a:t>Dose</a:t>
            </a:r>
          </a:p>
          <a:p>
            <a:pPr lvl="1"/>
            <a:r>
              <a:rPr lang="en-US" sz="2600" dirty="0"/>
              <a:t>Engerix</a:t>
            </a:r>
            <a:r>
              <a:rPr lang="en-US" sz="2600" dirty="0" smtClean="0"/>
              <a:t>®: 10 mcg (5 mL)</a:t>
            </a:r>
          </a:p>
          <a:p>
            <a:pPr lvl="1"/>
            <a:r>
              <a:rPr lang="en-US" sz="2600" dirty="0" smtClean="0"/>
              <a:t>Recombivax®: 5 mcg (5 mL)</a:t>
            </a:r>
          </a:p>
          <a:p>
            <a:r>
              <a:rPr lang="en-US" sz="2600" dirty="0" smtClean="0"/>
              <a:t>Timing (babies normally get 3 doses)</a:t>
            </a:r>
          </a:p>
          <a:p>
            <a:pPr lvl="1"/>
            <a:r>
              <a:rPr lang="en-US" sz="2600" dirty="0"/>
              <a:t>1</a:t>
            </a:r>
            <a:r>
              <a:rPr lang="en-US" sz="2600" baseline="30000" dirty="0"/>
              <a:t>st</a:t>
            </a:r>
            <a:r>
              <a:rPr lang="en-US" sz="2600" dirty="0"/>
              <a:t> Dose: Birth</a:t>
            </a:r>
          </a:p>
          <a:p>
            <a:pPr lvl="1"/>
            <a:r>
              <a:rPr lang="en-US" sz="2600" dirty="0"/>
              <a:t>2</a:t>
            </a:r>
            <a:r>
              <a:rPr lang="en-US" sz="2600" baseline="30000" dirty="0"/>
              <a:t>nd</a:t>
            </a:r>
            <a:r>
              <a:rPr lang="en-US" sz="2600" dirty="0"/>
              <a:t> Dose: 1-2 months</a:t>
            </a:r>
          </a:p>
          <a:p>
            <a:pPr lvl="1"/>
            <a:r>
              <a:rPr lang="en-US" sz="2600" dirty="0"/>
              <a:t>3</a:t>
            </a:r>
            <a:r>
              <a:rPr lang="en-US" sz="2600" baseline="30000" dirty="0"/>
              <a:t>rd</a:t>
            </a:r>
            <a:r>
              <a:rPr lang="en-US" sz="2600" dirty="0"/>
              <a:t> Dose: 6-18 </a:t>
            </a:r>
            <a:r>
              <a:rPr lang="en-US" sz="2600" dirty="0" smtClean="0"/>
              <a:t>months</a:t>
            </a:r>
            <a:endParaRPr lang="en-US" sz="2600" dirty="0"/>
          </a:p>
          <a:p>
            <a:pPr lvl="1"/>
            <a:endParaRPr lang="en-US" sz="2600" dirty="0" smtClean="0"/>
          </a:p>
        </p:txBody>
      </p:sp>
      <p:sp>
        <p:nvSpPr>
          <p:cNvPr id="5" name="Content Placeholder 4"/>
          <p:cNvSpPr>
            <a:spLocks noGrp="1"/>
          </p:cNvSpPr>
          <p:nvPr>
            <p:ph sz="half" idx="2"/>
          </p:nvPr>
        </p:nvSpPr>
        <p:spPr>
          <a:xfrm>
            <a:off x="4423078" y="971331"/>
            <a:ext cx="4565650" cy="5240338"/>
          </a:xfrm>
        </p:spPr>
        <p:txBody>
          <a:bodyPr>
            <a:noAutofit/>
          </a:bodyPr>
          <a:lstStyle/>
          <a:p>
            <a:r>
              <a:rPr lang="en-US" sz="2600" dirty="0"/>
              <a:t>Contraindications</a:t>
            </a:r>
          </a:p>
          <a:p>
            <a:pPr lvl="1"/>
            <a:r>
              <a:rPr lang="en-US" sz="2600" dirty="0" smtClean="0"/>
              <a:t>Past life</a:t>
            </a:r>
            <a:r>
              <a:rPr lang="en-US" sz="2600" dirty="0"/>
              <a:t>-threatening allergic reaction to </a:t>
            </a:r>
            <a:r>
              <a:rPr lang="en-US" sz="2600" dirty="0" err="1"/>
              <a:t>Hep</a:t>
            </a:r>
            <a:r>
              <a:rPr lang="en-US" sz="2600" dirty="0"/>
              <a:t> B </a:t>
            </a:r>
            <a:endParaRPr lang="en-US" sz="2600" dirty="0" smtClean="0"/>
          </a:p>
          <a:p>
            <a:pPr lvl="1"/>
            <a:r>
              <a:rPr lang="en-US" sz="2600" dirty="0" smtClean="0"/>
              <a:t>Life</a:t>
            </a:r>
            <a:r>
              <a:rPr lang="en-US" sz="2600" dirty="0"/>
              <a:t>-threatening allergy to any component, including </a:t>
            </a:r>
            <a:r>
              <a:rPr lang="en-US" sz="2600" dirty="0" smtClean="0"/>
              <a:t>yeast</a:t>
            </a:r>
          </a:p>
          <a:p>
            <a:r>
              <a:rPr lang="en-US" sz="2600" dirty="0" smtClean="0"/>
              <a:t>Adverse </a:t>
            </a:r>
            <a:r>
              <a:rPr lang="en-US" sz="2600" dirty="0"/>
              <a:t>Reactions</a:t>
            </a:r>
          </a:p>
          <a:p>
            <a:pPr lvl="1"/>
            <a:r>
              <a:rPr lang="en-US" sz="2600" dirty="0" smtClean="0"/>
              <a:t>Diminished appetite</a:t>
            </a:r>
          </a:p>
          <a:p>
            <a:pPr lvl="1"/>
            <a:r>
              <a:rPr lang="en-US" sz="2600" dirty="0" smtClean="0"/>
              <a:t>Diarrhea</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078" y="5245311"/>
            <a:ext cx="4600575" cy="75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16691" y="6211669"/>
            <a:ext cx="5442560" cy="646331"/>
          </a:xfrm>
          <a:prstGeom prst="rect">
            <a:avLst/>
          </a:prstGeom>
        </p:spPr>
        <p:txBody>
          <a:bodyPr wrap="square">
            <a:spAutoFit/>
          </a:bodyPr>
          <a:lstStyle/>
          <a:p>
            <a:pPr algn="r"/>
            <a:r>
              <a:rPr lang="en-US" sz="1200" dirty="0">
                <a:solidFill>
                  <a:schemeClr val="bg1"/>
                </a:solidFill>
                <a:latin typeface="Corbel" pitchFamily="34" charset="0"/>
              </a:rPr>
              <a:t>http://</a:t>
            </a:r>
            <a:r>
              <a:rPr lang="en-US" sz="1200" dirty="0" smtClean="0">
                <a:solidFill>
                  <a:schemeClr val="bg1"/>
                </a:solidFill>
                <a:latin typeface="Corbel" pitchFamily="34" charset="0"/>
              </a:rPr>
              <a:t>www.cdc.gov/vaccines/hcp/vis/vis-statements/hep-b.pdf</a:t>
            </a:r>
          </a:p>
          <a:p>
            <a:pPr algn="r"/>
            <a:r>
              <a:rPr lang="en-US" sz="1200" dirty="0" err="1">
                <a:solidFill>
                  <a:schemeClr val="bg1"/>
                </a:solidFill>
                <a:latin typeface="Corbel" pitchFamily="34" charset="0"/>
              </a:rPr>
              <a:t>Engerix</a:t>
            </a:r>
            <a:r>
              <a:rPr lang="en-US" sz="1200" dirty="0">
                <a:solidFill>
                  <a:schemeClr val="bg1"/>
                </a:solidFill>
                <a:latin typeface="Corbel" pitchFamily="34" charset="0"/>
              </a:rPr>
              <a:t>-B [package insert]. Research Triangle Park, NC. GlaxoSmithKline, Inc.; 2013.</a:t>
            </a:r>
          </a:p>
          <a:p>
            <a:pPr algn="r"/>
            <a:r>
              <a:rPr lang="en-US" sz="1200" dirty="0">
                <a:solidFill>
                  <a:schemeClr val="bg1"/>
                </a:solidFill>
                <a:latin typeface="Corbel" pitchFamily="34" charset="0"/>
              </a:rPr>
              <a:t>Recombivax HB [package insert]. Whitehouse Station, NJ. Merck &amp; Co., Inc.; 2013</a:t>
            </a:r>
            <a:r>
              <a:rPr lang="en-US" sz="1200" dirty="0" smtClean="0">
                <a:solidFill>
                  <a:schemeClr val="bg1"/>
                </a:solidFill>
                <a:latin typeface="Corbel" pitchFamily="34" charset="0"/>
              </a:rPr>
              <a:t>.</a:t>
            </a:r>
            <a:endParaRPr lang="en-US" sz="1200" dirty="0">
              <a:solidFill>
                <a:schemeClr val="bg1"/>
              </a:solidFill>
              <a:latin typeface="Corbel" pitchFamily="34" charset="0"/>
            </a:endParaRPr>
          </a:p>
        </p:txBody>
      </p:sp>
    </p:spTree>
    <p:extLst>
      <p:ext uri="{BB962C8B-B14F-4D97-AF65-F5344CB8AC3E}">
        <p14:creationId xmlns:p14="http://schemas.microsoft.com/office/powerpoint/2010/main" val="66189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1662"/>
          </a:xfrm>
        </p:spPr>
        <p:txBody>
          <a:bodyPr>
            <a:noAutofit/>
          </a:bodyPr>
          <a:lstStyle/>
          <a:p>
            <a:r>
              <a:rPr lang="en-US" sz="3600" dirty="0"/>
              <a:t>HBV (Hepatitis B</a:t>
            </a:r>
            <a:r>
              <a:rPr lang="en-US" sz="3600" dirty="0" smtClean="0"/>
              <a:t>) in Infants &lt; 2 kg</a:t>
            </a:r>
            <a:endParaRPr lang="en-US" sz="3600" dirty="0"/>
          </a:p>
        </p:txBody>
      </p:sp>
      <p:sp>
        <p:nvSpPr>
          <p:cNvPr id="3" name="Content Placeholder 2"/>
          <p:cNvSpPr>
            <a:spLocks noGrp="1"/>
          </p:cNvSpPr>
          <p:nvPr>
            <p:ph idx="1"/>
          </p:nvPr>
        </p:nvSpPr>
        <p:spPr>
          <a:xfrm>
            <a:off x="457200" y="1149350"/>
            <a:ext cx="8229600" cy="5154613"/>
          </a:xfrm>
        </p:spPr>
        <p:txBody>
          <a:bodyPr>
            <a:normAutofit/>
          </a:bodyPr>
          <a:lstStyle/>
          <a:p>
            <a:r>
              <a:rPr lang="en-US" sz="2600" dirty="0" err="1" smtClean="0"/>
              <a:t>HBsAg</a:t>
            </a:r>
            <a:r>
              <a:rPr lang="en-US" sz="2600" dirty="0" smtClean="0"/>
              <a:t>-Negative Mother</a:t>
            </a:r>
          </a:p>
          <a:p>
            <a:pPr lvl="1"/>
            <a:r>
              <a:rPr lang="en-US" sz="2600" dirty="0" smtClean="0"/>
              <a:t>Vaccination deferred until chronological age 1 month or hospital discharge</a:t>
            </a:r>
          </a:p>
          <a:p>
            <a:r>
              <a:rPr lang="en-US" sz="2600" dirty="0" err="1" smtClean="0"/>
              <a:t>HBsAg</a:t>
            </a:r>
            <a:r>
              <a:rPr lang="en-US" sz="2600" dirty="0" smtClean="0"/>
              <a:t>-Positive Mother or </a:t>
            </a:r>
            <a:r>
              <a:rPr lang="en-US" sz="2600" dirty="0" err="1" smtClean="0"/>
              <a:t>HBsAG</a:t>
            </a:r>
            <a:r>
              <a:rPr lang="en-US" sz="2600" dirty="0" smtClean="0"/>
              <a:t> Status Unknown</a:t>
            </a:r>
          </a:p>
          <a:p>
            <a:pPr lvl="1"/>
            <a:r>
              <a:rPr lang="en-US" sz="2600" dirty="0" smtClean="0"/>
              <a:t>Vaccine and hepatitis B immune globulin (HGIB) within 12 hours</a:t>
            </a:r>
          </a:p>
          <a:p>
            <a:pPr lvl="1"/>
            <a:r>
              <a:rPr lang="en-US" sz="2600" dirty="0" smtClean="0"/>
              <a:t>Birth dose should not be counted as the first dose in the vaccine series</a:t>
            </a:r>
          </a:p>
          <a:p>
            <a:pPr lvl="2"/>
            <a:r>
              <a:rPr lang="en-US" sz="2600" dirty="0" smtClean="0"/>
              <a:t>Follow with full 3-dose standard regimen</a:t>
            </a:r>
          </a:p>
          <a:p>
            <a:pPr lvl="2"/>
            <a:r>
              <a:rPr lang="en-US" sz="2600" dirty="0" smtClean="0"/>
              <a:t>Total of 4 doses</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Rectangle 4"/>
          <p:cNvSpPr/>
          <p:nvPr/>
        </p:nvSpPr>
        <p:spPr>
          <a:xfrm>
            <a:off x="2016691" y="6211669"/>
            <a:ext cx="5442560" cy="646331"/>
          </a:xfrm>
          <a:prstGeom prst="rect">
            <a:avLst/>
          </a:prstGeom>
        </p:spPr>
        <p:txBody>
          <a:bodyPr wrap="square">
            <a:spAutoFit/>
          </a:bodyPr>
          <a:lstStyle/>
          <a:p>
            <a:pPr algn="r"/>
            <a:r>
              <a:rPr lang="en-US" sz="1200" dirty="0">
                <a:solidFill>
                  <a:schemeClr val="bg1"/>
                </a:solidFill>
                <a:latin typeface="Corbel" pitchFamily="34" charset="0"/>
              </a:rPr>
              <a:t>http://</a:t>
            </a:r>
            <a:r>
              <a:rPr lang="en-US" sz="1200" dirty="0" smtClean="0">
                <a:solidFill>
                  <a:schemeClr val="bg1"/>
                </a:solidFill>
                <a:latin typeface="Corbel" pitchFamily="34" charset="0"/>
              </a:rPr>
              <a:t>www.cdc.gov/vaccines/hcp/vis/vis-statements/hep-b.pdf</a:t>
            </a:r>
          </a:p>
          <a:p>
            <a:pPr algn="r"/>
            <a:r>
              <a:rPr lang="en-US" sz="1200" dirty="0" err="1">
                <a:solidFill>
                  <a:schemeClr val="bg1"/>
                </a:solidFill>
                <a:latin typeface="Corbel" pitchFamily="34" charset="0"/>
              </a:rPr>
              <a:t>Engerix</a:t>
            </a:r>
            <a:r>
              <a:rPr lang="en-US" sz="1200" dirty="0">
                <a:solidFill>
                  <a:schemeClr val="bg1"/>
                </a:solidFill>
                <a:latin typeface="Corbel" pitchFamily="34" charset="0"/>
              </a:rPr>
              <a:t>-B [package insert]. Research Triangle Park, NC. GlaxoSmithKline, Inc.; 2013.</a:t>
            </a:r>
          </a:p>
          <a:p>
            <a:pPr algn="r"/>
            <a:r>
              <a:rPr lang="en-US" sz="1200" dirty="0">
                <a:solidFill>
                  <a:schemeClr val="bg1"/>
                </a:solidFill>
                <a:latin typeface="Corbel" pitchFamily="34" charset="0"/>
              </a:rPr>
              <a:t>Recombivax HB [package insert]. Whitehouse Station, NJ. Merck &amp; Co., Inc.; 2013</a:t>
            </a:r>
            <a:r>
              <a:rPr lang="en-US" sz="1200" dirty="0" smtClean="0">
                <a:solidFill>
                  <a:schemeClr val="bg1"/>
                </a:solidFill>
                <a:latin typeface="Corbel" pitchFamily="34" charset="0"/>
              </a:rPr>
              <a:t>.</a:t>
            </a:r>
            <a:endParaRPr lang="en-US" sz="1200" dirty="0">
              <a:solidFill>
                <a:schemeClr val="bg1"/>
              </a:solidFill>
              <a:latin typeface="Corbel" pitchFamily="34" charset="0"/>
            </a:endParaRPr>
          </a:p>
        </p:txBody>
      </p:sp>
    </p:spTree>
    <p:extLst>
      <p:ext uri="{BB962C8B-B14F-4D97-AF65-F5344CB8AC3E}">
        <p14:creationId xmlns:p14="http://schemas.microsoft.com/office/powerpoint/2010/main" val="98618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DTaP</a:t>
            </a:r>
            <a:r>
              <a:rPr lang="en-US" sz="3600" dirty="0" smtClean="0"/>
              <a:t> (</a:t>
            </a:r>
            <a:r>
              <a:rPr lang="en-US" sz="3600" dirty="0" err="1" smtClean="0"/>
              <a:t>Diptheria</a:t>
            </a:r>
            <a:r>
              <a:rPr lang="en-US" sz="3600" dirty="0" smtClean="0"/>
              <a:t>, Tetanus, Pertussis)</a:t>
            </a:r>
            <a:endParaRPr lang="en-US" sz="3600" dirty="0"/>
          </a:p>
        </p:txBody>
      </p:sp>
      <p:sp>
        <p:nvSpPr>
          <p:cNvPr id="3" name="Content Placeholder 2"/>
          <p:cNvSpPr>
            <a:spLocks noGrp="1"/>
          </p:cNvSpPr>
          <p:nvPr>
            <p:ph sz="half" idx="1"/>
          </p:nvPr>
        </p:nvSpPr>
        <p:spPr>
          <a:xfrm>
            <a:off x="457199" y="1191437"/>
            <a:ext cx="8210811" cy="5389563"/>
          </a:xfrm>
        </p:spPr>
        <p:txBody>
          <a:bodyPr>
            <a:normAutofit/>
          </a:bodyPr>
          <a:lstStyle/>
          <a:p>
            <a:r>
              <a:rPr lang="en-US" sz="2600" dirty="0" err="1"/>
              <a:t>Daptacel</a:t>
            </a:r>
            <a:r>
              <a:rPr lang="en-US" sz="2600" dirty="0" smtClean="0"/>
              <a:t>®, </a:t>
            </a:r>
            <a:r>
              <a:rPr lang="en-US" sz="2600" dirty="0" err="1" smtClean="0"/>
              <a:t>Pentacel</a:t>
            </a:r>
            <a:r>
              <a:rPr lang="en-US" sz="2600" dirty="0" smtClean="0"/>
              <a:t>®, </a:t>
            </a:r>
            <a:r>
              <a:rPr lang="en-US" sz="2600" dirty="0" err="1" smtClean="0"/>
              <a:t>Pediarix</a:t>
            </a:r>
            <a:r>
              <a:rPr lang="en-US" sz="2600" dirty="0" smtClean="0"/>
              <a:t>®, </a:t>
            </a:r>
            <a:r>
              <a:rPr lang="en-US" sz="2600" dirty="0" err="1" smtClean="0"/>
              <a:t>Kinrix</a:t>
            </a:r>
            <a:r>
              <a:rPr lang="en-US" sz="2600" dirty="0"/>
              <a:t>®</a:t>
            </a:r>
            <a:r>
              <a:rPr lang="en-US" sz="2600" dirty="0" smtClean="0"/>
              <a:t>, </a:t>
            </a:r>
            <a:r>
              <a:rPr lang="en-US" sz="2600" dirty="0" err="1" smtClean="0"/>
              <a:t>Infanrix</a:t>
            </a:r>
            <a:r>
              <a:rPr lang="en-US" sz="2600" dirty="0"/>
              <a:t>®</a:t>
            </a:r>
            <a:endParaRPr lang="en-US" sz="2600" dirty="0" smtClean="0"/>
          </a:p>
          <a:p>
            <a:r>
              <a:rPr lang="en-US" sz="2600" dirty="0" smtClean="0"/>
              <a:t>Dose</a:t>
            </a:r>
          </a:p>
          <a:p>
            <a:pPr lvl="1"/>
            <a:r>
              <a:rPr lang="en-US" sz="2600" dirty="0" smtClean="0"/>
              <a:t>0.5 mL</a:t>
            </a:r>
          </a:p>
          <a:p>
            <a:r>
              <a:rPr lang="en-US" sz="2600" dirty="0" smtClean="0"/>
              <a:t>Timing</a:t>
            </a:r>
          </a:p>
          <a:p>
            <a:pPr lvl="1"/>
            <a:r>
              <a:rPr lang="en-US" sz="2600" dirty="0" smtClean="0"/>
              <a:t>5 dose series</a:t>
            </a:r>
          </a:p>
          <a:p>
            <a:pPr lvl="1"/>
            <a:r>
              <a:rPr lang="en-US" sz="2600" dirty="0" smtClean="0"/>
              <a:t>2, 4, 6, and 15-18 months of age; 4-6 years of age</a:t>
            </a:r>
          </a:p>
          <a:p>
            <a:r>
              <a:rPr lang="en-US" sz="2600" dirty="0"/>
              <a:t>Contraindications</a:t>
            </a:r>
          </a:p>
          <a:p>
            <a:pPr lvl="1"/>
            <a:r>
              <a:rPr lang="en-US" sz="2600" dirty="0"/>
              <a:t>Previous life-threatening allergic reaction to </a:t>
            </a:r>
            <a:r>
              <a:rPr lang="en-US" sz="2600" dirty="0" err="1"/>
              <a:t>DTaP</a:t>
            </a:r>
            <a:endParaRPr lang="en-US" sz="2600" dirty="0"/>
          </a:p>
          <a:p>
            <a:pPr lvl="1"/>
            <a:r>
              <a:rPr lang="en-US" sz="2600" dirty="0"/>
              <a:t>Moderate or severe illness</a:t>
            </a:r>
          </a:p>
          <a:p>
            <a:pPr lvl="1"/>
            <a:r>
              <a:rPr lang="en-US" sz="2600" dirty="0"/>
              <a:t>Brain or nervous system disease within 7 days after dose of </a:t>
            </a:r>
            <a:r>
              <a:rPr lang="en-US" sz="2600" dirty="0" err="1"/>
              <a:t>DTaP</a:t>
            </a:r>
            <a:endParaRPr lang="en-US" sz="2600" dirty="0"/>
          </a:p>
          <a:p>
            <a:endParaRPr lang="en-US" sz="2600" dirty="0" smtClean="0"/>
          </a:p>
          <a:p>
            <a:pPr lvl="1"/>
            <a:endParaRPr lang="en-US" sz="2600" dirty="0"/>
          </a:p>
          <a:p>
            <a:pPr lvl="1"/>
            <a:endParaRPr lang="en-US" sz="2600" dirty="0" smtClean="0"/>
          </a:p>
          <a:p>
            <a:endParaRPr lang="en-US" sz="2600" dirty="0"/>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6" name="Rectangle 5"/>
          <p:cNvSpPr/>
          <p:nvPr/>
        </p:nvSpPr>
        <p:spPr>
          <a:xfrm>
            <a:off x="256783" y="6581000"/>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http://www.cdc.gov/vaccines/hcp/vis/vis-statements/dtap.pdf</a:t>
            </a:r>
          </a:p>
        </p:txBody>
      </p:sp>
    </p:spTree>
    <p:extLst>
      <p:ext uri="{BB962C8B-B14F-4D97-AF65-F5344CB8AC3E}">
        <p14:creationId xmlns:p14="http://schemas.microsoft.com/office/powerpoint/2010/main" val="1426515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Hib</a:t>
            </a:r>
            <a:r>
              <a:rPr lang="en-US" sz="3600" dirty="0" smtClean="0"/>
              <a:t> (</a:t>
            </a:r>
            <a:r>
              <a:rPr lang="en-US" sz="3600" dirty="0" err="1"/>
              <a:t>H</a:t>
            </a:r>
            <a:r>
              <a:rPr lang="en-US" sz="3600" dirty="0" err="1" smtClean="0"/>
              <a:t>aemophilus</a:t>
            </a:r>
            <a:r>
              <a:rPr lang="en-US" sz="3600" dirty="0" smtClean="0"/>
              <a:t> </a:t>
            </a:r>
            <a:r>
              <a:rPr lang="en-US" sz="3600" dirty="0" err="1"/>
              <a:t>I</a:t>
            </a:r>
            <a:r>
              <a:rPr lang="en-US" sz="3600" dirty="0" err="1" smtClean="0"/>
              <a:t>nfluenzae</a:t>
            </a:r>
            <a:r>
              <a:rPr lang="en-US" sz="3600" dirty="0" smtClean="0"/>
              <a:t> type b)</a:t>
            </a:r>
            <a:endParaRPr lang="en-US" sz="3600" dirty="0"/>
          </a:p>
        </p:txBody>
      </p:sp>
      <p:sp>
        <p:nvSpPr>
          <p:cNvPr id="3" name="Content Placeholder 2"/>
          <p:cNvSpPr>
            <a:spLocks noGrp="1"/>
          </p:cNvSpPr>
          <p:nvPr>
            <p:ph idx="1"/>
          </p:nvPr>
        </p:nvSpPr>
        <p:spPr>
          <a:xfrm>
            <a:off x="457200" y="1380995"/>
            <a:ext cx="8229600" cy="4957763"/>
          </a:xfrm>
        </p:spPr>
        <p:txBody>
          <a:bodyPr>
            <a:noAutofit/>
          </a:bodyPr>
          <a:lstStyle/>
          <a:p>
            <a:r>
              <a:rPr lang="en-US" sz="2600" dirty="0" err="1"/>
              <a:t>PedvaxHIB</a:t>
            </a:r>
            <a:r>
              <a:rPr lang="en-US" sz="2600" dirty="0"/>
              <a:t>®, </a:t>
            </a:r>
            <a:r>
              <a:rPr lang="en-US" sz="2600" dirty="0" err="1"/>
              <a:t>ActHIB</a:t>
            </a:r>
            <a:r>
              <a:rPr lang="en-US" sz="2600" dirty="0"/>
              <a:t>®, </a:t>
            </a:r>
            <a:r>
              <a:rPr lang="en-US" sz="2600" dirty="0" err="1"/>
              <a:t>Hiberix</a:t>
            </a:r>
            <a:r>
              <a:rPr lang="en-US" sz="2600" dirty="0"/>
              <a:t>®, </a:t>
            </a:r>
            <a:r>
              <a:rPr lang="en-US" sz="2600" dirty="0" err="1"/>
              <a:t>Comvax</a:t>
            </a:r>
            <a:r>
              <a:rPr lang="en-US" sz="2600" dirty="0" smtClean="0"/>
              <a:t>®, </a:t>
            </a:r>
            <a:r>
              <a:rPr lang="en-US" sz="2600" dirty="0" err="1" smtClean="0"/>
              <a:t>Pentacel</a:t>
            </a:r>
            <a:r>
              <a:rPr lang="en-US" sz="2600" dirty="0" smtClean="0"/>
              <a:t>®</a:t>
            </a:r>
          </a:p>
          <a:p>
            <a:pPr marL="0" indent="0">
              <a:buNone/>
            </a:pPr>
            <a:endParaRPr lang="en-US" sz="1400" dirty="0" smtClean="0"/>
          </a:p>
          <a:p>
            <a:r>
              <a:rPr lang="en-US" sz="2600" dirty="0" smtClean="0"/>
              <a:t>Timing</a:t>
            </a:r>
          </a:p>
          <a:p>
            <a:pPr lvl="1"/>
            <a:r>
              <a:rPr lang="en-US" sz="2600" dirty="0" smtClean="0"/>
              <a:t>2, 4, 6 (if needed), and 12-15 months of age</a:t>
            </a:r>
          </a:p>
          <a:p>
            <a:pPr marL="457200" lvl="1" indent="0">
              <a:buNone/>
            </a:pPr>
            <a:endParaRPr lang="en-US" sz="1400" dirty="0" smtClean="0"/>
          </a:p>
          <a:p>
            <a:r>
              <a:rPr lang="en-US" sz="2600" dirty="0" smtClean="0"/>
              <a:t>Contraindications</a:t>
            </a:r>
          </a:p>
          <a:p>
            <a:pPr lvl="1"/>
            <a:r>
              <a:rPr lang="en-US" sz="2600" dirty="0" smtClean="0"/>
              <a:t>Infants &lt; 6 weeks old</a:t>
            </a:r>
          </a:p>
          <a:p>
            <a:pPr lvl="1"/>
            <a:r>
              <a:rPr lang="en-US" sz="2600" dirty="0" smtClean="0"/>
              <a:t>Past life-threatening allergic reaction after dose of </a:t>
            </a:r>
            <a:r>
              <a:rPr lang="en-US" sz="2600" dirty="0" err="1" smtClean="0"/>
              <a:t>Hib</a:t>
            </a:r>
            <a:r>
              <a:rPr lang="en-US" sz="2600" dirty="0" smtClean="0"/>
              <a:t> vaccine</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Rectangle 4"/>
          <p:cNvSpPr/>
          <p:nvPr/>
        </p:nvSpPr>
        <p:spPr>
          <a:xfrm>
            <a:off x="3350712" y="6556756"/>
            <a:ext cx="4572000" cy="276999"/>
          </a:xfrm>
          <a:prstGeom prst="rect">
            <a:avLst/>
          </a:prstGeom>
        </p:spPr>
        <p:txBody>
          <a:bodyPr>
            <a:spAutoFit/>
          </a:bodyPr>
          <a:lstStyle/>
          <a:p>
            <a:r>
              <a:rPr lang="en-US" sz="1200" dirty="0" smtClean="0">
                <a:solidFill>
                  <a:schemeClr val="bg1"/>
                </a:solidFill>
                <a:latin typeface="Corbel" pitchFamily="34" charset="0"/>
              </a:rPr>
              <a:t>http</a:t>
            </a:r>
            <a:r>
              <a:rPr lang="en-US" sz="1200" dirty="0">
                <a:solidFill>
                  <a:schemeClr val="bg1"/>
                </a:solidFill>
                <a:latin typeface="Corbel" pitchFamily="34" charset="0"/>
              </a:rPr>
              <a:t>://www.cdc.gov/vaccines/hcp/vis/vis-statements/hib.pdf</a:t>
            </a:r>
          </a:p>
        </p:txBody>
      </p:sp>
    </p:spTree>
    <p:extLst>
      <p:ext uri="{BB962C8B-B14F-4D97-AF65-F5344CB8AC3E}">
        <p14:creationId xmlns:p14="http://schemas.microsoft.com/office/powerpoint/2010/main" val="33894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IPV (Inactivated Polio Vaccine)</a:t>
            </a:r>
            <a:endParaRPr lang="en-US" sz="3600" dirty="0"/>
          </a:p>
        </p:txBody>
      </p:sp>
      <p:sp>
        <p:nvSpPr>
          <p:cNvPr id="3" name="Content Placeholder 2"/>
          <p:cNvSpPr>
            <a:spLocks noGrp="1"/>
          </p:cNvSpPr>
          <p:nvPr>
            <p:ph idx="1"/>
          </p:nvPr>
        </p:nvSpPr>
        <p:spPr>
          <a:xfrm>
            <a:off x="469726" y="1242513"/>
            <a:ext cx="8229600" cy="5007975"/>
          </a:xfrm>
        </p:spPr>
        <p:txBody>
          <a:bodyPr>
            <a:noAutofit/>
          </a:bodyPr>
          <a:lstStyle/>
          <a:p>
            <a:r>
              <a:rPr lang="en-US" sz="2600" dirty="0" err="1" smtClean="0"/>
              <a:t>Kinrix</a:t>
            </a:r>
            <a:r>
              <a:rPr lang="en-US" sz="2600" dirty="0" smtClean="0"/>
              <a:t>®, </a:t>
            </a:r>
            <a:r>
              <a:rPr lang="en-US" sz="2600" dirty="0" err="1" smtClean="0"/>
              <a:t>Pediarix</a:t>
            </a:r>
            <a:r>
              <a:rPr lang="en-US" sz="2600" dirty="0" smtClean="0"/>
              <a:t>®, </a:t>
            </a:r>
            <a:r>
              <a:rPr lang="en-US" sz="2600" dirty="0" err="1" smtClean="0"/>
              <a:t>Pentacel</a:t>
            </a:r>
            <a:r>
              <a:rPr lang="en-US" sz="2600" dirty="0" smtClean="0"/>
              <a:t>®, </a:t>
            </a:r>
            <a:r>
              <a:rPr lang="en-US" sz="2600" dirty="0" err="1" smtClean="0"/>
              <a:t>Ipol</a:t>
            </a:r>
            <a:r>
              <a:rPr lang="en-US" sz="2600" dirty="0" smtClean="0"/>
              <a:t>®</a:t>
            </a:r>
          </a:p>
          <a:p>
            <a:endParaRPr lang="en-US" sz="1400" dirty="0" smtClean="0"/>
          </a:p>
          <a:p>
            <a:r>
              <a:rPr lang="en-US" sz="2600" dirty="0" smtClean="0"/>
              <a:t>Timing</a:t>
            </a:r>
          </a:p>
          <a:p>
            <a:pPr lvl="1"/>
            <a:r>
              <a:rPr lang="en-US" sz="2600" dirty="0" smtClean="0"/>
              <a:t>4 doses</a:t>
            </a:r>
          </a:p>
          <a:p>
            <a:pPr lvl="1"/>
            <a:r>
              <a:rPr lang="en-US" sz="2600" dirty="0" smtClean="0"/>
              <a:t>2, 4, 6-18 months; 4-6 years</a:t>
            </a:r>
          </a:p>
          <a:p>
            <a:pPr marL="457200" lvl="1" indent="0">
              <a:buNone/>
            </a:pPr>
            <a:endParaRPr lang="en-US" sz="1400" dirty="0" smtClean="0"/>
          </a:p>
          <a:p>
            <a:r>
              <a:rPr lang="en-US" sz="2600" dirty="0" smtClean="0"/>
              <a:t>Contraindications</a:t>
            </a:r>
          </a:p>
          <a:p>
            <a:pPr lvl="1"/>
            <a:r>
              <a:rPr lang="en-US" sz="2600" dirty="0" smtClean="0"/>
              <a:t>Life-threatening allergy to component of IPV</a:t>
            </a:r>
          </a:p>
          <a:p>
            <a:pPr lvl="2"/>
            <a:r>
              <a:rPr lang="en-US" sz="2600" dirty="0" smtClean="0"/>
              <a:t>Including neomycin, streptomycin, or polymyxin B</a:t>
            </a:r>
          </a:p>
          <a:p>
            <a:pPr lvl="1"/>
            <a:r>
              <a:rPr lang="en-US" sz="2600" dirty="0" smtClean="0"/>
              <a:t>Severe allergic reaction to a previous polio shot</a:t>
            </a:r>
          </a:p>
        </p:txBody>
      </p:sp>
      <p:sp>
        <p:nvSpPr>
          <p:cNvPr id="4" name="Date Placeholder 3"/>
          <p:cNvSpPr>
            <a:spLocks noGrp="1"/>
          </p:cNvSpPr>
          <p:nvPr>
            <p:ph type="dt" sz="half" idx="10"/>
          </p:nvPr>
        </p:nvSpPr>
        <p:spPr/>
        <p:txBody>
          <a:bodyPr/>
          <a:lstStyle/>
          <a:p>
            <a:fld id="{997B8069-F4FB-4C4A-A299-D8D1A1D280E9}" type="datetime4">
              <a:rPr lang="en-US" smtClean="0"/>
              <a:pPr/>
              <a:t>June 9, 2014</a:t>
            </a:fld>
            <a:endParaRPr lang="en-US"/>
          </a:p>
        </p:txBody>
      </p:sp>
      <p:sp>
        <p:nvSpPr>
          <p:cNvPr id="5" name="Rectangle 4"/>
          <p:cNvSpPr/>
          <p:nvPr/>
        </p:nvSpPr>
        <p:spPr>
          <a:xfrm>
            <a:off x="3375764" y="6462811"/>
            <a:ext cx="4572000" cy="276999"/>
          </a:xfrm>
          <a:prstGeom prst="rect">
            <a:avLst/>
          </a:prstGeom>
        </p:spPr>
        <p:txBody>
          <a:bodyPr>
            <a:spAutoFit/>
          </a:bodyPr>
          <a:lstStyle/>
          <a:p>
            <a:r>
              <a:rPr lang="en-US" sz="1200" dirty="0">
                <a:solidFill>
                  <a:schemeClr val="bg1"/>
                </a:solidFill>
                <a:latin typeface="Corbel" pitchFamily="34" charset="0"/>
              </a:rPr>
              <a:t>http://www.cdc.gov/vaccines/hcp/vis/vis-statements/ipv.pdf</a:t>
            </a:r>
          </a:p>
        </p:txBody>
      </p:sp>
    </p:spTree>
    <p:extLst>
      <p:ext uri="{BB962C8B-B14F-4D97-AF65-F5344CB8AC3E}">
        <p14:creationId xmlns:p14="http://schemas.microsoft.com/office/powerpoint/2010/main" val="210833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ICU Immuniz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NICU Immunizations</Template>
  <TotalTime>2578</TotalTime>
  <Words>1551</Words>
  <Application>Microsoft Office PowerPoint</Application>
  <PresentationFormat>On-screen Show (4:3)</PresentationFormat>
  <Paragraphs>282</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NICU Immunizations</vt:lpstr>
      <vt:lpstr>Document</vt:lpstr>
      <vt:lpstr>Immunizations in the NICU</vt:lpstr>
      <vt:lpstr>Objectives</vt:lpstr>
      <vt:lpstr>CDC Immunization Schedule</vt:lpstr>
      <vt:lpstr>Common Vaccine Adverse Reactions</vt:lpstr>
      <vt:lpstr>HBV (Hepatitis B)</vt:lpstr>
      <vt:lpstr>HBV (Hepatitis B) in Infants &lt; 2 kg</vt:lpstr>
      <vt:lpstr>DTaP (Diptheria, Tetanus, Pertussis)</vt:lpstr>
      <vt:lpstr>Hib (Haemophilus Influenzae type b)</vt:lpstr>
      <vt:lpstr>IPV (Inactivated Polio Vaccine)</vt:lpstr>
      <vt:lpstr>PCV (Pneumococcal Vaccine)</vt:lpstr>
      <vt:lpstr>MMR (Measles/Mumps/Rubella)</vt:lpstr>
      <vt:lpstr>Varicella</vt:lpstr>
      <vt:lpstr>Hepatitis A</vt:lpstr>
      <vt:lpstr>Influenza</vt:lpstr>
      <vt:lpstr>Influenza</vt:lpstr>
      <vt:lpstr>Rotavirus</vt:lpstr>
      <vt:lpstr>Vaccine Combinations</vt:lpstr>
      <vt:lpstr>Combination Vaccine Formulary Agents</vt:lpstr>
      <vt:lpstr>Steps for Immunization Documentation</vt:lpstr>
      <vt:lpstr>Catch-up Schedule</vt:lpstr>
      <vt:lpstr>Case #1</vt:lpstr>
      <vt:lpstr>Case #1 Continued</vt:lpstr>
      <vt:lpstr>Case #1 Continued</vt:lpstr>
      <vt:lpstr>Case #2</vt:lpstr>
      <vt:lpstr>Parent Education</vt:lpstr>
      <vt:lpstr>Frequently Asked Questions</vt:lpstr>
      <vt:lpstr>References</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Immunizations in the NICU</dc:title>
  <dc:creator>Engdahl, Samantha</dc:creator>
  <cp:lastModifiedBy>Niamkey Duke, Nina</cp:lastModifiedBy>
  <cp:revision>74</cp:revision>
  <dcterms:created xsi:type="dcterms:W3CDTF">2014-05-05T20:13:07Z</dcterms:created>
  <dcterms:modified xsi:type="dcterms:W3CDTF">2014-06-09T15:17:07Z</dcterms:modified>
</cp:coreProperties>
</file>