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3" r:id="rId1"/>
  </p:sldMasterIdLst>
  <p:notesMasterIdLst>
    <p:notesMasterId r:id="rId113"/>
  </p:notesMasterIdLst>
  <p:handoutMasterIdLst>
    <p:handoutMasterId r:id="rId114"/>
  </p:handoutMasterIdLst>
  <p:sldIdLst>
    <p:sldId id="308" r:id="rId2"/>
    <p:sldId id="360" r:id="rId3"/>
    <p:sldId id="256" r:id="rId4"/>
    <p:sldId id="257" r:id="rId5"/>
    <p:sldId id="258" r:id="rId6"/>
    <p:sldId id="384" r:id="rId7"/>
    <p:sldId id="332" r:id="rId8"/>
    <p:sldId id="354" r:id="rId9"/>
    <p:sldId id="405" r:id="rId10"/>
    <p:sldId id="406" r:id="rId11"/>
    <p:sldId id="407" r:id="rId12"/>
    <p:sldId id="355" r:id="rId13"/>
    <p:sldId id="356" r:id="rId14"/>
    <p:sldId id="386" r:id="rId15"/>
    <p:sldId id="259" r:id="rId16"/>
    <p:sldId id="317" r:id="rId17"/>
    <p:sldId id="413" r:id="rId18"/>
    <p:sldId id="260" r:id="rId19"/>
    <p:sldId id="350" r:id="rId20"/>
    <p:sldId id="387" r:id="rId21"/>
    <p:sldId id="349" r:id="rId22"/>
    <p:sldId id="261" r:id="rId23"/>
    <p:sldId id="388" r:id="rId24"/>
    <p:sldId id="263" r:id="rId25"/>
    <p:sldId id="414" r:id="rId26"/>
    <p:sldId id="264" r:id="rId27"/>
    <p:sldId id="265" r:id="rId28"/>
    <p:sldId id="352" r:id="rId29"/>
    <p:sldId id="267" r:id="rId30"/>
    <p:sldId id="268" r:id="rId31"/>
    <p:sldId id="389" r:id="rId32"/>
    <p:sldId id="266" r:id="rId33"/>
    <p:sldId id="321" r:id="rId34"/>
    <p:sldId id="272" r:id="rId35"/>
    <p:sldId id="390" r:id="rId36"/>
    <p:sldId id="269" r:id="rId37"/>
    <p:sldId id="391" r:id="rId38"/>
    <p:sldId id="392" r:id="rId39"/>
    <p:sldId id="393" r:id="rId40"/>
    <p:sldId id="270" r:id="rId41"/>
    <p:sldId id="271" r:id="rId42"/>
    <p:sldId id="273" r:id="rId43"/>
    <p:sldId id="274" r:id="rId44"/>
    <p:sldId id="395" r:id="rId45"/>
    <p:sldId id="275" r:id="rId46"/>
    <p:sldId id="353" r:id="rId47"/>
    <p:sldId id="394" r:id="rId48"/>
    <p:sldId id="276" r:id="rId49"/>
    <p:sldId id="396" r:id="rId50"/>
    <p:sldId id="408" r:id="rId51"/>
    <p:sldId id="277" r:id="rId52"/>
    <p:sldId id="278" r:id="rId53"/>
    <p:sldId id="279" r:id="rId54"/>
    <p:sldId id="280" r:id="rId55"/>
    <p:sldId id="397" r:id="rId56"/>
    <p:sldId id="326" r:id="rId57"/>
    <p:sldId id="330" r:id="rId58"/>
    <p:sldId id="346" r:id="rId59"/>
    <p:sldId id="357" r:id="rId60"/>
    <p:sldId id="358" r:id="rId61"/>
    <p:sldId id="398" r:id="rId62"/>
    <p:sldId id="331" r:id="rId63"/>
    <p:sldId id="334" r:id="rId64"/>
    <p:sldId id="385" r:id="rId65"/>
    <p:sldId id="335" r:id="rId66"/>
    <p:sldId id="400" r:id="rId67"/>
    <p:sldId id="401" r:id="rId68"/>
    <p:sldId id="402" r:id="rId69"/>
    <p:sldId id="336" r:id="rId70"/>
    <p:sldId id="403" r:id="rId71"/>
    <p:sldId id="342" r:id="rId72"/>
    <p:sldId id="409" r:id="rId73"/>
    <p:sldId id="309" r:id="rId74"/>
    <p:sldId id="310" r:id="rId75"/>
    <p:sldId id="311" r:id="rId76"/>
    <p:sldId id="343" r:id="rId77"/>
    <p:sldId id="344" r:id="rId78"/>
    <p:sldId id="404" r:id="rId79"/>
    <p:sldId id="410" r:id="rId80"/>
    <p:sldId id="338" r:id="rId81"/>
    <p:sldId id="339" r:id="rId82"/>
    <p:sldId id="359" r:id="rId83"/>
    <p:sldId id="314" r:id="rId84"/>
    <p:sldId id="341" r:id="rId85"/>
    <p:sldId id="412" r:id="rId86"/>
    <p:sldId id="348" r:id="rId87"/>
    <p:sldId id="303" r:id="rId88"/>
    <p:sldId id="347" r:id="rId89"/>
    <p:sldId id="297" r:id="rId90"/>
    <p:sldId id="298" r:id="rId91"/>
    <p:sldId id="361" r:id="rId92"/>
    <p:sldId id="363" r:id="rId93"/>
    <p:sldId id="364" r:id="rId94"/>
    <p:sldId id="365" r:id="rId95"/>
    <p:sldId id="380" r:id="rId96"/>
    <p:sldId id="381" r:id="rId97"/>
    <p:sldId id="367" r:id="rId98"/>
    <p:sldId id="382" r:id="rId99"/>
    <p:sldId id="370" r:id="rId100"/>
    <p:sldId id="383" r:id="rId101"/>
    <p:sldId id="371" r:id="rId102"/>
    <p:sldId id="372" r:id="rId103"/>
    <p:sldId id="375" r:id="rId104"/>
    <p:sldId id="376" r:id="rId105"/>
    <p:sldId id="373" r:id="rId106"/>
    <p:sldId id="374" r:id="rId107"/>
    <p:sldId id="368" r:id="rId108"/>
    <p:sldId id="369" r:id="rId109"/>
    <p:sldId id="378" r:id="rId110"/>
    <p:sldId id="379" r:id="rId111"/>
    <p:sldId id="399" r:id="rId112"/>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24E9"/>
    <a:srgbClr val="FF7C80"/>
    <a:srgbClr val="99FF33"/>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993" autoAdjust="0"/>
  </p:normalViewPr>
  <p:slideViewPr>
    <p:cSldViewPr>
      <p:cViewPr>
        <p:scale>
          <a:sx n="66" d="100"/>
          <a:sy n="66" d="100"/>
        </p:scale>
        <p:origin x="-1278" y="-7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808"/>
    </p:cViewPr>
  </p:sorterViewPr>
  <p:notesViewPr>
    <p:cSldViewPr>
      <p:cViewPr varScale="1">
        <p:scale>
          <a:sx n="56" d="100"/>
          <a:sy n="56" d="100"/>
        </p:scale>
        <p:origin x="-180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09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09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153ECFC-DA4B-4DDB-BCD1-635B55AA5D1E}" type="slidenum">
              <a:rPr lang="en-US"/>
              <a:pPr>
                <a:defRPr/>
              </a:pPr>
              <a:t>‹#›</a:t>
            </a:fld>
            <a:endParaRPr lang="en-US"/>
          </a:p>
        </p:txBody>
      </p:sp>
    </p:spTree>
    <p:extLst>
      <p:ext uri="{BB962C8B-B14F-4D97-AF65-F5344CB8AC3E}">
        <p14:creationId xmlns:p14="http://schemas.microsoft.com/office/powerpoint/2010/main" val="4124120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1136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36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36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1136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17FFF4F8-9961-4E0D-A3AD-6922CEA20D69}" type="slidenum">
              <a:rPr lang="en-US"/>
              <a:pPr>
                <a:defRPr/>
              </a:pPr>
              <a:t>‹#›</a:t>
            </a:fld>
            <a:endParaRPr lang="en-US"/>
          </a:p>
        </p:txBody>
      </p:sp>
    </p:spTree>
    <p:extLst>
      <p:ext uri="{BB962C8B-B14F-4D97-AF65-F5344CB8AC3E}">
        <p14:creationId xmlns:p14="http://schemas.microsoft.com/office/powerpoint/2010/main" val="2843403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E397AF15-39C9-4219-ABD3-0D1939DEF576}" type="slidenum">
              <a:rPr lang="en-US" smtClean="0"/>
              <a:pPr/>
              <a:t>1</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181EFD44-9D1E-425F-8684-91E0457A2442}" type="slidenum">
              <a:rPr lang="en-US" smtClean="0"/>
              <a:pPr/>
              <a:t>12</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B0B36B28-6215-41F7-961B-2AB54EC7A058}" type="slidenum">
              <a:rPr lang="en-US" smtClean="0"/>
              <a:pPr/>
              <a:t>13</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r>
              <a:rPr lang="en-US" dirty="0" err="1" smtClean="0"/>
              <a:t>Sacroilitis</a:t>
            </a:r>
            <a:r>
              <a:rPr lang="en-US" dirty="0" smtClean="0"/>
              <a:t> – </a:t>
            </a:r>
            <a:r>
              <a:rPr lang="en-US" dirty="0" err="1" smtClean="0"/>
              <a:t>usu</a:t>
            </a:r>
            <a:r>
              <a:rPr lang="en-US" dirty="0" smtClean="0"/>
              <a:t> staph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73B5349A-DFD2-49FB-9356-486C8E7718D6}" type="slidenum">
              <a:rPr lang="en-US" smtClean="0"/>
              <a:pPr/>
              <a:t>15</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A545F280-139B-4E79-AE36-A6F467A18602}" type="slidenum">
              <a:rPr lang="en-US" smtClean="0"/>
              <a:pPr/>
              <a:t>16</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r>
              <a:rPr lang="en-US" dirty="0" smtClean="0"/>
              <a:t>two major or one major and two minor criteria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197117D2-8BC3-4DCB-A2A5-F98437F80DEA}" type="slidenum">
              <a:rPr lang="en-US" smtClean="0"/>
              <a:pPr/>
              <a:t>18</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33C43205-49A2-4F95-BF75-B80B46B02BE6}" type="slidenum">
              <a:rPr lang="en-US" smtClean="0"/>
              <a:pPr/>
              <a:t>19</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90927B59-3CA3-4A27-95DE-F8876BA4A1E1}" type="slidenum">
              <a:rPr lang="en-US" smtClean="0"/>
              <a:pPr/>
              <a:t>20</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r>
              <a:rPr lang="en-US" dirty="0" smtClean="0"/>
              <a:t>Erythema </a:t>
            </a:r>
            <a:r>
              <a:rPr lang="en-US" dirty="0" err="1" smtClean="0"/>
              <a:t>marginatum</a:t>
            </a:r>
            <a:r>
              <a:rPr lang="en-US" dirty="0" smtClean="0"/>
              <a:t> is an evanescent, non-</a:t>
            </a:r>
            <a:r>
              <a:rPr lang="en-US" dirty="0" err="1" smtClean="0"/>
              <a:t>pruritic</a:t>
            </a:r>
            <a:r>
              <a:rPr lang="en-US" dirty="0" smtClean="0"/>
              <a:t> rash, pink or faintly red, usually affecting the trunk and sometimes the proximal parts or the limbs, but not the face. The name derives from the observation that the lesion extends centrifugally while the skin in the center returns to normal. The outer edge of the lesion is sharp, whereas the inner edge is diffuse. Because the margin of the lesion usually is continuous, making a ring, it also is known as "erythema </a:t>
            </a:r>
            <a:r>
              <a:rPr lang="en-US" dirty="0" err="1" smtClean="0"/>
              <a:t>annulare</a:t>
            </a:r>
            <a:r>
              <a:rPr lang="en-US" dirty="0" smtClean="0"/>
              <a:t>" Individual lesions may appear, disappear, and even reappear in a matter of hours. A hot bath or shower may make them more evident or may even reveal them for the first time.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C437229F-DB29-4D35-ACD7-BA7973914D47}" type="slidenum">
              <a:rPr lang="en-US" smtClean="0"/>
              <a:pPr/>
              <a:t>21</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r>
              <a:rPr lang="en-US" dirty="0" smtClean="0"/>
              <a:t>Whichever </a:t>
            </a:r>
            <a:r>
              <a:rPr lang="en-US" dirty="0" err="1" smtClean="0"/>
              <a:t>tx</a:t>
            </a:r>
            <a:r>
              <a:rPr lang="en-US" dirty="0" smtClean="0"/>
              <a:t> is longer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9C0C533E-7529-41F3-AE69-85CFDD64109C}" type="slidenum">
              <a:rPr lang="en-US" smtClean="0"/>
              <a:pPr/>
              <a:t>22</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A9B0EB53-ECD5-420D-94F2-998CAA1B8A4B}" type="slidenum">
              <a:rPr lang="en-US" smtClean="0"/>
              <a:pPr/>
              <a:t>24</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r>
              <a:rPr lang="en-US" smtClean="0"/>
              <a:t>1 st MCP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B4C5034A-9D62-41DE-B7D5-CE27FFA4B847}" type="slidenum">
              <a:rPr lang="en-US" smtClean="0"/>
              <a:pPr/>
              <a:t>3</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35BEE3A5-1E68-4094-8683-A32DDDABE424}" type="slidenum">
              <a:rPr lang="en-US" smtClean="0"/>
              <a:pPr/>
              <a:t>26</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9AFB37B6-D6B4-4892-BB6B-348E1BD2193C}" type="slidenum">
              <a:rPr lang="en-US" smtClean="0"/>
              <a:pPr/>
              <a:t>27</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60997706-25BA-4A6D-B933-9D9449F65752}" type="slidenum">
              <a:rPr lang="en-US" smtClean="0"/>
              <a:pPr/>
              <a:t>28</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51D6B6ED-CF92-44D4-A1A1-DB1FDA8AA6AE}" type="slidenum">
              <a:rPr lang="en-US" smtClean="0"/>
              <a:pPr/>
              <a:t>29</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F5129E8F-AC06-4E72-867B-6012F29E1804}" type="slidenum">
              <a:rPr lang="en-US" smtClean="0"/>
              <a:pPr/>
              <a:t>30</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BDBC26E4-5091-44F1-A2FD-FE44D99CF85E}" type="slidenum">
              <a:rPr lang="en-US" smtClean="0"/>
              <a:pPr/>
              <a:t>32</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1E3CD7EE-3066-4DAB-98B9-BA72D8A779A1}" type="slidenum">
              <a:rPr lang="en-US" smtClean="0"/>
              <a:pPr/>
              <a:t>33</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66C55048-CAB0-4BF4-98C7-58233D79FC74}" type="slidenum">
              <a:rPr lang="en-US" smtClean="0"/>
              <a:pPr/>
              <a:t>34</a:t>
            </a:fld>
            <a:endParaRPr 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8E54A23C-F118-4F8D-94C5-32F4600D00F1}" type="slidenum">
              <a:rPr lang="en-US" smtClean="0"/>
              <a:pPr/>
              <a:t>36</a:t>
            </a:fld>
            <a:endParaRPr lang="en-US"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C9816A8B-449A-445B-894D-C1E989720B22}" type="slidenum">
              <a:rPr lang="en-US" smtClean="0"/>
              <a:pPr/>
              <a:t>40</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827E957C-756D-439A-B111-B71E6EB45B8E}" type="slidenum">
              <a:rPr lang="en-US" smtClean="0"/>
              <a:pPr/>
              <a:t>4</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r>
              <a:rPr lang="en-US" dirty="0" smtClean="0"/>
              <a:t>Combo </a:t>
            </a:r>
            <a:r>
              <a:rPr lang="en-US" dirty="0" err="1" smtClean="0"/>
              <a:t>doxycycline</a:t>
            </a:r>
            <a:r>
              <a:rPr lang="en-US" dirty="0" smtClean="0"/>
              <a:t>, </a:t>
            </a:r>
            <a:r>
              <a:rPr lang="en-US" dirty="0" err="1" smtClean="0"/>
              <a:t>rifampin</a:t>
            </a:r>
            <a:r>
              <a:rPr lang="en-US" dirty="0" smtClean="0"/>
              <a:t>, </a:t>
            </a:r>
            <a:r>
              <a:rPr lang="en-US" dirty="0" err="1" smtClean="0"/>
              <a:t>azithromycin</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774D39C5-F670-4A75-A2FA-3C5C9BDE3E51}" type="slidenum">
              <a:rPr lang="en-US" smtClean="0"/>
              <a:pPr/>
              <a:t>41</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8205FC56-FFF6-4717-9235-C6FD703FE2CF}" type="slidenum">
              <a:rPr lang="en-US" smtClean="0"/>
              <a:pPr/>
              <a:t>42</a:t>
            </a:fld>
            <a:endParaRPr 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ACB1A2DA-8CB0-4541-A670-E80371C902D2}" type="slidenum">
              <a:rPr lang="en-US" smtClean="0"/>
              <a:pPr/>
              <a:t>43</a:t>
            </a:fld>
            <a:endParaRPr 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FC728C88-8C64-4722-AD9C-DEBB88C9B2B8}" type="slidenum">
              <a:rPr lang="en-US" smtClean="0"/>
              <a:pPr/>
              <a:t>45</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E362AD58-3F01-484D-9842-574A382E37FE}" type="slidenum">
              <a:rPr lang="en-US" smtClean="0"/>
              <a:pPr/>
              <a:t>46</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FFD172F7-12D5-4548-B2C6-87AA089B60AB}" type="slidenum">
              <a:rPr lang="en-US" smtClean="0"/>
              <a:pPr/>
              <a:t>48</a:t>
            </a:fld>
            <a:endParaRPr lang="en-U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D44D984B-76EA-4ECC-882A-ED79043B7006}" type="slidenum">
              <a:rPr lang="en-US" smtClean="0"/>
              <a:pPr/>
              <a:t>49</a:t>
            </a:fld>
            <a:endParaRPr lang="en-US"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r>
              <a:rPr lang="en-US" dirty="0" smtClean="0"/>
              <a:t>The characteristic rash of </a:t>
            </a:r>
            <a:r>
              <a:rPr lang="en-US" dirty="0" err="1" smtClean="0"/>
              <a:t>Gianotti-Crosti</a:t>
            </a:r>
            <a:r>
              <a:rPr lang="en-US" dirty="0" smtClean="0"/>
              <a:t> syndrome consists of symmetric pink-brown </a:t>
            </a:r>
            <a:r>
              <a:rPr lang="en-US" dirty="0" err="1" smtClean="0"/>
              <a:t>papular</a:t>
            </a:r>
            <a:r>
              <a:rPr lang="en-US" dirty="0" smtClean="0"/>
              <a:t> or </a:t>
            </a:r>
            <a:r>
              <a:rPr lang="en-US" dirty="0" err="1" smtClean="0"/>
              <a:t>papulovesicular</a:t>
            </a:r>
            <a:r>
              <a:rPr lang="en-US" dirty="0" smtClean="0"/>
              <a:t> lesions that are flat-topped and range from 1 to 10 mm in diameter. The face, buttocks, extensor aspects of forearms and legs, and feet are predominantly affected. </a:t>
            </a:r>
          </a:p>
          <a:p>
            <a:endParaRPr lang="en-US" dirty="0" smtClean="0"/>
          </a:p>
          <a:p>
            <a:r>
              <a:rPr lang="en-US" dirty="0" smtClean="0"/>
              <a:t>Can be associated with HVB EBV other viral infections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869F32FB-A45C-40C3-8F09-05541A6BB3CA}" type="slidenum">
              <a:rPr lang="en-US" smtClean="0"/>
              <a:pPr/>
              <a:t>51</a:t>
            </a:fld>
            <a:endParaRPr lang="en-U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E6475F58-16FF-4C9C-BF74-CC6014872A9F}" type="slidenum">
              <a:rPr lang="en-US" smtClean="0"/>
              <a:pPr/>
              <a:t>52</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9A20E665-F279-412B-AD0C-D291CC91C377}" type="slidenum">
              <a:rPr lang="en-US" smtClean="0"/>
              <a:pPr/>
              <a:t>53</a:t>
            </a:fld>
            <a:endParaRPr 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747FA049-A857-46A1-9B73-7506336395A1}" type="slidenum">
              <a:rPr lang="en-US" smtClean="0"/>
              <a:pPr/>
              <a:t>5</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BF518194-6281-44CE-AFEF-3476B1CBC6B4}" type="slidenum">
              <a:rPr lang="en-US" smtClean="0"/>
              <a:pPr/>
              <a:t>54</a:t>
            </a:fld>
            <a:endParaRPr lang="en-US"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5D98D032-E2CA-43B4-85AB-D8A642090D21}" type="slidenum">
              <a:rPr lang="en-US" smtClean="0"/>
              <a:pPr/>
              <a:t>56</a:t>
            </a:fld>
            <a:endParaRPr lang="en-US"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6F802E53-C098-4427-B893-8C12C0F4809B}" type="slidenum">
              <a:rPr lang="en-US" smtClean="0"/>
              <a:pPr/>
              <a:t>57</a:t>
            </a:fld>
            <a:endParaRPr 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6B202D16-947B-41EE-AED4-7467A2C473BB}" type="slidenum">
              <a:rPr lang="en-US" smtClean="0"/>
              <a:pPr/>
              <a:t>58</a:t>
            </a:fld>
            <a:endParaRPr 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r>
              <a:rPr lang="en-US" dirty="0" smtClean="0"/>
              <a:t>8 mo fever </a:t>
            </a:r>
            <a:r>
              <a:rPr lang="en-US" dirty="0" err="1" smtClean="0"/>
              <a:t>organomegaly</a:t>
            </a:r>
            <a:r>
              <a:rPr lang="en-US" dirty="0" smtClean="0"/>
              <a:t> ESR WBC, joint pain, </a:t>
            </a:r>
            <a:r>
              <a:rPr lang="en-US" dirty="0" err="1" smtClean="0"/>
              <a:t>dactylitis</a:t>
            </a:r>
            <a:r>
              <a:rPr lang="en-US" dirty="0" smtClean="0"/>
              <a:t>.  Had been </a:t>
            </a:r>
            <a:r>
              <a:rPr lang="en-US" dirty="0" err="1" smtClean="0"/>
              <a:t>dx</a:t>
            </a:r>
            <a:r>
              <a:rPr lang="en-US" dirty="0" smtClean="0"/>
              <a:t> with </a:t>
            </a:r>
            <a:r>
              <a:rPr lang="en-US" dirty="0" err="1" smtClean="0"/>
              <a:t>soJIA</a:t>
            </a:r>
            <a:r>
              <a:rPr lang="en-US" dirty="0" smtClean="0"/>
              <a:t>.  X-rays showed </a:t>
            </a:r>
            <a:r>
              <a:rPr lang="en-US" dirty="0" err="1" smtClean="0"/>
              <a:t>lytic</a:t>
            </a:r>
            <a:r>
              <a:rPr lang="en-US" dirty="0" smtClean="0"/>
              <a:t> lesions.  AML.</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DEC776EF-78FD-4414-8B0E-7E9E0A0CF243}" type="slidenum">
              <a:rPr lang="en-US" smtClean="0"/>
              <a:pPr/>
              <a:t>59</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r>
              <a:rPr lang="en-US" dirty="0" smtClean="0"/>
              <a:t>12 </a:t>
            </a:r>
            <a:r>
              <a:rPr lang="en-US" dirty="0" err="1" smtClean="0"/>
              <a:t>yo</a:t>
            </a:r>
            <a:r>
              <a:rPr lang="en-US" dirty="0" smtClean="0"/>
              <a:t> F had been </a:t>
            </a:r>
            <a:r>
              <a:rPr lang="en-US" dirty="0" err="1" smtClean="0"/>
              <a:t>dx’d</a:t>
            </a:r>
            <a:r>
              <a:rPr lang="en-US" dirty="0" smtClean="0"/>
              <a:t> with RF and </a:t>
            </a:r>
            <a:r>
              <a:rPr lang="en-US" dirty="0" err="1" smtClean="0"/>
              <a:t>tx</a:t>
            </a:r>
            <a:r>
              <a:rPr lang="en-US" dirty="0" smtClean="0"/>
              <a:t> with 1 wk prednisone. 4 wks later still had swelling. </a:t>
            </a:r>
            <a:r>
              <a:rPr lang="en-US" dirty="0" err="1" smtClean="0"/>
              <a:t>Lytic</a:t>
            </a:r>
            <a:r>
              <a:rPr lang="en-US" dirty="0" smtClean="0"/>
              <a:t> lesions. Low WBC with inc </a:t>
            </a:r>
            <a:r>
              <a:rPr lang="en-US" dirty="0" err="1" smtClean="0"/>
              <a:t>lymphs</a:t>
            </a:r>
            <a:r>
              <a:rPr lang="en-US" dirty="0" smtClean="0"/>
              <a:t>, inc ESR.  Returned for BM </a:t>
            </a:r>
            <a:r>
              <a:rPr lang="en-US" dirty="0" err="1" smtClean="0"/>
              <a:t>bx</a:t>
            </a:r>
            <a:r>
              <a:rPr lang="en-US" dirty="0" smtClean="0"/>
              <a:t> – ALL.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4FFB59DD-73C9-4D82-A538-32277D0BF34C}" type="slidenum">
              <a:rPr lang="en-US" smtClean="0"/>
              <a:pPr/>
              <a:t>60</a:t>
            </a:fld>
            <a:endParaRPr 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r>
              <a:rPr lang="en-US" dirty="0" smtClean="0"/>
              <a:t>Saudi Arabia. Diagnosed with </a:t>
            </a:r>
            <a:r>
              <a:rPr lang="en-US" dirty="0" err="1" smtClean="0"/>
              <a:t>JiA</a:t>
            </a:r>
            <a:r>
              <a:rPr lang="en-US" dirty="0" smtClean="0"/>
              <a:t> in </a:t>
            </a:r>
            <a:r>
              <a:rPr lang="en-US" dirty="0" err="1" smtClean="0"/>
              <a:t>italy</a:t>
            </a:r>
            <a:r>
              <a:rPr lang="en-US" dirty="0" smtClean="0"/>
              <a:t>.  Was taking prednisone 20mg </a:t>
            </a:r>
            <a:r>
              <a:rPr lang="en-US" dirty="0" err="1" smtClean="0"/>
              <a:t>prn</a:t>
            </a:r>
            <a:r>
              <a:rPr lang="en-US" dirty="0" smtClean="0"/>
              <a:t> pain for 1 yr.  No blasts, anemic, inc ESR.  Screening x-rays showed </a:t>
            </a:r>
            <a:r>
              <a:rPr lang="en-US" dirty="0" err="1" smtClean="0"/>
              <a:t>lytic</a:t>
            </a:r>
            <a:r>
              <a:rPr lang="en-US" dirty="0" smtClean="0"/>
              <a:t> lesions.  </a:t>
            </a:r>
            <a:r>
              <a:rPr lang="en-US" dirty="0" err="1" smtClean="0"/>
              <a:t>Dx</a:t>
            </a:r>
            <a:r>
              <a:rPr lang="en-US" dirty="0" smtClean="0"/>
              <a:t> ALL.  Partially </a:t>
            </a:r>
            <a:r>
              <a:rPr lang="en-US" dirty="0" err="1" smtClean="0"/>
              <a:t>tx</a:t>
            </a:r>
            <a:r>
              <a:rPr lang="en-US" dirty="0" smtClean="0"/>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B08930B1-B961-47F3-908E-CF66C8B34712}" type="slidenum">
              <a:rPr lang="en-US" smtClean="0"/>
              <a:pPr/>
              <a:t>62</a:t>
            </a:fld>
            <a:endParaRPr 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67C2818A-1D38-4F4D-B110-47564A0302B7}" type="slidenum">
              <a:rPr lang="en-US" smtClean="0"/>
              <a:pPr/>
              <a:t>63</a:t>
            </a:fld>
            <a:endParaRPr 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r>
              <a:rPr lang="en-US" smtClean="0"/>
              <a:t>Hard to see - CT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D9092025-F4F5-40C6-A56E-9CC14C3A753C}" type="slidenum">
              <a:rPr lang="en-US" smtClean="0"/>
              <a:pPr/>
              <a:t>64</a:t>
            </a:fld>
            <a:endParaRPr lang="en-US"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r>
              <a:rPr lang="en-US" dirty="0" smtClean="0"/>
              <a:t>A small </a:t>
            </a:r>
            <a:r>
              <a:rPr lang="en-US" dirty="0" err="1" smtClean="0"/>
              <a:t>osteolytic</a:t>
            </a:r>
            <a:r>
              <a:rPr lang="en-US" dirty="0" smtClean="0"/>
              <a:t> lesion is seen with cortical thickening and sclerosis - a typical </a:t>
            </a:r>
            <a:r>
              <a:rPr lang="en-US" dirty="0" err="1" smtClean="0"/>
              <a:t>osteoid</a:t>
            </a:r>
            <a:r>
              <a:rPr lang="en-US" dirty="0" smtClean="0"/>
              <a:t> </a:t>
            </a:r>
            <a:r>
              <a:rPr lang="en-US" dirty="0" err="1" smtClean="0"/>
              <a:t>osteoma</a:t>
            </a:r>
            <a:r>
              <a:rPr lang="en-US" dirty="0" smtClean="0"/>
              <a:t>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D71D54ED-DEEF-4996-B73A-B509ABBF58E9}" type="slidenum">
              <a:rPr lang="en-US" smtClean="0"/>
              <a:pPr/>
              <a:t>65</a:t>
            </a:fld>
            <a:endParaRPr 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8478F0EA-6A2B-4F82-886B-D07937110208}" type="slidenum">
              <a:rPr lang="en-US" smtClean="0"/>
              <a:pPr/>
              <a:t>7</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New Roman" pitchFamily="18" charset="0"/>
                <a:ea typeface="+mn-ea"/>
                <a:cs typeface="+mn-cs"/>
              </a:rPr>
              <a:t>3-12 </a:t>
            </a:r>
            <a:r>
              <a:rPr lang="en-US" sz="1200" kern="1200" dirty="0" err="1" smtClean="0">
                <a:solidFill>
                  <a:schemeClr val="tx1"/>
                </a:solidFill>
                <a:latin typeface="Times New Roman" pitchFamily="18" charset="0"/>
                <a:ea typeface="+mn-ea"/>
                <a:cs typeface="+mn-cs"/>
              </a:rPr>
              <a:t>yo</a:t>
            </a:r>
            <a:r>
              <a:rPr lang="en-US" sz="1200" kern="1200" dirty="0" smtClean="0">
                <a:solidFill>
                  <a:schemeClr val="tx1"/>
                </a:solidFill>
                <a:latin typeface="Times New Roman" pitchFamily="18" charset="0"/>
                <a:ea typeface="+mn-ea"/>
                <a:cs typeface="+mn-cs"/>
              </a:rPr>
              <a:t> M median age 7</a:t>
            </a:r>
            <a:endParaRPr lang="en-US" dirty="0"/>
          </a:p>
        </p:txBody>
      </p:sp>
      <p:sp>
        <p:nvSpPr>
          <p:cNvPr id="4" name="Slide Number Placeholder 3"/>
          <p:cNvSpPr>
            <a:spLocks noGrp="1"/>
          </p:cNvSpPr>
          <p:nvPr>
            <p:ph type="sldNum" sz="quarter" idx="10"/>
          </p:nvPr>
        </p:nvSpPr>
        <p:spPr/>
        <p:txBody>
          <a:bodyPr/>
          <a:lstStyle/>
          <a:p>
            <a:pPr>
              <a:defRPr/>
            </a:pPr>
            <a:fld id="{17FFF4F8-9961-4E0D-A3AD-6922CEA20D69}" type="slidenum">
              <a:rPr lang="en-US" smtClean="0"/>
              <a:pPr>
                <a:defRPr/>
              </a:pPr>
              <a:t>66</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males 10-16 years</a:t>
            </a:r>
          </a:p>
          <a:p>
            <a:r>
              <a:rPr lang="en-US" dirty="0" smtClean="0"/>
              <a:t>about 20% of patients have bilateral </a:t>
            </a:r>
            <a:r>
              <a:rPr lang="en-US" dirty="0" err="1" smtClean="0"/>
              <a:t>involv</a:t>
            </a:r>
            <a:endParaRPr lang="en-US" dirty="0" smtClean="0"/>
          </a:p>
          <a:p>
            <a:r>
              <a:rPr lang="en-US" sz="1200" kern="1200" dirty="0" smtClean="0">
                <a:solidFill>
                  <a:schemeClr val="tx1"/>
                </a:solidFill>
                <a:latin typeface="Times New Roman" pitchFamily="18" charset="0"/>
                <a:ea typeface="+mn-ea"/>
                <a:cs typeface="+mn-cs"/>
              </a:rPr>
              <a:t>increased risk in children who are obese, as well as in children with other medical issues: hypothyroidism, low growth hormone level, pituitary tumors, </a:t>
            </a:r>
            <a:r>
              <a:rPr lang="en-US" sz="1200" kern="1200" dirty="0" err="1" smtClean="0">
                <a:solidFill>
                  <a:schemeClr val="tx1"/>
                </a:solidFill>
                <a:latin typeface="Times New Roman" pitchFamily="18" charset="0"/>
                <a:ea typeface="+mn-ea"/>
                <a:cs typeface="+mn-cs"/>
              </a:rPr>
              <a:t>craniopharyngioma</a:t>
            </a:r>
            <a:r>
              <a:rPr lang="en-US" sz="1200" kern="1200" dirty="0" smtClean="0">
                <a:solidFill>
                  <a:schemeClr val="tx1"/>
                </a:solidFill>
                <a:latin typeface="Times New Roman" pitchFamily="18" charset="0"/>
                <a:ea typeface="+mn-ea"/>
                <a:cs typeface="+mn-cs"/>
              </a:rPr>
              <a:t>, Down syndrome, renal </a:t>
            </a:r>
            <a:r>
              <a:rPr lang="en-US" sz="1200" kern="1200" dirty="0" err="1" smtClean="0">
                <a:solidFill>
                  <a:schemeClr val="tx1"/>
                </a:solidFill>
                <a:latin typeface="Times New Roman" pitchFamily="18" charset="0"/>
                <a:ea typeface="+mn-ea"/>
                <a:cs typeface="+mn-cs"/>
              </a:rPr>
              <a:t>osteodystrophy</a:t>
            </a:r>
            <a:r>
              <a:rPr lang="en-US" sz="1200" kern="1200" dirty="0" smtClean="0">
                <a:solidFill>
                  <a:schemeClr val="tx1"/>
                </a:solidFill>
                <a:latin typeface="Times New Roman" pitchFamily="18" charset="0"/>
                <a:ea typeface="+mn-ea"/>
                <a:cs typeface="+mn-cs"/>
              </a:rPr>
              <a:t>, and </a:t>
            </a:r>
            <a:r>
              <a:rPr lang="en-US" sz="1200" kern="1200" dirty="0" err="1" smtClean="0">
                <a:solidFill>
                  <a:schemeClr val="tx1"/>
                </a:solidFill>
                <a:latin typeface="Times New Roman" pitchFamily="18" charset="0"/>
                <a:ea typeface="+mn-ea"/>
                <a:cs typeface="+mn-cs"/>
              </a:rPr>
              <a:t>adiposogenital</a:t>
            </a:r>
            <a:r>
              <a:rPr lang="en-US" sz="1200" kern="1200" dirty="0" smtClean="0">
                <a:solidFill>
                  <a:schemeClr val="tx1"/>
                </a:solidFill>
                <a:latin typeface="Times New Roman" pitchFamily="18" charset="0"/>
                <a:ea typeface="+mn-ea"/>
                <a:cs typeface="+mn-cs"/>
              </a:rPr>
              <a:t> syndrome.</a:t>
            </a:r>
            <a:endParaRPr lang="en-US" dirty="0"/>
          </a:p>
        </p:txBody>
      </p:sp>
      <p:sp>
        <p:nvSpPr>
          <p:cNvPr id="4" name="Slide Number Placeholder 3"/>
          <p:cNvSpPr>
            <a:spLocks noGrp="1"/>
          </p:cNvSpPr>
          <p:nvPr>
            <p:ph type="sldNum" sz="quarter" idx="10"/>
          </p:nvPr>
        </p:nvSpPr>
        <p:spPr/>
        <p:txBody>
          <a:bodyPr/>
          <a:lstStyle/>
          <a:p>
            <a:pPr>
              <a:defRPr/>
            </a:pPr>
            <a:fld id="{17FFF4F8-9961-4E0D-A3AD-6922CEA20D69}" type="slidenum">
              <a:rPr lang="en-US" smtClean="0"/>
              <a:pPr>
                <a:defRPr/>
              </a:pPr>
              <a:t>67</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F82BA88C-7206-4A88-9C49-1E034FD1BEAF}" type="slidenum">
              <a:rPr lang="en-US" smtClean="0"/>
              <a:pPr/>
              <a:t>69</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1266F661-9A3B-452A-8E99-B8058C7FFC25}" type="slidenum">
              <a:rPr lang="en-US" smtClean="0"/>
              <a:pPr/>
              <a:t>71</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30F9DC37-B5CC-4001-AA2D-DEA5DF95B17C}" type="slidenum">
              <a:rPr lang="en-US" smtClean="0"/>
              <a:pPr/>
              <a:t>73</a:t>
            </a:fld>
            <a:endParaRPr lang="en-US"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6B5114D1-301E-4CC1-A4A9-280E4CB6797B}" type="slidenum">
              <a:rPr lang="en-US" smtClean="0"/>
              <a:pPr/>
              <a:t>74</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60EB9766-6BB2-451F-8113-600AA36BCF34}" type="slidenum">
              <a:rPr lang="en-US" smtClean="0"/>
              <a:pPr/>
              <a:t>75</a:t>
            </a:fld>
            <a:endParaRPr 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D7042F86-527A-4ED8-8BE2-9AE302AB1415}" type="slidenum">
              <a:rPr lang="en-US" smtClean="0"/>
              <a:pPr/>
              <a:t>76</a:t>
            </a:fld>
            <a:endParaRPr lang="en-US"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443B466A-07DD-42C6-AB22-630C97371CE6}" type="slidenum">
              <a:rPr lang="en-US" smtClean="0"/>
              <a:pPr/>
              <a:t>77</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17187E7E-7DB2-4A0C-BB4A-AFE9605EB5F5}" type="slidenum">
              <a:rPr lang="en-US" smtClean="0"/>
              <a:pPr/>
              <a:t>80</a:t>
            </a:fld>
            <a:endParaRPr 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5FDA4855-2F28-49D7-AEF2-B1D87F833366}" type="slidenum">
              <a:rPr lang="en-US" smtClean="0"/>
              <a:pPr/>
              <a:t>8</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BDFF466B-5A2C-4883-9BC9-6F2B78BB4C55}" type="slidenum">
              <a:rPr lang="en-US" smtClean="0"/>
              <a:pPr/>
              <a:t>81</a:t>
            </a:fld>
            <a:endParaRPr lang="en-US"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5CC77FC0-EBAA-42AE-A688-23AE20087592}" type="slidenum">
              <a:rPr lang="en-US" smtClean="0"/>
              <a:pPr/>
              <a:t>83</a:t>
            </a:fld>
            <a:endParaRPr 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B4F2888B-0EAF-4B65-9666-CFDE25E59D11}" type="slidenum">
              <a:rPr lang="en-US" smtClean="0"/>
              <a:pPr/>
              <a:t>84</a:t>
            </a:fld>
            <a:endParaRPr lang="en-US"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85D27CB0-570A-46F5-872D-BE2CB648F9DC}" type="slidenum">
              <a:rPr lang="en-US" smtClean="0"/>
              <a:pPr/>
              <a:t>86</a:t>
            </a:fld>
            <a:endParaRPr lang="en-US"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9F315B80-0895-4435-BDDA-6CBEEE0D0044}" type="slidenum">
              <a:rPr lang="en-US" smtClean="0"/>
              <a:pPr/>
              <a:t>87</a:t>
            </a:fld>
            <a:endParaRPr lang="en-US"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15141834-B85E-419D-B126-271B959146A6}" type="slidenum">
              <a:rPr lang="en-US" smtClean="0"/>
              <a:pPr/>
              <a:t>88</a:t>
            </a:fld>
            <a:endParaRPr lang="en-US"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265C769E-4555-4D6A-A158-C3ECD100983C}" type="slidenum">
              <a:rPr lang="en-US" smtClean="0"/>
              <a:pPr/>
              <a:t>89</a:t>
            </a:fld>
            <a:endParaRPr lang="en-US"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F7A19577-09B5-485D-A206-9FD848361138}" type="slidenum">
              <a:rPr lang="en-US" smtClean="0"/>
              <a:pPr/>
              <a:t>90</a:t>
            </a:fld>
            <a:endParaRPr 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1278CA98-C472-4233-B788-C05EE61F2254}" type="slidenum">
              <a:rPr lang="en-US" smtClean="0"/>
              <a:pPr/>
              <a:t>97</a:t>
            </a:fld>
            <a:endParaRPr lang="en-US"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a:lnSpc>
                <a:spcPct val="90000"/>
              </a:lnSpc>
            </a:pPr>
            <a:r>
              <a:rPr lang="en-US" dirty="0" smtClean="0"/>
              <a:t>	The patient described in the vignette has joint complaints due to the rubella vaccine. Rubella-associated joint complaints can follow natural infection or immunization. Complications of immunization or natural disease usually occur in women and are uncommon in preadolescent children and males. </a:t>
            </a:r>
            <a:r>
              <a:rPr lang="en-US" dirty="0" err="1" smtClean="0"/>
              <a:t>Arthralgias</a:t>
            </a:r>
            <a:r>
              <a:rPr lang="en-US" dirty="0" smtClean="0"/>
              <a:t> of the knees and hands usually begin within 7 days of natural illness and 10 to 28 days after immunization. </a:t>
            </a:r>
            <a:br>
              <a:rPr lang="en-US" dirty="0" smtClean="0"/>
            </a:br>
            <a:r>
              <a:rPr lang="en-US" dirty="0" err="1" smtClean="0"/>
              <a:t>Postinfectious</a:t>
            </a:r>
            <a:r>
              <a:rPr lang="en-US" dirty="0" smtClean="0"/>
              <a:t> arthritis/</a:t>
            </a:r>
            <a:r>
              <a:rPr lang="en-US" dirty="0" err="1" smtClean="0"/>
              <a:t>arthralgia</a:t>
            </a:r>
            <a:r>
              <a:rPr lang="en-US" dirty="0" smtClean="0"/>
              <a:t> usually follows a viral infection and is short-lived compared with reactive arthritis/</a:t>
            </a:r>
            <a:r>
              <a:rPr lang="en-US" dirty="0" err="1" smtClean="0"/>
              <a:t>arthralgia</a:t>
            </a:r>
            <a:r>
              <a:rPr lang="en-US" dirty="0" smtClean="0"/>
              <a:t>, which follows a gastrointestinal or genitourinary infection, has a variable course, and may progress to a chronic </a:t>
            </a:r>
            <a:r>
              <a:rPr lang="en-US" dirty="0" err="1" smtClean="0"/>
              <a:t>spondyloarthropathy</a:t>
            </a:r>
            <a:r>
              <a:rPr lang="en-US" dirty="0" smtClean="0"/>
              <a:t>. </a:t>
            </a:r>
            <a:r>
              <a:rPr lang="en-US" dirty="0" err="1" smtClean="0"/>
              <a:t>Postinfectious</a:t>
            </a:r>
            <a:r>
              <a:rPr lang="en-US" dirty="0" smtClean="0"/>
              <a:t> </a:t>
            </a:r>
            <a:r>
              <a:rPr lang="en-US" dirty="0" err="1" smtClean="0"/>
              <a:t>arthropathy</a:t>
            </a:r>
            <a:r>
              <a:rPr lang="en-US" dirty="0" smtClean="0"/>
              <a:t> following viral infections appears to involve the deposition of immune complexes containing viral antigens into the joints. Reactive </a:t>
            </a:r>
            <a:r>
              <a:rPr lang="en-US" dirty="0" err="1" smtClean="0"/>
              <a:t>arthropathy</a:t>
            </a:r>
            <a:r>
              <a:rPr lang="en-US" dirty="0" smtClean="0"/>
              <a:t> may represent an autoimmune response involving T lymphocytes that cross-react to antigens present in the joints. </a:t>
            </a:r>
            <a:br>
              <a:rPr lang="en-US" dirty="0" smtClean="0"/>
            </a:br>
            <a:r>
              <a:rPr lang="en-US" dirty="0" err="1" smtClean="0"/>
              <a:t>Postinfectious</a:t>
            </a:r>
            <a:r>
              <a:rPr lang="en-US" dirty="0" smtClean="0"/>
              <a:t> or reactive joint disease can be diagnosed once the symptoms have resolved. Acute joint complaints involving only one joint should raise the suspicion of another diagnosis (</a:t>
            </a:r>
            <a:r>
              <a:rPr lang="en-US" dirty="0" err="1" smtClean="0"/>
              <a:t>eg</a:t>
            </a:r>
            <a:r>
              <a:rPr lang="en-US" dirty="0" smtClean="0"/>
              <a:t>, </a:t>
            </a:r>
            <a:r>
              <a:rPr lang="en-US" dirty="0" err="1" smtClean="0"/>
              <a:t>pyogenic</a:t>
            </a:r>
            <a:r>
              <a:rPr lang="en-US" dirty="0" smtClean="0"/>
              <a:t> infection of a joint). It is important to remember that some other autoimmune diseases can present with joint complaints (</a:t>
            </a:r>
            <a:r>
              <a:rPr lang="en-US" dirty="0" err="1" smtClean="0"/>
              <a:t>eg</a:t>
            </a:r>
            <a:r>
              <a:rPr lang="en-US" dirty="0" smtClean="0"/>
              <a:t>, inflammatory bowel disease, juvenile rheumatoid arthritis). No specific treatment is necessary for </a:t>
            </a:r>
            <a:r>
              <a:rPr lang="en-US" dirty="0" err="1" smtClean="0"/>
              <a:t>postinfectious</a:t>
            </a:r>
            <a:r>
              <a:rPr lang="en-US" dirty="0" smtClean="0"/>
              <a:t> or reactive joint complaints except for relief of pain or discomfort with </a:t>
            </a:r>
            <a:r>
              <a:rPr lang="en-US" dirty="0" err="1" smtClean="0"/>
              <a:t>nonsteroidal</a:t>
            </a:r>
            <a:r>
              <a:rPr lang="en-US" dirty="0" smtClean="0"/>
              <a:t> anti-inflammatory medications. </a:t>
            </a:r>
            <a:br>
              <a:rPr lang="en-US" dirty="0" smtClean="0"/>
            </a:br>
            <a:r>
              <a:rPr lang="en-US" dirty="0" err="1" smtClean="0"/>
              <a:t>Anicteric</a:t>
            </a:r>
            <a:r>
              <a:rPr lang="en-US" dirty="0" smtClean="0"/>
              <a:t> hepatitis B infection, </a:t>
            </a:r>
            <a:r>
              <a:rPr lang="en-US" dirty="0" err="1" smtClean="0"/>
              <a:t>poststreptococcal</a:t>
            </a:r>
            <a:r>
              <a:rPr lang="en-US" dirty="0" smtClean="0"/>
              <a:t> arthritis, reactive arthritis due to </a:t>
            </a:r>
            <a:r>
              <a:rPr lang="en-US" i="1" dirty="0" smtClean="0"/>
              <a:t>Salmonella</a:t>
            </a:r>
            <a:r>
              <a:rPr lang="en-US" dirty="0" smtClean="0"/>
              <a:t> sp, and a recent infection with parvovirus all can produce joint complaints, but the history of rubella immunization described for the girl in the vignette makes these diagnoses less likely.</a:t>
            </a:r>
          </a:p>
          <a:p>
            <a:pPr>
              <a:lnSpc>
                <a:spcPct val="90000"/>
              </a:lnSpc>
            </a:pPr>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B1B06F47-847D-42FA-BF15-BCA4BDAC736A}" type="slidenum">
              <a:rPr lang="en-US" smtClean="0"/>
              <a:pPr/>
              <a:t>98</a:t>
            </a:fld>
            <a:endParaRPr 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a:lnSpc>
                <a:spcPct val="90000"/>
              </a:lnSpc>
            </a:pPr>
            <a:r>
              <a:rPr lang="en-US" smtClean="0"/>
              <a:t>	The patient described in the vignette has joint complaints due to the rubella vaccine. Rubella-associated joint complaints can follow natural infection or immunization. Complications of immunization or natural disease usually occur in women and are uncommon in preadolescent children and males. Arthralgias of the knees and hands usually begin within 7 days of natural illness and 10 to 28 days after immunization. </a:t>
            </a:r>
            <a:br>
              <a:rPr lang="en-US" smtClean="0"/>
            </a:br>
            <a:r>
              <a:rPr lang="en-US" smtClean="0"/>
              <a:t>Postinfectious arthritis/arthralgia usually follows a viral infection and is short-lived compared with reactive arthritis/arthralgia, which follows a gastrointestinal or genitourinary infection, has a variable course, and may progress to a chronic spondyloarthropathy. Postinfectious arthropathy following viral infections appears to involve the deposition of immune complexes containing viral antigens into the joints. Reactive arthropathy may represent an autoimmune response involving T lymphocytes that cross-react to antigens present in the joints. </a:t>
            </a:r>
            <a:br>
              <a:rPr lang="en-US" smtClean="0"/>
            </a:br>
            <a:r>
              <a:rPr lang="en-US" smtClean="0"/>
              <a:t>Postinfectious or reactive joint disease can be diagnosed once the symptoms have resolved. Acute joint complaints involving only one joint should raise the suspicion of another diagnosis (eg, pyogenic infection of a joint). It is important to remember that some other autoimmune diseases can present with joint complaints (eg, inflammatory bowel disease, juvenile rheumatoid arthritis). No specific treatment is necessary for postinfectious or reactive joint complaints except for relief of pain or discomfort with nonsteroidal anti-inflammatory medications. </a:t>
            </a:r>
            <a:br>
              <a:rPr lang="en-US" smtClean="0"/>
            </a:br>
            <a:r>
              <a:rPr lang="en-US" smtClean="0"/>
              <a:t>Anicteric hepatitis B infection, poststreptococcal arthritis, reactive arthritis due to </a:t>
            </a:r>
            <a:r>
              <a:rPr lang="en-US" i="1" smtClean="0"/>
              <a:t>Salmonella</a:t>
            </a:r>
            <a:r>
              <a:rPr lang="en-US" smtClean="0"/>
              <a:t> sp, and a recent infection with parvovirus all can produce joint complaints, but the history of rubella immunization described for the girl in the vignette makes these diagnoses less likely.</a:t>
            </a:r>
          </a:p>
          <a:p>
            <a:pPr>
              <a:lnSpc>
                <a:spcPct val="90000"/>
              </a:lnSpc>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smtClean="0"/>
              <a:t>Lytic lucency in osteo</a:t>
            </a:r>
          </a:p>
        </p:txBody>
      </p:sp>
      <p:sp>
        <p:nvSpPr>
          <p:cNvPr id="129028" name="Slide Number Placeholder 3"/>
          <p:cNvSpPr>
            <a:spLocks noGrp="1"/>
          </p:cNvSpPr>
          <p:nvPr>
            <p:ph type="sldNum" sz="quarter" idx="5"/>
          </p:nvPr>
        </p:nvSpPr>
        <p:spPr>
          <a:noFill/>
        </p:spPr>
        <p:txBody>
          <a:bodyPr/>
          <a:lstStyle/>
          <a:p>
            <a:fld id="{9C9D2F68-D2F6-4CC1-860B-684E565728A1}" type="slidenum">
              <a:rPr lang="en-US" smtClean="0"/>
              <a:pPr/>
              <a:t>9</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A478DB89-886A-4CF5-8739-685E04FBB02D}" type="slidenum">
              <a:rPr lang="en-US" smtClean="0"/>
              <a:pPr/>
              <a:t>105</a:t>
            </a:fld>
            <a:endParaRPr 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a:lnSpc>
                <a:spcPct val="80000"/>
              </a:lnSpc>
            </a:pPr>
            <a:r>
              <a:rPr lang="en-US" sz="800" dirty="0" smtClean="0"/>
              <a:t>Rheumatic fever follows infections caused by certain strains of group A streptococci. This inflammatory disease affects the heart, central nervous system, joints, subcutaneous tissue, and skin. Rheumatic fever is a significant cause of cardiovascular morbidity in developing countries and continues to be seen in the United States, despite decades of declining incidence. The disease can be viewed as a </a:t>
            </a:r>
            <a:r>
              <a:rPr lang="en-US" sz="800" dirty="0" err="1" smtClean="0"/>
              <a:t>nonsuppurative</a:t>
            </a:r>
            <a:r>
              <a:rPr lang="en-US" sz="800" dirty="0" smtClean="0"/>
              <a:t> complication of group A streptococcal infections of the upper respiratory tract that typically occurs in children between the ages of 4 and 15 years. Patients who have had rheumatic fever in the past have an increased incidence of recurrent disease. The </a:t>
            </a:r>
            <a:r>
              <a:rPr lang="en-US" sz="800" dirty="0" err="1" smtClean="0"/>
              <a:t>pathognomonic</a:t>
            </a:r>
            <a:r>
              <a:rPr lang="en-US" sz="800" dirty="0" smtClean="0"/>
              <a:t> cardiac lesion in rheumatic fever is the </a:t>
            </a:r>
            <a:r>
              <a:rPr lang="en-US" sz="800" dirty="0" err="1" smtClean="0"/>
              <a:t>Aschoff</a:t>
            </a:r>
            <a:r>
              <a:rPr lang="en-US" sz="800" dirty="0" smtClean="0"/>
              <a:t> body, which is a </a:t>
            </a:r>
            <a:r>
              <a:rPr lang="en-US" sz="800" dirty="0" err="1" smtClean="0"/>
              <a:t>perivascular</a:t>
            </a:r>
            <a:r>
              <a:rPr lang="en-US" sz="800" dirty="0" smtClean="0"/>
              <a:t> infiltrate of large cells that have polymorphous nuclei and basophilic cytoplasm and are arranged in a rosette pattern. </a:t>
            </a:r>
            <a:br>
              <a:rPr lang="en-US" sz="800" dirty="0" smtClean="0"/>
            </a:br>
            <a:r>
              <a:rPr lang="en-US" sz="800" dirty="0" smtClean="0"/>
              <a:t>In 1992, the American Heart Association presented guidelines for the diagnosis of rheumatic fever that included an update of the original Jones criteria. The clinical manifestations of rheumatic fever can be divided into major criteria and minor criteria. The major manifestations of the disease are: </a:t>
            </a:r>
          </a:p>
          <a:p>
            <a:pPr>
              <a:lnSpc>
                <a:spcPct val="80000"/>
              </a:lnSpc>
            </a:pPr>
            <a:r>
              <a:rPr lang="en-US" sz="800" dirty="0" err="1" smtClean="0"/>
              <a:t>Carditis</a:t>
            </a:r>
            <a:r>
              <a:rPr lang="en-US" sz="800" dirty="0" smtClean="0"/>
              <a:t> </a:t>
            </a:r>
          </a:p>
          <a:p>
            <a:pPr>
              <a:lnSpc>
                <a:spcPct val="80000"/>
              </a:lnSpc>
            </a:pPr>
            <a:r>
              <a:rPr lang="en-US" sz="800" dirty="0" err="1" smtClean="0"/>
              <a:t>Polyarthritis</a:t>
            </a:r>
            <a:r>
              <a:rPr lang="en-US" sz="800" dirty="0" smtClean="0"/>
              <a:t> </a:t>
            </a:r>
          </a:p>
          <a:p>
            <a:pPr>
              <a:lnSpc>
                <a:spcPct val="80000"/>
              </a:lnSpc>
            </a:pPr>
            <a:r>
              <a:rPr lang="en-US" sz="800" dirty="0" smtClean="0"/>
              <a:t>Subcutaneous nodules </a:t>
            </a:r>
          </a:p>
          <a:p>
            <a:pPr>
              <a:lnSpc>
                <a:spcPct val="80000"/>
              </a:lnSpc>
            </a:pPr>
            <a:r>
              <a:rPr lang="en-US" sz="800" dirty="0" smtClean="0"/>
              <a:t>Erythema </a:t>
            </a:r>
            <a:r>
              <a:rPr lang="en-US" sz="800" dirty="0" err="1" smtClean="0"/>
              <a:t>marginatum</a:t>
            </a:r>
            <a:r>
              <a:rPr lang="en-US" sz="800" dirty="0" smtClean="0"/>
              <a:t> </a:t>
            </a:r>
          </a:p>
          <a:p>
            <a:pPr>
              <a:lnSpc>
                <a:spcPct val="80000"/>
              </a:lnSpc>
            </a:pPr>
            <a:r>
              <a:rPr lang="en-US" sz="800" dirty="0" smtClean="0"/>
              <a:t>Chorea </a:t>
            </a:r>
          </a:p>
          <a:p>
            <a:pPr>
              <a:lnSpc>
                <a:spcPct val="80000"/>
              </a:lnSpc>
            </a:pPr>
            <a:r>
              <a:rPr lang="en-US" sz="800" dirty="0" smtClean="0"/>
              <a:t>Minor manifestations are: </a:t>
            </a:r>
          </a:p>
          <a:p>
            <a:pPr>
              <a:lnSpc>
                <a:spcPct val="80000"/>
              </a:lnSpc>
            </a:pPr>
            <a:r>
              <a:rPr lang="en-US" sz="800" dirty="0" err="1" smtClean="0"/>
              <a:t>Arthralgia</a:t>
            </a:r>
            <a:r>
              <a:rPr lang="en-US" sz="800" dirty="0" smtClean="0"/>
              <a:t> (not considered a criterion if </a:t>
            </a:r>
            <a:r>
              <a:rPr lang="en-US" sz="800" dirty="0" err="1" smtClean="0"/>
              <a:t>polyarthritis</a:t>
            </a:r>
            <a:r>
              <a:rPr lang="en-US" sz="800" dirty="0" smtClean="0"/>
              <a:t> is present) </a:t>
            </a:r>
          </a:p>
          <a:p>
            <a:pPr>
              <a:lnSpc>
                <a:spcPct val="80000"/>
              </a:lnSpc>
            </a:pPr>
            <a:r>
              <a:rPr lang="en-US" sz="800" dirty="0" smtClean="0"/>
              <a:t>Fever </a:t>
            </a:r>
          </a:p>
          <a:p>
            <a:pPr>
              <a:lnSpc>
                <a:spcPct val="80000"/>
              </a:lnSpc>
            </a:pPr>
            <a:r>
              <a:rPr lang="en-US" sz="800" dirty="0" smtClean="0"/>
              <a:t>Increased acute-phase reactants (erythrocyte sedimentation rate, C-reactive protein) </a:t>
            </a:r>
          </a:p>
          <a:p>
            <a:pPr>
              <a:lnSpc>
                <a:spcPct val="80000"/>
              </a:lnSpc>
            </a:pPr>
            <a:r>
              <a:rPr lang="en-US" sz="800" dirty="0" smtClean="0"/>
              <a:t>Prolonged P-R interval </a:t>
            </a:r>
          </a:p>
          <a:p>
            <a:pPr>
              <a:lnSpc>
                <a:spcPct val="80000"/>
              </a:lnSpc>
            </a:pPr>
            <a:r>
              <a:rPr lang="en-US" sz="800" dirty="0" smtClean="0"/>
              <a:t>The diagnosis requires two of the major manifestations or one of the major manifestations plus two of the minor manifestations. </a:t>
            </a:r>
            <a:br>
              <a:rPr lang="en-US" sz="800" dirty="0" smtClean="0"/>
            </a:br>
            <a:r>
              <a:rPr lang="en-US" sz="800" dirty="0" smtClean="0"/>
              <a:t>The </a:t>
            </a:r>
            <a:r>
              <a:rPr lang="en-US" sz="800" dirty="0" err="1" smtClean="0"/>
              <a:t>carditis</a:t>
            </a:r>
            <a:r>
              <a:rPr lang="en-US" sz="800" dirty="0" smtClean="0"/>
              <a:t> of rheumatic fever may involve any of the three layers of the heart: the </a:t>
            </a:r>
            <a:r>
              <a:rPr lang="en-US" sz="800" dirty="0" err="1" smtClean="0"/>
              <a:t>endocardium</a:t>
            </a:r>
            <a:r>
              <a:rPr lang="en-US" sz="800" dirty="0" smtClean="0"/>
              <a:t>, myocardium, or pericardium. If all three layers are involved, </a:t>
            </a:r>
            <a:r>
              <a:rPr lang="en-US" sz="800" dirty="0" err="1" smtClean="0"/>
              <a:t>pancarditis</a:t>
            </a:r>
            <a:r>
              <a:rPr lang="en-US" sz="800" dirty="0" smtClean="0"/>
              <a:t> exists. Patients who have </a:t>
            </a:r>
            <a:r>
              <a:rPr lang="en-US" sz="800" dirty="0" err="1" smtClean="0"/>
              <a:t>carditis</a:t>
            </a:r>
            <a:r>
              <a:rPr lang="en-US" sz="800" dirty="0" smtClean="0"/>
              <a:t> may not have symptoms, but they likely have signs on cardiac examination. When signs or symptoms are present, they most often are the result of </a:t>
            </a:r>
            <a:r>
              <a:rPr lang="en-US" sz="800" dirty="0" err="1" smtClean="0"/>
              <a:t>endocarditis</a:t>
            </a:r>
            <a:r>
              <a:rPr lang="en-US" sz="800" dirty="0" smtClean="0"/>
              <a:t>, which is caused by hyaline degeneration of the affected valve. The mitral valve is the most commonly affected valve, followed by the aortic valve. It is rare for the tricuspid or pulmonary valve to be affected. Therefore, the clinician should </a:t>
            </a:r>
            <a:r>
              <a:rPr lang="en-US" sz="800" dirty="0" err="1" smtClean="0"/>
              <a:t>auscultate</a:t>
            </a:r>
            <a:r>
              <a:rPr lang="en-US" sz="800" dirty="0" smtClean="0"/>
              <a:t> for the apical, </a:t>
            </a:r>
            <a:r>
              <a:rPr lang="en-US" sz="800" dirty="0" err="1" smtClean="0"/>
              <a:t>holosystolic</a:t>
            </a:r>
            <a:r>
              <a:rPr lang="en-US" sz="800" dirty="0" smtClean="0"/>
              <a:t> murmur that radiates to the left </a:t>
            </a:r>
            <a:r>
              <a:rPr lang="en-US" sz="800" dirty="0" err="1" smtClean="0"/>
              <a:t>axilla</a:t>
            </a:r>
            <a:r>
              <a:rPr lang="en-US" sz="800" dirty="0" smtClean="0"/>
              <a:t> and represents mitral regurgitation (Item C87A). If the mitral regurgitation is severe, there may be a low-frequency mid- to late diastolic murmur of relative mitral </a:t>
            </a:r>
            <a:r>
              <a:rPr lang="en-US" sz="800" dirty="0" err="1" smtClean="0"/>
              <a:t>stenosis</a:t>
            </a:r>
            <a:r>
              <a:rPr lang="en-US" sz="800" dirty="0" smtClean="0"/>
              <a:t>, which is referred to as the Carey Coombs murmur. The clinician also should listen for the early diastolic decrescendo murmur of aortic regurgitation (Item C87B), which may be exaggerated when the patient is in the sitting position, leaning forward. Signs and symptoms of congestive heart failure occur in about 5% of patients who have rheumatic </a:t>
            </a:r>
            <a:r>
              <a:rPr lang="en-US" sz="800" dirty="0" err="1" smtClean="0"/>
              <a:t>carditis</a:t>
            </a:r>
            <a:r>
              <a:rPr lang="en-US" sz="800" dirty="0" smtClean="0"/>
              <a:t>. </a:t>
            </a:r>
            <a:br>
              <a:rPr lang="en-US" sz="800" dirty="0" smtClean="0"/>
            </a:br>
            <a:r>
              <a:rPr lang="en-US" sz="800" dirty="0" smtClean="0"/>
              <a:t/>
            </a:r>
            <a:br>
              <a:rPr lang="en-US" sz="800" dirty="0" smtClean="0"/>
            </a:br>
            <a:r>
              <a:rPr lang="en-US" sz="800" dirty="0" smtClean="0"/>
              <a:t>The patient described in the vignette has fever and two major Jones criteria: migratory arthritis and </a:t>
            </a:r>
            <a:r>
              <a:rPr lang="en-US" sz="800" dirty="0" err="1" smtClean="0"/>
              <a:t>carditis</a:t>
            </a:r>
            <a:r>
              <a:rPr lang="en-US" sz="800" dirty="0" smtClean="0"/>
              <a:t> represented by mitral regurgitation. Therefore, she meets the diagnostic criteria for rheumatic fever. The acute management of rheumatic fever encompasses three primary strategies: treat the infection causing the disease, control and alleviate the symptoms, and provide supportive care as indicated. Because rheumatic fever is caused by group A beta-hemolytic streptococci, antibiotic therapy should be directed at eradication of this pathogen. Typically, a 10-day course of oral penicillin V is adequate. Alternatively, intramuscular or intravenous penicillin preparations may be used. For those who have a penicillin allergy, an alternate antibiotic such as erythromycin may be used. </a:t>
            </a:r>
            <a:r>
              <a:rPr lang="en-US" sz="800" dirty="0" err="1" smtClean="0"/>
              <a:t>Doxycycline</a:t>
            </a:r>
            <a:r>
              <a:rPr lang="en-US" sz="800" dirty="0" smtClean="0"/>
              <a:t>, a treatment for Lyme arthritis, is not the best choice of management for a patient who has arthritis resulting from acute rheumatic fever. </a:t>
            </a:r>
            <a:br>
              <a:rPr lang="en-US" sz="800" dirty="0" smtClean="0"/>
            </a:br>
            <a:r>
              <a:rPr lang="en-US" sz="800" dirty="0" smtClean="0"/>
              <a:t>Anti-inflammatory agents are important for symptomatic relief and to combat the inflammatory process. Salicylates are particularly effective for the migratory arthritis, with improvement often occurring in the first 12 to 24 hours of therapy. In addition, these medications frequently relieve the accompanying fever. Aspirin typically is administered in high doses (80 to 100 mg/kg per day to a serum level of 25 mg/</a:t>
            </a:r>
            <a:r>
              <a:rPr lang="en-US" sz="800" dirty="0" err="1" smtClean="0"/>
              <a:t>dL</a:t>
            </a:r>
            <a:r>
              <a:rPr lang="en-US" sz="800" dirty="0" smtClean="0"/>
              <a:t>) for several weeks before a gradual tapering is begun. For patients who cannot tolerate aspirin, the use of other </a:t>
            </a:r>
            <a:r>
              <a:rPr lang="en-US" sz="800" dirty="0" err="1" smtClean="0"/>
              <a:t>nonsteroidal</a:t>
            </a:r>
            <a:r>
              <a:rPr lang="en-US" sz="800" dirty="0" smtClean="0"/>
              <a:t> anti-inflammatory drugs may be considered. Steroids generally are reserved for patients who demonstrate moderate-to-severe </a:t>
            </a:r>
            <a:r>
              <a:rPr lang="en-US" sz="800" dirty="0" err="1" smtClean="0"/>
              <a:t>carditis</a:t>
            </a:r>
            <a:r>
              <a:rPr lang="en-US" sz="800" dirty="0" smtClean="0"/>
              <a:t> with congestive heart failure. Supportive care has historically included the use of bed rest, especially during the acute phase of the illness. </a:t>
            </a:r>
            <a:br>
              <a:rPr lang="en-US" sz="800" dirty="0" smtClean="0"/>
            </a:br>
            <a:r>
              <a:rPr lang="en-US" sz="800" dirty="0" smtClean="0"/>
              <a:t>Joint aspiration, immunotherapy, and elevation and immobilization of the right knee do not address the underlying problem for the patient in the vignette.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D1B7D45E-A8BB-45BB-8A17-5D72F36B79C8}" type="slidenum">
              <a:rPr lang="en-US" smtClean="0"/>
              <a:pPr/>
              <a:t>106</a:t>
            </a:fld>
            <a:endParaRPr 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a:lnSpc>
                <a:spcPct val="80000"/>
              </a:lnSpc>
            </a:pPr>
            <a:r>
              <a:rPr lang="en-US" sz="800" dirty="0" smtClean="0"/>
              <a:t>Rheumatic fever follows infections caused by certain strains of group A streptococci. This inflammatory disease affects the heart, central nervous system, joints, subcutaneous tissue, and skin. Rheumatic fever is a significant cause of cardiovascular morbidity in developing countries and continues to be seen in the United States, despite decades of declining incidence. The disease can be viewed as a </a:t>
            </a:r>
            <a:r>
              <a:rPr lang="en-US" sz="800" dirty="0" err="1" smtClean="0"/>
              <a:t>nonsuppurative</a:t>
            </a:r>
            <a:r>
              <a:rPr lang="en-US" sz="800" dirty="0" smtClean="0"/>
              <a:t> complication of group A streptococcal infections of the upper respiratory tract that typically occurs in children between the ages of 4 and 15 years. Patients who have had rheumatic fever in the past have an increased incidence of recurrent disease. The </a:t>
            </a:r>
            <a:r>
              <a:rPr lang="en-US" sz="800" dirty="0" err="1" smtClean="0"/>
              <a:t>pathognomonic</a:t>
            </a:r>
            <a:r>
              <a:rPr lang="en-US" sz="800" dirty="0" smtClean="0"/>
              <a:t> cardiac lesion in rheumatic fever is the </a:t>
            </a:r>
            <a:r>
              <a:rPr lang="en-US" sz="800" dirty="0" err="1" smtClean="0"/>
              <a:t>Aschoff</a:t>
            </a:r>
            <a:r>
              <a:rPr lang="en-US" sz="800" dirty="0" smtClean="0"/>
              <a:t> body, which is a </a:t>
            </a:r>
            <a:r>
              <a:rPr lang="en-US" sz="800" dirty="0" err="1" smtClean="0"/>
              <a:t>perivascular</a:t>
            </a:r>
            <a:r>
              <a:rPr lang="en-US" sz="800" dirty="0" smtClean="0"/>
              <a:t> infiltrate of large cells that have polymorphous nuclei and basophilic cytoplasm and are arranged in a rosette pattern. </a:t>
            </a:r>
            <a:br>
              <a:rPr lang="en-US" sz="800" dirty="0" smtClean="0"/>
            </a:br>
            <a:r>
              <a:rPr lang="en-US" sz="800" dirty="0" smtClean="0"/>
              <a:t>In 1992, the American Heart Association presented guidelines for the diagnosis of rheumatic fever that included an update of the original Jones criteria. The clinical manifestations of rheumatic fever can be divided into major criteria and minor criteria. The major manifestations of the disease are: </a:t>
            </a:r>
          </a:p>
          <a:p>
            <a:pPr>
              <a:lnSpc>
                <a:spcPct val="80000"/>
              </a:lnSpc>
            </a:pPr>
            <a:r>
              <a:rPr lang="en-US" sz="800" dirty="0" err="1" smtClean="0"/>
              <a:t>Carditis</a:t>
            </a:r>
            <a:r>
              <a:rPr lang="en-US" sz="800" dirty="0" smtClean="0"/>
              <a:t> </a:t>
            </a:r>
          </a:p>
          <a:p>
            <a:pPr>
              <a:lnSpc>
                <a:spcPct val="80000"/>
              </a:lnSpc>
            </a:pPr>
            <a:r>
              <a:rPr lang="en-US" sz="800" dirty="0" err="1" smtClean="0"/>
              <a:t>Polyarthritis</a:t>
            </a:r>
            <a:r>
              <a:rPr lang="en-US" sz="800" dirty="0" smtClean="0"/>
              <a:t> </a:t>
            </a:r>
          </a:p>
          <a:p>
            <a:pPr>
              <a:lnSpc>
                <a:spcPct val="80000"/>
              </a:lnSpc>
            </a:pPr>
            <a:r>
              <a:rPr lang="en-US" sz="800" dirty="0" smtClean="0"/>
              <a:t>Subcutaneous nodules </a:t>
            </a:r>
          </a:p>
          <a:p>
            <a:pPr>
              <a:lnSpc>
                <a:spcPct val="80000"/>
              </a:lnSpc>
            </a:pPr>
            <a:r>
              <a:rPr lang="en-US" sz="800" dirty="0" smtClean="0"/>
              <a:t>Erythema </a:t>
            </a:r>
            <a:r>
              <a:rPr lang="en-US" sz="800" dirty="0" err="1" smtClean="0"/>
              <a:t>marginatum</a:t>
            </a:r>
            <a:r>
              <a:rPr lang="en-US" sz="800" dirty="0" smtClean="0"/>
              <a:t> </a:t>
            </a:r>
          </a:p>
          <a:p>
            <a:pPr>
              <a:lnSpc>
                <a:spcPct val="80000"/>
              </a:lnSpc>
            </a:pPr>
            <a:r>
              <a:rPr lang="en-US" sz="800" dirty="0" smtClean="0"/>
              <a:t>Chorea </a:t>
            </a:r>
          </a:p>
          <a:p>
            <a:pPr>
              <a:lnSpc>
                <a:spcPct val="80000"/>
              </a:lnSpc>
            </a:pPr>
            <a:r>
              <a:rPr lang="en-US" sz="800" dirty="0" smtClean="0"/>
              <a:t>Minor manifestations are: </a:t>
            </a:r>
          </a:p>
          <a:p>
            <a:pPr>
              <a:lnSpc>
                <a:spcPct val="80000"/>
              </a:lnSpc>
            </a:pPr>
            <a:r>
              <a:rPr lang="en-US" sz="800" dirty="0" err="1" smtClean="0"/>
              <a:t>Arthralgia</a:t>
            </a:r>
            <a:r>
              <a:rPr lang="en-US" sz="800" dirty="0" smtClean="0"/>
              <a:t> (not considered a criterion if </a:t>
            </a:r>
            <a:r>
              <a:rPr lang="en-US" sz="800" dirty="0" err="1" smtClean="0"/>
              <a:t>polyarthritis</a:t>
            </a:r>
            <a:r>
              <a:rPr lang="en-US" sz="800" dirty="0" smtClean="0"/>
              <a:t> is present) </a:t>
            </a:r>
          </a:p>
          <a:p>
            <a:pPr>
              <a:lnSpc>
                <a:spcPct val="80000"/>
              </a:lnSpc>
            </a:pPr>
            <a:r>
              <a:rPr lang="en-US" sz="800" dirty="0" smtClean="0"/>
              <a:t>Fever </a:t>
            </a:r>
          </a:p>
          <a:p>
            <a:pPr>
              <a:lnSpc>
                <a:spcPct val="80000"/>
              </a:lnSpc>
            </a:pPr>
            <a:r>
              <a:rPr lang="en-US" sz="800" dirty="0" smtClean="0"/>
              <a:t>Increased acute-phase reactants (erythrocyte sedimentation rate, C-reactive protein) </a:t>
            </a:r>
          </a:p>
          <a:p>
            <a:pPr>
              <a:lnSpc>
                <a:spcPct val="80000"/>
              </a:lnSpc>
            </a:pPr>
            <a:r>
              <a:rPr lang="en-US" sz="800" dirty="0" smtClean="0"/>
              <a:t>Prolonged P-R interval </a:t>
            </a:r>
          </a:p>
          <a:p>
            <a:pPr>
              <a:lnSpc>
                <a:spcPct val="80000"/>
              </a:lnSpc>
            </a:pPr>
            <a:r>
              <a:rPr lang="en-US" sz="800" dirty="0" smtClean="0"/>
              <a:t>The diagnosis requires two of the major manifestations or one of the major manifestations plus two of the minor manifestations. </a:t>
            </a:r>
            <a:br>
              <a:rPr lang="en-US" sz="800" dirty="0" smtClean="0"/>
            </a:br>
            <a:r>
              <a:rPr lang="en-US" sz="800" dirty="0" smtClean="0"/>
              <a:t>The </a:t>
            </a:r>
            <a:r>
              <a:rPr lang="en-US" sz="800" dirty="0" err="1" smtClean="0"/>
              <a:t>carditis</a:t>
            </a:r>
            <a:r>
              <a:rPr lang="en-US" sz="800" dirty="0" smtClean="0"/>
              <a:t> of rheumatic fever may involve any of the three layers of the heart: the </a:t>
            </a:r>
            <a:r>
              <a:rPr lang="en-US" sz="800" dirty="0" err="1" smtClean="0"/>
              <a:t>endocardium</a:t>
            </a:r>
            <a:r>
              <a:rPr lang="en-US" sz="800" dirty="0" smtClean="0"/>
              <a:t>, myocardium, or pericardium. If all three layers are involved, </a:t>
            </a:r>
            <a:r>
              <a:rPr lang="en-US" sz="800" dirty="0" err="1" smtClean="0"/>
              <a:t>pancarditis</a:t>
            </a:r>
            <a:r>
              <a:rPr lang="en-US" sz="800" dirty="0" smtClean="0"/>
              <a:t> exists. Patients who have </a:t>
            </a:r>
            <a:r>
              <a:rPr lang="en-US" sz="800" dirty="0" err="1" smtClean="0"/>
              <a:t>carditis</a:t>
            </a:r>
            <a:r>
              <a:rPr lang="en-US" sz="800" dirty="0" smtClean="0"/>
              <a:t> may not have symptoms, but they likely have signs on cardiac examination. When signs or symptoms are present, they most often are the result of </a:t>
            </a:r>
            <a:r>
              <a:rPr lang="en-US" sz="800" dirty="0" err="1" smtClean="0"/>
              <a:t>endocarditis</a:t>
            </a:r>
            <a:r>
              <a:rPr lang="en-US" sz="800" dirty="0" smtClean="0"/>
              <a:t>, which is caused by hyaline degeneration of the affected valve. The mitral valve is the most commonly affected valve, followed by the aortic valve. It is rare for the tricuspid or pulmonary valve to be affected. Therefore, the clinician should </a:t>
            </a:r>
            <a:r>
              <a:rPr lang="en-US" sz="800" dirty="0" err="1" smtClean="0"/>
              <a:t>auscultate</a:t>
            </a:r>
            <a:r>
              <a:rPr lang="en-US" sz="800" dirty="0" smtClean="0"/>
              <a:t> for the apical, </a:t>
            </a:r>
            <a:r>
              <a:rPr lang="en-US" sz="800" dirty="0" err="1" smtClean="0"/>
              <a:t>holosystolic</a:t>
            </a:r>
            <a:r>
              <a:rPr lang="en-US" sz="800" dirty="0" smtClean="0"/>
              <a:t> murmur that radiates to the left </a:t>
            </a:r>
            <a:r>
              <a:rPr lang="en-US" sz="800" dirty="0" err="1" smtClean="0"/>
              <a:t>axilla</a:t>
            </a:r>
            <a:r>
              <a:rPr lang="en-US" sz="800" dirty="0" smtClean="0"/>
              <a:t> and represents mitral regurgitation (Item C87A). If the mitral regurgitation is severe, there may be a low-frequency mid- to late diastolic murmur of relative mitral </a:t>
            </a:r>
            <a:r>
              <a:rPr lang="en-US" sz="800" dirty="0" err="1" smtClean="0"/>
              <a:t>stenosis</a:t>
            </a:r>
            <a:r>
              <a:rPr lang="en-US" sz="800" dirty="0" smtClean="0"/>
              <a:t>, which is referred to as the Carey Coombs murmur. The clinician also should listen for the early diastolic decrescendo murmur of aortic regurgitation (Item C87B), which may be exaggerated when the patient is in the sitting position, leaning forward. Signs and symptoms of congestive heart failure occur in about 5% of patients who have rheumatic </a:t>
            </a:r>
            <a:r>
              <a:rPr lang="en-US" sz="800" dirty="0" err="1" smtClean="0"/>
              <a:t>carditis</a:t>
            </a:r>
            <a:r>
              <a:rPr lang="en-US" sz="800" dirty="0" smtClean="0"/>
              <a:t>. </a:t>
            </a:r>
            <a:br>
              <a:rPr lang="en-US" sz="800" dirty="0" smtClean="0"/>
            </a:br>
            <a:r>
              <a:rPr lang="en-US" sz="800" dirty="0" smtClean="0"/>
              <a:t/>
            </a:r>
            <a:br>
              <a:rPr lang="en-US" sz="800" dirty="0" smtClean="0"/>
            </a:br>
            <a:r>
              <a:rPr lang="en-US" sz="800" dirty="0" smtClean="0"/>
              <a:t>The patient described in the vignette has fever and two major Jones criteria: migratory arthritis and </a:t>
            </a:r>
            <a:r>
              <a:rPr lang="en-US" sz="800" dirty="0" err="1" smtClean="0"/>
              <a:t>carditis</a:t>
            </a:r>
            <a:r>
              <a:rPr lang="en-US" sz="800" dirty="0" smtClean="0"/>
              <a:t> represented by mitral regurgitation. Therefore, she meets the diagnostic criteria for rheumatic fever. The acute management of rheumatic fever encompasses three primary strategies: treat the infection causing the disease, control and alleviate the symptoms, and provide supportive care as indicated. Because rheumatic fever is caused by group A beta-hemolytic streptococci, antibiotic therapy should be directed at eradication of this pathogen. Typically, a 10-day course of oral penicillin V is adequate. Alternatively, intramuscular or intravenous penicillin preparations may be used. For those who have a penicillin allergy, an alternate antibiotic such as erythromycin may be used. </a:t>
            </a:r>
            <a:r>
              <a:rPr lang="en-US" sz="800" dirty="0" err="1" smtClean="0"/>
              <a:t>Doxycycline</a:t>
            </a:r>
            <a:r>
              <a:rPr lang="en-US" sz="800" dirty="0" smtClean="0"/>
              <a:t>, a treatment for Lyme arthritis, is not the best choice of management for a patient who has arthritis resulting from acute rheumatic fever. </a:t>
            </a:r>
            <a:br>
              <a:rPr lang="en-US" sz="800" dirty="0" smtClean="0"/>
            </a:br>
            <a:r>
              <a:rPr lang="en-US" sz="800" dirty="0" smtClean="0"/>
              <a:t>Anti-inflammatory agents are important for symptomatic relief and to combat the inflammatory process. Salicylates are particularly effective for the migratory arthritis, with improvement often occurring in the first 12 to 24 hours of therapy. In addition, these medications frequently relieve the accompanying fever. Aspirin typically is administered in high doses (80 to 100 mg/kg per day to a serum level of 25 mg/</a:t>
            </a:r>
            <a:r>
              <a:rPr lang="en-US" sz="800" dirty="0" err="1" smtClean="0"/>
              <a:t>dL</a:t>
            </a:r>
            <a:r>
              <a:rPr lang="en-US" sz="800" dirty="0" smtClean="0"/>
              <a:t>) for several weeks before a gradual tapering is begun. For patients who cannot tolerate aspirin, the use of other </a:t>
            </a:r>
            <a:r>
              <a:rPr lang="en-US" sz="800" dirty="0" err="1" smtClean="0"/>
              <a:t>nonsteroidal</a:t>
            </a:r>
            <a:r>
              <a:rPr lang="en-US" sz="800" dirty="0" smtClean="0"/>
              <a:t> anti-inflammatory drugs may be considered. Steroids generally are reserved for patients who demonstrate moderate-to-severe </a:t>
            </a:r>
            <a:r>
              <a:rPr lang="en-US" sz="800" dirty="0" err="1" smtClean="0"/>
              <a:t>carditis</a:t>
            </a:r>
            <a:r>
              <a:rPr lang="en-US" sz="800" dirty="0" smtClean="0"/>
              <a:t> with congestive heart failure. Supportive care has historically included the use of bed rest, especially during the acute phase of the illness. </a:t>
            </a:r>
            <a:br>
              <a:rPr lang="en-US" sz="800" dirty="0" smtClean="0"/>
            </a:br>
            <a:r>
              <a:rPr lang="en-US" sz="800" dirty="0" smtClean="0"/>
              <a:t>Joint aspiration, immunotherapy, and elevation and immobilization of the right knee do not address the underlying problem for the patient in the vignette.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smtClean="0"/>
              <a:t>6 yo with fever and ankle pain</a:t>
            </a:r>
          </a:p>
        </p:txBody>
      </p:sp>
      <p:sp>
        <p:nvSpPr>
          <p:cNvPr id="130052" name="Slide Number Placeholder 3"/>
          <p:cNvSpPr>
            <a:spLocks noGrp="1"/>
          </p:cNvSpPr>
          <p:nvPr>
            <p:ph type="sldNum" sz="quarter" idx="5"/>
          </p:nvPr>
        </p:nvSpPr>
        <p:spPr>
          <a:noFill/>
        </p:spPr>
        <p:txBody>
          <a:bodyPr/>
          <a:lstStyle/>
          <a:p>
            <a:fld id="{B91CB6E2-2E1B-436C-B5F5-14D2A954A932}" type="slidenum">
              <a:rPr lang="en-US" smtClean="0"/>
              <a:pPr/>
              <a:t>10</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smtClean="0"/>
              <a:t>9 yo F with knee pain and fever</a:t>
            </a:r>
          </a:p>
        </p:txBody>
      </p:sp>
      <p:sp>
        <p:nvSpPr>
          <p:cNvPr id="131076" name="Slide Number Placeholder 3"/>
          <p:cNvSpPr>
            <a:spLocks noGrp="1"/>
          </p:cNvSpPr>
          <p:nvPr>
            <p:ph type="sldNum" sz="quarter" idx="5"/>
          </p:nvPr>
        </p:nvSpPr>
        <p:spPr>
          <a:noFill/>
        </p:spPr>
        <p:txBody>
          <a:bodyPr/>
          <a:lstStyle/>
          <a:p>
            <a:fld id="{0B0705D0-D944-465B-90B3-E1EC2E365FCA}" type="slidenum">
              <a:rPr lang="en-US" smtClean="0"/>
              <a:pPr/>
              <a:t>11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Isosceles Triangle 3"/>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le 7"/>
          <p:cNvSpPr>
            <a:spLocks noGrp="1"/>
          </p:cNvSpPr>
          <p:nvPr>
            <p:ph type="ctrTitle"/>
          </p:nvPr>
        </p:nvSpPr>
        <p:spPr>
          <a:xfrm>
            <a:off x="540544" y="776288"/>
            <a:ext cx="8062912" cy="1470025"/>
          </a:xfrm>
        </p:spPr>
        <p:txBody>
          <a:bodyPr anchor="b"/>
          <a:lstStyle>
            <a:lvl1pPr algn="r">
              <a:defRPr sz="4400"/>
            </a:lvl1pPr>
          </a:lstStyle>
          <a:p>
            <a:r>
              <a:rPr lang="en-US" smtClean="0"/>
              <a:t>Click to edit Master title style</a:t>
            </a:r>
            <a:endParaRPr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27"/>
          <p:cNvSpPr>
            <a:spLocks noGrp="1"/>
          </p:cNvSpPr>
          <p:nvPr>
            <p:ph type="dt" sz="half" idx="10"/>
          </p:nvPr>
        </p:nvSpPr>
        <p:spPr>
          <a:xfrm>
            <a:off x="1371600" y="6011863"/>
            <a:ext cx="5791200" cy="365125"/>
          </a:xfrm>
        </p:spPr>
        <p:txBody>
          <a:bodyPr tIns="0" bIns="0" anchor="t"/>
          <a:lstStyle>
            <a:lvl1pPr algn="r">
              <a:defRPr sz="1000"/>
            </a:lvl1pPr>
          </a:lstStyle>
          <a:p>
            <a:pPr>
              <a:defRPr/>
            </a:pPr>
            <a:endParaRPr lang="en-US"/>
          </a:p>
        </p:txBody>
      </p:sp>
      <p:sp>
        <p:nvSpPr>
          <p:cNvPr id="6" name="Footer Placeholder 16"/>
          <p:cNvSpPr>
            <a:spLocks noGrp="1"/>
          </p:cNvSpPr>
          <p:nvPr>
            <p:ph type="ftr" sz="quarter" idx="11"/>
          </p:nvPr>
        </p:nvSpPr>
        <p:spPr>
          <a:xfrm>
            <a:off x="1371600" y="5649913"/>
            <a:ext cx="5791200" cy="365125"/>
          </a:xfrm>
        </p:spPr>
        <p:txBody>
          <a:bodyPr tIns="0" bIns="0"/>
          <a:lstStyle>
            <a:lvl1pPr algn="r">
              <a:defRPr sz="1100"/>
            </a:lvl1pPr>
          </a:lstStyle>
          <a:p>
            <a:pPr>
              <a:defRPr/>
            </a:pPr>
            <a:endParaRPr lang="en-US"/>
          </a:p>
        </p:txBody>
      </p:sp>
      <p:sp>
        <p:nvSpPr>
          <p:cNvPr id="7" name="Slide Number Placeholder 28"/>
          <p:cNvSpPr>
            <a:spLocks noGrp="1"/>
          </p:cNvSpPr>
          <p:nvPr>
            <p:ph type="sldNum" sz="quarter" idx="12"/>
          </p:nvPr>
        </p:nvSpPr>
        <p:spPr>
          <a:xfrm>
            <a:off x="8391525" y="5753100"/>
            <a:ext cx="503238" cy="365125"/>
          </a:xfrm>
        </p:spPr>
        <p:txBody>
          <a:bodyPr anchor="ctr"/>
          <a:lstStyle>
            <a:lvl1pPr algn="ctr">
              <a:defRPr sz="1300">
                <a:solidFill>
                  <a:srgbClr val="FFFFFF"/>
                </a:solidFill>
              </a:defRPr>
            </a:lvl1pPr>
          </a:lstStyle>
          <a:p>
            <a:pPr>
              <a:defRPr/>
            </a:pPr>
            <a:fld id="{3761AF93-6D1B-48F9-ACAC-33A64E9E1C7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315A04A-4935-48AC-BC44-3E075D59638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331B5416-A62F-4D29-84F7-3BEB6D00C7A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normAutofit/>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D4179F6B-9329-481D-94F5-0E84C7589A80}"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7ED8B0AC-A949-4848-AA95-8698484F30CC}"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882808"/>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791075" y="6480175"/>
            <a:ext cx="2133600" cy="301625"/>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457200" y="6481763"/>
            <a:ext cx="4259263" cy="300037"/>
          </a:xfr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8B326E-534C-4B85-B76F-297E8EB132C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4" name="Right Triangle 3"/>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sp>
        <p:nvSpPr>
          <p:cNvPr id="5" name="Isosceles Triangle 4"/>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6" name="Straight Connector 5"/>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lstStyle>
            <a:lvl1pPr marL="0" algn="l">
              <a:buNone/>
              <a:defRPr sz="36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Date Placeholder 3"/>
          <p:cNvSpPr>
            <a:spLocks noGrp="1"/>
          </p:cNvSpPr>
          <p:nvPr>
            <p:ph type="dt" sz="half" idx="10"/>
          </p:nvPr>
        </p:nvSpPr>
        <p:spPr>
          <a:xfrm>
            <a:off x="6956425" y="6477000"/>
            <a:ext cx="2133600" cy="304800"/>
          </a:xfrm>
        </p:spPr>
        <p:txBody>
          <a:bodyPr/>
          <a:lstStyle>
            <a:lvl1pPr>
              <a:defRPr/>
            </a:lvl1pPr>
          </a:lstStyle>
          <a:p>
            <a:pPr>
              <a:defRPr/>
            </a:pPr>
            <a:endParaRPr lang="en-US"/>
          </a:p>
        </p:txBody>
      </p:sp>
      <p:sp>
        <p:nvSpPr>
          <p:cNvPr id="9" name="Footer Placeholder 4"/>
          <p:cNvSpPr>
            <a:spLocks noGrp="1"/>
          </p:cNvSpPr>
          <p:nvPr>
            <p:ph type="ftr" sz="quarter" idx="11"/>
          </p:nvPr>
        </p:nvSpPr>
        <p:spPr>
          <a:xfrm>
            <a:off x="2619375" y="6481763"/>
            <a:ext cx="4260850" cy="300037"/>
          </a:xfrm>
        </p:spPr>
        <p:txBody>
          <a:bodyPr/>
          <a:lstStyle>
            <a:lvl1pPr>
              <a:defRPr/>
            </a:lvl1pPr>
          </a:lstStyle>
          <a:p>
            <a:pPr>
              <a:defRPr/>
            </a:pPr>
            <a:endParaRPr lang="en-US"/>
          </a:p>
        </p:txBody>
      </p:sp>
      <p:sp>
        <p:nvSpPr>
          <p:cNvPr id="10" name="Slide Number Placeholder 5"/>
          <p:cNvSpPr>
            <a:spLocks noGrp="1"/>
          </p:cNvSpPr>
          <p:nvPr>
            <p:ph type="sldNum" sz="quarter" idx="12"/>
          </p:nvPr>
        </p:nvSpPr>
        <p:spPr>
          <a:xfrm>
            <a:off x="8450263" y="809625"/>
            <a:ext cx="503237" cy="300038"/>
          </a:xfrm>
        </p:spPr>
        <p:txBody>
          <a:bodyPr/>
          <a:lstStyle>
            <a:lvl1pPr>
              <a:defRPr/>
            </a:lvl1pPr>
          </a:lstStyle>
          <a:p>
            <a:pPr>
              <a:defRPr/>
            </a:pPr>
            <a:fld id="{191AFC50-0495-4BB2-BA55-02F7995292CD}"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80CFA791-B676-46FD-A45A-167FDBAF338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791075" y="6481763"/>
            <a:ext cx="2130425" cy="301625"/>
          </a:xfrm>
        </p:spPr>
        <p:txBody>
          <a:bodyPr/>
          <a:lstStyle>
            <a:lvl1pPr>
              <a:defRPr/>
            </a:lvl1pPr>
          </a:lstStyle>
          <a:p>
            <a:pPr>
              <a:defRPr/>
            </a:pPr>
            <a:endParaRPr lang="en-US"/>
          </a:p>
        </p:txBody>
      </p:sp>
      <p:sp>
        <p:nvSpPr>
          <p:cNvPr id="8" name="Footer Placeholder 7"/>
          <p:cNvSpPr>
            <a:spLocks noGrp="1"/>
          </p:cNvSpPr>
          <p:nvPr>
            <p:ph type="ftr" sz="quarter" idx="11"/>
          </p:nvPr>
        </p:nvSpPr>
        <p:spPr>
          <a:xfrm>
            <a:off x="457200" y="6481763"/>
            <a:ext cx="4260850" cy="301625"/>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7589838" y="6483350"/>
            <a:ext cx="503237" cy="301625"/>
          </a:xfrm>
        </p:spPr>
        <p:txBody>
          <a:bodyPr/>
          <a:lstStyle>
            <a:lvl1pPr algn="ctr">
              <a:defRPr/>
            </a:lvl1pPr>
          </a:lstStyle>
          <a:p>
            <a:pPr>
              <a:defRPr/>
            </a:pPr>
            <a:fld id="{A72E3FDD-7924-40FF-8CDA-7F68D53A3613}"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359994E9-02F5-4464-8D4D-B8C6A9879F6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D598C274-2FB5-4547-A60D-D33998073D2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en-US" smtClean="0"/>
              <a:t>Click to edit Master title style</a:t>
            </a:r>
            <a:endParaRPr lang="en-US"/>
          </a:p>
        </p:txBody>
      </p:sp>
      <p:sp>
        <p:nvSpPr>
          <p:cNvPr id="3" name="Text Placeholder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78563" y="6556375"/>
            <a:ext cx="2133600" cy="301625"/>
          </a:xfrm>
        </p:spPr>
        <p:txBody>
          <a:bodyPr/>
          <a:lstStyle>
            <a:lvl1pPr>
              <a:defRPr sz="900"/>
            </a:lvl1pPr>
          </a:lstStyle>
          <a:p>
            <a:pPr>
              <a:defRPr/>
            </a:pPr>
            <a:endParaRPr lang="en-US"/>
          </a:p>
        </p:txBody>
      </p:sp>
      <p:sp>
        <p:nvSpPr>
          <p:cNvPr id="6" name="Footer Placeholder 5"/>
          <p:cNvSpPr>
            <a:spLocks noGrp="1"/>
          </p:cNvSpPr>
          <p:nvPr>
            <p:ph type="ftr" sz="quarter" idx="11"/>
          </p:nvPr>
        </p:nvSpPr>
        <p:spPr>
          <a:xfrm>
            <a:off x="1135063" y="6556375"/>
            <a:ext cx="5143500" cy="301625"/>
          </a:xfrm>
        </p:spPr>
        <p:txBody>
          <a:bodyPr/>
          <a:lstStyle>
            <a:lvl1pPr>
              <a:defRPr sz="900"/>
            </a:lvl1pPr>
          </a:lstStyle>
          <a:p>
            <a:pPr>
              <a:defRPr/>
            </a:pPr>
            <a:endParaRPr lang="en-US"/>
          </a:p>
        </p:txBody>
      </p:sp>
      <p:sp>
        <p:nvSpPr>
          <p:cNvPr id="7" name="Slide Number Placeholder 6"/>
          <p:cNvSpPr>
            <a:spLocks noGrp="1"/>
          </p:cNvSpPr>
          <p:nvPr>
            <p:ph type="sldNum" sz="quarter" idx="12"/>
          </p:nvPr>
        </p:nvSpPr>
        <p:spPr>
          <a:xfrm>
            <a:off x="8410575" y="6556375"/>
            <a:ext cx="503238" cy="301625"/>
          </a:xfrm>
        </p:spPr>
        <p:txBody>
          <a:bodyPr/>
          <a:lstStyle>
            <a:lvl1pPr>
              <a:defRPr sz="900"/>
            </a:lvl1pPr>
          </a:lstStyle>
          <a:p>
            <a:pPr>
              <a:defRPr/>
            </a:pPr>
            <a:fld id="{2596CE80-9C90-4C31-9E9A-1064D546889C}"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en-US" smtClean="0"/>
              <a:t>Click to edit Master title style</a:t>
            </a:r>
            <a:endParaRPr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4"/>
          <p:cNvSpPr>
            <a:spLocks noGrp="1"/>
          </p:cNvSpPr>
          <p:nvPr>
            <p:ph type="dt" sz="half" idx="10"/>
          </p:nvPr>
        </p:nvSpPr>
        <p:spPr>
          <a:xfrm>
            <a:off x="6108700" y="6556375"/>
            <a:ext cx="2101850" cy="301625"/>
          </a:xfrm>
        </p:spPr>
        <p:txBody>
          <a:bodyPr/>
          <a:lstStyle>
            <a:lvl1pPr>
              <a:defRPr sz="900"/>
            </a:lvl1pPr>
          </a:lstStyle>
          <a:p>
            <a:pPr>
              <a:defRPr/>
            </a:pPr>
            <a:endParaRPr lang="en-US"/>
          </a:p>
        </p:txBody>
      </p:sp>
      <p:sp>
        <p:nvSpPr>
          <p:cNvPr id="6" name="Footer Placeholder 5"/>
          <p:cNvSpPr>
            <a:spLocks noGrp="1"/>
          </p:cNvSpPr>
          <p:nvPr>
            <p:ph type="ftr" sz="quarter" idx="11"/>
          </p:nvPr>
        </p:nvSpPr>
        <p:spPr>
          <a:xfrm>
            <a:off x="1169988" y="6557963"/>
            <a:ext cx="4948237" cy="301625"/>
          </a:xfrm>
        </p:spPr>
        <p:txBody>
          <a:bodyPr/>
          <a:lstStyle>
            <a:lvl1pPr>
              <a:defRPr sz="900"/>
            </a:lvl1pPr>
          </a:lstStyle>
          <a:p>
            <a:pPr>
              <a:defRPr/>
            </a:pPr>
            <a:endParaRPr lang="en-US"/>
          </a:p>
        </p:txBody>
      </p:sp>
      <p:sp>
        <p:nvSpPr>
          <p:cNvPr id="7" name="Slide Number Placeholder 6"/>
          <p:cNvSpPr>
            <a:spLocks noGrp="1"/>
          </p:cNvSpPr>
          <p:nvPr>
            <p:ph type="sldNum" sz="quarter" idx="12"/>
          </p:nvPr>
        </p:nvSpPr>
        <p:spPr>
          <a:xfrm>
            <a:off x="8216900" y="6556375"/>
            <a:ext cx="366713" cy="301625"/>
          </a:xfrm>
        </p:spPr>
        <p:txBody>
          <a:bodyPr/>
          <a:lstStyle>
            <a:lvl1pPr algn="ctr">
              <a:defRPr sz="900"/>
            </a:lvl1pPr>
          </a:lstStyle>
          <a:p>
            <a:pPr>
              <a:defRPr/>
            </a:pPr>
            <a:fld id="{D4D90642-359F-4BE3-B50D-352FF7A7E37B}"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8"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8288"/>
            <a:ext cx="8229600" cy="1398587"/>
          </a:xfrm>
          <a:prstGeom prst="rect">
            <a:avLst/>
          </a:prstGeom>
        </p:spPr>
        <p:txBody>
          <a:bodyPr vert="horz" anchor="ctr">
            <a:normAutofit/>
          </a:bodyPr>
          <a:lstStyle/>
          <a:p>
            <a:r>
              <a:rPr lang="en-US" smtClean="0"/>
              <a:t>Click to edit Master title style</a:t>
            </a:r>
            <a:endParaRPr lang="en-US"/>
          </a:p>
        </p:txBody>
      </p:sp>
      <p:sp>
        <p:nvSpPr>
          <p:cNvPr id="10246" name="Text Placeholder 12"/>
          <p:cNvSpPr>
            <a:spLocks noGrp="1"/>
          </p:cNvSpPr>
          <p:nvPr>
            <p:ph type="body" idx="1"/>
          </p:nvPr>
        </p:nvSpPr>
        <p:spPr bwMode="auto">
          <a:xfrm>
            <a:off x="457200" y="1882775"/>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791075" y="6481763"/>
            <a:ext cx="2133600" cy="301625"/>
          </a:xfrm>
          <a:prstGeom prst="rect">
            <a:avLst/>
          </a:prstGeom>
        </p:spPr>
        <p:txBody>
          <a:bodyPr vert="horz" anchor="b"/>
          <a:lstStyle>
            <a:lvl1pPr algn="l" eaLnBrk="1" latinLnBrk="0" hangingPunct="1">
              <a:defRPr kumimoji="0" sz="1000" b="0">
                <a:solidFill>
                  <a:schemeClr val="tx1"/>
                </a:solidFill>
              </a:defRPr>
            </a:lvl1pPr>
          </a:lstStyle>
          <a:p>
            <a:pPr>
              <a:defRPr/>
            </a:pPr>
            <a:endParaRPr lang="en-US"/>
          </a:p>
        </p:txBody>
      </p:sp>
      <p:sp>
        <p:nvSpPr>
          <p:cNvPr id="3" name="Footer Placeholder 2"/>
          <p:cNvSpPr>
            <a:spLocks noGrp="1"/>
          </p:cNvSpPr>
          <p:nvPr>
            <p:ph type="ftr" sz="quarter" idx="3"/>
          </p:nvPr>
        </p:nvSpPr>
        <p:spPr>
          <a:xfrm>
            <a:off x="457200" y="6481763"/>
            <a:ext cx="4259263" cy="301625"/>
          </a:xfrm>
          <a:prstGeom prst="rect">
            <a:avLst/>
          </a:prstGeom>
        </p:spPr>
        <p:txBody>
          <a:bodyPr vert="horz" anchor="b"/>
          <a:lstStyle>
            <a:lvl1pPr algn="r" eaLnBrk="1" latinLnBrk="0" hangingPunct="1">
              <a:defRPr kumimoji="0" sz="1000">
                <a:solidFill>
                  <a:schemeClr val="tx1"/>
                </a:solidFill>
              </a:defRPr>
            </a:lvl1pPr>
          </a:lstStyle>
          <a:p>
            <a:pPr>
              <a:defRPr/>
            </a:pPr>
            <a:endParaRPr lang="en-US"/>
          </a:p>
        </p:txBody>
      </p:sp>
      <p:sp>
        <p:nvSpPr>
          <p:cNvPr id="23" name="Slide Number Placeholder 22"/>
          <p:cNvSpPr>
            <a:spLocks noGrp="1"/>
          </p:cNvSpPr>
          <p:nvPr>
            <p:ph type="sldNum" sz="quarter" idx="4"/>
          </p:nvPr>
        </p:nvSpPr>
        <p:spPr>
          <a:xfrm>
            <a:off x="7589838" y="6481763"/>
            <a:ext cx="503237" cy="301625"/>
          </a:xfrm>
          <a:prstGeom prst="rect">
            <a:avLst/>
          </a:prstGeom>
        </p:spPr>
        <p:txBody>
          <a:bodyPr vert="horz" anchor="b"/>
          <a:lstStyle>
            <a:lvl1pPr algn="ctr" eaLnBrk="1" latinLnBrk="0" hangingPunct="1">
              <a:defRPr kumimoji="0" sz="1200">
                <a:solidFill>
                  <a:schemeClr val="tx1"/>
                </a:solidFill>
              </a:defRPr>
            </a:lvl1pPr>
          </a:lstStyle>
          <a:p>
            <a:pPr>
              <a:defRPr/>
            </a:pPr>
            <a:fld id="{45E05F8D-11C3-4A6C-99C5-1CE4C550B1F6}"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34" r:id="rId4"/>
    <p:sldLayoutId id="2147483742" r:id="rId5"/>
    <p:sldLayoutId id="2147483735" r:id="rId6"/>
    <p:sldLayoutId id="2147483736" r:id="rId7"/>
    <p:sldLayoutId id="2147483743" r:id="rId8"/>
    <p:sldLayoutId id="2147483744" r:id="rId9"/>
    <p:sldLayoutId id="2147483737" r:id="rId10"/>
    <p:sldLayoutId id="2147483738" r:id="rId11"/>
    <p:sldLayoutId id="2147483745" r:id="rId12"/>
    <p:sldLayoutId id="2147483746" r:id="rId13"/>
  </p:sldLayoutIdLst>
  <p:txStyles>
    <p:titleStyle>
      <a:lvl1pPr marL="484188" indent="-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pitchFamily="34" charset="0"/>
        </a:defRPr>
      </a:lvl2pPr>
      <a:lvl3pPr marL="484188" indent="-484188" algn="l" rtl="0" eaLnBrk="0" fontAlgn="base" hangingPunct="0">
        <a:spcBef>
          <a:spcPct val="0"/>
        </a:spcBef>
        <a:spcAft>
          <a:spcPct val="0"/>
        </a:spcAft>
        <a:defRPr sz="4200">
          <a:solidFill>
            <a:srgbClr val="FF5C9C"/>
          </a:solidFill>
          <a:latin typeface="Century Gothic" pitchFamily="34" charset="0"/>
        </a:defRPr>
      </a:lvl3pPr>
      <a:lvl4pPr marL="484188" indent="-484188" algn="l" rtl="0" eaLnBrk="0" fontAlgn="base" hangingPunct="0">
        <a:spcBef>
          <a:spcPct val="0"/>
        </a:spcBef>
        <a:spcAft>
          <a:spcPct val="0"/>
        </a:spcAft>
        <a:defRPr sz="4200">
          <a:solidFill>
            <a:srgbClr val="FF5C9C"/>
          </a:solidFill>
          <a:latin typeface="Century Gothic" pitchFamily="34" charset="0"/>
        </a:defRPr>
      </a:lvl4pPr>
      <a:lvl5pPr marL="484188" indent="-484188" algn="l" rtl="0" eaLnBrk="0" fontAlgn="base" hangingPunct="0">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p:titleStyle>
    <p:body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13.emf"/><Relationship Id="rId4" Type="http://schemas.openxmlformats.org/officeDocument/2006/relationships/oleObject" Target="../embeddings/Microsoft_Word_97_-_2003_Document1.doc"/></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5.png"/><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16.wmf"/><Relationship Id="rId4" Type="http://schemas.openxmlformats.org/officeDocument/2006/relationships/oleObject" Target="../embeddings/Microsoft_Word_97_-_2003_Document2.doc"/></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16.wmf"/><Relationship Id="rId4" Type="http://schemas.openxmlformats.org/officeDocument/2006/relationships/oleObject" Target="../embeddings/Microsoft_Word_97_-_2003_Document3.doc"/></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22.png"/><Relationship Id="rId4" Type="http://schemas.openxmlformats.org/officeDocument/2006/relationships/oleObject" Target="../embeddings/oleObject4.bin"/></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6.bin"/><Relationship Id="rId5" Type="http://schemas.openxmlformats.org/officeDocument/2006/relationships/image" Target="../media/image28.png"/><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8.bin"/><Relationship Id="rId5" Type="http://schemas.openxmlformats.org/officeDocument/2006/relationships/image" Target="../media/image30.png"/><Relationship Id="rId4" Type="http://schemas.openxmlformats.org/officeDocument/2006/relationships/oleObject" Target="../embeddings/oleObject7.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685800" y="1371600"/>
            <a:ext cx="7772400" cy="2057400"/>
          </a:xfrm>
        </p:spPr>
        <p:txBody>
          <a:bodyPr/>
          <a:lstStyle/>
          <a:p>
            <a:pPr marL="484632" indent="0" eaLnBrk="1" fontAlgn="auto" hangingPunct="1">
              <a:spcAft>
                <a:spcPts val="0"/>
              </a:spcAft>
              <a:defRPr/>
            </a:pPr>
            <a:r>
              <a:rPr lang="en-US" sz="3200" b="1" dirty="0">
                <a:solidFill>
                  <a:schemeClr val="accent1">
                    <a:tint val="83000"/>
                    <a:satMod val="150000"/>
                  </a:schemeClr>
                </a:solidFill>
              </a:rPr>
              <a:t>PAIN POTPOURRI:</a:t>
            </a:r>
            <a:br>
              <a:rPr lang="en-US" sz="3200" b="1" dirty="0">
                <a:solidFill>
                  <a:schemeClr val="accent1">
                    <a:tint val="83000"/>
                    <a:satMod val="150000"/>
                  </a:schemeClr>
                </a:solidFill>
              </a:rPr>
            </a:br>
            <a:r>
              <a:rPr lang="en-US" sz="3200" b="1" dirty="0">
                <a:solidFill>
                  <a:schemeClr val="accent1">
                    <a:tint val="83000"/>
                    <a:satMod val="150000"/>
                  </a:schemeClr>
                </a:solidFill>
              </a:rPr>
              <a:t>INFECTIOUS/POST-INFECTIOUS ARTHRITIS, PAIN SYNDROMES AND NON-RHEUMATIC SYNDROMES</a:t>
            </a:r>
            <a:endParaRPr lang="en-US" dirty="0">
              <a:solidFill>
                <a:schemeClr val="accent1">
                  <a:tint val="83000"/>
                  <a:satMod val="150000"/>
                </a:schemeClr>
              </a:solidFill>
            </a:endParaRPr>
          </a:p>
        </p:txBody>
      </p:sp>
      <p:sp>
        <p:nvSpPr>
          <p:cNvPr id="65539" name="Rectangle 3"/>
          <p:cNvSpPr>
            <a:spLocks noGrp="1" noChangeArrowheads="1"/>
          </p:cNvSpPr>
          <p:nvPr>
            <p:ph type="subTitle" idx="1"/>
          </p:nvPr>
        </p:nvSpPr>
        <p:spPr>
          <a:xfrm>
            <a:off x="2819400" y="3886200"/>
            <a:ext cx="4953000" cy="1752600"/>
          </a:xfrm>
        </p:spPr>
        <p:txBody>
          <a:bodyPr>
            <a:normAutofit/>
          </a:bodyPr>
          <a:lstStyle/>
          <a:p>
            <a:pPr eaLnBrk="1" fontAlgn="auto" hangingPunct="1">
              <a:spcAft>
                <a:spcPts val="0"/>
              </a:spcAft>
              <a:buFont typeface="Wingdings 2"/>
              <a:buNone/>
              <a:defRPr/>
            </a:pPr>
            <a:endParaRPr lang="en-US" b="1" dirty="0" smtClean="0"/>
          </a:p>
          <a:p>
            <a:pPr eaLnBrk="1" fontAlgn="auto" hangingPunct="1">
              <a:spcAft>
                <a:spcPts val="0"/>
              </a:spcAft>
              <a:buFont typeface="Wingdings 2"/>
              <a:buNone/>
              <a:defRPr/>
            </a:pPr>
            <a:r>
              <a:rPr lang="en-US" b="1" dirty="0" smtClean="0"/>
              <a:t>Tova Ronis, MD</a:t>
            </a:r>
          </a:p>
          <a:p>
            <a:pPr eaLnBrk="1" fontAlgn="auto" hangingPunct="1">
              <a:spcAft>
                <a:spcPts val="0"/>
              </a:spcAft>
              <a:buFont typeface="Wingdings 2"/>
              <a:buNone/>
              <a:defRPr/>
            </a:pPr>
            <a:r>
              <a:rPr lang="en-US" b="1" dirty="0" smtClean="0"/>
              <a:t>Rheumatology</a:t>
            </a:r>
            <a:endParaRPr lang="en-US" b="1" dirty="0"/>
          </a:p>
        </p:txBody>
      </p:sp>
      <p:pic>
        <p:nvPicPr>
          <p:cNvPr id="20484" name="Picture 4" descr="MPj04412410000[1]"/>
          <p:cNvPicPr>
            <a:picLocks noChangeAspect="1" noChangeArrowheads="1"/>
          </p:cNvPicPr>
          <p:nvPr/>
        </p:nvPicPr>
        <p:blipFill>
          <a:blip r:embed="rId3" cstate="print"/>
          <a:srcRect/>
          <a:stretch>
            <a:fillRect/>
          </a:stretch>
        </p:blipFill>
        <p:spPr bwMode="auto">
          <a:xfrm>
            <a:off x="152400" y="3733800"/>
            <a:ext cx="2414588" cy="3124200"/>
          </a:xfrm>
          <a:prstGeom prst="rect">
            <a:avLst/>
          </a:prstGeom>
          <a:noFill/>
          <a:ln w="9525">
            <a:noFill/>
            <a:miter lim="800000"/>
            <a:headEnd/>
            <a:tailEnd/>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a:stretch>
            <a:fillRect/>
          </a:stretch>
        </p:blipFill>
        <p:spPr bwMode="auto">
          <a:xfrm>
            <a:off x="2209800" y="152400"/>
            <a:ext cx="4648200" cy="5445125"/>
          </a:xfrm>
          <a:prstGeom prst="rect">
            <a:avLst/>
          </a:prstGeom>
          <a:noFill/>
          <a:ln w="9525">
            <a:noFill/>
            <a:miter lim="800000"/>
            <a:headEnd/>
            <a:tailEnd/>
          </a:ln>
        </p:spPr>
      </p:pic>
      <p:sp>
        <p:nvSpPr>
          <p:cNvPr id="5" name="TextBox 4"/>
          <p:cNvSpPr txBox="1"/>
          <p:nvPr/>
        </p:nvSpPr>
        <p:spPr>
          <a:xfrm>
            <a:off x="762000" y="5638800"/>
            <a:ext cx="7620000" cy="1200150"/>
          </a:xfrm>
          <a:prstGeom prst="rect">
            <a:avLst/>
          </a:prstGeom>
          <a:noFill/>
        </p:spPr>
        <p:txBody>
          <a:bodyPr>
            <a:spAutoFit/>
          </a:bodyPr>
          <a:lstStyle/>
          <a:p>
            <a:pPr>
              <a:defRPr/>
            </a:pPr>
            <a:r>
              <a:rPr lang="en-US" sz="1800" dirty="0">
                <a:latin typeface="+mn-lt"/>
              </a:rPr>
              <a:t>A) Plain radiographs of the ankle demonstrate deep soft tissue swelling inferior to the medial </a:t>
            </a:r>
            <a:r>
              <a:rPr lang="en-US" sz="1800" dirty="0" err="1">
                <a:latin typeface="+mn-lt"/>
              </a:rPr>
              <a:t>malleolus</a:t>
            </a:r>
            <a:r>
              <a:rPr lang="en-US" sz="1800" dirty="0">
                <a:latin typeface="+mn-lt"/>
              </a:rPr>
              <a:t>. B) A technetium 99m bone scan shows increased uptake in the distal tibia in the blood flow and bone uptake (four hour) phases.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idx="1"/>
          </p:nvPr>
        </p:nvSpPr>
        <p:spPr>
          <a:xfrm>
            <a:off x="685800" y="533400"/>
            <a:ext cx="7772400" cy="5562600"/>
          </a:xfrm>
        </p:spPr>
        <p:txBody>
          <a:bodyPr/>
          <a:lstStyle/>
          <a:p>
            <a:pPr eaLnBrk="1" hangingPunct="1">
              <a:lnSpc>
                <a:spcPct val="80000"/>
              </a:lnSpc>
              <a:buFontTx/>
              <a:buNone/>
            </a:pPr>
            <a:r>
              <a:rPr lang="en-US" sz="2000" smtClean="0"/>
              <a:t>	An 11-year-old girl presents 2 weeks after an office visit for a presumed viral illness characterized by fever, malaise, and flushing of the cheeks. Today, her mother notes that she no longer has a fever, but she complains of pain in her knees and elbows. On physical examination, the left knee is slightly swollen and warm but not erythematous. The girl reports pain on movement of both elbows, but there are no physical findings on examination of the elbows or other joints. The remainder of the physical examination findings are normal, except for an oral temperature of 100.6°F (38.1°C). Results of laboratory studies include a white blood cell count of 8.9x103/mcL (8.9x109/L) with 40% polymorphonuclear leukocytes, 45% lymphocytes, and 15% monocytes; hemoglobin of 11.0 g/dL (110.0 g/L); platelet count of 472.0x103/mcL (472.0x109/L); and erythrocyte sedimentation rate of 20 mm/hr.</a:t>
            </a:r>
            <a:br>
              <a:rPr lang="en-US" sz="2000" smtClean="0"/>
            </a:br>
            <a:r>
              <a:rPr lang="en-US" sz="2000" smtClean="0"/>
              <a:t/>
            </a:r>
            <a:br>
              <a:rPr lang="en-US" sz="2000" smtClean="0"/>
            </a:br>
            <a:r>
              <a:rPr lang="en-US" sz="2000" smtClean="0"/>
              <a:t>Of the following, the MOST likely pathogen to cause this child's joint complaints is </a:t>
            </a:r>
          </a:p>
          <a:p>
            <a:pPr eaLnBrk="1" hangingPunct="1">
              <a:lnSpc>
                <a:spcPct val="80000"/>
              </a:lnSpc>
              <a:buFontTx/>
              <a:buNone/>
            </a:pPr>
            <a:r>
              <a:rPr lang="en-US" sz="2000" smtClean="0"/>
              <a:t>			A) </a:t>
            </a:r>
            <a:r>
              <a:rPr lang="en-US" sz="2000" i="1" smtClean="0"/>
              <a:t>Borrelia burgdorferi</a:t>
            </a:r>
            <a:r>
              <a:rPr lang="en-US" sz="2000" smtClean="0"/>
              <a:t/>
            </a:r>
            <a:br>
              <a:rPr lang="en-US" sz="2000" smtClean="0"/>
            </a:br>
            <a:r>
              <a:rPr lang="en-US" sz="2000" smtClean="0"/>
              <a:t>  		B) Coxsackievirus</a:t>
            </a:r>
            <a:br>
              <a:rPr lang="en-US" sz="2000" smtClean="0"/>
            </a:br>
            <a:r>
              <a:rPr lang="en-US" sz="2000" smtClean="0"/>
              <a:t>  		C) group A beta-hemolytic streptococci</a:t>
            </a:r>
            <a:br>
              <a:rPr lang="en-US" sz="2000" smtClean="0"/>
            </a:br>
            <a:r>
              <a:rPr lang="en-US" sz="2000" smtClean="0"/>
              <a:t>  		D) influenza A virus</a:t>
            </a:r>
            <a:br>
              <a:rPr lang="en-US" sz="2000" smtClean="0"/>
            </a:br>
            <a:r>
              <a:rPr lang="en-US" sz="2000" smtClean="0"/>
              <a:t>  		</a:t>
            </a:r>
            <a:r>
              <a:rPr lang="en-US" sz="2000" smtClean="0">
                <a:solidFill>
                  <a:schemeClr val="accent1"/>
                </a:solidFill>
              </a:rPr>
              <a:t>E) parvovirus B19</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idx="1"/>
          </p:nvPr>
        </p:nvSpPr>
        <p:spPr>
          <a:xfrm>
            <a:off x="685800" y="838200"/>
            <a:ext cx="7772400" cy="5257800"/>
          </a:xfrm>
        </p:spPr>
        <p:txBody>
          <a:bodyPr/>
          <a:lstStyle/>
          <a:p>
            <a:pPr eaLnBrk="1" hangingPunct="1">
              <a:lnSpc>
                <a:spcPct val="90000"/>
              </a:lnSpc>
              <a:buFontTx/>
              <a:buNone/>
            </a:pPr>
            <a:r>
              <a:rPr lang="en-US" sz="2400" smtClean="0"/>
              <a:t>	A 15-year-old young woman has had joint pain for the past 3 days. She developed fever, chills, and fatigue 4 days ago, but the fever has resolved. In addition, she explains that her left elbow, right knee, and right wrist are all painful, red, and swollen, and she has a rash on her hands and feet that looks like pus-filled bumps. She is sexually active, with inconsistent condom use for contraception. Physical examination reveals an afebrile young woman who has swelling, tenderness, and mild erythema of the left elbow, right knee, and right wrist. She has a few pustules and vesicles on the right palm and bilateral soles. The abdomen is not tender and is without masses.</a:t>
            </a:r>
            <a:br>
              <a:rPr lang="en-US" sz="2400" smtClean="0"/>
            </a:br>
            <a:r>
              <a:rPr lang="en-US" sz="2400" smtClean="0"/>
              <a:t/>
            </a:r>
            <a:br>
              <a:rPr lang="en-US" sz="2400" smtClean="0"/>
            </a:br>
            <a:endParaRPr lang="en-US" sz="2400" i="1" smtClean="0"/>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p:cNvPicPr>
            <a:picLocks noChangeAspect="1" noChangeArrowheads="1"/>
          </p:cNvPicPr>
          <p:nvPr/>
        </p:nvPicPr>
        <p:blipFill>
          <a:blip r:embed="rId2"/>
          <a:srcRect/>
          <a:stretch>
            <a:fillRect/>
          </a:stretch>
        </p:blipFill>
        <p:spPr bwMode="auto">
          <a:xfrm>
            <a:off x="1219200" y="1216025"/>
            <a:ext cx="6553200" cy="4325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idx="1"/>
          </p:nvPr>
        </p:nvSpPr>
        <p:spPr>
          <a:xfrm>
            <a:off x="152400" y="228600"/>
            <a:ext cx="8763000" cy="6172200"/>
          </a:xfrm>
        </p:spPr>
        <p:txBody>
          <a:bodyPr/>
          <a:lstStyle/>
          <a:p>
            <a:pPr eaLnBrk="1" hangingPunct="1">
              <a:lnSpc>
                <a:spcPct val="80000"/>
              </a:lnSpc>
              <a:buFontTx/>
              <a:buNone/>
            </a:pPr>
            <a:r>
              <a:rPr lang="en-US" sz="2400" smtClean="0"/>
              <a:t>	A 15-year-old young woman has had joint pain for the past 3 days. She developed fever, chills, and fatigue 4 days ago, but the fever has resolved. In addition, she explains that her left elbow, right knee, and right wrist are all painful, red, and swollen, and she has a rash on her hands and feet that looks like pus-filled bumps. She is sexually active, with inconsistent condom use for contraception. Physical examination reveals an afebrile young woman who has swelling, tenderness, and mild erythema of the left elbow, right knee, and right wrist. She has a few pustules and vesicles on the right palm and bilateral soles. The abdomen is not tender and is without masses.</a:t>
            </a:r>
            <a:br>
              <a:rPr lang="en-US" sz="2400" smtClean="0"/>
            </a:br>
            <a:r>
              <a:rPr lang="en-US" sz="2400" smtClean="0"/>
              <a:t/>
            </a:r>
            <a:br>
              <a:rPr lang="en-US" sz="2400" smtClean="0"/>
            </a:br>
            <a:r>
              <a:rPr lang="en-US" sz="2400" smtClean="0"/>
              <a:t>Of the following, the MOST likely pathogen causing this patient's symptoms is </a:t>
            </a:r>
          </a:p>
          <a:p>
            <a:pPr eaLnBrk="1" hangingPunct="1">
              <a:lnSpc>
                <a:spcPct val="80000"/>
              </a:lnSpc>
              <a:buFontTx/>
              <a:buNone/>
            </a:pPr>
            <a:r>
              <a:rPr lang="en-US" sz="2400" i="1" smtClean="0"/>
              <a:t>	</a:t>
            </a:r>
          </a:p>
          <a:p>
            <a:pPr eaLnBrk="1" hangingPunct="1">
              <a:lnSpc>
                <a:spcPct val="80000"/>
              </a:lnSpc>
              <a:buFontTx/>
              <a:buNone/>
            </a:pPr>
            <a:r>
              <a:rPr lang="en-US" sz="2400" i="1" smtClean="0"/>
              <a:t>			</a:t>
            </a:r>
            <a:r>
              <a:rPr lang="en-US" sz="2400" smtClean="0"/>
              <a:t>A) </a:t>
            </a:r>
            <a:r>
              <a:rPr lang="en-US" sz="2400" i="1" smtClean="0"/>
              <a:t>Chlamydia trachomatis</a:t>
            </a:r>
            <a:r>
              <a:rPr lang="en-US" sz="2400" smtClean="0"/>
              <a:t/>
            </a:r>
            <a:br>
              <a:rPr lang="en-US" sz="2400" smtClean="0"/>
            </a:br>
            <a:r>
              <a:rPr lang="en-US" sz="2400" smtClean="0"/>
              <a:t>  		B) group A beta-hemolytic streptococci</a:t>
            </a:r>
            <a:br>
              <a:rPr lang="en-US" sz="2400" smtClean="0"/>
            </a:br>
            <a:r>
              <a:rPr lang="en-US" sz="2400" smtClean="0"/>
              <a:t>  		C) </a:t>
            </a:r>
            <a:r>
              <a:rPr lang="en-US" sz="2400" i="1" smtClean="0"/>
              <a:t>Neisseria gonorrhoeae</a:t>
            </a:r>
            <a:r>
              <a:rPr lang="en-US" sz="2400" smtClean="0"/>
              <a:t/>
            </a:r>
            <a:br>
              <a:rPr lang="en-US" sz="2400" smtClean="0"/>
            </a:br>
            <a:r>
              <a:rPr lang="en-US" sz="2400" smtClean="0"/>
              <a:t>  		D) parvovirus B19</a:t>
            </a:r>
            <a:br>
              <a:rPr lang="en-US" sz="2400" smtClean="0"/>
            </a:br>
            <a:r>
              <a:rPr lang="en-US" sz="2400" smtClean="0"/>
              <a:t>  		E) </a:t>
            </a:r>
            <a:r>
              <a:rPr lang="en-US" sz="2400" i="1" smtClean="0"/>
              <a:t>Treponema pallidum</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idx="1"/>
          </p:nvPr>
        </p:nvSpPr>
        <p:spPr>
          <a:xfrm>
            <a:off x="685800" y="838200"/>
            <a:ext cx="7772400" cy="5257800"/>
          </a:xfrm>
        </p:spPr>
        <p:txBody>
          <a:bodyPr/>
          <a:lstStyle/>
          <a:p>
            <a:pPr eaLnBrk="1" hangingPunct="1">
              <a:lnSpc>
                <a:spcPct val="80000"/>
              </a:lnSpc>
              <a:buFontTx/>
              <a:buNone/>
            </a:pPr>
            <a:r>
              <a:rPr lang="en-US" sz="2000" smtClean="0"/>
              <a:t>	A 15-year-old young woman has had joint pain for the past 3 days. She developed fever, chills, and fatigue 4 days ago, but the fever has resolved. In addition, she explains that her left elbow, right knee, and right wrist are all painful, red, and swollen, and she has a rash on her hands and feet that looks like pus-filled bumps. She is sexually active, with inconsistent condom use for contraception. Physical examination reveals an afebrile young woman who has swelling, tenderness, and mild erythema of the left elbow, right knee, and right wrist. She has a few pustules and vesicles on the right palm and bilateral soles. The abdomen is not tender and is without masses.</a:t>
            </a:r>
            <a:br>
              <a:rPr lang="en-US" sz="2000" smtClean="0"/>
            </a:br>
            <a:r>
              <a:rPr lang="en-US" sz="2000" smtClean="0"/>
              <a:t/>
            </a:r>
            <a:br>
              <a:rPr lang="en-US" sz="2000" smtClean="0"/>
            </a:br>
            <a:r>
              <a:rPr lang="en-US" sz="2000" smtClean="0"/>
              <a:t>Of the following, the MOST likely pathogen causing this patient's symptoms is </a:t>
            </a:r>
          </a:p>
          <a:p>
            <a:pPr eaLnBrk="1" hangingPunct="1">
              <a:lnSpc>
                <a:spcPct val="80000"/>
              </a:lnSpc>
              <a:buFontTx/>
              <a:buNone/>
            </a:pPr>
            <a:r>
              <a:rPr lang="en-US" sz="2000" i="1" smtClean="0"/>
              <a:t>	</a:t>
            </a:r>
          </a:p>
          <a:p>
            <a:pPr eaLnBrk="1" hangingPunct="1">
              <a:lnSpc>
                <a:spcPct val="80000"/>
              </a:lnSpc>
              <a:buFontTx/>
              <a:buNone/>
            </a:pPr>
            <a:r>
              <a:rPr lang="en-US" sz="2000" i="1" smtClean="0"/>
              <a:t>			</a:t>
            </a:r>
            <a:r>
              <a:rPr lang="en-US" sz="2000" smtClean="0"/>
              <a:t>A) </a:t>
            </a:r>
            <a:r>
              <a:rPr lang="en-US" sz="2000" i="1" smtClean="0"/>
              <a:t>Chlamydia trachomatis</a:t>
            </a:r>
            <a:r>
              <a:rPr lang="en-US" sz="2000" smtClean="0"/>
              <a:t/>
            </a:r>
            <a:br>
              <a:rPr lang="en-US" sz="2000" smtClean="0"/>
            </a:br>
            <a:r>
              <a:rPr lang="en-US" sz="2000" smtClean="0"/>
              <a:t>  		B) group A beta-hemolytic streptococci</a:t>
            </a:r>
            <a:br>
              <a:rPr lang="en-US" sz="2000" smtClean="0"/>
            </a:br>
            <a:r>
              <a:rPr lang="en-US" sz="2000" smtClean="0"/>
              <a:t>  		</a:t>
            </a:r>
            <a:r>
              <a:rPr lang="en-US" sz="2000" smtClean="0">
                <a:solidFill>
                  <a:schemeClr val="accent1"/>
                </a:solidFill>
              </a:rPr>
              <a:t>C) </a:t>
            </a:r>
            <a:r>
              <a:rPr lang="en-US" sz="2000" i="1" smtClean="0">
                <a:solidFill>
                  <a:schemeClr val="accent1"/>
                </a:solidFill>
              </a:rPr>
              <a:t>Neisseria gonorrhoeae</a:t>
            </a:r>
            <a:r>
              <a:rPr lang="en-US" sz="2000" smtClean="0">
                <a:solidFill>
                  <a:schemeClr val="accent1"/>
                </a:solidFill>
              </a:rPr>
              <a:t/>
            </a:r>
            <a:br>
              <a:rPr lang="en-US" sz="2000" smtClean="0">
                <a:solidFill>
                  <a:schemeClr val="accent1"/>
                </a:solidFill>
              </a:rPr>
            </a:br>
            <a:r>
              <a:rPr lang="en-US" sz="2000" smtClean="0"/>
              <a:t>  		D) parvovirus B19</a:t>
            </a:r>
            <a:br>
              <a:rPr lang="en-US" sz="2000" smtClean="0"/>
            </a:br>
            <a:r>
              <a:rPr lang="en-US" sz="2000" smtClean="0"/>
              <a:t>  		E) </a:t>
            </a:r>
            <a:r>
              <a:rPr lang="en-US" sz="2000" i="1" smtClean="0"/>
              <a:t>Treponema pallidum</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Rectangle 3"/>
          <p:cNvSpPr>
            <a:spLocks noGrp="1" noChangeArrowheads="1"/>
          </p:cNvSpPr>
          <p:nvPr>
            <p:ph idx="1"/>
          </p:nvPr>
        </p:nvSpPr>
        <p:spPr>
          <a:xfrm>
            <a:off x="685800" y="457200"/>
            <a:ext cx="7772400" cy="5638800"/>
          </a:xfrm>
        </p:spPr>
        <p:txBody>
          <a:bodyPr/>
          <a:lstStyle/>
          <a:p>
            <a:pPr eaLnBrk="1" hangingPunct="1">
              <a:lnSpc>
                <a:spcPct val="80000"/>
              </a:lnSpc>
              <a:buFontTx/>
              <a:buNone/>
            </a:pPr>
            <a:r>
              <a:rPr lang="en-US" sz="2400" dirty="0" smtClean="0"/>
              <a:t>	A 12-year-old girl presents to your office for the first time with a swollen, painful, </a:t>
            </a:r>
            <a:r>
              <a:rPr lang="en-US" sz="2400" dirty="0" err="1" smtClean="0"/>
              <a:t>erythematous</a:t>
            </a:r>
            <a:r>
              <a:rPr lang="en-US" sz="2400" dirty="0" smtClean="0"/>
              <a:t> right knee joint. She tells you that her left knee felt and looked similar yesterday, but now feels normal. She also is easily fatigued and has had fever. On physical examination, she has a temperature of 101.7°F (38.7°C), a heart rate of 125 beats/min, a respiratory rate of 24 breaths/min, and a blood pressure of 120/78 mm Hg. Her lungs are clear. On auscultation, you note a 3/6 </a:t>
            </a:r>
            <a:r>
              <a:rPr lang="en-US" sz="2400" dirty="0" err="1" smtClean="0"/>
              <a:t>holosystolic</a:t>
            </a:r>
            <a:r>
              <a:rPr lang="en-US" sz="2400" dirty="0" smtClean="0"/>
              <a:t> murmur at the cardiac apex with radiation to the </a:t>
            </a:r>
            <a:r>
              <a:rPr lang="en-US" sz="2400" dirty="0" err="1" smtClean="0"/>
              <a:t>axilla</a:t>
            </a:r>
            <a:r>
              <a:rPr lang="en-US" sz="2400" dirty="0" smtClean="0"/>
              <a:t>.</a:t>
            </a:r>
            <a:br>
              <a:rPr lang="en-US" sz="2400" dirty="0" smtClean="0"/>
            </a:br>
            <a:r>
              <a:rPr lang="en-US" sz="2400" dirty="0" smtClean="0"/>
              <a:t>Of the following, the BEST plan for management of this patient's joint swelling includes </a:t>
            </a:r>
          </a:p>
          <a:p>
            <a:pPr eaLnBrk="1" hangingPunct="1">
              <a:lnSpc>
                <a:spcPct val="80000"/>
              </a:lnSpc>
              <a:buFontTx/>
              <a:buNone/>
            </a:pPr>
            <a:endParaRPr lang="en-US" sz="2400" dirty="0" smtClean="0"/>
          </a:p>
          <a:p>
            <a:pPr eaLnBrk="1" hangingPunct="1">
              <a:lnSpc>
                <a:spcPct val="80000"/>
              </a:lnSpc>
              <a:buFontTx/>
              <a:buNone/>
            </a:pPr>
            <a:r>
              <a:rPr lang="en-US" sz="2400" dirty="0" smtClean="0"/>
              <a:t>		A) antibiotic therapy with </a:t>
            </a:r>
            <a:r>
              <a:rPr lang="en-US" sz="2400" dirty="0" err="1" smtClean="0"/>
              <a:t>doxycycline</a:t>
            </a:r>
            <a:r>
              <a:rPr lang="en-US" sz="2400" dirty="0" smtClean="0"/>
              <a:t/>
            </a:r>
            <a:br>
              <a:rPr lang="en-US" sz="2400" dirty="0" smtClean="0"/>
            </a:br>
            <a:r>
              <a:rPr lang="en-US" sz="2400" dirty="0" smtClean="0"/>
              <a:t>	B) anti/inflammatory therapy with aspirin</a:t>
            </a:r>
            <a:br>
              <a:rPr lang="en-US" sz="2400" dirty="0" smtClean="0"/>
            </a:br>
            <a:r>
              <a:rPr lang="en-US" sz="2400" dirty="0" smtClean="0"/>
              <a:t> 	C) aspiration of the right knee joint</a:t>
            </a:r>
            <a:br>
              <a:rPr lang="en-US" sz="2400" dirty="0" smtClean="0"/>
            </a:br>
            <a:r>
              <a:rPr lang="en-US" sz="2400" dirty="0" smtClean="0"/>
              <a:t> 	D) heat, elevation, and splinting of the right knee</a:t>
            </a:r>
            <a:br>
              <a:rPr lang="en-US" sz="2400" dirty="0" smtClean="0"/>
            </a:br>
            <a:r>
              <a:rPr lang="en-US" sz="2400" dirty="0" smtClean="0"/>
              <a:t> 	E) immunotherapy with azathioprine</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Rectangle 2"/>
          <p:cNvSpPr>
            <a:spLocks noGrp="1" noChangeArrowheads="1"/>
          </p:cNvSpPr>
          <p:nvPr>
            <p:ph idx="1"/>
          </p:nvPr>
        </p:nvSpPr>
        <p:spPr>
          <a:xfrm>
            <a:off x="685800" y="457200"/>
            <a:ext cx="7772400" cy="5638800"/>
          </a:xfrm>
        </p:spPr>
        <p:txBody>
          <a:bodyPr/>
          <a:lstStyle/>
          <a:p>
            <a:pPr eaLnBrk="1" hangingPunct="1">
              <a:lnSpc>
                <a:spcPct val="80000"/>
              </a:lnSpc>
              <a:buFontTx/>
              <a:buNone/>
            </a:pPr>
            <a:r>
              <a:rPr lang="en-US" sz="2400" smtClean="0"/>
              <a:t>	A 12-year-old girl presents to your office for the first time with a swollen, painful, erythematous right knee joint. She tells you that her left knee felt and looked similar yesterday, but now feels normal. She also is easily fatigued and has had fever. On physical examination, she has a temperature of 101.7°F (38.7°C), a heart rate of 125 beats/min, a respiratory rate of 24 breaths/min, and a blood pressure of 120/78 mm Hg. Her lungs are clear. On auscultation, you note a 3/6 holosystolic murmur at the cardiac apex with radiation to the axilla.</a:t>
            </a:r>
            <a:br>
              <a:rPr lang="en-US" sz="2400" smtClean="0"/>
            </a:br>
            <a:r>
              <a:rPr lang="en-US" sz="2400" smtClean="0"/>
              <a:t>Of the following, the BEST plan for management of this patient's joint swelling includes </a:t>
            </a:r>
          </a:p>
          <a:p>
            <a:pPr eaLnBrk="1" hangingPunct="1">
              <a:lnSpc>
                <a:spcPct val="80000"/>
              </a:lnSpc>
              <a:buFontTx/>
              <a:buNone/>
            </a:pPr>
            <a:endParaRPr lang="en-US" sz="2400" smtClean="0"/>
          </a:p>
          <a:p>
            <a:pPr eaLnBrk="1" hangingPunct="1">
              <a:lnSpc>
                <a:spcPct val="80000"/>
              </a:lnSpc>
              <a:buFontTx/>
              <a:buNone/>
            </a:pPr>
            <a:r>
              <a:rPr lang="en-US" sz="2400" smtClean="0"/>
              <a:t>		A) antibiotic therapy with doxycycline</a:t>
            </a:r>
            <a:br>
              <a:rPr lang="en-US" sz="2400" smtClean="0"/>
            </a:br>
            <a:r>
              <a:rPr lang="en-US" sz="2400" smtClean="0"/>
              <a:t>	</a:t>
            </a:r>
            <a:r>
              <a:rPr lang="en-US" sz="2400" smtClean="0">
                <a:solidFill>
                  <a:schemeClr val="accent1"/>
                </a:solidFill>
              </a:rPr>
              <a:t>B) anti/inflammatory therapy with aspirin</a:t>
            </a:r>
            <a:br>
              <a:rPr lang="en-US" sz="2400" smtClean="0">
                <a:solidFill>
                  <a:schemeClr val="accent1"/>
                </a:solidFill>
              </a:rPr>
            </a:br>
            <a:r>
              <a:rPr lang="en-US" sz="2400" smtClean="0"/>
              <a:t> 	C) aspiration of the right knee joint</a:t>
            </a:r>
            <a:br>
              <a:rPr lang="en-US" sz="2400" smtClean="0"/>
            </a:br>
            <a:r>
              <a:rPr lang="en-US" sz="2400" smtClean="0"/>
              <a:t> 	D) heat, elevation, and splinting of the right knee</a:t>
            </a:r>
            <a:br>
              <a:rPr lang="en-US" sz="2400" smtClean="0"/>
            </a:br>
            <a:r>
              <a:rPr lang="en-US" sz="2400" smtClean="0"/>
              <a:t> 	E) immunotherapy with azathioprine</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idx="1"/>
          </p:nvPr>
        </p:nvSpPr>
        <p:spPr>
          <a:xfrm>
            <a:off x="685800" y="762000"/>
            <a:ext cx="7772400" cy="5334000"/>
          </a:xfrm>
        </p:spPr>
        <p:txBody>
          <a:bodyPr/>
          <a:lstStyle/>
          <a:p>
            <a:pPr eaLnBrk="1" hangingPunct="1">
              <a:lnSpc>
                <a:spcPct val="90000"/>
              </a:lnSpc>
              <a:buFontTx/>
              <a:buNone/>
            </a:pPr>
            <a:r>
              <a:rPr lang="en-US" sz="2400" smtClean="0"/>
              <a:t>	When a 14-year-old girl had frequent complaints of shoulder pain made worse by pitching softball a few months ago, you diagnosed overuse injury. Nonsteroidal anti-inflammatory drugs and rest have provided some relief. She presents today with complaints of recurrent upper arm pain that is unrelated to exercise and sometimes awakens her from sleep. Physical examination reveals a slightly larger circumference of the left proximal humerus compared with the right. There is minimal tenderness on palpation over the area, although the girl reports a constant ache. She has full range of motion of the arm at the shoulder and elbow. You obtain a shoulder radiograph.</a:t>
            </a:r>
            <a:br>
              <a:rPr lang="en-US" sz="2400" smtClean="0"/>
            </a:br>
            <a:r>
              <a:rPr lang="en-US" sz="2400" smtClean="0"/>
              <a:t/>
            </a:r>
            <a:br>
              <a:rPr lang="en-US" sz="2400" smtClean="0"/>
            </a:br>
            <a:endParaRPr lang="en-US" sz="2400" smtClean="0"/>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5"/>
          <p:cNvPicPr>
            <a:picLocks noChangeAspect="1" noChangeArrowheads="1"/>
          </p:cNvPicPr>
          <p:nvPr/>
        </p:nvPicPr>
        <p:blipFill>
          <a:blip r:embed="rId2"/>
          <a:srcRect/>
          <a:stretch>
            <a:fillRect/>
          </a:stretch>
        </p:blipFill>
        <p:spPr bwMode="auto">
          <a:xfrm>
            <a:off x="2428875" y="395288"/>
            <a:ext cx="4286250" cy="6067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idx="1"/>
          </p:nvPr>
        </p:nvSpPr>
        <p:spPr>
          <a:xfrm>
            <a:off x="685800" y="381000"/>
            <a:ext cx="7772400" cy="6172200"/>
          </a:xfrm>
        </p:spPr>
        <p:txBody>
          <a:bodyPr/>
          <a:lstStyle/>
          <a:p>
            <a:pPr eaLnBrk="1" hangingPunct="1">
              <a:lnSpc>
                <a:spcPct val="80000"/>
              </a:lnSpc>
              <a:buFontTx/>
              <a:buNone/>
            </a:pPr>
            <a:r>
              <a:rPr lang="en-US" sz="2200" dirty="0" smtClean="0"/>
              <a:t>	When a 14-year-old girl had frequent complaints of shoulder pain made worse by pitching softball a few months ago, you diagnosed overuse injury. </a:t>
            </a:r>
            <a:r>
              <a:rPr lang="en-US" sz="2200" dirty="0" err="1" smtClean="0"/>
              <a:t>Nonsteroidal</a:t>
            </a:r>
            <a:r>
              <a:rPr lang="en-US" sz="2200" dirty="0" smtClean="0"/>
              <a:t> anti-inflammatory drugs and rest have provided some relief. She presents today with complaints of recurrent upper arm pain that is unrelated to exercise and sometimes awakens her from sleep. Physical examination reveals a slightly larger circumference of the left proximal </a:t>
            </a:r>
            <a:r>
              <a:rPr lang="en-US" sz="2200" dirty="0" err="1" smtClean="0"/>
              <a:t>humerus</a:t>
            </a:r>
            <a:r>
              <a:rPr lang="en-US" sz="2200" dirty="0" smtClean="0"/>
              <a:t> compared with the right. There is minimal tenderness on palpation over the area, although the girl reports a constant ache. She has full range of motion of the arm at the shoulder and elbow. You obtain a shoulder radiograph.</a:t>
            </a:r>
            <a:br>
              <a:rPr lang="en-US" sz="2200" dirty="0" smtClean="0"/>
            </a:br>
            <a:r>
              <a:rPr lang="en-US" sz="2200" dirty="0" smtClean="0"/>
              <a:t/>
            </a:r>
            <a:br>
              <a:rPr lang="en-US" sz="2200" dirty="0" smtClean="0"/>
            </a:br>
            <a:r>
              <a:rPr lang="en-US" sz="2200" dirty="0" smtClean="0"/>
              <a:t>Of the following, the MOST likely diagnosis is </a:t>
            </a:r>
          </a:p>
          <a:p>
            <a:pPr eaLnBrk="1" hangingPunct="1">
              <a:lnSpc>
                <a:spcPct val="80000"/>
              </a:lnSpc>
              <a:buFontTx/>
              <a:buNone/>
            </a:pPr>
            <a:endParaRPr lang="en-US" sz="2200" dirty="0" smtClean="0"/>
          </a:p>
          <a:p>
            <a:pPr eaLnBrk="1" hangingPunct="1">
              <a:lnSpc>
                <a:spcPct val="80000"/>
              </a:lnSpc>
              <a:buFontTx/>
              <a:buNone/>
            </a:pPr>
            <a:r>
              <a:rPr lang="en-US" sz="2200" dirty="0" smtClean="0"/>
              <a:t> 		A) </a:t>
            </a:r>
            <a:r>
              <a:rPr lang="en-US" sz="2200" dirty="0" err="1" smtClean="0"/>
              <a:t>acromioclavicular</a:t>
            </a:r>
            <a:r>
              <a:rPr lang="en-US" sz="2200" dirty="0" smtClean="0"/>
              <a:t> separation</a:t>
            </a:r>
            <a:br>
              <a:rPr lang="en-US" sz="2200" dirty="0" smtClean="0"/>
            </a:br>
            <a:r>
              <a:rPr lang="en-US" sz="2200" dirty="0" smtClean="0"/>
              <a:t>  	B) acute </a:t>
            </a:r>
            <a:r>
              <a:rPr lang="en-US" sz="2200" dirty="0" err="1" smtClean="0"/>
              <a:t>osteomyelitis</a:t>
            </a:r>
            <a:r>
              <a:rPr lang="en-US" sz="2200" dirty="0" smtClean="0"/>
              <a:t/>
            </a:r>
            <a:br>
              <a:rPr lang="en-US" sz="2200" dirty="0" smtClean="0"/>
            </a:br>
            <a:r>
              <a:rPr lang="en-US" sz="2200" dirty="0" smtClean="0"/>
              <a:t>  	C) chronic </a:t>
            </a:r>
            <a:r>
              <a:rPr lang="en-US" sz="2200" dirty="0" err="1" smtClean="0"/>
              <a:t>osteomyelitis</a:t>
            </a:r>
            <a:r>
              <a:rPr lang="en-US" sz="2200" dirty="0" smtClean="0"/>
              <a:t/>
            </a:r>
            <a:br>
              <a:rPr lang="en-US" sz="2200" dirty="0" smtClean="0"/>
            </a:br>
            <a:r>
              <a:rPr lang="en-US" sz="2200" dirty="0" smtClean="0"/>
              <a:t>  	D) </a:t>
            </a:r>
            <a:r>
              <a:rPr lang="en-US" sz="2200" dirty="0" err="1" smtClean="0"/>
              <a:t>osteosarcoma</a:t>
            </a:r>
            <a:r>
              <a:rPr lang="en-US" sz="2200" dirty="0" smtClean="0"/>
              <a:t/>
            </a:r>
            <a:br>
              <a:rPr lang="en-US" sz="2200" dirty="0" smtClean="0"/>
            </a:br>
            <a:r>
              <a:rPr lang="en-US" sz="2200" dirty="0" smtClean="0"/>
              <a:t>  	E) </a:t>
            </a:r>
            <a:r>
              <a:rPr lang="en-US" sz="2200" dirty="0" err="1" smtClean="0"/>
              <a:t>supracondylar</a:t>
            </a:r>
            <a:r>
              <a:rPr lang="en-US" sz="2200" dirty="0" smtClean="0"/>
              <a:t> fracture of the </a:t>
            </a:r>
            <a:r>
              <a:rPr lang="en-US" sz="2200" dirty="0" err="1" smtClean="0"/>
              <a:t>humerus</a:t>
            </a:r>
            <a:endParaRPr lang="en-US" sz="2200" dirty="0" smtClean="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srcRect/>
          <a:stretch>
            <a:fillRect/>
          </a:stretch>
        </p:blipFill>
        <p:spPr bwMode="auto">
          <a:xfrm>
            <a:off x="2362200" y="152400"/>
            <a:ext cx="4457700" cy="5038725"/>
          </a:xfrm>
          <a:prstGeom prst="rect">
            <a:avLst/>
          </a:prstGeom>
          <a:noFill/>
          <a:ln w="9525">
            <a:noFill/>
            <a:miter lim="800000"/>
            <a:headEnd/>
            <a:tailEnd/>
          </a:ln>
        </p:spPr>
      </p:pic>
      <p:sp>
        <p:nvSpPr>
          <p:cNvPr id="3" name="TextBox 2"/>
          <p:cNvSpPr txBox="1"/>
          <p:nvPr/>
        </p:nvSpPr>
        <p:spPr>
          <a:xfrm>
            <a:off x="762000" y="5227638"/>
            <a:ext cx="7620000" cy="1477962"/>
          </a:xfrm>
          <a:prstGeom prst="rect">
            <a:avLst/>
          </a:prstGeom>
          <a:noFill/>
        </p:spPr>
        <p:txBody>
          <a:bodyPr>
            <a:spAutoFit/>
          </a:bodyPr>
          <a:lstStyle/>
          <a:p>
            <a:pPr>
              <a:defRPr/>
            </a:pPr>
            <a:r>
              <a:rPr lang="en-US" sz="1800" dirty="0">
                <a:latin typeface="+mn-lt"/>
              </a:rPr>
              <a:t>A) Plain radiographs of the knee are unremarkable. B) T1 weighted MRI demonstrates marked decrease in signal intensity in the medial </a:t>
            </a:r>
            <a:r>
              <a:rPr lang="en-US" sz="1800" dirty="0" err="1">
                <a:latin typeface="+mn-lt"/>
              </a:rPr>
              <a:t>metaphysis</a:t>
            </a:r>
            <a:r>
              <a:rPr lang="en-US" sz="1800" dirty="0">
                <a:latin typeface="+mn-lt"/>
              </a:rPr>
              <a:t> and epiphysis of the distal femur. There is some involvement of the soft tissue. C) These findings are more pronounced in a T1 weighted MRI with gadolinium.</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idx="1"/>
          </p:nvPr>
        </p:nvSpPr>
        <p:spPr>
          <a:xfrm>
            <a:off x="685800" y="762000"/>
            <a:ext cx="7772400" cy="5334000"/>
          </a:xfrm>
        </p:spPr>
        <p:txBody>
          <a:bodyPr/>
          <a:lstStyle/>
          <a:p>
            <a:pPr eaLnBrk="1" hangingPunct="1">
              <a:lnSpc>
                <a:spcPct val="80000"/>
              </a:lnSpc>
              <a:buFontTx/>
              <a:buNone/>
            </a:pPr>
            <a:r>
              <a:rPr lang="en-US" sz="2000" smtClean="0"/>
              <a:t>	When a 14-year-old girl had frequent complaints of shoulder pain made worse by pitching softball a few months ago, you diagnosed overuse injury. Nonsteroidal anti-inflammatory drugs and rest have provided some relief. She presents today with complaints of recurrent upper arm pain that is unrelated to exercise and sometimes awakens her from sleep. Physical examination reveals a slightly larger circumference of the left proximal humerus compared with the right. There is minimal tenderness on palpation over the area, although the girl reports a constant ache. She has full range of motion of the arm at the shoulder and elbow. You obtain a shoulder radiograph.</a:t>
            </a:r>
            <a:br>
              <a:rPr lang="en-US" sz="2000" smtClean="0"/>
            </a:br>
            <a:r>
              <a:rPr lang="en-US" sz="2000" smtClean="0"/>
              <a:t/>
            </a:r>
            <a:br>
              <a:rPr lang="en-US" sz="2000" smtClean="0"/>
            </a:br>
            <a:r>
              <a:rPr lang="en-US" sz="2000" smtClean="0"/>
              <a:t>Of the following, the MOST likely diagnosis is </a:t>
            </a:r>
          </a:p>
          <a:p>
            <a:pPr eaLnBrk="1" hangingPunct="1">
              <a:lnSpc>
                <a:spcPct val="80000"/>
              </a:lnSpc>
              <a:buFontTx/>
              <a:buNone/>
            </a:pPr>
            <a:endParaRPr lang="en-US" sz="2000" smtClean="0"/>
          </a:p>
          <a:p>
            <a:pPr eaLnBrk="1" hangingPunct="1">
              <a:lnSpc>
                <a:spcPct val="80000"/>
              </a:lnSpc>
              <a:buFontTx/>
              <a:buNone/>
            </a:pPr>
            <a:r>
              <a:rPr lang="en-US" sz="2000" smtClean="0"/>
              <a:t> 		A) acromioclavicular separation</a:t>
            </a:r>
            <a:br>
              <a:rPr lang="en-US" sz="2000" smtClean="0"/>
            </a:br>
            <a:r>
              <a:rPr lang="en-US" sz="2000" smtClean="0"/>
              <a:t>  	B) acute osteomyelitis</a:t>
            </a:r>
            <a:br>
              <a:rPr lang="en-US" sz="2000" smtClean="0"/>
            </a:br>
            <a:r>
              <a:rPr lang="en-US" sz="2000" smtClean="0"/>
              <a:t>  	C) chronic osteomyelitis</a:t>
            </a:r>
            <a:br>
              <a:rPr lang="en-US" sz="2000" smtClean="0"/>
            </a:br>
            <a:r>
              <a:rPr lang="en-US" sz="2000" smtClean="0"/>
              <a:t>  	</a:t>
            </a:r>
            <a:r>
              <a:rPr lang="en-US" sz="2000" smtClean="0">
                <a:solidFill>
                  <a:schemeClr val="accent1"/>
                </a:solidFill>
              </a:rPr>
              <a:t>D) osteosarcoma</a:t>
            </a:r>
            <a:r>
              <a:rPr lang="en-US" sz="2000" smtClean="0"/>
              <a:t/>
            </a:r>
            <a:br>
              <a:rPr lang="en-US" sz="2000" smtClean="0"/>
            </a:br>
            <a:r>
              <a:rPr lang="en-US" sz="2000" smtClean="0"/>
              <a:t>  	E) supracondylar fracture of the humerus</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0350.JPG"/>
          <p:cNvPicPr>
            <a:picLocks noChangeAspect="1"/>
          </p:cNvPicPr>
          <p:nvPr/>
        </p:nvPicPr>
        <p:blipFill>
          <a:blip r:embed="rId2"/>
          <a:stretch>
            <a:fillRect/>
          </a:stretch>
        </p:blipFill>
        <p:spPr>
          <a:xfrm>
            <a:off x="0" y="0"/>
            <a:ext cx="9144000" cy="6858000"/>
          </a:xfrm>
          <a:prstGeom prst="rect">
            <a:avLst/>
          </a:prstGeom>
        </p:spPr>
      </p:pic>
      <p:sp>
        <p:nvSpPr>
          <p:cNvPr id="9" name="Rectangle 5"/>
          <p:cNvSpPr>
            <a:spLocks noGrp="1" noChangeArrowheads="1"/>
          </p:cNvSpPr>
          <p:nvPr>
            <p:ph type="title"/>
          </p:nvPr>
        </p:nvSpPr>
        <p:spPr>
          <a:xfrm>
            <a:off x="2971800" y="4800600"/>
            <a:ext cx="3048000" cy="1399032"/>
          </a:xfrm>
        </p:spPr>
        <p:txBody>
          <a:bodyPr/>
          <a:lstStyle/>
          <a:p>
            <a:pPr marL="484632" indent="0" eaLnBrk="1" fontAlgn="auto" hangingPunct="1">
              <a:spcAft>
                <a:spcPts val="0"/>
              </a:spcAft>
              <a:defRPr/>
            </a:pPr>
            <a:r>
              <a:rPr lang="en-US" dirty="0">
                <a:solidFill>
                  <a:schemeClr val="accent1">
                    <a:tint val="83000"/>
                    <a:satMod val="150000"/>
                  </a:schemeClr>
                </a:solidFill>
              </a:rPr>
              <a:t>THANKS!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685800" y="228600"/>
            <a:ext cx="7772400" cy="1143000"/>
          </a:xfrm>
        </p:spPr>
        <p:txBody>
          <a:bodyPr>
            <a:normAutofit fontScale="90000"/>
          </a:bodyPr>
          <a:lstStyle/>
          <a:p>
            <a:pPr marL="484632" indent="0" eaLnBrk="1" fontAlgn="auto" hangingPunct="1">
              <a:spcAft>
                <a:spcPts val="0"/>
              </a:spcAft>
              <a:defRPr/>
            </a:pPr>
            <a:r>
              <a:rPr lang="en-US" sz="4000" dirty="0">
                <a:solidFill>
                  <a:schemeClr val="accent1">
                    <a:tint val="83000"/>
                    <a:satMod val="150000"/>
                  </a:schemeClr>
                </a:solidFill>
              </a:rPr>
              <a:t>DISTINGUISHING INFECTION FROM ARTHRITIS</a:t>
            </a:r>
          </a:p>
        </p:txBody>
      </p:sp>
      <p:sp>
        <p:nvSpPr>
          <p:cNvPr id="190467" name="Rectangle 3"/>
          <p:cNvSpPr>
            <a:spLocks noGrp="1" noChangeArrowheads="1"/>
          </p:cNvSpPr>
          <p:nvPr>
            <p:ph idx="1"/>
          </p:nvPr>
        </p:nvSpPr>
        <p:spPr>
          <a:xfrm>
            <a:off x="304800" y="1981200"/>
            <a:ext cx="8610600" cy="4114800"/>
          </a:xfrm>
        </p:spPr>
        <p:txBody>
          <a:bodyPr>
            <a:normAutofit fontScale="92500" lnSpcReduction="10000"/>
          </a:bodyPr>
          <a:lstStyle/>
          <a:p>
            <a:pPr marL="448056" indent="-384048" eaLnBrk="1" fontAlgn="auto" hangingPunct="1">
              <a:lnSpc>
                <a:spcPct val="90000"/>
              </a:lnSpc>
              <a:spcAft>
                <a:spcPts val="0"/>
              </a:spcAft>
              <a:buFont typeface="Wingdings 2"/>
              <a:buChar char=""/>
              <a:defRPr/>
            </a:pPr>
            <a:r>
              <a:rPr lang="en-US" sz="2800" dirty="0"/>
              <a:t>Severe pain, unable to ambulate</a:t>
            </a:r>
          </a:p>
          <a:p>
            <a:pPr marL="448056" indent="-384048" eaLnBrk="1" fontAlgn="auto" hangingPunct="1">
              <a:lnSpc>
                <a:spcPct val="90000"/>
              </a:lnSpc>
              <a:spcAft>
                <a:spcPts val="0"/>
              </a:spcAft>
              <a:buFont typeface="Wingdings 2"/>
              <a:buChar char=""/>
              <a:defRPr/>
            </a:pPr>
            <a:r>
              <a:rPr lang="en-US" sz="2800" dirty="0"/>
              <a:t>Point tenderness (</a:t>
            </a:r>
            <a:r>
              <a:rPr lang="en-US" sz="2800" dirty="0" err="1"/>
              <a:t>osteomyelitis</a:t>
            </a:r>
            <a:r>
              <a:rPr lang="en-US" sz="2800" dirty="0"/>
              <a:t>)</a:t>
            </a:r>
          </a:p>
          <a:p>
            <a:pPr marL="448056" indent="-384048" eaLnBrk="1" fontAlgn="auto" hangingPunct="1">
              <a:lnSpc>
                <a:spcPct val="90000"/>
              </a:lnSpc>
              <a:spcAft>
                <a:spcPts val="0"/>
              </a:spcAft>
              <a:buFont typeface="Wingdings 2"/>
              <a:buChar char=""/>
              <a:defRPr/>
            </a:pPr>
            <a:r>
              <a:rPr lang="en-US" sz="2800" dirty="0"/>
              <a:t>Remember in children most likely place for </a:t>
            </a:r>
            <a:r>
              <a:rPr lang="en-US" sz="2800" dirty="0" err="1"/>
              <a:t>osteo</a:t>
            </a:r>
            <a:r>
              <a:rPr lang="en-US" sz="2800" dirty="0"/>
              <a:t> is near growth plate—sympathetic sterile effusions common</a:t>
            </a:r>
          </a:p>
          <a:p>
            <a:pPr marL="448056" indent="-384048" eaLnBrk="1" fontAlgn="auto" hangingPunct="1">
              <a:lnSpc>
                <a:spcPct val="90000"/>
              </a:lnSpc>
              <a:spcAft>
                <a:spcPts val="0"/>
              </a:spcAft>
              <a:buFont typeface="Wingdings 2"/>
              <a:buChar char=""/>
              <a:defRPr/>
            </a:pPr>
            <a:r>
              <a:rPr lang="en-US" sz="2800" dirty="0" err="1"/>
              <a:t>Monoarticular</a:t>
            </a:r>
            <a:r>
              <a:rPr lang="en-US" sz="2800" dirty="0"/>
              <a:t> JIA involving hip RARE in young </a:t>
            </a:r>
          </a:p>
          <a:p>
            <a:pPr marL="822960" lvl="1" eaLnBrk="1" fontAlgn="auto" hangingPunct="1">
              <a:lnSpc>
                <a:spcPct val="90000"/>
              </a:lnSpc>
              <a:spcAft>
                <a:spcPts val="0"/>
              </a:spcAft>
              <a:buFont typeface="Verdana"/>
              <a:buChar char="›"/>
              <a:defRPr/>
            </a:pPr>
            <a:r>
              <a:rPr lang="en-US" sz="2400" dirty="0"/>
              <a:t>3 phase </a:t>
            </a:r>
            <a:r>
              <a:rPr lang="en-US" sz="2400" dirty="0" err="1"/>
              <a:t>Technitium</a:t>
            </a:r>
            <a:r>
              <a:rPr lang="en-US" sz="2400" dirty="0"/>
              <a:t> bone scan: fast, helps with </a:t>
            </a:r>
            <a:r>
              <a:rPr lang="en-US" sz="2400" dirty="0" err="1"/>
              <a:t>osteo</a:t>
            </a:r>
            <a:r>
              <a:rPr lang="en-US" sz="2400" dirty="0"/>
              <a:t> if asymmetric.    </a:t>
            </a:r>
          </a:p>
          <a:p>
            <a:pPr marL="822960" lvl="1" eaLnBrk="1" fontAlgn="auto" hangingPunct="1">
              <a:lnSpc>
                <a:spcPct val="90000"/>
              </a:lnSpc>
              <a:spcAft>
                <a:spcPts val="0"/>
              </a:spcAft>
              <a:buFont typeface="Verdana"/>
              <a:buChar char="›"/>
              <a:defRPr/>
            </a:pPr>
            <a:r>
              <a:rPr lang="en-US" sz="2400" dirty="0"/>
              <a:t>MRI with Gad—best for </a:t>
            </a:r>
            <a:r>
              <a:rPr lang="en-US" sz="2400" dirty="0" err="1"/>
              <a:t>osteo</a:t>
            </a:r>
            <a:r>
              <a:rPr lang="en-US" sz="2400" dirty="0"/>
              <a:t> and imaging joint swelling</a:t>
            </a:r>
          </a:p>
          <a:p>
            <a:pPr marL="448056" indent="-384048" eaLnBrk="1" fontAlgn="auto" hangingPunct="1">
              <a:lnSpc>
                <a:spcPct val="90000"/>
              </a:lnSpc>
              <a:spcAft>
                <a:spcPts val="0"/>
              </a:spcAft>
              <a:buFont typeface="Wingdings 2"/>
              <a:buChar char=""/>
              <a:defRPr/>
            </a:pPr>
            <a:r>
              <a:rPr lang="en-US" sz="2800" dirty="0"/>
              <a:t>Very toxic appearing—invasive Group A strep, fasciitis, toxic shock</a:t>
            </a:r>
          </a:p>
          <a:p>
            <a:pPr marL="448056" indent="-384048" eaLnBrk="1" fontAlgn="auto" hangingPunct="1">
              <a:lnSpc>
                <a:spcPct val="90000"/>
              </a:lnSpc>
              <a:spcAft>
                <a:spcPts val="0"/>
              </a:spcAft>
              <a:buFont typeface="Wingdings 2"/>
              <a:buChar char=""/>
              <a:defRPr/>
            </a:pPr>
            <a:endParaRPr lang="en-US" sz="2800"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srcRect/>
          <a:stretch>
            <a:fillRect/>
          </a:stretch>
        </p:blipFill>
        <p:spPr bwMode="auto">
          <a:xfrm>
            <a:off x="5486400" y="609600"/>
            <a:ext cx="3657600" cy="5486400"/>
          </a:xfrm>
          <a:prstGeom prst="rect">
            <a:avLst/>
          </a:prstGeom>
          <a:noFill/>
          <a:ln w="9525">
            <a:noFill/>
            <a:miter lim="800000"/>
            <a:headEnd/>
            <a:tailEnd/>
          </a:ln>
        </p:spPr>
      </p:pic>
      <p:pic>
        <p:nvPicPr>
          <p:cNvPr id="31747" name="Picture 3"/>
          <p:cNvPicPr>
            <a:picLocks noChangeAspect="1" noChangeArrowheads="1"/>
          </p:cNvPicPr>
          <p:nvPr/>
        </p:nvPicPr>
        <p:blipFill>
          <a:blip r:embed="rId4"/>
          <a:srcRect/>
          <a:stretch>
            <a:fillRect/>
          </a:stretch>
        </p:blipFill>
        <p:spPr bwMode="auto">
          <a:xfrm>
            <a:off x="457200" y="1447800"/>
            <a:ext cx="4953000" cy="330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2" name="Rectangle 4"/>
          <p:cNvSpPr>
            <a:spLocks noGrp="1" noChangeArrowheads="1"/>
          </p:cNvSpPr>
          <p:nvPr>
            <p:ph type="ctrTitle"/>
          </p:nvPr>
        </p:nvSpPr>
        <p:spPr/>
        <p:txBody>
          <a:bodyPr/>
          <a:lstStyle/>
          <a:p>
            <a:pPr marL="484632" indent="0" eaLnBrk="1" fontAlgn="auto" hangingPunct="1">
              <a:spcAft>
                <a:spcPts val="0"/>
              </a:spcAft>
              <a:defRPr/>
            </a:pPr>
            <a:r>
              <a:rPr lang="en-US" b="1">
                <a:solidFill>
                  <a:schemeClr val="accent1">
                    <a:tint val="83000"/>
                    <a:satMod val="150000"/>
                  </a:schemeClr>
                </a:solidFill>
              </a:rPr>
              <a:t>POST-STREPTOCOCCAL SYNDROMES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838200"/>
            <a:ext cx="7772400" cy="1143000"/>
          </a:xfrm>
        </p:spPr>
        <p:txBody>
          <a:bodyPr>
            <a:normAutofit fontScale="90000"/>
          </a:bodyPr>
          <a:lstStyle/>
          <a:p>
            <a:pPr marL="484632" indent="0" eaLnBrk="1" fontAlgn="auto" hangingPunct="1">
              <a:spcAft>
                <a:spcPts val="0"/>
              </a:spcAft>
              <a:defRPr/>
            </a:pPr>
            <a:r>
              <a:rPr lang="en-US" sz="4000" dirty="0">
                <a:solidFill>
                  <a:schemeClr val="accent1">
                    <a:tint val="83000"/>
                    <a:satMod val="150000"/>
                  </a:schemeClr>
                </a:solidFill>
              </a:rPr>
              <a:t>POST-STREPTOCOCCAL SYNDROMES</a:t>
            </a:r>
            <a:r>
              <a:rPr lang="en-US" sz="4000" b="1" dirty="0">
                <a:solidFill>
                  <a:schemeClr val="accent1">
                    <a:tint val="83000"/>
                    <a:satMod val="150000"/>
                  </a:schemeClr>
                </a:solidFill>
              </a:rPr>
              <a:t/>
            </a:r>
            <a:br>
              <a:rPr lang="en-US" sz="4000" b="1" dirty="0">
                <a:solidFill>
                  <a:schemeClr val="accent1">
                    <a:tint val="83000"/>
                    <a:satMod val="150000"/>
                  </a:schemeClr>
                </a:solidFill>
              </a:rPr>
            </a:br>
            <a:endParaRPr lang="en-US" dirty="0">
              <a:solidFill>
                <a:schemeClr val="accent1">
                  <a:tint val="83000"/>
                  <a:satMod val="150000"/>
                </a:schemeClr>
              </a:solidFill>
            </a:endParaRPr>
          </a:p>
        </p:txBody>
      </p:sp>
      <p:sp>
        <p:nvSpPr>
          <p:cNvPr id="33795" name="Rectangle 3"/>
          <p:cNvSpPr>
            <a:spLocks noGrp="1" noChangeArrowheads="1"/>
          </p:cNvSpPr>
          <p:nvPr>
            <p:ph idx="1"/>
          </p:nvPr>
        </p:nvSpPr>
        <p:spPr>
          <a:xfrm>
            <a:off x="457200" y="2286000"/>
            <a:ext cx="8229600" cy="4168808"/>
          </a:xfrm>
        </p:spPr>
        <p:txBody>
          <a:bodyPr/>
          <a:lstStyle/>
          <a:p>
            <a:pPr eaLnBrk="1" hangingPunct="1"/>
            <a:r>
              <a:rPr lang="en-US" b="1" dirty="0" smtClean="0"/>
              <a:t>Classical acute rheumatic fever</a:t>
            </a:r>
          </a:p>
          <a:p>
            <a:pPr eaLnBrk="1" hangingPunct="1"/>
            <a:r>
              <a:rPr lang="en-US" b="1" dirty="0" smtClean="0"/>
              <a:t>Post-streptococcal arthritis</a:t>
            </a:r>
          </a:p>
        </p:txBody>
      </p:sp>
      <p:sp>
        <p:nvSpPr>
          <p:cNvPr id="33796" name="Text Box 4"/>
          <p:cNvSpPr txBox="1">
            <a:spLocks noChangeArrowheads="1"/>
          </p:cNvSpPr>
          <p:nvPr/>
        </p:nvSpPr>
        <p:spPr bwMode="auto">
          <a:xfrm>
            <a:off x="2286000" y="3609975"/>
            <a:ext cx="4668838" cy="1554163"/>
          </a:xfrm>
          <a:prstGeom prst="rect">
            <a:avLst/>
          </a:prstGeom>
          <a:noFill/>
          <a:ln w="9525">
            <a:noFill/>
            <a:miter lim="800000"/>
            <a:headEnd/>
            <a:tailEnd/>
          </a:ln>
        </p:spPr>
        <p:txBody>
          <a:bodyPr wrap="none">
            <a:spAutoFit/>
          </a:bodyPr>
          <a:lstStyle/>
          <a:p>
            <a:r>
              <a:rPr lang="en-US" sz="3200" i="1" dirty="0">
                <a:solidFill>
                  <a:schemeClr val="hlink"/>
                </a:solidFill>
              </a:rPr>
              <a:t>Issues:   How to diagnose?</a:t>
            </a:r>
          </a:p>
          <a:p>
            <a:r>
              <a:rPr lang="en-US" sz="3200" i="1" dirty="0">
                <a:solidFill>
                  <a:schemeClr val="hlink"/>
                </a:solidFill>
              </a:rPr>
              <a:t>	     How to treat?</a:t>
            </a:r>
          </a:p>
          <a:p>
            <a:r>
              <a:rPr lang="en-US" sz="3200" i="1" dirty="0">
                <a:solidFill>
                  <a:schemeClr val="hlink"/>
                </a:solidFill>
              </a:rPr>
              <a:t>	     Prophylaxis?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762000" y="381000"/>
            <a:ext cx="7772400" cy="1143000"/>
          </a:xfrm>
        </p:spPr>
        <p:txBody>
          <a:bodyPr/>
          <a:lstStyle/>
          <a:p>
            <a:pPr indent="0" eaLnBrk="1" fontAlgn="auto" hangingPunct="1">
              <a:spcAft>
                <a:spcPts val="0"/>
              </a:spcAft>
              <a:defRPr/>
            </a:pPr>
            <a:r>
              <a:rPr lang="en-US" sz="2800" dirty="0">
                <a:solidFill>
                  <a:schemeClr val="accent1">
                    <a:tint val="83000"/>
                    <a:satMod val="150000"/>
                  </a:schemeClr>
                </a:solidFill>
              </a:rPr>
              <a:t>REVISED JONES CRITERIA FOR DIAGNOSIS OF ACUTE RHEUMATIC FEVER</a:t>
            </a:r>
          </a:p>
        </p:txBody>
      </p:sp>
      <p:sp>
        <p:nvSpPr>
          <p:cNvPr id="34819" name="Rectangle 3"/>
          <p:cNvSpPr>
            <a:spLocks noGrp="1" noChangeArrowheads="1"/>
          </p:cNvSpPr>
          <p:nvPr>
            <p:ph sz="half" idx="1"/>
          </p:nvPr>
        </p:nvSpPr>
        <p:spPr/>
        <p:txBody>
          <a:bodyPr/>
          <a:lstStyle/>
          <a:p>
            <a:pPr eaLnBrk="1" hangingPunct="1">
              <a:buFontTx/>
              <a:buNone/>
            </a:pPr>
            <a:r>
              <a:rPr lang="en-US" sz="2400" b="1" dirty="0" smtClean="0"/>
              <a:t>MAJOR </a:t>
            </a:r>
          </a:p>
          <a:p>
            <a:pPr eaLnBrk="1" hangingPunct="1">
              <a:buFontTx/>
              <a:buNone/>
            </a:pPr>
            <a:r>
              <a:rPr lang="en-US" sz="2400" b="1" dirty="0" smtClean="0"/>
              <a:t>	</a:t>
            </a:r>
            <a:r>
              <a:rPr lang="en-US" sz="2400" b="1" dirty="0" err="1" smtClean="0"/>
              <a:t>Carditis</a:t>
            </a:r>
            <a:endParaRPr lang="en-US" sz="2400" b="1" dirty="0" smtClean="0"/>
          </a:p>
          <a:p>
            <a:pPr eaLnBrk="1" hangingPunct="1">
              <a:buFontTx/>
              <a:buNone/>
            </a:pPr>
            <a:r>
              <a:rPr lang="en-US" sz="2400" b="1" dirty="0" smtClean="0"/>
              <a:t>	</a:t>
            </a:r>
            <a:r>
              <a:rPr lang="en-US" sz="2400" b="1" dirty="0" err="1" smtClean="0"/>
              <a:t>Polyarthritis</a:t>
            </a:r>
            <a:endParaRPr lang="en-US" sz="2400" b="1" dirty="0" smtClean="0"/>
          </a:p>
          <a:p>
            <a:pPr eaLnBrk="1" hangingPunct="1">
              <a:buFontTx/>
              <a:buNone/>
            </a:pPr>
            <a:r>
              <a:rPr lang="en-US" sz="2400" b="1" dirty="0" smtClean="0"/>
              <a:t>	Chorea</a:t>
            </a:r>
          </a:p>
          <a:p>
            <a:pPr eaLnBrk="1" hangingPunct="1">
              <a:buFontTx/>
              <a:buNone/>
            </a:pPr>
            <a:r>
              <a:rPr lang="en-US" sz="2400" b="1" dirty="0" smtClean="0"/>
              <a:t>	Erythema </a:t>
            </a:r>
            <a:r>
              <a:rPr lang="en-US" sz="2400" b="1" dirty="0" err="1" smtClean="0"/>
              <a:t>marginatum</a:t>
            </a:r>
            <a:endParaRPr lang="en-US" sz="2400" b="1" dirty="0" smtClean="0"/>
          </a:p>
          <a:p>
            <a:pPr eaLnBrk="1" hangingPunct="1">
              <a:buFontTx/>
              <a:buNone/>
            </a:pPr>
            <a:r>
              <a:rPr lang="en-US" sz="2400" b="1" dirty="0" smtClean="0"/>
              <a:t>	Subcutaneous nodules</a:t>
            </a:r>
          </a:p>
        </p:txBody>
      </p:sp>
      <p:sp>
        <p:nvSpPr>
          <p:cNvPr id="34820" name="Rectangle 4"/>
          <p:cNvSpPr>
            <a:spLocks noGrp="1" noChangeArrowheads="1"/>
          </p:cNvSpPr>
          <p:nvPr>
            <p:ph sz="half" idx="2"/>
          </p:nvPr>
        </p:nvSpPr>
        <p:spPr>
          <a:xfrm>
            <a:off x="4572000" y="1676400"/>
            <a:ext cx="4038600" cy="4114800"/>
          </a:xfrm>
        </p:spPr>
        <p:txBody>
          <a:bodyPr/>
          <a:lstStyle/>
          <a:p>
            <a:pPr eaLnBrk="1" hangingPunct="1">
              <a:buFontTx/>
              <a:buNone/>
            </a:pPr>
            <a:r>
              <a:rPr lang="en-US" sz="2400" b="1" smtClean="0"/>
              <a:t>MINOR</a:t>
            </a:r>
          </a:p>
          <a:p>
            <a:pPr eaLnBrk="1" hangingPunct="1">
              <a:buFontTx/>
              <a:buNone/>
            </a:pPr>
            <a:r>
              <a:rPr lang="en-US" sz="2400" b="1" smtClean="0"/>
              <a:t>	Fever</a:t>
            </a:r>
          </a:p>
          <a:p>
            <a:pPr eaLnBrk="1" hangingPunct="1">
              <a:buFontTx/>
              <a:buNone/>
            </a:pPr>
            <a:r>
              <a:rPr lang="en-US" sz="2400" b="1" smtClean="0"/>
              <a:t>	Arthralgia</a:t>
            </a:r>
          </a:p>
          <a:p>
            <a:pPr eaLnBrk="1" hangingPunct="1">
              <a:buFontTx/>
              <a:buNone/>
            </a:pPr>
            <a:r>
              <a:rPr lang="en-US" sz="2400" b="1" smtClean="0"/>
              <a:t>	Previous history of rheumatic fever or rheumatic heart disease</a:t>
            </a:r>
          </a:p>
        </p:txBody>
      </p:sp>
      <p:sp>
        <p:nvSpPr>
          <p:cNvPr id="77829" name="Text Box 5"/>
          <p:cNvSpPr txBox="1">
            <a:spLocks noChangeArrowheads="1"/>
          </p:cNvSpPr>
          <p:nvPr/>
        </p:nvSpPr>
        <p:spPr bwMode="auto">
          <a:xfrm>
            <a:off x="517525" y="4765675"/>
            <a:ext cx="8397875" cy="1570038"/>
          </a:xfrm>
          <a:prstGeom prst="rect">
            <a:avLst/>
          </a:prstGeom>
          <a:noFill/>
          <a:ln w="9525">
            <a:noFill/>
            <a:miter lim="800000"/>
            <a:headEnd/>
            <a:tailEnd/>
          </a:ln>
          <a:effectLst/>
        </p:spPr>
        <p:txBody>
          <a:bodyPr>
            <a:spAutoFit/>
          </a:bodyPr>
          <a:lstStyle/>
          <a:p>
            <a:pPr>
              <a:defRPr/>
            </a:pPr>
            <a:r>
              <a:rPr lang="en-US" dirty="0">
                <a:latin typeface="+mn-lt"/>
              </a:rPr>
              <a:t>Plus:  Supporting evidence for preceding streptococcal </a:t>
            </a:r>
          </a:p>
          <a:p>
            <a:pPr>
              <a:defRPr/>
            </a:pPr>
            <a:r>
              <a:rPr lang="en-US" dirty="0">
                <a:latin typeface="+mn-lt"/>
              </a:rPr>
              <a:t>	infection; including increased ASO or other </a:t>
            </a:r>
          </a:p>
          <a:p>
            <a:pPr>
              <a:defRPr/>
            </a:pPr>
            <a:r>
              <a:rPr lang="en-US" dirty="0">
                <a:latin typeface="+mn-lt"/>
              </a:rPr>
              <a:t>	streptococcal antibodies, positive throat culture 	or recent scarlet fever</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039"/>
            <a:ext cx="8229600" cy="1398587"/>
          </a:xfrm>
        </p:spPr>
        <p:txBody>
          <a:bodyPr/>
          <a:lstStyle/>
          <a:p>
            <a:endParaRPr lang="en-US" dirty="0"/>
          </a:p>
        </p:txBody>
      </p:sp>
      <p:sp>
        <p:nvSpPr>
          <p:cNvPr id="4" name="Content Placeholder 3"/>
          <p:cNvSpPr>
            <a:spLocks noGrp="1"/>
          </p:cNvSpPr>
          <p:nvPr>
            <p:ph sz="half" idx="2"/>
          </p:nvPr>
        </p:nvSpPr>
        <p:spPr>
          <a:xfrm>
            <a:off x="914400" y="5943600"/>
            <a:ext cx="7772400" cy="639763"/>
          </a:xfrm>
        </p:spPr>
        <p:txBody>
          <a:bodyPr/>
          <a:lstStyle/>
          <a:p>
            <a:r>
              <a:rPr lang="en-US" sz="2000" dirty="0" err="1" smtClean="0"/>
              <a:t>Gewitz</a:t>
            </a:r>
            <a:r>
              <a:rPr lang="en-US" sz="2000" dirty="0" smtClean="0"/>
              <a:t> et al. Revised Jones Criteria for Acute Rheumatic Fever. </a:t>
            </a:r>
            <a:r>
              <a:rPr lang="en-US" sz="2000" i="1" dirty="0" smtClean="0"/>
              <a:t>Circulation 2</a:t>
            </a:r>
            <a:r>
              <a:rPr lang="en-US" sz="2000" dirty="0" smtClean="0"/>
              <a:t>015;131:000-000</a:t>
            </a:r>
            <a:endParaRPr lang="en-US" sz="2000" dirty="0"/>
          </a:p>
          <a:p>
            <a:endParaRPr lang="en-US" sz="2000" dirty="0" smtClean="0"/>
          </a:p>
          <a:p>
            <a:endParaRPr lang="en-US" sz="2000"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8157"/>
          <a:stretch/>
        </p:blipFill>
        <p:spPr bwMode="auto">
          <a:xfrm>
            <a:off x="838200" y="314324"/>
            <a:ext cx="7565049" cy="547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334000" y="2895600"/>
            <a:ext cx="914400" cy="15716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334000" y="4800600"/>
            <a:ext cx="8382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62200" y="2362200"/>
            <a:ext cx="685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021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152400"/>
            <a:ext cx="7772400" cy="1143000"/>
          </a:xfrm>
        </p:spPr>
        <p:txBody>
          <a:bodyPr/>
          <a:lstStyle/>
          <a:p>
            <a:pPr marL="484632" indent="0" eaLnBrk="1" fontAlgn="auto" hangingPunct="1">
              <a:spcAft>
                <a:spcPts val="0"/>
              </a:spcAft>
              <a:defRPr/>
            </a:pPr>
            <a:r>
              <a:rPr lang="en-US" sz="4000" dirty="0">
                <a:solidFill>
                  <a:schemeClr val="accent1">
                    <a:tint val="83000"/>
                    <a:satMod val="150000"/>
                  </a:schemeClr>
                </a:solidFill>
              </a:rPr>
              <a:t>ACUTE RHEUMATIC FEVER</a:t>
            </a:r>
            <a:endParaRPr lang="en-US" dirty="0">
              <a:solidFill>
                <a:schemeClr val="accent1">
                  <a:tint val="83000"/>
                  <a:satMod val="150000"/>
                </a:schemeClr>
              </a:solidFill>
            </a:endParaRPr>
          </a:p>
        </p:txBody>
      </p:sp>
      <p:sp>
        <p:nvSpPr>
          <p:cNvPr id="35843" name="Line 3"/>
          <p:cNvSpPr>
            <a:spLocks noChangeShapeType="1"/>
          </p:cNvSpPr>
          <p:nvPr/>
        </p:nvSpPr>
        <p:spPr bwMode="auto">
          <a:xfrm>
            <a:off x="990600" y="1066800"/>
            <a:ext cx="0" cy="4876800"/>
          </a:xfrm>
          <a:prstGeom prst="line">
            <a:avLst/>
          </a:prstGeom>
          <a:noFill/>
          <a:ln w="9525">
            <a:solidFill>
              <a:schemeClr val="tx1"/>
            </a:solidFill>
            <a:round/>
            <a:headEnd/>
            <a:tailEnd/>
          </a:ln>
        </p:spPr>
        <p:txBody>
          <a:bodyPr wrap="none" anchor="ctr"/>
          <a:lstStyle/>
          <a:p>
            <a:endParaRPr lang="en-US"/>
          </a:p>
        </p:txBody>
      </p:sp>
      <p:sp>
        <p:nvSpPr>
          <p:cNvPr id="35844" name="Line 4"/>
          <p:cNvSpPr>
            <a:spLocks noChangeShapeType="1"/>
          </p:cNvSpPr>
          <p:nvPr/>
        </p:nvSpPr>
        <p:spPr bwMode="auto">
          <a:xfrm>
            <a:off x="5867400" y="1066800"/>
            <a:ext cx="0" cy="4876800"/>
          </a:xfrm>
          <a:prstGeom prst="line">
            <a:avLst/>
          </a:prstGeom>
          <a:noFill/>
          <a:ln w="9525">
            <a:solidFill>
              <a:schemeClr val="tx1"/>
            </a:solidFill>
            <a:round/>
            <a:headEnd/>
            <a:tailEnd/>
          </a:ln>
        </p:spPr>
        <p:txBody>
          <a:bodyPr wrap="none" anchor="ctr"/>
          <a:lstStyle/>
          <a:p>
            <a:endParaRPr lang="en-US"/>
          </a:p>
        </p:txBody>
      </p:sp>
      <p:sp>
        <p:nvSpPr>
          <p:cNvPr id="35845" name="Line 5"/>
          <p:cNvSpPr>
            <a:spLocks noChangeShapeType="1"/>
          </p:cNvSpPr>
          <p:nvPr/>
        </p:nvSpPr>
        <p:spPr bwMode="auto">
          <a:xfrm>
            <a:off x="8382000" y="1066800"/>
            <a:ext cx="0" cy="4876800"/>
          </a:xfrm>
          <a:prstGeom prst="line">
            <a:avLst/>
          </a:prstGeom>
          <a:noFill/>
          <a:ln w="9525">
            <a:solidFill>
              <a:schemeClr val="tx1"/>
            </a:solidFill>
            <a:round/>
            <a:headEnd/>
            <a:tailEnd/>
          </a:ln>
        </p:spPr>
        <p:txBody>
          <a:bodyPr wrap="none" anchor="ctr"/>
          <a:lstStyle/>
          <a:p>
            <a:endParaRPr lang="en-US"/>
          </a:p>
        </p:txBody>
      </p:sp>
      <p:sp>
        <p:nvSpPr>
          <p:cNvPr id="35846" name="Line 6"/>
          <p:cNvSpPr>
            <a:spLocks noChangeShapeType="1"/>
          </p:cNvSpPr>
          <p:nvPr/>
        </p:nvSpPr>
        <p:spPr bwMode="auto">
          <a:xfrm>
            <a:off x="990600" y="5562600"/>
            <a:ext cx="7391400" cy="0"/>
          </a:xfrm>
          <a:prstGeom prst="line">
            <a:avLst/>
          </a:prstGeom>
          <a:noFill/>
          <a:ln w="9525">
            <a:solidFill>
              <a:schemeClr val="tx1"/>
            </a:solidFill>
            <a:round/>
            <a:headEnd/>
            <a:tailEnd/>
          </a:ln>
        </p:spPr>
        <p:txBody>
          <a:bodyPr wrap="none" anchor="ctr"/>
          <a:lstStyle/>
          <a:p>
            <a:endParaRPr lang="en-US"/>
          </a:p>
        </p:txBody>
      </p:sp>
      <p:sp>
        <p:nvSpPr>
          <p:cNvPr id="35847" name="Line 7"/>
          <p:cNvSpPr>
            <a:spLocks noChangeShapeType="1"/>
          </p:cNvSpPr>
          <p:nvPr/>
        </p:nvSpPr>
        <p:spPr bwMode="auto">
          <a:xfrm>
            <a:off x="990600" y="4876800"/>
            <a:ext cx="7391400" cy="0"/>
          </a:xfrm>
          <a:prstGeom prst="line">
            <a:avLst/>
          </a:prstGeom>
          <a:noFill/>
          <a:ln w="9525">
            <a:solidFill>
              <a:schemeClr val="tx1"/>
            </a:solidFill>
            <a:round/>
            <a:headEnd/>
            <a:tailEnd/>
          </a:ln>
        </p:spPr>
        <p:txBody>
          <a:bodyPr wrap="none" anchor="ctr"/>
          <a:lstStyle/>
          <a:p>
            <a:endParaRPr lang="en-US"/>
          </a:p>
        </p:txBody>
      </p:sp>
      <p:sp>
        <p:nvSpPr>
          <p:cNvPr id="35848" name="Line 8"/>
          <p:cNvSpPr>
            <a:spLocks noChangeShapeType="1"/>
          </p:cNvSpPr>
          <p:nvPr/>
        </p:nvSpPr>
        <p:spPr bwMode="auto">
          <a:xfrm>
            <a:off x="990600" y="4191000"/>
            <a:ext cx="7391400" cy="0"/>
          </a:xfrm>
          <a:prstGeom prst="line">
            <a:avLst/>
          </a:prstGeom>
          <a:noFill/>
          <a:ln w="9525">
            <a:solidFill>
              <a:schemeClr val="tx1"/>
            </a:solidFill>
            <a:round/>
            <a:headEnd/>
            <a:tailEnd/>
          </a:ln>
        </p:spPr>
        <p:txBody>
          <a:bodyPr wrap="none" anchor="ctr"/>
          <a:lstStyle/>
          <a:p>
            <a:endParaRPr lang="en-US"/>
          </a:p>
        </p:txBody>
      </p:sp>
      <p:sp>
        <p:nvSpPr>
          <p:cNvPr id="35849" name="Line 9"/>
          <p:cNvSpPr>
            <a:spLocks noChangeShapeType="1"/>
          </p:cNvSpPr>
          <p:nvPr/>
        </p:nvSpPr>
        <p:spPr bwMode="auto">
          <a:xfrm>
            <a:off x="990600" y="3505200"/>
            <a:ext cx="7391400" cy="0"/>
          </a:xfrm>
          <a:prstGeom prst="line">
            <a:avLst/>
          </a:prstGeom>
          <a:noFill/>
          <a:ln w="9525">
            <a:solidFill>
              <a:schemeClr val="tx1"/>
            </a:solidFill>
            <a:round/>
            <a:headEnd/>
            <a:tailEnd/>
          </a:ln>
        </p:spPr>
        <p:txBody>
          <a:bodyPr wrap="none" anchor="ctr"/>
          <a:lstStyle/>
          <a:p>
            <a:endParaRPr lang="en-US"/>
          </a:p>
        </p:txBody>
      </p:sp>
      <p:sp>
        <p:nvSpPr>
          <p:cNvPr id="35850" name="Line 10"/>
          <p:cNvSpPr>
            <a:spLocks noChangeShapeType="1"/>
          </p:cNvSpPr>
          <p:nvPr/>
        </p:nvSpPr>
        <p:spPr bwMode="auto">
          <a:xfrm>
            <a:off x="990600" y="2819400"/>
            <a:ext cx="7391400" cy="0"/>
          </a:xfrm>
          <a:prstGeom prst="line">
            <a:avLst/>
          </a:prstGeom>
          <a:noFill/>
          <a:ln w="9525">
            <a:solidFill>
              <a:schemeClr val="tx1"/>
            </a:solidFill>
            <a:round/>
            <a:headEnd/>
            <a:tailEnd/>
          </a:ln>
        </p:spPr>
        <p:txBody>
          <a:bodyPr wrap="none" anchor="ctr"/>
          <a:lstStyle/>
          <a:p>
            <a:endParaRPr lang="en-US"/>
          </a:p>
        </p:txBody>
      </p:sp>
      <p:sp>
        <p:nvSpPr>
          <p:cNvPr id="35851" name="Line 11"/>
          <p:cNvSpPr>
            <a:spLocks noChangeShapeType="1"/>
          </p:cNvSpPr>
          <p:nvPr/>
        </p:nvSpPr>
        <p:spPr bwMode="auto">
          <a:xfrm>
            <a:off x="990600" y="2133600"/>
            <a:ext cx="7391400" cy="0"/>
          </a:xfrm>
          <a:prstGeom prst="line">
            <a:avLst/>
          </a:prstGeom>
          <a:noFill/>
          <a:ln w="9525">
            <a:solidFill>
              <a:schemeClr val="tx1"/>
            </a:solidFill>
            <a:round/>
            <a:headEnd/>
            <a:tailEnd/>
          </a:ln>
        </p:spPr>
        <p:txBody>
          <a:bodyPr wrap="none" anchor="ctr"/>
          <a:lstStyle/>
          <a:p>
            <a:endParaRPr lang="en-US"/>
          </a:p>
        </p:txBody>
      </p:sp>
      <p:sp>
        <p:nvSpPr>
          <p:cNvPr id="35852" name="Line 12"/>
          <p:cNvSpPr>
            <a:spLocks noChangeShapeType="1"/>
          </p:cNvSpPr>
          <p:nvPr/>
        </p:nvSpPr>
        <p:spPr bwMode="auto">
          <a:xfrm>
            <a:off x="990600" y="1447800"/>
            <a:ext cx="7391400" cy="0"/>
          </a:xfrm>
          <a:prstGeom prst="line">
            <a:avLst/>
          </a:prstGeom>
          <a:noFill/>
          <a:ln w="9525">
            <a:solidFill>
              <a:schemeClr val="tx1"/>
            </a:solidFill>
            <a:round/>
            <a:headEnd/>
            <a:tailEnd/>
          </a:ln>
        </p:spPr>
        <p:txBody>
          <a:bodyPr wrap="none" anchor="ctr"/>
          <a:lstStyle/>
          <a:p>
            <a:endParaRPr lang="en-US"/>
          </a:p>
        </p:txBody>
      </p:sp>
      <p:sp>
        <p:nvSpPr>
          <p:cNvPr id="35853" name="Line 13"/>
          <p:cNvSpPr>
            <a:spLocks noChangeShapeType="1"/>
          </p:cNvSpPr>
          <p:nvPr/>
        </p:nvSpPr>
        <p:spPr bwMode="auto">
          <a:xfrm>
            <a:off x="1371600" y="5562600"/>
            <a:ext cx="0" cy="152400"/>
          </a:xfrm>
          <a:prstGeom prst="line">
            <a:avLst/>
          </a:prstGeom>
          <a:noFill/>
          <a:ln w="9525">
            <a:solidFill>
              <a:schemeClr val="tx1"/>
            </a:solidFill>
            <a:round/>
            <a:headEnd/>
            <a:tailEnd/>
          </a:ln>
        </p:spPr>
        <p:txBody>
          <a:bodyPr wrap="none" anchor="ctr"/>
          <a:lstStyle/>
          <a:p>
            <a:endParaRPr lang="en-US"/>
          </a:p>
        </p:txBody>
      </p:sp>
      <p:sp>
        <p:nvSpPr>
          <p:cNvPr id="35854" name="Line 14"/>
          <p:cNvSpPr>
            <a:spLocks noChangeShapeType="1"/>
          </p:cNvSpPr>
          <p:nvPr/>
        </p:nvSpPr>
        <p:spPr bwMode="auto">
          <a:xfrm>
            <a:off x="1752600" y="5562600"/>
            <a:ext cx="0" cy="152400"/>
          </a:xfrm>
          <a:prstGeom prst="line">
            <a:avLst/>
          </a:prstGeom>
          <a:noFill/>
          <a:ln w="9525">
            <a:solidFill>
              <a:schemeClr val="tx1"/>
            </a:solidFill>
            <a:round/>
            <a:headEnd/>
            <a:tailEnd/>
          </a:ln>
        </p:spPr>
        <p:txBody>
          <a:bodyPr wrap="none" anchor="ctr"/>
          <a:lstStyle/>
          <a:p>
            <a:endParaRPr lang="en-US"/>
          </a:p>
        </p:txBody>
      </p:sp>
      <p:sp>
        <p:nvSpPr>
          <p:cNvPr id="35855" name="Line 15"/>
          <p:cNvSpPr>
            <a:spLocks noChangeShapeType="1"/>
          </p:cNvSpPr>
          <p:nvPr/>
        </p:nvSpPr>
        <p:spPr bwMode="auto">
          <a:xfrm>
            <a:off x="2133600" y="5562600"/>
            <a:ext cx="0" cy="152400"/>
          </a:xfrm>
          <a:prstGeom prst="line">
            <a:avLst/>
          </a:prstGeom>
          <a:noFill/>
          <a:ln w="9525">
            <a:solidFill>
              <a:schemeClr val="tx1"/>
            </a:solidFill>
            <a:round/>
            <a:headEnd/>
            <a:tailEnd/>
          </a:ln>
        </p:spPr>
        <p:txBody>
          <a:bodyPr wrap="none" anchor="ctr"/>
          <a:lstStyle/>
          <a:p>
            <a:endParaRPr lang="en-US"/>
          </a:p>
        </p:txBody>
      </p:sp>
      <p:sp>
        <p:nvSpPr>
          <p:cNvPr id="35856" name="Line 16"/>
          <p:cNvSpPr>
            <a:spLocks noChangeShapeType="1"/>
          </p:cNvSpPr>
          <p:nvPr/>
        </p:nvSpPr>
        <p:spPr bwMode="auto">
          <a:xfrm>
            <a:off x="2514600" y="5562600"/>
            <a:ext cx="0" cy="152400"/>
          </a:xfrm>
          <a:prstGeom prst="line">
            <a:avLst/>
          </a:prstGeom>
          <a:noFill/>
          <a:ln w="9525">
            <a:solidFill>
              <a:schemeClr val="tx1"/>
            </a:solidFill>
            <a:round/>
            <a:headEnd/>
            <a:tailEnd/>
          </a:ln>
        </p:spPr>
        <p:txBody>
          <a:bodyPr wrap="none" anchor="ctr"/>
          <a:lstStyle/>
          <a:p>
            <a:endParaRPr lang="en-US"/>
          </a:p>
        </p:txBody>
      </p:sp>
      <p:sp>
        <p:nvSpPr>
          <p:cNvPr id="35857" name="Line 17"/>
          <p:cNvSpPr>
            <a:spLocks noChangeShapeType="1"/>
          </p:cNvSpPr>
          <p:nvPr/>
        </p:nvSpPr>
        <p:spPr bwMode="auto">
          <a:xfrm>
            <a:off x="2895600" y="5562600"/>
            <a:ext cx="0" cy="152400"/>
          </a:xfrm>
          <a:prstGeom prst="line">
            <a:avLst/>
          </a:prstGeom>
          <a:noFill/>
          <a:ln w="9525">
            <a:solidFill>
              <a:schemeClr val="tx1"/>
            </a:solidFill>
            <a:round/>
            <a:headEnd/>
            <a:tailEnd/>
          </a:ln>
        </p:spPr>
        <p:txBody>
          <a:bodyPr wrap="none" anchor="ctr"/>
          <a:lstStyle/>
          <a:p>
            <a:endParaRPr lang="en-US"/>
          </a:p>
        </p:txBody>
      </p:sp>
      <p:sp>
        <p:nvSpPr>
          <p:cNvPr id="35858" name="Line 18"/>
          <p:cNvSpPr>
            <a:spLocks noChangeShapeType="1"/>
          </p:cNvSpPr>
          <p:nvPr/>
        </p:nvSpPr>
        <p:spPr bwMode="auto">
          <a:xfrm>
            <a:off x="3276600" y="5562600"/>
            <a:ext cx="0" cy="152400"/>
          </a:xfrm>
          <a:prstGeom prst="line">
            <a:avLst/>
          </a:prstGeom>
          <a:noFill/>
          <a:ln w="9525">
            <a:solidFill>
              <a:schemeClr val="tx1"/>
            </a:solidFill>
            <a:round/>
            <a:headEnd/>
            <a:tailEnd/>
          </a:ln>
        </p:spPr>
        <p:txBody>
          <a:bodyPr wrap="none" anchor="ctr"/>
          <a:lstStyle/>
          <a:p>
            <a:endParaRPr lang="en-US"/>
          </a:p>
        </p:txBody>
      </p:sp>
      <p:sp>
        <p:nvSpPr>
          <p:cNvPr id="35859" name="Line 19"/>
          <p:cNvSpPr>
            <a:spLocks noChangeShapeType="1"/>
          </p:cNvSpPr>
          <p:nvPr/>
        </p:nvSpPr>
        <p:spPr bwMode="auto">
          <a:xfrm>
            <a:off x="3657600" y="5562600"/>
            <a:ext cx="0" cy="152400"/>
          </a:xfrm>
          <a:prstGeom prst="line">
            <a:avLst/>
          </a:prstGeom>
          <a:noFill/>
          <a:ln w="9525">
            <a:solidFill>
              <a:schemeClr val="tx1"/>
            </a:solidFill>
            <a:round/>
            <a:headEnd/>
            <a:tailEnd/>
          </a:ln>
        </p:spPr>
        <p:txBody>
          <a:bodyPr wrap="none" anchor="ctr"/>
          <a:lstStyle/>
          <a:p>
            <a:endParaRPr lang="en-US"/>
          </a:p>
        </p:txBody>
      </p:sp>
      <p:sp>
        <p:nvSpPr>
          <p:cNvPr id="35860" name="Line 20"/>
          <p:cNvSpPr>
            <a:spLocks noChangeShapeType="1"/>
          </p:cNvSpPr>
          <p:nvPr/>
        </p:nvSpPr>
        <p:spPr bwMode="auto">
          <a:xfrm>
            <a:off x="4038600" y="5562600"/>
            <a:ext cx="0" cy="152400"/>
          </a:xfrm>
          <a:prstGeom prst="line">
            <a:avLst/>
          </a:prstGeom>
          <a:noFill/>
          <a:ln w="9525">
            <a:solidFill>
              <a:schemeClr val="tx1"/>
            </a:solidFill>
            <a:round/>
            <a:headEnd/>
            <a:tailEnd/>
          </a:ln>
        </p:spPr>
        <p:txBody>
          <a:bodyPr wrap="none" anchor="ctr"/>
          <a:lstStyle/>
          <a:p>
            <a:endParaRPr lang="en-US"/>
          </a:p>
        </p:txBody>
      </p:sp>
      <p:sp>
        <p:nvSpPr>
          <p:cNvPr id="35861" name="Line 21"/>
          <p:cNvSpPr>
            <a:spLocks noChangeShapeType="1"/>
          </p:cNvSpPr>
          <p:nvPr/>
        </p:nvSpPr>
        <p:spPr bwMode="auto">
          <a:xfrm>
            <a:off x="4419600" y="5562600"/>
            <a:ext cx="0" cy="152400"/>
          </a:xfrm>
          <a:prstGeom prst="line">
            <a:avLst/>
          </a:prstGeom>
          <a:noFill/>
          <a:ln w="9525">
            <a:solidFill>
              <a:schemeClr val="tx1"/>
            </a:solidFill>
            <a:round/>
            <a:headEnd/>
            <a:tailEnd/>
          </a:ln>
        </p:spPr>
        <p:txBody>
          <a:bodyPr wrap="none" anchor="ctr"/>
          <a:lstStyle/>
          <a:p>
            <a:endParaRPr lang="en-US"/>
          </a:p>
        </p:txBody>
      </p:sp>
      <p:sp>
        <p:nvSpPr>
          <p:cNvPr id="35862" name="Line 22"/>
          <p:cNvSpPr>
            <a:spLocks noChangeShapeType="1"/>
          </p:cNvSpPr>
          <p:nvPr/>
        </p:nvSpPr>
        <p:spPr bwMode="auto">
          <a:xfrm>
            <a:off x="4800600" y="5562600"/>
            <a:ext cx="0" cy="152400"/>
          </a:xfrm>
          <a:prstGeom prst="line">
            <a:avLst/>
          </a:prstGeom>
          <a:noFill/>
          <a:ln w="9525">
            <a:solidFill>
              <a:schemeClr val="tx1"/>
            </a:solidFill>
            <a:round/>
            <a:headEnd/>
            <a:tailEnd/>
          </a:ln>
        </p:spPr>
        <p:txBody>
          <a:bodyPr wrap="none" anchor="ctr"/>
          <a:lstStyle/>
          <a:p>
            <a:endParaRPr lang="en-US"/>
          </a:p>
        </p:txBody>
      </p:sp>
      <p:sp>
        <p:nvSpPr>
          <p:cNvPr id="35863" name="Line 23"/>
          <p:cNvSpPr>
            <a:spLocks noChangeShapeType="1"/>
          </p:cNvSpPr>
          <p:nvPr/>
        </p:nvSpPr>
        <p:spPr bwMode="auto">
          <a:xfrm>
            <a:off x="5181600" y="5562600"/>
            <a:ext cx="0" cy="152400"/>
          </a:xfrm>
          <a:prstGeom prst="line">
            <a:avLst/>
          </a:prstGeom>
          <a:noFill/>
          <a:ln w="9525">
            <a:solidFill>
              <a:schemeClr val="tx1"/>
            </a:solidFill>
            <a:round/>
            <a:headEnd/>
            <a:tailEnd/>
          </a:ln>
        </p:spPr>
        <p:txBody>
          <a:bodyPr wrap="none" anchor="ctr"/>
          <a:lstStyle/>
          <a:p>
            <a:endParaRPr lang="en-US"/>
          </a:p>
        </p:txBody>
      </p:sp>
      <p:sp>
        <p:nvSpPr>
          <p:cNvPr id="35864" name="Line 24"/>
          <p:cNvSpPr>
            <a:spLocks noChangeShapeType="1"/>
          </p:cNvSpPr>
          <p:nvPr/>
        </p:nvSpPr>
        <p:spPr bwMode="auto">
          <a:xfrm>
            <a:off x="5562600" y="5562600"/>
            <a:ext cx="0" cy="152400"/>
          </a:xfrm>
          <a:prstGeom prst="line">
            <a:avLst/>
          </a:prstGeom>
          <a:noFill/>
          <a:ln w="9525">
            <a:solidFill>
              <a:schemeClr val="tx1"/>
            </a:solidFill>
            <a:round/>
            <a:headEnd/>
            <a:tailEnd/>
          </a:ln>
        </p:spPr>
        <p:txBody>
          <a:bodyPr wrap="none" anchor="ctr"/>
          <a:lstStyle/>
          <a:p>
            <a:endParaRPr lang="en-US"/>
          </a:p>
        </p:txBody>
      </p:sp>
      <p:sp>
        <p:nvSpPr>
          <p:cNvPr id="35865" name="Text Box 25"/>
          <p:cNvSpPr txBox="1">
            <a:spLocks noChangeArrowheads="1"/>
          </p:cNvSpPr>
          <p:nvPr/>
        </p:nvSpPr>
        <p:spPr bwMode="auto">
          <a:xfrm>
            <a:off x="1187450" y="5662613"/>
            <a:ext cx="4584700" cy="427037"/>
          </a:xfrm>
          <a:prstGeom prst="rect">
            <a:avLst/>
          </a:prstGeom>
          <a:noFill/>
          <a:ln w="9525">
            <a:noFill/>
            <a:miter lim="800000"/>
            <a:headEnd/>
            <a:tailEnd/>
          </a:ln>
        </p:spPr>
        <p:txBody>
          <a:bodyPr wrap="none">
            <a:spAutoFit/>
          </a:bodyPr>
          <a:lstStyle/>
          <a:p>
            <a:r>
              <a:rPr lang="en-US" sz="2200"/>
              <a:t>2   4    6    8  10 12  14  16  18 20 22 24</a:t>
            </a:r>
          </a:p>
        </p:txBody>
      </p:sp>
      <p:sp>
        <p:nvSpPr>
          <p:cNvPr id="35866" name="AutoShape 41"/>
          <p:cNvSpPr>
            <a:spLocks noChangeArrowheads="1"/>
          </p:cNvSpPr>
          <p:nvPr/>
        </p:nvSpPr>
        <p:spPr bwMode="auto">
          <a:xfrm rot="5511859">
            <a:off x="1028700" y="1633538"/>
            <a:ext cx="609600" cy="533400"/>
          </a:xfrm>
          <a:prstGeom prst="moon">
            <a:avLst>
              <a:gd name="adj" fmla="val 87500"/>
            </a:avLst>
          </a:prstGeom>
          <a:solidFill>
            <a:schemeClr val="accent1"/>
          </a:solidFill>
          <a:ln w="9525">
            <a:solidFill>
              <a:schemeClr val="tx1"/>
            </a:solidFill>
            <a:miter lim="800000"/>
            <a:headEnd/>
            <a:tailEnd/>
          </a:ln>
        </p:spPr>
        <p:txBody>
          <a:bodyPr wrap="none" anchor="ctr"/>
          <a:lstStyle/>
          <a:p>
            <a:endParaRPr lang="en-US"/>
          </a:p>
        </p:txBody>
      </p:sp>
      <p:sp>
        <p:nvSpPr>
          <p:cNvPr id="35867" name="AutoShape 42"/>
          <p:cNvSpPr>
            <a:spLocks noChangeArrowheads="1"/>
          </p:cNvSpPr>
          <p:nvPr/>
        </p:nvSpPr>
        <p:spPr bwMode="auto">
          <a:xfrm rot="5319430">
            <a:off x="1352550" y="1970088"/>
            <a:ext cx="609600" cy="1257300"/>
          </a:xfrm>
          <a:prstGeom prst="moon">
            <a:avLst>
              <a:gd name="adj" fmla="val 87500"/>
            </a:avLst>
          </a:prstGeom>
          <a:solidFill>
            <a:schemeClr val="accent1"/>
          </a:solidFill>
          <a:ln w="9525">
            <a:solidFill>
              <a:schemeClr val="tx1"/>
            </a:solidFill>
            <a:miter lim="800000"/>
            <a:headEnd/>
            <a:tailEnd/>
          </a:ln>
        </p:spPr>
        <p:txBody>
          <a:bodyPr wrap="none" anchor="ctr"/>
          <a:lstStyle/>
          <a:p>
            <a:endParaRPr lang="en-US"/>
          </a:p>
        </p:txBody>
      </p:sp>
      <p:sp>
        <p:nvSpPr>
          <p:cNvPr id="35868" name="AutoShape 43"/>
          <p:cNvSpPr>
            <a:spLocks noChangeArrowheads="1"/>
          </p:cNvSpPr>
          <p:nvPr/>
        </p:nvSpPr>
        <p:spPr bwMode="auto">
          <a:xfrm rot="5324236">
            <a:off x="1866900" y="2400300"/>
            <a:ext cx="381000" cy="1828800"/>
          </a:xfrm>
          <a:prstGeom prst="moon">
            <a:avLst>
              <a:gd name="adj" fmla="val 87500"/>
            </a:avLst>
          </a:prstGeom>
          <a:solidFill>
            <a:schemeClr val="accent1"/>
          </a:solidFill>
          <a:ln w="9525">
            <a:solidFill>
              <a:schemeClr val="tx1"/>
            </a:solidFill>
            <a:miter lim="800000"/>
            <a:headEnd/>
            <a:tailEnd/>
          </a:ln>
        </p:spPr>
        <p:txBody>
          <a:bodyPr wrap="none" anchor="ctr"/>
          <a:lstStyle/>
          <a:p>
            <a:endParaRPr lang="en-US"/>
          </a:p>
        </p:txBody>
      </p:sp>
      <p:sp>
        <p:nvSpPr>
          <p:cNvPr id="35869" name="AutoShape 44"/>
          <p:cNvSpPr>
            <a:spLocks noChangeArrowheads="1"/>
          </p:cNvSpPr>
          <p:nvPr/>
        </p:nvSpPr>
        <p:spPr bwMode="auto">
          <a:xfrm rot="5424507">
            <a:off x="3124200" y="3657600"/>
            <a:ext cx="152400" cy="3657600"/>
          </a:xfrm>
          <a:prstGeom prst="moon">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35870" name="AutoShape 45"/>
          <p:cNvSpPr>
            <a:spLocks noChangeArrowheads="1"/>
          </p:cNvSpPr>
          <p:nvPr/>
        </p:nvSpPr>
        <p:spPr bwMode="auto">
          <a:xfrm rot="5375409">
            <a:off x="3278981" y="1750219"/>
            <a:ext cx="147638" cy="4724400"/>
          </a:xfrm>
          <a:prstGeom prst="moon">
            <a:avLst>
              <a:gd name="adj" fmla="val 87500"/>
            </a:avLst>
          </a:prstGeom>
          <a:solidFill>
            <a:schemeClr val="accent1"/>
          </a:solidFill>
          <a:ln w="9525">
            <a:solidFill>
              <a:schemeClr val="tx1"/>
            </a:solidFill>
            <a:miter lim="800000"/>
            <a:headEnd/>
            <a:tailEnd/>
          </a:ln>
        </p:spPr>
        <p:txBody>
          <a:bodyPr wrap="none" anchor="ctr"/>
          <a:lstStyle/>
          <a:p>
            <a:endParaRPr lang="en-US"/>
          </a:p>
        </p:txBody>
      </p:sp>
      <p:sp>
        <p:nvSpPr>
          <p:cNvPr id="35871" name="AutoShape 46"/>
          <p:cNvSpPr>
            <a:spLocks noChangeArrowheads="1"/>
          </p:cNvSpPr>
          <p:nvPr/>
        </p:nvSpPr>
        <p:spPr bwMode="auto">
          <a:xfrm rot="5375409">
            <a:off x="3312319" y="2931319"/>
            <a:ext cx="155575" cy="3735387"/>
          </a:xfrm>
          <a:prstGeom prst="moon">
            <a:avLst>
              <a:gd name="adj" fmla="val 87500"/>
            </a:avLst>
          </a:prstGeom>
          <a:solidFill>
            <a:schemeClr val="accent1"/>
          </a:solidFill>
          <a:ln w="9525">
            <a:solidFill>
              <a:schemeClr val="tx1"/>
            </a:solidFill>
            <a:miter lim="800000"/>
            <a:headEnd/>
            <a:tailEnd/>
          </a:ln>
        </p:spPr>
        <p:txBody>
          <a:bodyPr wrap="none" anchor="ctr"/>
          <a:lstStyle/>
          <a:p>
            <a:endParaRPr lang="en-US"/>
          </a:p>
        </p:txBody>
      </p:sp>
      <p:sp>
        <p:nvSpPr>
          <p:cNvPr id="35872" name="Text Box 47"/>
          <p:cNvSpPr txBox="1">
            <a:spLocks noChangeArrowheads="1"/>
          </p:cNvSpPr>
          <p:nvPr/>
        </p:nvSpPr>
        <p:spPr bwMode="auto">
          <a:xfrm>
            <a:off x="6496050" y="1584325"/>
            <a:ext cx="1047750" cy="396875"/>
          </a:xfrm>
          <a:prstGeom prst="rect">
            <a:avLst/>
          </a:prstGeom>
          <a:noFill/>
          <a:ln w="9525">
            <a:noFill/>
            <a:miter lim="800000"/>
            <a:headEnd/>
            <a:tailEnd/>
          </a:ln>
        </p:spPr>
        <p:txBody>
          <a:bodyPr wrap="none">
            <a:spAutoFit/>
          </a:bodyPr>
          <a:lstStyle/>
          <a:p>
            <a:r>
              <a:rPr lang="en-US" sz="2000"/>
              <a:t>FEVER</a:t>
            </a:r>
          </a:p>
        </p:txBody>
      </p:sp>
      <p:sp>
        <p:nvSpPr>
          <p:cNvPr id="35873" name="Text Box 48"/>
          <p:cNvSpPr txBox="1">
            <a:spLocks noChangeArrowheads="1"/>
          </p:cNvSpPr>
          <p:nvPr/>
        </p:nvSpPr>
        <p:spPr bwMode="auto">
          <a:xfrm>
            <a:off x="6232525" y="2300288"/>
            <a:ext cx="1611313" cy="396875"/>
          </a:xfrm>
          <a:prstGeom prst="rect">
            <a:avLst/>
          </a:prstGeom>
          <a:noFill/>
          <a:ln w="9525">
            <a:noFill/>
            <a:miter lim="800000"/>
            <a:headEnd/>
            <a:tailEnd/>
          </a:ln>
        </p:spPr>
        <p:txBody>
          <a:bodyPr wrap="none">
            <a:spAutoFit/>
          </a:bodyPr>
          <a:lstStyle/>
          <a:p>
            <a:r>
              <a:rPr lang="en-US" sz="2000"/>
              <a:t>ARTHRITIS</a:t>
            </a:r>
          </a:p>
        </p:txBody>
      </p:sp>
      <p:sp>
        <p:nvSpPr>
          <p:cNvPr id="35874" name="Text Box 49"/>
          <p:cNvSpPr txBox="1">
            <a:spLocks noChangeArrowheads="1"/>
          </p:cNvSpPr>
          <p:nvPr/>
        </p:nvSpPr>
        <p:spPr bwMode="auto">
          <a:xfrm>
            <a:off x="6343650" y="2971800"/>
            <a:ext cx="1428750" cy="396875"/>
          </a:xfrm>
          <a:prstGeom prst="rect">
            <a:avLst/>
          </a:prstGeom>
          <a:noFill/>
          <a:ln w="9525">
            <a:noFill/>
            <a:miter lim="800000"/>
            <a:headEnd/>
            <a:tailEnd/>
          </a:ln>
        </p:spPr>
        <p:txBody>
          <a:bodyPr wrap="none">
            <a:spAutoFit/>
          </a:bodyPr>
          <a:lstStyle/>
          <a:p>
            <a:r>
              <a:rPr lang="en-US" sz="2000"/>
              <a:t>CARDITIS</a:t>
            </a:r>
          </a:p>
        </p:txBody>
      </p:sp>
      <p:sp>
        <p:nvSpPr>
          <p:cNvPr id="35875" name="Text Box 50"/>
          <p:cNvSpPr txBox="1">
            <a:spLocks noChangeArrowheads="1"/>
          </p:cNvSpPr>
          <p:nvPr/>
        </p:nvSpPr>
        <p:spPr bwMode="auto">
          <a:xfrm>
            <a:off x="6096000" y="3641725"/>
            <a:ext cx="2346325" cy="396875"/>
          </a:xfrm>
          <a:prstGeom prst="rect">
            <a:avLst/>
          </a:prstGeom>
          <a:noFill/>
          <a:ln w="9525">
            <a:noFill/>
            <a:miter lim="800000"/>
            <a:headEnd/>
            <a:tailEnd/>
          </a:ln>
        </p:spPr>
        <p:txBody>
          <a:bodyPr wrap="none">
            <a:spAutoFit/>
          </a:bodyPr>
          <a:lstStyle/>
          <a:p>
            <a:r>
              <a:rPr lang="en-US" sz="2000"/>
              <a:t>E. MARGINATUM</a:t>
            </a:r>
          </a:p>
        </p:txBody>
      </p:sp>
      <p:sp>
        <p:nvSpPr>
          <p:cNvPr id="35876" name="Text Box 51"/>
          <p:cNvSpPr txBox="1">
            <a:spLocks noChangeArrowheads="1"/>
          </p:cNvSpPr>
          <p:nvPr/>
        </p:nvSpPr>
        <p:spPr bwMode="auto">
          <a:xfrm>
            <a:off x="6477000" y="4343400"/>
            <a:ext cx="1300163" cy="396875"/>
          </a:xfrm>
          <a:prstGeom prst="rect">
            <a:avLst/>
          </a:prstGeom>
          <a:noFill/>
          <a:ln w="9525">
            <a:noFill/>
            <a:miter lim="800000"/>
            <a:headEnd/>
            <a:tailEnd/>
          </a:ln>
        </p:spPr>
        <p:txBody>
          <a:bodyPr wrap="none">
            <a:spAutoFit/>
          </a:bodyPr>
          <a:lstStyle/>
          <a:p>
            <a:r>
              <a:rPr lang="en-US" sz="2000"/>
              <a:t>CHOREA</a:t>
            </a:r>
          </a:p>
        </p:txBody>
      </p:sp>
      <p:sp>
        <p:nvSpPr>
          <p:cNvPr id="35877" name="Text Box 52"/>
          <p:cNvSpPr txBox="1">
            <a:spLocks noChangeArrowheads="1"/>
          </p:cNvSpPr>
          <p:nvPr/>
        </p:nvSpPr>
        <p:spPr bwMode="auto">
          <a:xfrm>
            <a:off x="6080125" y="4876800"/>
            <a:ext cx="2278063" cy="701675"/>
          </a:xfrm>
          <a:prstGeom prst="rect">
            <a:avLst/>
          </a:prstGeom>
          <a:noFill/>
          <a:ln w="9525">
            <a:noFill/>
            <a:miter lim="800000"/>
            <a:headEnd/>
            <a:tailEnd/>
          </a:ln>
        </p:spPr>
        <p:txBody>
          <a:bodyPr wrap="none">
            <a:spAutoFit/>
          </a:bodyPr>
          <a:lstStyle/>
          <a:p>
            <a:r>
              <a:rPr lang="en-US" sz="2000"/>
              <a:t>SUBCUTANEOUS</a:t>
            </a:r>
          </a:p>
          <a:p>
            <a:r>
              <a:rPr lang="en-US" sz="2000"/>
              <a:t>        NODULES</a:t>
            </a:r>
          </a:p>
        </p:txBody>
      </p:sp>
      <p:sp>
        <p:nvSpPr>
          <p:cNvPr id="35878" name="Text Box 53"/>
          <p:cNvSpPr txBox="1">
            <a:spLocks noChangeArrowheads="1"/>
          </p:cNvSpPr>
          <p:nvPr/>
        </p:nvSpPr>
        <p:spPr bwMode="auto">
          <a:xfrm>
            <a:off x="2770188" y="6080125"/>
            <a:ext cx="1116012" cy="396875"/>
          </a:xfrm>
          <a:prstGeom prst="rect">
            <a:avLst/>
          </a:prstGeom>
          <a:noFill/>
          <a:ln w="9525">
            <a:noFill/>
            <a:miter lim="800000"/>
            <a:headEnd/>
            <a:tailEnd/>
          </a:ln>
        </p:spPr>
        <p:txBody>
          <a:bodyPr wrap="none">
            <a:spAutoFit/>
          </a:bodyPr>
          <a:lstStyle/>
          <a:p>
            <a:r>
              <a:rPr lang="en-US" sz="2000"/>
              <a:t>WEEKS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084263" y="533400"/>
          <a:ext cx="7178675" cy="5527675"/>
        </p:xfrm>
        <a:graphic>
          <a:graphicData uri="http://schemas.openxmlformats.org/presentationml/2006/ole">
            <mc:AlternateContent xmlns:mc="http://schemas.openxmlformats.org/markup-compatibility/2006">
              <mc:Choice xmlns:v="urn:schemas-microsoft-com:vml" Requires="v">
                <p:oleObj spid="_x0000_s2053" name="Photo Editor Photo" r:id="rId4" imgW="5852667" imgH="3900952" progId="">
                  <p:embed/>
                </p:oleObj>
              </mc:Choice>
              <mc:Fallback>
                <p:oleObj name="Photo Editor Photo" r:id="rId4" imgW="5852667" imgH="3900952"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263" y="533400"/>
                        <a:ext cx="7178675" cy="552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Rectangle 4"/>
          <p:cNvSpPr>
            <a:spLocks noGrp="1" noChangeArrowheads="1"/>
          </p:cNvSpPr>
          <p:nvPr>
            <p:ph type="ctrTitle"/>
          </p:nvPr>
        </p:nvSpPr>
        <p:spPr/>
        <p:txBody>
          <a:bodyPr/>
          <a:lstStyle/>
          <a:p>
            <a:pPr marL="484632" indent="0" eaLnBrk="1" fontAlgn="auto" hangingPunct="1">
              <a:spcAft>
                <a:spcPts val="0"/>
              </a:spcAft>
              <a:defRPr/>
            </a:pPr>
            <a:r>
              <a:rPr lang="en-US" b="1">
                <a:solidFill>
                  <a:schemeClr val="accent1">
                    <a:tint val="83000"/>
                    <a:satMod val="150000"/>
                  </a:schemeClr>
                </a:solidFill>
              </a:rPr>
              <a:t>REACTIVE ARTHRITIS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a:srcRect/>
          <a:stretch>
            <a:fillRect/>
          </a:stretch>
        </p:blipFill>
        <p:spPr bwMode="auto">
          <a:xfrm>
            <a:off x="228600" y="1066800"/>
            <a:ext cx="3905250" cy="4495800"/>
          </a:xfrm>
          <a:prstGeom prst="rect">
            <a:avLst/>
          </a:prstGeom>
          <a:noFill/>
          <a:ln w="9525">
            <a:noFill/>
            <a:miter lim="800000"/>
            <a:headEnd/>
            <a:tailEnd/>
          </a:ln>
        </p:spPr>
      </p:pic>
      <p:pic>
        <p:nvPicPr>
          <p:cNvPr id="36867" name="Picture 5"/>
          <p:cNvPicPr>
            <a:picLocks noChangeAspect="1" noChangeArrowheads="1"/>
          </p:cNvPicPr>
          <p:nvPr/>
        </p:nvPicPr>
        <p:blipFill>
          <a:blip r:embed="rId4"/>
          <a:srcRect/>
          <a:stretch>
            <a:fillRect/>
          </a:stretch>
        </p:blipFill>
        <p:spPr bwMode="auto">
          <a:xfrm>
            <a:off x="4800600" y="1676400"/>
            <a:ext cx="4114800" cy="3206750"/>
          </a:xfrm>
          <a:prstGeom prst="rect">
            <a:avLst/>
          </a:prstGeom>
          <a:noFill/>
          <a:ln w="9525">
            <a:no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685800" y="152400"/>
            <a:ext cx="7772400" cy="1143000"/>
          </a:xfrm>
        </p:spPr>
        <p:txBody>
          <a:bodyPr/>
          <a:lstStyle/>
          <a:p>
            <a:pPr marL="484632" indent="0" eaLnBrk="1" fontAlgn="auto" hangingPunct="1">
              <a:spcAft>
                <a:spcPts val="0"/>
              </a:spcAft>
              <a:defRPr/>
            </a:pPr>
            <a:r>
              <a:rPr lang="en-US" dirty="0">
                <a:solidFill>
                  <a:schemeClr val="accent1">
                    <a:tint val="83000"/>
                    <a:satMod val="150000"/>
                  </a:schemeClr>
                </a:solidFill>
              </a:rPr>
              <a:t>ARF Secondary Prophylaxis</a:t>
            </a:r>
          </a:p>
        </p:txBody>
      </p:sp>
      <p:sp>
        <p:nvSpPr>
          <p:cNvPr id="37891" name="Rectangle 3"/>
          <p:cNvSpPr>
            <a:spLocks noGrp="1" noChangeArrowheads="1"/>
          </p:cNvSpPr>
          <p:nvPr>
            <p:ph idx="1"/>
          </p:nvPr>
        </p:nvSpPr>
        <p:spPr>
          <a:xfrm>
            <a:off x="685800" y="1219200"/>
            <a:ext cx="7772400" cy="5410200"/>
          </a:xfrm>
        </p:spPr>
        <p:txBody>
          <a:bodyPr/>
          <a:lstStyle/>
          <a:p>
            <a:pPr eaLnBrk="1" hangingPunct="1">
              <a:lnSpc>
                <a:spcPct val="90000"/>
              </a:lnSpc>
            </a:pPr>
            <a:r>
              <a:rPr lang="en-US" sz="2800" b="1" dirty="0" smtClean="0"/>
              <a:t>Without </a:t>
            </a:r>
            <a:r>
              <a:rPr lang="en-US" sz="2800" b="1" dirty="0" err="1" smtClean="0"/>
              <a:t>carditis</a:t>
            </a:r>
            <a:r>
              <a:rPr lang="en-US" sz="2800" b="1" dirty="0" smtClean="0"/>
              <a:t>: 5 years or until age 21</a:t>
            </a:r>
          </a:p>
          <a:p>
            <a:pPr eaLnBrk="1" hangingPunct="1">
              <a:lnSpc>
                <a:spcPct val="90000"/>
              </a:lnSpc>
            </a:pPr>
            <a:r>
              <a:rPr lang="en-US" sz="2800" b="1" dirty="0" smtClean="0"/>
              <a:t>With </a:t>
            </a:r>
            <a:r>
              <a:rPr lang="en-US" sz="2800" b="1" dirty="0" err="1" smtClean="0"/>
              <a:t>carditis</a:t>
            </a:r>
            <a:r>
              <a:rPr lang="en-US" sz="2800" b="1" dirty="0" smtClean="0"/>
              <a:t> but no residual cardiac disease: 10 years or until age 21</a:t>
            </a:r>
          </a:p>
          <a:p>
            <a:pPr eaLnBrk="1" hangingPunct="1">
              <a:lnSpc>
                <a:spcPct val="90000"/>
              </a:lnSpc>
            </a:pPr>
            <a:r>
              <a:rPr lang="en-US" sz="2800" b="1" dirty="0" smtClean="0"/>
              <a:t>With </a:t>
            </a:r>
            <a:r>
              <a:rPr lang="en-US" sz="2800" b="1" dirty="0" err="1" smtClean="0"/>
              <a:t>carditis</a:t>
            </a:r>
            <a:r>
              <a:rPr lang="en-US" sz="2800" b="1" dirty="0" smtClean="0"/>
              <a:t> and residual cardiac disease: over 10 years after last episode, or at least age 40, or life-long</a:t>
            </a:r>
          </a:p>
          <a:p>
            <a:pPr eaLnBrk="1" hangingPunct="1">
              <a:lnSpc>
                <a:spcPct val="90000"/>
              </a:lnSpc>
              <a:buFontTx/>
              <a:buNone/>
            </a:pPr>
            <a:r>
              <a:rPr lang="en-US" sz="3600" b="1" dirty="0" smtClean="0">
                <a:solidFill>
                  <a:schemeClr val="accent1"/>
                </a:solidFill>
              </a:rPr>
              <a:t>Regimens</a:t>
            </a:r>
          </a:p>
          <a:p>
            <a:pPr eaLnBrk="1" hangingPunct="1">
              <a:lnSpc>
                <a:spcPct val="90000"/>
              </a:lnSpc>
            </a:pPr>
            <a:r>
              <a:rPr lang="en-US" sz="2800" b="1" dirty="0" smtClean="0"/>
              <a:t>Penicillin 1.2M units IM q4 weeks, preferred (especially for </a:t>
            </a:r>
            <a:r>
              <a:rPr lang="en-US" sz="2800" b="1" dirty="0" err="1" smtClean="0"/>
              <a:t>carditis</a:t>
            </a:r>
            <a:r>
              <a:rPr lang="en-US" sz="2800" b="1" dirty="0" smtClean="0"/>
              <a:t>)</a:t>
            </a:r>
          </a:p>
          <a:p>
            <a:pPr eaLnBrk="1" hangingPunct="1">
              <a:lnSpc>
                <a:spcPct val="90000"/>
              </a:lnSpc>
            </a:pPr>
            <a:r>
              <a:rPr lang="en-US" sz="2800" b="1" dirty="0" smtClean="0"/>
              <a:t>Penicillin 250 mg orally bid</a:t>
            </a:r>
          </a:p>
          <a:p>
            <a:pPr eaLnBrk="1" hangingPunct="1">
              <a:lnSpc>
                <a:spcPct val="90000"/>
              </a:lnSpc>
            </a:pPr>
            <a:r>
              <a:rPr lang="en-US" sz="2800" b="1" dirty="0" err="1" smtClean="0"/>
              <a:t>Sulfasoxizole</a:t>
            </a:r>
            <a:r>
              <a:rPr lang="en-US" sz="2800" b="1" dirty="0" smtClean="0"/>
              <a:t> Sulfadiazine or Erythromycin for Pen allergic</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marL="484632" indent="0" eaLnBrk="1" fontAlgn="auto" hangingPunct="1">
              <a:spcAft>
                <a:spcPts val="0"/>
              </a:spcAft>
              <a:defRPr/>
            </a:pPr>
            <a:r>
              <a:rPr lang="en-US" dirty="0">
                <a:solidFill>
                  <a:schemeClr val="accent1">
                    <a:tint val="83000"/>
                    <a:satMod val="150000"/>
                  </a:schemeClr>
                </a:solidFill>
              </a:rPr>
              <a:t>POST-STREPTOCOCCAL ARTHRITIS</a:t>
            </a:r>
          </a:p>
        </p:txBody>
      </p:sp>
      <p:sp>
        <p:nvSpPr>
          <p:cNvPr id="38915" name="Rectangle 3"/>
          <p:cNvSpPr>
            <a:spLocks noGrp="1" noChangeArrowheads="1"/>
          </p:cNvSpPr>
          <p:nvPr>
            <p:ph idx="1"/>
          </p:nvPr>
        </p:nvSpPr>
        <p:spPr/>
        <p:txBody>
          <a:bodyPr/>
          <a:lstStyle/>
          <a:p>
            <a:pPr eaLnBrk="1" hangingPunct="1"/>
            <a:r>
              <a:rPr lang="en-US" sz="2800" b="1" dirty="0" smtClean="0"/>
              <a:t>Clinical picture does NOT meet the modified Jones criteria</a:t>
            </a:r>
          </a:p>
          <a:p>
            <a:pPr eaLnBrk="1" hangingPunct="1"/>
            <a:r>
              <a:rPr lang="en-US" sz="2800" b="1" dirty="0" smtClean="0"/>
              <a:t>Longer duration of </a:t>
            </a:r>
            <a:r>
              <a:rPr lang="en-US" sz="2800" b="1" dirty="0" err="1" smtClean="0"/>
              <a:t>arthralgias</a:t>
            </a:r>
            <a:r>
              <a:rPr lang="en-US" sz="2800" b="1" dirty="0" smtClean="0"/>
              <a:t>, arthritis</a:t>
            </a:r>
          </a:p>
          <a:p>
            <a:pPr eaLnBrk="1" hangingPunct="1"/>
            <a:r>
              <a:rPr lang="en-US" sz="2800" b="1" dirty="0" smtClean="0"/>
              <a:t>No skin rashes</a:t>
            </a:r>
          </a:p>
          <a:p>
            <a:pPr eaLnBrk="1" hangingPunct="1"/>
            <a:r>
              <a:rPr lang="en-US" sz="2800" b="1" dirty="0" err="1" smtClean="0"/>
              <a:t>Carditis</a:t>
            </a:r>
            <a:r>
              <a:rPr lang="en-US" sz="2800" b="1" dirty="0" smtClean="0"/>
              <a:t> can be </a:t>
            </a:r>
            <a:r>
              <a:rPr lang="en-US" sz="2800" b="1" dirty="0" smtClean="0"/>
              <a:t>seen – close observation recommended for 1-2 </a:t>
            </a:r>
            <a:r>
              <a:rPr lang="en-US" sz="2800" b="1" dirty="0" err="1" smtClean="0"/>
              <a:t>yrs</a:t>
            </a:r>
            <a:endParaRPr lang="en-US" sz="2800" b="1" dirty="0" smtClean="0"/>
          </a:p>
          <a:p>
            <a:pPr eaLnBrk="1" hangingPunct="1"/>
            <a:r>
              <a:rPr lang="en-US" sz="2800" b="1" dirty="0" smtClean="0"/>
              <a:t>Prophylaxis controversial ---Red Book unclear</a:t>
            </a:r>
          </a:p>
          <a:p>
            <a:pPr lvl="1" eaLnBrk="1" hangingPunct="1"/>
            <a:r>
              <a:rPr lang="en-US" sz="2400" b="1" dirty="0" smtClean="0"/>
              <a:t>We recommend 1 yr without </a:t>
            </a:r>
            <a:r>
              <a:rPr lang="en-US" sz="2400" b="1" dirty="0" err="1" smtClean="0"/>
              <a:t>carditis</a:t>
            </a:r>
            <a:r>
              <a:rPr lang="en-US" sz="2400" b="1" dirty="0" smtClean="0"/>
              <a:t> or if </a:t>
            </a:r>
            <a:r>
              <a:rPr lang="en-US" sz="2400" b="1" dirty="0" err="1" smtClean="0"/>
              <a:t>carditis</a:t>
            </a:r>
            <a:r>
              <a:rPr lang="en-US" sz="2400" b="1" dirty="0" smtClean="0"/>
              <a:t> occurs, same as ARF</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p:cNvSpPr>
            <a:spLocks noGrp="1" noChangeArrowheads="1"/>
          </p:cNvSpPr>
          <p:nvPr>
            <p:ph type="ctrTitle"/>
          </p:nvPr>
        </p:nvSpPr>
        <p:spPr/>
        <p:txBody>
          <a:bodyPr>
            <a:normAutofit fontScale="90000"/>
          </a:bodyPr>
          <a:lstStyle/>
          <a:p>
            <a:pPr marL="484632" indent="0" eaLnBrk="1" fontAlgn="auto" hangingPunct="1">
              <a:spcAft>
                <a:spcPts val="0"/>
              </a:spcAft>
              <a:defRPr/>
            </a:pPr>
            <a:r>
              <a:rPr lang="en-US" sz="4000" b="1">
                <a:solidFill>
                  <a:schemeClr val="accent1">
                    <a:tint val="83000"/>
                    <a:satMod val="150000"/>
                  </a:schemeClr>
                </a:solidFill>
              </a:rPr>
              <a:t>GONOCOCCAL, MENINGOCOCCAL AND OTHER INFECTIOUS ARTHRITIS</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marL="484632" indent="0" eaLnBrk="1" fontAlgn="auto" hangingPunct="1">
              <a:spcAft>
                <a:spcPts val="0"/>
              </a:spcAft>
              <a:defRPr/>
            </a:pPr>
            <a:r>
              <a:rPr lang="en-US" dirty="0">
                <a:solidFill>
                  <a:schemeClr val="accent1">
                    <a:tint val="83000"/>
                    <a:satMod val="150000"/>
                  </a:schemeClr>
                </a:solidFill>
              </a:rPr>
              <a:t>GONOCOCCAL ARTHRITIS</a:t>
            </a:r>
          </a:p>
        </p:txBody>
      </p:sp>
      <p:graphicFrame>
        <p:nvGraphicFramePr>
          <p:cNvPr id="3074" name="Object 4"/>
          <p:cNvGraphicFramePr>
            <a:graphicFrameLocks noGrp="1" noChangeAspect="1"/>
          </p:cNvGraphicFramePr>
          <p:nvPr>
            <p:ph type="tbl" idx="1"/>
          </p:nvPr>
        </p:nvGraphicFramePr>
        <p:xfrm>
          <a:off x="706438" y="4156075"/>
          <a:ext cx="6897687" cy="3944938"/>
        </p:xfrm>
        <a:graphic>
          <a:graphicData uri="http://schemas.openxmlformats.org/presentationml/2006/ole">
            <mc:AlternateContent xmlns:mc="http://schemas.openxmlformats.org/markup-compatibility/2006">
              <mc:Choice xmlns:v="urn:schemas-microsoft-com:vml" Requires="v">
                <p:oleObj spid="_x0000_s3077" name="Document" r:id="rId4" imgW="7005475" imgH="4007614" progId="Word.Document.8">
                  <p:embed/>
                </p:oleObj>
              </mc:Choice>
              <mc:Fallback>
                <p:oleObj name="Document" r:id="rId4" imgW="7005475" imgH="4007614"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438" y="4156075"/>
                        <a:ext cx="6897687" cy="3944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1066800" y="1676400"/>
            <a:ext cx="7086600" cy="3970338"/>
          </a:xfrm>
          <a:prstGeom prst="rect">
            <a:avLst/>
          </a:prstGeom>
          <a:noFill/>
        </p:spPr>
        <p:txBody>
          <a:bodyPr>
            <a:spAutoFit/>
          </a:bodyPr>
          <a:lstStyle/>
          <a:p>
            <a:pPr algn="ctr">
              <a:defRPr/>
            </a:pPr>
            <a:r>
              <a:rPr lang="en-US" sz="2800" dirty="0">
                <a:latin typeface="+mn-lt"/>
              </a:rPr>
              <a:t>PRESENTING FINDINGS</a:t>
            </a:r>
          </a:p>
          <a:p>
            <a:pPr algn="ctr">
              <a:defRPr/>
            </a:pPr>
            <a:endParaRPr lang="en-US" sz="2800" b="0" dirty="0">
              <a:latin typeface="+mn-lt"/>
            </a:endParaRPr>
          </a:p>
          <a:p>
            <a:pPr>
              <a:defRPr/>
            </a:pPr>
            <a:r>
              <a:rPr lang="en-US" sz="2800" dirty="0">
                <a:latin typeface="+mn-lt"/>
              </a:rPr>
              <a:t>Migratory </a:t>
            </a:r>
            <a:r>
              <a:rPr lang="en-US" sz="2800" dirty="0" err="1">
                <a:latin typeface="+mn-lt"/>
              </a:rPr>
              <a:t>polyarthritis</a:t>
            </a:r>
            <a:r>
              <a:rPr lang="en-US" sz="2800" dirty="0">
                <a:latin typeface="+mn-lt"/>
              </a:rPr>
              <a:t>	66-70%</a:t>
            </a:r>
          </a:p>
          <a:p>
            <a:pPr>
              <a:defRPr/>
            </a:pPr>
            <a:r>
              <a:rPr lang="en-US" sz="2800" dirty="0" err="1">
                <a:latin typeface="+mn-lt"/>
              </a:rPr>
              <a:t>Tenosynovitis</a:t>
            </a:r>
            <a:r>
              <a:rPr lang="en-US" sz="2800" dirty="0">
                <a:latin typeface="+mn-lt"/>
              </a:rPr>
              <a:t> *			67%</a:t>
            </a:r>
          </a:p>
          <a:p>
            <a:pPr>
              <a:defRPr/>
            </a:pPr>
            <a:r>
              <a:rPr lang="en-US" sz="2800" dirty="0">
                <a:latin typeface="+mn-lt"/>
              </a:rPr>
              <a:t>Dermatitis				39-67%</a:t>
            </a:r>
          </a:p>
          <a:p>
            <a:pPr>
              <a:defRPr/>
            </a:pPr>
            <a:r>
              <a:rPr lang="en-US" sz="2800" dirty="0">
                <a:latin typeface="+mn-lt"/>
              </a:rPr>
              <a:t>Fever				51-63%</a:t>
            </a:r>
          </a:p>
          <a:p>
            <a:pPr>
              <a:defRPr/>
            </a:pPr>
            <a:r>
              <a:rPr lang="en-US" sz="2800" dirty="0">
                <a:latin typeface="+mn-lt"/>
              </a:rPr>
              <a:t>Purulent arthritis			42-80%</a:t>
            </a:r>
          </a:p>
          <a:p>
            <a:pPr>
              <a:defRPr/>
            </a:pPr>
            <a:r>
              <a:rPr lang="en-US" sz="2800" dirty="0">
                <a:latin typeface="+mn-lt"/>
              </a:rPr>
              <a:t>     </a:t>
            </a:r>
            <a:r>
              <a:rPr lang="en-US" sz="2800" dirty="0" err="1">
                <a:latin typeface="+mn-lt"/>
              </a:rPr>
              <a:t>Monarthritis</a:t>
            </a:r>
            <a:r>
              <a:rPr lang="en-US" sz="2800" dirty="0">
                <a:latin typeface="+mn-lt"/>
              </a:rPr>
              <a:t>			27-32%</a:t>
            </a:r>
          </a:p>
          <a:p>
            <a:pPr>
              <a:defRPr/>
            </a:pPr>
            <a:r>
              <a:rPr lang="en-US" sz="2800" dirty="0">
                <a:latin typeface="+mn-lt"/>
              </a:rPr>
              <a:t>     </a:t>
            </a:r>
            <a:r>
              <a:rPr lang="en-US" sz="2800" dirty="0" err="1">
                <a:latin typeface="+mn-lt"/>
              </a:rPr>
              <a:t>Polyarthritis</a:t>
            </a:r>
            <a:r>
              <a:rPr lang="en-US" sz="2800" dirty="0">
                <a:latin typeface="+mn-lt"/>
              </a:rPr>
              <a:t>			10-53%</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able Placeholder 2"/>
          <p:cNvSpPr>
            <a:spLocks noGrp="1"/>
          </p:cNvSpPr>
          <p:nvPr>
            <p:ph type="tbl" idx="1"/>
          </p:nvPr>
        </p:nvSpPr>
        <p:spPr/>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3865"/>
          <a:stretch/>
        </p:blipFill>
        <p:spPr bwMode="auto">
          <a:xfrm>
            <a:off x="1905000" y="1295400"/>
            <a:ext cx="5408736" cy="4096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776347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marL="484632" indent="0" eaLnBrk="1" fontAlgn="auto" hangingPunct="1">
              <a:spcAft>
                <a:spcPts val="0"/>
              </a:spcAft>
              <a:defRPr/>
            </a:pPr>
            <a:r>
              <a:rPr lang="en-US" dirty="0">
                <a:solidFill>
                  <a:schemeClr val="accent1">
                    <a:tint val="83000"/>
                    <a:satMod val="150000"/>
                  </a:schemeClr>
                </a:solidFill>
              </a:rPr>
              <a:t>GONOCOCCAL ARTHRITIS</a:t>
            </a:r>
          </a:p>
        </p:txBody>
      </p:sp>
      <p:sp>
        <p:nvSpPr>
          <p:cNvPr id="40963" name="Rectangle 3"/>
          <p:cNvSpPr>
            <a:spLocks noGrp="1" noChangeArrowheads="1"/>
          </p:cNvSpPr>
          <p:nvPr>
            <p:ph idx="1"/>
          </p:nvPr>
        </p:nvSpPr>
        <p:spPr/>
        <p:txBody>
          <a:bodyPr/>
          <a:lstStyle/>
          <a:p>
            <a:pPr eaLnBrk="1" hangingPunct="1"/>
            <a:r>
              <a:rPr lang="en-US" b="1" smtClean="0"/>
              <a:t>N. gonorrhoeae difficult to grow in culture</a:t>
            </a:r>
          </a:p>
          <a:p>
            <a:pPr eaLnBrk="1" hangingPunct="1"/>
            <a:r>
              <a:rPr lang="en-US" b="1" smtClean="0"/>
              <a:t>PCR can pick up 1 organism in joint fluid</a:t>
            </a:r>
            <a:endParaRPr lang="en-US" smtClean="0"/>
          </a:p>
        </p:txBody>
      </p:sp>
      <p:sp>
        <p:nvSpPr>
          <p:cNvPr id="40964" name="Text Box 4"/>
          <p:cNvSpPr txBox="1">
            <a:spLocks noChangeArrowheads="1"/>
          </p:cNvSpPr>
          <p:nvPr/>
        </p:nvSpPr>
        <p:spPr bwMode="auto">
          <a:xfrm>
            <a:off x="1600200" y="4114800"/>
            <a:ext cx="6415088" cy="1373188"/>
          </a:xfrm>
          <a:prstGeom prst="rect">
            <a:avLst/>
          </a:prstGeom>
          <a:noFill/>
          <a:ln w="9525">
            <a:noFill/>
            <a:miter lim="800000"/>
            <a:headEnd/>
            <a:tailEnd/>
          </a:ln>
        </p:spPr>
        <p:txBody>
          <a:bodyPr wrap="none">
            <a:spAutoFit/>
          </a:bodyPr>
          <a:lstStyle/>
          <a:p>
            <a:r>
              <a:rPr lang="en-US" sz="2800" i="1" dirty="0">
                <a:solidFill>
                  <a:srgbClr val="99FF33"/>
                </a:solidFill>
              </a:rPr>
              <a:t>However, some </a:t>
            </a:r>
            <a:r>
              <a:rPr lang="en-US" sz="2800" i="1" dirty="0" smtClean="0">
                <a:solidFill>
                  <a:srgbClr val="99FF33"/>
                </a:solidFill>
              </a:rPr>
              <a:t>arthritis may </a:t>
            </a:r>
            <a:r>
              <a:rPr lang="en-US" sz="2800" i="1" dirty="0">
                <a:solidFill>
                  <a:srgbClr val="99FF33"/>
                </a:solidFill>
              </a:rPr>
              <a:t>be immune</a:t>
            </a:r>
          </a:p>
          <a:p>
            <a:r>
              <a:rPr lang="en-US" sz="2800" i="1" dirty="0">
                <a:solidFill>
                  <a:srgbClr val="99FF33"/>
                </a:solidFill>
              </a:rPr>
              <a:t> complex mediated, especially in migratory</a:t>
            </a:r>
          </a:p>
          <a:p>
            <a:r>
              <a:rPr lang="en-US" sz="2800" i="1" dirty="0">
                <a:solidFill>
                  <a:srgbClr val="99FF33"/>
                </a:solidFill>
              </a:rPr>
              <a:t> phase </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marL="484632" indent="0" eaLnBrk="1" fontAlgn="auto" hangingPunct="1">
              <a:spcAft>
                <a:spcPts val="0"/>
              </a:spcAft>
              <a:defRPr/>
            </a:pPr>
            <a:r>
              <a:rPr lang="en-US" sz="3800" dirty="0">
                <a:solidFill>
                  <a:schemeClr val="accent1">
                    <a:tint val="83000"/>
                    <a:satMod val="150000"/>
                  </a:schemeClr>
                </a:solidFill>
              </a:rPr>
              <a:t>MENINGOCOCCAL ARTHRITIS</a:t>
            </a:r>
            <a:br>
              <a:rPr lang="en-US" sz="3800" dirty="0">
                <a:solidFill>
                  <a:schemeClr val="accent1">
                    <a:tint val="83000"/>
                    <a:satMod val="150000"/>
                  </a:schemeClr>
                </a:solidFill>
              </a:rPr>
            </a:br>
            <a:r>
              <a:rPr lang="en-US" sz="3800" dirty="0">
                <a:solidFill>
                  <a:schemeClr val="accent1">
                    <a:tint val="83000"/>
                    <a:satMod val="150000"/>
                  </a:schemeClr>
                </a:solidFill>
              </a:rPr>
              <a:t>3 TYPES</a:t>
            </a:r>
            <a:endParaRPr lang="en-US" dirty="0">
              <a:solidFill>
                <a:schemeClr val="accent1">
                  <a:tint val="83000"/>
                  <a:satMod val="150000"/>
                </a:schemeClr>
              </a:solidFill>
            </a:endParaRPr>
          </a:p>
        </p:txBody>
      </p:sp>
      <p:sp>
        <p:nvSpPr>
          <p:cNvPr id="41987" name="Rectangle 3"/>
          <p:cNvSpPr>
            <a:spLocks noGrp="1" noChangeArrowheads="1"/>
          </p:cNvSpPr>
          <p:nvPr>
            <p:ph idx="1"/>
          </p:nvPr>
        </p:nvSpPr>
        <p:spPr/>
        <p:txBody>
          <a:bodyPr/>
          <a:lstStyle/>
          <a:p>
            <a:pPr eaLnBrk="1" hangingPunct="1"/>
            <a:r>
              <a:rPr lang="en-US" b="1" smtClean="0"/>
              <a:t>Acute polyarthritis associated with meningococcemia and meningitis</a:t>
            </a:r>
          </a:p>
          <a:p>
            <a:pPr eaLnBrk="1" hangingPunct="1"/>
            <a:r>
              <a:rPr lang="en-US" b="1" smtClean="0"/>
              <a:t>mono/oligo-arthritis: 7 days after onset of infection (?sterile)</a:t>
            </a:r>
          </a:p>
          <a:p>
            <a:pPr eaLnBrk="1" hangingPunct="1"/>
            <a:r>
              <a:rPr lang="en-US" b="1" smtClean="0"/>
              <a:t>Primary acute arthritis without meningococcemia</a:t>
            </a:r>
          </a:p>
        </p:txBody>
      </p:sp>
      <p:sp>
        <p:nvSpPr>
          <p:cNvPr id="41988" name="Text Box 4"/>
          <p:cNvSpPr txBox="1">
            <a:spLocks noChangeArrowheads="1"/>
          </p:cNvSpPr>
          <p:nvPr/>
        </p:nvSpPr>
        <p:spPr bwMode="auto">
          <a:xfrm>
            <a:off x="1355725" y="5172075"/>
            <a:ext cx="6213475" cy="946150"/>
          </a:xfrm>
          <a:prstGeom prst="rect">
            <a:avLst/>
          </a:prstGeom>
          <a:noFill/>
          <a:ln w="9525">
            <a:noFill/>
            <a:miter lim="800000"/>
            <a:headEnd/>
            <a:tailEnd/>
          </a:ln>
        </p:spPr>
        <p:txBody>
          <a:bodyPr wrap="none">
            <a:spAutoFit/>
          </a:bodyPr>
          <a:lstStyle/>
          <a:p>
            <a:r>
              <a:rPr lang="en-US" sz="2800" i="1" dirty="0">
                <a:solidFill>
                  <a:srgbClr val="00B0F0"/>
                </a:solidFill>
              </a:rPr>
              <a:t>Sometimes arthritis and dermatitis due to</a:t>
            </a:r>
          </a:p>
          <a:p>
            <a:r>
              <a:rPr lang="en-US" sz="2800" i="1" dirty="0" err="1">
                <a:solidFill>
                  <a:srgbClr val="00B0F0"/>
                </a:solidFill>
              </a:rPr>
              <a:t>meningococcus</a:t>
            </a:r>
            <a:r>
              <a:rPr lang="en-US" sz="2800" i="1" dirty="0">
                <a:solidFill>
                  <a:srgbClr val="00B0F0"/>
                </a:solidFill>
              </a:rPr>
              <a:t> looks similar to GC.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457200" y="533400"/>
          <a:ext cx="8458200" cy="5635625"/>
        </p:xfrm>
        <a:graphic>
          <a:graphicData uri="http://schemas.openxmlformats.org/presentationml/2006/ole">
            <mc:AlternateContent xmlns:mc="http://schemas.openxmlformats.org/markup-compatibility/2006">
              <mc:Choice xmlns:v="urn:schemas-microsoft-com:vml" Requires="v">
                <p:oleObj spid="_x0000_s4101" name="Photo Editor Photo" r:id="rId4" imgW="5852667" imgH="3900952" progId="">
                  <p:embed/>
                </p:oleObj>
              </mc:Choice>
              <mc:Fallback>
                <p:oleObj name="Photo Editor Photo" r:id="rId4" imgW="5852667" imgH="3900952"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33400"/>
                        <a:ext cx="8458200" cy="563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609600" y="381000"/>
            <a:ext cx="7772400" cy="1143000"/>
          </a:xfrm>
        </p:spPr>
        <p:txBody>
          <a:bodyPr/>
          <a:lstStyle/>
          <a:p>
            <a:pPr marL="484632" indent="0" eaLnBrk="1" fontAlgn="auto" hangingPunct="1">
              <a:spcAft>
                <a:spcPts val="0"/>
              </a:spcAft>
              <a:defRPr/>
            </a:pPr>
            <a:r>
              <a:rPr lang="en-US" sz="3200">
                <a:solidFill>
                  <a:schemeClr val="accent1">
                    <a:tint val="83000"/>
                    <a:satMod val="150000"/>
                  </a:schemeClr>
                </a:solidFill>
              </a:rPr>
              <a:t>ARTHRITIS ASSOCIATED WITH MYCOBACTERIA AND MYCOSES</a:t>
            </a:r>
            <a:endParaRPr lang="en-US">
              <a:solidFill>
                <a:schemeClr val="accent1">
                  <a:tint val="83000"/>
                  <a:satMod val="150000"/>
                </a:schemeClr>
              </a:solidFill>
            </a:endParaRPr>
          </a:p>
        </p:txBody>
      </p:sp>
      <p:graphicFrame>
        <p:nvGraphicFramePr>
          <p:cNvPr id="5122" name="Object 4"/>
          <p:cNvGraphicFramePr>
            <a:graphicFrameLocks noGrp="1" noChangeAspect="1"/>
          </p:cNvGraphicFramePr>
          <p:nvPr>
            <p:ph type="tbl" idx="4294967295"/>
          </p:nvPr>
        </p:nvGraphicFramePr>
        <p:xfrm>
          <a:off x="0" y="2138363"/>
          <a:ext cx="4868863" cy="4983162"/>
        </p:xfrm>
        <a:graphic>
          <a:graphicData uri="http://schemas.openxmlformats.org/presentationml/2006/ole">
            <mc:AlternateContent xmlns:mc="http://schemas.openxmlformats.org/markup-compatibility/2006">
              <mc:Choice xmlns:v="urn:schemas-microsoft-com:vml" Requires="v">
                <p:oleObj spid="_x0000_s5126" name="Document" r:id="rId4" imgW="4977000" imgH="5095800" progId="Word.Document.8">
                  <p:embed/>
                </p:oleObj>
              </mc:Choice>
              <mc:Fallback>
                <p:oleObj name="Document" r:id="rId4" imgW="4977000" imgH="5095800"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38363"/>
                        <a:ext cx="4868863" cy="4983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4" name="Text Box 1032"/>
          <p:cNvSpPr txBox="1">
            <a:spLocks noChangeArrowheads="1"/>
          </p:cNvSpPr>
          <p:nvPr/>
        </p:nvSpPr>
        <p:spPr bwMode="auto">
          <a:xfrm>
            <a:off x="533400" y="1752600"/>
            <a:ext cx="8448147" cy="4524315"/>
          </a:xfrm>
          <a:prstGeom prst="rect">
            <a:avLst/>
          </a:prstGeom>
          <a:noFill/>
          <a:ln w="9525">
            <a:noFill/>
            <a:miter lim="800000"/>
            <a:headEnd/>
            <a:tailEnd/>
          </a:ln>
        </p:spPr>
        <p:txBody>
          <a:bodyPr wrap="none">
            <a:spAutoFit/>
          </a:bodyPr>
          <a:lstStyle/>
          <a:p>
            <a:r>
              <a:rPr lang="en-US" dirty="0" err="1" smtClean="0">
                <a:latin typeface="+mn-lt"/>
              </a:rPr>
              <a:t>Coccidioidomycoses</a:t>
            </a:r>
            <a:r>
              <a:rPr lang="en-US" dirty="0" smtClean="0">
                <a:latin typeface="+mn-lt"/>
              </a:rPr>
              <a:t>	</a:t>
            </a:r>
            <a:r>
              <a:rPr lang="en-US" dirty="0" err="1" smtClean="0">
                <a:latin typeface="+mn-lt"/>
              </a:rPr>
              <a:t>Polyarthritis</a:t>
            </a:r>
            <a:r>
              <a:rPr lang="en-US" dirty="0" smtClean="0">
                <a:latin typeface="+mn-lt"/>
              </a:rPr>
              <a:t> </a:t>
            </a:r>
            <a:r>
              <a:rPr lang="en-US" dirty="0">
                <a:latin typeface="+mn-lt"/>
              </a:rPr>
              <a:t>with E. </a:t>
            </a:r>
            <a:r>
              <a:rPr lang="en-US" dirty="0" err="1">
                <a:latin typeface="+mn-lt"/>
              </a:rPr>
              <a:t>nodosum</a:t>
            </a:r>
            <a:endParaRPr lang="en-US" dirty="0">
              <a:latin typeface="+mn-lt"/>
            </a:endParaRPr>
          </a:p>
          <a:p>
            <a:r>
              <a:rPr lang="en-US" dirty="0">
                <a:latin typeface="+mn-lt"/>
              </a:rPr>
              <a:t>			  </a:t>
            </a:r>
            <a:r>
              <a:rPr lang="en-US" dirty="0" smtClean="0">
                <a:latin typeface="+mn-lt"/>
              </a:rPr>
              <a:t>	</a:t>
            </a:r>
            <a:r>
              <a:rPr lang="en-US" dirty="0" err="1" smtClean="0">
                <a:latin typeface="+mn-lt"/>
              </a:rPr>
              <a:t>Monoarthritis</a:t>
            </a:r>
            <a:r>
              <a:rPr lang="en-US" dirty="0" smtClean="0">
                <a:latin typeface="+mn-lt"/>
              </a:rPr>
              <a:t> </a:t>
            </a:r>
            <a:r>
              <a:rPr lang="en-US" dirty="0">
                <a:latin typeface="+mn-lt"/>
              </a:rPr>
              <a:t>of knee</a:t>
            </a:r>
          </a:p>
          <a:p>
            <a:r>
              <a:rPr lang="en-US" dirty="0" err="1">
                <a:latin typeface="+mn-lt"/>
              </a:rPr>
              <a:t>Blastomycosis</a:t>
            </a:r>
            <a:r>
              <a:rPr lang="en-US" dirty="0">
                <a:latin typeface="+mn-lt"/>
              </a:rPr>
              <a:t>	  </a:t>
            </a:r>
            <a:r>
              <a:rPr lang="en-US" dirty="0" err="1">
                <a:latin typeface="+mn-lt"/>
              </a:rPr>
              <a:t>Monarthritis</a:t>
            </a:r>
            <a:r>
              <a:rPr lang="en-US" dirty="0">
                <a:latin typeface="+mn-lt"/>
              </a:rPr>
              <a:t> of large lower extremity</a:t>
            </a:r>
          </a:p>
          <a:p>
            <a:r>
              <a:rPr lang="en-US" dirty="0">
                <a:latin typeface="+mn-lt"/>
              </a:rPr>
              <a:t>  			  </a:t>
            </a:r>
            <a:r>
              <a:rPr lang="en-US" dirty="0" smtClean="0">
                <a:latin typeface="+mn-lt"/>
              </a:rPr>
              <a:t>joints </a:t>
            </a:r>
            <a:r>
              <a:rPr lang="en-US" dirty="0">
                <a:latin typeface="+mn-lt"/>
              </a:rPr>
              <a:t>associated with skin and joint</a:t>
            </a:r>
          </a:p>
          <a:p>
            <a:r>
              <a:rPr lang="en-US" dirty="0">
                <a:latin typeface="+mn-lt"/>
              </a:rPr>
              <a:t>			  </a:t>
            </a:r>
            <a:r>
              <a:rPr lang="en-US" dirty="0" smtClean="0">
                <a:latin typeface="+mn-lt"/>
              </a:rPr>
              <a:t>involvement</a:t>
            </a:r>
            <a:r>
              <a:rPr lang="en-US" dirty="0">
                <a:latin typeface="+mn-lt"/>
              </a:rPr>
              <a:t>, </a:t>
            </a:r>
            <a:r>
              <a:rPr lang="en-US" dirty="0" err="1">
                <a:latin typeface="+mn-lt"/>
              </a:rPr>
              <a:t>spondylitis</a:t>
            </a:r>
            <a:endParaRPr lang="en-US" dirty="0">
              <a:latin typeface="+mn-lt"/>
            </a:endParaRPr>
          </a:p>
          <a:p>
            <a:r>
              <a:rPr lang="en-US" dirty="0" err="1">
                <a:latin typeface="+mn-lt"/>
              </a:rPr>
              <a:t>Cryptococcosis</a:t>
            </a:r>
            <a:r>
              <a:rPr lang="en-US" dirty="0">
                <a:latin typeface="+mn-lt"/>
              </a:rPr>
              <a:t>	  </a:t>
            </a:r>
            <a:r>
              <a:rPr lang="en-US" dirty="0" err="1">
                <a:latin typeface="+mn-lt"/>
              </a:rPr>
              <a:t>Monoarthritis</a:t>
            </a:r>
            <a:r>
              <a:rPr lang="en-US" dirty="0">
                <a:latin typeface="+mn-lt"/>
              </a:rPr>
              <a:t> secondary to osseous </a:t>
            </a:r>
          </a:p>
          <a:p>
            <a:r>
              <a:rPr lang="en-US" dirty="0">
                <a:latin typeface="+mn-lt"/>
              </a:rPr>
              <a:t>  			  </a:t>
            </a:r>
            <a:r>
              <a:rPr lang="en-US" dirty="0" smtClean="0">
                <a:latin typeface="+mn-lt"/>
              </a:rPr>
              <a:t>infection</a:t>
            </a:r>
            <a:r>
              <a:rPr lang="en-US" dirty="0">
                <a:latin typeface="+mn-lt"/>
              </a:rPr>
              <a:t>, </a:t>
            </a:r>
            <a:r>
              <a:rPr lang="en-US" dirty="0" err="1">
                <a:latin typeface="+mn-lt"/>
              </a:rPr>
              <a:t>spondylitis</a:t>
            </a:r>
            <a:endParaRPr lang="en-US" dirty="0">
              <a:latin typeface="+mn-lt"/>
            </a:endParaRPr>
          </a:p>
          <a:p>
            <a:r>
              <a:rPr lang="en-US" dirty="0" err="1">
                <a:latin typeface="+mn-lt"/>
              </a:rPr>
              <a:t>Histoplasmosis</a:t>
            </a:r>
            <a:r>
              <a:rPr lang="en-US" dirty="0">
                <a:latin typeface="+mn-lt"/>
              </a:rPr>
              <a:t>	  </a:t>
            </a:r>
            <a:r>
              <a:rPr lang="en-US" dirty="0" err="1">
                <a:latin typeface="+mn-lt"/>
              </a:rPr>
              <a:t>Polyarthritis</a:t>
            </a:r>
            <a:r>
              <a:rPr lang="en-US" dirty="0">
                <a:latin typeface="+mn-lt"/>
              </a:rPr>
              <a:t> with E. </a:t>
            </a:r>
            <a:r>
              <a:rPr lang="en-US" dirty="0" err="1">
                <a:latin typeface="+mn-lt"/>
              </a:rPr>
              <a:t>nodosum</a:t>
            </a:r>
            <a:endParaRPr lang="en-US" dirty="0">
              <a:latin typeface="+mn-lt"/>
            </a:endParaRPr>
          </a:p>
          <a:p>
            <a:endParaRPr lang="en-US" dirty="0">
              <a:latin typeface="+mn-lt"/>
            </a:endParaRPr>
          </a:p>
          <a:p>
            <a:r>
              <a:rPr lang="en-US" dirty="0" err="1">
                <a:latin typeface="+mn-lt"/>
              </a:rPr>
              <a:t>Sporotrichosis</a:t>
            </a:r>
            <a:r>
              <a:rPr lang="en-US" dirty="0">
                <a:latin typeface="+mn-lt"/>
              </a:rPr>
              <a:t>	  </a:t>
            </a:r>
            <a:r>
              <a:rPr lang="en-US" dirty="0" err="1">
                <a:latin typeface="+mn-lt"/>
              </a:rPr>
              <a:t>Monoarthritis</a:t>
            </a:r>
            <a:r>
              <a:rPr lang="en-US" dirty="0">
                <a:latin typeface="+mn-lt"/>
              </a:rPr>
              <a:t> of knee, wrist or hand;</a:t>
            </a:r>
          </a:p>
          <a:p>
            <a:r>
              <a:rPr lang="en-US" dirty="0">
                <a:latin typeface="+mn-lt"/>
              </a:rPr>
              <a:t>			  </a:t>
            </a:r>
            <a:r>
              <a:rPr lang="en-US" dirty="0" err="1">
                <a:latin typeface="+mn-lt"/>
              </a:rPr>
              <a:t>Polyarthritis</a:t>
            </a:r>
            <a:r>
              <a:rPr lang="en-US" dirty="0">
                <a:latin typeface="+mn-lt"/>
              </a:rPr>
              <a:t> with disseminated skin</a:t>
            </a:r>
          </a:p>
          <a:p>
            <a:r>
              <a:rPr lang="en-US" dirty="0">
                <a:latin typeface="+mn-lt"/>
              </a:rPr>
              <a:t>			  </a:t>
            </a:r>
            <a:r>
              <a:rPr lang="en-US" dirty="0" smtClean="0">
                <a:latin typeface="+mn-lt"/>
              </a:rPr>
              <a:t>lesions</a:t>
            </a:r>
            <a:endParaRPr lang="en-US" dirty="0">
              <a:latin typeface="+mn-lt"/>
            </a:endParaRPr>
          </a:p>
        </p:txBody>
      </p:sp>
      <p:sp>
        <p:nvSpPr>
          <p:cNvPr id="5125" name="Line 1033"/>
          <p:cNvSpPr>
            <a:spLocks noChangeShapeType="1"/>
          </p:cNvSpPr>
          <p:nvPr/>
        </p:nvSpPr>
        <p:spPr bwMode="auto">
          <a:xfrm>
            <a:off x="533400" y="2514600"/>
            <a:ext cx="8077200" cy="0"/>
          </a:xfrm>
          <a:prstGeom prst="line">
            <a:avLst/>
          </a:prstGeom>
          <a:noFill/>
          <a:ln w="9525">
            <a:solidFill>
              <a:schemeClr val="tx1"/>
            </a:solidFill>
            <a:round/>
            <a:headEnd/>
            <a:tailEnd/>
          </a:ln>
        </p:spPr>
        <p:txBody>
          <a:bodyPr wrap="none" anchor="ctr"/>
          <a:lstStyle/>
          <a:p>
            <a:endParaRPr lang="en-US"/>
          </a:p>
        </p:txBody>
      </p:sp>
      <p:sp>
        <p:nvSpPr>
          <p:cNvPr id="5126" name="Line 1034"/>
          <p:cNvSpPr>
            <a:spLocks noChangeShapeType="1"/>
          </p:cNvSpPr>
          <p:nvPr/>
        </p:nvSpPr>
        <p:spPr bwMode="auto">
          <a:xfrm>
            <a:off x="533400" y="3657600"/>
            <a:ext cx="8077200" cy="0"/>
          </a:xfrm>
          <a:prstGeom prst="line">
            <a:avLst/>
          </a:prstGeom>
          <a:noFill/>
          <a:ln w="9525">
            <a:solidFill>
              <a:schemeClr val="tx1"/>
            </a:solidFill>
            <a:round/>
            <a:headEnd/>
            <a:tailEnd/>
          </a:ln>
        </p:spPr>
        <p:txBody>
          <a:bodyPr wrap="none" anchor="ctr"/>
          <a:lstStyle/>
          <a:p>
            <a:endParaRPr lang="en-US"/>
          </a:p>
        </p:txBody>
      </p:sp>
      <p:sp>
        <p:nvSpPr>
          <p:cNvPr id="5127" name="Line 1035"/>
          <p:cNvSpPr>
            <a:spLocks noChangeShapeType="1"/>
          </p:cNvSpPr>
          <p:nvPr/>
        </p:nvSpPr>
        <p:spPr bwMode="auto">
          <a:xfrm>
            <a:off x="533400" y="4343400"/>
            <a:ext cx="8077200" cy="0"/>
          </a:xfrm>
          <a:prstGeom prst="line">
            <a:avLst/>
          </a:prstGeom>
          <a:noFill/>
          <a:ln w="9525">
            <a:solidFill>
              <a:schemeClr val="tx1"/>
            </a:solidFill>
            <a:round/>
            <a:headEnd/>
            <a:tailEnd/>
          </a:ln>
        </p:spPr>
        <p:txBody>
          <a:bodyPr wrap="none" anchor="ctr"/>
          <a:lstStyle/>
          <a:p>
            <a:endParaRPr lang="en-US"/>
          </a:p>
        </p:txBody>
      </p:sp>
      <p:sp>
        <p:nvSpPr>
          <p:cNvPr id="5128" name="Line 1036"/>
          <p:cNvSpPr>
            <a:spLocks noChangeShapeType="1"/>
          </p:cNvSpPr>
          <p:nvPr/>
        </p:nvSpPr>
        <p:spPr bwMode="auto">
          <a:xfrm>
            <a:off x="533400" y="5029200"/>
            <a:ext cx="8077200" cy="0"/>
          </a:xfrm>
          <a:prstGeom prst="line">
            <a:avLst/>
          </a:prstGeom>
          <a:noFill/>
          <a:ln w="9525">
            <a:solidFill>
              <a:schemeClr val="tx1"/>
            </a:solidFill>
            <a:round/>
            <a:headEnd/>
            <a:tailEnd/>
          </a:ln>
        </p:spPr>
        <p:txBody>
          <a:bodyPr wrap="none" anchor="ctr"/>
          <a:lstStyle/>
          <a:p>
            <a:endParaRPr lang="en-US"/>
          </a:p>
        </p:txBody>
      </p:sp>
      <p:sp>
        <p:nvSpPr>
          <p:cNvPr id="5129" name="Line 1037"/>
          <p:cNvSpPr>
            <a:spLocks noChangeShapeType="1"/>
          </p:cNvSpPr>
          <p:nvPr/>
        </p:nvSpPr>
        <p:spPr bwMode="auto">
          <a:xfrm>
            <a:off x="533400" y="6248400"/>
            <a:ext cx="8077200" cy="0"/>
          </a:xfrm>
          <a:prstGeom prst="line">
            <a:avLst/>
          </a:prstGeom>
          <a:noFill/>
          <a:ln w="9525">
            <a:solidFill>
              <a:schemeClr val="tx1"/>
            </a:solidFill>
            <a:round/>
            <a:headEnd/>
            <a:tailEnd/>
          </a:ln>
        </p:spPr>
        <p:txBody>
          <a:bodyPr wrap="none" anchor="ctr"/>
          <a:lstStyle/>
          <a:p>
            <a:endParaRPr lang="en-US"/>
          </a:p>
        </p:txBody>
      </p:sp>
      <p:sp>
        <p:nvSpPr>
          <p:cNvPr id="5130" name="Line 1038"/>
          <p:cNvSpPr>
            <a:spLocks noChangeShapeType="1"/>
          </p:cNvSpPr>
          <p:nvPr/>
        </p:nvSpPr>
        <p:spPr bwMode="auto">
          <a:xfrm>
            <a:off x="533400" y="1828800"/>
            <a:ext cx="8077200" cy="0"/>
          </a:xfrm>
          <a:prstGeom prst="line">
            <a:avLst/>
          </a:prstGeom>
          <a:noFill/>
          <a:ln w="9525">
            <a:solidFill>
              <a:schemeClr val="tx1"/>
            </a:solidFill>
            <a:round/>
            <a:headEnd/>
            <a:tailEnd/>
          </a:ln>
        </p:spPr>
        <p:txBody>
          <a:bodyPr wrap="none" anchor="ctr"/>
          <a:lstStyle/>
          <a:p>
            <a:endParaRPr 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marL="484632" indent="0" eaLnBrk="1" fontAlgn="auto" hangingPunct="1">
              <a:spcAft>
                <a:spcPts val="0"/>
              </a:spcAft>
              <a:defRPr/>
            </a:pPr>
            <a:r>
              <a:rPr lang="en-US" dirty="0">
                <a:solidFill>
                  <a:schemeClr val="accent1">
                    <a:tint val="83000"/>
                    <a:satMod val="150000"/>
                  </a:schemeClr>
                </a:solidFill>
              </a:rPr>
              <a:t>REACTIVE ARTHRITIS</a:t>
            </a:r>
          </a:p>
        </p:txBody>
      </p:sp>
      <p:sp>
        <p:nvSpPr>
          <p:cNvPr id="22531" name="Rectangle 3"/>
          <p:cNvSpPr>
            <a:spLocks noGrp="1" noChangeArrowheads="1"/>
          </p:cNvSpPr>
          <p:nvPr>
            <p:ph idx="1"/>
          </p:nvPr>
        </p:nvSpPr>
        <p:spPr/>
        <p:txBody>
          <a:bodyPr/>
          <a:lstStyle/>
          <a:p>
            <a:pPr eaLnBrk="1" hangingPunct="1"/>
            <a:r>
              <a:rPr lang="en-US" b="1" smtClean="0"/>
              <a:t>Follows salmonella, shigella, campylobacter, yersinia and chlamydial infection</a:t>
            </a:r>
          </a:p>
          <a:p>
            <a:pPr eaLnBrk="1" hangingPunct="1"/>
            <a:r>
              <a:rPr lang="en-US" b="1" smtClean="0"/>
              <a:t>Associated with HLA B27</a:t>
            </a:r>
          </a:p>
          <a:p>
            <a:pPr eaLnBrk="1" hangingPunct="1"/>
            <a:r>
              <a:rPr lang="en-US" b="1" smtClean="0"/>
              <a:t>Arthritis, enthesitis characteristic features</a:t>
            </a:r>
          </a:p>
          <a:p>
            <a:pPr eaLnBrk="1" hangingPunct="1"/>
            <a:r>
              <a:rPr lang="en-US" b="1" smtClean="0"/>
              <a:t>May see acute iritis, urethritis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marL="484632" indent="0" eaLnBrk="1" fontAlgn="auto" hangingPunct="1">
              <a:spcAft>
                <a:spcPts val="0"/>
              </a:spcAft>
              <a:defRPr/>
            </a:pPr>
            <a:r>
              <a:rPr lang="en-US" sz="3200">
                <a:solidFill>
                  <a:schemeClr val="accent1">
                    <a:tint val="83000"/>
                    <a:satMod val="150000"/>
                  </a:schemeClr>
                </a:solidFill>
              </a:rPr>
              <a:t>ARTHRITIS ASSOCIATED WITH MYCOBACTERIA AND MYCOSES</a:t>
            </a:r>
            <a:endParaRPr lang="en-US">
              <a:solidFill>
                <a:schemeClr val="accent1">
                  <a:tint val="83000"/>
                  <a:satMod val="150000"/>
                </a:schemeClr>
              </a:solidFill>
            </a:endParaRPr>
          </a:p>
        </p:txBody>
      </p:sp>
      <p:graphicFrame>
        <p:nvGraphicFramePr>
          <p:cNvPr id="6146" name="Object 7"/>
          <p:cNvGraphicFramePr>
            <a:graphicFrameLocks noGrp="1" noChangeAspect="1"/>
          </p:cNvGraphicFramePr>
          <p:nvPr>
            <p:ph type="tbl" idx="4294967295"/>
          </p:nvPr>
        </p:nvGraphicFramePr>
        <p:xfrm>
          <a:off x="0" y="2138363"/>
          <a:ext cx="4868863" cy="4983162"/>
        </p:xfrm>
        <a:graphic>
          <a:graphicData uri="http://schemas.openxmlformats.org/presentationml/2006/ole">
            <mc:AlternateContent xmlns:mc="http://schemas.openxmlformats.org/markup-compatibility/2006">
              <mc:Choice xmlns:v="urn:schemas-microsoft-com:vml" Requires="v">
                <p:oleObj spid="_x0000_s6149" name="Document" r:id="rId4" imgW="4977000" imgH="5095800" progId="Word.Document.8">
                  <p:embed/>
                </p:oleObj>
              </mc:Choice>
              <mc:Fallback>
                <p:oleObj name="Document" r:id="rId4" imgW="4977000" imgH="5095800" progId="Word.Document.8">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38363"/>
                        <a:ext cx="4868863" cy="4983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8" name="Text Box 4"/>
          <p:cNvSpPr txBox="1">
            <a:spLocks noChangeArrowheads="1"/>
          </p:cNvSpPr>
          <p:nvPr/>
        </p:nvSpPr>
        <p:spPr bwMode="auto">
          <a:xfrm>
            <a:off x="669925" y="1946275"/>
            <a:ext cx="8355172" cy="4154984"/>
          </a:xfrm>
          <a:prstGeom prst="rect">
            <a:avLst/>
          </a:prstGeom>
          <a:noFill/>
          <a:ln w="9525">
            <a:noFill/>
            <a:miter lim="800000"/>
            <a:headEnd/>
            <a:tailEnd/>
          </a:ln>
        </p:spPr>
        <p:txBody>
          <a:bodyPr wrap="none">
            <a:spAutoFit/>
          </a:bodyPr>
          <a:lstStyle/>
          <a:p>
            <a:r>
              <a:rPr lang="en-US" dirty="0">
                <a:latin typeface="+mn-lt"/>
              </a:rPr>
              <a:t>Tuberculosis		</a:t>
            </a:r>
            <a:r>
              <a:rPr lang="en-US" dirty="0" err="1">
                <a:latin typeface="+mn-lt"/>
              </a:rPr>
              <a:t>Spondylitis</a:t>
            </a:r>
            <a:r>
              <a:rPr lang="en-US" dirty="0">
                <a:latin typeface="+mn-lt"/>
              </a:rPr>
              <a:t>, </a:t>
            </a:r>
            <a:r>
              <a:rPr lang="en-US" dirty="0" err="1">
                <a:latin typeface="+mn-lt"/>
              </a:rPr>
              <a:t>monoarthritis</a:t>
            </a:r>
            <a:r>
              <a:rPr lang="en-US" dirty="0">
                <a:latin typeface="+mn-lt"/>
              </a:rPr>
              <a:t> of large</a:t>
            </a:r>
          </a:p>
          <a:p>
            <a:r>
              <a:rPr lang="en-US" dirty="0">
                <a:latin typeface="+mn-lt"/>
              </a:rPr>
              <a:t>			weight bearing joints</a:t>
            </a:r>
          </a:p>
          <a:p>
            <a:r>
              <a:rPr lang="en-US" dirty="0">
                <a:latin typeface="+mn-lt"/>
              </a:rPr>
              <a:t>Atypical TB		Arthritis/tendonitis in hand or wrist</a:t>
            </a:r>
          </a:p>
          <a:p>
            <a:r>
              <a:rPr lang="en-US" dirty="0">
                <a:latin typeface="+mn-lt"/>
              </a:rPr>
              <a:t>			or bone/joint/tendon involvement in</a:t>
            </a:r>
          </a:p>
          <a:p>
            <a:r>
              <a:rPr lang="en-US" dirty="0">
                <a:latin typeface="+mn-lt"/>
              </a:rPr>
              <a:t>			AIDS</a:t>
            </a:r>
          </a:p>
          <a:p>
            <a:r>
              <a:rPr lang="en-US" dirty="0" err="1">
                <a:latin typeface="+mn-lt"/>
              </a:rPr>
              <a:t>Candidiasis</a:t>
            </a:r>
            <a:r>
              <a:rPr lang="en-US" dirty="0">
                <a:latin typeface="+mn-lt"/>
              </a:rPr>
              <a:t>		</a:t>
            </a:r>
            <a:r>
              <a:rPr lang="en-US" dirty="0" err="1">
                <a:latin typeface="+mn-lt"/>
              </a:rPr>
              <a:t>Monoarthritis</a:t>
            </a:r>
            <a:r>
              <a:rPr lang="en-US" dirty="0">
                <a:latin typeface="+mn-lt"/>
              </a:rPr>
              <a:t> of knee with serious</a:t>
            </a:r>
          </a:p>
          <a:p>
            <a:r>
              <a:rPr lang="en-US" dirty="0">
                <a:latin typeface="+mn-lt"/>
              </a:rPr>
              <a:t>			systemic illness</a:t>
            </a:r>
          </a:p>
          <a:p>
            <a:r>
              <a:rPr lang="en-US" dirty="0" err="1">
                <a:latin typeface="+mn-lt"/>
              </a:rPr>
              <a:t>Actinomyces</a:t>
            </a:r>
            <a:r>
              <a:rPr lang="en-US" dirty="0">
                <a:latin typeface="+mn-lt"/>
              </a:rPr>
              <a:t>	</a:t>
            </a:r>
            <a:r>
              <a:rPr lang="en-US" dirty="0" err="1" smtClean="0">
                <a:latin typeface="+mn-lt"/>
              </a:rPr>
              <a:t>Spondylitis</a:t>
            </a:r>
            <a:endParaRPr lang="en-US" dirty="0">
              <a:latin typeface="+mn-lt"/>
            </a:endParaRPr>
          </a:p>
          <a:p>
            <a:r>
              <a:rPr lang="en-US" dirty="0">
                <a:latin typeface="+mn-lt"/>
              </a:rPr>
              <a:t>Leprosy		</a:t>
            </a:r>
            <a:r>
              <a:rPr lang="en-US" dirty="0" err="1">
                <a:latin typeface="+mn-lt"/>
              </a:rPr>
              <a:t>Polyarthritis</a:t>
            </a:r>
            <a:r>
              <a:rPr lang="en-US" dirty="0">
                <a:latin typeface="+mn-lt"/>
              </a:rPr>
              <a:t> with E. </a:t>
            </a:r>
            <a:r>
              <a:rPr lang="en-US" dirty="0" err="1">
                <a:latin typeface="+mn-lt"/>
              </a:rPr>
              <a:t>nodosum</a:t>
            </a:r>
            <a:r>
              <a:rPr lang="en-US" dirty="0">
                <a:latin typeface="+mn-lt"/>
              </a:rPr>
              <a:t>; </a:t>
            </a:r>
          </a:p>
          <a:p>
            <a:r>
              <a:rPr lang="en-US" dirty="0">
                <a:latin typeface="+mn-lt"/>
              </a:rPr>
              <a:t>			Destruction of small bones of hands</a:t>
            </a:r>
          </a:p>
          <a:p>
            <a:r>
              <a:rPr lang="en-US" dirty="0">
                <a:latin typeface="+mn-lt"/>
              </a:rPr>
              <a:t>			</a:t>
            </a:r>
            <a:r>
              <a:rPr lang="en-US" dirty="0" smtClean="0">
                <a:latin typeface="+mn-lt"/>
              </a:rPr>
              <a:t>and </a:t>
            </a:r>
            <a:r>
              <a:rPr lang="en-US" dirty="0">
                <a:latin typeface="+mn-lt"/>
              </a:rPr>
              <a:t>feet; neuropathic joints</a:t>
            </a:r>
            <a:endParaRPr lang="en-US" b="0" dirty="0">
              <a:latin typeface="+mn-lt"/>
            </a:endParaRPr>
          </a:p>
        </p:txBody>
      </p:sp>
      <p:sp>
        <p:nvSpPr>
          <p:cNvPr id="6149" name="Line 5"/>
          <p:cNvSpPr>
            <a:spLocks noChangeShapeType="1"/>
          </p:cNvSpPr>
          <p:nvPr/>
        </p:nvSpPr>
        <p:spPr bwMode="auto">
          <a:xfrm>
            <a:off x="533400" y="1981200"/>
            <a:ext cx="7924800" cy="0"/>
          </a:xfrm>
          <a:prstGeom prst="line">
            <a:avLst/>
          </a:prstGeom>
          <a:noFill/>
          <a:ln w="9525">
            <a:solidFill>
              <a:schemeClr val="tx1"/>
            </a:solidFill>
            <a:round/>
            <a:headEnd/>
            <a:tailEnd/>
          </a:ln>
        </p:spPr>
        <p:txBody>
          <a:bodyPr wrap="none" anchor="ctr"/>
          <a:lstStyle/>
          <a:p>
            <a:endParaRPr lang="en-US"/>
          </a:p>
        </p:txBody>
      </p:sp>
      <p:sp>
        <p:nvSpPr>
          <p:cNvPr id="6150" name="Line 6"/>
          <p:cNvSpPr>
            <a:spLocks noChangeShapeType="1"/>
          </p:cNvSpPr>
          <p:nvPr/>
        </p:nvSpPr>
        <p:spPr bwMode="auto">
          <a:xfrm>
            <a:off x="533400" y="2743200"/>
            <a:ext cx="7924800" cy="0"/>
          </a:xfrm>
          <a:prstGeom prst="line">
            <a:avLst/>
          </a:prstGeom>
          <a:noFill/>
          <a:ln w="9525">
            <a:solidFill>
              <a:schemeClr val="tx1"/>
            </a:solidFill>
            <a:round/>
            <a:headEnd/>
            <a:tailEnd/>
          </a:ln>
        </p:spPr>
        <p:txBody>
          <a:bodyPr wrap="none" anchor="ctr"/>
          <a:lstStyle/>
          <a:p>
            <a:endParaRPr lang="en-US"/>
          </a:p>
        </p:txBody>
      </p:sp>
      <p:sp>
        <p:nvSpPr>
          <p:cNvPr id="6151" name="Line 7"/>
          <p:cNvSpPr>
            <a:spLocks noChangeShapeType="1"/>
          </p:cNvSpPr>
          <p:nvPr/>
        </p:nvSpPr>
        <p:spPr bwMode="auto">
          <a:xfrm>
            <a:off x="533400" y="3810000"/>
            <a:ext cx="7924800" cy="0"/>
          </a:xfrm>
          <a:prstGeom prst="line">
            <a:avLst/>
          </a:prstGeom>
          <a:noFill/>
          <a:ln w="9525">
            <a:solidFill>
              <a:schemeClr val="tx1"/>
            </a:solidFill>
            <a:round/>
            <a:headEnd/>
            <a:tailEnd/>
          </a:ln>
        </p:spPr>
        <p:txBody>
          <a:bodyPr wrap="none" anchor="ctr"/>
          <a:lstStyle/>
          <a:p>
            <a:endParaRPr lang="en-US"/>
          </a:p>
        </p:txBody>
      </p:sp>
      <p:sp>
        <p:nvSpPr>
          <p:cNvPr id="6152" name="Line 8"/>
          <p:cNvSpPr>
            <a:spLocks noChangeShapeType="1"/>
          </p:cNvSpPr>
          <p:nvPr/>
        </p:nvSpPr>
        <p:spPr bwMode="auto">
          <a:xfrm>
            <a:off x="533400" y="4572000"/>
            <a:ext cx="7924800" cy="0"/>
          </a:xfrm>
          <a:prstGeom prst="line">
            <a:avLst/>
          </a:prstGeom>
          <a:noFill/>
          <a:ln w="9525">
            <a:solidFill>
              <a:schemeClr val="tx1"/>
            </a:solidFill>
            <a:round/>
            <a:headEnd/>
            <a:tailEnd/>
          </a:ln>
        </p:spPr>
        <p:txBody>
          <a:bodyPr wrap="none" anchor="ctr"/>
          <a:lstStyle/>
          <a:p>
            <a:endParaRPr lang="en-US"/>
          </a:p>
        </p:txBody>
      </p:sp>
      <p:sp>
        <p:nvSpPr>
          <p:cNvPr id="6153" name="Line 9"/>
          <p:cNvSpPr>
            <a:spLocks noChangeShapeType="1"/>
          </p:cNvSpPr>
          <p:nvPr/>
        </p:nvSpPr>
        <p:spPr bwMode="auto">
          <a:xfrm>
            <a:off x="533400" y="4953000"/>
            <a:ext cx="7924800" cy="0"/>
          </a:xfrm>
          <a:prstGeom prst="line">
            <a:avLst/>
          </a:prstGeom>
          <a:noFill/>
          <a:ln w="9525">
            <a:solidFill>
              <a:schemeClr val="tx1"/>
            </a:solidFill>
            <a:round/>
            <a:headEnd/>
            <a:tailEnd/>
          </a:ln>
        </p:spPr>
        <p:txBody>
          <a:bodyPr wrap="none" anchor="ctr"/>
          <a:lstStyle/>
          <a:p>
            <a:endParaRPr lang="en-US"/>
          </a:p>
        </p:txBody>
      </p:sp>
      <p:sp>
        <p:nvSpPr>
          <p:cNvPr id="6154" name="Line 10"/>
          <p:cNvSpPr>
            <a:spLocks noChangeShapeType="1"/>
          </p:cNvSpPr>
          <p:nvPr/>
        </p:nvSpPr>
        <p:spPr bwMode="auto">
          <a:xfrm>
            <a:off x="533400" y="6096000"/>
            <a:ext cx="7924800" cy="0"/>
          </a:xfrm>
          <a:prstGeom prst="line">
            <a:avLst/>
          </a:prstGeom>
          <a:noFill/>
          <a:ln w="9525">
            <a:solidFill>
              <a:schemeClr val="tx1"/>
            </a:solidFill>
            <a:round/>
            <a:headEnd/>
            <a:tailEnd/>
          </a:ln>
        </p:spPr>
        <p:txBody>
          <a:bodyPr wrap="none" anchor="ctr"/>
          <a:lstStyle/>
          <a:p>
            <a:endParaRPr lang="en-US"/>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Rectangle 4"/>
          <p:cNvSpPr>
            <a:spLocks noGrp="1" noChangeArrowheads="1"/>
          </p:cNvSpPr>
          <p:nvPr>
            <p:ph type="ctrTitle"/>
          </p:nvPr>
        </p:nvSpPr>
        <p:spPr/>
        <p:txBody>
          <a:bodyPr/>
          <a:lstStyle/>
          <a:p>
            <a:pPr marL="484632" indent="0" eaLnBrk="1" fontAlgn="auto" hangingPunct="1">
              <a:spcAft>
                <a:spcPts val="0"/>
              </a:spcAft>
              <a:defRPr/>
            </a:pPr>
            <a:r>
              <a:rPr lang="en-US" b="1">
                <a:solidFill>
                  <a:schemeClr val="accent1">
                    <a:tint val="83000"/>
                    <a:satMod val="150000"/>
                  </a:schemeClr>
                </a:solidFill>
              </a:rPr>
              <a:t>LYME DISEASE</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marL="484632" indent="0" eaLnBrk="1" fontAlgn="auto" hangingPunct="1">
              <a:spcAft>
                <a:spcPts val="0"/>
              </a:spcAft>
              <a:defRPr/>
            </a:pPr>
            <a:r>
              <a:rPr lang="en-US">
                <a:solidFill>
                  <a:schemeClr val="accent1">
                    <a:tint val="83000"/>
                    <a:satMod val="150000"/>
                  </a:schemeClr>
                </a:solidFill>
              </a:rPr>
              <a:t>LYME DISEASE</a:t>
            </a:r>
          </a:p>
        </p:txBody>
      </p:sp>
      <p:sp>
        <p:nvSpPr>
          <p:cNvPr id="44035" name="Rectangle 3"/>
          <p:cNvSpPr>
            <a:spLocks noGrp="1" noChangeArrowheads="1"/>
          </p:cNvSpPr>
          <p:nvPr>
            <p:ph idx="1"/>
          </p:nvPr>
        </p:nvSpPr>
        <p:spPr/>
        <p:txBody>
          <a:bodyPr/>
          <a:lstStyle/>
          <a:p>
            <a:pPr eaLnBrk="1" hangingPunct="1"/>
            <a:r>
              <a:rPr lang="en-US" b="1" smtClean="0"/>
              <a:t>Recognized in 1975 with an unusual epidemic of JIA in Lyme, Conn.</a:t>
            </a:r>
          </a:p>
          <a:p>
            <a:pPr eaLnBrk="1" hangingPunct="1"/>
            <a:r>
              <a:rPr lang="en-US" b="1" smtClean="0"/>
              <a:t>Now recognized in North America, Europe, Russia, China, Japan and  ?Australia</a:t>
            </a:r>
          </a:p>
          <a:p>
            <a:pPr eaLnBrk="1" hangingPunct="1"/>
            <a:r>
              <a:rPr lang="en-US" b="1" smtClean="0"/>
              <a:t>3 endemic areas in US</a:t>
            </a:r>
          </a:p>
          <a:p>
            <a:pPr eaLnBrk="1" hangingPunct="1"/>
            <a:endParaRPr lang="en-US" b="1" smtClean="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srcRect t="11458" r="43758" b="28125"/>
          <a:stretch>
            <a:fillRect/>
          </a:stretch>
        </p:blipFill>
        <p:spPr bwMode="auto">
          <a:xfrm>
            <a:off x="1524000" y="304800"/>
            <a:ext cx="6172200" cy="6172200"/>
          </a:xfrm>
          <a:prstGeom prst="rect">
            <a:avLst/>
          </a:prstGeom>
          <a:noFill/>
          <a:ln w="9525">
            <a:noFill/>
            <a:miter lim="800000"/>
            <a:headEnd/>
            <a:tailEnd/>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a:xfrm>
            <a:off x="685800" y="228600"/>
            <a:ext cx="7772400" cy="1143000"/>
          </a:xfrm>
        </p:spPr>
        <p:txBody>
          <a:bodyPr/>
          <a:lstStyle/>
          <a:p>
            <a:pPr marL="484632" indent="0" eaLnBrk="1" fontAlgn="auto" hangingPunct="1">
              <a:spcAft>
                <a:spcPts val="0"/>
              </a:spcAft>
              <a:defRPr/>
            </a:pPr>
            <a:r>
              <a:rPr lang="en-US" dirty="0">
                <a:solidFill>
                  <a:schemeClr val="accent1">
                    <a:tint val="83000"/>
                    <a:satMod val="150000"/>
                  </a:schemeClr>
                </a:solidFill>
              </a:rPr>
              <a:t>LYME DISEASE</a:t>
            </a:r>
          </a:p>
        </p:txBody>
      </p:sp>
      <p:sp>
        <p:nvSpPr>
          <p:cNvPr id="46083" name="Rectangle 1027"/>
          <p:cNvSpPr>
            <a:spLocks noGrp="1" noChangeArrowheads="1"/>
          </p:cNvSpPr>
          <p:nvPr>
            <p:ph idx="1"/>
          </p:nvPr>
        </p:nvSpPr>
        <p:spPr>
          <a:xfrm>
            <a:off x="685800" y="1143000"/>
            <a:ext cx="7772400" cy="5029200"/>
          </a:xfrm>
        </p:spPr>
        <p:txBody>
          <a:bodyPr/>
          <a:lstStyle/>
          <a:p>
            <a:pPr eaLnBrk="1" hangingPunct="1">
              <a:lnSpc>
                <a:spcPct val="90000"/>
              </a:lnSpc>
            </a:pPr>
            <a:r>
              <a:rPr lang="en-US" sz="2400" b="1" dirty="0" smtClean="0"/>
              <a:t>Organism: </a:t>
            </a:r>
            <a:r>
              <a:rPr lang="en-US" sz="2400" b="1" dirty="0" err="1" smtClean="0"/>
              <a:t>borrelia</a:t>
            </a:r>
            <a:r>
              <a:rPr lang="en-US" sz="2400" b="1" dirty="0" smtClean="0"/>
              <a:t> </a:t>
            </a:r>
            <a:r>
              <a:rPr lang="en-US" sz="2400" b="1" dirty="0" err="1" smtClean="0"/>
              <a:t>burgdorferi</a:t>
            </a:r>
            <a:r>
              <a:rPr lang="en-US" sz="2400" b="1" dirty="0" smtClean="0"/>
              <a:t> in US, b. </a:t>
            </a:r>
            <a:r>
              <a:rPr lang="en-US" sz="2400" b="1" dirty="0" err="1" smtClean="0"/>
              <a:t>afzalii</a:t>
            </a:r>
            <a:r>
              <a:rPr lang="en-US" sz="2400" b="1" dirty="0" smtClean="0"/>
              <a:t> and b. </a:t>
            </a:r>
            <a:r>
              <a:rPr lang="en-US" sz="2400" b="1" dirty="0" err="1" smtClean="0"/>
              <a:t>garinii</a:t>
            </a:r>
            <a:r>
              <a:rPr lang="en-US" sz="2400" b="1" dirty="0" smtClean="0"/>
              <a:t> in Europe and Asia</a:t>
            </a:r>
          </a:p>
          <a:p>
            <a:pPr eaLnBrk="1" hangingPunct="1">
              <a:lnSpc>
                <a:spcPct val="90000"/>
              </a:lnSpc>
            </a:pPr>
            <a:r>
              <a:rPr lang="en-US" sz="2400" b="1" dirty="0" smtClean="0"/>
              <a:t>Infects ticks that infest deer and white-footed mouse, </a:t>
            </a:r>
            <a:r>
              <a:rPr lang="en-US" sz="2400" b="1" dirty="0" err="1" smtClean="0"/>
              <a:t>woodrats</a:t>
            </a:r>
            <a:r>
              <a:rPr lang="en-US" sz="2400" b="1" dirty="0" smtClean="0"/>
              <a:t> on West Coast </a:t>
            </a:r>
          </a:p>
          <a:p>
            <a:pPr eaLnBrk="1" hangingPunct="1">
              <a:lnSpc>
                <a:spcPct val="90000"/>
              </a:lnSpc>
            </a:pPr>
            <a:r>
              <a:rPr lang="en-US" sz="2400" b="1" i="1" dirty="0" smtClean="0">
                <a:solidFill>
                  <a:schemeClr val="hlink"/>
                </a:solidFill>
              </a:rPr>
              <a:t>TICKS:</a:t>
            </a:r>
          </a:p>
          <a:p>
            <a:pPr lvl="1" eaLnBrk="1" hangingPunct="1">
              <a:lnSpc>
                <a:spcPct val="90000"/>
              </a:lnSpc>
            </a:pPr>
            <a:r>
              <a:rPr lang="en-US" sz="2000" b="1" dirty="0" err="1" smtClean="0"/>
              <a:t>Ixodes</a:t>
            </a:r>
            <a:r>
              <a:rPr lang="en-US" sz="2000" b="1" dirty="0" smtClean="0"/>
              <a:t> </a:t>
            </a:r>
            <a:r>
              <a:rPr lang="en-US" sz="2000" b="1" dirty="0" err="1" smtClean="0"/>
              <a:t>scapularis</a:t>
            </a:r>
            <a:r>
              <a:rPr lang="en-US" sz="2000" b="1" dirty="0" smtClean="0"/>
              <a:t>  (Northeast US, Great Lakes)  Preferred host is deer and white-footed mice—and humans</a:t>
            </a:r>
          </a:p>
          <a:p>
            <a:pPr lvl="1" eaLnBrk="1" hangingPunct="1">
              <a:lnSpc>
                <a:spcPct val="90000"/>
              </a:lnSpc>
            </a:pPr>
            <a:r>
              <a:rPr lang="en-US" sz="2000" b="1" dirty="0" err="1" smtClean="0"/>
              <a:t>Ixodes</a:t>
            </a:r>
            <a:r>
              <a:rPr lang="en-US" sz="2000" b="1" dirty="0" smtClean="0"/>
              <a:t> </a:t>
            </a:r>
            <a:r>
              <a:rPr lang="en-US" sz="2000" b="1" dirty="0" err="1" smtClean="0"/>
              <a:t>pacificus</a:t>
            </a:r>
            <a:r>
              <a:rPr lang="en-US" sz="2000" b="1" dirty="0" smtClean="0"/>
              <a:t> (Northern </a:t>
            </a:r>
            <a:r>
              <a:rPr lang="en-US" sz="2000" b="1" dirty="0" err="1" smtClean="0"/>
              <a:t>Calif</a:t>
            </a:r>
            <a:r>
              <a:rPr lang="en-US" sz="2000" b="1" dirty="0" smtClean="0"/>
              <a:t>/Oregon)--preferred host is lizard (are not susceptible to infection), lesser host is </a:t>
            </a:r>
            <a:r>
              <a:rPr lang="en-US" sz="2000" b="1" dirty="0" err="1" smtClean="0"/>
              <a:t>woodrat</a:t>
            </a:r>
            <a:r>
              <a:rPr lang="en-US" sz="2000" b="1" dirty="0" smtClean="0"/>
              <a:t> (is susceptible)—and humans</a:t>
            </a:r>
          </a:p>
          <a:p>
            <a:pPr lvl="1" eaLnBrk="1" hangingPunct="1">
              <a:lnSpc>
                <a:spcPct val="90000"/>
              </a:lnSpc>
            </a:pPr>
            <a:r>
              <a:rPr lang="en-US" sz="2000" b="1" dirty="0" err="1" smtClean="0"/>
              <a:t>Ixodes</a:t>
            </a:r>
            <a:r>
              <a:rPr lang="en-US" sz="2000" b="1" dirty="0" smtClean="0"/>
              <a:t> </a:t>
            </a:r>
            <a:r>
              <a:rPr lang="en-US" sz="2000" b="1" dirty="0" err="1" smtClean="0"/>
              <a:t>neotoma</a:t>
            </a:r>
            <a:r>
              <a:rPr lang="en-US" sz="2000" b="1" dirty="0" smtClean="0"/>
              <a:t> (Northern </a:t>
            </a:r>
            <a:r>
              <a:rPr lang="en-US" sz="2000" b="1" dirty="0" err="1" smtClean="0"/>
              <a:t>Calif</a:t>
            </a:r>
            <a:r>
              <a:rPr lang="en-US" sz="2000" b="1" dirty="0" smtClean="0"/>
              <a:t>/Oregon)--preferred host is </a:t>
            </a:r>
            <a:r>
              <a:rPr lang="en-US" sz="2000" b="1" dirty="0" err="1" smtClean="0"/>
              <a:t>woodrats</a:t>
            </a:r>
            <a:r>
              <a:rPr lang="en-US" sz="2000" b="1" dirty="0" smtClean="0"/>
              <a:t>, but do not bite humans</a:t>
            </a:r>
          </a:p>
          <a:p>
            <a:pPr lvl="1" eaLnBrk="1" hangingPunct="1">
              <a:lnSpc>
                <a:spcPct val="90000"/>
              </a:lnSpc>
            </a:pPr>
            <a:r>
              <a:rPr lang="en-US" sz="2000" b="1" dirty="0" err="1" smtClean="0"/>
              <a:t>Ixodes</a:t>
            </a:r>
            <a:r>
              <a:rPr lang="en-US" sz="2000" b="1" dirty="0" smtClean="0"/>
              <a:t> </a:t>
            </a:r>
            <a:r>
              <a:rPr lang="en-US" sz="2000" b="1" dirty="0" err="1" smtClean="0"/>
              <a:t>ricinis</a:t>
            </a:r>
            <a:r>
              <a:rPr lang="en-US" sz="2000" b="1" dirty="0" smtClean="0"/>
              <a:t>  (Europe)</a:t>
            </a:r>
          </a:p>
          <a:p>
            <a:pPr eaLnBrk="1" hangingPunct="1">
              <a:lnSpc>
                <a:spcPct val="90000"/>
              </a:lnSpc>
            </a:pPr>
            <a:r>
              <a:rPr lang="en-US" sz="2400" b="1" dirty="0" smtClean="0"/>
              <a:t>Ticks need to feed for 12+ h to transmit spirochete</a:t>
            </a:r>
            <a:endParaRPr lang="en-US" sz="2400" b="1" i="1" dirty="0" smtClean="0"/>
          </a:p>
        </p:txBody>
      </p:sp>
      <p:sp>
        <p:nvSpPr>
          <p:cNvPr id="46084" name="Text Box 1028"/>
          <p:cNvSpPr txBox="1">
            <a:spLocks noChangeArrowheads="1"/>
          </p:cNvSpPr>
          <p:nvPr/>
        </p:nvSpPr>
        <p:spPr bwMode="auto">
          <a:xfrm>
            <a:off x="533400" y="3352800"/>
            <a:ext cx="8458200" cy="457200"/>
          </a:xfrm>
          <a:prstGeom prst="rect">
            <a:avLst/>
          </a:prstGeom>
          <a:noFill/>
          <a:ln w="9525">
            <a:noFill/>
            <a:miter lim="800000"/>
            <a:headEnd/>
            <a:tailEnd/>
          </a:ln>
        </p:spPr>
        <p:txBody>
          <a:bodyPr>
            <a:spAutoFit/>
          </a:bodyPr>
          <a:lstStyle/>
          <a:p>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marL="484632" indent="0" eaLnBrk="1" fontAlgn="auto" hangingPunct="1">
              <a:spcAft>
                <a:spcPts val="0"/>
              </a:spcAft>
              <a:defRPr/>
            </a:pPr>
            <a:r>
              <a:rPr lang="en-US">
                <a:solidFill>
                  <a:schemeClr val="accent1">
                    <a:tint val="83000"/>
                    <a:satMod val="150000"/>
                  </a:schemeClr>
                </a:solidFill>
              </a:rPr>
              <a:t>HOW TO REMOVE A TICK</a:t>
            </a:r>
          </a:p>
        </p:txBody>
      </p:sp>
      <p:pic>
        <p:nvPicPr>
          <p:cNvPr id="245764" name="Picture 4"/>
          <p:cNvPicPr>
            <a:picLocks noChangeAspect="1" noChangeArrowheads="1"/>
          </p:cNvPicPr>
          <p:nvPr/>
        </p:nvPicPr>
        <p:blipFill>
          <a:blip r:embed="rId2"/>
          <a:srcRect/>
          <a:stretch>
            <a:fillRect/>
          </a:stretch>
        </p:blipFill>
        <p:spPr bwMode="auto">
          <a:xfrm>
            <a:off x="1219200" y="1752600"/>
            <a:ext cx="6858000" cy="44910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animEffect transition="in" filter="blinds(horizontal)">
                                      <p:cBhvr>
                                        <p:cTn id="7" dur="500"/>
                                        <p:tgtEl>
                                          <p:spTgt spid="24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marL="484632" indent="0" eaLnBrk="1" fontAlgn="auto" hangingPunct="1">
              <a:spcAft>
                <a:spcPts val="0"/>
              </a:spcAft>
              <a:defRPr/>
            </a:pPr>
            <a:r>
              <a:rPr lang="en-US" sz="4000" dirty="0">
                <a:solidFill>
                  <a:schemeClr val="accent1">
                    <a:tint val="83000"/>
                    <a:satMod val="150000"/>
                  </a:schemeClr>
                </a:solidFill>
              </a:rPr>
              <a:t>LYME DISEASE</a:t>
            </a:r>
            <a:br>
              <a:rPr lang="en-US" sz="4000" dirty="0">
                <a:solidFill>
                  <a:schemeClr val="accent1">
                    <a:tint val="83000"/>
                    <a:satMod val="150000"/>
                  </a:schemeClr>
                </a:solidFill>
              </a:rPr>
            </a:br>
            <a:r>
              <a:rPr lang="en-US" sz="4000" dirty="0">
                <a:solidFill>
                  <a:schemeClr val="accent1">
                    <a:tint val="83000"/>
                    <a:satMod val="150000"/>
                  </a:schemeClr>
                </a:solidFill>
              </a:rPr>
              <a:t>CLINICAL STAGES</a:t>
            </a:r>
            <a:endParaRPr lang="en-US" dirty="0">
              <a:solidFill>
                <a:schemeClr val="accent1">
                  <a:tint val="83000"/>
                  <a:satMod val="150000"/>
                </a:schemeClr>
              </a:solidFill>
            </a:endParaRPr>
          </a:p>
        </p:txBody>
      </p:sp>
      <p:sp>
        <p:nvSpPr>
          <p:cNvPr id="48131" name="Text Box 4"/>
          <p:cNvSpPr txBox="1">
            <a:spLocks noChangeArrowheads="1"/>
          </p:cNvSpPr>
          <p:nvPr/>
        </p:nvSpPr>
        <p:spPr bwMode="auto">
          <a:xfrm>
            <a:off x="669925" y="2124075"/>
            <a:ext cx="7289175" cy="3908762"/>
          </a:xfrm>
          <a:prstGeom prst="rect">
            <a:avLst/>
          </a:prstGeom>
          <a:noFill/>
          <a:ln w="9525">
            <a:noFill/>
            <a:miter lim="800000"/>
            <a:headEnd/>
            <a:tailEnd/>
          </a:ln>
        </p:spPr>
        <p:txBody>
          <a:bodyPr wrap="none">
            <a:spAutoFit/>
          </a:bodyPr>
          <a:lstStyle/>
          <a:p>
            <a:r>
              <a:rPr lang="en-US" sz="2800" i="1" dirty="0">
                <a:solidFill>
                  <a:schemeClr val="hlink"/>
                </a:solidFill>
                <a:latin typeface="+mn-lt"/>
              </a:rPr>
              <a:t>STAGE 1</a:t>
            </a:r>
          </a:p>
          <a:p>
            <a:endParaRPr lang="en-US" sz="2800" i="1" dirty="0">
              <a:solidFill>
                <a:schemeClr val="hlink"/>
              </a:solidFill>
              <a:latin typeface="+mn-lt"/>
            </a:endParaRPr>
          </a:p>
          <a:p>
            <a:r>
              <a:rPr lang="en-US" dirty="0">
                <a:latin typeface="+mn-lt"/>
              </a:rPr>
              <a:t>  EARLY LOCALIZED	     </a:t>
            </a:r>
            <a:r>
              <a:rPr lang="en-US" dirty="0" smtClean="0">
                <a:latin typeface="+mn-lt"/>
              </a:rPr>
              <a:t>	Erythema </a:t>
            </a:r>
            <a:r>
              <a:rPr lang="en-US" dirty="0" err="1">
                <a:latin typeface="+mn-lt"/>
              </a:rPr>
              <a:t>migrans</a:t>
            </a:r>
            <a:endParaRPr lang="en-US" dirty="0">
              <a:latin typeface="+mn-lt"/>
            </a:endParaRPr>
          </a:p>
          <a:p>
            <a:endParaRPr lang="en-US" dirty="0">
              <a:latin typeface="+mn-lt"/>
            </a:endParaRPr>
          </a:p>
          <a:p>
            <a:r>
              <a:rPr lang="en-US" dirty="0">
                <a:latin typeface="+mn-lt"/>
              </a:rPr>
              <a:t>  EARLY DISSEMINATED	</a:t>
            </a:r>
            <a:r>
              <a:rPr lang="en-US" dirty="0" smtClean="0">
                <a:latin typeface="+mn-lt"/>
              </a:rPr>
              <a:t>Secondary </a:t>
            </a:r>
            <a:r>
              <a:rPr lang="en-US" dirty="0">
                <a:latin typeface="+mn-lt"/>
              </a:rPr>
              <a:t>skin lesions</a:t>
            </a:r>
          </a:p>
          <a:p>
            <a:r>
              <a:rPr lang="en-US" dirty="0">
                <a:latin typeface="+mn-lt"/>
              </a:rPr>
              <a:t>				</a:t>
            </a:r>
            <a:r>
              <a:rPr lang="en-US" dirty="0" smtClean="0">
                <a:latin typeface="+mn-lt"/>
              </a:rPr>
              <a:t>Headache</a:t>
            </a:r>
            <a:endParaRPr lang="en-US" dirty="0">
              <a:latin typeface="+mn-lt"/>
            </a:endParaRPr>
          </a:p>
          <a:p>
            <a:r>
              <a:rPr lang="en-US" dirty="0">
                <a:latin typeface="+mn-lt"/>
              </a:rPr>
              <a:t>				</a:t>
            </a:r>
            <a:r>
              <a:rPr lang="en-US" dirty="0" smtClean="0">
                <a:latin typeface="+mn-lt"/>
              </a:rPr>
              <a:t>Musculoskeletal </a:t>
            </a:r>
            <a:r>
              <a:rPr lang="en-US" dirty="0">
                <a:latin typeface="+mn-lt"/>
              </a:rPr>
              <a:t>pain</a:t>
            </a:r>
          </a:p>
          <a:p>
            <a:r>
              <a:rPr lang="en-US" dirty="0">
                <a:latin typeface="+mn-lt"/>
              </a:rPr>
              <a:t>				</a:t>
            </a:r>
            <a:r>
              <a:rPr lang="en-US" dirty="0" smtClean="0">
                <a:latin typeface="+mn-lt"/>
              </a:rPr>
              <a:t>Flu-like </a:t>
            </a:r>
            <a:r>
              <a:rPr lang="en-US" dirty="0">
                <a:latin typeface="+mn-lt"/>
              </a:rPr>
              <a:t>illness	</a:t>
            </a:r>
          </a:p>
          <a:p>
            <a:endParaRPr lang="en-US" dirty="0">
              <a:latin typeface="+mn-lt"/>
            </a:endParaRPr>
          </a:p>
          <a:p>
            <a:endParaRPr lang="en-US" b="0" dirty="0">
              <a:latin typeface="+mn-lt"/>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2"/>
          <a:srcRect/>
          <a:stretch>
            <a:fillRect/>
          </a:stretch>
        </p:blipFill>
        <p:spPr bwMode="auto">
          <a:xfrm>
            <a:off x="2514600" y="228600"/>
            <a:ext cx="4203700" cy="6251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2"/>
          <a:srcRect/>
          <a:stretch>
            <a:fillRect/>
          </a:stretch>
        </p:blipFill>
        <p:spPr bwMode="auto">
          <a:xfrm>
            <a:off x="2057400" y="1417638"/>
            <a:ext cx="5410200" cy="4327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a:srcRect/>
          <a:stretch>
            <a:fillRect/>
          </a:stretch>
        </p:blipFill>
        <p:spPr bwMode="auto">
          <a:xfrm>
            <a:off x="2209800" y="914400"/>
            <a:ext cx="5167313" cy="5181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marL="484632" indent="0" eaLnBrk="1" fontAlgn="auto" hangingPunct="1">
              <a:spcAft>
                <a:spcPts val="0"/>
              </a:spcAft>
              <a:defRPr/>
            </a:pPr>
            <a:r>
              <a:rPr lang="en-US" dirty="0">
                <a:solidFill>
                  <a:schemeClr val="accent1">
                    <a:tint val="83000"/>
                    <a:satMod val="150000"/>
                  </a:schemeClr>
                </a:solidFill>
              </a:rPr>
              <a:t>REACTIVE ARTHRITIS TREATMENT</a:t>
            </a:r>
          </a:p>
        </p:txBody>
      </p:sp>
      <p:sp>
        <p:nvSpPr>
          <p:cNvPr id="23555" name="Rectangle 3"/>
          <p:cNvSpPr>
            <a:spLocks noGrp="1" noChangeArrowheads="1"/>
          </p:cNvSpPr>
          <p:nvPr>
            <p:ph idx="1"/>
          </p:nvPr>
        </p:nvSpPr>
        <p:spPr/>
        <p:txBody>
          <a:bodyPr/>
          <a:lstStyle/>
          <a:p>
            <a:pPr eaLnBrk="1" hangingPunct="1"/>
            <a:r>
              <a:rPr lang="en-US" b="1" smtClean="0"/>
              <a:t>Antibiotics NOT indicated with diarrheal associated reactive arthritis</a:t>
            </a:r>
          </a:p>
          <a:p>
            <a:pPr eaLnBrk="1" hangingPunct="1"/>
            <a:r>
              <a:rPr lang="en-US" b="1" smtClean="0"/>
              <a:t>Antibiotic treatment may improve rate of recovery with Chlamydial reactive arthritis</a:t>
            </a:r>
          </a:p>
          <a:p>
            <a:pPr lvl="1" eaLnBrk="1" hangingPunct="1"/>
            <a:r>
              <a:rPr lang="en-US" smtClean="0"/>
              <a:t>Carter et al, 2010: 17/27 patients (63%) receiving combination antibiotics x 6 mo improved compared with 3/15 patients (20%) receiving placebo</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457200"/>
            <a:ext cx="7772400" cy="1143000"/>
          </a:xfrm>
        </p:spPr>
        <p:txBody>
          <a:bodyPr>
            <a:normAutofit fontScale="90000"/>
          </a:bodyPr>
          <a:lstStyle/>
          <a:p>
            <a:pPr marL="484632" indent="0" eaLnBrk="1" fontAlgn="auto" hangingPunct="1">
              <a:spcAft>
                <a:spcPts val="0"/>
              </a:spcAft>
              <a:defRPr/>
            </a:pPr>
            <a:r>
              <a:rPr lang="en-US" sz="4000" dirty="0">
                <a:solidFill>
                  <a:schemeClr val="accent1">
                    <a:tint val="83000"/>
                    <a:satMod val="150000"/>
                  </a:schemeClr>
                </a:solidFill>
              </a:rPr>
              <a:t>LYME DISEASE</a:t>
            </a:r>
            <a:br>
              <a:rPr lang="en-US" sz="4000" dirty="0">
                <a:solidFill>
                  <a:schemeClr val="accent1">
                    <a:tint val="83000"/>
                    <a:satMod val="150000"/>
                  </a:schemeClr>
                </a:solidFill>
              </a:rPr>
            </a:br>
            <a:r>
              <a:rPr lang="en-US" sz="4000" dirty="0">
                <a:solidFill>
                  <a:schemeClr val="accent1">
                    <a:tint val="83000"/>
                    <a:satMod val="150000"/>
                  </a:schemeClr>
                </a:solidFill>
              </a:rPr>
              <a:t>CLINICAL STAGES</a:t>
            </a:r>
            <a:endParaRPr lang="en-US" dirty="0">
              <a:solidFill>
                <a:schemeClr val="accent1">
                  <a:tint val="83000"/>
                  <a:satMod val="150000"/>
                </a:schemeClr>
              </a:solidFill>
            </a:endParaRPr>
          </a:p>
        </p:txBody>
      </p:sp>
      <p:sp>
        <p:nvSpPr>
          <p:cNvPr id="52227" name="Text Box 3"/>
          <p:cNvSpPr txBox="1">
            <a:spLocks noChangeArrowheads="1"/>
          </p:cNvSpPr>
          <p:nvPr/>
        </p:nvSpPr>
        <p:spPr bwMode="auto">
          <a:xfrm>
            <a:off x="609600" y="1701800"/>
            <a:ext cx="8073044" cy="4955203"/>
          </a:xfrm>
          <a:prstGeom prst="rect">
            <a:avLst/>
          </a:prstGeom>
          <a:noFill/>
          <a:ln w="9525">
            <a:noFill/>
            <a:miter lim="800000"/>
            <a:headEnd/>
            <a:tailEnd/>
          </a:ln>
        </p:spPr>
        <p:txBody>
          <a:bodyPr wrap="none">
            <a:spAutoFit/>
          </a:bodyPr>
          <a:lstStyle/>
          <a:p>
            <a:r>
              <a:rPr lang="en-US" sz="2800" i="1" dirty="0">
                <a:solidFill>
                  <a:schemeClr val="hlink"/>
                </a:solidFill>
                <a:latin typeface="+mn-lt"/>
              </a:rPr>
              <a:t>STAGE 2</a:t>
            </a:r>
            <a:r>
              <a:rPr lang="en-US" dirty="0">
                <a:latin typeface="+mn-lt"/>
              </a:rPr>
              <a:t>		Onset weeks to months</a:t>
            </a:r>
          </a:p>
          <a:p>
            <a:r>
              <a:rPr lang="en-US" dirty="0">
                <a:latin typeface="+mn-lt"/>
              </a:rPr>
              <a:t>			15% total cases</a:t>
            </a:r>
          </a:p>
          <a:p>
            <a:r>
              <a:rPr lang="en-US" dirty="0">
                <a:latin typeface="+mn-lt"/>
              </a:rPr>
              <a:t>  Cardiac (5%)	Fluctuating AV block,  first degree,</a:t>
            </a:r>
          </a:p>
          <a:p>
            <a:r>
              <a:rPr lang="en-US" dirty="0">
                <a:latin typeface="+mn-lt"/>
              </a:rPr>
              <a:t>			</a:t>
            </a:r>
            <a:r>
              <a:rPr lang="en-US" dirty="0" err="1">
                <a:latin typeface="+mn-lt"/>
              </a:rPr>
              <a:t>Wenkebach</a:t>
            </a:r>
            <a:r>
              <a:rPr lang="en-US" dirty="0">
                <a:latin typeface="+mn-lt"/>
              </a:rPr>
              <a:t>, complete</a:t>
            </a:r>
          </a:p>
          <a:p>
            <a:r>
              <a:rPr lang="en-US" dirty="0">
                <a:latin typeface="+mn-lt"/>
              </a:rPr>
              <a:t>			Sometime </a:t>
            </a:r>
            <a:r>
              <a:rPr lang="en-US" dirty="0" err="1">
                <a:latin typeface="+mn-lt"/>
              </a:rPr>
              <a:t>carditis</a:t>
            </a:r>
            <a:endParaRPr lang="en-US" dirty="0">
              <a:latin typeface="+mn-lt"/>
            </a:endParaRPr>
          </a:p>
          <a:p>
            <a:r>
              <a:rPr lang="en-US" dirty="0">
                <a:latin typeface="+mn-lt"/>
              </a:rPr>
              <a:t>			Organisms can be found in tissue</a:t>
            </a:r>
          </a:p>
          <a:p>
            <a:r>
              <a:rPr lang="en-US" dirty="0">
                <a:latin typeface="+mn-lt"/>
              </a:rPr>
              <a:t>  Acute neurologic	Meningitis +/- encephalitis</a:t>
            </a:r>
          </a:p>
          <a:p>
            <a:r>
              <a:rPr lang="en-US" dirty="0">
                <a:latin typeface="+mn-lt"/>
              </a:rPr>
              <a:t>  (15%)		Cranial neuritis, </a:t>
            </a:r>
            <a:r>
              <a:rPr lang="en-US" dirty="0" err="1">
                <a:latin typeface="+mn-lt"/>
              </a:rPr>
              <a:t>radiculoneuritis</a:t>
            </a:r>
            <a:endParaRPr lang="en-US" dirty="0">
              <a:latin typeface="+mn-lt"/>
            </a:endParaRPr>
          </a:p>
          <a:p>
            <a:r>
              <a:rPr lang="en-US" dirty="0">
                <a:latin typeface="+mn-lt"/>
              </a:rPr>
              <a:t>			Chorea, transverse </a:t>
            </a:r>
            <a:r>
              <a:rPr lang="en-US" dirty="0" err="1">
                <a:latin typeface="+mn-lt"/>
              </a:rPr>
              <a:t>myelitis</a:t>
            </a:r>
            <a:endParaRPr lang="en-US" dirty="0">
              <a:latin typeface="+mn-lt"/>
            </a:endParaRPr>
          </a:p>
          <a:p>
            <a:r>
              <a:rPr lang="en-US" dirty="0">
                <a:latin typeface="+mn-lt"/>
              </a:rPr>
              <a:t>			Focal </a:t>
            </a:r>
            <a:r>
              <a:rPr lang="en-US" dirty="0" err="1">
                <a:latin typeface="+mn-lt"/>
              </a:rPr>
              <a:t>demyelinating</a:t>
            </a:r>
            <a:r>
              <a:rPr lang="en-US" dirty="0">
                <a:latin typeface="+mn-lt"/>
              </a:rPr>
              <a:t> encephalitis</a:t>
            </a:r>
          </a:p>
          <a:p>
            <a:r>
              <a:rPr lang="en-US" dirty="0">
                <a:latin typeface="+mn-lt"/>
              </a:rPr>
              <a:t>			</a:t>
            </a:r>
            <a:r>
              <a:rPr lang="en-US" dirty="0" err="1">
                <a:latin typeface="+mn-lt"/>
              </a:rPr>
              <a:t>Polyneuropathy</a:t>
            </a:r>
            <a:endParaRPr lang="en-US" dirty="0">
              <a:latin typeface="+mn-lt"/>
            </a:endParaRPr>
          </a:p>
          <a:p>
            <a:r>
              <a:rPr lang="en-US" dirty="0">
                <a:latin typeface="+mn-lt"/>
              </a:rPr>
              <a:t>			Not clearly local infection </a:t>
            </a:r>
          </a:p>
          <a:p>
            <a:endParaRPr lang="en-US" b="0" dirty="0">
              <a:latin typeface="+mn-lt"/>
            </a:endParaRPr>
          </a:p>
        </p:txBody>
      </p:sp>
      <p:sp>
        <p:nvSpPr>
          <p:cNvPr id="52228" name="Line 4"/>
          <p:cNvSpPr>
            <a:spLocks noChangeShapeType="1"/>
          </p:cNvSpPr>
          <p:nvPr/>
        </p:nvSpPr>
        <p:spPr bwMode="auto">
          <a:xfrm>
            <a:off x="609600" y="2514600"/>
            <a:ext cx="7696200" cy="0"/>
          </a:xfrm>
          <a:prstGeom prst="line">
            <a:avLst/>
          </a:prstGeom>
          <a:noFill/>
          <a:ln w="9525">
            <a:solidFill>
              <a:schemeClr val="tx1"/>
            </a:solidFill>
            <a:round/>
            <a:headEnd/>
            <a:tailEnd/>
          </a:ln>
        </p:spPr>
        <p:txBody>
          <a:bodyPr wrap="none" anchor="ctr"/>
          <a:lstStyle/>
          <a:p>
            <a:endParaRPr lang="en-US"/>
          </a:p>
        </p:txBody>
      </p:sp>
      <p:sp>
        <p:nvSpPr>
          <p:cNvPr id="52229" name="Line 5"/>
          <p:cNvSpPr>
            <a:spLocks noChangeShapeType="1"/>
          </p:cNvSpPr>
          <p:nvPr/>
        </p:nvSpPr>
        <p:spPr bwMode="auto">
          <a:xfrm>
            <a:off x="609600" y="4038600"/>
            <a:ext cx="7696200" cy="0"/>
          </a:xfrm>
          <a:prstGeom prst="line">
            <a:avLst/>
          </a:prstGeom>
          <a:noFill/>
          <a:ln w="9525">
            <a:solidFill>
              <a:schemeClr val="tx1"/>
            </a:solidFill>
            <a:round/>
            <a:headEnd/>
            <a:tailEnd/>
          </a:ln>
        </p:spPr>
        <p:txBody>
          <a:bodyPr wrap="none" anchor="ctr"/>
          <a:lstStyle/>
          <a:p>
            <a:endParaRPr lang="en-US"/>
          </a:p>
        </p:txBody>
      </p:sp>
      <p:sp>
        <p:nvSpPr>
          <p:cNvPr id="52230" name="Line 6"/>
          <p:cNvSpPr>
            <a:spLocks noChangeShapeType="1"/>
          </p:cNvSpPr>
          <p:nvPr/>
        </p:nvSpPr>
        <p:spPr bwMode="auto">
          <a:xfrm>
            <a:off x="609600" y="6248400"/>
            <a:ext cx="7696200" cy="0"/>
          </a:xfrm>
          <a:prstGeom prst="line">
            <a:avLst/>
          </a:prstGeom>
          <a:noFill/>
          <a:ln w="9525">
            <a:solidFill>
              <a:schemeClr val="tx1"/>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381000"/>
            <a:ext cx="7772400" cy="1143000"/>
          </a:xfrm>
        </p:spPr>
        <p:txBody>
          <a:bodyPr>
            <a:normAutofit fontScale="90000"/>
          </a:bodyPr>
          <a:lstStyle/>
          <a:p>
            <a:pPr marL="484632" indent="0" eaLnBrk="1" fontAlgn="auto" hangingPunct="1">
              <a:spcAft>
                <a:spcPts val="0"/>
              </a:spcAft>
              <a:defRPr/>
            </a:pPr>
            <a:r>
              <a:rPr lang="en-US" sz="4000">
                <a:solidFill>
                  <a:schemeClr val="accent1">
                    <a:tint val="83000"/>
                    <a:satMod val="150000"/>
                  </a:schemeClr>
                </a:solidFill>
              </a:rPr>
              <a:t>LYME DISEASE</a:t>
            </a:r>
            <a:br>
              <a:rPr lang="en-US" sz="4000">
                <a:solidFill>
                  <a:schemeClr val="accent1">
                    <a:tint val="83000"/>
                    <a:satMod val="150000"/>
                  </a:schemeClr>
                </a:solidFill>
              </a:rPr>
            </a:br>
            <a:r>
              <a:rPr lang="en-US" sz="4000">
                <a:solidFill>
                  <a:schemeClr val="accent1">
                    <a:tint val="83000"/>
                    <a:satMod val="150000"/>
                  </a:schemeClr>
                </a:solidFill>
              </a:rPr>
              <a:t>CLINICAL STAGES</a:t>
            </a:r>
          </a:p>
        </p:txBody>
      </p:sp>
      <p:sp>
        <p:nvSpPr>
          <p:cNvPr id="53251" name="Text Box 3"/>
          <p:cNvSpPr txBox="1">
            <a:spLocks noChangeArrowheads="1"/>
          </p:cNvSpPr>
          <p:nvPr/>
        </p:nvSpPr>
        <p:spPr bwMode="auto">
          <a:xfrm>
            <a:off x="685800" y="1828800"/>
            <a:ext cx="8686993" cy="4955203"/>
          </a:xfrm>
          <a:prstGeom prst="rect">
            <a:avLst/>
          </a:prstGeom>
          <a:noFill/>
          <a:ln w="9525">
            <a:noFill/>
            <a:miter lim="800000"/>
            <a:headEnd/>
            <a:tailEnd/>
          </a:ln>
        </p:spPr>
        <p:txBody>
          <a:bodyPr wrap="none">
            <a:spAutoFit/>
          </a:bodyPr>
          <a:lstStyle/>
          <a:p>
            <a:r>
              <a:rPr lang="en-US" sz="2800" i="1" dirty="0">
                <a:solidFill>
                  <a:schemeClr val="hlink"/>
                </a:solidFill>
                <a:latin typeface="+mn-lt"/>
              </a:rPr>
              <a:t>STAGE 3	</a:t>
            </a:r>
            <a:r>
              <a:rPr lang="en-US" dirty="0">
                <a:latin typeface="+mn-lt"/>
              </a:rPr>
              <a:t>	</a:t>
            </a:r>
          </a:p>
          <a:p>
            <a:r>
              <a:rPr lang="en-US" dirty="0">
                <a:latin typeface="+mn-lt"/>
              </a:rPr>
              <a:t>CHRONIC ARTHRITIS	Months after onset, 60% of pts </a:t>
            </a:r>
          </a:p>
          <a:p>
            <a:r>
              <a:rPr lang="en-US" dirty="0">
                <a:latin typeface="+mn-lt"/>
              </a:rPr>
              <a:t>				1-2 large joints, esp. knees</a:t>
            </a:r>
          </a:p>
          <a:p>
            <a:r>
              <a:rPr lang="en-US" dirty="0">
                <a:latin typeface="+mn-lt"/>
              </a:rPr>
              <a:t>				</a:t>
            </a:r>
            <a:r>
              <a:rPr lang="en-US" dirty="0" err="1">
                <a:latin typeface="+mn-lt"/>
              </a:rPr>
              <a:t>Popliteal</a:t>
            </a:r>
            <a:r>
              <a:rPr lang="en-US" dirty="0">
                <a:latin typeface="+mn-lt"/>
              </a:rPr>
              <a:t> cysts</a:t>
            </a:r>
          </a:p>
          <a:p>
            <a:r>
              <a:rPr lang="en-US" dirty="0">
                <a:latin typeface="+mn-lt"/>
              </a:rPr>
              <a:t>				PCR often positive</a:t>
            </a:r>
          </a:p>
          <a:p>
            <a:r>
              <a:rPr lang="en-US" dirty="0">
                <a:latin typeface="+mn-lt"/>
              </a:rPr>
              <a:t>				Usually resolves with treatment</a:t>
            </a:r>
          </a:p>
          <a:p>
            <a:r>
              <a:rPr lang="en-US" dirty="0">
                <a:latin typeface="+mn-lt"/>
              </a:rPr>
              <a:t>				</a:t>
            </a:r>
            <a:r>
              <a:rPr lang="en-US" dirty="0" smtClean="0">
                <a:latin typeface="+mn-lt"/>
              </a:rPr>
              <a:t>but </a:t>
            </a:r>
            <a:r>
              <a:rPr lang="en-US" dirty="0">
                <a:latin typeface="+mn-lt"/>
              </a:rPr>
              <a:t>10% can become chronic</a:t>
            </a:r>
          </a:p>
          <a:p>
            <a:endParaRPr lang="en-US" dirty="0">
              <a:latin typeface="+mn-lt"/>
            </a:endParaRPr>
          </a:p>
          <a:p>
            <a:r>
              <a:rPr lang="en-US" dirty="0">
                <a:latin typeface="+mn-lt"/>
              </a:rPr>
              <a:t>CHRONIC NERVOUS	Onset months to years, 5% of pts</a:t>
            </a:r>
          </a:p>
          <a:p>
            <a:r>
              <a:rPr lang="en-US" dirty="0">
                <a:latin typeface="+mn-lt"/>
              </a:rPr>
              <a:t>  SYSTEM DISEASE	</a:t>
            </a:r>
            <a:r>
              <a:rPr lang="en-US" dirty="0" smtClean="0">
                <a:latin typeface="+mn-lt"/>
              </a:rPr>
              <a:t>	Cognitive </a:t>
            </a:r>
            <a:r>
              <a:rPr lang="en-US" dirty="0">
                <a:latin typeface="+mn-lt"/>
              </a:rPr>
              <a:t>dysfunction</a:t>
            </a:r>
          </a:p>
          <a:p>
            <a:r>
              <a:rPr lang="en-US" dirty="0">
                <a:latin typeface="+mn-lt"/>
              </a:rPr>
              <a:t>				</a:t>
            </a:r>
            <a:r>
              <a:rPr lang="en-US" dirty="0" err="1">
                <a:latin typeface="+mn-lt"/>
              </a:rPr>
              <a:t>Parasthesias</a:t>
            </a:r>
            <a:endParaRPr lang="en-US" dirty="0">
              <a:latin typeface="+mn-lt"/>
            </a:endParaRPr>
          </a:p>
          <a:p>
            <a:r>
              <a:rPr lang="en-US" dirty="0">
                <a:latin typeface="+mn-lt"/>
              </a:rPr>
              <a:t>				Changes in EMG, NCV</a:t>
            </a:r>
          </a:p>
          <a:p>
            <a:r>
              <a:rPr lang="en-US" dirty="0">
                <a:latin typeface="+mn-lt"/>
              </a:rPr>
              <a:t>				</a:t>
            </a:r>
          </a:p>
        </p:txBody>
      </p:sp>
      <p:sp>
        <p:nvSpPr>
          <p:cNvPr id="53252" name="Line 4"/>
          <p:cNvSpPr>
            <a:spLocks noChangeShapeType="1"/>
          </p:cNvSpPr>
          <p:nvPr/>
        </p:nvSpPr>
        <p:spPr bwMode="auto">
          <a:xfrm>
            <a:off x="762000" y="2286000"/>
            <a:ext cx="0" cy="0"/>
          </a:xfrm>
          <a:prstGeom prst="line">
            <a:avLst/>
          </a:prstGeom>
          <a:noFill/>
          <a:ln w="9525">
            <a:solidFill>
              <a:schemeClr val="tx1"/>
            </a:solidFill>
            <a:round/>
            <a:headEnd/>
            <a:tailEnd/>
          </a:ln>
        </p:spPr>
        <p:txBody>
          <a:bodyPr wrap="none" anchor="ctr"/>
          <a:lstStyle/>
          <a:p>
            <a:endParaRPr lang="en-US"/>
          </a:p>
        </p:txBody>
      </p:sp>
      <p:sp>
        <p:nvSpPr>
          <p:cNvPr id="53253" name="Line 5"/>
          <p:cNvSpPr>
            <a:spLocks noChangeShapeType="1"/>
          </p:cNvSpPr>
          <p:nvPr/>
        </p:nvSpPr>
        <p:spPr bwMode="auto">
          <a:xfrm>
            <a:off x="685800" y="2286000"/>
            <a:ext cx="7924800" cy="0"/>
          </a:xfrm>
          <a:prstGeom prst="line">
            <a:avLst/>
          </a:prstGeom>
          <a:noFill/>
          <a:ln w="9525">
            <a:solidFill>
              <a:schemeClr val="tx1"/>
            </a:solidFill>
            <a:round/>
            <a:headEnd/>
            <a:tailEnd/>
          </a:ln>
        </p:spPr>
        <p:txBody>
          <a:bodyPr wrap="none" anchor="ctr"/>
          <a:lstStyle/>
          <a:p>
            <a:endParaRPr lang="en-US"/>
          </a:p>
        </p:txBody>
      </p:sp>
      <p:sp>
        <p:nvSpPr>
          <p:cNvPr id="53254" name="Line 6"/>
          <p:cNvSpPr>
            <a:spLocks noChangeShapeType="1"/>
          </p:cNvSpPr>
          <p:nvPr/>
        </p:nvSpPr>
        <p:spPr bwMode="auto">
          <a:xfrm>
            <a:off x="685800" y="4648200"/>
            <a:ext cx="7924800" cy="0"/>
          </a:xfrm>
          <a:prstGeom prst="line">
            <a:avLst/>
          </a:prstGeom>
          <a:noFill/>
          <a:ln w="9525">
            <a:solidFill>
              <a:schemeClr val="tx1"/>
            </a:solidFill>
            <a:round/>
            <a:headEnd/>
            <a:tailEnd/>
          </a:ln>
        </p:spPr>
        <p:txBody>
          <a:bodyPr wrap="none" anchor="ctr"/>
          <a:lstStyle/>
          <a:p>
            <a:endParaRPr lang="en-US"/>
          </a:p>
        </p:txBody>
      </p:sp>
      <p:sp>
        <p:nvSpPr>
          <p:cNvPr id="53255" name="Line 7"/>
          <p:cNvSpPr>
            <a:spLocks noChangeShapeType="1"/>
          </p:cNvSpPr>
          <p:nvPr/>
        </p:nvSpPr>
        <p:spPr bwMode="auto">
          <a:xfrm>
            <a:off x="685800" y="6400800"/>
            <a:ext cx="7924800" cy="0"/>
          </a:xfrm>
          <a:prstGeom prst="line">
            <a:avLst/>
          </a:prstGeom>
          <a:noFill/>
          <a:ln w="9525">
            <a:solidFill>
              <a:schemeClr val="tx1"/>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772400" cy="1143000"/>
          </a:xfrm>
        </p:spPr>
        <p:txBody>
          <a:bodyPr>
            <a:normAutofit fontScale="90000"/>
          </a:bodyPr>
          <a:lstStyle/>
          <a:p>
            <a:pPr marL="484632" indent="0" eaLnBrk="1" fontAlgn="auto" hangingPunct="1">
              <a:spcAft>
                <a:spcPts val="0"/>
              </a:spcAft>
              <a:defRPr/>
            </a:pPr>
            <a:r>
              <a:rPr lang="en-US" sz="4000">
                <a:solidFill>
                  <a:schemeClr val="accent1">
                    <a:tint val="83000"/>
                    <a:satMod val="150000"/>
                  </a:schemeClr>
                </a:solidFill>
              </a:rPr>
              <a:t>LYME DISEASE</a:t>
            </a:r>
            <a:br>
              <a:rPr lang="en-US" sz="4000">
                <a:solidFill>
                  <a:schemeClr val="accent1">
                    <a:tint val="83000"/>
                    <a:satMod val="150000"/>
                  </a:schemeClr>
                </a:solidFill>
              </a:rPr>
            </a:br>
            <a:r>
              <a:rPr lang="en-US" sz="4000">
                <a:solidFill>
                  <a:schemeClr val="accent1">
                    <a:tint val="83000"/>
                    <a:satMod val="150000"/>
                  </a:schemeClr>
                </a:solidFill>
              </a:rPr>
              <a:t>DIAGNOSIS</a:t>
            </a:r>
          </a:p>
        </p:txBody>
      </p:sp>
      <p:sp>
        <p:nvSpPr>
          <p:cNvPr id="54275" name="Rectangle 3"/>
          <p:cNvSpPr>
            <a:spLocks noGrp="1" noChangeArrowheads="1"/>
          </p:cNvSpPr>
          <p:nvPr>
            <p:ph idx="1"/>
          </p:nvPr>
        </p:nvSpPr>
        <p:spPr>
          <a:xfrm>
            <a:off x="685800" y="1524000"/>
            <a:ext cx="7772400" cy="4114800"/>
          </a:xfrm>
        </p:spPr>
        <p:txBody>
          <a:bodyPr/>
          <a:lstStyle/>
          <a:p>
            <a:pPr eaLnBrk="1" hangingPunct="1"/>
            <a:r>
              <a:rPr lang="en-US" sz="2800" b="1" smtClean="0"/>
              <a:t>Clinical syndrome and exposure</a:t>
            </a:r>
          </a:p>
          <a:p>
            <a:pPr eaLnBrk="1" hangingPunct="1"/>
            <a:r>
              <a:rPr lang="en-US" sz="2800" b="1" smtClean="0"/>
              <a:t>Lyme ELISA--high false positive rate (very rare false-negatives with arthritis)</a:t>
            </a:r>
          </a:p>
          <a:p>
            <a:pPr eaLnBrk="1" hangingPunct="1"/>
            <a:r>
              <a:rPr lang="en-US" sz="2800" b="1" smtClean="0"/>
              <a:t>Positive ELISA needs to be confirmed with Western Blot - </a:t>
            </a:r>
            <a:r>
              <a:rPr lang="en-US" sz="2800" b="1" i="1" smtClean="0">
                <a:solidFill>
                  <a:schemeClr val="hlink"/>
                </a:solidFill>
              </a:rPr>
              <a:t>Need to see 5 of 10 specific bands</a:t>
            </a:r>
            <a:endParaRPr lang="en-US" sz="2800" b="1" smtClean="0"/>
          </a:p>
          <a:p>
            <a:pPr eaLnBrk="1" hangingPunct="1"/>
            <a:r>
              <a:rPr lang="en-US" sz="2800" b="1" smtClean="0"/>
              <a:t>Serology may not be positive for a few weeks after infection</a:t>
            </a:r>
          </a:p>
          <a:p>
            <a:pPr eaLnBrk="1" hangingPunct="1"/>
            <a:r>
              <a:rPr lang="en-US" sz="2800" b="1" smtClean="0"/>
              <a:t>PCR may be positive in joint fluid </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228600"/>
            <a:ext cx="7772400" cy="1143000"/>
          </a:xfrm>
        </p:spPr>
        <p:txBody>
          <a:bodyPr>
            <a:normAutofit fontScale="90000"/>
          </a:bodyPr>
          <a:lstStyle/>
          <a:p>
            <a:pPr marL="484632" indent="0" eaLnBrk="1" fontAlgn="auto" hangingPunct="1">
              <a:spcAft>
                <a:spcPts val="0"/>
              </a:spcAft>
              <a:defRPr/>
            </a:pPr>
            <a:r>
              <a:rPr lang="en-US" sz="4000">
                <a:solidFill>
                  <a:schemeClr val="accent1">
                    <a:tint val="83000"/>
                    <a:satMod val="150000"/>
                  </a:schemeClr>
                </a:solidFill>
              </a:rPr>
              <a:t>LYME DISEASE</a:t>
            </a:r>
            <a:br>
              <a:rPr lang="en-US" sz="4000">
                <a:solidFill>
                  <a:schemeClr val="accent1">
                    <a:tint val="83000"/>
                    <a:satMod val="150000"/>
                  </a:schemeClr>
                </a:solidFill>
              </a:rPr>
            </a:br>
            <a:r>
              <a:rPr lang="en-US" sz="4000">
                <a:solidFill>
                  <a:schemeClr val="accent1">
                    <a:tint val="83000"/>
                    <a:satMod val="150000"/>
                  </a:schemeClr>
                </a:solidFill>
              </a:rPr>
              <a:t>TREATMENT</a:t>
            </a:r>
          </a:p>
        </p:txBody>
      </p:sp>
      <p:sp>
        <p:nvSpPr>
          <p:cNvPr id="55299" name="Text Box 3"/>
          <p:cNvSpPr txBox="1">
            <a:spLocks noChangeArrowheads="1"/>
          </p:cNvSpPr>
          <p:nvPr/>
        </p:nvSpPr>
        <p:spPr bwMode="auto">
          <a:xfrm>
            <a:off x="533400" y="1524000"/>
            <a:ext cx="9417963" cy="4493538"/>
          </a:xfrm>
          <a:prstGeom prst="rect">
            <a:avLst/>
          </a:prstGeom>
          <a:noFill/>
          <a:ln w="9525">
            <a:noFill/>
            <a:miter lim="800000"/>
            <a:headEnd/>
            <a:tailEnd/>
          </a:ln>
        </p:spPr>
        <p:txBody>
          <a:bodyPr wrap="none">
            <a:spAutoFit/>
          </a:bodyPr>
          <a:lstStyle/>
          <a:p>
            <a:r>
              <a:rPr lang="en-US" sz="2200" dirty="0">
                <a:latin typeface="+mn-lt"/>
              </a:rPr>
              <a:t>Early		</a:t>
            </a:r>
            <a:r>
              <a:rPr lang="en-US" sz="2200" dirty="0" err="1" smtClean="0">
                <a:solidFill>
                  <a:prstClr val="white"/>
                </a:solidFill>
                <a:latin typeface="Century Gothic"/>
              </a:rPr>
              <a:t>Doxycycline</a:t>
            </a:r>
            <a:r>
              <a:rPr lang="en-US" sz="2200" dirty="0" smtClean="0">
                <a:solidFill>
                  <a:prstClr val="white"/>
                </a:solidFill>
                <a:latin typeface="Century Gothic"/>
              </a:rPr>
              <a:t>, </a:t>
            </a:r>
            <a:r>
              <a:rPr lang="en-US" sz="2200" dirty="0" smtClean="0">
                <a:latin typeface="+mn-lt"/>
              </a:rPr>
              <a:t>Amoxicillin</a:t>
            </a:r>
            <a:r>
              <a:rPr lang="en-US" sz="2200" dirty="0">
                <a:latin typeface="+mn-lt"/>
              </a:rPr>
              <a:t>, 	 </a:t>
            </a:r>
            <a:r>
              <a:rPr lang="en-US" sz="2200" dirty="0" smtClean="0">
                <a:latin typeface="+mn-lt"/>
              </a:rPr>
              <a:t>   	14-21 </a:t>
            </a:r>
            <a:r>
              <a:rPr lang="en-US" sz="2200" dirty="0">
                <a:latin typeface="+mn-lt"/>
              </a:rPr>
              <a:t>d	</a:t>
            </a:r>
          </a:p>
          <a:p>
            <a:r>
              <a:rPr lang="en-US" sz="2200" dirty="0">
                <a:latin typeface="+mn-lt"/>
              </a:rPr>
              <a:t>		</a:t>
            </a:r>
            <a:r>
              <a:rPr lang="en-US" sz="2200" dirty="0" err="1" smtClean="0">
                <a:latin typeface="+mn-lt"/>
              </a:rPr>
              <a:t>Cefuroxime</a:t>
            </a:r>
            <a:endParaRPr lang="en-US" sz="2200" dirty="0" smtClean="0">
              <a:latin typeface="+mn-lt"/>
            </a:endParaRPr>
          </a:p>
          <a:p>
            <a:endParaRPr lang="en-US" sz="2200" dirty="0" smtClean="0">
              <a:latin typeface="+mn-lt"/>
            </a:endParaRPr>
          </a:p>
          <a:p>
            <a:r>
              <a:rPr lang="en-US" sz="2200" dirty="0" smtClean="0">
                <a:latin typeface="+mn-lt"/>
              </a:rPr>
              <a:t>Early disseminated --oral antibiotics		21 d</a:t>
            </a:r>
          </a:p>
          <a:p>
            <a:endParaRPr lang="en-US" sz="2200" dirty="0">
              <a:latin typeface="+mn-lt"/>
            </a:endParaRPr>
          </a:p>
          <a:p>
            <a:r>
              <a:rPr lang="en-US" sz="2200" dirty="0">
                <a:latin typeface="+mn-lt"/>
              </a:rPr>
              <a:t>Early </a:t>
            </a:r>
            <a:r>
              <a:rPr lang="en-US" sz="2200" dirty="0" err="1">
                <a:latin typeface="+mn-lt"/>
              </a:rPr>
              <a:t>neuro</a:t>
            </a:r>
            <a:r>
              <a:rPr lang="en-US" sz="2200" dirty="0">
                <a:latin typeface="+mn-lt"/>
              </a:rPr>
              <a:t>	Bell’s palsy only--oral antibiotics  </a:t>
            </a:r>
            <a:r>
              <a:rPr lang="en-US" sz="2200" dirty="0" smtClean="0">
                <a:latin typeface="+mn-lt"/>
              </a:rPr>
              <a:t>	21-28 </a:t>
            </a:r>
            <a:r>
              <a:rPr lang="en-US" sz="2200" dirty="0">
                <a:latin typeface="+mn-lt"/>
              </a:rPr>
              <a:t>d</a:t>
            </a:r>
          </a:p>
          <a:p>
            <a:r>
              <a:rPr lang="en-US" sz="2200" dirty="0">
                <a:latin typeface="+mn-lt"/>
              </a:rPr>
              <a:t>		Meningitis--</a:t>
            </a:r>
            <a:r>
              <a:rPr lang="en-US" sz="2200" dirty="0" err="1">
                <a:latin typeface="+mn-lt"/>
              </a:rPr>
              <a:t>Ceftriaxone</a:t>
            </a:r>
            <a:r>
              <a:rPr lang="en-US" sz="2200" dirty="0">
                <a:latin typeface="+mn-lt"/>
              </a:rPr>
              <a:t>, Pen G    </a:t>
            </a:r>
            <a:r>
              <a:rPr lang="en-US" sz="2200" dirty="0" smtClean="0">
                <a:latin typeface="+mn-lt"/>
              </a:rPr>
              <a:t>	14-28 </a:t>
            </a:r>
            <a:r>
              <a:rPr lang="en-US" sz="2200" dirty="0">
                <a:latin typeface="+mn-lt"/>
              </a:rPr>
              <a:t>d</a:t>
            </a:r>
          </a:p>
          <a:p>
            <a:endParaRPr lang="en-US" sz="2200" dirty="0" smtClean="0">
              <a:latin typeface="+mn-lt"/>
            </a:endParaRPr>
          </a:p>
          <a:p>
            <a:r>
              <a:rPr lang="en-US" sz="2200" dirty="0" smtClean="0">
                <a:latin typeface="+mn-lt"/>
              </a:rPr>
              <a:t>Arthritis</a:t>
            </a:r>
            <a:r>
              <a:rPr lang="en-US" sz="2200" dirty="0">
                <a:latin typeface="+mn-lt"/>
              </a:rPr>
              <a:t>	</a:t>
            </a:r>
            <a:r>
              <a:rPr lang="en-US" sz="2200" dirty="0" smtClean="0">
                <a:latin typeface="+mn-lt"/>
              </a:rPr>
              <a:t>oral antibiotics		</a:t>
            </a:r>
            <a:r>
              <a:rPr lang="en-US" sz="2200" dirty="0">
                <a:latin typeface="+mn-lt"/>
              </a:rPr>
              <a:t>	</a:t>
            </a:r>
            <a:r>
              <a:rPr lang="en-US" sz="2200" dirty="0" smtClean="0">
                <a:latin typeface="+mn-lt"/>
              </a:rPr>
              <a:t>28 d</a:t>
            </a:r>
          </a:p>
          <a:p>
            <a:r>
              <a:rPr lang="en-US" sz="2200" dirty="0" smtClean="0">
                <a:latin typeface="+mn-lt"/>
              </a:rPr>
              <a:t>		</a:t>
            </a:r>
            <a:r>
              <a:rPr lang="en-US" sz="2200" dirty="0" err="1" smtClean="0">
                <a:latin typeface="+mn-lt"/>
              </a:rPr>
              <a:t>Doxycycline</a:t>
            </a:r>
            <a:r>
              <a:rPr lang="en-US" sz="2200" dirty="0" smtClean="0">
                <a:latin typeface="+mn-lt"/>
              </a:rPr>
              <a:t>				28 d</a:t>
            </a:r>
            <a:endParaRPr lang="en-US" sz="2200" dirty="0">
              <a:latin typeface="+mn-lt"/>
            </a:endParaRPr>
          </a:p>
          <a:p>
            <a:r>
              <a:rPr lang="en-US" sz="2200" dirty="0">
                <a:latin typeface="+mn-lt"/>
              </a:rPr>
              <a:t>		</a:t>
            </a:r>
            <a:r>
              <a:rPr lang="en-US" sz="2200" dirty="0" err="1" smtClean="0">
                <a:latin typeface="+mn-lt"/>
              </a:rPr>
              <a:t>Ceftriaxone</a:t>
            </a:r>
            <a:r>
              <a:rPr lang="en-US" sz="2200" dirty="0">
                <a:latin typeface="+mn-lt"/>
              </a:rPr>
              <a:t>, Pen G		  </a:t>
            </a:r>
            <a:r>
              <a:rPr lang="en-US" sz="2200" dirty="0" smtClean="0">
                <a:latin typeface="+mn-lt"/>
              </a:rPr>
              <a:t>  	14-28 d</a:t>
            </a:r>
            <a:endParaRPr lang="en-US" sz="2200" dirty="0">
              <a:latin typeface="+mn-lt"/>
            </a:endParaRPr>
          </a:p>
          <a:p>
            <a:endParaRPr lang="en-US" sz="2200" dirty="0" smtClean="0">
              <a:latin typeface="+mn-lt"/>
            </a:endParaRPr>
          </a:p>
          <a:p>
            <a:r>
              <a:rPr lang="en-US" sz="2200" dirty="0" err="1" smtClean="0">
                <a:latin typeface="+mn-lt"/>
              </a:rPr>
              <a:t>Carditis</a:t>
            </a:r>
            <a:r>
              <a:rPr lang="en-US" sz="2200" dirty="0">
                <a:latin typeface="+mn-lt"/>
              </a:rPr>
              <a:t>	</a:t>
            </a:r>
            <a:r>
              <a:rPr lang="en-US" sz="2200" dirty="0" err="1">
                <a:latin typeface="+mn-lt"/>
              </a:rPr>
              <a:t>Ceftriaxone</a:t>
            </a:r>
            <a:r>
              <a:rPr lang="en-US" sz="2200" dirty="0">
                <a:latin typeface="+mn-lt"/>
              </a:rPr>
              <a:t>, Pen G		</a:t>
            </a:r>
            <a:r>
              <a:rPr lang="en-US" sz="2200" dirty="0" smtClean="0">
                <a:latin typeface="+mn-lt"/>
              </a:rPr>
              <a:t>    	14-28 d</a:t>
            </a:r>
            <a:r>
              <a:rPr lang="en-US" sz="2200" dirty="0">
                <a:latin typeface="+mn-lt"/>
              </a:rPr>
              <a:t>		</a:t>
            </a:r>
          </a:p>
        </p:txBody>
      </p:sp>
      <p:sp>
        <p:nvSpPr>
          <p:cNvPr id="55300" name="Line 4"/>
          <p:cNvSpPr>
            <a:spLocks noChangeShapeType="1"/>
          </p:cNvSpPr>
          <p:nvPr/>
        </p:nvSpPr>
        <p:spPr bwMode="auto">
          <a:xfrm>
            <a:off x="609600" y="2438400"/>
            <a:ext cx="7391400" cy="0"/>
          </a:xfrm>
          <a:prstGeom prst="line">
            <a:avLst/>
          </a:prstGeom>
          <a:noFill/>
          <a:ln w="9525">
            <a:solidFill>
              <a:schemeClr val="tx1"/>
            </a:solidFill>
            <a:round/>
            <a:headEnd/>
            <a:tailEnd/>
          </a:ln>
        </p:spPr>
        <p:txBody>
          <a:bodyPr wrap="none" anchor="ctr"/>
          <a:lstStyle/>
          <a:p>
            <a:endParaRPr lang="en-US"/>
          </a:p>
        </p:txBody>
      </p:sp>
      <p:sp>
        <p:nvSpPr>
          <p:cNvPr id="55301" name="Line 5"/>
          <p:cNvSpPr>
            <a:spLocks noChangeShapeType="1"/>
          </p:cNvSpPr>
          <p:nvPr/>
        </p:nvSpPr>
        <p:spPr bwMode="auto">
          <a:xfrm>
            <a:off x="609600" y="3048000"/>
            <a:ext cx="7391400" cy="0"/>
          </a:xfrm>
          <a:prstGeom prst="line">
            <a:avLst/>
          </a:prstGeom>
          <a:noFill/>
          <a:ln w="9525">
            <a:solidFill>
              <a:schemeClr val="tx1"/>
            </a:solidFill>
            <a:round/>
            <a:headEnd/>
            <a:tailEnd/>
          </a:ln>
        </p:spPr>
        <p:txBody>
          <a:bodyPr wrap="none" anchor="ctr"/>
          <a:lstStyle/>
          <a:p>
            <a:endParaRPr lang="en-US"/>
          </a:p>
        </p:txBody>
      </p:sp>
      <p:sp>
        <p:nvSpPr>
          <p:cNvPr id="55302" name="Line 6"/>
          <p:cNvSpPr>
            <a:spLocks noChangeShapeType="1"/>
          </p:cNvSpPr>
          <p:nvPr/>
        </p:nvSpPr>
        <p:spPr bwMode="auto">
          <a:xfrm>
            <a:off x="685800" y="4038600"/>
            <a:ext cx="7391400" cy="0"/>
          </a:xfrm>
          <a:prstGeom prst="line">
            <a:avLst/>
          </a:prstGeom>
          <a:noFill/>
          <a:ln w="9525">
            <a:solidFill>
              <a:schemeClr val="tx1"/>
            </a:solidFill>
            <a:round/>
            <a:headEnd/>
            <a:tailEnd/>
          </a:ln>
        </p:spPr>
        <p:txBody>
          <a:bodyPr wrap="none" anchor="ctr"/>
          <a:lstStyle/>
          <a:p>
            <a:endParaRPr lang="en-US"/>
          </a:p>
        </p:txBody>
      </p:sp>
      <p:sp>
        <p:nvSpPr>
          <p:cNvPr id="55303" name="Line 7"/>
          <p:cNvSpPr>
            <a:spLocks noChangeShapeType="1"/>
          </p:cNvSpPr>
          <p:nvPr/>
        </p:nvSpPr>
        <p:spPr bwMode="auto">
          <a:xfrm>
            <a:off x="685800" y="5486400"/>
            <a:ext cx="7391400" cy="0"/>
          </a:xfrm>
          <a:prstGeom prst="line">
            <a:avLst/>
          </a:prstGeom>
          <a:noFill/>
          <a:ln w="9525">
            <a:solidFill>
              <a:schemeClr val="tx1"/>
            </a:solidFill>
            <a:round/>
            <a:headEnd/>
            <a:tailEnd/>
          </a:ln>
        </p:spPr>
        <p:txBody>
          <a:bodyPr wrap="none" anchor="ctr"/>
          <a:lstStyle/>
          <a:p>
            <a:endParaRPr lang="en-US"/>
          </a:p>
        </p:txBody>
      </p:sp>
      <p:sp>
        <p:nvSpPr>
          <p:cNvPr id="55304" name="Line 8"/>
          <p:cNvSpPr>
            <a:spLocks noChangeShapeType="1"/>
          </p:cNvSpPr>
          <p:nvPr/>
        </p:nvSpPr>
        <p:spPr bwMode="auto">
          <a:xfrm>
            <a:off x="609600" y="1447800"/>
            <a:ext cx="7391400" cy="0"/>
          </a:xfrm>
          <a:prstGeom prst="line">
            <a:avLst/>
          </a:prstGeom>
          <a:noFill/>
          <a:ln w="9525">
            <a:solidFill>
              <a:schemeClr val="tx1"/>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Rectangle 4"/>
          <p:cNvSpPr>
            <a:spLocks noGrp="1" noChangeArrowheads="1"/>
          </p:cNvSpPr>
          <p:nvPr>
            <p:ph type="ctrTitle"/>
          </p:nvPr>
        </p:nvSpPr>
        <p:spPr/>
        <p:txBody>
          <a:bodyPr/>
          <a:lstStyle/>
          <a:p>
            <a:pPr marL="484632" indent="0" eaLnBrk="1" fontAlgn="auto" hangingPunct="1">
              <a:spcAft>
                <a:spcPts val="0"/>
              </a:spcAft>
              <a:defRPr/>
            </a:pPr>
            <a:r>
              <a:rPr lang="en-US" b="1" dirty="0">
                <a:solidFill>
                  <a:schemeClr val="accent1">
                    <a:tint val="83000"/>
                    <a:satMod val="150000"/>
                  </a:schemeClr>
                </a:solidFill>
              </a:rPr>
              <a:t>VIRAL ARTHRITIS</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304800"/>
            <a:ext cx="7772400" cy="1143000"/>
          </a:xfrm>
        </p:spPr>
        <p:txBody>
          <a:bodyPr/>
          <a:lstStyle/>
          <a:p>
            <a:pPr marL="484632" indent="0" eaLnBrk="1" fontAlgn="auto" hangingPunct="1">
              <a:spcAft>
                <a:spcPts val="0"/>
              </a:spcAft>
              <a:defRPr/>
            </a:pPr>
            <a:r>
              <a:rPr lang="en-US" dirty="0">
                <a:solidFill>
                  <a:schemeClr val="accent1">
                    <a:tint val="83000"/>
                    <a:satMod val="150000"/>
                  </a:schemeClr>
                </a:solidFill>
              </a:rPr>
              <a:t>VIRAL ARTHRITIS</a:t>
            </a:r>
          </a:p>
        </p:txBody>
      </p:sp>
      <p:sp>
        <p:nvSpPr>
          <p:cNvPr id="57347" name="Text Box 3"/>
          <p:cNvSpPr txBox="1">
            <a:spLocks noChangeArrowheads="1"/>
          </p:cNvSpPr>
          <p:nvPr/>
        </p:nvSpPr>
        <p:spPr bwMode="auto">
          <a:xfrm>
            <a:off x="762000" y="1397000"/>
            <a:ext cx="7819769" cy="4585871"/>
          </a:xfrm>
          <a:prstGeom prst="rect">
            <a:avLst/>
          </a:prstGeom>
          <a:noFill/>
          <a:ln w="9525">
            <a:noFill/>
            <a:miter lim="800000"/>
            <a:headEnd/>
            <a:tailEnd/>
          </a:ln>
        </p:spPr>
        <p:txBody>
          <a:bodyPr wrap="none">
            <a:spAutoFit/>
          </a:bodyPr>
          <a:lstStyle/>
          <a:p>
            <a:r>
              <a:rPr lang="en-US" sz="2800" i="1" dirty="0">
                <a:solidFill>
                  <a:schemeClr val="hlink"/>
                </a:solidFill>
                <a:latin typeface="+mn-lt"/>
              </a:rPr>
              <a:t>Parvovirus B19</a:t>
            </a:r>
            <a:r>
              <a:rPr lang="en-US" dirty="0">
                <a:latin typeface="+mn-lt"/>
              </a:rPr>
              <a:t>	Small single stranded DNA virus</a:t>
            </a:r>
          </a:p>
          <a:p>
            <a:r>
              <a:rPr lang="en-US" dirty="0">
                <a:latin typeface="+mn-lt"/>
              </a:rPr>
              <a:t>			Erythema </a:t>
            </a:r>
            <a:r>
              <a:rPr lang="en-US" dirty="0" err="1">
                <a:latin typeface="+mn-lt"/>
              </a:rPr>
              <a:t>infectiosum</a:t>
            </a:r>
            <a:r>
              <a:rPr lang="en-US" dirty="0">
                <a:latin typeface="+mn-lt"/>
              </a:rPr>
              <a:t> (Fifth’s</a:t>
            </a:r>
          </a:p>
          <a:p>
            <a:r>
              <a:rPr lang="en-US" dirty="0">
                <a:latin typeface="+mn-lt"/>
              </a:rPr>
              <a:t>			</a:t>
            </a:r>
            <a:r>
              <a:rPr lang="en-US" dirty="0" smtClean="0">
                <a:latin typeface="+mn-lt"/>
              </a:rPr>
              <a:t>  Disease</a:t>
            </a:r>
            <a:r>
              <a:rPr lang="en-US" dirty="0">
                <a:latin typeface="+mn-lt"/>
              </a:rPr>
              <a:t>)</a:t>
            </a:r>
          </a:p>
          <a:p>
            <a:r>
              <a:rPr lang="en-US" dirty="0">
                <a:latin typeface="+mn-lt"/>
              </a:rPr>
              <a:t>			Rash fades in 10 d but may recur</a:t>
            </a:r>
          </a:p>
          <a:p>
            <a:r>
              <a:rPr lang="en-US" dirty="0">
                <a:latin typeface="+mn-lt"/>
              </a:rPr>
              <a:t>			7% of children have </a:t>
            </a:r>
            <a:r>
              <a:rPr lang="en-US" dirty="0" err="1">
                <a:latin typeface="+mn-lt"/>
              </a:rPr>
              <a:t>arthralgias</a:t>
            </a:r>
            <a:endParaRPr lang="en-US" dirty="0">
              <a:latin typeface="+mn-lt"/>
            </a:endParaRPr>
          </a:p>
          <a:p>
            <a:endParaRPr lang="en-US" dirty="0">
              <a:latin typeface="+mn-lt"/>
            </a:endParaRPr>
          </a:p>
          <a:p>
            <a:r>
              <a:rPr lang="en-US" dirty="0">
                <a:latin typeface="+mn-lt"/>
              </a:rPr>
              <a:t>		Arthritis occurs in up to 50% adults and</a:t>
            </a:r>
          </a:p>
          <a:p>
            <a:r>
              <a:rPr lang="en-US" dirty="0">
                <a:latin typeface="+mn-lt"/>
              </a:rPr>
              <a:t>		  5% children</a:t>
            </a:r>
          </a:p>
          <a:p>
            <a:r>
              <a:rPr lang="en-US" dirty="0">
                <a:latin typeface="+mn-lt"/>
              </a:rPr>
              <a:t>		Arthritis involves multiple joints, hands </a:t>
            </a:r>
          </a:p>
          <a:p>
            <a:r>
              <a:rPr lang="en-US" dirty="0">
                <a:latin typeface="+mn-lt"/>
              </a:rPr>
              <a:t>		  fingers, feet</a:t>
            </a:r>
          </a:p>
          <a:p>
            <a:r>
              <a:rPr lang="en-US" dirty="0">
                <a:latin typeface="+mn-lt"/>
              </a:rPr>
              <a:t>		Can see chronic disease</a:t>
            </a:r>
          </a:p>
          <a:p>
            <a:endParaRPr lang="en-US" dirty="0">
              <a:latin typeface="+mn-lt"/>
            </a:endParaRPr>
          </a:p>
        </p:txBody>
      </p:sp>
      <p:sp>
        <p:nvSpPr>
          <p:cNvPr id="57348" name="AutoShape 5"/>
          <p:cNvSpPr>
            <a:spLocks noChangeArrowheads="1"/>
          </p:cNvSpPr>
          <p:nvPr/>
        </p:nvSpPr>
        <p:spPr bwMode="auto">
          <a:xfrm>
            <a:off x="1309688" y="3733800"/>
            <a:ext cx="976312"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42863" y="457200"/>
          <a:ext cx="8990012" cy="5991225"/>
        </p:xfrm>
        <a:graphic>
          <a:graphicData uri="http://schemas.openxmlformats.org/presentationml/2006/ole">
            <mc:AlternateContent xmlns:mc="http://schemas.openxmlformats.org/markup-compatibility/2006">
              <mc:Choice xmlns:v="urn:schemas-microsoft-com:vml" Requires="v">
                <p:oleObj spid="_x0000_s7173" name="Photo Editor Photo" r:id="rId4" imgW="5852667" imgH="3900952" progId="">
                  <p:embed/>
                </p:oleObj>
              </mc:Choice>
              <mc:Fallback>
                <p:oleObj name="Photo Editor Photo" r:id="rId4" imgW="5852667" imgH="3900952"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457200"/>
                        <a:ext cx="8990012" cy="59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2"/>
          <a:srcRect/>
          <a:stretch>
            <a:fillRect/>
          </a:stretch>
        </p:blipFill>
        <p:spPr bwMode="auto">
          <a:xfrm>
            <a:off x="2667000" y="3602038"/>
            <a:ext cx="4191000" cy="3255962"/>
          </a:xfrm>
          <a:prstGeom prst="rect">
            <a:avLst/>
          </a:prstGeom>
          <a:noFill/>
          <a:ln w="9525">
            <a:noFill/>
            <a:miter lim="800000"/>
            <a:headEnd/>
            <a:tailEnd/>
          </a:ln>
        </p:spPr>
      </p:pic>
      <p:pic>
        <p:nvPicPr>
          <p:cNvPr id="58371" name="Picture 5"/>
          <p:cNvPicPr>
            <a:picLocks noChangeAspect="1" noChangeArrowheads="1"/>
          </p:cNvPicPr>
          <p:nvPr/>
        </p:nvPicPr>
        <p:blipFill>
          <a:blip r:embed="rId3"/>
          <a:srcRect/>
          <a:stretch>
            <a:fillRect/>
          </a:stretch>
        </p:blipFill>
        <p:spPr bwMode="auto">
          <a:xfrm>
            <a:off x="1752600" y="0"/>
            <a:ext cx="5867400" cy="3257550"/>
          </a:xfrm>
          <a:prstGeom prst="rect">
            <a:avLst/>
          </a:prstGeom>
          <a:noFill/>
          <a:ln w="9525">
            <a:noFill/>
            <a:miter lim="800000"/>
            <a:headEnd/>
            <a:tailEnd/>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9600" y="381000"/>
            <a:ext cx="7772400" cy="1143000"/>
          </a:xfrm>
        </p:spPr>
        <p:txBody>
          <a:bodyPr/>
          <a:lstStyle/>
          <a:p>
            <a:pPr marL="484632" indent="0" eaLnBrk="1" fontAlgn="auto" hangingPunct="1">
              <a:spcAft>
                <a:spcPts val="0"/>
              </a:spcAft>
              <a:defRPr/>
            </a:pPr>
            <a:r>
              <a:rPr lang="en-US" dirty="0">
                <a:solidFill>
                  <a:schemeClr val="accent1">
                    <a:tint val="83000"/>
                    <a:satMod val="150000"/>
                  </a:schemeClr>
                </a:solidFill>
              </a:rPr>
              <a:t>VIRAL ARTHRITIS</a:t>
            </a:r>
          </a:p>
        </p:txBody>
      </p:sp>
      <p:sp>
        <p:nvSpPr>
          <p:cNvPr id="59395" name="Text Box 3"/>
          <p:cNvSpPr txBox="1">
            <a:spLocks noChangeArrowheads="1"/>
          </p:cNvSpPr>
          <p:nvPr/>
        </p:nvSpPr>
        <p:spPr bwMode="auto">
          <a:xfrm>
            <a:off x="838200" y="1600200"/>
            <a:ext cx="7848623" cy="4278094"/>
          </a:xfrm>
          <a:prstGeom prst="rect">
            <a:avLst/>
          </a:prstGeom>
          <a:noFill/>
          <a:ln w="9525">
            <a:noFill/>
            <a:miter lim="800000"/>
            <a:headEnd/>
            <a:tailEnd/>
          </a:ln>
        </p:spPr>
        <p:txBody>
          <a:bodyPr wrap="none">
            <a:spAutoFit/>
          </a:bodyPr>
          <a:lstStyle/>
          <a:p>
            <a:r>
              <a:rPr lang="en-US" sz="2800" i="1" dirty="0">
                <a:solidFill>
                  <a:schemeClr val="hlink"/>
                </a:solidFill>
                <a:latin typeface="+mn-lt"/>
              </a:rPr>
              <a:t>Hepatitis B	</a:t>
            </a:r>
            <a:r>
              <a:rPr lang="en-US" dirty="0">
                <a:latin typeface="+mn-lt"/>
              </a:rPr>
              <a:t>	“Serum sickness” early</a:t>
            </a:r>
          </a:p>
          <a:p>
            <a:r>
              <a:rPr lang="en-US" dirty="0">
                <a:latin typeface="+mn-lt"/>
              </a:rPr>
              <a:t>			Rash </a:t>
            </a:r>
            <a:r>
              <a:rPr lang="en-US" dirty="0" err="1">
                <a:latin typeface="+mn-lt"/>
              </a:rPr>
              <a:t>maculopapular</a:t>
            </a:r>
            <a:r>
              <a:rPr lang="en-US" dirty="0">
                <a:latin typeface="+mn-lt"/>
              </a:rPr>
              <a:t> or </a:t>
            </a:r>
            <a:r>
              <a:rPr lang="en-US" dirty="0" err="1">
                <a:latin typeface="+mn-lt"/>
              </a:rPr>
              <a:t>urticarial</a:t>
            </a:r>
            <a:endParaRPr lang="en-US" dirty="0">
              <a:latin typeface="+mn-lt"/>
            </a:endParaRPr>
          </a:p>
          <a:p>
            <a:r>
              <a:rPr lang="en-US" dirty="0">
                <a:latin typeface="+mn-lt"/>
              </a:rPr>
              <a:t>			</a:t>
            </a:r>
            <a:r>
              <a:rPr lang="en-US" dirty="0" err="1">
                <a:latin typeface="+mn-lt"/>
              </a:rPr>
              <a:t>Nonmigratory</a:t>
            </a:r>
            <a:r>
              <a:rPr lang="en-US" dirty="0">
                <a:latin typeface="+mn-lt"/>
              </a:rPr>
              <a:t> </a:t>
            </a:r>
            <a:r>
              <a:rPr lang="en-US" dirty="0" err="1">
                <a:latin typeface="+mn-lt"/>
              </a:rPr>
              <a:t>polyarthritis</a:t>
            </a:r>
            <a:endParaRPr lang="en-US" dirty="0">
              <a:latin typeface="+mn-lt"/>
            </a:endParaRPr>
          </a:p>
          <a:p>
            <a:r>
              <a:rPr lang="en-US" dirty="0">
                <a:latin typeface="+mn-lt"/>
              </a:rPr>
              <a:t>			Immune complex mediated</a:t>
            </a:r>
          </a:p>
          <a:p>
            <a:r>
              <a:rPr lang="en-US" dirty="0">
                <a:latin typeface="+mn-lt"/>
              </a:rPr>
              <a:t>			Symptoms decrease as jaundice</a:t>
            </a:r>
          </a:p>
          <a:p>
            <a:r>
              <a:rPr lang="en-US" dirty="0">
                <a:latin typeface="+mn-lt"/>
              </a:rPr>
              <a:t>			   increases</a:t>
            </a:r>
          </a:p>
          <a:p>
            <a:r>
              <a:rPr lang="en-US" dirty="0">
                <a:latin typeface="+mn-lt"/>
              </a:rPr>
              <a:t>			Can see arthritis following </a:t>
            </a:r>
            <a:r>
              <a:rPr lang="en-US" dirty="0" err="1">
                <a:latin typeface="+mn-lt"/>
              </a:rPr>
              <a:t>Hep</a:t>
            </a:r>
            <a:r>
              <a:rPr lang="en-US" dirty="0">
                <a:latin typeface="+mn-lt"/>
              </a:rPr>
              <a:t> B</a:t>
            </a:r>
          </a:p>
          <a:p>
            <a:r>
              <a:rPr lang="en-US" dirty="0">
                <a:latin typeface="+mn-lt"/>
              </a:rPr>
              <a:t>			   vaccination</a:t>
            </a:r>
          </a:p>
          <a:p>
            <a:endParaRPr lang="en-US" dirty="0">
              <a:latin typeface="+mn-lt"/>
            </a:endParaRPr>
          </a:p>
          <a:p>
            <a:r>
              <a:rPr lang="en-US" sz="2800" i="1" dirty="0">
                <a:solidFill>
                  <a:schemeClr val="hlink"/>
                </a:solidFill>
                <a:latin typeface="+mn-lt"/>
              </a:rPr>
              <a:t>Hepatitis C</a:t>
            </a:r>
            <a:r>
              <a:rPr lang="en-US" dirty="0">
                <a:latin typeface="+mn-lt"/>
              </a:rPr>
              <a:t>	</a:t>
            </a:r>
            <a:r>
              <a:rPr lang="en-US" dirty="0" smtClean="0">
                <a:latin typeface="+mn-lt"/>
              </a:rPr>
              <a:t>Multiple </a:t>
            </a:r>
            <a:r>
              <a:rPr lang="en-US" dirty="0">
                <a:latin typeface="+mn-lt"/>
              </a:rPr>
              <a:t>autoimmune syndromes</a:t>
            </a:r>
          </a:p>
          <a:p>
            <a:r>
              <a:rPr lang="en-US" dirty="0">
                <a:latin typeface="+mn-lt"/>
              </a:rPr>
              <a:t>			  including arthritis</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p:cNvPicPr>
            <a:picLocks noChangeAspect="1" noChangeArrowheads="1"/>
          </p:cNvPicPr>
          <p:nvPr/>
        </p:nvPicPr>
        <p:blipFill>
          <a:blip r:embed="rId3"/>
          <a:srcRect/>
          <a:stretch>
            <a:fillRect/>
          </a:stretch>
        </p:blipFill>
        <p:spPr bwMode="auto">
          <a:xfrm>
            <a:off x="1676400" y="1143000"/>
            <a:ext cx="6248400" cy="4686300"/>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marL="484632" indent="0" eaLnBrk="1" fontAlgn="auto" hangingPunct="1">
              <a:spcAft>
                <a:spcPts val="0"/>
              </a:spcAft>
              <a:defRPr/>
            </a:pPr>
            <a:r>
              <a:rPr lang="en-US" dirty="0">
                <a:solidFill>
                  <a:schemeClr val="accent1">
                    <a:tint val="83000"/>
                    <a:satMod val="150000"/>
                  </a:schemeClr>
                </a:solidFill>
              </a:rPr>
              <a:t>REACTIVE ARTHRITIS TREATMENT</a:t>
            </a:r>
          </a:p>
        </p:txBody>
      </p:sp>
      <p:sp>
        <p:nvSpPr>
          <p:cNvPr id="24579" name="Rectangle 3"/>
          <p:cNvSpPr>
            <a:spLocks noGrp="1" noChangeArrowheads="1"/>
          </p:cNvSpPr>
          <p:nvPr>
            <p:ph idx="1"/>
          </p:nvPr>
        </p:nvSpPr>
        <p:spPr>
          <a:xfrm>
            <a:off x="609600" y="2438400"/>
            <a:ext cx="7772400" cy="4114800"/>
          </a:xfrm>
        </p:spPr>
        <p:txBody>
          <a:bodyPr/>
          <a:lstStyle/>
          <a:p>
            <a:pPr eaLnBrk="1" hangingPunct="1"/>
            <a:r>
              <a:rPr lang="en-US" b="1" smtClean="0"/>
              <a:t>NSAIDS, especially indomethacin if tolerated, are beneficial</a:t>
            </a:r>
          </a:p>
          <a:p>
            <a:pPr eaLnBrk="1" hangingPunct="1"/>
            <a:r>
              <a:rPr lang="en-US" b="1" smtClean="0"/>
              <a:t>May be chronic</a:t>
            </a:r>
          </a:p>
          <a:p>
            <a:pPr eaLnBrk="1" hangingPunct="1"/>
            <a:r>
              <a:rPr lang="en-US" b="1" smtClean="0"/>
              <a:t>Sulfasalazine in chronic cases</a:t>
            </a:r>
            <a:endParaRPr lang="en-US" smtClean="0"/>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srcRect/>
          <a:stretch>
            <a:fillRect/>
          </a:stretch>
        </p:blipFill>
        <p:spPr bwMode="auto">
          <a:xfrm>
            <a:off x="2590030" y="533400"/>
            <a:ext cx="4082473" cy="5943600"/>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marL="484632" indent="0" eaLnBrk="1" fontAlgn="auto" hangingPunct="1">
              <a:spcAft>
                <a:spcPts val="0"/>
              </a:spcAft>
              <a:defRPr/>
            </a:pPr>
            <a:r>
              <a:rPr lang="en-US" dirty="0">
                <a:solidFill>
                  <a:schemeClr val="accent1">
                    <a:tint val="83000"/>
                    <a:satMod val="150000"/>
                  </a:schemeClr>
                </a:solidFill>
              </a:rPr>
              <a:t>VIRAL ARTHRITIS</a:t>
            </a:r>
          </a:p>
        </p:txBody>
      </p:sp>
      <p:sp>
        <p:nvSpPr>
          <p:cNvPr id="61443" name="Text Box 3"/>
          <p:cNvSpPr txBox="1">
            <a:spLocks noChangeArrowheads="1"/>
          </p:cNvSpPr>
          <p:nvPr/>
        </p:nvSpPr>
        <p:spPr bwMode="auto">
          <a:xfrm>
            <a:off x="669925" y="1895475"/>
            <a:ext cx="8521885" cy="4278094"/>
          </a:xfrm>
          <a:prstGeom prst="rect">
            <a:avLst/>
          </a:prstGeom>
          <a:noFill/>
          <a:ln w="9525">
            <a:noFill/>
            <a:miter lim="800000"/>
            <a:headEnd/>
            <a:tailEnd/>
          </a:ln>
        </p:spPr>
        <p:txBody>
          <a:bodyPr wrap="none">
            <a:spAutoFit/>
          </a:bodyPr>
          <a:lstStyle/>
          <a:p>
            <a:r>
              <a:rPr lang="en-US" sz="2800" i="1" dirty="0">
                <a:solidFill>
                  <a:schemeClr val="hlink"/>
                </a:solidFill>
                <a:latin typeface="+mn-lt"/>
              </a:rPr>
              <a:t>Rubella</a:t>
            </a:r>
            <a:r>
              <a:rPr lang="en-US" dirty="0">
                <a:latin typeface="+mn-lt"/>
              </a:rPr>
              <a:t>	33% of </a:t>
            </a:r>
            <a:r>
              <a:rPr lang="en-US" dirty="0" smtClean="0">
                <a:latin typeface="+mn-lt"/>
              </a:rPr>
              <a:t>adolescents </a:t>
            </a:r>
            <a:r>
              <a:rPr lang="en-US" dirty="0">
                <a:latin typeface="+mn-lt"/>
              </a:rPr>
              <a:t>and </a:t>
            </a:r>
            <a:r>
              <a:rPr lang="en-US" dirty="0" smtClean="0">
                <a:latin typeface="+mn-lt"/>
              </a:rPr>
              <a:t>older patients</a:t>
            </a:r>
            <a:endParaRPr lang="en-US" dirty="0">
              <a:latin typeface="+mn-lt"/>
            </a:endParaRPr>
          </a:p>
          <a:p>
            <a:r>
              <a:rPr lang="en-US" dirty="0">
                <a:latin typeface="+mn-lt"/>
              </a:rPr>
              <a:t>		Onset  2-3 days following rash</a:t>
            </a:r>
          </a:p>
          <a:p>
            <a:r>
              <a:rPr lang="en-US" dirty="0">
                <a:latin typeface="+mn-lt"/>
              </a:rPr>
              <a:t>		</a:t>
            </a:r>
            <a:r>
              <a:rPr lang="en-US" dirty="0" err="1">
                <a:latin typeface="+mn-lt"/>
              </a:rPr>
              <a:t>Polyarthritis</a:t>
            </a:r>
            <a:endParaRPr lang="en-US" dirty="0">
              <a:latin typeface="+mn-lt"/>
            </a:endParaRPr>
          </a:p>
          <a:p>
            <a:r>
              <a:rPr lang="en-US" dirty="0">
                <a:latin typeface="+mn-lt"/>
              </a:rPr>
              <a:t>		Duration usually 1 week</a:t>
            </a:r>
          </a:p>
          <a:p>
            <a:r>
              <a:rPr lang="en-US" dirty="0">
                <a:latin typeface="+mn-lt"/>
              </a:rPr>
              <a:t>		? Chronic forms		</a:t>
            </a:r>
          </a:p>
          <a:p>
            <a:r>
              <a:rPr lang="en-US" dirty="0">
                <a:latin typeface="+mn-lt"/>
              </a:rPr>
              <a:t>		Virus present in blood and synovial fluid</a:t>
            </a:r>
          </a:p>
          <a:p>
            <a:endParaRPr lang="en-US" dirty="0">
              <a:latin typeface="+mn-lt"/>
            </a:endParaRPr>
          </a:p>
          <a:p>
            <a:r>
              <a:rPr lang="en-US" sz="2800" i="1" dirty="0">
                <a:solidFill>
                  <a:schemeClr val="hlink"/>
                </a:solidFill>
                <a:latin typeface="+mn-lt"/>
              </a:rPr>
              <a:t>Rubella </a:t>
            </a:r>
            <a:r>
              <a:rPr lang="en-US" sz="2800" i="1" dirty="0" smtClean="0">
                <a:solidFill>
                  <a:schemeClr val="hlink"/>
                </a:solidFill>
                <a:latin typeface="+mn-lt"/>
              </a:rPr>
              <a:t>vaccine    </a:t>
            </a:r>
            <a:r>
              <a:rPr lang="en-US" dirty="0" smtClean="0">
                <a:latin typeface="+mn-lt"/>
              </a:rPr>
              <a:t>Occurs </a:t>
            </a:r>
            <a:r>
              <a:rPr lang="en-US" dirty="0">
                <a:latin typeface="+mn-lt"/>
              </a:rPr>
              <a:t>10-28 d after immunization</a:t>
            </a:r>
          </a:p>
          <a:p>
            <a:r>
              <a:rPr lang="en-US" dirty="0">
                <a:latin typeface="+mn-lt"/>
              </a:rPr>
              <a:t>			</a:t>
            </a:r>
            <a:r>
              <a:rPr lang="en-US" dirty="0" smtClean="0">
                <a:latin typeface="+mn-lt"/>
              </a:rPr>
              <a:t>      5-11</a:t>
            </a:r>
            <a:r>
              <a:rPr lang="en-US" dirty="0">
                <a:latin typeface="+mn-lt"/>
              </a:rPr>
              <a:t>% of adult women, much </a:t>
            </a:r>
            <a:endParaRPr lang="en-US" dirty="0" smtClean="0">
              <a:latin typeface="+mn-lt"/>
            </a:endParaRPr>
          </a:p>
          <a:p>
            <a:r>
              <a:rPr lang="en-US" dirty="0" smtClean="0">
                <a:latin typeface="+mn-lt"/>
              </a:rPr>
              <a:t>			      lower </a:t>
            </a:r>
            <a:r>
              <a:rPr lang="en-US" dirty="0">
                <a:latin typeface="+mn-lt"/>
              </a:rPr>
              <a:t>in children</a:t>
            </a:r>
          </a:p>
          <a:p>
            <a:r>
              <a:rPr lang="en-US" dirty="0">
                <a:latin typeface="+mn-lt"/>
              </a:rPr>
              <a:t>		 	</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marL="484632" indent="0" eaLnBrk="1" fontAlgn="auto" hangingPunct="1">
              <a:spcAft>
                <a:spcPts val="0"/>
              </a:spcAft>
              <a:defRPr/>
            </a:pPr>
            <a:r>
              <a:rPr lang="en-US">
                <a:solidFill>
                  <a:schemeClr val="accent1">
                    <a:tint val="83000"/>
                    <a:satMod val="150000"/>
                  </a:schemeClr>
                </a:solidFill>
              </a:rPr>
              <a:t>VIRAL ARTHRITIS</a:t>
            </a:r>
          </a:p>
        </p:txBody>
      </p:sp>
      <p:sp>
        <p:nvSpPr>
          <p:cNvPr id="62467" name="Text Box 3"/>
          <p:cNvSpPr txBox="1">
            <a:spLocks noChangeArrowheads="1"/>
          </p:cNvSpPr>
          <p:nvPr/>
        </p:nvSpPr>
        <p:spPr bwMode="auto">
          <a:xfrm>
            <a:off x="898525" y="1743075"/>
            <a:ext cx="8074646" cy="4832092"/>
          </a:xfrm>
          <a:prstGeom prst="rect">
            <a:avLst/>
          </a:prstGeom>
          <a:noFill/>
          <a:ln w="9525">
            <a:noFill/>
            <a:miter lim="800000"/>
            <a:headEnd/>
            <a:tailEnd/>
          </a:ln>
        </p:spPr>
        <p:txBody>
          <a:bodyPr wrap="none">
            <a:spAutoFit/>
          </a:bodyPr>
          <a:lstStyle/>
          <a:p>
            <a:r>
              <a:rPr lang="en-US" sz="2800" dirty="0">
                <a:latin typeface="+mn-lt"/>
              </a:rPr>
              <a:t>Less common viruses associated with arthritis:</a:t>
            </a:r>
          </a:p>
          <a:p>
            <a:r>
              <a:rPr lang="en-US" sz="2800" dirty="0">
                <a:latin typeface="+mn-lt"/>
              </a:rPr>
              <a:t>		</a:t>
            </a:r>
          </a:p>
          <a:p>
            <a:r>
              <a:rPr lang="en-US" sz="2800" dirty="0">
                <a:latin typeface="+mn-lt"/>
              </a:rPr>
              <a:t>	</a:t>
            </a:r>
            <a:r>
              <a:rPr lang="en-US" sz="2800" dirty="0" smtClean="0">
                <a:latin typeface="+mn-lt"/>
              </a:rPr>
              <a:t>Alpha </a:t>
            </a:r>
            <a:r>
              <a:rPr lang="en-US" sz="2800" dirty="0">
                <a:latin typeface="+mn-lt"/>
              </a:rPr>
              <a:t>viruses (Australia, S. Pacific, </a:t>
            </a:r>
          </a:p>
          <a:p>
            <a:r>
              <a:rPr lang="en-US" sz="2800" dirty="0">
                <a:latin typeface="+mn-lt"/>
              </a:rPr>
              <a:t>	</a:t>
            </a:r>
            <a:r>
              <a:rPr lang="en-US" sz="2800" dirty="0" smtClean="0">
                <a:latin typeface="+mn-lt"/>
              </a:rPr>
              <a:t>   </a:t>
            </a:r>
            <a:r>
              <a:rPr lang="en-US" sz="2800" dirty="0">
                <a:latin typeface="+mn-lt"/>
              </a:rPr>
              <a:t>Africa, Asia)</a:t>
            </a:r>
          </a:p>
          <a:p>
            <a:r>
              <a:rPr lang="en-US" sz="2800" dirty="0">
                <a:latin typeface="+mn-lt"/>
              </a:rPr>
              <a:t>	</a:t>
            </a:r>
            <a:r>
              <a:rPr lang="en-US" sz="2800" dirty="0" smtClean="0">
                <a:latin typeface="+mn-lt"/>
              </a:rPr>
              <a:t>Mumps</a:t>
            </a:r>
            <a:endParaRPr lang="en-US" sz="2800" dirty="0">
              <a:latin typeface="+mn-lt"/>
            </a:endParaRPr>
          </a:p>
          <a:p>
            <a:r>
              <a:rPr lang="en-US" sz="2800" dirty="0">
                <a:latin typeface="+mn-lt"/>
              </a:rPr>
              <a:t>	</a:t>
            </a:r>
            <a:r>
              <a:rPr lang="en-US" sz="2800" dirty="0" smtClean="0">
                <a:latin typeface="+mn-lt"/>
              </a:rPr>
              <a:t>CMV</a:t>
            </a:r>
            <a:endParaRPr lang="en-US" sz="2800" dirty="0">
              <a:latin typeface="+mn-lt"/>
            </a:endParaRPr>
          </a:p>
          <a:p>
            <a:r>
              <a:rPr lang="en-US" sz="2800" dirty="0">
                <a:latin typeface="+mn-lt"/>
              </a:rPr>
              <a:t>	</a:t>
            </a:r>
            <a:r>
              <a:rPr lang="en-US" sz="2800" dirty="0" smtClean="0">
                <a:latin typeface="+mn-lt"/>
              </a:rPr>
              <a:t>EBV</a:t>
            </a:r>
            <a:endParaRPr lang="en-US" sz="2800" dirty="0">
              <a:latin typeface="+mn-lt"/>
            </a:endParaRPr>
          </a:p>
          <a:p>
            <a:r>
              <a:rPr lang="en-US" sz="2800" dirty="0">
                <a:latin typeface="+mn-lt"/>
              </a:rPr>
              <a:t>	</a:t>
            </a:r>
            <a:r>
              <a:rPr lang="en-US" sz="2800" dirty="0" smtClean="0">
                <a:latin typeface="+mn-lt"/>
              </a:rPr>
              <a:t>Varicella</a:t>
            </a:r>
            <a:endParaRPr lang="en-US" sz="2800" dirty="0">
              <a:latin typeface="+mn-lt"/>
            </a:endParaRPr>
          </a:p>
          <a:p>
            <a:r>
              <a:rPr lang="en-US" sz="2800" dirty="0">
                <a:latin typeface="+mn-lt"/>
              </a:rPr>
              <a:t>	</a:t>
            </a:r>
            <a:r>
              <a:rPr lang="en-US" sz="2800" dirty="0" err="1" smtClean="0">
                <a:latin typeface="+mn-lt"/>
              </a:rPr>
              <a:t>Enteroviruses</a:t>
            </a:r>
            <a:r>
              <a:rPr lang="en-US" sz="2800" dirty="0">
                <a:latin typeface="+mn-lt"/>
              </a:rPr>
              <a:t>	</a:t>
            </a:r>
          </a:p>
          <a:p>
            <a:r>
              <a:rPr lang="en-US" sz="2800" dirty="0">
                <a:latin typeface="+mn-lt"/>
              </a:rPr>
              <a:t>	</a:t>
            </a:r>
            <a:r>
              <a:rPr lang="en-US" sz="2800" dirty="0" smtClean="0">
                <a:latin typeface="+mn-lt"/>
              </a:rPr>
              <a:t>HIV (Reactive arthritis, </a:t>
            </a:r>
            <a:r>
              <a:rPr lang="en-US" sz="2800" dirty="0" err="1" smtClean="0">
                <a:latin typeface="+mn-lt"/>
              </a:rPr>
              <a:t>uveitis</a:t>
            </a:r>
            <a:r>
              <a:rPr lang="en-US" sz="2800" dirty="0" smtClean="0">
                <a:latin typeface="+mn-lt"/>
              </a:rPr>
              <a:t>, </a:t>
            </a:r>
            <a:r>
              <a:rPr lang="en-US" sz="2800" dirty="0" err="1" smtClean="0">
                <a:latin typeface="+mn-lt"/>
              </a:rPr>
              <a:t>urethritis</a:t>
            </a:r>
            <a:r>
              <a:rPr lang="en-US" sz="2800" dirty="0" smtClean="0">
                <a:latin typeface="+mn-lt"/>
              </a:rPr>
              <a:t>)</a:t>
            </a:r>
            <a:endParaRPr lang="en-US" sz="2800" dirty="0">
              <a:latin typeface="+mn-lt"/>
            </a:endParaRPr>
          </a:p>
          <a:p>
            <a:r>
              <a:rPr lang="en-US" sz="2800" dirty="0">
                <a:latin typeface="+mn-lt"/>
              </a:rPr>
              <a:t>			</a:t>
            </a:r>
            <a:r>
              <a:rPr lang="en-US" sz="2800" b="0" dirty="0">
                <a:latin typeface="+mn-lt"/>
              </a:rPr>
              <a:t> </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marL="484632" indent="0" eaLnBrk="1" fontAlgn="auto" hangingPunct="1">
              <a:spcAft>
                <a:spcPts val="0"/>
              </a:spcAft>
              <a:defRPr/>
            </a:pPr>
            <a:r>
              <a:rPr lang="en-US" sz="3600">
                <a:solidFill>
                  <a:schemeClr val="accent1">
                    <a:tint val="83000"/>
                    <a:satMod val="150000"/>
                  </a:schemeClr>
                </a:solidFill>
              </a:rPr>
              <a:t>OTHER INFECTION-RELATED SYNDROMES</a:t>
            </a:r>
            <a:endParaRPr lang="en-US">
              <a:solidFill>
                <a:schemeClr val="accent1">
                  <a:tint val="83000"/>
                  <a:satMod val="150000"/>
                </a:schemeClr>
              </a:solidFill>
            </a:endParaRPr>
          </a:p>
        </p:txBody>
      </p:sp>
      <p:sp>
        <p:nvSpPr>
          <p:cNvPr id="63491" name="Text Box 3"/>
          <p:cNvSpPr txBox="1">
            <a:spLocks noChangeArrowheads="1"/>
          </p:cNvSpPr>
          <p:nvPr/>
        </p:nvSpPr>
        <p:spPr bwMode="auto">
          <a:xfrm>
            <a:off x="898525" y="1895475"/>
            <a:ext cx="8440131" cy="3970318"/>
          </a:xfrm>
          <a:prstGeom prst="rect">
            <a:avLst/>
          </a:prstGeom>
          <a:noFill/>
          <a:ln w="9525">
            <a:noFill/>
            <a:miter lim="800000"/>
            <a:headEnd/>
            <a:tailEnd/>
          </a:ln>
        </p:spPr>
        <p:txBody>
          <a:bodyPr wrap="none">
            <a:spAutoFit/>
          </a:bodyPr>
          <a:lstStyle/>
          <a:p>
            <a:endParaRPr lang="en-US" sz="2800" dirty="0">
              <a:latin typeface="+mn-lt"/>
            </a:endParaRPr>
          </a:p>
          <a:p>
            <a:r>
              <a:rPr lang="en-US" sz="2800" dirty="0">
                <a:latin typeface="+mn-lt"/>
              </a:rPr>
              <a:t>Brucellosis 	</a:t>
            </a:r>
            <a:r>
              <a:rPr lang="en-US" sz="2800" dirty="0" smtClean="0">
                <a:latin typeface="+mn-lt"/>
              </a:rPr>
              <a:t>	Joint </a:t>
            </a:r>
            <a:r>
              <a:rPr lang="en-US" sz="2800" dirty="0">
                <a:latin typeface="+mn-lt"/>
              </a:rPr>
              <a:t>involvement in 33</a:t>
            </a:r>
            <a:r>
              <a:rPr lang="en-US" sz="2800" dirty="0" smtClean="0">
                <a:latin typeface="+mn-lt"/>
              </a:rPr>
              <a:t>% </a:t>
            </a:r>
            <a:endParaRPr lang="en-US" sz="2800" dirty="0">
              <a:latin typeface="+mn-lt"/>
            </a:endParaRPr>
          </a:p>
          <a:p>
            <a:r>
              <a:rPr lang="en-US" sz="2800" dirty="0">
                <a:latin typeface="+mn-lt"/>
              </a:rPr>
              <a:t>			         -</a:t>
            </a:r>
            <a:r>
              <a:rPr lang="en-US" sz="2800" dirty="0" err="1">
                <a:latin typeface="+mn-lt"/>
              </a:rPr>
              <a:t>sacroiliitis</a:t>
            </a:r>
            <a:r>
              <a:rPr lang="en-US" sz="2800" dirty="0">
                <a:latin typeface="+mn-lt"/>
              </a:rPr>
              <a:t> 47%</a:t>
            </a:r>
          </a:p>
          <a:p>
            <a:r>
              <a:rPr lang="en-US" sz="2800" dirty="0">
                <a:latin typeface="+mn-lt"/>
              </a:rPr>
              <a:t>			         -peripheral 38%</a:t>
            </a:r>
          </a:p>
          <a:p>
            <a:endParaRPr lang="en-US" sz="2800" dirty="0">
              <a:latin typeface="+mn-lt"/>
            </a:endParaRPr>
          </a:p>
          <a:p>
            <a:r>
              <a:rPr lang="en-US" sz="2800" dirty="0">
                <a:latin typeface="+mn-lt"/>
              </a:rPr>
              <a:t>Cat scratch fever        </a:t>
            </a:r>
            <a:r>
              <a:rPr lang="en-US" sz="2800" dirty="0" err="1">
                <a:latin typeface="+mn-lt"/>
              </a:rPr>
              <a:t>Monoarthritis</a:t>
            </a:r>
            <a:r>
              <a:rPr lang="en-US" sz="2800" dirty="0">
                <a:latin typeface="+mn-lt"/>
              </a:rPr>
              <a:t>	</a:t>
            </a:r>
          </a:p>
          <a:p>
            <a:endParaRPr lang="en-US" sz="2800" dirty="0">
              <a:latin typeface="+mn-lt"/>
            </a:endParaRPr>
          </a:p>
          <a:p>
            <a:r>
              <a:rPr lang="en-US" sz="2800" dirty="0" err="1">
                <a:latin typeface="+mn-lt"/>
              </a:rPr>
              <a:t>Mycoplasma</a:t>
            </a:r>
            <a:r>
              <a:rPr lang="en-US" sz="2800" dirty="0">
                <a:latin typeface="+mn-lt"/>
              </a:rPr>
              <a:t> and	</a:t>
            </a:r>
            <a:r>
              <a:rPr lang="en-US" sz="2800" dirty="0" smtClean="0">
                <a:latin typeface="+mn-lt"/>
              </a:rPr>
              <a:t>Associated </a:t>
            </a:r>
            <a:r>
              <a:rPr lang="en-US" sz="2800" dirty="0">
                <a:latin typeface="+mn-lt"/>
              </a:rPr>
              <a:t>with </a:t>
            </a:r>
          </a:p>
          <a:p>
            <a:r>
              <a:rPr lang="en-US" sz="2800" dirty="0">
                <a:latin typeface="+mn-lt"/>
              </a:rPr>
              <a:t>	</a:t>
            </a:r>
            <a:r>
              <a:rPr lang="en-US" sz="2800" dirty="0" err="1" smtClean="0">
                <a:latin typeface="+mn-lt"/>
              </a:rPr>
              <a:t>ureaplasma</a:t>
            </a:r>
            <a:r>
              <a:rPr lang="en-US" sz="2800" dirty="0">
                <a:latin typeface="+mn-lt"/>
              </a:rPr>
              <a:t>	</a:t>
            </a:r>
            <a:r>
              <a:rPr lang="en-US" sz="2800" dirty="0" err="1" smtClean="0">
                <a:latin typeface="+mn-lt"/>
              </a:rPr>
              <a:t>hypogammaglobulinemia</a:t>
            </a:r>
            <a:endParaRPr lang="en-US" dirty="0">
              <a:latin typeface="+mn-lt"/>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marL="484632" indent="0" eaLnBrk="1" fontAlgn="auto" hangingPunct="1">
              <a:spcAft>
                <a:spcPts val="0"/>
              </a:spcAft>
              <a:defRPr/>
            </a:pPr>
            <a:r>
              <a:rPr lang="en-US" sz="4000">
                <a:solidFill>
                  <a:schemeClr val="accent1">
                    <a:tint val="83000"/>
                    <a:satMod val="150000"/>
                  </a:schemeClr>
                </a:solidFill>
              </a:rPr>
              <a:t>PRESUMED INFECTION-RELATED SYNDROMES</a:t>
            </a:r>
            <a:endParaRPr lang="en-US">
              <a:solidFill>
                <a:schemeClr val="accent1">
                  <a:tint val="83000"/>
                  <a:satMod val="150000"/>
                </a:schemeClr>
              </a:solidFill>
            </a:endParaRPr>
          </a:p>
        </p:txBody>
      </p:sp>
      <p:sp>
        <p:nvSpPr>
          <p:cNvPr id="64515" name="Text Box 3"/>
          <p:cNvSpPr txBox="1">
            <a:spLocks noChangeArrowheads="1"/>
          </p:cNvSpPr>
          <p:nvPr/>
        </p:nvSpPr>
        <p:spPr bwMode="auto">
          <a:xfrm>
            <a:off x="2209800" y="2133600"/>
            <a:ext cx="5804794" cy="3416320"/>
          </a:xfrm>
          <a:prstGeom prst="rect">
            <a:avLst/>
          </a:prstGeom>
          <a:noFill/>
          <a:ln w="9525">
            <a:noFill/>
            <a:miter lim="800000"/>
            <a:headEnd/>
            <a:tailEnd/>
          </a:ln>
        </p:spPr>
        <p:txBody>
          <a:bodyPr wrap="none">
            <a:spAutoFit/>
          </a:bodyPr>
          <a:lstStyle/>
          <a:p>
            <a:r>
              <a:rPr lang="en-US" sz="3200" dirty="0">
                <a:latin typeface="+mn-lt"/>
              </a:rPr>
              <a:t>Toxic </a:t>
            </a:r>
            <a:r>
              <a:rPr lang="en-US" sz="3200" dirty="0" err="1">
                <a:latin typeface="+mn-lt"/>
              </a:rPr>
              <a:t>synovitis</a:t>
            </a:r>
            <a:endParaRPr lang="en-US" sz="3200" dirty="0">
              <a:latin typeface="+mn-lt"/>
            </a:endParaRPr>
          </a:p>
          <a:p>
            <a:endParaRPr lang="en-US" sz="3200" dirty="0">
              <a:latin typeface="+mn-lt"/>
            </a:endParaRPr>
          </a:p>
          <a:p>
            <a:r>
              <a:rPr lang="en-US" sz="3200" dirty="0" err="1">
                <a:latin typeface="+mn-lt"/>
              </a:rPr>
              <a:t>Henoch-Schoenlein</a:t>
            </a:r>
            <a:r>
              <a:rPr lang="en-US" sz="3200" dirty="0">
                <a:latin typeface="+mn-lt"/>
              </a:rPr>
              <a:t> </a:t>
            </a:r>
            <a:r>
              <a:rPr lang="en-US" sz="3200" dirty="0" err="1">
                <a:latin typeface="+mn-lt"/>
              </a:rPr>
              <a:t>purpura</a:t>
            </a:r>
            <a:endParaRPr lang="en-US" sz="3200" dirty="0">
              <a:latin typeface="+mn-lt"/>
            </a:endParaRPr>
          </a:p>
          <a:p>
            <a:endParaRPr lang="en-US" sz="3200" dirty="0">
              <a:latin typeface="+mn-lt"/>
            </a:endParaRPr>
          </a:p>
          <a:p>
            <a:r>
              <a:rPr lang="en-US" sz="3200" dirty="0">
                <a:latin typeface="+mn-lt"/>
              </a:rPr>
              <a:t>Kawasaki syndrome</a:t>
            </a:r>
            <a:endParaRPr lang="en-US" b="0" dirty="0">
              <a:latin typeface="+mn-lt"/>
            </a:endParaRPr>
          </a:p>
          <a:p>
            <a:endParaRPr lang="en-US" b="0" dirty="0">
              <a:latin typeface="+mn-lt"/>
            </a:endParaRPr>
          </a:p>
          <a:p>
            <a:r>
              <a:rPr lang="en-US" sz="3200" dirty="0" err="1">
                <a:latin typeface="+mn-lt"/>
              </a:rPr>
              <a:t>Discitis</a:t>
            </a:r>
            <a:endParaRPr lang="en-US" sz="3200" dirty="0">
              <a:latin typeface="+mn-lt"/>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8" name="Rectangle 4"/>
          <p:cNvSpPr>
            <a:spLocks noGrp="1" noChangeArrowheads="1"/>
          </p:cNvSpPr>
          <p:nvPr>
            <p:ph type="ctrTitle"/>
          </p:nvPr>
        </p:nvSpPr>
        <p:spPr/>
        <p:txBody>
          <a:bodyPr/>
          <a:lstStyle/>
          <a:p>
            <a:pPr marL="484632" indent="0" eaLnBrk="1" fontAlgn="auto" hangingPunct="1">
              <a:spcAft>
                <a:spcPts val="0"/>
              </a:spcAft>
              <a:defRPr/>
            </a:pPr>
            <a:r>
              <a:rPr lang="en-US" b="1" dirty="0">
                <a:solidFill>
                  <a:schemeClr val="accent1">
                    <a:tint val="83000"/>
                    <a:satMod val="150000"/>
                  </a:schemeClr>
                </a:solidFill>
              </a:rPr>
              <a:t>MALIGNANCIES</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9" name="Rectangle 7"/>
          <p:cNvSpPr>
            <a:spLocks noGrp="1" noChangeArrowheads="1"/>
          </p:cNvSpPr>
          <p:nvPr>
            <p:ph type="title"/>
          </p:nvPr>
        </p:nvSpPr>
        <p:spPr/>
        <p:txBody>
          <a:bodyPr>
            <a:normAutofit fontScale="90000"/>
          </a:bodyPr>
          <a:lstStyle/>
          <a:p>
            <a:pPr marL="484632" indent="0" eaLnBrk="1" fontAlgn="auto" hangingPunct="1">
              <a:spcAft>
                <a:spcPts val="0"/>
              </a:spcAft>
              <a:defRPr/>
            </a:pPr>
            <a:r>
              <a:rPr lang="en-US" sz="4500" dirty="0">
                <a:solidFill>
                  <a:schemeClr val="accent1"/>
                </a:solidFill>
              </a:rPr>
              <a:t>NEOPLASTIC CONDITIONS AFFECTING BONE</a:t>
            </a:r>
            <a:r>
              <a:rPr lang="en-US" sz="3600" dirty="0">
                <a:solidFill>
                  <a:schemeClr val="accent1"/>
                </a:solidFill>
              </a:rPr>
              <a:t/>
            </a:r>
            <a:br>
              <a:rPr lang="en-US" sz="3600" dirty="0">
                <a:solidFill>
                  <a:schemeClr val="accent1"/>
                </a:solidFill>
              </a:rPr>
            </a:br>
            <a:endParaRPr lang="en-US" sz="3600" dirty="0">
              <a:solidFill>
                <a:schemeClr val="accent1"/>
              </a:solidFill>
            </a:endParaRPr>
          </a:p>
        </p:txBody>
      </p:sp>
      <p:sp>
        <p:nvSpPr>
          <p:cNvPr id="66563" name="Rectangle 8"/>
          <p:cNvSpPr>
            <a:spLocks noGrp="1" noChangeArrowheads="1"/>
          </p:cNvSpPr>
          <p:nvPr>
            <p:ph sz="half" idx="1"/>
          </p:nvPr>
        </p:nvSpPr>
        <p:spPr/>
        <p:txBody>
          <a:bodyPr/>
          <a:lstStyle/>
          <a:p>
            <a:pPr eaLnBrk="1" hangingPunct="1"/>
            <a:r>
              <a:rPr lang="en-US" sz="2800" b="1" dirty="0" smtClean="0">
                <a:solidFill>
                  <a:srgbClr val="FFFFFF"/>
                </a:solidFill>
              </a:rPr>
              <a:t>Leukemia</a:t>
            </a:r>
          </a:p>
          <a:p>
            <a:pPr eaLnBrk="1" hangingPunct="1"/>
            <a:r>
              <a:rPr lang="en-US" sz="2800" b="1" dirty="0" err="1" smtClean="0">
                <a:solidFill>
                  <a:srgbClr val="FFFFFF"/>
                </a:solidFill>
              </a:rPr>
              <a:t>Neuroblastoma</a:t>
            </a:r>
            <a:endParaRPr lang="en-US" sz="2800" b="1" dirty="0" smtClean="0">
              <a:solidFill>
                <a:srgbClr val="FFFFFF"/>
              </a:solidFill>
            </a:endParaRPr>
          </a:p>
          <a:p>
            <a:pPr eaLnBrk="1" hangingPunct="1"/>
            <a:r>
              <a:rPr lang="en-US" sz="2800" b="1" dirty="0" smtClean="0">
                <a:solidFill>
                  <a:srgbClr val="FFFFFF"/>
                </a:solidFill>
              </a:rPr>
              <a:t>Lymphoma</a:t>
            </a:r>
          </a:p>
          <a:p>
            <a:pPr eaLnBrk="1" hangingPunct="1"/>
            <a:r>
              <a:rPr lang="en-US" sz="2800" b="1" dirty="0" smtClean="0">
                <a:solidFill>
                  <a:srgbClr val="FFFFFF"/>
                </a:solidFill>
              </a:rPr>
              <a:t>Malignant tumors of bone, cartilage and </a:t>
            </a:r>
            <a:r>
              <a:rPr lang="en-US" sz="2800" b="1" dirty="0" err="1" smtClean="0">
                <a:solidFill>
                  <a:srgbClr val="FFFFFF"/>
                </a:solidFill>
              </a:rPr>
              <a:t>synovium</a:t>
            </a:r>
            <a:endParaRPr lang="en-US" sz="2800" b="1" dirty="0" smtClean="0">
              <a:solidFill>
                <a:srgbClr val="FFFFFF"/>
              </a:solidFill>
            </a:endParaRPr>
          </a:p>
          <a:p>
            <a:pPr eaLnBrk="1" hangingPunct="1"/>
            <a:r>
              <a:rPr lang="en-US" sz="2800" b="1" dirty="0" smtClean="0">
                <a:solidFill>
                  <a:srgbClr val="FFFFFF"/>
                </a:solidFill>
              </a:rPr>
              <a:t>Metastatic disease</a:t>
            </a:r>
          </a:p>
          <a:p>
            <a:pPr eaLnBrk="1" hangingPunct="1"/>
            <a:r>
              <a:rPr lang="en-US" sz="2800" b="1" dirty="0" smtClean="0">
                <a:solidFill>
                  <a:srgbClr val="FFFFFF"/>
                </a:solidFill>
              </a:rPr>
              <a:t>Pigmented </a:t>
            </a:r>
            <a:r>
              <a:rPr lang="en-US" sz="2800" b="1" dirty="0" err="1" smtClean="0">
                <a:solidFill>
                  <a:srgbClr val="FFFFFF"/>
                </a:solidFill>
              </a:rPr>
              <a:t>villonodular</a:t>
            </a:r>
            <a:r>
              <a:rPr lang="en-US" sz="2800" b="1" dirty="0" smtClean="0">
                <a:solidFill>
                  <a:srgbClr val="FFFFFF"/>
                </a:solidFill>
              </a:rPr>
              <a:t> </a:t>
            </a:r>
            <a:r>
              <a:rPr lang="en-US" sz="2800" b="1" dirty="0" err="1" smtClean="0">
                <a:solidFill>
                  <a:srgbClr val="FFFFFF"/>
                </a:solidFill>
              </a:rPr>
              <a:t>synovits</a:t>
            </a:r>
            <a:endParaRPr lang="en-US" sz="2800" b="1" dirty="0" smtClean="0">
              <a:solidFill>
                <a:srgbClr val="FFFFFF"/>
              </a:solidFill>
            </a:endParaRPr>
          </a:p>
          <a:p>
            <a:pPr eaLnBrk="1" hangingPunct="1"/>
            <a:r>
              <a:rPr lang="en-US" sz="2800" b="1" dirty="0" err="1" smtClean="0">
                <a:solidFill>
                  <a:srgbClr val="FFFFFF"/>
                </a:solidFill>
              </a:rPr>
              <a:t>Histiocytosis</a:t>
            </a:r>
            <a:endParaRPr lang="en-US" sz="2800" b="1" dirty="0" smtClean="0"/>
          </a:p>
          <a:p>
            <a:pPr eaLnBrk="1" hangingPunct="1"/>
            <a:endParaRPr lang="en-US" sz="2800" dirty="0" smtClean="0"/>
          </a:p>
        </p:txBody>
      </p:sp>
      <p:sp>
        <p:nvSpPr>
          <p:cNvPr id="66564" name="Text Box 3"/>
          <p:cNvSpPr txBox="1">
            <a:spLocks noChangeArrowheads="1"/>
          </p:cNvSpPr>
          <p:nvPr/>
        </p:nvSpPr>
        <p:spPr bwMode="auto">
          <a:xfrm>
            <a:off x="917575" y="5638800"/>
            <a:ext cx="8226425" cy="3054350"/>
          </a:xfrm>
          <a:prstGeom prst="rect">
            <a:avLst/>
          </a:prstGeom>
          <a:noFill/>
          <a:ln w="9525">
            <a:noFill/>
            <a:miter lim="800000"/>
            <a:headEnd/>
            <a:tailEnd/>
          </a:ln>
        </p:spPr>
        <p:txBody>
          <a:bodyPr lIns="0" tIns="0" rIns="0" bIns="0"/>
          <a:lstStyle/>
          <a:p>
            <a:pPr marL="187325" indent="-187325" defTabSz="409575">
              <a:buClr>
                <a:srgbClr val="FFFFFF"/>
              </a:buClr>
              <a:buSzPct val="46000"/>
              <a:buFontTx/>
              <a:buChar char="•"/>
            </a:pPr>
            <a:endParaRPr lang="en-US" sz="320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marL="484632" indent="0" eaLnBrk="1" fontAlgn="auto" hangingPunct="1">
              <a:spcAft>
                <a:spcPts val="0"/>
              </a:spcAft>
              <a:defRPr/>
            </a:pPr>
            <a:r>
              <a:rPr lang="en-US" dirty="0">
                <a:solidFill>
                  <a:schemeClr val="accent1">
                    <a:tint val="83000"/>
                    <a:satMod val="150000"/>
                  </a:schemeClr>
                </a:solidFill>
              </a:rPr>
              <a:t>CHILDHOOD LEUKEMIA PRESENTING AS BONE PAIN</a:t>
            </a:r>
          </a:p>
        </p:txBody>
      </p:sp>
      <p:sp>
        <p:nvSpPr>
          <p:cNvPr id="67587" name="Rectangle 3"/>
          <p:cNvSpPr>
            <a:spLocks noGrp="1" noChangeArrowheads="1"/>
          </p:cNvSpPr>
          <p:nvPr>
            <p:ph idx="1"/>
          </p:nvPr>
        </p:nvSpPr>
        <p:spPr/>
        <p:txBody>
          <a:bodyPr/>
          <a:lstStyle/>
          <a:p>
            <a:pPr eaLnBrk="1" hangingPunct="1">
              <a:lnSpc>
                <a:spcPct val="90000"/>
              </a:lnSpc>
            </a:pPr>
            <a:r>
              <a:rPr lang="en-US" sz="2800" dirty="0" smtClean="0"/>
              <a:t>May be first and most prominent symptom in 18% of children </a:t>
            </a:r>
          </a:p>
          <a:p>
            <a:pPr eaLnBrk="1" hangingPunct="1">
              <a:lnSpc>
                <a:spcPct val="90000"/>
              </a:lnSpc>
            </a:pPr>
            <a:r>
              <a:rPr lang="en-US" sz="2800" dirty="0" smtClean="0"/>
              <a:t>May have no abnormal cells in peripheral CBC</a:t>
            </a:r>
          </a:p>
          <a:p>
            <a:pPr eaLnBrk="1" hangingPunct="1">
              <a:lnSpc>
                <a:spcPct val="90000"/>
              </a:lnSpc>
            </a:pPr>
            <a:r>
              <a:rPr lang="en-US" sz="2800" dirty="0" smtClean="0"/>
              <a:t>Radiographs, platelet count, </a:t>
            </a:r>
            <a:r>
              <a:rPr lang="en-US" sz="2800" dirty="0" err="1" smtClean="0"/>
              <a:t>Hgb</a:t>
            </a:r>
            <a:r>
              <a:rPr lang="en-US" sz="2800" dirty="0" smtClean="0"/>
              <a:t>, WBC may be entirely normal</a:t>
            </a:r>
          </a:p>
          <a:p>
            <a:pPr eaLnBrk="1" hangingPunct="1">
              <a:lnSpc>
                <a:spcPct val="90000"/>
              </a:lnSpc>
            </a:pPr>
            <a:r>
              <a:rPr lang="en-US" sz="2800" dirty="0" smtClean="0"/>
              <a:t>ESR is usually (but not always) elevated</a:t>
            </a:r>
          </a:p>
          <a:p>
            <a:pPr eaLnBrk="1" hangingPunct="1">
              <a:lnSpc>
                <a:spcPct val="90000"/>
              </a:lnSpc>
            </a:pPr>
            <a:r>
              <a:rPr lang="en-US" sz="2800" dirty="0" smtClean="0"/>
              <a:t>Presence of atypical lymphocytes on smear is suspicious</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033"/>
          <p:cNvPicPr>
            <a:picLocks noChangeAspect="1" noChangeArrowheads="1"/>
          </p:cNvPicPr>
          <p:nvPr/>
        </p:nvPicPr>
        <p:blipFill>
          <a:blip r:embed="rId3"/>
          <a:srcRect/>
          <a:stretch>
            <a:fillRect/>
          </a:stretch>
        </p:blipFill>
        <p:spPr bwMode="auto">
          <a:xfrm>
            <a:off x="1828800" y="1600200"/>
            <a:ext cx="5486400" cy="3657600"/>
          </a:xfrm>
          <a:prstGeom prst="rect">
            <a:avLst/>
          </a:prstGeom>
          <a:noFill/>
          <a:ln w="9525">
            <a:noFill/>
            <a:miter lim="800000"/>
            <a:headEnd/>
            <a:tailEnd/>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393700" y="533400"/>
          <a:ext cx="3900488" cy="5853113"/>
        </p:xfrm>
        <a:graphic>
          <a:graphicData uri="http://schemas.openxmlformats.org/presentationml/2006/ole">
            <mc:AlternateContent xmlns:mc="http://schemas.openxmlformats.org/markup-compatibility/2006">
              <mc:Choice xmlns:v="urn:schemas-microsoft-com:vml" Requires="v">
                <p:oleObj spid="_x0000_s8200" name="Photo Editor Photo" r:id="rId4" imgW="3900952" imgH="5852667" progId="">
                  <p:embed/>
                </p:oleObj>
              </mc:Choice>
              <mc:Fallback>
                <p:oleObj name="Photo Editor Photo" r:id="rId4" imgW="3900952" imgH="5852667"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00" y="533400"/>
                        <a:ext cx="3900488" cy="585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3"/>
          <p:cNvGraphicFramePr>
            <a:graphicFrameLocks noChangeAspect="1"/>
          </p:cNvGraphicFramePr>
          <p:nvPr/>
        </p:nvGraphicFramePr>
        <p:xfrm>
          <a:off x="4851400" y="609600"/>
          <a:ext cx="3900488" cy="5853113"/>
        </p:xfrm>
        <a:graphic>
          <a:graphicData uri="http://schemas.openxmlformats.org/presentationml/2006/ole">
            <mc:AlternateContent xmlns:mc="http://schemas.openxmlformats.org/markup-compatibility/2006">
              <mc:Choice xmlns:v="urn:schemas-microsoft-com:vml" Requires="v">
                <p:oleObj spid="_x0000_s8201" name="Photo Editor Photo" r:id="rId6" imgW="3900952" imgH="5852667" progId="">
                  <p:embed/>
                </p:oleObj>
              </mc:Choice>
              <mc:Fallback>
                <p:oleObj name="Photo Editor Photo" r:id="rId6" imgW="3900952" imgH="5852667"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1400" y="609600"/>
                        <a:ext cx="3900488" cy="585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Rectangle 4"/>
          <p:cNvSpPr>
            <a:spLocks noGrp="1" noChangeArrowheads="1"/>
          </p:cNvSpPr>
          <p:nvPr>
            <p:ph type="ctrTitle"/>
          </p:nvPr>
        </p:nvSpPr>
        <p:spPr/>
        <p:txBody>
          <a:bodyPr/>
          <a:lstStyle/>
          <a:p>
            <a:pPr marL="484632" indent="0" eaLnBrk="1" fontAlgn="auto" hangingPunct="1">
              <a:spcAft>
                <a:spcPts val="0"/>
              </a:spcAft>
              <a:defRPr/>
            </a:pPr>
            <a:r>
              <a:rPr lang="en-US" b="1">
                <a:solidFill>
                  <a:schemeClr val="accent1">
                    <a:tint val="83000"/>
                    <a:satMod val="150000"/>
                  </a:schemeClr>
                </a:solidFill>
              </a:rPr>
              <a:t>INFECTIONS MIMICKING RHEUMATIC DISEASES</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3832225" y="1549400"/>
          <a:ext cx="5410200" cy="3605213"/>
        </p:xfrm>
        <a:graphic>
          <a:graphicData uri="http://schemas.openxmlformats.org/presentationml/2006/ole">
            <mc:AlternateContent xmlns:mc="http://schemas.openxmlformats.org/markup-compatibility/2006">
              <mc:Choice xmlns:v="urn:schemas-microsoft-com:vml" Requires="v">
                <p:oleObj spid="_x0000_s9224" name="Photo Editor Photo" r:id="rId4" imgW="5852667" imgH="3900952" progId="">
                  <p:embed/>
                </p:oleObj>
              </mc:Choice>
              <mc:Fallback>
                <p:oleObj name="Photo Editor Photo" r:id="rId4" imgW="5852667" imgH="3900952"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2225" y="1549400"/>
                        <a:ext cx="5410200" cy="360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3"/>
          <p:cNvGraphicFramePr>
            <a:graphicFrameLocks noChangeAspect="1"/>
          </p:cNvGraphicFramePr>
          <p:nvPr/>
        </p:nvGraphicFramePr>
        <p:xfrm>
          <a:off x="309563" y="1576388"/>
          <a:ext cx="5410200" cy="3605212"/>
        </p:xfrm>
        <a:graphic>
          <a:graphicData uri="http://schemas.openxmlformats.org/presentationml/2006/ole">
            <mc:AlternateContent xmlns:mc="http://schemas.openxmlformats.org/markup-compatibility/2006">
              <mc:Choice xmlns:v="urn:schemas-microsoft-com:vml" Requires="v">
                <p:oleObj spid="_x0000_s9225" name="Photo Editor Photo" r:id="rId6" imgW="5852667" imgH="3900952" progId="">
                  <p:embed/>
                </p:oleObj>
              </mc:Choice>
              <mc:Fallback>
                <p:oleObj name="Photo Editor Photo" r:id="rId6" imgW="5852667" imgH="3900952"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563" y="1576388"/>
                        <a:ext cx="5410200" cy="36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Rectangle 4"/>
          <p:cNvSpPr>
            <a:spLocks noChangeArrowheads="1"/>
          </p:cNvSpPr>
          <p:nvPr/>
        </p:nvSpPr>
        <p:spPr bwMode="auto">
          <a:xfrm>
            <a:off x="4605338" y="1524000"/>
            <a:ext cx="1355725" cy="3657600"/>
          </a:xfrm>
          <a:prstGeom prst="rect">
            <a:avLst/>
          </a:prstGeom>
          <a:solidFill>
            <a:schemeClr val="bg2"/>
          </a:solidFill>
          <a:ln w="9525">
            <a:solidFill>
              <a:schemeClr val="bg2"/>
            </a:solidFill>
            <a:miter lim="800000"/>
            <a:headEnd/>
            <a:tailEnd/>
          </a:ln>
        </p:spPr>
        <p:txBody>
          <a:bodyPr wrap="none" anchor="ctr"/>
          <a:lstStyle/>
          <a:p>
            <a:endParaRPr lang="en-US"/>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6" name="Rectangle 4"/>
          <p:cNvSpPr>
            <a:spLocks noGrp="1" noChangeArrowheads="1"/>
          </p:cNvSpPr>
          <p:nvPr>
            <p:ph type="ctrTitle"/>
          </p:nvPr>
        </p:nvSpPr>
        <p:spPr>
          <a:xfrm>
            <a:off x="533400" y="1219200"/>
            <a:ext cx="8062912" cy="1470025"/>
          </a:xfrm>
        </p:spPr>
        <p:txBody>
          <a:bodyPr>
            <a:normAutofit fontScale="90000"/>
          </a:bodyPr>
          <a:lstStyle/>
          <a:p>
            <a:pPr marL="484632" indent="0" eaLnBrk="1" fontAlgn="auto" hangingPunct="1">
              <a:spcAft>
                <a:spcPts val="0"/>
              </a:spcAft>
              <a:defRPr/>
            </a:pPr>
            <a:r>
              <a:rPr lang="en-US" sz="4900" b="1" dirty="0">
                <a:solidFill>
                  <a:schemeClr val="accent1"/>
                </a:solidFill>
              </a:rPr>
              <a:t>NON-MALIGNANT CONDITIONS AFFECTING BONE</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43" name="Rectangle 11"/>
          <p:cNvSpPr>
            <a:spLocks noGrp="1" noChangeArrowheads="1"/>
          </p:cNvSpPr>
          <p:nvPr>
            <p:ph type="title"/>
          </p:nvPr>
        </p:nvSpPr>
        <p:spPr/>
        <p:txBody>
          <a:bodyPr/>
          <a:lstStyle/>
          <a:p>
            <a:pPr marL="484632" indent="0" eaLnBrk="1" fontAlgn="auto" hangingPunct="1">
              <a:spcAft>
                <a:spcPts val="0"/>
              </a:spcAft>
              <a:defRPr/>
            </a:pPr>
            <a:r>
              <a:rPr lang="en-US" sz="3700" dirty="0">
                <a:solidFill>
                  <a:schemeClr val="accent1"/>
                </a:solidFill>
              </a:rPr>
              <a:t>NON-MALIGNANT CONDITIONS AFFECTING BONE</a:t>
            </a:r>
          </a:p>
        </p:txBody>
      </p:sp>
      <p:sp>
        <p:nvSpPr>
          <p:cNvPr id="70659" name="Rectangle 12"/>
          <p:cNvSpPr>
            <a:spLocks noGrp="1" noChangeArrowheads="1"/>
          </p:cNvSpPr>
          <p:nvPr>
            <p:ph idx="1"/>
          </p:nvPr>
        </p:nvSpPr>
        <p:spPr/>
        <p:txBody>
          <a:bodyPr/>
          <a:lstStyle/>
          <a:p>
            <a:pPr eaLnBrk="1" hangingPunct="1"/>
            <a:r>
              <a:rPr lang="en-US" b="1" dirty="0" err="1" smtClean="0">
                <a:solidFill>
                  <a:srgbClr val="FFFFFF"/>
                </a:solidFill>
              </a:rPr>
              <a:t>Osteoid</a:t>
            </a:r>
            <a:r>
              <a:rPr lang="en-US" b="1" dirty="0" smtClean="0">
                <a:solidFill>
                  <a:srgbClr val="FFFFFF"/>
                </a:solidFill>
              </a:rPr>
              <a:t> </a:t>
            </a:r>
            <a:r>
              <a:rPr lang="en-US" b="1" dirty="0" err="1" smtClean="0">
                <a:solidFill>
                  <a:srgbClr val="FFFFFF"/>
                </a:solidFill>
              </a:rPr>
              <a:t>osteoma</a:t>
            </a:r>
            <a:endParaRPr lang="en-US" b="1" dirty="0" smtClean="0">
              <a:solidFill>
                <a:srgbClr val="FFFFFF"/>
              </a:solidFill>
            </a:endParaRPr>
          </a:p>
          <a:p>
            <a:pPr eaLnBrk="1" hangingPunct="1"/>
            <a:r>
              <a:rPr lang="en-US" b="1" dirty="0" err="1" smtClean="0">
                <a:solidFill>
                  <a:srgbClr val="FFFFFF"/>
                </a:solidFill>
              </a:rPr>
              <a:t>Osteochondroses</a:t>
            </a:r>
            <a:endParaRPr lang="en-US" b="1" dirty="0" smtClean="0">
              <a:solidFill>
                <a:srgbClr val="FFFFFF"/>
              </a:solidFill>
            </a:endParaRPr>
          </a:p>
          <a:p>
            <a:pPr eaLnBrk="1" hangingPunct="1"/>
            <a:r>
              <a:rPr lang="en-US" b="1" dirty="0" smtClean="0">
                <a:solidFill>
                  <a:srgbClr val="FFFFFF"/>
                </a:solidFill>
              </a:rPr>
              <a:t>Slipped capital femoral epiphysis</a:t>
            </a:r>
          </a:p>
          <a:p>
            <a:pPr eaLnBrk="1" hangingPunct="1"/>
            <a:r>
              <a:rPr lang="en-US" b="1" dirty="0" err="1" smtClean="0">
                <a:solidFill>
                  <a:srgbClr val="FFFFFF"/>
                </a:solidFill>
              </a:rPr>
              <a:t>Aneurysmal</a:t>
            </a:r>
            <a:r>
              <a:rPr lang="en-US" b="1" dirty="0" smtClean="0">
                <a:solidFill>
                  <a:srgbClr val="FFFFFF"/>
                </a:solidFill>
              </a:rPr>
              <a:t> bone cyst</a:t>
            </a:r>
          </a:p>
          <a:p>
            <a:pPr eaLnBrk="1" hangingPunct="1"/>
            <a:r>
              <a:rPr lang="en-US" b="1" dirty="0" err="1" smtClean="0">
                <a:solidFill>
                  <a:srgbClr val="FFFFFF"/>
                </a:solidFill>
              </a:rPr>
              <a:t>Chondromalacia</a:t>
            </a:r>
            <a:r>
              <a:rPr lang="en-US" b="1" dirty="0" smtClean="0">
                <a:solidFill>
                  <a:srgbClr val="FFFFFF"/>
                </a:solidFill>
              </a:rPr>
              <a:t> patellae</a:t>
            </a:r>
          </a:p>
          <a:p>
            <a:pPr eaLnBrk="1" hangingPunct="1"/>
            <a:r>
              <a:rPr lang="en-US" b="1" dirty="0" smtClean="0">
                <a:solidFill>
                  <a:srgbClr val="FFFFFF"/>
                </a:solidFill>
              </a:rPr>
              <a:t>Occult trauma</a:t>
            </a:r>
          </a:p>
          <a:p>
            <a:pPr eaLnBrk="1" hangingPunct="1"/>
            <a:endParaRPr lang="en-US" dirty="0" smtClean="0"/>
          </a:p>
        </p:txBody>
      </p:sp>
      <p:sp>
        <p:nvSpPr>
          <p:cNvPr id="70660" name="Text Box 3"/>
          <p:cNvSpPr txBox="1">
            <a:spLocks noChangeArrowheads="1"/>
          </p:cNvSpPr>
          <p:nvPr/>
        </p:nvSpPr>
        <p:spPr bwMode="auto">
          <a:xfrm>
            <a:off x="1357313" y="2411413"/>
            <a:ext cx="7380287" cy="3054350"/>
          </a:xfrm>
          <a:prstGeom prst="rect">
            <a:avLst/>
          </a:prstGeom>
          <a:noFill/>
          <a:ln w="9525">
            <a:noFill/>
            <a:miter lim="800000"/>
            <a:headEnd/>
            <a:tailEnd/>
          </a:ln>
        </p:spPr>
        <p:txBody>
          <a:bodyPr lIns="0" tIns="0" rIns="0" bIns="0"/>
          <a:lstStyle/>
          <a:p>
            <a:pPr marL="187325" indent="-187325" defTabSz="409575">
              <a:buClr>
                <a:srgbClr val="FFFFFF"/>
              </a:buClr>
              <a:buSzPct val="46000"/>
              <a:buFontTx/>
              <a:buChar char="•"/>
            </a:pPr>
            <a:endParaRPr lang="en-US" sz="3200"/>
          </a:p>
        </p:txBody>
      </p:sp>
      <p:sp>
        <p:nvSpPr>
          <p:cNvPr id="70661" name="Rectangle 10"/>
          <p:cNvSpPr>
            <a:spLocks noChangeArrowheads="1"/>
          </p:cNvSpPr>
          <p:nvPr/>
        </p:nvSpPr>
        <p:spPr bwMode="auto">
          <a:xfrm>
            <a:off x="2286000" y="2287588"/>
            <a:ext cx="4572000" cy="457200"/>
          </a:xfrm>
          <a:prstGeom prst="rect">
            <a:avLst/>
          </a:prstGeom>
          <a:noFill/>
          <a:ln w="9525">
            <a:noFill/>
            <a:miter lim="800000"/>
            <a:headEnd/>
            <a:tailEnd/>
          </a:ln>
        </p:spPr>
        <p:txBody>
          <a:bodyPr>
            <a:spAutoFit/>
          </a:bodyPr>
          <a:lstStyle/>
          <a:p>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marL="484632" indent="0" eaLnBrk="1" fontAlgn="auto" hangingPunct="1">
              <a:spcAft>
                <a:spcPts val="0"/>
              </a:spcAft>
              <a:defRPr/>
            </a:pPr>
            <a:r>
              <a:rPr lang="en-US">
                <a:solidFill>
                  <a:schemeClr val="accent1">
                    <a:tint val="83000"/>
                    <a:satMod val="150000"/>
                  </a:schemeClr>
                </a:solidFill>
              </a:rPr>
              <a:t>OSTEOID OSTEOMA</a:t>
            </a:r>
          </a:p>
        </p:txBody>
      </p:sp>
      <p:pic>
        <p:nvPicPr>
          <p:cNvPr id="71683" name="Picture 3"/>
          <p:cNvPicPr>
            <a:picLocks noChangeAspect="1" noChangeArrowheads="1"/>
          </p:cNvPicPr>
          <p:nvPr/>
        </p:nvPicPr>
        <p:blipFill>
          <a:blip r:embed="rId3"/>
          <a:srcRect/>
          <a:stretch>
            <a:fillRect/>
          </a:stretch>
        </p:blipFill>
        <p:spPr bwMode="auto">
          <a:xfrm>
            <a:off x="1524000" y="1905000"/>
            <a:ext cx="6248400" cy="41687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ChangeAspect="1" noChangeArrowheads="1"/>
          </p:cNvPicPr>
          <p:nvPr/>
        </p:nvPicPr>
        <p:blipFill>
          <a:blip r:embed="rId3"/>
          <a:srcRect l="14894" r="29787"/>
          <a:stretch>
            <a:fillRect/>
          </a:stretch>
        </p:blipFill>
        <p:spPr bwMode="auto">
          <a:xfrm>
            <a:off x="2286000" y="952500"/>
            <a:ext cx="4356100" cy="5905500"/>
          </a:xfrm>
          <a:prstGeom prst="rect">
            <a:avLst/>
          </a:prstGeom>
          <a:noFill/>
          <a:ln w="9525">
            <a:noFill/>
            <a:miter lim="800000"/>
            <a:headEnd/>
            <a:tailEnd/>
          </a:ln>
        </p:spPr>
      </p:pic>
      <p:sp>
        <p:nvSpPr>
          <p:cNvPr id="234501" name="Rectangle 5"/>
          <p:cNvSpPr>
            <a:spLocks noGrp="1" noChangeArrowheads="1"/>
          </p:cNvSpPr>
          <p:nvPr>
            <p:ph type="title"/>
          </p:nvPr>
        </p:nvSpPr>
        <p:spPr>
          <a:xfrm>
            <a:off x="685800" y="0"/>
            <a:ext cx="7772400" cy="914400"/>
          </a:xfrm>
        </p:spPr>
        <p:txBody>
          <a:bodyPr/>
          <a:lstStyle/>
          <a:p>
            <a:pPr marL="484632" indent="0" eaLnBrk="1" fontAlgn="auto" hangingPunct="1">
              <a:spcAft>
                <a:spcPts val="0"/>
              </a:spcAft>
              <a:defRPr/>
            </a:pPr>
            <a:r>
              <a:rPr lang="en-US">
                <a:solidFill>
                  <a:schemeClr val="accent1">
                    <a:tint val="83000"/>
                    <a:satMod val="150000"/>
                  </a:schemeClr>
                </a:solidFill>
              </a:rPr>
              <a:t>Osteoid Osteoma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4501"/>
                                        </p:tgtEl>
                                        <p:attrNameLst>
                                          <p:attrName>style.visibility</p:attrName>
                                        </p:attrNameLst>
                                      </p:cBhvr>
                                      <p:to>
                                        <p:strVal val="visible"/>
                                      </p:to>
                                    </p:set>
                                    <p:animEffect transition="in" filter="box(in)">
                                      <p:cBhvr>
                                        <p:cTn id="7" dur="500"/>
                                        <p:tgtEl>
                                          <p:spTgt spid="234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marL="484632" indent="0" eaLnBrk="1" fontAlgn="auto" hangingPunct="1">
              <a:spcAft>
                <a:spcPts val="0"/>
              </a:spcAft>
              <a:defRPr/>
            </a:pPr>
            <a:r>
              <a:rPr lang="en-US">
                <a:solidFill>
                  <a:schemeClr val="accent1">
                    <a:tint val="83000"/>
                    <a:satMod val="150000"/>
                  </a:schemeClr>
                </a:solidFill>
              </a:rPr>
              <a:t>LEGG-PERTHES DISEASE</a:t>
            </a:r>
          </a:p>
        </p:txBody>
      </p:sp>
      <p:pic>
        <p:nvPicPr>
          <p:cNvPr id="73731" name="Picture 3"/>
          <p:cNvPicPr>
            <a:picLocks noChangeAspect="1" noChangeArrowheads="1"/>
          </p:cNvPicPr>
          <p:nvPr/>
        </p:nvPicPr>
        <p:blipFill>
          <a:blip r:embed="rId3"/>
          <a:srcRect/>
          <a:stretch>
            <a:fillRect/>
          </a:stretch>
        </p:blipFill>
        <p:spPr bwMode="auto">
          <a:xfrm>
            <a:off x="1447800" y="1600200"/>
            <a:ext cx="6553200" cy="43719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noChangeArrowheads="1"/>
          </p:cNvPicPr>
          <p:nvPr/>
        </p:nvPicPr>
        <p:blipFill>
          <a:blip r:embed="rId3"/>
          <a:srcRect/>
          <a:stretch>
            <a:fillRect/>
          </a:stretch>
        </p:blipFill>
        <p:spPr bwMode="auto">
          <a:xfrm>
            <a:off x="2133600" y="1676400"/>
            <a:ext cx="5053013" cy="4865688"/>
          </a:xfrm>
          <a:prstGeom prst="rect">
            <a:avLst/>
          </a:prstGeom>
          <a:noFill/>
          <a:ln w="9525">
            <a:noFill/>
            <a:miter lim="800000"/>
            <a:headEnd/>
            <a:tailEnd/>
          </a:ln>
        </p:spPr>
      </p:pic>
      <p:sp>
        <p:nvSpPr>
          <p:cNvPr id="263173" name="Rectangle 5"/>
          <p:cNvSpPr>
            <a:spLocks noGrp="1" noChangeArrowheads="1"/>
          </p:cNvSpPr>
          <p:nvPr>
            <p:ph type="title"/>
          </p:nvPr>
        </p:nvSpPr>
        <p:spPr>
          <a:xfrm>
            <a:off x="685800" y="381000"/>
            <a:ext cx="7772400" cy="1143000"/>
          </a:xfrm>
        </p:spPr>
        <p:txBody>
          <a:bodyPr>
            <a:normAutofit fontScale="90000"/>
          </a:bodyPr>
          <a:lstStyle/>
          <a:p>
            <a:pPr marL="484632" indent="0" eaLnBrk="1" fontAlgn="auto" hangingPunct="1">
              <a:spcAft>
                <a:spcPts val="0"/>
              </a:spcAft>
              <a:defRPr/>
            </a:pPr>
            <a:r>
              <a:rPr lang="en-US">
                <a:solidFill>
                  <a:schemeClr val="accent1">
                    <a:tint val="83000"/>
                    <a:satMod val="150000"/>
                  </a:schemeClr>
                </a:solidFill>
              </a:rPr>
              <a:t>Legg-Calvé-Perthes disease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3173"/>
                                        </p:tgtEl>
                                        <p:attrNameLst>
                                          <p:attrName>style.visibility</p:attrName>
                                        </p:attrNameLst>
                                      </p:cBhvr>
                                      <p:to>
                                        <p:strVal val="visible"/>
                                      </p:to>
                                    </p:set>
                                    <p:animEffect transition="in" filter="box(in)">
                                      <p:cBhvr>
                                        <p:cTn id="7" dur="500"/>
                                        <p:tgtEl>
                                          <p:spTgt spid="26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srcRect/>
          <a:stretch>
            <a:fillRect/>
          </a:stretch>
        </p:blipFill>
        <p:spPr bwMode="auto">
          <a:xfrm>
            <a:off x="1295400" y="1371600"/>
            <a:ext cx="6672263" cy="5286375"/>
          </a:xfrm>
          <a:prstGeom prst="rect">
            <a:avLst/>
          </a:prstGeom>
          <a:noFill/>
          <a:ln w="9525">
            <a:noFill/>
            <a:miter lim="800000"/>
            <a:headEnd/>
            <a:tailEnd/>
          </a:ln>
        </p:spPr>
      </p:pic>
      <p:sp>
        <p:nvSpPr>
          <p:cNvPr id="265219" name="Rectangle 3"/>
          <p:cNvSpPr>
            <a:spLocks noGrp="1" noChangeArrowheads="1"/>
          </p:cNvSpPr>
          <p:nvPr>
            <p:ph type="title"/>
          </p:nvPr>
        </p:nvSpPr>
        <p:spPr>
          <a:xfrm>
            <a:off x="685800" y="0"/>
            <a:ext cx="7772400" cy="1143000"/>
          </a:xfrm>
        </p:spPr>
        <p:txBody>
          <a:bodyPr>
            <a:normAutofit fontScale="90000"/>
          </a:bodyPr>
          <a:lstStyle/>
          <a:p>
            <a:pPr marL="484632" indent="0" eaLnBrk="1" fontAlgn="auto" hangingPunct="1">
              <a:spcAft>
                <a:spcPts val="0"/>
              </a:spcAft>
              <a:defRPr/>
            </a:pPr>
            <a:r>
              <a:rPr lang="en-US" sz="4000">
                <a:solidFill>
                  <a:schemeClr val="accent1">
                    <a:tint val="83000"/>
                    <a:satMod val="150000"/>
                  </a:schemeClr>
                </a:solidFill>
              </a:rPr>
              <a:t>Slipped Capital Femoral Epiphysis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5219"/>
                                        </p:tgtEl>
                                        <p:attrNameLst>
                                          <p:attrName>style.visibility</p:attrName>
                                        </p:attrNameLst>
                                      </p:cBhvr>
                                      <p:to>
                                        <p:strVal val="visible"/>
                                      </p:to>
                                    </p:set>
                                    <p:animEffect transition="in" filter="box(in)">
                                      <p:cBhvr>
                                        <p:cTn id="7" dur="500"/>
                                        <p:tgtEl>
                                          <p:spTgt spid="265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srcRect/>
          <a:stretch>
            <a:fillRect/>
          </a:stretch>
        </p:blipFill>
        <p:spPr bwMode="auto">
          <a:xfrm>
            <a:off x="1905000" y="533400"/>
            <a:ext cx="5486400" cy="4343400"/>
          </a:xfrm>
          <a:prstGeom prst="rect">
            <a:avLst/>
          </a:prstGeom>
          <a:noFill/>
          <a:ln w="9525">
            <a:noFill/>
            <a:miter lim="800000"/>
            <a:headEnd/>
            <a:tailEnd/>
          </a:ln>
        </p:spPr>
      </p:pic>
      <p:sp>
        <p:nvSpPr>
          <p:cNvPr id="76803" name="Text Box 3"/>
          <p:cNvSpPr txBox="1">
            <a:spLocks noChangeArrowheads="1"/>
          </p:cNvSpPr>
          <p:nvPr/>
        </p:nvSpPr>
        <p:spPr bwMode="auto">
          <a:xfrm>
            <a:off x="762000" y="5257800"/>
            <a:ext cx="7696200" cy="915988"/>
          </a:xfrm>
          <a:prstGeom prst="rect">
            <a:avLst/>
          </a:prstGeom>
          <a:noFill/>
          <a:ln w="9525">
            <a:noFill/>
            <a:miter lim="800000"/>
            <a:headEnd/>
            <a:tailEnd/>
          </a:ln>
        </p:spPr>
        <p:txBody>
          <a:bodyPr>
            <a:spAutoFit/>
          </a:bodyPr>
          <a:lstStyle/>
          <a:p>
            <a:pPr eaLnBrk="1" hangingPunct="1">
              <a:spcBef>
                <a:spcPct val="50000"/>
              </a:spcBef>
            </a:pPr>
            <a:r>
              <a:rPr lang="en-US" sz="1800" b="0"/>
              <a:t>A Klein line is a line drawn along the superior border of the femoral neck that would normally pass through a portion of the femoral head. If not, slipped capital femoral epiphysis is diagnosed. </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Text Box 3"/>
          <p:cNvSpPr txBox="1">
            <a:spLocks noChangeArrowheads="1"/>
          </p:cNvSpPr>
          <p:nvPr/>
        </p:nvSpPr>
        <p:spPr bwMode="auto">
          <a:xfrm>
            <a:off x="381000" y="3886200"/>
            <a:ext cx="8228013" cy="1714500"/>
          </a:xfrm>
          <a:prstGeom prst="rect">
            <a:avLst/>
          </a:prstGeom>
          <a:noFill/>
          <a:ln w="9525">
            <a:noFill/>
            <a:miter lim="800000"/>
            <a:headEnd/>
            <a:tailEnd/>
          </a:ln>
        </p:spPr>
        <p:txBody>
          <a:bodyPr lIns="0" tIns="0" rIns="0" bIns="0"/>
          <a:lstStyle/>
          <a:p>
            <a:pPr marL="207963" indent="-207963" defTabSz="457200">
              <a:buClr>
                <a:srgbClr val="FFFFFF"/>
              </a:buClr>
              <a:buSzPct val="46000"/>
              <a:buFontTx/>
              <a:buChar char="•"/>
            </a:pPr>
            <a:endParaRPr lang="en-US" sz="3600" b="0"/>
          </a:p>
        </p:txBody>
      </p:sp>
      <p:sp>
        <p:nvSpPr>
          <p:cNvPr id="101380" name="Rectangle 4"/>
          <p:cNvSpPr>
            <a:spLocks noGrp="1" noChangeArrowheads="1"/>
          </p:cNvSpPr>
          <p:nvPr>
            <p:ph type="title"/>
          </p:nvPr>
        </p:nvSpPr>
        <p:spPr/>
        <p:txBody>
          <a:bodyPr>
            <a:normAutofit/>
          </a:bodyPr>
          <a:lstStyle/>
          <a:p>
            <a:pPr marL="484632" indent="0" eaLnBrk="1" fontAlgn="auto" hangingPunct="1">
              <a:spcAft>
                <a:spcPts val="0"/>
              </a:spcAft>
              <a:defRPr/>
            </a:pPr>
            <a:r>
              <a:rPr lang="en-US" sz="5400" dirty="0">
                <a:solidFill>
                  <a:schemeClr val="accent1"/>
                </a:solidFill>
              </a:rPr>
              <a:t>Neurologic disorders</a:t>
            </a:r>
          </a:p>
        </p:txBody>
      </p:sp>
      <p:sp>
        <p:nvSpPr>
          <p:cNvPr id="77828" name="Rectangle 6"/>
          <p:cNvSpPr>
            <a:spLocks noGrp="1" noChangeArrowheads="1"/>
          </p:cNvSpPr>
          <p:nvPr>
            <p:ph idx="1"/>
          </p:nvPr>
        </p:nvSpPr>
        <p:spPr/>
        <p:txBody>
          <a:bodyPr/>
          <a:lstStyle/>
          <a:p>
            <a:pPr eaLnBrk="1" hangingPunct="1"/>
            <a:r>
              <a:rPr lang="en-US" dirty="0" smtClean="0">
                <a:solidFill>
                  <a:srgbClr val="FFFFFF"/>
                </a:solidFill>
              </a:rPr>
              <a:t>Muscular dystrophies</a:t>
            </a:r>
          </a:p>
          <a:p>
            <a:pPr eaLnBrk="1" hangingPunct="1"/>
            <a:r>
              <a:rPr lang="en-US" dirty="0" smtClean="0">
                <a:solidFill>
                  <a:srgbClr val="FFFFFF"/>
                </a:solidFill>
              </a:rPr>
              <a:t>Gait disturbances and limps secondary to neurologic disease</a:t>
            </a:r>
          </a:p>
          <a:p>
            <a:pPr lvl="1" eaLnBrk="1" hangingPunct="1"/>
            <a:r>
              <a:rPr lang="en-US" dirty="0" smtClean="0">
                <a:solidFill>
                  <a:srgbClr val="FFFFFF"/>
                </a:solidFill>
              </a:rPr>
              <a:t>e..g., mild cerebral palsy</a:t>
            </a:r>
          </a:p>
          <a:p>
            <a:pPr eaLnBrk="1" hangingPunct="1"/>
            <a:r>
              <a:rPr lang="en-US" dirty="0" err="1" smtClean="0">
                <a:solidFill>
                  <a:srgbClr val="FFFFFF"/>
                </a:solidFill>
              </a:rPr>
              <a:t>Guillain-Barre</a:t>
            </a:r>
            <a:endParaRPr lang="en-US" dirty="0" smtClean="0"/>
          </a:p>
          <a:p>
            <a:pPr eaLnBrk="1" hangingPunct="1"/>
            <a:endParaRPr lang="en-US" dirty="0" smtClean="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marL="484632" indent="0" eaLnBrk="1" fontAlgn="auto" hangingPunct="1">
              <a:spcAft>
                <a:spcPts val="0"/>
              </a:spcAft>
              <a:defRPr/>
            </a:pPr>
            <a:r>
              <a:rPr lang="en-US" dirty="0">
                <a:solidFill>
                  <a:schemeClr val="accent1">
                    <a:tint val="83000"/>
                    <a:satMod val="150000"/>
                  </a:schemeClr>
                </a:solidFill>
              </a:rPr>
              <a:t>INFECTIONS MIMICKING RHEUMATIC DISEASES</a:t>
            </a:r>
          </a:p>
        </p:txBody>
      </p:sp>
      <p:sp>
        <p:nvSpPr>
          <p:cNvPr id="26627" name="Rectangle 3"/>
          <p:cNvSpPr>
            <a:spLocks noGrp="1" noChangeArrowheads="1"/>
          </p:cNvSpPr>
          <p:nvPr>
            <p:ph idx="1"/>
          </p:nvPr>
        </p:nvSpPr>
        <p:spPr/>
        <p:txBody>
          <a:bodyPr/>
          <a:lstStyle/>
          <a:p>
            <a:pPr eaLnBrk="1" hangingPunct="1"/>
            <a:r>
              <a:rPr lang="en-US" sz="4000" b="1" smtClean="0"/>
              <a:t>Septic arthritis</a:t>
            </a:r>
          </a:p>
          <a:p>
            <a:pPr eaLnBrk="1" hangingPunct="1"/>
            <a:r>
              <a:rPr lang="en-US" sz="4000" b="1" smtClean="0"/>
              <a:t>Osteomyelitis</a:t>
            </a:r>
          </a:p>
          <a:p>
            <a:pPr eaLnBrk="1" hangingPunct="1"/>
            <a:r>
              <a:rPr lang="en-US" sz="4000" b="1" smtClean="0"/>
              <a:t>Necrotizing fasciitis</a:t>
            </a:r>
          </a:p>
          <a:p>
            <a:pPr eaLnBrk="1" hangingPunct="1"/>
            <a:r>
              <a:rPr lang="en-US" sz="4000" b="1" smtClean="0"/>
              <a:t>Toxic shock</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6" name="Rectangle 4"/>
          <p:cNvSpPr>
            <a:spLocks noGrp="1" noChangeArrowheads="1"/>
          </p:cNvSpPr>
          <p:nvPr>
            <p:ph type="ctrTitle"/>
          </p:nvPr>
        </p:nvSpPr>
        <p:spPr>
          <a:xfrm>
            <a:off x="457200" y="1524000"/>
            <a:ext cx="8062912" cy="1470025"/>
          </a:xfrm>
        </p:spPr>
        <p:txBody>
          <a:bodyPr>
            <a:normAutofit fontScale="90000"/>
          </a:bodyPr>
          <a:lstStyle/>
          <a:p>
            <a:pPr marL="484632" indent="0" eaLnBrk="1" fontAlgn="auto" hangingPunct="1">
              <a:spcAft>
                <a:spcPts val="0"/>
              </a:spcAft>
              <a:defRPr/>
            </a:pPr>
            <a:r>
              <a:rPr lang="en-US" sz="4800" b="1" dirty="0">
                <a:solidFill>
                  <a:schemeClr val="accent1"/>
                </a:solidFill>
              </a:rPr>
              <a:t>MECHANICAL PAIN </a:t>
            </a:r>
            <a:br>
              <a:rPr lang="en-US" sz="4800" b="1" dirty="0">
                <a:solidFill>
                  <a:schemeClr val="accent1"/>
                </a:solidFill>
              </a:rPr>
            </a:br>
            <a:r>
              <a:rPr lang="en-US" sz="4800" b="1" dirty="0">
                <a:solidFill>
                  <a:schemeClr val="accent1"/>
                </a:solidFill>
              </a:rPr>
              <a:t>SYNDROMES</a:t>
            </a:r>
            <a:br>
              <a:rPr lang="en-US" sz="4800" b="1" dirty="0">
                <a:solidFill>
                  <a:schemeClr val="accent1"/>
                </a:solidFill>
              </a:rPr>
            </a:br>
            <a:endParaRPr lang="en-US" sz="4800" b="1" dirty="0">
              <a:solidFill>
                <a:schemeClr val="accent1"/>
              </a:solidFill>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p:cNvSpPr>
            <a:spLocks noGrp="1" noChangeArrowheads="1"/>
          </p:cNvSpPr>
          <p:nvPr>
            <p:ph type="title"/>
          </p:nvPr>
        </p:nvSpPr>
        <p:spPr/>
        <p:txBody>
          <a:bodyPr>
            <a:normAutofit fontScale="90000"/>
          </a:bodyPr>
          <a:lstStyle/>
          <a:p>
            <a:pPr marL="484632" indent="0" eaLnBrk="1" fontAlgn="auto" hangingPunct="1">
              <a:spcAft>
                <a:spcPts val="0"/>
              </a:spcAft>
              <a:defRPr/>
            </a:pPr>
            <a:r>
              <a:rPr lang="en-US" sz="4800" dirty="0">
                <a:solidFill>
                  <a:schemeClr val="accent1"/>
                </a:solidFill>
              </a:rPr>
              <a:t>MECHANICAL PAIN </a:t>
            </a:r>
            <a:br>
              <a:rPr lang="en-US" sz="4800" dirty="0">
                <a:solidFill>
                  <a:schemeClr val="accent1"/>
                </a:solidFill>
              </a:rPr>
            </a:br>
            <a:r>
              <a:rPr lang="en-US" sz="4800" dirty="0">
                <a:solidFill>
                  <a:schemeClr val="accent1"/>
                </a:solidFill>
              </a:rPr>
              <a:t>SYNDROMES</a:t>
            </a:r>
          </a:p>
        </p:txBody>
      </p:sp>
      <p:sp>
        <p:nvSpPr>
          <p:cNvPr id="79875" name="Rectangle 5"/>
          <p:cNvSpPr>
            <a:spLocks noGrp="1" noChangeArrowheads="1"/>
          </p:cNvSpPr>
          <p:nvPr>
            <p:ph idx="1"/>
          </p:nvPr>
        </p:nvSpPr>
        <p:spPr>
          <a:xfrm>
            <a:off x="685800" y="2590800"/>
            <a:ext cx="7772400" cy="3505200"/>
          </a:xfrm>
        </p:spPr>
        <p:txBody>
          <a:bodyPr/>
          <a:lstStyle/>
          <a:p>
            <a:pPr eaLnBrk="1" hangingPunct="1"/>
            <a:r>
              <a:rPr lang="en-US" smtClean="0">
                <a:solidFill>
                  <a:srgbClr val="FFFFFF"/>
                </a:solidFill>
              </a:rPr>
              <a:t>Limb pains or "growing pains”</a:t>
            </a:r>
          </a:p>
          <a:p>
            <a:pPr eaLnBrk="1" hangingPunct="1"/>
            <a:r>
              <a:rPr lang="en-US" smtClean="0">
                <a:solidFill>
                  <a:srgbClr val="FFFFFF"/>
                </a:solidFill>
              </a:rPr>
              <a:t>Patello-femoral syndrome</a:t>
            </a:r>
          </a:p>
          <a:p>
            <a:pPr eaLnBrk="1" hangingPunct="1"/>
            <a:r>
              <a:rPr lang="en-US" smtClean="0">
                <a:solidFill>
                  <a:srgbClr val="FFFFFF"/>
                </a:solidFill>
              </a:rPr>
              <a:t>Benign hypermobility syndrome</a:t>
            </a:r>
          </a:p>
          <a:p>
            <a:pPr eaLnBrk="1" hangingPunct="1"/>
            <a:endParaRPr lang="en-US" smtClean="0"/>
          </a:p>
        </p:txBody>
      </p:sp>
      <p:sp>
        <p:nvSpPr>
          <p:cNvPr id="79876" name="Text Box 3"/>
          <p:cNvSpPr txBox="1">
            <a:spLocks noChangeArrowheads="1"/>
          </p:cNvSpPr>
          <p:nvPr/>
        </p:nvSpPr>
        <p:spPr bwMode="auto">
          <a:xfrm>
            <a:off x="920750" y="2667000"/>
            <a:ext cx="8223250" cy="2640013"/>
          </a:xfrm>
          <a:prstGeom prst="rect">
            <a:avLst/>
          </a:prstGeom>
          <a:noFill/>
          <a:ln w="9525">
            <a:noFill/>
            <a:miter lim="800000"/>
            <a:headEnd/>
            <a:tailEnd/>
          </a:ln>
        </p:spPr>
        <p:txBody>
          <a:bodyPr lIns="0" tIns="0" rIns="0" bIns="0"/>
          <a:lstStyle/>
          <a:p>
            <a:pPr marL="207963" indent="-207963" defTabSz="457200">
              <a:buClr>
                <a:srgbClr val="FFFFFF"/>
              </a:buClr>
              <a:buSzPct val="46000"/>
              <a:buFont typeface="Monotype Sorts" pitchFamily="2" charset="2"/>
              <a:buNone/>
            </a:pPr>
            <a:endParaRPr lang="en-US" sz="3500" b="0">
              <a:solidFill>
                <a:srgbClr val="FFFFFF"/>
              </a:solidFill>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CHARACTERISTICS OF LIMB PAINS IN CHILDHOOD</a:t>
            </a:r>
            <a:endParaRPr lang="en-US" dirty="0"/>
          </a:p>
        </p:txBody>
      </p:sp>
      <p:sp>
        <p:nvSpPr>
          <p:cNvPr id="3" name="Content Placeholder 2"/>
          <p:cNvSpPr>
            <a:spLocks noGrp="1"/>
          </p:cNvSpPr>
          <p:nvPr>
            <p:ph idx="1"/>
          </p:nvPr>
        </p:nvSpPr>
        <p:spPr/>
        <p:txBody>
          <a:bodyPr/>
          <a:lstStyle/>
          <a:p>
            <a:pPr lvl="0" eaLnBrk="1" hangingPunct="1">
              <a:buClr>
                <a:srgbClr val="FF388C"/>
              </a:buClr>
            </a:pPr>
            <a:r>
              <a:rPr lang="en-US" sz="2400" dirty="0" smtClean="0">
                <a:solidFill>
                  <a:srgbClr val="FFFFFF"/>
                </a:solidFill>
              </a:rPr>
              <a:t>Age 4 to 13 years</a:t>
            </a:r>
          </a:p>
          <a:p>
            <a:pPr lvl="0" eaLnBrk="1" hangingPunct="1">
              <a:buClr>
                <a:srgbClr val="FF388C"/>
              </a:buClr>
            </a:pPr>
            <a:r>
              <a:rPr lang="en-US" sz="2400" dirty="0" smtClean="0">
                <a:solidFill>
                  <a:srgbClr val="FFFFFF"/>
                </a:solidFill>
              </a:rPr>
              <a:t>Lower extremities&gt;&gt;upper</a:t>
            </a:r>
          </a:p>
          <a:p>
            <a:pPr lvl="0" eaLnBrk="1" hangingPunct="1">
              <a:buClr>
                <a:srgbClr val="FF388C"/>
              </a:buClr>
            </a:pPr>
            <a:r>
              <a:rPr lang="en-US" sz="2400" dirty="0" smtClean="0">
                <a:solidFill>
                  <a:srgbClr val="FFFFFF"/>
                </a:solidFill>
              </a:rPr>
              <a:t>Nocturnal&gt;&gt;daytime</a:t>
            </a:r>
          </a:p>
          <a:p>
            <a:pPr lvl="0" eaLnBrk="1" hangingPunct="1">
              <a:buClr>
                <a:srgbClr val="FF388C"/>
              </a:buClr>
            </a:pPr>
            <a:r>
              <a:rPr lang="en-US" sz="2400" dirty="0" smtClean="0">
                <a:solidFill>
                  <a:srgbClr val="FFFFFF"/>
                </a:solidFill>
              </a:rPr>
              <a:t>Calves, thighs or shins&gt;&gt;joints</a:t>
            </a:r>
          </a:p>
          <a:p>
            <a:pPr lvl="0" eaLnBrk="1" hangingPunct="1">
              <a:buClr>
                <a:srgbClr val="FF388C"/>
              </a:buClr>
            </a:pPr>
            <a:r>
              <a:rPr lang="en-US" sz="2400" dirty="0" smtClean="0">
                <a:solidFill>
                  <a:srgbClr val="FFFFFF"/>
                </a:solidFill>
              </a:rPr>
              <a:t>No pattern of recurrence</a:t>
            </a:r>
          </a:p>
          <a:p>
            <a:pPr lvl="0" eaLnBrk="1" hangingPunct="1">
              <a:buClr>
                <a:srgbClr val="FF388C"/>
              </a:buClr>
            </a:pPr>
            <a:r>
              <a:rPr lang="en-US" sz="2400" dirty="0" smtClean="0">
                <a:solidFill>
                  <a:srgbClr val="FFFFFF"/>
                </a:solidFill>
              </a:rPr>
              <a:t>? Association with activity</a:t>
            </a:r>
          </a:p>
          <a:p>
            <a:pPr lvl="0" eaLnBrk="1" hangingPunct="1">
              <a:buClr>
                <a:srgbClr val="FF388C"/>
              </a:buClr>
            </a:pPr>
            <a:r>
              <a:rPr lang="en-US" sz="2400" dirty="0" smtClean="0">
                <a:solidFill>
                  <a:srgbClr val="FFFFFF"/>
                </a:solidFill>
              </a:rPr>
              <a:t>Girls&gt;boys</a:t>
            </a:r>
          </a:p>
          <a:p>
            <a:pPr lvl="0" eaLnBrk="1" hangingPunct="1">
              <a:buClr>
                <a:srgbClr val="FF388C"/>
              </a:buClr>
            </a:pPr>
            <a:r>
              <a:rPr lang="en-US" sz="2400" dirty="0" smtClean="0">
                <a:solidFill>
                  <a:srgbClr val="FFFFFF"/>
                </a:solidFill>
              </a:rPr>
              <a:t>Respond to heat, massage or mild analgesia</a:t>
            </a:r>
          </a:p>
          <a:p>
            <a:pPr lvl="0" eaLnBrk="1" hangingPunct="1">
              <a:buClr>
                <a:srgbClr val="FF388C"/>
              </a:buClr>
            </a:pPr>
            <a:r>
              <a:rPr lang="en-US" sz="2400" dirty="0" smtClean="0">
                <a:solidFill>
                  <a:srgbClr val="FFFFFF"/>
                </a:solidFill>
              </a:rPr>
              <a:t>No lab or X-ray findings</a:t>
            </a:r>
          </a:p>
          <a:p>
            <a:pPr lvl="0" eaLnBrk="1" hangingPunct="1">
              <a:buClr>
                <a:srgbClr val="FF388C"/>
              </a:buClr>
            </a:pPr>
            <a:r>
              <a:rPr lang="en-US" sz="2400" dirty="0" smtClean="0">
                <a:solidFill>
                  <a:srgbClr val="FFFFFF"/>
                </a:solidFill>
              </a:rPr>
              <a:t>Fine in morning</a:t>
            </a:r>
            <a:endParaRPr lang="en-US" sz="2400" dirty="0" smtClean="0">
              <a:solidFill>
                <a:prstClr val="white"/>
              </a:solidFill>
            </a:endParaRPr>
          </a:p>
          <a:p>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Grp="1" noChangeArrowheads="1"/>
          </p:cNvSpPr>
          <p:nvPr>
            <p:ph type="title"/>
          </p:nvPr>
        </p:nvSpPr>
        <p:spPr/>
        <p:txBody>
          <a:bodyPr/>
          <a:lstStyle/>
          <a:p>
            <a:pPr marL="484632" indent="0" eaLnBrk="1" fontAlgn="auto" hangingPunct="1">
              <a:spcAft>
                <a:spcPts val="0"/>
              </a:spcAft>
              <a:defRPr/>
            </a:pPr>
            <a:r>
              <a:rPr lang="en-US" sz="4800" dirty="0">
                <a:solidFill>
                  <a:schemeClr val="accent1"/>
                </a:solidFill>
              </a:rPr>
              <a:t>PATELLO-FEMORAL PAIN</a:t>
            </a:r>
          </a:p>
        </p:txBody>
      </p:sp>
      <p:sp>
        <p:nvSpPr>
          <p:cNvPr id="81923" name="Rectangle 5"/>
          <p:cNvSpPr>
            <a:spLocks noGrp="1" noChangeArrowheads="1"/>
          </p:cNvSpPr>
          <p:nvPr>
            <p:ph idx="1"/>
          </p:nvPr>
        </p:nvSpPr>
        <p:spPr/>
        <p:txBody>
          <a:bodyPr/>
          <a:lstStyle/>
          <a:p>
            <a:pPr eaLnBrk="1" hangingPunct="1">
              <a:lnSpc>
                <a:spcPct val="90000"/>
              </a:lnSpc>
            </a:pPr>
            <a:r>
              <a:rPr lang="en-US" sz="2800" b="1" smtClean="0">
                <a:solidFill>
                  <a:srgbClr val="FFFFFF"/>
                </a:solidFill>
              </a:rPr>
              <a:t>Female&gt;male</a:t>
            </a:r>
          </a:p>
          <a:p>
            <a:pPr eaLnBrk="1" hangingPunct="1">
              <a:lnSpc>
                <a:spcPct val="90000"/>
              </a:lnSpc>
            </a:pPr>
            <a:r>
              <a:rPr lang="en-US" sz="2800" b="1" smtClean="0">
                <a:solidFill>
                  <a:srgbClr val="FFFFFF"/>
                </a:solidFill>
              </a:rPr>
              <a:t>Age at onset 11-13 years</a:t>
            </a:r>
          </a:p>
          <a:p>
            <a:pPr eaLnBrk="1" hangingPunct="1">
              <a:lnSpc>
                <a:spcPct val="90000"/>
              </a:lnSpc>
            </a:pPr>
            <a:r>
              <a:rPr lang="en-US" sz="2800" b="1" smtClean="0">
                <a:solidFill>
                  <a:srgbClr val="FFFFFF"/>
                </a:solidFill>
              </a:rPr>
              <a:t>Knee pain--grating, catching, instability</a:t>
            </a:r>
          </a:p>
          <a:p>
            <a:pPr eaLnBrk="1" hangingPunct="1">
              <a:lnSpc>
                <a:spcPct val="90000"/>
              </a:lnSpc>
            </a:pPr>
            <a:r>
              <a:rPr lang="en-US" sz="2800" b="1" smtClean="0">
                <a:solidFill>
                  <a:srgbClr val="FFFFFF"/>
                </a:solidFill>
              </a:rPr>
              <a:t>Pain increased with descending stairs, squatting, kneeling, running</a:t>
            </a:r>
          </a:p>
          <a:p>
            <a:pPr eaLnBrk="1" hangingPunct="1">
              <a:lnSpc>
                <a:spcPct val="90000"/>
              </a:lnSpc>
            </a:pPr>
            <a:r>
              <a:rPr lang="en-US" sz="2800" b="1" smtClean="0">
                <a:solidFill>
                  <a:srgbClr val="FFFFFF"/>
                </a:solidFill>
              </a:rPr>
              <a:t>Unable to sit for long periods without extending knee</a:t>
            </a:r>
          </a:p>
          <a:p>
            <a:pPr eaLnBrk="1" hangingPunct="1">
              <a:lnSpc>
                <a:spcPct val="90000"/>
              </a:lnSpc>
            </a:pPr>
            <a:r>
              <a:rPr lang="en-US" sz="2800" b="1" smtClean="0">
                <a:solidFill>
                  <a:srgbClr val="FFFFFF"/>
                </a:solidFill>
              </a:rPr>
              <a:t>Physical findings--crepitance, +patellar apprehension test, patellar compression test</a:t>
            </a:r>
            <a:endParaRPr lang="en-US" sz="2800" b="1" smtClean="0"/>
          </a:p>
          <a:p>
            <a:pPr eaLnBrk="1" hangingPunct="1">
              <a:lnSpc>
                <a:spcPct val="90000"/>
              </a:lnSpc>
            </a:pPr>
            <a:endParaRPr lang="en-US" sz="2800" smtClean="0"/>
          </a:p>
        </p:txBody>
      </p:sp>
      <p:sp>
        <p:nvSpPr>
          <p:cNvPr id="81924" name="Text Box 3"/>
          <p:cNvSpPr txBox="1">
            <a:spLocks noChangeArrowheads="1"/>
          </p:cNvSpPr>
          <p:nvPr/>
        </p:nvSpPr>
        <p:spPr bwMode="auto">
          <a:xfrm>
            <a:off x="904875" y="1752600"/>
            <a:ext cx="8226425" cy="3830638"/>
          </a:xfrm>
          <a:prstGeom prst="rect">
            <a:avLst/>
          </a:prstGeom>
          <a:noFill/>
          <a:ln w="9525">
            <a:noFill/>
            <a:miter lim="800000"/>
            <a:headEnd/>
            <a:tailEnd/>
          </a:ln>
        </p:spPr>
        <p:txBody>
          <a:bodyPr lIns="0" tIns="0" rIns="0" bIns="0"/>
          <a:lstStyle/>
          <a:p>
            <a:pPr marL="207963" indent="-207963" defTabSz="457200">
              <a:buClr>
                <a:srgbClr val="FFFFFF"/>
              </a:buClr>
              <a:buSzPct val="46000"/>
              <a:buFontTx/>
              <a:buChar char="•"/>
            </a:pPr>
            <a:endParaRPr lang="en-US"/>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reeform 2"/>
          <p:cNvSpPr>
            <a:spLocks/>
          </p:cNvSpPr>
          <p:nvPr/>
        </p:nvSpPr>
        <p:spPr bwMode="auto">
          <a:xfrm>
            <a:off x="1139825" y="2362200"/>
            <a:ext cx="2687638" cy="1803400"/>
          </a:xfrm>
          <a:custGeom>
            <a:avLst/>
            <a:gdLst>
              <a:gd name="T0" fmla="*/ 0 w 1904"/>
              <a:gd name="T1" fmla="*/ 2147483647 h 1136"/>
              <a:gd name="T2" fmla="*/ 175344382 w 1904"/>
              <a:gd name="T3" fmla="*/ 1612899704 h 1136"/>
              <a:gd name="T4" fmla="*/ 318806948 w 1904"/>
              <a:gd name="T5" fmla="*/ 987901222 h 1136"/>
              <a:gd name="T6" fmla="*/ 430389155 w 1904"/>
              <a:gd name="T7" fmla="*/ 665321162 h 1136"/>
              <a:gd name="T8" fmla="*/ 589792586 w 1904"/>
              <a:gd name="T9" fmla="*/ 302418719 h 1136"/>
              <a:gd name="T10" fmla="*/ 685435208 w 1904"/>
              <a:gd name="T11" fmla="*/ 221773754 h 1136"/>
              <a:gd name="T12" fmla="*/ 1083943960 w 1904"/>
              <a:gd name="T13" fmla="*/ 0 h 1136"/>
              <a:gd name="T14" fmla="*/ 1259286886 w 1904"/>
              <a:gd name="T15" fmla="*/ 40322495 h 1136"/>
              <a:gd name="T16" fmla="*/ 1354929509 w 1904"/>
              <a:gd name="T17" fmla="*/ 120967498 h 1136"/>
              <a:gd name="T18" fmla="*/ 1402750820 w 1904"/>
              <a:gd name="T19" fmla="*/ 161289980 h 1136"/>
              <a:gd name="T20" fmla="*/ 1546213696 w 1904"/>
              <a:gd name="T21" fmla="*/ 383063685 h 1136"/>
              <a:gd name="T22" fmla="*/ 1753438437 w 1904"/>
              <a:gd name="T23" fmla="*/ 725804886 h 1136"/>
              <a:gd name="T24" fmla="*/ 1880960052 w 1904"/>
              <a:gd name="T25" fmla="*/ 846772533 h 1136"/>
              <a:gd name="T26" fmla="*/ 1976602675 w 1904"/>
              <a:gd name="T27" fmla="*/ 887095016 h 1136"/>
              <a:gd name="T28" fmla="*/ 2147483647 w 1904"/>
              <a:gd name="T29" fmla="*/ 786288610 h 1136"/>
              <a:gd name="T30" fmla="*/ 2147483647 w 1904"/>
              <a:gd name="T31" fmla="*/ 745966128 h 1136"/>
              <a:gd name="T32" fmla="*/ 2147483647 w 1904"/>
              <a:gd name="T33" fmla="*/ 604837438 h 1136"/>
              <a:gd name="T34" fmla="*/ 2147483647 w 1904"/>
              <a:gd name="T35" fmla="*/ 504031232 h 1136"/>
              <a:gd name="T36" fmla="*/ 2147483647 w 1904"/>
              <a:gd name="T37" fmla="*/ 302418719 h 1136"/>
              <a:gd name="T38" fmla="*/ 2147483647 w 1904"/>
              <a:gd name="T39" fmla="*/ 141128739 h 1136"/>
              <a:gd name="T40" fmla="*/ 2147483647 w 1904"/>
              <a:gd name="T41" fmla="*/ 100806231 h 1136"/>
              <a:gd name="T42" fmla="*/ 2147483647 w 1904"/>
              <a:gd name="T43" fmla="*/ 181451222 h 1136"/>
              <a:gd name="T44" fmla="*/ 2147483647 w 1904"/>
              <a:gd name="T45" fmla="*/ 221773754 h 1136"/>
              <a:gd name="T46" fmla="*/ 2147483647 w 1904"/>
              <a:gd name="T47" fmla="*/ 282257478 h 1136"/>
              <a:gd name="T48" fmla="*/ 2147483647 w 1904"/>
              <a:gd name="T49" fmla="*/ 362902443 h 1136"/>
              <a:gd name="T50" fmla="*/ 2147483647 w 1904"/>
              <a:gd name="T51" fmla="*/ 524192473 h 1136"/>
              <a:gd name="T52" fmla="*/ 2147483647 w 1904"/>
              <a:gd name="T53" fmla="*/ 705643645 h 1136"/>
              <a:gd name="T54" fmla="*/ 2147483647 w 1904"/>
              <a:gd name="T55" fmla="*/ 1008062464 h 1136"/>
              <a:gd name="T56" fmla="*/ 2147483647 w 1904"/>
              <a:gd name="T57" fmla="*/ 1129029912 h 1136"/>
              <a:gd name="T58" fmla="*/ 2147483647 w 1904"/>
              <a:gd name="T59" fmla="*/ 1290319842 h 1136"/>
              <a:gd name="T60" fmla="*/ 2147483647 w 1904"/>
              <a:gd name="T61" fmla="*/ 2147483647 h 1136"/>
              <a:gd name="T62" fmla="*/ 2147483647 w 1904"/>
              <a:gd name="T63" fmla="*/ 2147483647 h 11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04"/>
              <a:gd name="T97" fmla="*/ 0 h 1136"/>
              <a:gd name="T98" fmla="*/ 1904 w 1904"/>
              <a:gd name="T99" fmla="*/ 1136 h 11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04" h="1136">
                <a:moveTo>
                  <a:pt x="0" y="1000"/>
                </a:moveTo>
                <a:cubicBezTo>
                  <a:pt x="30" y="880"/>
                  <a:pt x="32" y="752"/>
                  <a:pt x="88" y="640"/>
                </a:cubicBezTo>
                <a:cubicBezTo>
                  <a:pt x="104" y="558"/>
                  <a:pt x="122" y="467"/>
                  <a:pt x="160" y="392"/>
                </a:cubicBezTo>
                <a:cubicBezTo>
                  <a:pt x="170" y="342"/>
                  <a:pt x="192" y="311"/>
                  <a:pt x="216" y="264"/>
                </a:cubicBezTo>
                <a:cubicBezTo>
                  <a:pt x="241" y="214"/>
                  <a:pt x="265" y="167"/>
                  <a:pt x="296" y="120"/>
                </a:cubicBezTo>
                <a:cubicBezTo>
                  <a:pt x="307" y="104"/>
                  <a:pt x="328" y="99"/>
                  <a:pt x="344" y="88"/>
                </a:cubicBezTo>
                <a:cubicBezTo>
                  <a:pt x="405" y="47"/>
                  <a:pt x="472" y="18"/>
                  <a:pt x="544" y="0"/>
                </a:cubicBezTo>
                <a:cubicBezTo>
                  <a:pt x="558" y="2"/>
                  <a:pt x="611" y="4"/>
                  <a:pt x="632" y="16"/>
                </a:cubicBezTo>
                <a:cubicBezTo>
                  <a:pt x="649" y="25"/>
                  <a:pt x="664" y="37"/>
                  <a:pt x="680" y="48"/>
                </a:cubicBezTo>
                <a:cubicBezTo>
                  <a:pt x="688" y="53"/>
                  <a:pt x="704" y="64"/>
                  <a:pt x="704" y="64"/>
                </a:cubicBezTo>
                <a:cubicBezTo>
                  <a:pt x="729" y="102"/>
                  <a:pt x="740" y="128"/>
                  <a:pt x="776" y="152"/>
                </a:cubicBezTo>
                <a:cubicBezTo>
                  <a:pt x="793" y="202"/>
                  <a:pt x="836" y="259"/>
                  <a:pt x="880" y="288"/>
                </a:cubicBezTo>
                <a:cubicBezTo>
                  <a:pt x="896" y="313"/>
                  <a:pt x="917" y="324"/>
                  <a:pt x="944" y="336"/>
                </a:cubicBezTo>
                <a:cubicBezTo>
                  <a:pt x="959" y="343"/>
                  <a:pt x="992" y="352"/>
                  <a:pt x="992" y="352"/>
                </a:cubicBezTo>
                <a:cubicBezTo>
                  <a:pt x="1067" y="341"/>
                  <a:pt x="1032" y="354"/>
                  <a:pt x="1096" y="312"/>
                </a:cubicBezTo>
                <a:cubicBezTo>
                  <a:pt x="1104" y="307"/>
                  <a:pt x="1120" y="296"/>
                  <a:pt x="1120" y="296"/>
                </a:cubicBezTo>
                <a:cubicBezTo>
                  <a:pt x="1140" y="265"/>
                  <a:pt x="1159" y="257"/>
                  <a:pt x="1192" y="240"/>
                </a:cubicBezTo>
                <a:cubicBezTo>
                  <a:pt x="1225" y="191"/>
                  <a:pt x="1188" y="239"/>
                  <a:pt x="1232" y="200"/>
                </a:cubicBezTo>
                <a:cubicBezTo>
                  <a:pt x="1259" y="176"/>
                  <a:pt x="1286" y="131"/>
                  <a:pt x="1320" y="120"/>
                </a:cubicBezTo>
                <a:cubicBezTo>
                  <a:pt x="1375" y="65"/>
                  <a:pt x="1349" y="85"/>
                  <a:pt x="1392" y="56"/>
                </a:cubicBezTo>
                <a:cubicBezTo>
                  <a:pt x="1424" y="8"/>
                  <a:pt x="1410" y="13"/>
                  <a:pt x="1512" y="40"/>
                </a:cubicBezTo>
                <a:cubicBezTo>
                  <a:pt x="1531" y="45"/>
                  <a:pt x="1544" y="61"/>
                  <a:pt x="1560" y="72"/>
                </a:cubicBezTo>
                <a:cubicBezTo>
                  <a:pt x="1568" y="77"/>
                  <a:pt x="1584" y="88"/>
                  <a:pt x="1584" y="88"/>
                </a:cubicBezTo>
                <a:cubicBezTo>
                  <a:pt x="1589" y="96"/>
                  <a:pt x="1593" y="106"/>
                  <a:pt x="1600" y="112"/>
                </a:cubicBezTo>
                <a:cubicBezTo>
                  <a:pt x="1614" y="125"/>
                  <a:pt x="1648" y="144"/>
                  <a:pt x="1648" y="144"/>
                </a:cubicBezTo>
                <a:cubicBezTo>
                  <a:pt x="1685" y="200"/>
                  <a:pt x="1664" y="181"/>
                  <a:pt x="1704" y="208"/>
                </a:cubicBezTo>
                <a:cubicBezTo>
                  <a:pt x="1714" y="239"/>
                  <a:pt x="1732" y="244"/>
                  <a:pt x="1744" y="280"/>
                </a:cubicBezTo>
                <a:cubicBezTo>
                  <a:pt x="1758" y="321"/>
                  <a:pt x="1778" y="358"/>
                  <a:pt x="1792" y="400"/>
                </a:cubicBezTo>
                <a:cubicBezTo>
                  <a:pt x="1797" y="416"/>
                  <a:pt x="1803" y="432"/>
                  <a:pt x="1808" y="448"/>
                </a:cubicBezTo>
                <a:cubicBezTo>
                  <a:pt x="1815" y="469"/>
                  <a:pt x="1824" y="512"/>
                  <a:pt x="1824" y="512"/>
                </a:cubicBezTo>
                <a:cubicBezTo>
                  <a:pt x="1837" y="632"/>
                  <a:pt x="1855" y="752"/>
                  <a:pt x="1872" y="872"/>
                </a:cubicBezTo>
                <a:cubicBezTo>
                  <a:pt x="1885" y="961"/>
                  <a:pt x="1904" y="1044"/>
                  <a:pt x="1904" y="1136"/>
                </a:cubicBezTo>
              </a:path>
            </a:pathLst>
          </a:custGeom>
          <a:noFill/>
          <a:ln w="76200">
            <a:solidFill>
              <a:schemeClr val="tx1"/>
            </a:solidFill>
            <a:round/>
            <a:headEnd/>
            <a:tailEnd/>
          </a:ln>
        </p:spPr>
        <p:txBody>
          <a:bodyPr/>
          <a:lstStyle/>
          <a:p>
            <a:endParaRPr lang="en-US"/>
          </a:p>
        </p:txBody>
      </p:sp>
      <p:sp>
        <p:nvSpPr>
          <p:cNvPr id="82947" name="Freeform 3"/>
          <p:cNvSpPr>
            <a:spLocks/>
          </p:cNvSpPr>
          <p:nvPr/>
        </p:nvSpPr>
        <p:spPr bwMode="auto">
          <a:xfrm>
            <a:off x="2043113" y="1828800"/>
            <a:ext cx="998537" cy="725488"/>
          </a:xfrm>
          <a:custGeom>
            <a:avLst/>
            <a:gdLst>
              <a:gd name="T0" fmla="*/ 0 w 708"/>
              <a:gd name="T1" fmla="*/ 345262445 h 457"/>
              <a:gd name="T2" fmla="*/ 206869240 w 708"/>
              <a:gd name="T3" fmla="*/ 123488552 h 457"/>
              <a:gd name="T4" fmla="*/ 541042031 w 708"/>
              <a:gd name="T5" fmla="*/ 2520952 h 457"/>
              <a:gd name="T6" fmla="*/ 1002518462 w 708"/>
              <a:gd name="T7" fmla="*/ 22682216 h 457"/>
              <a:gd name="T8" fmla="*/ 1193474493 w 708"/>
              <a:gd name="T9" fmla="*/ 103327268 h 457"/>
              <a:gd name="T10" fmla="*/ 1288951804 w 708"/>
              <a:gd name="T11" fmla="*/ 183972327 h 457"/>
              <a:gd name="T12" fmla="*/ 1320778044 w 708"/>
              <a:gd name="T13" fmla="*/ 244456152 h 457"/>
              <a:gd name="T14" fmla="*/ 1368517405 w 708"/>
              <a:gd name="T15" fmla="*/ 284778669 h 457"/>
              <a:gd name="T16" fmla="*/ 1400343645 w 708"/>
              <a:gd name="T17" fmla="*/ 446068837 h 457"/>
              <a:gd name="T18" fmla="*/ 1288951804 w 708"/>
              <a:gd name="T19" fmla="*/ 667842680 h 457"/>
              <a:gd name="T20" fmla="*/ 1145735133 w 708"/>
              <a:gd name="T21" fmla="*/ 889616722 h 457"/>
              <a:gd name="T22" fmla="*/ 922952861 w 708"/>
              <a:gd name="T23" fmla="*/ 1050906790 h 457"/>
              <a:gd name="T24" fmla="*/ 779736189 w 708"/>
              <a:gd name="T25" fmla="*/ 1151713083 h 457"/>
              <a:gd name="T26" fmla="*/ 509215791 w 708"/>
              <a:gd name="T27" fmla="*/ 1071068049 h 457"/>
              <a:gd name="T28" fmla="*/ 445563310 w 708"/>
              <a:gd name="T29" fmla="*/ 970261756 h 457"/>
              <a:gd name="T30" fmla="*/ 429650190 w 708"/>
              <a:gd name="T31" fmla="*/ 909777981 h 457"/>
              <a:gd name="T32" fmla="*/ 270520310 w 708"/>
              <a:gd name="T33" fmla="*/ 708165197 h 457"/>
              <a:gd name="T34" fmla="*/ 127303595 w 708"/>
              <a:gd name="T35" fmla="*/ 587197646 h 457"/>
              <a:gd name="T36" fmla="*/ 79565623 w 708"/>
              <a:gd name="T37" fmla="*/ 546875129 h 457"/>
              <a:gd name="T38" fmla="*/ 0 w 708"/>
              <a:gd name="T39" fmla="*/ 345262445 h 4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8"/>
              <a:gd name="T61" fmla="*/ 0 h 457"/>
              <a:gd name="T62" fmla="*/ 708 w 708"/>
              <a:gd name="T63" fmla="*/ 457 h 45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8" h="457">
                <a:moveTo>
                  <a:pt x="0" y="137"/>
                </a:moveTo>
                <a:cubicBezTo>
                  <a:pt x="26" y="111"/>
                  <a:pt x="72" y="60"/>
                  <a:pt x="104" y="49"/>
                </a:cubicBezTo>
                <a:cubicBezTo>
                  <a:pt x="153" y="0"/>
                  <a:pt x="204" y="7"/>
                  <a:pt x="272" y="1"/>
                </a:cubicBezTo>
                <a:cubicBezTo>
                  <a:pt x="349" y="4"/>
                  <a:pt x="427" y="2"/>
                  <a:pt x="504" y="9"/>
                </a:cubicBezTo>
                <a:cubicBezTo>
                  <a:pt x="517" y="10"/>
                  <a:pt x="584" y="30"/>
                  <a:pt x="600" y="41"/>
                </a:cubicBezTo>
                <a:cubicBezTo>
                  <a:pt x="616" y="52"/>
                  <a:pt x="648" y="73"/>
                  <a:pt x="648" y="73"/>
                </a:cubicBezTo>
                <a:cubicBezTo>
                  <a:pt x="653" y="81"/>
                  <a:pt x="657" y="90"/>
                  <a:pt x="664" y="97"/>
                </a:cubicBezTo>
                <a:cubicBezTo>
                  <a:pt x="671" y="104"/>
                  <a:pt x="682" y="105"/>
                  <a:pt x="688" y="113"/>
                </a:cubicBezTo>
                <a:cubicBezTo>
                  <a:pt x="695" y="121"/>
                  <a:pt x="704" y="175"/>
                  <a:pt x="704" y="177"/>
                </a:cubicBezTo>
                <a:cubicBezTo>
                  <a:pt x="692" y="271"/>
                  <a:pt x="708" y="225"/>
                  <a:pt x="648" y="265"/>
                </a:cubicBezTo>
                <a:cubicBezTo>
                  <a:pt x="623" y="303"/>
                  <a:pt x="612" y="329"/>
                  <a:pt x="576" y="353"/>
                </a:cubicBezTo>
                <a:cubicBezTo>
                  <a:pt x="544" y="401"/>
                  <a:pt x="507" y="389"/>
                  <a:pt x="464" y="417"/>
                </a:cubicBezTo>
                <a:cubicBezTo>
                  <a:pt x="409" y="454"/>
                  <a:pt x="434" y="443"/>
                  <a:pt x="392" y="457"/>
                </a:cubicBezTo>
                <a:cubicBezTo>
                  <a:pt x="326" y="451"/>
                  <a:pt x="304" y="457"/>
                  <a:pt x="256" y="425"/>
                </a:cubicBezTo>
                <a:cubicBezTo>
                  <a:pt x="236" y="365"/>
                  <a:pt x="265" y="437"/>
                  <a:pt x="224" y="385"/>
                </a:cubicBezTo>
                <a:cubicBezTo>
                  <a:pt x="219" y="378"/>
                  <a:pt x="220" y="368"/>
                  <a:pt x="216" y="361"/>
                </a:cubicBezTo>
                <a:cubicBezTo>
                  <a:pt x="188" y="311"/>
                  <a:pt x="181" y="306"/>
                  <a:pt x="136" y="281"/>
                </a:cubicBezTo>
                <a:cubicBezTo>
                  <a:pt x="111" y="267"/>
                  <a:pt x="88" y="249"/>
                  <a:pt x="64" y="233"/>
                </a:cubicBezTo>
                <a:cubicBezTo>
                  <a:pt x="56" y="228"/>
                  <a:pt x="40" y="217"/>
                  <a:pt x="40" y="217"/>
                </a:cubicBezTo>
                <a:cubicBezTo>
                  <a:pt x="33" y="196"/>
                  <a:pt x="15" y="152"/>
                  <a:pt x="0" y="137"/>
                </a:cubicBezTo>
                <a:close/>
              </a:path>
            </a:pathLst>
          </a:custGeom>
          <a:solidFill>
            <a:schemeClr val="accent1"/>
          </a:solidFill>
          <a:ln w="76200">
            <a:solidFill>
              <a:schemeClr val="tx1"/>
            </a:solidFill>
            <a:round/>
            <a:headEnd/>
            <a:tailEnd/>
          </a:ln>
        </p:spPr>
        <p:txBody>
          <a:bodyPr/>
          <a:lstStyle/>
          <a:p>
            <a:endParaRPr lang="en-US"/>
          </a:p>
        </p:txBody>
      </p:sp>
      <p:sp>
        <p:nvSpPr>
          <p:cNvPr id="82948" name="Freeform 4"/>
          <p:cNvSpPr>
            <a:spLocks/>
          </p:cNvSpPr>
          <p:nvPr/>
        </p:nvSpPr>
        <p:spPr bwMode="auto">
          <a:xfrm>
            <a:off x="5035550" y="2438400"/>
            <a:ext cx="2686050" cy="1803400"/>
          </a:xfrm>
          <a:custGeom>
            <a:avLst/>
            <a:gdLst>
              <a:gd name="T0" fmla="*/ 0 w 1904"/>
              <a:gd name="T1" fmla="*/ 2147483647 h 1136"/>
              <a:gd name="T2" fmla="*/ 175136384 w 1904"/>
              <a:gd name="T3" fmla="*/ 1612899704 h 1136"/>
              <a:gd name="T4" fmla="*/ 318430952 w 1904"/>
              <a:gd name="T5" fmla="*/ 987901222 h 1136"/>
              <a:gd name="T6" fmla="*/ 429880925 w 1904"/>
              <a:gd name="T7" fmla="*/ 665321162 h 1136"/>
              <a:gd name="T8" fmla="*/ 589095652 w 1904"/>
              <a:gd name="T9" fmla="*/ 302418719 h 1136"/>
              <a:gd name="T10" fmla="*/ 684625334 w 1904"/>
              <a:gd name="T11" fmla="*/ 221773754 h 1136"/>
              <a:gd name="T12" fmla="*/ 1082663032 w 1904"/>
              <a:gd name="T13" fmla="*/ 0 h 1136"/>
              <a:gd name="T14" fmla="*/ 1257799372 w 1904"/>
              <a:gd name="T15" fmla="*/ 40322495 h 1136"/>
              <a:gd name="T16" fmla="*/ 1353329055 w 1904"/>
              <a:gd name="T17" fmla="*/ 120967498 h 1136"/>
              <a:gd name="T18" fmla="*/ 1401092485 w 1904"/>
              <a:gd name="T19" fmla="*/ 161289980 h 1136"/>
              <a:gd name="T20" fmla="*/ 1544387361 w 1904"/>
              <a:gd name="T21" fmla="*/ 383063685 h 1136"/>
              <a:gd name="T22" fmla="*/ 1751366929 w 1904"/>
              <a:gd name="T23" fmla="*/ 725804886 h 1136"/>
              <a:gd name="T24" fmla="*/ 1878738428 w 1904"/>
              <a:gd name="T25" fmla="*/ 846772533 h 1136"/>
              <a:gd name="T26" fmla="*/ 1974268110 w 1904"/>
              <a:gd name="T27" fmla="*/ 887095016 h 1136"/>
              <a:gd name="T28" fmla="*/ 2147483647 w 1904"/>
              <a:gd name="T29" fmla="*/ 786288610 h 1136"/>
              <a:gd name="T30" fmla="*/ 2147483647 w 1904"/>
              <a:gd name="T31" fmla="*/ 745966128 h 1136"/>
              <a:gd name="T32" fmla="*/ 2147483647 w 1904"/>
              <a:gd name="T33" fmla="*/ 604837438 h 1136"/>
              <a:gd name="T34" fmla="*/ 2147483647 w 1904"/>
              <a:gd name="T35" fmla="*/ 504031232 h 1136"/>
              <a:gd name="T36" fmla="*/ 2147483647 w 1904"/>
              <a:gd name="T37" fmla="*/ 302418719 h 1136"/>
              <a:gd name="T38" fmla="*/ 2147483647 w 1904"/>
              <a:gd name="T39" fmla="*/ 141128739 h 1136"/>
              <a:gd name="T40" fmla="*/ 2147483647 w 1904"/>
              <a:gd name="T41" fmla="*/ 100806231 h 1136"/>
              <a:gd name="T42" fmla="*/ 2147483647 w 1904"/>
              <a:gd name="T43" fmla="*/ 181451222 h 1136"/>
              <a:gd name="T44" fmla="*/ 2147483647 w 1904"/>
              <a:gd name="T45" fmla="*/ 221773754 h 1136"/>
              <a:gd name="T46" fmla="*/ 2147483647 w 1904"/>
              <a:gd name="T47" fmla="*/ 282257478 h 1136"/>
              <a:gd name="T48" fmla="*/ 2147483647 w 1904"/>
              <a:gd name="T49" fmla="*/ 362902443 h 1136"/>
              <a:gd name="T50" fmla="*/ 2147483647 w 1904"/>
              <a:gd name="T51" fmla="*/ 524192473 h 1136"/>
              <a:gd name="T52" fmla="*/ 2147483647 w 1904"/>
              <a:gd name="T53" fmla="*/ 705643645 h 1136"/>
              <a:gd name="T54" fmla="*/ 2147483647 w 1904"/>
              <a:gd name="T55" fmla="*/ 1008062464 h 1136"/>
              <a:gd name="T56" fmla="*/ 2147483647 w 1904"/>
              <a:gd name="T57" fmla="*/ 1129029912 h 1136"/>
              <a:gd name="T58" fmla="*/ 2147483647 w 1904"/>
              <a:gd name="T59" fmla="*/ 1290319842 h 1136"/>
              <a:gd name="T60" fmla="*/ 2147483647 w 1904"/>
              <a:gd name="T61" fmla="*/ 2147483647 h 1136"/>
              <a:gd name="T62" fmla="*/ 2147483647 w 1904"/>
              <a:gd name="T63" fmla="*/ 2147483647 h 11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04"/>
              <a:gd name="T97" fmla="*/ 0 h 1136"/>
              <a:gd name="T98" fmla="*/ 1904 w 1904"/>
              <a:gd name="T99" fmla="*/ 1136 h 11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04" h="1136">
                <a:moveTo>
                  <a:pt x="0" y="1000"/>
                </a:moveTo>
                <a:cubicBezTo>
                  <a:pt x="30" y="880"/>
                  <a:pt x="32" y="752"/>
                  <a:pt x="88" y="640"/>
                </a:cubicBezTo>
                <a:cubicBezTo>
                  <a:pt x="104" y="558"/>
                  <a:pt x="122" y="467"/>
                  <a:pt x="160" y="392"/>
                </a:cubicBezTo>
                <a:cubicBezTo>
                  <a:pt x="170" y="342"/>
                  <a:pt x="192" y="311"/>
                  <a:pt x="216" y="264"/>
                </a:cubicBezTo>
                <a:cubicBezTo>
                  <a:pt x="241" y="214"/>
                  <a:pt x="265" y="167"/>
                  <a:pt x="296" y="120"/>
                </a:cubicBezTo>
                <a:cubicBezTo>
                  <a:pt x="307" y="104"/>
                  <a:pt x="328" y="99"/>
                  <a:pt x="344" y="88"/>
                </a:cubicBezTo>
                <a:cubicBezTo>
                  <a:pt x="405" y="47"/>
                  <a:pt x="472" y="18"/>
                  <a:pt x="544" y="0"/>
                </a:cubicBezTo>
                <a:cubicBezTo>
                  <a:pt x="558" y="2"/>
                  <a:pt x="611" y="4"/>
                  <a:pt x="632" y="16"/>
                </a:cubicBezTo>
                <a:cubicBezTo>
                  <a:pt x="649" y="25"/>
                  <a:pt x="664" y="37"/>
                  <a:pt x="680" y="48"/>
                </a:cubicBezTo>
                <a:cubicBezTo>
                  <a:pt x="688" y="53"/>
                  <a:pt x="704" y="64"/>
                  <a:pt x="704" y="64"/>
                </a:cubicBezTo>
                <a:cubicBezTo>
                  <a:pt x="729" y="102"/>
                  <a:pt x="740" y="128"/>
                  <a:pt x="776" y="152"/>
                </a:cubicBezTo>
                <a:cubicBezTo>
                  <a:pt x="793" y="202"/>
                  <a:pt x="836" y="259"/>
                  <a:pt x="880" y="288"/>
                </a:cubicBezTo>
                <a:cubicBezTo>
                  <a:pt x="896" y="313"/>
                  <a:pt x="917" y="324"/>
                  <a:pt x="944" y="336"/>
                </a:cubicBezTo>
                <a:cubicBezTo>
                  <a:pt x="959" y="343"/>
                  <a:pt x="992" y="352"/>
                  <a:pt x="992" y="352"/>
                </a:cubicBezTo>
                <a:cubicBezTo>
                  <a:pt x="1067" y="341"/>
                  <a:pt x="1032" y="354"/>
                  <a:pt x="1096" y="312"/>
                </a:cubicBezTo>
                <a:cubicBezTo>
                  <a:pt x="1104" y="307"/>
                  <a:pt x="1120" y="296"/>
                  <a:pt x="1120" y="296"/>
                </a:cubicBezTo>
                <a:cubicBezTo>
                  <a:pt x="1140" y="265"/>
                  <a:pt x="1159" y="257"/>
                  <a:pt x="1192" y="240"/>
                </a:cubicBezTo>
                <a:cubicBezTo>
                  <a:pt x="1225" y="191"/>
                  <a:pt x="1188" y="239"/>
                  <a:pt x="1232" y="200"/>
                </a:cubicBezTo>
                <a:cubicBezTo>
                  <a:pt x="1259" y="176"/>
                  <a:pt x="1286" y="131"/>
                  <a:pt x="1320" y="120"/>
                </a:cubicBezTo>
                <a:cubicBezTo>
                  <a:pt x="1375" y="65"/>
                  <a:pt x="1349" y="85"/>
                  <a:pt x="1392" y="56"/>
                </a:cubicBezTo>
                <a:cubicBezTo>
                  <a:pt x="1424" y="8"/>
                  <a:pt x="1410" y="13"/>
                  <a:pt x="1512" y="40"/>
                </a:cubicBezTo>
                <a:cubicBezTo>
                  <a:pt x="1531" y="45"/>
                  <a:pt x="1544" y="61"/>
                  <a:pt x="1560" y="72"/>
                </a:cubicBezTo>
                <a:cubicBezTo>
                  <a:pt x="1568" y="77"/>
                  <a:pt x="1584" y="88"/>
                  <a:pt x="1584" y="88"/>
                </a:cubicBezTo>
                <a:cubicBezTo>
                  <a:pt x="1589" y="96"/>
                  <a:pt x="1593" y="106"/>
                  <a:pt x="1600" y="112"/>
                </a:cubicBezTo>
                <a:cubicBezTo>
                  <a:pt x="1614" y="125"/>
                  <a:pt x="1648" y="144"/>
                  <a:pt x="1648" y="144"/>
                </a:cubicBezTo>
                <a:cubicBezTo>
                  <a:pt x="1685" y="200"/>
                  <a:pt x="1664" y="181"/>
                  <a:pt x="1704" y="208"/>
                </a:cubicBezTo>
                <a:cubicBezTo>
                  <a:pt x="1714" y="239"/>
                  <a:pt x="1732" y="244"/>
                  <a:pt x="1744" y="280"/>
                </a:cubicBezTo>
                <a:cubicBezTo>
                  <a:pt x="1758" y="321"/>
                  <a:pt x="1778" y="358"/>
                  <a:pt x="1792" y="400"/>
                </a:cubicBezTo>
                <a:cubicBezTo>
                  <a:pt x="1797" y="416"/>
                  <a:pt x="1803" y="432"/>
                  <a:pt x="1808" y="448"/>
                </a:cubicBezTo>
                <a:cubicBezTo>
                  <a:pt x="1815" y="469"/>
                  <a:pt x="1824" y="512"/>
                  <a:pt x="1824" y="512"/>
                </a:cubicBezTo>
                <a:cubicBezTo>
                  <a:pt x="1837" y="632"/>
                  <a:pt x="1855" y="752"/>
                  <a:pt x="1872" y="872"/>
                </a:cubicBezTo>
                <a:cubicBezTo>
                  <a:pt x="1885" y="961"/>
                  <a:pt x="1904" y="1044"/>
                  <a:pt x="1904" y="1136"/>
                </a:cubicBezTo>
              </a:path>
            </a:pathLst>
          </a:custGeom>
          <a:noFill/>
          <a:ln w="76200">
            <a:solidFill>
              <a:schemeClr val="tx1"/>
            </a:solidFill>
            <a:round/>
            <a:headEnd/>
            <a:tailEnd/>
          </a:ln>
        </p:spPr>
        <p:txBody>
          <a:bodyPr/>
          <a:lstStyle/>
          <a:p>
            <a:endParaRPr lang="en-US"/>
          </a:p>
        </p:txBody>
      </p:sp>
      <p:sp>
        <p:nvSpPr>
          <p:cNvPr id="82949" name="Freeform 5"/>
          <p:cNvSpPr>
            <a:spLocks/>
          </p:cNvSpPr>
          <p:nvPr/>
        </p:nvSpPr>
        <p:spPr bwMode="auto">
          <a:xfrm>
            <a:off x="6164263" y="1865313"/>
            <a:ext cx="998537" cy="725487"/>
          </a:xfrm>
          <a:custGeom>
            <a:avLst/>
            <a:gdLst>
              <a:gd name="T0" fmla="*/ 0 w 708"/>
              <a:gd name="T1" fmla="*/ 345260382 h 457"/>
              <a:gd name="T2" fmla="*/ 206869240 w 708"/>
              <a:gd name="T3" fmla="*/ 123486794 h 457"/>
              <a:gd name="T4" fmla="*/ 541042031 w 708"/>
              <a:gd name="T5" fmla="*/ 2519361 h 457"/>
              <a:gd name="T6" fmla="*/ 1002518462 w 708"/>
              <a:gd name="T7" fmla="*/ 22680597 h 457"/>
              <a:gd name="T8" fmla="*/ 1193474493 w 708"/>
              <a:gd name="T9" fmla="*/ 103325538 h 457"/>
              <a:gd name="T10" fmla="*/ 1288951804 w 708"/>
              <a:gd name="T11" fmla="*/ 183970486 h 457"/>
              <a:gd name="T12" fmla="*/ 1320778044 w 708"/>
              <a:gd name="T13" fmla="*/ 244454228 h 457"/>
              <a:gd name="T14" fmla="*/ 1368517405 w 708"/>
              <a:gd name="T15" fmla="*/ 284776689 h 457"/>
              <a:gd name="T16" fmla="*/ 1400343645 w 708"/>
              <a:gd name="T17" fmla="*/ 446066634 h 457"/>
              <a:gd name="T18" fmla="*/ 1288951804 w 708"/>
              <a:gd name="T19" fmla="*/ 667840172 h 457"/>
              <a:gd name="T20" fmla="*/ 1145735133 w 708"/>
              <a:gd name="T21" fmla="*/ 889613909 h 457"/>
              <a:gd name="T22" fmla="*/ 922952861 w 708"/>
              <a:gd name="T23" fmla="*/ 1050903754 h 457"/>
              <a:gd name="T24" fmla="*/ 779736189 w 708"/>
              <a:gd name="T25" fmla="*/ 1151709908 h 457"/>
              <a:gd name="T26" fmla="*/ 509215791 w 708"/>
              <a:gd name="T27" fmla="*/ 1071064985 h 457"/>
              <a:gd name="T28" fmla="*/ 445563310 w 708"/>
              <a:gd name="T29" fmla="*/ 970258832 h 457"/>
              <a:gd name="T30" fmla="*/ 429650190 w 708"/>
              <a:gd name="T31" fmla="*/ 909775139 h 457"/>
              <a:gd name="T32" fmla="*/ 270520310 w 708"/>
              <a:gd name="T33" fmla="*/ 708162634 h 457"/>
              <a:gd name="T34" fmla="*/ 127303595 w 708"/>
              <a:gd name="T35" fmla="*/ 587195249 h 457"/>
              <a:gd name="T36" fmla="*/ 79565623 w 708"/>
              <a:gd name="T37" fmla="*/ 546872788 h 457"/>
              <a:gd name="T38" fmla="*/ 0 w 708"/>
              <a:gd name="T39" fmla="*/ 345260382 h 4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8"/>
              <a:gd name="T61" fmla="*/ 0 h 457"/>
              <a:gd name="T62" fmla="*/ 708 w 708"/>
              <a:gd name="T63" fmla="*/ 457 h 45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8" h="457">
                <a:moveTo>
                  <a:pt x="0" y="137"/>
                </a:moveTo>
                <a:cubicBezTo>
                  <a:pt x="26" y="111"/>
                  <a:pt x="72" y="60"/>
                  <a:pt x="104" y="49"/>
                </a:cubicBezTo>
                <a:cubicBezTo>
                  <a:pt x="153" y="0"/>
                  <a:pt x="204" y="7"/>
                  <a:pt x="272" y="1"/>
                </a:cubicBezTo>
                <a:cubicBezTo>
                  <a:pt x="349" y="4"/>
                  <a:pt x="427" y="2"/>
                  <a:pt x="504" y="9"/>
                </a:cubicBezTo>
                <a:cubicBezTo>
                  <a:pt x="517" y="10"/>
                  <a:pt x="584" y="30"/>
                  <a:pt x="600" y="41"/>
                </a:cubicBezTo>
                <a:cubicBezTo>
                  <a:pt x="616" y="52"/>
                  <a:pt x="648" y="73"/>
                  <a:pt x="648" y="73"/>
                </a:cubicBezTo>
                <a:cubicBezTo>
                  <a:pt x="653" y="81"/>
                  <a:pt x="657" y="90"/>
                  <a:pt x="664" y="97"/>
                </a:cubicBezTo>
                <a:cubicBezTo>
                  <a:pt x="671" y="104"/>
                  <a:pt x="682" y="105"/>
                  <a:pt x="688" y="113"/>
                </a:cubicBezTo>
                <a:cubicBezTo>
                  <a:pt x="695" y="121"/>
                  <a:pt x="704" y="175"/>
                  <a:pt x="704" y="177"/>
                </a:cubicBezTo>
                <a:cubicBezTo>
                  <a:pt x="692" y="271"/>
                  <a:pt x="708" y="225"/>
                  <a:pt x="648" y="265"/>
                </a:cubicBezTo>
                <a:cubicBezTo>
                  <a:pt x="623" y="303"/>
                  <a:pt x="612" y="329"/>
                  <a:pt x="576" y="353"/>
                </a:cubicBezTo>
                <a:cubicBezTo>
                  <a:pt x="544" y="401"/>
                  <a:pt x="507" y="389"/>
                  <a:pt x="464" y="417"/>
                </a:cubicBezTo>
                <a:cubicBezTo>
                  <a:pt x="409" y="454"/>
                  <a:pt x="434" y="443"/>
                  <a:pt x="392" y="457"/>
                </a:cubicBezTo>
                <a:cubicBezTo>
                  <a:pt x="326" y="451"/>
                  <a:pt x="304" y="457"/>
                  <a:pt x="256" y="425"/>
                </a:cubicBezTo>
                <a:cubicBezTo>
                  <a:pt x="236" y="365"/>
                  <a:pt x="265" y="437"/>
                  <a:pt x="224" y="385"/>
                </a:cubicBezTo>
                <a:cubicBezTo>
                  <a:pt x="219" y="378"/>
                  <a:pt x="220" y="368"/>
                  <a:pt x="216" y="361"/>
                </a:cubicBezTo>
                <a:cubicBezTo>
                  <a:pt x="188" y="311"/>
                  <a:pt x="181" y="306"/>
                  <a:pt x="136" y="281"/>
                </a:cubicBezTo>
                <a:cubicBezTo>
                  <a:pt x="111" y="267"/>
                  <a:pt x="88" y="249"/>
                  <a:pt x="64" y="233"/>
                </a:cubicBezTo>
                <a:cubicBezTo>
                  <a:pt x="56" y="228"/>
                  <a:pt x="40" y="217"/>
                  <a:pt x="40" y="217"/>
                </a:cubicBezTo>
                <a:cubicBezTo>
                  <a:pt x="33" y="196"/>
                  <a:pt x="15" y="152"/>
                  <a:pt x="0" y="137"/>
                </a:cubicBezTo>
                <a:close/>
              </a:path>
            </a:pathLst>
          </a:custGeom>
          <a:solidFill>
            <a:schemeClr val="accent1"/>
          </a:solidFill>
          <a:ln w="76200">
            <a:solidFill>
              <a:schemeClr val="tx1"/>
            </a:solidFill>
            <a:round/>
            <a:headEnd/>
            <a:tailEnd/>
          </a:ln>
        </p:spPr>
        <p:txBody>
          <a:bodyPr/>
          <a:lstStyle/>
          <a:p>
            <a:endParaRPr lang="en-US"/>
          </a:p>
        </p:txBody>
      </p:sp>
      <p:sp>
        <p:nvSpPr>
          <p:cNvPr id="82950" name="Text Box 6"/>
          <p:cNvSpPr txBox="1">
            <a:spLocks noChangeArrowheads="1"/>
          </p:cNvSpPr>
          <p:nvPr/>
        </p:nvSpPr>
        <p:spPr bwMode="auto">
          <a:xfrm>
            <a:off x="2979738" y="4114800"/>
            <a:ext cx="3122612" cy="457200"/>
          </a:xfrm>
          <a:prstGeom prst="rect">
            <a:avLst/>
          </a:prstGeom>
          <a:noFill/>
          <a:ln w="76200">
            <a:noFill/>
            <a:miter lim="800000"/>
            <a:headEnd/>
            <a:tailEnd/>
          </a:ln>
        </p:spPr>
        <p:txBody>
          <a:bodyPr wrap="none">
            <a:spAutoFit/>
          </a:bodyPr>
          <a:lstStyle/>
          <a:p>
            <a:pPr eaLnBrk="1" hangingPunct="1"/>
            <a:r>
              <a:rPr lang="en-US"/>
              <a:t>FEMORAL CONDYLES</a:t>
            </a:r>
          </a:p>
        </p:txBody>
      </p:sp>
      <p:sp>
        <p:nvSpPr>
          <p:cNvPr id="82951" name="Text Box 7"/>
          <p:cNvSpPr txBox="1">
            <a:spLocks noChangeArrowheads="1"/>
          </p:cNvSpPr>
          <p:nvPr/>
        </p:nvSpPr>
        <p:spPr bwMode="auto">
          <a:xfrm>
            <a:off x="663575" y="4079875"/>
            <a:ext cx="1277938" cy="457200"/>
          </a:xfrm>
          <a:prstGeom prst="rect">
            <a:avLst/>
          </a:prstGeom>
          <a:noFill/>
          <a:ln w="76200">
            <a:noFill/>
            <a:miter lim="800000"/>
            <a:headEnd/>
            <a:tailEnd/>
          </a:ln>
        </p:spPr>
        <p:txBody>
          <a:bodyPr wrap="none">
            <a:spAutoFit/>
          </a:bodyPr>
          <a:lstStyle/>
          <a:p>
            <a:pPr eaLnBrk="1" hangingPunct="1"/>
            <a:r>
              <a:rPr lang="en-US"/>
              <a:t>MEDIAL</a:t>
            </a:r>
          </a:p>
        </p:txBody>
      </p:sp>
      <p:sp>
        <p:nvSpPr>
          <p:cNvPr id="82952" name="Text Box 8"/>
          <p:cNvSpPr txBox="1">
            <a:spLocks noChangeArrowheads="1"/>
          </p:cNvSpPr>
          <p:nvPr/>
        </p:nvSpPr>
        <p:spPr bwMode="auto">
          <a:xfrm>
            <a:off x="6840538" y="4114800"/>
            <a:ext cx="1474787" cy="457200"/>
          </a:xfrm>
          <a:prstGeom prst="rect">
            <a:avLst/>
          </a:prstGeom>
          <a:noFill/>
          <a:ln w="76200">
            <a:noFill/>
            <a:miter lim="800000"/>
            <a:headEnd/>
            <a:tailEnd/>
          </a:ln>
        </p:spPr>
        <p:txBody>
          <a:bodyPr wrap="none">
            <a:spAutoFit/>
          </a:bodyPr>
          <a:lstStyle/>
          <a:p>
            <a:pPr eaLnBrk="1" hangingPunct="1"/>
            <a:r>
              <a:rPr lang="en-US"/>
              <a:t>LATERAL</a:t>
            </a:r>
          </a:p>
        </p:txBody>
      </p:sp>
      <p:sp>
        <p:nvSpPr>
          <p:cNvPr id="82953" name="Text Box 9"/>
          <p:cNvSpPr txBox="1">
            <a:spLocks noChangeArrowheads="1"/>
          </p:cNvSpPr>
          <p:nvPr/>
        </p:nvSpPr>
        <p:spPr bwMode="auto">
          <a:xfrm>
            <a:off x="1001713" y="1085850"/>
            <a:ext cx="1924050" cy="579438"/>
          </a:xfrm>
          <a:prstGeom prst="rect">
            <a:avLst/>
          </a:prstGeom>
          <a:noFill/>
          <a:ln w="76200">
            <a:noFill/>
            <a:miter lim="800000"/>
            <a:headEnd/>
            <a:tailEnd/>
          </a:ln>
        </p:spPr>
        <p:txBody>
          <a:bodyPr wrap="none">
            <a:spAutoFit/>
          </a:bodyPr>
          <a:lstStyle/>
          <a:p>
            <a:pPr eaLnBrk="1" hangingPunct="1"/>
            <a:r>
              <a:rPr lang="en-US" sz="3200" i="1">
                <a:solidFill>
                  <a:schemeClr val="tx2"/>
                </a:solidFill>
              </a:rPr>
              <a:t>NORMAL</a:t>
            </a:r>
          </a:p>
        </p:txBody>
      </p:sp>
      <p:sp>
        <p:nvSpPr>
          <p:cNvPr id="82954" name="Text Box 10"/>
          <p:cNvSpPr txBox="1">
            <a:spLocks noChangeArrowheads="1"/>
          </p:cNvSpPr>
          <p:nvPr/>
        </p:nvSpPr>
        <p:spPr bwMode="auto">
          <a:xfrm>
            <a:off x="4997450" y="1009650"/>
            <a:ext cx="2895600" cy="579438"/>
          </a:xfrm>
          <a:prstGeom prst="rect">
            <a:avLst/>
          </a:prstGeom>
          <a:noFill/>
          <a:ln w="76200">
            <a:noFill/>
            <a:miter lim="800000"/>
            <a:headEnd/>
            <a:tailEnd/>
          </a:ln>
        </p:spPr>
        <p:txBody>
          <a:bodyPr wrap="none">
            <a:spAutoFit/>
          </a:bodyPr>
          <a:lstStyle/>
          <a:p>
            <a:pPr eaLnBrk="1" hangingPunct="1"/>
            <a:r>
              <a:rPr lang="en-US" sz="3200" i="1">
                <a:solidFill>
                  <a:schemeClr val="tx2"/>
                </a:solidFill>
              </a:rPr>
              <a:t>MALALIGNED</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reeform 2"/>
          <p:cNvSpPr>
            <a:spLocks/>
          </p:cNvSpPr>
          <p:nvPr/>
        </p:nvSpPr>
        <p:spPr bwMode="auto">
          <a:xfrm>
            <a:off x="1084263" y="838200"/>
            <a:ext cx="280987" cy="5486400"/>
          </a:xfrm>
          <a:custGeom>
            <a:avLst/>
            <a:gdLst>
              <a:gd name="T0" fmla="*/ 0 w 200"/>
              <a:gd name="T1" fmla="*/ 0 h 3456"/>
              <a:gd name="T2" fmla="*/ 284233806 w 200"/>
              <a:gd name="T3" fmla="*/ 1814512781 h 3456"/>
              <a:gd name="T4" fmla="*/ 189489233 w 200"/>
              <a:gd name="T5" fmla="*/ 2147483647 h 3456"/>
              <a:gd name="T6" fmla="*/ 94744617 w 200"/>
              <a:gd name="T7" fmla="*/ 2147483647 h 3456"/>
              <a:gd name="T8" fmla="*/ 94744617 w 200"/>
              <a:gd name="T9" fmla="*/ 2147483647 h 3456"/>
              <a:gd name="T10" fmla="*/ 189489233 w 200"/>
              <a:gd name="T11" fmla="*/ 2147483647 h 3456"/>
              <a:gd name="T12" fmla="*/ 378978466 w 200"/>
              <a:gd name="T13" fmla="*/ 2147483647 h 3456"/>
              <a:gd name="T14" fmla="*/ 284233806 w 200"/>
              <a:gd name="T15" fmla="*/ 2147483647 h 3456"/>
              <a:gd name="T16" fmla="*/ 0 60000 65536"/>
              <a:gd name="T17" fmla="*/ 0 60000 65536"/>
              <a:gd name="T18" fmla="*/ 0 60000 65536"/>
              <a:gd name="T19" fmla="*/ 0 60000 65536"/>
              <a:gd name="T20" fmla="*/ 0 60000 65536"/>
              <a:gd name="T21" fmla="*/ 0 60000 65536"/>
              <a:gd name="T22" fmla="*/ 0 60000 65536"/>
              <a:gd name="T23" fmla="*/ 0 60000 65536"/>
              <a:gd name="T24" fmla="*/ 0 w 200"/>
              <a:gd name="T25" fmla="*/ 0 h 3456"/>
              <a:gd name="T26" fmla="*/ 200 w 200"/>
              <a:gd name="T27" fmla="*/ 3456 h 34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 h="3456">
                <a:moveTo>
                  <a:pt x="0" y="0"/>
                </a:moveTo>
                <a:cubicBezTo>
                  <a:pt x="64" y="268"/>
                  <a:pt x="128" y="536"/>
                  <a:pt x="144" y="720"/>
                </a:cubicBezTo>
                <a:cubicBezTo>
                  <a:pt x="160" y="904"/>
                  <a:pt x="112" y="1000"/>
                  <a:pt x="96" y="1104"/>
                </a:cubicBezTo>
                <a:cubicBezTo>
                  <a:pt x="80" y="1208"/>
                  <a:pt x="56" y="1288"/>
                  <a:pt x="48" y="1344"/>
                </a:cubicBezTo>
                <a:cubicBezTo>
                  <a:pt x="40" y="1400"/>
                  <a:pt x="40" y="1328"/>
                  <a:pt x="48" y="1440"/>
                </a:cubicBezTo>
                <a:cubicBezTo>
                  <a:pt x="56" y="1552"/>
                  <a:pt x="72" y="1752"/>
                  <a:pt x="96" y="2016"/>
                </a:cubicBezTo>
                <a:cubicBezTo>
                  <a:pt x="120" y="2280"/>
                  <a:pt x="184" y="2784"/>
                  <a:pt x="192" y="3024"/>
                </a:cubicBezTo>
                <a:cubicBezTo>
                  <a:pt x="200" y="3264"/>
                  <a:pt x="152" y="3384"/>
                  <a:pt x="144" y="3456"/>
                </a:cubicBezTo>
              </a:path>
            </a:pathLst>
          </a:custGeom>
          <a:noFill/>
          <a:ln w="38100">
            <a:solidFill>
              <a:schemeClr val="tx1"/>
            </a:solidFill>
            <a:round/>
            <a:headEnd/>
            <a:tailEnd/>
          </a:ln>
        </p:spPr>
        <p:txBody>
          <a:bodyPr/>
          <a:lstStyle/>
          <a:p>
            <a:endParaRPr lang="en-US"/>
          </a:p>
        </p:txBody>
      </p:sp>
      <p:sp>
        <p:nvSpPr>
          <p:cNvPr id="83971" name="Freeform 3"/>
          <p:cNvSpPr>
            <a:spLocks/>
          </p:cNvSpPr>
          <p:nvPr/>
        </p:nvSpPr>
        <p:spPr bwMode="auto">
          <a:xfrm flipH="1">
            <a:off x="2968625" y="914400"/>
            <a:ext cx="282575" cy="5486400"/>
          </a:xfrm>
          <a:custGeom>
            <a:avLst/>
            <a:gdLst>
              <a:gd name="T0" fmla="*/ 0 w 200"/>
              <a:gd name="T1" fmla="*/ 0 h 3456"/>
              <a:gd name="T2" fmla="*/ 287455071 w 200"/>
              <a:gd name="T3" fmla="*/ 1814512781 h 3456"/>
              <a:gd name="T4" fmla="*/ 191636743 w 200"/>
              <a:gd name="T5" fmla="*/ 2147483647 h 3456"/>
              <a:gd name="T6" fmla="*/ 95818372 w 200"/>
              <a:gd name="T7" fmla="*/ 2147483647 h 3456"/>
              <a:gd name="T8" fmla="*/ 95818372 w 200"/>
              <a:gd name="T9" fmla="*/ 2147483647 h 3456"/>
              <a:gd name="T10" fmla="*/ 191636743 w 200"/>
              <a:gd name="T11" fmla="*/ 2147483647 h 3456"/>
              <a:gd name="T12" fmla="*/ 383273487 w 200"/>
              <a:gd name="T13" fmla="*/ 2147483647 h 3456"/>
              <a:gd name="T14" fmla="*/ 287455071 w 200"/>
              <a:gd name="T15" fmla="*/ 2147483647 h 3456"/>
              <a:gd name="T16" fmla="*/ 0 60000 65536"/>
              <a:gd name="T17" fmla="*/ 0 60000 65536"/>
              <a:gd name="T18" fmla="*/ 0 60000 65536"/>
              <a:gd name="T19" fmla="*/ 0 60000 65536"/>
              <a:gd name="T20" fmla="*/ 0 60000 65536"/>
              <a:gd name="T21" fmla="*/ 0 60000 65536"/>
              <a:gd name="T22" fmla="*/ 0 60000 65536"/>
              <a:gd name="T23" fmla="*/ 0 60000 65536"/>
              <a:gd name="T24" fmla="*/ 0 w 200"/>
              <a:gd name="T25" fmla="*/ 0 h 3456"/>
              <a:gd name="T26" fmla="*/ 200 w 200"/>
              <a:gd name="T27" fmla="*/ 3456 h 34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 h="3456">
                <a:moveTo>
                  <a:pt x="0" y="0"/>
                </a:moveTo>
                <a:cubicBezTo>
                  <a:pt x="64" y="268"/>
                  <a:pt x="128" y="536"/>
                  <a:pt x="144" y="720"/>
                </a:cubicBezTo>
                <a:cubicBezTo>
                  <a:pt x="160" y="904"/>
                  <a:pt x="112" y="1000"/>
                  <a:pt x="96" y="1104"/>
                </a:cubicBezTo>
                <a:cubicBezTo>
                  <a:pt x="80" y="1208"/>
                  <a:pt x="56" y="1288"/>
                  <a:pt x="48" y="1344"/>
                </a:cubicBezTo>
                <a:cubicBezTo>
                  <a:pt x="40" y="1400"/>
                  <a:pt x="40" y="1328"/>
                  <a:pt x="48" y="1440"/>
                </a:cubicBezTo>
                <a:cubicBezTo>
                  <a:pt x="56" y="1552"/>
                  <a:pt x="72" y="1752"/>
                  <a:pt x="96" y="2016"/>
                </a:cubicBezTo>
                <a:cubicBezTo>
                  <a:pt x="120" y="2280"/>
                  <a:pt x="184" y="2784"/>
                  <a:pt x="192" y="3024"/>
                </a:cubicBezTo>
                <a:cubicBezTo>
                  <a:pt x="200" y="3264"/>
                  <a:pt x="152" y="3384"/>
                  <a:pt x="144" y="3456"/>
                </a:cubicBezTo>
              </a:path>
            </a:pathLst>
          </a:custGeom>
          <a:noFill/>
          <a:ln w="38100">
            <a:solidFill>
              <a:schemeClr val="tx1"/>
            </a:solidFill>
            <a:round/>
            <a:headEnd/>
            <a:tailEnd/>
          </a:ln>
        </p:spPr>
        <p:txBody>
          <a:bodyPr/>
          <a:lstStyle/>
          <a:p>
            <a:endParaRPr lang="en-US"/>
          </a:p>
        </p:txBody>
      </p:sp>
      <p:sp>
        <p:nvSpPr>
          <p:cNvPr id="83972" name="Freeform 4"/>
          <p:cNvSpPr>
            <a:spLocks/>
          </p:cNvSpPr>
          <p:nvPr/>
        </p:nvSpPr>
        <p:spPr bwMode="auto">
          <a:xfrm>
            <a:off x="1828800" y="3886200"/>
            <a:ext cx="271463" cy="2590800"/>
          </a:xfrm>
          <a:custGeom>
            <a:avLst/>
            <a:gdLst>
              <a:gd name="T0" fmla="*/ 383813390 w 192"/>
              <a:gd name="T1" fmla="*/ 0 h 1632"/>
              <a:gd name="T2" fmla="*/ 287859645 w 192"/>
              <a:gd name="T3" fmla="*/ 2056447678 h 1632"/>
              <a:gd name="T4" fmla="*/ 95953701 w 192"/>
              <a:gd name="T5" fmla="*/ 2147483647 h 1632"/>
              <a:gd name="T6" fmla="*/ 0 w 192"/>
              <a:gd name="T7" fmla="*/ 2147483647 h 1632"/>
              <a:gd name="T8" fmla="*/ 0 60000 65536"/>
              <a:gd name="T9" fmla="*/ 0 60000 65536"/>
              <a:gd name="T10" fmla="*/ 0 60000 65536"/>
              <a:gd name="T11" fmla="*/ 0 60000 65536"/>
              <a:gd name="T12" fmla="*/ 0 w 192"/>
              <a:gd name="T13" fmla="*/ 0 h 1632"/>
              <a:gd name="T14" fmla="*/ 192 w 192"/>
              <a:gd name="T15" fmla="*/ 1632 h 1632"/>
            </a:gdLst>
            <a:ahLst/>
            <a:cxnLst>
              <a:cxn ang="T8">
                <a:pos x="T0" y="T1"/>
              </a:cxn>
              <a:cxn ang="T9">
                <a:pos x="T2" y="T3"/>
              </a:cxn>
              <a:cxn ang="T10">
                <a:pos x="T4" y="T5"/>
              </a:cxn>
              <a:cxn ang="T11">
                <a:pos x="T6" y="T7"/>
              </a:cxn>
            </a:cxnLst>
            <a:rect l="T12" t="T13" r="T14" b="T15"/>
            <a:pathLst>
              <a:path w="192" h="1632">
                <a:moveTo>
                  <a:pt x="192" y="0"/>
                </a:moveTo>
                <a:cubicBezTo>
                  <a:pt x="180" y="300"/>
                  <a:pt x="168" y="600"/>
                  <a:pt x="144" y="816"/>
                </a:cubicBezTo>
                <a:cubicBezTo>
                  <a:pt x="120" y="1032"/>
                  <a:pt x="72" y="1160"/>
                  <a:pt x="48" y="1296"/>
                </a:cubicBezTo>
                <a:cubicBezTo>
                  <a:pt x="24" y="1432"/>
                  <a:pt x="8" y="1576"/>
                  <a:pt x="0" y="1632"/>
                </a:cubicBezTo>
              </a:path>
            </a:pathLst>
          </a:custGeom>
          <a:noFill/>
          <a:ln w="38100">
            <a:solidFill>
              <a:schemeClr val="tx1"/>
            </a:solidFill>
            <a:round/>
            <a:headEnd/>
            <a:tailEnd/>
          </a:ln>
        </p:spPr>
        <p:txBody>
          <a:bodyPr/>
          <a:lstStyle/>
          <a:p>
            <a:endParaRPr lang="en-US"/>
          </a:p>
        </p:txBody>
      </p:sp>
      <p:sp>
        <p:nvSpPr>
          <p:cNvPr id="83973" name="Freeform 5"/>
          <p:cNvSpPr>
            <a:spLocks/>
          </p:cNvSpPr>
          <p:nvPr/>
        </p:nvSpPr>
        <p:spPr bwMode="auto">
          <a:xfrm flipH="1">
            <a:off x="2235200" y="3810000"/>
            <a:ext cx="271463" cy="2590800"/>
          </a:xfrm>
          <a:custGeom>
            <a:avLst/>
            <a:gdLst>
              <a:gd name="T0" fmla="*/ 383813390 w 192"/>
              <a:gd name="T1" fmla="*/ 0 h 1632"/>
              <a:gd name="T2" fmla="*/ 287859645 w 192"/>
              <a:gd name="T3" fmla="*/ 2056447678 h 1632"/>
              <a:gd name="T4" fmla="*/ 95953701 w 192"/>
              <a:gd name="T5" fmla="*/ 2147483647 h 1632"/>
              <a:gd name="T6" fmla="*/ 0 w 192"/>
              <a:gd name="T7" fmla="*/ 2147483647 h 1632"/>
              <a:gd name="T8" fmla="*/ 0 60000 65536"/>
              <a:gd name="T9" fmla="*/ 0 60000 65536"/>
              <a:gd name="T10" fmla="*/ 0 60000 65536"/>
              <a:gd name="T11" fmla="*/ 0 60000 65536"/>
              <a:gd name="T12" fmla="*/ 0 w 192"/>
              <a:gd name="T13" fmla="*/ 0 h 1632"/>
              <a:gd name="T14" fmla="*/ 192 w 192"/>
              <a:gd name="T15" fmla="*/ 1632 h 1632"/>
            </a:gdLst>
            <a:ahLst/>
            <a:cxnLst>
              <a:cxn ang="T8">
                <a:pos x="T0" y="T1"/>
              </a:cxn>
              <a:cxn ang="T9">
                <a:pos x="T2" y="T3"/>
              </a:cxn>
              <a:cxn ang="T10">
                <a:pos x="T4" y="T5"/>
              </a:cxn>
              <a:cxn ang="T11">
                <a:pos x="T6" y="T7"/>
              </a:cxn>
            </a:cxnLst>
            <a:rect l="T12" t="T13" r="T14" b="T15"/>
            <a:pathLst>
              <a:path w="192" h="1632">
                <a:moveTo>
                  <a:pt x="192" y="0"/>
                </a:moveTo>
                <a:cubicBezTo>
                  <a:pt x="180" y="300"/>
                  <a:pt x="168" y="600"/>
                  <a:pt x="144" y="816"/>
                </a:cubicBezTo>
                <a:cubicBezTo>
                  <a:pt x="120" y="1032"/>
                  <a:pt x="72" y="1160"/>
                  <a:pt x="48" y="1296"/>
                </a:cubicBezTo>
                <a:cubicBezTo>
                  <a:pt x="24" y="1432"/>
                  <a:pt x="8" y="1576"/>
                  <a:pt x="0" y="1632"/>
                </a:cubicBezTo>
              </a:path>
            </a:pathLst>
          </a:custGeom>
          <a:noFill/>
          <a:ln w="38100">
            <a:solidFill>
              <a:schemeClr val="tx1"/>
            </a:solidFill>
            <a:round/>
            <a:headEnd/>
            <a:tailEnd/>
          </a:ln>
        </p:spPr>
        <p:txBody>
          <a:bodyPr/>
          <a:lstStyle/>
          <a:p>
            <a:endParaRPr lang="en-US"/>
          </a:p>
        </p:txBody>
      </p:sp>
      <p:sp>
        <p:nvSpPr>
          <p:cNvPr id="83974" name="Freeform 6"/>
          <p:cNvSpPr>
            <a:spLocks/>
          </p:cNvSpPr>
          <p:nvPr/>
        </p:nvSpPr>
        <p:spPr bwMode="auto">
          <a:xfrm>
            <a:off x="5260975" y="838200"/>
            <a:ext cx="642938" cy="5511800"/>
          </a:xfrm>
          <a:custGeom>
            <a:avLst/>
            <a:gdLst>
              <a:gd name="T0" fmla="*/ 127229826 w 456"/>
              <a:gd name="T1" fmla="*/ 0 h 3472"/>
              <a:gd name="T2" fmla="*/ 318073839 w 456"/>
              <a:gd name="T3" fmla="*/ 846772659 h 3472"/>
              <a:gd name="T4" fmla="*/ 508919306 w 456"/>
              <a:gd name="T5" fmla="*/ 1693545317 h 3472"/>
              <a:gd name="T6" fmla="*/ 222652560 w 456"/>
              <a:gd name="T7" fmla="*/ 2147483647 h 3472"/>
              <a:gd name="T8" fmla="*/ 31807104 w 456"/>
              <a:gd name="T9" fmla="*/ 2147483647 h 3472"/>
              <a:gd name="T10" fmla="*/ 31807104 w 456"/>
              <a:gd name="T11" fmla="*/ 2147483647 h 3472"/>
              <a:gd name="T12" fmla="*/ 127229826 w 456"/>
              <a:gd name="T13" fmla="*/ 2147483647 h 3472"/>
              <a:gd name="T14" fmla="*/ 795186140 w 456"/>
              <a:gd name="T15" fmla="*/ 2147483647 h 3472"/>
              <a:gd name="T16" fmla="*/ 795186140 w 456"/>
              <a:gd name="T17" fmla="*/ 2147483647 h 3472"/>
              <a:gd name="T18" fmla="*/ 795186140 w 456"/>
              <a:gd name="T19" fmla="*/ 2147483647 h 3472"/>
              <a:gd name="T20" fmla="*/ 795186140 w 456"/>
              <a:gd name="T21" fmla="*/ 2147483647 h 3472"/>
              <a:gd name="T22" fmla="*/ 699763274 w 456"/>
              <a:gd name="T23" fmla="*/ 2147483647 h 3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3472"/>
              <a:gd name="T38" fmla="*/ 456 w 456"/>
              <a:gd name="T39" fmla="*/ 3472 h 34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3472">
                <a:moveTo>
                  <a:pt x="64" y="0"/>
                </a:moveTo>
                <a:cubicBezTo>
                  <a:pt x="96" y="112"/>
                  <a:pt x="128" y="224"/>
                  <a:pt x="160" y="336"/>
                </a:cubicBezTo>
                <a:cubicBezTo>
                  <a:pt x="192" y="448"/>
                  <a:pt x="264" y="536"/>
                  <a:pt x="256" y="672"/>
                </a:cubicBezTo>
                <a:cubicBezTo>
                  <a:pt x="248" y="808"/>
                  <a:pt x="152" y="1032"/>
                  <a:pt x="112" y="1152"/>
                </a:cubicBezTo>
                <a:cubicBezTo>
                  <a:pt x="72" y="1272"/>
                  <a:pt x="32" y="1296"/>
                  <a:pt x="16" y="1392"/>
                </a:cubicBezTo>
                <a:cubicBezTo>
                  <a:pt x="0" y="1488"/>
                  <a:pt x="8" y="1640"/>
                  <a:pt x="16" y="1728"/>
                </a:cubicBezTo>
                <a:cubicBezTo>
                  <a:pt x="24" y="1816"/>
                  <a:pt x="0" y="1736"/>
                  <a:pt x="64" y="1920"/>
                </a:cubicBezTo>
                <a:cubicBezTo>
                  <a:pt x="128" y="2104"/>
                  <a:pt x="344" y="2648"/>
                  <a:pt x="400" y="2832"/>
                </a:cubicBezTo>
                <a:cubicBezTo>
                  <a:pt x="456" y="3016"/>
                  <a:pt x="400" y="2920"/>
                  <a:pt x="400" y="3024"/>
                </a:cubicBezTo>
                <a:cubicBezTo>
                  <a:pt x="400" y="3128"/>
                  <a:pt x="400" y="3440"/>
                  <a:pt x="400" y="3456"/>
                </a:cubicBezTo>
                <a:cubicBezTo>
                  <a:pt x="400" y="3472"/>
                  <a:pt x="408" y="3128"/>
                  <a:pt x="400" y="3120"/>
                </a:cubicBezTo>
                <a:cubicBezTo>
                  <a:pt x="392" y="3112"/>
                  <a:pt x="360" y="3360"/>
                  <a:pt x="352" y="3408"/>
                </a:cubicBezTo>
              </a:path>
            </a:pathLst>
          </a:custGeom>
          <a:noFill/>
          <a:ln w="38100">
            <a:solidFill>
              <a:schemeClr val="tx1"/>
            </a:solidFill>
            <a:round/>
            <a:headEnd/>
            <a:tailEnd/>
          </a:ln>
        </p:spPr>
        <p:txBody>
          <a:bodyPr/>
          <a:lstStyle/>
          <a:p>
            <a:endParaRPr lang="en-US"/>
          </a:p>
        </p:txBody>
      </p:sp>
      <p:sp>
        <p:nvSpPr>
          <p:cNvPr id="83975" name="Freeform 7"/>
          <p:cNvSpPr>
            <a:spLocks/>
          </p:cNvSpPr>
          <p:nvPr/>
        </p:nvSpPr>
        <p:spPr bwMode="auto">
          <a:xfrm flipH="1">
            <a:off x="6942138" y="838200"/>
            <a:ext cx="644525" cy="5511800"/>
          </a:xfrm>
          <a:custGeom>
            <a:avLst/>
            <a:gdLst>
              <a:gd name="T0" fmla="*/ 127859070 w 456"/>
              <a:gd name="T1" fmla="*/ 0 h 3472"/>
              <a:gd name="T2" fmla="*/ 319646240 w 456"/>
              <a:gd name="T3" fmla="*/ 846772659 h 3472"/>
              <a:gd name="T4" fmla="*/ 511434868 w 456"/>
              <a:gd name="T5" fmla="*/ 1693545317 h 3472"/>
              <a:gd name="T6" fmla="*/ 223751971 w 456"/>
              <a:gd name="T7" fmla="*/ 2147483647 h 3472"/>
              <a:gd name="T8" fmla="*/ 31964768 w 456"/>
              <a:gd name="T9" fmla="*/ 2147483647 h 3472"/>
              <a:gd name="T10" fmla="*/ 31964768 w 456"/>
              <a:gd name="T11" fmla="*/ 2147483647 h 3472"/>
              <a:gd name="T12" fmla="*/ 127859070 w 456"/>
              <a:gd name="T13" fmla="*/ 2147483647 h 3472"/>
              <a:gd name="T14" fmla="*/ 799116439 w 456"/>
              <a:gd name="T15" fmla="*/ 2147483647 h 3472"/>
              <a:gd name="T16" fmla="*/ 799116439 w 456"/>
              <a:gd name="T17" fmla="*/ 2147483647 h 3472"/>
              <a:gd name="T18" fmla="*/ 799116439 w 456"/>
              <a:gd name="T19" fmla="*/ 2147483647 h 3472"/>
              <a:gd name="T20" fmla="*/ 799116439 w 456"/>
              <a:gd name="T21" fmla="*/ 2147483647 h 3472"/>
              <a:gd name="T22" fmla="*/ 703221993 w 456"/>
              <a:gd name="T23" fmla="*/ 2147483647 h 3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3472"/>
              <a:gd name="T38" fmla="*/ 456 w 456"/>
              <a:gd name="T39" fmla="*/ 3472 h 34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3472">
                <a:moveTo>
                  <a:pt x="64" y="0"/>
                </a:moveTo>
                <a:cubicBezTo>
                  <a:pt x="96" y="112"/>
                  <a:pt x="128" y="224"/>
                  <a:pt x="160" y="336"/>
                </a:cubicBezTo>
                <a:cubicBezTo>
                  <a:pt x="192" y="448"/>
                  <a:pt x="264" y="536"/>
                  <a:pt x="256" y="672"/>
                </a:cubicBezTo>
                <a:cubicBezTo>
                  <a:pt x="248" y="808"/>
                  <a:pt x="152" y="1032"/>
                  <a:pt x="112" y="1152"/>
                </a:cubicBezTo>
                <a:cubicBezTo>
                  <a:pt x="72" y="1272"/>
                  <a:pt x="32" y="1296"/>
                  <a:pt x="16" y="1392"/>
                </a:cubicBezTo>
                <a:cubicBezTo>
                  <a:pt x="0" y="1488"/>
                  <a:pt x="8" y="1640"/>
                  <a:pt x="16" y="1728"/>
                </a:cubicBezTo>
                <a:cubicBezTo>
                  <a:pt x="24" y="1816"/>
                  <a:pt x="0" y="1736"/>
                  <a:pt x="64" y="1920"/>
                </a:cubicBezTo>
                <a:cubicBezTo>
                  <a:pt x="128" y="2104"/>
                  <a:pt x="344" y="2648"/>
                  <a:pt x="400" y="2832"/>
                </a:cubicBezTo>
                <a:cubicBezTo>
                  <a:pt x="456" y="3016"/>
                  <a:pt x="400" y="2920"/>
                  <a:pt x="400" y="3024"/>
                </a:cubicBezTo>
                <a:cubicBezTo>
                  <a:pt x="400" y="3128"/>
                  <a:pt x="400" y="3440"/>
                  <a:pt x="400" y="3456"/>
                </a:cubicBezTo>
                <a:cubicBezTo>
                  <a:pt x="400" y="3472"/>
                  <a:pt x="408" y="3128"/>
                  <a:pt x="400" y="3120"/>
                </a:cubicBezTo>
                <a:cubicBezTo>
                  <a:pt x="392" y="3112"/>
                  <a:pt x="360" y="3360"/>
                  <a:pt x="352" y="3408"/>
                </a:cubicBezTo>
              </a:path>
            </a:pathLst>
          </a:custGeom>
          <a:noFill/>
          <a:ln w="38100">
            <a:solidFill>
              <a:schemeClr val="tx1"/>
            </a:solidFill>
            <a:round/>
            <a:headEnd/>
            <a:tailEnd/>
          </a:ln>
        </p:spPr>
        <p:txBody>
          <a:bodyPr/>
          <a:lstStyle/>
          <a:p>
            <a:endParaRPr lang="en-US"/>
          </a:p>
        </p:txBody>
      </p:sp>
      <p:sp>
        <p:nvSpPr>
          <p:cNvPr id="83976" name="Freeform 8"/>
          <p:cNvSpPr>
            <a:spLocks/>
          </p:cNvSpPr>
          <p:nvPr/>
        </p:nvSpPr>
        <p:spPr bwMode="auto">
          <a:xfrm>
            <a:off x="6299200" y="3810000"/>
            <a:ext cx="79375" cy="2514600"/>
          </a:xfrm>
          <a:custGeom>
            <a:avLst/>
            <a:gdLst>
              <a:gd name="T0" fmla="*/ 0 w 56"/>
              <a:gd name="T1" fmla="*/ 0 h 1584"/>
              <a:gd name="T2" fmla="*/ 96434973 w 56"/>
              <a:gd name="T3" fmla="*/ 2147483647 h 1584"/>
              <a:gd name="T4" fmla="*/ 96434973 w 56"/>
              <a:gd name="T5" fmla="*/ 2147483647 h 1584"/>
              <a:gd name="T6" fmla="*/ 96434973 w 56"/>
              <a:gd name="T7" fmla="*/ 2147483647 h 1584"/>
              <a:gd name="T8" fmla="*/ 0 w 56"/>
              <a:gd name="T9" fmla="*/ 2147483647 h 1584"/>
              <a:gd name="T10" fmla="*/ 0 60000 65536"/>
              <a:gd name="T11" fmla="*/ 0 60000 65536"/>
              <a:gd name="T12" fmla="*/ 0 60000 65536"/>
              <a:gd name="T13" fmla="*/ 0 60000 65536"/>
              <a:gd name="T14" fmla="*/ 0 60000 65536"/>
              <a:gd name="T15" fmla="*/ 0 w 56"/>
              <a:gd name="T16" fmla="*/ 0 h 1584"/>
              <a:gd name="T17" fmla="*/ 56 w 56"/>
              <a:gd name="T18" fmla="*/ 1584 h 1584"/>
            </a:gdLst>
            <a:ahLst/>
            <a:cxnLst>
              <a:cxn ang="T10">
                <a:pos x="T0" y="T1"/>
              </a:cxn>
              <a:cxn ang="T11">
                <a:pos x="T2" y="T3"/>
              </a:cxn>
              <a:cxn ang="T12">
                <a:pos x="T4" y="T5"/>
              </a:cxn>
              <a:cxn ang="T13">
                <a:pos x="T6" y="T7"/>
              </a:cxn>
              <a:cxn ang="T14">
                <a:pos x="T8" y="T9"/>
              </a:cxn>
            </a:cxnLst>
            <a:rect l="T15" t="T16" r="T17" b="T18"/>
            <a:pathLst>
              <a:path w="56" h="1584">
                <a:moveTo>
                  <a:pt x="0" y="0"/>
                </a:moveTo>
                <a:cubicBezTo>
                  <a:pt x="20" y="384"/>
                  <a:pt x="40" y="768"/>
                  <a:pt x="48" y="960"/>
                </a:cubicBezTo>
                <a:cubicBezTo>
                  <a:pt x="56" y="1152"/>
                  <a:pt x="48" y="1096"/>
                  <a:pt x="48" y="1152"/>
                </a:cubicBezTo>
                <a:cubicBezTo>
                  <a:pt x="48" y="1208"/>
                  <a:pt x="56" y="1224"/>
                  <a:pt x="48" y="1296"/>
                </a:cubicBezTo>
                <a:cubicBezTo>
                  <a:pt x="40" y="1368"/>
                  <a:pt x="8" y="1536"/>
                  <a:pt x="0" y="1584"/>
                </a:cubicBezTo>
              </a:path>
            </a:pathLst>
          </a:custGeom>
          <a:noFill/>
          <a:ln w="38100">
            <a:solidFill>
              <a:schemeClr val="tx1"/>
            </a:solidFill>
            <a:round/>
            <a:headEnd/>
            <a:tailEnd/>
          </a:ln>
        </p:spPr>
        <p:txBody>
          <a:bodyPr/>
          <a:lstStyle/>
          <a:p>
            <a:endParaRPr lang="en-US"/>
          </a:p>
        </p:txBody>
      </p:sp>
      <p:sp>
        <p:nvSpPr>
          <p:cNvPr id="83977" name="Freeform 9"/>
          <p:cNvSpPr>
            <a:spLocks/>
          </p:cNvSpPr>
          <p:nvPr/>
        </p:nvSpPr>
        <p:spPr bwMode="auto">
          <a:xfrm flipH="1">
            <a:off x="6423025" y="3810000"/>
            <a:ext cx="79375" cy="2514600"/>
          </a:xfrm>
          <a:custGeom>
            <a:avLst/>
            <a:gdLst>
              <a:gd name="T0" fmla="*/ 0 w 56"/>
              <a:gd name="T1" fmla="*/ 0 h 1584"/>
              <a:gd name="T2" fmla="*/ 96434973 w 56"/>
              <a:gd name="T3" fmla="*/ 2147483647 h 1584"/>
              <a:gd name="T4" fmla="*/ 96434973 w 56"/>
              <a:gd name="T5" fmla="*/ 2147483647 h 1584"/>
              <a:gd name="T6" fmla="*/ 96434973 w 56"/>
              <a:gd name="T7" fmla="*/ 2147483647 h 1584"/>
              <a:gd name="T8" fmla="*/ 0 w 56"/>
              <a:gd name="T9" fmla="*/ 2147483647 h 1584"/>
              <a:gd name="T10" fmla="*/ 0 60000 65536"/>
              <a:gd name="T11" fmla="*/ 0 60000 65536"/>
              <a:gd name="T12" fmla="*/ 0 60000 65536"/>
              <a:gd name="T13" fmla="*/ 0 60000 65536"/>
              <a:gd name="T14" fmla="*/ 0 60000 65536"/>
              <a:gd name="T15" fmla="*/ 0 w 56"/>
              <a:gd name="T16" fmla="*/ 0 h 1584"/>
              <a:gd name="T17" fmla="*/ 56 w 56"/>
              <a:gd name="T18" fmla="*/ 1584 h 1584"/>
            </a:gdLst>
            <a:ahLst/>
            <a:cxnLst>
              <a:cxn ang="T10">
                <a:pos x="T0" y="T1"/>
              </a:cxn>
              <a:cxn ang="T11">
                <a:pos x="T2" y="T3"/>
              </a:cxn>
              <a:cxn ang="T12">
                <a:pos x="T4" y="T5"/>
              </a:cxn>
              <a:cxn ang="T13">
                <a:pos x="T6" y="T7"/>
              </a:cxn>
              <a:cxn ang="T14">
                <a:pos x="T8" y="T9"/>
              </a:cxn>
            </a:cxnLst>
            <a:rect l="T15" t="T16" r="T17" b="T18"/>
            <a:pathLst>
              <a:path w="56" h="1584">
                <a:moveTo>
                  <a:pt x="0" y="0"/>
                </a:moveTo>
                <a:cubicBezTo>
                  <a:pt x="20" y="384"/>
                  <a:pt x="40" y="768"/>
                  <a:pt x="48" y="960"/>
                </a:cubicBezTo>
                <a:cubicBezTo>
                  <a:pt x="56" y="1152"/>
                  <a:pt x="48" y="1096"/>
                  <a:pt x="48" y="1152"/>
                </a:cubicBezTo>
                <a:cubicBezTo>
                  <a:pt x="48" y="1208"/>
                  <a:pt x="56" y="1224"/>
                  <a:pt x="48" y="1296"/>
                </a:cubicBezTo>
                <a:cubicBezTo>
                  <a:pt x="40" y="1368"/>
                  <a:pt x="8" y="1536"/>
                  <a:pt x="0" y="1584"/>
                </a:cubicBezTo>
              </a:path>
            </a:pathLst>
          </a:custGeom>
          <a:noFill/>
          <a:ln w="38100">
            <a:solidFill>
              <a:schemeClr val="tx1"/>
            </a:solidFill>
            <a:round/>
            <a:headEnd/>
            <a:tailEnd/>
          </a:ln>
        </p:spPr>
        <p:txBody>
          <a:bodyPr/>
          <a:lstStyle/>
          <a:p>
            <a:endParaRPr lang="en-US"/>
          </a:p>
        </p:txBody>
      </p:sp>
      <p:sp>
        <p:nvSpPr>
          <p:cNvPr id="83978" name="Oval 10"/>
          <p:cNvSpPr>
            <a:spLocks noChangeArrowheads="1"/>
          </p:cNvSpPr>
          <p:nvPr/>
        </p:nvSpPr>
        <p:spPr bwMode="auto">
          <a:xfrm>
            <a:off x="1490663" y="5715000"/>
            <a:ext cx="269875"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3979" name="Oval 11"/>
          <p:cNvSpPr>
            <a:spLocks noChangeArrowheads="1"/>
          </p:cNvSpPr>
          <p:nvPr/>
        </p:nvSpPr>
        <p:spPr bwMode="auto">
          <a:xfrm>
            <a:off x="2573338" y="5715000"/>
            <a:ext cx="271462"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3980" name="Oval 12"/>
          <p:cNvSpPr>
            <a:spLocks noChangeArrowheads="1"/>
          </p:cNvSpPr>
          <p:nvPr/>
        </p:nvSpPr>
        <p:spPr bwMode="auto">
          <a:xfrm>
            <a:off x="5961063" y="5334000"/>
            <a:ext cx="269875"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3981" name="Oval 13"/>
          <p:cNvSpPr>
            <a:spLocks noChangeArrowheads="1"/>
          </p:cNvSpPr>
          <p:nvPr/>
        </p:nvSpPr>
        <p:spPr bwMode="auto">
          <a:xfrm>
            <a:off x="6637338" y="5334000"/>
            <a:ext cx="271462"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3982" name="AutoShape 14"/>
          <p:cNvSpPr>
            <a:spLocks noChangeArrowheads="1"/>
          </p:cNvSpPr>
          <p:nvPr/>
        </p:nvSpPr>
        <p:spPr bwMode="auto">
          <a:xfrm flipV="1">
            <a:off x="1354138" y="3810000"/>
            <a:ext cx="542925" cy="2133600"/>
          </a:xfrm>
          <a:prstGeom prst="triangle">
            <a:avLst>
              <a:gd name="adj" fmla="val 50000"/>
            </a:avLst>
          </a:prstGeom>
          <a:solidFill>
            <a:schemeClr val="tx2"/>
          </a:solidFill>
          <a:ln w="9525">
            <a:solidFill>
              <a:schemeClr val="tx1"/>
            </a:solidFill>
            <a:miter lim="800000"/>
            <a:headEnd/>
            <a:tailEnd/>
          </a:ln>
        </p:spPr>
        <p:txBody>
          <a:bodyPr wrap="none" anchor="ctr"/>
          <a:lstStyle/>
          <a:p>
            <a:endParaRPr lang="en-US"/>
          </a:p>
        </p:txBody>
      </p:sp>
      <p:sp>
        <p:nvSpPr>
          <p:cNvPr id="83983" name="AutoShape 15"/>
          <p:cNvSpPr>
            <a:spLocks noChangeArrowheads="1"/>
          </p:cNvSpPr>
          <p:nvPr/>
        </p:nvSpPr>
        <p:spPr bwMode="auto">
          <a:xfrm rot="421574" flipV="1">
            <a:off x="1490663" y="6019800"/>
            <a:ext cx="203200" cy="457200"/>
          </a:xfrm>
          <a:prstGeom prst="triangle">
            <a:avLst>
              <a:gd name="adj" fmla="val 50000"/>
            </a:avLst>
          </a:prstGeom>
          <a:solidFill>
            <a:schemeClr val="tx2"/>
          </a:solidFill>
          <a:ln w="9525">
            <a:solidFill>
              <a:schemeClr val="tx1"/>
            </a:solidFill>
            <a:miter lim="800000"/>
            <a:headEnd/>
            <a:tailEnd/>
          </a:ln>
        </p:spPr>
        <p:txBody>
          <a:bodyPr wrap="none" anchor="ctr"/>
          <a:lstStyle/>
          <a:p>
            <a:endParaRPr lang="en-US"/>
          </a:p>
        </p:txBody>
      </p:sp>
      <p:sp>
        <p:nvSpPr>
          <p:cNvPr id="83984" name="AutoShape 16"/>
          <p:cNvSpPr>
            <a:spLocks noChangeArrowheads="1"/>
          </p:cNvSpPr>
          <p:nvPr/>
        </p:nvSpPr>
        <p:spPr bwMode="auto">
          <a:xfrm flipV="1">
            <a:off x="2438400" y="3810000"/>
            <a:ext cx="541338" cy="2133600"/>
          </a:xfrm>
          <a:prstGeom prst="triangle">
            <a:avLst>
              <a:gd name="adj" fmla="val 50000"/>
            </a:avLst>
          </a:prstGeom>
          <a:solidFill>
            <a:schemeClr val="tx2"/>
          </a:solidFill>
          <a:ln w="9525">
            <a:solidFill>
              <a:schemeClr val="tx1"/>
            </a:solidFill>
            <a:miter lim="800000"/>
            <a:headEnd/>
            <a:tailEnd/>
          </a:ln>
        </p:spPr>
        <p:txBody>
          <a:bodyPr wrap="none" anchor="ctr"/>
          <a:lstStyle/>
          <a:p>
            <a:endParaRPr lang="en-US"/>
          </a:p>
        </p:txBody>
      </p:sp>
      <p:sp>
        <p:nvSpPr>
          <p:cNvPr id="83985" name="AutoShape 17"/>
          <p:cNvSpPr>
            <a:spLocks noChangeArrowheads="1"/>
          </p:cNvSpPr>
          <p:nvPr/>
        </p:nvSpPr>
        <p:spPr bwMode="auto">
          <a:xfrm rot="-421574" flipH="1" flipV="1">
            <a:off x="2641600" y="6019800"/>
            <a:ext cx="203200" cy="457200"/>
          </a:xfrm>
          <a:prstGeom prst="triangle">
            <a:avLst>
              <a:gd name="adj" fmla="val 50000"/>
            </a:avLst>
          </a:prstGeom>
          <a:solidFill>
            <a:schemeClr val="tx2"/>
          </a:solidFill>
          <a:ln w="9525">
            <a:solidFill>
              <a:schemeClr val="tx1"/>
            </a:solidFill>
            <a:miter lim="800000"/>
            <a:headEnd/>
            <a:tailEnd/>
          </a:ln>
        </p:spPr>
        <p:txBody>
          <a:bodyPr wrap="none" anchor="ctr"/>
          <a:lstStyle/>
          <a:p>
            <a:endParaRPr lang="en-US"/>
          </a:p>
        </p:txBody>
      </p:sp>
      <p:sp>
        <p:nvSpPr>
          <p:cNvPr id="83986" name="AutoShape 18"/>
          <p:cNvSpPr>
            <a:spLocks noChangeArrowheads="1"/>
          </p:cNvSpPr>
          <p:nvPr/>
        </p:nvSpPr>
        <p:spPr bwMode="auto">
          <a:xfrm rot="20937961" flipV="1">
            <a:off x="5689600" y="3657600"/>
            <a:ext cx="541338" cy="1981200"/>
          </a:xfrm>
          <a:prstGeom prst="triangle">
            <a:avLst>
              <a:gd name="adj" fmla="val 50000"/>
            </a:avLst>
          </a:prstGeom>
          <a:solidFill>
            <a:schemeClr val="tx2"/>
          </a:solidFill>
          <a:ln w="9525">
            <a:solidFill>
              <a:schemeClr val="tx1"/>
            </a:solidFill>
            <a:miter lim="800000"/>
            <a:headEnd/>
            <a:tailEnd/>
          </a:ln>
        </p:spPr>
        <p:txBody>
          <a:bodyPr wrap="none" anchor="ctr"/>
          <a:lstStyle/>
          <a:p>
            <a:endParaRPr lang="en-US"/>
          </a:p>
        </p:txBody>
      </p:sp>
      <p:sp>
        <p:nvSpPr>
          <p:cNvPr id="83987" name="AutoShape 19"/>
          <p:cNvSpPr>
            <a:spLocks noChangeArrowheads="1"/>
          </p:cNvSpPr>
          <p:nvPr/>
        </p:nvSpPr>
        <p:spPr bwMode="auto">
          <a:xfrm rot="421574" flipV="1">
            <a:off x="5961063" y="5638800"/>
            <a:ext cx="203200" cy="457200"/>
          </a:xfrm>
          <a:prstGeom prst="triangle">
            <a:avLst>
              <a:gd name="adj" fmla="val 50000"/>
            </a:avLst>
          </a:prstGeom>
          <a:solidFill>
            <a:schemeClr val="tx2"/>
          </a:solidFill>
          <a:ln w="9525">
            <a:solidFill>
              <a:schemeClr val="tx1"/>
            </a:solidFill>
            <a:miter lim="800000"/>
            <a:headEnd/>
            <a:tailEnd/>
          </a:ln>
        </p:spPr>
        <p:txBody>
          <a:bodyPr wrap="none" anchor="ctr"/>
          <a:lstStyle/>
          <a:p>
            <a:endParaRPr lang="en-US"/>
          </a:p>
        </p:txBody>
      </p:sp>
      <p:sp>
        <p:nvSpPr>
          <p:cNvPr id="83988" name="AutoShape 20"/>
          <p:cNvSpPr>
            <a:spLocks noChangeArrowheads="1"/>
          </p:cNvSpPr>
          <p:nvPr/>
        </p:nvSpPr>
        <p:spPr bwMode="auto">
          <a:xfrm rot="-421574" flipH="1" flipV="1">
            <a:off x="6705600" y="5638800"/>
            <a:ext cx="203200" cy="457200"/>
          </a:xfrm>
          <a:prstGeom prst="triangle">
            <a:avLst>
              <a:gd name="adj" fmla="val 50000"/>
            </a:avLst>
          </a:prstGeom>
          <a:solidFill>
            <a:schemeClr val="tx2"/>
          </a:solidFill>
          <a:ln w="9525">
            <a:solidFill>
              <a:schemeClr val="tx1"/>
            </a:solidFill>
            <a:miter lim="800000"/>
            <a:headEnd/>
            <a:tailEnd/>
          </a:ln>
        </p:spPr>
        <p:txBody>
          <a:bodyPr wrap="none" anchor="ctr"/>
          <a:lstStyle/>
          <a:p>
            <a:endParaRPr lang="en-US"/>
          </a:p>
        </p:txBody>
      </p:sp>
      <p:sp>
        <p:nvSpPr>
          <p:cNvPr id="83989" name="AutoShape 21"/>
          <p:cNvSpPr>
            <a:spLocks noChangeArrowheads="1"/>
          </p:cNvSpPr>
          <p:nvPr/>
        </p:nvSpPr>
        <p:spPr bwMode="auto">
          <a:xfrm rot="662039" flipH="1" flipV="1">
            <a:off x="6637338" y="3657600"/>
            <a:ext cx="542925" cy="1981200"/>
          </a:xfrm>
          <a:prstGeom prst="triangle">
            <a:avLst>
              <a:gd name="adj" fmla="val 50000"/>
            </a:avLst>
          </a:prstGeom>
          <a:solidFill>
            <a:schemeClr val="tx2"/>
          </a:solidFill>
          <a:ln w="9525">
            <a:solidFill>
              <a:schemeClr val="tx1"/>
            </a:solidFill>
            <a:miter lim="800000"/>
            <a:headEnd/>
            <a:tailEnd/>
          </a:ln>
        </p:spPr>
        <p:txBody>
          <a:bodyPr wrap="none" anchor="ctr"/>
          <a:lstStyle/>
          <a:p>
            <a:endParaRPr lang="en-US"/>
          </a:p>
        </p:txBody>
      </p:sp>
      <p:sp>
        <p:nvSpPr>
          <p:cNvPr id="83990" name="AutoShape 22"/>
          <p:cNvSpPr>
            <a:spLocks noChangeArrowheads="1"/>
          </p:cNvSpPr>
          <p:nvPr/>
        </p:nvSpPr>
        <p:spPr bwMode="auto">
          <a:xfrm>
            <a:off x="7112000" y="5334000"/>
            <a:ext cx="338138" cy="381000"/>
          </a:xfrm>
          <a:prstGeom prst="rightArrow">
            <a:avLst>
              <a:gd name="adj1" fmla="val 50000"/>
              <a:gd name="adj2" fmla="val 25000"/>
            </a:avLst>
          </a:prstGeom>
          <a:solidFill>
            <a:schemeClr val="hlink"/>
          </a:solidFill>
          <a:ln w="9525">
            <a:solidFill>
              <a:schemeClr val="tx1"/>
            </a:solidFill>
            <a:miter lim="800000"/>
            <a:headEnd/>
            <a:tailEnd/>
          </a:ln>
        </p:spPr>
        <p:txBody>
          <a:bodyPr wrap="none" anchor="ctr"/>
          <a:lstStyle/>
          <a:p>
            <a:endParaRPr lang="en-US"/>
          </a:p>
        </p:txBody>
      </p:sp>
      <p:sp>
        <p:nvSpPr>
          <p:cNvPr id="83991" name="AutoShape 23"/>
          <p:cNvSpPr>
            <a:spLocks noChangeArrowheads="1"/>
          </p:cNvSpPr>
          <p:nvPr/>
        </p:nvSpPr>
        <p:spPr bwMode="auto">
          <a:xfrm flipH="1">
            <a:off x="5351463" y="5334000"/>
            <a:ext cx="338137" cy="381000"/>
          </a:xfrm>
          <a:prstGeom prst="rightArrow">
            <a:avLst>
              <a:gd name="adj1" fmla="val 50000"/>
              <a:gd name="adj2" fmla="val 25000"/>
            </a:avLst>
          </a:prstGeom>
          <a:solidFill>
            <a:schemeClr val="hlink"/>
          </a:solidFill>
          <a:ln w="9525">
            <a:solidFill>
              <a:schemeClr val="tx1"/>
            </a:solidFill>
            <a:miter lim="800000"/>
            <a:headEnd/>
            <a:tailEnd/>
          </a:ln>
        </p:spPr>
        <p:txBody>
          <a:bodyPr wrap="none" anchor="ctr"/>
          <a:lstStyle/>
          <a:p>
            <a:endParaRPr lang="en-US"/>
          </a:p>
        </p:txBody>
      </p:sp>
      <p:sp>
        <p:nvSpPr>
          <p:cNvPr id="83992" name="Text Box 24"/>
          <p:cNvSpPr txBox="1">
            <a:spLocks noChangeArrowheads="1"/>
          </p:cNvSpPr>
          <p:nvPr/>
        </p:nvSpPr>
        <p:spPr bwMode="auto">
          <a:xfrm>
            <a:off x="7504113" y="4765675"/>
            <a:ext cx="1104790" cy="707886"/>
          </a:xfrm>
          <a:prstGeom prst="rect">
            <a:avLst/>
          </a:prstGeom>
          <a:noFill/>
          <a:ln w="9525">
            <a:noFill/>
            <a:miter lim="800000"/>
            <a:headEnd/>
            <a:tailEnd/>
          </a:ln>
        </p:spPr>
        <p:txBody>
          <a:bodyPr wrap="none">
            <a:spAutoFit/>
          </a:bodyPr>
          <a:lstStyle/>
          <a:p>
            <a:pPr eaLnBrk="1" hangingPunct="1"/>
            <a:r>
              <a:rPr lang="en-US" sz="2000" b="0" dirty="0">
                <a:latin typeface="+mn-lt"/>
              </a:rPr>
              <a:t>Lateral </a:t>
            </a:r>
          </a:p>
          <a:p>
            <a:pPr eaLnBrk="1" hangingPunct="1"/>
            <a:r>
              <a:rPr lang="en-US" sz="2000" b="0" dirty="0">
                <a:latin typeface="+mn-lt"/>
              </a:rPr>
              <a:t>forces</a:t>
            </a:r>
          </a:p>
        </p:txBody>
      </p:sp>
      <p:sp>
        <p:nvSpPr>
          <p:cNvPr id="83993" name="Text Box 25"/>
          <p:cNvSpPr txBox="1">
            <a:spLocks noChangeArrowheads="1"/>
          </p:cNvSpPr>
          <p:nvPr/>
        </p:nvSpPr>
        <p:spPr bwMode="auto">
          <a:xfrm>
            <a:off x="1295400" y="1143000"/>
            <a:ext cx="1811714" cy="707886"/>
          </a:xfrm>
          <a:prstGeom prst="rect">
            <a:avLst/>
          </a:prstGeom>
          <a:noFill/>
          <a:ln w="9525">
            <a:noFill/>
            <a:miter lim="800000"/>
            <a:headEnd/>
            <a:tailEnd/>
          </a:ln>
        </p:spPr>
        <p:txBody>
          <a:bodyPr wrap="none">
            <a:spAutoFit/>
          </a:bodyPr>
          <a:lstStyle/>
          <a:p>
            <a:pPr eaLnBrk="1" hangingPunct="1"/>
            <a:r>
              <a:rPr lang="en-US" sz="2000" b="0" dirty="0">
                <a:latin typeface="+mn-lt"/>
              </a:rPr>
              <a:t>Pre-pubertal</a:t>
            </a:r>
          </a:p>
          <a:p>
            <a:pPr eaLnBrk="1" hangingPunct="1"/>
            <a:r>
              <a:rPr lang="en-US" sz="2000" b="0" dirty="0">
                <a:latin typeface="+mn-lt"/>
              </a:rPr>
              <a:t>body </a:t>
            </a:r>
            <a:r>
              <a:rPr lang="en-US" sz="2000" b="0" dirty="0" err="1">
                <a:latin typeface="+mn-lt"/>
              </a:rPr>
              <a:t>habitus</a:t>
            </a:r>
            <a:endParaRPr lang="en-US" sz="2000" b="0" dirty="0">
              <a:latin typeface="+mn-lt"/>
            </a:endParaRPr>
          </a:p>
        </p:txBody>
      </p:sp>
      <p:sp>
        <p:nvSpPr>
          <p:cNvPr id="83994" name="Text Box 26"/>
          <p:cNvSpPr txBox="1">
            <a:spLocks noChangeArrowheads="1"/>
          </p:cNvSpPr>
          <p:nvPr/>
        </p:nvSpPr>
        <p:spPr bwMode="auto">
          <a:xfrm>
            <a:off x="5486400" y="1066800"/>
            <a:ext cx="1837362" cy="707886"/>
          </a:xfrm>
          <a:prstGeom prst="rect">
            <a:avLst/>
          </a:prstGeom>
          <a:noFill/>
          <a:ln w="9525">
            <a:noFill/>
            <a:miter lim="800000"/>
            <a:headEnd/>
            <a:tailEnd/>
          </a:ln>
        </p:spPr>
        <p:txBody>
          <a:bodyPr wrap="none">
            <a:spAutoFit/>
          </a:bodyPr>
          <a:lstStyle/>
          <a:p>
            <a:pPr eaLnBrk="1" hangingPunct="1"/>
            <a:r>
              <a:rPr lang="en-US" sz="2000" b="0" dirty="0">
                <a:latin typeface="+mn-lt"/>
              </a:rPr>
              <a:t>Post-pubertal</a:t>
            </a:r>
          </a:p>
          <a:p>
            <a:pPr eaLnBrk="1" hangingPunct="1"/>
            <a:r>
              <a:rPr lang="en-US" sz="2000" b="0" dirty="0">
                <a:latin typeface="+mn-lt"/>
              </a:rPr>
              <a:t>body </a:t>
            </a:r>
            <a:r>
              <a:rPr lang="en-US" sz="2000" b="0" dirty="0" err="1">
                <a:latin typeface="+mn-lt"/>
              </a:rPr>
              <a:t>habitus</a:t>
            </a:r>
            <a:endParaRPr lang="en-US" sz="2000" b="0" dirty="0">
              <a:latin typeface="+mn-lt"/>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marL="484632" indent="0" eaLnBrk="1" fontAlgn="auto" hangingPunct="1">
              <a:spcAft>
                <a:spcPts val="0"/>
              </a:spcAft>
              <a:defRPr/>
            </a:pPr>
            <a:r>
              <a:rPr lang="en-US">
                <a:solidFill>
                  <a:schemeClr val="accent1">
                    <a:tint val="83000"/>
                    <a:satMod val="150000"/>
                  </a:schemeClr>
                </a:solidFill>
              </a:rPr>
              <a:t>BENIGN HYPERMOBILITY SYNDROME</a:t>
            </a:r>
          </a:p>
        </p:txBody>
      </p:sp>
      <p:sp>
        <p:nvSpPr>
          <p:cNvPr id="84995" name="Rectangle 3"/>
          <p:cNvSpPr>
            <a:spLocks noGrp="1" noChangeArrowheads="1"/>
          </p:cNvSpPr>
          <p:nvPr>
            <p:ph idx="1"/>
          </p:nvPr>
        </p:nvSpPr>
        <p:spPr/>
        <p:txBody>
          <a:bodyPr/>
          <a:lstStyle/>
          <a:p>
            <a:pPr eaLnBrk="1" hangingPunct="1">
              <a:lnSpc>
                <a:spcPct val="90000"/>
              </a:lnSpc>
              <a:buFontTx/>
              <a:buNone/>
            </a:pPr>
            <a:r>
              <a:rPr lang="en-US" smtClean="0"/>
              <a:t>Clinically based diagnosis:</a:t>
            </a:r>
          </a:p>
          <a:p>
            <a:pPr eaLnBrk="1" hangingPunct="1">
              <a:lnSpc>
                <a:spcPct val="90000"/>
              </a:lnSpc>
            </a:pPr>
            <a:r>
              <a:rPr lang="en-US" smtClean="0"/>
              <a:t>Passive dorsiflexion at MCPs to 90</a:t>
            </a:r>
            <a:r>
              <a:rPr lang="en-US" baseline="30000" smtClean="0"/>
              <a:t>o</a:t>
            </a:r>
          </a:p>
          <a:p>
            <a:pPr eaLnBrk="1" hangingPunct="1">
              <a:lnSpc>
                <a:spcPct val="90000"/>
              </a:lnSpc>
            </a:pPr>
            <a:r>
              <a:rPr lang="en-US" smtClean="0"/>
              <a:t>Apposition of the thumb to the flexor aspect of the forearm</a:t>
            </a:r>
          </a:p>
          <a:p>
            <a:pPr eaLnBrk="1" hangingPunct="1">
              <a:lnSpc>
                <a:spcPct val="90000"/>
              </a:lnSpc>
            </a:pPr>
            <a:r>
              <a:rPr lang="en-US" smtClean="0"/>
              <a:t>Hyperextension of the elbow &gt; 5</a:t>
            </a:r>
            <a:r>
              <a:rPr lang="en-US" baseline="30000" smtClean="0"/>
              <a:t>o</a:t>
            </a:r>
            <a:endParaRPr lang="en-US" smtClean="0"/>
          </a:p>
          <a:p>
            <a:pPr eaLnBrk="1" hangingPunct="1">
              <a:lnSpc>
                <a:spcPct val="90000"/>
              </a:lnSpc>
            </a:pPr>
            <a:r>
              <a:rPr lang="en-US" smtClean="0"/>
              <a:t>Hyperextension of the knee &gt; 5</a:t>
            </a:r>
            <a:r>
              <a:rPr lang="en-US" baseline="30000" smtClean="0"/>
              <a:t>o</a:t>
            </a:r>
            <a:endParaRPr lang="en-US" smtClean="0"/>
          </a:p>
          <a:p>
            <a:pPr eaLnBrk="1" hangingPunct="1">
              <a:lnSpc>
                <a:spcPct val="90000"/>
              </a:lnSpc>
            </a:pPr>
            <a:r>
              <a:rPr lang="en-US" smtClean="0"/>
              <a:t>Forward trunk flexion placing hands flat on floor with knees extended</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marL="484632" indent="0" eaLnBrk="1" fontAlgn="auto" hangingPunct="1">
              <a:spcAft>
                <a:spcPts val="0"/>
              </a:spcAft>
              <a:defRPr/>
            </a:pPr>
            <a:r>
              <a:rPr lang="en-US">
                <a:solidFill>
                  <a:schemeClr val="accent1">
                    <a:tint val="83000"/>
                    <a:satMod val="150000"/>
                  </a:schemeClr>
                </a:solidFill>
              </a:rPr>
              <a:t>BENIGN HYPERMOBILITY SYNDROME</a:t>
            </a:r>
          </a:p>
        </p:txBody>
      </p:sp>
      <p:sp>
        <p:nvSpPr>
          <p:cNvPr id="86019" name="Rectangle 3"/>
          <p:cNvSpPr>
            <a:spLocks noGrp="1" noChangeArrowheads="1"/>
          </p:cNvSpPr>
          <p:nvPr>
            <p:ph idx="1"/>
          </p:nvPr>
        </p:nvSpPr>
        <p:spPr>
          <a:xfrm>
            <a:off x="457200" y="1828800"/>
            <a:ext cx="8229600" cy="4114800"/>
          </a:xfrm>
        </p:spPr>
        <p:txBody>
          <a:bodyPr/>
          <a:lstStyle/>
          <a:p>
            <a:pPr eaLnBrk="1" hangingPunct="1"/>
            <a:r>
              <a:rPr lang="en-US" sz="2800" dirty="0" smtClean="0"/>
              <a:t>Up to 10% of normal population</a:t>
            </a:r>
          </a:p>
          <a:p>
            <a:pPr eaLnBrk="1" hangingPunct="1"/>
            <a:r>
              <a:rPr lang="en-US" sz="2800" dirty="0" err="1" smtClean="0"/>
              <a:t>Arthralgias</a:t>
            </a:r>
            <a:r>
              <a:rPr lang="en-US" sz="2800" dirty="0" smtClean="0"/>
              <a:t> common</a:t>
            </a:r>
          </a:p>
          <a:p>
            <a:pPr eaLnBrk="1" hangingPunct="1"/>
            <a:r>
              <a:rPr lang="en-US" sz="2800" dirty="0" smtClean="0"/>
              <a:t>Injuries common (dislocation of affected joints, back pain, </a:t>
            </a:r>
            <a:r>
              <a:rPr lang="en-US" sz="2800" dirty="0" err="1" smtClean="0"/>
              <a:t>meniscal</a:t>
            </a:r>
            <a:r>
              <a:rPr lang="en-US" sz="2800" dirty="0" smtClean="0"/>
              <a:t> and tendon injuries)</a:t>
            </a:r>
          </a:p>
          <a:p>
            <a:pPr eaLnBrk="1" hangingPunct="1"/>
            <a:r>
              <a:rPr lang="en-US" sz="2800" dirty="0" smtClean="0"/>
              <a:t>Increased incidence of mitral valve </a:t>
            </a:r>
            <a:r>
              <a:rPr lang="en-US" sz="2800" dirty="0" err="1" smtClean="0"/>
              <a:t>prolapse</a:t>
            </a:r>
            <a:endParaRPr lang="en-US" sz="2800" dirty="0" smtClean="0"/>
          </a:p>
          <a:p>
            <a:pPr eaLnBrk="1" hangingPunct="1"/>
            <a:r>
              <a:rPr lang="en-US" sz="2800" dirty="0" smtClean="0"/>
              <a:t>Genetically determined</a:t>
            </a:r>
          </a:p>
          <a:p>
            <a:pPr eaLnBrk="1" hangingPunct="1"/>
            <a:r>
              <a:rPr lang="en-US" sz="2800" dirty="0" smtClean="0"/>
              <a:t>Generalized laxity of tissues?</a:t>
            </a:r>
          </a:p>
          <a:p>
            <a:pPr eaLnBrk="1" hangingPunct="1"/>
            <a:r>
              <a:rPr lang="en-US" sz="2800" dirty="0" smtClean="0"/>
              <a:t>Ehlers-</a:t>
            </a:r>
            <a:r>
              <a:rPr lang="en-US" sz="2800" dirty="0" err="1" smtClean="0"/>
              <a:t>Danlos</a:t>
            </a:r>
            <a:r>
              <a:rPr lang="en-US" sz="2800" dirty="0" smtClean="0"/>
              <a:t> syndrome type 3?</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4" name="Rectangle 4"/>
          <p:cNvSpPr>
            <a:spLocks noGrp="1" noChangeArrowheads="1"/>
          </p:cNvSpPr>
          <p:nvPr>
            <p:ph type="ctrTitle"/>
          </p:nvPr>
        </p:nvSpPr>
        <p:spPr/>
        <p:txBody>
          <a:bodyPr/>
          <a:lstStyle/>
          <a:p>
            <a:pPr marL="484632" indent="0" eaLnBrk="1" fontAlgn="auto" hangingPunct="1">
              <a:spcAft>
                <a:spcPts val="0"/>
              </a:spcAft>
              <a:defRPr/>
            </a:pPr>
            <a:r>
              <a:rPr lang="en-US" b="1" dirty="0">
                <a:solidFill>
                  <a:schemeClr val="accent1">
                    <a:tint val="83000"/>
                    <a:satMod val="150000"/>
                  </a:schemeClr>
                </a:solidFill>
              </a:rPr>
              <a:t>PAIN SYNDROMES</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 SYNDROMES</a:t>
            </a:r>
            <a:endParaRPr lang="en-US" dirty="0"/>
          </a:p>
        </p:txBody>
      </p:sp>
      <p:sp>
        <p:nvSpPr>
          <p:cNvPr id="3" name="Content Placeholder 2"/>
          <p:cNvSpPr>
            <a:spLocks noGrp="1"/>
          </p:cNvSpPr>
          <p:nvPr>
            <p:ph idx="1"/>
          </p:nvPr>
        </p:nvSpPr>
        <p:spPr/>
        <p:txBody>
          <a:bodyPr/>
          <a:lstStyle/>
          <a:p>
            <a:r>
              <a:rPr lang="en-US" dirty="0" err="1" smtClean="0"/>
              <a:t>Myofascial</a:t>
            </a:r>
            <a:r>
              <a:rPr lang="en-US" dirty="0" smtClean="0"/>
              <a:t> pain syndrome</a:t>
            </a:r>
          </a:p>
          <a:p>
            <a:r>
              <a:rPr lang="en-US" dirty="0" smtClean="0"/>
              <a:t>Fibromyalgia syndrome</a:t>
            </a:r>
          </a:p>
          <a:p>
            <a:r>
              <a:rPr lang="en-US" dirty="0" smtClean="0"/>
              <a:t>Chronic fatigue syndrome</a:t>
            </a:r>
          </a:p>
          <a:p>
            <a:r>
              <a:rPr lang="en-US" dirty="0" smtClean="0"/>
              <a:t>Reflex sympathetic (neurovascular) </a:t>
            </a:r>
            <a:r>
              <a:rPr lang="en-US" dirty="0" smtClean="0"/>
              <a:t>dystrophy - CRPS</a:t>
            </a:r>
            <a:endParaRPr lang="en-US" dirty="0" smtClean="0"/>
          </a:p>
          <a:p>
            <a:r>
              <a:rPr lang="en-US" dirty="0" smtClean="0"/>
              <a:t>Psychogenic pain syndrome</a:t>
            </a:r>
          </a:p>
          <a:p>
            <a:endParaRPr lang="en-US" dirty="0" smtClean="0"/>
          </a:p>
          <a:p>
            <a:r>
              <a:rPr lang="en-US" dirty="0" smtClean="0"/>
              <a:t>Remember </a:t>
            </a:r>
            <a:r>
              <a:rPr lang="en-US" dirty="0" err="1" smtClean="0"/>
              <a:t>somatization</a:t>
            </a:r>
            <a:r>
              <a:rPr lang="en-US" dirty="0" smtClean="0"/>
              <a:t> is a symptom of depression in adolescence</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38100" y="355600"/>
          <a:ext cx="9220200" cy="6143625"/>
        </p:xfrm>
        <a:graphic>
          <a:graphicData uri="http://schemas.openxmlformats.org/presentationml/2006/ole">
            <mc:AlternateContent xmlns:mc="http://schemas.openxmlformats.org/markup-compatibility/2006">
              <mc:Choice xmlns:v="urn:schemas-microsoft-com:vml" Requires="v">
                <p:oleObj spid="_x0000_s1029" name="Photo Editor Photo" r:id="rId4" imgW="5852667" imgH="3900952" progId="">
                  <p:embed/>
                </p:oleObj>
              </mc:Choice>
              <mc:Fallback>
                <p:oleObj name="Photo Editor Photo" r:id="rId4" imgW="5852667" imgH="3900952"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355600"/>
                        <a:ext cx="9220200"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marL="484632" indent="0" eaLnBrk="1" fontAlgn="auto" hangingPunct="1">
              <a:spcAft>
                <a:spcPts val="0"/>
              </a:spcAft>
              <a:defRPr/>
            </a:pPr>
            <a:r>
              <a:rPr lang="en-US">
                <a:solidFill>
                  <a:schemeClr val="accent1">
                    <a:tint val="83000"/>
                    <a:satMod val="150000"/>
                  </a:schemeClr>
                </a:solidFill>
              </a:rPr>
              <a:t>CENTRALLY MEDIATED PAIN SYNDROMES</a:t>
            </a:r>
          </a:p>
        </p:txBody>
      </p:sp>
      <p:sp>
        <p:nvSpPr>
          <p:cNvPr id="89091" name="Rectangle 3"/>
          <p:cNvSpPr>
            <a:spLocks noGrp="1" noChangeArrowheads="1"/>
          </p:cNvSpPr>
          <p:nvPr>
            <p:ph idx="1"/>
          </p:nvPr>
        </p:nvSpPr>
        <p:spPr/>
        <p:txBody>
          <a:bodyPr/>
          <a:lstStyle/>
          <a:p>
            <a:pPr eaLnBrk="1" hangingPunct="1"/>
            <a:r>
              <a:rPr lang="en-US" sz="2800" smtClean="0"/>
              <a:t>Fibromyalgia</a:t>
            </a:r>
          </a:p>
          <a:p>
            <a:pPr eaLnBrk="1" hangingPunct="1"/>
            <a:r>
              <a:rPr lang="en-US" sz="2800" smtClean="0"/>
              <a:t>Irritable bowel syndrome</a:t>
            </a:r>
          </a:p>
          <a:p>
            <a:pPr eaLnBrk="1" hangingPunct="1"/>
            <a:r>
              <a:rPr lang="en-US" sz="2800" smtClean="0"/>
              <a:t>Migraines</a:t>
            </a:r>
          </a:p>
          <a:p>
            <a:pPr eaLnBrk="1" hangingPunct="1"/>
            <a:r>
              <a:rPr lang="en-US" sz="2800" smtClean="0"/>
              <a:t>Tension headaches</a:t>
            </a:r>
          </a:p>
          <a:p>
            <a:pPr eaLnBrk="1" hangingPunct="1"/>
            <a:r>
              <a:rPr lang="en-US" sz="2800" smtClean="0"/>
              <a:t>TMJ disorder</a:t>
            </a:r>
          </a:p>
          <a:p>
            <a:pPr eaLnBrk="1" hangingPunct="1"/>
            <a:r>
              <a:rPr lang="en-US" sz="2800" smtClean="0"/>
              <a:t>Irritable bladder, interstitial cystitis</a:t>
            </a:r>
          </a:p>
          <a:p>
            <a:pPr eaLnBrk="1" hangingPunct="1"/>
            <a:r>
              <a:rPr lang="en-US" sz="2800" smtClean="0"/>
              <a:t>Myofascial pain syndromes</a:t>
            </a:r>
          </a:p>
          <a:p>
            <a:pPr eaLnBrk="1" hangingPunct="1"/>
            <a:endParaRPr lang="en-US" sz="2800" smtClean="0"/>
          </a:p>
          <a:p>
            <a:pPr eaLnBrk="1" hangingPunct="1">
              <a:buFontTx/>
              <a:buNone/>
            </a:pPr>
            <a:r>
              <a:rPr lang="en-US" sz="2800" smtClean="0"/>
              <a:t>“Neuro-Chemical-Endocrine disorders”</a:t>
            </a:r>
          </a:p>
          <a:p>
            <a:pPr eaLnBrk="1" hangingPunct="1"/>
            <a:endParaRPr lang="en-US" sz="2800" smtClean="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228600"/>
            <a:ext cx="7772400" cy="1143000"/>
          </a:xfrm>
        </p:spPr>
        <p:txBody>
          <a:bodyPr>
            <a:normAutofit fontScale="90000"/>
          </a:bodyPr>
          <a:lstStyle/>
          <a:p>
            <a:pPr marL="484632" indent="0" eaLnBrk="1" fontAlgn="auto" hangingPunct="1">
              <a:spcAft>
                <a:spcPts val="0"/>
              </a:spcAft>
              <a:defRPr/>
            </a:pPr>
            <a:r>
              <a:rPr lang="en-US">
                <a:solidFill>
                  <a:schemeClr val="accent1">
                    <a:tint val="83000"/>
                    <a:satMod val="150000"/>
                  </a:schemeClr>
                </a:solidFill>
              </a:rPr>
              <a:t>EVIDENCE FOR CENTRAL SENSITIZATION</a:t>
            </a:r>
          </a:p>
        </p:txBody>
      </p:sp>
      <p:sp>
        <p:nvSpPr>
          <p:cNvPr id="90115" name="Rectangle 3"/>
          <p:cNvSpPr>
            <a:spLocks noGrp="1" noChangeArrowheads="1"/>
          </p:cNvSpPr>
          <p:nvPr>
            <p:ph idx="1"/>
          </p:nvPr>
        </p:nvSpPr>
        <p:spPr>
          <a:xfrm>
            <a:off x="533400" y="1600200"/>
            <a:ext cx="8382000" cy="4114800"/>
          </a:xfrm>
        </p:spPr>
        <p:txBody>
          <a:bodyPr/>
          <a:lstStyle/>
          <a:p>
            <a:pPr eaLnBrk="1" hangingPunct="1">
              <a:lnSpc>
                <a:spcPct val="90000"/>
              </a:lnSpc>
            </a:pPr>
            <a:r>
              <a:rPr lang="en-US" smtClean="0"/>
              <a:t>Neurophysiologic testing reveals abnormal nociceptive processing</a:t>
            </a:r>
          </a:p>
          <a:p>
            <a:pPr eaLnBrk="1" hangingPunct="1">
              <a:lnSpc>
                <a:spcPct val="90000"/>
              </a:lnSpc>
            </a:pPr>
            <a:r>
              <a:rPr lang="en-US" smtClean="0"/>
              <a:t>Dysautonomia</a:t>
            </a:r>
          </a:p>
          <a:p>
            <a:pPr eaLnBrk="1" hangingPunct="1">
              <a:lnSpc>
                <a:spcPct val="90000"/>
              </a:lnSpc>
            </a:pPr>
            <a:r>
              <a:rPr lang="en-US" smtClean="0"/>
              <a:t>Increased (3X) substance P in CSF</a:t>
            </a:r>
          </a:p>
          <a:p>
            <a:pPr eaLnBrk="1" hangingPunct="1">
              <a:lnSpc>
                <a:spcPct val="90000"/>
              </a:lnSpc>
            </a:pPr>
            <a:r>
              <a:rPr lang="en-US" smtClean="0"/>
              <a:t>Regional modulation in CNS blood flow in hemithalami, caudate nuclei, pontine tegmentum</a:t>
            </a:r>
          </a:p>
          <a:p>
            <a:pPr eaLnBrk="1" hangingPunct="1">
              <a:lnSpc>
                <a:spcPct val="90000"/>
              </a:lnSpc>
            </a:pPr>
            <a:r>
              <a:rPr lang="en-US" smtClean="0"/>
              <a:t>Abnormal summation of pain signals “wind-up”</a:t>
            </a:r>
          </a:p>
          <a:p>
            <a:pPr eaLnBrk="1" hangingPunct="1">
              <a:lnSpc>
                <a:spcPct val="90000"/>
              </a:lnSpc>
            </a:pPr>
            <a:r>
              <a:rPr lang="en-US" smtClean="0"/>
              <a:t>Abnormal somatomedin, prolactin and cortisol stress response</a:t>
            </a:r>
          </a:p>
          <a:p>
            <a:pPr eaLnBrk="1" hangingPunct="1">
              <a:lnSpc>
                <a:spcPct val="90000"/>
              </a:lnSpc>
            </a:pPr>
            <a:endParaRPr lang="en-US" smtClean="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38" name="Picture 4"/>
          <p:cNvPicPr>
            <a:picLocks noGrp="1" noChangeAspect="1" noChangeArrowheads="1"/>
          </p:cNvPicPr>
          <p:nvPr>
            <p:ph idx="1"/>
          </p:nvPr>
        </p:nvPicPr>
        <p:blipFill>
          <a:blip r:embed="rId2"/>
          <a:srcRect/>
          <a:stretch>
            <a:fillRect/>
          </a:stretch>
        </p:blipFill>
        <p:spPr>
          <a:xfrm>
            <a:off x="1835150" y="762000"/>
            <a:ext cx="5553075" cy="5638800"/>
          </a:xfrm>
          <a:noFill/>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marL="484632" indent="0" eaLnBrk="1" fontAlgn="auto" hangingPunct="1">
              <a:spcAft>
                <a:spcPts val="0"/>
              </a:spcAft>
              <a:defRPr/>
            </a:pPr>
            <a:r>
              <a:rPr lang="en-US">
                <a:solidFill>
                  <a:schemeClr val="accent1">
                    <a:tint val="83000"/>
                    <a:satMod val="150000"/>
                  </a:schemeClr>
                </a:solidFill>
              </a:rPr>
              <a:t>MYOFASCIAL PAIN</a:t>
            </a:r>
          </a:p>
        </p:txBody>
      </p:sp>
      <p:sp>
        <p:nvSpPr>
          <p:cNvPr id="92163" name="Rectangle 3"/>
          <p:cNvSpPr>
            <a:spLocks noGrp="1" noChangeArrowheads="1"/>
          </p:cNvSpPr>
          <p:nvPr>
            <p:ph idx="1"/>
          </p:nvPr>
        </p:nvSpPr>
        <p:spPr/>
        <p:txBody>
          <a:bodyPr/>
          <a:lstStyle/>
          <a:p>
            <a:pPr eaLnBrk="1" hangingPunct="1"/>
            <a:r>
              <a:rPr lang="en-US" smtClean="0"/>
              <a:t>Localized, muscular pain </a:t>
            </a:r>
          </a:p>
          <a:p>
            <a:pPr eaLnBrk="1" hangingPunct="1"/>
            <a:r>
              <a:rPr lang="en-US" smtClean="0"/>
              <a:t>No generalized aching, stiffness or fatigue</a:t>
            </a:r>
          </a:p>
          <a:p>
            <a:pPr eaLnBrk="1" hangingPunct="1"/>
            <a:r>
              <a:rPr lang="en-US" smtClean="0"/>
              <a:t>Responds to local therapy</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676400" y="228600"/>
            <a:ext cx="7010400" cy="1295400"/>
          </a:xfrm>
        </p:spPr>
        <p:txBody>
          <a:bodyPr/>
          <a:lstStyle/>
          <a:p>
            <a:pPr marL="484632" indent="0" eaLnBrk="1" fontAlgn="auto" hangingPunct="1">
              <a:spcAft>
                <a:spcPts val="0"/>
              </a:spcAft>
              <a:defRPr/>
            </a:pPr>
            <a:r>
              <a:rPr lang="en-US">
                <a:solidFill>
                  <a:schemeClr val="accent1">
                    <a:tint val="83000"/>
                    <a:satMod val="150000"/>
                  </a:schemeClr>
                </a:solidFill>
              </a:rPr>
              <a:t>TRIGGER POINTS</a:t>
            </a:r>
          </a:p>
        </p:txBody>
      </p:sp>
      <p:pic>
        <p:nvPicPr>
          <p:cNvPr id="93187" name="Picture 3" descr="shoulderneck"/>
          <p:cNvPicPr>
            <a:picLocks noChangeAspect="1" noChangeArrowheads="1"/>
          </p:cNvPicPr>
          <p:nvPr/>
        </p:nvPicPr>
        <p:blipFill>
          <a:blip r:embed="rId3"/>
          <a:srcRect/>
          <a:stretch>
            <a:fillRect/>
          </a:stretch>
        </p:blipFill>
        <p:spPr bwMode="auto">
          <a:xfrm>
            <a:off x="914400" y="1676400"/>
            <a:ext cx="4473575" cy="4495800"/>
          </a:xfrm>
          <a:prstGeom prst="rect">
            <a:avLst/>
          </a:prstGeom>
          <a:noFill/>
          <a:ln w="9525">
            <a:noFill/>
            <a:miter lim="800000"/>
            <a:headEnd/>
            <a:tailEnd/>
          </a:ln>
        </p:spPr>
      </p:pic>
      <p:sp>
        <p:nvSpPr>
          <p:cNvPr id="93188" name="AutoShape 4"/>
          <p:cNvSpPr>
            <a:spLocks noChangeArrowheads="1"/>
          </p:cNvSpPr>
          <p:nvPr/>
        </p:nvSpPr>
        <p:spPr bwMode="auto">
          <a:xfrm>
            <a:off x="5715000" y="2133600"/>
            <a:ext cx="304800" cy="304800"/>
          </a:xfrm>
          <a:prstGeom prst="irregularSeal1">
            <a:avLst/>
          </a:prstGeom>
          <a:solidFill>
            <a:srgbClr val="FF6600"/>
          </a:solidFill>
          <a:ln w="9525">
            <a:noFill/>
            <a:miter lim="800000"/>
            <a:headEnd/>
            <a:tailEnd/>
          </a:ln>
        </p:spPr>
        <p:txBody>
          <a:bodyPr wrap="none" anchor="ctr"/>
          <a:lstStyle/>
          <a:p>
            <a:endParaRPr lang="en-US"/>
          </a:p>
        </p:txBody>
      </p:sp>
      <p:sp>
        <p:nvSpPr>
          <p:cNvPr id="93189" name="AutoShape 5"/>
          <p:cNvSpPr>
            <a:spLocks noChangeArrowheads="1"/>
          </p:cNvSpPr>
          <p:nvPr/>
        </p:nvSpPr>
        <p:spPr bwMode="auto">
          <a:xfrm>
            <a:off x="5715000" y="2819400"/>
            <a:ext cx="304800" cy="304800"/>
          </a:xfrm>
          <a:prstGeom prst="irregularSeal1">
            <a:avLst/>
          </a:prstGeom>
          <a:solidFill>
            <a:srgbClr val="FF0000"/>
          </a:solidFill>
          <a:ln w="9525">
            <a:noFill/>
            <a:miter lim="800000"/>
            <a:headEnd/>
            <a:tailEnd/>
          </a:ln>
        </p:spPr>
        <p:txBody>
          <a:bodyPr wrap="none" anchor="ctr"/>
          <a:lstStyle/>
          <a:p>
            <a:endParaRPr lang="en-US"/>
          </a:p>
        </p:txBody>
      </p:sp>
      <p:sp>
        <p:nvSpPr>
          <p:cNvPr id="93190" name="AutoShape 6"/>
          <p:cNvSpPr>
            <a:spLocks noChangeArrowheads="1"/>
          </p:cNvSpPr>
          <p:nvPr/>
        </p:nvSpPr>
        <p:spPr bwMode="auto">
          <a:xfrm>
            <a:off x="5715000" y="3505200"/>
            <a:ext cx="304800" cy="304800"/>
          </a:xfrm>
          <a:prstGeom prst="irregularSeal1">
            <a:avLst/>
          </a:prstGeom>
          <a:solidFill>
            <a:srgbClr val="78E010"/>
          </a:solidFill>
          <a:ln w="9525">
            <a:noFill/>
            <a:miter lim="800000"/>
            <a:headEnd/>
            <a:tailEnd/>
          </a:ln>
        </p:spPr>
        <p:txBody>
          <a:bodyPr wrap="none" anchor="ctr"/>
          <a:lstStyle/>
          <a:p>
            <a:endParaRPr lang="en-US"/>
          </a:p>
        </p:txBody>
      </p:sp>
      <p:sp>
        <p:nvSpPr>
          <p:cNvPr id="106503" name="AutoShape 7"/>
          <p:cNvSpPr>
            <a:spLocks noChangeArrowheads="1"/>
          </p:cNvSpPr>
          <p:nvPr/>
        </p:nvSpPr>
        <p:spPr bwMode="auto">
          <a:xfrm>
            <a:off x="2057400" y="2743200"/>
            <a:ext cx="304800" cy="304800"/>
          </a:xfrm>
          <a:prstGeom prst="irregularSeal1">
            <a:avLst/>
          </a:prstGeom>
          <a:solidFill>
            <a:srgbClr val="78E010"/>
          </a:solidFill>
          <a:ln w="9525">
            <a:noFill/>
            <a:miter lim="800000"/>
            <a:headEnd/>
            <a:tailEnd/>
          </a:ln>
        </p:spPr>
        <p:txBody>
          <a:bodyPr wrap="none" anchor="ctr"/>
          <a:lstStyle/>
          <a:p>
            <a:endParaRPr lang="en-US"/>
          </a:p>
        </p:txBody>
      </p:sp>
      <p:sp>
        <p:nvSpPr>
          <p:cNvPr id="106504" name="AutoShape 8"/>
          <p:cNvSpPr>
            <a:spLocks noChangeArrowheads="1"/>
          </p:cNvSpPr>
          <p:nvPr/>
        </p:nvSpPr>
        <p:spPr bwMode="auto">
          <a:xfrm>
            <a:off x="1295400" y="4038600"/>
            <a:ext cx="304800" cy="304800"/>
          </a:xfrm>
          <a:prstGeom prst="irregularSeal1">
            <a:avLst/>
          </a:prstGeom>
          <a:solidFill>
            <a:srgbClr val="FF0000"/>
          </a:solidFill>
          <a:ln w="9525">
            <a:noFill/>
            <a:miter lim="800000"/>
            <a:headEnd/>
            <a:tailEnd/>
          </a:ln>
        </p:spPr>
        <p:txBody>
          <a:bodyPr wrap="none" anchor="ctr"/>
          <a:lstStyle/>
          <a:p>
            <a:endParaRPr lang="en-US"/>
          </a:p>
        </p:txBody>
      </p:sp>
      <p:sp>
        <p:nvSpPr>
          <p:cNvPr id="106505" name="AutoShape 9"/>
          <p:cNvSpPr>
            <a:spLocks noChangeArrowheads="1"/>
          </p:cNvSpPr>
          <p:nvPr/>
        </p:nvSpPr>
        <p:spPr bwMode="auto">
          <a:xfrm>
            <a:off x="2590800" y="4191000"/>
            <a:ext cx="304800" cy="304800"/>
          </a:xfrm>
          <a:prstGeom prst="irregularSeal1">
            <a:avLst/>
          </a:prstGeom>
          <a:solidFill>
            <a:srgbClr val="FF6600"/>
          </a:solidFill>
          <a:ln w="9525">
            <a:noFill/>
            <a:miter lim="800000"/>
            <a:headEnd/>
            <a:tailEnd/>
          </a:ln>
        </p:spPr>
        <p:txBody>
          <a:bodyPr wrap="none" anchor="ctr"/>
          <a:lstStyle/>
          <a:p>
            <a:endParaRPr lang="en-US"/>
          </a:p>
        </p:txBody>
      </p:sp>
      <p:sp>
        <p:nvSpPr>
          <p:cNvPr id="106506" name="Freeform 10"/>
          <p:cNvSpPr>
            <a:spLocks/>
          </p:cNvSpPr>
          <p:nvPr/>
        </p:nvSpPr>
        <p:spPr bwMode="auto">
          <a:xfrm>
            <a:off x="1860550" y="3581400"/>
            <a:ext cx="3122613" cy="2117725"/>
          </a:xfrm>
          <a:custGeom>
            <a:avLst/>
            <a:gdLst>
              <a:gd name="T0" fmla="*/ 1232357488 w 1967"/>
              <a:gd name="T1" fmla="*/ 919856298 h 1334"/>
              <a:gd name="T2" fmla="*/ 1496973077 w 1967"/>
              <a:gd name="T3" fmla="*/ 967740043 h 1334"/>
              <a:gd name="T4" fmla="*/ 1570058396 w 1967"/>
              <a:gd name="T5" fmla="*/ 1015622200 h 1334"/>
              <a:gd name="T6" fmla="*/ 1643142127 w 1967"/>
              <a:gd name="T7" fmla="*/ 1040823753 h 1334"/>
              <a:gd name="T8" fmla="*/ 1738908453 w 1967"/>
              <a:gd name="T9" fmla="*/ 1113909052 h 1334"/>
              <a:gd name="T10" fmla="*/ 1811993772 w 1967"/>
              <a:gd name="T11" fmla="*/ 1161791209 h 1334"/>
              <a:gd name="T12" fmla="*/ 1401207148 w 1967"/>
              <a:gd name="T13" fmla="*/ 1960681639 h 1334"/>
              <a:gd name="T14" fmla="*/ 1086188439 w 1967"/>
              <a:gd name="T15" fmla="*/ 1910278532 h 1334"/>
              <a:gd name="T16" fmla="*/ 1038304680 w 1967"/>
              <a:gd name="T17" fmla="*/ 1814512630 h 1334"/>
              <a:gd name="T18" fmla="*/ 869455020 w 1967"/>
              <a:gd name="T19" fmla="*/ 1355843963 h 1334"/>
              <a:gd name="T20" fmla="*/ 1159272170 w 1967"/>
              <a:gd name="T21" fmla="*/ 483870021 h 1334"/>
              <a:gd name="T22" fmla="*/ 1353324978 w 1967"/>
              <a:gd name="T23" fmla="*/ 435986276 h 1334"/>
              <a:gd name="T24" fmla="*/ 1789311574 w 1967"/>
              <a:gd name="T25" fmla="*/ 483870021 h 1334"/>
              <a:gd name="T26" fmla="*/ 1910279063 w 1967"/>
              <a:gd name="T27" fmla="*/ 604837477 h 1334"/>
              <a:gd name="T28" fmla="*/ 1980843432 w 1967"/>
              <a:gd name="T29" fmla="*/ 751006486 h 1334"/>
              <a:gd name="T30" fmla="*/ 2079130311 w 1967"/>
              <a:gd name="T31" fmla="*/ 992941596 h 1334"/>
              <a:gd name="T32" fmla="*/ 2147483647 w 1967"/>
              <a:gd name="T33" fmla="*/ 1113909052 h 1334"/>
              <a:gd name="T34" fmla="*/ 2101810921 w 1967"/>
              <a:gd name="T35" fmla="*/ 1935480085 h 1334"/>
              <a:gd name="T36" fmla="*/ 1932961261 w 1967"/>
              <a:gd name="T37" fmla="*/ 2147483647 h 1334"/>
              <a:gd name="T38" fmla="*/ 1885077503 w 1967"/>
              <a:gd name="T39" fmla="*/ 2147483647 h 1334"/>
              <a:gd name="T40" fmla="*/ 1305441219 w 1967"/>
              <a:gd name="T41" fmla="*/ 2147483647 h 1334"/>
              <a:gd name="T42" fmla="*/ 892135631 w 1967"/>
              <a:gd name="T43" fmla="*/ 2147483647 h 1334"/>
              <a:gd name="T44" fmla="*/ 821571064 w 1967"/>
              <a:gd name="T45" fmla="*/ 2147483647 h 1334"/>
              <a:gd name="T46" fmla="*/ 723285772 w 1967"/>
              <a:gd name="T47" fmla="*/ 2147483647 h 1334"/>
              <a:gd name="T48" fmla="*/ 408265376 w 1967"/>
              <a:gd name="T49" fmla="*/ 2008563796 h 1334"/>
              <a:gd name="T50" fmla="*/ 312499447 w 1967"/>
              <a:gd name="T51" fmla="*/ 1814512630 h 1334"/>
              <a:gd name="T52" fmla="*/ 166330347 w 1967"/>
              <a:gd name="T53" fmla="*/ 1499493611 h 1334"/>
              <a:gd name="T54" fmla="*/ 287297886 w 1967"/>
              <a:gd name="T55" fmla="*/ 725804933 h 1334"/>
              <a:gd name="T56" fmla="*/ 529232964 w 1967"/>
              <a:gd name="T57" fmla="*/ 509071575 h 1334"/>
              <a:gd name="T58" fmla="*/ 1134070609 w 1967"/>
              <a:gd name="T59" fmla="*/ 241935011 h 1334"/>
              <a:gd name="T60" fmla="*/ 2053928750 w 1967"/>
              <a:gd name="T61" fmla="*/ 267136564 h 1334"/>
              <a:gd name="T62" fmla="*/ 2147483647 w 1967"/>
              <a:gd name="T63" fmla="*/ 410786211 h 1334"/>
              <a:gd name="T64" fmla="*/ 2147483647 w 1967"/>
              <a:gd name="T65" fmla="*/ 458668468 h 1334"/>
              <a:gd name="T66" fmla="*/ 2147483647 w 1967"/>
              <a:gd name="T67" fmla="*/ 725804933 h 1334"/>
              <a:gd name="T68" fmla="*/ 2147483647 w 1967"/>
              <a:gd name="T69" fmla="*/ 1113909052 h 1334"/>
              <a:gd name="T70" fmla="*/ 2147483647 w 1967"/>
              <a:gd name="T71" fmla="*/ 2147483647 h 1334"/>
              <a:gd name="T72" fmla="*/ 2147483647 w 1967"/>
              <a:gd name="T73" fmla="*/ 2147483647 h 1334"/>
              <a:gd name="T74" fmla="*/ 2147483647 w 1967"/>
              <a:gd name="T75" fmla="*/ 2147483647 h 1334"/>
              <a:gd name="T76" fmla="*/ 2147483647 w 1967"/>
              <a:gd name="T77" fmla="*/ 2147483647 h 1334"/>
              <a:gd name="T78" fmla="*/ 2147483647 w 1967"/>
              <a:gd name="T79" fmla="*/ 2147483647 h 1334"/>
              <a:gd name="T80" fmla="*/ 2147483647 w 1967"/>
              <a:gd name="T81" fmla="*/ 2147483647 h 1334"/>
              <a:gd name="T82" fmla="*/ 2147483647 w 1967"/>
              <a:gd name="T83" fmla="*/ 2147483647 h 1334"/>
              <a:gd name="T84" fmla="*/ 2147483647 w 1967"/>
              <a:gd name="T85" fmla="*/ 2147483647 h 1334"/>
              <a:gd name="T86" fmla="*/ 2147483647 w 1967"/>
              <a:gd name="T87" fmla="*/ 2008563796 h 1334"/>
              <a:gd name="T88" fmla="*/ 2147483647 w 1967"/>
              <a:gd name="T89" fmla="*/ 1499493611 h 1334"/>
              <a:gd name="T90" fmla="*/ 2147483647 w 1967"/>
              <a:gd name="T91" fmla="*/ 1184473401 h 1334"/>
              <a:gd name="T92" fmla="*/ 2147483647 w 1967"/>
              <a:gd name="T93" fmla="*/ 604837477 h 1334"/>
              <a:gd name="T94" fmla="*/ 2147483647 w 1967"/>
              <a:gd name="T95" fmla="*/ 458668468 h 1334"/>
              <a:gd name="T96" fmla="*/ 2147483647 w 1967"/>
              <a:gd name="T97" fmla="*/ 388104020 h 1334"/>
              <a:gd name="T98" fmla="*/ 2147483647 w 1967"/>
              <a:gd name="T99" fmla="*/ 216733457 h 1334"/>
              <a:gd name="T100" fmla="*/ 2147483647 w 1967"/>
              <a:gd name="T101" fmla="*/ 194052804 h 1334"/>
              <a:gd name="T102" fmla="*/ 2147483647 w 1967"/>
              <a:gd name="T103" fmla="*/ 0 h 1334"/>
              <a:gd name="T104" fmla="*/ 2147483647 w 1967"/>
              <a:gd name="T105" fmla="*/ 73083736 h 13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67"/>
              <a:gd name="T160" fmla="*/ 0 h 1334"/>
              <a:gd name="T161" fmla="*/ 1967 w 1967"/>
              <a:gd name="T162" fmla="*/ 1334 h 13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67" h="1334">
                <a:moveTo>
                  <a:pt x="489" y="365"/>
                </a:moveTo>
                <a:cubicBezTo>
                  <a:pt x="511" y="368"/>
                  <a:pt x="568" y="373"/>
                  <a:pt x="594" y="384"/>
                </a:cubicBezTo>
                <a:cubicBezTo>
                  <a:pt x="605" y="389"/>
                  <a:pt x="613" y="398"/>
                  <a:pt x="623" y="403"/>
                </a:cubicBezTo>
                <a:cubicBezTo>
                  <a:pt x="632" y="408"/>
                  <a:pt x="642" y="410"/>
                  <a:pt x="652" y="413"/>
                </a:cubicBezTo>
                <a:cubicBezTo>
                  <a:pt x="665" y="423"/>
                  <a:pt x="677" y="433"/>
                  <a:pt x="690" y="442"/>
                </a:cubicBezTo>
                <a:cubicBezTo>
                  <a:pt x="699" y="449"/>
                  <a:pt x="718" y="450"/>
                  <a:pt x="719" y="461"/>
                </a:cubicBezTo>
                <a:cubicBezTo>
                  <a:pt x="736" y="621"/>
                  <a:pt x="707" y="726"/>
                  <a:pt x="556" y="778"/>
                </a:cubicBezTo>
                <a:cubicBezTo>
                  <a:pt x="515" y="767"/>
                  <a:pt x="469" y="775"/>
                  <a:pt x="431" y="758"/>
                </a:cubicBezTo>
                <a:cubicBezTo>
                  <a:pt x="418" y="752"/>
                  <a:pt x="419" y="732"/>
                  <a:pt x="412" y="720"/>
                </a:cubicBezTo>
                <a:cubicBezTo>
                  <a:pt x="379" y="662"/>
                  <a:pt x="369" y="600"/>
                  <a:pt x="345" y="538"/>
                </a:cubicBezTo>
                <a:cubicBezTo>
                  <a:pt x="351" y="393"/>
                  <a:pt x="314" y="258"/>
                  <a:pt x="460" y="192"/>
                </a:cubicBezTo>
                <a:cubicBezTo>
                  <a:pt x="467" y="189"/>
                  <a:pt x="530" y="175"/>
                  <a:pt x="537" y="173"/>
                </a:cubicBezTo>
                <a:cubicBezTo>
                  <a:pt x="595" y="177"/>
                  <a:pt x="662" y="160"/>
                  <a:pt x="710" y="192"/>
                </a:cubicBezTo>
                <a:cubicBezTo>
                  <a:pt x="729" y="205"/>
                  <a:pt x="758" y="240"/>
                  <a:pt x="758" y="240"/>
                </a:cubicBezTo>
                <a:cubicBezTo>
                  <a:pt x="785" y="355"/>
                  <a:pt x="747" y="220"/>
                  <a:pt x="786" y="298"/>
                </a:cubicBezTo>
                <a:cubicBezTo>
                  <a:pt x="800" y="325"/>
                  <a:pt x="805" y="368"/>
                  <a:pt x="825" y="394"/>
                </a:cubicBezTo>
                <a:cubicBezTo>
                  <a:pt x="839" y="412"/>
                  <a:pt x="873" y="442"/>
                  <a:pt x="873" y="442"/>
                </a:cubicBezTo>
                <a:cubicBezTo>
                  <a:pt x="870" y="523"/>
                  <a:pt x="894" y="682"/>
                  <a:pt x="834" y="768"/>
                </a:cubicBezTo>
                <a:cubicBezTo>
                  <a:pt x="821" y="811"/>
                  <a:pt x="792" y="829"/>
                  <a:pt x="767" y="864"/>
                </a:cubicBezTo>
                <a:cubicBezTo>
                  <a:pt x="759" y="876"/>
                  <a:pt x="756" y="890"/>
                  <a:pt x="748" y="902"/>
                </a:cubicBezTo>
                <a:cubicBezTo>
                  <a:pt x="703" y="971"/>
                  <a:pt x="578" y="956"/>
                  <a:pt x="518" y="960"/>
                </a:cubicBezTo>
                <a:cubicBezTo>
                  <a:pt x="517" y="960"/>
                  <a:pt x="378" y="949"/>
                  <a:pt x="354" y="941"/>
                </a:cubicBezTo>
                <a:cubicBezTo>
                  <a:pt x="343" y="938"/>
                  <a:pt x="336" y="926"/>
                  <a:pt x="326" y="922"/>
                </a:cubicBezTo>
                <a:cubicBezTo>
                  <a:pt x="314" y="917"/>
                  <a:pt x="300" y="915"/>
                  <a:pt x="287" y="912"/>
                </a:cubicBezTo>
                <a:cubicBezTo>
                  <a:pt x="236" y="879"/>
                  <a:pt x="205" y="838"/>
                  <a:pt x="162" y="797"/>
                </a:cubicBezTo>
                <a:cubicBezTo>
                  <a:pt x="143" y="735"/>
                  <a:pt x="167" y="805"/>
                  <a:pt x="124" y="720"/>
                </a:cubicBezTo>
                <a:cubicBezTo>
                  <a:pt x="103" y="678"/>
                  <a:pt x="91" y="636"/>
                  <a:pt x="66" y="595"/>
                </a:cubicBezTo>
                <a:cubicBezTo>
                  <a:pt x="45" y="481"/>
                  <a:pt x="0" y="366"/>
                  <a:pt x="114" y="288"/>
                </a:cubicBezTo>
                <a:cubicBezTo>
                  <a:pt x="141" y="249"/>
                  <a:pt x="165" y="217"/>
                  <a:pt x="210" y="202"/>
                </a:cubicBezTo>
                <a:cubicBezTo>
                  <a:pt x="268" y="144"/>
                  <a:pt x="374" y="126"/>
                  <a:pt x="450" y="96"/>
                </a:cubicBezTo>
                <a:cubicBezTo>
                  <a:pt x="572" y="99"/>
                  <a:pt x="693" y="100"/>
                  <a:pt x="815" y="106"/>
                </a:cubicBezTo>
                <a:cubicBezTo>
                  <a:pt x="846" y="108"/>
                  <a:pt x="914" y="159"/>
                  <a:pt x="921" y="163"/>
                </a:cubicBezTo>
                <a:cubicBezTo>
                  <a:pt x="931" y="169"/>
                  <a:pt x="950" y="182"/>
                  <a:pt x="950" y="182"/>
                </a:cubicBezTo>
                <a:cubicBezTo>
                  <a:pt x="973" y="217"/>
                  <a:pt x="987" y="248"/>
                  <a:pt x="998" y="288"/>
                </a:cubicBezTo>
                <a:cubicBezTo>
                  <a:pt x="1001" y="339"/>
                  <a:pt x="1005" y="391"/>
                  <a:pt x="1007" y="442"/>
                </a:cubicBezTo>
                <a:cubicBezTo>
                  <a:pt x="1012" y="579"/>
                  <a:pt x="1012" y="717"/>
                  <a:pt x="1017" y="854"/>
                </a:cubicBezTo>
                <a:cubicBezTo>
                  <a:pt x="1020" y="937"/>
                  <a:pt x="1036" y="967"/>
                  <a:pt x="1065" y="1037"/>
                </a:cubicBezTo>
                <a:cubicBezTo>
                  <a:pt x="1117" y="1163"/>
                  <a:pt x="1109" y="1257"/>
                  <a:pt x="1266" y="1286"/>
                </a:cubicBezTo>
                <a:cubicBezTo>
                  <a:pt x="1333" y="1321"/>
                  <a:pt x="1403" y="1327"/>
                  <a:pt x="1478" y="1334"/>
                </a:cubicBezTo>
                <a:cubicBezTo>
                  <a:pt x="1510" y="1324"/>
                  <a:pt x="1542" y="1316"/>
                  <a:pt x="1574" y="1306"/>
                </a:cubicBezTo>
                <a:cubicBezTo>
                  <a:pt x="1590" y="1290"/>
                  <a:pt x="1606" y="1274"/>
                  <a:pt x="1622" y="1258"/>
                </a:cubicBezTo>
                <a:cubicBezTo>
                  <a:pt x="1634" y="1246"/>
                  <a:pt x="1636" y="1226"/>
                  <a:pt x="1641" y="1210"/>
                </a:cubicBezTo>
                <a:cubicBezTo>
                  <a:pt x="1657" y="1160"/>
                  <a:pt x="1665" y="1107"/>
                  <a:pt x="1679" y="1056"/>
                </a:cubicBezTo>
                <a:cubicBezTo>
                  <a:pt x="1704" y="969"/>
                  <a:pt x="1731" y="887"/>
                  <a:pt x="1746" y="797"/>
                </a:cubicBezTo>
                <a:cubicBezTo>
                  <a:pt x="1757" y="729"/>
                  <a:pt x="1762" y="660"/>
                  <a:pt x="1785" y="595"/>
                </a:cubicBezTo>
                <a:cubicBezTo>
                  <a:pt x="1792" y="551"/>
                  <a:pt x="1800" y="512"/>
                  <a:pt x="1814" y="470"/>
                </a:cubicBezTo>
                <a:cubicBezTo>
                  <a:pt x="1818" y="393"/>
                  <a:pt x="1805" y="312"/>
                  <a:pt x="1833" y="240"/>
                </a:cubicBezTo>
                <a:cubicBezTo>
                  <a:pt x="1841" y="218"/>
                  <a:pt x="1863" y="204"/>
                  <a:pt x="1871" y="182"/>
                </a:cubicBezTo>
                <a:cubicBezTo>
                  <a:pt x="1874" y="173"/>
                  <a:pt x="1878" y="163"/>
                  <a:pt x="1881" y="154"/>
                </a:cubicBezTo>
                <a:cubicBezTo>
                  <a:pt x="1884" y="131"/>
                  <a:pt x="1880" y="107"/>
                  <a:pt x="1890" y="86"/>
                </a:cubicBezTo>
                <a:cubicBezTo>
                  <a:pt x="1894" y="77"/>
                  <a:pt x="1912" y="84"/>
                  <a:pt x="1919" y="77"/>
                </a:cubicBezTo>
                <a:cubicBezTo>
                  <a:pt x="1937" y="59"/>
                  <a:pt x="1931" y="26"/>
                  <a:pt x="1958" y="0"/>
                </a:cubicBezTo>
                <a:cubicBezTo>
                  <a:pt x="1961" y="10"/>
                  <a:pt x="1967" y="29"/>
                  <a:pt x="1967" y="29"/>
                </a:cubicBezTo>
              </a:path>
            </a:pathLst>
          </a:custGeom>
          <a:noFill/>
          <a:ln w="28575">
            <a:solidFill>
              <a:srgbClr val="FFFF00"/>
            </a:solidFill>
            <a:round/>
            <a:headEnd/>
            <a:tailEnd/>
          </a:ln>
        </p:spPr>
        <p:txBody>
          <a:bodyPr/>
          <a:lstStyle/>
          <a:p>
            <a:endParaRPr lang="en-US"/>
          </a:p>
        </p:txBody>
      </p:sp>
      <p:sp>
        <p:nvSpPr>
          <p:cNvPr id="106507" name="Freeform 11"/>
          <p:cNvSpPr>
            <a:spLocks/>
          </p:cNvSpPr>
          <p:nvPr/>
        </p:nvSpPr>
        <p:spPr bwMode="auto">
          <a:xfrm>
            <a:off x="981075" y="2011363"/>
            <a:ext cx="869950" cy="2789237"/>
          </a:xfrm>
          <a:custGeom>
            <a:avLst/>
            <a:gdLst>
              <a:gd name="T0" fmla="*/ 836691899 w 548"/>
              <a:gd name="T1" fmla="*/ 2147483647 h 1757"/>
              <a:gd name="T2" fmla="*/ 498990914 w 548"/>
              <a:gd name="T3" fmla="*/ 2147483647 h 1757"/>
              <a:gd name="T4" fmla="*/ 257055922 w 548"/>
              <a:gd name="T5" fmla="*/ 2147483647 h 1757"/>
              <a:gd name="T6" fmla="*/ 282257473 w 548"/>
              <a:gd name="T7" fmla="*/ 2147483647 h 1757"/>
              <a:gd name="T8" fmla="*/ 572074619 w 548"/>
              <a:gd name="T9" fmla="*/ 2147483647 h 1757"/>
              <a:gd name="T10" fmla="*/ 1176912048 w 548"/>
              <a:gd name="T11" fmla="*/ 2147483647 h 1757"/>
              <a:gd name="T12" fmla="*/ 1199594237 w 548"/>
              <a:gd name="T13" fmla="*/ 2147483647 h 1757"/>
              <a:gd name="T14" fmla="*/ 1176912048 w 548"/>
              <a:gd name="T15" fmla="*/ 2147483647 h 1757"/>
              <a:gd name="T16" fmla="*/ 451107172 w 548"/>
              <a:gd name="T17" fmla="*/ 2147483647 h 1757"/>
              <a:gd name="T18" fmla="*/ 161289978 w 548"/>
              <a:gd name="T19" fmla="*/ 2147483647 h 1757"/>
              <a:gd name="T20" fmla="*/ 766127357 w 548"/>
              <a:gd name="T21" fmla="*/ 2147483647 h 1757"/>
              <a:gd name="T22" fmla="*/ 957659345 w 548"/>
              <a:gd name="T23" fmla="*/ 2147483647 h 1757"/>
              <a:gd name="T24" fmla="*/ 1151710496 w 548"/>
              <a:gd name="T25" fmla="*/ 2147483647 h 1757"/>
              <a:gd name="T26" fmla="*/ 1297881081 w 548"/>
              <a:gd name="T27" fmla="*/ 2147483647 h 1757"/>
              <a:gd name="T28" fmla="*/ 1320561684 w 548"/>
              <a:gd name="T29" fmla="*/ 2147483647 h 1757"/>
              <a:gd name="T30" fmla="*/ 1224795789 w 548"/>
              <a:gd name="T31" fmla="*/ 2147483647 h 1757"/>
              <a:gd name="T32" fmla="*/ 1129029894 w 548"/>
              <a:gd name="T33" fmla="*/ 2147483647 h 1757"/>
              <a:gd name="T34" fmla="*/ 1103828343 w 548"/>
              <a:gd name="T35" fmla="*/ 2147483647 h 1757"/>
              <a:gd name="T36" fmla="*/ 957659345 w 548"/>
              <a:gd name="T37" fmla="*/ 2147483647 h 1757"/>
              <a:gd name="T38" fmla="*/ 740925806 w 548"/>
              <a:gd name="T39" fmla="*/ 2147483647 h 1757"/>
              <a:gd name="T40" fmla="*/ 304938076 w 548"/>
              <a:gd name="T41" fmla="*/ 1935479909 h 1757"/>
              <a:gd name="T42" fmla="*/ 257055922 w 548"/>
              <a:gd name="T43" fmla="*/ 725804867 h 1757"/>
              <a:gd name="T44" fmla="*/ 136088426 w 548"/>
              <a:gd name="T45" fmla="*/ 362902433 h 1757"/>
              <a:gd name="T46" fmla="*/ 63003109 w 548"/>
              <a:gd name="T47" fmla="*/ 219252799 h 1757"/>
              <a:gd name="T48" fmla="*/ 63003109 w 548"/>
              <a:gd name="T49" fmla="*/ 0 h 17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8"/>
              <a:gd name="T76" fmla="*/ 0 h 1757"/>
              <a:gd name="T77" fmla="*/ 548 w 548"/>
              <a:gd name="T78" fmla="*/ 1757 h 17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8" h="1757">
                <a:moveTo>
                  <a:pt x="332" y="1258"/>
                </a:moveTo>
                <a:cubicBezTo>
                  <a:pt x="279" y="1239"/>
                  <a:pt x="257" y="1240"/>
                  <a:pt x="198" y="1248"/>
                </a:cubicBezTo>
                <a:cubicBezTo>
                  <a:pt x="156" y="1264"/>
                  <a:pt x="141" y="1284"/>
                  <a:pt x="102" y="1296"/>
                </a:cubicBezTo>
                <a:cubicBezTo>
                  <a:pt x="105" y="1344"/>
                  <a:pt x="104" y="1393"/>
                  <a:pt x="112" y="1440"/>
                </a:cubicBezTo>
                <a:cubicBezTo>
                  <a:pt x="120" y="1489"/>
                  <a:pt x="191" y="1496"/>
                  <a:pt x="227" y="1507"/>
                </a:cubicBezTo>
                <a:cubicBezTo>
                  <a:pt x="348" y="1501"/>
                  <a:pt x="397" y="1529"/>
                  <a:pt x="467" y="1459"/>
                </a:cubicBezTo>
                <a:cubicBezTo>
                  <a:pt x="470" y="1450"/>
                  <a:pt x="476" y="1441"/>
                  <a:pt x="476" y="1431"/>
                </a:cubicBezTo>
                <a:cubicBezTo>
                  <a:pt x="476" y="1367"/>
                  <a:pt x="472" y="1303"/>
                  <a:pt x="467" y="1239"/>
                </a:cubicBezTo>
                <a:cubicBezTo>
                  <a:pt x="457" y="1117"/>
                  <a:pt x="222" y="1173"/>
                  <a:pt x="179" y="1171"/>
                </a:cubicBezTo>
                <a:cubicBezTo>
                  <a:pt x="141" y="1174"/>
                  <a:pt x="74" y="1144"/>
                  <a:pt x="64" y="1181"/>
                </a:cubicBezTo>
                <a:cubicBezTo>
                  <a:pt x="0" y="1413"/>
                  <a:pt x="60" y="1695"/>
                  <a:pt x="304" y="1757"/>
                </a:cubicBezTo>
                <a:cubicBezTo>
                  <a:pt x="329" y="1754"/>
                  <a:pt x="356" y="1756"/>
                  <a:pt x="380" y="1747"/>
                </a:cubicBezTo>
                <a:cubicBezTo>
                  <a:pt x="422" y="1732"/>
                  <a:pt x="422" y="1640"/>
                  <a:pt x="457" y="1603"/>
                </a:cubicBezTo>
                <a:cubicBezTo>
                  <a:pt x="476" y="1551"/>
                  <a:pt x="477" y="1547"/>
                  <a:pt x="515" y="1507"/>
                </a:cubicBezTo>
                <a:cubicBezTo>
                  <a:pt x="518" y="1498"/>
                  <a:pt x="524" y="1489"/>
                  <a:pt x="524" y="1479"/>
                </a:cubicBezTo>
                <a:cubicBezTo>
                  <a:pt x="524" y="1388"/>
                  <a:pt x="548" y="1238"/>
                  <a:pt x="486" y="1143"/>
                </a:cubicBezTo>
                <a:cubicBezTo>
                  <a:pt x="452" y="1092"/>
                  <a:pt x="481" y="1159"/>
                  <a:pt x="448" y="1095"/>
                </a:cubicBezTo>
                <a:cubicBezTo>
                  <a:pt x="443" y="1086"/>
                  <a:pt x="444" y="1074"/>
                  <a:pt x="438" y="1066"/>
                </a:cubicBezTo>
                <a:cubicBezTo>
                  <a:pt x="414" y="1030"/>
                  <a:pt x="410" y="1044"/>
                  <a:pt x="380" y="1018"/>
                </a:cubicBezTo>
                <a:cubicBezTo>
                  <a:pt x="366" y="1006"/>
                  <a:pt x="310" y="947"/>
                  <a:pt x="294" y="931"/>
                </a:cubicBezTo>
                <a:cubicBezTo>
                  <a:pt x="238" y="875"/>
                  <a:pt x="189" y="812"/>
                  <a:pt x="121" y="768"/>
                </a:cubicBezTo>
                <a:cubicBezTo>
                  <a:pt x="66" y="591"/>
                  <a:pt x="132" y="813"/>
                  <a:pt x="102" y="288"/>
                </a:cubicBezTo>
                <a:cubicBezTo>
                  <a:pt x="101" y="273"/>
                  <a:pt x="64" y="160"/>
                  <a:pt x="54" y="144"/>
                </a:cubicBezTo>
                <a:cubicBezTo>
                  <a:pt x="44" y="128"/>
                  <a:pt x="27" y="107"/>
                  <a:pt x="25" y="87"/>
                </a:cubicBezTo>
                <a:cubicBezTo>
                  <a:pt x="22" y="58"/>
                  <a:pt x="25" y="29"/>
                  <a:pt x="25" y="0"/>
                </a:cubicBezTo>
              </a:path>
            </a:pathLst>
          </a:custGeom>
          <a:noFill/>
          <a:ln w="38100">
            <a:solidFill>
              <a:srgbClr val="FFFF00"/>
            </a:solidFill>
            <a:round/>
            <a:headEnd/>
            <a:tailEnd/>
          </a:ln>
        </p:spPr>
        <p:txBody>
          <a:bodyPr/>
          <a:lstStyle/>
          <a:p>
            <a:endParaRPr lang="en-US"/>
          </a:p>
        </p:txBody>
      </p:sp>
      <p:sp>
        <p:nvSpPr>
          <p:cNvPr id="106508" name="Freeform 12"/>
          <p:cNvSpPr>
            <a:spLocks/>
          </p:cNvSpPr>
          <p:nvPr/>
        </p:nvSpPr>
        <p:spPr bwMode="auto">
          <a:xfrm>
            <a:off x="1173163" y="1722438"/>
            <a:ext cx="1465262" cy="1570037"/>
          </a:xfrm>
          <a:custGeom>
            <a:avLst/>
            <a:gdLst>
              <a:gd name="T0" fmla="*/ 1307959905 w 923"/>
              <a:gd name="T1" fmla="*/ 1595257608 h 989"/>
              <a:gd name="T2" fmla="*/ 1234876211 w 923"/>
              <a:gd name="T3" fmla="*/ 2079127731 h 989"/>
              <a:gd name="T4" fmla="*/ 1597778492 w 923"/>
              <a:gd name="T5" fmla="*/ 2147483647 h 989"/>
              <a:gd name="T6" fmla="*/ 2104329194 w 923"/>
              <a:gd name="T7" fmla="*/ 2147483647 h 989"/>
              <a:gd name="T8" fmla="*/ 2147483647 w 923"/>
              <a:gd name="T9" fmla="*/ 2147483647 h 989"/>
              <a:gd name="T10" fmla="*/ 2147483647 w 923"/>
              <a:gd name="T11" fmla="*/ 1716225436 h 989"/>
              <a:gd name="T12" fmla="*/ 2008563315 w 923"/>
              <a:gd name="T13" fmla="*/ 1547375460 h 989"/>
              <a:gd name="T14" fmla="*/ 1791830008 w 923"/>
              <a:gd name="T15" fmla="*/ 1451609576 h 989"/>
              <a:gd name="T16" fmla="*/ 1378524237 w 923"/>
              <a:gd name="T17" fmla="*/ 1184473165 h 989"/>
              <a:gd name="T18" fmla="*/ 773686905 w 923"/>
              <a:gd name="T19" fmla="*/ 1015621998 h 989"/>
              <a:gd name="T20" fmla="*/ 483869905 w 923"/>
              <a:gd name="T21" fmla="*/ 773686936 h 989"/>
              <a:gd name="T22" fmla="*/ 315018646 w 923"/>
              <a:gd name="T23" fmla="*/ 579635808 h 989"/>
              <a:gd name="T24" fmla="*/ 0 w 923"/>
              <a:gd name="T25" fmla="*/ 0 h 9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3"/>
              <a:gd name="T40" fmla="*/ 0 h 989"/>
              <a:gd name="T41" fmla="*/ 923 w 923"/>
              <a:gd name="T42" fmla="*/ 989 h 9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3" h="989">
                <a:moveTo>
                  <a:pt x="519" y="633"/>
                </a:moveTo>
                <a:cubicBezTo>
                  <a:pt x="463" y="689"/>
                  <a:pt x="478" y="745"/>
                  <a:pt x="490" y="825"/>
                </a:cubicBezTo>
                <a:cubicBezTo>
                  <a:pt x="503" y="909"/>
                  <a:pt x="554" y="968"/>
                  <a:pt x="634" y="989"/>
                </a:cubicBezTo>
                <a:cubicBezTo>
                  <a:pt x="695" y="980"/>
                  <a:pt x="778" y="979"/>
                  <a:pt x="835" y="941"/>
                </a:cubicBezTo>
                <a:cubicBezTo>
                  <a:pt x="863" y="922"/>
                  <a:pt x="878" y="887"/>
                  <a:pt x="903" y="864"/>
                </a:cubicBezTo>
                <a:cubicBezTo>
                  <a:pt x="920" y="790"/>
                  <a:pt x="923" y="794"/>
                  <a:pt x="903" y="681"/>
                </a:cubicBezTo>
                <a:cubicBezTo>
                  <a:pt x="901" y="670"/>
                  <a:pt x="805" y="618"/>
                  <a:pt x="797" y="614"/>
                </a:cubicBezTo>
                <a:cubicBezTo>
                  <a:pt x="766" y="599"/>
                  <a:pt x="739" y="598"/>
                  <a:pt x="711" y="576"/>
                </a:cubicBezTo>
                <a:cubicBezTo>
                  <a:pt x="654" y="531"/>
                  <a:pt x="619" y="485"/>
                  <a:pt x="547" y="470"/>
                </a:cubicBezTo>
                <a:cubicBezTo>
                  <a:pt x="465" y="429"/>
                  <a:pt x="400" y="413"/>
                  <a:pt x="307" y="403"/>
                </a:cubicBezTo>
                <a:cubicBezTo>
                  <a:pt x="256" y="378"/>
                  <a:pt x="237" y="336"/>
                  <a:pt x="192" y="307"/>
                </a:cubicBezTo>
                <a:cubicBezTo>
                  <a:pt x="148" y="239"/>
                  <a:pt x="173" y="262"/>
                  <a:pt x="125" y="230"/>
                </a:cubicBezTo>
                <a:cubicBezTo>
                  <a:pt x="87" y="174"/>
                  <a:pt x="0" y="70"/>
                  <a:pt x="0" y="0"/>
                </a:cubicBezTo>
              </a:path>
            </a:pathLst>
          </a:custGeom>
          <a:noFill/>
          <a:ln w="28575">
            <a:solidFill>
              <a:srgbClr val="FFFF00"/>
            </a:solidFill>
            <a:round/>
            <a:headEnd/>
            <a:tailEnd/>
          </a:ln>
        </p:spPr>
        <p:txBody>
          <a:bodyPr/>
          <a:lstStyle/>
          <a:p>
            <a:endParaRPr lang="en-US"/>
          </a:p>
        </p:txBody>
      </p:sp>
      <p:sp>
        <p:nvSpPr>
          <p:cNvPr id="93197" name="Text Box 13"/>
          <p:cNvSpPr txBox="1">
            <a:spLocks noChangeArrowheads="1"/>
          </p:cNvSpPr>
          <p:nvPr/>
        </p:nvSpPr>
        <p:spPr bwMode="auto">
          <a:xfrm>
            <a:off x="6232525" y="1944688"/>
            <a:ext cx="2101850" cy="457200"/>
          </a:xfrm>
          <a:prstGeom prst="rect">
            <a:avLst/>
          </a:prstGeom>
          <a:noFill/>
          <a:ln w="9525">
            <a:noFill/>
            <a:miter lim="800000"/>
            <a:headEnd/>
            <a:tailEnd/>
          </a:ln>
        </p:spPr>
        <p:txBody>
          <a:bodyPr wrap="none">
            <a:spAutoFit/>
          </a:bodyPr>
          <a:lstStyle/>
          <a:p>
            <a:pPr eaLnBrk="1" hangingPunct="1"/>
            <a:r>
              <a:rPr lang="en-US" b="0">
                <a:latin typeface="Arial" charset="0"/>
              </a:rPr>
              <a:t>Subscapularis</a:t>
            </a:r>
          </a:p>
        </p:txBody>
      </p:sp>
      <p:sp>
        <p:nvSpPr>
          <p:cNvPr id="93198" name="Text Box 14"/>
          <p:cNvSpPr txBox="1">
            <a:spLocks noChangeArrowheads="1"/>
          </p:cNvSpPr>
          <p:nvPr/>
        </p:nvSpPr>
        <p:spPr bwMode="auto">
          <a:xfrm>
            <a:off x="6232525" y="2743200"/>
            <a:ext cx="2338388" cy="457200"/>
          </a:xfrm>
          <a:prstGeom prst="rect">
            <a:avLst/>
          </a:prstGeom>
          <a:noFill/>
          <a:ln w="9525">
            <a:noFill/>
            <a:miter lim="800000"/>
            <a:headEnd/>
            <a:tailEnd/>
          </a:ln>
        </p:spPr>
        <p:txBody>
          <a:bodyPr wrap="none">
            <a:spAutoFit/>
          </a:bodyPr>
          <a:lstStyle/>
          <a:p>
            <a:pPr eaLnBrk="1" hangingPunct="1"/>
            <a:r>
              <a:rPr lang="en-US" b="0">
                <a:latin typeface="Arial" charset="0"/>
              </a:rPr>
              <a:t>Lower trapezius</a:t>
            </a:r>
          </a:p>
        </p:txBody>
      </p:sp>
      <p:sp>
        <p:nvSpPr>
          <p:cNvPr id="93199" name="Text Box 15"/>
          <p:cNvSpPr txBox="1">
            <a:spLocks noChangeArrowheads="1"/>
          </p:cNvSpPr>
          <p:nvPr/>
        </p:nvSpPr>
        <p:spPr bwMode="auto">
          <a:xfrm>
            <a:off x="6248400" y="3505200"/>
            <a:ext cx="2338388" cy="457200"/>
          </a:xfrm>
          <a:prstGeom prst="rect">
            <a:avLst/>
          </a:prstGeom>
          <a:noFill/>
          <a:ln w="9525">
            <a:noFill/>
            <a:miter lim="800000"/>
            <a:headEnd/>
            <a:tailEnd/>
          </a:ln>
        </p:spPr>
        <p:txBody>
          <a:bodyPr wrap="none">
            <a:spAutoFit/>
          </a:bodyPr>
          <a:lstStyle/>
          <a:p>
            <a:pPr eaLnBrk="1" hangingPunct="1"/>
            <a:r>
              <a:rPr lang="en-US" b="0">
                <a:latin typeface="Arial" charset="0"/>
              </a:rPr>
              <a:t>Upper trapezius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5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5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5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5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65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6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P spid="106504" grpId="0" animBg="1"/>
      <p:bldP spid="106505" grpId="0" animBg="1"/>
      <p:bldP spid="106506" grpId="0" animBg="1"/>
      <p:bldP spid="106507" grpId="0" animBg="1"/>
      <p:bldP spid="10650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lnSpc>
                <a:spcPct val="90000"/>
              </a:lnSpc>
            </a:pPr>
            <a:r>
              <a:rPr lang="en-US" sz="2400" dirty="0" smtClean="0">
                <a:solidFill>
                  <a:srgbClr val="FFFFFF"/>
                </a:solidFill>
              </a:rPr>
              <a:t>Occurs in </a:t>
            </a:r>
            <a:r>
              <a:rPr lang="en-US" sz="2400" dirty="0" err="1" smtClean="0">
                <a:solidFill>
                  <a:srgbClr val="FFFFFF"/>
                </a:solidFill>
              </a:rPr>
              <a:t>prepubertal</a:t>
            </a:r>
            <a:r>
              <a:rPr lang="en-US" sz="2400" dirty="0" smtClean="0">
                <a:solidFill>
                  <a:srgbClr val="FFFFFF"/>
                </a:solidFill>
              </a:rPr>
              <a:t>, pubertal and adolescents</a:t>
            </a:r>
          </a:p>
          <a:p>
            <a:pPr eaLnBrk="1" hangingPunct="1">
              <a:lnSpc>
                <a:spcPct val="90000"/>
              </a:lnSpc>
            </a:pPr>
            <a:r>
              <a:rPr lang="en-US" sz="2400" dirty="0" smtClean="0">
                <a:solidFill>
                  <a:srgbClr val="FFFFFF"/>
                </a:solidFill>
              </a:rPr>
              <a:t>Females&gt;&gt;&gt;males</a:t>
            </a:r>
          </a:p>
          <a:p>
            <a:pPr eaLnBrk="1" hangingPunct="1">
              <a:lnSpc>
                <a:spcPct val="90000"/>
              </a:lnSpc>
            </a:pPr>
            <a:r>
              <a:rPr lang="en-US" sz="2400" dirty="0" smtClean="0">
                <a:solidFill>
                  <a:srgbClr val="FFFFFF"/>
                </a:solidFill>
              </a:rPr>
              <a:t>Diffuse tenderness at discrete anatomic locations termed tender points</a:t>
            </a:r>
          </a:p>
          <a:p>
            <a:pPr eaLnBrk="1" hangingPunct="1">
              <a:lnSpc>
                <a:spcPct val="90000"/>
              </a:lnSpc>
            </a:pPr>
            <a:r>
              <a:rPr lang="en-US" sz="2400" dirty="0" smtClean="0">
                <a:solidFill>
                  <a:srgbClr val="FFFFFF"/>
                </a:solidFill>
              </a:rPr>
              <a:t>Generalized chronic musculoskeletal pain</a:t>
            </a:r>
          </a:p>
          <a:p>
            <a:pPr eaLnBrk="1" hangingPunct="1">
              <a:lnSpc>
                <a:spcPct val="90000"/>
              </a:lnSpc>
            </a:pPr>
            <a:r>
              <a:rPr lang="en-US" sz="2400" dirty="0" smtClean="0">
                <a:solidFill>
                  <a:srgbClr val="FFFFFF"/>
                </a:solidFill>
              </a:rPr>
              <a:t>Fatigue</a:t>
            </a:r>
          </a:p>
          <a:p>
            <a:pPr eaLnBrk="1" hangingPunct="1">
              <a:lnSpc>
                <a:spcPct val="90000"/>
              </a:lnSpc>
            </a:pPr>
            <a:r>
              <a:rPr lang="en-US" sz="2400" dirty="0" smtClean="0">
                <a:solidFill>
                  <a:srgbClr val="FFFFFF"/>
                </a:solidFill>
              </a:rPr>
              <a:t>Sleep disturbances</a:t>
            </a:r>
          </a:p>
          <a:p>
            <a:pPr eaLnBrk="1" hangingPunct="1">
              <a:lnSpc>
                <a:spcPct val="90000"/>
              </a:lnSpc>
            </a:pPr>
            <a:r>
              <a:rPr lang="en-US" sz="2400" dirty="0" err="1" smtClean="0">
                <a:solidFill>
                  <a:srgbClr val="FFFFFF"/>
                </a:solidFill>
              </a:rPr>
              <a:t>Parasthesias</a:t>
            </a:r>
            <a:endParaRPr lang="en-US" sz="2400" dirty="0" smtClean="0">
              <a:solidFill>
                <a:srgbClr val="FFFFFF"/>
              </a:solidFill>
            </a:endParaRPr>
          </a:p>
          <a:p>
            <a:pPr eaLnBrk="1" hangingPunct="1">
              <a:lnSpc>
                <a:spcPct val="90000"/>
              </a:lnSpc>
            </a:pPr>
            <a:r>
              <a:rPr lang="en-US" sz="2400" dirty="0" smtClean="0">
                <a:solidFill>
                  <a:srgbClr val="FFFFFF"/>
                </a:solidFill>
              </a:rPr>
              <a:t>Headaches</a:t>
            </a:r>
          </a:p>
          <a:p>
            <a:pPr eaLnBrk="1" hangingPunct="1">
              <a:lnSpc>
                <a:spcPct val="90000"/>
              </a:lnSpc>
            </a:pPr>
            <a:r>
              <a:rPr lang="en-US" sz="2400" dirty="0" smtClean="0">
                <a:solidFill>
                  <a:srgbClr val="FFFFFF"/>
                </a:solidFill>
              </a:rPr>
              <a:t>Depression and anxiety</a:t>
            </a:r>
          </a:p>
          <a:p>
            <a:pPr eaLnBrk="1" hangingPunct="1">
              <a:lnSpc>
                <a:spcPct val="90000"/>
              </a:lnSpc>
            </a:pPr>
            <a:r>
              <a:rPr lang="en-US" sz="2400" dirty="0" smtClean="0">
                <a:solidFill>
                  <a:srgbClr val="FFFFFF"/>
                </a:solidFill>
              </a:rPr>
              <a:t>Relationship to chronic viral/chronic fatigue syndrome?</a:t>
            </a:r>
            <a:endParaRPr lang="en-US" sz="2400" dirty="0" smtClean="0"/>
          </a:p>
          <a:p>
            <a:endParaRPr lang="en-US" sz="2400" dirty="0"/>
          </a:p>
        </p:txBody>
      </p:sp>
      <p:sp>
        <p:nvSpPr>
          <p:cNvPr id="4" name="Title 1"/>
          <p:cNvSpPr>
            <a:spLocks noGrp="1"/>
          </p:cNvSpPr>
          <p:nvPr>
            <p:ph type="title"/>
          </p:nvPr>
        </p:nvSpPr>
        <p:spPr/>
        <p:txBody>
          <a:bodyPr/>
          <a:lstStyle/>
          <a:p>
            <a:r>
              <a:rPr lang="en-US" dirty="0" smtClean="0"/>
              <a:t>FIBROMYALGIA SYNDROME</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6" descr="fibromyalgia"/>
          <p:cNvPicPr>
            <a:picLocks noChangeAspect="1" noChangeArrowheads="1"/>
          </p:cNvPicPr>
          <p:nvPr/>
        </p:nvPicPr>
        <p:blipFill>
          <a:blip r:embed="rId3"/>
          <a:srcRect/>
          <a:stretch>
            <a:fillRect/>
          </a:stretch>
        </p:blipFill>
        <p:spPr bwMode="auto">
          <a:xfrm>
            <a:off x="2593975" y="1143000"/>
            <a:ext cx="4013200" cy="5410200"/>
          </a:xfrm>
          <a:prstGeom prst="rect">
            <a:avLst/>
          </a:prstGeom>
          <a:noFill/>
          <a:ln w="9525">
            <a:noFill/>
            <a:miter lim="800000"/>
            <a:headEnd/>
            <a:tailEnd/>
          </a:ln>
        </p:spPr>
      </p:pic>
      <p:sp>
        <p:nvSpPr>
          <p:cNvPr id="173063" name="Rectangle 7"/>
          <p:cNvSpPr>
            <a:spLocks noGrp="1" noChangeArrowheads="1"/>
          </p:cNvSpPr>
          <p:nvPr>
            <p:ph type="title"/>
          </p:nvPr>
        </p:nvSpPr>
        <p:spPr>
          <a:xfrm>
            <a:off x="685800" y="152400"/>
            <a:ext cx="7772400" cy="1143000"/>
          </a:xfrm>
        </p:spPr>
        <p:txBody>
          <a:bodyPr/>
          <a:lstStyle/>
          <a:p>
            <a:pPr marL="484632" indent="0" eaLnBrk="1" fontAlgn="auto" hangingPunct="1">
              <a:spcAft>
                <a:spcPts val="0"/>
              </a:spcAft>
              <a:defRPr/>
            </a:pPr>
            <a:r>
              <a:rPr lang="en-US" sz="3600">
                <a:solidFill>
                  <a:schemeClr val="accent1">
                    <a:tint val="83000"/>
                    <a:satMod val="150000"/>
                  </a:schemeClr>
                </a:solidFill>
              </a:rPr>
              <a:t>FIBROMYALGIA TENDER AREAS</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fontScale="90000"/>
          </a:bodyPr>
          <a:lstStyle/>
          <a:p>
            <a:pPr marL="484632" indent="0" eaLnBrk="1" fontAlgn="auto" hangingPunct="1">
              <a:spcAft>
                <a:spcPts val="0"/>
              </a:spcAft>
              <a:defRPr/>
            </a:pPr>
            <a:r>
              <a:rPr lang="en-US" sz="3600" dirty="0" smtClean="0">
                <a:solidFill>
                  <a:schemeClr val="accent1">
                    <a:tint val="83000"/>
                    <a:satMod val="150000"/>
                  </a:schemeClr>
                </a:solidFill>
              </a:rPr>
              <a:t>CHRONIC REGIONAL PAIN SYNDROME REFLEX </a:t>
            </a:r>
            <a:r>
              <a:rPr lang="en-US" sz="3600" dirty="0">
                <a:solidFill>
                  <a:schemeClr val="accent1">
                    <a:tint val="83000"/>
                    <a:satMod val="150000"/>
                  </a:schemeClr>
                </a:solidFill>
              </a:rPr>
              <a:t>SYMPATHETIC DYSTROPHY</a:t>
            </a:r>
            <a:endParaRPr lang="en-US" dirty="0">
              <a:solidFill>
                <a:schemeClr val="accent1">
                  <a:tint val="83000"/>
                  <a:satMod val="150000"/>
                </a:schemeClr>
              </a:solidFill>
            </a:endParaRPr>
          </a:p>
        </p:txBody>
      </p:sp>
      <p:sp>
        <p:nvSpPr>
          <p:cNvPr id="96259" name="Rectangle 3"/>
          <p:cNvSpPr>
            <a:spLocks noGrp="1" noChangeArrowheads="1"/>
          </p:cNvSpPr>
          <p:nvPr>
            <p:ph idx="1"/>
          </p:nvPr>
        </p:nvSpPr>
        <p:spPr/>
        <p:txBody>
          <a:bodyPr/>
          <a:lstStyle/>
          <a:p>
            <a:pPr eaLnBrk="1" hangingPunct="1"/>
            <a:r>
              <a:rPr lang="en-US" sz="2600" dirty="0" smtClean="0"/>
              <a:t>Age </a:t>
            </a:r>
            <a:r>
              <a:rPr lang="en-US" sz="2600" dirty="0" err="1" smtClean="0"/>
              <a:t>prepubertal</a:t>
            </a:r>
            <a:r>
              <a:rPr lang="en-US" sz="2600" dirty="0" smtClean="0"/>
              <a:t> through early to mid adolescence</a:t>
            </a:r>
          </a:p>
          <a:p>
            <a:pPr eaLnBrk="1" hangingPunct="1"/>
            <a:r>
              <a:rPr lang="en-US" sz="2600" dirty="0" smtClean="0"/>
              <a:t>Females&gt;males</a:t>
            </a:r>
          </a:p>
          <a:p>
            <a:pPr eaLnBrk="1" hangingPunct="1"/>
            <a:r>
              <a:rPr lang="en-US" sz="2600" dirty="0" smtClean="0"/>
              <a:t>One or more extremities may be involved</a:t>
            </a:r>
          </a:p>
          <a:p>
            <a:pPr eaLnBrk="1" hangingPunct="1"/>
            <a:r>
              <a:rPr lang="en-US" sz="2600" dirty="0" smtClean="0"/>
              <a:t>Diagnosis requires the presence of physical abnormalities including temperature and color changes or swelling</a:t>
            </a:r>
          </a:p>
          <a:p>
            <a:pPr eaLnBrk="1" hangingPunct="1"/>
            <a:r>
              <a:rPr lang="en-US" sz="2600" dirty="0" smtClean="0"/>
              <a:t>Diffuse exquisite pain to light touch and severe dysfunction are hallmarks</a:t>
            </a:r>
          </a:p>
          <a:p>
            <a:pPr eaLnBrk="1" hangingPunct="1"/>
            <a:r>
              <a:rPr lang="en-US" sz="2600" dirty="0" smtClean="0"/>
              <a:t>Frequently see high-achieving, </a:t>
            </a:r>
            <a:r>
              <a:rPr lang="en-US" sz="2600" dirty="0" err="1" smtClean="0"/>
              <a:t>perfectionistic</a:t>
            </a:r>
            <a:r>
              <a:rPr lang="en-US" sz="2600" dirty="0" smtClean="0"/>
              <a:t> children with close (enmeshed?) family units</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014"/>
          <p:cNvPicPr>
            <a:picLocks noChangeAspect="1" noChangeArrowheads="1"/>
          </p:cNvPicPr>
          <p:nvPr/>
        </p:nvPicPr>
        <p:blipFill>
          <a:blip r:embed="rId3"/>
          <a:srcRect/>
          <a:stretch>
            <a:fillRect/>
          </a:stretch>
        </p:blipFill>
        <p:spPr bwMode="auto">
          <a:xfrm>
            <a:off x="1828800" y="1600200"/>
            <a:ext cx="5486400" cy="3657600"/>
          </a:xfrm>
          <a:prstGeom prst="rect">
            <a:avLst/>
          </a:prstGeom>
          <a:noFill/>
          <a:ln w="9525">
            <a:noFill/>
            <a:miter lim="800000"/>
            <a:headEnd/>
            <a:tailEnd/>
          </a:ln>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152400"/>
            <a:ext cx="7772400" cy="1143000"/>
          </a:xfrm>
        </p:spPr>
        <p:txBody>
          <a:bodyPr lIns="92075" tIns="46038" rIns="92075" bIns="46038" anchor="b"/>
          <a:lstStyle/>
          <a:p>
            <a:pPr marL="484632" indent="0" eaLnBrk="1" fontAlgn="auto" hangingPunct="1">
              <a:spcAft>
                <a:spcPts val="0"/>
              </a:spcAft>
              <a:defRPr/>
            </a:pPr>
            <a:r>
              <a:rPr lang="en-US" dirty="0">
                <a:solidFill>
                  <a:schemeClr val="accent1">
                    <a:tint val="83000"/>
                    <a:satMod val="150000"/>
                  </a:schemeClr>
                </a:solidFill>
              </a:rPr>
              <a:t>“Pain syndromes”</a:t>
            </a:r>
          </a:p>
        </p:txBody>
      </p:sp>
      <p:sp>
        <p:nvSpPr>
          <p:cNvPr id="98307" name="Rectangle 3"/>
          <p:cNvSpPr>
            <a:spLocks noGrp="1" noChangeArrowheads="1"/>
          </p:cNvSpPr>
          <p:nvPr>
            <p:ph idx="1"/>
          </p:nvPr>
        </p:nvSpPr>
        <p:spPr>
          <a:xfrm>
            <a:off x="533400" y="1295400"/>
            <a:ext cx="8229600" cy="4114800"/>
          </a:xfrm>
        </p:spPr>
        <p:txBody>
          <a:bodyPr lIns="92075" tIns="46038" rIns="92075" bIns="46038"/>
          <a:lstStyle/>
          <a:p>
            <a:pPr eaLnBrk="1" hangingPunct="1"/>
            <a:r>
              <a:rPr lang="en-US" sz="2800" dirty="0" smtClean="0"/>
              <a:t>Early diagnosis—the pediatrician’s job</a:t>
            </a:r>
          </a:p>
          <a:p>
            <a:pPr eaLnBrk="1" hangingPunct="1"/>
            <a:r>
              <a:rPr lang="en-US" sz="2800" dirty="0" smtClean="0"/>
              <a:t>Confidence of diagnosis</a:t>
            </a:r>
          </a:p>
          <a:p>
            <a:pPr eaLnBrk="1" hangingPunct="1"/>
            <a:r>
              <a:rPr lang="en-US" sz="2800" dirty="0" smtClean="0"/>
              <a:t>Clear, concrete plan of treatment</a:t>
            </a:r>
          </a:p>
          <a:p>
            <a:pPr eaLnBrk="1" hangingPunct="1"/>
            <a:r>
              <a:rPr lang="en-US" sz="2800" dirty="0" smtClean="0"/>
              <a:t>Patient/family/treating team/payer in full support of plan</a:t>
            </a:r>
          </a:p>
          <a:p>
            <a:pPr eaLnBrk="1" hangingPunct="1"/>
            <a:r>
              <a:rPr lang="en-US" sz="2800" dirty="0" smtClean="0"/>
              <a:t>Psychosocial intervention essential—stress management, coping skills</a:t>
            </a:r>
          </a:p>
          <a:p>
            <a:pPr eaLnBrk="1" hangingPunct="1"/>
            <a:r>
              <a:rPr lang="en-US" sz="2800" dirty="0" smtClean="0"/>
              <a:t>Specialized PT/OT approaches:</a:t>
            </a:r>
          </a:p>
        </p:txBody>
      </p:sp>
      <p:sp>
        <p:nvSpPr>
          <p:cNvPr id="98308" name="Rectangle 4"/>
          <p:cNvSpPr>
            <a:spLocks noChangeArrowheads="1"/>
          </p:cNvSpPr>
          <p:nvPr/>
        </p:nvSpPr>
        <p:spPr bwMode="auto">
          <a:xfrm>
            <a:off x="558800" y="5137150"/>
            <a:ext cx="7691208" cy="1816524"/>
          </a:xfrm>
          <a:prstGeom prst="rect">
            <a:avLst/>
          </a:prstGeom>
          <a:noFill/>
          <a:ln w="9525">
            <a:noFill/>
            <a:miter lim="800000"/>
            <a:headEnd/>
            <a:tailEnd/>
          </a:ln>
        </p:spPr>
        <p:txBody>
          <a:bodyPr wrap="none" lIns="92075" tIns="46038" rIns="92075" bIns="46038">
            <a:spAutoFit/>
          </a:bodyPr>
          <a:lstStyle/>
          <a:p>
            <a:r>
              <a:rPr lang="en-US" sz="2200" i="1" dirty="0">
                <a:solidFill>
                  <a:srgbClr val="00B0F0"/>
                </a:solidFill>
                <a:latin typeface="Arial" charset="0"/>
              </a:rPr>
              <a:t>Fibromyalgia- Tender areas, aerobic exercise, “work</a:t>
            </a:r>
          </a:p>
          <a:p>
            <a:r>
              <a:rPr lang="en-US" sz="2200" i="1" dirty="0">
                <a:solidFill>
                  <a:srgbClr val="00B0F0"/>
                </a:solidFill>
                <a:latin typeface="Arial" charset="0"/>
              </a:rPr>
              <a:t>		 through pain and fatigue”</a:t>
            </a:r>
          </a:p>
          <a:p>
            <a:r>
              <a:rPr lang="en-US" sz="2200" i="1" dirty="0" smtClean="0">
                <a:solidFill>
                  <a:srgbClr val="00B0F0"/>
                </a:solidFill>
                <a:latin typeface="Arial" charset="0"/>
              </a:rPr>
              <a:t>CRPS</a:t>
            </a:r>
            <a:r>
              <a:rPr lang="en-US" sz="2200" i="1" dirty="0">
                <a:solidFill>
                  <a:srgbClr val="00B0F0"/>
                </a:solidFill>
                <a:latin typeface="Arial" charset="0"/>
              </a:rPr>
              <a:t>	--     Desensitization, normal use,  “work through </a:t>
            </a:r>
          </a:p>
          <a:p>
            <a:r>
              <a:rPr lang="en-US" sz="2200" i="1" dirty="0">
                <a:solidFill>
                  <a:srgbClr val="00B0F0"/>
                </a:solidFill>
                <a:latin typeface="Arial" charset="0"/>
              </a:rPr>
              <a:t>		pain”</a:t>
            </a:r>
          </a:p>
          <a:p>
            <a:r>
              <a:rPr lang="en-US" i="1" dirty="0">
                <a:solidFill>
                  <a:schemeClr val="accent2"/>
                </a:solidFill>
                <a:latin typeface="Arial" charset="0"/>
              </a:rPr>
              <a:t>	</a:t>
            </a:r>
            <a:r>
              <a:rPr lang="en-US" b="0" dirty="0">
                <a:latin typeface="Arial" charset="0"/>
              </a:rPr>
              <a:t>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srcRect/>
          <a:stretch>
            <a:fillRect/>
          </a:stretch>
        </p:blipFill>
        <p:spPr bwMode="auto">
          <a:xfrm>
            <a:off x="2133600" y="381000"/>
            <a:ext cx="4819650" cy="4857750"/>
          </a:xfrm>
          <a:prstGeom prst="rect">
            <a:avLst/>
          </a:prstGeom>
          <a:noFill/>
          <a:ln w="9525">
            <a:noFill/>
            <a:miter lim="800000"/>
            <a:headEnd/>
            <a:tailEnd/>
          </a:ln>
        </p:spPr>
      </p:pic>
      <p:sp>
        <p:nvSpPr>
          <p:cNvPr id="3" name="TextBox 2"/>
          <p:cNvSpPr txBox="1"/>
          <p:nvPr/>
        </p:nvSpPr>
        <p:spPr>
          <a:xfrm>
            <a:off x="762000" y="5410200"/>
            <a:ext cx="7620000" cy="1200150"/>
          </a:xfrm>
          <a:prstGeom prst="rect">
            <a:avLst/>
          </a:prstGeom>
          <a:noFill/>
        </p:spPr>
        <p:txBody>
          <a:bodyPr>
            <a:spAutoFit/>
          </a:bodyPr>
          <a:lstStyle/>
          <a:p>
            <a:pPr>
              <a:defRPr/>
            </a:pPr>
            <a:r>
              <a:rPr lang="en-US" sz="1800" dirty="0">
                <a:latin typeface="+mn-lt"/>
              </a:rPr>
              <a:t>A) A plain radiograph at the initial evaluation of a 9-year-old with fever and limp demonstrates a </a:t>
            </a:r>
            <a:r>
              <a:rPr lang="en-US" sz="1800" dirty="0" err="1">
                <a:latin typeface="+mn-lt"/>
              </a:rPr>
              <a:t>lytic</a:t>
            </a:r>
            <a:r>
              <a:rPr lang="en-US" sz="1800" dirty="0">
                <a:latin typeface="+mn-lt"/>
              </a:rPr>
              <a:t> </a:t>
            </a:r>
            <a:r>
              <a:rPr lang="en-US" sz="1800" dirty="0" err="1">
                <a:latin typeface="+mn-lt"/>
              </a:rPr>
              <a:t>lucency</a:t>
            </a:r>
            <a:r>
              <a:rPr lang="en-US" sz="1800" dirty="0">
                <a:latin typeface="+mn-lt"/>
              </a:rPr>
              <a:t> in the distal femoral </a:t>
            </a:r>
            <a:r>
              <a:rPr lang="en-US" sz="1800" dirty="0" err="1">
                <a:latin typeface="+mn-lt"/>
              </a:rPr>
              <a:t>metaphysis</a:t>
            </a:r>
            <a:r>
              <a:rPr lang="en-US" sz="1800" dirty="0">
                <a:latin typeface="+mn-lt"/>
              </a:rPr>
              <a:t>. B, C) Axial and coronal MRI images delineate the area of </a:t>
            </a:r>
            <a:r>
              <a:rPr lang="en-US" sz="1800" dirty="0" err="1">
                <a:latin typeface="+mn-lt"/>
              </a:rPr>
              <a:t>osteomyelitis</a:t>
            </a:r>
            <a:r>
              <a:rPr lang="en-US" sz="1800" dirty="0">
                <a:latin typeface="+mn-lt"/>
              </a:rPr>
              <a:t> and adjacent marrow edema.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lIns="92075" tIns="46038" rIns="92075" bIns="46038" anchor="b"/>
          <a:lstStyle/>
          <a:p>
            <a:pPr marL="484632" indent="0" eaLnBrk="1" fontAlgn="auto" hangingPunct="1">
              <a:spcAft>
                <a:spcPts val="0"/>
              </a:spcAft>
              <a:defRPr/>
            </a:pPr>
            <a:r>
              <a:rPr lang="en-US" dirty="0">
                <a:solidFill>
                  <a:schemeClr val="accent1">
                    <a:tint val="83000"/>
                    <a:satMod val="150000"/>
                  </a:schemeClr>
                </a:solidFill>
              </a:rPr>
              <a:t>EDUCATIONAL GOALS</a:t>
            </a:r>
          </a:p>
        </p:txBody>
      </p:sp>
      <p:sp>
        <p:nvSpPr>
          <p:cNvPr id="99331" name="Rectangle 3"/>
          <p:cNvSpPr>
            <a:spLocks noGrp="1" noChangeArrowheads="1"/>
          </p:cNvSpPr>
          <p:nvPr>
            <p:ph idx="1"/>
          </p:nvPr>
        </p:nvSpPr>
        <p:spPr/>
        <p:txBody>
          <a:bodyPr lIns="92075" tIns="46038" rIns="92075" bIns="46038"/>
          <a:lstStyle/>
          <a:p>
            <a:pPr eaLnBrk="1" hangingPunct="1"/>
            <a:r>
              <a:rPr lang="en-US" dirty="0" smtClean="0"/>
              <a:t>Minimize home tutoring</a:t>
            </a:r>
          </a:p>
          <a:p>
            <a:pPr eaLnBrk="1" hangingPunct="1"/>
            <a:r>
              <a:rPr lang="en-US" dirty="0" smtClean="0"/>
              <a:t>Maximize school attendance</a:t>
            </a:r>
          </a:p>
          <a:p>
            <a:pPr eaLnBrk="1" hangingPunct="1"/>
            <a:r>
              <a:rPr lang="en-US" dirty="0" smtClean="0"/>
              <a:t>Maximize least restrictive environment by:</a:t>
            </a:r>
          </a:p>
        </p:txBody>
      </p:sp>
      <p:sp>
        <p:nvSpPr>
          <p:cNvPr id="99332" name="Rectangle 4"/>
          <p:cNvSpPr>
            <a:spLocks noChangeArrowheads="1"/>
          </p:cNvSpPr>
          <p:nvPr/>
        </p:nvSpPr>
        <p:spPr bwMode="auto">
          <a:xfrm>
            <a:off x="1508125" y="4327525"/>
            <a:ext cx="5684248" cy="1570303"/>
          </a:xfrm>
          <a:prstGeom prst="rect">
            <a:avLst/>
          </a:prstGeom>
          <a:noFill/>
          <a:ln w="9525">
            <a:noFill/>
            <a:miter lim="800000"/>
            <a:headEnd/>
            <a:tailEnd/>
          </a:ln>
        </p:spPr>
        <p:txBody>
          <a:bodyPr wrap="none" lIns="92075" tIns="46038" rIns="92075" bIns="46038">
            <a:spAutoFit/>
          </a:bodyPr>
          <a:lstStyle/>
          <a:p>
            <a:r>
              <a:rPr lang="en-US" dirty="0">
                <a:solidFill>
                  <a:srgbClr val="00B0F0"/>
                </a:solidFill>
                <a:latin typeface="Arial" charset="0"/>
              </a:rPr>
              <a:t>Individualized educational plans (IEP)</a:t>
            </a:r>
          </a:p>
          <a:p>
            <a:r>
              <a:rPr lang="en-US" dirty="0">
                <a:solidFill>
                  <a:srgbClr val="00B0F0"/>
                </a:solidFill>
                <a:latin typeface="Arial" charset="0"/>
              </a:rPr>
              <a:t>Resource classes</a:t>
            </a:r>
          </a:p>
          <a:p>
            <a:r>
              <a:rPr lang="en-US" dirty="0">
                <a:solidFill>
                  <a:srgbClr val="00B0F0"/>
                </a:solidFill>
                <a:latin typeface="Arial" charset="0"/>
              </a:rPr>
              <a:t>Coordination with therapy units</a:t>
            </a:r>
          </a:p>
          <a:p>
            <a:r>
              <a:rPr lang="en-US" dirty="0">
                <a:solidFill>
                  <a:srgbClr val="00B0F0"/>
                </a:solidFill>
                <a:latin typeface="Arial" charset="0"/>
              </a:rPr>
              <a:t>Special education classes</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Rectangle 4"/>
          <p:cNvSpPr>
            <a:spLocks noGrp="1" noChangeArrowheads="1"/>
          </p:cNvSpPr>
          <p:nvPr>
            <p:ph type="ctrTitle"/>
          </p:nvPr>
        </p:nvSpPr>
        <p:spPr/>
        <p:txBody>
          <a:bodyPr/>
          <a:lstStyle/>
          <a:p>
            <a:pPr marL="484632" indent="0" eaLnBrk="1" fontAlgn="auto" hangingPunct="1">
              <a:spcAft>
                <a:spcPts val="0"/>
              </a:spcAft>
              <a:defRPr/>
            </a:pPr>
            <a:r>
              <a:rPr lang="en-US" b="1">
                <a:solidFill>
                  <a:schemeClr val="accent1">
                    <a:tint val="83000"/>
                    <a:satMod val="150000"/>
                  </a:schemeClr>
                </a:solidFill>
              </a:rPr>
              <a:t>QUESTIONS?</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idx="1"/>
          </p:nvPr>
        </p:nvSpPr>
        <p:spPr>
          <a:xfrm>
            <a:off x="685800" y="1524000"/>
            <a:ext cx="7772400" cy="4572000"/>
          </a:xfrm>
        </p:spPr>
        <p:txBody>
          <a:bodyPr/>
          <a:lstStyle/>
          <a:p>
            <a:pPr eaLnBrk="1" hangingPunct="1">
              <a:lnSpc>
                <a:spcPct val="80000"/>
              </a:lnSpc>
              <a:buFontTx/>
              <a:buNone/>
            </a:pPr>
            <a:r>
              <a:rPr lang="en-US" sz="2800" smtClean="0"/>
              <a:t>	A 16-year-old boy presents with a very swollen, painful right knee. He is a soccer player, but there is no history of recent injury. During the interview, you notice the boy has injected conjunctivae. </a:t>
            </a:r>
            <a:br>
              <a:rPr lang="en-US" sz="2800" smtClean="0"/>
            </a:br>
            <a:endParaRPr lang="en-US" sz="2800" smtClean="0"/>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srcRect/>
          <a:stretch>
            <a:fillRect/>
          </a:stretch>
        </p:blipFill>
        <p:spPr bwMode="auto">
          <a:xfrm>
            <a:off x="2133600" y="1066800"/>
            <a:ext cx="5334000" cy="4000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srcRect t="15334" b="15334"/>
          <a:stretch>
            <a:fillRect/>
          </a:stretch>
        </p:blipFill>
        <p:spPr bwMode="auto">
          <a:xfrm>
            <a:off x="1295400" y="1676400"/>
            <a:ext cx="6477000" cy="3368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idx="1"/>
          </p:nvPr>
        </p:nvSpPr>
        <p:spPr>
          <a:xfrm>
            <a:off x="685800" y="1524000"/>
            <a:ext cx="7772400" cy="4572000"/>
          </a:xfrm>
        </p:spPr>
        <p:txBody>
          <a:bodyPr/>
          <a:lstStyle/>
          <a:p>
            <a:pPr eaLnBrk="1" hangingPunct="1">
              <a:lnSpc>
                <a:spcPct val="80000"/>
              </a:lnSpc>
              <a:buFontTx/>
              <a:buNone/>
            </a:pPr>
            <a:r>
              <a:rPr lang="en-US" sz="2800" smtClean="0"/>
              <a:t>	A 16-year-old boy presents with a very swollen, painful right knee. He is a soccer player, but there is no history of recent injury. During the interview, you notice the boy has injected conjunctivae. </a:t>
            </a:r>
            <a:br>
              <a:rPr lang="en-US" sz="2800" smtClean="0"/>
            </a:br>
            <a:r>
              <a:rPr lang="en-US" sz="2800" smtClean="0"/>
              <a:t>Of the following, further evaluation MOST likely will reveal </a:t>
            </a:r>
          </a:p>
          <a:p>
            <a:pPr eaLnBrk="1" hangingPunct="1">
              <a:lnSpc>
                <a:spcPct val="80000"/>
              </a:lnSpc>
              <a:buFontTx/>
              <a:buNone/>
            </a:pPr>
            <a:r>
              <a:rPr lang="en-US" sz="2800" smtClean="0"/>
              <a:t>		A) alopecia areata</a:t>
            </a:r>
            <a:br>
              <a:rPr lang="en-US" sz="2800" smtClean="0"/>
            </a:br>
            <a:r>
              <a:rPr lang="en-US" sz="2800" smtClean="0"/>
              <a:t>  	B) Gottron papules</a:t>
            </a:r>
            <a:br>
              <a:rPr lang="en-US" sz="2800" smtClean="0"/>
            </a:br>
            <a:r>
              <a:rPr lang="en-US" sz="2800" smtClean="0"/>
              <a:t>  	C) Kayser-Fleischer rings</a:t>
            </a:r>
            <a:br>
              <a:rPr lang="en-US" sz="2800" smtClean="0"/>
            </a:br>
            <a:r>
              <a:rPr lang="en-US" sz="2800" smtClean="0"/>
              <a:t>  	D) malar rash</a:t>
            </a:r>
            <a:br>
              <a:rPr lang="en-US" sz="2800" smtClean="0"/>
            </a:br>
            <a:r>
              <a:rPr lang="en-US" sz="2800" smtClean="0"/>
              <a:t>  	E) urethritis</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idx="1"/>
          </p:nvPr>
        </p:nvSpPr>
        <p:spPr>
          <a:xfrm>
            <a:off x="685800" y="1524000"/>
            <a:ext cx="7772400" cy="4572000"/>
          </a:xfrm>
        </p:spPr>
        <p:txBody>
          <a:bodyPr/>
          <a:lstStyle/>
          <a:p>
            <a:pPr eaLnBrk="1" hangingPunct="1">
              <a:lnSpc>
                <a:spcPct val="80000"/>
              </a:lnSpc>
              <a:buFontTx/>
              <a:buNone/>
            </a:pPr>
            <a:r>
              <a:rPr lang="en-US" sz="2800" smtClean="0"/>
              <a:t>	A 16-year-old boy presents with a very swollen, painful right knee. He is a soccer player, but there is no history of recent injury. During the interview, you notice the boy has injected conjunctivae. </a:t>
            </a:r>
            <a:br>
              <a:rPr lang="en-US" sz="2800" smtClean="0"/>
            </a:br>
            <a:r>
              <a:rPr lang="en-US" sz="2800" smtClean="0"/>
              <a:t>Of the following, further evaluation MOST likely will reveal </a:t>
            </a:r>
          </a:p>
          <a:p>
            <a:pPr eaLnBrk="1" hangingPunct="1">
              <a:lnSpc>
                <a:spcPct val="80000"/>
              </a:lnSpc>
              <a:buFontTx/>
              <a:buNone/>
            </a:pPr>
            <a:r>
              <a:rPr lang="en-US" sz="2800" smtClean="0"/>
              <a:t>		A) alopecia areata</a:t>
            </a:r>
            <a:br>
              <a:rPr lang="en-US" sz="2800" smtClean="0"/>
            </a:br>
            <a:r>
              <a:rPr lang="en-US" sz="2800" smtClean="0"/>
              <a:t>  	B) Gottron papules</a:t>
            </a:r>
            <a:br>
              <a:rPr lang="en-US" sz="2800" smtClean="0"/>
            </a:br>
            <a:r>
              <a:rPr lang="en-US" sz="2800" smtClean="0"/>
              <a:t>  	C) Kayser-Fleischer rings</a:t>
            </a:r>
            <a:br>
              <a:rPr lang="en-US" sz="2800" smtClean="0"/>
            </a:br>
            <a:r>
              <a:rPr lang="en-US" sz="2800" smtClean="0"/>
              <a:t>  	D) malar rash</a:t>
            </a:r>
            <a:br>
              <a:rPr lang="en-US" sz="2800" smtClean="0"/>
            </a:br>
            <a:r>
              <a:rPr lang="en-US" sz="2800" smtClean="0"/>
              <a:t>  	</a:t>
            </a:r>
            <a:r>
              <a:rPr lang="en-US" sz="2800" smtClean="0">
                <a:solidFill>
                  <a:schemeClr val="accent1"/>
                </a:solidFill>
              </a:rPr>
              <a:t>E) urethritis</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Grp="1" noChangeArrowheads="1"/>
          </p:cNvSpPr>
          <p:nvPr>
            <p:ph idx="1"/>
          </p:nvPr>
        </p:nvSpPr>
        <p:spPr>
          <a:xfrm>
            <a:off x="685800" y="533400"/>
            <a:ext cx="7772400" cy="5943600"/>
          </a:xfrm>
        </p:spPr>
        <p:txBody>
          <a:bodyPr/>
          <a:lstStyle/>
          <a:p>
            <a:pPr eaLnBrk="1" hangingPunct="1">
              <a:lnSpc>
                <a:spcPct val="80000"/>
              </a:lnSpc>
              <a:buFontTx/>
              <a:buNone/>
            </a:pPr>
            <a:r>
              <a:rPr lang="en-US" sz="2400" smtClean="0"/>
              <a:t>	An 18-year-old post-partum girl presents to your clinic with complaints of discomfort in her knees and hands. She denies any swelling or erythema of these areas or recent trauma. She takes no regular medications, and she has been healthy until 6 days ago, when she developed these complaints. She did receive a rubella vaccination about 1 month ago because on her first visit to an obstetrician during her pregnancy she was found to have a negative serum titer to rubella. Her physical examination findings are normal.</a:t>
            </a:r>
            <a:br>
              <a:rPr lang="en-US" sz="2400" smtClean="0"/>
            </a:br>
            <a:endParaRPr lang="en-US" sz="2400" smtClean="0"/>
          </a:p>
          <a:p>
            <a:pPr eaLnBrk="1" hangingPunct="1">
              <a:lnSpc>
                <a:spcPct val="80000"/>
              </a:lnSpc>
              <a:buFontTx/>
              <a:buNone/>
            </a:pPr>
            <a:r>
              <a:rPr lang="en-US" sz="2400" smtClean="0"/>
              <a:t>	Of the following, the MOST likely diagnosis is </a:t>
            </a:r>
          </a:p>
          <a:p>
            <a:pPr eaLnBrk="1" hangingPunct="1">
              <a:lnSpc>
                <a:spcPct val="80000"/>
              </a:lnSpc>
              <a:buFontTx/>
              <a:buNone/>
            </a:pPr>
            <a:endParaRPr lang="en-US" sz="2400" smtClean="0"/>
          </a:p>
          <a:p>
            <a:pPr eaLnBrk="1" hangingPunct="1">
              <a:lnSpc>
                <a:spcPct val="80000"/>
              </a:lnSpc>
              <a:buFontTx/>
              <a:buNone/>
            </a:pPr>
            <a:r>
              <a:rPr lang="en-US" sz="2400" smtClean="0"/>
              <a:t>		A) adverse effect of the rubella vaccine</a:t>
            </a:r>
            <a:br>
              <a:rPr lang="en-US" sz="2400" smtClean="0"/>
            </a:br>
            <a:r>
              <a:rPr lang="en-US" sz="2400" smtClean="0"/>
              <a:t>  	B) anicteric hepatitis B infection</a:t>
            </a:r>
            <a:br>
              <a:rPr lang="en-US" sz="2400" smtClean="0"/>
            </a:br>
            <a:r>
              <a:rPr lang="en-US" sz="2400" smtClean="0"/>
              <a:t>  	C) poststreptococcal arthritis</a:t>
            </a:r>
            <a:br>
              <a:rPr lang="en-US" sz="2400" smtClean="0"/>
            </a:br>
            <a:r>
              <a:rPr lang="en-US" sz="2400" smtClean="0"/>
              <a:t>  	D) reactive arthritis due to </a:t>
            </a:r>
            <a:r>
              <a:rPr lang="en-US" sz="2400" i="1" smtClean="0"/>
              <a:t>Salmonella</a:t>
            </a:r>
            <a:r>
              <a:rPr lang="en-US" sz="2400" smtClean="0"/>
              <a:t> sp</a:t>
            </a:r>
            <a:br>
              <a:rPr lang="en-US" sz="2400" smtClean="0"/>
            </a:br>
            <a:r>
              <a:rPr lang="en-US" sz="2400" smtClean="0"/>
              <a:t>  	E) recent infection with parvovirus</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idx="1"/>
          </p:nvPr>
        </p:nvSpPr>
        <p:spPr>
          <a:xfrm>
            <a:off x="685800" y="533400"/>
            <a:ext cx="7772400" cy="5943600"/>
          </a:xfrm>
        </p:spPr>
        <p:txBody>
          <a:bodyPr/>
          <a:lstStyle/>
          <a:p>
            <a:pPr eaLnBrk="1" hangingPunct="1">
              <a:lnSpc>
                <a:spcPct val="80000"/>
              </a:lnSpc>
              <a:buFontTx/>
              <a:buNone/>
            </a:pPr>
            <a:r>
              <a:rPr lang="en-US" sz="2400" smtClean="0"/>
              <a:t>	An 18-year-old post-partum girl presents to your clinic with complaints of discomfort in her knees and hands. She denies any swelling or erythema of these areas or recent trauma. She takes no regular medications, and she has been healthy until 6 days ago, when she developed these complaints. She did receive a rubella vaccination about 1 month ago because on her first visit to an obstetrician during her pregnancy she was found to have a negative serum titer to rubella. Her physical examination findings are normal.</a:t>
            </a:r>
            <a:br>
              <a:rPr lang="en-US" sz="2400" smtClean="0"/>
            </a:br>
            <a:endParaRPr lang="en-US" sz="2400" smtClean="0"/>
          </a:p>
          <a:p>
            <a:pPr eaLnBrk="1" hangingPunct="1">
              <a:lnSpc>
                <a:spcPct val="80000"/>
              </a:lnSpc>
              <a:buFontTx/>
              <a:buNone/>
            </a:pPr>
            <a:r>
              <a:rPr lang="en-US" sz="2400" smtClean="0"/>
              <a:t>	Of the following, the MOST likely diagnosis is </a:t>
            </a:r>
          </a:p>
          <a:p>
            <a:pPr eaLnBrk="1" hangingPunct="1">
              <a:lnSpc>
                <a:spcPct val="80000"/>
              </a:lnSpc>
              <a:buFontTx/>
              <a:buNone/>
            </a:pPr>
            <a:endParaRPr lang="en-US" sz="2400" smtClean="0"/>
          </a:p>
          <a:p>
            <a:pPr eaLnBrk="1" hangingPunct="1">
              <a:lnSpc>
                <a:spcPct val="80000"/>
              </a:lnSpc>
              <a:buFontTx/>
              <a:buNone/>
            </a:pPr>
            <a:r>
              <a:rPr lang="en-US" sz="2400" smtClean="0"/>
              <a:t>		</a:t>
            </a:r>
            <a:r>
              <a:rPr lang="en-US" sz="2400" smtClean="0">
                <a:solidFill>
                  <a:schemeClr val="accent1"/>
                </a:solidFill>
              </a:rPr>
              <a:t>A) adverse effect of the rubella vaccine</a:t>
            </a:r>
            <a:br>
              <a:rPr lang="en-US" sz="2400" smtClean="0">
                <a:solidFill>
                  <a:schemeClr val="accent1"/>
                </a:solidFill>
              </a:rPr>
            </a:br>
            <a:r>
              <a:rPr lang="en-US" sz="2400" smtClean="0"/>
              <a:t>  	B) anicteric hepatitis B infection</a:t>
            </a:r>
            <a:br>
              <a:rPr lang="en-US" sz="2400" smtClean="0"/>
            </a:br>
            <a:r>
              <a:rPr lang="en-US" sz="2400" smtClean="0"/>
              <a:t>  	C) poststreptococcal arthritis</a:t>
            </a:r>
            <a:br>
              <a:rPr lang="en-US" sz="2400" smtClean="0"/>
            </a:br>
            <a:r>
              <a:rPr lang="en-US" sz="2400" smtClean="0"/>
              <a:t>  	D) reactive arthritis due to </a:t>
            </a:r>
            <a:r>
              <a:rPr lang="en-US" sz="2400" i="1" smtClean="0"/>
              <a:t>Salmonella</a:t>
            </a:r>
            <a:r>
              <a:rPr lang="en-US" sz="2400" smtClean="0"/>
              <a:t> sp</a:t>
            </a:r>
            <a:br>
              <a:rPr lang="en-US" sz="2400" smtClean="0"/>
            </a:br>
            <a:r>
              <a:rPr lang="en-US" sz="2400" smtClean="0"/>
              <a:t>  	E) recent infection with parvovirus</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Grp="1" noChangeArrowheads="1"/>
          </p:cNvSpPr>
          <p:nvPr>
            <p:ph idx="1"/>
          </p:nvPr>
        </p:nvSpPr>
        <p:spPr>
          <a:xfrm>
            <a:off x="685800" y="533400"/>
            <a:ext cx="7772400" cy="5562600"/>
          </a:xfrm>
        </p:spPr>
        <p:txBody>
          <a:bodyPr/>
          <a:lstStyle/>
          <a:p>
            <a:pPr eaLnBrk="1" hangingPunct="1">
              <a:lnSpc>
                <a:spcPct val="80000"/>
              </a:lnSpc>
              <a:buFontTx/>
              <a:buNone/>
            </a:pPr>
            <a:r>
              <a:rPr lang="en-US" sz="2000" smtClean="0"/>
              <a:t>	An 11-year-old girl presents 2 weeks after an office visit for a presumed viral illness characterized by fever, malaise, and flushing of the cheeks. Today, her mother notes that she no longer has a fever, but she complains of pain in her knees and elbows. On physical examination, the left knee is slightly swollen and warm but not erythematous. The girl reports pain on movement of both elbows, but there are no physical findings on examination of the elbows or other joints. The remainder of the physical examination findings are normal, except for an oral temperature of 100.6°F (38.1°C). Results of laboratory studies include a white blood cell count of 8.9x103/mcL (8.9x109/L) with 40% polymorphonuclear leukocytes, 45% lymphocytes, and 15% monocytes; hemoglobin of 11.0 g/dL (110.0 g/L); platelet count of 472.0x103/mcL (472.0x109/L); and erythrocyte sedimentation rate of 20 mm/hr.</a:t>
            </a:r>
            <a:br>
              <a:rPr lang="en-US" sz="2000" smtClean="0"/>
            </a:br>
            <a:r>
              <a:rPr lang="en-US" sz="2000" smtClean="0"/>
              <a:t/>
            </a:r>
            <a:br>
              <a:rPr lang="en-US" sz="2000" smtClean="0"/>
            </a:br>
            <a:r>
              <a:rPr lang="en-US" sz="2000" smtClean="0"/>
              <a:t>Of the following, the MOST likely pathogen to cause this child's joint complaints is </a:t>
            </a:r>
          </a:p>
          <a:p>
            <a:pPr eaLnBrk="1" hangingPunct="1">
              <a:lnSpc>
                <a:spcPct val="80000"/>
              </a:lnSpc>
              <a:buFontTx/>
              <a:buNone/>
            </a:pPr>
            <a:r>
              <a:rPr lang="en-US" sz="2000" smtClean="0"/>
              <a:t>			A) </a:t>
            </a:r>
            <a:r>
              <a:rPr lang="en-US" sz="2000" i="1" smtClean="0"/>
              <a:t>Borrelia burgdorferi</a:t>
            </a:r>
            <a:r>
              <a:rPr lang="en-US" sz="2000" smtClean="0"/>
              <a:t/>
            </a:r>
            <a:br>
              <a:rPr lang="en-US" sz="2000" smtClean="0"/>
            </a:br>
            <a:r>
              <a:rPr lang="en-US" sz="2000" smtClean="0"/>
              <a:t>  		B) Coxsackievirus</a:t>
            </a:r>
            <a:br>
              <a:rPr lang="en-US" sz="2000" smtClean="0"/>
            </a:br>
            <a:r>
              <a:rPr lang="en-US" sz="2000" smtClean="0"/>
              <a:t>  		C) group A beta-hemolytic streptococci</a:t>
            </a:r>
            <a:br>
              <a:rPr lang="en-US" sz="2000" smtClean="0"/>
            </a:br>
            <a:r>
              <a:rPr lang="en-US" sz="2000" smtClean="0"/>
              <a:t>  		D) influenza A virus</a:t>
            </a:r>
            <a:br>
              <a:rPr lang="en-US" sz="2000" smtClean="0"/>
            </a:br>
            <a:r>
              <a:rPr lang="en-US" sz="2000" smtClean="0"/>
              <a:t>  		E) parvovirus B19</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7564</TotalTime>
  <Words>2372</Words>
  <Application>Microsoft Office PowerPoint</Application>
  <PresentationFormat>On-screen Show (4:3)</PresentationFormat>
  <Paragraphs>581</Paragraphs>
  <Slides>111</Slides>
  <Notes>71</Notes>
  <HiddenSlides>9</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111</vt:i4>
      </vt:variant>
    </vt:vector>
  </HeadingPairs>
  <TitlesOfParts>
    <vt:vector size="114" baseType="lpstr">
      <vt:lpstr>Verve</vt:lpstr>
      <vt:lpstr>Photo Editor Photo</vt:lpstr>
      <vt:lpstr>Document</vt:lpstr>
      <vt:lpstr>PAIN POTPOURRI: INFECTIOUS/POST-INFECTIOUS ARTHRITIS, PAIN SYNDROMES AND NON-RHEUMATIC SYNDROMES</vt:lpstr>
      <vt:lpstr>REACTIVE ARTHRITIS</vt:lpstr>
      <vt:lpstr>REACTIVE ARTHRITIS</vt:lpstr>
      <vt:lpstr>REACTIVE ARTHRITIS TREATMENT</vt:lpstr>
      <vt:lpstr>REACTIVE ARTHRITIS TREATMENT</vt:lpstr>
      <vt:lpstr>INFECTIONS MIMICKING RHEUMATIC DISEASES</vt:lpstr>
      <vt:lpstr>INFECTIONS MIMICKING RHEUMATIC DISEASES</vt:lpstr>
      <vt:lpstr>PowerPoint Presentation</vt:lpstr>
      <vt:lpstr>PowerPoint Presentation</vt:lpstr>
      <vt:lpstr>PowerPoint Presentation</vt:lpstr>
      <vt:lpstr>PowerPoint Presentation</vt:lpstr>
      <vt:lpstr>DISTINGUISHING INFECTION FROM ARTHRITIS</vt:lpstr>
      <vt:lpstr>PowerPoint Presentation</vt:lpstr>
      <vt:lpstr>POST-STREPTOCOCCAL SYNDROMES</vt:lpstr>
      <vt:lpstr>POST-STREPTOCOCCAL SYNDROMES </vt:lpstr>
      <vt:lpstr>REVISED JONES CRITERIA FOR DIAGNOSIS OF ACUTE RHEUMATIC FEVER</vt:lpstr>
      <vt:lpstr>PowerPoint Presentation</vt:lpstr>
      <vt:lpstr>ACUTE RHEUMATIC FEVER</vt:lpstr>
      <vt:lpstr>PowerPoint Presentation</vt:lpstr>
      <vt:lpstr>PowerPoint Presentation</vt:lpstr>
      <vt:lpstr>ARF Secondary Prophylaxis</vt:lpstr>
      <vt:lpstr>POST-STREPTOCOCCAL ARTHRITIS</vt:lpstr>
      <vt:lpstr>GONOCOCCAL, MENINGOCOCCAL AND OTHER INFECTIOUS ARTHRITIS</vt:lpstr>
      <vt:lpstr>GONOCOCCAL ARTHRITIS</vt:lpstr>
      <vt:lpstr>PowerPoint Presentation</vt:lpstr>
      <vt:lpstr>GONOCOCCAL ARTHRITIS</vt:lpstr>
      <vt:lpstr>MENINGOCOCCAL ARTHRITIS 3 TYPES</vt:lpstr>
      <vt:lpstr>PowerPoint Presentation</vt:lpstr>
      <vt:lpstr>ARTHRITIS ASSOCIATED WITH MYCOBACTERIA AND MYCOSES</vt:lpstr>
      <vt:lpstr>ARTHRITIS ASSOCIATED WITH MYCOBACTERIA AND MYCOSES</vt:lpstr>
      <vt:lpstr>LYME DISEASE</vt:lpstr>
      <vt:lpstr>LYME DISEASE</vt:lpstr>
      <vt:lpstr>PowerPoint Presentation</vt:lpstr>
      <vt:lpstr>LYME DISEASE</vt:lpstr>
      <vt:lpstr>HOW TO REMOVE A TICK</vt:lpstr>
      <vt:lpstr>LYME DISEASE CLINICAL STAGES</vt:lpstr>
      <vt:lpstr>PowerPoint Presentation</vt:lpstr>
      <vt:lpstr>PowerPoint Presentation</vt:lpstr>
      <vt:lpstr>PowerPoint Presentation</vt:lpstr>
      <vt:lpstr>LYME DISEASE CLINICAL STAGES</vt:lpstr>
      <vt:lpstr>LYME DISEASE CLINICAL STAGES</vt:lpstr>
      <vt:lpstr>LYME DISEASE DIAGNOSIS</vt:lpstr>
      <vt:lpstr>LYME DISEASE TREATMENT</vt:lpstr>
      <vt:lpstr>VIRAL ARTHRITIS</vt:lpstr>
      <vt:lpstr>VIRAL ARTHRITIS</vt:lpstr>
      <vt:lpstr>PowerPoint Presentation</vt:lpstr>
      <vt:lpstr>PowerPoint Presentation</vt:lpstr>
      <vt:lpstr>VIRAL ARTHRITIS</vt:lpstr>
      <vt:lpstr>PowerPoint Presentation</vt:lpstr>
      <vt:lpstr>PowerPoint Presentation</vt:lpstr>
      <vt:lpstr>VIRAL ARTHRITIS</vt:lpstr>
      <vt:lpstr>VIRAL ARTHRITIS</vt:lpstr>
      <vt:lpstr>OTHER INFECTION-RELATED SYNDROMES</vt:lpstr>
      <vt:lpstr>PRESUMED INFECTION-RELATED SYNDROMES</vt:lpstr>
      <vt:lpstr>MALIGNANCIES</vt:lpstr>
      <vt:lpstr>NEOPLASTIC CONDITIONS AFFECTING BONE </vt:lpstr>
      <vt:lpstr>CHILDHOOD LEUKEMIA PRESENTING AS BONE PAIN</vt:lpstr>
      <vt:lpstr>PowerPoint Presentation</vt:lpstr>
      <vt:lpstr>PowerPoint Presentation</vt:lpstr>
      <vt:lpstr>PowerPoint Presentation</vt:lpstr>
      <vt:lpstr>NON-MALIGNANT CONDITIONS AFFECTING BONE</vt:lpstr>
      <vt:lpstr>NON-MALIGNANT CONDITIONS AFFECTING BONE</vt:lpstr>
      <vt:lpstr>OSTEOID OSTEOMA</vt:lpstr>
      <vt:lpstr>Osteoid Osteoma</vt:lpstr>
      <vt:lpstr>LEGG-PERTHES DISEASE</vt:lpstr>
      <vt:lpstr>Legg-Calvé-Perthes disease </vt:lpstr>
      <vt:lpstr>Slipped Capital Femoral Epiphysis</vt:lpstr>
      <vt:lpstr>PowerPoint Presentation</vt:lpstr>
      <vt:lpstr>Neurologic disorders</vt:lpstr>
      <vt:lpstr>MECHANICAL PAIN  SYNDROMES </vt:lpstr>
      <vt:lpstr>MECHANICAL PAIN  SYNDROMES</vt:lpstr>
      <vt:lpstr>CHARACTERISTICS OF LIMB PAINS IN CHILDHOOD</vt:lpstr>
      <vt:lpstr>PATELLO-FEMORAL PAIN</vt:lpstr>
      <vt:lpstr>PowerPoint Presentation</vt:lpstr>
      <vt:lpstr>PowerPoint Presentation</vt:lpstr>
      <vt:lpstr>BENIGN HYPERMOBILITY SYNDROME</vt:lpstr>
      <vt:lpstr>BENIGN HYPERMOBILITY SYNDROME</vt:lpstr>
      <vt:lpstr>PAIN SYNDROMES</vt:lpstr>
      <vt:lpstr>PAIN SYNDROMES</vt:lpstr>
      <vt:lpstr>CENTRALLY MEDIATED PAIN SYNDROMES</vt:lpstr>
      <vt:lpstr>EVIDENCE FOR CENTRAL SENSITIZATION</vt:lpstr>
      <vt:lpstr>PowerPoint Presentation</vt:lpstr>
      <vt:lpstr>MYOFASCIAL PAIN</vt:lpstr>
      <vt:lpstr>TRIGGER POINTS</vt:lpstr>
      <vt:lpstr>FIBROMYALGIA SYNDROME</vt:lpstr>
      <vt:lpstr>FIBROMYALGIA TENDER AREAS</vt:lpstr>
      <vt:lpstr>CHRONIC REGIONAL PAIN SYNDROME REFLEX SYMPATHETIC DYSTROPHY</vt:lpstr>
      <vt:lpstr>PowerPoint Presentation</vt:lpstr>
      <vt:lpstr>“Pain syndromes”</vt:lpstr>
      <vt:lpstr>EDUCATIONAL GOALS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Company>PEDIATRIC SUBSPECIALISTS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REACTIVE ARTHRITIS</dc:title>
  <dc:creator>BRUCE BUCKINGHAM</dc:creator>
  <cp:lastModifiedBy>Ronis, Tova</cp:lastModifiedBy>
  <cp:revision>144</cp:revision>
  <cp:lastPrinted>1998-12-30T18:19:45Z</cp:lastPrinted>
  <dcterms:created xsi:type="dcterms:W3CDTF">1998-10-19T12:30:06Z</dcterms:created>
  <dcterms:modified xsi:type="dcterms:W3CDTF">2015-12-09T16:55:28Z</dcterms:modified>
</cp:coreProperties>
</file>