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98" r:id="rId3"/>
    <p:sldId id="293" r:id="rId4"/>
    <p:sldId id="295" r:id="rId5"/>
    <p:sldId id="341" r:id="rId6"/>
    <p:sldId id="342" r:id="rId7"/>
    <p:sldId id="343" r:id="rId8"/>
    <p:sldId id="262" r:id="rId9"/>
    <p:sldId id="344" r:id="rId10"/>
    <p:sldId id="264" r:id="rId11"/>
    <p:sldId id="304" r:id="rId12"/>
    <p:sldId id="305" r:id="rId13"/>
    <p:sldId id="306" r:id="rId14"/>
    <p:sldId id="328" r:id="rId15"/>
    <p:sldId id="285" r:id="rId16"/>
    <p:sldId id="290" r:id="rId17"/>
    <p:sldId id="308" r:id="rId18"/>
    <p:sldId id="309" r:id="rId19"/>
    <p:sldId id="312" r:id="rId20"/>
    <p:sldId id="322" r:id="rId21"/>
    <p:sldId id="323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287" r:id="rId31"/>
    <p:sldId id="314" r:id="rId32"/>
    <p:sldId id="317" r:id="rId33"/>
    <p:sldId id="313" r:id="rId34"/>
    <p:sldId id="324" r:id="rId35"/>
    <p:sldId id="325" r:id="rId36"/>
    <p:sldId id="326" r:id="rId37"/>
    <p:sldId id="345" r:id="rId38"/>
    <p:sldId id="319" r:id="rId39"/>
    <p:sldId id="321" r:id="rId40"/>
    <p:sldId id="277" r:id="rId41"/>
    <p:sldId id="332" r:id="rId42"/>
    <p:sldId id="32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88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12E16-41AE-7A40-BD4F-63286B84C3D5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4DF7-7155-E646-A4D1-90081D75C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Pneumonia is commonly</a:t>
            </a:r>
            <a:r>
              <a:rPr lang="en-US" baseline="0" dirty="0" smtClean="0"/>
              <a:t> encountered by ED and primary care physicians.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4DF7-7155-E646-A4D1-90081D75C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7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7A95F-B9B2-C341-A06B-0D1DE71D43AD}" type="slidenum">
              <a:rPr lang="en-US"/>
              <a:pPr/>
              <a:t>17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0F5D7-B75B-7E44-9B50-F2B81402826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0705-AC16-0842-A585-93409AB6DEC9}" type="slidenum">
              <a:rPr lang="en-US"/>
              <a:pPr/>
              <a:t>34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56D37-8B00-C841-A271-889507D6AB0F}" type="slidenum">
              <a:rPr lang="en-US"/>
              <a:pPr/>
              <a:t>35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3F154-1AD3-AC45-98E6-C15B68BA7171}" type="slidenum">
              <a:rPr lang="en-US"/>
              <a:pPr/>
              <a:t>40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3649B-E7E1-FD46-91F6-A74BC5E9A6AA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0AED4-0EC4-FC4A-B6C9-0695B87127A8}" type="slidenum">
              <a:rPr lang="en-US"/>
              <a:pPr/>
              <a:t>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661A2-E987-B148-87BA-1FC3C8D9B0DE}" type="slidenum">
              <a:rPr lang="en-US"/>
              <a:pPr/>
              <a:t>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9E1E8-6A3D-AC48-A655-41C041887331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9263D-6B48-4946-96FC-1E1CC37AC60D}" type="slidenum">
              <a:rPr lang="en-US"/>
              <a:pPr/>
              <a:t>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88D3D-ACA6-E748-8AD5-C98292BEC7E2}" type="slidenum">
              <a:rPr lang="en-US"/>
              <a:pPr/>
              <a:t>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A6BBF-62E2-374F-AE81-68BA12B0EC53}" type="slidenum">
              <a:rPr lang="en-US"/>
              <a:pPr/>
              <a:t>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05ED2-E5B9-2347-8E33-A02854CBADAF}" type="slidenum">
              <a:rPr lang="en-US"/>
              <a:pPr/>
              <a:t>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in the context</a:t>
            </a:r>
            <a:r>
              <a:rPr lang="en-US" baseline="0" dirty="0" smtClean="0"/>
              <a:t> of the case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7A95F-B9B2-C341-A06B-0D1DE71D43AD}" type="slidenum">
              <a:rPr lang="en-US"/>
              <a:pPr/>
              <a:t>10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A35A23-506E-1249-8E41-35DC41908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yale.edu/intmed/cardio/imaging/cases/pneumonia_rul/graphics/rad1.gif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50580"/>
            <a:ext cx="8147304" cy="134416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Pneumonia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509" y="5373855"/>
            <a:ext cx="8147304" cy="1251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Rosemary Megalaa, DO</a:t>
            </a:r>
          </a:p>
          <a:p>
            <a:r>
              <a:rPr lang="en-US" dirty="0" smtClean="0"/>
              <a:t>Pediatric Pulmonology Fellow</a:t>
            </a:r>
          </a:p>
          <a:p>
            <a:r>
              <a:rPr lang="en-US" dirty="0" smtClean="0"/>
              <a:t>Noon Board Review</a:t>
            </a:r>
          </a:p>
          <a:p>
            <a:r>
              <a:rPr lang="en-US" dirty="0" smtClean="0"/>
              <a:t>Wednesday December 23,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Which is the MOST likely causative organism in this patient?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7772400" cy="4114800"/>
          </a:xfrm>
        </p:spPr>
        <p:txBody>
          <a:bodyPr/>
          <a:lstStyle/>
          <a:p>
            <a:r>
              <a:rPr lang="en-US" sz="3600" dirty="0"/>
              <a:t>Group B strep</a:t>
            </a:r>
          </a:p>
          <a:p>
            <a:r>
              <a:rPr lang="en-US" sz="3600" dirty="0">
                <a:solidFill>
                  <a:srgbClr val="404040"/>
                </a:solidFill>
              </a:rPr>
              <a:t>Streptococcus </a:t>
            </a:r>
            <a:r>
              <a:rPr lang="en-US" sz="3600" dirty="0" err="1">
                <a:solidFill>
                  <a:srgbClr val="404040"/>
                </a:solidFill>
              </a:rPr>
              <a:t>pneumoniae</a:t>
            </a:r>
            <a:endParaRPr lang="en-US" sz="3600" dirty="0">
              <a:solidFill>
                <a:srgbClr val="404040"/>
              </a:solidFill>
            </a:endParaRPr>
          </a:p>
          <a:p>
            <a:r>
              <a:rPr lang="en-US" sz="3600" dirty="0"/>
              <a:t>Tuberculosis</a:t>
            </a:r>
          </a:p>
          <a:p>
            <a:r>
              <a:rPr lang="en-US" sz="3600" dirty="0"/>
              <a:t>Mycoplasma</a:t>
            </a:r>
          </a:p>
          <a:p>
            <a:r>
              <a:rPr lang="en-US" sz="3600" dirty="0"/>
              <a:t>Legionella</a:t>
            </a:r>
          </a:p>
        </p:txBody>
      </p:sp>
    </p:spTree>
    <p:extLst>
      <p:ext uri="{BB962C8B-B14F-4D97-AF65-F5344CB8AC3E}">
        <p14:creationId xmlns:p14="http://schemas.microsoft.com/office/powerpoint/2010/main" val="101040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5" r="350"/>
          <a:stretch/>
        </p:blipFill>
        <p:spPr>
          <a:xfrm>
            <a:off x="1306720" y="-1"/>
            <a:ext cx="6203877" cy="6907213"/>
          </a:xfrm>
        </p:spPr>
      </p:pic>
    </p:spTree>
    <p:extLst>
      <p:ext uri="{BB962C8B-B14F-4D97-AF65-F5344CB8AC3E}">
        <p14:creationId xmlns:p14="http://schemas.microsoft.com/office/powerpoint/2010/main" val="293032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6883" y="6488668"/>
            <a:ext cx="253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IDSA Guidelines 2011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34065"/>
              </p:ext>
            </p:extLst>
          </p:nvPr>
        </p:nvGraphicFramePr>
        <p:xfrm>
          <a:off x="401000" y="258125"/>
          <a:ext cx="8324935" cy="606707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81234"/>
                <a:gridCol w="2076081"/>
                <a:gridCol w="2197851"/>
                <a:gridCol w="1969769"/>
              </a:tblGrid>
              <a:tr h="144454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Outpatient</a:t>
                      </a:r>
                      <a:r>
                        <a:rPr lang="en-US" b="1" baseline="0" dirty="0" smtClean="0"/>
                        <a:t> Setting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Presumed</a:t>
                      </a:r>
                      <a:r>
                        <a:rPr lang="en-US" b="1" baseline="0" dirty="0" smtClean="0"/>
                        <a:t> Bacterial PNA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Presumed</a:t>
                      </a:r>
                      <a:r>
                        <a:rPr lang="en-US" b="1" baseline="0" dirty="0" smtClean="0"/>
                        <a:t> Atypical PNA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Presumed Influenza</a:t>
                      </a:r>
                      <a:r>
                        <a:rPr lang="en-US" b="1" baseline="0" dirty="0" smtClean="0"/>
                        <a:t> PNA</a:t>
                      </a:r>
                      <a:endParaRPr lang="en-US" b="1" dirty="0"/>
                    </a:p>
                  </a:txBody>
                  <a:tcPr/>
                </a:tc>
              </a:tr>
              <a:tr h="187790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&lt; 5 years old</a:t>
                      </a:r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Oral HD Amoxicillin or Augmentin</a:t>
                      </a:r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Azithromycin; alt: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clarithromycin,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erythromycin</a:t>
                      </a:r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Oseltamivir</a:t>
                      </a:r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46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&gt;or= 5 years old </a:t>
                      </a:r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Oral HD Amoxicillin or Augmentin</a:t>
                      </a:r>
                    </a:p>
                    <a:p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8E8F9"/>
                          </a:solidFill>
                        </a:rPr>
                        <a:t>Azithromycin; alt: clarithromycin,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 erythromycin, doxycycline (&gt; 7yo)</a:t>
                      </a:r>
                      <a:endParaRPr lang="en-US" b="1" dirty="0" smtClean="0">
                        <a:solidFill>
                          <a:srgbClr val="C8E8F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Oseltamivir</a:t>
                      </a:r>
                      <a:endParaRPr lang="en-US" b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3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6883" y="6488668"/>
            <a:ext cx="253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IDSA Guidelines 2011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41000"/>
              </p:ext>
            </p:extLst>
          </p:nvPr>
        </p:nvGraphicFramePr>
        <p:xfrm>
          <a:off x="586489" y="289220"/>
          <a:ext cx="8126873" cy="619944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31719"/>
                <a:gridCol w="2026688"/>
                <a:gridCol w="2145560"/>
                <a:gridCol w="1922906"/>
              </a:tblGrid>
              <a:tr h="1475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Inpatient</a:t>
                      </a:r>
                      <a:r>
                        <a:rPr lang="en-US" b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Setting – all ages</a:t>
                      </a:r>
                      <a:endParaRPr lang="en-US" b="1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Presumed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Bacterial PNA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Presumed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Atypical PNA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Presumed Influenza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PNA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253503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Fully Immunized for </a:t>
                      </a:r>
                      <a:r>
                        <a:rPr lang="en-US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HiB</a:t>
                      </a:r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b and S.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p</a:t>
                      </a:r>
                      <a:r>
                        <a:rPr lang="en-US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neumo</a:t>
                      </a:r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8E8F9"/>
                          </a:solidFill>
                        </a:rPr>
                        <a:t>IV Ampicillin; ceftriaxone or </a:t>
                      </a:r>
                      <a:r>
                        <a:rPr lang="en-US" b="1" dirty="0" err="1" smtClean="0">
                          <a:solidFill>
                            <a:srgbClr val="C8E8F9"/>
                          </a:solidFill>
                        </a:rPr>
                        <a:t>cefotax</a:t>
                      </a:r>
                      <a:r>
                        <a:rPr lang="en-US" b="1" dirty="0" smtClean="0">
                          <a:solidFill>
                            <a:srgbClr val="C8E8F9"/>
                          </a:solidFill>
                        </a:rPr>
                        <a:t>;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 add </a:t>
                      </a:r>
                      <a:r>
                        <a:rPr lang="en-US" b="1" baseline="0" dirty="0" err="1" smtClean="0">
                          <a:solidFill>
                            <a:srgbClr val="C8E8F9"/>
                          </a:solidFill>
                        </a:rPr>
                        <a:t>vanco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 if suspect CA-MRSA</a:t>
                      </a:r>
                      <a:endParaRPr lang="en-US" b="1" dirty="0">
                        <a:solidFill>
                          <a:srgbClr val="C8E8F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8E8F9"/>
                          </a:solidFill>
                        </a:rPr>
                        <a:t>Azithromycin; alt: clarithromycin,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 erythromycin, doxycycline (&gt; 7yo)</a:t>
                      </a:r>
                      <a:endParaRPr lang="en-US" b="1" dirty="0" smtClean="0">
                        <a:solidFill>
                          <a:srgbClr val="C8E8F9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C8E8F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Oseltamivir</a:t>
                      </a:r>
                      <a:endParaRPr lang="en-US" b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n-US" b="1" dirty="0"/>
                    </a:p>
                  </a:txBody>
                  <a:tcPr/>
                </a:tc>
              </a:tr>
              <a:tr h="218935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Not fully immunized for </a:t>
                      </a:r>
                      <a:r>
                        <a:rPr lang="en-US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HiB</a:t>
                      </a:r>
                      <a:r>
                        <a:rPr lang="en-US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b and S.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pneumo</a:t>
                      </a:r>
                      <a:endParaRPr 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8E8F9"/>
                          </a:solidFill>
                        </a:rPr>
                        <a:t>IV Ceftriaxone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 or </a:t>
                      </a:r>
                      <a:r>
                        <a:rPr lang="en-US" b="1" baseline="0" dirty="0" err="1" smtClean="0">
                          <a:solidFill>
                            <a:srgbClr val="C8E8F9"/>
                          </a:solidFill>
                        </a:rPr>
                        <a:t>cefotax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; add </a:t>
                      </a:r>
                      <a:r>
                        <a:rPr lang="en-US" b="1" baseline="0" dirty="0" err="1" smtClean="0">
                          <a:solidFill>
                            <a:srgbClr val="C8E8F9"/>
                          </a:solidFill>
                        </a:rPr>
                        <a:t>vanco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 or </a:t>
                      </a:r>
                      <a:r>
                        <a:rPr lang="en-US" b="1" baseline="0" dirty="0" err="1" smtClean="0">
                          <a:solidFill>
                            <a:srgbClr val="C8E8F9"/>
                          </a:solidFill>
                        </a:rPr>
                        <a:t>clinda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 (CA-MRSA) </a:t>
                      </a:r>
                      <a:endParaRPr lang="en-US" b="1" dirty="0">
                        <a:solidFill>
                          <a:srgbClr val="C8E8F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8E8F9"/>
                          </a:solidFill>
                        </a:rPr>
                        <a:t>Azithromycin; alt: clarithromycin,</a:t>
                      </a:r>
                      <a:r>
                        <a:rPr lang="en-US" b="1" baseline="0" dirty="0" smtClean="0">
                          <a:solidFill>
                            <a:srgbClr val="C8E8F9"/>
                          </a:solidFill>
                        </a:rPr>
                        <a:t> erythromycin, doxycycline (&gt; 7yo)</a:t>
                      </a:r>
                      <a:endParaRPr lang="en-US" b="1" dirty="0">
                        <a:solidFill>
                          <a:srgbClr val="C8E8F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Oseltamivir</a:t>
                      </a:r>
                      <a:endParaRPr lang="en-US" b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197038"/>
          </a:xfrm>
        </p:spPr>
        <p:txBody>
          <a:bodyPr/>
          <a:lstStyle/>
          <a:p>
            <a:r>
              <a:rPr lang="en-US" sz="4800" dirty="0" smtClean="0"/>
              <a:t>Vaccines which changed PNA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385" r="6385"/>
          <a:stretch>
            <a:fillRect/>
          </a:stretch>
        </p:blipFill>
        <p:spPr>
          <a:xfrm>
            <a:off x="7137187" y="1546412"/>
            <a:ext cx="1816100" cy="20636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212" y="1546412"/>
            <a:ext cx="6882975" cy="4653834"/>
          </a:xfrm>
        </p:spPr>
        <p:txBody>
          <a:bodyPr>
            <a:noAutofit/>
          </a:bodyPr>
          <a:lstStyle/>
          <a:p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r>
              <a:rPr lang="en-US" i="1" dirty="0" smtClean="0"/>
              <a:t> </a:t>
            </a:r>
            <a:r>
              <a:rPr lang="en-US" dirty="0" smtClean="0"/>
              <a:t>type B –created in 1990</a:t>
            </a:r>
          </a:p>
          <a:p>
            <a:r>
              <a:rPr lang="en-US" dirty="0" smtClean="0"/>
              <a:t>Pneumococcal conjugated 7-valent (PCV 7) – 2000</a:t>
            </a:r>
          </a:p>
          <a:p>
            <a:pPr lvl="1"/>
            <a:r>
              <a:rPr lang="en-US" dirty="0" smtClean="0"/>
              <a:t>Decreased rate of invasive disease from 98.7 to 23.4 per 10,000 in just 5 years!</a:t>
            </a:r>
          </a:p>
          <a:p>
            <a:pPr lvl="1"/>
            <a:r>
              <a:rPr lang="en-US" dirty="0" smtClean="0"/>
              <a:t>Also, decreased incidence of PNA requiring hospitalization in children &lt; 2 </a:t>
            </a:r>
            <a:r>
              <a:rPr lang="en-US" dirty="0" err="1" smtClean="0"/>
              <a:t>yo</a:t>
            </a:r>
            <a:endParaRPr lang="en-US" dirty="0" smtClean="0"/>
          </a:p>
          <a:p>
            <a:r>
              <a:rPr lang="en-US" dirty="0" smtClean="0"/>
              <a:t>Pneumococcal conjugated 13-valent (PCV 13) – 2010</a:t>
            </a:r>
          </a:p>
          <a:p>
            <a:pPr lvl="1"/>
            <a:r>
              <a:rPr lang="en-US" dirty="0" smtClean="0"/>
              <a:t>Increased coverage to include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serotypes 1, 3, 4, 6A, 7F, 19A</a:t>
            </a:r>
          </a:p>
          <a:p>
            <a:r>
              <a:rPr lang="en-US" dirty="0" smtClean="0"/>
              <a:t>PPSV 23 – indicated for those with chronic cardiopulmonary disease, sickle cell, immunodeficiency, long term steroid use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87" y="3949700"/>
            <a:ext cx="1816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2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13 year old female presents to the clinic with 9 day history of fatigue, non-productive cough and sore throat.  She reports going to school, however, she is not “feeling like herself.”  Denies vomiting or diarrhea.</a:t>
            </a:r>
          </a:p>
          <a:p>
            <a:r>
              <a:rPr lang="en-US" sz="2400" dirty="0" smtClean="0"/>
              <a:t>Med </a:t>
            </a:r>
            <a:r>
              <a:rPr lang="en-US" sz="2400" dirty="0" err="1" smtClean="0"/>
              <a:t>Hx</a:t>
            </a:r>
            <a:r>
              <a:rPr lang="en-US" sz="2400" dirty="0" smtClean="0"/>
              <a:t>: non-contributory</a:t>
            </a:r>
          </a:p>
          <a:p>
            <a:r>
              <a:rPr lang="en-US" sz="2400" dirty="0" smtClean="0"/>
              <a:t>Family </a:t>
            </a:r>
            <a:r>
              <a:rPr lang="en-US" sz="2400" dirty="0" err="1" smtClean="0"/>
              <a:t>Hx</a:t>
            </a:r>
            <a:r>
              <a:rPr lang="en-US" sz="2400" dirty="0" smtClean="0"/>
              <a:t>: none</a:t>
            </a:r>
          </a:p>
          <a:p>
            <a:r>
              <a:rPr lang="en-US" sz="2400" dirty="0" smtClean="0"/>
              <a:t>PE: no acute distress, clear rhinorrhea, audible coarse cough, no tachypnea, no retractions, crackles auscultated throughout</a:t>
            </a:r>
          </a:p>
        </p:txBody>
      </p:sp>
    </p:spTree>
    <p:extLst>
      <p:ext uri="{BB962C8B-B14F-4D97-AF65-F5344CB8AC3E}">
        <p14:creationId xmlns:p14="http://schemas.microsoft.com/office/powerpoint/2010/main" val="90318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002" r="6002"/>
          <a:stretch>
            <a:fillRect/>
          </a:stretch>
        </p:blipFill>
        <p:spPr>
          <a:xfrm>
            <a:off x="4655191" y="407458"/>
            <a:ext cx="4625831" cy="525645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002" r="6002"/>
          <a:stretch>
            <a:fillRect/>
          </a:stretch>
        </p:blipFill>
        <p:spPr>
          <a:xfrm>
            <a:off x="0" y="407458"/>
            <a:ext cx="4655191" cy="5289816"/>
          </a:xfrm>
        </p:spPr>
      </p:pic>
      <p:sp>
        <p:nvSpPr>
          <p:cNvPr id="7" name="TextBox 6"/>
          <p:cNvSpPr txBox="1"/>
          <p:nvPr/>
        </p:nvSpPr>
        <p:spPr>
          <a:xfrm>
            <a:off x="370417" y="6127750"/>
            <a:ext cx="8424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Case courtesy of Royal Melbourne Hospital Respiratory, </a:t>
            </a:r>
            <a:r>
              <a:rPr lang="en-US" sz="1600" dirty="0" err="1"/>
              <a:t>Radiopaedia.org</a:t>
            </a:r>
            <a:r>
              <a:rPr lang="en-US" sz="1600" dirty="0"/>
              <a:t>, </a:t>
            </a:r>
            <a:r>
              <a:rPr lang="en-US" sz="1600" dirty="0" err="1"/>
              <a:t>rID</a:t>
            </a:r>
            <a:r>
              <a:rPr lang="en-US" sz="1600" dirty="0"/>
              <a:t>: 21993</a:t>
            </a:r>
          </a:p>
        </p:txBody>
      </p:sp>
    </p:spTree>
    <p:extLst>
      <p:ext uri="{BB962C8B-B14F-4D97-AF65-F5344CB8AC3E}">
        <p14:creationId xmlns:p14="http://schemas.microsoft.com/office/powerpoint/2010/main" val="393039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Which is the MOST likely causative organism in this patient?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7772400" cy="4114800"/>
          </a:xfrm>
        </p:spPr>
        <p:txBody>
          <a:bodyPr/>
          <a:lstStyle/>
          <a:p>
            <a:r>
              <a:rPr lang="en-US" sz="3600" dirty="0"/>
              <a:t>Group B </a:t>
            </a:r>
            <a:r>
              <a:rPr lang="en-US" sz="3600" dirty="0" smtClean="0"/>
              <a:t>strep</a:t>
            </a:r>
          </a:p>
          <a:p>
            <a:r>
              <a:rPr lang="en-US" sz="3600" dirty="0" smtClean="0"/>
              <a:t>Streptococcus </a:t>
            </a:r>
            <a:r>
              <a:rPr lang="en-US" sz="3600" dirty="0" err="1" smtClean="0"/>
              <a:t>pneumoniae</a:t>
            </a:r>
            <a:endParaRPr lang="en-US" sz="3600" dirty="0"/>
          </a:p>
          <a:p>
            <a:r>
              <a:rPr lang="en-US" sz="3600" dirty="0" smtClean="0"/>
              <a:t>Tuberculosis</a:t>
            </a:r>
            <a:endParaRPr lang="en-US" sz="3600" dirty="0"/>
          </a:p>
          <a:p>
            <a:r>
              <a:rPr lang="en-US" sz="3600" dirty="0"/>
              <a:t>Mycoplasma</a:t>
            </a:r>
          </a:p>
          <a:p>
            <a:r>
              <a:rPr lang="en-US" sz="3600" dirty="0"/>
              <a:t>Legionella</a:t>
            </a:r>
          </a:p>
        </p:txBody>
      </p:sp>
    </p:spTree>
    <p:extLst>
      <p:ext uri="{BB962C8B-B14F-4D97-AF65-F5344CB8AC3E}">
        <p14:creationId xmlns:p14="http://schemas.microsoft.com/office/powerpoint/2010/main" val="205146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113055"/>
          </a:xfrm>
        </p:spPr>
        <p:txBody>
          <a:bodyPr/>
          <a:lstStyle/>
          <a:p>
            <a:r>
              <a:rPr lang="en-US" sz="3200" dirty="0" smtClean="0"/>
              <a:t>Clinical Manifestations of </a:t>
            </a:r>
            <a:r>
              <a:rPr lang="en-US" sz="3200" i="1" dirty="0" smtClean="0"/>
              <a:t>Mycoplasma </a:t>
            </a:r>
            <a:r>
              <a:rPr lang="en-US" sz="3200" i="1" dirty="0" err="1" smtClean="0"/>
              <a:t>pneumoniae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207184"/>
            <a:ext cx="3840480" cy="4918979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400" b="1" dirty="0" smtClean="0"/>
              <a:t>Respiratory tract disease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Intractable nonproductive to mild cough (75-100%)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Pneumonia (3-10%)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Chills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With or without wheezing and dyspnea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Pharyngitis (6-59%)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Rhinorrhea (2-40%)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Ear pain (2-35%)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Sinusitis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207184"/>
            <a:ext cx="3840480" cy="491897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err="1" smtClean="0"/>
              <a:t>Extrapulmonary</a:t>
            </a:r>
            <a:r>
              <a:rPr lang="en-US" sz="2400" b="1" dirty="0" smtClean="0"/>
              <a:t> disease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Hemolytic anemia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Rash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Polyarthritis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GI – pancreatitis, hepatitis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Cardiac – pericarditis, myocarditis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89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504074" cy="1012456"/>
          </a:xfrm>
        </p:spPr>
        <p:txBody>
          <a:bodyPr/>
          <a:lstStyle/>
          <a:p>
            <a:r>
              <a:rPr lang="en-US" dirty="0" smtClean="0"/>
              <a:t>When to Hospitalize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25706"/>
              </p:ext>
            </p:extLst>
          </p:nvPr>
        </p:nvGraphicFramePr>
        <p:xfrm>
          <a:off x="980724" y="1232041"/>
          <a:ext cx="7242274" cy="24730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1137"/>
                <a:gridCol w="3621137"/>
              </a:tblGrid>
              <a:tr h="494609">
                <a:tc>
                  <a:txBody>
                    <a:bodyPr/>
                    <a:lstStyle/>
                    <a:p>
                      <a:r>
                        <a:rPr lang="en-US" dirty="0" smtClean="0"/>
                        <a:t>Infants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Older Children</a:t>
                      </a:r>
                      <a:endParaRPr lang="en-US" dirty="0"/>
                    </a:p>
                  </a:txBody>
                  <a:tcPr/>
                </a:tc>
              </a:tr>
              <a:tr h="494609">
                <a:tc>
                  <a:txBody>
                    <a:bodyPr/>
                    <a:lstStyle/>
                    <a:p>
                      <a:r>
                        <a:rPr lang="en-US" dirty="0" smtClean="0"/>
                        <a:t>Apnea or</a:t>
                      </a:r>
                      <a:r>
                        <a:rPr lang="en-US" baseline="0" dirty="0" smtClean="0"/>
                        <a:t> Grunting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Grunting</a:t>
                      </a:r>
                      <a:endParaRPr lang="en-US" dirty="0"/>
                    </a:p>
                  </a:txBody>
                  <a:tcPr/>
                </a:tc>
              </a:tr>
              <a:tr h="494609">
                <a:tc>
                  <a:txBody>
                    <a:bodyPr/>
                    <a:lstStyle/>
                    <a:p>
                      <a:r>
                        <a:rPr lang="en-US" dirty="0" smtClean="0"/>
                        <a:t>Oxygen Sat &lt;92%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Oxygen Sat &lt; 92%</a:t>
                      </a:r>
                      <a:endParaRPr lang="en-US" dirty="0"/>
                    </a:p>
                  </a:txBody>
                  <a:tcPr/>
                </a:tc>
              </a:tr>
              <a:tr h="494609">
                <a:tc>
                  <a:txBody>
                    <a:bodyPr/>
                    <a:lstStyle/>
                    <a:p>
                      <a:r>
                        <a:rPr lang="en-US" dirty="0" smtClean="0"/>
                        <a:t>Poor 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r>
                        <a:rPr lang="en-US" baseline="0" dirty="0" smtClean="0"/>
                        <a:t> PO</a:t>
                      </a:r>
                      <a:endParaRPr lang="en-US" dirty="0"/>
                    </a:p>
                  </a:txBody>
                  <a:tcPr/>
                </a:tc>
              </a:tr>
              <a:tr h="494609">
                <a:tc>
                  <a:txBody>
                    <a:bodyPr/>
                    <a:lstStyle/>
                    <a:p>
                      <a:r>
                        <a:rPr lang="en-US" dirty="0" smtClean="0"/>
                        <a:t>RR &gt; 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 &gt; 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74801"/>
              </p:ext>
            </p:extLst>
          </p:nvPr>
        </p:nvGraphicFramePr>
        <p:xfrm>
          <a:off x="980724" y="3705086"/>
          <a:ext cx="7242274" cy="293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422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Age Groups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Chronic</a:t>
                      </a:r>
                      <a:r>
                        <a:rPr lang="en-US" baseline="0" dirty="0" smtClean="0"/>
                        <a:t> Lung Disease</a:t>
                      </a:r>
                    </a:p>
                    <a:p>
                      <a:r>
                        <a:rPr lang="en-US" baseline="0" dirty="0" smtClean="0"/>
                        <a:t>Asthma</a:t>
                      </a:r>
                    </a:p>
                    <a:p>
                      <a:r>
                        <a:rPr lang="en-US" baseline="0" dirty="0" smtClean="0"/>
                        <a:t>Unrepaired or incompletely repaired congenital heart disease</a:t>
                      </a:r>
                    </a:p>
                    <a:p>
                      <a:r>
                        <a:rPr lang="en-US" baseline="0" dirty="0" smtClean="0"/>
                        <a:t>Diabetes Mellitus</a:t>
                      </a:r>
                    </a:p>
                    <a:p>
                      <a:r>
                        <a:rPr lang="en-US" baseline="0" dirty="0" smtClean="0"/>
                        <a:t>Neuromuscular disease</a:t>
                      </a:r>
                    </a:p>
                    <a:p>
                      <a:r>
                        <a:rPr lang="en-US" baseline="0" dirty="0" err="1" smtClean="0"/>
                        <a:t>Complicatations</a:t>
                      </a:r>
                      <a:r>
                        <a:rPr lang="en-US" baseline="0" dirty="0" smtClean="0"/>
                        <a:t> such as Empyema and </a:t>
                      </a:r>
                      <a:r>
                        <a:rPr lang="en-US" baseline="0" dirty="0" err="1" smtClean="0"/>
                        <a:t>Parapneumonic</a:t>
                      </a:r>
                      <a:r>
                        <a:rPr lang="en-US" baseline="0" dirty="0" smtClean="0"/>
                        <a:t> effusions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Family is not able to provide appropriate observation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94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772400" cy="1143000"/>
          </a:xfrm>
        </p:spPr>
        <p:txBody>
          <a:bodyPr/>
          <a:lstStyle/>
          <a:p>
            <a:r>
              <a:rPr lang="en-US" sz="4800"/>
              <a:t>Definition: Pneumonia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7724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4000"/>
          </a:p>
          <a:p>
            <a:pPr algn="ctr">
              <a:buFont typeface="Wingdings" charset="0"/>
              <a:buNone/>
            </a:pPr>
            <a:r>
              <a:rPr lang="en-US" sz="4400"/>
              <a:t>An inflammation of the lung parenchyma</a:t>
            </a:r>
          </a:p>
          <a:p>
            <a:pPr>
              <a:buFont typeface="Wingdings" charset="0"/>
              <a:buChar char="§"/>
            </a:pP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31044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748021"/>
            <a:ext cx="8147051" cy="848984"/>
          </a:xfrm>
        </p:spPr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1674"/>
            <a:ext cx="8147051" cy="41644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 indicated to diagnose pneumonia if patient is stable and will be treated outpatient</a:t>
            </a:r>
          </a:p>
          <a:p>
            <a:r>
              <a:rPr lang="en-US" sz="2800" dirty="0" smtClean="0"/>
              <a:t>Consider for those admitted for PNA who have hypoxemia, severe respiratory distress, possible complicated </a:t>
            </a:r>
            <a:r>
              <a:rPr lang="en-US" sz="2800" dirty="0" err="1" smtClean="0"/>
              <a:t>peumonia</a:t>
            </a:r>
            <a:r>
              <a:rPr lang="en-US" sz="2800" dirty="0" smtClean="0"/>
              <a:t>, or associated comorbid conditions.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61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748021"/>
            <a:ext cx="8147051" cy="848984"/>
          </a:xfrm>
        </p:spPr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1674"/>
            <a:ext cx="8147051" cy="4164489"/>
          </a:xfrm>
        </p:spPr>
        <p:txBody>
          <a:bodyPr>
            <a:normAutofit/>
          </a:bodyPr>
          <a:lstStyle/>
          <a:p>
            <a:r>
              <a:rPr lang="en-US" sz="2800" dirty="0"/>
              <a:t>CBC with differential</a:t>
            </a:r>
          </a:p>
          <a:p>
            <a:r>
              <a:rPr lang="en-US" sz="2800" dirty="0"/>
              <a:t>Blood Culture</a:t>
            </a:r>
          </a:p>
          <a:p>
            <a:r>
              <a:rPr lang="en-US" sz="2800" dirty="0"/>
              <a:t>Sputum culture for those in </a:t>
            </a:r>
            <a:r>
              <a:rPr lang="en-US" sz="2800" dirty="0" smtClean="0"/>
              <a:t>ICU</a:t>
            </a:r>
            <a:r>
              <a:rPr lang="en-US" sz="2800" dirty="0"/>
              <a:t> </a:t>
            </a:r>
            <a:r>
              <a:rPr lang="en-US" sz="2800" dirty="0" smtClean="0"/>
              <a:t>and those who do </a:t>
            </a:r>
            <a:r>
              <a:rPr lang="en-US" sz="2800" dirty="0"/>
              <a:t>not respond to empiric </a:t>
            </a:r>
            <a:r>
              <a:rPr lang="en-US" sz="2800" dirty="0" smtClean="0"/>
              <a:t>therapy or have worsening disease </a:t>
            </a:r>
            <a:r>
              <a:rPr lang="en-US" sz="2800" dirty="0"/>
              <a:t>– may need to obtain BAL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26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nurse calls for you to examine a 2 day old male in the nursery for increased work in breathing </a:t>
            </a:r>
          </a:p>
          <a:p>
            <a:r>
              <a:rPr lang="en-US" sz="2800" dirty="0" smtClean="0"/>
              <a:t>Birth History: Full term, NSVD, ROM x 10 hours</a:t>
            </a:r>
          </a:p>
          <a:p>
            <a:r>
              <a:rPr lang="en-US" sz="2800" dirty="0" smtClean="0"/>
              <a:t>PE: Temp is 35.1 C, </a:t>
            </a:r>
            <a:r>
              <a:rPr lang="en-US" sz="2800" dirty="0" err="1" smtClean="0"/>
              <a:t>tachypneic</a:t>
            </a:r>
            <a:r>
              <a:rPr lang="en-US" sz="2800" dirty="0" smtClean="0"/>
              <a:t>, nasal flaring, subcostal retractions, diffuse crackles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3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17072"/>
          </a:xfrm>
        </p:spPr>
        <p:txBody>
          <a:bodyPr/>
          <a:lstStyle/>
          <a:p>
            <a:r>
              <a:rPr lang="en-US" dirty="0" smtClean="0"/>
              <a:t>Respiratory Distress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725" r="-19725"/>
          <a:stretch>
            <a:fillRect/>
          </a:stretch>
        </p:blipFill>
        <p:spPr>
          <a:xfrm>
            <a:off x="-323878" y="1233312"/>
            <a:ext cx="10325485" cy="5531645"/>
          </a:xfrm>
        </p:spPr>
      </p:pic>
    </p:spTree>
    <p:extLst>
      <p:ext uri="{BB962C8B-B14F-4D97-AF65-F5344CB8AC3E}">
        <p14:creationId xmlns:p14="http://schemas.microsoft.com/office/powerpoint/2010/main" val="227872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49482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a CXR! </a:t>
            </a:r>
          </a:p>
          <a:p>
            <a:r>
              <a:rPr lang="en-US" dirty="0" smtClean="0"/>
              <a:t>Who should get Chest X rays?</a:t>
            </a:r>
          </a:p>
          <a:p>
            <a:pPr lvl="1"/>
            <a:r>
              <a:rPr lang="en-US" sz="2400" dirty="0" smtClean="0"/>
              <a:t>Severe disease, hypoxemia of respiratory distress that requires hospitalization</a:t>
            </a:r>
          </a:p>
          <a:p>
            <a:pPr lvl="1"/>
            <a:r>
              <a:rPr lang="en-US" sz="2400" dirty="0" smtClean="0"/>
              <a:t>Inconclusive clinical findings</a:t>
            </a:r>
          </a:p>
          <a:p>
            <a:pPr lvl="1"/>
            <a:r>
              <a:rPr lang="en-US" sz="2400" dirty="0" smtClean="0"/>
              <a:t>r/o foreign body, heart disease, underlying cardiopulmonary conditions</a:t>
            </a:r>
          </a:p>
          <a:p>
            <a:pPr lvl="1"/>
            <a:r>
              <a:rPr lang="en-US" sz="2400" dirty="0" smtClean="0"/>
              <a:t>Prolonged fever and worsening </a:t>
            </a:r>
            <a:r>
              <a:rPr lang="en-US" sz="2400" dirty="0" err="1" smtClean="0"/>
              <a:t>Sxs</a:t>
            </a:r>
            <a:r>
              <a:rPr lang="en-US" sz="2400" dirty="0" smtClean="0"/>
              <a:t> despite adequate ABX and consider complications </a:t>
            </a:r>
          </a:p>
          <a:p>
            <a:pPr lvl="2"/>
            <a:r>
              <a:rPr lang="en-US" sz="2400" dirty="0" smtClean="0"/>
              <a:t>Effusions, PTX</a:t>
            </a:r>
          </a:p>
          <a:p>
            <a:pPr lvl="1"/>
            <a:r>
              <a:rPr lang="en-US" sz="2400" dirty="0" smtClean="0"/>
              <a:t>Young infant with fever without source and high or low WBC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0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CXR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Absence of findings does not rule out pneumonia if there is high clinical suspicion</a:t>
            </a:r>
          </a:p>
          <a:p>
            <a:r>
              <a:rPr lang="en-US" sz="2800" dirty="0" smtClean="0"/>
              <a:t>Radiographic findings may lag behind</a:t>
            </a:r>
          </a:p>
          <a:p>
            <a:r>
              <a:rPr lang="en-US" sz="2800" dirty="0" smtClean="0"/>
              <a:t>Dehydrated children may not have an initial infiltrate</a:t>
            </a:r>
          </a:p>
          <a:p>
            <a:r>
              <a:rPr lang="en-US" sz="2800" dirty="0" smtClean="0"/>
              <a:t>Impossible to differentiate atelectasis from pneumonia</a:t>
            </a:r>
          </a:p>
          <a:p>
            <a:pPr lvl="1"/>
            <a:r>
              <a:rPr lang="en-US" sz="2400" dirty="0" smtClean="0"/>
              <a:t>If resolves in 48-72 hours – more likely atelectasis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3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666" y="6488668"/>
            <a:ext cx="832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Case courtesy of </a:t>
            </a:r>
            <a:r>
              <a:rPr lang="en-US" dirty="0" err="1">
                <a:solidFill>
                  <a:prstClr val="black"/>
                </a:solidFill>
              </a:rPr>
              <a:t>Dr</a:t>
            </a:r>
            <a:r>
              <a:rPr lang="en-US" dirty="0">
                <a:solidFill>
                  <a:prstClr val="black"/>
                </a:solidFill>
              </a:rPr>
              <a:t> Jeremy Jones, </a:t>
            </a:r>
            <a:r>
              <a:rPr lang="en-US" dirty="0" err="1">
                <a:solidFill>
                  <a:prstClr val="black"/>
                </a:solidFill>
              </a:rPr>
              <a:t>Radiopaedia.org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rID</a:t>
            </a:r>
            <a:r>
              <a:rPr lang="en-US" dirty="0">
                <a:solidFill>
                  <a:prstClr val="black"/>
                </a:solidFill>
              </a:rPr>
              <a:t>: 23898</a:t>
            </a:r>
          </a:p>
        </p:txBody>
      </p:sp>
    </p:spTree>
    <p:extLst>
      <p:ext uri="{BB962C8B-B14F-4D97-AF65-F5344CB8AC3E}">
        <p14:creationId xmlns:p14="http://schemas.microsoft.com/office/powerpoint/2010/main" val="81059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4126442" cy="4364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Early Onset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&lt; 72 hours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Vertical maternal transmission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PROM &gt; 18 hours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Maternal </a:t>
            </a:r>
            <a:r>
              <a:rPr lang="en-US" dirty="0" err="1" smtClean="0"/>
              <a:t>amnionitis</a:t>
            </a:r>
            <a:endParaRPr lang="en-US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Premature delivery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Fetal tachycardia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Maternal </a:t>
            </a:r>
            <a:r>
              <a:rPr lang="en-US" dirty="0" err="1" smtClean="0"/>
              <a:t>intrapartum</a:t>
            </a:r>
            <a:r>
              <a:rPr lang="en-US" dirty="0" smtClean="0"/>
              <a:t> fever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4211954" cy="4364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Late Onset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&gt; 72 hours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Assisted ventilation (4x greater risk with intubation)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Airway anomalies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Severe underlying disease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Prolonged hospitalization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Neurological impairment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Nosocomial infection due to poor hand washing or crowding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1537" y="5664498"/>
            <a:ext cx="8109838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700"/>
                </a:solidFill>
              </a:rPr>
              <a:t>Non-specific symptoms – apnea, tachypnea, poor feeding, abdominal distension, emesis, respiratory distress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17" y="1762125"/>
            <a:ext cx="4720165" cy="4364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Neonates with Respiratory Distress</a:t>
            </a:r>
          </a:p>
          <a:p>
            <a:r>
              <a:rPr lang="en-US" sz="2400" dirty="0" err="1" smtClean="0"/>
              <a:t>Tracheoesophageal</a:t>
            </a:r>
            <a:r>
              <a:rPr lang="en-US" sz="2400" dirty="0" smtClean="0"/>
              <a:t> fistula</a:t>
            </a:r>
          </a:p>
          <a:p>
            <a:r>
              <a:rPr lang="en-US" sz="2400" dirty="0" smtClean="0"/>
              <a:t>Congenital heart disease</a:t>
            </a:r>
          </a:p>
          <a:p>
            <a:r>
              <a:rPr lang="en-US" sz="2400" dirty="0" smtClean="0"/>
              <a:t>Sepsis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417" y="1762125"/>
            <a:ext cx="4402665" cy="4364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Infants and Young Children</a:t>
            </a:r>
          </a:p>
          <a:p>
            <a:r>
              <a:rPr lang="en-US" sz="2400" dirty="0" smtClean="0"/>
              <a:t>Foreign body aspiration</a:t>
            </a:r>
          </a:p>
          <a:p>
            <a:r>
              <a:rPr lang="en-US" sz="2400" dirty="0" smtClean="0"/>
              <a:t>Bronchiolitis</a:t>
            </a:r>
          </a:p>
          <a:p>
            <a:r>
              <a:rPr lang="en-US" sz="2400" dirty="0" smtClean="0"/>
              <a:t>Heart failure</a:t>
            </a:r>
          </a:p>
          <a:p>
            <a:r>
              <a:rPr lang="en-US" sz="2400" dirty="0" smtClean="0"/>
              <a:t>Sepsis</a:t>
            </a:r>
          </a:p>
          <a:p>
            <a:r>
              <a:rPr lang="en-US" sz="2400" dirty="0" smtClean="0"/>
              <a:t>Metabolic acidosis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42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Empiric Therapy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8" y="1600200"/>
            <a:ext cx="6043245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Neonates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Rule out sepsis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Parenteral antibiotics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Ampicillin </a:t>
            </a:r>
          </a:p>
          <a:p>
            <a:pPr lvl="1">
              <a:lnSpc>
                <a:spcPct val="90000"/>
              </a:lnSpc>
            </a:pPr>
            <a:r>
              <a:rPr lang="en-US" sz="2800" dirty="0" err="1"/>
              <a:t>Cefotaxime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            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    Gentamicin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Consider viral causes (HSV</a:t>
            </a:r>
            <a:r>
              <a:rPr lang="en-US" sz="2800" dirty="0" smtClean="0"/>
              <a:t>, CMV</a:t>
            </a:r>
            <a:r>
              <a:rPr lang="en-US" sz="28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03" y="1844379"/>
            <a:ext cx="3429000" cy="2590800"/>
          </a:xfrm>
          <a:prstGeom prst="rect">
            <a:avLst/>
          </a:prstGeom>
        </p:spPr>
      </p:pic>
      <p:pic>
        <p:nvPicPr>
          <p:cNvPr id="6" name="Picture 5" descr="hm00339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53" y="4621698"/>
            <a:ext cx="16192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8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More than 2 million children die annually of pneumonia worldwide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Mortality rare in the developed </a:t>
            </a:r>
            <a:r>
              <a:rPr lang="en-US" sz="2800" dirty="0" smtClean="0"/>
              <a:t>world – 1 in 1,000 per year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 U.S., 35-40 episodes of community-acquired pneumonia /1,000 children per year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Respiratory viruses most common cause of pneumonia during the first years of </a:t>
            </a:r>
            <a:r>
              <a:rPr lang="en-US" sz="2800" dirty="0" smtClean="0"/>
              <a:t>life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631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5.5 </a:t>
            </a:r>
            <a:r>
              <a:rPr lang="en-US" sz="2800" dirty="0" err="1" smtClean="0"/>
              <a:t>yr</a:t>
            </a:r>
            <a:r>
              <a:rPr lang="en-US" sz="2800" dirty="0" smtClean="0"/>
              <a:t> old girl hospitalized with wet-sounding cough, intermittent fever to 38 C, dysphagia for past 5 days. </a:t>
            </a:r>
          </a:p>
          <a:p>
            <a:r>
              <a:rPr lang="en-US" sz="2800" dirty="0" smtClean="0"/>
              <a:t>Severe, sharp, left upper abdominal pain with increasing respiratory distress</a:t>
            </a:r>
          </a:p>
          <a:p>
            <a:r>
              <a:rPr lang="en-US" sz="2800" dirty="0" smtClean="0"/>
              <a:t>ROS: negative for rigors, emesis, diarrhea, constipation, history of pneumonia, wheezing, or bronchitis. </a:t>
            </a:r>
          </a:p>
          <a:p>
            <a:r>
              <a:rPr lang="en-US" sz="2800" dirty="0" err="1" smtClean="0"/>
              <a:t>PMHx</a:t>
            </a:r>
            <a:r>
              <a:rPr lang="en-US" sz="2800" dirty="0" smtClean="0"/>
              <a:t>: otherwise healthy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5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Exam: Temp 39 C, HR 165, RR 40, BP 98/42, O2 97% </a:t>
            </a:r>
            <a:r>
              <a:rPr lang="en-US" sz="2800" dirty="0" err="1" smtClean="0"/>
              <a:t>r.a.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No grunting or nasal flaring, speaking in full sentences comfortably.</a:t>
            </a:r>
          </a:p>
          <a:p>
            <a:r>
              <a:rPr lang="en-US" sz="2800" dirty="0" smtClean="0"/>
              <a:t>Decreased breath sounds, </a:t>
            </a:r>
            <a:r>
              <a:rPr lang="en-US" sz="2800" dirty="0" err="1" smtClean="0"/>
              <a:t>egophany</a:t>
            </a:r>
            <a:r>
              <a:rPr lang="en-US" sz="2800" dirty="0" smtClean="0"/>
              <a:t>, </a:t>
            </a:r>
            <a:r>
              <a:rPr lang="en-US" sz="2800" dirty="0" err="1" smtClean="0"/>
              <a:t>pectoriloquy</a:t>
            </a:r>
            <a:r>
              <a:rPr lang="en-US" sz="2800" dirty="0" smtClean="0"/>
              <a:t> in left lung, right lung is clear to auscultation, abdomen soft and non-tender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5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12" y="551607"/>
            <a:ext cx="5875398" cy="5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Labs:  WBC 18K 85% neutrophils, Normal chemistry, PPD negative 48 </a:t>
            </a:r>
            <a:r>
              <a:rPr lang="en-US" sz="2800" dirty="0" err="1" smtClean="0"/>
              <a:t>hrs</a:t>
            </a:r>
            <a:endParaRPr lang="en-US" sz="2800" dirty="0" smtClean="0"/>
          </a:p>
          <a:p>
            <a:r>
              <a:rPr lang="en-US" sz="2800" dirty="0" smtClean="0"/>
              <a:t>US Chest: </a:t>
            </a:r>
            <a:r>
              <a:rPr lang="en-US" sz="2800" dirty="0" err="1" smtClean="0"/>
              <a:t>loculated</a:t>
            </a:r>
            <a:r>
              <a:rPr lang="en-US" sz="2800" dirty="0" smtClean="0"/>
              <a:t> fluid collection consistent </a:t>
            </a:r>
            <a:r>
              <a:rPr lang="en-US" sz="2800" smtClean="0"/>
              <a:t>with complicated pleural </a:t>
            </a:r>
            <a:r>
              <a:rPr lang="en-US" sz="2800" dirty="0" smtClean="0"/>
              <a:t>effusion</a:t>
            </a:r>
            <a:endParaRPr lang="en-US" sz="2800" dirty="0"/>
          </a:p>
          <a:p>
            <a:r>
              <a:rPr lang="en-US" sz="2800" dirty="0" smtClean="0"/>
              <a:t>Pleural fluid: cloudy, yellow color, glucose 9, protein 5.3, LDH 1936, RBC 10K, WBC 770 99% neutrophils</a:t>
            </a:r>
          </a:p>
          <a:p>
            <a:r>
              <a:rPr lang="en-US" sz="2800" dirty="0" smtClean="0"/>
              <a:t>Gram stain: rare neutrophils, no bacteria</a:t>
            </a:r>
          </a:p>
          <a:p>
            <a:r>
              <a:rPr lang="en-US" sz="2800" dirty="0" smtClean="0"/>
              <a:t>Blood and pleural fluid cultures: negative 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89532" y="2037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9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Empyema</a:t>
            </a: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/>
              <a:t>Pleural effusion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Pericarditis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Meningitis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Osteomyelitis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Metastatic abscesses </a:t>
            </a:r>
          </a:p>
        </p:txBody>
      </p:sp>
    </p:spTree>
    <p:extLst>
      <p:ext uri="{BB962C8B-B14F-4D97-AF65-F5344CB8AC3E}">
        <p14:creationId xmlns:p14="http://schemas.microsoft.com/office/powerpoint/2010/main" val="214982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Pleural Effusion</a:t>
            </a:r>
          </a:p>
        </p:txBody>
      </p:sp>
      <p:pic>
        <p:nvPicPr>
          <p:cNvPr id="123907" name="Picture 3" descr="Empy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343400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6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Effusion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98092"/>
              </p:ext>
            </p:extLst>
          </p:nvPr>
        </p:nvGraphicFramePr>
        <p:xfrm>
          <a:off x="259580" y="1697603"/>
          <a:ext cx="8645524" cy="330432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35340"/>
                <a:gridCol w="1649750"/>
                <a:gridCol w="2147293"/>
                <a:gridCol w="3013141"/>
              </a:tblGrid>
              <a:tr h="553119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</a:t>
                      </a:r>
                      <a:r>
                        <a:rPr lang="en-US" baseline="0" dirty="0" smtClean="0"/>
                        <a:t> XR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r>
                        <a:rPr lang="en-US" baseline="0" dirty="0" smtClean="0"/>
                        <a:t> XR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</a:tr>
              <a:tr h="802434">
                <a:tc>
                  <a:txBody>
                    <a:bodyPr/>
                    <a:lstStyle/>
                    <a:p>
                      <a:r>
                        <a:rPr lang="en-US" dirty="0" smtClean="0"/>
                        <a:t>Small, uncomplicated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&lt;25% </a:t>
                      </a:r>
                      <a:r>
                        <a:rPr lang="en-US" dirty="0" err="1" smtClean="0"/>
                        <a:t>hemithorax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Conservative management</a:t>
                      </a:r>
                      <a:endParaRPr lang="en-US" dirty="0"/>
                    </a:p>
                  </a:txBody>
                  <a:tcPr/>
                </a:tc>
              </a:tr>
              <a:tr h="802434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&lt;50% </a:t>
                      </a:r>
                      <a:r>
                        <a:rPr lang="en-US" dirty="0" err="1" smtClean="0"/>
                        <a:t>hemithorax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Chest tube drainage and </a:t>
                      </a:r>
                      <a:r>
                        <a:rPr lang="en-US" dirty="0" err="1" smtClean="0"/>
                        <a:t>fibrinolytics</a:t>
                      </a:r>
                      <a:r>
                        <a:rPr lang="en-US" dirty="0" smtClean="0"/>
                        <a:t> or VATS</a:t>
                      </a:r>
                      <a:endParaRPr lang="en-US" dirty="0"/>
                    </a:p>
                  </a:txBody>
                  <a:tcPr/>
                </a:tc>
              </a:tr>
              <a:tr h="1146334"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&gt;&gt;10mm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&gt;50% </a:t>
                      </a:r>
                      <a:r>
                        <a:rPr lang="en-US" dirty="0" err="1" smtClean="0"/>
                        <a:t>hemithorax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Chest tube drainage and </a:t>
                      </a:r>
                      <a:r>
                        <a:rPr lang="en-US" dirty="0" err="1" smtClean="0"/>
                        <a:t>fibrinolytics</a:t>
                      </a:r>
                      <a:r>
                        <a:rPr lang="en-US" dirty="0" smtClean="0"/>
                        <a:t> or VATS +/- decortication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475" y="5138032"/>
            <a:ext cx="7975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Chest tube drainage by IR or VATS procedure by Surgery depends on institutional preference and expertise.  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times, if CT drainage unsuccessful, may need to move to VATS.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7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Empyema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Collection of purulent material in the pleural space</a:t>
            </a:r>
          </a:p>
          <a:p>
            <a:r>
              <a:rPr lang="en-US" sz="2800" dirty="0" smtClean="0"/>
              <a:t>Often results from bacterial </a:t>
            </a:r>
            <a:r>
              <a:rPr lang="en-US" sz="2800" dirty="0" smtClean="0"/>
              <a:t>PNA, also:</a:t>
            </a:r>
            <a:endParaRPr lang="en-US" sz="2800" dirty="0" smtClean="0"/>
          </a:p>
          <a:p>
            <a:pPr lvl="1"/>
            <a:r>
              <a:rPr lang="en-US" sz="2800" dirty="0" err="1" smtClean="0"/>
              <a:t>mediastinal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subdiaphragmatic</a:t>
            </a:r>
            <a:r>
              <a:rPr lang="en-US" sz="2800" dirty="0" smtClean="0"/>
              <a:t> </a:t>
            </a:r>
            <a:r>
              <a:rPr lang="en-US" sz="2800" dirty="0" smtClean="0"/>
              <a:t>infections </a:t>
            </a:r>
            <a:r>
              <a:rPr lang="en-US" sz="2800" dirty="0" smtClean="0"/>
              <a:t>esophageal </a:t>
            </a:r>
            <a:r>
              <a:rPr lang="en-US" sz="2800" dirty="0" smtClean="0"/>
              <a:t>rupture </a:t>
            </a:r>
          </a:p>
          <a:p>
            <a:pPr lvl="1"/>
            <a:r>
              <a:rPr lang="en-US" sz="2800" dirty="0" err="1" smtClean="0"/>
              <a:t>bronchopulmonary</a:t>
            </a:r>
            <a:r>
              <a:rPr lang="en-US" sz="2800" dirty="0" smtClean="0"/>
              <a:t> fistula</a:t>
            </a:r>
            <a:endParaRPr lang="en-US" sz="2800" dirty="0"/>
          </a:p>
          <a:p>
            <a:pPr lvl="1"/>
            <a:r>
              <a:rPr lang="en-US" sz="2800" dirty="0" smtClean="0"/>
              <a:t>penetrating </a:t>
            </a:r>
            <a:r>
              <a:rPr lang="en-US" sz="2800" dirty="0" smtClean="0"/>
              <a:t>chest wall </a:t>
            </a:r>
            <a:r>
              <a:rPr lang="en-US" sz="2800" dirty="0" smtClean="0"/>
              <a:t>trauma</a:t>
            </a:r>
          </a:p>
          <a:p>
            <a:pPr lvl="1"/>
            <a:r>
              <a:rPr lang="en-US" sz="2800" dirty="0" smtClean="0"/>
              <a:t>thoracotomy</a:t>
            </a:r>
          </a:p>
          <a:p>
            <a:pPr lvl="1"/>
            <a:r>
              <a:rPr lang="en-US" sz="2800" dirty="0" smtClean="0"/>
              <a:t>foreign </a:t>
            </a:r>
            <a:r>
              <a:rPr lang="en-US" sz="2800" dirty="0" smtClean="0"/>
              <a:t>body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89532" y="2037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1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87307"/>
          </a:xfrm>
        </p:spPr>
        <p:txBody>
          <a:bodyPr/>
          <a:lstStyle/>
          <a:p>
            <a:r>
              <a:rPr lang="en-US" sz="4400" dirty="0" smtClean="0"/>
              <a:t>Pleural Effusion </a:t>
            </a:r>
            <a:r>
              <a:rPr lang="en-US" sz="4400" dirty="0"/>
              <a:t>D</a:t>
            </a:r>
            <a:r>
              <a:rPr lang="en-US" sz="4400" dirty="0" smtClean="0"/>
              <a:t>evelopment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980838"/>
            <a:ext cx="8147051" cy="58771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Three Overlapping Stages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Simple </a:t>
            </a:r>
            <a:r>
              <a:rPr lang="en-US" b="1" dirty="0" err="1"/>
              <a:t>P</a:t>
            </a:r>
            <a:r>
              <a:rPr lang="en-US" b="1" dirty="0" err="1" smtClean="0"/>
              <a:t>arapneumonic</a:t>
            </a:r>
            <a:r>
              <a:rPr lang="en-US" b="1" dirty="0" smtClean="0"/>
              <a:t> PE </a:t>
            </a:r>
            <a:r>
              <a:rPr lang="en-US" dirty="0" smtClean="0"/>
              <a:t>within first 2-3 days </a:t>
            </a:r>
          </a:p>
          <a:p>
            <a:pPr lvl="1"/>
            <a:r>
              <a:rPr lang="en-US" dirty="0" smtClean="0"/>
              <a:t>Mobile, thin,  and sterile</a:t>
            </a:r>
          </a:p>
          <a:p>
            <a:pPr lvl="1"/>
            <a:r>
              <a:rPr lang="en-US" dirty="0" smtClean="0"/>
              <a:t>pH &gt;7.3, glucose &gt; 60, LDH &lt; 500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Complicated </a:t>
            </a:r>
            <a:r>
              <a:rPr lang="en-US" b="1" dirty="0" err="1" smtClean="0"/>
              <a:t>Parapneumonic</a:t>
            </a:r>
            <a:r>
              <a:rPr lang="en-US" b="1" dirty="0" smtClean="0"/>
              <a:t> PE </a:t>
            </a:r>
            <a:r>
              <a:rPr lang="en-US" dirty="0" smtClean="0"/>
              <a:t>after 4-14 days</a:t>
            </a:r>
          </a:p>
          <a:p>
            <a:pPr lvl="1"/>
            <a:r>
              <a:rPr lang="en-US" dirty="0" err="1" smtClean="0"/>
              <a:t>Fibropurulent</a:t>
            </a:r>
            <a:r>
              <a:rPr lang="en-US" dirty="0" smtClean="0"/>
              <a:t> fluid, elevated PMN, formation of fibrin</a:t>
            </a:r>
          </a:p>
          <a:p>
            <a:pPr lvl="1"/>
            <a:r>
              <a:rPr lang="en-US" dirty="0" smtClean="0"/>
              <a:t>pH &lt; 7.1, glucose &lt; 40, LDH &gt; 500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Empyema is the final stage </a:t>
            </a:r>
            <a:r>
              <a:rPr lang="en-US" dirty="0" smtClean="0"/>
              <a:t>&gt; 14 days, if </a:t>
            </a:r>
            <a:r>
              <a:rPr lang="en-US" dirty="0" err="1" smtClean="0"/>
              <a:t>Tx</a:t>
            </a:r>
            <a:r>
              <a:rPr lang="en-US" dirty="0" smtClean="0"/>
              <a:t> uninitiated or unsuccessful</a:t>
            </a:r>
          </a:p>
          <a:p>
            <a:pPr lvl="1"/>
            <a:r>
              <a:rPr lang="en-US" dirty="0" smtClean="0"/>
              <a:t>Thick, purulent secretions</a:t>
            </a:r>
          </a:p>
          <a:p>
            <a:pPr lvl="1"/>
            <a:r>
              <a:rPr lang="en-US" dirty="0" smtClean="0"/>
              <a:t>Pleural peel (or rind) forms – prevents  lung expansion, impair fluid drainage through </a:t>
            </a:r>
            <a:r>
              <a:rPr lang="en-US" dirty="0" err="1" smtClean="0"/>
              <a:t>lymphatics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can get as thick as 1cm </a:t>
            </a:r>
          </a:p>
          <a:p>
            <a:pPr lvl="1"/>
            <a:r>
              <a:rPr lang="en-US" dirty="0" err="1" smtClean="0">
                <a:sym typeface="Wingdings"/>
              </a:rPr>
              <a:t>Thoracoscopy</a:t>
            </a:r>
            <a:r>
              <a:rPr lang="en-US" dirty="0" smtClean="0">
                <a:sym typeface="Wingdings"/>
              </a:rPr>
              <a:t> or thoracotomy and </a:t>
            </a:r>
            <a:r>
              <a:rPr lang="en-US" dirty="0" err="1" smtClean="0">
                <a:sym typeface="Wingdings"/>
              </a:rPr>
              <a:t>dibridement</a:t>
            </a:r>
            <a:r>
              <a:rPr lang="en-US" dirty="0" smtClean="0">
                <a:sym typeface="Wingdings"/>
              </a:rPr>
              <a:t> is necessary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5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Pearls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46412"/>
            <a:ext cx="8147051" cy="5118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Majority of </a:t>
            </a:r>
            <a:r>
              <a:rPr lang="en-US" sz="2400" dirty="0" err="1" smtClean="0"/>
              <a:t>empyemas</a:t>
            </a:r>
            <a:r>
              <a:rPr lang="en-US" sz="2400" dirty="0" smtClean="0"/>
              <a:t> are unilateral </a:t>
            </a:r>
          </a:p>
          <a:p>
            <a:pPr lvl="1"/>
            <a:r>
              <a:rPr lang="en-US" sz="2400" dirty="0" smtClean="0"/>
              <a:t>Are bilateral when involves the mediastinum or there is </a:t>
            </a:r>
            <a:r>
              <a:rPr lang="en-US" sz="2400" dirty="0" err="1" smtClean="0"/>
              <a:t>hematogenous</a:t>
            </a:r>
            <a:r>
              <a:rPr lang="en-US" sz="2400" dirty="0" smtClean="0"/>
              <a:t> dissemination</a:t>
            </a:r>
          </a:p>
          <a:p>
            <a:r>
              <a:rPr lang="en-US" sz="2400" dirty="0" smtClean="0"/>
              <a:t>Untreated or unresolved empyema can cause sepsis, metastatic abscess formation, </a:t>
            </a:r>
            <a:r>
              <a:rPr lang="en-US" sz="2400" dirty="0" err="1" smtClean="0"/>
              <a:t>bronchopleural</a:t>
            </a:r>
            <a:r>
              <a:rPr lang="en-US" sz="2400" dirty="0" smtClean="0"/>
              <a:t> fistula, restrictive lung disease, death</a:t>
            </a:r>
          </a:p>
          <a:p>
            <a:r>
              <a:rPr lang="en-US" sz="2400" i="1" dirty="0" smtClean="0"/>
              <a:t>S. </a:t>
            </a:r>
            <a:r>
              <a:rPr lang="en-US" sz="2400" i="1" dirty="0" err="1" smtClean="0"/>
              <a:t>aureus</a:t>
            </a:r>
            <a:r>
              <a:rPr lang="en-US" sz="2400" i="1" dirty="0" smtClean="0"/>
              <a:t>, S. </a:t>
            </a:r>
            <a:r>
              <a:rPr lang="en-US" sz="2400" i="1" dirty="0" err="1" smtClean="0"/>
              <a:t>pneumoniae</a:t>
            </a:r>
            <a:r>
              <a:rPr lang="en-US" sz="2400" dirty="0" smtClean="0"/>
              <a:t>, and gram negative aerobic bacteria MCC and have multiple </a:t>
            </a:r>
            <a:r>
              <a:rPr lang="en-US" sz="2400" dirty="0" err="1"/>
              <a:t>loculations</a:t>
            </a:r>
            <a:endParaRPr lang="en-US" sz="2400" dirty="0" smtClean="0"/>
          </a:p>
          <a:p>
            <a:r>
              <a:rPr lang="en-US" sz="2400" dirty="0" smtClean="0"/>
              <a:t>Single </a:t>
            </a:r>
            <a:r>
              <a:rPr lang="en-US" sz="2400" dirty="0" err="1" smtClean="0"/>
              <a:t>loculations</a:t>
            </a:r>
            <a:r>
              <a:rPr lang="en-US" sz="2400" dirty="0" smtClean="0"/>
              <a:t> with </a:t>
            </a:r>
            <a:r>
              <a:rPr lang="en-US" sz="2400" i="1" dirty="0" smtClean="0"/>
              <a:t>S. </a:t>
            </a:r>
            <a:r>
              <a:rPr lang="en-US" sz="2400" i="1" dirty="0" err="1" smtClean="0"/>
              <a:t>aureus</a:t>
            </a:r>
            <a:endParaRPr lang="en-US" sz="2400" i="1" dirty="0" smtClean="0"/>
          </a:p>
          <a:p>
            <a:r>
              <a:rPr lang="en-US" sz="2400" dirty="0" smtClean="0"/>
              <a:t>Streptococcal </a:t>
            </a:r>
            <a:r>
              <a:rPr lang="en-US" sz="2400" dirty="0" err="1" smtClean="0"/>
              <a:t>empyemas</a:t>
            </a:r>
            <a:r>
              <a:rPr lang="en-US" sz="2400" dirty="0" smtClean="0"/>
              <a:t> are </a:t>
            </a:r>
            <a:r>
              <a:rPr lang="en-US" sz="2400" dirty="0" err="1" smtClean="0"/>
              <a:t>frquently</a:t>
            </a:r>
            <a:r>
              <a:rPr lang="en-US" sz="2400" dirty="0" smtClean="0"/>
              <a:t> left-sided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65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Most common event disturbing lung defense mechanisms is a viral infection</a:t>
            </a:r>
          </a:p>
          <a:p>
            <a:r>
              <a:rPr lang="en-US" sz="2800" dirty="0"/>
              <a:t>Alters properties of normal lung secretions</a:t>
            </a:r>
          </a:p>
          <a:p>
            <a:r>
              <a:rPr lang="en-US" sz="2800" dirty="0"/>
              <a:t>Inhibits phagocytosis</a:t>
            </a:r>
          </a:p>
          <a:p>
            <a:r>
              <a:rPr lang="en-US" sz="2800" dirty="0"/>
              <a:t>Modifies normal bacterial flora</a:t>
            </a:r>
          </a:p>
          <a:p>
            <a:r>
              <a:rPr lang="en-US" sz="2800" dirty="0"/>
              <a:t>Often precedes development of a bacterial pneumonia by a few days</a:t>
            </a:r>
          </a:p>
        </p:txBody>
      </p:sp>
    </p:spTree>
    <p:extLst>
      <p:ext uri="{BB962C8B-B14F-4D97-AF65-F5344CB8AC3E}">
        <p14:creationId xmlns:p14="http://schemas.microsoft.com/office/powerpoint/2010/main" val="222018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Follow-Up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055" y="1219199"/>
            <a:ext cx="8563345" cy="537001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Most children have normal </a:t>
            </a:r>
            <a:r>
              <a:rPr lang="en-US" sz="3600" dirty="0" err="1"/>
              <a:t>xrays</a:t>
            </a:r>
            <a:r>
              <a:rPr lang="en-US" sz="3600" dirty="0"/>
              <a:t> by 2-3 months after acute infection*</a:t>
            </a:r>
          </a:p>
          <a:p>
            <a:r>
              <a:rPr lang="en-US" sz="3600" dirty="0"/>
              <a:t>20% with residual changes 3-4 weeks after infection</a:t>
            </a:r>
          </a:p>
          <a:p>
            <a:r>
              <a:rPr lang="en-US" sz="3600" dirty="0"/>
              <a:t>Children with persistent symptoms should have follow-up </a:t>
            </a:r>
            <a:r>
              <a:rPr lang="en-US" sz="3600" dirty="0" err="1"/>
              <a:t>xrays</a:t>
            </a:r>
            <a:r>
              <a:rPr lang="en-US" sz="3600" dirty="0"/>
              <a:t> to rule out such things as foreign body, congenital malformations, or </a:t>
            </a:r>
            <a:r>
              <a:rPr lang="en-US" sz="3600" dirty="0" smtClean="0"/>
              <a:t>TB</a:t>
            </a:r>
          </a:p>
          <a:p>
            <a:r>
              <a:rPr lang="en-US" sz="3600" dirty="0" smtClean="0"/>
              <a:t>Recovering children may have moderate dyspnea for 2-3 months </a:t>
            </a:r>
            <a:endParaRPr lang="en-US" sz="3600" dirty="0"/>
          </a:p>
          <a:p>
            <a:pPr lvl="4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*Grossman et al. </a:t>
            </a:r>
            <a:r>
              <a:rPr lang="en-US" sz="1600" dirty="0" err="1"/>
              <a:t>Roentgenographic</a:t>
            </a:r>
            <a:r>
              <a:rPr lang="en-US" sz="1600" dirty="0"/>
              <a:t> follow-up of acute pneumonia in children. Pediatrics 1979; 63:30-31</a:t>
            </a:r>
          </a:p>
        </p:txBody>
      </p:sp>
    </p:spTree>
    <p:extLst>
      <p:ext uri="{BB962C8B-B14F-4D97-AF65-F5344CB8AC3E}">
        <p14:creationId xmlns:p14="http://schemas.microsoft.com/office/powerpoint/2010/main" val="107888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Predisposing </a:t>
            </a:r>
            <a:r>
              <a:rPr lang="en-US"/>
              <a:t>to </a:t>
            </a:r>
            <a:r>
              <a:rPr lang="en-US" smtClean="0"/>
              <a:t>Recurrent Pneumonia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4195763" cy="50122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Immunodeficiency</a:t>
            </a:r>
            <a:endParaRPr lang="en-US" sz="2800" dirty="0"/>
          </a:p>
          <a:p>
            <a:pPr lvl="1"/>
            <a:r>
              <a:rPr lang="en-US" sz="2400" dirty="0" smtClean="0"/>
              <a:t>Neutropenia</a:t>
            </a:r>
          </a:p>
          <a:p>
            <a:pPr lvl="1"/>
            <a:r>
              <a:rPr lang="en-US" sz="2400" dirty="0" err="1" smtClean="0"/>
              <a:t>Agammaglobulinemia</a:t>
            </a:r>
            <a:endParaRPr lang="en-US" sz="2400" dirty="0" smtClean="0"/>
          </a:p>
          <a:p>
            <a:pPr lvl="1"/>
            <a:r>
              <a:rPr lang="en-US" sz="2400" dirty="0" smtClean="0"/>
              <a:t>T – Cell deficiency</a:t>
            </a:r>
            <a:endParaRPr lang="en-US" sz="2400" dirty="0"/>
          </a:p>
          <a:p>
            <a:r>
              <a:rPr lang="en-US" sz="2800" dirty="0" smtClean="0"/>
              <a:t>Bronchiectasis</a:t>
            </a:r>
          </a:p>
          <a:p>
            <a:pPr lvl="1"/>
            <a:r>
              <a:rPr lang="en-US" sz="2400" dirty="0"/>
              <a:t>Cystic Fibrosis</a:t>
            </a:r>
          </a:p>
          <a:p>
            <a:pPr lvl="1"/>
            <a:r>
              <a:rPr lang="en-US" sz="2400" dirty="0" smtClean="0"/>
              <a:t>Idiopathic</a:t>
            </a:r>
            <a:endParaRPr lang="en-US" sz="2400" dirty="0"/>
          </a:p>
          <a:p>
            <a:pPr lvl="1"/>
            <a:r>
              <a:rPr lang="en-US" sz="2400" dirty="0" smtClean="0"/>
              <a:t>Primary </a:t>
            </a:r>
            <a:r>
              <a:rPr lang="en-US" sz="2400" dirty="0" err="1"/>
              <a:t>c</a:t>
            </a:r>
            <a:r>
              <a:rPr lang="en-US" sz="2400" dirty="0" err="1" smtClean="0"/>
              <a:t>iliary</a:t>
            </a:r>
            <a:r>
              <a:rPr lang="en-US" sz="2400" dirty="0" smtClean="0"/>
              <a:t> dyskinesia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711124"/>
          </a:xfrm>
        </p:spPr>
        <p:txBody>
          <a:bodyPr>
            <a:noAutofit/>
          </a:bodyPr>
          <a:lstStyle/>
          <a:p>
            <a:r>
              <a:rPr lang="en-US" sz="2800" dirty="0" smtClean="0"/>
              <a:t>Neuromuscular Weakness</a:t>
            </a:r>
          </a:p>
          <a:p>
            <a:pPr lvl="1"/>
            <a:r>
              <a:rPr lang="en-US" sz="2400" dirty="0" smtClean="0"/>
              <a:t>Aspiration</a:t>
            </a:r>
          </a:p>
          <a:p>
            <a:pPr lvl="1"/>
            <a:r>
              <a:rPr lang="en-US" sz="2400" dirty="0"/>
              <a:t>Deficient gag </a:t>
            </a:r>
            <a:r>
              <a:rPr lang="en-US" sz="2400" dirty="0" smtClean="0"/>
              <a:t>reflex</a:t>
            </a:r>
          </a:p>
          <a:p>
            <a:pPr lvl="1"/>
            <a:r>
              <a:rPr lang="en-US" sz="2400" dirty="0" smtClean="0"/>
              <a:t>CP MR</a:t>
            </a:r>
          </a:p>
          <a:p>
            <a:r>
              <a:rPr lang="en-US" sz="2800" dirty="0" smtClean="0"/>
              <a:t>Anatomical </a:t>
            </a:r>
          </a:p>
          <a:p>
            <a:pPr lvl="1"/>
            <a:r>
              <a:rPr lang="en-US" sz="2400" dirty="0" smtClean="0"/>
              <a:t>TEF</a:t>
            </a:r>
            <a:endParaRPr lang="en-US" sz="2400" dirty="0"/>
          </a:p>
          <a:p>
            <a:pPr lvl="1"/>
            <a:r>
              <a:rPr lang="en-US" sz="2400" dirty="0"/>
              <a:t>Cleft </a:t>
            </a:r>
            <a:r>
              <a:rPr lang="en-US" sz="2400" dirty="0" smtClean="0"/>
              <a:t>palate</a:t>
            </a:r>
          </a:p>
          <a:p>
            <a:pPr lvl="1"/>
            <a:r>
              <a:rPr lang="en-US" sz="2400" dirty="0" smtClean="0"/>
              <a:t>Tracheostomy</a:t>
            </a:r>
            <a:endParaRPr lang="en-US" sz="2400" dirty="0"/>
          </a:p>
          <a:p>
            <a:endParaRPr lang="en-US" sz="2200" dirty="0"/>
          </a:p>
          <a:p>
            <a:pPr lvl="1"/>
            <a:endParaRPr lang="en-US" sz="20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166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Presentation #1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Six year old female presents to the ER after a one week history of nasal congestion and mild cough. Two days ago, she </a:t>
            </a:r>
            <a:r>
              <a:rPr lang="en-US" sz="2800" dirty="0" smtClean="0"/>
              <a:t>abruptly developed </a:t>
            </a:r>
            <a:r>
              <a:rPr lang="en-US" sz="2800" dirty="0"/>
              <a:t>high fevers, chills, and increased cough.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Upon arrival in the ER, she is ill-appearing, </a:t>
            </a:r>
            <a:r>
              <a:rPr lang="en-US" sz="2800" dirty="0" err="1"/>
              <a:t>tachypneic</a:t>
            </a:r>
            <a:r>
              <a:rPr lang="en-US" sz="2800" dirty="0"/>
              <a:t>, and febrile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ROS: shaking chills, high fever, cough, right sided chest pain, rhinorrhea, decreased </a:t>
            </a:r>
            <a:r>
              <a:rPr lang="en-US" sz="2800" dirty="0"/>
              <a:t>appetite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7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err="1"/>
              <a:t>PMHx</a:t>
            </a:r>
            <a:r>
              <a:rPr lang="en-US" sz="2800" dirty="0"/>
              <a:t>: No prior pneumonia or wheezing</a:t>
            </a:r>
          </a:p>
          <a:p>
            <a:pPr>
              <a:buFontTx/>
              <a:buNone/>
            </a:pPr>
            <a:r>
              <a:rPr lang="en-US" sz="2800" dirty="0" err="1"/>
              <a:t>FHx</a:t>
            </a:r>
            <a:r>
              <a:rPr lang="en-US" sz="2800" dirty="0"/>
              <a:t>: +Asthma (brother)</a:t>
            </a:r>
          </a:p>
          <a:p>
            <a:pPr>
              <a:buFontTx/>
              <a:buNone/>
            </a:pPr>
            <a:r>
              <a:rPr lang="en-US" sz="2800" dirty="0"/>
              <a:t>ALL: NKDA</a:t>
            </a:r>
          </a:p>
          <a:p>
            <a:pPr>
              <a:buFontTx/>
              <a:buNone/>
            </a:pPr>
            <a:r>
              <a:rPr lang="en-US" sz="2800" dirty="0"/>
              <a:t>IMM: Missing part of primary series; no recent </a:t>
            </a:r>
            <a:r>
              <a:rPr lang="en-US" sz="2800" dirty="0" smtClean="0"/>
              <a:t>PPD </a:t>
            </a:r>
            <a:r>
              <a:rPr lang="en-US" sz="2800" dirty="0"/>
              <a:t>done.</a:t>
            </a:r>
          </a:p>
          <a:p>
            <a:pPr>
              <a:buFontTx/>
              <a:buNone/>
            </a:pPr>
            <a:r>
              <a:rPr lang="en-US" sz="2800" dirty="0" err="1"/>
              <a:t>SHx</a:t>
            </a:r>
            <a:r>
              <a:rPr lang="en-US" sz="2800" dirty="0"/>
              <a:t>: No recent travel out of the country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00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Focused PE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Subcostal </a:t>
            </a:r>
            <a:r>
              <a:rPr lang="en-US" sz="2400" dirty="0"/>
              <a:t>and suprasternal retractions </a:t>
            </a:r>
            <a:r>
              <a:rPr lang="en-US" sz="2400" dirty="0" smtClean="0"/>
              <a:t>with nasal flaring present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Dullness </a:t>
            </a:r>
            <a:r>
              <a:rPr lang="en-US" sz="2400" dirty="0"/>
              <a:t>to </a:t>
            </a:r>
            <a:r>
              <a:rPr lang="en-US" sz="2400" dirty="0" smtClean="0"/>
              <a:t>percussion on the right superior posterior. 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Rales</a:t>
            </a:r>
            <a:r>
              <a:rPr lang="en-US" sz="2400" dirty="0" smtClean="0"/>
              <a:t> </a:t>
            </a:r>
            <a:r>
              <a:rPr lang="en-US" sz="2400" dirty="0"/>
              <a:t>are appreciated on exam over right posterior lung fields.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Tubular </a:t>
            </a:r>
            <a:r>
              <a:rPr lang="en-US" sz="2400" dirty="0"/>
              <a:t>breath </a:t>
            </a:r>
            <a:r>
              <a:rPr lang="en-US" sz="2400" dirty="0" smtClean="0"/>
              <a:t>sounds right superior with decreased </a:t>
            </a:r>
            <a:r>
              <a:rPr lang="en-US" sz="2400" dirty="0"/>
              <a:t>breath sounds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Radiographic Findings</a:t>
            </a:r>
          </a:p>
        </p:txBody>
      </p:sp>
      <p:pic>
        <p:nvPicPr>
          <p:cNvPr id="101379" name="Picture 3" descr="rad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5105400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0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131735"/>
            <a:ext cx="8195574" cy="560912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Laboratory</a:t>
            </a:r>
          </a:p>
          <a:p>
            <a:pPr>
              <a:lnSpc>
                <a:spcPct val="80000"/>
              </a:lnSpc>
            </a:pPr>
            <a:r>
              <a:rPr lang="en-US" sz="4800" dirty="0" smtClean="0"/>
              <a:t>WBC </a:t>
            </a:r>
            <a:r>
              <a:rPr lang="en-US" sz="4800" dirty="0"/>
              <a:t>35,000 </a:t>
            </a:r>
            <a:r>
              <a:rPr lang="en-US" sz="4800" dirty="0" smtClean="0"/>
              <a:t> N: 87%</a:t>
            </a:r>
            <a:endParaRPr lang="en-US" sz="5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Leukocytosis </a:t>
            </a:r>
            <a:r>
              <a:rPr lang="en-US" sz="2800" dirty="0"/>
              <a:t>with left shift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WBC &lt;5,000/mm</a:t>
            </a:r>
            <a:r>
              <a:rPr lang="en-US" sz="2800" baseline="30000" dirty="0"/>
              <a:t>3</a:t>
            </a:r>
            <a:r>
              <a:rPr lang="en-US" sz="2800" dirty="0"/>
              <a:t> poor prognosis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ABG</a:t>
            </a:r>
            <a:r>
              <a:rPr lang="en-US" sz="2800" dirty="0" smtClean="0"/>
              <a:t>: +/- </a:t>
            </a:r>
            <a:r>
              <a:rPr lang="en-US" sz="2800" dirty="0"/>
              <a:t>hypoxemia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Bacteremia on blood culture 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58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1628</TotalTime>
  <Words>1853</Words>
  <Application>Microsoft Macintosh PowerPoint</Application>
  <PresentationFormat>On-screen Show (4:3)</PresentationFormat>
  <Paragraphs>312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Saddle</vt:lpstr>
      <vt:lpstr>Pneumonia </vt:lpstr>
      <vt:lpstr>Definition: Pneumonia</vt:lpstr>
      <vt:lpstr>Background</vt:lpstr>
      <vt:lpstr>Pathophysiology</vt:lpstr>
      <vt:lpstr>Case Presentation #1</vt:lpstr>
      <vt:lpstr>Case Presentation #1</vt:lpstr>
      <vt:lpstr>Case Presentation #1</vt:lpstr>
      <vt:lpstr>Radiographic Findings</vt:lpstr>
      <vt:lpstr>PowerPoint Presentation</vt:lpstr>
      <vt:lpstr>Which is the MOST likely causative organism in this patient?</vt:lpstr>
      <vt:lpstr>PowerPoint Presentation</vt:lpstr>
      <vt:lpstr>PowerPoint Presentation</vt:lpstr>
      <vt:lpstr>PowerPoint Presentation</vt:lpstr>
      <vt:lpstr>Vaccines which changed PNA</vt:lpstr>
      <vt:lpstr>Case Presentation #2</vt:lpstr>
      <vt:lpstr>PowerPoint Presentation</vt:lpstr>
      <vt:lpstr>Which is the MOST likely causative organism in this patient?</vt:lpstr>
      <vt:lpstr>Clinical Manifestations of Mycoplasma pneumoniae</vt:lpstr>
      <vt:lpstr>When to Hospitalize</vt:lpstr>
      <vt:lpstr>Laboratory Testing</vt:lpstr>
      <vt:lpstr>Laboratory Testing</vt:lpstr>
      <vt:lpstr>Case Presentation #3</vt:lpstr>
      <vt:lpstr>Respiratory Distress</vt:lpstr>
      <vt:lpstr>What to do next?</vt:lpstr>
      <vt:lpstr>Limitations of CXR</vt:lpstr>
      <vt:lpstr>PowerPoint Presentation</vt:lpstr>
      <vt:lpstr>Neonatal Pneumonia</vt:lpstr>
      <vt:lpstr>Differentials to Consider</vt:lpstr>
      <vt:lpstr>Empiric Therapy</vt:lpstr>
      <vt:lpstr>Clinical Presentation #4</vt:lpstr>
      <vt:lpstr>Clinical Presentation #4</vt:lpstr>
      <vt:lpstr>PowerPoint Presentation</vt:lpstr>
      <vt:lpstr>Clinical Presentation #4</vt:lpstr>
      <vt:lpstr>Complications</vt:lpstr>
      <vt:lpstr>Pleural Effusion</vt:lpstr>
      <vt:lpstr>Pleural Effusion</vt:lpstr>
      <vt:lpstr>Empyema </vt:lpstr>
      <vt:lpstr>Pleural Effusion Development</vt:lpstr>
      <vt:lpstr>Clinical Pearls</vt:lpstr>
      <vt:lpstr>Follow-Up</vt:lpstr>
      <vt:lpstr>Factors Predisposing to Recurrent Pneumonia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dc:creator>Rosemary Megalaa</dc:creator>
  <cp:lastModifiedBy>Rosemary Megalaa</cp:lastModifiedBy>
  <cp:revision>51</cp:revision>
  <dcterms:created xsi:type="dcterms:W3CDTF">2015-12-21T22:55:17Z</dcterms:created>
  <dcterms:modified xsi:type="dcterms:W3CDTF">2015-12-23T15:43:58Z</dcterms:modified>
</cp:coreProperties>
</file>