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1" r:id="rId19"/>
    <p:sldId id="282" r:id="rId20"/>
    <p:sldId id="284" r:id="rId21"/>
    <p:sldId id="283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78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4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29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52FE-4702-934C-924B-65BDCC0A7AEE}" type="datetime1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14DD-6F99-9945-8355-7BBDDB08C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EC491-71F7-5648-AD5B-F94C0F527F15}" type="datetime1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9ECB-EEE7-7C44-9AF4-43FC7CAB0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97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Bronchoconstriction, mucous production, airway inflammation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9ECB-EEE7-7C44-9AF4-43FC7CAB08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benefits of using a pathway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9ECB-EEE7-7C44-9AF4-43FC7CAB08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Materials can be downloaded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F0500-A4FD-4489-9293-2DC10A495F7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3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F0500-A4FD-4489-9293-2DC10A495F7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4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91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44"/>
            <a:ext cx="6324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B27-A021-2B4E-805B-7E679949307B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C42-742C-334B-9CCA-ECC4B683B798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8223307" cy="4454557"/>
          </a:xfrm>
        </p:spPr>
        <p:txBody>
          <a:bodyPr/>
          <a:lstStyle>
            <a:lvl1pPr marL="0" indent="0" algn="l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 b="0" i="0">
                <a:latin typeface="Corbel"/>
                <a:cs typeface="Corbel"/>
              </a:defRPr>
            </a:lvl2pPr>
            <a:lvl3pPr>
              <a:defRPr sz="1600" b="0" i="0">
                <a:latin typeface="Corbel"/>
                <a:cs typeface="Corbel"/>
              </a:defRPr>
            </a:lvl3pPr>
            <a:lvl4pPr>
              <a:defRPr sz="1600">
                <a:latin typeface="Corbel"/>
                <a:cs typeface="Corbel"/>
              </a:defRPr>
            </a:lvl4pPr>
            <a:lvl5pPr>
              <a:defRPr sz="1600" b="0" i="0">
                <a:latin typeface="Corbel"/>
                <a:cs typeface="Corbel"/>
              </a:defRPr>
            </a:lvl5pPr>
            <a:lvl6pPr>
              <a:defRPr sz="1600" b="0" i="0" baseline="0">
                <a:latin typeface="Corbel"/>
                <a:cs typeface="Corbel"/>
              </a:defRPr>
            </a:lvl6pPr>
            <a:lvl7pPr>
              <a:defRPr sz="1600" b="0" i="0">
                <a:latin typeface="Corbel"/>
                <a:cs typeface="Corbel"/>
              </a:defRPr>
            </a:lvl7pPr>
            <a:lvl8pPr>
              <a:defRPr sz="1600" b="0" i="0">
                <a:latin typeface="Corbel"/>
                <a:cs typeface="Corbel"/>
              </a:defRPr>
            </a:lvl8pPr>
            <a:lvl9pPr>
              <a:defRPr sz="1600" b="0" i="0">
                <a:latin typeface="Corbel"/>
                <a:cs typeface="Corbel"/>
              </a:defRPr>
            </a:lvl9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err="1" smtClean="0"/>
              <a:t>Nineth</a:t>
            </a:r>
            <a:r>
              <a:rPr lang="en-US" dirty="0" smtClean="0"/>
              <a:t> Level</a:t>
            </a:r>
          </a:p>
          <a:p>
            <a:pPr lvl="8"/>
            <a:endParaRPr lang="en-US" dirty="0" smtClean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77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3914773" cy="4454557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latin typeface="Corbel"/>
              </a:defRPr>
            </a:lvl1pPr>
            <a:lvl2pPr>
              <a:buFont typeface="Arial" pitchFamily="34" charset="0"/>
              <a:buChar char="•"/>
              <a:defRPr sz="1600" b="0" i="0">
                <a:latin typeface="Corbel"/>
                <a:cs typeface="Corbel"/>
              </a:defRPr>
            </a:lvl2pPr>
            <a:lvl3pPr>
              <a:defRPr sz="1600" b="0" i="0" baseline="0">
                <a:cs typeface="Corbel"/>
              </a:defRPr>
            </a:lvl3pPr>
            <a:lvl4pPr>
              <a:defRPr sz="1600" b="0" i="0" baseline="0">
                <a:cs typeface="Corbel"/>
              </a:defRPr>
            </a:lvl4pPr>
            <a:lvl5pPr>
              <a:defRPr sz="1600" b="0" i="0">
                <a:cs typeface="Corbel"/>
              </a:defRPr>
            </a:lvl5pPr>
            <a:lvl6pPr>
              <a:defRPr sz="1600" b="0" i="0">
                <a:cs typeface="Corbel"/>
              </a:defRPr>
            </a:lvl6pPr>
            <a:lvl7pPr>
              <a:defRPr sz="1600" b="0" i="0">
                <a:cs typeface="Corbel"/>
              </a:defRPr>
            </a:lvl7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95895" y="1311246"/>
            <a:ext cx="3914773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/>
              </a:defRPr>
            </a:lvl1pPr>
            <a:lvl2pPr>
              <a:buFont typeface="Arial" pitchFamily="34" charset="0"/>
              <a:buChar char="•"/>
              <a:defRPr sz="1600" b="0" i="0">
                <a:latin typeface="Corbel"/>
                <a:cs typeface="Corbel"/>
              </a:defRPr>
            </a:lvl2pPr>
            <a:lvl3pPr>
              <a:defRPr sz="1600" b="0" i="0">
                <a:cs typeface="Corbel"/>
              </a:defRPr>
            </a:lvl3pPr>
            <a:lvl4pPr>
              <a:defRPr sz="1600" b="0" i="0">
                <a:cs typeface="Corbel"/>
              </a:defRPr>
            </a:lvl4pPr>
            <a:lvl5pPr>
              <a:defRPr sz="1600" b="0" i="0">
                <a:cs typeface="Corbel"/>
              </a:defRPr>
            </a:lvl5pPr>
            <a:lvl6pPr>
              <a:defRPr sz="1600" b="0" i="0">
                <a:cs typeface="Corbel"/>
              </a:defRPr>
            </a:lvl6pPr>
            <a:lvl7pPr>
              <a:defRPr sz="1600" b="0" i="0">
                <a:cs typeface="Corbel"/>
              </a:defRPr>
            </a:lvl7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432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ne Column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5194"/>
            <a:ext cx="9144000" cy="4637151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6"/>
            <a:ext cx="8223307" cy="4271992"/>
          </a:xfrm>
        </p:spPr>
        <p:txBody>
          <a:bodyPr/>
          <a:lstStyle>
            <a:lvl1pPr marL="0" indent="0">
              <a:buNone/>
              <a:defRPr sz="1600" b="0" baseline="0">
                <a:latin typeface="Corbel"/>
              </a:defRPr>
            </a:lvl1pPr>
            <a:lvl2pPr>
              <a:buFont typeface="Arial" pitchFamily="34" charset="0"/>
              <a:buChar char="•"/>
              <a:defRPr sz="1600" b="0" i="0">
                <a:latin typeface="Corbel"/>
                <a:cs typeface="Corbel"/>
              </a:defRPr>
            </a:lvl2pPr>
            <a:lvl3pPr>
              <a:defRPr sz="1600" b="0" i="0">
                <a:cs typeface="Corbel"/>
              </a:defRPr>
            </a:lvl3pPr>
            <a:lvl4pPr>
              <a:defRPr sz="1600" b="0" i="0">
                <a:cs typeface="Corbel"/>
              </a:defRPr>
            </a:lvl4pPr>
            <a:lvl5pPr>
              <a:defRPr sz="1600" b="0" i="0">
                <a:cs typeface="Corbel"/>
              </a:defRPr>
            </a:lvl5pPr>
            <a:lvl6pPr>
              <a:defRPr sz="1600" b="0" i="0">
                <a:cs typeface="Corbel"/>
              </a:defRPr>
            </a:lvl6pPr>
            <a:lvl7pPr>
              <a:defRPr sz="1600" b="0" i="0">
                <a:cs typeface="Corbel"/>
              </a:defRPr>
            </a:lvl7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76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0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72B34"/>
              </a:clrFrom>
              <a:clrTo>
                <a:srgbClr val="E72B34">
                  <a:alpha val="0"/>
                </a:srgbClr>
              </a:clrTo>
            </a:clrChange>
            <a:alphaModFix am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7"/>
            <a:ext cx="82296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6746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7F6C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July 7,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7CF-2E60-5C43-A39B-116AF32F5574}" type="datetime4">
              <a:rPr lang="en-US" smtClean="0"/>
              <a:pPr/>
              <a:t>July 7,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2E6FB912-7241-A94E-9456-8504F6FE9EA0}" type="datetime4">
              <a:rPr lang="en-US" smtClean="0"/>
              <a:pPr/>
              <a:t>July 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Color_bar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4" r:id="rId7"/>
    <p:sldLayoutId id="2147483655" r:id="rId8"/>
    <p:sldLayoutId id="2147483663" r:id="rId9"/>
    <p:sldLayoutId id="2147483664" r:id="rId10"/>
    <p:sldLayoutId id="2147483653" r:id="rId11"/>
    <p:sldLayoutId id="2147483656" r:id="rId12"/>
    <p:sldLayoutId id="2147483665" r:id="rId13"/>
    <p:sldLayoutId id="2147483666" r:id="rId14"/>
    <p:sldLayoutId id="2147483667" r:id="rId1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00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mpact-dc.org/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vimeo.com/channels/impactdc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3.pd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55.pd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1.pdf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Inpatient Asthma Pathway and Order Set</a:t>
            </a:r>
            <a:br>
              <a:rPr lang="en-US" dirty="0" smtClean="0"/>
            </a:br>
            <a:r>
              <a:rPr lang="en-US" dirty="0" smtClean="0"/>
              <a:t>Gabrina L. Dixon, MD</a:t>
            </a:r>
            <a:br>
              <a:rPr lang="en-US" dirty="0" smtClean="0"/>
            </a:br>
            <a:r>
              <a:rPr lang="en-US" dirty="0" smtClean="0"/>
              <a:t>Claudia Arrieta, RT and Asthma Educator</a:t>
            </a:r>
            <a:br>
              <a:rPr lang="en-US" dirty="0" smtClean="0"/>
            </a:br>
            <a:r>
              <a:rPr lang="en-US" dirty="0" err="1" smtClean="0"/>
              <a:t>Jahmeilia</a:t>
            </a:r>
            <a:r>
              <a:rPr lang="en-US" dirty="0" smtClean="0"/>
              <a:t> Paul, Impact DC</a:t>
            </a:r>
            <a:br>
              <a:rPr lang="en-US" dirty="0" smtClean="0"/>
            </a:br>
            <a:r>
              <a:rPr lang="en-US" dirty="0" smtClean="0"/>
              <a:t>July 7, 2015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6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</a:t>
            </a:r>
            <a:r>
              <a:rPr lang="en-US" dirty="0"/>
              <a:t>p</a:t>
            </a:r>
            <a:r>
              <a:rPr lang="en-US" dirty="0" smtClean="0"/>
              <a:t>athway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Decrease </a:t>
            </a:r>
            <a:r>
              <a:rPr lang="en-US" dirty="0"/>
              <a:t>length of </a:t>
            </a:r>
            <a:r>
              <a:rPr lang="en-US" dirty="0" smtClean="0"/>
              <a:t>stay</a:t>
            </a:r>
          </a:p>
          <a:p>
            <a:r>
              <a:rPr lang="en-US" dirty="0" smtClean="0"/>
              <a:t>Decrease </a:t>
            </a:r>
            <a:r>
              <a:rPr lang="en-US" dirty="0"/>
              <a:t>use of </a:t>
            </a:r>
            <a:r>
              <a:rPr lang="en-US" dirty="0" smtClean="0"/>
              <a:t>beta-agonists</a:t>
            </a:r>
          </a:p>
          <a:p>
            <a:r>
              <a:rPr lang="en-US" dirty="0" smtClean="0"/>
              <a:t>Decrease </a:t>
            </a:r>
            <a:r>
              <a:rPr lang="en-US" dirty="0"/>
              <a:t>cost of </a:t>
            </a:r>
            <a:r>
              <a:rPr lang="en-US" dirty="0" smtClean="0"/>
              <a:t>hospitalization</a:t>
            </a:r>
          </a:p>
          <a:p>
            <a:r>
              <a:rPr lang="en-US" dirty="0" smtClean="0"/>
              <a:t>Improve </a:t>
            </a:r>
            <a:r>
              <a:rPr lang="en-US" dirty="0"/>
              <a:t>patient education and use of appropriate </a:t>
            </a:r>
            <a:r>
              <a:rPr lang="en-US" dirty="0" smtClean="0"/>
              <a:t>devices</a:t>
            </a:r>
          </a:p>
          <a:p>
            <a:r>
              <a:rPr lang="en-US" dirty="0" smtClean="0"/>
              <a:t>Increase </a:t>
            </a:r>
            <a:r>
              <a:rPr lang="en-US" dirty="0"/>
              <a:t>initiation of controller </a:t>
            </a:r>
            <a:r>
              <a:rPr lang="en-US" dirty="0" smtClean="0"/>
              <a:t>medications</a:t>
            </a:r>
          </a:p>
          <a:p>
            <a:r>
              <a:rPr lang="en-US" dirty="0" smtClean="0"/>
              <a:t>No </a:t>
            </a:r>
            <a:r>
              <a:rPr lang="en-US" dirty="0"/>
              <a:t>increased rate of readmission or adverse events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Johnson</a:t>
            </a:r>
            <a:r>
              <a:rPr lang="en-US" sz="1600" dirty="0"/>
              <a:t>, et al, Pediatrics, 2000; Kelly, et al., Ann All </a:t>
            </a:r>
            <a:r>
              <a:rPr lang="en-US" sz="1600" dirty="0" err="1"/>
              <a:t>Asth</a:t>
            </a:r>
            <a:r>
              <a:rPr lang="en-US" sz="1600" dirty="0"/>
              <a:t> </a:t>
            </a:r>
            <a:r>
              <a:rPr lang="en-US" sz="1600" dirty="0" err="1"/>
              <a:t>Imm</a:t>
            </a:r>
            <a:r>
              <a:rPr lang="en-US" sz="1600" dirty="0"/>
              <a:t> 2000; </a:t>
            </a:r>
            <a:r>
              <a:rPr lang="en-US" sz="1600" dirty="0" err="1"/>
              <a:t>Wazeka</a:t>
            </a:r>
            <a:r>
              <a:rPr lang="en-US" sz="1600" dirty="0"/>
              <a:t>, </a:t>
            </a:r>
            <a:r>
              <a:rPr lang="en-US" sz="1600" dirty="0" err="1"/>
              <a:t>Ped</a:t>
            </a:r>
            <a:r>
              <a:rPr lang="en-US" sz="1600" dirty="0"/>
              <a:t> </a:t>
            </a:r>
            <a:r>
              <a:rPr lang="en-US" sz="1600" dirty="0" err="1"/>
              <a:t>Pulm</a:t>
            </a:r>
            <a:r>
              <a:rPr lang="en-US" sz="1600" dirty="0"/>
              <a:t> 2001.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July 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7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Asthma Pathway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CNHS  ADMT Committee revises and updates the inpatient asthma pathway and order set approximately every 5 years</a:t>
            </a:r>
          </a:p>
          <a:p>
            <a:r>
              <a:rPr lang="en-US" sz="2400" dirty="0"/>
              <a:t>The Asthma Order Set was first done in 1997 with the first revision in 2000, most recent revision in 2013</a:t>
            </a:r>
          </a:p>
          <a:p>
            <a:r>
              <a:rPr lang="en-US" sz="2400" dirty="0"/>
              <a:t>Used a multidisciplinary approach</a:t>
            </a:r>
          </a:p>
          <a:p>
            <a:r>
              <a:rPr lang="en-US" sz="2400" dirty="0"/>
              <a:t>Goals for updating pathway and order set:</a:t>
            </a:r>
          </a:p>
          <a:p>
            <a:pPr lvl="1"/>
            <a:r>
              <a:rPr lang="en-US" sz="2000" dirty="0"/>
              <a:t>Ensure pathway correlates with order set</a:t>
            </a:r>
          </a:p>
          <a:p>
            <a:pPr lvl="1"/>
            <a:r>
              <a:rPr lang="en-US" sz="2000" dirty="0"/>
              <a:t>Improve efficiency of inpatient asthma care</a:t>
            </a:r>
          </a:p>
          <a:p>
            <a:pPr lvl="1"/>
            <a:r>
              <a:rPr lang="en-US" sz="2000" dirty="0"/>
              <a:t>Remove non-evidence based interventions</a:t>
            </a:r>
          </a:p>
          <a:p>
            <a:pPr lvl="1"/>
            <a:r>
              <a:rPr lang="en-US" sz="2000" dirty="0"/>
              <a:t>Guarantee Pathway aligned with hospital policy and clinical practice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July 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2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 you know the current Asthma Pathway and Order Set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age can patients on continuous albuterol nebs be admitted to the floor?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3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Greater than or equal to 3.  Policy 205.1 was changed in early 2012.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7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components to the asthma scoring system?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9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Characteristic	</a:t>
            </a:r>
            <a:r>
              <a:rPr lang="en-US" sz="1600" dirty="0" smtClean="0"/>
              <a:t>		0</a:t>
            </a:r>
            <a:r>
              <a:rPr lang="en-US" sz="1600" dirty="0"/>
              <a:t>	              </a:t>
            </a:r>
            <a:r>
              <a:rPr lang="en-US" sz="1600" dirty="0" smtClean="0"/>
              <a:t>         1</a:t>
            </a:r>
            <a:r>
              <a:rPr lang="en-US" sz="1600" dirty="0"/>
              <a:t>	                               </a:t>
            </a:r>
            <a:r>
              <a:rPr lang="en-US" sz="1600" dirty="0" smtClean="0"/>
              <a:t>          2</a:t>
            </a:r>
            <a:r>
              <a:rPr lang="en-US" sz="1600" dirty="0"/>
              <a:t>	</a:t>
            </a:r>
            <a:endParaRPr lang="en-US" sz="1600" baseline="30000" dirty="0"/>
          </a:p>
          <a:p>
            <a:r>
              <a:rPr lang="en-US" sz="1600" dirty="0"/>
              <a:t>Respiratory Rate</a:t>
            </a:r>
            <a:r>
              <a:rPr lang="en-US" sz="1600" baseline="30000" dirty="0"/>
              <a:t>1</a:t>
            </a:r>
            <a:r>
              <a:rPr lang="en-US" sz="1600" dirty="0"/>
              <a:t>				</a:t>
            </a:r>
            <a:endParaRPr lang="en-US" sz="1600" baseline="30000" dirty="0"/>
          </a:p>
          <a:p>
            <a:r>
              <a:rPr lang="en-US" sz="1700" dirty="0"/>
              <a:t>1 -3 years                  </a:t>
            </a:r>
            <a:r>
              <a:rPr lang="en-US" sz="1700" dirty="0" smtClean="0"/>
              <a:t>		≤ </a:t>
            </a:r>
            <a:r>
              <a:rPr lang="en-US" sz="1700" dirty="0"/>
              <a:t>34	        </a:t>
            </a:r>
            <a:r>
              <a:rPr lang="en-US" sz="1700" dirty="0" smtClean="0"/>
              <a:t>		35 </a:t>
            </a:r>
            <a:r>
              <a:rPr lang="en-US" sz="1700" dirty="0"/>
              <a:t>– 39	                             ≥ 40	</a:t>
            </a:r>
            <a:endParaRPr lang="en-US" sz="1700" baseline="30000" dirty="0"/>
          </a:p>
          <a:p>
            <a:r>
              <a:rPr lang="en-US" sz="1700" dirty="0"/>
              <a:t>4 – 5 years	</a:t>
            </a:r>
            <a:r>
              <a:rPr lang="en-US" sz="1700" dirty="0" smtClean="0"/>
              <a:t>		           ≤ </a:t>
            </a:r>
            <a:r>
              <a:rPr lang="en-US" sz="1700" dirty="0"/>
              <a:t>30	        </a:t>
            </a:r>
            <a:r>
              <a:rPr lang="en-US" sz="1700" dirty="0" smtClean="0"/>
              <a:t>           31 </a:t>
            </a:r>
            <a:r>
              <a:rPr lang="en-US" sz="1700" dirty="0"/>
              <a:t>– 35	                             ≥ 36	</a:t>
            </a:r>
            <a:endParaRPr lang="en-US" sz="1700" baseline="30000" dirty="0"/>
          </a:p>
          <a:p>
            <a:r>
              <a:rPr lang="en-US" sz="1700" dirty="0"/>
              <a:t>6 – 12 years	</a:t>
            </a:r>
            <a:r>
              <a:rPr lang="en-US" sz="1700" dirty="0" smtClean="0"/>
              <a:t>		≤ </a:t>
            </a:r>
            <a:r>
              <a:rPr lang="en-US" sz="1700" dirty="0"/>
              <a:t>26	        </a:t>
            </a:r>
            <a:r>
              <a:rPr lang="en-US" sz="1700" dirty="0" smtClean="0"/>
              <a:t>           27 </a:t>
            </a:r>
            <a:r>
              <a:rPr lang="en-US" sz="1700" dirty="0"/>
              <a:t>– 30	                             ≥ 31	</a:t>
            </a:r>
            <a:endParaRPr lang="en-US" sz="1700" baseline="30000" dirty="0"/>
          </a:p>
          <a:p>
            <a:r>
              <a:rPr lang="en-US" sz="1700" dirty="0"/>
              <a:t>&gt; 12 years	</a:t>
            </a:r>
            <a:r>
              <a:rPr lang="en-US" sz="1700" dirty="0" smtClean="0"/>
              <a:t>		            ≤ </a:t>
            </a:r>
            <a:r>
              <a:rPr lang="en-US" sz="1700" dirty="0"/>
              <a:t>23	        </a:t>
            </a:r>
            <a:r>
              <a:rPr lang="en-US" sz="1700" dirty="0" smtClean="0"/>
              <a:t>           24 </a:t>
            </a:r>
            <a:r>
              <a:rPr lang="en-US" sz="1700" dirty="0"/>
              <a:t>– 27	                             ≥ 28	</a:t>
            </a:r>
            <a:endParaRPr lang="en-US" sz="1700" baseline="30000" dirty="0"/>
          </a:p>
          <a:p>
            <a:r>
              <a:rPr lang="fi-FI" sz="1700" dirty="0"/>
              <a:t>O</a:t>
            </a:r>
            <a:r>
              <a:rPr lang="fi-FI" sz="1700" baseline="-25000" dirty="0"/>
              <a:t>2</a:t>
            </a:r>
            <a:r>
              <a:rPr lang="fi-FI" sz="1700" dirty="0"/>
              <a:t> Saturation</a:t>
            </a:r>
            <a:r>
              <a:rPr lang="fi-FI" sz="1700" baseline="30000" dirty="0"/>
              <a:t>2  </a:t>
            </a:r>
            <a:r>
              <a:rPr lang="fi-FI" sz="1700" baseline="30000" dirty="0" smtClean="0"/>
              <a:t>	                     </a:t>
            </a:r>
            <a:r>
              <a:rPr lang="fi-FI" sz="1700" dirty="0"/>
              <a:t>&gt; 93% on RA	    </a:t>
            </a:r>
            <a:r>
              <a:rPr lang="fi-FI" sz="1700" dirty="0" smtClean="0"/>
              <a:t>  89 </a:t>
            </a:r>
            <a:r>
              <a:rPr lang="fi-FI" sz="1700" dirty="0"/>
              <a:t>– 93% on RA                  ≤ 88% on </a:t>
            </a:r>
            <a:r>
              <a:rPr lang="fi-FI" sz="1700" dirty="0" smtClean="0"/>
              <a:t>RA</a:t>
            </a:r>
            <a:endParaRPr lang="fi-FI" sz="1700" baseline="30000" dirty="0"/>
          </a:p>
          <a:p>
            <a:r>
              <a:rPr lang="en-US" sz="1700" dirty="0"/>
              <a:t>Auscultation	</a:t>
            </a:r>
            <a:r>
              <a:rPr lang="en-US" sz="1700" dirty="0" smtClean="0"/>
              <a:t>                  Normal </a:t>
            </a:r>
            <a:r>
              <a:rPr lang="en-US" sz="1700" dirty="0"/>
              <a:t>BS	 </a:t>
            </a:r>
            <a:r>
              <a:rPr lang="en-US" sz="1700" dirty="0" smtClean="0"/>
              <a:t>    Expiratory </a:t>
            </a:r>
            <a:r>
              <a:rPr lang="en-US" sz="1700" dirty="0"/>
              <a:t>Wheezes	</a:t>
            </a:r>
            <a:r>
              <a:rPr lang="en-US" sz="1700" dirty="0" smtClean="0"/>
              <a:t> </a:t>
            </a:r>
            <a:r>
              <a:rPr lang="en-US" sz="1700" dirty="0" err="1" smtClean="0"/>
              <a:t>Insp&amp;Exp</a:t>
            </a:r>
            <a:r>
              <a:rPr lang="en-US" sz="1700" dirty="0" smtClean="0"/>
              <a:t>/Dim BS     </a:t>
            </a:r>
          </a:p>
          <a:p>
            <a:r>
              <a:rPr lang="en-US" sz="1700" dirty="0" smtClean="0"/>
              <a:t>Retractions</a:t>
            </a:r>
            <a:r>
              <a:rPr lang="en-US" sz="1700" baseline="30000" dirty="0" smtClean="0"/>
              <a:t>3</a:t>
            </a:r>
            <a:r>
              <a:rPr lang="en-US" sz="1700" dirty="0"/>
              <a:t>	</a:t>
            </a:r>
            <a:r>
              <a:rPr lang="en-US" sz="1700" dirty="0" smtClean="0"/>
              <a:t>    ≤ </a:t>
            </a:r>
            <a:r>
              <a:rPr lang="en-US" sz="1700" dirty="0"/>
              <a:t>1 accessory </a:t>
            </a:r>
            <a:r>
              <a:rPr lang="en-US" sz="1700" dirty="0" smtClean="0"/>
              <a:t>muscle   2 </a:t>
            </a:r>
            <a:r>
              <a:rPr lang="en-US" sz="1700" dirty="0"/>
              <a:t>accessory muscles	</a:t>
            </a:r>
            <a:r>
              <a:rPr lang="en-US" sz="1700" dirty="0" smtClean="0"/>
              <a:t> ≥ </a:t>
            </a:r>
            <a:r>
              <a:rPr lang="en-US" sz="1700" dirty="0"/>
              <a:t>3 accessory </a:t>
            </a:r>
            <a:r>
              <a:rPr lang="en-US" sz="1700" dirty="0" smtClean="0"/>
              <a:t>muscles</a:t>
            </a:r>
            <a:endParaRPr lang="en-US" sz="1700" baseline="30000" dirty="0"/>
          </a:p>
          <a:p>
            <a:r>
              <a:rPr lang="en-US" sz="1700" dirty="0"/>
              <a:t>Dyspnea 0= Speaks full sentences, playful, </a:t>
            </a:r>
            <a:r>
              <a:rPr lang="en-US" sz="1700" u="sng" dirty="0"/>
              <a:t>and good oral intake	1= Speaks partial sentences, short cry, or poor oral intake	2=Speaks short phrases, grunting, or unable to PO	</a:t>
            </a:r>
            <a:endParaRPr lang="en-US" sz="1700" u="sng" baseline="30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2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use a MDI with spacer vs. a neb in the order set?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/>
              <a:t>Some benefits of MDI with spacer </a:t>
            </a:r>
            <a:r>
              <a:rPr lang="en-US" sz="2200" dirty="0" err="1"/>
              <a:t>vs</a:t>
            </a:r>
            <a:r>
              <a:rPr lang="en-US" sz="2200" dirty="0"/>
              <a:t> nebulizer:  </a:t>
            </a:r>
          </a:p>
          <a:p>
            <a:pPr>
              <a:buNone/>
            </a:pPr>
            <a:r>
              <a:rPr lang="en-US" sz="2200" dirty="0"/>
              <a:t>    Nebulizers:  </a:t>
            </a:r>
          </a:p>
          <a:p>
            <a:pPr lvl="1"/>
            <a:r>
              <a:rPr lang="en-US" sz="2200" dirty="0"/>
              <a:t>Require child to sit for 10 minutes</a:t>
            </a:r>
          </a:p>
          <a:p>
            <a:pPr lvl="1"/>
            <a:r>
              <a:rPr lang="en-US" sz="2200" dirty="0"/>
              <a:t>Delivering at best 10% prescribed drug to lungs</a:t>
            </a:r>
          </a:p>
          <a:p>
            <a:pPr lvl="1"/>
            <a:r>
              <a:rPr lang="en-US" sz="2200" dirty="0"/>
              <a:t>Require maintenance, and some do not deliver good </a:t>
            </a:r>
            <a:r>
              <a:rPr lang="en-US" sz="2200" dirty="0" err="1"/>
              <a:t>respirable</a:t>
            </a:r>
            <a:r>
              <a:rPr lang="en-US" sz="2200" dirty="0"/>
              <a:t> output</a:t>
            </a:r>
          </a:p>
          <a:p>
            <a:pPr>
              <a:buNone/>
            </a:pPr>
            <a:r>
              <a:rPr lang="en-US" sz="2200" dirty="0"/>
              <a:t>     MDI with spacer:  </a:t>
            </a:r>
          </a:p>
          <a:p>
            <a:pPr lvl="1"/>
            <a:r>
              <a:rPr lang="en-US" sz="2200" dirty="0"/>
              <a:t>More efficient means of drug delivery</a:t>
            </a:r>
          </a:p>
          <a:p>
            <a:pPr lvl="1"/>
            <a:r>
              <a:rPr lang="en-US" sz="2200" dirty="0"/>
              <a:t>Less total dose required for same degree of </a:t>
            </a:r>
            <a:r>
              <a:rPr lang="en-US" sz="2200" dirty="0" err="1"/>
              <a:t>bronchodilation</a:t>
            </a:r>
            <a:endParaRPr lang="en-US" sz="2200" dirty="0"/>
          </a:p>
          <a:p>
            <a:pPr lvl="1"/>
            <a:r>
              <a:rPr lang="en-US" sz="2200" dirty="0"/>
              <a:t>Time to complete dose is shorter</a:t>
            </a:r>
          </a:p>
          <a:p>
            <a:pPr lvl="1">
              <a:buNone/>
            </a:pPr>
            <a:endParaRPr lang="en-US" sz="2200" dirty="0"/>
          </a:p>
          <a:p>
            <a:pPr>
              <a:buFontTx/>
              <a:buAutoNum type="arabicPeriod"/>
            </a:pPr>
            <a:r>
              <a:rPr lang="en-US" sz="1300" dirty="0"/>
              <a:t>Costs and effectiveness of spacer versus nebulizer in young children with moderate and severe acute asthma. J </a:t>
            </a:r>
            <a:r>
              <a:rPr lang="en-US" sz="1300" dirty="0" err="1"/>
              <a:t>Pediatr</a:t>
            </a:r>
            <a:r>
              <a:rPr lang="en-US" sz="1300" dirty="0"/>
              <a:t> 136(4), April 2000, </a:t>
            </a:r>
            <a:r>
              <a:rPr lang="en-US" sz="1300" dirty="0" err="1"/>
              <a:t>pp</a:t>
            </a:r>
            <a:r>
              <a:rPr lang="en-US" sz="1300" dirty="0"/>
              <a:t> 497-502 </a:t>
            </a:r>
          </a:p>
          <a:p>
            <a:pPr>
              <a:buFontTx/>
              <a:buAutoNum type="arabicPeriod" startAt="2"/>
            </a:pPr>
            <a:r>
              <a:rPr lang="en-US" sz="1300" dirty="0"/>
              <a:t>JOSE´ A. CASTRO-RODRIGUEZ, et al.  b-AGONISTS THROUGH METERED-DOSE INHALER WITH VALVED HOLDING CHAMBER VERSUS NEBULIZER FOR ACUTE EXACERBATION OF WHEEZING OR ASTHMA IN CHILDREN UNDER 5 YEARS OF AGE: A SYSTEMATIC REVIEW WITH META-ANALYSIS. </a:t>
            </a:r>
          </a:p>
          <a:p>
            <a:pPr>
              <a:buNone/>
            </a:pPr>
            <a:r>
              <a:rPr lang="en-US" sz="1300" dirty="0"/>
              <a:t>	J </a:t>
            </a:r>
            <a:r>
              <a:rPr lang="en-US" sz="1300" dirty="0" err="1"/>
              <a:t>Pediatr</a:t>
            </a:r>
            <a:r>
              <a:rPr lang="en-US" sz="1300" dirty="0"/>
              <a:t> 2004;145:172-7)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7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use daily dosing of corticosteroids in the order set?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4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the value of using a pathway for asthma in the hospital </a:t>
            </a:r>
          </a:p>
          <a:p>
            <a:r>
              <a:rPr lang="en-US" dirty="0"/>
              <a:t>Describe the evidence behind the asthma pathway</a:t>
            </a:r>
          </a:p>
          <a:p>
            <a:r>
              <a:rPr lang="en-US" dirty="0"/>
              <a:t>Apply the inpatient asthma pathway and order set to a pediatric patient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Cochrane Database of Systematic Reviews: Corticosteroids for hospitalized children with acute asthma Issue 4 (2008):</a:t>
            </a:r>
          </a:p>
          <a:p>
            <a:pPr lvl="1"/>
            <a:r>
              <a:rPr lang="en-US" dirty="0"/>
              <a:t>Decrease length of stay for asthmatics</a:t>
            </a:r>
          </a:p>
          <a:p>
            <a:pPr lvl="1"/>
            <a:r>
              <a:rPr lang="en-US" dirty="0"/>
              <a:t>Systemic steroids are for acute exacerbation</a:t>
            </a:r>
          </a:p>
          <a:p>
            <a:pPr lvl="1"/>
            <a:r>
              <a:rPr lang="en-US" dirty="0"/>
              <a:t>No consensus on type of steroids, dose and duration</a:t>
            </a:r>
          </a:p>
          <a:p>
            <a:pPr lvl="1"/>
            <a:r>
              <a:rPr lang="en-US" dirty="0"/>
              <a:t>Initiate steroids early </a:t>
            </a:r>
            <a:r>
              <a:rPr lang="en-US" dirty="0">
                <a:sym typeface="Wingdings" charset="2"/>
              </a:rPr>
              <a:t> reduces admissions &amp; decreases recurrence of exacerbations</a:t>
            </a:r>
          </a:p>
          <a:p>
            <a:r>
              <a:rPr lang="en-US" dirty="0">
                <a:sym typeface="Wingdings" charset="2"/>
              </a:rPr>
              <a:t>Multiple studies use a range of steroid dosing:</a:t>
            </a:r>
          </a:p>
          <a:p>
            <a:pPr lvl="1"/>
            <a:r>
              <a:rPr lang="en-US" dirty="0">
                <a:sym typeface="Wingdings" charset="2"/>
              </a:rPr>
              <a:t>1mg/kg – 2mg/kg/day</a:t>
            </a:r>
          </a:p>
          <a:p>
            <a:pPr lvl="1"/>
            <a:r>
              <a:rPr lang="en-US" dirty="0">
                <a:sym typeface="Wingdings" charset="2"/>
              </a:rPr>
              <a:t>daily to BID to QID dosing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ym typeface="Wingdings" charset="2"/>
              </a:rPr>
              <a:t>Most common side effects with short burst of corticosteroids:</a:t>
            </a:r>
          </a:p>
          <a:p>
            <a:pPr lvl="1"/>
            <a:r>
              <a:rPr lang="en-US" dirty="0">
                <a:sym typeface="Wingdings" charset="2"/>
              </a:rPr>
              <a:t>Sleep disturbance</a:t>
            </a:r>
          </a:p>
          <a:p>
            <a:pPr lvl="1"/>
            <a:r>
              <a:rPr lang="en-US" dirty="0">
                <a:sym typeface="Wingdings" charset="2"/>
              </a:rPr>
              <a:t>Behavior changes; mood swings</a:t>
            </a:r>
          </a:p>
          <a:p>
            <a:r>
              <a:rPr lang="en-US" dirty="0">
                <a:sym typeface="Wingdings" charset="2"/>
              </a:rPr>
              <a:t>Several studies comparing Inhaled steroids as a replacement to Oral steroids:</a:t>
            </a:r>
          </a:p>
          <a:p>
            <a:pPr lvl="1"/>
            <a:r>
              <a:rPr lang="en-US" dirty="0">
                <a:sym typeface="Wingdings" charset="2"/>
              </a:rPr>
              <a:t>Varying results with budesonide</a:t>
            </a:r>
          </a:p>
          <a:p>
            <a:pPr lvl="1"/>
            <a:r>
              <a:rPr lang="en-US" dirty="0"/>
              <a:t>Similar outcomes if budesonide dosed at 1600mcg per day</a:t>
            </a:r>
          </a:p>
          <a:p>
            <a:pPr lvl="1"/>
            <a:r>
              <a:rPr lang="en-US" dirty="0"/>
              <a:t>Effective as an adjunct with systemic steroids</a:t>
            </a:r>
          </a:p>
          <a:p>
            <a:pPr lvl="1"/>
            <a:r>
              <a:rPr lang="en-US" dirty="0"/>
              <a:t>Sometimes used in ED or outpatient settings, but not recommended for hospitalized asthmatics</a:t>
            </a:r>
          </a:p>
          <a:p>
            <a:r>
              <a:rPr lang="en-US" sz="1600" dirty="0"/>
              <a:t>S. L. Hewer, et al.  Prednisolone in acute childhood asthma:  clinical responses to three dosages.  Respiratory Medicine (1998) 92, 541-546. </a:t>
            </a:r>
          </a:p>
          <a:p>
            <a:r>
              <a:rPr lang="en-US" sz="1600" dirty="0"/>
              <a:t>The Cochrane Database of Systematic Reviews: Corticosteroids for hospitalized children with acute asthma.  Issue 4 (2008)</a:t>
            </a:r>
          </a:p>
          <a:p>
            <a:r>
              <a:rPr lang="en-US" sz="1600" dirty="0"/>
              <a:t>G. </a:t>
            </a:r>
            <a:r>
              <a:rPr lang="en-US" sz="1600" dirty="0" err="1"/>
              <a:t>Rachelefsky</a:t>
            </a:r>
            <a:r>
              <a:rPr lang="en-US" sz="1600" dirty="0"/>
              <a:t>.  Treating Exacerbations of Asthma in Children: The Role of Systemic Corticosteroids. </a:t>
            </a:r>
            <a:r>
              <a:rPr lang="en-US" sz="1600" i="1" dirty="0"/>
              <a:t>Pediatrics 2003;112;382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90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different phases of care and what score correlates to each phase?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7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Nebs-Asthma Score &gt;4</a:t>
            </a:r>
          </a:p>
          <a:p>
            <a:r>
              <a:rPr lang="en-US" dirty="0"/>
              <a:t>Frequent MDI-Asthma Score 2-4</a:t>
            </a:r>
          </a:p>
          <a:p>
            <a:r>
              <a:rPr lang="en-US" dirty="0"/>
              <a:t>Transition to D/C- Asthma Score </a:t>
            </a:r>
            <a:r>
              <a:rPr lang="en-US" dirty="0" smtClean="0"/>
              <a:t>&lt; or = 1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what asthma score do you wean the albuterol from continuous to q2 and from q2 to q 4 hours?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55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Wean from cont. nebs  </a:t>
            </a:r>
            <a:r>
              <a:rPr lang="en-US" dirty="0">
                <a:sym typeface="Wingdings" charset="2"/>
              </a:rPr>
              <a:t> q2 MDI if score ≤ 4</a:t>
            </a:r>
          </a:p>
          <a:p>
            <a:r>
              <a:rPr lang="en-US" dirty="0"/>
              <a:t>Wean from q2 MDI</a:t>
            </a:r>
            <a:r>
              <a:rPr lang="en-US" dirty="0">
                <a:sym typeface="Wingdings" charset="2"/>
              </a:rPr>
              <a:t> q4 MDI if score ≤1</a:t>
            </a:r>
          </a:p>
          <a:p>
            <a:r>
              <a:rPr lang="en-US" dirty="0"/>
              <a:t>Discharge if score on q4 MDI ≤ 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15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what asthma score do you increase albuterol from q 4 hours to q 2 hours and q 2 hours to continuous?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32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asthma score ≥5 and patient is on q2 MDI, increase to continuous nebs</a:t>
            </a:r>
          </a:p>
          <a:p>
            <a:r>
              <a:rPr lang="en-US" dirty="0"/>
              <a:t>If asthma score ≥2 and patient is on q4 MDI, increase to q2 MDI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94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copy of the asthma action plan is given to the family?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90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smtClean="0"/>
              <a:t>(top) </a:t>
            </a:r>
            <a:r>
              <a:rPr lang="en-US" dirty="0"/>
              <a:t>copy </a:t>
            </a:r>
            <a:r>
              <a:rPr lang="en-US" dirty="0">
                <a:sym typeface="Wingdings" charset="2"/>
              </a:rPr>
              <a:t>  Family</a:t>
            </a:r>
          </a:p>
          <a:p>
            <a:r>
              <a:rPr lang="en-US" dirty="0">
                <a:sym typeface="Wingdings" charset="2"/>
              </a:rPr>
              <a:t>Yellow copy  </a:t>
            </a:r>
            <a:r>
              <a:rPr lang="en-US" dirty="0" smtClean="0">
                <a:sym typeface="Wingdings" charset="2"/>
              </a:rPr>
              <a:t>School</a:t>
            </a:r>
            <a:endParaRPr lang="en-US" dirty="0">
              <a:sym typeface="Wingdings" charset="2"/>
            </a:endParaRPr>
          </a:p>
          <a:p>
            <a:r>
              <a:rPr lang="en-US" dirty="0" smtClean="0">
                <a:sym typeface="Wingdings" charset="2"/>
              </a:rPr>
              <a:t>Bottom White Copy</a:t>
            </a:r>
            <a:r>
              <a:rPr lang="en-US" smtClean="0">
                <a:sym typeface="Wingdings" charset="2"/>
              </a:rPr>
              <a:t> Chart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WHAT DO YOU KNOW ABOUT ASTHMA?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7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47638"/>
            <a:ext cx="5043487" cy="66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499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/>
              <a:pPr/>
              <a:t>July 7, 2015</a:t>
            </a:fld>
            <a:endParaRPr lang="en-US"/>
          </a:p>
        </p:txBody>
      </p:sp>
      <p:pic>
        <p:nvPicPr>
          <p:cNvPr id="1026" name="Picture 2" descr="C:\Users\GDixon\AppData\Local\Microsoft\Windows\Temporary Internet Files\Content.IE5\0VX1GI77\phot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9" y="191588"/>
            <a:ext cx="5730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67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Dr. Bear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2-3 days of URI symptoms</a:t>
            </a:r>
          </a:p>
          <a:p>
            <a:r>
              <a:rPr lang="en-US" dirty="0" smtClean="0"/>
              <a:t>Afebrile</a:t>
            </a:r>
          </a:p>
          <a:p>
            <a:r>
              <a:rPr lang="en-US" dirty="0" smtClean="0"/>
              <a:t>Tachypnea to the 40s</a:t>
            </a:r>
          </a:p>
          <a:p>
            <a:r>
              <a:rPr lang="en-US" dirty="0" smtClean="0"/>
              <a:t>I/E wheezing</a:t>
            </a:r>
          </a:p>
          <a:p>
            <a:r>
              <a:rPr lang="en-US" dirty="0" smtClean="0"/>
              <a:t>O2 saturation 88% on room air</a:t>
            </a:r>
          </a:p>
          <a:p>
            <a:r>
              <a:rPr lang="en-US" dirty="0" smtClean="0"/>
              <a:t>Using 3 accessory muscles</a:t>
            </a:r>
          </a:p>
          <a:p>
            <a:r>
              <a:rPr lang="en-US" dirty="0" smtClean="0"/>
              <a:t>Able to PO, speak in full sentences and PO’s well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39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Dr. Bear’s Asthma Score?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28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Bear’s Asthma Score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RR-2</a:t>
            </a:r>
          </a:p>
          <a:p>
            <a:r>
              <a:rPr lang="en-US" dirty="0" smtClean="0"/>
              <a:t>O2-2</a:t>
            </a:r>
          </a:p>
          <a:p>
            <a:r>
              <a:rPr lang="en-US" dirty="0" smtClean="0"/>
              <a:t>Auscultation-2</a:t>
            </a:r>
          </a:p>
          <a:p>
            <a:r>
              <a:rPr lang="en-US" dirty="0" smtClean="0"/>
              <a:t>Retractions-2</a:t>
            </a:r>
          </a:p>
          <a:p>
            <a:r>
              <a:rPr lang="en-US" dirty="0" smtClean="0"/>
              <a:t>Dyspnea-0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July 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0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patient with asthma score 8 or above should go to the PICU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1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July 7, 2015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48046"/>
            <a:ext cx="8865325" cy="12540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81200" y="6248400"/>
            <a:ext cx="1447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8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 Education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www.impact-dc.org</a:t>
            </a:r>
            <a:endParaRPr lang="en-US" dirty="0"/>
          </a:p>
          <a:p>
            <a:endParaRPr lang="en-US" sz="1050" dirty="0"/>
          </a:p>
          <a:p>
            <a:r>
              <a:rPr lang="en-US" dirty="0"/>
              <a:t>Intranet: Home &gt; Departments &gt; Patient and Family Services &gt; Patient Education &gt; Asthma</a:t>
            </a:r>
          </a:p>
          <a:p>
            <a:endParaRPr lang="en-US" sz="1050" dirty="0"/>
          </a:p>
          <a:p>
            <a:r>
              <a:rPr lang="en-US" dirty="0"/>
              <a:t>Get Well Network </a:t>
            </a:r>
            <a:r>
              <a:rPr lang="en-US" dirty="0" smtClean="0"/>
              <a:t>(coming to 4Main soon!)</a:t>
            </a:r>
            <a:endParaRPr lang="en-US" dirty="0"/>
          </a:p>
          <a:p>
            <a:endParaRPr lang="en-US" sz="1050" dirty="0"/>
          </a:p>
          <a:p>
            <a:r>
              <a:rPr lang="en-US" dirty="0"/>
              <a:t>CHEX: Search courses </a:t>
            </a:r>
            <a:r>
              <a:rPr lang="en-US" dirty="0">
                <a:sym typeface="Wingdings" charset="2"/>
              </a:rPr>
              <a:t> MDI   Metered Dose Inhaler (MDI) Instruction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820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DC: Nuts &amp; Bolts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kids with a history of poorly controlled asthma</a:t>
            </a:r>
          </a:p>
          <a:p>
            <a:r>
              <a:rPr lang="en-US" dirty="0" smtClean="0"/>
              <a:t>Visits occur </a:t>
            </a:r>
            <a:r>
              <a:rPr lang="en-US" dirty="0"/>
              <a:t>within 2-4 weeks of ED </a:t>
            </a:r>
            <a:r>
              <a:rPr lang="en-US" dirty="0" smtClean="0"/>
              <a:t>visit</a:t>
            </a:r>
          </a:p>
          <a:p>
            <a:r>
              <a:rPr lang="en-US" dirty="0" smtClean="0"/>
              <a:t>We accept referrals from PCPs, families, school nurses, insurance case managers, and more!</a:t>
            </a:r>
          </a:p>
          <a:p>
            <a:r>
              <a:rPr lang="en-US" dirty="0"/>
              <a:t>Most referrals come from the Emergency Department</a:t>
            </a:r>
          </a:p>
          <a:p>
            <a:r>
              <a:rPr lang="en-US" dirty="0" smtClean="0"/>
              <a:t>Usually a single visit (some families return for follow up)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  <p:pic>
        <p:nvPicPr>
          <p:cNvPr id="6" name="Picture 5" descr="Logo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24574"/>
            <a:ext cx="1905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3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DC: Nuts &amp; Bolts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NIH Guidelines for Asthma Care</a:t>
            </a:r>
          </a:p>
          <a:p>
            <a:r>
              <a:rPr lang="en-US" dirty="0" smtClean="0"/>
              <a:t>1 </a:t>
            </a:r>
            <a:r>
              <a:rPr lang="en-US" dirty="0"/>
              <a:t>½ hour </a:t>
            </a:r>
            <a:r>
              <a:rPr lang="en-US" dirty="0" smtClean="0"/>
              <a:t>visit</a:t>
            </a:r>
            <a:endParaRPr lang="en-US" dirty="0"/>
          </a:p>
          <a:p>
            <a:r>
              <a:rPr lang="en-US" dirty="0" smtClean="0"/>
              <a:t>Components of visit</a:t>
            </a:r>
          </a:p>
          <a:p>
            <a:pPr lvl="1"/>
            <a:r>
              <a:rPr lang="en-US" dirty="0" smtClean="0"/>
              <a:t>Intake</a:t>
            </a:r>
            <a:endParaRPr lang="en-US" dirty="0"/>
          </a:p>
          <a:p>
            <a:pPr lvl="1"/>
            <a:r>
              <a:rPr lang="en-US" dirty="0"/>
              <a:t>Education: </a:t>
            </a:r>
            <a:r>
              <a:rPr lang="en-US" dirty="0" smtClean="0"/>
              <a:t>pathophysiology of asthma, trigger control, and medication technique</a:t>
            </a:r>
            <a:endParaRPr lang="en-US" dirty="0"/>
          </a:p>
          <a:p>
            <a:pPr lvl="1"/>
            <a:r>
              <a:rPr lang="en-US" dirty="0"/>
              <a:t>Clinical Care: medications </a:t>
            </a:r>
            <a:r>
              <a:rPr lang="en-US" dirty="0" smtClean="0"/>
              <a:t>and </a:t>
            </a:r>
            <a:r>
              <a:rPr lang="en-US" dirty="0"/>
              <a:t>written plan</a:t>
            </a:r>
          </a:p>
          <a:p>
            <a:pPr lvl="1"/>
            <a:r>
              <a:rPr lang="en-US" dirty="0"/>
              <a:t>Care Coordination: linkages to primary care, school nurses, and community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  <p:pic>
        <p:nvPicPr>
          <p:cNvPr id="7" name="Picture 6" descr="Logo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24574"/>
            <a:ext cx="1905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1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  <p:pic>
        <p:nvPicPr>
          <p:cNvPr id="5" name="Picture 7" descr="asthma_airways_smal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1924595"/>
            <a:ext cx="6331132" cy="3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373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DC: How We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provide in-depth asthma education for families.</a:t>
            </a:r>
          </a:p>
          <a:p>
            <a:r>
              <a:rPr lang="en-US" dirty="0"/>
              <a:t>Families can have all of their questions answered and concerns addressed about their child’s asthma.</a:t>
            </a:r>
          </a:p>
          <a:p>
            <a:r>
              <a:rPr lang="en-US" dirty="0"/>
              <a:t>We practice to make sure kids are getting the right amount of their medicine.</a:t>
            </a:r>
          </a:p>
          <a:p>
            <a:r>
              <a:rPr lang="en-US" dirty="0"/>
              <a:t>Families will work together with </a:t>
            </a:r>
            <a:r>
              <a:rPr lang="en-US" dirty="0" smtClean="0"/>
              <a:t>an asthma educator and </a:t>
            </a:r>
            <a:r>
              <a:rPr lang="en-US" dirty="0"/>
              <a:t>doctor to come up with an Asthma Action Plan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 dirty="0"/>
          </a:p>
        </p:txBody>
      </p:sp>
      <p:pic>
        <p:nvPicPr>
          <p:cNvPr id="6" name="Picture 5" descr="Logo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24574"/>
            <a:ext cx="1905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27282"/>
            <a:ext cx="1905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Website: www.impact-dc.org</a:t>
            </a:r>
            <a:endParaRPr lang="en-US" sz="3600" dirty="0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533400" y="1238250"/>
            <a:ext cx="792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3" t="7923" r="8032" b="7203"/>
          <a:stretch/>
        </p:blipFill>
        <p:spPr bwMode="auto">
          <a:xfrm>
            <a:off x="685800" y="1447800"/>
            <a:ext cx="7375200" cy="467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0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27281"/>
            <a:ext cx="1905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" b="3876"/>
          <a:stretch/>
        </p:blipFill>
        <p:spPr bwMode="auto">
          <a:xfrm>
            <a:off x="1489744" y="1371600"/>
            <a:ext cx="620209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Educational Videos</a:t>
            </a:r>
            <a:endParaRPr lang="en-US" sz="3600" dirty="0"/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533400" y="1238250"/>
            <a:ext cx="792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692547" cy="306714"/>
          </a:xfrm>
        </p:spPr>
        <p:txBody>
          <a:bodyPr/>
          <a:lstStyle/>
          <a:p>
            <a:fld id="{E0875820-01A4-FA45-B5CC-843AEFB83044}" type="datetime4">
              <a:rPr lang="en-US" smtClean="0"/>
              <a:pPr/>
              <a:t>July 7, 2015</a:t>
            </a:fld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60799" y="2632794"/>
            <a:ext cx="5876898" cy="28986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45931" y="295655"/>
            <a:ext cx="6528394" cy="10523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F0000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mtClean="0"/>
              <a:t> </a:t>
            </a:r>
          </a:p>
        </p:txBody>
      </p:sp>
      <p:pic>
        <p:nvPicPr>
          <p:cNvPr id="5" name="Picture 2" descr="ST with MAP and k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731" y="262127"/>
            <a:ext cx="3392526" cy="22616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 descr="boy by c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331" y="262127"/>
            <a:ext cx="3392526" cy="22616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731" y="3767327"/>
            <a:ext cx="3392526" cy="22616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6" descr="instru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3131" y="3767327"/>
            <a:ext cx="3392526" cy="22190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5731" y="2700527"/>
            <a:ext cx="3249839" cy="117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3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smtClean="0"/>
              <a:t>ROLE OF THE ASTHMA EDUCATOR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11174" y="1311275"/>
            <a:ext cx="8223307" cy="4890033"/>
          </a:xfrm>
        </p:spPr>
        <p:txBody>
          <a:bodyPr>
            <a:normAutofit/>
          </a:bodyPr>
          <a:lstStyle/>
          <a:p>
            <a:pPr lvl="1"/>
            <a:r>
              <a:rPr lang="en-US" sz="2000" b="1" dirty="0" smtClean="0"/>
              <a:t>Deliver quality and  consistent asthma education to patients and families</a:t>
            </a:r>
          </a:p>
          <a:p>
            <a:pPr marL="457200" lvl="1" indent="0">
              <a:buNone/>
            </a:pPr>
            <a:r>
              <a:rPr lang="en-US" sz="2000" b="1" dirty="0" smtClean="0"/>
              <a:t>        </a:t>
            </a:r>
            <a:r>
              <a:rPr lang="en-US" sz="2000" dirty="0" smtClean="0"/>
              <a:t>Current one on one session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Group classes ( during busy season)</a:t>
            </a:r>
          </a:p>
          <a:p>
            <a:pPr lvl="1"/>
            <a:r>
              <a:rPr lang="en-US" sz="2000" b="1" dirty="0" smtClean="0"/>
              <a:t>Provides </a:t>
            </a:r>
            <a:r>
              <a:rPr lang="en-US" sz="2000" b="1" dirty="0"/>
              <a:t>i</a:t>
            </a:r>
            <a:r>
              <a:rPr lang="en-US" sz="2000" b="1" dirty="0" smtClean="0"/>
              <a:t>nterprofessional asthma education</a:t>
            </a:r>
          </a:p>
          <a:p>
            <a:pPr marL="457200" lvl="1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</a:t>
            </a:r>
            <a:r>
              <a:rPr lang="en-US" sz="2000" dirty="0" smtClean="0"/>
              <a:t>The goal is to provide consistent education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Make referrals to Impact DC and Severe Asthma Clinic (SAC)</a:t>
            </a:r>
          </a:p>
          <a:p>
            <a:pPr marL="457200" lvl="1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</a:t>
            </a:r>
            <a:r>
              <a:rPr lang="en-US" sz="2000" dirty="0" smtClean="0"/>
              <a:t>Who gets referred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Who does NOT  get referred (</a:t>
            </a:r>
            <a:r>
              <a:rPr lang="en-US" sz="2000" dirty="0" smtClean="0">
                <a:solidFill>
                  <a:srgbClr val="FF0000"/>
                </a:solidFill>
              </a:rPr>
              <a:t>PULMONARY) (Kaiser ?) only if….</a:t>
            </a:r>
          </a:p>
          <a:p>
            <a:pPr marL="457200" lvl="1" indent="0">
              <a:buNone/>
            </a:pPr>
            <a:endParaRPr lang="en-US" sz="2000" b="1" dirty="0" smtClean="0"/>
          </a:p>
          <a:p>
            <a:pPr lvl="1"/>
            <a:r>
              <a:rPr lang="en-US" sz="2000" b="1" dirty="0" smtClean="0"/>
              <a:t> Asthma Action Plan  Compliance Tracking </a:t>
            </a:r>
          </a:p>
          <a:p>
            <a:pPr marL="457200" lvl="1" indent="0">
              <a:buNone/>
            </a:pPr>
            <a:r>
              <a:rPr lang="en-US" sz="2000" b="1" dirty="0" smtClean="0"/>
              <a:t>              </a:t>
            </a:r>
          </a:p>
          <a:p>
            <a:pPr marL="45720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08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ASTHMA ACTION PLAN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1174" y="1311275"/>
            <a:ext cx="8223307" cy="5045075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A Joint Commission mandated requirement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0B050"/>
                </a:solidFill>
              </a:rPr>
              <a:t>What is the AAP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0B050"/>
                </a:solidFill>
              </a:rPr>
              <a:t>Who qualifies for the AAP</a:t>
            </a:r>
          </a:p>
          <a:p>
            <a:endParaRPr lang="en-US" sz="1800" dirty="0" smtClean="0">
              <a:solidFill>
                <a:srgbClr val="FFC000"/>
              </a:solidFill>
            </a:endParaRPr>
          </a:p>
          <a:p>
            <a:r>
              <a:rPr lang="en-US" sz="1800" dirty="0" smtClean="0">
                <a:solidFill>
                  <a:srgbClr val="FFC000"/>
                </a:solidFill>
              </a:rPr>
              <a:t>Who is responsible for reviewing the AAP with patients and families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FFC000"/>
                </a:solidFill>
              </a:rPr>
              <a:t>Asthma Educator  ( work Mon-Fri 8-4pm ) early disposition  decision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FFC000"/>
                </a:solidFill>
              </a:rPr>
              <a:t>Resident ( daily to include weekends, holidays and Asthma educator off shift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What information should be reviewed during education  session with patients and families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All aspects of the AAP to INCLUDE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FF0000"/>
                </a:solidFill>
              </a:rPr>
              <a:t> What is asthma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FF0000"/>
                </a:solidFill>
              </a:rPr>
              <a:t> Triggers ( what they are and how to avoid them)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FF0000"/>
                </a:solidFill>
              </a:rPr>
              <a:t> Signs and symptoms of a flare-up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FF0000"/>
                </a:solidFill>
              </a:rPr>
              <a:t> Review of medications ( when to use them and how much to use)</a:t>
            </a:r>
          </a:p>
        </p:txBody>
      </p:sp>
    </p:spTree>
    <p:extLst>
      <p:ext uri="{BB962C8B-B14F-4D97-AF65-F5344CB8AC3E}">
        <p14:creationId xmlns:p14="http://schemas.microsoft.com/office/powerpoint/2010/main" val="496778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ASTHMA ACTION PLAN </a:t>
            </a:r>
            <a:r>
              <a:rPr lang="en-US" dirty="0" smtClean="0">
                <a:solidFill>
                  <a:schemeClr val="tx1"/>
                </a:solidFill>
              </a:rPr>
              <a:t>(Joint commission requirement)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95895" y="1031833"/>
            <a:ext cx="3914773" cy="5324517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Name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Triggers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Controller med(s) 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”no controller”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Rescue meds + (correct) dose(s)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filled out?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visit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“Follow up with primary doctor in 1 week”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filled out?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 phone number 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“Patient/Parent has doctor/clinic number at home” checked?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</a:t>
            </a:r>
            <a:r>
              <a:rPr lang="en-U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parent/guardian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AAP?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Please give the family the top 2 copies, and put 3 copy in the front of the chart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6584" r="25683" b="8268"/>
          <a:stretch/>
        </p:blipFill>
        <p:spPr bwMode="auto">
          <a:xfrm>
            <a:off x="179513" y="1031833"/>
            <a:ext cx="4032448" cy="5581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8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Controllers/Inhaled Steroids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MedsLetterSized(1)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56471"/>
              <a:stretch>
                <a:fillRect/>
              </a:stretch>
            </p:blipFill>
          </mc:Choice>
          <mc:Fallback>
            <p:blipFill>
              <a:blip r:embed="rId3"/>
              <a:srcRect t="56471"/>
              <a:stretch>
                <a:fillRect/>
              </a:stretch>
            </p:blipFill>
          </mc:Fallback>
        </mc:AlternateContent>
        <p:spPr>
          <a:xfrm>
            <a:off x="-16256" y="728700"/>
            <a:ext cx="8743875" cy="2436357"/>
          </a:xfrm>
          <a:prstGeom prst="rect">
            <a:avLst/>
          </a:prstGeom>
        </p:spPr>
      </p:pic>
      <p:pic>
        <p:nvPicPr>
          <p:cNvPr id="8" name="Picture 7" descr="MedsLetterSized(1)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91265" y="2960948"/>
            <a:ext cx="7643109" cy="40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88" y="341731"/>
            <a:ext cx="8229600" cy="669925"/>
          </a:xfrm>
        </p:spPr>
        <p:txBody>
          <a:bodyPr/>
          <a:lstStyle/>
          <a:p>
            <a:pPr algn="ctr"/>
            <a:r>
              <a:rPr lang="en-US" dirty="0" smtClean="0"/>
              <a:t>RESCUE INHALERS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 rot="21308578">
            <a:off x="1298297" y="992694"/>
            <a:ext cx="3382338" cy="1306033"/>
          </a:xfrm>
        </p:spPr>
        <p:txBody>
          <a:bodyPr/>
          <a:lstStyle/>
          <a:p>
            <a:r>
              <a:rPr lang="en-US" b="1" dirty="0" smtClean="0"/>
              <a:t>Each one of these 3 inhaler is </a:t>
            </a:r>
          </a:p>
          <a:p>
            <a:r>
              <a:rPr lang="en-US" b="1" dirty="0" smtClean="0"/>
              <a:t>Albuterol</a:t>
            </a:r>
            <a:endParaRPr lang="en-US" b="1" dirty="0"/>
          </a:p>
        </p:txBody>
      </p:sp>
      <p:pic>
        <p:nvPicPr>
          <p:cNvPr id="9" name="Picture 8" descr="MedsLetterSized(1)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b="42353"/>
              <a:stretch>
                <a:fillRect/>
              </a:stretch>
            </p:blipFill>
          </mc:Choice>
          <mc:Fallback>
            <p:blipFill>
              <a:blip r:embed="rId3"/>
              <a:srcRect b="42353"/>
              <a:stretch>
                <a:fillRect/>
              </a:stretch>
            </p:blipFill>
          </mc:Fallback>
        </mc:AlternateContent>
        <p:spPr>
          <a:xfrm>
            <a:off x="276280" y="2276872"/>
            <a:ext cx="8875059" cy="476524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43608" y="3284984"/>
            <a:ext cx="3108960" cy="1554480"/>
          </a:xfrm>
          <a:prstGeom prst="roundRect">
            <a:avLst/>
          </a:prstGeom>
          <a:noFill/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43608" y="968966"/>
            <a:ext cx="3418173" cy="8527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79712" y="1835851"/>
            <a:ext cx="540060" cy="1341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9772" y="1857067"/>
            <a:ext cx="633806" cy="1427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73231"/>
            <a:ext cx="10065296" cy="6699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 smtClean="0"/>
              <a:t>MDI SPACER TECHNIQUE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47663" y="1311276"/>
            <a:ext cx="5976665" cy="44094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2" y="1256890"/>
            <a:ext cx="5976665" cy="4271992"/>
          </a:xfrm>
          <a:prstGeom prst="rect">
            <a:avLst/>
          </a:prstGeom>
          <a:ln w="3175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46119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PEDIATRIC PATIENTS HAVE YOU TREATED WITH ASTHMA?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July 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67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Asthma is the #1 inpatient diagnosis for pediatric patients at Children’s National Health System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0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History:</a:t>
            </a:r>
          </a:p>
          <a:p>
            <a:r>
              <a:rPr lang="en-US" dirty="0"/>
              <a:t>Cough</a:t>
            </a:r>
          </a:p>
          <a:p>
            <a:r>
              <a:rPr lang="en-US" dirty="0" smtClean="0"/>
              <a:t>Wheeze</a:t>
            </a:r>
          </a:p>
          <a:p>
            <a:r>
              <a:rPr lang="en-US" dirty="0" smtClean="0"/>
              <a:t>Shortness </a:t>
            </a:r>
            <a:r>
              <a:rPr lang="en-US" dirty="0"/>
              <a:t>of breath</a:t>
            </a:r>
          </a:p>
          <a:p>
            <a:r>
              <a:rPr lang="en-US" dirty="0"/>
              <a:t>Chest pain</a:t>
            </a:r>
          </a:p>
          <a:p>
            <a:r>
              <a:rPr lang="en-US" dirty="0" smtClean="0"/>
              <a:t>Fatigue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dirty="0">
                <a:latin typeface="Corbel" pitchFamily="34" charset="0"/>
              </a:rPr>
              <a:t>Physical </a:t>
            </a:r>
            <a:r>
              <a:rPr lang="en-US" sz="2600" dirty="0" smtClean="0">
                <a:latin typeface="Corbel" pitchFamily="34" charset="0"/>
              </a:rPr>
              <a:t>Exam:</a:t>
            </a:r>
            <a:endParaRPr lang="en-US" sz="2600" dirty="0">
              <a:latin typeface="Corbel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orbel" pitchFamily="34" charset="0"/>
              </a:rPr>
              <a:t>General Assessment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orbel" pitchFamily="34" charset="0"/>
              </a:rPr>
              <a:t>Use of accessory muscles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orbel" pitchFamily="34" charset="0"/>
              </a:rPr>
              <a:t>Breathless – able to speak/eat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orbel" pitchFamily="34" charset="0"/>
              </a:rPr>
              <a:t>Respiratory Rate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orbel" pitchFamily="34" charset="0"/>
              </a:rPr>
              <a:t>Pulse </a:t>
            </a:r>
            <a:r>
              <a:rPr lang="en-US" sz="2600" dirty="0" err="1">
                <a:latin typeface="Corbel" pitchFamily="34" charset="0"/>
              </a:rPr>
              <a:t>oximetry</a:t>
            </a:r>
            <a:endParaRPr lang="en-US" sz="2600" dirty="0">
              <a:latin typeface="Corbel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orbel" pitchFamily="34" charset="0"/>
              </a:rPr>
              <a:t>Auscultation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US" sz="2600" dirty="0">
                <a:latin typeface="Corbel" pitchFamily="34" charset="0"/>
              </a:rPr>
              <a:t>Wheezing (inspiratory/expiratory)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US" sz="2600" dirty="0">
                <a:latin typeface="Corbel" pitchFamily="34" charset="0"/>
              </a:rPr>
              <a:t>Aeration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US" sz="2600" dirty="0">
                <a:latin typeface="Corbel" pitchFamily="34" charset="0"/>
              </a:rPr>
              <a:t>Crackles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7, 2015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4716599"/>
            <a:ext cx="4191000" cy="16319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Exclude alternative diagnoses –                 - Foreign Body        - Bronchiolitis</a:t>
            </a:r>
          </a:p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- CHF            	    - GERD</a:t>
            </a:r>
          </a:p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- Vocal cord dysfunction</a:t>
            </a:r>
          </a:p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- Cystic Fibrosis	    - </a:t>
            </a:r>
            <a:r>
              <a:rPr lang="en-US" sz="2000" dirty="0" err="1">
                <a:solidFill>
                  <a:schemeClr val="accent1"/>
                </a:solidFill>
              </a:rPr>
              <a:t>Mediastinal</a:t>
            </a:r>
            <a:r>
              <a:rPr lang="en-US" sz="2000" dirty="0">
                <a:solidFill>
                  <a:schemeClr val="accent1"/>
                </a:solidFill>
              </a:rPr>
              <a:t> mass</a:t>
            </a:r>
          </a:p>
        </p:txBody>
      </p:sp>
    </p:spTree>
    <p:extLst>
      <p:ext uri="{BB962C8B-B14F-4D97-AF65-F5344CB8AC3E}">
        <p14:creationId xmlns:p14="http://schemas.microsoft.com/office/powerpoint/2010/main" val="628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Inpatient Management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Cornerstones of Inpatient Management</a:t>
            </a:r>
          </a:p>
          <a:p>
            <a:r>
              <a:rPr lang="en-US" dirty="0"/>
              <a:t>Frequent clinical assessments</a:t>
            </a:r>
          </a:p>
          <a:p>
            <a:r>
              <a:rPr lang="en-US" dirty="0"/>
              <a:t>Short-acting inhaled beta-agonists</a:t>
            </a:r>
          </a:p>
          <a:p>
            <a:r>
              <a:rPr lang="en-US" dirty="0"/>
              <a:t>Systemic corticosteroids</a:t>
            </a:r>
          </a:p>
          <a:p>
            <a:r>
              <a:rPr lang="en-US" dirty="0"/>
              <a:t>Oxygen when needed</a:t>
            </a:r>
          </a:p>
          <a:p>
            <a:r>
              <a:rPr lang="en-US" dirty="0"/>
              <a:t>Nutrition – IV hydration if needed</a:t>
            </a:r>
          </a:p>
          <a:p>
            <a:r>
              <a:rPr lang="en-US" dirty="0"/>
              <a:t>Initiate or resume controller medications</a:t>
            </a:r>
          </a:p>
          <a:p>
            <a:r>
              <a:rPr lang="en-US" dirty="0"/>
              <a:t>Asthma education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7,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7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coming to Children’s Hospital, did you use a pathway?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July 7,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49864"/>
      </p:ext>
    </p:extLst>
  </p:cSld>
  <p:clrMapOvr>
    <a:masterClrMapping/>
  </p:clrMapOvr>
</p:sld>
</file>

<file path=ppt/theme/theme1.xml><?xml version="1.0" encoding="utf-8"?>
<a:theme xmlns:a="http://schemas.openxmlformats.org/drawingml/2006/main" name="CN_PowerPoint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CN_PowerPoint_White</Template>
  <TotalTime>150</TotalTime>
  <Words>1544</Words>
  <Application>Microsoft Office PowerPoint</Application>
  <PresentationFormat>On-screen Show (4:3)</PresentationFormat>
  <Paragraphs>285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CN_PowerPoint_White</vt:lpstr>
      <vt:lpstr>Inpatient Asthma Pathway and Order Set Gabrina L. Dixon, MD Claudia Arrieta, RT and Asthma Educator Jahmeilia Paul, Impact DC July 7, 2015</vt:lpstr>
      <vt:lpstr>Learning Objectives</vt:lpstr>
      <vt:lpstr>WHAT DO YOU KNOW ABOUT ASTHMA?</vt:lpstr>
      <vt:lpstr>Pathophysiology</vt:lpstr>
      <vt:lpstr>HOW MANY PEDIATRIC PATIENTS HAVE YOU TREATED WITH ASTHMA?</vt:lpstr>
      <vt:lpstr>ASTHMA</vt:lpstr>
      <vt:lpstr>Clinical Assessment</vt:lpstr>
      <vt:lpstr>Inpatient Management</vt:lpstr>
      <vt:lpstr>Before coming to Children’s Hospital, did you use a pathway?</vt:lpstr>
      <vt:lpstr>Why use a pathway</vt:lpstr>
      <vt:lpstr>History of Asthma Pathway</vt:lpstr>
      <vt:lpstr>How well do you know the current Asthma Pathway and Order Set ?</vt:lpstr>
      <vt:lpstr>Question 1</vt:lpstr>
      <vt:lpstr>Answer 1</vt:lpstr>
      <vt:lpstr>Question 2</vt:lpstr>
      <vt:lpstr>Answer 2</vt:lpstr>
      <vt:lpstr>Question 3</vt:lpstr>
      <vt:lpstr>Answer 3</vt:lpstr>
      <vt:lpstr>Question 4</vt:lpstr>
      <vt:lpstr>Answer 4</vt:lpstr>
      <vt:lpstr>Answer 4</vt:lpstr>
      <vt:lpstr>Question 5</vt:lpstr>
      <vt:lpstr>Answer 5</vt:lpstr>
      <vt:lpstr>Question 6</vt:lpstr>
      <vt:lpstr>Answer 6</vt:lpstr>
      <vt:lpstr>Question 7</vt:lpstr>
      <vt:lpstr>Answer 7</vt:lpstr>
      <vt:lpstr>Bonus Question</vt:lpstr>
      <vt:lpstr>Bonus Answer</vt:lpstr>
      <vt:lpstr>PowerPoint Presentation</vt:lpstr>
      <vt:lpstr>PowerPoint Presentation</vt:lpstr>
      <vt:lpstr>Patient Dr. Bear</vt:lpstr>
      <vt:lpstr>What is Dr. Bear’s Asthma Score?</vt:lpstr>
      <vt:lpstr>Dr. Bear’s Asthma Score</vt:lpstr>
      <vt:lpstr>Any patient with asthma score 8 or above should go to the PICU</vt:lpstr>
      <vt:lpstr>PowerPoint Presentation</vt:lpstr>
      <vt:lpstr>Asthma Education Resources</vt:lpstr>
      <vt:lpstr>IMPACT DC: Nuts &amp; Bolts</vt:lpstr>
      <vt:lpstr>IMPACT DC: Nuts &amp; Bolts</vt:lpstr>
      <vt:lpstr>IMPACT DC: How We Help</vt:lpstr>
      <vt:lpstr>Website: www.impact-dc.org</vt:lpstr>
      <vt:lpstr>Educational Videos</vt:lpstr>
      <vt:lpstr>PowerPoint Presentation</vt:lpstr>
      <vt:lpstr>ROLE OF THE ASTHMA EDUCATOR</vt:lpstr>
      <vt:lpstr>ASTHMA ACTION PLAN</vt:lpstr>
      <vt:lpstr>ASTHMA ACTION PLAN (Joint commission requirement) </vt:lpstr>
      <vt:lpstr>Controllers/Inhaled Steroids</vt:lpstr>
      <vt:lpstr>RESCUE INHALERS</vt:lpstr>
      <vt:lpstr>MDI SPACER TECHNIQUE </vt:lpstr>
      <vt:lpstr>QUESTIONS?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Inpatient Asthma Pathway and Order Set Gabrina L. Dixon, MD September 15, 2014</dc:title>
  <dc:creator>Dixon, Gabrina</dc:creator>
  <cp:lastModifiedBy>Dixon, Gabrina</cp:lastModifiedBy>
  <cp:revision>25</cp:revision>
  <dcterms:created xsi:type="dcterms:W3CDTF">2014-09-13T17:15:23Z</dcterms:created>
  <dcterms:modified xsi:type="dcterms:W3CDTF">2015-07-07T14:34:42Z</dcterms:modified>
</cp:coreProperties>
</file>