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Lst>
  <p:notesMasterIdLst>
    <p:notesMasterId r:id="rId100"/>
  </p:notesMasterIdLst>
  <p:sldIdLst>
    <p:sldId id="256" r:id="rId16"/>
    <p:sldId id="257" r:id="rId17"/>
    <p:sldId id="304" r:id="rId18"/>
    <p:sldId id="303" r:id="rId19"/>
    <p:sldId id="260" r:id="rId20"/>
    <p:sldId id="261" r:id="rId21"/>
    <p:sldId id="262" r:id="rId22"/>
    <p:sldId id="263" r:id="rId23"/>
    <p:sldId id="264" r:id="rId24"/>
    <p:sldId id="265" r:id="rId25"/>
    <p:sldId id="266" r:id="rId26"/>
    <p:sldId id="267" r:id="rId27"/>
    <p:sldId id="268" r:id="rId28"/>
    <p:sldId id="259" r:id="rId29"/>
    <p:sldId id="269" r:id="rId30"/>
    <p:sldId id="305" r:id="rId31"/>
    <p:sldId id="306" r:id="rId32"/>
    <p:sldId id="307" r:id="rId33"/>
    <p:sldId id="308" r:id="rId34"/>
    <p:sldId id="309" r:id="rId35"/>
    <p:sldId id="310" r:id="rId36"/>
    <p:sldId id="311"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270" r:id="rId54"/>
    <p:sldId id="271" r:id="rId55"/>
    <p:sldId id="274" r:id="rId56"/>
    <p:sldId id="272" r:id="rId57"/>
    <p:sldId id="273" r:id="rId58"/>
    <p:sldId id="275" r:id="rId59"/>
    <p:sldId id="331" r:id="rId60"/>
    <p:sldId id="282" r:id="rId61"/>
    <p:sldId id="276" r:id="rId62"/>
    <p:sldId id="280" r:id="rId63"/>
    <p:sldId id="336" r:id="rId64"/>
    <p:sldId id="337" r:id="rId65"/>
    <p:sldId id="338" r:id="rId66"/>
    <p:sldId id="339" r:id="rId67"/>
    <p:sldId id="340" r:id="rId68"/>
    <p:sldId id="341" r:id="rId69"/>
    <p:sldId id="342" r:id="rId70"/>
    <p:sldId id="343" r:id="rId71"/>
    <p:sldId id="344" r:id="rId72"/>
    <p:sldId id="345" r:id="rId73"/>
    <p:sldId id="346" r:id="rId74"/>
    <p:sldId id="349" r:id="rId75"/>
    <p:sldId id="281" r:id="rId76"/>
    <p:sldId id="332" r:id="rId77"/>
    <p:sldId id="283" r:id="rId78"/>
    <p:sldId id="284" r:id="rId79"/>
    <p:sldId id="285" r:id="rId80"/>
    <p:sldId id="287" r:id="rId81"/>
    <p:sldId id="288" r:id="rId82"/>
    <p:sldId id="290" r:id="rId83"/>
    <p:sldId id="291" r:id="rId84"/>
    <p:sldId id="296" r:id="rId85"/>
    <p:sldId id="298" r:id="rId86"/>
    <p:sldId id="299" r:id="rId87"/>
    <p:sldId id="300" r:id="rId88"/>
    <p:sldId id="302" r:id="rId89"/>
    <p:sldId id="301" r:id="rId90"/>
    <p:sldId id="334" r:id="rId91"/>
    <p:sldId id="335" r:id="rId92"/>
    <p:sldId id="277" r:id="rId93"/>
    <p:sldId id="278" r:id="rId94"/>
    <p:sldId id="279" r:id="rId95"/>
    <p:sldId id="292" r:id="rId96"/>
    <p:sldId id="293" r:id="rId97"/>
    <p:sldId id="294" r:id="rId98"/>
    <p:sldId id="29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88" autoAdjust="0"/>
  </p:normalViewPr>
  <p:slideViewPr>
    <p:cSldViewPr>
      <p:cViewPr varScale="1">
        <p:scale>
          <a:sx n="61" d="100"/>
          <a:sy n="61" d="100"/>
        </p:scale>
        <p:origin x="-154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barChart>
        <c:barDir val="col"/>
        <c:grouping val="clustered"/>
        <c:varyColors val="0"/>
        <c:ser>
          <c:idx val="0"/>
          <c:order val="0"/>
          <c:tx>
            <c:v>Hazards Identified</c:v>
          </c:tx>
          <c:invertIfNegative val="0"/>
          <c:cat>
            <c:strRef>
              <c:f>Sheet1!$C$1:$C$12</c:f>
              <c:strCache>
                <c:ptCount val="12"/>
                <c:pt idx="0">
                  <c:v>Sited referral concerns</c:v>
                </c:pt>
                <c:pt idx="1">
                  <c:v>Chipping and peeling paint</c:v>
                </c:pt>
                <c:pt idx="2">
                  <c:v>Mold</c:v>
                </c:pt>
                <c:pt idx="3">
                  <c:v>Water damage/leaks</c:v>
                </c:pt>
                <c:pt idx="4">
                  <c:v>Renovation/Structural concerns</c:v>
                </c:pt>
                <c:pt idx="5">
                  <c:v>Indoor climate/</c:v>
                </c:pt>
                <c:pt idx="6">
                  <c:v>Ventilation issues</c:v>
                </c:pt>
                <c:pt idx="7">
                  <c:v>Pest (insects/rodents)</c:v>
                </c:pt>
                <c:pt idx="8">
                  <c:v>Excessive household dust</c:v>
                </c:pt>
                <c:pt idx="9">
                  <c:v>Cigarette Use/ETS</c:v>
                </c:pt>
                <c:pt idx="10">
                  <c:v>Household pets (Cats/Dogs)</c:v>
                </c:pt>
                <c:pt idx="11">
                  <c:v>Other</c:v>
                </c:pt>
              </c:strCache>
            </c:strRef>
          </c:cat>
          <c:val>
            <c:numRef>
              <c:f>Sheet1!$D$1:$D$12</c:f>
              <c:numCache>
                <c:formatCode>General</c:formatCode>
                <c:ptCount val="12"/>
                <c:pt idx="1">
                  <c:v>58</c:v>
                </c:pt>
                <c:pt idx="2">
                  <c:v>46</c:v>
                </c:pt>
                <c:pt idx="3">
                  <c:v>82</c:v>
                </c:pt>
                <c:pt idx="4">
                  <c:v>14</c:v>
                </c:pt>
                <c:pt idx="5">
                  <c:v>45</c:v>
                </c:pt>
                <c:pt idx="7">
                  <c:v>89</c:v>
                </c:pt>
                <c:pt idx="8">
                  <c:v>58</c:v>
                </c:pt>
                <c:pt idx="9">
                  <c:v>41</c:v>
                </c:pt>
                <c:pt idx="10">
                  <c:v>13</c:v>
                </c:pt>
                <c:pt idx="11">
                  <c:v>7</c:v>
                </c:pt>
              </c:numCache>
            </c:numRef>
          </c:val>
        </c:ser>
        <c:dLbls>
          <c:showLegendKey val="0"/>
          <c:showVal val="1"/>
          <c:showCatName val="0"/>
          <c:showSerName val="0"/>
          <c:showPercent val="0"/>
          <c:showBubbleSize val="0"/>
        </c:dLbls>
        <c:gapWidth val="75"/>
        <c:axId val="122158464"/>
        <c:axId val="125047936"/>
      </c:barChart>
      <c:catAx>
        <c:axId val="122158464"/>
        <c:scaling>
          <c:orientation val="minMax"/>
        </c:scaling>
        <c:delete val="0"/>
        <c:axPos val="b"/>
        <c:majorTickMark val="none"/>
        <c:minorTickMark val="none"/>
        <c:tickLblPos val="nextTo"/>
        <c:crossAx val="125047936"/>
        <c:crosses val="autoZero"/>
        <c:auto val="1"/>
        <c:lblAlgn val="ctr"/>
        <c:lblOffset val="100"/>
        <c:noMultiLvlLbl val="0"/>
      </c:catAx>
      <c:valAx>
        <c:axId val="125047936"/>
        <c:scaling>
          <c:orientation val="minMax"/>
        </c:scaling>
        <c:delete val="0"/>
        <c:axPos val="l"/>
        <c:numFmt formatCode="General" sourceLinked="1"/>
        <c:majorTickMark val="none"/>
        <c:minorTickMark val="none"/>
        <c:tickLblPos val="nextTo"/>
        <c:crossAx val="122158464"/>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9679508973295402E-2"/>
          <c:y val="3.9691164616265505E-2"/>
          <c:w val="0.79457604068921439"/>
          <c:h val="0.92061767076746859"/>
        </c:manualLayout>
      </c:layout>
      <c:bar3DChart>
        <c:barDir val="bar"/>
        <c:grouping val="clustered"/>
        <c:varyColors val="0"/>
        <c:ser>
          <c:idx val="0"/>
          <c:order val="0"/>
          <c:tx>
            <c:strRef>
              <c:f>Sheet1!$A$36</c:f>
              <c:strCache>
                <c:ptCount val="1"/>
                <c:pt idx="0">
                  <c:v>Unable to Contact Referral</c:v>
                </c:pt>
              </c:strCache>
            </c:strRef>
          </c:tx>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4"/>
              <c:showLegendKey val="0"/>
              <c:showVal val="1"/>
              <c:showCatName val="0"/>
              <c:showSerName val="0"/>
              <c:showPercent val="0"/>
              <c:showBubbleSize val="0"/>
            </c:dLbl>
            <c:dLbl>
              <c:idx val="5"/>
              <c:showLegendKey val="0"/>
              <c:showVal val="1"/>
              <c:showCatName val="0"/>
              <c:showSerName val="0"/>
              <c:showPercent val="0"/>
              <c:showBubbleSize val="0"/>
            </c:dLbl>
            <c:showLegendKey val="0"/>
            <c:showVal val="0"/>
            <c:showCatName val="0"/>
            <c:showSerName val="0"/>
            <c:showPercent val="0"/>
            <c:showBubbleSize val="0"/>
          </c:dLbls>
          <c:val>
            <c:numRef>
              <c:f>Sheet1!$B$36</c:f>
              <c:numCache>
                <c:formatCode>General</c:formatCode>
                <c:ptCount val="1"/>
                <c:pt idx="0">
                  <c:v>12</c:v>
                </c:pt>
              </c:numCache>
            </c:numRef>
          </c:val>
        </c:ser>
        <c:ser>
          <c:idx val="1"/>
          <c:order val="1"/>
          <c:tx>
            <c:strRef>
              <c:f>Sheet1!$A$37</c:f>
              <c:strCache>
                <c:ptCount val="1"/>
                <c:pt idx="0">
                  <c:v>Declined Program Participation</c:v>
                </c:pt>
              </c:strCache>
            </c:strRef>
          </c:tx>
          <c:invertIfNegative val="0"/>
          <c:dLbls>
            <c:showLegendKey val="0"/>
            <c:showVal val="1"/>
            <c:showCatName val="0"/>
            <c:showSerName val="0"/>
            <c:showPercent val="0"/>
            <c:showBubbleSize val="0"/>
            <c:showLeaderLines val="0"/>
          </c:dLbls>
          <c:val>
            <c:numRef>
              <c:f>Sheet1!$B$37</c:f>
              <c:numCache>
                <c:formatCode>General</c:formatCode>
                <c:ptCount val="1"/>
                <c:pt idx="0">
                  <c:v>10</c:v>
                </c:pt>
              </c:numCache>
            </c:numRef>
          </c:val>
        </c:ser>
        <c:ser>
          <c:idx val="2"/>
          <c:order val="2"/>
          <c:tx>
            <c:strRef>
              <c:f>Sheet1!$A$38</c:f>
              <c:strCache>
                <c:ptCount val="1"/>
                <c:pt idx="0">
                  <c:v>No Healthy Homes Issues identified</c:v>
                </c:pt>
              </c:strCache>
            </c:strRef>
          </c:tx>
          <c:invertIfNegative val="0"/>
          <c:dLbls>
            <c:showLegendKey val="0"/>
            <c:showVal val="1"/>
            <c:showCatName val="0"/>
            <c:showSerName val="0"/>
            <c:showPercent val="0"/>
            <c:showBubbleSize val="0"/>
            <c:showLeaderLines val="0"/>
          </c:dLbls>
          <c:val>
            <c:numRef>
              <c:f>Sheet1!$B$38</c:f>
              <c:numCache>
                <c:formatCode>General</c:formatCode>
                <c:ptCount val="1"/>
                <c:pt idx="0">
                  <c:v>2</c:v>
                </c:pt>
              </c:numCache>
            </c:numRef>
          </c:val>
        </c:ser>
        <c:ser>
          <c:idx val="3"/>
          <c:order val="3"/>
          <c:tx>
            <c:strRef>
              <c:f>Sheet1!$A$39</c:f>
              <c:strCache>
                <c:ptCount val="1"/>
                <c:pt idx="0">
                  <c:v>Client Withdrawal</c:v>
                </c:pt>
              </c:strCache>
            </c:strRef>
          </c:tx>
          <c:invertIfNegative val="0"/>
          <c:val>
            <c:numRef>
              <c:f>Sheet1!$B$39</c:f>
              <c:numCache>
                <c:formatCode>General</c:formatCode>
                <c:ptCount val="1"/>
              </c:numCache>
            </c:numRef>
          </c:val>
        </c:ser>
        <c:ser>
          <c:idx val="4"/>
          <c:order val="4"/>
          <c:tx>
            <c:strRef>
              <c:f>Sheet1!$A$40</c:f>
              <c:strCache>
                <c:ptCount val="1"/>
                <c:pt idx="0">
                  <c:v>Sufficient Remediation/Intervention</c:v>
                </c:pt>
              </c:strCache>
            </c:strRef>
          </c:tx>
          <c:invertIfNegative val="0"/>
          <c:dLbls>
            <c:showLegendKey val="0"/>
            <c:showVal val="1"/>
            <c:showCatName val="0"/>
            <c:showSerName val="0"/>
            <c:showPercent val="0"/>
            <c:showBubbleSize val="0"/>
            <c:showLeaderLines val="0"/>
          </c:dLbls>
          <c:val>
            <c:numRef>
              <c:f>Sheet1!$B$40</c:f>
              <c:numCache>
                <c:formatCode>General</c:formatCode>
                <c:ptCount val="1"/>
                <c:pt idx="0">
                  <c:v>64</c:v>
                </c:pt>
              </c:numCache>
            </c:numRef>
          </c:val>
        </c:ser>
        <c:ser>
          <c:idx val="5"/>
          <c:order val="5"/>
          <c:tx>
            <c:strRef>
              <c:f>Sheet1!$A$41</c:f>
              <c:strCache>
                <c:ptCount val="1"/>
                <c:pt idx="0">
                  <c:v>Insufficient Remediation/ No Further Action</c:v>
                </c:pt>
              </c:strCache>
            </c:strRef>
          </c:tx>
          <c:invertIfNegative val="0"/>
          <c:dLbls>
            <c:showLegendKey val="0"/>
            <c:showVal val="1"/>
            <c:showCatName val="0"/>
            <c:showSerName val="0"/>
            <c:showPercent val="0"/>
            <c:showBubbleSize val="0"/>
            <c:showLeaderLines val="0"/>
          </c:dLbls>
          <c:val>
            <c:numRef>
              <c:f>Sheet1!$B$41</c:f>
              <c:numCache>
                <c:formatCode>General</c:formatCode>
                <c:ptCount val="1"/>
                <c:pt idx="0">
                  <c:v>6</c:v>
                </c:pt>
              </c:numCache>
            </c:numRef>
          </c:val>
        </c:ser>
        <c:dLbls>
          <c:showLegendKey val="0"/>
          <c:showVal val="0"/>
          <c:showCatName val="0"/>
          <c:showSerName val="0"/>
          <c:showPercent val="0"/>
          <c:showBubbleSize val="0"/>
        </c:dLbls>
        <c:gapWidth val="150"/>
        <c:shape val="box"/>
        <c:axId val="125117568"/>
        <c:axId val="125119104"/>
        <c:axId val="0"/>
      </c:bar3DChart>
      <c:catAx>
        <c:axId val="125117568"/>
        <c:scaling>
          <c:orientation val="minMax"/>
        </c:scaling>
        <c:delete val="1"/>
        <c:axPos val="l"/>
        <c:majorTickMark val="out"/>
        <c:minorTickMark val="none"/>
        <c:tickLblPos val="none"/>
        <c:crossAx val="125119104"/>
        <c:crosses val="autoZero"/>
        <c:auto val="1"/>
        <c:lblAlgn val="ctr"/>
        <c:lblOffset val="100"/>
        <c:noMultiLvlLbl val="0"/>
      </c:catAx>
      <c:valAx>
        <c:axId val="125119104"/>
        <c:scaling>
          <c:orientation val="minMax"/>
        </c:scaling>
        <c:delete val="0"/>
        <c:axPos val="b"/>
        <c:majorGridlines/>
        <c:numFmt formatCode="General" sourceLinked="1"/>
        <c:majorTickMark val="out"/>
        <c:minorTickMark val="none"/>
        <c:tickLblPos val="nextTo"/>
        <c:crossAx val="125117568"/>
        <c:crosses val="autoZero"/>
        <c:crossBetween val="between"/>
      </c:valAx>
    </c:plotArea>
    <c:legend>
      <c:legendPos val="r"/>
      <c:layout>
        <c:manualLayout>
          <c:xMode val="edge"/>
          <c:yMode val="edge"/>
          <c:x val="0.6513745188952047"/>
          <c:y val="0.3826092166552818"/>
          <c:w val="0.33960281713735019"/>
          <c:h val="0.53264848341788473"/>
        </c:manualLayout>
      </c:layout>
      <c:overlay val="0"/>
      <c:spPr>
        <a:solidFill>
          <a:schemeClr val="accent1"/>
        </a:solidFill>
      </c:spPr>
    </c:legend>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 Id="rId4"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57257-3F91-422C-9AB0-E9E3F1FB35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1C448D-84F6-44FB-9D29-80CCABCF5881}">
      <dgm:prSet phldrT="[Text]"/>
      <dgm:spPr/>
      <dgm:t>
        <a:bodyPr/>
        <a:lstStyle/>
        <a:p>
          <a:r>
            <a:rPr lang="en-US" dirty="0" smtClean="0"/>
            <a:t>Who?</a:t>
          </a:r>
          <a:endParaRPr lang="en-US" dirty="0"/>
        </a:p>
      </dgm:t>
    </dgm:pt>
    <dgm:pt modelId="{675C5670-D146-4CE3-B807-422CFE83B09F}" type="parTrans" cxnId="{91D06C34-044C-4D41-ACA3-3DE7F9A46185}">
      <dgm:prSet/>
      <dgm:spPr/>
      <dgm:t>
        <a:bodyPr/>
        <a:lstStyle/>
        <a:p>
          <a:endParaRPr lang="en-US"/>
        </a:p>
      </dgm:t>
    </dgm:pt>
    <dgm:pt modelId="{A9055D16-75B8-4648-891C-183F3420F295}" type="sibTrans" cxnId="{91D06C34-044C-4D41-ACA3-3DE7F9A46185}">
      <dgm:prSet/>
      <dgm:spPr/>
      <dgm:t>
        <a:bodyPr/>
        <a:lstStyle/>
        <a:p>
          <a:endParaRPr lang="en-US"/>
        </a:p>
      </dgm:t>
    </dgm:pt>
    <dgm:pt modelId="{2441E764-7485-4C30-961B-4FABAEF3278B}">
      <dgm:prSet phldrT="[Text]"/>
      <dgm:spPr/>
      <dgm:t>
        <a:bodyPr/>
        <a:lstStyle/>
        <a:p>
          <a:r>
            <a:rPr lang="en-US" dirty="0" smtClean="0"/>
            <a:t>DC residents only</a:t>
          </a:r>
          <a:endParaRPr lang="en-US" dirty="0"/>
        </a:p>
      </dgm:t>
    </dgm:pt>
    <dgm:pt modelId="{95E400B3-376E-455A-ACBD-5FDD8E52194B}" type="parTrans" cxnId="{8CD3DB8D-78ED-4C0B-9BAD-E68578B0BFD0}">
      <dgm:prSet/>
      <dgm:spPr/>
      <dgm:t>
        <a:bodyPr/>
        <a:lstStyle/>
        <a:p>
          <a:endParaRPr lang="en-US"/>
        </a:p>
      </dgm:t>
    </dgm:pt>
    <dgm:pt modelId="{D5A3A2CB-5F9D-4EE8-933F-D5AE07150E88}" type="sibTrans" cxnId="{8CD3DB8D-78ED-4C0B-9BAD-E68578B0BFD0}">
      <dgm:prSet/>
      <dgm:spPr/>
      <dgm:t>
        <a:bodyPr/>
        <a:lstStyle/>
        <a:p>
          <a:endParaRPr lang="en-US"/>
        </a:p>
      </dgm:t>
    </dgm:pt>
    <dgm:pt modelId="{FFCFFC3E-2BCA-445C-B15E-36EDB132A9E8}">
      <dgm:prSet phldrT="[Text]"/>
      <dgm:spPr/>
      <dgm:t>
        <a:bodyPr/>
        <a:lstStyle/>
        <a:p>
          <a:r>
            <a:rPr lang="en-US" dirty="0" smtClean="0"/>
            <a:t>What?</a:t>
          </a:r>
          <a:endParaRPr lang="en-US" dirty="0"/>
        </a:p>
      </dgm:t>
    </dgm:pt>
    <dgm:pt modelId="{D4CB804D-C788-49F1-BB6B-C097515DA03C}" type="parTrans" cxnId="{4B101BC1-A231-4CF4-945B-33EE3732044A}">
      <dgm:prSet/>
      <dgm:spPr/>
      <dgm:t>
        <a:bodyPr/>
        <a:lstStyle/>
        <a:p>
          <a:endParaRPr lang="en-US"/>
        </a:p>
      </dgm:t>
    </dgm:pt>
    <dgm:pt modelId="{77C5A37E-332A-4B8A-89E2-D0D033CEE5D1}" type="sibTrans" cxnId="{4B101BC1-A231-4CF4-945B-33EE3732044A}">
      <dgm:prSet/>
      <dgm:spPr/>
      <dgm:t>
        <a:bodyPr/>
        <a:lstStyle/>
        <a:p>
          <a:endParaRPr lang="en-US"/>
        </a:p>
      </dgm:t>
    </dgm:pt>
    <dgm:pt modelId="{4BAADE8F-FAC2-4E32-8721-FBD16AB09A23}">
      <dgm:prSet phldrT="[Text]"/>
      <dgm:spPr/>
      <dgm:t>
        <a:bodyPr/>
        <a:lstStyle/>
        <a:p>
          <a:r>
            <a:rPr lang="en-US" dirty="0" smtClean="0"/>
            <a:t>Home environmental and energy assessment</a:t>
          </a:r>
          <a:endParaRPr lang="en-US" dirty="0"/>
        </a:p>
      </dgm:t>
    </dgm:pt>
    <dgm:pt modelId="{905EE7F2-6755-4999-9C4C-CC6BDF279497}" type="parTrans" cxnId="{0004036B-56EE-4ECA-9452-238E7EC4D01B}">
      <dgm:prSet/>
      <dgm:spPr/>
      <dgm:t>
        <a:bodyPr/>
        <a:lstStyle/>
        <a:p>
          <a:endParaRPr lang="en-US"/>
        </a:p>
      </dgm:t>
    </dgm:pt>
    <dgm:pt modelId="{3E99A621-86DA-4698-9F58-725C6905D1D4}" type="sibTrans" cxnId="{0004036B-56EE-4ECA-9452-238E7EC4D01B}">
      <dgm:prSet/>
      <dgm:spPr/>
      <dgm:t>
        <a:bodyPr/>
        <a:lstStyle/>
        <a:p>
          <a:endParaRPr lang="en-US"/>
        </a:p>
      </dgm:t>
    </dgm:pt>
    <dgm:pt modelId="{CDB37F4E-C6E1-478B-900E-0ADCFD776328}">
      <dgm:prSet phldrT="[Text]"/>
      <dgm:spPr/>
      <dgm:t>
        <a:bodyPr/>
        <a:lstStyle/>
        <a:p>
          <a:r>
            <a:rPr lang="en-US" dirty="0" smtClean="0"/>
            <a:t>Children with severe or poorly controlled asthma</a:t>
          </a:r>
          <a:endParaRPr lang="en-US" dirty="0"/>
        </a:p>
      </dgm:t>
    </dgm:pt>
    <dgm:pt modelId="{E3DE0E53-5E6C-4CA5-AE1C-8D15798805E3}" type="parTrans" cxnId="{DC49C2BD-004A-4E8C-9114-9B3AA320CFA5}">
      <dgm:prSet/>
      <dgm:spPr/>
      <dgm:t>
        <a:bodyPr/>
        <a:lstStyle/>
        <a:p>
          <a:endParaRPr lang="en-US"/>
        </a:p>
      </dgm:t>
    </dgm:pt>
    <dgm:pt modelId="{AE137F25-1951-4A95-B49B-A25B4E7286BA}" type="sibTrans" cxnId="{DC49C2BD-004A-4E8C-9114-9B3AA320CFA5}">
      <dgm:prSet/>
      <dgm:spPr/>
      <dgm:t>
        <a:bodyPr/>
        <a:lstStyle/>
        <a:p>
          <a:endParaRPr lang="en-US"/>
        </a:p>
      </dgm:t>
    </dgm:pt>
    <dgm:pt modelId="{F0C199E2-693D-4618-8F3A-222B0A77F801}">
      <dgm:prSet phldrT="[Text]"/>
      <dgm:spPr/>
      <dgm:t>
        <a:bodyPr/>
        <a:lstStyle/>
        <a:p>
          <a:r>
            <a:rPr lang="en-US" dirty="0" smtClean="0"/>
            <a:t>Home contains health and safety threats/hazards</a:t>
          </a:r>
          <a:endParaRPr lang="en-US" dirty="0"/>
        </a:p>
      </dgm:t>
    </dgm:pt>
    <dgm:pt modelId="{4B16ADB9-1CF1-4A4E-82F8-74DF6728147D}" type="parTrans" cxnId="{E119215B-8CA2-4095-82B9-6BAF00DAF6C8}">
      <dgm:prSet/>
      <dgm:spPr/>
      <dgm:t>
        <a:bodyPr/>
        <a:lstStyle/>
        <a:p>
          <a:endParaRPr lang="en-US"/>
        </a:p>
      </dgm:t>
    </dgm:pt>
    <dgm:pt modelId="{D802CD1B-8C76-4E8E-9A05-F0E79EFA2AFE}" type="sibTrans" cxnId="{E119215B-8CA2-4095-82B9-6BAF00DAF6C8}">
      <dgm:prSet/>
      <dgm:spPr/>
      <dgm:t>
        <a:bodyPr/>
        <a:lstStyle/>
        <a:p>
          <a:endParaRPr lang="en-US"/>
        </a:p>
      </dgm:t>
    </dgm:pt>
    <dgm:pt modelId="{8C2AB73C-5849-4103-BD74-D8B0B6400117}">
      <dgm:prSet phldrT="[Text]"/>
      <dgm:spPr/>
      <dgm:t>
        <a:bodyPr/>
        <a:lstStyle/>
        <a:p>
          <a:r>
            <a:rPr lang="en-US" dirty="0" smtClean="0"/>
            <a:t>Environmental health education and energy efficiency tools</a:t>
          </a:r>
          <a:endParaRPr lang="en-US" dirty="0"/>
        </a:p>
      </dgm:t>
    </dgm:pt>
    <dgm:pt modelId="{A725788A-2F89-4348-AE55-34C4FAE1D8ED}" type="parTrans" cxnId="{0AC2A9A3-4625-415F-8E10-75518BF52877}">
      <dgm:prSet/>
      <dgm:spPr/>
      <dgm:t>
        <a:bodyPr/>
        <a:lstStyle/>
        <a:p>
          <a:endParaRPr lang="en-US"/>
        </a:p>
      </dgm:t>
    </dgm:pt>
    <dgm:pt modelId="{945AEE92-7A29-486F-942E-3610D3D5F3F9}" type="sibTrans" cxnId="{0AC2A9A3-4625-415F-8E10-75518BF52877}">
      <dgm:prSet/>
      <dgm:spPr/>
      <dgm:t>
        <a:bodyPr/>
        <a:lstStyle/>
        <a:p>
          <a:endParaRPr lang="en-US"/>
        </a:p>
      </dgm:t>
    </dgm:pt>
    <dgm:pt modelId="{017DE0CE-0569-4B17-87B8-182217078C9B}">
      <dgm:prSet phldrT="[Text]"/>
      <dgm:spPr/>
      <dgm:t>
        <a:bodyPr/>
        <a:lstStyle/>
        <a:p>
          <a:r>
            <a:rPr lang="en-US" dirty="0" smtClean="0"/>
            <a:t>Allergen-barrier pillow covers, food storage containers</a:t>
          </a:r>
          <a:endParaRPr lang="en-US" dirty="0"/>
        </a:p>
      </dgm:t>
    </dgm:pt>
    <dgm:pt modelId="{9904539D-50C3-43F3-9F4C-F6828F854AF4}" type="parTrans" cxnId="{22988D3C-EA7F-43FC-B0F8-67F25303A319}">
      <dgm:prSet/>
      <dgm:spPr/>
      <dgm:t>
        <a:bodyPr/>
        <a:lstStyle/>
        <a:p>
          <a:endParaRPr lang="en-US"/>
        </a:p>
      </dgm:t>
    </dgm:pt>
    <dgm:pt modelId="{D1A608C1-60FC-4DB1-BABF-7F7A9D7A1BA1}" type="sibTrans" cxnId="{22988D3C-EA7F-43FC-B0F8-67F25303A319}">
      <dgm:prSet/>
      <dgm:spPr/>
      <dgm:t>
        <a:bodyPr/>
        <a:lstStyle/>
        <a:p>
          <a:endParaRPr lang="en-US"/>
        </a:p>
      </dgm:t>
    </dgm:pt>
    <dgm:pt modelId="{2B25372D-CD53-41B5-A015-C59BF6A7D4BD}">
      <dgm:prSet phldrT="[Text]"/>
      <dgm:spPr/>
      <dgm:t>
        <a:bodyPr/>
        <a:lstStyle/>
        <a:p>
          <a:r>
            <a:rPr lang="en-US" dirty="0" smtClean="0"/>
            <a:t>Assistance in coordinating resources, including CLC</a:t>
          </a:r>
          <a:endParaRPr lang="en-US" dirty="0"/>
        </a:p>
      </dgm:t>
    </dgm:pt>
    <dgm:pt modelId="{B003B92E-094C-4922-8C67-C4F5FF363E09}" type="parTrans" cxnId="{CA8EAB0F-D54F-41DF-8624-A9E3F43F5D09}">
      <dgm:prSet/>
      <dgm:spPr/>
      <dgm:t>
        <a:bodyPr/>
        <a:lstStyle/>
        <a:p>
          <a:endParaRPr lang="en-US"/>
        </a:p>
      </dgm:t>
    </dgm:pt>
    <dgm:pt modelId="{A5B6A17F-E466-4F78-8CBD-B68EB1C5CFCF}" type="sibTrans" cxnId="{CA8EAB0F-D54F-41DF-8624-A9E3F43F5D09}">
      <dgm:prSet/>
      <dgm:spPr/>
      <dgm:t>
        <a:bodyPr/>
        <a:lstStyle/>
        <a:p>
          <a:endParaRPr lang="en-US"/>
        </a:p>
      </dgm:t>
    </dgm:pt>
    <dgm:pt modelId="{578BDE08-AFBF-409A-963A-99F284000F97}">
      <dgm:prSet phldrT="[Text]"/>
      <dgm:spPr/>
      <dgm:t>
        <a:bodyPr/>
        <a:lstStyle/>
        <a:p>
          <a:r>
            <a:rPr lang="en-US" dirty="0" smtClean="0"/>
            <a:t>Follow up support from DDOE staff through successful hazard remediation</a:t>
          </a:r>
          <a:endParaRPr lang="en-US" dirty="0"/>
        </a:p>
      </dgm:t>
    </dgm:pt>
    <dgm:pt modelId="{914F089E-4E57-4406-94EB-D943023A4DB7}" type="parTrans" cxnId="{ABDEC56D-2454-4707-B142-A73D092AF677}">
      <dgm:prSet/>
      <dgm:spPr/>
      <dgm:t>
        <a:bodyPr/>
        <a:lstStyle/>
        <a:p>
          <a:endParaRPr lang="en-US"/>
        </a:p>
      </dgm:t>
    </dgm:pt>
    <dgm:pt modelId="{C88F2A0C-2413-4639-A3DD-9914DF52E880}" type="sibTrans" cxnId="{ABDEC56D-2454-4707-B142-A73D092AF677}">
      <dgm:prSet/>
      <dgm:spPr/>
      <dgm:t>
        <a:bodyPr/>
        <a:lstStyle/>
        <a:p>
          <a:endParaRPr lang="en-US"/>
        </a:p>
      </dgm:t>
    </dgm:pt>
    <dgm:pt modelId="{42DB7191-77DE-4AEB-9C66-605DBA79B65A}">
      <dgm:prSet phldrT="[Text]"/>
      <dgm:spPr/>
      <dgm:t>
        <a:bodyPr/>
        <a:lstStyle/>
        <a:p>
          <a:r>
            <a:rPr lang="en-US" dirty="0" smtClean="0"/>
            <a:t>Technical report to landlord with timeline for remediation</a:t>
          </a:r>
          <a:endParaRPr lang="en-US" dirty="0"/>
        </a:p>
      </dgm:t>
    </dgm:pt>
    <dgm:pt modelId="{3445F0A7-09A6-47D5-A280-66AFB5F43C87}" type="parTrans" cxnId="{3824D877-90B6-4181-ADA9-40B32FDF2364}">
      <dgm:prSet/>
      <dgm:spPr/>
      <dgm:t>
        <a:bodyPr/>
        <a:lstStyle/>
        <a:p>
          <a:endParaRPr lang="en-US"/>
        </a:p>
      </dgm:t>
    </dgm:pt>
    <dgm:pt modelId="{05A7C7D6-D012-4879-96C1-A4DA0836E4E2}" type="sibTrans" cxnId="{3824D877-90B6-4181-ADA9-40B32FDF2364}">
      <dgm:prSet/>
      <dgm:spPr/>
      <dgm:t>
        <a:bodyPr/>
        <a:lstStyle/>
        <a:p>
          <a:endParaRPr lang="en-US"/>
        </a:p>
      </dgm:t>
    </dgm:pt>
    <dgm:pt modelId="{19F11748-F53C-4EC0-9593-00824CB8A8BB}" type="pres">
      <dgm:prSet presAssocID="{1B957257-3F91-422C-9AB0-E9E3F1FB3568}" presName="linear" presStyleCnt="0">
        <dgm:presLayoutVars>
          <dgm:animLvl val="lvl"/>
          <dgm:resizeHandles val="exact"/>
        </dgm:presLayoutVars>
      </dgm:prSet>
      <dgm:spPr/>
      <dgm:t>
        <a:bodyPr/>
        <a:lstStyle/>
        <a:p>
          <a:endParaRPr lang="en-US"/>
        </a:p>
      </dgm:t>
    </dgm:pt>
    <dgm:pt modelId="{017D05F4-1926-4B12-8AA2-4E2184CD9E66}" type="pres">
      <dgm:prSet presAssocID="{F91C448D-84F6-44FB-9D29-80CCABCF5881}" presName="parentText" presStyleLbl="node1" presStyleIdx="0" presStyleCnt="2">
        <dgm:presLayoutVars>
          <dgm:chMax val="0"/>
          <dgm:bulletEnabled val="1"/>
        </dgm:presLayoutVars>
      </dgm:prSet>
      <dgm:spPr/>
      <dgm:t>
        <a:bodyPr/>
        <a:lstStyle/>
        <a:p>
          <a:endParaRPr lang="en-US"/>
        </a:p>
      </dgm:t>
    </dgm:pt>
    <dgm:pt modelId="{562ED252-E384-4AA2-A9A2-29DD93DAD92D}" type="pres">
      <dgm:prSet presAssocID="{F91C448D-84F6-44FB-9D29-80CCABCF5881}" presName="childText" presStyleLbl="revTx" presStyleIdx="0" presStyleCnt="2">
        <dgm:presLayoutVars>
          <dgm:bulletEnabled val="1"/>
        </dgm:presLayoutVars>
      </dgm:prSet>
      <dgm:spPr/>
      <dgm:t>
        <a:bodyPr/>
        <a:lstStyle/>
        <a:p>
          <a:endParaRPr lang="en-US"/>
        </a:p>
      </dgm:t>
    </dgm:pt>
    <dgm:pt modelId="{1E5437CC-7982-485C-84A9-DBD17C9B41B9}" type="pres">
      <dgm:prSet presAssocID="{FFCFFC3E-2BCA-445C-B15E-36EDB132A9E8}" presName="parentText" presStyleLbl="node1" presStyleIdx="1" presStyleCnt="2">
        <dgm:presLayoutVars>
          <dgm:chMax val="0"/>
          <dgm:bulletEnabled val="1"/>
        </dgm:presLayoutVars>
      </dgm:prSet>
      <dgm:spPr/>
      <dgm:t>
        <a:bodyPr/>
        <a:lstStyle/>
        <a:p>
          <a:endParaRPr lang="en-US"/>
        </a:p>
      </dgm:t>
    </dgm:pt>
    <dgm:pt modelId="{96A74022-41A7-4001-A13B-4BA3566ABE1B}" type="pres">
      <dgm:prSet presAssocID="{FFCFFC3E-2BCA-445C-B15E-36EDB132A9E8}" presName="childText" presStyleLbl="revTx" presStyleIdx="1" presStyleCnt="2">
        <dgm:presLayoutVars>
          <dgm:bulletEnabled val="1"/>
        </dgm:presLayoutVars>
      </dgm:prSet>
      <dgm:spPr/>
      <dgm:t>
        <a:bodyPr/>
        <a:lstStyle/>
        <a:p>
          <a:endParaRPr lang="en-US"/>
        </a:p>
      </dgm:t>
    </dgm:pt>
  </dgm:ptLst>
  <dgm:cxnLst>
    <dgm:cxn modelId="{6120A41F-133A-4C66-8819-CAD3AD3A4E03}" type="presOf" srcId="{2B25372D-CD53-41B5-A015-C59BF6A7D4BD}" destId="{96A74022-41A7-4001-A13B-4BA3566ABE1B}" srcOrd="0" destOrd="4" presId="urn:microsoft.com/office/officeart/2005/8/layout/vList2"/>
    <dgm:cxn modelId="{CA8EAB0F-D54F-41DF-8624-A9E3F43F5D09}" srcId="{FFCFFC3E-2BCA-445C-B15E-36EDB132A9E8}" destId="{2B25372D-CD53-41B5-A015-C59BF6A7D4BD}" srcOrd="4" destOrd="0" parTransId="{B003B92E-094C-4922-8C67-C4F5FF363E09}" sibTransId="{A5B6A17F-E466-4F78-8CBD-B68EB1C5CFCF}"/>
    <dgm:cxn modelId="{E119215B-8CA2-4095-82B9-6BAF00DAF6C8}" srcId="{F91C448D-84F6-44FB-9D29-80CCABCF5881}" destId="{F0C199E2-693D-4618-8F3A-222B0A77F801}" srcOrd="2" destOrd="0" parTransId="{4B16ADB9-1CF1-4A4E-82F8-74DF6728147D}" sibTransId="{D802CD1B-8C76-4E8E-9A05-F0E79EFA2AFE}"/>
    <dgm:cxn modelId="{0AC2A9A3-4625-415F-8E10-75518BF52877}" srcId="{FFCFFC3E-2BCA-445C-B15E-36EDB132A9E8}" destId="{8C2AB73C-5849-4103-BD74-D8B0B6400117}" srcOrd="2" destOrd="0" parTransId="{A725788A-2F89-4348-AE55-34C4FAE1D8ED}" sibTransId="{945AEE92-7A29-486F-942E-3610D3D5F3F9}"/>
    <dgm:cxn modelId="{ABDEC56D-2454-4707-B142-A73D092AF677}" srcId="{FFCFFC3E-2BCA-445C-B15E-36EDB132A9E8}" destId="{578BDE08-AFBF-409A-963A-99F284000F97}" srcOrd="5" destOrd="0" parTransId="{914F089E-4E57-4406-94EB-D943023A4DB7}" sibTransId="{C88F2A0C-2413-4639-A3DD-9914DF52E880}"/>
    <dgm:cxn modelId="{C6F54AF5-9532-4540-B84F-42965A10FD77}" type="presOf" srcId="{FFCFFC3E-2BCA-445C-B15E-36EDB132A9E8}" destId="{1E5437CC-7982-485C-84A9-DBD17C9B41B9}" srcOrd="0" destOrd="0" presId="urn:microsoft.com/office/officeart/2005/8/layout/vList2"/>
    <dgm:cxn modelId="{DC49C2BD-004A-4E8C-9114-9B3AA320CFA5}" srcId="{F91C448D-84F6-44FB-9D29-80CCABCF5881}" destId="{CDB37F4E-C6E1-478B-900E-0ADCFD776328}" srcOrd="1" destOrd="0" parTransId="{E3DE0E53-5E6C-4CA5-AE1C-8D15798805E3}" sibTransId="{AE137F25-1951-4A95-B49B-A25B4E7286BA}"/>
    <dgm:cxn modelId="{12EB4C0C-35E1-4E71-A106-F401B0F4A533}" type="presOf" srcId="{CDB37F4E-C6E1-478B-900E-0ADCFD776328}" destId="{562ED252-E384-4AA2-A9A2-29DD93DAD92D}" srcOrd="0" destOrd="1" presId="urn:microsoft.com/office/officeart/2005/8/layout/vList2"/>
    <dgm:cxn modelId="{1724D050-3423-4CE2-9C4D-5D5D4A3B8781}" type="presOf" srcId="{578BDE08-AFBF-409A-963A-99F284000F97}" destId="{96A74022-41A7-4001-A13B-4BA3566ABE1B}" srcOrd="0" destOrd="5" presId="urn:microsoft.com/office/officeart/2005/8/layout/vList2"/>
    <dgm:cxn modelId="{355B08AF-474F-4653-A1BA-2180F54EDD64}" type="presOf" srcId="{F91C448D-84F6-44FB-9D29-80CCABCF5881}" destId="{017D05F4-1926-4B12-8AA2-4E2184CD9E66}" srcOrd="0" destOrd="0" presId="urn:microsoft.com/office/officeart/2005/8/layout/vList2"/>
    <dgm:cxn modelId="{C1D66DE7-1E4C-4DD1-A090-5E6D5E177297}" type="presOf" srcId="{4BAADE8F-FAC2-4E32-8721-FBD16AB09A23}" destId="{96A74022-41A7-4001-A13B-4BA3566ABE1B}" srcOrd="0" destOrd="0" presId="urn:microsoft.com/office/officeart/2005/8/layout/vList2"/>
    <dgm:cxn modelId="{BED0ED90-124B-4199-A14B-B6736AEF4B19}" type="presOf" srcId="{017DE0CE-0569-4B17-87B8-182217078C9B}" destId="{96A74022-41A7-4001-A13B-4BA3566ABE1B}" srcOrd="0" destOrd="3" presId="urn:microsoft.com/office/officeart/2005/8/layout/vList2"/>
    <dgm:cxn modelId="{97FDCF9A-8D66-4BDD-9F48-2FEDD2E042E4}" type="presOf" srcId="{2441E764-7485-4C30-961B-4FABAEF3278B}" destId="{562ED252-E384-4AA2-A9A2-29DD93DAD92D}" srcOrd="0" destOrd="0" presId="urn:microsoft.com/office/officeart/2005/8/layout/vList2"/>
    <dgm:cxn modelId="{37987075-1930-4ED7-8102-103BD7F4D7F1}" type="presOf" srcId="{8C2AB73C-5849-4103-BD74-D8B0B6400117}" destId="{96A74022-41A7-4001-A13B-4BA3566ABE1B}" srcOrd="0" destOrd="2" presId="urn:microsoft.com/office/officeart/2005/8/layout/vList2"/>
    <dgm:cxn modelId="{91D06C34-044C-4D41-ACA3-3DE7F9A46185}" srcId="{1B957257-3F91-422C-9AB0-E9E3F1FB3568}" destId="{F91C448D-84F6-44FB-9D29-80CCABCF5881}" srcOrd="0" destOrd="0" parTransId="{675C5670-D146-4CE3-B807-422CFE83B09F}" sibTransId="{A9055D16-75B8-4648-891C-183F3420F295}"/>
    <dgm:cxn modelId="{22988D3C-EA7F-43FC-B0F8-67F25303A319}" srcId="{FFCFFC3E-2BCA-445C-B15E-36EDB132A9E8}" destId="{017DE0CE-0569-4B17-87B8-182217078C9B}" srcOrd="3" destOrd="0" parTransId="{9904539D-50C3-43F3-9F4C-F6828F854AF4}" sibTransId="{D1A608C1-60FC-4DB1-BABF-7F7A9D7A1BA1}"/>
    <dgm:cxn modelId="{3824D877-90B6-4181-ADA9-40B32FDF2364}" srcId="{FFCFFC3E-2BCA-445C-B15E-36EDB132A9E8}" destId="{42DB7191-77DE-4AEB-9C66-605DBA79B65A}" srcOrd="1" destOrd="0" parTransId="{3445F0A7-09A6-47D5-A280-66AFB5F43C87}" sibTransId="{05A7C7D6-D012-4879-96C1-A4DA0836E4E2}"/>
    <dgm:cxn modelId="{8CD3DB8D-78ED-4C0B-9BAD-E68578B0BFD0}" srcId="{F91C448D-84F6-44FB-9D29-80CCABCF5881}" destId="{2441E764-7485-4C30-961B-4FABAEF3278B}" srcOrd="0" destOrd="0" parTransId="{95E400B3-376E-455A-ACBD-5FDD8E52194B}" sibTransId="{D5A3A2CB-5F9D-4EE8-933F-D5AE07150E88}"/>
    <dgm:cxn modelId="{0004036B-56EE-4ECA-9452-238E7EC4D01B}" srcId="{FFCFFC3E-2BCA-445C-B15E-36EDB132A9E8}" destId="{4BAADE8F-FAC2-4E32-8721-FBD16AB09A23}" srcOrd="0" destOrd="0" parTransId="{905EE7F2-6755-4999-9C4C-CC6BDF279497}" sibTransId="{3E99A621-86DA-4698-9F58-725C6905D1D4}"/>
    <dgm:cxn modelId="{4B101BC1-A231-4CF4-945B-33EE3732044A}" srcId="{1B957257-3F91-422C-9AB0-E9E3F1FB3568}" destId="{FFCFFC3E-2BCA-445C-B15E-36EDB132A9E8}" srcOrd="1" destOrd="0" parTransId="{D4CB804D-C788-49F1-BB6B-C097515DA03C}" sibTransId="{77C5A37E-332A-4B8A-89E2-D0D033CEE5D1}"/>
    <dgm:cxn modelId="{FD064698-257F-4736-85E9-2997F86DEBE5}" type="presOf" srcId="{1B957257-3F91-422C-9AB0-E9E3F1FB3568}" destId="{19F11748-F53C-4EC0-9593-00824CB8A8BB}" srcOrd="0" destOrd="0" presId="urn:microsoft.com/office/officeart/2005/8/layout/vList2"/>
    <dgm:cxn modelId="{37D618E2-D2A2-44C6-AE89-A5FCE60D8549}" type="presOf" srcId="{F0C199E2-693D-4618-8F3A-222B0A77F801}" destId="{562ED252-E384-4AA2-A9A2-29DD93DAD92D}" srcOrd="0" destOrd="2" presId="urn:microsoft.com/office/officeart/2005/8/layout/vList2"/>
    <dgm:cxn modelId="{30FAE6B5-24EE-4ADA-8DB8-92B6B1085225}" type="presOf" srcId="{42DB7191-77DE-4AEB-9C66-605DBA79B65A}" destId="{96A74022-41A7-4001-A13B-4BA3566ABE1B}" srcOrd="0" destOrd="1" presId="urn:microsoft.com/office/officeart/2005/8/layout/vList2"/>
    <dgm:cxn modelId="{A13F175C-1BE4-4ADC-8885-D7A84DBE202E}" type="presParOf" srcId="{19F11748-F53C-4EC0-9593-00824CB8A8BB}" destId="{017D05F4-1926-4B12-8AA2-4E2184CD9E66}" srcOrd="0" destOrd="0" presId="urn:microsoft.com/office/officeart/2005/8/layout/vList2"/>
    <dgm:cxn modelId="{A1B47398-7580-4C6A-85BB-8A443D4DB5F7}" type="presParOf" srcId="{19F11748-F53C-4EC0-9593-00824CB8A8BB}" destId="{562ED252-E384-4AA2-A9A2-29DD93DAD92D}" srcOrd="1" destOrd="0" presId="urn:microsoft.com/office/officeart/2005/8/layout/vList2"/>
    <dgm:cxn modelId="{C50E9AA7-6DCE-4786-8687-94B79C452F67}" type="presParOf" srcId="{19F11748-F53C-4EC0-9593-00824CB8A8BB}" destId="{1E5437CC-7982-485C-84A9-DBD17C9B41B9}" srcOrd="2" destOrd="0" presId="urn:microsoft.com/office/officeart/2005/8/layout/vList2"/>
    <dgm:cxn modelId="{E734B306-4324-4F7E-AE03-B546752C49C6}" type="presParOf" srcId="{19F11748-F53C-4EC0-9593-00824CB8A8BB}" destId="{96A74022-41A7-4001-A13B-4BA3566ABE1B}"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2FC7E-9720-4108-B53F-E1B83D824D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C3B348-94A9-42A1-A1A8-E3DBF5C0770E}">
      <dgm:prSet phldrT="[Text]"/>
      <dgm:spPr/>
      <dgm:t>
        <a:bodyPr/>
        <a:lstStyle/>
        <a:p>
          <a:r>
            <a:rPr lang="en-US" dirty="0" smtClean="0"/>
            <a:t>Who?</a:t>
          </a:r>
          <a:endParaRPr lang="en-US" dirty="0"/>
        </a:p>
      </dgm:t>
    </dgm:pt>
    <dgm:pt modelId="{B8A61C38-4030-41EF-8804-96BD329B5351}" type="parTrans" cxnId="{DFA0FEE7-EF52-4B73-B9F3-93496BB4FA91}">
      <dgm:prSet/>
      <dgm:spPr/>
      <dgm:t>
        <a:bodyPr/>
        <a:lstStyle/>
        <a:p>
          <a:endParaRPr lang="en-US"/>
        </a:p>
      </dgm:t>
    </dgm:pt>
    <dgm:pt modelId="{B9F49B36-2140-4F36-977C-76E6586FC7FE}" type="sibTrans" cxnId="{DFA0FEE7-EF52-4B73-B9F3-93496BB4FA91}">
      <dgm:prSet/>
      <dgm:spPr/>
      <dgm:t>
        <a:bodyPr/>
        <a:lstStyle/>
        <a:p>
          <a:endParaRPr lang="en-US"/>
        </a:p>
      </dgm:t>
    </dgm:pt>
    <dgm:pt modelId="{5AA87D13-CB36-4A95-8D13-D1B14ECC9B52}">
      <dgm:prSet phldrT="[Text]"/>
      <dgm:spPr/>
      <dgm:t>
        <a:bodyPr/>
        <a:lstStyle/>
        <a:p>
          <a:r>
            <a:rPr lang="en-US" dirty="0" smtClean="0">
              <a:solidFill>
                <a:prstClr val="black"/>
              </a:solidFill>
            </a:rPr>
            <a:t>Residents of DC and Southern Maryland</a:t>
          </a:r>
          <a:endParaRPr lang="en-US" dirty="0"/>
        </a:p>
      </dgm:t>
    </dgm:pt>
    <dgm:pt modelId="{9E9836F8-EAD0-435A-AFE3-230E0A4F5B88}" type="parTrans" cxnId="{0DCF7DF3-5FD7-4E16-B279-CD822764C807}">
      <dgm:prSet/>
      <dgm:spPr/>
      <dgm:t>
        <a:bodyPr/>
        <a:lstStyle/>
        <a:p>
          <a:endParaRPr lang="en-US"/>
        </a:p>
      </dgm:t>
    </dgm:pt>
    <dgm:pt modelId="{B54A5ABE-1059-4DE7-A28A-54FAE1749D27}" type="sibTrans" cxnId="{0DCF7DF3-5FD7-4E16-B279-CD822764C807}">
      <dgm:prSet/>
      <dgm:spPr/>
      <dgm:t>
        <a:bodyPr/>
        <a:lstStyle/>
        <a:p>
          <a:endParaRPr lang="en-US"/>
        </a:p>
      </dgm:t>
    </dgm:pt>
    <dgm:pt modelId="{25C8382B-5772-4942-8B98-C33374179C69}">
      <dgm:prSet phldrT="[Text]"/>
      <dgm:spPr/>
      <dgm:t>
        <a:bodyPr/>
        <a:lstStyle/>
        <a:p>
          <a:r>
            <a:rPr lang="en-US" dirty="0" smtClean="0"/>
            <a:t>What?</a:t>
          </a:r>
          <a:endParaRPr lang="en-US" dirty="0"/>
        </a:p>
      </dgm:t>
    </dgm:pt>
    <dgm:pt modelId="{70D2EAF3-B2AE-480E-9F9B-80662E31A8FA}" type="parTrans" cxnId="{50436457-C15F-4718-941E-01A9E5AA9703}">
      <dgm:prSet/>
      <dgm:spPr/>
      <dgm:t>
        <a:bodyPr/>
        <a:lstStyle/>
        <a:p>
          <a:endParaRPr lang="en-US"/>
        </a:p>
      </dgm:t>
    </dgm:pt>
    <dgm:pt modelId="{BDDFF70E-E0D9-40BB-A23E-C381CB8C2655}" type="sibTrans" cxnId="{50436457-C15F-4718-941E-01A9E5AA9703}">
      <dgm:prSet/>
      <dgm:spPr/>
      <dgm:t>
        <a:bodyPr/>
        <a:lstStyle/>
        <a:p>
          <a:endParaRPr lang="en-US"/>
        </a:p>
      </dgm:t>
    </dgm:pt>
    <dgm:pt modelId="{575127F2-C289-4836-9FD2-08C8756FC7E5}">
      <dgm:prSet phldrT="[Text]"/>
      <dgm:spPr/>
      <dgm:t>
        <a:bodyPr/>
        <a:lstStyle/>
        <a:p>
          <a:r>
            <a:rPr lang="en-US" dirty="0" smtClean="0">
              <a:solidFill>
                <a:prstClr val="black"/>
              </a:solidFill>
            </a:rPr>
            <a:t>1:1 counseling &amp; collaboration w/ local </a:t>
          </a:r>
          <a:r>
            <a:rPr lang="en-US" dirty="0" err="1" smtClean="0">
              <a:solidFill>
                <a:prstClr val="black"/>
              </a:solidFill>
            </a:rPr>
            <a:t>Quitline</a:t>
          </a:r>
          <a:endParaRPr lang="en-US" dirty="0"/>
        </a:p>
      </dgm:t>
    </dgm:pt>
    <dgm:pt modelId="{D7D83CD4-90AE-497C-9180-A40FB500C388}" type="parTrans" cxnId="{E50A0D5D-E222-4EC4-988E-A8E3D31A0C48}">
      <dgm:prSet/>
      <dgm:spPr/>
      <dgm:t>
        <a:bodyPr/>
        <a:lstStyle/>
        <a:p>
          <a:endParaRPr lang="en-US"/>
        </a:p>
      </dgm:t>
    </dgm:pt>
    <dgm:pt modelId="{5A02B633-1729-4D86-928E-8C00CF9E1BB6}" type="sibTrans" cxnId="{E50A0D5D-E222-4EC4-988E-A8E3D31A0C48}">
      <dgm:prSet/>
      <dgm:spPr/>
      <dgm:t>
        <a:bodyPr/>
        <a:lstStyle/>
        <a:p>
          <a:endParaRPr lang="en-US"/>
        </a:p>
      </dgm:t>
    </dgm:pt>
    <dgm:pt modelId="{6E41A496-ED21-407E-A4C7-CCC366738B82}">
      <dgm:prSet phldrT="[Text]"/>
      <dgm:spPr/>
      <dgm:t>
        <a:bodyPr/>
        <a:lstStyle/>
        <a:p>
          <a:r>
            <a:rPr lang="en-US" dirty="0" smtClean="0">
              <a:solidFill>
                <a:prstClr val="black"/>
              </a:solidFill>
            </a:rPr>
            <a:t>Children with moderate to severe asthma</a:t>
          </a:r>
          <a:endParaRPr lang="en-US" dirty="0"/>
        </a:p>
      </dgm:t>
    </dgm:pt>
    <dgm:pt modelId="{514A7B6A-6D3E-4C90-9C09-85FA760B2470}" type="parTrans" cxnId="{B84EEA4D-D3DE-4E25-9C40-0A0096BF77F8}">
      <dgm:prSet/>
      <dgm:spPr/>
      <dgm:t>
        <a:bodyPr/>
        <a:lstStyle/>
        <a:p>
          <a:endParaRPr lang="en-US"/>
        </a:p>
      </dgm:t>
    </dgm:pt>
    <dgm:pt modelId="{119B0591-2152-4885-AEC4-262FD9193EE4}" type="sibTrans" cxnId="{B84EEA4D-D3DE-4E25-9C40-0A0096BF77F8}">
      <dgm:prSet/>
      <dgm:spPr/>
      <dgm:t>
        <a:bodyPr/>
        <a:lstStyle/>
        <a:p>
          <a:endParaRPr lang="en-US"/>
        </a:p>
      </dgm:t>
    </dgm:pt>
    <dgm:pt modelId="{3030959B-7060-4734-8EC0-DA20DC2CAAD0}">
      <dgm:prSet phldrT="[Text]"/>
      <dgm:spPr/>
      <dgm:t>
        <a:bodyPr/>
        <a:lstStyle/>
        <a:p>
          <a:r>
            <a:rPr lang="en-US" dirty="0" smtClean="0">
              <a:solidFill>
                <a:prstClr val="black"/>
              </a:solidFill>
            </a:rPr>
            <a:t>Exposure to tobacco smoke?</a:t>
          </a:r>
          <a:endParaRPr lang="en-US" dirty="0"/>
        </a:p>
      </dgm:t>
    </dgm:pt>
    <dgm:pt modelId="{373AAE6B-65AF-4564-8EFC-EBBBF1A17B0C}" type="parTrans" cxnId="{52F343D9-7B7C-4B2B-B09F-FE74D8D5BD9B}">
      <dgm:prSet/>
      <dgm:spPr/>
      <dgm:t>
        <a:bodyPr/>
        <a:lstStyle/>
        <a:p>
          <a:endParaRPr lang="en-US"/>
        </a:p>
      </dgm:t>
    </dgm:pt>
    <dgm:pt modelId="{20B3A8D7-84B8-4694-97AB-2FC0527F4E23}" type="sibTrans" cxnId="{52F343D9-7B7C-4B2B-B09F-FE74D8D5BD9B}">
      <dgm:prSet/>
      <dgm:spPr/>
      <dgm:t>
        <a:bodyPr/>
        <a:lstStyle/>
        <a:p>
          <a:endParaRPr lang="en-US"/>
        </a:p>
      </dgm:t>
    </dgm:pt>
    <dgm:pt modelId="{6A232973-775B-41F4-A79A-6B7F4AF1F23A}">
      <dgm:prSet phldrT="[Text]"/>
      <dgm:spPr/>
      <dgm:t>
        <a:bodyPr/>
        <a:lstStyle/>
        <a:p>
          <a:r>
            <a:rPr lang="en-US" dirty="0" smtClean="0"/>
            <a:t>Home visit from educator and/or smoking cessation counselor</a:t>
          </a:r>
          <a:endParaRPr lang="en-US" dirty="0"/>
        </a:p>
      </dgm:t>
    </dgm:pt>
    <dgm:pt modelId="{915DB171-240B-4F50-A246-F34E223CDB70}" type="parTrans" cxnId="{154C59BE-93C8-4EBC-9203-A43181C503A8}">
      <dgm:prSet/>
      <dgm:spPr/>
      <dgm:t>
        <a:bodyPr/>
        <a:lstStyle/>
        <a:p>
          <a:endParaRPr lang="en-US"/>
        </a:p>
      </dgm:t>
    </dgm:pt>
    <dgm:pt modelId="{D22B6991-F097-4A0B-9229-6ABC1CC75615}" type="sibTrans" cxnId="{154C59BE-93C8-4EBC-9203-A43181C503A8}">
      <dgm:prSet/>
      <dgm:spPr/>
      <dgm:t>
        <a:bodyPr/>
        <a:lstStyle/>
        <a:p>
          <a:endParaRPr lang="en-US"/>
        </a:p>
      </dgm:t>
    </dgm:pt>
    <dgm:pt modelId="{23C08181-C64A-4ECF-8CA9-7695B5E03173}">
      <dgm:prSet phldrT="[Text]"/>
      <dgm:spPr/>
      <dgm:t>
        <a:bodyPr/>
        <a:lstStyle/>
        <a:p>
          <a:r>
            <a:rPr lang="en-US" dirty="0" smtClean="0">
              <a:solidFill>
                <a:prstClr val="black"/>
              </a:solidFill>
            </a:rPr>
            <a:t>Educational materials</a:t>
          </a:r>
          <a:endParaRPr lang="en-US" dirty="0"/>
        </a:p>
      </dgm:t>
    </dgm:pt>
    <dgm:pt modelId="{7745DEAF-E494-4E1C-B5AC-201042C9870D}" type="parTrans" cxnId="{E6970D60-87E0-451B-B89A-01905304A5D9}">
      <dgm:prSet/>
      <dgm:spPr/>
      <dgm:t>
        <a:bodyPr/>
        <a:lstStyle/>
        <a:p>
          <a:endParaRPr lang="en-US"/>
        </a:p>
      </dgm:t>
    </dgm:pt>
    <dgm:pt modelId="{6D49AAF5-FD28-4705-8099-C2FD4E040272}" type="sibTrans" cxnId="{E6970D60-87E0-451B-B89A-01905304A5D9}">
      <dgm:prSet/>
      <dgm:spPr/>
      <dgm:t>
        <a:bodyPr/>
        <a:lstStyle/>
        <a:p>
          <a:endParaRPr lang="en-US"/>
        </a:p>
      </dgm:t>
    </dgm:pt>
    <dgm:pt modelId="{D84704A0-1B4F-43CC-BB83-608467922A3F}">
      <dgm:prSet phldrT="[Text]"/>
      <dgm:spPr/>
      <dgm:t>
        <a:bodyPr/>
        <a:lstStyle/>
        <a:p>
          <a:r>
            <a:rPr lang="en-US" dirty="0" smtClean="0">
              <a:solidFill>
                <a:prstClr val="black"/>
              </a:solidFill>
            </a:rPr>
            <a:t>Allergen-barrier mattress and pillow covers</a:t>
          </a:r>
          <a:endParaRPr lang="en-US" dirty="0"/>
        </a:p>
      </dgm:t>
    </dgm:pt>
    <dgm:pt modelId="{0542F2F3-1324-49C7-8D29-EEC32660B9F0}" type="parTrans" cxnId="{BDC7203A-16B7-40B7-B2E5-AA101B728341}">
      <dgm:prSet/>
      <dgm:spPr/>
      <dgm:t>
        <a:bodyPr/>
        <a:lstStyle/>
        <a:p>
          <a:endParaRPr lang="en-US"/>
        </a:p>
      </dgm:t>
    </dgm:pt>
    <dgm:pt modelId="{31F95CE1-DCFC-409E-8E7E-4E36AEA850C9}" type="sibTrans" cxnId="{BDC7203A-16B7-40B7-B2E5-AA101B728341}">
      <dgm:prSet/>
      <dgm:spPr/>
      <dgm:t>
        <a:bodyPr/>
        <a:lstStyle/>
        <a:p>
          <a:endParaRPr lang="en-US"/>
        </a:p>
      </dgm:t>
    </dgm:pt>
    <dgm:pt modelId="{0F1B08A2-A247-4D8B-BB0F-2459B3544628}">
      <dgm:prSet phldrT="[Text]"/>
      <dgm:spPr/>
      <dgm:t>
        <a:bodyPr/>
        <a:lstStyle/>
        <a:p>
          <a:r>
            <a:rPr lang="en-US" dirty="0" smtClean="0">
              <a:solidFill>
                <a:prstClr val="black"/>
              </a:solidFill>
            </a:rPr>
            <a:t>HEPA vacuum</a:t>
          </a:r>
          <a:endParaRPr lang="en-US" dirty="0"/>
        </a:p>
      </dgm:t>
    </dgm:pt>
    <dgm:pt modelId="{FB5AB97D-C4B0-4E0E-869A-ECBE7618AB1A}" type="parTrans" cxnId="{B08B7448-5DF9-4F5F-B7B1-C03E6E1C88A2}">
      <dgm:prSet/>
      <dgm:spPr/>
      <dgm:t>
        <a:bodyPr/>
        <a:lstStyle/>
        <a:p>
          <a:endParaRPr lang="en-US"/>
        </a:p>
      </dgm:t>
    </dgm:pt>
    <dgm:pt modelId="{08924AF7-48A6-49F8-BEC8-AA21B0532AB0}" type="sibTrans" cxnId="{B08B7448-5DF9-4F5F-B7B1-C03E6E1C88A2}">
      <dgm:prSet/>
      <dgm:spPr/>
      <dgm:t>
        <a:bodyPr/>
        <a:lstStyle/>
        <a:p>
          <a:endParaRPr lang="en-US"/>
        </a:p>
      </dgm:t>
    </dgm:pt>
    <dgm:pt modelId="{50185386-00DA-49C4-ABCC-2BF43D4356AB}">
      <dgm:prSet phldrT="[Text]"/>
      <dgm:spPr/>
      <dgm:t>
        <a:bodyPr/>
        <a:lstStyle/>
        <a:p>
          <a:r>
            <a:rPr lang="en-US" dirty="0" smtClean="0">
              <a:solidFill>
                <a:prstClr val="black"/>
              </a:solidFill>
            </a:rPr>
            <a:t>Pest management</a:t>
          </a:r>
          <a:endParaRPr lang="en-US" dirty="0"/>
        </a:p>
      </dgm:t>
    </dgm:pt>
    <dgm:pt modelId="{879D455C-EBE0-439C-BC7B-9A28A47534D2}" type="parTrans" cxnId="{E64EE010-B47C-45D0-87E4-07F90D4C10A5}">
      <dgm:prSet/>
      <dgm:spPr/>
      <dgm:t>
        <a:bodyPr/>
        <a:lstStyle/>
        <a:p>
          <a:endParaRPr lang="en-US"/>
        </a:p>
      </dgm:t>
    </dgm:pt>
    <dgm:pt modelId="{867A002A-46AD-4496-91A1-3679D891019D}" type="sibTrans" cxnId="{E64EE010-B47C-45D0-87E4-07F90D4C10A5}">
      <dgm:prSet/>
      <dgm:spPr/>
      <dgm:t>
        <a:bodyPr/>
        <a:lstStyle/>
        <a:p>
          <a:endParaRPr lang="en-US"/>
        </a:p>
      </dgm:t>
    </dgm:pt>
    <dgm:pt modelId="{66B5D12C-99E8-488F-93BB-976538086BBC}">
      <dgm:prSet phldrT="[Text]"/>
      <dgm:spPr/>
      <dgm:t>
        <a:bodyPr/>
        <a:lstStyle/>
        <a:p>
          <a:r>
            <a:rPr lang="en-US" dirty="0" smtClean="0">
              <a:solidFill>
                <a:prstClr val="black"/>
              </a:solidFill>
            </a:rPr>
            <a:t>Furnace filters</a:t>
          </a:r>
          <a:endParaRPr lang="en-US" dirty="0"/>
        </a:p>
      </dgm:t>
    </dgm:pt>
    <dgm:pt modelId="{4CFA9686-C1EA-48B8-B575-74A9FF900736}" type="parTrans" cxnId="{A1BB199B-9DB8-4FF6-85F9-EA03D0A667AD}">
      <dgm:prSet/>
      <dgm:spPr/>
      <dgm:t>
        <a:bodyPr/>
        <a:lstStyle/>
        <a:p>
          <a:endParaRPr lang="en-US"/>
        </a:p>
      </dgm:t>
    </dgm:pt>
    <dgm:pt modelId="{1C734277-7554-44CA-968B-EEBCD5CD1D46}" type="sibTrans" cxnId="{A1BB199B-9DB8-4FF6-85F9-EA03D0A667AD}">
      <dgm:prSet/>
      <dgm:spPr/>
      <dgm:t>
        <a:bodyPr/>
        <a:lstStyle/>
        <a:p>
          <a:endParaRPr lang="en-US"/>
        </a:p>
      </dgm:t>
    </dgm:pt>
    <dgm:pt modelId="{CB19719C-E253-4EAB-AC86-9E6857D2D5B7}" type="pres">
      <dgm:prSet presAssocID="{5752FC7E-9720-4108-B53F-E1B83D824D33}" presName="linear" presStyleCnt="0">
        <dgm:presLayoutVars>
          <dgm:animLvl val="lvl"/>
          <dgm:resizeHandles val="exact"/>
        </dgm:presLayoutVars>
      </dgm:prSet>
      <dgm:spPr/>
      <dgm:t>
        <a:bodyPr/>
        <a:lstStyle/>
        <a:p>
          <a:endParaRPr lang="en-US"/>
        </a:p>
      </dgm:t>
    </dgm:pt>
    <dgm:pt modelId="{2A3BED2D-336E-48E4-AC19-B1E7DF5C838A}" type="pres">
      <dgm:prSet presAssocID="{46C3B348-94A9-42A1-A1A8-E3DBF5C0770E}" presName="parentText" presStyleLbl="node1" presStyleIdx="0" presStyleCnt="2" custLinFactNeighborX="-521" custLinFactNeighborY="2447">
        <dgm:presLayoutVars>
          <dgm:chMax val="0"/>
          <dgm:bulletEnabled val="1"/>
        </dgm:presLayoutVars>
      </dgm:prSet>
      <dgm:spPr/>
      <dgm:t>
        <a:bodyPr/>
        <a:lstStyle/>
        <a:p>
          <a:endParaRPr lang="en-US"/>
        </a:p>
      </dgm:t>
    </dgm:pt>
    <dgm:pt modelId="{AA389F76-D8CE-4197-9BF8-2E5C8EAA36F7}" type="pres">
      <dgm:prSet presAssocID="{46C3B348-94A9-42A1-A1A8-E3DBF5C0770E}" presName="childText" presStyleLbl="revTx" presStyleIdx="0" presStyleCnt="2">
        <dgm:presLayoutVars>
          <dgm:bulletEnabled val="1"/>
        </dgm:presLayoutVars>
      </dgm:prSet>
      <dgm:spPr/>
      <dgm:t>
        <a:bodyPr/>
        <a:lstStyle/>
        <a:p>
          <a:endParaRPr lang="en-US"/>
        </a:p>
      </dgm:t>
    </dgm:pt>
    <dgm:pt modelId="{C04035F5-00AB-4289-887B-985B0E6C1204}" type="pres">
      <dgm:prSet presAssocID="{25C8382B-5772-4942-8B98-C33374179C69}" presName="parentText" presStyleLbl="node1" presStyleIdx="1" presStyleCnt="2">
        <dgm:presLayoutVars>
          <dgm:chMax val="0"/>
          <dgm:bulletEnabled val="1"/>
        </dgm:presLayoutVars>
      </dgm:prSet>
      <dgm:spPr/>
      <dgm:t>
        <a:bodyPr/>
        <a:lstStyle/>
        <a:p>
          <a:endParaRPr lang="en-US"/>
        </a:p>
      </dgm:t>
    </dgm:pt>
    <dgm:pt modelId="{7F2B0737-CCEA-461D-A229-F5B75203C219}" type="pres">
      <dgm:prSet presAssocID="{25C8382B-5772-4942-8B98-C33374179C69}" presName="childText" presStyleLbl="revTx" presStyleIdx="1" presStyleCnt="2">
        <dgm:presLayoutVars>
          <dgm:bulletEnabled val="1"/>
        </dgm:presLayoutVars>
      </dgm:prSet>
      <dgm:spPr/>
      <dgm:t>
        <a:bodyPr/>
        <a:lstStyle/>
        <a:p>
          <a:endParaRPr lang="en-US"/>
        </a:p>
      </dgm:t>
    </dgm:pt>
  </dgm:ptLst>
  <dgm:cxnLst>
    <dgm:cxn modelId="{E50A0D5D-E222-4EC4-988E-A8E3D31A0C48}" srcId="{25C8382B-5772-4942-8B98-C33374179C69}" destId="{575127F2-C289-4836-9FD2-08C8756FC7E5}" srcOrd="1" destOrd="0" parTransId="{D7D83CD4-90AE-497C-9180-A40FB500C388}" sibTransId="{5A02B633-1729-4D86-928E-8C00CF9E1BB6}"/>
    <dgm:cxn modelId="{0A5A3926-C766-4911-A3F2-A01C64BF4932}" type="presOf" srcId="{6A232973-775B-41F4-A79A-6B7F4AF1F23A}" destId="{7F2B0737-CCEA-461D-A229-F5B75203C219}" srcOrd="0" destOrd="0" presId="urn:microsoft.com/office/officeart/2005/8/layout/vList2"/>
    <dgm:cxn modelId="{DD31DD84-7579-4D43-BE0F-EF20E84AB655}" type="presOf" srcId="{6E41A496-ED21-407E-A4C7-CCC366738B82}" destId="{AA389F76-D8CE-4197-9BF8-2E5C8EAA36F7}" srcOrd="0" destOrd="1" presId="urn:microsoft.com/office/officeart/2005/8/layout/vList2"/>
    <dgm:cxn modelId="{B84EEA4D-D3DE-4E25-9C40-0A0096BF77F8}" srcId="{46C3B348-94A9-42A1-A1A8-E3DBF5C0770E}" destId="{6E41A496-ED21-407E-A4C7-CCC366738B82}" srcOrd="1" destOrd="0" parTransId="{514A7B6A-6D3E-4C90-9C09-85FA760B2470}" sibTransId="{119B0591-2152-4885-AEC4-262FD9193EE4}"/>
    <dgm:cxn modelId="{3F57F2CA-A599-4438-9954-2EB4554815BF}" type="presOf" srcId="{25C8382B-5772-4942-8B98-C33374179C69}" destId="{C04035F5-00AB-4289-887B-985B0E6C1204}" srcOrd="0" destOrd="0" presId="urn:microsoft.com/office/officeart/2005/8/layout/vList2"/>
    <dgm:cxn modelId="{BDC7203A-16B7-40B7-B2E5-AA101B728341}" srcId="{25C8382B-5772-4942-8B98-C33374179C69}" destId="{D84704A0-1B4F-43CC-BB83-608467922A3F}" srcOrd="3" destOrd="0" parTransId="{0542F2F3-1324-49C7-8D29-EEC32660B9F0}" sibTransId="{31F95CE1-DCFC-409E-8E7E-4E36AEA850C9}"/>
    <dgm:cxn modelId="{52F343D9-7B7C-4B2B-B09F-FE74D8D5BD9B}" srcId="{46C3B348-94A9-42A1-A1A8-E3DBF5C0770E}" destId="{3030959B-7060-4734-8EC0-DA20DC2CAAD0}" srcOrd="2" destOrd="0" parTransId="{373AAE6B-65AF-4564-8EFC-EBBBF1A17B0C}" sibTransId="{20B3A8D7-84B8-4694-97AB-2FC0527F4E23}"/>
    <dgm:cxn modelId="{B08B7448-5DF9-4F5F-B7B1-C03E6E1C88A2}" srcId="{25C8382B-5772-4942-8B98-C33374179C69}" destId="{0F1B08A2-A247-4D8B-BB0F-2459B3544628}" srcOrd="4" destOrd="0" parTransId="{FB5AB97D-C4B0-4E0E-869A-ECBE7618AB1A}" sibTransId="{08924AF7-48A6-49F8-BEC8-AA21B0532AB0}"/>
    <dgm:cxn modelId="{F5EC559E-2045-45E5-AAA8-35A458BB727F}" type="presOf" srcId="{3030959B-7060-4734-8EC0-DA20DC2CAAD0}" destId="{AA389F76-D8CE-4197-9BF8-2E5C8EAA36F7}" srcOrd="0" destOrd="2" presId="urn:microsoft.com/office/officeart/2005/8/layout/vList2"/>
    <dgm:cxn modelId="{BD9766F1-D005-4B32-A2E0-CE0435BC2618}" type="presOf" srcId="{D84704A0-1B4F-43CC-BB83-608467922A3F}" destId="{7F2B0737-CCEA-461D-A229-F5B75203C219}" srcOrd="0" destOrd="3" presId="urn:microsoft.com/office/officeart/2005/8/layout/vList2"/>
    <dgm:cxn modelId="{829A82E2-1D36-48BC-8A47-C84E2D75793D}" type="presOf" srcId="{5752FC7E-9720-4108-B53F-E1B83D824D33}" destId="{CB19719C-E253-4EAB-AC86-9E6857D2D5B7}" srcOrd="0" destOrd="0" presId="urn:microsoft.com/office/officeart/2005/8/layout/vList2"/>
    <dgm:cxn modelId="{DFA0FEE7-EF52-4B73-B9F3-93496BB4FA91}" srcId="{5752FC7E-9720-4108-B53F-E1B83D824D33}" destId="{46C3B348-94A9-42A1-A1A8-E3DBF5C0770E}" srcOrd="0" destOrd="0" parTransId="{B8A61C38-4030-41EF-8804-96BD329B5351}" sibTransId="{B9F49B36-2140-4F36-977C-76E6586FC7FE}"/>
    <dgm:cxn modelId="{50436457-C15F-4718-941E-01A9E5AA9703}" srcId="{5752FC7E-9720-4108-B53F-E1B83D824D33}" destId="{25C8382B-5772-4942-8B98-C33374179C69}" srcOrd="1" destOrd="0" parTransId="{70D2EAF3-B2AE-480E-9F9B-80662E31A8FA}" sibTransId="{BDDFF70E-E0D9-40BB-A23E-C381CB8C2655}"/>
    <dgm:cxn modelId="{DC37FB47-B86B-4469-A4C8-2AC9A44ADFBF}" type="presOf" srcId="{46C3B348-94A9-42A1-A1A8-E3DBF5C0770E}" destId="{2A3BED2D-336E-48E4-AC19-B1E7DF5C838A}" srcOrd="0" destOrd="0" presId="urn:microsoft.com/office/officeart/2005/8/layout/vList2"/>
    <dgm:cxn modelId="{154C59BE-93C8-4EBC-9203-A43181C503A8}" srcId="{25C8382B-5772-4942-8B98-C33374179C69}" destId="{6A232973-775B-41F4-A79A-6B7F4AF1F23A}" srcOrd="0" destOrd="0" parTransId="{915DB171-240B-4F50-A246-F34E223CDB70}" sibTransId="{D22B6991-F097-4A0B-9229-6ABC1CC75615}"/>
    <dgm:cxn modelId="{E64B2EBD-A1FE-4721-8202-5598D0CF1019}" type="presOf" srcId="{23C08181-C64A-4ECF-8CA9-7695B5E03173}" destId="{7F2B0737-CCEA-461D-A229-F5B75203C219}" srcOrd="0" destOrd="2" presId="urn:microsoft.com/office/officeart/2005/8/layout/vList2"/>
    <dgm:cxn modelId="{E6970D60-87E0-451B-B89A-01905304A5D9}" srcId="{25C8382B-5772-4942-8B98-C33374179C69}" destId="{23C08181-C64A-4ECF-8CA9-7695B5E03173}" srcOrd="2" destOrd="0" parTransId="{7745DEAF-E494-4E1C-B5AC-201042C9870D}" sibTransId="{6D49AAF5-FD28-4705-8099-C2FD4E040272}"/>
    <dgm:cxn modelId="{D507BCFE-D6A7-4933-9F83-FB00CA869920}" type="presOf" srcId="{50185386-00DA-49C4-ABCC-2BF43D4356AB}" destId="{7F2B0737-CCEA-461D-A229-F5B75203C219}" srcOrd="0" destOrd="5" presId="urn:microsoft.com/office/officeart/2005/8/layout/vList2"/>
    <dgm:cxn modelId="{2DF62857-6589-4104-9771-0494581F222B}" type="presOf" srcId="{5AA87D13-CB36-4A95-8D13-D1B14ECC9B52}" destId="{AA389F76-D8CE-4197-9BF8-2E5C8EAA36F7}" srcOrd="0" destOrd="0" presId="urn:microsoft.com/office/officeart/2005/8/layout/vList2"/>
    <dgm:cxn modelId="{63E9DE0A-6943-410B-AF82-A150FE2ED39C}" type="presOf" srcId="{0F1B08A2-A247-4D8B-BB0F-2459B3544628}" destId="{7F2B0737-CCEA-461D-A229-F5B75203C219}" srcOrd="0" destOrd="4" presId="urn:microsoft.com/office/officeart/2005/8/layout/vList2"/>
    <dgm:cxn modelId="{E64EE010-B47C-45D0-87E4-07F90D4C10A5}" srcId="{25C8382B-5772-4942-8B98-C33374179C69}" destId="{50185386-00DA-49C4-ABCC-2BF43D4356AB}" srcOrd="5" destOrd="0" parTransId="{879D455C-EBE0-439C-BC7B-9A28A47534D2}" sibTransId="{867A002A-46AD-4496-91A1-3679D891019D}"/>
    <dgm:cxn modelId="{678D4A8F-B07E-44A5-8ACB-30CA3A853408}" type="presOf" srcId="{575127F2-C289-4836-9FD2-08C8756FC7E5}" destId="{7F2B0737-CCEA-461D-A229-F5B75203C219}" srcOrd="0" destOrd="1" presId="urn:microsoft.com/office/officeart/2005/8/layout/vList2"/>
    <dgm:cxn modelId="{0DCF7DF3-5FD7-4E16-B279-CD822764C807}" srcId="{46C3B348-94A9-42A1-A1A8-E3DBF5C0770E}" destId="{5AA87D13-CB36-4A95-8D13-D1B14ECC9B52}" srcOrd="0" destOrd="0" parTransId="{9E9836F8-EAD0-435A-AFE3-230E0A4F5B88}" sibTransId="{B54A5ABE-1059-4DE7-A28A-54FAE1749D27}"/>
    <dgm:cxn modelId="{A1BB199B-9DB8-4FF6-85F9-EA03D0A667AD}" srcId="{25C8382B-5772-4942-8B98-C33374179C69}" destId="{66B5D12C-99E8-488F-93BB-976538086BBC}" srcOrd="6" destOrd="0" parTransId="{4CFA9686-C1EA-48B8-B575-74A9FF900736}" sibTransId="{1C734277-7554-44CA-968B-EEBCD5CD1D46}"/>
    <dgm:cxn modelId="{66738D72-C9A1-4966-B203-D05059CE2BDB}" type="presOf" srcId="{66B5D12C-99E8-488F-93BB-976538086BBC}" destId="{7F2B0737-CCEA-461D-A229-F5B75203C219}" srcOrd="0" destOrd="6" presId="urn:microsoft.com/office/officeart/2005/8/layout/vList2"/>
    <dgm:cxn modelId="{72EF9E27-17EC-46B4-946A-64E5F70B1A5A}" type="presParOf" srcId="{CB19719C-E253-4EAB-AC86-9E6857D2D5B7}" destId="{2A3BED2D-336E-48E4-AC19-B1E7DF5C838A}" srcOrd="0" destOrd="0" presId="urn:microsoft.com/office/officeart/2005/8/layout/vList2"/>
    <dgm:cxn modelId="{16C27864-BE39-4A7D-B1F2-5C226275CEDD}" type="presParOf" srcId="{CB19719C-E253-4EAB-AC86-9E6857D2D5B7}" destId="{AA389F76-D8CE-4197-9BF8-2E5C8EAA36F7}" srcOrd="1" destOrd="0" presId="urn:microsoft.com/office/officeart/2005/8/layout/vList2"/>
    <dgm:cxn modelId="{9738B9EA-4594-4C16-9A06-15809A2E2EF7}" type="presParOf" srcId="{CB19719C-E253-4EAB-AC86-9E6857D2D5B7}" destId="{C04035F5-00AB-4289-887B-985B0E6C1204}" srcOrd="2" destOrd="0" presId="urn:microsoft.com/office/officeart/2005/8/layout/vList2"/>
    <dgm:cxn modelId="{D2D56232-A5F8-4D2E-80EB-366251450393}" type="presParOf" srcId="{CB19719C-E253-4EAB-AC86-9E6857D2D5B7}" destId="{7F2B0737-CCEA-461D-A229-F5B75203C219}"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D8D73F-F807-4E5D-87CF-4EBBEDE6FD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607BB2-5D42-42A9-BBDF-B948E0DD1337}">
      <dgm:prSet phldrT="[Text]"/>
      <dgm:spPr/>
      <dgm:t>
        <a:bodyPr/>
        <a:lstStyle/>
        <a:p>
          <a:r>
            <a:rPr lang="en-US" dirty="0" smtClean="0"/>
            <a:t>Who?</a:t>
          </a:r>
          <a:endParaRPr lang="en-US" dirty="0"/>
        </a:p>
      </dgm:t>
    </dgm:pt>
    <dgm:pt modelId="{22E32748-FDAA-4216-B6BC-AA18E6EE24A9}" type="parTrans" cxnId="{5C1B879C-7996-4058-9928-90B954EF4307}">
      <dgm:prSet/>
      <dgm:spPr/>
      <dgm:t>
        <a:bodyPr/>
        <a:lstStyle/>
        <a:p>
          <a:endParaRPr lang="en-US"/>
        </a:p>
      </dgm:t>
    </dgm:pt>
    <dgm:pt modelId="{45764D92-233E-4520-A09F-15CAE48DBA7C}" type="sibTrans" cxnId="{5C1B879C-7996-4058-9928-90B954EF4307}">
      <dgm:prSet/>
      <dgm:spPr/>
      <dgm:t>
        <a:bodyPr/>
        <a:lstStyle/>
        <a:p>
          <a:endParaRPr lang="en-US"/>
        </a:p>
      </dgm:t>
    </dgm:pt>
    <dgm:pt modelId="{0D4C62FE-E2FD-4982-B517-DD49E4FAC320}">
      <dgm:prSet phldrT="[Text]"/>
      <dgm:spPr/>
      <dgm:t>
        <a:bodyPr/>
        <a:lstStyle/>
        <a:p>
          <a:r>
            <a:rPr lang="en-US" dirty="0" smtClean="0"/>
            <a:t>Any CN patient who needs help with basic resources (non-medical) – based in CHC</a:t>
          </a:r>
          <a:endParaRPr lang="en-US" dirty="0"/>
        </a:p>
      </dgm:t>
    </dgm:pt>
    <dgm:pt modelId="{5BAE98D5-42D3-40ED-8EB7-149FE6FE9D5D}" type="parTrans" cxnId="{55BB916B-DC47-4B69-921E-D330C748E6EC}">
      <dgm:prSet/>
      <dgm:spPr/>
      <dgm:t>
        <a:bodyPr/>
        <a:lstStyle/>
        <a:p>
          <a:endParaRPr lang="en-US"/>
        </a:p>
      </dgm:t>
    </dgm:pt>
    <dgm:pt modelId="{0D72AA19-64F5-4DBE-8471-B9609ED0FA61}" type="sibTrans" cxnId="{55BB916B-DC47-4B69-921E-D330C748E6EC}">
      <dgm:prSet/>
      <dgm:spPr/>
      <dgm:t>
        <a:bodyPr/>
        <a:lstStyle/>
        <a:p>
          <a:endParaRPr lang="en-US"/>
        </a:p>
      </dgm:t>
    </dgm:pt>
    <dgm:pt modelId="{96730160-BE5A-48E7-A513-325AAA12D3AF}">
      <dgm:prSet phldrT="[Text]"/>
      <dgm:spPr/>
      <dgm:t>
        <a:bodyPr/>
        <a:lstStyle/>
        <a:p>
          <a:r>
            <a:rPr lang="en-US" dirty="0" smtClean="0"/>
            <a:t>What?</a:t>
          </a:r>
          <a:endParaRPr lang="en-US" dirty="0"/>
        </a:p>
      </dgm:t>
    </dgm:pt>
    <dgm:pt modelId="{97FD6E4A-94E4-4F05-909E-00D2C321E041}" type="parTrans" cxnId="{147D55CD-FB50-46E0-A85B-C9EA2BB9F819}">
      <dgm:prSet/>
      <dgm:spPr/>
      <dgm:t>
        <a:bodyPr/>
        <a:lstStyle/>
        <a:p>
          <a:endParaRPr lang="en-US"/>
        </a:p>
      </dgm:t>
    </dgm:pt>
    <dgm:pt modelId="{650D8FFB-1344-4EE5-AD81-53FCFBA2A5D7}" type="sibTrans" cxnId="{147D55CD-FB50-46E0-A85B-C9EA2BB9F819}">
      <dgm:prSet/>
      <dgm:spPr/>
      <dgm:t>
        <a:bodyPr/>
        <a:lstStyle/>
        <a:p>
          <a:endParaRPr lang="en-US"/>
        </a:p>
      </dgm:t>
    </dgm:pt>
    <dgm:pt modelId="{DF6CD5AB-4502-45ED-AFDF-7212E4FEDD33}">
      <dgm:prSet phldrT="[Text]"/>
      <dgm:spPr/>
      <dgm:t>
        <a:bodyPr/>
        <a:lstStyle/>
        <a:p>
          <a:r>
            <a:rPr lang="en-US" dirty="0" smtClean="0"/>
            <a:t>Volunteers assist with obtaining:</a:t>
          </a:r>
          <a:endParaRPr lang="en-US" dirty="0"/>
        </a:p>
      </dgm:t>
    </dgm:pt>
    <dgm:pt modelId="{4DDB32AF-7C06-4E94-B283-E7F55828C159}" type="parTrans" cxnId="{D9D53794-112B-4124-9D92-566ADF53199D}">
      <dgm:prSet/>
      <dgm:spPr/>
      <dgm:t>
        <a:bodyPr/>
        <a:lstStyle/>
        <a:p>
          <a:endParaRPr lang="en-US"/>
        </a:p>
      </dgm:t>
    </dgm:pt>
    <dgm:pt modelId="{A2D2C9F5-7A46-473F-ADA0-5740E771D09D}" type="sibTrans" cxnId="{D9D53794-112B-4124-9D92-566ADF53199D}">
      <dgm:prSet/>
      <dgm:spPr/>
      <dgm:t>
        <a:bodyPr/>
        <a:lstStyle/>
        <a:p>
          <a:endParaRPr lang="en-US"/>
        </a:p>
      </dgm:t>
    </dgm:pt>
    <dgm:pt modelId="{6EFA4C74-5D2C-47D2-968A-B794482122A7}">
      <dgm:prSet phldrT="[Text]"/>
      <dgm:spPr/>
      <dgm:t>
        <a:bodyPr/>
        <a:lstStyle/>
        <a:p>
          <a:r>
            <a:rPr lang="en-US" dirty="0" smtClean="0"/>
            <a:t>Child care, activities</a:t>
          </a:r>
          <a:endParaRPr lang="en-US" dirty="0"/>
        </a:p>
      </dgm:t>
    </dgm:pt>
    <dgm:pt modelId="{35F86EAA-7481-4668-981F-C71C9C19E338}" type="parTrans" cxnId="{D192236D-AB77-483A-B41C-79DED2BA1E67}">
      <dgm:prSet/>
      <dgm:spPr/>
      <dgm:t>
        <a:bodyPr/>
        <a:lstStyle/>
        <a:p>
          <a:endParaRPr lang="en-US"/>
        </a:p>
      </dgm:t>
    </dgm:pt>
    <dgm:pt modelId="{BF1DC4D5-3161-44F3-B46D-125D2D029E00}" type="sibTrans" cxnId="{D192236D-AB77-483A-B41C-79DED2BA1E67}">
      <dgm:prSet/>
      <dgm:spPr/>
      <dgm:t>
        <a:bodyPr/>
        <a:lstStyle/>
        <a:p>
          <a:endParaRPr lang="en-US"/>
        </a:p>
      </dgm:t>
    </dgm:pt>
    <dgm:pt modelId="{9494253B-3B91-4A42-BF5D-B2E600744DBD}">
      <dgm:prSet phldrT="[Text]"/>
      <dgm:spPr/>
      <dgm:t>
        <a:bodyPr/>
        <a:lstStyle/>
        <a:p>
          <a:r>
            <a:rPr lang="en-US" smtClean="0"/>
            <a:t>Utilities</a:t>
          </a:r>
          <a:endParaRPr lang="en-US" dirty="0"/>
        </a:p>
      </dgm:t>
    </dgm:pt>
    <dgm:pt modelId="{372CBDDD-2197-456C-955A-E1D5E80B4423}" type="parTrans" cxnId="{0E13B2DC-5624-4A19-920A-483B9E2BEAF7}">
      <dgm:prSet/>
      <dgm:spPr/>
      <dgm:t>
        <a:bodyPr/>
        <a:lstStyle/>
        <a:p>
          <a:endParaRPr lang="en-US"/>
        </a:p>
      </dgm:t>
    </dgm:pt>
    <dgm:pt modelId="{BF04C54A-30D8-4E65-943A-42F2F7209F9F}" type="sibTrans" cxnId="{0E13B2DC-5624-4A19-920A-483B9E2BEAF7}">
      <dgm:prSet/>
      <dgm:spPr/>
      <dgm:t>
        <a:bodyPr/>
        <a:lstStyle/>
        <a:p>
          <a:endParaRPr lang="en-US"/>
        </a:p>
      </dgm:t>
    </dgm:pt>
    <dgm:pt modelId="{5533A4E8-21E3-4D6E-B369-BB42C514ECC5}">
      <dgm:prSet phldrT="[Text]"/>
      <dgm:spPr/>
      <dgm:t>
        <a:bodyPr/>
        <a:lstStyle/>
        <a:p>
          <a:r>
            <a:rPr lang="en-US" dirty="0" smtClean="0"/>
            <a:t>Food, household supplies</a:t>
          </a:r>
          <a:endParaRPr lang="en-US" dirty="0"/>
        </a:p>
      </dgm:t>
    </dgm:pt>
    <dgm:pt modelId="{78328D60-B8E0-4C9A-9967-C931438D73EA}" type="parTrans" cxnId="{442FB233-B470-4DF6-97B7-334FD733A6D0}">
      <dgm:prSet/>
      <dgm:spPr/>
      <dgm:t>
        <a:bodyPr/>
        <a:lstStyle/>
        <a:p>
          <a:endParaRPr lang="en-US"/>
        </a:p>
      </dgm:t>
    </dgm:pt>
    <dgm:pt modelId="{16F4A120-FD11-415F-908B-435072AAFF4F}" type="sibTrans" cxnId="{442FB233-B470-4DF6-97B7-334FD733A6D0}">
      <dgm:prSet/>
      <dgm:spPr/>
      <dgm:t>
        <a:bodyPr/>
        <a:lstStyle/>
        <a:p>
          <a:endParaRPr lang="en-US"/>
        </a:p>
      </dgm:t>
    </dgm:pt>
    <dgm:pt modelId="{31B5A8F8-2295-4941-9E04-D01A055652C0}">
      <dgm:prSet phldrT="[Text]"/>
      <dgm:spPr/>
      <dgm:t>
        <a:bodyPr/>
        <a:lstStyle/>
        <a:p>
          <a:r>
            <a:rPr lang="en-US" dirty="0" smtClean="0"/>
            <a:t>Insurance or public benefits</a:t>
          </a:r>
          <a:endParaRPr lang="en-US" dirty="0"/>
        </a:p>
      </dgm:t>
    </dgm:pt>
    <dgm:pt modelId="{AFE8E691-0BB7-4A33-B62E-6900E5E27A55}" type="parTrans" cxnId="{14B03223-CC29-4267-AC34-40ABF31EBD34}">
      <dgm:prSet/>
      <dgm:spPr/>
      <dgm:t>
        <a:bodyPr/>
        <a:lstStyle/>
        <a:p>
          <a:endParaRPr lang="en-US"/>
        </a:p>
      </dgm:t>
    </dgm:pt>
    <dgm:pt modelId="{03D26E68-033F-42A2-A3B9-C30C9C42ED46}" type="sibTrans" cxnId="{14B03223-CC29-4267-AC34-40ABF31EBD34}">
      <dgm:prSet/>
      <dgm:spPr/>
      <dgm:t>
        <a:bodyPr/>
        <a:lstStyle/>
        <a:p>
          <a:endParaRPr lang="en-US"/>
        </a:p>
      </dgm:t>
    </dgm:pt>
    <dgm:pt modelId="{DE6D14B6-D25E-46DB-82D1-06115B5EB440}">
      <dgm:prSet phldrT="[Text]"/>
      <dgm:spPr/>
      <dgm:t>
        <a:bodyPr/>
        <a:lstStyle/>
        <a:p>
          <a:r>
            <a:rPr lang="en-US" dirty="0" smtClean="0"/>
            <a:t>Housing</a:t>
          </a:r>
          <a:endParaRPr lang="en-US" dirty="0"/>
        </a:p>
      </dgm:t>
    </dgm:pt>
    <dgm:pt modelId="{CB66308A-DBEB-402E-97AB-00FC5B76C3F8}" type="parTrans" cxnId="{5BB6EB58-43D7-4C5E-84E3-5B925A5968E8}">
      <dgm:prSet/>
      <dgm:spPr/>
      <dgm:t>
        <a:bodyPr/>
        <a:lstStyle/>
        <a:p>
          <a:endParaRPr lang="en-US"/>
        </a:p>
      </dgm:t>
    </dgm:pt>
    <dgm:pt modelId="{737B8FF8-69E1-4464-9D83-53B193343A7B}" type="sibTrans" cxnId="{5BB6EB58-43D7-4C5E-84E3-5B925A5968E8}">
      <dgm:prSet/>
      <dgm:spPr/>
      <dgm:t>
        <a:bodyPr/>
        <a:lstStyle/>
        <a:p>
          <a:endParaRPr lang="en-US"/>
        </a:p>
      </dgm:t>
    </dgm:pt>
    <dgm:pt modelId="{B1F0F59F-8221-407B-BBA9-CB0BC7AE5065}">
      <dgm:prSet phldrT="[Text]"/>
      <dgm:spPr/>
      <dgm:t>
        <a:bodyPr/>
        <a:lstStyle/>
        <a:p>
          <a:r>
            <a:rPr lang="en-US" dirty="0" smtClean="0"/>
            <a:t>Job training, job placement, GED</a:t>
          </a:r>
          <a:endParaRPr lang="en-US" dirty="0"/>
        </a:p>
      </dgm:t>
    </dgm:pt>
    <dgm:pt modelId="{CF117C62-9E64-4EE5-81CF-AF99ACE7E609}" type="sibTrans" cxnId="{1A56674E-EE85-4B72-918A-E134038955D9}">
      <dgm:prSet/>
      <dgm:spPr/>
      <dgm:t>
        <a:bodyPr/>
        <a:lstStyle/>
        <a:p>
          <a:endParaRPr lang="en-US"/>
        </a:p>
      </dgm:t>
    </dgm:pt>
    <dgm:pt modelId="{D776D1FA-BE1D-4C89-BB96-5C04AFE031EE}" type="parTrans" cxnId="{1A56674E-EE85-4B72-918A-E134038955D9}">
      <dgm:prSet/>
      <dgm:spPr/>
      <dgm:t>
        <a:bodyPr/>
        <a:lstStyle/>
        <a:p>
          <a:endParaRPr lang="en-US"/>
        </a:p>
      </dgm:t>
    </dgm:pt>
    <dgm:pt modelId="{3403E0C9-9B37-43C7-B248-21C716F9ED67}" type="pres">
      <dgm:prSet presAssocID="{AFD8D73F-F807-4E5D-87CF-4EBBEDE6FD52}" presName="linear" presStyleCnt="0">
        <dgm:presLayoutVars>
          <dgm:animLvl val="lvl"/>
          <dgm:resizeHandles val="exact"/>
        </dgm:presLayoutVars>
      </dgm:prSet>
      <dgm:spPr/>
      <dgm:t>
        <a:bodyPr/>
        <a:lstStyle/>
        <a:p>
          <a:endParaRPr lang="en-US"/>
        </a:p>
      </dgm:t>
    </dgm:pt>
    <dgm:pt modelId="{D6A68D45-2D45-4695-A845-BA87C5E85534}" type="pres">
      <dgm:prSet presAssocID="{6A607BB2-5D42-42A9-BBDF-B948E0DD1337}" presName="parentText" presStyleLbl="node1" presStyleIdx="0" presStyleCnt="2" custLinFactNeighborY="5198">
        <dgm:presLayoutVars>
          <dgm:chMax val="0"/>
          <dgm:bulletEnabled val="1"/>
        </dgm:presLayoutVars>
      </dgm:prSet>
      <dgm:spPr/>
      <dgm:t>
        <a:bodyPr/>
        <a:lstStyle/>
        <a:p>
          <a:endParaRPr lang="en-US"/>
        </a:p>
      </dgm:t>
    </dgm:pt>
    <dgm:pt modelId="{E0738082-21B2-4C51-9CF8-90EB22A36430}" type="pres">
      <dgm:prSet presAssocID="{6A607BB2-5D42-42A9-BBDF-B948E0DD1337}" presName="childText" presStyleLbl="revTx" presStyleIdx="0" presStyleCnt="2">
        <dgm:presLayoutVars>
          <dgm:bulletEnabled val="1"/>
        </dgm:presLayoutVars>
      </dgm:prSet>
      <dgm:spPr/>
      <dgm:t>
        <a:bodyPr/>
        <a:lstStyle/>
        <a:p>
          <a:endParaRPr lang="en-US"/>
        </a:p>
      </dgm:t>
    </dgm:pt>
    <dgm:pt modelId="{2CC922EB-1EFA-442E-B7A0-62655BE829A4}" type="pres">
      <dgm:prSet presAssocID="{96730160-BE5A-48E7-A513-325AAA12D3AF}" presName="parentText" presStyleLbl="node1" presStyleIdx="1" presStyleCnt="2">
        <dgm:presLayoutVars>
          <dgm:chMax val="0"/>
          <dgm:bulletEnabled val="1"/>
        </dgm:presLayoutVars>
      </dgm:prSet>
      <dgm:spPr/>
      <dgm:t>
        <a:bodyPr/>
        <a:lstStyle/>
        <a:p>
          <a:endParaRPr lang="en-US"/>
        </a:p>
      </dgm:t>
    </dgm:pt>
    <dgm:pt modelId="{D3BBAFB5-7C44-493D-B958-155628A163C4}" type="pres">
      <dgm:prSet presAssocID="{96730160-BE5A-48E7-A513-325AAA12D3AF}" presName="childText" presStyleLbl="revTx" presStyleIdx="1" presStyleCnt="2">
        <dgm:presLayoutVars>
          <dgm:bulletEnabled val="1"/>
        </dgm:presLayoutVars>
      </dgm:prSet>
      <dgm:spPr/>
      <dgm:t>
        <a:bodyPr/>
        <a:lstStyle/>
        <a:p>
          <a:endParaRPr lang="en-US"/>
        </a:p>
      </dgm:t>
    </dgm:pt>
  </dgm:ptLst>
  <dgm:cxnLst>
    <dgm:cxn modelId="{66B928F2-954E-41A0-ADC1-CB223BD6B6C1}" type="presOf" srcId="{6EFA4C74-5D2C-47D2-968A-B794482122A7}" destId="{D3BBAFB5-7C44-493D-B958-155628A163C4}" srcOrd="0" destOrd="3" presId="urn:microsoft.com/office/officeart/2005/8/layout/vList2"/>
    <dgm:cxn modelId="{0E13B2DC-5624-4A19-920A-483B9E2BEAF7}" srcId="{DF6CD5AB-4502-45ED-AFDF-7212E4FEDD33}" destId="{9494253B-3B91-4A42-BF5D-B2E600744DBD}" srcOrd="3" destOrd="0" parTransId="{372CBDDD-2197-456C-955A-E1D5E80B4423}" sibTransId="{BF04C54A-30D8-4E65-943A-42F2F7209F9F}"/>
    <dgm:cxn modelId="{97BCFFC5-469E-455C-9885-E5F47161C033}" type="presOf" srcId="{DF6CD5AB-4502-45ED-AFDF-7212E4FEDD33}" destId="{D3BBAFB5-7C44-493D-B958-155628A163C4}" srcOrd="0" destOrd="0" presId="urn:microsoft.com/office/officeart/2005/8/layout/vList2"/>
    <dgm:cxn modelId="{5BB6EB58-43D7-4C5E-84E3-5B925A5968E8}" srcId="{DF6CD5AB-4502-45ED-AFDF-7212E4FEDD33}" destId="{DE6D14B6-D25E-46DB-82D1-06115B5EB440}" srcOrd="0" destOrd="0" parTransId="{CB66308A-DBEB-402E-97AB-00FC5B76C3F8}" sibTransId="{737B8FF8-69E1-4464-9D83-53B193343A7B}"/>
    <dgm:cxn modelId="{14B03223-CC29-4267-AC34-40ABF31EBD34}" srcId="{DF6CD5AB-4502-45ED-AFDF-7212E4FEDD33}" destId="{31B5A8F8-2295-4941-9E04-D01A055652C0}" srcOrd="5" destOrd="0" parTransId="{AFE8E691-0BB7-4A33-B62E-6900E5E27A55}" sibTransId="{03D26E68-033F-42A2-A3B9-C30C9C42ED46}"/>
    <dgm:cxn modelId="{5EBEB032-03FA-4C07-BC8C-3DEDD841C273}" type="presOf" srcId="{9494253B-3B91-4A42-BF5D-B2E600744DBD}" destId="{D3BBAFB5-7C44-493D-B958-155628A163C4}" srcOrd="0" destOrd="4" presId="urn:microsoft.com/office/officeart/2005/8/layout/vList2"/>
    <dgm:cxn modelId="{1A56674E-EE85-4B72-918A-E134038955D9}" srcId="{DF6CD5AB-4502-45ED-AFDF-7212E4FEDD33}" destId="{B1F0F59F-8221-407B-BBA9-CB0BC7AE5065}" srcOrd="1" destOrd="0" parTransId="{D776D1FA-BE1D-4C89-BB96-5C04AFE031EE}" sibTransId="{CF117C62-9E64-4EE5-81CF-AF99ACE7E609}"/>
    <dgm:cxn modelId="{55BB916B-DC47-4B69-921E-D330C748E6EC}" srcId="{6A607BB2-5D42-42A9-BBDF-B948E0DD1337}" destId="{0D4C62FE-E2FD-4982-B517-DD49E4FAC320}" srcOrd="0" destOrd="0" parTransId="{5BAE98D5-42D3-40ED-8EB7-149FE6FE9D5D}" sibTransId="{0D72AA19-64F5-4DBE-8471-B9609ED0FA61}"/>
    <dgm:cxn modelId="{D9D53794-112B-4124-9D92-566ADF53199D}" srcId="{96730160-BE5A-48E7-A513-325AAA12D3AF}" destId="{DF6CD5AB-4502-45ED-AFDF-7212E4FEDD33}" srcOrd="0" destOrd="0" parTransId="{4DDB32AF-7C06-4E94-B283-E7F55828C159}" sibTransId="{A2D2C9F5-7A46-473F-ADA0-5740E771D09D}"/>
    <dgm:cxn modelId="{E373DC5B-6D3F-41CD-AE9F-EB06E8B7C100}" type="presOf" srcId="{DE6D14B6-D25E-46DB-82D1-06115B5EB440}" destId="{D3BBAFB5-7C44-493D-B958-155628A163C4}" srcOrd="0" destOrd="1" presId="urn:microsoft.com/office/officeart/2005/8/layout/vList2"/>
    <dgm:cxn modelId="{2D2516BB-A434-444F-B2D0-761C87AE1633}" type="presOf" srcId="{31B5A8F8-2295-4941-9E04-D01A055652C0}" destId="{D3BBAFB5-7C44-493D-B958-155628A163C4}" srcOrd="0" destOrd="6" presId="urn:microsoft.com/office/officeart/2005/8/layout/vList2"/>
    <dgm:cxn modelId="{C6BE640B-B869-4567-911D-1B9FECAFF8E5}" type="presOf" srcId="{AFD8D73F-F807-4E5D-87CF-4EBBEDE6FD52}" destId="{3403E0C9-9B37-43C7-B248-21C716F9ED67}" srcOrd="0" destOrd="0" presId="urn:microsoft.com/office/officeart/2005/8/layout/vList2"/>
    <dgm:cxn modelId="{A9A5574A-7D18-4635-99E9-E061052C2B37}" type="presOf" srcId="{96730160-BE5A-48E7-A513-325AAA12D3AF}" destId="{2CC922EB-1EFA-442E-B7A0-62655BE829A4}" srcOrd="0" destOrd="0" presId="urn:microsoft.com/office/officeart/2005/8/layout/vList2"/>
    <dgm:cxn modelId="{D192236D-AB77-483A-B41C-79DED2BA1E67}" srcId="{DF6CD5AB-4502-45ED-AFDF-7212E4FEDD33}" destId="{6EFA4C74-5D2C-47D2-968A-B794482122A7}" srcOrd="2" destOrd="0" parTransId="{35F86EAA-7481-4668-981F-C71C9C19E338}" sibTransId="{BF1DC4D5-3161-44F3-B46D-125D2D029E00}"/>
    <dgm:cxn modelId="{442FB233-B470-4DF6-97B7-334FD733A6D0}" srcId="{DF6CD5AB-4502-45ED-AFDF-7212E4FEDD33}" destId="{5533A4E8-21E3-4D6E-B369-BB42C514ECC5}" srcOrd="4" destOrd="0" parTransId="{78328D60-B8E0-4C9A-9967-C931438D73EA}" sibTransId="{16F4A120-FD11-415F-908B-435072AAFF4F}"/>
    <dgm:cxn modelId="{EC42D5E6-FB65-4AFF-847B-6C93430E7FEA}" type="presOf" srcId="{0D4C62FE-E2FD-4982-B517-DD49E4FAC320}" destId="{E0738082-21B2-4C51-9CF8-90EB22A36430}" srcOrd="0" destOrd="0" presId="urn:microsoft.com/office/officeart/2005/8/layout/vList2"/>
    <dgm:cxn modelId="{147D55CD-FB50-46E0-A85B-C9EA2BB9F819}" srcId="{AFD8D73F-F807-4E5D-87CF-4EBBEDE6FD52}" destId="{96730160-BE5A-48E7-A513-325AAA12D3AF}" srcOrd="1" destOrd="0" parTransId="{97FD6E4A-94E4-4F05-909E-00D2C321E041}" sibTransId="{650D8FFB-1344-4EE5-AD81-53FCFBA2A5D7}"/>
    <dgm:cxn modelId="{5C1B879C-7996-4058-9928-90B954EF4307}" srcId="{AFD8D73F-F807-4E5D-87CF-4EBBEDE6FD52}" destId="{6A607BB2-5D42-42A9-BBDF-B948E0DD1337}" srcOrd="0" destOrd="0" parTransId="{22E32748-FDAA-4216-B6BC-AA18E6EE24A9}" sibTransId="{45764D92-233E-4520-A09F-15CAE48DBA7C}"/>
    <dgm:cxn modelId="{E3F42807-859A-4308-B491-E531664F12A0}" type="presOf" srcId="{5533A4E8-21E3-4D6E-B369-BB42C514ECC5}" destId="{D3BBAFB5-7C44-493D-B958-155628A163C4}" srcOrd="0" destOrd="5" presId="urn:microsoft.com/office/officeart/2005/8/layout/vList2"/>
    <dgm:cxn modelId="{3026F49E-F9F5-4176-A809-F35840390BB4}" type="presOf" srcId="{B1F0F59F-8221-407B-BBA9-CB0BC7AE5065}" destId="{D3BBAFB5-7C44-493D-B958-155628A163C4}" srcOrd="0" destOrd="2" presId="urn:microsoft.com/office/officeart/2005/8/layout/vList2"/>
    <dgm:cxn modelId="{37FB18D5-9EF3-4CAF-9DB2-58967066ABC3}" type="presOf" srcId="{6A607BB2-5D42-42A9-BBDF-B948E0DD1337}" destId="{D6A68D45-2D45-4695-A845-BA87C5E85534}" srcOrd="0" destOrd="0" presId="urn:microsoft.com/office/officeart/2005/8/layout/vList2"/>
    <dgm:cxn modelId="{E78F3582-D438-4F83-A8C1-D6533F24B9F1}" type="presParOf" srcId="{3403E0C9-9B37-43C7-B248-21C716F9ED67}" destId="{D6A68D45-2D45-4695-A845-BA87C5E85534}" srcOrd="0" destOrd="0" presId="urn:microsoft.com/office/officeart/2005/8/layout/vList2"/>
    <dgm:cxn modelId="{6BF72532-D3FA-4959-98B5-E8E8E81D3ECE}" type="presParOf" srcId="{3403E0C9-9B37-43C7-B248-21C716F9ED67}" destId="{E0738082-21B2-4C51-9CF8-90EB22A36430}" srcOrd="1" destOrd="0" presId="urn:microsoft.com/office/officeart/2005/8/layout/vList2"/>
    <dgm:cxn modelId="{0896FE20-4791-4736-A999-936748EC6436}" type="presParOf" srcId="{3403E0C9-9B37-43C7-B248-21C716F9ED67}" destId="{2CC922EB-1EFA-442E-B7A0-62655BE829A4}" srcOrd="2" destOrd="0" presId="urn:microsoft.com/office/officeart/2005/8/layout/vList2"/>
    <dgm:cxn modelId="{0BEE1A93-E3C5-4ADC-BCA3-A6CF6DF82FAD}" type="presParOf" srcId="{3403E0C9-9B37-43C7-B248-21C716F9ED67}" destId="{D3BBAFB5-7C44-493D-B958-155628A163C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51FE5-8E25-45CA-83C1-7BEB87EDB53F}" type="doc">
      <dgm:prSet loTypeId="urn:microsoft.com/office/officeart/2005/8/layout/vList3" loCatId="list" qsTypeId="urn:microsoft.com/office/officeart/2005/8/quickstyle/simple1" qsCatId="simple" csTypeId="urn:microsoft.com/office/officeart/2005/8/colors/accent1_2" csCatId="accent1" phldr="1"/>
      <dgm:spPr/>
    </dgm:pt>
    <dgm:pt modelId="{7DFBAE86-CAD8-440C-A39E-E7F451DA6CFC}">
      <dgm:prSet phldrT="[Text]"/>
      <dgm:spPr/>
      <dgm:t>
        <a:bodyPr/>
        <a:lstStyle/>
        <a:p>
          <a:r>
            <a:rPr lang="en-US" dirty="0" smtClean="0"/>
            <a:t>Resident/Attending</a:t>
          </a:r>
          <a:endParaRPr lang="en-US" dirty="0"/>
        </a:p>
      </dgm:t>
    </dgm:pt>
    <dgm:pt modelId="{DD179D91-257F-4160-A2B9-D7E690E4488A}" type="parTrans" cxnId="{B15C4245-55BF-45B6-83EC-757F929DA704}">
      <dgm:prSet/>
      <dgm:spPr/>
      <dgm:t>
        <a:bodyPr/>
        <a:lstStyle/>
        <a:p>
          <a:endParaRPr lang="en-US"/>
        </a:p>
      </dgm:t>
    </dgm:pt>
    <dgm:pt modelId="{136A1327-FD3C-4E10-A898-8CC560431C77}" type="sibTrans" cxnId="{B15C4245-55BF-45B6-83EC-757F929DA704}">
      <dgm:prSet/>
      <dgm:spPr/>
      <dgm:t>
        <a:bodyPr/>
        <a:lstStyle/>
        <a:p>
          <a:endParaRPr lang="en-US"/>
        </a:p>
      </dgm:t>
    </dgm:pt>
    <dgm:pt modelId="{AB54E75E-A887-4873-9DE9-39560D9E63D8}">
      <dgm:prSet phldrT="[Text]"/>
      <dgm:spPr/>
      <dgm:t>
        <a:bodyPr/>
        <a:lstStyle/>
        <a:p>
          <a:r>
            <a:rPr lang="en-US" dirty="0" smtClean="0"/>
            <a:t>Asthma Educator</a:t>
          </a:r>
          <a:endParaRPr lang="en-US" dirty="0"/>
        </a:p>
      </dgm:t>
    </dgm:pt>
    <dgm:pt modelId="{C6DEFC3E-EA1A-4162-8585-A9923F7FE811}" type="parTrans" cxnId="{901A8F77-EB15-48EE-B3FA-A0CAD03604BF}">
      <dgm:prSet/>
      <dgm:spPr/>
      <dgm:t>
        <a:bodyPr/>
        <a:lstStyle/>
        <a:p>
          <a:endParaRPr lang="en-US"/>
        </a:p>
      </dgm:t>
    </dgm:pt>
    <dgm:pt modelId="{5C05BDE8-F9C3-4AF0-B5C4-50B2BCC7658B}" type="sibTrans" cxnId="{901A8F77-EB15-48EE-B3FA-A0CAD03604BF}">
      <dgm:prSet/>
      <dgm:spPr/>
      <dgm:t>
        <a:bodyPr/>
        <a:lstStyle/>
        <a:p>
          <a:endParaRPr lang="en-US"/>
        </a:p>
      </dgm:t>
    </dgm:pt>
    <dgm:pt modelId="{B2BD5959-50C3-4FFE-935B-48188AAF5A13}">
      <dgm:prSet phldrT="[Text]"/>
      <dgm:spPr/>
      <dgm:t>
        <a:bodyPr/>
        <a:lstStyle/>
        <a:p>
          <a:r>
            <a:rPr lang="en-US" dirty="0" smtClean="0"/>
            <a:t>Nurse/Case Manager/SW</a:t>
          </a:r>
          <a:endParaRPr lang="en-US" dirty="0"/>
        </a:p>
      </dgm:t>
    </dgm:pt>
    <dgm:pt modelId="{A95F768A-AD55-4F13-A45B-E238F64674A9}" type="parTrans" cxnId="{340BB0F3-C416-4AAC-9FF0-5B46A896D7BA}">
      <dgm:prSet/>
      <dgm:spPr/>
      <dgm:t>
        <a:bodyPr/>
        <a:lstStyle/>
        <a:p>
          <a:endParaRPr lang="en-US"/>
        </a:p>
      </dgm:t>
    </dgm:pt>
    <dgm:pt modelId="{C25862E3-28B6-4B55-B987-4277B12F56AB}" type="sibTrans" cxnId="{340BB0F3-C416-4AAC-9FF0-5B46A896D7BA}">
      <dgm:prSet/>
      <dgm:spPr/>
      <dgm:t>
        <a:bodyPr/>
        <a:lstStyle/>
        <a:p>
          <a:endParaRPr lang="en-US"/>
        </a:p>
      </dgm:t>
    </dgm:pt>
    <dgm:pt modelId="{1898F954-BB86-4873-AF17-0A1F7F40F838}">
      <dgm:prSet/>
      <dgm:spPr/>
      <dgm:t>
        <a:bodyPr/>
        <a:lstStyle/>
        <a:p>
          <a:r>
            <a:rPr lang="en-US" dirty="0" smtClean="0"/>
            <a:t>IMPACT DC</a:t>
          </a:r>
          <a:endParaRPr lang="en-US" dirty="0"/>
        </a:p>
      </dgm:t>
    </dgm:pt>
    <dgm:pt modelId="{216D3931-439E-4680-9CB2-FA9655E6A81F}" type="parTrans" cxnId="{2384E456-4D90-44E4-8F32-1FC80D87861D}">
      <dgm:prSet/>
      <dgm:spPr/>
      <dgm:t>
        <a:bodyPr/>
        <a:lstStyle/>
        <a:p>
          <a:endParaRPr lang="en-US"/>
        </a:p>
      </dgm:t>
    </dgm:pt>
    <dgm:pt modelId="{A5A452D0-CBBA-4754-83E3-D58EC9FAD27E}" type="sibTrans" cxnId="{2384E456-4D90-44E4-8F32-1FC80D87861D}">
      <dgm:prSet/>
      <dgm:spPr/>
      <dgm:t>
        <a:bodyPr/>
        <a:lstStyle/>
        <a:p>
          <a:endParaRPr lang="en-US"/>
        </a:p>
      </dgm:t>
    </dgm:pt>
    <dgm:pt modelId="{336272CE-A2CB-4BE2-AD57-350E047A8774}" type="pres">
      <dgm:prSet presAssocID="{EA651FE5-8E25-45CA-83C1-7BEB87EDB53F}" presName="linearFlow" presStyleCnt="0">
        <dgm:presLayoutVars>
          <dgm:dir/>
          <dgm:resizeHandles val="exact"/>
        </dgm:presLayoutVars>
      </dgm:prSet>
      <dgm:spPr/>
    </dgm:pt>
    <dgm:pt modelId="{D86F758A-BFB9-497B-914A-91ED772863D0}" type="pres">
      <dgm:prSet presAssocID="{7DFBAE86-CAD8-440C-A39E-E7F451DA6CFC}" presName="composite" presStyleCnt="0"/>
      <dgm:spPr/>
    </dgm:pt>
    <dgm:pt modelId="{07E39669-F57D-4177-AE20-C24BFC0A11EE}" type="pres">
      <dgm:prSet presAssocID="{7DFBAE86-CAD8-440C-A39E-E7F451DA6CFC}" presName="imgShp" presStyleLbl="fgImgPlace1" presStyleIdx="0" presStyleCnt="4"/>
      <dgm:spPr>
        <a:blipFill rotWithShape="1">
          <a:blip xmlns:r="http://schemas.openxmlformats.org/officeDocument/2006/relationships" r:embed="rId1"/>
          <a:stretch>
            <a:fillRect/>
          </a:stretch>
        </a:blipFill>
      </dgm:spPr>
    </dgm:pt>
    <dgm:pt modelId="{A0E12C11-6F47-412E-9C0E-EA8B72EF6098}" type="pres">
      <dgm:prSet presAssocID="{7DFBAE86-CAD8-440C-A39E-E7F451DA6CFC}" presName="txShp" presStyleLbl="node1" presStyleIdx="0" presStyleCnt="4">
        <dgm:presLayoutVars>
          <dgm:bulletEnabled val="1"/>
        </dgm:presLayoutVars>
      </dgm:prSet>
      <dgm:spPr/>
      <dgm:t>
        <a:bodyPr/>
        <a:lstStyle/>
        <a:p>
          <a:endParaRPr lang="en-US"/>
        </a:p>
      </dgm:t>
    </dgm:pt>
    <dgm:pt modelId="{98FBB795-1BAC-418A-879B-4D370D76639B}" type="pres">
      <dgm:prSet presAssocID="{136A1327-FD3C-4E10-A898-8CC560431C77}" presName="spacing" presStyleCnt="0"/>
      <dgm:spPr/>
    </dgm:pt>
    <dgm:pt modelId="{9B5B9B31-D700-4EB8-9BEC-C21E3090673A}" type="pres">
      <dgm:prSet presAssocID="{AB54E75E-A887-4873-9DE9-39560D9E63D8}" presName="composite" presStyleCnt="0"/>
      <dgm:spPr/>
    </dgm:pt>
    <dgm:pt modelId="{6CE75C17-23C2-445D-80AA-D0CF950631A3}" type="pres">
      <dgm:prSet presAssocID="{AB54E75E-A887-4873-9DE9-39560D9E63D8}" presName="imgShp" presStyleLbl="fgImgPlace1" presStyleIdx="1" presStyleCnt="4"/>
      <dgm:spPr>
        <a:blipFill rotWithShape="1">
          <a:blip xmlns:r="http://schemas.openxmlformats.org/officeDocument/2006/relationships" r:embed="rId2"/>
          <a:stretch>
            <a:fillRect/>
          </a:stretch>
        </a:blipFill>
      </dgm:spPr>
    </dgm:pt>
    <dgm:pt modelId="{D88785CD-223E-4A38-8687-32AB651AB06C}" type="pres">
      <dgm:prSet presAssocID="{AB54E75E-A887-4873-9DE9-39560D9E63D8}" presName="txShp" presStyleLbl="node1" presStyleIdx="1" presStyleCnt="4">
        <dgm:presLayoutVars>
          <dgm:bulletEnabled val="1"/>
        </dgm:presLayoutVars>
      </dgm:prSet>
      <dgm:spPr/>
      <dgm:t>
        <a:bodyPr/>
        <a:lstStyle/>
        <a:p>
          <a:endParaRPr lang="en-US"/>
        </a:p>
      </dgm:t>
    </dgm:pt>
    <dgm:pt modelId="{04C5BEE9-86A0-4719-9A0E-C52C90D2BD2B}" type="pres">
      <dgm:prSet presAssocID="{5C05BDE8-F9C3-4AF0-B5C4-50B2BCC7658B}" presName="spacing" presStyleCnt="0"/>
      <dgm:spPr/>
    </dgm:pt>
    <dgm:pt modelId="{60CB9194-0BD6-49AD-9CFF-E366498FA9E6}" type="pres">
      <dgm:prSet presAssocID="{B2BD5959-50C3-4FFE-935B-48188AAF5A13}" presName="composite" presStyleCnt="0"/>
      <dgm:spPr/>
    </dgm:pt>
    <dgm:pt modelId="{3EA6C3CD-F758-436A-9F04-8DDAEADACE02}" type="pres">
      <dgm:prSet presAssocID="{B2BD5959-50C3-4FFE-935B-48188AAF5A13}" presName="imgShp" presStyleLbl="fgImgPlace1" presStyleIdx="2" presStyleCnt="4"/>
      <dgm:spPr>
        <a:blipFill rotWithShape="1">
          <a:blip xmlns:r="http://schemas.openxmlformats.org/officeDocument/2006/relationships" r:embed="rId3"/>
          <a:stretch>
            <a:fillRect/>
          </a:stretch>
        </a:blipFill>
      </dgm:spPr>
    </dgm:pt>
    <dgm:pt modelId="{8EEF9173-A698-4A79-AE98-F9DEFC582305}" type="pres">
      <dgm:prSet presAssocID="{B2BD5959-50C3-4FFE-935B-48188AAF5A13}" presName="txShp" presStyleLbl="node1" presStyleIdx="2" presStyleCnt="4">
        <dgm:presLayoutVars>
          <dgm:bulletEnabled val="1"/>
        </dgm:presLayoutVars>
      </dgm:prSet>
      <dgm:spPr/>
      <dgm:t>
        <a:bodyPr/>
        <a:lstStyle/>
        <a:p>
          <a:endParaRPr lang="en-US"/>
        </a:p>
      </dgm:t>
    </dgm:pt>
    <dgm:pt modelId="{19884ABD-856B-4478-84E3-7A6CDC66BAF7}" type="pres">
      <dgm:prSet presAssocID="{C25862E3-28B6-4B55-B987-4277B12F56AB}" presName="spacing" presStyleCnt="0"/>
      <dgm:spPr/>
    </dgm:pt>
    <dgm:pt modelId="{3D3E0C2B-0AE7-4114-8C08-AB03F770DCE4}" type="pres">
      <dgm:prSet presAssocID="{1898F954-BB86-4873-AF17-0A1F7F40F838}" presName="composite" presStyleCnt="0"/>
      <dgm:spPr/>
    </dgm:pt>
    <dgm:pt modelId="{AEA00929-5CBE-4CF3-89F9-215D6E87BAD6}" type="pres">
      <dgm:prSet presAssocID="{1898F954-BB86-4873-AF17-0A1F7F40F838}" presName="imgShp" presStyleLbl="fgImgPlace1" presStyleIdx="3" presStyleCnt="4"/>
      <dgm:spPr>
        <a:blipFill rotWithShape="1">
          <a:blip xmlns:r="http://schemas.openxmlformats.org/officeDocument/2006/relationships" r:embed="rId4"/>
          <a:stretch>
            <a:fillRect/>
          </a:stretch>
        </a:blipFill>
      </dgm:spPr>
    </dgm:pt>
    <dgm:pt modelId="{5F226980-7A77-481B-B1C1-E34332F6FF0C}" type="pres">
      <dgm:prSet presAssocID="{1898F954-BB86-4873-AF17-0A1F7F40F838}" presName="txShp" presStyleLbl="node1" presStyleIdx="3" presStyleCnt="4">
        <dgm:presLayoutVars>
          <dgm:bulletEnabled val="1"/>
        </dgm:presLayoutVars>
      </dgm:prSet>
      <dgm:spPr/>
      <dgm:t>
        <a:bodyPr/>
        <a:lstStyle/>
        <a:p>
          <a:endParaRPr lang="en-US"/>
        </a:p>
      </dgm:t>
    </dgm:pt>
  </dgm:ptLst>
  <dgm:cxnLst>
    <dgm:cxn modelId="{B15C4245-55BF-45B6-83EC-757F929DA704}" srcId="{EA651FE5-8E25-45CA-83C1-7BEB87EDB53F}" destId="{7DFBAE86-CAD8-440C-A39E-E7F451DA6CFC}" srcOrd="0" destOrd="0" parTransId="{DD179D91-257F-4160-A2B9-D7E690E4488A}" sibTransId="{136A1327-FD3C-4E10-A898-8CC560431C77}"/>
    <dgm:cxn modelId="{2384E456-4D90-44E4-8F32-1FC80D87861D}" srcId="{EA651FE5-8E25-45CA-83C1-7BEB87EDB53F}" destId="{1898F954-BB86-4873-AF17-0A1F7F40F838}" srcOrd="3" destOrd="0" parTransId="{216D3931-439E-4680-9CB2-FA9655E6A81F}" sibTransId="{A5A452D0-CBBA-4754-83E3-D58EC9FAD27E}"/>
    <dgm:cxn modelId="{1A43D755-3FE4-4478-B35B-A190FA381042}" type="presOf" srcId="{B2BD5959-50C3-4FFE-935B-48188AAF5A13}" destId="{8EEF9173-A698-4A79-AE98-F9DEFC582305}" srcOrd="0" destOrd="0" presId="urn:microsoft.com/office/officeart/2005/8/layout/vList3"/>
    <dgm:cxn modelId="{95F0E978-770A-4553-987E-C62F5390E661}" type="presOf" srcId="{EA651FE5-8E25-45CA-83C1-7BEB87EDB53F}" destId="{336272CE-A2CB-4BE2-AD57-350E047A8774}" srcOrd="0" destOrd="0" presId="urn:microsoft.com/office/officeart/2005/8/layout/vList3"/>
    <dgm:cxn modelId="{6B12FA44-8B85-4B87-892D-418B7BFED997}" type="presOf" srcId="{AB54E75E-A887-4873-9DE9-39560D9E63D8}" destId="{D88785CD-223E-4A38-8687-32AB651AB06C}" srcOrd="0" destOrd="0" presId="urn:microsoft.com/office/officeart/2005/8/layout/vList3"/>
    <dgm:cxn modelId="{901A8F77-EB15-48EE-B3FA-A0CAD03604BF}" srcId="{EA651FE5-8E25-45CA-83C1-7BEB87EDB53F}" destId="{AB54E75E-A887-4873-9DE9-39560D9E63D8}" srcOrd="1" destOrd="0" parTransId="{C6DEFC3E-EA1A-4162-8585-A9923F7FE811}" sibTransId="{5C05BDE8-F9C3-4AF0-B5C4-50B2BCC7658B}"/>
    <dgm:cxn modelId="{340BB0F3-C416-4AAC-9FF0-5B46A896D7BA}" srcId="{EA651FE5-8E25-45CA-83C1-7BEB87EDB53F}" destId="{B2BD5959-50C3-4FFE-935B-48188AAF5A13}" srcOrd="2" destOrd="0" parTransId="{A95F768A-AD55-4F13-A45B-E238F64674A9}" sibTransId="{C25862E3-28B6-4B55-B987-4277B12F56AB}"/>
    <dgm:cxn modelId="{AA39418C-52B7-4E4C-A453-8B74052294F3}" type="presOf" srcId="{1898F954-BB86-4873-AF17-0A1F7F40F838}" destId="{5F226980-7A77-481B-B1C1-E34332F6FF0C}" srcOrd="0" destOrd="0" presId="urn:microsoft.com/office/officeart/2005/8/layout/vList3"/>
    <dgm:cxn modelId="{72330F06-EE38-4D9D-A2EE-A4D35FAB7E47}" type="presOf" srcId="{7DFBAE86-CAD8-440C-A39E-E7F451DA6CFC}" destId="{A0E12C11-6F47-412E-9C0E-EA8B72EF6098}" srcOrd="0" destOrd="0" presId="urn:microsoft.com/office/officeart/2005/8/layout/vList3"/>
    <dgm:cxn modelId="{F0E649B4-08D3-49CC-BE49-99BD2C3AD98D}" type="presParOf" srcId="{336272CE-A2CB-4BE2-AD57-350E047A8774}" destId="{D86F758A-BFB9-497B-914A-91ED772863D0}" srcOrd="0" destOrd="0" presId="urn:microsoft.com/office/officeart/2005/8/layout/vList3"/>
    <dgm:cxn modelId="{C48E6DF5-FED1-4ACD-A97F-D9C8A40A6842}" type="presParOf" srcId="{D86F758A-BFB9-497B-914A-91ED772863D0}" destId="{07E39669-F57D-4177-AE20-C24BFC0A11EE}" srcOrd="0" destOrd="0" presId="urn:microsoft.com/office/officeart/2005/8/layout/vList3"/>
    <dgm:cxn modelId="{09F40F4F-23CD-47FA-88BC-47C850A9DF57}" type="presParOf" srcId="{D86F758A-BFB9-497B-914A-91ED772863D0}" destId="{A0E12C11-6F47-412E-9C0E-EA8B72EF6098}" srcOrd="1" destOrd="0" presId="urn:microsoft.com/office/officeart/2005/8/layout/vList3"/>
    <dgm:cxn modelId="{021FBB99-C0A3-44EB-AF5A-D0A8DD968ED9}" type="presParOf" srcId="{336272CE-A2CB-4BE2-AD57-350E047A8774}" destId="{98FBB795-1BAC-418A-879B-4D370D76639B}" srcOrd="1" destOrd="0" presId="urn:microsoft.com/office/officeart/2005/8/layout/vList3"/>
    <dgm:cxn modelId="{F5830508-EA7A-4C01-8A8F-B14D1CDE69DB}" type="presParOf" srcId="{336272CE-A2CB-4BE2-AD57-350E047A8774}" destId="{9B5B9B31-D700-4EB8-9BEC-C21E3090673A}" srcOrd="2" destOrd="0" presId="urn:microsoft.com/office/officeart/2005/8/layout/vList3"/>
    <dgm:cxn modelId="{F3A30C15-EDFE-4B35-BDEC-A170F621CB08}" type="presParOf" srcId="{9B5B9B31-D700-4EB8-9BEC-C21E3090673A}" destId="{6CE75C17-23C2-445D-80AA-D0CF950631A3}" srcOrd="0" destOrd="0" presId="urn:microsoft.com/office/officeart/2005/8/layout/vList3"/>
    <dgm:cxn modelId="{F7EAE316-81CD-42B2-8626-8B57DE9440AB}" type="presParOf" srcId="{9B5B9B31-D700-4EB8-9BEC-C21E3090673A}" destId="{D88785CD-223E-4A38-8687-32AB651AB06C}" srcOrd="1" destOrd="0" presId="urn:microsoft.com/office/officeart/2005/8/layout/vList3"/>
    <dgm:cxn modelId="{98DC53F5-6F5F-4087-89FA-760102C95343}" type="presParOf" srcId="{336272CE-A2CB-4BE2-AD57-350E047A8774}" destId="{04C5BEE9-86A0-4719-9A0E-C52C90D2BD2B}" srcOrd="3" destOrd="0" presId="urn:microsoft.com/office/officeart/2005/8/layout/vList3"/>
    <dgm:cxn modelId="{82A05DC2-1F37-4841-B3BE-37A3BEAB4262}" type="presParOf" srcId="{336272CE-A2CB-4BE2-AD57-350E047A8774}" destId="{60CB9194-0BD6-49AD-9CFF-E366498FA9E6}" srcOrd="4" destOrd="0" presId="urn:microsoft.com/office/officeart/2005/8/layout/vList3"/>
    <dgm:cxn modelId="{A43FE8A2-29A4-4EEC-A1EC-9D42BABB2E9D}" type="presParOf" srcId="{60CB9194-0BD6-49AD-9CFF-E366498FA9E6}" destId="{3EA6C3CD-F758-436A-9F04-8DDAEADACE02}" srcOrd="0" destOrd="0" presId="urn:microsoft.com/office/officeart/2005/8/layout/vList3"/>
    <dgm:cxn modelId="{9BDC986E-BF8E-4E85-9CF8-8E61FADBC028}" type="presParOf" srcId="{60CB9194-0BD6-49AD-9CFF-E366498FA9E6}" destId="{8EEF9173-A698-4A79-AE98-F9DEFC582305}" srcOrd="1" destOrd="0" presId="urn:microsoft.com/office/officeart/2005/8/layout/vList3"/>
    <dgm:cxn modelId="{CC610DFD-118E-44D6-97C7-95F0C85B1218}" type="presParOf" srcId="{336272CE-A2CB-4BE2-AD57-350E047A8774}" destId="{19884ABD-856B-4478-84E3-7A6CDC66BAF7}" srcOrd="5" destOrd="0" presId="urn:microsoft.com/office/officeart/2005/8/layout/vList3"/>
    <dgm:cxn modelId="{20F07403-FC84-490B-9454-F52690CEB4C4}" type="presParOf" srcId="{336272CE-A2CB-4BE2-AD57-350E047A8774}" destId="{3D3E0C2B-0AE7-4114-8C08-AB03F770DCE4}" srcOrd="6" destOrd="0" presId="urn:microsoft.com/office/officeart/2005/8/layout/vList3"/>
    <dgm:cxn modelId="{02C8A57C-2409-43E1-B690-C7D2487F74AB}" type="presParOf" srcId="{3D3E0C2B-0AE7-4114-8C08-AB03F770DCE4}" destId="{AEA00929-5CBE-4CF3-89F9-215D6E87BAD6}" srcOrd="0" destOrd="0" presId="urn:microsoft.com/office/officeart/2005/8/layout/vList3"/>
    <dgm:cxn modelId="{D1CB8FF0-6007-45D2-A0F5-9FE26AFAC42F}" type="presParOf" srcId="{3D3E0C2B-0AE7-4114-8C08-AB03F770DCE4}" destId="{5F226980-7A77-481B-B1C1-E34332F6FF0C}"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4EEB9-E014-4E3D-9CBD-D98581155237}" type="datetimeFigureOut">
              <a:rPr lang="en-US" smtClean="0"/>
              <a:t>8/5/2015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FC997A-5D8A-48C5-B95F-716452846EE1}" type="slidenum">
              <a:rPr lang="en-US" smtClean="0"/>
              <a:t>‹#›</a:t>
            </a:fld>
            <a:endParaRPr lang="en-US"/>
          </a:p>
        </p:txBody>
      </p:sp>
    </p:spTree>
    <p:extLst>
      <p:ext uri="{BB962C8B-B14F-4D97-AF65-F5344CB8AC3E}">
        <p14:creationId xmlns:p14="http://schemas.microsoft.com/office/powerpoint/2010/main" val="265990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C997A-5D8A-48C5-B95F-716452846EE1}" type="slidenum">
              <a:rPr lang="en-US" smtClean="0"/>
              <a:t>1</a:t>
            </a:fld>
            <a:endParaRPr lang="en-US"/>
          </a:p>
        </p:txBody>
      </p:sp>
    </p:spTree>
    <p:extLst>
      <p:ext uri="{BB962C8B-B14F-4D97-AF65-F5344CB8AC3E}">
        <p14:creationId xmlns:p14="http://schemas.microsoft.com/office/powerpoint/2010/main" val="250594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Turn into graphic representation?</a:t>
            </a:r>
          </a:p>
          <a:p>
            <a:r>
              <a:rPr lang="en-US" dirty="0" smtClean="0"/>
              <a:t>What does moving healthcare upstream mean for asthma?</a:t>
            </a:r>
          </a:p>
          <a:p>
            <a:endParaRPr lang="en-US" dirty="0" smtClean="0"/>
          </a:p>
          <a:p>
            <a:r>
              <a:rPr lang="en-US" dirty="0" smtClean="0"/>
              <a:t>Population</a:t>
            </a:r>
            <a:r>
              <a:rPr lang="en-US" baseline="0" dirty="0" smtClean="0"/>
              <a:t> health causes of disease require population health solutions</a:t>
            </a:r>
          </a:p>
          <a:p>
            <a:r>
              <a:rPr lang="en-US" baseline="0" dirty="0" smtClean="0"/>
              <a:t>Novel population health solutions are required to affect disease outcomes</a:t>
            </a:r>
          </a:p>
          <a:p>
            <a:r>
              <a:rPr lang="en-US" baseline="0" dirty="0" smtClean="0"/>
              <a:t>Concern: environmental exposures are multifactorial – how to contribute to one source?</a:t>
            </a:r>
          </a:p>
          <a:p>
            <a:r>
              <a:rPr lang="en-US" baseline="0" dirty="0" smtClean="0"/>
              <a:t>But we have evidence for environmental exposures and asthma</a:t>
            </a:r>
          </a:p>
          <a:p>
            <a:r>
              <a:rPr lang="en-US" baseline="0" dirty="0" smtClean="0"/>
              <a:t>Staggering population </a:t>
            </a:r>
            <a:r>
              <a:rPr lang="en-US" baseline="0" dirty="0" err="1" smtClean="0"/>
              <a:t>healt</a:t>
            </a:r>
            <a:r>
              <a:rPr lang="en-US" baseline="0" dirty="0" smtClean="0"/>
              <a:t> </a:t>
            </a:r>
            <a:r>
              <a:rPr lang="en-US" baseline="0" dirty="0" err="1" smtClean="0"/>
              <a:t>hnumbers</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8233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Moderninzing</a:t>
            </a:r>
            <a:r>
              <a:rPr lang="en-US" baseline="0" dirty="0" smtClean="0"/>
              <a:t> disease prevention: </a:t>
            </a:r>
            <a:r>
              <a:rPr lang="en-US" sz="1200" b="0" i="0" kern="1200" dirty="0" smtClean="0">
                <a:solidFill>
                  <a:schemeClr val="tx1"/>
                </a:solidFill>
                <a:effectLst/>
                <a:latin typeface="+mn-lt"/>
                <a:ea typeface="+mn-ea"/>
                <a:cs typeface="+mn-cs"/>
              </a:rPr>
              <a:t>Clinical and community preventive services,</a:t>
            </a:r>
            <a:r>
              <a:rPr lang="en-US" sz="1200" b="0" i="0" kern="1200" baseline="0" dirty="0" smtClean="0">
                <a:solidFill>
                  <a:schemeClr val="tx1"/>
                </a:solidFill>
                <a:effectLst/>
                <a:latin typeface="+mn-lt"/>
                <a:ea typeface="+mn-ea"/>
                <a:cs typeface="+mn-cs"/>
              </a:rPr>
              <a:t> school based health centers</a:t>
            </a:r>
            <a:endParaRPr lang="en-US" dirty="0" smtClean="0"/>
          </a:p>
          <a:p>
            <a:r>
              <a:rPr lang="en-US" dirty="0" smtClean="0"/>
              <a:t>Support: health disparities data collection, service delivery</a:t>
            </a:r>
            <a:r>
              <a:rPr lang="en-US" baseline="0" dirty="0" smtClean="0"/>
              <a:t>, funding for childhood obesity</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79441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a:t>
            </a:r>
            <a:r>
              <a:rPr lang="en-US" baseline="0" dirty="0" smtClean="0"/>
              <a:t> interventions can be done that are non-medical for asthma??</a:t>
            </a:r>
            <a:endParaRPr lang="en-US" dirty="0" smtClean="0"/>
          </a:p>
          <a:p>
            <a:endParaRPr lang="en-US" dirty="0" smtClean="0"/>
          </a:p>
          <a:p>
            <a:r>
              <a:rPr lang="en-US" dirty="0" smtClean="0"/>
              <a:t>Good</a:t>
            </a:r>
            <a:r>
              <a:rPr lang="en-US" baseline="0" dirty="0" smtClean="0"/>
              <a:t> investment for healthy adults – PICU level</a:t>
            </a:r>
            <a:endParaRPr lang="en-US" dirty="0" smtClean="0"/>
          </a:p>
          <a:p>
            <a:r>
              <a:rPr lang="en-US" dirty="0" smtClean="0"/>
              <a:t>So why not focus a discussion of health care savings around pediatric asthma?</a:t>
            </a:r>
          </a:p>
          <a:p>
            <a:r>
              <a:rPr lang="en-US" dirty="0" smtClean="0"/>
              <a:t>AAP graph with cost of taking care of children</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44608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Policy at each of these levels – microcosm to macrocosm</a:t>
            </a:r>
            <a:r>
              <a:rPr lang="en-US" baseline="0" dirty="0" smtClean="0"/>
              <a:t> – sometimes when taking care of the individual patient it’s hard to take  step back and think about what we can do in terms of the bigger picture</a:t>
            </a:r>
            <a:endParaRPr lang="en-US" dirty="0" smtClean="0"/>
          </a:p>
          <a:p>
            <a:r>
              <a:rPr lang="en-US" dirty="0" smtClean="0"/>
              <a:t>Patient – standards of care, clinical practice guidelines</a:t>
            </a:r>
          </a:p>
          <a:p>
            <a:r>
              <a:rPr lang="en-US" dirty="0" smtClean="0"/>
              <a:t>Hospital level – pathways, QI, pharmacy</a:t>
            </a:r>
          </a:p>
          <a:p>
            <a:r>
              <a:rPr lang="en-US" dirty="0" smtClean="0"/>
              <a:t>Insurance</a:t>
            </a:r>
            <a:r>
              <a:rPr lang="en-US" baseline="0" dirty="0" smtClean="0"/>
              <a:t> – reimbursement practices</a:t>
            </a:r>
          </a:p>
          <a:p>
            <a:r>
              <a:rPr lang="en-US" baseline="0" dirty="0" smtClean="0"/>
              <a:t>Community – NGOs and referral practices</a:t>
            </a:r>
          </a:p>
          <a:p>
            <a:r>
              <a:rPr lang="en-US" baseline="0" dirty="0" smtClean="0"/>
              <a:t>State – state reimbursement</a:t>
            </a:r>
          </a:p>
          <a:p>
            <a:r>
              <a:rPr lang="en-US" baseline="0" dirty="0" smtClean="0"/>
              <a:t>Federal – funding</a:t>
            </a:r>
          </a:p>
          <a:p>
            <a:r>
              <a:rPr lang="en-US" baseline="0" dirty="0" smtClean="0"/>
              <a:t>Going to go through each of these and how ACA changes affect asthma</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3379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Highlight</a:t>
            </a:r>
            <a:r>
              <a:rPr lang="en-US" baseline="0" dirty="0" smtClean="0"/>
              <a:t> part that has environmental factors</a:t>
            </a:r>
          </a:p>
          <a:p>
            <a:r>
              <a:rPr lang="en-US" baseline="0" dirty="0" smtClean="0"/>
              <a:t>Barriers faced in implementation of practice care guidelines</a:t>
            </a:r>
          </a:p>
          <a:p>
            <a:r>
              <a:rPr lang="en-US" baseline="0" dirty="0" smtClean="0"/>
              <a:t>National Heart, Lung, and Blood Institute, national asthma education an </a:t>
            </a:r>
            <a:r>
              <a:rPr lang="en-US" baseline="0" dirty="0" err="1" smtClean="0"/>
              <a:t>dprvention</a:t>
            </a:r>
            <a:r>
              <a:rPr lang="en-US" baseline="0" dirty="0" smtClean="0"/>
              <a:t> program, expert panel report 3, </a:t>
            </a:r>
            <a:r>
              <a:rPr lang="en-US" baseline="0" dirty="0" err="1" smtClean="0"/>
              <a:t>guildelines</a:t>
            </a:r>
            <a:r>
              <a:rPr lang="en-US" baseline="0" dirty="0" smtClean="0"/>
              <a:t> for the DX and management of asthma</a:t>
            </a:r>
          </a:p>
          <a:p>
            <a:r>
              <a:rPr lang="en-US" baseline="0" dirty="0" smtClean="0"/>
              <a:t>The guidelines tell us that we should be doing this but how to most effectively do it if you’re not physically in the home?</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9610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Children with sensitization and exposure to indoor allergens (dust mite, rodents, cockroach, and pet) – worse asthma control, worse lung function, greater airway inflammation, greater morbidity</a:t>
            </a:r>
          </a:p>
        </p:txBody>
      </p:sp>
      <p:sp>
        <p:nvSpPr>
          <p:cNvPr id="4" name="Slide Number Placeholder 3"/>
          <p:cNvSpPr>
            <a:spLocks noGrp="1"/>
          </p:cNvSpPr>
          <p:nvPr>
            <p:ph type="sldNum" sz="quarter" idx="5"/>
          </p:nvPr>
        </p:nvSpPr>
        <p:spPr/>
        <p:txBody>
          <a:bodyPr/>
          <a:lstStyle/>
          <a:p>
            <a:pPr>
              <a:defRPr/>
            </a:pPr>
            <a:fld id="{03CCDDCC-8345-4047-9E1E-BC6D5321578D}"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Extrapolate down from info we have about adults but difference between kids and adults can make extrapolations in appropriate</a:t>
            </a:r>
          </a:p>
          <a:p>
            <a:r>
              <a:rPr lang="en-US" smtClean="0"/>
              <a:t>How to think about children in context of environmental issues</a:t>
            </a:r>
          </a:p>
          <a:p>
            <a:r>
              <a:rPr lang="en-US" smtClean="0"/>
              <a:t>The developing bodies of children are uniquely susceptible to environmental hazards. Environmental exposures during critical periods of development can create adverse health outcomes.  </a:t>
            </a:r>
          </a:p>
          <a:p>
            <a:r>
              <a:rPr lang="en-US" smtClean="0"/>
              <a:t>Period neuronal connection/formation early in childhood – brain and development</a:t>
            </a:r>
          </a:p>
          <a:p>
            <a:endParaRPr lang="en-US" smtClean="0"/>
          </a:p>
          <a:p>
            <a:r>
              <a:rPr lang="en-US" smtClean="0"/>
              <a:t>Basically a higher minute ventilation, breather greater volume of air per kilogram body weight than adults</a:t>
            </a:r>
          </a:p>
          <a:p>
            <a:r>
              <a:rPr lang="en-US" smtClean="0"/>
              <a:t>Longer shelf life – longer time of exposure and more time to see development of disease</a:t>
            </a:r>
          </a:p>
          <a:p>
            <a:r>
              <a:rPr lang="en-US" smtClean="0"/>
              <a:t>Children also experience their environments differently than adults in the same environment. – more floor time, more hand mouth behavior</a:t>
            </a:r>
          </a:p>
        </p:txBody>
      </p:sp>
      <p:sp>
        <p:nvSpPr>
          <p:cNvPr id="4" name="Slide Number Placeholder 3"/>
          <p:cNvSpPr>
            <a:spLocks noGrp="1"/>
          </p:cNvSpPr>
          <p:nvPr>
            <p:ph type="sldNum" sz="quarter" idx="5"/>
          </p:nvPr>
        </p:nvSpPr>
        <p:spPr/>
        <p:txBody>
          <a:bodyPr/>
          <a:lstStyle/>
          <a:p>
            <a:pPr>
              <a:defRPr/>
            </a:pPr>
            <a:fld id="{973D92F8-BD7C-4060-833F-95D416F9E888}"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Administered by health care provider</a:t>
            </a:r>
          </a:p>
          <a:p>
            <a:r>
              <a:rPr lang="en-US" smtClean="0"/>
              <a:t>Consider all environments where child spends time</a:t>
            </a:r>
          </a:p>
        </p:txBody>
      </p:sp>
      <p:sp>
        <p:nvSpPr>
          <p:cNvPr id="4" name="Slide Number Placeholder 3"/>
          <p:cNvSpPr>
            <a:spLocks noGrp="1"/>
          </p:cNvSpPr>
          <p:nvPr>
            <p:ph type="sldNum" sz="quarter" idx="5"/>
          </p:nvPr>
        </p:nvSpPr>
        <p:spPr/>
        <p:txBody>
          <a:bodyPr/>
          <a:lstStyle/>
          <a:p>
            <a:pPr>
              <a:defRPr/>
            </a:pPr>
            <a:fld id="{F7BF9C73-4E86-49B4-AE7B-52A6CE991681}"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Increased exposure to begin with based on risk factors, combined with spending more time in schools</a:t>
            </a:r>
          </a:p>
          <a:p>
            <a:endParaRPr lang="en-US" smtClean="0"/>
          </a:p>
        </p:txBody>
      </p:sp>
      <p:sp>
        <p:nvSpPr>
          <p:cNvPr id="4" name="Slide Number Placeholder 3"/>
          <p:cNvSpPr>
            <a:spLocks noGrp="1"/>
          </p:cNvSpPr>
          <p:nvPr>
            <p:ph type="sldNum" sz="quarter" idx="5"/>
          </p:nvPr>
        </p:nvSpPr>
        <p:spPr/>
        <p:txBody>
          <a:bodyPr/>
          <a:lstStyle/>
          <a:p>
            <a:pPr>
              <a:defRPr/>
            </a:pPr>
            <a:fld id="{2EB09CB9-F7FB-4FB0-B875-C4EA1E736F66}"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Evidence for each –Sufficient evidence of causal relationshiop</a:t>
            </a:r>
          </a:p>
          <a:p>
            <a:r>
              <a:rPr lang="en-US" smtClean="0"/>
              <a:t>Sufficient evidence of association</a:t>
            </a:r>
          </a:p>
          <a:p>
            <a:r>
              <a:rPr lang="en-US" smtClean="0"/>
              <a:t>Limited evidence of association – chemicals including formaledhyde and fragrances, and ETS in school age and older children</a:t>
            </a:r>
          </a:p>
          <a:p>
            <a:r>
              <a:rPr lang="en-US" smtClean="0"/>
              <a:t>Cockroach and dust mite dust settle quickly into furniture/carpets whereas pet danders will stay aerosolized longer – difference in how they are handled</a:t>
            </a:r>
          </a:p>
          <a:p>
            <a:endParaRPr lang="en-US" smtClean="0"/>
          </a:p>
        </p:txBody>
      </p:sp>
      <p:sp>
        <p:nvSpPr>
          <p:cNvPr id="4" name="Slide Number Placeholder 3"/>
          <p:cNvSpPr>
            <a:spLocks noGrp="1"/>
          </p:cNvSpPr>
          <p:nvPr>
            <p:ph type="sldNum" sz="quarter" idx="5"/>
          </p:nvPr>
        </p:nvSpPr>
        <p:spPr/>
        <p:txBody>
          <a:bodyPr/>
          <a:lstStyle/>
          <a:p>
            <a:pPr>
              <a:defRPr/>
            </a:pPr>
            <a:fld id="{3FADDBD6-CCE7-4AC3-8D16-81B66CF3E6F5}"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C997A-5D8A-48C5-B95F-716452846EE1}" type="slidenum">
              <a:rPr lang="en-US" smtClean="0"/>
              <a:t>2</a:t>
            </a:fld>
            <a:endParaRPr lang="en-US"/>
          </a:p>
        </p:txBody>
      </p:sp>
    </p:spTree>
    <p:extLst>
      <p:ext uri="{BB962C8B-B14F-4D97-AF65-F5344CB8AC3E}">
        <p14:creationId xmlns:p14="http://schemas.microsoft.com/office/powerpoint/2010/main" val="3760614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 fed, state, local or </a:t>
            </a:r>
            <a:r>
              <a:rPr lang="en-US" dirty="0" err="1" smtClean="0"/>
              <a:t>gov</a:t>
            </a:r>
            <a:r>
              <a:rPr lang="en-US" dirty="0" smtClean="0"/>
              <a:t> agency </a:t>
            </a:r>
            <a:r>
              <a:rPr lang="en-US" dirty="0" smtClean="0"/>
              <a:t>regulates</a:t>
            </a:r>
          </a:p>
          <a:p>
            <a:r>
              <a:rPr lang="en-US" dirty="0" smtClean="0"/>
              <a:t>But </a:t>
            </a:r>
            <a:r>
              <a:rPr lang="en-US" dirty="0" err="1" smtClean="0"/>
              <a:t>munical</a:t>
            </a:r>
            <a:endParaRPr lang="en-US" dirty="0" smtClean="0"/>
          </a:p>
        </p:txBody>
      </p:sp>
      <p:sp>
        <p:nvSpPr>
          <p:cNvPr id="4" name="Slide Number Placeholder 3"/>
          <p:cNvSpPr>
            <a:spLocks noGrp="1"/>
          </p:cNvSpPr>
          <p:nvPr>
            <p:ph type="sldNum" sz="quarter" idx="5"/>
          </p:nvPr>
        </p:nvSpPr>
        <p:spPr/>
        <p:txBody>
          <a:bodyPr/>
          <a:lstStyle/>
          <a:p>
            <a:pPr>
              <a:defRPr/>
            </a:pPr>
            <a:fld id="{63583B15-4943-448C-B037-97402367DE44}"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Particulates associated with poorer lung function in children with asthma</a:t>
            </a:r>
          </a:p>
          <a:p>
            <a:r>
              <a:rPr lang="en-US" smtClean="0"/>
              <a:t>VOCs release from carpets, paints, industrial, aerosols</a:t>
            </a:r>
          </a:p>
          <a:p>
            <a:r>
              <a:rPr lang="en-US" smtClean="0"/>
              <a:t>HEPA filter: non-ionizing filters appropriate for size of room</a:t>
            </a:r>
          </a:p>
          <a:p>
            <a:endParaRPr lang="en-US" smtClean="0"/>
          </a:p>
          <a:p>
            <a:r>
              <a:rPr lang="en-US" smtClean="0"/>
              <a:t>Will be more relevant when we talk about goals of west virginia asthma care</a:t>
            </a:r>
          </a:p>
        </p:txBody>
      </p:sp>
      <p:sp>
        <p:nvSpPr>
          <p:cNvPr id="4" name="Slide Number Placeholder 3"/>
          <p:cNvSpPr>
            <a:spLocks noGrp="1"/>
          </p:cNvSpPr>
          <p:nvPr>
            <p:ph type="sldNum" sz="quarter" idx="5"/>
          </p:nvPr>
        </p:nvSpPr>
        <p:spPr/>
        <p:txBody>
          <a:bodyPr/>
          <a:lstStyle/>
          <a:p>
            <a:pPr>
              <a:defRPr/>
            </a:pPr>
            <a:fld id="{E26F63B6-BC30-46A5-A64B-CA77A9135AAE}" type="slidenum">
              <a:rPr lang="en-US">
                <a:solidFill>
                  <a:prstClr val="black"/>
                </a:solidFill>
              </a:rPr>
              <a:pPr>
                <a:defRPr/>
              </a:pPr>
              <a:t>22</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Body parts or droppings of pest can act as allergens</a:t>
            </a:r>
          </a:p>
        </p:txBody>
      </p:sp>
      <p:sp>
        <p:nvSpPr>
          <p:cNvPr id="4" name="Slide Number Placeholder 3"/>
          <p:cNvSpPr>
            <a:spLocks noGrp="1"/>
          </p:cNvSpPr>
          <p:nvPr>
            <p:ph type="sldNum" sz="quarter" idx="5"/>
          </p:nvPr>
        </p:nvSpPr>
        <p:spPr/>
        <p:txBody>
          <a:bodyPr/>
          <a:lstStyle/>
          <a:p>
            <a:pPr>
              <a:defRPr/>
            </a:pPr>
            <a:fld id="{8192D0D3-B6D6-449C-A7C8-DF664255E222}" type="slidenum">
              <a:rPr lang="en-US">
                <a:solidFill>
                  <a:prstClr val="black"/>
                </a:solidFill>
              </a:rPr>
              <a:pPr>
                <a:defRPr/>
              </a:pPr>
              <a:t>23</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Spacer storage – plastic bag</a:t>
            </a:r>
          </a:p>
          <a:p>
            <a:r>
              <a:rPr lang="en-US" smtClean="0"/>
              <a:t>Eliminate water – leakly plumbing, leaky roof</a:t>
            </a:r>
          </a:p>
          <a:p>
            <a:r>
              <a:rPr lang="en-US" smtClean="0"/>
              <a:t>Roach bate – roach eats bait then carries to other sources</a:t>
            </a:r>
          </a:p>
        </p:txBody>
      </p:sp>
      <p:sp>
        <p:nvSpPr>
          <p:cNvPr id="4" name="Slide Number Placeholder 3"/>
          <p:cNvSpPr>
            <a:spLocks noGrp="1"/>
          </p:cNvSpPr>
          <p:nvPr>
            <p:ph type="sldNum" sz="quarter" idx="5"/>
          </p:nvPr>
        </p:nvSpPr>
        <p:spPr/>
        <p:txBody>
          <a:bodyPr/>
          <a:lstStyle/>
          <a:p>
            <a:pPr>
              <a:defRPr/>
            </a:pPr>
            <a:fld id="{F7095843-0BDD-455B-B6D5-AEC9C6F37C23}" type="slidenum">
              <a:rPr lang="en-US">
                <a:solidFill>
                  <a:prstClr val="black"/>
                </a:solidFill>
              </a:rPr>
              <a:pPr>
                <a:defRPr/>
              </a:pPr>
              <a:t>24</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Favorable environment similar to cockroach so similar remediation strategies</a:t>
            </a:r>
          </a:p>
          <a:p>
            <a:r>
              <a:rPr lang="en-US" smtClean="0"/>
              <a:t>Humid environments: SE US and coasts, along water</a:t>
            </a:r>
          </a:p>
          <a:p>
            <a:r>
              <a:rPr lang="en-US" smtClean="0"/>
              <a:t>Too small to be seen</a:t>
            </a:r>
          </a:p>
          <a:p>
            <a:r>
              <a:rPr lang="en-US" smtClean="0"/>
              <a:t>Live in mattresses, pillows, carpets, fabric-covered furniture, bedcovers, clothes, stuffed toys</a:t>
            </a:r>
          </a:p>
        </p:txBody>
      </p:sp>
      <p:sp>
        <p:nvSpPr>
          <p:cNvPr id="4" name="Slide Number Placeholder 3"/>
          <p:cNvSpPr>
            <a:spLocks noGrp="1"/>
          </p:cNvSpPr>
          <p:nvPr>
            <p:ph type="sldNum" sz="quarter" idx="5"/>
          </p:nvPr>
        </p:nvSpPr>
        <p:spPr/>
        <p:txBody>
          <a:bodyPr/>
          <a:lstStyle/>
          <a:p>
            <a:pPr>
              <a:defRPr/>
            </a:pPr>
            <a:fld id="{F3E7381E-AE2E-47B5-B5D6-CEE047470F19}" type="slidenum">
              <a:rPr lang="en-US">
                <a:solidFill>
                  <a:prstClr val="black"/>
                </a:solidFill>
              </a:rPr>
              <a:pPr>
                <a:defRPr/>
              </a:pPr>
              <a:t>25</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Other studies have shown correlation between decreased dust mite levels and decreased airway reactivity</a:t>
            </a:r>
          </a:p>
          <a:p>
            <a:r>
              <a:rPr lang="en-US" dirty="0" smtClean="0"/>
              <a:t>Removal of allergen correlates with clinical improvement</a:t>
            </a:r>
          </a:p>
          <a:p>
            <a:r>
              <a:rPr lang="en-US" dirty="0" smtClean="0"/>
              <a:t>Completely</a:t>
            </a:r>
            <a:r>
              <a:rPr lang="en-US" baseline="0" dirty="0" smtClean="0"/>
              <a:t> eliminating mites is difficult</a:t>
            </a:r>
            <a:endParaRPr lang="en-US" dirty="0" smtClean="0"/>
          </a:p>
        </p:txBody>
      </p:sp>
      <p:sp>
        <p:nvSpPr>
          <p:cNvPr id="4" name="Slide Number Placeholder 3"/>
          <p:cNvSpPr>
            <a:spLocks noGrp="1"/>
          </p:cNvSpPr>
          <p:nvPr>
            <p:ph type="sldNum" sz="quarter" idx="5"/>
          </p:nvPr>
        </p:nvSpPr>
        <p:spPr/>
        <p:txBody>
          <a:bodyPr/>
          <a:lstStyle/>
          <a:p>
            <a:pPr>
              <a:defRPr/>
            </a:pPr>
            <a:fld id="{EB15C3E3-734A-47F5-AD09-78DA9BAFE5F9}"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Covers for all beds that the child sleeps on</a:t>
            </a:r>
          </a:p>
          <a:p>
            <a:r>
              <a:rPr lang="en-US" smtClean="0"/>
              <a:t>Wash weekly to remove allergen</a:t>
            </a:r>
          </a:p>
          <a:p>
            <a:r>
              <a:rPr lang="en-US" smtClean="0"/>
              <a:t>Freeze for 24 hours but ideally remove</a:t>
            </a:r>
          </a:p>
          <a:p>
            <a:r>
              <a:rPr lang="en-US" smtClean="0"/>
              <a:t>Avoid ionic air cleaners that produce ozone</a:t>
            </a:r>
          </a:p>
          <a:p>
            <a:r>
              <a:rPr lang="en-US" smtClean="0"/>
              <a:t>Humidity – air conditioning in school buidlings even if closed for summer</a:t>
            </a:r>
          </a:p>
          <a:p>
            <a:r>
              <a:rPr lang="en-US" smtClean="0"/>
              <a:t>Remove or wash stuffed toys</a:t>
            </a:r>
          </a:p>
        </p:txBody>
      </p:sp>
      <p:sp>
        <p:nvSpPr>
          <p:cNvPr id="4" name="Slide Number Placeholder 3"/>
          <p:cNvSpPr>
            <a:spLocks noGrp="1"/>
          </p:cNvSpPr>
          <p:nvPr>
            <p:ph type="sldNum" sz="quarter" idx="5"/>
          </p:nvPr>
        </p:nvSpPr>
        <p:spPr/>
        <p:txBody>
          <a:bodyPr/>
          <a:lstStyle/>
          <a:p>
            <a:pPr>
              <a:defRPr/>
            </a:pPr>
            <a:fld id="{E484FDBF-D3EA-4024-B4EA-F1F79FEB54E4}"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Symptoms generally related to aerosolization of spores</a:t>
            </a:r>
          </a:p>
          <a:p>
            <a:r>
              <a:rPr lang="en-US" smtClean="0"/>
              <a:t>No guidelines for acceptable levels and spore amount does not correlate with health outcomes</a:t>
            </a:r>
          </a:p>
          <a:p>
            <a:r>
              <a:rPr lang="en-US" smtClean="0"/>
              <a:t>Most common = mucosal irritation</a:t>
            </a:r>
          </a:p>
          <a:p>
            <a:r>
              <a:rPr lang="en-US" smtClean="0"/>
              <a:t>Sinus disease</a:t>
            </a:r>
          </a:p>
          <a:p>
            <a:r>
              <a:rPr lang="en-US" smtClean="0"/>
              <a:t>Asthma exacerbation</a:t>
            </a:r>
          </a:p>
          <a:p>
            <a:r>
              <a:rPr lang="en-US" smtClean="0"/>
              <a:t>Rhinoconjunctivitis in atopic kids</a:t>
            </a:r>
          </a:p>
          <a:p>
            <a:r>
              <a:rPr lang="en-US" smtClean="0">
                <a:latin typeface="Corbel" pitchFamily="34" charset="0"/>
              </a:rPr>
              <a:t>10% of the population has allergic antibodies to fungal antigens, and 5% have clinical illness</a:t>
            </a:r>
          </a:p>
          <a:p>
            <a:r>
              <a:rPr lang="en-US" smtClean="0">
                <a:ea typeface="ＭＳ Ｐゴシック" pitchFamily="34" charset="-128"/>
              </a:rPr>
              <a:t>However, there is no scientifically valid evidence that mycotoxins or mold present in indoor ambient air can lead to brain damage, cancer, chronic fatigue syndrome, fibromyalgia, neurologic conditions</a:t>
            </a:r>
          </a:p>
          <a:p>
            <a:r>
              <a:rPr lang="en-US" smtClean="0"/>
              <a:t>Generally air noto sampled, but if done should compare indoor and outdoor levels</a:t>
            </a:r>
            <a:endParaRPr lang="en-US" b="1" smtClean="0">
              <a:latin typeface="Corbel" pitchFamily="34" charset="0"/>
            </a:endParaRPr>
          </a:p>
        </p:txBody>
      </p:sp>
      <p:sp>
        <p:nvSpPr>
          <p:cNvPr id="4" name="Slide Number Placeholder 3"/>
          <p:cNvSpPr>
            <a:spLocks noGrp="1"/>
          </p:cNvSpPr>
          <p:nvPr>
            <p:ph type="sldNum" sz="quarter" idx="5"/>
          </p:nvPr>
        </p:nvSpPr>
        <p:spPr/>
        <p:txBody>
          <a:bodyPr/>
          <a:lstStyle/>
          <a:p>
            <a:pPr>
              <a:defRPr/>
            </a:pPr>
            <a:fld id="{B55E10EB-8778-4D16-8723-EF9FB4E4C377}" type="slidenum">
              <a:rPr lang="en-US">
                <a:solidFill>
                  <a:prstClr val="black"/>
                </a:solidFill>
              </a:rPr>
              <a:pPr>
                <a:defRPr/>
              </a:pPr>
              <a:t>28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Ventilation systems (certain number of air filters per minute – </a:t>
            </a:r>
            <a:r>
              <a:rPr lang="en-US" dirty="0" err="1" smtClean="0"/>
              <a:t>ie</a:t>
            </a:r>
            <a:r>
              <a:rPr lang="en-US" dirty="0" smtClean="0"/>
              <a:t>, hospitals)</a:t>
            </a:r>
          </a:p>
          <a:p>
            <a:pPr marL="168612" indent="-168612">
              <a:buFontTx/>
              <a:buChar char="-"/>
              <a:defRPr/>
            </a:pPr>
            <a:r>
              <a:rPr lang="en-US" dirty="0" smtClean="0">
                <a:latin typeface="Corbel" pitchFamily="34" charset="0"/>
              </a:rPr>
              <a:t>May not provide enough air for dilution and/or dehumidification</a:t>
            </a:r>
          </a:p>
          <a:p>
            <a:pPr marL="168612" indent="-168612">
              <a:buFontTx/>
              <a:buChar char="-"/>
              <a:defRPr/>
            </a:pPr>
            <a:r>
              <a:rPr lang="en-US" dirty="0" smtClean="0">
                <a:latin typeface="Corbel" pitchFamily="34" charset="0"/>
              </a:rPr>
              <a:t>May contain sources of mold and/or disperse mold spores into the occupants</a:t>
            </a:r>
            <a:r>
              <a:rPr lang="ja-JP" altLang="en-US" dirty="0" smtClean="0">
                <a:latin typeface="Corbel" pitchFamily="34" charset="0"/>
              </a:rPr>
              <a:t>’</a:t>
            </a:r>
            <a:r>
              <a:rPr lang="en-US" dirty="0" smtClean="0">
                <a:latin typeface="Corbel" pitchFamily="34" charset="0"/>
              </a:rPr>
              <a:t> breathing zone</a:t>
            </a:r>
          </a:p>
          <a:p>
            <a:pPr marL="168612" indent="-168612">
              <a:buFontTx/>
              <a:buChar char="-"/>
              <a:defRPr/>
            </a:pPr>
            <a:endParaRPr lang="en-US" dirty="0" smtClean="0">
              <a:latin typeface="Corbe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87527579-F2A1-42C9-AB29-DF594FA49772}"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Hygrometers to measure humidity</a:t>
            </a:r>
          </a:p>
          <a:p>
            <a:endParaRPr lang="en-US" smtClean="0"/>
          </a:p>
          <a:p>
            <a:r>
              <a:rPr lang="en-US" smtClean="0"/>
              <a:t>Most important: must address moisture source</a:t>
            </a:r>
          </a:p>
          <a:p>
            <a:r>
              <a:rPr lang="en-US" smtClean="0"/>
              <a:t>Licensed contractor/professional cleaning if area larger than 3x3</a:t>
            </a:r>
          </a:p>
          <a:p>
            <a:r>
              <a:rPr lang="en-US" smtClean="0"/>
              <a:t>Air conditioner must be nonevaporative or waterf-filled</a:t>
            </a:r>
          </a:p>
          <a:p>
            <a:r>
              <a:rPr lang="en-US" smtClean="0"/>
              <a:t>Sources of water: outdoor pipes/drains</a:t>
            </a:r>
          </a:p>
          <a:p>
            <a:r>
              <a:rPr lang="en-US" smtClean="0"/>
              <a:t>Moisture control helps for mold, cockroach, dustmite</a:t>
            </a:r>
          </a:p>
          <a:p>
            <a:r>
              <a:rPr lang="en-US" smtClean="0"/>
              <a:t>Porous materials – tiles, carpet</a:t>
            </a:r>
          </a:p>
        </p:txBody>
      </p:sp>
      <p:sp>
        <p:nvSpPr>
          <p:cNvPr id="4" name="Slide Number Placeholder 3"/>
          <p:cNvSpPr>
            <a:spLocks noGrp="1"/>
          </p:cNvSpPr>
          <p:nvPr>
            <p:ph type="sldNum" sz="quarter" idx="5"/>
          </p:nvPr>
        </p:nvSpPr>
        <p:spPr/>
        <p:txBody>
          <a:bodyPr/>
          <a:lstStyle/>
          <a:p>
            <a:pPr>
              <a:defRPr/>
            </a:pPr>
            <a:fld id="{1AA24285-0B82-414C-8F2D-C27E8436F770}"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Direct cost (hospitalization), indirect cost (lost school and work)</a:t>
            </a:r>
          </a:p>
        </p:txBody>
      </p:sp>
      <p:sp>
        <p:nvSpPr>
          <p:cNvPr id="4" name="Slide Number Placeholder 3"/>
          <p:cNvSpPr>
            <a:spLocks noGrp="1"/>
          </p:cNvSpPr>
          <p:nvPr>
            <p:ph type="sldNum" sz="quarter" idx="5"/>
          </p:nvPr>
        </p:nvSpPr>
        <p:spPr/>
        <p:txBody>
          <a:bodyPr/>
          <a:lstStyle/>
          <a:p>
            <a:pPr>
              <a:defRPr/>
            </a:pPr>
            <a:fld id="{14A88C60-D295-454B-B1C0-D9507FA50AD6}"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0538864-9258-43AE-99F8-333BD708DA2E}"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Birds – likely from dust mites in feathers</a:t>
            </a:r>
          </a:p>
        </p:txBody>
      </p:sp>
      <p:sp>
        <p:nvSpPr>
          <p:cNvPr id="4" name="Slide Number Placeholder 3"/>
          <p:cNvSpPr>
            <a:spLocks noGrp="1"/>
          </p:cNvSpPr>
          <p:nvPr>
            <p:ph type="sldNum" sz="quarter" idx="5"/>
          </p:nvPr>
        </p:nvSpPr>
        <p:spPr/>
        <p:txBody>
          <a:bodyPr/>
          <a:lstStyle/>
          <a:p>
            <a:pPr>
              <a:defRPr/>
            </a:pPr>
            <a:fld id="{1D0E323F-3B1E-46E0-A874-7F2D196286E4}" type="slidenum">
              <a:rPr lang="en-US">
                <a:solidFill>
                  <a:prstClr val="black"/>
                </a:solidFill>
              </a:rPr>
              <a:pPr>
                <a:defRPr/>
              </a:pPr>
              <a:t>32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Especially cats: studies have shown that exposure to allergen after it is tracked into school can cause asthma exacerbation in sensitized child</a:t>
            </a:r>
          </a:p>
          <a:p>
            <a:r>
              <a:rPr lang="en-US" smtClean="0"/>
              <a:t>Smaller particles – suspended as opposed to dust mite and cockroach, and can be easily transferred</a:t>
            </a:r>
          </a:p>
          <a:p>
            <a:endParaRPr lang="en-US" smtClean="0"/>
          </a:p>
          <a:p>
            <a:endParaRPr lang="en-US" smtClean="0"/>
          </a:p>
          <a:p>
            <a:r>
              <a:rPr lang="en-US" smtClean="0"/>
              <a:t>Mouse allergen can be found in most inner city homes, especially midwest, with greater concentration</a:t>
            </a:r>
          </a:p>
          <a:p>
            <a:r>
              <a:rPr lang="en-US" smtClean="0"/>
              <a:t>Rat allergen exposure less common than mouse</a:t>
            </a:r>
          </a:p>
          <a:p>
            <a:endParaRPr lang="en-US" smtClean="0"/>
          </a:p>
        </p:txBody>
      </p:sp>
      <p:sp>
        <p:nvSpPr>
          <p:cNvPr id="4" name="Slide Number Placeholder 3"/>
          <p:cNvSpPr>
            <a:spLocks noGrp="1"/>
          </p:cNvSpPr>
          <p:nvPr>
            <p:ph type="sldNum" sz="quarter" idx="5"/>
          </p:nvPr>
        </p:nvSpPr>
        <p:spPr/>
        <p:txBody>
          <a:bodyPr/>
          <a:lstStyle/>
          <a:p>
            <a:pPr>
              <a:defRPr/>
            </a:pPr>
            <a:fld id="{749BC3AF-1B52-41F7-B290-9E89B4FC4780}" type="slidenum">
              <a:rPr lang="en-US">
                <a:solidFill>
                  <a:prstClr val="black"/>
                </a:solidFill>
              </a:rPr>
              <a:pPr>
                <a:defRPr/>
              </a:pPr>
              <a:t>33</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Pet removal more effective in improving clinical Sx than interventions with keeping pet</a:t>
            </a:r>
          </a:p>
          <a:p>
            <a:r>
              <a:rPr lang="en-US" smtClean="0"/>
              <a:t>If these aren’t possible, similar interventions to dust mites</a:t>
            </a:r>
          </a:p>
          <a:p>
            <a:r>
              <a:rPr lang="en-US" smtClean="0"/>
              <a:t>High-efficiency particulate air filters to help remove pet danders (stay in air) - filters are designed to target much smaller pollutants and particles but studies mixed regarding effectiveness</a:t>
            </a:r>
          </a:p>
        </p:txBody>
      </p:sp>
      <p:sp>
        <p:nvSpPr>
          <p:cNvPr id="4" name="Slide Number Placeholder 3"/>
          <p:cNvSpPr>
            <a:spLocks noGrp="1"/>
          </p:cNvSpPr>
          <p:nvPr>
            <p:ph type="sldNum" sz="quarter" idx="5"/>
          </p:nvPr>
        </p:nvSpPr>
        <p:spPr/>
        <p:txBody>
          <a:bodyPr/>
          <a:lstStyle/>
          <a:p>
            <a:pPr>
              <a:defRPr/>
            </a:pPr>
            <a:fld id="{D165F19E-6AFD-4B7B-A5B1-F4E2B874281B}" type="slidenum">
              <a:rPr lang="en-US">
                <a:solidFill>
                  <a:prstClr val="black"/>
                </a:solidFill>
              </a:rPr>
              <a:pPr>
                <a:defRPr/>
              </a:pPr>
              <a:t>34</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Smoke free indoor: home and car</a:t>
            </a:r>
          </a:p>
          <a:p>
            <a:endParaRPr lang="en-US" smtClean="0"/>
          </a:p>
        </p:txBody>
      </p:sp>
      <p:sp>
        <p:nvSpPr>
          <p:cNvPr id="4" name="Slide Number Placeholder 3"/>
          <p:cNvSpPr>
            <a:spLocks noGrp="1"/>
          </p:cNvSpPr>
          <p:nvPr>
            <p:ph type="sldNum" sz="quarter" idx="5"/>
          </p:nvPr>
        </p:nvSpPr>
        <p:spPr/>
        <p:txBody>
          <a:bodyPr/>
          <a:lstStyle/>
          <a:p>
            <a:pPr>
              <a:defRPr/>
            </a:pPr>
            <a:fld id="{22657BD6-F15A-450A-A70B-7DBD99A6C88D}" type="slidenum">
              <a:rPr lang="en-US">
                <a:solidFill>
                  <a:prstClr val="black"/>
                </a:solidFill>
              </a:rPr>
              <a:pPr>
                <a:defRPr/>
              </a:pPr>
              <a:t>35</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a:p>
            <a:r>
              <a:rPr lang="en-US" smtClean="0"/>
              <a:t>Smoke free indoor: home and car</a:t>
            </a:r>
          </a:p>
          <a:p>
            <a:endParaRPr lang="en-US" smtClean="0"/>
          </a:p>
        </p:txBody>
      </p:sp>
      <p:sp>
        <p:nvSpPr>
          <p:cNvPr id="4" name="Slide Number Placeholder 3"/>
          <p:cNvSpPr>
            <a:spLocks noGrp="1"/>
          </p:cNvSpPr>
          <p:nvPr>
            <p:ph type="sldNum" sz="quarter" idx="5"/>
          </p:nvPr>
        </p:nvSpPr>
        <p:spPr/>
        <p:txBody>
          <a:bodyPr/>
          <a:lstStyle/>
          <a:p>
            <a:pPr>
              <a:defRPr/>
            </a:pPr>
            <a:fld id="{E779D03C-80E7-4F28-A6CE-6BC7BB1249C1}" type="slidenum">
              <a:rPr lang="en-US">
                <a:solidFill>
                  <a:prstClr val="black"/>
                </a:solidFill>
              </a:rPr>
              <a:pPr>
                <a:defRPr/>
              </a:pPr>
              <a:t>36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variability in evidence based outcomes for many single environmental allergen studies</a:t>
            </a:r>
          </a:p>
          <a:p>
            <a:r>
              <a:rPr lang="en-US" smtClean="0"/>
              <a:t>Most of studies done on single allergens </a:t>
            </a:r>
          </a:p>
          <a:p>
            <a:r>
              <a:rPr lang="en-US" smtClean="0"/>
              <a:t>Outcomes look at allergen level, symptom control, airway reactivity (PFT measurement), medication use</a:t>
            </a:r>
          </a:p>
          <a:p>
            <a:r>
              <a:rPr lang="en-US" smtClean="0"/>
              <a:t>This is why we take a multi trigger approach</a:t>
            </a:r>
          </a:p>
          <a:p>
            <a:r>
              <a:rPr lang="en-US" smtClean="0"/>
              <a:t>Some studies have shown environmental control similar in cost and efficacy to controllers</a:t>
            </a:r>
          </a:p>
          <a:p>
            <a:r>
              <a:rPr lang="en-US" smtClean="0"/>
              <a:t>Not just decrease in allergen level but must show this correlates with Sx</a:t>
            </a:r>
          </a:p>
          <a:p>
            <a:r>
              <a:rPr lang="en-US" smtClean="0"/>
              <a:t>Many studies also show frequent remediation is required – allergens eventually return to environment</a:t>
            </a:r>
          </a:p>
          <a:p>
            <a:r>
              <a:rPr lang="en-US" smtClean="0"/>
              <a:t>Ie, moisture effects dust, cockroach, mold – humidity meter in home</a:t>
            </a:r>
          </a:p>
        </p:txBody>
      </p:sp>
      <p:sp>
        <p:nvSpPr>
          <p:cNvPr id="4" name="Slide Number Placeholder 3"/>
          <p:cNvSpPr>
            <a:spLocks noGrp="1"/>
          </p:cNvSpPr>
          <p:nvPr>
            <p:ph type="sldNum" sz="quarter" idx="5"/>
          </p:nvPr>
        </p:nvSpPr>
        <p:spPr/>
        <p:txBody>
          <a:bodyPr/>
          <a:lstStyle/>
          <a:p>
            <a:pPr>
              <a:defRPr/>
            </a:pPr>
            <a:fld id="{C487CF1E-AAF8-4194-984F-6CFF049F30D6}" type="slidenum">
              <a:rPr lang="en-US">
                <a:solidFill>
                  <a:prstClr val="black"/>
                </a:solidFill>
              </a:rPr>
              <a:pPr>
                <a:defRPr/>
              </a:pPr>
              <a:t>37</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Home allergen sampling: dust, cockroach, cat, dog</a:t>
            </a:r>
          </a:p>
          <a:p>
            <a:r>
              <a:rPr lang="en-US" smtClean="0"/>
              <a:t>1 year of intervention</a:t>
            </a:r>
          </a:p>
        </p:txBody>
      </p:sp>
      <p:sp>
        <p:nvSpPr>
          <p:cNvPr id="4" name="Slide Number Placeholder 3"/>
          <p:cNvSpPr>
            <a:spLocks noGrp="1"/>
          </p:cNvSpPr>
          <p:nvPr>
            <p:ph type="sldNum" sz="quarter" idx="5"/>
          </p:nvPr>
        </p:nvSpPr>
        <p:spPr/>
        <p:txBody>
          <a:bodyPr/>
          <a:lstStyle/>
          <a:p>
            <a:pPr>
              <a:defRPr/>
            </a:pPr>
            <a:fld id="{CECF7C9B-02D5-4901-B233-C9ACBF9D7864}" type="slidenum">
              <a:rPr lang="en-US">
                <a:solidFill>
                  <a:prstClr val="black"/>
                </a:solidFill>
              </a:rPr>
              <a:pPr>
                <a:defRPr/>
              </a:pPr>
              <a:t>38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Example of care coordination and 1. education and 2. environmental remediation required for prevention of asthma exacerbations</a:t>
            </a:r>
          </a:p>
          <a:p>
            <a:r>
              <a:rPr lang="en-US" dirty="0" smtClean="0"/>
              <a:t>Focus on indoor asthma trigger remediation for individual patient,</a:t>
            </a:r>
            <a:r>
              <a:rPr lang="en-US" baseline="0" dirty="0" smtClean="0"/>
              <a:t> although in reality much to be done for outdoor air quality</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060714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Clinics/hospital/hospital</a:t>
            </a:r>
            <a:r>
              <a:rPr lang="en-US" baseline="0" dirty="0" smtClean="0"/>
              <a:t> systems</a:t>
            </a:r>
          </a:p>
          <a:p>
            <a:r>
              <a:rPr lang="en-US" baseline="0" dirty="0" smtClean="0"/>
              <a:t>How to improve value at a hospital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3379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Up to 25% - Central Harlem</a:t>
            </a:r>
          </a:p>
        </p:txBody>
      </p:sp>
      <p:sp>
        <p:nvSpPr>
          <p:cNvPr id="4" name="Slide Number Placeholder 3"/>
          <p:cNvSpPr>
            <a:spLocks noGrp="1"/>
          </p:cNvSpPr>
          <p:nvPr>
            <p:ph type="sldNum" sz="quarter" idx="5"/>
          </p:nvPr>
        </p:nvSpPr>
        <p:spPr/>
        <p:txBody>
          <a:bodyPr/>
          <a:lstStyle/>
          <a:p>
            <a:pPr>
              <a:defRPr/>
            </a:pPr>
            <a:fld id="{33E08B4A-BD9B-4C41-8825-AC619148C4BA}"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r>
              <a:rPr lang="en-US" dirty="0" smtClean="0"/>
              <a:t>Transition</a:t>
            </a:r>
            <a:r>
              <a:rPr lang="en-US" baseline="0" dirty="0" smtClean="0"/>
              <a:t> from volume to value – originated in regional differences in quality and cost for </a:t>
            </a:r>
            <a:r>
              <a:rPr lang="en-US" baseline="0" dirty="0" err="1" smtClean="0"/>
              <a:t>medicare</a:t>
            </a:r>
            <a:r>
              <a:rPr lang="en-US" baseline="0" dirty="0" smtClean="0"/>
              <a:t> patients</a:t>
            </a:r>
            <a:endParaRPr lang="en-US" dirty="0" smtClean="0"/>
          </a:p>
          <a:p>
            <a:r>
              <a:rPr lang="en-US" dirty="0" smtClean="0"/>
              <a:t>Putting</a:t>
            </a:r>
            <a:r>
              <a:rPr lang="en-US" baseline="0" dirty="0" smtClean="0"/>
              <a:t> this into context – why these nontraditional changes and solutions are becoming increasingly relevant</a:t>
            </a:r>
          </a:p>
          <a:p>
            <a:r>
              <a:rPr lang="en-US" baseline="0" dirty="0" smtClean="0"/>
              <a:t>VBP – “payment methodology that rewards quality of care through payment incentives and transparency”</a:t>
            </a:r>
          </a:p>
          <a:p>
            <a:r>
              <a:rPr lang="en-US" dirty="0" smtClean="0"/>
              <a:t>Value – quality</a:t>
            </a:r>
            <a:r>
              <a:rPr lang="en-US" baseline="0" dirty="0" smtClean="0"/>
              <a:t>, cost – new payment strategies to encourage value – payment/reimbursement linked to meeting quality standards (VBP/pay for performance)</a:t>
            </a:r>
          </a:p>
          <a:p>
            <a:r>
              <a:rPr lang="en-US" baseline="0" dirty="0" smtClean="0"/>
              <a:t>Arguing for value in population health</a:t>
            </a:r>
          </a:p>
          <a:p>
            <a:r>
              <a:rPr lang="en-US" baseline="0" dirty="0" smtClean="0"/>
              <a:t>Reimbursement </a:t>
            </a:r>
            <a:r>
              <a:rPr lang="en-US" baseline="0" dirty="0" err="1" smtClean="0"/>
              <a:t>ncentives</a:t>
            </a:r>
            <a:r>
              <a:rPr lang="en-US" baseline="0" dirty="0" smtClean="0"/>
              <a:t> to hospitals that meet quality outcomes - more for </a:t>
            </a:r>
            <a:r>
              <a:rPr lang="en-US" baseline="0" dirty="0" err="1" smtClean="0"/>
              <a:t>medicare</a:t>
            </a:r>
            <a:r>
              <a:rPr lang="en-US" baseline="0" dirty="0" smtClean="0"/>
              <a:t> but coming down the line for </a:t>
            </a:r>
            <a:r>
              <a:rPr lang="en-US" baseline="0" dirty="0" err="1" smtClean="0"/>
              <a:t>medicaid</a:t>
            </a:r>
            <a:r>
              <a:rPr lang="en-US" baseline="0" dirty="0" smtClean="0"/>
              <a:t> - </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328887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Other</a:t>
            </a:r>
            <a:r>
              <a:rPr lang="en-US" baseline="0" dirty="0" smtClean="0"/>
              <a:t> components of value – safety and cost – here going to focus on what hospitals can do to improve quality and reduce cost through pop health interventions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patient satisfaction scores improve solely by addressing social needs?</a:t>
            </a:r>
            <a:endParaRPr lang="en-US" baseline="0" dirty="0" smtClean="0"/>
          </a:p>
          <a:p>
            <a:r>
              <a:rPr lang="en-US" baseline="0" dirty="0" smtClean="0"/>
              <a:t>Social worry budget- parents can only worry about so much; improved care by parents if address social needs</a:t>
            </a:r>
          </a:p>
          <a:p>
            <a:endParaRPr lang="en-US" baseline="0" dirty="0" smtClean="0"/>
          </a:p>
          <a:p>
            <a:r>
              <a:rPr lang="en-US" dirty="0" smtClean="0"/>
              <a:t>What can we do in the hospital to prevent asthma?</a:t>
            </a:r>
          </a:p>
          <a:p>
            <a:r>
              <a:rPr lang="en-US" dirty="0" smtClean="0"/>
              <a:t>Children’s Asthma Performance Measures for</a:t>
            </a:r>
            <a:r>
              <a:rPr lang="en-US" baseline="0" dirty="0" smtClean="0"/>
              <a:t> accreditation by Joint Commission</a:t>
            </a:r>
          </a:p>
          <a:p>
            <a:r>
              <a:rPr lang="en-US" baseline="0" dirty="0" smtClean="0"/>
              <a:t>Why we fill out AAP – trigger identification as key component</a:t>
            </a:r>
          </a:p>
          <a:p>
            <a:r>
              <a:rPr lang="en-US" baseline="0" dirty="0" smtClean="0"/>
              <a:t>Studies have shown that these steps are not necessarily sufficient to keep kid </a:t>
            </a:r>
            <a:r>
              <a:rPr lang="en-US" baseline="0" dirty="0" err="1" smtClean="0"/>
              <a:t>sout</a:t>
            </a:r>
            <a:r>
              <a:rPr lang="en-US" baseline="0" dirty="0" smtClean="0"/>
              <a:t> of hospital if same triggers keep brining them back in </a:t>
            </a:r>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4763334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So what is the solution? </a:t>
            </a:r>
          </a:p>
          <a:p>
            <a:r>
              <a:rPr lang="en-US" dirty="0" smtClean="0"/>
              <a:t>Decrease length of stay especially if receiving bundled</a:t>
            </a:r>
            <a:r>
              <a:rPr lang="en-US" baseline="0" dirty="0" smtClean="0"/>
              <a:t> payment</a:t>
            </a:r>
            <a:endParaRPr lang="en-US" dirty="0" smtClean="0"/>
          </a:p>
          <a:p>
            <a:r>
              <a:rPr lang="en-US" dirty="0" smtClean="0"/>
              <a:t>This idea of seamless transition</a:t>
            </a:r>
          </a:p>
          <a:p>
            <a:r>
              <a:rPr lang="en-US" dirty="0" err="1" smtClean="0"/>
              <a:t>Potentailly</a:t>
            </a:r>
            <a:r>
              <a:rPr lang="en-US" dirty="0" smtClean="0"/>
              <a:t> not getting paid for readmission if within 30days </a:t>
            </a:r>
            <a:r>
              <a:rPr lang="en-US" dirty="0" err="1" smtClean="0"/>
              <a:t>asa</a:t>
            </a:r>
            <a:r>
              <a:rPr lang="en-US" dirty="0" smtClean="0"/>
              <a:t> inpatient (unless admit under </a:t>
            </a:r>
            <a:r>
              <a:rPr lang="en-US" dirty="0" err="1" smtClean="0"/>
              <a:t>obs</a:t>
            </a:r>
            <a:r>
              <a:rPr lang="en-US" dirty="0" smtClean="0"/>
              <a:t> status0</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26023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Novel idea: hospital level QI with population health outcomes measurements – shifting</a:t>
            </a:r>
            <a:r>
              <a:rPr lang="en-US" baseline="0" dirty="0" smtClean="0"/>
              <a:t> to measuring outcomes of populations</a:t>
            </a:r>
          </a:p>
          <a:p>
            <a:r>
              <a:rPr lang="en-US" baseline="0" dirty="0" smtClean="0"/>
              <a:t>Direct referral to public health </a:t>
            </a:r>
            <a:r>
              <a:rPr lang="en-US" baseline="0" dirty="0" err="1" smtClean="0"/>
              <a:t>dept</a:t>
            </a:r>
            <a:r>
              <a:rPr lang="en-US" baseline="0" dirty="0" smtClean="0"/>
              <a:t> and integration into HER</a:t>
            </a:r>
          </a:p>
          <a:p>
            <a:endParaRPr lang="en-US" baseline="0" dirty="0" smtClean="0"/>
          </a:p>
          <a:p>
            <a:r>
              <a:rPr lang="en-US" dirty="0" smtClean="0"/>
              <a:t>Asthma committee measure</a:t>
            </a:r>
            <a:r>
              <a:rPr lang="en-US" baseline="0" dirty="0" smtClean="0"/>
              <a:t> pop health outcomes – administration on board</a:t>
            </a:r>
          </a:p>
          <a:p>
            <a:r>
              <a:rPr lang="en-US" baseline="0" dirty="0" smtClean="0"/>
              <a:t>Generally QI happens with small change over a short time period</a:t>
            </a:r>
          </a:p>
          <a:p>
            <a:r>
              <a:rPr lang="en-US" baseline="0" dirty="0" smtClean="0"/>
              <a:t>One question was in what time frame were we expected to show this change</a:t>
            </a:r>
          </a:p>
          <a:p>
            <a:r>
              <a:rPr lang="en-US" baseline="0" dirty="0" smtClean="0"/>
              <a:t>DDOE on board for electronic </a:t>
            </a:r>
            <a:r>
              <a:rPr lang="en-US" baseline="0" dirty="0" err="1" smtClean="0"/>
              <a:t>referall</a:t>
            </a:r>
            <a:r>
              <a:rPr lang="en-US" baseline="0" dirty="0" smtClean="0"/>
              <a:t> system for providers but how will the hospital communicate with them?</a:t>
            </a:r>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746560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Insurance investing in population health interventions</a:t>
            </a:r>
          </a:p>
          <a:p>
            <a:r>
              <a:rPr lang="en-US" dirty="0" smtClean="0"/>
              <a:t>What is being done but what else can we do?</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933797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Advocacy code card</a:t>
            </a:r>
          </a:p>
          <a:p>
            <a:r>
              <a:rPr lang="en-US" dirty="0" smtClean="0"/>
              <a:t>Slide with community resources available to all patients in hospital</a:t>
            </a:r>
          </a:p>
          <a:p>
            <a:r>
              <a:rPr lang="en-US" dirty="0" smtClean="0"/>
              <a:t>Developing</a:t>
            </a:r>
            <a:r>
              <a:rPr lang="en-US" baseline="0" dirty="0" smtClean="0"/>
              <a:t> asthma resource card</a:t>
            </a:r>
            <a:endParaRPr lang="en-US" dirty="0" smtClean="0"/>
          </a:p>
          <a:p>
            <a:r>
              <a:rPr lang="en-US" dirty="0" smtClean="0"/>
              <a:t>Social work, case managers, asthma</a:t>
            </a:r>
            <a:r>
              <a:rPr lang="en-US" baseline="0" dirty="0" smtClean="0"/>
              <a:t> educator, residents, </a:t>
            </a:r>
            <a:r>
              <a:rPr lang="en-US" baseline="0" dirty="0" err="1" smtClean="0"/>
              <a:t>attendings</a:t>
            </a:r>
            <a:r>
              <a:rPr lang="en-US" baseline="0" dirty="0" smtClean="0"/>
              <a:t> can all refer from the inpatient setting</a:t>
            </a:r>
          </a:p>
          <a:p>
            <a:r>
              <a:rPr lang="en-US" baseline="0" dirty="0" smtClean="0"/>
              <a:t>Why not look at number of community partnerships as a QI measure for hospitals?</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7822785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Had to ask </a:t>
            </a:r>
            <a:r>
              <a:rPr lang="en-US" dirty="0" err="1" smtClean="0"/>
              <a:t>ourselfs</a:t>
            </a:r>
            <a:r>
              <a:rPr lang="en-US" dirty="0" smtClean="0"/>
              <a:t>: What is being done within the</a:t>
            </a:r>
            <a:r>
              <a:rPr lang="en-US" baseline="0" dirty="0" smtClean="0"/>
              <a:t> community to prevent asthma?</a:t>
            </a:r>
          </a:p>
          <a:p>
            <a:r>
              <a:rPr lang="en-US" baseline="0" dirty="0" smtClean="0"/>
              <a:t>How to connect our patients to these resources</a:t>
            </a:r>
          </a:p>
          <a:p>
            <a:r>
              <a:rPr lang="en-US" baseline="0" dirty="0" smtClean="0"/>
              <a:t>HUD – millions of dollars of grant money for home remediation but must be referred from DDOE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DDOE/HUD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HUD</a:t>
            </a:r>
            <a:r>
              <a:rPr lang="en-US" baseline="0" dirty="0" smtClean="0"/>
              <a:t> – this would be grant funding, not written into federal budget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must write this into the budget in the first place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Funding</a:t>
            </a:r>
            <a:r>
              <a:rPr lang="en-US" baseline="0" dirty="0" smtClean="0"/>
              <a:t> through </a:t>
            </a:r>
            <a:r>
              <a:rPr lang="en-US" baseline="0" dirty="0" err="1" smtClean="0"/>
              <a:t>medicaid</a:t>
            </a:r>
            <a:r>
              <a:rPr lang="en-US" baseline="0" dirty="0" smtClean="0"/>
              <a:t> implies recognition that these environmental factors have health implications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Subject to budget cuts b/c usually relies on federal dollars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CDC budget cuts to healthy homes program and DC had to reinstate funds</a:t>
            </a:r>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092060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families with extensive, structural housing concerns and/or unresponsive landlords</a:t>
            </a:r>
          </a:p>
          <a:p>
            <a:r>
              <a:rPr lang="en-US" dirty="0" smtClean="0"/>
              <a:t>DDOE completes comprehensive home environmental assessment and energy audit, family education, an asthma management diagnostic and case management coordination. </a:t>
            </a:r>
          </a:p>
          <a:p>
            <a:r>
              <a:rPr lang="en-US" dirty="0" smtClean="0"/>
              <a:t>Once health and safety threats have been identified and systematically documented, DDOE creates a comprehensive Technical Assistance Report that serves as a time-sensitive roadmap for the correction of identified hazards, and that details the potential health issues related to those hazards. </a:t>
            </a:r>
          </a:p>
          <a:p>
            <a:endParaRPr lang="en-US" dirty="0"/>
          </a:p>
        </p:txBody>
      </p:sp>
      <p:sp>
        <p:nvSpPr>
          <p:cNvPr id="4" name="Slide Number Placeholder 3"/>
          <p:cNvSpPr>
            <a:spLocks noGrp="1"/>
          </p:cNvSpPr>
          <p:nvPr>
            <p:ph type="sldNum" sz="quarter" idx="10"/>
          </p:nvPr>
        </p:nvSpPr>
        <p:spPr/>
        <p:txBody>
          <a:bodyPr/>
          <a:lstStyle/>
          <a:p>
            <a:fld id="{8AB3E9F2-A864-493A-9D4D-1BDB30EEC1B1}" type="slidenum">
              <a:rPr lang="en-US" smtClean="0"/>
              <a:t>49</a:t>
            </a:fld>
            <a:endParaRPr lang="en-US"/>
          </a:p>
        </p:txBody>
      </p:sp>
    </p:spTree>
    <p:extLst>
      <p:ext uri="{BB962C8B-B14F-4D97-AF65-F5344CB8AC3E}">
        <p14:creationId xmlns:p14="http://schemas.microsoft.com/office/powerpoint/2010/main" val="816485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3E9F2-A864-493A-9D4D-1BDB30EEC1B1}" type="slidenum">
              <a:rPr lang="en-US" smtClean="0"/>
              <a:t>51</a:t>
            </a:fld>
            <a:endParaRPr lang="en-US"/>
          </a:p>
        </p:txBody>
      </p:sp>
    </p:spTree>
    <p:extLst>
      <p:ext uri="{BB962C8B-B14F-4D97-AF65-F5344CB8AC3E}">
        <p14:creationId xmlns:p14="http://schemas.microsoft.com/office/powerpoint/2010/main" val="27163380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families that would benefit from an in-home visit for asthma education, exposure assessment, and/or smoking cessation</a:t>
            </a:r>
          </a:p>
          <a:p>
            <a:r>
              <a:rPr lang="en-US" dirty="0" smtClean="0"/>
              <a:t>Breathe Easy Home Improvement Project is a home visiting program.  The project staff conducts a walkthrough of the home to identify environmental asthma triggers. A targeted educational intervention is conducted for the child’s primary caregiver and other relatives. Integrated pest management, dust mite reduction measures and other trigger reduction tools and strategies are offered to reduce factors in the home environment that can aggravate asthma attacks in young children.  While contributing to the reduction of emergency room visits and hospitalizations, Staff also educate parents on the dangers of smoking and offer assistance to quit smoking.</a:t>
            </a:r>
          </a:p>
          <a:p>
            <a:endParaRPr lang="en-US" dirty="0" smtClean="0"/>
          </a:p>
          <a:p>
            <a:endParaRPr lang="en-US" dirty="0" smtClean="0"/>
          </a:p>
          <a:p>
            <a:r>
              <a:rPr lang="en-US" dirty="0" smtClean="0"/>
              <a:t>Pertinent Info</a:t>
            </a:r>
          </a:p>
          <a:p>
            <a:r>
              <a:rPr lang="en-US" dirty="0" smtClean="0"/>
              <a:t>•	Grant-based program; currently funded through 2016</a:t>
            </a:r>
          </a:p>
          <a:p>
            <a:r>
              <a:rPr lang="en-US" dirty="0" smtClean="0"/>
              <a:t>•	Program Director: Dr. Janet Phoenix </a:t>
            </a:r>
          </a:p>
          <a:p>
            <a:r>
              <a:rPr lang="en-US" dirty="0" smtClean="0"/>
              <a:t>Referral Process</a:t>
            </a:r>
          </a:p>
          <a:p>
            <a:r>
              <a:rPr lang="en-US" dirty="0" smtClean="0"/>
              <a:t>•	Accept inpatient and outpatient referrals</a:t>
            </a:r>
          </a:p>
          <a:p>
            <a:r>
              <a:rPr lang="en-US" dirty="0" smtClean="0"/>
              <a:t>•	Referral form </a:t>
            </a:r>
          </a:p>
          <a:p>
            <a:r>
              <a:rPr lang="en-US" dirty="0" smtClean="0"/>
              <a:t>•	Parental/guardian consent/signature required</a:t>
            </a:r>
          </a:p>
          <a:p>
            <a:r>
              <a:rPr lang="en-US" dirty="0" smtClean="0"/>
              <a:t>•	Submit scanned form via email to jphoenix@gwu.edu</a:t>
            </a:r>
          </a:p>
          <a:p>
            <a:r>
              <a:rPr lang="en-US" dirty="0" smtClean="0"/>
              <a:t>•	Challenged by large volume of referrals - smaller staff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B3E9F2-A864-493A-9D4D-1BDB30EEC1B1}" type="slidenum">
              <a:rPr lang="en-US" smtClean="0"/>
              <a:t>53</a:t>
            </a:fld>
            <a:endParaRPr lang="en-US"/>
          </a:p>
        </p:txBody>
      </p:sp>
    </p:spTree>
    <p:extLst>
      <p:ext uri="{BB962C8B-B14F-4D97-AF65-F5344CB8AC3E}">
        <p14:creationId xmlns:p14="http://schemas.microsoft.com/office/powerpoint/2010/main" val="370857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Very little of population health is actually determined by healthcare practices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orbel" pitchFamily="34" charset="0"/>
              </a:rPr>
              <a:t>Product of home, school, and play environments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968393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 </a:t>
            </a:r>
            <a:r>
              <a:rPr lang="en-US" dirty="0" smtClean="0"/>
              <a:t>Primary care provider,</a:t>
            </a:r>
            <a:r>
              <a:rPr lang="en-US" baseline="0" dirty="0" smtClean="0"/>
              <a:t> </a:t>
            </a:r>
            <a:r>
              <a:rPr lang="en-US" dirty="0" smtClean="0"/>
              <a:t>School nurse,</a:t>
            </a:r>
            <a:r>
              <a:rPr lang="en-US" baseline="0" dirty="0" smtClean="0"/>
              <a:t> </a:t>
            </a:r>
            <a:r>
              <a:rPr lang="en-US" dirty="0" smtClean="0"/>
              <a:t>Parent (self-refer). QI project</a:t>
            </a:r>
            <a:r>
              <a:rPr lang="en-US" baseline="0" dirty="0" smtClean="0"/>
              <a:t> aim is to INCREASE inpatient referrals.</a:t>
            </a:r>
            <a:endParaRPr lang="en-US" dirty="0" smtClean="0"/>
          </a:p>
        </p:txBody>
      </p:sp>
      <p:sp>
        <p:nvSpPr>
          <p:cNvPr id="4" name="Slide Number Placeholder 3"/>
          <p:cNvSpPr>
            <a:spLocks noGrp="1"/>
          </p:cNvSpPr>
          <p:nvPr>
            <p:ph type="sldNum" sz="quarter" idx="10"/>
          </p:nvPr>
        </p:nvSpPr>
        <p:spPr/>
        <p:txBody>
          <a:bodyPr/>
          <a:lstStyle/>
          <a:p>
            <a:fld id="{8AB3E9F2-A864-493A-9D4D-1BDB30EEC1B1}" type="slidenum">
              <a:rPr lang="en-US" smtClean="0"/>
              <a:t>57</a:t>
            </a:fld>
            <a:endParaRPr lang="en-US"/>
          </a:p>
        </p:txBody>
      </p:sp>
    </p:spTree>
    <p:extLst>
      <p:ext uri="{BB962C8B-B14F-4D97-AF65-F5344CB8AC3E}">
        <p14:creationId xmlns:p14="http://schemas.microsoft.com/office/powerpoint/2010/main" val="834087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DC complex care collaborative</a:t>
            </a:r>
            <a:r>
              <a:rPr lang="en-US" baseline="0" dirty="0" smtClean="0"/>
              <a:t> – asthma was only focus for pediatrics and decided to invest in IMPACT DC</a:t>
            </a:r>
          </a:p>
          <a:p>
            <a:r>
              <a:rPr lang="en-US" baseline="0" dirty="0" smtClean="0"/>
              <a:t>Favorable political climate</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196720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Insurance investing in population health interventions</a:t>
            </a:r>
          </a:p>
          <a:p>
            <a:r>
              <a:rPr lang="en-US" dirty="0" smtClean="0"/>
              <a:t>What is being done but what else can we do?</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933797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DC decision for </a:t>
            </a:r>
            <a:r>
              <a:rPr lang="en-US" dirty="0" err="1" smtClean="0"/>
              <a:t>medicaid</a:t>
            </a:r>
            <a:r>
              <a:rPr lang="en-US" dirty="0" smtClean="0"/>
              <a:t> expansion</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9366196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Doesn’t mean much for coverage for kids</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4459285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Difficultly of showing community benefit – what outcomes to measure – show addressing community needs</a:t>
            </a:r>
          </a:p>
          <a:p>
            <a:r>
              <a:rPr lang="en-US" dirty="0" smtClean="0"/>
              <a:t>6 priority area needs:</a:t>
            </a:r>
            <a:r>
              <a:rPr lang="en-US" baseline="0" dirty="0" smtClean="0"/>
              <a:t> asthma, obesity, mental health, sexual health, stress related disorders, general access to health services</a:t>
            </a:r>
            <a:endParaRPr lang="en-US" dirty="0" smtClean="0"/>
          </a:p>
          <a:p>
            <a:r>
              <a:rPr lang="en-US" dirty="0" smtClean="0"/>
              <a:t>DC</a:t>
            </a:r>
            <a:r>
              <a:rPr lang="en-US" baseline="0" dirty="0" smtClean="0"/>
              <a:t> health matters: subjects including; health, economics, education, environment, </a:t>
            </a:r>
            <a:r>
              <a:rPr lang="en-US" baseline="0" dirty="0" err="1" smtClean="0"/>
              <a:t>govenrment</a:t>
            </a:r>
            <a:r>
              <a:rPr lang="en-US" baseline="0" dirty="0" smtClean="0"/>
              <a:t> and politics, public safety, social environment, transportation</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972371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Zip code with ward overlaid</a:t>
            </a:r>
          </a:p>
          <a:p>
            <a:r>
              <a:rPr lang="en-US" baseline="0" dirty="0" smtClean="0"/>
              <a:t>are there certain social/</a:t>
            </a:r>
            <a:r>
              <a:rPr lang="en-US" baseline="0" dirty="0" err="1" smtClean="0"/>
              <a:t>envi</a:t>
            </a:r>
            <a:r>
              <a:rPr lang="en-US" baseline="0" dirty="0" smtClean="0"/>
              <a:t> factors in this zip codes contributing to readmissions?</a:t>
            </a:r>
          </a:p>
          <a:p>
            <a:r>
              <a:rPr lang="en-US" baseline="0" dirty="0" smtClean="0"/>
              <a:t>Overlay with nonattainment areas for criteria air pollutants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4888152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How to identify which children will be admitted/where</a:t>
            </a:r>
            <a:r>
              <a:rPr lang="en-US" baseline="0" dirty="0" smtClean="0"/>
              <a:t> are highest risk</a:t>
            </a:r>
          </a:p>
          <a:p>
            <a:r>
              <a:rPr lang="en-US" baseline="0" dirty="0" smtClean="0"/>
              <a:t>Novel idea – using population health data to predict kids at highest risk for readmission and healthcare spending – how to reduce cost</a:t>
            </a:r>
          </a:p>
          <a:p>
            <a:r>
              <a:rPr lang="en-US" baseline="0" dirty="0" smtClean="0"/>
              <a:t>Highlighting the role of medical legal partnerships</a:t>
            </a:r>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646502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How to translate all of this data and evidence into policy?</a:t>
            </a:r>
          </a:p>
          <a:p>
            <a:r>
              <a:rPr lang="en-US" dirty="0" smtClean="0"/>
              <a:t>Deciding on feasible goals and determining</a:t>
            </a:r>
            <a:r>
              <a:rPr lang="en-US" baseline="0" dirty="0" smtClean="0"/>
              <a:t> what steps are needed to achieve </a:t>
            </a:r>
            <a:r>
              <a:rPr lang="en-US" baseline="0" dirty="0" err="1" smtClean="0"/>
              <a:t>wtihin</a:t>
            </a:r>
            <a:r>
              <a:rPr lang="en-US" baseline="0" dirty="0" smtClean="0"/>
              <a:t> a given system</a:t>
            </a:r>
          </a:p>
          <a:p>
            <a:r>
              <a:rPr lang="en-US" baseline="0" dirty="0" smtClean="0"/>
              <a:t>Studies showing decreased effectiveness of education in inpatient setting</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307349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Just</a:t>
            </a:r>
            <a:r>
              <a:rPr lang="en-US" baseline="0" dirty="0" smtClean="0"/>
              <a:t> out in JAMA pediatrics – RCT in adults</a:t>
            </a:r>
          </a:p>
          <a:p>
            <a:r>
              <a:rPr lang="en-US" baseline="0" dirty="0" smtClean="0"/>
              <a:t>How to translate this evidence into policy</a:t>
            </a:r>
          </a:p>
          <a:p>
            <a:endParaRPr lang="en-US" baseline="0" dirty="0" smtClean="0"/>
          </a:p>
          <a:p>
            <a:r>
              <a:rPr lang="en-US" baseline="0" dirty="0" smtClean="0"/>
              <a:t>2009 RCT review in children found no consistent results</a:t>
            </a:r>
          </a:p>
          <a:p>
            <a:r>
              <a:rPr lang="en-US" baseline="0" dirty="0" smtClean="0"/>
              <a:t>Most based on social cognitive theory</a:t>
            </a:r>
          </a:p>
          <a:p>
            <a:r>
              <a:rPr lang="en-US" baseline="0" dirty="0" smtClean="0"/>
              <a:t>Rang of services 6 weeks to 1 year, 9 home visits on average</a:t>
            </a:r>
          </a:p>
          <a:p>
            <a:endParaRPr lang="en-US" baseline="0" dirty="0" smtClean="0"/>
          </a:p>
          <a:p>
            <a:r>
              <a:rPr lang="en-US" baseline="0" dirty="0" smtClean="0"/>
              <a:t>How to turn all of this evidence into policy?</a:t>
            </a:r>
          </a:p>
          <a:p>
            <a:r>
              <a:rPr lang="en-US" baseline="0" dirty="0" smtClean="0"/>
              <a:t>How to make the payment systems sustainable?</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85931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Joe Wright</a:t>
            </a:r>
            <a:r>
              <a:rPr lang="en-US" baseline="0" dirty="0" smtClean="0"/>
              <a:t> – former director of CHAI</a:t>
            </a:r>
          </a:p>
          <a:p>
            <a:r>
              <a:rPr lang="en-US" baseline="0" dirty="0" smtClean="0"/>
              <a:t>How can we move healthcare upstream for pediatric asthma</a:t>
            </a:r>
          </a:p>
          <a:p>
            <a:r>
              <a:rPr lang="en-US" baseline="0" dirty="0" smtClean="0"/>
              <a:t>Recognition that other things can be done to promote treatment (</a:t>
            </a:r>
            <a:r>
              <a:rPr lang="en-US" baseline="0" dirty="0" err="1" smtClean="0"/>
              <a:t>ie</a:t>
            </a:r>
            <a:r>
              <a:rPr lang="en-US" baseline="0" dirty="0" smtClean="0"/>
              <a:t>, color coding inhalers) but this talk is about prevention</a:t>
            </a:r>
          </a:p>
          <a:p>
            <a:r>
              <a:rPr lang="en-US" baseline="0" dirty="0" smtClean="0"/>
              <a:t>Outcomes we’re really measuring are clinical outcomes through acute resource </a:t>
            </a:r>
            <a:r>
              <a:rPr lang="en-US" baseline="0" dirty="0" err="1" smtClean="0"/>
              <a:t>utiliztation</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650694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Many budget amendments are for enrollment strategies, </a:t>
            </a:r>
            <a:r>
              <a:rPr lang="en-US" baseline="0" dirty="0" err="1" smtClean="0"/>
              <a:t>bu</a:t>
            </a:r>
            <a:r>
              <a:rPr lang="en-US" baseline="0" dirty="0" smtClean="0"/>
              <a:t> here talking about benefits design and financing</a:t>
            </a:r>
          </a:p>
          <a:p>
            <a:r>
              <a:rPr lang="en-US" baseline="0" dirty="0" smtClean="0"/>
              <a:t>Enrollment not as much of an issue in pediatrics</a:t>
            </a:r>
          </a:p>
          <a:p>
            <a:r>
              <a:rPr lang="en-US" baseline="0" dirty="0" smtClean="0"/>
              <a:t>Jan 1, 2014: State preventive </a:t>
            </a:r>
            <a:r>
              <a:rPr lang="en-US" baseline="0" dirty="0" err="1" smtClean="0"/>
              <a:t>ruiling</a:t>
            </a:r>
            <a:r>
              <a:rPr lang="en-US" baseline="0" dirty="0" smtClean="0"/>
              <a:t> – will we be able to convince them to pay for home environmental asthma education</a:t>
            </a:r>
          </a:p>
          <a:p>
            <a:r>
              <a:rPr lang="en-US" baseline="0" dirty="0" smtClean="0"/>
              <a:t>Possible examples that states are attempting – needs to be approved by federal government as budget or state plan amendment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aware of any states that have actually been able to implement this </a:t>
            </a:r>
          </a:p>
          <a:p>
            <a:r>
              <a:rPr lang="en-US" baseline="0" dirty="0" smtClean="0"/>
              <a:t>Both budget and plan amendments must go back to fed for approval</a:t>
            </a:r>
          </a:p>
          <a:p>
            <a:r>
              <a:rPr lang="en-US" baseline="0" dirty="0" smtClean="0"/>
              <a:t>State plan amendments</a:t>
            </a:r>
          </a:p>
          <a:p>
            <a:pPr marL="171450" indent="-171450">
              <a:buFontTx/>
              <a:buChar char="-"/>
            </a:pPr>
            <a:r>
              <a:rPr lang="en-US" baseline="0" dirty="0" smtClean="0"/>
              <a:t>State plan = agreement between a state and fed </a:t>
            </a:r>
            <a:r>
              <a:rPr lang="en-US" baseline="0" dirty="0" err="1" smtClean="0"/>
              <a:t>gov</a:t>
            </a:r>
            <a:r>
              <a:rPr lang="en-US" baseline="0" dirty="0" smtClean="0"/>
              <a:t> describing how state administers its </a:t>
            </a:r>
            <a:r>
              <a:rPr lang="en-US" baseline="0" dirty="0" err="1" smtClean="0"/>
              <a:t>medicaid</a:t>
            </a:r>
            <a:r>
              <a:rPr lang="en-US" baseline="0" dirty="0" smtClean="0"/>
              <a:t> and CHIP programs – since receive fed funding</a:t>
            </a:r>
          </a:p>
          <a:p>
            <a:pPr marL="171450" indent="-171450">
              <a:buFontTx/>
              <a:buChar char="-"/>
            </a:pPr>
            <a:r>
              <a:rPr lang="en-US" baseline="0" dirty="0" err="1" smtClean="0"/>
              <a:t>Ie</a:t>
            </a:r>
            <a:r>
              <a:rPr lang="en-US" baseline="0" dirty="0" smtClean="0"/>
              <a:t>, managed care delivery for </a:t>
            </a:r>
            <a:r>
              <a:rPr lang="en-US" baseline="0" dirty="0" err="1" smtClean="0"/>
              <a:t>medicaid</a:t>
            </a:r>
            <a:r>
              <a:rPr lang="en-US" baseline="0" dirty="0" smtClean="0"/>
              <a:t> services must be done through a state plan amendment and approved by CMS</a:t>
            </a:r>
          </a:p>
          <a:p>
            <a:pPr marL="0" indent="0">
              <a:buFontTx/>
              <a:buNone/>
            </a:pPr>
            <a:r>
              <a:rPr lang="en-US" baseline="0" dirty="0" smtClean="0"/>
              <a:t>Avoids going through trouble of p[</a:t>
            </a:r>
            <a:r>
              <a:rPr lang="en-US" baseline="0" dirty="0" err="1" smtClean="0"/>
              <a:t>assing</a:t>
            </a:r>
            <a:r>
              <a:rPr lang="en-US" baseline="0" dirty="0" smtClean="0"/>
              <a:t> a bill</a:t>
            </a:r>
          </a:p>
          <a:p>
            <a:pPr marL="0" indent="0">
              <a:buFontTx/>
              <a:buNone/>
            </a:pPr>
            <a:r>
              <a:rPr lang="en-US" baseline="0" dirty="0" smtClean="0"/>
              <a:t>Probably not as applicable if bundled payment or ACO</a:t>
            </a:r>
          </a:p>
          <a:p>
            <a:pPr marL="0" indent="0">
              <a:buFontTx/>
              <a:buNone/>
            </a:pPr>
            <a:r>
              <a:rPr lang="en-US" baseline="0" dirty="0" smtClean="0"/>
              <a:t>Dental care – using prior model of legislative advocacy</a:t>
            </a:r>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750662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Realistic timeline</a:t>
            </a:r>
          </a:p>
          <a:p>
            <a:r>
              <a:rPr lang="en-US" dirty="0" smtClean="0"/>
              <a:t>Realized that everyone talking about this independently</a:t>
            </a:r>
          </a:p>
          <a:p>
            <a:r>
              <a:rPr lang="en-US" dirty="0" smtClean="0"/>
              <a:t>Stakeholder meeting to</a:t>
            </a:r>
            <a:r>
              <a:rPr lang="en-US" baseline="0" dirty="0" smtClean="0"/>
              <a:t> </a:t>
            </a:r>
            <a:r>
              <a:rPr lang="en-US" baseline="0" dirty="0" err="1" smtClean="0"/>
              <a:t>guage</a:t>
            </a:r>
            <a:r>
              <a:rPr lang="en-US" baseline="0" dirty="0" smtClean="0"/>
              <a:t> interest, define terms; hospitals and asthma coalitions</a:t>
            </a:r>
          </a:p>
          <a:p>
            <a:r>
              <a:rPr lang="en-US" baseline="0" dirty="0" smtClean="0"/>
              <a:t>DC HCF – asthma committee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960179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Evidence in a one-pager – medical professional required to summarize evidence</a:t>
            </a:r>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8409028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Realizing that these were two different things – you could have asthma educator do education </a:t>
            </a:r>
            <a:r>
              <a:rPr lang="en-US" dirty="0" err="1" smtClean="0"/>
              <a:t>anad</a:t>
            </a:r>
            <a:r>
              <a:rPr lang="en-US" dirty="0" smtClean="0"/>
              <a:t> instruct family on cleaning the home, but need more</a:t>
            </a:r>
            <a:r>
              <a:rPr lang="en-US" baseline="0" dirty="0" smtClean="0"/>
              <a:t> money and resources for large-scale remediation</a:t>
            </a:r>
          </a:p>
          <a:p>
            <a:r>
              <a:rPr lang="en-US" baseline="0" dirty="0" smtClean="0"/>
              <a:t>Partially feds haven’t clarified what they’re looking for</a:t>
            </a:r>
            <a:endParaRPr lang="en-US" dirty="0" smtClean="0"/>
          </a:p>
          <a:p>
            <a:pPr marL="0" indent="0">
              <a:buFontTx/>
              <a:buNone/>
            </a:pPr>
            <a:r>
              <a:rPr lang="en-US" baseline="0" dirty="0" smtClean="0"/>
              <a:t>Patient story – patient you see over and over in the hospital but keeps coming back b/c goes home to the same environment</a:t>
            </a:r>
          </a:p>
          <a:p>
            <a:pPr marL="0" indent="0">
              <a:buFontTx/>
              <a:buNone/>
            </a:pPr>
            <a:r>
              <a:rPr lang="en-US" baseline="0" dirty="0" smtClean="0"/>
              <a:t>Inherent success of CHWs as members of community – patients tend to trust their own community members more</a:t>
            </a:r>
          </a:p>
          <a:p>
            <a:r>
              <a:rPr lang="en-US" dirty="0" smtClean="0"/>
              <a:t>Difficulties between state and federal advocacy – although federal advocacy</a:t>
            </a:r>
            <a:r>
              <a:rPr lang="en-US" baseline="0" dirty="0" smtClean="0"/>
              <a:t> is usually more long-term, state </a:t>
            </a:r>
            <a:r>
              <a:rPr lang="en-US" baseline="0" dirty="0" err="1" smtClean="0"/>
              <a:t>advoaccy</a:t>
            </a:r>
            <a:r>
              <a:rPr lang="en-US" baseline="0" dirty="0" smtClean="0"/>
              <a:t> requires 1. balanced budget and 2. faster turnover of </a:t>
            </a:r>
            <a:r>
              <a:rPr lang="en-US" baseline="0" dirty="0" err="1" smtClean="0"/>
              <a:t>congressmembers</a:t>
            </a:r>
            <a:r>
              <a:rPr lang="en-US" baseline="0" dirty="0" smtClean="0"/>
              <a:t>, not as worried about long-term outcomes</a:t>
            </a:r>
          </a:p>
          <a:p>
            <a:pPr marL="171450" indent="-171450">
              <a:buFontTx/>
              <a:buChar char="-"/>
            </a:pPr>
            <a:r>
              <a:rPr lang="en-US" baseline="0" dirty="0" smtClean="0"/>
              <a:t>Either way </a:t>
            </a:r>
            <a:r>
              <a:rPr lang="en-US" baseline="0" dirty="0" err="1" smtClean="0"/>
              <a:t>medicaid</a:t>
            </a:r>
            <a:r>
              <a:rPr lang="en-US" baseline="0" dirty="0" smtClean="0"/>
              <a:t> will be paying for it – it’s just whether you want to pay more for inpatient asthma care or pay less for prevention, just may take some time to see effects </a:t>
            </a:r>
          </a:p>
          <a:p>
            <a:pPr marL="171450" indent="-171450">
              <a:buFontTx/>
              <a:buChar char="-"/>
            </a:pPr>
            <a:r>
              <a:rPr lang="en-US" baseline="0" dirty="0" smtClean="0"/>
              <a:t>Federal </a:t>
            </a:r>
            <a:r>
              <a:rPr lang="en-US" baseline="0" dirty="0" err="1" smtClean="0"/>
              <a:t>medicaid</a:t>
            </a:r>
            <a:r>
              <a:rPr lang="en-US" baseline="0" dirty="0" smtClean="0"/>
              <a:t> is not supposed to take cost into account when deciding on coverage (just effectiveness) but that doesn’t mean state </a:t>
            </a:r>
            <a:r>
              <a:rPr lang="en-US" baseline="0" dirty="0" err="1" smtClean="0"/>
              <a:t>medicaid</a:t>
            </a:r>
            <a:r>
              <a:rPr lang="en-US" baseline="0" dirty="0" smtClean="0"/>
              <a:t> MCOs can’t</a:t>
            </a:r>
          </a:p>
          <a:p>
            <a:pPr marL="0" indent="0">
              <a:buFontTx/>
              <a:buNone/>
            </a:pPr>
            <a:r>
              <a:rPr lang="en-US" baseline="0" dirty="0" smtClean="0"/>
              <a:t>Cost: is there sufficient evidence on cost savings to justify wide-scale program implementation</a:t>
            </a:r>
          </a:p>
          <a:p>
            <a:pPr marL="0" indent="0">
              <a:buFontTx/>
              <a:buNone/>
            </a:pP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8409028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Federal more of a role in outdoor air control</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933797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C997A-5D8A-48C5-B95F-716452846EE1}" type="slidenum">
              <a:rPr lang="en-US" smtClean="0"/>
              <a:t>76</a:t>
            </a:fld>
            <a:endParaRPr lang="en-US"/>
          </a:p>
        </p:txBody>
      </p:sp>
    </p:spTree>
    <p:extLst>
      <p:ext uri="{BB962C8B-B14F-4D97-AF65-F5344CB8AC3E}">
        <p14:creationId xmlns:p14="http://schemas.microsoft.com/office/powerpoint/2010/main" val="37606146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FC997A-5D8A-48C5-B95F-716452846EE1}" type="slidenum">
              <a:rPr lang="en-US" smtClean="0"/>
              <a:t>77</a:t>
            </a:fld>
            <a:endParaRPr lang="en-US" dirty="0"/>
          </a:p>
        </p:txBody>
      </p:sp>
    </p:spTree>
    <p:extLst>
      <p:ext uri="{BB962C8B-B14F-4D97-AF65-F5344CB8AC3E}">
        <p14:creationId xmlns:p14="http://schemas.microsoft.com/office/powerpoint/2010/main" val="37606146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Insurance investing in population health interventions</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933797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KFF: “More than half of Medicaid beneficiaries now receive all or most of their care from risk-based managed care organizations (MCO), and states are rapidly expanding their reliance on risk contracting”</a:t>
            </a:r>
          </a:p>
          <a:p>
            <a:endParaRPr lang="en-US" dirty="0" smtClean="0"/>
          </a:p>
          <a:p>
            <a:r>
              <a:rPr lang="en-US" dirty="0" smtClean="0"/>
              <a:t>Usually</a:t>
            </a:r>
            <a:r>
              <a:rPr lang="en-US" baseline="0" dirty="0" smtClean="0"/>
              <a:t> </a:t>
            </a:r>
            <a:r>
              <a:rPr lang="en-US" baseline="0" dirty="0" err="1" smtClean="0"/>
              <a:t>medicare</a:t>
            </a:r>
            <a:r>
              <a:rPr lang="en-US" baseline="0" dirty="0" smtClean="0"/>
              <a:t> adopts first, then </a:t>
            </a:r>
            <a:r>
              <a:rPr lang="en-US" baseline="0" dirty="0" err="1" smtClean="0"/>
              <a:t>medicaid</a:t>
            </a:r>
            <a:r>
              <a:rPr lang="en-US" baseline="0" dirty="0" smtClean="0"/>
              <a:t>, then private insurance; new trend towards private insurance adoption due to pressures on value-based care</a:t>
            </a:r>
          </a:p>
          <a:p>
            <a:r>
              <a:rPr lang="en-US" baseline="0" dirty="0" err="1" smtClean="0"/>
              <a:t>Payor</a:t>
            </a:r>
            <a:r>
              <a:rPr lang="en-US" baseline="0" dirty="0" smtClean="0"/>
              <a:t> mix: “percentage of cases that are </a:t>
            </a:r>
            <a:r>
              <a:rPr lang="en-US" baseline="0" dirty="0" err="1" smtClean="0"/>
              <a:t>medicare</a:t>
            </a:r>
            <a:r>
              <a:rPr lang="en-US" baseline="0" dirty="0" smtClean="0"/>
              <a:t>, </a:t>
            </a:r>
            <a:r>
              <a:rPr lang="en-US" baseline="0" dirty="0" err="1" smtClean="0"/>
              <a:t>medicaid</a:t>
            </a:r>
            <a:r>
              <a:rPr lang="en-US" baseline="0" dirty="0" smtClean="0"/>
              <a:t>, commercial insurance, HMO, managed care, self-pay”</a:t>
            </a:r>
          </a:p>
          <a:p>
            <a:endParaRPr lang="en-US" baseline="0" dirty="0" smtClean="0"/>
          </a:p>
          <a:p>
            <a:r>
              <a:rPr lang="en-US" dirty="0" smtClean="0"/>
              <a:t>Has implication for which approach will be taken when it comes to state</a:t>
            </a:r>
            <a:r>
              <a:rPr lang="en-US" baseline="0" dirty="0" smtClean="0"/>
              <a:t> policy</a:t>
            </a:r>
          </a:p>
          <a:p>
            <a:r>
              <a:rPr lang="en-US" baseline="0" dirty="0" smtClean="0"/>
              <a:t>Private insurance large, must approach private insurers</a:t>
            </a:r>
          </a:p>
          <a:p>
            <a:r>
              <a:rPr lang="en-US" baseline="0" dirty="0" smtClean="0"/>
              <a:t>Commercial managed care organizations (MCO) versus direct payments to providers via fee for service</a:t>
            </a:r>
          </a:p>
          <a:p>
            <a:r>
              <a:rPr lang="en-US" baseline="0" dirty="0" smtClean="0"/>
              <a:t>Within </a:t>
            </a:r>
            <a:r>
              <a:rPr lang="en-US" baseline="0" dirty="0" err="1" smtClean="0"/>
              <a:t>medicaid</a:t>
            </a:r>
            <a:r>
              <a:rPr lang="en-US" baseline="0" dirty="0" smtClean="0"/>
              <a:t> category, use of MCOs is increasing</a:t>
            </a:r>
            <a:endParaRPr lang="en-US" dirty="0" smtClean="0"/>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5809867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Private</a:t>
            </a:r>
            <a:r>
              <a:rPr lang="en-US" baseline="0" dirty="0" smtClean="0"/>
              <a:t> and MCOs</a:t>
            </a:r>
            <a:endParaRPr lang="en-US" dirty="0" smtClean="0"/>
          </a:p>
          <a:p>
            <a:r>
              <a:rPr lang="en-US" dirty="0" smtClean="0"/>
              <a:t>NCQA:</a:t>
            </a:r>
            <a:r>
              <a:rPr lang="en-US" baseline="0" dirty="0" smtClean="0"/>
              <a:t> independent, nonprofit</a:t>
            </a:r>
            <a:endParaRPr lang="en-US" dirty="0" smtClean="0"/>
          </a:p>
          <a:p>
            <a:r>
              <a:rPr lang="en-US" dirty="0" smtClean="0"/>
              <a:t>Population</a:t>
            </a:r>
            <a:r>
              <a:rPr lang="en-US" baseline="0" dirty="0" smtClean="0"/>
              <a:t> health outcomes built into ACO measurements</a:t>
            </a:r>
          </a:p>
          <a:p>
            <a:r>
              <a:rPr lang="en-US" baseline="0" dirty="0" smtClean="0"/>
              <a:t>Page 4 in HEIDS – asthma measures for MCOs – given asthma care standards why not </a:t>
            </a:r>
            <a:r>
              <a:rPr lang="en-US" baseline="0" dirty="0" err="1" smtClean="0"/>
              <a:t>envi</a:t>
            </a:r>
            <a:r>
              <a:rPr lang="en-US" baseline="0" dirty="0" smtClean="0"/>
              <a:t> control as part of these standards?</a:t>
            </a:r>
          </a:p>
          <a:p>
            <a:r>
              <a:rPr lang="en-US" baseline="0" dirty="0" smtClean="0"/>
              <a:t>Convince MCOs that this intervention will help plans meet quality standards</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98421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Joe Wright</a:t>
            </a:r>
            <a:r>
              <a:rPr lang="en-US" baseline="0" dirty="0" smtClean="0"/>
              <a:t> – former director of CHAI</a:t>
            </a:r>
          </a:p>
          <a:p>
            <a:r>
              <a:rPr lang="en-US" baseline="0" dirty="0" smtClean="0"/>
              <a:t>How can we move healthcare upstream for pediatric asthma</a:t>
            </a:r>
          </a:p>
          <a:p>
            <a:r>
              <a:rPr lang="en-US" baseline="0" dirty="0" smtClean="0"/>
              <a:t>Recognition that other things can be done to promote treatment (</a:t>
            </a:r>
            <a:r>
              <a:rPr lang="en-US" baseline="0" dirty="0" err="1" smtClean="0"/>
              <a:t>ie</a:t>
            </a:r>
            <a:r>
              <a:rPr lang="en-US" baseline="0" dirty="0" smtClean="0"/>
              <a:t>, color coding inhalers) but this talk is about prevention</a:t>
            </a:r>
          </a:p>
          <a:p>
            <a:r>
              <a:rPr lang="en-US" baseline="0" dirty="0" smtClean="0"/>
              <a:t>Outcomes we’re really measuring are clinical outcomes through acute resource </a:t>
            </a:r>
            <a:r>
              <a:rPr lang="en-US" baseline="0" dirty="0" err="1" smtClean="0"/>
              <a:t>utiliztation</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4650694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million dollar (or billion dollar) question – how do we pay for it?</a:t>
            </a:r>
          </a:p>
          <a:p>
            <a:r>
              <a:rPr lang="en-US" dirty="0" smtClean="0"/>
              <a:t>In</a:t>
            </a:r>
            <a:r>
              <a:rPr lang="en-US" baseline="0" dirty="0" smtClean="0"/>
              <a:t> reality: no one answer that is applicable for all states</a:t>
            </a:r>
          </a:p>
          <a:p>
            <a:r>
              <a:rPr lang="en-US" baseline="0" dirty="0" smtClean="0"/>
              <a:t>Must make decision within constraints of a given system</a:t>
            </a:r>
          </a:p>
          <a:p>
            <a:r>
              <a:rPr lang="en-US" baseline="0" dirty="0" err="1" smtClean="0"/>
              <a:t>Ie</a:t>
            </a:r>
            <a:r>
              <a:rPr lang="en-US" baseline="0" dirty="0" smtClean="0"/>
              <a:t>, reimbursement of legal </a:t>
            </a:r>
          </a:p>
          <a:p>
            <a:r>
              <a:rPr lang="en-US" baseline="0" dirty="0" smtClean="0"/>
              <a:t>Motivation?  Interest steps from desire to meet quality benchmarks and continue as MCO operator</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MCO: Some interested in reimbursement of population health/community interventions</a:t>
            </a:r>
          </a:p>
          <a:p>
            <a:endParaRPr lang="en-US" dirty="0" smtClean="0"/>
          </a:p>
          <a:p>
            <a:r>
              <a:rPr lang="en-US" dirty="0" smtClean="0"/>
              <a:t>For more information: AAP state </a:t>
            </a:r>
            <a:r>
              <a:rPr lang="en-US" dirty="0" err="1" smtClean="0"/>
              <a:t>gove</a:t>
            </a:r>
            <a:r>
              <a:rPr lang="en-US" dirty="0" smtClean="0"/>
              <a:t> affairs, </a:t>
            </a:r>
            <a:r>
              <a:rPr lang="en-US" dirty="0" err="1" smtClean="0"/>
              <a:t>Ntl</a:t>
            </a:r>
            <a:r>
              <a:rPr lang="en-US" baseline="0" dirty="0" smtClean="0"/>
              <a:t> Center for Healthy Housing, CDC Resource on funding asthma – information on how other states doing this</a:t>
            </a:r>
          </a:p>
          <a:p>
            <a:r>
              <a:rPr lang="en-US" baseline="0" dirty="0" smtClean="0"/>
              <a:t>CDC National Asthma Control Program </a:t>
            </a:r>
          </a:p>
          <a:p>
            <a:r>
              <a:rPr lang="en-US" baseline="0" dirty="0" smtClean="0"/>
              <a:t>EPSDT – lead funding for home remediation through Medicaid EPSDT – recognition of importance of sustainable funding mechanism</a:t>
            </a:r>
          </a:p>
          <a:p>
            <a:r>
              <a:rPr lang="en-US" baseline="0" dirty="0" smtClean="0"/>
              <a:t>Health Homes:  ACA created optional Medicaid State Plan benefit for states to </a:t>
            </a:r>
            <a:r>
              <a:rPr lang="en-US" baseline="0" dirty="0" err="1" smtClean="0"/>
              <a:t>est</a:t>
            </a:r>
            <a:r>
              <a:rPr lang="en-US" baseline="0" dirty="0" smtClean="0"/>
              <a:t> Health Homes for care coordination for </a:t>
            </a:r>
            <a:r>
              <a:rPr lang="en-US" baseline="0" dirty="0" err="1" smtClean="0"/>
              <a:t>ppl</a:t>
            </a:r>
            <a:r>
              <a:rPr lang="en-US" baseline="0" dirty="0" smtClean="0"/>
              <a:t> with </a:t>
            </a:r>
            <a:r>
              <a:rPr lang="en-US" baseline="0" dirty="0" err="1" smtClean="0"/>
              <a:t>chrornic</a:t>
            </a:r>
            <a:r>
              <a:rPr lang="en-US" baseline="0" dirty="0" smtClean="0"/>
              <a:t> conditions, care integration and coordination (includes asthma), provides enhanced federal </a:t>
            </a:r>
            <a:r>
              <a:rPr lang="en-US" baseline="0" dirty="0" err="1" smtClean="0"/>
              <a:t>medicaid</a:t>
            </a:r>
            <a:r>
              <a:rPr lang="en-US" baseline="0" dirty="0" smtClean="0"/>
              <a:t> matching for </a:t>
            </a:r>
            <a:r>
              <a:rPr lang="en-US" baseline="0" dirty="0" err="1" smtClean="0"/>
              <a:t>est</a:t>
            </a:r>
            <a:r>
              <a:rPr lang="en-US" baseline="0" dirty="0" smtClean="0"/>
              <a:t> health home – none approved for </a:t>
            </a:r>
            <a:r>
              <a:rPr lang="en-US" baseline="0" dirty="0" err="1" smtClean="0"/>
              <a:t>washington</a:t>
            </a:r>
            <a:r>
              <a:rPr lang="en-US" baseline="0" dirty="0" smtClean="0"/>
              <a:t>, dc or VA</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3530254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3530254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EPSDT and title 5 work in conjunction</a:t>
            </a:r>
          </a:p>
          <a:p>
            <a:pPr marL="285750" indent="-285750">
              <a:buFont typeface="Arial" pitchFamily="34" charset="0"/>
              <a:buChar char="•"/>
            </a:pPr>
            <a:r>
              <a:rPr lang="en-US" dirty="0" smtClean="0"/>
              <a:t>PT, OT, ST, respiratory, home nursing, DME</a:t>
            </a:r>
          </a:p>
          <a:p>
            <a:pPr marL="285750" indent="-285750">
              <a:buFont typeface="Arial" pitchFamily="34" charset="0"/>
              <a:buChar char="•"/>
            </a:pPr>
            <a:r>
              <a:rPr lang="en-US" dirty="0" smtClean="0"/>
              <a:t>Expansion for home visiting</a:t>
            </a:r>
          </a:p>
          <a:p>
            <a:endParaRPr lang="en-US" dirty="0" smtClean="0"/>
          </a:p>
          <a:p>
            <a:r>
              <a:rPr lang="en-US" dirty="0" smtClean="0"/>
              <a:t>EPSDT – required by every state; low income children</a:t>
            </a:r>
          </a:p>
          <a:p>
            <a:r>
              <a:rPr lang="en-US" dirty="0" smtClean="0"/>
              <a:t>Existed</a:t>
            </a:r>
            <a:r>
              <a:rPr lang="en-US" baseline="0" dirty="0" smtClean="0"/>
              <a:t> prior to </a:t>
            </a:r>
            <a:r>
              <a:rPr lang="en-US" baseline="0" dirty="0" err="1" smtClean="0"/>
              <a:t>medicaid</a:t>
            </a:r>
            <a:r>
              <a:rPr lang="en-US" baseline="0" dirty="0" smtClean="0"/>
              <a:t> but now enhanced</a:t>
            </a:r>
          </a:p>
          <a:p>
            <a:r>
              <a:rPr lang="en-US" baseline="0" dirty="0" smtClean="0"/>
              <a:t>Durable medical equipment</a:t>
            </a:r>
          </a:p>
          <a:p>
            <a:r>
              <a:rPr lang="en-US" baseline="0" dirty="0" smtClean="0"/>
              <a:t>Differences in how DC, VA, MD provides EPSDT services under </a:t>
            </a:r>
            <a:r>
              <a:rPr lang="en-US" baseline="0" dirty="0" err="1" smtClean="0"/>
              <a:t>medicaid</a:t>
            </a:r>
            <a:endParaRPr lang="en-US" baseline="0" dirty="0" smtClean="0"/>
          </a:p>
          <a:p>
            <a:endParaRPr lang="en-US" baseline="0" dirty="0" smtClean="0"/>
          </a:p>
          <a:p>
            <a:pPr marL="285750" indent="-285750">
              <a:buFont typeface="Arial" pitchFamily="34" charset="0"/>
              <a:buChar char="•"/>
            </a:pPr>
            <a:r>
              <a:rPr lang="en-US" dirty="0" smtClean="0"/>
              <a:t>Includes:</a:t>
            </a:r>
          </a:p>
          <a:p>
            <a:pPr marL="742950" lvl="1" indent="-285750">
              <a:buFont typeface="Arial" pitchFamily="34" charset="0"/>
              <a:buChar char="•"/>
            </a:pPr>
            <a:r>
              <a:rPr lang="en-US" dirty="0" smtClean="0"/>
              <a:t>Health assessments</a:t>
            </a:r>
          </a:p>
          <a:p>
            <a:pPr marL="742950" lvl="1" indent="-285750">
              <a:buFont typeface="Arial" pitchFamily="34" charset="0"/>
              <a:buChar char="•"/>
            </a:pPr>
            <a:r>
              <a:rPr lang="en-US" dirty="0" smtClean="0"/>
              <a:t>Developmental assessments</a:t>
            </a:r>
          </a:p>
          <a:p>
            <a:pPr marL="742950" lvl="1" indent="-285750">
              <a:buFont typeface="Arial" pitchFamily="34" charset="0"/>
              <a:buChar char="•"/>
            </a:pPr>
            <a:r>
              <a:rPr lang="en-US" dirty="0" smtClean="0"/>
              <a:t>Vision, dental, hearing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Title 5 funds under the social security act: </a:t>
            </a:r>
            <a:r>
              <a:rPr lang="en-US" dirty="0" smtClean="0"/>
              <a:t>Address “social, financial, behavioral, structural barriers to health faced by women and children”</a:t>
            </a:r>
          </a:p>
          <a:p>
            <a:r>
              <a:rPr lang="en-US" baseline="0" dirty="0" smtClean="0"/>
              <a:t>In many states used to provide EPSDT</a:t>
            </a:r>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5463905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Considering grant funding- then planning</a:t>
            </a:r>
            <a:r>
              <a:rPr lang="en-US" baseline="0" dirty="0" smtClean="0"/>
              <a:t> grant leads to implementation grant</a:t>
            </a:r>
            <a:endParaRPr lang="en-US" dirty="0" smtClean="0"/>
          </a:p>
          <a:p>
            <a:endParaRPr lang="en-US" dirty="0" smtClean="0"/>
          </a:p>
          <a:p>
            <a:r>
              <a:rPr lang="en-US" dirty="0" smtClean="0"/>
              <a:t>Mary’s Center – example of asthma state demonstration</a:t>
            </a:r>
          </a:p>
          <a:p>
            <a:r>
              <a:rPr lang="en-US" dirty="0" smtClean="0"/>
              <a:t>Includes asthma</a:t>
            </a:r>
          </a:p>
          <a:p>
            <a:r>
              <a:rPr lang="en-US" dirty="0" smtClean="0"/>
              <a:t>Telemedicine and case managers to transition to patient-centered medical home</a:t>
            </a:r>
          </a:p>
          <a:p>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54072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Nemours</a:t>
            </a:r>
            <a:r>
              <a:rPr lang="en-US" baseline="0" dirty="0" smtClean="0"/>
              <a:t> – housing initiatives</a:t>
            </a:r>
          </a:p>
          <a:p>
            <a:r>
              <a:rPr lang="en-US" baseline="0" dirty="0" smtClean="0"/>
              <a:t>Advisory board for population health initiatives</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6506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Nemours</a:t>
            </a:r>
            <a:r>
              <a:rPr lang="en-US" baseline="0" dirty="0" smtClean="0"/>
              <a:t> – housing initiatives</a:t>
            </a:r>
          </a:p>
          <a:p>
            <a:r>
              <a:rPr lang="en-US" baseline="0" dirty="0" smtClean="0"/>
              <a:t>Advisory board for population </a:t>
            </a:r>
            <a:r>
              <a:rPr lang="en-US" baseline="0" smtClean="0"/>
              <a:t>health initiatives</a:t>
            </a:r>
            <a:endParaRPr lang="en-US" dirty="0"/>
          </a:p>
        </p:txBody>
      </p:sp>
      <p:sp>
        <p:nvSpPr>
          <p:cNvPr id="4" name="Slide Number Placeholder 3"/>
          <p:cNvSpPr>
            <a:spLocks noGrp="1"/>
          </p:cNvSpPr>
          <p:nvPr>
            <p:ph type="sldNum" sz="quarter" idx="10"/>
          </p:nvPr>
        </p:nvSpPr>
        <p:spPr/>
        <p:txBody>
          <a:bodyPr/>
          <a:lstStyle/>
          <a:p>
            <a:fld id="{52E1EF0B-A4CA-4DD5-A4D1-22396EE3989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65069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0.xml"/><Relationship Id="rId4" Type="http://schemas.openxmlformats.org/officeDocument/2006/relationships/image" Target="../media/image2.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1.xml"/><Relationship Id="rId4" Type="http://schemas.openxmlformats.org/officeDocument/2006/relationships/image" Target="../media/image2.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2.xml"/><Relationship Id="rId4" Type="http://schemas.openxmlformats.org/officeDocument/2006/relationships/image" Target="../media/image2.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3.xml"/><Relationship Id="rId4" Type="http://schemas.openxmlformats.org/officeDocument/2006/relationships/image" Target="../media/image2.jpe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4.xml"/><Relationship Id="rId4" Type="http://schemas.openxmlformats.org/officeDocument/2006/relationships/image" Target="../media/image2.jpe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8.jpe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6.xml"/><Relationship Id="rId4" Type="http://schemas.openxmlformats.org/officeDocument/2006/relationships/image" Target="../media/image2.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7.xml"/><Relationship Id="rId4" Type="http://schemas.openxmlformats.org/officeDocument/2006/relationships/image" Target="../media/image2.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9.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46105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2865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11658254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49"/>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35764701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00"/>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1707883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5212387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5772686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4244977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8359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015733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15459313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55014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2385655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3570388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9724992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2230171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3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3196939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098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4130138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925048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2525478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546624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8489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74381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38577058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94746159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3050161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3906993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9472568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37835833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21"/>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26747677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0972"/>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9965419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55171395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6606873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26939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3024890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4755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9125563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851879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45C91CC-C4B4-468C-80D6-37DF7498E6AE}" type="datetimeFigureOut">
              <a:rPr lang="en-US" smtClean="0"/>
              <a:t>8/5/2015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93146FF-BD68-4476-B9E4-8639AC9637E5}" type="slidenum">
              <a:rPr lang="en-US" smtClean="0"/>
              <a:t>‹#›</a:t>
            </a:fld>
            <a:endParaRPr lang="en-US"/>
          </a:p>
        </p:txBody>
      </p:sp>
    </p:spTree>
    <p:extLst>
      <p:ext uri="{BB962C8B-B14F-4D97-AF65-F5344CB8AC3E}">
        <p14:creationId xmlns:p14="http://schemas.microsoft.com/office/powerpoint/2010/main" val="33922233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45C91CC-C4B4-468C-80D6-37DF7498E6AE}" type="datetimeFigureOut">
              <a:rPr lang="en-US" smtClean="0"/>
              <a:t>8/5/2015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93146FF-BD68-4476-B9E4-8639AC9637E5}" type="slidenum">
              <a:rPr lang="en-US" smtClean="0"/>
              <a:t>‹#›</a:t>
            </a:fld>
            <a:endParaRPr lang="en-US"/>
          </a:p>
        </p:txBody>
      </p:sp>
    </p:spTree>
    <p:extLst>
      <p:ext uri="{BB962C8B-B14F-4D97-AF65-F5344CB8AC3E}">
        <p14:creationId xmlns:p14="http://schemas.microsoft.com/office/powerpoint/2010/main" val="1556997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5C91CC-C4B4-468C-80D6-37DF7498E6AE}" type="datetimeFigureOut">
              <a:rPr lang="en-US" smtClean="0"/>
              <a:t>8/5/2015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93146FF-BD68-4476-B9E4-8639AC9637E5}" type="slidenum">
              <a:rPr lang="en-US" smtClean="0"/>
              <a:t>‹#›</a:t>
            </a:fld>
            <a:endParaRPr lang="en-US"/>
          </a:p>
        </p:txBody>
      </p:sp>
    </p:spTree>
    <p:extLst>
      <p:ext uri="{BB962C8B-B14F-4D97-AF65-F5344CB8AC3E}">
        <p14:creationId xmlns:p14="http://schemas.microsoft.com/office/powerpoint/2010/main" val="27027209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9746243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40132279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9938380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185599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459141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05"/>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2740074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095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24129925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0324581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6429533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9271743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1141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8180932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13280362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587075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571249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5964055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8892516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22921211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48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39705900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093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10743451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1817934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8039997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9333418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90751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1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40093960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1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326295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89588792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7"/>
            <a:ext cx="2044700" cy="1166284"/>
          </a:xfrm>
          <a:prstGeom prst="rect">
            <a:avLst/>
          </a:prstGeom>
          <a:noFill/>
        </p:spPr>
      </p:pic>
    </p:spTree>
    <p:extLst>
      <p:ext uri="{BB962C8B-B14F-4D97-AF65-F5344CB8AC3E}">
        <p14:creationId xmlns:p14="http://schemas.microsoft.com/office/powerpoint/2010/main" val="6907112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2"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7"/>
            <a:ext cx="2044700" cy="1166284"/>
          </a:xfrm>
          <a:prstGeom prst="rect">
            <a:avLst/>
          </a:prstGeom>
          <a:noFill/>
        </p:spPr>
      </p:pic>
    </p:spTree>
    <p:extLst>
      <p:ext uri="{BB962C8B-B14F-4D97-AF65-F5344CB8AC3E}">
        <p14:creationId xmlns:p14="http://schemas.microsoft.com/office/powerpoint/2010/main" val="41203480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45"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34"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7"/>
            <a:ext cx="2044700" cy="1166284"/>
          </a:xfrm>
          <a:prstGeom prst="rect">
            <a:avLst/>
          </a:prstGeom>
          <a:noFill/>
        </p:spPr>
      </p:pic>
    </p:spTree>
    <p:extLst>
      <p:ext uri="{BB962C8B-B14F-4D97-AF65-F5344CB8AC3E}">
        <p14:creationId xmlns:p14="http://schemas.microsoft.com/office/powerpoint/2010/main" val="5329965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46"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34"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7"/>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Tree>
    <p:extLst>
      <p:ext uri="{BB962C8B-B14F-4D97-AF65-F5344CB8AC3E}">
        <p14:creationId xmlns:p14="http://schemas.microsoft.com/office/powerpoint/2010/main" val="32039913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2" y="241299"/>
            <a:ext cx="9144001" cy="5321301"/>
          </a:xfrm>
          <a:prstGeom prst="rect">
            <a:avLst/>
          </a:prstGeom>
          <a:noFill/>
        </p:spPr>
      </p:pic>
      <p:sp>
        <p:nvSpPr>
          <p:cNvPr id="2" name="Title 1"/>
          <p:cNvSpPr>
            <a:spLocks noGrp="1"/>
          </p:cNvSpPr>
          <p:nvPr>
            <p:ph type="ctrTitle"/>
          </p:nvPr>
        </p:nvSpPr>
        <p:spPr bwMode="white">
          <a:xfrm>
            <a:off x="685800" y="940469"/>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1"/>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7"/>
            <a:ext cx="2044700" cy="1166284"/>
          </a:xfrm>
          <a:prstGeom prst="rect">
            <a:avLst/>
          </a:prstGeom>
          <a:noFill/>
        </p:spPr>
      </p:pic>
    </p:spTree>
    <p:extLst>
      <p:ext uri="{BB962C8B-B14F-4D97-AF65-F5344CB8AC3E}">
        <p14:creationId xmlns:p14="http://schemas.microsoft.com/office/powerpoint/2010/main" val="12793541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2" y="241301"/>
            <a:ext cx="9144001" cy="5321300"/>
          </a:xfrm>
          <a:prstGeom prst="rect">
            <a:avLst/>
          </a:prstGeom>
          <a:noFill/>
        </p:spPr>
      </p:pic>
      <p:sp>
        <p:nvSpPr>
          <p:cNvPr id="2" name="Title 1"/>
          <p:cNvSpPr>
            <a:spLocks noGrp="1"/>
          </p:cNvSpPr>
          <p:nvPr>
            <p:ph type="ctrTitle"/>
          </p:nvPr>
        </p:nvSpPr>
        <p:spPr bwMode="white">
          <a:xfrm>
            <a:off x="685800" y="940920"/>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1"/>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7"/>
            <a:ext cx="2044700" cy="1166284"/>
          </a:xfrm>
          <a:prstGeom prst="rect">
            <a:avLst/>
          </a:prstGeom>
          <a:noFill/>
        </p:spPr>
      </p:pic>
    </p:spTree>
    <p:extLst>
      <p:ext uri="{BB962C8B-B14F-4D97-AF65-F5344CB8AC3E}">
        <p14:creationId xmlns:p14="http://schemas.microsoft.com/office/powerpoint/2010/main" val="21980722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7"/>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1535109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7"/>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7" name="Text Placeholder 9"/>
          <p:cNvSpPr>
            <a:spLocks noGrp="1"/>
          </p:cNvSpPr>
          <p:nvPr>
            <p:ph type="body" sz="quarter" idx="14" hasCustomPrompt="1"/>
          </p:nvPr>
        </p:nvSpPr>
        <p:spPr>
          <a:xfrm>
            <a:off x="4795897" y="1311247"/>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1648583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7"/>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29658377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7"/>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307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605"/>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34982311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7"/>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7" name="Rectangle 6"/>
          <p:cNvSpPr/>
          <p:nvPr userDrawn="1"/>
        </p:nvSpPr>
        <p:spPr>
          <a:xfrm>
            <a:off x="0" y="1165195"/>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6299748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7"/>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 y="0"/>
            <a:ext cx="9144001" cy="228600"/>
          </a:xfrm>
          <a:prstGeom prst="rect">
            <a:avLst/>
          </a:prstGeom>
          <a:noFill/>
        </p:spPr>
      </p:pic>
      <p:sp>
        <p:nvSpPr>
          <p:cNvPr id="7" name="Rectangle 6"/>
          <p:cNvSpPr/>
          <p:nvPr userDrawn="1"/>
        </p:nvSpPr>
        <p:spPr>
          <a:xfrm>
            <a:off x="0" y="1165195"/>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5"/>
            <a:ext cx="2087562" cy="4235451"/>
          </a:xfrm>
        </p:spPr>
        <p:txBody>
          <a:bodyPr/>
          <a:lstStyle/>
          <a:p>
            <a:endParaRPr lang="en-US"/>
          </a:p>
        </p:txBody>
      </p:sp>
    </p:spTree>
    <p:extLst>
      <p:ext uri="{BB962C8B-B14F-4D97-AF65-F5344CB8AC3E}">
        <p14:creationId xmlns:p14="http://schemas.microsoft.com/office/powerpoint/2010/main" val="17720442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188913"/>
            <a:ext cx="20447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5369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4"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188913"/>
            <a:ext cx="20447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1982780"/>
            <a:ext cx="5792847" cy="898525"/>
          </a:xfrm>
        </p:spPr>
        <p:txBody>
          <a:bodyPr anchor="t">
            <a:normAutofit/>
          </a:bodyPr>
          <a:lstStyle>
            <a:lvl1pPr algn="l">
              <a:defRPr sz="2400">
                <a:solidFill>
                  <a:schemeClr val="bg1"/>
                </a:solidFill>
                <a:latin typeface="Corbe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991022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O:\MAC-SERVER\Jobs\CNM_Childrens_National_Medical_Center\12495-08_Collateral_Templates\PPT\Links\CN_Red_Title_Bkg.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633663"/>
            <a:ext cx="9144000" cy="42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MAC-SERVER\Jobs\CNM_Childrens_National_Medical_Center\12495-08_Collateral_Templates\PPT\Links\CN_Pr_Solid_3C-RGB_NEW.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99300" y="188913"/>
            <a:ext cx="20447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00743" y="608440"/>
            <a:ext cx="6158819" cy="974725"/>
          </a:xfrm>
        </p:spPr>
        <p:txBody>
          <a:bodyPr anchor="t">
            <a:normAutofit/>
          </a:bodyPr>
          <a:lstStyle>
            <a:lvl1pPr algn="l">
              <a:defRPr sz="2400" baseline="0">
                <a:solidFill>
                  <a:srgbClr val="746661"/>
                </a:solidFill>
                <a:latin typeface="Corbe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08032" y="2187558"/>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091332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188913"/>
            <a:ext cx="20447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00744"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8032" y="2187558"/>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8"/>
          <p:cNvSpPr>
            <a:spLocks noGrp="1"/>
          </p:cNvSpPr>
          <p:nvPr>
            <p:ph type="pic" sz="quarter" idx="10"/>
          </p:nvPr>
        </p:nvSpPr>
        <p:spPr>
          <a:xfrm>
            <a:off x="0" y="2636838"/>
            <a:ext cx="9144000" cy="4221162"/>
          </a:xfrm>
        </p:spPr>
        <p:txBody>
          <a:bodyPr rtlCol="0">
            <a:normAutofit/>
          </a:bodyPr>
          <a:lstStyle/>
          <a:p>
            <a:pPr lvl="0"/>
            <a:endParaRPr lang="en-US" noProof="0"/>
          </a:p>
        </p:txBody>
      </p:sp>
    </p:spTree>
    <p:extLst>
      <p:ext uri="{BB962C8B-B14F-4D97-AF65-F5344CB8AC3E}">
        <p14:creationId xmlns:p14="http://schemas.microsoft.com/office/powerpoint/2010/main" val="250243276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3" name="Picture 3" descr="O:\MAC-SERVER\Jobs\CNM_Childrens_National_Medical_Center\12495-08_Collateral_Templates\PPT\Links\CN_Red_DivBk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1450"/>
            <a:ext cx="91440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4046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509588" y="6356350"/>
            <a:ext cx="2133600" cy="365125"/>
          </a:xfrm>
        </p:spPr>
        <p:txBody>
          <a:bodyPr/>
          <a:lstStyle>
            <a:lvl1pPr algn="l" fontAlgn="base">
              <a:spcBef>
                <a:spcPct val="0"/>
              </a:spcBef>
              <a:spcAft>
                <a:spcPct val="0"/>
              </a:spcAft>
              <a:defRPr sz="1050">
                <a:latin typeface="Corbel" pitchFamily="34" charset="0"/>
                <a:cs typeface="Arial" charset="0"/>
              </a:defRPr>
            </a:lvl1pPr>
          </a:lstStyle>
          <a:p>
            <a:pPr>
              <a:defRPr/>
            </a:pPr>
            <a:fld id="{9A200EB5-D2FE-4BA5-8D54-AA48F746FC8E}" type="slidenum">
              <a:rPr lang="en-US"/>
              <a:pPr>
                <a:defRPr/>
              </a:pPr>
              <a:t>‹#›</a:t>
            </a:fld>
            <a:endParaRPr lang="en-US"/>
          </a:p>
        </p:txBody>
      </p:sp>
    </p:spTree>
    <p:extLst>
      <p:ext uri="{BB962C8B-B14F-4D97-AF65-F5344CB8AC3E}">
        <p14:creationId xmlns:p14="http://schemas.microsoft.com/office/powerpoint/2010/main" val="38506533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3" name="Picture 4" descr="O:\MAC-SERVER\Jobs\CNM_Childrens_National_Medical_Center\12495-08_Collateral_Templates\PPT\Links\CN_Taupe_DivBk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9388"/>
            <a:ext cx="91440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40918"/>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509588" y="6356350"/>
            <a:ext cx="2133600" cy="365125"/>
          </a:xfrm>
        </p:spPr>
        <p:txBody>
          <a:bodyPr/>
          <a:lstStyle>
            <a:lvl1pPr algn="l" fontAlgn="base">
              <a:spcBef>
                <a:spcPct val="0"/>
              </a:spcBef>
              <a:spcAft>
                <a:spcPct val="0"/>
              </a:spcAft>
              <a:defRPr sz="1050">
                <a:latin typeface="Corbel" pitchFamily="34" charset="0"/>
                <a:cs typeface="Arial" charset="0"/>
              </a:defRPr>
            </a:lvl1pPr>
          </a:lstStyle>
          <a:p>
            <a:pPr>
              <a:defRPr/>
            </a:pPr>
            <a:fld id="{4551CDDC-F8B2-4347-9E1F-B79C9FA4CD84}" type="slidenum">
              <a:rPr lang="en-US"/>
              <a:pPr>
                <a:defRPr/>
              </a:pPr>
              <a:t>‹#›</a:t>
            </a:fld>
            <a:endParaRPr lang="en-US"/>
          </a:p>
        </p:txBody>
      </p:sp>
    </p:spTree>
    <p:extLst>
      <p:ext uri="{BB962C8B-B14F-4D97-AF65-F5344CB8AC3E}">
        <p14:creationId xmlns:p14="http://schemas.microsoft.com/office/powerpoint/2010/main" val="7416741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6" name="Slide Number Placeholder 5"/>
          <p:cNvSpPr>
            <a:spLocks noGrp="1"/>
          </p:cNvSpPr>
          <p:nvPr>
            <p:ph type="sldNum" sz="quarter" idx="14"/>
          </p:nvPr>
        </p:nvSpPr>
        <p:spPr/>
        <p:txBody>
          <a:bodyPr/>
          <a:lstStyle>
            <a:lvl1pPr fontAlgn="base">
              <a:spcBef>
                <a:spcPct val="0"/>
              </a:spcBef>
              <a:spcAft>
                <a:spcPct val="0"/>
              </a:spcAft>
              <a:defRPr>
                <a:cs typeface="Arial" charset="0"/>
              </a:defRPr>
            </a:lvl1pPr>
          </a:lstStyle>
          <a:p>
            <a:pPr>
              <a:defRPr/>
            </a:pPr>
            <a:fld id="{74997A4E-EA27-465B-80D2-19C81B5A613B}" type="slidenum">
              <a:rPr lang="en-US"/>
              <a:pPr>
                <a:defRPr/>
              </a:pPr>
              <a:t>‹#›</a:t>
            </a:fld>
            <a:endParaRPr lang="en-US"/>
          </a:p>
        </p:txBody>
      </p:sp>
    </p:spTree>
    <p:extLst>
      <p:ext uri="{BB962C8B-B14F-4D97-AF65-F5344CB8AC3E}">
        <p14:creationId xmlns:p14="http://schemas.microsoft.com/office/powerpoint/2010/main" val="22628904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7" name="Text Placeholder 9"/>
          <p:cNvSpPr>
            <a:spLocks noGrp="1"/>
          </p:cNvSpPr>
          <p:nvPr>
            <p:ph type="body" sz="quarter" idx="14"/>
          </p:nvPr>
        </p:nvSpPr>
        <p:spPr>
          <a:xfrm>
            <a:off x="4795895" y="131124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8" name="Slide Number Placeholder 5"/>
          <p:cNvSpPr>
            <a:spLocks noGrp="1"/>
          </p:cNvSpPr>
          <p:nvPr>
            <p:ph type="sldNum" sz="quarter" idx="15"/>
          </p:nvPr>
        </p:nvSpPr>
        <p:spPr/>
        <p:txBody>
          <a:bodyPr/>
          <a:lstStyle>
            <a:lvl1pPr fontAlgn="base">
              <a:spcBef>
                <a:spcPct val="0"/>
              </a:spcBef>
              <a:spcAft>
                <a:spcPct val="0"/>
              </a:spcAft>
              <a:defRPr>
                <a:cs typeface="Arial" charset="0"/>
              </a:defRPr>
            </a:lvl1pPr>
          </a:lstStyle>
          <a:p>
            <a:pPr>
              <a:defRPr/>
            </a:pPr>
            <a:fld id="{CB5D08CD-B967-4053-AF22-A2AD830C07EA}" type="slidenum">
              <a:rPr lang="en-US"/>
              <a:pPr>
                <a:defRPr/>
              </a:pPr>
              <a:t>‹#›</a:t>
            </a:fld>
            <a:endParaRPr lang="en-US"/>
          </a:p>
        </p:txBody>
      </p:sp>
    </p:spTree>
    <p:extLst>
      <p:ext uri="{BB962C8B-B14F-4D97-AF65-F5344CB8AC3E}">
        <p14:creationId xmlns:p14="http://schemas.microsoft.com/office/powerpoint/2010/main" val="3253542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5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360326803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5"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5"/>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8" name="Picture Placeholder 7"/>
          <p:cNvSpPr>
            <a:spLocks noGrp="1"/>
          </p:cNvSpPr>
          <p:nvPr>
            <p:ph type="pic" sz="quarter" idx="14"/>
          </p:nvPr>
        </p:nvSpPr>
        <p:spPr>
          <a:xfrm>
            <a:off x="7054885" y="1311275"/>
            <a:ext cx="2089116" cy="4454557"/>
          </a:xfrm>
        </p:spPr>
        <p:txBody>
          <a:bodyPr rtlCol="0">
            <a:normAutofit/>
          </a:bodyPr>
          <a:lstStyle/>
          <a:p>
            <a:pPr lvl="0"/>
            <a:endParaRPr lang="en-US" noProof="0"/>
          </a:p>
        </p:txBody>
      </p:sp>
      <p:sp>
        <p:nvSpPr>
          <p:cNvPr id="7" name="Slide Number Placeholder 5"/>
          <p:cNvSpPr>
            <a:spLocks noGrp="1"/>
          </p:cNvSpPr>
          <p:nvPr>
            <p:ph type="sldNum" sz="quarter" idx="15"/>
          </p:nvPr>
        </p:nvSpPr>
        <p:spPr/>
        <p:txBody>
          <a:bodyPr/>
          <a:lstStyle>
            <a:lvl1pPr fontAlgn="base">
              <a:spcBef>
                <a:spcPct val="0"/>
              </a:spcBef>
              <a:spcAft>
                <a:spcPct val="0"/>
              </a:spcAft>
              <a:defRPr>
                <a:cs typeface="Arial" charset="0"/>
              </a:defRPr>
            </a:lvl1pPr>
          </a:lstStyle>
          <a:p>
            <a:pPr>
              <a:defRPr/>
            </a:pPr>
            <a:fld id="{E3B77E98-C42E-482C-B6BF-008335151DAC}" type="slidenum">
              <a:rPr lang="en-US"/>
              <a:pPr>
                <a:defRPr/>
              </a:pPr>
              <a:t>‹#›</a:t>
            </a:fld>
            <a:endParaRPr lang="en-US"/>
          </a:p>
        </p:txBody>
      </p:sp>
    </p:spTree>
    <p:extLst>
      <p:ext uri="{BB962C8B-B14F-4D97-AF65-F5344CB8AC3E}">
        <p14:creationId xmlns:p14="http://schemas.microsoft.com/office/powerpoint/2010/main" val="10841142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4"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7"/>
          <p:cNvSpPr>
            <a:spLocks noGrp="1"/>
          </p:cNvSpPr>
          <p:nvPr>
            <p:ph type="pic" sz="quarter" idx="14"/>
          </p:nvPr>
        </p:nvSpPr>
        <p:spPr>
          <a:xfrm>
            <a:off x="0" y="1311275"/>
            <a:ext cx="9144000" cy="4454525"/>
          </a:xfrm>
        </p:spPr>
        <p:txBody>
          <a:bodyPr rtlCol="0">
            <a:normAutofit/>
          </a:bodyPr>
          <a:lstStyle/>
          <a:p>
            <a:pPr lvl="0"/>
            <a:endParaRPr lang="en-US" noProof="0"/>
          </a:p>
        </p:txBody>
      </p:sp>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5"/>
          </p:nvPr>
        </p:nvSpPr>
        <p:spPr/>
        <p:txBody>
          <a:bodyPr/>
          <a:lstStyle>
            <a:lvl1pPr fontAlgn="base">
              <a:spcBef>
                <a:spcPct val="0"/>
              </a:spcBef>
              <a:spcAft>
                <a:spcPct val="0"/>
              </a:spcAft>
              <a:defRPr>
                <a:cs typeface="Arial" charset="0"/>
              </a:defRPr>
            </a:lvl1pPr>
          </a:lstStyle>
          <a:p>
            <a:pPr>
              <a:defRPr/>
            </a:pPr>
            <a:fld id="{3D5FB275-F0DB-4011-975C-5CC2AC54BDC7}" type="slidenum">
              <a:rPr lang="en-US"/>
              <a:pPr>
                <a:defRPr/>
              </a:pPr>
              <a:t>‹#›</a:t>
            </a:fld>
            <a:endParaRPr lang="en-US"/>
          </a:p>
        </p:txBody>
      </p:sp>
    </p:spTree>
    <p:extLst>
      <p:ext uri="{BB962C8B-B14F-4D97-AF65-F5344CB8AC3E}">
        <p14:creationId xmlns:p14="http://schemas.microsoft.com/office/powerpoint/2010/main" val="17864097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sp>
        <p:nvSpPr>
          <p:cNvPr id="4" name="Rectangle 3"/>
          <p:cNvSpPr/>
          <p:nvPr userDrawn="1"/>
        </p:nvSpPr>
        <p:spPr>
          <a:xfrm>
            <a:off x="0" y="1165225"/>
            <a:ext cx="9144000" cy="4637088"/>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7" name="Slide Number Placeholder 5"/>
          <p:cNvSpPr>
            <a:spLocks noGrp="1"/>
          </p:cNvSpPr>
          <p:nvPr>
            <p:ph type="sldNum" sz="quarter" idx="14"/>
          </p:nvPr>
        </p:nvSpPr>
        <p:spPr/>
        <p:txBody>
          <a:bodyPr/>
          <a:lstStyle>
            <a:lvl1pPr fontAlgn="base">
              <a:spcBef>
                <a:spcPct val="0"/>
              </a:spcBef>
              <a:spcAft>
                <a:spcPct val="0"/>
              </a:spcAft>
              <a:defRPr>
                <a:cs typeface="Arial" charset="0"/>
              </a:defRPr>
            </a:lvl1pPr>
          </a:lstStyle>
          <a:p>
            <a:pPr>
              <a:defRPr/>
            </a:pPr>
            <a:fld id="{31B5EF7A-BC9F-4F25-9D9E-ABE33E2154D7}" type="slidenum">
              <a:rPr lang="en-US"/>
              <a:pPr>
                <a:defRPr/>
              </a:pPr>
              <a:t>‹#›</a:t>
            </a:fld>
            <a:endParaRPr lang="en-US"/>
          </a:p>
        </p:txBody>
      </p:sp>
    </p:spTree>
    <p:extLst>
      <p:ext uri="{BB962C8B-B14F-4D97-AF65-F5344CB8AC3E}">
        <p14:creationId xmlns:p14="http://schemas.microsoft.com/office/powerpoint/2010/main" val="5989579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sp>
        <p:nvSpPr>
          <p:cNvPr id="5" name="Rectangle 4"/>
          <p:cNvSpPr/>
          <p:nvPr userDrawn="1"/>
        </p:nvSpPr>
        <p:spPr>
          <a:xfrm>
            <a:off x="0" y="1165225"/>
            <a:ext cx="9144000" cy="4637088"/>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2" descr="O:\MAC-SERVER\Jobs\CNM_Childrens_National_Medical_Center\12495-08_Collateral_Templates\PPT\Links\CN_Color_ba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O:\MAC-SERVER\Jobs\CNM_Childrens_National_Medical_Center\12495-08_Collateral_Templates\PPT\Links\CN_Pr_Solid_3C-RGB_NE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9300" y="5842000"/>
            <a:ext cx="20447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1174"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smtClean="0"/>
              <a:t>Click to edit Master text styles</a:t>
            </a:r>
          </a:p>
          <a:p>
            <a:pPr lvl="1"/>
            <a:r>
              <a:rPr lang="en-US" smtClean="0"/>
              <a:t>Second level</a:t>
            </a:r>
          </a:p>
        </p:txBody>
      </p:sp>
      <p:sp>
        <p:nvSpPr>
          <p:cNvPr id="9" name="Picture Placeholder 8"/>
          <p:cNvSpPr>
            <a:spLocks noGrp="1"/>
          </p:cNvSpPr>
          <p:nvPr>
            <p:ph type="pic" sz="quarter" idx="14"/>
          </p:nvPr>
        </p:nvSpPr>
        <p:spPr>
          <a:xfrm>
            <a:off x="7056438" y="1311275"/>
            <a:ext cx="2087562" cy="4235450"/>
          </a:xfrm>
        </p:spPr>
        <p:txBody>
          <a:bodyPr rtlCol="0">
            <a:normAutofit/>
          </a:bodyPr>
          <a:lstStyle/>
          <a:p>
            <a:pPr lvl="0"/>
            <a:endParaRPr lang="en-US" noProof="0"/>
          </a:p>
        </p:txBody>
      </p:sp>
      <p:sp>
        <p:nvSpPr>
          <p:cNvPr id="8" name="Slide Number Placeholder 5"/>
          <p:cNvSpPr>
            <a:spLocks noGrp="1"/>
          </p:cNvSpPr>
          <p:nvPr>
            <p:ph type="sldNum" sz="quarter" idx="15"/>
          </p:nvPr>
        </p:nvSpPr>
        <p:spPr/>
        <p:txBody>
          <a:bodyPr/>
          <a:lstStyle>
            <a:lvl1pPr fontAlgn="base">
              <a:spcBef>
                <a:spcPct val="0"/>
              </a:spcBef>
              <a:spcAft>
                <a:spcPct val="0"/>
              </a:spcAft>
              <a:defRPr>
                <a:cs typeface="Arial" charset="0"/>
              </a:defRPr>
            </a:lvl1pPr>
          </a:lstStyle>
          <a:p>
            <a:pPr>
              <a:defRPr/>
            </a:pPr>
            <a:fld id="{85C6F6BC-913B-4050-A964-137E0E8672A1}" type="slidenum">
              <a:rPr lang="en-US"/>
              <a:pPr>
                <a:defRPr/>
              </a:pPr>
              <a:t>‹#›</a:t>
            </a:fld>
            <a:endParaRPr lang="en-US"/>
          </a:p>
        </p:txBody>
      </p:sp>
    </p:spTree>
    <p:extLst>
      <p:ext uri="{BB962C8B-B14F-4D97-AF65-F5344CB8AC3E}">
        <p14:creationId xmlns:p14="http://schemas.microsoft.com/office/powerpoint/2010/main" val="12164648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p:nvPr userDrawn="1"/>
        </p:nvSpPr>
        <p:spPr>
          <a:xfrm>
            <a:off x="0" y="0"/>
            <a:ext cx="9144000" cy="479425"/>
          </a:xfrm>
          <a:prstGeom prst="rect">
            <a:avLst/>
          </a:prstGeom>
          <a:solidFill>
            <a:schemeClr val="tx2">
              <a:lumMod val="20000"/>
              <a:lumOff val="80000"/>
            </a:schemeClr>
          </a:solidFill>
        </p:spPr>
        <p:txBody>
          <a:bodyPr tIns="137160" bIns="109728">
            <a:spAutoFit/>
          </a:bodyPr>
          <a:lstStyle/>
          <a:p>
            <a:pPr algn="ctr">
              <a:lnSpc>
                <a:spcPts val="1800"/>
              </a:lnSpc>
              <a:defRPr/>
            </a:pPr>
            <a:r>
              <a:rPr lang="en-US" sz="1400" b="1" dirty="0">
                <a:solidFill>
                  <a:prstClr val="black"/>
                </a:solidFill>
                <a:latin typeface="Arial" pitchFamily="34" charset="0"/>
                <a:cs typeface="Arial" pitchFamily="34" charset="0"/>
              </a:rPr>
              <a:t> </a:t>
            </a:r>
          </a:p>
        </p:txBody>
      </p:sp>
      <p:pic>
        <p:nvPicPr>
          <p:cNvPr id="3" name="Picture 7" descr="222587-A_Cronin_PEHSU Map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9425"/>
            <a:ext cx="91440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251178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fld id="{9B22C0E4-46A4-45B9-A8E6-29B05AFA8143}" type="datetime4">
              <a:rPr lang="en-US"/>
              <a:pPr>
                <a:defRPr/>
              </a:pPr>
              <a:t>August 5, 2015</a:t>
            </a:fld>
            <a:endParaRPr lang="en-US"/>
          </a:p>
        </p:txBody>
      </p:sp>
      <p:sp>
        <p:nvSpPr>
          <p:cNvPr id="5" name="Footer Placeholder 4"/>
          <p:cNvSpPr>
            <a:spLocks noGrp="1"/>
          </p:cNvSpPr>
          <p:nvPr>
            <p:ph type="ftr" sz="quarter" idx="11"/>
          </p:nvPr>
        </p:nvSpPr>
        <p:spPr>
          <a:xfrm>
            <a:off x="2590800" y="6356350"/>
            <a:ext cx="2209800" cy="365125"/>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cs typeface="Arial" charset="0"/>
              </a:defRPr>
            </a:lvl1pPr>
          </a:lstStyle>
          <a:p>
            <a:pPr>
              <a:defRPr/>
            </a:pPr>
            <a:fld id="{434528A0-2D18-48F7-8243-790176A1E9E5}" type="slidenum">
              <a:rPr lang="en-US"/>
              <a:pPr>
                <a:defRPr/>
              </a:pPr>
              <a:t>‹#›</a:t>
            </a:fld>
            <a:endParaRPr lang="en-US"/>
          </a:p>
        </p:txBody>
      </p:sp>
    </p:spTree>
    <p:extLst>
      <p:ext uri="{BB962C8B-B14F-4D97-AF65-F5344CB8AC3E}">
        <p14:creationId xmlns:p14="http://schemas.microsoft.com/office/powerpoint/2010/main" val="199691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20311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08977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38645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386996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928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969663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2493049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76383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449375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577591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242881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601"/>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221290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591762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52"/>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4121147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737750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260116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406423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057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027279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553951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4072596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857156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76618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2284130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906394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9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1234898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4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1920035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754491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824651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2031238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55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785881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11895861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00106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606"/>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2130556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247296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902762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1366266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89"/>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1648477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40"/>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4016390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107388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4259628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2287876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518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24138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57"/>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6484125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18840033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130845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4180818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79083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3965516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81"/>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51342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32"/>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4400182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377372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2739799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1188458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355690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0224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3474928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3285012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0565674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1198553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8476389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31978055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72"/>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1803158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22"/>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22204018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5126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4184329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28031535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8755597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605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5808174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39887716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8813693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5939526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2872471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 With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0753" y="608440"/>
            <a:ext cx="6158819" cy="974725"/>
          </a:xfrm>
        </p:spPr>
        <p:txBody>
          <a:bodyPr anchor="t">
            <a:normAutofit/>
          </a:bodyPr>
          <a:lstStyle>
            <a:lvl1pPr algn="l">
              <a:defRPr sz="2400">
                <a:solidFill>
                  <a:srgbClr val="746661"/>
                </a:solidFill>
                <a:latin typeface="Corbe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sp>
        <p:nvSpPr>
          <p:cNvPr id="9" name="Picture Placeholder 8"/>
          <p:cNvSpPr>
            <a:spLocks noGrp="1"/>
          </p:cNvSpPr>
          <p:nvPr>
            <p:ph type="pic" sz="quarter" idx="10"/>
          </p:nvPr>
        </p:nvSpPr>
        <p:spPr>
          <a:xfrm>
            <a:off x="0" y="2636837"/>
            <a:ext cx="9144000" cy="4221163"/>
          </a:xfrm>
        </p:spPr>
        <p:txBody>
          <a:bodyPr/>
          <a:lstStyle/>
          <a:p>
            <a:endParaRPr lang="en-US"/>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256119"/>
            <a:ext cx="2044700" cy="1166284"/>
          </a:xfrm>
          <a:prstGeom prst="rect">
            <a:avLst/>
          </a:prstGeom>
          <a:noFill/>
        </p:spPr>
      </p:pic>
      <p:pic>
        <p:nvPicPr>
          <p:cNvPr id="10"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Tree>
    <p:extLst>
      <p:ext uri="{BB962C8B-B14F-4D97-AF65-F5344CB8AC3E}">
        <p14:creationId xmlns:p14="http://schemas.microsoft.com/office/powerpoint/2010/main" val="2797407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reaker Slide - Red">
    <p:spTree>
      <p:nvGrpSpPr>
        <p:cNvPr id="1" name=""/>
        <p:cNvGrpSpPr/>
        <p:nvPr/>
      </p:nvGrpSpPr>
      <p:grpSpPr>
        <a:xfrm>
          <a:off x="0" y="0"/>
          <a:ext cx="0" cy="0"/>
          <a:chOff x="0" y="0"/>
          <a:chExt cx="0" cy="0"/>
        </a:xfrm>
      </p:grpSpPr>
      <p:pic>
        <p:nvPicPr>
          <p:cNvPr id="4099" name="Picture 3" descr="O:\MAC-SERVER\Jobs\CNM_Childrens_National_Medical_Center\12495-08_Collateral_Templates\PPT\Links\CN_Red_DivBkg.jpg"/>
          <p:cNvPicPr>
            <a:picLocks noChangeAspect="1" noChangeArrowheads="1"/>
          </p:cNvPicPr>
          <p:nvPr userDrawn="1"/>
        </p:nvPicPr>
        <p:blipFill>
          <a:blip r:embed="rId2"/>
          <a:srcRect/>
          <a:stretch>
            <a:fillRect/>
          </a:stretch>
        </p:blipFill>
        <p:spPr bwMode="auto">
          <a:xfrm>
            <a:off x="12" y="241300"/>
            <a:ext cx="9144001" cy="5321301"/>
          </a:xfrm>
          <a:prstGeom prst="rect">
            <a:avLst/>
          </a:prstGeom>
          <a:noFill/>
        </p:spPr>
      </p:pic>
      <p:sp>
        <p:nvSpPr>
          <p:cNvPr id="2" name="Title 1"/>
          <p:cNvSpPr>
            <a:spLocks noGrp="1"/>
          </p:cNvSpPr>
          <p:nvPr>
            <p:ph type="ctrTitle"/>
          </p:nvPr>
        </p:nvSpPr>
        <p:spPr bwMode="white">
          <a:xfrm>
            <a:off x="685800" y="940561"/>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425979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34909371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eaker Slide - Taupe">
    <p:spTree>
      <p:nvGrpSpPr>
        <p:cNvPr id="1" name=""/>
        <p:cNvGrpSpPr/>
        <p:nvPr/>
      </p:nvGrpSpPr>
      <p:grpSpPr>
        <a:xfrm>
          <a:off x="0" y="0"/>
          <a:ext cx="0" cy="0"/>
          <a:chOff x="0" y="0"/>
          <a:chExt cx="0" cy="0"/>
        </a:xfrm>
      </p:grpSpPr>
      <p:pic>
        <p:nvPicPr>
          <p:cNvPr id="5122" name="Picture 2" descr="O:\MAC-SERVER\Jobs\CNM_Childrens_National_Medical_Center\12495-08_Collateral_Templates\PPT\Links\CN_Taupe_DivBkg.jpg"/>
          <p:cNvPicPr>
            <a:picLocks noChangeAspect="1" noChangeArrowheads="1"/>
          </p:cNvPicPr>
          <p:nvPr userDrawn="1"/>
        </p:nvPicPr>
        <p:blipFill>
          <a:blip r:embed="rId2"/>
          <a:srcRect/>
          <a:stretch>
            <a:fillRect/>
          </a:stretch>
        </p:blipFill>
        <p:spPr bwMode="auto">
          <a:xfrm>
            <a:off x="12" y="241303"/>
            <a:ext cx="9144001" cy="5321300"/>
          </a:xfrm>
          <a:prstGeom prst="rect">
            <a:avLst/>
          </a:prstGeom>
          <a:noFill/>
        </p:spPr>
      </p:pic>
      <p:sp>
        <p:nvSpPr>
          <p:cNvPr id="2" name="Title 1"/>
          <p:cNvSpPr>
            <a:spLocks noGrp="1"/>
          </p:cNvSpPr>
          <p:nvPr>
            <p:ph type="ctrTitle"/>
          </p:nvPr>
        </p:nvSpPr>
        <p:spPr bwMode="white">
          <a:xfrm>
            <a:off x="685800" y="941012"/>
            <a:ext cx="7772400" cy="1470025"/>
          </a:xfrm>
        </p:spPr>
        <p:txBody>
          <a:bodyPr anchor="t">
            <a:normAutofit/>
          </a:bodyPr>
          <a:lstStyle>
            <a:lvl1pPr algn="l">
              <a:defRPr sz="2800" i="0">
                <a:solidFill>
                  <a:schemeClr val="bg1"/>
                </a:solidFill>
                <a:latin typeface="Corbel"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508908" y="6356352"/>
            <a:ext cx="2133600" cy="365125"/>
          </a:xfrm>
        </p:spPr>
        <p:txBody>
          <a:bodyPr/>
          <a:lstStyle>
            <a:lvl1pPr algn="l">
              <a:defRPr sz="1050">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pic>
        <p:nvPicPr>
          <p:cNvPr id="7" name="Picture 2" descr="O:\MAC-SERVER\Jobs\CNM_Childrens_National_Medical_Center\12495-08_Collateral_Templates\PPT\Links\CN_Pr_Solid_3C-RGB.jpg"/>
          <p:cNvPicPr>
            <a:picLocks noChangeAspect="1" noChangeArrowheads="1"/>
          </p:cNvPicPr>
          <p:nvPr userDrawn="1"/>
        </p:nvPicPr>
        <p:blipFill>
          <a:blip r:embed="rId3" cstate="print"/>
          <a:srcRect/>
          <a:stretch>
            <a:fillRect/>
          </a:stretch>
        </p:blipFill>
        <p:spPr bwMode="auto">
          <a:xfrm>
            <a:off x="7099300" y="5691719"/>
            <a:ext cx="2044700" cy="1166284"/>
          </a:xfrm>
          <a:prstGeom prst="rect">
            <a:avLst/>
          </a:prstGeom>
          <a:noFill/>
        </p:spPr>
      </p:pic>
    </p:spTree>
    <p:extLst>
      <p:ext uri="{BB962C8B-B14F-4D97-AF65-F5344CB8AC3E}">
        <p14:creationId xmlns:p14="http://schemas.microsoft.com/office/powerpoint/2010/main" val="3533818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One Column">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8"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1215276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0" y="1311276"/>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Text Placeholder 9"/>
          <p:cNvSpPr>
            <a:spLocks noGrp="1"/>
          </p:cNvSpPr>
          <p:nvPr>
            <p:ph type="body" sz="quarter" idx="14" hasCustomPrompt="1"/>
          </p:nvPr>
        </p:nvSpPr>
        <p:spPr>
          <a:xfrm>
            <a:off x="4795908" y="1311248"/>
            <a:ext cx="3914773"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218120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With Photo">
    <p:spTree>
      <p:nvGrpSpPr>
        <p:cNvPr id="1" name=""/>
        <p:cNvGrpSpPr/>
        <p:nvPr/>
      </p:nvGrpSpPr>
      <p:grpSpPr>
        <a:xfrm>
          <a:off x="0" y="0"/>
          <a:ext cx="0" cy="0"/>
          <a:chOff x="0" y="0"/>
          <a:chExt cx="0" cy="0"/>
        </a:xfrm>
      </p:grpSpPr>
      <p:pic>
        <p:nvPicPr>
          <p:cNvPr id="9"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1"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454557"/>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8" name="Picture Placeholder 7"/>
          <p:cNvSpPr>
            <a:spLocks noGrp="1"/>
          </p:cNvSpPr>
          <p:nvPr>
            <p:ph type="pic" sz="quarter" idx="14"/>
          </p:nvPr>
        </p:nvSpPr>
        <p:spPr>
          <a:xfrm>
            <a:off x="7054885" y="1311276"/>
            <a:ext cx="2089116" cy="4454557"/>
          </a:xfrm>
        </p:spPr>
        <p:txBody>
          <a:bodyPr/>
          <a:lstStyle/>
          <a:p>
            <a:endParaRPr lang="en-US"/>
          </a:p>
        </p:txBody>
      </p:sp>
    </p:spTree>
    <p:extLst>
      <p:ext uri="{BB962C8B-B14F-4D97-AF65-F5344CB8AC3E}">
        <p14:creationId xmlns:p14="http://schemas.microsoft.com/office/powerpoint/2010/main" val="21602130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Full Photo">
    <p:spTree>
      <p:nvGrpSpPr>
        <p:cNvPr id="1" name=""/>
        <p:cNvGrpSpPr/>
        <p:nvPr/>
      </p:nvGrpSpPr>
      <p:grpSpPr>
        <a:xfrm>
          <a:off x="0" y="0"/>
          <a:ext cx="0" cy="0"/>
          <a:chOff x="0" y="0"/>
          <a:chExt cx="0" cy="0"/>
        </a:xfrm>
      </p:grpSpPr>
      <p:pic>
        <p:nvPicPr>
          <p:cNvPr id="7"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8" name="Picture Placeholder 7"/>
          <p:cNvSpPr>
            <a:spLocks noGrp="1"/>
          </p:cNvSpPr>
          <p:nvPr>
            <p:ph type="pic" sz="quarter" idx="14"/>
          </p:nvPr>
        </p:nvSpPr>
        <p:spPr>
          <a:xfrm>
            <a:off x="0" y="1311276"/>
            <a:ext cx="9144000" cy="4454525"/>
          </a:xfrm>
        </p:spPr>
        <p:txBody>
          <a:bodyPr/>
          <a:lstStyle/>
          <a:p>
            <a:endParaRPr lang="en-US"/>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0129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One Column (Taupe)">
    <p:spTree>
      <p:nvGrpSpPr>
        <p:cNvPr id="1" name=""/>
        <p:cNvGrpSpPr/>
        <p:nvPr/>
      </p:nvGrpSpPr>
      <p:grpSpPr>
        <a:xfrm>
          <a:off x="0" y="0"/>
          <a:ext cx="0" cy="0"/>
          <a:chOff x="0" y="0"/>
          <a:chExt cx="0" cy="0"/>
        </a:xfrm>
      </p:grpSpPr>
      <p:pic>
        <p:nvPicPr>
          <p:cNvPr id="8"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9"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76" y="1311276"/>
            <a:ext cx="8223307"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Tree>
    <p:extLst>
      <p:ext uri="{BB962C8B-B14F-4D97-AF65-F5344CB8AC3E}">
        <p14:creationId xmlns:p14="http://schemas.microsoft.com/office/powerpoint/2010/main" val="340870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With Photo (Taupe)">
    <p:spTree>
      <p:nvGrpSpPr>
        <p:cNvPr id="1" name=""/>
        <p:cNvGrpSpPr/>
        <p:nvPr/>
      </p:nvGrpSpPr>
      <p:grpSpPr>
        <a:xfrm>
          <a:off x="0" y="0"/>
          <a:ext cx="0" cy="0"/>
          <a:chOff x="0" y="0"/>
          <a:chExt cx="0" cy="0"/>
        </a:xfrm>
      </p:grpSpPr>
      <p:pic>
        <p:nvPicPr>
          <p:cNvPr id="11" name="Picture 2" descr="O:\MAC-SERVER\Jobs\CNM_Childrens_National_Medical_Center\12495-08_Collateral_Templates\PPT\Links\CN_Pr_Solid_3C-RGB.jpg"/>
          <p:cNvPicPr>
            <a:picLocks noChangeAspect="1" noChangeArrowheads="1"/>
          </p:cNvPicPr>
          <p:nvPr userDrawn="1"/>
        </p:nvPicPr>
        <p:blipFill>
          <a:blip r:embed="rId2" cstate="print"/>
          <a:srcRect/>
          <a:stretch>
            <a:fillRect/>
          </a:stretch>
        </p:blipFill>
        <p:spPr bwMode="auto">
          <a:xfrm>
            <a:off x="7099300" y="5691719"/>
            <a:ext cx="2044700" cy="1166284"/>
          </a:xfrm>
          <a:prstGeom prst="rect">
            <a:avLst/>
          </a:prstGeom>
          <a:noFill/>
        </p:spPr>
      </p:pic>
      <p:pic>
        <p:nvPicPr>
          <p:cNvPr id="12"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sp>
        <p:nvSpPr>
          <p:cNvPr id="7" name="Rectangle 6"/>
          <p:cNvSpPr/>
          <p:nvPr userDrawn="1"/>
        </p:nvSpPr>
        <p:spPr>
          <a:xfrm>
            <a:off x="0" y="1165224"/>
            <a:ext cx="9144000" cy="4637151"/>
          </a:xfrm>
          <a:prstGeom prst="rect">
            <a:avLst/>
          </a:prstGeom>
          <a:solidFill>
            <a:srgbClr val="F0E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498020" y="361908"/>
            <a:ext cx="8229600" cy="669925"/>
          </a:xfrm>
        </p:spPr>
        <p:txBody>
          <a:bodyPr anchor="t">
            <a:normAutofit/>
          </a:bodyPr>
          <a:lstStyle>
            <a:lvl1pPr algn="l">
              <a:defRPr sz="2400">
                <a:solidFill>
                  <a:srgbClr val="DA291C"/>
                </a:solidFill>
                <a:latin typeface="Corbel" pitchFamily="34" charset="0"/>
              </a:defRPr>
            </a:lvl1pPr>
          </a:lstStyle>
          <a:p>
            <a:r>
              <a:rPr lang="en-US" dirty="0" smtClean="0"/>
              <a:t>Headline or Title</a:t>
            </a:r>
            <a:endParaRPr lang="en-US" dirty="0"/>
          </a:p>
        </p:txBody>
      </p:sp>
      <p:sp>
        <p:nvSpPr>
          <p:cNvPr id="6" name="Slide Number Placeholder 5"/>
          <p:cNvSpPr>
            <a:spLocks noGrp="1"/>
          </p:cNvSpPr>
          <p:nvPr>
            <p:ph type="sldNum" sz="quarter" idx="12"/>
          </p:nvPr>
        </p:nvSpPr>
        <p:spPr/>
        <p:txBody>
          <a:body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
        <p:nvSpPr>
          <p:cNvPr id="10" name="Text Placeholder 9"/>
          <p:cNvSpPr>
            <a:spLocks noGrp="1"/>
          </p:cNvSpPr>
          <p:nvPr>
            <p:ph type="body" sz="quarter" idx="13" hasCustomPrompt="1"/>
          </p:nvPr>
        </p:nvSpPr>
        <p:spPr>
          <a:xfrm>
            <a:off x="511196" y="1311276"/>
            <a:ext cx="6148389" cy="4271992"/>
          </a:xfrm>
        </p:spPr>
        <p:txBody>
          <a:bodyPr/>
          <a:lstStyle>
            <a:lvl1pPr marL="0" indent="0">
              <a:buNone/>
              <a:defRPr sz="1600" b="0" baseline="0">
                <a:latin typeface="Corbel" pitchFamily="34" charset="0"/>
              </a:defRPr>
            </a:lvl1pPr>
            <a:lvl2pPr>
              <a:buFont typeface="Arial" pitchFamily="34" charset="0"/>
              <a:buChar char="•"/>
              <a:defRPr sz="1600"/>
            </a:lvl2pPr>
          </a:lstStyle>
          <a:p>
            <a:pPr lvl="0"/>
            <a:r>
              <a:rPr lang="en-US" dirty="0" smtClean="0"/>
              <a:t>Body Copy and Bullets: Corbel Regular (16pt.), Subheads: Corbel Bold (20pt.)</a:t>
            </a:r>
          </a:p>
          <a:p>
            <a:pPr lvl="1"/>
            <a:r>
              <a:rPr lang="en-US" dirty="0" smtClean="0"/>
              <a:t>Second level</a:t>
            </a:r>
          </a:p>
        </p:txBody>
      </p:sp>
      <p:sp>
        <p:nvSpPr>
          <p:cNvPr id="9" name="Picture Placeholder 8"/>
          <p:cNvSpPr>
            <a:spLocks noGrp="1"/>
          </p:cNvSpPr>
          <p:nvPr>
            <p:ph type="pic" sz="quarter" idx="14"/>
          </p:nvPr>
        </p:nvSpPr>
        <p:spPr>
          <a:xfrm>
            <a:off x="7056438" y="1311277"/>
            <a:ext cx="2087562" cy="4235451"/>
          </a:xfrm>
        </p:spPr>
        <p:txBody>
          <a:bodyPr/>
          <a:lstStyle/>
          <a:p>
            <a:endParaRPr lang="en-US"/>
          </a:p>
        </p:txBody>
      </p:sp>
    </p:spTree>
    <p:extLst>
      <p:ext uri="{BB962C8B-B14F-4D97-AF65-F5344CB8AC3E}">
        <p14:creationId xmlns:p14="http://schemas.microsoft.com/office/powerpoint/2010/main" val="28381551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Slide - No Typ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19594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Slide - With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4208" y="1982780"/>
            <a:ext cx="5792847" cy="898525"/>
          </a:xfrm>
        </p:spPr>
        <p:txBody>
          <a:bodyPr anchor="t">
            <a:normAutofit/>
          </a:bodyPr>
          <a:lstStyle>
            <a:lvl1pPr algn="l">
              <a:defRPr sz="2400">
                <a:solidFill>
                  <a:schemeClr val="bg1"/>
                </a:solidFill>
                <a:latin typeface="Corbel" pitchFamily="34" charset="0"/>
              </a:defRPr>
            </a:lvl1pPr>
          </a:lstStyle>
          <a:p>
            <a:r>
              <a:rPr lang="en-US" dirty="0" smtClean="0"/>
              <a:t>Title of Presentation or Thank You</a:t>
            </a:r>
            <a:endParaRPr lang="en-US" dirty="0"/>
          </a:p>
        </p:txBody>
      </p:sp>
      <p:pic>
        <p:nvPicPr>
          <p:cNvPr id="4" name="Picture 2" descr="O:\MAC-SERVER\Jobs\CNM_Childrens_National_Medical_Center\12495-08_Collateral_Templates\PPT\Links\CN_Pr_Solid_3C-RGB.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18569264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 No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0753" y="608440"/>
            <a:ext cx="6158819" cy="974725"/>
          </a:xfrm>
        </p:spPr>
        <p:txBody>
          <a:bodyPr anchor="t">
            <a:normAutofit/>
          </a:bodyPr>
          <a:lstStyle>
            <a:lvl1pPr algn="l">
              <a:defRPr sz="2400" baseline="0">
                <a:solidFill>
                  <a:srgbClr val="746661"/>
                </a:solidFill>
                <a:latin typeface="Corbel" pitchFamily="34" charset="0"/>
              </a:defRPr>
            </a:lvl1pPr>
          </a:lstStyle>
          <a:p>
            <a:r>
              <a:rPr lang="en-US" dirty="0" smtClean="0"/>
              <a:t>Title of Presentation or </a:t>
            </a:r>
            <a:br>
              <a:rPr lang="en-US" dirty="0" smtClean="0"/>
            </a:br>
            <a:r>
              <a:rPr lang="en-US" dirty="0" smtClean="0"/>
              <a:t>Thank You</a:t>
            </a:r>
            <a:endParaRPr lang="en-US" dirty="0"/>
          </a:p>
        </p:txBody>
      </p:sp>
      <p:sp>
        <p:nvSpPr>
          <p:cNvPr id="3" name="Subtitle 2"/>
          <p:cNvSpPr>
            <a:spLocks noGrp="1"/>
          </p:cNvSpPr>
          <p:nvPr>
            <p:ph type="subTitle" idx="1" hasCustomPrompt="1"/>
          </p:nvPr>
        </p:nvSpPr>
        <p:spPr>
          <a:xfrm>
            <a:off x="508041" y="2187559"/>
            <a:ext cx="4246533" cy="438156"/>
          </a:xfrm>
        </p:spPr>
        <p:txBody>
          <a:bodyPr>
            <a:normAutofit/>
          </a:bodyPr>
          <a:lstStyle>
            <a:lvl1pPr marL="0" indent="0" algn="l">
              <a:buNone/>
              <a:defRPr sz="1400">
                <a:solidFill>
                  <a:srgbClr val="746661"/>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 (00/00/0000)</a:t>
            </a:r>
            <a:endParaRPr lang="en-US" dirty="0"/>
          </a:p>
        </p:txBody>
      </p:sp>
      <p:pic>
        <p:nvPicPr>
          <p:cNvPr id="3076" name="Picture 4" descr="O:\MAC-SERVER\Jobs\CNM_Childrens_National_Medical_Center\12495-08_Collateral_Templates\PPT\Links\CN_Red_Title_Bkg.jpg"/>
          <p:cNvPicPr>
            <a:picLocks noChangeAspect="1" noChangeArrowheads="1"/>
          </p:cNvPicPr>
          <p:nvPr userDrawn="1"/>
        </p:nvPicPr>
        <p:blipFill>
          <a:blip r:embed="rId2"/>
          <a:srcRect/>
          <a:stretch>
            <a:fillRect/>
          </a:stretch>
        </p:blipFill>
        <p:spPr bwMode="auto">
          <a:xfrm>
            <a:off x="0" y="2633661"/>
            <a:ext cx="9144000" cy="4224339"/>
          </a:xfrm>
          <a:prstGeom prst="rect">
            <a:avLst/>
          </a:prstGeom>
          <a:noFill/>
        </p:spPr>
      </p:pic>
      <p:pic>
        <p:nvPicPr>
          <p:cNvPr id="7" name="Picture 2" descr="O:\MAC-SERVER\Jobs\CNM_Childrens_National_Medical_Center\12495-08_Collateral_Templates\PPT\Links\CN_Color_bar.jpg"/>
          <p:cNvPicPr>
            <a:picLocks noChangeAspect="1" noChangeArrowheads="1"/>
          </p:cNvPicPr>
          <p:nvPr userDrawn="1"/>
        </p:nvPicPr>
        <p:blipFill>
          <a:blip r:embed="rId3"/>
          <a:srcRect/>
          <a:stretch>
            <a:fillRect/>
          </a:stretch>
        </p:blipFill>
        <p:spPr bwMode="auto">
          <a:xfrm>
            <a:off x="12" y="0"/>
            <a:ext cx="9144001" cy="228600"/>
          </a:xfrm>
          <a:prstGeom prst="rect">
            <a:avLst/>
          </a:prstGeom>
          <a:noFill/>
        </p:spPr>
      </p:pic>
      <p:pic>
        <p:nvPicPr>
          <p:cNvPr id="9" name="Picture 2" descr="O:\MAC-SERVER\Jobs\CNM_Childrens_National_Medical_Center\12495-08_Collateral_Templates\PPT\Links\CN_Pr_Solid_3C-RGB.jpg"/>
          <p:cNvPicPr>
            <a:picLocks noChangeAspect="1" noChangeArrowheads="1"/>
          </p:cNvPicPr>
          <p:nvPr userDrawn="1"/>
        </p:nvPicPr>
        <p:blipFill>
          <a:blip r:embed="rId4" cstate="print"/>
          <a:srcRect/>
          <a:stretch>
            <a:fillRect/>
          </a:stretch>
        </p:blipFill>
        <p:spPr bwMode="auto">
          <a:xfrm>
            <a:off x="7099300" y="256119"/>
            <a:ext cx="2044700" cy="1166284"/>
          </a:xfrm>
          <a:prstGeom prst="rect">
            <a:avLst/>
          </a:prstGeom>
          <a:noFill/>
        </p:spPr>
      </p:pic>
    </p:spTree>
    <p:extLst>
      <p:ext uri="{BB962C8B-B14F-4D97-AF65-F5344CB8AC3E}">
        <p14:creationId xmlns:p14="http://schemas.microsoft.com/office/powerpoint/2010/main" val="3057257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11.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2.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theme" Target="../theme/theme15.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012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1120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6521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57" r:id="rId13"/>
    <p:sldLayoutId id="2147483858" r:id="rId14"/>
    <p:sldLayoutId id="214748385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2850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6877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1"/>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93778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514350" y="6356350"/>
            <a:ext cx="2133600" cy="365125"/>
          </a:xfrm>
          <a:prstGeom prst="rect">
            <a:avLst/>
          </a:prstGeom>
        </p:spPr>
        <p:txBody>
          <a:bodyPr vert="horz" lIns="91440" tIns="45720" rIns="91440" bIns="45720" rtlCol="0" anchor="ctr"/>
          <a:lstStyle>
            <a:lvl1pPr algn="l" fontAlgn="auto">
              <a:spcBef>
                <a:spcPts val="0"/>
              </a:spcBef>
              <a:spcAft>
                <a:spcPts val="0"/>
              </a:spcAft>
              <a:defRPr sz="1050">
                <a:solidFill>
                  <a:prstClr val="black">
                    <a:tint val="75000"/>
                  </a:prstClr>
                </a:solidFill>
                <a:latin typeface="Corbel" pitchFamily="34" charset="0"/>
                <a:cs typeface="+mn-cs"/>
              </a:defRPr>
            </a:lvl1pPr>
          </a:lstStyle>
          <a:p>
            <a:pPr>
              <a:defRPr/>
            </a:pPr>
            <a:fld id="{8F19FB81-43A6-4EF7-B8BD-A2FA0DEE10A2}" type="slidenum">
              <a:rPr lang="en-US"/>
              <a:pPr>
                <a:defRPr/>
              </a:pPr>
              <a:t>‹#›</a:t>
            </a:fld>
            <a:endParaRPr lang="en-US"/>
          </a:p>
        </p:txBody>
      </p:sp>
    </p:spTree>
    <p:extLst>
      <p:ext uri="{BB962C8B-B14F-4D97-AF65-F5344CB8AC3E}">
        <p14:creationId xmlns:p14="http://schemas.microsoft.com/office/powerpoint/2010/main" val="162552032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3030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449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546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70808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1992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5224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47661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514352" y="6356352"/>
            <a:ext cx="2133600" cy="365125"/>
          </a:xfrm>
          <a:prstGeom prst="rect">
            <a:avLst/>
          </a:prstGeom>
        </p:spPr>
        <p:txBody>
          <a:bodyPr vert="horz" lIns="91440" tIns="45720" rIns="91440" bIns="45720" rtlCol="0" anchor="ctr"/>
          <a:lstStyle>
            <a:lvl1pPr algn="l">
              <a:defRPr sz="1050">
                <a:solidFill>
                  <a:schemeClr val="tx1">
                    <a:tint val="75000"/>
                  </a:schemeClr>
                </a:solidFill>
                <a:latin typeface="Corbel" pitchFamily="34" charset="0"/>
              </a:defRPr>
            </a:lvl1pPr>
          </a:lstStyle>
          <a:p>
            <a:fld id="{90033947-BDB2-44BC-B95C-A87CE36832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3527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2.xml"/><Relationship Id="rId5" Type="http://schemas.openxmlformats.org/officeDocument/2006/relationships/image" Target="../media/image21.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82.xml"/><Relationship Id="rId5" Type="http://schemas.openxmlformats.org/officeDocument/2006/relationships/image" Target="../media/image2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2.xml"/><Relationship Id="rId5" Type="http://schemas.openxmlformats.org/officeDocument/2006/relationships/image" Target="../media/image23.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82.xml"/><Relationship Id="rId5" Type="http://schemas.openxmlformats.org/officeDocument/2006/relationships/image" Target="../media/image24.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82.xml"/><Relationship Id="rId5" Type="http://schemas.openxmlformats.org/officeDocument/2006/relationships/image" Target="../media/image25.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8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82.xml"/><Relationship Id="rId5" Type="http://schemas.openxmlformats.org/officeDocument/2006/relationships/image" Target="../media/image26.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8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8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2.xml"/><Relationship Id="rId5" Type="http://schemas.openxmlformats.org/officeDocument/2006/relationships/image" Target="../media/image11.jpe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82.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7.xml.rels><?xml version="1.0" encoding="UTF-8" standalone="yes"?>
<Relationships xmlns="http://schemas.openxmlformats.org/package/2006/relationships"><Relationship Id="rId3" Type="http://schemas.openxmlformats.org/officeDocument/2006/relationships/hyperlink" Target="http://www.thecommunityguide.org/asthma/rrchildren.html" TargetMode="External"/><Relationship Id="rId2" Type="http://schemas.openxmlformats.org/officeDocument/2006/relationships/notesSlide" Target="../notesSlides/notesSlide36.xml"/><Relationship Id="rId1" Type="http://schemas.openxmlformats.org/officeDocument/2006/relationships/slideLayout" Target="../slideLayouts/slideLayout182.xml"/><Relationship Id="rId5" Type="http://schemas.openxmlformats.org/officeDocument/2006/relationships/image" Target="../media/image11.jpe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7.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7.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91.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7.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1.png"/><Relationship Id="rId7" Type="http://schemas.openxmlformats.org/officeDocument/2006/relationships/diagramQuickStyle" Target="../diagrams/quickStyle1.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2.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png"/><Relationship Id="rId7" Type="http://schemas.openxmlformats.org/officeDocument/2006/relationships/diagramColors" Target="../diagrams/colors2.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7.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14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14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42.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6.xml"/><Relationship Id="rId1" Type="http://schemas.openxmlformats.org/officeDocument/2006/relationships/slideLayout" Target="../slideLayouts/slideLayout14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1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2.xml"/></Relationships>
</file>

<file path=ppt/slides/_rels/slide6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154.xml"/><Relationship Id="rId5" Type="http://schemas.openxmlformats.org/officeDocument/2006/relationships/image" Target="../media/image64.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4.xml"/></Relationships>
</file>

<file path=ppt/slides/_rels/slide7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15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9.xml"/><Relationship Id="rId1" Type="http://schemas.openxmlformats.org/officeDocument/2006/relationships/slideLayout" Target="../slideLayouts/slideLayout115.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0.xml"/><Relationship Id="rId1" Type="http://schemas.openxmlformats.org/officeDocument/2006/relationships/slideLayout" Target="../slideLayouts/slideLayout154.xml"/><Relationship Id="rId4" Type="http://schemas.openxmlformats.org/officeDocument/2006/relationships/image" Target="../media/image68.png"/></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1.xml"/><Relationship Id="rId1" Type="http://schemas.openxmlformats.org/officeDocument/2006/relationships/slideLayout" Target="../slideLayouts/slideLayout154.xml"/><Relationship Id="rId5" Type="http://schemas.openxmlformats.org/officeDocument/2006/relationships/image" Target="../media/image69.png"/><Relationship Id="rId4" Type="http://schemas.openxmlformats.org/officeDocument/2006/relationships/image" Target="../media/image68.png"/></Relationships>
</file>

<file path=ppt/slides/_rels/slide83.xml.rels><?xml version="1.0" encoding="UTF-8" standalone="yes"?>
<Relationships xmlns="http://schemas.openxmlformats.org/package/2006/relationships"><Relationship Id="rId3" Type="http://schemas.openxmlformats.org/officeDocument/2006/relationships/hyperlink" Target="http://www.mchb.hrsa.gov/" TargetMode="External"/><Relationship Id="rId2" Type="http://schemas.openxmlformats.org/officeDocument/2006/relationships/notesSlide" Target="../notesSlides/notesSlide72.xml"/><Relationship Id="rId1" Type="http://schemas.openxmlformats.org/officeDocument/2006/relationships/slideLayout" Target="../slideLayouts/slideLayout154.xml"/><Relationship Id="rId4" Type="http://schemas.openxmlformats.org/officeDocument/2006/relationships/image" Target="../media/image7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669925"/>
          </a:xfrm>
        </p:spPr>
        <p:txBody>
          <a:bodyPr>
            <a:normAutofit/>
          </a:bodyPr>
          <a:lstStyle/>
          <a:p>
            <a:pPr algn="ctr"/>
            <a:r>
              <a:rPr lang="en-US" sz="3400" dirty="0" smtClean="0"/>
              <a:t>Asthma and Advocacy</a:t>
            </a:r>
            <a:endParaRPr lang="en-US" sz="3400" dirty="0"/>
          </a:p>
        </p:txBody>
      </p:sp>
      <p:sp>
        <p:nvSpPr>
          <p:cNvPr id="3" name="Subtitle 2"/>
          <p:cNvSpPr>
            <a:spLocks noGrp="1"/>
          </p:cNvSpPr>
          <p:nvPr>
            <p:ph type="body" sz="quarter" idx="13"/>
          </p:nvPr>
        </p:nvSpPr>
        <p:spPr>
          <a:xfrm>
            <a:off x="533400" y="2971800"/>
            <a:ext cx="8201083" cy="1498633"/>
          </a:xfrm>
        </p:spPr>
        <p:txBody>
          <a:bodyPr>
            <a:noAutofit/>
          </a:bodyPr>
          <a:lstStyle/>
          <a:p>
            <a:pPr algn="ctr"/>
            <a:r>
              <a:rPr lang="en-US" sz="2600" dirty="0" smtClean="0"/>
              <a:t>Children’s National Medical Center</a:t>
            </a:r>
          </a:p>
          <a:p>
            <a:pPr algn="ctr"/>
            <a:r>
              <a:rPr lang="en-US" sz="2600" dirty="0" smtClean="0"/>
              <a:t>Advocacy Month Resident Noon Conference</a:t>
            </a:r>
          </a:p>
          <a:p>
            <a:pPr algn="ctr"/>
            <a:endParaRPr lang="en-US" sz="2600" dirty="0"/>
          </a:p>
          <a:p>
            <a:pPr algn="ctr"/>
            <a:r>
              <a:rPr lang="en-US" sz="2600" dirty="0" smtClean="0"/>
              <a:t>Abby </a:t>
            </a:r>
            <a:r>
              <a:rPr lang="en-US" sz="2600" dirty="0" err="1" smtClean="0"/>
              <a:t>Nerlinger</a:t>
            </a:r>
            <a:r>
              <a:rPr lang="en-US" sz="2600" dirty="0" smtClean="0"/>
              <a:t>, Pediatric Hospital Medicine Fellow</a:t>
            </a:r>
          </a:p>
          <a:p>
            <a:pPr algn="ctr"/>
            <a:r>
              <a:rPr lang="en-US" sz="2600" dirty="0" smtClean="0"/>
              <a:t>Molly </a:t>
            </a:r>
            <a:r>
              <a:rPr lang="en-US" sz="2600" dirty="0" err="1" smtClean="0"/>
              <a:t>Savitz</a:t>
            </a:r>
            <a:r>
              <a:rPr lang="en-US" sz="2600" dirty="0" smtClean="0"/>
              <a:t>, IMPACT DC Outreach Director </a:t>
            </a:r>
          </a:p>
          <a:p>
            <a:pPr algn="ctr"/>
            <a:r>
              <a:rPr lang="en-US" sz="2600" dirty="0" smtClean="0"/>
              <a:t>August 5, 2015</a:t>
            </a:r>
            <a:endParaRPr lang="en-US" sz="2600" dirty="0"/>
          </a:p>
        </p:txBody>
      </p:sp>
    </p:spTree>
    <p:extLst>
      <p:ext uri="{BB962C8B-B14F-4D97-AF65-F5344CB8AC3E}">
        <p14:creationId xmlns:p14="http://schemas.microsoft.com/office/powerpoint/2010/main" val="378957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361908"/>
            <a:ext cx="8604956" cy="669925"/>
          </a:xfrm>
        </p:spPr>
        <p:txBody>
          <a:bodyPr>
            <a:noAutofit/>
          </a:bodyPr>
          <a:lstStyle/>
          <a:p>
            <a:r>
              <a:rPr lang="en-US" sz="2200" dirty="0" smtClean="0"/>
              <a:t>Contribution of Environmental Factors to Preventable Burden of Disease</a:t>
            </a:r>
            <a:endParaRPr lang="en-US" sz="2200"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10</a:t>
            </a:fld>
            <a:endParaRPr lang="en-US">
              <a:solidFill>
                <a:prstClr val="black">
                  <a:tint val="75000"/>
                </a:prstClr>
              </a:solidFill>
            </a:endParaRPr>
          </a:p>
        </p:txBody>
      </p:sp>
      <p:sp>
        <p:nvSpPr>
          <p:cNvPr id="4" name="TextBox 3"/>
          <p:cNvSpPr txBox="1"/>
          <p:nvPr/>
        </p:nvSpPr>
        <p:spPr>
          <a:xfrm>
            <a:off x="395536" y="1118583"/>
            <a:ext cx="4633664" cy="4062651"/>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Environmentally attributable fraction of asthma: 30% in children in the United States</a:t>
            </a:r>
            <a:r>
              <a:rPr lang="en-US" sz="2400" baseline="30000" dirty="0">
                <a:solidFill>
                  <a:prstClr val="black"/>
                </a:solidFill>
              </a:rPr>
              <a:t>1</a:t>
            </a:r>
          </a:p>
          <a:p>
            <a:pPr marL="285750" indent="-285750">
              <a:buFont typeface="Arial" pitchFamily="34" charset="0"/>
              <a:buChar char="•"/>
            </a:pPr>
            <a:r>
              <a:rPr lang="en-US" sz="2400" dirty="0">
                <a:solidFill>
                  <a:prstClr val="black"/>
                </a:solidFill>
              </a:rPr>
              <a:t>Total annual cost of $54.9 billion or 2.8% of the total US healthcare cost.</a:t>
            </a:r>
            <a:r>
              <a:rPr lang="en-US" sz="2400" baseline="30000" dirty="0">
                <a:solidFill>
                  <a:prstClr val="black"/>
                </a:solidFill>
              </a:rPr>
              <a:t>1</a:t>
            </a:r>
            <a:endParaRPr lang="en-US" sz="2400" dirty="0">
              <a:solidFill>
                <a:prstClr val="black"/>
              </a:solidFill>
            </a:endParaRPr>
          </a:p>
          <a:p>
            <a:pPr marL="285750" indent="-285750">
              <a:buFont typeface="Arial" pitchFamily="34" charset="0"/>
              <a:buChar char="•"/>
            </a:pPr>
            <a:endParaRPr lang="en-US" sz="2400" dirty="0">
              <a:solidFill>
                <a:prstClr val="black"/>
              </a:solidFill>
            </a:endParaRPr>
          </a:p>
          <a:p>
            <a:pPr marL="285750" indent="-285750">
              <a:buFont typeface="Arial" pitchFamily="34" charset="0"/>
              <a:buChar char="•"/>
            </a:pPr>
            <a:r>
              <a:rPr lang="en-US" sz="2400" dirty="0">
                <a:solidFill>
                  <a:prstClr val="black"/>
                </a:solidFill>
              </a:rPr>
              <a:t>Environmentally mediated disease in US children cost an estimated $76.6 billion in 2008.</a:t>
            </a:r>
            <a:r>
              <a:rPr lang="en-US" sz="2400" baseline="30000" dirty="0">
                <a:solidFill>
                  <a:prstClr val="black"/>
                </a:solidFill>
              </a:rPr>
              <a:t>2</a:t>
            </a:r>
            <a:endParaRPr lang="en-US" sz="2400" dirty="0">
              <a:solidFill>
                <a:prstClr val="black"/>
              </a:solidFill>
            </a:endParaRPr>
          </a:p>
          <a:p>
            <a:pPr marL="285750" indent="-285750">
              <a:buFont typeface="Arial" pitchFamily="34" charset="0"/>
              <a:buChar char="•"/>
            </a:pPr>
            <a:endParaRPr lang="en-US" dirty="0">
              <a:solidFill>
                <a:prstClr val="black"/>
              </a:solidFill>
            </a:endParaRPr>
          </a:p>
        </p:txBody>
      </p:sp>
      <p:sp>
        <p:nvSpPr>
          <p:cNvPr id="6" name="TextBox 5"/>
          <p:cNvSpPr txBox="1"/>
          <p:nvPr/>
        </p:nvSpPr>
        <p:spPr>
          <a:xfrm>
            <a:off x="202432" y="5423186"/>
            <a:ext cx="8748972" cy="1015663"/>
          </a:xfrm>
          <a:prstGeom prst="rect">
            <a:avLst/>
          </a:prstGeom>
          <a:noFill/>
        </p:spPr>
        <p:txBody>
          <a:bodyPr wrap="square" rtlCol="0">
            <a:spAutoFit/>
          </a:bodyPr>
          <a:lstStyle/>
          <a:p>
            <a:r>
              <a:rPr lang="en-US" sz="1000" dirty="0">
                <a:solidFill>
                  <a:prstClr val="black"/>
                </a:solidFill>
              </a:rPr>
              <a:t>Sources: 1. Based on 1997 updates to the 1990 census. Source: </a:t>
            </a:r>
            <a:r>
              <a:rPr lang="en-US" sz="1000" dirty="0" err="1">
                <a:solidFill>
                  <a:prstClr val="black"/>
                </a:solidFill>
              </a:rPr>
              <a:t>Landrigan</a:t>
            </a:r>
            <a:r>
              <a:rPr lang="en-US" sz="1000" dirty="0">
                <a:solidFill>
                  <a:prstClr val="black"/>
                </a:solidFill>
              </a:rPr>
              <a:t> PJ, Schechter CB, Lipton JM, </a:t>
            </a:r>
            <a:r>
              <a:rPr lang="en-US" sz="1000" dirty="0" err="1">
                <a:solidFill>
                  <a:prstClr val="black"/>
                </a:solidFill>
              </a:rPr>
              <a:t>Fahs</a:t>
            </a:r>
            <a:r>
              <a:rPr lang="en-US" sz="1000" dirty="0">
                <a:solidFill>
                  <a:prstClr val="black"/>
                </a:solidFill>
              </a:rPr>
              <a:t> MC, Schwartz J. Environmental pollutants and disease in American children: estimates of morbidity, mortality, and costs for lead poisoning, asthma, cancer, and developmental disabilities. </a:t>
            </a:r>
            <a:r>
              <a:rPr lang="en-US" sz="1000" i="1" dirty="0">
                <a:solidFill>
                  <a:prstClr val="black"/>
                </a:solidFill>
              </a:rPr>
              <a:t>Environ Health </a:t>
            </a:r>
            <a:r>
              <a:rPr lang="en-US" sz="1000" i="1" dirty="0" err="1">
                <a:solidFill>
                  <a:prstClr val="black"/>
                </a:solidFill>
              </a:rPr>
              <a:t>Perspect</a:t>
            </a:r>
            <a:r>
              <a:rPr lang="en-US" sz="1000" i="1" dirty="0">
                <a:solidFill>
                  <a:prstClr val="black"/>
                </a:solidFill>
              </a:rPr>
              <a:t>.</a:t>
            </a:r>
            <a:r>
              <a:rPr lang="en-US" sz="1000" dirty="0">
                <a:solidFill>
                  <a:prstClr val="black"/>
                </a:solidFill>
              </a:rPr>
              <a:t> 2002 July;110(7):721-8. </a:t>
            </a:r>
          </a:p>
          <a:p>
            <a:r>
              <a:rPr lang="en-US" sz="1000" dirty="0">
                <a:solidFill>
                  <a:prstClr val="black"/>
                </a:solidFill>
              </a:rPr>
              <a:t>2. Based on Centers for Medicare and Medicaid Services data, with total spent in 2008 on environmentally mediated diseases including: poisoning, prenatal </a:t>
            </a:r>
            <a:r>
              <a:rPr lang="en-US" sz="1000" dirty="0" err="1">
                <a:solidFill>
                  <a:prstClr val="black"/>
                </a:solidFill>
              </a:rPr>
              <a:t>methylmercury</a:t>
            </a:r>
            <a:r>
              <a:rPr lang="en-US" sz="1000" dirty="0">
                <a:solidFill>
                  <a:prstClr val="black"/>
                </a:solidFill>
              </a:rPr>
              <a:t> exposure, childhood cancer, asthma, intellectual disability, autism, and attention deficit hyperactivity disorder. Source: </a:t>
            </a:r>
            <a:r>
              <a:rPr lang="en-US" sz="1000" dirty="0" err="1">
                <a:solidFill>
                  <a:prstClr val="black"/>
                </a:solidFill>
              </a:rPr>
              <a:t>Trasande</a:t>
            </a:r>
            <a:r>
              <a:rPr lang="en-US" sz="1000" dirty="0">
                <a:solidFill>
                  <a:prstClr val="black"/>
                </a:solidFill>
              </a:rPr>
              <a:t> L, Liu Y. Reducing the staggering costs of environmental disease in children, estimated at $76.6 billion in 2008. </a:t>
            </a:r>
            <a:r>
              <a:rPr lang="en-US" sz="1000" i="1" dirty="0">
                <a:solidFill>
                  <a:prstClr val="black"/>
                </a:solidFill>
              </a:rPr>
              <a:t>Health Affairs.</a:t>
            </a:r>
            <a:r>
              <a:rPr lang="en-US" sz="1000" dirty="0">
                <a:solidFill>
                  <a:prstClr val="black"/>
                </a:solidFill>
              </a:rPr>
              <a:t> 2011;30(5):1-8.</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897328"/>
            <a:ext cx="3250704" cy="532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822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Affordable Care Act Summary</a:t>
            </a:r>
            <a:endParaRPr lang="en-US" sz="3000"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11</a:t>
            </a:fld>
            <a:endParaRPr lang="en-US">
              <a:solidFill>
                <a:prstClr val="black">
                  <a:tint val="75000"/>
                </a:prstClr>
              </a:solidFill>
            </a:endParaRPr>
          </a:p>
        </p:txBody>
      </p:sp>
      <p:sp>
        <p:nvSpPr>
          <p:cNvPr id="5" name="TextBox 4"/>
          <p:cNvSpPr txBox="1"/>
          <p:nvPr/>
        </p:nvSpPr>
        <p:spPr>
          <a:xfrm>
            <a:off x="611560" y="1172749"/>
            <a:ext cx="7632848" cy="2092881"/>
          </a:xfrm>
          <a:prstGeom prst="rect">
            <a:avLst/>
          </a:prstGeom>
          <a:noFill/>
        </p:spPr>
        <p:txBody>
          <a:bodyPr wrap="square" rtlCol="0">
            <a:spAutoFit/>
          </a:bodyPr>
          <a:lstStyle/>
          <a:p>
            <a:pPr marL="285750" indent="-285750">
              <a:buFont typeface="Arial" pitchFamily="34" charset="0"/>
              <a:buChar char="•"/>
            </a:pPr>
            <a:r>
              <a:rPr lang="en-US" sz="2600" dirty="0">
                <a:solidFill>
                  <a:prstClr val="black"/>
                </a:solidFill>
              </a:rPr>
              <a:t>Individual mandate</a:t>
            </a:r>
          </a:p>
          <a:p>
            <a:pPr marL="285750" indent="-285750">
              <a:buFont typeface="Arial" pitchFamily="34" charset="0"/>
              <a:buChar char="•"/>
            </a:pPr>
            <a:r>
              <a:rPr lang="en-US" sz="2600" dirty="0">
                <a:solidFill>
                  <a:prstClr val="black"/>
                </a:solidFill>
              </a:rPr>
              <a:t>Medicaid expansion</a:t>
            </a:r>
          </a:p>
          <a:p>
            <a:pPr marL="285750" indent="-285750">
              <a:buFont typeface="Arial" pitchFamily="34" charset="0"/>
              <a:buChar char="•"/>
            </a:pPr>
            <a:r>
              <a:rPr lang="en-US" sz="2600" dirty="0">
                <a:solidFill>
                  <a:prstClr val="black"/>
                </a:solidFill>
              </a:rPr>
              <a:t>Federal exchanges</a:t>
            </a:r>
          </a:p>
          <a:p>
            <a:pPr marL="285750" indent="-285750">
              <a:buFont typeface="Arial" pitchFamily="34" charset="0"/>
              <a:buChar char="•"/>
            </a:pPr>
            <a:r>
              <a:rPr lang="en-US" sz="2600" dirty="0">
                <a:solidFill>
                  <a:prstClr val="black"/>
                </a:solidFill>
              </a:rPr>
              <a:t>Essential health benefits</a:t>
            </a:r>
          </a:p>
          <a:p>
            <a:pPr marL="285750" indent="-285750">
              <a:buFont typeface="Arial" pitchFamily="34" charset="0"/>
              <a:buChar char="•"/>
            </a:pPr>
            <a:r>
              <a:rPr lang="en-US" sz="2600" dirty="0">
                <a:solidFill>
                  <a:prstClr val="black"/>
                </a:solidFill>
              </a:rPr>
              <a:t>No exclusion based on pre-existing conditions</a:t>
            </a:r>
          </a:p>
        </p:txBody>
      </p:sp>
    </p:spTree>
    <p:extLst>
      <p:ext uri="{BB962C8B-B14F-4D97-AF65-F5344CB8AC3E}">
        <p14:creationId xmlns:p14="http://schemas.microsoft.com/office/powerpoint/2010/main" val="221325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Affordable Care Act and Restructuring Preventive Care</a:t>
            </a:r>
            <a:endParaRPr lang="en-US" sz="2800"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12</a:t>
            </a:fld>
            <a:endParaRPr lang="en-US">
              <a:solidFill>
                <a:prstClr val="black">
                  <a:tint val="75000"/>
                </a:prstClr>
              </a:solidFill>
            </a:endParaRPr>
          </a:p>
        </p:txBody>
      </p:sp>
      <p:sp>
        <p:nvSpPr>
          <p:cNvPr id="5" name="Rectangle 4"/>
          <p:cNvSpPr/>
          <p:nvPr/>
        </p:nvSpPr>
        <p:spPr>
          <a:xfrm>
            <a:off x="251520" y="1316948"/>
            <a:ext cx="5724128" cy="3785652"/>
          </a:xfrm>
          <a:prstGeom prst="rect">
            <a:avLst/>
          </a:prstGeom>
        </p:spPr>
        <p:txBody>
          <a:bodyPr wrap="square">
            <a:spAutoFit/>
          </a:bodyPr>
          <a:lstStyle/>
          <a:p>
            <a:pPr marL="285750" indent="-285750">
              <a:buFont typeface="Arial" pitchFamily="34" charset="0"/>
              <a:buChar char="•"/>
            </a:pPr>
            <a:r>
              <a:rPr lang="en-US" sz="2400" b="1" dirty="0">
                <a:solidFill>
                  <a:prstClr val="black"/>
                </a:solidFill>
              </a:rPr>
              <a:t>Title IV:  Prevention of Chronic Disease and Improving Public Health</a:t>
            </a:r>
          </a:p>
          <a:p>
            <a:endParaRPr lang="en-US" sz="2400" b="1" dirty="0">
              <a:solidFill>
                <a:prstClr val="black"/>
              </a:solidFill>
            </a:endParaRPr>
          </a:p>
          <a:p>
            <a:pPr marL="742950" lvl="1" indent="-285750">
              <a:buFont typeface="Arial" pitchFamily="34" charset="0"/>
              <a:buChar char="•"/>
            </a:pPr>
            <a:r>
              <a:rPr lang="en-US" sz="2400" dirty="0">
                <a:solidFill>
                  <a:prstClr val="black"/>
                </a:solidFill>
              </a:rPr>
              <a:t>Modernizing Disease Prevention and Public Health Systems</a:t>
            </a:r>
          </a:p>
          <a:p>
            <a:pPr marL="742950" lvl="1" indent="-285750">
              <a:buFont typeface="Arial" pitchFamily="34" charset="0"/>
              <a:buChar char="•"/>
            </a:pPr>
            <a:r>
              <a:rPr lang="en-US" sz="2400" dirty="0">
                <a:solidFill>
                  <a:prstClr val="black"/>
                </a:solidFill>
              </a:rPr>
              <a:t>Increasing Access to Clinical Preventive Services</a:t>
            </a:r>
          </a:p>
          <a:p>
            <a:pPr marL="742950" lvl="1" indent="-285750">
              <a:buFont typeface="Arial" pitchFamily="34" charset="0"/>
              <a:buChar char="•"/>
            </a:pPr>
            <a:r>
              <a:rPr lang="en-US" sz="2400" dirty="0">
                <a:solidFill>
                  <a:prstClr val="black"/>
                </a:solidFill>
              </a:rPr>
              <a:t>Creating Healthier Communities</a:t>
            </a:r>
          </a:p>
          <a:p>
            <a:pPr marL="742950" lvl="1" indent="-285750">
              <a:buFont typeface="Arial" pitchFamily="34" charset="0"/>
              <a:buChar char="•"/>
            </a:pPr>
            <a:r>
              <a:rPr lang="en-US" sz="2400" dirty="0">
                <a:solidFill>
                  <a:prstClr val="black"/>
                </a:solidFill>
              </a:rPr>
              <a:t>Support for Prevention and Public Health Innovation</a:t>
            </a:r>
          </a:p>
        </p:txBody>
      </p:sp>
      <p:sp>
        <p:nvSpPr>
          <p:cNvPr id="6" name="TextBox 5"/>
          <p:cNvSpPr txBox="1"/>
          <p:nvPr/>
        </p:nvSpPr>
        <p:spPr>
          <a:xfrm>
            <a:off x="467571" y="5926437"/>
            <a:ext cx="4742631" cy="400110"/>
          </a:xfrm>
          <a:prstGeom prst="rect">
            <a:avLst/>
          </a:prstGeom>
          <a:noFill/>
        </p:spPr>
        <p:txBody>
          <a:bodyPr wrap="square" rtlCol="0">
            <a:spAutoFit/>
          </a:bodyPr>
          <a:lstStyle/>
          <a:p>
            <a:r>
              <a:rPr lang="en-US" sz="1000" dirty="0">
                <a:solidFill>
                  <a:prstClr val="black"/>
                </a:solidFill>
              </a:rPr>
              <a:t>Source: US Department of Health and Human Services. Read the Law. Available: http://www.hhs.gov/healthcare/rights/law/index.html</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897" y="1556793"/>
            <a:ext cx="2860706" cy="358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46007" y="5823845"/>
            <a:ext cx="3152511" cy="553998"/>
          </a:xfrm>
          <a:prstGeom prst="rect">
            <a:avLst/>
          </a:prstGeom>
          <a:noFill/>
        </p:spPr>
        <p:txBody>
          <a:bodyPr wrap="square" rtlCol="0">
            <a:spAutoFit/>
          </a:bodyPr>
          <a:lstStyle/>
          <a:p>
            <a:r>
              <a:rPr lang="en-US" sz="1000" dirty="0">
                <a:solidFill>
                  <a:prstClr val="black"/>
                </a:solidFill>
              </a:rPr>
              <a:t>Source: US Department of Health and Human Services. Available: http://www.acf.hhs.gov/programs/ecd/child-health-development/affordable-care-act</a:t>
            </a:r>
          </a:p>
        </p:txBody>
      </p:sp>
    </p:spTree>
    <p:extLst>
      <p:ext uri="{BB962C8B-B14F-4D97-AF65-F5344CB8AC3E}">
        <p14:creationId xmlns:p14="http://schemas.microsoft.com/office/powerpoint/2010/main" val="4134818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628" y="2420888"/>
            <a:ext cx="6696744" cy="669925"/>
          </a:xfrm>
        </p:spPr>
        <p:txBody>
          <a:bodyPr>
            <a:noAutofit/>
          </a:bodyPr>
          <a:lstStyle/>
          <a:p>
            <a:pPr algn="ctr"/>
            <a:r>
              <a:rPr lang="en-US" sz="3000" dirty="0" smtClean="0"/>
              <a:t>The Message:</a:t>
            </a:r>
            <a:br>
              <a:rPr lang="en-US" sz="3000" dirty="0" smtClean="0"/>
            </a:br>
            <a:r>
              <a:rPr lang="en-US" sz="3000" dirty="0" smtClean="0"/>
              <a:t/>
            </a:r>
            <a:br>
              <a:rPr lang="en-US" sz="3000" dirty="0" smtClean="0"/>
            </a:br>
            <a:r>
              <a:rPr lang="en-US" sz="3000" dirty="0" smtClean="0"/>
              <a:t>A policy window is open for furthering population-level preventive solutions for pediatric asthma</a:t>
            </a:r>
            <a:endParaRPr lang="en-US" sz="3000"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87586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Opportunities for Intervention</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14</a:t>
            </a:fld>
            <a:endParaRPr lang="en-US" dirty="0">
              <a:solidFill>
                <a:prstClr val="black">
                  <a:tint val="75000"/>
                </a:prstClr>
              </a:solidFill>
            </a:endParaRPr>
          </a:p>
        </p:txBody>
      </p:sp>
      <p:sp>
        <p:nvSpPr>
          <p:cNvPr id="5" name="Isosceles Triangle 4"/>
          <p:cNvSpPr/>
          <p:nvPr/>
        </p:nvSpPr>
        <p:spPr>
          <a:xfrm>
            <a:off x="1943916" y="1135739"/>
            <a:ext cx="4968553" cy="5381396"/>
          </a:xfrm>
          <a:prstGeom prst="triangle">
            <a:avLst/>
          </a:prstGeom>
          <a:gradFill flip="none" rotWithShape="1">
            <a:gsLst>
              <a:gs pos="100000">
                <a:srgbClr val="C00000">
                  <a:lumMod val="49000"/>
                </a:srgbClr>
              </a:gs>
              <a:gs pos="0">
                <a:schemeClr val="accent1">
                  <a:tint val="66000"/>
                  <a:satMod val="160000"/>
                </a:schemeClr>
              </a:gs>
              <a:gs pos="2000">
                <a:schemeClr val="accent1">
                  <a:tint val="23500"/>
                  <a:satMod val="1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67744" y="5829268"/>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15719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9948" y="4482944"/>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14811" y="3826436"/>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67211" y="3044960"/>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7463" y="2361208"/>
            <a:ext cx="967519" cy="369332"/>
          </a:xfrm>
          <a:prstGeom prst="rect">
            <a:avLst/>
          </a:prstGeom>
          <a:noFill/>
        </p:spPr>
        <p:txBody>
          <a:bodyPr wrap="square" rtlCol="0">
            <a:spAutoFit/>
          </a:bodyPr>
          <a:lstStyle/>
          <a:p>
            <a:r>
              <a:rPr lang="en-US" dirty="0">
                <a:solidFill>
                  <a:prstClr val="white"/>
                </a:solidFill>
              </a:rPr>
              <a:t>PATIENT</a:t>
            </a:r>
          </a:p>
        </p:txBody>
      </p:sp>
      <p:sp>
        <p:nvSpPr>
          <p:cNvPr id="22" name="TextBox 21"/>
          <p:cNvSpPr txBox="1"/>
          <p:nvPr/>
        </p:nvSpPr>
        <p:spPr>
          <a:xfrm>
            <a:off x="3563888" y="3266644"/>
            <a:ext cx="1944216" cy="369332"/>
          </a:xfrm>
          <a:prstGeom prst="rect">
            <a:avLst/>
          </a:prstGeom>
          <a:noFill/>
        </p:spPr>
        <p:txBody>
          <a:bodyPr wrap="square" rtlCol="0">
            <a:spAutoFit/>
          </a:bodyPr>
          <a:lstStyle/>
          <a:p>
            <a:r>
              <a:rPr lang="en-US" dirty="0">
                <a:solidFill>
                  <a:prstClr val="white"/>
                </a:solidFill>
              </a:rPr>
              <a:t>CLINIC/HOSPITAL</a:t>
            </a:r>
          </a:p>
        </p:txBody>
      </p:sp>
      <p:sp>
        <p:nvSpPr>
          <p:cNvPr id="23" name="TextBox 22"/>
          <p:cNvSpPr txBox="1"/>
          <p:nvPr/>
        </p:nvSpPr>
        <p:spPr>
          <a:xfrm>
            <a:off x="3779912" y="3962173"/>
            <a:ext cx="1332148" cy="369332"/>
          </a:xfrm>
          <a:prstGeom prst="rect">
            <a:avLst/>
          </a:prstGeom>
          <a:noFill/>
        </p:spPr>
        <p:txBody>
          <a:bodyPr wrap="square" rtlCol="0">
            <a:spAutoFit/>
          </a:bodyPr>
          <a:lstStyle/>
          <a:p>
            <a:r>
              <a:rPr lang="en-US" dirty="0">
                <a:solidFill>
                  <a:prstClr val="white"/>
                </a:solidFill>
              </a:rPr>
              <a:t>INSURANCE</a:t>
            </a:r>
          </a:p>
        </p:txBody>
      </p:sp>
      <p:sp>
        <p:nvSpPr>
          <p:cNvPr id="24" name="TextBox 23"/>
          <p:cNvSpPr txBox="1"/>
          <p:nvPr/>
        </p:nvSpPr>
        <p:spPr>
          <a:xfrm>
            <a:off x="3779912" y="4642164"/>
            <a:ext cx="1476164" cy="369332"/>
          </a:xfrm>
          <a:prstGeom prst="rect">
            <a:avLst/>
          </a:prstGeom>
          <a:noFill/>
        </p:spPr>
        <p:txBody>
          <a:bodyPr wrap="square" rtlCol="0">
            <a:spAutoFit/>
          </a:bodyPr>
          <a:lstStyle/>
          <a:p>
            <a:r>
              <a:rPr lang="en-US" dirty="0">
                <a:solidFill>
                  <a:prstClr val="white"/>
                </a:solidFill>
              </a:rPr>
              <a:t>COMMUNITY</a:t>
            </a:r>
          </a:p>
        </p:txBody>
      </p:sp>
      <p:sp>
        <p:nvSpPr>
          <p:cNvPr id="25" name="TextBox 24"/>
          <p:cNvSpPr txBox="1"/>
          <p:nvPr/>
        </p:nvSpPr>
        <p:spPr>
          <a:xfrm>
            <a:off x="4137909" y="5336824"/>
            <a:ext cx="967519" cy="369332"/>
          </a:xfrm>
          <a:prstGeom prst="rect">
            <a:avLst/>
          </a:prstGeom>
          <a:noFill/>
        </p:spPr>
        <p:txBody>
          <a:bodyPr wrap="square" rtlCol="0">
            <a:spAutoFit/>
          </a:bodyPr>
          <a:lstStyle/>
          <a:p>
            <a:r>
              <a:rPr lang="en-US" dirty="0">
                <a:solidFill>
                  <a:prstClr val="white"/>
                </a:solidFill>
              </a:rPr>
              <a:t>STATE</a:t>
            </a:r>
          </a:p>
        </p:txBody>
      </p:sp>
      <p:sp>
        <p:nvSpPr>
          <p:cNvPr id="26" name="TextBox 25"/>
          <p:cNvSpPr txBox="1"/>
          <p:nvPr/>
        </p:nvSpPr>
        <p:spPr>
          <a:xfrm>
            <a:off x="3941568" y="6032606"/>
            <a:ext cx="1080096" cy="646331"/>
          </a:xfrm>
          <a:prstGeom prst="rect">
            <a:avLst/>
          </a:prstGeom>
          <a:noFill/>
        </p:spPr>
        <p:txBody>
          <a:bodyPr wrap="square" rtlCol="0">
            <a:spAutoFit/>
          </a:bodyPr>
          <a:lstStyle/>
          <a:p>
            <a:r>
              <a:rPr lang="en-US" dirty="0">
                <a:solidFill>
                  <a:prstClr val="white"/>
                </a:solidFill>
              </a:rPr>
              <a:t>FEDERALL</a:t>
            </a:r>
          </a:p>
        </p:txBody>
      </p:sp>
      <p:sp>
        <p:nvSpPr>
          <p:cNvPr id="27" name="Isosceles Triangle 26"/>
          <p:cNvSpPr/>
          <p:nvPr/>
        </p:nvSpPr>
        <p:spPr>
          <a:xfrm>
            <a:off x="1799901" y="1020527"/>
            <a:ext cx="5287999" cy="5624849"/>
          </a:xfrm>
          <a:prstGeom prst="triangle">
            <a:avLst>
              <a:gd name="adj" fmla="val 49743"/>
            </a:avLst>
          </a:prstGeom>
          <a:noFill/>
          <a:ln>
            <a:solidFill>
              <a:srgbClr val="74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p:cNvSpPr/>
          <p:nvPr/>
        </p:nvSpPr>
        <p:spPr>
          <a:xfrm>
            <a:off x="3389104" y="2041818"/>
            <a:ext cx="2124236" cy="10081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53750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NHLBI Asthma Management Guidelines</a:t>
            </a:r>
            <a:endParaRPr lang="en-US" sz="3000"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15</a:t>
            </a:fld>
            <a:endParaRPr lang="en-US">
              <a:solidFill>
                <a:prstClr val="black">
                  <a:tint val="75000"/>
                </a:prst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220755"/>
            <a:ext cx="2477542" cy="451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47864" y="1316767"/>
            <a:ext cx="5436604" cy="3046988"/>
          </a:xfrm>
          <a:prstGeom prst="rect">
            <a:avLst/>
          </a:prstGeom>
          <a:noFill/>
        </p:spPr>
        <p:txBody>
          <a:bodyPr wrap="square" rtlCol="0">
            <a:spAutoFit/>
          </a:bodyPr>
          <a:lstStyle/>
          <a:p>
            <a:pPr>
              <a:defRPr/>
            </a:pPr>
            <a:r>
              <a:rPr lang="en-US" sz="2400" dirty="0">
                <a:solidFill>
                  <a:prstClr val="black"/>
                </a:solidFill>
                <a:ea typeface="ＭＳ Ｐゴシック" pitchFamily="34" charset="-128"/>
                <a:cs typeface="Calibri" pitchFamily="34" charset="0"/>
              </a:rPr>
              <a:t>6 Priority Messages</a:t>
            </a:r>
          </a:p>
          <a:p>
            <a:pPr marL="457200" indent="-457200">
              <a:buFont typeface="Arial" pitchFamily="34" charset="0"/>
              <a:buChar char="•"/>
              <a:defRPr/>
            </a:pPr>
            <a:r>
              <a:rPr lang="en-US" sz="2400" dirty="0">
                <a:solidFill>
                  <a:prstClr val="black"/>
                </a:solidFill>
                <a:ea typeface="ＭＳ Ｐゴシック" pitchFamily="34" charset="-128"/>
                <a:cs typeface="Calibri" pitchFamily="34" charset="0"/>
              </a:rPr>
              <a:t>Use inhaled corticosteroids</a:t>
            </a:r>
          </a:p>
          <a:p>
            <a:pPr marL="457200" indent="-457200">
              <a:buFont typeface="Arial" pitchFamily="34" charset="0"/>
              <a:buChar char="•"/>
              <a:defRPr/>
            </a:pPr>
            <a:r>
              <a:rPr lang="en-US" sz="2400" dirty="0">
                <a:solidFill>
                  <a:prstClr val="black"/>
                </a:solidFill>
                <a:ea typeface="ＭＳ Ｐゴシック" pitchFamily="34" charset="-128"/>
                <a:cs typeface="Calibri" pitchFamily="34" charset="0"/>
              </a:rPr>
              <a:t>Use a written asthma action plan</a:t>
            </a:r>
          </a:p>
          <a:p>
            <a:pPr marL="457200" indent="-457200">
              <a:buFont typeface="Arial" pitchFamily="34" charset="0"/>
              <a:buChar char="•"/>
              <a:defRPr/>
            </a:pPr>
            <a:r>
              <a:rPr lang="en-US" sz="2400" dirty="0">
                <a:solidFill>
                  <a:prstClr val="black"/>
                </a:solidFill>
                <a:ea typeface="ＭＳ Ｐゴシック" pitchFamily="34" charset="-128"/>
                <a:cs typeface="Calibri" pitchFamily="34" charset="0"/>
              </a:rPr>
              <a:t>Assess asthma severity</a:t>
            </a:r>
          </a:p>
          <a:p>
            <a:pPr marL="457200" indent="-457200">
              <a:buFont typeface="Arial" pitchFamily="34" charset="0"/>
              <a:buChar char="•"/>
              <a:defRPr/>
            </a:pPr>
            <a:r>
              <a:rPr lang="en-US" sz="2400" dirty="0">
                <a:solidFill>
                  <a:prstClr val="black"/>
                </a:solidFill>
                <a:ea typeface="ＭＳ Ｐゴシック" pitchFamily="34" charset="-128"/>
                <a:cs typeface="Calibri" pitchFamily="34" charset="0"/>
              </a:rPr>
              <a:t>Assess and monitor asthma control</a:t>
            </a:r>
          </a:p>
          <a:p>
            <a:pPr marL="457200" indent="-457200">
              <a:buFont typeface="Arial" pitchFamily="34" charset="0"/>
              <a:buChar char="•"/>
              <a:defRPr/>
            </a:pPr>
            <a:r>
              <a:rPr lang="en-US" sz="2400" dirty="0">
                <a:solidFill>
                  <a:prstClr val="black"/>
                </a:solidFill>
                <a:ea typeface="ＭＳ Ｐゴシック" pitchFamily="34" charset="-128"/>
                <a:cs typeface="Calibri" pitchFamily="34" charset="0"/>
              </a:rPr>
              <a:t>Schedule periodic asthma visits</a:t>
            </a:r>
          </a:p>
          <a:p>
            <a:pPr marL="457200" indent="-457200">
              <a:buFont typeface="Arial" pitchFamily="34" charset="0"/>
              <a:buChar char="•"/>
              <a:defRPr/>
            </a:pPr>
            <a:r>
              <a:rPr lang="en-US" sz="2400" b="1" dirty="0">
                <a:solidFill>
                  <a:prstClr val="black"/>
                </a:solidFill>
                <a:ea typeface="ＭＳ Ｐゴシック" pitchFamily="34" charset="-128"/>
                <a:cs typeface="Calibri" pitchFamily="34" charset="0"/>
              </a:rPr>
              <a:t>Control environmental exposures</a:t>
            </a:r>
          </a:p>
          <a:p>
            <a:endParaRPr lang="en-US" sz="2400" dirty="0">
              <a:solidFill>
                <a:prstClr val="black"/>
              </a:solidFill>
            </a:endParaRPr>
          </a:p>
        </p:txBody>
      </p:sp>
      <p:sp>
        <p:nvSpPr>
          <p:cNvPr id="7" name="Rounded Rectangle 6"/>
          <p:cNvSpPr/>
          <p:nvPr/>
        </p:nvSpPr>
        <p:spPr>
          <a:xfrm>
            <a:off x="3671452" y="3518553"/>
            <a:ext cx="4634348" cy="59624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304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98475" y="361950"/>
            <a:ext cx="8229600" cy="669925"/>
          </a:xfrm>
        </p:spPr>
        <p:txBody>
          <a:bodyPr/>
          <a:lstStyle/>
          <a:p>
            <a:pPr eaLnBrk="1" hangingPunct="1"/>
            <a:r>
              <a:rPr lang="en-US" sz="3000" smtClean="0">
                <a:latin typeface="Calibri" pitchFamily="34" charset="0"/>
                <a:ea typeface="ＭＳ Ｐゴシック" pitchFamily="34" charset="-128"/>
                <a:cs typeface="Calibri" pitchFamily="34" charset="0"/>
              </a:rPr>
              <a:t>Control of Environmental Measures</a:t>
            </a:r>
          </a:p>
        </p:txBody>
      </p:sp>
      <p:sp>
        <p:nvSpPr>
          <p:cNvPr id="38915" name="Rectangle 5"/>
          <p:cNvSpPr>
            <a:spLocks noGrp="1" noChangeArrowheads="1"/>
          </p:cNvSpPr>
          <p:nvPr>
            <p:ph type="body" sz="quarter" idx="13"/>
          </p:nvPr>
        </p:nvSpPr>
        <p:spPr>
          <a:xfrm>
            <a:off x="511175" y="1311275"/>
            <a:ext cx="8223250" cy="1508125"/>
          </a:xfrm>
        </p:spPr>
        <p:txBody>
          <a:bodyPr/>
          <a:lstStyle/>
          <a:p>
            <a:pPr marL="457200" indent="-457200" eaLnBrk="1" hangingPunct="1">
              <a:buFont typeface="Arial" pitchFamily="34" charset="0"/>
              <a:buChar char="•"/>
              <a:defRPr/>
            </a:pPr>
            <a:r>
              <a:rPr lang="en-US" sz="2800" dirty="0" smtClean="0">
                <a:latin typeface="Calibri" pitchFamily="34" charset="0"/>
                <a:ea typeface="ＭＳ Ｐゴシック" pitchFamily="34" charset="-128"/>
                <a:cs typeface="Calibri" pitchFamily="34" charset="0"/>
              </a:rPr>
              <a:t>Patients who have asthma at any level  of severity should be asked about allergen and irritant exposure and counseled appropriately</a:t>
            </a:r>
          </a:p>
          <a:p>
            <a:pPr marL="457200" indent="-457200" eaLnBrk="1" hangingPunct="1">
              <a:buFont typeface="Arial" pitchFamily="34" charset="0"/>
              <a:buChar char="•"/>
              <a:defRPr/>
            </a:pPr>
            <a:r>
              <a:rPr lang="en-US" sz="2800" dirty="0" smtClean="0">
                <a:latin typeface="Calibri" pitchFamily="34" charset="0"/>
                <a:ea typeface="ＭＳ Ｐゴシック" pitchFamily="34" charset="-128"/>
                <a:cs typeface="Calibri" pitchFamily="34" charset="0"/>
              </a:rPr>
              <a:t>Children with indoor allergen sensitization have worse outcomes</a:t>
            </a:r>
          </a:p>
          <a:p>
            <a:pPr eaLnBrk="1" hangingPunct="1">
              <a:buFont typeface="Arial" pitchFamily="34" charset="0"/>
              <a:buNone/>
              <a:defRPr/>
            </a:pPr>
            <a:endParaRPr lang="en-US" sz="2800" dirty="0" smtClean="0">
              <a:ea typeface="ＭＳ Ｐゴシック" pitchFamily="34" charset="-128"/>
            </a:endParaRPr>
          </a:p>
        </p:txBody>
      </p:sp>
      <p:pic>
        <p:nvPicPr>
          <p:cNvPr id="37892"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832475"/>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238" y="3622675"/>
            <a:ext cx="67405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78885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8475" y="361950"/>
            <a:ext cx="8229600" cy="669925"/>
          </a:xfrm>
        </p:spPr>
        <p:txBody>
          <a:bodyPr/>
          <a:lstStyle/>
          <a:p>
            <a:pPr eaLnBrk="1" hangingPunct="1"/>
            <a:r>
              <a:rPr lang="en-US" sz="3000" smtClean="0">
                <a:latin typeface="Calibri" pitchFamily="34" charset="0"/>
                <a:ea typeface="ＭＳ Ｐゴシック" pitchFamily="34" charset="-128"/>
                <a:cs typeface="Calibri" pitchFamily="34" charset="0"/>
              </a:rPr>
              <a:t>Children Are Not Little Adults</a:t>
            </a:r>
          </a:p>
        </p:txBody>
      </p:sp>
      <p:sp>
        <p:nvSpPr>
          <p:cNvPr id="27651" name="Content Placeholder 2"/>
          <p:cNvSpPr>
            <a:spLocks noGrp="1"/>
          </p:cNvSpPr>
          <p:nvPr>
            <p:ph type="body" sz="quarter" idx="13"/>
          </p:nvPr>
        </p:nvSpPr>
        <p:spPr>
          <a:xfrm>
            <a:off x="511175" y="1143000"/>
            <a:ext cx="4137025" cy="4572000"/>
          </a:xfrm>
        </p:spPr>
        <p:txBody>
          <a:bodyPr/>
          <a:lstStyle/>
          <a:p>
            <a:pPr marL="342900" indent="-342900" eaLnBrk="1" hangingPunct="1">
              <a:buFont typeface="Arial" charset="0"/>
              <a:buChar char="•"/>
            </a:pPr>
            <a:r>
              <a:rPr lang="en-US" sz="2400" smtClean="0">
                <a:latin typeface="Calibri" pitchFamily="34" charset="0"/>
                <a:ea typeface="ＭＳ Ｐゴシック" pitchFamily="34" charset="-128"/>
              </a:rPr>
              <a:t>Lungs not completely formed at birth</a:t>
            </a:r>
          </a:p>
          <a:p>
            <a:pPr marL="342900" indent="-342900" eaLnBrk="1" hangingPunct="1">
              <a:buFont typeface="Arial" charset="0"/>
              <a:buChar char="•"/>
            </a:pPr>
            <a:r>
              <a:rPr lang="en-US" sz="2400" smtClean="0">
                <a:latin typeface="Calibri" pitchFamily="34" charset="0"/>
                <a:ea typeface="ＭＳ Ｐゴシック" pitchFamily="34" charset="-128"/>
              </a:rPr>
              <a:t>Continued development until adolescence</a:t>
            </a:r>
          </a:p>
          <a:p>
            <a:pPr lvl="1" eaLnBrk="1" hangingPunct="1">
              <a:buFont typeface="Arial" charset="0"/>
              <a:buChar char="•"/>
            </a:pPr>
            <a:r>
              <a:rPr lang="en-US" sz="2400" smtClean="0">
                <a:ea typeface="ＭＳ Ｐゴシック" pitchFamily="34" charset="-128"/>
              </a:rPr>
              <a:t>The bronchial tree </a:t>
            </a:r>
          </a:p>
          <a:p>
            <a:pPr lvl="1" eaLnBrk="1" hangingPunct="1">
              <a:buFont typeface="Arial" charset="0"/>
              <a:buChar char="•"/>
            </a:pPr>
            <a:r>
              <a:rPr lang="en-US" sz="2400" smtClean="0">
                <a:ea typeface="ＭＳ Ｐゴシック" pitchFamily="34" charset="-128"/>
              </a:rPr>
              <a:t>The alveoli (air sacs)</a:t>
            </a:r>
          </a:p>
          <a:p>
            <a:pPr marL="342900" indent="-342900" eaLnBrk="1" hangingPunct="1">
              <a:buFont typeface="Arial" charset="0"/>
              <a:buChar char="•"/>
            </a:pPr>
            <a:r>
              <a:rPr lang="en-US" sz="2400" smtClean="0">
                <a:latin typeface="Calibri" pitchFamily="34" charset="0"/>
                <a:ea typeface="ＭＳ Ｐゴシック" pitchFamily="34" charset="-128"/>
              </a:rPr>
              <a:t>More lung surface area per unit body weight</a:t>
            </a:r>
          </a:p>
          <a:p>
            <a:pPr marL="342900" indent="-342900" eaLnBrk="1" hangingPunct="1">
              <a:buFont typeface="Arial" charset="0"/>
              <a:buChar char="•"/>
            </a:pPr>
            <a:r>
              <a:rPr lang="en-US" sz="2400" smtClean="0">
                <a:latin typeface="Calibri" pitchFamily="34" charset="0"/>
                <a:ea typeface="ＭＳ Ｐゴシック" pitchFamily="34" charset="-128"/>
              </a:rPr>
              <a:t>Different respiratory pattern</a:t>
            </a:r>
          </a:p>
          <a:p>
            <a:pPr marL="342900" indent="-342900" eaLnBrk="1" hangingPunct="1">
              <a:buFont typeface="Arial" charset="0"/>
              <a:buChar char="•"/>
            </a:pPr>
            <a:r>
              <a:rPr lang="en-US" sz="2400" smtClean="0">
                <a:latin typeface="Calibri" pitchFamily="34" charset="0"/>
                <a:ea typeface="ＭＳ Ｐゴシック" pitchFamily="34" charset="-128"/>
              </a:rPr>
              <a:t>Different activity pattern</a:t>
            </a:r>
          </a:p>
          <a:p>
            <a:pPr marL="342900" indent="-342900" eaLnBrk="1" hangingPunct="1">
              <a:buFont typeface="Arial" charset="0"/>
              <a:buChar char="•"/>
            </a:pPr>
            <a:r>
              <a:rPr lang="en-US" sz="2400" smtClean="0">
                <a:latin typeface="Calibri" pitchFamily="34" charset="0"/>
                <a:ea typeface="ＭＳ Ｐゴシック" pitchFamily="34" charset="-128"/>
              </a:rPr>
              <a:t>Have a longer “shelf life” </a:t>
            </a:r>
          </a:p>
        </p:txBody>
      </p:sp>
      <p:pic>
        <p:nvPicPr>
          <p:cNvPr id="38916" name="Picture 4"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425" y="5940425"/>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263650"/>
            <a:ext cx="35099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740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228600" y="252413"/>
            <a:ext cx="4114800" cy="669925"/>
          </a:xfrm>
        </p:spPr>
        <p:txBody>
          <a:bodyPr>
            <a:normAutofit fontScale="90000"/>
          </a:bodyPr>
          <a:lstStyle/>
          <a:p>
            <a:pPr eaLnBrk="1" hangingPunct="1">
              <a:defRPr/>
            </a:pPr>
            <a:r>
              <a:rPr lang="en-US" sz="3000" dirty="0" smtClean="0">
                <a:latin typeface="Calibri" pitchFamily="34" charset="0"/>
                <a:cs typeface="Calibri" pitchFamily="34" charset="0"/>
              </a:rPr>
              <a:t>Taking a Pediatric Environmental Exposure History</a:t>
            </a:r>
            <a:r>
              <a:rPr lang="en-US" sz="3000" dirty="0" smtClean="0">
                <a:latin typeface="Calibri" pitchFamily="34" charset="0"/>
                <a:ea typeface="ＭＳ Ｐゴシック" pitchFamily="34" charset="-128"/>
                <a:cs typeface="Calibri" pitchFamily="34" charset="0"/>
              </a:rPr>
              <a:t/>
            </a:r>
            <a:br>
              <a:rPr lang="en-US" sz="3000" dirty="0" smtClean="0">
                <a:latin typeface="Calibri" pitchFamily="34" charset="0"/>
                <a:ea typeface="ＭＳ Ｐゴシック" pitchFamily="34" charset="-128"/>
                <a:cs typeface="Calibri" pitchFamily="34" charset="0"/>
              </a:rPr>
            </a:br>
            <a:endParaRPr lang="en-US" sz="3000" dirty="0" smtClean="0">
              <a:latin typeface="Calibri" pitchFamily="34" charset="0"/>
              <a:ea typeface="ＭＳ Ｐゴシック" pitchFamily="34" charset="-128"/>
              <a:cs typeface="Calibri" pitchFamily="34" charset="0"/>
            </a:endParaRPr>
          </a:p>
        </p:txBody>
      </p:sp>
      <p:pic>
        <p:nvPicPr>
          <p:cNvPr id="39939" name="Picture 1" descr="Description: Description: Description: CHAI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descr="maach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6019800"/>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025" y="252413"/>
            <a:ext cx="4762500" cy="618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Box 1"/>
          <p:cNvSpPr txBox="1">
            <a:spLocks noChangeArrowheads="1"/>
          </p:cNvSpPr>
          <p:nvPr/>
        </p:nvSpPr>
        <p:spPr bwMode="auto">
          <a:xfrm>
            <a:off x="47625" y="1828800"/>
            <a:ext cx="4038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Arial" pitchFamily="34" charset="0"/>
              <a:buChar char="•"/>
              <a:defRPr/>
            </a:pPr>
            <a:r>
              <a:rPr lang="en-US" sz="2200" dirty="0" smtClean="0">
                <a:solidFill>
                  <a:prstClr val="black"/>
                </a:solidFill>
                <a:latin typeface="Calibri"/>
              </a:rPr>
              <a:t>National Environmental Education Foundation</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rPr>
              <a:t>Environmental History Form for Pediatric Asthma Patients</a:t>
            </a:r>
          </a:p>
          <a:p>
            <a:pPr eaLnBrk="1" fontAlgn="base" hangingPunct="1">
              <a:spcBef>
                <a:spcPct val="0"/>
              </a:spcBef>
              <a:spcAft>
                <a:spcPct val="0"/>
              </a:spcAft>
              <a:buFont typeface="Arial" pitchFamily="34" charset="0"/>
              <a:buChar char="•"/>
              <a:defRPr/>
            </a:pPr>
            <a:endParaRPr lang="en-US" sz="2200" dirty="0" smtClean="0">
              <a:solidFill>
                <a:prstClr val="black"/>
              </a:solidFill>
              <a:latin typeface="Calibri"/>
            </a:endParaRP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rPr>
              <a:t>Applies to all childhood environments</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rPr>
              <a:t>Administered by health care provider</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rPr>
              <a:t>Available in English and Spanish</a:t>
            </a:r>
          </a:p>
          <a:p>
            <a:pPr eaLnBrk="1" fontAlgn="base" hangingPunct="1">
              <a:spcBef>
                <a:spcPct val="0"/>
              </a:spcBef>
              <a:spcAft>
                <a:spcPct val="0"/>
              </a:spcAft>
              <a:buFont typeface="Arial" pitchFamily="34" charset="0"/>
              <a:buChar char="•"/>
              <a:defRPr/>
            </a:pPr>
            <a:endParaRPr lang="en-US" sz="2000" dirty="0" smtClean="0">
              <a:solidFill>
                <a:prstClr val="black"/>
              </a:solidFill>
            </a:endParaRPr>
          </a:p>
          <a:p>
            <a:pPr marL="0" indent="0" eaLnBrk="1" fontAlgn="base" hangingPunct="1">
              <a:spcBef>
                <a:spcPct val="0"/>
              </a:spcBef>
              <a:spcAft>
                <a:spcPct val="0"/>
              </a:spcAft>
              <a:defRPr/>
            </a:pPr>
            <a:r>
              <a:rPr lang="en-US" sz="1200" dirty="0" smtClean="0">
                <a:solidFill>
                  <a:prstClr val="black"/>
                </a:solidFill>
              </a:rPr>
              <a:t>www.neefusa.org/health/asthma/asthmahistoryform</a:t>
            </a:r>
          </a:p>
          <a:p>
            <a:pPr eaLnBrk="1" fontAlgn="base" hangingPunct="1">
              <a:spcBef>
                <a:spcPct val="0"/>
              </a:spcBef>
              <a:spcAft>
                <a:spcPct val="0"/>
              </a:spcAft>
              <a:buFont typeface="Arial" pitchFamily="34" charset="0"/>
              <a:buChar char="•"/>
              <a:defRPr/>
            </a:pPr>
            <a:endParaRPr lang="en-US" sz="2000" dirty="0" smtClean="0">
              <a:solidFill>
                <a:prstClr val="black"/>
              </a:solidFill>
            </a:endParaRPr>
          </a:p>
        </p:txBody>
      </p:sp>
    </p:spTree>
    <p:extLst>
      <p:ext uri="{BB962C8B-B14F-4D97-AF65-F5344CB8AC3E}">
        <p14:creationId xmlns:p14="http://schemas.microsoft.com/office/powerpoint/2010/main" val="138389028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a:xfrm>
            <a:off x="427038" y="228600"/>
            <a:ext cx="8229600" cy="669925"/>
          </a:xfrm>
        </p:spPr>
        <p:txBody>
          <a:bodyPr rtlCol="0">
            <a:normAutofit fontScale="90000"/>
          </a:bodyPr>
          <a:lstStyle/>
          <a:p>
            <a:pPr eaLnBrk="1" fontAlgn="auto" hangingPunct="1">
              <a:spcAft>
                <a:spcPts val="0"/>
              </a:spcAft>
              <a:defRPr/>
            </a:pPr>
            <a:r>
              <a:rPr lang="en-US" sz="3600" dirty="0" smtClean="0">
                <a:latin typeface="Calibri" pitchFamily="34" charset="0"/>
                <a:ea typeface="ＭＳ Ｐゴシック" pitchFamily="34" charset="-128"/>
                <a:cs typeface="Calibri" pitchFamily="34" charset="0"/>
              </a:rPr>
              <a:t>Importance of Protecting Children from Indoor Air Allergens</a:t>
            </a: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
        <p:nvSpPr>
          <p:cNvPr id="31746" name="Content Placeholder 1"/>
          <p:cNvSpPr>
            <a:spLocks noGrp="1"/>
          </p:cNvSpPr>
          <p:nvPr>
            <p:ph type="body" sz="quarter" idx="13"/>
          </p:nvPr>
        </p:nvSpPr>
        <p:spPr>
          <a:xfrm>
            <a:off x="142875" y="1295400"/>
            <a:ext cx="3438525" cy="4724400"/>
          </a:xfrm>
        </p:spPr>
        <p:txBody>
          <a:bodyPr rtlCol="0">
            <a:normAutofit/>
          </a:bodyPr>
          <a:lstStyle/>
          <a:p>
            <a:pPr marL="342900" indent="-342900" eaLnBrk="1" fontAlgn="auto" hangingPunct="1">
              <a:spcAft>
                <a:spcPts val="0"/>
              </a:spcAft>
              <a:buFont typeface="Arial" pitchFamily="34" charset="0"/>
              <a:buChar char="•"/>
              <a:defRPr/>
            </a:pPr>
            <a:r>
              <a:rPr lang="en-US" sz="2400" dirty="0" smtClean="0">
                <a:latin typeface="Calibri" pitchFamily="34" charset="0"/>
                <a:ea typeface="ＭＳ Ｐゴシック" pitchFamily="34" charset="-128"/>
                <a:cs typeface="Calibri" pitchFamily="34" charset="0"/>
              </a:rPr>
              <a:t>Home and school environment</a:t>
            </a:r>
          </a:p>
          <a:p>
            <a:pPr marL="342900" indent="-342900" eaLnBrk="1" fontAlgn="auto" hangingPunct="1">
              <a:spcAft>
                <a:spcPts val="0"/>
              </a:spcAft>
              <a:buFont typeface="Arial" pitchFamily="34" charset="0"/>
              <a:buChar char="•"/>
              <a:defRPr/>
            </a:pPr>
            <a:r>
              <a:rPr lang="en-US" sz="2400" dirty="0" smtClean="0">
                <a:latin typeface="Calibri" pitchFamily="34" charset="0"/>
                <a:ea typeface="ＭＳ Ｐゴシック" pitchFamily="34" charset="-128"/>
                <a:cs typeface="Calibri" pitchFamily="34" charset="0"/>
              </a:rPr>
              <a:t>Children spend about 90% of their time indoors</a:t>
            </a:r>
          </a:p>
          <a:p>
            <a:pPr marL="342900" indent="-342900" eaLnBrk="1" fontAlgn="auto" hangingPunct="1">
              <a:spcAft>
                <a:spcPts val="0"/>
              </a:spcAft>
              <a:buFont typeface="Arial" pitchFamily="34" charset="0"/>
              <a:buChar char="•"/>
              <a:defRPr/>
            </a:pPr>
            <a:r>
              <a:rPr lang="en-US" sz="2400" dirty="0" smtClean="0">
                <a:latin typeface="Calibri" pitchFamily="34" charset="0"/>
                <a:ea typeface="ＭＳ Ｐゴシック" pitchFamily="34" charset="-128"/>
                <a:cs typeface="Calibri" pitchFamily="34" charset="0"/>
              </a:rPr>
              <a:t>School age children spend 30-50 hours a week in and around school buildings</a:t>
            </a:r>
          </a:p>
          <a:p>
            <a:pPr eaLnBrk="1" fontAlgn="auto" hangingPunct="1">
              <a:spcAft>
                <a:spcPts val="0"/>
              </a:spcAft>
              <a:buFont typeface="Arial" pitchFamily="34" charset="0"/>
              <a:buNone/>
              <a:defRPr/>
            </a:pPr>
            <a:endParaRPr lang="en-US" dirty="0" smtClean="0">
              <a:ea typeface="ＭＳ Ｐゴシック" pitchFamily="34" charset="-128"/>
            </a:endParaRPr>
          </a:p>
        </p:txBody>
      </p:sp>
      <p:sp>
        <p:nvSpPr>
          <p:cNvPr id="6" name="TextBox 2"/>
          <p:cNvSpPr txBox="1">
            <a:spLocks noChangeArrowheads="1"/>
          </p:cNvSpPr>
          <p:nvPr/>
        </p:nvSpPr>
        <p:spPr bwMode="auto">
          <a:xfrm>
            <a:off x="142875" y="5010150"/>
            <a:ext cx="3092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800100" indent="-34290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457200" fontAlgn="base">
              <a:spcBef>
                <a:spcPct val="0"/>
              </a:spcBef>
              <a:spcAft>
                <a:spcPct val="0"/>
              </a:spcAft>
              <a:defRPr/>
            </a:pPr>
            <a:r>
              <a:rPr lang="en-US" sz="1200" dirty="0" smtClean="0">
                <a:solidFill>
                  <a:prstClr val="black"/>
                </a:solidFill>
                <a:latin typeface="Garamond" pitchFamily="18" charset="0"/>
                <a:cs typeface="Arial" charset="0"/>
              </a:rPr>
              <a:t>Source: http://www.cdc.gov/nceh/publications/books/housing/cha05.htm</a:t>
            </a:r>
          </a:p>
        </p:txBody>
      </p:sp>
      <p:pic>
        <p:nvPicPr>
          <p:cNvPr id="43013" name="Picture 1" descr="Description: Description: Description: CHAI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descr="maach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98011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10" descr="Indoor air pollution EPA graph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838200"/>
            <a:ext cx="5570538" cy="450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633944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Learning Objectives</a:t>
            </a:r>
            <a:endParaRPr lang="en-US" sz="3000" dirty="0"/>
          </a:p>
        </p:txBody>
      </p:sp>
      <p:sp>
        <p:nvSpPr>
          <p:cNvPr id="3" name="Content Placeholder 2"/>
          <p:cNvSpPr>
            <a:spLocks noGrp="1"/>
          </p:cNvSpPr>
          <p:nvPr>
            <p:ph type="body" sz="quarter" idx="13"/>
          </p:nvPr>
        </p:nvSpPr>
        <p:spPr/>
        <p:txBody>
          <a:bodyPr>
            <a:normAutofit fontScale="92500" lnSpcReduction="10000"/>
          </a:bodyPr>
          <a:lstStyle/>
          <a:p>
            <a:pPr marL="457200" indent="-457200">
              <a:buFont typeface="Arial" pitchFamily="34" charset="0"/>
              <a:buChar char="•"/>
            </a:pPr>
            <a:r>
              <a:rPr lang="en-US" sz="2600" dirty="0" smtClean="0"/>
              <a:t>Understand changes in policy that are leading to transitions from individual to population health</a:t>
            </a:r>
          </a:p>
          <a:p>
            <a:pPr marL="457200" indent="-457200">
              <a:buFont typeface="Arial" pitchFamily="34" charset="0"/>
              <a:buChar char="•"/>
            </a:pPr>
            <a:endParaRPr lang="en-US" sz="2600" dirty="0"/>
          </a:p>
          <a:p>
            <a:pPr marL="457200" indent="-457200">
              <a:buFont typeface="Arial" pitchFamily="34" charset="0"/>
              <a:buChar char="•"/>
            </a:pPr>
            <a:r>
              <a:rPr lang="en-US" sz="2600" dirty="0" smtClean="0"/>
              <a:t>Discuss the evidence base for population-level pediatric asthma management</a:t>
            </a:r>
          </a:p>
          <a:p>
            <a:pPr marL="457200" indent="-457200">
              <a:buFont typeface="Arial" pitchFamily="34" charset="0"/>
              <a:buChar char="•"/>
            </a:pPr>
            <a:endParaRPr lang="en-US" sz="2600" dirty="0" smtClean="0"/>
          </a:p>
          <a:p>
            <a:pPr marL="457200" indent="-457200">
              <a:buFont typeface="Arial" pitchFamily="34" charset="0"/>
              <a:buChar char="•"/>
            </a:pPr>
            <a:r>
              <a:rPr lang="en-US" sz="2600" dirty="0" smtClean="0"/>
              <a:t>Understand how to translate this evidence into advocacy opportunities</a:t>
            </a:r>
          </a:p>
          <a:p>
            <a:pPr marL="457200" indent="-457200">
              <a:buFont typeface="Arial" pitchFamily="34" charset="0"/>
              <a:buChar char="•"/>
            </a:pPr>
            <a:endParaRPr lang="en-US" sz="2600" dirty="0"/>
          </a:p>
          <a:p>
            <a:pPr marL="457200" indent="-457200">
              <a:buFont typeface="Arial" pitchFamily="34" charset="0"/>
              <a:buChar char="•"/>
            </a:pPr>
            <a:r>
              <a:rPr lang="en-US" sz="2600" dirty="0" smtClean="0"/>
              <a:t>Identify community-based resources available for asthmatic patient referral</a:t>
            </a:r>
          </a:p>
          <a:p>
            <a:endParaRPr lang="en-US" dirty="0"/>
          </a:p>
        </p:txBody>
      </p:sp>
    </p:spTree>
    <p:extLst>
      <p:ext uri="{BB962C8B-B14F-4D97-AF65-F5344CB8AC3E}">
        <p14:creationId xmlns:p14="http://schemas.microsoft.com/office/powerpoint/2010/main" val="3194335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498475" y="361950"/>
            <a:ext cx="8229600" cy="669925"/>
          </a:xfrm>
        </p:spPr>
        <p:txBody>
          <a:bodyPr/>
          <a:lstStyle/>
          <a:p>
            <a:pPr eaLnBrk="1" hangingPunct="1"/>
            <a:r>
              <a:rPr lang="en-US" sz="3000" smtClean="0">
                <a:latin typeface="Calibri" pitchFamily="34" charset="0"/>
                <a:ea typeface="ＭＳ Ｐゴシック" pitchFamily="34" charset="-128"/>
                <a:cs typeface="Calibri" pitchFamily="34" charset="0"/>
              </a:rPr>
              <a:t>Allergens in the Indoor Air</a:t>
            </a:r>
          </a:p>
        </p:txBody>
      </p:sp>
      <p:sp>
        <p:nvSpPr>
          <p:cNvPr id="43011" name="Rectangle 5"/>
          <p:cNvSpPr>
            <a:spLocks noGrp="1" noChangeArrowheads="1"/>
          </p:cNvSpPr>
          <p:nvPr>
            <p:ph type="body" sz="quarter" idx="13"/>
          </p:nvPr>
        </p:nvSpPr>
        <p:spPr>
          <a:xfrm>
            <a:off x="4495800" y="1250950"/>
            <a:ext cx="3679825" cy="4251325"/>
          </a:xfrm>
        </p:spPr>
        <p:txBody>
          <a:bodyPr/>
          <a:lstStyle/>
          <a:p>
            <a:pPr marL="457200" lvl="1" indent="0" eaLnBrk="1" hangingPunct="1">
              <a:buFont typeface="Arial" pitchFamily="34" charset="0"/>
              <a:buNone/>
              <a:defRPr/>
            </a:pPr>
            <a:r>
              <a:rPr lang="en-US" sz="2000" dirty="0" smtClean="0">
                <a:latin typeface="Arial" pitchFamily="34" charset="0"/>
                <a:cs typeface="Arial" pitchFamily="34" charset="0"/>
              </a:rPr>
              <a:t>Other triggers:</a:t>
            </a:r>
          </a:p>
          <a:p>
            <a:pPr marL="457200" lvl="1" indent="0" eaLnBrk="1" hangingPunct="1">
              <a:buFont typeface="Arial" pitchFamily="34" charset="0"/>
              <a:buNone/>
              <a:defRPr/>
            </a:pPr>
            <a:endParaRPr lang="en-US" sz="2000" dirty="0" smtClean="0">
              <a:latin typeface="Arial" pitchFamily="34" charset="0"/>
              <a:cs typeface="Arial" pitchFamily="34" charset="0"/>
            </a:endParaRPr>
          </a:p>
          <a:p>
            <a:pPr lvl="1" eaLnBrk="1" hangingPunct="1">
              <a:defRPr/>
            </a:pPr>
            <a:r>
              <a:rPr lang="en-US" sz="2000" dirty="0" smtClean="0">
                <a:latin typeface="Arial" pitchFamily="34" charset="0"/>
                <a:cs typeface="Arial" pitchFamily="34" charset="0"/>
              </a:rPr>
              <a:t>Animals: pets, rodents</a:t>
            </a:r>
          </a:p>
          <a:p>
            <a:pPr lvl="1" eaLnBrk="1" hangingPunct="1">
              <a:defRPr/>
            </a:pPr>
            <a:r>
              <a:rPr lang="en-US" sz="2000" dirty="0" smtClean="0">
                <a:latin typeface="Arial" pitchFamily="34" charset="0"/>
                <a:cs typeface="Arial" pitchFamily="34" charset="0"/>
              </a:rPr>
              <a:t>Chemicals and pollutants in the air</a:t>
            </a:r>
          </a:p>
          <a:p>
            <a:pPr lvl="2" eaLnBrk="1" hangingPunct="1">
              <a:buFont typeface="Arial" pitchFamily="34" charset="0"/>
              <a:buChar char="•"/>
              <a:defRPr/>
            </a:pPr>
            <a:r>
              <a:rPr lang="en-US" sz="2000" dirty="0" smtClean="0">
                <a:latin typeface="Arial" pitchFamily="34" charset="0"/>
                <a:cs typeface="Arial" pitchFamily="34" charset="0"/>
              </a:rPr>
              <a:t>cleaning agents</a:t>
            </a:r>
          </a:p>
          <a:p>
            <a:pPr lvl="2" eaLnBrk="1" hangingPunct="1">
              <a:buFont typeface="Arial" pitchFamily="34" charset="0"/>
              <a:buChar char="•"/>
              <a:defRPr/>
            </a:pPr>
            <a:r>
              <a:rPr lang="en-US" sz="2000" dirty="0" smtClean="0">
                <a:latin typeface="Arial" pitchFamily="34" charset="0"/>
                <a:cs typeface="Arial" pitchFamily="34" charset="0"/>
              </a:rPr>
              <a:t>perfume, cosmetics</a:t>
            </a:r>
          </a:p>
          <a:p>
            <a:pPr lvl="2" eaLnBrk="1" hangingPunct="1">
              <a:buFont typeface="Arial" pitchFamily="34" charset="0"/>
              <a:buChar char="•"/>
              <a:defRPr/>
            </a:pPr>
            <a:r>
              <a:rPr lang="en-US" sz="2000" dirty="0" smtClean="0">
                <a:latin typeface="Arial" pitchFamily="34" charset="0"/>
                <a:cs typeface="Arial" pitchFamily="34" charset="0"/>
              </a:rPr>
              <a:t>Pesticides</a:t>
            </a:r>
          </a:p>
          <a:p>
            <a:pPr marL="914400" lvl="2" indent="0" eaLnBrk="1" hangingPunct="1">
              <a:buFont typeface="Arial" pitchFamily="34" charset="0"/>
              <a:buNone/>
              <a:defRPr/>
            </a:pPr>
            <a:endParaRPr lang="en-US" sz="1800" dirty="0" smtClean="0">
              <a:latin typeface="Arial" pitchFamily="34" charset="0"/>
              <a:ea typeface="ＭＳ Ｐゴシック" pitchFamily="34" charset="-128"/>
              <a:cs typeface="Arial" pitchFamily="34" charset="0"/>
            </a:endParaRPr>
          </a:p>
        </p:txBody>
      </p:sp>
      <p:pic>
        <p:nvPicPr>
          <p:cNvPr id="44036"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832475"/>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9888" y="1116013"/>
            <a:ext cx="3505200" cy="4986337"/>
          </a:xfrm>
          <a:prstGeom prst="rect">
            <a:avLst/>
          </a:prstGeom>
          <a:noFill/>
        </p:spPr>
        <p:txBody>
          <a:bodyPr>
            <a:spAutoFit/>
          </a:bodyPr>
          <a:lstStyle/>
          <a:p>
            <a:pPr fontAlgn="base">
              <a:spcBef>
                <a:spcPct val="0"/>
              </a:spcBef>
              <a:spcAft>
                <a:spcPct val="0"/>
              </a:spcAft>
              <a:defRPr/>
            </a:pPr>
            <a:r>
              <a:rPr lang="en-US" sz="2000" dirty="0">
                <a:solidFill>
                  <a:prstClr val="black"/>
                </a:solidFill>
                <a:cs typeface="Calibri" pitchFamily="34" charset="0"/>
              </a:rPr>
              <a:t>Indoor air pollutants that can trigger asthma exacerbations:</a:t>
            </a:r>
          </a:p>
          <a:p>
            <a:pPr fontAlgn="base">
              <a:spcBef>
                <a:spcPct val="0"/>
              </a:spcBef>
              <a:spcAft>
                <a:spcPct val="0"/>
              </a:spcAft>
              <a:defRPr/>
            </a:pPr>
            <a:endParaRPr lang="en-US" sz="2000" dirty="0">
              <a:solidFill>
                <a:prstClr val="black"/>
              </a:solidFill>
              <a:cs typeface="Calibri" pitchFamily="34" charset="0"/>
            </a:endParaRPr>
          </a:p>
          <a:p>
            <a:pPr fontAlgn="base">
              <a:spcBef>
                <a:spcPct val="0"/>
              </a:spcBef>
              <a:spcAft>
                <a:spcPct val="0"/>
              </a:spcAft>
              <a:defRPr/>
            </a:pPr>
            <a:r>
              <a:rPr lang="en-US" sz="2000" dirty="0">
                <a:solidFill>
                  <a:prstClr val="black"/>
                </a:solidFill>
                <a:cs typeface="Calibri" pitchFamily="34" charset="0"/>
              </a:rPr>
              <a:t>Causal Relationship:*</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Cat</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Cockroach</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Environmental tobacco smoke (preschooler)</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House dust mite</a:t>
            </a:r>
          </a:p>
          <a:p>
            <a:pPr fontAlgn="base">
              <a:spcBef>
                <a:spcPct val="0"/>
              </a:spcBef>
              <a:spcAft>
                <a:spcPct val="0"/>
              </a:spcAft>
              <a:defRPr/>
            </a:pPr>
            <a:endParaRPr lang="en-US" sz="2000" dirty="0">
              <a:solidFill>
                <a:prstClr val="black"/>
              </a:solidFill>
              <a:cs typeface="Calibri" pitchFamily="34" charset="0"/>
            </a:endParaRPr>
          </a:p>
          <a:p>
            <a:pPr fontAlgn="base">
              <a:spcBef>
                <a:spcPct val="0"/>
              </a:spcBef>
              <a:spcAft>
                <a:spcPct val="0"/>
              </a:spcAft>
              <a:defRPr/>
            </a:pPr>
            <a:r>
              <a:rPr lang="en-US" sz="2000" dirty="0">
                <a:solidFill>
                  <a:prstClr val="black"/>
                </a:solidFill>
                <a:cs typeface="Calibri" pitchFamily="34" charset="0"/>
              </a:rPr>
              <a:t>Association:*</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Dog</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Molds</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Rhinovirus</a:t>
            </a:r>
          </a:p>
          <a:p>
            <a:pPr marL="285750" indent="-285750" fontAlgn="base">
              <a:spcBef>
                <a:spcPct val="0"/>
              </a:spcBef>
              <a:spcAft>
                <a:spcPct val="0"/>
              </a:spcAft>
              <a:buFont typeface="Arial" pitchFamily="34" charset="0"/>
              <a:buChar char="•"/>
              <a:defRPr/>
            </a:pPr>
            <a:r>
              <a:rPr lang="en-US" sz="2000" dirty="0">
                <a:solidFill>
                  <a:prstClr val="black"/>
                </a:solidFill>
                <a:cs typeface="Calibri" pitchFamily="34" charset="0"/>
              </a:rPr>
              <a:t>NO2/</a:t>
            </a:r>
            <a:r>
              <a:rPr lang="en-US" sz="2000" dirty="0" err="1">
                <a:solidFill>
                  <a:prstClr val="black"/>
                </a:solidFill>
                <a:cs typeface="Calibri" pitchFamily="34" charset="0"/>
              </a:rPr>
              <a:t>NOx</a:t>
            </a:r>
            <a:endParaRPr lang="en-US" sz="2000" dirty="0">
              <a:solidFill>
                <a:prstClr val="black"/>
              </a:solidFill>
              <a:cs typeface="Calibri" pitchFamily="34" charset="0"/>
            </a:endParaRPr>
          </a:p>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44039" name="Text Box 16"/>
          <p:cNvSpPr txBox="1">
            <a:spLocks noChangeArrowheads="1"/>
          </p:cNvSpPr>
          <p:nvPr/>
        </p:nvSpPr>
        <p:spPr bwMode="auto">
          <a:xfrm>
            <a:off x="3886200" y="4538663"/>
            <a:ext cx="525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 typeface="Arial" charset="0"/>
              <a:buChar char="•"/>
            </a:pPr>
            <a:r>
              <a:rPr lang="en-US" altLang="en-US" sz="1200" i="1">
                <a:solidFill>
                  <a:prstClr val="black"/>
                </a:solidFill>
              </a:rPr>
              <a:t>Clearing the Air</a:t>
            </a:r>
            <a:r>
              <a:rPr lang="en-US" altLang="en-US" sz="1200">
                <a:solidFill>
                  <a:prstClr val="black"/>
                </a:solidFill>
              </a:rPr>
              <a:t>. Committee on the Assessment of Asthma and Indoor Air; Division of Health. Promotion and Disease Prevention; Institute of Medicine, 2000.</a:t>
            </a:r>
          </a:p>
          <a:p>
            <a:pPr eaLnBrk="1" fontAlgn="base" hangingPunct="1">
              <a:spcBef>
                <a:spcPct val="0"/>
              </a:spcBef>
              <a:spcAft>
                <a:spcPct val="0"/>
              </a:spcAft>
              <a:buFont typeface="Arial" charset="0"/>
              <a:buChar char="•"/>
            </a:pPr>
            <a:r>
              <a:rPr lang="en-US" altLang="en-US" sz="1200">
                <a:solidFill>
                  <a:prstClr val="black"/>
                </a:solidFill>
              </a:rPr>
              <a:t>*Roberts JR. Environmental Management of Pediatric Asthma: Guidelines for Health Care Providers Training PowerPoint. National Environmental Education Foundation.</a:t>
            </a:r>
          </a:p>
        </p:txBody>
      </p:sp>
    </p:spTree>
    <p:extLst>
      <p:ext uri="{BB962C8B-B14F-4D97-AF65-F5344CB8AC3E}">
        <p14:creationId xmlns:p14="http://schemas.microsoft.com/office/powerpoint/2010/main" val="199145634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8475" y="361950"/>
            <a:ext cx="8229600" cy="669925"/>
          </a:xfrm>
        </p:spPr>
        <p:txBody>
          <a:bodyPr/>
          <a:lstStyle/>
          <a:p>
            <a:pPr eaLnBrk="1" hangingPunct="1"/>
            <a:r>
              <a:rPr lang="en-US" sz="3000" smtClean="0">
                <a:latin typeface="Calibri" pitchFamily="34" charset="0"/>
                <a:ea typeface="ＭＳ Ｐゴシック" pitchFamily="34" charset="-128"/>
                <a:cs typeface="Calibri" pitchFamily="34" charset="0"/>
              </a:rPr>
              <a:t>Indoor Air Quality</a:t>
            </a:r>
          </a:p>
        </p:txBody>
      </p:sp>
      <p:sp>
        <p:nvSpPr>
          <p:cNvPr id="45059" name="Rectangle 3"/>
          <p:cNvSpPr>
            <a:spLocks noGrp="1" noChangeArrowheads="1"/>
          </p:cNvSpPr>
          <p:nvPr>
            <p:ph type="body" sz="quarter" idx="13"/>
          </p:nvPr>
        </p:nvSpPr>
        <p:spPr>
          <a:xfrm>
            <a:off x="511175" y="1143000"/>
            <a:ext cx="5432425" cy="4572000"/>
          </a:xfrm>
        </p:spPr>
        <p:txBody>
          <a:bodyPr/>
          <a:lstStyle/>
          <a:p>
            <a:pPr marL="342900" indent="-342900" eaLnBrk="1" hangingPunct="1">
              <a:buFont typeface="Arial" charset="0"/>
              <a:buChar char="•"/>
            </a:pPr>
            <a:r>
              <a:rPr lang="en-US" sz="2400" dirty="0" smtClean="0">
                <a:latin typeface="Calibri" pitchFamily="34" charset="0"/>
                <a:ea typeface="ＭＳ Ｐゴシック" pitchFamily="34" charset="-128"/>
              </a:rPr>
              <a:t>No </a:t>
            </a:r>
            <a:r>
              <a:rPr lang="en-US" sz="2400" dirty="0" smtClean="0">
                <a:latin typeface="Calibri" pitchFamily="34" charset="0"/>
                <a:ea typeface="ＭＳ Ｐゴシック" pitchFamily="34" charset="-128"/>
              </a:rPr>
              <a:t>federal governmental </a:t>
            </a:r>
            <a:r>
              <a:rPr lang="en-US" sz="2400" dirty="0" smtClean="0">
                <a:latin typeface="Calibri" pitchFamily="34" charset="0"/>
                <a:ea typeface="ＭＳ Ｐゴシック" pitchFamily="34" charset="-128"/>
              </a:rPr>
              <a:t>agency regulates indoor air pollutants with the exception of laws pertaining to smoking in public places</a:t>
            </a:r>
          </a:p>
          <a:p>
            <a:pPr marL="342900" indent="-342900" eaLnBrk="1" hangingPunct="1">
              <a:buFont typeface="Arial" charset="0"/>
              <a:buChar char="•"/>
            </a:pPr>
            <a:r>
              <a:rPr lang="en-US" sz="2400" dirty="0" smtClean="0">
                <a:latin typeface="Calibri" pitchFamily="34" charset="0"/>
                <a:ea typeface="ＭＳ Ｐゴシック" pitchFamily="34" charset="-128"/>
              </a:rPr>
              <a:t>EPA recommendations for voluntary programs</a:t>
            </a:r>
          </a:p>
          <a:p>
            <a:pPr marL="342900" indent="-342900" eaLnBrk="1" hangingPunct="1">
              <a:buFont typeface="Arial" charset="0"/>
              <a:buChar char="•"/>
            </a:pPr>
            <a:r>
              <a:rPr lang="en-US" sz="2400" dirty="0" smtClean="0">
                <a:latin typeface="Calibri" pitchFamily="34" charset="0"/>
                <a:ea typeface="ＭＳ Ｐゴシック" pitchFamily="34" charset="-128"/>
              </a:rPr>
              <a:t>Report by the U.S. Government Accounting Office, the </a:t>
            </a:r>
            <a:r>
              <a:rPr lang="en-US" sz="2400" i="1" dirty="0" smtClean="0">
                <a:latin typeface="Calibri" pitchFamily="34" charset="0"/>
                <a:ea typeface="ＭＳ Ｐゴシック" pitchFamily="34" charset="-128"/>
              </a:rPr>
              <a:t>Condition of America's Schools</a:t>
            </a:r>
          </a:p>
          <a:p>
            <a:pPr marL="1085850" lvl="1" indent="-342900" eaLnBrk="1" hangingPunct="1">
              <a:buFont typeface="Arial" charset="0"/>
              <a:buChar char="•"/>
            </a:pPr>
            <a:r>
              <a:rPr lang="en-US" sz="2000" dirty="0" smtClean="0">
                <a:ea typeface="ＭＳ Ｐゴシック" pitchFamily="34" charset="-128"/>
              </a:rPr>
              <a:t>over half schools surveyed reported at least one environmental problem which affects indoor air quality</a:t>
            </a:r>
          </a:p>
          <a:p>
            <a:pPr marL="342900" indent="-342900" eaLnBrk="1" hangingPunct="1">
              <a:buFont typeface="Arial" charset="0"/>
              <a:buChar char="•"/>
            </a:pPr>
            <a:endParaRPr lang="en-US" sz="2400" dirty="0" smtClean="0">
              <a:ea typeface="ＭＳ Ｐゴシック" pitchFamily="34" charset="-128"/>
            </a:endParaRPr>
          </a:p>
        </p:txBody>
      </p:sp>
      <p:pic>
        <p:nvPicPr>
          <p:cNvPr id="45060" name="Picture 1" descr="Description: Description: Description: CHAI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3" descr="maach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25" y="6019800"/>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6" descr="ANd9GcSUUA_qahoVpbJMRzmCCz_tR0z7zhPuZkVCYYBW2D-xFbYCO1gf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24000"/>
            <a:ext cx="27432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50031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Home Indoor Air Pollution</a:t>
            </a:r>
          </a:p>
        </p:txBody>
      </p:sp>
      <p:sp>
        <p:nvSpPr>
          <p:cNvPr id="3" name="Text Placeholder 2"/>
          <p:cNvSpPr>
            <a:spLocks noGrp="1"/>
          </p:cNvSpPr>
          <p:nvPr>
            <p:ph type="body" sz="quarter" idx="13"/>
          </p:nvPr>
        </p:nvSpPr>
        <p:spPr>
          <a:xfrm>
            <a:off x="358775" y="1143000"/>
            <a:ext cx="3070225" cy="4572000"/>
          </a:xfrm>
        </p:spPr>
        <p:txBody>
          <a:bodyPr/>
          <a:lstStyle/>
          <a:p>
            <a:pPr>
              <a:buFont typeface="Arial" pitchFamily="34" charset="0"/>
              <a:buNone/>
              <a:defRPr/>
            </a:pPr>
            <a:r>
              <a:rPr lang="en-US" sz="2000" b="1" dirty="0" smtClean="0">
                <a:latin typeface="+mn-lt"/>
              </a:rPr>
              <a:t>Sources:</a:t>
            </a:r>
          </a:p>
          <a:p>
            <a:pPr marL="342900" indent="-342900">
              <a:buFont typeface="Arial" pitchFamily="34" charset="0"/>
              <a:buChar char="•"/>
              <a:defRPr/>
            </a:pPr>
            <a:r>
              <a:rPr lang="en-US" sz="2000" dirty="0" smtClean="0">
                <a:latin typeface="+mn-lt"/>
              </a:rPr>
              <a:t>Particulates</a:t>
            </a:r>
            <a:endParaRPr lang="en-US" sz="2000" dirty="0">
              <a:latin typeface="+mn-lt"/>
            </a:endParaRPr>
          </a:p>
          <a:p>
            <a:pPr marL="1085850" lvl="1" indent="-342900">
              <a:defRPr/>
            </a:pPr>
            <a:r>
              <a:rPr lang="en-US" sz="2000" dirty="0" smtClean="0"/>
              <a:t>Environmental tobacco smoke</a:t>
            </a:r>
          </a:p>
          <a:p>
            <a:pPr marL="1085850" lvl="1" indent="-342900">
              <a:defRPr/>
            </a:pPr>
            <a:r>
              <a:rPr lang="en-US" sz="2000" dirty="0" smtClean="0"/>
              <a:t>Wood burning fireplace/stove</a:t>
            </a:r>
            <a:endParaRPr lang="en-US" sz="2000" dirty="0"/>
          </a:p>
          <a:p>
            <a:pPr marL="342900" indent="-342900">
              <a:buFont typeface="Arial" pitchFamily="34" charset="0"/>
              <a:buChar char="•"/>
              <a:defRPr/>
            </a:pPr>
            <a:r>
              <a:rPr lang="en-US" sz="2000" dirty="0" smtClean="0">
                <a:latin typeface="+mn-lt"/>
              </a:rPr>
              <a:t>VOCs </a:t>
            </a:r>
            <a:endParaRPr lang="en-US" sz="2000" dirty="0">
              <a:latin typeface="+mn-lt"/>
            </a:endParaRPr>
          </a:p>
          <a:p>
            <a:pPr marL="342900" indent="-342900">
              <a:buFont typeface="Arial" pitchFamily="34" charset="0"/>
              <a:buChar char="•"/>
              <a:defRPr/>
            </a:pPr>
            <a:r>
              <a:rPr lang="en-US" sz="2000" dirty="0" smtClean="0">
                <a:latin typeface="+mn-lt"/>
              </a:rPr>
              <a:t>Chemicals/cleaners</a:t>
            </a:r>
            <a:endParaRPr lang="en-US" sz="2000" dirty="0">
              <a:latin typeface="+mn-lt"/>
            </a:endParaRPr>
          </a:p>
          <a:p>
            <a:pPr marL="342900" indent="-342900">
              <a:buFont typeface="Arial" pitchFamily="34" charset="0"/>
              <a:buChar char="•"/>
              <a:defRPr/>
            </a:pPr>
            <a:r>
              <a:rPr lang="en-US" sz="2000" dirty="0" smtClean="0">
                <a:latin typeface="+mn-lt"/>
              </a:rPr>
              <a:t>NO2 secondary to combustion</a:t>
            </a:r>
          </a:p>
          <a:p>
            <a:pPr marL="1085850" lvl="1" indent="-342900">
              <a:defRPr/>
            </a:pPr>
            <a:r>
              <a:rPr lang="en-US" sz="2000" dirty="0" smtClean="0"/>
              <a:t>gas heat and appliances</a:t>
            </a:r>
          </a:p>
        </p:txBody>
      </p:sp>
      <p:sp>
        <p:nvSpPr>
          <p:cNvPr id="4" name="Slide Number Placeholder 3"/>
          <p:cNvSpPr>
            <a:spLocks noGrp="1"/>
          </p:cNvSpPr>
          <p:nvPr>
            <p:ph type="sldNum" sz="quarter" idx="14"/>
          </p:nvPr>
        </p:nvSpPr>
        <p:spPr/>
        <p:txBody>
          <a:bodyPr/>
          <a:lstStyle/>
          <a:p>
            <a:pPr>
              <a:defRPr/>
            </a:pPr>
            <a:fld id="{9E85561A-0606-4E1E-ADA6-1A009557F272}" type="slidenum">
              <a:rPr lang="en-US" smtClean="0"/>
              <a:pPr>
                <a:defRPr/>
              </a:pPr>
              <a:t>22</a:t>
            </a:fld>
            <a:endParaRPr lang="en-US"/>
          </a:p>
        </p:txBody>
      </p:sp>
      <p:sp>
        <p:nvSpPr>
          <p:cNvPr id="46085" name="TextBox 4"/>
          <p:cNvSpPr txBox="1">
            <a:spLocks noChangeArrowheads="1"/>
          </p:cNvSpPr>
          <p:nvPr/>
        </p:nvSpPr>
        <p:spPr bwMode="auto">
          <a:xfrm>
            <a:off x="2438400" y="5715000"/>
            <a:ext cx="3810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altLang="en-US" sz="1100">
                <a:solidFill>
                  <a:prstClr val="black"/>
                </a:solidFill>
              </a:rPr>
              <a:t>Roberts JR. Environmental Management of Pediatric Asthma: Guidelines for Health Care Providers Training PowerPoint. National Environmental Education Foundation.</a:t>
            </a:r>
          </a:p>
          <a:p>
            <a:pPr eaLnBrk="1" fontAlgn="base" hangingPunct="1">
              <a:spcBef>
                <a:spcPct val="0"/>
              </a:spcBef>
              <a:spcAft>
                <a:spcPct val="0"/>
              </a:spcAft>
            </a:pPr>
            <a:r>
              <a:rPr lang="en-US" sz="1100">
                <a:solidFill>
                  <a:prstClr val="black"/>
                </a:solidFill>
              </a:rPr>
              <a:t>**Matsui et al. AAP Clinical Report: Environmental Control Practices and Asthma Management. Publication Pending.</a:t>
            </a:r>
          </a:p>
          <a:p>
            <a:pPr eaLnBrk="1" fontAlgn="base" hangingPunct="1">
              <a:spcBef>
                <a:spcPct val="0"/>
              </a:spcBef>
              <a:spcAft>
                <a:spcPct val="0"/>
              </a:spcAft>
            </a:pPr>
            <a:endParaRPr lang="en-US" altLang="en-US" sz="1100">
              <a:solidFill>
                <a:prstClr val="black"/>
              </a:solidFill>
            </a:endParaRPr>
          </a:p>
          <a:p>
            <a:pPr eaLnBrk="1" fontAlgn="base" hangingPunct="1">
              <a:spcBef>
                <a:spcPct val="0"/>
              </a:spcBef>
              <a:spcAft>
                <a:spcPct val="0"/>
              </a:spcAft>
            </a:pPr>
            <a:endParaRPr lang="en-US" altLang="en-US" sz="1100">
              <a:solidFill>
                <a:prstClr val="black"/>
              </a:solidFill>
            </a:endParaRPr>
          </a:p>
        </p:txBody>
      </p:sp>
      <p:sp>
        <p:nvSpPr>
          <p:cNvPr id="6" name="Text Placeholder 2"/>
          <p:cNvSpPr txBox="1">
            <a:spLocks/>
          </p:cNvSpPr>
          <p:nvPr/>
        </p:nvSpPr>
        <p:spPr bwMode="auto">
          <a:xfrm>
            <a:off x="3886200" y="1143000"/>
            <a:ext cx="518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Font typeface="Arial" pitchFamily="34" charset="0"/>
              <a:buNone/>
              <a:defRPr sz="1600" b="0" kern="1200" baseline="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b="1" dirty="0" smtClean="0">
                <a:solidFill>
                  <a:prstClr val="black"/>
                </a:solidFill>
                <a:latin typeface="Calibri"/>
              </a:rPr>
              <a:t>Remediation:</a:t>
            </a:r>
          </a:p>
          <a:p>
            <a:pPr marL="342900" indent="-342900">
              <a:buFont typeface="Arial" pitchFamily="34" charset="0"/>
              <a:buChar char="•"/>
              <a:defRPr/>
            </a:pPr>
            <a:r>
              <a:rPr lang="en-US" sz="2000" dirty="0" smtClean="0">
                <a:solidFill>
                  <a:prstClr val="black"/>
                </a:solidFill>
                <a:latin typeface="Calibri"/>
              </a:rPr>
              <a:t>Install exhaust fans close to source</a:t>
            </a:r>
          </a:p>
          <a:p>
            <a:pPr marL="342900" indent="-342900">
              <a:buFont typeface="Arial" pitchFamily="34" charset="0"/>
              <a:buChar char="•"/>
              <a:defRPr/>
            </a:pPr>
            <a:r>
              <a:rPr lang="en-US" sz="2000" dirty="0" smtClean="0">
                <a:solidFill>
                  <a:prstClr val="black"/>
                </a:solidFill>
                <a:latin typeface="Calibri"/>
              </a:rPr>
              <a:t>HEPA filters for particulates but source removal is ideal</a:t>
            </a:r>
          </a:p>
          <a:p>
            <a:pPr marL="285750" indent="-285750">
              <a:buFont typeface="Arial" pitchFamily="34" charset="0"/>
              <a:buChar char="•"/>
              <a:defRPr/>
            </a:pPr>
            <a:r>
              <a:rPr lang="en-US" sz="2000" dirty="0" smtClean="0">
                <a:solidFill>
                  <a:prstClr val="black"/>
                </a:solidFill>
                <a:latin typeface="Calibri"/>
              </a:rPr>
              <a:t>Ventilate room if fuel burning appliance used</a:t>
            </a:r>
          </a:p>
          <a:p>
            <a:pPr marL="285750" indent="-285750">
              <a:buFont typeface="Arial" pitchFamily="34" charset="0"/>
              <a:buChar char="•"/>
              <a:defRPr/>
            </a:pPr>
            <a:r>
              <a:rPr lang="en-US" sz="2000" dirty="0" smtClean="0">
                <a:solidFill>
                  <a:prstClr val="black"/>
                </a:solidFill>
                <a:latin typeface="Calibri"/>
              </a:rPr>
              <a:t>Tight-fitting wood stove doors</a:t>
            </a:r>
          </a:p>
          <a:p>
            <a:pPr marL="285750" indent="-285750">
              <a:buFont typeface="Arial" pitchFamily="34" charset="0"/>
              <a:buChar char="•"/>
              <a:defRPr/>
            </a:pPr>
            <a:r>
              <a:rPr lang="en-US" sz="2000" dirty="0" smtClean="0">
                <a:solidFill>
                  <a:prstClr val="black"/>
                </a:solidFill>
                <a:latin typeface="Calibri"/>
              </a:rPr>
              <a:t>Venting of fireplaces and gas stoves </a:t>
            </a:r>
          </a:p>
          <a:p>
            <a:pPr marL="285750" indent="-285750">
              <a:buFont typeface="Arial" pitchFamily="34" charset="0"/>
              <a:buChar char="•"/>
              <a:defRPr/>
            </a:pPr>
            <a:r>
              <a:rPr lang="en-US" sz="2000" dirty="0" smtClean="0">
                <a:solidFill>
                  <a:prstClr val="black"/>
                </a:solidFill>
                <a:latin typeface="Calibri"/>
              </a:rPr>
              <a:t>Consider replacement of gas stove with electric</a:t>
            </a:r>
          </a:p>
          <a:p>
            <a:pPr marL="285750" indent="-285750">
              <a:buFont typeface="Arial" pitchFamily="34" charset="0"/>
              <a:buChar char="•"/>
              <a:defRPr/>
            </a:pPr>
            <a:r>
              <a:rPr lang="en-US" sz="2000" dirty="0" smtClean="0">
                <a:solidFill>
                  <a:prstClr val="black"/>
                </a:solidFill>
                <a:latin typeface="Calibri"/>
              </a:rPr>
              <a:t>Never use gas-cooking appliances as heat sources</a:t>
            </a:r>
          </a:p>
          <a:p>
            <a:pPr marL="285750" indent="-285750">
              <a:buFont typeface="Arial" pitchFamily="34" charset="0"/>
              <a:buChar char="•"/>
              <a:defRPr/>
            </a:pPr>
            <a:r>
              <a:rPr lang="en-US" sz="2000" dirty="0" smtClean="0">
                <a:solidFill>
                  <a:prstClr val="black"/>
                </a:solidFill>
                <a:latin typeface="Calibri"/>
              </a:rPr>
              <a:t>Avoid use of products that act as irritants</a:t>
            </a:r>
          </a:p>
          <a:p>
            <a:pPr marL="285750" indent="-285750">
              <a:buFont typeface="Arial" pitchFamily="34" charset="0"/>
              <a:buChar char="•"/>
              <a:defRPr/>
            </a:pPr>
            <a:endParaRPr lang="en-US" dirty="0">
              <a:solidFill>
                <a:prstClr val="black"/>
              </a:solidFill>
            </a:endParaRPr>
          </a:p>
        </p:txBody>
      </p:sp>
      <p:pic>
        <p:nvPicPr>
          <p:cNvPr id="46087" name="Picture 1" descr="Description: Description: Description: CHAI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43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498475" y="361950"/>
            <a:ext cx="8229600" cy="669925"/>
          </a:xfrm>
        </p:spPr>
        <p:txBody>
          <a:bodyPr/>
          <a:lstStyle/>
          <a:p>
            <a:pPr eaLnBrk="1" hangingPunct="1"/>
            <a:r>
              <a:rPr lang="en-US" sz="3600" smtClean="0">
                <a:latin typeface="Calibri" pitchFamily="34" charset="0"/>
                <a:ea typeface="ＭＳ Ｐゴシック" pitchFamily="34" charset="-128"/>
                <a:cs typeface="Calibri" pitchFamily="34" charset="0"/>
              </a:rPr>
              <a:t>Cockroach Allergen</a:t>
            </a:r>
          </a:p>
        </p:txBody>
      </p:sp>
      <p:sp>
        <p:nvSpPr>
          <p:cNvPr id="54275" name="Rectangle 5"/>
          <p:cNvSpPr>
            <a:spLocks noGrp="1" noChangeArrowheads="1"/>
          </p:cNvSpPr>
          <p:nvPr>
            <p:ph type="body" sz="quarter" idx="13"/>
          </p:nvPr>
        </p:nvSpPr>
        <p:spPr>
          <a:xfrm>
            <a:off x="511175" y="1311275"/>
            <a:ext cx="8223250" cy="4271963"/>
          </a:xfrm>
        </p:spPr>
        <p:txBody>
          <a:bodyPr/>
          <a:lstStyle/>
          <a:p>
            <a:pPr eaLnBrk="1" hangingPunct="1">
              <a:buFont typeface="Arial" pitchFamily="34" charset="0"/>
              <a:buNone/>
              <a:defRPr/>
            </a:pPr>
            <a:r>
              <a:rPr lang="en-US" sz="2400" dirty="0" smtClean="0">
                <a:latin typeface="Calibri" pitchFamily="34" charset="0"/>
                <a:ea typeface="ＭＳ Ｐゴシック" pitchFamily="34" charset="-128"/>
                <a:cs typeface="Calibri" pitchFamily="34" charset="0"/>
              </a:rPr>
              <a:t>Favorable environment: warmth, moisture, food</a:t>
            </a:r>
          </a:p>
          <a:p>
            <a:pPr eaLnBrk="1" hangingPunct="1">
              <a:buFont typeface="Arial" pitchFamily="34" charset="0"/>
              <a:buNone/>
              <a:defRPr/>
            </a:pPr>
            <a:endParaRPr lang="en-US" sz="2400" dirty="0">
              <a:latin typeface="Calibri" pitchFamily="34" charset="0"/>
              <a:ea typeface="ＭＳ Ｐゴシック" pitchFamily="34" charset="-128"/>
              <a:cs typeface="Calibri" pitchFamily="34" charset="0"/>
            </a:endParaRPr>
          </a:p>
          <a:p>
            <a:pPr eaLnBrk="1" hangingPunct="1">
              <a:buFont typeface="Arial" pitchFamily="34" charset="0"/>
              <a:buNone/>
              <a:defRPr/>
            </a:pPr>
            <a:r>
              <a:rPr lang="en-US" sz="2400" dirty="0" smtClean="0">
                <a:latin typeface="Calibri" pitchFamily="34" charset="0"/>
                <a:ea typeface="ＭＳ Ｐゴシック" pitchFamily="34" charset="-128"/>
                <a:cs typeface="Calibri" pitchFamily="34" charset="0"/>
              </a:rPr>
              <a:t>Questions for Family:</a:t>
            </a:r>
          </a:p>
          <a:p>
            <a:pPr marL="342900" indent="-342900" eaLnBrk="1" hangingPunct="1">
              <a:buFont typeface="Arial" pitchFamily="34" charset="0"/>
              <a:buChar char="•"/>
              <a:defRPr/>
            </a:pPr>
            <a:r>
              <a:rPr lang="en-US" sz="2400" dirty="0" smtClean="0">
                <a:latin typeface="Calibri" pitchFamily="34" charset="0"/>
                <a:ea typeface="ＭＳ Ｐゴシック" pitchFamily="34" charset="-128"/>
                <a:cs typeface="Calibri" pitchFamily="34" charset="0"/>
              </a:rPr>
              <a:t>How many cockroaches do you see every day?</a:t>
            </a:r>
          </a:p>
          <a:p>
            <a:pPr marL="342900" indent="-342900" eaLnBrk="1" hangingPunct="1">
              <a:buFont typeface="Arial" pitchFamily="34" charset="0"/>
              <a:buChar char="•"/>
              <a:defRPr/>
            </a:pPr>
            <a:r>
              <a:rPr lang="en-US" sz="2400" dirty="0" smtClean="0">
                <a:latin typeface="Calibri" pitchFamily="34" charset="0"/>
                <a:ea typeface="ＭＳ Ｐゴシック" pitchFamily="34" charset="-128"/>
                <a:cs typeface="Calibri" pitchFamily="34" charset="0"/>
              </a:rPr>
              <a:t>Do you see cockroach droppings?</a:t>
            </a:r>
          </a:p>
          <a:p>
            <a:pPr eaLnBrk="1" hangingPunct="1">
              <a:buFont typeface="Arial" pitchFamily="34" charset="0"/>
              <a:buNone/>
              <a:defRPr/>
            </a:pPr>
            <a:endParaRPr lang="en-US" sz="2000" dirty="0">
              <a:latin typeface="Calibri" pitchFamily="34" charset="0"/>
              <a:ea typeface="ＭＳ Ｐゴシック" pitchFamily="34" charset="-128"/>
              <a:cs typeface="Calibri" pitchFamily="34" charset="0"/>
            </a:endParaRPr>
          </a:p>
          <a:p>
            <a:pPr eaLnBrk="1" hangingPunct="1">
              <a:buFont typeface="Arial" pitchFamily="34" charset="0"/>
              <a:buNone/>
              <a:defRPr/>
            </a:pPr>
            <a:endParaRPr lang="en-US" sz="2000" dirty="0" smtClean="0">
              <a:ea typeface="ＭＳ Ｐゴシック" pitchFamily="34" charset="-128"/>
            </a:endParaRPr>
          </a:p>
          <a:p>
            <a:pPr eaLnBrk="1" hangingPunct="1">
              <a:buFont typeface="Arial" pitchFamily="34" charset="0"/>
              <a:buNone/>
              <a:defRPr/>
            </a:pPr>
            <a:endParaRPr lang="en-US" sz="2800" dirty="0" smtClean="0">
              <a:ea typeface="ＭＳ Ｐゴシック" pitchFamily="34" charset="-128"/>
            </a:endParaRPr>
          </a:p>
        </p:txBody>
      </p:sp>
      <p:pic>
        <p:nvPicPr>
          <p:cNvPr id="56324"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6026150"/>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0" descr="Cockroach NIEH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528763"/>
            <a:ext cx="2057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4"/>
          <p:cNvSpPr txBox="1">
            <a:spLocks noChangeArrowheads="1"/>
          </p:cNvSpPr>
          <p:nvPr/>
        </p:nvSpPr>
        <p:spPr bwMode="auto">
          <a:xfrm>
            <a:off x="1371600" y="5394325"/>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a:solidFill>
                  <a:prstClr val="black"/>
                </a:solidFill>
              </a:rPr>
              <a:t>Environmental Management of Pediatric Asthma: Guidelines for Health Care Providers. National Environmental Education Foundation.</a:t>
            </a:r>
          </a:p>
          <a:p>
            <a:pPr eaLnBrk="1" fontAlgn="base" hangingPunct="1">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290146282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Cockroach Environmental Control</a:t>
            </a:r>
          </a:p>
        </p:txBody>
      </p:sp>
      <p:sp>
        <p:nvSpPr>
          <p:cNvPr id="4" name="Slide Number Placeholder 3"/>
          <p:cNvSpPr>
            <a:spLocks noGrp="1"/>
          </p:cNvSpPr>
          <p:nvPr>
            <p:ph type="sldNum" sz="quarter" idx="14"/>
          </p:nvPr>
        </p:nvSpPr>
        <p:spPr/>
        <p:txBody>
          <a:bodyPr/>
          <a:lstStyle/>
          <a:p>
            <a:pPr>
              <a:defRPr/>
            </a:pPr>
            <a:fld id="{C7900AE1-FAAA-4CA3-B73B-8DFF0A660E31}" type="slidenum">
              <a:rPr lang="en-US" smtClean="0"/>
              <a:pPr>
                <a:defRPr/>
              </a:pPr>
              <a:t>24</a:t>
            </a:fld>
            <a:endParaRPr lang="en-US"/>
          </a:p>
        </p:txBody>
      </p:sp>
      <p:sp>
        <p:nvSpPr>
          <p:cNvPr id="58372" name="TextBox 2"/>
          <p:cNvSpPr txBox="1">
            <a:spLocks noChangeArrowheads="1"/>
          </p:cNvSpPr>
          <p:nvPr/>
        </p:nvSpPr>
        <p:spPr bwMode="auto">
          <a:xfrm>
            <a:off x="533400" y="1295400"/>
            <a:ext cx="8382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fontAlgn="base" hangingPunct="1">
              <a:spcBef>
                <a:spcPct val="0"/>
              </a:spcBef>
              <a:spcAft>
                <a:spcPct val="0"/>
              </a:spcAft>
              <a:defRPr/>
            </a:pPr>
            <a:r>
              <a:rPr lang="en-US" sz="2000" dirty="0" smtClean="0">
                <a:solidFill>
                  <a:prstClr val="black"/>
                </a:solidFill>
                <a:latin typeface="Calibri"/>
              </a:rPr>
              <a:t>Reduction in cockroach allergen correlates with asthma symptom improvement*</a:t>
            </a:r>
            <a:endParaRPr lang="en-US" sz="2000" dirty="0" smtClean="0">
              <a:solidFill>
                <a:prstClr val="black"/>
              </a:solidFill>
              <a:latin typeface="Calibri"/>
              <a:ea typeface="ＭＳ Ｐゴシック" pitchFamily="34" charset="-128"/>
            </a:endParaRPr>
          </a:p>
          <a:p>
            <a:pPr marL="0" indent="0" eaLnBrk="1" fontAlgn="base" hangingPunct="1">
              <a:spcBef>
                <a:spcPct val="0"/>
              </a:spcBef>
              <a:spcAft>
                <a:spcPct val="0"/>
              </a:spcAft>
              <a:defRPr/>
            </a:pPr>
            <a:endParaRPr lang="en-US" sz="2000" dirty="0" smtClean="0">
              <a:solidFill>
                <a:prstClr val="black"/>
              </a:solidFill>
              <a:latin typeface="Calibri"/>
              <a:ea typeface="ＭＳ Ｐゴシック" pitchFamily="34" charset="-128"/>
            </a:endParaRPr>
          </a:p>
          <a:p>
            <a:pPr marL="0" indent="0" eaLnBrk="1" fontAlgn="base" hangingPunct="1">
              <a:spcBef>
                <a:spcPct val="0"/>
              </a:spcBef>
              <a:spcAft>
                <a:spcPct val="0"/>
              </a:spcAft>
              <a:defRPr/>
            </a:pPr>
            <a:r>
              <a:rPr lang="en-US" sz="2000" dirty="0" smtClean="0">
                <a:solidFill>
                  <a:prstClr val="black"/>
                </a:solidFill>
                <a:latin typeface="Calibri"/>
                <a:ea typeface="ＭＳ Ｐゴシック" pitchFamily="34" charset="-128"/>
              </a:rPr>
              <a:t>Environmental remediation strategies**</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Integrated Pest Management</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Baits, traps, and gels before sprays</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Limit access to food</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Keep food and trash in closed containers</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Clean up all spilled food</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No food in bedrooms</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Clean counters daily</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Eliminate water - leaky plumbing, leaky roof</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Boric acid</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ea typeface="ＭＳ Ｐゴシック" pitchFamily="34" charset="-128"/>
              </a:rPr>
              <a:t>Store spacer in plastic bag</a:t>
            </a:r>
          </a:p>
        </p:txBody>
      </p:sp>
      <p:sp>
        <p:nvSpPr>
          <p:cNvPr id="58373" name="TextBox 6"/>
          <p:cNvSpPr txBox="1">
            <a:spLocks noChangeArrowheads="1"/>
          </p:cNvSpPr>
          <p:nvPr/>
        </p:nvSpPr>
        <p:spPr bwMode="auto">
          <a:xfrm>
            <a:off x="152400" y="5773738"/>
            <a:ext cx="533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a:solidFill>
                  <a:prstClr val="black"/>
                </a:solidFill>
              </a:rPr>
              <a:t>*Morgan et al. Results of a home-based environmental intervention among urban children with asthma. N Engl J Med. 2004;351(11):1068-80.</a:t>
            </a:r>
          </a:p>
          <a:p>
            <a:pPr eaLnBrk="1" fontAlgn="base" hangingPunct="1">
              <a:spcBef>
                <a:spcPct val="0"/>
              </a:spcBef>
              <a:spcAft>
                <a:spcPct val="0"/>
              </a:spcAft>
            </a:pPr>
            <a:r>
              <a:rPr lang="en-US" sz="1100">
                <a:solidFill>
                  <a:prstClr val="black"/>
                </a:solidFill>
              </a:rPr>
              <a:t>**Roberts JR. Environmental Management of Pediatric Asthma: Guidelines for Health Care Providers Training PowerPoint. National Environmental Education Foundation.</a:t>
            </a:r>
          </a:p>
          <a:p>
            <a:pPr eaLnBrk="1" fontAlgn="base" hangingPunct="1">
              <a:spcBef>
                <a:spcPct val="0"/>
              </a:spcBef>
              <a:spcAft>
                <a:spcPct val="0"/>
              </a:spcAft>
            </a:pPr>
            <a:endParaRPr lang="en-US" sz="1100">
              <a:solidFill>
                <a:prstClr val="black"/>
              </a:solidFill>
            </a:endParaRPr>
          </a:p>
        </p:txBody>
      </p:sp>
      <p:sp>
        <p:nvSpPr>
          <p:cNvPr id="2" name="TextBox 1"/>
          <p:cNvSpPr txBox="1"/>
          <p:nvPr/>
        </p:nvSpPr>
        <p:spPr>
          <a:xfrm>
            <a:off x="6019800" y="2187575"/>
            <a:ext cx="2590800" cy="2524125"/>
          </a:xfrm>
          <a:prstGeom prst="rect">
            <a:avLst/>
          </a:prstGeom>
          <a:noFill/>
        </p:spPr>
        <p:txBody>
          <a:bodyPr>
            <a:spAutoFit/>
          </a:bodyPr>
          <a:lstStyle/>
          <a:p>
            <a:pPr fontAlgn="base">
              <a:spcBef>
                <a:spcPct val="0"/>
              </a:spcBef>
              <a:spcAft>
                <a:spcPct val="0"/>
              </a:spcAft>
              <a:defRPr/>
            </a:pPr>
            <a:r>
              <a:rPr lang="en-US" sz="2000" dirty="0">
                <a:solidFill>
                  <a:prstClr val="black"/>
                </a:solidFill>
                <a:ea typeface="ＭＳ Ｐゴシック" pitchFamily="34" charset="-128"/>
                <a:cs typeface="Arial" pitchFamily="34" charset="0"/>
              </a:rPr>
              <a:t>DO NOT</a:t>
            </a:r>
          </a:p>
          <a:p>
            <a:pPr lvl="1" fontAlgn="base">
              <a:spcBef>
                <a:spcPct val="0"/>
              </a:spcBef>
              <a:spcAft>
                <a:spcPct val="0"/>
              </a:spcAft>
              <a:buFont typeface="Arial" pitchFamily="34" charset="0"/>
              <a:buChar char="•"/>
              <a:defRPr/>
            </a:pPr>
            <a:r>
              <a:rPr lang="en-US" sz="2000" dirty="0">
                <a:solidFill>
                  <a:prstClr val="black"/>
                </a:solidFill>
                <a:ea typeface="ＭＳ Ｐゴシック" pitchFamily="34" charset="-128"/>
                <a:cs typeface="Arial" pitchFamily="34" charset="0"/>
              </a:rPr>
              <a:t>Spray liquids in the house</a:t>
            </a:r>
          </a:p>
          <a:p>
            <a:pPr lvl="1" fontAlgn="base">
              <a:spcBef>
                <a:spcPct val="0"/>
              </a:spcBef>
              <a:spcAft>
                <a:spcPct val="0"/>
              </a:spcAft>
              <a:buFont typeface="Arial" pitchFamily="34" charset="0"/>
              <a:buChar char="•"/>
              <a:defRPr/>
            </a:pPr>
            <a:r>
              <a:rPr lang="en-US" sz="2000" dirty="0">
                <a:solidFill>
                  <a:prstClr val="black"/>
                </a:solidFill>
                <a:ea typeface="ＭＳ Ｐゴシック" pitchFamily="34" charset="-128"/>
                <a:cs typeface="Arial" pitchFamily="34" charset="0"/>
              </a:rPr>
              <a:t>Use industrial strength pesticide sprays that require dilution</a:t>
            </a:r>
          </a:p>
          <a:p>
            <a:pPr fontAlgn="base">
              <a:spcBef>
                <a:spcPct val="0"/>
              </a:spcBef>
              <a:spcAft>
                <a:spcPct val="0"/>
              </a:spcAft>
              <a:defRPr/>
            </a:pP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355212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Dust Mite Allergen</a:t>
            </a:r>
          </a:p>
        </p:txBody>
      </p:sp>
      <p:sp>
        <p:nvSpPr>
          <p:cNvPr id="59395" name="Text Placeholder 2"/>
          <p:cNvSpPr>
            <a:spLocks noGrp="1"/>
          </p:cNvSpPr>
          <p:nvPr>
            <p:ph type="body" sz="quarter" idx="13"/>
          </p:nvPr>
        </p:nvSpPr>
        <p:spPr>
          <a:xfrm>
            <a:off x="228600" y="1219200"/>
            <a:ext cx="5181600" cy="4419600"/>
          </a:xfrm>
        </p:spPr>
        <p:txBody>
          <a:bodyPr/>
          <a:lstStyle/>
          <a:p>
            <a:pPr marL="285750" indent="-285750" eaLnBrk="1" hangingPunct="1">
              <a:buFont typeface="Arial" pitchFamily="34" charset="0"/>
              <a:buChar char="•"/>
              <a:defRPr/>
            </a:pPr>
            <a:r>
              <a:rPr lang="en-US" sz="2400" dirty="0">
                <a:latin typeface="+mn-lt"/>
                <a:ea typeface="ＭＳ Ｐゴシック" pitchFamily="34" charset="-128"/>
                <a:cs typeface="Calibri" pitchFamily="34" charset="0"/>
              </a:rPr>
              <a:t>Favorable environment: warmth, moisture, </a:t>
            </a:r>
            <a:r>
              <a:rPr lang="en-US" sz="2400" dirty="0" smtClean="0">
                <a:latin typeface="+mn-lt"/>
                <a:ea typeface="ＭＳ Ｐゴシック" pitchFamily="34" charset="-128"/>
                <a:cs typeface="Calibri" pitchFamily="34" charset="0"/>
              </a:rPr>
              <a:t>food</a:t>
            </a:r>
            <a:endParaRPr lang="en-US" sz="2400" dirty="0">
              <a:latin typeface="+mn-lt"/>
              <a:ea typeface="ＭＳ Ｐゴシック" pitchFamily="34" charset="-128"/>
              <a:cs typeface="Calibri" pitchFamily="34" charset="0"/>
            </a:endParaRPr>
          </a:p>
          <a:p>
            <a:pPr marL="285750" indent="-285750" eaLnBrk="1" hangingPunct="1">
              <a:buFont typeface="Arial" pitchFamily="34" charset="0"/>
              <a:buChar char="•"/>
              <a:defRPr/>
            </a:pPr>
            <a:r>
              <a:rPr lang="en-US" sz="2400" dirty="0" smtClean="0">
                <a:latin typeface="+mn-lt"/>
                <a:ea typeface="ＭＳ Ｐゴシック" pitchFamily="34" charset="-128"/>
              </a:rPr>
              <a:t>Live in mattresses, upholstered furniture and carpet</a:t>
            </a:r>
            <a:r>
              <a:rPr lang="en-US" sz="2400" dirty="0">
                <a:latin typeface="+mn-lt"/>
                <a:ea typeface="ＭＳ Ｐゴシック" pitchFamily="34" charset="-128"/>
              </a:rPr>
              <a:t>	</a:t>
            </a:r>
            <a:endParaRPr lang="en-US" sz="2400" dirty="0" smtClean="0">
              <a:latin typeface="+mn-lt"/>
              <a:ea typeface="ＭＳ Ｐゴシック" pitchFamily="34" charset="-128"/>
            </a:endParaRPr>
          </a:p>
          <a:p>
            <a:pPr marL="285750" indent="-285750" eaLnBrk="1" hangingPunct="1">
              <a:buFont typeface="Arial" pitchFamily="34" charset="0"/>
              <a:buChar char="•"/>
              <a:defRPr/>
            </a:pPr>
            <a:r>
              <a:rPr lang="en-US" sz="2400" dirty="0" smtClean="0">
                <a:latin typeface="+mn-lt"/>
                <a:ea typeface="ＭＳ Ｐゴシック" pitchFamily="34" charset="-128"/>
              </a:rPr>
              <a:t>Difficult to see so take climate into account or home dust testing</a:t>
            </a:r>
            <a:endParaRPr lang="en-US" sz="2400" dirty="0">
              <a:latin typeface="+mn-lt"/>
              <a:ea typeface="ＭＳ Ｐゴシック" pitchFamily="34" charset="-128"/>
            </a:endParaRPr>
          </a:p>
          <a:p>
            <a:pPr marL="285750" indent="-285750" eaLnBrk="1" hangingPunct="1">
              <a:buFont typeface="Arial" pitchFamily="34" charset="0"/>
              <a:buChar char="•"/>
              <a:defRPr/>
            </a:pPr>
            <a:r>
              <a:rPr lang="en-US" sz="2400" dirty="0" smtClean="0">
                <a:latin typeface="+mn-lt"/>
                <a:ea typeface="ＭＳ Ｐゴシック" pitchFamily="34" charset="-128"/>
              </a:rPr>
              <a:t>Children who are sensitized to dust mites have more severe asthma</a:t>
            </a:r>
          </a:p>
          <a:p>
            <a:pPr eaLnBrk="1" hangingPunct="1">
              <a:buFont typeface="Arial" pitchFamily="34" charset="0"/>
              <a:buNone/>
              <a:defRPr/>
            </a:pPr>
            <a:endParaRPr lang="en-US" dirty="0">
              <a:ea typeface="ＭＳ Ｐゴシック" pitchFamily="34" charset="-128"/>
            </a:endParaRPr>
          </a:p>
          <a:p>
            <a:pPr eaLnBrk="1" hangingPunct="1">
              <a:buFont typeface="Arial" pitchFamily="34" charset="0"/>
              <a:buNone/>
              <a:defRPr/>
            </a:pPr>
            <a:endParaRPr lang="en-US" dirty="0" smtClean="0">
              <a:ea typeface="ＭＳ Ｐゴシック" pitchFamily="34" charset="-128"/>
            </a:endParaRPr>
          </a:p>
          <a:p>
            <a:pPr>
              <a:buFont typeface="Arial" pitchFamily="34" charset="0"/>
              <a:buNone/>
              <a:defRPr/>
            </a:pPr>
            <a:endParaRPr lang="en-US" dirty="0" smtClean="0"/>
          </a:p>
        </p:txBody>
      </p:sp>
      <p:sp>
        <p:nvSpPr>
          <p:cNvPr id="4" name="Slide Number Placeholder 3"/>
          <p:cNvSpPr>
            <a:spLocks noGrp="1"/>
          </p:cNvSpPr>
          <p:nvPr>
            <p:ph type="sldNum" sz="quarter" idx="14"/>
          </p:nvPr>
        </p:nvSpPr>
        <p:spPr/>
        <p:txBody>
          <a:bodyPr/>
          <a:lstStyle/>
          <a:p>
            <a:pPr>
              <a:defRPr/>
            </a:pPr>
            <a:fld id="{EC462D27-14E6-4CDC-BB20-8EDE9839D21D}" type="slidenum">
              <a:rPr lang="en-US" smtClean="0"/>
              <a:pPr>
                <a:defRPr/>
              </a:pPr>
              <a:t>25</a:t>
            </a:fld>
            <a:endParaRPr lang="en-US"/>
          </a:p>
        </p:txBody>
      </p:sp>
      <p:pic>
        <p:nvPicPr>
          <p:cNvPr id="59397" name="Picture 5" descr="Dust mite NLM ADAM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0"/>
            <a:ext cx="2914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3" descr="maach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 descr="Description: Description: Description: CHA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259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81000" y="381000"/>
            <a:ext cx="8229600" cy="669925"/>
          </a:xfrm>
        </p:spPr>
        <p:txBody>
          <a:bodyPr/>
          <a:lstStyle/>
          <a:p>
            <a:r>
              <a:rPr lang="en-US" sz="3000" dirty="0" smtClean="0">
                <a:latin typeface="Calibri" pitchFamily="34" charset="0"/>
                <a:cs typeface="Calibri" pitchFamily="34" charset="0"/>
              </a:rPr>
              <a:t>Evidence for Dust Mite Control</a:t>
            </a:r>
          </a:p>
        </p:txBody>
      </p:sp>
      <p:sp>
        <p:nvSpPr>
          <p:cNvPr id="60419" name="Text Placeholder 2"/>
          <p:cNvSpPr>
            <a:spLocks noGrp="1"/>
          </p:cNvSpPr>
          <p:nvPr>
            <p:ph type="body" sz="quarter" idx="13"/>
          </p:nvPr>
        </p:nvSpPr>
        <p:spPr>
          <a:xfrm>
            <a:off x="533399" y="1066800"/>
            <a:ext cx="8201025" cy="4267200"/>
          </a:xfrm>
        </p:spPr>
        <p:txBody>
          <a:bodyPr/>
          <a:lstStyle/>
          <a:p>
            <a:pPr marL="342900" indent="-342900">
              <a:buFont typeface="Arial" charset="0"/>
              <a:buChar char="•"/>
            </a:pPr>
            <a:r>
              <a:rPr lang="en-US" sz="2200" dirty="0" smtClean="0">
                <a:latin typeface="Calibri" pitchFamily="34" charset="0"/>
              </a:rPr>
              <a:t>1992 randomized controlled trial comparing dust mite interventions for mattresses and carpets*</a:t>
            </a:r>
          </a:p>
          <a:p>
            <a:pPr marL="1085850" lvl="1" indent="-342900">
              <a:buFont typeface="Arial" charset="0"/>
              <a:buChar char="•"/>
            </a:pPr>
            <a:r>
              <a:rPr lang="en-US" sz="2200" dirty="0" smtClean="0"/>
              <a:t>Children using bedding casing and carpet treatment showed decreased dust mite allergen on mattresses and decreased airway reactivity</a:t>
            </a:r>
          </a:p>
          <a:p>
            <a:pPr marL="342900" indent="-342900">
              <a:buFont typeface="Arial" charset="0"/>
              <a:buChar char="•"/>
            </a:pPr>
            <a:r>
              <a:rPr lang="en-US" sz="2200" dirty="0" smtClean="0">
                <a:latin typeface="Calibri" pitchFamily="34" charset="0"/>
              </a:rPr>
              <a:t>2003 Danish study using mattress covers**</a:t>
            </a:r>
          </a:p>
          <a:p>
            <a:pPr marL="1085850" lvl="1" indent="-342900">
              <a:buFont typeface="Arial" charset="0"/>
              <a:buChar char="•"/>
            </a:pPr>
            <a:r>
              <a:rPr lang="en-US" sz="2200" dirty="0" smtClean="0"/>
              <a:t>Decreased dust mite allergen in those children using dust mite covers</a:t>
            </a:r>
          </a:p>
          <a:p>
            <a:pPr marL="1085850" lvl="1" indent="-342900">
              <a:buFont typeface="Arial" charset="0"/>
              <a:buChar char="•"/>
            </a:pPr>
            <a:r>
              <a:rPr lang="en-US" sz="2200" dirty="0" smtClean="0"/>
              <a:t>Decreased dose of controller ICS by 9 months</a:t>
            </a:r>
          </a:p>
          <a:p>
            <a:pPr marL="1085850" lvl="1" indent="-342900">
              <a:buFont typeface="Arial" charset="0"/>
              <a:buChar char="•"/>
            </a:pPr>
            <a:r>
              <a:rPr lang="en-US" sz="2200" dirty="0" smtClean="0"/>
              <a:t>No effect on airway reactivity</a:t>
            </a:r>
          </a:p>
          <a:p>
            <a:pPr marL="342900" indent="-342900">
              <a:buFont typeface="Arial" charset="0"/>
              <a:buChar char="•"/>
            </a:pPr>
            <a:r>
              <a:rPr lang="en-US" sz="2200" b="1" dirty="0" smtClean="0"/>
              <a:t>2008 Cochrane Review: meta-analysis 54 RTCs – environmental interventions decrease mite levels but no correlation with asthma clinical outcomes </a:t>
            </a:r>
          </a:p>
        </p:txBody>
      </p:sp>
      <p:sp>
        <p:nvSpPr>
          <p:cNvPr id="4" name="Slide Number Placeholder 3"/>
          <p:cNvSpPr>
            <a:spLocks noGrp="1"/>
          </p:cNvSpPr>
          <p:nvPr>
            <p:ph type="sldNum" sz="quarter" idx="14"/>
          </p:nvPr>
        </p:nvSpPr>
        <p:spPr/>
        <p:txBody>
          <a:bodyPr/>
          <a:lstStyle/>
          <a:p>
            <a:pPr>
              <a:defRPr/>
            </a:pPr>
            <a:fld id="{FD989DF0-06F8-4C0A-9C5E-F789D88E3DC4}" type="slidenum">
              <a:rPr lang="en-US" smtClean="0"/>
              <a:pPr>
                <a:defRPr/>
              </a:pPr>
              <a:t>26</a:t>
            </a:fld>
            <a:endParaRPr lang="en-US"/>
          </a:p>
        </p:txBody>
      </p:sp>
      <p:sp>
        <p:nvSpPr>
          <p:cNvPr id="60421" name="TextBox 4"/>
          <p:cNvSpPr txBox="1">
            <a:spLocks noChangeArrowheads="1"/>
          </p:cNvSpPr>
          <p:nvPr/>
        </p:nvSpPr>
        <p:spPr bwMode="auto">
          <a:xfrm>
            <a:off x="1295400" y="5807129"/>
            <a:ext cx="5410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rPr>
              <a:t>*Enhert B, et al. Allergy Clin Immunology 1992;90:135-8.</a:t>
            </a:r>
          </a:p>
          <a:p>
            <a:pPr eaLnBrk="1" fontAlgn="base" hangingPunct="1">
              <a:spcBef>
                <a:spcPct val="0"/>
              </a:spcBef>
              <a:spcAft>
                <a:spcPct val="0"/>
              </a:spcAft>
            </a:pPr>
            <a:r>
              <a:rPr lang="en-US" sz="1200">
                <a:solidFill>
                  <a:prstClr val="black"/>
                </a:solidFill>
              </a:rPr>
              <a:t>**Halken S, et al. J Allergy Clin Immunol 2003;111.169-176.</a:t>
            </a:r>
          </a:p>
          <a:p>
            <a:pPr eaLnBrk="1" fontAlgn="base" hangingPunct="1">
              <a:spcBef>
                <a:spcPct val="0"/>
              </a:spcBef>
              <a:spcAft>
                <a:spcPct val="0"/>
              </a:spcAft>
            </a:pPr>
            <a:r>
              <a:rPr lang="en-US" sz="1200">
                <a:solidFill>
                  <a:prstClr val="black"/>
                </a:solidFill>
              </a:rPr>
              <a:t>Roberts JR. Environmental Management of Pediatric Asthma: Guidelines for Health Care Providers Training PowerPoint. National Environmental Education Foundation.</a:t>
            </a:r>
          </a:p>
        </p:txBody>
      </p:sp>
    </p:spTree>
    <p:extLst>
      <p:ext uri="{BB962C8B-B14F-4D97-AF65-F5344CB8AC3E}">
        <p14:creationId xmlns:p14="http://schemas.microsoft.com/office/powerpoint/2010/main" val="304192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Dust Mite Control</a:t>
            </a:r>
          </a:p>
        </p:txBody>
      </p:sp>
      <p:sp>
        <p:nvSpPr>
          <p:cNvPr id="4" name="Slide Number Placeholder 3"/>
          <p:cNvSpPr>
            <a:spLocks noGrp="1"/>
          </p:cNvSpPr>
          <p:nvPr>
            <p:ph type="sldNum" sz="quarter" idx="14"/>
          </p:nvPr>
        </p:nvSpPr>
        <p:spPr/>
        <p:txBody>
          <a:bodyPr/>
          <a:lstStyle/>
          <a:p>
            <a:pPr>
              <a:defRPr/>
            </a:pPr>
            <a:fld id="{4B2D721E-1BD8-4CD2-97D0-570E51AAFA44}" type="slidenum">
              <a:rPr lang="en-US" smtClean="0"/>
              <a:pPr>
                <a:defRPr/>
              </a:pPr>
              <a:t>27</a:t>
            </a:fld>
            <a:endParaRPr lang="en-US"/>
          </a:p>
        </p:txBody>
      </p:sp>
      <p:sp>
        <p:nvSpPr>
          <p:cNvPr id="61444" name="TextBox 2"/>
          <p:cNvSpPr txBox="1">
            <a:spLocks noChangeArrowheads="1"/>
          </p:cNvSpPr>
          <p:nvPr/>
        </p:nvSpPr>
        <p:spPr bwMode="auto">
          <a:xfrm>
            <a:off x="249238" y="1066800"/>
            <a:ext cx="533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rPr>
              <a:t>Allergen impermeable pillow and mattress covers</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rPr>
              <a:t>Wash bedding weekly</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rPr>
              <a:t>Wash and dry, or freeze stuffed toys weekly</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rPr>
              <a:t>Wash in HOT water (130</a:t>
            </a:r>
            <a:r>
              <a:rPr lang="en-US" sz="2200" dirty="0" smtClean="0">
                <a:solidFill>
                  <a:prstClr val="black"/>
                </a:solidFill>
                <a:latin typeface="Calibri"/>
                <a:ea typeface="ＭＳ Ｐゴシック" pitchFamily="34" charset="-128"/>
                <a:sym typeface="Symbol" pitchFamily="18" charset="2"/>
              </a:rPr>
              <a:t>F) to kill mites</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sym typeface="Symbol" pitchFamily="18" charset="2"/>
              </a:rPr>
              <a:t>Damp mop floor surfaces, dust with wet rag</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sym typeface="Symbol" pitchFamily="18" charset="2"/>
              </a:rPr>
              <a:t>Remove carpeting or vacuum carpets with HEPA vacuum cleaner</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rPr>
              <a:t>Humidity below 50% - avoid humidifiers</a:t>
            </a:r>
          </a:p>
          <a:p>
            <a:pPr eaLnBrk="1" fontAlgn="base" hangingPunct="1">
              <a:spcBef>
                <a:spcPct val="0"/>
              </a:spcBef>
              <a:spcAft>
                <a:spcPct val="0"/>
              </a:spcAft>
              <a:buFont typeface="Arial" pitchFamily="34" charset="0"/>
              <a:buChar char="•"/>
              <a:defRPr/>
            </a:pPr>
            <a:r>
              <a:rPr lang="en-US" sz="2200" dirty="0">
                <a:solidFill>
                  <a:prstClr val="black"/>
                </a:solidFill>
                <a:latin typeface="Calibri"/>
                <a:ea typeface="ＭＳ Ｐゴシック" pitchFamily="34" charset="-128"/>
              </a:rPr>
              <a:t>Since dust is larger particle it settles</a:t>
            </a:r>
          </a:p>
          <a:p>
            <a:pPr lvl="1" eaLnBrk="1" fontAlgn="base" hangingPunct="1">
              <a:spcBef>
                <a:spcPct val="0"/>
              </a:spcBef>
              <a:spcAft>
                <a:spcPct val="0"/>
              </a:spcAft>
              <a:buFont typeface="Arial" pitchFamily="34" charset="0"/>
              <a:buChar char="•"/>
              <a:defRPr/>
            </a:pPr>
            <a:r>
              <a:rPr lang="en-US" sz="2200" dirty="0">
                <a:solidFill>
                  <a:prstClr val="black"/>
                </a:solidFill>
                <a:latin typeface="Calibri"/>
                <a:ea typeface="ＭＳ Ｐゴシック" pitchFamily="34" charset="-128"/>
              </a:rPr>
              <a:t>Unclear benefit of air </a:t>
            </a:r>
            <a:r>
              <a:rPr lang="en-US" sz="2200" dirty="0" smtClean="0">
                <a:solidFill>
                  <a:prstClr val="black"/>
                </a:solidFill>
                <a:latin typeface="Calibri"/>
                <a:ea typeface="ＭＳ Ｐゴシック" pitchFamily="34" charset="-128"/>
              </a:rPr>
              <a:t>filtration</a:t>
            </a:r>
          </a:p>
          <a:p>
            <a:pPr eaLnBrk="1" fontAlgn="base" hangingPunct="1">
              <a:spcBef>
                <a:spcPct val="0"/>
              </a:spcBef>
              <a:spcAft>
                <a:spcPct val="0"/>
              </a:spcAft>
              <a:buFont typeface="Arial" pitchFamily="34" charset="0"/>
              <a:buChar char="•"/>
              <a:defRPr/>
            </a:pPr>
            <a:r>
              <a:rPr lang="en-US" sz="2200" dirty="0" smtClean="0">
                <a:solidFill>
                  <a:prstClr val="black"/>
                </a:solidFill>
                <a:latin typeface="Calibri"/>
                <a:ea typeface="ＭＳ Ｐゴシック" pitchFamily="34" charset="-128"/>
              </a:rPr>
              <a:t>Results usually seen in one month</a:t>
            </a:r>
          </a:p>
          <a:p>
            <a:pPr eaLnBrk="1" fontAlgn="base" hangingPunct="1">
              <a:spcBef>
                <a:spcPct val="0"/>
              </a:spcBef>
              <a:spcAft>
                <a:spcPct val="0"/>
              </a:spcAft>
              <a:buFont typeface="Arial" pitchFamily="34" charset="0"/>
              <a:buChar char="•"/>
              <a:defRPr/>
            </a:pPr>
            <a:endParaRPr lang="en-US" dirty="0" smtClean="0">
              <a:solidFill>
                <a:prstClr val="black"/>
              </a:solidFill>
            </a:endParaRPr>
          </a:p>
        </p:txBody>
      </p:sp>
      <p:sp>
        <p:nvSpPr>
          <p:cNvPr id="61445" name="TextBox 5"/>
          <p:cNvSpPr txBox="1">
            <a:spLocks noChangeArrowheads="1"/>
          </p:cNvSpPr>
          <p:nvPr/>
        </p:nvSpPr>
        <p:spPr bwMode="auto">
          <a:xfrm>
            <a:off x="914400" y="6019800"/>
            <a:ext cx="533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a:solidFill>
                  <a:prstClr val="black"/>
                </a:solidFill>
              </a:rPr>
              <a:t>Roberts JR. Environmental Management of Pediatric Asthma: Guidelines for Health Care Providers Training PowerPoint. National Environmental Education Foundation.</a:t>
            </a:r>
          </a:p>
          <a:p>
            <a:pPr eaLnBrk="1" fontAlgn="base" hangingPunct="1">
              <a:spcBef>
                <a:spcPct val="0"/>
              </a:spcBef>
              <a:spcAft>
                <a:spcPct val="0"/>
              </a:spcAft>
            </a:pPr>
            <a:endParaRPr lang="en-US" sz="1100">
              <a:solidFill>
                <a:prstClr val="black"/>
              </a:solidFill>
            </a:endParaRPr>
          </a:p>
        </p:txBody>
      </p:sp>
      <p:pic>
        <p:nvPicPr>
          <p:cNvPr id="61446" name="Content Placeholder 5" descr="Dust-mite-mattress-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3448050"/>
            <a:ext cx="318135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9" descr="HEPA_Fil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685800"/>
            <a:ext cx="328612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158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498475" y="361950"/>
            <a:ext cx="8229600" cy="669925"/>
          </a:xfrm>
        </p:spPr>
        <p:txBody>
          <a:bodyPr/>
          <a:lstStyle/>
          <a:p>
            <a:pPr eaLnBrk="1" hangingPunct="1"/>
            <a:r>
              <a:rPr lang="en-US" sz="3000" smtClean="0">
                <a:latin typeface="Calibri" pitchFamily="34" charset="0"/>
                <a:ea typeface="ＭＳ Ｐゴシック" pitchFamily="34" charset="-128"/>
              </a:rPr>
              <a:t>Mold = Fungus = Mildew</a:t>
            </a:r>
          </a:p>
        </p:txBody>
      </p:sp>
      <p:sp>
        <p:nvSpPr>
          <p:cNvPr id="62467" name="Content Placeholder 1"/>
          <p:cNvSpPr>
            <a:spLocks noGrp="1"/>
          </p:cNvSpPr>
          <p:nvPr>
            <p:ph type="body" sz="quarter" idx="13"/>
          </p:nvPr>
        </p:nvSpPr>
        <p:spPr>
          <a:xfrm>
            <a:off x="152400" y="1311275"/>
            <a:ext cx="4495800" cy="4403725"/>
          </a:xfrm>
        </p:spPr>
        <p:txBody>
          <a:bodyPr/>
          <a:lstStyle/>
          <a:p>
            <a:pPr marL="342900" indent="-342900" eaLnBrk="1" hangingPunct="1">
              <a:buFont typeface="Arial" charset="0"/>
              <a:buChar char="•"/>
            </a:pPr>
            <a:r>
              <a:rPr lang="en-US" sz="2200" smtClean="0">
                <a:latin typeface="Calibri" pitchFamily="34" charset="0"/>
                <a:cs typeface="Calibri" pitchFamily="34" charset="0"/>
              </a:rPr>
              <a:t>Microorganisms that grow in warm and damp environments</a:t>
            </a:r>
          </a:p>
          <a:p>
            <a:pPr marL="342900" indent="-342900" eaLnBrk="1" hangingPunct="1">
              <a:buFont typeface="Arial" charset="0"/>
              <a:buChar char="•"/>
            </a:pPr>
            <a:r>
              <a:rPr lang="en-US" sz="2200" smtClean="0">
                <a:latin typeface="Calibri" pitchFamily="34" charset="0"/>
                <a:cs typeface="Calibri" pitchFamily="34" charset="0"/>
              </a:rPr>
              <a:t>Many types of mold often occurring in the same environment</a:t>
            </a:r>
          </a:p>
          <a:p>
            <a:pPr marL="342900" indent="-342900" eaLnBrk="1" hangingPunct="1">
              <a:buFont typeface="Arial" charset="0"/>
              <a:buChar char="•"/>
            </a:pPr>
            <a:r>
              <a:rPr lang="en-US" sz="2200" smtClean="0">
                <a:latin typeface="Calibri" pitchFamily="34" charset="0"/>
                <a:cs typeface="Calibri" pitchFamily="34" charset="0"/>
              </a:rPr>
              <a:t>Spore aerosolization</a:t>
            </a:r>
          </a:p>
          <a:p>
            <a:pPr marL="342900" indent="-342900" eaLnBrk="1" hangingPunct="1">
              <a:buFont typeface="Arial" charset="0"/>
              <a:buChar char="•"/>
            </a:pPr>
            <a:r>
              <a:rPr lang="en-US" sz="2200" smtClean="0">
                <a:latin typeface="Calibri" pitchFamily="34" charset="0"/>
                <a:cs typeface="Calibri" pitchFamily="34" charset="0"/>
              </a:rPr>
              <a:t>No guideline for acceptable levels</a:t>
            </a:r>
          </a:p>
          <a:p>
            <a:pPr marL="342900" indent="-342900" eaLnBrk="1" hangingPunct="1">
              <a:buFont typeface="Arial" charset="0"/>
              <a:buChar char="•"/>
            </a:pPr>
            <a:r>
              <a:rPr lang="en-US" sz="2200" smtClean="0">
                <a:latin typeface="Calibri" pitchFamily="34" charset="0"/>
                <a:cs typeface="Calibri" pitchFamily="34" charset="0"/>
              </a:rPr>
              <a:t>Molds irritate mucous membranes</a:t>
            </a:r>
          </a:p>
          <a:p>
            <a:pPr marL="342900" indent="-342900" eaLnBrk="1" hangingPunct="1">
              <a:buFont typeface="Arial" charset="0"/>
              <a:buChar char="•"/>
            </a:pPr>
            <a:r>
              <a:rPr lang="en-US" sz="2200" smtClean="0">
                <a:latin typeface="Calibri" pitchFamily="34" charset="0"/>
                <a:cs typeface="Calibri" pitchFamily="34" charset="0"/>
              </a:rPr>
              <a:t>Produces allergic responses in children who are sensitive to mold</a:t>
            </a:r>
          </a:p>
        </p:txBody>
      </p:sp>
      <p:sp>
        <p:nvSpPr>
          <p:cNvPr id="6" name="Rectangle 5"/>
          <p:cNvSpPr/>
          <p:nvPr/>
        </p:nvSpPr>
        <p:spPr>
          <a:xfrm>
            <a:off x="-76200" y="5943600"/>
            <a:ext cx="4572000" cy="254000"/>
          </a:xfrm>
          <a:prstGeom prst="rect">
            <a:avLst/>
          </a:prstGeom>
        </p:spPr>
        <p:txBody>
          <a:bodyPr>
            <a:spAutoFit/>
          </a:bodyPr>
          <a:lstStyle/>
          <a:p>
            <a:pPr fontAlgn="base">
              <a:spcBef>
                <a:spcPct val="0"/>
              </a:spcBef>
              <a:spcAft>
                <a:spcPct val="0"/>
              </a:spcAft>
              <a:defRPr/>
            </a:pPr>
            <a:r>
              <a:rPr lang="en-US" sz="1050" dirty="0">
                <a:solidFill>
                  <a:prstClr val="black"/>
                </a:solidFill>
                <a:latin typeface="Arial" charset="0"/>
                <a:cs typeface="Arial" charset="0"/>
              </a:rPr>
              <a:t>I</a:t>
            </a:r>
            <a:r>
              <a:rPr lang="en-US" sz="900" dirty="0">
                <a:solidFill>
                  <a:prstClr val="black"/>
                </a:solidFill>
                <a:latin typeface="Arial" charset="0"/>
                <a:cs typeface="Arial" charset="0"/>
              </a:rPr>
              <a:t>nstitute of Medicine.  Damp Indoor Spaces and Health.  NAS; 2004.</a:t>
            </a:r>
          </a:p>
        </p:txBody>
      </p:sp>
      <p:sp>
        <p:nvSpPr>
          <p:cNvPr id="7" name="Rectangle 6"/>
          <p:cNvSpPr/>
          <p:nvPr/>
        </p:nvSpPr>
        <p:spPr>
          <a:xfrm>
            <a:off x="4724400" y="1265238"/>
            <a:ext cx="4572000" cy="254000"/>
          </a:xfrm>
          <a:prstGeom prst="rect">
            <a:avLst/>
          </a:prstGeom>
        </p:spPr>
        <p:txBody>
          <a:bodyPr>
            <a:spAutoFit/>
          </a:bodyPr>
          <a:lstStyle/>
          <a:p>
            <a:pPr fontAlgn="base">
              <a:spcBef>
                <a:spcPct val="0"/>
              </a:spcBef>
              <a:spcAft>
                <a:spcPct val="0"/>
              </a:spcAft>
              <a:defRPr/>
            </a:pPr>
            <a:r>
              <a:rPr lang="en-US" sz="1050" dirty="0">
                <a:solidFill>
                  <a:prstClr val="black"/>
                </a:solidFill>
                <a:latin typeface="Arial" charset="0"/>
                <a:cs typeface="Arial" charset="0"/>
              </a:rPr>
              <a:t>http://www.epa.gov/iedmold1/mold_remediation.html</a:t>
            </a:r>
          </a:p>
        </p:txBody>
      </p:sp>
      <p:pic>
        <p:nvPicPr>
          <p:cNvPr id="624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05200"/>
            <a:ext cx="42672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498600"/>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572000" y="5908675"/>
            <a:ext cx="4572000" cy="415925"/>
          </a:xfrm>
          <a:prstGeom prst="rect">
            <a:avLst/>
          </a:prstGeom>
        </p:spPr>
        <p:txBody>
          <a:bodyPr>
            <a:spAutoFit/>
          </a:bodyPr>
          <a:lstStyle/>
          <a:p>
            <a:pPr fontAlgn="base">
              <a:spcBef>
                <a:spcPct val="0"/>
              </a:spcBef>
              <a:spcAft>
                <a:spcPct val="0"/>
              </a:spcAft>
              <a:defRPr/>
            </a:pPr>
            <a:r>
              <a:rPr lang="en-US" sz="1050" dirty="0">
                <a:solidFill>
                  <a:prstClr val="black"/>
                </a:solidFill>
                <a:latin typeface="Arial" charset="0"/>
                <a:cs typeface="Arial" charset="0"/>
              </a:rPr>
              <a:t>http://i2.cdn.turner.com/cnn/dam/assets/111222124333-school-mold-cnn-story-top.jpg</a:t>
            </a:r>
          </a:p>
        </p:txBody>
      </p:sp>
      <p:pic>
        <p:nvPicPr>
          <p:cNvPr id="62473" name="Picture 1" descr="Description: Description: Description: CHA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24603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98475" y="361950"/>
            <a:ext cx="8229600" cy="669925"/>
          </a:xfrm>
        </p:spPr>
        <p:txBody>
          <a:bodyPr/>
          <a:lstStyle/>
          <a:p>
            <a:pPr eaLnBrk="1" hangingPunct="1"/>
            <a:r>
              <a:rPr lang="en-US" sz="3000" smtClean="0">
                <a:latin typeface="Calibri" pitchFamily="34" charset="0"/>
                <a:cs typeface="Calibri" pitchFamily="34" charset="0"/>
              </a:rPr>
              <a:t>Questions for Families*</a:t>
            </a:r>
          </a:p>
        </p:txBody>
      </p:sp>
      <p:sp>
        <p:nvSpPr>
          <p:cNvPr id="3" name="Slide Number Placeholder 2"/>
          <p:cNvSpPr>
            <a:spLocks noGrp="1"/>
          </p:cNvSpPr>
          <p:nvPr>
            <p:ph type="sldNum" sz="quarter" idx="14"/>
          </p:nvPr>
        </p:nvSpPr>
        <p:spPr/>
        <p:txBody>
          <a:bodyPr/>
          <a:lstStyle/>
          <a:p>
            <a:pPr>
              <a:defRPr/>
            </a:pPr>
            <a:fld id="{6CEDD267-4ADE-47E3-BDFA-FEDF34E80364}" type="slidenum">
              <a:rPr lang="en-US"/>
              <a:pPr>
                <a:defRPr/>
              </a:pPr>
              <a:t>29</a:t>
            </a:fld>
            <a:endParaRPr lang="en-US"/>
          </a:p>
        </p:txBody>
      </p:sp>
      <p:sp>
        <p:nvSpPr>
          <p:cNvPr id="63492" name="Text Placeholder 3"/>
          <p:cNvSpPr>
            <a:spLocks noGrp="1"/>
          </p:cNvSpPr>
          <p:nvPr>
            <p:ph type="body" sz="quarter" idx="13"/>
          </p:nvPr>
        </p:nvSpPr>
        <p:spPr>
          <a:xfrm>
            <a:off x="511175" y="1311275"/>
            <a:ext cx="8223250" cy="4271963"/>
          </a:xfrm>
        </p:spPr>
        <p:txBody>
          <a:bodyPr/>
          <a:lstStyle/>
          <a:p>
            <a:pPr marL="342900" indent="-342900" eaLnBrk="1" hangingPunct="1">
              <a:buFont typeface="Arial" pitchFamily="34" charset="0"/>
              <a:buChar char="•"/>
              <a:defRPr/>
            </a:pPr>
            <a:r>
              <a:rPr lang="en-US" sz="2400" dirty="0" smtClean="0">
                <a:latin typeface="Calibri" pitchFamily="34" charset="0"/>
                <a:cs typeface="Calibri" pitchFamily="34" charset="0"/>
              </a:rPr>
              <a:t>Do you see mold growth in the home?</a:t>
            </a:r>
          </a:p>
          <a:p>
            <a:pPr marL="342900" indent="-342900" eaLnBrk="1" hangingPunct="1">
              <a:buFont typeface="Arial" pitchFamily="34" charset="0"/>
              <a:buChar char="•"/>
              <a:defRPr/>
            </a:pPr>
            <a:r>
              <a:rPr lang="en-US" sz="2400" dirty="0" smtClean="0">
                <a:latin typeface="Calibri" pitchFamily="34" charset="0"/>
                <a:cs typeface="Calibri" pitchFamily="34" charset="0"/>
              </a:rPr>
              <a:t>How large is the area?</a:t>
            </a:r>
          </a:p>
          <a:p>
            <a:pPr marL="342900" indent="-342900" eaLnBrk="1" hangingPunct="1">
              <a:buFont typeface="Arial" pitchFamily="34" charset="0"/>
              <a:buChar char="•"/>
              <a:defRPr/>
            </a:pPr>
            <a:r>
              <a:rPr lang="en-US" sz="2400" dirty="0" smtClean="0">
                <a:latin typeface="Calibri" pitchFamily="34" charset="0"/>
                <a:cs typeface="Calibri" pitchFamily="34" charset="0"/>
              </a:rPr>
              <a:t>Do other locations (school, daycare) have mold growth?</a:t>
            </a:r>
          </a:p>
          <a:p>
            <a:pPr marL="342900" indent="-342900" eaLnBrk="1" hangingPunct="1">
              <a:buFont typeface="Arial" pitchFamily="34" charset="0"/>
              <a:buChar char="•"/>
              <a:defRPr/>
            </a:pPr>
            <a:r>
              <a:rPr lang="en-US" sz="2400" dirty="0" smtClean="0">
                <a:latin typeface="Calibri" pitchFamily="34" charset="0"/>
                <a:cs typeface="Calibri" pitchFamily="34" charset="0"/>
              </a:rPr>
              <a:t>Do you have moisture or leaks in your home?</a:t>
            </a:r>
          </a:p>
          <a:p>
            <a:pPr marL="342900" indent="-342900" eaLnBrk="1" hangingPunct="1">
              <a:buFont typeface="Arial" pitchFamily="34" charset="0"/>
              <a:buChar char="•"/>
              <a:defRPr/>
            </a:pPr>
            <a:r>
              <a:rPr lang="en-US" sz="2400" dirty="0" smtClean="0">
                <a:latin typeface="Calibri" pitchFamily="34" charset="0"/>
                <a:cs typeface="Calibri" pitchFamily="34" charset="0"/>
              </a:rPr>
              <a:t>Do you frequently have condensation on windows?</a:t>
            </a:r>
          </a:p>
          <a:p>
            <a:pPr marL="342900" indent="-342900" eaLnBrk="1" hangingPunct="1">
              <a:buFont typeface="Arial" pitchFamily="34" charset="0"/>
              <a:buChar char="•"/>
              <a:defRPr/>
            </a:pPr>
            <a:r>
              <a:rPr lang="en-US" sz="2400" dirty="0" smtClean="0">
                <a:latin typeface="Calibri" pitchFamily="34" charset="0"/>
                <a:cs typeface="Calibri" pitchFamily="34" charset="0"/>
              </a:rPr>
              <a:t>Have you made attempts to decrease humidity?</a:t>
            </a:r>
          </a:p>
          <a:p>
            <a:pPr eaLnBrk="1" hangingPunct="1">
              <a:buFont typeface="Arial" pitchFamily="34" charset="0"/>
              <a:buNone/>
              <a:defRPr/>
            </a:pPr>
            <a:endParaRPr lang="en-US" dirty="0"/>
          </a:p>
          <a:p>
            <a:pPr eaLnBrk="1" hangingPunct="1">
              <a:buFont typeface="Arial" pitchFamily="34" charset="0"/>
              <a:buNone/>
              <a:defRPr/>
            </a:pPr>
            <a:endParaRPr lang="en-US" dirty="0" smtClean="0"/>
          </a:p>
        </p:txBody>
      </p:sp>
      <p:sp>
        <p:nvSpPr>
          <p:cNvPr id="63493" name="TextBox 4"/>
          <p:cNvSpPr txBox="1">
            <a:spLocks noChangeArrowheads="1"/>
          </p:cNvSpPr>
          <p:nvPr/>
        </p:nvSpPr>
        <p:spPr bwMode="auto">
          <a:xfrm>
            <a:off x="1371600" y="4854575"/>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a:solidFill>
                  <a:prstClr val="black"/>
                </a:solidFill>
              </a:rPr>
              <a:t>*Environmental Management of Pediatric Asthma: Guidelines for Health Care Providers. National Environmental Education Foundation.</a:t>
            </a:r>
          </a:p>
          <a:p>
            <a:pPr eaLnBrk="1" fontAlgn="base" hangingPunct="1">
              <a:spcBef>
                <a:spcPct val="0"/>
              </a:spcBef>
              <a:spcAft>
                <a:spcPct val="0"/>
              </a:spcAft>
            </a:pPr>
            <a:endParaRPr lang="en-US">
              <a:solidFill>
                <a:prstClr val="black"/>
              </a:solidFill>
            </a:endParaRPr>
          </a:p>
        </p:txBody>
      </p:sp>
      <p:pic>
        <p:nvPicPr>
          <p:cNvPr id="63494"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377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98475" y="361950"/>
            <a:ext cx="8229600" cy="669925"/>
          </a:xfrm>
        </p:spPr>
        <p:txBody>
          <a:bodyPr/>
          <a:lstStyle/>
          <a:p>
            <a:pPr>
              <a:defRPr/>
            </a:pPr>
            <a:r>
              <a:rPr lang="en-US" sz="3000" dirty="0" smtClean="0">
                <a:latin typeface="+mn-lt"/>
              </a:rPr>
              <a:t>National Childhood Asthma Cost</a:t>
            </a:r>
          </a:p>
        </p:txBody>
      </p:sp>
      <p:sp>
        <p:nvSpPr>
          <p:cNvPr id="4" name="Slide Number Placeholder 3"/>
          <p:cNvSpPr>
            <a:spLocks noGrp="1"/>
          </p:cNvSpPr>
          <p:nvPr>
            <p:ph type="sldNum" sz="quarter" idx="14"/>
          </p:nvPr>
        </p:nvSpPr>
        <p:spPr/>
        <p:txBody>
          <a:bodyPr/>
          <a:lstStyle/>
          <a:p>
            <a:pPr>
              <a:defRPr/>
            </a:pPr>
            <a:fld id="{0560324C-B1BF-4615-88DD-5DAB76CF7D5A}" type="slidenum">
              <a:rPr lang="en-US" smtClean="0"/>
              <a:pPr>
                <a:defRPr/>
              </a:pPr>
              <a:t>3</a:t>
            </a:fld>
            <a:endParaRPr lang="en-US"/>
          </a:p>
        </p:txBody>
      </p:sp>
      <p:sp>
        <p:nvSpPr>
          <p:cNvPr id="5" name="Rectangle 3"/>
          <p:cNvSpPr txBox="1">
            <a:spLocks noChangeArrowheads="1"/>
          </p:cNvSpPr>
          <p:nvPr/>
        </p:nvSpPr>
        <p:spPr bwMode="auto">
          <a:xfrm>
            <a:off x="250825" y="111125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57200" indent="-457200" fontAlgn="base">
              <a:spcBef>
                <a:spcPct val="20000"/>
              </a:spcBef>
              <a:spcAft>
                <a:spcPct val="0"/>
              </a:spcAft>
              <a:buFont typeface="Arial" pitchFamily="34" charset="0"/>
              <a:buChar char="•"/>
              <a:defRPr/>
            </a:pPr>
            <a:r>
              <a:rPr lang="en-US" sz="2800" dirty="0" smtClean="0">
                <a:solidFill>
                  <a:prstClr val="black"/>
                </a:solidFill>
                <a:latin typeface="Calibri"/>
                <a:ea typeface="ＭＳ Ｐゴシック" pitchFamily="34" charset="-128"/>
              </a:rPr>
              <a:t>7.1 million children &lt;18y living with asthma in the US in 2009*</a:t>
            </a:r>
          </a:p>
          <a:p>
            <a:pPr marL="914400" lvl="1" indent="-457200" fontAlgn="base">
              <a:spcBef>
                <a:spcPct val="20000"/>
              </a:spcBef>
              <a:spcAft>
                <a:spcPct val="0"/>
              </a:spcAft>
              <a:buFont typeface="Arial" pitchFamily="34" charset="0"/>
              <a:buChar char="•"/>
              <a:defRPr/>
            </a:pPr>
            <a:r>
              <a:rPr lang="en-US" sz="2800" dirty="0" smtClean="0">
                <a:solidFill>
                  <a:prstClr val="black"/>
                </a:solidFill>
                <a:latin typeface="Calibri"/>
                <a:ea typeface="ＭＳ Ｐゴシック" pitchFamily="34" charset="-128"/>
              </a:rPr>
              <a:t>3.4 million ambulatory visits (2% of total)</a:t>
            </a:r>
          </a:p>
          <a:p>
            <a:pPr marL="914400" lvl="1" indent="-457200" fontAlgn="base">
              <a:spcBef>
                <a:spcPct val="20000"/>
              </a:spcBef>
              <a:spcAft>
                <a:spcPct val="0"/>
              </a:spcAft>
              <a:buFont typeface="Arial" pitchFamily="34" charset="0"/>
              <a:buChar char="•"/>
              <a:defRPr/>
            </a:pPr>
            <a:r>
              <a:rPr lang="en-US" sz="2800" dirty="0" smtClean="0">
                <a:solidFill>
                  <a:prstClr val="black"/>
                </a:solidFill>
                <a:latin typeface="Calibri"/>
                <a:ea typeface="ＭＳ Ｐゴシック" pitchFamily="34" charset="-128"/>
              </a:rPr>
              <a:t>640,000 ED visits***</a:t>
            </a:r>
          </a:p>
          <a:p>
            <a:pPr marL="914400" lvl="1" indent="-457200" fontAlgn="base">
              <a:spcBef>
                <a:spcPct val="20000"/>
              </a:spcBef>
              <a:spcAft>
                <a:spcPct val="0"/>
              </a:spcAft>
              <a:buFont typeface="Arial" pitchFamily="34" charset="0"/>
              <a:buChar char="•"/>
              <a:defRPr/>
            </a:pPr>
            <a:r>
              <a:rPr lang="en-US" sz="2800" dirty="0" smtClean="0">
                <a:solidFill>
                  <a:prstClr val="black"/>
                </a:solidFill>
                <a:latin typeface="Calibri"/>
                <a:ea typeface="ＭＳ Ｐゴシック" pitchFamily="34" charset="-128"/>
              </a:rPr>
              <a:t>157,000 hospital admissions***</a:t>
            </a:r>
          </a:p>
          <a:p>
            <a:pPr marL="457200" indent="-457200" fontAlgn="base">
              <a:spcBef>
                <a:spcPct val="20000"/>
              </a:spcBef>
              <a:spcAft>
                <a:spcPct val="0"/>
              </a:spcAft>
              <a:buFont typeface="Arial" pitchFamily="34" charset="0"/>
              <a:buChar char="•"/>
              <a:defRPr/>
            </a:pPr>
            <a:r>
              <a:rPr lang="en-US" sz="2800" dirty="0" smtClean="0">
                <a:solidFill>
                  <a:prstClr val="black"/>
                </a:solidFill>
                <a:latin typeface="Calibri"/>
                <a:ea typeface="ＭＳ Ｐゴシック" pitchFamily="34" charset="-128"/>
              </a:rPr>
              <a:t>Annual direct and indirect cost associated with asthma: $56 billion**** </a:t>
            </a:r>
          </a:p>
        </p:txBody>
      </p:sp>
      <p:sp>
        <p:nvSpPr>
          <p:cNvPr id="24581" name="Rectangle 4"/>
          <p:cNvSpPr>
            <a:spLocks noChangeArrowheads="1"/>
          </p:cNvSpPr>
          <p:nvPr/>
        </p:nvSpPr>
        <p:spPr bwMode="auto">
          <a:xfrm>
            <a:off x="4572000" y="4495800"/>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p>
            <a:pPr defTabSz="912813" fontAlgn="base">
              <a:spcBef>
                <a:spcPct val="0"/>
              </a:spcBef>
              <a:spcAft>
                <a:spcPct val="0"/>
              </a:spcAft>
            </a:pPr>
            <a:r>
              <a:rPr lang="en-US" sz="1400">
                <a:solidFill>
                  <a:prstClr val="black"/>
                </a:solidFill>
                <a:latin typeface="Arial" charset="0"/>
                <a:cs typeface="Arial" charset="0"/>
              </a:rPr>
              <a:t>*National Health Interview Survey</a:t>
            </a:r>
          </a:p>
          <a:p>
            <a:pPr defTabSz="912813" fontAlgn="base">
              <a:spcBef>
                <a:spcPct val="0"/>
              </a:spcBef>
              <a:spcAft>
                <a:spcPct val="0"/>
              </a:spcAft>
            </a:pPr>
            <a:r>
              <a:rPr lang="en-US" sz="1400">
                <a:solidFill>
                  <a:prstClr val="black"/>
                </a:solidFill>
                <a:latin typeface="Arial" charset="0"/>
                <a:cs typeface="Arial" charset="0"/>
              </a:rPr>
              <a:t>**National Ambulatory Medical Care Survey</a:t>
            </a:r>
          </a:p>
          <a:p>
            <a:pPr defTabSz="912813" fontAlgn="base">
              <a:spcBef>
                <a:spcPct val="0"/>
              </a:spcBef>
              <a:spcAft>
                <a:spcPct val="0"/>
              </a:spcAft>
            </a:pPr>
            <a:r>
              <a:rPr lang="en-US" sz="1400">
                <a:solidFill>
                  <a:prstClr val="black"/>
                </a:solidFill>
                <a:latin typeface="Arial" charset="0"/>
                <a:cs typeface="Arial" charset="0"/>
              </a:rPr>
              <a:t>***National Hospital Medical Care Survey</a:t>
            </a:r>
          </a:p>
          <a:p>
            <a:pPr defTabSz="912813" fontAlgn="base">
              <a:spcBef>
                <a:spcPct val="0"/>
              </a:spcBef>
              <a:spcAft>
                <a:spcPct val="0"/>
              </a:spcAft>
            </a:pPr>
            <a:r>
              <a:rPr lang="en-US" sz="1400">
                <a:solidFill>
                  <a:prstClr val="black"/>
                </a:solidFill>
                <a:latin typeface="Arial" charset="0"/>
                <a:cs typeface="Arial" charset="0"/>
              </a:rPr>
              <a:t>****CDC. May 2011. Asthma in the US Vital Signs. http://www.cdc.gov/vitalsigns/asthma</a:t>
            </a:r>
          </a:p>
        </p:txBody>
      </p:sp>
      <p:pic>
        <p:nvPicPr>
          <p:cNvPr id="24582"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97575"/>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7588"/>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04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Mold Control</a:t>
            </a:r>
          </a:p>
        </p:txBody>
      </p:sp>
      <p:sp>
        <p:nvSpPr>
          <p:cNvPr id="63491" name="Text Placeholder 2"/>
          <p:cNvSpPr>
            <a:spLocks noGrp="1"/>
          </p:cNvSpPr>
          <p:nvPr>
            <p:ph type="body" sz="quarter" idx="13"/>
          </p:nvPr>
        </p:nvSpPr>
        <p:spPr>
          <a:xfrm>
            <a:off x="228600" y="1066800"/>
            <a:ext cx="4191000" cy="4516438"/>
          </a:xfrm>
        </p:spPr>
        <p:txBody>
          <a:bodyPr/>
          <a:lstStyle/>
          <a:p>
            <a:pPr eaLnBrk="1" hangingPunct="1">
              <a:buFont typeface="Arial" pitchFamily="34" charset="0"/>
              <a:buNone/>
              <a:defRPr/>
            </a:pPr>
            <a:r>
              <a:rPr lang="en-US" sz="2000" b="1" dirty="0" smtClean="0">
                <a:latin typeface="Calibri" pitchFamily="34" charset="0"/>
                <a:ea typeface="ＭＳ Ｐゴシック" pitchFamily="34" charset="-128"/>
                <a:cs typeface="Calibri" pitchFamily="34" charset="0"/>
              </a:rPr>
              <a:t>Prevention of growth: </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Dehumidifier ideally below 50%</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Central air conditioner</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Vent bathrooms and clothes driers to outside</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Use exhaust fan in bathroom or other damp areas</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Keep drip pans for fridge, air conditioner dry</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Fix leaks of faucets and pipes</a:t>
            </a:r>
          </a:p>
          <a:p>
            <a:pPr marL="571500" indent="-285750" eaLnBrk="1" hangingPunct="1">
              <a:buFont typeface="Arial" pitchFamily="34" charset="0"/>
              <a:buChar char="•"/>
              <a:defRPr/>
            </a:pPr>
            <a:r>
              <a:rPr lang="en-US" sz="2000" dirty="0" smtClean="0">
                <a:latin typeface="Calibri" pitchFamily="34" charset="0"/>
                <a:ea typeface="ＭＳ Ｐゴシック" pitchFamily="34" charset="-128"/>
                <a:cs typeface="Calibri" pitchFamily="34" charset="0"/>
                <a:sym typeface="Symbol" pitchFamily="18" charset="2"/>
              </a:rPr>
              <a:t>Prevent condensation on windows</a:t>
            </a:r>
            <a:endParaRPr lang="en-US" sz="2000" dirty="0">
              <a:latin typeface="Calibri" pitchFamily="34" charset="0"/>
              <a:ea typeface="ＭＳ Ｐゴシック" pitchFamily="34" charset="-128"/>
              <a:cs typeface="Calibri" pitchFamily="34" charset="0"/>
              <a:sym typeface="Symbol" pitchFamily="18" charset="2"/>
            </a:endParaRPr>
          </a:p>
          <a:p>
            <a:pPr marL="285750" eaLnBrk="1" hangingPunct="1">
              <a:buFont typeface="Arial" pitchFamily="34" charset="0"/>
              <a:buNone/>
              <a:defRPr/>
            </a:pPr>
            <a:r>
              <a:rPr lang="en-US" sz="2000" dirty="0" smtClean="0">
                <a:latin typeface="Calibri" pitchFamily="34" charset="0"/>
                <a:ea typeface="ＭＳ Ｐゴシック" pitchFamily="34" charset="-128"/>
                <a:cs typeface="Calibri" pitchFamily="34" charset="0"/>
                <a:sym typeface="Symbol" pitchFamily="18" charset="2"/>
              </a:rPr>
              <a:t>No raking, mowing if allergy</a:t>
            </a:r>
          </a:p>
        </p:txBody>
      </p:sp>
      <p:sp>
        <p:nvSpPr>
          <p:cNvPr id="4" name="Slide Number Placeholder 3"/>
          <p:cNvSpPr>
            <a:spLocks noGrp="1"/>
          </p:cNvSpPr>
          <p:nvPr>
            <p:ph type="sldNum" sz="quarter" idx="14"/>
          </p:nvPr>
        </p:nvSpPr>
        <p:spPr/>
        <p:txBody>
          <a:bodyPr/>
          <a:lstStyle/>
          <a:p>
            <a:pPr>
              <a:defRPr/>
            </a:pPr>
            <a:fld id="{135A1158-FBAF-4D23-AF64-359DCCEC3526}" type="slidenum">
              <a:rPr lang="en-US" smtClean="0"/>
              <a:pPr>
                <a:defRPr/>
              </a:pPr>
              <a:t>30</a:t>
            </a:fld>
            <a:endParaRPr lang="en-US"/>
          </a:p>
        </p:txBody>
      </p:sp>
      <p:sp>
        <p:nvSpPr>
          <p:cNvPr id="64517" name="TextBox 5"/>
          <p:cNvSpPr txBox="1">
            <a:spLocks noChangeArrowheads="1"/>
          </p:cNvSpPr>
          <p:nvPr/>
        </p:nvSpPr>
        <p:spPr bwMode="auto">
          <a:xfrm>
            <a:off x="1431925" y="5815013"/>
            <a:ext cx="533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a:solidFill>
                  <a:prstClr val="black"/>
                </a:solidFill>
              </a:rPr>
              <a:t>Roberts JR. Environmental Management of Pediatric Asthma: Guidelines for Health Care Providers Training PowerPoint. National Environmental Education Foundation.</a:t>
            </a:r>
          </a:p>
          <a:p>
            <a:pPr eaLnBrk="1" fontAlgn="base" hangingPunct="1">
              <a:spcBef>
                <a:spcPct val="0"/>
              </a:spcBef>
              <a:spcAft>
                <a:spcPct val="0"/>
              </a:spcAft>
            </a:pPr>
            <a:endParaRPr lang="en-US" sz="1100">
              <a:solidFill>
                <a:prstClr val="black"/>
              </a:solidFill>
            </a:endParaRPr>
          </a:p>
        </p:txBody>
      </p:sp>
      <p:sp>
        <p:nvSpPr>
          <p:cNvPr id="8" name="Text Placeholder 2"/>
          <p:cNvSpPr txBox="1">
            <a:spLocks/>
          </p:cNvSpPr>
          <p:nvPr/>
        </p:nvSpPr>
        <p:spPr bwMode="auto">
          <a:xfrm>
            <a:off x="4098925" y="1143000"/>
            <a:ext cx="46640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Font typeface="Arial" pitchFamily="34" charset="0"/>
              <a:buNone/>
              <a:defRPr sz="1600" b="0" kern="1200" baseline="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eaLnBrk="1" hangingPunct="1">
              <a:defRPr/>
            </a:pPr>
            <a:r>
              <a:rPr lang="en-US" sz="2000" b="1" dirty="0" smtClean="0">
                <a:solidFill>
                  <a:prstClr val="black"/>
                </a:solidFill>
                <a:latin typeface="Calibri" pitchFamily="34" charset="0"/>
                <a:ea typeface="ＭＳ Ｐゴシック" pitchFamily="34" charset="-128"/>
                <a:cs typeface="Calibri" pitchFamily="34" charset="0"/>
                <a:sym typeface="Symbol" pitchFamily="18" charset="2"/>
              </a:rPr>
              <a:t>Home remediation of mold:</a:t>
            </a:r>
          </a:p>
          <a:p>
            <a:pPr marL="914400" indent="-342900" eaLnBrk="1" hangingPunct="1">
              <a:buFont typeface="Arial" pitchFamily="34" charset="0"/>
              <a:buChar char="•"/>
              <a:defRPr/>
            </a:pP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Discard items too moldy to clean</a:t>
            </a:r>
          </a:p>
          <a:p>
            <a:pPr marL="914400" indent="-342900" eaLnBrk="1" hangingPunct="1">
              <a:buFont typeface="Arial" pitchFamily="34" charset="0"/>
              <a:buChar char="•"/>
              <a:defRPr/>
            </a:pP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Hard surfaces: Clean small areas with detergent and water</a:t>
            </a:r>
          </a:p>
          <a:p>
            <a:pPr marL="914400" indent="-342900" eaLnBrk="1" hangingPunct="1">
              <a:buFont typeface="Arial" pitchFamily="34" charset="0"/>
              <a:buChar char="•"/>
              <a:defRPr/>
            </a:pP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Dilute chlorine bleach improves appearance but does not remove allergen</a:t>
            </a:r>
          </a:p>
          <a:p>
            <a:pPr marL="914400" indent="-342900" eaLnBrk="1" hangingPunct="1">
              <a:buFont typeface="Arial" pitchFamily="34" charset="0"/>
              <a:buChar char="•"/>
              <a:defRPr/>
            </a:pP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Fix sources of water</a:t>
            </a:r>
          </a:p>
          <a:p>
            <a:pPr marL="914400" indent="-342900" eaLnBrk="1" hangingPunct="1">
              <a:buFont typeface="Arial" pitchFamily="34" charset="0"/>
              <a:buChar char="•"/>
              <a:defRPr/>
            </a:pP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If area larger than 3x3 </a:t>
            </a:r>
            <a:r>
              <a:rPr lang="en-US" sz="2000" dirty="0" err="1" smtClean="0">
                <a:solidFill>
                  <a:prstClr val="black"/>
                </a:solidFill>
                <a:latin typeface="Calibri" pitchFamily="34" charset="0"/>
                <a:ea typeface="ＭＳ Ｐゴシック" pitchFamily="34" charset="-128"/>
                <a:cs typeface="Calibri" pitchFamily="34" charset="0"/>
                <a:sym typeface="Symbol" pitchFamily="18" charset="2"/>
              </a:rPr>
              <a:t>ft</a:t>
            </a: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 professional remediation</a:t>
            </a:r>
          </a:p>
          <a:p>
            <a:pPr marL="914400" indent="-342900" eaLnBrk="1" hangingPunct="1">
              <a:buFont typeface="Arial" pitchFamily="34" charset="0"/>
              <a:buChar char="•"/>
              <a:defRPr/>
            </a:pPr>
            <a:r>
              <a:rPr lang="en-US" sz="2000" dirty="0" smtClean="0">
                <a:solidFill>
                  <a:prstClr val="black"/>
                </a:solidFill>
                <a:latin typeface="Calibri" pitchFamily="34" charset="0"/>
                <a:ea typeface="ＭＳ Ｐゴシック" pitchFamily="34" charset="-128"/>
                <a:cs typeface="Calibri" pitchFamily="34" charset="0"/>
                <a:sym typeface="Symbol" pitchFamily="18" charset="2"/>
              </a:rPr>
              <a:t>Porous materials usually require replacement</a:t>
            </a:r>
          </a:p>
          <a:p>
            <a:pPr marL="571500" eaLnBrk="1" hangingPunct="1">
              <a:defRPr/>
            </a:pPr>
            <a:endParaRPr lang="en-US" dirty="0" smtClean="0">
              <a:solidFill>
                <a:prstClr val="black"/>
              </a:solidFill>
            </a:endParaRPr>
          </a:p>
        </p:txBody>
      </p:sp>
    </p:spTree>
    <p:extLst>
      <p:ext uri="{BB962C8B-B14F-4D97-AF65-F5344CB8AC3E}">
        <p14:creationId xmlns:p14="http://schemas.microsoft.com/office/powerpoint/2010/main" val="2221218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Evidence for Mold Remediation</a:t>
            </a:r>
          </a:p>
        </p:txBody>
      </p:sp>
      <p:sp>
        <p:nvSpPr>
          <p:cNvPr id="3" name="Text Placeholder 2"/>
          <p:cNvSpPr>
            <a:spLocks noGrp="1"/>
          </p:cNvSpPr>
          <p:nvPr>
            <p:ph type="body" sz="quarter" idx="13"/>
          </p:nvPr>
        </p:nvSpPr>
        <p:spPr>
          <a:xfrm>
            <a:off x="511175" y="1311275"/>
            <a:ext cx="8223250" cy="4271963"/>
          </a:xfrm>
        </p:spPr>
        <p:txBody>
          <a:bodyPr/>
          <a:lstStyle/>
          <a:p>
            <a:pPr>
              <a:buFont typeface="Arial" pitchFamily="34" charset="0"/>
              <a:buNone/>
              <a:defRPr/>
            </a:pPr>
            <a:r>
              <a:rPr lang="en-US" sz="2400" dirty="0" smtClean="0">
                <a:latin typeface="+mn-lt"/>
              </a:rPr>
              <a:t>2006 randomized controlled trial examining mold remediation and asthma symptoms*</a:t>
            </a:r>
          </a:p>
          <a:p>
            <a:pPr marL="1028700" lvl="1">
              <a:defRPr/>
            </a:pPr>
            <a:r>
              <a:rPr lang="en-US" sz="2400" dirty="0" smtClean="0"/>
              <a:t>Mold remediation group:</a:t>
            </a:r>
          </a:p>
          <a:p>
            <a:pPr marL="1428750" lvl="2">
              <a:buFont typeface="Arial" pitchFamily="34" charset="0"/>
              <a:buChar char="•"/>
              <a:defRPr/>
            </a:pPr>
            <a:r>
              <a:rPr lang="en-US" dirty="0" smtClean="0"/>
              <a:t>Significant decrease in mold levels</a:t>
            </a:r>
          </a:p>
          <a:p>
            <a:pPr marL="1428750" lvl="2">
              <a:buFont typeface="Arial" pitchFamily="34" charset="0"/>
              <a:buChar char="•"/>
              <a:defRPr/>
            </a:pPr>
            <a:r>
              <a:rPr lang="en-US" dirty="0" smtClean="0"/>
              <a:t>Significant decrease in asthma symptoms days</a:t>
            </a:r>
          </a:p>
          <a:p>
            <a:pPr marL="1428750" lvl="2">
              <a:buFont typeface="Arial" pitchFamily="34" charset="0"/>
              <a:buChar char="•"/>
              <a:defRPr/>
            </a:pPr>
            <a:r>
              <a:rPr lang="en-US" dirty="0" smtClean="0"/>
              <a:t>Significant decrease in rate of asthma exacerbations</a:t>
            </a:r>
          </a:p>
          <a:p>
            <a:pPr marL="1200150" lvl="2" indent="0">
              <a:buFont typeface="Arial" pitchFamily="34" charset="0"/>
              <a:buNone/>
              <a:defRPr/>
            </a:pPr>
            <a:endParaRPr lang="en-US" dirty="0" smtClean="0"/>
          </a:p>
        </p:txBody>
      </p:sp>
      <p:sp>
        <p:nvSpPr>
          <p:cNvPr id="4" name="Slide Number Placeholder 3"/>
          <p:cNvSpPr>
            <a:spLocks noGrp="1"/>
          </p:cNvSpPr>
          <p:nvPr>
            <p:ph type="sldNum" sz="quarter" idx="14"/>
          </p:nvPr>
        </p:nvSpPr>
        <p:spPr/>
        <p:txBody>
          <a:bodyPr/>
          <a:lstStyle/>
          <a:p>
            <a:pPr>
              <a:defRPr/>
            </a:pPr>
            <a:fld id="{3D15B7AE-F943-4FEE-A9B7-F23AA33D8DAE}" type="slidenum">
              <a:rPr lang="en-US" smtClean="0"/>
              <a:pPr>
                <a:defRPr/>
              </a:pPr>
              <a:t>31</a:t>
            </a:fld>
            <a:endParaRPr lang="en-US"/>
          </a:p>
        </p:txBody>
      </p:sp>
      <p:sp>
        <p:nvSpPr>
          <p:cNvPr id="65541" name="TextBox 4"/>
          <p:cNvSpPr txBox="1">
            <a:spLocks noChangeArrowheads="1"/>
          </p:cNvSpPr>
          <p:nvPr/>
        </p:nvSpPr>
        <p:spPr bwMode="auto">
          <a:xfrm>
            <a:off x="1331913" y="4705350"/>
            <a:ext cx="54102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100">
                <a:solidFill>
                  <a:prstClr val="black"/>
                </a:solidFill>
              </a:rPr>
              <a:t>*Kercmar CM, et al. Env Health Persp 2006;114:1574-80.</a:t>
            </a:r>
          </a:p>
          <a:p>
            <a:pPr eaLnBrk="1" fontAlgn="base" hangingPunct="1">
              <a:spcBef>
                <a:spcPct val="0"/>
              </a:spcBef>
              <a:spcAft>
                <a:spcPct val="0"/>
              </a:spcAft>
            </a:pPr>
            <a:r>
              <a:rPr lang="en-US" sz="1100">
                <a:solidFill>
                  <a:prstClr val="black"/>
                </a:solidFill>
              </a:rPr>
              <a:t>Roberts JR. Environmental Management of Pediatric Asthma: Guidelines for Health Care Providers PowerPoint Training. National Environmental Education Foundation.</a:t>
            </a:r>
          </a:p>
          <a:p>
            <a:pPr eaLnBrk="1" fontAlgn="base" hangingPunct="1">
              <a:spcBef>
                <a:spcPct val="0"/>
              </a:spcBef>
              <a:spcAft>
                <a:spcPct val="0"/>
              </a:spcAft>
            </a:pPr>
            <a:endParaRPr lang="en-US">
              <a:solidFill>
                <a:prstClr val="black"/>
              </a:solidFill>
            </a:endParaRPr>
          </a:p>
        </p:txBody>
      </p:sp>
      <p:pic>
        <p:nvPicPr>
          <p:cNvPr id="65542"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4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381000"/>
            <a:ext cx="8229600" cy="669925"/>
          </a:xfrm>
        </p:spPr>
        <p:txBody>
          <a:bodyPr/>
          <a:lstStyle/>
          <a:p>
            <a:r>
              <a:rPr lang="en-US" sz="3000" smtClean="0">
                <a:latin typeface="Calibri" pitchFamily="34" charset="0"/>
                <a:cs typeface="Calibri" pitchFamily="34" charset="0"/>
              </a:rPr>
              <a:t>Animal Allergens: Pets and Nonpets</a:t>
            </a:r>
          </a:p>
        </p:txBody>
      </p:sp>
      <p:sp>
        <p:nvSpPr>
          <p:cNvPr id="4" name="Slide Number Placeholder 3"/>
          <p:cNvSpPr>
            <a:spLocks noGrp="1"/>
          </p:cNvSpPr>
          <p:nvPr>
            <p:ph type="sldNum" sz="quarter" idx="14"/>
          </p:nvPr>
        </p:nvSpPr>
        <p:spPr/>
        <p:txBody>
          <a:bodyPr/>
          <a:lstStyle/>
          <a:p>
            <a:pPr>
              <a:defRPr/>
            </a:pPr>
            <a:fld id="{879006B5-0EE7-4011-B495-530C1CEAD5E0}" type="slidenum">
              <a:rPr lang="en-US" smtClean="0"/>
              <a:pPr>
                <a:defRPr/>
              </a:pPr>
              <a:t>32</a:t>
            </a:fld>
            <a:endParaRPr lang="en-US"/>
          </a:p>
        </p:txBody>
      </p:sp>
      <p:sp>
        <p:nvSpPr>
          <p:cNvPr id="66564" name="Rectangle 3"/>
          <p:cNvSpPr txBox="1">
            <a:spLocks noChangeArrowheads="1"/>
          </p:cNvSpPr>
          <p:nvPr/>
        </p:nvSpPr>
        <p:spPr bwMode="auto">
          <a:xfrm>
            <a:off x="2286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20000"/>
              </a:spcBef>
              <a:spcAft>
                <a:spcPct val="0"/>
              </a:spcAft>
              <a:buFont typeface="Arial" charset="0"/>
              <a:buChar char="•"/>
            </a:pPr>
            <a:r>
              <a:rPr lang="en-US" sz="3200" b="1">
                <a:solidFill>
                  <a:prstClr val="black"/>
                </a:solidFill>
                <a:latin typeface="Calibri" pitchFamily="34" charset="0"/>
                <a:ea typeface="ＭＳ Ｐゴシック" pitchFamily="34" charset="-128"/>
              </a:rPr>
              <a:t>Cats</a:t>
            </a:r>
          </a:p>
          <a:p>
            <a:pPr eaLnBrk="1" fontAlgn="base" hangingPunct="1">
              <a:spcBef>
                <a:spcPct val="20000"/>
              </a:spcBef>
              <a:spcAft>
                <a:spcPct val="0"/>
              </a:spcAft>
              <a:buFont typeface="Arial" charset="0"/>
              <a:buChar char="•"/>
            </a:pPr>
            <a:r>
              <a:rPr lang="en-US" sz="3200">
                <a:solidFill>
                  <a:prstClr val="black"/>
                </a:solidFill>
                <a:latin typeface="Calibri" pitchFamily="34" charset="0"/>
                <a:ea typeface="ＭＳ Ｐゴシック" pitchFamily="34" charset="-128"/>
              </a:rPr>
              <a:t>Dogs</a:t>
            </a:r>
          </a:p>
          <a:p>
            <a:pPr eaLnBrk="1" fontAlgn="base" hangingPunct="1">
              <a:spcBef>
                <a:spcPct val="20000"/>
              </a:spcBef>
              <a:spcAft>
                <a:spcPct val="0"/>
              </a:spcAft>
              <a:buFont typeface="Arial" charset="0"/>
              <a:buChar char="•"/>
            </a:pPr>
            <a:r>
              <a:rPr lang="en-US" sz="3200">
                <a:solidFill>
                  <a:prstClr val="black"/>
                </a:solidFill>
                <a:latin typeface="Calibri" pitchFamily="34" charset="0"/>
                <a:ea typeface="ＭＳ Ｐゴシック" pitchFamily="34" charset="-128"/>
              </a:rPr>
              <a:t>Rodents</a:t>
            </a:r>
          </a:p>
          <a:p>
            <a:pPr eaLnBrk="1" fontAlgn="base" hangingPunct="1">
              <a:spcBef>
                <a:spcPct val="20000"/>
              </a:spcBef>
              <a:spcAft>
                <a:spcPct val="0"/>
              </a:spcAft>
              <a:buFont typeface="Arial" charset="0"/>
              <a:buChar char="•"/>
            </a:pPr>
            <a:r>
              <a:rPr lang="en-US" sz="3200">
                <a:solidFill>
                  <a:prstClr val="black"/>
                </a:solidFill>
                <a:latin typeface="Calibri" pitchFamily="34" charset="0"/>
                <a:ea typeface="ＭＳ Ｐゴシック" pitchFamily="34" charset="-128"/>
              </a:rPr>
              <a:t>Birds</a:t>
            </a:r>
          </a:p>
        </p:txBody>
      </p:sp>
      <p:pic>
        <p:nvPicPr>
          <p:cNvPr id="66565"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137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Prevalence of Animal Allergens</a:t>
            </a:r>
          </a:p>
        </p:txBody>
      </p:sp>
      <p:sp>
        <p:nvSpPr>
          <p:cNvPr id="67587" name="Text Placeholder 2"/>
          <p:cNvSpPr>
            <a:spLocks noGrp="1"/>
          </p:cNvSpPr>
          <p:nvPr>
            <p:ph type="body" sz="quarter" idx="13"/>
          </p:nvPr>
        </p:nvSpPr>
        <p:spPr>
          <a:xfrm>
            <a:off x="511175" y="1311275"/>
            <a:ext cx="8223250" cy="4271963"/>
          </a:xfrm>
        </p:spPr>
        <p:txBody>
          <a:bodyPr/>
          <a:lstStyle/>
          <a:p>
            <a:r>
              <a:rPr lang="en-US" sz="2200" b="1" smtClean="0">
                <a:latin typeface="Calibri" pitchFamily="34" charset="0"/>
              </a:rPr>
              <a:t>Cats:</a:t>
            </a:r>
          </a:p>
          <a:p>
            <a:pPr marL="1028700" lvl="1">
              <a:buFont typeface="Arial" charset="0"/>
              <a:buChar char="•"/>
            </a:pPr>
            <a:r>
              <a:rPr lang="en-US" sz="2200" smtClean="0"/>
              <a:t>Smaller particles so  remain suspended and easily transferred</a:t>
            </a:r>
          </a:p>
          <a:p>
            <a:pPr marL="1028700" lvl="1">
              <a:buFont typeface="Arial" charset="0"/>
              <a:buChar char="•"/>
            </a:pPr>
            <a:r>
              <a:rPr lang="en-US" sz="2200" smtClean="0"/>
              <a:t>Cat dander and schools</a:t>
            </a:r>
          </a:p>
          <a:p>
            <a:r>
              <a:rPr lang="en-US" sz="2200" b="1" smtClean="0">
                <a:latin typeface="Calibri" pitchFamily="34" charset="0"/>
              </a:rPr>
              <a:t>Mice:</a:t>
            </a:r>
          </a:p>
          <a:p>
            <a:r>
              <a:rPr lang="en-US" sz="2200" smtClean="0">
                <a:latin typeface="Calibri" pitchFamily="34" charset="0"/>
              </a:rPr>
              <a:t>Mouse allergen in inner cities</a:t>
            </a:r>
          </a:p>
          <a:p>
            <a:pPr marL="1028700" lvl="1">
              <a:buFont typeface="Arial" charset="0"/>
              <a:buChar char="•"/>
            </a:pPr>
            <a:r>
              <a:rPr lang="en-US" sz="2200" smtClean="0"/>
              <a:t>Found in most inner city homes**</a:t>
            </a:r>
          </a:p>
          <a:p>
            <a:pPr marL="1428750" lvl="2"/>
            <a:r>
              <a:rPr lang="en-US" sz="2200" smtClean="0"/>
              <a:t>Allergen concentration higher in cities than suburbs</a:t>
            </a:r>
          </a:p>
          <a:p>
            <a:pPr marL="1028700" lvl="1">
              <a:buFont typeface="Arial" charset="0"/>
              <a:buChar char="•"/>
            </a:pPr>
            <a:r>
              <a:rPr lang="en-US" sz="2200" smtClean="0"/>
              <a:t>Boston: 42% of population tested had mouse allergen detectable in house*</a:t>
            </a:r>
          </a:p>
          <a:p>
            <a:pPr marL="1428750" lvl="2"/>
            <a:r>
              <a:rPr lang="en-US" sz="2200" smtClean="0"/>
              <a:t>Risk factors: African American race, visible mice, cockroach allergen</a:t>
            </a:r>
          </a:p>
        </p:txBody>
      </p:sp>
      <p:sp>
        <p:nvSpPr>
          <p:cNvPr id="4" name="Slide Number Placeholder 3"/>
          <p:cNvSpPr>
            <a:spLocks noGrp="1"/>
          </p:cNvSpPr>
          <p:nvPr>
            <p:ph type="sldNum" sz="quarter" idx="14"/>
          </p:nvPr>
        </p:nvSpPr>
        <p:spPr/>
        <p:txBody>
          <a:bodyPr/>
          <a:lstStyle/>
          <a:p>
            <a:pPr>
              <a:defRPr/>
            </a:pPr>
            <a:fld id="{A83E4AF9-6875-48E7-8E15-ED7E0459F92B}" type="slidenum">
              <a:rPr lang="en-US" smtClean="0"/>
              <a:pPr>
                <a:defRPr/>
              </a:pPr>
              <a:t>33</a:t>
            </a:fld>
            <a:endParaRPr lang="en-US"/>
          </a:p>
        </p:txBody>
      </p:sp>
      <p:sp>
        <p:nvSpPr>
          <p:cNvPr id="67589" name="TextBox 4"/>
          <p:cNvSpPr txBox="1">
            <a:spLocks noChangeArrowheads="1"/>
          </p:cNvSpPr>
          <p:nvPr/>
        </p:nvSpPr>
        <p:spPr bwMode="auto">
          <a:xfrm>
            <a:off x="228600" y="56642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200">
                <a:solidFill>
                  <a:prstClr val="black"/>
                </a:solidFill>
              </a:rPr>
              <a:t>*Phipatanakul W et al. Allergy 2005;60:697-701.</a:t>
            </a:r>
          </a:p>
          <a:p>
            <a:pPr eaLnBrk="1" fontAlgn="base" hangingPunct="1">
              <a:spcBef>
                <a:spcPct val="0"/>
              </a:spcBef>
              <a:spcAft>
                <a:spcPct val="0"/>
              </a:spcAft>
            </a:pPr>
            <a:r>
              <a:rPr lang="en-US" sz="1200">
                <a:solidFill>
                  <a:prstClr val="black"/>
                </a:solidFill>
              </a:rPr>
              <a:t>**Matsui et al. AAP Clinical Report: Environmental Control Practices and Asthma Management. Publication Pending.</a:t>
            </a:r>
          </a:p>
        </p:txBody>
      </p:sp>
      <p:pic>
        <p:nvPicPr>
          <p:cNvPr id="67590"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6051550"/>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0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98475" y="361950"/>
            <a:ext cx="8229600" cy="669925"/>
          </a:xfrm>
        </p:spPr>
        <p:txBody>
          <a:bodyPr/>
          <a:lstStyle/>
          <a:p>
            <a:r>
              <a:rPr lang="en-US" sz="3000" dirty="0" smtClean="0">
                <a:latin typeface="Calibri" pitchFamily="34" charset="0"/>
                <a:cs typeface="Calibri" pitchFamily="34" charset="0"/>
              </a:rPr>
              <a:t>Pet Allergen Control</a:t>
            </a:r>
          </a:p>
        </p:txBody>
      </p:sp>
      <p:sp>
        <p:nvSpPr>
          <p:cNvPr id="4" name="Slide Number Placeholder 3"/>
          <p:cNvSpPr>
            <a:spLocks noGrp="1"/>
          </p:cNvSpPr>
          <p:nvPr>
            <p:ph type="sldNum" sz="quarter" idx="14"/>
          </p:nvPr>
        </p:nvSpPr>
        <p:spPr/>
        <p:txBody>
          <a:bodyPr/>
          <a:lstStyle/>
          <a:p>
            <a:pPr>
              <a:defRPr/>
            </a:pPr>
            <a:fld id="{F51D7A89-16AB-41E5-970C-8259DAD217FF}" type="slidenum">
              <a:rPr lang="en-US" smtClean="0"/>
              <a:pPr>
                <a:defRPr/>
              </a:pPr>
              <a:t>34</a:t>
            </a:fld>
            <a:endParaRPr lang="en-US" dirty="0"/>
          </a:p>
        </p:txBody>
      </p:sp>
      <p:pic>
        <p:nvPicPr>
          <p:cNvPr id="68612" name="Picture 4" descr="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922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5"/>
          <p:cNvSpPr txBox="1">
            <a:spLocks noChangeArrowheads="1"/>
          </p:cNvSpPr>
          <p:nvPr/>
        </p:nvSpPr>
        <p:spPr bwMode="auto">
          <a:xfrm>
            <a:off x="381000" y="1295400"/>
            <a:ext cx="44958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Find a new home for indoor pets</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Keep pet outside</a:t>
            </a:r>
          </a:p>
          <a:p>
            <a:pPr eaLnBrk="1" fontAlgn="base" hangingPunct="1">
              <a:spcBef>
                <a:spcPct val="0"/>
              </a:spcBef>
              <a:spcAft>
                <a:spcPct val="0"/>
              </a:spcAft>
              <a:buFont typeface="Arial" pitchFamily="34" charset="0"/>
              <a:buChar char="•"/>
              <a:defRPr/>
            </a:pPr>
            <a:endParaRPr lang="en-US" sz="2000" dirty="0" smtClean="0">
              <a:solidFill>
                <a:prstClr val="black"/>
              </a:solidFill>
              <a:latin typeface="Calibri"/>
            </a:endParaRP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Pillow/mattress encasings</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HEPA air filter and vacuum</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Keep pet out of bedroom</a:t>
            </a:r>
          </a:p>
          <a:p>
            <a:pPr eaLnBrk="1" fontAlgn="base" hangingPunct="1">
              <a:spcBef>
                <a:spcPct val="0"/>
              </a:spcBef>
              <a:spcAft>
                <a:spcPct val="0"/>
              </a:spcAft>
              <a:buFont typeface="Arial" pitchFamily="34" charset="0"/>
              <a:buChar char="•"/>
              <a:defRPr/>
            </a:pPr>
            <a:endParaRPr lang="en-US" sz="2000" dirty="0" smtClean="0">
              <a:solidFill>
                <a:prstClr val="black"/>
              </a:solidFill>
              <a:latin typeface="Calibri"/>
            </a:endParaRP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24-30 weeks of interventions prior to allergen levels normalizing to levels of non-cat household*</a:t>
            </a:r>
          </a:p>
          <a:p>
            <a:pPr eaLnBrk="1" fontAlgn="base" hangingPunct="1">
              <a:spcBef>
                <a:spcPct val="0"/>
              </a:spcBef>
              <a:spcAft>
                <a:spcPct val="0"/>
              </a:spcAft>
              <a:buFont typeface="Arial" pitchFamily="34" charset="0"/>
              <a:buChar char="•"/>
              <a:defRPr/>
            </a:pPr>
            <a:endParaRPr lang="en-US" sz="2000" dirty="0" smtClean="0">
              <a:solidFill>
                <a:prstClr val="black"/>
              </a:solidFill>
              <a:latin typeface="Calibri"/>
            </a:endParaRP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Bathing cat may only decrease allergen for 1-2 days**</a:t>
            </a:r>
          </a:p>
          <a:p>
            <a:pPr eaLnBrk="1" fontAlgn="base" hangingPunct="1">
              <a:spcBef>
                <a:spcPct val="0"/>
              </a:spcBef>
              <a:spcAft>
                <a:spcPct val="0"/>
              </a:spcAft>
              <a:buFont typeface="Arial" pitchFamily="34" charset="0"/>
              <a:buChar char="•"/>
              <a:defRPr/>
            </a:pPr>
            <a:endParaRPr lang="en-US" dirty="0" smtClean="0">
              <a:solidFill>
                <a:prstClr val="black"/>
              </a:solidFill>
            </a:endParaRPr>
          </a:p>
        </p:txBody>
      </p:sp>
      <p:sp>
        <p:nvSpPr>
          <p:cNvPr id="69639" name="Text Box 5"/>
          <p:cNvSpPr txBox="1">
            <a:spLocks noChangeArrowheads="1"/>
          </p:cNvSpPr>
          <p:nvPr/>
        </p:nvSpPr>
        <p:spPr bwMode="auto">
          <a:xfrm>
            <a:off x="5029200" y="3810000"/>
            <a:ext cx="4114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eaLnBrk="1" fontAlgn="base" hangingPunct="1">
              <a:spcBef>
                <a:spcPct val="0"/>
              </a:spcBef>
              <a:spcAft>
                <a:spcPct val="0"/>
              </a:spcAft>
              <a:buFont typeface="Arial" pitchFamily="34" charset="0"/>
              <a:buChar char="•"/>
              <a:defRPr/>
            </a:pPr>
            <a:r>
              <a:rPr lang="en-US" altLang="en-US" sz="1100" baseline="30000" dirty="0" smtClean="0">
                <a:solidFill>
                  <a:prstClr val="black"/>
                </a:solidFill>
                <a:latin typeface="Tahoma" pitchFamily="34" charset="0"/>
              </a:rPr>
              <a:t>*</a:t>
            </a:r>
            <a:r>
              <a:rPr lang="en-US" altLang="en-US" sz="1100" dirty="0" smtClean="0">
                <a:solidFill>
                  <a:prstClr val="black"/>
                </a:solidFill>
                <a:latin typeface="Tahoma" pitchFamily="34" charset="0"/>
              </a:rPr>
              <a:t>Wood RA et al. </a:t>
            </a:r>
            <a:r>
              <a:rPr lang="en-US" altLang="en-US" sz="1100" i="1" dirty="0" smtClean="0">
                <a:solidFill>
                  <a:prstClr val="black"/>
                </a:solidFill>
              </a:rPr>
              <a:t>J Allergy </a:t>
            </a:r>
            <a:r>
              <a:rPr lang="en-US" altLang="en-US" sz="1100" i="1" dirty="0" err="1" smtClean="0">
                <a:solidFill>
                  <a:prstClr val="black"/>
                </a:solidFill>
              </a:rPr>
              <a:t>Clin</a:t>
            </a:r>
            <a:r>
              <a:rPr lang="en-US" altLang="en-US" sz="1100" i="1" dirty="0" smtClean="0">
                <a:solidFill>
                  <a:prstClr val="black"/>
                </a:solidFill>
              </a:rPr>
              <a:t> </a:t>
            </a:r>
            <a:r>
              <a:rPr lang="en-US" altLang="en-US" sz="1100" i="1" dirty="0" err="1" smtClean="0">
                <a:solidFill>
                  <a:prstClr val="black"/>
                </a:solidFill>
              </a:rPr>
              <a:t>Immunol</a:t>
            </a:r>
            <a:r>
              <a:rPr lang="en-US" altLang="en-US" sz="1100" dirty="0" smtClean="0">
                <a:solidFill>
                  <a:prstClr val="black"/>
                </a:solidFill>
                <a:latin typeface="Tahoma" pitchFamily="34" charset="0"/>
              </a:rPr>
              <a:t> 1989;83:730-4</a:t>
            </a:r>
          </a:p>
          <a:p>
            <a:pPr marL="171450" indent="-171450" eaLnBrk="1" fontAlgn="base" hangingPunct="1">
              <a:spcBef>
                <a:spcPct val="0"/>
              </a:spcBef>
              <a:spcAft>
                <a:spcPct val="0"/>
              </a:spcAft>
              <a:buFont typeface="Arial" pitchFamily="34" charset="0"/>
              <a:buChar char="•"/>
              <a:defRPr/>
            </a:pPr>
            <a:r>
              <a:rPr lang="en-US" altLang="en-US" sz="1100" dirty="0" smtClean="0">
                <a:solidFill>
                  <a:prstClr val="black"/>
                </a:solidFill>
                <a:latin typeface="Tahoma" pitchFamily="34" charset="0"/>
              </a:rPr>
              <a:t>**</a:t>
            </a:r>
            <a:r>
              <a:rPr lang="en-US" altLang="en-US" sz="1100" dirty="0" err="1" smtClean="0">
                <a:solidFill>
                  <a:prstClr val="black"/>
                </a:solidFill>
                <a:latin typeface="Tahoma" pitchFamily="34" charset="0"/>
              </a:rPr>
              <a:t>Ownby</a:t>
            </a:r>
            <a:r>
              <a:rPr lang="en-US" altLang="en-US" sz="1100" dirty="0" smtClean="0">
                <a:solidFill>
                  <a:prstClr val="black"/>
                </a:solidFill>
                <a:latin typeface="Tahoma" pitchFamily="34" charset="0"/>
              </a:rPr>
              <a:t> D et al. J Allergy </a:t>
            </a:r>
            <a:r>
              <a:rPr lang="en-US" altLang="en-US" sz="1100" dirty="0" err="1" smtClean="0">
                <a:solidFill>
                  <a:prstClr val="black"/>
                </a:solidFill>
                <a:latin typeface="Tahoma" pitchFamily="34" charset="0"/>
              </a:rPr>
              <a:t>Clin</a:t>
            </a:r>
            <a:r>
              <a:rPr lang="en-US" altLang="en-US" sz="1100" dirty="0" smtClean="0">
                <a:solidFill>
                  <a:prstClr val="black"/>
                </a:solidFill>
                <a:latin typeface="Tahoma" pitchFamily="34" charset="0"/>
              </a:rPr>
              <a:t> </a:t>
            </a:r>
            <a:r>
              <a:rPr lang="en-US" altLang="en-US" sz="1100" dirty="0" err="1" smtClean="0">
                <a:solidFill>
                  <a:prstClr val="black"/>
                </a:solidFill>
                <a:latin typeface="Tahoma" pitchFamily="34" charset="0"/>
              </a:rPr>
              <a:t>Immunol</a:t>
            </a:r>
            <a:r>
              <a:rPr lang="en-US" altLang="en-US" sz="1100" dirty="0" smtClean="0">
                <a:solidFill>
                  <a:prstClr val="black"/>
                </a:solidFill>
                <a:latin typeface="Tahoma" pitchFamily="34" charset="0"/>
              </a:rPr>
              <a:t> 2006:118:521-2</a:t>
            </a:r>
          </a:p>
          <a:p>
            <a:pPr marL="171450" indent="-171450" eaLnBrk="1" fontAlgn="base" hangingPunct="1">
              <a:spcBef>
                <a:spcPct val="0"/>
              </a:spcBef>
              <a:spcAft>
                <a:spcPct val="0"/>
              </a:spcAft>
              <a:buFont typeface="Arial" pitchFamily="34" charset="0"/>
              <a:buChar char="•"/>
              <a:defRPr/>
            </a:pPr>
            <a:r>
              <a:rPr lang="en-US" sz="1100" dirty="0" smtClean="0">
                <a:solidFill>
                  <a:prstClr val="black"/>
                </a:solidFill>
              </a:rPr>
              <a:t>Roberts JR. Environmental Management of Pediatric Asthma: Guidelines for Health Care Providers Training PowerPoint. National Environmental Education Foundation.</a:t>
            </a:r>
          </a:p>
          <a:p>
            <a:pPr eaLnBrk="1" fontAlgn="base" hangingPunct="1">
              <a:spcBef>
                <a:spcPct val="0"/>
              </a:spcBef>
              <a:spcAft>
                <a:spcPct val="0"/>
              </a:spcAft>
              <a:defRPr/>
            </a:pPr>
            <a:endParaRPr lang="en-US" altLang="en-US" sz="1100" dirty="0" smtClean="0">
              <a:solidFill>
                <a:prstClr val="black"/>
              </a:solidFill>
              <a:latin typeface="Tahoma" pitchFamily="34" charset="0"/>
            </a:endParaRPr>
          </a:p>
          <a:p>
            <a:pPr eaLnBrk="1" fontAlgn="base" hangingPunct="1">
              <a:spcBef>
                <a:spcPct val="0"/>
              </a:spcBef>
              <a:spcAft>
                <a:spcPct val="0"/>
              </a:spcAft>
              <a:defRPr/>
            </a:pPr>
            <a:endParaRPr lang="en-US" altLang="en-US" sz="1100" dirty="0" smtClean="0">
              <a:solidFill>
                <a:prstClr val="black"/>
              </a:solidFill>
              <a:latin typeface="Tahoma" pitchFamily="34" charset="0"/>
            </a:endParaRPr>
          </a:p>
        </p:txBody>
      </p:sp>
      <p:pic>
        <p:nvPicPr>
          <p:cNvPr id="68615" name="Picture 3" descr="maach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1" descr="Description: Description: Description: CHA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92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Environmental Tobacco Smoke</a:t>
            </a:r>
          </a:p>
        </p:txBody>
      </p:sp>
      <p:sp>
        <p:nvSpPr>
          <p:cNvPr id="69635" name="Text Placeholder 2"/>
          <p:cNvSpPr>
            <a:spLocks noGrp="1"/>
          </p:cNvSpPr>
          <p:nvPr>
            <p:ph type="body" sz="quarter" idx="13"/>
          </p:nvPr>
        </p:nvSpPr>
        <p:spPr>
          <a:xfrm>
            <a:off x="511175" y="1311275"/>
            <a:ext cx="8223250" cy="4271963"/>
          </a:xfrm>
        </p:spPr>
        <p:txBody>
          <a:bodyPr/>
          <a:lstStyle/>
          <a:p>
            <a:pPr marL="342900" indent="-342900" eaLnBrk="1" hangingPunct="1">
              <a:buFont typeface="Arial" pitchFamily="34" charset="0"/>
              <a:buChar char="•"/>
              <a:defRPr/>
            </a:pPr>
            <a:r>
              <a:rPr lang="en-US" sz="2400" dirty="0" smtClean="0">
                <a:latin typeface="+mn-lt"/>
                <a:ea typeface="ＭＳ Ｐゴシック" pitchFamily="34" charset="-128"/>
              </a:rPr>
              <a:t>Consists of more than 3800 chemical compounds</a:t>
            </a:r>
          </a:p>
          <a:p>
            <a:pPr marL="342900" indent="-342900" eaLnBrk="1" hangingPunct="1">
              <a:buFont typeface="Arial" pitchFamily="34" charset="0"/>
              <a:buChar char="•"/>
              <a:defRPr/>
            </a:pPr>
            <a:r>
              <a:rPr lang="en-US" sz="2400" dirty="0">
                <a:ea typeface="ＭＳ Ｐゴシック" pitchFamily="34" charset="-128"/>
              </a:rPr>
              <a:t>G</a:t>
            </a:r>
            <a:r>
              <a:rPr lang="en-US" sz="2400" dirty="0" smtClean="0">
                <a:ea typeface="ＭＳ Ｐゴシック" pitchFamily="34" charset="-128"/>
              </a:rPr>
              <a:t>asses </a:t>
            </a:r>
            <a:r>
              <a:rPr lang="en-US" sz="2400" dirty="0">
                <a:ea typeface="ＭＳ Ｐゴシック" pitchFamily="34" charset="-128"/>
              </a:rPr>
              <a:t>and </a:t>
            </a:r>
            <a:r>
              <a:rPr lang="en-US" sz="2400" dirty="0" smtClean="0">
                <a:ea typeface="ＭＳ Ｐゴシック" pitchFamily="34" charset="-128"/>
              </a:rPr>
              <a:t>particulates</a:t>
            </a:r>
            <a:endParaRPr lang="en-US" sz="2400" dirty="0" smtClean="0">
              <a:latin typeface="+mn-lt"/>
              <a:ea typeface="ＭＳ Ｐゴシック" pitchFamily="34" charset="-128"/>
            </a:endParaRPr>
          </a:p>
          <a:p>
            <a:pPr marL="342900" indent="-342900" eaLnBrk="1" hangingPunct="1">
              <a:buFont typeface="Arial" pitchFamily="34" charset="0"/>
              <a:buChar char="•"/>
              <a:defRPr/>
            </a:pPr>
            <a:r>
              <a:rPr lang="en-US" sz="2400" dirty="0" smtClean="0">
                <a:latin typeface="+mn-lt"/>
                <a:ea typeface="ＭＳ Ｐゴシック" pitchFamily="34" charset="-128"/>
              </a:rPr>
              <a:t>Decreasing exposure to ETS over last decade</a:t>
            </a:r>
          </a:p>
          <a:p>
            <a:pPr marL="342900" indent="-342900" eaLnBrk="1" hangingPunct="1">
              <a:buFont typeface="Arial" pitchFamily="34" charset="0"/>
              <a:buChar char="•"/>
              <a:defRPr/>
            </a:pPr>
            <a:r>
              <a:rPr lang="en-US" sz="2400" dirty="0" smtClean="0">
                <a:latin typeface="+mn-lt"/>
                <a:ea typeface="ＭＳ Ｐゴシック" pitchFamily="34" charset="-128"/>
              </a:rPr>
              <a:t>Children exposed to ETS in utero or infancy are more likely to develop asthma</a:t>
            </a:r>
          </a:p>
          <a:p>
            <a:pPr marL="342900" indent="-342900" eaLnBrk="1" hangingPunct="1">
              <a:buFont typeface="Arial" pitchFamily="34" charset="0"/>
              <a:buChar char="•"/>
              <a:defRPr/>
            </a:pPr>
            <a:r>
              <a:rPr lang="en-US" sz="2400" dirty="0" smtClean="0">
                <a:latin typeface="+mn-lt"/>
                <a:ea typeface="ＭＳ Ｐゴシック" pitchFamily="34" charset="-128"/>
              </a:rPr>
              <a:t>Children with asthma who are exposed to ETS are more likely to have an asthma attack</a:t>
            </a:r>
          </a:p>
          <a:p>
            <a:pPr>
              <a:buFont typeface="Arial" pitchFamily="34" charset="0"/>
              <a:buNone/>
              <a:defRPr/>
            </a:pPr>
            <a:endParaRPr lang="en-US" sz="2000" dirty="0" smtClean="0">
              <a:latin typeface="+mn-lt"/>
            </a:endParaRPr>
          </a:p>
          <a:p>
            <a:pPr marL="285750">
              <a:buFont typeface="Arial" pitchFamily="34" charset="0"/>
              <a:buNone/>
              <a:defRPr/>
            </a:pPr>
            <a:endParaRPr lang="en-US" dirty="0" smtClean="0"/>
          </a:p>
          <a:p>
            <a:pPr marL="285750" indent="-285750">
              <a:buFont typeface="Arial" pitchFamily="34" charset="0"/>
              <a:buChar char="•"/>
              <a:defRPr/>
            </a:pPr>
            <a:endParaRPr lang="en-US" dirty="0" smtClean="0"/>
          </a:p>
        </p:txBody>
      </p:sp>
      <p:sp>
        <p:nvSpPr>
          <p:cNvPr id="4" name="Slide Number Placeholder 3"/>
          <p:cNvSpPr>
            <a:spLocks noGrp="1"/>
          </p:cNvSpPr>
          <p:nvPr>
            <p:ph type="sldNum" sz="quarter" idx="14"/>
          </p:nvPr>
        </p:nvSpPr>
        <p:spPr/>
        <p:txBody>
          <a:bodyPr/>
          <a:lstStyle/>
          <a:p>
            <a:pPr>
              <a:defRPr/>
            </a:pPr>
            <a:fld id="{DB7E47F0-E629-481D-B87B-2A4A1AA8CDFF}" type="slidenum">
              <a:rPr lang="en-US" smtClean="0"/>
              <a:pPr>
                <a:defRPr/>
              </a:pPr>
              <a:t>35</a:t>
            </a:fld>
            <a:endParaRPr lang="en-US"/>
          </a:p>
        </p:txBody>
      </p:sp>
      <p:pic>
        <p:nvPicPr>
          <p:cNvPr id="69637"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527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Environmental Tobacco Smoke Interventions</a:t>
            </a:r>
          </a:p>
        </p:txBody>
      </p:sp>
      <p:sp>
        <p:nvSpPr>
          <p:cNvPr id="69635" name="Text Placeholder 2"/>
          <p:cNvSpPr>
            <a:spLocks noGrp="1"/>
          </p:cNvSpPr>
          <p:nvPr>
            <p:ph type="body" sz="quarter" idx="13"/>
          </p:nvPr>
        </p:nvSpPr>
        <p:spPr>
          <a:xfrm>
            <a:off x="511175" y="1311275"/>
            <a:ext cx="8223250" cy="4271963"/>
          </a:xfrm>
        </p:spPr>
        <p:txBody>
          <a:bodyPr/>
          <a:lstStyle/>
          <a:p>
            <a:pPr marL="457200" indent="-457200">
              <a:buFont typeface="Arial" pitchFamily="34" charset="0"/>
              <a:buChar char="•"/>
              <a:defRPr/>
            </a:pPr>
            <a:r>
              <a:rPr lang="en-US" sz="2800" dirty="0" smtClean="0">
                <a:latin typeface="+mn-lt"/>
              </a:rPr>
              <a:t>Ideally </a:t>
            </a:r>
            <a:r>
              <a:rPr lang="en-US" sz="2800" dirty="0">
                <a:latin typeface="+mn-lt"/>
              </a:rPr>
              <a:t>smoke-free all </a:t>
            </a:r>
            <a:r>
              <a:rPr lang="en-US" sz="2800" dirty="0" smtClean="0">
                <a:latin typeface="+mn-lt"/>
              </a:rPr>
              <a:t>environments</a:t>
            </a:r>
          </a:p>
          <a:p>
            <a:pPr marL="1200150" lvl="1" indent="-457200">
              <a:defRPr/>
            </a:pPr>
            <a:r>
              <a:rPr lang="en-US" sz="2800" dirty="0" smtClean="0"/>
              <a:t>If </a:t>
            </a:r>
            <a:r>
              <a:rPr lang="en-US" sz="2800" dirty="0"/>
              <a:t>not: focus on indoor (house, car</a:t>
            </a:r>
            <a:r>
              <a:rPr lang="en-US" sz="2800" dirty="0" smtClean="0"/>
              <a:t>)</a:t>
            </a:r>
          </a:p>
          <a:p>
            <a:pPr marL="457200" indent="-457200">
              <a:buFont typeface="Arial" pitchFamily="34" charset="0"/>
              <a:buChar char="•"/>
              <a:defRPr/>
            </a:pPr>
            <a:r>
              <a:rPr lang="en-US" sz="2800" dirty="0" smtClean="0">
                <a:latin typeface="+mn-lt"/>
              </a:rPr>
              <a:t>Support quitting</a:t>
            </a:r>
          </a:p>
          <a:p>
            <a:pPr marL="1200150" lvl="1" indent="-457200">
              <a:defRPr/>
            </a:pPr>
            <a:r>
              <a:rPr lang="en-US" sz="2800" dirty="0"/>
              <a:t>N</a:t>
            </a:r>
            <a:r>
              <a:rPr lang="en-US" sz="2800" dirty="0" smtClean="0"/>
              <a:t>icotine </a:t>
            </a:r>
            <a:r>
              <a:rPr lang="en-US" sz="2800" dirty="0"/>
              <a:t>gum/patch, </a:t>
            </a:r>
            <a:r>
              <a:rPr lang="en-US" sz="2800" dirty="0" smtClean="0"/>
              <a:t>medications</a:t>
            </a:r>
          </a:p>
          <a:p>
            <a:pPr marL="457200" indent="-457200">
              <a:buFont typeface="Arial" pitchFamily="34" charset="0"/>
              <a:buChar char="•"/>
              <a:defRPr/>
            </a:pPr>
            <a:r>
              <a:rPr lang="en-US" sz="2800" dirty="0" smtClean="0"/>
              <a:t>HEPA </a:t>
            </a:r>
            <a:r>
              <a:rPr lang="en-US" sz="2800" dirty="0"/>
              <a:t>filters will help with particulates but not gases</a:t>
            </a:r>
          </a:p>
          <a:p>
            <a:pPr>
              <a:buFont typeface="Arial" pitchFamily="34" charset="0"/>
              <a:buNone/>
              <a:defRPr/>
            </a:pPr>
            <a:endParaRPr lang="en-US" sz="2000" dirty="0" smtClean="0">
              <a:latin typeface="+mn-lt"/>
            </a:endParaRPr>
          </a:p>
          <a:p>
            <a:pPr marL="285750">
              <a:buFont typeface="Arial" pitchFamily="34" charset="0"/>
              <a:buNone/>
              <a:defRPr/>
            </a:pPr>
            <a:endParaRPr lang="en-US" dirty="0" smtClean="0"/>
          </a:p>
          <a:p>
            <a:pPr marL="285750" indent="-285750">
              <a:buFont typeface="Arial" pitchFamily="34" charset="0"/>
              <a:buChar char="•"/>
              <a:defRPr/>
            </a:pPr>
            <a:endParaRPr lang="en-US" dirty="0" smtClean="0"/>
          </a:p>
        </p:txBody>
      </p:sp>
      <p:sp>
        <p:nvSpPr>
          <p:cNvPr id="4" name="Slide Number Placeholder 3"/>
          <p:cNvSpPr>
            <a:spLocks noGrp="1"/>
          </p:cNvSpPr>
          <p:nvPr>
            <p:ph type="sldNum" sz="quarter" idx="14"/>
          </p:nvPr>
        </p:nvSpPr>
        <p:spPr/>
        <p:txBody>
          <a:bodyPr/>
          <a:lstStyle/>
          <a:p>
            <a:pPr>
              <a:defRPr/>
            </a:pPr>
            <a:fld id="{5B603BBA-F7EB-460B-812D-834BC0733783}" type="slidenum">
              <a:rPr lang="en-US" smtClean="0"/>
              <a:pPr>
                <a:defRPr/>
              </a:pPr>
              <a:t>36</a:t>
            </a:fld>
            <a:endParaRPr lang="en-US"/>
          </a:p>
        </p:txBody>
      </p:sp>
      <p:pic>
        <p:nvPicPr>
          <p:cNvPr id="70661"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634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98475" y="361950"/>
            <a:ext cx="8229600" cy="669925"/>
          </a:xfrm>
        </p:spPr>
        <p:txBody>
          <a:bodyPr/>
          <a:lstStyle/>
          <a:p>
            <a:r>
              <a:rPr lang="en-US" sz="2800" smtClean="0">
                <a:latin typeface="Calibri" pitchFamily="34" charset="0"/>
                <a:cs typeface="Calibri" pitchFamily="34" charset="0"/>
              </a:rPr>
              <a:t>Combined Asthma Trigger Management</a:t>
            </a:r>
          </a:p>
        </p:txBody>
      </p:sp>
      <p:sp>
        <p:nvSpPr>
          <p:cNvPr id="71683" name="Text Placeholder 2"/>
          <p:cNvSpPr>
            <a:spLocks noGrp="1"/>
          </p:cNvSpPr>
          <p:nvPr>
            <p:ph type="body" sz="quarter" idx="13"/>
          </p:nvPr>
        </p:nvSpPr>
        <p:spPr>
          <a:xfrm>
            <a:off x="511175" y="1311275"/>
            <a:ext cx="8223250" cy="4271963"/>
          </a:xfrm>
        </p:spPr>
        <p:txBody>
          <a:bodyPr/>
          <a:lstStyle/>
          <a:p>
            <a:pPr marL="342900" indent="-342900">
              <a:buFont typeface="Arial" pitchFamily="34" charset="0"/>
              <a:buChar char="•"/>
              <a:defRPr/>
            </a:pPr>
            <a:r>
              <a:rPr lang="en-US" sz="2400" dirty="0" err="1" smtClean="0">
                <a:latin typeface="Calibri" pitchFamily="34" charset="0"/>
                <a:cs typeface="Calibri" pitchFamily="34" charset="0"/>
              </a:rPr>
              <a:t>Multitrigger</a:t>
            </a:r>
            <a:r>
              <a:rPr lang="en-US" sz="2400" dirty="0" smtClean="0">
                <a:latin typeface="Calibri" pitchFamily="34" charset="0"/>
                <a:cs typeface="Calibri" pitchFamily="34" charset="0"/>
              </a:rPr>
              <a:t> management recommended*</a:t>
            </a:r>
          </a:p>
          <a:p>
            <a:pPr marL="342900" indent="-342900">
              <a:buFont typeface="Arial" pitchFamily="34" charset="0"/>
              <a:buChar char="•"/>
              <a:defRPr/>
            </a:pPr>
            <a:r>
              <a:rPr lang="en-US" sz="2400" dirty="0" smtClean="0">
                <a:latin typeface="Calibri" pitchFamily="34" charset="0"/>
                <a:cs typeface="Calibri" pitchFamily="34" charset="0"/>
              </a:rPr>
              <a:t>Variability in evidence-based outcomes for individual allergen triggers</a:t>
            </a:r>
          </a:p>
          <a:p>
            <a:pPr marL="342900" indent="-342900">
              <a:buFont typeface="Arial" pitchFamily="34" charset="0"/>
              <a:buChar char="•"/>
              <a:defRPr/>
            </a:pPr>
            <a:r>
              <a:rPr lang="en-US" sz="2400" dirty="0" smtClean="0">
                <a:latin typeface="Calibri" pitchFamily="34" charset="0"/>
                <a:cs typeface="Calibri" pitchFamily="34" charset="0"/>
              </a:rPr>
              <a:t>Sensitivity and exposure to multiple triggers likely</a:t>
            </a:r>
          </a:p>
          <a:p>
            <a:pPr marL="342900" indent="-342900">
              <a:buFont typeface="Arial" pitchFamily="34" charset="0"/>
              <a:buChar char="•"/>
              <a:defRPr/>
            </a:pPr>
            <a:r>
              <a:rPr lang="en-US" sz="2400" dirty="0" smtClean="0">
                <a:latin typeface="Calibri" pitchFamily="34" charset="0"/>
                <a:cs typeface="Calibri" pitchFamily="34" charset="0"/>
              </a:rPr>
              <a:t>Various outcomes addressed</a:t>
            </a:r>
          </a:p>
          <a:p>
            <a:pPr marL="342900" indent="-342900">
              <a:buFont typeface="Arial" pitchFamily="34" charset="0"/>
              <a:buChar char="•"/>
              <a:defRPr/>
            </a:pPr>
            <a:r>
              <a:rPr lang="en-US" sz="2400" dirty="0" smtClean="0">
                <a:latin typeface="Calibri" pitchFamily="34" charset="0"/>
                <a:cs typeface="Calibri" pitchFamily="34" charset="0"/>
              </a:rPr>
              <a:t>Frequent and ongoing remediation required</a:t>
            </a:r>
          </a:p>
          <a:p>
            <a:pPr>
              <a:buFont typeface="Arial" pitchFamily="34" charset="0"/>
              <a:buNone/>
              <a:defRPr/>
            </a:pPr>
            <a:endParaRPr lang="en-US" dirty="0" smtClean="0"/>
          </a:p>
        </p:txBody>
      </p:sp>
      <p:sp>
        <p:nvSpPr>
          <p:cNvPr id="4" name="Slide Number Placeholder 3"/>
          <p:cNvSpPr>
            <a:spLocks noGrp="1"/>
          </p:cNvSpPr>
          <p:nvPr>
            <p:ph type="sldNum" sz="quarter" idx="14"/>
          </p:nvPr>
        </p:nvSpPr>
        <p:spPr/>
        <p:txBody>
          <a:bodyPr/>
          <a:lstStyle/>
          <a:p>
            <a:pPr>
              <a:defRPr/>
            </a:pPr>
            <a:fld id="{D68A86E1-365C-476E-8A64-78A36B7F4037}" type="slidenum">
              <a:rPr lang="en-US" smtClean="0"/>
              <a:pPr>
                <a:defRPr/>
              </a:pPr>
              <a:t>37</a:t>
            </a:fld>
            <a:endParaRPr lang="en-US"/>
          </a:p>
        </p:txBody>
      </p:sp>
      <p:sp>
        <p:nvSpPr>
          <p:cNvPr id="5" name="TextBox 4"/>
          <p:cNvSpPr txBox="1">
            <a:spLocks noChangeArrowheads="1"/>
          </p:cNvSpPr>
          <p:nvPr/>
        </p:nvSpPr>
        <p:spPr bwMode="auto">
          <a:xfrm>
            <a:off x="533400" y="4876800"/>
            <a:ext cx="7162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lnSpc>
                <a:spcPct val="90000"/>
              </a:lnSpc>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lnSpc>
                <a:spcPct val="90000"/>
              </a:lnSpc>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lnSpc>
                <a:spcPct val="90000"/>
              </a:lnSpc>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lnSpc>
                <a:spcPct val="90000"/>
              </a:lnSpc>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fontAlgn="base">
              <a:spcBef>
                <a:spcPct val="0"/>
              </a:spcBef>
              <a:spcAft>
                <a:spcPct val="0"/>
              </a:spcAft>
              <a:defRPr/>
            </a:pPr>
            <a:r>
              <a:rPr lang="en-US" sz="1050" dirty="0" smtClean="0">
                <a:solidFill>
                  <a:prstClr val="black"/>
                </a:solidFill>
              </a:rPr>
              <a:t>*</a:t>
            </a:r>
            <a:r>
              <a:rPr lang="en-US" altLang="en-US" sz="1050" dirty="0">
                <a:solidFill>
                  <a:srgbClr val="3333CC"/>
                </a:solidFill>
              </a:rPr>
              <a:t>CDC Task Force Findings and Rationale Statement Interventions for Children and Adolescents with Asthma</a:t>
            </a:r>
            <a:r>
              <a:rPr lang="en-US" altLang="en-US" sz="1050" b="1" dirty="0">
                <a:solidFill>
                  <a:prstClr val="black"/>
                </a:solidFill>
              </a:rPr>
              <a:t> </a:t>
            </a:r>
            <a:r>
              <a:rPr lang="en-US" altLang="en-US" sz="1050" dirty="0">
                <a:solidFill>
                  <a:prstClr val="black"/>
                </a:solidFill>
                <a:hlinkClick r:id="rId3"/>
              </a:rPr>
              <a:t>www.thecommunityguide.org/asthma/rrchildren.html</a:t>
            </a:r>
            <a:r>
              <a:rPr lang="en-US" altLang="en-US" sz="1050" b="1" dirty="0">
                <a:solidFill>
                  <a:prstClr val="black"/>
                </a:solidFill>
              </a:rPr>
              <a:t> </a:t>
            </a:r>
          </a:p>
          <a:p>
            <a:pPr fontAlgn="base">
              <a:spcBef>
                <a:spcPct val="0"/>
              </a:spcBef>
              <a:spcAft>
                <a:spcPct val="0"/>
              </a:spcAft>
              <a:defRPr/>
            </a:pPr>
            <a:r>
              <a:rPr lang="en-US" sz="1050" dirty="0" smtClean="0">
                <a:solidFill>
                  <a:prstClr val="black"/>
                </a:solidFill>
              </a:rPr>
              <a:t>Roberts </a:t>
            </a:r>
            <a:r>
              <a:rPr lang="en-US" sz="1050" dirty="0">
                <a:solidFill>
                  <a:prstClr val="black"/>
                </a:solidFill>
              </a:rPr>
              <a:t>JR. Environmental Management of Pediatric Asthma: Guidelines for Health Care Providers PowerPoint Training. National Environmental Education Foundation.</a:t>
            </a:r>
          </a:p>
          <a:p>
            <a:pPr fontAlgn="base">
              <a:spcBef>
                <a:spcPct val="0"/>
              </a:spcBef>
              <a:spcAft>
                <a:spcPct val="0"/>
              </a:spcAft>
              <a:defRPr/>
            </a:pPr>
            <a:endParaRPr lang="en-US" sz="1050" dirty="0" smtClean="0">
              <a:solidFill>
                <a:prstClr val="black"/>
              </a:solidFill>
            </a:endParaRPr>
          </a:p>
          <a:p>
            <a:pPr fontAlgn="base">
              <a:spcBef>
                <a:spcPct val="0"/>
              </a:spcBef>
              <a:spcAft>
                <a:spcPct val="0"/>
              </a:spcAft>
              <a:defRPr/>
            </a:pPr>
            <a:endParaRPr lang="en-US" sz="1050" dirty="0" smtClean="0">
              <a:solidFill>
                <a:prstClr val="black"/>
              </a:solidFill>
            </a:endParaRPr>
          </a:p>
        </p:txBody>
      </p:sp>
      <p:pic>
        <p:nvPicPr>
          <p:cNvPr id="71686" name="Picture 3" descr="maach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 descr="Description: Description: Description: CHAI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643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Evidence In Action: Inner City Asthma Study</a:t>
            </a:r>
          </a:p>
        </p:txBody>
      </p:sp>
      <p:sp>
        <p:nvSpPr>
          <p:cNvPr id="4" name="Slide Number Placeholder 3"/>
          <p:cNvSpPr>
            <a:spLocks noGrp="1"/>
          </p:cNvSpPr>
          <p:nvPr>
            <p:ph type="sldNum" sz="quarter" idx="14"/>
          </p:nvPr>
        </p:nvSpPr>
        <p:spPr/>
        <p:txBody>
          <a:bodyPr/>
          <a:lstStyle/>
          <a:p>
            <a:pPr>
              <a:defRPr/>
            </a:pPr>
            <a:fld id="{5440F3E3-9A6B-4583-ABE2-C0043E5EFE62}" type="slidenum">
              <a:rPr lang="en-US" smtClean="0"/>
              <a:pPr>
                <a:defRPr/>
              </a:pPr>
              <a:t>38</a:t>
            </a:fld>
            <a:endParaRPr lang="en-US"/>
          </a:p>
        </p:txBody>
      </p:sp>
      <p:sp>
        <p:nvSpPr>
          <p:cNvPr id="72708" name="TextBox 1"/>
          <p:cNvSpPr txBox="1">
            <a:spLocks noChangeArrowheads="1"/>
          </p:cNvSpPr>
          <p:nvPr/>
        </p:nvSpPr>
        <p:spPr bwMode="auto">
          <a:xfrm>
            <a:off x="457200" y="1295400"/>
            <a:ext cx="4419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200150" indent="-285750" eaLnBrk="0" hangingPunct="0">
              <a:defRPr>
                <a:solidFill>
                  <a:schemeClr val="tx1"/>
                </a:solidFill>
                <a:latin typeface="Arial" pitchFamily="34" charset="0"/>
                <a:cs typeface="Arial" pitchFamily="34" charset="0"/>
              </a:defRPr>
            </a:lvl3pPr>
            <a:lvl4pPr marL="1657350" indent="-28575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Management of multiple triggers</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7 sites including Washington, DC</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937 pediatric asthmatics in inner city</a:t>
            </a:r>
          </a:p>
          <a:p>
            <a:pPr eaLnBrk="1" fontAlgn="base" hangingPunct="1">
              <a:spcBef>
                <a:spcPct val="0"/>
              </a:spcBef>
              <a:spcAft>
                <a:spcPct val="0"/>
              </a:spcAft>
              <a:buFont typeface="Arial" pitchFamily="34" charset="0"/>
              <a:buChar char="•"/>
              <a:defRPr/>
            </a:pPr>
            <a:r>
              <a:rPr lang="en-US" sz="2000" dirty="0" smtClean="0">
                <a:solidFill>
                  <a:prstClr val="black"/>
                </a:solidFill>
                <a:latin typeface="Calibri"/>
              </a:rPr>
              <a:t>Intervention: </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Environmental questionnaire</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Skin testing</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Home allergen sampling</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Environmental control measures</a:t>
            </a:r>
          </a:p>
          <a:p>
            <a:pPr lvl="2" eaLnBrk="1" fontAlgn="base" hangingPunct="1">
              <a:spcBef>
                <a:spcPct val="0"/>
              </a:spcBef>
              <a:spcAft>
                <a:spcPct val="0"/>
              </a:spcAft>
              <a:buFont typeface="Arial" pitchFamily="34" charset="0"/>
              <a:buChar char="•"/>
              <a:defRPr/>
            </a:pPr>
            <a:r>
              <a:rPr lang="en-US" sz="2000" dirty="0" smtClean="0">
                <a:solidFill>
                  <a:prstClr val="black"/>
                </a:solidFill>
                <a:latin typeface="Calibri"/>
              </a:rPr>
              <a:t>Mattress and pillow covers</a:t>
            </a:r>
          </a:p>
          <a:p>
            <a:pPr lvl="2" eaLnBrk="1" fontAlgn="base" hangingPunct="1">
              <a:spcBef>
                <a:spcPct val="0"/>
              </a:spcBef>
              <a:spcAft>
                <a:spcPct val="0"/>
              </a:spcAft>
              <a:buFont typeface="Arial" pitchFamily="34" charset="0"/>
              <a:buChar char="•"/>
              <a:defRPr/>
            </a:pPr>
            <a:r>
              <a:rPr lang="en-US" sz="2000" dirty="0" smtClean="0">
                <a:solidFill>
                  <a:prstClr val="black"/>
                </a:solidFill>
                <a:latin typeface="Calibri"/>
              </a:rPr>
              <a:t>HEPA air and vacuum filters</a:t>
            </a:r>
          </a:p>
          <a:p>
            <a:pPr lvl="2" eaLnBrk="1" fontAlgn="base" hangingPunct="1">
              <a:spcBef>
                <a:spcPct val="0"/>
              </a:spcBef>
              <a:spcAft>
                <a:spcPct val="0"/>
              </a:spcAft>
              <a:buFont typeface="Arial" pitchFamily="34" charset="0"/>
              <a:buChar char="•"/>
              <a:defRPr/>
            </a:pPr>
            <a:r>
              <a:rPr lang="en-US" sz="2000" dirty="0" smtClean="0">
                <a:solidFill>
                  <a:prstClr val="black"/>
                </a:solidFill>
                <a:latin typeface="Calibri"/>
              </a:rPr>
              <a:t>Professional pest control</a:t>
            </a:r>
          </a:p>
        </p:txBody>
      </p:sp>
      <p:sp>
        <p:nvSpPr>
          <p:cNvPr id="3" name="TextBox 2"/>
          <p:cNvSpPr txBox="1"/>
          <p:nvPr/>
        </p:nvSpPr>
        <p:spPr>
          <a:xfrm>
            <a:off x="457200" y="4814888"/>
            <a:ext cx="5257800" cy="1200150"/>
          </a:xfrm>
          <a:prstGeom prst="rect">
            <a:avLst/>
          </a:prstGeom>
          <a:noFill/>
        </p:spPr>
        <p:txBody>
          <a:bodyPr>
            <a:spAutoFit/>
          </a:bodyPr>
          <a:lstStyle/>
          <a:p>
            <a:pPr fontAlgn="base">
              <a:spcBef>
                <a:spcPct val="0"/>
              </a:spcBef>
              <a:spcAft>
                <a:spcPct val="0"/>
              </a:spcAft>
              <a:defRPr/>
            </a:pPr>
            <a:r>
              <a:rPr lang="en-US" sz="1050" dirty="0">
                <a:solidFill>
                  <a:prstClr val="black"/>
                </a:solidFill>
                <a:latin typeface="Arial" pitchFamily="34" charset="0"/>
                <a:cs typeface="Arial" pitchFamily="34" charset="0"/>
              </a:rPr>
              <a:t>Morgan WJ et al. New </a:t>
            </a:r>
            <a:r>
              <a:rPr lang="en-US" sz="1050" dirty="0" err="1">
                <a:solidFill>
                  <a:prstClr val="black"/>
                </a:solidFill>
                <a:latin typeface="Arial" pitchFamily="34" charset="0"/>
                <a:cs typeface="Arial" pitchFamily="34" charset="0"/>
              </a:rPr>
              <a:t>Engl</a:t>
            </a:r>
            <a:r>
              <a:rPr lang="en-US" sz="1050" dirty="0">
                <a:solidFill>
                  <a:prstClr val="black"/>
                </a:solidFill>
                <a:latin typeface="Arial" pitchFamily="34" charset="0"/>
                <a:cs typeface="Arial" pitchFamily="34" charset="0"/>
              </a:rPr>
              <a:t> J Med 2004;351:1068-80.</a:t>
            </a:r>
          </a:p>
          <a:p>
            <a:pPr fontAlgn="base">
              <a:spcBef>
                <a:spcPct val="0"/>
              </a:spcBef>
              <a:spcAft>
                <a:spcPct val="0"/>
              </a:spcAft>
              <a:defRPr/>
            </a:pPr>
            <a:r>
              <a:rPr lang="en-US" sz="1050" dirty="0" err="1">
                <a:solidFill>
                  <a:prstClr val="black"/>
                </a:solidFill>
                <a:latin typeface="Arial" pitchFamily="34" charset="0"/>
                <a:cs typeface="Arial" pitchFamily="34" charset="0"/>
              </a:rPr>
              <a:t>Kattan</a:t>
            </a:r>
            <a:r>
              <a:rPr lang="en-US" sz="1050" dirty="0">
                <a:solidFill>
                  <a:prstClr val="black"/>
                </a:solidFill>
                <a:latin typeface="Arial" pitchFamily="34" charset="0"/>
                <a:cs typeface="Arial" pitchFamily="34" charset="0"/>
              </a:rPr>
              <a:t> M et al. J Allergy </a:t>
            </a:r>
            <a:r>
              <a:rPr lang="en-US" sz="1050" dirty="0" err="1">
                <a:solidFill>
                  <a:prstClr val="black"/>
                </a:solidFill>
                <a:latin typeface="Arial" pitchFamily="34" charset="0"/>
                <a:cs typeface="Arial" pitchFamily="34" charset="0"/>
              </a:rPr>
              <a:t>Clin</a:t>
            </a:r>
            <a:r>
              <a:rPr lang="en-US" sz="1050" dirty="0">
                <a:solidFill>
                  <a:prstClr val="black"/>
                </a:solidFill>
                <a:latin typeface="Arial" pitchFamily="34" charset="0"/>
                <a:cs typeface="Arial" pitchFamily="34" charset="0"/>
              </a:rPr>
              <a:t> </a:t>
            </a:r>
            <a:r>
              <a:rPr lang="en-US" sz="1050" dirty="0" err="1">
                <a:solidFill>
                  <a:prstClr val="black"/>
                </a:solidFill>
                <a:latin typeface="Arial" pitchFamily="34" charset="0"/>
                <a:cs typeface="Arial" pitchFamily="34" charset="0"/>
              </a:rPr>
              <a:t>Immunol</a:t>
            </a:r>
            <a:r>
              <a:rPr lang="en-US" sz="1050" dirty="0">
                <a:solidFill>
                  <a:prstClr val="black"/>
                </a:solidFill>
                <a:latin typeface="Arial" pitchFamily="34" charset="0"/>
                <a:cs typeface="Arial" pitchFamily="34" charset="0"/>
              </a:rPr>
              <a:t> 2005;116:1058-63.</a:t>
            </a:r>
          </a:p>
          <a:p>
            <a:pPr fontAlgn="base">
              <a:spcBef>
                <a:spcPct val="0"/>
              </a:spcBef>
              <a:spcAft>
                <a:spcPct val="0"/>
              </a:spcAft>
              <a:defRPr/>
            </a:pPr>
            <a:r>
              <a:rPr lang="en-US" sz="1050" dirty="0">
                <a:solidFill>
                  <a:prstClr val="black"/>
                </a:solidFill>
                <a:latin typeface="Arial" pitchFamily="34" charset="0"/>
                <a:cs typeface="Arial" pitchFamily="34" charset="0"/>
              </a:rPr>
              <a:t>Roberts JR. Environmental Management of Pediatric Asthma: Guidelines for Health Care Providers PowerPoint Training. National Environmental Education Foundation.</a:t>
            </a:r>
          </a:p>
          <a:p>
            <a:pPr fontAlgn="base">
              <a:spcBef>
                <a:spcPct val="0"/>
              </a:spcBef>
              <a:spcAft>
                <a:spcPct val="0"/>
              </a:spcAft>
              <a:defRPr/>
            </a:pPr>
            <a:endParaRPr lang="en-US" sz="1200" dirty="0">
              <a:solidFill>
                <a:prstClr val="black"/>
              </a:solidFill>
              <a:latin typeface="Arial" pitchFamily="34" charset="0"/>
              <a:cs typeface="Arial" pitchFamily="34" charset="0"/>
            </a:endParaRPr>
          </a:p>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TextBox 1"/>
          <p:cNvSpPr txBox="1">
            <a:spLocks noChangeArrowheads="1"/>
          </p:cNvSpPr>
          <p:nvPr/>
        </p:nvSpPr>
        <p:spPr bwMode="auto">
          <a:xfrm>
            <a:off x="4876800" y="1290638"/>
            <a:ext cx="42672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200150" indent="-285750" eaLnBrk="0" hangingPunct="0">
              <a:defRPr>
                <a:solidFill>
                  <a:schemeClr val="tx1"/>
                </a:solidFill>
                <a:latin typeface="Arial" pitchFamily="34" charset="0"/>
                <a:cs typeface="Arial" pitchFamily="34" charset="0"/>
              </a:defRPr>
            </a:lvl3pPr>
            <a:lvl4pPr marL="1657350" indent="-28575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fontAlgn="base" hangingPunct="1">
              <a:spcBef>
                <a:spcPct val="0"/>
              </a:spcBef>
              <a:spcAft>
                <a:spcPct val="0"/>
              </a:spcAft>
              <a:defRPr/>
            </a:pPr>
            <a:r>
              <a:rPr lang="en-US" sz="2000" dirty="0" smtClean="0">
                <a:solidFill>
                  <a:prstClr val="black"/>
                </a:solidFill>
                <a:latin typeface="Calibri"/>
              </a:rPr>
              <a:t>Results: 1 year follow up</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Increased number symptom free days</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Decreased allergen levels</a:t>
            </a:r>
          </a:p>
          <a:p>
            <a:pPr lvl="1" eaLnBrk="1" fontAlgn="base" hangingPunct="1">
              <a:spcBef>
                <a:spcPct val="0"/>
              </a:spcBef>
              <a:spcAft>
                <a:spcPct val="0"/>
              </a:spcAft>
              <a:buFont typeface="Arial" pitchFamily="34" charset="0"/>
              <a:buChar char="•"/>
              <a:defRPr/>
            </a:pPr>
            <a:r>
              <a:rPr lang="en-US" sz="2000" dirty="0" smtClean="0">
                <a:solidFill>
                  <a:prstClr val="black"/>
                </a:solidFill>
                <a:latin typeface="Calibri"/>
              </a:rPr>
              <a:t>Decreased dust and cockroach levels associated with decreased asthma complications</a:t>
            </a:r>
          </a:p>
        </p:txBody>
      </p:sp>
      <p:pic>
        <p:nvPicPr>
          <p:cNvPr id="72711"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86463"/>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037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39</a:t>
            </a:fld>
            <a:endParaRPr lang="en-US">
              <a:solidFill>
                <a:prstClr val="black">
                  <a:tint val="75000"/>
                </a:prstClr>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334" y="914400"/>
            <a:ext cx="7075290" cy="188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679" y="2680186"/>
            <a:ext cx="31623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213" y="3284987"/>
            <a:ext cx="5505532" cy="307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331640" y="3306035"/>
            <a:ext cx="2376264" cy="31683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8677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98475" y="361950"/>
            <a:ext cx="8229600" cy="669925"/>
          </a:xfrm>
        </p:spPr>
        <p:txBody>
          <a:bodyPr/>
          <a:lstStyle/>
          <a:p>
            <a:r>
              <a:rPr lang="en-US" sz="3000" smtClean="0">
                <a:latin typeface="Calibri" pitchFamily="34" charset="0"/>
                <a:cs typeface="Calibri" pitchFamily="34" charset="0"/>
              </a:rPr>
              <a:t>National Childhood Asthma Epidemiology</a:t>
            </a:r>
          </a:p>
        </p:txBody>
      </p:sp>
      <p:sp>
        <p:nvSpPr>
          <p:cNvPr id="4" name="Slide Number Placeholder 3"/>
          <p:cNvSpPr>
            <a:spLocks noGrp="1"/>
          </p:cNvSpPr>
          <p:nvPr>
            <p:ph type="sldNum" sz="quarter" idx="14"/>
          </p:nvPr>
        </p:nvSpPr>
        <p:spPr/>
        <p:txBody>
          <a:bodyPr/>
          <a:lstStyle/>
          <a:p>
            <a:pPr>
              <a:defRPr/>
            </a:pPr>
            <a:fld id="{C0B18166-0335-4B8E-ACE2-88CEADA8F3C1}" type="slidenum">
              <a:rPr lang="en-US" smtClean="0"/>
              <a:pPr>
                <a:defRPr/>
              </a:pPr>
              <a:t>4</a:t>
            </a:fld>
            <a:endParaRPr lang="en-US"/>
          </a:p>
        </p:txBody>
      </p:sp>
      <p:sp>
        <p:nvSpPr>
          <p:cNvPr id="5" name="Rectangle 3"/>
          <p:cNvSpPr txBox="1">
            <a:spLocks noChangeArrowheads="1"/>
          </p:cNvSpPr>
          <p:nvPr/>
        </p:nvSpPr>
        <p:spPr bwMode="auto">
          <a:xfrm>
            <a:off x="457200" y="1371600"/>
            <a:ext cx="8229600" cy="4625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buFont typeface="Arial" pitchFamily="34" charset="0"/>
              <a:buChar char="•"/>
              <a:defRPr/>
            </a:pPr>
            <a:r>
              <a:rPr lang="en-US" sz="2400" dirty="0" smtClean="0">
                <a:solidFill>
                  <a:prstClr val="black"/>
                </a:solidFill>
              </a:rPr>
              <a:t>Number </a:t>
            </a:r>
            <a:r>
              <a:rPr lang="en-US" sz="2400" dirty="0">
                <a:solidFill>
                  <a:prstClr val="black"/>
                </a:solidFill>
              </a:rPr>
              <a:t>one cause of school absenteeism</a:t>
            </a:r>
          </a:p>
          <a:p>
            <a:pPr lvl="1" eaLnBrk="1" hangingPunct="1">
              <a:lnSpc>
                <a:spcPct val="90000"/>
              </a:lnSpc>
              <a:buFont typeface="Arial" pitchFamily="34" charset="0"/>
              <a:buChar char="•"/>
              <a:defRPr/>
            </a:pPr>
            <a:r>
              <a:rPr lang="en-US" sz="2400" dirty="0">
                <a:solidFill>
                  <a:prstClr val="black"/>
                </a:solidFill>
              </a:rPr>
              <a:t>14 million missed school days per year</a:t>
            </a:r>
          </a:p>
          <a:p>
            <a:pPr eaLnBrk="1" hangingPunct="1">
              <a:lnSpc>
                <a:spcPct val="90000"/>
              </a:lnSpc>
              <a:buFont typeface="Arial" pitchFamily="34" charset="0"/>
              <a:buChar char="•"/>
              <a:defRPr/>
            </a:pPr>
            <a:r>
              <a:rPr lang="en-US" sz="2400" dirty="0">
                <a:solidFill>
                  <a:prstClr val="black"/>
                </a:solidFill>
              </a:rPr>
              <a:t>Millions of hours of lost work per year for </a:t>
            </a:r>
            <a:r>
              <a:rPr lang="en-US" sz="2400" dirty="0" smtClean="0">
                <a:solidFill>
                  <a:prstClr val="black"/>
                </a:solidFill>
              </a:rPr>
              <a:t>parents</a:t>
            </a:r>
          </a:p>
          <a:p>
            <a:pPr marL="0" indent="0" eaLnBrk="1" hangingPunct="1">
              <a:lnSpc>
                <a:spcPct val="90000"/>
              </a:lnSpc>
              <a:buNone/>
              <a:defRPr/>
            </a:pPr>
            <a:endParaRPr lang="en-US" sz="2400" dirty="0">
              <a:solidFill>
                <a:prstClr val="black"/>
              </a:solidFill>
            </a:endParaRPr>
          </a:p>
          <a:p>
            <a:pPr eaLnBrk="1" hangingPunct="1">
              <a:lnSpc>
                <a:spcPct val="90000"/>
              </a:lnSpc>
              <a:buFont typeface="Arial" pitchFamily="34" charset="0"/>
              <a:buChar char="•"/>
              <a:defRPr/>
            </a:pPr>
            <a:r>
              <a:rPr lang="en-US" sz="2400" dirty="0" smtClean="0">
                <a:solidFill>
                  <a:prstClr val="black"/>
                </a:solidFill>
              </a:rPr>
              <a:t>10% prevalence </a:t>
            </a:r>
            <a:r>
              <a:rPr lang="en-US" sz="2400" dirty="0">
                <a:solidFill>
                  <a:prstClr val="black"/>
                </a:solidFill>
              </a:rPr>
              <a:t>of asthma among children (</a:t>
            </a:r>
            <a:r>
              <a:rPr lang="en-US" sz="2400" dirty="0" smtClean="0">
                <a:solidFill>
                  <a:prstClr val="black"/>
                </a:solidFill>
              </a:rPr>
              <a:t>2008)	</a:t>
            </a:r>
          </a:p>
          <a:p>
            <a:pPr lvl="1" eaLnBrk="1" hangingPunct="1">
              <a:lnSpc>
                <a:spcPct val="90000"/>
              </a:lnSpc>
              <a:buFont typeface="Arial" pitchFamily="34" charset="0"/>
              <a:buChar char="•"/>
              <a:defRPr/>
            </a:pPr>
            <a:r>
              <a:rPr lang="en-US" sz="2400" dirty="0">
                <a:solidFill>
                  <a:prstClr val="black"/>
                </a:solidFill>
              </a:rPr>
              <a:t>Some communities up to 25% </a:t>
            </a:r>
            <a:endParaRPr lang="en-US" sz="2400" dirty="0" smtClean="0">
              <a:solidFill>
                <a:prstClr val="black"/>
              </a:solidFill>
            </a:endParaRPr>
          </a:p>
          <a:p>
            <a:pPr eaLnBrk="1" hangingPunct="1">
              <a:lnSpc>
                <a:spcPct val="90000"/>
              </a:lnSpc>
              <a:buFont typeface="Arial" pitchFamily="34" charset="0"/>
              <a:buChar char="•"/>
              <a:defRPr/>
            </a:pPr>
            <a:r>
              <a:rPr lang="en-US" sz="2400" dirty="0" smtClean="0">
                <a:solidFill>
                  <a:prstClr val="black"/>
                </a:solidFill>
              </a:rPr>
              <a:t>Higher prevalence among families with income below federal poverty level</a:t>
            </a:r>
            <a:endParaRPr lang="en-US" sz="2400" dirty="0">
              <a:solidFill>
                <a:prstClr val="black"/>
              </a:solidFill>
            </a:endParaRPr>
          </a:p>
          <a:p>
            <a:pPr marL="0" indent="0" eaLnBrk="1" hangingPunct="1">
              <a:lnSpc>
                <a:spcPct val="90000"/>
              </a:lnSpc>
              <a:buFont typeface="Arial" charset="0"/>
              <a:buNone/>
              <a:defRPr/>
            </a:pPr>
            <a:endParaRPr lang="en-US" dirty="0">
              <a:solidFill>
                <a:prstClr val="black"/>
              </a:solidFill>
            </a:endParaRPr>
          </a:p>
          <a:p>
            <a:pPr marL="0" indent="0">
              <a:buFont typeface="Arial" charset="0"/>
              <a:buNone/>
              <a:defRPr/>
            </a:pPr>
            <a:endParaRPr lang="en-US" dirty="0" smtClean="0">
              <a:solidFill>
                <a:prstClr val="black"/>
              </a:solidFill>
              <a:ea typeface="ＭＳ Ｐゴシック" pitchFamily="34" charset="-128"/>
            </a:endParaRPr>
          </a:p>
        </p:txBody>
      </p:sp>
      <p:pic>
        <p:nvPicPr>
          <p:cNvPr id="23557" name="Picture 3" descr="maach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563" y="5997575"/>
            <a:ext cx="1412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 descr="Description: Description: Description: CHAI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097588"/>
            <a:ext cx="2066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5294313" y="5102225"/>
            <a:ext cx="34686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171450" indent="-171450" fontAlgn="base">
              <a:spcBef>
                <a:spcPct val="0"/>
              </a:spcBef>
              <a:spcAft>
                <a:spcPct val="0"/>
              </a:spcAft>
              <a:buFont typeface="Arial" pitchFamily="34" charset="0"/>
              <a:buChar char="•"/>
              <a:defRPr/>
            </a:pPr>
            <a:r>
              <a:rPr lang="en-US" sz="1000" dirty="0">
                <a:solidFill>
                  <a:srgbClr val="000000"/>
                </a:solidFill>
                <a:latin typeface="Arial" charset="0"/>
                <a:cs typeface="Arial" charset="0"/>
              </a:rPr>
              <a:t>Nicholas et al. 2005. Am J Public Health. 95:245–249</a:t>
            </a:r>
          </a:p>
          <a:p>
            <a:pPr marL="171450" indent="-171450" fontAlgn="base">
              <a:spcBef>
                <a:spcPct val="0"/>
              </a:spcBef>
              <a:spcAft>
                <a:spcPct val="0"/>
              </a:spcAft>
              <a:buFont typeface="Arial" pitchFamily="34" charset="0"/>
              <a:buChar char="•"/>
              <a:defRPr/>
            </a:pPr>
            <a:r>
              <a:rPr lang="en-US" sz="1000" dirty="0" err="1">
                <a:solidFill>
                  <a:srgbClr val="000000"/>
                </a:solidFill>
                <a:latin typeface="Arial" charset="0"/>
                <a:cs typeface="Arial" charset="0"/>
              </a:rPr>
              <a:t>Akinbami</a:t>
            </a:r>
            <a:r>
              <a:rPr lang="en-US" sz="1000" dirty="0">
                <a:solidFill>
                  <a:srgbClr val="000000"/>
                </a:solidFill>
                <a:latin typeface="Arial" charset="0"/>
                <a:cs typeface="Arial" charset="0"/>
              </a:rPr>
              <a:t> L et al. Trends in Asthma Prevalence, Health Care Use, and Mortality in the US, 2001-2010. http://www.cdc.gov/nchs/data/databriefs/db94.pdf</a:t>
            </a:r>
          </a:p>
        </p:txBody>
      </p:sp>
    </p:spTree>
    <p:extLst>
      <p:ext uri="{BB962C8B-B14F-4D97-AF65-F5344CB8AC3E}">
        <p14:creationId xmlns:p14="http://schemas.microsoft.com/office/powerpoint/2010/main" val="2758927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Opportunities for Intervention</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40</a:t>
            </a:fld>
            <a:endParaRPr lang="en-US" dirty="0">
              <a:solidFill>
                <a:prstClr val="black">
                  <a:tint val="75000"/>
                </a:prstClr>
              </a:solidFill>
            </a:endParaRPr>
          </a:p>
        </p:txBody>
      </p:sp>
      <p:sp>
        <p:nvSpPr>
          <p:cNvPr id="5" name="Isosceles Triangle 4"/>
          <p:cNvSpPr/>
          <p:nvPr/>
        </p:nvSpPr>
        <p:spPr>
          <a:xfrm>
            <a:off x="1943878" y="1135739"/>
            <a:ext cx="4968553" cy="5381396"/>
          </a:xfrm>
          <a:prstGeom prst="triangle">
            <a:avLst/>
          </a:prstGeom>
          <a:gradFill flip="none" rotWithShape="1">
            <a:gsLst>
              <a:gs pos="100000">
                <a:srgbClr val="C00000">
                  <a:lumMod val="49000"/>
                </a:srgbClr>
              </a:gs>
              <a:gs pos="0">
                <a:schemeClr val="accent1">
                  <a:tint val="66000"/>
                  <a:satMod val="160000"/>
                </a:schemeClr>
              </a:gs>
              <a:gs pos="2000">
                <a:schemeClr val="accent1">
                  <a:tint val="23500"/>
                  <a:satMod val="1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67744" y="5829268"/>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15719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9948" y="4482944"/>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14811" y="3826436"/>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67211" y="3044960"/>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7425" y="2361208"/>
            <a:ext cx="967519" cy="369332"/>
          </a:xfrm>
          <a:prstGeom prst="rect">
            <a:avLst/>
          </a:prstGeom>
          <a:noFill/>
        </p:spPr>
        <p:txBody>
          <a:bodyPr wrap="square" rtlCol="0">
            <a:spAutoFit/>
          </a:bodyPr>
          <a:lstStyle/>
          <a:p>
            <a:r>
              <a:rPr lang="en-US" dirty="0">
                <a:solidFill>
                  <a:prstClr val="white"/>
                </a:solidFill>
              </a:rPr>
              <a:t>PATIENT</a:t>
            </a:r>
          </a:p>
        </p:txBody>
      </p:sp>
      <p:sp>
        <p:nvSpPr>
          <p:cNvPr id="22" name="TextBox 21"/>
          <p:cNvSpPr txBox="1"/>
          <p:nvPr/>
        </p:nvSpPr>
        <p:spPr>
          <a:xfrm>
            <a:off x="3563888" y="3266644"/>
            <a:ext cx="1944216" cy="369332"/>
          </a:xfrm>
          <a:prstGeom prst="rect">
            <a:avLst/>
          </a:prstGeom>
          <a:noFill/>
        </p:spPr>
        <p:txBody>
          <a:bodyPr wrap="square" rtlCol="0">
            <a:spAutoFit/>
          </a:bodyPr>
          <a:lstStyle/>
          <a:p>
            <a:r>
              <a:rPr lang="en-US" dirty="0">
                <a:solidFill>
                  <a:prstClr val="white"/>
                </a:solidFill>
              </a:rPr>
              <a:t>CLINIC/HOSPITAL</a:t>
            </a:r>
          </a:p>
        </p:txBody>
      </p:sp>
      <p:sp>
        <p:nvSpPr>
          <p:cNvPr id="23" name="TextBox 22"/>
          <p:cNvSpPr txBox="1"/>
          <p:nvPr/>
        </p:nvSpPr>
        <p:spPr>
          <a:xfrm>
            <a:off x="3779912" y="3962173"/>
            <a:ext cx="1332148" cy="369332"/>
          </a:xfrm>
          <a:prstGeom prst="rect">
            <a:avLst/>
          </a:prstGeom>
          <a:noFill/>
        </p:spPr>
        <p:txBody>
          <a:bodyPr wrap="square" rtlCol="0">
            <a:spAutoFit/>
          </a:bodyPr>
          <a:lstStyle/>
          <a:p>
            <a:r>
              <a:rPr lang="en-US" dirty="0">
                <a:solidFill>
                  <a:prstClr val="white"/>
                </a:solidFill>
              </a:rPr>
              <a:t>INSURANCE</a:t>
            </a:r>
          </a:p>
        </p:txBody>
      </p:sp>
      <p:sp>
        <p:nvSpPr>
          <p:cNvPr id="24" name="TextBox 23"/>
          <p:cNvSpPr txBox="1"/>
          <p:nvPr/>
        </p:nvSpPr>
        <p:spPr>
          <a:xfrm>
            <a:off x="3779912" y="4642164"/>
            <a:ext cx="1476164" cy="369332"/>
          </a:xfrm>
          <a:prstGeom prst="rect">
            <a:avLst/>
          </a:prstGeom>
          <a:noFill/>
        </p:spPr>
        <p:txBody>
          <a:bodyPr wrap="square" rtlCol="0">
            <a:spAutoFit/>
          </a:bodyPr>
          <a:lstStyle/>
          <a:p>
            <a:r>
              <a:rPr lang="en-US" dirty="0">
                <a:solidFill>
                  <a:prstClr val="white"/>
                </a:solidFill>
              </a:rPr>
              <a:t>COMMUNITY</a:t>
            </a:r>
          </a:p>
        </p:txBody>
      </p:sp>
      <p:sp>
        <p:nvSpPr>
          <p:cNvPr id="25" name="TextBox 24"/>
          <p:cNvSpPr txBox="1"/>
          <p:nvPr/>
        </p:nvSpPr>
        <p:spPr>
          <a:xfrm>
            <a:off x="4137909" y="5336824"/>
            <a:ext cx="967519" cy="369332"/>
          </a:xfrm>
          <a:prstGeom prst="rect">
            <a:avLst/>
          </a:prstGeom>
          <a:noFill/>
        </p:spPr>
        <p:txBody>
          <a:bodyPr wrap="square" rtlCol="0">
            <a:spAutoFit/>
          </a:bodyPr>
          <a:lstStyle/>
          <a:p>
            <a:r>
              <a:rPr lang="en-US" dirty="0">
                <a:solidFill>
                  <a:prstClr val="white"/>
                </a:solidFill>
              </a:rPr>
              <a:t>STATE</a:t>
            </a:r>
          </a:p>
        </p:txBody>
      </p:sp>
      <p:sp>
        <p:nvSpPr>
          <p:cNvPr id="26" name="TextBox 25"/>
          <p:cNvSpPr txBox="1"/>
          <p:nvPr/>
        </p:nvSpPr>
        <p:spPr>
          <a:xfrm>
            <a:off x="3941568" y="6032581"/>
            <a:ext cx="1080096" cy="646331"/>
          </a:xfrm>
          <a:prstGeom prst="rect">
            <a:avLst/>
          </a:prstGeom>
          <a:noFill/>
        </p:spPr>
        <p:txBody>
          <a:bodyPr wrap="square" rtlCol="0">
            <a:spAutoFit/>
          </a:bodyPr>
          <a:lstStyle/>
          <a:p>
            <a:r>
              <a:rPr lang="en-US" dirty="0">
                <a:solidFill>
                  <a:prstClr val="white"/>
                </a:solidFill>
              </a:rPr>
              <a:t>FEDERALL</a:t>
            </a:r>
          </a:p>
        </p:txBody>
      </p:sp>
      <p:sp>
        <p:nvSpPr>
          <p:cNvPr id="27" name="Isosceles Triangle 26"/>
          <p:cNvSpPr/>
          <p:nvPr/>
        </p:nvSpPr>
        <p:spPr>
          <a:xfrm>
            <a:off x="1799863" y="1020527"/>
            <a:ext cx="5287999" cy="5624849"/>
          </a:xfrm>
          <a:prstGeom prst="triangle">
            <a:avLst>
              <a:gd name="adj" fmla="val 49743"/>
            </a:avLst>
          </a:prstGeom>
          <a:noFill/>
          <a:ln>
            <a:solidFill>
              <a:srgbClr val="74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Oval 2"/>
          <p:cNvSpPr/>
          <p:nvPr/>
        </p:nvSpPr>
        <p:spPr>
          <a:xfrm>
            <a:off x="3371504" y="2954061"/>
            <a:ext cx="2124236" cy="10081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36424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Calibri" pitchFamily="34" charset="0"/>
                <a:cs typeface="Calibri" pitchFamily="34" charset="0"/>
              </a:rPr>
              <a:t>Review of Changes in Health Care Delivery</a:t>
            </a:r>
            <a:endParaRPr lang="en-US" sz="30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41</a:t>
            </a:fld>
            <a:endParaRPr lang="en-US" dirty="0">
              <a:solidFill>
                <a:prstClr val="black">
                  <a:tint val="75000"/>
                </a:prstClr>
              </a:solidFill>
            </a:endParaRPr>
          </a:p>
        </p:txBody>
      </p:sp>
      <p:sp>
        <p:nvSpPr>
          <p:cNvPr id="5" name="TextBox 4"/>
          <p:cNvSpPr txBox="1"/>
          <p:nvPr/>
        </p:nvSpPr>
        <p:spPr>
          <a:xfrm>
            <a:off x="287524" y="1172898"/>
            <a:ext cx="4932548" cy="3231654"/>
          </a:xfrm>
          <a:prstGeom prst="rect">
            <a:avLst/>
          </a:prstGeom>
          <a:noFill/>
        </p:spPr>
        <p:txBody>
          <a:bodyPr wrap="square" rtlCol="0">
            <a:spAutoFit/>
          </a:bodyPr>
          <a:lstStyle/>
          <a:p>
            <a:pPr lvl="1"/>
            <a:endParaRPr lang="en-US" sz="2400" dirty="0">
              <a:solidFill>
                <a:prstClr val="black"/>
              </a:solidFill>
            </a:endParaRPr>
          </a:p>
          <a:p>
            <a:r>
              <a:rPr lang="en-US" sz="2400" b="1" dirty="0">
                <a:solidFill>
                  <a:prstClr val="black"/>
                </a:solidFill>
              </a:rPr>
              <a:t>Title III: Improving the Quality and Efficiency of Health Care</a:t>
            </a:r>
          </a:p>
          <a:p>
            <a:endParaRPr lang="en-US" sz="2400" dirty="0">
              <a:solidFill>
                <a:prstClr val="black"/>
              </a:solidFill>
            </a:endParaRPr>
          </a:p>
          <a:p>
            <a:pPr marL="742950" lvl="1" indent="-285750">
              <a:buFont typeface="Arial" pitchFamily="34" charset="0"/>
              <a:buChar char="•"/>
            </a:pPr>
            <a:r>
              <a:rPr lang="en-US" sz="2400" dirty="0">
                <a:solidFill>
                  <a:prstClr val="black"/>
                </a:solidFill>
              </a:rPr>
              <a:t>Transition from volume to value</a:t>
            </a:r>
          </a:p>
          <a:p>
            <a:pPr marL="742950" lvl="1" indent="-285750">
              <a:buFont typeface="Arial" pitchFamily="34" charset="0"/>
              <a:buChar char="•"/>
            </a:pPr>
            <a:r>
              <a:rPr lang="en-US" sz="2400" dirty="0">
                <a:solidFill>
                  <a:prstClr val="black"/>
                </a:solidFill>
              </a:rPr>
              <a:t>Incentives for hospitals to meet quality measures</a:t>
            </a:r>
          </a:p>
          <a:p>
            <a:pPr marL="742950" lvl="1" indent="-285750">
              <a:buFont typeface="Arial" pitchFamily="34" charset="0"/>
              <a:buChar char="•"/>
            </a:pPr>
            <a:endParaRPr lang="en-US" dirty="0">
              <a:solidFill>
                <a:prstClr val="black"/>
              </a:solidFill>
            </a:endParaRPr>
          </a:p>
          <a:p>
            <a:pPr marL="742950" lvl="1" indent="-285750">
              <a:buFont typeface="Arial" pitchFamily="34" charset="0"/>
              <a:buChar char="•"/>
            </a:pPr>
            <a:endParaRPr lang="en-US" dirty="0">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13727"/>
            <a:ext cx="3474386" cy="39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20072" y="5296251"/>
            <a:ext cx="3384376" cy="553998"/>
          </a:xfrm>
          <a:prstGeom prst="rect">
            <a:avLst/>
          </a:prstGeom>
          <a:noFill/>
        </p:spPr>
        <p:txBody>
          <a:bodyPr wrap="square" rtlCol="0">
            <a:spAutoFit/>
          </a:bodyPr>
          <a:lstStyle/>
          <a:p>
            <a:r>
              <a:rPr lang="en-US" sz="1000" dirty="0">
                <a:solidFill>
                  <a:prstClr val="black"/>
                </a:solidFill>
              </a:rPr>
              <a:t>Source: Center for Healthcare Quality and Payment Reform, Creating a Value-Driven Healthcare System, available: http://www.chqpr.org/goals.html</a:t>
            </a:r>
          </a:p>
        </p:txBody>
      </p:sp>
      <p:sp>
        <p:nvSpPr>
          <p:cNvPr id="6" name="TextBox 5"/>
          <p:cNvSpPr txBox="1"/>
          <p:nvPr/>
        </p:nvSpPr>
        <p:spPr>
          <a:xfrm>
            <a:off x="467544" y="6075429"/>
            <a:ext cx="4500500" cy="400110"/>
          </a:xfrm>
          <a:prstGeom prst="rect">
            <a:avLst/>
          </a:prstGeom>
          <a:noFill/>
        </p:spPr>
        <p:txBody>
          <a:bodyPr wrap="square" rtlCol="0">
            <a:spAutoFit/>
          </a:bodyPr>
          <a:lstStyle/>
          <a:p>
            <a:r>
              <a:rPr lang="en-US" sz="1000" dirty="0">
                <a:solidFill>
                  <a:prstClr val="black"/>
                </a:solidFill>
              </a:rPr>
              <a:t>Source: US Department of Health and Human Services. Read the Law. Available: http://www.hhs.gov/healthcare/rights/law/index.html</a:t>
            </a:r>
          </a:p>
        </p:txBody>
      </p:sp>
    </p:spTree>
    <p:extLst>
      <p:ext uri="{BB962C8B-B14F-4D97-AF65-F5344CB8AC3E}">
        <p14:creationId xmlns:p14="http://schemas.microsoft.com/office/powerpoint/2010/main" val="416267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Hospital Level Interventions to Improve </a:t>
            </a:r>
            <a:r>
              <a:rPr lang="en-US" i="1" dirty="0" smtClean="0">
                <a:solidFill>
                  <a:schemeClr val="tx1"/>
                </a:solidFill>
              </a:rPr>
              <a:t>Quality</a:t>
            </a:r>
            <a:r>
              <a:rPr lang="en-US" dirty="0" smtClean="0"/>
              <a:t> of Asthma Care</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42</a:t>
            </a:fld>
            <a:endParaRPr lang="en-US">
              <a:solidFill>
                <a:prstClr val="black">
                  <a:tint val="75000"/>
                </a:prstClr>
              </a:solidFill>
            </a:endParaRPr>
          </a:p>
        </p:txBody>
      </p:sp>
      <p:sp>
        <p:nvSpPr>
          <p:cNvPr id="5" name="TextBox 4"/>
          <p:cNvSpPr txBox="1"/>
          <p:nvPr/>
        </p:nvSpPr>
        <p:spPr>
          <a:xfrm>
            <a:off x="526211" y="1179646"/>
            <a:ext cx="4248472" cy="2677656"/>
          </a:xfrm>
          <a:prstGeom prst="rect">
            <a:avLst/>
          </a:prstGeom>
          <a:noFill/>
        </p:spPr>
        <p:txBody>
          <a:bodyPr wrap="square" rtlCol="0">
            <a:spAutoFit/>
          </a:bodyPr>
          <a:lstStyle/>
          <a:p>
            <a:pPr marL="285750" indent="-285750">
              <a:buFont typeface="Arial" pitchFamily="34" charset="0"/>
              <a:buChar char="•"/>
            </a:pPr>
            <a:r>
              <a:rPr lang="en-US" sz="2400" dirty="0" smtClean="0">
                <a:solidFill>
                  <a:prstClr val="black"/>
                </a:solidFill>
              </a:rPr>
              <a:t>Pathways to reduce variation in care</a:t>
            </a:r>
          </a:p>
          <a:p>
            <a:pPr marL="285750" indent="-285750">
              <a:buFont typeface="Arial" pitchFamily="34" charset="0"/>
              <a:buChar char="•"/>
            </a:pPr>
            <a:r>
              <a:rPr lang="en-US" sz="2400" dirty="0" smtClean="0">
                <a:solidFill>
                  <a:prstClr val="black"/>
                </a:solidFill>
              </a:rPr>
              <a:t>Evidence or guideline-based practice</a:t>
            </a:r>
          </a:p>
          <a:p>
            <a:pPr marL="285750" indent="-285750">
              <a:buFont typeface="Arial" pitchFamily="34" charset="0"/>
              <a:buChar char="•"/>
            </a:pPr>
            <a:r>
              <a:rPr lang="en-US" sz="2400" dirty="0" smtClean="0">
                <a:solidFill>
                  <a:prstClr val="black"/>
                </a:solidFill>
              </a:rPr>
              <a:t>Social worry budget</a:t>
            </a:r>
          </a:p>
          <a:p>
            <a:pPr marL="285750" indent="-285750">
              <a:buFont typeface="Arial" pitchFamily="34" charset="0"/>
              <a:buChar char="•"/>
            </a:pPr>
            <a:r>
              <a:rPr lang="en-US" sz="2400" dirty="0" smtClean="0">
                <a:solidFill>
                  <a:prstClr val="black"/>
                </a:solidFill>
              </a:rPr>
              <a:t>Meeting Joint Commission standards</a:t>
            </a:r>
            <a:endParaRPr lang="en-US" sz="24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13727"/>
            <a:ext cx="3474386" cy="39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08" y="3801036"/>
            <a:ext cx="5476252" cy="245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1655684" y="5349215"/>
            <a:ext cx="2949463" cy="721092"/>
          </a:xfrm>
          <a:prstGeom prst="ellipse">
            <a:avLst/>
          </a:prstGeom>
          <a:noFill/>
          <a:ln>
            <a:solidFill>
              <a:srgbClr val="DA2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691260" y="5456167"/>
            <a:ext cx="3452740" cy="553998"/>
          </a:xfrm>
          <a:prstGeom prst="rect">
            <a:avLst/>
          </a:prstGeom>
          <a:noFill/>
        </p:spPr>
        <p:txBody>
          <a:bodyPr wrap="square" rtlCol="0">
            <a:spAutoFit/>
          </a:bodyPr>
          <a:lstStyle/>
          <a:p>
            <a:r>
              <a:rPr lang="en-US" sz="1000" dirty="0">
                <a:solidFill>
                  <a:prstClr val="black"/>
                </a:solidFill>
              </a:rPr>
              <a:t>Source: Center for Healthcare Quality and Payment Reform, Creating a Value-Driven Healthcare System, available: http://www.chqpr.org/goals.html</a:t>
            </a:r>
          </a:p>
        </p:txBody>
      </p:sp>
    </p:spTree>
    <p:extLst>
      <p:ext uri="{BB962C8B-B14F-4D97-AF65-F5344CB8AC3E}">
        <p14:creationId xmlns:p14="http://schemas.microsoft.com/office/powerpoint/2010/main" val="1481726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 Level Interventions to Improve </a:t>
            </a:r>
            <a:r>
              <a:rPr lang="en-US" i="1" dirty="0" smtClean="0">
                <a:solidFill>
                  <a:schemeClr val="tx1"/>
                </a:solidFill>
              </a:rPr>
              <a:t>Cost</a:t>
            </a:r>
            <a:r>
              <a:rPr lang="en-US" dirty="0" smtClean="0"/>
              <a:t> of Asthma Care</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43</a:t>
            </a:fld>
            <a:endParaRPr lang="en-US">
              <a:solidFill>
                <a:prstClr val="black">
                  <a:tint val="75000"/>
                </a:prstClr>
              </a:solidFill>
            </a:endParaRPr>
          </a:p>
        </p:txBody>
      </p:sp>
      <p:sp>
        <p:nvSpPr>
          <p:cNvPr id="5" name="TextBox 4"/>
          <p:cNvSpPr txBox="1"/>
          <p:nvPr/>
        </p:nvSpPr>
        <p:spPr>
          <a:xfrm>
            <a:off x="359532" y="1796933"/>
            <a:ext cx="4716524" cy="3693319"/>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Decrease length of stay</a:t>
            </a:r>
          </a:p>
          <a:p>
            <a:pPr marL="285750" indent="-285750">
              <a:buFont typeface="Arial" pitchFamily="34" charset="0"/>
              <a:buChar char="•"/>
            </a:pPr>
            <a:r>
              <a:rPr lang="en-US" sz="2400" dirty="0">
                <a:solidFill>
                  <a:prstClr val="black"/>
                </a:solidFill>
              </a:rPr>
              <a:t>Admission under observation status</a:t>
            </a:r>
          </a:p>
          <a:p>
            <a:pPr marL="285750" indent="-285750">
              <a:buFont typeface="Arial" pitchFamily="34" charset="0"/>
              <a:buChar char="•"/>
            </a:pPr>
            <a:r>
              <a:rPr lang="en-US" sz="2400" dirty="0">
                <a:solidFill>
                  <a:prstClr val="black"/>
                </a:solidFill>
              </a:rPr>
              <a:t>Cost and effectiveness of asthma education in the hospital versus home setting</a:t>
            </a:r>
          </a:p>
          <a:p>
            <a:pPr marL="285750" indent="-285750">
              <a:buFont typeface="Arial" pitchFamily="34" charset="0"/>
              <a:buChar char="•"/>
            </a:pPr>
            <a:r>
              <a:rPr lang="en-US" sz="2400" b="1" dirty="0">
                <a:solidFill>
                  <a:prstClr val="black"/>
                </a:solidFill>
              </a:rPr>
              <a:t>Prevent readmissions through seamless transition to community</a:t>
            </a:r>
          </a:p>
          <a:p>
            <a:pPr marL="285750" indent="-285750">
              <a:buFont typeface="Arial" pitchFamily="34" charset="0"/>
              <a:buChar char="•"/>
            </a:pPr>
            <a:endParaRPr lang="en-US"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313727"/>
            <a:ext cx="3474386" cy="390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20072" y="5296251"/>
            <a:ext cx="3384376" cy="553998"/>
          </a:xfrm>
          <a:prstGeom prst="rect">
            <a:avLst/>
          </a:prstGeom>
          <a:noFill/>
        </p:spPr>
        <p:txBody>
          <a:bodyPr wrap="square" rtlCol="0">
            <a:spAutoFit/>
          </a:bodyPr>
          <a:lstStyle/>
          <a:p>
            <a:r>
              <a:rPr lang="en-US" sz="1000" dirty="0">
                <a:solidFill>
                  <a:prstClr val="black"/>
                </a:solidFill>
              </a:rPr>
              <a:t>Source: Center for Healthcare Quality and Payment Reform, Creating a Value-Driven Healthcare System, available: http://www.chqpr.org/goals.html</a:t>
            </a:r>
          </a:p>
        </p:txBody>
      </p:sp>
    </p:spTree>
    <p:extLst>
      <p:ext uri="{BB962C8B-B14F-4D97-AF65-F5344CB8AC3E}">
        <p14:creationId xmlns:p14="http://schemas.microsoft.com/office/powerpoint/2010/main" val="2786446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44</a:t>
            </a:fld>
            <a:endParaRPr lang="en-US">
              <a:solidFill>
                <a:prstClr val="black">
                  <a:tint val="75000"/>
                </a:prstClr>
              </a:solidFill>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80" y="932723"/>
            <a:ext cx="67913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658" y="831123"/>
            <a:ext cx="2924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763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Refer to Community Resources From Inpatient Setting</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89496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Opportunities for Intervention</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46</a:t>
            </a:fld>
            <a:endParaRPr lang="en-US">
              <a:solidFill>
                <a:prstClr val="black">
                  <a:tint val="75000"/>
                </a:prstClr>
              </a:solidFill>
            </a:endParaRPr>
          </a:p>
        </p:txBody>
      </p:sp>
      <p:sp>
        <p:nvSpPr>
          <p:cNvPr id="5" name="Isosceles Triangle 4"/>
          <p:cNvSpPr/>
          <p:nvPr/>
        </p:nvSpPr>
        <p:spPr>
          <a:xfrm>
            <a:off x="1943788" y="1135739"/>
            <a:ext cx="4968553" cy="5381396"/>
          </a:xfrm>
          <a:prstGeom prst="triangle">
            <a:avLst/>
          </a:prstGeom>
          <a:gradFill flip="none" rotWithShape="1">
            <a:gsLst>
              <a:gs pos="100000">
                <a:srgbClr val="C00000">
                  <a:lumMod val="49000"/>
                </a:srgbClr>
              </a:gs>
              <a:gs pos="0">
                <a:schemeClr val="accent1">
                  <a:tint val="66000"/>
                  <a:satMod val="160000"/>
                </a:schemeClr>
              </a:gs>
              <a:gs pos="2000">
                <a:schemeClr val="accent1">
                  <a:tint val="23500"/>
                  <a:satMod val="1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a:off x="2267744" y="5829268"/>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15719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9948" y="4482944"/>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14811" y="3826436"/>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67211" y="3044960"/>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7335" y="2361208"/>
            <a:ext cx="967519" cy="369332"/>
          </a:xfrm>
          <a:prstGeom prst="rect">
            <a:avLst/>
          </a:prstGeom>
          <a:noFill/>
        </p:spPr>
        <p:txBody>
          <a:bodyPr wrap="square" rtlCol="0">
            <a:spAutoFit/>
          </a:bodyPr>
          <a:lstStyle/>
          <a:p>
            <a:r>
              <a:rPr lang="en-US" dirty="0">
                <a:solidFill>
                  <a:prstClr val="white"/>
                </a:solidFill>
              </a:rPr>
              <a:t>PATIENT</a:t>
            </a:r>
          </a:p>
        </p:txBody>
      </p:sp>
      <p:sp>
        <p:nvSpPr>
          <p:cNvPr id="22" name="TextBox 21"/>
          <p:cNvSpPr txBox="1"/>
          <p:nvPr/>
        </p:nvSpPr>
        <p:spPr>
          <a:xfrm>
            <a:off x="3563888" y="3266644"/>
            <a:ext cx="1944216" cy="369332"/>
          </a:xfrm>
          <a:prstGeom prst="rect">
            <a:avLst/>
          </a:prstGeom>
          <a:noFill/>
        </p:spPr>
        <p:txBody>
          <a:bodyPr wrap="square" rtlCol="0">
            <a:spAutoFit/>
          </a:bodyPr>
          <a:lstStyle/>
          <a:p>
            <a:r>
              <a:rPr lang="en-US" dirty="0">
                <a:solidFill>
                  <a:prstClr val="white"/>
                </a:solidFill>
              </a:rPr>
              <a:t>CLINIC/HOSPITAL</a:t>
            </a:r>
          </a:p>
        </p:txBody>
      </p:sp>
      <p:sp>
        <p:nvSpPr>
          <p:cNvPr id="23" name="TextBox 22"/>
          <p:cNvSpPr txBox="1"/>
          <p:nvPr/>
        </p:nvSpPr>
        <p:spPr>
          <a:xfrm>
            <a:off x="3779912" y="3962173"/>
            <a:ext cx="1332148" cy="369332"/>
          </a:xfrm>
          <a:prstGeom prst="rect">
            <a:avLst/>
          </a:prstGeom>
          <a:noFill/>
        </p:spPr>
        <p:txBody>
          <a:bodyPr wrap="square" rtlCol="0">
            <a:spAutoFit/>
          </a:bodyPr>
          <a:lstStyle/>
          <a:p>
            <a:r>
              <a:rPr lang="en-US" dirty="0">
                <a:solidFill>
                  <a:prstClr val="white"/>
                </a:solidFill>
              </a:rPr>
              <a:t>INSURANCE</a:t>
            </a:r>
          </a:p>
        </p:txBody>
      </p:sp>
      <p:sp>
        <p:nvSpPr>
          <p:cNvPr id="24" name="TextBox 23"/>
          <p:cNvSpPr txBox="1"/>
          <p:nvPr/>
        </p:nvSpPr>
        <p:spPr>
          <a:xfrm>
            <a:off x="3779912" y="4642164"/>
            <a:ext cx="1476164" cy="369332"/>
          </a:xfrm>
          <a:prstGeom prst="rect">
            <a:avLst/>
          </a:prstGeom>
          <a:noFill/>
        </p:spPr>
        <p:txBody>
          <a:bodyPr wrap="square" rtlCol="0">
            <a:spAutoFit/>
          </a:bodyPr>
          <a:lstStyle/>
          <a:p>
            <a:r>
              <a:rPr lang="en-US" dirty="0">
                <a:solidFill>
                  <a:prstClr val="white"/>
                </a:solidFill>
              </a:rPr>
              <a:t>COMMUNITY</a:t>
            </a:r>
          </a:p>
        </p:txBody>
      </p:sp>
      <p:sp>
        <p:nvSpPr>
          <p:cNvPr id="25" name="TextBox 24"/>
          <p:cNvSpPr txBox="1"/>
          <p:nvPr/>
        </p:nvSpPr>
        <p:spPr>
          <a:xfrm>
            <a:off x="4137909" y="5336824"/>
            <a:ext cx="967519" cy="369332"/>
          </a:xfrm>
          <a:prstGeom prst="rect">
            <a:avLst/>
          </a:prstGeom>
          <a:noFill/>
        </p:spPr>
        <p:txBody>
          <a:bodyPr wrap="square" rtlCol="0">
            <a:spAutoFit/>
          </a:bodyPr>
          <a:lstStyle/>
          <a:p>
            <a:r>
              <a:rPr lang="en-US" dirty="0">
                <a:solidFill>
                  <a:prstClr val="white"/>
                </a:solidFill>
              </a:rPr>
              <a:t>STATE</a:t>
            </a:r>
          </a:p>
        </p:txBody>
      </p:sp>
      <p:sp>
        <p:nvSpPr>
          <p:cNvPr id="26" name="TextBox 25"/>
          <p:cNvSpPr txBox="1"/>
          <p:nvPr/>
        </p:nvSpPr>
        <p:spPr>
          <a:xfrm>
            <a:off x="3941568" y="6032521"/>
            <a:ext cx="1080096" cy="646331"/>
          </a:xfrm>
          <a:prstGeom prst="rect">
            <a:avLst/>
          </a:prstGeom>
          <a:noFill/>
        </p:spPr>
        <p:txBody>
          <a:bodyPr wrap="square" rtlCol="0">
            <a:spAutoFit/>
          </a:bodyPr>
          <a:lstStyle/>
          <a:p>
            <a:r>
              <a:rPr lang="en-US" dirty="0">
                <a:solidFill>
                  <a:prstClr val="white"/>
                </a:solidFill>
              </a:rPr>
              <a:t>FEDERALL</a:t>
            </a:r>
          </a:p>
        </p:txBody>
      </p:sp>
      <p:sp>
        <p:nvSpPr>
          <p:cNvPr id="27" name="Isosceles Triangle 26"/>
          <p:cNvSpPr/>
          <p:nvPr/>
        </p:nvSpPr>
        <p:spPr>
          <a:xfrm>
            <a:off x="1799773" y="1020527"/>
            <a:ext cx="5287999" cy="5624849"/>
          </a:xfrm>
          <a:prstGeom prst="triangle">
            <a:avLst>
              <a:gd name="adj" fmla="val 49743"/>
            </a:avLst>
          </a:prstGeom>
          <a:noFill/>
          <a:ln>
            <a:solidFill>
              <a:srgbClr val="74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Oval 2"/>
          <p:cNvSpPr/>
          <p:nvPr/>
        </p:nvSpPr>
        <p:spPr>
          <a:xfrm>
            <a:off x="2357834" y="4482944"/>
            <a:ext cx="4140460" cy="7186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82025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Awareness of Community Resources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47</a:t>
            </a:fld>
            <a:endParaRPr lang="en-US">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1124744"/>
            <a:ext cx="8496436" cy="557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51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600" dirty="0" smtClean="0"/>
              <a:t>What is already being done to prevent asthma within the community?</a:t>
            </a:r>
            <a:endParaRPr lang="en-US" sz="2600"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48</a:t>
            </a:fld>
            <a:endParaRPr lang="en-US">
              <a:solidFill>
                <a:prstClr val="black">
                  <a:tint val="75000"/>
                </a:prstClr>
              </a:solidFill>
            </a:endParaRPr>
          </a:p>
        </p:txBody>
      </p:sp>
      <p:sp>
        <p:nvSpPr>
          <p:cNvPr id="5" name="TextBox 4"/>
          <p:cNvSpPr txBox="1"/>
          <p:nvPr/>
        </p:nvSpPr>
        <p:spPr>
          <a:xfrm>
            <a:off x="683568" y="1676400"/>
            <a:ext cx="7850832" cy="4770537"/>
          </a:xfrm>
          <a:prstGeom prst="rect">
            <a:avLst/>
          </a:prstGeom>
          <a:noFill/>
        </p:spPr>
        <p:txBody>
          <a:bodyPr wrap="square" rtlCol="0">
            <a:spAutoFit/>
          </a:bodyPr>
          <a:lstStyle/>
          <a:p>
            <a:pPr marL="285750" indent="-285750">
              <a:buFont typeface="Arial" pitchFamily="34" charset="0"/>
              <a:buChar char="•"/>
            </a:pPr>
            <a:r>
              <a:rPr lang="en-US" sz="2600" dirty="0">
                <a:solidFill>
                  <a:prstClr val="black"/>
                </a:solidFill>
              </a:rPr>
              <a:t>DC Asthma Coalition</a:t>
            </a:r>
          </a:p>
          <a:p>
            <a:pPr marL="285750" indent="-285750">
              <a:buFont typeface="Arial" pitchFamily="34" charset="0"/>
              <a:buChar char="•"/>
            </a:pPr>
            <a:r>
              <a:rPr lang="en-US" sz="2600" dirty="0">
                <a:solidFill>
                  <a:prstClr val="black"/>
                </a:solidFill>
              </a:rPr>
              <a:t>Breathe </a:t>
            </a:r>
            <a:r>
              <a:rPr lang="en-US" sz="2600" dirty="0" smtClean="0">
                <a:solidFill>
                  <a:prstClr val="black"/>
                </a:solidFill>
              </a:rPr>
              <a:t>DC</a:t>
            </a:r>
          </a:p>
          <a:p>
            <a:pPr marL="285750" indent="-285750">
              <a:buFont typeface="Arial" pitchFamily="34" charset="0"/>
              <a:buChar char="•"/>
            </a:pPr>
            <a:r>
              <a:rPr lang="en-US" sz="2600" dirty="0" smtClean="0">
                <a:solidFill>
                  <a:prstClr val="black"/>
                </a:solidFill>
              </a:rPr>
              <a:t>Children’s Law Center</a:t>
            </a:r>
          </a:p>
          <a:p>
            <a:pPr marL="285750" indent="-285750">
              <a:buFont typeface="Arial" pitchFamily="34" charset="0"/>
              <a:buChar char="•"/>
            </a:pPr>
            <a:r>
              <a:rPr lang="en-US" sz="2600" dirty="0" smtClean="0">
                <a:solidFill>
                  <a:prstClr val="black"/>
                </a:solidFill>
              </a:rPr>
              <a:t>Health Leads</a:t>
            </a:r>
            <a:endParaRPr lang="en-US" sz="2600" dirty="0">
              <a:solidFill>
                <a:prstClr val="black"/>
              </a:solidFill>
            </a:endParaRPr>
          </a:p>
          <a:p>
            <a:pPr marL="285750" indent="-285750">
              <a:buFont typeface="Arial" pitchFamily="34" charset="0"/>
              <a:buChar char="•"/>
            </a:pPr>
            <a:r>
              <a:rPr lang="en-US" sz="2600" dirty="0" smtClean="0">
                <a:solidFill>
                  <a:prstClr val="black"/>
                </a:solidFill>
              </a:rPr>
              <a:t>DC </a:t>
            </a:r>
            <a:r>
              <a:rPr lang="en-US" sz="2600" dirty="0">
                <a:solidFill>
                  <a:prstClr val="black"/>
                </a:solidFill>
              </a:rPr>
              <a:t>Government</a:t>
            </a:r>
          </a:p>
          <a:p>
            <a:pPr marL="742950" lvl="1" indent="-285750">
              <a:buFont typeface="Arial" pitchFamily="34" charset="0"/>
              <a:buChar char="•"/>
            </a:pPr>
            <a:r>
              <a:rPr lang="en-US" sz="2600" dirty="0">
                <a:solidFill>
                  <a:prstClr val="black"/>
                </a:solidFill>
              </a:rPr>
              <a:t>DC Department of the Environment</a:t>
            </a:r>
          </a:p>
          <a:p>
            <a:pPr marL="1200150" lvl="2" indent="-285750">
              <a:buFont typeface="Arial" pitchFamily="34" charset="0"/>
              <a:buChar char="•"/>
            </a:pPr>
            <a:r>
              <a:rPr lang="en-US" sz="2600" dirty="0">
                <a:solidFill>
                  <a:prstClr val="black"/>
                </a:solidFill>
              </a:rPr>
              <a:t>DC Lead-Safe and Healthy Homes Program</a:t>
            </a:r>
          </a:p>
          <a:p>
            <a:pPr marL="742950" lvl="1" indent="-285750">
              <a:buFont typeface="Arial" pitchFamily="34" charset="0"/>
              <a:buChar char="•"/>
            </a:pPr>
            <a:r>
              <a:rPr lang="en-US" sz="2600" dirty="0">
                <a:solidFill>
                  <a:prstClr val="black"/>
                </a:solidFill>
              </a:rPr>
              <a:t>DC Department of Health</a:t>
            </a:r>
          </a:p>
          <a:p>
            <a:pPr marL="742950" lvl="1" indent="-285750">
              <a:buFont typeface="Arial" pitchFamily="34" charset="0"/>
              <a:buChar char="•"/>
            </a:pPr>
            <a:r>
              <a:rPr lang="en-US" sz="2600" dirty="0">
                <a:solidFill>
                  <a:prstClr val="black"/>
                </a:solidFill>
              </a:rPr>
              <a:t>DC Department of Housing and Community Development</a:t>
            </a:r>
          </a:p>
          <a:p>
            <a:pPr marL="285750" indent="-285750">
              <a:buFont typeface="Arial" pitchFamily="34" charset="0"/>
              <a:buChar char="•"/>
            </a:pPr>
            <a:r>
              <a:rPr lang="en-US" sz="2600" dirty="0">
                <a:solidFill>
                  <a:prstClr val="black"/>
                </a:solidFill>
              </a:rPr>
              <a:t>Healthy Together</a:t>
            </a:r>
          </a:p>
          <a:p>
            <a:pPr marL="285750" indent="-285750">
              <a:buFont typeface="Arial" pitchFamily="34" charset="0"/>
              <a:buChar char="•"/>
            </a:pPr>
            <a:endParaRPr lang="en-US" dirty="0">
              <a:solidFill>
                <a:prstClr val="black"/>
              </a:solidFill>
            </a:endParaRPr>
          </a:p>
        </p:txBody>
      </p:sp>
    </p:spTree>
    <p:extLst>
      <p:ext uri="{BB962C8B-B14F-4D97-AF65-F5344CB8AC3E}">
        <p14:creationId xmlns:p14="http://schemas.microsoft.com/office/powerpoint/2010/main" val="364763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1608"/>
            <a:ext cx="8229600" cy="669925"/>
          </a:xfrm>
        </p:spPr>
        <p:txBody>
          <a:bodyPr>
            <a:normAutofit/>
          </a:bodyPr>
          <a:lstStyle/>
          <a:p>
            <a:r>
              <a:rPr lang="en-US" sz="2800" dirty="0" smtClean="0"/>
              <a:t>District Department of the Environment</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09280"/>
            <a:ext cx="1933611" cy="79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descr="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3363"/>
            <a:ext cx="838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49796994"/>
              </p:ext>
            </p:extLst>
          </p:nvPr>
        </p:nvGraphicFramePr>
        <p:xfrm>
          <a:off x="990600" y="1752600"/>
          <a:ext cx="7543800" cy="4724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3081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Patients AND Healthy Communities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5</a:t>
            </a:fld>
            <a:endParaRPr lang="en-US">
              <a:solidFill>
                <a:prstClr val="black">
                  <a:tint val="75000"/>
                </a:prstClr>
              </a:solidFill>
            </a:endParaRPr>
          </a:p>
        </p:txBody>
      </p:sp>
      <p:sp>
        <p:nvSpPr>
          <p:cNvPr id="4" name="Text Placeholder 3"/>
          <p:cNvSpPr>
            <a:spLocks noGrp="1"/>
          </p:cNvSpPr>
          <p:nvPr>
            <p:ph type="body" sz="quarter" idx="13"/>
          </p:nvPr>
        </p:nvSpPr>
        <p:spPr>
          <a:xfrm>
            <a:off x="511197" y="1311276"/>
            <a:ext cx="3988817" cy="4454557"/>
          </a:xfrm>
        </p:spPr>
        <p:txBody>
          <a:bodyPr>
            <a:normAutofit/>
          </a:bodyPr>
          <a:lstStyle/>
          <a:p>
            <a:pPr marL="285750" indent="-285750">
              <a:buFont typeface="Arial" pitchFamily="34" charset="0"/>
              <a:buChar char="•"/>
            </a:pPr>
            <a:r>
              <a:rPr lang="en-US" sz="2000" dirty="0"/>
              <a:t>F</a:t>
            </a:r>
            <a:r>
              <a:rPr lang="en-US" sz="2000" dirty="0" smtClean="0"/>
              <a:t>actors that cause patients to repeatedly seek medical care</a:t>
            </a:r>
          </a:p>
          <a:p>
            <a:pPr marL="1028700" lvl="1"/>
            <a:r>
              <a:rPr lang="en-US" sz="2000" dirty="0" smtClean="0"/>
              <a:t>Social determinants of health</a:t>
            </a:r>
          </a:p>
          <a:p>
            <a:pPr marL="1028700" lvl="1"/>
            <a:r>
              <a:rPr lang="en-US" sz="2000" dirty="0" smtClean="0"/>
              <a:t>Health disparities</a:t>
            </a:r>
          </a:p>
          <a:p>
            <a:pPr marL="1028700" lvl="1"/>
            <a:r>
              <a:rPr lang="en-US" sz="2000" dirty="0" smtClean="0"/>
              <a:t>Environmental justice</a:t>
            </a:r>
          </a:p>
          <a:p>
            <a:pPr lvl="1" indent="0">
              <a:buNone/>
            </a:pPr>
            <a:endParaRPr lang="en-US" sz="2000" dirty="0" smtClean="0"/>
          </a:p>
          <a:p>
            <a:pPr marL="285750" indent="-285750">
              <a:buFont typeface="Arial" pitchFamily="34" charset="0"/>
              <a:buChar char="•"/>
            </a:pPr>
            <a:r>
              <a:rPr lang="en-US" sz="2000" dirty="0" smtClean="0"/>
              <a:t>The </a:t>
            </a:r>
            <a:r>
              <a:rPr lang="en-US" sz="2000" dirty="0"/>
              <a:t>pediatric patient is more than just an acute presentation</a:t>
            </a:r>
          </a:p>
          <a:p>
            <a:pPr marL="285750" indent="-285750">
              <a:buFont typeface="Arial" pitchFamily="34" charset="0"/>
              <a:buChar char="•"/>
            </a:pPr>
            <a:endParaRPr lang="en-US" sz="2000" dirty="0"/>
          </a:p>
        </p:txBody>
      </p:sp>
      <p:sp>
        <p:nvSpPr>
          <p:cNvPr id="5" name="TextBox 4"/>
          <p:cNvSpPr txBox="1"/>
          <p:nvPr/>
        </p:nvSpPr>
        <p:spPr>
          <a:xfrm>
            <a:off x="611560" y="6261453"/>
            <a:ext cx="6372708" cy="246221"/>
          </a:xfrm>
          <a:prstGeom prst="rect">
            <a:avLst/>
          </a:prstGeom>
          <a:noFill/>
        </p:spPr>
        <p:txBody>
          <a:bodyPr wrap="square" rtlCol="0">
            <a:spAutoFit/>
          </a:bodyPr>
          <a:lstStyle/>
          <a:p>
            <a:r>
              <a:rPr lang="en-US" sz="1000" dirty="0">
                <a:solidFill>
                  <a:prstClr val="black"/>
                </a:solidFill>
              </a:rPr>
              <a:t>Source: CDC Determinants of Population Health. Available: http://www.cdc.gov/socialdeterminants/FAQ.html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16765"/>
            <a:ext cx="425417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868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7673"/>
            <a:ext cx="5181600" cy="6689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038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366088036"/>
              </p:ext>
            </p:extLst>
          </p:nvPr>
        </p:nvGraphicFramePr>
        <p:xfrm>
          <a:off x="990600" y="1371600"/>
          <a:ext cx="7239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fontScale="90000"/>
          </a:bodyPr>
          <a:lstStyle/>
          <a:p>
            <a:r>
              <a:rPr lang="en-US" dirty="0"/>
              <a:t>Identified Hazards </a:t>
            </a:r>
            <a:r>
              <a:rPr lang="en-US" dirty="0" smtClean="0"/>
              <a:t>Summary, 2013-14 IMPACT DC Referrals (n=94)</a:t>
            </a:r>
            <a:endParaRPr lang="en-US" dirty="0"/>
          </a:p>
        </p:txBody>
      </p:sp>
    </p:spTree>
    <p:extLst>
      <p:ext uri="{BB962C8B-B14F-4D97-AF65-F5344CB8AC3E}">
        <p14:creationId xmlns:p14="http://schemas.microsoft.com/office/powerpoint/2010/main" val="1061785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Remediation Outcome </a:t>
            </a:r>
            <a:r>
              <a:rPr lang="en-US" dirty="0" smtClean="0"/>
              <a:t>Summary</a:t>
            </a:r>
            <a:r>
              <a:rPr lang="en-US" dirty="0"/>
              <a:t>, 2013-14 IMPACT DC Referrals (n=94)</a:t>
            </a:r>
          </a:p>
        </p:txBody>
      </p:sp>
      <p:graphicFrame>
        <p:nvGraphicFramePr>
          <p:cNvPr id="3" name="Chart 2"/>
          <p:cNvGraphicFramePr/>
          <p:nvPr>
            <p:extLst>
              <p:ext uri="{D42A27DB-BD31-4B8C-83A1-F6EECF244321}">
                <p14:modId xmlns:p14="http://schemas.microsoft.com/office/powerpoint/2010/main" val="1460100564"/>
              </p:ext>
            </p:extLst>
          </p:nvPr>
        </p:nvGraphicFramePr>
        <p:xfrm>
          <a:off x="990600" y="1371600"/>
          <a:ext cx="7315200" cy="5172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807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Breathe DC</a:t>
            </a:r>
            <a:endParaRPr lang="en-US" sz="3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81000"/>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574500623"/>
              </p:ext>
            </p:extLst>
          </p:nvPr>
        </p:nvGraphicFramePr>
        <p:xfrm>
          <a:off x="914400" y="1600200"/>
          <a:ext cx="73152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60617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0200" y="278486"/>
            <a:ext cx="5264503" cy="6398010"/>
            <a:chOff x="0" y="152400"/>
            <a:chExt cx="5264503" cy="639801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88" t="29297" r="23836" b="8105"/>
            <a:stretch/>
          </p:blipFill>
          <p:spPr bwMode="auto">
            <a:xfrm>
              <a:off x="0" y="152400"/>
              <a:ext cx="5231785" cy="3325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629" t="22255" r="23593" b="15814"/>
            <a:stretch/>
          </p:blipFill>
          <p:spPr bwMode="auto">
            <a:xfrm>
              <a:off x="152400" y="3240444"/>
              <a:ext cx="5112103" cy="330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39805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10" y="304800"/>
            <a:ext cx="1843689" cy="102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480664"/>
            <a:ext cx="8229600" cy="669925"/>
          </a:xfrm>
        </p:spPr>
        <p:txBody>
          <a:bodyPr>
            <a:normAutofit/>
          </a:bodyPr>
          <a:lstStyle/>
          <a:p>
            <a:r>
              <a:rPr lang="en-US" sz="2800" dirty="0" smtClean="0"/>
              <a:t>Health Leads Family Help Desk</a:t>
            </a:r>
            <a:endParaRPr lang="en-US" sz="2800" dirty="0"/>
          </a:p>
        </p:txBody>
      </p:sp>
      <p:graphicFrame>
        <p:nvGraphicFramePr>
          <p:cNvPr id="6" name="Diagram 5"/>
          <p:cNvGraphicFramePr/>
          <p:nvPr>
            <p:extLst>
              <p:ext uri="{D42A27DB-BD31-4B8C-83A1-F6EECF244321}">
                <p14:modId xmlns:p14="http://schemas.microsoft.com/office/powerpoint/2010/main" val="2998710721"/>
              </p:ext>
            </p:extLst>
          </p:nvPr>
        </p:nvGraphicFramePr>
        <p:xfrm>
          <a:off x="965569" y="1524000"/>
          <a:ext cx="7315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370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72353"/>
            <a:ext cx="5025208" cy="68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Callout 1"/>
          <p:cNvSpPr/>
          <p:nvPr/>
        </p:nvSpPr>
        <p:spPr>
          <a:xfrm>
            <a:off x="6705600" y="3810000"/>
            <a:ext cx="2438400" cy="1828800"/>
          </a:xfrm>
          <a:prstGeom prst="wedgeEllipseCallout">
            <a:avLst>
              <a:gd name="adj1" fmla="val -53141"/>
              <a:gd name="adj2" fmla="val 47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Ext</a:t>
            </a:r>
          </a:p>
          <a:p>
            <a:pPr algn="ctr"/>
            <a:r>
              <a:rPr lang="en-US" sz="4800" b="1" dirty="0" smtClean="0"/>
              <a:t>3320</a:t>
            </a:r>
            <a:endParaRPr lang="en-US" sz="4800" b="1" dirty="0"/>
          </a:p>
        </p:txBody>
      </p:sp>
    </p:spTree>
    <p:extLst>
      <p:ext uri="{BB962C8B-B14F-4D97-AF65-F5344CB8AC3E}">
        <p14:creationId xmlns:p14="http://schemas.microsoft.com/office/powerpoint/2010/main" val="3195133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Who can make referrals?</a:t>
            </a:r>
            <a:endParaRPr lang="en-US" sz="2800" dirty="0"/>
          </a:p>
        </p:txBody>
      </p:sp>
      <p:graphicFrame>
        <p:nvGraphicFramePr>
          <p:cNvPr id="4" name="Diagram 3"/>
          <p:cNvGraphicFramePr/>
          <p:nvPr>
            <p:extLst>
              <p:ext uri="{D42A27DB-BD31-4B8C-83A1-F6EECF244321}">
                <p14:modId xmlns:p14="http://schemas.microsoft.com/office/powerpoint/2010/main" val="2512708751"/>
              </p:ext>
            </p:extLst>
          </p:nvPr>
        </p:nvGraphicFramePr>
        <p:xfrm>
          <a:off x="762000" y="1600200"/>
          <a:ext cx="7543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4852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We can do better…</a:t>
            </a:r>
            <a:endParaRPr lang="en-US" sz="3000" dirty="0"/>
          </a:p>
        </p:txBody>
      </p:sp>
      <p:sp>
        <p:nvSpPr>
          <p:cNvPr id="3" name="Content Placeholder 2"/>
          <p:cNvSpPr>
            <a:spLocks noGrp="1"/>
          </p:cNvSpPr>
          <p:nvPr>
            <p:ph type="body" sz="quarter" idx="13"/>
          </p:nvPr>
        </p:nvSpPr>
        <p:spPr/>
        <p:txBody>
          <a:bodyPr>
            <a:normAutofit/>
          </a:bodyPr>
          <a:lstStyle/>
          <a:p>
            <a:r>
              <a:rPr lang="en-US" sz="2600" dirty="0" smtClean="0"/>
              <a:t>30 inpatient referrals June 2014-March 2015</a:t>
            </a:r>
          </a:p>
          <a:p>
            <a:pPr lvl="1">
              <a:buFont typeface="Arial" panose="020B0604020202020204" pitchFamily="34" charset="0"/>
              <a:buChar char="•"/>
            </a:pPr>
            <a:r>
              <a:rPr lang="en-US" sz="2600" dirty="0" smtClean="0"/>
              <a:t>17 to DDOE</a:t>
            </a:r>
          </a:p>
          <a:p>
            <a:pPr lvl="1">
              <a:buFont typeface="Arial" panose="020B0604020202020204" pitchFamily="34" charset="0"/>
              <a:buChar char="•"/>
            </a:pPr>
            <a:r>
              <a:rPr lang="en-US" sz="2600" dirty="0" smtClean="0"/>
              <a:t>11 to Breathe DC</a:t>
            </a:r>
          </a:p>
          <a:p>
            <a:pPr lvl="1">
              <a:buFont typeface="Arial" panose="020B0604020202020204" pitchFamily="34" charset="0"/>
              <a:buChar char="•"/>
            </a:pPr>
            <a:r>
              <a:rPr lang="en-US" sz="2600" dirty="0" smtClean="0"/>
              <a:t>(2 to St. Mary’s County)</a:t>
            </a:r>
          </a:p>
          <a:p>
            <a:pPr lvl="1">
              <a:buFont typeface="Arial" panose="020B0604020202020204" pitchFamily="34" charset="0"/>
              <a:buChar char="•"/>
            </a:pPr>
            <a:r>
              <a:rPr lang="en-US" sz="2600" dirty="0" smtClean="0"/>
              <a:t>0 to Children’s Law Center</a:t>
            </a:r>
          </a:p>
          <a:p>
            <a:pPr lvl="1">
              <a:buFont typeface="Arial" panose="020B0604020202020204" pitchFamily="34" charset="0"/>
              <a:buChar char="•"/>
            </a:pPr>
            <a:r>
              <a:rPr lang="en-US" sz="2600" dirty="0" smtClean="0"/>
              <a:t>? to Health Leads</a:t>
            </a:r>
          </a:p>
          <a:p>
            <a:r>
              <a:rPr lang="en-US" sz="2600" dirty="0" smtClean="0"/>
              <a:t>All by asthma educator</a:t>
            </a:r>
          </a:p>
          <a:p>
            <a:r>
              <a:rPr lang="en-US" sz="2600" dirty="0" smtClean="0"/>
              <a:t>No systematic way to track referrals or outcomes</a:t>
            </a:r>
            <a:endParaRPr lang="en-US" sz="2600" dirty="0"/>
          </a:p>
        </p:txBody>
      </p:sp>
    </p:spTree>
    <p:extLst>
      <p:ext uri="{BB962C8B-B14F-4D97-AF65-F5344CB8AC3E}">
        <p14:creationId xmlns:p14="http://schemas.microsoft.com/office/powerpoint/2010/main" val="2391799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Which patients should you refer?</a:t>
            </a:r>
            <a:endParaRPr lang="en-US" sz="3000" dirty="0"/>
          </a:p>
        </p:txBody>
      </p:sp>
      <p:pic>
        <p:nvPicPr>
          <p:cNvPr id="1026" name="Picture 2" descr="C:\Users\msavitz\AppData\Local\Microsoft\Windows\Temporary Internet Files\Content.Outlook\UWRJI37D\screen shot asthma HP trigg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096000" cy="354813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5791200" y="1295400"/>
            <a:ext cx="2895600" cy="762000"/>
          </a:xfrm>
          <a:prstGeom prst="wedgeRoundRectCallout">
            <a:avLst>
              <a:gd name="adj1" fmla="val -52898"/>
              <a:gd name="adj2" fmla="val 69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SMOKE</a:t>
            </a:r>
            <a:endParaRPr lang="en-US" sz="3200" b="1" dirty="0">
              <a:effectLst>
                <a:outerShdw blurRad="38100" dist="38100" dir="2700000" algn="tl">
                  <a:srgbClr val="000000">
                    <a:alpha val="43137"/>
                  </a:srgbClr>
                </a:outerShdw>
              </a:effectLst>
            </a:endParaRPr>
          </a:p>
        </p:txBody>
      </p:sp>
      <p:sp>
        <p:nvSpPr>
          <p:cNvPr id="4" name="Rounded Rectangular Callout 3"/>
          <p:cNvSpPr/>
          <p:nvPr/>
        </p:nvSpPr>
        <p:spPr>
          <a:xfrm>
            <a:off x="457200" y="2438400"/>
            <a:ext cx="3352800" cy="762000"/>
          </a:xfrm>
          <a:prstGeom prst="wedgeRoundRectCallout">
            <a:avLst>
              <a:gd name="adj1" fmla="val 59307"/>
              <a:gd name="adj2" fmla="val 477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DUST</a:t>
            </a:r>
            <a:endParaRPr lang="en-US" sz="3200" b="1" dirty="0">
              <a:effectLst>
                <a:outerShdw blurRad="38100" dist="38100" dir="2700000" algn="tl">
                  <a:srgbClr val="000000">
                    <a:alpha val="43137"/>
                  </a:srgbClr>
                </a:outerShdw>
              </a:effectLst>
            </a:endParaRPr>
          </a:p>
        </p:txBody>
      </p:sp>
      <p:sp>
        <p:nvSpPr>
          <p:cNvPr id="5" name="Rounded Rectangular Callout 4"/>
          <p:cNvSpPr/>
          <p:nvPr/>
        </p:nvSpPr>
        <p:spPr>
          <a:xfrm>
            <a:off x="6019800" y="2971800"/>
            <a:ext cx="2438400" cy="859668"/>
          </a:xfrm>
          <a:prstGeom prst="wedgeRoundRectCallout">
            <a:avLst>
              <a:gd name="adj1" fmla="val -71025"/>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MOLD</a:t>
            </a:r>
            <a:endParaRPr lang="en-US" sz="3200" b="1" dirty="0">
              <a:effectLst>
                <a:outerShdw blurRad="38100" dist="38100" dir="2700000" algn="tl">
                  <a:srgbClr val="000000">
                    <a:alpha val="43137"/>
                  </a:srgbClr>
                </a:outerShdw>
              </a:effectLst>
            </a:endParaRPr>
          </a:p>
        </p:txBody>
      </p:sp>
      <p:sp>
        <p:nvSpPr>
          <p:cNvPr id="6" name="Rounded Rectangular Callout 5"/>
          <p:cNvSpPr/>
          <p:nvPr/>
        </p:nvSpPr>
        <p:spPr>
          <a:xfrm>
            <a:off x="381000" y="4149969"/>
            <a:ext cx="2895600" cy="1143000"/>
          </a:xfrm>
          <a:prstGeom prst="wedgeRoundRectCallout">
            <a:avLst>
              <a:gd name="adj1" fmla="val 78762"/>
              <a:gd name="adj2" fmla="val -458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PESTS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1700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Healthcare Upstream</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0783"/>
            <a:ext cx="51625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74" y="3232151"/>
            <a:ext cx="1914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4533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60</a:t>
            </a:fld>
            <a:endParaRPr 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153400" cy="604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838200" y="1981200"/>
            <a:ext cx="3200400" cy="7186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24074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already being done to change funding for asthma care?</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61</a:t>
            </a:fld>
            <a:endParaRPr lang="en-US" dirty="0">
              <a:solidFill>
                <a:prstClr val="black">
                  <a:tint val="75000"/>
                </a:prstClr>
              </a:solidFill>
            </a:endParaRPr>
          </a:p>
        </p:txBody>
      </p:sp>
      <p:sp>
        <p:nvSpPr>
          <p:cNvPr id="6" name="TextBox 5"/>
          <p:cNvSpPr txBox="1"/>
          <p:nvPr/>
        </p:nvSpPr>
        <p:spPr>
          <a:xfrm>
            <a:off x="684598" y="1371600"/>
            <a:ext cx="7092924" cy="2462213"/>
          </a:xfrm>
          <a:prstGeom prst="rect">
            <a:avLst/>
          </a:prstGeom>
          <a:noFill/>
        </p:spPr>
        <p:txBody>
          <a:bodyPr wrap="square" rtlCol="0">
            <a:spAutoFit/>
          </a:bodyPr>
          <a:lstStyle/>
          <a:p>
            <a:pPr marL="285750" indent="-285750">
              <a:buFont typeface="Arial" pitchFamily="34" charset="0"/>
              <a:buChar char="•"/>
            </a:pPr>
            <a:r>
              <a:rPr lang="en-US" sz="2200" b="1" dirty="0">
                <a:solidFill>
                  <a:prstClr val="black"/>
                </a:solidFill>
              </a:rPr>
              <a:t>High-risk Asthma Clinic</a:t>
            </a:r>
          </a:p>
          <a:p>
            <a:pPr marL="800100" lvl="1" indent="-342900">
              <a:buFont typeface="Arial" pitchFamily="34" charset="0"/>
              <a:buChar char="•"/>
            </a:pPr>
            <a:r>
              <a:rPr lang="en-US" sz="2200" dirty="0" smtClean="0">
                <a:solidFill>
                  <a:prstClr val="black"/>
                </a:solidFill>
              </a:rPr>
              <a:t>Comprehensive care </a:t>
            </a:r>
            <a:r>
              <a:rPr lang="en-US" sz="2200" dirty="0">
                <a:solidFill>
                  <a:prstClr val="black"/>
                </a:solidFill>
              </a:rPr>
              <a:t>for high risk pediatric asthmatics</a:t>
            </a:r>
          </a:p>
          <a:p>
            <a:pPr marL="285750" indent="-285750">
              <a:buFont typeface="Arial" pitchFamily="34" charset="0"/>
              <a:buChar char="•"/>
            </a:pPr>
            <a:r>
              <a:rPr lang="en-US" sz="2200" b="1" dirty="0">
                <a:solidFill>
                  <a:prstClr val="black"/>
                </a:solidFill>
              </a:rPr>
              <a:t>IMPACT DC asthma clinic</a:t>
            </a:r>
          </a:p>
          <a:p>
            <a:pPr marL="742950" lvl="1" indent="-285750">
              <a:buFont typeface="Arial" pitchFamily="34" charset="0"/>
              <a:buChar char="•"/>
            </a:pPr>
            <a:r>
              <a:rPr lang="en-US" sz="2200" dirty="0" smtClean="0">
                <a:solidFill>
                  <a:prstClr val="black"/>
                </a:solidFill>
              </a:rPr>
              <a:t>New payment models from DC </a:t>
            </a:r>
            <a:r>
              <a:rPr lang="en-US" sz="2200" dirty="0">
                <a:solidFill>
                  <a:prstClr val="black"/>
                </a:solidFill>
              </a:rPr>
              <a:t>Medicaid MCOs</a:t>
            </a:r>
          </a:p>
          <a:p>
            <a:pPr marL="285750" indent="-285750">
              <a:buFont typeface="Arial" pitchFamily="34" charset="0"/>
              <a:buChar char="•"/>
            </a:pPr>
            <a:r>
              <a:rPr lang="en-US" sz="2200" b="1" dirty="0">
                <a:solidFill>
                  <a:prstClr val="black"/>
                </a:solidFill>
              </a:rPr>
              <a:t>DC </a:t>
            </a:r>
            <a:r>
              <a:rPr lang="en-US" sz="2200" b="1" dirty="0" smtClean="0">
                <a:solidFill>
                  <a:prstClr val="black"/>
                </a:solidFill>
              </a:rPr>
              <a:t>Chronic Condition Collaborative</a:t>
            </a:r>
            <a:endParaRPr lang="en-US" sz="2200" b="1" dirty="0">
              <a:solidFill>
                <a:prstClr val="black"/>
              </a:solidFill>
            </a:endParaRPr>
          </a:p>
          <a:p>
            <a:pPr marL="742950" lvl="1" indent="-285750">
              <a:buFont typeface="Arial" pitchFamily="34" charset="0"/>
              <a:buChar char="•"/>
            </a:pPr>
            <a:r>
              <a:rPr lang="en-US" sz="2200" dirty="0" smtClean="0">
                <a:solidFill>
                  <a:prstClr val="black"/>
                </a:solidFill>
              </a:rPr>
              <a:t>DC Department of Health Care Finance</a:t>
            </a:r>
          </a:p>
          <a:p>
            <a:pPr marL="742950" lvl="1" indent="-285750">
              <a:buFont typeface="Arial" pitchFamily="34" charset="0"/>
              <a:buChar char="•"/>
            </a:pPr>
            <a:r>
              <a:rPr lang="en-US" sz="2200" dirty="0" smtClean="0">
                <a:solidFill>
                  <a:prstClr val="black"/>
                </a:solidFill>
              </a:rPr>
              <a:t>Focusing </a:t>
            </a:r>
            <a:r>
              <a:rPr lang="en-US" sz="2200" dirty="0">
                <a:solidFill>
                  <a:prstClr val="black"/>
                </a:solidFill>
              </a:rPr>
              <a:t>on care coordination for pediatric </a:t>
            </a:r>
            <a:r>
              <a:rPr lang="en-US" sz="2200" dirty="0" smtClean="0">
                <a:solidFill>
                  <a:prstClr val="black"/>
                </a:solidFill>
              </a:rPr>
              <a:t>asthma</a:t>
            </a:r>
            <a:endParaRPr lang="en-US" sz="2200" dirty="0">
              <a:solidFill>
                <a:prstClr val="black"/>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4742748"/>
            <a:ext cx="4392488" cy="198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9317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Opportunities for Intervention</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62</a:t>
            </a:fld>
            <a:endParaRPr lang="en-US" dirty="0">
              <a:solidFill>
                <a:prstClr val="black">
                  <a:tint val="75000"/>
                </a:prstClr>
              </a:solidFill>
            </a:endParaRPr>
          </a:p>
        </p:txBody>
      </p:sp>
      <p:sp>
        <p:nvSpPr>
          <p:cNvPr id="5" name="Isosceles Triangle 4"/>
          <p:cNvSpPr/>
          <p:nvPr/>
        </p:nvSpPr>
        <p:spPr>
          <a:xfrm>
            <a:off x="1943788" y="1135739"/>
            <a:ext cx="4968553" cy="5381396"/>
          </a:xfrm>
          <a:prstGeom prst="triangle">
            <a:avLst/>
          </a:prstGeom>
          <a:gradFill flip="none" rotWithShape="1">
            <a:gsLst>
              <a:gs pos="100000">
                <a:srgbClr val="C00000">
                  <a:lumMod val="49000"/>
                </a:srgbClr>
              </a:gs>
              <a:gs pos="0">
                <a:schemeClr val="accent1">
                  <a:tint val="66000"/>
                  <a:satMod val="160000"/>
                </a:schemeClr>
              </a:gs>
              <a:gs pos="2000">
                <a:schemeClr val="accent1">
                  <a:tint val="23500"/>
                  <a:satMod val="1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67744" y="5829268"/>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15719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9948" y="4482944"/>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14811" y="3826436"/>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67211" y="3044960"/>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7335" y="2361208"/>
            <a:ext cx="967519" cy="369332"/>
          </a:xfrm>
          <a:prstGeom prst="rect">
            <a:avLst/>
          </a:prstGeom>
          <a:noFill/>
        </p:spPr>
        <p:txBody>
          <a:bodyPr wrap="square" rtlCol="0">
            <a:spAutoFit/>
          </a:bodyPr>
          <a:lstStyle/>
          <a:p>
            <a:r>
              <a:rPr lang="en-US" dirty="0">
                <a:solidFill>
                  <a:prstClr val="white"/>
                </a:solidFill>
              </a:rPr>
              <a:t>PATIENT</a:t>
            </a:r>
          </a:p>
        </p:txBody>
      </p:sp>
      <p:sp>
        <p:nvSpPr>
          <p:cNvPr id="22" name="TextBox 21"/>
          <p:cNvSpPr txBox="1"/>
          <p:nvPr/>
        </p:nvSpPr>
        <p:spPr>
          <a:xfrm>
            <a:off x="3563888" y="3266644"/>
            <a:ext cx="1944216" cy="369332"/>
          </a:xfrm>
          <a:prstGeom prst="rect">
            <a:avLst/>
          </a:prstGeom>
          <a:noFill/>
        </p:spPr>
        <p:txBody>
          <a:bodyPr wrap="square" rtlCol="0">
            <a:spAutoFit/>
          </a:bodyPr>
          <a:lstStyle/>
          <a:p>
            <a:r>
              <a:rPr lang="en-US" dirty="0">
                <a:solidFill>
                  <a:prstClr val="white"/>
                </a:solidFill>
              </a:rPr>
              <a:t>CLINIC/HOSPITAL</a:t>
            </a:r>
          </a:p>
        </p:txBody>
      </p:sp>
      <p:sp>
        <p:nvSpPr>
          <p:cNvPr id="23" name="TextBox 22"/>
          <p:cNvSpPr txBox="1"/>
          <p:nvPr/>
        </p:nvSpPr>
        <p:spPr>
          <a:xfrm>
            <a:off x="3779912" y="3962173"/>
            <a:ext cx="1332148" cy="369332"/>
          </a:xfrm>
          <a:prstGeom prst="rect">
            <a:avLst/>
          </a:prstGeom>
          <a:noFill/>
        </p:spPr>
        <p:txBody>
          <a:bodyPr wrap="square" rtlCol="0">
            <a:spAutoFit/>
          </a:bodyPr>
          <a:lstStyle/>
          <a:p>
            <a:r>
              <a:rPr lang="en-US" dirty="0">
                <a:solidFill>
                  <a:prstClr val="white"/>
                </a:solidFill>
              </a:rPr>
              <a:t>INSURANCE</a:t>
            </a:r>
          </a:p>
        </p:txBody>
      </p:sp>
      <p:sp>
        <p:nvSpPr>
          <p:cNvPr id="24" name="TextBox 23"/>
          <p:cNvSpPr txBox="1"/>
          <p:nvPr/>
        </p:nvSpPr>
        <p:spPr>
          <a:xfrm>
            <a:off x="3779912" y="4642164"/>
            <a:ext cx="1476164" cy="369332"/>
          </a:xfrm>
          <a:prstGeom prst="rect">
            <a:avLst/>
          </a:prstGeom>
          <a:noFill/>
        </p:spPr>
        <p:txBody>
          <a:bodyPr wrap="square" rtlCol="0">
            <a:spAutoFit/>
          </a:bodyPr>
          <a:lstStyle/>
          <a:p>
            <a:r>
              <a:rPr lang="en-US" dirty="0">
                <a:solidFill>
                  <a:prstClr val="white"/>
                </a:solidFill>
              </a:rPr>
              <a:t>COMMUNITY</a:t>
            </a:r>
          </a:p>
        </p:txBody>
      </p:sp>
      <p:sp>
        <p:nvSpPr>
          <p:cNvPr id="25" name="TextBox 24"/>
          <p:cNvSpPr txBox="1"/>
          <p:nvPr/>
        </p:nvSpPr>
        <p:spPr>
          <a:xfrm>
            <a:off x="4137909" y="5336824"/>
            <a:ext cx="967519" cy="369332"/>
          </a:xfrm>
          <a:prstGeom prst="rect">
            <a:avLst/>
          </a:prstGeom>
          <a:noFill/>
        </p:spPr>
        <p:txBody>
          <a:bodyPr wrap="square" rtlCol="0">
            <a:spAutoFit/>
          </a:bodyPr>
          <a:lstStyle/>
          <a:p>
            <a:r>
              <a:rPr lang="en-US" dirty="0">
                <a:solidFill>
                  <a:prstClr val="white"/>
                </a:solidFill>
              </a:rPr>
              <a:t>STATE</a:t>
            </a:r>
          </a:p>
        </p:txBody>
      </p:sp>
      <p:sp>
        <p:nvSpPr>
          <p:cNvPr id="26" name="TextBox 25"/>
          <p:cNvSpPr txBox="1"/>
          <p:nvPr/>
        </p:nvSpPr>
        <p:spPr>
          <a:xfrm>
            <a:off x="3941568" y="6032521"/>
            <a:ext cx="1080096" cy="646331"/>
          </a:xfrm>
          <a:prstGeom prst="rect">
            <a:avLst/>
          </a:prstGeom>
          <a:noFill/>
        </p:spPr>
        <p:txBody>
          <a:bodyPr wrap="square" rtlCol="0">
            <a:spAutoFit/>
          </a:bodyPr>
          <a:lstStyle/>
          <a:p>
            <a:r>
              <a:rPr lang="en-US" dirty="0">
                <a:solidFill>
                  <a:prstClr val="white"/>
                </a:solidFill>
              </a:rPr>
              <a:t>FEDERALL</a:t>
            </a:r>
          </a:p>
        </p:txBody>
      </p:sp>
      <p:sp>
        <p:nvSpPr>
          <p:cNvPr id="27" name="Isosceles Triangle 26"/>
          <p:cNvSpPr/>
          <p:nvPr/>
        </p:nvSpPr>
        <p:spPr>
          <a:xfrm>
            <a:off x="1799773" y="1020527"/>
            <a:ext cx="5287999" cy="5624849"/>
          </a:xfrm>
          <a:prstGeom prst="triangle">
            <a:avLst>
              <a:gd name="adj" fmla="val 49743"/>
            </a:avLst>
          </a:prstGeom>
          <a:noFill/>
          <a:ln>
            <a:solidFill>
              <a:srgbClr val="74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Oval 2"/>
          <p:cNvSpPr/>
          <p:nvPr/>
        </p:nvSpPr>
        <p:spPr>
          <a:xfrm>
            <a:off x="2339752" y="5134659"/>
            <a:ext cx="4140460" cy="71866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59934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63</a:t>
            </a:fld>
            <a:endParaRPr lang="en-US" dirty="0">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708" y="212697"/>
            <a:ext cx="6444717" cy="646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8728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64</a:t>
            </a:fld>
            <a:endParaRPr lang="en-US">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652" y="356710"/>
            <a:ext cx="6336704" cy="6358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763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Determine Need?</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65</a:t>
            </a:fld>
            <a:endParaRPr lang="en-US">
              <a:solidFill>
                <a:prstClr val="black">
                  <a:tint val="75000"/>
                </a:prstClr>
              </a:solidFill>
            </a:endParaRPr>
          </a:p>
        </p:txBody>
      </p:sp>
      <p:sp>
        <p:nvSpPr>
          <p:cNvPr id="4" name="Text Placeholder 3"/>
          <p:cNvSpPr>
            <a:spLocks noGrp="1"/>
          </p:cNvSpPr>
          <p:nvPr>
            <p:ph type="body" sz="quarter" idx="13"/>
          </p:nvPr>
        </p:nvSpPr>
        <p:spPr>
          <a:xfrm>
            <a:off x="179585" y="1311276"/>
            <a:ext cx="3960439" cy="4454557"/>
          </a:xfrm>
        </p:spPr>
        <p:txBody>
          <a:bodyPr>
            <a:noAutofit/>
          </a:bodyPr>
          <a:lstStyle/>
          <a:p>
            <a:pPr marL="285750" indent="-285750">
              <a:buFont typeface="Arial" pitchFamily="34" charset="0"/>
              <a:buChar char="•"/>
            </a:pPr>
            <a:r>
              <a:rPr lang="en-US" sz="2000" b="1" dirty="0" smtClean="0"/>
              <a:t>2013 District of Columbia Community Health Needs Assessment</a:t>
            </a:r>
          </a:p>
          <a:p>
            <a:pPr marL="285750" indent="-285750">
              <a:buFont typeface="Arial" pitchFamily="34" charset="0"/>
              <a:buChar char="•"/>
            </a:pPr>
            <a:r>
              <a:rPr lang="en-US" sz="2000" dirty="0" smtClean="0"/>
              <a:t>DC Healthy Communities Collaborative </a:t>
            </a:r>
          </a:p>
          <a:p>
            <a:pPr marL="285750" indent="-285750">
              <a:buFont typeface="Arial" pitchFamily="34" charset="0"/>
              <a:buChar char="•"/>
            </a:pPr>
            <a:r>
              <a:rPr lang="en-US" sz="2000" dirty="0" smtClean="0"/>
              <a:t>CNMC, Howard, Providence, Sibley and 2 FQHCs</a:t>
            </a:r>
          </a:p>
          <a:p>
            <a:endParaRPr lang="en-US" sz="2000" dirty="0" smtClean="0"/>
          </a:p>
          <a:p>
            <a:pPr marL="285750" indent="-285750">
              <a:buFont typeface="Arial" pitchFamily="34" charset="0"/>
              <a:buChar char="•"/>
            </a:pPr>
            <a:r>
              <a:rPr lang="en-US" sz="2000" b="1" dirty="0" smtClean="0"/>
              <a:t>DC Health Matters Portal</a:t>
            </a:r>
            <a:endParaRPr lang="en-US" sz="2000" b="1" dirty="0"/>
          </a:p>
          <a:p>
            <a:pPr marL="285750" indent="-285750">
              <a:buFont typeface="Arial" pitchFamily="34" charset="0"/>
              <a:buChar char="•"/>
            </a:pPr>
            <a:r>
              <a:rPr lang="en-US" sz="2000" dirty="0" smtClean="0"/>
              <a:t>A “collaborative, community-engaged approach for community health improvement”</a:t>
            </a:r>
          </a:p>
          <a:p>
            <a:pPr marL="285750" indent="-285750">
              <a:buFont typeface="Arial" pitchFamily="34" charset="0"/>
              <a:buChar char="•"/>
            </a:pPr>
            <a:r>
              <a:rPr lang="en-US" sz="2000" dirty="0" smtClean="0"/>
              <a:t>Data, resources, funding sources, identify community partners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96687"/>
            <a:ext cx="34671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455" y="3092965"/>
            <a:ext cx="4654270" cy="34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3194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66</a:t>
            </a:fld>
            <a:endParaRPr lang="en-US">
              <a:solidFill>
                <a:prstClr val="black">
                  <a:tint val="75000"/>
                </a:prstClr>
              </a:solidFill>
            </a:endParaRPr>
          </a:p>
        </p:txBody>
      </p:sp>
      <p:pic>
        <p:nvPicPr>
          <p:cNvPr id="21506" name="Picture 2" descr="C:\Users\anerling\AppData\Local\Microsoft\Windows\Temporary Internet Files\Content.IE5\S0XY1DCM\EDVisits2011_1_17%20(Ward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739" y="198524"/>
            <a:ext cx="3859470" cy="665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9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67</a:t>
            </a:fld>
            <a:endParaRPr lang="en-US">
              <a:solidFill>
                <a:prstClr val="black">
                  <a:tint val="75000"/>
                </a:prstClr>
              </a:solidFill>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320800"/>
            <a:ext cx="638175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809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68</a:t>
            </a:fld>
            <a:endParaRPr lang="en-US">
              <a:solidFill>
                <a:prstClr val="black">
                  <a:tint val="75000"/>
                </a:prstClr>
              </a:solidFill>
            </a:endParaRPr>
          </a:p>
        </p:txBody>
      </p:sp>
      <p:sp>
        <p:nvSpPr>
          <p:cNvPr id="6" name="TextBox 5"/>
          <p:cNvSpPr txBox="1"/>
          <p:nvPr/>
        </p:nvSpPr>
        <p:spPr>
          <a:xfrm>
            <a:off x="647564" y="1172801"/>
            <a:ext cx="7992888" cy="3693319"/>
          </a:xfrm>
          <a:prstGeom prst="rect">
            <a:avLst/>
          </a:prstGeom>
          <a:noFill/>
        </p:spPr>
        <p:txBody>
          <a:bodyPr wrap="square" rtlCol="0">
            <a:spAutoFit/>
          </a:bodyPr>
          <a:lstStyle/>
          <a:p>
            <a:pPr marL="285750" indent="-285750">
              <a:buFont typeface="Arial" pitchFamily="34" charset="0"/>
              <a:buChar char="•"/>
            </a:pPr>
            <a:r>
              <a:rPr lang="en-US" sz="2600" dirty="0">
                <a:solidFill>
                  <a:prstClr val="black"/>
                </a:solidFill>
              </a:rPr>
              <a:t>Asthma education and environmental remediation are both clinically effective and cost-effective, especially for children at high risk of readmission</a:t>
            </a:r>
          </a:p>
          <a:p>
            <a:endParaRPr lang="en-US" sz="2600" dirty="0">
              <a:solidFill>
                <a:prstClr val="black"/>
              </a:solidFill>
            </a:endParaRPr>
          </a:p>
          <a:p>
            <a:pPr marL="285750" indent="-285750">
              <a:buFont typeface="Arial" pitchFamily="34" charset="0"/>
              <a:buChar char="•"/>
            </a:pPr>
            <a:r>
              <a:rPr lang="en-US" sz="2600" dirty="0">
                <a:solidFill>
                  <a:prstClr val="black"/>
                </a:solidFill>
              </a:rPr>
              <a:t>Education requires repetition outside of the acute care </a:t>
            </a:r>
            <a:r>
              <a:rPr lang="en-US" sz="2600" dirty="0" smtClean="0">
                <a:solidFill>
                  <a:prstClr val="black"/>
                </a:solidFill>
              </a:rPr>
              <a:t>setting</a:t>
            </a:r>
          </a:p>
          <a:p>
            <a:pPr marL="285750" indent="-285750">
              <a:buFont typeface="Arial" pitchFamily="34" charset="0"/>
              <a:buChar char="•"/>
            </a:pPr>
            <a:endParaRPr lang="en-US" sz="2600" dirty="0">
              <a:solidFill>
                <a:prstClr val="black"/>
              </a:solidFill>
            </a:endParaRPr>
          </a:p>
          <a:p>
            <a:pPr marL="285750" indent="-285750">
              <a:buFont typeface="Arial" pitchFamily="34" charset="0"/>
              <a:buChar char="•"/>
            </a:pPr>
            <a:endParaRPr lang="en-US" sz="2600" dirty="0">
              <a:solidFill>
                <a:prstClr val="black"/>
              </a:solidFill>
            </a:endParaRPr>
          </a:p>
          <a:p>
            <a:endParaRPr lang="en-US" sz="2600" dirty="0">
              <a:solidFill>
                <a:prstClr val="black"/>
              </a:solidFill>
            </a:endParaRPr>
          </a:p>
        </p:txBody>
      </p:sp>
    </p:spTree>
    <p:extLst>
      <p:ext uri="{BB962C8B-B14F-4D97-AF65-F5344CB8AC3E}">
        <p14:creationId xmlns:p14="http://schemas.microsoft.com/office/powerpoint/2010/main" val="1314270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69</a:t>
            </a:fld>
            <a:endParaRPr lang="en-US">
              <a:solidFill>
                <a:prstClr val="black">
                  <a:tint val="75000"/>
                </a:prst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00675"/>
            <a:ext cx="50101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354875"/>
            <a:ext cx="29337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7" y="3188975"/>
            <a:ext cx="7736731" cy="143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4821175"/>
            <a:ext cx="8884096" cy="1938992"/>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CHWs as in-home educators for pediatric asthmatics and their families</a:t>
            </a:r>
          </a:p>
          <a:p>
            <a:pPr marL="285750" indent="-285750">
              <a:buFont typeface="Arial" pitchFamily="34" charset="0"/>
              <a:buChar char="•"/>
            </a:pPr>
            <a:r>
              <a:rPr lang="en-US" sz="2400" dirty="0">
                <a:solidFill>
                  <a:prstClr val="black"/>
                </a:solidFill>
              </a:rPr>
              <a:t>Decrease in asthma symptoms and activity limitations</a:t>
            </a:r>
          </a:p>
          <a:p>
            <a:pPr marL="285750" indent="-285750">
              <a:buFont typeface="Arial" pitchFamily="34" charset="0"/>
              <a:buChar char="•"/>
            </a:pPr>
            <a:r>
              <a:rPr lang="en-US" sz="2400" dirty="0">
                <a:solidFill>
                  <a:prstClr val="black"/>
                </a:solidFill>
              </a:rPr>
              <a:t>3/6 RCTs showed decreased asthma-related clinical visits</a:t>
            </a:r>
          </a:p>
          <a:p>
            <a:pPr marL="285750" indent="-285750">
              <a:buFont typeface="Arial" pitchFamily="34" charset="0"/>
              <a:buChar char="•"/>
            </a:pPr>
            <a:r>
              <a:rPr lang="en-US" sz="2400" dirty="0">
                <a:solidFill>
                  <a:prstClr val="black"/>
                </a:solidFill>
              </a:rPr>
              <a:t>Cost per child ranged $492 to $2,000</a:t>
            </a:r>
          </a:p>
        </p:txBody>
      </p:sp>
      <p:sp>
        <p:nvSpPr>
          <p:cNvPr id="4" name="Curved Right Arrow 3"/>
          <p:cNvSpPr/>
          <p:nvPr/>
        </p:nvSpPr>
        <p:spPr>
          <a:xfrm rot="1481460">
            <a:off x="143508" y="3717032"/>
            <a:ext cx="540060" cy="1584176"/>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8134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Healthcare Upstream</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0783"/>
            <a:ext cx="51625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74" y="3232151"/>
            <a:ext cx="1914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1134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State Plan/Budget Amendments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70</a:t>
            </a:fld>
            <a:endParaRPr lang="en-US" dirty="0">
              <a:solidFill>
                <a:prstClr val="black">
                  <a:tint val="75000"/>
                </a:prstClr>
              </a:solidFill>
            </a:endParaRPr>
          </a:p>
        </p:txBody>
      </p:sp>
      <p:sp>
        <p:nvSpPr>
          <p:cNvPr id="4" name="TextBox 3"/>
          <p:cNvSpPr txBox="1"/>
          <p:nvPr/>
        </p:nvSpPr>
        <p:spPr>
          <a:xfrm>
            <a:off x="431540" y="1076767"/>
            <a:ext cx="8352928" cy="4801314"/>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Amendments for “eligibility, benefits design, financing” </a:t>
            </a:r>
          </a:p>
          <a:p>
            <a:endParaRPr lang="en-US" sz="2400" dirty="0">
              <a:solidFill>
                <a:prstClr val="black"/>
              </a:solidFill>
            </a:endParaRPr>
          </a:p>
          <a:p>
            <a:pPr marL="285750" indent="-285750">
              <a:buFont typeface="Arial" pitchFamily="34" charset="0"/>
              <a:buChar char="•"/>
            </a:pPr>
            <a:r>
              <a:rPr lang="en-US" sz="2400" dirty="0">
                <a:solidFill>
                  <a:prstClr val="black"/>
                </a:solidFill>
              </a:rPr>
              <a:t>CMS rule for preventive service funding through Medicaid </a:t>
            </a:r>
          </a:p>
          <a:p>
            <a:pPr marL="742950" lvl="1" indent="-285750">
              <a:buFont typeface="Arial" pitchFamily="34" charset="0"/>
              <a:buChar char="•"/>
            </a:pPr>
            <a:r>
              <a:rPr lang="en-US" sz="2400" b="1" i="1" dirty="0">
                <a:solidFill>
                  <a:prstClr val="black"/>
                </a:solidFill>
              </a:rPr>
              <a:t>Non-licensed health professionals can administer and be reimbursed for preventive services by Medicaid if care is advised/overseen by licensed health professional</a:t>
            </a:r>
          </a:p>
          <a:p>
            <a:pPr marL="1200150" lvl="2" indent="-285750">
              <a:buFont typeface="Arial" pitchFamily="34" charset="0"/>
              <a:buChar char="•"/>
            </a:pPr>
            <a:r>
              <a:rPr lang="en-US" sz="2400" dirty="0">
                <a:solidFill>
                  <a:prstClr val="black"/>
                </a:solidFill>
              </a:rPr>
              <a:t>Community Health Worker reimbursed by Medicaid to provide in-home asthma education</a:t>
            </a:r>
          </a:p>
          <a:p>
            <a:pPr marL="1200150" lvl="2" indent="-285750">
              <a:buFont typeface="Arial" pitchFamily="34" charset="0"/>
              <a:buChar char="•"/>
            </a:pPr>
            <a:r>
              <a:rPr lang="en-US" sz="2400" dirty="0">
                <a:solidFill>
                  <a:prstClr val="black"/>
                </a:solidFill>
              </a:rPr>
              <a:t>Lawyers reimbursed by Medicaid to enforce housing code violations through MLPs</a:t>
            </a:r>
          </a:p>
          <a:p>
            <a:pPr marL="742950" lvl="1" indent="-285750">
              <a:buFont typeface="Arial" pitchFamily="34" charset="0"/>
              <a:buChar char="•"/>
            </a:pPr>
            <a:r>
              <a:rPr lang="en-US" sz="2400" dirty="0">
                <a:solidFill>
                  <a:prstClr val="black"/>
                </a:solidFill>
              </a:rPr>
              <a:t>Avoids legislative processes</a:t>
            </a:r>
          </a:p>
          <a:p>
            <a:pPr marL="742950" lvl="1" indent="-285750">
              <a:buFont typeface="Arial" pitchFamily="34" charset="0"/>
              <a:buChar char="•"/>
            </a:pPr>
            <a:r>
              <a:rPr lang="en-US" sz="2400" dirty="0">
                <a:solidFill>
                  <a:prstClr val="black"/>
                </a:solidFill>
              </a:rPr>
              <a:t>Works well in fee-for-service payment climate</a:t>
            </a:r>
          </a:p>
          <a:p>
            <a:endParaRPr lang="en-US" dirty="0">
              <a:solidFill>
                <a:prstClr val="black"/>
              </a:solidFill>
            </a:endParaRPr>
          </a:p>
        </p:txBody>
      </p:sp>
    </p:spTree>
    <p:extLst>
      <p:ext uri="{BB962C8B-B14F-4D97-AF65-F5344CB8AC3E}">
        <p14:creationId xmlns:p14="http://schemas.microsoft.com/office/powerpoint/2010/main" val="2243210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Advocacy</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71</a:t>
            </a:fld>
            <a:endParaRPr lang="en-US">
              <a:solidFill>
                <a:prstClr val="black">
                  <a:tint val="75000"/>
                </a:prstClr>
              </a:solidFill>
            </a:endParaRPr>
          </a:p>
        </p:txBody>
      </p:sp>
      <p:cxnSp>
        <p:nvCxnSpPr>
          <p:cNvPr id="6" name="Straight Arrow Connector 5"/>
          <p:cNvCxnSpPr/>
          <p:nvPr/>
        </p:nvCxnSpPr>
        <p:spPr>
          <a:xfrm>
            <a:off x="611560" y="4798941"/>
            <a:ext cx="8064896" cy="0"/>
          </a:xfrm>
          <a:prstGeom prst="straightConnector1">
            <a:avLst/>
          </a:prstGeom>
          <a:ln w="38100">
            <a:solidFill>
              <a:srgbClr val="74666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8451570">
            <a:off x="321570" y="5384845"/>
            <a:ext cx="1872208" cy="369332"/>
          </a:xfrm>
          <a:prstGeom prst="rect">
            <a:avLst/>
          </a:prstGeom>
          <a:noFill/>
        </p:spPr>
        <p:txBody>
          <a:bodyPr wrap="square" rtlCol="0">
            <a:spAutoFit/>
          </a:bodyPr>
          <a:lstStyle/>
          <a:p>
            <a:r>
              <a:rPr lang="en-US" dirty="0">
                <a:solidFill>
                  <a:prstClr val="black"/>
                </a:solidFill>
              </a:rPr>
              <a:t>Spring 2014</a:t>
            </a:r>
          </a:p>
        </p:txBody>
      </p:sp>
      <p:sp>
        <p:nvSpPr>
          <p:cNvPr id="10" name="TextBox 9"/>
          <p:cNvSpPr txBox="1"/>
          <p:nvPr/>
        </p:nvSpPr>
        <p:spPr>
          <a:xfrm rot="18451570">
            <a:off x="2301182" y="5660382"/>
            <a:ext cx="2007045" cy="369332"/>
          </a:xfrm>
          <a:prstGeom prst="rect">
            <a:avLst/>
          </a:prstGeom>
          <a:noFill/>
        </p:spPr>
        <p:txBody>
          <a:bodyPr wrap="square" rtlCol="0">
            <a:spAutoFit/>
          </a:bodyPr>
          <a:lstStyle/>
          <a:p>
            <a:r>
              <a:rPr lang="en-US" dirty="0">
                <a:solidFill>
                  <a:prstClr val="black"/>
                </a:solidFill>
              </a:rPr>
              <a:t>Summer 2014</a:t>
            </a:r>
          </a:p>
        </p:txBody>
      </p:sp>
      <p:sp>
        <p:nvSpPr>
          <p:cNvPr id="11" name="TextBox 10"/>
          <p:cNvSpPr txBox="1"/>
          <p:nvPr/>
        </p:nvSpPr>
        <p:spPr>
          <a:xfrm rot="18451570">
            <a:off x="4530415" y="5516265"/>
            <a:ext cx="1586055" cy="369332"/>
          </a:xfrm>
          <a:prstGeom prst="rect">
            <a:avLst/>
          </a:prstGeom>
          <a:noFill/>
        </p:spPr>
        <p:txBody>
          <a:bodyPr wrap="square" rtlCol="0">
            <a:spAutoFit/>
          </a:bodyPr>
          <a:lstStyle/>
          <a:p>
            <a:r>
              <a:rPr lang="en-US" dirty="0">
                <a:solidFill>
                  <a:prstClr val="black"/>
                </a:solidFill>
              </a:rPr>
              <a:t>Fall 2014</a:t>
            </a:r>
          </a:p>
        </p:txBody>
      </p:sp>
      <p:sp>
        <p:nvSpPr>
          <p:cNvPr id="12" name="TextBox 11"/>
          <p:cNvSpPr txBox="1"/>
          <p:nvPr/>
        </p:nvSpPr>
        <p:spPr>
          <a:xfrm rot="18451570">
            <a:off x="6042251" y="5516266"/>
            <a:ext cx="1754201" cy="369332"/>
          </a:xfrm>
          <a:prstGeom prst="rect">
            <a:avLst/>
          </a:prstGeom>
          <a:noFill/>
        </p:spPr>
        <p:txBody>
          <a:bodyPr wrap="square" rtlCol="0">
            <a:spAutoFit/>
          </a:bodyPr>
          <a:lstStyle/>
          <a:p>
            <a:r>
              <a:rPr lang="en-US" dirty="0">
                <a:solidFill>
                  <a:prstClr val="black"/>
                </a:solidFill>
              </a:rPr>
              <a:t>Spring 2015</a:t>
            </a:r>
          </a:p>
        </p:txBody>
      </p:sp>
      <p:sp>
        <p:nvSpPr>
          <p:cNvPr id="14" name="TextBox 13"/>
          <p:cNvSpPr txBox="1"/>
          <p:nvPr/>
        </p:nvSpPr>
        <p:spPr>
          <a:xfrm>
            <a:off x="611560" y="1796839"/>
            <a:ext cx="1512168" cy="646331"/>
          </a:xfrm>
          <a:prstGeom prst="rect">
            <a:avLst/>
          </a:prstGeom>
          <a:noFill/>
          <a:ln>
            <a:solidFill>
              <a:srgbClr val="746661"/>
            </a:solidFill>
          </a:ln>
        </p:spPr>
        <p:txBody>
          <a:bodyPr wrap="square" rtlCol="0">
            <a:spAutoFit/>
          </a:bodyPr>
          <a:lstStyle/>
          <a:p>
            <a:pPr algn="ctr"/>
            <a:r>
              <a:rPr lang="en-US" dirty="0">
                <a:solidFill>
                  <a:prstClr val="black"/>
                </a:solidFill>
              </a:rPr>
              <a:t>CMS </a:t>
            </a:r>
            <a:r>
              <a:rPr lang="en-US" dirty="0" err="1">
                <a:solidFill>
                  <a:prstClr val="black"/>
                </a:solidFill>
              </a:rPr>
              <a:t>ruiling</a:t>
            </a:r>
            <a:r>
              <a:rPr lang="en-US" dirty="0">
                <a:solidFill>
                  <a:prstClr val="black"/>
                </a:solidFill>
              </a:rPr>
              <a:t> finalized</a:t>
            </a:r>
          </a:p>
        </p:txBody>
      </p:sp>
      <p:sp>
        <p:nvSpPr>
          <p:cNvPr id="15" name="TextBox 14"/>
          <p:cNvSpPr txBox="1"/>
          <p:nvPr/>
        </p:nvSpPr>
        <p:spPr>
          <a:xfrm>
            <a:off x="623045" y="2861811"/>
            <a:ext cx="1512168" cy="1200329"/>
          </a:xfrm>
          <a:prstGeom prst="rect">
            <a:avLst/>
          </a:prstGeom>
          <a:noFill/>
          <a:ln>
            <a:solidFill>
              <a:srgbClr val="746661"/>
            </a:solidFill>
          </a:ln>
        </p:spPr>
        <p:txBody>
          <a:bodyPr wrap="square" rtlCol="0">
            <a:spAutoFit/>
          </a:bodyPr>
          <a:lstStyle/>
          <a:p>
            <a:pPr algn="ctr"/>
            <a:r>
              <a:rPr lang="en-US" dirty="0">
                <a:solidFill>
                  <a:prstClr val="black"/>
                </a:solidFill>
              </a:rPr>
              <a:t>Independent discussions among stakeholders</a:t>
            </a:r>
          </a:p>
        </p:txBody>
      </p:sp>
      <p:sp>
        <p:nvSpPr>
          <p:cNvPr id="16" name="TextBox 15"/>
          <p:cNvSpPr txBox="1"/>
          <p:nvPr/>
        </p:nvSpPr>
        <p:spPr>
          <a:xfrm>
            <a:off x="2807803" y="3600476"/>
            <a:ext cx="1512168" cy="646331"/>
          </a:xfrm>
          <a:prstGeom prst="rect">
            <a:avLst/>
          </a:prstGeom>
          <a:noFill/>
          <a:ln>
            <a:solidFill>
              <a:srgbClr val="746661"/>
            </a:solidFill>
          </a:ln>
        </p:spPr>
        <p:txBody>
          <a:bodyPr wrap="square" rtlCol="0">
            <a:spAutoFit/>
          </a:bodyPr>
          <a:lstStyle/>
          <a:p>
            <a:pPr algn="ctr"/>
            <a:r>
              <a:rPr lang="en-US" dirty="0">
                <a:solidFill>
                  <a:prstClr val="black"/>
                </a:solidFill>
              </a:rPr>
              <a:t>Stakeholder meeting</a:t>
            </a:r>
          </a:p>
        </p:txBody>
      </p:sp>
      <p:sp>
        <p:nvSpPr>
          <p:cNvPr id="17" name="TextBox 16"/>
          <p:cNvSpPr txBox="1"/>
          <p:nvPr/>
        </p:nvSpPr>
        <p:spPr>
          <a:xfrm>
            <a:off x="4814686" y="3253977"/>
            <a:ext cx="1512168" cy="923330"/>
          </a:xfrm>
          <a:prstGeom prst="rect">
            <a:avLst/>
          </a:prstGeom>
          <a:noFill/>
          <a:ln>
            <a:solidFill>
              <a:srgbClr val="746661"/>
            </a:solidFill>
          </a:ln>
        </p:spPr>
        <p:txBody>
          <a:bodyPr wrap="square" rtlCol="0">
            <a:spAutoFit/>
          </a:bodyPr>
          <a:lstStyle/>
          <a:p>
            <a:pPr algn="ctr"/>
            <a:r>
              <a:rPr lang="en-US" dirty="0">
                <a:solidFill>
                  <a:prstClr val="black"/>
                </a:solidFill>
              </a:rPr>
              <a:t>Meeting with DC Health Care Finance</a:t>
            </a:r>
          </a:p>
        </p:txBody>
      </p:sp>
      <p:sp>
        <p:nvSpPr>
          <p:cNvPr id="18" name="TextBox 17"/>
          <p:cNvSpPr txBox="1"/>
          <p:nvPr/>
        </p:nvSpPr>
        <p:spPr>
          <a:xfrm>
            <a:off x="6734286" y="3600475"/>
            <a:ext cx="1512168" cy="646331"/>
          </a:xfrm>
          <a:prstGeom prst="rect">
            <a:avLst/>
          </a:prstGeom>
          <a:noFill/>
          <a:ln>
            <a:solidFill>
              <a:srgbClr val="746661"/>
            </a:solidFill>
          </a:ln>
        </p:spPr>
        <p:txBody>
          <a:bodyPr wrap="square" rtlCol="0">
            <a:spAutoFit/>
          </a:bodyPr>
          <a:lstStyle/>
          <a:p>
            <a:pPr algn="ctr"/>
            <a:r>
              <a:rPr lang="en-US" dirty="0">
                <a:solidFill>
                  <a:prstClr val="black"/>
                </a:solidFill>
              </a:rPr>
              <a:t>New DC City Council</a:t>
            </a:r>
          </a:p>
        </p:txBody>
      </p:sp>
    </p:spTree>
    <p:extLst>
      <p:ext uri="{BB962C8B-B14F-4D97-AF65-F5344CB8AC3E}">
        <p14:creationId xmlns:p14="http://schemas.microsoft.com/office/powerpoint/2010/main" val="2215116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DC Department of Healthcare Finance</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72</a:t>
            </a:fld>
            <a:endParaRPr lang="en-US">
              <a:solidFill>
                <a:prstClr val="black">
                  <a:tint val="75000"/>
                </a:prstClr>
              </a:solidFill>
            </a:endParaRPr>
          </a:p>
        </p:txBody>
      </p:sp>
      <p:sp>
        <p:nvSpPr>
          <p:cNvPr id="5" name="TextBox 4"/>
          <p:cNvSpPr txBox="1"/>
          <p:nvPr/>
        </p:nvSpPr>
        <p:spPr>
          <a:xfrm>
            <a:off x="611560" y="1220755"/>
            <a:ext cx="7920880" cy="369332"/>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Evidence base behind in-home education and trigger control in a “one pager”</a:t>
            </a:r>
          </a:p>
        </p:txBody>
      </p:sp>
      <p:sp>
        <p:nvSpPr>
          <p:cNvPr id="4" name="TextBox 3"/>
          <p:cNvSpPr txBox="1"/>
          <p:nvPr/>
        </p:nvSpPr>
        <p:spPr>
          <a:xfrm>
            <a:off x="1187624" y="6357346"/>
            <a:ext cx="3852428" cy="276999"/>
          </a:xfrm>
          <a:prstGeom prst="rect">
            <a:avLst/>
          </a:prstGeom>
          <a:noFill/>
        </p:spPr>
        <p:txBody>
          <a:bodyPr wrap="square" rtlCol="0">
            <a:spAutoFit/>
          </a:bodyPr>
          <a:lstStyle/>
          <a:p>
            <a:r>
              <a:rPr lang="en-US" sz="1200" dirty="0">
                <a:solidFill>
                  <a:prstClr val="black"/>
                </a:solidFill>
              </a:rPr>
              <a:t>See References for Sources</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300" y="1796819"/>
            <a:ext cx="60674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713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DC Department of Healthcare Finance</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73</a:t>
            </a:fld>
            <a:endParaRPr lang="en-US" dirty="0">
              <a:solidFill>
                <a:prstClr val="black">
                  <a:tint val="75000"/>
                </a:prstClr>
              </a:solidFill>
            </a:endParaRPr>
          </a:p>
        </p:txBody>
      </p:sp>
      <p:sp>
        <p:nvSpPr>
          <p:cNvPr id="5" name="TextBox 4"/>
          <p:cNvSpPr txBox="1"/>
          <p:nvPr/>
        </p:nvSpPr>
        <p:spPr>
          <a:xfrm>
            <a:off x="611560" y="1220776"/>
            <a:ext cx="7920880" cy="4154984"/>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Community education versus environmental remediation</a:t>
            </a:r>
          </a:p>
          <a:p>
            <a:pPr marL="285750" indent="-285750">
              <a:buFont typeface="Arial" pitchFamily="34" charset="0"/>
              <a:buChar char="•"/>
            </a:pPr>
            <a:r>
              <a:rPr lang="en-US" sz="2400" dirty="0">
                <a:solidFill>
                  <a:prstClr val="black"/>
                </a:solidFill>
              </a:rPr>
              <a:t>Success of other programs</a:t>
            </a:r>
          </a:p>
          <a:p>
            <a:pPr marL="742950" lvl="1" indent="-285750">
              <a:buFont typeface="Arial" pitchFamily="34" charset="0"/>
              <a:buChar char="•"/>
            </a:pPr>
            <a:r>
              <a:rPr lang="en-US" sz="2400" dirty="0">
                <a:solidFill>
                  <a:prstClr val="black"/>
                </a:solidFill>
              </a:rPr>
              <a:t>To date no successful use of preventive service ruling</a:t>
            </a:r>
          </a:p>
          <a:p>
            <a:pPr marL="742950" lvl="1" indent="-285750">
              <a:buFont typeface="Arial" pitchFamily="34" charset="0"/>
              <a:buChar char="•"/>
            </a:pPr>
            <a:r>
              <a:rPr lang="en-US" sz="2400" dirty="0">
                <a:solidFill>
                  <a:prstClr val="black"/>
                </a:solidFill>
              </a:rPr>
              <a:t>Most have worked through Medicaid MCO</a:t>
            </a:r>
          </a:p>
          <a:p>
            <a:pPr marL="285750" indent="-285750">
              <a:buFont typeface="Arial" pitchFamily="34" charset="0"/>
              <a:buChar char="•"/>
            </a:pPr>
            <a:r>
              <a:rPr lang="en-US" sz="2400" dirty="0">
                <a:solidFill>
                  <a:prstClr val="black"/>
                </a:solidFill>
              </a:rPr>
              <a:t>Telling a patient’s story</a:t>
            </a:r>
          </a:p>
          <a:p>
            <a:pPr marL="285750" indent="-285750">
              <a:buFont typeface="Arial" pitchFamily="34" charset="0"/>
              <a:buChar char="•"/>
            </a:pPr>
            <a:r>
              <a:rPr lang="en-US" sz="2400" dirty="0">
                <a:solidFill>
                  <a:prstClr val="black"/>
                </a:solidFill>
              </a:rPr>
              <a:t>Will this cost us more money?</a:t>
            </a:r>
          </a:p>
          <a:p>
            <a:pPr marL="742950" lvl="1" indent="-285750">
              <a:buFont typeface="Arial" pitchFamily="34" charset="0"/>
              <a:buChar char="•"/>
            </a:pPr>
            <a:r>
              <a:rPr lang="en-US" sz="2400" dirty="0">
                <a:solidFill>
                  <a:prstClr val="black"/>
                </a:solidFill>
              </a:rPr>
              <a:t>System reorganization</a:t>
            </a:r>
          </a:p>
          <a:p>
            <a:pPr marL="285750" indent="-285750">
              <a:buFont typeface="Arial" pitchFamily="34" charset="0"/>
              <a:buChar char="•"/>
            </a:pPr>
            <a:r>
              <a:rPr lang="en-US" sz="2400" dirty="0">
                <a:solidFill>
                  <a:prstClr val="black"/>
                </a:solidFill>
              </a:rPr>
              <a:t>Net cost: CHWs/legal aids versus RNs/physicians</a:t>
            </a:r>
          </a:p>
          <a:p>
            <a:pPr marL="285750" indent="-285750">
              <a:buFont typeface="Arial" pitchFamily="34" charset="0"/>
              <a:buChar char="•"/>
            </a:pPr>
            <a:r>
              <a:rPr lang="en-US" sz="2400" dirty="0">
                <a:solidFill>
                  <a:prstClr val="black"/>
                </a:solidFill>
              </a:rPr>
              <a:t>Cost effectiveness of CHWs</a:t>
            </a:r>
          </a:p>
          <a:p>
            <a:pPr marL="285750" lvl="1" indent="-285750">
              <a:buFont typeface="Arial" pitchFamily="34" charset="0"/>
              <a:buChar char="•"/>
            </a:pPr>
            <a:r>
              <a:rPr lang="en-US" sz="2400" dirty="0">
                <a:solidFill>
                  <a:prstClr val="black"/>
                </a:solidFill>
              </a:rPr>
              <a:t>Cost savings data available for city-wide grant-funded programs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116327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Innovations in DC Environmental Health Policy</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74</a:t>
            </a:fld>
            <a:endParaRPr lang="en-US">
              <a:solidFill>
                <a:prstClr val="black">
                  <a:tint val="75000"/>
                </a:prstClr>
              </a:solidFill>
            </a:endParaRPr>
          </a:p>
        </p:txBody>
      </p:sp>
      <p:sp>
        <p:nvSpPr>
          <p:cNvPr id="4" name="Text Placeholder 3"/>
          <p:cNvSpPr>
            <a:spLocks noGrp="1"/>
          </p:cNvSpPr>
          <p:nvPr>
            <p:ph type="body" sz="quarter" idx="13"/>
          </p:nvPr>
        </p:nvSpPr>
        <p:spPr/>
        <p:txBody>
          <a:bodyPr>
            <a:normAutofit fontScale="92500" lnSpcReduction="10000"/>
          </a:bodyPr>
          <a:lstStyle/>
          <a:p>
            <a:pPr marL="285750" indent="-285750">
              <a:buFont typeface="Arial" pitchFamily="34" charset="0"/>
              <a:buChar char="•"/>
            </a:pPr>
            <a:r>
              <a:rPr lang="en-US" sz="2600" b="1" dirty="0" smtClean="0"/>
              <a:t>District Department of the Environment</a:t>
            </a:r>
          </a:p>
          <a:p>
            <a:pPr marL="742950" indent="-457200">
              <a:buFont typeface="Arial" pitchFamily="34" charset="0"/>
              <a:buChar char="•"/>
            </a:pPr>
            <a:r>
              <a:rPr lang="en-US" sz="2600" dirty="0" smtClean="0"/>
              <a:t>DC Medicaid amendment to use EPSDT funds to pay for home lead remediation</a:t>
            </a:r>
          </a:p>
          <a:p>
            <a:pPr marL="285750"/>
            <a:r>
              <a:rPr lang="en-US" sz="2600" b="1" dirty="0" smtClean="0"/>
              <a:t>Children’s Law Center</a:t>
            </a:r>
          </a:p>
          <a:p>
            <a:pPr marL="742950" indent="-457200">
              <a:buFont typeface="Arial" pitchFamily="34" charset="0"/>
              <a:buChar char="•"/>
            </a:pPr>
            <a:r>
              <a:rPr lang="en-US" sz="2600" dirty="0" smtClean="0"/>
              <a:t>Air Quality Amendment Act of 2014 – requirements for landlords to remediate mold</a:t>
            </a:r>
          </a:p>
          <a:p>
            <a:pPr marL="742950" indent="-457200">
              <a:buFont typeface="Arial" pitchFamily="34" charset="0"/>
              <a:buChar char="•"/>
            </a:pPr>
            <a:r>
              <a:rPr lang="en-US" sz="2600" dirty="0" smtClean="0"/>
              <a:t>Legislative + Administrative regulations by DDOE</a:t>
            </a:r>
          </a:p>
          <a:p>
            <a:pPr marL="742950" indent="-457200">
              <a:buFont typeface="Arial" pitchFamily="34" charset="0"/>
              <a:buChar char="•"/>
            </a:pPr>
            <a:r>
              <a:rPr lang="en-US" sz="2600" dirty="0" smtClean="0"/>
              <a:t>Landlord must inspect within 7 days of written notice from tenant</a:t>
            </a:r>
          </a:p>
          <a:p>
            <a:pPr marL="742950" indent="-457200">
              <a:buFont typeface="Arial" pitchFamily="34" charset="0"/>
              <a:buChar char="•"/>
            </a:pPr>
            <a:r>
              <a:rPr lang="en-US" sz="2600" dirty="0" smtClean="0"/>
              <a:t>Landlord must remediate visible mold within 30 days of inspection</a:t>
            </a:r>
          </a:p>
        </p:txBody>
      </p:sp>
    </p:spTree>
    <p:extLst>
      <p:ext uri="{BB962C8B-B14F-4D97-AF65-F5344CB8AC3E}">
        <p14:creationId xmlns:p14="http://schemas.microsoft.com/office/powerpoint/2010/main" val="14727505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75</a:t>
            </a:fld>
            <a:endParaRPr lang="en-US">
              <a:solidFill>
                <a:prstClr val="black">
                  <a:tint val="75000"/>
                </a:prstClr>
              </a:solidFill>
            </a:endParaRPr>
          </a:p>
        </p:txBody>
      </p:sp>
      <p:sp>
        <p:nvSpPr>
          <p:cNvPr id="5" name="Isosceles Triangle 4"/>
          <p:cNvSpPr/>
          <p:nvPr/>
        </p:nvSpPr>
        <p:spPr>
          <a:xfrm>
            <a:off x="3879677" y="1061894"/>
            <a:ext cx="4968553" cy="5381396"/>
          </a:xfrm>
          <a:prstGeom prst="triangle">
            <a:avLst/>
          </a:prstGeom>
          <a:gradFill flip="none" rotWithShape="1">
            <a:gsLst>
              <a:gs pos="100000">
                <a:srgbClr val="C00000">
                  <a:lumMod val="49000"/>
                </a:srgbClr>
              </a:gs>
              <a:gs pos="0">
                <a:schemeClr val="accent1">
                  <a:tint val="66000"/>
                  <a:satMod val="160000"/>
                </a:schemeClr>
              </a:gs>
              <a:gs pos="2000">
                <a:schemeClr val="accent1">
                  <a:tint val="23500"/>
                  <a:satMod val="1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a:off x="4203711" y="5755423"/>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75719" y="5083348"/>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5915" y="4409099"/>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50778" y="375259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03178" y="297111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03224" y="2287363"/>
            <a:ext cx="967519" cy="369332"/>
          </a:xfrm>
          <a:prstGeom prst="rect">
            <a:avLst/>
          </a:prstGeom>
          <a:noFill/>
        </p:spPr>
        <p:txBody>
          <a:bodyPr wrap="square" rtlCol="0">
            <a:spAutoFit/>
          </a:bodyPr>
          <a:lstStyle/>
          <a:p>
            <a:r>
              <a:rPr lang="en-US" dirty="0">
                <a:solidFill>
                  <a:prstClr val="white"/>
                </a:solidFill>
              </a:rPr>
              <a:t>PATIENT</a:t>
            </a:r>
          </a:p>
        </p:txBody>
      </p:sp>
      <p:sp>
        <p:nvSpPr>
          <p:cNvPr id="22" name="TextBox 21"/>
          <p:cNvSpPr txBox="1"/>
          <p:nvPr/>
        </p:nvSpPr>
        <p:spPr>
          <a:xfrm>
            <a:off x="5499855" y="3192798"/>
            <a:ext cx="1944216" cy="369332"/>
          </a:xfrm>
          <a:prstGeom prst="rect">
            <a:avLst/>
          </a:prstGeom>
          <a:noFill/>
        </p:spPr>
        <p:txBody>
          <a:bodyPr wrap="square" rtlCol="0">
            <a:spAutoFit/>
          </a:bodyPr>
          <a:lstStyle/>
          <a:p>
            <a:r>
              <a:rPr lang="en-US" dirty="0">
                <a:solidFill>
                  <a:prstClr val="white"/>
                </a:solidFill>
              </a:rPr>
              <a:t>CLINIC/HOSPITAL</a:t>
            </a:r>
          </a:p>
        </p:txBody>
      </p:sp>
      <p:sp>
        <p:nvSpPr>
          <p:cNvPr id="23" name="TextBox 22"/>
          <p:cNvSpPr txBox="1"/>
          <p:nvPr/>
        </p:nvSpPr>
        <p:spPr>
          <a:xfrm>
            <a:off x="5715879" y="3888328"/>
            <a:ext cx="1332148" cy="369332"/>
          </a:xfrm>
          <a:prstGeom prst="rect">
            <a:avLst/>
          </a:prstGeom>
          <a:noFill/>
        </p:spPr>
        <p:txBody>
          <a:bodyPr wrap="square" rtlCol="0">
            <a:spAutoFit/>
          </a:bodyPr>
          <a:lstStyle/>
          <a:p>
            <a:r>
              <a:rPr lang="en-US" dirty="0">
                <a:solidFill>
                  <a:prstClr val="white"/>
                </a:solidFill>
              </a:rPr>
              <a:t>INSURANCE</a:t>
            </a:r>
          </a:p>
        </p:txBody>
      </p:sp>
      <p:sp>
        <p:nvSpPr>
          <p:cNvPr id="24" name="TextBox 23"/>
          <p:cNvSpPr txBox="1"/>
          <p:nvPr/>
        </p:nvSpPr>
        <p:spPr>
          <a:xfrm>
            <a:off x="5715879" y="4568319"/>
            <a:ext cx="1476164" cy="369332"/>
          </a:xfrm>
          <a:prstGeom prst="rect">
            <a:avLst/>
          </a:prstGeom>
          <a:noFill/>
        </p:spPr>
        <p:txBody>
          <a:bodyPr wrap="square" rtlCol="0">
            <a:spAutoFit/>
          </a:bodyPr>
          <a:lstStyle/>
          <a:p>
            <a:r>
              <a:rPr lang="en-US" dirty="0">
                <a:solidFill>
                  <a:prstClr val="white"/>
                </a:solidFill>
              </a:rPr>
              <a:t>COMMUNITY</a:t>
            </a:r>
          </a:p>
        </p:txBody>
      </p:sp>
      <p:sp>
        <p:nvSpPr>
          <p:cNvPr id="25" name="TextBox 24"/>
          <p:cNvSpPr txBox="1"/>
          <p:nvPr/>
        </p:nvSpPr>
        <p:spPr>
          <a:xfrm>
            <a:off x="6073875" y="5262979"/>
            <a:ext cx="967519" cy="369332"/>
          </a:xfrm>
          <a:prstGeom prst="rect">
            <a:avLst/>
          </a:prstGeom>
          <a:noFill/>
        </p:spPr>
        <p:txBody>
          <a:bodyPr wrap="square" rtlCol="0">
            <a:spAutoFit/>
          </a:bodyPr>
          <a:lstStyle/>
          <a:p>
            <a:r>
              <a:rPr lang="en-US" dirty="0">
                <a:solidFill>
                  <a:prstClr val="white"/>
                </a:solidFill>
              </a:rPr>
              <a:t>STATE</a:t>
            </a:r>
          </a:p>
        </p:txBody>
      </p:sp>
      <p:sp>
        <p:nvSpPr>
          <p:cNvPr id="26" name="TextBox 25"/>
          <p:cNvSpPr txBox="1"/>
          <p:nvPr/>
        </p:nvSpPr>
        <p:spPr>
          <a:xfrm>
            <a:off x="3941568" y="6032469"/>
            <a:ext cx="1080096" cy="646331"/>
          </a:xfrm>
          <a:prstGeom prst="rect">
            <a:avLst/>
          </a:prstGeom>
          <a:noFill/>
        </p:spPr>
        <p:txBody>
          <a:bodyPr wrap="square" rtlCol="0">
            <a:spAutoFit/>
          </a:bodyPr>
          <a:lstStyle/>
          <a:p>
            <a:r>
              <a:rPr lang="en-US" dirty="0">
                <a:solidFill>
                  <a:prstClr val="white"/>
                </a:solidFill>
              </a:rPr>
              <a:t>FEDERALL</a:t>
            </a:r>
          </a:p>
        </p:txBody>
      </p:sp>
      <p:sp>
        <p:nvSpPr>
          <p:cNvPr id="27" name="Isosceles Triangle 26"/>
          <p:cNvSpPr/>
          <p:nvPr/>
        </p:nvSpPr>
        <p:spPr>
          <a:xfrm>
            <a:off x="3735662" y="946663"/>
            <a:ext cx="5287999" cy="5624849"/>
          </a:xfrm>
          <a:prstGeom prst="triangle">
            <a:avLst>
              <a:gd name="adj" fmla="val 49743"/>
            </a:avLst>
          </a:prstGeom>
          <a:noFill/>
          <a:ln>
            <a:solidFill>
              <a:srgbClr val="74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Arrow Connector 6"/>
          <p:cNvCxnSpPr/>
          <p:nvPr/>
        </p:nvCxnSpPr>
        <p:spPr>
          <a:xfrm flipH="1">
            <a:off x="3374976" y="5925277"/>
            <a:ext cx="656964" cy="0"/>
          </a:xfrm>
          <a:prstGeom prst="straightConnector1">
            <a:avLst/>
          </a:prstGeom>
          <a:ln w="38100">
            <a:solidFill>
              <a:srgbClr val="74666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624" y="1647088"/>
            <a:ext cx="3168352" cy="3693319"/>
          </a:xfrm>
          <a:prstGeom prst="rect">
            <a:avLst/>
          </a:prstGeom>
          <a:noFill/>
          <a:ln>
            <a:solidFill>
              <a:srgbClr val="746661"/>
            </a:solidFill>
          </a:ln>
        </p:spPr>
        <p:txBody>
          <a:bodyPr wrap="square" rtlCol="0">
            <a:spAutoFit/>
          </a:bodyPr>
          <a:lstStyle/>
          <a:p>
            <a:pPr marL="285750" indent="-285750">
              <a:buFont typeface="Arial" pitchFamily="34" charset="0"/>
              <a:buChar char="•"/>
            </a:pPr>
            <a:r>
              <a:rPr lang="en-US" dirty="0">
                <a:solidFill>
                  <a:prstClr val="black"/>
                </a:solidFill>
              </a:rPr>
              <a:t>Contact federal congresspersons to support policies that promote asthma prevention</a:t>
            </a:r>
          </a:p>
          <a:p>
            <a:endParaRPr lang="en-US" dirty="0">
              <a:solidFill>
                <a:prstClr val="black"/>
              </a:solidFill>
            </a:endParaRPr>
          </a:p>
          <a:p>
            <a:pPr marL="285750" indent="-285750">
              <a:buFont typeface="Arial" pitchFamily="34" charset="0"/>
              <a:buChar char="•"/>
            </a:pPr>
            <a:r>
              <a:rPr lang="en-US" dirty="0">
                <a:solidFill>
                  <a:prstClr val="black"/>
                </a:solidFill>
              </a:rPr>
              <a:t>Letters</a:t>
            </a:r>
          </a:p>
          <a:p>
            <a:endParaRPr lang="en-US" dirty="0">
              <a:solidFill>
                <a:prstClr val="black"/>
              </a:solidFill>
            </a:endParaRPr>
          </a:p>
          <a:p>
            <a:pPr marL="285750" indent="-285750">
              <a:buFont typeface="Arial" pitchFamily="34" charset="0"/>
              <a:buChar char="•"/>
            </a:pPr>
            <a:r>
              <a:rPr lang="en-US" dirty="0">
                <a:solidFill>
                  <a:prstClr val="black"/>
                </a:solidFill>
              </a:rPr>
              <a:t>In-person visits</a:t>
            </a:r>
          </a:p>
          <a:p>
            <a:endParaRPr lang="en-US" dirty="0">
              <a:solidFill>
                <a:prstClr val="black"/>
              </a:solidFill>
            </a:endParaRPr>
          </a:p>
          <a:p>
            <a:pPr marL="285750" indent="-285750">
              <a:buFont typeface="Arial" pitchFamily="34" charset="0"/>
              <a:buChar char="•"/>
            </a:pPr>
            <a:r>
              <a:rPr lang="en-US" dirty="0">
                <a:solidFill>
                  <a:prstClr val="black"/>
                </a:solidFill>
              </a:rPr>
              <a:t>Leave behinds with evidence base</a:t>
            </a:r>
          </a:p>
          <a:p>
            <a:pPr marL="285750" indent="-285750">
              <a:buFont typeface="Arial" pitchFamily="34" charset="0"/>
              <a:buChar char="•"/>
            </a:pPr>
            <a:endParaRPr lang="en-US" dirty="0">
              <a:solidFill>
                <a:prstClr val="black"/>
              </a:solidFill>
            </a:endParaRPr>
          </a:p>
          <a:p>
            <a:pPr marL="285750" indent="-285750">
              <a:buFont typeface="Arial" pitchFamily="34" charset="0"/>
              <a:buChar char="•"/>
            </a:pPr>
            <a:r>
              <a:rPr lang="en-US" dirty="0">
                <a:solidFill>
                  <a:prstClr val="black"/>
                </a:solidFill>
              </a:rPr>
              <a:t>Tell your story! </a:t>
            </a:r>
          </a:p>
        </p:txBody>
      </p:sp>
      <p:sp>
        <p:nvSpPr>
          <p:cNvPr id="28" name="Title 1"/>
          <p:cNvSpPr>
            <a:spLocks noGrp="1"/>
          </p:cNvSpPr>
          <p:nvPr>
            <p:ph type="title"/>
          </p:nvPr>
        </p:nvSpPr>
        <p:spPr>
          <a:xfrm>
            <a:off x="498020" y="361908"/>
            <a:ext cx="8229600" cy="669925"/>
          </a:xfrm>
        </p:spPr>
        <p:txBody>
          <a:bodyPr/>
          <a:lstStyle/>
          <a:p>
            <a:r>
              <a:rPr lang="en-US" dirty="0" smtClean="0">
                <a:latin typeface="Calibri" pitchFamily="34" charset="0"/>
                <a:cs typeface="Calibri" pitchFamily="34" charset="0"/>
              </a:rPr>
              <a:t>Opportunities for Intervention</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751297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Learning Objectives</a:t>
            </a:r>
            <a:endParaRPr lang="en-US" sz="3000" dirty="0"/>
          </a:p>
        </p:txBody>
      </p:sp>
      <p:sp>
        <p:nvSpPr>
          <p:cNvPr id="3" name="Content Placeholder 2"/>
          <p:cNvSpPr>
            <a:spLocks noGrp="1"/>
          </p:cNvSpPr>
          <p:nvPr>
            <p:ph type="body" sz="quarter" idx="13"/>
          </p:nvPr>
        </p:nvSpPr>
        <p:spPr/>
        <p:txBody>
          <a:bodyPr>
            <a:normAutofit fontScale="92500" lnSpcReduction="10000"/>
          </a:bodyPr>
          <a:lstStyle/>
          <a:p>
            <a:pPr marL="457200" indent="-457200">
              <a:buFont typeface="Arial" pitchFamily="34" charset="0"/>
              <a:buChar char="•"/>
            </a:pPr>
            <a:r>
              <a:rPr lang="en-US" sz="2600" dirty="0" smtClean="0"/>
              <a:t>Understand changes in policy that are leading to transitions from individual to population health</a:t>
            </a:r>
          </a:p>
          <a:p>
            <a:pPr marL="457200" indent="-457200">
              <a:buFont typeface="Arial" pitchFamily="34" charset="0"/>
              <a:buChar char="•"/>
            </a:pPr>
            <a:endParaRPr lang="en-US" sz="2600" dirty="0"/>
          </a:p>
          <a:p>
            <a:pPr marL="457200" indent="-457200">
              <a:buFont typeface="Arial" pitchFamily="34" charset="0"/>
              <a:buChar char="•"/>
            </a:pPr>
            <a:r>
              <a:rPr lang="en-US" sz="2600" dirty="0" smtClean="0"/>
              <a:t>Discuss the evidence base for population-level pediatric asthma management</a:t>
            </a:r>
          </a:p>
          <a:p>
            <a:pPr marL="457200" indent="-457200">
              <a:buFont typeface="Arial" pitchFamily="34" charset="0"/>
              <a:buChar char="•"/>
            </a:pPr>
            <a:endParaRPr lang="en-US" sz="2600" dirty="0" smtClean="0"/>
          </a:p>
          <a:p>
            <a:pPr marL="457200" indent="-457200">
              <a:buFont typeface="Arial" pitchFamily="34" charset="0"/>
              <a:buChar char="•"/>
            </a:pPr>
            <a:r>
              <a:rPr lang="en-US" sz="2600" dirty="0" smtClean="0"/>
              <a:t>Understand how to translate this evidence into advocacy opportunities</a:t>
            </a:r>
          </a:p>
          <a:p>
            <a:pPr marL="457200" indent="-457200">
              <a:buFont typeface="Arial" pitchFamily="34" charset="0"/>
              <a:buChar char="•"/>
            </a:pPr>
            <a:endParaRPr lang="en-US" sz="2600" dirty="0"/>
          </a:p>
          <a:p>
            <a:pPr marL="457200" indent="-457200">
              <a:buFont typeface="Arial" pitchFamily="34" charset="0"/>
              <a:buChar char="•"/>
            </a:pPr>
            <a:r>
              <a:rPr lang="en-US" sz="2600" dirty="0" smtClean="0"/>
              <a:t>Identify community-based resources available for asthmatic patient referral</a:t>
            </a:r>
          </a:p>
          <a:p>
            <a:endParaRPr lang="en-US" dirty="0"/>
          </a:p>
        </p:txBody>
      </p:sp>
    </p:spTree>
    <p:extLst>
      <p:ext uri="{BB962C8B-B14F-4D97-AF65-F5344CB8AC3E}">
        <p14:creationId xmlns:p14="http://schemas.microsoft.com/office/powerpoint/2010/main" val="19746255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Questions?</a:t>
            </a:r>
            <a:endParaRPr lang="en-US" sz="3000" dirty="0"/>
          </a:p>
        </p:txBody>
      </p:sp>
    </p:spTree>
    <p:extLst>
      <p:ext uri="{BB962C8B-B14F-4D97-AF65-F5344CB8AC3E}">
        <p14:creationId xmlns:p14="http://schemas.microsoft.com/office/powerpoint/2010/main" val="3444504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Opportunities for Intervention</a:t>
            </a:r>
            <a:endParaRPr lang="en-US"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90033947-BDB2-44BC-B95C-A87CE3683263}" type="slidenum">
              <a:rPr lang="en-US" smtClean="0">
                <a:solidFill>
                  <a:prstClr val="black">
                    <a:tint val="75000"/>
                  </a:prstClr>
                </a:solidFill>
              </a:rPr>
              <a:pPr/>
              <a:t>78</a:t>
            </a:fld>
            <a:endParaRPr lang="en-US" dirty="0">
              <a:solidFill>
                <a:prstClr val="black">
                  <a:tint val="75000"/>
                </a:prstClr>
              </a:solidFill>
            </a:endParaRPr>
          </a:p>
        </p:txBody>
      </p:sp>
      <p:sp>
        <p:nvSpPr>
          <p:cNvPr id="5" name="Isosceles Triangle 4"/>
          <p:cNvSpPr/>
          <p:nvPr/>
        </p:nvSpPr>
        <p:spPr>
          <a:xfrm>
            <a:off x="1943810" y="1135739"/>
            <a:ext cx="4968553" cy="5381396"/>
          </a:xfrm>
          <a:prstGeom prst="triangle">
            <a:avLst/>
          </a:prstGeom>
          <a:gradFill flip="none" rotWithShape="1">
            <a:gsLst>
              <a:gs pos="100000">
                <a:srgbClr val="C00000">
                  <a:lumMod val="49000"/>
                </a:srgbClr>
              </a:gs>
              <a:gs pos="0">
                <a:schemeClr val="accent1">
                  <a:tint val="66000"/>
                  <a:satMod val="160000"/>
                </a:schemeClr>
              </a:gs>
              <a:gs pos="2000">
                <a:schemeClr val="accent1">
                  <a:tint val="23500"/>
                  <a:satMod val="160000"/>
                </a:scheme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8" name="Straight Connector 7"/>
          <p:cNvCxnSpPr/>
          <p:nvPr/>
        </p:nvCxnSpPr>
        <p:spPr>
          <a:xfrm>
            <a:off x="2267744" y="5829268"/>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39752" y="5157192"/>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9948" y="4482944"/>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14811" y="3826436"/>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67211" y="3044960"/>
            <a:ext cx="4320480" cy="480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67357" y="2361208"/>
            <a:ext cx="967519" cy="369332"/>
          </a:xfrm>
          <a:prstGeom prst="rect">
            <a:avLst/>
          </a:prstGeom>
          <a:noFill/>
        </p:spPr>
        <p:txBody>
          <a:bodyPr wrap="square" rtlCol="0">
            <a:spAutoFit/>
          </a:bodyPr>
          <a:lstStyle/>
          <a:p>
            <a:r>
              <a:rPr lang="en-US" dirty="0">
                <a:solidFill>
                  <a:prstClr val="white"/>
                </a:solidFill>
              </a:rPr>
              <a:t>PATIENT</a:t>
            </a:r>
          </a:p>
        </p:txBody>
      </p:sp>
      <p:sp>
        <p:nvSpPr>
          <p:cNvPr id="22" name="TextBox 21"/>
          <p:cNvSpPr txBox="1"/>
          <p:nvPr/>
        </p:nvSpPr>
        <p:spPr>
          <a:xfrm>
            <a:off x="3563888" y="3266644"/>
            <a:ext cx="1944216" cy="369332"/>
          </a:xfrm>
          <a:prstGeom prst="rect">
            <a:avLst/>
          </a:prstGeom>
          <a:noFill/>
        </p:spPr>
        <p:txBody>
          <a:bodyPr wrap="square" rtlCol="0">
            <a:spAutoFit/>
          </a:bodyPr>
          <a:lstStyle/>
          <a:p>
            <a:r>
              <a:rPr lang="en-US" dirty="0">
                <a:solidFill>
                  <a:prstClr val="white"/>
                </a:solidFill>
              </a:rPr>
              <a:t>CLINIC/HOSPITAL</a:t>
            </a:r>
          </a:p>
        </p:txBody>
      </p:sp>
      <p:sp>
        <p:nvSpPr>
          <p:cNvPr id="23" name="TextBox 22"/>
          <p:cNvSpPr txBox="1"/>
          <p:nvPr/>
        </p:nvSpPr>
        <p:spPr>
          <a:xfrm>
            <a:off x="3779912" y="3962173"/>
            <a:ext cx="1332148" cy="369332"/>
          </a:xfrm>
          <a:prstGeom prst="rect">
            <a:avLst/>
          </a:prstGeom>
          <a:noFill/>
        </p:spPr>
        <p:txBody>
          <a:bodyPr wrap="square" rtlCol="0">
            <a:spAutoFit/>
          </a:bodyPr>
          <a:lstStyle/>
          <a:p>
            <a:r>
              <a:rPr lang="en-US" dirty="0">
                <a:solidFill>
                  <a:prstClr val="white"/>
                </a:solidFill>
              </a:rPr>
              <a:t>INSURANCE</a:t>
            </a:r>
          </a:p>
        </p:txBody>
      </p:sp>
      <p:sp>
        <p:nvSpPr>
          <p:cNvPr id="24" name="TextBox 23"/>
          <p:cNvSpPr txBox="1"/>
          <p:nvPr/>
        </p:nvSpPr>
        <p:spPr>
          <a:xfrm>
            <a:off x="3779912" y="4642164"/>
            <a:ext cx="1476164" cy="369332"/>
          </a:xfrm>
          <a:prstGeom prst="rect">
            <a:avLst/>
          </a:prstGeom>
          <a:noFill/>
        </p:spPr>
        <p:txBody>
          <a:bodyPr wrap="square" rtlCol="0">
            <a:spAutoFit/>
          </a:bodyPr>
          <a:lstStyle/>
          <a:p>
            <a:r>
              <a:rPr lang="en-US" dirty="0">
                <a:solidFill>
                  <a:prstClr val="white"/>
                </a:solidFill>
              </a:rPr>
              <a:t>COMMUNITY</a:t>
            </a:r>
          </a:p>
        </p:txBody>
      </p:sp>
      <p:sp>
        <p:nvSpPr>
          <p:cNvPr id="25" name="TextBox 24"/>
          <p:cNvSpPr txBox="1"/>
          <p:nvPr/>
        </p:nvSpPr>
        <p:spPr>
          <a:xfrm>
            <a:off x="4137909" y="5336824"/>
            <a:ext cx="967519" cy="369332"/>
          </a:xfrm>
          <a:prstGeom prst="rect">
            <a:avLst/>
          </a:prstGeom>
          <a:noFill/>
        </p:spPr>
        <p:txBody>
          <a:bodyPr wrap="square" rtlCol="0">
            <a:spAutoFit/>
          </a:bodyPr>
          <a:lstStyle/>
          <a:p>
            <a:r>
              <a:rPr lang="en-US" dirty="0">
                <a:solidFill>
                  <a:prstClr val="white"/>
                </a:solidFill>
              </a:rPr>
              <a:t>STATE</a:t>
            </a:r>
          </a:p>
        </p:txBody>
      </p:sp>
      <p:sp>
        <p:nvSpPr>
          <p:cNvPr id="26" name="TextBox 25"/>
          <p:cNvSpPr txBox="1"/>
          <p:nvPr/>
        </p:nvSpPr>
        <p:spPr>
          <a:xfrm>
            <a:off x="3941568" y="6032535"/>
            <a:ext cx="1080096" cy="646331"/>
          </a:xfrm>
          <a:prstGeom prst="rect">
            <a:avLst/>
          </a:prstGeom>
          <a:noFill/>
        </p:spPr>
        <p:txBody>
          <a:bodyPr wrap="square" rtlCol="0">
            <a:spAutoFit/>
          </a:bodyPr>
          <a:lstStyle/>
          <a:p>
            <a:r>
              <a:rPr lang="en-US" dirty="0">
                <a:solidFill>
                  <a:prstClr val="white"/>
                </a:solidFill>
              </a:rPr>
              <a:t>FEDERALL</a:t>
            </a:r>
          </a:p>
        </p:txBody>
      </p:sp>
      <p:sp>
        <p:nvSpPr>
          <p:cNvPr id="27" name="Isosceles Triangle 26"/>
          <p:cNvSpPr/>
          <p:nvPr/>
        </p:nvSpPr>
        <p:spPr>
          <a:xfrm>
            <a:off x="1799795" y="1020527"/>
            <a:ext cx="5287999" cy="5624849"/>
          </a:xfrm>
          <a:prstGeom prst="triangle">
            <a:avLst>
              <a:gd name="adj" fmla="val 49743"/>
            </a:avLst>
          </a:prstGeom>
          <a:noFill/>
          <a:ln>
            <a:solidFill>
              <a:srgbClr val="746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Oval 2"/>
          <p:cNvSpPr/>
          <p:nvPr/>
        </p:nvSpPr>
        <p:spPr>
          <a:xfrm>
            <a:off x="2767314" y="3850439"/>
            <a:ext cx="3280953" cy="68050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370415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Managed Care Organizations (MCOs)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79</a:t>
            </a:fld>
            <a:endParaRPr lang="en-US" dirty="0">
              <a:solidFill>
                <a:prstClr val="black">
                  <a:tint val="75000"/>
                </a:prstClr>
              </a:solidFill>
            </a:endParaRPr>
          </a:p>
        </p:txBody>
      </p:sp>
      <p:sp>
        <p:nvSpPr>
          <p:cNvPr id="6" name="TextBox 5"/>
          <p:cNvSpPr txBox="1"/>
          <p:nvPr/>
        </p:nvSpPr>
        <p:spPr>
          <a:xfrm>
            <a:off x="683568" y="1268760"/>
            <a:ext cx="7704856" cy="923330"/>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Use of Medicaid MCOs increasing in </a:t>
            </a:r>
            <a:r>
              <a:rPr lang="en-US" dirty="0" smtClean="0">
                <a:solidFill>
                  <a:prstClr val="black"/>
                </a:solidFill>
              </a:rPr>
              <a:t>most states</a:t>
            </a:r>
            <a:endParaRPr lang="en-US" dirty="0">
              <a:solidFill>
                <a:prstClr val="black"/>
              </a:solidFill>
            </a:endParaRPr>
          </a:p>
          <a:p>
            <a:pPr marL="285750" indent="-285750">
              <a:buFont typeface="Arial" pitchFamily="34" charset="0"/>
              <a:buChar char="•"/>
            </a:pPr>
            <a:r>
              <a:rPr lang="en-US" dirty="0">
                <a:solidFill>
                  <a:prstClr val="black"/>
                </a:solidFill>
              </a:rPr>
              <a:t>Insurance company role in value based purchasing</a:t>
            </a:r>
          </a:p>
          <a:p>
            <a:pPr marL="285750" indent="-285750">
              <a:buFont typeface="Arial" pitchFamily="34" charset="0"/>
              <a:buChar char="•"/>
            </a:pPr>
            <a:endParaRPr lang="en-US" dirty="0">
              <a:solidFill>
                <a:prstClr val="black"/>
              </a:solidFill>
            </a:endParaRPr>
          </a:p>
        </p:txBody>
      </p:sp>
    </p:spTree>
    <p:extLst>
      <p:ext uri="{BB962C8B-B14F-4D97-AF65-F5344CB8AC3E}">
        <p14:creationId xmlns:p14="http://schemas.microsoft.com/office/powerpoint/2010/main" val="24815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Healthcare Upstream</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8</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0783"/>
            <a:ext cx="51625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79" y="3232151"/>
            <a:ext cx="1914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33" y="2508531"/>
            <a:ext cx="6048375"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875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29" y="308656"/>
            <a:ext cx="8229600" cy="669925"/>
          </a:xfrm>
        </p:spPr>
        <p:txBody>
          <a:bodyPr/>
          <a:lstStyle/>
          <a:p>
            <a:r>
              <a:rPr lang="en-US" dirty="0" smtClean="0"/>
              <a:t>Measuring Quality for Insurance Companies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80</a:t>
            </a:fld>
            <a:endParaRPr lang="en-US">
              <a:solidFill>
                <a:prstClr val="black">
                  <a:tint val="75000"/>
                </a:prstClr>
              </a:solidFill>
            </a:endParaRPr>
          </a:p>
        </p:txBody>
      </p:sp>
      <p:sp>
        <p:nvSpPr>
          <p:cNvPr id="8" name="TextBox 7"/>
          <p:cNvSpPr txBox="1"/>
          <p:nvPr/>
        </p:nvSpPr>
        <p:spPr>
          <a:xfrm>
            <a:off x="539552" y="980728"/>
            <a:ext cx="7884876" cy="1754326"/>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National Committee for Quality Assurance</a:t>
            </a:r>
          </a:p>
          <a:p>
            <a:pPr marL="742950" lvl="1" indent="-285750">
              <a:buFont typeface="Arial" pitchFamily="34" charset="0"/>
              <a:buChar char="•"/>
            </a:pPr>
            <a:r>
              <a:rPr lang="en-US" dirty="0">
                <a:solidFill>
                  <a:prstClr val="black"/>
                </a:solidFill>
              </a:rPr>
              <a:t>Use of the Healthcare Effectiveness Data and Information Set (HEDIS)</a:t>
            </a:r>
          </a:p>
          <a:p>
            <a:pPr marL="742950" lvl="1" indent="-285750">
              <a:buFont typeface="Arial" pitchFamily="34" charset="0"/>
              <a:buChar char="•"/>
            </a:pPr>
            <a:r>
              <a:rPr lang="en-US" dirty="0">
                <a:solidFill>
                  <a:prstClr val="black"/>
                </a:solidFill>
              </a:rPr>
              <a:t>Sets accreditation standards for Medicaid MCOs</a:t>
            </a:r>
          </a:p>
          <a:p>
            <a:pPr marL="742950" lvl="1" indent="-285750">
              <a:buFont typeface="Arial" pitchFamily="34" charset="0"/>
              <a:buChar char="•"/>
            </a:pPr>
            <a:r>
              <a:rPr lang="en-US" dirty="0">
                <a:solidFill>
                  <a:prstClr val="black"/>
                </a:solidFill>
              </a:rPr>
              <a:t>Help Medicaid to choose MCO provider</a:t>
            </a:r>
          </a:p>
          <a:p>
            <a:pPr marL="285750" indent="-285750">
              <a:buFont typeface="Arial" pitchFamily="34" charset="0"/>
              <a:buChar char="•"/>
            </a:pPr>
            <a:r>
              <a:rPr lang="en-US" dirty="0">
                <a:solidFill>
                  <a:prstClr val="black"/>
                </a:solidFill>
              </a:rPr>
              <a:t>Developing performance measures for ACOs</a:t>
            </a:r>
          </a:p>
          <a:p>
            <a:pPr marL="285750" indent="-285750">
              <a:buFont typeface="Arial" pitchFamily="34" charset="0"/>
              <a:buChar char="•"/>
            </a:pPr>
            <a:r>
              <a:rPr lang="en-US" dirty="0">
                <a:solidFill>
                  <a:prstClr val="black"/>
                </a:solidFill>
              </a:rPr>
              <a:t>HEDIS and asthma quality measures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24" y="3319829"/>
            <a:ext cx="7405687" cy="320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7624" y="6523482"/>
            <a:ext cx="5004556" cy="246221"/>
          </a:xfrm>
          <a:prstGeom prst="rect">
            <a:avLst/>
          </a:prstGeom>
          <a:noFill/>
        </p:spPr>
        <p:txBody>
          <a:bodyPr wrap="square" rtlCol="0">
            <a:spAutoFit/>
          </a:bodyPr>
          <a:lstStyle/>
          <a:p>
            <a:r>
              <a:rPr lang="en-US" sz="1000" dirty="0">
                <a:solidFill>
                  <a:prstClr val="black"/>
                </a:solidFill>
              </a:rPr>
              <a:t>Source: HEDIS 2015, Volume 2</a:t>
            </a:r>
          </a:p>
        </p:txBody>
      </p:sp>
    </p:spTree>
    <p:extLst>
      <p:ext uri="{BB962C8B-B14F-4D97-AF65-F5344CB8AC3E}">
        <p14:creationId xmlns:p14="http://schemas.microsoft.com/office/powerpoint/2010/main" val="19670873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0" y="361908"/>
            <a:ext cx="8502472" cy="669925"/>
          </a:xfrm>
        </p:spPr>
        <p:txBody>
          <a:bodyPr>
            <a:normAutofit fontScale="90000"/>
          </a:bodyPr>
          <a:lstStyle/>
          <a:p>
            <a:r>
              <a:rPr lang="en-US" dirty="0" smtClean="0"/>
              <a:t>State Strategies For Sustainable Funding of Home Visiting Programs For Pediatric Asthmatics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81</a:t>
            </a:fld>
            <a:endParaRPr lang="en-US">
              <a:solidFill>
                <a:prstClr val="black">
                  <a:tint val="75000"/>
                </a:prstClr>
              </a:solidFill>
            </a:endParaRPr>
          </a:p>
        </p:txBody>
      </p:sp>
      <p:sp>
        <p:nvSpPr>
          <p:cNvPr id="5" name="TextBox 4"/>
          <p:cNvSpPr txBox="1"/>
          <p:nvPr/>
        </p:nvSpPr>
        <p:spPr>
          <a:xfrm>
            <a:off x="590042" y="1542876"/>
            <a:ext cx="8244916" cy="3416320"/>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EPSDT/Title V</a:t>
            </a:r>
          </a:p>
          <a:p>
            <a:pPr marL="285750" indent="-285750">
              <a:buFont typeface="Arial" pitchFamily="34" charset="0"/>
              <a:buChar char="•"/>
            </a:pPr>
            <a:r>
              <a:rPr lang="en-US" sz="2400" dirty="0">
                <a:solidFill>
                  <a:prstClr val="black"/>
                </a:solidFill>
              </a:rPr>
              <a:t>Health Homes</a:t>
            </a:r>
          </a:p>
          <a:p>
            <a:pPr marL="285750" indent="-285750">
              <a:buFont typeface="Arial" pitchFamily="34" charset="0"/>
              <a:buChar char="•"/>
            </a:pPr>
            <a:r>
              <a:rPr lang="en-US" sz="2400" dirty="0">
                <a:solidFill>
                  <a:prstClr val="black"/>
                </a:solidFill>
              </a:rPr>
              <a:t>Other governmental resources</a:t>
            </a:r>
          </a:p>
          <a:p>
            <a:pPr marL="285750" indent="-285750">
              <a:buFont typeface="Arial" pitchFamily="34" charset="0"/>
              <a:buChar char="•"/>
            </a:pPr>
            <a:r>
              <a:rPr lang="en-US" sz="2400" dirty="0">
                <a:solidFill>
                  <a:prstClr val="black"/>
                </a:solidFill>
              </a:rPr>
              <a:t>State Medicaid Plan and Budget Amendments </a:t>
            </a:r>
          </a:p>
          <a:p>
            <a:pPr marL="285750" indent="-285750">
              <a:buFont typeface="Arial" pitchFamily="34" charset="0"/>
              <a:buChar char="•"/>
            </a:pPr>
            <a:r>
              <a:rPr lang="en-US" sz="2400" dirty="0">
                <a:solidFill>
                  <a:prstClr val="black"/>
                </a:solidFill>
              </a:rPr>
              <a:t>Negotiate as part of bundled payment from Medicaid MCOs*</a:t>
            </a:r>
          </a:p>
          <a:p>
            <a:pPr marL="285750" indent="-285750">
              <a:buFont typeface="Arial" pitchFamily="34" charset="0"/>
              <a:buChar char="•"/>
            </a:pPr>
            <a:r>
              <a:rPr lang="en-US" sz="2400" dirty="0">
                <a:solidFill>
                  <a:prstClr val="black"/>
                </a:solidFill>
              </a:rPr>
              <a:t>Medicaid demonstration application</a:t>
            </a:r>
          </a:p>
          <a:p>
            <a:pPr marL="285750" indent="-285750">
              <a:buFont typeface="Arial" pitchFamily="34" charset="0"/>
              <a:buChar char="•"/>
            </a:pPr>
            <a:endParaRPr lang="en-US" dirty="0">
              <a:solidFill>
                <a:prstClr val="black"/>
              </a:solidFill>
            </a:endParaRPr>
          </a:p>
          <a:p>
            <a:pPr marL="285750" indent="-285750">
              <a:buFont typeface="Arial" pitchFamily="34" charset="0"/>
              <a:buChar char="•"/>
            </a:pPr>
            <a:endParaRPr lang="en-US" dirty="0">
              <a:solidFill>
                <a:prstClr val="black"/>
              </a:solidFill>
            </a:endParaRPr>
          </a:p>
          <a:p>
            <a:endParaRPr lang="en-US" dirty="0">
              <a:solidFill>
                <a:prstClr val="black"/>
              </a:solidFill>
            </a:endParaRPr>
          </a:p>
          <a:p>
            <a:pPr lvl="1"/>
            <a:endParaRPr lang="en-US" dirty="0">
              <a:solidFill>
                <a:prstClr val="black"/>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91" y="3957079"/>
            <a:ext cx="5040559" cy="232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359307"/>
            <a:ext cx="28765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2919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0" y="361908"/>
            <a:ext cx="8502472" cy="669925"/>
          </a:xfrm>
        </p:spPr>
        <p:txBody>
          <a:bodyPr>
            <a:normAutofit fontScale="90000"/>
          </a:bodyPr>
          <a:lstStyle/>
          <a:p>
            <a:r>
              <a:rPr lang="en-US" dirty="0" smtClean="0"/>
              <a:t>State Strategies For Sustainable Funding of Home Visiting Programs For Pediatric Asthmatics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82</a:t>
            </a:fld>
            <a:endParaRPr lang="en-US">
              <a:solidFill>
                <a:prstClr val="black">
                  <a:tint val="75000"/>
                </a:prstClr>
              </a:solidFill>
            </a:endParaRPr>
          </a:p>
        </p:txBody>
      </p:sp>
      <p:sp>
        <p:nvSpPr>
          <p:cNvPr id="5" name="TextBox 4"/>
          <p:cNvSpPr txBox="1"/>
          <p:nvPr/>
        </p:nvSpPr>
        <p:spPr>
          <a:xfrm>
            <a:off x="603995" y="1542876"/>
            <a:ext cx="8244916" cy="2862322"/>
          </a:xfrm>
          <a:prstGeom prst="rect">
            <a:avLst/>
          </a:prstGeom>
          <a:noFill/>
        </p:spPr>
        <p:txBody>
          <a:bodyPr wrap="square" rtlCol="0">
            <a:spAutoFit/>
          </a:bodyPr>
          <a:lstStyle/>
          <a:p>
            <a:pPr marL="285750" indent="-285750">
              <a:buFont typeface="Arial" pitchFamily="34" charset="0"/>
              <a:buChar char="•"/>
            </a:pPr>
            <a:r>
              <a:rPr lang="en-US" dirty="0">
                <a:solidFill>
                  <a:prstClr val="black"/>
                </a:solidFill>
              </a:rPr>
              <a:t>EPSDT/care coordination/title 5</a:t>
            </a:r>
          </a:p>
          <a:p>
            <a:pPr marL="285750" indent="-285750">
              <a:buFont typeface="Arial" pitchFamily="34" charset="0"/>
              <a:buChar char="•"/>
            </a:pPr>
            <a:r>
              <a:rPr lang="en-US" dirty="0">
                <a:solidFill>
                  <a:prstClr val="black"/>
                </a:solidFill>
              </a:rPr>
              <a:t>Health Homes</a:t>
            </a:r>
          </a:p>
          <a:p>
            <a:pPr marL="285750" indent="-285750">
              <a:buFont typeface="Arial" pitchFamily="34" charset="0"/>
              <a:buChar char="•"/>
            </a:pPr>
            <a:r>
              <a:rPr lang="en-US" dirty="0" err="1">
                <a:solidFill>
                  <a:prstClr val="black"/>
                </a:solidFill>
              </a:rPr>
              <a:t>Dept</a:t>
            </a:r>
            <a:r>
              <a:rPr lang="en-US" dirty="0">
                <a:solidFill>
                  <a:prstClr val="black"/>
                </a:solidFill>
              </a:rPr>
              <a:t> of the Environment/</a:t>
            </a:r>
            <a:r>
              <a:rPr lang="en-US" dirty="0" err="1">
                <a:solidFill>
                  <a:prstClr val="black"/>
                </a:solidFill>
              </a:rPr>
              <a:t>Dept</a:t>
            </a:r>
            <a:r>
              <a:rPr lang="en-US" dirty="0">
                <a:solidFill>
                  <a:prstClr val="black"/>
                </a:solidFill>
              </a:rPr>
              <a:t> of Housing and Urban Development</a:t>
            </a:r>
          </a:p>
          <a:p>
            <a:pPr marL="285750" indent="-285750">
              <a:buFont typeface="Arial" pitchFamily="34" charset="0"/>
              <a:buChar char="•"/>
            </a:pPr>
            <a:r>
              <a:rPr lang="en-US" dirty="0">
                <a:solidFill>
                  <a:prstClr val="black"/>
                </a:solidFill>
              </a:rPr>
              <a:t>State Medicaid Plan and Budget Amendments </a:t>
            </a:r>
          </a:p>
          <a:p>
            <a:pPr marL="285750" indent="-285750">
              <a:buFont typeface="Arial" pitchFamily="34" charset="0"/>
              <a:buChar char="•"/>
            </a:pPr>
            <a:r>
              <a:rPr lang="en-US" dirty="0">
                <a:solidFill>
                  <a:prstClr val="black"/>
                </a:solidFill>
              </a:rPr>
              <a:t>Negotiate as part of capitation or bundled payment from Medicaid MCOs*</a:t>
            </a:r>
          </a:p>
          <a:p>
            <a:pPr marL="285750" indent="-285750">
              <a:buFont typeface="Arial" pitchFamily="34" charset="0"/>
              <a:buChar char="•"/>
            </a:pPr>
            <a:r>
              <a:rPr lang="en-US" dirty="0">
                <a:solidFill>
                  <a:prstClr val="black"/>
                </a:solidFill>
              </a:rPr>
              <a:t>Medicaid demonstration application</a:t>
            </a:r>
          </a:p>
          <a:p>
            <a:pPr marL="285750" indent="-285750">
              <a:buFont typeface="Arial" pitchFamily="34" charset="0"/>
              <a:buChar char="•"/>
            </a:pPr>
            <a:endParaRPr lang="en-US" dirty="0">
              <a:solidFill>
                <a:prstClr val="black"/>
              </a:solidFill>
            </a:endParaRPr>
          </a:p>
          <a:p>
            <a:pPr marL="285750" indent="-285750">
              <a:buFont typeface="Arial" pitchFamily="34" charset="0"/>
              <a:buChar char="•"/>
            </a:pPr>
            <a:endParaRPr lang="en-US" dirty="0">
              <a:solidFill>
                <a:prstClr val="black"/>
              </a:solidFill>
            </a:endParaRPr>
          </a:p>
          <a:p>
            <a:endParaRPr lang="en-US" dirty="0">
              <a:solidFill>
                <a:prstClr val="black"/>
              </a:solidFill>
            </a:endParaRPr>
          </a:p>
          <a:p>
            <a:pPr lvl="1"/>
            <a:endParaRPr lang="en-US" dirty="0">
              <a:solidFill>
                <a:prstClr val="black"/>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91" y="3811938"/>
            <a:ext cx="5040559" cy="232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043" y="4102007"/>
            <a:ext cx="28765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750" y="2139951"/>
            <a:ext cx="6486525"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8953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and Periodic Screening, Diagnostic, and Treatment </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83</a:t>
            </a:fld>
            <a:endParaRPr lang="en-US">
              <a:solidFill>
                <a:prstClr val="black">
                  <a:tint val="75000"/>
                </a:prstClr>
              </a:solidFill>
            </a:endParaRPr>
          </a:p>
        </p:txBody>
      </p:sp>
      <p:sp>
        <p:nvSpPr>
          <p:cNvPr id="6" name="TextBox 5"/>
          <p:cNvSpPr txBox="1"/>
          <p:nvPr/>
        </p:nvSpPr>
        <p:spPr>
          <a:xfrm>
            <a:off x="431540" y="933862"/>
            <a:ext cx="3996444" cy="2831544"/>
          </a:xfrm>
          <a:prstGeom prst="rect">
            <a:avLst/>
          </a:prstGeom>
          <a:noFill/>
        </p:spPr>
        <p:txBody>
          <a:bodyPr wrap="square" rtlCol="0">
            <a:spAutoFit/>
          </a:bodyPr>
          <a:lstStyle/>
          <a:p>
            <a:pPr marL="285750" indent="-285750">
              <a:buFont typeface="Arial" pitchFamily="34" charset="0"/>
              <a:buChar char="•"/>
            </a:pPr>
            <a:r>
              <a:rPr lang="en-US" sz="2000" dirty="0">
                <a:solidFill>
                  <a:prstClr val="black"/>
                </a:solidFill>
              </a:rPr>
              <a:t>Requirements for services states must provide to children up to age 21</a:t>
            </a:r>
          </a:p>
          <a:p>
            <a:pPr marL="285750" indent="-285750">
              <a:buFont typeface="Arial" pitchFamily="34" charset="0"/>
              <a:buChar char="•"/>
            </a:pPr>
            <a:r>
              <a:rPr lang="en-US" sz="2000" dirty="0">
                <a:solidFill>
                  <a:prstClr val="black"/>
                </a:solidFill>
              </a:rPr>
              <a:t>Goal: early recognition, treatment, prevention</a:t>
            </a:r>
          </a:p>
          <a:p>
            <a:pPr marL="285750" indent="-285750">
              <a:buFont typeface="Arial" pitchFamily="34" charset="0"/>
              <a:buChar char="•"/>
            </a:pPr>
            <a:r>
              <a:rPr lang="en-US" sz="2000" dirty="0">
                <a:solidFill>
                  <a:prstClr val="black"/>
                </a:solidFill>
              </a:rPr>
              <a:t>Qualify for services excluded under many private insurance, CHIP</a:t>
            </a:r>
          </a:p>
          <a:p>
            <a:pPr marL="285750" indent="-285750">
              <a:buFont typeface="Arial" pitchFamily="34" charset="0"/>
              <a:buChar char="•"/>
            </a:pPr>
            <a:endParaRPr lang="en-US" dirty="0">
              <a:solidFill>
                <a:prstClr val="black"/>
              </a:solidFill>
            </a:endParaRPr>
          </a:p>
        </p:txBody>
      </p:sp>
      <p:sp>
        <p:nvSpPr>
          <p:cNvPr id="7" name="Title 1"/>
          <p:cNvSpPr txBox="1">
            <a:spLocks/>
          </p:cNvSpPr>
          <p:nvPr/>
        </p:nvSpPr>
        <p:spPr>
          <a:xfrm>
            <a:off x="431540" y="3727008"/>
            <a:ext cx="8229600" cy="6699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kern="1200">
                <a:solidFill>
                  <a:srgbClr val="DA291C"/>
                </a:solidFill>
                <a:latin typeface="Corbel" pitchFamily="34" charset="0"/>
                <a:ea typeface="+mj-ea"/>
                <a:cs typeface="+mj-cs"/>
              </a:defRPr>
            </a:lvl1pPr>
          </a:lstStyle>
          <a:p>
            <a:r>
              <a:rPr lang="en-US" dirty="0" smtClean="0"/>
              <a:t>Title V Funds</a:t>
            </a:r>
            <a:endParaRPr lang="en-US" dirty="0"/>
          </a:p>
        </p:txBody>
      </p:sp>
      <p:sp>
        <p:nvSpPr>
          <p:cNvPr id="4" name="TextBox 3"/>
          <p:cNvSpPr txBox="1"/>
          <p:nvPr/>
        </p:nvSpPr>
        <p:spPr>
          <a:xfrm>
            <a:off x="539552" y="4533123"/>
            <a:ext cx="5580620" cy="1015663"/>
          </a:xfrm>
          <a:prstGeom prst="rect">
            <a:avLst/>
          </a:prstGeom>
          <a:noFill/>
        </p:spPr>
        <p:txBody>
          <a:bodyPr wrap="square" rtlCol="0">
            <a:spAutoFit/>
          </a:bodyPr>
          <a:lstStyle/>
          <a:p>
            <a:pPr marL="285750" indent="-285750">
              <a:buFont typeface="Arial" pitchFamily="34" charset="0"/>
              <a:buChar char="•"/>
            </a:pPr>
            <a:r>
              <a:rPr lang="en-US" sz="2000" dirty="0">
                <a:solidFill>
                  <a:prstClr val="black"/>
                </a:solidFill>
              </a:rPr>
              <a:t>Block grants to states</a:t>
            </a:r>
          </a:p>
          <a:p>
            <a:pPr marL="285750" indent="-285750">
              <a:buFont typeface="Arial" pitchFamily="34" charset="0"/>
              <a:buChar char="•"/>
            </a:pPr>
            <a:r>
              <a:rPr lang="en-US" sz="2000" dirty="0">
                <a:solidFill>
                  <a:prstClr val="black"/>
                </a:solidFill>
              </a:rPr>
              <a:t>Women, children, families</a:t>
            </a:r>
          </a:p>
          <a:p>
            <a:pPr marL="285750" indent="-285750">
              <a:buFont typeface="Arial" pitchFamily="34" charset="0"/>
              <a:buChar char="•"/>
            </a:pPr>
            <a:r>
              <a:rPr lang="en-US" sz="2000" dirty="0">
                <a:solidFill>
                  <a:prstClr val="black"/>
                </a:solidFill>
              </a:rPr>
              <a:t>Role in providing EPSDT</a:t>
            </a:r>
          </a:p>
        </p:txBody>
      </p:sp>
      <p:sp>
        <p:nvSpPr>
          <p:cNvPr id="5" name="TextBox 4"/>
          <p:cNvSpPr txBox="1"/>
          <p:nvPr/>
        </p:nvSpPr>
        <p:spPr>
          <a:xfrm>
            <a:off x="26" y="6082148"/>
            <a:ext cx="8244407" cy="553998"/>
          </a:xfrm>
          <a:prstGeom prst="rect">
            <a:avLst/>
          </a:prstGeom>
          <a:noFill/>
        </p:spPr>
        <p:txBody>
          <a:bodyPr wrap="square" rtlCol="0">
            <a:spAutoFit/>
          </a:bodyPr>
          <a:lstStyle/>
          <a:p>
            <a:pPr marL="171450" indent="-171450">
              <a:buFont typeface="Arial" pitchFamily="34" charset="0"/>
              <a:buChar char="•"/>
            </a:pPr>
            <a:endParaRPr lang="en-US" sz="1000" dirty="0">
              <a:solidFill>
                <a:prstClr val="black"/>
              </a:solidFill>
            </a:endParaRPr>
          </a:p>
          <a:p>
            <a:pPr marL="171450" indent="-171450">
              <a:buFont typeface="Arial" pitchFamily="34" charset="0"/>
              <a:buChar char="•"/>
            </a:pPr>
            <a:r>
              <a:rPr lang="en-US" sz="1000" dirty="0">
                <a:solidFill>
                  <a:prstClr val="black"/>
                </a:solidFill>
              </a:rPr>
              <a:t>US </a:t>
            </a:r>
            <a:r>
              <a:rPr lang="en-US" sz="1000" dirty="0" err="1">
                <a:solidFill>
                  <a:prstClr val="black"/>
                </a:solidFill>
              </a:rPr>
              <a:t>Dept</a:t>
            </a:r>
            <a:r>
              <a:rPr lang="en-US" sz="1000" dirty="0">
                <a:solidFill>
                  <a:prstClr val="black"/>
                </a:solidFill>
              </a:rPr>
              <a:t> HHS. HRSA Maternal and Child Health. EPSDT and Title V Collaboration to Improve Child Health. </a:t>
            </a:r>
            <a:r>
              <a:rPr lang="en-US" sz="1000" dirty="0">
                <a:solidFill>
                  <a:prstClr val="black"/>
                </a:solidFill>
                <a:hlinkClick r:id="rId3"/>
              </a:rPr>
              <a:t>www.mchb.hrsa.gov</a:t>
            </a:r>
            <a:endParaRPr lang="en-US" sz="1000" dirty="0">
              <a:solidFill>
                <a:prstClr val="black"/>
              </a:solidFill>
            </a:endParaRPr>
          </a:p>
          <a:p>
            <a:pPr marL="171450" indent="-171450">
              <a:buFont typeface="Arial" pitchFamily="34" charset="0"/>
              <a:buChar char="•"/>
            </a:pPr>
            <a:r>
              <a:rPr lang="en-US" sz="1000" dirty="0">
                <a:solidFill>
                  <a:prstClr val="black"/>
                </a:solidFill>
              </a:rPr>
              <a:t>HRSA. Understanding Title V of the Social Security Act. http://www.amchp.org/AboutTitleV/Documents/UnderstandingTitleV.pdf</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340" y="1524289"/>
            <a:ext cx="4274132" cy="448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1802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Demonstration/Innovation Grants</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84</a:t>
            </a:fld>
            <a:endParaRPr lang="en-US">
              <a:solidFill>
                <a:prstClr val="black">
                  <a:tint val="75000"/>
                </a:prstClr>
              </a:solidFill>
            </a:endParaRPr>
          </a:p>
        </p:txBody>
      </p:sp>
      <p:sp>
        <p:nvSpPr>
          <p:cNvPr id="5" name="TextBox 4"/>
          <p:cNvSpPr txBox="1"/>
          <p:nvPr/>
        </p:nvSpPr>
        <p:spPr>
          <a:xfrm>
            <a:off x="467544" y="1124744"/>
            <a:ext cx="8136904" cy="3693319"/>
          </a:xfrm>
          <a:prstGeom prst="rect">
            <a:avLst/>
          </a:prstGeom>
          <a:noFill/>
        </p:spPr>
        <p:txBody>
          <a:bodyPr wrap="square" rtlCol="0">
            <a:spAutoFit/>
          </a:bodyPr>
          <a:lstStyle/>
          <a:p>
            <a:pPr marL="285750" indent="-285750">
              <a:buFont typeface="Arial" pitchFamily="34" charset="0"/>
              <a:buChar char="•"/>
            </a:pPr>
            <a:r>
              <a:rPr lang="en-US" sz="2400" dirty="0">
                <a:solidFill>
                  <a:prstClr val="black"/>
                </a:solidFill>
              </a:rPr>
              <a:t>Medicaid demonstration in Washington, DC</a:t>
            </a:r>
          </a:p>
          <a:p>
            <a:pPr marL="742950" lvl="1" indent="-285750">
              <a:buFont typeface="Arial" pitchFamily="34" charset="0"/>
              <a:buChar char="•"/>
            </a:pPr>
            <a:r>
              <a:rPr lang="en-US" sz="2400" dirty="0">
                <a:solidFill>
                  <a:prstClr val="black"/>
                </a:solidFill>
              </a:rPr>
              <a:t>Mary’s Center for Maternal Child Care in Washington, DC</a:t>
            </a:r>
          </a:p>
          <a:p>
            <a:pPr marL="1200150" lvl="2" indent="-285750">
              <a:buFont typeface="Arial" pitchFamily="34" charset="0"/>
              <a:buChar char="•"/>
            </a:pPr>
            <a:r>
              <a:rPr lang="en-US" sz="2400" dirty="0">
                <a:solidFill>
                  <a:prstClr val="black"/>
                </a:solidFill>
              </a:rPr>
              <a:t>Health Care Innovation Award</a:t>
            </a:r>
          </a:p>
          <a:p>
            <a:pPr marL="1200150" lvl="2" indent="-285750">
              <a:buFont typeface="Arial" pitchFamily="34" charset="0"/>
              <a:buChar char="•"/>
            </a:pPr>
            <a:r>
              <a:rPr lang="en-US" sz="2400" dirty="0">
                <a:solidFill>
                  <a:prstClr val="black"/>
                </a:solidFill>
              </a:rPr>
              <a:t>Capital Clinical Integration Network</a:t>
            </a:r>
          </a:p>
          <a:p>
            <a:pPr marL="1200150" lvl="2" indent="-285750">
              <a:buFont typeface="Arial" pitchFamily="34" charset="0"/>
              <a:buChar char="•"/>
            </a:pPr>
            <a:r>
              <a:rPr lang="en-US" sz="2400" dirty="0">
                <a:solidFill>
                  <a:prstClr val="black"/>
                </a:solidFill>
              </a:rPr>
              <a:t>$15 million grant</a:t>
            </a:r>
          </a:p>
          <a:p>
            <a:pPr marL="1200150" lvl="2" indent="-285750">
              <a:buFont typeface="Arial" pitchFamily="34" charset="0"/>
              <a:buChar char="•"/>
            </a:pPr>
            <a:r>
              <a:rPr lang="en-US" sz="2400" dirty="0">
                <a:solidFill>
                  <a:prstClr val="black"/>
                </a:solidFill>
              </a:rPr>
              <a:t>Super utilizing high cost chronically ill patients</a:t>
            </a:r>
          </a:p>
          <a:p>
            <a:pPr marL="1200150" lvl="2" indent="-285750">
              <a:buFont typeface="Arial" pitchFamily="34" charset="0"/>
              <a:buChar char="•"/>
            </a:pPr>
            <a:r>
              <a:rPr lang="en-US" sz="2400" dirty="0">
                <a:solidFill>
                  <a:prstClr val="black"/>
                </a:solidFill>
              </a:rPr>
              <a:t>Telemedicine</a:t>
            </a:r>
          </a:p>
          <a:p>
            <a:pPr marL="1200150" lvl="2" indent="-285750">
              <a:buFont typeface="Arial" pitchFamily="34" charset="0"/>
              <a:buChar char="•"/>
            </a:pPr>
            <a:r>
              <a:rPr lang="en-US" sz="2400" dirty="0">
                <a:solidFill>
                  <a:prstClr val="black"/>
                </a:solidFill>
              </a:rPr>
              <a:t>Trained community based care coordinators</a:t>
            </a:r>
          </a:p>
          <a:p>
            <a:pPr marL="1200150" lvl="2" indent="-285750">
              <a:buFont typeface="Arial" pitchFamily="34" charset="0"/>
              <a:buChar char="•"/>
            </a:pPr>
            <a:r>
              <a:rPr lang="en-US" sz="2400" dirty="0">
                <a:solidFill>
                  <a:prstClr val="black"/>
                </a:solidFill>
              </a:rPr>
              <a:t>Goal: decrease ED utilization</a:t>
            </a:r>
          </a:p>
          <a:p>
            <a:endParaRPr lang="en-US" dirty="0">
              <a:solidFill>
                <a:prstClr val="black"/>
              </a:solidFill>
            </a:endParaRPr>
          </a:p>
        </p:txBody>
      </p:sp>
    </p:spTree>
    <p:extLst>
      <p:ext uri="{BB962C8B-B14F-4D97-AF65-F5344CB8AC3E}">
        <p14:creationId xmlns:p14="http://schemas.microsoft.com/office/powerpoint/2010/main" val="3804010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Healthcare Upstream</a:t>
            </a:r>
            <a:endParaRPr lang="en-US" dirty="0"/>
          </a:p>
        </p:txBody>
      </p:sp>
      <p:sp>
        <p:nvSpPr>
          <p:cNvPr id="3" name="Slide Number Placeholder 2"/>
          <p:cNvSpPr>
            <a:spLocks noGrp="1"/>
          </p:cNvSpPr>
          <p:nvPr>
            <p:ph type="sldNum" sz="quarter" idx="12"/>
          </p:nvPr>
        </p:nvSpPr>
        <p:spPr/>
        <p:txBody>
          <a:bodyPr/>
          <a:lstStyle/>
          <a:p>
            <a:fld id="{90033947-BDB2-44BC-B95C-A87CE3683263}" type="slidenum">
              <a:rPr lang="en-US" smtClean="0">
                <a:solidFill>
                  <a:prstClr val="black">
                    <a:tint val="75000"/>
                  </a:prstClr>
                </a:solidFill>
              </a:rPr>
              <a:pPr/>
              <a:t>9</a:t>
            </a:fld>
            <a:endParaRPr lang="en-US">
              <a:solidFill>
                <a:prstClr val="black">
                  <a:tint val="75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0783"/>
            <a:ext cx="51625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79" y="3232151"/>
            <a:ext cx="1914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33" y="2508531"/>
            <a:ext cx="6048375"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429003"/>
            <a:ext cx="619125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144" y="5613403"/>
            <a:ext cx="291465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211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7012</Words>
  <Application>Microsoft Office PowerPoint</Application>
  <PresentationFormat>On-screen Show (4:3)</PresentationFormat>
  <Paragraphs>1020</Paragraphs>
  <Slides>84</Slides>
  <Notes>73</Notes>
  <HiddenSlides>0</HiddenSlides>
  <MMClips>0</MMClips>
  <ScaleCrop>false</ScaleCrop>
  <HeadingPairs>
    <vt:vector size="4" baseType="variant">
      <vt:variant>
        <vt:lpstr>Theme</vt:lpstr>
      </vt:variant>
      <vt:variant>
        <vt:i4>15</vt:i4>
      </vt:variant>
      <vt:variant>
        <vt:lpstr>Slide Titles</vt:lpstr>
      </vt:variant>
      <vt:variant>
        <vt:i4>84</vt:i4>
      </vt:variant>
    </vt:vector>
  </HeadingPairs>
  <TitlesOfParts>
    <vt:vector size="99"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Asthma and Advocacy</vt:lpstr>
      <vt:lpstr>Learning Objectives</vt:lpstr>
      <vt:lpstr>National Childhood Asthma Cost</vt:lpstr>
      <vt:lpstr>National Childhood Asthma Epidemiology</vt:lpstr>
      <vt:lpstr>Healthy Patients AND Healthy Communities</vt:lpstr>
      <vt:lpstr>Moving Healthcare Upstream</vt:lpstr>
      <vt:lpstr>Moving Healthcare Upstream</vt:lpstr>
      <vt:lpstr>Moving Healthcare Upstream</vt:lpstr>
      <vt:lpstr>Moving Healthcare Upstream</vt:lpstr>
      <vt:lpstr>Contribution of Environmental Factors to Preventable Burden of Disease</vt:lpstr>
      <vt:lpstr>Affordable Care Act Summary</vt:lpstr>
      <vt:lpstr>Affordable Care Act and Restructuring Preventive Care</vt:lpstr>
      <vt:lpstr>The Message:  A policy window is open for furthering population-level preventive solutions for pediatric asthma</vt:lpstr>
      <vt:lpstr>Opportunities for Intervention</vt:lpstr>
      <vt:lpstr>NHLBI Asthma Management Guidelines</vt:lpstr>
      <vt:lpstr>Control of Environmental Measures</vt:lpstr>
      <vt:lpstr>Children Are Not Little Adults</vt:lpstr>
      <vt:lpstr>Taking a Pediatric Environmental Exposure History </vt:lpstr>
      <vt:lpstr>Importance of Protecting Children from Indoor Air Allergens </vt:lpstr>
      <vt:lpstr>Allergens in the Indoor Air</vt:lpstr>
      <vt:lpstr>Indoor Air Quality</vt:lpstr>
      <vt:lpstr>Home Indoor Air Pollution</vt:lpstr>
      <vt:lpstr>Cockroach Allergen</vt:lpstr>
      <vt:lpstr>Cockroach Environmental Control</vt:lpstr>
      <vt:lpstr>Dust Mite Allergen</vt:lpstr>
      <vt:lpstr>Evidence for Dust Mite Control</vt:lpstr>
      <vt:lpstr>Dust Mite Control</vt:lpstr>
      <vt:lpstr>Mold = Fungus = Mildew</vt:lpstr>
      <vt:lpstr>Questions for Families*</vt:lpstr>
      <vt:lpstr>Mold Control</vt:lpstr>
      <vt:lpstr>Evidence for Mold Remediation</vt:lpstr>
      <vt:lpstr>Animal Allergens: Pets and Nonpets</vt:lpstr>
      <vt:lpstr>Prevalence of Animal Allergens</vt:lpstr>
      <vt:lpstr>Pet Allergen Control</vt:lpstr>
      <vt:lpstr>Environmental Tobacco Smoke</vt:lpstr>
      <vt:lpstr>Environmental Tobacco Smoke Interventions</vt:lpstr>
      <vt:lpstr>Combined Asthma Trigger Management</vt:lpstr>
      <vt:lpstr>Evidence In Action: Inner City Asthma Study</vt:lpstr>
      <vt:lpstr>PowerPoint Presentation</vt:lpstr>
      <vt:lpstr>Opportunities for Intervention</vt:lpstr>
      <vt:lpstr>Review of Changes in Health Care Delivery</vt:lpstr>
      <vt:lpstr>Hospital Level Interventions to Improve Quality of Asthma Care</vt:lpstr>
      <vt:lpstr>Hospital Level Interventions to Improve Cost of Asthma Care</vt:lpstr>
      <vt:lpstr>PowerPoint Presentation</vt:lpstr>
      <vt:lpstr>How To Refer to Community Resources From Inpatient Setting</vt:lpstr>
      <vt:lpstr>Opportunities for Intervention</vt:lpstr>
      <vt:lpstr>Hospital Awareness of Community Resources</vt:lpstr>
      <vt:lpstr>What is already being done to prevent asthma within the community?</vt:lpstr>
      <vt:lpstr>District Department of the Environment</vt:lpstr>
      <vt:lpstr>PowerPoint Presentation</vt:lpstr>
      <vt:lpstr>Identified Hazards Summary, 2013-14 IMPACT DC Referrals (n=94)</vt:lpstr>
      <vt:lpstr>Remediation Outcome Summary, 2013-14 IMPACT DC Referrals (n=94)</vt:lpstr>
      <vt:lpstr>Breathe DC</vt:lpstr>
      <vt:lpstr>PowerPoint Presentation</vt:lpstr>
      <vt:lpstr>Health Leads Family Help Desk</vt:lpstr>
      <vt:lpstr>PowerPoint Presentation</vt:lpstr>
      <vt:lpstr>Who can make referrals?</vt:lpstr>
      <vt:lpstr>We can do better…</vt:lpstr>
      <vt:lpstr>Which patients should you refer?</vt:lpstr>
      <vt:lpstr>PowerPoint Presentation</vt:lpstr>
      <vt:lpstr>What is already being done to change funding for asthma care?</vt:lpstr>
      <vt:lpstr>Opportunities for Intervention</vt:lpstr>
      <vt:lpstr>PowerPoint Presentation</vt:lpstr>
      <vt:lpstr>PowerPoint Presentation</vt:lpstr>
      <vt:lpstr>How to Determine Need?</vt:lpstr>
      <vt:lpstr>PowerPoint Presentation</vt:lpstr>
      <vt:lpstr>PowerPoint Presentation</vt:lpstr>
      <vt:lpstr>Goals</vt:lpstr>
      <vt:lpstr>PowerPoint Presentation</vt:lpstr>
      <vt:lpstr>Medicaid State Plan/Budget Amendments</vt:lpstr>
      <vt:lpstr>Timeline for Advocacy</vt:lpstr>
      <vt:lpstr>Approaching DC Department of Healthcare Finance</vt:lpstr>
      <vt:lpstr>Approaching DC Department of Healthcare Finance</vt:lpstr>
      <vt:lpstr>Other Innovations in DC Environmental Health Policy</vt:lpstr>
      <vt:lpstr>Opportunities for Intervention</vt:lpstr>
      <vt:lpstr>Learning Objectives</vt:lpstr>
      <vt:lpstr>Questions?</vt:lpstr>
      <vt:lpstr>Opportunities for Intervention</vt:lpstr>
      <vt:lpstr>Medicaid Managed Care Organizations (MCOs)</vt:lpstr>
      <vt:lpstr>Measuring Quality for Insurance Companies</vt:lpstr>
      <vt:lpstr>State Strategies For Sustainable Funding of Home Visiting Programs For Pediatric Asthmatics</vt:lpstr>
      <vt:lpstr>State Strategies For Sustainable Funding of Home Visiting Programs For Pediatric Asthmatics</vt:lpstr>
      <vt:lpstr>Early and Periodic Screening, Diagnostic, and Treatment </vt:lpstr>
      <vt:lpstr>CMS Demonstration/Innovation Grants</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and Advocacy</dc:title>
  <dc:creator>Nerlinger, Abby</dc:creator>
  <cp:lastModifiedBy>Nerlinger, Abby</cp:lastModifiedBy>
  <cp:revision>15</cp:revision>
  <dcterms:created xsi:type="dcterms:W3CDTF">2015-08-05T01:38:51Z</dcterms:created>
  <dcterms:modified xsi:type="dcterms:W3CDTF">2015-08-05T15:56:45Z</dcterms:modified>
</cp:coreProperties>
</file>