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66" r:id="rId4"/>
    <p:sldId id="293" r:id="rId5"/>
    <p:sldId id="294" r:id="rId6"/>
    <p:sldId id="295" r:id="rId7"/>
    <p:sldId id="302" r:id="rId8"/>
    <p:sldId id="298" r:id="rId9"/>
    <p:sldId id="296" r:id="rId10"/>
    <p:sldId id="299" r:id="rId11"/>
    <p:sldId id="301" r:id="rId12"/>
    <p:sldId id="316" r:id="rId13"/>
    <p:sldId id="314" r:id="rId14"/>
    <p:sldId id="300" r:id="rId15"/>
    <p:sldId id="267" r:id="rId16"/>
    <p:sldId id="313" r:id="rId17"/>
    <p:sldId id="322" r:id="rId18"/>
    <p:sldId id="320" r:id="rId19"/>
    <p:sldId id="321" r:id="rId20"/>
    <p:sldId id="323" r:id="rId21"/>
    <p:sldId id="270" r:id="rId22"/>
    <p:sldId id="305" r:id="rId23"/>
    <p:sldId id="306" r:id="rId24"/>
    <p:sldId id="310" r:id="rId25"/>
    <p:sldId id="308" r:id="rId26"/>
    <p:sldId id="284" r:id="rId27"/>
    <p:sldId id="311" r:id="rId2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82967F2-4238-48F7-97F9-E3722C6F803A}">
          <p14:sldIdLst>
            <p14:sldId id="256"/>
            <p14:sldId id="257"/>
            <p14:sldId id="266"/>
            <p14:sldId id="293"/>
            <p14:sldId id="294"/>
            <p14:sldId id="295"/>
            <p14:sldId id="302"/>
            <p14:sldId id="298"/>
            <p14:sldId id="296"/>
            <p14:sldId id="299"/>
            <p14:sldId id="301"/>
            <p14:sldId id="316"/>
            <p14:sldId id="314"/>
            <p14:sldId id="300"/>
            <p14:sldId id="267"/>
            <p14:sldId id="313"/>
            <p14:sldId id="322"/>
            <p14:sldId id="320"/>
            <p14:sldId id="321"/>
            <p14:sldId id="323"/>
            <p14:sldId id="270"/>
            <p14:sldId id="305"/>
            <p14:sldId id="306"/>
            <p14:sldId id="310"/>
            <p14:sldId id="308"/>
            <p14:sldId id="284"/>
            <p14:sldId id="31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291C"/>
    <a:srgbClr val="F0EBE8"/>
    <a:srgbClr val="7466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323" autoAdjust="0"/>
  </p:normalViewPr>
  <p:slideViewPr>
    <p:cSldViewPr>
      <p:cViewPr>
        <p:scale>
          <a:sx n="70" d="100"/>
          <a:sy n="70" d="100"/>
        </p:scale>
        <p:origin x="-1386" y="-330"/>
      </p:cViewPr>
      <p:guideLst>
        <p:guide orient="horz" pos="55"/>
        <p:guide orient="horz" pos="1121"/>
        <p:guide orient="horz" pos="3616"/>
        <p:guide pos="388"/>
        <p:guide pos="4195"/>
        <p:guide pos="444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631F15-3524-4B76-B68E-D28306DB314D}" type="doc">
      <dgm:prSet loTypeId="urn:microsoft.com/office/officeart/2005/8/layout/cycle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97B4773-95CD-4669-B20F-53D65458C2E8}">
      <dgm:prSet phldrT="[Text]"/>
      <dgm:spPr/>
      <dgm:t>
        <a:bodyPr/>
        <a:lstStyle/>
        <a:p>
          <a:r>
            <a:rPr lang="en-US" dirty="0" smtClean="0"/>
            <a:t>Plan</a:t>
          </a:r>
          <a:endParaRPr lang="en-US" dirty="0"/>
        </a:p>
      </dgm:t>
    </dgm:pt>
    <dgm:pt modelId="{F9B67C6D-4B48-4401-BC6A-23BC7E4307B8}" type="parTrans" cxnId="{787E3ADE-1F55-4153-AE98-07D15B5524FF}">
      <dgm:prSet/>
      <dgm:spPr/>
      <dgm:t>
        <a:bodyPr/>
        <a:lstStyle/>
        <a:p>
          <a:endParaRPr lang="en-US"/>
        </a:p>
      </dgm:t>
    </dgm:pt>
    <dgm:pt modelId="{13E4C187-195A-4E0A-A618-0839A1070750}" type="sibTrans" cxnId="{787E3ADE-1F55-4153-AE98-07D15B5524FF}">
      <dgm:prSet/>
      <dgm:spPr/>
      <dgm:t>
        <a:bodyPr/>
        <a:lstStyle/>
        <a:p>
          <a:endParaRPr lang="en-US"/>
        </a:p>
      </dgm:t>
    </dgm:pt>
    <dgm:pt modelId="{293E30D0-B4E1-4BF1-AEEC-94C938B17978}">
      <dgm:prSet phldrT="[Text]"/>
      <dgm:spPr/>
      <dgm:t>
        <a:bodyPr/>
        <a:lstStyle/>
        <a:p>
          <a:r>
            <a:rPr lang="en-US" dirty="0" smtClean="0"/>
            <a:t>Do</a:t>
          </a:r>
          <a:endParaRPr lang="en-US" dirty="0"/>
        </a:p>
      </dgm:t>
    </dgm:pt>
    <dgm:pt modelId="{9F47C8BC-457E-4A7D-B8EA-F4353ED63C61}" type="parTrans" cxnId="{FF9C372A-02C5-4FB8-8C8C-4E125856746C}">
      <dgm:prSet/>
      <dgm:spPr/>
      <dgm:t>
        <a:bodyPr/>
        <a:lstStyle/>
        <a:p>
          <a:endParaRPr lang="en-US"/>
        </a:p>
      </dgm:t>
    </dgm:pt>
    <dgm:pt modelId="{22EE8985-DB9B-421C-850E-0E95375F104F}" type="sibTrans" cxnId="{FF9C372A-02C5-4FB8-8C8C-4E125856746C}">
      <dgm:prSet/>
      <dgm:spPr/>
      <dgm:t>
        <a:bodyPr/>
        <a:lstStyle/>
        <a:p>
          <a:endParaRPr lang="en-US"/>
        </a:p>
      </dgm:t>
    </dgm:pt>
    <dgm:pt modelId="{58AC029B-E661-46DA-A3E9-2205A3FC7E59}">
      <dgm:prSet phldrT="[Text]"/>
      <dgm:spPr/>
      <dgm:t>
        <a:bodyPr/>
        <a:lstStyle/>
        <a:p>
          <a:r>
            <a:rPr lang="en-US" dirty="0" smtClean="0"/>
            <a:t>Check</a:t>
          </a:r>
          <a:endParaRPr lang="en-US" dirty="0"/>
        </a:p>
      </dgm:t>
    </dgm:pt>
    <dgm:pt modelId="{BDA8C638-02E2-4CC6-B03B-B76B9A3FAAEB}" type="parTrans" cxnId="{97218E53-3F1A-4CB3-9F57-AAF4003E1C70}">
      <dgm:prSet/>
      <dgm:spPr/>
      <dgm:t>
        <a:bodyPr/>
        <a:lstStyle/>
        <a:p>
          <a:endParaRPr lang="en-US"/>
        </a:p>
      </dgm:t>
    </dgm:pt>
    <dgm:pt modelId="{8B1A396D-6CE8-4C83-828A-60BA4C943BA0}" type="sibTrans" cxnId="{97218E53-3F1A-4CB3-9F57-AAF4003E1C70}">
      <dgm:prSet/>
      <dgm:spPr/>
      <dgm:t>
        <a:bodyPr/>
        <a:lstStyle/>
        <a:p>
          <a:endParaRPr lang="en-US"/>
        </a:p>
      </dgm:t>
    </dgm:pt>
    <dgm:pt modelId="{1BCA165D-5A71-49E8-9BCC-3757D0F4DF55}">
      <dgm:prSet phldrT="[Text]"/>
      <dgm:spPr/>
      <dgm:t>
        <a:bodyPr/>
        <a:lstStyle/>
        <a:p>
          <a:r>
            <a:rPr lang="en-US" dirty="0" smtClean="0"/>
            <a:t>Act</a:t>
          </a:r>
          <a:endParaRPr lang="en-US" dirty="0"/>
        </a:p>
      </dgm:t>
    </dgm:pt>
    <dgm:pt modelId="{542A13DC-601C-4B75-8F5C-E4D80AF5CAC6}" type="parTrans" cxnId="{E597DBBF-0A87-4A9E-9DB7-B41C0ACBB2C5}">
      <dgm:prSet/>
      <dgm:spPr/>
      <dgm:t>
        <a:bodyPr/>
        <a:lstStyle/>
        <a:p>
          <a:endParaRPr lang="en-US"/>
        </a:p>
      </dgm:t>
    </dgm:pt>
    <dgm:pt modelId="{E14BC1E0-51E5-4490-9A78-6E42AC44FE7F}" type="sibTrans" cxnId="{E597DBBF-0A87-4A9E-9DB7-B41C0ACBB2C5}">
      <dgm:prSet/>
      <dgm:spPr/>
      <dgm:t>
        <a:bodyPr/>
        <a:lstStyle/>
        <a:p>
          <a:endParaRPr lang="en-US"/>
        </a:p>
      </dgm:t>
    </dgm:pt>
    <dgm:pt modelId="{32705633-7D3B-4EE2-99E1-6190200B75E3}" type="pres">
      <dgm:prSet presAssocID="{41631F15-3524-4B76-B68E-D28306DB314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8AB6ED-4DC4-4BCD-A75A-8BDF4949DE95}" type="pres">
      <dgm:prSet presAssocID="{497B4773-95CD-4669-B20F-53D65458C2E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2D4C43-0E5D-4AD2-AB24-7C415EB2DD88}" type="pres">
      <dgm:prSet presAssocID="{497B4773-95CD-4669-B20F-53D65458C2E8}" presName="spNode" presStyleCnt="0"/>
      <dgm:spPr/>
    </dgm:pt>
    <dgm:pt modelId="{B8670301-2395-4CFB-90A8-7A8213480C6A}" type="pres">
      <dgm:prSet presAssocID="{13E4C187-195A-4E0A-A618-0839A1070750}" presName="sibTrans" presStyleLbl="sibTrans1D1" presStyleIdx="0" presStyleCnt="4"/>
      <dgm:spPr/>
      <dgm:t>
        <a:bodyPr/>
        <a:lstStyle/>
        <a:p>
          <a:endParaRPr lang="en-US"/>
        </a:p>
      </dgm:t>
    </dgm:pt>
    <dgm:pt modelId="{640057B3-7851-46FC-9808-6D1E650FAB33}" type="pres">
      <dgm:prSet presAssocID="{293E30D0-B4E1-4BF1-AEEC-94C938B1797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2F394D-B6BC-4392-9B13-32808E63A6F8}" type="pres">
      <dgm:prSet presAssocID="{293E30D0-B4E1-4BF1-AEEC-94C938B17978}" presName="spNode" presStyleCnt="0"/>
      <dgm:spPr/>
    </dgm:pt>
    <dgm:pt modelId="{21EC15C4-2438-4080-A69C-63C0F2575120}" type="pres">
      <dgm:prSet presAssocID="{22EE8985-DB9B-421C-850E-0E95375F104F}" presName="sibTrans" presStyleLbl="sibTrans1D1" presStyleIdx="1" presStyleCnt="4"/>
      <dgm:spPr/>
      <dgm:t>
        <a:bodyPr/>
        <a:lstStyle/>
        <a:p>
          <a:endParaRPr lang="en-US"/>
        </a:p>
      </dgm:t>
    </dgm:pt>
    <dgm:pt modelId="{796AEE3E-17C4-480E-93DB-7FD367BE2AC0}" type="pres">
      <dgm:prSet presAssocID="{58AC029B-E661-46DA-A3E9-2205A3FC7E5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7323CB-7F2E-4A05-A080-89EA22129BB4}" type="pres">
      <dgm:prSet presAssocID="{58AC029B-E661-46DA-A3E9-2205A3FC7E59}" presName="spNode" presStyleCnt="0"/>
      <dgm:spPr/>
    </dgm:pt>
    <dgm:pt modelId="{92D1EBED-C5FC-4FB4-A878-62206AA46238}" type="pres">
      <dgm:prSet presAssocID="{8B1A396D-6CE8-4C83-828A-60BA4C943BA0}" presName="sibTrans" presStyleLbl="sibTrans1D1" presStyleIdx="2" presStyleCnt="4"/>
      <dgm:spPr/>
      <dgm:t>
        <a:bodyPr/>
        <a:lstStyle/>
        <a:p>
          <a:endParaRPr lang="en-US"/>
        </a:p>
      </dgm:t>
    </dgm:pt>
    <dgm:pt modelId="{20525962-3546-4097-89B1-B6FBA711D353}" type="pres">
      <dgm:prSet presAssocID="{1BCA165D-5A71-49E8-9BCC-3757D0F4DF5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902F2B-E756-4205-87C3-AC92E673C14E}" type="pres">
      <dgm:prSet presAssocID="{1BCA165D-5A71-49E8-9BCC-3757D0F4DF55}" presName="spNode" presStyleCnt="0"/>
      <dgm:spPr/>
    </dgm:pt>
    <dgm:pt modelId="{7EEFE784-97CB-409A-915C-0C649DAF3373}" type="pres">
      <dgm:prSet presAssocID="{E14BC1E0-51E5-4490-9A78-6E42AC44FE7F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8EB7AC72-34E0-4413-8BB1-4077AF0ABD24}" type="presOf" srcId="{58AC029B-E661-46DA-A3E9-2205A3FC7E59}" destId="{796AEE3E-17C4-480E-93DB-7FD367BE2AC0}" srcOrd="0" destOrd="0" presId="urn:microsoft.com/office/officeart/2005/8/layout/cycle5"/>
    <dgm:cxn modelId="{98229840-A8D7-4EC5-922A-A4E41A84FC19}" type="presOf" srcId="{1BCA165D-5A71-49E8-9BCC-3757D0F4DF55}" destId="{20525962-3546-4097-89B1-B6FBA711D353}" srcOrd="0" destOrd="0" presId="urn:microsoft.com/office/officeart/2005/8/layout/cycle5"/>
    <dgm:cxn modelId="{97218E53-3F1A-4CB3-9F57-AAF4003E1C70}" srcId="{41631F15-3524-4B76-B68E-D28306DB314D}" destId="{58AC029B-E661-46DA-A3E9-2205A3FC7E59}" srcOrd="2" destOrd="0" parTransId="{BDA8C638-02E2-4CC6-B03B-B76B9A3FAAEB}" sibTransId="{8B1A396D-6CE8-4C83-828A-60BA4C943BA0}"/>
    <dgm:cxn modelId="{FF9C372A-02C5-4FB8-8C8C-4E125856746C}" srcId="{41631F15-3524-4B76-B68E-D28306DB314D}" destId="{293E30D0-B4E1-4BF1-AEEC-94C938B17978}" srcOrd="1" destOrd="0" parTransId="{9F47C8BC-457E-4A7D-B8EA-F4353ED63C61}" sibTransId="{22EE8985-DB9B-421C-850E-0E95375F104F}"/>
    <dgm:cxn modelId="{38778B8F-B770-4CDB-B222-4C1A0A2EBC48}" type="presOf" srcId="{293E30D0-B4E1-4BF1-AEEC-94C938B17978}" destId="{640057B3-7851-46FC-9808-6D1E650FAB33}" srcOrd="0" destOrd="0" presId="urn:microsoft.com/office/officeart/2005/8/layout/cycle5"/>
    <dgm:cxn modelId="{E7EABA67-E428-443A-8BF4-35E1C0478D97}" type="presOf" srcId="{41631F15-3524-4B76-B68E-D28306DB314D}" destId="{32705633-7D3B-4EE2-99E1-6190200B75E3}" srcOrd="0" destOrd="0" presId="urn:microsoft.com/office/officeart/2005/8/layout/cycle5"/>
    <dgm:cxn modelId="{0A94E893-12D9-4304-9ACE-4E8C91DBC0F9}" type="presOf" srcId="{E14BC1E0-51E5-4490-9A78-6E42AC44FE7F}" destId="{7EEFE784-97CB-409A-915C-0C649DAF3373}" srcOrd="0" destOrd="0" presId="urn:microsoft.com/office/officeart/2005/8/layout/cycle5"/>
    <dgm:cxn modelId="{E9C6B702-11C8-4718-B71B-07E538F6E38F}" type="presOf" srcId="{22EE8985-DB9B-421C-850E-0E95375F104F}" destId="{21EC15C4-2438-4080-A69C-63C0F2575120}" srcOrd="0" destOrd="0" presId="urn:microsoft.com/office/officeart/2005/8/layout/cycle5"/>
    <dgm:cxn modelId="{E597DBBF-0A87-4A9E-9DB7-B41C0ACBB2C5}" srcId="{41631F15-3524-4B76-B68E-D28306DB314D}" destId="{1BCA165D-5A71-49E8-9BCC-3757D0F4DF55}" srcOrd="3" destOrd="0" parTransId="{542A13DC-601C-4B75-8F5C-E4D80AF5CAC6}" sibTransId="{E14BC1E0-51E5-4490-9A78-6E42AC44FE7F}"/>
    <dgm:cxn modelId="{7ADE325A-446B-4EED-A82C-CF4B44970F7B}" type="presOf" srcId="{8B1A396D-6CE8-4C83-828A-60BA4C943BA0}" destId="{92D1EBED-C5FC-4FB4-A878-62206AA46238}" srcOrd="0" destOrd="0" presId="urn:microsoft.com/office/officeart/2005/8/layout/cycle5"/>
    <dgm:cxn modelId="{A5FF4E10-F6B1-4BCC-BF8B-9CA68707E29A}" type="presOf" srcId="{13E4C187-195A-4E0A-A618-0839A1070750}" destId="{B8670301-2395-4CFB-90A8-7A8213480C6A}" srcOrd="0" destOrd="0" presId="urn:microsoft.com/office/officeart/2005/8/layout/cycle5"/>
    <dgm:cxn modelId="{787E3ADE-1F55-4153-AE98-07D15B5524FF}" srcId="{41631F15-3524-4B76-B68E-D28306DB314D}" destId="{497B4773-95CD-4669-B20F-53D65458C2E8}" srcOrd="0" destOrd="0" parTransId="{F9B67C6D-4B48-4401-BC6A-23BC7E4307B8}" sibTransId="{13E4C187-195A-4E0A-A618-0839A1070750}"/>
    <dgm:cxn modelId="{BEF1B5E3-A3AD-4C97-9EFA-BB916547FECB}" type="presOf" srcId="{497B4773-95CD-4669-B20F-53D65458C2E8}" destId="{D38AB6ED-4DC4-4BCD-A75A-8BDF4949DE95}" srcOrd="0" destOrd="0" presId="urn:microsoft.com/office/officeart/2005/8/layout/cycle5"/>
    <dgm:cxn modelId="{B2800699-F9D2-41B8-93A8-A82F463AEA5B}" type="presParOf" srcId="{32705633-7D3B-4EE2-99E1-6190200B75E3}" destId="{D38AB6ED-4DC4-4BCD-A75A-8BDF4949DE95}" srcOrd="0" destOrd="0" presId="urn:microsoft.com/office/officeart/2005/8/layout/cycle5"/>
    <dgm:cxn modelId="{E69A1E9F-34A1-4F6F-94FA-F3AA8AB943CB}" type="presParOf" srcId="{32705633-7D3B-4EE2-99E1-6190200B75E3}" destId="{6B2D4C43-0E5D-4AD2-AB24-7C415EB2DD88}" srcOrd="1" destOrd="0" presId="urn:microsoft.com/office/officeart/2005/8/layout/cycle5"/>
    <dgm:cxn modelId="{9C6D57F1-7326-4BD0-BB5F-CCCCC8987FD6}" type="presParOf" srcId="{32705633-7D3B-4EE2-99E1-6190200B75E3}" destId="{B8670301-2395-4CFB-90A8-7A8213480C6A}" srcOrd="2" destOrd="0" presId="urn:microsoft.com/office/officeart/2005/8/layout/cycle5"/>
    <dgm:cxn modelId="{85EC73FF-728E-4616-9EE8-D4D8BAE1C137}" type="presParOf" srcId="{32705633-7D3B-4EE2-99E1-6190200B75E3}" destId="{640057B3-7851-46FC-9808-6D1E650FAB33}" srcOrd="3" destOrd="0" presId="urn:microsoft.com/office/officeart/2005/8/layout/cycle5"/>
    <dgm:cxn modelId="{6FEC1761-7577-418C-A0C0-603B75CA08A9}" type="presParOf" srcId="{32705633-7D3B-4EE2-99E1-6190200B75E3}" destId="{0D2F394D-B6BC-4392-9B13-32808E63A6F8}" srcOrd="4" destOrd="0" presId="urn:microsoft.com/office/officeart/2005/8/layout/cycle5"/>
    <dgm:cxn modelId="{CF40B14C-6454-4A90-94F0-52AEDF9E84E3}" type="presParOf" srcId="{32705633-7D3B-4EE2-99E1-6190200B75E3}" destId="{21EC15C4-2438-4080-A69C-63C0F2575120}" srcOrd="5" destOrd="0" presId="urn:microsoft.com/office/officeart/2005/8/layout/cycle5"/>
    <dgm:cxn modelId="{E2D46248-C435-4F66-9462-2D6D02417B89}" type="presParOf" srcId="{32705633-7D3B-4EE2-99E1-6190200B75E3}" destId="{796AEE3E-17C4-480E-93DB-7FD367BE2AC0}" srcOrd="6" destOrd="0" presId="urn:microsoft.com/office/officeart/2005/8/layout/cycle5"/>
    <dgm:cxn modelId="{02BC2659-6095-406A-8BDF-20557DE45449}" type="presParOf" srcId="{32705633-7D3B-4EE2-99E1-6190200B75E3}" destId="{447323CB-7F2E-4A05-A080-89EA22129BB4}" srcOrd="7" destOrd="0" presId="urn:microsoft.com/office/officeart/2005/8/layout/cycle5"/>
    <dgm:cxn modelId="{C1671A88-9DB8-433B-9607-2B651E17455F}" type="presParOf" srcId="{32705633-7D3B-4EE2-99E1-6190200B75E3}" destId="{92D1EBED-C5FC-4FB4-A878-62206AA46238}" srcOrd="8" destOrd="0" presId="urn:microsoft.com/office/officeart/2005/8/layout/cycle5"/>
    <dgm:cxn modelId="{80FEDDFA-30B0-47E4-877D-F0F8281C807C}" type="presParOf" srcId="{32705633-7D3B-4EE2-99E1-6190200B75E3}" destId="{20525962-3546-4097-89B1-B6FBA711D353}" srcOrd="9" destOrd="0" presId="urn:microsoft.com/office/officeart/2005/8/layout/cycle5"/>
    <dgm:cxn modelId="{52E004FF-6B21-4167-AD95-CB52F52C18A6}" type="presParOf" srcId="{32705633-7D3B-4EE2-99E1-6190200B75E3}" destId="{12902F2B-E756-4205-87C3-AC92E673C14E}" srcOrd="10" destOrd="0" presId="urn:microsoft.com/office/officeart/2005/8/layout/cycle5"/>
    <dgm:cxn modelId="{8FB35407-A020-43AA-B2AB-F0570FA646ED}" type="presParOf" srcId="{32705633-7D3B-4EE2-99E1-6190200B75E3}" destId="{7EEFE784-97CB-409A-915C-0C649DAF3373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17ADC1-4E5B-4633-94D6-D2AC86096999}" type="doc">
      <dgm:prSet loTypeId="urn:microsoft.com/office/officeart/2005/8/layout/radial3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EE197B61-2856-4D0F-88AA-74F5D805556B}">
      <dgm:prSet custT="1"/>
      <dgm:spPr/>
      <dgm:t>
        <a:bodyPr/>
        <a:lstStyle/>
        <a:p>
          <a:pPr rtl="0"/>
          <a:r>
            <a:rPr lang="en-US" sz="2000" b="0" i="0" dirty="0" smtClean="0"/>
            <a:t>Physicians</a:t>
          </a:r>
          <a:endParaRPr lang="en-US" sz="2000" dirty="0"/>
        </a:p>
      </dgm:t>
    </dgm:pt>
    <dgm:pt modelId="{955D4301-ADF3-4D4C-8501-99E0A9DD37A2}" type="parTrans" cxnId="{B808635E-6FFD-46FB-8195-993E87F90BFB}">
      <dgm:prSet/>
      <dgm:spPr/>
      <dgm:t>
        <a:bodyPr/>
        <a:lstStyle/>
        <a:p>
          <a:endParaRPr lang="en-US" sz="2400"/>
        </a:p>
      </dgm:t>
    </dgm:pt>
    <dgm:pt modelId="{60CE0A1C-FBEE-40FA-9825-049C5F96537C}" type="sibTrans" cxnId="{B808635E-6FFD-46FB-8195-993E87F90BFB}">
      <dgm:prSet/>
      <dgm:spPr/>
      <dgm:t>
        <a:bodyPr/>
        <a:lstStyle/>
        <a:p>
          <a:endParaRPr lang="en-US" sz="2400"/>
        </a:p>
      </dgm:t>
    </dgm:pt>
    <dgm:pt modelId="{E01B0EEF-A15C-4E90-8C14-28F2BF550542}">
      <dgm:prSet custT="1"/>
      <dgm:spPr/>
      <dgm:t>
        <a:bodyPr/>
        <a:lstStyle/>
        <a:p>
          <a:pPr rtl="0"/>
          <a:r>
            <a:rPr lang="en-US" sz="1600" b="0" i="0" dirty="0" smtClean="0"/>
            <a:t>PCPs</a:t>
          </a:r>
          <a:endParaRPr lang="en-US" sz="1600" dirty="0"/>
        </a:p>
      </dgm:t>
    </dgm:pt>
    <dgm:pt modelId="{D0616C29-2F5C-4E2A-A24E-FA1FE2F8C78F}" type="parTrans" cxnId="{5F81EE9C-C315-48F7-9E1F-F916CA8ED182}">
      <dgm:prSet/>
      <dgm:spPr/>
      <dgm:t>
        <a:bodyPr/>
        <a:lstStyle/>
        <a:p>
          <a:endParaRPr lang="en-US" sz="2400"/>
        </a:p>
      </dgm:t>
    </dgm:pt>
    <dgm:pt modelId="{81E024DB-9C22-43EB-971E-FFFE8A833394}" type="sibTrans" cxnId="{5F81EE9C-C315-48F7-9E1F-F916CA8ED182}">
      <dgm:prSet/>
      <dgm:spPr/>
      <dgm:t>
        <a:bodyPr/>
        <a:lstStyle/>
        <a:p>
          <a:endParaRPr lang="en-US" sz="2400"/>
        </a:p>
      </dgm:t>
    </dgm:pt>
    <dgm:pt modelId="{734A8E6D-F2F9-4CA8-AC1B-E40E644E76D9}">
      <dgm:prSet custT="1"/>
      <dgm:spPr/>
      <dgm:t>
        <a:bodyPr/>
        <a:lstStyle/>
        <a:p>
          <a:pPr rtl="0"/>
          <a:r>
            <a:rPr lang="en-US" sz="1400" b="0" i="0" dirty="0" smtClean="0"/>
            <a:t>Trainees</a:t>
          </a:r>
          <a:endParaRPr lang="en-US" sz="1400" dirty="0"/>
        </a:p>
      </dgm:t>
    </dgm:pt>
    <dgm:pt modelId="{853A0202-9FB5-46C1-94B8-D860CCEA6C56}" type="parTrans" cxnId="{91CAE50B-F853-4D8A-8FD5-65F802460CBD}">
      <dgm:prSet/>
      <dgm:spPr/>
      <dgm:t>
        <a:bodyPr/>
        <a:lstStyle/>
        <a:p>
          <a:endParaRPr lang="en-US" sz="2400"/>
        </a:p>
      </dgm:t>
    </dgm:pt>
    <dgm:pt modelId="{F81E8249-5B50-436F-8DA2-905DF5E71EF3}" type="sibTrans" cxnId="{91CAE50B-F853-4D8A-8FD5-65F802460CBD}">
      <dgm:prSet/>
      <dgm:spPr/>
      <dgm:t>
        <a:bodyPr/>
        <a:lstStyle/>
        <a:p>
          <a:endParaRPr lang="en-US" sz="2400"/>
        </a:p>
      </dgm:t>
    </dgm:pt>
    <dgm:pt modelId="{41F0836A-3714-4222-ABC6-6324E71E3B89}">
      <dgm:prSet custT="1"/>
      <dgm:spPr/>
      <dgm:t>
        <a:bodyPr/>
        <a:lstStyle/>
        <a:p>
          <a:pPr rtl="0"/>
          <a:r>
            <a:rPr lang="en-US" sz="1200" dirty="0" smtClean="0"/>
            <a:t>Specialists</a:t>
          </a:r>
        </a:p>
      </dgm:t>
    </dgm:pt>
    <dgm:pt modelId="{6822F6C9-C50D-40D3-9F63-2346B7E59C3C}" type="parTrans" cxnId="{7E9E2524-2773-4C99-9A32-0FD96E2EAA77}">
      <dgm:prSet/>
      <dgm:spPr/>
      <dgm:t>
        <a:bodyPr/>
        <a:lstStyle/>
        <a:p>
          <a:endParaRPr lang="en-US" sz="2400"/>
        </a:p>
      </dgm:t>
    </dgm:pt>
    <dgm:pt modelId="{154D382B-D675-4030-B503-B9FD4B29BC7B}" type="sibTrans" cxnId="{7E9E2524-2773-4C99-9A32-0FD96E2EAA77}">
      <dgm:prSet/>
      <dgm:spPr/>
      <dgm:t>
        <a:bodyPr/>
        <a:lstStyle/>
        <a:p>
          <a:endParaRPr lang="en-US" sz="2400"/>
        </a:p>
      </dgm:t>
    </dgm:pt>
    <dgm:pt modelId="{C94861CE-41B0-4147-90D1-93FC83EA676A}">
      <dgm:prSet custT="1"/>
      <dgm:spPr/>
      <dgm:t>
        <a:bodyPr/>
        <a:lstStyle/>
        <a:p>
          <a:pPr rtl="0"/>
          <a:r>
            <a:rPr lang="en-US" sz="1400" dirty="0" smtClean="0"/>
            <a:t>Patients</a:t>
          </a:r>
          <a:endParaRPr lang="en-US" sz="1400" dirty="0"/>
        </a:p>
      </dgm:t>
    </dgm:pt>
    <dgm:pt modelId="{6551824A-94B6-45DC-AE15-9B358DF7E120}" type="parTrans" cxnId="{B9756BE4-63B0-49E0-8EFF-237FE0B093AE}">
      <dgm:prSet/>
      <dgm:spPr/>
      <dgm:t>
        <a:bodyPr/>
        <a:lstStyle/>
        <a:p>
          <a:endParaRPr lang="en-US" sz="2400"/>
        </a:p>
      </dgm:t>
    </dgm:pt>
    <dgm:pt modelId="{EAB7999D-6692-478A-96F9-1AF84B6E8AA0}" type="sibTrans" cxnId="{B9756BE4-63B0-49E0-8EFF-237FE0B093AE}">
      <dgm:prSet/>
      <dgm:spPr/>
      <dgm:t>
        <a:bodyPr/>
        <a:lstStyle/>
        <a:p>
          <a:endParaRPr lang="en-US" sz="2400"/>
        </a:p>
      </dgm:t>
    </dgm:pt>
    <dgm:pt modelId="{C709C1C9-7017-4E68-9809-97AE78B135B5}">
      <dgm:prSet custT="1"/>
      <dgm:spPr/>
      <dgm:t>
        <a:bodyPr/>
        <a:lstStyle/>
        <a:p>
          <a:pPr rtl="0"/>
          <a:r>
            <a:rPr lang="en-US" sz="1200" b="0" i="0" dirty="0" smtClean="0"/>
            <a:t>Nursing</a:t>
          </a:r>
          <a:endParaRPr lang="en-US" sz="1200" dirty="0"/>
        </a:p>
      </dgm:t>
    </dgm:pt>
    <dgm:pt modelId="{41A3880B-ED02-485D-A9D6-E3EE3D4F80F1}" type="parTrans" cxnId="{9A346AFE-CCE2-4C51-A214-20C9AAD46744}">
      <dgm:prSet/>
      <dgm:spPr/>
      <dgm:t>
        <a:bodyPr/>
        <a:lstStyle/>
        <a:p>
          <a:endParaRPr lang="en-US" sz="2400"/>
        </a:p>
      </dgm:t>
    </dgm:pt>
    <dgm:pt modelId="{9C1248E5-78DF-4CC1-A536-5609FA6DA609}" type="sibTrans" cxnId="{9A346AFE-CCE2-4C51-A214-20C9AAD46744}">
      <dgm:prSet/>
      <dgm:spPr/>
      <dgm:t>
        <a:bodyPr/>
        <a:lstStyle/>
        <a:p>
          <a:endParaRPr lang="en-US" sz="2400"/>
        </a:p>
      </dgm:t>
    </dgm:pt>
    <dgm:pt modelId="{215FA45A-61A6-4E47-8F79-AB66A68E11EF}">
      <dgm:prSet custT="1"/>
      <dgm:spPr/>
      <dgm:t>
        <a:bodyPr/>
        <a:lstStyle/>
        <a:p>
          <a:pPr rtl="0"/>
          <a:r>
            <a:rPr lang="en-US" sz="1100" b="0" i="0" dirty="0" smtClean="0"/>
            <a:t>Pharmacy</a:t>
          </a:r>
          <a:endParaRPr lang="en-US" sz="1100" dirty="0"/>
        </a:p>
      </dgm:t>
    </dgm:pt>
    <dgm:pt modelId="{81E681C3-16C3-4F8B-BA77-7048333AAEFD}" type="parTrans" cxnId="{FF90DD5D-BD32-4F42-B642-B055AB18AA33}">
      <dgm:prSet/>
      <dgm:spPr/>
      <dgm:t>
        <a:bodyPr/>
        <a:lstStyle/>
        <a:p>
          <a:endParaRPr lang="en-US" sz="2400"/>
        </a:p>
      </dgm:t>
    </dgm:pt>
    <dgm:pt modelId="{8282DAB9-ADF2-49B8-93BD-35AE53FD5D49}" type="sibTrans" cxnId="{FF90DD5D-BD32-4F42-B642-B055AB18AA33}">
      <dgm:prSet/>
      <dgm:spPr/>
      <dgm:t>
        <a:bodyPr/>
        <a:lstStyle/>
        <a:p>
          <a:endParaRPr lang="en-US" sz="2400"/>
        </a:p>
      </dgm:t>
    </dgm:pt>
    <dgm:pt modelId="{56EE95A3-535B-4B1D-94DF-9A5368699B1A}">
      <dgm:prSet custT="1"/>
      <dgm:spPr/>
      <dgm:t>
        <a:bodyPr/>
        <a:lstStyle/>
        <a:p>
          <a:pPr rtl="0"/>
          <a:r>
            <a:rPr lang="en-US" sz="1600" b="0" i="0" dirty="0" smtClean="0"/>
            <a:t>Lab</a:t>
          </a:r>
          <a:endParaRPr lang="en-US" sz="1600" dirty="0"/>
        </a:p>
      </dgm:t>
    </dgm:pt>
    <dgm:pt modelId="{4C4CB1C1-2D0D-4EE1-921F-A91455B38C77}" type="parTrans" cxnId="{139B3885-198F-4A52-A573-8BB90A4589CE}">
      <dgm:prSet/>
      <dgm:spPr/>
      <dgm:t>
        <a:bodyPr/>
        <a:lstStyle/>
        <a:p>
          <a:endParaRPr lang="en-US" sz="2400"/>
        </a:p>
      </dgm:t>
    </dgm:pt>
    <dgm:pt modelId="{F0894788-2F66-4D7A-90F0-0A71D9E69F13}" type="sibTrans" cxnId="{139B3885-198F-4A52-A573-8BB90A4589CE}">
      <dgm:prSet/>
      <dgm:spPr/>
      <dgm:t>
        <a:bodyPr/>
        <a:lstStyle/>
        <a:p>
          <a:endParaRPr lang="en-US" sz="2400"/>
        </a:p>
      </dgm:t>
    </dgm:pt>
    <dgm:pt modelId="{5997DA3D-BB06-4A29-AE7E-1E271FDB3E25}">
      <dgm:prSet custT="1"/>
      <dgm:spPr/>
      <dgm:t>
        <a:bodyPr/>
        <a:lstStyle/>
        <a:p>
          <a:pPr rtl="0"/>
          <a:r>
            <a:rPr lang="en-US" sz="1600" b="0" i="0" dirty="0" smtClean="0"/>
            <a:t>Admin</a:t>
          </a:r>
          <a:endParaRPr lang="en-US" sz="1600" dirty="0"/>
        </a:p>
      </dgm:t>
    </dgm:pt>
    <dgm:pt modelId="{4C73A42F-ACA5-474F-9EF6-D636153502FC}" type="parTrans" cxnId="{F28E930F-8E81-4C28-BFF4-FCE25C6B4CFD}">
      <dgm:prSet/>
      <dgm:spPr/>
      <dgm:t>
        <a:bodyPr/>
        <a:lstStyle/>
        <a:p>
          <a:endParaRPr lang="en-US" sz="2400"/>
        </a:p>
      </dgm:t>
    </dgm:pt>
    <dgm:pt modelId="{419F83B0-8733-4A6A-BDA7-129AAE52D22B}" type="sibTrans" cxnId="{F28E930F-8E81-4C28-BFF4-FCE25C6B4CFD}">
      <dgm:prSet/>
      <dgm:spPr/>
      <dgm:t>
        <a:bodyPr/>
        <a:lstStyle/>
        <a:p>
          <a:endParaRPr lang="en-US" sz="2400"/>
        </a:p>
      </dgm:t>
    </dgm:pt>
    <dgm:pt modelId="{A9A48077-1892-8148-9E20-A0EAE9F9AB5D}">
      <dgm:prSet custT="1"/>
      <dgm:spPr/>
      <dgm:t>
        <a:bodyPr/>
        <a:lstStyle/>
        <a:p>
          <a:pPr rtl="0"/>
          <a:r>
            <a:rPr lang="en-US" sz="1400" dirty="0" smtClean="0"/>
            <a:t>Families</a:t>
          </a:r>
          <a:endParaRPr lang="en-US" sz="1400" dirty="0"/>
        </a:p>
      </dgm:t>
    </dgm:pt>
    <dgm:pt modelId="{538585BC-7BB4-8244-A4B6-6D08A3CE66C8}" type="parTrans" cxnId="{6F212435-98E0-5D45-BA81-F34C66C7A9BE}">
      <dgm:prSet/>
      <dgm:spPr/>
      <dgm:t>
        <a:bodyPr/>
        <a:lstStyle/>
        <a:p>
          <a:endParaRPr lang="en-US"/>
        </a:p>
      </dgm:t>
    </dgm:pt>
    <dgm:pt modelId="{F1DDA72F-81A1-3F44-880D-CF07765EDD8D}" type="sibTrans" cxnId="{6F212435-98E0-5D45-BA81-F34C66C7A9BE}">
      <dgm:prSet/>
      <dgm:spPr/>
      <dgm:t>
        <a:bodyPr/>
        <a:lstStyle/>
        <a:p>
          <a:endParaRPr lang="en-US"/>
        </a:p>
      </dgm:t>
    </dgm:pt>
    <dgm:pt modelId="{05AC97AC-CE53-4EA3-AE1B-280E9BA37D60}">
      <dgm:prSet custT="1"/>
      <dgm:spPr/>
      <dgm:t>
        <a:bodyPr/>
        <a:lstStyle/>
        <a:p>
          <a:pPr rtl="0"/>
          <a:r>
            <a:rPr lang="en-US" sz="1600" dirty="0" smtClean="0"/>
            <a:t>IT</a:t>
          </a:r>
          <a:endParaRPr lang="en-US" sz="1600" dirty="0"/>
        </a:p>
      </dgm:t>
    </dgm:pt>
    <dgm:pt modelId="{FDE1D978-5CF8-4AB3-B62D-4F745E772FD3}" type="parTrans" cxnId="{D7CAA7A1-BE35-44A4-A17C-FAF47F141C9B}">
      <dgm:prSet/>
      <dgm:spPr/>
      <dgm:t>
        <a:bodyPr/>
        <a:lstStyle/>
        <a:p>
          <a:endParaRPr lang="en-US"/>
        </a:p>
      </dgm:t>
    </dgm:pt>
    <dgm:pt modelId="{317CFF83-BD3B-4252-9C17-6A610B789D94}" type="sibTrans" cxnId="{D7CAA7A1-BE35-44A4-A17C-FAF47F141C9B}">
      <dgm:prSet/>
      <dgm:spPr/>
      <dgm:t>
        <a:bodyPr/>
        <a:lstStyle/>
        <a:p>
          <a:endParaRPr lang="en-US"/>
        </a:p>
      </dgm:t>
    </dgm:pt>
    <dgm:pt modelId="{E642BFB6-EC6B-419B-9271-6357529FE10F}">
      <dgm:prSet custT="1"/>
      <dgm:spPr/>
      <dgm:t>
        <a:bodyPr/>
        <a:lstStyle/>
        <a:p>
          <a:pPr rtl="0"/>
          <a:endParaRPr lang="en-US" sz="1600" dirty="0"/>
        </a:p>
      </dgm:t>
    </dgm:pt>
    <dgm:pt modelId="{1A3E86FD-53F8-44A4-93B7-DB7B0CACA78B}" type="parTrans" cxnId="{D9B25A02-F0D1-486B-B92A-76FED513D704}">
      <dgm:prSet/>
      <dgm:spPr/>
      <dgm:t>
        <a:bodyPr/>
        <a:lstStyle/>
        <a:p>
          <a:endParaRPr lang="en-US"/>
        </a:p>
      </dgm:t>
    </dgm:pt>
    <dgm:pt modelId="{2B4268CD-5B49-448A-A051-1352A22C71AF}" type="sibTrans" cxnId="{D9B25A02-F0D1-486B-B92A-76FED513D704}">
      <dgm:prSet/>
      <dgm:spPr/>
      <dgm:t>
        <a:bodyPr/>
        <a:lstStyle/>
        <a:p>
          <a:endParaRPr lang="en-US"/>
        </a:p>
      </dgm:t>
    </dgm:pt>
    <dgm:pt modelId="{5844B433-A95A-4041-A9A9-2D3E97C92B99}">
      <dgm:prSet custT="1"/>
      <dgm:spPr/>
      <dgm:t>
        <a:bodyPr/>
        <a:lstStyle/>
        <a:p>
          <a:pPr rtl="0"/>
          <a:r>
            <a:rPr lang="en-US" sz="1600" dirty="0" smtClean="0"/>
            <a:t>RT</a:t>
          </a:r>
          <a:endParaRPr lang="en-US" sz="1600" dirty="0"/>
        </a:p>
      </dgm:t>
    </dgm:pt>
    <dgm:pt modelId="{AE661E22-1FA6-49D2-BB78-0E98D5CBAF3E}" type="parTrans" cxnId="{B3C40DEA-0DF9-4753-8C69-C4BBEBE1ECF6}">
      <dgm:prSet/>
      <dgm:spPr/>
      <dgm:t>
        <a:bodyPr/>
        <a:lstStyle/>
        <a:p>
          <a:endParaRPr lang="en-US"/>
        </a:p>
      </dgm:t>
    </dgm:pt>
    <dgm:pt modelId="{59C1D40C-8B40-404D-B20D-2C0963326936}" type="sibTrans" cxnId="{B3C40DEA-0DF9-4753-8C69-C4BBEBE1ECF6}">
      <dgm:prSet/>
      <dgm:spPr/>
      <dgm:t>
        <a:bodyPr/>
        <a:lstStyle/>
        <a:p>
          <a:endParaRPr lang="en-US"/>
        </a:p>
      </dgm:t>
    </dgm:pt>
    <dgm:pt modelId="{909CB586-98A8-4684-B170-8E560ED55B84}">
      <dgm:prSet custT="1"/>
      <dgm:spPr/>
      <dgm:t>
        <a:bodyPr/>
        <a:lstStyle/>
        <a:p>
          <a:pPr rtl="0"/>
          <a:r>
            <a:rPr lang="en-US" sz="1600" dirty="0" err="1" smtClean="0"/>
            <a:t>Payors</a:t>
          </a:r>
          <a:endParaRPr lang="en-US" sz="1600" dirty="0"/>
        </a:p>
      </dgm:t>
    </dgm:pt>
    <dgm:pt modelId="{DC2E1327-3F82-42F9-9A42-80EEB8ED060A}" type="parTrans" cxnId="{342C2E72-D61E-44A0-82E3-ED4382A964A6}">
      <dgm:prSet/>
      <dgm:spPr/>
      <dgm:t>
        <a:bodyPr/>
        <a:lstStyle/>
        <a:p>
          <a:endParaRPr lang="en-US"/>
        </a:p>
      </dgm:t>
    </dgm:pt>
    <dgm:pt modelId="{A18EE1F1-C063-40A7-B7E7-C407532E4F9E}" type="sibTrans" cxnId="{342C2E72-D61E-44A0-82E3-ED4382A964A6}">
      <dgm:prSet/>
      <dgm:spPr/>
      <dgm:t>
        <a:bodyPr/>
        <a:lstStyle/>
        <a:p>
          <a:endParaRPr lang="en-US"/>
        </a:p>
      </dgm:t>
    </dgm:pt>
    <dgm:pt modelId="{CAD822AF-410A-4B3F-B9F6-DDBD1492E9DD}">
      <dgm:prSet custT="1"/>
      <dgm:spPr/>
      <dgm:t>
        <a:bodyPr/>
        <a:lstStyle/>
        <a:p>
          <a:pPr rtl="0"/>
          <a:r>
            <a:rPr lang="en-US" sz="1600" dirty="0" smtClean="0"/>
            <a:t>Risk</a:t>
          </a:r>
          <a:endParaRPr lang="en-US" sz="1600" dirty="0"/>
        </a:p>
      </dgm:t>
    </dgm:pt>
    <dgm:pt modelId="{017BDA6F-601F-4719-AAE6-4139556AADC0}" type="parTrans" cxnId="{7F791F4B-0D7D-4FE4-84D5-82C6CC4A4F95}">
      <dgm:prSet/>
      <dgm:spPr/>
      <dgm:t>
        <a:bodyPr/>
        <a:lstStyle/>
        <a:p>
          <a:endParaRPr lang="en-US"/>
        </a:p>
      </dgm:t>
    </dgm:pt>
    <dgm:pt modelId="{92203CFF-931E-42C9-833E-9C1714E9297A}" type="sibTrans" cxnId="{7F791F4B-0D7D-4FE4-84D5-82C6CC4A4F95}">
      <dgm:prSet/>
      <dgm:spPr/>
      <dgm:t>
        <a:bodyPr/>
        <a:lstStyle/>
        <a:p>
          <a:endParaRPr lang="en-US"/>
        </a:p>
      </dgm:t>
    </dgm:pt>
    <dgm:pt modelId="{0707DCB8-8ACE-FB43-AC1B-B228FE5EF6A5}" type="pres">
      <dgm:prSet presAssocID="{DF17ADC1-4E5B-4633-94D6-D2AC8609699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22C4FF-3612-4841-BC84-6249A990D020}" type="pres">
      <dgm:prSet presAssocID="{DF17ADC1-4E5B-4633-94D6-D2AC86096999}" presName="radial" presStyleCnt="0">
        <dgm:presLayoutVars>
          <dgm:animLvl val="ctr"/>
        </dgm:presLayoutVars>
      </dgm:prSet>
      <dgm:spPr/>
      <dgm:t>
        <a:bodyPr/>
        <a:lstStyle/>
        <a:p>
          <a:endParaRPr lang="en-US"/>
        </a:p>
      </dgm:t>
    </dgm:pt>
    <dgm:pt modelId="{14FEBA61-D9C3-0F41-9258-4EDDBC3E6C2F}" type="pres">
      <dgm:prSet presAssocID="{EE197B61-2856-4D0F-88AA-74F5D805556B}" presName="centerShape" presStyleLbl="vennNode1" presStyleIdx="0" presStyleCnt="14"/>
      <dgm:spPr/>
      <dgm:t>
        <a:bodyPr/>
        <a:lstStyle/>
        <a:p>
          <a:endParaRPr lang="en-US"/>
        </a:p>
      </dgm:t>
    </dgm:pt>
    <dgm:pt modelId="{D9F388F7-A97B-5B4D-B9FC-9D0CBBF95E31}" type="pres">
      <dgm:prSet presAssocID="{E01B0EEF-A15C-4E90-8C14-28F2BF550542}" presName="node" presStyleLbl="vennNode1" presStyleIdx="1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4BA859-556D-4C47-A8BB-F23D92B95F5F}" type="pres">
      <dgm:prSet presAssocID="{734A8E6D-F2F9-4CA8-AC1B-E40E644E76D9}" presName="node" presStyleLbl="vennNode1" presStyleIdx="2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EB91F3-22A0-E742-A5E7-23E127E65FD8}" type="pres">
      <dgm:prSet presAssocID="{41F0836A-3714-4222-ABC6-6324E71E3B89}" presName="node" presStyleLbl="vennNode1" presStyleIdx="3" presStyleCnt="14" custScaleX="1218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10ED0F-7CD6-9640-976A-7C2E03DA2F69}" type="pres">
      <dgm:prSet presAssocID="{C94861CE-41B0-4147-90D1-93FC83EA676A}" presName="node" presStyleLbl="vennNode1" presStyleIdx="4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15D39A-4792-5441-AA91-958F8D15CA8A}" type="pres">
      <dgm:prSet presAssocID="{C709C1C9-7017-4E68-9809-97AE78B135B5}" presName="node" presStyleLbl="vennNode1" presStyleIdx="5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0E9DF8-D7AC-454A-B022-989FA8F0F50B}" type="pres">
      <dgm:prSet presAssocID="{215FA45A-61A6-4E47-8F79-AB66A68E11EF}" presName="node" presStyleLbl="vennNode1" presStyleIdx="6" presStyleCnt="14" custScaleX="1396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AD52C0-8907-3C42-97B3-032EEDE9EBEB}" type="pres">
      <dgm:prSet presAssocID="{56EE95A3-535B-4B1D-94DF-9A5368699B1A}" presName="node" presStyleLbl="vennNode1" presStyleIdx="7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BDCCFC-C11B-41EC-977C-A58F3B78718E}" type="pres">
      <dgm:prSet presAssocID="{5844B433-A95A-4041-A9A9-2D3E97C92B99}" presName="node" presStyleLbl="vennNode1" presStyleIdx="8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519AFB-045B-8D4E-BD65-6C86FEBD0937}" type="pres">
      <dgm:prSet presAssocID="{5997DA3D-BB06-4A29-AE7E-1E271FDB3E25}" presName="node" presStyleLbl="vennNode1" presStyleIdx="9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2A64EC-E2F6-8542-A7C0-10E3E33DC5F3}" type="pres">
      <dgm:prSet presAssocID="{A9A48077-1892-8148-9E20-A0EAE9F9AB5D}" presName="node" presStyleLbl="vennNode1" presStyleIdx="10" presStyleCnt="14" custScaleX="1360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C2D16C-715A-49AD-87A1-275F352D33E4}" type="pres">
      <dgm:prSet presAssocID="{05AC97AC-CE53-4EA3-AE1B-280E9BA37D60}" presName="node" presStyleLbl="vennNode1" presStyleIdx="11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C75AFF-A7DC-4503-B964-2D7E2A6990BF}" type="pres">
      <dgm:prSet presAssocID="{909CB586-98A8-4684-B170-8E560ED55B84}" presName="node" presStyleLbl="vennNode1" presStyleIdx="12" presStyleCnt="14" custScaleX="1520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27BF1D-1FA9-4620-BAB9-AAAC636C4B35}" type="pres">
      <dgm:prSet presAssocID="{CAD822AF-410A-4B3F-B9F6-DDBD1492E9DD}" presName="node" presStyleLbl="vennNode1" presStyleIdx="13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756BE4-63B0-49E0-8EFF-237FE0B093AE}" srcId="{EE197B61-2856-4D0F-88AA-74F5D805556B}" destId="{C94861CE-41B0-4147-90D1-93FC83EA676A}" srcOrd="3" destOrd="0" parTransId="{6551824A-94B6-45DC-AE15-9B358DF7E120}" sibTransId="{EAB7999D-6692-478A-96F9-1AF84B6E8AA0}"/>
    <dgm:cxn modelId="{54CEDEAB-BB0C-4452-AEC4-D03A939B23F5}" type="presOf" srcId="{909CB586-98A8-4684-B170-8E560ED55B84}" destId="{FDC75AFF-A7DC-4503-B964-2D7E2A6990BF}" srcOrd="0" destOrd="0" presId="urn:microsoft.com/office/officeart/2005/8/layout/radial3"/>
    <dgm:cxn modelId="{E6980115-7319-4B32-9CB9-172AE77C952C}" type="presOf" srcId="{CAD822AF-410A-4B3F-B9F6-DDBD1492E9DD}" destId="{8427BF1D-1FA9-4620-BAB9-AAAC636C4B35}" srcOrd="0" destOrd="0" presId="urn:microsoft.com/office/officeart/2005/8/layout/radial3"/>
    <dgm:cxn modelId="{1357F45F-B286-4C4D-A66C-4AFCBC493996}" type="presOf" srcId="{56EE95A3-535B-4B1D-94DF-9A5368699B1A}" destId="{86AD52C0-8907-3C42-97B3-032EEDE9EBEB}" srcOrd="0" destOrd="0" presId="urn:microsoft.com/office/officeart/2005/8/layout/radial3"/>
    <dgm:cxn modelId="{D9B25A02-F0D1-486B-B92A-76FED513D704}" srcId="{DF17ADC1-4E5B-4633-94D6-D2AC86096999}" destId="{E642BFB6-EC6B-419B-9271-6357529FE10F}" srcOrd="1" destOrd="0" parTransId="{1A3E86FD-53F8-44A4-93B7-DB7B0CACA78B}" sibTransId="{2B4268CD-5B49-448A-A051-1352A22C71AF}"/>
    <dgm:cxn modelId="{D848F5B3-C4CA-4420-BD4F-50795C335391}" type="presOf" srcId="{5997DA3D-BB06-4A29-AE7E-1E271FDB3E25}" destId="{5A519AFB-045B-8D4E-BD65-6C86FEBD0937}" srcOrd="0" destOrd="0" presId="urn:microsoft.com/office/officeart/2005/8/layout/radial3"/>
    <dgm:cxn modelId="{D61B19EA-3395-4778-A5D6-6F9640E9E030}" type="presOf" srcId="{DF17ADC1-4E5B-4633-94D6-D2AC86096999}" destId="{0707DCB8-8ACE-FB43-AC1B-B228FE5EF6A5}" srcOrd="0" destOrd="0" presId="urn:microsoft.com/office/officeart/2005/8/layout/radial3"/>
    <dgm:cxn modelId="{5F81EE9C-C315-48F7-9E1F-F916CA8ED182}" srcId="{EE197B61-2856-4D0F-88AA-74F5D805556B}" destId="{E01B0EEF-A15C-4E90-8C14-28F2BF550542}" srcOrd="0" destOrd="0" parTransId="{D0616C29-2F5C-4E2A-A24E-FA1FE2F8C78F}" sibTransId="{81E024DB-9C22-43EB-971E-FFFE8A833394}"/>
    <dgm:cxn modelId="{1218897D-0C21-4B74-A25A-5D7AF61EB0D7}" type="presOf" srcId="{5844B433-A95A-4041-A9A9-2D3E97C92B99}" destId="{93BDCCFC-C11B-41EC-977C-A58F3B78718E}" srcOrd="0" destOrd="0" presId="urn:microsoft.com/office/officeart/2005/8/layout/radial3"/>
    <dgm:cxn modelId="{A94EE448-10D5-445A-9C05-778429FBEBC8}" type="presOf" srcId="{215FA45A-61A6-4E47-8F79-AB66A68E11EF}" destId="{630E9DF8-D7AC-454A-B022-989FA8F0F50B}" srcOrd="0" destOrd="0" presId="urn:microsoft.com/office/officeart/2005/8/layout/radial3"/>
    <dgm:cxn modelId="{7E9E2524-2773-4C99-9A32-0FD96E2EAA77}" srcId="{EE197B61-2856-4D0F-88AA-74F5D805556B}" destId="{41F0836A-3714-4222-ABC6-6324E71E3B89}" srcOrd="2" destOrd="0" parTransId="{6822F6C9-C50D-40D3-9F63-2346B7E59C3C}" sibTransId="{154D382B-D675-4030-B503-B9FD4B29BC7B}"/>
    <dgm:cxn modelId="{7248FEB3-0844-420C-A003-F1E782488747}" type="presOf" srcId="{734A8E6D-F2F9-4CA8-AC1B-E40E644E76D9}" destId="{884BA859-556D-4C47-A8BB-F23D92B95F5F}" srcOrd="0" destOrd="0" presId="urn:microsoft.com/office/officeart/2005/8/layout/radial3"/>
    <dgm:cxn modelId="{FF90DD5D-BD32-4F42-B642-B055AB18AA33}" srcId="{EE197B61-2856-4D0F-88AA-74F5D805556B}" destId="{215FA45A-61A6-4E47-8F79-AB66A68E11EF}" srcOrd="5" destOrd="0" parTransId="{81E681C3-16C3-4F8B-BA77-7048333AAEFD}" sibTransId="{8282DAB9-ADF2-49B8-93BD-35AE53FD5D49}"/>
    <dgm:cxn modelId="{D7CAA7A1-BE35-44A4-A17C-FAF47F141C9B}" srcId="{EE197B61-2856-4D0F-88AA-74F5D805556B}" destId="{05AC97AC-CE53-4EA3-AE1B-280E9BA37D60}" srcOrd="10" destOrd="0" parTransId="{FDE1D978-5CF8-4AB3-B62D-4F745E772FD3}" sibTransId="{317CFF83-BD3B-4252-9C17-6A610B789D94}"/>
    <dgm:cxn modelId="{9BC4528F-C746-442E-8FF1-EACDA5B5CD0C}" type="presOf" srcId="{EE197B61-2856-4D0F-88AA-74F5D805556B}" destId="{14FEBA61-D9C3-0F41-9258-4EDDBC3E6C2F}" srcOrd="0" destOrd="0" presId="urn:microsoft.com/office/officeart/2005/8/layout/radial3"/>
    <dgm:cxn modelId="{6F212435-98E0-5D45-BA81-F34C66C7A9BE}" srcId="{EE197B61-2856-4D0F-88AA-74F5D805556B}" destId="{A9A48077-1892-8148-9E20-A0EAE9F9AB5D}" srcOrd="9" destOrd="0" parTransId="{538585BC-7BB4-8244-A4B6-6D08A3CE66C8}" sibTransId="{F1DDA72F-81A1-3F44-880D-CF07765EDD8D}"/>
    <dgm:cxn modelId="{B3C40DEA-0DF9-4753-8C69-C4BBEBE1ECF6}" srcId="{EE197B61-2856-4D0F-88AA-74F5D805556B}" destId="{5844B433-A95A-4041-A9A9-2D3E97C92B99}" srcOrd="7" destOrd="0" parTransId="{AE661E22-1FA6-49D2-BB78-0E98D5CBAF3E}" sibTransId="{59C1D40C-8B40-404D-B20D-2C0963326936}"/>
    <dgm:cxn modelId="{7F791F4B-0D7D-4FE4-84D5-82C6CC4A4F95}" srcId="{EE197B61-2856-4D0F-88AA-74F5D805556B}" destId="{CAD822AF-410A-4B3F-B9F6-DDBD1492E9DD}" srcOrd="12" destOrd="0" parTransId="{017BDA6F-601F-4719-AAE6-4139556AADC0}" sibTransId="{92203CFF-931E-42C9-833E-9C1714E9297A}"/>
    <dgm:cxn modelId="{C9D3B166-C565-4205-ADC4-FA440B608A7C}" type="presOf" srcId="{41F0836A-3714-4222-ABC6-6324E71E3B89}" destId="{FCEB91F3-22A0-E742-A5E7-23E127E65FD8}" srcOrd="0" destOrd="0" presId="urn:microsoft.com/office/officeart/2005/8/layout/radial3"/>
    <dgm:cxn modelId="{9A346AFE-CCE2-4C51-A214-20C9AAD46744}" srcId="{EE197B61-2856-4D0F-88AA-74F5D805556B}" destId="{C709C1C9-7017-4E68-9809-97AE78B135B5}" srcOrd="4" destOrd="0" parTransId="{41A3880B-ED02-485D-A9D6-E3EE3D4F80F1}" sibTransId="{9C1248E5-78DF-4CC1-A536-5609FA6DA609}"/>
    <dgm:cxn modelId="{342C2E72-D61E-44A0-82E3-ED4382A964A6}" srcId="{EE197B61-2856-4D0F-88AA-74F5D805556B}" destId="{909CB586-98A8-4684-B170-8E560ED55B84}" srcOrd="11" destOrd="0" parTransId="{DC2E1327-3F82-42F9-9A42-80EEB8ED060A}" sibTransId="{A18EE1F1-C063-40A7-B7E7-C407532E4F9E}"/>
    <dgm:cxn modelId="{91CAE50B-F853-4D8A-8FD5-65F802460CBD}" srcId="{EE197B61-2856-4D0F-88AA-74F5D805556B}" destId="{734A8E6D-F2F9-4CA8-AC1B-E40E644E76D9}" srcOrd="1" destOrd="0" parTransId="{853A0202-9FB5-46C1-94B8-D860CCEA6C56}" sibTransId="{F81E8249-5B50-436F-8DA2-905DF5E71EF3}"/>
    <dgm:cxn modelId="{207F1411-2BE0-400F-9157-782A9E15CE1E}" type="presOf" srcId="{C709C1C9-7017-4E68-9809-97AE78B135B5}" destId="{D915D39A-4792-5441-AA91-958F8D15CA8A}" srcOrd="0" destOrd="0" presId="urn:microsoft.com/office/officeart/2005/8/layout/radial3"/>
    <dgm:cxn modelId="{139B3885-198F-4A52-A573-8BB90A4589CE}" srcId="{EE197B61-2856-4D0F-88AA-74F5D805556B}" destId="{56EE95A3-535B-4B1D-94DF-9A5368699B1A}" srcOrd="6" destOrd="0" parTransId="{4C4CB1C1-2D0D-4EE1-921F-A91455B38C77}" sibTransId="{F0894788-2F66-4D7A-90F0-0A71D9E69F13}"/>
    <dgm:cxn modelId="{5D8C13F7-CEAA-4272-BDEA-39F80122506D}" type="presOf" srcId="{E01B0EEF-A15C-4E90-8C14-28F2BF550542}" destId="{D9F388F7-A97B-5B4D-B9FC-9D0CBBF95E31}" srcOrd="0" destOrd="0" presId="urn:microsoft.com/office/officeart/2005/8/layout/radial3"/>
    <dgm:cxn modelId="{A5118FC4-2F86-4E45-805D-5CB30B15210C}" type="presOf" srcId="{C94861CE-41B0-4147-90D1-93FC83EA676A}" destId="{7B10ED0F-7CD6-9640-976A-7C2E03DA2F69}" srcOrd="0" destOrd="0" presId="urn:microsoft.com/office/officeart/2005/8/layout/radial3"/>
    <dgm:cxn modelId="{9E4F0D2B-B5E1-423E-A839-C7F6CEE183FC}" type="presOf" srcId="{A9A48077-1892-8148-9E20-A0EAE9F9AB5D}" destId="{F12A64EC-E2F6-8542-A7C0-10E3E33DC5F3}" srcOrd="0" destOrd="0" presId="urn:microsoft.com/office/officeart/2005/8/layout/radial3"/>
    <dgm:cxn modelId="{B808635E-6FFD-46FB-8195-993E87F90BFB}" srcId="{DF17ADC1-4E5B-4633-94D6-D2AC86096999}" destId="{EE197B61-2856-4D0F-88AA-74F5D805556B}" srcOrd="0" destOrd="0" parTransId="{955D4301-ADF3-4D4C-8501-99E0A9DD37A2}" sibTransId="{60CE0A1C-FBEE-40FA-9825-049C5F96537C}"/>
    <dgm:cxn modelId="{F28E930F-8E81-4C28-BFF4-FCE25C6B4CFD}" srcId="{EE197B61-2856-4D0F-88AA-74F5D805556B}" destId="{5997DA3D-BB06-4A29-AE7E-1E271FDB3E25}" srcOrd="8" destOrd="0" parTransId="{4C73A42F-ACA5-474F-9EF6-D636153502FC}" sibTransId="{419F83B0-8733-4A6A-BDA7-129AAE52D22B}"/>
    <dgm:cxn modelId="{F55A481F-16EE-428D-96C1-BE1564118401}" type="presOf" srcId="{05AC97AC-CE53-4EA3-AE1B-280E9BA37D60}" destId="{6AC2D16C-715A-49AD-87A1-275F352D33E4}" srcOrd="0" destOrd="0" presId="urn:microsoft.com/office/officeart/2005/8/layout/radial3"/>
    <dgm:cxn modelId="{CC0D72CE-DE93-464A-A54F-A3B6F120B2EE}" type="presParOf" srcId="{0707DCB8-8ACE-FB43-AC1B-B228FE5EF6A5}" destId="{5622C4FF-3612-4841-BC84-6249A990D020}" srcOrd="0" destOrd="0" presId="urn:microsoft.com/office/officeart/2005/8/layout/radial3"/>
    <dgm:cxn modelId="{96B6C57C-9741-4E2C-8F81-031A1CD70464}" type="presParOf" srcId="{5622C4FF-3612-4841-BC84-6249A990D020}" destId="{14FEBA61-D9C3-0F41-9258-4EDDBC3E6C2F}" srcOrd="0" destOrd="0" presId="urn:microsoft.com/office/officeart/2005/8/layout/radial3"/>
    <dgm:cxn modelId="{5BFAAD35-A08E-4D2C-9CBD-70189D797B47}" type="presParOf" srcId="{5622C4FF-3612-4841-BC84-6249A990D020}" destId="{D9F388F7-A97B-5B4D-B9FC-9D0CBBF95E31}" srcOrd="1" destOrd="0" presId="urn:microsoft.com/office/officeart/2005/8/layout/radial3"/>
    <dgm:cxn modelId="{5E5E1443-5618-43B4-8140-4C4B8FA68A94}" type="presParOf" srcId="{5622C4FF-3612-4841-BC84-6249A990D020}" destId="{884BA859-556D-4C47-A8BB-F23D92B95F5F}" srcOrd="2" destOrd="0" presId="urn:microsoft.com/office/officeart/2005/8/layout/radial3"/>
    <dgm:cxn modelId="{18917480-AFE6-4FFA-BC03-2EA967D01C6D}" type="presParOf" srcId="{5622C4FF-3612-4841-BC84-6249A990D020}" destId="{FCEB91F3-22A0-E742-A5E7-23E127E65FD8}" srcOrd="3" destOrd="0" presId="urn:microsoft.com/office/officeart/2005/8/layout/radial3"/>
    <dgm:cxn modelId="{A8FAFB0D-738B-4393-9F71-038493D343D6}" type="presParOf" srcId="{5622C4FF-3612-4841-BC84-6249A990D020}" destId="{7B10ED0F-7CD6-9640-976A-7C2E03DA2F69}" srcOrd="4" destOrd="0" presId="urn:microsoft.com/office/officeart/2005/8/layout/radial3"/>
    <dgm:cxn modelId="{B8C10519-4A25-4CA6-8AAF-DE2EE0DD60EB}" type="presParOf" srcId="{5622C4FF-3612-4841-BC84-6249A990D020}" destId="{D915D39A-4792-5441-AA91-958F8D15CA8A}" srcOrd="5" destOrd="0" presId="urn:microsoft.com/office/officeart/2005/8/layout/radial3"/>
    <dgm:cxn modelId="{A1C98601-00F6-4D12-8DBB-610D8E9F6984}" type="presParOf" srcId="{5622C4FF-3612-4841-BC84-6249A990D020}" destId="{630E9DF8-D7AC-454A-B022-989FA8F0F50B}" srcOrd="6" destOrd="0" presId="urn:microsoft.com/office/officeart/2005/8/layout/radial3"/>
    <dgm:cxn modelId="{11681CAB-90C8-40B1-9F62-59FBEB27EC0F}" type="presParOf" srcId="{5622C4FF-3612-4841-BC84-6249A990D020}" destId="{86AD52C0-8907-3C42-97B3-032EEDE9EBEB}" srcOrd="7" destOrd="0" presId="urn:microsoft.com/office/officeart/2005/8/layout/radial3"/>
    <dgm:cxn modelId="{E4D8DF44-C602-415A-9CCE-0A1058E39413}" type="presParOf" srcId="{5622C4FF-3612-4841-BC84-6249A990D020}" destId="{93BDCCFC-C11B-41EC-977C-A58F3B78718E}" srcOrd="8" destOrd="0" presId="urn:microsoft.com/office/officeart/2005/8/layout/radial3"/>
    <dgm:cxn modelId="{EED4DC6B-1971-4D38-BF5D-BD679D4D2E8D}" type="presParOf" srcId="{5622C4FF-3612-4841-BC84-6249A990D020}" destId="{5A519AFB-045B-8D4E-BD65-6C86FEBD0937}" srcOrd="9" destOrd="0" presId="urn:microsoft.com/office/officeart/2005/8/layout/radial3"/>
    <dgm:cxn modelId="{459BF2FF-F494-4540-A62E-4F7FF166DFEE}" type="presParOf" srcId="{5622C4FF-3612-4841-BC84-6249A990D020}" destId="{F12A64EC-E2F6-8542-A7C0-10E3E33DC5F3}" srcOrd="10" destOrd="0" presId="urn:microsoft.com/office/officeart/2005/8/layout/radial3"/>
    <dgm:cxn modelId="{CF6A49AB-F1F0-4BD2-BC11-FDAA32BF8C54}" type="presParOf" srcId="{5622C4FF-3612-4841-BC84-6249A990D020}" destId="{6AC2D16C-715A-49AD-87A1-275F352D33E4}" srcOrd="11" destOrd="0" presId="urn:microsoft.com/office/officeart/2005/8/layout/radial3"/>
    <dgm:cxn modelId="{14690EE5-CF99-4719-9CA2-822927757E1D}" type="presParOf" srcId="{5622C4FF-3612-4841-BC84-6249A990D020}" destId="{FDC75AFF-A7DC-4503-B964-2D7E2A6990BF}" srcOrd="12" destOrd="0" presId="urn:microsoft.com/office/officeart/2005/8/layout/radial3"/>
    <dgm:cxn modelId="{5601189B-DC43-4E8B-81AC-57809DFFD874}" type="presParOf" srcId="{5622C4FF-3612-4841-BC84-6249A990D020}" destId="{8427BF1D-1FA9-4620-BAB9-AAAC636C4B35}" srcOrd="1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8AB6ED-4DC4-4BCD-A75A-8BDF4949DE95}">
      <dsp:nvSpPr>
        <dsp:cNvPr id="0" name=""/>
        <dsp:cNvSpPr/>
      </dsp:nvSpPr>
      <dsp:spPr>
        <a:xfrm>
          <a:off x="1082415" y="83682"/>
          <a:ext cx="1006538" cy="6542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Plan</a:t>
          </a:r>
          <a:endParaRPr lang="en-US" sz="2400" kern="1200" dirty="0"/>
        </a:p>
      </dsp:txBody>
      <dsp:txXfrm>
        <a:off x="1114353" y="115620"/>
        <a:ext cx="942662" cy="590373"/>
      </dsp:txXfrm>
    </dsp:sp>
    <dsp:sp modelId="{B8670301-2395-4CFB-90A8-7A8213480C6A}">
      <dsp:nvSpPr>
        <dsp:cNvPr id="0" name=""/>
        <dsp:cNvSpPr/>
      </dsp:nvSpPr>
      <dsp:spPr>
        <a:xfrm>
          <a:off x="503474" y="410807"/>
          <a:ext cx="2164420" cy="2164420"/>
        </a:xfrm>
        <a:custGeom>
          <a:avLst/>
          <a:gdLst/>
          <a:ahLst/>
          <a:cxnLst/>
          <a:rect l="0" t="0" r="0" b="0"/>
          <a:pathLst>
            <a:path>
              <a:moveTo>
                <a:pt x="1724815" y="211441"/>
              </a:moveTo>
              <a:arcTo wR="1082210" hR="1082210" stAng="18385584" swAng="1635937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0057B3-7851-46FC-9808-6D1E650FAB33}">
      <dsp:nvSpPr>
        <dsp:cNvPr id="0" name=""/>
        <dsp:cNvSpPr/>
      </dsp:nvSpPr>
      <dsp:spPr>
        <a:xfrm>
          <a:off x="2164626" y="1165892"/>
          <a:ext cx="1006538" cy="65424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Do</a:t>
          </a:r>
          <a:endParaRPr lang="en-US" sz="2400" kern="1200" dirty="0"/>
        </a:p>
      </dsp:txBody>
      <dsp:txXfrm>
        <a:off x="2196564" y="1197830"/>
        <a:ext cx="942662" cy="590373"/>
      </dsp:txXfrm>
    </dsp:sp>
    <dsp:sp modelId="{21EC15C4-2438-4080-A69C-63C0F2575120}">
      <dsp:nvSpPr>
        <dsp:cNvPr id="0" name=""/>
        <dsp:cNvSpPr/>
      </dsp:nvSpPr>
      <dsp:spPr>
        <a:xfrm>
          <a:off x="503474" y="410807"/>
          <a:ext cx="2164420" cy="2164420"/>
        </a:xfrm>
        <a:custGeom>
          <a:avLst/>
          <a:gdLst/>
          <a:ahLst/>
          <a:cxnLst/>
          <a:rect l="0" t="0" r="0" b="0"/>
          <a:pathLst>
            <a:path>
              <a:moveTo>
                <a:pt x="2052330" y="1561841"/>
              </a:moveTo>
              <a:arcTo wR="1082210" hR="1082210" stAng="1578479" swAng="1635937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6AEE3E-17C4-480E-93DB-7FD367BE2AC0}">
      <dsp:nvSpPr>
        <dsp:cNvPr id="0" name=""/>
        <dsp:cNvSpPr/>
      </dsp:nvSpPr>
      <dsp:spPr>
        <a:xfrm>
          <a:off x="1082415" y="2248102"/>
          <a:ext cx="1006538" cy="65424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Check</a:t>
          </a:r>
          <a:endParaRPr lang="en-US" sz="2400" kern="1200" dirty="0"/>
        </a:p>
      </dsp:txBody>
      <dsp:txXfrm>
        <a:off x="1114353" y="2280040"/>
        <a:ext cx="942662" cy="590373"/>
      </dsp:txXfrm>
    </dsp:sp>
    <dsp:sp modelId="{92D1EBED-C5FC-4FB4-A878-62206AA46238}">
      <dsp:nvSpPr>
        <dsp:cNvPr id="0" name=""/>
        <dsp:cNvSpPr/>
      </dsp:nvSpPr>
      <dsp:spPr>
        <a:xfrm>
          <a:off x="503474" y="410807"/>
          <a:ext cx="2164420" cy="2164420"/>
        </a:xfrm>
        <a:custGeom>
          <a:avLst/>
          <a:gdLst/>
          <a:ahLst/>
          <a:cxnLst/>
          <a:rect l="0" t="0" r="0" b="0"/>
          <a:pathLst>
            <a:path>
              <a:moveTo>
                <a:pt x="439605" y="1952978"/>
              </a:moveTo>
              <a:arcTo wR="1082210" hR="1082210" stAng="7585584" swAng="1635937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525962-3546-4097-89B1-B6FBA711D353}">
      <dsp:nvSpPr>
        <dsp:cNvPr id="0" name=""/>
        <dsp:cNvSpPr/>
      </dsp:nvSpPr>
      <dsp:spPr>
        <a:xfrm>
          <a:off x="205" y="1165892"/>
          <a:ext cx="1006538" cy="65424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Act</a:t>
          </a:r>
          <a:endParaRPr lang="en-US" sz="2400" kern="1200" dirty="0"/>
        </a:p>
      </dsp:txBody>
      <dsp:txXfrm>
        <a:off x="32143" y="1197830"/>
        <a:ext cx="942662" cy="590373"/>
      </dsp:txXfrm>
    </dsp:sp>
    <dsp:sp modelId="{7EEFE784-97CB-409A-915C-0C649DAF3373}">
      <dsp:nvSpPr>
        <dsp:cNvPr id="0" name=""/>
        <dsp:cNvSpPr/>
      </dsp:nvSpPr>
      <dsp:spPr>
        <a:xfrm>
          <a:off x="503474" y="410807"/>
          <a:ext cx="2164420" cy="2164420"/>
        </a:xfrm>
        <a:custGeom>
          <a:avLst/>
          <a:gdLst/>
          <a:ahLst/>
          <a:cxnLst/>
          <a:rect l="0" t="0" r="0" b="0"/>
          <a:pathLst>
            <a:path>
              <a:moveTo>
                <a:pt x="112090" y="602578"/>
              </a:moveTo>
              <a:arcTo wR="1082210" hR="1082210" stAng="12378479" swAng="1635937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FEBA61-D9C3-0F41-9258-4EDDBC3E6C2F}">
      <dsp:nvSpPr>
        <dsp:cNvPr id="0" name=""/>
        <dsp:cNvSpPr/>
      </dsp:nvSpPr>
      <dsp:spPr>
        <a:xfrm>
          <a:off x="3966257" y="1016760"/>
          <a:ext cx="1716589" cy="171658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 smtClean="0"/>
            <a:t>Physicians</a:t>
          </a:r>
          <a:endParaRPr lang="en-US" sz="2000" kern="1200" dirty="0"/>
        </a:p>
      </dsp:txBody>
      <dsp:txXfrm>
        <a:off x="4217646" y="1268149"/>
        <a:ext cx="1213811" cy="1213811"/>
      </dsp:txXfrm>
    </dsp:sp>
    <dsp:sp modelId="{D9F388F7-A97B-5B4D-B9FC-9D0CBBF95E31}">
      <dsp:nvSpPr>
        <dsp:cNvPr id="0" name=""/>
        <dsp:cNvSpPr/>
      </dsp:nvSpPr>
      <dsp:spPr>
        <a:xfrm>
          <a:off x="4395405" y="10944"/>
          <a:ext cx="858294" cy="85829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dirty="0" smtClean="0"/>
            <a:t>PCPs</a:t>
          </a:r>
          <a:endParaRPr lang="en-US" sz="1600" kern="1200" dirty="0"/>
        </a:p>
      </dsp:txBody>
      <dsp:txXfrm>
        <a:off x="4521099" y="136638"/>
        <a:ext cx="606906" cy="606906"/>
      </dsp:txXfrm>
    </dsp:sp>
    <dsp:sp modelId="{884BA859-556D-4C47-A8BB-F23D92B95F5F}">
      <dsp:nvSpPr>
        <dsp:cNvPr id="0" name=""/>
        <dsp:cNvSpPr/>
      </dsp:nvSpPr>
      <dsp:spPr>
        <a:xfrm>
          <a:off x="5062265" y="175310"/>
          <a:ext cx="858294" cy="85829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 smtClean="0"/>
            <a:t>Trainees</a:t>
          </a:r>
          <a:endParaRPr lang="en-US" sz="1400" kern="1200" dirty="0"/>
        </a:p>
      </dsp:txBody>
      <dsp:txXfrm>
        <a:off x="5187959" y="301004"/>
        <a:ext cx="606906" cy="606906"/>
      </dsp:txXfrm>
    </dsp:sp>
    <dsp:sp modelId="{FCEB91F3-22A0-E742-A5E7-23E127E65FD8}">
      <dsp:nvSpPr>
        <dsp:cNvPr id="0" name=""/>
        <dsp:cNvSpPr/>
      </dsp:nvSpPr>
      <dsp:spPr>
        <a:xfrm>
          <a:off x="5482613" y="630755"/>
          <a:ext cx="1045780" cy="85829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Specialists</a:t>
          </a:r>
        </a:p>
      </dsp:txBody>
      <dsp:txXfrm>
        <a:off x="5635764" y="756449"/>
        <a:ext cx="739478" cy="606906"/>
      </dsp:txXfrm>
    </dsp:sp>
    <dsp:sp modelId="{7B10ED0F-7CD6-9640-976A-7C2E03DA2F69}">
      <dsp:nvSpPr>
        <dsp:cNvPr id="0" name=""/>
        <dsp:cNvSpPr/>
      </dsp:nvSpPr>
      <dsp:spPr>
        <a:xfrm>
          <a:off x="5819905" y="1272941"/>
          <a:ext cx="858294" cy="858294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Patients</a:t>
          </a:r>
          <a:endParaRPr lang="en-US" sz="1400" kern="1200" dirty="0"/>
        </a:p>
      </dsp:txBody>
      <dsp:txXfrm>
        <a:off x="5945599" y="1398635"/>
        <a:ext cx="606906" cy="606906"/>
      </dsp:txXfrm>
    </dsp:sp>
    <dsp:sp modelId="{D915D39A-4792-5441-AA91-958F8D15CA8A}">
      <dsp:nvSpPr>
        <dsp:cNvPr id="0" name=""/>
        <dsp:cNvSpPr/>
      </dsp:nvSpPr>
      <dsp:spPr>
        <a:xfrm>
          <a:off x="5737119" y="1954752"/>
          <a:ext cx="858294" cy="85829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kern="1200" dirty="0" smtClean="0"/>
            <a:t>Nursing</a:t>
          </a:r>
          <a:endParaRPr lang="en-US" sz="1200" kern="1200" dirty="0"/>
        </a:p>
      </dsp:txBody>
      <dsp:txXfrm>
        <a:off x="5862813" y="2080446"/>
        <a:ext cx="606906" cy="606906"/>
      </dsp:txXfrm>
    </dsp:sp>
    <dsp:sp modelId="{630E9DF8-D7AC-454A-B022-989FA8F0F50B}">
      <dsp:nvSpPr>
        <dsp:cNvPr id="0" name=""/>
        <dsp:cNvSpPr/>
      </dsp:nvSpPr>
      <dsp:spPr>
        <a:xfrm>
          <a:off x="5176933" y="2519992"/>
          <a:ext cx="1198350" cy="85829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i="0" kern="1200" dirty="0" smtClean="0"/>
            <a:t>Pharmacy</a:t>
          </a:r>
          <a:endParaRPr lang="en-US" sz="1100" kern="1200" dirty="0"/>
        </a:p>
      </dsp:txBody>
      <dsp:txXfrm>
        <a:off x="5352427" y="2645686"/>
        <a:ext cx="847362" cy="606906"/>
      </dsp:txXfrm>
    </dsp:sp>
    <dsp:sp modelId="{86AD52C0-8907-3C42-97B3-032EEDE9EBEB}">
      <dsp:nvSpPr>
        <dsp:cNvPr id="0" name=""/>
        <dsp:cNvSpPr/>
      </dsp:nvSpPr>
      <dsp:spPr>
        <a:xfrm>
          <a:off x="4738814" y="2839173"/>
          <a:ext cx="858294" cy="85829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dirty="0" smtClean="0"/>
            <a:t>Lab</a:t>
          </a:r>
          <a:endParaRPr lang="en-US" sz="1600" kern="1200" dirty="0"/>
        </a:p>
      </dsp:txBody>
      <dsp:txXfrm>
        <a:off x="4864508" y="2964867"/>
        <a:ext cx="606906" cy="606906"/>
      </dsp:txXfrm>
    </dsp:sp>
    <dsp:sp modelId="{93BDCCFC-C11B-41EC-977C-A58F3B78718E}">
      <dsp:nvSpPr>
        <dsp:cNvPr id="0" name=""/>
        <dsp:cNvSpPr/>
      </dsp:nvSpPr>
      <dsp:spPr>
        <a:xfrm>
          <a:off x="4051995" y="2839173"/>
          <a:ext cx="858294" cy="85829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RT</a:t>
          </a:r>
          <a:endParaRPr lang="en-US" sz="1600" kern="1200" dirty="0"/>
        </a:p>
      </dsp:txBody>
      <dsp:txXfrm>
        <a:off x="4177689" y="2964867"/>
        <a:ext cx="606906" cy="606906"/>
      </dsp:txXfrm>
    </dsp:sp>
    <dsp:sp modelId="{5A519AFB-045B-8D4E-BD65-6C86FEBD0937}">
      <dsp:nvSpPr>
        <dsp:cNvPr id="0" name=""/>
        <dsp:cNvSpPr/>
      </dsp:nvSpPr>
      <dsp:spPr>
        <a:xfrm>
          <a:off x="3443848" y="2519992"/>
          <a:ext cx="858294" cy="858294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dirty="0" smtClean="0"/>
            <a:t>Admin</a:t>
          </a:r>
          <a:endParaRPr lang="en-US" sz="1600" kern="1200" dirty="0"/>
        </a:p>
      </dsp:txBody>
      <dsp:txXfrm>
        <a:off x="3569542" y="2645686"/>
        <a:ext cx="606906" cy="606906"/>
      </dsp:txXfrm>
    </dsp:sp>
    <dsp:sp modelId="{F12A64EC-E2F6-8542-A7C0-10E3E33DC5F3}">
      <dsp:nvSpPr>
        <dsp:cNvPr id="0" name=""/>
        <dsp:cNvSpPr/>
      </dsp:nvSpPr>
      <dsp:spPr>
        <a:xfrm>
          <a:off x="2898863" y="1954752"/>
          <a:ext cx="1167950" cy="85829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Families</a:t>
          </a:r>
          <a:endParaRPr lang="en-US" sz="1400" kern="1200" dirty="0"/>
        </a:p>
      </dsp:txBody>
      <dsp:txXfrm>
        <a:off x="3069905" y="2080446"/>
        <a:ext cx="825866" cy="606906"/>
      </dsp:txXfrm>
    </dsp:sp>
    <dsp:sp modelId="{6AC2D16C-715A-49AD-87A1-275F352D33E4}">
      <dsp:nvSpPr>
        <dsp:cNvPr id="0" name=""/>
        <dsp:cNvSpPr/>
      </dsp:nvSpPr>
      <dsp:spPr>
        <a:xfrm>
          <a:off x="2970904" y="1272941"/>
          <a:ext cx="858294" cy="85829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IT</a:t>
          </a:r>
          <a:endParaRPr lang="en-US" sz="1600" kern="1200" dirty="0"/>
        </a:p>
      </dsp:txBody>
      <dsp:txXfrm>
        <a:off x="3096598" y="1398635"/>
        <a:ext cx="606906" cy="606906"/>
      </dsp:txXfrm>
    </dsp:sp>
    <dsp:sp modelId="{FDC75AFF-A7DC-4503-B964-2D7E2A6990BF}">
      <dsp:nvSpPr>
        <dsp:cNvPr id="0" name=""/>
        <dsp:cNvSpPr/>
      </dsp:nvSpPr>
      <dsp:spPr>
        <a:xfrm>
          <a:off x="2991288" y="630755"/>
          <a:ext cx="1304624" cy="85829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Payors</a:t>
          </a:r>
          <a:endParaRPr lang="en-US" sz="1600" kern="1200" dirty="0"/>
        </a:p>
      </dsp:txBody>
      <dsp:txXfrm>
        <a:off x="3182346" y="756449"/>
        <a:ext cx="922508" cy="606906"/>
      </dsp:txXfrm>
    </dsp:sp>
    <dsp:sp modelId="{8427BF1D-1FA9-4620-BAB9-AAAC636C4B35}">
      <dsp:nvSpPr>
        <dsp:cNvPr id="0" name=""/>
        <dsp:cNvSpPr/>
      </dsp:nvSpPr>
      <dsp:spPr>
        <a:xfrm>
          <a:off x="3728544" y="175310"/>
          <a:ext cx="858294" cy="85829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Risk</a:t>
          </a:r>
          <a:endParaRPr lang="en-US" sz="1600" kern="1200" dirty="0"/>
        </a:p>
      </dsp:txBody>
      <dsp:txXfrm>
        <a:off x="3854238" y="301004"/>
        <a:ext cx="606906" cy="6069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F366D-01BF-46F3-8435-9CC6E1086779}" type="datetimeFigureOut">
              <a:rPr lang="en-US" smtClean="0"/>
              <a:pPr/>
              <a:t>5/15/2016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1EF0B-A4CA-4DD5-A4D1-22396EE398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91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timeline – Amina and I will both</a:t>
            </a:r>
            <a:r>
              <a:rPr lang="en-US" baseline="0" dirty="0" smtClean="0"/>
              <a:t> discuss some general concepts.  In the middle we’ll have a breakout session for you to put these concepts to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EF0B-A4CA-4DD5-A4D1-22396EE3989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62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Error Proofing – Unique Patient bar codes to minimize </a:t>
            </a:r>
            <a:r>
              <a:rPr lang="en-US" dirty="0" err="1" smtClean="0"/>
              <a:t>pt</a:t>
            </a:r>
            <a:r>
              <a:rPr lang="en-US" dirty="0" smtClean="0"/>
              <a:t> mix ups with medications, food,</a:t>
            </a:r>
            <a:r>
              <a:rPr lang="en-US" baseline="0" dirty="0" smtClean="0"/>
              <a:t> equipment, </a:t>
            </a:r>
            <a:r>
              <a:rPr lang="en-US" baseline="0" dirty="0" err="1" smtClean="0"/>
              <a:t>etc</a:t>
            </a:r>
            <a:endParaRPr lang="en-US" baseline="0" dirty="0" smtClean="0"/>
          </a:p>
          <a:p>
            <a:r>
              <a:rPr lang="en-US" baseline="0" dirty="0" smtClean="0"/>
              <a:t>Lean Engineering – Reducing wait time in an ED</a:t>
            </a:r>
          </a:p>
          <a:p>
            <a:r>
              <a:rPr lang="en-US" baseline="0" dirty="0" smtClean="0"/>
              <a:t>Reliable (Six Sigma) – Standardizing a process.  CL-BSI classic example – reducing central line related infections by following a standard procedure when inserting a central line or accessing it.  </a:t>
            </a:r>
          </a:p>
          <a:p>
            <a:r>
              <a:rPr lang="en-US" baseline="0" dirty="0" smtClean="0"/>
              <a:t>Identify failures &amp; emergent risks – Situational awareness (bedside huddles, 5pm huddles), PEWS scores, alarms</a:t>
            </a:r>
          </a:p>
          <a:p>
            <a:r>
              <a:rPr lang="en-US" baseline="0" dirty="0" smtClean="0"/>
              <a:t>Harm Mitigation – Rapid response teams responding to acutely deteriorating teams</a:t>
            </a:r>
          </a:p>
          <a:p>
            <a:r>
              <a:rPr lang="en-US" baseline="0" dirty="0" smtClean="0"/>
              <a:t>Root Cause analysis – investigating what happened after the adverse event (M&amp;M)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EF0B-A4CA-4DD5-A4D1-22396EE3989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11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EF0B-A4CA-4DD5-A4D1-22396EE3989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56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to know the variables and determinants before</a:t>
            </a:r>
            <a:r>
              <a:rPr lang="en-US" baseline="0" dirty="0" smtClean="0"/>
              <a:t> you can identify interventions to try to move 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EF0B-A4CA-4DD5-A4D1-22396EE3989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72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Clinical example: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EF0B-A4CA-4DD5-A4D1-22396EE3989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966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Clinical example: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EF0B-A4CA-4DD5-A4D1-22396EE3989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18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Fear of re-thinking </a:t>
            </a:r>
          </a:p>
          <a:p>
            <a:r>
              <a:rPr lang="en-US" dirty="0" err="1" smtClean="0"/>
              <a:t>Assumptionthe</a:t>
            </a:r>
            <a:r>
              <a:rPr lang="en-US" baseline="0" dirty="0" smtClean="0"/>
              <a:t> subspecialist knows best </a:t>
            </a:r>
          </a:p>
          <a:p>
            <a:r>
              <a:rPr lang="en-US" baseline="0" dirty="0" smtClean="0"/>
              <a:t>Silo-</a:t>
            </a:r>
            <a:r>
              <a:rPr lang="en-US" baseline="0" dirty="0" err="1" smtClean="0"/>
              <a:t>ing</a:t>
            </a:r>
            <a:r>
              <a:rPr lang="en-US" baseline="0" dirty="0" smtClean="0"/>
              <a:t> the responsibilities </a:t>
            </a:r>
          </a:p>
          <a:p>
            <a:r>
              <a:rPr lang="en-US" baseline="0" dirty="0" smtClean="0"/>
              <a:t>Education: deferring to pharmacy – pharmacy </a:t>
            </a:r>
            <a:r>
              <a:rPr lang="en-US" baseline="0" dirty="0" err="1" smtClean="0"/>
              <a:t>deferr</a:t>
            </a:r>
            <a:r>
              <a:rPr lang="en-US" baseline="0" dirty="0" smtClean="0"/>
              <a:t> to us </a:t>
            </a:r>
          </a:p>
          <a:p>
            <a:r>
              <a:rPr lang="en-US" baseline="0" dirty="0" smtClean="0"/>
              <a:t>Not comfortable with equipment, how its used or ordered </a:t>
            </a:r>
          </a:p>
          <a:p>
            <a:r>
              <a:rPr lang="en-US" baseline="0" dirty="0" smtClean="0"/>
              <a:t>All learners here without training – always deferring to </a:t>
            </a:r>
            <a:r>
              <a:rPr lang="en-US" baseline="0" dirty="0" err="1" smtClean="0"/>
              <a:t>nurces</a:t>
            </a:r>
            <a:r>
              <a:rPr lang="en-US" baseline="0" dirty="0" smtClean="0"/>
              <a:t> </a:t>
            </a:r>
          </a:p>
          <a:p>
            <a:endParaRPr lang="en-US" baseline="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baseline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Systems: conflicting guidelines; ID referring to guidelines as there recommendation </a:t>
            </a:r>
          </a:p>
          <a:p>
            <a:endParaRPr lang="en-US" baseline="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rbel" pitchFamily="34" charset="0"/>
              </a:rPr>
              <a:t>Residents (aka </a:t>
            </a:r>
            <a:r>
              <a:rPr lang="en-US" sz="1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rbel" pitchFamily="34" charset="0"/>
              </a:rPr>
              <a:t>lerners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rbel" pitchFamily="34" charset="0"/>
              </a:rPr>
              <a:t>) deferring to nurses in questions of central lines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rbel" pitchFamily="34" charset="0"/>
              </a:rPr>
              <a:t>No official curriculum on central  lines:</a:t>
            </a:r>
          </a:p>
          <a:p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rbel" pitchFamily="34" charset="0"/>
              </a:rPr>
              <a:t>different levels of individual resident knowledge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rbel" pitchFamily="34" charset="0"/>
              </a:rPr>
              <a:t>Lack of knowledge of the equipment – central line volumes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rbel" pitchFamily="34" charset="0"/>
              </a:rPr>
              <a:t>Rare procedure (3/year)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rbel" pitchFamily="34" charset="0"/>
              </a:rPr>
              <a:t>Residents and consultants referring</a:t>
            </a:r>
          </a:p>
          <a:p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rbel" pitchFamily="34" charset="0"/>
              </a:rPr>
              <a:t> to institution guidelines and pharmacists –</a:t>
            </a:r>
          </a:p>
          <a:p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rbel" pitchFamily="34" charset="0"/>
              </a:rPr>
              <a:t> pharmacy defers final dose and </a:t>
            </a:r>
          </a:p>
          <a:p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rbel" pitchFamily="34" charset="0"/>
              </a:rPr>
              <a:t>administration instructions  to ordering physician  </a:t>
            </a:r>
          </a:p>
          <a:p>
            <a:endParaRPr lang="en-US" sz="1200" dirty="0" smtClean="0">
              <a:solidFill>
                <a:schemeClr val="tx2">
                  <a:lumMod val="60000"/>
                  <a:lumOff val="40000"/>
                </a:schemeClr>
              </a:solidFill>
              <a:latin typeface="Corbe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rbel" pitchFamily="34" charset="0"/>
              </a:rPr>
              <a:t>Rare order ≠ high risk  ≠ team discussion  </a:t>
            </a:r>
          </a:p>
          <a:p>
            <a:endParaRPr lang="en-US" sz="1200" dirty="0" smtClean="0">
              <a:solidFill>
                <a:schemeClr val="tx2">
                  <a:lumMod val="60000"/>
                  <a:lumOff val="40000"/>
                </a:schemeClr>
              </a:solidFill>
              <a:latin typeface="Corbel" pitchFamily="34" charset="0"/>
            </a:endParaRPr>
          </a:p>
          <a:p>
            <a:endParaRPr lang="en-US" sz="1200" dirty="0" smtClean="0">
              <a:solidFill>
                <a:schemeClr val="tx2">
                  <a:lumMod val="60000"/>
                  <a:lumOff val="40000"/>
                </a:schemeClr>
              </a:solidFill>
              <a:latin typeface="Corbel" pitchFamily="34" charset="0"/>
            </a:endParaRPr>
          </a:p>
          <a:p>
            <a:endParaRPr lang="en-US" baseline="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EF0B-A4CA-4DD5-A4D1-22396EE3989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609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No Typ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9300" y="188640"/>
            <a:ext cx="2044700" cy="8747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9300" y="4268788"/>
            <a:ext cx="2044700" cy="874712"/>
          </a:xfrm>
          <a:prstGeom prst="rect">
            <a:avLst/>
          </a:prstGeom>
          <a:noFill/>
        </p:spPr>
      </p:pic>
      <p:pic>
        <p:nvPicPr>
          <p:cNvPr id="9" name="Picture 2" descr="O:\MAC-SERVER\Jobs\CNM_Childrens_National_Medical_Center\12495-08_Collateral_Templates\PPT\Links\CN_Color_bar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1" cy="171450"/>
          </a:xfrm>
          <a:prstGeom prst="rect">
            <a:avLst/>
          </a:prstGeom>
          <a:noFill/>
        </p:spPr>
      </p:pic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983457"/>
            <a:ext cx="9144000" cy="3340894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8020" y="271431"/>
            <a:ext cx="8229600" cy="502444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rgbClr val="DA291C"/>
                </a:solidFill>
                <a:latin typeface="Corbel" pitchFamily="34" charset="0"/>
              </a:defRPr>
            </a:lvl1pPr>
          </a:lstStyle>
          <a:p>
            <a:r>
              <a:rPr lang="en-US" dirty="0" smtClean="0"/>
              <a:t>Headline or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One Column (Taup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9300" y="4268788"/>
            <a:ext cx="2044700" cy="874712"/>
          </a:xfrm>
          <a:prstGeom prst="rect">
            <a:avLst/>
          </a:prstGeom>
          <a:noFill/>
        </p:spPr>
      </p:pic>
      <p:pic>
        <p:nvPicPr>
          <p:cNvPr id="9" name="Picture 2" descr="O:\MAC-SERVER\Jobs\CNM_Childrens_National_Medical_Center\12495-08_Collateral_Templates\PPT\Links\CN_Color_bar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1" cy="17145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 userDrawn="1"/>
        </p:nvSpPr>
        <p:spPr>
          <a:xfrm>
            <a:off x="0" y="873896"/>
            <a:ext cx="9144000" cy="3477863"/>
          </a:xfrm>
          <a:prstGeom prst="rect">
            <a:avLst/>
          </a:prstGeom>
          <a:solidFill>
            <a:srgbClr val="F0E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8020" y="271431"/>
            <a:ext cx="8229600" cy="502444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rgbClr val="DA291C"/>
                </a:solidFill>
                <a:latin typeface="Corbel" pitchFamily="34" charset="0"/>
              </a:defRPr>
            </a:lvl1pPr>
          </a:lstStyle>
          <a:p>
            <a:r>
              <a:rPr lang="en-US" dirty="0" smtClean="0"/>
              <a:t>Headline or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11175" y="983457"/>
            <a:ext cx="8223307" cy="3203994"/>
          </a:xfrm>
        </p:spPr>
        <p:txBody>
          <a:bodyPr/>
          <a:lstStyle>
            <a:lvl1pPr marL="0" indent="0">
              <a:buNone/>
              <a:defRPr sz="1600" b="0" baseline="0">
                <a:latin typeface="Corbel" pitchFamily="34" charset="0"/>
              </a:defRPr>
            </a:lvl1pPr>
            <a:lvl2pPr>
              <a:buFont typeface="Arial" pitchFamily="34" charset="0"/>
              <a:buChar char="•"/>
              <a:defRPr sz="1600"/>
            </a:lvl2pPr>
          </a:lstStyle>
          <a:p>
            <a:pPr lvl="0"/>
            <a:r>
              <a:rPr lang="en-US" dirty="0" smtClean="0"/>
              <a:t>Body Copy and Bullets: Corbel Regular (16pt.), Subheads: Corbel Bold (20pt.)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With Photo (Taup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9300" y="4268788"/>
            <a:ext cx="2044700" cy="874712"/>
          </a:xfrm>
          <a:prstGeom prst="rect">
            <a:avLst/>
          </a:prstGeom>
          <a:noFill/>
        </p:spPr>
      </p:pic>
      <p:pic>
        <p:nvPicPr>
          <p:cNvPr id="12" name="Picture 2" descr="O:\MAC-SERVER\Jobs\CNM_Childrens_National_Medical_Center\12495-08_Collateral_Templates\PPT\Links\CN_Color_bar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1" cy="17145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 userDrawn="1"/>
        </p:nvSpPr>
        <p:spPr>
          <a:xfrm>
            <a:off x="0" y="873896"/>
            <a:ext cx="9144000" cy="3477863"/>
          </a:xfrm>
          <a:prstGeom prst="rect">
            <a:avLst/>
          </a:prstGeom>
          <a:solidFill>
            <a:srgbClr val="F0E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8020" y="271431"/>
            <a:ext cx="8229600" cy="502444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rgbClr val="DA291C"/>
                </a:solidFill>
                <a:latin typeface="Corbel" pitchFamily="34" charset="0"/>
              </a:defRPr>
            </a:lvl1pPr>
          </a:lstStyle>
          <a:p>
            <a:r>
              <a:rPr lang="en-US" dirty="0" smtClean="0"/>
              <a:t>Headline or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11175" y="983457"/>
            <a:ext cx="6148389" cy="3203994"/>
          </a:xfrm>
        </p:spPr>
        <p:txBody>
          <a:bodyPr/>
          <a:lstStyle>
            <a:lvl1pPr marL="0" indent="0">
              <a:buNone/>
              <a:defRPr sz="1600" b="0" baseline="0">
                <a:latin typeface="Corbel" pitchFamily="34" charset="0"/>
              </a:defRPr>
            </a:lvl1pPr>
            <a:lvl2pPr>
              <a:buFont typeface="Arial" pitchFamily="34" charset="0"/>
              <a:buChar char="•"/>
              <a:defRPr sz="1600"/>
            </a:lvl2pPr>
          </a:lstStyle>
          <a:p>
            <a:pPr lvl="0"/>
            <a:r>
              <a:rPr lang="en-US" dirty="0" smtClean="0"/>
              <a:t>Body Copy and Bullets: Corbel Regular (16pt.), Subheads: Corbel Bold (20pt.)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056438" y="983456"/>
            <a:ext cx="2087562" cy="317658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With Titl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24201" y="1487085"/>
            <a:ext cx="5792847" cy="673894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Corbel" pitchFamily="34" charset="0"/>
              </a:defRPr>
            </a:lvl1pPr>
          </a:lstStyle>
          <a:p>
            <a:r>
              <a:rPr lang="en-US" dirty="0" smtClean="0"/>
              <a:t>Title of Presentation or Thank You</a:t>
            </a:r>
            <a:endParaRPr lang="en-US" dirty="0"/>
          </a:p>
        </p:txBody>
      </p:sp>
      <p:pic>
        <p:nvPicPr>
          <p:cNvPr id="5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9300" y="188640"/>
            <a:ext cx="2044700" cy="8747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No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0744" y="456330"/>
            <a:ext cx="6158819" cy="731044"/>
          </a:xfrm>
        </p:spPr>
        <p:txBody>
          <a:bodyPr anchor="t">
            <a:normAutofit/>
          </a:bodyPr>
          <a:lstStyle>
            <a:lvl1pPr algn="l">
              <a:defRPr sz="2400" baseline="0">
                <a:solidFill>
                  <a:srgbClr val="746661"/>
                </a:solidFill>
                <a:latin typeface="Corbel" pitchFamily="34" charset="0"/>
              </a:defRPr>
            </a:lvl1pPr>
          </a:lstStyle>
          <a:p>
            <a:r>
              <a:rPr lang="en-US" dirty="0" smtClean="0"/>
              <a:t>Title of Presentation or </a:t>
            </a:r>
            <a:br>
              <a:rPr lang="en-US" dirty="0" smtClean="0"/>
            </a:br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8033" y="1640669"/>
            <a:ext cx="4246533" cy="328617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rgbClr val="746661"/>
                </a:solidFill>
                <a:latin typeface="Corbe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Date (00/00/0000)</a:t>
            </a:r>
            <a:endParaRPr lang="en-US" dirty="0"/>
          </a:p>
        </p:txBody>
      </p:sp>
      <p:pic>
        <p:nvPicPr>
          <p:cNvPr id="3076" name="Picture 4" descr="O:\MAC-SERVER\Jobs\CNM_Childrens_National_Medical_Center\12495-08_Collateral_Templates\PPT\Links\CN_Red_Title_Bkg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975246"/>
            <a:ext cx="9144000" cy="3168254"/>
          </a:xfrm>
          <a:prstGeom prst="rect">
            <a:avLst/>
          </a:prstGeom>
          <a:noFill/>
        </p:spPr>
      </p:pic>
      <p:pic>
        <p:nvPicPr>
          <p:cNvPr id="7" name="Picture 2" descr="O:\MAC-SERVER\Jobs\CNM_Childrens_National_Medical_Center\12495-08_Collateral_Templates\PPT\Links\CN_Color_bar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1" cy="171450"/>
          </a:xfrm>
          <a:prstGeom prst="rect">
            <a:avLst/>
          </a:prstGeom>
          <a:noFill/>
        </p:spPr>
      </p:pic>
      <p:pic>
        <p:nvPicPr>
          <p:cNvPr id="8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9300" y="188640"/>
            <a:ext cx="2044700" cy="8747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745" y="456330"/>
            <a:ext cx="6158819" cy="731044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rgbClr val="746661"/>
                </a:solidFill>
                <a:latin typeface="Corbe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8033" y="1640669"/>
            <a:ext cx="4246533" cy="328617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rgbClr val="746661"/>
                </a:solidFill>
                <a:latin typeface="Corbe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Date (00/00/0000)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1977628"/>
            <a:ext cx="9144000" cy="3165872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Picture 2" descr="O:\MAC-SERVER\Jobs\CNM_Childrens_National_Medical_Center\12495-08_Collateral_Templates\PPT\Links\CN_Color_bar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171450"/>
          </a:xfrm>
          <a:prstGeom prst="rect">
            <a:avLst/>
          </a:prstGeom>
          <a:noFill/>
        </p:spPr>
      </p:pic>
      <p:pic>
        <p:nvPicPr>
          <p:cNvPr id="8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9300" y="188640"/>
            <a:ext cx="2044700" cy="8747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O:\MAC-SERVER\Jobs\CNM_Childrens_National_Medical_Center\12495-08_Collateral_Templates\PPT\Links\CN_Red_DivBkg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" y="180974"/>
            <a:ext cx="9144001" cy="399097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685800" y="705351"/>
            <a:ext cx="7772400" cy="1102519"/>
          </a:xfrm>
        </p:spPr>
        <p:txBody>
          <a:bodyPr anchor="t">
            <a:normAutofit/>
          </a:bodyPr>
          <a:lstStyle>
            <a:lvl1pPr algn="l">
              <a:defRPr sz="2800" i="0">
                <a:solidFill>
                  <a:schemeClr val="bg1"/>
                </a:solidFill>
                <a:latin typeface="Corbe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8908" y="4767263"/>
            <a:ext cx="2133600" cy="273844"/>
          </a:xfrm>
        </p:spPr>
        <p:txBody>
          <a:bodyPr/>
          <a:lstStyle>
            <a:lvl1pPr algn="l">
              <a:defRPr sz="1050">
                <a:latin typeface="Corbel" pitchFamily="34" charset="0"/>
              </a:defRPr>
            </a:lvl1pPr>
          </a:lstStyle>
          <a:p>
            <a:fld id="{90033947-BDB2-44BC-B95C-A87CE368326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9300" y="4268788"/>
            <a:ext cx="2044700" cy="8747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- Tau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O:\MAC-SERVER\Jobs\CNM_Childrens_National_Medical_Center\12495-08_Collateral_Templates\PPT\Links\CN_Taupe_DivBkg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" y="180975"/>
            <a:ext cx="9144001" cy="39909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685800" y="705689"/>
            <a:ext cx="7772400" cy="1102519"/>
          </a:xfrm>
        </p:spPr>
        <p:txBody>
          <a:bodyPr anchor="t">
            <a:normAutofit/>
          </a:bodyPr>
          <a:lstStyle>
            <a:lvl1pPr algn="l">
              <a:defRPr sz="2800" i="0">
                <a:solidFill>
                  <a:schemeClr val="bg1"/>
                </a:solidFill>
                <a:latin typeface="Corbe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8908" y="4767263"/>
            <a:ext cx="2133600" cy="273844"/>
          </a:xfrm>
        </p:spPr>
        <p:txBody>
          <a:bodyPr/>
          <a:lstStyle>
            <a:lvl1pPr algn="l">
              <a:defRPr sz="1050">
                <a:latin typeface="Corbel" pitchFamily="34" charset="0"/>
              </a:defRPr>
            </a:lvl1pPr>
          </a:lstStyle>
          <a:p>
            <a:fld id="{90033947-BDB2-44BC-B95C-A87CE368326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9300" y="4268788"/>
            <a:ext cx="2044700" cy="8747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9300" y="4268788"/>
            <a:ext cx="2044700" cy="874712"/>
          </a:xfrm>
          <a:prstGeom prst="rect">
            <a:avLst/>
          </a:prstGeom>
          <a:noFill/>
        </p:spPr>
      </p:pic>
      <p:pic>
        <p:nvPicPr>
          <p:cNvPr id="8" name="Picture 2" descr="O:\MAC-SERVER\Jobs\CNM_Childrens_National_Medical_Center\12495-08_Collateral_Templates\PPT\Links\CN_Color_bar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1" cy="1714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8020" y="271431"/>
            <a:ext cx="8229600" cy="502444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rgbClr val="DA291C"/>
                </a:solidFill>
                <a:latin typeface="Corbel" pitchFamily="34" charset="0"/>
              </a:defRPr>
            </a:lvl1pPr>
          </a:lstStyle>
          <a:p>
            <a:r>
              <a:rPr lang="en-US" dirty="0" smtClean="0"/>
              <a:t>Headline or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11175" y="983457"/>
            <a:ext cx="8223307" cy="3340918"/>
          </a:xfrm>
        </p:spPr>
        <p:txBody>
          <a:bodyPr/>
          <a:lstStyle>
            <a:lvl1pPr marL="0" indent="0">
              <a:buNone/>
              <a:defRPr sz="1600" b="0" baseline="0">
                <a:latin typeface="Corbel" pitchFamily="34" charset="0"/>
              </a:defRPr>
            </a:lvl1pPr>
            <a:lvl2pPr>
              <a:buFont typeface="Arial" pitchFamily="34" charset="0"/>
              <a:buChar char="•"/>
              <a:defRPr sz="1600"/>
            </a:lvl2pPr>
          </a:lstStyle>
          <a:p>
            <a:pPr lvl="0"/>
            <a:r>
              <a:rPr lang="en-US" dirty="0" smtClean="0"/>
              <a:t>Body Copy and Bullets: Corbel Regular (16pt.), Subheads: Corbel Bold (20pt.)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9300" y="4268788"/>
            <a:ext cx="2044700" cy="87471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8020" y="271431"/>
            <a:ext cx="8229600" cy="502444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rgbClr val="DA291C"/>
                </a:solidFill>
                <a:latin typeface="Corbel" pitchFamily="34" charset="0"/>
              </a:defRPr>
            </a:lvl1pPr>
          </a:lstStyle>
          <a:p>
            <a:r>
              <a:rPr lang="en-US" dirty="0" smtClean="0"/>
              <a:t>Headline or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11175" y="983457"/>
            <a:ext cx="3914773" cy="3340918"/>
          </a:xfrm>
        </p:spPr>
        <p:txBody>
          <a:bodyPr/>
          <a:lstStyle>
            <a:lvl1pPr marL="0" indent="0">
              <a:buNone/>
              <a:defRPr sz="1600" b="0" baseline="0">
                <a:latin typeface="Corbel" pitchFamily="34" charset="0"/>
              </a:defRPr>
            </a:lvl1pPr>
            <a:lvl2pPr>
              <a:buFont typeface="Arial" pitchFamily="34" charset="0"/>
              <a:buChar char="•"/>
              <a:defRPr sz="1600"/>
            </a:lvl2pPr>
          </a:lstStyle>
          <a:p>
            <a:pPr lvl="0"/>
            <a:r>
              <a:rPr lang="en-US" dirty="0" smtClean="0"/>
              <a:t>Body Copy and Bullets: Corbel Regular (16pt.), Subheads: Corbel Bold (20pt.)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9" name="Picture 2" descr="O:\MAC-SERVER\Jobs\CNM_Childrens_National_Medical_Center\12495-08_Collateral_Templates\PPT\Links\CN_Color_bar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1" cy="171450"/>
          </a:xfrm>
          <a:prstGeom prst="rect">
            <a:avLst/>
          </a:prstGeom>
          <a:noFill/>
        </p:spPr>
      </p:pic>
      <p:sp>
        <p:nvSpPr>
          <p:cNvPr id="7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795896" y="983435"/>
            <a:ext cx="3914773" cy="3340918"/>
          </a:xfrm>
        </p:spPr>
        <p:txBody>
          <a:bodyPr/>
          <a:lstStyle>
            <a:lvl1pPr marL="0" indent="0">
              <a:buNone/>
              <a:defRPr sz="1600" b="0" baseline="0">
                <a:latin typeface="Corbel" pitchFamily="34" charset="0"/>
              </a:defRPr>
            </a:lvl1pPr>
            <a:lvl2pPr>
              <a:buFont typeface="Arial" pitchFamily="34" charset="0"/>
              <a:buChar char="•"/>
              <a:defRPr sz="1600"/>
            </a:lvl2pPr>
          </a:lstStyle>
          <a:p>
            <a:pPr lvl="0"/>
            <a:r>
              <a:rPr lang="en-US" dirty="0" smtClean="0"/>
              <a:t>Body Copy and Bullets: Corbel Regular (16pt.), Subheads: Corbel Bold (20pt.)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9300" y="4268788"/>
            <a:ext cx="2044700" cy="874712"/>
          </a:xfrm>
          <a:prstGeom prst="rect">
            <a:avLst/>
          </a:prstGeom>
          <a:noFill/>
        </p:spPr>
      </p:pic>
      <p:pic>
        <p:nvPicPr>
          <p:cNvPr id="11" name="Picture 2" descr="O:\MAC-SERVER\Jobs\CNM_Childrens_National_Medical_Center\12495-08_Collateral_Templates\PPT\Links\CN_Color_bar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1" cy="1714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8020" y="271431"/>
            <a:ext cx="8229600" cy="502444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rgbClr val="DA291C"/>
                </a:solidFill>
                <a:latin typeface="Corbel" pitchFamily="34" charset="0"/>
              </a:defRPr>
            </a:lvl1pPr>
          </a:lstStyle>
          <a:p>
            <a:r>
              <a:rPr lang="en-US" dirty="0" smtClean="0"/>
              <a:t>Headline or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11175" y="983457"/>
            <a:ext cx="6148389" cy="3340918"/>
          </a:xfrm>
        </p:spPr>
        <p:txBody>
          <a:bodyPr/>
          <a:lstStyle>
            <a:lvl1pPr marL="0" indent="0">
              <a:buNone/>
              <a:defRPr sz="1600" b="0" baseline="0">
                <a:latin typeface="Corbel" pitchFamily="34" charset="0"/>
              </a:defRPr>
            </a:lvl1pPr>
            <a:lvl2pPr>
              <a:buFont typeface="Arial" pitchFamily="34" charset="0"/>
              <a:buChar char="•"/>
              <a:defRPr sz="1600"/>
            </a:lvl2pPr>
          </a:lstStyle>
          <a:p>
            <a:pPr lvl="0"/>
            <a:r>
              <a:rPr lang="en-US" dirty="0" smtClean="0"/>
              <a:t>Body Copy and Bullets: Corbel Regular (16pt.), Subheads: Corbel Bold (20pt.)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054885" y="983457"/>
            <a:ext cx="2089116" cy="334091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4352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Corbel" pitchFamily="34" charset="0"/>
              </a:defRPr>
            </a:lvl1pPr>
          </a:lstStyle>
          <a:p>
            <a:fld id="{90033947-BDB2-44BC-B95C-A87CE36832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6" r:id="rId2"/>
    <p:sldLayoutId id="2147483649" r:id="rId3"/>
    <p:sldLayoutId id="2147483659" r:id="rId4"/>
    <p:sldLayoutId id="2147483658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Quality Improvement Methods &amp; Tools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179512" y="1815666"/>
            <a:ext cx="45720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Sonal Kalburgi, DO</a:t>
            </a:r>
          </a:p>
          <a:p>
            <a:pPr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Amina Khan, MD, MPH</a:t>
            </a:r>
            <a:endParaRPr lang="en-US" sz="2400" b="1" dirty="0">
              <a:solidFill>
                <a:srgbClr val="FF0000"/>
              </a:solidFill>
              <a:latin typeface="Corbel" panose="020B0503020204020204" pitchFamily="34" charset="0"/>
            </a:endParaRPr>
          </a:p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latin typeface="Corbel" panose="020B0503020204020204" pitchFamily="34" charset="0"/>
              </a:rPr>
              <a:t/>
            </a:r>
            <a:br>
              <a:rPr lang="en-US" sz="2400" b="1" dirty="0">
                <a:solidFill>
                  <a:srgbClr val="FF0000"/>
                </a:solidFill>
                <a:latin typeface="Corbel" panose="020B0503020204020204" pitchFamily="34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May 16, 2016</a:t>
            </a:r>
            <a:endParaRPr lang="en-US" sz="2400" b="1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516" y="339502"/>
            <a:ext cx="8229600" cy="502444"/>
          </a:xfrm>
        </p:spPr>
        <p:txBody>
          <a:bodyPr/>
          <a:lstStyle/>
          <a:p>
            <a:r>
              <a:rPr lang="en-US" b="1" dirty="0" smtClean="0"/>
              <a:t>Potential Measures for our case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869466"/>
            <a:ext cx="4038600" cy="339447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latin typeface="Corbel" panose="020B0503020204020204" pitchFamily="34" charset="0"/>
              </a:rPr>
              <a:t>Structure Measures</a:t>
            </a:r>
            <a:r>
              <a:rPr lang="en-US" sz="2200" dirty="0" smtClean="0">
                <a:latin typeface="Corbel" panose="020B0503020204020204" pitchFamily="34" charset="0"/>
              </a:rPr>
              <a:t>:</a:t>
            </a:r>
          </a:p>
          <a:p>
            <a:pPr lvl="1"/>
            <a:r>
              <a:rPr lang="en-US" sz="2200" dirty="0">
                <a:latin typeface="Corbel" panose="020B0503020204020204" pitchFamily="34" charset="0"/>
              </a:rPr>
              <a:t>Presence of clinical decision tool for head CT</a:t>
            </a:r>
          </a:p>
          <a:p>
            <a:pPr lvl="1"/>
            <a:r>
              <a:rPr lang="en-US" sz="2200" dirty="0">
                <a:latin typeface="Corbel" panose="020B0503020204020204" pitchFamily="34" charset="0"/>
              </a:rPr>
              <a:t>Training of staff for PECARN algorithm </a:t>
            </a:r>
            <a:endParaRPr lang="en-US" sz="2200" b="1" dirty="0" smtClean="0">
              <a:latin typeface="Corbel" panose="020B0503020204020204" pitchFamily="34" charset="0"/>
            </a:endParaRPr>
          </a:p>
          <a:p>
            <a:r>
              <a:rPr lang="en-US" sz="2200" b="1" dirty="0" smtClean="0">
                <a:latin typeface="Corbel" panose="020B0503020204020204" pitchFamily="34" charset="0"/>
              </a:rPr>
              <a:t>Process Measures</a:t>
            </a:r>
            <a:r>
              <a:rPr lang="en-US" sz="2200" dirty="0" smtClean="0">
                <a:latin typeface="Corbel" panose="020B0503020204020204" pitchFamily="34" charset="0"/>
              </a:rPr>
              <a:t>:</a:t>
            </a:r>
          </a:p>
          <a:p>
            <a:pPr lvl="1"/>
            <a:r>
              <a:rPr lang="en-US" sz="2200" dirty="0">
                <a:latin typeface="Corbel" panose="020B0503020204020204" pitchFamily="34" charset="0"/>
              </a:rPr>
              <a:t>Utilization of head CT for minor closed head trauma </a:t>
            </a:r>
            <a:endParaRPr lang="en-US" sz="2200" dirty="0" smtClean="0">
              <a:latin typeface="Corbel" panose="020B0503020204020204" pitchFamily="34" charset="0"/>
            </a:endParaRPr>
          </a:p>
          <a:p>
            <a:pPr lvl="1"/>
            <a:r>
              <a:rPr lang="en-US" sz="2200" dirty="0" smtClean="0">
                <a:latin typeface="Corbel" panose="020B0503020204020204" pitchFamily="34" charset="0"/>
              </a:rPr>
              <a:t># of </a:t>
            </a:r>
            <a:r>
              <a:rPr lang="en-US" sz="2200" dirty="0">
                <a:latin typeface="Corbel" panose="020B0503020204020204" pitchFamily="34" charset="0"/>
              </a:rPr>
              <a:t>patients </a:t>
            </a:r>
            <a:r>
              <a:rPr lang="en-US" sz="2200" dirty="0" smtClean="0">
                <a:latin typeface="Corbel" panose="020B0503020204020204" pitchFamily="34" charset="0"/>
              </a:rPr>
              <a:t>meeting PECARN </a:t>
            </a:r>
            <a:r>
              <a:rPr lang="en-US" sz="2200" dirty="0">
                <a:latin typeface="Corbel" panose="020B0503020204020204" pitchFamily="34" charset="0"/>
              </a:rPr>
              <a:t>algorithm</a:t>
            </a:r>
          </a:p>
          <a:p>
            <a:pPr marL="0" indent="0">
              <a:buFont typeface="Arial" pitchFamily="34" charset="0"/>
              <a:buNone/>
            </a:pPr>
            <a:endParaRPr lang="en-US" sz="2200" dirty="0" smtClean="0">
              <a:latin typeface="Corbel" panose="020B0503020204020204" pitchFamily="34" charset="0"/>
            </a:endParaRPr>
          </a:p>
          <a:p>
            <a:pPr lvl="1"/>
            <a:endParaRPr lang="en-US" sz="2200" dirty="0" smtClean="0">
              <a:latin typeface="Corbel" panose="020B0503020204020204" pitchFamily="34" charset="0"/>
            </a:endParaRPr>
          </a:p>
          <a:p>
            <a:endParaRPr lang="en-US" sz="2200" dirty="0">
              <a:latin typeface="Corbel" panose="020B0503020204020204" pitchFamily="34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648200" y="857505"/>
            <a:ext cx="4038600" cy="33944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latin typeface="Corbel" panose="020B0503020204020204" pitchFamily="34" charset="0"/>
              </a:rPr>
              <a:t>Outcome</a:t>
            </a:r>
            <a:r>
              <a:rPr lang="en-US" sz="2200" dirty="0" smtClean="0">
                <a:latin typeface="Corbel" panose="020B0503020204020204" pitchFamily="34" charset="0"/>
              </a:rPr>
              <a:t> </a:t>
            </a:r>
            <a:r>
              <a:rPr lang="en-US" sz="2200" b="1" dirty="0" smtClean="0">
                <a:latin typeface="Corbel" panose="020B0503020204020204" pitchFamily="34" charset="0"/>
              </a:rPr>
              <a:t>Measures</a:t>
            </a:r>
            <a:r>
              <a:rPr lang="en-US" sz="2200" dirty="0" smtClean="0">
                <a:latin typeface="Corbel" panose="020B0503020204020204" pitchFamily="34" charset="0"/>
              </a:rPr>
              <a:t>:</a:t>
            </a:r>
          </a:p>
          <a:p>
            <a:pPr lvl="1"/>
            <a:r>
              <a:rPr lang="en-US" sz="2200" dirty="0">
                <a:latin typeface="Corbel" panose="020B0503020204020204" pitchFamily="34" charset="0"/>
              </a:rPr>
              <a:t>ED LOS</a:t>
            </a:r>
          </a:p>
          <a:p>
            <a:pPr lvl="1"/>
            <a:r>
              <a:rPr lang="en-US" sz="2200" dirty="0">
                <a:latin typeface="Corbel" panose="020B0503020204020204" pitchFamily="34" charset="0"/>
              </a:rPr>
              <a:t>Cost per patient </a:t>
            </a:r>
          </a:p>
          <a:p>
            <a:pPr lvl="1"/>
            <a:r>
              <a:rPr lang="en-US" sz="2200" dirty="0">
                <a:latin typeface="Corbel" panose="020B0503020204020204" pitchFamily="34" charset="0"/>
              </a:rPr>
              <a:t>Patient </a:t>
            </a:r>
            <a:r>
              <a:rPr lang="en-US" sz="2200" dirty="0" smtClean="0">
                <a:latin typeface="Corbel" panose="020B0503020204020204" pitchFamily="34" charset="0"/>
              </a:rPr>
              <a:t>satisfaction</a:t>
            </a:r>
          </a:p>
          <a:p>
            <a:r>
              <a:rPr lang="en-US" sz="2200" b="1" dirty="0" smtClean="0">
                <a:latin typeface="Corbel" panose="020B0503020204020204" pitchFamily="34" charset="0"/>
              </a:rPr>
              <a:t>Balancing Measures</a:t>
            </a:r>
            <a:r>
              <a:rPr lang="en-US" sz="2200" dirty="0" smtClean="0">
                <a:latin typeface="Corbel" panose="020B0503020204020204" pitchFamily="34" charset="0"/>
              </a:rPr>
              <a:t>:</a:t>
            </a:r>
          </a:p>
          <a:p>
            <a:pPr lvl="1"/>
            <a:r>
              <a:rPr lang="en-US" sz="2200" dirty="0">
                <a:latin typeface="Corbel" panose="020B0503020204020204" pitchFamily="34" charset="0"/>
              </a:rPr>
              <a:t>Readmission rate</a:t>
            </a:r>
          </a:p>
          <a:p>
            <a:pPr lvl="1"/>
            <a:r>
              <a:rPr lang="en-US" sz="2200" dirty="0">
                <a:latin typeface="Corbel" panose="020B0503020204020204" pitchFamily="34" charset="0"/>
              </a:rPr>
              <a:t>Return ED visit </a:t>
            </a:r>
            <a:r>
              <a:rPr lang="en-US" sz="2200" dirty="0" smtClean="0">
                <a:latin typeface="Corbel" panose="020B0503020204020204" pitchFamily="34" charset="0"/>
              </a:rPr>
              <a:t>rate</a:t>
            </a:r>
          </a:p>
          <a:p>
            <a:pPr lvl="1"/>
            <a:r>
              <a:rPr lang="en-US" sz="2200" dirty="0" smtClean="0">
                <a:latin typeface="Corbel" panose="020B0503020204020204" pitchFamily="34" charset="0"/>
              </a:rPr>
              <a:t>Neurologic morbidities</a:t>
            </a:r>
            <a:endParaRPr lang="en-US" sz="2200" dirty="0">
              <a:latin typeface="Corbel" panose="020B0503020204020204" pitchFamily="34" charset="0"/>
            </a:endParaRPr>
          </a:p>
          <a:p>
            <a:pPr lvl="1"/>
            <a:endParaRPr lang="en-US" sz="2200" dirty="0" smtClean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46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9502"/>
            <a:ext cx="8229600" cy="502444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You’ve got a good measure when it is…</a:t>
            </a:r>
            <a:endParaRPr lang="en-US" sz="2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Related to the Aim and linked to key changes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Reasonably accurate      </a:t>
            </a:r>
            <a:r>
              <a:rPr lang="en-US" sz="2000" i="1" dirty="0" smtClean="0"/>
              <a:t>(bad data worse than no data)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Is easy to collect      </a:t>
            </a:r>
            <a:r>
              <a:rPr lang="en-US" sz="2000" i="1" dirty="0" smtClean="0"/>
              <a:t>(already being collected; easy to access data)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Is simple (understandable), yet meaningful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Shows improvement quickly      </a:t>
            </a:r>
            <a:r>
              <a:rPr lang="en-US" sz="2000" i="1" dirty="0" smtClean="0"/>
              <a:t>(daily </a:t>
            </a:r>
            <a:r>
              <a:rPr lang="en-US" sz="2000" i="1" dirty="0" err="1" smtClean="0"/>
              <a:t>vs</a:t>
            </a:r>
            <a:r>
              <a:rPr lang="en-US" sz="2000" i="1" dirty="0" smtClean="0"/>
              <a:t> quarterly)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Can be displayed graphically over time</a:t>
            </a:r>
          </a:p>
        </p:txBody>
      </p:sp>
    </p:spTree>
    <p:extLst>
      <p:ext uri="{BB962C8B-B14F-4D97-AF65-F5344CB8AC3E}">
        <p14:creationId xmlns:p14="http://schemas.microsoft.com/office/powerpoint/2010/main" val="41965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Model  for  Improvement</a:t>
            </a:r>
            <a:endParaRPr lang="en-US" sz="2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200151"/>
            <a:ext cx="6019800" cy="339447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Corbel" panose="020B0503020204020204" pitchFamily="34" charset="0"/>
              </a:rPr>
              <a:t>FOCUS-PDCA</a:t>
            </a:r>
          </a:p>
          <a:p>
            <a:pPr lvl="1"/>
            <a:r>
              <a:rPr lang="en-US" sz="2600" dirty="0" smtClean="0">
                <a:latin typeface="Corbel" panose="020B0503020204020204" pitchFamily="34" charset="0"/>
              </a:rPr>
              <a:t>Find a process/problem that needs improvement</a:t>
            </a:r>
          </a:p>
          <a:p>
            <a:pPr lvl="1"/>
            <a:r>
              <a:rPr lang="en-US" sz="2600" dirty="0" smtClean="0">
                <a:latin typeface="Corbel" panose="020B0503020204020204" pitchFamily="34" charset="0"/>
              </a:rPr>
              <a:t>Organize a team</a:t>
            </a:r>
          </a:p>
          <a:p>
            <a:pPr lvl="1"/>
            <a:r>
              <a:rPr lang="en-US" sz="2600" dirty="0" smtClean="0">
                <a:latin typeface="Corbel" panose="020B0503020204020204" pitchFamily="34" charset="0"/>
              </a:rPr>
              <a:t>Clarify current process</a:t>
            </a:r>
          </a:p>
          <a:p>
            <a:pPr lvl="1"/>
            <a:r>
              <a:rPr lang="en-US" sz="2600" dirty="0" smtClean="0">
                <a:latin typeface="Corbel" panose="020B0503020204020204" pitchFamily="34" charset="0"/>
              </a:rPr>
              <a:t>Understand causes and measure performance</a:t>
            </a:r>
          </a:p>
          <a:p>
            <a:pPr lvl="1"/>
            <a:r>
              <a:rPr lang="en-US" sz="2600" dirty="0" smtClean="0">
                <a:latin typeface="Corbel" panose="020B0503020204020204" pitchFamily="34" charset="0"/>
              </a:rPr>
              <a:t>Select actions</a:t>
            </a:r>
          </a:p>
          <a:p>
            <a:endParaRPr lang="en-US" dirty="0">
              <a:latin typeface="Corbel" panose="020B0503020204020204" pitchFamily="34" charset="0"/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3024121"/>
              </p:ext>
            </p:extLst>
          </p:nvPr>
        </p:nvGraphicFramePr>
        <p:xfrm>
          <a:off x="5638800" y="1257300"/>
          <a:ext cx="3171370" cy="2986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623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08" y="271430"/>
            <a:ext cx="8584112" cy="680139"/>
          </a:xfrm>
        </p:spPr>
        <p:txBody>
          <a:bodyPr>
            <a:normAutofit/>
          </a:bodyPr>
          <a:lstStyle/>
          <a:p>
            <a:r>
              <a:rPr lang="en-US" b="1" dirty="0" smtClean="0"/>
              <a:t>Engaging Stakeholders and Team Building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5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3794432"/>
              </p:ext>
            </p:extLst>
          </p:nvPr>
        </p:nvGraphicFramePr>
        <p:xfrm>
          <a:off x="143508" y="843558"/>
          <a:ext cx="9577064" cy="3708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759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1203598"/>
            <a:ext cx="6158819" cy="731044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latin typeface="Calibri" pitchFamily="34" charset="0"/>
                <a:cs typeface="Calibri" pitchFamily="34" charset="0"/>
              </a:rPr>
              <a:t>Breakout Session:  </a:t>
            </a:r>
            <a:br>
              <a:rPr lang="en-US" sz="4800" b="1" dirty="0" smtClean="0">
                <a:latin typeface="Calibri" pitchFamily="34" charset="0"/>
                <a:cs typeface="Calibri" pitchFamily="34" charset="0"/>
              </a:rPr>
            </a:br>
            <a:r>
              <a:rPr lang="en-US" sz="4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Aim Statement &amp; Measures</a:t>
            </a:r>
            <a:endParaRPr lang="en-US" sz="4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20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an idea can be “</a:t>
            </a:r>
            <a:r>
              <a:rPr lang="en-US" b="1" dirty="0" err="1" smtClean="0"/>
              <a:t>QI’d</a:t>
            </a:r>
            <a:r>
              <a:rPr lang="en-US" b="1" dirty="0" smtClean="0"/>
              <a:t>”:  A Process Map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pPr/>
              <a:t>15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120172" y="1023578"/>
            <a:ext cx="0" cy="3420380"/>
          </a:xfrm>
          <a:prstGeom prst="straightConnector1">
            <a:avLst/>
          </a:prstGeom>
          <a:ln w="120650"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.1000livesplus.wales.nhs.uk/sitesplus/gallery/1071/PDS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7" y="1815666"/>
            <a:ext cx="1609493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key driver diagram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1923678"/>
            <a:ext cx="2136237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12060" y="699542"/>
            <a:ext cx="20437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[ More Proactive]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12060" y="4367884"/>
            <a:ext cx="1951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[ More Reactive]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560332" y="1707654"/>
            <a:ext cx="1368152" cy="57606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STEEEP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7560332" y="3003798"/>
            <a:ext cx="1368152" cy="57606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Adverse Event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5112060" y="1481014"/>
            <a:ext cx="2043765" cy="288032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Error Proofing</a:t>
            </a:r>
            <a:endParaRPr lang="en-US" sz="14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5112060" y="1887674"/>
            <a:ext cx="2043765" cy="288032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Simplify (Lean Design)</a:t>
            </a:r>
            <a:endParaRPr lang="en-US" sz="1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112060" y="2283718"/>
            <a:ext cx="2043765" cy="288032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Reliable (Six Sigma)</a:t>
            </a:r>
            <a:endParaRPr lang="en-US" sz="14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5112060" y="2715766"/>
            <a:ext cx="2043765" cy="288032"/>
          </a:xfrm>
          <a:prstGeom prst="roundRect">
            <a:avLst>
              <a:gd name="adj" fmla="val 0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ID Failures &amp; Emergent risks</a:t>
            </a:r>
            <a:endParaRPr lang="en-US" sz="12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5112060" y="3183818"/>
            <a:ext cx="2043765" cy="288032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Harm Mitigation</a:t>
            </a:r>
            <a:endParaRPr lang="en-US" sz="14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5112060" y="3651870"/>
            <a:ext cx="2043765" cy="288032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Root Cause Analysis</a:t>
            </a:r>
            <a:endParaRPr lang="en-US" sz="1400" b="1" dirty="0"/>
          </a:p>
        </p:txBody>
      </p:sp>
      <p:sp>
        <p:nvSpPr>
          <p:cNvPr id="12" name="Right Brace 11"/>
          <p:cNvSpPr/>
          <p:nvPr/>
        </p:nvSpPr>
        <p:spPr>
          <a:xfrm>
            <a:off x="7272300" y="1553022"/>
            <a:ext cx="288032" cy="94672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Brace 20"/>
          <p:cNvSpPr/>
          <p:nvPr/>
        </p:nvSpPr>
        <p:spPr>
          <a:xfrm>
            <a:off x="7272300" y="2813162"/>
            <a:ext cx="288032" cy="94672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 rot="20153900">
            <a:off x="4313107" y="2055421"/>
            <a:ext cx="733949" cy="288032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Arrow 22"/>
          <p:cNvSpPr/>
          <p:nvPr/>
        </p:nvSpPr>
        <p:spPr>
          <a:xfrm rot="1396240">
            <a:off x="4313106" y="3014610"/>
            <a:ext cx="733949" cy="288032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Arrow 23"/>
          <p:cNvSpPr/>
          <p:nvPr/>
        </p:nvSpPr>
        <p:spPr>
          <a:xfrm>
            <a:off x="1686997" y="2470153"/>
            <a:ext cx="472735" cy="288032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63561" y="3675491"/>
            <a:ext cx="1248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PDSA Cycle</a:t>
            </a:r>
          </a:p>
          <a:p>
            <a:pPr algn="ctr"/>
            <a:r>
              <a:rPr lang="en-US" b="1" dirty="0" smtClean="0">
                <a:solidFill>
                  <a:srgbClr val="7030A0"/>
                </a:solidFill>
              </a:rPr>
              <a:t>(Engine)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47764" y="3545599"/>
            <a:ext cx="1628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Driver Diagram</a:t>
            </a:r>
          </a:p>
          <a:p>
            <a:pPr algn="ctr"/>
            <a:r>
              <a:rPr lang="en-US" b="1" dirty="0" smtClean="0">
                <a:solidFill>
                  <a:srgbClr val="7030A0"/>
                </a:solidFill>
              </a:rPr>
              <a:t>(Road Map)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01304" y="3721553"/>
            <a:ext cx="1691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Motivator/AIM</a:t>
            </a:r>
          </a:p>
          <a:p>
            <a:pPr algn="ctr"/>
            <a:r>
              <a:rPr lang="en-US" b="1" dirty="0" smtClean="0">
                <a:solidFill>
                  <a:srgbClr val="7030A0"/>
                </a:solidFill>
              </a:rPr>
              <a:t>(Key in Ignition)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19714" y="4373691"/>
            <a:ext cx="1661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Tests of Change</a:t>
            </a:r>
          </a:p>
          <a:p>
            <a:pPr algn="ctr"/>
            <a:r>
              <a:rPr lang="en-US" b="1" dirty="0" smtClean="0">
                <a:solidFill>
                  <a:srgbClr val="7030A0"/>
                </a:solidFill>
              </a:rPr>
              <a:t>(Fuel)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22" name="Plus 21"/>
          <p:cNvSpPr/>
          <p:nvPr/>
        </p:nvSpPr>
        <p:spPr>
          <a:xfrm>
            <a:off x="2962517" y="4098042"/>
            <a:ext cx="432048" cy="38192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076056" y="4731412"/>
            <a:ext cx="2217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(Brainstorming Tools)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48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2" grpId="0" animBg="1"/>
      <p:bldP spid="21" grpId="0" animBg="1"/>
      <p:bldP spid="14" grpId="0" animBg="1"/>
      <p:bldP spid="23" grpId="0" animBg="1"/>
      <p:bldP spid="24" grpId="0" animBg="1"/>
      <p:bldP spid="20" grpId="0"/>
      <p:bldP spid="26" grpId="0"/>
      <p:bldP spid="27" grpId="0"/>
      <p:bldP spid="28" grpId="0"/>
      <p:bldP spid="22" grpId="0" animBg="1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 smtClean="0"/>
              <a:t>Driver Diagram:  Decide how to achieve AIM</a:t>
            </a:r>
            <a:endParaRPr lang="en-US" sz="2800" b="1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6105" y="1815666"/>
            <a:ext cx="5693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u="sng" dirty="0" smtClean="0">
                <a:solidFill>
                  <a:srgbClr val="C00000"/>
                </a:solidFill>
                <a:latin typeface="Arial Narrow" pitchFamily="34" charset="0"/>
              </a:rPr>
              <a:t>AIM</a:t>
            </a:r>
            <a:endParaRPr lang="en-US" sz="2000" b="1" u="sng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094553" y="881742"/>
            <a:ext cx="161089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u="sng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KEY DRIVERS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28600" y="2235605"/>
            <a:ext cx="1676400" cy="13144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400">
              <a:latin typeface="Arial Narrow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494669" y="1292630"/>
            <a:ext cx="2607910" cy="4000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400">
              <a:latin typeface="Arial Narrow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493963" y="3925340"/>
            <a:ext cx="2608616" cy="4000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400">
              <a:latin typeface="Arial Narrow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494669" y="3267163"/>
            <a:ext cx="2607910" cy="4000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400">
              <a:latin typeface="Arial Narrow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494669" y="2608985"/>
            <a:ext cx="2607910" cy="4000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400">
              <a:latin typeface="Arial Narrow" pitchFamily="34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5926137" y="1071409"/>
            <a:ext cx="2913061" cy="290513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200">
              <a:latin typeface="Arial Narrow" pitchFamily="34" charset="0"/>
            </a:endParaRPr>
          </a:p>
        </p:txBody>
      </p:sp>
      <p:cxnSp>
        <p:nvCxnSpPr>
          <p:cNvPr id="13" name="AutoShape 15"/>
          <p:cNvCxnSpPr>
            <a:cxnSpLocks noChangeShapeType="1"/>
            <a:stCxn id="8" idx="1"/>
            <a:endCxn id="7" idx="3"/>
          </p:cNvCxnSpPr>
          <p:nvPr/>
        </p:nvCxnSpPr>
        <p:spPr bwMode="auto">
          <a:xfrm flipH="1">
            <a:off x="1905001" y="1492655"/>
            <a:ext cx="589669" cy="1400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AutoShape 17"/>
          <p:cNvCxnSpPr>
            <a:cxnSpLocks noChangeShapeType="1"/>
            <a:stCxn id="9" idx="1"/>
            <a:endCxn id="7" idx="3"/>
          </p:cNvCxnSpPr>
          <p:nvPr/>
        </p:nvCxnSpPr>
        <p:spPr bwMode="auto">
          <a:xfrm flipH="1" flipV="1">
            <a:off x="1905001" y="2892830"/>
            <a:ext cx="588963" cy="12325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AutoShape 18"/>
          <p:cNvCxnSpPr>
            <a:cxnSpLocks noChangeShapeType="1"/>
            <a:stCxn id="10" idx="1"/>
            <a:endCxn id="7" idx="3"/>
          </p:cNvCxnSpPr>
          <p:nvPr/>
        </p:nvCxnSpPr>
        <p:spPr bwMode="auto">
          <a:xfrm flipH="1" flipV="1">
            <a:off x="1905001" y="2892830"/>
            <a:ext cx="589669" cy="57435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AutoShape 19"/>
          <p:cNvCxnSpPr>
            <a:cxnSpLocks noChangeShapeType="1"/>
            <a:stCxn id="11" idx="1"/>
            <a:endCxn id="7" idx="3"/>
          </p:cNvCxnSpPr>
          <p:nvPr/>
        </p:nvCxnSpPr>
        <p:spPr bwMode="auto">
          <a:xfrm flipH="1">
            <a:off x="1905001" y="2809010"/>
            <a:ext cx="589669" cy="838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2494669" y="1950808"/>
            <a:ext cx="2607910" cy="4000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400">
              <a:latin typeface="Arial Narrow" pitchFamily="34" charset="0"/>
            </a:endParaRPr>
          </a:p>
        </p:txBody>
      </p:sp>
      <p:cxnSp>
        <p:nvCxnSpPr>
          <p:cNvPr id="19" name="AutoShape 21"/>
          <p:cNvCxnSpPr>
            <a:cxnSpLocks noChangeShapeType="1"/>
            <a:stCxn id="18" idx="1"/>
            <a:endCxn id="7" idx="3"/>
          </p:cNvCxnSpPr>
          <p:nvPr/>
        </p:nvCxnSpPr>
        <p:spPr bwMode="auto">
          <a:xfrm flipH="1">
            <a:off x="1905001" y="2150832"/>
            <a:ext cx="589669" cy="74199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AutoShape 22"/>
          <p:cNvCxnSpPr>
            <a:cxnSpLocks noChangeShapeType="1"/>
            <a:stCxn id="27" idx="1"/>
            <a:endCxn id="18" idx="3"/>
          </p:cNvCxnSpPr>
          <p:nvPr/>
        </p:nvCxnSpPr>
        <p:spPr bwMode="auto">
          <a:xfrm flipH="1" flipV="1">
            <a:off x="5102580" y="2150832"/>
            <a:ext cx="823557" cy="2315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AutoShape 23"/>
          <p:cNvCxnSpPr>
            <a:cxnSpLocks noChangeShapeType="1"/>
            <a:stCxn id="12" idx="1"/>
            <a:endCxn id="8" idx="3"/>
          </p:cNvCxnSpPr>
          <p:nvPr/>
        </p:nvCxnSpPr>
        <p:spPr bwMode="auto">
          <a:xfrm flipH="1">
            <a:off x="5102580" y="1216665"/>
            <a:ext cx="823557" cy="27599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AutoShape 24"/>
          <p:cNvCxnSpPr>
            <a:cxnSpLocks noChangeShapeType="1"/>
            <a:stCxn id="25" idx="1"/>
            <a:endCxn id="8" idx="3"/>
          </p:cNvCxnSpPr>
          <p:nvPr/>
        </p:nvCxnSpPr>
        <p:spPr bwMode="auto">
          <a:xfrm flipH="1" flipV="1">
            <a:off x="5102580" y="1492655"/>
            <a:ext cx="823557" cy="11256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AutoShape 25"/>
          <p:cNvCxnSpPr>
            <a:cxnSpLocks noChangeShapeType="1"/>
            <a:stCxn id="26" idx="1"/>
            <a:endCxn id="18" idx="3"/>
          </p:cNvCxnSpPr>
          <p:nvPr/>
        </p:nvCxnSpPr>
        <p:spPr bwMode="auto">
          <a:xfrm flipH="1">
            <a:off x="5102580" y="1993783"/>
            <a:ext cx="823557" cy="157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5926137" y="1459968"/>
            <a:ext cx="2913061" cy="290513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200">
              <a:latin typeface="Arial Narrow" pitchFamily="34" charset="0"/>
            </a:endParaRPr>
          </a:p>
        </p:txBody>
      </p:sp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5926137" y="1848526"/>
            <a:ext cx="2913061" cy="290513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200">
              <a:latin typeface="Arial Narrow" pitchFamily="34" charset="0"/>
            </a:endParaRP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5926137" y="2237085"/>
            <a:ext cx="2913061" cy="290513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200">
              <a:latin typeface="Arial Narrow" pitchFamily="34" charset="0"/>
            </a:endParaRPr>
          </a:p>
        </p:txBody>
      </p:sp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5926137" y="2625643"/>
            <a:ext cx="2913061" cy="290513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200">
              <a:latin typeface="Arial Narrow" pitchFamily="34" charset="0"/>
            </a:endParaRPr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5926137" y="3014202"/>
            <a:ext cx="2913061" cy="290513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200">
              <a:latin typeface="Arial Narrow" pitchFamily="34" charset="0"/>
            </a:endParaRPr>
          </a:p>
        </p:txBody>
      </p:sp>
      <p:sp>
        <p:nvSpPr>
          <p:cNvPr id="30" name="Rectangle 14"/>
          <p:cNvSpPr>
            <a:spLocks noChangeArrowheads="1"/>
          </p:cNvSpPr>
          <p:nvPr/>
        </p:nvSpPr>
        <p:spPr bwMode="auto">
          <a:xfrm>
            <a:off x="5926137" y="3402760"/>
            <a:ext cx="2913061" cy="290513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200">
              <a:latin typeface="Arial Narrow" pitchFamily="34" charset="0"/>
            </a:endParaRPr>
          </a:p>
        </p:txBody>
      </p:sp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5926137" y="3791319"/>
            <a:ext cx="2913061" cy="290513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200">
              <a:latin typeface="Arial Narrow" pitchFamily="34" charset="0"/>
            </a:endParaRPr>
          </a:p>
        </p:txBody>
      </p:sp>
      <p:sp>
        <p:nvSpPr>
          <p:cNvPr id="32" name="Rectangle 14"/>
          <p:cNvSpPr>
            <a:spLocks noChangeArrowheads="1"/>
          </p:cNvSpPr>
          <p:nvPr/>
        </p:nvSpPr>
        <p:spPr bwMode="auto">
          <a:xfrm>
            <a:off x="5926137" y="4179877"/>
            <a:ext cx="2913061" cy="290513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200">
              <a:latin typeface="Arial Narrow" pitchFamily="34" charset="0"/>
            </a:endParaRPr>
          </a:p>
        </p:txBody>
      </p:sp>
      <p:sp>
        <p:nvSpPr>
          <p:cNvPr id="33" name="Rectangle 14"/>
          <p:cNvSpPr>
            <a:spLocks noChangeArrowheads="1"/>
          </p:cNvSpPr>
          <p:nvPr/>
        </p:nvSpPr>
        <p:spPr bwMode="auto">
          <a:xfrm>
            <a:off x="5926136" y="4568436"/>
            <a:ext cx="2913061" cy="290513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200">
              <a:latin typeface="Arial Narrow" pitchFamily="34" charset="0"/>
            </a:endParaRPr>
          </a:p>
        </p:txBody>
      </p:sp>
      <p:cxnSp>
        <p:nvCxnSpPr>
          <p:cNvPr id="34" name="AutoShape 25"/>
          <p:cNvCxnSpPr>
            <a:cxnSpLocks noChangeShapeType="1"/>
            <a:stCxn id="28" idx="1"/>
            <a:endCxn id="11" idx="3"/>
          </p:cNvCxnSpPr>
          <p:nvPr/>
        </p:nvCxnSpPr>
        <p:spPr bwMode="auto">
          <a:xfrm flipH="1">
            <a:off x="5102580" y="2770899"/>
            <a:ext cx="823557" cy="3811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AutoShape 25"/>
          <p:cNvCxnSpPr>
            <a:cxnSpLocks noChangeShapeType="1"/>
            <a:stCxn id="29" idx="1"/>
            <a:endCxn id="11" idx="3"/>
          </p:cNvCxnSpPr>
          <p:nvPr/>
        </p:nvCxnSpPr>
        <p:spPr bwMode="auto">
          <a:xfrm flipH="1" flipV="1">
            <a:off x="5102580" y="2809010"/>
            <a:ext cx="823557" cy="35044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AutoShape 25"/>
          <p:cNvCxnSpPr>
            <a:cxnSpLocks noChangeShapeType="1"/>
            <a:stCxn id="30" idx="1"/>
            <a:endCxn id="10" idx="3"/>
          </p:cNvCxnSpPr>
          <p:nvPr/>
        </p:nvCxnSpPr>
        <p:spPr bwMode="auto">
          <a:xfrm flipH="1" flipV="1">
            <a:off x="5102580" y="3467188"/>
            <a:ext cx="823557" cy="8082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AutoShape 25"/>
          <p:cNvCxnSpPr>
            <a:cxnSpLocks noChangeShapeType="1"/>
            <a:stCxn id="31" idx="1"/>
            <a:endCxn id="10" idx="3"/>
          </p:cNvCxnSpPr>
          <p:nvPr/>
        </p:nvCxnSpPr>
        <p:spPr bwMode="auto">
          <a:xfrm flipH="1" flipV="1">
            <a:off x="5102580" y="3467187"/>
            <a:ext cx="823557" cy="4693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AutoShape 25"/>
          <p:cNvCxnSpPr>
            <a:cxnSpLocks noChangeShapeType="1"/>
            <a:stCxn id="32" idx="1"/>
            <a:endCxn id="9" idx="3"/>
          </p:cNvCxnSpPr>
          <p:nvPr/>
        </p:nvCxnSpPr>
        <p:spPr bwMode="auto">
          <a:xfrm flipH="1" flipV="1">
            <a:off x="5102580" y="4125365"/>
            <a:ext cx="823557" cy="19976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AutoShape 25"/>
          <p:cNvCxnSpPr>
            <a:cxnSpLocks noChangeShapeType="1"/>
            <a:stCxn id="33" idx="1"/>
            <a:endCxn id="9" idx="3"/>
          </p:cNvCxnSpPr>
          <p:nvPr/>
        </p:nvCxnSpPr>
        <p:spPr bwMode="auto">
          <a:xfrm flipH="1" flipV="1">
            <a:off x="5102579" y="4125365"/>
            <a:ext cx="823556" cy="5883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Rectangle 29"/>
          <p:cNvSpPr>
            <a:spLocks noChangeArrowheads="1"/>
          </p:cNvSpPr>
          <p:nvPr/>
        </p:nvSpPr>
        <p:spPr bwMode="auto">
          <a:xfrm>
            <a:off x="168890" y="4375295"/>
            <a:ext cx="1803400" cy="561975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2000" dirty="0">
              <a:latin typeface="Arial Narrow" pitchFamily="34" charset="0"/>
            </a:endParaRPr>
          </a:p>
        </p:txBody>
      </p:sp>
      <p:sp>
        <p:nvSpPr>
          <p:cNvPr id="41" name="Text Box 30"/>
          <p:cNvSpPr txBox="1">
            <a:spLocks noChangeArrowheads="1"/>
          </p:cNvSpPr>
          <p:nvPr/>
        </p:nvSpPr>
        <p:spPr bwMode="auto">
          <a:xfrm>
            <a:off x="160609" y="3979972"/>
            <a:ext cx="17920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u="sng" dirty="0">
                <a:solidFill>
                  <a:srgbClr val="0070C0"/>
                </a:solidFill>
                <a:latin typeface="Arial Narrow" pitchFamily="34" charset="0"/>
              </a:rPr>
              <a:t>GLOBAL </a:t>
            </a:r>
            <a:r>
              <a:rPr lang="en-US" sz="2000" b="1" u="sng" dirty="0" smtClean="0">
                <a:solidFill>
                  <a:srgbClr val="0070C0"/>
                </a:solidFill>
                <a:latin typeface="Arial Narrow" pitchFamily="34" charset="0"/>
              </a:rPr>
              <a:t> GOAL</a:t>
            </a:r>
            <a:endParaRPr lang="en-US" sz="2000" b="1" u="sng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6572686" y="663538"/>
            <a:ext cx="18898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 u="sng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INTERVENTIONS</a:t>
            </a:r>
          </a:p>
        </p:txBody>
      </p:sp>
    </p:spTree>
    <p:extLst>
      <p:ext uri="{BB962C8B-B14F-4D97-AF65-F5344CB8AC3E}">
        <p14:creationId xmlns:p14="http://schemas.microsoft.com/office/powerpoint/2010/main" val="252109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Key Driver</a:t>
            </a:r>
            <a:endParaRPr lang="en-US" sz="2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400" dirty="0"/>
              <a:t>A </a:t>
            </a:r>
            <a:r>
              <a:rPr lang="en-US" sz="2400" dirty="0">
                <a:solidFill>
                  <a:srgbClr val="FF0000"/>
                </a:solidFill>
              </a:rPr>
              <a:t>Key Driver </a:t>
            </a:r>
            <a:r>
              <a:rPr lang="en-US" sz="2400" dirty="0"/>
              <a:t>is a cause or factor that </a:t>
            </a:r>
            <a:r>
              <a:rPr lang="en-US" sz="2400" dirty="0">
                <a:solidFill>
                  <a:srgbClr val="00B050"/>
                </a:solidFill>
              </a:rPr>
              <a:t>influences</a:t>
            </a:r>
            <a:r>
              <a:rPr lang="en-US" sz="2400" dirty="0"/>
              <a:t> the </a:t>
            </a:r>
            <a:r>
              <a:rPr lang="en-US" sz="2400" dirty="0" smtClean="0"/>
              <a:t>AIM </a:t>
            </a:r>
            <a:r>
              <a:rPr lang="en-US" sz="2400" dirty="0"/>
              <a:t>and subsequently helps the team focus on specific interventions or changes</a:t>
            </a:r>
          </a:p>
          <a:p>
            <a:pPr marL="857250" lvl="1" indent="-457200">
              <a:defRPr/>
            </a:pPr>
            <a:r>
              <a:rPr lang="en-US" sz="2400" dirty="0"/>
              <a:t>What </a:t>
            </a:r>
            <a:r>
              <a:rPr lang="en-US" sz="2400" dirty="0">
                <a:solidFill>
                  <a:srgbClr val="00B050"/>
                </a:solidFill>
              </a:rPr>
              <a:t>barriers</a:t>
            </a:r>
            <a:r>
              <a:rPr lang="en-US" sz="2400" dirty="0"/>
              <a:t> prevent the team from achieving my aim?</a:t>
            </a:r>
          </a:p>
          <a:p>
            <a:pPr marL="857250" lvl="1" indent="-457200">
              <a:defRPr/>
            </a:pPr>
            <a:r>
              <a:rPr lang="en-US" sz="2400" dirty="0"/>
              <a:t>What are the </a:t>
            </a:r>
            <a:r>
              <a:rPr lang="en-US" sz="2400" dirty="0">
                <a:solidFill>
                  <a:srgbClr val="00B050"/>
                </a:solidFill>
              </a:rPr>
              <a:t>leverage points </a:t>
            </a:r>
            <a:r>
              <a:rPr lang="en-US" sz="2400" dirty="0"/>
              <a:t>which contribute directly to the aim?</a:t>
            </a:r>
          </a:p>
          <a:p>
            <a:pPr marL="857250" lvl="1" indent="-457200">
              <a:defRPr/>
            </a:pPr>
            <a:r>
              <a:rPr lang="en-US" sz="2400" dirty="0"/>
              <a:t>What </a:t>
            </a:r>
            <a:r>
              <a:rPr lang="en-US" sz="2400" dirty="0">
                <a:solidFill>
                  <a:srgbClr val="00B050"/>
                </a:solidFill>
              </a:rPr>
              <a:t>determines</a:t>
            </a:r>
            <a:r>
              <a:rPr lang="en-US" sz="2400" dirty="0"/>
              <a:t> how we perform on the aim?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741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Additional Points on Drivers</a:t>
            </a:r>
            <a:endParaRPr lang="en-US" sz="2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 Do </a:t>
            </a:r>
            <a:r>
              <a:rPr lang="en-US" sz="2400" dirty="0"/>
              <a:t>not seek solutions until understand cause(s); find the drivers before the interventions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 Limit </a:t>
            </a:r>
            <a:r>
              <a:rPr lang="en-US" sz="2400" dirty="0"/>
              <a:t>the number of drivers; 3-6 is best.  </a:t>
            </a:r>
          </a:p>
          <a:p>
            <a:pPr lvl="1"/>
            <a:r>
              <a:rPr lang="en-US" sz="2400" dirty="0"/>
              <a:t>Too few – missed important link to outcome</a:t>
            </a:r>
          </a:p>
          <a:p>
            <a:pPr lvl="1"/>
            <a:r>
              <a:rPr lang="en-US" sz="2400" dirty="0"/>
              <a:t>Too many – missed </a:t>
            </a:r>
            <a:r>
              <a:rPr lang="en-US" sz="2400" u="sng" dirty="0"/>
              <a:t>“key”</a:t>
            </a:r>
            <a:r>
              <a:rPr lang="en-US" sz="2400" dirty="0"/>
              <a:t> concept</a:t>
            </a:r>
            <a:endParaRPr lang="en-US" sz="2400" u="sng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 Drivers </a:t>
            </a:r>
            <a:r>
              <a:rPr lang="en-US" sz="2400" dirty="0"/>
              <a:t>are </a:t>
            </a:r>
            <a:r>
              <a:rPr lang="en-US" sz="2400" b="1" dirty="0" smtClean="0">
                <a:solidFill>
                  <a:srgbClr val="FF0000"/>
                </a:solidFill>
              </a:rPr>
              <a:t>nouns</a:t>
            </a:r>
            <a:r>
              <a:rPr lang="en-US" sz="2400" dirty="0" smtClean="0"/>
              <a:t>; Interventions are </a:t>
            </a:r>
            <a:r>
              <a:rPr lang="en-US" sz="2400" b="1" dirty="0" smtClean="0">
                <a:solidFill>
                  <a:srgbClr val="FF0000"/>
                </a:solidFill>
              </a:rPr>
              <a:t>verbs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Bad </a:t>
            </a:r>
            <a:r>
              <a:rPr lang="en-US" sz="2400" dirty="0"/>
              <a:t>drivers are vague or expansive and don’t inform the interventions (“physicians”, “money”)</a:t>
            </a:r>
            <a:endParaRPr lang="en-US" sz="24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944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Interventions</a:t>
            </a:r>
            <a:endParaRPr lang="en-US" sz="2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1800" b="1" i="1" dirty="0"/>
              <a:t>Intervention</a:t>
            </a:r>
            <a:r>
              <a:rPr lang="en-US" sz="1800" b="1" dirty="0"/>
              <a:t> -  </a:t>
            </a:r>
            <a:r>
              <a:rPr lang="en-US" sz="1800" dirty="0"/>
              <a:t>specific test of change likely to support or lead to improvement in one or more key </a:t>
            </a:r>
            <a:r>
              <a:rPr lang="en-US" sz="1800" dirty="0" smtClean="0"/>
              <a:t>drivers</a:t>
            </a:r>
            <a:endParaRPr lang="en-US" sz="1800" dirty="0"/>
          </a:p>
          <a:p>
            <a:pPr>
              <a:buFont typeface="Arial" pitchFamily="34" charset="0"/>
              <a:buChar char="•"/>
              <a:defRPr/>
            </a:pPr>
            <a:r>
              <a:rPr lang="en-US" sz="1800" dirty="0" smtClean="0"/>
              <a:t>  Use </a:t>
            </a:r>
            <a:r>
              <a:rPr lang="en-US" sz="1800" dirty="0"/>
              <a:t>arrows to connect intervention &amp; driver(s)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800" dirty="0" smtClean="0"/>
              <a:t>  Single </a:t>
            </a:r>
            <a:r>
              <a:rPr lang="en-US" sz="1800" dirty="0"/>
              <a:t>intervention may impact multiple </a:t>
            </a:r>
            <a:r>
              <a:rPr lang="en-US" sz="1800" dirty="0" smtClean="0"/>
              <a:t>drivers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800" dirty="0"/>
              <a:t> </a:t>
            </a:r>
            <a:r>
              <a:rPr lang="en-US" sz="1800" dirty="0" smtClean="0"/>
              <a:t> Good source for interventions -- </a:t>
            </a:r>
            <a:r>
              <a:rPr lang="en-US" sz="1800" b="1" i="1" dirty="0" smtClean="0">
                <a:solidFill>
                  <a:schemeClr val="tx2">
                    <a:lumMod val="75000"/>
                  </a:schemeClr>
                </a:solidFill>
              </a:rPr>
              <a:t>Multidisciplinary brainstorming </a:t>
            </a:r>
            <a:r>
              <a:rPr lang="en-US" sz="1800" dirty="0" smtClean="0"/>
              <a:t>after drivers are identified </a:t>
            </a:r>
            <a:endParaRPr lang="en-US" sz="1800" dirty="0"/>
          </a:p>
        </p:txBody>
      </p:sp>
      <p:sp>
        <p:nvSpPr>
          <p:cNvPr id="5" name="Flowchart: Process 4"/>
          <p:cNvSpPr/>
          <p:nvPr/>
        </p:nvSpPr>
        <p:spPr>
          <a:xfrm>
            <a:off x="6997180" y="3773637"/>
            <a:ext cx="1187450" cy="654844"/>
          </a:xfrm>
          <a:prstGeom prst="flowChartProcess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Other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899592" y="3773636"/>
            <a:ext cx="1606550" cy="670322"/>
          </a:xfrm>
          <a:prstGeom prst="flowChartProcess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Change Concepts</a:t>
            </a:r>
          </a:p>
        </p:txBody>
      </p:sp>
      <p:sp>
        <p:nvSpPr>
          <p:cNvPr id="7" name="Flowchart: Process 6"/>
          <p:cNvSpPr/>
          <p:nvPr/>
        </p:nvSpPr>
        <p:spPr>
          <a:xfrm>
            <a:off x="2899843" y="3773637"/>
            <a:ext cx="1547813" cy="654844"/>
          </a:xfrm>
          <a:prstGeom prst="flowChartProcess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Best Practice</a:t>
            </a:r>
          </a:p>
        </p:txBody>
      </p:sp>
      <p:sp>
        <p:nvSpPr>
          <p:cNvPr id="8" name="Flowchart: Process 7"/>
          <p:cNvSpPr/>
          <p:nvPr/>
        </p:nvSpPr>
        <p:spPr>
          <a:xfrm>
            <a:off x="4811192" y="3773636"/>
            <a:ext cx="1869369" cy="641747"/>
          </a:xfrm>
          <a:prstGeom prst="flowChartProcess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Expert Consensus</a:t>
            </a:r>
          </a:p>
        </p:txBody>
      </p:sp>
      <p:sp>
        <p:nvSpPr>
          <p:cNvPr id="9" name="TextBox 22"/>
          <p:cNvSpPr txBox="1">
            <a:spLocks noChangeArrowheads="1"/>
          </p:cNvSpPr>
          <p:nvPr/>
        </p:nvSpPr>
        <p:spPr bwMode="auto">
          <a:xfrm>
            <a:off x="2577225" y="2787774"/>
            <a:ext cx="40956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How to Identify Interventions?</a:t>
            </a:r>
            <a:endParaRPr lang="en-US" sz="2400" b="1" dirty="0">
              <a:solidFill>
                <a:srgbClr val="C00000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10" name="Elbow Connector 9"/>
          <p:cNvCxnSpPr>
            <a:endCxn id="6" idx="0"/>
          </p:cNvCxnSpPr>
          <p:nvPr/>
        </p:nvCxnSpPr>
        <p:spPr>
          <a:xfrm rot="10800000" flipV="1">
            <a:off x="1702867" y="3332221"/>
            <a:ext cx="2801152" cy="44141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endCxn id="5" idx="0"/>
          </p:cNvCxnSpPr>
          <p:nvPr/>
        </p:nvCxnSpPr>
        <p:spPr>
          <a:xfrm>
            <a:off x="4504017" y="3332221"/>
            <a:ext cx="3086888" cy="44141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endCxn id="7" idx="0"/>
          </p:cNvCxnSpPr>
          <p:nvPr/>
        </p:nvCxnSpPr>
        <p:spPr>
          <a:xfrm rot="10800000" flipV="1">
            <a:off x="3673749" y="3332221"/>
            <a:ext cx="830270" cy="44141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endCxn id="8" idx="0"/>
          </p:cNvCxnSpPr>
          <p:nvPr/>
        </p:nvCxnSpPr>
        <p:spPr>
          <a:xfrm>
            <a:off x="4504018" y="3332221"/>
            <a:ext cx="1241859" cy="44141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04018" y="3179039"/>
            <a:ext cx="0" cy="1531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484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Learning Objectives</a:t>
            </a:r>
            <a:endParaRPr lang="en-US" sz="2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94694" indent="-285750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000" dirty="0" smtClean="0">
                <a:cs typeface="Calibri" pitchFamily="34" charset="0"/>
              </a:rPr>
              <a:t>Apply healthcare quality concepts</a:t>
            </a:r>
          </a:p>
          <a:p>
            <a:pPr marL="294694" indent="-285750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000" dirty="0" smtClean="0">
                <a:cs typeface="Calibri" pitchFamily="34" charset="0"/>
              </a:rPr>
              <a:t>Identify key aspects to building an aim statement and designing quality measures</a:t>
            </a:r>
          </a:p>
          <a:p>
            <a:pPr marL="294694" indent="-285750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000" dirty="0" smtClean="0">
                <a:cs typeface="Calibri" pitchFamily="34" charset="0"/>
              </a:rPr>
              <a:t>Discuss process map for QI </a:t>
            </a:r>
          </a:p>
          <a:p>
            <a:pPr marL="294694" indent="-285750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000" dirty="0" smtClean="0">
                <a:cs typeface="Calibri" pitchFamily="34" charset="0"/>
              </a:rPr>
              <a:t>Review popular QI tools and their appropriate uses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43"/>
          <p:cNvSpPr>
            <a:spLocks noChangeArrowheads="1"/>
          </p:cNvSpPr>
          <p:nvPr/>
        </p:nvSpPr>
        <p:spPr bwMode="auto">
          <a:xfrm>
            <a:off x="0" y="-75546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 Box 2"/>
          <p:cNvSpPr txBox="1">
            <a:spLocks noChangeArrowheads="1"/>
          </p:cNvSpPr>
          <p:nvPr/>
        </p:nvSpPr>
        <p:spPr bwMode="auto">
          <a:xfrm>
            <a:off x="184785" y="2273342"/>
            <a:ext cx="1671955" cy="12603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1100" dirty="0">
                <a:solidFill>
                  <a:prstClr val="black"/>
                </a:solidFill>
                <a:ea typeface="Calibri"/>
                <a:cs typeface="Times New Roman"/>
              </a:rPr>
              <a:t>By </a:t>
            </a:r>
            <a:r>
              <a:rPr lang="en-US" sz="1100" dirty="0" smtClean="0">
                <a:solidFill>
                  <a:prstClr val="black"/>
                </a:solidFill>
                <a:ea typeface="Calibri"/>
                <a:cs typeface="Times New Roman"/>
              </a:rPr>
              <a:t>June 1,2015 we will increase compliance with the escalation algorithm to 90%</a:t>
            </a:r>
            <a:r>
              <a:rPr lang="en-US" sz="1100" dirty="0">
                <a:solidFill>
                  <a:prstClr val="black"/>
                </a:solidFill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</a:pPr>
            <a:r>
              <a:rPr lang="en-US" sz="1100" dirty="0">
                <a:solidFill>
                  <a:prstClr val="black"/>
                </a:solidFill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</a:pPr>
            <a:r>
              <a:rPr lang="en-US" sz="1100" dirty="0">
                <a:solidFill>
                  <a:prstClr val="black"/>
                </a:solidFill>
                <a:ea typeface="Calibri"/>
                <a:cs typeface="Times New Roman"/>
              </a:rPr>
              <a:t> </a:t>
            </a:r>
          </a:p>
        </p:txBody>
      </p:sp>
      <p:sp>
        <p:nvSpPr>
          <p:cNvPr id="77" name="Text Box 2"/>
          <p:cNvSpPr txBox="1">
            <a:spLocks noChangeArrowheads="1"/>
          </p:cNvSpPr>
          <p:nvPr/>
        </p:nvSpPr>
        <p:spPr bwMode="auto">
          <a:xfrm>
            <a:off x="2559685" y="1162542"/>
            <a:ext cx="1671955" cy="276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100" dirty="0">
                <a:solidFill>
                  <a:prstClr val="black"/>
                </a:solidFill>
                <a:ea typeface="Calibri"/>
                <a:cs typeface="Times New Roman"/>
              </a:rPr>
              <a:t> </a:t>
            </a:r>
            <a:r>
              <a:rPr lang="en-US" sz="1100" dirty="0" smtClean="0">
                <a:solidFill>
                  <a:prstClr val="black"/>
                </a:solidFill>
                <a:ea typeface="Calibri"/>
                <a:cs typeface="Times New Roman"/>
              </a:rPr>
              <a:t>accurate PEWs scoring</a:t>
            </a:r>
            <a:endParaRPr lang="en-US" sz="11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78" name="Text Box 2"/>
          <p:cNvSpPr txBox="1">
            <a:spLocks noChangeArrowheads="1"/>
          </p:cNvSpPr>
          <p:nvPr/>
        </p:nvSpPr>
        <p:spPr bwMode="auto">
          <a:xfrm>
            <a:off x="2561590" y="1641332"/>
            <a:ext cx="1671955" cy="49657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100" dirty="0">
                <a:solidFill>
                  <a:prstClr val="black"/>
                </a:solidFill>
                <a:ea typeface="Calibri"/>
                <a:cs typeface="Times New Roman"/>
              </a:rPr>
              <a:t> </a:t>
            </a:r>
            <a:r>
              <a:rPr lang="en-US" sz="1100" dirty="0" smtClean="0">
                <a:solidFill>
                  <a:prstClr val="black"/>
                </a:solidFill>
                <a:ea typeface="Calibri"/>
                <a:cs typeface="Times New Roman"/>
              </a:rPr>
              <a:t>increased knowledge of escalation algorithm</a:t>
            </a:r>
            <a:endParaRPr lang="en-US" sz="11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79" name="Text Box 2"/>
          <p:cNvSpPr txBox="1">
            <a:spLocks noChangeArrowheads="1"/>
          </p:cNvSpPr>
          <p:nvPr/>
        </p:nvSpPr>
        <p:spPr bwMode="auto">
          <a:xfrm>
            <a:off x="2557145" y="2747502"/>
            <a:ext cx="1671955" cy="42608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100" dirty="0">
                <a:solidFill>
                  <a:prstClr val="black"/>
                </a:solidFill>
                <a:ea typeface="Calibri"/>
                <a:cs typeface="Times New Roman"/>
              </a:rPr>
              <a:t> </a:t>
            </a:r>
            <a:r>
              <a:rPr lang="en-US" sz="1100" dirty="0" smtClean="0">
                <a:solidFill>
                  <a:prstClr val="black"/>
                </a:solidFill>
                <a:ea typeface="Calibri"/>
                <a:cs typeface="Times New Roman"/>
              </a:rPr>
              <a:t>inter-professional team communication</a:t>
            </a:r>
            <a:endParaRPr lang="en-US" sz="11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80" name="Text Box 2"/>
          <p:cNvSpPr txBox="1">
            <a:spLocks noChangeArrowheads="1"/>
          </p:cNvSpPr>
          <p:nvPr/>
        </p:nvSpPr>
        <p:spPr bwMode="auto">
          <a:xfrm>
            <a:off x="2557145" y="3360911"/>
            <a:ext cx="1671955" cy="4349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100" dirty="0">
                <a:solidFill>
                  <a:prstClr val="black"/>
                </a:solidFill>
                <a:ea typeface="Calibri"/>
                <a:cs typeface="Times New Roman"/>
              </a:rPr>
              <a:t> </a:t>
            </a:r>
            <a:r>
              <a:rPr lang="en-US" sz="1100" dirty="0" smtClean="0">
                <a:solidFill>
                  <a:prstClr val="black"/>
                </a:solidFill>
                <a:ea typeface="Calibri"/>
                <a:cs typeface="Times New Roman"/>
              </a:rPr>
              <a:t>improved situational awareness by leadership</a:t>
            </a:r>
            <a:endParaRPr lang="en-US" sz="11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81" name="Text Box 2"/>
          <p:cNvSpPr txBox="1">
            <a:spLocks noChangeArrowheads="1"/>
          </p:cNvSpPr>
          <p:nvPr/>
        </p:nvSpPr>
        <p:spPr bwMode="auto">
          <a:xfrm>
            <a:off x="4969333" y="588318"/>
            <a:ext cx="1671955" cy="84200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100" dirty="0" smtClean="0">
                <a:solidFill>
                  <a:prstClr val="black"/>
                </a:solidFill>
                <a:ea typeface="Calibri"/>
                <a:cs typeface="Times New Roman"/>
              </a:rPr>
              <a:t>-Evaluation </a:t>
            </a:r>
            <a:r>
              <a:rPr lang="en-US" sz="1100" dirty="0">
                <a:solidFill>
                  <a:prstClr val="black"/>
                </a:solidFill>
                <a:ea typeface="Calibri"/>
                <a:cs typeface="Times New Roman"/>
              </a:rPr>
              <a:t>of the accuracy of PEWS </a:t>
            </a:r>
            <a:r>
              <a:rPr lang="en-US" sz="1100" dirty="0" smtClean="0">
                <a:solidFill>
                  <a:prstClr val="black"/>
                </a:solidFill>
                <a:ea typeface="Calibri"/>
                <a:cs typeface="Times New Roman"/>
              </a:rPr>
              <a:t>scores.  </a:t>
            </a:r>
          </a:p>
          <a:p>
            <a:pPr>
              <a:lnSpc>
                <a:spcPct val="115000"/>
              </a:lnSpc>
            </a:pPr>
            <a:r>
              <a:rPr lang="en-US" sz="1100" dirty="0">
                <a:solidFill>
                  <a:prstClr val="black"/>
                </a:solidFill>
                <a:ea typeface="Calibri"/>
                <a:cs typeface="Times New Roman"/>
              </a:rPr>
              <a:t>-</a:t>
            </a:r>
            <a:r>
              <a:rPr lang="en-US" sz="1100" dirty="0" smtClean="0">
                <a:solidFill>
                  <a:prstClr val="black"/>
                </a:solidFill>
                <a:ea typeface="Calibri"/>
                <a:cs typeface="Times New Roman"/>
              </a:rPr>
              <a:t>Self  audit of PEWS scoring.</a:t>
            </a:r>
          </a:p>
          <a:p>
            <a:pPr>
              <a:lnSpc>
                <a:spcPct val="115000"/>
              </a:lnSpc>
            </a:pPr>
            <a:endParaRPr lang="en-US" sz="11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82" name="Text Box 2"/>
          <p:cNvSpPr txBox="1">
            <a:spLocks noChangeArrowheads="1"/>
          </p:cNvSpPr>
          <p:nvPr/>
        </p:nvSpPr>
        <p:spPr bwMode="auto">
          <a:xfrm>
            <a:off x="4973755" y="2320598"/>
            <a:ext cx="1671955" cy="26023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100" dirty="0" smtClean="0">
                <a:solidFill>
                  <a:prstClr val="black"/>
                </a:solidFill>
                <a:ea typeface="Calibri"/>
                <a:cs typeface="Times New Roman"/>
              </a:rPr>
              <a:t>-</a:t>
            </a:r>
            <a:r>
              <a:rPr lang="en-US" sz="1100" dirty="0">
                <a:solidFill>
                  <a:prstClr val="black"/>
                </a:solidFill>
                <a:ea typeface="Calibri"/>
                <a:cs typeface="Times New Roman"/>
              </a:rPr>
              <a:t> </a:t>
            </a:r>
            <a:r>
              <a:rPr lang="en-US" sz="1100" dirty="0" smtClean="0">
                <a:solidFill>
                  <a:prstClr val="black"/>
                </a:solidFill>
                <a:ea typeface="Calibri"/>
                <a:cs typeface="Times New Roman"/>
              </a:rPr>
              <a:t>Improve compliance with completion of redcap survey at time of CAT to get timely feedback from RN, Physician  &amp; Family</a:t>
            </a:r>
          </a:p>
          <a:p>
            <a:pPr>
              <a:lnSpc>
                <a:spcPct val="115000"/>
              </a:lnSpc>
            </a:pPr>
            <a:r>
              <a:rPr lang="en-US" sz="1100" dirty="0" smtClean="0">
                <a:solidFill>
                  <a:prstClr val="black"/>
                </a:solidFill>
                <a:ea typeface="Calibri"/>
                <a:cs typeface="Times New Roman"/>
              </a:rPr>
              <a:t>-Charge RN’s log Watcher Activations and CATs</a:t>
            </a:r>
          </a:p>
          <a:p>
            <a:pPr>
              <a:lnSpc>
                <a:spcPct val="115000"/>
              </a:lnSpc>
            </a:pPr>
            <a:r>
              <a:rPr lang="en-US" sz="1100" dirty="0" smtClean="0">
                <a:solidFill>
                  <a:prstClr val="black"/>
                </a:solidFill>
                <a:ea typeface="Calibri"/>
                <a:cs typeface="Times New Roman"/>
              </a:rPr>
              <a:t>-Debrief with team members when concerns are not addressed</a:t>
            </a:r>
          </a:p>
          <a:p>
            <a:pPr>
              <a:lnSpc>
                <a:spcPct val="115000"/>
              </a:lnSpc>
            </a:pPr>
            <a:r>
              <a:rPr lang="en-US" sz="1100" dirty="0" smtClean="0">
                <a:solidFill>
                  <a:prstClr val="black"/>
                </a:solidFill>
                <a:ea typeface="Calibri"/>
                <a:cs typeface="Times New Roman"/>
              </a:rPr>
              <a:t>-Inter-professional simulation scenarios </a:t>
            </a:r>
            <a:endParaRPr lang="en-US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endParaRPr lang="en-US" sz="11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83" name="Text Box 2"/>
          <p:cNvSpPr txBox="1">
            <a:spLocks noChangeArrowheads="1"/>
          </p:cNvSpPr>
          <p:nvPr/>
        </p:nvSpPr>
        <p:spPr bwMode="auto">
          <a:xfrm>
            <a:off x="2555776" y="3930062"/>
            <a:ext cx="1671955" cy="118969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100" dirty="0" smtClean="0">
                <a:solidFill>
                  <a:prstClr val="black"/>
                </a:solidFill>
                <a:ea typeface="Calibri"/>
                <a:cs typeface="Times New Roman"/>
              </a:rPr>
              <a:t>-identify patients with elevated PEWS scores and f/u on patient’s status </a:t>
            </a:r>
          </a:p>
          <a:p>
            <a:pPr>
              <a:lnSpc>
                <a:spcPct val="115000"/>
              </a:lnSpc>
            </a:pPr>
            <a:r>
              <a:rPr lang="en-US" sz="1100" dirty="0" smtClean="0">
                <a:solidFill>
                  <a:prstClr val="black"/>
                </a:solidFill>
                <a:ea typeface="Calibri"/>
                <a:cs typeface="Times New Roman"/>
              </a:rPr>
              <a:t>-audit chart for Physician notification of watcher activation</a:t>
            </a:r>
          </a:p>
          <a:p>
            <a:pPr>
              <a:lnSpc>
                <a:spcPct val="115000"/>
              </a:lnSpc>
            </a:pPr>
            <a:endParaRPr lang="en-US" sz="11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endParaRPr lang="en-US" sz="11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85" name="Text Box 2"/>
          <p:cNvSpPr txBox="1">
            <a:spLocks noChangeArrowheads="1"/>
          </p:cNvSpPr>
          <p:nvPr/>
        </p:nvSpPr>
        <p:spPr bwMode="auto">
          <a:xfrm>
            <a:off x="7159625" y="1872033"/>
            <a:ext cx="1671955" cy="4800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100" dirty="0">
                <a:solidFill>
                  <a:prstClr val="black"/>
                </a:solidFill>
                <a:ea typeface="Calibri"/>
                <a:cs typeface="Times New Roman"/>
              </a:rPr>
              <a:t> </a:t>
            </a:r>
            <a:r>
              <a:rPr lang="en-US" sz="1100" dirty="0" smtClean="0">
                <a:solidFill>
                  <a:prstClr val="black"/>
                </a:solidFill>
                <a:ea typeface="Calibri"/>
                <a:cs typeface="Times New Roman"/>
              </a:rPr>
              <a:t>Barb &amp; Javan/Charge Nurses</a:t>
            </a:r>
            <a:endParaRPr lang="en-US" sz="11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86" name="Text Box 2"/>
          <p:cNvSpPr txBox="1">
            <a:spLocks noChangeArrowheads="1"/>
          </p:cNvSpPr>
          <p:nvPr/>
        </p:nvSpPr>
        <p:spPr bwMode="auto">
          <a:xfrm>
            <a:off x="7159625" y="2531798"/>
            <a:ext cx="1671955" cy="2743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100" dirty="0">
                <a:solidFill>
                  <a:prstClr val="black"/>
                </a:solidFill>
                <a:ea typeface="Calibri"/>
                <a:cs typeface="Times New Roman"/>
              </a:rPr>
              <a:t> </a:t>
            </a:r>
            <a:r>
              <a:rPr lang="en-US" sz="1100" dirty="0" smtClean="0">
                <a:solidFill>
                  <a:prstClr val="black"/>
                </a:solidFill>
                <a:ea typeface="Calibri"/>
                <a:cs typeface="Times New Roman"/>
              </a:rPr>
              <a:t>Collaborative Team</a:t>
            </a:r>
            <a:endParaRPr lang="en-US" sz="11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87" name="Text Box 2"/>
          <p:cNvSpPr txBox="1">
            <a:spLocks noChangeArrowheads="1"/>
          </p:cNvSpPr>
          <p:nvPr/>
        </p:nvSpPr>
        <p:spPr bwMode="auto">
          <a:xfrm>
            <a:off x="151649" y="4119922"/>
            <a:ext cx="1671955" cy="275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1100" dirty="0">
                <a:solidFill>
                  <a:prstClr val="black"/>
                </a:solidFill>
                <a:ea typeface="Calibri"/>
                <a:cs typeface="Times New Roman"/>
              </a:rPr>
              <a:t>  </a:t>
            </a:r>
            <a:r>
              <a:rPr lang="en-US" sz="1100" dirty="0" smtClean="0">
                <a:solidFill>
                  <a:prstClr val="black"/>
                </a:solidFill>
                <a:ea typeface="Calibri"/>
                <a:cs typeface="Times New Roman"/>
              </a:rPr>
              <a:t>Reduce Late Rescues</a:t>
            </a:r>
            <a:endParaRPr lang="en-US" sz="11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cxnSp>
        <p:nvCxnSpPr>
          <p:cNvPr id="88" name="Straight Arrow Connector 87"/>
          <p:cNvCxnSpPr/>
          <p:nvPr/>
        </p:nvCxnSpPr>
        <p:spPr>
          <a:xfrm flipH="1">
            <a:off x="1854835" y="1294807"/>
            <a:ext cx="704850" cy="12147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>
            <a:off x="1854835" y="1752007"/>
            <a:ext cx="704215" cy="855345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90" name="Straight Arrow Connector 89"/>
          <p:cNvCxnSpPr/>
          <p:nvPr/>
        </p:nvCxnSpPr>
        <p:spPr>
          <a:xfrm flipH="1" flipV="1">
            <a:off x="1854835" y="3123607"/>
            <a:ext cx="703580" cy="99631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H="1">
            <a:off x="1854835" y="2842937"/>
            <a:ext cx="70485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H="1" flipV="1">
            <a:off x="1854200" y="2966127"/>
            <a:ext cx="666115" cy="443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endCxn id="77" idx="3"/>
          </p:cNvCxnSpPr>
          <p:nvPr/>
        </p:nvCxnSpPr>
        <p:spPr>
          <a:xfrm flipH="1">
            <a:off x="4231640" y="1027297"/>
            <a:ext cx="809625" cy="2733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endCxn id="78" idx="3"/>
          </p:cNvCxnSpPr>
          <p:nvPr/>
        </p:nvCxnSpPr>
        <p:spPr>
          <a:xfrm flipH="1">
            <a:off x="4233545" y="1752008"/>
            <a:ext cx="777115" cy="13760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H="1" flipV="1">
            <a:off x="4225925" y="1860925"/>
            <a:ext cx="747830" cy="10425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 flipV="1">
            <a:off x="4228130" y="2786116"/>
            <a:ext cx="745625" cy="10097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H="1">
            <a:off x="6713855" y="2007288"/>
            <a:ext cx="44323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H="1">
            <a:off x="6720205" y="2648003"/>
            <a:ext cx="43751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44"/>
          <p:cNvSpPr>
            <a:spLocks noChangeArrowheads="1"/>
          </p:cNvSpPr>
          <p:nvPr/>
        </p:nvSpPr>
        <p:spPr bwMode="auto">
          <a:xfrm>
            <a:off x="151649" y="1828951"/>
            <a:ext cx="15154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SMART AIM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Rectangle 46"/>
          <p:cNvSpPr>
            <a:spLocks noChangeArrowheads="1"/>
          </p:cNvSpPr>
          <p:nvPr/>
        </p:nvSpPr>
        <p:spPr bwMode="auto">
          <a:xfrm>
            <a:off x="-40344" y="-18028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Rectangle 48"/>
          <p:cNvSpPr>
            <a:spLocks noChangeArrowheads="1"/>
          </p:cNvSpPr>
          <p:nvPr/>
        </p:nvSpPr>
        <p:spPr bwMode="auto">
          <a:xfrm>
            <a:off x="220345" y="3784523"/>
            <a:ext cx="160325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GLOBAL AIM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Text Box 2"/>
          <p:cNvSpPr txBox="1">
            <a:spLocks noChangeArrowheads="1"/>
          </p:cNvSpPr>
          <p:nvPr/>
        </p:nvSpPr>
        <p:spPr bwMode="auto">
          <a:xfrm>
            <a:off x="4969332" y="1529822"/>
            <a:ext cx="1671955" cy="6844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100" dirty="0" smtClean="0">
                <a:solidFill>
                  <a:prstClr val="black"/>
                </a:solidFill>
                <a:ea typeface="Calibri"/>
                <a:cs typeface="Times New Roman"/>
              </a:rPr>
              <a:t>-Standardize language and documentation of Watcher Activation</a:t>
            </a:r>
            <a:endParaRPr lang="en-US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endParaRPr lang="en-US" sz="11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7159625" y="696952"/>
            <a:ext cx="1671955" cy="97069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100" dirty="0" smtClean="0">
                <a:solidFill>
                  <a:prstClr val="black"/>
                </a:solidFill>
                <a:ea typeface="Calibri"/>
                <a:cs typeface="Times New Roman"/>
              </a:rPr>
              <a:t>Chantel for Nursing</a:t>
            </a:r>
          </a:p>
          <a:p>
            <a:pPr>
              <a:lnSpc>
                <a:spcPct val="115000"/>
              </a:lnSpc>
            </a:pPr>
            <a:endParaRPr lang="en-US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1100" dirty="0" smtClean="0">
                <a:solidFill>
                  <a:prstClr val="black"/>
                </a:solidFill>
                <a:ea typeface="Calibri"/>
                <a:cs typeface="Times New Roman"/>
              </a:rPr>
              <a:t>Dr. Khan for subspecialties</a:t>
            </a:r>
            <a:endParaRPr lang="en-US" sz="11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cxnSp>
        <p:nvCxnSpPr>
          <p:cNvPr id="111" name="Straight Arrow Connector 110"/>
          <p:cNvCxnSpPr/>
          <p:nvPr/>
        </p:nvCxnSpPr>
        <p:spPr>
          <a:xfrm flipH="1">
            <a:off x="6732240" y="1059582"/>
            <a:ext cx="44323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2729146" y="186194"/>
            <a:ext cx="1248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Key Drivers</a:t>
            </a:r>
            <a:endParaRPr lang="en-US" b="1" u="sng" dirty="0"/>
          </a:p>
        </p:txBody>
      </p:sp>
      <p:cxnSp>
        <p:nvCxnSpPr>
          <p:cNvPr id="113" name="Straight Arrow Connector 112"/>
          <p:cNvCxnSpPr/>
          <p:nvPr/>
        </p:nvCxnSpPr>
        <p:spPr>
          <a:xfrm flipH="1">
            <a:off x="6866255" y="2139702"/>
            <a:ext cx="44323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5040052" y="159482"/>
            <a:ext cx="1461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Interventions</a:t>
            </a:r>
            <a:endParaRPr lang="en-US" b="1" u="sng" dirty="0"/>
          </a:p>
        </p:txBody>
      </p:sp>
      <p:sp>
        <p:nvSpPr>
          <p:cNvPr id="115" name="TextBox 114"/>
          <p:cNvSpPr txBox="1"/>
          <p:nvPr/>
        </p:nvSpPr>
        <p:spPr>
          <a:xfrm>
            <a:off x="7192332" y="159482"/>
            <a:ext cx="1556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Accountability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532011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QI Tools for Identifying Key Drivers</a:t>
            </a:r>
            <a:endParaRPr lang="en-US" sz="2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306440" y="4767263"/>
            <a:ext cx="2133600" cy="273844"/>
          </a:xfrm>
        </p:spPr>
        <p:txBody>
          <a:bodyPr/>
          <a:lstStyle/>
          <a:p>
            <a:fld id="{90033947-BDB2-44BC-B95C-A87CE3683263}" type="slidenum">
              <a:rPr lang="en-US" smtClean="0"/>
              <a:pPr/>
              <a:t>21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267744" y="1203598"/>
            <a:ext cx="0" cy="3420380"/>
          </a:xfrm>
          <a:prstGeom prst="straightConnector1">
            <a:avLst/>
          </a:prstGeom>
          <a:ln w="120650"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59632" y="879562"/>
            <a:ext cx="20437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[ More Proactive]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632" y="4547904"/>
            <a:ext cx="1951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[ More Reactive]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59632" y="1661034"/>
            <a:ext cx="2043765" cy="288032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Error Proofing</a:t>
            </a:r>
            <a:endParaRPr lang="en-US" sz="14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59632" y="2067694"/>
            <a:ext cx="2043765" cy="288032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Simplify (Lean Design)</a:t>
            </a:r>
            <a:endParaRPr lang="en-US" sz="14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1259632" y="2463738"/>
            <a:ext cx="2043765" cy="288032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Reliable (Six Sigma)</a:t>
            </a:r>
            <a:endParaRPr lang="en-US" sz="14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59632" y="2895786"/>
            <a:ext cx="2043765" cy="288032"/>
          </a:xfrm>
          <a:prstGeom prst="roundRect">
            <a:avLst>
              <a:gd name="adj" fmla="val 0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ID Failures &amp; Emergent risks</a:t>
            </a:r>
            <a:endParaRPr lang="en-US" sz="12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259632" y="3363838"/>
            <a:ext cx="2043765" cy="288032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Harm Mitigation</a:t>
            </a:r>
            <a:endParaRPr lang="en-US" sz="14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1259632" y="3831890"/>
            <a:ext cx="2043765" cy="288032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Root Cause Analysis</a:t>
            </a:r>
            <a:endParaRPr lang="en-US" sz="14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4175956" y="3111810"/>
            <a:ext cx="2016224" cy="28803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 Whys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4175956" y="3543858"/>
            <a:ext cx="2016224" cy="28803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Fishbone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4175956" y="3975906"/>
            <a:ext cx="2016224" cy="28803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Pareto Chart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4175956" y="1563638"/>
            <a:ext cx="2016224" cy="28803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Concept Map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4175956" y="1995686"/>
            <a:ext cx="2016224" cy="28803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Spaghetti Map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4175956" y="2391730"/>
            <a:ext cx="2016224" cy="28803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 Map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4175956" y="4407954"/>
            <a:ext cx="2016224" cy="28803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Impact Analysis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9" idx="3"/>
            <a:endCxn id="18" idx="1"/>
          </p:cNvCxnSpPr>
          <p:nvPr/>
        </p:nvCxnSpPr>
        <p:spPr>
          <a:xfrm flipV="1">
            <a:off x="3303397" y="1707654"/>
            <a:ext cx="872559" cy="973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0" idx="3"/>
            <a:endCxn id="20" idx="1"/>
          </p:cNvCxnSpPr>
          <p:nvPr/>
        </p:nvCxnSpPr>
        <p:spPr>
          <a:xfrm flipV="1">
            <a:off x="3303397" y="2139702"/>
            <a:ext cx="872559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1" idx="3"/>
            <a:endCxn id="21" idx="1"/>
          </p:cNvCxnSpPr>
          <p:nvPr/>
        </p:nvCxnSpPr>
        <p:spPr>
          <a:xfrm flipV="1">
            <a:off x="3303397" y="2535746"/>
            <a:ext cx="872559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4" idx="3"/>
          </p:cNvCxnSpPr>
          <p:nvPr/>
        </p:nvCxnSpPr>
        <p:spPr>
          <a:xfrm flipV="1">
            <a:off x="3303397" y="3255826"/>
            <a:ext cx="872559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4" idx="3"/>
            <a:endCxn id="16" idx="1"/>
          </p:cNvCxnSpPr>
          <p:nvPr/>
        </p:nvCxnSpPr>
        <p:spPr>
          <a:xfrm flipV="1">
            <a:off x="3303397" y="3687874"/>
            <a:ext cx="872559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4" idx="3"/>
            <a:endCxn id="17" idx="1"/>
          </p:cNvCxnSpPr>
          <p:nvPr/>
        </p:nvCxnSpPr>
        <p:spPr>
          <a:xfrm>
            <a:off x="3303397" y="3975906"/>
            <a:ext cx="872559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4" idx="3"/>
            <a:endCxn id="22" idx="1"/>
          </p:cNvCxnSpPr>
          <p:nvPr/>
        </p:nvCxnSpPr>
        <p:spPr>
          <a:xfrm>
            <a:off x="3303397" y="3975906"/>
            <a:ext cx="872559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ight Brace 3"/>
          <p:cNvSpPr/>
          <p:nvPr/>
        </p:nvSpPr>
        <p:spPr>
          <a:xfrm>
            <a:off x="6336196" y="1639712"/>
            <a:ext cx="648072" cy="2984266"/>
          </a:xfrm>
          <a:prstGeom prst="rightBrac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28284" y="2589751"/>
            <a:ext cx="12413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Key</a:t>
            </a:r>
          </a:p>
          <a:p>
            <a:pPr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Drivers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6696236" y="3039802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01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Concept Map:  Big picture &amp; illustrates complexities</a:t>
            </a:r>
            <a:endParaRPr lang="en-US" sz="2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4098" name="Picture 2" descr="https://effectivehealthcare.ahrq.gov/ehc/assets/Image/analframeCQGPCM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07554"/>
            <a:ext cx="5259965" cy="394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91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Spaghetti Map:  To identify waste within a process</a:t>
            </a:r>
            <a:endParaRPr lang="en-US" sz="2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122" name="Picture 2" descr="https://cdn4.isixsigma.com/wp-content/uploads/images/stories/migrated/graphics/576a.gif?ed4b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6301"/>
            <a:ext cx="638175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84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Process Map:  Flow chart of a system process with decision points 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43001"/>
            <a:ext cx="8315726" cy="325814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78971" y="1105585"/>
            <a:ext cx="38510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A clinic’s Flu vaccination process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6770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5 Whys – to identify the root of the problem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" t="13095" r="58838" b="45040"/>
          <a:stretch/>
        </p:blipFill>
        <p:spPr bwMode="auto">
          <a:xfrm>
            <a:off x="533400" y="1085850"/>
            <a:ext cx="7391400" cy="32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161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Arrow Connector 44"/>
          <p:cNvCxnSpPr/>
          <p:nvPr/>
        </p:nvCxnSpPr>
        <p:spPr>
          <a:xfrm>
            <a:off x="467544" y="2139702"/>
            <a:ext cx="662473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2492152" y="733805"/>
            <a:ext cx="1575792" cy="134267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5544108" y="733805"/>
            <a:ext cx="1476164" cy="134267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2411760" y="2192880"/>
            <a:ext cx="1584176" cy="15318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5528341" y="2241934"/>
            <a:ext cx="1347915" cy="148281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lowchart: Delay 52"/>
          <p:cNvSpPr/>
          <p:nvPr/>
        </p:nvSpPr>
        <p:spPr bwMode="auto">
          <a:xfrm>
            <a:off x="7221204" y="955812"/>
            <a:ext cx="1920226" cy="2304660"/>
          </a:xfrm>
          <a:prstGeom prst="flowChartDelay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latin typeface="Corbel" pitchFamily="34" charset="0"/>
                <a:cs typeface="Calibri" pitchFamily="34" charset="0"/>
              </a:rPr>
              <a:t>Delayed recognition of severe unintended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orbel" pitchFamily="34" charset="0"/>
                <a:cs typeface="Calibri" pitchFamily="34" charset="0"/>
              </a:rPr>
              <a:t>s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  <a:cs typeface="Calibri" pitchFamily="34" charset="0"/>
              </a:rPr>
              <a:t>ystemic  </a:t>
            </a:r>
            <a:r>
              <a:rPr lang="en-US" dirty="0" err="1" smtClean="0">
                <a:solidFill>
                  <a:schemeClr val="bg1"/>
                </a:solidFill>
                <a:latin typeface="Corbel" pitchFamily="34" charset="0"/>
                <a:cs typeface="Calibri" pitchFamily="34" charset="0"/>
              </a:rPr>
              <a:t>heparinization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  <a:cs typeface="Calibri" pitchFamily="34" charset="0"/>
              </a:rPr>
              <a:t> </a:t>
            </a:r>
            <a:endParaRPr lang="en-US" dirty="0">
              <a:solidFill>
                <a:schemeClr val="bg1"/>
              </a:solidFill>
              <a:latin typeface="Corbel" pitchFamily="34" charset="0"/>
              <a:cs typeface="Calibri" pitchFamily="34" charset="0"/>
            </a:endParaRPr>
          </a:p>
        </p:txBody>
      </p:sp>
      <p:sp>
        <p:nvSpPr>
          <p:cNvPr id="54" name="Text Box 15"/>
          <p:cNvSpPr txBox="1">
            <a:spLocks noChangeArrowheads="1"/>
          </p:cNvSpPr>
          <p:nvPr/>
        </p:nvSpPr>
        <p:spPr bwMode="auto">
          <a:xfrm>
            <a:off x="324400" y="284057"/>
            <a:ext cx="25562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sz="2000" dirty="0" smtClean="0">
                <a:solidFill>
                  <a:srgbClr val="FFFF00"/>
                </a:solidFill>
                <a:latin typeface="Corbel" pitchFamily="34" charset="0"/>
              </a:rPr>
              <a:t>Medical Knowledge </a:t>
            </a:r>
            <a:endParaRPr lang="en-US" sz="2000" dirty="0" smtClean="0">
              <a:solidFill>
                <a:schemeClr val="accent6">
                  <a:lumMod val="40000"/>
                  <a:lumOff val="60000"/>
                </a:schemeClr>
              </a:solidFill>
              <a:latin typeface="Verdana" charset="0"/>
            </a:endParaRPr>
          </a:p>
        </p:txBody>
      </p:sp>
      <p:sp>
        <p:nvSpPr>
          <p:cNvPr id="55" name="Text Box 15"/>
          <p:cNvSpPr txBox="1">
            <a:spLocks noChangeArrowheads="1"/>
          </p:cNvSpPr>
          <p:nvPr/>
        </p:nvSpPr>
        <p:spPr bwMode="auto">
          <a:xfrm>
            <a:off x="3600793" y="286927"/>
            <a:ext cx="17432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sz="2400" dirty="0" smtClean="0">
                <a:solidFill>
                  <a:srgbClr val="FFFF00"/>
                </a:solidFill>
                <a:latin typeface="Corbel" pitchFamily="34" charset="0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Corbel" pitchFamily="34" charset="0"/>
              </a:rPr>
              <a:t>Systems </a:t>
            </a:r>
            <a:r>
              <a:rPr lang="en-US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Verdana" charset="0"/>
              </a:rPr>
              <a:t> </a:t>
            </a:r>
          </a:p>
        </p:txBody>
      </p:sp>
      <p:sp>
        <p:nvSpPr>
          <p:cNvPr id="56" name="Text Box 15"/>
          <p:cNvSpPr txBox="1">
            <a:spLocks noChangeArrowheads="1"/>
          </p:cNvSpPr>
          <p:nvPr/>
        </p:nvSpPr>
        <p:spPr bwMode="auto">
          <a:xfrm>
            <a:off x="535411" y="3401583"/>
            <a:ext cx="217690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sz="2400" dirty="0" smtClean="0">
                <a:solidFill>
                  <a:srgbClr val="FFFF00"/>
                </a:solidFill>
                <a:latin typeface="Corbel" pitchFamily="34" charset="0"/>
              </a:rPr>
              <a:t>Inter-reliance </a:t>
            </a:r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Verdana" charset="0"/>
              </a:rPr>
              <a:t> </a:t>
            </a:r>
          </a:p>
        </p:txBody>
      </p:sp>
      <p:sp>
        <p:nvSpPr>
          <p:cNvPr id="57" name="Text Box 15"/>
          <p:cNvSpPr txBox="1">
            <a:spLocks noChangeArrowheads="1"/>
          </p:cNvSpPr>
          <p:nvPr/>
        </p:nvSpPr>
        <p:spPr bwMode="auto">
          <a:xfrm>
            <a:off x="4688396" y="3437587"/>
            <a:ext cx="308796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sz="2400" dirty="0" smtClean="0">
                <a:solidFill>
                  <a:srgbClr val="FFFF00"/>
                </a:solidFill>
                <a:latin typeface="Corbel" pitchFamily="34" charset="0"/>
              </a:rPr>
              <a:t>PICU </a:t>
            </a:r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Verdana" charset="0"/>
              </a:rPr>
              <a:t> 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1015988" y="1059582"/>
            <a:ext cx="17047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887924" y="1059582"/>
            <a:ext cx="17047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971600" y="3363838"/>
            <a:ext cx="17047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908161" y="3363838"/>
            <a:ext cx="17047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1471514" y="1455626"/>
            <a:ext cx="17047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1916088" y="1851670"/>
            <a:ext cx="17047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296494" y="1455626"/>
            <a:ext cx="17047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4752020" y="1851670"/>
            <a:ext cx="17047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1427126" y="2931790"/>
            <a:ext cx="17047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1787166" y="2535746"/>
            <a:ext cx="17047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4651719" y="2535746"/>
            <a:ext cx="17047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4304205" y="2931790"/>
            <a:ext cx="17047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847857" y="684167"/>
            <a:ext cx="17365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Corbel" pitchFamily="34" charset="0"/>
              </a:rPr>
              <a:t>Deferring to nurses </a:t>
            </a:r>
            <a:endParaRPr lang="en-US" sz="12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081395" y="2958814"/>
            <a:ext cx="27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  </a:t>
            </a:r>
            <a:endParaRPr lang="en-US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220215" y="2579121"/>
            <a:ext cx="19848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Corbel" pitchFamily="34" charset="0"/>
              </a:rPr>
              <a:t>Sticking to the created  plan </a:t>
            </a:r>
            <a:endParaRPr lang="en-US" sz="12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59532" y="2240398"/>
            <a:ext cx="3708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Corbel" pitchFamily="34" charset="0"/>
              </a:rPr>
              <a:t>Deferring to subspecialist, primary MD, pharmacist    </a:t>
            </a:r>
            <a:endParaRPr lang="en-US" sz="12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338553" y="3004143"/>
            <a:ext cx="2386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“</a:t>
            </a:r>
            <a:r>
              <a:rPr lang="en-US" sz="1200" dirty="0" smtClean="0">
                <a:solidFill>
                  <a:schemeClr val="bg1"/>
                </a:solidFill>
                <a:latin typeface="Corbel" pitchFamily="34" charset="0"/>
              </a:rPr>
              <a:t>They must have double-checked“</a:t>
            </a:r>
            <a:endParaRPr lang="en-US" sz="12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211960" y="2667834"/>
            <a:ext cx="15840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Corbel" pitchFamily="34" charset="0"/>
              </a:rPr>
              <a:t>PICU time constraint </a:t>
            </a:r>
            <a:endParaRPr lang="en-US" sz="12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456628" y="1499209"/>
            <a:ext cx="1848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Unclear responsibilities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endParaRPr lang="en-US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35411" y="1086294"/>
            <a:ext cx="21226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Corbel" pitchFamily="34" charset="0"/>
              </a:rPr>
              <a:t>Little training on central  lines  </a:t>
            </a:r>
            <a:endParaRPr lang="en-US" sz="12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353379" y="752905"/>
            <a:ext cx="2238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Corbel" pitchFamily="34" charset="0"/>
              </a:rPr>
              <a:t>Failure to identify high risk order</a:t>
            </a:r>
            <a:endParaRPr lang="en-US" sz="12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211960" y="1128145"/>
            <a:ext cx="1662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Corbel" pitchFamily="34" charset="0"/>
              </a:rPr>
              <a:t>Guidelines incomplete  </a:t>
            </a:r>
            <a:endParaRPr lang="en-US" sz="12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38556" y="1492989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Corbel" pitchFamily="34" charset="0"/>
              </a:rPr>
              <a:t>Formulary incomplete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endParaRPr lang="en-US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96603" y="2147263"/>
            <a:ext cx="23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endParaRPr lang="en-US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46497" y="3034252"/>
            <a:ext cx="24290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Corbel" pitchFamily="34" charset="0"/>
              </a:rPr>
              <a:t>Reluctance to question colleagues   </a:t>
            </a:r>
            <a:endParaRPr lang="en-US" sz="12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456628" y="2192880"/>
            <a:ext cx="212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Corbel" pitchFamily="34" charset="0"/>
              </a:rPr>
              <a:t>Big picture PICU vs details of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Corbel" pitchFamily="34" charset="0"/>
              </a:rPr>
              <a:t> each single order  </a:t>
            </a:r>
            <a:endParaRPr lang="en-US" sz="12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8634" y="4367304"/>
            <a:ext cx="6711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rbel" pitchFamily="34" charset="0"/>
              </a:rPr>
              <a:t>Fishbone Diagram – To Illustrate “Cause &amp; Effect”</a:t>
            </a:r>
            <a:endParaRPr lang="en-US" sz="2400" b="1" dirty="0">
              <a:solidFill>
                <a:srgbClr val="FF0000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40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Pareto Chart:  Displays causes to see which is most significant</a:t>
            </a:r>
            <a:endParaRPr lang="en-US" sz="2800" b="1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30826" t="22544" r="24479" b="24648"/>
          <a:stretch/>
        </p:blipFill>
        <p:spPr bwMode="auto">
          <a:xfrm>
            <a:off x="609600" y="1262980"/>
            <a:ext cx="7315200" cy="38290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0565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516" y="339502"/>
            <a:ext cx="8229600" cy="502444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What is health care quality?</a:t>
            </a:r>
            <a:endParaRPr lang="en-US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lvl="0"/>
            <a:endParaRPr lang="en-US" sz="2800" dirty="0"/>
          </a:p>
          <a:p>
            <a:pPr lvl="0"/>
            <a:r>
              <a:rPr lang="en-US" sz="2800" dirty="0" smtClean="0"/>
              <a:t>“ Degree </a:t>
            </a:r>
            <a:r>
              <a:rPr lang="en-US" sz="2800" dirty="0"/>
              <a:t>to which health care services increase the likelihood of desired health outcomes and are consistent with current professional </a:t>
            </a:r>
            <a:r>
              <a:rPr lang="en-US" sz="2800" dirty="0" smtClean="0"/>
              <a:t>knowledge”</a:t>
            </a:r>
          </a:p>
          <a:p>
            <a:pPr lvl="0"/>
            <a:endParaRPr lang="en-US" sz="2800" dirty="0"/>
          </a:p>
          <a:p>
            <a:pPr lvl="0"/>
            <a:endParaRPr lang="en-US" sz="2800" dirty="0" smtClean="0"/>
          </a:p>
          <a:p>
            <a:pPr lvl="0" algn="r"/>
            <a:r>
              <a:rPr lang="en-US" sz="2000" dirty="0" err="1" smtClean="0"/>
              <a:t>Wachter</a:t>
            </a:r>
            <a:r>
              <a:rPr lang="en-US" sz="2000" dirty="0" smtClean="0"/>
              <a:t>, Patient Safety Systems 2012</a:t>
            </a:r>
            <a:endParaRPr lang="en-US" sz="20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0089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08" y="483518"/>
            <a:ext cx="8712968" cy="502444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Institute of Medicine’s </a:t>
            </a:r>
            <a:r>
              <a:rPr lang="en-US" sz="2800" b="1" dirty="0"/>
              <a:t> </a:t>
            </a:r>
            <a:r>
              <a:rPr lang="en-US" sz="2800" b="1" dirty="0" smtClean="0"/>
              <a:t>“Crossing the Quality Chasm” </a:t>
            </a:r>
            <a:endParaRPr lang="en-US" sz="2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00504" y="1236070"/>
            <a:ext cx="8223307" cy="334091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Health Care Quality </a:t>
            </a:r>
            <a:r>
              <a:rPr lang="en-US" sz="2400" b="1" dirty="0" smtClean="0">
                <a:cs typeface="Arial" panose="020B0604020202020204" pitchFamily="34" charset="0"/>
              </a:rPr>
              <a:t>Domains </a:t>
            </a:r>
            <a:r>
              <a:rPr lang="en-US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STEEP</a:t>
            </a:r>
            <a:r>
              <a:rPr lang="en-US" sz="2400" b="1" dirty="0" smtClean="0">
                <a:cs typeface="Arial" panose="020B0604020202020204" pitchFamily="34" charset="0"/>
              </a:rPr>
              <a:t>:</a:t>
            </a:r>
            <a:endParaRPr lang="en-US" sz="2400" b="1" dirty="0">
              <a:cs typeface="Arial" panose="020B0604020202020204" pitchFamily="34" charset="0"/>
            </a:endParaRPr>
          </a:p>
          <a:p>
            <a:pPr lvl="1"/>
            <a:r>
              <a:rPr lang="en-US" sz="2400" dirty="0" smtClean="0">
                <a:latin typeface="Corbel" panose="020B0503020204020204" pitchFamily="34" charset="0"/>
                <a:cs typeface="Arial" panose="020B0604020202020204" pitchFamily="34" charset="0"/>
              </a:rPr>
              <a:t>Safe  </a:t>
            </a:r>
            <a:endParaRPr lang="en-US" sz="2400" dirty="0"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 smtClean="0">
                <a:latin typeface="Corbel" panose="020B0503020204020204" pitchFamily="34" charset="0"/>
                <a:cs typeface="Arial" panose="020B0604020202020204" pitchFamily="34" charset="0"/>
              </a:rPr>
              <a:t>Timely</a:t>
            </a:r>
            <a:endParaRPr lang="en-US" sz="2400" dirty="0"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 smtClean="0">
                <a:latin typeface="Corbel" panose="020B0503020204020204" pitchFamily="34" charset="0"/>
                <a:cs typeface="Arial" panose="020B0604020202020204" pitchFamily="34" charset="0"/>
              </a:rPr>
              <a:t>Effective</a:t>
            </a:r>
            <a:endParaRPr lang="en-US" sz="2400" dirty="0"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latin typeface="Corbel" panose="020B0503020204020204" pitchFamily="34" charset="0"/>
                <a:cs typeface="Arial" panose="020B0604020202020204" pitchFamily="34" charset="0"/>
              </a:rPr>
              <a:t>Equitable</a:t>
            </a:r>
          </a:p>
          <a:p>
            <a:pPr lvl="1"/>
            <a:r>
              <a:rPr lang="en-US" sz="2400" dirty="0">
                <a:latin typeface="Corbel" panose="020B0503020204020204" pitchFamily="34" charset="0"/>
                <a:cs typeface="Arial" panose="020B0604020202020204" pitchFamily="34" charset="0"/>
              </a:rPr>
              <a:t>Efficient</a:t>
            </a:r>
          </a:p>
          <a:p>
            <a:pPr lvl="1"/>
            <a:r>
              <a:rPr lang="en-US" sz="2400" dirty="0">
                <a:latin typeface="Corbel" panose="020B0503020204020204" pitchFamily="34" charset="0"/>
                <a:cs typeface="Arial" panose="020B0604020202020204" pitchFamily="34" charset="0"/>
              </a:rPr>
              <a:t>Patient/Family Centered</a:t>
            </a:r>
          </a:p>
          <a:p>
            <a:pPr lvl="1"/>
            <a:endParaRPr lang="en-US" sz="2400" dirty="0">
              <a:latin typeface="Corbel" panose="020B0503020204020204" pitchFamily="34" charset="0"/>
            </a:endParaRPr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851731" y="1672091"/>
            <a:ext cx="7283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rbel" panose="020B0503020204020204" pitchFamily="34" charset="0"/>
                <a:cs typeface="Arial" panose="020B0604020202020204" pitchFamily="34" charset="0"/>
              </a:rPr>
              <a:t>…More than </a:t>
            </a:r>
            <a:r>
              <a:rPr lang="en-US" sz="2400" i="1" dirty="0" err="1" smtClean="0">
                <a:latin typeface="Corbel" panose="020B0503020204020204" pitchFamily="34" charset="0"/>
                <a:cs typeface="Arial" panose="020B0604020202020204" pitchFamily="34" charset="0"/>
              </a:rPr>
              <a:t>Primum</a:t>
            </a:r>
            <a:r>
              <a:rPr lang="en-US" sz="2400" i="1" dirty="0" smtClean="0">
                <a:latin typeface="Corbel" panose="020B0503020204020204" pitchFamily="34" charset="0"/>
                <a:cs typeface="Arial" panose="020B0604020202020204" pitchFamily="34" charset="0"/>
              </a:rPr>
              <a:t> non </a:t>
            </a:r>
            <a:r>
              <a:rPr lang="en-US" sz="2400" i="1" dirty="0" err="1" smtClean="0">
                <a:latin typeface="Corbel" panose="020B0503020204020204" pitchFamily="34" charset="0"/>
                <a:cs typeface="Arial" panose="020B0604020202020204" pitchFamily="34" charset="0"/>
              </a:rPr>
              <a:t>nocere</a:t>
            </a:r>
            <a:r>
              <a:rPr lang="en-US" sz="2400" dirty="0" smtClean="0">
                <a:latin typeface="Corbel" panose="020B0503020204020204" pitchFamily="34" charset="0"/>
                <a:cs typeface="Arial" panose="020B0604020202020204" pitchFamily="34" charset="0"/>
              </a:rPr>
              <a:t>; system prevents harm</a:t>
            </a:r>
            <a:endParaRPr lang="en-US" sz="2400" dirty="0"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3728" y="2103698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rbel" panose="020B0503020204020204" pitchFamily="34" charset="0"/>
                <a:cs typeface="Arial" panose="020B0604020202020204" pitchFamily="34" charset="0"/>
              </a:rPr>
              <a:t>…Unintended delays or waiting</a:t>
            </a:r>
            <a:endParaRPr lang="en-US" sz="2400" dirty="0"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18320" y="2535746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rbel" panose="020B0503020204020204" pitchFamily="34" charset="0"/>
                <a:cs typeface="Arial" panose="020B0604020202020204" pitchFamily="34" charset="0"/>
              </a:rPr>
              <a:t>…Align with EBM, neither over/underuse</a:t>
            </a:r>
            <a:endParaRPr lang="en-US" sz="2400" dirty="0"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02904" y="2974181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rbel" panose="020B0503020204020204" pitchFamily="34" charset="0"/>
                <a:cs typeface="Arial" panose="020B0604020202020204" pitchFamily="34" charset="0"/>
              </a:rPr>
              <a:t>…Social determinants should not impact outcomes</a:t>
            </a:r>
            <a:endParaRPr lang="en-US" sz="2400" dirty="0"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58888" y="3442233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rbel" panose="020B0503020204020204" pitchFamily="34" charset="0"/>
                <a:cs typeface="Arial" panose="020B0604020202020204" pitchFamily="34" charset="0"/>
              </a:rPr>
              <a:t>…Reducing waste, decreasing cost</a:t>
            </a:r>
            <a:endParaRPr lang="en-US" sz="2400" dirty="0"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77816" y="3874281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rbel" panose="020B0503020204020204" pitchFamily="34" charset="0"/>
                <a:cs typeface="Arial" panose="020B0604020202020204" pitchFamily="34" charset="0"/>
              </a:rPr>
              <a:t>…Role in decision making</a:t>
            </a:r>
            <a:endParaRPr lang="en-US" sz="2400" dirty="0"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15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Illustrative Case</a:t>
            </a:r>
            <a:endParaRPr lang="en-US" sz="2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An 18 month old boy presents with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a “head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injury” to the local community hospital emergency room.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Toddler was grocery shopping with parents; mom looked away from the grocery cart “for just a second”, when the boy leaned over and fell out of the cart onto the floor…Exam is reassuring, no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LOC</a:t>
            </a:r>
          </a:p>
          <a:p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i="1" dirty="0">
                <a:latin typeface="Calibri" pitchFamily="34" charset="0"/>
                <a:cs typeface="Calibri" pitchFamily="34" charset="0"/>
              </a:rPr>
              <a:t>How do 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would we define a high quality experience?</a:t>
            </a:r>
            <a:endParaRPr lang="en-US" sz="2400" i="1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i="1" dirty="0">
                <a:latin typeface="Calibri" pitchFamily="34" charset="0"/>
                <a:cs typeface="Calibri" pitchFamily="34" charset="0"/>
              </a:rPr>
              <a:t>Should we do a head 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CT on this patient?</a:t>
            </a:r>
            <a:endParaRPr lang="en-US" sz="2400" i="1" dirty="0">
              <a:latin typeface="Calibri" pitchFamily="34" charset="0"/>
              <a:cs typeface="Calibri" pitchFamily="34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034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9502"/>
            <a:ext cx="8229600" cy="502444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In terms of our case…</a:t>
            </a:r>
            <a:endParaRPr lang="en-US" sz="2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1076682"/>
            <a:ext cx="6019800" cy="33944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latin typeface="Corbel" panose="020B0503020204020204" pitchFamily="34" charset="0"/>
                <a:cs typeface="Arial" panose="020B0604020202020204" pitchFamily="34" charset="0"/>
              </a:rPr>
              <a:t>Health Care Quality Domains</a:t>
            </a:r>
            <a:r>
              <a:rPr lang="en-US" sz="2400" dirty="0" smtClean="0">
                <a:latin typeface="Corbel" panose="020B0503020204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en-US" sz="2400" dirty="0" smtClean="0">
                <a:latin typeface="Corbel" panose="020B0503020204020204" pitchFamily="34" charset="0"/>
                <a:cs typeface="Arial" panose="020B0604020202020204" pitchFamily="34" charset="0"/>
              </a:rPr>
              <a:t>Safety</a:t>
            </a:r>
          </a:p>
          <a:p>
            <a:pPr lvl="1"/>
            <a:r>
              <a:rPr lang="en-US" sz="2400" dirty="0" smtClean="0">
                <a:latin typeface="Corbel" panose="020B0503020204020204" pitchFamily="34" charset="0"/>
                <a:cs typeface="Arial" panose="020B0604020202020204" pitchFamily="34" charset="0"/>
              </a:rPr>
              <a:t>Timeliness</a:t>
            </a:r>
          </a:p>
          <a:p>
            <a:pPr lvl="1"/>
            <a:r>
              <a:rPr lang="en-US" sz="2400" dirty="0" smtClean="0">
                <a:latin typeface="Corbel" panose="020B0503020204020204" pitchFamily="34" charset="0"/>
                <a:cs typeface="Arial" panose="020B0604020202020204" pitchFamily="34" charset="0"/>
              </a:rPr>
              <a:t>Effective</a:t>
            </a:r>
          </a:p>
          <a:p>
            <a:pPr lvl="1"/>
            <a:r>
              <a:rPr lang="en-US" sz="2400" dirty="0" smtClean="0">
                <a:latin typeface="Corbel" panose="020B0503020204020204" pitchFamily="34" charset="0"/>
                <a:cs typeface="Arial" panose="020B0604020202020204" pitchFamily="34" charset="0"/>
              </a:rPr>
              <a:t>Equitable</a:t>
            </a:r>
          </a:p>
          <a:p>
            <a:pPr lvl="1"/>
            <a:r>
              <a:rPr lang="en-US" sz="2400" dirty="0" smtClean="0">
                <a:latin typeface="Corbel" panose="020B0503020204020204" pitchFamily="34" charset="0"/>
                <a:cs typeface="Arial" panose="020B0604020202020204" pitchFamily="34" charset="0"/>
              </a:rPr>
              <a:t>Efficient</a:t>
            </a:r>
          </a:p>
          <a:p>
            <a:pPr lvl="1"/>
            <a:r>
              <a:rPr lang="en-US" sz="2400" dirty="0" smtClean="0">
                <a:latin typeface="Corbel" panose="020B0503020204020204" pitchFamily="34" charset="0"/>
                <a:cs typeface="Arial" panose="020B0604020202020204" pitchFamily="34" charset="0"/>
              </a:rPr>
              <a:t>Patient-Family Centered</a:t>
            </a:r>
          </a:p>
          <a:p>
            <a:pPr lvl="1"/>
            <a:endParaRPr lang="en-US" sz="2400" dirty="0" smtClean="0">
              <a:latin typeface="Corbel" panose="020B0503020204020204" pitchFamily="34" charset="0"/>
            </a:endParaRPr>
          </a:p>
          <a:p>
            <a:pPr lvl="1"/>
            <a:endParaRPr lang="en-US" sz="2400" dirty="0">
              <a:latin typeface="Corbel" panose="020B05030202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19773" y="1505782"/>
            <a:ext cx="6809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rbel" panose="020B0503020204020204" pitchFamily="34" charset="0"/>
                <a:cs typeface="Arial" panose="020B0604020202020204" pitchFamily="34" charset="0"/>
              </a:rPr>
              <a:t>…Minimizing radiation exposure/sedation</a:t>
            </a:r>
            <a:endParaRPr lang="en-US" sz="2400" dirty="0"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62116" y="1956902"/>
            <a:ext cx="6301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rbel" panose="020B0503020204020204" pitchFamily="34" charset="0"/>
                <a:cs typeface="Arial" panose="020B0604020202020204" pitchFamily="34" charset="0"/>
              </a:rPr>
              <a:t>…Time to CT, prolongs LOS, ED throughput</a:t>
            </a:r>
            <a:endParaRPr lang="en-US" sz="2400" dirty="0"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5823" y="2398117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rbel" panose="020B0503020204020204" pitchFamily="34" charset="0"/>
                <a:cs typeface="Arial" panose="020B0604020202020204" pitchFamily="34" charset="0"/>
              </a:rPr>
              <a:t>…Is CT cost-effective, EBM guidelines</a:t>
            </a:r>
            <a:endParaRPr lang="en-US" sz="2400" dirty="0"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1760" y="283016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rbel" panose="020B0503020204020204" pitchFamily="34" charset="0"/>
                <a:cs typeface="Arial" panose="020B0604020202020204" pitchFamily="34" charset="0"/>
              </a:rPr>
              <a:t>…Access to healthcare providers</a:t>
            </a:r>
            <a:endParaRPr lang="en-US" sz="2400" dirty="0"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90611" y="3291830"/>
            <a:ext cx="6826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rbel" panose="020B0503020204020204" pitchFamily="34" charset="0"/>
                <a:cs typeface="Arial" panose="020B0604020202020204" pitchFamily="34" charset="0"/>
              </a:rPr>
              <a:t>…Waste of CT resources, cost, LOS, ED vs PCP care</a:t>
            </a:r>
            <a:endParaRPr lang="en-US" sz="2400" dirty="0"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1960" y="3687874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rbel" panose="020B0503020204020204" pitchFamily="34" charset="0"/>
                <a:cs typeface="Arial" panose="020B0604020202020204" pitchFamily="34" charset="0"/>
              </a:rPr>
              <a:t>…Expectation for imaging, LOS</a:t>
            </a:r>
            <a:endParaRPr lang="en-US" sz="2400" dirty="0"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67543" y="1076682"/>
            <a:ext cx="6019800" cy="33944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latin typeface="Corbel" panose="020B0503020204020204" pitchFamily="34" charset="0"/>
                <a:cs typeface="Arial" panose="020B0604020202020204" pitchFamily="34" charset="0"/>
              </a:rPr>
              <a:t>Health Care Quality Domains</a:t>
            </a:r>
            <a:r>
              <a:rPr lang="en-US" sz="2400" dirty="0" smtClean="0">
                <a:latin typeface="Corbel" panose="020B0503020204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en-US" sz="2400" dirty="0" smtClean="0">
                <a:latin typeface="Corbel" panose="020B0503020204020204" pitchFamily="34" charset="0"/>
                <a:cs typeface="Arial" panose="020B0604020202020204" pitchFamily="34" charset="0"/>
              </a:rPr>
              <a:t>Safety</a:t>
            </a:r>
          </a:p>
          <a:p>
            <a:pPr lvl="1"/>
            <a:r>
              <a:rPr lang="en-US" sz="2400" dirty="0" smtClean="0">
                <a:latin typeface="Corbel" panose="020B0503020204020204" pitchFamily="34" charset="0"/>
                <a:cs typeface="Arial" panose="020B0604020202020204" pitchFamily="34" charset="0"/>
              </a:rPr>
              <a:t>Timeliness</a:t>
            </a:r>
          </a:p>
          <a:p>
            <a:pPr lvl="1"/>
            <a:r>
              <a:rPr lang="en-US" sz="2400" dirty="0" smtClean="0">
                <a:latin typeface="Corbel" panose="020B0503020204020204" pitchFamily="34" charset="0"/>
                <a:cs typeface="Arial" panose="020B0604020202020204" pitchFamily="34" charset="0"/>
              </a:rPr>
              <a:t>Effective</a:t>
            </a:r>
          </a:p>
          <a:p>
            <a:pPr lvl="1"/>
            <a:r>
              <a:rPr lang="en-US" sz="2400" dirty="0" smtClean="0">
                <a:latin typeface="Corbel" panose="020B0503020204020204" pitchFamily="34" charset="0"/>
                <a:cs typeface="Arial" panose="020B0604020202020204" pitchFamily="34" charset="0"/>
              </a:rPr>
              <a:t>Equitable</a:t>
            </a:r>
          </a:p>
          <a:p>
            <a:pPr lvl="1"/>
            <a:r>
              <a:rPr lang="en-US" sz="2400" dirty="0" smtClean="0">
                <a:latin typeface="Corbel" panose="020B0503020204020204" pitchFamily="34" charset="0"/>
                <a:cs typeface="Arial" panose="020B0604020202020204" pitchFamily="34" charset="0"/>
              </a:rPr>
              <a:t>Efficient</a:t>
            </a:r>
          </a:p>
          <a:p>
            <a:pPr lvl="1"/>
            <a:r>
              <a:rPr lang="en-US" sz="2400" dirty="0" smtClean="0">
                <a:latin typeface="Corbel" panose="020B0503020204020204" pitchFamily="34" charset="0"/>
                <a:cs typeface="Arial" panose="020B0604020202020204" pitchFamily="34" charset="0"/>
              </a:rPr>
              <a:t>Patient-Family Centered</a:t>
            </a:r>
          </a:p>
          <a:p>
            <a:pPr lvl="1"/>
            <a:endParaRPr lang="en-US" sz="2400" dirty="0" smtClean="0">
              <a:latin typeface="Corbel" panose="020B0503020204020204" pitchFamily="34" charset="0"/>
            </a:endParaRPr>
          </a:p>
          <a:p>
            <a:pPr lvl="1"/>
            <a:endParaRPr lang="en-US" sz="2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92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Building your Aim </a:t>
            </a:r>
            <a:r>
              <a:rPr lang="en-US" sz="2800" b="1" dirty="0"/>
              <a:t>S</a:t>
            </a:r>
            <a:r>
              <a:rPr lang="en-US" sz="2800" b="1" dirty="0" smtClean="0"/>
              <a:t>tatement</a:t>
            </a:r>
            <a:endParaRPr lang="en-US" sz="2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Content: </a:t>
            </a:r>
          </a:p>
          <a:p>
            <a:pPr marL="62865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SMART</a:t>
            </a:r>
          </a:p>
          <a:p>
            <a:pPr marL="62865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Measurable goals (what)</a:t>
            </a:r>
          </a:p>
          <a:p>
            <a:pPr marL="62865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Timeframe (when)</a:t>
            </a:r>
          </a:p>
          <a:p>
            <a:pPr marL="62865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Target population (who)</a:t>
            </a:r>
          </a:p>
          <a:p>
            <a:pPr marL="62865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Optional:</a:t>
            </a:r>
          </a:p>
          <a:p>
            <a:pPr marL="1028700" lvl="1"/>
            <a:r>
              <a:rPr lang="en-US" dirty="0" smtClean="0"/>
              <a:t>How (if that is clear)</a:t>
            </a:r>
          </a:p>
          <a:p>
            <a:pPr marL="1028700" lvl="1"/>
            <a:r>
              <a:rPr lang="en-US" dirty="0" smtClean="0"/>
              <a:t>Why (if it is compelling)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400" b="1" dirty="0"/>
              <a:t>Style: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Succinct:  1-3 sentences only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Clearly answers:  “What are we trying to accomplish?”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1866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Developing Problem Statement and AIM</a:t>
            </a:r>
            <a:endParaRPr lang="en-US" sz="2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03548" y="4731990"/>
            <a:ext cx="2133600" cy="273844"/>
          </a:xfrm>
        </p:spPr>
        <p:txBody>
          <a:bodyPr/>
          <a:lstStyle/>
          <a:p>
            <a:fld id="{90033947-BDB2-44BC-B95C-A87CE368326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2000" b="1" dirty="0"/>
              <a:t>Quality </a:t>
            </a:r>
            <a:r>
              <a:rPr lang="en-US" sz="2000" b="1" dirty="0" smtClean="0"/>
              <a:t>Question</a:t>
            </a:r>
            <a:r>
              <a:rPr lang="en-US" sz="2000" b="1" dirty="0"/>
              <a:t>: </a:t>
            </a:r>
            <a:endParaRPr lang="en-US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How </a:t>
            </a:r>
            <a:r>
              <a:rPr lang="en-US" sz="2000" dirty="0"/>
              <a:t>do I reduce the rate </a:t>
            </a:r>
            <a:r>
              <a:rPr lang="en-US" sz="2000" dirty="0" smtClean="0"/>
              <a:t>of unnecessary </a:t>
            </a:r>
            <a:r>
              <a:rPr lang="en-US" sz="2000" dirty="0"/>
              <a:t>head CT</a:t>
            </a:r>
            <a:r>
              <a:rPr lang="en-US" sz="2000" dirty="0" smtClean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Domains: Effectiveness, Safety, Efficiency</a:t>
            </a:r>
            <a:endParaRPr lang="en-US" sz="2000" dirty="0"/>
          </a:p>
          <a:p>
            <a:endParaRPr lang="en-US" sz="2000" b="1" dirty="0" smtClean="0"/>
          </a:p>
          <a:p>
            <a:r>
              <a:rPr lang="en-US" sz="2000" b="1" dirty="0" smtClean="0"/>
              <a:t>Problem Statement: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Our ED </a:t>
            </a:r>
            <a:r>
              <a:rPr lang="en-US" sz="2000" dirty="0"/>
              <a:t>performs too many unnecessary head CTs for minor head trauma</a:t>
            </a:r>
          </a:p>
          <a:p>
            <a:endParaRPr lang="en-US" sz="2000" dirty="0" smtClean="0"/>
          </a:p>
          <a:p>
            <a:r>
              <a:rPr lang="en-US" sz="2000" b="1" dirty="0" smtClean="0"/>
              <a:t>SMART AIM: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Decrease the number of head CT over-utilization(per </a:t>
            </a:r>
            <a:r>
              <a:rPr lang="en-US" sz="2000" dirty="0"/>
              <a:t>PECARN algorithm)  for </a:t>
            </a:r>
            <a:r>
              <a:rPr lang="en-US" sz="2000" dirty="0" smtClean="0"/>
              <a:t>pediatric closed </a:t>
            </a:r>
            <a:r>
              <a:rPr lang="en-US" sz="2000" dirty="0"/>
              <a:t>head trauma by x% </a:t>
            </a:r>
            <a:r>
              <a:rPr lang="en-US" sz="2000" dirty="0" smtClean="0"/>
              <a:t>in 6 months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2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Quality Measures</a:t>
            </a:r>
            <a:endParaRPr lang="en-US" sz="2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5882" y="1167594"/>
            <a:ext cx="8220573" cy="2890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/>
              <a:t>Structure Measure:</a:t>
            </a:r>
          </a:p>
          <a:p>
            <a:pPr lvl="1"/>
            <a:r>
              <a:rPr lang="en-US" sz="2000" dirty="0" smtClean="0"/>
              <a:t>Measure of the organizational capacity</a:t>
            </a:r>
          </a:p>
          <a:p>
            <a:r>
              <a:rPr lang="en-US" sz="2000" b="1" dirty="0"/>
              <a:t>Process Measure</a:t>
            </a:r>
            <a:r>
              <a:rPr lang="en-US" sz="2000" dirty="0"/>
              <a:t>:</a:t>
            </a:r>
          </a:p>
          <a:p>
            <a:pPr lvl="1"/>
            <a:r>
              <a:rPr lang="en-US" sz="2000" dirty="0"/>
              <a:t>Measure of actions carried out by health care professionals to deliver services </a:t>
            </a:r>
            <a:endParaRPr lang="en-US" sz="2000" dirty="0" smtClean="0"/>
          </a:p>
          <a:p>
            <a:r>
              <a:rPr lang="en-US" sz="2000" b="1" dirty="0" smtClean="0"/>
              <a:t>Outcome</a:t>
            </a:r>
            <a:r>
              <a:rPr lang="en-US" sz="2000" dirty="0" smtClean="0"/>
              <a:t> </a:t>
            </a:r>
            <a:r>
              <a:rPr lang="en-US" sz="2000" b="1" dirty="0"/>
              <a:t>Measure</a:t>
            </a:r>
            <a:r>
              <a:rPr lang="en-US" sz="2000" dirty="0"/>
              <a:t>:</a:t>
            </a:r>
          </a:p>
          <a:p>
            <a:pPr lvl="1"/>
            <a:r>
              <a:rPr lang="en-US" sz="2000" dirty="0"/>
              <a:t>Measures the results of health care</a:t>
            </a:r>
          </a:p>
          <a:p>
            <a:r>
              <a:rPr lang="en-US" sz="2000" b="1" dirty="0" smtClean="0"/>
              <a:t>Balancing </a:t>
            </a:r>
            <a:r>
              <a:rPr lang="en-US" sz="2000" b="1" dirty="0"/>
              <a:t>Measure</a:t>
            </a:r>
            <a:r>
              <a:rPr lang="en-US" sz="2000" dirty="0"/>
              <a:t>:</a:t>
            </a:r>
          </a:p>
          <a:p>
            <a:pPr lvl="1"/>
            <a:r>
              <a:rPr lang="en-US" sz="2000" dirty="0"/>
              <a:t>Ensures that if changes are made to one part of the system, it doesn’t cause problems in another part of the </a:t>
            </a:r>
            <a:r>
              <a:rPr lang="en-US" sz="2000" dirty="0" smtClean="0"/>
              <a:t>system</a:t>
            </a:r>
          </a:p>
          <a:p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75556" y="807554"/>
            <a:ext cx="5257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How will we know that we are making improvements?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6115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10853</TotalTime>
  <Words>1505</Words>
  <Application>Microsoft Office PowerPoint</Application>
  <PresentationFormat>On-screen Show (16:9)</PresentationFormat>
  <Paragraphs>322</Paragraphs>
  <Slides>27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Quality Improvement Methods &amp; Tools</vt:lpstr>
      <vt:lpstr>Learning Objectives</vt:lpstr>
      <vt:lpstr>What is health care quality?</vt:lpstr>
      <vt:lpstr>Institute of Medicine’s  “Crossing the Quality Chasm” </vt:lpstr>
      <vt:lpstr>Illustrative Case</vt:lpstr>
      <vt:lpstr>In terms of our case…</vt:lpstr>
      <vt:lpstr>Building your Aim Statement</vt:lpstr>
      <vt:lpstr>Developing Problem Statement and AIM</vt:lpstr>
      <vt:lpstr>Quality Measures</vt:lpstr>
      <vt:lpstr>Potential Measures for our case</vt:lpstr>
      <vt:lpstr>You’ve got a good measure when it is…</vt:lpstr>
      <vt:lpstr>Model  for  Improvement</vt:lpstr>
      <vt:lpstr>Engaging Stakeholders and Team Building</vt:lpstr>
      <vt:lpstr>Breakout Session:   Aim Statement &amp; Measures</vt:lpstr>
      <vt:lpstr>How an idea can be “QI’d”:  A Process Map</vt:lpstr>
      <vt:lpstr>Driver Diagram:  Decide how to achieve AIM</vt:lpstr>
      <vt:lpstr>Key Driver</vt:lpstr>
      <vt:lpstr>Additional Points on Drivers</vt:lpstr>
      <vt:lpstr>Interventions</vt:lpstr>
      <vt:lpstr>PowerPoint Presentation</vt:lpstr>
      <vt:lpstr>QI Tools for Identifying Key Drivers</vt:lpstr>
      <vt:lpstr>Concept Map:  Big picture &amp; illustrates complexities</vt:lpstr>
      <vt:lpstr>Spaghetti Map:  To identify waste within a process</vt:lpstr>
      <vt:lpstr>Process Map:  Flow chart of a system process with decision points </vt:lpstr>
      <vt:lpstr>5 Whys – to identify the root of the problem</vt:lpstr>
      <vt:lpstr>PowerPoint Presentation</vt:lpstr>
      <vt:lpstr>Pareto Chart:  Displays causes to see which is most significant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Justin Garvin</dc:creator>
  <cp:lastModifiedBy>Khan, Amina</cp:lastModifiedBy>
  <cp:revision>120</cp:revision>
  <dcterms:created xsi:type="dcterms:W3CDTF">2013-09-27T17:43:30Z</dcterms:created>
  <dcterms:modified xsi:type="dcterms:W3CDTF">2016-05-16T03:39:00Z</dcterms:modified>
</cp:coreProperties>
</file>