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78" r:id="rId4"/>
    <p:sldId id="301" r:id="rId5"/>
    <p:sldId id="258" r:id="rId6"/>
    <p:sldId id="259" r:id="rId7"/>
    <p:sldId id="279" r:id="rId8"/>
    <p:sldId id="260" r:id="rId9"/>
    <p:sldId id="261" r:id="rId10"/>
    <p:sldId id="262" r:id="rId11"/>
    <p:sldId id="281" r:id="rId12"/>
    <p:sldId id="303" r:id="rId13"/>
    <p:sldId id="280" r:id="rId14"/>
    <p:sldId id="282" r:id="rId15"/>
    <p:sldId id="307" r:id="rId16"/>
    <p:sldId id="264" r:id="rId17"/>
    <p:sldId id="265" r:id="rId18"/>
    <p:sldId id="299" r:id="rId19"/>
    <p:sldId id="284" r:id="rId20"/>
    <p:sldId id="300" r:id="rId21"/>
    <p:sldId id="266" r:id="rId22"/>
    <p:sldId id="267" r:id="rId23"/>
    <p:sldId id="285" r:id="rId24"/>
    <p:sldId id="286" r:id="rId25"/>
    <p:sldId id="268" r:id="rId26"/>
    <p:sldId id="287" r:id="rId27"/>
    <p:sldId id="288" r:id="rId28"/>
    <p:sldId id="304" r:id="rId29"/>
    <p:sldId id="270" r:id="rId30"/>
    <p:sldId id="272" r:id="rId31"/>
    <p:sldId id="295" r:id="rId32"/>
    <p:sldId id="296" r:id="rId33"/>
    <p:sldId id="294" r:id="rId34"/>
    <p:sldId id="289" r:id="rId35"/>
    <p:sldId id="298" r:id="rId36"/>
    <p:sldId id="297" r:id="rId37"/>
    <p:sldId id="290" r:id="rId38"/>
    <p:sldId id="291" r:id="rId39"/>
    <p:sldId id="271" r:id="rId40"/>
    <p:sldId id="273" r:id="rId41"/>
    <p:sldId id="292" r:id="rId42"/>
    <p:sldId id="302" r:id="rId43"/>
    <p:sldId id="274" r:id="rId44"/>
    <p:sldId id="275" r:id="rId45"/>
    <p:sldId id="276" r:id="rId46"/>
    <p:sldId id="277" r:id="rId47"/>
    <p:sldId id="305" r:id="rId48"/>
    <p:sldId id="30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4388"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DB9751-8B88-48F6-BAE0-BC3670D25921}" type="datetimeFigureOut">
              <a:rPr lang="en-US" smtClean="0"/>
              <a:t>12/4/2015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B3A491-6ED7-4004-8C72-BDD892DD6D95}" type="slidenum">
              <a:rPr lang="en-US" smtClean="0"/>
              <a:t>‹#›</a:t>
            </a:fld>
            <a:endParaRPr lang="en-US"/>
          </a:p>
        </p:txBody>
      </p:sp>
    </p:spTree>
    <p:extLst>
      <p:ext uri="{BB962C8B-B14F-4D97-AF65-F5344CB8AC3E}">
        <p14:creationId xmlns:p14="http://schemas.microsoft.com/office/powerpoint/2010/main" val="3651474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Vesicoureteral</a:t>
            </a:r>
            <a:r>
              <a:rPr lang="en-US" dirty="0" smtClean="0"/>
              <a:t> reflux (VUR) can present with both </a:t>
            </a:r>
            <a:r>
              <a:rPr lang="en-US" dirty="0" err="1" smtClean="0"/>
              <a:t>hydronephrosis</a:t>
            </a:r>
            <a:r>
              <a:rPr lang="en-US" dirty="0" smtClean="0"/>
              <a:t> and urinary tract infection; however, the filing defect of the bladder is not seen in patients with VUR</a:t>
            </a:r>
          </a:p>
        </p:txBody>
      </p:sp>
      <p:sp>
        <p:nvSpPr>
          <p:cNvPr id="4" name="Slide Number Placeholder 3"/>
          <p:cNvSpPr>
            <a:spLocks noGrp="1"/>
          </p:cNvSpPr>
          <p:nvPr>
            <p:ph type="sldNum" sz="quarter" idx="10"/>
          </p:nvPr>
        </p:nvSpPr>
        <p:spPr/>
        <p:txBody>
          <a:bodyPr/>
          <a:lstStyle/>
          <a:p>
            <a:fld id="{90B3A491-6ED7-4004-8C72-BDD892DD6D95}" type="slidenum">
              <a:rPr lang="en-US" smtClean="0"/>
              <a:t>9</a:t>
            </a:fld>
            <a:endParaRPr lang="en-US"/>
          </a:p>
        </p:txBody>
      </p:sp>
    </p:spTree>
    <p:extLst>
      <p:ext uri="{BB962C8B-B14F-4D97-AF65-F5344CB8AC3E}">
        <p14:creationId xmlns:p14="http://schemas.microsoft.com/office/powerpoint/2010/main" val="781012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Prerenal</a:t>
            </a:r>
            <a:r>
              <a:rPr lang="en-US" dirty="0" smtClean="0"/>
              <a:t>:</a:t>
            </a:r>
            <a:r>
              <a:rPr lang="en-US" baseline="0" dirty="0" smtClean="0"/>
              <a:t> Sepsis, dehydration</a:t>
            </a:r>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18</a:t>
            </a:fld>
            <a:endParaRPr lang="en-US"/>
          </a:p>
        </p:txBody>
      </p:sp>
    </p:spTree>
    <p:extLst>
      <p:ext uri="{BB962C8B-B14F-4D97-AF65-F5344CB8AC3E}">
        <p14:creationId xmlns:p14="http://schemas.microsoft.com/office/powerpoint/2010/main" val="300826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Delayed circumcision: Hypospadias for urethral reconstruction</a:t>
            </a:r>
          </a:p>
          <a:p>
            <a:pPr marL="228600" indent="-228600">
              <a:buAutoNum type="arabicPeriod"/>
            </a:pPr>
            <a:r>
              <a:rPr lang="en-US" dirty="0" smtClean="0"/>
              <a:t>Renal</a:t>
            </a:r>
            <a:r>
              <a:rPr lang="en-US" baseline="0" dirty="0" smtClean="0"/>
              <a:t> tubular damage places them at high risk for dehydration (contrast agenesis)</a:t>
            </a:r>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22</a:t>
            </a:fld>
            <a:endParaRPr lang="en-US"/>
          </a:p>
        </p:txBody>
      </p:sp>
    </p:spTree>
    <p:extLst>
      <p:ext uri="{BB962C8B-B14F-4D97-AF65-F5344CB8AC3E}">
        <p14:creationId xmlns:p14="http://schemas.microsoft.com/office/powerpoint/2010/main" val="35720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Lupus</a:t>
            </a:r>
            <a:r>
              <a:rPr lang="en-US" baseline="0" dirty="0" smtClean="0"/>
              <a:t> has low C3 and C4</a:t>
            </a:r>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27</a:t>
            </a:fld>
            <a:endParaRPr lang="en-US"/>
          </a:p>
        </p:txBody>
      </p:sp>
    </p:spTree>
    <p:extLst>
      <p:ext uri="{BB962C8B-B14F-4D97-AF65-F5344CB8AC3E}">
        <p14:creationId xmlns:p14="http://schemas.microsoft.com/office/powerpoint/2010/main" val="200431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Proximal tubule:</a:t>
            </a:r>
            <a:r>
              <a:rPr lang="en-US" baseline="0" dirty="0" smtClean="0"/>
              <a:t> Purpose is reabsorption of </a:t>
            </a:r>
            <a:r>
              <a:rPr lang="en-US" baseline="0" dirty="0" err="1" smtClean="0"/>
              <a:t>bicarb</a:t>
            </a:r>
            <a:endParaRPr lang="en-US" baseline="0" dirty="0" smtClean="0"/>
          </a:p>
          <a:p>
            <a:r>
              <a:rPr lang="en-US" baseline="0" dirty="0" smtClean="0"/>
              <a:t>Distal tubule: Purpose is to create new </a:t>
            </a:r>
            <a:r>
              <a:rPr lang="en-US" baseline="0" dirty="0" err="1" smtClean="0"/>
              <a:t>bicarb</a:t>
            </a:r>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33</a:t>
            </a:fld>
            <a:endParaRPr lang="en-US"/>
          </a:p>
        </p:txBody>
      </p:sp>
    </p:spTree>
    <p:extLst>
      <p:ext uri="{BB962C8B-B14F-4D97-AF65-F5344CB8AC3E}">
        <p14:creationId xmlns:p14="http://schemas.microsoft.com/office/powerpoint/2010/main" val="406850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Impairment in H+ ions secretion result in an inability to acidify the pH beyond 5.5</a:t>
            </a:r>
            <a:r>
              <a:rPr lang="en-US" sz="1200" b="0" i="0" kern="1200" dirty="0" smtClean="0">
                <a:solidFill>
                  <a:schemeClr val="tx1"/>
                </a:solidFill>
                <a:effectLst/>
                <a:latin typeface="+mn-lt"/>
                <a:ea typeface="+mn-ea"/>
                <a:cs typeface="+mn-cs"/>
              </a:rPr>
              <a:t> which retards the excretion of </a:t>
            </a:r>
            <a:r>
              <a:rPr lang="en-US" sz="1200" b="0" i="0" kern="1200" dirty="0" err="1" smtClean="0">
                <a:solidFill>
                  <a:schemeClr val="tx1"/>
                </a:solidFill>
                <a:effectLst/>
                <a:latin typeface="+mn-lt"/>
                <a:ea typeface="+mn-ea"/>
                <a:cs typeface="+mn-cs"/>
              </a:rPr>
              <a:t>titratable</a:t>
            </a:r>
            <a:r>
              <a:rPr lang="en-US" sz="1200" b="0" i="0" kern="1200" dirty="0" smtClean="0">
                <a:solidFill>
                  <a:schemeClr val="tx1"/>
                </a:solidFill>
                <a:effectLst/>
                <a:latin typeface="+mn-lt"/>
                <a:ea typeface="+mn-ea"/>
                <a:cs typeface="+mn-cs"/>
              </a:rPr>
              <a:t> acids (H</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PO</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and NH</a:t>
            </a:r>
            <a:r>
              <a:rPr lang="en-US" sz="1200" b="0" i="0" kern="1200" baseline="-25000" dirty="0" smtClean="0">
                <a:solidFill>
                  <a:schemeClr val="tx1"/>
                </a:solidFill>
                <a:effectLst/>
                <a:latin typeface="+mn-lt"/>
                <a:ea typeface="+mn-ea"/>
                <a:cs typeface="+mn-cs"/>
              </a:rPr>
              <a:t>4</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ions, thus resulting in a reduction in net acid excretion. The plasma bicarbonate is significantly reduced and may fall below </a:t>
            </a:r>
            <a:r>
              <a:rPr lang="en-US" sz="1200" b="1" i="0" kern="1200" dirty="0" smtClean="0">
                <a:solidFill>
                  <a:schemeClr val="tx1"/>
                </a:solidFill>
                <a:effectLst/>
                <a:latin typeface="+mn-lt"/>
                <a:ea typeface="+mn-ea"/>
                <a:cs typeface="+mn-cs"/>
              </a:rPr>
              <a:t>10 </a:t>
            </a:r>
            <a:r>
              <a:rPr lang="en-US" sz="1200" b="1" i="0" kern="1200" dirty="0" err="1" smtClean="0">
                <a:solidFill>
                  <a:schemeClr val="tx1"/>
                </a:solidFill>
                <a:effectLst/>
                <a:latin typeface="+mn-lt"/>
                <a:ea typeface="+mn-ea"/>
                <a:cs typeface="+mn-cs"/>
              </a:rPr>
              <a:t>meq</a:t>
            </a:r>
            <a:r>
              <a:rPr lang="en-US" sz="1200" b="1" i="0" kern="1200" dirty="0" smtClean="0">
                <a:solidFill>
                  <a:schemeClr val="tx1"/>
                </a:solidFill>
                <a:effectLst/>
                <a:latin typeface="+mn-lt"/>
                <a:ea typeface="+mn-ea"/>
                <a:cs typeface="+mn-cs"/>
              </a:rPr>
              <a:t>/L.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Thought to be H/K ATPase</a:t>
            </a:r>
            <a:endParaRPr lang="en-US" sz="1200" dirty="0" smtClean="0"/>
          </a:p>
        </p:txBody>
      </p:sp>
      <p:sp>
        <p:nvSpPr>
          <p:cNvPr id="4" name="Slide Number Placeholder 3"/>
          <p:cNvSpPr>
            <a:spLocks noGrp="1"/>
          </p:cNvSpPr>
          <p:nvPr>
            <p:ph type="sldNum" sz="quarter" idx="10"/>
          </p:nvPr>
        </p:nvSpPr>
        <p:spPr/>
        <p:txBody>
          <a:bodyPr/>
          <a:lstStyle/>
          <a:p>
            <a:fld id="{90B3A491-6ED7-4004-8C72-BDD892DD6D95}" type="slidenum">
              <a:rPr lang="en-US" smtClean="0"/>
              <a:t>34</a:t>
            </a:fld>
            <a:endParaRPr lang="en-US"/>
          </a:p>
        </p:txBody>
      </p:sp>
    </p:spTree>
    <p:extLst>
      <p:ext uri="{BB962C8B-B14F-4D97-AF65-F5344CB8AC3E}">
        <p14:creationId xmlns:p14="http://schemas.microsoft.com/office/powerpoint/2010/main" val="272063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reduction in HCO3- reabsorption leads to an increase in bicarbonate loss in the urine. Remember that a loss of a single bicarbonate ion is akin to adding one hydrogen ion to the plasma, therefore this bicarbonate loss in the urine leads to increased hydrogen ion concentration and a subsequent reduction in arterial </a:t>
            </a:r>
            <a:r>
              <a:rPr lang="en-US" sz="1200" b="0" i="0" kern="1200" dirty="0" err="1" smtClean="0">
                <a:solidFill>
                  <a:schemeClr val="tx1"/>
                </a:solidFill>
                <a:effectLst/>
                <a:latin typeface="+mn-lt"/>
                <a:ea typeface="+mn-ea"/>
                <a:cs typeface="+mn-cs"/>
              </a:rPr>
              <a:t>pH.</a:t>
            </a:r>
            <a:endParaRPr lang="en-US" sz="1200" b="0" i="0" kern="1200" dirty="0" smtClean="0">
              <a:solidFill>
                <a:schemeClr val="tx1"/>
              </a:solidFill>
              <a:effectLst/>
              <a:latin typeface="+mn-lt"/>
              <a:ea typeface="+mn-ea"/>
              <a:cs typeface="+mn-cs"/>
            </a:endParaRPr>
          </a:p>
          <a:p>
            <a:r>
              <a:rPr lang="en-US" dirty="0" smtClean="0"/>
              <a:t>http://fitsweb.uchc.edu/student/selectives/TimurGraham/RTA2.html</a:t>
            </a:r>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35</a:t>
            </a:fld>
            <a:endParaRPr lang="en-US"/>
          </a:p>
        </p:txBody>
      </p:sp>
    </p:spTree>
    <p:extLst>
      <p:ext uri="{BB962C8B-B14F-4D97-AF65-F5344CB8AC3E}">
        <p14:creationId xmlns:p14="http://schemas.microsoft.com/office/powerpoint/2010/main" val="78610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Aldosterone deficiency or resistance impairs the secretion of hydrogen and potassium ion resulting in acidosis and </a:t>
            </a:r>
            <a:r>
              <a:rPr lang="en-US" sz="1200" b="1" i="0" kern="1200" dirty="0" smtClean="0">
                <a:solidFill>
                  <a:schemeClr val="tx1"/>
                </a:solidFill>
                <a:effectLst/>
                <a:latin typeface="+mn-lt"/>
                <a:ea typeface="+mn-ea"/>
                <a:cs typeface="+mn-cs"/>
              </a:rPr>
              <a:t>hyperkalemia</a:t>
            </a:r>
            <a:r>
              <a:rPr lang="en-US" sz="1200" b="0" i="0" kern="1200" dirty="0" smtClean="0">
                <a:solidFill>
                  <a:schemeClr val="tx1"/>
                </a:solidFill>
                <a:effectLst/>
                <a:latin typeface="+mn-lt"/>
                <a:ea typeface="+mn-ea"/>
                <a:cs typeface="+mn-cs"/>
              </a:rPr>
              <a:t>. The hyperkalemia is usually very prominent in this condition and has an important role in metabolic acidosis by impairing ammonium production and acid excretion in the urine. The hyperkalemia in this setting impairs NH4+ production in the proximal tubule by inducing a state of </a:t>
            </a:r>
            <a:r>
              <a:rPr lang="en-US" sz="1200" b="1" i="0" kern="1200" dirty="0" smtClean="0">
                <a:solidFill>
                  <a:schemeClr val="tx1"/>
                </a:solidFill>
                <a:effectLst/>
                <a:latin typeface="+mn-lt"/>
                <a:ea typeface="+mn-ea"/>
                <a:cs typeface="+mn-cs"/>
              </a:rPr>
              <a:t>intracellular alkalosis</a:t>
            </a:r>
            <a:r>
              <a:rPr lang="en-US" sz="1200" b="0" i="0" kern="1200" dirty="0" smtClean="0">
                <a:solidFill>
                  <a:schemeClr val="tx1"/>
                </a:solidFill>
                <a:effectLst/>
                <a:latin typeface="+mn-lt"/>
                <a:ea typeface="+mn-ea"/>
                <a:cs typeface="+mn-cs"/>
              </a:rPr>
              <a:t> within the tubular cell. This occurs due to the </a:t>
            </a:r>
            <a:r>
              <a:rPr lang="en-US" sz="1200" b="0" i="0" kern="1200" dirty="0" err="1" smtClean="0">
                <a:solidFill>
                  <a:schemeClr val="tx1"/>
                </a:solidFill>
                <a:effectLst/>
                <a:latin typeface="+mn-lt"/>
                <a:ea typeface="+mn-ea"/>
                <a:cs typeface="+mn-cs"/>
              </a:rPr>
              <a:t>transcellular</a:t>
            </a:r>
            <a:r>
              <a:rPr lang="en-US" sz="1200" b="0" i="0" kern="1200" dirty="0" smtClean="0">
                <a:solidFill>
                  <a:schemeClr val="tx1"/>
                </a:solidFill>
                <a:effectLst/>
                <a:latin typeface="+mn-lt"/>
                <a:ea typeface="+mn-ea"/>
                <a:cs typeface="+mn-cs"/>
              </a:rPr>
              <a:t> exchange of potassium for hydrogen resulting in the exit of hydrogen ion from the cell.  </a:t>
            </a:r>
          </a:p>
          <a:p>
            <a:r>
              <a:rPr lang="en-US" sz="1200" b="0" i="0" kern="1200" dirty="0" smtClean="0">
                <a:solidFill>
                  <a:schemeClr val="tx1"/>
                </a:solidFill>
                <a:effectLst/>
                <a:latin typeface="+mn-lt"/>
                <a:ea typeface="+mn-ea"/>
                <a:cs typeface="+mn-cs"/>
              </a:rPr>
              <a:t>The development of intracellular alkalosis reduces NH4+ secretion by the proximal tubular, which in combination with decreased hydrogen secretion distally, result in decreased ammonium excretion and decreased net acid excretion. Reversing this process by correcting the hyperkalemia often leads to increased NH4+ excretion and correction of the metabolic acidosis</a:t>
            </a:r>
          </a:p>
          <a:p>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36</a:t>
            </a:fld>
            <a:endParaRPr lang="en-US"/>
          </a:p>
        </p:txBody>
      </p:sp>
    </p:spTree>
    <p:extLst>
      <p:ext uri="{BB962C8B-B14F-4D97-AF65-F5344CB8AC3E}">
        <p14:creationId xmlns:p14="http://schemas.microsoft.com/office/powerpoint/2010/main" val="3258444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get circumcision</a:t>
            </a:r>
            <a:r>
              <a:rPr lang="en-US" baseline="0" dirty="0" smtClean="0"/>
              <a:t> to decrease risk of UTI (15% in those with MCDK)</a:t>
            </a:r>
            <a:endParaRPr lang="en-US" dirty="0"/>
          </a:p>
        </p:txBody>
      </p:sp>
      <p:sp>
        <p:nvSpPr>
          <p:cNvPr id="4" name="Slide Number Placeholder 3"/>
          <p:cNvSpPr>
            <a:spLocks noGrp="1"/>
          </p:cNvSpPr>
          <p:nvPr>
            <p:ph type="sldNum" sz="quarter" idx="10"/>
          </p:nvPr>
        </p:nvSpPr>
        <p:spPr/>
        <p:txBody>
          <a:bodyPr/>
          <a:lstStyle/>
          <a:p>
            <a:fld id="{90B3A491-6ED7-4004-8C72-BDD892DD6D95}" type="slidenum">
              <a:rPr lang="en-US" smtClean="0"/>
              <a:t>41</a:t>
            </a:fld>
            <a:endParaRPr lang="en-US"/>
          </a:p>
        </p:txBody>
      </p:sp>
    </p:spTree>
    <p:extLst>
      <p:ext uri="{BB962C8B-B14F-4D97-AF65-F5344CB8AC3E}">
        <p14:creationId xmlns:p14="http://schemas.microsoft.com/office/powerpoint/2010/main" val="351846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95F26-0115-454B-A679-B2A7F5B2CD8F}"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22407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95F26-0115-454B-A679-B2A7F5B2CD8F}"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181517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95F26-0115-454B-A679-B2A7F5B2CD8F}"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220289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95F26-0115-454B-A679-B2A7F5B2CD8F}"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405201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F95F26-0115-454B-A679-B2A7F5B2CD8F}" type="datetimeFigureOut">
              <a:rPr lang="en-US" smtClean="0"/>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117784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95F26-0115-454B-A679-B2A7F5B2CD8F}"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75706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95F26-0115-454B-A679-B2A7F5B2CD8F}" type="datetimeFigureOut">
              <a:rPr lang="en-US" smtClean="0"/>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3584914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95F26-0115-454B-A679-B2A7F5B2CD8F}" type="datetimeFigureOut">
              <a:rPr lang="en-US" smtClean="0"/>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730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95F26-0115-454B-A679-B2A7F5B2CD8F}" type="datetimeFigureOut">
              <a:rPr lang="en-US" smtClean="0"/>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345967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95F26-0115-454B-A679-B2A7F5B2CD8F}"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382618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95F26-0115-454B-A679-B2A7F5B2CD8F}" type="datetimeFigureOut">
              <a:rPr lang="en-US" smtClean="0"/>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9C737-14C9-4E5A-84EA-91809483039D}" type="slidenum">
              <a:rPr lang="en-US" smtClean="0"/>
              <a:t>‹#›</a:t>
            </a:fld>
            <a:endParaRPr lang="en-US"/>
          </a:p>
        </p:txBody>
      </p:sp>
    </p:spTree>
    <p:extLst>
      <p:ext uri="{BB962C8B-B14F-4D97-AF65-F5344CB8AC3E}">
        <p14:creationId xmlns:p14="http://schemas.microsoft.com/office/powerpoint/2010/main" val="184237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95F26-0115-454B-A679-B2A7F5B2CD8F}" type="datetimeFigureOut">
              <a:rPr lang="en-US" smtClean="0"/>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9C737-14C9-4E5A-84EA-91809483039D}" type="slidenum">
              <a:rPr lang="en-US" smtClean="0"/>
              <a:t>‹#›</a:t>
            </a:fld>
            <a:endParaRPr lang="en-US"/>
          </a:p>
        </p:txBody>
      </p:sp>
    </p:spTree>
    <p:extLst>
      <p:ext uri="{BB962C8B-B14F-4D97-AF65-F5344CB8AC3E}">
        <p14:creationId xmlns:p14="http://schemas.microsoft.com/office/powerpoint/2010/main" val="96621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Group 5"/>
          <p:cNvGrpSpPr/>
          <p:nvPr/>
        </p:nvGrpSpPr>
        <p:grpSpPr>
          <a:xfrm>
            <a:off x="332741" y="304800"/>
            <a:ext cx="6830059" cy="6440002"/>
            <a:chOff x="332741" y="304800"/>
            <a:chExt cx="6830059" cy="6440002"/>
          </a:xfrm>
        </p:grpSpPr>
        <p:pic>
          <p:nvPicPr>
            <p:cNvPr id="5" name="Picture 2" descr="Image result for kidney"/>
            <p:cNvPicPr>
              <a:picLocks noChangeAspect="1" noChangeArrowheads="1"/>
            </p:cNvPicPr>
            <p:nvPr/>
          </p:nvPicPr>
          <p:blipFill rotWithShape="1">
            <a:blip r:embed="rId2">
              <a:extLst>
                <a:ext uri="{28A0092B-C50C-407E-A947-70E740481C1C}">
                  <a14:useLocalDpi xmlns:a14="http://schemas.microsoft.com/office/drawing/2010/main" val="0"/>
                </a:ext>
              </a:extLst>
            </a:blip>
            <a:srcRect r="27590"/>
            <a:stretch/>
          </p:blipFill>
          <p:spPr bwMode="auto">
            <a:xfrm>
              <a:off x="332741" y="1462607"/>
              <a:ext cx="6830059" cy="52821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mmagee\AppData\Local\Microsoft\Windows\Temporary Internet Files\Content.IE5\LDZ43R3E\SantaHa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8078" y="304800"/>
              <a:ext cx="1651177" cy="192313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ctrTitle"/>
          </p:nvPr>
        </p:nvSpPr>
        <p:spPr>
          <a:xfrm>
            <a:off x="3429000" y="456286"/>
            <a:ext cx="5334000" cy="1372514"/>
          </a:xfrm>
        </p:spPr>
        <p:txBody>
          <a:bodyPr/>
          <a:lstStyle/>
          <a:p>
            <a:r>
              <a:rPr lang="en-US" dirty="0" smtClean="0">
                <a:solidFill>
                  <a:srgbClr val="C00000"/>
                </a:solidFill>
              </a:rPr>
              <a:t>Renal All the Way…</a:t>
            </a:r>
            <a:endParaRPr lang="en-US" dirty="0">
              <a:solidFill>
                <a:srgbClr val="C00000"/>
              </a:solidFill>
            </a:endParaRPr>
          </a:p>
        </p:txBody>
      </p:sp>
      <p:sp>
        <p:nvSpPr>
          <p:cNvPr id="3" name="Subtitle 2"/>
          <p:cNvSpPr>
            <a:spLocks noGrp="1"/>
          </p:cNvSpPr>
          <p:nvPr>
            <p:ph type="subTitle" idx="1"/>
          </p:nvPr>
        </p:nvSpPr>
        <p:spPr>
          <a:xfrm>
            <a:off x="1295400" y="304800"/>
            <a:ext cx="6400800" cy="609600"/>
          </a:xfrm>
        </p:spPr>
        <p:txBody>
          <a:bodyPr>
            <a:normAutofit/>
          </a:bodyPr>
          <a:lstStyle/>
          <a:p>
            <a:r>
              <a:rPr lang="en-US" sz="2400" dirty="0" smtClean="0"/>
              <a:t>Jingle Bells, Jingle Bells</a:t>
            </a:r>
            <a:endParaRPr lang="en-US" sz="2400" dirty="0"/>
          </a:p>
        </p:txBody>
      </p:sp>
      <p:sp>
        <p:nvSpPr>
          <p:cNvPr id="4" name="Subtitle 2"/>
          <p:cNvSpPr txBox="1">
            <a:spLocks/>
          </p:cNvSpPr>
          <p:nvPr/>
        </p:nvSpPr>
        <p:spPr>
          <a:xfrm>
            <a:off x="5638800" y="5904398"/>
            <a:ext cx="3505200" cy="801202"/>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Paula Magee</a:t>
            </a:r>
          </a:p>
          <a:p>
            <a:r>
              <a:rPr lang="en-US" dirty="0" smtClean="0"/>
              <a:t>December 4, 2015</a:t>
            </a:r>
          </a:p>
        </p:txBody>
      </p:sp>
    </p:spTree>
    <p:extLst>
      <p:ext uri="{BB962C8B-B14F-4D97-AF65-F5344CB8AC3E}">
        <p14:creationId xmlns:p14="http://schemas.microsoft.com/office/powerpoint/2010/main" val="3688758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Adobe Fan Heiti Std B" pitchFamily="34" charset="-128"/>
                <a:ea typeface="Adobe Fan Heiti Std B" pitchFamily="34" charset="-128"/>
              </a:rPr>
              <a:t>Question 3</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152400" y="838200"/>
            <a:ext cx="8991600" cy="2514600"/>
          </a:xfrm>
        </p:spPr>
        <p:txBody>
          <a:bodyPr>
            <a:noAutofit/>
          </a:bodyPr>
          <a:lstStyle/>
          <a:p>
            <a:pPr marL="0" indent="0">
              <a:buNone/>
            </a:pPr>
            <a:r>
              <a:rPr lang="en-US" sz="2000" dirty="0">
                <a:latin typeface="Adobe Devanagari" pitchFamily="18" charset="0"/>
                <a:cs typeface="Adobe Devanagari" pitchFamily="18" charset="0"/>
              </a:rPr>
              <a:t>A 10-year-old boy presents to your office with the complaint of cola-colored urine. He had been well until 2 days ago, when he developed symptoms of rhinorrhea and mild cough. His sister had cold symptoms approximately 1 week ago. His review of systems is notable for a mild sore throat without fever. Family history is notable for an uncle who is on hemodialysis. On physical examination, the boy has a temperature of 37.3°C, a heart rate of 84 beats/min, a respiratory rate of 20 breaths/min, blood pressure of 106/62 mm Hg, and normal growth parameters. Laboratory evaluation reveals the following</a:t>
            </a:r>
            <a:r>
              <a:rPr lang="en-US" sz="2000" dirty="0" smtClean="0">
                <a:latin typeface="Adobe Devanagari" pitchFamily="18" charset="0"/>
                <a:cs typeface="Adobe Devanagari" pitchFamily="18" charset="0"/>
              </a:rPr>
              <a:t>:</a:t>
            </a:r>
            <a:endParaRPr lang="en-US" sz="2000" dirty="0">
              <a:latin typeface="Adobe Devanagari" pitchFamily="18" charset="0"/>
              <a:cs typeface="Adobe Devanagari" pitchFamily="18" charset="0"/>
            </a:endParaRPr>
          </a:p>
        </p:txBody>
      </p:sp>
      <p:sp>
        <p:nvSpPr>
          <p:cNvPr id="4" name="Rectangle 3"/>
          <p:cNvSpPr/>
          <p:nvPr/>
        </p:nvSpPr>
        <p:spPr>
          <a:xfrm>
            <a:off x="0" y="2984718"/>
            <a:ext cx="9296400" cy="2062103"/>
          </a:xfrm>
          <a:prstGeom prst="rect">
            <a:avLst/>
          </a:prstGeom>
        </p:spPr>
        <p:txBody>
          <a:bodyPr wrap="square" numCol="2">
            <a:spAutoFit/>
          </a:bodyPr>
          <a:lstStyle/>
          <a:p>
            <a:pPr algn="ctr"/>
            <a:r>
              <a:rPr lang="en-US" sz="1600" dirty="0" smtClean="0">
                <a:latin typeface="Adobe Devanagari" pitchFamily="18" charset="0"/>
                <a:cs typeface="Adobe Devanagari" pitchFamily="18" charset="0"/>
              </a:rPr>
              <a:t>Electrolytes, normal</a:t>
            </a:r>
          </a:p>
          <a:p>
            <a:pPr algn="ctr"/>
            <a:r>
              <a:rPr lang="en-US" sz="1600" dirty="0" smtClean="0">
                <a:latin typeface="Adobe Devanagari" pitchFamily="18" charset="0"/>
                <a:cs typeface="Adobe Devanagari" pitchFamily="18" charset="0"/>
              </a:rPr>
              <a:t>Blood urea nitrogen, 24 mg/</a:t>
            </a:r>
            <a:r>
              <a:rPr lang="en-US" sz="1600" dirty="0" err="1" smtClean="0">
                <a:latin typeface="Adobe Devanagari" pitchFamily="18" charset="0"/>
                <a:cs typeface="Adobe Devanagari" pitchFamily="18" charset="0"/>
              </a:rPr>
              <a:t>dL</a:t>
            </a:r>
            <a:r>
              <a:rPr lang="en-US" sz="1600" dirty="0" smtClean="0">
                <a:latin typeface="Adobe Devanagari" pitchFamily="18" charset="0"/>
                <a:cs typeface="Adobe Devanagari" pitchFamily="18" charset="0"/>
              </a:rPr>
              <a:t> (8.6 </a:t>
            </a:r>
            <a:r>
              <a:rPr lang="en-US" sz="1600" dirty="0" err="1" smtClean="0">
                <a:latin typeface="Adobe Devanagari" pitchFamily="18" charset="0"/>
                <a:cs typeface="Adobe Devanagari" pitchFamily="18" charset="0"/>
              </a:rPr>
              <a:t>mmol</a:t>
            </a:r>
            <a:r>
              <a:rPr lang="en-US" sz="1600" dirty="0" smtClean="0">
                <a:latin typeface="Adobe Devanagari" pitchFamily="18" charset="0"/>
                <a:cs typeface="Adobe Devanagari" pitchFamily="18" charset="0"/>
              </a:rPr>
              <a:t>/L)</a:t>
            </a:r>
          </a:p>
          <a:p>
            <a:pPr algn="ctr"/>
            <a:r>
              <a:rPr lang="en-US" sz="1600" dirty="0" err="1" smtClean="0">
                <a:latin typeface="Adobe Devanagari" pitchFamily="18" charset="0"/>
                <a:cs typeface="Adobe Devanagari" pitchFamily="18" charset="0"/>
              </a:rPr>
              <a:t>Creatinine</a:t>
            </a:r>
            <a:r>
              <a:rPr lang="en-US" sz="1600" dirty="0" smtClean="0">
                <a:latin typeface="Adobe Devanagari" pitchFamily="18" charset="0"/>
                <a:cs typeface="Adobe Devanagari" pitchFamily="18" charset="0"/>
              </a:rPr>
              <a:t>, 0.9 mg/</a:t>
            </a:r>
            <a:r>
              <a:rPr lang="en-US" sz="1600" dirty="0" err="1" smtClean="0">
                <a:latin typeface="Adobe Devanagari" pitchFamily="18" charset="0"/>
                <a:cs typeface="Adobe Devanagari" pitchFamily="18" charset="0"/>
              </a:rPr>
              <a:t>dL</a:t>
            </a:r>
            <a:r>
              <a:rPr lang="en-US" sz="1600" dirty="0" smtClean="0">
                <a:latin typeface="Adobe Devanagari" pitchFamily="18" charset="0"/>
                <a:cs typeface="Adobe Devanagari" pitchFamily="18" charset="0"/>
              </a:rPr>
              <a:t> (80 </a:t>
            </a:r>
            <a:r>
              <a:rPr lang="en-US" sz="1600" dirty="0" err="1" smtClean="0">
                <a:latin typeface="Adobe Devanagari" pitchFamily="18" charset="0"/>
                <a:cs typeface="Adobe Devanagari" pitchFamily="18" charset="0"/>
              </a:rPr>
              <a:t>mmol</a:t>
            </a:r>
            <a:r>
              <a:rPr lang="en-US" sz="1600" dirty="0" smtClean="0">
                <a:latin typeface="Adobe Devanagari" pitchFamily="18" charset="0"/>
                <a:cs typeface="Adobe Devanagari" pitchFamily="18" charset="0"/>
              </a:rPr>
              <a:t>/L)</a:t>
            </a:r>
          </a:p>
          <a:p>
            <a:pPr algn="ctr"/>
            <a:r>
              <a:rPr lang="en-US" sz="1600" dirty="0" smtClean="0">
                <a:latin typeface="Adobe Devanagari" pitchFamily="18" charset="0"/>
                <a:cs typeface="Adobe Devanagari" pitchFamily="18" charset="0"/>
              </a:rPr>
              <a:t>Albumin, 3.4 </a:t>
            </a:r>
            <a:r>
              <a:rPr lang="en-US" sz="1600" dirty="0" err="1" smtClean="0">
                <a:latin typeface="Adobe Devanagari" pitchFamily="18" charset="0"/>
                <a:cs typeface="Adobe Devanagari" pitchFamily="18" charset="0"/>
              </a:rPr>
              <a:t>gm</a:t>
            </a:r>
            <a:r>
              <a:rPr lang="en-US" sz="1600" dirty="0" smtClean="0">
                <a:latin typeface="Adobe Devanagari" pitchFamily="18" charset="0"/>
                <a:cs typeface="Adobe Devanagari" pitchFamily="18" charset="0"/>
              </a:rPr>
              <a:t>/</a:t>
            </a:r>
            <a:r>
              <a:rPr lang="en-US" sz="1600" dirty="0" err="1" smtClean="0">
                <a:latin typeface="Adobe Devanagari" pitchFamily="18" charset="0"/>
                <a:cs typeface="Adobe Devanagari" pitchFamily="18" charset="0"/>
              </a:rPr>
              <a:t>dL</a:t>
            </a:r>
            <a:r>
              <a:rPr lang="en-US" sz="1600" dirty="0" smtClean="0">
                <a:latin typeface="Adobe Devanagari" pitchFamily="18" charset="0"/>
                <a:cs typeface="Adobe Devanagari" pitchFamily="18" charset="0"/>
              </a:rPr>
              <a:t> (34 g/L)</a:t>
            </a:r>
          </a:p>
          <a:p>
            <a:pPr algn="ctr"/>
            <a:r>
              <a:rPr lang="en-US" sz="1600" dirty="0" smtClean="0">
                <a:latin typeface="Adobe Devanagari" pitchFamily="18" charset="0"/>
                <a:cs typeface="Adobe Devanagari" pitchFamily="18" charset="0"/>
              </a:rPr>
              <a:t>Complement component 3 (C3), 128 mg/</a:t>
            </a:r>
            <a:r>
              <a:rPr lang="en-US" sz="1600" dirty="0" err="1" smtClean="0">
                <a:latin typeface="Adobe Devanagari" pitchFamily="18" charset="0"/>
                <a:cs typeface="Adobe Devanagari" pitchFamily="18" charset="0"/>
              </a:rPr>
              <a:t>dL</a:t>
            </a:r>
            <a:r>
              <a:rPr lang="en-US" sz="1600" dirty="0" smtClean="0">
                <a:latin typeface="Adobe Devanagari" pitchFamily="18" charset="0"/>
                <a:cs typeface="Adobe Devanagari" pitchFamily="18" charset="0"/>
              </a:rPr>
              <a:t>; normal, 80 to 200 mg/</a:t>
            </a:r>
            <a:r>
              <a:rPr lang="en-US" sz="1600" dirty="0" err="1" smtClean="0">
                <a:latin typeface="Adobe Devanagari" pitchFamily="18" charset="0"/>
                <a:cs typeface="Adobe Devanagari" pitchFamily="18" charset="0"/>
              </a:rPr>
              <a:t>dL</a:t>
            </a:r>
            <a:endParaRPr lang="en-US" sz="1600" dirty="0">
              <a:latin typeface="Adobe Devanagari" pitchFamily="18" charset="0"/>
              <a:cs typeface="Adobe Devanagari" pitchFamily="18" charset="0"/>
            </a:endParaRPr>
          </a:p>
          <a:p>
            <a:pPr algn="ctr"/>
            <a:r>
              <a:rPr lang="en-US" sz="1600" dirty="0" smtClean="0">
                <a:latin typeface="Adobe Devanagari" pitchFamily="18" charset="0"/>
                <a:cs typeface="Adobe Devanagari" pitchFamily="18" charset="0"/>
              </a:rPr>
              <a:t>Complement component 4 (C4), 27 mg/</a:t>
            </a:r>
            <a:r>
              <a:rPr lang="en-US" sz="1600" dirty="0" err="1" smtClean="0">
                <a:latin typeface="Adobe Devanagari" pitchFamily="18" charset="0"/>
                <a:cs typeface="Adobe Devanagari" pitchFamily="18" charset="0"/>
              </a:rPr>
              <a:t>dL</a:t>
            </a:r>
            <a:r>
              <a:rPr lang="en-US" sz="1600" dirty="0" smtClean="0">
                <a:latin typeface="Adobe Devanagari" pitchFamily="18" charset="0"/>
                <a:cs typeface="Adobe Devanagari" pitchFamily="18" charset="0"/>
              </a:rPr>
              <a:t>; normal, 16 to 40 mg/</a:t>
            </a:r>
            <a:r>
              <a:rPr lang="en-US" sz="1600" dirty="0" err="1" smtClean="0">
                <a:latin typeface="Adobe Devanagari" pitchFamily="18" charset="0"/>
                <a:cs typeface="Adobe Devanagari" pitchFamily="18" charset="0"/>
              </a:rPr>
              <a:t>dL</a:t>
            </a:r>
            <a:endParaRPr lang="en-US" sz="1600" dirty="0" smtClean="0">
              <a:latin typeface="Adobe Devanagari" pitchFamily="18" charset="0"/>
              <a:cs typeface="Adobe Devanagari" pitchFamily="18" charset="0"/>
            </a:endParaRPr>
          </a:p>
          <a:p>
            <a:pPr algn="ctr"/>
            <a:r>
              <a:rPr lang="en-US" sz="1600" dirty="0" smtClean="0">
                <a:latin typeface="Adobe Devanagari" pitchFamily="18" charset="0"/>
                <a:cs typeface="Adobe Devanagari" pitchFamily="18" charset="0"/>
              </a:rPr>
              <a:t>Antinuclear antibody, negative</a:t>
            </a:r>
          </a:p>
          <a:p>
            <a:pPr algn="ctr"/>
            <a:r>
              <a:rPr lang="en-US" sz="1600" dirty="0" smtClean="0">
                <a:latin typeface="Adobe Devanagari" pitchFamily="18" charset="0"/>
                <a:cs typeface="Adobe Devanagari" pitchFamily="18" charset="0"/>
              </a:rPr>
              <a:t>Urinalysis:</a:t>
            </a:r>
          </a:p>
          <a:p>
            <a:pPr algn="ctr"/>
            <a:r>
              <a:rPr lang="en-US" sz="1600" dirty="0" smtClean="0">
                <a:latin typeface="Adobe Devanagari" pitchFamily="18" charset="0"/>
                <a:cs typeface="Adobe Devanagari" pitchFamily="18" charset="0"/>
              </a:rPr>
              <a:t>Specific gravity, 1.015</a:t>
            </a:r>
          </a:p>
          <a:p>
            <a:pPr algn="ctr"/>
            <a:r>
              <a:rPr lang="en-US" sz="1600" dirty="0" smtClean="0">
                <a:latin typeface="Adobe Devanagari" pitchFamily="18" charset="0"/>
                <a:cs typeface="Adobe Devanagari" pitchFamily="18" charset="0"/>
              </a:rPr>
              <a:t>pH, 6.5</a:t>
            </a:r>
          </a:p>
          <a:p>
            <a:pPr algn="ctr"/>
            <a:r>
              <a:rPr lang="en-US" sz="1600" dirty="0" smtClean="0">
                <a:latin typeface="Adobe Devanagari" pitchFamily="18" charset="0"/>
                <a:cs typeface="Adobe Devanagari" pitchFamily="18" charset="0"/>
              </a:rPr>
              <a:t>3+ blood</a:t>
            </a:r>
          </a:p>
          <a:p>
            <a:pPr algn="ctr"/>
            <a:r>
              <a:rPr lang="en-US" sz="1600" dirty="0" smtClean="0">
                <a:latin typeface="Adobe Devanagari" pitchFamily="18" charset="0"/>
                <a:cs typeface="Adobe Devanagari" pitchFamily="18" charset="0"/>
              </a:rPr>
              <a:t>2+ protein</a:t>
            </a:r>
          </a:p>
          <a:p>
            <a:pPr algn="ctr"/>
            <a:r>
              <a:rPr lang="en-US" sz="1600" dirty="0" smtClean="0">
                <a:latin typeface="Adobe Devanagari" pitchFamily="18" charset="0"/>
                <a:cs typeface="Adobe Devanagari" pitchFamily="18" charset="0"/>
              </a:rPr>
              <a:t>Leukocyte esterase, negative</a:t>
            </a:r>
          </a:p>
          <a:p>
            <a:pPr algn="ctr"/>
            <a:r>
              <a:rPr lang="en-US" sz="1600" dirty="0" smtClean="0">
                <a:latin typeface="Adobe Devanagari" pitchFamily="18" charset="0"/>
                <a:cs typeface="Adobe Devanagari" pitchFamily="18" charset="0"/>
              </a:rPr>
              <a:t>Nitrite, negative </a:t>
            </a:r>
          </a:p>
        </p:txBody>
      </p:sp>
      <p:sp>
        <p:nvSpPr>
          <p:cNvPr id="5" name="Rectangle 4"/>
          <p:cNvSpPr/>
          <p:nvPr/>
        </p:nvSpPr>
        <p:spPr>
          <a:xfrm>
            <a:off x="533400" y="4995208"/>
            <a:ext cx="7848600" cy="1938992"/>
          </a:xfrm>
          <a:prstGeom prst="rect">
            <a:avLst/>
          </a:prstGeom>
        </p:spPr>
        <p:txBody>
          <a:bodyPr wrap="square">
            <a:spAutoFit/>
          </a:bodyPr>
          <a:lstStyle/>
          <a:p>
            <a:r>
              <a:rPr lang="en-US" sz="2000" dirty="0" smtClean="0">
                <a:latin typeface="Adobe Devanagari" pitchFamily="18" charset="0"/>
                <a:cs typeface="Adobe Devanagari" pitchFamily="18" charset="0"/>
              </a:rPr>
              <a:t>Of the following, the study MOST likely to result in a diagnosis is</a:t>
            </a:r>
          </a:p>
          <a:p>
            <a:pPr marL="342900" indent="-342900">
              <a:buFont typeface="+mj-lt"/>
              <a:buAutoNum type="alphaUcPeriod"/>
            </a:pPr>
            <a:r>
              <a:rPr lang="en-US" sz="2000" dirty="0" err="1" smtClean="0">
                <a:latin typeface="Adobe Devanagari" pitchFamily="18" charset="0"/>
                <a:cs typeface="Adobe Devanagari" pitchFamily="18" charset="0"/>
              </a:rPr>
              <a:t>Antistreptolysin</a:t>
            </a:r>
            <a:r>
              <a:rPr lang="en-US" sz="2000" dirty="0" smtClean="0">
                <a:latin typeface="Adobe Devanagari" pitchFamily="18" charset="0"/>
                <a:cs typeface="Adobe Devanagari" pitchFamily="18" charset="0"/>
              </a:rPr>
              <a:t> O titer</a:t>
            </a:r>
            <a:endParaRPr lang="en-US" sz="2000" dirty="0">
              <a:latin typeface="Adobe Devanagari" pitchFamily="18" charset="0"/>
              <a:cs typeface="Adobe Devanagari" pitchFamily="18" charset="0"/>
            </a:endParaRPr>
          </a:p>
          <a:p>
            <a:pPr marL="342900" indent="-342900">
              <a:buFont typeface="+mj-lt"/>
              <a:buAutoNum type="alphaUcPeriod"/>
            </a:pPr>
            <a:r>
              <a:rPr lang="en-US" sz="2000" dirty="0" err="1" smtClean="0">
                <a:latin typeface="Adobe Devanagari" pitchFamily="18" charset="0"/>
                <a:cs typeface="Adobe Devanagari" pitchFamily="18" charset="0"/>
              </a:rPr>
              <a:t>Creatine</a:t>
            </a:r>
            <a:r>
              <a:rPr lang="en-US" sz="2000" dirty="0" smtClean="0">
                <a:latin typeface="Adobe Devanagari" pitchFamily="18" charset="0"/>
                <a:cs typeface="Adobe Devanagari" pitchFamily="18" charset="0"/>
              </a:rPr>
              <a:t> phosphokinase level</a:t>
            </a:r>
            <a:endParaRPr lang="en-US" sz="2000" dirty="0">
              <a:latin typeface="Adobe Devanagari" pitchFamily="18" charset="0"/>
              <a:cs typeface="Adobe Devanagari" pitchFamily="18" charset="0"/>
            </a:endParaRPr>
          </a:p>
          <a:p>
            <a:pPr marL="342900" indent="-342900">
              <a:buFont typeface="+mj-lt"/>
              <a:buAutoNum type="alphaUcPeriod"/>
            </a:pPr>
            <a:r>
              <a:rPr lang="en-US" sz="2000" dirty="0" smtClean="0">
                <a:latin typeface="Adobe Devanagari" pitchFamily="18" charset="0"/>
                <a:cs typeface="Adobe Devanagari" pitchFamily="18" charset="0"/>
              </a:rPr>
              <a:t>Hearing screen</a:t>
            </a:r>
            <a:endParaRPr lang="en-US" sz="2000" dirty="0">
              <a:latin typeface="Adobe Devanagari" pitchFamily="18" charset="0"/>
              <a:cs typeface="Adobe Devanagari" pitchFamily="18" charset="0"/>
            </a:endParaRPr>
          </a:p>
          <a:p>
            <a:pPr marL="342900" indent="-342900">
              <a:buFont typeface="+mj-lt"/>
              <a:buAutoNum type="alphaUcPeriod"/>
            </a:pPr>
            <a:r>
              <a:rPr lang="en-US" sz="2000" dirty="0" smtClean="0">
                <a:latin typeface="Adobe Devanagari" pitchFamily="18" charset="0"/>
                <a:cs typeface="Adobe Devanagari" pitchFamily="18" charset="0"/>
              </a:rPr>
              <a:t>Immunoglobulin A level</a:t>
            </a:r>
            <a:endParaRPr lang="en-US" sz="2000" dirty="0">
              <a:latin typeface="Adobe Devanagari" pitchFamily="18" charset="0"/>
              <a:cs typeface="Adobe Devanagari" pitchFamily="18" charset="0"/>
            </a:endParaRPr>
          </a:p>
          <a:p>
            <a:pPr marL="342900" indent="-342900">
              <a:buFont typeface="+mj-lt"/>
              <a:buAutoNum type="alphaUcPeriod"/>
            </a:pPr>
            <a:r>
              <a:rPr lang="en-US" sz="2000" dirty="0" err="1" smtClean="0">
                <a:latin typeface="Adobe Devanagari" pitchFamily="18" charset="0"/>
                <a:cs typeface="Adobe Devanagari" pitchFamily="18" charset="0"/>
              </a:rPr>
              <a:t>Noncontrast</a:t>
            </a:r>
            <a:r>
              <a:rPr lang="en-US" sz="2000" dirty="0" smtClean="0">
                <a:latin typeface="Adobe Devanagari" pitchFamily="18" charset="0"/>
                <a:cs typeface="Adobe Devanagari" pitchFamily="18" charset="0"/>
              </a:rPr>
              <a:t> computed tomography scan of the abdomen</a:t>
            </a:r>
          </a:p>
        </p:txBody>
      </p:sp>
      <p:pic>
        <p:nvPicPr>
          <p:cNvPr id="6"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77902" y="5613618"/>
            <a:ext cx="409549" cy="40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97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05400"/>
            <a:ext cx="3657600" cy="1143000"/>
          </a:xfrm>
        </p:spPr>
        <p:txBody>
          <a:bodyPr/>
          <a:lstStyle/>
          <a:p>
            <a:r>
              <a:rPr lang="en-US" dirty="0" smtClean="0">
                <a:latin typeface="Adobe Fan Heiti Std B" pitchFamily="34" charset="-128"/>
                <a:ea typeface="Adobe Fan Heiti Std B" pitchFamily="34" charset="-128"/>
              </a:rPr>
              <a:t>Question 3 </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609600"/>
            <a:ext cx="8382000" cy="4724400"/>
          </a:xfrm>
        </p:spPr>
        <p:txBody>
          <a:bodyPr>
            <a:normAutofit lnSpcReduction="10000"/>
          </a:bodyPr>
          <a:lstStyle/>
          <a:p>
            <a:r>
              <a:rPr lang="en-US" dirty="0">
                <a:latin typeface="Adobe Devanagari" pitchFamily="18" charset="0"/>
                <a:cs typeface="Adobe Devanagari" pitchFamily="18" charset="0"/>
              </a:rPr>
              <a:t>The young boy in the vignette has </a:t>
            </a:r>
            <a:r>
              <a:rPr lang="en-US" dirty="0" err="1">
                <a:latin typeface="Adobe Devanagari" pitchFamily="18" charset="0"/>
                <a:cs typeface="Adobe Devanagari" pitchFamily="18" charset="0"/>
              </a:rPr>
              <a:t>normocomplementemic</a:t>
            </a:r>
            <a:r>
              <a:rPr lang="en-US" dirty="0">
                <a:latin typeface="Adobe Devanagari" pitchFamily="18" charset="0"/>
                <a:cs typeface="Adobe Devanagari" pitchFamily="18" charset="0"/>
              </a:rPr>
              <a:t> nephritis and </a:t>
            </a:r>
            <a:r>
              <a:rPr lang="en-US" dirty="0" smtClean="0">
                <a:latin typeface="Adobe Devanagari" pitchFamily="18" charset="0"/>
                <a:cs typeface="Adobe Devanagari" pitchFamily="18" charset="0"/>
              </a:rPr>
              <a:t>pharyngitis . </a:t>
            </a:r>
          </a:p>
          <a:p>
            <a:r>
              <a:rPr lang="en-US" dirty="0" smtClean="0">
                <a:latin typeface="Adobe Devanagari" pitchFamily="18" charset="0"/>
                <a:cs typeface="Adobe Devanagari" pitchFamily="18" charset="0"/>
              </a:rPr>
              <a:t>Differential diagnosis:</a:t>
            </a:r>
          </a:p>
          <a:p>
            <a:pPr lvl="1"/>
            <a:r>
              <a:rPr lang="en-US" dirty="0" smtClean="0">
                <a:latin typeface="Adobe Devanagari" pitchFamily="18" charset="0"/>
                <a:cs typeface="Adobe Devanagari" pitchFamily="18" charset="0"/>
              </a:rPr>
              <a:t>IgA glomerulonephritis</a:t>
            </a:r>
          </a:p>
          <a:p>
            <a:pPr lvl="1"/>
            <a:r>
              <a:rPr lang="en-US" dirty="0" err="1" smtClean="0">
                <a:latin typeface="Adobe Devanagari" pitchFamily="18" charset="0"/>
                <a:cs typeface="Adobe Devanagari" pitchFamily="18" charset="0"/>
              </a:rPr>
              <a:t>Membranoproliferative</a:t>
            </a:r>
            <a:r>
              <a:rPr lang="en-US" dirty="0" smtClean="0">
                <a:latin typeface="Adobe Devanagari" pitchFamily="18" charset="0"/>
                <a:cs typeface="Adobe Devanagari" pitchFamily="18" charset="0"/>
              </a:rPr>
              <a:t> </a:t>
            </a:r>
            <a:r>
              <a:rPr lang="en-US" dirty="0">
                <a:latin typeface="Adobe Devanagari" pitchFamily="18" charset="0"/>
                <a:cs typeface="Adobe Devanagari" pitchFamily="18" charset="0"/>
              </a:rPr>
              <a:t>glomerulonephritis (MPGN</a:t>
            </a:r>
            <a:r>
              <a:rPr lang="en-US" dirty="0" smtClean="0">
                <a:latin typeface="Adobe Devanagari" pitchFamily="18" charset="0"/>
                <a:cs typeface="Adobe Devanagari" pitchFamily="18" charset="0"/>
              </a:rPr>
              <a:t>)</a:t>
            </a:r>
          </a:p>
          <a:p>
            <a:pPr lvl="1"/>
            <a:r>
              <a:rPr lang="en-US" dirty="0" smtClean="0">
                <a:latin typeface="Adobe Devanagari" pitchFamily="18" charset="0"/>
                <a:cs typeface="Adobe Devanagari" pitchFamily="18" charset="0"/>
              </a:rPr>
              <a:t>Genetic syndromes:</a:t>
            </a:r>
          </a:p>
          <a:p>
            <a:pPr lvl="2"/>
            <a:r>
              <a:rPr lang="en-US" dirty="0" err="1" smtClean="0">
                <a:latin typeface="Adobe Devanagari" pitchFamily="18" charset="0"/>
                <a:cs typeface="Adobe Devanagari" pitchFamily="18" charset="0"/>
              </a:rPr>
              <a:t>Alport</a:t>
            </a:r>
            <a:r>
              <a:rPr lang="en-US" dirty="0" smtClean="0">
                <a:latin typeface="Adobe Devanagari" pitchFamily="18" charset="0"/>
                <a:cs typeface="Adobe Devanagari" pitchFamily="18" charset="0"/>
              </a:rPr>
              <a:t> syndrome </a:t>
            </a:r>
          </a:p>
          <a:p>
            <a:pPr lvl="2"/>
            <a:r>
              <a:rPr lang="en-US" dirty="0" smtClean="0">
                <a:latin typeface="Adobe Devanagari" pitchFamily="18" charset="0"/>
                <a:cs typeface="Adobe Devanagari" pitchFamily="18" charset="0"/>
              </a:rPr>
              <a:t>Thin basement membrane syndrome</a:t>
            </a:r>
          </a:p>
          <a:p>
            <a:pPr lvl="3"/>
            <a:r>
              <a:rPr lang="en-US" dirty="0" smtClean="0">
                <a:latin typeface="Adobe Devanagari" pitchFamily="18" charset="0"/>
                <a:cs typeface="Adobe Devanagari" pitchFamily="18" charset="0"/>
              </a:rPr>
              <a:t>Given the family history of an uncle on hemodialysis, must consider a genetic syndrome</a:t>
            </a:r>
          </a:p>
          <a:p>
            <a:pPr lvl="3"/>
            <a:r>
              <a:rPr lang="en-US" dirty="0" smtClean="0">
                <a:latin typeface="Adobe Devanagari" pitchFamily="18" charset="0"/>
                <a:cs typeface="Adobe Devanagari" pitchFamily="18" charset="0"/>
              </a:rPr>
              <a:t>IgA and MPGH are MORE COMMON.</a:t>
            </a:r>
          </a:p>
        </p:txBody>
      </p:sp>
      <p:cxnSp>
        <p:nvCxnSpPr>
          <p:cNvPr id="5" name="Straight Connector 4"/>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456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Glomerulonephritis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normAutofit fontScale="92500"/>
          </a:bodyPr>
          <a:lstStyle/>
          <a:p>
            <a:r>
              <a:rPr lang="en-US" dirty="0">
                <a:latin typeface="Adobe Devanagari" pitchFamily="18" charset="0"/>
                <a:cs typeface="Adobe Devanagari" pitchFamily="18" charset="0"/>
              </a:rPr>
              <a:t>Glomerulonephritis : </a:t>
            </a:r>
          </a:p>
          <a:p>
            <a:pPr lvl="1"/>
            <a:r>
              <a:rPr lang="en-US" dirty="0">
                <a:latin typeface="Adobe Devanagari" pitchFamily="18" charset="0"/>
                <a:cs typeface="Adobe Devanagari" pitchFamily="18" charset="0"/>
              </a:rPr>
              <a:t>Cola-colored urine with associated hematuria</a:t>
            </a:r>
          </a:p>
          <a:p>
            <a:pPr lvl="1"/>
            <a:r>
              <a:rPr lang="en-US" dirty="0">
                <a:latin typeface="Adobe Devanagari" pitchFamily="18" charset="0"/>
                <a:cs typeface="Adobe Devanagari" pitchFamily="18" charset="0"/>
              </a:rPr>
              <a:t>Proteinuria</a:t>
            </a:r>
          </a:p>
          <a:p>
            <a:r>
              <a:rPr lang="en-US" dirty="0">
                <a:latin typeface="Adobe Devanagari" pitchFamily="18" charset="0"/>
                <a:cs typeface="Adobe Devanagari" pitchFamily="18" charset="0"/>
              </a:rPr>
              <a:t>What to do, what to do?</a:t>
            </a:r>
          </a:p>
          <a:p>
            <a:pPr lvl="1"/>
            <a:r>
              <a:rPr lang="en-US" dirty="0">
                <a:latin typeface="Adobe Devanagari" pitchFamily="18" charset="0"/>
                <a:cs typeface="Adobe Devanagari" pitchFamily="18" charset="0"/>
              </a:rPr>
              <a:t>Check for hypertension</a:t>
            </a:r>
          </a:p>
          <a:p>
            <a:pPr lvl="1"/>
            <a:r>
              <a:rPr lang="en-US" dirty="0">
                <a:latin typeface="Adobe Devanagari" pitchFamily="18" charset="0"/>
                <a:cs typeface="Adobe Devanagari" pitchFamily="18" charset="0"/>
              </a:rPr>
              <a:t>Check kidney function</a:t>
            </a:r>
          </a:p>
          <a:p>
            <a:pPr lvl="2"/>
            <a:r>
              <a:rPr lang="en-US" dirty="0">
                <a:latin typeface="Adobe Devanagari" pitchFamily="18" charset="0"/>
                <a:cs typeface="Adobe Devanagari" pitchFamily="18" charset="0"/>
              </a:rPr>
              <a:t>Azotemia is common in glomerulonephritis</a:t>
            </a:r>
          </a:p>
          <a:p>
            <a:pPr lvl="1"/>
            <a:r>
              <a:rPr lang="en-US" dirty="0">
                <a:latin typeface="Adobe Devanagari" pitchFamily="18" charset="0"/>
                <a:cs typeface="Adobe Devanagari" pitchFamily="18" charset="0"/>
              </a:rPr>
              <a:t>Obtain complement 3 (C3) levels</a:t>
            </a:r>
          </a:p>
          <a:p>
            <a:pPr lvl="2"/>
            <a:r>
              <a:rPr lang="en-US" dirty="0">
                <a:latin typeface="Adobe Devanagari" pitchFamily="18" charset="0"/>
                <a:cs typeface="Adobe Devanagari" pitchFamily="18" charset="0"/>
              </a:rPr>
              <a:t>Helps distinguish between self-limiting </a:t>
            </a:r>
            <a:r>
              <a:rPr lang="en-US" dirty="0" err="1">
                <a:latin typeface="Adobe Devanagari" pitchFamily="18" charset="0"/>
                <a:cs typeface="Adobe Devanagari" pitchFamily="18" charset="0"/>
              </a:rPr>
              <a:t>vs</a:t>
            </a:r>
            <a:r>
              <a:rPr lang="en-US" dirty="0">
                <a:latin typeface="Adobe Devanagari" pitchFamily="18" charset="0"/>
                <a:cs typeface="Adobe Devanagari" pitchFamily="18" charset="0"/>
              </a:rPr>
              <a:t> aggressive treatment</a:t>
            </a: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030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s-media-cache-ak0.pinimg.com/736x/1a/2c/8c/1a2c8c33e434d544954ba6bf9b1d4bf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458200" cy="42291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80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dobe Fan Heiti Std B" pitchFamily="34" charset="-128"/>
                <a:ea typeface="Adobe Fan Heiti Std B" pitchFamily="34" charset="-128"/>
              </a:rPr>
              <a:t>Alport</a:t>
            </a:r>
            <a:r>
              <a:rPr lang="en-US" dirty="0" smtClean="0">
                <a:latin typeface="Adobe Fan Heiti Std B" pitchFamily="34" charset="-128"/>
                <a:ea typeface="Adobe Fan Heiti Std B" pitchFamily="34" charset="-128"/>
              </a:rPr>
              <a:t> Syndrome</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normAutofit fontScale="85000" lnSpcReduction="20000"/>
          </a:bodyPr>
          <a:lstStyle/>
          <a:p>
            <a:r>
              <a:rPr lang="en-US" dirty="0" smtClean="0">
                <a:latin typeface="Adobe Devanagari" pitchFamily="18" charset="0"/>
                <a:cs typeface="Adobe Devanagari" pitchFamily="18" charset="0"/>
              </a:rPr>
              <a:t>Approximately </a:t>
            </a:r>
            <a:r>
              <a:rPr lang="en-US" dirty="0">
                <a:latin typeface="Adobe Devanagari" pitchFamily="18" charset="0"/>
                <a:cs typeface="Adobe Devanagari" pitchFamily="18" charset="0"/>
              </a:rPr>
              <a:t>80% of cases of </a:t>
            </a:r>
            <a:r>
              <a:rPr lang="en-US" dirty="0" err="1">
                <a:latin typeface="Adobe Devanagari" pitchFamily="18" charset="0"/>
                <a:cs typeface="Adobe Devanagari" pitchFamily="18" charset="0"/>
              </a:rPr>
              <a:t>Alport</a:t>
            </a:r>
            <a:r>
              <a:rPr lang="en-US" dirty="0">
                <a:latin typeface="Adobe Devanagari" pitchFamily="18" charset="0"/>
                <a:cs typeface="Adobe Devanagari" pitchFamily="18" charset="0"/>
              </a:rPr>
              <a:t> syndrome are X-linked </a:t>
            </a:r>
            <a:r>
              <a:rPr lang="en-US" dirty="0" smtClean="0">
                <a:latin typeface="Adobe Devanagari" pitchFamily="18" charset="0"/>
                <a:cs typeface="Adobe Devanagari" pitchFamily="18" charset="0"/>
              </a:rPr>
              <a:t>inherited (XLAS).</a:t>
            </a:r>
          </a:p>
          <a:p>
            <a:r>
              <a:rPr lang="en-US" dirty="0" smtClean="0">
                <a:latin typeface="Adobe Devanagari" pitchFamily="18" charset="0"/>
                <a:cs typeface="Adobe Devanagari" pitchFamily="18" charset="0"/>
              </a:rPr>
              <a:t>Women </a:t>
            </a:r>
            <a:r>
              <a:rPr lang="en-US" dirty="0">
                <a:latin typeface="Adobe Devanagari" pitchFamily="18" charset="0"/>
                <a:cs typeface="Adobe Devanagari" pitchFamily="18" charset="0"/>
              </a:rPr>
              <a:t>who are carriers have microscopic hematuria. </a:t>
            </a:r>
            <a:endParaRPr lang="en-US" dirty="0" smtClean="0">
              <a:latin typeface="Adobe Devanagari" pitchFamily="18" charset="0"/>
              <a:cs typeface="Adobe Devanagari" pitchFamily="18" charset="0"/>
            </a:endParaRPr>
          </a:p>
          <a:p>
            <a:r>
              <a:rPr lang="en-US" dirty="0" smtClean="0">
                <a:latin typeface="Adobe Devanagari" pitchFamily="18" charset="0"/>
                <a:cs typeface="Adobe Devanagari" pitchFamily="18" charset="0"/>
              </a:rPr>
              <a:t>The </a:t>
            </a:r>
            <a:r>
              <a:rPr lang="en-US" dirty="0">
                <a:latin typeface="Adobe Devanagari" pitchFamily="18" charset="0"/>
                <a:cs typeface="Adobe Devanagari" pitchFamily="18" charset="0"/>
              </a:rPr>
              <a:t>phenotype for </a:t>
            </a:r>
            <a:r>
              <a:rPr lang="en-US" dirty="0" err="1">
                <a:latin typeface="Adobe Devanagari" pitchFamily="18" charset="0"/>
                <a:cs typeface="Adobe Devanagari" pitchFamily="18" charset="0"/>
              </a:rPr>
              <a:t>Alport</a:t>
            </a:r>
            <a:r>
              <a:rPr lang="en-US" dirty="0">
                <a:latin typeface="Adobe Devanagari" pitchFamily="18" charset="0"/>
                <a:cs typeface="Adobe Devanagari" pitchFamily="18" charset="0"/>
              </a:rPr>
              <a:t> syndrome is related to the actual gene defect </a:t>
            </a:r>
            <a:endParaRPr lang="en-US" dirty="0" smtClean="0">
              <a:latin typeface="Adobe Devanagari" pitchFamily="18" charset="0"/>
              <a:cs typeface="Adobe Devanagari" pitchFamily="18" charset="0"/>
            </a:endParaRPr>
          </a:p>
          <a:p>
            <a:pPr lvl="1"/>
            <a:r>
              <a:rPr lang="en-US" dirty="0" smtClean="0">
                <a:latin typeface="Adobe Devanagari" pitchFamily="18" charset="0"/>
                <a:cs typeface="Adobe Devanagari" pitchFamily="18" charset="0"/>
              </a:rPr>
              <a:t>In </a:t>
            </a:r>
            <a:r>
              <a:rPr lang="en-US" dirty="0">
                <a:latin typeface="Adobe Devanagari" pitchFamily="18" charset="0"/>
                <a:cs typeface="Adobe Devanagari" pitchFamily="18" charset="0"/>
              </a:rPr>
              <a:t>many instances, </a:t>
            </a:r>
            <a:r>
              <a:rPr lang="en-US" dirty="0" smtClean="0">
                <a:latin typeface="Adobe Devanagari" pitchFamily="18" charset="0"/>
                <a:cs typeface="Adobe Devanagari" pitchFamily="18" charset="0"/>
              </a:rPr>
              <a:t>there is hematuria </a:t>
            </a:r>
            <a:r>
              <a:rPr lang="en-US" dirty="0">
                <a:latin typeface="Adobe Devanagari" pitchFamily="18" charset="0"/>
                <a:cs typeface="Adobe Devanagari" pitchFamily="18" charset="0"/>
              </a:rPr>
              <a:t>at disease </a:t>
            </a:r>
            <a:r>
              <a:rPr lang="en-US" dirty="0" smtClean="0">
                <a:latin typeface="Adobe Devanagari" pitchFamily="18" charset="0"/>
                <a:cs typeface="Adobe Devanagari" pitchFamily="18" charset="0"/>
              </a:rPr>
              <a:t>onset </a:t>
            </a:r>
            <a:r>
              <a:rPr lang="en-US" dirty="0" smtClean="0">
                <a:latin typeface="Adobe Devanagari" pitchFamily="18" charset="0"/>
                <a:cs typeface="Adobe Devanagari" pitchFamily="18" charset="0"/>
                <a:sym typeface="Wingdings" pitchFamily="2" charset="2"/>
              </a:rPr>
              <a:t></a:t>
            </a:r>
            <a:r>
              <a:rPr lang="en-US" dirty="0" smtClean="0">
                <a:latin typeface="Adobe Devanagari" pitchFamily="18" charset="0"/>
                <a:cs typeface="Adobe Devanagari" pitchFamily="18" charset="0"/>
              </a:rPr>
              <a:t> </a:t>
            </a:r>
            <a:r>
              <a:rPr lang="en-US" dirty="0">
                <a:latin typeface="Adobe Devanagari" pitchFamily="18" charset="0"/>
                <a:cs typeface="Adobe Devanagari" pitchFamily="18" charset="0"/>
              </a:rPr>
              <a:t>followed by the development of proteinuria, </a:t>
            </a:r>
            <a:r>
              <a:rPr lang="en-US" dirty="0" smtClean="0">
                <a:latin typeface="Adobe Devanagari" pitchFamily="18" charset="0"/>
                <a:cs typeface="Adobe Devanagari" pitchFamily="18" charset="0"/>
                <a:sym typeface="Wingdings" pitchFamily="2" charset="2"/>
              </a:rPr>
              <a:t> later</a:t>
            </a:r>
            <a:r>
              <a:rPr lang="en-US" dirty="0" smtClean="0">
                <a:latin typeface="Adobe Devanagari" pitchFamily="18" charset="0"/>
                <a:cs typeface="Adobe Devanagari" pitchFamily="18" charset="0"/>
              </a:rPr>
              <a:t>, </a:t>
            </a:r>
            <a:r>
              <a:rPr lang="en-US" dirty="0">
                <a:latin typeface="Adobe Devanagari" pitchFamily="18" charset="0"/>
                <a:cs typeface="Adobe Devanagari" pitchFamily="18" charset="0"/>
              </a:rPr>
              <a:t>renal failure and bilateral </a:t>
            </a:r>
            <a:r>
              <a:rPr lang="en-US" dirty="0" err="1">
                <a:latin typeface="Adobe Devanagari" pitchFamily="18" charset="0"/>
                <a:cs typeface="Adobe Devanagari" pitchFamily="18" charset="0"/>
              </a:rPr>
              <a:t>sensorineural</a:t>
            </a:r>
            <a:r>
              <a:rPr lang="en-US" dirty="0">
                <a:latin typeface="Adobe Devanagari" pitchFamily="18" charset="0"/>
                <a:cs typeface="Adobe Devanagari" pitchFamily="18" charset="0"/>
              </a:rPr>
              <a:t> hearing loss. </a:t>
            </a:r>
            <a:endParaRPr lang="en-US" dirty="0" smtClean="0">
              <a:latin typeface="Adobe Devanagari" pitchFamily="18" charset="0"/>
              <a:cs typeface="Adobe Devanagari" pitchFamily="18" charset="0"/>
            </a:endParaRPr>
          </a:p>
          <a:p>
            <a:pPr lvl="1"/>
            <a:r>
              <a:rPr lang="en-US" dirty="0" smtClean="0">
                <a:latin typeface="Adobe Devanagari" pitchFamily="18" charset="0"/>
                <a:cs typeface="Adobe Devanagari" pitchFamily="18" charset="0"/>
              </a:rPr>
              <a:t>Approximately </a:t>
            </a:r>
            <a:r>
              <a:rPr lang="en-US" dirty="0">
                <a:latin typeface="Adobe Devanagari" pitchFamily="18" charset="0"/>
                <a:cs typeface="Adobe Devanagari" pitchFamily="18" charset="0"/>
              </a:rPr>
              <a:t>80% of males with </a:t>
            </a:r>
            <a:r>
              <a:rPr lang="en-US" dirty="0" smtClean="0">
                <a:latin typeface="Adobe Devanagari" pitchFamily="18" charset="0"/>
                <a:cs typeface="Adobe Devanagari" pitchFamily="18" charset="0"/>
              </a:rPr>
              <a:t>XLAS </a:t>
            </a:r>
            <a:r>
              <a:rPr lang="en-US" dirty="0">
                <a:latin typeface="Adobe Devanagari" pitchFamily="18" charset="0"/>
                <a:cs typeface="Adobe Devanagari" pitchFamily="18" charset="0"/>
              </a:rPr>
              <a:t>develop bilateral deafness. </a:t>
            </a:r>
            <a:endParaRPr lang="en-US" dirty="0" smtClean="0">
              <a:latin typeface="Adobe Devanagari" pitchFamily="18" charset="0"/>
              <a:cs typeface="Adobe Devanagari" pitchFamily="18" charset="0"/>
            </a:endParaRPr>
          </a:p>
          <a:p>
            <a:pPr lvl="1"/>
            <a:r>
              <a:rPr lang="en-US" dirty="0" err="1">
                <a:latin typeface="Adobe Devanagari" pitchFamily="18" charset="0"/>
                <a:cs typeface="Adobe Devanagari" pitchFamily="18" charset="0"/>
              </a:rPr>
              <a:t>Seldomly</a:t>
            </a:r>
            <a:r>
              <a:rPr lang="en-US" dirty="0">
                <a:latin typeface="Adobe Devanagari" pitchFamily="18" charset="0"/>
                <a:cs typeface="Adobe Devanagari" pitchFamily="18" charset="0"/>
              </a:rPr>
              <a:t> </a:t>
            </a:r>
            <a:r>
              <a:rPr lang="en-US" dirty="0" smtClean="0">
                <a:latin typeface="Adobe Devanagari" pitchFamily="18" charset="0"/>
                <a:cs typeface="Adobe Devanagari" pitchFamily="18" charset="0"/>
              </a:rPr>
              <a:t> do they have </a:t>
            </a:r>
            <a:r>
              <a:rPr lang="en-US" dirty="0">
                <a:latin typeface="Adobe Devanagari" pitchFamily="18" charset="0"/>
                <a:cs typeface="Adobe Devanagari" pitchFamily="18" charset="0"/>
              </a:rPr>
              <a:t>vision </a:t>
            </a:r>
            <a:r>
              <a:rPr lang="en-US" dirty="0" smtClean="0">
                <a:latin typeface="Adobe Devanagari" pitchFamily="18" charset="0"/>
                <a:cs typeface="Adobe Devanagari" pitchFamily="18" charset="0"/>
              </a:rPr>
              <a:t>loss, </a:t>
            </a:r>
            <a:r>
              <a:rPr lang="en-US" dirty="0">
                <a:latin typeface="Adobe Devanagari" pitchFamily="18" charset="0"/>
                <a:cs typeface="Adobe Devanagari" pitchFamily="18" charset="0"/>
              </a:rPr>
              <a:t>though they have anterior </a:t>
            </a:r>
            <a:r>
              <a:rPr lang="en-US" dirty="0" err="1" smtClean="0">
                <a:latin typeface="Adobe Devanagari" pitchFamily="18" charset="0"/>
                <a:cs typeface="Adobe Devanagari" pitchFamily="18" charset="0"/>
              </a:rPr>
              <a:t>lenticonus</a:t>
            </a:r>
            <a:r>
              <a:rPr lang="en-US" dirty="0" smtClean="0">
                <a:latin typeface="Adobe Devanagari" pitchFamily="18" charset="0"/>
                <a:cs typeface="Adobe Devanagari" pitchFamily="18" charset="0"/>
              </a:rPr>
              <a:t>, </a:t>
            </a:r>
            <a:r>
              <a:rPr lang="en-US" dirty="0">
                <a:latin typeface="Adobe Devanagari" pitchFamily="18" charset="0"/>
                <a:cs typeface="Adobe Devanagari" pitchFamily="18" charset="0"/>
              </a:rPr>
              <a:t>misshapen lenses in the eyes, and abnormal coloration of the </a:t>
            </a:r>
            <a:r>
              <a:rPr lang="en-US" dirty="0" smtClean="0">
                <a:latin typeface="Adobe Devanagari" pitchFamily="18" charset="0"/>
                <a:cs typeface="Adobe Devanagari" pitchFamily="18" charset="0"/>
              </a:rPr>
              <a:t>retina.</a:t>
            </a:r>
          </a:p>
          <a:p>
            <a:pPr lvl="1"/>
            <a:endParaRPr lang="en-US" dirty="0">
              <a:latin typeface="Adobe Devanagari" pitchFamily="18" charset="0"/>
              <a:cs typeface="Adobe Devanagari" pitchFamily="18" charset="0"/>
            </a:endParaRP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980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You Hear What I Hear?</a:t>
            </a:r>
            <a:endParaRPr lang="en-US" dirty="0"/>
          </a:p>
        </p:txBody>
      </p:sp>
      <p:cxnSp>
        <p:nvCxnSpPr>
          <p:cNvPr id="4" name="Straight Connector 3"/>
          <p:cNvCxnSpPr/>
          <p:nvPr/>
        </p:nvCxnSpPr>
        <p:spPr>
          <a:xfrm>
            <a:off x="381000" y="6629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2" descr="http://2.bp.blogspot.com/-0iCMDwEdhv4/VDKFxfkGboI/AAAAAAAAheQ/oQ-kygaEFrA/s1600/Eavesdrop*Lad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1976" y="1295400"/>
            <a:ext cx="5074624" cy="505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249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26"/>
            <a:ext cx="8229600" cy="464574"/>
          </a:xfrm>
        </p:spPr>
        <p:txBody>
          <a:bodyPr>
            <a:noAutofit/>
          </a:bodyPr>
          <a:lstStyle/>
          <a:p>
            <a:r>
              <a:rPr lang="en-US" sz="3600" dirty="0" smtClean="0">
                <a:latin typeface="Adobe Fan Heiti Std B" pitchFamily="34" charset="-128"/>
                <a:ea typeface="Adobe Fan Heiti Std B" pitchFamily="34" charset="-128"/>
              </a:rPr>
              <a:t>Question 4</a:t>
            </a:r>
            <a:endParaRPr lang="en-US"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0" y="838200"/>
            <a:ext cx="9067800" cy="2057400"/>
          </a:xfrm>
        </p:spPr>
        <p:txBody>
          <a:bodyPr>
            <a:noAutofit/>
          </a:bodyPr>
          <a:lstStyle/>
          <a:p>
            <a:pPr marL="0" indent="0" algn="ctr">
              <a:buNone/>
            </a:pPr>
            <a:r>
              <a:rPr lang="en-US" sz="1550" dirty="0">
                <a:latin typeface="Adobe Devanagari" pitchFamily="18" charset="0"/>
                <a:cs typeface="Adobe Devanagari" pitchFamily="18" charset="0"/>
              </a:rPr>
              <a:t>A 2-year-old boy presents with a 3-day history of diarrhea that is now resolving. His mother is concerned because he has developed mild swelling associated with fewer wet diapers per day. His review of systems is negative for fever, gross hematuria, rashes, and apparent pain with urination. Physical examination of the afebrile child reveals a heart rate of 110 beats/min, respiratory rate of 22 breaths/min, blood pressure of 116/82 mm Hg, weight of 14 kg (75th percentile), and length of 90 cm (75th percentile). Mucous membranes are moist and oropharynx is clear. Chest examination reveals no crackles; cardiac examination is negative for a gallop rhythm, and extremities reveal mild pedal swelling with capillary refill of less than 2 seconds and full pulses. A small amount of urine was produced and sent for urinalysis. Laboratory tests reveal the following results</a:t>
            </a:r>
            <a:r>
              <a:rPr lang="en-US" sz="1550" dirty="0" smtClean="0">
                <a:latin typeface="Adobe Devanagari" pitchFamily="18" charset="0"/>
                <a:cs typeface="Adobe Devanagari" pitchFamily="18" charset="0"/>
              </a:rPr>
              <a:t>:</a:t>
            </a:r>
            <a:endParaRPr lang="en-US" sz="1550" dirty="0">
              <a:latin typeface="Adobe Devanagari" pitchFamily="18" charset="0"/>
              <a:cs typeface="Adobe Devanagari" pitchFamily="18" charset="0"/>
            </a:endParaRPr>
          </a:p>
        </p:txBody>
      </p:sp>
      <p:sp>
        <p:nvSpPr>
          <p:cNvPr id="4" name="Rectangle 3"/>
          <p:cNvSpPr/>
          <p:nvPr/>
        </p:nvSpPr>
        <p:spPr>
          <a:xfrm>
            <a:off x="685800" y="2880360"/>
            <a:ext cx="8686800" cy="2377440"/>
          </a:xfrm>
          <a:prstGeom prst="rect">
            <a:avLst/>
          </a:prstGeom>
        </p:spPr>
        <p:txBody>
          <a:bodyPr wrap="square" numCol="2">
            <a:spAutoFit/>
          </a:bodyPr>
          <a:lstStyle/>
          <a:p>
            <a:r>
              <a:rPr lang="en-US" sz="1350" dirty="0" smtClean="0">
                <a:latin typeface="Adobe Devanagari" pitchFamily="18" charset="0"/>
                <a:cs typeface="Adobe Devanagari" pitchFamily="18" charset="0"/>
              </a:rPr>
              <a:t>Sodium, 140 </a:t>
            </a:r>
            <a:r>
              <a:rPr lang="en-US" sz="1350" dirty="0" err="1" smtClean="0">
                <a:latin typeface="Adobe Devanagari" pitchFamily="18" charset="0"/>
                <a:cs typeface="Adobe Devanagari" pitchFamily="18" charset="0"/>
              </a:rPr>
              <a:t>mEq</a:t>
            </a:r>
            <a:r>
              <a:rPr lang="en-US" sz="1350" dirty="0" smtClean="0">
                <a:latin typeface="Adobe Devanagari" pitchFamily="18" charset="0"/>
                <a:cs typeface="Adobe Devanagari" pitchFamily="18" charset="0"/>
              </a:rPr>
              <a:t>/L (140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Potassium, 5.9 </a:t>
            </a:r>
            <a:r>
              <a:rPr lang="en-US" sz="1350" dirty="0" err="1" smtClean="0">
                <a:latin typeface="Adobe Devanagari" pitchFamily="18" charset="0"/>
                <a:cs typeface="Adobe Devanagari" pitchFamily="18" charset="0"/>
              </a:rPr>
              <a:t>mEq</a:t>
            </a:r>
            <a:r>
              <a:rPr lang="en-US" sz="1350" dirty="0" smtClean="0">
                <a:latin typeface="Adobe Devanagari" pitchFamily="18" charset="0"/>
                <a:cs typeface="Adobe Devanagari" pitchFamily="18" charset="0"/>
              </a:rPr>
              <a:t>/L (5.9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Chloride, 100 </a:t>
            </a:r>
            <a:r>
              <a:rPr lang="en-US" sz="1350" dirty="0" err="1" smtClean="0">
                <a:latin typeface="Adobe Devanagari" pitchFamily="18" charset="0"/>
                <a:cs typeface="Adobe Devanagari" pitchFamily="18" charset="0"/>
              </a:rPr>
              <a:t>mEq</a:t>
            </a:r>
            <a:r>
              <a:rPr lang="en-US" sz="1350" dirty="0" smtClean="0">
                <a:latin typeface="Adobe Devanagari" pitchFamily="18" charset="0"/>
                <a:cs typeface="Adobe Devanagari" pitchFamily="18" charset="0"/>
              </a:rPr>
              <a:t>/L (100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Bicarbonate, 14 </a:t>
            </a:r>
            <a:r>
              <a:rPr lang="en-US" sz="1350" dirty="0" err="1" smtClean="0">
                <a:latin typeface="Adobe Devanagari" pitchFamily="18" charset="0"/>
                <a:cs typeface="Adobe Devanagari" pitchFamily="18" charset="0"/>
              </a:rPr>
              <a:t>mEq</a:t>
            </a:r>
            <a:r>
              <a:rPr lang="en-US" sz="1350" dirty="0" smtClean="0">
                <a:latin typeface="Adobe Devanagari" pitchFamily="18" charset="0"/>
                <a:cs typeface="Adobe Devanagari" pitchFamily="18" charset="0"/>
              </a:rPr>
              <a:t>/L (14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Blood urea nitrogen, 44 mg/</a:t>
            </a:r>
            <a:r>
              <a:rPr lang="en-US" sz="1350" dirty="0" err="1" smtClean="0">
                <a:latin typeface="Adobe Devanagari" pitchFamily="18" charset="0"/>
                <a:cs typeface="Adobe Devanagari" pitchFamily="18" charset="0"/>
              </a:rPr>
              <a:t>dL</a:t>
            </a:r>
            <a:r>
              <a:rPr lang="en-US" sz="1350" dirty="0" smtClean="0">
                <a:latin typeface="Adobe Devanagari" pitchFamily="18" charset="0"/>
                <a:cs typeface="Adobe Devanagari" pitchFamily="18" charset="0"/>
              </a:rPr>
              <a:t> (15.7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err="1" smtClean="0">
                <a:latin typeface="Adobe Devanagari" pitchFamily="18" charset="0"/>
                <a:cs typeface="Adobe Devanagari" pitchFamily="18" charset="0"/>
              </a:rPr>
              <a:t>Creatinine</a:t>
            </a:r>
            <a:r>
              <a:rPr lang="en-US" sz="1350" dirty="0" smtClean="0">
                <a:latin typeface="Adobe Devanagari" pitchFamily="18" charset="0"/>
                <a:cs typeface="Adobe Devanagari" pitchFamily="18" charset="0"/>
              </a:rPr>
              <a:t>, 2.3 mg/</a:t>
            </a:r>
            <a:r>
              <a:rPr lang="en-US" sz="1350" dirty="0" err="1" smtClean="0">
                <a:latin typeface="Adobe Devanagari" pitchFamily="18" charset="0"/>
                <a:cs typeface="Adobe Devanagari" pitchFamily="18" charset="0"/>
              </a:rPr>
              <a:t>dL</a:t>
            </a:r>
            <a:r>
              <a:rPr lang="en-US" sz="1350" dirty="0" smtClean="0">
                <a:latin typeface="Adobe Devanagari" pitchFamily="18" charset="0"/>
                <a:cs typeface="Adobe Devanagari" pitchFamily="18" charset="0"/>
              </a:rPr>
              <a:t> (203 </a:t>
            </a:r>
            <a:r>
              <a:rPr lang="en-US" sz="1350" dirty="0" err="1" smtClean="0">
                <a:latin typeface="Adobe Devanagari" pitchFamily="18" charset="0"/>
                <a:cs typeface="Adobe Devanagari" pitchFamily="18" charset="0"/>
              </a:rPr>
              <a:t>μmol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Calcium, 9.0 mg/</a:t>
            </a:r>
            <a:r>
              <a:rPr lang="en-US" sz="1350" dirty="0" err="1" smtClean="0">
                <a:latin typeface="Adobe Devanagari" pitchFamily="18" charset="0"/>
                <a:cs typeface="Adobe Devanagari" pitchFamily="18" charset="0"/>
              </a:rPr>
              <a:t>dL</a:t>
            </a:r>
            <a:r>
              <a:rPr lang="en-US" sz="1350" dirty="0" smtClean="0">
                <a:latin typeface="Adobe Devanagari" pitchFamily="18" charset="0"/>
                <a:cs typeface="Adobe Devanagari" pitchFamily="18" charset="0"/>
              </a:rPr>
              <a:t> (2.25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Phosphorus, 6.5 mg/</a:t>
            </a:r>
            <a:r>
              <a:rPr lang="en-US" sz="1350" dirty="0" err="1" smtClean="0">
                <a:latin typeface="Adobe Devanagari" pitchFamily="18" charset="0"/>
                <a:cs typeface="Adobe Devanagari" pitchFamily="18" charset="0"/>
              </a:rPr>
              <a:t>dL</a:t>
            </a:r>
            <a:r>
              <a:rPr lang="en-US" sz="1350" dirty="0" smtClean="0">
                <a:latin typeface="Adobe Devanagari" pitchFamily="18" charset="0"/>
                <a:cs typeface="Adobe Devanagari" pitchFamily="18" charset="0"/>
              </a:rPr>
              <a:t> (2.1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Magnesium, 2.3 mg/dl (1.15 </a:t>
            </a:r>
            <a:r>
              <a:rPr lang="en-US" sz="1350" dirty="0" err="1" smtClean="0">
                <a:latin typeface="Adobe Devanagari" pitchFamily="18" charset="0"/>
                <a:cs typeface="Adobe Devanagari" pitchFamily="18" charset="0"/>
              </a:rPr>
              <a:t>mmol</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Albumin, 3.1 g/</a:t>
            </a:r>
            <a:r>
              <a:rPr lang="en-US" sz="1350" dirty="0" err="1" smtClean="0">
                <a:latin typeface="Adobe Devanagari" pitchFamily="18" charset="0"/>
                <a:cs typeface="Adobe Devanagari" pitchFamily="18" charset="0"/>
              </a:rPr>
              <a:t>dL</a:t>
            </a:r>
            <a:r>
              <a:rPr lang="en-US" sz="1350" dirty="0" smtClean="0">
                <a:latin typeface="Adobe Devanagari" pitchFamily="18" charset="0"/>
                <a:cs typeface="Adobe Devanagari" pitchFamily="18" charset="0"/>
              </a:rPr>
              <a:t> (31 g/L)</a:t>
            </a:r>
          </a:p>
          <a:p>
            <a:r>
              <a:rPr lang="en-US" sz="1350" dirty="0" smtClean="0">
                <a:latin typeface="Adobe Devanagari" pitchFamily="18" charset="0"/>
                <a:cs typeface="Adobe Devanagari" pitchFamily="18" charset="0"/>
              </a:rPr>
              <a:t>Complete blood cell count:</a:t>
            </a:r>
          </a:p>
          <a:p>
            <a:r>
              <a:rPr lang="en-US" sz="1350" dirty="0" smtClean="0">
                <a:latin typeface="Adobe Devanagari" pitchFamily="18" charset="0"/>
                <a:cs typeface="Adobe Devanagari" pitchFamily="18" charset="0"/>
              </a:rPr>
              <a:t>White blood cell count, 18,500/</a:t>
            </a:r>
            <a:r>
              <a:rPr lang="en-US" sz="1350" dirty="0" err="1" smtClean="0">
                <a:latin typeface="Adobe Devanagari" pitchFamily="18" charset="0"/>
                <a:cs typeface="Adobe Devanagari" pitchFamily="18" charset="0"/>
              </a:rPr>
              <a:t>μL</a:t>
            </a:r>
            <a:r>
              <a:rPr lang="en-US" sz="1350" dirty="0" smtClean="0">
                <a:latin typeface="Adobe Devanagari" pitchFamily="18" charset="0"/>
                <a:cs typeface="Adobe Devanagari" pitchFamily="18" charset="0"/>
              </a:rPr>
              <a:t> (18.5 × 10</a:t>
            </a:r>
            <a:r>
              <a:rPr lang="en-US" sz="1350" baseline="30000" dirty="0" smtClean="0">
                <a:latin typeface="Adobe Devanagari" pitchFamily="18" charset="0"/>
                <a:cs typeface="Adobe Devanagari" pitchFamily="18" charset="0"/>
              </a:rPr>
              <a:t>9</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Hemoglobin, 8.4 g/</a:t>
            </a:r>
            <a:r>
              <a:rPr lang="en-US" sz="1350" dirty="0" err="1" smtClean="0">
                <a:latin typeface="Adobe Devanagari" pitchFamily="18" charset="0"/>
                <a:cs typeface="Adobe Devanagari" pitchFamily="18" charset="0"/>
              </a:rPr>
              <a:t>dL</a:t>
            </a:r>
            <a:r>
              <a:rPr lang="en-US" sz="1350" dirty="0" smtClean="0">
                <a:latin typeface="Adobe Devanagari" pitchFamily="18" charset="0"/>
                <a:cs typeface="Adobe Devanagari" pitchFamily="18" charset="0"/>
              </a:rPr>
              <a:t> (84 g/L)</a:t>
            </a:r>
          </a:p>
          <a:p>
            <a:r>
              <a:rPr lang="en-US" sz="1350" dirty="0" smtClean="0">
                <a:latin typeface="Adobe Devanagari" pitchFamily="18" charset="0"/>
                <a:cs typeface="Adobe Devanagari" pitchFamily="18" charset="0"/>
              </a:rPr>
              <a:t>Hematocrit, 26% (0.26)</a:t>
            </a:r>
          </a:p>
          <a:p>
            <a:r>
              <a:rPr lang="en-US" sz="1350" dirty="0" smtClean="0">
                <a:latin typeface="Adobe Devanagari" pitchFamily="18" charset="0"/>
                <a:cs typeface="Adobe Devanagari" pitchFamily="18" charset="0"/>
              </a:rPr>
              <a:t>Platelet count, 82 × 10</a:t>
            </a:r>
            <a:r>
              <a:rPr lang="en-US" sz="1350" baseline="30000" dirty="0" smtClean="0">
                <a:latin typeface="Adobe Devanagari" pitchFamily="18" charset="0"/>
                <a:cs typeface="Adobe Devanagari" pitchFamily="18" charset="0"/>
              </a:rPr>
              <a:t>3</a:t>
            </a:r>
            <a:r>
              <a:rPr lang="en-US" sz="1350" dirty="0" smtClean="0">
                <a:latin typeface="Adobe Devanagari" pitchFamily="18" charset="0"/>
                <a:cs typeface="Adobe Devanagari" pitchFamily="18" charset="0"/>
              </a:rPr>
              <a:t>/</a:t>
            </a:r>
            <a:r>
              <a:rPr lang="en-US" sz="1350" dirty="0" err="1" smtClean="0">
                <a:latin typeface="Adobe Devanagari" pitchFamily="18" charset="0"/>
                <a:cs typeface="Adobe Devanagari" pitchFamily="18" charset="0"/>
              </a:rPr>
              <a:t>μL</a:t>
            </a:r>
            <a:r>
              <a:rPr lang="en-US" sz="1350" dirty="0" smtClean="0">
                <a:latin typeface="Adobe Devanagari" pitchFamily="18" charset="0"/>
                <a:cs typeface="Adobe Devanagari" pitchFamily="18" charset="0"/>
              </a:rPr>
              <a:t>(82 × 10</a:t>
            </a:r>
            <a:r>
              <a:rPr lang="en-US" sz="1350" baseline="30000" dirty="0" smtClean="0">
                <a:latin typeface="Adobe Devanagari" pitchFamily="18" charset="0"/>
                <a:cs typeface="Adobe Devanagari" pitchFamily="18" charset="0"/>
              </a:rPr>
              <a:t>9</a:t>
            </a:r>
            <a:r>
              <a:rPr lang="en-US" sz="1350" dirty="0" smtClean="0">
                <a:latin typeface="Adobe Devanagari" pitchFamily="18" charset="0"/>
                <a:cs typeface="Adobe Devanagari" pitchFamily="18" charset="0"/>
              </a:rPr>
              <a:t>/L)</a:t>
            </a:r>
          </a:p>
          <a:p>
            <a:r>
              <a:rPr lang="en-US" sz="1350" dirty="0" smtClean="0">
                <a:latin typeface="Adobe Devanagari" pitchFamily="18" charset="0"/>
                <a:cs typeface="Adobe Devanagari" pitchFamily="18" charset="0"/>
              </a:rPr>
              <a:t>Urinalysis:</a:t>
            </a:r>
          </a:p>
          <a:p>
            <a:r>
              <a:rPr lang="en-US" sz="1350" dirty="0" smtClean="0">
                <a:latin typeface="Adobe Devanagari" pitchFamily="18" charset="0"/>
                <a:cs typeface="Adobe Devanagari" pitchFamily="18" charset="0"/>
              </a:rPr>
              <a:t>Specific gravity, 1.015</a:t>
            </a:r>
          </a:p>
          <a:p>
            <a:r>
              <a:rPr lang="en-US" sz="1350" dirty="0" smtClean="0">
                <a:latin typeface="Adobe Devanagari" pitchFamily="18" charset="0"/>
                <a:cs typeface="Adobe Devanagari" pitchFamily="18" charset="0"/>
              </a:rPr>
              <a:t>pH, 6</a:t>
            </a:r>
          </a:p>
          <a:p>
            <a:r>
              <a:rPr lang="en-US" sz="1350" dirty="0" smtClean="0">
                <a:latin typeface="Adobe Devanagari" pitchFamily="18" charset="0"/>
                <a:cs typeface="Adobe Devanagari" pitchFamily="18" charset="0"/>
              </a:rPr>
              <a:t>3+ blood</a:t>
            </a:r>
          </a:p>
          <a:p>
            <a:r>
              <a:rPr lang="en-US" sz="1350" dirty="0" smtClean="0">
                <a:latin typeface="Adobe Devanagari" pitchFamily="18" charset="0"/>
                <a:cs typeface="Adobe Devanagari" pitchFamily="18" charset="0"/>
              </a:rPr>
              <a:t>3+ protein</a:t>
            </a:r>
          </a:p>
          <a:p>
            <a:r>
              <a:rPr lang="en-US" sz="1350" dirty="0" smtClean="0">
                <a:latin typeface="Adobe Devanagari" pitchFamily="18" charset="0"/>
                <a:cs typeface="Adobe Devanagari" pitchFamily="18" charset="0"/>
              </a:rPr>
              <a:t>Leukocyte esterase, negative</a:t>
            </a:r>
          </a:p>
          <a:p>
            <a:r>
              <a:rPr lang="en-US" sz="1350" dirty="0" smtClean="0">
                <a:latin typeface="Adobe Devanagari" pitchFamily="18" charset="0"/>
                <a:cs typeface="Adobe Devanagari" pitchFamily="18" charset="0"/>
              </a:rPr>
              <a:t>Nitrite, negative</a:t>
            </a:r>
          </a:p>
        </p:txBody>
      </p:sp>
      <p:sp>
        <p:nvSpPr>
          <p:cNvPr id="5" name="Rectangle 4"/>
          <p:cNvSpPr/>
          <p:nvPr/>
        </p:nvSpPr>
        <p:spPr>
          <a:xfrm>
            <a:off x="457200" y="5244405"/>
            <a:ext cx="8001000" cy="1384995"/>
          </a:xfrm>
          <a:prstGeom prst="rect">
            <a:avLst/>
          </a:prstGeom>
        </p:spPr>
        <p:txBody>
          <a:bodyPr wrap="square">
            <a:spAutoFit/>
          </a:bodyPr>
          <a:lstStyle/>
          <a:p>
            <a:r>
              <a:rPr lang="en-US" sz="1400" dirty="0" smtClean="0">
                <a:latin typeface="Adobe Devanagari" pitchFamily="18" charset="0"/>
                <a:cs typeface="Adobe Devanagari" pitchFamily="18" charset="0"/>
              </a:rPr>
              <a:t>Of the following, the next BEST step in the management of this  child is to administer intravenous:</a:t>
            </a:r>
          </a:p>
          <a:p>
            <a:pPr marL="342900" indent="-342900">
              <a:buFont typeface="+mj-lt"/>
              <a:buAutoNum type="alphaUcPeriod"/>
            </a:pPr>
            <a:r>
              <a:rPr lang="en-US" sz="1400" dirty="0" smtClean="0">
                <a:latin typeface="Adobe Devanagari" pitchFamily="18" charset="0"/>
                <a:cs typeface="Adobe Devanagari" pitchFamily="18" charset="0"/>
              </a:rPr>
              <a:t>5% albumin at 10 mL/kg over 1 hour</a:t>
            </a:r>
          </a:p>
          <a:p>
            <a:pPr marL="342900" indent="-342900">
              <a:buFont typeface="+mj-lt"/>
              <a:buAutoNum type="alphaUcPeriod"/>
            </a:pPr>
            <a:r>
              <a:rPr lang="en-US" sz="1400" dirty="0" smtClean="0">
                <a:latin typeface="Adobe Devanagari" pitchFamily="18" charset="0"/>
                <a:cs typeface="Adobe Devanagari" pitchFamily="18" charset="0"/>
              </a:rPr>
              <a:t>0.9% </a:t>
            </a:r>
            <a:r>
              <a:rPr lang="en-US" sz="1400" dirty="0" err="1" smtClean="0">
                <a:latin typeface="Adobe Devanagari" pitchFamily="18" charset="0"/>
                <a:cs typeface="Adobe Devanagari" pitchFamily="18" charset="0"/>
              </a:rPr>
              <a:t>NaCl</a:t>
            </a:r>
            <a:r>
              <a:rPr lang="en-US" sz="1400" dirty="0" smtClean="0">
                <a:latin typeface="Adobe Devanagari" pitchFamily="18" charset="0"/>
                <a:cs typeface="Adobe Devanagari" pitchFamily="18" charset="0"/>
              </a:rPr>
              <a:t> at 20 mL/kg over 1 hour</a:t>
            </a:r>
          </a:p>
          <a:p>
            <a:pPr marL="342900" indent="-342900">
              <a:buFont typeface="+mj-lt"/>
              <a:buAutoNum type="alphaUcPeriod"/>
            </a:pPr>
            <a:r>
              <a:rPr lang="en-US" sz="1400" dirty="0" smtClean="0">
                <a:latin typeface="Adobe Devanagari" pitchFamily="18" charset="0"/>
                <a:cs typeface="Adobe Devanagari" pitchFamily="18" charset="0"/>
              </a:rPr>
              <a:t>Fluids (5% dextrose) at 12 mL/h + urine replacement (mL for mL)</a:t>
            </a:r>
          </a:p>
          <a:p>
            <a:pPr marL="342900" indent="-342900">
              <a:buFont typeface="+mj-lt"/>
              <a:buAutoNum type="alphaUcPeriod"/>
            </a:pPr>
            <a:r>
              <a:rPr lang="en-US" sz="1400" dirty="0" smtClean="0">
                <a:latin typeface="Adobe Devanagari" pitchFamily="18" charset="0"/>
                <a:cs typeface="Adobe Devanagari" pitchFamily="18" charset="0"/>
              </a:rPr>
              <a:t>Fluids (5% dextrose + 0.22% </a:t>
            </a:r>
            <a:r>
              <a:rPr lang="en-US" sz="1400" dirty="0" err="1" smtClean="0">
                <a:latin typeface="Adobe Devanagari" pitchFamily="18" charset="0"/>
                <a:cs typeface="Adobe Devanagari" pitchFamily="18" charset="0"/>
              </a:rPr>
              <a:t>NaCl</a:t>
            </a:r>
            <a:r>
              <a:rPr lang="en-US" sz="1400" dirty="0" smtClean="0">
                <a:latin typeface="Adobe Devanagari" pitchFamily="18" charset="0"/>
                <a:cs typeface="Adobe Devanagari" pitchFamily="18" charset="0"/>
              </a:rPr>
              <a:t>) at 50 mL/hour</a:t>
            </a:r>
          </a:p>
          <a:p>
            <a:pPr marL="342900" indent="-342900">
              <a:buFont typeface="+mj-lt"/>
              <a:buAutoNum type="alphaUcPeriod"/>
            </a:pPr>
            <a:r>
              <a:rPr lang="en-US" sz="1400" dirty="0" smtClean="0">
                <a:latin typeface="Adobe Devanagari" pitchFamily="18" charset="0"/>
                <a:cs typeface="Adobe Devanagari" pitchFamily="18" charset="0"/>
              </a:rPr>
              <a:t>Fluids (5% dextrose + 0.9% </a:t>
            </a:r>
            <a:r>
              <a:rPr lang="en-US" sz="1400" dirty="0" err="1" smtClean="0">
                <a:latin typeface="Adobe Devanagari" pitchFamily="18" charset="0"/>
                <a:cs typeface="Adobe Devanagari" pitchFamily="18" charset="0"/>
              </a:rPr>
              <a:t>NaCl</a:t>
            </a:r>
            <a:r>
              <a:rPr lang="en-US" sz="1400" dirty="0" smtClean="0">
                <a:latin typeface="Adobe Devanagari" pitchFamily="18" charset="0"/>
                <a:cs typeface="Adobe Devanagari" pitchFamily="18" charset="0"/>
              </a:rPr>
              <a:t>) at 50 </a:t>
            </a:r>
            <a:endParaRPr lang="en-US" sz="1400" dirty="0">
              <a:latin typeface="Adobe Devanagari" pitchFamily="18" charset="0"/>
              <a:cs typeface="Adobe Devanagari" pitchFamily="18" charset="0"/>
            </a:endParaRPr>
          </a:p>
        </p:txBody>
      </p:sp>
      <p:pic>
        <p:nvPicPr>
          <p:cNvPr id="6"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178995" y="5917869"/>
            <a:ext cx="247387" cy="24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6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0"/>
            <a:ext cx="3276600" cy="685800"/>
          </a:xfrm>
        </p:spPr>
        <p:txBody>
          <a:bodyPr>
            <a:normAutofit/>
          </a:bodyPr>
          <a:lstStyle/>
          <a:p>
            <a:r>
              <a:rPr lang="en-US" sz="3600" dirty="0" smtClean="0">
                <a:latin typeface="Adobe Fan Heiti Std B" pitchFamily="34" charset="-128"/>
                <a:ea typeface="Adobe Fan Heiti Std B" pitchFamily="34" charset="-128"/>
              </a:rPr>
              <a:t>Question 4</a:t>
            </a:r>
            <a:endParaRPr lang="en-US"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1066800"/>
            <a:ext cx="8458200" cy="5410200"/>
          </a:xfrm>
        </p:spPr>
        <p:txBody>
          <a:bodyPr>
            <a:noAutofit/>
          </a:bodyPr>
          <a:lstStyle/>
          <a:p>
            <a:r>
              <a:rPr lang="en-US" sz="2800" dirty="0" smtClean="0">
                <a:latin typeface="Adobe Devanagari" pitchFamily="18" charset="0"/>
                <a:cs typeface="Adobe Devanagari" pitchFamily="18" charset="0"/>
              </a:rPr>
              <a:t>This child presents </a:t>
            </a:r>
            <a:r>
              <a:rPr lang="en-US" sz="2800" dirty="0">
                <a:latin typeface="Adobe Devanagari" pitchFamily="18" charset="0"/>
                <a:cs typeface="Adobe Devanagari" pitchFamily="18" charset="0"/>
              </a:rPr>
              <a:t>with a history of diarrhea and current symptoms of oliguria and swelling. </a:t>
            </a:r>
            <a:r>
              <a:rPr lang="en-US" sz="2800" dirty="0" smtClean="0">
                <a:latin typeface="Adobe Devanagari" pitchFamily="18" charset="0"/>
                <a:cs typeface="Adobe Devanagari" pitchFamily="18" charset="0"/>
              </a:rPr>
              <a:t>His </a:t>
            </a:r>
            <a:r>
              <a:rPr lang="en-US" sz="2800" dirty="0">
                <a:latin typeface="Adobe Devanagari" pitchFamily="18" charset="0"/>
                <a:cs typeface="Adobe Devanagari" pitchFamily="18" charset="0"/>
              </a:rPr>
              <a:t>physical </a:t>
            </a:r>
            <a:r>
              <a:rPr lang="en-US" sz="2800" dirty="0" smtClean="0">
                <a:latin typeface="Adobe Devanagari" pitchFamily="18" charset="0"/>
                <a:cs typeface="Adobe Devanagari" pitchFamily="18" charset="0"/>
              </a:rPr>
              <a:t>exam shows tachycardia</a:t>
            </a:r>
            <a:r>
              <a:rPr lang="en-US" sz="2800" dirty="0">
                <a:latin typeface="Adobe Devanagari" pitchFamily="18" charset="0"/>
                <a:cs typeface="Adobe Devanagari" pitchFamily="18" charset="0"/>
              </a:rPr>
              <a:t>, hypertension, and mild edema. </a:t>
            </a:r>
            <a:endParaRPr lang="en-US" sz="2800" dirty="0" smtClean="0">
              <a:latin typeface="Adobe Devanagari" pitchFamily="18" charset="0"/>
              <a:cs typeface="Adobe Devanagari" pitchFamily="18" charset="0"/>
            </a:endParaRPr>
          </a:p>
          <a:p>
            <a:r>
              <a:rPr lang="en-US" sz="2800" dirty="0" smtClean="0">
                <a:latin typeface="Adobe Devanagari" pitchFamily="18" charset="0"/>
                <a:cs typeface="Adobe Devanagari" pitchFamily="18" charset="0"/>
              </a:rPr>
              <a:t>Laboratory </a:t>
            </a:r>
            <a:r>
              <a:rPr lang="en-US" sz="2800" dirty="0">
                <a:latin typeface="Adobe Devanagari" pitchFamily="18" charset="0"/>
                <a:cs typeface="Adobe Devanagari" pitchFamily="18" charset="0"/>
              </a:rPr>
              <a:t>evaluation </a:t>
            </a:r>
            <a:r>
              <a:rPr lang="en-US" sz="2800" dirty="0" smtClean="0">
                <a:latin typeface="Adobe Devanagari" pitchFamily="18" charset="0"/>
                <a:cs typeface="Adobe Devanagari" pitchFamily="18" charset="0"/>
              </a:rPr>
              <a:t>reveals </a:t>
            </a:r>
          </a:p>
          <a:p>
            <a:pPr lvl="1"/>
            <a:r>
              <a:rPr lang="en-US" sz="2400" dirty="0" smtClean="0">
                <a:latin typeface="Adobe Devanagari" pitchFamily="18" charset="0"/>
                <a:cs typeface="Adobe Devanagari" pitchFamily="18" charset="0"/>
              </a:rPr>
              <a:t>Azotemia </a:t>
            </a:r>
            <a:r>
              <a:rPr lang="en-US" sz="2400" dirty="0">
                <a:latin typeface="Adobe Devanagari" pitchFamily="18" charset="0"/>
                <a:cs typeface="Adobe Devanagari" pitchFamily="18" charset="0"/>
              </a:rPr>
              <a:t>(elevated blood urea </a:t>
            </a:r>
            <a:r>
              <a:rPr lang="en-US" sz="2400" dirty="0" smtClean="0">
                <a:latin typeface="Adobe Devanagari" pitchFamily="18" charset="0"/>
                <a:cs typeface="Adobe Devanagari" pitchFamily="18" charset="0"/>
              </a:rPr>
              <a:t>nitrogen </a:t>
            </a:r>
            <a:r>
              <a:rPr lang="en-US" sz="2400" dirty="0">
                <a:latin typeface="Adobe Devanagari" pitchFamily="18" charset="0"/>
                <a:cs typeface="Adobe Devanagari" pitchFamily="18" charset="0"/>
              </a:rPr>
              <a:t>and </a:t>
            </a:r>
            <a:r>
              <a:rPr lang="en-US" sz="2400" dirty="0" err="1">
                <a:latin typeface="Adobe Devanagari" pitchFamily="18" charset="0"/>
                <a:cs typeface="Adobe Devanagari" pitchFamily="18" charset="0"/>
              </a:rPr>
              <a:t>creatinine</a:t>
            </a:r>
            <a:r>
              <a:rPr lang="en-US" sz="2400" dirty="0">
                <a:latin typeface="Adobe Devanagari" pitchFamily="18" charset="0"/>
                <a:cs typeface="Adobe Devanagari" pitchFamily="18" charset="0"/>
              </a:rPr>
              <a:t>), mild hyperkalemia, and </a:t>
            </a:r>
            <a:r>
              <a:rPr lang="en-US" sz="2400" dirty="0" err="1">
                <a:latin typeface="Adobe Devanagari" pitchFamily="18" charset="0"/>
                <a:cs typeface="Adobe Devanagari" pitchFamily="18" charset="0"/>
              </a:rPr>
              <a:t>hyperphosphatemia</a:t>
            </a:r>
            <a:r>
              <a:rPr lang="en-US" sz="2400" dirty="0">
                <a:latin typeface="Adobe Devanagari" pitchFamily="18" charset="0"/>
                <a:cs typeface="Adobe Devanagari" pitchFamily="18" charset="0"/>
              </a:rPr>
              <a:t> with an increased anion gap </a:t>
            </a:r>
            <a:r>
              <a:rPr lang="en-US" sz="2400" dirty="0" smtClean="0">
                <a:latin typeface="Adobe Devanagari" pitchFamily="18" charset="0"/>
                <a:cs typeface="Adobe Devanagari" pitchFamily="18" charset="0"/>
              </a:rPr>
              <a:t>acidosis (AG: (</a:t>
            </a:r>
            <a:r>
              <a:rPr lang="en-US" sz="2400" dirty="0" err="1" smtClean="0">
                <a:latin typeface="Adobe Devanagari" pitchFamily="18" charset="0"/>
                <a:cs typeface="Adobe Devanagari" pitchFamily="18" charset="0"/>
              </a:rPr>
              <a:t>Na+K</a:t>
            </a:r>
            <a:r>
              <a:rPr lang="en-US" sz="2400" dirty="0" smtClean="0">
                <a:latin typeface="Adobe Devanagari" pitchFamily="18" charset="0"/>
                <a:cs typeface="Adobe Devanagari" pitchFamily="18" charset="0"/>
              </a:rPr>
              <a:t>) – (</a:t>
            </a:r>
            <a:r>
              <a:rPr lang="en-US" sz="2400" dirty="0" err="1" smtClean="0">
                <a:latin typeface="Adobe Devanagari" pitchFamily="18" charset="0"/>
                <a:cs typeface="Adobe Devanagari" pitchFamily="18" charset="0"/>
              </a:rPr>
              <a:t>Cl+Bicarb</a:t>
            </a:r>
            <a:r>
              <a:rPr lang="en-US" sz="2400" dirty="0" smtClean="0">
                <a:latin typeface="Adobe Devanagari" pitchFamily="18" charset="0"/>
                <a:cs typeface="Adobe Devanagari" pitchFamily="18" charset="0"/>
              </a:rPr>
              <a:t>) ~ 32).</a:t>
            </a:r>
          </a:p>
          <a:p>
            <a:pPr lvl="1"/>
            <a:r>
              <a:rPr lang="en-US" sz="2400" dirty="0" smtClean="0">
                <a:latin typeface="Adobe Devanagari" pitchFamily="18" charset="0"/>
                <a:cs typeface="Adobe Devanagari" pitchFamily="18" charset="0"/>
              </a:rPr>
              <a:t>Anemia, thrombocytopenia, and leukocytosis</a:t>
            </a:r>
          </a:p>
          <a:p>
            <a:pPr lvl="1"/>
            <a:r>
              <a:rPr lang="en-US" sz="2400" dirty="0" smtClean="0">
                <a:latin typeface="Adobe Devanagari" pitchFamily="18" charset="0"/>
                <a:cs typeface="Adobe Devanagari" pitchFamily="18" charset="0"/>
              </a:rPr>
              <a:t>Hematuria and proteinuria</a:t>
            </a: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59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Acute Renal Failure</a:t>
            </a:r>
            <a:endParaRPr lang="en-US" dirty="0">
              <a:latin typeface="Adobe Fan Heiti Std B" pitchFamily="34" charset="-128"/>
              <a:ea typeface="Adobe Fan Heiti Std B" pitchFamily="34" charset="-128"/>
            </a:endParaRPr>
          </a:p>
        </p:txBody>
      </p:sp>
      <p:pic>
        <p:nvPicPr>
          <p:cNvPr id="10242" name="Picture 2" descr="http://www.clevelandclinicmeded.com/medicalpubs/diseasemanagement/nephrology/acute-kidney-injury/images/acute-kidney-injury-fig1_larg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2387" y="1447800"/>
            <a:ext cx="8460613" cy="478629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bp.blogspot.com/--mIgr5eF7SA/VNqnmcvGN8I/AAAAAAAAEHQ/j4wzQu37xm4/s1600/Sick_Kidne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7848" y="609600"/>
            <a:ext cx="2209800" cy="288747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066800" y="65532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071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914400"/>
          </a:xfrm>
        </p:spPr>
        <p:txBody>
          <a:bodyPr/>
          <a:lstStyle/>
          <a:p>
            <a:r>
              <a:rPr lang="en-US" dirty="0" smtClean="0">
                <a:latin typeface="Adobe Fan Heiti Std B" pitchFamily="34" charset="-128"/>
                <a:ea typeface="Adobe Fan Heiti Std B" pitchFamily="34" charset="-128"/>
              </a:rPr>
              <a:t>Acute Renal Failure</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04800" y="1600200"/>
            <a:ext cx="8686800" cy="5562600"/>
          </a:xfrm>
        </p:spPr>
        <p:txBody>
          <a:bodyPr>
            <a:normAutofit/>
          </a:bodyPr>
          <a:lstStyle/>
          <a:p>
            <a:r>
              <a:rPr lang="en-US" sz="3700" dirty="0">
                <a:latin typeface="Adobe Devanagari" pitchFamily="18" charset="0"/>
                <a:cs typeface="Adobe Devanagari" pitchFamily="18" charset="0"/>
              </a:rPr>
              <a:t>Management:</a:t>
            </a:r>
          </a:p>
          <a:p>
            <a:pPr lvl="1"/>
            <a:r>
              <a:rPr lang="en-US" sz="3300" dirty="0">
                <a:latin typeface="Adobe Devanagari" pitchFamily="18" charset="0"/>
                <a:cs typeface="Adobe Devanagari" pitchFamily="18" charset="0"/>
              </a:rPr>
              <a:t>Supportive and treating the underlying cause</a:t>
            </a:r>
          </a:p>
          <a:p>
            <a:pPr lvl="1"/>
            <a:r>
              <a:rPr lang="en-US" sz="3300" dirty="0">
                <a:latin typeface="Adobe Devanagari" pitchFamily="18" charset="0"/>
                <a:cs typeface="Adobe Devanagari" pitchFamily="18" charset="0"/>
              </a:rPr>
              <a:t>Establish </a:t>
            </a:r>
            <a:r>
              <a:rPr lang="en-US" sz="3300" dirty="0" err="1">
                <a:latin typeface="Adobe Devanagari" pitchFamily="18" charset="0"/>
                <a:cs typeface="Adobe Devanagari" pitchFamily="18" charset="0"/>
              </a:rPr>
              <a:t>volemic</a:t>
            </a:r>
            <a:r>
              <a:rPr lang="en-US" sz="3300" dirty="0">
                <a:latin typeface="Adobe Devanagari" pitchFamily="18" charset="0"/>
                <a:cs typeface="Adobe Devanagari" pitchFamily="18" charset="0"/>
              </a:rPr>
              <a:t> state</a:t>
            </a:r>
          </a:p>
          <a:p>
            <a:pPr lvl="1"/>
            <a:r>
              <a:rPr lang="en-US" sz="3300" dirty="0" err="1">
                <a:latin typeface="Adobe Devanagari" pitchFamily="18" charset="0"/>
                <a:cs typeface="Adobe Devanagari" pitchFamily="18" charset="0"/>
              </a:rPr>
              <a:t>Hypovolemia</a:t>
            </a:r>
            <a:r>
              <a:rPr lang="en-US" sz="3300" dirty="0">
                <a:latin typeface="Adobe Devanagari" pitchFamily="18" charset="0"/>
                <a:cs typeface="Adobe Devanagari" pitchFamily="18" charset="0"/>
              </a:rPr>
              <a:t>: Dry, tacky mucous membranes, delayed cap refill, poor pulse</a:t>
            </a:r>
          </a:p>
          <a:p>
            <a:pPr lvl="1"/>
            <a:r>
              <a:rPr lang="en-US" sz="3300" dirty="0">
                <a:latin typeface="Adobe Devanagari" pitchFamily="18" charset="0"/>
                <a:cs typeface="Adobe Devanagari" pitchFamily="18" charset="0"/>
              </a:rPr>
              <a:t>Restore with </a:t>
            </a:r>
            <a:r>
              <a:rPr lang="en-US" sz="3300" dirty="0" err="1">
                <a:latin typeface="Adobe Devanagari" pitchFamily="18" charset="0"/>
                <a:cs typeface="Adobe Devanagari" pitchFamily="18" charset="0"/>
              </a:rPr>
              <a:t>isolonic</a:t>
            </a:r>
            <a:r>
              <a:rPr lang="en-US" sz="3300" dirty="0">
                <a:latin typeface="Adobe Devanagari" pitchFamily="18" charset="0"/>
                <a:cs typeface="Adobe Devanagari" pitchFamily="18" charset="0"/>
              </a:rPr>
              <a:t> fluids to </a:t>
            </a:r>
            <a:r>
              <a:rPr lang="en-US" sz="3300" dirty="0" err="1">
                <a:latin typeface="Adobe Devanagari" pitchFamily="18" charset="0"/>
                <a:cs typeface="Adobe Devanagari" pitchFamily="18" charset="0"/>
              </a:rPr>
              <a:t>euvolemia</a:t>
            </a:r>
            <a:r>
              <a:rPr lang="en-US" sz="3300" dirty="0">
                <a:latin typeface="Adobe Devanagari" pitchFamily="18" charset="0"/>
                <a:cs typeface="Adobe Devanagari" pitchFamily="18" charset="0"/>
              </a:rPr>
              <a:t> </a:t>
            </a:r>
            <a:r>
              <a:rPr lang="en-US" sz="3300" dirty="0">
                <a:latin typeface="Adobe Devanagari" pitchFamily="18" charset="0"/>
                <a:cs typeface="Adobe Devanagari" pitchFamily="18" charset="0"/>
                <a:sym typeface="Wingdings" pitchFamily="2" charset="2"/>
              </a:rPr>
              <a:t> remember to start smaller with patients in renal failure to avoid fluid </a:t>
            </a:r>
            <a:r>
              <a:rPr lang="en-US" sz="3300" dirty="0" smtClean="0">
                <a:latin typeface="Adobe Devanagari" pitchFamily="18" charset="0"/>
                <a:cs typeface="Adobe Devanagari" pitchFamily="18" charset="0"/>
                <a:sym typeface="Wingdings" pitchFamily="2" charset="2"/>
              </a:rPr>
              <a:t>overload</a:t>
            </a:r>
            <a:endParaRPr lang="en-US" sz="3300" dirty="0">
              <a:latin typeface="Adobe Devanagari" pitchFamily="18" charset="0"/>
              <a:cs typeface="Adobe Devanagari" pitchFamily="18" charset="0"/>
            </a:endParaRPr>
          </a:p>
        </p:txBody>
      </p:sp>
      <p:sp>
        <p:nvSpPr>
          <p:cNvPr id="5" name="Content Placeholder 2"/>
          <p:cNvSpPr txBox="1">
            <a:spLocks/>
          </p:cNvSpPr>
          <p:nvPr/>
        </p:nvSpPr>
        <p:spPr>
          <a:xfrm>
            <a:off x="609600" y="2971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cxnSp>
        <p:nvCxnSpPr>
          <p:cNvPr id="6" name="Straight Connector 5"/>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126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8229600" cy="1143000"/>
          </a:xfrm>
        </p:spPr>
        <p:txBody>
          <a:bodyPr/>
          <a:lstStyle/>
          <a:p>
            <a:r>
              <a:rPr lang="en-US" dirty="0" smtClean="0"/>
              <a:t>Question 1</a:t>
            </a:r>
            <a:endParaRPr lang="en-US" dirty="0"/>
          </a:p>
        </p:txBody>
      </p:sp>
      <p:sp>
        <p:nvSpPr>
          <p:cNvPr id="3" name="Content Placeholder 2"/>
          <p:cNvSpPr>
            <a:spLocks noGrp="1"/>
          </p:cNvSpPr>
          <p:nvPr>
            <p:ph idx="1"/>
          </p:nvPr>
        </p:nvSpPr>
        <p:spPr>
          <a:xfrm>
            <a:off x="457200" y="1143000"/>
            <a:ext cx="8534400" cy="5486400"/>
          </a:xfrm>
        </p:spPr>
        <p:txBody>
          <a:bodyPr>
            <a:normAutofit fontScale="70000" lnSpcReduction="20000"/>
          </a:bodyPr>
          <a:lstStyle/>
          <a:p>
            <a:pPr marL="0" indent="0">
              <a:buNone/>
            </a:pPr>
            <a:r>
              <a:rPr lang="en-US" dirty="0"/>
              <a:t>The parents of a 1-month-old infant who was found to have a solitary kidney in utero are asking questions about the status of the infant’s kidney function. The infant is otherwise healthy. Upon the insistence of the family, a serum </a:t>
            </a:r>
            <a:r>
              <a:rPr lang="en-US" dirty="0" err="1"/>
              <a:t>creatinine</a:t>
            </a:r>
            <a:r>
              <a:rPr lang="en-US" dirty="0"/>
              <a:t> and ultrasonography are performed. The serum </a:t>
            </a:r>
            <a:r>
              <a:rPr lang="en-US" dirty="0" err="1"/>
              <a:t>creatinine</a:t>
            </a:r>
            <a:r>
              <a:rPr lang="en-US" dirty="0"/>
              <a:t> is 0.5 mg/</a:t>
            </a:r>
            <a:r>
              <a:rPr lang="en-US" dirty="0" err="1"/>
              <a:t>dL</a:t>
            </a:r>
            <a:r>
              <a:rPr lang="en-US" dirty="0"/>
              <a:t>. Renal ultrasonography demonstrates a 5.5 cm kidney on the right side of the body and absent kidney on the </a:t>
            </a:r>
            <a:r>
              <a:rPr lang="en-US" dirty="0" smtClean="0"/>
              <a:t>left.</a:t>
            </a:r>
          </a:p>
          <a:p>
            <a:pPr marL="0" indent="0">
              <a:buNone/>
            </a:pPr>
            <a:r>
              <a:rPr lang="en-US" dirty="0" smtClean="0"/>
              <a:t>Of </a:t>
            </a:r>
            <a:r>
              <a:rPr lang="en-US" dirty="0"/>
              <a:t>the following, the statement that BEST characterizes the renal status of the infant </a:t>
            </a:r>
            <a:r>
              <a:rPr lang="en-US" dirty="0" smtClean="0"/>
              <a:t>is:</a:t>
            </a:r>
            <a:endParaRPr lang="en-US" dirty="0"/>
          </a:p>
          <a:p>
            <a:pPr marL="514350" indent="-514350">
              <a:buFont typeface="+mj-lt"/>
              <a:buAutoNum type="alphaUcPeriod"/>
            </a:pPr>
            <a:r>
              <a:rPr lang="en-US" dirty="0" smtClean="0"/>
              <a:t>Nephrotoxic </a:t>
            </a:r>
            <a:r>
              <a:rPr lang="en-US" dirty="0"/>
              <a:t>agents should be minimized because of decreased nephron </a:t>
            </a:r>
            <a:r>
              <a:rPr lang="en-US" dirty="0" smtClean="0"/>
              <a:t>mass</a:t>
            </a:r>
          </a:p>
          <a:p>
            <a:pPr marL="514350" indent="-514350">
              <a:buFont typeface="+mj-lt"/>
              <a:buAutoNum type="alphaUcPeriod"/>
            </a:pPr>
            <a:r>
              <a:rPr lang="en-US" dirty="0" smtClean="0"/>
              <a:t>This </a:t>
            </a:r>
            <a:r>
              <a:rPr lang="en-US" dirty="0"/>
              <a:t>infant is at higher than usual risk for dehydration in the setting of </a:t>
            </a:r>
            <a:r>
              <a:rPr lang="en-US" dirty="0" smtClean="0"/>
              <a:t>gastroenteritis</a:t>
            </a:r>
          </a:p>
          <a:p>
            <a:pPr marL="514350" indent="-514350">
              <a:buFont typeface="+mj-lt"/>
              <a:buAutoNum type="alphaUcPeriod"/>
            </a:pPr>
            <a:r>
              <a:rPr lang="en-US" dirty="0" smtClean="0"/>
              <a:t>This </a:t>
            </a:r>
            <a:r>
              <a:rPr lang="en-US" dirty="0"/>
              <a:t>infant is likely to require dialysis by </a:t>
            </a:r>
            <a:r>
              <a:rPr lang="en-US" dirty="0" smtClean="0"/>
              <a:t>adolescence</a:t>
            </a:r>
          </a:p>
          <a:p>
            <a:pPr marL="514350" indent="-514350">
              <a:buFont typeface="+mj-lt"/>
              <a:buAutoNum type="alphaUcPeriod"/>
            </a:pPr>
            <a:r>
              <a:rPr lang="en-US" dirty="0" smtClean="0"/>
              <a:t>This </a:t>
            </a:r>
            <a:r>
              <a:rPr lang="en-US" dirty="0"/>
              <a:t>infant will require annual ultrasonography to screen for renal </a:t>
            </a:r>
            <a:r>
              <a:rPr lang="en-US" dirty="0" smtClean="0"/>
              <a:t>malignancy</a:t>
            </a:r>
          </a:p>
          <a:p>
            <a:pPr marL="514350" indent="-514350">
              <a:buFont typeface="+mj-lt"/>
              <a:buAutoNum type="alphaUcPeriod"/>
            </a:pPr>
            <a:r>
              <a:rPr lang="en-US" dirty="0" smtClean="0"/>
              <a:t>Toilet </a:t>
            </a:r>
            <a:r>
              <a:rPr lang="en-US" dirty="0"/>
              <a:t>training may be more challenging in the future for this infant</a:t>
            </a:r>
          </a:p>
        </p:txBody>
      </p:sp>
      <p:pic>
        <p:nvPicPr>
          <p:cNvPr id="4"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51020" y="3478219"/>
            <a:ext cx="409549" cy="40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0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Acute Renal Failure</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1143000"/>
            <a:ext cx="8229600" cy="5334000"/>
          </a:xfrm>
        </p:spPr>
        <p:txBody>
          <a:bodyPr>
            <a:noAutofit/>
          </a:bodyPr>
          <a:lstStyle/>
          <a:p>
            <a:pPr marL="0" indent="0">
              <a:buNone/>
            </a:pPr>
            <a:r>
              <a:rPr lang="en-US" sz="2400" dirty="0">
                <a:latin typeface="Adobe Devanagari" pitchFamily="18" charset="0"/>
                <a:cs typeface="Adobe Devanagari" pitchFamily="18" charset="0"/>
              </a:rPr>
              <a:t>After bolus, maintenance fluids:</a:t>
            </a:r>
          </a:p>
          <a:p>
            <a:r>
              <a:rPr lang="en-US" sz="2400" dirty="0">
                <a:latin typeface="Adobe Devanagari" pitchFamily="18" charset="0"/>
                <a:cs typeface="Adobe Devanagari" pitchFamily="18" charset="0"/>
              </a:rPr>
              <a:t>Insensible water loss (IWL) plus replacement of ongoing losses (urine output, gastrointestinal fluid loss, and others; </a:t>
            </a:r>
            <a:r>
              <a:rPr lang="en-US" sz="2400" dirty="0" err="1">
                <a:latin typeface="Adobe Devanagari" pitchFamily="18" charset="0"/>
                <a:cs typeface="Adobe Devanagari" pitchFamily="18" charset="0"/>
              </a:rPr>
              <a:t>eg</a:t>
            </a:r>
            <a:r>
              <a:rPr lang="en-US" sz="2400" dirty="0">
                <a:latin typeface="Adobe Devanagari" pitchFamily="18" charset="0"/>
                <a:cs typeface="Adobe Devanagari" pitchFamily="18" charset="0"/>
              </a:rPr>
              <a:t>, chest tube drainage). In most patients who lack vomiting or diarrhea, this fluid prescription is a summation of IWL plus urine output (UOP) replacement. </a:t>
            </a:r>
          </a:p>
          <a:p>
            <a:pPr lvl="1"/>
            <a:r>
              <a:rPr lang="en-US" sz="2000" dirty="0">
                <a:latin typeface="Adobe Devanagari" pitchFamily="18" charset="0"/>
                <a:cs typeface="Adobe Devanagari" pitchFamily="18" charset="0"/>
              </a:rPr>
              <a:t>IWL is typically 40 mL/kg for children less than 10 kg in body weight and 500 mL/m2 per day for children heavier than 10 kg. </a:t>
            </a:r>
          </a:p>
          <a:p>
            <a:pPr lvl="1"/>
            <a:r>
              <a:rPr lang="en-US" sz="2000" dirty="0">
                <a:latin typeface="Adobe Devanagari" pitchFamily="18" charset="0"/>
                <a:cs typeface="Adobe Devanagari" pitchFamily="18" charset="0"/>
              </a:rPr>
              <a:t>Unlike a patient with normal renal function and normal urine output, where a “maintenance” fluid prescription of 1200 mL/day for a 14-kg patient would be selected, the clinician must switch to a stricter prescription of 500 mL/m2 (IWL) per day plus UOP replacement. </a:t>
            </a:r>
          </a:p>
          <a:p>
            <a:pPr lvl="1"/>
            <a:r>
              <a:rPr lang="en-US" sz="2000" dirty="0">
                <a:latin typeface="Adobe Devanagari" pitchFamily="18" charset="0"/>
                <a:cs typeface="Adobe Devanagari" pitchFamily="18" charset="0"/>
              </a:rPr>
              <a:t>Sodium supplementation is not needed when replacing IWL and the sodium content of UOP replacement fluid should match that of the patient’s urinary losses. </a:t>
            </a:r>
          </a:p>
        </p:txBody>
      </p:sp>
      <p:cxnSp>
        <p:nvCxnSpPr>
          <p:cNvPr id="4" name="Straight Connector 3"/>
          <p:cNvCxnSpPr/>
          <p:nvPr/>
        </p:nvCxnSpPr>
        <p:spPr>
          <a:xfrm>
            <a:off x="609600" y="64770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791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579438"/>
          </a:xfrm>
        </p:spPr>
        <p:txBody>
          <a:bodyPr>
            <a:normAutofit fontScale="90000"/>
          </a:bodyPr>
          <a:lstStyle/>
          <a:p>
            <a:r>
              <a:rPr lang="en-US" sz="3600" dirty="0" smtClean="0"/>
              <a:t>Question 5</a:t>
            </a:r>
            <a:endParaRPr lang="en-US" sz="3600" dirty="0"/>
          </a:p>
        </p:txBody>
      </p:sp>
      <p:sp>
        <p:nvSpPr>
          <p:cNvPr id="3" name="Content Placeholder 2"/>
          <p:cNvSpPr>
            <a:spLocks noGrp="1"/>
          </p:cNvSpPr>
          <p:nvPr>
            <p:ph idx="1"/>
          </p:nvPr>
        </p:nvSpPr>
        <p:spPr>
          <a:xfrm>
            <a:off x="152400" y="609600"/>
            <a:ext cx="8991600" cy="1828800"/>
          </a:xfrm>
        </p:spPr>
        <p:txBody>
          <a:bodyPr>
            <a:noAutofit/>
          </a:bodyPr>
          <a:lstStyle/>
          <a:p>
            <a:pPr marL="0" indent="0">
              <a:buNone/>
            </a:pPr>
            <a:r>
              <a:rPr lang="en-US" sz="1800" dirty="0" smtClean="0"/>
              <a:t>A </a:t>
            </a:r>
            <a:r>
              <a:rPr lang="en-US" sz="1800" dirty="0"/>
              <a:t>three-month-old male infant presents with fever, vomiting and fussiness. No one at home is ill. The patient’s medical history is notable for lack of prenatal care. Physical examination reveals that his temperature is 39.1°C, his heart rate is 110 beats/min, his respiratory rate is 30 breaths/min, his blood pressure is 106/62 mm Hg, and his growth parameters are within reference range. Other physical examination findings include bilaterally descended testicles, a uncircumcised penis, and a </a:t>
            </a:r>
            <a:r>
              <a:rPr lang="en-US" sz="1800" dirty="0" err="1"/>
              <a:t>suprapubic</a:t>
            </a:r>
            <a:r>
              <a:rPr lang="en-US" sz="1800" dirty="0"/>
              <a:t> mass. Laboratory and </a:t>
            </a:r>
            <a:r>
              <a:rPr lang="en-US" sz="1800" dirty="0" err="1"/>
              <a:t>ultrasonographic</a:t>
            </a:r>
            <a:r>
              <a:rPr lang="en-US" sz="1800" dirty="0"/>
              <a:t> evaluation reveal the following</a:t>
            </a:r>
            <a:r>
              <a:rPr lang="en-US" sz="1800" dirty="0" smtClean="0"/>
              <a:t>:</a:t>
            </a:r>
            <a:endParaRPr lang="en-US" sz="1800" dirty="0"/>
          </a:p>
        </p:txBody>
      </p:sp>
      <p:sp>
        <p:nvSpPr>
          <p:cNvPr id="4" name="Rectangle 3"/>
          <p:cNvSpPr/>
          <p:nvPr/>
        </p:nvSpPr>
        <p:spPr>
          <a:xfrm>
            <a:off x="762000" y="2630031"/>
            <a:ext cx="8610600" cy="2246769"/>
          </a:xfrm>
          <a:prstGeom prst="rect">
            <a:avLst/>
          </a:prstGeom>
        </p:spPr>
        <p:txBody>
          <a:bodyPr wrap="square" numCol="2">
            <a:spAutoFit/>
          </a:bodyPr>
          <a:lstStyle/>
          <a:p>
            <a:r>
              <a:rPr lang="en-US" sz="1400" u="sng" dirty="0" smtClean="0"/>
              <a:t>Urine test strip</a:t>
            </a:r>
            <a:r>
              <a:rPr lang="en-US" sz="1400" dirty="0" smtClean="0"/>
              <a:t>:</a:t>
            </a:r>
          </a:p>
          <a:p>
            <a:r>
              <a:rPr lang="en-US" sz="1400" dirty="0" smtClean="0"/>
              <a:t>Specific gravity, 1.005</a:t>
            </a:r>
          </a:p>
          <a:p>
            <a:r>
              <a:rPr lang="en-US" sz="1400" dirty="0" smtClean="0"/>
              <a:t>pH, 6.5</a:t>
            </a:r>
          </a:p>
          <a:p>
            <a:r>
              <a:rPr lang="en-US" sz="1400" dirty="0" smtClean="0"/>
              <a:t>3+ blood</a:t>
            </a:r>
          </a:p>
          <a:p>
            <a:r>
              <a:rPr lang="en-US" sz="1400" dirty="0" smtClean="0"/>
              <a:t>2+ protein</a:t>
            </a:r>
          </a:p>
          <a:p>
            <a:r>
              <a:rPr lang="en-US" sz="1400" dirty="0" smtClean="0"/>
              <a:t>Leukocyte esterase, positive</a:t>
            </a:r>
          </a:p>
          <a:p>
            <a:r>
              <a:rPr lang="en-US" sz="1400" dirty="0" smtClean="0"/>
              <a:t>Nitrite, negative</a:t>
            </a:r>
          </a:p>
          <a:p>
            <a:r>
              <a:rPr lang="en-US" sz="1400" u="sng" dirty="0" smtClean="0"/>
              <a:t>Microscopy</a:t>
            </a:r>
            <a:r>
              <a:rPr lang="en-US" sz="1400" dirty="0" smtClean="0"/>
              <a:t>:</a:t>
            </a:r>
          </a:p>
          <a:p>
            <a:r>
              <a:rPr lang="en-US" sz="1400" dirty="0" smtClean="0"/>
              <a:t>10 to 20 red blood cells/HPF</a:t>
            </a:r>
          </a:p>
          <a:p>
            <a:r>
              <a:rPr lang="en-US" sz="1400" dirty="0" smtClean="0"/>
              <a:t>Greater than 100 white blood cells/HPF</a:t>
            </a:r>
          </a:p>
          <a:p>
            <a:r>
              <a:rPr lang="en-US" sz="1400" u="sng" dirty="0" smtClean="0"/>
              <a:t>Electrolytes</a:t>
            </a:r>
            <a:r>
              <a:rPr lang="en-US" sz="1400" dirty="0" smtClean="0"/>
              <a:t>:</a:t>
            </a:r>
          </a:p>
          <a:p>
            <a:r>
              <a:rPr lang="en-US" sz="1400" dirty="0" smtClean="0"/>
              <a:t>Sodium, 144 </a:t>
            </a:r>
            <a:r>
              <a:rPr lang="en-US" sz="1400" dirty="0" err="1" smtClean="0"/>
              <a:t>mEq</a:t>
            </a:r>
            <a:r>
              <a:rPr lang="en-US" sz="1400" dirty="0" smtClean="0"/>
              <a:t>/L (144 </a:t>
            </a:r>
            <a:r>
              <a:rPr lang="en-US" sz="1400" dirty="0" err="1" smtClean="0"/>
              <a:t>mmol</a:t>
            </a:r>
            <a:r>
              <a:rPr lang="en-US" sz="1400" dirty="0" smtClean="0"/>
              <a:t>/L)</a:t>
            </a:r>
          </a:p>
          <a:p>
            <a:r>
              <a:rPr lang="en-US" sz="1400" dirty="0" smtClean="0"/>
              <a:t>Potassium, 5.6 </a:t>
            </a:r>
            <a:r>
              <a:rPr lang="en-US" sz="1400" dirty="0" err="1" smtClean="0"/>
              <a:t>mEq</a:t>
            </a:r>
            <a:r>
              <a:rPr lang="en-US" sz="1400" dirty="0" smtClean="0"/>
              <a:t>/L (5.6 </a:t>
            </a:r>
            <a:r>
              <a:rPr lang="en-US" sz="1400" dirty="0" err="1" smtClean="0"/>
              <a:t>mmol</a:t>
            </a:r>
            <a:r>
              <a:rPr lang="en-US" sz="1400" dirty="0" smtClean="0"/>
              <a:t>/L)</a:t>
            </a:r>
          </a:p>
          <a:p>
            <a:r>
              <a:rPr lang="en-US" sz="1400" dirty="0" smtClean="0"/>
              <a:t>Chloride, 120 </a:t>
            </a:r>
            <a:r>
              <a:rPr lang="en-US" sz="1400" dirty="0" err="1" smtClean="0"/>
              <a:t>mEq</a:t>
            </a:r>
            <a:r>
              <a:rPr lang="en-US" sz="1400" dirty="0" smtClean="0"/>
              <a:t>/L (120 </a:t>
            </a:r>
            <a:r>
              <a:rPr lang="en-US" sz="1400" dirty="0" err="1" smtClean="0"/>
              <a:t>mmol</a:t>
            </a:r>
            <a:r>
              <a:rPr lang="en-US" sz="1400" dirty="0" smtClean="0"/>
              <a:t>/L)</a:t>
            </a:r>
          </a:p>
          <a:p>
            <a:r>
              <a:rPr lang="en-US" sz="1400" dirty="0" smtClean="0"/>
              <a:t>Bicarbonate, 16 </a:t>
            </a:r>
            <a:r>
              <a:rPr lang="en-US" sz="1400" dirty="0" err="1" smtClean="0"/>
              <a:t>mEq</a:t>
            </a:r>
            <a:r>
              <a:rPr lang="en-US" sz="1400" dirty="0" smtClean="0"/>
              <a:t>/L (16 </a:t>
            </a:r>
            <a:r>
              <a:rPr lang="en-US" sz="1400" dirty="0" err="1" smtClean="0"/>
              <a:t>mmol</a:t>
            </a:r>
            <a:r>
              <a:rPr lang="en-US" sz="1400" dirty="0" smtClean="0"/>
              <a:t>/L)</a:t>
            </a:r>
          </a:p>
          <a:p>
            <a:r>
              <a:rPr lang="en-US" sz="1400" dirty="0" smtClean="0"/>
              <a:t>Blood urea nitrogen, 24 mg/</a:t>
            </a:r>
            <a:r>
              <a:rPr lang="en-US" sz="1400" dirty="0" err="1" smtClean="0"/>
              <a:t>dL</a:t>
            </a:r>
            <a:r>
              <a:rPr lang="en-US" sz="1400" dirty="0" smtClean="0"/>
              <a:t> (8.57 </a:t>
            </a:r>
            <a:r>
              <a:rPr lang="en-US" sz="1400" dirty="0" err="1" smtClean="0"/>
              <a:t>mmol</a:t>
            </a:r>
            <a:r>
              <a:rPr lang="en-US" sz="1400" dirty="0" smtClean="0"/>
              <a:t>/L)</a:t>
            </a:r>
          </a:p>
          <a:p>
            <a:r>
              <a:rPr lang="en-US" sz="1400" dirty="0" err="1" smtClean="0"/>
              <a:t>Creatinine</a:t>
            </a:r>
            <a:r>
              <a:rPr lang="en-US" sz="1400" dirty="0" smtClean="0"/>
              <a:t>, 0.9 mg/</a:t>
            </a:r>
            <a:r>
              <a:rPr lang="en-US" sz="1400" dirty="0" err="1" smtClean="0"/>
              <a:t>dL</a:t>
            </a:r>
            <a:r>
              <a:rPr lang="en-US" sz="1400" dirty="0" smtClean="0"/>
              <a:t> (79.6 </a:t>
            </a:r>
            <a:r>
              <a:rPr lang="en-US" sz="1400" dirty="0" err="1" smtClean="0"/>
              <a:t>μmol</a:t>
            </a:r>
            <a:r>
              <a:rPr lang="en-US" sz="1400" dirty="0" smtClean="0"/>
              <a:t>/L)</a:t>
            </a:r>
          </a:p>
          <a:p>
            <a:r>
              <a:rPr lang="en-US" sz="1400" u="sng" dirty="0" smtClean="0"/>
              <a:t>Ultrasonography</a:t>
            </a:r>
            <a:r>
              <a:rPr lang="en-US" sz="1400" dirty="0" smtClean="0"/>
              <a:t>:</a:t>
            </a:r>
          </a:p>
          <a:p>
            <a:r>
              <a:rPr lang="en-US" sz="1400" dirty="0" smtClean="0"/>
              <a:t>Bilateral </a:t>
            </a:r>
            <a:r>
              <a:rPr lang="en-US" sz="1400" dirty="0" err="1" smtClean="0"/>
              <a:t>hydronephrosis</a:t>
            </a:r>
            <a:endParaRPr lang="en-US" sz="1400" dirty="0" smtClean="0"/>
          </a:p>
          <a:p>
            <a:r>
              <a:rPr lang="en-US" sz="1400" dirty="0" smtClean="0"/>
              <a:t>Bladder thickening</a:t>
            </a:r>
          </a:p>
        </p:txBody>
      </p:sp>
      <p:sp>
        <p:nvSpPr>
          <p:cNvPr id="5" name="Rectangle 4"/>
          <p:cNvSpPr/>
          <p:nvPr/>
        </p:nvSpPr>
        <p:spPr>
          <a:xfrm>
            <a:off x="228600" y="4800600"/>
            <a:ext cx="8991600" cy="1815882"/>
          </a:xfrm>
          <a:prstGeom prst="rect">
            <a:avLst/>
          </a:prstGeom>
        </p:spPr>
        <p:txBody>
          <a:bodyPr wrap="square">
            <a:spAutoFit/>
          </a:bodyPr>
          <a:lstStyle/>
          <a:p>
            <a:r>
              <a:rPr lang="en-US" sz="1600" dirty="0" smtClean="0"/>
              <a:t>You review the laboratory and </a:t>
            </a:r>
            <a:r>
              <a:rPr lang="en-US" sz="1600" dirty="0" err="1" smtClean="0"/>
              <a:t>ultrasonographic</a:t>
            </a:r>
            <a:r>
              <a:rPr lang="en-US" sz="1600" dirty="0" smtClean="0"/>
              <a:t> findings with the boy’s parents.</a:t>
            </a:r>
          </a:p>
          <a:p>
            <a:r>
              <a:rPr lang="en-US" sz="1600" dirty="0" smtClean="0"/>
              <a:t>Of the following, you are MOST likely to advise them that their son’s condition</a:t>
            </a:r>
          </a:p>
          <a:p>
            <a:pPr marL="514350" indent="-514350">
              <a:buFont typeface="+mj-lt"/>
              <a:buAutoNum type="alphaUcPeriod"/>
            </a:pPr>
            <a:r>
              <a:rPr lang="en-US" sz="1600" dirty="0" smtClean="0"/>
              <a:t>Can be traced to a problem with the ureteral insertion point into the bladder</a:t>
            </a:r>
          </a:p>
          <a:p>
            <a:pPr marL="514350" indent="-514350">
              <a:buFont typeface="+mj-lt"/>
              <a:buAutoNum type="alphaUcPeriod"/>
            </a:pPr>
            <a:r>
              <a:rPr lang="en-US" sz="1600" dirty="0" smtClean="0"/>
              <a:t>Is such that the risk for renal failure is low after corrective surgery, obviating the need for follow-up</a:t>
            </a:r>
          </a:p>
          <a:p>
            <a:pPr marL="514350" indent="-514350">
              <a:buFont typeface="+mj-lt"/>
              <a:buAutoNum type="alphaUcPeriod"/>
            </a:pPr>
            <a:r>
              <a:rPr lang="en-US" sz="1600" dirty="0" smtClean="0"/>
              <a:t>Delay of future circumcision</a:t>
            </a:r>
          </a:p>
          <a:p>
            <a:pPr marL="514350" indent="-514350">
              <a:buFont typeface="+mj-lt"/>
              <a:buAutoNum type="alphaUcPeriod"/>
            </a:pPr>
            <a:r>
              <a:rPr lang="en-US" sz="1600" dirty="0" smtClean="0"/>
              <a:t>Occurs equally in males and females</a:t>
            </a:r>
          </a:p>
          <a:p>
            <a:pPr marL="514350" indent="-514350">
              <a:buFont typeface="+mj-lt"/>
              <a:buAutoNum type="alphaUcPeriod"/>
            </a:pPr>
            <a:r>
              <a:rPr lang="en-US" sz="1600" dirty="0" smtClean="0"/>
              <a:t>Places him at higher risk of dehydration than expected in the setting of gastroenteritis</a:t>
            </a:r>
            <a:endParaRPr lang="en-US" sz="1600" dirty="0"/>
          </a:p>
        </p:txBody>
      </p:sp>
      <p:pic>
        <p:nvPicPr>
          <p:cNvPr id="6"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93108" y="6348050"/>
            <a:ext cx="188242" cy="188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72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Question 5</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normAutofit/>
          </a:bodyPr>
          <a:lstStyle/>
          <a:p>
            <a:r>
              <a:rPr lang="en-US" dirty="0" smtClean="0">
                <a:latin typeface="Adobe Devanagari" pitchFamily="18" charset="0"/>
                <a:cs typeface="Adobe Devanagari" pitchFamily="18" charset="0"/>
              </a:rPr>
              <a:t>Fever and </a:t>
            </a:r>
            <a:r>
              <a:rPr lang="en-US" dirty="0" err="1" smtClean="0">
                <a:latin typeface="Adobe Devanagari" pitchFamily="18" charset="0"/>
                <a:cs typeface="Adobe Devanagari" pitchFamily="18" charset="0"/>
              </a:rPr>
              <a:t>pyuria</a:t>
            </a:r>
            <a:r>
              <a:rPr lang="en-US" dirty="0" smtClean="0">
                <a:latin typeface="Adobe Devanagari" pitchFamily="18" charset="0"/>
                <a:cs typeface="Adobe Devanagari" pitchFamily="18" charset="0"/>
              </a:rPr>
              <a:t> indicate pyelonephritis.</a:t>
            </a:r>
          </a:p>
          <a:p>
            <a:r>
              <a:rPr lang="en-US" dirty="0" smtClean="0">
                <a:latin typeface="Adobe Devanagari" pitchFamily="18" charset="0"/>
                <a:cs typeface="Adobe Devanagari" pitchFamily="18" charset="0"/>
              </a:rPr>
              <a:t>The palpable mass with bilateral </a:t>
            </a:r>
            <a:r>
              <a:rPr lang="en-US" dirty="0" err="1" smtClean="0">
                <a:latin typeface="Adobe Devanagari" pitchFamily="18" charset="0"/>
                <a:cs typeface="Adobe Devanagari" pitchFamily="18" charset="0"/>
              </a:rPr>
              <a:t>hydronephrosis</a:t>
            </a:r>
            <a:r>
              <a:rPr lang="en-US" dirty="0" smtClean="0">
                <a:latin typeface="Adobe Devanagari" pitchFamily="18" charset="0"/>
                <a:cs typeface="Adobe Devanagari" pitchFamily="18" charset="0"/>
              </a:rPr>
              <a:t> with bladder wall thickening  in the setting of an elevated </a:t>
            </a:r>
            <a:r>
              <a:rPr lang="en-US" dirty="0" err="1" smtClean="0">
                <a:latin typeface="Adobe Devanagari" pitchFamily="18" charset="0"/>
                <a:cs typeface="Adobe Devanagari" pitchFamily="18" charset="0"/>
              </a:rPr>
              <a:t>creatinine</a:t>
            </a:r>
            <a:r>
              <a:rPr lang="en-US" dirty="0" smtClean="0">
                <a:latin typeface="Adobe Devanagari" pitchFamily="18" charset="0"/>
                <a:cs typeface="Adobe Devanagari" pitchFamily="18" charset="0"/>
              </a:rPr>
              <a:t> is consistent with an obstructive disorder.</a:t>
            </a:r>
          </a:p>
          <a:p>
            <a:pPr lvl="1"/>
            <a:r>
              <a:rPr lang="en-US" dirty="0" smtClean="0">
                <a:latin typeface="Adobe Devanagari" pitchFamily="18" charset="0"/>
                <a:cs typeface="Adobe Devanagari" pitchFamily="18" charset="0"/>
              </a:rPr>
              <a:t>Most likely from posterior urethral valves (PUV)</a:t>
            </a:r>
          </a:p>
          <a:p>
            <a:r>
              <a:rPr lang="en-US" dirty="0" smtClean="0">
                <a:latin typeface="Adobe Devanagari" pitchFamily="18" charset="0"/>
                <a:cs typeface="Adobe Devanagari" pitchFamily="18" charset="0"/>
              </a:rPr>
              <a:t>There is renal tubular damage in PUV, which places them at high risk for dehydration</a:t>
            </a: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457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Posterior Urethral Valves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228600" y="1219200"/>
            <a:ext cx="8686800" cy="5486400"/>
          </a:xfrm>
        </p:spPr>
        <p:txBody>
          <a:bodyPr>
            <a:normAutofit fontScale="92500" lnSpcReduction="20000"/>
          </a:bodyPr>
          <a:lstStyle/>
          <a:p>
            <a:r>
              <a:rPr lang="en-US" dirty="0" smtClean="0">
                <a:latin typeface="Adobe Devanagari" pitchFamily="18" charset="0"/>
                <a:cs typeface="Adobe Devanagari" pitchFamily="18" charset="0"/>
              </a:rPr>
              <a:t>Affects 1 </a:t>
            </a:r>
            <a:r>
              <a:rPr lang="en-US" dirty="0">
                <a:latin typeface="Adobe Devanagari" pitchFamily="18" charset="0"/>
                <a:cs typeface="Adobe Devanagari" pitchFamily="18" charset="0"/>
              </a:rPr>
              <a:t>per 5,000 </a:t>
            </a:r>
            <a:r>
              <a:rPr lang="en-US" dirty="0" smtClean="0">
                <a:latin typeface="Adobe Devanagari" pitchFamily="18" charset="0"/>
                <a:cs typeface="Adobe Devanagari" pitchFamily="18" charset="0"/>
              </a:rPr>
              <a:t>males</a:t>
            </a:r>
          </a:p>
          <a:p>
            <a:r>
              <a:rPr lang="en-US" dirty="0" smtClean="0">
                <a:latin typeface="Adobe Devanagari" pitchFamily="18" charset="0"/>
                <a:cs typeface="Adobe Devanagari" pitchFamily="18" charset="0"/>
              </a:rPr>
              <a:t>Obstructive </a:t>
            </a:r>
            <a:r>
              <a:rPr lang="en-US" dirty="0" err="1" smtClean="0">
                <a:latin typeface="Adobe Devanagari" pitchFamily="18" charset="0"/>
                <a:cs typeface="Adobe Devanagari" pitchFamily="18" charset="0"/>
              </a:rPr>
              <a:t>uropathy</a:t>
            </a:r>
            <a:r>
              <a:rPr lang="en-US" dirty="0" smtClean="0">
                <a:latin typeface="Adobe Devanagari" pitchFamily="18" charset="0"/>
                <a:cs typeface="Adobe Devanagari" pitchFamily="18" charset="0"/>
              </a:rPr>
              <a:t>:  Caused </a:t>
            </a:r>
            <a:r>
              <a:rPr lang="en-US" dirty="0">
                <a:latin typeface="Adobe Devanagari" pitchFamily="18" charset="0"/>
                <a:cs typeface="Adobe Devanagari" pitchFamily="18" charset="0"/>
              </a:rPr>
              <a:t>by residual valve tissue in the prostatic urethra. </a:t>
            </a:r>
            <a:endParaRPr lang="en-US" dirty="0" smtClean="0">
              <a:latin typeface="Adobe Devanagari" pitchFamily="18" charset="0"/>
              <a:cs typeface="Adobe Devanagari" pitchFamily="18" charset="0"/>
            </a:endParaRPr>
          </a:p>
          <a:p>
            <a:r>
              <a:rPr lang="en-US" dirty="0" smtClean="0">
                <a:latin typeface="Adobe Devanagari" pitchFamily="18" charset="0"/>
                <a:cs typeface="Adobe Devanagari" pitchFamily="18" charset="0"/>
              </a:rPr>
              <a:t>Patients </a:t>
            </a:r>
            <a:r>
              <a:rPr lang="en-US" dirty="0">
                <a:latin typeface="Adobe Devanagari" pitchFamily="18" charset="0"/>
                <a:cs typeface="Adobe Devanagari" pitchFamily="18" charset="0"/>
              </a:rPr>
              <a:t>with PUV also have a high risk for associated </a:t>
            </a:r>
            <a:r>
              <a:rPr lang="en-US" dirty="0" err="1">
                <a:latin typeface="Adobe Devanagari" pitchFamily="18" charset="0"/>
                <a:cs typeface="Adobe Devanagari" pitchFamily="18" charset="0"/>
              </a:rPr>
              <a:t>vesicoureteral</a:t>
            </a:r>
            <a:r>
              <a:rPr lang="en-US" dirty="0">
                <a:latin typeface="Adobe Devanagari" pitchFamily="18" charset="0"/>
                <a:cs typeface="Adobe Devanagari" pitchFamily="18" charset="0"/>
              </a:rPr>
              <a:t> reflux. </a:t>
            </a:r>
            <a:endParaRPr lang="en-US" dirty="0" smtClean="0">
              <a:latin typeface="Adobe Devanagari" pitchFamily="18" charset="0"/>
              <a:cs typeface="Adobe Devanagari" pitchFamily="18" charset="0"/>
            </a:endParaRPr>
          </a:p>
          <a:p>
            <a:r>
              <a:rPr lang="en-US" dirty="0" smtClean="0">
                <a:latin typeface="Adobe Devanagari" pitchFamily="18" charset="0"/>
                <a:cs typeface="Adobe Devanagari" pitchFamily="18" charset="0"/>
              </a:rPr>
              <a:t>Some </a:t>
            </a:r>
            <a:r>
              <a:rPr lang="en-US" dirty="0">
                <a:latin typeface="Adobe Devanagari" pitchFamily="18" charset="0"/>
                <a:cs typeface="Adobe Devanagari" pitchFamily="18" charset="0"/>
              </a:rPr>
              <a:t>patients also have a type-4 renal tubular acidosis, which is characterized by a normal anion gap metabolic acidosis with hyperkalemia </a:t>
            </a:r>
            <a:r>
              <a:rPr lang="en-US" dirty="0" smtClean="0">
                <a:latin typeface="Adobe Devanagari" pitchFamily="18" charset="0"/>
                <a:cs typeface="Adobe Devanagari" pitchFamily="18" charset="0"/>
              </a:rPr>
              <a:t>(we will discuss RTA further). </a:t>
            </a:r>
          </a:p>
          <a:p>
            <a:r>
              <a:rPr lang="en-US" dirty="0" smtClean="0">
                <a:latin typeface="Adobe Devanagari" pitchFamily="18" charset="0"/>
                <a:cs typeface="Adobe Devanagari" pitchFamily="18" charset="0"/>
              </a:rPr>
              <a:t>Prune </a:t>
            </a:r>
            <a:r>
              <a:rPr lang="en-US" dirty="0">
                <a:latin typeface="Adobe Devanagari" pitchFamily="18" charset="0"/>
                <a:cs typeface="Adobe Devanagari" pitchFamily="18" charset="0"/>
              </a:rPr>
              <a:t>belly </a:t>
            </a:r>
            <a:r>
              <a:rPr lang="en-US" dirty="0" smtClean="0">
                <a:latin typeface="Adobe Devanagari" pitchFamily="18" charset="0"/>
                <a:cs typeface="Adobe Devanagari" pitchFamily="18" charset="0"/>
              </a:rPr>
              <a:t>syndrome: rare syndrome</a:t>
            </a:r>
          </a:p>
          <a:p>
            <a:pPr lvl="1"/>
            <a:r>
              <a:rPr lang="en-US" dirty="0" smtClean="0">
                <a:latin typeface="Adobe Devanagari" pitchFamily="18" charset="0"/>
                <a:cs typeface="Adobe Devanagari" pitchFamily="18" charset="0"/>
              </a:rPr>
              <a:t>Occurs in 1/50,000</a:t>
            </a:r>
          </a:p>
          <a:p>
            <a:pPr lvl="1"/>
            <a:r>
              <a:rPr lang="en-US" dirty="0" err="1">
                <a:latin typeface="Adobe Devanagari" pitchFamily="18" charset="0"/>
                <a:cs typeface="Adobe Devanagari" pitchFamily="18" charset="0"/>
              </a:rPr>
              <a:t>R</a:t>
            </a:r>
            <a:r>
              <a:rPr lang="en-US" dirty="0" err="1" smtClean="0">
                <a:latin typeface="Adobe Devanagari" pitchFamily="18" charset="0"/>
                <a:cs typeface="Adobe Devanagari" pitchFamily="18" charset="0"/>
              </a:rPr>
              <a:t>riad</a:t>
            </a:r>
            <a:r>
              <a:rPr lang="en-US" dirty="0" smtClean="0">
                <a:latin typeface="Adobe Devanagari" pitchFamily="18" charset="0"/>
                <a:cs typeface="Adobe Devanagari" pitchFamily="18" charset="0"/>
              </a:rPr>
              <a:t> </a:t>
            </a:r>
            <a:r>
              <a:rPr lang="en-US" dirty="0">
                <a:latin typeface="Adobe Devanagari" pitchFamily="18" charset="0"/>
                <a:cs typeface="Adobe Devanagari" pitchFamily="18" charset="0"/>
              </a:rPr>
              <a:t>of bilateral </a:t>
            </a:r>
            <a:r>
              <a:rPr lang="en-US" dirty="0" err="1">
                <a:latin typeface="Adobe Devanagari" pitchFamily="18" charset="0"/>
                <a:cs typeface="Adobe Devanagari" pitchFamily="18" charset="0"/>
              </a:rPr>
              <a:t>hydroureteronephrosis</a:t>
            </a:r>
            <a:r>
              <a:rPr lang="en-US" dirty="0">
                <a:latin typeface="Adobe Devanagari" pitchFamily="18" charset="0"/>
                <a:cs typeface="Adobe Devanagari" pitchFamily="18" charset="0"/>
              </a:rPr>
              <a:t>, bilateral cryptorchidism, and absence of abdominal wall musculature. </a:t>
            </a:r>
          </a:p>
        </p:txBody>
      </p:sp>
      <p:cxnSp>
        <p:nvCxnSpPr>
          <p:cNvPr id="4" name="Straight Connector 3"/>
          <p:cNvCxnSpPr/>
          <p:nvPr/>
        </p:nvCxnSpPr>
        <p:spPr>
          <a:xfrm>
            <a:off x="762000" y="64770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02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Adobe Fan Heiti Std B" pitchFamily="34" charset="-128"/>
                <a:ea typeface="Adobe Fan Heiti Std B" pitchFamily="34" charset="-128"/>
              </a:rPr>
              <a:t>Posterior Urethral Valves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normAutofit/>
          </a:bodyPr>
          <a:lstStyle/>
          <a:p>
            <a:r>
              <a:rPr lang="en-US" dirty="0" smtClean="0">
                <a:latin typeface="Adobe Devanagari" pitchFamily="18" charset="0"/>
                <a:cs typeface="Adobe Devanagari" pitchFamily="18" charset="0"/>
              </a:rPr>
              <a:t>Treatment: </a:t>
            </a:r>
          </a:p>
          <a:p>
            <a:pPr lvl="1"/>
            <a:r>
              <a:rPr lang="en-US" dirty="0" smtClean="0">
                <a:latin typeface="Adobe Devanagari" pitchFamily="18" charset="0"/>
                <a:cs typeface="Adobe Devanagari" pitchFamily="18" charset="0"/>
              </a:rPr>
              <a:t>DEFINITIVE: Pediatric urology</a:t>
            </a:r>
          </a:p>
          <a:p>
            <a:pPr lvl="2"/>
            <a:r>
              <a:rPr lang="en-US" dirty="0" smtClean="0">
                <a:latin typeface="Adobe Devanagari" pitchFamily="18" charset="0"/>
                <a:cs typeface="Adobe Devanagari" pitchFamily="18" charset="0"/>
              </a:rPr>
              <a:t>Transurethral resection </a:t>
            </a:r>
          </a:p>
          <a:p>
            <a:pPr lvl="2"/>
            <a:r>
              <a:rPr lang="en-US" dirty="0" err="1" smtClean="0">
                <a:latin typeface="Adobe Devanagari" pitchFamily="18" charset="0"/>
                <a:cs typeface="Adobe Devanagari" pitchFamily="18" charset="0"/>
              </a:rPr>
              <a:t>Vesicostomy</a:t>
            </a:r>
            <a:r>
              <a:rPr lang="en-US" dirty="0" smtClean="0">
                <a:latin typeface="Adobe Devanagari" pitchFamily="18" charset="0"/>
                <a:cs typeface="Adobe Devanagari" pitchFamily="18" charset="0"/>
              </a:rPr>
              <a:t> (in premature infants)</a:t>
            </a:r>
          </a:p>
          <a:p>
            <a:pPr lvl="1"/>
            <a:r>
              <a:rPr lang="en-US" dirty="0" smtClean="0">
                <a:latin typeface="Adobe Devanagari" pitchFamily="18" charset="0"/>
                <a:cs typeface="Adobe Devanagari" pitchFamily="18" charset="0"/>
              </a:rPr>
              <a:t>Nephrology follow-up</a:t>
            </a:r>
          </a:p>
          <a:p>
            <a:pPr lvl="1"/>
            <a:r>
              <a:rPr lang="en-US" dirty="0" smtClean="0">
                <a:latin typeface="Adobe Devanagari" pitchFamily="18" charset="0"/>
                <a:cs typeface="Adobe Devanagari" pitchFamily="18" charset="0"/>
              </a:rPr>
              <a:t>Bladder continence can be  difficult</a:t>
            </a:r>
            <a:endParaRPr lang="en-US" dirty="0">
              <a:latin typeface="Adobe Devanagari" pitchFamily="18" charset="0"/>
              <a:cs typeface="Adobe Devanagari" pitchFamily="18" charset="0"/>
            </a:endParaRP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32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4000" dirty="0" smtClean="0"/>
              <a:t>Question 6</a:t>
            </a:r>
            <a:endParaRPr lang="en-US" sz="4000" dirty="0"/>
          </a:p>
        </p:txBody>
      </p:sp>
      <p:sp>
        <p:nvSpPr>
          <p:cNvPr id="3" name="Content Placeholder 2"/>
          <p:cNvSpPr>
            <a:spLocks noGrp="1"/>
          </p:cNvSpPr>
          <p:nvPr>
            <p:ph idx="1"/>
          </p:nvPr>
        </p:nvSpPr>
        <p:spPr>
          <a:xfrm>
            <a:off x="228600" y="762000"/>
            <a:ext cx="8763000" cy="1447800"/>
          </a:xfrm>
        </p:spPr>
        <p:txBody>
          <a:bodyPr>
            <a:normAutofit fontScale="55000" lnSpcReduction="20000"/>
          </a:bodyPr>
          <a:lstStyle/>
          <a:p>
            <a:pPr marL="0" indent="0">
              <a:buNone/>
            </a:pPr>
            <a:r>
              <a:rPr lang="en-US" dirty="0" smtClean="0"/>
              <a:t>A 10-year-old boy presents with facial swelling and cola-colored urine. Review of systems reveals an episode of pharyngitis approximately 2 weeks ago. On physical examination, vital signs are notable for blood pressure of 134/86 mm Hg. The remainder of the examination is notable for mild facial swelling and </a:t>
            </a:r>
            <a:r>
              <a:rPr lang="en-US" dirty="0" err="1" smtClean="0"/>
              <a:t>nonpitting</a:t>
            </a:r>
            <a:r>
              <a:rPr lang="en-US" dirty="0" smtClean="0"/>
              <a:t> edema of lower extremities. The following are the results of laboratory tests for the boy:</a:t>
            </a:r>
          </a:p>
        </p:txBody>
      </p:sp>
      <p:sp>
        <p:nvSpPr>
          <p:cNvPr id="6" name="Rectangle 5"/>
          <p:cNvSpPr/>
          <p:nvPr/>
        </p:nvSpPr>
        <p:spPr>
          <a:xfrm>
            <a:off x="381000" y="4419600"/>
            <a:ext cx="8763000" cy="2031325"/>
          </a:xfrm>
          <a:prstGeom prst="rect">
            <a:avLst/>
          </a:prstGeom>
        </p:spPr>
        <p:txBody>
          <a:bodyPr wrap="square">
            <a:spAutoFit/>
          </a:bodyPr>
          <a:lstStyle/>
          <a:p>
            <a:r>
              <a:rPr lang="en-US" dirty="0" smtClean="0"/>
              <a:t>Of the following, the BEST statement regarding this patient’s prognosis and clinical course is</a:t>
            </a:r>
          </a:p>
          <a:p>
            <a:pPr marL="342900" indent="-342900">
              <a:buFont typeface="+mj-lt"/>
              <a:buAutoNum type="alphaUcPeriod"/>
            </a:pPr>
            <a:r>
              <a:rPr lang="en-US" dirty="0" smtClean="0"/>
              <a:t> Complement component 3 (C3) should normalize by 8 weeks in most instances</a:t>
            </a:r>
          </a:p>
          <a:p>
            <a:pPr marL="342900" indent="-342900">
              <a:buFont typeface="+mj-lt"/>
              <a:buAutoNum type="alphaUcPeriod"/>
            </a:pPr>
            <a:r>
              <a:rPr lang="en-US" dirty="0" smtClean="0"/>
              <a:t>Microscopic hematuria can persist up to 3 months</a:t>
            </a:r>
          </a:p>
          <a:p>
            <a:pPr marL="342900" indent="-342900">
              <a:buFont typeface="+mj-lt"/>
              <a:buAutoNum type="alphaUcPeriod"/>
            </a:pPr>
            <a:r>
              <a:rPr lang="en-US" dirty="0"/>
              <a:t>P</a:t>
            </a:r>
            <a:r>
              <a:rPr lang="en-US" dirty="0" smtClean="0"/>
              <a:t>rompt institution of corticosteroids is essential in most instances</a:t>
            </a:r>
          </a:p>
          <a:p>
            <a:pPr marL="342900" indent="-342900">
              <a:buFont typeface="+mj-lt"/>
              <a:buAutoNum type="alphaUcPeriod"/>
            </a:pPr>
            <a:r>
              <a:rPr lang="en-US" dirty="0"/>
              <a:t>P</a:t>
            </a:r>
            <a:r>
              <a:rPr lang="en-US" dirty="0" smtClean="0"/>
              <a:t>roteinuria is marked in this disorder, resulting in </a:t>
            </a:r>
            <a:r>
              <a:rPr lang="en-US" dirty="0" err="1" smtClean="0"/>
              <a:t>nephrotic</a:t>
            </a:r>
            <a:r>
              <a:rPr lang="en-US" dirty="0" smtClean="0"/>
              <a:t> syndrome in approximately one-half of cases</a:t>
            </a:r>
          </a:p>
          <a:p>
            <a:pPr marL="342900" indent="-342900">
              <a:buFont typeface="+mj-lt"/>
              <a:buAutoNum type="alphaUcPeriod"/>
            </a:pPr>
            <a:r>
              <a:rPr lang="en-US" dirty="0" smtClean="0"/>
              <a:t>Renal biopsy is required to best determine prognosis</a:t>
            </a:r>
          </a:p>
        </p:txBody>
      </p:sp>
      <p:sp>
        <p:nvSpPr>
          <p:cNvPr id="7" name="Rectangle 6"/>
          <p:cNvSpPr/>
          <p:nvPr/>
        </p:nvSpPr>
        <p:spPr>
          <a:xfrm>
            <a:off x="533400" y="1981200"/>
            <a:ext cx="8534400" cy="2286000"/>
          </a:xfrm>
          <a:prstGeom prst="rect">
            <a:avLst/>
          </a:prstGeom>
        </p:spPr>
        <p:txBody>
          <a:bodyPr wrap="square" numCol="2">
            <a:spAutoFit/>
          </a:bodyPr>
          <a:lstStyle/>
          <a:p>
            <a:r>
              <a:rPr lang="en-US" sz="1400" u="sng" dirty="0" smtClean="0"/>
              <a:t>Urine test strip</a:t>
            </a:r>
            <a:r>
              <a:rPr lang="en-US" sz="1400" dirty="0" smtClean="0"/>
              <a:t>:</a:t>
            </a:r>
          </a:p>
          <a:p>
            <a:r>
              <a:rPr lang="en-US" sz="1400" dirty="0" smtClean="0"/>
              <a:t>Specific gravity, 1.025</a:t>
            </a:r>
          </a:p>
          <a:p>
            <a:r>
              <a:rPr lang="en-US" sz="1400" dirty="0" smtClean="0"/>
              <a:t>pH, 6.5</a:t>
            </a:r>
          </a:p>
          <a:p>
            <a:r>
              <a:rPr lang="en-US" sz="1400" dirty="0" smtClean="0"/>
              <a:t>3+ blood</a:t>
            </a:r>
          </a:p>
          <a:p>
            <a:r>
              <a:rPr lang="en-US" sz="1400" dirty="0" smtClean="0"/>
              <a:t>3+ protein</a:t>
            </a:r>
          </a:p>
          <a:p>
            <a:r>
              <a:rPr lang="en-US" sz="1400" dirty="0" smtClean="0"/>
              <a:t>1+ leukocyte esterase</a:t>
            </a:r>
          </a:p>
          <a:p>
            <a:r>
              <a:rPr lang="en-US" sz="1400" dirty="0" smtClean="0"/>
              <a:t>Nitrite, negative</a:t>
            </a:r>
          </a:p>
          <a:p>
            <a:r>
              <a:rPr lang="en-US" sz="1400" u="sng" dirty="0" smtClean="0"/>
              <a:t>Microscopy</a:t>
            </a:r>
            <a:r>
              <a:rPr lang="en-US" sz="1400" dirty="0" smtClean="0"/>
              <a:t>:</a:t>
            </a:r>
          </a:p>
          <a:p>
            <a:r>
              <a:rPr lang="en-US" sz="1400" dirty="0" smtClean="0"/>
              <a:t>Greater than 100 red blood cells/HPF</a:t>
            </a:r>
          </a:p>
          <a:p>
            <a:r>
              <a:rPr lang="en-US" sz="1400" dirty="0" smtClean="0"/>
              <a:t>5 to 10 white blood cells/HPF</a:t>
            </a:r>
          </a:p>
          <a:p>
            <a:r>
              <a:rPr lang="en-US" sz="1400" u="sng" dirty="0" smtClean="0"/>
              <a:t>Blood test</a:t>
            </a:r>
            <a:r>
              <a:rPr lang="en-US" sz="1400" dirty="0" smtClean="0"/>
              <a:t>:</a:t>
            </a:r>
          </a:p>
          <a:p>
            <a:r>
              <a:rPr lang="en-US" sz="1400" dirty="0" smtClean="0"/>
              <a:t>Blood urea nitrogen, 20 mg/</a:t>
            </a:r>
            <a:r>
              <a:rPr lang="en-US" sz="1400" dirty="0" err="1" smtClean="0"/>
              <a:t>dL</a:t>
            </a:r>
            <a:r>
              <a:rPr lang="en-US" sz="1400" dirty="0" smtClean="0"/>
              <a:t> (7.14 </a:t>
            </a:r>
            <a:r>
              <a:rPr lang="en-US" sz="1400" dirty="0" err="1" smtClean="0"/>
              <a:t>mmol</a:t>
            </a:r>
            <a:r>
              <a:rPr lang="en-US" sz="1400" dirty="0" smtClean="0"/>
              <a:t>/L)</a:t>
            </a:r>
          </a:p>
          <a:p>
            <a:r>
              <a:rPr lang="en-US" sz="1400" dirty="0" err="1" smtClean="0"/>
              <a:t>Creatinine</a:t>
            </a:r>
            <a:r>
              <a:rPr lang="en-US" sz="1400" dirty="0" smtClean="0"/>
              <a:t>, 0.8 mg/</a:t>
            </a:r>
            <a:r>
              <a:rPr lang="en-US" sz="1400" dirty="0" err="1" smtClean="0"/>
              <a:t>dL</a:t>
            </a:r>
            <a:r>
              <a:rPr lang="en-US" sz="1400" dirty="0" smtClean="0"/>
              <a:t> (70.72 </a:t>
            </a:r>
            <a:r>
              <a:rPr lang="en-US" sz="1400" dirty="0" err="1" smtClean="0"/>
              <a:t>μmol</a:t>
            </a:r>
            <a:r>
              <a:rPr lang="en-US" sz="1400" dirty="0" smtClean="0"/>
              <a:t>/L)</a:t>
            </a:r>
          </a:p>
          <a:p>
            <a:r>
              <a:rPr lang="en-US" sz="1400" dirty="0" smtClean="0"/>
              <a:t>Complement component 3 (C3), 25 mg/</a:t>
            </a:r>
            <a:r>
              <a:rPr lang="en-US" sz="1400" dirty="0" err="1" smtClean="0"/>
              <a:t>dL</a:t>
            </a:r>
            <a:r>
              <a:rPr lang="en-US" sz="1400" dirty="0" smtClean="0"/>
              <a:t>; normal range, 80-200 mg/</a:t>
            </a:r>
            <a:r>
              <a:rPr lang="en-US" sz="1400" dirty="0" err="1" smtClean="0"/>
              <a:t>dL</a:t>
            </a:r>
            <a:endParaRPr lang="en-US" sz="1400" dirty="0" smtClean="0"/>
          </a:p>
          <a:p>
            <a:r>
              <a:rPr lang="en-US" sz="1400" dirty="0" smtClean="0"/>
              <a:t>Complement component 4 (C4), 20 mg/</a:t>
            </a:r>
            <a:r>
              <a:rPr lang="en-US" sz="1400" dirty="0" err="1" smtClean="0"/>
              <a:t>dL</a:t>
            </a:r>
            <a:r>
              <a:rPr lang="en-US" sz="1400" dirty="0" smtClean="0"/>
              <a:t>; normal range, 16-40 mg/</a:t>
            </a:r>
            <a:r>
              <a:rPr lang="en-US" sz="1400" dirty="0" err="1" smtClean="0"/>
              <a:t>dL</a:t>
            </a:r>
            <a:endParaRPr lang="en-US" sz="1400" dirty="0" smtClean="0"/>
          </a:p>
          <a:p>
            <a:r>
              <a:rPr lang="en-US" sz="1400" dirty="0" smtClean="0"/>
              <a:t>Antinuclear antibody, negative</a:t>
            </a:r>
          </a:p>
        </p:txBody>
      </p:sp>
      <p:pic>
        <p:nvPicPr>
          <p:cNvPr id="13"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111301" y="4718272"/>
            <a:ext cx="307583" cy="30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65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13"/>
                                        </p:tgtEl>
                                        <p:attrNameLst>
                                          <p:attrName>r</p:attrName>
                                        </p:attrNameLst>
                                      </p:cBhvr>
                                    </p:animRot>
                                    <p:animRot by="-240000">
                                      <p:cBhvr>
                                        <p:cTn id="7" dur="400" fill="hold">
                                          <p:stCondLst>
                                            <p:cond delay="400"/>
                                          </p:stCondLst>
                                        </p:cTn>
                                        <p:tgtEl>
                                          <p:spTgt spid="13"/>
                                        </p:tgtEl>
                                        <p:attrNameLst>
                                          <p:attrName>r</p:attrName>
                                        </p:attrNameLst>
                                      </p:cBhvr>
                                    </p:animRot>
                                    <p:animRot by="240000">
                                      <p:cBhvr>
                                        <p:cTn id="8" dur="400" fill="hold">
                                          <p:stCondLst>
                                            <p:cond delay="800"/>
                                          </p:stCondLst>
                                        </p:cTn>
                                        <p:tgtEl>
                                          <p:spTgt spid="13"/>
                                        </p:tgtEl>
                                        <p:attrNameLst>
                                          <p:attrName>r</p:attrName>
                                        </p:attrNameLst>
                                      </p:cBhvr>
                                    </p:animRot>
                                    <p:animRot by="-240000">
                                      <p:cBhvr>
                                        <p:cTn id="9" dur="400" fill="hold">
                                          <p:stCondLst>
                                            <p:cond delay="1200"/>
                                          </p:stCondLst>
                                        </p:cTn>
                                        <p:tgtEl>
                                          <p:spTgt spid="13"/>
                                        </p:tgtEl>
                                        <p:attrNameLst>
                                          <p:attrName>r</p:attrName>
                                        </p:attrNameLst>
                                      </p:cBhvr>
                                    </p:animRot>
                                    <p:animRot by="120000">
                                      <p:cBhvr>
                                        <p:cTn id="10" dur="400" fill="hold">
                                          <p:stCondLst>
                                            <p:cond delay="160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562600"/>
            <a:ext cx="3200400" cy="563562"/>
          </a:xfrm>
        </p:spPr>
        <p:txBody>
          <a:bodyPr>
            <a:normAutofit fontScale="90000"/>
          </a:bodyPr>
          <a:lstStyle/>
          <a:p>
            <a:r>
              <a:rPr lang="en-US" dirty="0" smtClean="0">
                <a:latin typeface="Adobe Fan Heiti Std B" pitchFamily="34" charset="-128"/>
                <a:ea typeface="Adobe Fan Heiti Std B" pitchFamily="34" charset="-128"/>
              </a:rPr>
              <a:t>Question 6</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152400" y="685800"/>
            <a:ext cx="8839200" cy="4953000"/>
          </a:xfrm>
        </p:spPr>
        <p:txBody>
          <a:bodyPr>
            <a:normAutofit/>
          </a:bodyPr>
          <a:lstStyle/>
          <a:p>
            <a:pPr lvl="0"/>
            <a:r>
              <a:rPr lang="en-US" sz="2400" dirty="0" smtClean="0">
                <a:latin typeface="Adobe Devanagari" pitchFamily="18" charset="0"/>
                <a:cs typeface="Adobe Devanagari" pitchFamily="18" charset="0"/>
              </a:rPr>
              <a:t>Hematuria</a:t>
            </a:r>
            <a:r>
              <a:rPr lang="en-US" sz="2400" dirty="0">
                <a:latin typeface="Adobe Devanagari" pitchFamily="18" charset="0"/>
                <a:cs typeface="Adobe Devanagari" pitchFamily="18" charset="0"/>
              </a:rPr>
              <a:t>, proteinuria, edema, hypertension, and </a:t>
            </a:r>
            <a:r>
              <a:rPr lang="en-US" sz="2400" dirty="0" smtClean="0">
                <a:latin typeface="Adobe Devanagari" pitchFamily="18" charset="0"/>
                <a:cs typeface="Adobe Devanagari" pitchFamily="18" charset="0"/>
              </a:rPr>
              <a:t>azotemia = Nephritic Syndrome</a:t>
            </a:r>
            <a:endParaRPr lang="en-US" sz="2400" dirty="0">
              <a:latin typeface="Adobe Devanagari" pitchFamily="18" charset="0"/>
              <a:cs typeface="Adobe Devanagari" pitchFamily="18" charset="0"/>
            </a:endParaRPr>
          </a:p>
          <a:p>
            <a:pPr lvl="0"/>
            <a:r>
              <a:rPr lang="en-US" sz="2400" dirty="0">
                <a:latin typeface="Adobe Devanagari" pitchFamily="18" charset="0"/>
                <a:cs typeface="Adobe Devanagari" pitchFamily="18" charset="0"/>
              </a:rPr>
              <a:t>Acute glomerulonephritis: sudden onset of the symptoms, including new onset cola-colored urine</a:t>
            </a:r>
          </a:p>
          <a:p>
            <a:pPr lvl="1"/>
            <a:r>
              <a:rPr lang="en-US" sz="2000" dirty="0">
                <a:latin typeface="Adobe Devanagari" pitchFamily="18" charset="0"/>
                <a:cs typeface="Adobe Devanagari" pitchFamily="18" charset="0"/>
              </a:rPr>
              <a:t>Must classify complement components C3 and </a:t>
            </a:r>
            <a:r>
              <a:rPr lang="en-US" sz="2000" dirty="0" smtClean="0">
                <a:latin typeface="Adobe Devanagari" pitchFamily="18" charset="0"/>
                <a:cs typeface="Adobe Devanagari" pitchFamily="18" charset="0"/>
              </a:rPr>
              <a:t>C4 and characterize as hypo or </a:t>
            </a:r>
            <a:r>
              <a:rPr lang="en-US" sz="2000" dirty="0" err="1" smtClean="0">
                <a:latin typeface="Adobe Devanagari" pitchFamily="18" charset="0"/>
                <a:cs typeface="Adobe Devanagari" pitchFamily="18" charset="0"/>
              </a:rPr>
              <a:t>normocomplementic</a:t>
            </a:r>
            <a:r>
              <a:rPr lang="en-US" sz="2000" dirty="0">
                <a:latin typeface="Adobe Devanagari" pitchFamily="18" charset="0"/>
                <a:cs typeface="Adobe Devanagari" pitchFamily="18" charset="0"/>
              </a:rPr>
              <a:t> </a:t>
            </a:r>
            <a:r>
              <a:rPr lang="en-US" sz="2000" dirty="0" smtClean="0">
                <a:latin typeface="Adobe Devanagari" pitchFamily="18" charset="0"/>
                <a:cs typeface="Adobe Devanagari" pitchFamily="18" charset="0"/>
              </a:rPr>
              <a:t>(in regards to C3).</a:t>
            </a:r>
          </a:p>
          <a:p>
            <a:pPr lvl="0"/>
            <a:r>
              <a:rPr lang="en-US" sz="2400" dirty="0">
                <a:latin typeface="Adobe Devanagari" pitchFamily="18" charset="0"/>
                <a:cs typeface="Adobe Devanagari" pitchFamily="18" charset="0"/>
              </a:rPr>
              <a:t>Post-infectious (PIGN) and post-streptococcal (PSGN) have immune-complex mediated, acute, </a:t>
            </a:r>
            <a:r>
              <a:rPr lang="en-US" sz="2400" dirty="0" err="1">
                <a:latin typeface="Adobe Devanagari" pitchFamily="18" charset="0"/>
                <a:cs typeface="Adobe Devanagari" pitchFamily="18" charset="0"/>
              </a:rPr>
              <a:t>hypocomplemtemic</a:t>
            </a:r>
            <a:r>
              <a:rPr lang="en-US" sz="2400" dirty="0">
                <a:latin typeface="Adobe Devanagari" pitchFamily="18" charset="0"/>
                <a:cs typeface="Adobe Devanagari" pitchFamily="18" charset="0"/>
              </a:rPr>
              <a:t> state after an infectious process. </a:t>
            </a:r>
          </a:p>
          <a:p>
            <a:pPr lvl="1"/>
            <a:r>
              <a:rPr lang="en-US" sz="2000" dirty="0">
                <a:latin typeface="Adobe Devanagari" pitchFamily="18" charset="0"/>
                <a:cs typeface="Adobe Devanagari" pitchFamily="18" charset="0"/>
              </a:rPr>
              <a:t>PSGN exclusively relates to a Group-A, β-hemolytic streptococcal (GABHS) infection</a:t>
            </a:r>
          </a:p>
          <a:p>
            <a:pPr lvl="1"/>
            <a:r>
              <a:rPr lang="en-US" sz="2000" dirty="0">
                <a:latin typeface="Adobe Devanagari" pitchFamily="18" charset="0"/>
                <a:cs typeface="Adobe Devanagari" pitchFamily="18" charset="0"/>
              </a:rPr>
              <a:t>PIGN could be GABHS or another infectious process, such as an infectious process that is secondary to sinusitis or pneumonia</a:t>
            </a:r>
            <a:r>
              <a:rPr lang="en-US" sz="2000" dirty="0" smtClean="0">
                <a:latin typeface="Adobe Devanagari" pitchFamily="18" charset="0"/>
                <a:cs typeface="Adobe Devanagari" pitchFamily="18" charset="0"/>
              </a:rPr>
              <a:t>.</a:t>
            </a:r>
            <a:endParaRPr lang="en-US" sz="2000" dirty="0">
              <a:latin typeface="Adobe Devanagari" pitchFamily="18" charset="0"/>
              <a:cs typeface="Adobe Devanagari" pitchFamily="18" charset="0"/>
            </a:endParaRPr>
          </a:p>
        </p:txBody>
      </p:sp>
      <p:cxnSp>
        <p:nvCxnSpPr>
          <p:cNvPr id="4" name="Straight Connector 3"/>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0814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411162"/>
          </a:xfrm>
        </p:spPr>
        <p:txBody>
          <a:bodyPr>
            <a:normAutofit fontScale="90000"/>
          </a:bodyPr>
          <a:lstStyle/>
          <a:p>
            <a:r>
              <a:rPr lang="en-US" dirty="0" smtClean="0">
                <a:latin typeface="Adobe Fan Heiti Std B" pitchFamily="34" charset="-128"/>
                <a:ea typeface="Adobe Fan Heiti Std B" pitchFamily="34" charset="-128"/>
              </a:rPr>
              <a:t>Acute Glomerulonephritis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04800" y="1600200"/>
            <a:ext cx="8305800" cy="3886200"/>
          </a:xfrm>
        </p:spPr>
        <p:txBody>
          <a:bodyPr>
            <a:noAutofit/>
          </a:bodyPr>
          <a:lstStyle/>
          <a:p>
            <a:r>
              <a:rPr lang="en-US" sz="2400" dirty="0" err="1" smtClean="0">
                <a:latin typeface="Adobe Devanagari" pitchFamily="18" charset="0"/>
                <a:cs typeface="Adobe Devanagari" pitchFamily="18" charset="0"/>
              </a:rPr>
              <a:t>Hypocomplementemia</a:t>
            </a:r>
            <a:r>
              <a:rPr lang="en-US" sz="2400" dirty="0" smtClean="0">
                <a:latin typeface="Adobe Devanagari" pitchFamily="18" charset="0"/>
                <a:cs typeface="Adobe Devanagari" pitchFamily="18" charset="0"/>
              </a:rPr>
              <a:t> from PIGN </a:t>
            </a:r>
            <a:r>
              <a:rPr lang="en-US" sz="2400" dirty="0">
                <a:latin typeface="Adobe Devanagari" pitchFamily="18" charset="0"/>
                <a:cs typeface="Adobe Devanagari" pitchFamily="18" charset="0"/>
              </a:rPr>
              <a:t>and PSGN </a:t>
            </a:r>
            <a:r>
              <a:rPr lang="en-US" sz="2400" dirty="0" smtClean="0">
                <a:latin typeface="Adobe Devanagari" pitchFamily="18" charset="0"/>
                <a:cs typeface="Adobe Devanagari" pitchFamily="18" charset="0"/>
              </a:rPr>
              <a:t>usually </a:t>
            </a:r>
            <a:r>
              <a:rPr lang="en-US" sz="2400" dirty="0">
                <a:latin typeface="Adobe Devanagari" pitchFamily="18" charset="0"/>
                <a:cs typeface="Adobe Devanagari" pitchFamily="18" charset="0"/>
              </a:rPr>
              <a:t>resolves by 8 weeks in most cases </a:t>
            </a:r>
            <a:r>
              <a:rPr lang="en-US" sz="2400" dirty="0" smtClean="0">
                <a:latin typeface="Adobe Devanagari" pitchFamily="18" charset="0"/>
                <a:cs typeface="Adobe Devanagari" pitchFamily="18" charset="0"/>
              </a:rPr>
              <a:t>but </a:t>
            </a:r>
            <a:r>
              <a:rPr lang="en-US" sz="2400" dirty="0">
                <a:latin typeface="Adobe Devanagari" pitchFamily="18" charset="0"/>
                <a:cs typeface="Adobe Devanagari" pitchFamily="18" charset="0"/>
              </a:rPr>
              <a:t>remains persistently low in MPGN. </a:t>
            </a:r>
            <a:endParaRPr lang="en-US" sz="2400" dirty="0" smtClean="0">
              <a:latin typeface="Adobe Devanagari" pitchFamily="18" charset="0"/>
              <a:cs typeface="Adobe Devanagari" pitchFamily="18" charset="0"/>
            </a:endParaRPr>
          </a:p>
          <a:p>
            <a:r>
              <a:rPr lang="en-US" sz="2400" dirty="0" smtClean="0">
                <a:latin typeface="Adobe Devanagari" pitchFamily="18" charset="0"/>
                <a:cs typeface="Adobe Devanagari" pitchFamily="18" charset="0"/>
              </a:rPr>
              <a:t>Gross </a:t>
            </a:r>
            <a:r>
              <a:rPr lang="en-US" sz="2400" dirty="0">
                <a:latin typeface="Adobe Devanagari" pitchFamily="18" charset="0"/>
                <a:cs typeface="Adobe Devanagari" pitchFamily="18" charset="0"/>
              </a:rPr>
              <a:t>hematuria is present in approximately 40% of patients with PIGN or PSGN. </a:t>
            </a:r>
            <a:endParaRPr lang="en-US" sz="2400" dirty="0" smtClean="0">
              <a:latin typeface="Adobe Devanagari" pitchFamily="18" charset="0"/>
              <a:cs typeface="Adobe Devanagari" pitchFamily="18" charset="0"/>
            </a:endParaRPr>
          </a:p>
          <a:p>
            <a:r>
              <a:rPr lang="en-US" sz="2400" dirty="0" smtClean="0">
                <a:latin typeface="Adobe Devanagari" pitchFamily="18" charset="0"/>
                <a:cs typeface="Adobe Devanagari" pitchFamily="18" charset="0"/>
              </a:rPr>
              <a:t>Microscopic </a:t>
            </a:r>
            <a:r>
              <a:rPr lang="en-US" sz="2400" dirty="0">
                <a:latin typeface="Adobe Devanagari" pitchFamily="18" charset="0"/>
                <a:cs typeface="Adobe Devanagari" pitchFamily="18" charset="0"/>
              </a:rPr>
              <a:t>hematuria and proteinuria are universally present at </a:t>
            </a:r>
            <a:r>
              <a:rPr lang="en-US" sz="2400" dirty="0" smtClean="0">
                <a:latin typeface="Adobe Devanagari" pitchFamily="18" charset="0"/>
                <a:cs typeface="Adobe Devanagari" pitchFamily="18" charset="0"/>
              </a:rPr>
              <a:t>diagnosis but only overt </a:t>
            </a:r>
            <a:r>
              <a:rPr lang="en-US" sz="2400" dirty="0" err="1" smtClean="0">
                <a:latin typeface="Adobe Devanagari" pitchFamily="18" charset="0"/>
                <a:cs typeface="Adobe Devanagari" pitchFamily="18" charset="0"/>
              </a:rPr>
              <a:t>nephrotic</a:t>
            </a:r>
            <a:r>
              <a:rPr lang="en-US" sz="2400" dirty="0" smtClean="0">
                <a:latin typeface="Adobe Devanagari" pitchFamily="18" charset="0"/>
                <a:cs typeface="Adobe Devanagari" pitchFamily="18" charset="0"/>
              </a:rPr>
              <a:t> syndrome occurs in 10% of cases.</a:t>
            </a:r>
          </a:p>
          <a:p>
            <a:pPr lvl="1"/>
            <a:r>
              <a:rPr lang="en-US" sz="1800" dirty="0" err="1" smtClean="0">
                <a:latin typeface="Adobe Devanagari" pitchFamily="18" charset="0"/>
                <a:cs typeface="Adobe Devanagari" pitchFamily="18" charset="0"/>
              </a:rPr>
              <a:t>Nephrotic</a:t>
            </a:r>
            <a:r>
              <a:rPr lang="en-US" sz="1800" dirty="0" smtClean="0">
                <a:latin typeface="Adobe Devanagari" pitchFamily="18" charset="0"/>
                <a:cs typeface="Adobe Devanagari" pitchFamily="18" charset="0"/>
              </a:rPr>
              <a:t> </a:t>
            </a:r>
            <a:r>
              <a:rPr lang="en-US" sz="1800" dirty="0">
                <a:latin typeface="Adobe Devanagari" pitchFamily="18" charset="0"/>
                <a:cs typeface="Adobe Devanagari" pitchFamily="18" charset="0"/>
              </a:rPr>
              <a:t>range proteinuria [protein/</a:t>
            </a:r>
            <a:r>
              <a:rPr lang="en-US" sz="1800" dirty="0" err="1">
                <a:latin typeface="Adobe Devanagari" pitchFamily="18" charset="0"/>
                <a:cs typeface="Adobe Devanagari" pitchFamily="18" charset="0"/>
              </a:rPr>
              <a:t>creatinine</a:t>
            </a:r>
            <a:r>
              <a:rPr lang="en-US" sz="1800" dirty="0">
                <a:latin typeface="Adobe Devanagari" pitchFamily="18" charset="0"/>
                <a:cs typeface="Adobe Devanagari" pitchFamily="18" charset="0"/>
              </a:rPr>
              <a:t> (mg/mg) ratio &gt;2.0] </a:t>
            </a:r>
            <a:endParaRPr lang="en-US" sz="1800" dirty="0" smtClean="0">
              <a:latin typeface="Adobe Devanagari" pitchFamily="18" charset="0"/>
              <a:cs typeface="Adobe Devanagari" pitchFamily="18" charset="0"/>
            </a:endParaRPr>
          </a:p>
          <a:p>
            <a:pPr lvl="1"/>
            <a:r>
              <a:rPr lang="en-US" sz="1800" dirty="0" smtClean="0">
                <a:latin typeface="Adobe Devanagari" pitchFamily="18" charset="0"/>
                <a:cs typeface="Adobe Devanagari" pitchFamily="18" charset="0"/>
              </a:rPr>
              <a:t>The </a:t>
            </a:r>
            <a:r>
              <a:rPr lang="en-US" sz="1800" dirty="0">
                <a:latin typeface="Adobe Devanagari" pitchFamily="18" charset="0"/>
                <a:cs typeface="Adobe Devanagari" pitchFamily="18" charset="0"/>
              </a:rPr>
              <a:t>gross hematuria and edema usually resolve by 2 </a:t>
            </a:r>
            <a:r>
              <a:rPr lang="en-US" sz="1800" dirty="0" smtClean="0">
                <a:latin typeface="Adobe Devanagari" pitchFamily="18" charset="0"/>
                <a:cs typeface="Adobe Devanagari" pitchFamily="18" charset="0"/>
              </a:rPr>
              <a:t>weeks</a:t>
            </a:r>
          </a:p>
          <a:p>
            <a:pPr lvl="1"/>
            <a:r>
              <a:rPr lang="en-US" sz="1800" dirty="0" smtClean="0">
                <a:latin typeface="Adobe Devanagari" pitchFamily="18" charset="0"/>
                <a:cs typeface="Adobe Devanagari" pitchFamily="18" charset="0"/>
              </a:rPr>
              <a:t>Hypertension usually resolves by </a:t>
            </a:r>
            <a:r>
              <a:rPr lang="en-US" sz="1800" dirty="0">
                <a:latin typeface="Adobe Devanagari" pitchFamily="18" charset="0"/>
                <a:cs typeface="Adobe Devanagari" pitchFamily="18" charset="0"/>
              </a:rPr>
              <a:t>2 to 3 </a:t>
            </a:r>
            <a:r>
              <a:rPr lang="en-US" sz="1800" dirty="0" smtClean="0">
                <a:latin typeface="Adobe Devanagari" pitchFamily="18" charset="0"/>
                <a:cs typeface="Adobe Devanagari" pitchFamily="18" charset="0"/>
              </a:rPr>
              <a:t>weeks</a:t>
            </a:r>
          </a:p>
          <a:p>
            <a:pPr lvl="1"/>
            <a:r>
              <a:rPr lang="en-US" sz="1800" dirty="0" smtClean="0">
                <a:latin typeface="Adobe Devanagari" pitchFamily="18" charset="0"/>
                <a:cs typeface="Adobe Devanagari" pitchFamily="18" charset="0"/>
              </a:rPr>
              <a:t>Proteinuria usually resolved by </a:t>
            </a:r>
            <a:r>
              <a:rPr lang="en-US" sz="1800" dirty="0">
                <a:latin typeface="Adobe Devanagari" pitchFamily="18" charset="0"/>
                <a:cs typeface="Adobe Devanagari" pitchFamily="18" charset="0"/>
              </a:rPr>
              <a:t>about 4 weeks. </a:t>
            </a:r>
            <a:endParaRPr lang="en-US" sz="1800" dirty="0" smtClean="0">
              <a:latin typeface="Adobe Devanagari" pitchFamily="18" charset="0"/>
              <a:cs typeface="Adobe Devanagari" pitchFamily="18" charset="0"/>
            </a:endParaRPr>
          </a:p>
          <a:p>
            <a:pPr lvl="1"/>
            <a:r>
              <a:rPr lang="en-US" sz="1800" dirty="0" smtClean="0">
                <a:latin typeface="Adobe Devanagari" pitchFamily="18" charset="0"/>
                <a:cs typeface="Adobe Devanagari" pitchFamily="18" charset="0"/>
              </a:rPr>
              <a:t>Microscopic </a:t>
            </a:r>
            <a:r>
              <a:rPr lang="en-US" sz="1800" dirty="0">
                <a:latin typeface="Adobe Devanagari" pitchFamily="18" charset="0"/>
                <a:cs typeface="Adobe Devanagari" pitchFamily="18" charset="0"/>
              </a:rPr>
              <a:t>hematuria may persist for 1 to 3 years following an episode of PIGN or </a:t>
            </a:r>
            <a:r>
              <a:rPr lang="en-US" sz="1800" dirty="0" smtClean="0">
                <a:latin typeface="Adobe Devanagari" pitchFamily="18" charset="0"/>
                <a:cs typeface="Adobe Devanagari" pitchFamily="18" charset="0"/>
              </a:rPr>
              <a:t>PSGN</a:t>
            </a:r>
          </a:p>
        </p:txBody>
      </p:sp>
      <p:cxnSp>
        <p:nvCxnSpPr>
          <p:cNvPr id="4" name="Straight Connector 3"/>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751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latin typeface="Adobe Fan Heiti Std B" pitchFamily="34" charset="-128"/>
                <a:ea typeface="Adobe Fan Heiti Std B" pitchFamily="34" charset="-128"/>
              </a:rPr>
              <a:t>Acute Glomerulonephritis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p:txBody>
          <a:bodyPr>
            <a:normAutofit/>
          </a:bodyPr>
          <a:lstStyle/>
          <a:p>
            <a:r>
              <a:rPr lang="en-US" sz="2800" dirty="0">
                <a:latin typeface="Adobe Devanagari" pitchFamily="18" charset="0"/>
                <a:cs typeface="Adobe Devanagari" pitchFamily="18" charset="0"/>
              </a:rPr>
              <a:t>Treatment for PIGN and PSGN: Supportive care </a:t>
            </a:r>
          </a:p>
          <a:p>
            <a:pPr lvl="1"/>
            <a:r>
              <a:rPr lang="en-US" sz="2000" dirty="0">
                <a:latin typeface="Adobe Devanagari" pitchFamily="18" charset="0"/>
                <a:cs typeface="Adobe Devanagari" pitchFamily="18" charset="0"/>
              </a:rPr>
              <a:t>fluid restriction</a:t>
            </a:r>
          </a:p>
          <a:p>
            <a:pPr lvl="1"/>
            <a:r>
              <a:rPr lang="en-US" sz="2000" dirty="0">
                <a:latin typeface="Adobe Devanagari" pitchFamily="18" charset="0"/>
                <a:cs typeface="Adobe Devanagari" pitchFamily="18" charset="0"/>
              </a:rPr>
              <a:t>low-sodium diet</a:t>
            </a:r>
          </a:p>
          <a:p>
            <a:pPr lvl="1"/>
            <a:r>
              <a:rPr lang="en-US" sz="2000" dirty="0">
                <a:latin typeface="Adobe Devanagari" pitchFamily="18" charset="0"/>
                <a:cs typeface="Adobe Devanagari" pitchFamily="18" charset="0"/>
              </a:rPr>
              <a:t>diuretics or vasodilators if patients have edema and hypertension</a:t>
            </a:r>
          </a:p>
          <a:p>
            <a:pPr lvl="0"/>
            <a:r>
              <a:rPr lang="en-US" sz="2800" dirty="0">
                <a:latin typeface="Adobe Devanagari" pitchFamily="18" charset="0"/>
                <a:cs typeface="Adobe Devanagari" pitchFamily="18" charset="0"/>
              </a:rPr>
              <a:t>There is no indication for using corticosteroids in this case. Corticosteroids are rarely used for acute glomerulonephritis and are typically used only in the setting of Rapidly Progressive GN (RPGN), which is rare for PIGN and PSGN.</a:t>
            </a:r>
          </a:p>
        </p:txBody>
      </p:sp>
      <p:cxnSp>
        <p:nvCxnSpPr>
          <p:cNvPr id="4" name="Straight Connector 3"/>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24456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600" dirty="0" smtClean="0"/>
              <a:t>Question 7</a:t>
            </a:r>
            <a:endParaRPr lang="en-US" sz="3600" dirty="0"/>
          </a:p>
        </p:txBody>
      </p:sp>
      <p:sp>
        <p:nvSpPr>
          <p:cNvPr id="3" name="Content Placeholder 2"/>
          <p:cNvSpPr>
            <a:spLocks noGrp="1"/>
          </p:cNvSpPr>
          <p:nvPr>
            <p:ph idx="1"/>
          </p:nvPr>
        </p:nvSpPr>
        <p:spPr>
          <a:xfrm>
            <a:off x="228600" y="762000"/>
            <a:ext cx="8839200" cy="2286001"/>
          </a:xfrm>
        </p:spPr>
        <p:txBody>
          <a:bodyPr>
            <a:noAutofit/>
          </a:bodyPr>
          <a:lstStyle/>
          <a:p>
            <a:pPr marL="0" indent="0">
              <a:buNone/>
            </a:pPr>
            <a:r>
              <a:rPr lang="en-US" sz="1800" dirty="0"/>
              <a:t>An 18-month-old boy presents with failure to thrive. There is no history of vomiting or diarrhea. He does not eat as well as his older siblings did when they were his age. The boy began walking at 1 year of age. On examination, his weight is 9.0 kg and his length is in less than the 5th percentile. The boy is afebrile with a pulse rate of 80 beats/minute, a respiratory rate of 24 breaths/minute, and blood pressure of 104/60 mm Hg. The boy’s body is small for his age, with bowing of his lower extremities. The results of his eye examination reveal photophobia. The following are the results of his laboratory tests:</a:t>
            </a:r>
          </a:p>
        </p:txBody>
      </p:sp>
      <p:sp>
        <p:nvSpPr>
          <p:cNvPr id="4" name="Rectangle 3"/>
          <p:cNvSpPr/>
          <p:nvPr/>
        </p:nvSpPr>
        <p:spPr>
          <a:xfrm>
            <a:off x="533400" y="2743200"/>
            <a:ext cx="8686800" cy="1737360"/>
          </a:xfrm>
          <a:prstGeom prst="rect">
            <a:avLst/>
          </a:prstGeom>
        </p:spPr>
        <p:txBody>
          <a:bodyPr wrap="square" numCol="2">
            <a:spAutoFit/>
          </a:bodyPr>
          <a:lstStyle/>
          <a:p>
            <a:r>
              <a:rPr lang="en-US" sz="1400" u="sng" dirty="0"/>
              <a:t>Urine test strip</a:t>
            </a:r>
            <a:r>
              <a:rPr lang="en-US" sz="1400" dirty="0" smtClean="0"/>
              <a:t>:</a:t>
            </a:r>
            <a:endParaRPr lang="en-US" sz="1400" dirty="0"/>
          </a:p>
          <a:p>
            <a:r>
              <a:rPr lang="en-US" sz="1400" dirty="0"/>
              <a:t>Specific gravity, 1.003</a:t>
            </a:r>
          </a:p>
          <a:p>
            <a:r>
              <a:rPr lang="en-US" sz="1400" dirty="0"/>
              <a:t>pH, 6.5</a:t>
            </a:r>
          </a:p>
          <a:p>
            <a:r>
              <a:rPr lang="en-US" sz="1400" dirty="0"/>
              <a:t>no blood</a:t>
            </a:r>
          </a:p>
          <a:p>
            <a:r>
              <a:rPr lang="en-US" sz="1400" dirty="0"/>
              <a:t>Trace protein</a:t>
            </a:r>
          </a:p>
          <a:p>
            <a:r>
              <a:rPr lang="en-US" sz="1400" dirty="0"/>
              <a:t>1+ glucose</a:t>
            </a:r>
          </a:p>
          <a:p>
            <a:r>
              <a:rPr lang="en-US" sz="1400" dirty="0"/>
              <a:t>Other results are negative</a:t>
            </a:r>
          </a:p>
          <a:p>
            <a:r>
              <a:rPr lang="en-US" sz="1400" u="sng" dirty="0" smtClean="0"/>
              <a:t>Electrolytes</a:t>
            </a:r>
            <a:r>
              <a:rPr lang="en-US" sz="1400" dirty="0"/>
              <a:t>:</a:t>
            </a:r>
          </a:p>
          <a:p>
            <a:r>
              <a:rPr lang="en-US" sz="1400" dirty="0"/>
              <a:t>Sodium, 134 </a:t>
            </a:r>
            <a:r>
              <a:rPr lang="en-US" sz="1400" dirty="0" err="1"/>
              <a:t>mEq</a:t>
            </a:r>
            <a:r>
              <a:rPr lang="en-US" sz="1400" dirty="0"/>
              <a:t>/L (134 </a:t>
            </a:r>
            <a:r>
              <a:rPr lang="en-US" sz="1400" dirty="0" err="1"/>
              <a:t>mmol</a:t>
            </a:r>
            <a:r>
              <a:rPr lang="en-US" sz="1400" dirty="0"/>
              <a:t>/L)</a:t>
            </a:r>
          </a:p>
          <a:p>
            <a:r>
              <a:rPr lang="en-US" sz="1400" dirty="0"/>
              <a:t>Potassium, 3.0 </a:t>
            </a:r>
            <a:r>
              <a:rPr lang="en-US" sz="1400" dirty="0" err="1"/>
              <a:t>mEq</a:t>
            </a:r>
            <a:r>
              <a:rPr lang="en-US" sz="1400" dirty="0"/>
              <a:t>/L (3.0 </a:t>
            </a:r>
            <a:r>
              <a:rPr lang="en-US" sz="1400" dirty="0" err="1"/>
              <a:t>mmol</a:t>
            </a:r>
            <a:r>
              <a:rPr lang="en-US" sz="1400" dirty="0"/>
              <a:t>/L)</a:t>
            </a:r>
          </a:p>
          <a:p>
            <a:r>
              <a:rPr lang="en-US" sz="1400" dirty="0"/>
              <a:t>Chloride, 110 </a:t>
            </a:r>
            <a:r>
              <a:rPr lang="en-US" sz="1400" dirty="0" err="1"/>
              <a:t>mEq</a:t>
            </a:r>
            <a:r>
              <a:rPr lang="en-US" sz="1400" dirty="0"/>
              <a:t>/L (110 </a:t>
            </a:r>
            <a:r>
              <a:rPr lang="en-US" sz="1400" dirty="0" err="1"/>
              <a:t>mmol</a:t>
            </a:r>
            <a:r>
              <a:rPr lang="en-US" sz="1400" dirty="0"/>
              <a:t>/L)</a:t>
            </a:r>
          </a:p>
          <a:p>
            <a:r>
              <a:rPr lang="en-US" sz="1400" dirty="0"/>
              <a:t>Bicarbonate, 14 </a:t>
            </a:r>
            <a:r>
              <a:rPr lang="en-US" sz="1400" dirty="0" err="1"/>
              <a:t>mEq</a:t>
            </a:r>
            <a:r>
              <a:rPr lang="en-US" sz="1400" dirty="0"/>
              <a:t>/L (14 </a:t>
            </a:r>
            <a:r>
              <a:rPr lang="en-US" sz="1400" dirty="0" err="1"/>
              <a:t>mmol</a:t>
            </a:r>
            <a:r>
              <a:rPr lang="en-US" sz="1400" dirty="0"/>
              <a:t>/L)</a:t>
            </a:r>
          </a:p>
          <a:p>
            <a:r>
              <a:rPr lang="en-US" sz="1400" dirty="0"/>
              <a:t>Blood urea nitrogen, 24 mg/</a:t>
            </a:r>
            <a:r>
              <a:rPr lang="en-US" sz="1400" dirty="0" err="1"/>
              <a:t>dL</a:t>
            </a:r>
            <a:r>
              <a:rPr lang="en-US" sz="1400" dirty="0"/>
              <a:t> (8.57 </a:t>
            </a:r>
            <a:r>
              <a:rPr lang="en-US" sz="1400" dirty="0" err="1"/>
              <a:t>mmol</a:t>
            </a:r>
            <a:r>
              <a:rPr lang="en-US" sz="1400" dirty="0"/>
              <a:t>/L)</a:t>
            </a:r>
          </a:p>
          <a:p>
            <a:r>
              <a:rPr lang="en-US" sz="1400" dirty="0" err="1"/>
              <a:t>Creatinine</a:t>
            </a:r>
            <a:r>
              <a:rPr lang="en-US" sz="1400" dirty="0"/>
              <a:t>, 0.5 mg/</a:t>
            </a:r>
            <a:r>
              <a:rPr lang="en-US" sz="1400" dirty="0" err="1"/>
              <a:t>dL</a:t>
            </a:r>
            <a:r>
              <a:rPr lang="en-US" sz="1400" dirty="0"/>
              <a:t> (44.2 </a:t>
            </a:r>
            <a:r>
              <a:rPr lang="en-US" sz="1400" dirty="0" err="1"/>
              <a:t>μmol</a:t>
            </a:r>
            <a:r>
              <a:rPr lang="en-US" sz="1400" dirty="0"/>
              <a:t>/L</a:t>
            </a:r>
            <a:r>
              <a:rPr lang="en-US" sz="1400" dirty="0" smtClean="0"/>
              <a:t>)</a:t>
            </a:r>
            <a:endParaRPr lang="en-US" sz="1400" dirty="0"/>
          </a:p>
        </p:txBody>
      </p:sp>
      <p:sp>
        <p:nvSpPr>
          <p:cNvPr id="5" name="Rectangle 4"/>
          <p:cNvSpPr/>
          <p:nvPr/>
        </p:nvSpPr>
        <p:spPr>
          <a:xfrm>
            <a:off x="457200" y="4521875"/>
            <a:ext cx="8458200" cy="2031325"/>
          </a:xfrm>
          <a:prstGeom prst="rect">
            <a:avLst/>
          </a:prstGeom>
        </p:spPr>
        <p:txBody>
          <a:bodyPr wrap="square">
            <a:spAutoFit/>
          </a:bodyPr>
          <a:lstStyle/>
          <a:p>
            <a:r>
              <a:rPr lang="en-US" dirty="0"/>
              <a:t>You suspect the boy has a renal tubular acidosis and decide to order additional studies</a:t>
            </a:r>
            <a:r>
              <a:rPr lang="en-US" dirty="0" smtClean="0"/>
              <a:t>.</a:t>
            </a:r>
            <a:endParaRPr lang="en-US" dirty="0"/>
          </a:p>
          <a:p>
            <a:r>
              <a:rPr lang="en-US" dirty="0"/>
              <a:t>Of the following, the MOST likely additional laboratory finding in this boy is</a:t>
            </a:r>
          </a:p>
          <a:p>
            <a:pPr marL="342900" indent="-342900">
              <a:buFont typeface="+mj-lt"/>
              <a:buAutoNum type="alphaUcPeriod"/>
            </a:pPr>
            <a:r>
              <a:rPr lang="en-US" dirty="0" err="1" smtClean="0"/>
              <a:t>Hypercalcemia</a:t>
            </a:r>
            <a:endParaRPr lang="en-US" dirty="0" smtClean="0"/>
          </a:p>
          <a:p>
            <a:pPr marL="342900" indent="-342900">
              <a:buFont typeface="+mj-lt"/>
              <a:buAutoNum type="alphaUcPeriod"/>
            </a:pPr>
            <a:r>
              <a:rPr lang="en-US" dirty="0" smtClean="0"/>
              <a:t>Hyperglycemia</a:t>
            </a:r>
          </a:p>
          <a:p>
            <a:pPr marL="342900" indent="-342900">
              <a:buFont typeface="+mj-lt"/>
              <a:buAutoNum type="alphaUcPeriod"/>
            </a:pPr>
            <a:r>
              <a:rPr lang="en-US" dirty="0" err="1" smtClean="0"/>
              <a:t>Hyperuricemia</a:t>
            </a:r>
            <a:endParaRPr lang="en-US" dirty="0" smtClean="0"/>
          </a:p>
          <a:p>
            <a:pPr marL="342900" indent="-342900">
              <a:buFont typeface="+mj-lt"/>
              <a:buAutoNum type="alphaUcPeriod"/>
            </a:pPr>
            <a:r>
              <a:rPr lang="en-US" dirty="0" err="1" smtClean="0"/>
              <a:t>Hypoalbuminemia</a:t>
            </a:r>
            <a:endParaRPr lang="en-US" dirty="0" smtClean="0"/>
          </a:p>
          <a:p>
            <a:pPr marL="342900" indent="-342900">
              <a:buFont typeface="+mj-lt"/>
              <a:buAutoNum type="alphaUcPeriod"/>
            </a:pPr>
            <a:r>
              <a:rPr lang="en-US" dirty="0"/>
              <a:t>H</a:t>
            </a:r>
            <a:r>
              <a:rPr lang="en-US" dirty="0" smtClean="0"/>
              <a:t>ypophosphatemia</a:t>
            </a:r>
            <a:endParaRPr lang="en-US" dirty="0"/>
          </a:p>
        </p:txBody>
      </p:sp>
      <p:pic>
        <p:nvPicPr>
          <p:cNvPr id="6"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183058" y="6169329"/>
            <a:ext cx="311533" cy="31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9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solidFill>
                  <a:schemeClr val="tx2">
                    <a:lumMod val="60000"/>
                    <a:lumOff val="40000"/>
                  </a:schemeClr>
                </a:solidFill>
              </a:rPr>
              <a:t>Renal Agenesis</a:t>
            </a:r>
            <a:endParaRPr lang="en-US" dirty="0">
              <a:solidFill>
                <a:schemeClr val="tx2">
                  <a:lumMod val="60000"/>
                  <a:lumOff val="40000"/>
                </a:schemeClr>
              </a:solidFill>
            </a:endParaRPr>
          </a:p>
        </p:txBody>
      </p:sp>
      <p:sp>
        <p:nvSpPr>
          <p:cNvPr id="3" name="Content Placeholder 2"/>
          <p:cNvSpPr>
            <a:spLocks noGrp="1"/>
          </p:cNvSpPr>
          <p:nvPr>
            <p:ph idx="1"/>
          </p:nvPr>
        </p:nvSpPr>
        <p:spPr>
          <a:xfrm>
            <a:off x="304800" y="990600"/>
            <a:ext cx="5397894" cy="5638800"/>
          </a:xfrm>
        </p:spPr>
        <p:txBody>
          <a:bodyPr>
            <a:normAutofit fontScale="85000" lnSpcReduction="10000"/>
          </a:bodyPr>
          <a:lstStyle/>
          <a:p>
            <a:r>
              <a:rPr lang="en-US" dirty="0" smtClean="0">
                <a:solidFill>
                  <a:schemeClr val="bg1">
                    <a:lumMod val="95000"/>
                  </a:schemeClr>
                </a:solidFill>
              </a:rPr>
              <a:t>Renal agenesis is the absence of one or both kidneys</a:t>
            </a:r>
          </a:p>
          <a:p>
            <a:pPr lvl="1"/>
            <a:r>
              <a:rPr lang="en-US" dirty="0" smtClean="0">
                <a:solidFill>
                  <a:schemeClr val="bg1">
                    <a:lumMod val="95000"/>
                  </a:schemeClr>
                </a:solidFill>
              </a:rPr>
              <a:t>Occurs in 1/2900 newborns</a:t>
            </a:r>
          </a:p>
          <a:p>
            <a:r>
              <a:rPr lang="en-US" dirty="0">
                <a:solidFill>
                  <a:schemeClr val="bg1">
                    <a:lumMod val="95000"/>
                  </a:schemeClr>
                </a:solidFill>
              </a:rPr>
              <a:t>Infants with renal agenesis, born with one kidney, have 50% of the expected nephron number.</a:t>
            </a:r>
          </a:p>
          <a:p>
            <a:pPr lvl="1"/>
            <a:r>
              <a:rPr lang="en-US" sz="3200" dirty="0">
                <a:solidFill>
                  <a:schemeClr val="bg1">
                    <a:lumMod val="95000"/>
                  </a:schemeClr>
                </a:solidFill>
              </a:rPr>
              <a:t>Each kidney is approximately 1 million nephrons</a:t>
            </a:r>
          </a:p>
          <a:p>
            <a:pPr lvl="1"/>
            <a:r>
              <a:rPr lang="en-US" sz="3200" dirty="0">
                <a:solidFill>
                  <a:schemeClr val="bg1">
                    <a:lumMod val="95000"/>
                  </a:schemeClr>
                </a:solidFill>
              </a:rPr>
              <a:t>There is a compensatory increase in the single nephron GFR, thus serum </a:t>
            </a:r>
            <a:r>
              <a:rPr lang="en-US" sz="3200" dirty="0" err="1">
                <a:solidFill>
                  <a:schemeClr val="bg1">
                    <a:lumMod val="95000"/>
                  </a:schemeClr>
                </a:solidFill>
              </a:rPr>
              <a:t>creatinine</a:t>
            </a:r>
            <a:r>
              <a:rPr lang="en-US" sz="3200" dirty="0">
                <a:solidFill>
                  <a:schemeClr val="bg1">
                    <a:lumMod val="95000"/>
                  </a:schemeClr>
                </a:solidFill>
              </a:rPr>
              <a:t> should fall to normal range for age in the first 1-2 years of life</a:t>
            </a:r>
            <a:r>
              <a:rPr lang="en-US" sz="3200" dirty="0" smtClean="0">
                <a:solidFill>
                  <a:schemeClr val="bg1">
                    <a:lumMod val="95000"/>
                  </a:schemeClr>
                </a:solidFill>
              </a:rPr>
              <a:t>.</a:t>
            </a:r>
            <a:endParaRPr lang="en-US" sz="3200" dirty="0">
              <a:solidFill>
                <a:schemeClr val="bg1">
                  <a:lumMod val="95000"/>
                </a:schemeClr>
              </a:solidFill>
            </a:endParaRPr>
          </a:p>
        </p:txBody>
      </p:sp>
      <p:pic>
        <p:nvPicPr>
          <p:cNvPr id="6" name="Picture 2" descr="Image result for kidney"/>
          <p:cNvPicPr>
            <a:picLocks noChangeAspect="1" noChangeArrowheads="1"/>
          </p:cNvPicPr>
          <p:nvPr/>
        </p:nvPicPr>
        <p:blipFill rotWithShape="1">
          <a:blip r:embed="rId2">
            <a:extLst>
              <a:ext uri="{28A0092B-C50C-407E-A947-70E740481C1C}">
                <a14:useLocalDpi xmlns:a14="http://schemas.microsoft.com/office/drawing/2010/main" val="0"/>
              </a:ext>
            </a:extLst>
          </a:blip>
          <a:srcRect l="36205" r="27590"/>
          <a:stretch/>
        </p:blipFill>
        <p:spPr bwMode="auto">
          <a:xfrm>
            <a:off x="5702694" y="1389531"/>
            <a:ext cx="3415030" cy="52821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pmmagee\AppData\Local\Microsoft\Windows\Temporary Internet Files\Content.IE5\LDZ43R3E\SantaHa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94398" y="533400"/>
            <a:ext cx="1863801" cy="19231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10400" y="5943600"/>
            <a:ext cx="1676400" cy="646331"/>
          </a:xfrm>
          <a:prstGeom prst="rect">
            <a:avLst/>
          </a:prstGeom>
          <a:noFill/>
        </p:spPr>
        <p:txBody>
          <a:bodyPr wrap="square" rtlCol="0">
            <a:spAutoFit/>
          </a:bodyPr>
          <a:lstStyle/>
          <a:p>
            <a:pPr algn="ctr"/>
            <a:r>
              <a:rPr lang="en-US" dirty="0" smtClean="0">
                <a:solidFill>
                  <a:schemeClr val="accent6">
                    <a:lumMod val="75000"/>
                  </a:schemeClr>
                </a:solidFill>
              </a:rPr>
              <a:t>Alone for the Holidays</a:t>
            </a:r>
            <a:endParaRPr lang="en-US" dirty="0">
              <a:solidFill>
                <a:schemeClr val="accent6">
                  <a:lumMod val="75000"/>
                </a:schemeClr>
              </a:solidFill>
            </a:endParaRPr>
          </a:p>
        </p:txBody>
      </p:sp>
    </p:spTree>
    <p:extLst>
      <p:ext uri="{BB962C8B-B14F-4D97-AF65-F5344CB8AC3E}">
        <p14:creationId xmlns:p14="http://schemas.microsoft.com/office/powerpoint/2010/main" val="2326996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217" y="5257800"/>
            <a:ext cx="3390900" cy="1143000"/>
          </a:xfrm>
        </p:spPr>
        <p:txBody>
          <a:bodyPr/>
          <a:lstStyle/>
          <a:p>
            <a:r>
              <a:rPr lang="en-US" dirty="0" smtClean="0">
                <a:latin typeface="Adobe Fan Heiti Std B" pitchFamily="34" charset="-128"/>
                <a:ea typeface="Adobe Fan Heiti Std B" pitchFamily="34" charset="-128"/>
              </a:rPr>
              <a:t>Question 7</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685800"/>
            <a:ext cx="8382000" cy="5105400"/>
          </a:xfrm>
        </p:spPr>
        <p:txBody>
          <a:bodyPr/>
          <a:lstStyle/>
          <a:p>
            <a:r>
              <a:rPr lang="en-US" dirty="0" smtClean="0">
                <a:latin typeface="Adobe Devanagari" pitchFamily="18" charset="0"/>
                <a:cs typeface="Adobe Devanagari" pitchFamily="18" charset="0"/>
              </a:rPr>
              <a:t>The approach to the metabolic acidotic patient:</a:t>
            </a:r>
          </a:p>
          <a:p>
            <a:pPr lvl="1"/>
            <a:r>
              <a:rPr lang="en-US" dirty="0" smtClean="0">
                <a:latin typeface="Adobe Devanagari" pitchFamily="18" charset="0"/>
                <a:cs typeface="Adobe Devanagari" pitchFamily="18" charset="0"/>
              </a:rPr>
              <a:t>First measure anion gap</a:t>
            </a:r>
          </a:p>
          <a:p>
            <a:pPr marL="0" indent="0">
              <a:buNone/>
            </a:pPr>
            <a:r>
              <a:rPr lang="en-US" sz="1400" dirty="0">
                <a:latin typeface="Adobe Devanagari" pitchFamily="18" charset="0"/>
                <a:cs typeface="Adobe Devanagari" pitchFamily="18" charset="0"/>
              </a:rPr>
              <a:t>	</a:t>
            </a:r>
            <a:r>
              <a:rPr lang="en-US" sz="1400" u="sng" dirty="0" smtClean="0">
                <a:latin typeface="Adobe Devanagari" pitchFamily="18" charset="0"/>
                <a:cs typeface="Adobe Devanagari" pitchFamily="18" charset="0"/>
              </a:rPr>
              <a:t>Electrolytes</a:t>
            </a:r>
            <a:r>
              <a:rPr lang="en-US" sz="1400" dirty="0">
                <a:latin typeface="Adobe Devanagari" pitchFamily="18" charset="0"/>
                <a:cs typeface="Adobe Devanagari" pitchFamily="18" charset="0"/>
              </a:rPr>
              <a:t>:</a:t>
            </a:r>
          </a:p>
          <a:p>
            <a:pPr marL="0" indent="0">
              <a:buNone/>
            </a:pPr>
            <a:r>
              <a:rPr lang="en-US" sz="1400" dirty="0" smtClean="0">
                <a:latin typeface="Adobe Devanagari" pitchFamily="18" charset="0"/>
                <a:cs typeface="Adobe Devanagari" pitchFamily="18" charset="0"/>
              </a:rPr>
              <a:t>	Sodium</a:t>
            </a:r>
            <a:r>
              <a:rPr lang="en-US" sz="1400" dirty="0">
                <a:latin typeface="Adobe Devanagari" pitchFamily="18" charset="0"/>
                <a:cs typeface="Adobe Devanagari" pitchFamily="18" charset="0"/>
              </a:rPr>
              <a:t>, 134 </a:t>
            </a:r>
            <a:r>
              <a:rPr lang="en-US" sz="1400" dirty="0" err="1">
                <a:latin typeface="Adobe Devanagari" pitchFamily="18" charset="0"/>
                <a:cs typeface="Adobe Devanagari" pitchFamily="18" charset="0"/>
              </a:rPr>
              <a:t>mEq</a:t>
            </a:r>
            <a:r>
              <a:rPr lang="en-US" sz="1400" dirty="0">
                <a:latin typeface="Adobe Devanagari" pitchFamily="18" charset="0"/>
                <a:cs typeface="Adobe Devanagari" pitchFamily="18" charset="0"/>
              </a:rPr>
              <a:t>/L (134 </a:t>
            </a:r>
            <a:r>
              <a:rPr lang="en-US" sz="1400" dirty="0" err="1">
                <a:latin typeface="Adobe Devanagari" pitchFamily="18" charset="0"/>
                <a:cs typeface="Adobe Devanagari" pitchFamily="18" charset="0"/>
              </a:rPr>
              <a:t>mmol</a:t>
            </a:r>
            <a:r>
              <a:rPr lang="en-US" sz="1400" dirty="0">
                <a:latin typeface="Adobe Devanagari" pitchFamily="18" charset="0"/>
                <a:cs typeface="Adobe Devanagari" pitchFamily="18" charset="0"/>
              </a:rPr>
              <a:t>/L)</a:t>
            </a:r>
          </a:p>
          <a:p>
            <a:pPr marL="0" indent="0">
              <a:buNone/>
            </a:pPr>
            <a:r>
              <a:rPr lang="en-US" sz="1400" dirty="0" smtClean="0">
                <a:latin typeface="Adobe Devanagari" pitchFamily="18" charset="0"/>
                <a:cs typeface="Adobe Devanagari" pitchFamily="18" charset="0"/>
              </a:rPr>
              <a:t>	Potassium</a:t>
            </a:r>
            <a:r>
              <a:rPr lang="en-US" sz="1400" dirty="0">
                <a:latin typeface="Adobe Devanagari" pitchFamily="18" charset="0"/>
                <a:cs typeface="Adobe Devanagari" pitchFamily="18" charset="0"/>
              </a:rPr>
              <a:t>, 3.0 </a:t>
            </a:r>
            <a:r>
              <a:rPr lang="en-US" sz="1400" dirty="0" err="1">
                <a:latin typeface="Adobe Devanagari" pitchFamily="18" charset="0"/>
                <a:cs typeface="Adobe Devanagari" pitchFamily="18" charset="0"/>
              </a:rPr>
              <a:t>mEq</a:t>
            </a:r>
            <a:r>
              <a:rPr lang="en-US" sz="1400" dirty="0">
                <a:latin typeface="Adobe Devanagari" pitchFamily="18" charset="0"/>
                <a:cs typeface="Adobe Devanagari" pitchFamily="18" charset="0"/>
              </a:rPr>
              <a:t>/L (3.0 </a:t>
            </a:r>
            <a:r>
              <a:rPr lang="en-US" sz="1400" dirty="0" err="1">
                <a:latin typeface="Adobe Devanagari" pitchFamily="18" charset="0"/>
                <a:cs typeface="Adobe Devanagari" pitchFamily="18" charset="0"/>
              </a:rPr>
              <a:t>mmol</a:t>
            </a:r>
            <a:r>
              <a:rPr lang="en-US" sz="1400" dirty="0">
                <a:latin typeface="Adobe Devanagari" pitchFamily="18" charset="0"/>
                <a:cs typeface="Adobe Devanagari" pitchFamily="18" charset="0"/>
              </a:rPr>
              <a:t>/L)</a:t>
            </a:r>
          </a:p>
          <a:p>
            <a:pPr marL="0" indent="0">
              <a:buNone/>
            </a:pPr>
            <a:r>
              <a:rPr lang="en-US" sz="1400" dirty="0" smtClean="0">
                <a:latin typeface="Adobe Devanagari" pitchFamily="18" charset="0"/>
                <a:cs typeface="Adobe Devanagari" pitchFamily="18" charset="0"/>
              </a:rPr>
              <a:t>	Chloride</a:t>
            </a:r>
            <a:r>
              <a:rPr lang="en-US" sz="1400" dirty="0">
                <a:latin typeface="Adobe Devanagari" pitchFamily="18" charset="0"/>
                <a:cs typeface="Adobe Devanagari" pitchFamily="18" charset="0"/>
              </a:rPr>
              <a:t>, 110 </a:t>
            </a:r>
            <a:r>
              <a:rPr lang="en-US" sz="1400" dirty="0" err="1">
                <a:latin typeface="Adobe Devanagari" pitchFamily="18" charset="0"/>
                <a:cs typeface="Adobe Devanagari" pitchFamily="18" charset="0"/>
              </a:rPr>
              <a:t>mEq</a:t>
            </a:r>
            <a:r>
              <a:rPr lang="en-US" sz="1400" dirty="0">
                <a:latin typeface="Adobe Devanagari" pitchFamily="18" charset="0"/>
                <a:cs typeface="Adobe Devanagari" pitchFamily="18" charset="0"/>
              </a:rPr>
              <a:t>/L (110 </a:t>
            </a:r>
            <a:r>
              <a:rPr lang="en-US" sz="1400" dirty="0" err="1">
                <a:latin typeface="Adobe Devanagari" pitchFamily="18" charset="0"/>
                <a:cs typeface="Adobe Devanagari" pitchFamily="18" charset="0"/>
              </a:rPr>
              <a:t>mmol</a:t>
            </a:r>
            <a:r>
              <a:rPr lang="en-US" sz="1400" dirty="0">
                <a:latin typeface="Adobe Devanagari" pitchFamily="18" charset="0"/>
                <a:cs typeface="Adobe Devanagari" pitchFamily="18" charset="0"/>
              </a:rPr>
              <a:t>/L)</a:t>
            </a:r>
          </a:p>
          <a:p>
            <a:pPr marL="0" indent="0">
              <a:buNone/>
            </a:pPr>
            <a:r>
              <a:rPr lang="en-US" sz="1400" dirty="0" smtClean="0">
                <a:latin typeface="Adobe Devanagari" pitchFamily="18" charset="0"/>
                <a:cs typeface="Adobe Devanagari" pitchFamily="18" charset="0"/>
              </a:rPr>
              <a:t>	Bicarbonate</a:t>
            </a:r>
            <a:r>
              <a:rPr lang="en-US" sz="1400" dirty="0">
                <a:latin typeface="Adobe Devanagari" pitchFamily="18" charset="0"/>
                <a:cs typeface="Adobe Devanagari" pitchFamily="18" charset="0"/>
              </a:rPr>
              <a:t>, 14 </a:t>
            </a:r>
            <a:r>
              <a:rPr lang="en-US" sz="1400" dirty="0" err="1">
                <a:latin typeface="Adobe Devanagari" pitchFamily="18" charset="0"/>
                <a:cs typeface="Adobe Devanagari" pitchFamily="18" charset="0"/>
              </a:rPr>
              <a:t>mEq</a:t>
            </a:r>
            <a:r>
              <a:rPr lang="en-US" sz="1400" dirty="0">
                <a:latin typeface="Adobe Devanagari" pitchFamily="18" charset="0"/>
                <a:cs typeface="Adobe Devanagari" pitchFamily="18" charset="0"/>
              </a:rPr>
              <a:t>/L (14 </a:t>
            </a:r>
            <a:r>
              <a:rPr lang="en-US" sz="1400" dirty="0" err="1">
                <a:latin typeface="Adobe Devanagari" pitchFamily="18" charset="0"/>
                <a:cs typeface="Adobe Devanagari" pitchFamily="18" charset="0"/>
              </a:rPr>
              <a:t>mmol</a:t>
            </a:r>
            <a:r>
              <a:rPr lang="en-US" sz="1400" dirty="0">
                <a:latin typeface="Adobe Devanagari" pitchFamily="18" charset="0"/>
                <a:cs typeface="Adobe Devanagari" pitchFamily="18" charset="0"/>
              </a:rPr>
              <a:t>/L)</a:t>
            </a:r>
          </a:p>
          <a:p>
            <a:pPr marL="0" indent="0">
              <a:buNone/>
            </a:pPr>
            <a:r>
              <a:rPr lang="en-US" sz="1400" dirty="0" smtClean="0">
                <a:latin typeface="Adobe Devanagari" pitchFamily="18" charset="0"/>
                <a:cs typeface="Adobe Devanagari" pitchFamily="18" charset="0"/>
              </a:rPr>
              <a:t>	Blood </a:t>
            </a:r>
            <a:r>
              <a:rPr lang="en-US" sz="1400" dirty="0">
                <a:latin typeface="Adobe Devanagari" pitchFamily="18" charset="0"/>
                <a:cs typeface="Adobe Devanagari" pitchFamily="18" charset="0"/>
              </a:rPr>
              <a:t>urea nitrogen, 24 mg/</a:t>
            </a:r>
            <a:r>
              <a:rPr lang="en-US" sz="1400" dirty="0" err="1">
                <a:latin typeface="Adobe Devanagari" pitchFamily="18" charset="0"/>
                <a:cs typeface="Adobe Devanagari" pitchFamily="18" charset="0"/>
              </a:rPr>
              <a:t>dL</a:t>
            </a:r>
            <a:r>
              <a:rPr lang="en-US" sz="1400" dirty="0">
                <a:latin typeface="Adobe Devanagari" pitchFamily="18" charset="0"/>
                <a:cs typeface="Adobe Devanagari" pitchFamily="18" charset="0"/>
              </a:rPr>
              <a:t> (8.57 </a:t>
            </a:r>
            <a:r>
              <a:rPr lang="en-US" sz="1400" dirty="0" err="1">
                <a:latin typeface="Adobe Devanagari" pitchFamily="18" charset="0"/>
                <a:cs typeface="Adobe Devanagari" pitchFamily="18" charset="0"/>
              </a:rPr>
              <a:t>mmol</a:t>
            </a:r>
            <a:r>
              <a:rPr lang="en-US" sz="1400" dirty="0">
                <a:latin typeface="Adobe Devanagari" pitchFamily="18" charset="0"/>
                <a:cs typeface="Adobe Devanagari" pitchFamily="18" charset="0"/>
              </a:rPr>
              <a:t>/L)</a:t>
            </a:r>
          </a:p>
          <a:p>
            <a:pPr marL="0" indent="0">
              <a:buNone/>
            </a:pPr>
            <a:r>
              <a:rPr lang="en-US" sz="1400" dirty="0" smtClean="0">
                <a:latin typeface="Adobe Devanagari" pitchFamily="18" charset="0"/>
                <a:cs typeface="Adobe Devanagari" pitchFamily="18" charset="0"/>
              </a:rPr>
              <a:t>	</a:t>
            </a:r>
            <a:r>
              <a:rPr lang="en-US" sz="1400" dirty="0" err="1" smtClean="0">
                <a:latin typeface="Adobe Devanagari" pitchFamily="18" charset="0"/>
                <a:cs typeface="Adobe Devanagari" pitchFamily="18" charset="0"/>
              </a:rPr>
              <a:t>Creatinine</a:t>
            </a:r>
            <a:r>
              <a:rPr lang="en-US" sz="1400" dirty="0">
                <a:latin typeface="Adobe Devanagari" pitchFamily="18" charset="0"/>
                <a:cs typeface="Adobe Devanagari" pitchFamily="18" charset="0"/>
              </a:rPr>
              <a:t>, 0.5 mg/</a:t>
            </a:r>
            <a:r>
              <a:rPr lang="en-US" sz="1400" dirty="0" err="1">
                <a:latin typeface="Adobe Devanagari" pitchFamily="18" charset="0"/>
                <a:cs typeface="Adobe Devanagari" pitchFamily="18" charset="0"/>
              </a:rPr>
              <a:t>dL</a:t>
            </a:r>
            <a:r>
              <a:rPr lang="en-US" sz="1400" dirty="0">
                <a:latin typeface="Adobe Devanagari" pitchFamily="18" charset="0"/>
                <a:cs typeface="Adobe Devanagari" pitchFamily="18" charset="0"/>
              </a:rPr>
              <a:t> (44.2 </a:t>
            </a:r>
            <a:r>
              <a:rPr lang="en-US" sz="1400" dirty="0" err="1">
                <a:latin typeface="Adobe Devanagari" pitchFamily="18" charset="0"/>
                <a:cs typeface="Adobe Devanagari" pitchFamily="18" charset="0"/>
              </a:rPr>
              <a:t>μmol</a:t>
            </a:r>
            <a:r>
              <a:rPr lang="en-US" sz="1400" dirty="0">
                <a:latin typeface="Adobe Devanagari" pitchFamily="18" charset="0"/>
                <a:cs typeface="Adobe Devanagari" pitchFamily="18" charset="0"/>
              </a:rPr>
              <a:t>/L</a:t>
            </a:r>
            <a:r>
              <a:rPr lang="en-US" sz="1400" dirty="0" smtClean="0">
                <a:latin typeface="Adobe Devanagari" pitchFamily="18" charset="0"/>
                <a:cs typeface="Adobe Devanagari" pitchFamily="18" charset="0"/>
              </a:rPr>
              <a:t>)</a:t>
            </a:r>
          </a:p>
          <a:p>
            <a:pPr marL="0" indent="0">
              <a:buNone/>
            </a:pPr>
            <a:endParaRPr lang="en-US" sz="1400" dirty="0">
              <a:latin typeface="Adobe Devanagari" pitchFamily="18" charset="0"/>
              <a:cs typeface="Adobe Devanagari" pitchFamily="18" charset="0"/>
            </a:endParaRPr>
          </a:p>
          <a:p>
            <a:pPr lvl="1"/>
            <a:r>
              <a:rPr lang="en-US" dirty="0" smtClean="0">
                <a:latin typeface="Adobe Devanagari" pitchFamily="18" charset="0"/>
                <a:cs typeface="Adobe Devanagari" pitchFamily="18" charset="0"/>
              </a:rPr>
              <a:t>The anion gap for our patient is ____??</a:t>
            </a:r>
          </a:p>
          <a:p>
            <a:pPr lvl="2"/>
            <a:r>
              <a:rPr lang="en-US" dirty="0" smtClean="0">
                <a:latin typeface="Adobe Devanagari" pitchFamily="18" charset="0"/>
                <a:cs typeface="Adobe Devanagari" pitchFamily="18" charset="0"/>
              </a:rPr>
              <a:t>10 (Normal)</a:t>
            </a:r>
          </a:p>
          <a:p>
            <a:r>
              <a:rPr lang="en-US" dirty="0" smtClean="0">
                <a:latin typeface="Adobe Devanagari" pitchFamily="18" charset="0"/>
                <a:cs typeface="Adobe Devanagari" pitchFamily="18" charset="0"/>
              </a:rPr>
              <a:t>What causes non-anion gap acidosis?</a:t>
            </a:r>
            <a:endParaRPr lang="en-US" dirty="0">
              <a:latin typeface="Adobe Devanagari" pitchFamily="18" charset="0"/>
              <a:cs typeface="Adobe Devanagari" pitchFamily="18" charset="0"/>
            </a:endParaRPr>
          </a:p>
        </p:txBody>
      </p:sp>
      <p:cxnSp>
        <p:nvCxnSpPr>
          <p:cNvPr id="4" name="Straight Connector 3"/>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6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guploads.files.wordpress.com/2013/10/rta.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7805"/>
          <a:stretch/>
        </p:blipFill>
        <p:spPr bwMode="auto">
          <a:xfrm>
            <a:off x="1947837" y="522104"/>
            <a:ext cx="5595963" cy="605211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838200" y="67056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www.beaumont.ie/media/kidney-sitting-clipp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7" y="2514600"/>
            <a:ext cx="18172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449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guploads.files.wordpress.com/2013/10/rta11.jpg"/>
          <p:cNvPicPr>
            <a:picLocks noChangeAspect="1" noChangeArrowheads="1"/>
          </p:cNvPicPr>
          <p:nvPr/>
        </p:nvPicPr>
        <p:blipFill rotWithShape="1">
          <a:blip r:embed="rId2">
            <a:extLst>
              <a:ext uri="{28A0092B-C50C-407E-A947-70E740481C1C}">
                <a14:useLocalDpi xmlns:a14="http://schemas.microsoft.com/office/drawing/2010/main" val="0"/>
              </a:ext>
            </a:extLst>
          </a:blip>
          <a:srcRect b="6614"/>
          <a:stretch/>
        </p:blipFill>
        <p:spPr bwMode="auto">
          <a:xfrm>
            <a:off x="1828800" y="0"/>
            <a:ext cx="5943600" cy="65111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219200" y="6629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www.beaumont.ie/media/kidney-sitting-clipp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7" y="2514600"/>
            <a:ext cx="1817225"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974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334962"/>
          </a:xfrm>
        </p:spPr>
        <p:txBody>
          <a:bodyPr>
            <a:normAutofit fontScale="90000"/>
          </a:bodyPr>
          <a:lstStyle/>
          <a:p>
            <a:r>
              <a:rPr lang="en-US" sz="3600" dirty="0" smtClean="0"/>
              <a:t>Don’t Freak Out</a:t>
            </a:r>
            <a:endParaRPr lang="en-US" sz="3600" dirty="0"/>
          </a:p>
        </p:txBody>
      </p:sp>
      <p:pic>
        <p:nvPicPr>
          <p:cNvPr id="3076" name="Picture 4" descr="https://o.quizlet.com/i/1yAw1Mh3XfHtkREK2VQxzw.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539126"/>
            <a:ext cx="8305800" cy="6242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480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411162"/>
          </a:xfrm>
        </p:spPr>
        <p:txBody>
          <a:bodyPr>
            <a:noAutofit/>
          </a:bodyPr>
          <a:lstStyle/>
          <a:p>
            <a:r>
              <a:rPr lang="en-US" sz="3600" dirty="0" smtClean="0">
                <a:latin typeface="Adobe Fan Heiti Std B" pitchFamily="34" charset="-128"/>
                <a:ea typeface="Adobe Fan Heiti Std B" pitchFamily="34" charset="-128"/>
              </a:rPr>
              <a:t>Renal Tubular Acidosis</a:t>
            </a:r>
            <a:endParaRPr lang="en-US"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76200" y="1143000"/>
            <a:ext cx="4800600" cy="6019800"/>
          </a:xfrm>
        </p:spPr>
        <p:txBody>
          <a:bodyPr>
            <a:noAutofit/>
          </a:bodyPr>
          <a:lstStyle/>
          <a:p>
            <a:r>
              <a:rPr lang="en-US" sz="2400" dirty="0" smtClean="0">
                <a:latin typeface="Adobe Devanagari" pitchFamily="18" charset="0"/>
                <a:cs typeface="Adobe Devanagari" pitchFamily="18" charset="0"/>
              </a:rPr>
              <a:t>RTA </a:t>
            </a:r>
            <a:r>
              <a:rPr lang="en-US" sz="2400" dirty="0">
                <a:latin typeface="Adobe Devanagari" pitchFamily="18" charset="0"/>
                <a:cs typeface="Adobe Devanagari" pitchFamily="18" charset="0"/>
              </a:rPr>
              <a:t>is classified as distal or proximal depending on the site of the renal defect (</a:t>
            </a:r>
            <a:r>
              <a:rPr lang="en-US" sz="2400" dirty="0" err="1">
                <a:latin typeface="Adobe Devanagari" pitchFamily="18" charset="0"/>
                <a:cs typeface="Adobe Devanagari" pitchFamily="18" charset="0"/>
              </a:rPr>
              <a:t>ie</a:t>
            </a:r>
            <a:r>
              <a:rPr lang="en-US" sz="2400" dirty="0">
                <a:latin typeface="Adobe Devanagari" pitchFamily="18" charset="0"/>
                <a:cs typeface="Adobe Devanagari" pitchFamily="18" charset="0"/>
              </a:rPr>
              <a:t>, the distal nephron or proximal convoluted tubule, respectively). </a:t>
            </a:r>
            <a:r>
              <a:rPr lang="en-US" sz="2400" dirty="0" smtClean="0">
                <a:latin typeface="Adobe Devanagari" pitchFamily="18" charset="0"/>
                <a:cs typeface="Adobe Devanagari" pitchFamily="18" charset="0"/>
              </a:rPr>
              <a:t>Next</a:t>
            </a:r>
            <a:r>
              <a:rPr lang="en-US" sz="2400" dirty="0">
                <a:latin typeface="Adobe Devanagari" pitchFamily="18" charset="0"/>
                <a:cs typeface="Adobe Devanagari" pitchFamily="18" charset="0"/>
              </a:rPr>
              <a:t>, urine electrolytes can be measured if looking for a distal RTA.  </a:t>
            </a:r>
          </a:p>
          <a:p>
            <a:r>
              <a:rPr lang="en-US" sz="2400" dirty="0">
                <a:latin typeface="Adobe Devanagari" pitchFamily="18" charset="0"/>
                <a:cs typeface="Adobe Devanagari" pitchFamily="18" charset="0"/>
              </a:rPr>
              <a:t>The classic distal RTA (Type I) is known for hypokalemia and </a:t>
            </a:r>
            <a:r>
              <a:rPr lang="en-US" sz="2400" dirty="0" err="1">
                <a:latin typeface="Adobe Devanagari" pitchFamily="18" charset="0"/>
                <a:cs typeface="Adobe Devanagari" pitchFamily="18" charset="0"/>
              </a:rPr>
              <a:t>hypocitraturia</a:t>
            </a:r>
            <a:r>
              <a:rPr lang="en-US" sz="2400" dirty="0">
                <a:latin typeface="Adobe Devanagari" pitchFamily="18" charset="0"/>
                <a:cs typeface="Adobe Devanagari" pitchFamily="18" charset="0"/>
              </a:rPr>
              <a:t> with an increased risk for urinary stones. </a:t>
            </a:r>
            <a:endParaRPr lang="en-US" sz="2400" dirty="0" smtClean="0">
              <a:latin typeface="Adobe Devanagari" pitchFamily="18" charset="0"/>
              <a:cs typeface="Adobe Devanagari" pitchFamily="18" charset="0"/>
            </a:endParaRPr>
          </a:p>
          <a:p>
            <a:pPr lvl="1"/>
            <a:r>
              <a:rPr lang="en-US" sz="2000" dirty="0" smtClean="0">
                <a:latin typeface="Adobe Devanagari" pitchFamily="18" charset="0"/>
                <a:cs typeface="Adobe Devanagari" pitchFamily="18" charset="0"/>
              </a:rPr>
              <a:t>Can</a:t>
            </a:r>
            <a:r>
              <a:rPr lang="en-US" sz="1800" dirty="0" smtClean="0">
                <a:latin typeface="Adobe Devanagari" pitchFamily="18" charset="0"/>
                <a:cs typeface="Adobe Devanagari" pitchFamily="18" charset="0"/>
              </a:rPr>
              <a:t> be </a:t>
            </a:r>
            <a:r>
              <a:rPr lang="en-US" sz="2000" dirty="0">
                <a:latin typeface="Adobe Devanagari" pitchFamily="18" charset="0"/>
                <a:cs typeface="Adobe Devanagari" pitchFamily="18" charset="0"/>
              </a:rPr>
              <a:t>inherited</a:t>
            </a:r>
            <a:r>
              <a:rPr lang="en-US" sz="1800" dirty="0">
                <a:latin typeface="Adobe Devanagari" pitchFamily="18" charset="0"/>
                <a:cs typeface="Adobe Devanagari" pitchFamily="18" charset="0"/>
              </a:rPr>
              <a:t> or acquired </a:t>
            </a:r>
          </a:p>
          <a:p>
            <a:pPr lvl="2"/>
            <a:r>
              <a:rPr lang="en-US" sz="1600" dirty="0" smtClean="0">
                <a:latin typeface="Adobe Devanagari" pitchFamily="18" charset="0"/>
                <a:cs typeface="Adobe Devanagari" pitchFamily="18" charset="0"/>
              </a:rPr>
              <a:t>Following </a:t>
            </a:r>
            <a:r>
              <a:rPr lang="en-US" sz="1600" dirty="0">
                <a:latin typeface="Adobe Devanagari" pitchFamily="18" charset="0"/>
                <a:cs typeface="Adobe Devanagari" pitchFamily="18" charset="0"/>
              </a:rPr>
              <a:t>pyelonephritis or medications </a:t>
            </a:r>
            <a:r>
              <a:rPr lang="en-US" sz="1600" dirty="0" smtClean="0">
                <a:latin typeface="Adobe Devanagari" pitchFamily="18" charset="0"/>
                <a:cs typeface="Adobe Devanagari" pitchFamily="18" charset="0"/>
              </a:rPr>
              <a:t>(amphotericin </a:t>
            </a:r>
            <a:r>
              <a:rPr lang="en-US" sz="1600" dirty="0">
                <a:latin typeface="Adobe Devanagari" pitchFamily="18" charset="0"/>
                <a:cs typeface="Adobe Devanagari" pitchFamily="18" charset="0"/>
              </a:rPr>
              <a:t>B or </a:t>
            </a:r>
            <a:r>
              <a:rPr lang="en-US" sz="1600" dirty="0" err="1" smtClean="0">
                <a:latin typeface="Adobe Devanagari" pitchFamily="18" charset="0"/>
                <a:cs typeface="Adobe Devanagari" pitchFamily="18" charset="0"/>
              </a:rPr>
              <a:t>ifosfamide</a:t>
            </a:r>
            <a:r>
              <a:rPr lang="en-US" sz="1600" dirty="0" smtClean="0">
                <a:latin typeface="Adobe Devanagari" pitchFamily="18" charset="0"/>
                <a:cs typeface="Adobe Devanagari" pitchFamily="18" charset="0"/>
              </a:rPr>
              <a:t>)</a:t>
            </a:r>
          </a:p>
        </p:txBody>
      </p:sp>
      <p:sp>
        <p:nvSpPr>
          <p:cNvPr id="4" name="AutoShape 2" descr="DISTAL RTA   Impairment of distal    acidification   Inability to lower urine pH    maximally below 6.0 under    acid l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ISTAL RTA   Impairment of distal    acidification   Inability to lower urine pH    maximally below 6.0 under    acid l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DISTAL RTA   Impairment of distal    acidification   Inability to lower urine pH    maximally below 6.0 under    acid lo..."/>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20946" r="2637" b="11361"/>
          <a:stretch/>
        </p:blipFill>
        <p:spPr bwMode="auto">
          <a:xfrm>
            <a:off x="4800599" y="1219200"/>
            <a:ext cx="4307871" cy="4617718"/>
          </a:xfrm>
          <a:prstGeom prst="rect">
            <a:avLst/>
          </a:prstGeom>
          <a:noFill/>
          <a:extLst>
            <a:ext uri="{909E8E84-426E-40DD-AFC4-6F175D3DCCD1}">
              <a14:hiddenFill xmlns:a14="http://schemas.microsoft.com/office/drawing/2010/main">
                <a:solidFill>
                  <a:srgbClr val="FFFFFF"/>
                </a:solidFill>
              </a14:hiddenFill>
            </a:ext>
          </a:extLst>
        </p:spPr>
      </p:pic>
      <p:sp>
        <p:nvSpPr>
          <p:cNvPr id="8" name="Multiply 7"/>
          <p:cNvSpPr/>
          <p:nvPr/>
        </p:nvSpPr>
        <p:spPr>
          <a:xfrm>
            <a:off x="5943600" y="2438400"/>
            <a:ext cx="381000" cy="403859"/>
          </a:xfrm>
          <a:prstGeom prst="mathMultiply">
            <a:avLst/>
          </a:prstGeom>
          <a:solidFill>
            <a:srgbClr val="C00000">
              <a:alpha val="8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928360" y="3002278"/>
            <a:ext cx="381000" cy="403859"/>
          </a:xfrm>
          <a:prstGeom prst="mathMultiply">
            <a:avLst/>
          </a:prstGeom>
          <a:solidFill>
            <a:srgbClr val="FF0000">
              <a:alpha val="8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705600" y="2438400"/>
            <a:ext cx="762000" cy="369332"/>
          </a:xfrm>
          <a:prstGeom prst="rect">
            <a:avLst/>
          </a:prstGeom>
          <a:noFill/>
        </p:spPr>
        <p:txBody>
          <a:bodyPr wrap="square" rtlCol="0">
            <a:spAutoFit/>
          </a:bodyPr>
          <a:lstStyle/>
          <a:p>
            <a:r>
              <a:rPr lang="en-US" b="1" dirty="0" smtClean="0"/>
              <a:t>THUS</a:t>
            </a:r>
            <a:endParaRPr lang="en-US" b="1" dirty="0"/>
          </a:p>
        </p:txBody>
      </p:sp>
      <p:sp>
        <p:nvSpPr>
          <p:cNvPr id="11" name="Multiply 10"/>
          <p:cNvSpPr/>
          <p:nvPr/>
        </p:nvSpPr>
        <p:spPr>
          <a:xfrm>
            <a:off x="6896100" y="3406137"/>
            <a:ext cx="381000" cy="403859"/>
          </a:xfrm>
          <a:prstGeom prst="mathMultiply">
            <a:avLst/>
          </a:prstGeom>
          <a:solidFill>
            <a:srgbClr val="FF0000">
              <a:alpha val="89804"/>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03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p:bldP spid="7" grpId="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Type II RTA</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76200" y="1295400"/>
            <a:ext cx="4191000" cy="5410200"/>
          </a:xfrm>
        </p:spPr>
        <p:txBody>
          <a:bodyPr>
            <a:normAutofit lnSpcReduction="10000"/>
          </a:bodyPr>
          <a:lstStyle/>
          <a:p>
            <a:r>
              <a:rPr lang="en-US" sz="2400" dirty="0">
                <a:latin typeface="Adobe Devanagari" pitchFamily="18" charset="0"/>
                <a:cs typeface="Adobe Devanagari" pitchFamily="18" charset="0"/>
              </a:rPr>
              <a:t>Type II RTA is a proximal RTA, which means it involves a defect of bicarbonate reabsorption at the proximal convoluted tubule. </a:t>
            </a:r>
          </a:p>
          <a:p>
            <a:pPr lvl="1"/>
            <a:r>
              <a:rPr lang="en-US" sz="1800" dirty="0">
                <a:latin typeface="Adobe Devanagari" pitchFamily="18" charset="0"/>
                <a:cs typeface="Adobe Devanagari" pitchFamily="18" charset="0"/>
              </a:rPr>
              <a:t>This can occur in isolation or as part of a proximal </a:t>
            </a:r>
            <a:r>
              <a:rPr lang="en-US" sz="1800" dirty="0" err="1">
                <a:latin typeface="Adobe Devanagari" pitchFamily="18" charset="0"/>
                <a:cs typeface="Adobe Devanagari" pitchFamily="18" charset="0"/>
              </a:rPr>
              <a:t>tubulopathy</a:t>
            </a:r>
            <a:r>
              <a:rPr lang="en-US" sz="1800" dirty="0">
                <a:latin typeface="Adobe Devanagari" pitchFamily="18" charset="0"/>
                <a:cs typeface="Adobe Devanagari" pitchFamily="18" charset="0"/>
              </a:rPr>
              <a:t>, which is more common. </a:t>
            </a:r>
          </a:p>
          <a:p>
            <a:pPr lvl="1"/>
            <a:r>
              <a:rPr lang="en-US" sz="1800" dirty="0" err="1">
                <a:latin typeface="Adobe Devanagari" pitchFamily="18" charset="0"/>
                <a:cs typeface="Adobe Devanagari" pitchFamily="18" charset="0"/>
              </a:rPr>
              <a:t>Fanconi</a:t>
            </a:r>
            <a:r>
              <a:rPr lang="en-US" sz="1800" dirty="0">
                <a:latin typeface="Adobe Devanagari" pitchFamily="18" charset="0"/>
                <a:cs typeface="Adobe Devanagari" pitchFamily="18" charset="0"/>
              </a:rPr>
              <a:t> syndrome (global proximal  tubule  defect) includes losses of sodium, phosphorus, glucose, bicarbonate, and amino acids. </a:t>
            </a:r>
            <a:r>
              <a:rPr lang="en-US" sz="1800" dirty="0">
                <a:latin typeface="Adobe Devanagari" pitchFamily="18" charset="0"/>
                <a:cs typeface="Adobe Devanagari" pitchFamily="18" charset="0"/>
                <a:sym typeface="Wingdings" pitchFamily="2" charset="2"/>
              </a:rPr>
              <a:t> </a:t>
            </a:r>
            <a:r>
              <a:rPr lang="en-US" sz="1800" dirty="0">
                <a:latin typeface="Adobe Devanagari" pitchFamily="18" charset="0"/>
                <a:cs typeface="Adobe Devanagari" pitchFamily="18" charset="0"/>
              </a:rPr>
              <a:t>hypophosphatemia, glycosuria, amino </a:t>
            </a:r>
            <a:r>
              <a:rPr lang="en-US" sz="1800" dirty="0" err="1">
                <a:latin typeface="Adobe Devanagari" pitchFamily="18" charset="0"/>
                <a:cs typeface="Adobe Devanagari" pitchFamily="18" charset="0"/>
              </a:rPr>
              <a:t>aciduria</a:t>
            </a:r>
            <a:r>
              <a:rPr lang="en-US" sz="1800" dirty="0">
                <a:latin typeface="Adobe Devanagari" pitchFamily="18" charset="0"/>
                <a:cs typeface="Adobe Devanagari" pitchFamily="18" charset="0"/>
              </a:rPr>
              <a:t>, and hypokalemia (due to distal sodium retention in exchange for potassium). </a:t>
            </a:r>
          </a:p>
          <a:p>
            <a:pPr lvl="1"/>
            <a:r>
              <a:rPr lang="en-US" sz="1800" dirty="0">
                <a:latin typeface="Adobe Devanagari" pitchFamily="18" charset="0"/>
                <a:cs typeface="Adobe Devanagari" pitchFamily="18" charset="0"/>
              </a:rPr>
              <a:t>The most common cause of </a:t>
            </a:r>
            <a:r>
              <a:rPr lang="en-US" sz="1800" dirty="0" err="1">
                <a:latin typeface="Adobe Devanagari" pitchFamily="18" charset="0"/>
                <a:cs typeface="Adobe Devanagari" pitchFamily="18" charset="0"/>
              </a:rPr>
              <a:t>Fanconi</a:t>
            </a:r>
            <a:r>
              <a:rPr lang="en-US" sz="1800" dirty="0">
                <a:latin typeface="Adobe Devanagari" pitchFamily="18" charset="0"/>
                <a:cs typeface="Adobe Devanagari" pitchFamily="18" charset="0"/>
              </a:rPr>
              <a:t> syndrome in pediatrics is </a:t>
            </a:r>
            <a:r>
              <a:rPr lang="en-US" sz="1800" dirty="0" err="1">
                <a:latin typeface="Adobe Devanagari" pitchFamily="18" charset="0"/>
                <a:cs typeface="Adobe Devanagari" pitchFamily="18" charset="0"/>
              </a:rPr>
              <a:t>nephropathic</a:t>
            </a:r>
            <a:r>
              <a:rPr lang="en-US" sz="1800" dirty="0">
                <a:latin typeface="Adobe Devanagari" pitchFamily="18" charset="0"/>
                <a:cs typeface="Adobe Devanagari" pitchFamily="18" charset="0"/>
              </a:rPr>
              <a:t> </a:t>
            </a:r>
            <a:r>
              <a:rPr lang="en-US" sz="1800" dirty="0" err="1">
                <a:latin typeface="Adobe Devanagari" pitchFamily="18" charset="0"/>
                <a:cs typeface="Adobe Devanagari" pitchFamily="18" charset="0"/>
              </a:rPr>
              <a:t>cystinosis</a:t>
            </a:r>
            <a:endParaRPr lang="en-US" sz="1800" dirty="0">
              <a:latin typeface="Adobe Devanagari" pitchFamily="18" charset="0"/>
              <a:cs typeface="Adobe Devanagari" pitchFamily="18" charset="0"/>
            </a:endParaRPr>
          </a:p>
        </p:txBody>
      </p:sp>
      <p:pic>
        <p:nvPicPr>
          <p:cNvPr id="6146" name="Picture 2" descr="Proximal RTA (Type 2) Caused by an  impairment of HCO3-  reabsorption in the  proximal tubules Most cases occur in  the ..."/>
          <p:cNvPicPr>
            <a:picLocks noChangeAspect="1" noChangeArrowheads="1"/>
          </p:cNvPicPr>
          <p:nvPr/>
        </p:nvPicPr>
        <p:blipFill rotWithShape="1">
          <a:blip r:embed="rId3">
            <a:extLst>
              <a:ext uri="{28A0092B-C50C-407E-A947-70E740481C1C}">
                <a14:useLocalDpi xmlns:a14="http://schemas.microsoft.com/office/drawing/2010/main" val="0"/>
              </a:ext>
            </a:extLst>
          </a:blip>
          <a:srcRect t="24794" r="50000" b="7758"/>
          <a:stretch/>
        </p:blipFill>
        <p:spPr bwMode="auto">
          <a:xfrm>
            <a:off x="4343400" y="1600200"/>
            <a:ext cx="4669677" cy="4724400"/>
          </a:xfrm>
          <a:prstGeom prst="rect">
            <a:avLst/>
          </a:prstGeom>
          <a:noFill/>
          <a:extLst>
            <a:ext uri="{909E8E84-426E-40DD-AFC4-6F175D3DCCD1}">
              <a14:hiddenFill xmlns:a14="http://schemas.microsoft.com/office/drawing/2010/main">
                <a:solidFill>
                  <a:srgbClr val="FFFFFF"/>
                </a:solidFill>
              </a14:hiddenFill>
            </a:ext>
          </a:extLst>
        </p:spPr>
      </p:pic>
      <p:sp>
        <p:nvSpPr>
          <p:cNvPr id="4" name="Multiply 3"/>
          <p:cNvSpPr/>
          <p:nvPr/>
        </p:nvSpPr>
        <p:spPr>
          <a:xfrm>
            <a:off x="6705600" y="4610100"/>
            <a:ext cx="685800" cy="685800"/>
          </a:xfrm>
          <a:prstGeom prst="mathMultiply">
            <a:avLst/>
          </a:prstGeom>
          <a:solidFill>
            <a:srgbClr val="FF0000">
              <a:alpha val="27059"/>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118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Type IV RTA</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76200" y="1371600"/>
            <a:ext cx="4191000" cy="5334000"/>
          </a:xfrm>
        </p:spPr>
        <p:txBody>
          <a:bodyPr>
            <a:normAutofit/>
          </a:bodyPr>
          <a:lstStyle/>
          <a:p>
            <a:r>
              <a:rPr lang="en-US" sz="2800" dirty="0">
                <a:latin typeface="Adobe Devanagari" pitchFamily="18" charset="0"/>
                <a:cs typeface="Adobe Devanagari" pitchFamily="18" charset="0"/>
              </a:rPr>
              <a:t>Type IV RTA, which is a distal RTA associated with </a:t>
            </a:r>
            <a:r>
              <a:rPr lang="en-US" sz="2800" dirty="0" err="1">
                <a:latin typeface="Adobe Devanagari" pitchFamily="18" charset="0"/>
                <a:cs typeface="Adobe Devanagari" pitchFamily="18" charset="0"/>
              </a:rPr>
              <a:t>hypoaldosteronism</a:t>
            </a:r>
            <a:r>
              <a:rPr lang="en-US" sz="2800" dirty="0">
                <a:latin typeface="Adobe Devanagari" pitchFamily="18" charset="0"/>
                <a:cs typeface="Adobe Devanagari" pitchFamily="18" charset="0"/>
              </a:rPr>
              <a:t> or </a:t>
            </a:r>
            <a:r>
              <a:rPr lang="en-US" sz="2800" dirty="0" err="1">
                <a:latin typeface="Adobe Devanagari" pitchFamily="18" charset="0"/>
                <a:cs typeface="Adobe Devanagari" pitchFamily="18" charset="0"/>
              </a:rPr>
              <a:t>hyporesponsiveness</a:t>
            </a:r>
            <a:r>
              <a:rPr lang="en-US" sz="2800" dirty="0">
                <a:latin typeface="Adobe Devanagari" pitchFamily="18" charset="0"/>
                <a:cs typeface="Adobe Devanagari" pitchFamily="18" charset="0"/>
              </a:rPr>
              <a:t> to aldosterone</a:t>
            </a:r>
          </a:p>
          <a:p>
            <a:pPr lvl="1"/>
            <a:r>
              <a:rPr lang="en-US" sz="2000" dirty="0">
                <a:latin typeface="Adobe Devanagari" pitchFamily="18" charset="0"/>
                <a:cs typeface="Adobe Devanagari" pitchFamily="18" charset="0"/>
              </a:rPr>
              <a:t>Accompanied by hyperkalemia and is often seen in the pediatric patient in the setting of urinary obstruction, such as posterior urethral valves or </a:t>
            </a:r>
            <a:r>
              <a:rPr lang="en-US" sz="2000" dirty="0" err="1">
                <a:latin typeface="Adobe Devanagari" pitchFamily="18" charset="0"/>
                <a:cs typeface="Adobe Devanagari" pitchFamily="18" charset="0"/>
              </a:rPr>
              <a:t>hydronephrosis</a:t>
            </a:r>
            <a:r>
              <a:rPr lang="en-US" sz="2000" dirty="0">
                <a:latin typeface="Adobe Devanagari" pitchFamily="18" charset="0"/>
                <a:cs typeface="Adobe Devanagari" pitchFamily="18" charset="0"/>
              </a:rPr>
              <a:t>, or due to a </a:t>
            </a:r>
            <a:r>
              <a:rPr lang="en-US" sz="2000" dirty="0" err="1">
                <a:latin typeface="Adobe Devanagari" pitchFamily="18" charset="0"/>
                <a:cs typeface="Adobe Devanagari" pitchFamily="18" charset="0"/>
              </a:rPr>
              <a:t>calcineurin</a:t>
            </a:r>
            <a:r>
              <a:rPr lang="en-US" sz="2000" dirty="0">
                <a:latin typeface="Adobe Devanagari" pitchFamily="18" charset="0"/>
                <a:cs typeface="Adobe Devanagari" pitchFamily="18" charset="0"/>
              </a:rPr>
              <a:t> inhibitor (cyclosporine or </a:t>
            </a:r>
            <a:r>
              <a:rPr lang="en-US" sz="2000" dirty="0" err="1">
                <a:latin typeface="Adobe Devanagari" pitchFamily="18" charset="0"/>
                <a:cs typeface="Adobe Devanagari" pitchFamily="18" charset="0"/>
              </a:rPr>
              <a:t>tacrolimus</a:t>
            </a:r>
            <a:r>
              <a:rPr lang="en-US" sz="2000" dirty="0">
                <a:latin typeface="Adobe Devanagari" pitchFamily="18" charset="0"/>
                <a:cs typeface="Adobe Devanagari" pitchFamily="18" charset="0"/>
              </a:rPr>
              <a:t>). </a:t>
            </a:r>
          </a:p>
        </p:txBody>
      </p:sp>
      <p:pic>
        <p:nvPicPr>
          <p:cNvPr id="8194" name="Picture 2" descr="http://image.slidesharecdn.com/m2case-110611040012-phpapp01/95/a-case-of-quadriparesis-45-728.jpg?cb=13077654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2" y="1905000"/>
            <a:ext cx="5181598" cy="38862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2900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s-media-cache-ak0.pinimg.com/736x/78/3a/19/783a19a51f34761411f3db4cceff056b.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148687" cy="596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93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Adobe Fan Heiti Std B" pitchFamily="34" charset="-128"/>
                <a:ea typeface="Adobe Fan Heiti Std B" pitchFamily="34" charset="-128"/>
              </a:rPr>
              <a:t>Renal Tubular Acidosis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457200" y="1828800"/>
            <a:ext cx="8229600" cy="4191000"/>
          </a:xfrm>
        </p:spPr>
        <p:txBody>
          <a:bodyPr>
            <a:noAutofit/>
          </a:bodyPr>
          <a:lstStyle/>
          <a:p>
            <a:pPr lvl="1"/>
            <a:r>
              <a:rPr lang="en-US" sz="4000" dirty="0">
                <a:latin typeface="Adobe Devanagari" pitchFamily="18" charset="0"/>
                <a:cs typeface="Adobe Devanagari" pitchFamily="18" charset="0"/>
              </a:rPr>
              <a:t>Work-up:</a:t>
            </a:r>
          </a:p>
          <a:p>
            <a:pPr lvl="1"/>
            <a:r>
              <a:rPr lang="en-US" sz="3200" dirty="0">
                <a:latin typeface="Adobe Devanagari" pitchFamily="18" charset="0"/>
                <a:cs typeface="Adobe Devanagari" pitchFamily="18" charset="0"/>
              </a:rPr>
              <a:t>Confirmation of metabolic acidosis with a blood gas</a:t>
            </a:r>
          </a:p>
          <a:p>
            <a:pPr lvl="1"/>
            <a:r>
              <a:rPr lang="en-US" sz="3200" dirty="0">
                <a:latin typeface="Adobe Devanagari" pitchFamily="18" charset="0"/>
                <a:cs typeface="Adobe Devanagari" pitchFamily="18" charset="0"/>
              </a:rPr>
              <a:t>Urine electrolytes </a:t>
            </a:r>
          </a:p>
          <a:p>
            <a:pPr lvl="2"/>
            <a:r>
              <a:rPr lang="en-US" sz="2800" dirty="0">
                <a:latin typeface="Adobe Devanagari" pitchFamily="18" charset="0"/>
                <a:cs typeface="Adobe Devanagari" pitchFamily="18" charset="0"/>
              </a:rPr>
              <a:t>Calculate a urine anion gap (</a:t>
            </a:r>
            <a:r>
              <a:rPr lang="en-US" sz="2800" dirty="0" err="1">
                <a:latin typeface="Adobe Devanagari" pitchFamily="18" charset="0"/>
                <a:cs typeface="Adobe Devanagari" pitchFamily="18" charset="0"/>
              </a:rPr>
              <a:t>Una+UK</a:t>
            </a:r>
            <a:r>
              <a:rPr lang="en-US" sz="2800" dirty="0">
                <a:latin typeface="Adobe Devanagari" pitchFamily="18" charset="0"/>
                <a:cs typeface="Adobe Devanagari" pitchFamily="18" charset="0"/>
              </a:rPr>
              <a:t>) – </a:t>
            </a:r>
            <a:r>
              <a:rPr lang="en-US" sz="2800" dirty="0" err="1">
                <a:latin typeface="Adobe Devanagari" pitchFamily="18" charset="0"/>
                <a:cs typeface="Adobe Devanagari" pitchFamily="18" charset="0"/>
              </a:rPr>
              <a:t>UCl</a:t>
            </a:r>
            <a:r>
              <a:rPr lang="en-US" sz="2800" dirty="0">
                <a:latin typeface="Adobe Devanagari" pitchFamily="18" charset="0"/>
                <a:cs typeface="Adobe Devanagari" pitchFamily="18" charset="0"/>
              </a:rPr>
              <a:t>.</a:t>
            </a:r>
          </a:p>
          <a:p>
            <a:pPr lvl="3"/>
            <a:r>
              <a:rPr lang="en-US" sz="2400" dirty="0">
                <a:latin typeface="Adobe Devanagari" pitchFamily="18" charset="0"/>
                <a:cs typeface="Adobe Devanagari" pitchFamily="18" charset="0"/>
              </a:rPr>
              <a:t>This will be positive in those with distal RTA as the </a:t>
            </a:r>
            <a:r>
              <a:rPr lang="en-US" sz="2400" dirty="0" err="1">
                <a:latin typeface="Adobe Devanagari" pitchFamily="18" charset="0"/>
                <a:cs typeface="Adobe Devanagari" pitchFamily="18" charset="0"/>
              </a:rPr>
              <a:t>Cl</a:t>
            </a:r>
            <a:r>
              <a:rPr lang="en-US" sz="2400" dirty="0">
                <a:latin typeface="Adobe Devanagari" pitchFamily="18" charset="0"/>
                <a:cs typeface="Adobe Devanagari" pitchFamily="18" charset="0"/>
              </a:rPr>
              <a:t> is low in comparison to Na and K when no ammonium is being made to excrete in the urine</a:t>
            </a:r>
          </a:p>
        </p:txBody>
      </p:sp>
      <p:cxnSp>
        <p:nvCxnSpPr>
          <p:cNvPr id="4" name="Straight Connector 3"/>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897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Question 8</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04800" y="1295400"/>
            <a:ext cx="8610600" cy="5181600"/>
          </a:xfrm>
        </p:spPr>
        <p:txBody>
          <a:bodyPr>
            <a:normAutofit fontScale="77500" lnSpcReduction="20000"/>
          </a:bodyPr>
          <a:lstStyle/>
          <a:p>
            <a:pPr marL="0" indent="0">
              <a:buNone/>
            </a:pPr>
            <a:r>
              <a:rPr lang="en-US" dirty="0">
                <a:latin typeface="Adobe Devanagari" pitchFamily="18" charset="0"/>
                <a:cs typeface="Adobe Devanagari" pitchFamily="18" charset="0"/>
              </a:rPr>
              <a:t>In the newborn nursery, a 1-day-old male newborn with no history of prenatal care is discovered to have a right-sided flank mass. The infant has voided spontaneously and is otherwise well. His weight is 3.0 kg and his blood pressure is 90/50 mm Hg. His testicles are descended bilaterally and there is no notable hypospadias or </a:t>
            </a:r>
            <a:r>
              <a:rPr lang="en-US" dirty="0" err="1">
                <a:latin typeface="Adobe Devanagari" pitchFamily="18" charset="0"/>
                <a:cs typeface="Adobe Devanagari" pitchFamily="18" charset="0"/>
              </a:rPr>
              <a:t>phimosis</a:t>
            </a:r>
            <a:r>
              <a:rPr lang="en-US" dirty="0">
                <a:latin typeface="Adobe Devanagari" pitchFamily="18" charset="0"/>
                <a:cs typeface="Adobe Devanagari" pitchFamily="18" charset="0"/>
              </a:rPr>
              <a:t>. Ultrasonography reveals an enlarged kidney on the infant’s left side with multiple, </a:t>
            </a:r>
            <a:r>
              <a:rPr lang="en-US" dirty="0" err="1">
                <a:latin typeface="Adobe Devanagari" pitchFamily="18" charset="0"/>
                <a:cs typeface="Adobe Devanagari" pitchFamily="18" charset="0"/>
              </a:rPr>
              <a:t>noncommunicating</a:t>
            </a:r>
            <a:r>
              <a:rPr lang="en-US" dirty="0">
                <a:latin typeface="Adobe Devanagari" pitchFamily="18" charset="0"/>
                <a:cs typeface="Adobe Devanagari" pitchFamily="18" charset="0"/>
              </a:rPr>
              <a:t> cysts that are surrounded by a rim of echogenic parenchyma that is consistent with </a:t>
            </a:r>
            <a:r>
              <a:rPr lang="en-US" dirty="0" smtClean="0">
                <a:latin typeface="Adobe Devanagari" pitchFamily="18" charset="0"/>
                <a:cs typeface="Adobe Devanagari" pitchFamily="18" charset="0"/>
              </a:rPr>
              <a:t>dysplasia.</a:t>
            </a:r>
          </a:p>
          <a:p>
            <a:pPr marL="0" indent="0">
              <a:buNone/>
            </a:pPr>
            <a:r>
              <a:rPr lang="en-US" dirty="0" smtClean="0">
                <a:latin typeface="Adobe Devanagari" pitchFamily="18" charset="0"/>
                <a:cs typeface="Adobe Devanagari" pitchFamily="18" charset="0"/>
              </a:rPr>
              <a:t>Of </a:t>
            </a:r>
            <a:r>
              <a:rPr lang="en-US" dirty="0">
                <a:latin typeface="Adobe Devanagari" pitchFamily="18" charset="0"/>
                <a:cs typeface="Adobe Devanagari" pitchFamily="18" charset="0"/>
              </a:rPr>
              <a:t>the following, the best next step in the management of this neonate would be </a:t>
            </a:r>
            <a:r>
              <a:rPr lang="en-US" dirty="0" smtClean="0">
                <a:latin typeface="Adobe Devanagari" pitchFamily="18" charset="0"/>
                <a:cs typeface="Adobe Devanagari" pitchFamily="18" charset="0"/>
              </a:rPr>
              <a:t>to:</a:t>
            </a:r>
            <a:endParaRPr lang="en-US" dirty="0">
              <a:latin typeface="Adobe Devanagari" pitchFamily="18" charset="0"/>
              <a:cs typeface="Adobe Devanagari" pitchFamily="18" charset="0"/>
            </a:endParaRPr>
          </a:p>
          <a:p>
            <a:pPr marL="514350" indent="-514350">
              <a:buFont typeface="+mj-lt"/>
              <a:buAutoNum type="alphaUcPeriod"/>
            </a:pPr>
            <a:r>
              <a:rPr lang="en-US" dirty="0" smtClean="0">
                <a:latin typeface="Adobe Devanagari" pitchFamily="18" charset="0"/>
                <a:cs typeface="Adobe Devanagari" pitchFamily="18" charset="0"/>
              </a:rPr>
              <a:t>Defer </a:t>
            </a:r>
            <a:r>
              <a:rPr lang="en-US" dirty="0">
                <a:latin typeface="Adobe Devanagari" pitchFamily="18" charset="0"/>
                <a:cs typeface="Adobe Devanagari" pitchFamily="18" charset="0"/>
              </a:rPr>
              <a:t>circumcision until 1 year of </a:t>
            </a:r>
            <a:r>
              <a:rPr lang="en-US" dirty="0" smtClean="0">
                <a:latin typeface="Adobe Devanagari" pitchFamily="18" charset="0"/>
                <a:cs typeface="Adobe Devanagari" pitchFamily="18" charset="0"/>
              </a:rPr>
              <a:t>age</a:t>
            </a:r>
          </a:p>
          <a:p>
            <a:pPr marL="514350" indent="-514350">
              <a:buFont typeface="+mj-lt"/>
              <a:buAutoNum type="alphaUcPeriod"/>
            </a:pPr>
            <a:r>
              <a:rPr lang="en-US" dirty="0" smtClean="0">
                <a:latin typeface="Adobe Devanagari" pitchFamily="18" charset="0"/>
                <a:cs typeface="Adobe Devanagari" pitchFamily="18" charset="0"/>
              </a:rPr>
              <a:t>Initiate </a:t>
            </a:r>
            <a:r>
              <a:rPr lang="en-US" dirty="0">
                <a:latin typeface="Adobe Devanagari" pitchFamily="18" charset="0"/>
                <a:cs typeface="Adobe Devanagari" pitchFamily="18" charset="0"/>
              </a:rPr>
              <a:t>sodium chloride </a:t>
            </a:r>
            <a:r>
              <a:rPr lang="en-US" dirty="0" smtClean="0">
                <a:latin typeface="Adobe Devanagari" pitchFamily="18" charset="0"/>
                <a:cs typeface="Adobe Devanagari" pitchFamily="18" charset="0"/>
              </a:rPr>
              <a:t>supplements</a:t>
            </a:r>
          </a:p>
          <a:p>
            <a:pPr marL="514350" indent="-514350">
              <a:buFont typeface="+mj-lt"/>
              <a:buAutoNum type="alphaUcPeriod"/>
            </a:pPr>
            <a:r>
              <a:rPr lang="en-US" dirty="0" smtClean="0">
                <a:latin typeface="Adobe Devanagari" pitchFamily="18" charset="0"/>
                <a:cs typeface="Adobe Devanagari" pitchFamily="18" charset="0"/>
              </a:rPr>
              <a:t>Prescribe </a:t>
            </a:r>
            <a:r>
              <a:rPr lang="en-US" dirty="0">
                <a:latin typeface="Adobe Devanagari" pitchFamily="18" charset="0"/>
                <a:cs typeface="Adobe Devanagari" pitchFamily="18" charset="0"/>
              </a:rPr>
              <a:t>trimethoprim-</a:t>
            </a:r>
            <a:r>
              <a:rPr lang="en-US" dirty="0" err="1">
                <a:latin typeface="Adobe Devanagari" pitchFamily="18" charset="0"/>
                <a:cs typeface="Adobe Devanagari" pitchFamily="18" charset="0"/>
              </a:rPr>
              <a:t>sulfamethoxazole</a:t>
            </a:r>
            <a:r>
              <a:rPr lang="en-US" dirty="0">
                <a:latin typeface="Adobe Devanagari" pitchFamily="18" charset="0"/>
                <a:cs typeface="Adobe Devanagari" pitchFamily="18" charset="0"/>
              </a:rPr>
              <a:t> </a:t>
            </a:r>
            <a:r>
              <a:rPr lang="en-US" dirty="0" smtClean="0">
                <a:latin typeface="Adobe Devanagari" pitchFamily="18" charset="0"/>
                <a:cs typeface="Adobe Devanagari" pitchFamily="18" charset="0"/>
              </a:rPr>
              <a:t>prophylaxis</a:t>
            </a:r>
          </a:p>
          <a:p>
            <a:pPr marL="514350" indent="-514350">
              <a:buFont typeface="+mj-lt"/>
              <a:buAutoNum type="alphaUcPeriod"/>
            </a:pPr>
            <a:r>
              <a:rPr lang="en-US" dirty="0">
                <a:latin typeface="Adobe Devanagari" pitchFamily="18" charset="0"/>
                <a:cs typeface="Adobe Devanagari" pitchFamily="18" charset="0"/>
              </a:rPr>
              <a:t>R</a:t>
            </a:r>
            <a:r>
              <a:rPr lang="en-US" dirty="0" smtClean="0">
                <a:latin typeface="Adobe Devanagari" pitchFamily="18" charset="0"/>
                <a:cs typeface="Adobe Devanagari" pitchFamily="18" charset="0"/>
              </a:rPr>
              <a:t>efer </a:t>
            </a:r>
            <a:r>
              <a:rPr lang="en-US" dirty="0">
                <a:latin typeface="Adobe Devanagari" pitchFamily="18" charset="0"/>
                <a:cs typeface="Adobe Devanagari" pitchFamily="18" charset="0"/>
              </a:rPr>
              <a:t>to </a:t>
            </a:r>
            <a:r>
              <a:rPr lang="en-US" dirty="0" smtClean="0">
                <a:latin typeface="Adobe Devanagari" pitchFamily="18" charset="0"/>
                <a:cs typeface="Adobe Devanagari" pitchFamily="18" charset="0"/>
              </a:rPr>
              <a:t>urology</a:t>
            </a:r>
          </a:p>
          <a:p>
            <a:pPr marL="514350" indent="-514350">
              <a:buFont typeface="+mj-lt"/>
              <a:buAutoNum type="alphaUcPeriod"/>
            </a:pPr>
            <a:r>
              <a:rPr lang="en-US" dirty="0" smtClean="0">
                <a:latin typeface="Adobe Devanagari" pitchFamily="18" charset="0"/>
                <a:cs typeface="Adobe Devanagari" pitchFamily="18" charset="0"/>
              </a:rPr>
              <a:t>Schedule </a:t>
            </a:r>
            <a:r>
              <a:rPr lang="en-US" dirty="0">
                <a:latin typeface="Adobe Devanagari" pitchFamily="18" charset="0"/>
                <a:cs typeface="Adobe Devanagari" pitchFamily="18" charset="0"/>
              </a:rPr>
              <a:t>a voiding </a:t>
            </a:r>
            <a:r>
              <a:rPr lang="en-US" dirty="0" err="1">
                <a:latin typeface="Adobe Devanagari" pitchFamily="18" charset="0"/>
                <a:cs typeface="Adobe Devanagari" pitchFamily="18" charset="0"/>
              </a:rPr>
              <a:t>cystourethrogram</a:t>
            </a:r>
            <a:endParaRPr lang="en-US" dirty="0">
              <a:latin typeface="Adobe Devanagari" pitchFamily="18" charset="0"/>
              <a:cs typeface="Adobe Devanagari" pitchFamily="18" charset="0"/>
            </a:endParaRPr>
          </a:p>
        </p:txBody>
      </p:sp>
      <p:pic>
        <p:nvPicPr>
          <p:cNvPr id="4"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34803" y="5629411"/>
            <a:ext cx="279386" cy="27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5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48"/>
            <a:ext cx="8229600" cy="1143000"/>
          </a:xfrm>
        </p:spPr>
        <p:txBody>
          <a:bodyPr/>
          <a:lstStyle/>
          <a:p>
            <a:r>
              <a:rPr lang="en-US" dirty="0" smtClean="0">
                <a:solidFill>
                  <a:schemeClr val="bg1">
                    <a:lumMod val="95000"/>
                  </a:schemeClr>
                </a:solidFill>
              </a:rPr>
              <a:t>Renal Agenesis</a:t>
            </a:r>
            <a:endParaRPr lang="en-US" dirty="0">
              <a:solidFill>
                <a:schemeClr val="bg1">
                  <a:lumMod val="95000"/>
                </a:schemeClr>
              </a:solidFill>
            </a:endParaRPr>
          </a:p>
        </p:txBody>
      </p:sp>
      <p:sp>
        <p:nvSpPr>
          <p:cNvPr id="3" name="Content Placeholder 2"/>
          <p:cNvSpPr>
            <a:spLocks noGrp="1"/>
          </p:cNvSpPr>
          <p:nvPr>
            <p:ph idx="1"/>
          </p:nvPr>
        </p:nvSpPr>
        <p:spPr>
          <a:xfrm>
            <a:off x="152400" y="1066800"/>
            <a:ext cx="5257800" cy="5638800"/>
          </a:xfrm>
        </p:spPr>
        <p:txBody>
          <a:bodyPr>
            <a:normAutofit fontScale="77500" lnSpcReduction="20000"/>
          </a:bodyPr>
          <a:lstStyle/>
          <a:p>
            <a:r>
              <a:rPr lang="en-US" dirty="0">
                <a:solidFill>
                  <a:schemeClr val="bg1">
                    <a:lumMod val="95000"/>
                  </a:schemeClr>
                </a:solidFill>
              </a:rPr>
              <a:t>The single kidney should be structurally and functionally normal</a:t>
            </a:r>
          </a:p>
          <a:p>
            <a:pPr lvl="1"/>
            <a:r>
              <a:rPr lang="en-US" dirty="0">
                <a:solidFill>
                  <a:schemeClr val="bg1">
                    <a:lumMod val="95000"/>
                  </a:schemeClr>
                </a:solidFill>
              </a:rPr>
              <a:t>Screening for hypertension should be done beginning at age 3 years during health maintenance visits. </a:t>
            </a:r>
          </a:p>
          <a:p>
            <a:pPr lvl="1"/>
            <a:r>
              <a:rPr lang="en-US" dirty="0">
                <a:solidFill>
                  <a:schemeClr val="bg1">
                    <a:lumMod val="95000"/>
                  </a:schemeClr>
                </a:solidFill>
              </a:rPr>
              <a:t>Periodic urinalysis also should be considered to screen for the development of proteinuria. </a:t>
            </a:r>
          </a:p>
          <a:p>
            <a:pPr lvl="1"/>
            <a:r>
              <a:rPr lang="en-US" dirty="0">
                <a:solidFill>
                  <a:schemeClr val="bg1">
                    <a:lumMod val="95000"/>
                  </a:schemeClr>
                </a:solidFill>
              </a:rPr>
              <a:t>Avoidance of nephrotoxic medications such as </a:t>
            </a:r>
            <a:r>
              <a:rPr lang="en-US" dirty="0" err="1">
                <a:solidFill>
                  <a:schemeClr val="bg1">
                    <a:lumMod val="95000"/>
                  </a:schemeClr>
                </a:solidFill>
              </a:rPr>
              <a:t>nonsteroidal</a:t>
            </a:r>
            <a:r>
              <a:rPr lang="en-US" dirty="0">
                <a:solidFill>
                  <a:schemeClr val="bg1">
                    <a:lumMod val="95000"/>
                  </a:schemeClr>
                </a:solidFill>
              </a:rPr>
              <a:t> anti-inflammatory drugs, intravenous </a:t>
            </a:r>
            <a:r>
              <a:rPr lang="en-US" dirty="0" err="1">
                <a:solidFill>
                  <a:schemeClr val="bg1">
                    <a:lumMod val="95000"/>
                  </a:schemeClr>
                </a:solidFill>
              </a:rPr>
              <a:t>radiocontrast</a:t>
            </a:r>
            <a:r>
              <a:rPr lang="en-US" dirty="0">
                <a:solidFill>
                  <a:schemeClr val="bg1">
                    <a:lumMod val="95000"/>
                  </a:schemeClr>
                </a:solidFill>
              </a:rPr>
              <a:t>, and aminoglycoside antibiotics should be considered in children with a single kidney because of the reduced renal reserve in these patients. </a:t>
            </a:r>
          </a:p>
          <a:p>
            <a:pPr lvl="1"/>
            <a:r>
              <a:rPr lang="en-US" dirty="0">
                <a:solidFill>
                  <a:schemeClr val="bg1">
                    <a:lumMod val="95000"/>
                  </a:schemeClr>
                </a:solidFill>
              </a:rPr>
              <a:t>Newborns should have a VCUR as there is a 30% risk of </a:t>
            </a:r>
            <a:r>
              <a:rPr lang="en-US" dirty="0" err="1">
                <a:solidFill>
                  <a:schemeClr val="bg1">
                    <a:lumMod val="95000"/>
                  </a:schemeClr>
                </a:solidFill>
              </a:rPr>
              <a:t>vesicoureteral</a:t>
            </a:r>
            <a:r>
              <a:rPr lang="en-US" dirty="0">
                <a:solidFill>
                  <a:schemeClr val="bg1">
                    <a:lumMod val="95000"/>
                  </a:schemeClr>
                </a:solidFill>
              </a:rPr>
              <a:t> reflux (VUR)</a:t>
            </a:r>
          </a:p>
        </p:txBody>
      </p:sp>
      <p:pic>
        <p:nvPicPr>
          <p:cNvPr id="4" name="Picture 2" descr="Image result for kidney"/>
          <p:cNvPicPr>
            <a:picLocks noChangeAspect="1" noChangeArrowheads="1"/>
          </p:cNvPicPr>
          <p:nvPr/>
        </p:nvPicPr>
        <p:blipFill rotWithShape="1">
          <a:blip r:embed="rId2">
            <a:extLst>
              <a:ext uri="{28A0092B-C50C-407E-A947-70E740481C1C}">
                <a14:useLocalDpi xmlns:a14="http://schemas.microsoft.com/office/drawing/2010/main" val="0"/>
              </a:ext>
            </a:extLst>
          </a:blip>
          <a:srcRect l="36205" r="27590"/>
          <a:stretch/>
        </p:blipFill>
        <p:spPr bwMode="auto">
          <a:xfrm>
            <a:off x="5702694" y="1389531"/>
            <a:ext cx="3415030" cy="5282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mmagee\AppData\Local\Microsoft\Windows\Temporary Internet Files\Content.IE5\LDZ43R3E\SantaHa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594398" y="533400"/>
            <a:ext cx="1863801" cy="19231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10400" y="5943600"/>
            <a:ext cx="1676400" cy="646331"/>
          </a:xfrm>
          <a:prstGeom prst="rect">
            <a:avLst/>
          </a:prstGeom>
          <a:noFill/>
        </p:spPr>
        <p:txBody>
          <a:bodyPr wrap="square" rtlCol="0">
            <a:spAutoFit/>
          </a:bodyPr>
          <a:lstStyle/>
          <a:p>
            <a:pPr algn="ctr"/>
            <a:r>
              <a:rPr lang="en-US" dirty="0" err="1" smtClean="0">
                <a:solidFill>
                  <a:schemeClr val="accent6">
                    <a:lumMod val="75000"/>
                  </a:schemeClr>
                </a:solidFill>
              </a:rPr>
              <a:t>Ohhh</a:t>
            </a:r>
            <a:r>
              <a:rPr lang="en-US" dirty="0">
                <a:solidFill>
                  <a:schemeClr val="accent6">
                    <a:lumMod val="75000"/>
                  </a:schemeClr>
                </a:solidFill>
              </a:rPr>
              <a:t> </a:t>
            </a:r>
            <a:r>
              <a:rPr lang="en-US" dirty="0" smtClean="0">
                <a:solidFill>
                  <a:schemeClr val="accent6">
                    <a:lumMod val="75000"/>
                  </a:schemeClr>
                </a:solidFill>
              </a:rPr>
              <a:t>Lonely Night!</a:t>
            </a:r>
            <a:endParaRPr lang="en-US" dirty="0">
              <a:solidFill>
                <a:schemeClr val="accent6">
                  <a:lumMod val="75000"/>
                </a:schemeClr>
              </a:solidFill>
            </a:endParaRPr>
          </a:p>
        </p:txBody>
      </p:sp>
    </p:spTree>
    <p:extLst>
      <p:ext uri="{BB962C8B-B14F-4D97-AF65-F5344CB8AC3E}">
        <p14:creationId xmlns:p14="http://schemas.microsoft.com/office/powerpoint/2010/main" val="2339933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a:xfrm>
            <a:off x="152400" y="1524000"/>
            <a:ext cx="8686800" cy="5029200"/>
          </a:xfrm>
        </p:spPr>
        <p:txBody>
          <a:bodyPr>
            <a:noAutofit/>
          </a:bodyPr>
          <a:lstStyle/>
          <a:p>
            <a:r>
              <a:rPr lang="en-US" sz="2800" dirty="0" smtClean="0"/>
              <a:t>Renal </a:t>
            </a:r>
            <a:r>
              <a:rPr lang="en-US" sz="2800" dirty="0" err="1" smtClean="0"/>
              <a:t>massess</a:t>
            </a:r>
            <a:r>
              <a:rPr lang="en-US" sz="2800" dirty="0" smtClean="0"/>
              <a:t> account for 55% of the masses in newborns.</a:t>
            </a:r>
          </a:p>
          <a:p>
            <a:r>
              <a:rPr lang="en-US" sz="2800" dirty="0" smtClean="0"/>
              <a:t>Differential diagnosis includes: </a:t>
            </a:r>
          </a:p>
          <a:p>
            <a:r>
              <a:rPr lang="en-US" sz="2800" dirty="0" smtClean="0"/>
              <a:t>Most common: </a:t>
            </a:r>
            <a:r>
              <a:rPr lang="en-US" sz="2800" dirty="0" err="1" smtClean="0"/>
              <a:t>Multicystic</a:t>
            </a:r>
            <a:r>
              <a:rPr lang="en-US" sz="2800" dirty="0" smtClean="0"/>
              <a:t> dysplastic kidney and </a:t>
            </a:r>
            <a:r>
              <a:rPr lang="en-US" sz="2800" dirty="0" err="1" smtClean="0"/>
              <a:t>hydronephrosis</a:t>
            </a:r>
            <a:r>
              <a:rPr lang="en-US" sz="2800" dirty="0" smtClean="0"/>
              <a:t> (most common is secondary to </a:t>
            </a:r>
            <a:r>
              <a:rPr lang="en-US" sz="2800" dirty="0" err="1" smtClean="0"/>
              <a:t>uteropelvic</a:t>
            </a:r>
            <a:r>
              <a:rPr lang="en-US" sz="2800" dirty="0" smtClean="0"/>
              <a:t> junction obstruction)</a:t>
            </a:r>
          </a:p>
          <a:p>
            <a:r>
              <a:rPr lang="en-US" sz="2800" dirty="0" smtClean="0"/>
              <a:t>Less commonly: renal </a:t>
            </a:r>
            <a:r>
              <a:rPr lang="en-US" sz="2800" dirty="0"/>
              <a:t>vein thrombosis and </a:t>
            </a:r>
            <a:r>
              <a:rPr lang="en-US" sz="2800" dirty="0" err="1"/>
              <a:t>mesoblastic</a:t>
            </a:r>
            <a:r>
              <a:rPr lang="en-US" sz="2800" dirty="0"/>
              <a:t> </a:t>
            </a:r>
            <a:r>
              <a:rPr lang="en-US" sz="2800" dirty="0" err="1" smtClean="0"/>
              <a:t>nephroma</a:t>
            </a:r>
            <a:endParaRPr lang="en-US" sz="2800" dirty="0" smtClean="0"/>
          </a:p>
          <a:p>
            <a:r>
              <a:rPr lang="en-US" sz="2800" dirty="0" err="1" smtClean="0"/>
              <a:t>Multicystic</a:t>
            </a:r>
            <a:r>
              <a:rPr lang="en-US" sz="2800" dirty="0" smtClean="0"/>
              <a:t> dysplastic kidney is most likely given </a:t>
            </a:r>
            <a:r>
              <a:rPr lang="en-US" sz="2800" dirty="0" err="1" smtClean="0"/>
              <a:t>noncommunicating</a:t>
            </a:r>
            <a:r>
              <a:rPr lang="en-US" sz="2800" dirty="0" smtClean="0"/>
              <a:t> renal cysts and minimal parenchyma</a:t>
            </a:r>
            <a:endParaRPr lang="en-US" sz="2800" dirty="0"/>
          </a:p>
        </p:txBody>
      </p:sp>
    </p:spTree>
    <p:extLst>
      <p:ext uri="{BB962C8B-B14F-4D97-AF65-F5344CB8AC3E}">
        <p14:creationId xmlns:p14="http://schemas.microsoft.com/office/powerpoint/2010/main" val="39482984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6324600" cy="1143000"/>
          </a:xfrm>
        </p:spPr>
        <p:txBody>
          <a:bodyPr>
            <a:normAutofit/>
          </a:bodyPr>
          <a:lstStyle/>
          <a:p>
            <a:r>
              <a:rPr lang="en-US" sz="3600" dirty="0" err="1" smtClean="0">
                <a:latin typeface="Adobe Fan Heiti Std B" pitchFamily="34" charset="-128"/>
                <a:ea typeface="Adobe Fan Heiti Std B" pitchFamily="34" charset="-128"/>
              </a:rPr>
              <a:t>Multicystic</a:t>
            </a:r>
            <a:r>
              <a:rPr lang="en-US" sz="3600" dirty="0" smtClean="0">
                <a:latin typeface="Adobe Fan Heiti Std B" pitchFamily="34" charset="-128"/>
                <a:ea typeface="Adobe Fan Heiti Std B" pitchFamily="34" charset="-128"/>
              </a:rPr>
              <a:t> </a:t>
            </a:r>
            <a:r>
              <a:rPr lang="en-US" sz="3600" dirty="0">
                <a:latin typeface="Adobe Fan Heiti Std B" pitchFamily="34" charset="-128"/>
                <a:ea typeface="Adobe Fan Heiti Std B" pitchFamily="34" charset="-128"/>
              </a:rPr>
              <a:t>D</a:t>
            </a:r>
            <a:r>
              <a:rPr lang="en-US" sz="3600" dirty="0" smtClean="0">
                <a:latin typeface="Adobe Fan Heiti Std B" pitchFamily="34" charset="-128"/>
                <a:ea typeface="Adobe Fan Heiti Std B" pitchFamily="34" charset="-128"/>
              </a:rPr>
              <a:t>ysplastic Kidney</a:t>
            </a:r>
            <a:endParaRPr lang="en-US"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04800" y="1371600"/>
            <a:ext cx="5486400" cy="5334000"/>
          </a:xfrm>
        </p:spPr>
        <p:txBody>
          <a:bodyPr>
            <a:normAutofit fontScale="85000" lnSpcReduction="10000"/>
          </a:bodyPr>
          <a:lstStyle/>
          <a:p>
            <a:r>
              <a:rPr lang="en-US" dirty="0" smtClean="0">
                <a:latin typeface="Adobe Devanagari" pitchFamily="18" charset="0"/>
                <a:cs typeface="Adobe Devanagari" pitchFamily="18" charset="0"/>
              </a:rPr>
              <a:t>About thirty percent of kids with MCDK are at risk to develop VUR into the normal, contralateral kidney.</a:t>
            </a:r>
            <a:endParaRPr lang="en-US" dirty="0">
              <a:latin typeface="Adobe Devanagari" pitchFamily="18" charset="0"/>
              <a:cs typeface="Adobe Devanagari" pitchFamily="18" charset="0"/>
            </a:endParaRPr>
          </a:p>
          <a:p>
            <a:r>
              <a:rPr lang="en-US" dirty="0" smtClean="0">
                <a:latin typeface="Adobe Devanagari" pitchFamily="18" charset="0"/>
                <a:cs typeface="Adobe Devanagari" pitchFamily="18" charset="0"/>
              </a:rPr>
              <a:t>Placed on </a:t>
            </a:r>
            <a:r>
              <a:rPr lang="en-US" dirty="0">
                <a:latin typeface="Adobe Devanagari" pitchFamily="18" charset="0"/>
                <a:cs typeface="Adobe Devanagari" pitchFamily="18" charset="0"/>
              </a:rPr>
              <a:t>prophylactic antibiotics in the nursery and then followed up with a voiding </a:t>
            </a:r>
            <a:r>
              <a:rPr lang="en-US" dirty="0" err="1">
                <a:latin typeface="Adobe Devanagari" pitchFamily="18" charset="0"/>
                <a:cs typeface="Adobe Devanagari" pitchFamily="18" charset="0"/>
              </a:rPr>
              <a:t>cystourethrogram</a:t>
            </a:r>
            <a:r>
              <a:rPr lang="en-US" dirty="0">
                <a:latin typeface="Adobe Devanagari" pitchFamily="18" charset="0"/>
                <a:cs typeface="Adobe Devanagari" pitchFamily="18" charset="0"/>
              </a:rPr>
              <a:t> (VCUG</a:t>
            </a:r>
            <a:r>
              <a:rPr lang="en-US" dirty="0" smtClean="0">
                <a:latin typeface="Adobe Devanagari" pitchFamily="18" charset="0"/>
                <a:cs typeface="Adobe Devanagari" pitchFamily="18" charset="0"/>
              </a:rPr>
              <a:t>).</a:t>
            </a:r>
          </a:p>
          <a:p>
            <a:pPr lvl="1"/>
            <a:r>
              <a:rPr lang="en-US" dirty="0" smtClean="0">
                <a:latin typeface="Adobe Devanagari" pitchFamily="18" charset="0"/>
                <a:cs typeface="Adobe Devanagari" pitchFamily="18" charset="0"/>
              </a:rPr>
              <a:t>The </a:t>
            </a:r>
            <a:r>
              <a:rPr lang="en-US" dirty="0">
                <a:latin typeface="Adobe Devanagari" pitchFamily="18" charset="0"/>
                <a:cs typeface="Adobe Devanagari" pitchFamily="18" charset="0"/>
              </a:rPr>
              <a:t>standard prophylaxis used in newborns is amoxicillin (10 mg/kg per day). </a:t>
            </a:r>
            <a:endParaRPr lang="en-US" dirty="0" smtClean="0">
              <a:latin typeface="Adobe Devanagari" pitchFamily="18" charset="0"/>
              <a:cs typeface="Adobe Devanagari" pitchFamily="18" charset="0"/>
            </a:endParaRPr>
          </a:p>
          <a:p>
            <a:pPr lvl="1"/>
            <a:r>
              <a:rPr lang="en-US" dirty="0" smtClean="0">
                <a:latin typeface="Adobe Devanagari" pitchFamily="18" charset="0"/>
                <a:cs typeface="Adobe Devanagari" pitchFamily="18" charset="0"/>
              </a:rPr>
              <a:t>Trimethoprim </a:t>
            </a:r>
            <a:r>
              <a:rPr lang="en-US" dirty="0" err="1">
                <a:latin typeface="Adobe Devanagari" pitchFamily="18" charset="0"/>
                <a:cs typeface="Adobe Devanagari" pitchFamily="18" charset="0"/>
              </a:rPr>
              <a:t>sulfamethoxazole</a:t>
            </a:r>
            <a:r>
              <a:rPr lang="en-US" dirty="0">
                <a:latin typeface="Adobe Devanagari" pitchFamily="18" charset="0"/>
                <a:cs typeface="Adobe Devanagari" pitchFamily="18" charset="0"/>
              </a:rPr>
              <a:t> is an ideal prophylactic antibiotic, but it should not be used until the infant is at least 2 months of </a:t>
            </a:r>
            <a:r>
              <a:rPr lang="en-US" dirty="0" smtClean="0">
                <a:latin typeface="Adobe Devanagari" pitchFamily="18" charset="0"/>
                <a:cs typeface="Adobe Devanagari" pitchFamily="18" charset="0"/>
              </a:rPr>
              <a:t>age.</a:t>
            </a:r>
          </a:p>
        </p:txBody>
      </p:sp>
      <p:pic>
        <p:nvPicPr>
          <p:cNvPr id="4" name="Picture 2" descr="http://www.riversideonline.com/source/images/image_popup/r7_kidneyscompared.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867400" y="1905000"/>
            <a:ext cx="2971302" cy="45460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mmagee\AppData\Local\Microsoft\Windows\Temporary Internet Files\Content.IE5\LDZ43R3E\SantaHa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5976">
            <a:off x="6629400" y="762000"/>
            <a:ext cx="1651177" cy="192313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4753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86" y="914400"/>
            <a:ext cx="3062014" cy="1371600"/>
          </a:xfrm>
        </p:spPr>
        <p:txBody>
          <a:bodyPr>
            <a:noAutofit/>
          </a:bodyPr>
          <a:lstStyle/>
          <a:p>
            <a:r>
              <a:rPr lang="en-US" sz="3600" dirty="0" err="1" smtClean="0">
                <a:latin typeface="Adobe Fan Heiti Std B" pitchFamily="34" charset="-128"/>
                <a:ea typeface="Adobe Fan Heiti Std B" pitchFamily="34" charset="-128"/>
              </a:rPr>
              <a:t>Multicystic</a:t>
            </a:r>
            <a:r>
              <a:rPr lang="en-US" sz="3600" dirty="0" smtClean="0">
                <a:latin typeface="Adobe Fan Heiti Std B" pitchFamily="34" charset="-128"/>
                <a:ea typeface="Adobe Fan Heiti Std B" pitchFamily="34" charset="-128"/>
              </a:rPr>
              <a:t> Kidney Disease</a:t>
            </a:r>
            <a:endParaRPr lang="en-US"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4191000" y="762000"/>
            <a:ext cx="4953000" cy="5562600"/>
          </a:xfrm>
        </p:spPr>
        <p:txBody>
          <a:bodyPr>
            <a:normAutofit fontScale="92500" lnSpcReduction="10000"/>
          </a:bodyPr>
          <a:lstStyle/>
          <a:p>
            <a:r>
              <a:rPr lang="en-US" dirty="0">
                <a:latin typeface="Adobe Devanagari" pitchFamily="18" charset="0"/>
                <a:cs typeface="Adobe Devanagari" pitchFamily="18" charset="0"/>
              </a:rPr>
              <a:t>Require periodic </a:t>
            </a:r>
            <a:r>
              <a:rPr lang="en-US" dirty="0" err="1">
                <a:latin typeface="Adobe Devanagari" pitchFamily="18" charset="0"/>
                <a:cs typeface="Adobe Devanagari" pitchFamily="18" charset="0"/>
              </a:rPr>
              <a:t>ultrasonographic</a:t>
            </a:r>
            <a:r>
              <a:rPr lang="en-US" dirty="0">
                <a:latin typeface="Adobe Devanagari" pitchFamily="18" charset="0"/>
                <a:cs typeface="Adobe Devanagari" pitchFamily="18" charset="0"/>
              </a:rPr>
              <a:t> exams to look for compensatory hypertrophy of the contralateral kidney </a:t>
            </a:r>
          </a:p>
          <a:p>
            <a:pPr lvl="1"/>
            <a:r>
              <a:rPr lang="en-US" dirty="0">
                <a:latin typeface="Adobe Devanagari" pitchFamily="18" charset="0"/>
                <a:cs typeface="Adobe Devanagari" pitchFamily="18" charset="0"/>
              </a:rPr>
              <a:t>These patients should have ultrasonography every 3 to 6 months for the first year and then annually until 5 years old because of increased malignancy risk</a:t>
            </a:r>
          </a:p>
          <a:p>
            <a:pPr lvl="1"/>
            <a:r>
              <a:rPr lang="en-US" dirty="0">
                <a:latin typeface="Adobe Devanagari" pitchFamily="18" charset="0"/>
                <a:cs typeface="Adobe Devanagari" pitchFamily="18" charset="0"/>
              </a:rPr>
              <a:t>Four times as likely as the general population to develop </a:t>
            </a:r>
            <a:r>
              <a:rPr lang="en-US" dirty="0" err="1">
                <a:latin typeface="Adobe Devanagari" pitchFamily="18" charset="0"/>
                <a:cs typeface="Adobe Devanagari" pitchFamily="18" charset="0"/>
              </a:rPr>
              <a:t>Wilms</a:t>
            </a:r>
            <a:r>
              <a:rPr lang="en-US" dirty="0">
                <a:latin typeface="Adobe Devanagari" pitchFamily="18" charset="0"/>
                <a:cs typeface="Adobe Devanagari" pitchFamily="18" charset="0"/>
              </a:rPr>
              <a:t> tumor.  </a:t>
            </a:r>
          </a:p>
        </p:txBody>
      </p:sp>
      <p:cxnSp>
        <p:nvCxnSpPr>
          <p:cNvPr id="5" name="Straight Connector 4"/>
          <p:cNvCxnSpPr/>
          <p:nvPr/>
        </p:nvCxnSpPr>
        <p:spPr>
          <a:xfrm>
            <a:off x="228600" y="65532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www.ultrasoundcases.info/files/Jpg/263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581275"/>
            <a:ext cx="4381500" cy="328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6127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dobe Fan Heiti Std B" pitchFamily="34" charset="-128"/>
                <a:ea typeface="Adobe Fan Heiti Std B" pitchFamily="34" charset="-128"/>
              </a:rPr>
              <a:t>Question 9</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1219200"/>
            <a:ext cx="8534400" cy="2133600"/>
          </a:xfrm>
        </p:spPr>
        <p:txBody>
          <a:bodyPr>
            <a:normAutofit fontScale="70000" lnSpcReduction="20000"/>
          </a:bodyPr>
          <a:lstStyle/>
          <a:p>
            <a:pPr marL="0" indent="0">
              <a:buNone/>
            </a:pPr>
            <a:r>
              <a:rPr lang="en-US" dirty="0">
                <a:latin typeface="Adobe Devanagari" pitchFamily="18" charset="0"/>
                <a:cs typeface="Adobe Devanagari" pitchFamily="18" charset="0"/>
              </a:rPr>
              <a:t>An 8-year-old girl presents with cola-colored urine that began this morning. She developed a sore and some associated rhinorrhea 2 days ago. She has been well otherwise. On physical examination, her temperature is 37°C, her pulse rate is 88 beats/minute, her respiratory rate is 20 breaths/min, and her blood pressure is 128/84 mm Hg. Her physical examination also reveals trace edema but is otherwise negative. The following are the results of her urinalysis:</a:t>
            </a:r>
          </a:p>
        </p:txBody>
      </p:sp>
      <p:sp>
        <p:nvSpPr>
          <p:cNvPr id="4" name="Rectangle 3"/>
          <p:cNvSpPr/>
          <p:nvPr/>
        </p:nvSpPr>
        <p:spPr>
          <a:xfrm>
            <a:off x="685800" y="2971800"/>
            <a:ext cx="7848600" cy="1463040"/>
          </a:xfrm>
          <a:prstGeom prst="rect">
            <a:avLst/>
          </a:prstGeom>
        </p:spPr>
        <p:txBody>
          <a:bodyPr wrap="square" numCol="2">
            <a:spAutoFit/>
          </a:bodyPr>
          <a:lstStyle/>
          <a:p>
            <a:r>
              <a:rPr lang="en-US" u="sng" dirty="0">
                <a:latin typeface="Adobe Devanagari" pitchFamily="18" charset="0"/>
                <a:cs typeface="Adobe Devanagari" pitchFamily="18" charset="0"/>
              </a:rPr>
              <a:t>Urine test strip</a:t>
            </a:r>
            <a:r>
              <a:rPr lang="en-US" dirty="0">
                <a:latin typeface="Adobe Devanagari" pitchFamily="18" charset="0"/>
                <a:cs typeface="Adobe Devanagari" pitchFamily="18" charset="0"/>
              </a:rPr>
              <a:t>:</a:t>
            </a:r>
          </a:p>
          <a:p>
            <a:r>
              <a:rPr lang="en-US" dirty="0" smtClean="0">
                <a:latin typeface="Adobe Devanagari" pitchFamily="18" charset="0"/>
                <a:cs typeface="Adobe Devanagari" pitchFamily="18" charset="0"/>
              </a:rPr>
              <a:t>Specific </a:t>
            </a:r>
            <a:r>
              <a:rPr lang="en-US" dirty="0">
                <a:latin typeface="Adobe Devanagari" pitchFamily="18" charset="0"/>
                <a:cs typeface="Adobe Devanagari" pitchFamily="18" charset="0"/>
              </a:rPr>
              <a:t>gravity, 1.020</a:t>
            </a:r>
          </a:p>
          <a:p>
            <a:r>
              <a:rPr lang="en-US" dirty="0">
                <a:latin typeface="Adobe Devanagari" pitchFamily="18" charset="0"/>
                <a:cs typeface="Adobe Devanagari" pitchFamily="18" charset="0"/>
              </a:rPr>
              <a:t>pH, 6.5</a:t>
            </a:r>
          </a:p>
          <a:p>
            <a:r>
              <a:rPr lang="en-US" dirty="0">
                <a:latin typeface="Adobe Devanagari" pitchFamily="18" charset="0"/>
                <a:cs typeface="Adobe Devanagari" pitchFamily="18" charset="0"/>
              </a:rPr>
              <a:t>3+ blood</a:t>
            </a:r>
          </a:p>
          <a:p>
            <a:r>
              <a:rPr lang="en-US" dirty="0">
                <a:latin typeface="Adobe Devanagari" pitchFamily="18" charset="0"/>
                <a:cs typeface="Adobe Devanagari" pitchFamily="18" charset="0"/>
              </a:rPr>
              <a:t>2+ protein</a:t>
            </a:r>
          </a:p>
          <a:p>
            <a:r>
              <a:rPr lang="en-US" dirty="0">
                <a:latin typeface="Adobe Devanagari" pitchFamily="18" charset="0"/>
                <a:cs typeface="Adobe Devanagari" pitchFamily="18" charset="0"/>
              </a:rPr>
              <a:t>1+ leukocyte esterase</a:t>
            </a:r>
          </a:p>
          <a:p>
            <a:r>
              <a:rPr lang="en-US" u="sng" dirty="0">
                <a:latin typeface="Adobe Devanagari" pitchFamily="18" charset="0"/>
                <a:cs typeface="Adobe Devanagari" pitchFamily="18" charset="0"/>
              </a:rPr>
              <a:t>Microscopy</a:t>
            </a:r>
            <a:r>
              <a:rPr lang="en-US" dirty="0" smtClean="0">
                <a:latin typeface="Adobe Devanagari" pitchFamily="18" charset="0"/>
                <a:cs typeface="Adobe Devanagari" pitchFamily="18" charset="0"/>
              </a:rPr>
              <a:t>:</a:t>
            </a:r>
            <a:endParaRPr lang="en-US" dirty="0">
              <a:latin typeface="Adobe Devanagari" pitchFamily="18" charset="0"/>
              <a:cs typeface="Adobe Devanagari" pitchFamily="18" charset="0"/>
            </a:endParaRPr>
          </a:p>
          <a:p>
            <a:r>
              <a:rPr lang="en-US" dirty="0">
                <a:latin typeface="Adobe Devanagari" pitchFamily="18" charset="0"/>
                <a:cs typeface="Adobe Devanagari" pitchFamily="18" charset="0"/>
              </a:rPr>
              <a:t>100 red blood cells/HPF</a:t>
            </a:r>
          </a:p>
          <a:p>
            <a:r>
              <a:rPr lang="en-US" dirty="0">
                <a:latin typeface="Adobe Devanagari" pitchFamily="18" charset="0"/>
                <a:cs typeface="Adobe Devanagari" pitchFamily="18" charset="0"/>
              </a:rPr>
              <a:t>5 to 10 white blood cells/HPF</a:t>
            </a:r>
          </a:p>
        </p:txBody>
      </p:sp>
      <p:sp>
        <p:nvSpPr>
          <p:cNvPr id="5" name="Rectangle 4"/>
          <p:cNvSpPr/>
          <p:nvPr/>
        </p:nvSpPr>
        <p:spPr>
          <a:xfrm>
            <a:off x="457200" y="4724400"/>
            <a:ext cx="8534400" cy="1754326"/>
          </a:xfrm>
          <a:prstGeom prst="rect">
            <a:avLst/>
          </a:prstGeom>
        </p:spPr>
        <p:txBody>
          <a:bodyPr wrap="square">
            <a:spAutoFit/>
          </a:bodyPr>
          <a:lstStyle/>
          <a:p>
            <a:r>
              <a:rPr lang="en-US" dirty="0">
                <a:latin typeface="Adobe Devanagari" pitchFamily="18" charset="0"/>
                <a:cs typeface="Adobe Devanagari" pitchFamily="18" charset="0"/>
              </a:rPr>
              <a:t>Of the following, the most likely associated laboratory finding in this patient would be</a:t>
            </a:r>
          </a:p>
          <a:p>
            <a:pPr marL="342900" indent="-342900">
              <a:buFont typeface="+mj-lt"/>
              <a:buAutoNum type="alphaUcPeriod"/>
            </a:pPr>
            <a:r>
              <a:rPr lang="en-US" dirty="0" smtClean="0">
                <a:latin typeface="Adobe Devanagari" pitchFamily="18" charset="0"/>
                <a:cs typeface="Adobe Devanagari" pitchFamily="18" charset="0"/>
              </a:rPr>
              <a:t>A </a:t>
            </a:r>
            <a:r>
              <a:rPr lang="en-US" dirty="0">
                <a:latin typeface="Adobe Devanagari" pitchFamily="18" charset="0"/>
                <a:cs typeface="Adobe Devanagari" pitchFamily="18" charset="0"/>
              </a:rPr>
              <a:t>depressed complement component 3 (C3) </a:t>
            </a:r>
            <a:r>
              <a:rPr lang="en-US" dirty="0" smtClean="0">
                <a:latin typeface="Adobe Devanagari" pitchFamily="18" charset="0"/>
                <a:cs typeface="Adobe Devanagari" pitchFamily="18" charset="0"/>
              </a:rPr>
              <a:t>level</a:t>
            </a:r>
          </a:p>
          <a:p>
            <a:pPr marL="342900" indent="-342900">
              <a:buFont typeface="+mj-lt"/>
              <a:buAutoNum type="alphaUcPeriod"/>
            </a:pPr>
            <a:r>
              <a:rPr lang="en-US" dirty="0">
                <a:latin typeface="Adobe Devanagari" pitchFamily="18" charset="0"/>
                <a:cs typeface="Adobe Devanagari" pitchFamily="18" charset="0"/>
              </a:rPr>
              <a:t>A</a:t>
            </a:r>
            <a:r>
              <a:rPr lang="en-US" dirty="0" smtClean="0">
                <a:latin typeface="Adobe Devanagari" pitchFamily="18" charset="0"/>
                <a:cs typeface="Adobe Devanagari" pitchFamily="18" charset="0"/>
              </a:rPr>
              <a:t>n </a:t>
            </a:r>
            <a:r>
              <a:rPr lang="en-US" dirty="0">
                <a:latin typeface="Adobe Devanagari" pitchFamily="18" charset="0"/>
                <a:cs typeface="Adobe Devanagari" pitchFamily="18" charset="0"/>
              </a:rPr>
              <a:t>elevated anti–double-stranded DNA </a:t>
            </a:r>
            <a:r>
              <a:rPr lang="en-US" dirty="0" smtClean="0">
                <a:latin typeface="Adobe Devanagari" pitchFamily="18" charset="0"/>
                <a:cs typeface="Adobe Devanagari" pitchFamily="18" charset="0"/>
              </a:rPr>
              <a:t>level</a:t>
            </a:r>
          </a:p>
          <a:p>
            <a:pPr marL="342900" indent="-342900">
              <a:buFont typeface="+mj-lt"/>
              <a:buAutoNum type="alphaUcPeriod"/>
            </a:pPr>
            <a:r>
              <a:rPr lang="en-US" dirty="0" smtClean="0">
                <a:latin typeface="Adobe Devanagari" pitchFamily="18" charset="0"/>
                <a:cs typeface="Adobe Devanagari" pitchFamily="18" charset="0"/>
              </a:rPr>
              <a:t>An </a:t>
            </a:r>
            <a:r>
              <a:rPr lang="en-US" dirty="0">
                <a:latin typeface="Adobe Devanagari" pitchFamily="18" charset="0"/>
                <a:cs typeface="Adobe Devanagari" pitchFamily="18" charset="0"/>
              </a:rPr>
              <a:t>elevated cholesterol </a:t>
            </a:r>
            <a:r>
              <a:rPr lang="en-US" dirty="0" smtClean="0">
                <a:latin typeface="Adobe Devanagari" pitchFamily="18" charset="0"/>
                <a:cs typeface="Adobe Devanagari" pitchFamily="18" charset="0"/>
              </a:rPr>
              <a:t>level</a:t>
            </a:r>
          </a:p>
          <a:p>
            <a:pPr marL="342900" indent="-342900">
              <a:buFont typeface="+mj-lt"/>
              <a:buAutoNum type="alphaUcPeriod"/>
            </a:pPr>
            <a:r>
              <a:rPr lang="en-US" dirty="0">
                <a:latin typeface="Adobe Devanagari" pitchFamily="18" charset="0"/>
                <a:cs typeface="Adobe Devanagari" pitchFamily="18" charset="0"/>
              </a:rPr>
              <a:t>A</a:t>
            </a:r>
            <a:r>
              <a:rPr lang="en-US" dirty="0" smtClean="0">
                <a:latin typeface="Adobe Devanagari" pitchFamily="18" charset="0"/>
                <a:cs typeface="Adobe Devanagari" pitchFamily="18" charset="0"/>
              </a:rPr>
              <a:t>n </a:t>
            </a:r>
            <a:r>
              <a:rPr lang="en-US" dirty="0">
                <a:latin typeface="Adobe Devanagari" pitchFamily="18" charset="0"/>
                <a:cs typeface="Adobe Devanagari" pitchFamily="18" charset="0"/>
              </a:rPr>
              <a:t>elevated serum </a:t>
            </a:r>
            <a:r>
              <a:rPr lang="en-US" dirty="0" err="1" smtClean="0">
                <a:latin typeface="Adobe Devanagari" pitchFamily="18" charset="0"/>
                <a:cs typeface="Adobe Devanagari" pitchFamily="18" charset="0"/>
              </a:rPr>
              <a:t>creatinine</a:t>
            </a:r>
            <a:endParaRPr lang="en-US" dirty="0" smtClean="0">
              <a:latin typeface="Adobe Devanagari" pitchFamily="18" charset="0"/>
              <a:cs typeface="Adobe Devanagari" pitchFamily="18" charset="0"/>
            </a:endParaRPr>
          </a:p>
          <a:p>
            <a:pPr marL="342900" indent="-342900">
              <a:buFont typeface="+mj-lt"/>
              <a:buAutoNum type="alphaUcPeriod"/>
            </a:pPr>
            <a:r>
              <a:rPr lang="en-US" dirty="0" smtClean="0">
                <a:latin typeface="Adobe Devanagari" pitchFamily="18" charset="0"/>
                <a:cs typeface="Adobe Devanagari" pitchFamily="18" charset="0"/>
              </a:rPr>
              <a:t>An </a:t>
            </a:r>
            <a:r>
              <a:rPr lang="en-US" dirty="0">
                <a:latin typeface="Adobe Devanagari" pitchFamily="18" charset="0"/>
                <a:cs typeface="Adobe Devanagari" pitchFamily="18" charset="0"/>
              </a:rPr>
              <a:t>increased urinary </a:t>
            </a:r>
            <a:r>
              <a:rPr lang="en-US" dirty="0" err="1">
                <a:latin typeface="Adobe Devanagari" pitchFamily="18" charset="0"/>
                <a:cs typeface="Adobe Devanagari" pitchFamily="18" charset="0"/>
              </a:rPr>
              <a:t>eosinophils</a:t>
            </a:r>
            <a:endParaRPr lang="en-US" dirty="0">
              <a:latin typeface="Adobe Devanagari" pitchFamily="18" charset="0"/>
              <a:cs typeface="Adobe Devanagari" pitchFamily="18" charset="0"/>
            </a:endParaRPr>
          </a:p>
        </p:txBody>
      </p:sp>
      <p:pic>
        <p:nvPicPr>
          <p:cNvPr id="6"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187203" y="5858011"/>
            <a:ext cx="279386" cy="27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24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86400"/>
            <a:ext cx="4191000" cy="960438"/>
          </a:xfrm>
        </p:spPr>
        <p:txBody>
          <a:bodyPr/>
          <a:lstStyle/>
          <a:p>
            <a:r>
              <a:rPr lang="en-US" dirty="0" smtClean="0">
                <a:latin typeface="Adobe Fan Heiti Std B" pitchFamily="34" charset="-128"/>
                <a:ea typeface="Adobe Fan Heiti Std B" pitchFamily="34" charset="-128"/>
              </a:rPr>
              <a:t>Question 9</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762000"/>
            <a:ext cx="8229600" cy="4953000"/>
          </a:xfrm>
        </p:spPr>
        <p:txBody>
          <a:bodyPr>
            <a:normAutofit fontScale="85000" lnSpcReduction="20000"/>
          </a:bodyPr>
          <a:lstStyle/>
          <a:p>
            <a:r>
              <a:rPr lang="en-US" dirty="0" smtClean="0">
                <a:latin typeface="Adobe Devanagari" pitchFamily="18" charset="0"/>
                <a:cs typeface="Adobe Devanagari" pitchFamily="18" charset="0"/>
              </a:rPr>
              <a:t>In Post-infectious and post-streptococcal glomerulonephritis, the infectious illness and gross hematuria is separated by 1-3 weeks. </a:t>
            </a:r>
          </a:p>
          <a:p>
            <a:r>
              <a:rPr lang="en-US" dirty="0" err="1">
                <a:latin typeface="Adobe Devanagari" pitchFamily="18" charset="0"/>
                <a:cs typeface="Adobe Devanagari" pitchFamily="18" charset="0"/>
              </a:rPr>
              <a:t>S</a:t>
            </a:r>
            <a:r>
              <a:rPr lang="en-US" dirty="0" err="1" smtClean="0">
                <a:latin typeface="Adobe Devanagari" pitchFamily="18" charset="0"/>
                <a:cs typeface="Adobe Devanagari" pitchFamily="18" charset="0"/>
              </a:rPr>
              <a:t>ynpharyngitic</a:t>
            </a:r>
            <a:r>
              <a:rPr lang="en-US" dirty="0" smtClean="0">
                <a:latin typeface="Adobe Devanagari" pitchFamily="18" charset="0"/>
                <a:cs typeface="Adobe Devanagari" pitchFamily="18" charset="0"/>
              </a:rPr>
              <a:t> syndromes occur in less than 1 week: IgA glomerulonephritis, </a:t>
            </a:r>
            <a:r>
              <a:rPr lang="en-US" dirty="0" err="1" smtClean="0">
                <a:latin typeface="Adobe Devanagari" pitchFamily="18" charset="0"/>
                <a:cs typeface="Adobe Devanagari" pitchFamily="18" charset="0"/>
              </a:rPr>
              <a:t>Alport</a:t>
            </a:r>
            <a:r>
              <a:rPr lang="en-US" dirty="0" smtClean="0">
                <a:latin typeface="Adobe Devanagari" pitchFamily="18" charset="0"/>
                <a:cs typeface="Adobe Devanagari" pitchFamily="18" charset="0"/>
              </a:rPr>
              <a:t> syndrome, and </a:t>
            </a:r>
            <a:r>
              <a:rPr lang="en-US" dirty="0" err="1" smtClean="0">
                <a:latin typeface="Adobe Devanagari" pitchFamily="18" charset="0"/>
                <a:cs typeface="Adobe Devanagari" pitchFamily="18" charset="0"/>
              </a:rPr>
              <a:t>membranoproliferative</a:t>
            </a:r>
            <a:r>
              <a:rPr lang="en-US" dirty="0" smtClean="0">
                <a:latin typeface="Adobe Devanagari" pitchFamily="18" charset="0"/>
                <a:cs typeface="Adobe Devanagari" pitchFamily="18" charset="0"/>
              </a:rPr>
              <a:t> glomerulonephritis.</a:t>
            </a:r>
            <a:endParaRPr lang="en-US" dirty="0">
              <a:latin typeface="Adobe Devanagari" pitchFamily="18" charset="0"/>
              <a:cs typeface="Adobe Devanagari" pitchFamily="18" charset="0"/>
            </a:endParaRPr>
          </a:p>
          <a:p>
            <a:r>
              <a:rPr lang="en-US" dirty="0" smtClean="0">
                <a:latin typeface="Adobe Devanagari" pitchFamily="18" charset="0"/>
                <a:cs typeface="Adobe Devanagari" pitchFamily="18" charset="0"/>
              </a:rPr>
              <a:t>IgA </a:t>
            </a:r>
            <a:r>
              <a:rPr lang="en-US" dirty="0">
                <a:latin typeface="Adobe Devanagari" pitchFamily="18" charset="0"/>
                <a:cs typeface="Adobe Devanagari" pitchFamily="18" charset="0"/>
              </a:rPr>
              <a:t>GN is associated with normal complement </a:t>
            </a:r>
            <a:r>
              <a:rPr lang="en-US" dirty="0" smtClean="0">
                <a:latin typeface="Adobe Devanagari" pitchFamily="18" charset="0"/>
                <a:cs typeface="Adobe Devanagari" pitchFamily="18" charset="0"/>
              </a:rPr>
              <a:t>levels</a:t>
            </a:r>
          </a:p>
          <a:p>
            <a:r>
              <a:rPr lang="en-US" dirty="0" smtClean="0">
                <a:latin typeface="Adobe Devanagari" pitchFamily="18" charset="0"/>
                <a:cs typeface="Adobe Devanagari" pitchFamily="18" charset="0"/>
              </a:rPr>
              <a:t>Urinary </a:t>
            </a:r>
            <a:r>
              <a:rPr lang="en-US" dirty="0" err="1">
                <a:latin typeface="Adobe Devanagari" pitchFamily="18" charset="0"/>
                <a:cs typeface="Adobe Devanagari" pitchFamily="18" charset="0"/>
              </a:rPr>
              <a:t>eosinophils</a:t>
            </a:r>
            <a:r>
              <a:rPr lang="en-US" dirty="0">
                <a:latin typeface="Adobe Devanagari" pitchFamily="18" charset="0"/>
                <a:cs typeface="Adobe Devanagari" pitchFamily="18" charset="0"/>
              </a:rPr>
              <a:t> are typically measured in the diagnostic evaluation of acute interstitial nephritis, which does not present with cola-colored urine. </a:t>
            </a:r>
            <a:endParaRPr lang="en-US" dirty="0" smtClean="0">
              <a:latin typeface="Adobe Devanagari" pitchFamily="18" charset="0"/>
              <a:cs typeface="Adobe Devanagari" pitchFamily="18" charset="0"/>
            </a:endParaRPr>
          </a:p>
          <a:p>
            <a:r>
              <a:rPr lang="en-US" dirty="0" smtClean="0">
                <a:latin typeface="Adobe Devanagari" pitchFamily="18" charset="0"/>
                <a:cs typeface="Adobe Devanagari" pitchFamily="18" charset="0"/>
              </a:rPr>
              <a:t>Cholesterol </a:t>
            </a:r>
            <a:r>
              <a:rPr lang="en-US" dirty="0">
                <a:latin typeface="Adobe Devanagari" pitchFamily="18" charset="0"/>
                <a:cs typeface="Adobe Devanagari" pitchFamily="18" charset="0"/>
              </a:rPr>
              <a:t>levels are not usually measured in patients with AGN, although they are often elevated in patients with </a:t>
            </a:r>
            <a:r>
              <a:rPr lang="en-US" dirty="0" err="1">
                <a:latin typeface="Adobe Devanagari" pitchFamily="18" charset="0"/>
                <a:cs typeface="Adobe Devanagari" pitchFamily="18" charset="0"/>
              </a:rPr>
              <a:t>nephrotic</a:t>
            </a:r>
            <a:r>
              <a:rPr lang="en-US" dirty="0">
                <a:latin typeface="Adobe Devanagari" pitchFamily="18" charset="0"/>
                <a:cs typeface="Adobe Devanagari" pitchFamily="18" charset="0"/>
              </a:rPr>
              <a:t> syndrome. </a:t>
            </a:r>
          </a:p>
        </p:txBody>
      </p:sp>
      <p:cxnSp>
        <p:nvCxnSpPr>
          <p:cNvPr id="6" name="Straight Connector 5"/>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998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731838"/>
          </a:xfrm>
        </p:spPr>
        <p:txBody>
          <a:bodyPr>
            <a:normAutofit/>
          </a:bodyPr>
          <a:lstStyle/>
          <a:p>
            <a:r>
              <a:rPr lang="en-US" sz="3600" dirty="0" smtClean="0">
                <a:latin typeface="Adobe Fan Heiti Std B" pitchFamily="34" charset="-128"/>
                <a:ea typeface="Adobe Fan Heiti Std B" pitchFamily="34" charset="-128"/>
              </a:rPr>
              <a:t>Question 10</a:t>
            </a:r>
            <a:endParaRPr lang="en-US" sz="36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228600" y="990600"/>
            <a:ext cx="8686800" cy="1524000"/>
          </a:xfrm>
        </p:spPr>
        <p:txBody>
          <a:bodyPr>
            <a:noAutofit/>
          </a:bodyPr>
          <a:lstStyle/>
          <a:p>
            <a:pPr marL="0" indent="0">
              <a:buNone/>
            </a:pPr>
            <a:r>
              <a:rPr lang="en-US" sz="1800" dirty="0">
                <a:latin typeface="Adobe Devanagari" pitchFamily="18" charset="0"/>
                <a:cs typeface="Adobe Devanagari" pitchFamily="18" charset="0"/>
              </a:rPr>
              <a:t>A 6-year-old girl presented 2 weeks ago to the emergency department and was noted to have microscopic hematuria during an evaluation for abdominal pain. Results of abdominal ultrasonography at the time were negative, including the renal component, which was negative for renal cysts, stones, and masses. She had a follow-up urinalysis a week ago that showed 2+ blood on a urine test strip, and she is coming to you today for her annual health maintenance visit. Her past medical history is unremarkable. Her growth parameters and vital signs are within reference range. Results of her physical examination are unremarkable. The following are results of her urinalysis:</a:t>
            </a:r>
          </a:p>
        </p:txBody>
      </p:sp>
      <p:sp>
        <p:nvSpPr>
          <p:cNvPr id="4" name="Rectangle 3"/>
          <p:cNvSpPr/>
          <p:nvPr/>
        </p:nvSpPr>
        <p:spPr>
          <a:xfrm>
            <a:off x="2286000" y="3048000"/>
            <a:ext cx="4572000" cy="1815882"/>
          </a:xfrm>
          <a:prstGeom prst="rect">
            <a:avLst/>
          </a:prstGeom>
        </p:spPr>
        <p:txBody>
          <a:bodyPr>
            <a:spAutoFit/>
          </a:bodyPr>
          <a:lstStyle/>
          <a:p>
            <a:r>
              <a:rPr lang="en-US" sz="1600" u="sng" dirty="0">
                <a:latin typeface="Adobe Devanagari" pitchFamily="18" charset="0"/>
                <a:cs typeface="Adobe Devanagari" pitchFamily="18" charset="0"/>
              </a:rPr>
              <a:t>Urine test strip</a:t>
            </a:r>
            <a:r>
              <a:rPr lang="en-US" sz="1600" u="sng" dirty="0" smtClean="0">
                <a:latin typeface="Adobe Devanagari" pitchFamily="18" charset="0"/>
                <a:cs typeface="Adobe Devanagari" pitchFamily="18" charset="0"/>
              </a:rPr>
              <a:t>:</a:t>
            </a:r>
            <a:endParaRPr lang="en-US" sz="1600" u="sng" dirty="0">
              <a:latin typeface="Adobe Devanagari" pitchFamily="18" charset="0"/>
              <a:cs typeface="Adobe Devanagari" pitchFamily="18" charset="0"/>
            </a:endParaRPr>
          </a:p>
          <a:p>
            <a:r>
              <a:rPr lang="en-US" sz="1600" dirty="0">
                <a:latin typeface="Adobe Devanagari" pitchFamily="18" charset="0"/>
                <a:cs typeface="Adobe Devanagari" pitchFamily="18" charset="0"/>
              </a:rPr>
              <a:t>Specific gravity, 1.020</a:t>
            </a:r>
          </a:p>
          <a:p>
            <a:r>
              <a:rPr lang="en-US" sz="1600" dirty="0">
                <a:latin typeface="Adobe Devanagari" pitchFamily="18" charset="0"/>
                <a:cs typeface="Adobe Devanagari" pitchFamily="18" charset="0"/>
              </a:rPr>
              <a:t>2+ blood</a:t>
            </a:r>
          </a:p>
          <a:p>
            <a:r>
              <a:rPr lang="en-US" sz="1600" dirty="0">
                <a:latin typeface="Adobe Devanagari" pitchFamily="18" charset="0"/>
                <a:cs typeface="Adobe Devanagari" pitchFamily="18" charset="0"/>
              </a:rPr>
              <a:t>No protein</a:t>
            </a:r>
          </a:p>
          <a:p>
            <a:r>
              <a:rPr lang="en-US" sz="1600" dirty="0">
                <a:latin typeface="Adobe Devanagari" pitchFamily="18" charset="0"/>
                <a:cs typeface="Adobe Devanagari" pitchFamily="18" charset="0"/>
              </a:rPr>
              <a:t>Otherwise negative</a:t>
            </a:r>
          </a:p>
          <a:p>
            <a:r>
              <a:rPr lang="en-US" sz="1600" u="sng" dirty="0">
                <a:latin typeface="Adobe Devanagari" pitchFamily="18" charset="0"/>
                <a:cs typeface="Adobe Devanagari" pitchFamily="18" charset="0"/>
              </a:rPr>
              <a:t>Microscopy</a:t>
            </a:r>
            <a:r>
              <a:rPr lang="en-US" sz="1600" dirty="0" smtClean="0">
                <a:latin typeface="Adobe Devanagari" pitchFamily="18" charset="0"/>
                <a:cs typeface="Adobe Devanagari" pitchFamily="18" charset="0"/>
              </a:rPr>
              <a:t>:</a:t>
            </a:r>
            <a:endParaRPr lang="en-US" sz="1600" dirty="0">
              <a:latin typeface="Adobe Devanagari" pitchFamily="18" charset="0"/>
              <a:cs typeface="Adobe Devanagari" pitchFamily="18" charset="0"/>
            </a:endParaRPr>
          </a:p>
          <a:p>
            <a:r>
              <a:rPr lang="en-US" sz="1600" dirty="0">
                <a:latin typeface="Adobe Devanagari" pitchFamily="18" charset="0"/>
                <a:cs typeface="Adobe Devanagari" pitchFamily="18" charset="0"/>
              </a:rPr>
              <a:t>10 to 20 red blood cells/HPF</a:t>
            </a:r>
          </a:p>
        </p:txBody>
      </p:sp>
      <p:sp>
        <p:nvSpPr>
          <p:cNvPr id="5" name="Rectangle 4"/>
          <p:cNvSpPr/>
          <p:nvPr/>
        </p:nvSpPr>
        <p:spPr>
          <a:xfrm>
            <a:off x="457200" y="4953000"/>
            <a:ext cx="8610600" cy="1754326"/>
          </a:xfrm>
          <a:prstGeom prst="rect">
            <a:avLst/>
          </a:prstGeom>
        </p:spPr>
        <p:txBody>
          <a:bodyPr wrap="square">
            <a:spAutoFit/>
          </a:bodyPr>
          <a:lstStyle/>
          <a:p>
            <a:r>
              <a:rPr lang="en-US" dirty="0">
                <a:latin typeface="Adobe Devanagari" pitchFamily="18" charset="0"/>
                <a:cs typeface="Adobe Devanagari" pitchFamily="18" charset="0"/>
              </a:rPr>
              <a:t>Of the following, the BEST next step in the management of this girl is </a:t>
            </a:r>
            <a:r>
              <a:rPr lang="en-US" dirty="0" smtClean="0">
                <a:latin typeface="Adobe Devanagari" pitchFamily="18" charset="0"/>
                <a:cs typeface="Adobe Devanagari" pitchFamily="18" charset="0"/>
              </a:rPr>
              <a:t>to</a:t>
            </a:r>
            <a:endParaRPr lang="en-US" dirty="0">
              <a:latin typeface="Adobe Devanagari" pitchFamily="18" charset="0"/>
              <a:cs typeface="Adobe Devanagari" pitchFamily="18" charset="0"/>
            </a:endParaRPr>
          </a:p>
          <a:p>
            <a:pPr marL="342900" indent="-342900">
              <a:buFont typeface="+mj-lt"/>
              <a:buAutoNum type="alphaUcPeriod"/>
            </a:pPr>
            <a:r>
              <a:rPr lang="en-US" dirty="0" smtClean="0">
                <a:latin typeface="Adobe Devanagari" pitchFamily="18" charset="0"/>
                <a:cs typeface="Adobe Devanagari" pitchFamily="18" charset="0"/>
              </a:rPr>
              <a:t>Measure </a:t>
            </a:r>
            <a:r>
              <a:rPr lang="en-US" dirty="0">
                <a:latin typeface="Adobe Devanagari" pitchFamily="18" charset="0"/>
                <a:cs typeface="Adobe Devanagari" pitchFamily="18" charset="0"/>
              </a:rPr>
              <a:t>a serum </a:t>
            </a:r>
            <a:r>
              <a:rPr lang="en-US" dirty="0" err="1" smtClean="0">
                <a:latin typeface="Adobe Devanagari" pitchFamily="18" charset="0"/>
                <a:cs typeface="Adobe Devanagari" pitchFamily="18" charset="0"/>
              </a:rPr>
              <a:t>creatinine</a:t>
            </a:r>
            <a:endParaRPr lang="en-US" dirty="0" smtClean="0">
              <a:latin typeface="Adobe Devanagari" pitchFamily="18" charset="0"/>
              <a:cs typeface="Adobe Devanagari" pitchFamily="18" charset="0"/>
            </a:endParaRPr>
          </a:p>
          <a:p>
            <a:pPr marL="342900" indent="-342900">
              <a:buFont typeface="+mj-lt"/>
              <a:buAutoNum type="alphaUcPeriod"/>
            </a:pPr>
            <a:r>
              <a:rPr lang="en-US" dirty="0">
                <a:latin typeface="Adobe Devanagari" pitchFamily="18" charset="0"/>
                <a:cs typeface="Adobe Devanagari" pitchFamily="18" charset="0"/>
              </a:rPr>
              <a:t>M</a:t>
            </a:r>
            <a:r>
              <a:rPr lang="en-US" dirty="0" smtClean="0">
                <a:latin typeface="Adobe Devanagari" pitchFamily="18" charset="0"/>
                <a:cs typeface="Adobe Devanagari" pitchFamily="18" charset="0"/>
              </a:rPr>
              <a:t>easure </a:t>
            </a:r>
            <a:r>
              <a:rPr lang="en-US" dirty="0">
                <a:latin typeface="Adobe Devanagari" pitchFamily="18" charset="0"/>
                <a:cs typeface="Adobe Devanagari" pitchFamily="18" charset="0"/>
              </a:rPr>
              <a:t>an </a:t>
            </a:r>
            <a:r>
              <a:rPr lang="en-US" dirty="0" err="1">
                <a:latin typeface="Adobe Devanagari" pitchFamily="18" charset="0"/>
                <a:cs typeface="Adobe Devanagari" pitchFamily="18" charset="0"/>
              </a:rPr>
              <a:t>antistreptolysin</a:t>
            </a:r>
            <a:r>
              <a:rPr lang="en-US" dirty="0">
                <a:latin typeface="Adobe Devanagari" pitchFamily="18" charset="0"/>
                <a:cs typeface="Adobe Devanagari" pitchFamily="18" charset="0"/>
              </a:rPr>
              <a:t> O </a:t>
            </a:r>
            <a:r>
              <a:rPr lang="en-US" dirty="0" smtClean="0">
                <a:latin typeface="Adobe Devanagari" pitchFamily="18" charset="0"/>
                <a:cs typeface="Adobe Devanagari" pitchFamily="18" charset="0"/>
              </a:rPr>
              <a:t>titer</a:t>
            </a:r>
          </a:p>
          <a:p>
            <a:pPr marL="342900" indent="-342900">
              <a:buFont typeface="+mj-lt"/>
              <a:buAutoNum type="alphaUcPeriod"/>
            </a:pPr>
            <a:r>
              <a:rPr lang="en-US" dirty="0">
                <a:latin typeface="Adobe Devanagari" pitchFamily="18" charset="0"/>
                <a:cs typeface="Adobe Devanagari" pitchFamily="18" charset="0"/>
              </a:rPr>
              <a:t>R</a:t>
            </a:r>
            <a:r>
              <a:rPr lang="en-US" dirty="0" smtClean="0">
                <a:latin typeface="Adobe Devanagari" pitchFamily="18" charset="0"/>
                <a:cs typeface="Adobe Devanagari" pitchFamily="18" charset="0"/>
              </a:rPr>
              <a:t>echeck </a:t>
            </a:r>
            <a:r>
              <a:rPr lang="en-US" dirty="0">
                <a:latin typeface="Adobe Devanagari" pitchFamily="18" charset="0"/>
                <a:cs typeface="Adobe Devanagari" pitchFamily="18" charset="0"/>
              </a:rPr>
              <a:t>urinalysis in 6 </a:t>
            </a:r>
            <a:r>
              <a:rPr lang="en-US" dirty="0" smtClean="0">
                <a:latin typeface="Adobe Devanagari" pitchFamily="18" charset="0"/>
                <a:cs typeface="Adobe Devanagari" pitchFamily="18" charset="0"/>
              </a:rPr>
              <a:t>months</a:t>
            </a:r>
          </a:p>
          <a:p>
            <a:pPr marL="342900" indent="-342900">
              <a:buFont typeface="+mj-lt"/>
              <a:buAutoNum type="alphaUcPeriod"/>
            </a:pPr>
            <a:r>
              <a:rPr lang="en-US" dirty="0">
                <a:latin typeface="Adobe Devanagari" pitchFamily="18" charset="0"/>
                <a:cs typeface="Adobe Devanagari" pitchFamily="18" charset="0"/>
              </a:rPr>
              <a:t>R</a:t>
            </a:r>
            <a:r>
              <a:rPr lang="en-US" dirty="0" smtClean="0">
                <a:latin typeface="Adobe Devanagari" pitchFamily="18" charset="0"/>
                <a:cs typeface="Adobe Devanagari" pitchFamily="18" charset="0"/>
              </a:rPr>
              <a:t>efer </a:t>
            </a:r>
            <a:r>
              <a:rPr lang="en-US" dirty="0">
                <a:latin typeface="Adobe Devanagari" pitchFamily="18" charset="0"/>
                <a:cs typeface="Adobe Devanagari" pitchFamily="18" charset="0"/>
              </a:rPr>
              <a:t>for renal </a:t>
            </a:r>
            <a:r>
              <a:rPr lang="en-US" dirty="0" smtClean="0">
                <a:latin typeface="Adobe Devanagari" pitchFamily="18" charset="0"/>
                <a:cs typeface="Adobe Devanagari" pitchFamily="18" charset="0"/>
              </a:rPr>
              <a:t>biopsy</a:t>
            </a:r>
          </a:p>
          <a:p>
            <a:pPr marL="342900" indent="-342900">
              <a:buFont typeface="+mj-lt"/>
              <a:buAutoNum type="alphaUcPeriod"/>
            </a:pPr>
            <a:r>
              <a:rPr lang="en-US" dirty="0">
                <a:latin typeface="Adobe Devanagari" pitchFamily="18" charset="0"/>
                <a:cs typeface="Adobe Devanagari" pitchFamily="18" charset="0"/>
              </a:rPr>
              <a:t>R</a:t>
            </a:r>
            <a:r>
              <a:rPr lang="en-US" dirty="0" smtClean="0">
                <a:latin typeface="Adobe Devanagari" pitchFamily="18" charset="0"/>
                <a:cs typeface="Adobe Devanagari" pitchFamily="18" charset="0"/>
              </a:rPr>
              <a:t>epeat </a:t>
            </a:r>
            <a:r>
              <a:rPr lang="en-US" dirty="0">
                <a:latin typeface="Adobe Devanagari" pitchFamily="18" charset="0"/>
                <a:cs typeface="Adobe Devanagari" pitchFamily="18" charset="0"/>
              </a:rPr>
              <a:t>renal ultrasonography</a:t>
            </a:r>
          </a:p>
        </p:txBody>
      </p:sp>
      <p:pic>
        <p:nvPicPr>
          <p:cNvPr id="6"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143012" y="5292603"/>
            <a:ext cx="279386" cy="27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6"/>
                                        </p:tgtEl>
                                        <p:attrNameLst>
                                          <p:attrName>r</p:attrName>
                                        </p:attrNameLst>
                                      </p:cBhvr>
                                    </p:animRot>
                                    <p:animRot by="-240000">
                                      <p:cBhvr>
                                        <p:cTn id="7" dur="400" fill="hold">
                                          <p:stCondLst>
                                            <p:cond delay="400"/>
                                          </p:stCondLst>
                                        </p:cTn>
                                        <p:tgtEl>
                                          <p:spTgt spid="6"/>
                                        </p:tgtEl>
                                        <p:attrNameLst>
                                          <p:attrName>r</p:attrName>
                                        </p:attrNameLst>
                                      </p:cBhvr>
                                    </p:animRot>
                                    <p:animRot by="240000">
                                      <p:cBhvr>
                                        <p:cTn id="8" dur="400" fill="hold">
                                          <p:stCondLst>
                                            <p:cond delay="800"/>
                                          </p:stCondLst>
                                        </p:cTn>
                                        <p:tgtEl>
                                          <p:spTgt spid="6"/>
                                        </p:tgtEl>
                                        <p:attrNameLst>
                                          <p:attrName>r</p:attrName>
                                        </p:attrNameLst>
                                      </p:cBhvr>
                                    </p:animRot>
                                    <p:animRot by="-240000">
                                      <p:cBhvr>
                                        <p:cTn id="9" dur="400" fill="hold">
                                          <p:stCondLst>
                                            <p:cond delay="1200"/>
                                          </p:stCondLst>
                                        </p:cTn>
                                        <p:tgtEl>
                                          <p:spTgt spid="6"/>
                                        </p:tgtEl>
                                        <p:attrNameLst>
                                          <p:attrName>r</p:attrName>
                                        </p:attrNameLst>
                                      </p:cBhvr>
                                    </p:animRot>
                                    <p:animRot by="120000">
                                      <p:cBhvr>
                                        <p:cTn id="10" dur="400" fill="hold">
                                          <p:stCondLst>
                                            <p:cond delay="16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456238"/>
            <a:ext cx="3657600" cy="792162"/>
          </a:xfrm>
        </p:spPr>
        <p:txBody>
          <a:bodyPr/>
          <a:lstStyle/>
          <a:p>
            <a:r>
              <a:rPr lang="en-US" dirty="0" smtClean="0">
                <a:latin typeface="Adobe Fan Heiti Std B" pitchFamily="34" charset="-128"/>
                <a:ea typeface="Adobe Fan Heiti Std B" pitchFamily="34" charset="-128"/>
              </a:rPr>
              <a:t>Question 10</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381000" y="685800"/>
            <a:ext cx="8382000" cy="5257800"/>
          </a:xfrm>
        </p:spPr>
        <p:txBody>
          <a:bodyPr>
            <a:noAutofit/>
          </a:bodyPr>
          <a:lstStyle/>
          <a:p>
            <a:r>
              <a:rPr lang="en-US" sz="2400" dirty="0">
                <a:latin typeface="Adobe Devanagari" pitchFamily="18" charset="0"/>
                <a:cs typeface="Adobe Devanagari" pitchFamily="18" charset="0"/>
              </a:rPr>
              <a:t>Microscopic hematuria is defined as greater than 5 red blood cells per high-power field on urinalysis. </a:t>
            </a:r>
            <a:endParaRPr lang="en-US" sz="2400" dirty="0" smtClean="0">
              <a:latin typeface="Adobe Devanagari" pitchFamily="18" charset="0"/>
              <a:cs typeface="Adobe Devanagari" pitchFamily="18" charset="0"/>
            </a:endParaRPr>
          </a:p>
          <a:p>
            <a:r>
              <a:rPr lang="en-US" sz="2400" dirty="0">
                <a:latin typeface="Adobe Devanagari" pitchFamily="18" charset="0"/>
                <a:cs typeface="Adobe Devanagari" pitchFamily="18" charset="0"/>
              </a:rPr>
              <a:t>M</a:t>
            </a:r>
            <a:r>
              <a:rPr lang="en-US" sz="2400" dirty="0" smtClean="0">
                <a:latin typeface="Adobe Devanagari" pitchFamily="18" charset="0"/>
                <a:cs typeface="Adobe Devanagari" pitchFamily="18" charset="0"/>
              </a:rPr>
              <a:t>icroscopic </a:t>
            </a:r>
            <a:r>
              <a:rPr lang="en-US" sz="2400" dirty="0">
                <a:latin typeface="Adobe Devanagari" pitchFamily="18" charset="0"/>
                <a:cs typeface="Adobe Devanagari" pitchFamily="18" charset="0"/>
              </a:rPr>
              <a:t>hematuria can be either transient or </a:t>
            </a:r>
            <a:r>
              <a:rPr lang="en-US" sz="2400" dirty="0" smtClean="0">
                <a:latin typeface="Adobe Devanagari" pitchFamily="18" charset="0"/>
                <a:cs typeface="Adobe Devanagari" pitchFamily="18" charset="0"/>
              </a:rPr>
              <a:t>persistent so </a:t>
            </a:r>
            <a:r>
              <a:rPr lang="en-US" sz="2400" dirty="0">
                <a:latin typeface="Adobe Devanagari" pitchFamily="18" charset="0"/>
                <a:cs typeface="Adobe Devanagari" pitchFamily="18" charset="0"/>
              </a:rPr>
              <a:t>a more extensive workup to help identify an underlying cause is recommended if it occurs on 3 consecutive urine samples over a few weeks. </a:t>
            </a:r>
            <a:endParaRPr lang="en-US" sz="2400" dirty="0" smtClean="0">
              <a:latin typeface="Adobe Devanagari" pitchFamily="18" charset="0"/>
              <a:cs typeface="Adobe Devanagari" pitchFamily="18" charset="0"/>
            </a:endParaRPr>
          </a:p>
          <a:p>
            <a:r>
              <a:rPr lang="en-US" sz="2400" dirty="0" smtClean="0">
                <a:latin typeface="Adobe Devanagari" pitchFamily="18" charset="0"/>
                <a:cs typeface="Adobe Devanagari" pitchFamily="18" charset="0"/>
              </a:rPr>
              <a:t>Lab work-up: </a:t>
            </a:r>
            <a:r>
              <a:rPr lang="en-US" sz="2400" dirty="0">
                <a:latin typeface="Adobe Devanagari" pitchFamily="18" charset="0"/>
                <a:cs typeface="Adobe Devanagari" pitchFamily="18" charset="0"/>
              </a:rPr>
              <a:t>serum </a:t>
            </a:r>
            <a:r>
              <a:rPr lang="en-US" sz="2400" dirty="0" err="1">
                <a:latin typeface="Adobe Devanagari" pitchFamily="18" charset="0"/>
                <a:cs typeface="Adobe Devanagari" pitchFamily="18" charset="0"/>
              </a:rPr>
              <a:t>creatinine</a:t>
            </a:r>
            <a:r>
              <a:rPr lang="en-US" sz="2400" dirty="0">
                <a:latin typeface="Adobe Devanagari" pitchFamily="18" charset="0"/>
                <a:cs typeface="Adobe Devanagari" pitchFamily="18" charset="0"/>
              </a:rPr>
              <a:t>, complement component 3 (C3), complement component 4 (C4), antinuclear antibody (ANA), anti–double-stranded DNA, complete blood cell count (CBC), and erythrocyte sedimentation rate in conjunction with an additional urinalysis with microscopy and a measurement of urine protein-to-</a:t>
            </a:r>
            <a:r>
              <a:rPr lang="en-US" sz="2400" dirty="0" err="1">
                <a:latin typeface="Adobe Devanagari" pitchFamily="18" charset="0"/>
                <a:cs typeface="Adobe Devanagari" pitchFamily="18" charset="0"/>
              </a:rPr>
              <a:t>creatinine</a:t>
            </a:r>
            <a:r>
              <a:rPr lang="en-US" sz="2400" dirty="0">
                <a:latin typeface="Adobe Devanagari" pitchFamily="18" charset="0"/>
                <a:cs typeface="Adobe Devanagari" pitchFamily="18" charset="0"/>
              </a:rPr>
              <a:t> ratio. </a:t>
            </a:r>
            <a:endParaRPr lang="en-US" sz="2400" dirty="0" smtClean="0">
              <a:latin typeface="Adobe Devanagari" pitchFamily="18" charset="0"/>
              <a:cs typeface="Adobe Devanagari" pitchFamily="18" charset="0"/>
            </a:endParaRPr>
          </a:p>
        </p:txBody>
      </p:sp>
      <p:cxnSp>
        <p:nvCxnSpPr>
          <p:cNvPr id="4" name="Straight Connector 3"/>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6" name="Picture 4" descr="http://www.drugs.com/health-guide/images/204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02200"/>
            <a:ext cx="2152650"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10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105400"/>
            <a:ext cx="3390900" cy="1143000"/>
          </a:xfrm>
        </p:spPr>
        <p:txBody>
          <a:bodyPr/>
          <a:lstStyle/>
          <a:p>
            <a:r>
              <a:rPr lang="en-US" dirty="0" smtClean="0">
                <a:latin typeface="Adobe Fan Heiti Std B" pitchFamily="34" charset="-128"/>
                <a:ea typeface="Adobe Fan Heiti Std B" pitchFamily="34" charset="-128"/>
              </a:rPr>
              <a:t>Question 10</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457200" y="960437"/>
            <a:ext cx="8229600" cy="4525963"/>
          </a:xfrm>
        </p:spPr>
        <p:txBody>
          <a:bodyPr>
            <a:normAutofit fontScale="77500" lnSpcReduction="20000"/>
          </a:bodyPr>
          <a:lstStyle/>
          <a:p>
            <a:r>
              <a:rPr lang="en-US" dirty="0">
                <a:latin typeface="Adobe Devanagari" pitchFamily="18" charset="0"/>
                <a:cs typeface="Adobe Devanagari" pitchFamily="18" charset="0"/>
              </a:rPr>
              <a:t>Renal or bladder ultrasonography is recommended because it will eliminate other potential causes such as renal cysts, stones, or masses.</a:t>
            </a:r>
          </a:p>
          <a:p>
            <a:r>
              <a:rPr lang="en-US" dirty="0">
                <a:latin typeface="Adobe Devanagari" pitchFamily="18" charset="0"/>
                <a:cs typeface="Adobe Devanagari" pitchFamily="18" charset="0"/>
              </a:rPr>
              <a:t>The American Academy of Pediatrics no longer recommends a screening urinalysis at a health maintenance visit. </a:t>
            </a:r>
          </a:p>
          <a:p>
            <a:r>
              <a:rPr lang="en-US" dirty="0">
                <a:latin typeface="Adobe Devanagari" pitchFamily="18" charset="0"/>
                <a:cs typeface="Adobe Devanagari" pitchFamily="18" charset="0"/>
              </a:rPr>
              <a:t>Because our patient has already undergone renal imaging within the last 2 weeks, there is no need to repeat renal ultrasonography in this setting</a:t>
            </a:r>
          </a:p>
          <a:p>
            <a:r>
              <a:rPr lang="en-US" dirty="0">
                <a:latin typeface="Adobe Devanagari" pitchFamily="18" charset="0"/>
                <a:cs typeface="Adobe Devanagari" pitchFamily="18" charset="0"/>
              </a:rPr>
              <a:t>In the event that the above workup is normal, it is usually recommended to recheck a urinalysis every 3 months for the first year to look for evidence of worsening microscopic hematuria and, more importantly, the potential worsening of proteinuria.</a:t>
            </a:r>
          </a:p>
        </p:txBody>
      </p:sp>
      <p:cxnSp>
        <p:nvCxnSpPr>
          <p:cNvPr id="5" name="Straight Connector 4"/>
          <p:cNvCxnSpPr/>
          <p:nvPr/>
        </p:nvCxnSpPr>
        <p:spPr>
          <a:xfrm>
            <a:off x="1676400" y="64008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http://www.drugs.com/health-guide/images/204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02200"/>
            <a:ext cx="2152650" cy="179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2883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3544488" cy="1325562"/>
          </a:xfrm>
        </p:spPr>
        <p:txBody>
          <a:bodyPr/>
          <a:lstStyle/>
          <a:p>
            <a:r>
              <a:rPr lang="en-US" dirty="0" smtClean="0">
                <a:latin typeface="Adobe Fan Heiti Std B" pitchFamily="34" charset="-128"/>
                <a:ea typeface="Adobe Fan Heiti Std B" pitchFamily="34" charset="-128"/>
              </a:rPr>
              <a:t>Questions??</a:t>
            </a:r>
            <a:endParaRPr lang="en-US" dirty="0">
              <a:latin typeface="Adobe Fan Heiti Std B" pitchFamily="34" charset="-128"/>
              <a:ea typeface="Adobe Fan Heiti Std B" pitchFamily="34" charset="-128"/>
            </a:endParaRPr>
          </a:p>
        </p:txBody>
      </p:sp>
      <p:pic>
        <p:nvPicPr>
          <p:cNvPr id="19458" name="Picture 2" descr="https://pbs.twimg.com/profile_images/1827998999/kidney_guy_runnin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521124"/>
            <a:ext cx="4800600" cy="50320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pmmagee\AppData\Local\Microsoft\Windows\Temporary Internet Files\Content.IE5\LDZ43R3E\SantaHat[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33358" flipH="1">
            <a:off x="4250230" y="452696"/>
            <a:ext cx="2820006" cy="2414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88276" y="65532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461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Adobe Fan Heiti Std B" pitchFamily="34" charset="-128"/>
                <a:ea typeface="Adobe Fan Heiti Std B" pitchFamily="34" charset="-128"/>
              </a:rPr>
              <a:t>Renal agenesis</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457200" y="1600201"/>
            <a:ext cx="8229600" cy="4876799"/>
          </a:xfrm>
        </p:spPr>
        <p:txBody>
          <a:bodyPr>
            <a:noAutofit/>
          </a:bodyPr>
          <a:lstStyle/>
          <a:p>
            <a:pPr>
              <a:lnSpc>
                <a:spcPct val="80000"/>
              </a:lnSpc>
              <a:spcBef>
                <a:spcPts val="0"/>
              </a:spcBef>
            </a:pPr>
            <a:r>
              <a:rPr lang="en-US" dirty="0">
                <a:latin typeface="Adobe Devanagari" pitchFamily="18" charset="0"/>
                <a:cs typeface="Adobe Devanagari" pitchFamily="18" charset="0"/>
              </a:rPr>
              <a:t>Answer choice B, C, and E: </a:t>
            </a:r>
          </a:p>
          <a:p>
            <a:pPr lvl="1">
              <a:lnSpc>
                <a:spcPct val="80000"/>
              </a:lnSpc>
              <a:spcBef>
                <a:spcPts val="0"/>
              </a:spcBef>
            </a:pPr>
            <a:r>
              <a:rPr lang="en-US" sz="3200" dirty="0">
                <a:latin typeface="Adobe Devanagari" pitchFamily="18" charset="0"/>
                <a:cs typeface="Adobe Devanagari" pitchFamily="18" charset="0"/>
              </a:rPr>
              <a:t>The single kidney is fully functional and has normal urine concentrating ability and bladder function, so there is no higher risk in the setting of dehydration and there are no issues with toilet training. . The compensatory mechanism to increase GFR rarely leads to nephron mass injury.</a:t>
            </a:r>
          </a:p>
          <a:p>
            <a:pPr>
              <a:lnSpc>
                <a:spcPct val="80000"/>
              </a:lnSpc>
              <a:spcBef>
                <a:spcPts val="0"/>
              </a:spcBef>
            </a:pPr>
            <a:r>
              <a:rPr lang="en-US" dirty="0">
                <a:latin typeface="Adobe Devanagari" pitchFamily="18" charset="0"/>
                <a:cs typeface="Adobe Devanagari" pitchFamily="18" charset="0"/>
              </a:rPr>
              <a:t>Answer choice D: This infant will require annual ultrasonography to screen for renal malignancy</a:t>
            </a:r>
          </a:p>
          <a:p>
            <a:pPr lvl="1">
              <a:lnSpc>
                <a:spcPct val="80000"/>
              </a:lnSpc>
              <a:spcBef>
                <a:spcPts val="0"/>
              </a:spcBef>
            </a:pPr>
            <a:r>
              <a:rPr lang="en-US" sz="3200" dirty="0">
                <a:latin typeface="Adobe Devanagari" pitchFamily="18" charset="0"/>
                <a:cs typeface="Adobe Devanagari" pitchFamily="18" charset="0"/>
              </a:rPr>
              <a:t>There is no increased risk of malignancy</a:t>
            </a: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949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latin typeface="Adobe Fan Heiti Std B" pitchFamily="34" charset="-128"/>
                <a:ea typeface="Adobe Fan Heiti Std B" pitchFamily="34" charset="-128"/>
              </a:rPr>
              <a:t>Question 2</a:t>
            </a:r>
            <a:endParaRPr lang="en-US"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408192" y="914400"/>
            <a:ext cx="8812008" cy="5486400"/>
          </a:xfrm>
        </p:spPr>
        <p:txBody>
          <a:bodyPr>
            <a:normAutofit fontScale="70000" lnSpcReduction="20000"/>
          </a:bodyPr>
          <a:lstStyle/>
          <a:p>
            <a:pPr marL="0" indent="0">
              <a:spcBef>
                <a:spcPts val="600"/>
              </a:spcBef>
              <a:buNone/>
            </a:pPr>
            <a:r>
              <a:rPr lang="en-US" dirty="0"/>
              <a:t>A 1-year-old female infant presents with fever and vomiting. You suspect she has acute pyelonephritis and admit her to the hospital for intravenous fluids and antibiotics. </a:t>
            </a:r>
            <a:r>
              <a:rPr lang="en-US" dirty="0" err="1"/>
              <a:t>Ultrasonographic</a:t>
            </a:r>
            <a:r>
              <a:rPr lang="en-US" dirty="0"/>
              <a:t> evaluation showed the following:</a:t>
            </a:r>
          </a:p>
          <a:p>
            <a:pPr marL="0" indent="0">
              <a:spcBef>
                <a:spcPts val="0"/>
              </a:spcBef>
              <a:buNone/>
            </a:pPr>
            <a:r>
              <a:rPr lang="en-US" dirty="0" smtClean="0"/>
              <a:t>- Right </a:t>
            </a:r>
            <a:r>
              <a:rPr lang="en-US" dirty="0"/>
              <a:t>kidney, 7.9 cm with marked </a:t>
            </a:r>
            <a:r>
              <a:rPr lang="en-US" dirty="0" err="1"/>
              <a:t>hydronephrosis</a:t>
            </a:r>
            <a:r>
              <a:rPr lang="en-US" dirty="0"/>
              <a:t> of the upper pole and mild </a:t>
            </a:r>
            <a:r>
              <a:rPr lang="en-US" dirty="0" err="1"/>
              <a:t>caliectasis</a:t>
            </a:r>
            <a:r>
              <a:rPr lang="en-US" dirty="0"/>
              <a:t> of the lower pole </a:t>
            </a:r>
            <a:r>
              <a:rPr lang="en-US" dirty="0" smtClean="0"/>
              <a:t>region</a:t>
            </a:r>
          </a:p>
          <a:p>
            <a:pPr marL="0" indent="0">
              <a:spcBef>
                <a:spcPts val="0"/>
              </a:spcBef>
              <a:buNone/>
            </a:pPr>
            <a:r>
              <a:rPr lang="en-US" dirty="0" smtClean="0"/>
              <a:t>- Left </a:t>
            </a:r>
            <a:r>
              <a:rPr lang="en-US" dirty="0"/>
              <a:t>kidney, 6 cm with normal appearance. </a:t>
            </a:r>
            <a:endParaRPr lang="en-US" dirty="0" smtClean="0"/>
          </a:p>
          <a:p>
            <a:pPr marL="0" indent="0">
              <a:spcBef>
                <a:spcPts val="0"/>
              </a:spcBef>
              <a:buNone/>
            </a:pPr>
            <a:r>
              <a:rPr lang="en-US" dirty="0" smtClean="0"/>
              <a:t>- Bladder</a:t>
            </a:r>
            <a:r>
              <a:rPr lang="en-US" dirty="0"/>
              <a:t>, apparent cystic structure near the posterior aspect of the bladder on the right side with debris contained within. </a:t>
            </a:r>
          </a:p>
          <a:p>
            <a:pPr marL="0" indent="0">
              <a:spcBef>
                <a:spcPts val="0"/>
              </a:spcBef>
              <a:buNone/>
            </a:pPr>
            <a:r>
              <a:rPr lang="en-US" dirty="0"/>
              <a:t>Of the following, the MOST likely cause for </a:t>
            </a:r>
            <a:r>
              <a:rPr lang="en-US" dirty="0" err="1"/>
              <a:t>hydronephrosis</a:t>
            </a:r>
            <a:r>
              <a:rPr lang="en-US" dirty="0"/>
              <a:t> in this infant </a:t>
            </a:r>
            <a:r>
              <a:rPr lang="en-US" dirty="0" smtClean="0"/>
              <a:t>is:</a:t>
            </a:r>
          </a:p>
          <a:p>
            <a:pPr marL="0" indent="0">
              <a:buNone/>
            </a:pPr>
            <a:endParaRPr lang="en-US" dirty="0"/>
          </a:p>
          <a:p>
            <a:pPr marL="514350" indent="-514350">
              <a:buFont typeface="+mj-lt"/>
              <a:buAutoNum type="alphaUcPeriod"/>
            </a:pPr>
            <a:r>
              <a:rPr lang="en-US" sz="2900" dirty="0" err="1" smtClean="0"/>
              <a:t>Multicystic</a:t>
            </a:r>
            <a:r>
              <a:rPr lang="en-US" sz="2900" dirty="0" smtClean="0"/>
              <a:t> </a:t>
            </a:r>
            <a:r>
              <a:rPr lang="en-US" sz="2900" dirty="0"/>
              <a:t>dysplastic </a:t>
            </a:r>
            <a:r>
              <a:rPr lang="en-US" sz="2900" dirty="0" smtClean="0"/>
              <a:t>kidney</a:t>
            </a:r>
          </a:p>
          <a:p>
            <a:pPr marL="514350" indent="-514350">
              <a:buFont typeface="+mj-lt"/>
              <a:buAutoNum type="alphaUcPeriod"/>
            </a:pPr>
            <a:r>
              <a:rPr lang="en-US" sz="2900" dirty="0" err="1" smtClean="0"/>
              <a:t>Ureterocele</a:t>
            </a:r>
            <a:endParaRPr lang="en-US" sz="2900" dirty="0" smtClean="0"/>
          </a:p>
          <a:p>
            <a:pPr marL="514350" indent="-514350">
              <a:buFont typeface="+mj-lt"/>
              <a:buAutoNum type="alphaUcPeriod"/>
            </a:pPr>
            <a:r>
              <a:rPr lang="en-US" sz="2900" dirty="0" err="1" smtClean="0"/>
              <a:t>Ureteropelvic</a:t>
            </a:r>
            <a:r>
              <a:rPr lang="en-US" sz="2900" dirty="0" smtClean="0"/>
              <a:t> </a:t>
            </a:r>
            <a:r>
              <a:rPr lang="en-US" sz="2900" dirty="0"/>
              <a:t>junction </a:t>
            </a:r>
            <a:r>
              <a:rPr lang="en-US" sz="2900" dirty="0" smtClean="0"/>
              <a:t/>
            </a:r>
            <a:br>
              <a:rPr lang="en-US" sz="2900" dirty="0" smtClean="0"/>
            </a:br>
            <a:r>
              <a:rPr lang="en-US" sz="2900" dirty="0" smtClean="0"/>
              <a:t>obstruction</a:t>
            </a:r>
          </a:p>
          <a:p>
            <a:pPr marL="514350" indent="-514350">
              <a:buFont typeface="+mj-lt"/>
              <a:buAutoNum type="alphaUcPeriod"/>
            </a:pPr>
            <a:r>
              <a:rPr lang="en-US" sz="2900" dirty="0" err="1" smtClean="0"/>
              <a:t>Urolithiasis</a:t>
            </a:r>
            <a:endParaRPr lang="en-US" sz="2900" dirty="0" smtClean="0"/>
          </a:p>
          <a:p>
            <a:pPr marL="514350" indent="-514350">
              <a:buFont typeface="+mj-lt"/>
              <a:buAutoNum type="alphaUcPeriod"/>
            </a:pPr>
            <a:r>
              <a:rPr lang="en-US" sz="2900" dirty="0" err="1" smtClean="0"/>
              <a:t>Vesicoureteral</a:t>
            </a:r>
            <a:r>
              <a:rPr lang="en-US" sz="2900" dirty="0" smtClean="0"/>
              <a:t> </a:t>
            </a:r>
            <a:r>
              <a:rPr lang="en-US" sz="2900" dirty="0"/>
              <a:t>reflux</a:t>
            </a:r>
          </a:p>
        </p:txBody>
      </p:sp>
      <p:pic>
        <p:nvPicPr>
          <p:cNvPr id="4" name="Picture 2" descr="C:\Users\pmmagee\AppData\Local\Microsoft\Windows\Temporary Internet Files\Content.IE5\00OVMOCC\128px-Nuvola_apps_bell.svg[1].png"/>
          <p:cNvPicPr>
            <a:picLocks noChangeAspect="1" noChangeArrowheads="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20577609">
            <a:off x="21521" y="3851340"/>
            <a:ext cx="409549" cy="40954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2013.prepsa.courses.aap.org/Media/Q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05200"/>
            <a:ext cx="4746711"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23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3">
                                            <p:txEl>
                                              <p:pRg st="7" end="7"/>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86" y="5181600"/>
            <a:ext cx="4535214" cy="1143000"/>
          </a:xfrm>
        </p:spPr>
        <p:txBody>
          <a:bodyPr/>
          <a:lstStyle/>
          <a:p>
            <a:r>
              <a:rPr lang="en-US" b="1" dirty="0" smtClean="0">
                <a:latin typeface="Adobe Fan Heiti Std B" pitchFamily="34" charset="-128"/>
                <a:ea typeface="Adobe Fan Heiti Std B" pitchFamily="34" charset="-128"/>
              </a:rPr>
              <a:t>Question 2</a:t>
            </a:r>
            <a:endParaRPr lang="en-US" b="1"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152400" y="838200"/>
            <a:ext cx="8839200" cy="5334000"/>
          </a:xfrm>
        </p:spPr>
        <p:txBody>
          <a:bodyPr>
            <a:normAutofit/>
          </a:bodyPr>
          <a:lstStyle/>
          <a:p>
            <a:pPr>
              <a:spcBef>
                <a:spcPts val="0"/>
              </a:spcBef>
            </a:pPr>
            <a:r>
              <a:rPr lang="en-US" dirty="0" smtClean="0">
                <a:latin typeface="Adobe Devanagari" pitchFamily="18" charset="0"/>
                <a:cs typeface="Adobe Devanagari" pitchFamily="18" charset="0"/>
              </a:rPr>
              <a:t>In 30 to 50% of cases with acute pyelonephritis, there is a urinary tract abnormality.</a:t>
            </a:r>
          </a:p>
          <a:p>
            <a:pPr>
              <a:spcBef>
                <a:spcPts val="0"/>
              </a:spcBef>
            </a:pPr>
            <a:r>
              <a:rPr lang="en-US" dirty="0" smtClean="0">
                <a:latin typeface="Adobe Devanagari" pitchFamily="18" charset="0"/>
                <a:cs typeface="Adobe Devanagari" pitchFamily="18" charset="0"/>
              </a:rPr>
              <a:t>The most common abnormality is </a:t>
            </a:r>
            <a:r>
              <a:rPr lang="en-US" dirty="0" err="1" smtClean="0">
                <a:latin typeface="Adobe Devanagari" pitchFamily="18" charset="0"/>
                <a:cs typeface="Adobe Devanagari" pitchFamily="18" charset="0"/>
              </a:rPr>
              <a:t>vesicoureteral</a:t>
            </a:r>
            <a:r>
              <a:rPr lang="en-US" dirty="0" smtClean="0">
                <a:latin typeface="Adobe Devanagari" pitchFamily="18" charset="0"/>
                <a:cs typeface="Adobe Devanagari" pitchFamily="18" charset="0"/>
              </a:rPr>
              <a:t> reflux (VUR).</a:t>
            </a:r>
          </a:p>
          <a:p>
            <a:pPr>
              <a:spcBef>
                <a:spcPts val="0"/>
              </a:spcBef>
            </a:pPr>
            <a:r>
              <a:rPr lang="en-US" dirty="0" smtClean="0">
                <a:latin typeface="Adobe Devanagari" pitchFamily="18" charset="0"/>
                <a:cs typeface="Adobe Devanagari" pitchFamily="18" charset="0"/>
              </a:rPr>
              <a:t>There are also obstructions of the urinary tract</a:t>
            </a:r>
          </a:p>
          <a:p>
            <a:pPr lvl="1">
              <a:spcBef>
                <a:spcPts val="0"/>
              </a:spcBef>
            </a:pPr>
            <a:r>
              <a:rPr lang="en-US" dirty="0" smtClean="0">
                <a:latin typeface="Adobe Devanagari" pitchFamily="18" charset="0"/>
                <a:cs typeface="Adobe Devanagari" pitchFamily="18" charset="0"/>
              </a:rPr>
              <a:t>Upper urinary tract (ureter): </a:t>
            </a:r>
            <a:r>
              <a:rPr lang="en-US" dirty="0" err="1" smtClean="0">
                <a:latin typeface="Adobe Devanagari" pitchFamily="18" charset="0"/>
                <a:cs typeface="Adobe Devanagari" pitchFamily="18" charset="0"/>
              </a:rPr>
              <a:t>ureteropelvic</a:t>
            </a:r>
            <a:r>
              <a:rPr lang="en-US" dirty="0" smtClean="0">
                <a:latin typeface="Adobe Devanagari" pitchFamily="18" charset="0"/>
                <a:cs typeface="Adobe Devanagari" pitchFamily="18" charset="0"/>
              </a:rPr>
              <a:t> junction, </a:t>
            </a:r>
            <a:r>
              <a:rPr lang="en-US" dirty="0" err="1" smtClean="0">
                <a:latin typeface="Adobe Devanagari" pitchFamily="18" charset="0"/>
                <a:cs typeface="Adobe Devanagari" pitchFamily="18" charset="0"/>
              </a:rPr>
              <a:t>ureterovesical</a:t>
            </a:r>
            <a:r>
              <a:rPr lang="en-US" dirty="0" smtClean="0">
                <a:latin typeface="Adobe Devanagari" pitchFamily="18" charset="0"/>
                <a:cs typeface="Adobe Devanagari" pitchFamily="18" charset="0"/>
              </a:rPr>
              <a:t> junction, and </a:t>
            </a:r>
            <a:r>
              <a:rPr lang="en-US" dirty="0" err="1" smtClean="0">
                <a:latin typeface="Adobe Devanagari" pitchFamily="18" charset="0"/>
                <a:cs typeface="Adobe Devanagari" pitchFamily="18" charset="0"/>
              </a:rPr>
              <a:t>ureterocele</a:t>
            </a:r>
            <a:r>
              <a:rPr lang="en-US" dirty="0" smtClean="0">
                <a:latin typeface="Adobe Devanagari" pitchFamily="18" charset="0"/>
                <a:cs typeface="Adobe Devanagari" pitchFamily="18" charset="0"/>
              </a:rPr>
              <a:t>.</a:t>
            </a:r>
          </a:p>
          <a:p>
            <a:pPr lvl="1">
              <a:spcBef>
                <a:spcPts val="0"/>
              </a:spcBef>
            </a:pPr>
            <a:r>
              <a:rPr lang="en-US" dirty="0" smtClean="0">
                <a:latin typeface="Adobe Devanagari" pitchFamily="18" charset="0"/>
                <a:cs typeface="Adobe Devanagari" pitchFamily="18" charset="0"/>
              </a:rPr>
              <a:t>Lower urinary tract (bladder and urethra): Posterior urethral valves, neurogenic bladder</a:t>
            </a:r>
          </a:p>
        </p:txBody>
      </p:sp>
      <p:cxnSp>
        <p:nvCxnSpPr>
          <p:cNvPr id="6" name="Straight Connector 5"/>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46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013.prepsa.courses.aap.org/Media/C3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0737" y="609600"/>
            <a:ext cx="6876463" cy="452596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4459069"/>
            <a:ext cx="5105400" cy="646331"/>
          </a:xfrm>
          <a:prstGeom prst="rect">
            <a:avLst/>
          </a:prstGeom>
        </p:spPr>
        <p:txBody>
          <a:bodyPr wrap="square">
            <a:spAutoFit/>
          </a:bodyPr>
          <a:lstStyle/>
          <a:p>
            <a:pPr algn="ctr"/>
            <a:r>
              <a:rPr lang="en-US" dirty="0" err="1" smtClean="0">
                <a:solidFill>
                  <a:schemeClr val="bg1">
                    <a:lumMod val="95000"/>
                  </a:schemeClr>
                </a:solidFill>
              </a:rPr>
              <a:t>Ureterocele</a:t>
            </a:r>
            <a:r>
              <a:rPr lang="en-US" dirty="0" smtClean="0">
                <a:solidFill>
                  <a:schemeClr val="bg1">
                    <a:lumMod val="95000"/>
                  </a:schemeClr>
                </a:solidFill>
              </a:rPr>
              <a:t>: cystic </a:t>
            </a:r>
            <a:r>
              <a:rPr lang="en-US" dirty="0">
                <a:solidFill>
                  <a:schemeClr val="bg1">
                    <a:lumMod val="95000"/>
                  </a:schemeClr>
                </a:solidFill>
              </a:rPr>
              <a:t>dilation of the distal ureter </a:t>
            </a:r>
            <a:r>
              <a:rPr lang="en-US" dirty="0" smtClean="0">
                <a:solidFill>
                  <a:schemeClr val="bg1">
                    <a:lumMod val="95000"/>
                  </a:schemeClr>
                </a:solidFill>
              </a:rPr>
              <a:t>where it inserts into </a:t>
            </a:r>
            <a:r>
              <a:rPr lang="en-US" dirty="0">
                <a:solidFill>
                  <a:schemeClr val="bg1">
                    <a:lumMod val="95000"/>
                  </a:schemeClr>
                </a:solidFill>
              </a:rPr>
              <a:t>the bladder.</a:t>
            </a:r>
          </a:p>
        </p:txBody>
      </p:sp>
      <p:sp>
        <p:nvSpPr>
          <p:cNvPr id="5" name="Title 1"/>
          <p:cNvSpPr>
            <a:spLocks noGrp="1"/>
          </p:cNvSpPr>
          <p:nvPr>
            <p:ph type="title"/>
          </p:nvPr>
        </p:nvSpPr>
        <p:spPr>
          <a:xfrm>
            <a:off x="-76200" y="5239434"/>
            <a:ext cx="3886200" cy="1143000"/>
          </a:xfrm>
        </p:spPr>
        <p:txBody>
          <a:bodyPr/>
          <a:lstStyle/>
          <a:p>
            <a:r>
              <a:rPr lang="en-US" dirty="0" smtClean="0">
                <a:latin typeface="Adobe Fan Heiti Std B" pitchFamily="34" charset="-128"/>
                <a:ea typeface="Adobe Fan Heiti Std B" pitchFamily="34" charset="-128"/>
              </a:rPr>
              <a:t>Question 2</a:t>
            </a:r>
            <a:endParaRPr lang="en-US" dirty="0">
              <a:latin typeface="Adobe Fan Heiti Std B" pitchFamily="34" charset="-128"/>
              <a:ea typeface="Adobe Fan Heiti Std B" pitchFamily="34" charset="-128"/>
            </a:endParaRPr>
          </a:p>
        </p:txBody>
      </p:sp>
      <p:cxnSp>
        <p:nvCxnSpPr>
          <p:cNvPr id="6" name="Straight Connector 5"/>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13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latin typeface="Adobe Fan Heiti Std B" pitchFamily="34" charset="-128"/>
                <a:ea typeface="Adobe Fan Heiti Std B" pitchFamily="34" charset="-128"/>
              </a:rPr>
              <a:t>Ureteroceles</a:t>
            </a:r>
            <a:endParaRPr lang="en-US" sz="4000" dirty="0">
              <a:latin typeface="Adobe Fan Heiti Std B" pitchFamily="34" charset="-128"/>
              <a:ea typeface="Adobe Fan Heiti Std B" pitchFamily="34" charset="-128"/>
            </a:endParaRPr>
          </a:p>
        </p:txBody>
      </p:sp>
      <p:sp>
        <p:nvSpPr>
          <p:cNvPr id="3" name="Content Placeholder 2"/>
          <p:cNvSpPr>
            <a:spLocks noGrp="1"/>
          </p:cNvSpPr>
          <p:nvPr>
            <p:ph idx="1"/>
          </p:nvPr>
        </p:nvSpPr>
        <p:spPr>
          <a:xfrm>
            <a:off x="152400" y="1143000"/>
            <a:ext cx="8801100" cy="5029200"/>
          </a:xfrm>
        </p:spPr>
        <p:txBody>
          <a:bodyPr>
            <a:noAutofit/>
          </a:bodyPr>
          <a:lstStyle/>
          <a:p>
            <a:r>
              <a:rPr lang="en-US" sz="2800" dirty="0" smtClean="0">
                <a:latin typeface="Adobe Devanagari" pitchFamily="18" charset="0"/>
                <a:cs typeface="Adobe Devanagari" pitchFamily="18" charset="0"/>
              </a:rPr>
              <a:t>Five times more common in females</a:t>
            </a:r>
          </a:p>
          <a:p>
            <a:r>
              <a:rPr lang="en-US" sz="2800" dirty="0" smtClean="0">
                <a:latin typeface="Adobe Devanagari" pitchFamily="18" charset="0"/>
                <a:cs typeface="Adobe Devanagari" pitchFamily="18" charset="0"/>
              </a:rPr>
              <a:t>In males, it is more likely seen with single collecting systems</a:t>
            </a:r>
          </a:p>
          <a:p>
            <a:r>
              <a:rPr lang="en-US" sz="2800" dirty="0" smtClean="0">
                <a:latin typeface="Adobe Devanagari" pitchFamily="18" charset="0"/>
                <a:cs typeface="Adobe Devanagari" pitchFamily="18" charset="0"/>
              </a:rPr>
              <a:t>In females, it is commonly associated with a duplicated collecting system</a:t>
            </a:r>
          </a:p>
          <a:p>
            <a:r>
              <a:rPr lang="en-US" sz="2800" dirty="0" smtClean="0">
                <a:latin typeface="Adobe Devanagari" pitchFamily="18" charset="0"/>
                <a:cs typeface="Adobe Devanagari" pitchFamily="18" charset="0"/>
              </a:rPr>
              <a:t>Presentation: </a:t>
            </a:r>
          </a:p>
          <a:p>
            <a:pPr lvl="1"/>
            <a:r>
              <a:rPr lang="en-US" sz="2400" dirty="0" smtClean="0">
                <a:latin typeface="Adobe Devanagari" pitchFamily="18" charset="0"/>
                <a:cs typeface="Adobe Devanagari" pitchFamily="18" charset="0"/>
              </a:rPr>
              <a:t>Ureteral obstruction with a febrile UTI (like our patient)</a:t>
            </a:r>
          </a:p>
          <a:p>
            <a:pPr lvl="1"/>
            <a:r>
              <a:rPr lang="en-US" sz="2400" dirty="0" smtClean="0">
                <a:latin typeface="Adobe Devanagari" pitchFamily="18" charset="0"/>
                <a:cs typeface="Adobe Devanagari" pitchFamily="18" charset="0"/>
              </a:rPr>
              <a:t>Incidentally on ultrasound or VCUG (a filling defect is seen in the bladder).</a:t>
            </a:r>
          </a:p>
          <a:p>
            <a:r>
              <a:rPr lang="en-US" sz="2800" dirty="0" smtClean="0">
                <a:latin typeface="Adobe Devanagari" pitchFamily="18" charset="0"/>
                <a:cs typeface="Adobe Devanagari" pitchFamily="18" charset="0"/>
              </a:rPr>
              <a:t>Treatment: </a:t>
            </a:r>
          </a:p>
          <a:p>
            <a:pPr lvl="1"/>
            <a:r>
              <a:rPr lang="en-US" sz="2400" dirty="0" smtClean="0">
                <a:latin typeface="Adobe Devanagari" pitchFamily="18" charset="0"/>
                <a:cs typeface="Adobe Devanagari" pitchFamily="18" charset="0"/>
              </a:rPr>
              <a:t>Urology consult</a:t>
            </a:r>
          </a:p>
          <a:p>
            <a:pPr lvl="2"/>
            <a:r>
              <a:rPr lang="en-US" dirty="0" smtClean="0">
                <a:latin typeface="Adobe Devanagari" pitchFamily="18" charset="0"/>
                <a:cs typeface="Adobe Devanagari" pitchFamily="18" charset="0"/>
              </a:rPr>
              <a:t>May include incision via cystoscopy </a:t>
            </a:r>
          </a:p>
          <a:p>
            <a:pPr marL="0" indent="0">
              <a:buNone/>
            </a:pPr>
            <a:endParaRPr lang="en-US" sz="2800" dirty="0">
              <a:latin typeface="Adobe Devanagari" pitchFamily="18" charset="0"/>
              <a:cs typeface="Adobe Devanagari" pitchFamily="18" charset="0"/>
            </a:endParaRPr>
          </a:p>
        </p:txBody>
      </p:sp>
      <p:cxnSp>
        <p:nvCxnSpPr>
          <p:cNvPr id="4" name="Straight Connector 3"/>
          <p:cNvCxnSpPr/>
          <p:nvPr/>
        </p:nvCxnSpPr>
        <p:spPr>
          <a:xfrm>
            <a:off x="1676400" y="6248400"/>
            <a:ext cx="43434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66800" y="0"/>
            <a:ext cx="7010400" cy="4572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31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1658</TotalTime>
  <Words>4264</Words>
  <Application>Microsoft Office PowerPoint</Application>
  <PresentationFormat>On-screen Show (4:3)</PresentationFormat>
  <Paragraphs>407</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Renal All the Way…</vt:lpstr>
      <vt:lpstr>Question 1</vt:lpstr>
      <vt:lpstr>Renal Agenesis</vt:lpstr>
      <vt:lpstr>Renal Agenesis</vt:lpstr>
      <vt:lpstr>Renal agenesis</vt:lpstr>
      <vt:lpstr>Question 2</vt:lpstr>
      <vt:lpstr>Question 2</vt:lpstr>
      <vt:lpstr>Question 2</vt:lpstr>
      <vt:lpstr>Ureteroceles</vt:lpstr>
      <vt:lpstr>Question 3</vt:lpstr>
      <vt:lpstr>Question 3 </vt:lpstr>
      <vt:lpstr>Glomerulonephritis</vt:lpstr>
      <vt:lpstr>PowerPoint Presentation</vt:lpstr>
      <vt:lpstr>Alport Syndrome</vt:lpstr>
      <vt:lpstr>Do You Hear What I Hear?</vt:lpstr>
      <vt:lpstr>Question 4</vt:lpstr>
      <vt:lpstr>Question 4</vt:lpstr>
      <vt:lpstr>Acute Renal Failure</vt:lpstr>
      <vt:lpstr>Acute Renal Failure</vt:lpstr>
      <vt:lpstr>Acute Renal Failure</vt:lpstr>
      <vt:lpstr>Question 5</vt:lpstr>
      <vt:lpstr>Question 5</vt:lpstr>
      <vt:lpstr>Posterior Urethral Valves</vt:lpstr>
      <vt:lpstr>Posterior Urethral Valves</vt:lpstr>
      <vt:lpstr>Question 6</vt:lpstr>
      <vt:lpstr>Question 6</vt:lpstr>
      <vt:lpstr>Acute Glomerulonephritis</vt:lpstr>
      <vt:lpstr>Acute Glomerulonephritis</vt:lpstr>
      <vt:lpstr>Question 7</vt:lpstr>
      <vt:lpstr>Question 7</vt:lpstr>
      <vt:lpstr>PowerPoint Presentation</vt:lpstr>
      <vt:lpstr>PowerPoint Presentation</vt:lpstr>
      <vt:lpstr>Don’t Freak Out</vt:lpstr>
      <vt:lpstr>Renal Tubular Acidosis</vt:lpstr>
      <vt:lpstr>Type II RTA</vt:lpstr>
      <vt:lpstr>Type IV RTA</vt:lpstr>
      <vt:lpstr>PowerPoint Presentation</vt:lpstr>
      <vt:lpstr>Renal Tubular Acidosis</vt:lpstr>
      <vt:lpstr>Question 8</vt:lpstr>
      <vt:lpstr>Question 8</vt:lpstr>
      <vt:lpstr>Multicystic Dysplastic Kidney</vt:lpstr>
      <vt:lpstr>Multicystic Kidney Disease</vt:lpstr>
      <vt:lpstr>Question 9</vt:lpstr>
      <vt:lpstr>Question 9</vt:lpstr>
      <vt:lpstr>Question 10</vt:lpstr>
      <vt:lpstr>Question 10</vt:lpstr>
      <vt:lpstr>Question 10</vt:lpstr>
      <vt:lpstr>Questions??</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Renal All the Way</dc:title>
  <dc:creator>Magee, Paula</dc:creator>
  <cp:lastModifiedBy>Meded1</cp:lastModifiedBy>
  <cp:revision>58</cp:revision>
  <dcterms:created xsi:type="dcterms:W3CDTF">2015-12-03T01:12:01Z</dcterms:created>
  <dcterms:modified xsi:type="dcterms:W3CDTF">2015-12-04T16:57:49Z</dcterms:modified>
</cp:coreProperties>
</file>