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0"/>
  </p:notesMasterIdLst>
  <p:sldIdLst>
    <p:sldId id="256" r:id="rId2"/>
    <p:sldId id="272" r:id="rId3"/>
    <p:sldId id="273" r:id="rId4"/>
    <p:sldId id="278" r:id="rId5"/>
    <p:sldId id="296" r:id="rId6"/>
    <p:sldId id="326" r:id="rId7"/>
    <p:sldId id="327" r:id="rId8"/>
    <p:sldId id="328" r:id="rId9"/>
    <p:sldId id="297" r:id="rId10"/>
    <p:sldId id="329" r:id="rId11"/>
    <p:sldId id="330" r:id="rId12"/>
    <p:sldId id="259" r:id="rId13"/>
    <p:sldId id="261" r:id="rId14"/>
    <p:sldId id="260" r:id="rId15"/>
    <p:sldId id="298" r:id="rId16"/>
    <p:sldId id="262" r:id="rId17"/>
    <p:sldId id="270" r:id="rId18"/>
    <p:sldId id="268" r:id="rId19"/>
    <p:sldId id="258" r:id="rId20"/>
    <p:sldId id="279" r:id="rId21"/>
    <p:sldId id="281" r:id="rId22"/>
    <p:sldId id="282" r:id="rId23"/>
    <p:sldId id="283" r:id="rId24"/>
    <p:sldId id="277" r:id="rId25"/>
    <p:sldId id="271" r:id="rId26"/>
    <p:sldId id="264" r:id="rId27"/>
    <p:sldId id="265" r:id="rId28"/>
    <p:sldId id="266" r:id="rId29"/>
    <p:sldId id="274" r:id="rId30"/>
    <p:sldId id="267" r:id="rId31"/>
    <p:sldId id="320" r:id="rId32"/>
    <p:sldId id="275" r:id="rId33"/>
    <p:sldId id="321" r:id="rId34"/>
    <p:sldId id="290" r:id="rId35"/>
    <p:sldId id="292" r:id="rId36"/>
    <p:sldId id="300" r:id="rId37"/>
    <p:sldId id="291" r:id="rId38"/>
    <p:sldId id="293" r:id="rId39"/>
    <p:sldId id="299" r:id="rId40"/>
    <p:sldId id="295" r:id="rId41"/>
    <p:sldId id="331" r:id="rId42"/>
    <p:sldId id="301" r:id="rId43"/>
    <p:sldId id="303" r:id="rId44"/>
    <p:sldId id="304" r:id="rId45"/>
    <p:sldId id="322" r:id="rId46"/>
    <p:sldId id="306" r:id="rId47"/>
    <p:sldId id="307" r:id="rId48"/>
    <p:sldId id="308" r:id="rId49"/>
    <p:sldId id="310" r:id="rId50"/>
    <p:sldId id="311" r:id="rId51"/>
    <p:sldId id="312" r:id="rId52"/>
    <p:sldId id="313" r:id="rId53"/>
    <p:sldId id="314" r:id="rId54"/>
    <p:sldId id="315" r:id="rId55"/>
    <p:sldId id="316" r:id="rId56"/>
    <p:sldId id="317" r:id="rId57"/>
    <p:sldId id="318" r:id="rId58"/>
    <p:sldId id="288"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1" d="100"/>
          <a:sy n="81" d="100"/>
        </p:scale>
        <p:origin x="-1896"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EA15BB-5FB2-BF43-80CC-02D115159986}" type="datetimeFigureOut">
              <a:rPr lang="en-US" smtClean="0"/>
              <a:t>8/21/15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AA8A31-3BB6-754E-BED6-BCFD0D3B2E39}" type="slidenum">
              <a:rPr lang="en-US" smtClean="0"/>
              <a:t>‹#›</a:t>
            </a:fld>
            <a:endParaRPr lang="en-US"/>
          </a:p>
        </p:txBody>
      </p:sp>
    </p:spTree>
    <p:extLst>
      <p:ext uri="{BB962C8B-B14F-4D97-AF65-F5344CB8AC3E}">
        <p14:creationId xmlns:p14="http://schemas.microsoft.com/office/powerpoint/2010/main" val="22848140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Everyone,  my name is Kofi Essel</a:t>
            </a:r>
            <a:r>
              <a:rPr lang="en-US" baseline="0" dirty="0" smtClean="0"/>
              <a:t> a 2</a:t>
            </a:r>
            <a:r>
              <a:rPr lang="en-US" baseline="30000" dirty="0" smtClean="0"/>
              <a:t>nd</a:t>
            </a:r>
            <a:r>
              <a:rPr lang="en-US" baseline="0" dirty="0" smtClean="0"/>
              <a:t> year Pediatric Fellow in the General Academic Pediatric Fellowship here at Children’s National.  I have been doing work in nutrition and obesity over the last decade and I came to give you all a little primer on identification and management of childhood obesity.  I will briefly describe some basics of the disease, but I want us to spend some time at the end to discuss a few cases to really solidify the take home points.</a:t>
            </a:r>
          </a:p>
          <a:p>
            <a:r>
              <a:rPr lang="en-US" baseline="0" dirty="0" smtClean="0"/>
              <a:t>Why is this topic so important</a:t>
            </a:r>
            <a:r>
              <a:rPr lang="en-US" baseline="0" dirty="0" smtClean="0"/>
              <a:t>?  Lets focus in on the District of Columbia</a:t>
            </a:r>
            <a:endParaRPr lang="en-US" dirty="0"/>
          </a:p>
        </p:txBody>
      </p:sp>
      <p:sp>
        <p:nvSpPr>
          <p:cNvPr id="4" name="Slide Number Placeholder 3"/>
          <p:cNvSpPr>
            <a:spLocks noGrp="1"/>
          </p:cNvSpPr>
          <p:nvPr>
            <p:ph type="sldNum" sz="quarter" idx="10"/>
          </p:nvPr>
        </p:nvSpPr>
        <p:spPr/>
        <p:txBody>
          <a:bodyPr/>
          <a:lstStyle/>
          <a:p>
            <a:fld id="{E7AA8A31-3BB6-754E-BED6-BCFD0D3B2E39}" type="slidenum">
              <a:rPr lang="en-US" smtClean="0"/>
              <a:t>1</a:t>
            </a:fld>
            <a:endParaRPr lang="en-US"/>
          </a:p>
        </p:txBody>
      </p:sp>
    </p:spTree>
    <p:extLst>
      <p:ext uri="{BB962C8B-B14F-4D97-AF65-F5344CB8AC3E}">
        <p14:creationId xmlns:p14="http://schemas.microsoft.com/office/powerpoint/2010/main" val="2306715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I</a:t>
            </a:r>
            <a:r>
              <a:rPr lang="en-US" baseline="0" dirty="0" smtClean="0"/>
              <a:t> will let you in on a little secret. The field of medicine has done a poor job with training providers on nutrition education.  The latest report came out in 2015 and looked at the majority of med schools around the country and noted.</a:t>
            </a:r>
          </a:p>
          <a:p>
            <a:r>
              <a:rPr lang="en-US" sz="1200" kern="1200" dirty="0" smtClean="0">
                <a:solidFill>
                  <a:schemeClr val="tx1"/>
                </a:solidFill>
                <a:effectLst/>
                <a:latin typeface="+mn-lt"/>
                <a:ea typeface="+mn-ea"/>
                <a:cs typeface="+mn-cs"/>
              </a:rPr>
              <a:t> </a:t>
            </a:r>
          </a:p>
          <a:p>
            <a:r>
              <a:rPr lang="en-US" sz="1200" kern="1200" baseline="0" dirty="0" smtClean="0">
                <a:solidFill>
                  <a:schemeClr val="tx1"/>
                </a:solidFill>
                <a:effectLst/>
                <a:latin typeface="+mn-lt"/>
                <a:ea typeface="+mn-ea"/>
                <a:cs typeface="+mn-cs"/>
              </a:rPr>
              <a:t>-So providers are not learning practical strategies to approach their patients with nutritional counseling.  </a:t>
            </a:r>
            <a:endParaRPr lang="en-US" baseline="0" dirty="0" smtClean="0"/>
          </a:p>
        </p:txBody>
      </p:sp>
      <p:sp>
        <p:nvSpPr>
          <p:cNvPr id="4" name="Slide Number Placeholder 3"/>
          <p:cNvSpPr>
            <a:spLocks noGrp="1"/>
          </p:cNvSpPr>
          <p:nvPr>
            <p:ph type="sldNum" sz="quarter" idx="10"/>
          </p:nvPr>
        </p:nvSpPr>
        <p:spPr/>
        <p:txBody>
          <a:bodyPr/>
          <a:lstStyle/>
          <a:p>
            <a:fld id="{4B036A80-9EBD-154D-9A90-91814B191CB4}" type="slidenum">
              <a:rPr lang="en-US" smtClean="0"/>
              <a:t>14</a:t>
            </a:fld>
            <a:endParaRPr lang="en-US"/>
          </a:p>
        </p:txBody>
      </p:sp>
    </p:spTree>
    <p:extLst>
      <p:ext uri="{BB962C8B-B14F-4D97-AF65-F5344CB8AC3E}">
        <p14:creationId xmlns:p14="http://schemas.microsoft.com/office/powerpoint/2010/main" val="2442353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Cursory overview</a:t>
            </a:r>
            <a:r>
              <a:rPr lang="en-US" baseline="0" dirty="0" smtClean="0"/>
              <a:t> of the topic</a:t>
            </a:r>
          </a:p>
          <a:p>
            <a:r>
              <a:rPr lang="en-US" baseline="0" dirty="0" smtClean="0"/>
              <a:t>-Many of you have been asking me about managing infants when there weight gets out of hand, we will talk for a few minutes about some good strategies.</a:t>
            </a:r>
            <a:endParaRPr lang="en-US" dirty="0"/>
          </a:p>
        </p:txBody>
      </p:sp>
      <p:sp>
        <p:nvSpPr>
          <p:cNvPr id="4" name="Slide Number Placeholder 3"/>
          <p:cNvSpPr>
            <a:spLocks noGrp="1"/>
          </p:cNvSpPr>
          <p:nvPr>
            <p:ph type="sldNum" sz="quarter" idx="10"/>
          </p:nvPr>
        </p:nvSpPr>
        <p:spPr/>
        <p:txBody>
          <a:bodyPr/>
          <a:lstStyle/>
          <a:p>
            <a:fld id="{E7AA8A31-3BB6-754E-BED6-BCFD0D3B2E39}" type="slidenum">
              <a:rPr lang="en-US" smtClean="0"/>
              <a:t>15</a:t>
            </a:fld>
            <a:endParaRPr lang="en-US"/>
          </a:p>
        </p:txBody>
      </p:sp>
    </p:spTree>
    <p:extLst>
      <p:ext uri="{BB962C8B-B14F-4D97-AF65-F5344CB8AC3E}">
        <p14:creationId xmlns:p14="http://schemas.microsoft.com/office/powerpoint/2010/main" val="1560432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Lets stop right here and really break this thing down.  It is a disease and it is complex.  How do you define Obesity?  What is Obesity? Why is it important?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-Notice I called it a disease.  Do you agree?</a:t>
            </a:r>
            <a:endParaRPr lang="en-US" dirty="0" smtClean="0"/>
          </a:p>
          <a:p>
            <a:endParaRPr lang="en-US" dirty="0"/>
          </a:p>
        </p:txBody>
      </p:sp>
      <p:sp>
        <p:nvSpPr>
          <p:cNvPr id="4" name="Slide Number Placeholder 3"/>
          <p:cNvSpPr>
            <a:spLocks noGrp="1"/>
          </p:cNvSpPr>
          <p:nvPr>
            <p:ph type="sldNum" sz="quarter" idx="10"/>
          </p:nvPr>
        </p:nvSpPr>
        <p:spPr/>
        <p:txBody>
          <a:bodyPr/>
          <a:lstStyle/>
          <a:p>
            <a:fld id="{E7AA8A31-3BB6-754E-BED6-BCFD0D3B2E39}" type="slidenum">
              <a:rPr lang="en-US" smtClean="0"/>
              <a:t>16</a:t>
            </a:fld>
            <a:endParaRPr lang="en-US"/>
          </a:p>
        </p:txBody>
      </p:sp>
    </p:spTree>
    <p:extLst>
      <p:ext uri="{BB962C8B-B14F-4D97-AF65-F5344CB8AC3E}">
        <p14:creationId xmlns:p14="http://schemas.microsoft.com/office/powerpoint/2010/main" val="2772381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very simplistic</a:t>
            </a:r>
            <a:r>
              <a:rPr lang="en-US" baseline="0" dirty="0" smtClean="0"/>
              <a:t> </a:t>
            </a:r>
            <a:r>
              <a:rPr lang="en-US" baseline="0" dirty="0" err="1" smtClean="0"/>
              <a:t>beakdown</a:t>
            </a:r>
            <a:r>
              <a:rPr lang="en-US" baseline="0" dirty="0" smtClean="0"/>
              <a:t> for the causes of obesity.  Traditionally we talk about Obesity as purely calories in and calories out.  For example: How do you get calories in?  Eating.  What about out?- BMR, Physical activity, postprandial thermogenesis.  With energy in and energy out it puts all the blame on the individual, the old thought is that it took 3500 calories to gain 1 pound of weight.  Although there may be some truth to that our bodies are so much more complex than that.  Our bodies are not a closed system, but rather very dynamic.  </a:t>
            </a:r>
          </a:p>
          <a:p>
            <a:r>
              <a:rPr lang="en-US" baseline="0" dirty="0" smtClean="0"/>
              <a:t>-I will spend some time on this later, but this slide shows how environment and other factors play a big role on what we take in and what we burn.</a:t>
            </a:r>
            <a:endParaRPr lang="en-US" dirty="0"/>
          </a:p>
        </p:txBody>
      </p:sp>
      <p:sp>
        <p:nvSpPr>
          <p:cNvPr id="4" name="Slide Number Placeholder 3"/>
          <p:cNvSpPr>
            <a:spLocks noGrp="1"/>
          </p:cNvSpPr>
          <p:nvPr>
            <p:ph type="sldNum" sz="quarter" idx="10"/>
          </p:nvPr>
        </p:nvSpPr>
        <p:spPr/>
        <p:txBody>
          <a:bodyPr/>
          <a:lstStyle/>
          <a:p>
            <a:fld id="{E7AA8A31-3BB6-754E-BED6-BCFD0D3B2E39}" type="slidenum">
              <a:rPr lang="en-US" smtClean="0"/>
              <a:t>17</a:t>
            </a:fld>
            <a:endParaRPr lang="en-US"/>
          </a:p>
        </p:txBody>
      </p:sp>
    </p:spTree>
    <p:extLst>
      <p:ext uri="{BB962C8B-B14F-4D97-AF65-F5344CB8AC3E}">
        <p14:creationId xmlns:p14="http://schemas.microsoft.com/office/powerpoint/2010/main" val="2827170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Obesity involves a very complex metabolic pathway and this is a simple breakdown.</a:t>
            </a:r>
            <a:r>
              <a:rPr lang="en-US" baseline="0" dirty="0" smtClean="0"/>
              <a:t>  One of my goals today is to get you all out of the mindset that it is simply calories in calories out.</a:t>
            </a:r>
          </a:p>
          <a:p>
            <a:r>
              <a:rPr lang="en-US" baseline="0" dirty="0" smtClean="0"/>
              <a:t>-The hypothalamus in our brains is our energy balance controller.  With increased adiposity there are hormonal changes that occur.</a:t>
            </a:r>
          </a:p>
          <a:p>
            <a:endParaRPr lang="en-US" baseline="0" dirty="0" smtClean="0"/>
          </a:p>
          <a:p>
            <a:r>
              <a:rPr lang="en-US" baseline="0" dirty="0" smtClean="0"/>
              <a:t>-Altered food supply(poor quality food, worsening insulin resistance), decreased physical activity(effects on muscle and insulin sensitivity), stress and distress and drugs have effects on the brain.</a:t>
            </a:r>
            <a:endParaRPr lang="en-US" dirty="0"/>
          </a:p>
        </p:txBody>
      </p:sp>
      <p:sp>
        <p:nvSpPr>
          <p:cNvPr id="4" name="Slide Number Placeholder 3"/>
          <p:cNvSpPr>
            <a:spLocks noGrp="1"/>
          </p:cNvSpPr>
          <p:nvPr>
            <p:ph type="sldNum" sz="quarter" idx="10"/>
          </p:nvPr>
        </p:nvSpPr>
        <p:spPr/>
        <p:txBody>
          <a:bodyPr/>
          <a:lstStyle/>
          <a:p>
            <a:fld id="{E7AA8A31-3BB6-754E-BED6-BCFD0D3B2E39}" type="slidenum">
              <a:rPr lang="en-US" smtClean="0"/>
              <a:t>18</a:t>
            </a:fld>
            <a:endParaRPr lang="en-US"/>
          </a:p>
        </p:txBody>
      </p:sp>
    </p:spTree>
    <p:extLst>
      <p:ext uri="{BB962C8B-B14F-4D97-AF65-F5344CB8AC3E}">
        <p14:creationId xmlns:p14="http://schemas.microsoft.com/office/powerpoint/2010/main" val="3949371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a:t>
            </a:r>
            <a:r>
              <a:rPr lang="en-US" baseline="0" dirty="0" smtClean="0"/>
              <a:t> there is a high degree of heterogeneity.  Not only on the cause of Obesity but also the response to treatment</a:t>
            </a:r>
            <a:endParaRPr lang="en-US" dirty="0" smtClean="0"/>
          </a:p>
          <a:p>
            <a:r>
              <a:rPr lang="en-US" dirty="0" smtClean="0"/>
              <a:t>We</a:t>
            </a:r>
            <a:r>
              <a:rPr lang="en-US" baseline="0" dirty="0" smtClean="0"/>
              <a:t> </a:t>
            </a:r>
            <a:r>
              <a:rPr lang="en-US" baseline="0" dirty="0" smtClean="0"/>
              <a:t>have different factors that can influence are neural pathways</a:t>
            </a:r>
            <a:endParaRPr lang="en-US" dirty="0"/>
          </a:p>
        </p:txBody>
      </p:sp>
      <p:sp>
        <p:nvSpPr>
          <p:cNvPr id="4" name="Slide Number Placeholder 3"/>
          <p:cNvSpPr>
            <a:spLocks noGrp="1"/>
          </p:cNvSpPr>
          <p:nvPr>
            <p:ph type="sldNum" sz="quarter" idx="10"/>
          </p:nvPr>
        </p:nvSpPr>
        <p:spPr/>
        <p:txBody>
          <a:bodyPr/>
          <a:lstStyle/>
          <a:p>
            <a:fld id="{E7AA8A31-3BB6-754E-BED6-BCFD0D3B2E39}" type="slidenum">
              <a:rPr lang="en-US" smtClean="0"/>
              <a:t>19</a:t>
            </a:fld>
            <a:endParaRPr lang="en-US"/>
          </a:p>
        </p:txBody>
      </p:sp>
    </p:spTree>
    <p:extLst>
      <p:ext uri="{BB962C8B-B14F-4D97-AF65-F5344CB8AC3E}">
        <p14:creationId xmlns:p14="http://schemas.microsoft.com/office/powerpoint/2010/main" val="3828172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Rectangle 1"/>
          <p:cNvSpPr>
            <a:spLocks noGrp="1" noRot="1" noChangeAspect="1" noChangeArrowheads="1" noTextEdit="1"/>
          </p:cNvSpPr>
          <p:nvPr>
            <p:ph type="sldImg"/>
          </p:nvPr>
        </p:nvSpPr>
        <p:spPr>
          <a:ln/>
        </p:spPr>
      </p:sp>
      <p:sp>
        <p:nvSpPr>
          <p:cNvPr id="11267" name="Rectangle 2"/>
          <p:cNvSpPr txBox="1">
            <a:spLocks noGrp="1" noChangeArrowheads="1"/>
          </p:cNvSpPr>
          <p:nvPr>
            <p:ph type="body" idx="1"/>
          </p:nvPr>
        </p:nvSpPr>
        <p:spPr>
          <a:xfrm>
            <a:off x="1046350" y="4352637"/>
            <a:ext cx="4770904" cy="3479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r>
              <a:rPr lang="en-US" dirty="0" smtClean="0">
                <a:latin typeface="Times New Roman" charset="0"/>
              </a:rPr>
              <a:t>Here is one more example</a:t>
            </a:r>
            <a:endParaRPr lang="en-US" dirty="0">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1"/>
          <p:cNvSpPr>
            <a:spLocks noGrp="1" noRot="1" noChangeAspect="1" noChangeArrowheads="1" noTextEdit="1"/>
          </p:cNvSpPr>
          <p:nvPr>
            <p:ph type="sldImg"/>
          </p:nvPr>
        </p:nvSpPr>
        <p:spPr>
          <a:ln/>
        </p:spPr>
      </p:sp>
      <p:sp>
        <p:nvSpPr>
          <p:cNvPr id="13315" name="Text Box 2"/>
          <p:cNvSpPr txBox="1">
            <a:spLocks noGrp="1" noChangeArrowheads="1"/>
          </p:cNvSpPr>
          <p:nvPr>
            <p:ph type="body" idx="1"/>
          </p:nvPr>
        </p:nvSpPr>
        <p:spPr>
          <a:xfrm>
            <a:off x="1046350" y="4352637"/>
            <a:ext cx="4770904" cy="6306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5900" indent="-21590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7000"/>
              </a:lnSpc>
              <a:spcBef>
                <a:spcPct val="0"/>
              </a:spcBef>
              <a:buSzPct val="45000"/>
              <a:buFont typeface="StarSymbol" charset="0"/>
              <a:buNone/>
            </a:pPr>
            <a:r>
              <a:rPr lang="en-GB">
                <a:latin typeface="Arial" charset="0"/>
                <a:cs typeface="Gothic" charset="0"/>
              </a:rPr>
              <a:t>Figure 1 Mean (±SE) Changes in Weight from Baseline to Week 62. The weight-loss program was started at week 0 and completed at week 10. ITT denotes intention to treat.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1"/>
          <p:cNvSpPr>
            <a:spLocks noGrp="1" noRot="1" noChangeAspect="1" noChangeArrowheads="1" noTextEdit="1"/>
          </p:cNvSpPr>
          <p:nvPr>
            <p:ph type="sldImg"/>
          </p:nvPr>
        </p:nvSpPr>
        <p:spPr>
          <a:ln/>
        </p:spPr>
      </p:sp>
      <p:sp>
        <p:nvSpPr>
          <p:cNvPr id="14339" name="Text Box 2"/>
          <p:cNvSpPr txBox="1">
            <a:spLocks noGrp="1" noChangeArrowheads="1"/>
          </p:cNvSpPr>
          <p:nvPr>
            <p:ph type="body" idx="1"/>
          </p:nvPr>
        </p:nvSpPr>
        <p:spPr>
          <a:xfrm>
            <a:off x="1046350" y="4352637"/>
            <a:ext cx="4770904" cy="6306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5900" indent="-21590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7000"/>
              </a:lnSpc>
              <a:spcBef>
                <a:spcPct val="0"/>
              </a:spcBef>
              <a:buSzPct val="45000"/>
              <a:buFont typeface="StarSymbol" charset="0"/>
              <a:buNone/>
            </a:pPr>
            <a:r>
              <a:rPr lang="en-GB">
                <a:latin typeface="Arial" charset="0"/>
                <a:cs typeface="Gothic" charset="0"/>
              </a:rPr>
              <a:t>Figure 2 Mean (±SE) Fasting and Postprandial Levels of Ghrelin, Peptide YY, Amylin, and Cholecystokinin (CCK) at Baseline, 10 Weeks, and 62 Weeks.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1"/>
          <p:cNvSpPr>
            <a:spLocks noGrp="1" noRot="1" noChangeAspect="1" noChangeArrowheads="1" noTextEdit="1"/>
          </p:cNvSpPr>
          <p:nvPr>
            <p:ph type="sldImg"/>
          </p:nvPr>
        </p:nvSpPr>
        <p:spPr>
          <a:ln/>
        </p:spPr>
      </p:sp>
      <p:sp>
        <p:nvSpPr>
          <p:cNvPr id="15363" name="Text Box 2"/>
          <p:cNvSpPr txBox="1">
            <a:spLocks noGrp="1" noChangeArrowheads="1"/>
          </p:cNvSpPr>
          <p:nvPr>
            <p:ph type="body" idx="1"/>
          </p:nvPr>
        </p:nvSpPr>
        <p:spPr>
          <a:xfrm>
            <a:off x="1046350" y="4352637"/>
            <a:ext cx="4770904" cy="80976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5900" indent="-21590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7000"/>
              </a:lnSpc>
              <a:spcBef>
                <a:spcPct val="0"/>
              </a:spcBef>
              <a:buSzPct val="45000"/>
              <a:buFont typeface="StarSymbol" charset="0"/>
              <a:buNone/>
            </a:pPr>
            <a:r>
              <a:rPr lang="en-GB">
                <a:latin typeface="Arial" charset="0"/>
                <a:cs typeface="Gothic" charset="0"/>
              </a:rPr>
              <a:t>Figure 3 Mean (±SE) Fasting and Postprandial Ratings of Hunger and Desire to Eat at Baseline, 10 Weeks, and 62 Weeks. Ratings were based on a visual-analogue scale ranging from 0 to 100 mm. Higher numbers indicate greater hunger or desire.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DC is broken up into 4 quadrants and 8 geopolitical regions we call Wards.  </a:t>
            </a:r>
            <a:r>
              <a:rPr lang="en-US" baseline="0" dirty="0" smtClean="0"/>
              <a:t>Now each Ward looks a little different and since we are talking about obesity today I want you to see that there are some distinct classifications that make up each area.</a:t>
            </a:r>
            <a:endParaRPr lang="en-US" dirty="0"/>
          </a:p>
        </p:txBody>
      </p:sp>
      <p:sp>
        <p:nvSpPr>
          <p:cNvPr id="4" name="Slide Number Placeholder 3"/>
          <p:cNvSpPr>
            <a:spLocks noGrp="1"/>
          </p:cNvSpPr>
          <p:nvPr>
            <p:ph type="sldNum" sz="quarter" idx="10"/>
          </p:nvPr>
        </p:nvSpPr>
        <p:spPr/>
        <p:txBody>
          <a:bodyPr/>
          <a:lstStyle/>
          <a:p>
            <a:fld id="{7E019314-14BD-A944-9EE0-8421DF48DD35}" type="slidenum">
              <a:rPr lang="en-US" smtClean="0"/>
              <a:t>2</a:t>
            </a:fld>
            <a:endParaRPr lang="en-US"/>
          </a:p>
        </p:txBody>
      </p:sp>
    </p:spTree>
    <p:extLst>
      <p:ext uri="{BB962C8B-B14F-4D97-AF65-F5344CB8AC3E}">
        <p14:creationId xmlns:p14="http://schemas.microsoft.com/office/powerpoint/2010/main" val="1457997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 point</a:t>
            </a:r>
            <a:r>
              <a:rPr lang="en-US" baseline="0" dirty="0" smtClean="0"/>
              <a:t> changes by: diet, exercise, sleep health, stress reduction</a:t>
            </a:r>
            <a:endParaRPr lang="en-US" dirty="0"/>
          </a:p>
        </p:txBody>
      </p:sp>
      <p:sp>
        <p:nvSpPr>
          <p:cNvPr id="4" name="Slide Number Placeholder 3"/>
          <p:cNvSpPr>
            <a:spLocks noGrp="1"/>
          </p:cNvSpPr>
          <p:nvPr>
            <p:ph type="sldNum" sz="quarter" idx="10"/>
          </p:nvPr>
        </p:nvSpPr>
        <p:spPr/>
        <p:txBody>
          <a:bodyPr/>
          <a:lstStyle/>
          <a:p>
            <a:fld id="{E7AA8A31-3BB6-754E-BED6-BCFD0D3B2E39}" type="slidenum">
              <a:rPr lang="en-US" smtClean="0"/>
              <a:t>24</a:t>
            </a:fld>
            <a:endParaRPr lang="en-US"/>
          </a:p>
        </p:txBody>
      </p:sp>
    </p:spTree>
    <p:extLst>
      <p:ext uri="{BB962C8B-B14F-4D97-AF65-F5344CB8AC3E}">
        <p14:creationId xmlns:p14="http://schemas.microsoft.com/office/powerpoint/2010/main" val="2000023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Okay, so we got very heavy</a:t>
            </a:r>
            <a:r>
              <a:rPr lang="en-US" baseline="0" dirty="0" smtClean="0"/>
              <a:t> there.  Lets lighten it up a little and talk about general obesity.</a:t>
            </a:r>
            <a:endParaRPr lang="en-US" dirty="0"/>
          </a:p>
        </p:txBody>
      </p:sp>
      <p:sp>
        <p:nvSpPr>
          <p:cNvPr id="4" name="Slide Number Placeholder 3"/>
          <p:cNvSpPr>
            <a:spLocks noGrp="1"/>
          </p:cNvSpPr>
          <p:nvPr>
            <p:ph type="sldNum" sz="quarter" idx="10"/>
          </p:nvPr>
        </p:nvSpPr>
        <p:spPr/>
        <p:txBody>
          <a:bodyPr/>
          <a:lstStyle/>
          <a:p>
            <a:fld id="{E7AA8A31-3BB6-754E-BED6-BCFD0D3B2E39}" type="slidenum">
              <a:rPr lang="en-US" smtClean="0"/>
              <a:t>25</a:t>
            </a:fld>
            <a:endParaRPr lang="en-US"/>
          </a:p>
        </p:txBody>
      </p:sp>
    </p:spTree>
    <p:extLst>
      <p:ext uri="{BB962C8B-B14F-4D97-AF65-F5344CB8AC3E}">
        <p14:creationId xmlns:p14="http://schemas.microsoft.com/office/powerpoint/2010/main" val="20707971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BMI’s were derived from a reference population looking</a:t>
            </a:r>
            <a:r>
              <a:rPr lang="en-US" baseline="0" dirty="0" smtClean="0"/>
              <a:t> at studies from 60s-early 90s.  Excluding the increased obesity trend in the late 80s and early 90s.</a:t>
            </a:r>
            <a:endParaRPr lang="en-US" dirty="0"/>
          </a:p>
        </p:txBody>
      </p:sp>
      <p:sp>
        <p:nvSpPr>
          <p:cNvPr id="4" name="Slide Number Placeholder 3"/>
          <p:cNvSpPr>
            <a:spLocks noGrp="1"/>
          </p:cNvSpPr>
          <p:nvPr>
            <p:ph type="sldNum" sz="quarter" idx="10"/>
          </p:nvPr>
        </p:nvSpPr>
        <p:spPr/>
        <p:txBody>
          <a:bodyPr/>
          <a:lstStyle/>
          <a:p>
            <a:fld id="{E7AA8A31-3BB6-754E-BED6-BCFD0D3B2E39}" type="slidenum">
              <a:rPr lang="en-US" smtClean="0"/>
              <a:t>28</a:t>
            </a:fld>
            <a:endParaRPr lang="en-US"/>
          </a:p>
        </p:txBody>
      </p:sp>
    </p:spTree>
    <p:extLst>
      <p:ext uri="{BB962C8B-B14F-4D97-AF65-F5344CB8AC3E}">
        <p14:creationId xmlns:p14="http://schemas.microsoft.com/office/powerpoint/2010/main" val="4789833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measures</a:t>
            </a:r>
            <a:r>
              <a:rPr lang="en-US" baseline="0" dirty="0" smtClean="0"/>
              <a:t> &gt;95</a:t>
            </a:r>
            <a:r>
              <a:rPr lang="en-US" baseline="30000" dirty="0" smtClean="0"/>
              <a:t>th</a:t>
            </a:r>
            <a:r>
              <a:rPr lang="en-US" baseline="0" dirty="0" smtClean="0"/>
              <a:t>% are more clearly associated with increased adiposity but this is not necessarily the same Overweight status.</a:t>
            </a:r>
            <a:endParaRPr lang="en-US" dirty="0"/>
          </a:p>
        </p:txBody>
      </p:sp>
      <p:sp>
        <p:nvSpPr>
          <p:cNvPr id="4" name="Slide Number Placeholder 3"/>
          <p:cNvSpPr>
            <a:spLocks noGrp="1"/>
          </p:cNvSpPr>
          <p:nvPr>
            <p:ph type="sldNum" sz="quarter" idx="10"/>
          </p:nvPr>
        </p:nvSpPr>
        <p:spPr/>
        <p:txBody>
          <a:bodyPr/>
          <a:lstStyle/>
          <a:p>
            <a:fld id="{E7AA8A31-3BB6-754E-BED6-BCFD0D3B2E39}" type="slidenum">
              <a:rPr lang="en-US" smtClean="0"/>
              <a:t>29</a:t>
            </a:fld>
            <a:endParaRPr lang="en-US"/>
          </a:p>
        </p:txBody>
      </p:sp>
    </p:spTree>
    <p:extLst>
      <p:ext uri="{BB962C8B-B14F-4D97-AF65-F5344CB8AC3E}">
        <p14:creationId xmlns:p14="http://schemas.microsoft.com/office/powerpoint/2010/main" val="12432223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5379" name="Rectangle 3"/>
          <p:cNvSpPr>
            <a:spLocks noGrp="1"/>
          </p:cNvSpPr>
          <p:nvPr>
            <p:ph type="body" idx="1"/>
          </p:nvPr>
        </p:nvSpPr>
        <p:spPr/>
        <p:txBody>
          <a:bodyPr/>
          <a:lstStyle/>
          <a:p>
            <a:r>
              <a:rPr lang="en-US" dirty="0">
                <a:latin typeface="Calibri" charset="0"/>
              </a:rPr>
              <a:t>   </a:t>
            </a:r>
            <a:r>
              <a:rPr lang="en-US" dirty="0" smtClean="0">
                <a:latin typeface="Calibri" charset="0"/>
              </a:rPr>
              <a:t>This chart was taken from the 2007 AAP</a:t>
            </a:r>
            <a:r>
              <a:rPr lang="en-US" baseline="0" dirty="0" smtClean="0">
                <a:latin typeface="Calibri" charset="0"/>
              </a:rPr>
              <a:t> Obesity guidelines.  </a:t>
            </a:r>
            <a:r>
              <a:rPr lang="en-US" dirty="0" smtClean="0">
                <a:latin typeface="Calibri" charset="0"/>
              </a:rPr>
              <a:t>You can see here that the first step is to use your BMI as</a:t>
            </a:r>
            <a:r>
              <a:rPr lang="en-US" baseline="0" dirty="0" smtClean="0">
                <a:latin typeface="Calibri" charset="0"/>
              </a:rPr>
              <a:t> a screener and based on the medical risk and behavior risk you can determine if they are high risk or low risk and act from there.</a:t>
            </a:r>
            <a:endParaRPr lang="en-US" dirty="0">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BP-90</a:t>
            </a:r>
            <a:r>
              <a:rPr lang="en-US" baseline="30000" dirty="0" smtClean="0"/>
              <a:t>th</a:t>
            </a:r>
            <a:r>
              <a:rPr lang="en-US"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-Steiner MJ, Skinner AC, Perrin EM. Fasting might not be necessary before lipid screening: a nationally representative cross-sectional study. Pediatrics 2011;128:463-70. (Reference)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-”Results of a large, nationally representative study suggest that there are only small and likely clinically insignificant differences in total cholesterol, HDL, LDL and triglycerides between fasting and non-fasting blood samples. (Mean TC, HDL and LDL values for fasting samples were 2-5 mg/</a:t>
            </a:r>
            <a:r>
              <a:rPr lang="en-US" sz="1200" kern="1200" dirty="0" err="1" smtClean="0">
                <a:solidFill>
                  <a:schemeClr val="tx1"/>
                </a:solidFill>
                <a:effectLst/>
                <a:latin typeface="+mn-lt"/>
                <a:ea typeface="+mn-ea"/>
                <a:cs typeface="+mn-cs"/>
              </a:rPr>
              <a:t>dL</a:t>
            </a:r>
            <a:r>
              <a:rPr lang="en-US" sz="1200" kern="1200" dirty="0" smtClean="0">
                <a:solidFill>
                  <a:schemeClr val="tx1"/>
                </a:solidFill>
                <a:effectLst/>
                <a:latin typeface="+mn-lt"/>
                <a:ea typeface="+mn-ea"/>
                <a:cs typeface="+mn-cs"/>
              </a:rPr>
              <a:t> higher than non-fasting samples. Mean TG value for fasting sample was 7 mg/</a:t>
            </a:r>
            <a:r>
              <a:rPr lang="en-US" sz="1200" kern="1200" dirty="0" err="1" smtClean="0">
                <a:solidFill>
                  <a:schemeClr val="tx1"/>
                </a:solidFill>
                <a:effectLst/>
                <a:latin typeface="+mn-lt"/>
                <a:ea typeface="+mn-ea"/>
                <a:cs typeface="+mn-cs"/>
              </a:rPr>
              <a:t>dL</a:t>
            </a:r>
            <a:r>
              <a:rPr lang="en-US" sz="1200" kern="1200" dirty="0" smtClean="0">
                <a:solidFill>
                  <a:schemeClr val="tx1"/>
                </a:solidFill>
                <a:effectLst/>
                <a:latin typeface="+mn-lt"/>
                <a:ea typeface="+mn-ea"/>
                <a:cs typeface="+mn-cs"/>
              </a:rPr>
              <a:t> lower than </a:t>
            </a:r>
            <a:r>
              <a:rPr lang="en-US" sz="1200" kern="1200" dirty="0" err="1" smtClean="0">
                <a:solidFill>
                  <a:schemeClr val="tx1"/>
                </a:solidFill>
                <a:effectLst/>
                <a:latin typeface="+mn-lt"/>
                <a:ea typeface="+mn-ea"/>
                <a:cs typeface="+mn-cs"/>
              </a:rPr>
              <a:t>nonfasting</a:t>
            </a:r>
            <a:r>
              <a:rPr lang="en-US" sz="1200" kern="1200" dirty="0" smtClean="0">
                <a:solidFill>
                  <a:schemeClr val="tx1"/>
                </a:solidFill>
                <a:effectLst/>
                <a:latin typeface="+mn-lt"/>
                <a:ea typeface="+mn-ea"/>
                <a:cs typeface="+mn-cs"/>
              </a:rPr>
              <a:t> sample.) Thus, if obtaining a fasting sample is a barrier to testing, consideration should be given to obtaining non-fasting sample (Steiner, 2011 [Reference]).”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-Start getting your AST/ALT and fasting glucose</a:t>
            </a:r>
            <a:r>
              <a:rPr lang="en-US" sz="1200" kern="1200" baseline="0" dirty="0" smtClean="0">
                <a:solidFill>
                  <a:schemeClr val="tx1"/>
                </a:solidFill>
                <a:effectLst/>
                <a:latin typeface="+mn-lt"/>
                <a:ea typeface="+mn-ea"/>
                <a:cs typeface="+mn-cs"/>
              </a:rPr>
              <a:t> at 10yo or at start of puberty.</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E7AA8A31-3BB6-754E-BED6-BCFD0D3B2E39}" type="slidenum">
              <a:rPr lang="en-US" smtClean="0"/>
              <a:t>33</a:t>
            </a:fld>
            <a:endParaRPr lang="en-US"/>
          </a:p>
        </p:txBody>
      </p:sp>
    </p:spTree>
    <p:extLst>
      <p:ext uri="{BB962C8B-B14F-4D97-AF65-F5344CB8AC3E}">
        <p14:creationId xmlns:p14="http://schemas.microsoft.com/office/powerpoint/2010/main" val="4228099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within</a:t>
            </a:r>
            <a:r>
              <a:rPr lang="en-US" baseline="0" dirty="0" smtClean="0"/>
              <a:t> your toolkit, the primary care provider will be mainly focused on prevention plus.  Within Prevention Plus you have many options.  What do you all typically do?</a:t>
            </a:r>
          </a:p>
          <a:p>
            <a:endParaRPr lang="en-US" baseline="0" dirty="0" smtClean="0"/>
          </a:p>
          <a:p>
            <a:r>
              <a:rPr lang="en-US" baseline="0" dirty="0" smtClean="0"/>
              <a:t>Well, let me introduce you to 5-3-2-1-Almost none.  This hits on most of the AAP basic recs.</a:t>
            </a:r>
            <a:endParaRPr lang="en-US" dirty="0"/>
          </a:p>
        </p:txBody>
      </p:sp>
      <p:sp>
        <p:nvSpPr>
          <p:cNvPr id="4" name="Slide Number Placeholder 3"/>
          <p:cNvSpPr>
            <a:spLocks noGrp="1"/>
          </p:cNvSpPr>
          <p:nvPr>
            <p:ph type="sldNum" sz="quarter" idx="10"/>
          </p:nvPr>
        </p:nvSpPr>
        <p:spPr/>
        <p:txBody>
          <a:bodyPr/>
          <a:lstStyle/>
          <a:p>
            <a:fld id="{E7AA8A31-3BB6-754E-BED6-BCFD0D3B2E39}" type="slidenum">
              <a:rPr lang="en-US" smtClean="0"/>
              <a:t>38</a:t>
            </a:fld>
            <a:endParaRPr lang="en-US"/>
          </a:p>
        </p:txBody>
      </p:sp>
    </p:spTree>
    <p:extLst>
      <p:ext uri="{BB962C8B-B14F-4D97-AF65-F5344CB8AC3E}">
        <p14:creationId xmlns:p14="http://schemas.microsoft.com/office/powerpoint/2010/main" val="38735589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u="sng">
                <a:solidFill>
                  <a:schemeClr val="tx1"/>
                </a:solidFill>
                <a:latin typeface="Tahoma" charset="0"/>
                <a:ea typeface="ＭＳ Ｐゴシック" charset="0"/>
                <a:cs typeface="ＭＳ Ｐゴシック" charset="0"/>
              </a:defRPr>
            </a:lvl1pPr>
            <a:lvl2pPr marL="729057" indent="-280406" eaLnBrk="0" hangingPunct="0">
              <a:defRPr sz="2400" b="1" u="sng">
                <a:solidFill>
                  <a:schemeClr val="tx1"/>
                </a:solidFill>
                <a:latin typeface="Tahoma" charset="0"/>
                <a:ea typeface="ＭＳ Ｐゴシック" charset="0"/>
              </a:defRPr>
            </a:lvl2pPr>
            <a:lvl3pPr marL="1121626" indent="-224325" eaLnBrk="0" hangingPunct="0">
              <a:defRPr sz="2400" b="1" u="sng">
                <a:solidFill>
                  <a:schemeClr val="tx1"/>
                </a:solidFill>
                <a:latin typeface="Tahoma" charset="0"/>
                <a:ea typeface="ＭＳ Ｐゴシック" charset="0"/>
              </a:defRPr>
            </a:lvl3pPr>
            <a:lvl4pPr marL="1570276" indent="-224325" eaLnBrk="0" hangingPunct="0">
              <a:defRPr sz="2400" b="1" u="sng">
                <a:solidFill>
                  <a:schemeClr val="tx1"/>
                </a:solidFill>
                <a:latin typeface="Tahoma" charset="0"/>
                <a:ea typeface="ＭＳ Ｐゴシック" charset="0"/>
              </a:defRPr>
            </a:lvl4pPr>
            <a:lvl5pPr marL="2018927" indent="-224325" eaLnBrk="0" hangingPunct="0">
              <a:defRPr sz="2400" b="1" u="sng">
                <a:solidFill>
                  <a:schemeClr val="tx1"/>
                </a:solidFill>
                <a:latin typeface="Tahoma" charset="0"/>
                <a:ea typeface="ＭＳ Ｐゴシック" charset="0"/>
              </a:defRPr>
            </a:lvl5pPr>
            <a:lvl6pPr marL="2467577" indent="-224325" eaLnBrk="0" fontAlgn="base" hangingPunct="0">
              <a:spcBef>
                <a:spcPct val="0"/>
              </a:spcBef>
              <a:spcAft>
                <a:spcPct val="0"/>
              </a:spcAft>
              <a:defRPr sz="2400" b="1" u="sng">
                <a:solidFill>
                  <a:schemeClr val="tx1"/>
                </a:solidFill>
                <a:latin typeface="Tahoma" charset="0"/>
                <a:ea typeface="ＭＳ Ｐゴシック" charset="0"/>
              </a:defRPr>
            </a:lvl6pPr>
            <a:lvl7pPr marL="2916227" indent="-224325" eaLnBrk="0" fontAlgn="base" hangingPunct="0">
              <a:spcBef>
                <a:spcPct val="0"/>
              </a:spcBef>
              <a:spcAft>
                <a:spcPct val="0"/>
              </a:spcAft>
              <a:defRPr sz="2400" b="1" u="sng">
                <a:solidFill>
                  <a:schemeClr val="tx1"/>
                </a:solidFill>
                <a:latin typeface="Tahoma" charset="0"/>
                <a:ea typeface="ＭＳ Ｐゴシック" charset="0"/>
              </a:defRPr>
            </a:lvl7pPr>
            <a:lvl8pPr marL="3364878" indent="-224325" eaLnBrk="0" fontAlgn="base" hangingPunct="0">
              <a:spcBef>
                <a:spcPct val="0"/>
              </a:spcBef>
              <a:spcAft>
                <a:spcPct val="0"/>
              </a:spcAft>
              <a:defRPr sz="2400" b="1" u="sng">
                <a:solidFill>
                  <a:schemeClr val="tx1"/>
                </a:solidFill>
                <a:latin typeface="Tahoma" charset="0"/>
                <a:ea typeface="ＭＳ Ｐゴシック" charset="0"/>
              </a:defRPr>
            </a:lvl8pPr>
            <a:lvl9pPr marL="3813528" indent="-224325" eaLnBrk="0" fontAlgn="base" hangingPunct="0">
              <a:spcBef>
                <a:spcPct val="0"/>
              </a:spcBef>
              <a:spcAft>
                <a:spcPct val="0"/>
              </a:spcAft>
              <a:defRPr sz="2400" b="1" u="sng">
                <a:solidFill>
                  <a:schemeClr val="tx1"/>
                </a:solidFill>
                <a:latin typeface="Tahoma" charset="0"/>
                <a:ea typeface="ＭＳ Ｐゴシック" charset="0"/>
              </a:defRPr>
            </a:lvl9pPr>
          </a:lstStyle>
          <a:p>
            <a:pPr eaLnBrk="1" hangingPunct="1"/>
            <a:fld id="{A84C215E-1904-FE45-9327-7BEC62629C65}" type="slidenum">
              <a:rPr lang="en-US" sz="1200" b="0" u="none">
                <a:latin typeface="Arial" charset="0"/>
              </a:rPr>
              <a:pPr eaLnBrk="1" hangingPunct="1"/>
              <a:t>43</a:t>
            </a:fld>
            <a:endParaRPr lang="en-US" sz="1200" b="0" u="none">
              <a:latin typeface="Arial" charset="0"/>
            </a:endParaRPr>
          </a:p>
        </p:txBody>
      </p:sp>
      <p:sp>
        <p:nvSpPr>
          <p:cNvPr id="33794" name="Rectangle 2"/>
          <p:cNvSpPr>
            <a:spLocks noGrp="1" noRot="1" noChangeAspect="1" noChangeArrowheads="1" noTextEdit="1"/>
          </p:cNvSpPr>
          <p:nvPr>
            <p:ph type="sldImg"/>
          </p:nvPr>
        </p:nvSpPr>
        <p:spPr>
          <a:xfrm>
            <a:off x="1146175" y="688975"/>
            <a:ext cx="4565650" cy="3425825"/>
          </a:xfrm>
          <a:ln/>
        </p:spPr>
      </p:sp>
      <p:sp>
        <p:nvSpPr>
          <p:cNvPr id="33795" name="Rectangle 3"/>
          <p:cNvSpPr>
            <a:spLocks noGrp="1" noChangeArrowheads="1"/>
          </p:cNvSpPr>
          <p:nvPr>
            <p:ph type="body" idx="1"/>
          </p:nvPr>
        </p:nvSpPr>
        <p:spPr>
          <a:xfrm>
            <a:off x="687975" y="4353393"/>
            <a:ext cx="5426144" cy="434090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052" tIns="44026" rIns="88052" bIns="44026"/>
          <a:lstStyle/>
          <a:p>
            <a:r>
              <a:rPr lang="en-US" b="1" u="none" dirty="0" smtClean="0">
                <a:solidFill>
                  <a:srgbClr val="000000"/>
                </a:solidFill>
              </a:rPr>
              <a:t>Reference</a:t>
            </a:r>
            <a:r>
              <a:rPr lang="en-US" b="1" u="none" baseline="0" dirty="0" smtClean="0">
                <a:solidFill>
                  <a:srgbClr val="000000"/>
                </a:solidFill>
              </a:rPr>
              <a:t> vs. Standard Population.  Standard </a:t>
            </a:r>
            <a:r>
              <a:rPr lang="en-US" b="1" u="none" baseline="0" dirty="0" err="1" smtClean="0">
                <a:solidFill>
                  <a:srgbClr val="000000"/>
                </a:solidFill>
              </a:rPr>
              <a:t>doesn</a:t>
            </a:r>
            <a:r>
              <a:rPr lang="fr-FR" b="1" u="none" baseline="0" dirty="0" smtClean="0">
                <a:solidFill>
                  <a:srgbClr val="000000"/>
                </a:solidFill>
              </a:rPr>
              <a:t>’</a:t>
            </a:r>
            <a:r>
              <a:rPr lang="en-US" b="1" u="none" baseline="0" dirty="0" smtClean="0">
                <a:solidFill>
                  <a:srgbClr val="000000"/>
                </a:solidFill>
              </a:rPr>
              <a:t>t imply optimal growth, while the reference population took breastfeeding children in optimal living conditions and followed them forward. ECW is using this.</a:t>
            </a:r>
          </a:p>
          <a:p>
            <a:endParaRPr lang="en-US" b="1" u="sng" dirty="0" smtClean="0">
              <a:solidFill>
                <a:srgbClr val="000000"/>
              </a:solidFill>
            </a:endParaRPr>
          </a:p>
          <a:p>
            <a:r>
              <a:rPr lang="en-US" b="1" u="sng" dirty="0" smtClean="0">
                <a:solidFill>
                  <a:srgbClr val="000000"/>
                </a:solidFill>
              </a:rPr>
              <a:t>Talking </a:t>
            </a:r>
            <a:r>
              <a:rPr lang="en-US" b="1" u="sng" dirty="0">
                <a:solidFill>
                  <a:srgbClr val="000000"/>
                </a:solidFill>
              </a:rPr>
              <a:t>Points</a:t>
            </a:r>
            <a:r>
              <a:rPr lang="en-US" b="1" dirty="0">
                <a:solidFill>
                  <a:srgbClr val="000000"/>
                </a:solidFill>
              </a:rPr>
              <a:t>:</a:t>
            </a:r>
            <a:endParaRPr lang="en-US" dirty="0">
              <a:solidFill>
                <a:srgbClr val="000000"/>
              </a:solidFill>
            </a:endParaRPr>
          </a:p>
          <a:p>
            <a:pPr>
              <a:buFontTx/>
              <a:buChar char="•"/>
            </a:pPr>
            <a:r>
              <a:rPr lang="en-US" b="1" dirty="0"/>
              <a:t>On this chart, the dark blue continuous lines represent the 5</a:t>
            </a:r>
            <a:r>
              <a:rPr lang="en-US" b="1" baseline="30000" dirty="0"/>
              <a:t>th</a:t>
            </a:r>
            <a:r>
              <a:rPr lang="en-US" b="1" dirty="0"/>
              <a:t>, 50</a:t>
            </a:r>
            <a:r>
              <a:rPr lang="en-US" b="1" baseline="30000" dirty="0"/>
              <a:t>th</a:t>
            </a:r>
            <a:r>
              <a:rPr lang="en-US" b="1" dirty="0"/>
              <a:t> and 95</a:t>
            </a:r>
            <a:r>
              <a:rPr lang="en-US" b="1" baseline="30000" dirty="0"/>
              <a:t>th</a:t>
            </a:r>
            <a:r>
              <a:rPr lang="en-US" b="1" dirty="0"/>
              <a:t> percentiles on the CDC growth chart for infants. </a:t>
            </a:r>
            <a:r>
              <a:rPr lang="en-US" dirty="0"/>
              <a:t> </a:t>
            </a:r>
            <a:r>
              <a:rPr lang="en-US" b="1" dirty="0"/>
              <a:t>The dotted lines represent the 5</a:t>
            </a:r>
            <a:r>
              <a:rPr lang="en-US" b="1" baseline="30000" dirty="0"/>
              <a:t>th</a:t>
            </a:r>
            <a:r>
              <a:rPr lang="en-US" b="1" dirty="0"/>
              <a:t>, 50</a:t>
            </a:r>
            <a:r>
              <a:rPr lang="en-US" b="1" baseline="30000" dirty="0"/>
              <a:t>th</a:t>
            </a:r>
            <a:r>
              <a:rPr lang="en-US" b="1" dirty="0"/>
              <a:t> and 95</a:t>
            </a:r>
            <a:r>
              <a:rPr lang="en-US" b="1" baseline="30000" dirty="0"/>
              <a:t>th</a:t>
            </a:r>
            <a:r>
              <a:rPr lang="en-US" b="1" dirty="0"/>
              <a:t> percentiles on the WHO growth chart.</a:t>
            </a:r>
          </a:p>
          <a:p>
            <a:pPr>
              <a:buFontTx/>
              <a:buChar char="•"/>
            </a:pPr>
            <a:r>
              <a:rPr lang="en-US" dirty="0"/>
              <a:t>If you take a look at dark blue  dotted line, which is the 95</a:t>
            </a:r>
            <a:r>
              <a:rPr lang="en-US" baseline="30000" dirty="0"/>
              <a:t>th</a:t>
            </a:r>
            <a:r>
              <a:rPr lang="en-US" dirty="0"/>
              <a:t> percentile on the WHO growth chart., you can see that the breastfed infant grows faster in the first three months of life as compared to the predominantly formula-fed infants (the continuous top line) </a:t>
            </a:r>
          </a:p>
          <a:p>
            <a:pPr>
              <a:buFontTx/>
              <a:buChar char="•"/>
            </a:pPr>
            <a:r>
              <a:rPr lang="en-US" dirty="0"/>
              <a:t>Now if you look at the bottom lines, the 5</a:t>
            </a:r>
            <a:r>
              <a:rPr lang="en-US" baseline="30000" dirty="0"/>
              <a:t>th</a:t>
            </a:r>
            <a:r>
              <a:rPr lang="en-US" dirty="0"/>
              <a:t> percentile, you can see how the breastfed infant</a:t>
            </a:r>
            <a:r>
              <a:rPr lang="ja-JP" altLang="en-US" dirty="0"/>
              <a:t>’</a:t>
            </a:r>
            <a:r>
              <a:rPr lang="en-US" altLang="ja-JP" dirty="0"/>
              <a:t>s growth  (the dotted line) begins to slow down as the predominantly formula-fed infant</a:t>
            </a:r>
            <a:r>
              <a:rPr lang="ja-JP" altLang="en-US" dirty="0"/>
              <a:t>’</a:t>
            </a:r>
            <a:r>
              <a:rPr lang="en-US" altLang="ja-JP" dirty="0"/>
              <a:t>s growth begins to increase.</a:t>
            </a:r>
          </a:p>
          <a:p>
            <a:pPr>
              <a:buFontTx/>
              <a:buChar char="•"/>
            </a:pPr>
            <a:r>
              <a:rPr lang="en-US" dirty="0"/>
              <a:t>If a predominantly breastfed infant was plotted on the CDC growth charts, the health care provider may have unnecessarily recommended supplementing with formula or solids, and often recommend that the mother stop breastfeeding altogether.</a:t>
            </a:r>
          </a:p>
          <a:p>
            <a:pPr>
              <a:buFontTx/>
              <a:buChar char="•"/>
            </a:pPr>
            <a:r>
              <a:rPr lang="en-US" dirty="0"/>
              <a:t>Because the patterns of growth for exclusively breastfed and formula-fed infants differ, use caution when interpreting growth of exclusively breastfed infants and those who are formula-fed. </a:t>
            </a:r>
          </a:p>
          <a:p>
            <a:pPr>
              <a:buFontTx/>
              <a:buChar char="•"/>
            </a:pPr>
            <a:r>
              <a:rPr lang="en-US" dirty="0"/>
              <a:t>The American Academy of Pediatrics (AAP) recommends exclusive breastfeeding for the first 6 months and continuing for at least 12 months. For further support and education for the family, refer to the WIC program. </a:t>
            </a:r>
          </a:p>
          <a:p>
            <a:pPr>
              <a:spcBef>
                <a:spcPts val="589"/>
              </a:spcBef>
              <a:spcAft>
                <a:spcPct val="0"/>
              </a:spcAft>
            </a:pPr>
            <a:endParaRPr lang="en-US" b="1" dirty="0">
              <a:solidFill>
                <a:srgbClr val="333333"/>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58370" name="Notes Placeholder 2"/>
          <p:cNvSpPr>
            <a:spLocks noGrp="1"/>
          </p:cNvSpPr>
          <p:nvPr>
            <p:ph type="body" idx="1"/>
          </p:nvPr>
        </p:nvSpPr>
        <p:spPr>
          <a:xfrm>
            <a:off x="715929" y="4347148"/>
            <a:ext cx="5367130" cy="404734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u="sng">
                <a:solidFill>
                  <a:srgbClr val="000000"/>
                </a:solidFill>
              </a:rPr>
              <a:t>Talking Points</a:t>
            </a:r>
            <a:r>
              <a:rPr lang="en-US" b="1">
                <a:solidFill>
                  <a:srgbClr val="000000"/>
                </a:solidFill>
              </a:rPr>
              <a:t>:</a:t>
            </a:r>
            <a:endParaRPr lang="en-US">
              <a:solidFill>
                <a:srgbClr val="000000"/>
              </a:solidFill>
            </a:endParaRPr>
          </a:p>
          <a:p>
            <a:r>
              <a:rPr lang="en-US">
                <a:cs typeface="Calibri" charset="0"/>
              </a:rPr>
              <a:t>Look at the Weight-for-Length sides of the growth charts side by side.</a:t>
            </a:r>
          </a:p>
          <a:p>
            <a:r>
              <a:rPr lang="en-US" b="1">
                <a:cs typeface="Times New Roman" charset="0"/>
              </a:rPr>
              <a:t>•    </a:t>
            </a:r>
            <a:r>
              <a:rPr lang="en-US">
                <a:cs typeface="Calibri" charset="0"/>
              </a:rPr>
              <a:t>When George's measurements are plotted on the </a:t>
            </a:r>
            <a:r>
              <a:rPr lang="en-US" b="1">
                <a:cs typeface="Calibri" charset="0"/>
              </a:rPr>
              <a:t>CDC weight-for-length growth chart</a:t>
            </a:r>
            <a:r>
              <a:rPr lang="en-US">
                <a:cs typeface="Calibri" charset="0"/>
              </a:rPr>
              <a:t>, his weight-for-length is around the 50</a:t>
            </a:r>
            <a:r>
              <a:rPr lang="en-US" baseline="30000">
                <a:cs typeface="Calibri" charset="0"/>
              </a:rPr>
              <a:t>th</a:t>
            </a:r>
            <a:r>
              <a:rPr lang="en-US">
                <a:cs typeface="Calibri" charset="0"/>
              </a:rPr>
              <a:t> percentile at one month old and begins an upward trend of crossing centiles at three months of age and continues rising to the 95</a:t>
            </a:r>
            <a:r>
              <a:rPr lang="en-US" baseline="30000">
                <a:cs typeface="Calibri" charset="0"/>
              </a:rPr>
              <a:t>th</a:t>
            </a:r>
            <a:r>
              <a:rPr lang="en-US">
                <a:cs typeface="Calibri" charset="0"/>
              </a:rPr>
              <a:t> percentile at 9 months and above the 95th percentile (high weight-for-length) at 12 months of age.</a:t>
            </a:r>
          </a:p>
          <a:p>
            <a:r>
              <a:rPr lang="en-US">
                <a:cs typeface="Times New Roman" charset="0"/>
              </a:rPr>
              <a:t>•    </a:t>
            </a:r>
            <a:r>
              <a:rPr lang="en-US">
                <a:cs typeface="Calibri" charset="0"/>
              </a:rPr>
              <a:t>When George's weight and length are plotted on the </a:t>
            </a:r>
            <a:r>
              <a:rPr lang="en-US" b="1">
                <a:cs typeface="Calibri" charset="0"/>
              </a:rPr>
              <a:t>WHO weight-for-length chart</a:t>
            </a:r>
            <a:r>
              <a:rPr lang="en-US">
                <a:cs typeface="Calibri" charset="0"/>
              </a:rPr>
              <a:t>, his weight-for-length is below the 50</a:t>
            </a:r>
            <a:r>
              <a:rPr lang="en-US" baseline="30000">
                <a:cs typeface="Calibri" charset="0"/>
              </a:rPr>
              <a:t>th</a:t>
            </a:r>
            <a:r>
              <a:rPr lang="en-US">
                <a:cs typeface="Calibri" charset="0"/>
              </a:rPr>
              <a:t> percentile for the first month of life. The health care provider can assure George's caretakers that he is growing at an appropriate weight and discourage any increase in feeding.</a:t>
            </a:r>
          </a:p>
          <a:p>
            <a:r>
              <a:rPr lang="en-US">
                <a:cs typeface="Times New Roman" charset="0"/>
              </a:rPr>
              <a:t>•     </a:t>
            </a:r>
            <a:r>
              <a:rPr lang="en-US">
                <a:cs typeface="Calibri" charset="0"/>
              </a:rPr>
              <a:t>At </a:t>
            </a:r>
            <a:r>
              <a:rPr lang="en-US" b="1">
                <a:cs typeface="Calibri" charset="0"/>
              </a:rPr>
              <a:t>9</a:t>
            </a:r>
            <a:r>
              <a:rPr lang="en-US">
                <a:cs typeface="Calibri" charset="0"/>
              </a:rPr>
              <a:t> months of age, plotting George's weight-for-length on the WHO growth chart indicates that George's weight is high for his length with </a:t>
            </a:r>
            <a:r>
              <a:rPr lang="en-US" b="1">
                <a:cs typeface="Calibri" charset="0"/>
              </a:rPr>
              <a:t>weight-for-length between the 95</a:t>
            </a:r>
            <a:r>
              <a:rPr lang="en-US" b="1" baseline="30000">
                <a:cs typeface="Calibri" charset="0"/>
              </a:rPr>
              <a:t>th</a:t>
            </a:r>
            <a:r>
              <a:rPr lang="en-US" b="1">
                <a:cs typeface="Calibri" charset="0"/>
              </a:rPr>
              <a:t> and 98</a:t>
            </a:r>
            <a:r>
              <a:rPr lang="en-US" b="1" baseline="30000">
                <a:cs typeface="Calibri" charset="0"/>
              </a:rPr>
              <a:t>th</a:t>
            </a:r>
            <a:r>
              <a:rPr lang="en-US" b="1">
                <a:cs typeface="Calibri" charset="0"/>
              </a:rPr>
              <a:t> percentiles</a:t>
            </a:r>
            <a:r>
              <a:rPr lang="en-US">
                <a:cs typeface="Calibri" charset="0"/>
              </a:rPr>
              <a:t>.  At </a:t>
            </a:r>
            <a:r>
              <a:rPr lang="en-US" b="1">
                <a:cs typeface="Calibri" charset="0"/>
              </a:rPr>
              <a:t>12</a:t>
            </a:r>
            <a:r>
              <a:rPr lang="en-US">
                <a:cs typeface="Calibri" charset="0"/>
              </a:rPr>
              <a:t> months of age, George</a:t>
            </a:r>
            <a:r>
              <a:rPr lang="ja-JP" altLang="en-US">
                <a:cs typeface="Calibri" charset="0"/>
              </a:rPr>
              <a:t>’</a:t>
            </a:r>
            <a:r>
              <a:rPr lang="en-US" altLang="ja-JP">
                <a:cs typeface="Calibri" charset="0"/>
              </a:rPr>
              <a:t>s </a:t>
            </a:r>
            <a:r>
              <a:rPr lang="en-US" altLang="ja-JP" b="1">
                <a:cs typeface="Calibri" charset="0"/>
              </a:rPr>
              <a:t>weight-for-length is above the 98</a:t>
            </a:r>
            <a:r>
              <a:rPr lang="en-US" altLang="ja-JP" b="1" baseline="30000">
                <a:cs typeface="Calibri" charset="0"/>
              </a:rPr>
              <a:t>th</a:t>
            </a:r>
            <a:r>
              <a:rPr lang="en-US" altLang="ja-JP" b="1">
                <a:cs typeface="Calibri" charset="0"/>
              </a:rPr>
              <a:t> percentile</a:t>
            </a:r>
            <a:r>
              <a:rPr lang="en-US" altLang="ja-JP">
                <a:cs typeface="Calibri" charset="0"/>
              </a:rPr>
              <a:t> (high weight-for-length using the new cutoffs).</a:t>
            </a:r>
          </a:p>
          <a:p>
            <a:r>
              <a:rPr lang="en-US">
                <a:cs typeface="Calibri" charset="0"/>
              </a:rPr>
              <a:t>Note that both the WHO and CDC  weight-for-age and weight-for-length charts show a similar pattern of growth for George, i.e., an upward trend.</a:t>
            </a:r>
            <a:r>
              <a:rPr lang="en-US" b="1">
                <a:cs typeface="Calibri" charset="0"/>
              </a:rPr>
              <a:t> However, the WHO weight-for-length chart identified high weight at an earlier age than the CDC weight-for-length chart (9 months versus 12 months).</a:t>
            </a:r>
          </a:p>
          <a:p>
            <a:r>
              <a:rPr lang="en-US" b="1">
                <a:cs typeface="Times New Roman" charset="0"/>
              </a:rPr>
              <a:t>  </a:t>
            </a:r>
            <a:endParaRPr lang="en-US" sz="800" b="1" u="sng"/>
          </a:p>
          <a:p>
            <a:pPr>
              <a:buFontTx/>
              <a:buChar char="•"/>
            </a:pPr>
            <a:endParaRPr lang="en-US"/>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u="sng">
                <a:solidFill>
                  <a:schemeClr val="tx1"/>
                </a:solidFill>
                <a:latin typeface="Tahoma" charset="0"/>
                <a:ea typeface="ＭＳ Ｐゴシック" charset="0"/>
                <a:cs typeface="ＭＳ Ｐゴシック" charset="0"/>
              </a:defRPr>
            </a:lvl1pPr>
            <a:lvl2pPr marL="729057" indent="-280406" eaLnBrk="0" hangingPunct="0">
              <a:defRPr sz="2400" b="1" u="sng">
                <a:solidFill>
                  <a:schemeClr val="tx1"/>
                </a:solidFill>
                <a:latin typeface="Tahoma" charset="0"/>
                <a:ea typeface="ＭＳ Ｐゴシック" charset="0"/>
              </a:defRPr>
            </a:lvl2pPr>
            <a:lvl3pPr marL="1121626" indent="-224325" eaLnBrk="0" hangingPunct="0">
              <a:defRPr sz="2400" b="1" u="sng">
                <a:solidFill>
                  <a:schemeClr val="tx1"/>
                </a:solidFill>
                <a:latin typeface="Tahoma" charset="0"/>
                <a:ea typeface="ＭＳ Ｐゴシック" charset="0"/>
              </a:defRPr>
            </a:lvl3pPr>
            <a:lvl4pPr marL="1570276" indent="-224325" eaLnBrk="0" hangingPunct="0">
              <a:defRPr sz="2400" b="1" u="sng">
                <a:solidFill>
                  <a:schemeClr val="tx1"/>
                </a:solidFill>
                <a:latin typeface="Tahoma" charset="0"/>
                <a:ea typeface="ＭＳ Ｐゴシック" charset="0"/>
              </a:defRPr>
            </a:lvl4pPr>
            <a:lvl5pPr marL="2018927" indent="-224325" eaLnBrk="0" hangingPunct="0">
              <a:defRPr sz="2400" b="1" u="sng">
                <a:solidFill>
                  <a:schemeClr val="tx1"/>
                </a:solidFill>
                <a:latin typeface="Tahoma" charset="0"/>
                <a:ea typeface="ＭＳ Ｐゴシック" charset="0"/>
              </a:defRPr>
            </a:lvl5pPr>
            <a:lvl6pPr marL="2467577" indent="-224325" eaLnBrk="0" fontAlgn="base" hangingPunct="0">
              <a:spcBef>
                <a:spcPct val="0"/>
              </a:spcBef>
              <a:spcAft>
                <a:spcPct val="0"/>
              </a:spcAft>
              <a:defRPr sz="2400" b="1" u="sng">
                <a:solidFill>
                  <a:schemeClr val="tx1"/>
                </a:solidFill>
                <a:latin typeface="Tahoma" charset="0"/>
                <a:ea typeface="ＭＳ Ｐゴシック" charset="0"/>
              </a:defRPr>
            </a:lvl6pPr>
            <a:lvl7pPr marL="2916227" indent="-224325" eaLnBrk="0" fontAlgn="base" hangingPunct="0">
              <a:spcBef>
                <a:spcPct val="0"/>
              </a:spcBef>
              <a:spcAft>
                <a:spcPct val="0"/>
              </a:spcAft>
              <a:defRPr sz="2400" b="1" u="sng">
                <a:solidFill>
                  <a:schemeClr val="tx1"/>
                </a:solidFill>
                <a:latin typeface="Tahoma" charset="0"/>
                <a:ea typeface="ＭＳ Ｐゴシック" charset="0"/>
              </a:defRPr>
            </a:lvl7pPr>
            <a:lvl8pPr marL="3364878" indent="-224325" eaLnBrk="0" fontAlgn="base" hangingPunct="0">
              <a:spcBef>
                <a:spcPct val="0"/>
              </a:spcBef>
              <a:spcAft>
                <a:spcPct val="0"/>
              </a:spcAft>
              <a:defRPr sz="2400" b="1" u="sng">
                <a:solidFill>
                  <a:schemeClr val="tx1"/>
                </a:solidFill>
                <a:latin typeface="Tahoma" charset="0"/>
                <a:ea typeface="ＭＳ Ｐゴシック" charset="0"/>
              </a:defRPr>
            </a:lvl8pPr>
            <a:lvl9pPr marL="3813528" indent="-224325" eaLnBrk="0" fontAlgn="base" hangingPunct="0">
              <a:spcBef>
                <a:spcPct val="0"/>
              </a:spcBef>
              <a:spcAft>
                <a:spcPct val="0"/>
              </a:spcAft>
              <a:defRPr sz="2400" b="1" u="sng">
                <a:solidFill>
                  <a:schemeClr val="tx1"/>
                </a:solidFill>
                <a:latin typeface="Tahoma" charset="0"/>
                <a:ea typeface="ＭＳ Ｐゴシック" charset="0"/>
              </a:defRPr>
            </a:lvl9pPr>
          </a:lstStyle>
          <a:p>
            <a:pPr eaLnBrk="1" hangingPunct="1"/>
            <a:fld id="{43766E03-E966-8046-B18B-F135DF14ADF6}" type="slidenum">
              <a:rPr lang="en-US" sz="1200" b="0" u="none">
                <a:latin typeface="Arial" charset="0"/>
              </a:rPr>
              <a:pPr eaLnBrk="1" hangingPunct="1"/>
              <a:t>44</a:t>
            </a:fld>
            <a:endParaRPr lang="en-US" sz="1200" b="0" u="none">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Responsive</a:t>
            </a:r>
            <a:r>
              <a:rPr lang="en-US" baseline="0" dirty="0" smtClean="0"/>
              <a:t> Feeding reflects responsive parenting</a:t>
            </a:r>
          </a:p>
          <a:p>
            <a:endParaRPr lang="en-US" baseline="0" dirty="0" smtClean="0"/>
          </a:p>
          <a:p>
            <a:r>
              <a:rPr lang="en-US" sz="1200" kern="1200" dirty="0" err="1" smtClean="0">
                <a:solidFill>
                  <a:schemeClr val="tx1"/>
                </a:solidFill>
                <a:effectLst/>
                <a:latin typeface="+mn-lt"/>
                <a:ea typeface="+mn-ea"/>
                <a:cs typeface="+mn-cs"/>
              </a:rPr>
              <a:t>Harbron</a:t>
            </a:r>
            <a:r>
              <a:rPr lang="en-US" sz="1200" kern="1200" dirty="0" smtClean="0">
                <a:solidFill>
                  <a:schemeClr val="tx1"/>
                </a:solidFill>
                <a:effectLst/>
                <a:latin typeface="+mn-lt"/>
                <a:ea typeface="+mn-ea"/>
                <a:cs typeface="+mn-cs"/>
              </a:rPr>
              <a:t> J, </a:t>
            </a:r>
            <a:r>
              <a:rPr lang="en-US" sz="1200" kern="1200" dirty="0" err="1" smtClean="0">
                <a:solidFill>
                  <a:schemeClr val="tx1"/>
                </a:solidFill>
                <a:effectLst/>
                <a:latin typeface="+mn-lt"/>
                <a:ea typeface="+mn-ea"/>
                <a:cs typeface="+mn-cs"/>
              </a:rPr>
              <a:t>Booley</a:t>
            </a:r>
            <a:r>
              <a:rPr lang="en-US" sz="1200" kern="1200" dirty="0" smtClean="0">
                <a:solidFill>
                  <a:schemeClr val="tx1"/>
                </a:solidFill>
                <a:effectLst/>
                <a:latin typeface="+mn-lt"/>
                <a:ea typeface="+mn-ea"/>
                <a:cs typeface="+mn-cs"/>
              </a:rPr>
              <a:t> S, </a:t>
            </a:r>
            <a:r>
              <a:rPr lang="en-US" sz="1200" kern="1200" dirty="0" err="1" smtClean="0">
                <a:solidFill>
                  <a:schemeClr val="tx1"/>
                </a:solidFill>
                <a:effectLst/>
                <a:latin typeface="+mn-lt"/>
                <a:ea typeface="+mn-ea"/>
                <a:cs typeface="+mn-cs"/>
              </a:rPr>
              <a:t>Najaar</a:t>
            </a:r>
            <a:r>
              <a:rPr lang="en-US" sz="1200" kern="1200" dirty="0" smtClean="0">
                <a:solidFill>
                  <a:schemeClr val="tx1"/>
                </a:solidFill>
                <a:effectLst/>
                <a:latin typeface="+mn-lt"/>
                <a:ea typeface="+mn-ea"/>
                <a:cs typeface="+mn-cs"/>
              </a:rPr>
              <a:t> B, Day C. Responsive feeding: establishing healthy eating </a:t>
            </a:r>
            <a:r>
              <a:rPr lang="en-US" sz="1200" kern="1200" dirty="0" err="1" smtClean="0">
                <a:solidFill>
                  <a:schemeClr val="tx1"/>
                </a:solidFill>
                <a:effectLst/>
                <a:latin typeface="+mn-lt"/>
                <a:ea typeface="+mn-ea"/>
                <a:cs typeface="+mn-cs"/>
              </a:rPr>
              <a:t>behaviour</a:t>
            </a:r>
            <a:r>
              <a:rPr lang="en-US" sz="1200" kern="1200" dirty="0" smtClean="0">
                <a:solidFill>
                  <a:schemeClr val="tx1"/>
                </a:solidFill>
                <a:effectLst/>
                <a:latin typeface="+mn-lt"/>
                <a:ea typeface="+mn-ea"/>
                <a:cs typeface="+mn-cs"/>
              </a:rPr>
              <a:t> early on in </a:t>
            </a:r>
            <a:r>
              <a:rPr lang="en-US" sz="1200" kern="1200" dirty="0" err="1" smtClean="0">
                <a:solidFill>
                  <a:schemeClr val="tx1"/>
                </a:solidFill>
                <a:effectLst/>
                <a:latin typeface="+mn-lt"/>
                <a:ea typeface="+mn-ea"/>
                <a:cs typeface="+mn-cs"/>
              </a:rPr>
              <a:t>life.</a:t>
            </a:r>
            <a:r>
              <a:rPr lang="en-US" sz="1200" i="1" kern="1200" dirty="0" err="1" smtClean="0">
                <a:solidFill>
                  <a:schemeClr val="tx1"/>
                </a:solidFill>
                <a:effectLst/>
                <a:latin typeface="+mn-lt"/>
                <a:ea typeface="+mn-ea"/>
                <a:cs typeface="+mn-cs"/>
              </a:rPr>
              <a:t>South</a:t>
            </a:r>
            <a:r>
              <a:rPr lang="en-US" sz="1200" i="1" kern="1200" dirty="0" smtClean="0">
                <a:solidFill>
                  <a:schemeClr val="tx1"/>
                </a:solidFill>
                <a:effectLst/>
                <a:latin typeface="+mn-lt"/>
                <a:ea typeface="+mn-ea"/>
                <a:cs typeface="+mn-cs"/>
              </a:rPr>
              <a:t> African Journal Of Clinical Nutrition</a:t>
            </a:r>
            <a:r>
              <a:rPr lang="en-US" sz="1200" kern="1200" dirty="0" smtClean="0">
                <a:solidFill>
                  <a:schemeClr val="tx1"/>
                </a:solidFill>
                <a:effectLst/>
                <a:latin typeface="+mn-lt"/>
                <a:ea typeface="+mn-ea"/>
                <a:cs typeface="+mn-cs"/>
              </a:rPr>
              <a:t> [serial online]. September 2, 2013;26(3):S141-9.</a:t>
            </a:r>
            <a:r>
              <a:rPr lang="en-US" dirty="0" smtClean="0">
                <a:effectLst/>
              </a:rPr>
              <a:t> </a:t>
            </a:r>
          </a:p>
        </p:txBody>
      </p:sp>
      <p:sp>
        <p:nvSpPr>
          <p:cNvPr id="4" name="Slide Number Placeholder 3"/>
          <p:cNvSpPr>
            <a:spLocks noGrp="1"/>
          </p:cNvSpPr>
          <p:nvPr>
            <p:ph type="sldNum" sz="quarter" idx="10"/>
          </p:nvPr>
        </p:nvSpPr>
        <p:spPr/>
        <p:txBody>
          <a:bodyPr/>
          <a:lstStyle/>
          <a:p>
            <a:fld id="{4B036A80-9EBD-154D-9A90-91814B191CB4}" type="slidenum">
              <a:rPr lang="en-US" smtClean="0"/>
              <a:t>46</a:t>
            </a:fld>
            <a:endParaRPr lang="en-US"/>
          </a:p>
        </p:txBody>
      </p:sp>
    </p:spTree>
    <p:extLst>
      <p:ext uri="{BB962C8B-B14F-4D97-AF65-F5344CB8AC3E}">
        <p14:creationId xmlns:p14="http://schemas.microsoft.com/office/powerpoint/2010/main" val="3770070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this chart is from the District of Columbia Obesity Action Plan.  </a:t>
            </a:r>
            <a:r>
              <a:rPr lang="en-US" dirty="0" smtClean="0"/>
              <a:t>So as you can see here, this is Wards 1-8 and lets just start</a:t>
            </a:r>
            <a:r>
              <a:rPr lang="en-US" baseline="0" dirty="0" smtClean="0"/>
              <a:t> with the income level.  You can see how they stack up.  There are also differences in racial population as well as Overweight/Obesity status.  </a:t>
            </a:r>
            <a:r>
              <a:rPr lang="en-US" dirty="0" smtClean="0"/>
              <a:t>http</a:t>
            </a:r>
            <a:r>
              <a:rPr lang="en-US" dirty="0" smtClean="0"/>
              <a:t>://</a:t>
            </a:r>
            <a:r>
              <a:rPr lang="en-US" dirty="0" err="1" smtClean="0"/>
              <a:t>doh.dc.gov</a:t>
            </a:r>
            <a:r>
              <a:rPr lang="en-US" dirty="0" smtClean="0"/>
              <a:t>/sites/default/files/dc/sites/</a:t>
            </a:r>
            <a:r>
              <a:rPr lang="en-US" dirty="0" err="1" smtClean="0"/>
              <a:t>doh</a:t>
            </a:r>
            <a:r>
              <a:rPr lang="en-US" dirty="0" smtClean="0"/>
              <a:t>/OBESITY%20ACTION%20PLAN.pdf</a:t>
            </a:r>
            <a:endParaRPr lang="en-US" dirty="0"/>
          </a:p>
        </p:txBody>
      </p:sp>
      <p:sp>
        <p:nvSpPr>
          <p:cNvPr id="4" name="Slide Number Placeholder 3"/>
          <p:cNvSpPr>
            <a:spLocks noGrp="1"/>
          </p:cNvSpPr>
          <p:nvPr>
            <p:ph type="sldNum" sz="quarter" idx="10"/>
          </p:nvPr>
        </p:nvSpPr>
        <p:spPr/>
        <p:txBody>
          <a:bodyPr/>
          <a:lstStyle/>
          <a:p>
            <a:fld id="{7E019314-14BD-A944-9EE0-8421DF48DD35}" type="slidenum">
              <a:rPr lang="en-US" smtClean="0"/>
              <a:t>3</a:t>
            </a:fld>
            <a:endParaRPr lang="en-US"/>
          </a:p>
        </p:txBody>
      </p:sp>
    </p:spTree>
    <p:extLst>
      <p:ext uri="{BB962C8B-B14F-4D97-AF65-F5344CB8AC3E}">
        <p14:creationId xmlns:p14="http://schemas.microsoft.com/office/powerpoint/2010/main" val="42239493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Infant/Toddler feeding is often</a:t>
            </a:r>
            <a:r>
              <a:rPr lang="en-US" baseline="0" dirty="0" smtClean="0"/>
              <a:t> seen as a 1 way phenomenon, where the parent just feeds the child.  But the pediatric provider must be skilled in understanding that it is a 2 way communication, a sort of dance.  Both parties have their individual responsibilities.</a:t>
            </a:r>
            <a:endParaRPr lang="en-US" dirty="0"/>
          </a:p>
        </p:txBody>
      </p:sp>
      <p:sp>
        <p:nvSpPr>
          <p:cNvPr id="4" name="Slide Number Placeholder 3"/>
          <p:cNvSpPr>
            <a:spLocks noGrp="1"/>
          </p:cNvSpPr>
          <p:nvPr>
            <p:ph type="sldNum" sz="quarter" idx="10"/>
          </p:nvPr>
        </p:nvSpPr>
        <p:spPr/>
        <p:txBody>
          <a:bodyPr/>
          <a:lstStyle/>
          <a:p>
            <a:fld id="{4B036A80-9EBD-154D-9A90-91814B191CB4}" type="slidenum">
              <a:rPr lang="en-US" smtClean="0"/>
              <a:t>47</a:t>
            </a:fld>
            <a:endParaRPr lang="en-US"/>
          </a:p>
        </p:txBody>
      </p:sp>
    </p:spTree>
    <p:extLst>
      <p:ext uri="{BB962C8B-B14F-4D97-AF65-F5344CB8AC3E}">
        <p14:creationId xmlns:p14="http://schemas.microsoft.com/office/powerpoint/2010/main" val="9901127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Each party has their own responsibility with the parent providing the “what” to eat, “when”, and “where;” while the child decides “how much” and “whether” they eat or not (4).  </a:t>
            </a:r>
          </a:p>
          <a:p>
            <a:endParaRPr lang="en-US" dirty="0" smtClean="0"/>
          </a:p>
          <a:p>
            <a:r>
              <a:rPr lang="en-US" dirty="0" smtClean="0"/>
              <a:t>Parent will control</a:t>
            </a:r>
            <a:r>
              <a:rPr lang="en-US" baseline="0" dirty="0" smtClean="0"/>
              <a:t> the environment and determine what to eat, when to eat, and where to eat.</a:t>
            </a:r>
          </a:p>
          <a:p>
            <a:endParaRPr lang="en-US" baseline="0" dirty="0" smtClean="0"/>
          </a:p>
          <a:p>
            <a:r>
              <a:rPr lang="en-US" baseline="0" dirty="0" smtClean="0"/>
              <a:t>While the child should determine How much and whether they want to eat.  That</a:t>
            </a:r>
            <a:r>
              <a:rPr lang="fr-FR" baseline="0" dirty="0" smtClean="0"/>
              <a:t>’</a:t>
            </a:r>
            <a:r>
              <a:rPr lang="en-US" baseline="0" dirty="0" smtClean="0"/>
              <a:t>s why it is so important for infant to be able to have the skills to turn and reject and show their interests.  </a:t>
            </a:r>
            <a:r>
              <a:rPr lang="en-US" b="1" baseline="0" dirty="0" smtClean="0"/>
              <a:t>Ultimately we are encouraging our infants to move towards independence, self feeding, and recognizing and responding to their own hunger and satiety cues.</a:t>
            </a:r>
            <a:endParaRPr lang="en-US" b="1" dirty="0"/>
          </a:p>
        </p:txBody>
      </p:sp>
      <p:sp>
        <p:nvSpPr>
          <p:cNvPr id="4" name="Slide Number Placeholder 3"/>
          <p:cNvSpPr>
            <a:spLocks noGrp="1"/>
          </p:cNvSpPr>
          <p:nvPr>
            <p:ph type="sldNum" sz="quarter" idx="10"/>
          </p:nvPr>
        </p:nvSpPr>
        <p:spPr/>
        <p:txBody>
          <a:bodyPr/>
          <a:lstStyle/>
          <a:p>
            <a:fld id="{4B036A80-9EBD-154D-9A90-91814B191CB4}" type="slidenum">
              <a:rPr lang="en-US" smtClean="0"/>
              <a:t>48</a:t>
            </a:fld>
            <a:endParaRPr lang="en-US"/>
          </a:p>
        </p:txBody>
      </p:sp>
    </p:spTree>
    <p:extLst>
      <p:ext uri="{BB962C8B-B14F-4D97-AF65-F5344CB8AC3E}">
        <p14:creationId xmlns:p14="http://schemas.microsoft.com/office/powerpoint/2010/main" val="32650411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for Pediatric providers to understand how to implement responsive feeding into their practice they must first understand the different types</a:t>
            </a:r>
            <a:r>
              <a:rPr lang="en-US" baseline="0" dirty="0" smtClean="0"/>
              <a:t> of parental feeding styles.</a:t>
            </a:r>
          </a:p>
          <a:p>
            <a:endParaRPr lang="en-US" baseline="0" dirty="0" smtClean="0"/>
          </a:p>
          <a:p>
            <a:r>
              <a:rPr lang="en-US" baseline="0" dirty="0" smtClean="0"/>
              <a:t>The 2 main categories are responsive feeding vs. non-responsive feeding.  We have introduced the concept of responsive feeding.  Responsive feeding is also described as more </a:t>
            </a:r>
            <a:r>
              <a:rPr lang="en-US" baseline="0" dirty="0" err="1" smtClean="0"/>
              <a:t>authoratative</a:t>
            </a:r>
            <a:r>
              <a:rPr lang="en-US" baseline="0" dirty="0" smtClean="0"/>
              <a:t> or democratic.  Basically very demanding on the parents and requires increase responsiveness from the parents to pay attention to the child's signals.</a:t>
            </a:r>
          </a:p>
          <a:p>
            <a:endParaRPr lang="en-US" baseline="0" dirty="0" smtClean="0"/>
          </a:p>
          <a:p>
            <a:r>
              <a:rPr lang="en-US" sz="1200" kern="1200" dirty="0" err="1" smtClean="0">
                <a:solidFill>
                  <a:schemeClr val="tx1"/>
                </a:solidFill>
                <a:effectLst/>
                <a:latin typeface="+mn-lt"/>
                <a:ea typeface="+mn-ea"/>
                <a:cs typeface="+mn-cs"/>
              </a:rPr>
              <a:t>Harbron</a:t>
            </a:r>
            <a:r>
              <a:rPr lang="en-US" sz="1200" kern="1200" dirty="0" smtClean="0">
                <a:solidFill>
                  <a:schemeClr val="tx1"/>
                </a:solidFill>
                <a:effectLst/>
                <a:latin typeface="+mn-lt"/>
                <a:ea typeface="+mn-ea"/>
                <a:cs typeface="+mn-cs"/>
              </a:rPr>
              <a:t> J, </a:t>
            </a:r>
            <a:r>
              <a:rPr lang="en-US" sz="1200" kern="1200" dirty="0" err="1" smtClean="0">
                <a:solidFill>
                  <a:schemeClr val="tx1"/>
                </a:solidFill>
                <a:effectLst/>
                <a:latin typeface="+mn-lt"/>
                <a:ea typeface="+mn-ea"/>
                <a:cs typeface="+mn-cs"/>
              </a:rPr>
              <a:t>Booley</a:t>
            </a:r>
            <a:r>
              <a:rPr lang="en-US" sz="1200" kern="1200" dirty="0" smtClean="0">
                <a:solidFill>
                  <a:schemeClr val="tx1"/>
                </a:solidFill>
                <a:effectLst/>
                <a:latin typeface="+mn-lt"/>
                <a:ea typeface="+mn-ea"/>
                <a:cs typeface="+mn-cs"/>
              </a:rPr>
              <a:t> S, </a:t>
            </a:r>
            <a:r>
              <a:rPr lang="en-US" sz="1200" kern="1200" dirty="0" err="1" smtClean="0">
                <a:solidFill>
                  <a:schemeClr val="tx1"/>
                </a:solidFill>
                <a:effectLst/>
                <a:latin typeface="+mn-lt"/>
                <a:ea typeface="+mn-ea"/>
                <a:cs typeface="+mn-cs"/>
              </a:rPr>
              <a:t>Najaar</a:t>
            </a:r>
            <a:r>
              <a:rPr lang="en-US" sz="1200" kern="1200" dirty="0" smtClean="0">
                <a:solidFill>
                  <a:schemeClr val="tx1"/>
                </a:solidFill>
                <a:effectLst/>
                <a:latin typeface="+mn-lt"/>
                <a:ea typeface="+mn-ea"/>
                <a:cs typeface="+mn-cs"/>
              </a:rPr>
              <a:t> B, Day C. Responsive feeding: establishing healthy eating </a:t>
            </a:r>
            <a:r>
              <a:rPr lang="en-US" sz="1200" kern="1200" dirty="0" err="1" smtClean="0">
                <a:solidFill>
                  <a:schemeClr val="tx1"/>
                </a:solidFill>
                <a:effectLst/>
                <a:latin typeface="+mn-lt"/>
                <a:ea typeface="+mn-ea"/>
                <a:cs typeface="+mn-cs"/>
              </a:rPr>
              <a:t>behaviour</a:t>
            </a:r>
            <a:r>
              <a:rPr lang="en-US" sz="1200" kern="1200" dirty="0" smtClean="0">
                <a:solidFill>
                  <a:schemeClr val="tx1"/>
                </a:solidFill>
                <a:effectLst/>
                <a:latin typeface="+mn-lt"/>
                <a:ea typeface="+mn-ea"/>
                <a:cs typeface="+mn-cs"/>
              </a:rPr>
              <a:t> early on in </a:t>
            </a:r>
            <a:r>
              <a:rPr lang="en-US" sz="1200" kern="1200" dirty="0" err="1" smtClean="0">
                <a:solidFill>
                  <a:schemeClr val="tx1"/>
                </a:solidFill>
                <a:effectLst/>
                <a:latin typeface="+mn-lt"/>
                <a:ea typeface="+mn-ea"/>
                <a:cs typeface="+mn-cs"/>
              </a:rPr>
              <a:t>life.</a:t>
            </a:r>
            <a:r>
              <a:rPr lang="en-US" sz="1200" i="1" kern="1200" dirty="0" err="1" smtClean="0">
                <a:solidFill>
                  <a:schemeClr val="tx1"/>
                </a:solidFill>
                <a:effectLst/>
                <a:latin typeface="+mn-lt"/>
                <a:ea typeface="+mn-ea"/>
                <a:cs typeface="+mn-cs"/>
              </a:rPr>
              <a:t>South</a:t>
            </a:r>
            <a:r>
              <a:rPr lang="en-US" sz="1200" i="1" kern="1200" dirty="0" smtClean="0">
                <a:solidFill>
                  <a:schemeClr val="tx1"/>
                </a:solidFill>
                <a:effectLst/>
                <a:latin typeface="+mn-lt"/>
                <a:ea typeface="+mn-ea"/>
                <a:cs typeface="+mn-cs"/>
              </a:rPr>
              <a:t> African Journal Of Clinical Nutrition</a:t>
            </a:r>
            <a:r>
              <a:rPr lang="en-US" sz="1200" kern="1200" dirty="0" smtClean="0">
                <a:solidFill>
                  <a:schemeClr val="tx1"/>
                </a:solidFill>
                <a:effectLst/>
                <a:latin typeface="+mn-lt"/>
                <a:ea typeface="+mn-ea"/>
                <a:cs typeface="+mn-cs"/>
              </a:rPr>
              <a:t> [serial online]. September 2, 2013;26(3):S141-9.</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4B036A80-9EBD-154D-9A90-91814B191CB4}" type="slidenum">
              <a:rPr lang="en-US" smtClean="0"/>
              <a:t>49</a:t>
            </a:fld>
            <a:endParaRPr lang="en-US"/>
          </a:p>
        </p:txBody>
      </p:sp>
    </p:spTree>
    <p:extLst>
      <p:ext uri="{BB962C8B-B14F-4D97-AF65-F5344CB8AC3E}">
        <p14:creationId xmlns:p14="http://schemas.microsoft.com/office/powerpoint/2010/main" val="14141348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Indulgent</a:t>
            </a:r>
            <a:r>
              <a:rPr lang="en-US" baseline="0" dirty="0" smtClean="0"/>
              <a:t> or Permissive Parenting Feeding Style is described as being less Demanding and Highly responsive to the infants cues.</a:t>
            </a:r>
            <a:endParaRPr lang="en-US" dirty="0"/>
          </a:p>
        </p:txBody>
      </p:sp>
      <p:sp>
        <p:nvSpPr>
          <p:cNvPr id="4" name="Slide Number Placeholder 3"/>
          <p:cNvSpPr>
            <a:spLocks noGrp="1"/>
          </p:cNvSpPr>
          <p:nvPr>
            <p:ph type="sldNum" sz="quarter" idx="10"/>
          </p:nvPr>
        </p:nvSpPr>
        <p:spPr/>
        <p:txBody>
          <a:bodyPr/>
          <a:lstStyle/>
          <a:p>
            <a:fld id="{4B036A80-9EBD-154D-9A90-91814B191CB4}" type="slidenum">
              <a:rPr lang="en-US" smtClean="0"/>
              <a:t>51</a:t>
            </a:fld>
            <a:endParaRPr lang="en-US"/>
          </a:p>
        </p:txBody>
      </p:sp>
    </p:spTree>
    <p:extLst>
      <p:ext uri="{BB962C8B-B14F-4D97-AF65-F5344CB8AC3E}">
        <p14:creationId xmlns:p14="http://schemas.microsoft.com/office/powerpoint/2010/main" val="14141348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parents recognize the </a:t>
            </a:r>
            <a:r>
              <a:rPr lang="en-US" baseline="0" dirty="0" err="1" smtClean="0"/>
              <a:t>childs</a:t>
            </a:r>
            <a:r>
              <a:rPr lang="en-US" baseline="0" dirty="0" smtClean="0"/>
              <a:t> hunger cues but will continue to allow them to dictate the foods that they eat.</a:t>
            </a:r>
          </a:p>
          <a:p>
            <a:endParaRPr lang="en-US" baseline="0" dirty="0" smtClean="0"/>
          </a:p>
          <a:p>
            <a:r>
              <a:rPr lang="en-US" baseline="0" dirty="0" smtClean="0"/>
              <a:t>As we all remember, we all have a natural predilection for sweet and salt, and even at times higher calorie foods which incorporate Fattier foods.  These infants eat high intakes of salt and sugar with very little vegetables.</a:t>
            </a:r>
            <a:endParaRPr lang="en-US" dirty="0"/>
          </a:p>
        </p:txBody>
      </p:sp>
      <p:sp>
        <p:nvSpPr>
          <p:cNvPr id="4" name="Slide Number Placeholder 3"/>
          <p:cNvSpPr>
            <a:spLocks noGrp="1"/>
          </p:cNvSpPr>
          <p:nvPr>
            <p:ph type="sldNum" sz="quarter" idx="10"/>
          </p:nvPr>
        </p:nvSpPr>
        <p:spPr/>
        <p:txBody>
          <a:bodyPr/>
          <a:lstStyle/>
          <a:p>
            <a:fld id="{4B036A80-9EBD-154D-9A90-91814B191CB4}" type="slidenum">
              <a:rPr lang="en-US" smtClean="0"/>
              <a:t>52</a:t>
            </a:fld>
            <a:endParaRPr lang="en-US"/>
          </a:p>
        </p:txBody>
      </p:sp>
    </p:spTree>
    <p:extLst>
      <p:ext uri="{BB962C8B-B14F-4D97-AF65-F5344CB8AC3E}">
        <p14:creationId xmlns:p14="http://schemas.microsoft.com/office/powerpoint/2010/main" val="5692587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36A80-9EBD-154D-9A90-91814B191CB4}" type="slidenum">
              <a:rPr lang="en-US" smtClean="0"/>
              <a:t>53</a:t>
            </a:fld>
            <a:endParaRPr lang="en-US"/>
          </a:p>
        </p:txBody>
      </p:sp>
    </p:spTree>
    <p:extLst>
      <p:ext uri="{BB962C8B-B14F-4D97-AF65-F5344CB8AC3E}">
        <p14:creationId xmlns:p14="http://schemas.microsoft.com/office/powerpoint/2010/main" val="14141348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Controlling /Authoritarian parental feeding styles are described as demanding and not responsive, forcing children to eat and ignoring hunger and satiety cues (9, 13). </a:t>
            </a:r>
          </a:p>
          <a:p>
            <a:r>
              <a:rPr lang="en-US" sz="1200" kern="1200" dirty="0" smtClean="0">
                <a:solidFill>
                  <a:schemeClr val="tx1"/>
                </a:solidFill>
                <a:effectLst/>
                <a:latin typeface="+mn-lt"/>
                <a:ea typeface="+mn-ea"/>
                <a:cs typeface="+mn-cs"/>
              </a:rPr>
              <a:t>Unfortunately, this</a:t>
            </a:r>
            <a:r>
              <a:rPr lang="en-US" sz="1200" kern="1200" baseline="0" dirty="0" smtClean="0">
                <a:solidFill>
                  <a:schemeClr val="tx1"/>
                </a:solidFill>
                <a:effectLst/>
                <a:latin typeface="+mn-lt"/>
                <a:ea typeface="+mn-ea"/>
                <a:cs typeface="+mn-cs"/>
              </a:rPr>
              <a:t> is often a very coercive style.  Parents will distract children to force food in their mouth or are on time restraints so will rush food to meet their own deadlines.  Or may be trying to save money or set the goal for the child to clean their plate. </a:t>
            </a:r>
          </a:p>
          <a:p>
            <a:r>
              <a:rPr lang="en-US" sz="1200" kern="1200" dirty="0" smtClean="0">
                <a:solidFill>
                  <a:schemeClr val="tx1"/>
                </a:solidFill>
                <a:effectLst/>
                <a:latin typeface="+mn-lt"/>
                <a:ea typeface="+mn-ea"/>
                <a:cs typeface="+mn-cs"/>
              </a:rPr>
              <a:t> Parents typically will use punishment or a multitude of rewards to force the child to eat.  Studies have shown that approximately half of mothers and most fathers practice this method of feeding (12).  This strategy is often used when parents have increased demands on their time; the child is having poor growth, or even when children are recovering from being sick (11-13).  As described above, parents will often use this style in response to pediatrician guidance to optimize nutrition and weight (4,11).  One subset of controlling intake is through parents practicing restrictive feeding.  This can also be very harmful to children and is often associated with parents who have a perception of their child as being overweight/obese (4, 9, 13).  In addition, excessive and non-constructive restriction of foods may actually increase the child’s desire for the “forbidden” food, which is counterproductive and may cause future uninhibited intake (9). </a:t>
            </a:r>
          </a:p>
          <a:p>
            <a:endParaRPr lang="en-US" dirty="0" smtClean="0"/>
          </a:p>
          <a:p>
            <a:r>
              <a:rPr lang="en-US" sz="1200" kern="1200" dirty="0" smtClean="0">
                <a:solidFill>
                  <a:schemeClr val="tx1"/>
                </a:solidFill>
                <a:effectLst/>
                <a:latin typeface="+mn-lt"/>
                <a:ea typeface="+mn-ea"/>
                <a:cs typeface="+mn-cs"/>
              </a:rPr>
              <a:t>Savage J, Fisher J, Birch L. Parental influence on eating behavior: conception to adolescence. </a:t>
            </a:r>
            <a:r>
              <a:rPr lang="en-US" sz="1200" i="1" kern="1200" dirty="0" smtClean="0">
                <a:solidFill>
                  <a:schemeClr val="tx1"/>
                </a:solidFill>
                <a:effectLst/>
                <a:latin typeface="+mn-lt"/>
                <a:ea typeface="+mn-ea"/>
                <a:cs typeface="+mn-cs"/>
              </a:rPr>
              <a:t>Journal Of Law, Medicine &amp; Ethics</a:t>
            </a:r>
            <a:r>
              <a:rPr lang="en-US" sz="1200" kern="1200" dirty="0" smtClean="0">
                <a:solidFill>
                  <a:schemeClr val="tx1"/>
                </a:solidFill>
                <a:effectLst/>
                <a:latin typeface="+mn-lt"/>
                <a:ea typeface="+mn-ea"/>
                <a:cs typeface="+mn-cs"/>
              </a:rPr>
              <a:t> [serial online]. March 2007;35(1):22-34. </a:t>
            </a:r>
            <a:endParaRPr lang="en-US" dirty="0"/>
          </a:p>
        </p:txBody>
      </p:sp>
      <p:sp>
        <p:nvSpPr>
          <p:cNvPr id="4" name="Slide Number Placeholder 3"/>
          <p:cNvSpPr>
            <a:spLocks noGrp="1"/>
          </p:cNvSpPr>
          <p:nvPr>
            <p:ph type="sldNum" sz="quarter" idx="10"/>
          </p:nvPr>
        </p:nvSpPr>
        <p:spPr/>
        <p:txBody>
          <a:bodyPr/>
          <a:lstStyle/>
          <a:p>
            <a:fld id="{4B036A80-9EBD-154D-9A90-91814B191CB4}" type="slidenum">
              <a:rPr lang="en-US" smtClean="0"/>
              <a:t>54</a:t>
            </a:fld>
            <a:endParaRPr lang="en-US"/>
          </a:p>
        </p:txBody>
      </p:sp>
    </p:spTree>
    <p:extLst>
      <p:ext uri="{BB962C8B-B14F-4D97-AF65-F5344CB8AC3E}">
        <p14:creationId xmlns:p14="http://schemas.microsoft.com/office/powerpoint/2010/main" val="9689411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36A80-9EBD-154D-9A90-91814B191CB4}" type="slidenum">
              <a:rPr lang="en-US" smtClean="0"/>
              <a:t>55</a:t>
            </a:fld>
            <a:endParaRPr lang="en-US"/>
          </a:p>
        </p:txBody>
      </p:sp>
    </p:spTree>
    <p:extLst>
      <p:ext uri="{BB962C8B-B14F-4D97-AF65-F5344CB8AC3E}">
        <p14:creationId xmlns:p14="http://schemas.microsoft.com/office/powerpoint/2010/main" val="14141348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Lastly, the neglectful/uninvolved parental feeding style is described as less demanding and less responsive (13).  These parents show very little attention to the child, and may avoid eye contact or appear detached during feeding.  The typical child or parent may have developmental disabilities, emotional concerns, or even depression.  Children may begin to show attention grabbing behavior such as refusing to eat, throwing foods, or having a tantrum in order to attract the parent (11-13).</a:t>
            </a:r>
          </a:p>
          <a:p>
            <a:endParaRPr lang="en-US" dirty="0"/>
          </a:p>
        </p:txBody>
      </p:sp>
      <p:sp>
        <p:nvSpPr>
          <p:cNvPr id="4" name="Slide Number Placeholder 3"/>
          <p:cNvSpPr>
            <a:spLocks noGrp="1"/>
          </p:cNvSpPr>
          <p:nvPr>
            <p:ph type="sldNum" sz="quarter" idx="10"/>
          </p:nvPr>
        </p:nvSpPr>
        <p:spPr/>
        <p:txBody>
          <a:bodyPr/>
          <a:lstStyle/>
          <a:p>
            <a:fld id="{4B036A80-9EBD-154D-9A90-91814B191CB4}" type="slidenum">
              <a:rPr lang="en-US" smtClean="0"/>
              <a:t>56</a:t>
            </a:fld>
            <a:endParaRPr lang="en-US"/>
          </a:p>
        </p:txBody>
      </p:sp>
    </p:spTree>
    <p:extLst>
      <p:ext uri="{BB962C8B-B14F-4D97-AF65-F5344CB8AC3E}">
        <p14:creationId xmlns:p14="http://schemas.microsoft.com/office/powerpoint/2010/main" val="8600625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have discussed most of these, but these are the basic recs from the WHO Recommendations.</a:t>
            </a:r>
            <a:r>
              <a:rPr lang="en-US" baseline="0" dirty="0" smtClean="0"/>
              <a:t>  </a:t>
            </a:r>
            <a:r>
              <a:rPr lang="en-US" dirty="0" smtClean="0"/>
              <a:t>This is directly from</a:t>
            </a:r>
            <a:r>
              <a:rPr lang="en-US" baseline="0" dirty="0" smtClean="0"/>
              <a:t> the Guiding Principles for Complementary Feeding of the Breastfed Child Recommendations from the WHO.</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Pan American Health Organization, WHO. Guiding principles for complementary feeding of the breastfed child.  Washington, DC: Pan American Health Organization/WHO; 2003.</a:t>
            </a:r>
          </a:p>
          <a:p>
            <a:endParaRPr lang="en-US" dirty="0" smtClean="0"/>
          </a:p>
          <a:p>
            <a:r>
              <a:rPr lang="en-US" dirty="0" smtClean="0"/>
              <a:t>-Avoiding</a:t>
            </a:r>
            <a:r>
              <a:rPr lang="en-US" baseline="0" dirty="0" smtClean="0"/>
              <a:t> distractions, feeding to encourage appetite, serve age appropriate foods, tolerate age appropriate mess.</a:t>
            </a:r>
            <a:endParaRPr lang="en-US" dirty="0"/>
          </a:p>
        </p:txBody>
      </p:sp>
      <p:sp>
        <p:nvSpPr>
          <p:cNvPr id="4" name="Slide Number Placeholder 3"/>
          <p:cNvSpPr>
            <a:spLocks noGrp="1"/>
          </p:cNvSpPr>
          <p:nvPr>
            <p:ph type="sldNum" sz="quarter" idx="10"/>
          </p:nvPr>
        </p:nvSpPr>
        <p:spPr/>
        <p:txBody>
          <a:bodyPr/>
          <a:lstStyle/>
          <a:p>
            <a:fld id="{4B036A80-9EBD-154D-9A90-91814B191CB4}" type="slidenum">
              <a:rPr lang="en-US" smtClean="0"/>
              <a:t>57</a:t>
            </a:fld>
            <a:endParaRPr lang="en-US"/>
          </a:p>
        </p:txBody>
      </p:sp>
    </p:spTree>
    <p:extLst>
      <p:ext uri="{BB962C8B-B14F-4D97-AF65-F5344CB8AC3E}">
        <p14:creationId xmlns:p14="http://schemas.microsoft.com/office/powerpoint/2010/main" val="487605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use</a:t>
            </a:r>
            <a:r>
              <a:rPr lang="en-US" baseline="0" dirty="0" smtClean="0"/>
              <a:t> this analogy of a polar bear in a dessert that I borrowed from </a:t>
            </a:r>
            <a:r>
              <a:rPr lang="en-US" baseline="0" smtClean="0"/>
              <a:t>one of my mentors, </a:t>
            </a:r>
            <a:r>
              <a:rPr lang="en-US" baseline="0" dirty="0" smtClean="0"/>
              <a:t>Dr. David Katz.  </a:t>
            </a:r>
            <a:r>
              <a:rPr lang="en-US" dirty="0" smtClean="0"/>
              <a:t>I start with this slide to emphasize that there</a:t>
            </a:r>
            <a:r>
              <a:rPr lang="en-US" baseline="0" dirty="0" smtClean="0"/>
              <a:t> is a great environmental influence on obesity.  It is very hard to study but there is a lot going on around us that greatly affects everything we do and our lifestyle.</a:t>
            </a:r>
            <a:endParaRPr lang="en-US" dirty="0"/>
          </a:p>
        </p:txBody>
      </p:sp>
      <p:sp>
        <p:nvSpPr>
          <p:cNvPr id="4" name="Slide Number Placeholder 3"/>
          <p:cNvSpPr>
            <a:spLocks noGrp="1"/>
          </p:cNvSpPr>
          <p:nvPr>
            <p:ph type="sldNum" sz="quarter" idx="10"/>
          </p:nvPr>
        </p:nvSpPr>
        <p:spPr/>
        <p:txBody>
          <a:bodyPr/>
          <a:lstStyle/>
          <a:p>
            <a:fld id="{E7AA8A31-3BB6-754E-BED6-BCFD0D3B2E39}" type="slidenum">
              <a:rPr lang="en-US" smtClean="0"/>
              <a:t>4</a:t>
            </a:fld>
            <a:endParaRPr lang="en-US"/>
          </a:p>
        </p:txBody>
      </p:sp>
    </p:spTree>
    <p:extLst>
      <p:ext uri="{BB962C8B-B14F-4D97-AF65-F5344CB8AC3E}">
        <p14:creationId xmlns:p14="http://schemas.microsoft.com/office/powerpoint/2010/main" val="29416202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Improving Diet, Energy and Activity for Life Clinic</a:t>
            </a:r>
          </a:p>
          <a:p>
            <a:endParaRPr lang="en-US" dirty="0"/>
          </a:p>
        </p:txBody>
      </p:sp>
      <p:sp>
        <p:nvSpPr>
          <p:cNvPr id="4" name="Slide Number Placeholder 3"/>
          <p:cNvSpPr>
            <a:spLocks noGrp="1"/>
          </p:cNvSpPr>
          <p:nvPr>
            <p:ph type="sldNum" sz="quarter" idx="10"/>
          </p:nvPr>
        </p:nvSpPr>
        <p:spPr/>
        <p:txBody>
          <a:bodyPr/>
          <a:lstStyle/>
          <a:p>
            <a:fld id="{E7AA8A31-3BB6-754E-BED6-BCFD0D3B2E39}" type="slidenum">
              <a:rPr lang="en-US" smtClean="0"/>
              <a:t>58</a:t>
            </a:fld>
            <a:endParaRPr lang="en-US"/>
          </a:p>
        </p:txBody>
      </p:sp>
    </p:spTree>
    <p:extLst>
      <p:ext uri="{BB962C8B-B14F-4D97-AF65-F5344CB8AC3E}">
        <p14:creationId xmlns:p14="http://schemas.microsoft.com/office/powerpoint/2010/main" val="3318222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truth is that we do tend to go down the path of least resistance</a:t>
            </a:r>
            <a:endParaRPr lang="en-US" dirty="0"/>
          </a:p>
        </p:txBody>
      </p:sp>
      <p:sp>
        <p:nvSpPr>
          <p:cNvPr id="4" name="Slide Number Placeholder 3"/>
          <p:cNvSpPr>
            <a:spLocks noGrp="1"/>
          </p:cNvSpPr>
          <p:nvPr>
            <p:ph type="sldNum" sz="quarter" idx="10"/>
          </p:nvPr>
        </p:nvSpPr>
        <p:spPr/>
        <p:txBody>
          <a:bodyPr/>
          <a:lstStyle/>
          <a:p>
            <a:fld id="{E7AA8A31-3BB6-754E-BED6-BCFD0D3B2E39}" type="slidenum">
              <a:rPr lang="en-US" smtClean="0"/>
              <a:t>5</a:t>
            </a:fld>
            <a:endParaRPr lang="en-US"/>
          </a:p>
        </p:txBody>
      </p:sp>
    </p:spTree>
    <p:extLst>
      <p:ext uri="{BB962C8B-B14F-4D97-AF65-F5344CB8AC3E}">
        <p14:creationId xmlns:p14="http://schemas.microsoft.com/office/powerpoint/2010/main" val="3603315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our genetics </a:t>
            </a:r>
            <a:r>
              <a:rPr lang="en-US" dirty="0" err="1" smtClean="0"/>
              <a:t>hasn</a:t>
            </a:r>
            <a:r>
              <a:rPr lang="fr-FR" dirty="0" smtClean="0"/>
              <a:t>’</a:t>
            </a:r>
            <a:r>
              <a:rPr lang="en-US" dirty="0" smtClean="0"/>
              <a:t>t changed in the last 30 years in the time of this</a:t>
            </a:r>
            <a:r>
              <a:rPr lang="en-US" baseline="0" dirty="0" smtClean="0"/>
              <a:t> great obesity epidemic, but our </a:t>
            </a:r>
            <a:r>
              <a:rPr lang="en-US" dirty="0" smtClean="0"/>
              <a:t>environment has</a:t>
            </a:r>
            <a:r>
              <a:rPr lang="en-US" baseline="0" dirty="0" smtClean="0"/>
              <a:t> certainly has changed</a:t>
            </a:r>
            <a:endParaRPr lang="en-US" dirty="0"/>
          </a:p>
        </p:txBody>
      </p:sp>
      <p:sp>
        <p:nvSpPr>
          <p:cNvPr id="4" name="Slide Number Placeholder 3"/>
          <p:cNvSpPr>
            <a:spLocks noGrp="1"/>
          </p:cNvSpPr>
          <p:nvPr>
            <p:ph type="sldNum" sz="quarter" idx="10"/>
          </p:nvPr>
        </p:nvSpPr>
        <p:spPr/>
        <p:txBody>
          <a:bodyPr/>
          <a:lstStyle/>
          <a:p>
            <a:fld id="{E7AA8A31-3BB6-754E-BED6-BCFD0D3B2E39}" type="slidenum">
              <a:rPr lang="en-US" smtClean="0"/>
              <a:t>9</a:t>
            </a:fld>
            <a:endParaRPr lang="en-US"/>
          </a:p>
        </p:txBody>
      </p:sp>
    </p:spTree>
    <p:extLst>
      <p:ext uri="{BB962C8B-B14F-4D97-AF65-F5344CB8AC3E}">
        <p14:creationId xmlns:p14="http://schemas.microsoft.com/office/powerpoint/2010/main" val="3558153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people will combine the overweight and obese</a:t>
            </a:r>
            <a:r>
              <a:rPr lang="en-US" baseline="0" dirty="0" smtClean="0"/>
              <a:t> statistics to get a better number.</a:t>
            </a:r>
            <a:endParaRPr lang="en-US" dirty="0"/>
          </a:p>
        </p:txBody>
      </p:sp>
      <p:sp>
        <p:nvSpPr>
          <p:cNvPr id="4" name="Slide Number Placeholder 3"/>
          <p:cNvSpPr>
            <a:spLocks noGrp="1"/>
          </p:cNvSpPr>
          <p:nvPr>
            <p:ph type="sldNum" sz="quarter" idx="10"/>
          </p:nvPr>
        </p:nvSpPr>
        <p:spPr/>
        <p:txBody>
          <a:bodyPr/>
          <a:lstStyle/>
          <a:p>
            <a:fld id="{E7AA8A31-3BB6-754E-BED6-BCFD0D3B2E39}" type="slidenum">
              <a:rPr lang="en-US" smtClean="0"/>
              <a:t>10</a:t>
            </a:fld>
            <a:endParaRPr lang="en-US"/>
          </a:p>
        </p:txBody>
      </p:sp>
    </p:spTree>
    <p:extLst>
      <p:ext uri="{BB962C8B-B14F-4D97-AF65-F5344CB8AC3E}">
        <p14:creationId xmlns:p14="http://schemas.microsoft.com/office/powerpoint/2010/main" val="4287380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older studies, but</a:t>
            </a:r>
            <a:r>
              <a:rPr lang="en-US" baseline="0" dirty="0" smtClean="0"/>
              <a:t> pulled them from this paper</a:t>
            </a:r>
            <a:endParaRPr lang="en-US" dirty="0"/>
          </a:p>
        </p:txBody>
      </p:sp>
      <p:sp>
        <p:nvSpPr>
          <p:cNvPr id="4" name="Slide Number Placeholder 3"/>
          <p:cNvSpPr>
            <a:spLocks noGrp="1"/>
          </p:cNvSpPr>
          <p:nvPr>
            <p:ph type="sldNum" sz="quarter" idx="10"/>
          </p:nvPr>
        </p:nvSpPr>
        <p:spPr/>
        <p:txBody>
          <a:bodyPr/>
          <a:lstStyle/>
          <a:p>
            <a:fld id="{E7AA8A31-3BB6-754E-BED6-BCFD0D3B2E39}" type="slidenum">
              <a:rPr lang="en-US" smtClean="0"/>
              <a:t>12</a:t>
            </a:fld>
            <a:endParaRPr lang="en-US"/>
          </a:p>
        </p:txBody>
      </p:sp>
    </p:spTree>
    <p:extLst>
      <p:ext uri="{BB962C8B-B14F-4D97-AF65-F5344CB8AC3E}">
        <p14:creationId xmlns:p14="http://schemas.microsoft.com/office/powerpoint/2010/main" val="3849576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pulled a small study from</a:t>
            </a:r>
            <a:r>
              <a:rPr lang="en-US" baseline="0" dirty="0" smtClean="0"/>
              <a:t> the literature in north </a:t>
            </a:r>
            <a:r>
              <a:rPr lang="en-US" baseline="0" dirty="0" err="1" smtClean="0"/>
              <a:t>carolina</a:t>
            </a:r>
            <a:r>
              <a:rPr lang="en-US" baseline="0" dirty="0" smtClean="0"/>
              <a:t>.  This was a cross sectional study(snap shot in time), basically a survey was taken looking at 13 primary care pediatrics sites in North Carolina delving into the perceptions and knowledge of providers</a:t>
            </a:r>
            <a:r>
              <a:rPr lang="en-US" baseline="0" dirty="0" smtClean="0"/>
              <a:t>.</a:t>
            </a:r>
          </a:p>
          <a:p>
            <a:endParaRPr lang="en-US" baseline="0" dirty="0" smtClean="0"/>
          </a:p>
          <a:p>
            <a:r>
              <a:rPr lang="en-US" baseline="0" dirty="0" smtClean="0"/>
              <a:t>So as you can see, things have changed.  Providers are now feeling more confident in bringing in up, but not necessarily in managing it.</a:t>
            </a:r>
          </a:p>
          <a:p>
            <a:r>
              <a:rPr lang="en-US" baseline="0" dirty="0" smtClean="0"/>
              <a:t>Look at there ability to recommend nutrition resources and advising parents on healthy foods, but we have known this for a while.  And a lot of it dates back to our medical school training.  We are behind the times.</a:t>
            </a:r>
            <a:endParaRPr lang="en-US" dirty="0"/>
          </a:p>
        </p:txBody>
      </p:sp>
      <p:sp>
        <p:nvSpPr>
          <p:cNvPr id="4" name="Slide Number Placeholder 3"/>
          <p:cNvSpPr>
            <a:spLocks noGrp="1"/>
          </p:cNvSpPr>
          <p:nvPr>
            <p:ph type="sldNum" sz="quarter" idx="10"/>
          </p:nvPr>
        </p:nvSpPr>
        <p:spPr/>
        <p:txBody>
          <a:bodyPr/>
          <a:lstStyle/>
          <a:p>
            <a:fld id="{E7AA8A31-3BB6-754E-BED6-BCFD0D3B2E39}" type="slidenum">
              <a:rPr lang="en-US" smtClean="0"/>
              <a:t>13</a:t>
            </a:fld>
            <a:endParaRPr lang="en-US"/>
          </a:p>
        </p:txBody>
      </p:sp>
    </p:spTree>
    <p:extLst>
      <p:ext uri="{BB962C8B-B14F-4D97-AF65-F5344CB8AC3E}">
        <p14:creationId xmlns:p14="http://schemas.microsoft.com/office/powerpoint/2010/main" val="1093404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6F5CDDF5-0DDA-2949-8945-D89B7C57D473}" type="datetimeFigureOut">
              <a:rPr lang="en-US" smtClean="0"/>
              <a:t>8/21/15</a:t>
            </a:fld>
            <a:endParaRPr lang="en-US"/>
          </a:p>
        </p:txBody>
      </p:sp>
      <p:sp>
        <p:nvSpPr>
          <p:cNvPr id="8" name="Slide Number Placeholder 7"/>
          <p:cNvSpPr>
            <a:spLocks noGrp="1"/>
          </p:cNvSpPr>
          <p:nvPr>
            <p:ph type="sldNum" sz="quarter" idx="11"/>
          </p:nvPr>
        </p:nvSpPr>
        <p:spPr/>
        <p:txBody>
          <a:bodyPr/>
          <a:lstStyle/>
          <a:p>
            <a:fld id="{A82E4EAE-63B5-E944-9EFD-39A41A6553B8}"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5CDDF5-0DDA-2949-8945-D89B7C57D473}" type="datetimeFigureOut">
              <a:rPr lang="en-US" smtClean="0"/>
              <a:t>8/21/15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E4EAE-63B5-E944-9EFD-39A41A6553B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5CDDF5-0DDA-2949-8945-D89B7C57D473}" type="datetimeFigureOut">
              <a:rPr lang="en-US" smtClean="0"/>
              <a:t>8/21/15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E4EAE-63B5-E944-9EFD-39A41A6553B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6F5CDDF5-0DDA-2949-8945-D89B7C57D473}" type="datetimeFigureOut">
              <a:rPr lang="en-US" smtClean="0"/>
              <a:t>8/21/15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E4EAE-63B5-E944-9EFD-39A41A6553B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5CDDF5-0DDA-2949-8945-D89B7C57D473}" type="datetimeFigureOut">
              <a:rPr lang="en-US" smtClean="0"/>
              <a:t>8/21/15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E4EAE-63B5-E944-9EFD-39A41A6553B8}"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6F5CDDF5-0DDA-2949-8945-D89B7C57D473}" type="datetimeFigureOut">
              <a:rPr lang="en-US" smtClean="0"/>
              <a:t>8/21/15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2E4EAE-63B5-E944-9EFD-39A41A6553B8}"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6F5CDDF5-0DDA-2949-8945-D89B7C57D473}" type="datetimeFigureOut">
              <a:rPr lang="en-US" smtClean="0"/>
              <a:t>8/21/15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2E4EAE-63B5-E944-9EFD-39A41A6553B8}"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F5CDDF5-0DDA-2949-8945-D89B7C57D473}" type="datetimeFigureOut">
              <a:rPr lang="en-US" smtClean="0"/>
              <a:t>8/21/15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2E4EAE-63B5-E944-9EFD-39A41A6553B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5CDDF5-0DDA-2949-8945-D89B7C57D473}" type="datetimeFigureOut">
              <a:rPr lang="en-US" smtClean="0"/>
              <a:t>8/21/15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2E4EAE-63B5-E944-9EFD-39A41A6553B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5CDDF5-0DDA-2949-8945-D89B7C57D473}" type="datetimeFigureOut">
              <a:rPr lang="en-US" smtClean="0"/>
              <a:t>8/21/15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2E4EAE-63B5-E944-9EFD-39A41A6553B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5CDDF5-0DDA-2949-8945-D89B7C57D473}" type="datetimeFigureOut">
              <a:rPr lang="en-US" smtClean="0"/>
              <a:t>8/21/15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2E4EAE-63B5-E944-9EFD-39A41A6553B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6F5CDDF5-0DDA-2949-8945-D89B7C57D473}" type="datetimeFigureOut">
              <a:rPr lang="en-US" smtClean="0"/>
              <a:t>8/21/15</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A82E4EAE-63B5-E944-9EFD-39A41A6553B8}"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3.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hyperlink" Target="http://www.nap.edu/catalog.php?record_id=11015" TargetMode="Externa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jpe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3.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6.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39.jpeg"/></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40.jpeg"/><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4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67000"/>
          </a:blip>
          <a:stretch>
            <a:fillRect/>
          </a:stretch>
        </p:blipFill>
        <p:spPr>
          <a:xfrm>
            <a:off x="1985627" y="3999093"/>
            <a:ext cx="4619984" cy="2887490"/>
          </a:xfrm>
          <a:prstGeom prst="rect">
            <a:avLst/>
          </a:prstGeom>
        </p:spPr>
      </p:pic>
      <p:pic>
        <p:nvPicPr>
          <p:cNvPr id="7" name="Picture 6"/>
          <p:cNvPicPr>
            <a:picLocks noChangeAspect="1"/>
          </p:cNvPicPr>
          <p:nvPr/>
        </p:nvPicPr>
        <p:blipFill>
          <a:blip r:embed="rId4">
            <a:alphaModFix amt="45000"/>
          </a:blip>
          <a:stretch>
            <a:fillRect/>
          </a:stretch>
        </p:blipFill>
        <p:spPr>
          <a:xfrm>
            <a:off x="7595464" y="2617561"/>
            <a:ext cx="1548536" cy="2322804"/>
          </a:xfrm>
          <a:prstGeom prst="rect">
            <a:avLst/>
          </a:prstGeom>
        </p:spPr>
      </p:pic>
      <p:sp>
        <p:nvSpPr>
          <p:cNvPr id="2" name="Title 1"/>
          <p:cNvSpPr>
            <a:spLocks noGrp="1"/>
          </p:cNvSpPr>
          <p:nvPr>
            <p:ph type="ctrTitle"/>
          </p:nvPr>
        </p:nvSpPr>
        <p:spPr>
          <a:xfrm>
            <a:off x="685800" y="987834"/>
            <a:ext cx="7772400" cy="2320976"/>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Childhood Obesity: Assessment, Prevention, &amp; Treatment</a:t>
            </a:r>
            <a:endParaRPr lang="en-US" sz="5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Subtitle 2"/>
          <p:cNvSpPr>
            <a:spLocks noGrp="1"/>
          </p:cNvSpPr>
          <p:nvPr>
            <p:ph type="subTitle" idx="1"/>
          </p:nvPr>
        </p:nvSpPr>
        <p:spPr>
          <a:xfrm>
            <a:off x="1371600" y="3308810"/>
            <a:ext cx="6400800" cy="1161402"/>
          </a:xfrm>
        </p:spPr>
        <p:txBody>
          <a:bodyPr/>
          <a:lstStyle/>
          <a:p>
            <a:r>
              <a:rPr lang="en-US" dirty="0" smtClean="0"/>
              <a:t>A primer for Pediatric Residents to better identify and manage obesity</a:t>
            </a:r>
            <a:endParaRPr lang="en-US" dirty="0"/>
          </a:p>
        </p:txBody>
      </p:sp>
      <p:sp>
        <p:nvSpPr>
          <p:cNvPr id="5" name="TextBox 4"/>
          <p:cNvSpPr txBox="1"/>
          <p:nvPr/>
        </p:nvSpPr>
        <p:spPr>
          <a:xfrm>
            <a:off x="5236341" y="5686254"/>
            <a:ext cx="3907659" cy="1200329"/>
          </a:xfrm>
          <a:prstGeom prst="rect">
            <a:avLst/>
          </a:prstGeom>
          <a:noFill/>
        </p:spPr>
        <p:txBody>
          <a:bodyPr wrap="square" rtlCol="0">
            <a:spAutoFit/>
          </a:bodyPr>
          <a:lstStyle/>
          <a:p>
            <a:pPr algn="r"/>
            <a:r>
              <a:rPr lang="en-US" dirty="0" smtClean="0"/>
              <a:t>Kofi Essel-PGY-5, MD, FAAP</a:t>
            </a:r>
          </a:p>
          <a:p>
            <a:pPr algn="r"/>
            <a:r>
              <a:rPr lang="en-US" dirty="0" smtClean="0"/>
              <a:t>General Academic Pediatrics Fellow</a:t>
            </a:r>
          </a:p>
          <a:p>
            <a:pPr algn="r"/>
            <a:r>
              <a:rPr lang="en-US" dirty="0" smtClean="0"/>
              <a:t>Children’s National Health System</a:t>
            </a:r>
          </a:p>
          <a:p>
            <a:endParaRPr lang="en-US" dirty="0"/>
          </a:p>
        </p:txBody>
      </p:sp>
      <p:sp>
        <p:nvSpPr>
          <p:cNvPr id="6" name="TextBox 5"/>
          <p:cNvSpPr txBox="1"/>
          <p:nvPr/>
        </p:nvSpPr>
        <p:spPr>
          <a:xfrm>
            <a:off x="-1" y="6335151"/>
            <a:ext cx="2900369" cy="461665"/>
          </a:xfrm>
          <a:prstGeom prst="rect">
            <a:avLst/>
          </a:prstGeom>
          <a:noFill/>
        </p:spPr>
        <p:txBody>
          <a:bodyPr wrap="square" rtlCol="0">
            <a:spAutoFit/>
          </a:bodyPr>
          <a:lstStyle/>
          <a:p>
            <a:r>
              <a:rPr lang="en-US" sz="1200" dirty="0" smtClean="0"/>
              <a:t>Children's National Pediatric Resident Noon Conference: August 21, 2015</a:t>
            </a:r>
            <a:endParaRPr lang="en-US" sz="1200" dirty="0"/>
          </a:p>
        </p:txBody>
      </p:sp>
    </p:spTree>
    <p:extLst>
      <p:ext uri="{BB962C8B-B14F-4D97-AF65-F5344CB8AC3E}">
        <p14:creationId xmlns:p14="http://schemas.microsoft.com/office/powerpoint/2010/main" val="283922484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 Question</a:t>
            </a:r>
            <a:endParaRPr lang="en-US" dirty="0"/>
          </a:p>
        </p:txBody>
      </p:sp>
      <p:sp>
        <p:nvSpPr>
          <p:cNvPr id="3" name="Content Placeholder 2"/>
          <p:cNvSpPr>
            <a:spLocks noGrp="1"/>
          </p:cNvSpPr>
          <p:nvPr>
            <p:ph idx="1"/>
          </p:nvPr>
        </p:nvSpPr>
        <p:spPr/>
        <p:txBody>
          <a:bodyPr/>
          <a:lstStyle/>
          <a:p>
            <a:r>
              <a:rPr lang="en-US" dirty="0" smtClean="0"/>
              <a:t>How many children are obese in the united states from the age of 2-19yo</a:t>
            </a:r>
            <a:r>
              <a:rPr lang="en-US" dirty="0" smtClean="0"/>
              <a:t>?</a:t>
            </a:r>
          </a:p>
          <a:p>
            <a:endParaRPr lang="en-US" dirty="0"/>
          </a:p>
          <a:p>
            <a:endParaRPr lang="en-US" dirty="0" smtClean="0"/>
          </a:p>
          <a:p>
            <a:endParaRPr lang="en-US" dirty="0"/>
          </a:p>
          <a:p>
            <a:endParaRPr lang="en-US" dirty="0" smtClean="0"/>
          </a:p>
          <a:p>
            <a:r>
              <a:rPr lang="en-US" dirty="0"/>
              <a:t>How many </a:t>
            </a:r>
            <a:r>
              <a:rPr lang="en-US" dirty="0" smtClean="0"/>
              <a:t>Adults are </a:t>
            </a:r>
            <a:r>
              <a:rPr lang="en-US" dirty="0"/>
              <a:t>obese in the united </a:t>
            </a:r>
            <a:r>
              <a:rPr lang="en-US" dirty="0" smtClean="0"/>
              <a:t>states?</a:t>
            </a:r>
          </a:p>
          <a:p>
            <a:pPr marL="0" indent="0">
              <a:buNone/>
            </a:pPr>
            <a:endParaRPr lang="en-US" dirty="0"/>
          </a:p>
          <a:p>
            <a:endParaRPr lang="en-US" dirty="0"/>
          </a:p>
        </p:txBody>
      </p:sp>
      <p:sp>
        <p:nvSpPr>
          <p:cNvPr id="4" name="TextBox 3"/>
          <p:cNvSpPr txBox="1"/>
          <p:nvPr/>
        </p:nvSpPr>
        <p:spPr>
          <a:xfrm>
            <a:off x="3323666" y="2712624"/>
            <a:ext cx="1912675" cy="861774"/>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16.9%</a:t>
            </a:r>
            <a:endParaRPr lang="en-US" sz="5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3476066" y="4903412"/>
            <a:ext cx="1912675" cy="861774"/>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34.9%</a:t>
            </a:r>
            <a:endParaRPr lang="en-US" sz="5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1768047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dissolv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631950"/>
            <a:ext cx="5948362" cy="3606800"/>
          </a:xfrm>
          <a:prstGeom prst="rect">
            <a:avLst/>
          </a:prstGeom>
          <a:noFill/>
          <a:extLst>
            <a:ext uri="{909E8E84-426E-40dd-AFC4-6F175D3DCCD1}">
              <a14:hiddenFill xmlns:a14="http://schemas.microsoft.com/office/drawing/2010/main">
                <a:solidFill>
                  <a:srgbClr val="FFFFFF"/>
                </a:solidFill>
              </a14:hiddenFill>
            </a:ext>
          </a:extLst>
        </p:spPr>
      </p:pic>
      <p:sp>
        <p:nvSpPr>
          <p:cNvPr id="360452" name="Rectangle 4"/>
          <p:cNvSpPr>
            <a:spLocks/>
          </p:cNvSpPr>
          <p:nvPr/>
        </p:nvSpPr>
        <p:spPr bwMode="auto">
          <a:xfrm>
            <a:off x="414338" y="800100"/>
            <a:ext cx="8229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en-US" sz="2800" b="1" dirty="0">
                <a:solidFill>
                  <a:srgbClr val="CC6600"/>
                </a:solidFill>
                <a:latin typeface="Calibri" charset="0"/>
              </a:rPr>
              <a:t>Trends in Obesity Among Children</a:t>
            </a:r>
            <a:br>
              <a:rPr lang="en-US" sz="2800" b="1" dirty="0">
                <a:solidFill>
                  <a:srgbClr val="CC6600"/>
                </a:solidFill>
                <a:latin typeface="Calibri" charset="0"/>
              </a:rPr>
            </a:br>
            <a:r>
              <a:rPr lang="en-US" sz="2800" b="1" dirty="0">
                <a:solidFill>
                  <a:srgbClr val="CC6600"/>
                </a:solidFill>
                <a:latin typeface="Calibri" charset="0"/>
              </a:rPr>
              <a:t>and Adolescents: United States, 1963–2008 </a:t>
            </a:r>
          </a:p>
        </p:txBody>
      </p:sp>
      <p:sp>
        <p:nvSpPr>
          <p:cNvPr id="360454" name="Rectangle 6"/>
          <p:cNvSpPr>
            <a:spLocks noChangeArrowheads="1"/>
          </p:cNvSpPr>
          <p:nvPr/>
        </p:nvSpPr>
        <p:spPr bwMode="auto">
          <a:xfrm>
            <a:off x="357188" y="5273675"/>
            <a:ext cx="86106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r>
              <a:rPr lang="en-US" sz="1200">
                <a:latin typeface="Calibri" charset="0"/>
              </a:rPr>
              <a:t>Note: Obesity is defined as body mass index (BMI) greater than or equal to sex- and age-specific 95th percentile from the 2000 CDC Growth Charts.</a:t>
            </a:r>
          </a:p>
          <a:p>
            <a:r>
              <a:rPr lang="en-US" sz="1000">
                <a:latin typeface="Calibri" charset="0"/>
              </a:rPr>
              <a:t>CDC/NCHS, National Health Examination Surveys II (ages 6–11), III (ages 12–17), and National Health and Nutrition Examination</a:t>
            </a:r>
            <a:br>
              <a:rPr lang="en-US" sz="1000">
                <a:latin typeface="Calibri" charset="0"/>
              </a:rPr>
            </a:br>
            <a:r>
              <a:rPr lang="en-US" sz="1000">
                <a:latin typeface="Calibri" charset="0"/>
              </a:rPr>
              <a:t>Surveys (NHANES) 1999–2000, 2001–2003, 2003–2004, 2005–2006, and 2007–2008.</a:t>
            </a:r>
            <a:r>
              <a:rPr lang="en-US" sz="1200">
                <a:latin typeface="Calibri" charset="0"/>
              </a:rPr>
              <a:t> </a:t>
            </a:r>
          </a:p>
        </p:txBody>
      </p:sp>
    </p:spTree>
    <p:extLst>
      <p:ext uri="{BB962C8B-B14F-4D97-AF65-F5344CB8AC3E}">
        <p14:creationId xmlns:p14="http://schemas.microsoft.com/office/powerpoint/2010/main" val="362156215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0879"/>
            <a:ext cx="8229600" cy="1600200"/>
          </a:xfrm>
        </p:spPr>
        <p:txBody>
          <a:bodyPr/>
          <a:lstStyle/>
          <a:p>
            <a:r>
              <a:rPr lang="en-US" dirty="0" smtClean="0"/>
              <a:t>Pediatric Providers Say…</a:t>
            </a:r>
            <a:endParaRPr lang="en-US" dirty="0"/>
          </a:p>
        </p:txBody>
      </p:sp>
      <p:sp>
        <p:nvSpPr>
          <p:cNvPr id="3" name="Content Placeholder 2"/>
          <p:cNvSpPr>
            <a:spLocks noGrp="1"/>
          </p:cNvSpPr>
          <p:nvPr>
            <p:ph idx="1"/>
          </p:nvPr>
        </p:nvSpPr>
        <p:spPr/>
        <p:txBody>
          <a:bodyPr>
            <a:normAutofit fontScale="92500" lnSpcReduction="20000"/>
          </a:bodyPr>
          <a:lstStyle/>
          <a:p>
            <a:r>
              <a:rPr lang="en-US" i="1" dirty="0" smtClean="0"/>
              <a:t>[P]</a:t>
            </a:r>
            <a:r>
              <a:rPr lang="en-US" i="1" dirty="0" err="1" smtClean="0"/>
              <a:t>roviders</a:t>
            </a:r>
            <a:r>
              <a:rPr lang="en-US" i="1" dirty="0" smtClean="0"/>
              <a:t> </a:t>
            </a:r>
            <a:r>
              <a:rPr lang="en-US" i="1" dirty="0"/>
              <a:t>feel they are </a:t>
            </a:r>
            <a:r>
              <a:rPr lang="en-US" b="1" i="1" u="sng" dirty="0">
                <a:solidFill>
                  <a:srgbClr val="FF0000"/>
                </a:solidFill>
              </a:rPr>
              <a:t>not qualified for </a:t>
            </a:r>
            <a:r>
              <a:rPr lang="en-US" i="1" dirty="0"/>
              <a:t>and/or are </a:t>
            </a:r>
            <a:r>
              <a:rPr lang="en-US" b="1" i="1" u="sng" dirty="0">
                <a:solidFill>
                  <a:srgbClr val="FF0000"/>
                </a:solidFill>
              </a:rPr>
              <a:t>ineffective</a:t>
            </a:r>
            <a:r>
              <a:rPr lang="en-US" i="1" dirty="0">
                <a:solidFill>
                  <a:srgbClr val="FF0000"/>
                </a:solidFill>
              </a:rPr>
              <a:t> </a:t>
            </a:r>
            <a:r>
              <a:rPr lang="en-US" i="1" dirty="0"/>
              <a:t>at treating childhood overweight and often find treating overweight children </a:t>
            </a:r>
            <a:r>
              <a:rPr lang="en-US" b="1" i="1" dirty="0" smtClean="0">
                <a:solidFill>
                  <a:srgbClr val="FF0000"/>
                </a:solidFill>
              </a:rPr>
              <a:t>frustrating</a:t>
            </a:r>
            <a:r>
              <a:rPr lang="en-US" dirty="0" smtClean="0"/>
              <a:t>(Silberberg, et. al, NC Med J, 2012)</a:t>
            </a:r>
          </a:p>
          <a:p>
            <a:endParaRPr lang="en-US" dirty="0" smtClean="0"/>
          </a:p>
          <a:p>
            <a:r>
              <a:rPr lang="en-US" i="1" dirty="0" smtClean="0"/>
              <a:t>[F]or </a:t>
            </a:r>
            <a:r>
              <a:rPr lang="en-US" i="1" dirty="0"/>
              <a:t>most providers, the choice to intervene with a patient is typically based on the </a:t>
            </a:r>
            <a:r>
              <a:rPr lang="en-US" b="1" i="1" u="sng" dirty="0">
                <a:solidFill>
                  <a:srgbClr val="FF0000"/>
                </a:solidFill>
              </a:rPr>
              <a:t>provider’s subjective level of </a:t>
            </a:r>
            <a:r>
              <a:rPr lang="en-US" b="1" i="1" u="sng" dirty="0" smtClean="0">
                <a:solidFill>
                  <a:srgbClr val="FF0000"/>
                </a:solidFill>
              </a:rPr>
              <a:t>concern </a:t>
            </a:r>
            <a:r>
              <a:rPr lang="en-US" i="1" dirty="0" smtClean="0"/>
              <a:t>with </a:t>
            </a:r>
            <a:r>
              <a:rPr lang="en-US" i="1" dirty="0"/>
              <a:t>the patient’s weight </a:t>
            </a:r>
            <a:r>
              <a:rPr lang="en-US" i="1" dirty="0" smtClean="0"/>
              <a:t>issue</a:t>
            </a:r>
            <a:r>
              <a:rPr lang="en-US" dirty="0" smtClean="0"/>
              <a:t>(Silberberg, et. al, NC Med J, 2012)</a:t>
            </a:r>
          </a:p>
          <a:p>
            <a:pPr marL="0" indent="0">
              <a:buNone/>
            </a:pPr>
            <a:endParaRPr lang="en-US" dirty="0"/>
          </a:p>
          <a:p>
            <a:r>
              <a:rPr lang="en-US" i="1" dirty="0"/>
              <a:t>Perceived barriers underlying these perceptions </a:t>
            </a:r>
            <a:r>
              <a:rPr lang="en-US" b="1" i="1" u="sng" dirty="0">
                <a:solidFill>
                  <a:srgbClr val="FF0000"/>
                </a:solidFill>
              </a:rPr>
              <a:t>include lack of time, lack of resources (including dietitians), lack of reimbursement, and perceived treatment </a:t>
            </a:r>
            <a:r>
              <a:rPr lang="en-US" b="1" i="1" u="sng" dirty="0" smtClean="0">
                <a:solidFill>
                  <a:srgbClr val="FF0000"/>
                </a:solidFill>
              </a:rPr>
              <a:t>failures</a:t>
            </a:r>
            <a:r>
              <a:rPr lang="en-US" dirty="0" smtClean="0"/>
              <a:t>(Silberberg, et. al, NC Med J, 2012)</a:t>
            </a:r>
            <a:endParaRPr lang="en-US" dirty="0"/>
          </a:p>
          <a:p>
            <a:endParaRPr lang="en-US" dirty="0"/>
          </a:p>
          <a:p>
            <a:endParaRPr lang="en-US" dirty="0"/>
          </a:p>
        </p:txBody>
      </p:sp>
    </p:spTree>
    <p:extLst>
      <p:ext uri="{BB962C8B-B14F-4D97-AF65-F5344CB8AC3E}">
        <p14:creationId xmlns:p14="http://schemas.microsoft.com/office/powerpoint/2010/main" val="12100797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dissolve">
                                      <p:cBhvr>
                                        <p:cTn id="1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44600" y="680357"/>
            <a:ext cx="6642100" cy="2159000"/>
          </a:xfrm>
          <a:prstGeom prst="rect">
            <a:avLst/>
          </a:prstGeom>
        </p:spPr>
      </p:pic>
      <p:sp>
        <p:nvSpPr>
          <p:cNvPr id="6" name="TextBox 5"/>
          <p:cNvSpPr txBox="1"/>
          <p:nvPr/>
        </p:nvSpPr>
        <p:spPr>
          <a:xfrm>
            <a:off x="1524000" y="3447143"/>
            <a:ext cx="6362700" cy="1200329"/>
          </a:xfrm>
          <a:prstGeom prst="rect">
            <a:avLst/>
          </a:prstGeom>
          <a:noFill/>
        </p:spPr>
        <p:txBody>
          <a:bodyPr wrap="square" rtlCol="0">
            <a:spAutoFit/>
          </a:bodyPr>
          <a:lstStyle/>
          <a:p>
            <a:pPr marL="285750" indent="-285750">
              <a:buFont typeface="Arial"/>
              <a:buChar char="•"/>
            </a:pPr>
            <a:r>
              <a:rPr lang="en-US" dirty="0" smtClean="0"/>
              <a:t>Small Cross Sectional Study of 13 Primary Care Pediatric Practices in North Carolina</a:t>
            </a:r>
          </a:p>
          <a:p>
            <a:pPr marL="285750" indent="-285750">
              <a:buFont typeface="Arial"/>
              <a:buChar char="•"/>
            </a:pPr>
            <a:r>
              <a:rPr lang="en-US" dirty="0" smtClean="0"/>
              <a:t>273 providers(66.9%- response rate)</a:t>
            </a:r>
          </a:p>
          <a:p>
            <a:endParaRPr lang="en-US" dirty="0"/>
          </a:p>
        </p:txBody>
      </p:sp>
      <p:pic>
        <p:nvPicPr>
          <p:cNvPr id="7" name="Picture 6"/>
          <p:cNvPicPr>
            <a:picLocks noChangeAspect="1"/>
          </p:cNvPicPr>
          <p:nvPr/>
        </p:nvPicPr>
        <p:blipFill>
          <a:blip r:embed="rId4"/>
          <a:stretch>
            <a:fillRect/>
          </a:stretch>
        </p:blipFill>
        <p:spPr>
          <a:xfrm>
            <a:off x="1257300" y="2939030"/>
            <a:ext cx="6629400" cy="30845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Frame 7"/>
          <p:cNvSpPr/>
          <p:nvPr/>
        </p:nvSpPr>
        <p:spPr>
          <a:xfrm>
            <a:off x="4834928" y="3841728"/>
            <a:ext cx="762000" cy="217127"/>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0" y="6581001"/>
            <a:ext cx="2345263" cy="276999"/>
          </a:xfrm>
          <a:prstGeom prst="rect">
            <a:avLst/>
          </a:prstGeom>
        </p:spPr>
        <p:txBody>
          <a:bodyPr wrap="none">
            <a:spAutoFit/>
          </a:bodyPr>
          <a:lstStyle/>
          <a:p>
            <a:r>
              <a:rPr lang="en-US" sz="1200" dirty="0" smtClean="0"/>
              <a:t>(Silberberg, et. al, NC Med J, 2012)</a:t>
            </a:r>
            <a:endParaRPr lang="en-US" sz="1200" dirty="0"/>
          </a:p>
        </p:txBody>
      </p:sp>
      <p:sp>
        <p:nvSpPr>
          <p:cNvPr id="10" name="Frame 9"/>
          <p:cNvSpPr/>
          <p:nvPr/>
        </p:nvSpPr>
        <p:spPr>
          <a:xfrm>
            <a:off x="6465405" y="3836654"/>
            <a:ext cx="762000" cy="222201"/>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Frame 10"/>
          <p:cNvSpPr/>
          <p:nvPr/>
        </p:nvSpPr>
        <p:spPr>
          <a:xfrm>
            <a:off x="6463577" y="4047816"/>
            <a:ext cx="762000" cy="222201"/>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Frame 11"/>
          <p:cNvSpPr/>
          <p:nvPr/>
        </p:nvSpPr>
        <p:spPr>
          <a:xfrm>
            <a:off x="6503685" y="4771333"/>
            <a:ext cx="762000" cy="222201"/>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946996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1"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9" presetClass="exit" presetSubtype="0" fill="hold" grpId="1" nodeType="withEffect">
                                  <p:stCondLst>
                                    <p:cond delay="0"/>
                                  </p:stCondLst>
                                  <p:childTnLst>
                                    <p:animEffect transition="out" filter="dissolv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ssolv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dissolv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61548" y="258399"/>
            <a:ext cx="7020904" cy="3316572"/>
          </a:xfrm>
          <a:prstGeom prst="rect">
            <a:avLst/>
          </a:prstGeom>
        </p:spPr>
      </p:pic>
      <p:sp>
        <p:nvSpPr>
          <p:cNvPr id="5" name="TextBox 4"/>
          <p:cNvSpPr txBox="1"/>
          <p:nvPr/>
        </p:nvSpPr>
        <p:spPr>
          <a:xfrm>
            <a:off x="530774" y="3734696"/>
            <a:ext cx="8165887" cy="2462212"/>
          </a:xfrm>
          <a:prstGeom prst="rect">
            <a:avLst/>
          </a:prstGeom>
          <a:noFill/>
        </p:spPr>
        <p:txBody>
          <a:bodyPr wrap="square" rtlCol="0">
            <a:spAutoFit/>
          </a:bodyPr>
          <a:lstStyle/>
          <a:p>
            <a:pPr marL="285750" indent="-285750">
              <a:buFont typeface="Arial"/>
              <a:buChar char="•"/>
            </a:pPr>
            <a:r>
              <a:rPr lang="en-US" sz="2200" b="1" dirty="0" smtClean="0"/>
              <a:t>Cross Sectional Study of 133 US Medical Schools in 2012-2013</a:t>
            </a:r>
          </a:p>
          <a:p>
            <a:pPr marL="285750" indent="-285750">
              <a:buFont typeface="Arial"/>
              <a:buChar char="•"/>
            </a:pPr>
            <a:r>
              <a:rPr lang="en-US" sz="2200" b="1" dirty="0" smtClean="0"/>
              <a:t>91% Response Rate(121/133 Schools)</a:t>
            </a:r>
          </a:p>
          <a:p>
            <a:pPr marL="285750" indent="-285750">
              <a:buFont typeface="Arial"/>
              <a:buChar char="•"/>
            </a:pPr>
            <a:r>
              <a:rPr lang="en-US" sz="2200" b="1" dirty="0" smtClean="0"/>
              <a:t>Majority failed to provide the minimum of 25hrs(71%, 86/121)</a:t>
            </a:r>
          </a:p>
          <a:p>
            <a:pPr marL="285750" indent="-285750">
              <a:buFont typeface="Arial"/>
              <a:buChar char="•"/>
            </a:pPr>
            <a:r>
              <a:rPr lang="en-US" sz="2200" b="1" dirty="0" smtClean="0"/>
              <a:t>36% provided less than ½ of 25hrs of minimum education</a:t>
            </a:r>
          </a:p>
          <a:p>
            <a:pPr marL="285750" indent="-285750">
              <a:buFont typeface="Arial"/>
              <a:buChar char="•"/>
            </a:pPr>
            <a:r>
              <a:rPr lang="en-US" sz="2200" b="1" dirty="0" smtClean="0"/>
              <a:t>&lt;50% indicated teaching any nutrition in clinical practice</a:t>
            </a:r>
            <a:endParaRPr lang="en-US" sz="2200" b="1" dirty="0"/>
          </a:p>
        </p:txBody>
      </p:sp>
    </p:spTree>
    <p:extLst>
      <p:ext uri="{BB962C8B-B14F-4D97-AF65-F5344CB8AC3E}">
        <p14:creationId xmlns:p14="http://schemas.microsoft.com/office/powerpoint/2010/main" val="10487849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a:xfrm>
            <a:off x="457200" y="1819718"/>
            <a:ext cx="8229600" cy="3856408"/>
          </a:xfrm>
        </p:spPr>
        <p:txBody>
          <a:bodyPr>
            <a:normAutofit/>
          </a:bodyPr>
          <a:lstStyle/>
          <a:p>
            <a:r>
              <a:rPr lang="en-US" dirty="0" smtClean="0"/>
              <a:t>Define relevance of Childhood Obesity for Residents</a:t>
            </a:r>
          </a:p>
          <a:p>
            <a:r>
              <a:rPr lang="en-US" dirty="0" smtClean="0"/>
              <a:t>Discuss </a:t>
            </a:r>
            <a:r>
              <a:rPr lang="en-US" dirty="0"/>
              <a:t>basic national childhood obesity </a:t>
            </a:r>
            <a:r>
              <a:rPr lang="en-US" dirty="0" smtClean="0"/>
              <a:t>trends</a:t>
            </a:r>
          </a:p>
          <a:p>
            <a:r>
              <a:rPr lang="en-US" dirty="0" smtClean="0"/>
              <a:t>Define Obesity as a disease state</a:t>
            </a:r>
          </a:p>
          <a:p>
            <a:r>
              <a:rPr lang="en-US" dirty="0" smtClean="0"/>
              <a:t>Review </a:t>
            </a:r>
            <a:r>
              <a:rPr lang="en-US" dirty="0"/>
              <a:t>c</a:t>
            </a:r>
            <a:r>
              <a:rPr lang="en-US" dirty="0" smtClean="0"/>
              <a:t>ase studies to become familiar with basic identification and management techniques</a:t>
            </a:r>
          </a:p>
          <a:p>
            <a:r>
              <a:rPr lang="en-US" dirty="0" smtClean="0"/>
              <a:t>Bonus-Discuss Obesity prevention/management in infants &amp; toddlers</a:t>
            </a:r>
            <a:endParaRPr lang="en-US" dirty="0"/>
          </a:p>
        </p:txBody>
      </p:sp>
    </p:spTree>
    <p:extLst>
      <p:ext uri="{BB962C8B-B14F-4D97-AF65-F5344CB8AC3E}">
        <p14:creationId xmlns:p14="http://schemas.microsoft.com/office/powerpoint/2010/main" val="148169202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19268"/>
            <a:ext cx="8229600" cy="1143000"/>
          </a:xfrm>
        </p:spPr>
        <p:txBody>
          <a:bodyPr/>
          <a:lstStyle/>
          <a:p>
            <a:r>
              <a:rPr lang="en-US" b="1" dirty="0" smtClean="0"/>
              <a:t>What is Obesity?</a:t>
            </a:r>
            <a:endParaRPr lang="en-US" b="1" dirty="0"/>
          </a:p>
        </p:txBody>
      </p:sp>
      <p:sp>
        <p:nvSpPr>
          <p:cNvPr id="4" name="TextBox 3"/>
          <p:cNvSpPr txBox="1"/>
          <p:nvPr/>
        </p:nvSpPr>
        <p:spPr>
          <a:xfrm>
            <a:off x="1410991" y="3895863"/>
            <a:ext cx="6309002" cy="1015663"/>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000" i="1" dirty="0" smtClean="0"/>
              <a:t>A disease state in which excessive fat accumulation poses a risk to </a:t>
            </a:r>
            <a:r>
              <a:rPr lang="en-US" sz="3000" i="1" dirty="0" smtClean="0"/>
              <a:t>health.</a:t>
            </a:r>
            <a:endParaRPr lang="en-US" sz="3000" i="1" dirty="0"/>
          </a:p>
        </p:txBody>
      </p:sp>
    </p:spTree>
    <p:extLst>
      <p:ext uri="{BB962C8B-B14F-4D97-AF65-F5344CB8AC3E}">
        <p14:creationId xmlns:p14="http://schemas.microsoft.com/office/powerpoint/2010/main" val="15785455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t="8519" b="36172"/>
          <a:stretch>
            <a:fillRect/>
          </a:stretch>
        </p:blipFill>
        <p:spPr bwMode="auto">
          <a:xfrm>
            <a:off x="1143000" y="304800"/>
            <a:ext cx="6835775"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17714" y="6211669"/>
            <a:ext cx="8926286" cy="646331"/>
          </a:xfrm>
          <a:prstGeom prst="rect">
            <a:avLst/>
          </a:prstGeom>
        </p:spPr>
        <p:txBody>
          <a:bodyPr wrap="square">
            <a:spAutoFit/>
          </a:bodyPr>
          <a:lstStyle/>
          <a:p>
            <a:pPr>
              <a:defRPr/>
            </a:pPr>
            <a:r>
              <a:rPr lang="en-US" sz="1200" dirty="0">
                <a:solidFill>
                  <a:srgbClr val="52BDE0"/>
                </a:solidFill>
                <a:effectLst>
                  <a:outerShdw blurRad="38100" dist="38100" dir="2700000" algn="tl">
                    <a:srgbClr val="DDDDDD"/>
                  </a:outerShdw>
                </a:effectLst>
              </a:rPr>
              <a:t>Source: Jeffrey P. </a:t>
            </a:r>
            <a:r>
              <a:rPr lang="en-US" sz="1200" dirty="0" err="1">
                <a:solidFill>
                  <a:srgbClr val="52BDE0"/>
                </a:solidFill>
                <a:effectLst>
                  <a:outerShdw blurRad="38100" dist="38100" dir="2700000" algn="tl">
                    <a:srgbClr val="DDDDDD"/>
                  </a:outerShdw>
                </a:effectLst>
              </a:rPr>
              <a:t>Koplan</a:t>
            </a:r>
            <a:r>
              <a:rPr lang="en-US" sz="1200" dirty="0">
                <a:solidFill>
                  <a:srgbClr val="52BDE0"/>
                </a:solidFill>
                <a:effectLst>
                  <a:outerShdw blurRad="38100" dist="38100" dir="2700000" algn="tl">
                    <a:srgbClr val="DDDDDD"/>
                  </a:outerShdw>
                </a:effectLst>
              </a:rPr>
              <a:t>, </a:t>
            </a:r>
            <a:r>
              <a:rPr lang="en-US" sz="1200" dirty="0" err="1">
                <a:solidFill>
                  <a:srgbClr val="52BDE0"/>
                </a:solidFill>
                <a:effectLst>
                  <a:outerShdw blurRad="38100" dist="38100" dir="2700000" algn="tl">
                    <a:srgbClr val="DDDDDD"/>
                  </a:outerShdw>
                </a:effectLst>
              </a:rPr>
              <a:t>Catharyn</a:t>
            </a:r>
            <a:r>
              <a:rPr lang="en-US" sz="1200" dirty="0">
                <a:solidFill>
                  <a:srgbClr val="52BDE0"/>
                </a:solidFill>
                <a:effectLst>
                  <a:outerShdw blurRad="38100" dist="38100" dir="2700000" algn="tl">
                    <a:srgbClr val="DDDDDD"/>
                  </a:outerShdw>
                </a:effectLst>
              </a:rPr>
              <a:t> T. </a:t>
            </a:r>
            <a:r>
              <a:rPr lang="en-US" sz="1200" dirty="0" err="1">
                <a:solidFill>
                  <a:srgbClr val="52BDE0"/>
                </a:solidFill>
                <a:effectLst>
                  <a:outerShdw blurRad="38100" dist="38100" dir="2700000" algn="tl">
                    <a:srgbClr val="DDDDDD"/>
                  </a:outerShdw>
                </a:effectLst>
              </a:rPr>
              <a:t>Liverman</a:t>
            </a:r>
            <a:r>
              <a:rPr lang="en-US" sz="1200" dirty="0">
                <a:solidFill>
                  <a:srgbClr val="52BDE0"/>
                </a:solidFill>
                <a:effectLst>
                  <a:outerShdw blurRad="38100" dist="38100" dir="2700000" algn="tl">
                    <a:srgbClr val="DDDDDD"/>
                  </a:outerShdw>
                </a:effectLst>
              </a:rPr>
              <a:t>, and </a:t>
            </a:r>
            <a:r>
              <a:rPr lang="en-US" sz="1200" dirty="0" err="1">
                <a:solidFill>
                  <a:srgbClr val="52BDE0"/>
                </a:solidFill>
                <a:effectLst>
                  <a:outerShdw blurRad="38100" dist="38100" dir="2700000" algn="tl">
                    <a:srgbClr val="DDDDDD"/>
                  </a:outerShdw>
                </a:effectLst>
              </a:rPr>
              <a:t>Vivica</a:t>
            </a:r>
            <a:r>
              <a:rPr lang="en-US" sz="1200" dirty="0">
                <a:solidFill>
                  <a:srgbClr val="52BDE0"/>
                </a:solidFill>
                <a:effectLst>
                  <a:outerShdw blurRad="38100" dist="38100" dir="2700000" algn="tl">
                    <a:srgbClr val="DDDDDD"/>
                  </a:outerShdw>
                </a:effectLst>
              </a:rPr>
              <a:t> A. </a:t>
            </a:r>
            <a:r>
              <a:rPr lang="en-US" sz="1200" dirty="0" err="1">
                <a:solidFill>
                  <a:srgbClr val="52BDE0"/>
                </a:solidFill>
                <a:effectLst>
                  <a:outerShdw blurRad="38100" dist="38100" dir="2700000" algn="tl">
                    <a:srgbClr val="DDDDDD"/>
                  </a:outerShdw>
                </a:effectLst>
              </a:rPr>
              <a:t>Kraak</a:t>
            </a:r>
            <a:r>
              <a:rPr lang="en-US" sz="1200" dirty="0">
                <a:solidFill>
                  <a:srgbClr val="52BDE0"/>
                </a:solidFill>
                <a:effectLst>
                  <a:outerShdw blurRad="38100" dist="38100" dir="2700000" algn="tl">
                    <a:srgbClr val="DDDDDD"/>
                  </a:outerShdw>
                </a:effectLst>
              </a:rPr>
              <a:t>, </a:t>
            </a:r>
            <a:r>
              <a:rPr lang="en-US" sz="1200" i="1" dirty="0">
                <a:solidFill>
                  <a:srgbClr val="52BDE0"/>
                </a:solidFill>
                <a:effectLst>
                  <a:outerShdw blurRad="38100" dist="38100" dir="2700000" algn="tl">
                    <a:srgbClr val="DDDDDD"/>
                  </a:outerShdw>
                </a:effectLst>
              </a:rPr>
              <a:t>Editors</a:t>
            </a:r>
            <a:r>
              <a:rPr lang="en-US" sz="1200" dirty="0">
                <a:solidFill>
                  <a:srgbClr val="52BDE0"/>
                </a:solidFill>
                <a:effectLst>
                  <a:outerShdw blurRad="38100" dist="38100" dir="2700000" algn="tl">
                    <a:srgbClr val="DDDDDD"/>
                  </a:outerShdw>
                </a:effectLst>
              </a:rPr>
              <a:t>, Committee on Prevention of Obesity in Children and Youth, </a:t>
            </a:r>
            <a:r>
              <a:rPr lang="ja-JP" altLang="en-US" sz="1200" dirty="0">
                <a:solidFill>
                  <a:srgbClr val="52BDE0"/>
                </a:solidFill>
                <a:effectLst>
                  <a:outerShdw blurRad="38100" dist="38100" dir="2700000" algn="tl">
                    <a:srgbClr val="DDDDDD"/>
                  </a:outerShdw>
                </a:effectLst>
                <a:ea typeface="HGS明朝E" charset="0"/>
                <a:cs typeface="HGS明朝E" charset="0"/>
              </a:rPr>
              <a:t>“</a:t>
            </a:r>
            <a:r>
              <a:rPr lang="en-US" altLang="ja-JP" sz="1200" dirty="0">
                <a:solidFill>
                  <a:srgbClr val="52BDE0"/>
                </a:solidFill>
                <a:effectLst>
                  <a:outerShdw blurRad="38100" dist="38100" dir="2700000" algn="tl">
                    <a:srgbClr val="DDDDDD"/>
                  </a:outerShdw>
                </a:effectLst>
              </a:rPr>
              <a:t>Preventing Childhood Obesity: Health in the Balance,</a:t>
            </a:r>
            <a:r>
              <a:rPr lang="ja-JP" altLang="en-US" sz="1200" dirty="0">
                <a:solidFill>
                  <a:srgbClr val="52BDE0"/>
                </a:solidFill>
                <a:effectLst>
                  <a:outerShdw blurRad="38100" dist="38100" dir="2700000" algn="tl">
                    <a:srgbClr val="DDDDDD"/>
                  </a:outerShdw>
                </a:effectLst>
                <a:ea typeface="HGS明朝E" charset="0"/>
                <a:cs typeface="HGS明朝E" charset="0"/>
              </a:rPr>
              <a:t>”</a:t>
            </a:r>
            <a:r>
              <a:rPr lang="en-US" altLang="ja-JP" sz="1200" dirty="0">
                <a:solidFill>
                  <a:srgbClr val="52BDE0"/>
                </a:solidFill>
                <a:effectLst>
                  <a:outerShdw blurRad="38100" dist="38100" dir="2700000" algn="tl">
                    <a:srgbClr val="DDDDDD"/>
                  </a:outerShdw>
                </a:effectLst>
              </a:rPr>
              <a:t> Institute of Medicine, The National Academies Press, 2005. </a:t>
            </a:r>
            <a:r>
              <a:rPr lang="en-US" altLang="ja-JP" sz="1200" dirty="0">
                <a:solidFill>
                  <a:srgbClr val="52BDE0"/>
                </a:solidFill>
                <a:effectLst>
                  <a:outerShdw blurRad="38100" dist="38100" dir="2700000" algn="tl">
                    <a:srgbClr val="DDDDDD"/>
                  </a:outerShdw>
                </a:effectLst>
                <a:hlinkClick r:id="rId4"/>
              </a:rPr>
              <a:t>http://www.nap.edu/catalog.php?record_id=11015</a:t>
            </a:r>
            <a:endParaRPr lang="en-US" sz="1200" dirty="0"/>
          </a:p>
        </p:txBody>
      </p:sp>
      <p:sp>
        <p:nvSpPr>
          <p:cNvPr id="6" name="Rectangle 5"/>
          <p:cNvSpPr/>
          <p:nvPr/>
        </p:nvSpPr>
        <p:spPr>
          <a:xfrm>
            <a:off x="2939143" y="304801"/>
            <a:ext cx="3302000" cy="40277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939143" y="852715"/>
            <a:ext cx="3302000" cy="9434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265714" y="1959429"/>
            <a:ext cx="2558143" cy="48985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429000" y="2721429"/>
            <a:ext cx="2213429" cy="36285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04957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7" name="Picture 9" descr="End-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6201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Endo-bott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0300"/>
            <a:ext cx="9144000" cy="6477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CPE&amp;M-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425" y="6092825"/>
            <a:ext cx="2881313" cy="400050"/>
          </a:xfrm>
          <a:prstGeom prst="rect">
            <a:avLst/>
          </a:prstGeom>
          <a:noFill/>
          <a:extLst>
            <a:ext uri="{909E8E84-426E-40dd-AFC4-6F175D3DCCD1}">
              <a14:hiddenFill xmlns:a14="http://schemas.microsoft.com/office/drawing/2010/main">
                <a:solidFill>
                  <a:srgbClr val="FFFFFF"/>
                </a:solidFill>
              </a14:hiddenFill>
            </a:ext>
          </a:extLst>
        </p:spPr>
      </p:pic>
      <p:sp>
        <p:nvSpPr>
          <p:cNvPr id="2059" name="Text Box 11"/>
          <p:cNvSpPr txBox="1">
            <a:spLocks noChangeArrowheads="1"/>
          </p:cNvSpPr>
          <p:nvPr/>
        </p:nvSpPr>
        <p:spPr bwMode="auto">
          <a:xfrm>
            <a:off x="946150" y="5588000"/>
            <a:ext cx="72390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1pPr>
            <a:lvl2pPr marL="414338"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2pPr>
            <a:lvl3pPr marL="828675"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3pPr>
            <a:lvl4pPr marL="1244600"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4pPr>
            <a:lvl5pPr marL="1658938"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9pPr>
          </a:lstStyle>
          <a:p>
            <a:pPr algn="ctr" hangingPunct="0">
              <a:lnSpc>
                <a:spcPct val="97000"/>
              </a:lnSpc>
              <a:buClr>
                <a:srgbClr val="FFFFFF"/>
              </a:buClr>
              <a:buSzPct val="45000"/>
              <a:buFont typeface="StarSymbol" charset="0"/>
              <a:buNone/>
            </a:pPr>
            <a:r>
              <a:rPr lang="en-GB" sz="1200"/>
              <a:t>Lustig RH (2006) Childhood obesity: behavioral aberration or biochemical drive? reinterpreting the first law of thermodynamics </a:t>
            </a:r>
            <a:r>
              <a:rPr lang="en-US" sz="1200" i="1"/>
              <a:t>Nat Clin Pract </a:t>
            </a:r>
            <a:r>
              <a:rPr lang="en-GB" sz="1200" i="1"/>
              <a:t>Endocrino Metabol</a:t>
            </a:r>
            <a:r>
              <a:rPr lang="en-US" sz="1200"/>
              <a:t> </a:t>
            </a:r>
            <a:r>
              <a:rPr lang="en-US" sz="1200" b="1"/>
              <a:t>2:</a:t>
            </a:r>
            <a:r>
              <a:rPr lang="en-US" sz="1200"/>
              <a:t> </a:t>
            </a:r>
            <a:r>
              <a:rPr lang="en-GB" sz="1200"/>
              <a:t>447</a:t>
            </a:r>
            <a:r>
              <a:rPr lang="en-US" sz="1200"/>
              <a:t>–</a:t>
            </a:r>
            <a:r>
              <a:rPr lang="en-GB" sz="1200"/>
              <a:t>458</a:t>
            </a:r>
            <a:r>
              <a:rPr lang="en-US" sz="1200"/>
              <a:t> doi:10.1038/</a:t>
            </a:r>
            <a:r>
              <a:rPr lang="en-GB" sz="1200"/>
              <a:t>ncpendmet0220</a:t>
            </a:r>
          </a:p>
        </p:txBody>
      </p:sp>
      <p:sp>
        <p:nvSpPr>
          <p:cNvPr id="2060" name="Text Box 12"/>
          <p:cNvSpPr txBox="1">
            <a:spLocks noChangeArrowheads="1"/>
          </p:cNvSpPr>
          <p:nvPr/>
        </p:nvSpPr>
        <p:spPr bwMode="auto">
          <a:xfrm>
            <a:off x="0" y="2445048"/>
            <a:ext cx="226785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b" anchorCtr="1">
            <a:spAutoFit/>
          </a:bodyPr>
          <a:lstStyle/>
          <a:p>
            <a:pPr algn="ctr"/>
            <a:r>
              <a:rPr lang="en-US" b="1" dirty="0"/>
              <a:t>Figure 1</a:t>
            </a:r>
            <a:r>
              <a:rPr lang="en-US" dirty="0"/>
              <a:t> </a:t>
            </a:r>
            <a:r>
              <a:rPr lang="en-GB" dirty="0"/>
              <a:t>The homeostatic pathway of energy balance</a:t>
            </a:r>
          </a:p>
        </p:txBody>
      </p:sp>
      <p:pic>
        <p:nvPicPr>
          <p:cNvPr id="2077" name="Picture 29" descr="D:\My Pictures\ncpendmet0220-f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3686" y="1651000"/>
            <a:ext cx="3062342" cy="3292702"/>
          </a:xfrm>
          <a:prstGeom prst="rect">
            <a:avLst/>
          </a:prstGeom>
          <a:noFill/>
          <a:extLst>
            <a:ext uri="{909E8E84-426E-40dd-AFC4-6F175D3DCCD1}">
              <a14:hiddenFill xmlns:a14="http://schemas.microsoft.com/office/drawing/2010/main">
                <a:solidFill>
                  <a:srgbClr val="FFFFFF"/>
                </a:solidFill>
              </a14:hiddenFill>
            </a:ext>
          </a:extLst>
        </p:spPr>
      </p:pic>
      <p:sp>
        <p:nvSpPr>
          <p:cNvPr id="2078" name="Text Box 30"/>
          <p:cNvSpPr txBox="1">
            <a:spLocks noChangeArrowheads="1"/>
          </p:cNvSpPr>
          <p:nvPr/>
        </p:nvSpPr>
        <p:spPr bwMode="auto">
          <a:xfrm>
            <a:off x="914400" y="5130800"/>
            <a:ext cx="72390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1pPr>
            <a:lvl2pPr marL="414338"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2pPr>
            <a:lvl3pPr marL="828675"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3pPr>
            <a:lvl4pPr marL="1244600"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4pPr>
            <a:lvl5pPr marL="1658938"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9pPr>
          </a:lstStyle>
          <a:p>
            <a:pPr algn="ctr" hangingPunct="0">
              <a:lnSpc>
                <a:spcPct val="97000"/>
              </a:lnSpc>
              <a:buClr>
                <a:srgbClr val="FFFFFF"/>
              </a:buClr>
              <a:buSzPct val="45000"/>
              <a:buFont typeface="StarSymbol" charset="0"/>
              <a:buNone/>
            </a:pPr>
            <a:r>
              <a:rPr lang="en-US" sz="1200">
                <a:solidFill>
                  <a:schemeClr val="bg2"/>
                </a:solidFill>
                <a:cs typeface="Times New Roman" charset="0"/>
              </a:rPr>
              <a:t>Reproduced with permission from Lustig RH (2001) The neuroendocrinology of childhood obesity.</a:t>
            </a:r>
          </a:p>
          <a:p>
            <a:pPr algn="ctr" hangingPunct="0">
              <a:lnSpc>
                <a:spcPct val="97000"/>
              </a:lnSpc>
              <a:buClr>
                <a:srgbClr val="FFFFFF"/>
              </a:buClr>
              <a:buSzPct val="45000"/>
              <a:buFont typeface="StarSymbol" charset="0"/>
              <a:buNone/>
            </a:pPr>
            <a:r>
              <a:rPr lang="en-US" sz="1200" i="1">
                <a:solidFill>
                  <a:schemeClr val="bg2"/>
                </a:solidFill>
                <a:cs typeface="Times New Roman" charset="0"/>
              </a:rPr>
              <a:t>Pediatr Clin North Am</a:t>
            </a:r>
            <a:r>
              <a:rPr lang="en-US" sz="1200">
                <a:solidFill>
                  <a:schemeClr val="bg2"/>
                </a:solidFill>
                <a:cs typeface="Times New Roman" charset="0"/>
              </a:rPr>
              <a:t> </a:t>
            </a:r>
            <a:r>
              <a:rPr lang="en-US" sz="1200" b="1">
                <a:solidFill>
                  <a:schemeClr val="bg2"/>
                </a:solidFill>
                <a:cs typeface="Times New Roman" charset="0"/>
              </a:rPr>
              <a:t>48</a:t>
            </a:r>
            <a:r>
              <a:rPr lang="en-US" sz="1200">
                <a:solidFill>
                  <a:schemeClr val="bg2"/>
                </a:solidFill>
                <a:cs typeface="Times New Roman" charset="0"/>
              </a:rPr>
              <a:t>: 909–930. © (2001) Elsevier Inc.</a:t>
            </a:r>
            <a:endParaRPr lang="en-GB" sz="1200">
              <a:solidFill>
                <a:schemeClr val="bg2"/>
              </a:solidFill>
            </a:endParaRPr>
          </a:p>
        </p:txBody>
      </p:sp>
      <p:sp>
        <p:nvSpPr>
          <p:cNvPr id="9" name="Title 1"/>
          <p:cNvSpPr txBox="1">
            <a:spLocks/>
          </p:cNvSpPr>
          <p:nvPr/>
        </p:nvSpPr>
        <p:spPr>
          <a:xfrm>
            <a:off x="439056" y="290513"/>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t>Set Point Theory</a:t>
            </a:r>
            <a:endParaRPr lang="en-US" b="1" dirty="0"/>
          </a:p>
        </p:txBody>
      </p:sp>
      <p:sp>
        <p:nvSpPr>
          <p:cNvPr id="2" name="TextBox 1"/>
          <p:cNvSpPr txBox="1"/>
          <p:nvPr/>
        </p:nvSpPr>
        <p:spPr>
          <a:xfrm>
            <a:off x="6821714" y="1651000"/>
            <a:ext cx="2159000" cy="2862323"/>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u="sng" dirty="0" smtClean="0"/>
              <a:t>More than calories in vs. calories out:</a:t>
            </a:r>
          </a:p>
          <a:p>
            <a:pPr marL="342900" indent="-342900">
              <a:buAutoNum type="arabicPeriod"/>
            </a:pPr>
            <a:r>
              <a:rPr lang="en-US" dirty="0" smtClean="0"/>
              <a:t>Altered Food Supply</a:t>
            </a:r>
          </a:p>
          <a:p>
            <a:pPr marL="342900" indent="-342900">
              <a:buAutoNum type="arabicPeriod"/>
            </a:pPr>
            <a:r>
              <a:rPr lang="en-US" dirty="0" smtClean="0"/>
              <a:t>Decreased physical activity</a:t>
            </a:r>
          </a:p>
          <a:p>
            <a:pPr marL="342900" indent="-342900">
              <a:buAutoNum type="arabicPeriod"/>
            </a:pPr>
            <a:r>
              <a:rPr lang="en-US" dirty="0" smtClean="0"/>
              <a:t>Stress and </a:t>
            </a:r>
            <a:r>
              <a:rPr lang="en-US" dirty="0" smtClean="0"/>
              <a:t>Distress</a:t>
            </a:r>
            <a:endParaRPr lang="en-US" dirty="0" smtClean="0"/>
          </a:p>
          <a:p>
            <a:pPr marL="342900" indent="-342900">
              <a:buAutoNum type="arabicPeriod"/>
            </a:pPr>
            <a:r>
              <a:rPr lang="en-US" dirty="0" smtClean="0"/>
              <a:t>Drugs</a:t>
            </a:r>
            <a:endParaRPr lang="en-US" dirty="0"/>
          </a:p>
        </p:txBody>
      </p:sp>
      <p:sp>
        <p:nvSpPr>
          <p:cNvPr id="11" name="TextBox 10"/>
          <p:cNvSpPr txBox="1"/>
          <p:nvPr/>
        </p:nvSpPr>
        <p:spPr>
          <a:xfrm>
            <a:off x="0" y="6475614"/>
            <a:ext cx="1489297"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285750" indent="-285750">
              <a:buFont typeface="Arial"/>
              <a:buChar char="•"/>
            </a:pPr>
            <a:r>
              <a:rPr lang="en-US" dirty="0" smtClean="0">
                <a:solidFill>
                  <a:srgbClr val="FFFFFF"/>
                </a:solidFill>
              </a:rPr>
              <a:t>Sickness</a:t>
            </a:r>
            <a:endParaRPr lang="en-US" dirty="0">
              <a:solidFill>
                <a:srgbClr val="FFFFFF"/>
              </a:solidFill>
            </a:endParaRPr>
          </a:p>
        </p:txBody>
      </p:sp>
    </p:spTree>
    <p:extLst>
      <p:ext uri="{BB962C8B-B14F-4D97-AF65-F5344CB8AC3E}">
        <p14:creationId xmlns:p14="http://schemas.microsoft.com/office/powerpoint/2010/main" val="38418540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72143" y="495300"/>
            <a:ext cx="4381500" cy="585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5988869" y="1304058"/>
            <a:ext cx="2266131" cy="2400657"/>
          </a:xfrm>
          <a:prstGeom prst="rect">
            <a:avLst/>
          </a:prstGeom>
          <a:noFill/>
        </p:spPr>
        <p:txBody>
          <a:bodyPr wrap="square" rtlCol="0">
            <a:spAutoFit/>
          </a:bodyPr>
          <a:lstStyle/>
          <a:p>
            <a:pPr marL="285750" indent="-285750">
              <a:buFont typeface="Arial"/>
              <a:buChar char="•"/>
            </a:pPr>
            <a:r>
              <a:rPr lang="en-US" sz="2500" dirty="0" smtClean="0"/>
              <a:t>Obesity </a:t>
            </a:r>
            <a:r>
              <a:rPr lang="en-US" sz="2500" dirty="0" smtClean="0"/>
              <a:t>Causation is variable</a:t>
            </a:r>
          </a:p>
          <a:p>
            <a:endParaRPr lang="en-US" sz="2500" dirty="0"/>
          </a:p>
          <a:p>
            <a:pPr marL="285750" indent="-285750">
              <a:buFont typeface="Arial"/>
              <a:buChar char="•"/>
            </a:pPr>
            <a:r>
              <a:rPr lang="en-US" sz="2500" dirty="0" smtClean="0"/>
              <a:t>Response </a:t>
            </a:r>
            <a:r>
              <a:rPr lang="en-US" sz="2500" dirty="0" smtClean="0"/>
              <a:t>to Treatment</a:t>
            </a:r>
            <a:endParaRPr lang="en-US" sz="2500" dirty="0"/>
          </a:p>
        </p:txBody>
      </p:sp>
      <p:sp>
        <p:nvSpPr>
          <p:cNvPr id="2" name="Frame 1"/>
          <p:cNvSpPr/>
          <p:nvPr/>
        </p:nvSpPr>
        <p:spPr>
          <a:xfrm>
            <a:off x="4076194" y="1756150"/>
            <a:ext cx="577449" cy="293992"/>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Frame 6"/>
          <p:cNvSpPr/>
          <p:nvPr/>
        </p:nvSpPr>
        <p:spPr>
          <a:xfrm>
            <a:off x="4076194" y="2504387"/>
            <a:ext cx="577449" cy="293992"/>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Frame 7"/>
          <p:cNvSpPr/>
          <p:nvPr/>
        </p:nvSpPr>
        <p:spPr>
          <a:xfrm>
            <a:off x="4076194" y="3299663"/>
            <a:ext cx="577449" cy="293992"/>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Frame 8"/>
          <p:cNvSpPr/>
          <p:nvPr/>
        </p:nvSpPr>
        <p:spPr>
          <a:xfrm>
            <a:off x="4076194" y="4081467"/>
            <a:ext cx="577449" cy="355947"/>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4860077" y="495300"/>
            <a:ext cx="3841029" cy="553998"/>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HETEROGENEITY</a:t>
            </a:r>
            <a:endParaRPr lang="en-US" sz="3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TextBox 9"/>
          <p:cNvSpPr txBox="1"/>
          <p:nvPr/>
        </p:nvSpPr>
        <p:spPr>
          <a:xfrm>
            <a:off x="272142" y="6520027"/>
            <a:ext cx="3992183" cy="276999"/>
          </a:xfrm>
          <a:prstGeom prst="rect">
            <a:avLst/>
          </a:prstGeom>
          <a:noFill/>
        </p:spPr>
        <p:txBody>
          <a:bodyPr wrap="square" rtlCol="0">
            <a:spAutoFit/>
          </a:bodyPr>
          <a:lstStyle/>
          <a:p>
            <a:r>
              <a:rPr lang="en-US" sz="1200" dirty="0" err="1" smtClean="0"/>
              <a:t>Zheng</a:t>
            </a:r>
            <a:r>
              <a:rPr lang="en-US" sz="1200" dirty="0" smtClean="0"/>
              <a:t>, Berthoud, Physiology, 2008</a:t>
            </a:r>
            <a:endParaRPr lang="en-US" sz="1200" dirty="0"/>
          </a:p>
        </p:txBody>
      </p:sp>
    </p:spTree>
    <p:extLst>
      <p:ext uri="{BB962C8B-B14F-4D97-AF65-F5344CB8AC3E}">
        <p14:creationId xmlns:p14="http://schemas.microsoft.com/office/powerpoint/2010/main" val="33879369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dissolve">
                                      <p:cBhvr>
                                        <p:cTn id="10" dur="500"/>
                                        <p:tgtEl>
                                          <p:spTgt spid="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60064" y="0"/>
            <a:ext cx="6101423" cy="6858000"/>
          </a:xfrm>
          <a:prstGeom prst="rect">
            <a:avLst/>
          </a:prstGeom>
        </p:spPr>
      </p:pic>
      <p:sp>
        <p:nvSpPr>
          <p:cNvPr id="5" name="Rectangle 4"/>
          <p:cNvSpPr/>
          <p:nvPr/>
        </p:nvSpPr>
        <p:spPr>
          <a:xfrm>
            <a:off x="5885688" y="6253046"/>
            <a:ext cx="3084348" cy="276999"/>
          </a:xfrm>
          <a:prstGeom prst="rect">
            <a:avLst/>
          </a:prstGeom>
        </p:spPr>
        <p:txBody>
          <a:bodyPr wrap="none">
            <a:spAutoFit/>
          </a:bodyPr>
          <a:lstStyle/>
          <a:p>
            <a:r>
              <a:rPr lang="en-US" sz="1200" dirty="0"/>
              <a:t>http://</a:t>
            </a:r>
            <a:r>
              <a:rPr lang="en-US" sz="1200" dirty="0" err="1"/>
              <a:t>www.dchunger.org</a:t>
            </a:r>
            <a:r>
              <a:rPr lang="en-US" sz="1200" dirty="0"/>
              <a:t>/</a:t>
            </a:r>
            <a:r>
              <a:rPr lang="en-US" sz="1200" dirty="0" err="1"/>
              <a:t>pdf</a:t>
            </a:r>
            <a:r>
              <a:rPr lang="en-US" sz="1200" dirty="0"/>
              <a:t>/</a:t>
            </a:r>
            <a:r>
              <a:rPr lang="en-US" sz="1200" dirty="0" err="1"/>
              <a:t>grocerygap.pdf</a:t>
            </a:r>
            <a:endParaRPr lang="en-US" sz="1200" dirty="0"/>
          </a:p>
        </p:txBody>
      </p:sp>
    </p:spTree>
    <p:extLst>
      <p:ext uri="{BB962C8B-B14F-4D97-AF65-F5344CB8AC3E}">
        <p14:creationId xmlns:p14="http://schemas.microsoft.com/office/powerpoint/2010/main" val="415920258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050" name="Text Box 1"/>
          <p:cNvSpPr txBox="1">
            <a:spLocks noChangeArrowheads="1"/>
          </p:cNvSpPr>
          <p:nvPr/>
        </p:nvSpPr>
        <p:spPr bwMode="auto">
          <a:xfrm>
            <a:off x="671040" y="573180"/>
            <a:ext cx="7804800" cy="114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charset="0"/>
                <a:ea typeface="ＭＳ Ｐゴシック" charset="0"/>
                <a:cs typeface="Gothic" charset="0"/>
              </a:defRPr>
            </a:lvl1pPr>
            <a:lvl2pPr marL="742950" indent="-285750" eaLnBrk="0" hangingPunc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charset="0"/>
                <a:ea typeface="Gothic" charset="0"/>
                <a:cs typeface="Gothic" charset="0"/>
              </a:defRPr>
            </a:lvl2pPr>
            <a:lvl3pPr marL="11430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charset="0"/>
                <a:ea typeface="Gothic" charset="0"/>
                <a:cs typeface="Gothic" charset="0"/>
              </a:defRPr>
            </a:lvl3pPr>
            <a:lvl4pPr marL="16002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charset="0"/>
                <a:ea typeface="Gothic" charset="0"/>
                <a:cs typeface="Gothic" charset="0"/>
              </a:defRPr>
            </a:lvl4pPr>
            <a:lvl5pPr marL="20574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charset="0"/>
                <a:ea typeface="Gothic" charset="0"/>
                <a:cs typeface="Gothic"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charset="0"/>
                <a:ea typeface="Gothic" charset="0"/>
                <a:cs typeface="Gothic"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charset="0"/>
                <a:ea typeface="Gothic" charset="0"/>
                <a:cs typeface="Gothic"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charset="0"/>
                <a:ea typeface="Gothic" charset="0"/>
                <a:cs typeface="Gothic"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charset="0"/>
                <a:ea typeface="Gothic" charset="0"/>
                <a:cs typeface="Gothic" charset="0"/>
              </a:defRPr>
            </a:lvl9pPr>
          </a:lstStyle>
          <a:p>
            <a:pPr algn="ctr" eaLnBrk="1">
              <a:lnSpc>
                <a:spcPct val="97000"/>
              </a:lnSpc>
              <a:buClr>
                <a:srgbClr val="FFFFFF"/>
              </a:buClr>
              <a:buSzPct val="45000"/>
              <a:buFont typeface="StarSymbol" charset="0"/>
              <a:buNone/>
            </a:pPr>
            <a:r>
              <a:rPr lang="en-GB" sz="1600" b="1" dirty="0">
                <a:solidFill>
                  <a:srgbClr val="FF0000"/>
                </a:solidFill>
                <a:latin typeface="Arial" charset="0"/>
              </a:rPr>
              <a:t>Original Article</a:t>
            </a:r>
            <a:r>
              <a:rPr lang="en-GB" sz="2500" b="1" dirty="0">
                <a:solidFill>
                  <a:srgbClr val="FFFFFF"/>
                </a:solidFill>
                <a:latin typeface="Arial" charset="0"/>
              </a:rPr>
              <a:t> </a:t>
            </a:r>
            <a:br>
              <a:rPr lang="en-GB" sz="2500" b="1" dirty="0">
                <a:solidFill>
                  <a:srgbClr val="FFFFFF"/>
                </a:solidFill>
                <a:latin typeface="Arial" charset="0"/>
              </a:rPr>
            </a:br>
            <a:r>
              <a:rPr lang="en-GB" sz="2500" b="1" dirty="0">
                <a:solidFill>
                  <a:srgbClr val="FFFFFF"/>
                </a:solidFill>
                <a:latin typeface="Arial" charset="0"/>
              </a:rPr>
              <a:t>Long-Term Persistence of Hormonal Adaptations to Weight Loss</a:t>
            </a:r>
          </a:p>
        </p:txBody>
      </p:sp>
      <p:sp>
        <p:nvSpPr>
          <p:cNvPr id="2051" name="Text Box 2"/>
          <p:cNvSpPr txBox="1">
            <a:spLocks noChangeArrowheads="1"/>
          </p:cNvSpPr>
          <p:nvPr/>
        </p:nvSpPr>
        <p:spPr bwMode="auto">
          <a:xfrm>
            <a:off x="636440" y="2049337"/>
            <a:ext cx="7804800" cy="1008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charset="0"/>
                <a:ea typeface="ＭＳ Ｐゴシック" charset="0"/>
                <a:cs typeface="Gothic" charset="0"/>
              </a:defRPr>
            </a:lvl1pPr>
            <a:lvl2pPr marL="742950" indent="-285750" eaLnBrk="0" hangingPunc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charset="0"/>
                <a:ea typeface="Gothic" charset="0"/>
                <a:cs typeface="Gothic" charset="0"/>
              </a:defRPr>
            </a:lvl2pPr>
            <a:lvl3pPr marL="11430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charset="0"/>
                <a:ea typeface="Gothic" charset="0"/>
                <a:cs typeface="Gothic" charset="0"/>
              </a:defRPr>
            </a:lvl3pPr>
            <a:lvl4pPr marL="16002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charset="0"/>
                <a:ea typeface="Gothic" charset="0"/>
                <a:cs typeface="Gothic" charset="0"/>
              </a:defRPr>
            </a:lvl4pPr>
            <a:lvl5pPr marL="20574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charset="0"/>
                <a:ea typeface="Gothic" charset="0"/>
                <a:cs typeface="Gothic"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charset="0"/>
                <a:ea typeface="Gothic" charset="0"/>
                <a:cs typeface="Gothic"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charset="0"/>
                <a:ea typeface="Gothic" charset="0"/>
                <a:cs typeface="Gothic"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charset="0"/>
                <a:ea typeface="Gothic" charset="0"/>
                <a:cs typeface="Gothic"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charset="0"/>
                <a:ea typeface="Gothic" charset="0"/>
                <a:cs typeface="Gothic" charset="0"/>
              </a:defRPr>
            </a:lvl9pPr>
          </a:lstStyle>
          <a:p>
            <a:pPr algn="ctr" eaLnBrk="1">
              <a:lnSpc>
                <a:spcPct val="97000"/>
              </a:lnSpc>
              <a:buClr>
                <a:srgbClr val="FFFFFF"/>
              </a:buClr>
              <a:buSzPct val="45000"/>
              <a:buFont typeface="StarSymbol" charset="0"/>
              <a:buNone/>
            </a:pPr>
            <a:r>
              <a:rPr lang="en-GB" sz="1600" dirty="0" err="1">
                <a:solidFill>
                  <a:srgbClr val="FFFFFF"/>
                </a:solidFill>
                <a:latin typeface="Arial" charset="0"/>
              </a:rPr>
              <a:t>Priya</a:t>
            </a:r>
            <a:r>
              <a:rPr lang="en-GB" sz="1600" dirty="0">
                <a:solidFill>
                  <a:srgbClr val="FFFFFF"/>
                </a:solidFill>
                <a:latin typeface="Arial" charset="0"/>
              </a:rPr>
              <a:t> </a:t>
            </a:r>
            <a:r>
              <a:rPr lang="en-GB" sz="1600" dirty="0" err="1">
                <a:solidFill>
                  <a:srgbClr val="FFFFFF"/>
                </a:solidFill>
                <a:latin typeface="Arial" charset="0"/>
              </a:rPr>
              <a:t>Sumithran</a:t>
            </a:r>
            <a:r>
              <a:rPr lang="en-GB" sz="1600" dirty="0">
                <a:solidFill>
                  <a:srgbClr val="FFFFFF"/>
                </a:solidFill>
                <a:latin typeface="Arial" charset="0"/>
              </a:rPr>
              <a:t>, M.B., B.S., Luke A. Prendergast, Ph.D., Elizabeth </a:t>
            </a:r>
            <a:r>
              <a:rPr lang="en-GB" sz="1600" dirty="0" err="1">
                <a:solidFill>
                  <a:srgbClr val="FFFFFF"/>
                </a:solidFill>
                <a:latin typeface="Arial" charset="0"/>
              </a:rPr>
              <a:t>Delbridge</a:t>
            </a:r>
            <a:r>
              <a:rPr lang="en-GB" sz="1600" dirty="0">
                <a:solidFill>
                  <a:srgbClr val="FFFFFF"/>
                </a:solidFill>
                <a:latin typeface="Arial" charset="0"/>
              </a:rPr>
              <a:t>, Ph.D., Katrina Purcell, B.Sc., Arthur </a:t>
            </a:r>
            <a:r>
              <a:rPr lang="en-GB" sz="1600" dirty="0" err="1">
                <a:solidFill>
                  <a:srgbClr val="FFFFFF"/>
                </a:solidFill>
                <a:latin typeface="Arial" charset="0"/>
              </a:rPr>
              <a:t>Shulkes</a:t>
            </a:r>
            <a:r>
              <a:rPr lang="en-GB" sz="1600" dirty="0">
                <a:solidFill>
                  <a:srgbClr val="FFFFFF"/>
                </a:solidFill>
                <a:latin typeface="Arial" charset="0"/>
              </a:rPr>
              <a:t>, Sc.D., </a:t>
            </a:r>
            <a:r>
              <a:rPr lang="en-GB" sz="1600" dirty="0" err="1">
                <a:solidFill>
                  <a:srgbClr val="FFFFFF"/>
                </a:solidFill>
                <a:latin typeface="Arial" charset="0"/>
              </a:rPr>
              <a:t>Adamandia</a:t>
            </a:r>
            <a:r>
              <a:rPr lang="en-GB" sz="1600" dirty="0">
                <a:solidFill>
                  <a:srgbClr val="FFFFFF"/>
                </a:solidFill>
                <a:latin typeface="Arial" charset="0"/>
              </a:rPr>
              <a:t> </a:t>
            </a:r>
            <a:r>
              <a:rPr lang="en-GB" sz="1600" dirty="0" err="1">
                <a:solidFill>
                  <a:srgbClr val="FFFFFF"/>
                </a:solidFill>
                <a:latin typeface="Arial" charset="0"/>
              </a:rPr>
              <a:t>Kriketos</a:t>
            </a:r>
            <a:r>
              <a:rPr lang="en-GB" sz="1600" dirty="0">
                <a:solidFill>
                  <a:srgbClr val="FFFFFF"/>
                </a:solidFill>
                <a:latin typeface="Arial" charset="0"/>
              </a:rPr>
              <a:t>, Ph.D., and Joseph </a:t>
            </a:r>
            <a:r>
              <a:rPr lang="en-GB" sz="1600" dirty="0" err="1">
                <a:solidFill>
                  <a:srgbClr val="FFFFFF"/>
                </a:solidFill>
                <a:latin typeface="Arial" charset="0"/>
              </a:rPr>
              <a:t>Proietto</a:t>
            </a:r>
            <a:r>
              <a:rPr lang="en-GB" sz="1600" dirty="0">
                <a:solidFill>
                  <a:srgbClr val="FFFFFF"/>
                </a:solidFill>
                <a:latin typeface="Arial" charset="0"/>
              </a:rPr>
              <a:t>, M.B., B.S., Ph.D.</a:t>
            </a:r>
          </a:p>
        </p:txBody>
      </p:sp>
      <p:sp>
        <p:nvSpPr>
          <p:cNvPr id="2052" name="Text Box 3"/>
          <p:cNvSpPr txBox="1">
            <a:spLocks noChangeArrowheads="1"/>
          </p:cNvSpPr>
          <p:nvPr/>
        </p:nvSpPr>
        <p:spPr bwMode="auto">
          <a:xfrm>
            <a:off x="636440" y="3095590"/>
            <a:ext cx="7804800" cy="119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charset="0"/>
                <a:ea typeface="ＭＳ Ｐゴシック" charset="0"/>
                <a:cs typeface="Gothic" charset="0"/>
              </a:defRPr>
            </a:lvl1pPr>
            <a:lvl2pPr marL="742950" indent="-285750" eaLnBrk="0" hangingPunc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charset="0"/>
                <a:ea typeface="Gothic" charset="0"/>
                <a:cs typeface="Gothic" charset="0"/>
              </a:defRPr>
            </a:lvl2pPr>
            <a:lvl3pPr marL="11430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charset="0"/>
                <a:ea typeface="Gothic" charset="0"/>
                <a:cs typeface="Gothic" charset="0"/>
              </a:defRPr>
            </a:lvl3pPr>
            <a:lvl4pPr marL="16002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charset="0"/>
                <a:ea typeface="Gothic" charset="0"/>
                <a:cs typeface="Gothic" charset="0"/>
              </a:defRPr>
            </a:lvl4pPr>
            <a:lvl5pPr marL="20574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charset="0"/>
                <a:ea typeface="Gothic" charset="0"/>
                <a:cs typeface="Gothic"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charset="0"/>
                <a:ea typeface="Gothic" charset="0"/>
                <a:cs typeface="Gothic"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charset="0"/>
                <a:ea typeface="Gothic" charset="0"/>
                <a:cs typeface="Gothic"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charset="0"/>
                <a:ea typeface="Gothic" charset="0"/>
                <a:cs typeface="Gothic"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chemeClr val="tx1"/>
                </a:solidFill>
                <a:latin typeface="Times New Roman" charset="0"/>
                <a:ea typeface="Gothic" charset="0"/>
                <a:cs typeface="Gothic" charset="0"/>
              </a:defRPr>
            </a:lvl9pPr>
          </a:lstStyle>
          <a:p>
            <a:pPr algn="ctr" eaLnBrk="1">
              <a:lnSpc>
                <a:spcPct val="97000"/>
              </a:lnSpc>
              <a:buClr>
                <a:srgbClr val="FFFFFF"/>
              </a:buClr>
              <a:buSzPct val="45000"/>
              <a:buFont typeface="StarSymbol" charset="0"/>
              <a:buNone/>
            </a:pPr>
            <a:r>
              <a:rPr lang="en-GB" sz="1600" dirty="0">
                <a:solidFill>
                  <a:srgbClr val="FFFFFF"/>
                </a:solidFill>
                <a:latin typeface="Arial" charset="0"/>
              </a:rPr>
              <a:t>N </a:t>
            </a:r>
            <a:r>
              <a:rPr lang="en-GB" sz="1600" dirty="0" err="1">
                <a:solidFill>
                  <a:srgbClr val="FFFFFF"/>
                </a:solidFill>
                <a:latin typeface="Arial" charset="0"/>
              </a:rPr>
              <a:t>Engl</a:t>
            </a:r>
            <a:r>
              <a:rPr lang="en-GB" sz="1600" dirty="0">
                <a:solidFill>
                  <a:srgbClr val="FFFFFF"/>
                </a:solidFill>
                <a:latin typeface="Arial" charset="0"/>
              </a:rPr>
              <a:t> J Med</a:t>
            </a:r>
          </a:p>
          <a:p>
            <a:pPr algn="ctr" eaLnBrk="1">
              <a:lnSpc>
                <a:spcPct val="97000"/>
              </a:lnSpc>
              <a:buClr>
                <a:srgbClr val="FFFFFF"/>
              </a:buClr>
              <a:buSzPct val="45000"/>
              <a:buFont typeface="StarSymbol" charset="0"/>
              <a:buNone/>
            </a:pPr>
            <a:r>
              <a:rPr lang="en-GB" sz="1600" dirty="0">
                <a:solidFill>
                  <a:srgbClr val="FFFFFF"/>
                </a:solidFill>
                <a:latin typeface="Arial" charset="0"/>
              </a:rPr>
              <a:t>Volume 365(17):1597-1604</a:t>
            </a:r>
          </a:p>
          <a:p>
            <a:pPr algn="ctr" eaLnBrk="1">
              <a:lnSpc>
                <a:spcPct val="97000"/>
              </a:lnSpc>
              <a:buClr>
                <a:srgbClr val="FFFFFF"/>
              </a:buClr>
              <a:buSzPct val="45000"/>
              <a:buFont typeface="StarSymbol" charset="0"/>
              <a:buNone/>
            </a:pPr>
            <a:r>
              <a:rPr lang="en-GB" sz="1600" dirty="0">
                <a:solidFill>
                  <a:srgbClr val="FFFFFF"/>
                </a:solidFill>
                <a:latin typeface="Arial" charset="0"/>
              </a:rPr>
              <a:t>October 27, </a:t>
            </a:r>
            <a:r>
              <a:rPr lang="en-GB" sz="1600" dirty="0" smtClean="0">
                <a:solidFill>
                  <a:srgbClr val="FFFFFF"/>
                </a:solidFill>
                <a:latin typeface="Arial" charset="0"/>
              </a:rPr>
              <a:t>2011</a:t>
            </a:r>
          </a:p>
          <a:p>
            <a:pPr algn="ctr" eaLnBrk="1">
              <a:lnSpc>
                <a:spcPct val="97000"/>
              </a:lnSpc>
              <a:buClr>
                <a:srgbClr val="FFFFFF"/>
              </a:buClr>
              <a:buSzPct val="45000"/>
              <a:buFont typeface="StarSymbol" charset="0"/>
              <a:buNone/>
            </a:pPr>
            <a:endParaRPr lang="en-GB" sz="1600" dirty="0">
              <a:solidFill>
                <a:srgbClr val="FFFFFF"/>
              </a:solidFill>
              <a:latin typeface="Arial" charset="0"/>
            </a:endParaRPr>
          </a:p>
          <a:p>
            <a:pPr eaLnBrk="1">
              <a:lnSpc>
                <a:spcPct val="97000"/>
              </a:lnSpc>
              <a:buClr>
                <a:srgbClr val="FFFFFF"/>
              </a:buClr>
              <a:buSzPct val="45000"/>
            </a:pPr>
            <a:endParaRPr lang="en-GB" sz="1600" dirty="0">
              <a:solidFill>
                <a:srgbClr val="FFFFFF"/>
              </a:solidFill>
              <a:latin typeface="Arial" charset="0"/>
            </a:endParaRPr>
          </a:p>
        </p:txBody>
      </p:sp>
      <p:pic>
        <p:nvPicPr>
          <p:cNvPr id="205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521" y="6270418"/>
            <a:ext cx="2566080" cy="43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62272" y="4625573"/>
            <a:ext cx="415498" cy="369332"/>
          </a:xfrm>
          <a:prstGeom prst="rect">
            <a:avLst/>
          </a:prstGeom>
          <a:noFill/>
        </p:spPr>
        <p:txBody>
          <a:bodyPr wrap="none" rtlCol="0">
            <a:spAutoFit/>
          </a:bodyPr>
          <a:lstStyle/>
          <a:p>
            <a:r>
              <a:rPr lang="en-US" dirty="0" smtClean="0"/>
              <a:t>10</a:t>
            </a:r>
            <a:endParaRPr lang="en-US" dirty="0"/>
          </a:p>
        </p:txBody>
      </p:sp>
      <p:sp>
        <p:nvSpPr>
          <p:cNvPr id="3" name="TextBox 2"/>
          <p:cNvSpPr txBox="1"/>
          <p:nvPr/>
        </p:nvSpPr>
        <p:spPr>
          <a:xfrm>
            <a:off x="1646155" y="4139496"/>
            <a:ext cx="6427844"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285750" indent="-285750">
              <a:buFont typeface="Arial"/>
              <a:buChar char="•"/>
            </a:pPr>
            <a:r>
              <a:rPr lang="en-US" dirty="0" smtClean="0">
                <a:solidFill>
                  <a:schemeClr val="bg1"/>
                </a:solidFill>
              </a:rPr>
              <a:t>Prospective Cohort</a:t>
            </a:r>
          </a:p>
          <a:p>
            <a:pPr marL="285750" indent="-285750">
              <a:buFont typeface="Arial"/>
              <a:buChar char="•"/>
            </a:pPr>
            <a:r>
              <a:rPr lang="en-US" dirty="0" smtClean="0">
                <a:solidFill>
                  <a:schemeClr val="bg1"/>
                </a:solidFill>
              </a:rPr>
              <a:t>50 Overweight/Obese Adult Patients. Gave Very low energy diet</a:t>
            </a:r>
          </a:p>
          <a:p>
            <a:pPr marL="285750" indent="-285750">
              <a:buFont typeface="Arial"/>
              <a:buChar char="•"/>
            </a:pPr>
            <a:r>
              <a:rPr lang="en-US" dirty="0" smtClean="0">
                <a:solidFill>
                  <a:schemeClr val="bg1"/>
                </a:solidFill>
              </a:rPr>
              <a:t>Measured hormonal levels at Baseline, 10wks, &amp; 62wks</a:t>
            </a:r>
          </a:p>
        </p:txBody>
      </p:sp>
    </p:spTree>
    <p:extLst>
      <p:ext uri="{BB962C8B-B14F-4D97-AF65-F5344CB8AC3E}">
        <p14:creationId xmlns:p14="http://schemas.microsoft.com/office/powerpoint/2010/main" val="174798704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325441" y="381641"/>
            <a:ext cx="8494560" cy="22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ＭＳ Ｐゴシック" charset="0"/>
                <a:cs typeface="Gothic" charset="0"/>
              </a:defRPr>
            </a:lvl1pPr>
            <a:lvl2pPr marL="742950" indent="-28575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Gothic" charset="0"/>
                <a:cs typeface="Gothic" charset="0"/>
              </a:defRPr>
            </a:lvl2pPr>
            <a:lvl3pPr marL="11430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Gothic" charset="0"/>
                <a:cs typeface="Gothic" charset="0"/>
              </a:defRPr>
            </a:lvl3pPr>
            <a:lvl4pPr marL="16002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Gothic" charset="0"/>
                <a:cs typeface="Gothic" charset="0"/>
              </a:defRPr>
            </a:lvl4pPr>
            <a:lvl5pPr marL="20574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Gothic" charset="0"/>
                <a:cs typeface="Gothic"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Gothic" charset="0"/>
                <a:cs typeface="Gothic"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Gothic" charset="0"/>
                <a:cs typeface="Gothic"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Gothic" charset="0"/>
                <a:cs typeface="Gothic"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Gothic" charset="0"/>
                <a:cs typeface="Gothic" charset="0"/>
              </a:defRPr>
            </a:lvl9pPr>
          </a:lstStyle>
          <a:p>
            <a:pPr algn="ctr" eaLnBrk="1">
              <a:lnSpc>
                <a:spcPct val="97000"/>
              </a:lnSpc>
              <a:buClr>
                <a:srgbClr val="FFFFFF"/>
              </a:buClr>
              <a:buSzPct val="45000"/>
              <a:buFont typeface="StarSymbol" charset="0"/>
              <a:buNone/>
            </a:pPr>
            <a:r>
              <a:rPr lang="en-GB" sz="1500" b="1">
                <a:solidFill>
                  <a:srgbClr val="FFFFFF"/>
                </a:solidFill>
                <a:latin typeface="Arial" charset="0"/>
              </a:rPr>
              <a:t>Mean (±SE) Changes in Weight from Baseline to Week 62.</a:t>
            </a:r>
          </a:p>
        </p:txBody>
      </p:sp>
      <p:pic>
        <p:nvPicPr>
          <p:cNvPr id="40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521" y="6270418"/>
            <a:ext cx="2566080" cy="43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 Box 4"/>
          <p:cNvSpPr txBox="1">
            <a:spLocks noChangeArrowheads="1"/>
          </p:cNvSpPr>
          <p:nvPr/>
        </p:nvSpPr>
        <p:spPr bwMode="auto">
          <a:xfrm>
            <a:off x="518400" y="5972308"/>
            <a:ext cx="8087040" cy="165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723900" algn="l"/>
                <a:tab pos="1447800" algn="l"/>
                <a:tab pos="2171700" algn="l"/>
                <a:tab pos="2895600" algn="l"/>
                <a:tab pos="3619500" algn="l"/>
              </a:tabLst>
              <a:defRPr sz="2400">
                <a:solidFill>
                  <a:schemeClr val="tx1"/>
                </a:solidFill>
                <a:latin typeface="Times New Roman" charset="0"/>
                <a:ea typeface="ＭＳ Ｐゴシック" charset="0"/>
                <a:cs typeface="Gothic" charset="0"/>
              </a:defRPr>
            </a:lvl1pPr>
            <a:lvl2pPr marL="742950" indent="-285750" eaLnBrk="0" hangingPunct="0">
              <a:tabLst>
                <a:tab pos="723900" algn="l"/>
                <a:tab pos="1447800" algn="l"/>
                <a:tab pos="2171700" algn="l"/>
                <a:tab pos="2895600" algn="l"/>
                <a:tab pos="3619500" algn="l"/>
              </a:tabLst>
              <a:defRPr sz="2400">
                <a:solidFill>
                  <a:schemeClr val="tx1"/>
                </a:solidFill>
                <a:latin typeface="Times New Roman" charset="0"/>
                <a:ea typeface="Gothic" charset="0"/>
                <a:cs typeface="Gothic" charset="0"/>
              </a:defRPr>
            </a:lvl2pPr>
            <a:lvl3pPr marL="1143000" indent="-228600" eaLnBrk="0" hangingPunct="0">
              <a:tabLst>
                <a:tab pos="723900" algn="l"/>
                <a:tab pos="1447800" algn="l"/>
                <a:tab pos="2171700" algn="l"/>
                <a:tab pos="2895600" algn="l"/>
                <a:tab pos="3619500" algn="l"/>
              </a:tabLst>
              <a:defRPr sz="2400">
                <a:solidFill>
                  <a:schemeClr val="tx1"/>
                </a:solidFill>
                <a:latin typeface="Times New Roman" charset="0"/>
                <a:ea typeface="Gothic" charset="0"/>
                <a:cs typeface="Gothic" charset="0"/>
              </a:defRPr>
            </a:lvl3pPr>
            <a:lvl4pPr marL="1600200" indent="-228600" eaLnBrk="0" hangingPunct="0">
              <a:tabLst>
                <a:tab pos="723900" algn="l"/>
                <a:tab pos="1447800" algn="l"/>
                <a:tab pos="2171700" algn="l"/>
                <a:tab pos="2895600" algn="l"/>
                <a:tab pos="3619500" algn="l"/>
              </a:tabLst>
              <a:defRPr sz="2400">
                <a:solidFill>
                  <a:schemeClr val="tx1"/>
                </a:solidFill>
                <a:latin typeface="Times New Roman" charset="0"/>
                <a:ea typeface="Gothic" charset="0"/>
                <a:cs typeface="Gothic" charset="0"/>
              </a:defRPr>
            </a:lvl4pPr>
            <a:lvl5pPr marL="2057400" indent="-228600" eaLnBrk="0" hangingPunct="0">
              <a:tabLst>
                <a:tab pos="723900" algn="l"/>
                <a:tab pos="1447800" algn="l"/>
                <a:tab pos="2171700" algn="l"/>
                <a:tab pos="2895600" algn="l"/>
                <a:tab pos="3619500" algn="l"/>
              </a:tabLst>
              <a:defRPr sz="2400">
                <a:solidFill>
                  <a:schemeClr val="tx1"/>
                </a:solidFill>
                <a:latin typeface="Times New Roman" charset="0"/>
                <a:ea typeface="Gothic" charset="0"/>
                <a:cs typeface="Gothic" charset="0"/>
              </a:defRPr>
            </a:lvl5pPr>
            <a:lvl6pPr marL="25146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charset="0"/>
                <a:ea typeface="Gothic" charset="0"/>
                <a:cs typeface="Gothic" charset="0"/>
              </a:defRPr>
            </a:lvl6pPr>
            <a:lvl7pPr marL="29718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charset="0"/>
                <a:ea typeface="Gothic" charset="0"/>
                <a:cs typeface="Gothic" charset="0"/>
              </a:defRPr>
            </a:lvl7pPr>
            <a:lvl8pPr marL="34290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charset="0"/>
                <a:ea typeface="Gothic" charset="0"/>
                <a:cs typeface="Gothic" charset="0"/>
              </a:defRPr>
            </a:lvl8pPr>
            <a:lvl9pPr marL="38862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charset="0"/>
                <a:ea typeface="Gothic" charset="0"/>
                <a:cs typeface="Gothic" charset="0"/>
              </a:defRPr>
            </a:lvl9pPr>
          </a:lstStyle>
          <a:p>
            <a:pPr eaLnBrk="1">
              <a:lnSpc>
                <a:spcPct val="97000"/>
              </a:lnSpc>
              <a:buClr>
                <a:srgbClr val="FFFFFF"/>
              </a:buClr>
              <a:buSzPct val="45000"/>
              <a:buFont typeface="StarSymbol" charset="0"/>
              <a:buNone/>
            </a:pPr>
            <a:r>
              <a:rPr lang="en-GB" sz="1100" b="1">
                <a:solidFill>
                  <a:srgbClr val="FFFFFF"/>
                </a:solidFill>
                <a:latin typeface="Arial" charset="0"/>
              </a:rPr>
              <a:t>Sumithran P et al. N Engl J Med 2011;365:1597-1604</a:t>
            </a:r>
          </a:p>
        </p:txBody>
      </p:sp>
      <p:pic>
        <p:nvPicPr>
          <p:cNvPr id="4101" name="Picture 5" descr="Imag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400" y="1084435"/>
            <a:ext cx="8087040" cy="467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18400" y="5972308"/>
            <a:ext cx="5454792" cy="646331"/>
          </a:xfrm>
          <a:prstGeom prst="rect">
            <a:avLst/>
          </a:prstGeom>
          <a:noFill/>
        </p:spPr>
        <p:txBody>
          <a:bodyPr wrap="square" rtlCol="0">
            <a:spAutoFit/>
          </a:bodyPr>
          <a:lstStyle/>
          <a:p>
            <a:pPr marL="285750" indent="-285750">
              <a:buFont typeface="Arial"/>
              <a:buChar char="•"/>
            </a:pPr>
            <a:r>
              <a:rPr lang="en-US" dirty="0" smtClean="0"/>
              <a:t>Most adult weight loss has this “check” pattern.</a:t>
            </a:r>
          </a:p>
          <a:p>
            <a:pPr marL="285750" indent="-285750">
              <a:buFont typeface="Arial"/>
              <a:buChar char="•"/>
            </a:pPr>
            <a:r>
              <a:rPr lang="en-US" dirty="0" smtClean="0"/>
              <a:t>Why?</a:t>
            </a:r>
            <a:endParaRPr lang="en-US" dirty="0"/>
          </a:p>
        </p:txBody>
      </p:sp>
    </p:spTree>
    <p:extLst>
      <p:ext uri="{BB962C8B-B14F-4D97-AF65-F5344CB8AC3E}">
        <p14:creationId xmlns:p14="http://schemas.microsoft.com/office/powerpoint/2010/main" val="353832416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325441" y="381641"/>
            <a:ext cx="8494560" cy="44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ＭＳ Ｐゴシック" charset="0"/>
                <a:cs typeface="Gothic" charset="0"/>
              </a:defRPr>
            </a:lvl1pPr>
            <a:lvl2pPr marL="742950" indent="-28575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Gothic" charset="0"/>
                <a:cs typeface="Gothic" charset="0"/>
              </a:defRPr>
            </a:lvl2pPr>
            <a:lvl3pPr marL="11430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Gothic" charset="0"/>
                <a:cs typeface="Gothic" charset="0"/>
              </a:defRPr>
            </a:lvl3pPr>
            <a:lvl4pPr marL="16002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Gothic" charset="0"/>
                <a:cs typeface="Gothic" charset="0"/>
              </a:defRPr>
            </a:lvl4pPr>
            <a:lvl5pPr marL="20574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Gothic" charset="0"/>
                <a:cs typeface="Gothic"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Gothic" charset="0"/>
                <a:cs typeface="Gothic"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Gothic" charset="0"/>
                <a:cs typeface="Gothic"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Gothic" charset="0"/>
                <a:cs typeface="Gothic"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Gothic" charset="0"/>
                <a:cs typeface="Gothic" charset="0"/>
              </a:defRPr>
            </a:lvl9pPr>
          </a:lstStyle>
          <a:p>
            <a:pPr algn="ctr" eaLnBrk="1">
              <a:lnSpc>
                <a:spcPct val="97000"/>
              </a:lnSpc>
              <a:buClr>
                <a:srgbClr val="FFFFFF"/>
              </a:buClr>
              <a:buSzPct val="45000"/>
              <a:buFont typeface="StarSymbol" charset="0"/>
              <a:buNone/>
            </a:pPr>
            <a:r>
              <a:rPr lang="en-GB" sz="1500" b="1" dirty="0">
                <a:solidFill>
                  <a:srgbClr val="FFFFFF"/>
                </a:solidFill>
                <a:latin typeface="Arial" charset="0"/>
              </a:rPr>
              <a:t>Mean (±SE) Fasting and Postprandial Levels of Ghrelin, Peptide YY, Amylin, and Cholecystokinin (CCK) at Baseline, 10 Weeks, and 62 Weeks.</a:t>
            </a:r>
          </a:p>
        </p:txBody>
      </p:sp>
      <p:pic>
        <p:nvPicPr>
          <p:cNvPr id="51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521" y="6270418"/>
            <a:ext cx="2566080" cy="43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4"/>
          <p:cNvSpPr txBox="1">
            <a:spLocks noChangeArrowheads="1"/>
          </p:cNvSpPr>
          <p:nvPr/>
        </p:nvSpPr>
        <p:spPr bwMode="auto">
          <a:xfrm>
            <a:off x="518400" y="5243324"/>
            <a:ext cx="8087040" cy="165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723900" algn="l"/>
                <a:tab pos="1447800" algn="l"/>
                <a:tab pos="2171700" algn="l"/>
                <a:tab pos="2895600" algn="l"/>
                <a:tab pos="3619500" algn="l"/>
              </a:tabLst>
              <a:defRPr sz="2400">
                <a:solidFill>
                  <a:schemeClr val="tx1"/>
                </a:solidFill>
                <a:latin typeface="Times New Roman" charset="0"/>
                <a:ea typeface="ＭＳ Ｐゴシック" charset="0"/>
                <a:cs typeface="Gothic" charset="0"/>
              </a:defRPr>
            </a:lvl1pPr>
            <a:lvl2pPr marL="742950" indent="-285750" eaLnBrk="0" hangingPunct="0">
              <a:tabLst>
                <a:tab pos="723900" algn="l"/>
                <a:tab pos="1447800" algn="l"/>
                <a:tab pos="2171700" algn="l"/>
                <a:tab pos="2895600" algn="l"/>
                <a:tab pos="3619500" algn="l"/>
              </a:tabLst>
              <a:defRPr sz="2400">
                <a:solidFill>
                  <a:schemeClr val="tx1"/>
                </a:solidFill>
                <a:latin typeface="Times New Roman" charset="0"/>
                <a:ea typeface="Gothic" charset="0"/>
                <a:cs typeface="Gothic" charset="0"/>
              </a:defRPr>
            </a:lvl2pPr>
            <a:lvl3pPr marL="1143000" indent="-228600" eaLnBrk="0" hangingPunct="0">
              <a:tabLst>
                <a:tab pos="723900" algn="l"/>
                <a:tab pos="1447800" algn="l"/>
                <a:tab pos="2171700" algn="l"/>
                <a:tab pos="2895600" algn="l"/>
                <a:tab pos="3619500" algn="l"/>
              </a:tabLst>
              <a:defRPr sz="2400">
                <a:solidFill>
                  <a:schemeClr val="tx1"/>
                </a:solidFill>
                <a:latin typeface="Times New Roman" charset="0"/>
                <a:ea typeface="Gothic" charset="0"/>
                <a:cs typeface="Gothic" charset="0"/>
              </a:defRPr>
            </a:lvl3pPr>
            <a:lvl4pPr marL="1600200" indent="-228600" eaLnBrk="0" hangingPunct="0">
              <a:tabLst>
                <a:tab pos="723900" algn="l"/>
                <a:tab pos="1447800" algn="l"/>
                <a:tab pos="2171700" algn="l"/>
                <a:tab pos="2895600" algn="l"/>
                <a:tab pos="3619500" algn="l"/>
              </a:tabLst>
              <a:defRPr sz="2400">
                <a:solidFill>
                  <a:schemeClr val="tx1"/>
                </a:solidFill>
                <a:latin typeface="Times New Roman" charset="0"/>
                <a:ea typeface="Gothic" charset="0"/>
                <a:cs typeface="Gothic" charset="0"/>
              </a:defRPr>
            </a:lvl4pPr>
            <a:lvl5pPr marL="2057400" indent="-228600" eaLnBrk="0" hangingPunct="0">
              <a:tabLst>
                <a:tab pos="723900" algn="l"/>
                <a:tab pos="1447800" algn="l"/>
                <a:tab pos="2171700" algn="l"/>
                <a:tab pos="2895600" algn="l"/>
                <a:tab pos="3619500" algn="l"/>
              </a:tabLst>
              <a:defRPr sz="2400">
                <a:solidFill>
                  <a:schemeClr val="tx1"/>
                </a:solidFill>
                <a:latin typeface="Times New Roman" charset="0"/>
                <a:ea typeface="Gothic" charset="0"/>
                <a:cs typeface="Gothic" charset="0"/>
              </a:defRPr>
            </a:lvl5pPr>
            <a:lvl6pPr marL="25146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charset="0"/>
                <a:ea typeface="Gothic" charset="0"/>
                <a:cs typeface="Gothic" charset="0"/>
              </a:defRPr>
            </a:lvl6pPr>
            <a:lvl7pPr marL="29718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charset="0"/>
                <a:ea typeface="Gothic" charset="0"/>
                <a:cs typeface="Gothic" charset="0"/>
              </a:defRPr>
            </a:lvl7pPr>
            <a:lvl8pPr marL="34290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charset="0"/>
                <a:ea typeface="Gothic" charset="0"/>
                <a:cs typeface="Gothic" charset="0"/>
              </a:defRPr>
            </a:lvl8pPr>
            <a:lvl9pPr marL="38862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charset="0"/>
                <a:ea typeface="Gothic" charset="0"/>
                <a:cs typeface="Gothic" charset="0"/>
              </a:defRPr>
            </a:lvl9pPr>
          </a:lstStyle>
          <a:p>
            <a:pPr eaLnBrk="1">
              <a:lnSpc>
                <a:spcPct val="97000"/>
              </a:lnSpc>
              <a:buClr>
                <a:srgbClr val="FFFFFF"/>
              </a:buClr>
              <a:buSzPct val="45000"/>
              <a:buFont typeface="StarSymbol" charset="0"/>
              <a:buNone/>
            </a:pPr>
            <a:r>
              <a:rPr lang="en-GB" sz="1100" b="1" dirty="0" err="1">
                <a:solidFill>
                  <a:srgbClr val="FFFFFF"/>
                </a:solidFill>
                <a:latin typeface="Arial" charset="0"/>
              </a:rPr>
              <a:t>Sumithran</a:t>
            </a:r>
            <a:r>
              <a:rPr lang="en-GB" sz="1100" b="1" dirty="0">
                <a:solidFill>
                  <a:srgbClr val="FFFFFF"/>
                </a:solidFill>
                <a:latin typeface="Arial" charset="0"/>
              </a:rPr>
              <a:t> P et al. N </a:t>
            </a:r>
            <a:r>
              <a:rPr lang="en-GB" sz="1100" b="1" dirty="0" err="1">
                <a:solidFill>
                  <a:srgbClr val="FFFFFF"/>
                </a:solidFill>
                <a:latin typeface="Arial" charset="0"/>
              </a:rPr>
              <a:t>Engl</a:t>
            </a:r>
            <a:r>
              <a:rPr lang="en-GB" sz="1100" b="1" dirty="0">
                <a:solidFill>
                  <a:srgbClr val="FFFFFF"/>
                </a:solidFill>
                <a:latin typeface="Arial" charset="0"/>
              </a:rPr>
              <a:t> J Med 2011;365:1597-1604</a:t>
            </a:r>
          </a:p>
        </p:txBody>
      </p:sp>
      <p:pic>
        <p:nvPicPr>
          <p:cNvPr id="5125" name="Picture 5" descr="Imag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400" y="1018379"/>
            <a:ext cx="8087040" cy="421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ame 1"/>
          <p:cNvSpPr/>
          <p:nvPr/>
        </p:nvSpPr>
        <p:spPr>
          <a:xfrm>
            <a:off x="518400" y="1818869"/>
            <a:ext cx="469293" cy="972155"/>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Frame 6"/>
          <p:cNvSpPr/>
          <p:nvPr/>
        </p:nvSpPr>
        <p:spPr>
          <a:xfrm>
            <a:off x="4581464" y="3644620"/>
            <a:ext cx="469293" cy="972155"/>
          </a:xfrm>
          <a:prstGeom prst="frame">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Frame 7"/>
          <p:cNvSpPr/>
          <p:nvPr/>
        </p:nvSpPr>
        <p:spPr>
          <a:xfrm>
            <a:off x="588035" y="3644620"/>
            <a:ext cx="469293" cy="972155"/>
          </a:xfrm>
          <a:prstGeom prst="frame">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Frame 8"/>
          <p:cNvSpPr/>
          <p:nvPr/>
        </p:nvSpPr>
        <p:spPr>
          <a:xfrm>
            <a:off x="4581464" y="1709111"/>
            <a:ext cx="469293" cy="1234314"/>
          </a:xfrm>
          <a:prstGeom prst="frame">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518400" y="5531754"/>
            <a:ext cx="5980908" cy="147732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285750" indent="-285750">
              <a:buFont typeface="Arial"/>
              <a:buChar char="•"/>
            </a:pPr>
            <a:r>
              <a:rPr lang="en-US" dirty="0" smtClean="0">
                <a:solidFill>
                  <a:srgbClr val="FFFFFF"/>
                </a:solidFill>
              </a:rPr>
              <a:t>Increase in hunger hormones after 10wks</a:t>
            </a:r>
          </a:p>
          <a:p>
            <a:pPr marL="285750" indent="-285750">
              <a:buFont typeface="Arial"/>
              <a:buChar char="•"/>
            </a:pPr>
            <a:r>
              <a:rPr lang="en-US" dirty="0" smtClean="0">
                <a:solidFill>
                  <a:srgbClr val="FFFFFF"/>
                </a:solidFill>
              </a:rPr>
              <a:t>Decrease in Satiety hormones</a:t>
            </a:r>
          </a:p>
          <a:p>
            <a:pPr marL="285750" indent="-285750">
              <a:buFont typeface="Arial"/>
              <a:buChar char="•"/>
            </a:pPr>
            <a:r>
              <a:rPr lang="en-US" dirty="0" smtClean="0">
                <a:solidFill>
                  <a:srgbClr val="FFFFFF"/>
                </a:solidFill>
              </a:rPr>
              <a:t>This will affect physiological mechanisms around Energy Expenditure</a:t>
            </a:r>
          </a:p>
          <a:p>
            <a:endParaRPr lang="en-US" dirty="0">
              <a:solidFill>
                <a:srgbClr val="FFFFFF"/>
              </a:solidFill>
            </a:endParaRPr>
          </a:p>
        </p:txBody>
      </p:sp>
    </p:spTree>
    <p:extLst>
      <p:ext uri="{BB962C8B-B14F-4D97-AF65-F5344CB8AC3E}">
        <p14:creationId xmlns:p14="http://schemas.microsoft.com/office/powerpoint/2010/main" val="255650363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dissolv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146" name="Text Box 1"/>
          <p:cNvSpPr txBox="1">
            <a:spLocks noChangeArrowheads="1"/>
          </p:cNvSpPr>
          <p:nvPr/>
        </p:nvSpPr>
        <p:spPr bwMode="auto">
          <a:xfrm>
            <a:off x="325441" y="381641"/>
            <a:ext cx="8494560" cy="44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ＭＳ Ｐゴシック" charset="0"/>
                <a:cs typeface="Gothic" charset="0"/>
              </a:defRPr>
            </a:lvl1pPr>
            <a:lvl2pPr marL="742950" indent="-28575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Gothic" charset="0"/>
                <a:cs typeface="Gothic" charset="0"/>
              </a:defRPr>
            </a:lvl2pPr>
            <a:lvl3pPr marL="11430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Gothic" charset="0"/>
                <a:cs typeface="Gothic" charset="0"/>
              </a:defRPr>
            </a:lvl3pPr>
            <a:lvl4pPr marL="16002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Gothic" charset="0"/>
                <a:cs typeface="Gothic" charset="0"/>
              </a:defRPr>
            </a:lvl4pPr>
            <a:lvl5pPr marL="20574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Gothic" charset="0"/>
                <a:cs typeface="Gothic"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Gothic" charset="0"/>
                <a:cs typeface="Gothic"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Gothic" charset="0"/>
                <a:cs typeface="Gothic"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Gothic" charset="0"/>
                <a:cs typeface="Gothic"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Gothic" charset="0"/>
                <a:cs typeface="Gothic" charset="0"/>
              </a:defRPr>
            </a:lvl9pPr>
          </a:lstStyle>
          <a:p>
            <a:pPr algn="ctr" eaLnBrk="1">
              <a:lnSpc>
                <a:spcPct val="97000"/>
              </a:lnSpc>
              <a:buClr>
                <a:srgbClr val="FFFFFF"/>
              </a:buClr>
              <a:buSzPct val="45000"/>
              <a:buFont typeface="StarSymbol" charset="0"/>
              <a:buNone/>
            </a:pPr>
            <a:r>
              <a:rPr lang="en-GB" sz="1500" b="1">
                <a:solidFill>
                  <a:srgbClr val="FFFFFF"/>
                </a:solidFill>
                <a:latin typeface="Arial" charset="0"/>
              </a:rPr>
              <a:t>Mean (±SE) Fasting and Postprandial Ratings of Hunger and Desire to Eat at Baseline, 10 Weeks, and 62 Weeks.</a:t>
            </a:r>
          </a:p>
        </p:txBody>
      </p:sp>
      <p:pic>
        <p:nvPicPr>
          <p:cNvPr id="61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521" y="6270418"/>
            <a:ext cx="2566080" cy="43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4"/>
          <p:cNvSpPr txBox="1">
            <a:spLocks noChangeArrowheads="1"/>
          </p:cNvSpPr>
          <p:nvPr/>
        </p:nvSpPr>
        <p:spPr bwMode="auto">
          <a:xfrm>
            <a:off x="2036160" y="5972308"/>
            <a:ext cx="5051520" cy="165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723900" algn="l"/>
                <a:tab pos="1447800" algn="l"/>
                <a:tab pos="2171700" algn="l"/>
                <a:tab pos="2895600" algn="l"/>
                <a:tab pos="3619500" algn="l"/>
              </a:tabLst>
              <a:defRPr sz="2400">
                <a:solidFill>
                  <a:schemeClr val="tx1"/>
                </a:solidFill>
                <a:latin typeface="Times New Roman" charset="0"/>
                <a:ea typeface="ＭＳ Ｐゴシック" charset="0"/>
                <a:cs typeface="Gothic" charset="0"/>
              </a:defRPr>
            </a:lvl1pPr>
            <a:lvl2pPr marL="742950" indent="-285750" eaLnBrk="0" hangingPunct="0">
              <a:tabLst>
                <a:tab pos="723900" algn="l"/>
                <a:tab pos="1447800" algn="l"/>
                <a:tab pos="2171700" algn="l"/>
                <a:tab pos="2895600" algn="l"/>
                <a:tab pos="3619500" algn="l"/>
              </a:tabLst>
              <a:defRPr sz="2400">
                <a:solidFill>
                  <a:schemeClr val="tx1"/>
                </a:solidFill>
                <a:latin typeface="Times New Roman" charset="0"/>
                <a:ea typeface="Gothic" charset="0"/>
                <a:cs typeface="Gothic" charset="0"/>
              </a:defRPr>
            </a:lvl2pPr>
            <a:lvl3pPr marL="1143000" indent="-228600" eaLnBrk="0" hangingPunct="0">
              <a:tabLst>
                <a:tab pos="723900" algn="l"/>
                <a:tab pos="1447800" algn="l"/>
                <a:tab pos="2171700" algn="l"/>
                <a:tab pos="2895600" algn="l"/>
                <a:tab pos="3619500" algn="l"/>
              </a:tabLst>
              <a:defRPr sz="2400">
                <a:solidFill>
                  <a:schemeClr val="tx1"/>
                </a:solidFill>
                <a:latin typeface="Times New Roman" charset="0"/>
                <a:ea typeface="Gothic" charset="0"/>
                <a:cs typeface="Gothic" charset="0"/>
              </a:defRPr>
            </a:lvl3pPr>
            <a:lvl4pPr marL="1600200" indent="-228600" eaLnBrk="0" hangingPunct="0">
              <a:tabLst>
                <a:tab pos="723900" algn="l"/>
                <a:tab pos="1447800" algn="l"/>
                <a:tab pos="2171700" algn="l"/>
                <a:tab pos="2895600" algn="l"/>
                <a:tab pos="3619500" algn="l"/>
              </a:tabLst>
              <a:defRPr sz="2400">
                <a:solidFill>
                  <a:schemeClr val="tx1"/>
                </a:solidFill>
                <a:latin typeface="Times New Roman" charset="0"/>
                <a:ea typeface="Gothic" charset="0"/>
                <a:cs typeface="Gothic" charset="0"/>
              </a:defRPr>
            </a:lvl4pPr>
            <a:lvl5pPr marL="2057400" indent="-228600" eaLnBrk="0" hangingPunct="0">
              <a:tabLst>
                <a:tab pos="723900" algn="l"/>
                <a:tab pos="1447800" algn="l"/>
                <a:tab pos="2171700" algn="l"/>
                <a:tab pos="2895600" algn="l"/>
                <a:tab pos="3619500" algn="l"/>
              </a:tabLst>
              <a:defRPr sz="2400">
                <a:solidFill>
                  <a:schemeClr val="tx1"/>
                </a:solidFill>
                <a:latin typeface="Times New Roman" charset="0"/>
                <a:ea typeface="Gothic" charset="0"/>
                <a:cs typeface="Gothic" charset="0"/>
              </a:defRPr>
            </a:lvl5pPr>
            <a:lvl6pPr marL="25146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charset="0"/>
                <a:ea typeface="Gothic" charset="0"/>
                <a:cs typeface="Gothic" charset="0"/>
              </a:defRPr>
            </a:lvl6pPr>
            <a:lvl7pPr marL="29718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charset="0"/>
                <a:ea typeface="Gothic" charset="0"/>
                <a:cs typeface="Gothic" charset="0"/>
              </a:defRPr>
            </a:lvl7pPr>
            <a:lvl8pPr marL="34290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charset="0"/>
                <a:ea typeface="Gothic" charset="0"/>
                <a:cs typeface="Gothic" charset="0"/>
              </a:defRPr>
            </a:lvl8pPr>
            <a:lvl9pPr marL="38862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charset="0"/>
                <a:ea typeface="Gothic" charset="0"/>
                <a:cs typeface="Gothic" charset="0"/>
              </a:defRPr>
            </a:lvl9pPr>
          </a:lstStyle>
          <a:p>
            <a:pPr eaLnBrk="1">
              <a:lnSpc>
                <a:spcPct val="97000"/>
              </a:lnSpc>
              <a:buClr>
                <a:srgbClr val="FFFFFF"/>
              </a:buClr>
              <a:buSzPct val="45000"/>
              <a:buFont typeface="StarSymbol" charset="0"/>
              <a:buNone/>
            </a:pPr>
            <a:r>
              <a:rPr lang="en-GB" sz="1100" b="1">
                <a:solidFill>
                  <a:srgbClr val="FFFFFF"/>
                </a:solidFill>
                <a:latin typeface="Arial" charset="0"/>
              </a:rPr>
              <a:t>Sumithran P et al. N Engl J Med 2011;365:1597-1604</a:t>
            </a:r>
          </a:p>
        </p:txBody>
      </p:sp>
      <p:pic>
        <p:nvPicPr>
          <p:cNvPr id="6149" name="Picture 5" descr="Imag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36160" y="933218"/>
            <a:ext cx="5051520" cy="49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10780" y="6156974"/>
            <a:ext cx="5980908"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285750" indent="-285750">
              <a:buFont typeface="Arial"/>
              <a:buChar char="•"/>
            </a:pPr>
            <a:r>
              <a:rPr lang="en-US" dirty="0" smtClean="0">
                <a:solidFill>
                  <a:srgbClr val="FFFFFF"/>
                </a:solidFill>
              </a:rPr>
              <a:t>Subjective Increase in appetite</a:t>
            </a:r>
            <a:endParaRPr lang="en-US" dirty="0">
              <a:solidFill>
                <a:srgbClr val="FFFFFF"/>
              </a:solidFill>
            </a:endParaRPr>
          </a:p>
        </p:txBody>
      </p:sp>
    </p:spTree>
    <p:extLst>
      <p:ext uri="{BB962C8B-B14F-4D97-AF65-F5344CB8AC3E}">
        <p14:creationId xmlns:p14="http://schemas.microsoft.com/office/powerpoint/2010/main" val="361115270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 Points</a:t>
            </a:r>
            <a:endParaRPr lang="en-US" dirty="0"/>
          </a:p>
        </p:txBody>
      </p:sp>
      <p:sp>
        <p:nvSpPr>
          <p:cNvPr id="3" name="Content Placeholder 2"/>
          <p:cNvSpPr>
            <a:spLocks noGrp="1"/>
          </p:cNvSpPr>
          <p:nvPr>
            <p:ph idx="1"/>
          </p:nvPr>
        </p:nvSpPr>
        <p:spPr/>
        <p:txBody>
          <a:bodyPr/>
          <a:lstStyle/>
          <a:p>
            <a:r>
              <a:rPr lang="en-US" dirty="0" smtClean="0"/>
              <a:t>Obesity </a:t>
            </a:r>
            <a:r>
              <a:rPr lang="en-US" dirty="0" smtClean="0"/>
              <a:t>is due to a dysfunction of our physiological regulatory system</a:t>
            </a:r>
          </a:p>
          <a:p>
            <a:r>
              <a:rPr lang="en-US" dirty="0" smtClean="0"/>
              <a:t>The Body defends the fat mass set </a:t>
            </a:r>
            <a:r>
              <a:rPr lang="en-US" dirty="0" smtClean="0"/>
              <a:t>point</a:t>
            </a:r>
          </a:p>
          <a:p>
            <a:r>
              <a:rPr lang="en-US" dirty="0" smtClean="0"/>
              <a:t>Less about non-compliance and more about a true physiological change</a:t>
            </a:r>
          </a:p>
          <a:p>
            <a:r>
              <a:rPr lang="en-US" dirty="0" smtClean="0"/>
              <a:t>Set point resetting: nutritional quality, exercise, sleep health, stress reduction</a:t>
            </a:r>
            <a:endParaRPr lang="en-US" dirty="0"/>
          </a:p>
        </p:txBody>
      </p:sp>
    </p:spTree>
    <p:extLst>
      <p:ext uri="{BB962C8B-B14F-4D97-AF65-F5344CB8AC3E}">
        <p14:creationId xmlns:p14="http://schemas.microsoft.com/office/powerpoint/2010/main" val="105054243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7456" y="3499040"/>
            <a:ext cx="8229600" cy="114300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What are we measuring when we look at Obesity?</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Rectangle 2"/>
          <p:cNvSpPr/>
          <p:nvPr/>
        </p:nvSpPr>
        <p:spPr>
          <a:xfrm>
            <a:off x="1003371" y="1681582"/>
            <a:ext cx="7701654" cy="707886"/>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How do you define Obesity</a:t>
            </a: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5947294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Adiposity</a:t>
            </a:r>
            <a:endParaRPr lang="en-US" dirty="0"/>
          </a:p>
        </p:txBody>
      </p:sp>
      <p:sp>
        <p:nvSpPr>
          <p:cNvPr id="3" name="Content Placeholder 2"/>
          <p:cNvSpPr>
            <a:spLocks noGrp="1"/>
          </p:cNvSpPr>
          <p:nvPr>
            <p:ph idx="1"/>
          </p:nvPr>
        </p:nvSpPr>
        <p:spPr/>
        <p:txBody>
          <a:bodyPr>
            <a:normAutofit/>
          </a:bodyPr>
          <a:lstStyle/>
          <a:p>
            <a:r>
              <a:rPr lang="en-US" dirty="0" smtClean="0"/>
              <a:t>Goal is to measure Adiposity(Body Fat)</a:t>
            </a:r>
          </a:p>
          <a:p>
            <a:pPr marL="742950" lvl="2" indent="-342900"/>
            <a:r>
              <a:rPr lang="en-US" dirty="0" smtClean="0"/>
              <a:t>No set cut off </a:t>
            </a:r>
            <a:r>
              <a:rPr lang="en-US" dirty="0" smtClean="0"/>
              <a:t>exists</a:t>
            </a:r>
            <a:endParaRPr lang="en-US" dirty="0" smtClean="0"/>
          </a:p>
          <a:p>
            <a:endParaRPr lang="en-US" dirty="0" smtClean="0"/>
          </a:p>
          <a:p>
            <a:r>
              <a:rPr lang="en-US" dirty="0" smtClean="0"/>
              <a:t>Direct measures of body fat: </a:t>
            </a:r>
          </a:p>
          <a:p>
            <a:pPr lvl="1"/>
            <a:r>
              <a:rPr lang="en-US" dirty="0" smtClean="0"/>
              <a:t>Underwater weighing(Gold Standard)</a:t>
            </a:r>
          </a:p>
          <a:p>
            <a:pPr lvl="1"/>
            <a:r>
              <a:rPr lang="en-US" dirty="0" smtClean="0"/>
              <a:t>Dual X-ray Absorptiometry(DXA)</a:t>
            </a:r>
          </a:p>
          <a:p>
            <a:pPr lvl="1"/>
            <a:r>
              <a:rPr lang="en-US" dirty="0" smtClean="0"/>
              <a:t>Bioelectrical Impedance Analysis(BIA)</a:t>
            </a:r>
          </a:p>
          <a:p>
            <a:pPr marL="457200" lvl="1" indent="0">
              <a:buNone/>
            </a:pPr>
            <a:endParaRPr lang="en-US" dirty="0"/>
          </a:p>
          <a:p>
            <a:r>
              <a:rPr lang="en-US" dirty="0" smtClean="0"/>
              <a:t>Body Fat Proxies:</a:t>
            </a:r>
          </a:p>
          <a:p>
            <a:pPr lvl="1"/>
            <a:r>
              <a:rPr lang="en-US" dirty="0" smtClean="0"/>
              <a:t>BMI, MUAC, WC, W/H </a:t>
            </a:r>
            <a:r>
              <a:rPr lang="en-US" dirty="0" smtClean="0"/>
              <a:t>ratio</a:t>
            </a:r>
            <a:endParaRPr lang="en-US" dirty="0" smtClean="0"/>
          </a:p>
          <a:p>
            <a:pPr lvl="1"/>
            <a:endParaRPr lang="en-US" dirty="0" smtClean="0"/>
          </a:p>
          <a:p>
            <a:pPr lvl="1"/>
            <a:endParaRPr lang="en-US" dirty="0" smtClean="0"/>
          </a:p>
        </p:txBody>
      </p:sp>
    </p:spTree>
    <p:extLst>
      <p:ext uri="{BB962C8B-B14F-4D97-AF65-F5344CB8AC3E}">
        <p14:creationId xmlns:p14="http://schemas.microsoft.com/office/powerpoint/2010/main" val="124400932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Body Mass Index</a:t>
            </a:r>
            <a:endParaRPr lang="en-US" dirty="0"/>
          </a:p>
        </p:txBody>
      </p:sp>
      <p:sp>
        <p:nvSpPr>
          <p:cNvPr id="3" name="Content Placeholder 2"/>
          <p:cNvSpPr>
            <a:spLocks noGrp="1"/>
          </p:cNvSpPr>
          <p:nvPr>
            <p:ph idx="1"/>
          </p:nvPr>
        </p:nvSpPr>
        <p:spPr/>
        <p:txBody>
          <a:bodyPr/>
          <a:lstStyle/>
          <a:p>
            <a:r>
              <a:rPr lang="en-US" dirty="0" smtClean="0"/>
              <a:t>Body Mass Index(BMI) = </a:t>
            </a:r>
            <a:r>
              <a:rPr lang="en-US" dirty="0" err="1" smtClean="0"/>
              <a:t>wt</a:t>
            </a:r>
            <a:r>
              <a:rPr lang="en-US" dirty="0" smtClean="0"/>
              <a:t>(kg)/ </a:t>
            </a:r>
            <a:r>
              <a:rPr lang="en-US" dirty="0" err="1" smtClean="0"/>
              <a:t>ht</a:t>
            </a:r>
            <a:r>
              <a:rPr lang="en-US" dirty="0" smtClean="0"/>
              <a:t>(m)</a:t>
            </a:r>
            <a:r>
              <a:rPr lang="en-US" baseline="30000" dirty="0" smtClean="0"/>
              <a:t>2</a:t>
            </a:r>
          </a:p>
          <a:p>
            <a:r>
              <a:rPr lang="en-US" dirty="0" smtClean="0"/>
              <a:t>Good proxy of Adiposity as long as we remember it is a measure of body mass and not necessarily body fat</a:t>
            </a:r>
          </a:p>
          <a:p>
            <a:r>
              <a:rPr lang="en-US" dirty="0" smtClean="0"/>
              <a:t>Use BMI purely as a screen to assist you in developing a better assessment of the risk of the patient</a:t>
            </a:r>
          </a:p>
          <a:p>
            <a:pPr marL="0" indent="0">
              <a:buNone/>
            </a:pPr>
            <a:endParaRPr lang="en-US" baseline="30000" dirty="0"/>
          </a:p>
        </p:txBody>
      </p:sp>
      <p:sp>
        <p:nvSpPr>
          <p:cNvPr id="4" name="TextBox 3"/>
          <p:cNvSpPr txBox="1"/>
          <p:nvPr/>
        </p:nvSpPr>
        <p:spPr>
          <a:xfrm>
            <a:off x="1567766" y="4986211"/>
            <a:ext cx="6286746" cy="78483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500" dirty="0" smtClean="0"/>
              <a:t>BMI = Screening Tool</a:t>
            </a:r>
            <a:endParaRPr lang="en-US" sz="4500" dirty="0"/>
          </a:p>
        </p:txBody>
      </p:sp>
    </p:spTree>
    <p:extLst>
      <p:ext uri="{BB962C8B-B14F-4D97-AF65-F5344CB8AC3E}">
        <p14:creationId xmlns:p14="http://schemas.microsoft.com/office/powerpoint/2010/main" val="32336564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Parameters CDC 2000 Growth Charts</a:t>
            </a:r>
            <a:endParaRPr lang="en-US" dirty="0"/>
          </a:p>
        </p:txBody>
      </p:sp>
      <p:sp>
        <p:nvSpPr>
          <p:cNvPr id="3" name="Content Placeholder 2"/>
          <p:cNvSpPr>
            <a:spLocks noGrp="1"/>
          </p:cNvSpPr>
          <p:nvPr>
            <p:ph idx="1"/>
          </p:nvPr>
        </p:nvSpPr>
        <p:spPr>
          <a:xfrm>
            <a:off x="457200" y="1616730"/>
            <a:ext cx="8229600" cy="2539296"/>
          </a:xfrm>
        </p:spPr>
        <p:txBody>
          <a:bodyPr>
            <a:noAutofit/>
          </a:bodyPr>
          <a:lstStyle/>
          <a:p>
            <a:r>
              <a:rPr lang="en-US" sz="3000" dirty="0" smtClean="0"/>
              <a:t>Underweight: BMI for age &lt; 5</a:t>
            </a:r>
            <a:r>
              <a:rPr lang="en-US" sz="3000" baseline="30000" dirty="0" smtClean="0"/>
              <a:t>th</a:t>
            </a:r>
            <a:r>
              <a:rPr lang="en-US" sz="3000" dirty="0" smtClean="0"/>
              <a:t>%</a:t>
            </a:r>
          </a:p>
          <a:p>
            <a:r>
              <a:rPr lang="en-US" sz="3000" dirty="0" smtClean="0"/>
              <a:t>Normal Weight: 5</a:t>
            </a:r>
            <a:r>
              <a:rPr lang="en-US" sz="3000" baseline="30000" dirty="0" smtClean="0"/>
              <a:t>th</a:t>
            </a:r>
            <a:r>
              <a:rPr lang="en-US" sz="3000" dirty="0" smtClean="0"/>
              <a:t>% - &lt;85</a:t>
            </a:r>
            <a:r>
              <a:rPr lang="en-US" sz="3000" baseline="30000" dirty="0" smtClean="0"/>
              <a:t>th</a:t>
            </a:r>
            <a:r>
              <a:rPr lang="en-US" sz="3000" dirty="0" smtClean="0"/>
              <a:t>%</a:t>
            </a:r>
          </a:p>
          <a:p>
            <a:r>
              <a:rPr lang="en-US" sz="3000" dirty="0" smtClean="0"/>
              <a:t>Overweight: 85</a:t>
            </a:r>
            <a:r>
              <a:rPr lang="en-US" sz="3000" baseline="30000" dirty="0" smtClean="0"/>
              <a:t>th</a:t>
            </a:r>
            <a:r>
              <a:rPr lang="en-US" sz="3000" dirty="0" smtClean="0"/>
              <a:t>% -  &lt;95</a:t>
            </a:r>
            <a:r>
              <a:rPr lang="en-US" sz="3000" baseline="30000" dirty="0" smtClean="0"/>
              <a:t>th</a:t>
            </a:r>
            <a:r>
              <a:rPr lang="en-US" sz="3000" dirty="0" smtClean="0"/>
              <a:t>%</a:t>
            </a:r>
          </a:p>
          <a:p>
            <a:r>
              <a:rPr lang="en-US" sz="3000" dirty="0" smtClean="0"/>
              <a:t>Obesity: ≥95</a:t>
            </a:r>
            <a:r>
              <a:rPr lang="en-US" sz="3000" baseline="30000" dirty="0" smtClean="0"/>
              <a:t>th</a:t>
            </a:r>
            <a:r>
              <a:rPr lang="en-US" sz="3000" dirty="0" smtClean="0"/>
              <a:t>%</a:t>
            </a:r>
          </a:p>
          <a:p>
            <a:r>
              <a:rPr lang="en-US" sz="3000" dirty="0" smtClean="0"/>
              <a:t>Extreme/Severe Obesity: </a:t>
            </a:r>
            <a:r>
              <a:rPr lang="en-US" sz="3000" dirty="0" smtClean="0"/>
              <a:t>&gt;99</a:t>
            </a:r>
            <a:r>
              <a:rPr lang="en-US" sz="3000" baseline="30000" dirty="0" smtClean="0"/>
              <a:t>th</a:t>
            </a:r>
            <a:r>
              <a:rPr lang="en-US" sz="3000" dirty="0" smtClean="0"/>
              <a:t>%</a:t>
            </a:r>
            <a:endParaRPr lang="en-US" sz="3000" dirty="0"/>
          </a:p>
        </p:txBody>
      </p:sp>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3920" y="2558873"/>
            <a:ext cx="5067300" cy="4010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1759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dissolv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5421" y="146182"/>
            <a:ext cx="8779647" cy="6538559"/>
          </a:xfrm>
          <a:prstGeom prst="rect">
            <a:avLst/>
          </a:prstGeom>
        </p:spPr>
      </p:pic>
      <p:sp>
        <p:nvSpPr>
          <p:cNvPr id="6" name="TextBox 5"/>
          <p:cNvSpPr txBox="1"/>
          <p:nvPr/>
        </p:nvSpPr>
        <p:spPr>
          <a:xfrm>
            <a:off x="4750334" y="6546241"/>
            <a:ext cx="4546524" cy="276999"/>
          </a:xfrm>
          <a:prstGeom prst="rect">
            <a:avLst/>
          </a:prstGeom>
          <a:noFill/>
        </p:spPr>
        <p:txBody>
          <a:bodyPr wrap="square" rtlCol="0">
            <a:spAutoFit/>
          </a:bodyPr>
          <a:lstStyle/>
          <a:p>
            <a:r>
              <a:rPr lang="en-US" sz="1200" dirty="0" smtClean="0"/>
              <a:t>Slide from Dr. Cynthia Ogden-Obesity Epidemiology- 5/20/15</a:t>
            </a:r>
            <a:endParaRPr lang="en-US" sz="1200" dirty="0"/>
          </a:p>
        </p:txBody>
      </p:sp>
    </p:spTree>
    <p:extLst>
      <p:ext uri="{BB962C8B-B14F-4D97-AF65-F5344CB8AC3E}">
        <p14:creationId xmlns:p14="http://schemas.microsoft.com/office/powerpoint/2010/main" val="301826361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81836" y="250673"/>
            <a:ext cx="5572130" cy="6356654"/>
          </a:xfrm>
          <a:prstGeom prst="rect">
            <a:avLst/>
          </a:prstGeom>
          <a:ln>
            <a:noFill/>
          </a:ln>
          <a:effectLst>
            <a:outerShdw blurRad="292100" dist="139700" dir="2700000" algn="tl" rotWithShape="0">
              <a:srgbClr val="333333">
                <a:alpha val="65000"/>
              </a:srgbClr>
            </a:outerShdw>
          </a:effectLst>
        </p:spPr>
      </p:pic>
      <p:sp>
        <p:nvSpPr>
          <p:cNvPr id="2" name="Frame 1"/>
          <p:cNvSpPr/>
          <p:nvPr/>
        </p:nvSpPr>
        <p:spPr>
          <a:xfrm>
            <a:off x="1614800" y="1662070"/>
            <a:ext cx="5739166" cy="439038"/>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Frame 5"/>
          <p:cNvSpPr/>
          <p:nvPr/>
        </p:nvSpPr>
        <p:spPr>
          <a:xfrm>
            <a:off x="1614800" y="940794"/>
            <a:ext cx="5739166" cy="846715"/>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Frame 6"/>
          <p:cNvSpPr/>
          <p:nvPr/>
        </p:nvSpPr>
        <p:spPr>
          <a:xfrm>
            <a:off x="1707135" y="430238"/>
            <a:ext cx="5739166" cy="620316"/>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989324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1" nodeType="clickEffect">
                                  <p:stCondLst>
                                    <p:cond delay="0"/>
                                  </p:stCondLst>
                                  <p:childTnLst>
                                    <p:animEffect transition="out" filter="dissolv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animBg="1"/>
      <p:bldP spid="6" grpId="1"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4357" name="Rectangle 5"/>
          <p:cNvSpPr>
            <a:spLocks/>
          </p:cNvSpPr>
          <p:nvPr/>
        </p:nvSpPr>
        <p:spPr bwMode="auto">
          <a:xfrm>
            <a:off x="0" y="-228600"/>
            <a:ext cx="9144000" cy="1447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en-US" sz="800" b="1">
                <a:solidFill>
                  <a:srgbClr val="CC6600"/>
                </a:solidFill>
                <a:latin typeface="Calibri" charset="0"/>
              </a:rPr>
              <a:t/>
            </a:r>
            <a:br>
              <a:rPr lang="en-US" sz="800" b="1">
                <a:solidFill>
                  <a:srgbClr val="CC6600"/>
                </a:solidFill>
                <a:latin typeface="Calibri" charset="0"/>
              </a:rPr>
            </a:br>
            <a:r>
              <a:rPr lang="en-US" sz="2000" b="1">
                <a:solidFill>
                  <a:srgbClr val="CC6600"/>
                </a:solidFill>
                <a:latin typeface="Calibri" charset="0"/>
              </a:rPr>
              <a:t>Universal Assessment of Obesity Risk: Steps to Prevention and Treatment</a:t>
            </a:r>
            <a:r>
              <a:rPr lang="en-US" sz="2800" b="1">
                <a:solidFill>
                  <a:srgbClr val="CC6600"/>
                </a:solidFill>
                <a:latin typeface="Calibri" charset="0"/>
              </a:rPr>
              <a:t/>
            </a:r>
            <a:br>
              <a:rPr lang="en-US" sz="2800" b="1">
                <a:solidFill>
                  <a:srgbClr val="CC6600"/>
                </a:solidFill>
                <a:latin typeface="Calibri" charset="0"/>
              </a:rPr>
            </a:br>
            <a:endParaRPr lang="en-US" sz="2800" b="1">
              <a:latin typeface="Calibri" charset="0"/>
            </a:endParaRPr>
          </a:p>
        </p:txBody>
      </p:sp>
      <p:pic>
        <p:nvPicPr>
          <p:cNvPr id="48435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717550"/>
            <a:ext cx="8074025" cy="4924425"/>
          </a:xfrm>
          <a:prstGeom prst="rect">
            <a:avLst/>
          </a:prstGeom>
          <a:noFill/>
          <a:extLst>
            <a:ext uri="{909E8E84-426E-40dd-AFC4-6F175D3DCCD1}">
              <a14:hiddenFill xmlns:a14="http://schemas.microsoft.com/office/drawing/2010/main">
                <a:solidFill>
                  <a:srgbClr val="FFFFFF"/>
                </a:solidFill>
              </a14:hiddenFill>
            </a:ext>
          </a:extLst>
        </p:spPr>
      </p:pic>
      <p:sp>
        <p:nvSpPr>
          <p:cNvPr id="484359" name="Text Box 7"/>
          <p:cNvSpPr txBox="1">
            <a:spLocks noChangeArrowheads="1"/>
          </p:cNvSpPr>
          <p:nvPr/>
        </p:nvSpPr>
        <p:spPr bwMode="auto">
          <a:xfrm>
            <a:off x="0" y="6038850"/>
            <a:ext cx="9144000" cy="1006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1000">
                <a:latin typeface="Calibri" charset="0"/>
              </a:rPr>
              <a:t>                 American Academy of Pediatrics. Pediatric Obesity Clinical Decision Support Chart.</a:t>
            </a:r>
            <a:br>
              <a:rPr lang="en-US" sz="1000">
                <a:latin typeface="Calibri" charset="0"/>
              </a:rPr>
            </a:br>
            <a:r>
              <a:rPr lang="en-US" sz="1000">
                <a:latin typeface="Calibri" charset="0"/>
              </a:rPr>
              <a:t>                 Elk Grove Village, IL: American Academy of Pediatrics; 2008.</a:t>
            </a:r>
          </a:p>
          <a:p>
            <a:pPr eaLnBrk="0" hangingPunct="0"/>
            <a:endParaRPr lang="en-US" sz="1000">
              <a:latin typeface="Calibri" charset="0"/>
            </a:endParaRPr>
          </a:p>
          <a:p>
            <a:pPr eaLnBrk="0" hangingPunct="0"/>
            <a:endParaRPr lang="en-US" sz="1000">
              <a:latin typeface="Calibri" charset="0"/>
            </a:endParaRPr>
          </a:p>
          <a:p>
            <a:pPr eaLnBrk="0" hangingPunct="0"/>
            <a:endParaRPr lang="en-US" sz="1000">
              <a:latin typeface="Calibri" charset="0"/>
            </a:endParaRPr>
          </a:p>
          <a:p>
            <a:pPr eaLnBrk="0" hangingPunct="0"/>
            <a:endParaRPr lang="en-US" sz="1000">
              <a:latin typeface="Calibri" charset="0"/>
            </a:endParaRPr>
          </a:p>
        </p:txBody>
      </p:sp>
      <p:pic>
        <p:nvPicPr>
          <p:cNvPr id="48436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5688" y="5643563"/>
            <a:ext cx="1828800" cy="1162050"/>
          </a:xfrm>
          <a:prstGeom prst="rect">
            <a:avLst/>
          </a:prstGeom>
          <a:noFill/>
          <a:extLst>
            <a:ext uri="{909E8E84-426E-40dd-AFC4-6F175D3DCCD1}">
              <a14:hiddenFill xmlns:a14="http://schemas.microsoft.com/office/drawing/2010/main">
                <a:solidFill>
                  <a:srgbClr val="FFFFFF"/>
                </a:solidFill>
              </a14:hiddenFill>
            </a:ext>
          </a:extLst>
        </p:spPr>
      </p:pic>
      <p:pic>
        <p:nvPicPr>
          <p:cNvPr id="48436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650" y="5781675"/>
            <a:ext cx="1847850" cy="266700"/>
          </a:xfrm>
          <a:prstGeom prst="rect">
            <a:avLst/>
          </a:prstGeom>
          <a:noFill/>
          <a:extLst>
            <a:ext uri="{909E8E84-426E-40dd-AFC4-6F175D3DCCD1}">
              <a14:hiddenFill xmlns:a14="http://schemas.microsoft.com/office/drawing/2010/main">
                <a:solidFill>
                  <a:srgbClr val="FFFFFF"/>
                </a:solidFill>
              </a14:hiddenFill>
            </a:ext>
          </a:extLst>
        </p:spPr>
      </p:pic>
      <p:sp>
        <p:nvSpPr>
          <p:cNvPr id="2" name="Frame 1"/>
          <p:cNvSpPr/>
          <p:nvPr/>
        </p:nvSpPr>
        <p:spPr>
          <a:xfrm>
            <a:off x="376264" y="498031"/>
            <a:ext cx="1410990" cy="4754738"/>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Frame 2"/>
          <p:cNvSpPr/>
          <p:nvPr/>
        </p:nvSpPr>
        <p:spPr>
          <a:xfrm>
            <a:off x="1269891" y="291763"/>
            <a:ext cx="4656267" cy="5756612"/>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Frame 3"/>
          <p:cNvSpPr/>
          <p:nvPr/>
        </p:nvSpPr>
        <p:spPr>
          <a:xfrm>
            <a:off x="4844399" y="291762"/>
            <a:ext cx="4299601" cy="6983715"/>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460450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1" nodeType="clickEffect">
                                  <p:stCondLst>
                                    <p:cond delay="0"/>
                                  </p:stCondLst>
                                  <p:childTnLst>
                                    <p:animEffect transition="out" filter="dissolv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93105"/>
            <a:ext cx="8229600" cy="1600200"/>
          </a:xfrm>
        </p:spPr>
        <p:txBody>
          <a:bodyPr/>
          <a:lstStyle/>
          <a:p>
            <a:r>
              <a:rPr lang="en-US" sz="7500" b="1" dirty="0" smtClean="0"/>
              <a:t>Cases</a:t>
            </a:r>
            <a:endParaRPr lang="en-US" sz="7500" b="1" dirty="0"/>
          </a:p>
        </p:txBody>
      </p:sp>
    </p:spTree>
    <p:extLst>
      <p:ext uri="{BB962C8B-B14F-4D97-AF65-F5344CB8AC3E}">
        <p14:creationId xmlns:p14="http://schemas.microsoft.com/office/powerpoint/2010/main" val="399836236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alphaModFix amt="28000"/>
          </a:blip>
          <a:stretch>
            <a:fillRect/>
          </a:stretch>
        </p:blipFill>
        <p:spPr>
          <a:xfrm>
            <a:off x="4499429" y="4137706"/>
            <a:ext cx="4644571" cy="3483428"/>
          </a:xfrm>
          <a:prstGeom prst="rect">
            <a:avLst/>
          </a:prstGeom>
        </p:spPr>
      </p:pic>
      <p:sp>
        <p:nvSpPr>
          <p:cNvPr id="2" name="Title 1"/>
          <p:cNvSpPr>
            <a:spLocks noGrp="1"/>
          </p:cNvSpPr>
          <p:nvPr>
            <p:ph type="title"/>
          </p:nvPr>
        </p:nvSpPr>
        <p:spPr>
          <a:xfrm>
            <a:off x="457200" y="0"/>
            <a:ext cx="8229600" cy="909435"/>
          </a:xfrm>
        </p:spPr>
        <p:txBody>
          <a:bodyPr/>
          <a:lstStyle/>
          <a:p>
            <a:r>
              <a:rPr lang="en-US" dirty="0" smtClean="0"/>
              <a:t>Tool Kit</a:t>
            </a:r>
            <a:endParaRPr lang="en-US" dirty="0"/>
          </a:p>
        </p:txBody>
      </p:sp>
      <p:sp>
        <p:nvSpPr>
          <p:cNvPr id="4" name="Rectangle 3"/>
          <p:cNvSpPr/>
          <p:nvPr/>
        </p:nvSpPr>
        <p:spPr>
          <a:xfrm>
            <a:off x="2358571" y="1417638"/>
            <a:ext cx="4553857" cy="668791"/>
          </a:xfrm>
          <a:prstGeom prst="rect">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Prevention Plus-Lifestyle Change</a:t>
            </a:r>
            <a:endParaRPr lang="en-US" dirty="0"/>
          </a:p>
        </p:txBody>
      </p:sp>
      <p:sp>
        <p:nvSpPr>
          <p:cNvPr id="6" name="Rectangle 5"/>
          <p:cNvSpPr/>
          <p:nvPr/>
        </p:nvSpPr>
        <p:spPr>
          <a:xfrm>
            <a:off x="2358571" y="2495324"/>
            <a:ext cx="4553857" cy="668791"/>
          </a:xfrm>
          <a:prstGeom prst="rect">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Structured Weight Management &amp; Comprehensive Multidisciplinary Clinic</a:t>
            </a:r>
            <a:endParaRPr lang="en-US" dirty="0"/>
          </a:p>
        </p:txBody>
      </p:sp>
      <p:sp>
        <p:nvSpPr>
          <p:cNvPr id="7" name="Rectangle 6"/>
          <p:cNvSpPr/>
          <p:nvPr/>
        </p:nvSpPr>
        <p:spPr>
          <a:xfrm>
            <a:off x="2358571" y="5659438"/>
            <a:ext cx="4553857" cy="668791"/>
          </a:xfrm>
          <a:prstGeom prst="rect">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Tertiary Care- Post Surgical Combo w/Therapy</a:t>
            </a:r>
            <a:endParaRPr lang="en-US" dirty="0"/>
          </a:p>
        </p:txBody>
      </p:sp>
      <p:sp>
        <p:nvSpPr>
          <p:cNvPr id="8" name="Rectangle 7"/>
          <p:cNvSpPr/>
          <p:nvPr/>
        </p:nvSpPr>
        <p:spPr>
          <a:xfrm>
            <a:off x="2358571" y="4578124"/>
            <a:ext cx="4553857" cy="668791"/>
          </a:xfrm>
          <a:prstGeom prst="rect">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Tertiary Care- Surgery</a:t>
            </a:r>
            <a:endParaRPr lang="en-US" dirty="0"/>
          </a:p>
        </p:txBody>
      </p:sp>
      <p:sp>
        <p:nvSpPr>
          <p:cNvPr id="9" name="Rectangle 8"/>
          <p:cNvSpPr/>
          <p:nvPr/>
        </p:nvSpPr>
        <p:spPr>
          <a:xfrm>
            <a:off x="2358571" y="3468915"/>
            <a:ext cx="4553857" cy="668791"/>
          </a:xfrm>
          <a:prstGeom prst="rect">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Tertiary Care- Meds</a:t>
            </a:r>
            <a:endParaRPr lang="en-US" dirty="0"/>
          </a:p>
        </p:txBody>
      </p:sp>
      <p:sp>
        <p:nvSpPr>
          <p:cNvPr id="3" name="Down Arrow 2"/>
          <p:cNvSpPr/>
          <p:nvPr/>
        </p:nvSpPr>
        <p:spPr>
          <a:xfrm>
            <a:off x="1426668" y="1662070"/>
            <a:ext cx="548718" cy="4813732"/>
          </a:xfrm>
          <a:prstGeom prst="downArrow">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ross 9"/>
          <p:cNvSpPr/>
          <p:nvPr/>
        </p:nvSpPr>
        <p:spPr>
          <a:xfrm>
            <a:off x="7227405" y="1355919"/>
            <a:ext cx="862272" cy="808909"/>
          </a:xfrm>
          <a:prstGeom prst="plus">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26822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1517"/>
            <a:ext cx="3305440" cy="1600200"/>
          </a:xfrm>
        </p:spPr>
        <p:txBody>
          <a:bodyPr/>
          <a:lstStyle/>
          <a:p>
            <a:r>
              <a:rPr lang="en-US" dirty="0" smtClean="0"/>
              <a:t>Case #1</a:t>
            </a:r>
            <a:endParaRPr lang="en-US" dirty="0"/>
          </a:p>
        </p:txBody>
      </p:sp>
      <p:sp>
        <p:nvSpPr>
          <p:cNvPr id="3" name="Content Placeholder 2"/>
          <p:cNvSpPr>
            <a:spLocks noGrp="1"/>
          </p:cNvSpPr>
          <p:nvPr>
            <p:ph idx="1"/>
          </p:nvPr>
        </p:nvSpPr>
        <p:spPr>
          <a:xfrm>
            <a:off x="156777" y="988684"/>
            <a:ext cx="3903739" cy="5869316"/>
          </a:xfrm>
        </p:spPr>
        <p:txBody>
          <a:bodyPr>
            <a:normAutofit fontScale="25000" lnSpcReduction="20000"/>
          </a:bodyPr>
          <a:lstStyle/>
          <a:p>
            <a:r>
              <a:rPr lang="en-US" sz="6400" b="1" dirty="0" smtClean="0"/>
              <a:t>13yo </a:t>
            </a:r>
            <a:r>
              <a:rPr lang="en-US" sz="6400" b="1" dirty="0"/>
              <a:t>black male with </a:t>
            </a:r>
            <a:r>
              <a:rPr lang="en-US" sz="6400" b="1" dirty="0" smtClean="0"/>
              <a:t>obesity</a:t>
            </a:r>
            <a:endParaRPr lang="en-US" sz="6400" b="1" dirty="0"/>
          </a:p>
          <a:p>
            <a:r>
              <a:rPr lang="en-US" sz="6400" b="1" dirty="0"/>
              <a:t>BMI 96%</a:t>
            </a:r>
          </a:p>
          <a:p>
            <a:pPr marL="0" indent="0">
              <a:buNone/>
            </a:pPr>
            <a:endParaRPr lang="en-US" sz="6400" b="1" dirty="0"/>
          </a:p>
          <a:p>
            <a:r>
              <a:rPr lang="en-US" sz="6400" b="1" dirty="0"/>
              <a:t>Physical Exam</a:t>
            </a:r>
          </a:p>
          <a:p>
            <a:pPr lvl="1"/>
            <a:r>
              <a:rPr lang="en-US" sz="6400" b="1" dirty="0" err="1"/>
              <a:t>Wt</a:t>
            </a:r>
            <a:r>
              <a:rPr lang="en-US" sz="6400" b="1" dirty="0"/>
              <a:t>- 80</a:t>
            </a:r>
            <a:r>
              <a:rPr lang="en-US" sz="6400" b="1" baseline="30000" dirty="0"/>
              <a:t>th</a:t>
            </a:r>
            <a:r>
              <a:rPr lang="en-US" sz="6400" b="1" dirty="0"/>
              <a:t>%</a:t>
            </a:r>
          </a:p>
          <a:p>
            <a:pPr lvl="1"/>
            <a:r>
              <a:rPr lang="en-US" sz="6400" b="1" dirty="0"/>
              <a:t>Ht-90</a:t>
            </a:r>
            <a:r>
              <a:rPr lang="en-US" sz="6400" b="1" baseline="30000" dirty="0"/>
              <a:t>th</a:t>
            </a:r>
            <a:r>
              <a:rPr lang="en-US" sz="6400" b="1" dirty="0"/>
              <a:t>%(no linear growth delay)</a:t>
            </a:r>
          </a:p>
          <a:p>
            <a:pPr lvl="1"/>
            <a:r>
              <a:rPr lang="en-US" sz="6400" b="1" dirty="0" smtClean="0"/>
              <a:t>BP</a:t>
            </a:r>
            <a:r>
              <a:rPr lang="en-US" sz="6400" b="1" dirty="0"/>
              <a:t>: </a:t>
            </a:r>
            <a:r>
              <a:rPr lang="en-US" sz="6400" b="1" dirty="0" smtClean="0"/>
              <a:t>121/80</a:t>
            </a:r>
            <a:endParaRPr lang="en-US" sz="6400" b="1" dirty="0"/>
          </a:p>
          <a:p>
            <a:endParaRPr lang="en-US" sz="6400" b="1" dirty="0"/>
          </a:p>
          <a:p>
            <a:pPr marL="285750" indent="-285750">
              <a:buFont typeface="Arial"/>
              <a:buChar char="•"/>
            </a:pPr>
            <a:r>
              <a:rPr lang="en-US" sz="6400" b="1" dirty="0"/>
              <a:t>What are you looking for on your exam?</a:t>
            </a:r>
          </a:p>
          <a:p>
            <a:endParaRPr lang="en-US" sz="6400" b="1" dirty="0"/>
          </a:p>
          <a:p>
            <a:pPr marL="285750" indent="-285750">
              <a:buFont typeface="Arial"/>
              <a:buChar char="•"/>
            </a:pPr>
            <a:r>
              <a:rPr lang="en-US" sz="6400" b="1" dirty="0"/>
              <a:t>Risk</a:t>
            </a:r>
          </a:p>
          <a:p>
            <a:pPr lvl="1">
              <a:buFont typeface="Arial"/>
              <a:buChar char="•"/>
            </a:pPr>
            <a:r>
              <a:rPr lang="en-US" sz="6400" b="1" dirty="0" err="1"/>
              <a:t>Acanthosis</a:t>
            </a:r>
            <a:endParaRPr lang="en-US" sz="6400" b="1" dirty="0"/>
          </a:p>
          <a:p>
            <a:pPr lvl="1">
              <a:buFont typeface="Arial"/>
              <a:buChar char="•"/>
            </a:pPr>
            <a:r>
              <a:rPr lang="en-US" sz="6400" b="1" dirty="0"/>
              <a:t>Parental Obesity</a:t>
            </a:r>
          </a:p>
          <a:p>
            <a:pPr lvl="1">
              <a:buFont typeface="Arial"/>
              <a:buChar char="•"/>
            </a:pPr>
            <a:r>
              <a:rPr lang="en-US" sz="6400" b="1" dirty="0"/>
              <a:t>3hr physical activity per week</a:t>
            </a:r>
          </a:p>
          <a:p>
            <a:endParaRPr lang="en-US" sz="6400" b="1" dirty="0"/>
          </a:p>
          <a:p>
            <a:pPr marL="285750" indent="-285750">
              <a:buFont typeface="Arial"/>
              <a:buChar char="•"/>
            </a:pPr>
            <a:r>
              <a:rPr lang="en-US" sz="6400" b="1" dirty="0"/>
              <a:t>Labs?</a:t>
            </a:r>
          </a:p>
          <a:p>
            <a:pPr lvl="1"/>
            <a:r>
              <a:rPr lang="en-US" sz="6400" b="1" dirty="0" smtClean="0"/>
              <a:t>Fasting </a:t>
            </a:r>
            <a:r>
              <a:rPr lang="en-US" sz="6400" b="1" dirty="0"/>
              <a:t>Lipid </a:t>
            </a:r>
            <a:r>
              <a:rPr lang="en-US" sz="6400" b="1" dirty="0" smtClean="0"/>
              <a:t>Panel(Why?)</a:t>
            </a:r>
          </a:p>
          <a:p>
            <a:pPr lvl="1"/>
            <a:r>
              <a:rPr lang="en-US" sz="6400" b="1" dirty="0" smtClean="0"/>
              <a:t>AST/ALT(Why?)</a:t>
            </a:r>
          </a:p>
          <a:p>
            <a:pPr lvl="1"/>
            <a:r>
              <a:rPr lang="en-US" sz="6400" b="1" dirty="0" smtClean="0"/>
              <a:t>Fasting Glucose/HBA1C?(Why?)</a:t>
            </a:r>
            <a:endParaRPr lang="en-US" sz="6400" b="1" dirty="0"/>
          </a:p>
          <a:p>
            <a:endParaRPr lang="en-US" dirty="0"/>
          </a:p>
        </p:txBody>
      </p:sp>
      <p:pic>
        <p:nvPicPr>
          <p:cNvPr id="4" name="Picture 4" descr="D:\MyFiles\01-0522 Robert Kuczmarski\CJ41L073.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2806" y="70734"/>
            <a:ext cx="4789850" cy="657984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flipH="1" flipV="1">
            <a:off x="5091582" y="4186535"/>
            <a:ext cx="214393" cy="1254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flipH="1" flipV="1">
            <a:off x="4643852" y="4643735"/>
            <a:ext cx="214393" cy="1254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flipH="1" flipV="1">
            <a:off x="4883395" y="4500699"/>
            <a:ext cx="214393" cy="1254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flipH="1" flipV="1">
            <a:off x="4435667" y="4724617"/>
            <a:ext cx="214393" cy="1254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flipH="1" flipV="1">
            <a:off x="6921492" y="2535746"/>
            <a:ext cx="214393" cy="1254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69828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dissolve">
                                      <p:cBhvr>
                                        <p:cTn id="10" dur="500"/>
                                        <p:tgtEl>
                                          <p:spTgt spid="3">
                                            <p:txEl>
                                              <p:pRg st="4" end="4"/>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dissolve">
                                      <p:cBhvr>
                                        <p:cTn id="13" dur="500"/>
                                        <p:tgtEl>
                                          <p:spTgt spid="3">
                                            <p:txEl>
                                              <p:pRg st="5" end="5"/>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dissolve">
                                      <p:cBhvr>
                                        <p:cTn id="16" dur="500"/>
                                        <p:tgtEl>
                                          <p:spTgt spid="3">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dissolve">
                                      <p:cBhvr>
                                        <p:cTn id="21" dur="500"/>
                                        <p:tgtEl>
                                          <p:spTgt spid="3">
                                            <p:txEl>
                                              <p:pRg st="8" end="8"/>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
                                            <p:txEl>
                                              <p:pRg st="10" end="10"/>
                                            </p:txEl>
                                          </p:spTgt>
                                        </p:tgtEl>
                                        <p:attrNameLst>
                                          <p:attrName>style.visibility</p:attrName>
                                        </p:attrNameLst>
                                      </p:cBhvr>
                                      <p:to>
                                        <p:strVal val="visible"/>
                                      </p:to>
                                    </p:set>
                                    <p:animEffect transition="in" filter="dissolve">
                                      <p:cBhvr>
                                        <p:cTn id="26" dur="500"/>
                                        <p:tgtEl>
                                          <p:spTgt spid="3">
                                            <p:txEl>
                                              <p:pRg st="10" end="10"/>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animEffect transition="in" filter="dissolve">
                                      <p:cBhvr>
                                        <p:cTn id="29" dur="500"/>
                                        <p:tgtEl>
                                          <p:spTgt spid="3">
                                            <p:txEl>
                                              <p:pRg st="11" end="11"/>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3">
                                            <p:txEl>
                                              <p:pRg st="12" end="12"/>
                                            </p:txEl>
                                          </p:spTgt>
                                        </p:tgtEl>
                                        <p:attrNameLst>
                                          <p:attrName>style.visibility</p:attrName>
                                        </p:attrNameLst>
                                      </p:cBhvr>
                                      <p:to>
                                        <p:strVal val="visible"/>
                                      </p:to>
                                    </p:set>
                                    <p:animEffect transition="in" filter="dissolve">
                                      <p:cBhvr>
                                        <p:cTn id="32" dur="500"/>
                                        <p:tgtEl>
                                          <p:spTgt spid="3">
                                            <p:txEl>
                                              <p:pRg st="12" end="12"/>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animEffect transition="in" filter="dissolve">
                                      <p:cBhvr>
                                        <p:cTn id="35" dur="500"/>
                                        <p:tgtEl>
                                          <p:spTgt spid="3">
                                            <p:txEl>
                                              <p:pRg st="13" end="1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3">
                                            <p:txEl>
                                              <p:pRg st="15" end="15"/>
                                            </p:txEl>
                                          </p:spTgt>
                                        </p:tgtEl>
                                        <p:attrNameLst>
                                          <p:attrName>style.visibility</p:attrName>
                                        </p:attrNameLst>
                                      </p:cBhvr>
                                      <p:to>
                                        <p:strVal val="visible"/>
                                      </p:to>
                                    </p:set>
                                    <p:animEffect transition="in" filter="dissolve">
                                      <p:cBhvr>
                                        <p:cTn id="40" dur="500"/>
                                        <p:tgtEl>
                                          <p:spTgt spid="3">
                                            <p:txEl>
                                              <p:pRg st="15" end="1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3">
                                            <p:txEl>
                                              <p:pRg st="16" end="16"/>
                                            </p:txEl>
                                          </p:spTgt>
                                        </p:tgtEl>
                                        <p:attrNameLst>
                                          <p:attrName>style.visibility</p:attrName>
                                        </p:attrNameLst>
                                      </p:cBhvr>
                                      <p:to>
                                        <p:strVal val="visible"/>
                                      </p:to>
                                    </p:set>
                                    <p:animEffect transition="in" filter="dissolve">
                                      <p:cBhvr>
                                        <p:cTn id="45" dur="500"/>
                                        <p:tgtEl>
                                          <p:spTgt spid="3">
                                            <p:txEl>
                                              <p:pRg st="16" end="16"/>
                                            </p:txEl>
                                          </p:spTgt>
                                        </p:tgtEl>
                                      </p:cBhvr>
                                    </p:animEffect>
                                  </p:childTnLst>
                                </p:cTn>
                              </p:par>
                              <p:par>
                                <p:cTn id="46" presetID="9" presetClass="entr" presetSubtype="0" fill="hold" nodeType="withEffect">
                                  <p:stCondLst>
                                    <p:cond delay="0"/>
                                  </p:stCondLst>
                                  <p:childTnLst>
                                    <p:set>
                                      <p:cBhvr>
                                        <p:cTn id="47" dur="1" fill="hold">
                                          <p:stCondLst>
                                            <p:cond delay="0"/>
                                          </p:stCondLst>
                                        </p:cTn>
                                        <p:tgtEl>
                                          <p:spTgt spid="3">
                                            <p:txEl>
                                              <p:pRg st="17" end="17"/>
                                            </p:txEl>
                                          </p:spTgt>
                                        </p:tgtEl>
                                        <p:attrNameLst>
                                          <p:attrName>style.visibility</p:attrName>
                                        </p:attrNameLst>
                                      </p:cBhvr>
                                      <p:to>
                                        <p:strVal val="visible"/>
                                      </p:to>
                                    </p:set>
                                    <p:animEffect transition="in" filter="dissolve">
                                      <p:cBhvr>
                                        <p:cTn id="48" dur="500"/>
                                        <p:tgtEl>
                                          <p:spTgt spid="3">
                                            <p:txEl>
                                              <p:pRg st="17" end="17"/>
                                            </p:txEl>
                                          </p:spTgt>
                                        </p:tgtEl>
                                      </p:cBhvr>
                                    </p:animEffect>
                                  </p:childTnLst>
                                </p:cTn>
                              </p:par>
                              <p:par>
                                <p:cTn id="49" presetID="9" presetClass="entr" presetSubtype="0" fill="hold" nodeType="withEffect">
                                  <p:stCondLst>
                                    <p:cond delay="0"/>
                                  </p:stCondLst>
                                  <p:childTnLst>
                                    <p:set>
                                      <p:cBhvr>
                                        <p:cTn id="50" dur="1" fill="hold">
                                          <p:stCondLst>
                                            <p:cond delay="0"/>
                                          </p:stCondLst>
                                        </p:cTn>
                                        <p:tgtEl>
                                          <p:spTgt spid="3">
                                            <p:txEl>
                                              <p:pRg st="18" end="18"/>
                                            </p:txEl>
                                          </p:spTgt>
                                        </p:tgtEl>
                                        <p:attrNameLst>
                                          <p:attrName>style.visibility</p:attrName>
                                        </p:attrNameLst>
                                      </p:cBhvr>
                                      <p:to>
                                        <p:strVal val="visible"/>
                                      </p:to>
                                    </p:set>
                                    <p:animEffect transition="in" filter="dissolve">
                                      <p:cBhvr>
                                        <p:cTn id="51" dur="500"/>
                                        <p:tgtEl>
                                          <p:spTgt spid="3">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086" name="Text Box 6"/>
          <p:cNvSpPr txBox="1">
            <a:spLocks noChangeArrowheads="1"/>
          </p:cNvSpPr>
          <p:nvPr/>
        </p:nvSpPr>
        <p:spPr bwMode="auto">
          <a:xfrm>
            <a:off x="131763" y="6043613"/>
            <a:ext cx="9029700" cy="701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endParaRPr lang="en-US" sz="1000" dirty="0">
              <a:latin typeface="Calibri" charset="0"/>
            </a:endParaRPr>
          </a:p>
          <a:p>
            <a:pPr eaLnBrk="0" hangingPunct="0"/>
            <a:endParaRPr lang="en-US" sz="1000" dirty="0">
              <a:latin typeface="Calibri" charset="0"/>
            </a:endParaRPr>
          </a:p>
          <a:p>
            <a:pPr eaLnBrk="0" hangingPunct="0"/>
            <a:endParaRPr lang="en-US" sz="1000" dirty="0">
              <a:latin typeface="Calibri" charset="0"/>
            </a:endParaRPr>
          </a:p>
          <a:p>
            <a:pPr eaLnBrk="0" hangingPunct="0"/>
            <a:r>
              <a:rPr lang="en-US" sz="1000" dirty="0">
                <a:latin typeface="Calibri" charset="0"/>
              </a:rPr>
              <a:t>         American Academy of Pediatrics. Pediatric Obesity Clinical Decision Support Chart. Elk Grove Village, IL: American Academy of Pediatrics; 2008.</a:t>
            </a:r>
          </a:p>
        </p:txBody>
      </p:sp>
      <p:sp>
        <p:nvSpPr>
          <p:cNvPr id="430088" name="Rectangle 8"/>
          <p:cNvSpPr>
            <a:spLocks/>
          </p:cNvSpPr>
          <p:nvPr/>
        </p:nvSpPr>
        <p:spPr bwMode="auto">
          <a:xfrm>
            <a:off x="0" y="0"/>
            <a:ext cx="9144000" cy="1219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en-US" sz="1200" b="1">
                <a:solidFill>
                  <a:srgbClr val="CC6600"/>
                </a:solidFill>
                <a:latin typeface="Calibri" charset="0"/>
              </a:rPr>
              <a:t>  </a:t>
            </a:r>
            <a:r>
              <a:rPr lang="en-US" b="1">
                <a:solidFill>
                  <a:srgbClr val="CC6600"/>
                </a:solidFill>
                <a:latin typeface="Calibri" charset="0"/>
              </a:rPr>
              <a:t>     </a:t>
            </a:r>
            <a:r>
              <a:rPr lang="en-US" sz="3200" b="1">
                <a:solidFill>
                  <a:srgbClr val="CC6600"/>
                </a:solidFill>
                <a:latin typeface="Calibri" charset="0"/>
              </a:rPr>
              <a:t>Medical Screening by BMI Category</a:t>
            </a:r>
            <a:r>
              <a:rPr lang="en-US" sz="3600" b="1">
                <a:solidFill>
                  <a:srgbClr val="CC6600"/>
                </a:solidFill>
                <a:latin typeface="Calibri" charset="0"/>
              </a:rPr>
              <a:t/>
            </a:r>
            <a:br>
              <a:rPr lang="en-US" sz="3600" b="1">
                <a:solidFill>
                  <a:srgbClr val="CC6600"/>
                </a:solidFill>
                <a:latin typeface="Calibri" charset="0"/>
              </a:rPr>
            </a:br>
            <a:endParaRPr lang="en-US" sz="2000" b="1">
              <a:solidFill>
                <a:schemeClr val="accent1"/>
              </a:solidFill>
              <a:latin typeface="Calibri" charset="0"/>
            </a:endParaRPr>
          </a:p>
        </p:txBody>
      </p:sp>
      <p:pic>
        <p:nvPicPr>
          <p:cNvPr id="43008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688" y="714375"/>
            <a:ext cx="8294687" cy="5087938"/>
          </a:xfrm>
          <a:prstGeom prst="rect">
            <a:avLst/>
          </a:prstGeom>
          <a:noFill/>
          <a:extLst>
            <a:ext uri="{909E8E84-426E-40dd-AFC4-6F175D3DCCD1}">
              <a14:hiddenFill xmlns:a14="http://schemas.microsoft.com/office/drawing/2010/main">
                <a:solidFill>
                  <a:srgbClr val="FFFFFF"/>
                </a:solidFill>
              </a14:hiddenFill>
            </a:ext>
          </a:extLst>
        </p:spPr>
      </p:pic>
      <p:pic>
        <p:nvPicPr>
          <p:cNvPr id="43009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975" y="5830888"/>
            <a:ext cx="7202488" cy="695325"/>
          </a:xfrm>
          <a:prstGeom prst="rect">
            <a:avLst/>
          </a:prstGeom>
          <a:noFill/>
          <a:extLst>
            <a:ext uri="{909E8E84-426E-40dd-AFC4-6F175D3DCCD1}">
              <a14:hiddenFill xmlns:a14="http://schemas.microsoft.com/office/drawing/2010/main">
                <a:solidFill>
                  <a:srgbClr val="FFFFFF"/>
                </a:solidFill>
              </a14:hiddenFill>
            </a:ext>
          </a:extLst>
        </p:spPr>
      </p:pic>
      <p:sp>
        <p:nvSpPr>
          <p:cNvPr id="2" name="Frame 1"/>
          <p:cNvSpPr/>
          <p:nvPr/>
        </p:nvSpPr>
        <p:spPr>
          <a:xfrm>
            <a:off x="7274438" y="714375"/>
            <a:ext cx="1567767" cy="5116513"/>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186674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28953"/>
          </a:xfrm>
        </p:spPr>
        <p:txBody>
          <a:bodyPr/>
          <a:lstStyle/>
          <a:p>
            <a:r>
              <a:rPr lang="en-US" dirty="0" smtClean="0"/>
              <a:t>Physical Exam</a:t>
            </a:r>
            <a:endParaRPr lang="en-US" dirty="0"/>
          </a:p>
        </p:txBody>
      </p:sp>
      <p:pic>
        <p:nvPicPr>
          <p:cNvPr id="4" name="Picture 3"/>
          <p:cNvPicPr>
            <a:picLocks noChangeAspect="1"/>
          </p:cNvPicPr>
          <p:nvPr/>
        </p:nvPicPr>
        <p:blipFill>
          <a:blip r:embed="rId2"/>
          <a:stretch>
            <a:fillRect/>
          </a:stretch>
        </p:blipFill>
        <p:spPr>
          <a:xfrm>
            <a:off x="1633425" y="1417638"/>
            <a:ext cx="5877150" cy="4795116"/>
          </a:xfrm>
          <a:prstGeom prst="rect">
            <a:avLst/>
          </a:prstGeom>
        </p:spPr>
      </p:pic>
      <p:sp>
        <p:nvSpPr>
          <p:cNvPr id="6" name="Rectangle 5"/>
          <p:cNvSpPr/>
          <p:nvPr/>
        </p:nvSpPr>
        <p:spPr>
          <a:xfrm>
            <a:off x="0" y="6396335"/>
            <a:ext cx="4572000" cy="461665"/>
          </a:xfrm>
          <a:prstGeom prst="rect">
            <a:avLst/>
          </a:prstGeom>
        </p:spPr>
        <p:txBody>
          <a:bodyPr>
            <a:spAutoFit/>
          </a:bodyPr>
          <a:lstStyle/>
          <a:p>
            <a:r>
              <a:rPr lang="en-US" sz="1200" dirty="0"/>
              <a:t>http://</a:t>
            </a:r>
            <a:r>
              <a:rPr lang="en-US" sz="1200" dirty="0" err="1"/>
              <a:t>www.sickkids.ca</a:t>
            </a:r>
            <a:r>
              <a:rPr lang="en-US" sz="1200" dirty="0"/>
              <a:t>/Research/Obesity-in-Youth-History/Resources/</a:t>
            </a:r>
            <a:r>
              <a:rPr lang="en-US" sz="1200" dirty="0" err="1"/>
              <a:t>index.html</a:t>
            </a:r>
            <a:endParaRPr lang="en-US" sz="1200" dirty="0"/>
          </a:p>
        </p:txBody>
      </p:sp>
    </p:spTree>
    <p:extLst>
      <p:ext uri="{BB962C8B-B14F-4D97-AF65-F5344CB8AC3E}">
        <p14:creationId xmlns:p14="http://schemas.microsoft.com/office/powerpoint/2010/main" val="151168109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282" name="Rectangle 2"/>
          <p:cNvSpPr>
            <a:spLocks noGrp="1"/>
          </p:cNvSpPr>
          <p:nvPr>
            <p:ph type="title"/>
          </p:nvPr>
        </p:nvSpPr>
        <p:spPr>
          <a:xfrm>
            <a:off x="0" y="0"/>
            <a:ext cx="9144000" cy="1143000"/>
          </a:xfrm>
          <a:solidFill>
            <a:schemeClr val="bg1"/>
          </a:solidFill>
        </p:spPr>
        <p:txBody>
          <a:bodyPr>
            <a:normAutofit fontScale="90000"/>
          </a:bodyPr>
          <a:lstStyle/>
          <a:p>
            <a:pPr algn="l"/>
            <a:r>
              <a:rPr lang="en-US" sz="1200" b="1">
                <a:solidFill>
                  <a:srgbClr val="CC6600"/>
                </a:solidFill>
                <a:latin typeface="Calibri" charset="0"/>
              </a:rPr>
              <a:t>  </a:t>
            </a:r>
            <a:br>
              <a:rPr lang="en-US" sz="1200" b="1">
                <a:solidFill>
                  <a:srgbClr val="CC6600"/>
                </a:solidFill>
                <a:latin typeface="Calibri" charset="0"/>
              </a:rPr>
            </a:br>
            <a:r>
              <a:rPr lang="en-US" sz="1800" b="1">
                <a:solidFill>
                  <a:srgbClr val="CC6600"/>
                </a:solidFill>
                <a:latin typeface="Calibri" charset="0"/>
              </a:rPr>
              <a:t>  </a:t>
            </a:r>
            <a:br>
              <a:rPr lang="en-US" sz="1800" b="1">
                <a:solidFill>
                  <a:srgbClr val="CC6600"/>
                </a:solidFill>
                <a:latin typeface="Calibri" charset="0"/>
              </a:rPr>
            </a:br>
            <a:r>
              <a:rPr lang="en-US" sz="3600" b="1">
                <a:solidFill>
                  <a:srgbClr val="CC6600"/>
                </a:solidFill>
                <a:latin typeface="Calibri" charset="0"/>
              </a:rPr>
              <a:t>  </a:t>
            </a:r>
            <a:r>
              <a:rPr lang="en-US" sz="3200" b="1">
                <a:solidFill>
                  <a:srgbClr val="CC6600"/>
                </a:solidFill>
                <a:latin typeface="Calibri" charset="0"/>
              </a:rPr>
              <a:t>Physical Examination</a:t>
            </a:r>
            <a:br>
              <a:rPr lang="en-US" sz="3200" b="1">
                <a:solidFill>
                  <a:srgbClr val="CC6600"/>
                </a:solidFill>
                <a:latin typeface="Calibri" charset="0"/>
              </a:rPr>
            </a:br>
            <a:r>
              <a:rPr lang="en-US" sz="3600" b="1">
                <a:solidFill>
                  <a:srgbClr val="CC6600"/>
                </a:solidFill>
                <a:latin typeface="Calibri" charset="0"/>
              </a:rPr>
              <a:t>  </a:t>
            </a:r>
            <a:r>
              <a:rPr lang="en-US" sz="2000" b="1">
                <a:solidFill>
                  <a:schemeClr val="accent1"/>
                </a:solidFill>
                <a:latin typeface="Calibri" charset="0"/>
              </a:rPr>
              <a:t>Obesity Assessment: Physical Examination Findings and Possible Etiologies</a:t>
            </a:r>
          </a:p>
        </p:txBody>
      </p:sp>
      <p:sp>
        <p:nvSpPr>
          <p:cNvPr id="481283" name="Text Box 3"/>
          <p:cNvSpPr txBox="1">
            <a:spLocks noChangeArrowheads="1"/>
          </p:cNvSpPr>
          <p:nvPr/>
        </p:nvSpPr>
        <p:spPr bwMode="auto">
          <a:xfrm>
            <a:off x="88900" y="5915025"/>
            <a:ext cx="9029700" cy="8540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endParaRPr lang="en-US" sz="1000">
              <a:latin typeface="Calibri" charset="0"/>
            </a:endParaRPr>
          </a:p>
          <a:p>
            <a:pPr eaLnBrk="0" hangingPunct="0"/>
            <a:endParaRPr lang="en-US" sz="1000">
              <a:latin typeface="Calibri" charset="0"/>
            </a:endParaRPr>
          </a:p>
          <a:p>
            <a:pPr eaLnBrk="0" hangingPunct="0"/>
            <a:endParaRPr lang="en-US" sz="1000">
              <a:latin typeface="Calibri" charset="0"/>
            </a:endParaRPr>
          </a:p>
          <a:p>
            <a:pPr eaLnBrk="0" hangingPunct="0"/>
            <a:r>
              <a:rPr lang="en-US" sz="1000">
                <a:latin typeface="Calibri" charset="0"/>
              </a:rPr>
              <a:t>American Academy of Pediatrics. Pediatric Obesity Clinical Decision Support Chart. Elk Grove Village, IL: American Academy of Pediatrics; 2008.</a:t>
            </a:r>
          </a:p>
          <a:p>
            <a:pPr eaLnBrk="0" hangingPunct="0"/>
            <a:endParaRPr lang="en-US" sz="1000">
              <a:latin typeface="Calibri" charset="0"/>
            </a:endParaRPr>
          </a:p>
        </p:txBody>
      </p:sp>
      <p:pic>
        <p:nvPicPr>
          <p:cNvPr id="4812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3" y="1281113"/>
            <a:ext cx="8818562" cy="498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79164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61009" y="2712626"/>
            <a:ext cx="7445717" cy="909434"/>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indent="0" algn="ctr">
              <a:buNone/>
            </a:pPr>
            <a:r>
              <a:rPr lang="en-US" sz="45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What would we like to do for him?</a:t>
            </a:r>
            <a:endParaRPr lang="en-US" sz="45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84533389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4633"/>
          </a:xfrm>
        </p:spPr>
        <p:txBody>
          <a:bodyPr/>
          <a:lstStyle/>
          <a:p>
            <a:r>
              <a:rPr lang="en-US" dirty="0" smtClean="0"/>
              <a:t>Tool Kit</a:t>
            </a:r>
            <a:endParaRPr lang="en-US" dirty="0"/>
          </a:p>
        </p:txBody>
      </p:sp>
      <p:sp>
        <p:nvSpPr>
          <p:cNvPr id="4" name="Rectangle 3"/>
          <p:cNvSpPr/>
          <p:nvPr/>
        </p:nvSpPr>
        <p:spPr>
          <a:xfrm>
            <a:off x="2358571" y="1417638"/>
            <a:ext cx="4553857" cy="668791"/>
          </a:xfrm>
          <a:prstGeom prst="rect">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Prevention Plus-Lifestyle Change</a:t>
            </a:r>
            <a:endParaRPr lang="en-US" dirty="0"/>
          </a:p>
        </p:txBody>
      </p:sp>
      <p:sp>
        <p:nvSpPr>
          <p:cNvPr id="6" name="Rectangle 5"/>
          <p:cNvSpPr/>
          <p:nvPr/>
        </p:nvSpPr>
        <p:spPr>
          <a:xfrm>
            <a:off x="2358571" y="2495324"/>
            <a:ext cx="4553857" cy="668791"/>
          </a:xfrm>
          <a:prstGeom prst="rect">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Structured Weight Management &amp; Comprehensive Multidisciplinary Clinic</a:t>
            </a:r>
            <a:endParaRPr lang="en-US" dirty="0"/>
          </a:p>
        </p:txBody>
      </p:sp>
      <p:sp>
        <p:nvSpPr>
          <p:cNvPr id="7" name="Rectangle 6"/>
          <p:cNvSpPr/>
          <p:nvPr/>
        </p:nvSpPr>
        <p:spPr>
          <a:xfrm>
            <a:off x="2358571" y="5659438"/>
            <a:ext cx="4553857" cy="668791"/>
          </a:xfrm>
          <a:prstGeom prst="rect">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Tertiary Care- Post Surgical Combo w/Therapy</a:t>
            </a:r>
            <a:endParaRPr lang="en-US" dirty="0"/>
          </a:p>
        </p:txBody>
      </p:sp>
      <p:sp>
        <p:nvSpPr>
          <p:cNvPr id="8" name="Rectangle 7"/>
          <p:cNvSpPr/>
          <p:nvPr/>
        </p:nvSpPr>
        <p:spPr>
          <a:xfrm>
            <a:off x="2358571" y="4578124"/>
            <a:ext cx="4553857" cy="668791"/>
          </a:xfrm>
          <a:prstGeom prst="rect">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Tertiary Care- Surgery</a:t>
            </a:r>
            <a:endParaRPr lang="en-US" dirty="0"/>
          </a:p>
        </p:txBody>
      </p:sp>
      <p:sp>
        <p:nvSpPr>
          <p:cNvPr id="9" name="Rectangle 8"/>
          <p:cNvSpPr/>
          <p:nvPr/>
        </p:nvSpPr>
        <p:spPr>
          <a:xfrm>
            <a:off x="2358571" y="3468915"/>
            <a:ext cx="4553857" cy="668791"/>
          </a:xfrm>
          <a:prstGeom prst="rect">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Tertiary Care- Meds</a:t>
            </a:r>
            <a:endParaRPr lang="en-US" dirty="0"/>
          </a:p>
        </p:txBody>
      </p:sp>
      <p:sp>
        <p:nvSpPr>
          <p:cNvPr id="3" name="Cross 2"/>
          <p:cNvSpPr/>
          <p:nvPr/>
        </p:nvSpPr>
        <p:spPr>
          <a:xfrm>
            <a:off x="1097437" y="1417638"/>
            <a:ext cx="862272" cy="808909"/>
          </a:xfrm>
          <a:prstGeom prst="plus">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111691" y="2696944"/>
            <a:ext cx="6631654" cy="1938992"/>
          </a:xfrm>
          <a:prstGeom prst="rect">
            <a:avLst/>
          </a:prstGeom>
          <a:solidFill>
            <a:schemeClr val="tx2">
              <a:lumMod val="20000"/>
              <a:lumOff val="80000"/>
            </a:schemeClr>
          </a:solidFill>
        </p:spPr>
        <p:style>
          <a:lnRef idx="0">
            <a:schemeClr val="dk1"/>
          </a:lnRef>
          <a:fillRef idx="3">
            <a:schemeClr val="dk1"/>
          </a:fillRef>
          <a:effectRef idx="3">
            <a:schemeClr val="dk1"/>
          </a:effectRef>
          <a:fontRef idx="minor">
            <a:schemeClr val="lt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457200" indent="-457200">
              <a:buFont typeface="Arial"/>
              <a:buChar char="•"/>
            </a:pPr>
            <a:r>
              <a:rPr lang="en-US" sz="3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Motivational Interviewing</a:t>
            </a:r>
          </a:p>
          <a:p>
            <a:pPr marL="457200" indent="-457200">
              <a:buFont typeface="Arial"/>
              <a:buChar char="•"/>
            </a:pPr>
            <a:r>
              <a:rPr lang="en-US" sz="3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Nutrition Counseling</a:t>
            </a:r>
          </a:p>
          <a:p>
            <a:pPr marL="457200" indent="-457200">
              <a:buFont typeface="Arial"/>
              <a:buChar char="•"/>
            </a:pPr>
            <a:r>
              <a:rPr lang="en-US" sz="3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Physical Activity Counseling</a:t>
            </a:r>
          </a:p>
          <a:p>
            <a:pPr marL="457200" indent="-457200">
              <a:buFont typeface="Arial"/>
              <a:buChar char="•"/>
            </a:pPr>
            <a:r>
              <a:rPr lang="en-US" sz="3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Behavior Management</a:t>
            </a:r>
            <a:endParaRPr lang="en-US" sz="3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0822373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9" presetClass="exit" presetSubtype="0" fill="hold" grpId="0" nodeType="withEffect">
                                  <p:stCondLst>
                                    <p:cond delay="0"/>
                                  </p:stCondLst>
                                  <p:childTnLst>
                                    <p:animEffect transition="out" filter="dissolv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par>
                                <p:cTn id="19" presetID="9" presetClass="exit" presetSubtype="0" fill="hold" grpId="0" nodeType="withEffect">
                                  <p:stCondLst>
                                    <p:cond delay="0"/>
                                  </p:stCondLst>
                                  <p:childTnLst>
                                    <p:animEffect transition="out" filter="dissolv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dissolv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3"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 Talk Basics</a:t>
            </a:r>
            <a:endParaRPr lang="en-US" dirty="0"/>
          </a:p>
        </p:txBody>
      </p:sp>
      <p:sp>
        <p:nvSpPr>
          <p:cNvPr id="3" name="Content Placeholder 2"/>
          <p:cNvSpPr>
            <a:spLocks noGrp="1"/>
          </p:cNvSpPr>
          <p:nvPr>
            <p:ph idx="1"/>
          </p:nvPr>
        </p:nvSpPr>
        <p:spPr/>
        <p:txBody>
          <a:bodyPr/>
          <a:lstStyle/>
          <a:p>
            <a:r>
              <a:rPr lang="en-US" dirty="0" smtClean="0"/>
              <a:t>Identify your own obesity stigma</a:t>
            </a:r>
          </a:p>
          <a:p>
            <a:r>
              <a:rPr lang="en-US" dirty="0" smtClean="0"/>
              <a:t>Avoid/limit Inflammatory language: Bad vs. Good foods, fat person, obese, diet</a:t>
            </a:r>
          </a:p>
          <a:p>
            <a:r>
              <a:rPr lang="en-US" dirty="0" smtClean="0"/>
              <a:t>Allow family to come up with their own goals</a:t>
            </a:r>
          </a:p>
          <a:p>
            <a:pPr lvl="1"/>
            <a:r>
              <a:rPr lang="en-US" dirty="0" smtClean="0"/>
              <a:t>SMART Goals</a:t>
            </a:r>
          </a:p>
          <a:p>
            <a:pPr lvl="1"/>
            <a:r>
              <a:rPr lang="en-US" dirty="0" smtClean="0"/>
              <a:t>Try confidence ruler and importance ruler</a:t>
            </a:r>
          </a:p>
          <a:p>
            <a:r>
              <a:rPr lang="en-US" dirty="0" smtClean="0"/>
              <a:t>Focus on successes and not failures</a:t>
            </a:r>
          </a:p>
          <a:p>
            <a:r>
              <a:rPr lang="en-US" dirty="0" smtClean="0"/>
              <a:t>Ask for permission, reflect, be empathetic</a:t>
            </a:r>
          </a:p>
          <a:p>
            <a:pPr marL="0" indent="0">
              <a:buNone/>
            </a:pPr>
            <a:endParaRPr lang="en-US" dirty="0" smtClean="0"/>
          </a:p>
        </p:txBody>
      </p:sp>
    </p:spTree>
    <p:extLst>
      <p:ext uri="{BB962C8B-B14F-4D97-AF65-F5344CB8AC3E}">
        <p14:creationId xmlns:p14="http://schemas.microsoft.com/office/powerpoint/2010/main" val="375571507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293"/>
            <a:ext cx="9144000" cy="67045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85747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772125" y="236412"/>
            <a:ext cx="7787882" cy="132343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charset="0"/>
                <a:ea typeface="MS PGothic" charset="0"/>
              </a:rPr>
              <a:t>Promote Basic AAP Guidelines </a:t>
            </a: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charset="0"/>
                <a:ea typeface="MS PGothic" charset="0"/>
              </a:rPr>
              <a:t> </a:t>
            </a: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charset="0"/>
                <a:ea typeface="MS PGothic" charset="0"/>
              </a:rPr>
              <a:t>(5-3-2-1-Almost None)</a:t>
            </a:r>
            <a:endPar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63813" y="1431925"/>
            <a:ext cx="4003675"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958419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7" name="Rectangle 5"/>
          <p:cNvSpPr>
            <a:spLocks/>
          </p:cNvSpPr>
          <p:nvPr/>
        </p:nvSpPr>
        <p:spPr bwMode="auto">
          <a:xfrm>
            <a:off x="457200" y="942975"/>
            <a:ext cx="8229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en-US" sz="3200" b="1">
                <a:solidFill>
                  <a:srgbClr val="CC6600"/>
                </a:solidFill>
                <a:latin typeface="Calibri" charset="0"/>
              </a:rPr>
              <a:t>Weight Loss Targets</a:t>
            </a:r>
          </a:p>
        </p:txBody>
      </p:sp>
      <p:pic>
        <p:nvPicPr>
          <p:cNvPr id="47411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925" y="1928813"/>
            <a:ext cx="7551738" cy="3000375"/>
          </a:xfrm>
          <a:prstGeom prst="rect">
            <a:avLst/>
          </a:prstGeom>
          <a:noFill/>
          <a:extLst>
            <a:ext uri="{909E8E84-426E-40dd-AFC4-6F175D3DCCD1}">
              <a14:hiddenFill xmlns:a14="http://schemas.microsoft.com/office/drawing/2010/main">
                <a:solidFill>
                  <a:srgbClr val="FFFFFF"/>
                </a:solidFill>
              </a14:hiddenFill>
            </a:ext>
          </a:extLst>
        </p:spPr>
      </p:pic>
      <p:sp>
        <p:nvSpPr>
          <p:cNvPr id="474120" name="Text Box 8"/>
          <p:cNvSpPr txBox="1">
            <a:spLocks noChangeArrowheads="1"/>
          </p:cNvSpPr>
          <p:nvPr/>
        </p:nvSpPr>
        <p:spPr bwMode="auto">
          <a:xfrm>
            <a:off x="457200" y="5661025"/>
            <a:ext cx="8305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1000">
                <a:latin typeface="Calibri" charset="0"/>
              </a:rPr>
              <a:t>American Academy of Pediatrics. Pediatric Obesity Clinical Decision Support Chart. Elk Grove Village, IL: American Academy of Pediatrics; 2008.</a:t>
            </a:r>
          </a:p>
        </p:txBody>
      </p:sp>
    </p:spTree>
    <p:extLst>
      <p:ext uri="{BB962C8B-B14F-4D97-AF65-F5344CB8AC3E}">
        <p14:creationId xmlns:p14="http://schemas.microsoft.com/office/powerpoint/2010/main" val="241203989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3524928" cy="1600200"/>
          </a:xfrm>
        </p:spPr>
        <p:txBody>
          <a:bodyPr/>
          <a:lstStyle/>
          <a:p>
            <a:r>
              <a:rPr lang="en-US" dirty="0" smtClean="0"/>
              <a:t>Case #2</a:t>
            </a:r>
            <a:endParaRPr lang="en-US" dirty="0"/>
          </a:p>
        </p:txBody>
      </p:sp>
      <p:grpSp>
        <p:nvGrpSpPr>
          <p:cNvPr id="4" name="Group 14"/>
          <p:cNvGrpSpPr>
            <a:grpSpLocks/>
          </p:cNvGrpSpPr>
          <p:nvPr/>
        </p:nvGrpSpPr>
        <p:grpSpPr bwMode="auto">
          <a:xfrm>
            <a:off x="3820158" y="0"/>
            <a:ext cx="5017280" cy="6676732"/>
            <a:chOff x="457200" y="1307592"/>
            <a:chExt cx="3817544" cy="5440680"/>
          </a:xfrm>
        </p:grpSpPr>
        <p:pic>
          <p:nvPicPr>
            <p:cNvPr id="5" name="Picture 8" descr="example3_cdc-smal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07592"/>
              <a:ext cx="3817544" cy="5440680"/>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3"/>
            <p:cNvSpPr txBox="1">
              <a:spLocks noChangeArrowheads="1"/>
            </p:cNvSpPr>
            <p:nvPr/>
          </p:nvSpPr>
          <p:spPr bwMode="auto">
            <a:xfrm>
              <a:off x="3021013" y="1412875"/>
              <a:ext cx="255587" cy="111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4" tIns="9144" rIns="9144" bIns="9144">
              <a:spAutoFit/>
            </a:bodyPr>
            <a:lstStyle>
              <a:lvl1pPr eaLnBrk="0" hangingPunct="0">
                <a:defRPr sz="2400" b="1" u="sng">
                  <a:solidFill>
                    <a:schemeClr val="tx1"/>
                  </a:solidFill>
                  <a:latin typeface="Tahoma" charset="0"/>
                  <a:ea typeface="ＭＳ Ｐゴシック" charset="0"/>
                  <a:cs typeface="ＭＳ Ｐゴシック" charset="0"/>
                </a:defRPr>
              </a:lvl1pPr>
              <a:lvl2pPr marL="742950" indent="-285750" eaLnBrk="0" hangingPunct="0">
                <a:defRPr sz="2400" b="1" u="sng">
                  <a:solidFill>
                    <a:schemeClr val="tx1"/>
                  </a:solidFill>
                  <a:latin typeface="Tahoma" charset="0"/>
                  <a:ea typeface="ＭＳ Ｐゴシック" charset="0"/>
                </a:defRPr>
              </a:lvl2pPr>
              <a:lvl3pPr marL="1143000" indent="-228600" eaLnBrk="0" hangingPunct="0">
                <a:defRPr sz="2400" b="1" u="sng">
                  <a:solidFill>
                    <a:schemeClr val="tx1"/>
                  </a:solidFill>
                  <a:latin typeface="Tahoma" charset="0"/>
                  <a:ea typeface="ＭＳ Ｐゴシック" charset="0"/>
                </a:defRPr>
              </a:lvl3pPr>
              <a:lvl4pPr marL="1600200" indent="-228600" eaLnBrk="0" hangingPunct="0">
                <a:defRPr sz="2400" b="1" u="sng">
                  <a:solidFill>
                    <a:schemeClr val="tx1"/>
                  </a:solidFill>
                  <a:latin typeface="Tahoma" charset="0"/>
                  <a:ea typeface="ＭＳ Ｐゴシック" charset="0"/>
                </a:defRPr>
              </a:lvl4pPr>
              <a:lvl5pPr marL="2057400" indent="-228600" eaLnBrk="0" hangingPunct="0">
                <a:defRPr sz="2400" b="1" u="sng">
                  <a:solidFill>
                    <a:schemeClr val="tx1"/>
                  </a:solidFill>
                  <a:latin typeface="Tahoma" charset="0"/>
                  <a:ea typeface="ＭＳ Ｐゴシック" charset="0"/>
                </a:defRPr>
              </a:lvl5pPr>
              <a:lvl6pPr marL="2514600" indent="-228600" eaLnBrk="0" fontAlgn="base" hangingPunct="0">
                <a:spcBef>
                  <a:spcPct val="0"/>
                </a:spcBef>
                <a:spcAft>
                  <a:spcPct val="0"/>
                </a:spcAft>
                <a:defRPr sz="2400" b="1" u="sng">
                  <a:solidFill>
                    <a:schemeClr val="tx1"/>
                  </a:solidFill>
                  <a:latin typeface="Tahoma" charset="0"/>
                  <a:ea typeface="ＭＳ Ｐゴシック" charset="0"/>
                </a:defRPr>
              </a:lvl6pPr>
              <a:lvl7pPr marL="2971800" indent="-228600" eaLnBrk="0" fontAlgn="base" hangingPunct="0">
                <a:spcBef>
                  <a:spcPct val="0"/>
                </a:spcBef>
                <a:spcAft>
                  <a:spcPct val="0"/>
                </a:spcAft>
                <a:defRPr sz="2400" b="1" u="sng">
                  <a:solidFill>
                    <a:schemeClr val="tx1"/>
                  </a:solidFill>
                  <a:latin typeface="Tahoma" charset="0"/>
                  <a:ea typeface="ＭＳ Ｐゴシック" charset="0"/>
                </a:defRPr>
              </a:lvl7pPr>
              <a:lvl8pPr marL="3429000" indent="-228600" eaLnBrk="0" fontAlgn="base" hangingPunct="0">
                <a:spcBef>
                  <a:spcPct val="0"/>
                </a:spcBef>
                <a:spcAft>
                  <a:spcPct val="0"/>
                </a:spcAft>
                <a:defRPr sz="2400" b="1" u="sng">
                  <a:solidFill>
                    <a:schemeClr val="tx1"/>
                  </a:solidFill>
                  <a:latin typeface="Tahoma" charset="0"/>
                  <a:ea typeface="ＭＳ Ｐゴシック" charset="0"/>
                </a:defRPr>
              </a:lvl8pPr>
              <a:lvl9pPr marL="3886200" indent="-228600" eaLnBrk="0" fontAlgn="base" hangingPunct="0">
                <a:spcBef>
                  <a:spcPct val="0"/>
                </a:spcBef>
                <a:spcAft>
                  <a:spcPct val="0"/>
                </a:spcAft>
                <a:defRPr sz="2400" b="1" u="sng">
                  <a:solidFill>
                    <a:schemeClr val="tx1"/>
                  </a:solidFill>
                  <a:latin typeface="Tahoma" charset="0"/>
                  <a:ea typeface="ＭＳ Ｐゴシック" charset="0"/>
                </a:defRPr>
              </a:lvl9pPr>
            </a:lstStyle>
            <a:p>
              <a:pPr eaLnBrk="1" hangingPunct="1"/>
              <a:r>
                <a:rPr lang="en-US" sz="600" u="none">
                  <a:solidFill>
                    <a:srgbClr val="000000"/>
                  </a:solidFill>
                  <a:latin typeface="Times New Roman" charset="0"/>
                  <a:cs typeface="Times New Roman" charset="0"/>
                </a:rPr>
                <a:t>George</a:t>
              </a:r>
            </a:p>
          </p:txBody>
        </p:sp>
      </p:grpSp>
      <p:sp>
        <p:nvSpPr>
          <p:cNvPr id="7" name="Text Placeholder 3"/>
          <p:cNvSpPr txBox="1">
            <a:spLocks/>
          </p:cNvSpPr>
          <p:nvPr/>
        </p:nvSpPr>
        <p:spPr>
          <a:xfrm>
            <a:off x="250843" y="1826883"/>
            <a:ext cx="3569315" cy="3687763"/>
          </a:xfrm>
          <a:prstGeom prst="rect">
            <a:avLst/>
          </a:prstGeom>
        </p:spPr>
        <p:txBody>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dirty="0" smtClean="0"/>
              <a:t>21mo infant with increased weight gain</a:t>
            </a:r>
          </a:p>
          <a:p>
            <a:pPr marL="0" indent="0">
              <a:buNone/>
            </a:pPr>
            <a:endParaRPr lang="en-US" dirty="0" smtClean="0"/>
          </a:p>
          <a:p>
            <a:pPr marL="285750" indent="-285750">
              <a:buFont typeface="Arial"/>
              <a:buChar char="•"/>
            </a:pPr>
            <a:r>
              <a:rPr lang="en-US" dirty="0" err="1" smtClean="0"/>
              <a:t>Wt</a:t>
            </a:r>
            <a:r>
              <a:rPr lang="en-US" dirty="0" smtClean="0"/>
              <a:t>/Length= 95%(are you worried?)</a:t>
            </a:r>
          </a:p>
          <a:p>
            <a:pPr marL="285750" indent="-285750">
              <a:buFont typeface="Arial"/>
              <a:buChar char="•"/>
            </a:pPr>
            <a:endParaRPr lang="en-US" dirty="0" smtClean="0"/>
          </a:p>
          <a:p>
            <a:pPr marL="285750" indent="-285750">
              <a:buFont typeface="Arial"/>
              <a:buChar char="•"/>
            </a:pPr>
            <a:r>
              <a:rPr lang="en-US" dirty="0" smtClean="0"/>
              <a:t>&gt;95%(are you worried?)</a:t>
            </a:r>
          </a:p>
          <a:p>
            <a:pPr marL="285750" indent="-285750">
              <a:buFont typeface="Arial"/>
              <a:buChar char="•"/>
            </a:pPr>
            <a:endParaRPr lang="en-US" dirty="0" smtClean="0"/>
          </a:p>
          <a:p>
            <a:pPr marL="285750" indent="-285750">
              <a:buFont typeface="Arial"/>
              <a:buChar char="•"/>
            </a:pPr>
            <a:r>
              <a:rPr lang="en-US" dirty="0" smtClean="0"/>
              <a:t>Notice the chart</a:t>
            </a:r>
          </a:p>
          <a:p>
            <a:endParaRPr lang="en-US" dirty="0" smtClean="0"/>
          </a:p>
          <a:p>
            <a:endParaRPr lang="en-US" dirty="0"/>
          </a:p>
        </p:txBody>
      </p:sp>
    </p:spTree>
    <p:extLst>
      <p:ext uri="{BB962C8B-B14F-4D97-AF65-F5344CB8AC3E}">
        <p14:creationId xmlns:p14="http://schemas.microsoft.com/office/powerpoint/2010/main" val="37020465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dissolv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dissolve">
                                      <p:cBhvr>
                                        <p:cTn id="12" dur="500"/>
                                        <p:tgtEl>
                                          <p:spTgt spid="7">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animEffect transition="in" filter="dissolve">
                                      <p:cBhvr>
                                        <p:cTn id="1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p:cNvSpPr txBox="1"/>
          <p:nvPr/>
        </p:nvSpPr>
        <p:spPr bwMode="auto">
          <a:xfrm>
            <a:off x="1554163" y="5638800"/>
            <a:ext cx="6218237" cy="484188"/>
          </a:xfrm>
          <a:prstGeom prst="rect">
            <a:avLst/>
          </a:prstGeom>
          <a:noFill/>
        </p:spPr>
        <p:txBody>
          <a:bodyPr>
            <a:spAutoFit/>
          </a:bodyPr>
          <a:lstStyle/>
          <a:p>
            <a:pPr>
              <a:defRPr/>
            </a:pPr>
            <a:r>
              <a:rPr lang="en-US" sz="850" b="0" u="none" dirty="0">
                <a:solidFill>
                  <a:schemeClr val="accent1">
                    <a:lumMod val="50000"/>
                  </a:schemeClr>
                </a:solidFill>
                <a:latin typeface="+mn-lt"/>
                <a:ea typeface="+mn-ea"/>
                <a:cs typeface="+mn-cs"/>
              </a:rPr>
              <a:t>Adapted from Figure 2.  Use of World Health Organization and CDC Growth Charts for Children Aged 0--59 Months in the United States.  CDC Morbidity and Mortality Weekly Report (</a:t>
            </a:r>
            <a:r>
              <a:rPr lang="en-US" sz="850" b="0" i="1" u="none" dirty="0" err="1">
                <a:solidFill>
                  <a:schemeClr val="accent1">
                    <a:lumMod val="50000"/>
                  </a:schemeClr>
                </a:solidFill>
                <a:latin typeface="+mn-lt"/>
                <a:ea typeface="+mn-ea"/>
                <a:cs typeface="+mn-cs"/>
              </a:rPr>
              <a:t>MMWR</a:t>
            </a:r>
            <a:r>
              <a:rPr lang="en-US" sz="850" b="0" u="none" dirty="0">
                <a:solidFill>
                  <a:schemeClr val="accent1">
                    <a:lumMod val="50000"/>
                  </a:schemeClr>
                </a:solidFill>
                <a:latin typeface="+mn-lt"/>
                <a:ea typeface="+mn-ea"/>
                <a:cs typeface="+mn-cs"/>
              </a:rPr>
              <a:t>) Recommendations and Reports 2010; 59(</a:t>
            </a:r>
            <a:r>
              <a:rPr lang="en-US" sz="850" b="0" u="none" dirty="0" err="1">
                <a:solidFill>
                  <a:schemeClr val="accent1">
                    <a:lumMod val="50000"/>
                  </a:schemeClr>
                </a:solidFill>
                <a:latin typeface="+mn-lt"/>
                <a:ea typeface="+mn-ea"/>
                <a:cs typeface="+mn-cs"/>
              </a:rPr>
              <a:t>rr09</a:t>
            </a:r>
            <a:r>
              <a:rPr lang="en-US" sz="850" b="0" u="none" dirty="0">
                <a:solidFill>
                  <a:schemeClr val="accent1">
                    <a:lumMod val="50000"/>
                  </a:schemeClr>
                </a:solidFill>
                <a:latin typeface="+mn-lt"/>
                <a:ea typeface="+mn-ea"/>
                <a:cs typeface="+mn-cs"/>
              </a:rPr>
              <a:t>):1-15.</a:t>
            </a:r>
          </a:p>
          <a:p>
            <a:pPr>
              <a:defRPr/>
            </a:pPr>
            <a:r>
              <a:rPr lang="en-US" sz="850" b="0" u="none" dirty="0">
                <a:solidFill>
                  <a:schemeClr val="accent1">
                    <a:lumMod val="50000"/>
                  </a:schemeClr>
                </a:solidFill>
                <a:latin typeface="+mn-lt"/>
                <a:ea typeface="+mn-ea"/>
                <a:cs typeface="+mn-cs"/>
              </a:rPr>
              <a:t>Available online at: </a:t>
            </a:r>
            <a:r>
              <a:rPr lang="en-US" sz="850" b="0" dirty="0">
                <a:solidFill>
                  <a:schemeClr val="accent1">
                    <a:lumMod val="50000"/>
                  </a:schemeClr>
                </a:solidFill>
                <a:latin typeface="+mn-lt"/>
                <a:ea typeface="+mn-ea"/>
                <a:cs typeface="+mn-cs"/>
              </a:rPr>
              <a:t>http://www.cdc.gov/mmwr/preview/mmwrhtml/rr5909a1.htm</a:t>
            </a:r>
          </a:p>
        </p:txBody>
      </p:sp>
      <p:grpSp>
        <p:nvGrpSpPr>
          <p:cNvPr id="32770" name="Group 13"/>
          <p:cNvGrpSpPr>
            <a:grpSpLocks/>
          </p:cNvGrpSpPr>
          <p:nvPr/>
        </p:nvGrpSpPr>
        <p:grpSpPr bwMode="auto">
          <a:xfrm>
            <a:off x="1069975" y="384175"/>
            <a:ext cx="7016750" cy="6245225"/>
            <a:chOff x="1069848" y="384048"/>
            <a:chExt cx="7017249" cy="6245352"/>
          </a:xfrm>
        </p:grpSpPr>
        <p:pic>
          <p:nvPicPr>
            <p:cNvPr id="32771" name="Picture 11" descr="who_vs_cdc_girls_W4A-sma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9848" y="384048"/>
              <a:ext cx="7017249" cy="624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bwMode="auto">
            <a:xfrm>
              <a:off x="1752522" y="1295292"/>
              <a:ext cx="2378244" cy="1006495"/>
            </a:xfrm>
            <a:prstGeom prst="rect">
              <a:avLst/>
            </a:prstGeom>
            <a:noFill/>
          </p:spPr>
          <p:txBody>
            <a:bodyPr>
              <a:spAutoFit/>
            </a:bodyPr>
            <a:lstStyle/>
            <a:p>
              <a:pPr>
                <a:defRPr/>
              </a:pPr>
              <a:r>
                <a:rPr lang="en-US" sz="2000" u="none" dirty="0">
                  <a:solidFill>
                    <a:schemeClr val="accent1">
                      <a:lumMod val="75000"/>
                    </a:schemeClr>
                  </a:solidFill>
                  <a:latin typeface="+mn-lt"/>
                  <a:ea typeface="+mn-ea"/>
                  <a:cs typeface="+mn-cs"/>
                </a:rPr>
                <a:t>Breastfed infants</a:t>
              </a:r>
              <a:br>
                <a:rPr lang="en-US" sz="2000" u="none" dirty="0">
                  <a:solidFill>
                    <a:schemeClr val="accent1">
                      <a:lumMod val="75000"/>
                    </a:schemeClr>
                  </a:solidFill>
                  <a:latin typeface="+mn-lt"/>
                  <a:ea typeface="+mn-ea"/>
                  <a:cs typeface="+mn-cs"/>
                </a:rPr>
              </a:br>
              <a:r>
                <a:rPr lang="en-US" sz="2000" u="none" dirty="0">
                  <a:solidFill>
                    <a:schemeClr val="accent1">
                      <a:lumMod val="75000"/>
                    </a:schemeClr>
                  </a:solidFill>
                  <a:latin typeface="+mn-lt"/>
                  <a:ea typeface="+mn-ea"/>
                  <a:cs typeface="+mn-cs"/>
                </a:rPr>
                <a:t>grow faster</a:t>
              </a:r>
              <a:br>
                <a:rPr lang="en-US" sz="2000" u="none" dirty="0">
                  <a:solidFill>
                    <a:schemeClr val="accent1">
                      <a:lumMod val="75000"/>
                    </a:schemeClr>
                  </a:solidFill>
                  <a:latin typeface="+mn-lt"/>
                  <a:ea typeface="+mn-ea"/>
                  <a:cs typeface="+mn-cs"/>
                </a:rPr>
              </a:br>
              <a:r>
                <a:rPr lang="en-US" sz="2000" u="none" dirty="0">
                  <a:solidFill>
                    <a:schemeClr val="accent1">
                      <a:lumMod val="75000"/>
                    </a:schemeClr>
                  </a:solidFill>
                  <a:latin typeface="+mn-lt"/>
                  <a:ea typeface="+mn-ea"/>
                  <a:cs typeface="+mn-cs"/>
                </a:rPr>
                <a:t>in the first 3 months</a:t>
              </a:r>
            </a:p>
          </p:txBody>
        </p:sp>
        <p:sp>
          <p:nvSpPr>
            <p:cNvPr id="9" name="TextBox 8"/>
            <p:cNvSpPr txBox="1"/>
            <p:nvPr/>
          </p:nvSpPr>
          <p:spPr bwMode="auto">
            <a:xfrm>
              <a:off x="3489370" y="4698961"/>
              <a:ext cx="2378244" cy="1016021"/>
            </a:xfrm>
            <a:prstGeom prst="rect">
              <a:avLst/>
            </a:prstGeom>
            <a:noFill/>
          </p:spPr>
          <p:txBody>
            <a:bodyPr>
              <a:spAutoFit/>
            </a:bodyPr>
            <a:lstStyle/>
            <a:p>
              <a:pPr>
                <a:defRPr/>
              </a:pPr>
              <a:r>
                <a:rPr lang="en-US" sz="2000" u="none" dirty="0">
                  <a:solidFill>
                    <a:schemeClr val="accent1">
                      <a:lumMod val="75000"/>
                    </a:schemeClr>
                  </a:solidFill>
                  <a:latin typeface="+mn-lt"/>
                  <a:ea typeface="+mn-ea"/>
                  <a:cs typeface="+mn-cs"/>
                </a:rPr>
                <a:t>Breastfed infants grow slower from</a:t>
              </a:r>
              <a:br>
                <a:rPr lang="en-US" sz="2000" u="none" dirty="0">
                  <a:solidFill>
                    <a:schemeClr val="accent1">
                      <a:lumMod val="75000"/>
                    </a:schemeClr>
                  </a:solidFill>
                  <a:latin typeface="+mn-lt"/>
                  <a:ea typeface="+mn-ea"/>
                  <a:cs typeface="+mn-cs"/>
                </a:rPr>
              </a:br>
              <a:r>
                <a:rPr lang="en-US" sz="2000" u="none" dirty="0">
                  <a:solidFill>
                    <a:schemeClr val="accent1">
                      <a:lumMod val="75000"/>
                    </a:schemeClr>
                  </a:solidFill>
                  <a:latin typeface="+mn-lt"/>
                  <a:ea typeface="+mn-ea"/>
                  <a:cs typeface="+mn-cs"/>
                </a:rPr>
                <a:t>3 to 12 months</a:t>
              </a:r>
            </a:p>
          </p:txBody>
        </p:sp>
        <p:cxnSp>
          <p:nvCxnSpPr>
            <p:cNvPr id="11" name="Straight Arrow Connector 10"/>
            <p:cNvCxnSpPr/>
            <p:nvPr/>
          </p:nvCxnSpPr>
          <p:spPr bwMode="auto">
            <a:xfrm rot="16200000" flipH="1">
              <a:off x="1218335" y="3048718"/>
              <a:ext cx="1752636" cy="74618"/>
            </a:xfrm>
            <a:prstGeom prst="straightConnector1">
              <a:avLst/>
            </a:prstGeom>
            <a:ln w="381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bwMode="auto">
            <a:xfrm rot="10800000">
              <a:off x="2438370" y="4495757"/>
              <a:ext cx="1066876" cy="152403"/>
            </a:xfrm>
            <a:prstGeom prst="straightConnector1">
              <a:avLst/>
            </a:prstGeom>
            <a:ln w="381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bwMode="auto">
            <a:xfrm>
              <a:off x="5867614" y="4724361"/>
              <a:ext cx="1752725" cy="461972"/>
            </a:xfrm>
            <a:prstGeom prst="rect">
              <a:avLst/>
            </a:prstGeom>
            <a:noFill/>
          </p:spPr>
          <p:txBody>
            <a:bodyPr wrap="none">
              <a:spAutoFit/>
            </a:bodyPr>
            <a:lstStyle/>
            <a:p>
              <a:pPr>
                <a:defRPr/>
              </a:pPr>
              <a:r>
                <a:rPr lang="en-US" sz="1200" u="none" dirty="0">
                  <a:solidFill>
                    <a:srgbClr val="FF0000"/>
                  </a:solidFill>
                  <a:latin typeface="+mn-lt"/>
                  <a:ea typeface="+mn-ea"/>
                  <a:cs typeface="+mn-cs"/>
                </a:rPr>
                <a:t>Girls: Birth to 24 months</a:t>
              </a:r>
            </a:p>
            <a:p>
              <a:pPr>
                <a:defRPr/>
              </a:pPr>
              <a:r>
                <a:rPr lang="en-US" sz="1200" u="none" dirty="0">
                  <a:solidFill>
                    <a:srgbClr val="FF0000"/>
                  </a:solidFill>
                  <a:latin typeface="+mn-lt"/>
                  <a:ea typeface="+mn-ea"/>
                  <a:cs typeface="+mn-cs"/>
                </a:rPr>
                <a:t>Weight-for-age curves </a:t>
              </a:r>
            </a:p>
          </p:txBody>
        </p:sp>
        <p:sp>
          <p:nvSpPr>
            <p:cNvPr id="15" name="TextBox 14"/>
            <p:cNvSpPr txBox="1"/>
            <p:nvPr/>
          </p:nvSpPr>
          <p:spPr bwMode="auto">
            <a:xfrm>
              <a:off x="1490566" y="533276"/>
              <a:ext cx="6172639" cy="523886"/>
            </a:xfrm>
            <a:prstGeom prst="rect">
              <a:avLst/>
            </a:prstGeom>
            <a:noFill/>
          </p:spPr>
          <p:txBody>
            <a:bodyPr>
              <a:spAutoFit/>
            </a:bodyPr>
            <a:lstStyle/>
            <a:p>
              <a:pPr algn="ctr">
                <a:defRPr/>
              </a:pPr>
              <a:r>
                <a:rPr lang="en-US" sz="2800" u="none" dirty="0">
                  <a:latin typeface="+mj-lt"/>
                  <a:ea typeface="+mn-ea"/>
                  <a:cs typeface="+mn-cs"/>
                </a:rPr>
                <a:t>Growth Rate for Breastfed Infant</a:t>
              </a:r>
            </a:p>
          </p:txBody>
        </p:sp>
      </p:grpSp>
      <p:sp>
        <p:nvSpPr>
          <p:cNvPr id="2" name="TextBox 1"/>
          <p:cNvSpPr txBox="1"/>
          <p:nvPr/>
        </p:nvSpPr>
        <p:spPr>
          <a:xfrm>
            <a:off x="5622404" y="6526492"/>
            <a:ext cx="3492200" cy="276999"/>
          </a:xfrm>
          <a:prstGeom prst="rect">
            <a:avLst/>
          </a:prstGeom>
          <a:noFill/>
        </p:spPr>
        <p:txBody>
          <a:bodyPr wrap="square" rtlCol="0">
            <a:spAutoFit/>
          </a:bodyPr>
          <a:lstStyle/>
          <a:p>
            <a:r>
              <a:rPr lang="en-US" sz="1200" dirty="0" smtClean="0"/>
              <a:t>Slide taken from WHO Growth chart presentation</a:t>
            </a:r>
            <a:endParaRPr lang="en-US" sz="1200" dirty="0"/>
          </a:p>
        </p:txBody>
      </p:sp>
    </p:spTree>
    <p:extLst>
      <p:ext uri="{BB962C8B-B14F-4D97-AF65-F5344CB8AC3E}">
        <p14:creationId xmlns:p14="http://schemas.microsoft.com/office/powerpoint/2010/main" val="26049509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525"/>
            <a:ext cx="8229600" cy="731838"/>
          </a:xfrm>
        </p:spPr>
        <p:txBody>
          <a:bodyPr/>
          <a:lstStyle/>
          <a:p>
            <a:pPr>
              <a:defRPr/>
            </a:pPr>
            <a:r>
              <a:rPr lang="en-US" sz="3600" dirty="0" smtClean="0">
                <a:latin typeface="+mn-lt"/>
                <a:ea typeface="+mj-ea"/>
                <a:cs typeface="+mj-cs"/>
              </a:rPr>
              <a:t>Comparing Weight-for-Length</a:t>
            </a:r>
            <a:endParaRPr lang="en-US" sz="3600" dirty="0">
              <a:latin typeface="+mn-lt"/>
              <a:ea typeface="+mj-ea"/>
              <a:cs typeface="+mj-cs"/>
            </a:endParaRPr>
          </a:p>
        </p:txBody>
      </p:sp>
      <p:sp>
        <p:nvSpPr>
          <p:cNvPr id="22531" name="Text Placeholder 2"/>
          <p:cNvSpPr>
            <a:spLocks noGrp="1"/>
          </p:cNvSpPr>
          <p:nvPr>
            <p:ph type="body" idx="1"/>
          </p:nvPr>
        </p:nvSpPr>
        <p:spPr>
          <a:xfrm>
            <a:off x="381000" y="914400"/>
            <a:ext cx="4114800" cy="365125"/>
          </a:xfrm>
        </p:spPr>
        <p:txBody>
          <a:bodyPr>
            <a:normAutofit fontScale="85000" lnSpcReduction="10000"/>
          </a:bodyPr>
          <a:lstStyle/>
          <a:p>
            <a:pPr>
              <a:buFont typeface="Calibri" pitchFamily="34" charset="0"/>
              <a:buNone/>
              <a:defRPr/>
            </a:pPr>
            <a:r>
              <a:rPr lang="en-US" sz="2000" dirty="0" smtClean="0">
                <a:solidFill>
                  <a:schemeClr val="accent6">
                    <a:lumMod val="75000"/>
                  </a:schemeClr>
                </a:solidFill>
                <a:effectLst>
                  <a:outerShdw blurRad="38100" dist="38100" dir="2700000" algn="tl">
                    <a:srgbClr val="000000">
                      <a:alpha val="43137"/>
                    </a:srgbClr>
                  </a:outerShdw>
                </a:effectLst>
                <a:ea typeface="+mn-ea"/>
                <a:cs typeface="+mn-cs"/>
              </a:rPr>
              <a:t>CDC</a:t>
            </a:r>
            <a:r>
              <a:rPr lang="en-US" sz="2000" b="0" dirty="0" smtClean="0">
                <a:ea typeface="+mn-ea"/>
                <a:cs typeface="+mn-cs"/>
              </a:rPr>
              <a:t> Weight-for-Length Growth Chart </a:t>
            </a:r>
          </a:p>
        </p:txBody>
      </p:sp>
      <p:sp>
        <p:nvSpPr>
          <p:cNvPr id="22532" name="Text Placeholder 4"/>
          <p:cNvSpPr>
            <a:spLocks noGrp="1"/>
          </p:cNvSpPr>
          <p:nvPr>
            <p:ph type="body" sz="quarter" idx="3"/>
          </p:nvPr>
        </p:nvSpPr>
        <p:spPr>
          <a:xfrm>
            <a:off x="4648200" y="914400"/>
            <a:ext cx="4205288" cy="365125"/>
          </a:xfrm>
        </p:spPr>
        <p:txBody>
          <a:bodyPr>
            <a:normAutofit fontScale="85000" lnSpcReduction="10000"/>
          </a:bodyPr>
          <a:lstStyle/>
          <a:p>
            <a:pPr>
              <a:buFont typeface="Calibri" pitchFamily="34" charset="0"/>
              <a:buNone/>
              <a:defRPr/>
            </a:pPr>
            <a:r>
              <a:rPr lang="en-US" sz="2000" dirty="0" smtClean="0">
                <a:solidFill>
                  <a:srgbClr val="33CC33"/>
                </a:solidFill>
                <a:effectLst>
                  <a:outerShdw blurRad="38100" dist="38100" dir="2700000" algn="tl">
                    <a:srgbClr val="000000">
                      <a:alpha val="43137"/>
                    </a:srgbClr>
                  </a:outerShdw>
                </a:effectLst>
                <a:ea typeface="+mn-ea"/>
                <a:cs typeface="+mn-cs"/>
              </a:rPr>
              <a:t>WHO</a:t>
            </a:r>
            <a:r>
              <a:rPr lang="en-US" sz="2000" b="0" dirty="0" smtClean="0">
                <a:ea typeface="+mn-ea"/>
                <a:cs typeface="+mn-cs"/>
              </a:rPr>
              <a:t> Weight-for-Length Growth Chart</a:t>
            </a:r>
          </a:p>
        </p:txBody>
      </p:sp>
      <p:grpSp>
        <p:nvGrpSpPr>
          <p:cNvPr id="57348" name="Group 14"/>
          <p:cNvGrpSpPr>
            <a:grpSpLocks/>
          </p:cNvGrpSpPr>
          <p:nvPr/>
        </p:nvGrpSpPr>
        <p:grpSpPr bwMode="auto">
          <a:xfrm>
            <a:off x="457200" y="1308100"/>
            <a:ext cx="3817938" cy="5440363"/>
            <a:chOff x="457200" y="1307592"/>
            <a:chExt cx="3817544" cy="5440680"/>
          </a:xfrm>
        </p:grpSpPr>
        <p:pic>
          <p:nvPicPr>
            <p:cNvPr id="57352" name="Picture 8" descr="example3_cdc-sma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07592"/>
              <a:ext cx="3817544" cy="5440680"/>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7353" name="TextBox 3"/>
            <p:cNvSpPr txBox="1">
              <a:spLocks noChangeArrowheads="1"/>
            </p:cNvSpPr>
            <p:nvPr/>
          </p:nvSpPr>
          <p:spPr bwMode="auto">
            <a:xfrm>
              <a:off x="3021013" y="1412875"/>
              <a:ext cx="255587" cy="111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4" tIns="9144" rIns="9144" bIns="9144">
              <a:spAutoFit/>
            </a:bodyPr>
            <a:lstStyle>
              <a:lvl1pPr eaLnBrk="0" hangingPunct="0">
                <a:defRPr sz="2400" b="1" u="sng">
                  <a:solidFill>
                    <a:schemeClr val="tx1"/>
                  </a:solidFill>
                  <a:latin typeface="Tahoma" charset="0"/>
                  <a:ea typeface="ＭＳ Ｐゴシック" charset="0"/>
                  <a:cs typeface="ＭＳ Ｐゴシック" charset="0"/>
                </a:defRPr>
              </a:lvl1pPr>
              <a:lvl2pPr marL="742950" indent="-285750" eaLnBrk="0" hangingPunct="0">
                <a:defRPr sz="2400" b="1" u="sng">
                  <a:solidFill>
                    <a:schemeClr val="tx1"/>
                  </a:solidFill>
                  <a:latin typeface="Tahoma" charset="0"/>
                  <a:ea typeface="ＭＳ Ｐゴシック" charset="0"/>
                </a:defRPr>
              </a:lvl2pPr>
              <a:lvl3pPr marL="1143000" indent="-228600" eaLnBrk="0" hangingPunct="0">
                <a:defRPr sz="2400" b="1" u="sng">
                  <a:solidFill>
                    <a:schemeClr val="tx1"/>
                  </a:solidFill>
                  <a:latin typeface="Tahoma" charset="0"/>
                  <a:ea typeface="ＭＳ Ｐゴシック" charset="0"/>
                </a:defRPr>
              </a:lvl3pPr>
              <a:lvl4pPr marL="1600200" indent="-228600" eaLnBrk="0" hangingPunct="0">
                <a:defRPr sz="2400" b="1" u="sng">
                  <a:solidFill>
                    <a:schemeClr val="tx1"/>
                  </a:solidFill>
                  <a:latin typeface="Tahoma" charset="0"/>
                  <a:ea typeface="ＭＳ Ｐゴシック" charset="0"/>
                </a:defRPr>
              </a:lvl4pPr>
              <a:lvl5pPr marL="2057400" indent="-228600" eaLnBrk="0" hangingPunct="0">
                <a:defRPr sz="2400" b="1" u="sng">
                  <a:solidFill>
                    <a:schemeClr val="tx1"/>
                  </a:solidFill>
                  <a:latin typeface="Tahoma" charset="0"/>
                  <a:ea typeface="ＭＳ Ｐゴシック" charset="0"/>
                </a:defRPr>
              </a:lvl5pPr>
              <a:lvl6pPr marL="2514600" indent="-228600" eaLnBrk="0" fontAlgn="base" hangingPunct="0">
                <a:spcBef>
                  <a:spcPct val="0"/>
                </a:spcBef>
                <a:spcAft>
                  <a:spcPct val="0"/>
                </a:spcAft>
                <a:defRPr sz="2400" b="1" u="sng">
                  <a:solidFill>
                    <a:schemeClr val="tx1"/>
                  </a:solidFill>
                  <a:latin typeface="Tahoma" charset="0"/>
                  <a:ea typeface="ＭＳ Ｐゴシック" charset="0"/>
                </a:defRPr>
              </a:lvl6pPr>
              <a:lvl7pPr marL="2971800" indent="-228600" eaLnBrk="0" fontAlgn="base" hangingPunct="0">
                <a:spcBef>
                  <a:spcPct val="0"/>
                </a:spcBef>
                <a:spcAft>
                  <a:spcPct val="0"/>
                </a:spcAft>
                <a:defRPr sz="2400" b="1" u="sng">
                  <a:solidFill>
                    <a:schemeClr val="tx1"/>
                  </a:solidFill>
                  <a:latin typeface="Tahoma" charset="0"/>
                  <a:ea typeface="ＭＳ Ｐゴシック" charset="0"/>
                </a:defRPr>
              </a:lvl7pPr>
              <a:lvl8pPr marL="3429000" indent="-228600" eaLnBrk="0" fontAlgn="base" hangingPunct="0">
                <a:spcBef>
                  <a:spcPct val="0"/>
                </a:spcBef>
                <a:spcAft>
                  <a:spcPct val="0"/>
                </a:spcAft>
                <a:defRPr sz="2400" b="1" u="sng">
                  <a:solidFill>
                    <a:schemeClr val="tx1"/>
                  </a:solidFill>
                  <a:latin typeface="Tahoma" charset="0"/>
                  <a:ea typeface="ＭＳ Ｐゴシック" charset="0"/>
                </a:defRPr>
              </a:lvl8pPr>
              <a:lvl9pPr marL="3886200" indent="-228600" eaLnBrk="0" fontAlgn="base" hangingPunct="0">
                <a:spcBef>
                  <a:spcPct val="0"/>
                </a:spcBef>
                <a:spcAft>
                  <a:spcPct val="0"/>
                </a:spcAft>
                <a:defRPr sz="2400" b="1" u="sng">
                  <a:solidFill>
                    <a:schemeClr val="tx1"/>
                  </a:solidFill>
                  <a:latin typeface="Tahoma" charset="0"/>
                  <a:ea typeface="ＭＳ Ｐゴシック" charset="0"/>
                </a:defRPr>
              </a:lvl9pPr>
            </a:lstStyle>
            <a:p>
              <a:pPr eaLnBrk="1" hangingPunct="1"/>
              <a:r>
                <a:rPr lang="en-US" sz="600" u="none">
                  <a:solidFill>
                    <a:srgbClr val="000000"/>
                  </a:solidFill>
                  <a:latin typeface="Times New Roman" charset="0"/>
                  <a:cs typeface="Times New Roman" charset="0"/>
                </a:rPr>
                <a:t>George</a:t>
              </a:r>
            </a:p>
          </p:txBody>
        </p:sp>
      </p:grpSp>
      <p:grpSp>
        <p:nvGrpSpPr>
          <p:cNvPr id="57349" name="Group 13"/>
          <p:cNvGrpSpPr>
            <a:grpSpLocks/>
          </p:cNvGrpSpPr>
          <p:nvPr/>
        </p:nvGrpSpPr>
        <p:grpSpPr bwMode="auto">
          <a:xfrm>
            <a:off x="4800600" y="1298575"/>
            <a:ext cx="3803650" cy="5459413"/>
            <a:chOff x="4800600" y="1298448"/>
            <a:chExt cx="3803081" cy="5458968"/>
          </a:xfrm>
        </p:grpSpPr>
        <p:pic>
          <p:nvPicPr>
            <p:cNvPr id="57350" name="Picture 10" descr="example3_who-smal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298448"/>
              <a:ext cx="3803081" cy="5458968"/>
            </a:xfrm>
            <a:prstGeom prst="rect">
              <a:avLst/>
            </a:prstGeom>
            <a:noFill/>
            <a:ln w="25400">
              <a:solidFill>
                <a:srgbClr val="33CC33"/>
              </a:solidFill>
              <a:miter lim="800000"/>
              <a:headEnd/>
              <a:tailEnd/>
            </a:ln>
            <a:extLst>
              <a:ext uri="{909E8E84-426E-40dd-AFC4-6F175D3DCCD1}">
                <a14:hiddenFill xmlns:a14="http://schemas.microsoft.com/office/drawing/2010/main">
                  <a:solidFill>
                    <a:srgbClr val="FFFFFF"/>
                  </a:solidFill>
                </a14:hiddenFill>
              </a:ext>
            </a:extLst>
          </p:spPr>
        </p:pic>
        <p:sp>
          <p:nvSpPr>
            <p:cNvPr id="57351" name="TextBox 3"/>
            <p:cNvSpPr txBox="1">
              <a:spLocks noChangeArrowheads="1"/>
            </p:cNvSpPr>
            <p:nvPr/>
          </p:nvSpPr>
          <p:spPr bwMode="auto">
            <a:xfrm>
              <a:off x="7364413" y="1371600"/>
              <a:ext cx="255587" cy="111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4" tIns="9144" rIns="9144" bIns="9144">
              <a:spAutoFit/>
            </a:bodyPr>
            <a:lstStyle>
              <a:lvl1pPr eaLnBrk="0" hangingPunct="0">
                <a:defRPr sz="2400" b="1" u="sng">
                  <a:solidFill>
                    <a:schemeClr val="tx1"/>
                  </a:solidFill>
                  <a:latin typeface="Tahoma" charset="0"/>
                  <a:ea typeface="ＭＳ Ｐゴシック" charset="0"/>
                  <a:cs typeface="ＭＳ Ｐゴシック" charset="0"/>
                </a:defRPr>
              </a:lvl1pPr>
              <a:lvl2pPr marL="742950" indent="-285750" eaLnBrk="0" hangingPunct="0">
                <a:defRPr sz="2400" b="1" u="sng">
                  <a:solidFill>
                    <a:schemeClr val="tx1"/>
                  </a:solidFill>
                  <a:latin typeface="Tahoma" charset="0"/>
                  <a:ea typeface="ＭＳ Ｐゴシック" charset="0"/>
                </a:defRPr>
              </a:lvl2pPr>
              <a:lvl3pPr marL="1143000" indent="-228600" eaLnBrk="0" hangingPunct="0">
                <a:defRPr sz="2400" b="1" u="sng">
                  <a:solidFill>
                    <a:schemeClr val="tx1"/>
                  </a:solidFill>
                  <a:latin typeface="Tahoma" charset="0"/>
                  <a:ea typeface="ＭＳ Ｐゴシック" charset="0"/>
                </a:defRPr>
              </a:lvl3pPr>
              <a:lvl4pPr marL="1600200" indent="-228600" eaLnBrk="0" hangingPunct="0">
                <a:defRPr sz="2400" b="1" u="sng">
                  <a:solidFill>
                    <a:schemeClr val="tx1"/>
                  </a:solidFill>
                  <a:latin typeface="Tahoma" charset="0"/>
                  <a:ea typeface="ＭＳ Ｐゴシック" charset="0"/>
                </a:defRPr>
              </a:lvl4pPr>
              <a:lvl5pPr marL="2057400" indent="-228600" eaLnBrk="0" hangingPunct="0">
                <a:defRPr sz="2400" b="1" u="sng">
                  <a:solidFill>
                    <a:schemeClr val="tx1"/>
                  </a:solidFill>
                  <a:latin typeface="Tahoma" charset="0"/>
                  <a:ea typeface="ＭＳ Ｐゴシック" charset="0"/>
                </a:defRPr>
              </a:lvl5pPr>
              <a:lvl6pPr marL="2514600" indent="-228600" eaLnBrk="0" fontAlgn="base" hangingPunct="0">
                <a:spcBef>
                  <a:spcPct val="0"/>
                </a:spcBef>
                <a:spcAft>
                  <a:spcPct val="0"/>
                </a:spcAft>
                <a:defRPr sz="2400" b="1" u="sng">
                  <a:solidFill>
                    <a:schemeClr val="tx1"/>
                  </a:solidFill>
                  <a:latin typeface="Tahoma" charset="0"/>
                  <a:ea typeface="ＭＳ Ｐゴシック" charset="0"/>
                </a:defRPr>
              </a:lvl6pPr>
              <a:lvl7pPr marL="2971800" indent="-228600" eaLnBrk="0" fontAlgn="base" hangingPunct="0">
                <a:spcBef>
                  <a:spcPct val="0"/>
                </a:spcBef>
                <a:spcAft>
                  <a:spcPct val="0"/>
                </a:spcAft>
                <a:defRPr sz="2400" b="1" u="sng">
                  <a:solidFill>
                    <a:schemeClr val="tx1"/>
                  </a:solidFill>
                  <a:latin typeface="Tahoma" charset="0"/>
                  <a:ea typeface="ＭＳ Ｐゴシック" charset="0"/>
                </a:defRPr>
              </a:lvl7pPr>
              <a:lvl8pPr marL="3429000" indent="-228600" eaLnBrk="0" fontAlgn="base" hangingPunct="0">
                <a:spcBef>
                  <a:spcPct val="0"/>
                </a:spcBef>
                <a:spcAft>
                  <a:spcPct val="0"/>
                </a:spcAft>
                <a:defRPr sz="2400" b="1" u="sng">
                  <a:solidFill>
                    <a:schemeClr val="tx1"/>
                  </a:solidFill>
                  <a:latin typeface="Tahoma" charset="0"/>
                  <a:ea typeface="ＭＳ Ｐゴシック" charset="0"/>
                </a:defRPr>
              </a:lvl8pPr>
              <a:lvl9pPr marL="3886200" indent="-228600" eaLnBrk="0" fontAlgn="base" hangingPunct="0">
                <a:spcBef>
                  <a:spcPct val="0"/>
                </a:spcBef>
                <a:spcAft>
                  <a:spcPct val="0"/>
                </a:spcAft>
                <a:defRPr sz="2400" b="1" u="sng">
                  <a:solidFill>
                    <a:schemeClr val="tx1"/>
                  </a:solidFill>
                  <a:latin typeface="Tahoma" charset="0"/>
                  <a:ea typeface="ＭＳ Ｐゴシック" charset="0"/>
                </a:defRPr>
              </a:lvl9pPr>
            </a:lstStyle>
            <a:p>
              <a:pPr eaLnBrk="1" hangingPunct="1"/>
              <a:r>
                <a:rPr lang="en-US" sz="600" u="none">
                  <a:solidFill>
                    <a:srgbClr val="000000"/>
                  </a:solidFill>
                  <a:latin typeface="Times New Roman" charset="0"/>
                  <a:cs typeface="Times New Roman" charset="0"/>
                </a:rPr>
                <a:t>George</a:t>
              </a:r>
            </a:p>
          </p:txBody>
        </p:sp>
      </p:grpSp>
      <p:sp>
        <p:nvSpPr>
          <p:cNvPr id="3" name="Rectangle 2"/>
          <p:cNvSpPr/>
          <p:nvPr/>
        </p:nvSpPr>
        <p:spPr>
          <a:xfrm>
            <a:off x="6567488" y="6611779"/>
            <a:ext cx="4572000" cy="246221"/>
          </a:xfrm>
          <a:prstGeom prst="rect">
            <a:avLst/>
          </a:prstGeom>
        </p:spPr>
        <p:txBody>
          <a:bodyPr>
            <a:spAutoFit/>
          </a:bodyPr>
          <a:lstStyle/>
          <a:p>
            <a:r>
              <a:rPr lang="en-US" sz="1000" dirty="0"/>
              <a:t>Slide taken from WHO Growth chart presentation</a:t>
            </a:r>
            <a:endParaRPr lang="en-US" sz="1000" dirty="0"/>
          </a:p>
        </p:txBody>
      </p:sp>
      <p:cxnSp>
        <p:nvCxnSpPr>
          <p:cNvPr id="5" name="Straight Connector 4"/>
          <p:cNvCxnSpPr/>
          <p:nvPr/>
        </p:nvCxnSpPr>
        <p:spPr>
          <a:xfrm>
            <a:off x="5181600" y="6553200"/>
            <a:ext cx="1346824"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34968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3524928" cy="1600200"/>
          </a:xfrm>
        </p:spPr>
        <p:txBody>
          <a:bodyPr/>
          <a:lstStyle/>
          <a:p>
            <a:r>
              <a:rPr lang="en-US" dirty="0" smtClean="0"/>
              <a:t>Case #2</a:t>
            </a:r>
            <a:endParaRPr lang="en-US" dirty="0"/>
          </a:p>
        </p:txBody>
      </p:sp>
      <p:sp>
        <p:nvSpPr>
          <p:cNvPr id="7" name="Text Placeholder 3"/>
          <p:cNvSpPr txBox="1">
            <a:spLocks/>
          </p:cNvSpPr>
          <p:nvPr/>
        </p:nvSpPr>
        <p:spPr>
          <a:xfrm>
            <a:off x="250843" y="1826883"/>
            <a:ext cx="3919417" cy="4053083"/>
          </a:xfrm>
          <a:prstGeom prst="rect">
            <a:avLst/>
          </a:prstGeom>
        </p:spPr>
        <p:txBody>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sz="1600" b="1" dirty="0" smtClean="0"/>
              <a:t>21mo infant with increased weight gain</a:t>
            </a:r>
          </a:p>
          <a:p>
            <a:pPr marL="0" indent="0">
              <a:buNone/>
            </a:pPr>
            <a:endParaRPr lang="en-US" sz="1600" b="1" dirty="0" smtClean="0"/>
          </a:p>
          <a:p>
            <a:pPr marL="285750" indent="-285750">
              <a:buFont typeface="Arial"/>
              <a:buChar char="•"/>
            </a:pPr>
            <a:r>
              <a:rPr lang="en-US" sz="1600" b="1" dirty="0" err="1" smtClean="0"/>
              <a:t>Wt</a:t>
            </a:r>
            <a:r>
              <a:rPr lang="en-US" sz="1600" b="1" dirty="0" smtClean="0"/>
              <a:t>/Length= 98%</a:t>
            </a:r>
            <a:endParaRPr lang="en-US" sz="1600" b="1" dirty="0"/>
          </a:p>
          <a:p>
            <a:r>
              <a:rPr lang="en-US" sz="1600" b="1" dirty="0"/>
              <a:t>Physical Exam:</a:t>
            </a:r>
          </a:p>
          <a:p>
            <a:pPr lvl="1"/>
            <a:r>
              <a:rPr lang="en-US" b="1" dirty="0"/>
              <a:t>Vitals </a:t>
            </a:r>
            <a:r>
              <a:rPr lang="en-US" b="1" dirty="0" err="1"/>
              <a:t>wnl</a:t>
            </a:r>
            <a:endParaRPr lang="en-US" b="1" dirty="0"/>
          </a:p>
          <a:p>
            <a:pPr lvl="1"/>
            <a:r>
              <a:rPr lang="en-US" b="1" dirty="0"/>
              <a:t>Denuded skin in </a:t>
            </a:r>
            <a:r>
              <a:rPr lang="en-US" b="1" dirty="0" err="1"/>
              <a:t>intertriginous</a:t>
            </a:r>
            <a:r>
              <a:rPr lang="en-US" b="1" dirty="0"/>
              <a:t> folds</a:t>
            </a:r>
          </a:p>
          <a:p>
            <a:endParaRPr lang="en-US" sz="1600" b="1" dirty="0"/>
          </a:p>
          <a:p>
            <a:r>
              <a:rPr lang="en-US" sz="1600" b="1" dirty="0"/>
              <a:t>Labs?</a:t>
            </a:r>
          </a:p>
          <a:p>
            <a:endParaRPr lang="en-US" sz="1600" b="1" dirty="0"/>
          </a:p>
          <a:p>
            <a:r>
              <a:rPr lang="en-US" sz="1600" b="1" dirty="0"/>
              <a:t>What do you want to do about it?</a:t>
            </a:r>
          </a:p>
          <a:p>
            <a:pPr marL="285750" indent="-285750">
              <a:buFont typeface="Arial"/>
              <a:buChar char="•"/>
            </a:pPr>
            <a:endParaRPr lang="en-US" dirty="0" smtClean="0"/>
          </a:p>
          <a:p>
            <a:endParaRPr lang="en-US" dirty="0" smtClean="0"/>
          </a:p>
          <a:p>
            <a:endParaRPr lang="en-US" dirty="0"/>
          </a:p>
        </p:txBody>
      </p:sp>
      <p:grpSp>
        <p:nvGrpSpPr>
          <p:cNvPr id="8" name="Group 13"/>
          <p:cNvGrpSpPr>
            <a:grpSpLocks/>
          </p:cNvGrpSpPr>
          <p:nvPr/>
        </p:nvGrpSpPr>
        <p:grpSpPr bwMode="auto">
          <a:xfrm>
            <a:off x="4111024" y="228910"/>
            <a:ext cx="5032976" cy="6551292"/>
            <a:chOff x="4800600" y="1298448"/>
            <a:chExt cx="3803081" cy="5458968"/>
          </a:xfrm>
        </p:grpSpPr>
        <p:pic>
          <p:nvPicPr>
            <p:cNvPr id="9" name="Picture 10" descr="example3_who-smal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298448"/>
              <a:ext cx="3803081" cy="5458968"/>
            </a:xfrm>
            <a:prstGeom prst="rect">
              <a:avLst/>
            </a:prstGeom>
            <a:noFill/>
            <a:ln w="25400">
              <a:solidFill>
                <a:srgbClr val="33CC33"/>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3"/>
            <p:cNvSpPr txBox="1">
              <a:spLocks noChangeArrowheads="1"/>
            </p:cNvSpPr>
            <p:nvPr/>
          </p:nvSpPr>
          <p:spPr bwMode="auto">
            <a:xfrm>
              <a:off x="7364413" y="1371600"/>
              <a:ext cx="255587" cy="111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4" tIns="9144" rIns="9144" bIns="9144">
              <a:spAutoFit/>
            </a:bodyPr>
            <a:lstStyle>
              <a:lvl1pPr eaLnBrk="0" hangingPunct="0">
                <a:defRPr sz="2400" b="1" u="sng">
                  <a:solidFill>
                    <a:schemeClr val="tx1"/>
                  </a:solidFill>
                  <a:latin typeface="Tahoma" charset="0"/>
                  <a:ea typeface="ＭＳ Ｐゴシック" charset="0"/>
                  <a:cs typeface="ＭＳ Ｐゴシック" charset="0"/>
                </a:defRPr>
              </a:lvl1pPr>
              <a:lvl2pPr marL="742950" indent="-285750" eaLnBrk="0" hangingPunct="0">
                <a:defRPr sz="2400" b="1" u="sng">
                  <a:solidFill>
                    <a:schemeClr val="tx1"/>
                  </a:solidFill>
                  <a:latin typeface="Tahoma" charset="0"/>
                  <a:ea typeface="ＭＳ Ｐゴシック" charset="0"/>
                </a:defRPr>
              </a:lvl2pPr>
              <a:lvl3pPr marL="1143000" indent="-228600" eaLnBrk="0" hangingPunct="0">
                <a:defRPr sz="2400" b="1" u="sng">
                  <a:solidFill>
                    <a:schemeClr val="tx1"/>
                  </a:solidFill>
                  <a:latin typeface="Tahoma" charset="0"/>
                  <a:ea typeface="ＭＳ Ｐゴシック" charset="0"/>
                </a:defRPr>
              </a:lvl3pPr>
              <a:lvl4pPr marL="1600200" indent="-228600" eaLnBrk="0" hangingPunct="0">
                <a:defRPr sz="2400" b="1" u="sng">
                  <a:solidFill>
                    <a:schemeClr val="tx1"/>
                  </a:solidFill>
                  <a:latin typeface="Tahoma" charset="0"/>
                  <a:ea typeface="ＭＳ Ｐゴシック" charset="0"/>
                </a:defRPr>
              </a:lvl4pPr>
              <a:lvl5pPr marL="2057400" indent="-228600" eaLnBrk="0" hangingPunct="0">
                <a:defRPr sz="2400" b="1" u="sng">
                  <a:solidFill>
                    <a:schemeClr val="tx1"/>
                  </a:solidFill>
                  <a:latin typeface="Tahoma" charset="0"/>
                  <a:ea typeface="ＭＳ Ｐゴシック" charset="0"/>
                </a:defRPr>
              </a:lvl5pPr>
              <a:lvl6pPr marL="2514600" indent="-228600" eaLnBrk="0" fontAlgn="base" hangingPunct="0">
                <a:spcBef>
                  <a:spcPct val="0"/>
                </a:spcBef>
                <a:spcAft>
                  <a:spcPct val="0"/>
                </a:spcAft>
                <a:defRPr sz="2400" b="1" u="sng">
                  <a:solidFill>
                    <a:schemeClr val="tx1"/>
                  </a:solidFill>
                  <a:latin typeface="Tahoma" charset="0"/>
                  <a:ea typeface="ＭＳ Ｐゴシック" charset="0"/>
                </a:defRPr>
              </a:lvl6pPr>
              <a:lvl7pPr marL="2971800" indent="-228600" eaLnBrk="0" fontAlgn="base" hangingPunct="0">
                <a:spcBef>
                  <a:spcPct val="0"/>
                </a:spcBef>
                <a:spcAft>
                  <a:spcPct val="0"/>
                </a:spcAft>
                <a:defRPr sz="2400" b="1" u="sng">
                  <a:solidFill>
                    <a:schemeClr val="tx1"/>
                  </a:solidFill>
                  <a:latin typeface="Tahoma" charset="0"/>
                  <a:ea typeface="ＭＳ Ｐゴシック" charset="0"/>
                </a:defRPr>
              </a:lvl7pPr>
              <a:lvl8pPr marL="3429000" indent="-228600" eaLnBrk="0" fontAlgn="base" hangingPunct="0">
                <a:spcBef>
                  <a:spcPct val="0"/>
                </a:spcBef>
                <a:spcAft>
                  <a:spcPct val="0"/>
                </a:spcAft>
                <a:defRPr sz="2400" b="1" u="sng">
                  <a:solidFill>
                    <a:schemeClr val="tx1"/>
                  </a:solidFill>
                  <a:latin typeface="Tahoma" charset="0"/>
                  <a:ea typeface="ＭＳ Ｐゴシック" charset="0"/>
                </a:defRPr>
              </a:lvl8pPr>
              <a:lvl9pPr marL="3886200" indent="-228600" eaLnBrk="0" fontAlgn="base" hangingPunct="0">
                <a:spcBef>
                  <a:spcPct val="0"/>
                </a:spcBef>
                <a:spcAft>
                  <a:spcPct val="0"/>
                </a:spcAft>
                <a:defRPr sz="2400" b="1" u="sng">
                  <a:solidFill>
                    <a:schemeClr val="tx1"/>
                  </a:solidFill>
                  <a:latin typeface="Tahoma" charset="0"/>
                  <a:ea typeface="ＭＳ Ｐゴシック" charset="0"/>
                </a:defRPr>
              </a:lvl9pPr>
            </a:lstStyle>
            <a:p>
              <a:pPr eaLnBrk="1" hangingPunct="1"/>
              <a:r>
                <a:rPr lang="en-US" sz="600" u="none">
                  <a:solidFill>
                    <a:srgbClr val="000000"/>
                  </a:solidFill>
                  <a:latin typeface="Times New Roman" charset="0"/>
                  <a:cs typeface="Times New Roman" charset="0"/>
                </a:rPr>
                <a:t>George</a:t>
              </a:r>
            </a:p>
          </p:txBody>
        </p:sp>
      </p:grpSp>
    </p:spTree>
    <p:extLst>
      <p:ext uri="{BB962C8B-B14F-4D97-AF65-F5344CB8AC3E}">
        <p14:creationId xmlns:p14="http://schemas.microsoft.com/office/powerpoint/2010/main" val="23366329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dissolve">
                                      <p:cBhvr>
                                        <p:cTn id="7" dur="500"/>
                                        <p:tgtEl>
                                          <p:spTgt spid="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dissolve">
                                      <p:cBhvr>
                                        <p:cTn id="12" dur="500"/>
                                        <p:tgtEl>
                                          <p:spTgt spid="7">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animEffect transition="in" filter="dissolve">
                                      <p:cBhvr>
                                        <p:cTn id="17" dur="500"/>
                                        <p:tgtEl>
                                          <p:spTgt spid="7">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xEl>
                                              <p:pRg st="7" end="7"/>
                                            </p:txEl>
                                          </p:spTgt>
                                        </p:tgtEl>
                                        <p:attrNameLst>
                                          <p:attrName>style.visibility</p:attrName>
                                        </p:attrNameLst>
                                      </p:cBhvr>
                                      <p:to>
                                        <p:strVal val="visible"/>
                                      </p:to>
                                    </p:set>
                                    <p:animEffect transition="in" filter="dissolve">
                                      <p:cBhvr>
                                        <p:cTn id="22" dur="500"/>
                                        <p:tgtEl>
                                          <p:spTgt spid="7">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animEffect transition="in" filter="dissolve">
                                      <p:cBhvr>
                                        <p:cTn id="27"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alphaModFix amt="70000"/>
          </a:blip>
          <a:stretch>
            <a:fillRect/>
          </a:stretch>
        </p:blipFill>
        <p:spPr>
          <a:xfrm>
            <a:off x="2017951" y="4270767"/>
            <a:ext cx="4410862" cy="2756788"/>
          </a:xfrm>
          <a:prstGeom prst="rect">
            <a:avLst/>
          </a:prstGeom>
          <a:ln>
            <a:noFill/>
          </a:ln>
          <a:effectLst>
            <a:softEdge rad="112500"/>
          </a:effectLst>
        </p:spPr>
      </p:pic>
      <p:sp>
        <p:nvSpPr>
          <p:cNvPr id="2" name="Title 1"/>
          <p:cNvSpPr>
            <a:spLocks noGrp="1"/>
          </p:cNvSpPr>
          <p:nvPr>
            <p:ph type="title"/>
          </p:nvPr>
        </p:nvSpPr>
        <p:spPr/>
        <p:txBody>
          <a:bodyPr/>
          <a:lstStyle/>
          <a:p>
            <a:r>
              <a:rPr lang="en-US" dirty="0" smtClean="0"/>
              <a:t>Responsive Feeding</a:t>
            </a:r>
            <a:endParaRPr lang="en-US" dirty="0"/>
          </a:p>
        </p:txBody>
      </p:sp>
      <p:sp>
        <p:nvSpPr>
          <p:cNvPr id="3" name="Content Placeholder 2"/>
          <p:cNvSpPr>
            <a:spLocks noGrp="1"/>
          </p:cNvSpPr>
          <p:nvPr>
            <p:ph idx="1"/>
          </p:nvPr>
        </p:nvSpPr>
        <p:spPr>
          <a:xfrm>
            <a:off x="457200" y="1850370"/>
            <a:ext cx="8229600" cy="3191500"/>
          </a:xfrm>
        </p:spPr>
        <p:txBody>
          <a:bodyPr/>
          <a:lstStyle/>
          <a:p>
            <a:r>
              <a:rPr lang="en-US" i="1" dirty="0"/>
              <a:t>“…a reciprocal relationship between an infant or child and his or her caregiver that is characterized by the child communicating feelings of hunger and satiety through verbal or nonverbal cues, followed by an immediate response from the </a:t>
            </a:r>
            <a:r>
              <a:rPr lang="en-US" i="1" dirty="0" smtClean="0"/>
              <a:t>caregiver.</a:t>
            </a:r>
            <a:r>
              <a:rPr lang="en-US" i="1" dirty="0"/>
              <a:t>” </a:t>
            </a:r>
          </a:p>
        </p:txBody>
      </p:sp>
      <p:sp>
        <p:nvSpPr>
          <p:cNvPr id="4" name="Rectangle 3"/>
          <p:cNvSpPr/>
          <p:nvPr/>
        </p:nvSpPr>
        <p:spPr>
          <a:xfrm>
            <a:off x="7241992" y="6550223"/>
            <a:ext cx="1782434" cy="307777"/>
          </a:xfrm>
          <a:prstGeom prst="rect">
            <a:avLst/>
          </a:prstGeom>
        </p:spPr>
        <p:txBody>
          <a:bodyPr wrap="none">
            <a:spAutoFit/>
          </a:bodyPr>
          <a:lstStyle/>
          <a:p>
            <a:r>
              <a:rPr lang="en-US" sz="1400" dirty="0" err="1" smtClean="0">
                <a:solidFill>
                  <a:srgbClr val="BFBFBF"/>
                </a:solidFill>
              </a:rPr>
              <a:t>Harbron</a:t>
            </a:r>
            <a:r>
              <a:rPr lang="en-US" sz="1400" dirty="0">
                <a:solidFill>
                  <a:srgbClr val="BFBFBF"/>
                </a:solidFill>
              </a:rPr>
              <a:t>, et. al, </a:t>
            </a:r>
            <a:r>
              <a:rPr lang="en-US" sz="1400" dirty="0" smtClean="0">
                <a:solidFill>
                  <a:srgbClr val="BFBFBF"/>
                </a:solidFill>
              </a:rPr>
              <a:t>2013</a:t>
            </a:r>
            <a:endParaRPr lang="en-US" sz="1400" dirty="0">
              <a:solidFill>
                <a:srgbClr val="BFBFBF"/>
              </a:solidFill>
            </a:endParaRPr>
          </a:p>
        </p:txBody>
      </p:sp>
    </p:spTree>
    <p:extLst>
      <p:ext uri="{BB962C8B-B14F-4D97-AF65-F5344CB8AC3E}">
        <p14:creationId xmlns:p14="http://schemas.microsoft.com/office/powerpoint/2010/main" val="193574055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alphaModFix/>
          </a:blip>
          <a:stretch>
            <a:fillRect/>
          </a:stretch>
        </p:blipFill>
        <p:spPr>
          <a:xfrm>
            <a:off x="150519" y="442607"/>
            <a:ext cx="8842962" cy="5880570"/>
          </a:xfrm>
          <a:prstGeom prst="rect">
            <a:avLst/>
          </a:prstGeom>
          <a:ln>
            <a:noFill/>
          </a:ln>
          <a:effectLst>
            <a:softEdge rad="112500"/>
          </a:effectLst>
        </p:spPr>
      </p:pic>
    </p:spTree>
    <p:extLst>
      <p:ext uri="{BB962C8B-B14F-4D97-AF65-F5344CB8AC3E}">
        <p14:creationId xmlns:p14="http://schemas.microsoft.com/office/powerpoint/2010/main" val="275959882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alphaModFix amt="18000"/>
          </a:blip>
          <a:stretch>
            <a:fillRect/>
          </a:stretch>
        </p:blipFill>
        <p:spPr>
          <a:xfrm>
            <a:off x="150519" y="442607"/>
            <a:ext cx="8842962" cy="5880570"/>
          </a:xfrm>
          <a:prstGeom prst="rect">
            <a:avLst/>
          </a:prstGeom>
          <a:ln>
            <a:noFill/>
          </a:ln>
          <a:effectLst>
            <a:softEdge rad="112500"/>
          </a:effectLst>
        </p:spPr>
      </p:pic>
      <p:sp>
        <p:nvSpPr>
          <p:cNvPr id="4" name="Title 3"/>
          <p:cNvSpPr>
            <a:spLocks noGrp="1"/>
          </p:cNvSpPr>
          <p:nvPr>
            <p:ph type="title"/>
          </p:nvPr>
        </p:nvSpPr>
        <p:spPr>
          <a:xfrm>
            <a:off x="457200" y="-357493"/>
            <a:ext cx="8229600" cy="1600200"/>
          </a:xfrm>
        </p:spPr>
        <p:txBody>
          <a:bodyPr/>
          <a:lstStyle/>
          <a:p>
            <a:r>
              <a:rPr lang="en-US" dirty="0" smtClean="0">
                <a:solidFill>
                  <a:schemeClr val="bg1">
                    <a:lumMod val="50000"/>
                  </a:schemeClr>
                </a:solidFill>
              </a:rPr>
              <a:t>Responsibilities</a:t>
            </a:r>
            <a:endParaRPr lang="en-US" dirty="0">
              <a:solidFill>
                <a:schemeClr val="bg1">
                  <a:lumMod val="50000"/>
                </a:schemeClr>
              </a:solidFill>
            </a:endParaRPr>
          </a:p>
        </p:txBody>
      </p:sp>
      <p:sp>
        <p:nvSpPr>
          <p:cNvPr id="5" name="Text Placeholder 4"/>
          <p:cNvSpPr>
            <a:spLocks noGrp="1"/>
          </p:cNvSpPr>
          <p:nvPr>
            <p:ph type="body" idx="1"/>
          </p:nvPr>
        </p:nvSpPr>
        <p:spPr>
          <a:xfrm>
            <a:off x="1" y="1600200"/>
            <a:ext cx="4497388" cy="609600"/>
          </a:xfrm>
        </p:spPr>
        <p:txBody>
          <a:bodyPr/>
          <a:lstStyle/>
          <a:p>
            <a:pPr algn="ctr"/>
            <a:r>
              <a:rPr lang="en-US" b="1" u="sng" dirty="0" smtClean="0"/>
              <a:t>Infant/Toddlers Responsibility</a:t>
            </a:r>
            <a:endParaRPr lang="en-US" b="1" u="sng" dirty="0"/>
          </a:p>
        </p:txBody>
      </p:sp>
      <p:sp>
        <p:nvSpPr>
          <p:cNvPr id="7" name="Text Placeholder 6"/>
          <p:cNvSpPr>
            <a:spLocks noGrp="1"/>
          </p:cNvSpPr>
          <p:nvPr>
            <p:ph type="body" sz="quarter" idx="3"/>
          </p:nvPr>
        </p:nvSpPr>
        <p:spPr/>
        <p:txBody>
          <a:bodyPr/>
          <a:lstStyle/>
          <a:p>
            <a:pPr algn="ctr"/>
            <a:r>
              <a:rPr lang="en-US" b="1" u="sng" dirty="0" smtClean="0"/>
              <a:t>Parents Responsibility</a:t>
            </a:r>
            <a:endParaRPr lang="en-US" b="1" u="sng" dirty="0"/>
          </a:p>
        </p:txBody>
      </p:sp>
      <p:sp>
        <p:nvSpPr>
          <p:cNvPr id="6" name="Content Placeholder 5"/>
          <p:cNvSpPr>
            <a:spLocks noGrp="1"/>
          </p:cNvSpPr>
          <p:nvPr>
            <p:ph sz="quarter" idx="13"/>
          </p:nvPr>
        </p:nvSpPr>
        <p:spPr>
          <a:xfrm>
            <a:off x="457200" y="2212848"/>
            <a:ext cx="4041648" cy="3913632"/>
          </a:xfrm>
          <a:prstGeom prst="rect">
            <a:avLst/>
          </a:prstGeom>
        </p:spPr>
        <p:txBody>
          <a:bodyPr/>
          <a:lstStyle/>
          <a:p>
            <a:r>
              <a:rPr lang="en-US" i="1" dirty="0" smtClean="0"/>
              <a:t>How much</a:t>
            </a:r>
          </a:p>
          <a:p>
            <a:r>
              <a:rPr lang="en-US" i="1" dirty="0" smtClean="0"/>
              <a:t>Whether</a:t>
            </a:r>
            <a:endParaRPr lang="en-US" i="1" dirty="0"/>
          </a:p>
        </p:txBody>
      </p:sp>
      <p:sp>
        <p:nvSpPr>
          <p:cNvPr id="8" name="Content Placeholder 7"/>
          <p:cNvSpPr>
            <a:spLocks noGrp="1"/>
          </p:cNvSpPr>
          <p:nvPr>
            <p:ph sz="quarter" idx="14"/>
          </p:nvPr>
        </p:nvSpPr>
        <p:spPr>
          <a:xfrm>
            <a:off x="4672584" y="2212848"/>
            <a:ext cx="4041648" cy="3913187"/>
          </a:xfrm>
          <a:prstGeom prst="rect">
            <a:avLst/>
          </a:prstGeom>
        </p:spPr>
        <p:txBody>
          <a:bodyPr/>
          <a:lstStyle/>
          <a:p>
            <a:r>
              <a:rPr lang="en-US" i="1" dirty="0" smtClean="0"/>
              <a:t>What to Eat</a:t>
            </a:r>
          </a:p>
          <a:p>
            <a:r>
              <a:rPr lang="en-US" i="1" dirty="0" smtClean="0"/>
              <a:t>When</a:t>
            </a:r>
          </a:p>
          <a:p>
            <a:r>
              <a:rPr lang="en-US" i="1" dirty="0" smtClean="0"/>
              <a:t>Where</a:t>
            </a:r>
            <a:endParaRPr lang="en-US" i="1" dirty="0"/>
          </a:p>
        </p:txBody>
      </p:sp>
      <p:sp>
        <p:nvSpPr>
          <p:cNvPr id="2" name="TextBox 1"/>
          <p:cNvSpPr txBox="1"/>
          <p:nvPr/>
        </p:nvSpPr>
        <p:spPr>
          <a:xfrm>
            <a:off x="7407555" y="6519508"/>
            <a:ext cx="1948090" cy="307777"/>
          </a:xfrm>
          <a:prstGeom prst="rect">
            <a:avLst/>
          </a:prstGeom>
          <a:noFill/>
        </p:spPr>
        <p:txBody>
          <a:bodyPr wrap="square" rtlCol="0">
            <a:spAutoFit/>
          </a:bodyPr>
          <a:lstStyle/>
          <a:p>
            <a:r>
              <a:rPr lang="en-US" sz="1400" dirty="0" smtClean="0">
                <a:solidFill>
                  <a:srgbClr val="BFBFBF"/>
                </a:solidFill>
              </a:rPr>
              <a:t>Black, et. al, 2011</a:t>
            </a:r>
            <a:endParaRPr lang="en-US" sz="1400" dirty="0">
              <a:solidFill>
                <a:srgbClr val="BFBFBF"/>
              </a:solidFill>
            </a:endParaRPr>
          </a:p>
        </p:txBody>
      </p:sp>
    </p:spTree>
    <p:extLst>
      <p:ext uri="{BB962C8B-B14F-4D97-AF65-F5344CB8AC3E}">
        <p14:creationId xmlns:p14="http://schemas.microsoft.com/office/powerpoint/2010/main" val="16055021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dissolve">
                                      <p:cBhvr>
                                        <p:cTn id="17" dur="500"/>
                                        <p:tgtEl>
                                          <p:spTgt spid="8">
                                            <p:txEl>
                                              <p:pRg st="0" end="0"/>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dissolve">
                                      <p:cBhvr>
                                        <p:cTn id="20" dur="500"/>
                                        <p:tgtEl>
                                          <p:spTgt spid="8">
                                            <p:txEl>
                                              <p:pRg st="1" end="1"/>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dissolve">
                                      <p:cBhvr>
                                        <p:cTn id="23" dur="500"/>
                                        <p:tgtEl>
                                          <p:spTgt spid="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dissolve">
                                      <p:cBhvr>
                                        <p:cTn id="28" dur="500"/>
                                        <p:tgtEl>
                                          <p:spTgt spid="6">
                                            <p:txEl>
                                              <p:pRg st="0" end="0"/>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Effect transition="in" filter="dissolve">
                                      <p:cBhvr>
                                        <p:cTn id="3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4498595" y="364771"/>
            <a:ext cx="1744972" cy="1108057"/>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nvGrpSpPr>
          <p:cNvPr id="6" name="Group 5"/>
          <p:cNvGrpSpPr/>
          <p:nvPr/>
        </p:nvGrpSpPr>
        <p:grpSpPr>
          <a:xfrm>
            <a:off x="4692481" y="548962"/>
            <a:ext cx="1744972" cy="1108057"/>
            <a:chOff x="3872442" y="185494"/>
            <a:chExt cx="1744972" cy="1108057"/>
          </a:xfrm>
        </p:grpSpPr>
        <p:sp>
          <p:nvSpPr>
            <p:cNvPr id="23" name="Rounded Rectangle 22"/>
            <p:cNvSpPr/>
            <p:nvPr/>
          </p:nvSpPr>
          <p:spPr>
            <a:xfrm>
              <a:off x="3872442" y="185494"/>
              <a:ext cx="1744972" cy="1108057"/>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4" name="Rounded Rectangle 5"/>
            <p:cNvSpPr/>
            <p:nvPr/>
          </p:nvSpPr>
          <p:spPr>
            <a:xfrm>
              <a:off x="3904896" y="217948"/>
              <a:ext cx="1680064" cy="104314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Parental Feeding Styles</a:t>
              </a:r>
              <a:endParaRPr lang="en-US" sz="2100" kern="1200" dirty="0"/>
            </a:p>
          </p:txBody>
        </p:sp>
      </p:grpSp>
      <p:sp>
        <p:nvSpPr>
          <p:cNvPr id="7" name="Rounded Rectangle 6"/>
          <p:cNvSpPr/>
          <p:nvPr/>
        </p:nvSpPr>
        <p:spPr>
          <a:xfrm>
            <a:off x="2057400" y="2209800"/>
            <a:ext cx="1744972" cy="1108057"/>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nvGrpSpPr>
          <p:cNvPr id="8" name="Group 7"/>
          <p:cNvGrpSpPr/>
          <p:nvPr/>
        </p:nvGrpSpPr>
        <p:grpSpPr>
          <a:xfrm>
            <a:off x="2251286" y="2393992"/>
            <a:ext cx="1744972" cy="1108057"/>
            <a:chOff x="2806070" y="1801048"/>
            <a:chExt cx="1744972" cy="1108057"/>
          </a:xfrm>
        </p:grpSpPr>
        <p:sp>
          <p:nvSpPr>
            <p:cNvPr id="21" name="Rounded Rectangle 20"/>
            <p:cNvSpPr/>
            <p:nvPr/>
          </p:nvSpPr>
          <p:spPr>
            <a:xfrm>
              <a:off x="2806070" y="1801048"/>
              <a:ext cx="1744972" cy="1108057"/>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Rounded Rectangle 8"/>
            <p:cNvSpPr/>
            <p:nvPr/>
          </p:nvSpPr>
          <p:spPr>
            <a:xfrm>
              <a:off x="2838524" y="1833502"/>
              <a:ext cx="1680064" cy="104314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Non-Responsive Feeding</a:t>
              </a:r>
              <a:endParaRPr lang="en-US" sz="2100" kern="1200" dirty="0"/>
            </a:p>
          </p:txBody>
        </p:sp>
      </p:grpSp>
      <p:sp>
        <p:nvSpPr>
          <p:cNvPr id="9" name="Rounded Rectangle 8"/>
          <p:cNvSpPr/>
          <p:nvPr/>
        </p:nvSpPr>
        <p:spPr>
          <a:xfrm>
            <a:off x="2238001" y="3909308"/>
            <a:ext cx="1744972" cy="1108057"/>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nvGrpSpPr>
          <p:cNvPr id="10" name="Group 9"/>
          <p:cNvGrpSpPr/>
          <p:nvPr/>
        </p:nvGrpSpPr>
        <p:grpSpPr>
          <a:xfrm>
            <a:off x="2431887" y="4093500"/>
            <a:ext cx="1744972" cy="1108057"/>
            <a:chOff x="1739698" y="3416602"/>
            <a:chExt cx="1744972" cy="1108057"/>
          </a:xfrm>
        </p:grpSpPr>
        <p:sp>
          <p:nvSpPr>
            <p:cNvPr id="19" name="Rounded Rectangle 18"/>
            <p:cNvSpPr/>
            <p:nvPr/>
          </p:nvSpPr>
          <p:spPr>
            <a:xfrm>
              <a:off x="1739698" y="3416602"/>
              <a:ext cx="1744972" cy="1108057"/>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Rounded Rectangle 11"/>
            <p:cNvSpPr/>
            <p:nvPr/>
          </p:nvSpPr>
          <p:spPr>
            <a:xfrm>
              <a:off x="1772152" y="3449056"/>
              <a:ext cx="1680064" cy="104314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Controlling</a:t>
              </a:r>
            </a:p>
            <a:p>
              <a:pPr lvl="0" algn="ctr" defTabSz="933450">
                <a:lnSpc>
                  <a:spcPct val="90000"/>
                </a:lnSpc>
                <a:spcBef>
                  <a:spcPct val="0"/>
                </a:spcBef>
                <a:spcAft>
                  <a:spcPct val="35000"/>
                </a:spcAft>
              </a:pPr>
              <a:r>
                <a:rPr lang="en-US" sz="1500" dirty="0" smtClean="0"/>
                <a:t>(Authoritarian)</a:t>
              </a:r>
              <a:endParaRPr lang="en-US" sz="1500" kern="1200" dirty="0"/>
            </a:p>
          </p:txBody>
        </p:sp>
      </p:grpSp>
      <p:sp>
        <p:nvSpPr>
          <p:cNvPr id="11" name="Rounded Rectangle 10"/>
          <p:cNvSpPr/>
          <p:nvPr/>
        </p:nvSpPr>
        <p:spPr>
          <a:xfrm>
            <a:off x="4498595" y="3909308"/>
            <a:ext cx="1744972" cy="1108057"/>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nvGrpSpPr>
          <p:cNvPr id="12" name="Group 11"/>
          <p:cNvGrpSpPr/>
          <p:nvPr/>
        </p:nvGrpSpPr>
        <p:grpSpPr>
          <a:xfrm>
            <a:off x="4692481" y="4093500"/>
            <a:ext cx="1744972" cy="1108057"/>
            <a:chOff x="3872442" y="3416602"/>
            <a:chExt cx="1744972" cy="1108057"/>
          </a:xfrm>
        </p:grpSpPr>
        <p:sp>
          <p:nvSpPr>
            <p:cNvPr id="17" name="Rounded Rectangle 16"/>
            <p:cNvSpPr/>
            <p:nvPr/>
          </p:nvSpPr>
          <p:spPr>
            <a:xfrm>
              <a:off x="3872442" y="3416602"/>
              <a:ext cx="1744972" cy="1108057"/>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Rounded Rectangle 14"/>
            <p:cNvSpPr/>
            <p:nvPr/>
          </p:nvSpPr>
          <p:spPr>
            <a:xfrm>
              <a:off x="3904896" y="3449056"/>
              <a:ext cx="1680064" cy="104314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Neglectful</a:t>
              </a:r>
            </a:p>
            <a:p>
              <a:pPr lvl="0" algn="ctr" defTabSz="933450">
                <a:lnSpc>
                  <a:spcPct val="90000"/>
                </a:lnSpc>
                <a:spcBef>
                  <a:spcPct val="0"/>
                </a:spcBef>
                <a:spcAft>
                  <a:spcPct val="35000"/>
                </a:spcAft>
              </a:pPr>
              <a:r>
                <a:rPr lang="en-US" sz="1500" dirty="0" smtClean="0"/>
                <a:t>(Uninvolved)</a:t>
              </a:r>
              <a:endParaRPr lang="en-US" sz="1500" kern="1200" dirty="0"/>
            </a:p>
          </p:txBody>
        </p:sp>
      </p:grpSp>
      <p:sp>
        <p:nvSpPr>
          <p:cNvPr id="13" name="Rounded Rectangle 12"/>
          <p:cNvSpPr/>
          <p:nvPr/>
        </p:nvSpPr>
        <p:spPr>
          <a:xfrm>
            <a:off x="6761863" y="2293754"/>
            <a:ext cx="1744972" cy="1108057"/>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nvGrpSpPr>
          <p:cNvPr id="14" name="Group 13"/>
          <p:cNvGrpSpPr/>
          <p:nvPr/>
        </p:nvGrpSpPr>
        <p:grpSpPr>
          <a:xfrm>
            <a:off x="6955749" y="2477946"/>
            <a:ext cx="1744972" cy="1108057"/>
            <a:chOff x="4938814" y="1801048"/>
            <a:chExt cx="1744972" cy="1108057"/>
          </a:xfrm>
        </p:grpSpPr>
        <p:sp>
          <p:nvSpPr>
            <p:cNvPr id="15" name="Rounded Rectangle 14"/>
            <p:cNvSpPr/>
            <p:nvPr/>
          </p:nvSpPr>
          <p:spPr>
            <a:xfrm>
              <a:off x="4938814" y="1801048"/>
              <a:ext cx="1744972" cy="1108057"/>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Rounded Rectangle 17"/>
            <p:cNvSpPr/>
            <p:nvPr/>
          </p:nvSpPr>
          <p:spPr>
            <a:xfrm>
              <a:off x="4971268" y="1833502"/>
              <a:ext cx="1680064" cy="104314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Responsive Feeding</a:t>
              </a:r>
            </a:p>
            <a:p>
              <a:pPr lvl="0" algn="ctr" defTabSz="933450">
                <a:lnSpc>
                  <a:spcPct val="90000"/>
                </a:lnSpc>
                <a:spcBef>
                  <a:spcPct val="0"/>
                </a:spcBef>
                <a:spcAft>
                  <a:spcPct val="35000"/>
                </a:spcAft>
              </a:pPr>
              <a:r>
                <a:rPr lang="en-US" sz="1500" dirty="0" smtClean="0"/>
                <a:t>(Authoritative/Democratic)</a:t>
              </a:r>
              <a:endParaRPr lang="en-US" sz="1500" kern="1200" dirty="0"/>
            </a:p>
          </p:txBody>
        </p:sp>
      </p:grpSp>
      <p:sp>
        <p:nvSpPr>
          <p:cNvPr id="27" name="Rounded Rectangle 26"/>
          <p:cNvSpPr/>
          <p:nvPr/>
        </p:nvSpPr>
        <p:spPr>
          <a:xfrm>
            <a:off x="152400" y="3886200"/>
            <a:ext cx="1744972" cy="1108057"/>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nvGrpSpPr>
          <p:cNvPr id="28" name="Group 27"/>
          <p:cNvGrpSpPr/>
          <p:nvPr/>
        </p:nvGrpSpPr>
        <p:grpSpPr>
          <a:xfrm>
            <a:off x="346286" y="4070392"/>
            <a:ext cx="1744972" cy="1108057"/>
            <a:chOff x="1739698" y="3416602"/>
            <a:chExt cx="1744972" cy="1108057"/>
          </a:xfrm>
        </p:grpSpPr>
        <p:sp>
          <p:nvSpPr>
            <p:cNvPr id="29" name="Rounded Rectangle 28"/>
            <p:cNvSpPr/>
            <p:nvPr/>
          </p:nvSpPr>
          <p:spPr>
            <a:xfrm>
              <a:off x="1739698" y="3416602"/>
              <a:ext cx="1744972" cy="1108057"/>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0" name="Rounded Rectangle 11"/>
            <p:cNvSpPr/>
            <p:nvPr/>
          </p:nvSpPr>
          <p:spPr>
            <a:xfrm>
              <a:off x="1772152" y="3449056"/>
              <a:ext cx="1680064" cy="104314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Indulgent</a:t>
              </a:r>
            </a:p>
            <a:p>
              <a:pPr lvl="0" algn="ctr" defTabSz="933450">
                <a:lnSpc>
                  <a:spcPct val="90000"/>
                </a:lnSpc>
                <a:spcBef>
                  <a:spcPct val="0"/>
                </a:spcBef>
                <a:spcAft>
                  <a:spcPct val="35000"/>
                </a:spcAft>
              </a:pPr>
              <a:r>
                <a:rPr lang="en-US" sz="1500" dirty="0" smtClean="0"/>
                <a:t>(Permissive)</a:t>
              </a:r>
              <a:endParaRPr lang="en-US" sz="1500" kern="1200" dirty="0"/>
            </a:p>
          </p:txBody>
        </p:sp>
      </p:grpSp>
      <p:cxnSp>
        <p:nvCxnSpPr>
          <p:cNvPr id="37" name="Straight Arrow Connector 36"/>
          <p:cNvCxnSpPr/>
          <p:nvPr/>
        </p:nvCxnSpPr>
        <p:spPr>
          <a:xfrm>
            <a:off x="6404999" y="1657019"/>
            <a:ext cx="722535" cy="6367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H="1">
            <a:off x="3802372" y="1472828"/>
            <a:ext cx="696223" cy="7369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a:off x="1649190" y="3401811"/>
            <a:ext cx="442068" cy="4843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21" idx="2"/>
            <a:endCxn id="9" idx="0"/>
          </p:cNvCxnSpPr>
          <p:nvPr/>
        </p:nvCxnSpPr>
        <p:spPr>
          <a:xfrm flipH="1">
            <a:off x="3110487" y="3502049"/>
            <a:ext cx="13285" cy="4072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3982973" y="3401811"/>
            <a:ext cx="964597" cy="4843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378740" y="5392445"/>
            <a:ext cx="1678660" cy="646331"/>
          </a:xfrm>
          <a:prstGeom prst="rect">
            <a:avLst/>
          </a:prstGeom>
          <a:noFill/>
        </p:spPr>
        <p:txBody>
          <a:bodyPr wrap="square" rtlCol="0">
            <a:spAutoFit/>
          </a:bodyPr>
          <a:lstStyle/>
          <a:p>
            <a:r>
              <a:rPr lang="en-US" dirty="0" smtClean="0"/>
              <a:t>Demanding -/Responsive +</a:t>
            </a:r>
            <a:endParaRPr lang="en-US" dirty="0"/>
          </a:p>
        </p:txBody>
      </p:sp>
      <p:sp>
        <p:nvSpPr>
          <p:cNvPr id="32" name="TextBox 31"/>
          <p:cNvSpPr txBox="1"/>
          <p:nvPr/>
        </p:nvSpPr>
        <p:spPr>
          <a:xfrm>
            <a:off x="2464341" y="5392445"/>
            <a:ext cx="1678660" cy="646331"/>
          </a:xfrm>
          <a:prstGeom prst="rect">
            <a:avLst/>
          </a:prstGeom>
          <a:noFill/>
        </p:spPr>
        <p:txBody>
          <a:bodyPr wrap="square" rtlCol="0">
            <a:spAutoFit/>
          </a:bodyPr>
          <a:lstStyle/>
          <a:p>
            <a:r>
              <a:rPr lang="en-US" dirty="0" smtClean="0"/>
              <a:t>Demanding +/Responsive -</a:t>
            </a:r>
            <a:endParaRPr lang="en-US" dirty="0"/>
          </a:p>
        </p:txBody>
      </p:sp>
      <p:sp>
        <p:nvSpPr>
          <p:cNvPr id="33" name="TextBox 32"/>
          <p:cNvSpPr txBox="1"/>
          <p:nvPr/>
        </p:nvSpPr>
        <p:spPr>
          <a:xfrm>
            <a:off x="4692562" y="5392445"/>
            <a:ext cx="1678660" cy="646331"/>
          </a:xfrm>
          <a:prstGeom prst="rect">
            <a:avLst/>
          </a:prstGeom>
          <a:noFill/>
        </p:spPr>
        <p:txBody>
          <a:bodyPr wrap="square" rtlCol="0">
            <a:spAutoFit/>
          </a:bodyPr>
          <a:lstStyle/>
          <a:p>
            <a:r>
              <a:rPr lang="en-US" dirty="0" smtClean="0"/>
              <a:t>Demanding -/Responsive -</a:t>
            </a:r>
            <a:endParaRPr lang="en-US" dirty="0"/>
          </a:p>
        </p:txBody>
      </p:sp>
      <p:sp>
        <p:nvSpPr>
          <p:cNvPr id="34" name="TextBox 33"/>
          <p:cNvSpPr txBox="1"/>
          <p:nvPr/>
        </p:nvSpPr>
        <p:spPr>
          <a:xfrm>
            <a:off x="6955830" y="3747226"/>
            <a:ext cx="1678660" cy="646331"/>
          </a:xfrm>
          <a:prstGeom prst="rect">
            <a:avLst/>
          </a:prstGeom>
          <a:noFill/>
        </p:spPr>
        <p:txBody>
          <a:bodyPr wrap="square" rtlCol="0">
            <a:spAutoFit/>
          </a:bodyPr>
          <a:lstStyle/>
          <a:p>
            <a:r>
              <a:rPr lang="en-US" dirty="0" smtClean="0"/>
              <a:t>Demanding +/Responsive +</a:t>
            </a:r>
            <a:endParaRPr lang="en-US" dirty="0"/>
          </a:p>
        </p:txBody>
      </p:sp>
      <p:sp>
        <p:nvSpPr>
          <p:cNvPr id="3" name="Frame 2"/>
          <p:cNvSpPr/>
          <p:nvPr/>
        </p:nvSpPr>
        <p:spPr>
          <a:xfrm>
            <a:off x="6243567" y="1657020"/>
            <a:ext cx="2900433" cy="3038462"/>
          </a:xfrm>
          <a:prstGeom prst="frame">
            <a:avLst/>
          </a:prstGeom>
          <a:solidFill>
            <a:schemeClr val="accent2">
              <a:alpha val="5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7385513" y="6550223"/>
            <a:ext cx="2242644" cy="307777"/>
          </a:xfrm>
          <a:prstGeom prst="rect">
            <a:avLst/>
          </a:prstGeom>
          <a:noFill/>
        </p:spPr>
        <p:txBody>
          <a:bodyPr wrap="square" rtlCol="0">
            <a:spAutoFit/>
          </a:bodyPr>
          <a:lstStyle/>
          <a:p>
            <a:r>
              <a:rPr lang="en-US" sz="1400" dirty="0" err="1" smtClean="0">
                <a:solidFill>
                  <a:srgbClr val="7F7F7F"/>
                </a:solidFill>
              </a:rPr>
              <a:t>Harbron</a:t>
            </a:r>
            <a:r>
              <a:rPr lang="en-US" sz="1400" dirty="0" smtClean="0">
                <a:solidFill>
                  <a:srgbClr val="7F7F7F"/>
                </a:solidFill>
              </a:rPr>
              <a:t>, et. al, 2013</a:t>
            </a:r>
            <a:endParaRPr lang="en-US" sz="1400" dirty="0">
              <a:solidFill>
                <a:srgbClr val="7F7F7F"/>
              </a:solidFill>
            </a:endParaRPr>
          </a:p>
        </p:txBody>
      </p:sp>
    </p:spTree>
    <p:extLst>
      <p:ext uri="{BB962C8B-B14F-4D97-AF65-F5344CB8AC3E}">
        <p14:creationId xmlns:p14="http://schemas.microsoft.com/office/powerpoint/2010/main" val="8772215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37946" y="987834"/>
            <a:ext cx="7268108" cy="4869632"/>
          </a:xfrm>
          <a:prstGeom prst="rect">
            <a:avLst/>
          </a:prstGeom>
        </p:spPr>
      </p:pic>
      <p:sp>
        <p:nvSpPr>
          <p:cNvPr id="6" name="TextBox 5"/>
          <p:cNvSpPr txBox="1"/>
          <p:nvPr/>
        </p:nvSpPr>
        <p:spPr>
          <a:xfrm>
            <a:off x="8951949" y="2446066"/>
            <a:ext cx="184666" cy="369332"/>
          </a:xfrm>
          <a:prstGeom prst="rect">
            <a:avLst/>
          </a:prstGeom>
          <a:noFill/>
        </p:spPr>
        <p:txBody>
          <a:bodyPr wrap="none" rtlCol="0">
            <a:spAutoFit/>
          </a:bodyPr>
          <a:lstStyle/>
          <a:p>
            <a:endParaRPr lang="en-US" dirty="0"/>
          </a:p>
        </p:txBody>
      </p:sp>
      <p:sp>
        <p:nvSpPr>
          <p:cNvPr id="7" name="TextBox 6"/>
          <p:cNvSpPr txBox="1"/>
          <p:nvPr/>
        </p:nvSpPr>
        <p:spPr>
          <a:xfrm>
            <a:off x="5828626" y="6083805"/>
            <a:ext cx="2088595" cy="307777"/>
          </a:xfrm>
          <a:prstGeom prst="rect">
            <a:avLst/>
          </a:prstGeom>
          <a:noFill/>
        </p:spPr>
        <p:txBody>
          <a:bodyPr wrap="square" rtlCol="0">
            <a:spAutoFit/>
          </a:bodyPr>
          <a:lstStyle/>
          <a:p>
            <a:r>
              <a:rPr lang="en-US" sz="1400" i="1" dirty="0" smtClean="0"/>
              <a:t>Path of Least Resistance</a:t>
            </a:r>
            <a:endParaRPr lang="en-US" sz="1400" i="1" dirty="0"/>
          </a:p>
        </p:txBody>
      </p:sp>
    </p:spTree>
    <p:extLst>
      <p:ext uri="{BB962C8B-B14F-4D97-AF65-F5344CB8AC3E}">
        <p14:creationId xmlns:p14="http://schemas.microsoft.com/office/powerpoint/2010/main" val="14358330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385309" y="60698"/>
            <a:ext cx="6897441" cy="1143000"/>
          </a:xfrm>
        </p:spPr>
        <p:txBody>
          <a:bodyPr/>
          <a:lstStyle/>
          <a:p>
            <a:r>
              <a:rPr lang="en-US" dirty="0" smtClean="0"/>
              <a:t>Responsive Feeding</a:t>
            </a:r>
            <a:endParaRPr lang="en-US" dirty="0"/>
          </a:p>
        </p:txBody>
      </p:sp>
      <p:sp>
        <p:nvSpPr>
          <p:cNvPr id="10" name="Content Placeholder 9"/>
          <p:cNvSpPr>
            <a:spLocks noGrp="1"/>
          </p:cNvSpPr>
          <p:nvPr>
            <p:ph idx="1"/>
          </p:nvPr>
        </p:nvSpPr>
        <p:spPr>
          <a:xfrm>
            <a:off x="6794164" y="2332037"/>
            <a:ext cx="2856959" cy="1612937"/>
          </a:xfrm>
        </p:spPr>
        <p:txBody>
          <a:bodyPr>
            <a:normAutofit/>
          </a:bodyPr>
          <a:lstStyle/>
          <a:p>
            <a:r>
              <a:rPr lang="en-US" b="1" dirty="0" smtClean="0"/>
              <a:t>Involved</a:t>
            </a:r>
          </a:p>
          <a:p>
            <a:r>
              <a:rPr lang="en-US" b="1" dirty="0" smtClean="0"/>
              <a:t>Nurturing</a:t>
            </a:r>
          </a:p>
          <a:p>
            <a:r>
              <a:rPr lang="en-US" b="1" dirty="0" smtClean="0"/>
              <a:t>Structured</a:t>
            </a:r>
            <a:endParaRPr lang="en-US" b="1" dirty="0"/>
          </a:p>
        </p:txBody>
      </p:sp>
      <p:pic>
        <p:nvPicPr>
          <p:cNvPr id="9" name="Picture 8"/>
          <p:cNvPicPr>
            <a:picLocks noChangeAspect="1"/>
          </p:cNvPicPr>
          <p:nvPr/>
        </p:nvPicPr>
        <p:blipFill>
          <a:blip r:embed="rId2"/>
          <a:stretch>
            <a:fillRect/>
          </a:stretch>
        </p:blipFill>
        <p:spPr>
          <a:xfrm>
            <a:off x="262246" y="1438819"/>
            <a:ext cx="6171352" cy="4391154"/>
          </a:xfrm>
          <a:prstGeom prst="rect">
            <a:avLst/>
          </a:prstGeom>
        </p:spPr>
      </p:pic>
      <p:sp>
        <p:nvSpPr>
          <p:cNvPr id="11" name="TextBox 10"/>
          <p:cNvSpPr txBox="1"/>
          <p:nvPr/>
        </p:nvSpPr>
        <p:spPr>
          <a:xfrm>
            <a:off x="262246" y="6150688"/>
            <a:ext cx="8742261" cy="646331"/>
          </a:xfrm>
          <a:prstGeom prst="rect">
            <a:avLst/>
          </a:prstGeom>
          <a:noFill/>
        </p:spPr>
        <p:txBody>
          <a:bodyPr wrap="square" rtlCol="0">
            <a:spAutoFit/>
          </a:bodyPr>
          <a:lstStyle/>
          <a:p>
            <a:r>
              <a:rPr lang="en-US" b="1" dirty="0" smtClean="0"/>
              <a:t>Consequences: </a:t>
            </a:r>
            <a:r>
              <a:rPr lang="en-US" dirty="0" smtClean="0"/>
              <a:t>Awareness of Hunger Cues, may curb obesity/overweight, makes mealtimes enjoyable</a:t>
            </a:r>
            <a:endParaRPr lang="en-US" dirty="0"/>
          </a:p>
        </p:txBody>
      </p:sp>
      <p:sp>
        <p:nvSpPr>
          <p:cNvPr id="3" name="Rectangle 2"/>
          <p:cNvSpPr/>
          <p:nvPr/>
        </p:nvSpPr>
        <p:spPr>
          <a:xfrm>
            <a:off x="5400668" y="6542236"/>
            <a:ext cx="3743332" cy="338554"/>
          </a:xfrm>
          <a:prstGeom prst="rect">
            <a:avLst/>
          </a:prstGeom>
        </p:spPr>
        <p:txBody>
          <a:bodyPr wrap="none">
            <a:spAutoFit/>
          </a:bodyPr>
          <a:lstStyle/>
          <a:p>
            <a:r>
              <a:rPr lang="en-US" sz="1600" dirty="0">
                <a:solidFill>
                  <a:schemeClr val="bg1">
                    <a:lumMod val="75000"/>
                  </a:schemeClr>
                </a:solidFill>
              </a:rPr>
              <a:t>Savage, et. al, 2007; </a:t>
            </a:r>
            <a:r>
              <a:rPr lang="en-US" sz="1600" dirty="0" err="1">
                <a:solidFill>
                  <a:schemeClr val="bg1">
                    <a:lumMod val="75000"/>
                  </a:schemeClr>
                </a:solidFill>
              </a:rPr>
              <a:t>Harbron</a:t>
            </a:r>
            <a:r>
              <a:rPr lang="en-US" sz="1600" dirty="0">
                <a:solidFill>
                  <a:schemeClr val="bg1">
                    <a:lumMod val="75000"/>
                  </a:schemeClr>
                </a:solidFill>
              </a:rPr>
              <a:t>, et. al 2013</a:t>
            </a:r>
          </a:p>
        </p:txBody>
      </p:sp>
    </p:spTree>
    <p:extLst>
      <p:ext uri="{BB962C8B-B14F-4D97-AF65-F5344CB8AC3E}">
        <p14:creationId xmlns:p14="http://schemas.microsoft.com/office/powerpoint/2010/main" val="98152340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4498595" y="364771"/>
            <a:ext cx="1744972" cy="1108057"/>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nvGrpSpPr>
          <p:cNvPr id="6" name="Group 5"/>
          <p:cNvGrpSpPr/>
          <p:nvPr/>
        </p:nvGrpSpPr>
        <p:grpSpPr>
          <a:xfrm>
            <a:off x="4692481" y="548962"/>
            <a:ext cx="1744972" cy="1108057"/>
            <a:chOff x="3872442" y="185494"/>
            <a:chExt cx="1744972" cy="1108057"/>
          </a:xfrm>
        </p:grpSpPr>
        <p:sp>
          <p:nvSpPr>
            <p:cNvPr id="23" name="Rounded Rectangle 22"/>
            <p:cNvSpPr/>
            <p:nvPr/>
          </p:nvSpPr>
          <p:spPr>
            <a:xfrm>
              <a:off x="3872442" y="185494"/>
              <a:ext cx="1744972" cy="1108057"/>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4" name="Rounded Rectangle 5"/>
            <p:cNvSpPr/>
            <p:nvPr/>
          </p:nvSpPr>
          <p:spPr>
            <a:xfrm>
              <a:off x="3904896" y="217948"/>
              <a:ext cx="1680064" cy="104314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Parental Feeding Styles</a:t>
              </a:r>
              <a:endParaRPr lang="en-US" sz="2100" kern="1200" dirty="0"/>
            </a:p>
          </p:txBody>
        </p:sp>
      </p:grpSp>
      <p:sp>
        <p:nvSpPr>
          <p:cNvPr id="7" name="Rounded Rectangle 6"/>
          <p:cNvSpPr/>
          <p:nvPr/>
        </p:nvSpPr>
        <p:spPr>
          <a:xfrm>
            <a:off x="2057400" y="2209800"/>
            <a:ext cx="1744972" cy="1108057"/>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nvGrpSpPr>
          <p:cNvPr id="8" name="Group 7"/>
          <p:cNvGrpSpPr/>
          <p:nvPr/>
        </p:nvGrpSpPr>
        <p:grpSpPr>
          <a:xfrm>
            <a:off x="2251286" y="2393992"/>
            <a:ext cx="1744972" cy="1108057"/>
            <a:chOff x="2806070" y="1801048"/>
            <a:chExt cx="1744972" cy="1108057"/>
          </a:xfrm>
        </p:grpSpPr>
        <p:sp>
          <p:nvSpPr>
            <p:cNvPr id="21" name="Rounded Rectangle 20"/>
            <p:cNvSpPr/>
            <p:nvPr/>
          </p:nvSpPr>
          <p:spPr>
            <a:xfrm>
              <a:off x="2806070" y="1801048"/>
              <a:ext cx="1744972" cy="1108057"/>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Rounded Rectangle 8"/>
            <p:cNvSpPr/>
            <p:nvPr/>
          </p:nvSpPr>
          <p:spPr>
            <a:xfrm>
              <a:off x="2838524" y="1833502"/>
              <a:ext cx="1680064" cy="104314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Non-Responsive Feeding</a:t>
              </a:r>
              <a:endParaRPr lang="en-US" sz="2100" kern="1200" dirty="0"/>
            </a:p>
          </p:txBody>
        </p:sp>
      </p:grpSp>
      <p:sp>
        <p:nvSpPr>
          <p:cNvPr id="9" name="Rounded Rectangle 8"/>
          <p:cNvSpPr/>
          <p:nvPr/>
        </p:nvSpPr>
        <p:spPr>
          <a:xfrm>
            <a:off x="2238001" y="3909308"/>
            <a:ext cx="1744972" cy="1108057"/>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nvGrpSpPr>
          <p:cNvPr id="10" name="Group 9"/>
          <p:cNvGrpSpPr/>
          <p:nvPr/>
        </p:nvGrpSpPr>
        <p:grpSpPr>
          <a:xfrm>
            <a:off x="2431887" y="4093500"/>
            <a:ext cx="1744972" cy="1108057"/>
            <a:chOff x="1739698" y="3416602"/>
            <a:chExt cx="1744972" cy="1108057"/>
          </a:xfrm>
        </p:grpSpPr>
        <p:sp>
          <p:nvSpPr>
            <p:cNvPr id="19" name="Rounded Rectangle 18"/>
            <p:cNvSpPr/>
            <p:nvPr/>
          </p:nvSpPr>
          <p:spPr>
            <a:xfrm>
              <a:off x="1739698" y="3416602"/>
              <a:ext cx="1744972" cy="1108057"/>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Rounded Rectangle 11"/>
            <p:cNvSpPr/>
            <p:nvPr/>
          </p:nvSpPr>
          <p:spPr>
            <a:xfrm>
              <a:off x="1772152" y="3449056"/>
              <a:ext cx="1680064" cy="104314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Controlling</a:t>
              </a:r>
            </a:p>
            <a:p>
              <a:pPr lvl="0" algn="ctr" defTabSz="933450">
                <a:lnSpc>
                  <a:spcPct val="90000"/>
                </a:lnSpc>
                <a:spcBef>
                  <a:spcPct val="0"/>
                </a:spcBef>
                <a:spcAft>
                  <a:spcPct val="35000"/>
                </a:spcAft>
              </a:pPr>
              <a:r>
                <a:rPr lang="en-US" sz="1500" dirty="0" smtClean="0"/>
                <a:t>(Authoritarian)</a:t>
              </a:r>
              <a:endParaRPr lang="en-US" sz="1500" kern="1200" dirty="0"/>
            </a:p>
          </p:txBody>
        </p:sp>
      </p:grpSp>
      <p:sp>
        <p:nvSpPr>
          <p:cNvPr id="11" name="Rounded Rectangle 10"/>
          <p:cNvSpPr/>
          <p:nvPr/>
        </p:nvSpPr>
        <p:spPr>
          <a:xfrm>
            <a:off x="4498595" y="3909308"/>
            <a:ext cx="1744972" cy="1108057"/>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nvGrpSpPr>
          <p:cNvPr id="12" name="Group 11"/>
          <p:cNvGrpSpPr/>
          <p:nvPr/>
        </p:nvGrpSpPr>
        <p:grpSpPr>
          <a:xfrm>
            <a:off x="4692481" y="4093500"/>
            <a:ext cx="1744972" cy="1108057"/>
            <a:chOff x="3872442" y="3416602"/>
            <a:chExt cx="1744972" cy="1108057"/>
          </a:xfrm>
        </p:grpSpPr>
        <p:sp>
          <p:nvSpPr>
            <p:cNvPr id="17" name="Rounded Rectangle 16"/>
            <p:cNvSpPr/>
            <p:nvPr/>
          </p:nvSpPr>
          <p:spPr>
            <a:xfrm>
              <a:off x="3872442" y="3416602"/>
              <a:ext cx="1744972" cy="1108057"/>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Rounded Rectangle 14"/>
            <p:cNvSpPr/>
            <p:nvPr/>
          </p:nvSpPr>
          <p:spPr>
            <a:xfrm>
              <a:off x="3904896" y="3449056"/>
              <a:ext cx="1680064" cy="104314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Neglectful</a:t>
              </a:r>
            </a:p>
            <a:p>
              <a:pPr lvl="0" algn="ctr" defTabSz="933450">
                <a:lnSpc>
                  <a:spcPct val="90000"/>
                </a:lnSpc>
                <a:spcBef>
                  <a:spcPct val="0"/>
                </a:spcBef>
                <a:spcAft>
                  <a:spcPct val="35000"/>
                </a:spcAft>
              </a:pPr>
              <a:r>
                <a:rPr lang="en-US" sz="1500" dirty="0" smtClean="0"/>
                <a:t>(Uninvolved)</a:t>
              </a:r>
              <a:endParaRPr lang="en-US" sz="1500" kern="1200" dirty="0"/>
            </a:p>
          </p:txBody>
        </p:sp>
      </p:grpSp>
      <p:sp>
        <p:nvSpPr>
          <p:cNvPr id="13" name="Rounded Rectangle 12"/>
          <p:cNvSpPr/>
          <p:nvPr/>
        </p:nvSpPr>
        <p:spPr>
          <a:xfrm>
            <a:off x="6761863" y="2293754"/>
            <a:ext cx="1744972" cy="1108057"/>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nvGrpSpPr>
          <p:cNvPr id="14" name="Group 13"/>
          <p:cNvGrpSpPr/>
          <p:nvPr/>
        </p:nvGrpSpPr>
        <p:grpSpPr>
          <a:xfrm>
            <a:off x="6955749" y="2477946"/>
            <a:ext cx="1744972" cy="1108057"/>
            <a:chOff x="4938814" y="1801048"/>
            <a:chExt cx="1744972" cy="1108057"/>
          </a:xfrm>
        </p:grpSpPr>
        <p:sp>
          <p:nvSpPr>
            <p:cNvPr id="15" name="Rounded Rectangle 14"/>
            <p:cNvSpPr/>
            <p:nvPr/>
          </p:nvSpPr>
          <p:spPr>
            <a:xfrm>
              <a:off x="4938814" y="1801048"/>
              <a:ext cx="1744972" cy="1108057"/>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Rounded Rectangle 17"/>
            <p:cNvSpPr/>
            <p:nvPr/>
          </p:nvSpPr>
          <p:spPr>
            <a:xfrm>
              <a:off x="4971268" y="1833502"/>
              <a:ext cx="1680064" cy="104314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Responsive Feeding</a:t>
              </a:r>
            </a:p>
            <a:p>
              <a:pPr lvl="0" algn="ctr" defTabSz="933450">
                <a:lnSpc>
                  <a:spcPct val="90000"/>
                </a:lnSpc>
                <a:spcBef>
                  <a:spcPct val="0"/>
                </a:spcBef>
                <a:spcAft>
                  <a:spcPct val="35000"/>
                </a:spcAft>
              </a:pPr>
              <a:r>
                <a:rPr lang="en-US" sz="1500" dirty="0" smtClean="0"/>
                <a:t>(Authoritative/Democratic)</a:t>
              </a:r>
              <a:endParaRPr lang="en-US" sz="1500" kern="1200" dirty="0"/>
            </a:p>
          </p:txBody>
        </p:sp>
      </p:grpSp>
      <p:sp>
        <p:nvSpPr>
          <p:cNvPr id="27" name="Rounded Rectangle 26"/>
          <p:cNvSpPr/>
          <p:nvPr/>
        </p:nvSpPr>
        <p:spPr>
          <a:xfrm>
            <a:off x="152400" y="3886200"/>
            <a:ext cx="1744972" cy="1108057"/>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nvGrpSpPr>
          <p:cNvPr id="28" name="Group 27"/>
          <p:cNvGrpSpPr/>
          <p:nvPr/>
        </p:nvGrpSpPr>
        <p:grpSpPr>
          <a:xfrm>
            <a:off x="346286" y="4070392"/>
            <a:ext cx="1744972" cy="1108057"/>
            <a:chOff x="1739698" y="3416602"/>
            <a:chExt cx="1744972" cy="1108057"/>
          </a:xfrm>
        </p:grpSpPr>
        <p:sp>
          <p:nvSpPr>
            <p:cNvPr id="29" name="Rounded Rectangle 28"/>
            <p:cNvSpPr/>
            <p:nvPr/>
          </p:nvSpPr>
          <p:spPr>
            <a:xfrm>
              <a:off x="1739698" y="3416602"/>
              <a:ext cx="1744972" cy="1108057"/>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0" name="Rounded Rectangle 11"/>
            <p:cNvSpPr/>
            <p:nvPr/>
          </p:nvSpPr>
          <p:spPr>
            <a:xfrm>
              <a:off x="1772152" y="3449056"/>
              <a:ext cx="1680064" cy="104314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Indulgent</a:t>
              </a:r>
            </a:p>
            <a:p>
              <a:pPr lvl="0" algn="ctr" defTabSz="933450">
                <a:lnSpc>
                  <a:spcPct val="90000"/>
                </a:lnSpc>
                <a:spcBef>
                  <a:spcPct val="0"/>
                </a:spcBef>
                <a:spcAft>
                  <a:spcPct val="35000"/>
                </a:spcAft>
              </a:pPr>
              <a:r>
                <a:rPr lang="en-US" sz="1500" dirty="0" smtClean="0"/>
                <a:t>(Permissive)</a:t>
              </a:r>
              <a:endParaRPr lang="en-US" sz="1500" kern="1200" dirty="0"/>
            </a:p>
          </p:txBody>
        </p:sp>
      </p:grpSp>
      <p:cxnSp>
        <p:nvCxnSpPr>
          <p:cNvPr id="37" name="Straight Arrow Connector 36"/>
          <p:cNvCxnSpPr/>
          <p:nvPr/>
        </p:nvCxnSpPr>
        <p:spPr>
          <a:xfrm>
            <a:off x="6404999" y="1657019"/>
            <a:ext cx="722535" cy="6367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H="1">
            <a:off x="3802372" y="1472828"/>
            <a:ext cx="696223" cy="7369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a:off x="1649190" y="3401811"/>
            <a:ext cx="442068" cy="4843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21" idx="2"/>
            <a:endCxn id="9" idx="0"/>
          </p:cNvCxnSpPr>
          <p:nvPr/>
        </p:nvCxnSpPr>
        <p:spPr>
          <a:xfrm flipH="1">
            <a:off x="3110487" y="3502049"/>
            <a:ext cx="13285" cy="4072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3982973" y="3401811"/>
            <a:ext cx="964597" cy="4843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378740" y="5392445"/>
            <a:ext cx="1678660" cy="646331"/>
          </a:xfrm>
          <a:prstGeom prst="rect">
            <a:avLst/>
          </a:prstGeom>
          <a:noFill/>
        </p:spPr>
        <p:txBody>
          <a:bodyPr wrap="square" rtlCol="0">
            <a:spAutoFit/>
          </a:bodyPr>
          <a:lstStyle/>
          <a:p>
            <a:r>
              <a:rPr lang="en-US" dirty="0" smtClean="0"/>
              <a:t>Demanding -/Responsive +</a:t>
            </a:r>
            <a:endParaRPr lang="en-US" dirty="0"/>
          </a:p>
        </p:txBody>
      </p:sp>
      <p:sp>
        <p:nvSpPr>
          <p:cNvPr id="32" name="TextBox 31"/>
          <p:cNvSpPr txBox="1"/>
          <p:nvPr/>
        </p:nvSpPr>
        <p:spPr>
          <a:xfrm>
            <a:off x="2464341" y="5392445"/>
            <a:ext cx="1678660" cy="646331"/>
          </a:xfrm>
          <a:prstGeom prst="rect">
            <a:avLst/>
          </a:prstGeom>
          <a:noFill/>
        </p:spPr>
        <p:txBody>
          <a:bodyPr wrap="square" rtlCol="0">
            <a:spAutoFit/>
          </a:bodyPr>
          <a:lstStyle/>
          <a:p>
            <a:r>
              <a:rPr lang="en-US" dirty="0" smtClean="0"/>
              <a:t>Demanding +/Responsive -</a:t>
            </a:r>
            <a:endParaRPr lang="en-US" dirty="0"/>
          </a:p>
        </p:txBody>
      </p:sp>
      <p:sp>
        <p:nvSpPr>
          <p:cNvPr id="33" name="TextBox 32"/>
          <p:cNvSpPr txBox="1"/>
          <p:nvPr/>
        </p:nvSpPr>
        <p:spPr>
          <a:xfrm>
            <a:off x="4692562" y="5392445"/>
            <a:ext cx="1678660" cy="646331"/>
          </a:xfrm>
          <a:prstGeom prst="rect">
            <a:avLst/>
          </a:prstGeom>
          <a:noFill/>
        </p:spPr>
        <p:txBody>
          <a:bodyPr wrap="square" rtlCol="0">
            <a:spAutoFit/>
          </a:bodyPr>
          <a:lstStyle/>
          <a:p>
            <a:r>
              <a:rPr lang="en-US" dirty="0" smtClean="0"/>
              <a:t>Demanding -/Responsive -</a:t>
            </a:r>
            <a:endParaRPr lang="en-US" dirty="0"/>
          </a:p>
        </p:txBody>
      </p:sp>
      <p:sp>
        <p:nvSpPr>
          <p:cNvPr id="34" name="TextBox 33"/>
          <p:cNvSpPr txBox="1"/>
          <p:nvPr/>
        </p:nvSpPr>
        <p:spPr>
          <a:xfrm>
            <a:off x="6955830" y="3747226"/>
            <a:ext cx="1678660" cy="646331"/>
          </a:xfrm>
          <a:prstGeom prst="rect">
            <a:avLst/>
          </a:prstGeom>
          <a:noFill/>
        </p:spPr>
        <p:txBody>
          <a:bodyPr wrap="square" rtlCol="0">
            <a:spAutoFit/>
          </a:bodyPr>
          <a:lstStyle/>
          <a:p>
            <a:r>
              <a:rPr lang="en-US" dirty="0" smtClean="0"/>
              <a:t>Demanding +/Responsive +</a:t>
            </a:r>
            <a:endParaRPr lang="en-US" dirty="0"/>
          </a:p>
        </p:txBody>
      </p:sp>
      <p:sp>
        <p:nvSpPr>
          <p:cNvPr id="35" name="Frame 34"/>
          <p:cNvSpPr/>
          <p:nvPr/>
        </p:nvSpPr>
        <p:spPr>
          <a:xfrm>
            <a:off x="-221206" y="3321602"/>
            <a:ext cx="2653094" cy="3038462"/>
          </a:xfrm>
          <a:prstGeom prst="frame">
            <a:avLst/>
          </a:prstGeom>
          <a:solidFill>
            <a:schemeClr val="accent2">
              <a:alpha val="5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Rectangle 2"/>
          <p:cNvSpPr/>
          <p:nvPr/>
        </p:nvSpPr>
        <p:spPr>
          <a:xfrm>
            <a:off x="7361566" y="6525395"/>
            <a:ext cx="1782434" cy="307777"/>
          </a:xfrm>
          <a:prstGeom prst="rect">
            <a:avLst/>
          </a:prstGeom>
        </p:spPr>
        <p:txBody>
          <a:bodyPr wrap="none">
            <a:spAutoFit/>
          </a:bodyPr>
          <a:lstStyle/>
          <a:p>
            <a:r>
              <a:rPr lang="en-US" sz="1400" dirty="0" err="1">
                <a:solidFill>
                  <a:srgbClr val="7F7F7F"/>
                </a:solidFill>
              </a:rPr>
              <a:t>Harbron</a:t>
            </a:r>
            <a:r>
              <a:rPr lang="en-US" sz="1400" dirty="0">
                <a:solidFill>
                  <a:srgbClr val="7F7F7F"/>
                </a:solidFill>
              </a:rPr>
              <a:t>, et. al, 2013</a:t>
            </a:r>
          </a:p>
        </p:txBody>
      </p:sp>
    </p:spTree>
    <p:extLst>
      <p:ext uri="{BB962C8B-B14F-4D97-AF65-F5344CB8AC3E}">
        <p14:creationId xmlns:p14="http://schemas.microsoft.com/office/powerpoint/2010/main" val="42842096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Indulgent Feeding</a:t>
            </a:r>
            <a:endParaRPr lang="en-US" dirty="0"/>
          </a:p>
        </p:txBody>
      </p:sp>
      <p:sp>
        <p:nvSpPr>
          <p:cNvPr id="3" name="Content Placeholder 2"/>
          <p:cNvSpPr>
            <a:spLocks noGrp="1"/>
          </p:cNvSpPr>
          <p:nvPr>
            <p:ph idx="1"/>
          </p:nvPr>
        </p:nvSpPr>
        <p:spPr>
          <a:xfrm>
            <a:off x="6041486" y="2331463"/>
            <a:ext cx="2837718" cy="1902167"/>
          </a:xfrm>
        </p:spPr>
        <p:txBody>
          <a:bodyPr>
            <a:normAutofit/>
          </a:bodyPr>
          <a:lstStyle/>
          <a:p>
            <a:r>
              <a:rPr lang="en-US" sz="2600" b="1" dirty="0" smtClean="0"/>
              <a:t>Involved</a:t>
            </a:r>
          </a:p>
          <a:p>
            <a:r>
              <a:rPr lang="en-US" sz="2600" b="1" dirty="0" smtClean="0"/>
              <a:t>Nurturing</a:t>
            </a:r>
          </a:p>
          <a:p>
            <a:r>
              <a:rPr lang="en-US" sz="2600" b="1" dirty="0" smtClean="0"/>
              <a:t>Unrestricted</a:t>
            </a:r>
          </a:p>
        </p:txBody>
      </p:sp>
      <p:sp>
        <p:nvSpPr>
          <p:cNvPr id="4" name="TextBox 3"/>
          <p:cNvSpPr txBox="1"/>
          <p:nvPr/>
        </p:nvSpPr>
        <p:spPr>
          <a:xfrm>
            <a:off x="457200" y="5834842"/>
            <a:ext cx="8229600" cy="646331"/>
          </a:xfrm>
          <a:prstGeom prst="rect">
            <a:avLst/>
          </a:prstGeom>
          <a:noFill/>
        </p:spPr>
        <p:txBody>
          <a:bodyPr wrap="square" rtlCol="0">
            <a:spAutoFit/>
          </a:bodyPr>
          <a:lstStyle/>
          <a:p>
            <a:r>
              <a:rPr lang="en-US" b="1" dirty="0" smtClean="0"/>
              <a:t>Consequences: </a:t>
            </a:r>
            <a:r>
              <a:rPr lang="en-US" dirty="0" smtClean="0"/>
              <a:t>High intake of Salt/Sugar, Low Intake of Vegetables,  Overweight/Obesity</a:t>
            </a:r>
            <a:endParaRPr lang="en-US" dirty="0"/>
          </a:p>
        </p:txBody>
      </p:sp>
      <p:pic>
        <p:nvPicPr>
          <p:cNvPr id="5" name="Picture 4"/>
          <p:cNvPicPr>
            <a:picLocks noChangeAspect="1"/>
          </p:cNvPicPr>
          <p:nvPr/>
        </p:nvPicPr>
        <p:blipFill>
          <a:blip r:embed="rId3"/>
          <a:stretch>
            <a:fillRect/>
          </a:stretch>
        </p:blipFill>
        <p:spPr>
          <a:xfrm>
            <a:off x="1512527" y="1877640"/>
            <a:ext cx="3672816" cy="3672816"/>
          </a:xfrm>
          <a:prstGeom prst="rect">
            <a:avLst/>
          </a:prstGeom>
        </p:spPr>
      </p:pic>
      <p:sp>
        <p:nvSpPr>
          <p:cNvPr id="6" name="Rectangle 5"/>
          <p:cNvSpPr/>
          <p:nvPr/>
        </p:nvSpPr>
        <p:spPr>
          <a:xfrm>
            <a:off x="5845501" y="6526597"/>
            <a:ext cx="3298499" cy="307777"/>
          </a:xfrm>
          <a:prstGeom prst="rect">
            <a:avLst/>
          </a:prstGeom>
        </p:spPr>
        <p:txBody>
          <a:bodyPr wrap="none">
            <a:spAutoFit/>
          </a:bodyPr>
          <a:lstStyle/>
          <a:p>
            <a:r>
              <a:rPr lang="en-US" sz="1400" dirty="0">
                <a:solidFill>
                  <a:schemeClr val="bg1">
                    <a:lumMod val="75000"/>
                  </a:schemeClr>
                </a:solidFill>
              </a:rPr>
              <a:t>Savage, et. al, 2007; </a:t>
            </a:r>
            <a:r>
              <a:rPr lang="en-US" sz="1400" dirty="0" err="1">
                <a:solidFill>
                  <a:schemeClr val="bg1">
                    <a:lumMod val="75000"/>
                  </a:schemeClr>
                </a:solidFill>
              </a:rPr>
              <a:t>Harbron</a:t>
            </a:r>
            <a:r>
              <a:rPr lang="en-US" sz="1400" dirty="0">
                <a:solidFill>
                  <a:schemeClr val="bg1">
                    <a:lumMod val="75000"/>
                  </a:schemeClr>
                </a:solidFill>
              </a:rPr>
              <a:t>, et. al 2013</a:t>
            </a:r>
          </a:p>
        </p:txBody>
      </p:sp>
    </p:spTree>
    <p:extLst>
      <p:ext uri="{BB962C8B-B14F-4D97-AF65-F5344CB8AC3E}">
        <p14:creationId xmlns:p14="http://schemas.microsoft.com/office/powerpoint/2010/main" val="205166968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4498595" y="364771"/>
            <a:ext cx="1744972" cy="1108057"/>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nvGrpSpPr>
          <p:cNvPr id="6" name="Group 5"/>
          <p:cNvGrpSpPr/>
          <p:nvPr/>
        </p:nvGrpSpPr>
        <p:grpSpPr>
          <a:xfrm>
            <a:off x="4692481" y="548962"/>
            <a:ext cx="1744972" cy="1108057"/>
            <a:chOff x="3872442" y="185494"/>
            <a:chExt cx="1744972" cy="1108057"/>
          </a:xfrm>
        </p:grpSpPr>
        <p:sp>
          <p:nvSpPr>
            <p:cNvPr id="23" name="Rounded Rectangle 22"/>
            <p:cNvSpPr/>
            <p:nvPr/>
          </p:nvSpPr>
          <p:spPr>
            <a:xfrm>
              <a:off x="3872442" y="185494"/>
              <a:ext cx="1744972" cy="1108057"/>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4" name="Rounded Rectangle 5"/>
            <p:cNvSpPr/>
            <p:nvPr/>
          </p:nvSpPr>
          <p:spPr>
            <a:xfrm>
              <a:off x="3904896" y="217948"/>
              <a:ext cx="1680064" cy="104314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Parental Feeding Styles</a:t>
              </a:r>
              <a:endParaRPr lang="en-US" sz="2100" kern="1200" dirty="0"/>
            </a:p>
          </p:txBody>
        </p:sp>
      </p:grpSp>
      <p:sp>
        <p:nvSpPr>
          <p:cNvPr id="7" name="Rounded Rectangle 6"/>
          <p:cNvSpPr/>
          <p:nvPr/>
        </p:nvSpPr>
        <p:spPr>
          <a:xfrm>
            <a:off x="2057400" y="2209800"/>
            <a:ext cx="1744972" cy="1108057"/>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nvGrpSpPr>
          <p:cNvPr id="8" name="Group 7"/>
          <p:cNvGrpSpPr/>
          <p:nvPr/>
        </p:nvGrpSpPr>
        <p:grpSpPr>
          <a:xfrm>
            <a:off x="2251286" y="2393992"/>
            <a:ext cx="1744972" cy="1108057"/>
            <a:chOff x="2806070" y="1801048"/>
            <a:chExt cx="1744972" cy="1108057"/>
          </a:xfrm>
        </p:grpSpPr>
        <p:sp>
          <p:nvSpPr>
            <p:cNvPr id="21" name="Rounded Rectangle 20"/>
            <p:cNvSpPr/>
            <p:nvPr/>
          </p:nvSpPr>
          <p:spPr>
            <a:xfrm>
              <a:off x="2806070" y="1801048"/>
              <a:ext cx="1744972" cy="1108057"/>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Rounded Rectangle 8"/>
            <p:cNvSpPr/>
            <p:nvPr/>
          </p:nvSpPr>
          <p:spPr>
            <a:xfrm>
              <a:off x="2838524" y="1833502"/>
              <a:ext cx="1680064" cy="104314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Non-Responsive Feeding</a:t>
              </a:r>
              <a:endParaRPr lang="en-US" sz="2100" kern="1200" dirty="0"/>
            </a:p>
          </p:txBody>
        </p:sp>
      </p:grpSp>
      <p:sp>
        <p:nvSpPr>
          <p:cNvPr id="9" name="Rounded Rectangle 8"/>
          <p:cNvSpPr/>
          <p:nvPr/>
        </p:nvSpPr>
        <p:spPr>
          <a:xfrm>
            <a:off x="2238001" y="3909308"/>
            <a:ext cx="1744972" cy="1108057"/>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nvGrpSpPr>
          <p:cNvPr id="10" name="Group 9"/>
          <p:cNvGrpSpPr/>
          <p:nvPr/>
        </p:nvGrpSpPr>
        <p:grpSpPr>
          <a:xfrm>
            <a:off x="2431887" y="4093500"/>
            <a:ext cx="1744972" cy="1108057"/>
            <a:chOff x="1739698" y="3416602"/>
            <a:chExt cx="1744972" cy="1108057"/>
          </a:xfrm>
        </p:grpSpPr>
        <p:sp>
          <p:nvSpPr>
            <p:cNvPr id="19" name="Rounded Rectangle 18"/>
            <p:cNvSpPr/>
            <p:nvPr/>
          </p:nvSpPr>
          <p:spPr>
            <a:xfrm>
              <a:off x="1739698" y="3416602"/>
              <a:ext cx="1744972" cy="1108057"/>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Rounded Rectangle 11"/>
            <p:cNvSpPr/>
            <p:nvPr/>
          </p:nvSpPr>
          <p:spPr>
            <a:xfrm>
              <a:off x="1772152" y="3449056"/>
              <a:ext cx="1680064" cy="104314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Controlling</a:t>
              </a:r>
            </a:p>
            <a:p>
              <a:pPr lvl="0" algn="ctr" defTabSz="933450">
                <a:lnSpc>
                  <a:spcPct val="90000"/>
                </a:lnSpc>
                <a:spcBef>
                  <a:spcPct val="0"/>
                </a:spcBef>
                <a:spcAft>
                  <a:spcPct val="35000"/>
                </a:spcAft>
              </a:pPr>
              <a:r>
                <a:rPr lang="en-US" sz="1500" dirty="0" smtClean="0"/>
                <a:t>(Authoritarian)</a:t>
              </a:r>
              <a:endParaRPr lang="en-US" sz="1500" kern="1200" dirty="0"/>
            </a:p>
          </p:txBody>
        </p:sp>
      </p:grpSp>
      <p:sp>
        <p:nvSpPr>
          <p:cNvPr id="11" name="Rounded Rectangle 10"/>
          <p:cNvSpPr/>
          <p:nvPr/>
        </p:nvSpPr>
        <p:spPr>
          <a:xfrm>
            <a:off x="4498595" y="3909308"/>
            <a:ext cx="1744972" cy="1108057"/>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nvGrpSpPr>
          <p:cNvPr id="12" name="Group 11"/>
          <p:cNvGrpSpPr/>
          <p:nvPr/>
        </p:nvGrpSpPr>
        <p:grpSpPr>
          <a:xfrm>
            <a:off x="4692481" y="4093500"/>
            <a:ext cx="1744972" cy="1108057"/>
            <a:chOff x="3872442" y="3416602"/>
            <a:chExt cx="1744972" cy="1108057"/>
          </a:xfrm>
        </p:grpSpPr>
        <p:sp>
          <p:nvSpPr>
            <p:cNvPr id="17" name="Rounded Rectangle 16"/>
            <p:cNvSpPr/>
            <p:nvPr/>
          </p:nvSpPr>
          <p:spPr>
            <a:xfrm>
              <a:off x="3872442" y="3416602"/>
              <a:ext cx="1744972" cy="1108057"/>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Rounded Rectangle 14"/>
            <p:cNvSpPr/>
            <p:nvPr/>
          </p:nvSpPr>
          <p:spPr>
            <a:xfrm>
              <a:off x="3904896" y="3449056"/>
              <a:ext cx="1680064" cy="104314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Neglectful</a:t>
              </a:r>
            </a:p>
            <a:p>
              <a:pPr lvl="0" algn="ctr" defTabSz="933450">
                <a:lnSpc>
                  <a:spcPct val="90000"/>
                </a:lnSpc>
                <a:spcBef>
                  <a:spcPct val="0"/>
                </a:spcBef>
                <a:spcAft>
                  <a:spcPct val="35000"/>
                </a:spcAft>
              </a:pPr>
              <a:r>
                <a:rPr lang="en-US" sz="1500" dirty="0" smtClean="0"/>
                <a:t>(Uninvolved)</a:t>
              </a:r>
              <a:endParaRPr lang="en-US" sz="1500" kern="1200" dirty="0"/>
            </a:p>
          </p:txBody>
        </p:sp>
      </p:grpSp>
      <p:sp>
        <p:nvSpPr>
          <p:cNvPr id="13" name="Rounded Rectangle 12"/>
          <p:cNvSpPr/>
          <p:nvPr/>
        </p:nvSpPr>
        <p:spPr>
          <a:xfrm>
            <a:off x="6761863" y="2293754"/>
            <a:ext cx="1744972" cy="1108057"/>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nvGrpSpPr>
          <p:cNvPr id="14" name="Group 13"/>
          <p:cNvGrpSpPr/>
          <p:nvPr/>
        </p:nvGrpSpPr>
        <p:grpSpPr>
          <a:xfrm>
            <a:off x="6955749" y="2477946"/>
            <a:ext cx="1744972" cy="1108057"/>
            <a:chOff x="4938814" y="1801048"/>
            <a:chExt cx="1744972" cy="1108057"/>
          </a:xfrm>
        </p:grpSpPr>
        <p:sp>
          <p:nvSpPr>
            <p:cNvPr id="15" name="Rounded Rectangle 14"/>
            <p:cNvSpPr/>
            <p:nvPr/>
          </p:nvSpPr>
          <p:spPr>
            <a:xfrm>
              <a:off x="4938814" y="1801048"/>
              <a:ext cx="1744972" cy="1108057"/>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Rounded Rectangle 17"/>
            <p:cNvSpPr/>
            <p:nvPr/>
          </p:nvSpPr>
          <p:spPr>
            <a:xfrm>
              <a:off x="4971268" y="1833502"/>
              <a:ext cx="1680064" cy="104314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Responsive Feeding</a:t>
              </a:r>
            </a:p>
            <a:p>
              <a:pPr lvl="0" algn="ctr" defTabSz="933450">
                <a:lnSpc>
                  <a:spcPct val="90000"/>
                </a:lnSpc>
                <a:spcBef>
                  <a:spcPct val="0"/>
                </a:spcBef>
                <a:spcAft>
                  <a:spcPct val="35000"/>
                </a:spcAft>
              </a:pPr>
              <a:r>
                <a:rPr lang="en-US" sz="1500" dirty="0" smtClean="0"/>
                <a:t>(Authoritative/Democratic)</a:t>
              </a:r>
              <a:endParaRPr lang="en-US" sz="1500" kern="1200" dirty="0"/>
            </a:p>
          </p:txBody>
        </p:sp>
      </p:grpSp>
      <p:sp>
        <p:nvSpPr>
          <p:cNvPr id="27" name="Rounded Rectangle 26"/>
          <p:cNvSpPr/>
          <p:nvPr/>
        </p:nvSpPr>
        <p:spPr>
          <a:xfrm>
            <a:off x="152400" y="3886200"/>
            <a:ext cx="1744972" cy="1108057"/>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nvGrpSpPr>
          <p:cNvPr id="28" name="Group 27"/>
          <p:cNvGrpSpPr/>
          <p:nvPr/>
        </p:nvGrpSpPr>
        <p:grpSpPr>
          <a:xfrm>
            <a:off x="346286" y="4070392"/>
            <a:ext cx="1744972" cy="1108057"/>
            <a:chOff x="1739698" y="3416602"/>
            <a:chExt cx="1744972" cy="1108057"/>
          </a:xfrm>
        </p:grpSpPr>
        <p:sp>
          <p:nvSpPr>
            <p:cNvPr id="29" name="Rounded Rectangle 28"/>
            <p:cNvSpPr/>
            <p:nvPr/>
          </p:nvSpPr>
          <p:spPr>
            <a:xfrm>
              <a:off x="1739698" y="3416602"/>
              <a:ext cx="1744972" cy="1108057"/>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0" name="Rounded Rectangle 11"/>
            <p:cNvSpPr/>
            <p:nvPr/>
          </p:nvSpPr>
          <p:spPr>
            <a:xfrm>
              <a:off x="1772152" y="3449056"/>
              <a:ext cx="1680064" cy="104314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Indulgent</a:t>
              </a:r>
            </a:p>
            <a:p>
              <a:pPr lvl="0" algn="ctr" defTabSz="933450">
                <a:lnSpc>
                  <a:spcPct val="90000"/>
                </a:lnSpc>
                <a:spcBef>
                  <a:spcPct val="0"/>
                </a:spcBef>
                <a:spcAft>
                  <a:spcPct val="35000"/>
                </a:spcAft>
              </a:pPr>
              <a:r>
                <a:rPr lang="en-US" sz="1500" dirty="0" smtClean="0"/>
                <a:t>(Permissive)</a:t>
              </a:r>
              <a:endParaRPr lang="en-US" sz="1500" kern="1200" dirty="0"/>
            </a:p>
          </p:txBody>
        </p:sp>
      </p:grpSp>
      <p:cxnSp>
        <p:nvCxnSpPr>
          <p:cNvPr id="37" name="Straight Arrow Connector 36"/>
          <p:cNvCxnSpPr/>
          <p:nvPr/>
        </p:nvCxnSpPr>
        <p:spPr>
          <a:xfrm>
            <a:off x="6404999" y="1657019"/>
            <a:ext cx="722535" cy="6367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H="1">
            <a:off x="3802372" y="1472828"/>
            <a:ext cx="696223" cy="7369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a:off x="1649190" y="3401811"/>
            <a:ext cx="442068" cy="4843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21" idx="2"/>
            <a:endCxn id="9" idx="0"/>
          </p:cNvCxnSpPr>
          <p:nvPr/>
        </p:nvCxnSpPr>
        <p:spPr>
          <a:xfrm flipH="1">
            <a:off x="3110487" y="3502049"/>
            <a:ext cx="13285" cy="4072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3982973" y="3401811"/>
            <a:ext cx="964597" cy="4843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378740" y="5392445"/>
            <a:ext cx="1678660" cy="646331"/>
          </a:xfrm>
          <a:prstGeom prst="rect">
            <a:avLst/>
          </a:prstGeom>
          <a:noFill/>
        </p:spPr>
        <p:txBody>
          <a:bodyPr wrap="square" rtlCol="0">
            <a:spAutoFit/>
          </a:bodyPr>
          <a:lstStyle/>
          <a:p>
            <a:r>
              <a:rPr lang="en-US" dirty="0" smtClean="0"/>
              <a:t>Demanding -/Responsive +</a:t>
            </a:r>
            <a:endParaRPr lang="en-US" dirty="0"/>
          </a:p>
        </p:txBody>
      </p:sp>
      <p:sp>
        <p:nvSpPr>
          <p:cNvPr id="32" name="TextBox 31"/>
          <p:cNvSpPr txBox="1"/>
          <p:nvPr/>
        </p:nvSpPr>
        <p:spPr>
          <a:xfrm>
            <a:off x="2464341" y="5392445"/>
            <a:ext cx="1678660" cy="646331"/>
          </a:xfrm>
          <a:prstGeom prst="rect">
            <a:avLst/>
          </a:prstGeom>
          <a:noFill/>
        </p:spPr>
        <p:txBody>
          <a:bodyPr wrap="square" rtlCol="0">
            <a:spAutoFit/>
          </a:bodyPr>
          <a:lstStyle/>
          <a:p>
            <a:r>
              <a:rPr lang="en-US" dirty="0" smtClean="0"/>
              <a:t>Demanding +/Responsive -</a:t>
            </a:r>
            <a:endParaRPr lang="en-US" dirty="0"/>
          </a:p>
        </p:txBody>
      </p:sp>
      <p:sp>
        <p:nvSpPr>
          <p:cNvPr id="33" name="TextBox 32"/>
          <p:cNvSpPr txBox="1"/>
          <p:nvPr/>
        </p:nvSpPr>
        <p:spPr>
          <a:xfrm>
            <a:off x="4692562" y="5392445"/>
            <a:ext cx="1678660" cy="646331"/>
          </a:xfrm>
          <a:prstGeom prst="rect">
            <a:avLst/>
          </a:prstGeom>
          <a:noFill/>
        </p:spPr>
        <p:txBody>
          <a:bodyPr wrap="square" rtlCol="0">
            <a:spAutoFit/>
          </a:bodyPr>
          <a:lstStyle/>
          <a:p>
            <a:r>
              <a:rPr lang="en-US" dirty="0" smtClean="0"/>
              <a:t>Demanding -/Responsive -</a:t>
            </a:r>
            <a:endParaRPr lang="en-US" dirty="0"/>
          </a:p>
        </p:txBody>
      </p:sp>
      <p:sp>
        <p:nvSpPr>
          <p:cNvPr id="34" name="TextBox 33"/>
          <p:cNvSpPr txBox="1"/>
          <p:nvPr/>
        </p:nvSpPr>
        <p:spPr>
          <a:xfrm>
            <a:off x="6955830" y="3747226"/>
            <a:ext cx="1678660" cy="646331"/>
          </a:xfrm>
          <a:prstGeom prst="rect">
            <a:avLst/>
          </a:prstGeom>
          <a:noFill/>
        </p:spPr>
        <p:txBody>
          <a:bodyPr wrap="square" rtlCol="0">
            <a:spAutoFit/>
          </a:bodyPr>
          <a:lstStyle/>
          <a:p>
            <a:r>
              <a:rPr lang="en-US" dirty="0" smtClean="0"/>
              <a:t>Demanding +/Responsive +</a:t>
            </a:r>
            <a:endParaRPr lang="en-US" dirty="0"/>
          </a:p>
        </p:txBody>
      </p:sp>
      <p:sp>
        <p:nvSpPr>
          <p:cNvPr id="35" name="Frame 34"/>
          <p:cNvSpPr/>
          <p:nvPr/>
        </p:nvSpPr>
        <p:spPr>
          <a:xfrm>
            <a:off x="1764727" y="3469595"/>
            <a:ext cx="2900433" cy="3038462"/>
          </a:xfrm>
          <a:prstGeom prst="frame">
            <a:avLst/>
          </a:prstGeom>
          <a:solidFill>
            <a:schemeClr val="accent2">
              <a:alpha val="5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Rectangle 2"/>
          <p:cNvSpPr/>
          <p:nvPr/>
        </p:nvSpPr>
        <p:spPr>
          <a:xfrm>
            <a:off x="7361566" y="6592227"/>
            <a:ext cx="1782434" cy="307777"/>
          </a:xfrm>
          <a:prstGeom prst="rect">
            <a:avLst/>
          </a:prstGeom>
        </p:spPr>
        <p:txBody>
          <a:bodyPr wrap="none">
            <a:spAutoFit/>
          </a:bodyPr>
          <a:lstStyle/>
          <a:p>
            <a:r>
              <a:rPr lang="en-US" sz="1400" dirty="0" err="1">
                <a:solidFill>
                  <a:srgbClr val="7F7F7F"/>
                </a:solidFill>
              </a:rPr>
              <a:t>Harbron</a:t>
            </a:r>
            <a:r>
              <a:rPr lang="en-US" sz="1400" dirty="0">
                <a:solidFill>
                  <a:srgbClr val="7F7F7F"/>
                </a:solidFill>
              </a:rPr>
              <a:t>, et. al, 2013</a:t>
            </a:r>
          </a:p>
        </p:txBody>
      </p:sp>
    </p:spTree>
    <p:extLst>
      <p:ext uri="{BB962C8B-B14F-4D97-AF65-F5344CB8AC3E}">
        <p14:creationId xmlns:p14="http://schemas.microsoft.com/office/powerpoint/2010/main" val="27570694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Controlling Feeding</a:t>
            </a:r>
            <a:endParaRPr lang="en-US" dirty="0"/>
          </a:p>
        </p:txBody>
      </p:sp>
      <p:pic>
        <p:nvPicPr>
          <p:cNvPr id="8" name="Picture 7"/>
          <p:cNvPicPr>
            <a:picLocks noChangeAspect="1"/>
          </p:cNvPicPr>
          <p:nvPr/>
        </p:nvPicPr>
        <p:blipFill>
          <a:blip r:embed="rId3"/>
          <a:stretch>
            <a:fillRect/>
          </a:stretch>
        </p:blipFill>
        <p:spPr>
          <a:xfrm>
            <a:off x="152105" y="1909563"/>
            <a:ext cx="6351150" cy="3440206"/>
          </a:xfrm>
          <a:prstGeom prst="rect">
            <a:avLst/>
          </a:prstGeom>
        </p:spPr>
      </p:pic>
      <p:sp>
        <p:nvSpPr>
          <p:cNvPr id="9" name="TextBox 8"/>
          <p:cNvSpPr txBox="1"/>
          <p:nvPr/>
        </p:nvSpPr>
        <p:spPr>
          <a:xfrm>
            <a:off x="6657178" y="2347740"/>
            <a:ext cx="2212646" cy="1938992"/>
          </a:xfrm>
          <a:prstGeom prst="rect">
            <a:avLst/>
          </a:prstGeom>
          <a:noFill/>
        </p:spPr>
        <p:txBody>
          <a:bodyPr wrap="square" rtlCol="0">
            <a:spAutoFit/>
          </a:bodyPr>
          <a:lstStyle/>
          <a:p>
            <a:pPr marL="285750" indent="-285750">
              <a:buFont typeface="Arial"/>
              <a:buChar char="•"/>
            </a:pPr>
            <a:r>
              <a:rPr lang="en-US" sz="2400" b="1" dirty="0" smtClean="0"/>
              <a:t>Forceful</a:t>
            </a:r>
          </a:p>
          <a:p>
            <a:pPr marL="285750" indent="-285750">
              <a:buFont typeface="Arial"/>
              <a:buChar char="•"/>
            </a:pPr>
            <a:r>
              <a:rPr lang="en-US" sz="2400" b="1" dirty="0" smtClean="0"/>
              <a:t>Restrictive</a:t>
            </a:r>
          </a:p>
          <a:p>
            <a:pPr marL="285750" indent="-285750">
              <a:buFont typeface="Arial"/>
              <a:buChar char="•"/>
            </a:pPr>
            <a:r>
              <a:rPr lang="en-US" sz="2400" b="1" dirty="0" smtClean="0"/>
              <a:t>Structured</a:t>
            </a:r>
          </a:p>
          <a:p>
            <a:pPr marL="285750" indent="-285750">
              <a:buFont typeface="Arial"/>
              <a:buChar char="•"/>
            </a:pPr>
            <a:r>
              <a:rPr lang="en-US" sz="2400" b="1" dirty="0" smtClean="0"/>
              <a:t>Low in Nurturance</a:t>
            </a:r>
            <a:endParaRPr lang="en-US" sz="2400" b="1" dirty="0"/>
          </a:p>
        </p:txBody>
      </p:sp>
      <p:sp>
        <p:nvSpPr>
          <p:cNvPr id="10" name="TextBox 9"/>
          <p:cNvSpPr txBox="1"/>
          <p:nvPr/>
        </p:nvSpPr>
        <p:spPr>
          <a:xfrm>
            <a:off x="306027" y="5854085"/>
            <a:ext cx="8217470" cy="646331"/>
          </a:xfrm>
          <a:prstGeom prst="rect">
            <a:avLst/>
          </a:prstGeom>
          <a:noFill/>
        </p:spPr>
        <p:txBody>
          <a:bodyPr wrap="square" rtlCol="0">
            <a:spAutoFit/>
          </a:bodyPr>
          <a:lstStyle/>
          <a:p>
            <a:r>
              <a:rPr lang="en-US" b="1" dirty="0" smtClean="0"/>
              <a:t>Consequences: </a:t>
            </a:r>
            <a:r>
              <a:rPr lang="en-US" dirty="0" smtClean="0"/>
              <a:t>Overweight/Obesity?, Impulsive and overeating, FTT, distress around feeding </a:t>
            </a:r>
            <a:endParaRPr lang="en-US" dirty="0"/>
          </a:p>
        </p:txBody>
      </p:sp>
      <p:sp>
        <p:nvSpPr>
          <p:cNvPr id="3" name="TextBox 2"/>
          <p:cNvSpPr txBox="1"/>
          <p:nvPr/>
        </p:nvSpPr>
        <p:spPr>
          <a:xfrm>
            <a:off x="5853893" y="6534801"/>
            <a:ext cx="3424790" cy="307777"/>
          </a:xfrm>
          <a:prstGeom prst="rect">
            <a:avLst/>
          </a:prstGeom>
          <a:noFill/>
        </p:spPr>
        <p:txBody>
          <a:bodyPr wrap="square" rtlCol="0">
            <a:spAutoFit/>
          </a:bodyPr>
          <a:lstStyle/>
          <a:p>
            <a:r>
              <a:rPr lang="en-US" sz="1400" dirty="0" smtClean="0">
                <a:solidFill>
                  <a:schemeClr val="bg1">
                    <a:lumMod val="75000"/>
                  </a:schemeClr>
                </a:solidFill>
              </a:rPr>
              <a:t>Savage, et. al, 2007; </a:t>
            </a:r>
            <a:r>
              <a:rPr lang="en-US" sz="1400" dirty="0" err="1" smtClean="0">
                <a:solidFill>
                  <a:schemeClr val="bg1">
                    <a:lumMod val="75000"/>
                  </a:schemeClr>
                </a:solidFill>
              </a:rPr>
              <a:t>Harbron</a:t>
            </a:r>
            <a:r>
              <a:rPr lang="en-US" sz="1400" dirty="0" smtClean="0">
                <a:solidFill>
                  <a:schemeClr val="bg1">
                    <a:lumMod val="75000"/>
                  </a:schemeClr>
                </a:solidFill>
              </a:rPr>
              <a:t>, et. al 2013</a:t>
            </a:r>
            <a:endParaRPr lang="en-US" sz="1400" dirty="0">
              <a:solidFill>
                <a:schemeClr val="bg1">
                  <a:lumMod val="75000"/>
                </a:schemeClr>
              </a:solidFill>
            </a:endParaRPr>
          </a:p>
        </p:txBody>
      </p:sp>
    </p:spTree>
    <p:extLst>
      <p:ext uri="{BB962C8B-B14F-4D97-AF65-F5344CB8AC3E}">
        <p14:creationId xmlns:p14="http://schemas.microsoft.com/office/powerpoint/2010/main" val="30596555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4498595" y="364771"/>
            <a:ext cx="1744972" cy="1108057"/>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nvGrpSpPr>
          <p:cNvPr id="6" name="Group 5"/>
          <p:cNvGrpSpPr/>
          <p:nvPr/>
        </p:nvGrpSpPr>
        <p:grpSpPr>
          <a:xfrm>
            <a:off x="4692481" y="548962"/>
            <a:ext cx="1744972" cy="1108057"/>
            <a:chOff x="3872442" y="185494"/>
            <a:chExt cx="1744972" cy="1108057"/>
          </a:xfrm>
        </p:grpSpPr>
        <p:sp>
          <p:nvSpPr>
            <p:cNvPr id="23" name="Rounded Rectangle 22"/>
            <p:cNvSpPr/>
            <p:nvPr/>
          </p:nvSpPr>
          <p:spPr>
            <a:xfrm>
              <a:off x="3872442" y="185494"/>
              <a:ext cx="1744972" cy="1108057"/>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4" name="Rounded Rectangle 5"/>
            <p:cNvSpPr/>
            <p:nvPr/>
          </p:nvSpPr>
          <p:spPr>
            <a:xfrm>
              <a:off x="3904896" y="217948"/>
              <a:ext cx="1680064" cy="104314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Parental Feeding Styles</a:t>
              </a:r>
              <a:endParaRPr lang="en-US" sz="2100" kern="1200" dirty="0"/>
            </a:p>
          </p:txBody>
        </p:sp>
      </p:grpSp>
      <p:sp>
        <p:nvSpPr>
          <p:cNvPr id="7" name="Rounded Rectangle 6"/>
          <p:cNvSpPr/>
          <p:nvPr/>
        </p:nvSpPr>
        <p:spPr>
          <a:xfrm>
            <a:off x="2057400" y="2209800"/>
            <a:ext cx="1744972" cy="1108057"/>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nvGrpSpPr>
          <p:cNvPr id="8" name="Group 7"/>
          <p:cNvGrpSpPr/>
          <p:nvPr/>
        </p:nvGrpSpPr>
        <p:grpSpPr>
          <a:xfrm>
            <a:off x="2251286" y="2393992"/>
            <a:ext cx="1744972" cy="1108057"/>
            <a:chOff x="2806070" y="1801048"/>
            <a:chExt cx="1744972" cy="1108057"/>
          </a:xfrm>
        </p:grpSpPr>
        <p:sp>
          <p:nvSpPr>
            <p:cNvPr id="21" name="Rounded Rectangle 20"/>
            <p:cNvSpPr/>
            <p:nvPr/>
          </p:nvSpPr>
          <p:spPr>
            <a:xfrm>
              <a:off x="2806070" y="1801048"/>
              <a:ext cx="1744972" cy="1108057"/>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Rounded Rectangle 8"/>
            <p:cNvSpPr/>
            <p:nvPr/>
          </p:nvSpPr>
          <p:spPr>
            <a:xfrm>
              <a:off x="2838524" y="1833502"/>
              <a:ext cx="1680064" cy="104314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Non-Responsive Feeding</a:t>
              </a:r>
              <a:endParaRPr lang="en-US" sz="2100" kern="1200" dirty="0"/>
            </a:p>
          </p:txBody>
        </p:sp>
      </p:grpSp>
      <p:sp>
        <p:nvSpPr>
          <p:cNvPr id="9" name="Rounded Rectangle 8"/>
          <p:cNvSpPr/>
          <p:nvPr/>
        </p:nvSpPr>
        <p:spPr>
          <a:xfrm>
            <a:off x="2238001" y="3909308"/>
            <a:ext cx="1744972" cy="1108057"/>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nvGrpSpPr>
          <p:cNvPr id="10" name="Group 9"/>
          <p:cNvGrpSpPr/>
          <p:nvPr/>
        </p:nvGrpSpPr>
        <p:grpSpPr>
          <a:xfrm>
            <a:off x="2431887" y="4093500"/>
            <a:ext cx="1744972" cy="1108057"/>
            <a:chOff x="1739698" y="3416602"/>
            <a:chExt cx="1744972" cy="1108057"/>
          </a:xfrm>
        </p:grpSpPr>
        <p:sp>
          <p:nvSpPr>
            <p:cNvPr id="19" name="Rounded Rectangle 18"/>
            <p:cNvSpPr/>
            <p:nvPr/>
          </p:nvSpPr>
          <p:spPr>
            <a:xfrm>
              <a:off x="1739698" y="3416602"/>
              <a:ext cx="1744972" cy="1108057"/>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Rounded Rectangle 11"/>
            <p:cNvSpPr/>
            <p:nvPr/>
          </p:nvSpPr>
          <p:spPr>
            <a:xfrm>
              <a:off x="1772152" y="3449056"/>
              <a:ext cx="1680064" cy="104314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Controlling</a:t>
              </a:r>
            </a:p>
            <a:p>
              <a:pPr lvl="0" algn="ctr" defTabSz="933450">
                <a:lnSpc>
                  <a:spcPct val="90000"/>
                </a:lnSpc>
                <a:spcBef>
                  <a:spcPct val="0"/>
                </a:spcBef>
                <a:spcAft>
                  <a:spcPct val="35000"/>
                </a:spcAft>
              </a:pPr>
              <a:r>
                <a:rPr lang="en-US" sz="1500" dirty="0" smtClean="0"/>
                <a:t>(Authoritarian)</a:t>
              </a:r>
              <a:endParaRPr lang="en-US" sz="1500" kern="1200" dirty="0"/>
            </a:p>
          </p:txBody>
        </p:sp>
      </p:grpSp>
      <p:sp>
        <p:nvSpPr>
          <p:cNvPr id="11" name="Rounded Rectangle 10"/>
          <p:cNvSpPr/>
          <p:nvPr/>
        </p:nvSpPr>
        <p:spPr>
          <a:xfrm>
            <a:off x="4498595" y="3909308"/>
            <a:ext cx="1744972" cy="1108057"/>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nvGrpSpPr>
          <p:cNvPr id="12" name="Group 11"/>
          <p:cNvGrpSpPr/>
          <p:nvPr/>
        </p:nvGrpSpPr>
        <p:grpSpPr>
          <a:xfrm>
            <a:off x="4692481" y="4093500"/>
            <a:ext cx="1744972" cy="1108057"/>
            <a:chOff x="3872442" y="3416602"/>
            <a:chExt cx="1744972" cy="1108057"/>
          </a:xfrm>
        </p:grpSpPr>
        <p:sp>
          <p:nvSpPr>
            <p:cNvPr id="17" name="Rounded Rectangle 16"/>
            <p:cNvSpPr/>
            <p:nvPr/>
          </p:nvSpPr>
          <p:spPr>
            <a:xfrm>
              <a:off x="3872442" y="3416602"/>
              <a:ext cx="1744972" cy="1108057"/>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Rounded Rectangle 14"/>
            <p:cNvSpPr/>
            <p:nvPr/>
          </p:nvSpPr>
          <p:spPr>
            <a:xfrm>
              <a:off x="3904896" y="3449056"/>
              <a:ext cx="1680064" cy="104314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Neglectful</a:t>
              </a:r>
            </a:p>
            <a:p>
              <a:pPr lvl="0" algn="ctr" defTabSz="933450">
                <a:lnSpc>
                  <a:spcPct val="90000"/>
                </a:lnSpc>
                <a:spcBef>
                  <a:spcPct val="0"/>
                </a:spcBef>
                <a:spcAft>
                  <a:spcPct val="35000"/>
                </a:spcAft>
              </a:pPr>
              <a:r>
                <a:rPr lang="en-US" sz="1500" dirty="0" smtClean="0"/>
                <a:t>(Uninvolved)</a:t>
              </a:r>
              <a:endParaRPr lang="en-US" sz="1500" kern="1200" dirty="0"/>
            </a:p>
          </p:txBody>
        </p:sp>
      </p:grpSp>
      <p:sp>
        <p:nvSpPr>
          <p:cNvPr id="13" name="Rounded Rectangle 12"/>
          <p:cNvSpPr/>
          <p:nvPr/>
        </p:nvSpPr>
        <p:spPr>
          <a:xfrm>
            <a:off x="6761863" y="2293754"/>
            <a:ext cx="1744972" cy="1108057"/>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nvGrpSpPr>
          <p:cNvPr id="14" name="Group 13"/>
          <p:cNvGrpSpPr/>
          <p:nvPr/>
        </p:nvGrpSpPr>
        <p:grpSpPr>
          <a:xfrm>
            <a:off x="6955749" y="2477946"/>
            <a:ext cx="1744972" cy="1108057"/>
            <a:chOff x="4938814" y="1801048"/>
            <a:chExt cx="1744972" cy="1108057"/>
          </a:xfrm>
        </p:grpSpPr>
        <p:sp>
          <p:nvSpPr>
            <p:cNvPr id="15" name="Rounded Rectangle 14"/>
            <p:cNvSpPr/>
            <p:nvPr/>
          </p:nvSpPr>
          <p:spPr>
            <a:xfrm>
              <a:off x="4938814" y="1801048"/>
              <a:ext cx="1744972" cy="1108057"/>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Rounded Rectangle 17"/>
            <p:cNvSpPr/>
            <p:nvPr/>
          </p:nvSpPr>
          <p:spPr>
            <a:xfrm>
              <a:off x="4971268" y="1833502"/>
              <a:ext cx="1680064" cy="104314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Responsive Feeding</a:t>
              </a:r>
            </a:p>
            <a:p>
              <a:pPr lvl="0" algn="ctr" defTabSz="933450">
                <a:lnSpc>
                  <a:spcPct val="90000"/>
                </a:lnSpc>
                <a:spcBef>
                  <a:spcPct val="0"/>
                </a:spcBef>
                <a:spcAft>
                  <a:spcPct val="35000"/>
                </a:spcAft>
              </a:pPr>
              <a:r>
                <a:rPr lang="en-US" sz="1500" dirty="0" smtClean="0"/>
                <a:t>(Authoritative/Democratic)</a:t>
              </a:r>
              <a:endParaRPr lang="en-US" sz="1500" kern="1200" dirty="0"/>
            </a:p>
          </p:txBody>
        </p:sp>
      </p:grpSp>
      <p:sp>
        <p:nvSpPr>
          <p:cNvPr id="27" name="Rounded Rectangle 26"/>
          <p:cNvSpPr/>
          <p:nvPr/>
        </p:nvSpPr>
        <p:spPr>
          <a:xfrm>
            <a:off x="152400" y="3886200"/>
            <a:ext cx="1744972" cy="1108057"/>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nvGrpSpPr>
          <p:cNvPr id="28" name="Group 27"/>
          <p:cNvGrpSpPr/>
          <p:nvPr/>
        </p:nvGrpSpPr>
        <p:grpSpPr>
          <a:xfrm>
            <a:off x="346286" y="4070392"/>
            <a:ext cx="1744972" cy="1108057"/>
            <a:chOff x="1739698" y="3416602"/>
            <a:chExt cx="1744972" cy="1108057"/>
          </a:xfrm>
        </p:grpSpPr>
        <p:sp>
          <p:nvSpPr>
            <p:cNvPr id="29" name="Rounded Rectangle 28"/>
            <p:cNvSpPr/>
            <p:nvPr/>
          </p:nvSpPr>
          <p:spPr>
            <a:xfrm>
              <a:off x="1739698" y="3416602"/>
              <a:ext cx="1744972" cy="1108057"/>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0" name="Rounded Rectangle 11"/>
            <p:cNvSpPr/>
            <p:nvPr/>
          </p:nvSpPr>
          <p:spPr>
            <a:xfrm>
              <a:off x="1772152" y="3449056"/>
              <a:ext cx="1680064" cy="104314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Indulgent</a:t>
              </a:r>
            </a:p>
            <a:p>
              <a:pPr lvl="0" algn="ctr" defTabSz="933450">
                <a:lnSpc>
                  <a:spcPct val="90000"/>
                </a:lnSpc>
                <a:spcBef>
                  <a:spcPct val="0"/>
                </a:spcBef>
                <a:spcAft>
                  <a:spcPct val="35000"/>
                </a:spcAft>
              </a:pPr>
              <a:r>
                <a:rPr lang="en-US" sz="1500" dirty="0" smtClean="0"/>
                <a:t>(Permissive)</a:t>
              </a:r>
              <a:endParaRPr lang="en-US" sz="1500" kern="1200" dirty="0"/>
            </a:p>
          </p:txBody>
        </p:sp>
      </p:grpSp>
      <p:cxnSp>
        <p:nvCxnSpPr>
          <p:cNvPr id="37" name="Straight Arrow Connector 36"/>
          <p:cNvCxnSpPr/>
          <p:nvPr/>
        </p:nvCxnSpPr>
        <p:spPr>
          <a:xfrm>
            <a:off x="6404999" y="1657019"/>
            <a:ext cx="722535" cy="6367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H="1">
            <a:off x="3802372" y="1472828"/>
            <a:ext cx="696223" cy="7369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a:off x="1649190" y="3401811"/>
            <a:ext cx="442068" cy="4843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21" idx="2"/>
            <a:endCxn id="9" idx="0"/>
          </p:cNvCxnSpPr>
          <p:nvPr/>
        </p:nvCxnSpPr>
        <p:spPr>
          <a:xfrm flipH="1">
            <a:off x="3110487" y="3502049"/>
            <a:ext cx="13285" cy="4072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3982973" y="3401811"/>
            <a:ext cx="964597" cy="4843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378740" y="5392445"/>
            <a:ext cx="1678660" cy="646331"/>
          </a:xfrm>
          <a:prstGeom prst="rect">
            <a:avLst/>
          </a:prstGeom>
          <a:noFill/>
        </p:spPr>
        <p:txBody>
          <a:bodyPr wrap="square" rtlCol="0">
            <a:spAutoFit/>
          </a:bodyPr>
          <a:lstStyle/>
          <a:p>
            <a:r>
              <a:rPr lang="en-US" dirty="0" smtClean="0"/>
              <a:t>Demanding -/Responsive +</a:t>
            </a:r>
            <a:endParaRPr lang="en-US" dirty="0"/>
          </a:p>
        </p:txBody>
      </p:sp>
      <p:sp>
        <p:nvSpPr>
          <p:cNvPr id="32" name="TextBox 31"/>
          <p:cNvSpPr txBox="1"/>
          <p:nvPr/>
        </p:nvSpPr>
        <p:spPr>
          <a:xfrm>
            <a:off x="2464341" y="5392445"/>
            <a:ext cx="1678660" cy="646331"/>
          </a:xfrm>
          <a:prstGeom prst="rect">
            <a:avLst/>
          </a:prstGeom>
          <a:noFill/>
        </p:spPr>
        <p:txBody>
          <a:bodyPr wrap="square" rtlCol="0">
            <a:spAutoFit/>
          </a:bodyPr>
          <a:lstStyle/>
          <a:p>
            <a:r>
              <a:rPr lang="en-US" dirty="0" smtClean="0"/>
              <a:t>Demanding +/Responsive -</a:t>
            </a:r>
            <a:endParaRPr lang="en-US" dirty="0"/>
          </a:p>
        </p:txBody>
      </p:sp>
      <p:sp>
        <p:nvSpPr>
          <p:cNvPr id="33" name="TextBox 32"/>
          <p:cNvSpPr txBox="1"/>
          <p:nvPr/>
        </p:nvSpPr>
        <p:spPr>
          <a:xfrm>
            <a:off x="4692562" y="5392445"/>
            <a:ext cx="1678660" cy="646331"/>
          </a:xfrm>
          <a:prstGeom prst="rect">
            <a:avLst/>
          </a:prstGeom>
          <a:noFill/>
        </p:spPr>
        <p:txBody>
          <a:bodyPr wrap="square" rtlCol="0">
            <a:spAutoFit/>
          </a:bodyPr>
          <a:lstStyle/>
          <a:p>
            <a:r>
              <a:rPr lang="en-US" dirty="0" smtClean="0"/>
              <a:t>Demanding -/Responsive -</a:t>
            </a:r>
            <a:endParaRPr lang="en-US" dirty="0"/>
          </a:p>
        </p:txBody>
      </p:sp>
      <p:sp>
        <p:nvSpPr>
          <p:cNvPr id="34" name="TextBox 33"/>
          <p:cNvSpPr txBox="1"/>
          <p:nvPr/>
        </p:nvSpPr>
        <p:spPr>
          <a:xfrm>
            <a:off x="6955830" y="3747226"/>
            <a:ext cx="1678660" cy="646331"/>
          </a:xfrm>
          <a:prstGeom prst="rect">
            <a:avLst/>
          </a:prstGeom>
          <a:noFill/>
        </p:spPr>
        <p:txBody>
          <a:bodyPr wrap="square" rtlCol="0">
            <a:spAutoFit/>
          </a:bodyPr>
          <a:lstStyle/>
          <a:p>
            <a:r>
              <a:rPr lang="en-US" dirty="0" smtClean="0"/>
              <a:t>Demanding +/Responsive +</a:t>
            </a:r>
            <a:endParaRPr lang="en-US" dirty="0"/>
          </a:p>
        </p:txBody>
      </p:sp>
      <p:sp>
        <p:nvSpPr>
          <p:cNvPr id="35" name="Frame 34"/>
          <p:cNvSpPr/>
          <p:nvPr/>
        </p:nvSpPr>
        <p:spPr>
          <a:xfrm>
            <a:off x="4055316" y="3401811"/>
            <a:ext cx="2900433" cy="3038462"/>
          </a:xfrm>
          <a:prstGeom prst="frame">
            <a:avLst/>
          </a:prstGeom>
          <a:solidFill>
            <a:schemeClr val="accent2">
              <a:alpha val="5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Rectangle 2"/>
          <p:cNvSpPr/>
          <p:nvPr/>
        </p:nvSpPr>
        <p:spPr>
          <a:xfrm>
            <a:off x="7361566" y="6550223"/>
            <a:ext cx="1782434" cy="307777"/>
          </a:xfrm>
          <a:prstGeom prst="rect">
            <a:avLst/>
          </a:prstGeom>
        </p:spPr>
        <p:txBody>
          <a:bodyPr wrap="none">
            <a:spAutoFit/>
          </a:bodyPr>
          <a:lstStyle/>
          <a:p>
            <a:r>
              <a:rPr lang="en-US" sz="1400" dirty="0" err="1">
                <a:solidFill>
                  <a:srgbClr val="7F7F7F"/>
                </a:solidFill>
              </a:rPr>
              <a:t>Harbron</a:t>
            </a:r>
            <a:r>
              <a:rPr lang="en-US" sz="1400" dirty="0">
                <a:solidFill>
                  <a:srgbClr val="7F7F7F"/>
                </a:solidFill>
              </a:rPr>
              <a:t>, et. al, 2013</a:t>
            </a:r>
          </a:p>
        </p:txBody>
      </p:sp>
    </p:spTree>
    <p:extLst>
      <p:ext uri="{BB962C8B-B14F-4D97-AF65-F5344CB8AC3E}">
        <p14:creationId xmlns:p14="http://schemas.microsoft.com/office/powerpoint/2010/main" val="35015314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45843" y="-461851"/>
            <a:ext cx="8229600" cy="1600200"/>
          </a:xfrm>
        </p:spPr>
        <p:txBody>
          <a:bodyPr/>
          <a:lstStyle/>
          <a:p>
            <a:r>
              <a:rPr lang="en-US" dirty="0" smtClean="0"/>
              <a:t>Neglectful Feeding</a:t>
            </a:r>
            <a:endParaRPr lang="en-US" dirty="0"/>
          </a:p>
        </p:txBody>
      </p:sp>
      <p:sp>
        <p:nvSpPr>
          <p:cNvPr id="3" name="Content Placeholder 2"/>
          <p:cNvSpPr>
            <a:spLocks noGrp="1"/>
          </p:cNvSpPr>
          <p:nvPr>
            <p:ph idx="1"/>
          </p:nvPr>
        </p:nvSpPr>
        <p:spPr>
          <a:xfrm>
            <a:off x="6214648" y="2369952"/>
            <a:ext cx="2760757" cy="2864356"/>
          </a:xfrm>
        </p:spPr>
        <p:txBody>
          <a:bodyPr>
            <a:normAutofit/>
          </a:bodyPr>
          <a:lstStyle/>
          <a:p>
            <a:r>
              <a:rPr lang="en-US" b="1" dirty="0" smtClean="0"/>
              <a:t>Unengaged</a:t>
            </a:r>
          </a:p>
          <a:p>
            <a:r>
              <a:rPr lang="en-US" b="1" dirty="0" smtClean="0"/>
              <a:t>Insensitive</a:t>
            </a:r>
          </a:p>
          <a:p>
            <a:r>
              <a:rPr lang="en-US" b="1" dirty="0" smtClean="0"/>
              <a:t>Unstructured</a:t>
            </a:r>
          </a:p>
          <a:p>
            <a:r>
              <a:rPr lang="en-US" b="1" dirty="0" smtClean="0"/>
              <a:t>Low Nurturance</a:t>
            </a:r>
            <a:endParaRPr lang="en-US" b="1" dirty="0"/>
          </a:p>
        </p:txBody>
      </p:sp>
      <p:sp>
        <p:nvSpPr>
          <p:cNvPr id="4" name="TextBox 3"/>
          <p:cNvSpPr txBox="1"/>
          <p:nvPr/>
        </p:nvSpPr>
        <p:spPr>
          <a:xfrm>
            <a:off x="457199" y="5802997"/>
            <a:ext cx="7970095" cy="646331"/>
          </a:xfrm>
          <a:prstGeom prst="rect">
            <a:avLst/>
          </a:prstGeom>
          <a:noFill/>
        </p:spPr>
        <p:txBody>
          <a:bodyPr wrap="square" rtlCol="0">
            <a:spAutoFit/>
          </a:bodyPr>
          <a:lstStyle/>
          <a:p>
            <a:r>
              <a:rPr lang="en-US" b="1" dirty="0" smtClean="0"/>
              <a:t>Consequences</a:t>
            </a:r>
            <a:r>
              <a:rPr lang="en-US" dirty="0" smtClean="0"/>
              <a:t>: Impulsive Eating, Overweight/Obesity, Poor recognition of hunger and satiety cues </a:t>
            </a:r>
            <a:endParaRPr lang="en-US" dirty="0"/>
          </a:p>
        </p:txBody>
      </p:sp>
      <p:pic>
        <p:nvPicPr>
          <p:cNvPr id="6" name="Picture 5"/>
          <p:cNvPicPr>
            <a:picLocks noChangeAspect="1"/>
          </p:cNvPicPr>
          <p:nvPr/>
        </p:nvPicPr>
        <p:blipFill>
          <a:blip r:embed="rId3"/>
          <a:stretch>
            <a:fillRect/>
          </a:stretch>
        </p:blipFill>
        <p:spPr>
          <a:xfrm>
            <a:off x="123787" y="1693452"/>
            <a:ext cx="5867392" cy="3520434"/>
          </a:xfrm>
          <a:prstGeom prst="rect">
            <a:avLst/>
          </a:prstGeom>
        </p:spPr>
      </p:pic>
      <p:sp>
        <p:nvSpPr>
          <p:cNvPr id="5" name="Rectangle 4"/>
          <p:cNvSpPr/>
          <p:nvPr/>
        </p:nvSpPr>
        <p:spPr>
          <a:xfrm>
            <a:off x="5381426" y="6525655"/>
            <a:ext cx="3743332" cy="338554"/>
          </a:xfrm>
          <a:prstGeom prst="rect">
            <a:avLst/>
          </a:prstGeom>
        </p:spPr>
        <p:txBody>
          <a:bodyPr wrap="none">
            <a:spAutoFit/>
          </a:bodyPr>
          <a:lstStyle/>
          <a:p>
            <a:r>
              <a:rPr lang="en-US" sz="1600" dirty="0">
                <a:solidFill>
                  <a:schemeClr val="bg1">
                    <a:lumMod val="75000"/>
                  </a:schemeClr>
                </a:solidFill>
              </a:rPr>
              <a:t>Savage, et. al, 2007; </a:t>
            </a:r>
            <a:r>
              <a:rPr lang="en-US" sz="1600" dirty="0" err="1">
                <a:solidFill>
                  <a:schemeClr val="bg1">
                    <a:lumMod val="75000"/>
                  </a:schemeClr>
                </a:solidFill>
              </a:rPr>
              <a:t>Harbron</a:t>
            </a:r>
            <a:r>
              <a:rPr lang="en-US" sz="1600" dirty="0">
                <a:solidFill>
                  <a:schemeClr val="bg1">
                    <a:lumMod val="75000"/>
                  </a:schemeClr>
                </a:solidFill>
              </a:rPr>
              <a:t>, et. al 2013</a:t>
            </a:r>
          </a:p>
        </p:txBody>
      </p:sp>
    </p:spTree>
    <p:extLst>
      <p:ext uri="{BB962C8B-B14F-4D97-AF65-F5344CB8AC3E}">
        <p14:creationId xmlns:p14="http://schemas.microsoft.com/office/powerpoint/2010/main" val="37287601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Main Principles of </a:t>
            </a:r>
            <a:r>
              <a:rPr lang="en-US" sz="4000" b="1" dirty="0"/>
              <a:t/>
            </a:r>
            <a:br>
              <a:rPr lang="en-US" sz="4000" b="1" dirty="0"/>
            </a:br>
            <a:r>
              <a:rPr lang="en-US" sz="4000" b="1" dirty="0" smtClean="0"/>
              <a:t>Responsive Feeding</a:t>
            </a:r>
            <a:endParaRPr lang="en-US" sz="4000" b="1" dirty="0"/>
          </a:p>
        </p:txBody>
      </p:sp>
      <p:sp>
        <p:nvSpPr>
          <p:cNvPr id="3" name="Content Placeholder 2"/>
          <p:cNvSpPr>
            <a:spLocks noGrp="1"/>
          </p:cNvSpPr>
          <p:nvPr>
            <p:ph idx="1"/>
          </p:nvPr>
        </p:nvSpPr>
        <p:spPr/>
        <p:txBody>
          <a:bodyPr>
            <a:normAutofit fontScale="92500" lnSpcReduction="20000"/>
          </a:bodyPr>
          <a:lstStyle/>
          <a:p>
            <a:pPr lvl="0"/>
            <a:r>
              <a:rPr lang="en-US" i="1" dirty="0" smtClean="0"/>
              <a:t>Feed </a:t>
            </a:r>
            <a:r>
              <a:rPr lang="en-US" i="1" dirty="0"/>
              <a:t>infants directly and assist older children when they feed themselves, being sensitive to their </a:t>
            </a:r>
            <a:r>
              <a:rPr lang="en-US" i="1" dirty="0" smtClean="0"/>
              <a:t>hunger </a:t>
            </a:r>
            <a:r>
              <a:rPr lang="en-US" i="1" dirty="0"/>
              <a:t>and satiety cues.</a:t>
            </a:r>
            <a:endParaRPr lang="en-US" dirty="0"/>
          </a:p>
          <a:p>
            <a:pPr lvl="0"/>
            <a:r>
              <a:rPr lang="en-US" i="1" dirty="0"/>
              <a:t>Feed slowly and patiently, and encourage children to eat, but do not force them.</a:t>
            </a:r>
            <a:endParaRPr lang="en-US" dirty="0"/>
          </a:p>
          <a:p>
            <a:pPr lvl="0"/>
            <a:r>
              <a:rPr lang="en-US" i="1" dirty="0"/>
              <a:t>If children refuse many foods, experiment with different food combinations, tastes, textures and methods of encouragement.  Or, offer new foods several times. Children sometimes refuse new food for the first few tries</a:t>
            </a:r>
            <a:endParaRPr lang="en-US" dirty="0"/>
          </a:p>
          <a:p>
            <a:pPr lvl="0"/>
            <a:r>
              <a:rPr lang="en-US" i="1" dirty="0"/>
              <a:t>Minimize distractions during meals if the child loses interest easily</a:t>
            </a:r>
            <a:endParaRPr lang="en-US" dirty="0"/>
          </a:p>
          <a:p>
            <a:pPr lvl="0"/>
            <a:r>
              <a:rPr lang="en-US" i="1" dirty="0"/>
              <a:t>Remember that feeding times are periods of learning and love.  Talk to children during feeding, with eye-to-eye </a:t>
            </a:r>
            <a:r>
              <a:rPr lang="en-US" i="1" dirty="0" smtClean="0"/>
              <a:t>contact.</a:t>
            </a:r>
            <a:endParaRPr lang="en-US" dirty="0"/>
          </a:p>
          <a:p>
            <a:endParaRPr lang="en-US" dirty="0"/>
          </a:p>
        </p:txBody>
      </p:sp>
      <p:sp>
        <p:nvSpPr>
          <p:cNvPr id="4" name="TextBox 3"/>
          <p:cNvSpPr txBox="1"/>
          <p:nvPr/>
        </p:nvSpPr>
        <p:spPr>
          <a:xfrm>
            <a:off x="7965285" y="6541661"/>
            <a:ext cx="1443030" cy="307777"/>
          </a:xfrm>
          <a:prstGeom prst="rect">
            <a:avLst/>
          </a:prstGeom>
          <a:noFill/>
        </p:spPr>
        <p:txBody>
          <a:bodyPr wrap="square" rtlCol="0">
            <a:spAutoFit/>
          </a:bodyPr>
          <a:lstStyle/>
          <a:p>
            <a:r>
              <a:rPr lang="en-US" sz="1400" dirty="0" smtClean="0">
                <a:solidFill>
                  <a:srgbClr val="BFBFBF"/>
                </a:solidFill>
              </a:rPr>
              <a:t>WHO, 2003</a:t>
            </a:r>
            <a:endParaRPr lang="en-US" sz="1400" dirty="0">
              <a:solidFill>
                <a:srgbClr val="BFBFBF"/>
              </a:solidFill>
            </a:endParaRPr>
          </a:p>
        </p:txBody>
      </p:sp>
      <p:sp>
        <p:nvSpPr>
          <p:cNvPr id="5" name="Rectangle 4"/>
          <p:cNvSpPr/>
          <p:nvPr/>
        </p:nvSpPr>
        <p:spPr>
          <a:xfrm>
            <a:off x="-1" y="6541661"/>
            <a:ext cx="6407053" cy="276999"/>
          </a:xfrm>
          <a:prstGeom prst="rect">
            <a:avLst/>
          </a:prstGeom>
        </p:spPr>
        <p:txBody>
          <a:bodyPr wrap="square">
            <a:spAutoFit/>
          </a:bodyPr>
          <a:lstStyle/>
          <a:p>
            <a:r>
              <a:rPr lang="en-US" sz="1200" dirty="0">
                <a:solidFill>
                  <a:srgbClr val="A6A6A6"/>
                </a:solidFill>
              </a:rPr>
              <a:t>Guiding Principles for Complementary Feeding of the Breastfed Child Recommendations </a:t>
            </a:r>
          </a:p>
        </p:txBody>
      </p:sp>
    </p:spTree>
    <p:extLst>
      <p:ext uri="{BB962C8B-B14F-4D97-AF65-F5344CB8AC3E}">
        <p14:creationId xmlns:p14="http://schemas.microsoft.com/office/powerpoint/2010/main" val="352145200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dirty="0"/>
          </a:p>
        </p:txBody>
      </p:sp>
      <p:pic>
        <p:nvPicPr>
          <p:cNvPr id="9" name="Picture 8"/>
          <p:cNvPicPr>
            <a:picLocks noChangeAspect="1"/>
          </p:cNvPicPr>
          <p:nvPr/>
        </p:nvPicPr>
        <p:blipFill>
          <a:blip r:embed="rId3"/>
          <a:stretch>
            <a:fillRect/>
          </a:stretch>
        </p:blipFill>
        <p:spPr>
          <a:xfrm>
            <a:off x="0" y="1631418"/>
            <a:ext cx="9144000" cy="41747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071031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31" y="379457"/>
            <a:ext cx="8147050"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903604" y="5276712"/>
            <a:ext cx="7620000" cy="523875"/>
          </a:xfrm>
          <a:prstGeom prst="rect">
            <a:avLst/>
          </a:prstGeom>
        </p:spPr>
        <p:txBody>
          <a:bodyPr>
            <a:spAutoFit/>
          </a:bodyPr>
          <a:lstStyle/>
          <a:p>
            <a:pPr>
              <a:defRPr/>
            </a:pPr>
            <a:r>
              <a:rPr lang="en-US" sz="1400" i="1" dirty="0">
                <a:effectLst>
                  <a:outerShdw blurRad="38100" dist="38100" dir="2700000" algn="tl">
                    <a:srgbClr val="000000"/>
                  </a:outerShdw>
                </a:effectLst>
                <a:latin typeface="Times New Roman" pitchFamily="18" charset="0"/>
                <a:cs typeface="Times New Roman" pitchFamily="18" charset="0"/>
              </a:rPr>
              <a:t>Source: </a:t>
            </a:r>
            <a:r>
              <a:rPr lang="en-US" sz="1400" i="1" dirty="0" err="1">
                <a:effectLst>
                  <a:outerShdw blurRad="38100" dist="38100" dir="2700000" algn="tl">
                    <a:srgbClr val="000000"/>
                  </a:outerShdw>
                </a:effectLst>
                <a:latin typeface="Times New Roman" pitchFamily="18" charset="0"/>
                <a:cs typeface="Times New Roman" pitchFamily="18" charset="0"/>
              </a:rPr>
              <a:t>Drewnowski</a:t>
            </a:r>
            <a:r>
              <a:rPr lang="en-US" sz="1400" i="1" dirty="0">
                <a:effectLst>
                  <a:outerShdw blurRad="38100" dist="38100" dir="2700000" algn="tl">
                    <a:srgbClr val="000000"/>
                  </a:outerShdw>
                </a:effectLst>
                <a:latin typeface="Times New Roman" pitchFamily="18" charset="0"/>
                <a:cs typeface="Times New Roman" pitchFamily="18" charset="0"/>
              </a:rPr>
              <a:t> A, </a:t>
            </a:r>
            <a:r>
              <a:rPr lang="en-US" sz="1400" i="1" dirty="0" err="1">
                <a:effectLst>
                  <a:outerShdw blurRad="38100" dist="38100" dir="2700000" algn="tl">
                    <a:srgbClr val="000000"/>
                  </a:outerShdw>
                </a:effectLst>
                <a:latin typeface="Times New Roman" pitchFamily="18" charset="0"/>
                <a:cs typeface="Times New Roman" pitchFamily="18" charset="0"/>
              </a:rPr>
              <a:t>Darmon</a:t>
            </a:r>
            <a:r>
              <a:rPr lang="en-US" sz="1400" i="1" dirty="0">
                <a:effectLst>
                  <a:outerShdw blurRad="38100" dist="38100" dir="2700000" algn="tl">
                    <a:srgbClr val="000000"/>
                  </a:outerShdw>
                </a:effectLst>
                <a:latin typeface="Times New Roman" pitchFamily="18" charset="0"/>
                <a:cs typeface="Times New Roman" pitchFamily="18" charset="0"/>
              </a:rPr>
              <a:t> N.</a:t>
            </a:r>
            <a:r>
              <a:rPr lang="en-US" sz="1400" i="1" dirty="0">
                <a:latin typeface="Times New Roman" pitchFamily="18" charset="0"/>
                <a:cs typeface="Times New Roman" pitchFamily="18" charset="0"/>
              </a:rPr>
              <a:t> </a:t>
            </a:r>
            <a:r>
              <a:rPr lang="en-US" sz="1400" i="1" dirty="0">
                <a:effectLst>
                  <a:outerShdw blurRad="38100" dist="38100" dir="2700000" algn="tl">
                    <a:srgbClr val="000000"/>
                  </a:outerShdw>
                </a:effectLst>
                <a:latin typeface="Times New Roman" pitchFamily="18" charset="0"/>
                <a:cs typeface="Times New Roman" pitchFamily="18" charset="0"/>
              </a:rPr>
              <a:t>The economics of obesity: dietary energy density and energy cost.  Am J </a:t>
            </a:r>
            <a:r>
              <a:rPr lang="en-US" sz="1400" i="1" dirty="0" err="1">
                <a:effectLst>
                  <a:outerShdw blurRad="38100" dist="38100" dir="2700000" algn="tl">
                    <a:srgbClr val="000000"/>
                  </a:outerShdw>
                </a:effectLst>
                <a:latin typeface="Times New Roman" pitchFamily="18" charset="0"/>
                <a:cs typeface="Times New Roman" pitchFamily="18" charset="0"/>
              </a:rPr>
              <a:t>Clin</a:t>
            </a:r>
            <a:r>
              <a:rPr lang="en-US" sz="1400" i="1" dirty="0">
                <a:effectLst>
                  <a:outerShdw blurRad="38100" dist="38100" dir="2700000" algn="tl">
                    <a:srgbClr val="000000"/>
                  </a:outerShdw>
                </a:effectLst>
                <a:latin typeface="Times New Roman" pitchFamily="18" charset="0"/>
                <a:cs typeface="Times New Roman" pitchFamily="18" charset="0"/>
              </a:rPr>
              <a:t> </a:t>
            </a:r>
            <a:r>
              <a:rPr lang="en-US" sz="1400" i="1" dirty="0" err="1">
                <a:effectLst>
                  <a:outerShdw blurRad="38100" dist="38100" dir="2700000" algn="tl">
                    <a:srgbClr val="000000"/>
                  </a:outerShdw>
                </a:effectLst>
                <a:latin typeface="Times New Roman" pitchFamily="18" charset="0"/>
                <a:cs typeface="Times New Roman" pitchFamily="18" charset="0"/>
              </a:rPr>
              <a:t>Nutr</a:t>
            </a:r>
            <a:r>
              <a:rPr lang="en-US" sz="1400" i="1" dirty="0">
                <a:effectLst>
                  <a:outerShdw blurRad="38100" dist="38100" dir="2700000" algn="tl">
                    <a:srgbClr val="000000"/>
                  </a:outerShdw>
                </a:effectLst>
                <a:latin typeface="Times New Roman" pitchFamily="18" charset="0"/>
                <a:cs typeface="Times New Roman" pitchFamily="18" charset="0"/>
              </a:rPr>
              <a:t>. 2005 Jul;82(1 </a:t>
            </a:r>
            <a:r>
              <a:rPr lang="en-US" sz="1400" i="1" dirty="0" err="1">
                <a:effectLst>
                  <a:outerShdw blurRad="38100" dist="38100" dir="2700000" algn="tl">
                    <a:srgbClr val="000000"/>
                  </a:outerShdw>
                </a:effectLst>
                <a:latin typeface="Times New Roman" pitchFamily="18" charset="0"/>
                <a:cs typeface="Times New Roman" pitchFamily="18" charset="0"/>
              </a:rPr>
              <a:t>Suppl</a:t>
            </a:r>
            <a:r>
              <a:rPr lang="en-US" sz="1400" i="1" dirty="0">
                <a:effectLst>
                  <a:outerShdw blurRad="38100" dist="38100" dir="2700000" algn="tl">
                    <a:srgbClr val="000000"/>
                  </a:outerShdw>
                </a:effectLst>
                <a:latin typeface="Times New Roman" pitchFamily="18" charset="0"/>
                <a:cs typeface="Times New Roman" pitchFamily="18" charset="0"/>
              </a:rPr>
              <a:t>):265S-273S. Review.</a:t>
            </a:r>
            <a:endParaRPr lang="en-US" sz="1400" i="1" dirty="0">
              <a:latin typeface="Times New Roman" pitchFamily="18" charset="0"/>
              <a:cs typeface="Times New Roman" pitchFamily="18" charset="0"/>
            </a:endParaRPr>
          </a:p>
        </p:txBody>
      </p:sp>
    </p:spTree>
    <p:extLst>
      <p:ext uri="{BB962C8B-B14F-4D97-AF65-F5344CB8AC3E}">
        <p14:creationId xmlns:p14="http://schemas.microsoft.com/office/powerpoint/2010/main" val="197656912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Big 2/3</a:t>
            </a:r>
            <a:endParaRPr lang="en-US" b="1" dirty="0"/>
          </a:p>
        </p:txBody>
      </p:sp>
      <p:sp>
        <p:nvSpPr>
          <p:cNvPr id="4" name="Rectangle 3"/>
          <p:cNvSpPr>
            <a:spLocks noGrp="1" noChangeArrowheads="1"/>
          </p:cNvSpPr>
          <p:nvPr>
            <p:ph idx="1"/>
          </p:nvPr>
        </p:nvSpPr>
        <p:spPr/>
        <p:txBody>
          <a:bodyPr>
            <a:normAutofit/>
          </a:bodyPr>
          <a:lstStyle/>
          <a:p>
            <a:pPr eaLnBrk="1" hangingPunct="1">
              <a:buFont typeface="Wingdings 2" charset="0"/>
              <a:buNone/>
            </a:pPr>
            <a:r>
              <a:rPr lang="en-US" sz="4400" b="1" dirty="0">
                <a:latin typeface="Rockwell" charset="0"/>
                <a:ea typeface="MS PGothic" charset="0"/>
              </a:rPr>
              <a:t>1. Taste</a:t>
            </a:r>
          </a:p>
          <a:p>
            <a:pPr eaLnBrk="1" hangingPunct="1"/>
            <a:endParaRPr lang="en-US" sz="4400" b="1" dirty="0">
              <a:latin typeface="Rockwell" charset="0"/>
              <a:ea typeface="MS PGothic" charset="0"/>
            </a:endParaRPr>
          </a:p>
          <a:p>
            <a:pPr eaLnBrk="1" hangingPunct="1">
              <a:buFont typeface="Wingdings 2" charset="0"/>
              <a:buNone/>
            </a:pPr>
            <a:r>
              <a:rPr lang="en-US" sz="4400" b="1" dirty="0">
                <a:latin typeface="Rockwell" charset="0"/>
                <a:ea typeface="MS PGothic" charset="0"/>
              </a:rPr>
              <a:t>2. Cost</a:t>
            </a:r>
          </a:p>
          <a:p>
            <a:pPr eaLnBrk="1" hangingPunct="1"/>
            <a:endParaRPr lang="en-US" sz="4400" b="1" dirty="0">
              <a:latin typeface="Rockwell" charset="0"/>
              <a:ea typeface="MS PGothic" charset="0"/>
            </a:endParaRPr>
          </a:p>
          <a:p>
            <a:pPr eaLnBrk="1" hangingPunct="1">
              <a:buFont typeface="Wingdings 2" charset="0"/>
              <a:buNone/>
            </a:pPr>
            <a:r>
              <a:rPr lang="en-US" sz="2600" b="1" dirty="0">
                <a:latin typeface="Rockwell" charset="0"/>
                <a:ea typeface="MS PGothic" charset="0"/>
              </a:rPr>
              <a:t>3. </a:t>
            </a:r>
            <a:r>
              <a:rPr lang="en-US" sz="2600" b="1" dirty="0" smtClean="0">
                <a:latin typeface="Rockwell" charset="0"/>
                <a:ea typeface="MS PGothic" charset="0"/>
              </a:rPr>
              <a:t>Health</a:t>
            </a:r>
          </a:p>
          <a:p>
            <a:pPr eaLnBrk="1" hangingPunct="1">
              <a:buFont typeface="Wingdings 2" charset="0"/>
              <a:buNone/>
            </a:pPr>
            <a:r>
              <a:rPr lang="en-US" sz="2600" b="1" dirty="0" smtClean="0">
                <a:latin typeface="Rockwell" charset="0"/>
                <a:ea typeface="MS PGothic" charset="0"/>
              </a:rPr>
              <a:t>4. Convenience</a:t>
            </a:r>
          </a:p>
          <a:p>
            <a:pPr>
              <a:buNone/>
            </a:pPr>
            <a:endParaRPr lang="en-US" sz="4400" i="1" dirty="0">
              <a:latin typeface="Times New Roman" pitchFamily="18" charset="0"/>
              <a:cs typeface="Times New Roman" pitchFamily="18" charset="0"/>
            </a:endParaRPr>
          </a:p>
          <a:p>
            <a:pPr eaLnBrk="1" hangingPunct="1">
              <a:buFont typeface="Wingdings 2" charset="0"/>
              <a:buNone/>
            </a:pPr>
            <a:endParaRPr lang="en-US" sz="4400" b="1" dirty="0">
              <a:latin typeface="Rockwell" charset="0"/>
              <a:ea typeface="MS PGothic" charset="0"/>
            </a:endParaRPr>
          </a:p>
        </p:txBody>
      </p:sp>
      <p:sp>
        <p:nvSpPr>
          <p:cNvPr id="5" name="Rectangle 4"/>
          <p:cNvSpPr/>
          <p:nvPr/>
        </p:nvSpPr>
        <p:spPr>
          <a:xfrm>
            <a:off x="0" y="6581001"/>
            <a:ext cx="3778318" cy="276999"/>
          </a:xfrm>
          <a:prstGeom prst="rect">
            <a:avLst/>
          </a:prstGeom>
        </p:spPr>
        <p:txBody>
          <a:bodyPr wrap="square">
            <a:spAutoFit/>
          </a:bodyPr>
          <a:lstStyle/>
          <a:p>
            <a:r>
              <a:rPr lang="en-US" sz="1200" i="1" dirty="0" err="1">
                <a:latin typeface="Times New Roman" pitchFamily="18" charset="0"/>
                <a:cs typeface="Times New Roman" pitchFamily="18" charset="0"/>
              </a:rPr>
              <a:t>Glanz</a:t>
            </a:r>
            <a:r>
              <a:rPr lang="en-US" sz="1200" i="1" dirty="0">
                <a:latin typeface="Times New Roman" pitchFamily="18" charset="0"/>
                <a:cs typeface="Times New Roman" pitchFamily="18" charset="0"/>
              </a:rPr>
              <a:t> K, Basil M, </a:t>
            </a:r>
            <a:r>
              <a:rPr lang="en-US" sz="1200" i="1" dirty="0" err="1">
                <a:latin typeface="Times New Roman" pitchFamily="18" charset="0"/>
                <a:cs typeface="Times New Roman" pitchFamily="18" charset="0"/>
              </a:rPr>
              <a:t>Maibach</a:t>
            </a:r>
            <a:r>
              <a:rPr lang="en-US" sz="1200" i="1" dirty="0">
                <a:latin typeface="Times New Roman" pitchFamily="18" charset="0"/>
                <a:cs typeface="Times New Roman" pitchFamily="18" charset="0"/>
              </a:rPr>
              <a:t> E, et al. </a:t>
            </a:r>
            <a:r>
              <a:rPr lang="en-US" sz="1200" i="1" dirty="0" smtClean="0">
                <a:latin typeface="Times New Roman" pitchFamily="18" charset="0"/>
                <a:cs typeface="Times New Roman" pitchFamily="18" charset="0"/>
              </a:rPr>
              <a:t>J </a:t>
            </a:r>
            <a:r>
              <a:rPr lang="en-US" sz="1200" i="1" dirty="0">
                <a:latin typeface="Times New Roman" pitchFamily="18" charset="0"/>
                <a:cs typeface="Times New Roman" pitchFamily="18" charset="0"/>
              </a:rPr>
              <a:t>Am Diet </a:t>
            </a:r>
            <a:r>
              <a:rPr lang="en-US" sz="1200" i="1" dirty="0" err="1">
                <a:latin typeface="Times New Roman" pitchFamily="18" charset="0"/>
                <a:cs typeface="Times New Roman" pitchFamily="18" charset="0"/>
              </a:rPr>
              <a:t>Assoc</a:t>
            </a:r>
            <a:r>
              <a:rPr lang="en-US" sz="1200" i="1" dirty="0">
                <a:latin typeface="Times New Roman" pitchFamily="18" charset="0"/>
                <a:cs typeface="Times New Roman" pitchFamily="18" charset="0"/>
              </a:rPr>
              <a:t> </a:t>
            </a:r>
            <a:r>
              <a:rPr lang="en-US" sz="1200" i="1" dirty="0" smtClean="0">
                <a:latin typeface="Times New Roman" pitchFamily="18" charset="0"/>
                <a:cs typeface="Times New Roman" pitchFamily="18" charset="0"/>
              </a:rPr>
              <a:t>1998</a:t>
            </a:r>
            <a:endParaRPr lang="en-US" sz="1200" i="1" dirty="0">
              <a:latin typeface="Times New Roman" pitchFamily="18" charset="0"/>
              <a:cs typeface="Times New Roman" pitchFamily="18" charset="0"/>
            </a:endParaRPr>
          </a:p>
        </p:txBody>
      </p:sp>
    </p:spTree>
    <p:extLst>
      <p:ext uri="{BB962C8B-B14F-4D97-AF65-F5344CB8AC3E}">
        <p14:creationId xmlns:p14="http://schemas.microsoft.com/office/powerpoint/2010/main" val="46255528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8242300" cy="545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28600" y="5791200"/>
            <a:ext cx="8716963" cy="461963"/>
          </a:xfrm>
          <a:prstGeom prst="rect">
            <a:avLst/>
          </a:prstGeom>
        </p:spPr>
        <p:txBody>
          <a:bodyPr>
            <a:spAutoFit/>
          </a:bodyPr>
          <a:lstStyle/>
          <a:p>
            <a:pPr>
              <a:defRPr/>
            </a:pPr>
            <a:r>
              <a:rPr lang="en-US" sz="1200" dirty="0">
                <a:effectLst>
                  <a:outerShdw blurRad="38100" dist="38100" dir="2700000" algn="tl">
                    <a:srgbClr val="000000"/>
                  </a:outerShdw>
                </a:effectLst>
                <a:ea typeface="+mn-ea"/>
                <a:cs typeface="+mn-cs"/>
              </a:rPr>
              <a:t>Source: </a:t>
            </a:r>
            <a:r>
              <a:rPr lang="en-US" sz="1200" dirty="0" err="1">
                <a:effectLst>
                  <a:outerShdw blurRad="38100" dist="38100" dir="2700000" algn="tl">
                    <a:srgbClr val="000000"/>
                  </a:outerShdw>
                </a:effectLst>
                <a:ea typeface="+mn-ea"/>
                <a:cs typeface="+mn-cs"/>
              </a:rPr>
              <a:t>Drewnowski</a:t>
            </a:r>
            <a:r>
              <a:rPr lang="en-US" sz="1200" dirty="0">
                <a:effectLst>
                  <a:outerShdw blurRad="38100" dist="38100" dir="2700000" algn="tl">
                    <a:srgbClr val="000000"/>
                  </a:outerShdw>
                </a:effectLst>
                <a:ea typeface="+mn-ea"/>
                <a:cs typeface="+mn-cs"/>
              </a:rPr>
              <a:t> A, </a:t>
            </a:r>
            <a:r>
              <a:rPr lang="en-US" sz="1200" dirty="0" err="1">
                <a:effectLst>
                  <a:outerShdw blurRad="38100" dist="38100" dir="2700000" algn="tl">
                    <a:srgbClr val="000000"/>
                  </a:outerShdw>
                </a:effectLst>
                <a:ea typeface="+mn-ea"/>
                <a:cs typeface="+mn-cs"/>
              </a:rPr>
              <a:t>Darmon</a:t>
            </a:r>
            <a:r>
              <a:rPr lang="en-US" sz="1200" dirty="0">
                <a:effectLst>
                  <a:outerShdw blurRad="38100" dist="38100" dir="2700000" algn="tl">
                    <a:srgbClr val="000000"/>
                  </a:outerShdw>
                </a:effectLst>
                <a:ea typeface="+mn-ea"/>
                <a:cs typeface="+mn-cs"/>
              </a:rPr>
              <a:t> N.</a:t>
            </a:r>
            <a:r>
              <a:rPr lang="en-US" sz="1200" dirty="0">
                <a:ea typeface="+mn-ea"/>
                <a:cs typeface="+mn-cs"/>
              </a:rPr>
              <a:t> </a:t>
            </a:r>
            <a:r>
              <a:rPr lang="en-US" sz="1200" dirty="0">
                <a:effectLst>
                  <a:outerShdw blurRad="38100" dist="38100" dir="2700000" algn="tl">
                    <a:srgbClr val="000000"/>
                  </a:outerShdw>
                </a:effectLst>
                <a:ea typeface="+mn-ea"/>
                <a:cs typeface="+mn-cs"/>
              </a:rPr>
              <a:t>The economics of obesity: dietary energy density and energy cost.  Am J </a:t>
            </a:r>
            <a:r>
              <a:rPr lang="en-US" sz="1200" dirty="0" err="1">
                <a:effectLst>
                  <a:outerShdw blurRad="38100" dist="38100" dir="2700000" algn="tl">
                    <a:srgbClr val="000000"/>
                  </a:outerShdw>
                </a:effectLst>
                <a:ea typeface="+mn-ea"/>
                <a:cs typeface="+mn-cs"/>
              </a:rPr>
              <a:t>Clin</a:t>
            </a:r>
            <a:r>
              <a:rPr lang="en-US" sz="1200" dirty="0">
                <a:effectLst>
                  <a:outerShdw blurRad="38100" dist="38100" dir="2700000" algn="tl">
                    <a:srgbClr val="000000"/>
                  </a:outerShdw>
                </a:effectLst>
                <a:ea typeface="+mn-ea"/>
                <a:cs typeface="+mn-cs"/>
              </a:rPr>
              <a:t> </a:t>
            </a:r>
            <a:r>
              <a:rPr lang="en-US" sz="1200" dirty="0" err="1">
                <a:effectLst>
                  <a:outerShdw blurRad="38100" dist="38100" dir="2700000" algn="tl">
                    <a:srgbClr val="000000"/>
                  </a:outerShdw>
                </a:effectLst>
                <a:ea typeface="+mn-ea"/>
                <a:cs typeface="+mn-cs"/>
              </a:rPr>
              <a:t>Nutr</a:t>
            </a:r>
            <a:r>
              <a:rPr lang="en-US" sz="1200" dirty="0">
                <a:effectLst>
                  <a:outerShdw blurRad="38100" dist="38100" dir="2700000" algn="tl">
                    <a:srgbClr val="000000"/>
                  </a:outerShdw>
                </a:effectLst>
                <a:ea typeface="+mn-ea"/>
                <a:cs typeface="+mn-cs"/>
              </a:rPr>
              <a:t>. 2005 Jul;82(1 </a:t>
            </a:r>
            <a:r>
              <a:rPr lang="en-US" sz="1200" dirty="0" err="1">
                <a:effectLst>
                  <a:outerShdw blurRad="38100" dist="38100" dir="2700000" algn="tl">
                    <a:srgbClr val="000000"/>
                  </a:outerShdw>
                </a:effectLst>
                <a:ea typeface="+mn-ea"/>
                <a:cs typeface="+mn-cs"/>
              </a:rPr>
              <a:t>Suppl</a:t>
            </a:r>
            <a:r>
              <a:rPr lang="en-US" sz="1200" dirty="0">
                <a:effectLst>
                  <a:outerShdw blurRad="38100" dist="38100" dir="2700000" algn="tl">
                    <a:srgbClr val="000000"/>
                  </a:outerShdw>
                </a:effectLst>
                <a:ea typeface="+mn-ea"/>
                <a:cs typeface="+mn-cs"/>
              </a:rPr>
              <a:t>):265S-273S. Review.</a:t>
            </a:r>
            <a:endParaRPr lang="en-US" sz="1200" dirty="0">
              <a:ea typeface="+mn-ea"/>
              <a:cs typeface="+mn-cs"/>
            </a:endParaRPr>
          </a:p>
        </p:txBody>
      </p:sp>
    </p:spTree>
    <p:extLst>
      <p:ext uri="{BB962C8B-B14F-4D97-AF65-F5344CB8AC3E}">
        <p14:creationId xmlns:p14="http://schemas.microsoft.com/office/powerpoint/2010/main" val="322195595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t="8414" b="8414"/>
          <a:stretch>
            <a:fillRect/>
          </a:stretch>
        </p:blipFill>
        <p:spPr>
          <a:xfrm>
            <a:off x="489142" y="1160313"/>
            <a:ext cx="8017210" cy="4409156"/>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0" y="6581001"/>
            <a:ext cx="5675316" cy="276999"/>
          </a:xfrm>
          <a:prstGeom prst="rect">
            <a:avLst/>
          </a:prstGeom>
        </p:spPr>
        <p:txBody>
          <a:bodyPr wrap="square">
            <a:spAutoFit/>
          </a:bodyPr>
          <a:lstStyle/>
          <a:p>
            <a:r>
              <a:rPr lang="en-US" sz="1200" dirty="0">
                <a:solidFill>
                  <a:schemeClr val="bg1">
                    <a:lumMod val="85000"/>
                  </a:schemeClr>
                </a:solidFill>
              </a:rPr>
              <a:t>From the book Hungry Planet: What the World Eats by Peter </a:t>
            </a:r>
            <a:r>
              <a:rPr lang="en-US" sz="1200" dirty="0" err="1">
                <a:solidFill>
                  <a:schemeClr val="bg1">
                    <a:lumMod val="85000"/>
                  </a:schemeClr>
                </a:solidFill>
              </a:rPr>
              <a:t>Menzel</a:t>
            </a:r>
            <a:r>
              <a:rPr lang="en-US" sz="1200" dirty="0">
                <a:solidFill>
                  <a:schemeClr val="bg1">
                    <a:lumMod val="85000"/>
                  </a:schemeClr>
                </a:solidFill>
              </a:rPr>
              <a:t> and Faith D</a:t>
            </a:r>
            <a:r>
              <a:rPr lang="ja-JP" altLang="en-US" sz="1200" dirty="0">
                <a:solidFill>
                  <a:schemeClr val="bg1">
                    <a:lumMod val="85000"/>
                  </a:schemeClr>
                </a:solidFill>
              </a:rPr>
              <a:t>’</a:t>
            </a:r>
            <a:r>
              <a:rPr lang="en-US" altLang="ja-JP" sz="1200" dirty="0" err="1">
                <a:solidFill>
                  <a:schemeClr val="bg1">
                    <a:lumMod val="85000"/>
                  </a:schemeClr>
                </a:solidFill>
              </a:rPr>
              <a:t>Aluisio</a:t>
            </a:r>
            <a:endParaRPr lang="en-US" sz="1200" dirty="0">
              <a:solidFill>
                <a:schemeClr val="bg1">
                  <a:lumMod val="85000"/>
                </a:schemeClr>
              </a:solidFill>
            </a:endParaRPr>
          </a:p>
        </p:txBody>
      </p:sp>
      <p:sp>
        <p:nvSpPr>
          <p:cNvPr id="6" name="Rectangle 5"/>
          <p:cNvSpPr/>
          <p:nvPr/>
        </p:nvSpPr>
        <p:spPr>
          <a:xfrm>
            <a:off x="4073255" y="5698259"/>
            <a:ext cx="4910050" cy="92333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dirty="0"/>
              <a:t>United States: The </a:t>
            </a:r>
            <a:r>
              <a:rPr lang="en-US" dirty="0" err="1"/>
              <a:t>Revis</a:t>
            </a:r>
            <a:r>
              <a:rPr lang="en-US" dirty="0"/>
              <a:t> family of North Carolina </a:t>
            </a:r>
            <a:r>
              <a:rPr lang="en-US" dirty="0" smtClean="0"/>
              <a:t> Food </a:t>
            </a:r>
            <a:r>
              <a:rPr lang="en-US" dirty="0"/>
              <a:t>expenditure for one week $341.98</a:t>
            </a:r>
            <a:endParaRPr lang="en-US" dirty="0"/>
          </a:p>
        </p:txBody>
      </p:sp>
    </p:spTree>
    <p:extLst>
      <p:ext uri="{BB962C8B-B14F-4D97-AF65-F5344CB8AC3E}">
        <p14:creationId xmlns:p14="http://schemas.microsoft.com/office/powerpoint/2010/main" val="321628340"/>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Executive.thmx</Template>
  <TotalTime>749</TotalTime>
  <Words>4898</Words>
  <Application>Microsoft Macintosh PowerPoint</Application>
  <PresentationFormat>On-screen Show (4:3)</PresentationFormat>
  <Paragraphs>456</Paragraphs>
  <Slides>58</Slides>
  <Notes>40</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Executive</vt:lpstr>
      <vt:lpstr>Childhood Obesity: Assessment, Prevention, &amp; Treatment</vt:lpstr>
      <vt:lpstr>PowerPoint Presentation</vt:lpstr>
      <vt:lpstr>PowerPoint Presentation</vt:lpstr>
      <vt:lpstr>PowerPoint Presentation</vt:lpstr>
      <vt:lpstr>PowerPoint Presentation</vt:lpstr>
      <vt:lpstr>PowerPoint Presentation</vt:lpstr>
      <vt:lpstr>The Big 2/3</vt:lpstr>
      <vt:lpstr>PowerPoint Presentation</vt:lpstr>
      <vt:lpstr>PowerPoint Presentation</vt:lpstr>
      <vt:lpstr>Quiz Question</vt:lpstr>
      <vt:lpstr>PowerPoint Presentation</vt:lpstr>
      <vt:lpstr>Pediatric Providers Say…</vt:lpstr>
      <vt:lpstr>PowerPoint Presentation</vt:lpstr>
      <vt:lpstr>PowerPoint Presentation</vt:lpstr>
      <vt:lpstr>Objectives</vt:lpstr>
      <vt:lpstr>What is Obesity?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Home Points</vt:lpstr>
      <vt:lpstr> What are we measuring when we look at Obesity?</vt:lpstr>
      <vt:lpstr>Measuring Adiposity</vt:lpstr>
      <vt:lpstr>Body Mass Index</vt:lpstr>
      <vt:lpstr>Parameters CDC 2000 Growth Charts</vt:lpstr>
      <vt:lpstr>PowerPoint Presentation</vt:lpstr>
      <vt:lpstr>PowerPoint Presentation</vt:lpstr>
      <vt:lpstr>Cases</vt:lpstr>
      <vt:lpstr>Tool Kit</vt:lpstr>
      <vt:lpstr>Case #1</vt:lpstr>
      <vt:lpstr>PowerPoint Presentation</vt:lpstr>
      <vt:lpstr>Physical Exam</vt:lpstr>
      <vt:lpstr>        Physical Examination   Obesity Assessment: Physical Examination Findings and Possible Etiologies</vt:lpstr>
      <vt:lpstr>PowerPoint Presentation</vt:lpstr>
      <vt:lpstr>Tool Kit</vt:lpstr>
      <vt:lpstr>Change Talk Basics</vt:lpstr>
      <vt:lpstr>PowerPoint Presentation</vt:lpstr>
      <vt:lpstr>PowerPoint Presentation</vt:lpstr>
      <vt:lpstr>Case #2</vt:lpstr>
      <vt:lpstr>PowerPoint Presentation</vt:lpstr>
      <vt:lpstr>Comparing Weight-for-Length</vt:lpstr>
      <vt:lpstr>Case #2</vt:lpstr>
      <vt:lpstr>Responsive Feeding</vt:lpstr>
      <vt:lpstr>PowerPoint Presentation</vt:lpstr>
      <vt:lpstr>Responsibilities</vt:lpstr>
      <vt:lpstr>PowerPoint Presentation</vt:lpstr>
      <vt:lpstr>Responsive Feeding</vt:lpstr>
      <vt:lpstr>PowerPoint Presentation</vt:lpstr>
      <vt:lpstr>Indulgent Feeding</vt:lpstr>
      <vt:lpstr>PowerPoint Presentation</vt:lpstr>
      <vt:lpstr>Controlling Feeding</vt:lpstr>
      <vt:lpstr>PowerPoint Presentation</vt:lpstr>
      <vt:lpstr>Neglectful Feeding</vt:lpstr>
      <vt:lpstr>Main Principles of  Responsive Feeding</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Kofi Essel</dc:creator>
  <cp:lastModifiedBy>Kofi Essel</cp:lastModifiedBy>
  <cp:revision>57</cp:revision>
  <dcterms:created xsi:type="dcterms:W3CDTF">2015-08-20T20:30:03Z</dcterms:created>
  <dcterms:modified xsi:type="dcterms:W3CDTF">2015-08-21T15:00:01Z</dcterms:modified>
</cp:coreProperties>
</file>