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413" r:id="rId2"/>
    <p:sldId id="268" r:id="rId3"/>
    <p:sldId id="394" r:id="rId4"/>
    <p:sldId id="319" r:id="rId5"/>
    <p:sldId id="305" r:id="rId6"/>
    <p:sldId id="264" r:id="rId7"/>
    <p:sldId id="303" r:id="rId8"/>
    <p:sldId id="306" r:id="rId9"/>
    <p:sldId id="304" r:id="rId10"/>
    <p:sldId id="298" r:id="rId11"/>
    <p:sldId id="307" r:id="rId12"/>
    <p:sldId id="308" r:id="rId13"/>
    <p:sldId id="310" r:id="rId14"/>
    <p:sldId id="383" r:id="rId15"/>
    <p:sldId id="384" r:id="rId16"/>
    <p:sldId id="385" r:id="rId17"/>
    <p:sldId id="414" r:id="rId18"/>
    <p:sldId id="419" r:id="rId19"/>
    <p:sldId id="418" r:id="rId20"/>
    <p:sldId id="415" r:id="rId21"/>
    <p:sldId id="416" r:id="rId22"/>
    <p:sldId id="417" r:id="rId23"/>
    <p:sldId id="422" r:id="rId24"/>
    <p:sldId id="421" r:id="rId25"/>
    <p:sldId id="420" r:id="rId26"/>
    <p:sldId id="393" r:id="rId27"/>
    <p:sldId id="266" r:id="rId28"/>
    <p:sldId id="315" r:id="rId29"/>
    <p:sldId id="317" r:id="rId30"/>
    <p:sldId id="291" r:id="rId31"/>
    <p:sldId id="267" r:id="rId32"/>
    <p:sldId id="292" r:id="rId33"/>
    <p:sldId id="269" r:id="rId34"/>
    <p:sldId id="297" r:id="rId35"/>
    <p:sldId id="270" r:id="rId36"/>
    <p:sldId id="271" r:id="rId37"/>
    <p:sldId id="288" r:id="rId38"/>
    <p:sldId id="272" r:id="rId39"/>
    <p:sldId id="273" r:id="rId40"/>
    <p:sldId id="274" r:id="rId41"/>
    <p:sldId id="293" r:id="rId42"/>
    <p:sldId id="276" r:id="rId43"/>
    <p:sldId id="277" r:id="rId44"/>
    <p:sldId id="278" r:id="rId45"/>
    <p:sldId id="279" r:id="rId46"/>
    <p:sldId id="294" r:id="rId47"/>
    <p:sldId id="281" r:id="rId48"/>
    <p:sldId id="282" r:id="rId49"/>
    <p:sldId id="283" r:id="rId50"/>
    <p:sldId id="284" r:id="rId51"/>
    <p:sldId id="376" r:id="rId52"/>
    <p:sldId id="377" r:id="rId53"/>
    <p:sldId id="382" r:id="rId54"/>
    <p:sldId id="386" r:id="rId55"/>
    <p:sldId id="387" r:id="rId56"/>
    <p:sldId id="392" r:id="rId57"/>
    <p:sldId id="395" r:id="rId58"/>
    <p:sldId id="412" r:id="rId59"/>
    <p:sldId id="397" r:id="rId60"/>
    <p:sldId id="399" r:id="rId61"/>
    <p:sldId id="400" r:id="rId62"/>
    <p:sldId id="401" r:id="rId63"/>
    <p:sldId id="402" r:id="rId64"/>
    <p:sldId id="403" r:id="rId65"/>
    <p:sldId id="257" r:id="rId66"/>
    <p:sldId id="258" r:id="rId67"/>
    <p:sldId id="259" r:id="rId68"/>
    <p:sldId id="260" r:id="rId69"/>
    <p:sldId id="295" r:id="rId70"/>
    <p:sldId id="381" r:id="rId71"/>
  </p:sldIdLst>
  <p:sldSz cx="9144000" cy="6858000" type="screen4x3"/>
  <p:notesSz cx="6858000" cy="9144000"/>
  <p:custDataLst>
    <p:tags r:id="rId73"/>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19C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3041" autoAdjust="0"/>
  </p:normalViewPr>
  <p:slideViewPr>
    <p:cSldViewPr>
      <p:cViewPr varScale="1">
        <p:scale>
          <a:sx n="55" d="100"/>
          <a:sy n="55" d="100"/>
        </p:scale>
        <p:origin x="7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AA63D-83CC-44BF-8C34-31461584DE55}"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en-US"/>
        </a:p>
      </dgm:t>
    </dgm:pt>
    <dgm:pt modelId="{D5C01C4F-3C08-43A5-BD12-419887C15148}">
      <dgm:prSet phldrT="[Text]" custT="1"/>
      <dgm:spPr>
        <a:solidFill>
          <a:schemeClr val="accent6">
            <a:lumMod val="75000"/>
          </a:schemeClr>
        </a:solidFill>
        <a:ln>
          <a:solidFill>
            <a:schemeClr val="bg2"/>
          </a:solidFill>
        </a:ln>
      </dgm:spPr>
      <dgm:t>
        <a:bodyPr/>
        <a:lstStyle/>
        <a:p>
          <a:r>
            <a:rPr lang="en-US" sz="2400" b="1" dirty="0" smtClean="0">
              <a:solidFill>
                <a:schemeClr val="bg1"/>
              </a:solidFill>
              <a:latin typeface="Calibri" pitchFamily="34" charset="0"/>
              <a:cs typeface="Calibri" pitchFamily="34" charset="0"/>
            </a:rPr>
            <a:t>Grandma’s Medicines</a:t>
          </a:r>
          <a:endParaRPr lang="en-US" sz="2400" b="1" dirty="0">
            <a:solidFill>
              <a:schemeClr val="bg1"/>
            </a:solidFill>
            <a:latin typeface="Calibri" pitchFamily="34" charset="0"/>
            <a:cs typeface="Calibri" pitchFamily="34" charset="0"/>
          </a:endParaRPr>
        </a:p>
      </dgm:t>
    </dgm:pt>
    <dgm:pt modelId="{4AA441CC-474C-4999-BD81-CA03E8048CFD}" type="parTrans" cxnId="{CC360F53-3F34-4DB1-9F50-97B754A1E0AB}">
      <dgm:prSet/>
      <dgm:spPr/>
      <dgm:t>
        <a:bodyPr/>
        <a:lstStyle/>
        <a:p>
          <a:endParaRPr lang="en-US"/>
        </a:p>
      </dgm:t>
    </dgm:pt>
    <dgm:pt modelId="{0DA890F6-76AA-421B-AF8E-189B4ADE3C2D}" type="sibTrans" cxnId="{CC360F53-3F34-4DB1-9F50-97B754A1E0AB}">
      <dgm:prSet/>
      <dgm:spPr/>
      <dgm:t>
        <a:bodyPr/>
        <a:lstStyle/>
        <a:p>
          <a:endParaRPr lang="en-US"/>
        </a:p>
      </dgm:t>
    </dgm:pt>
    <dgm:pt modelId="{0CDD4D7C-2552-4B0E-BEA8-1329B5867C50}">
      <dgm:prSet phldrT="[Text]" custT="1"/>
      <dgm:spPr>
        <a:solidFill>
          <a:schemeClr val="accent5">
            <a:lumMod val="10000"/>
          </a:schemeClr>
        </a:solidFill>
        <a:ln>
          <a:solidFill>
            <a:schemeClr val="bg2"/>
          </a:solidFill>
        </a:ln>
      </dgm:spPr>
      <dgm:t>
        <a:bodyPr/>
        <a:lstStyle/>
        <a:p>
          <a:r>
            <a:rPr lang="en-US" sz="2000" b="1" dirty="0" smtClean="0">
              <a:solidFill>
                <a:schemeClr val="bg1"/>
              </a:solidFill>
              <a:latin typeface="Calibri" pitchFamily="34" charset="0"/>
              <a:cs typeface="Calibri" pitchFamily="34" charset="0"/>
            </a:rPr>
            <a:t>ACE Inhibitors</a:t>
          </a:r>
          <a:endParaRPr lang="en-US" sz="2000" b="1" dirty="0">
            <a:solidFill>
              <a:schemeClr val="bg1"/>
            </a:solidFill>
            <a:latin typeface="Calibri" pitchFamily="34" charset="0"/>
            <a:cs typeface="Calibri" pitchFamily="34" charset="0"/>
          </a:endParaRPr>
        </a:p>
      </dgm:t>
    </dgm:pt>
    <dgm:pt modelId="{E7BD84FA-B8BE-4701-BE6D-B6A00199394F}" type="parTrans" cxnId="{A9254994-9FE3-4320-9270-E651BC8A36A4}">
      <dgm:prSet/>
      <dgm:spPr>
        <a:ln>
          <a:solidFill>
            <a:schemeClr val="bg2"/>
          </a:solidFill>
        </a:ln>
      </dgm:spPr>
      <dgm:t>
        <a:bodyPr/>
        <a:lstStyle/>
        <a:p>
          <a:endParaRPr lang="en-US"/>
        </a:p>
      </dgm:t>
    </dgm:pt>
    <dgm:pt modelId="{174D015D-DA1E-4846-8949-F60F53AA035E}" type="sibTrans" cxnId="{A9254994-9FE3-4320-9270-E651BC8A36A4}">
      <dgm:prSet/>
      <dgm:spPr/>
      <dgm:t>
        <a:bodyPr/>
        <a:lstStyle/>
        <a:p>
          <a:endParaRPr lang="en-US"/>
        </a:p>
      </dgm:t>
    </dgm:pt>
    <dgm:pt modelId="{9164EC5F-8F64-4178-BA9E-113E340E14BA}">
      <dgm:prSet phldrT="[Text]" custT="1"/>
      <dgm:spPr>
        <a:solidFill>
          <a:schemeClr val="accent5">
            <a:lumMod val="10000"/>
          </a:schemeClr>
        </a:solidFill>
        <a:ln>
          <a:solidFill>
            <a:schemeClr val="bg2"/>
          </a:solidFill>
        </a:ln>
      </dgm:spPr>
      <dgm:t>
        <a:bodyPr/>
        <a:lstStyle/>
        <a:p>
          <a:r>
            <a:rPr lang="en-US" sz="2000" b="1" dirty="0" smtClean="0">
              <a:solidFill>
                <a:schemeClr val="bg1"/>
              </a:solidFill>
              <a:latin typeface="Calibri" pitchFamily="34" charset="0"/>
              <a:cs typeface="Calibri" pitchFamily="34" charset="0"/>
            </a:rPr>
            <a:t>Diuretics</a:t>
          </a:r>
          <a:endParaRPr lang="en-US" sz="2000" b="1" dirty="0">
            <a:solidFill>
              <a:schemeClr val="bg1"/>
            </a:solidFill>
            <a:latin typeface="Calibri" pitchFamily="34" charset="0"/>
            <a:cs typeface="Calibri" pitchFamily="34" charset="0"/>
          </a:endParaRPr>
        </a:p>
      </dgm:t>
    </dgm:pt>
    <dgm:pt modelId="{415CC235-E48D-4A40-9B91-287C40CA2725}" type="parTrans" cxnId="{E7C1213B-9C1A-4CBC-BE16-3EC64CB1C99B}">
      <dgm:prSet/>
      <dgm:spPr>
        <a:ln>
          <a:solidFill>
            <a:schemeClr val="bg2"/>
          </a:solidFill>
        </a:ln>
      </dgm:spPr>
      <dgm:t>
        <a:bodyPr/>
        <a:lstStyle/>
        <a:p>
          <a:endParaRPr lang="en-US"/>
        </a:p>
      </dgm:t>
    </dgm:pt>
    <dgm:pt modelId="{8B54B4D7-1363-4BB1-9C0D-7A1D790A73D6}" type="sibTrans" cxnId="{E7C1213B-9C1A-4CBC-BE16-3EC64CB1C99B}">
      <dgm:prSet/>
      <dgm:spPr/>
      <dgm:t>
        <a:bodyPr/>
        <a:lstStyle/>
        <a:p>
          <a:endParaRPr lang="en-US"/>
        </a:p>
      </dgm:t>
    </dgm:pt>
    <dgm:pt modelId="{B7FEAB01-938B-47C1-A062-C423C10AC788}">
      <dgm:prSet phldrT="[Text]" custT="1"/>
      <dgm:spPr>
        <a:solidFill>
          <a:schemeClr val="accent5">
            <a:lumMod val="10000"/>
          </a:schemeClr>
        </a:solidFill>
        <a:ln>
          <a:solidFill>
            <a:schemeClr val="bg2"/>
          </a:solidFill>
        </a:ln>
      </dgm:spPr>
      <dgm:t>
        <a:bodyPr/>
        <a:lstStyle/>
        <a:p>
          <a:r>
            <a:rPr lang="en-US" sz="2000" b="1" dirty="0" smtClean="0">
              <a:solidFill>
                <a:schemeClr val="bg1"/>
              </a:solidFill>
              <a:latin typeface="Calibri" pitchFamily="34" charset="0"/>
              <a:cs typeface="Calibri" pitchFamily="34" charset="0"/>
            </a:rPr>
            <a:t>Calcium Channel Blockers</a:t>
          </a:r>
          <a:endParaRPr lang="en-US" sz="2000" b="1" dirty="0">
            <a:solidFill>
              <a:schemeClr val="bg1"/>
            </a:solidFill>
            <a:latin typeface="Calibri" pitchFamily="34" charset="0"/>
            <a:cs typeface="Calibri" pitchFamily="34" charset="0"/>
          </a:endParaRPr>
        </a:p>
      </dgm:t>
    </dgm:pt>
    <dgm:pt modelId="{839130C3-2450-41F9-B2FF-AAB04DB542F8}" type="parTrans" cxnId="{6FE665D4-4EE6-4F3A-9D30-F4DD9818441C}">
      <dgm:prSet/>
      <dgm:spPr>
        <a:ln>
          <a:solidFill>
            <a:schemeClr val="bg2"/>
          </a:solidFill>
        </a:ln>
      </dgm:spPr>
      <dgm:t>
        <a:bodyPr/>
        <a:lstStyle/>
        <a:p>
          <a:endParaRPr lang="en-US"/>
        </a:p>
      </dgm:t>
    </dgm:pt>
    <dgm:pt modelId="{71F8D490-401F-4E76-8BDC-775AEA978D98}" type="sibTrans" cxnId="{6FE665D4-4EE6-4F3A-9D30-F4DD9818441C}">
      <dgm:prSet/>
      <dgm:spPr/>
      <dgm:t>
        <a:bodyPr/>
        <a:lstStyle/>
        <a:p>
          <a:endParaRPr lang="en-US"/>
        </a:p>
      </dgm:t>
    </dgm:pt>
    <dgm:pt modelId="{C88A2430-60D4-438D-A48E-70D6C0EB1E5F}">
      <dgm:prSet phldrT="[Text]" custT="1"/>
      <dgm:spPr>
        <a:solidFill>
          <a:schemeClr val="accent5">
            <a:lumMod val="10000"/>
          </a:schemeClr>
        </a:solidFill>
        <a:ln>
          <a:solidFill>
            <a:schemeClr val="bg2"/>
          </a:solidFill>
        </a:ln>
      </dgm:spPr>
      <dgm:t>
        <a:bodyPr/>
        <a:lstStyle/>
        <a:p>
          <a:r>
            <a:rPr lang="en-US" sz="2000" b="1" dirty="0" smtClean="0">
              <a:solidFill>
                <a:schemeClr val="bg1"/>
              </a:solidFill>
              <a:latin typeface="Calibri" pitchFamily="34" charset="0"/>
              <a:cs typeface="Calibri" pitchFamily="34" charset="0"/>
            </a:rPr>
            <a:t>Beta Blockers</a:t>
          </a:r>
          <a:endParaRPr lang="en-US" sz="2000" b="1" dirty="0">
            <a:solidFill>
              <a:schemeClr val="bg1"/>
            </a:solidFill>
            <a:latin typeface="Calibri" pitchFamily="34" charset="0"/>
            <a:cs typeface="Calibri" pitchFamily="34" charset="0"/>
          </a:endParaRPr>
        </a:p>
      </dgm:t>
    </dgm:pt>
    <dgm:pt modelId="{ABD88337-4DBA-49AC-BA2E-698984C612F6}" type="parTrans" cxnId="{B19A3DF6-C7A2-47DF-9D18-871F8EAA66AC}">
      <dgm:prSet/>
      <dgm:spPr>
        <a:ln>
          <a:solidFill>
            <a:schemeClr val="bg2"/>
          </a:solidFill>
        </a:ln>
      </dgm:spPr>
      <dgm:t>
        <a:bodyPr/>
        <a:lstStyle/>
        <a:p>
          <a:endParaRPr lang="en-US"/>
        </a:p>
      </dgm:t>
    </dgm:pt>
    <dgm:pt modelId="{647A4F16-E3A2-4397-AEE8-4D96F881C7C1}" type="sibTrans" cxnId="{B19A3DF6-C7A2-47DF-9D18-871F8EAA66AC}">
      <dgm:prSet/>
      <dgm:spPr/>
      <dgm:t>
        <a:bodyPr/>
        <a:lstStyle/>
        <a:p>
          <a:endParaRPr lang="en-US"/>
        </a:p>
      </dgm:t>
    </dgm:pt>
    <dgm:pt modelId="{765E588E-13A6-42B7-ADB4-7C8008BD70E5}">
      <dgm:prSet phldrT="[Text]" custT="1"/>
      <dgm:spPr>
        <a:solidFill>
          <a:schemeClr val="accent5">
            <a:lumMod val="10000"/>
          </a:schemeClr>
        </a:solidFill>
        <a:ln>
          <a:solidFill>
            <a:schemeClr val="bg2"/>
          </a:solidFill>
        </a:ln>
      </dgm:spPr>
      <dgm:t>
        <a:bodyPr/>
        <a:lstStyle/>
        <a:p>
          <a:r>
            <a:rPr lang="en-US" sz="2000" b="1" dirty="0" smtClean="0">
              <a:solidFill>
                <a:schemeClr val="bg1"/>
              </a:solidFill>
              <a:latin typeface="Calibri" pitchFamily="34" charset="0"/>
              <a:cs typeface="Calibri" pitchFamily="34" charset="0"/>
            </a:rPr>
            <a:t>Central Acting Agents</a:t>
          </a:r>
          <a:endParaRPr lang="en-US" sz="2000" b="1" dirty="0">
            <a:solidFill>
              <a:schemeClr val="bg1"/>
            </a:solidFill>
            <a:latin typeface="Calibri" pitchFamily="34" charset="0"/>
            <a:cs typeface="Calibri" pitchFamily="34" charset="0"/>
          </a:endParaRPr>
        </a:p>
      </dgm:t>
    </dgm:pt>
    <dgm:pt modelId="{5EB00BE0-4AB2-4911-85DD-CB5A6C07110D}" type="parTrans" cxnId="{8BF856C3-E835-4A35-8D07-B541C9E62123}">
      <dgm:prSet/>
      <dgm:spPr/>
      <dgm:t>
        <a:bodyPr/>
        <a:lstStyle/>
        <a:p>
          <a:endParaRPr lang="en-US"/>
        </a:p>
      </dgm:t>
    </dgm:pt>
    <dgm:pt modelId="{E790ACBC-C066-473B-AAF6-13AA8460FF89}" type="sibTrans" cxnId="{8BF856C3-E835-4A35-8D07-B541C9E62123}">
      <dgm:prSet/>
      <dgm:spPr/>
      <dgm:t>
        <a:bodyPr/>
        <a:lstStyle/>
        <a:p>
          <a:endParaRPr lang="en-US"/>
        </a:p>
      </dgm:t>
    </dgm:pt>
    <dgm:pt modelId="{BB304ACD-7EEF-4207-9F59-F35B9FB2D509}">
      <dgm:prSet phldrT="[Text]" custT="1"/>
      <dgm:spPr>
        <a:solidFill>
          <a:schemeClr val="accent5">
            <a:lumMod val="10000"/>
          </a:schemeClr>
        </a:solidFill>
        <a:ln>
          <a:solidFill>
            <a:schemeClr val="bg2"/>
          </a:solidFill>
        </a:ln>
      </dgm:spPr>
      <dgm:t>
        <a:bodyPr/>
        <a:lstStyle/>
        <a:p>
          <a:r>
            <a:rPr lang="en-US" sz="2000" b="1" dirty="0" smtClean="0">
              <a:solidFill>
                <a:schemeClr val="bg1"/>
              </a:solidFill>
              <a:latin typeface="Calibri" pitchFamily="34" charset="0"/>
              <a:cs typeface="Calibri" pitchFamily="34" charset="0"/>
            </a:rPr>
            <a:t>Vasodilators</a:t>
          </a:r>
          <a:endParaRPr lang="en-US" sz="2000" b="1" dirty="0">
            <a:solidFill>
              <a:schemeClr val="bg1"/>
            </a:solidFill>
            <a:latin typeface="Calibri" pitchFamily="34" charset="0"/>
            <a:cs typeface="Calibri" pitchFamily="34" charset="0"/>
          </a:endParaRPr>
        </a:p>
      </dgm:t>
    </dgm:pt>
    <dgm:pt modelId="{8AB2504C-83BC-4A0F-A591-1DFD487BD3B3}" type="parTrans" cxnId="{C02D8790-00CA-4DB8-90B3-8612187CCF26}">
      <dgm:prSet/>
      <dgm:spPr/>
      <dgm:t>
        <a:bodyPr/>
        <a:lstStyle/>
        <a:p>
          <a:endParaRPr lang="en-US"/>
        </a:p>
      </dgm:t>
    </dgm:pt>
    <dgm:pt modelId="{B9D44451-2FDC-411A-A38E-63CD8CBC6AE3}" type="sibTrans" cxnId="{C02D8790-00CA-4DB8-90B3-8612187CCF26}">
      <dgm:prSet/>
      <dgm:spPr/>
      <dgm:t>
        <a:bodyPr/>
        <a:lstStyle/>
        <a:p>
          <a:endParaRPr lang="en-US"/>
        </a:p>
      </dgm:t>
    </dgm:pt>
    <dgm:pt modelId="{B985BE1B-6A5B-4A65-9BC1-BFB72AE8B01C}" type="pres">
      <dgm:prSet presAssocID="{440AA63D-83CC-44BF-8C34-31461584DE55}" presName="Name0" presStyleCnt="0">
        <dgm:presLayoutVars>
          <dgm:chMax val="1"/>
          <dgm:chPref val="1"/>
          <dgm:dir/>
          <dgm:animOne val="branch"/>
          <dgm:animLvl val="lvl"/>
        </dgm:presLayoutVars>
      </dgm:prSet>
      <dgm:spPr/>
      <dgm:t>
        <a:bodyPr/>
        <a:lstStyle/>
        <a:p>
          <a:endParaRPr lang="en-US"/>
        </a:p>
      </dgm:t>
    </dgm:pt>
    <dgm:pt modelId="{31F77F1C-F7D0-4550-8178-91BC7199CCEC}" type="pres">
      <dgm:prSet presAssocID="{D5C01C4F-3C08-43A5-BD12-419887C15148}" presName="singleCycle" presStyleCnt="0"/>
      <dgm:spPr/>
    </dgm:pt>
    <dgm:pt modelId="{5266CE1A-507A-4BFB-A524-AD7A6BAC1442}" type="pres">
      <dgm:prSet presAssocID="{D5C01C4F-3C08-43A5-BD12-419887C15148}" presName="singleCenter" presStyleLbl="node1" presStyleIdx="0" presStyleCnt="7" custScaleX="141651">
        <dgm:presLayoutVars>
          <dgm:chMax val="7"/>
          <dgm:chPref val="7"/>
        </dgm:presLayoutVars>
      </dgm:prSet>
      <dgm:spPr/>
      <dgm:t>
        <a:bodyPr/>
        <a:lstStyle/>
        <a:p>
          <a:endParaRPr lang="en-US"/>
        </a:p>
      </dgm:t>
    </dgm:pt>
    <dgm:pt modelId="{4978A7A7-9F9A-4D48-B972-58608C276180}" type="pres">
      <dgm:prSet presAssocID="{E7BD84FA-B8BE-4701-BE6D-B6A00199394F}" presName="Name56" presStyleLbl="parChTrans1D2" presStyleIdx="0" presStyleCnt="6"/>
      <dgm:spPr/>
      <dgm:t>
        <a:bodyPr/>
        <a:lstStyle/>
        <a:p>
          <a:endParaRPr lang="en-US"/>
        </a:p>
      </dgm:t>
    </dgm:pt>
    <dgm:pt modelId="{EBF8FE52-7FE9-435C-A396-BB7940FF0328}" type="pres">
      <dgm:prSet presAssocID="{0CDD4D7C-2552-4B0E-BEA8-1329B5867C50}" presName="text0" presStyleLbl="node1" presStyleIdx="1" presStyleCnt="7" custScaleX="133290" custRadScaleRad="89017" custRadScaleInc="-743">
        <dgm:presLayoutVars>
          <dgm:bulletEnabled val="1"/>
        </dgm:presLayoutVars>
      </dgm:prSet>
      <dgm:spPr/>
      <dgm:t>
        <a:bodyPr/>
        <a:lstStyle/>
        <a:p>
          <a:endParaRPr lang="en-US"/>
        </a:p>
      </dgm:t>
    </dgm:pt>
    <dgm:pt modelId="{095F8849-70C8-4A76-A1DF-36A3AEBB49D7}" type="pres">
      <dgm:prSet presAssocID="{415CC235-E48D-4A40-9B91-287C40CA2725}" presName="Name56" presStyleLbl="parChTrans1D2" presStyleIdx="1" presStyleCnt="6"/>
      <dgm:spPr/>
      <dgm:t>
        <a:bodyPr/>
        <a:lstStyle/>
        <a:p>
          <a:endParaRPr lang="en-US"/>
        </a:p>
      </dgm:t>
    </dgm:pt>
    <dgm:pt modelId="{2BB0412D-9E60-485A-82EA-E84EFB1C8742}" type="pres">
      <dgm:prSet presAssocID="{9164EC5F-8F64-4178-BA9E-113E340E14BA}" presName="text0" presStyleLbl="node1" presStyleIdx="2" presStyleCnt="7" custScaleX="156638" custRadScaleRad="124771" custRadScaleInc="21195">
        <dgm:presLayoutVars>
          <dgm:bulletEnabled val="1"/>
        </dgm:presLayoutVars>
      </dgm:prSet>
      <dgm:spPr/>
      <dgm:t>
        <a:bodyPr/>
        <a:lstStyle/>
        <a:p>
          <a:endParaRPr lang="en-US"/>
        </a:p>
      </dgm:t>
    </dgm:pt>
    <dgm:pt modelId="{9370F1C3-A2FB-4D74-AB84-CE5D80A8970D}" type="pres">
      <dgm:prSet presAssocID="{839130C3-2450-41F9-B2FF-AAB04DB542F8}" presName="Name56" presStyleLbl="parChTrans1D2" presStyleIdx="2" presStyleCnt="6"/>
      <dgm:spPr/>
      <dgm:t>
        <a:bodyPr/>
        <a:lstStyle/>
        <a:p>
          <a:endParaRPr lang="en-US"/>
        </a:p>
      </dgm:t>
    </dgm:pt>
    <dgm:pt modelId="{800679B3-6AB6-4277-A190-E6E25107CD81}" type="pres">
      <dgm:prSet presAssocID="{B7FEAB01-938B-47C1-A062-C423C10AC788}" presName="text0" presStyleLbl="node1" presStyleIdx="3" presStyleCnt="7" custScaleX="155162" custRadScaleRad="126115" custRadScaleInc="-17681">
        <dgm:presLayoutVars>
          <dgm:bulletEnabled val="1"/>
        </dgm:presLayoutVars>
      </dgm:prSet>
      <dgm:spPr/>
      <dgm:t>
        <a:bodyPr/>
        <a:lstStyle/>
        <a:p>
          <a:endParaRPr lang="en-US"/>
        </a:p>
      </dgm:t>
    </dgm:pt>
    <dgm:pt modelId="{7A638CDD-D73A-4558-BF2F-F1E58FAF703B}" type="pres">
      <dgm:prSet presAssocID="{ABD88337-4DBA-49AC-BA2E-698984C612F6}" presName="Name56" presStyleLbl="parChTrans1D2" presStyleIdx="3" presStyleCnt="6"/>
      <dgm:spPr/>
      <dgm:t>
        <a:bodyPr/>
        <a:lstStyle/>
        <a:p>
          <a:endParaRPr lang="en-US"/>
        </a:p>
      </dgm:t>
    </dgm:pt>
    <dgm:pt modelId="{151AE890-9B45-4EBE-B7FF-8510687763ED}" type="pres">
      <dgm:prSet presAssocID="{C88A2430-60D4-438D-A48E-70D6C0EB1E5F}" presName="text0" presStyleLbl="node1" presStyleIdx="4" presStyleCnt="7" custScaleX="142899" custRadScaleRad="120076" custRadScaleInc="1023">
        <dgm:presLayoutVars>
          <dgm:bulletEnabled val="1"/>
        </dgm:presLayoutVars>
      </dgm:prSet>
      <dgm:spPr/>
      <dgm:t>
        <a:bodyPr/>
        <a:lstStyle/>
        <a:p>
          <a:endParaRPr lang="en-US"/>
        </a:p>
      </dgm:t>
    </dgm:pt>
    <dgm:pt modelId="{25883114-4F81-463F-A06C-97243BEAA921}" type="pres">
      <dgm:prSet presAssocID="{5EB00BE0-4AB2-4911-85DD-CB5A6C07110D}" presName="Name56" presStyleLbl="parChTrans1D2" presStyleIdx="4" presStyleCnt="6"/>
      <dgm:spPr/>
      <dgm:t>
        <a:bodyPr/>
        <a:lstStyle/>
        <a:p>
          <a:endParaRPr lang="en-US"/>
        </a:p>
      </dgm:t>
    </dgm:pt>
    <dgm:pt modelId="{B178E6E0-4E2A-40D1-B0AD-3C7BD192C9EF}" type="pres">
      <dgm:prSet presAssocID="{765E588E-13A6-42B7-ADB4-7C8008BD70E5}" presName="text0" presStyleLbl="node1" presStyleIdx="5" presStyleCnt="7" custScaleX="157125" custRadScaleRad="129018" custRadScaleInc="13660">
        <dgm:presLayoutVars>
          <dgm:bulletEnabled val="1"/>
        </dgm:presLayoutVars>
      </dgm:prSet>
      <dgm:spPr/>
      <dgm:t>
        <a:bodyPr/>
        <a:lstStyle/>
        <a:p>
          <a:endParaRPr lang="en-US"/>
        </a:p>
      </dgm:t>
    </dgm:pt>
    <dgm:pt modelId="{27BC0498-926A-4AC8-885D-CDA673F62E26}" type="pres">
      <dgm:prSet presAssocID="{8AB2504C-83BC-4A0F-A591-1DFD487BD3B3}" presName="Name56" presStyleLbl="parChTrans1D2" presStyleIdx="5" presStyleCnt="6"/>
      <dgm:spPr/>
      <dgm:t>
        <a:bodyPr/>
        <a:lstStyle/>
        <a:p>
          <a:endParaRPr lang="en-US"/>
        </a:p>
      </dgm:t>
    </dgm:pt>
    <dgm:pt modelId="{338A4AEF-8884-43FF-AEE0-F2BAE48992DF}" type="pres">
      <dgm:prSet presAssocID="{BB304ACD-7EEF-4207-9F59-F35B9FB2D509}" presName="text0" presStyleLbl="node1" presStyleIdx="6" presStyleCnt="7" custScaleX="167122" custRadScaleRad="124077" custRadScaleInc="-20728">
        <dgm:presLayoutVars>
          <dgm:bulletEnabled val="1"/>
        </dgm:presLayoutVars>
      </dgm:prSet>
      <dgm:spPr/>
      <dgm:t>
        <a:bodyPr/>
        <a:lstStyle/>
        <a:p>
          <a:endParaRPr lang="en-US"/>
        </a:p>
      </dgm:t>
    </dgm:pt>
  </dgm:ptLst>
  <dgm:cxnLst>
    <dgm:cxn modelId="{D9CB3A5F-42D6-4A98-A0D9-FDFBB0B70866}" type="presOf" srcId="{ABD88337-4DBA-49AC-BA2E-698984C612F6}" destId="{7A638CDD-D73A-4558-BF2F-F1E58FAF703B}" srcOrd="0" destOrd="0" presId="urn:microsoft.com/office/officeart/2008/layout/RadialCluster"/>
    <dgm:cxn modelId="{A9254994-9FE3-4320-9270-E651BC8A36A4}" srcId="{D5C01C4F-3C08-43A5-BD12-419887C15148}" destId="{0CDD4D7C-2552-4B0E-BEA8-1329B5867C50}" srcOrd="0" destOrd="0" parTransId="{E7BD84FA-B8BE-4701-BE6D-B6A00199394F}" sibTransId="{174D015D-DA1E-4846-8949-F60F53AA035E}"/>
    <dgm:cxn modelId="{817F96B6-672B-420B-A581-868AAF0FB915}" type="presOf" srcId="{C88A2430-60D4-438D-A48E-70D6C0EB1E5F}" destId="{151AE890-9B45-4EBE-B7FF-8510687763ED}" srcOrd="0" destOrd="0" presId="urn:microsoft.com/office/officeart/2008/layout/RadialCluster"/>
    <dgm:cxn modelId="{91C88576-6ECA-4857-B01D-1863A67FC293}" type="presOf" srcId="{8AB2504C-83BC-4A0F-A591-1DFD487BD3B3}" destId="{27BC0498-926A-4AC8-885D-CDA673F62E26}" srcOrd="0" destOrd="0" presId="urn:microsoft.com/office/officeart/2008/layout/RadialCluster"/>
    <dgm:cxn modelId="{824BBDE1-CC66-487C-A01B-51A65730C0F6}" type="presOf" srcId="{839130C3-2450-41F9-B2FF-AAB04DB542F8}" destId="{9370F1C3-A2FB-4D74-AB84-CE5D80A8970D}" srcOrd="0" destOrd="0" presId="urn:microsoft.com/office/officeart/2008/layout/RadialCluster"/>
    <dgm:cxn modelId="{A9213809-9411-4EE6-8D3B-0C73128C2DBA}" type="presOf" srcId="{B7FEAB01-938B-47C1-A062-C423C10AC788}" destId="{800679B3-6AB6-4277-A190-E6E25107CD81}" srcOrd="0" destOrd="0" presId="urn:microsoft.com/office/officeart/2008/layout/RadialCluster"/>
    <dgm:cxn modelId="{B19A3DF6-C7A2-47DF-9D18-871F8EAA66AC}" srcId="{D5C01C4F-3C08-43A5-BD12-419887C15148}" destId="{C88A2430-60D4-438D-A48E-70D6C0EB1E5F}" srcOrd="3" destOrd="0" parTransId="{ABD88337-4DBA-49AC-BA2E-698984C612F6}" sibTransId="{647A4F16-E3A2-4397-AEE8-4D96F881C7C1}"/>
    <dgm:cxn modelId="{CC360F53-3F34-4DB1-9F50-97B754A1E0AB}" srcId="{440AA63D-83CC-44BF-8C34-31461584DE55}" destId="{D5C01C4F-3C08-43A5-BD12-419887C15148}" srcOrd="0" destOrd="0" parTransId="{4AA441CC-474C-4999-BD81-CA03E8048CFD}" sibTransId="{0DA890F6-76AA-421B-AF8E-189B4ADE3C2D}"/>
    <dgm:cxn modelId="{F9AFE910-093A-4794-A907-B619778DF5CF}" type="presOf" srcId="{440AA63D-83CC-44BF-8C34-31461584DE55}" destId="{B985BE1B-6A5B-4A65-9BC1-BFB72AE8B01C}" srcOrd="0" destOrd="0" presId="urn:microsoft.com/office/officeart/2008/layout/RadialCluster"/>
    <dgm:cxn modelId="{C02D8790-00CA-4DB8-90B3-8612187CCF26}" srcId="{D5C01C4F-3C08-43A5-BD12-419887C15148}" destId="{BB304ACD-7EEF-4207-9F59-F35B9FB2D509}" srcOrd="5" destOrd="0" parTransId="{8AB2504C-83BC-4A0F-A591-1DFD487BD3B3}" sibTransId="{B9D44451-2FDC-411A-A38E-63CD8CBC6AE3}"/>
    <dgm:cxn modelId="{6E39CF3A-9FB0-42B5-83C3-94BBB8EA1A8B}" type="presOf" srcId="{E7BD84FA-B8BE-4701-BE6D-B6A00199394F}" destId="{4978A7A7-9F9A-4D48-B972-58608C276180}" srcOrd="0" destOrd="0" presId="urn:microsoft.com/office/officeart/2008/layout/RadialCluster"/>
    <dgm:cxn modelId="{DA13E5AE-0E65-4343-AD57-1EC9CBF090BC}" type="presOf" srcId="{D5C01C4F-3C08-43A5-BD12-419887C15148}" destId="{5266CE1A-507A-4BFB-A524-AD7A6BAC1442}" srcOrd="0" destOrd="0" presId="urn:microsoft.com/office/officeart/2008/layout/RadialCluster"/>
    <dgm:cxn modelId="{98984502-BA94-4A1C-9287-F9270ACC6411}" type="presOf" srcId="{9164EC5F-8F64-4178-BA9E-113E340E14BA}" destId="{2BB0412D-9E60-485A-82EA-E84EFB1C8742}" srcOrd="0" destOrd="0" presId="urn:microsoft.com/office/officeart/2008/layout/RadialCluster"/>
    <dgm:cxn modelId="{36600889-D1D0-4914-90C3-72B4E0615D3D}" type="presOf" srcId="{5EB00BE0-4AB2-4911-85DD-CB5A6C07110D}" destId="{25883114-4F81-463F-A06C-97243BEAA921}" srcOrd="0" destOrd="0" presId="urn:microsoft.com/office/officeart/2008/layout/RadialCluster"/>
    <dgm:cxn modelId="{9B54223A-1330-4A78-AE91-A856C63DA478}" type="presOf" srcId="{BB304ACD-7EEF-4207-9F59-F35B9FB2D509}" destId="{338A4AEF-8884-43FF-AEE0-F2BAE48992DF}" srcOrd="0" destOrd="0" presId="urn:microsoft.com/office/officeart/2008/layout/RadialCluster"/>
    <dgm:cxn modelId="{8BF856C3-E835-4A35-8D07-B541C9E62123}" srcId="{D5C01C4F-3C08-43A5-BD12-419887C15148}" destId="{765E588E-13A6-42B7-ADB4-7C8008BD70E5}" srcOrd="4" destOrd="0" parTransId="{5EB00BE0-4AB2-4911-85DD-CB5A6C07110D}" sibTransId="{E790ACBC-C066-473B-AAF6-13AA8460FF89}"/>
    <dgm:cxn modelId="{090752F1-BBE0-4379-9CE9-086222A9F62F}" type="presOf" srcId="{0CDD4D7C-2552-4B0E-BEA8-1329B5867C50}" destId="{EBF8FE52-7FE9-435C-A396-BB7940FF0328}" srcOrd="0" destOrd="0" presId="urn:microsoft.com/office/officeart/2008/layout/RadialCluster"/>
    <dgm:cxn modelId="{E7C1213B-9C1A-4CBC-BE16-3EC64CB1C99B}" srcId="{D5C01C4F-3C08-43A5-BD12-419887C15148}" destId="{9164EC5F-8F64-4178-BA9E-113E340E14BA}" srcOrd="1" destOrd="0" parTransId="{415CC235-E48D-4A40-9B91-287C40CA2725}" sibTransId="{8B54B4D7-1363-4BB1-9C0D-7A1D790A73D6}"/>
    <dgm:cxn modelId="{0DAE54AD-404E-489E-B63B-B69151DDDE86}" type="presOf" srcId="{415CC235-E48D-4A40-9B91-287C40CA2725}" destId="{095F8849-70C8-4A76-A1DF-36A3AEBB49D7}" srcOrd="0" destOrd="0" presId="urn:microsoft.com/office/officeart/2008/layout/RadialCluster"/>
    <dgm:cxn modelId="{C1DDC15F-9362-4BBA-8D34-54762331E82A}" type="presOf" srcId="{765E588E-13A6-42B7-ADB4-7C8008BD70E5}" destId="{B178E6E0-4E2A-40D1-B0AD-3C7BD192C9EF}" srcOrd="0" destOrd="0" presId="urn:microsoft.com/office/officeart/2008/layout/RadialCluster"/>
    <dgm:cxn modelId="{6FE665D4-4EE6-4F3A-9D30-F4DD9818441C}" srcId="{D5C01C4F-3C08-43A5-BD12-419887C15148}" destId="{B7FEAB01-938B-47C1-A062-C423C10AC788}" srcOrd="2" destOrd="0" parTransId="{839130C3-2450-41F9-B2FF-AAB04DB542F8}" sibTransId="{71F8D490-401F-4E76-8BDC-775AEA978D98}"/>
    <dgm:cxn modelId="{1BA2A877-4D3A-4E2E-BECF-BF6E6BDF36E6}" type="presParOf" srcId="{B985BE1B-6A5B-4A65-9BC1-BFB72AE8B01C}" destId="{31F77F1C-F7D0-4550-8178-91BC7199CCEC}" srcOrd="0" destOrd="0" presId="urn:microsoft.com/office/officeart/2008/layout/RadialCluster"/>
    <dgm:cxn modelId="{B09A4F37-AEA4-4AE7-9CB0-C7AEBE9A7A81}" type="presParOf" srcId="{31F77F1C-F7D0-4550-8178-91BC7199CCEC}" destId="{5266CE1A-507A-4BFB-A524-AD7A6BAC1442}" srcOrd="0" destOrd="0" presId="urn:microsoft.com/office/officeart/2008/layout/RadialCluster"/>
    <dgm:cxn modelId="{19D9FCBF-189C-43F1-9319-499DE0BE7F2A}" type="presParOf" srcId="{31F77F1C-F7D0-4550-8178-91BC7199CCEC}" destId="{4978A7A7-9F9A-4D48-B972-58608C276180}" srcOrd="1" destOrd="0" presId="urn:microsoft.com/office/officeart/2008/layout/RadialCluster"/>
    <dgm:cxn modelId="{161EC3DE-8027-4A48-90E5-FF01CD78EB20}" type="presParOf" srcId="{31F77F1C-F7D0-4550-8178-91BC7199CCEC}" destId="{EBF8FE52-7FE9-435C-A396-BB7940FF0328}" srcOrd="2" destOrd="0" presId="urn:microsoft.com/office/officeart/2008/layout/RadialCluster"/>
    <dgm:cxn modelId="{573D6FF9-2C1F-4082-A873-F0D5C23362AC}" type="presParOf" srcId="{31F77F1C-F7D0-4550-8178-91BC7199CCEC}" destId="{095F8849-70C8-4A76-A1DF-36A3AEBB49D7}" srcOrd="3" destOrd="0" presId="urn:microsoft.com/office/officeart/2008/layout/RadialCluster"/>
    <dgm:cxn modelId="{5000C110-B95F-4514-AAA9-E7B8A169214B}" type="presParOf" srcId="{31F77F1C-F7D0-4550-8178-91BC7199CCEC}" destId="{2BB0412D-9E60-485A-82EA-E84EFB1C8742}" srcOrd="4" destOrd="0" presId="urn:microsoft.com/office/officeart/2008/layout/RadialCluster"/>
    <dgm:cxn modelId="{4DCEE4D2-FB4B-409B-9063-3AF7B0CFDE45}" type="presParOf" srcId="{31F77F1C-F7D0-4550-8178-91BC7199CCEC}" destId="{9370F1C3-A2FB-4D74-AB84-CE5D80A8970D}" srcOrd="5" destOrd="0" presId="urn:microsoft.com/office/officeart/2008/layout/RadialCluster"/>
    <dgm:cxn modelId="{50609E4D-F33E-4359-85E5-1FA8366C0E30}" type="presParOf" srcId="{31F77F1C-F7D0-4550-8178-91BC7199CCEC}" destId="{800679B3-6AB6-4277-A190-E6E25107CD81}" srcOrd="6" destOrd="0" presId="urn:microsoft.com/office/officeart/2008/layout/RadialCluster"/>
    <dgm:cxn modelId="{D707F02F-385F-4413-8D25-15BA18513BB3}" type="presParOf" srcId="{31F77F1C-F7D0-4550-8178-91BC7199CCEC}" destId="{7A638CDD-D73A-4558-BF2F-F1E58FAF703B}" srcOrd="7" destOrd="0" presId="urn:microsoft.com/office/officeart/2008/layout/RadialCluster"/>
    <dgm:cxn modelId="{1353DF5E-038E-46B4-923A-5326A2BA8534}" type="presParOf" srcId="{31F77F1C-F7D0-4550-8178-91BC7199CCEC}" destId="{151AE890-9B45-4EBE-B7FF-8510687763ED}" srcOrd="8" destOrd="0" presId="urn:microsoft.com/office/officeart/2008/layout/RadialCluster"/>
    <dgm:cxn modelId="{5CCC739C-DF07-4A37-8227-E758DCA1AD31}" type="presParOf" srcId="{31F77F1C-F7D0-4550-8178-91BC7199CCEC}" destId="{25883114-4F81-463F-A06C-97243BEAA921}" srcOrd="9" destOrd="0" presId="urn:microsoft.com/office/officeart/2008/layout/RadialCluster"/>
    <dgm:cxn modelId="{6701E9B8-C920-4453-AA81-30AB41C7C3D8}" type="presParOf" srcId="{31F77F1C-F7D0-4550-8178-91BC7199CCEC}" destId="{B178E6E0-4E2A-40D1-B0AD-3C7BD192C9EF}" srcOrd="10" destOrd="0" presId="urn:microsoft.com/office/officeart/2008/layout/RadialCluster"/>
    <dgm:cxn modelId="{E6FDD373-18C9-4B6F-AAB8-111026E1E9BE}" type="presParOf" srcId="{31F77F1C-F7D0-4550-8178-91BC7199CCEC}" destId="{27BC0498-926A-4AC8-885D-CDA673F62E26}" srcOrd="11" destOrd="0" presId="urn:microsoft.com/office/officeart/2008/layout/RadialCluster"/>
    <dgm:cxn modelId="{9B159C97-1B40-4C83-B523-B06980017456}" type="presParOf" srcId="{31F77F1C-F7D0-4550-8178-91BC7199CCEC}" destId="{338A4AEF-8884-43FF-AEE0-F2BAE48992DF}"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21958-D7EC-4558-AA6B-12F54B4A9E02}" type="doc">
      <dgm:prSet loTypeId="urn:microsoft.com/office/officeart/2005/8/layout/process5" loCatId="process" qsTypeId="urn:microsoft.com/office/officeart/2005/8/quickstyle/3d2" qsCatId="3D" csTypeId="urn:microsoft.com/office/officeart/2005/8/colors/accent2_2" csCatId="accent2" phldr="1"/>
      <dgm:spPr/>
      <dgm:t>
        <a:bodyPr/>
        <a:lstStyle/>
        <a:p>
          <a:endParaRPr lang="en-US"/>
        </a:p>
      </dgm:t>
    </dgm:pt>
    <dgm:pt modelId="{2C08B546-CBA9-47A7-8FAD-A8771F45BD5D}">
      <dgm:prSet phldrT="[Text]" custT="1"/>
      <dgm:spPr/>
      <dgm:t>
        <a:bodyPr/>
        <a:lstStyle/>
        <a:p>
          <a:r>
            <a:rPr lang="en-US" sz="2800" b="1" dirty="0" smtClean="0">
              <a:latin typeface="Calibri" pitchFamily="34" charset="0"/>
              <a:cs typeface="Calibri" pitchFamily="34" charset="0"/>
            </a:rPr>
            <a:t>↓SVR</a:t>
          </a:r>
          <a:endParaRPr lang="en-US" sz="2800" b="1" dirty="0">
            <a:latin typeface="Calibri" pitchFamily="34" charset="0"/>
            <a:cs typeface="Calibri" pitchFamily="34" charset="0"/>
          </a:endParaRPr>
        </a:p>
      </dgm:t>
    </dgm:pt>
    <dgm:pt modelId="{3E1DB553-B016-428D-9E65-5FDFC3131499}" type="parTrans" cxnId="{A30F3824-5A40-4568-A15E-06DDD74859E1}">
      <dgm:prSet/>
      <dgm:spPr/>
      <dgm:t>
        <a:bodyPr/>
        <a:lstStyle/>
        <a:p>
          <a:endParaRPr lang="en-US"/>
        </a:p>
      </dgm:t>
    </dgm:pt>
    <dgm:pt modelId="{EBE12405-2B38-4962-89F5-57BFFB86C43B}" type="sibTrans" cxnId="{A30F3824-5A40-4568-A15E-06DDD74859E1}">
      <dgm:prSet/>
      <dgm:spPr/>
      <dgm:t>
        <a:bodyPr/>
        <a:lstStyle/>
        <a:p>
          <a:endParaRPr lang="en-US"/>
        </a:p>
      </dgm:t>
    </dgm:pt>
    <dgm:pt modelId="{D21D8D6F-6832-4F70-94C8-5B79738080CD}">
      <dgm:prSet phldrT="[Text]"/>
      <dgm:spPr/>
      <dgm:t>
        <a:bodyPr/>
        <a:lstStyle/>
        <a:p>
          <a:r>
            <a:rPr lang="en-US" b="1" dirty="0" smtClean="0">
              <a:latin typeface="Calibri" pitchFamily="34" charset="0"/>
              <a:cs typeface="Calibri" pitchFamily="34" charset="0"/>
            </a:rPr>
            <a:t>↓</a:t>
          </a:r>
          <a:r>
            <a:rPr lang="en-US" b="1" smtClean="0">
              <a:latin typeface="Calibri" pitchFamily="34" charset="0"/>
              <a:cs typeface="Calibri" pitchFamily="34" charset="0"/>
            </a:rPr>
            <a:t>Myocardial Contractility</a:t>
          </a:r>
          <a:endParaRPr lang="en-US" dirty="0">
            <a:latin typeface="Calibri" pitchFamily="34" charset="0"/>
            <a:cs typeface="Calibri" pitchFamily="34" charset="0"/>
          </a:endParaRPr>
        </a:p>
      </dgm:t>
    </dgm:pt>
    <dgm:pt modelId="{A0DF7AE8-A679-4C52-89BB-AF7D8AE8DAB9}" type="parTrans" cxnId="{00790180-AD69-4CD0-A839-F9D886325287}">
      <dgm:prSet/>
      <dgm:spPr/>
      <dgm:t>
        <a:bodyPr/>
        <a:lstStyle/>
        <a:p>
          <a:endParaRPr lang="en-US"/>
        </a:p>
      </dgm:t>
    </dgm:pt>
    <dgm:pt modelId="{131DF977-BFF8-4966-BF98-6DBD93D102F4}" type="sibTrans" cxnId="{00790180-AD69-4CD0-A839-F9D886325287}">
      <dgm:prSet/>
      <dgm:spPr/>
      <dgm:t>
        <a:bodyPr/>
        <a:lstStyle/>
        <a:p>
          <a:endParaRPr lang="en-US"/>
        </a:p>
      </dgm:t>
    </dgm:pt>
    <dgm:pt modelId="{1B46A864-0ABB-4FEA-BF9F-CD7E7302E234}">
      <dgm:prSet phldrT="[Text]" custT="1"/>
      <dgm:spPr/>
      <dgm:t>
        <a:bodyPr/>
        <a:lstStyle/>
        <a:p>
          <a:r>
            <a:rPr lang="en-US" sz="2800" b="1" dirty="0" smtClean="0">
              <a:latin typeface="Calibri" pitchFamily="34" charset="0"/>
              <a:cs typeface="Calibri" pitchFamily="34" charset="0"/>
            </a:rPr>
            <a:t>↓AV Nodal Conduction</a:t>
          </a:r>
          <a:endParaRPr lang="en-US" sz="2800" dirty="0">
            <a:latin typeface="Calibri" pitchFamily="34" charset="0"/>
            <a:cs typeface="Calibri" pitchFamily="34" charset="0"/>
          </a:endParaRPr>
        </a:p>
      </dgm:t>
    </dgm:pt>
    <dgm:pt modelId="{D3473475-C4FB-496C-AA43-E2645792D621}" type="parTrans" cxnId="{E4274479-1DE3-4790-BF67-F0EFEE1A7DE9}">
      <dgm:prSet/>
      <dgm:spPr/>
      <dgm:t>
        <a:bodyPr/>
        <a:lstStyle/>
        <a:p>
          <a:endParaRPr lang="en-US"/>
        </a:p>
      </dgm:t>
    </dgm:pt>
    <dgm:pt modelId="{6B14BE74-D66F-45D8-9A31-92E58825F10E}" type="sibTrans" cxnId="{E4274479-1DE3-4790-BF67-F0EFEE1A7DE9}">
      <dgm:prSet/>
      <dgm:spPr/>
      <dgm:t>
        <a:bodyPr/>
        <a:lstStyle/>
        <a:p>
          <a:endParaRPr lang="en-US"/>
        </a:p>
      </dgm:t>
    </dgm:pt>
    <dgm:pt modelId="{792268E7-9DF3-4034-9367-F66ED40C57B5}">
      <dgm:prSet phldrT="[Text]" custT="1"/>
      <dgm:spPr/>
      <dgm:t>
        <a:bodyPr/>
        <a:lstStyle/>
        <a:p>
          <a:r>
            <a:rPr lang="en-US" sz="2800" b="1" dirty="0" smtClean="0">
              <a:latin typeface="Calibri" pitchFamily="34" charset="0"/>
              <a:cs typeface="Calibri" pitchFamily="34" charset="0"/>
            </a:rPr>
            <a:t>Brady-</a:t>
          </a:r>
          <a:r>
            <a:rPr lang="en-US" sz="2800" b="1" dirty="0" err="1" smtClean="0">
              <a:latin typeface="Calibri" pitchFamily="34" charset="0"/>
              <a:cs typeface="Calibri" pitchFamily="34" charset="0"/>
            </a:rPr>
            <a:t>arrhyhtmias</a:t>
          </a:r>
          <a:endParaRPr lang="en-US" sz="2800" b="1" dirty="0">
            <a:latin typeface="Calibri" pitchFamily="34" charset="0"/>
            <a:cs typeface="Calibri" pitchFamily="34" charset="0"/>
          </a:endParaRPr>
        </a:p>
      </dgm:t>
    </dgm:pt>
    <dgm:pt modelId="{2FCAFC5B-3A0F-4CB5-8FC1-1D30DEAC3E70}" type="parTrans" cxnId="{90A96043-F0C3-4FB9-99AB-A3422B92C249}">
      <dgm:prSet/>
      <dgm:spPr/>
      <dgm:t>
        <a:bodyPr/>
        <a:lstStyle/>
        <a:p>
          <a:endParaRPr lang="en-US"/>
        </a:p>
      </dgm:t>
    </dgm:pt>
    <dgm:pt modelId="{1B399BAB-7408-47C1-96EB-6CE752E19E3B}" type="sibTrans" cxnId="{90A96043-F0C3-4FB9-99AB-A3422B92C249}">
      <dgm:prSet/>
      <dgm:spPr/>
      <dgm:t>
        <a:bodyPr/>
        <a:lstStyle/>
        <a:p>
          <a:endParaRPr lang="en-US"/>
        </a:p>
      </dgm:t>
    </dgm:pt>
    <dgm:pt modelId="{A24D1DD0-59AA-47B3-8813-772AAB634355}">
      <dgm:prSet phldrT="[Text]" custT="1"/>
      <dgm:spPr/>
      <dgm:t>
        <a:bodyPr/>
        <a:lstStyle/>
        <a:p>
          <a:r>
            <a:rPr lang="en-US" sz="2700" b="1" dirty="0" smtClean="0">
              <a:latin typeface="Calibri" pitchFamily="34" charset="0"/>
              <a:cs typeface="Calibri" pitchFamily="34" charset="0"/>
            </a:rPr>
            <a:t>Hypotension</a:t>
          </a:r>
        </a:p>
        <a:p>
          <a:r>
            <a:rPr lang="en-US" sz="2700" b="1" dirty="0" smtClean="0">
              <a:latin typeface="Calibri" pitchFamily="34" charset="0"/>
              <a:cs typeface="Calibri" pitchFamily="34" charset="0"/>
            </a:rPr>
            <a:t>Shock</a:t>
          </a:r>
          <a:endParaRPr lang="en-US" sz="2700" b="1" dirty="0">
            <a:latin typeface="Calibri" pitchFamily="34" charset="0"/>
            <a:cs typeface="Calibri" pitchFamily="34" charset="0"/>
          </a:endParaRPr>
        </a:p>
      </dgm:t>
    </dgm:pt>
    <dgm:pt modelId="{1B3339A5-FECE-4B12-9D9F-61A7F2CFE110}" type="parTrans" cxnId="{78BDBB70-0EE6-41D0-9B86-25C8F984F762}">
      <dgm:prSet/>
      <dgm:spPr/>
      <dgm:t>
        <a:bodyPr/>
        <a:lstStyle/>
        <a:p>
          <a:endParaRPr lang="en-US"/>
        </a:p>
      </dgm:t>
    </dgm:pt>
    <dgm:pt modelId="{4F3638CB-D6B0-4FA5-B7EA-FE72E7091706}" type="sibTrans" cxnId="{78BDBB70-0EE6-41D0-9B86-25C8F984F762}">
      <dgm:prSet/>
      <dgm:spPr/>
      <dgm:t>
        <a:bodyPr/>
        <a:lstStyle/>
        <a:p>
          <a:endParaRPr lang="en-US"/>
        </a:p>
      </dgm:t>
    </dgm:pt>
    <dgm:pt modelId="{A6B11A13-068B-4A9F-9914-0B0DD6E44E70}" type="pres">
      <dgm:prSet presAssocID="{C3721958-D7EC-4558-AA6B-12F54B4A9E02}" presName="diagram" presStyleCnt="0">
        <dgm:presLayoutVars>
          <dgm:dir/>
          <dgm:resizeHandles val="exact"/>
        </dgm:presLayoutVars>
      </dgm:prSet>
      <dgm:spPr/>
      <dgm:t>
        <a:bodyPr/>
        <a:lstStyle/>
        <a:p>
          <a:endParaRPr lang="en-US"/>
        </a:p>
      </dgm:t>
    </dgm:pt>
    <dgm:pt modelId="{29EF807D-F3F1-4AAC-9BCD-F5EAE44E3254}" type="pres">
      <dgm:prSet presAssocID="{2C08B546-CBA9-47A7-8FAD-A8771F45BD5D}" presName="node" presStyleLbl="node1" presStyleIdx="0" presStyleCnt="5">
        <dgm:presLayoutVars>
          <dgm:bulletEnabled val="1"/>
        </dgm:presLayoutVars>
      </dgm:prSet>
      <dgm:spPr/>
      <dgm:t>
        <a:bodyPr/>
        <a:lstStyle/>
        <a:p>
          <a:endParaRPr lang="en-US"/>
        </a:p>
      </dgm:t>
    </dgm:pt>
    <dgm:pt modelId="{A390E4E3-0E59-4155-B6A3-DAA3DF812C45}" type="pres">
      <dgm:prSet presAssocID="{EBE12405-2B38-4962-89F5-57BFFB86C43B}" presName="sibTrans" presStyleLbl="sibTrans2D1" presStyleIdx="0" presStyleCnt="4" custFlipVert="0" custFlipHor="0" custScaleX="22329" custScaleY="8688"/>
      <dgm:spPr/>
      <dgm:t>
        <a:bodyPr/>
        <a:lstStyle/>
        <a:p>
          <a:endParaRPr lang="en-US"/>
        </a:p>
      </dgm:t>
    </dgm:pt>
    <dgm:pt modelId="{250AAF42-15BE-4B51-A2EA-5633985A73F6}" type="pres">
      <dgm:prSet presAssocID="{EBE12405-2B38-4962-89F5-57BFFB86C43B}" presName="connectorText" presStyleLbl="sibTrans2D1" presStyleIdx="0" presStyleCnt="4"/>
      <dgm:spPr/>
      <dgm:t>
        <a:bodyPr/>
        <a:lstStyle/>
        <a:p>
          <a:endParaRPr lang="en-US"/>
        </a:p>
      </dgm:t>
    </dgm:pt>
    <dgm:pt modelId="{49B1B5FD-1BDD-47DE-B301-93A538B7BF65}" type="pres">
      <dgm:prSet presAssocID="{D21D8D6F-6832-4F70-94C8-5B79738080CD}" presName="node" presStyleLbl="node1" presStyleIdx="1" presStyleCnt="5">
        <dgm:presLayoutVars>
          <dgm:bulletEnabled val="1"/>
        </dgm:presLayoutVars>
      </dgm:prSet>
      <dgm:spPr/>
      <dgm:t>
        <a:bodyPr/>
        <a:lstStyle/>
        <a:p>
          <a:endParaRPr lang="en-US"/>
        </a:p>
      </dgm:t>
    </dgm:pt>
    <dgm:pt modelId="{53153862-349C-4E08-9D10-124DC566D87F}" type="pres">
      <dgm:prSet presAssocID="{131DF977-BFF8-4966-BF98-6DBD93D102F4}" presName="sibTrans" presStyleLbl="sibTrans2D1" presStyleIdx="1" presStyleCnt="4" custFlipVert="1" custFlipHor="1" custScaleX="11008" custScaleY="8688"/>
      <dgm:spPr/>
      <dgm:t>
        <a:bodyPr/>
        <a:lstStyle/>
        <a:p>
          <a:endParaRPr lang="en-US"/>
        </a:p>
      </dgm:t>
    </dgm:pt>
    <dgm:pt modelId="{A99240E5-97E1-42EA-8AE4-36B8BC6077EA}" type="pres">
      <dgm:prSet presAssocID="{131DF977-BFF8-4966-BF98-6DBD93D102F4}" presName="connectorText" presStyleLbl="sibTrans2D1" presStyleIdx="1" presStyleCnt="4"/>
      <dgm:spPr/>
      <dgm:t>
        <a:bodyPr/>
        <a:lstStyle/>
        <a:p>
          <a:endParaRPr lang="en-US"/>
        </a:p>
      </dgm:t>
    </dgm:pt>
    <dgm:pt modelId="{FB80A1F4-7127-4D2A-B710-538870E1F31B}" type="pres">
      <dgm:prSet presAssocID="{1B46A864-0ABB-4FEA-BF9F-CD7E7302E234}" presName="node" presStyleLbl="node1" presStyleIdx="2" presStyleCnt="5">
        <dgm:presLayoutVars>
          <dgm:bulletEnabled val="1"/>
        </dgm:presLayoutVars>
      </dgm:prSet>
      <dgm:spPr/>
      <dgm:t>
        <a:bodyPr/>
        <a:lstStyle/>
        <a:p>
          <a:endParaRPr lang="en-US"/>
        </a:p>
      </dgm:t>
    </dgm:pt>
    <dgm:pt modelId="{693F4C50-E88B-4E8E-AEE9-DCF7F2CF8BDB}" type="pres">
      <dgm:prSet presAssocID="{6B14BE74-D66F-45D8-9A31-92E58825F10E}" presName="sibTrans" presStyleLbl="sibTrans2D1" presStyleIdx="2" presStyleCnt="4" custFlipVert="1" custFlipHor="1" custScaleX="19051" custScaleY="8688"/>
      <dgm:spPr/>
      <dgm:t>
        <a:bodyPr/>
        <a:lstStyle/>
        <a:p>
          <a:endParaRPr lang="en-US"/>
        </a:p>
      </dgm:t>
    </dgm:pt>
    <dgm:pt modelId="{2A1B087E-26EB-4FD9-9B75-A1717E86BADA}" type="pres">
      <dgm:prSet presAssocID="{6B14BE74-D66F-45D8-9A31-92E58825F10E}" presName="connectorText" presStyleLbl="sibTrans2D1" presStyleIdx="2" presStyleCnt="4"/>
      <dgm:spPr/>
      <dgm:t>
        <a:bodyPr/>
        <a:lstStyle/>
        <a:p>
          <a:endParaRPr lang="en-US"/>
        </a:p>
      </dgm:t>
    </dgm:pt>
    <dgm:pt modelId="{9AD0FB62-9109-40FC-A113-7BAAF1FE19F1}" type="pres">
      <dgm:prSet presAssocID="{792268E7-9DF3-4034-9367-F66ED40C57B5}" presName="node" presStyleLbl="node1" presStyleIdx="3" presStyleCnt="5" custLinFactNeighborX="-1970" custLinFactNeighborY="61834">
        <dgm:presLayoutVars>
          <dgm:bulletEnabled val="1"/>
        </dgm:presLayoutVars>
      </dgm:prSet>
      <dgm:spPr/>
      <dgm:t>
        <a:bodyPr/>
        <a:lstStyle/>
        <a:p>
          <a:endParaRPr lang="en-US"/>
        </a:p>
      </dgm:t>
    </dgm:pt>
    <dgm:pt modelId="{0576F90A-74B8-402F-A949-756B3A5AEEF4}" type="pres">
      <dgm:prSet presAssocID="{1B399BAB-7408-47C1-96EB-6CE752E19E3B}" presName="sibTrans" presStyleLbl="sibTrans2D1" presStyleIdx="3" presStyleCnt="4" custFlipVert="1" custFlipHor="1" custScaleX="3222" custScaleY="33503"/>
      <dgm:spPr/>
      <dgm:t>
        <a:bodyPr/>
        <a:lstStyle/>
        <a:p>
          <a:endParaRPr lang="en-US"/>
        </a:p>
      </dgm:t>
    </dgm:pt>
    <dgm:pt modelId="{943D6DCA-1F32-4663-8EF6-6173F07B89CC}" type="pres">
      <dgm:prSet presAssocID="{1B399BAB-7408-47C1-96EB-6CE752E19E3B}" presName="connectorText" presStyleLbl="sibTrans2D1" presStyleIdx="3" presStyleCnt="4"/>
      <dgm:spPr/>
      <dgm:t>
        <a:bodyPr/>
        <a:lstStyle/>
        <a:p>
          <a:endParaRPr lang="en-US"/>
        </a:p>
      </dgm:t>
    </dgm:pt>
    <dgm:pt modelId="{A7B971CF-4AEC-4CE5-B3E5-56F6C75B0215}" type="pres">
      <dgm:prSet presAssocID="{A24D1DD0-59AA-47B3-8813-772AAB634355}" presName="node" presStyleLbl="node1" presStyleIdx="4" presStyleCnt="5" custLinFactX="-42305" custLinFactNeighborX="-100000" custLinFactNeighborY="60223">
        <dgm:presLayoutVars>
          <dgm:bulletEnabled val="1"/>
        </dgm:presLayoutVars>
      </dgm:prSet>
      <dgm:spPr/>
      <dgm:t>
        <a:bodyPr/>
        <a:lstStyle/>
        <a:p>
          <a:endParaRPr lang="en-US"/>
        </a:p>
      </dgm:t>
    </dgm:pt>
  </dgm:ptLst>
  <dgm:cxnLst>
    <dgm:cxn modelId="{D0B6004C-BA37-4CA9-AC94-EF5462DC6E72}" type="presOf" srcId="{C3721958-D7EC-4558-AA6B-12F54B4A9E02}" destId="{A6B11A13-068B-4A9F-9914-0B0DD6E44E70}" srcOrd="0" destOrd="0" presId="urn:microsoft.com/office/officeart/2005/8/layout/process5"/>
    <dgm:cxn modelId="{90A96043-F0C3-4FB9-99AB-A3422B92C249}" srcId="{C3721958-D7EC-4558-AA6B-12F54B4A9E02}" destId="{792268E7-9DF3-4034-9367-F66ED40C57B5}" srcOrd="3" destOrd="0" parTransId="{2FCAFC5B-3A0F-4CB5-8FC1-1D30DEAC3E70}" sibTransId="{1B399BAB-7408-47C1-96EB-6CE752E19E3B}"/>
    <dgm:cxn modelId="{78BDBB70-0EE6-41D0-9B86-25C8F984F762}" srcId="{C3721958-D7EC-4558-AA6B-12F54B4A9E02}" destId="{A24D1DD0-59AA-47B3-8813-772AAB634355}" srcOrd="4" destOrd="0" parTransId="{1B3339A5-FECE-4B12-9D9F-61A7F2CFE110}" sibTransId="{4F3638CB-D6B0-4FA5-B7EA-FE72E7091706}"/>
    <dgm:cxn modelId="{00790180-AD69-4CD0-A839-F9D886325287}" srcId="{C3721958-D7EC-4558-AA6B-12F54B4A9E02}" destId="{D21D8D6F-6832-4F70-94C8-5B79738080CD}" srcOrd="1" destOrd="0" parTransId="{A0DF7AE8-A679-4C52-89BB-AF7D8AE8DAB9}" sibTransId="{131DF977-BFF8-4966-BF98-6DBD93D102F4}"/>
    <dgm:cxn modelId="{C178CAE5-92EA-48FD-A35F-70254A0F9DC7}" type="presOf" srcId="{1B399BAB-7408-47C1-96EB-6CE752E19E3B}" destId="{943D6DCA-1F32-4663-8EF6-6173F07B89CC}" srcOrd="1" destOrd="0" presId="urn:microsoft.com/office/officeart/2005/8/layout/process5"/>
    <dgm:cxn modelId="{EF2C54C4-A8F4-45E6-A25C-791D1D98DB01}" type="presOf" srcId="{792268E7-9DF3-4034-9367-F66ED40C57B5}" destId="{9AD0FB62-9109-40FC-A113-7BAAF1FE19F1}" srcOrd="0" destOrd="0" presId="urn:microsoft.com/office/officeart/2005/8/layout/process5"/>
    <dgm:cxn modelId="{A30F3824-5A40-4568-A15E-06DDD74859E1}" srcId="{C3721958-D7EC-4558-AA6B-12F54B4A9E02}" destId="{2C08B546-CBA9-47A7-8FAD-A8771F45BD5D}" srcOrd="0" destOrd="0" parTransId="{3E1DB553-B016-428D-9E65-5FDFC3131499}" sibTransId="{EBE12405-2B38-4962-89F5-57BFFB86C43B}"/>
    <dgm:cxn modelId="{731D914C-A0A9-4D0D-B2D7-1016D4D28FBF}" type="presOf" srcId="{1B46A864-0ABB-4FEA-BF9F-CD7E7302E234}" destId="{FB80A1F4-7127-4D2A-B710-538870E1F31B}" srcOrd="0" destOrd="0" presId="urn:microsoft.com/office/officeart/2005/8/layout/process5"/>
    <dgm:cxn modelId="{3DCFAF9A-D2A6-45D7-801C-0C2CCFEBC490}" type="presOf" srcId="{6B14BE74-D66F-45D8-9A31-92E58825F10E}" destId="{2A1B087E-26EB-4FD9-9B75-A1717E86BADA}" srcOrd="1" destOrd="0" presId="urn:microsoft.com/office/officeart/2005/8/layout/process5"/>
    <dgm:cxn modelId="{C7688222-BA1B-4957-BF6E-8E3CAB09B725}" type="presOf" srcId="{EBE12405-2B38-4962-89F5-57BFFB86C43B}" destId="{A390E4E3-0E59-4155-B6A3-DAA3DF812C45}" srcOrd="0" destOrd="0" presId="urn:microsoft.com/office/officeart/2005/8/layout/process5"/>
    <dgm:cxn modelId="{7BA4A4CA-E8E3-4F93-AA31-A4FFB3B4E6C9}" type="presOf" srcId="{2C08B546-CBA9-47A7-8FAD-A8771F45BD5D}" destId="{29EF807D-F3F1-4AAC-9BCD-F5EAE44E3254}" srcOrd="0" destOrd="0" presId="urn:microsoft.com/office/officeart/2005/8/layout/process5"/>
    <dgm:cxn modelId="{1F709F6A-A075-4214-9CB5-B990C6431A47}" type="presOf" srcId="{1B399BAB-7408-47C1-96EB-6CE752E19E3B}" destId="{0576F90A-74B8-402F-A949-756B3A5AEEF4}" srcOrd="0" destOrd="0" presId="urn:microsoft.com/office/officeart/2005/8/layout/process5"/>
    <dgm:cxn modelId="{3064540B-B6B5-4F2F-BAD1-EE8F1BA072D4}" type="presOf" srcId="{6B14BE74-D66F-45D8-9A31-92E58825F10E}" destId="{693F4C50-E88B-4E8E-AEE9-DCF7F2CF8BDB}" srcOrd="0" destOrd="0" presId="urn:microsoft.com/office/officeart/2005/8/layout/process5"/>
    <dgm:cxn modelId="{3EB1C227-294F-415D-8085-8B434D65A521}" type="presOf" srcId="{D21D8D6F-6832-4F70-94C8-5B79738080CD}" destId="{49B1B5FD-1BDD-47DE-B301-93A538B7BF65}" srcOrd="0" destOrd="0" presId="urn:microsoft.com/office/officeart/2005/8/layout/process5"/>
    <dgm:cxn modelId="{E00C2381-E99C-4566-A1B7-B98EE8A25F28}" type="presOf" srcId="{A24D1DD0-59AA-47B3-8813-772AAB634355}" destId="{A7B971CF-4AEC-4CE5-B3E5-56F6C75B0215}" srcOrd="0" destOrd="0" presId="urn:microsoft.com/office/officeart/2005/8/layout/process5"/>
    <dgm:cxn modelId="{9ACB86A5-7B4B-471A-95B7-B5F25DAABE8C}" type="presOf" srcId="{131DF977-BFF8-4966-BF98-6DBD93D102F4}" destId="{53153862-349C-4E08-9D10-124DC566D87F}" srcOrd="0" destOrd="0" presId="urn:microsoft.com/office/officeart/2005/8/layout/process5"/>
    <dgm:cxn modelId="{E4274479-1DE3-4790-BF67-F0EFEE1A7DE9}" srcId="{C3721958-D7EC-4558-AA6B-12F54B4A9E02}" destId="{1B46A864-0ABB-4FEA-BF9F-CD7E7302E234}" srcOrd="2" destOrd="0" parTransId="{D3473475-C4FB-496C-AA43-E2645792D621}" sibTransId="{6B14BE74-D66F-45D8-9A31-92E58825F10E}"/>
    <dgm:cxn modelId="{D55F45AA-8DA6-424D-99D4-CF071AA76D3B}" type="presOf" srcId="{131DF977-BFF8-4966-BF98-6DBD93D102F4}" destId="{A99240E5-97E1-42EA-8AE4-36B8BC6077EA}" srcOrd="1" destOrd="0" presId="urn:microsoft.com/office/officeart/2005/8/layout/process5"/>
    <dgm:cxn modelId="{44FAAC10-8999-4F5C-ABE6-97E39069AF01}" type="presOf" srcId="{EBE12405-2B38-4962-89F5-57BFFB86C43B}" destId="{250AAF42-15BE-4B51-A2EA-5633985A73F6}" srcOrd="1" destOrd="0" presId="urn:microsoft.com/office/officeart/2005/8/layout/process5"/>
    <dgm:cxn modelId="{BCE56965-5979-4AEC-83A0-2977EB99AEA0}" type="presParOf" srcId="{A6B11A13-068B-4A9F-9914-0B0DD6E44E70}" destId="{29EF807D-F3F1-4AAC-9BCD-F5EAE44E3254}" srcOrd="0" destOrd="0" presId="urn:microsoft.com/office/officeart/2005/8/layout/process5"/>
    <dgm:cxn modelId="{45D45BFD-2425-4F8C-995B-B66B8B684BED}" type="presParOf" srcId="{A6B11A13-068B-4A9F-9914-0B0DD6E44E70}" destId="{A390E4E3-0E59-4155-B6A3-DAA3DF812C45}" srcOrd="1" destOrd="0" presId="urn:microsoft.com/office/officeart/2005/8/layout/process5"/>
    <dgm:cxn modelId="{8F2B3880-D3D5-43AA-AE11-9DCC81E1666C}" type="presParOf" srcId="{A390E4E3-0E59-4155-B6A3-DAA3DF812C45}" destId="{250AAF42-15BE-4B51-A2EA-5633985A73F6}" srcOrd="0" destOrd="0" presId="urn:microsoft.com/office/officeart/2005/8/layout/process5"/>
    <dgm:cxn modelId="{20345FE8-1735-4E08-8E1F-1EFB59C65867}" type="presParOf" srcId="{A6B11A13-068B-4A9F-9914-0B0DD6E44E70}" destId="{49B1B5FD-1BDD-47DE-B301-93A538B7BF65}" srcOrd="2" destOrd="0" presId="urn:microsoft.com/office/officeart/2005/8/layout/process5"/>
    <dgm:cxn modelId="{A87B8C22-7CB9-4334-A5A2-48D843A9250E}" type="presParOf" srcId="{A6B11A13-068B-4A9F-9914-0B0DD6E44E70}" destId="{53153862-349C-4E08-9D10-124DC566D87F}" srcOrd="3" destOrd="0" presId="urn:microsoft.com/office/officeart/2005/8/layout/process5"/>
    <dgm:cxn modelId="{B3D328B6-949F-41D5-905A-61F27CC035DD}" type="presParOf" srcId="{53153862-349C-4E08-9D10-124DC566D87F}" destId="{A99240E5-97E1-42EA-8AE4-36B8BC6077EA}" srcOrd="0" destOrd="0" presId="urn:microsoft.com/office/officeart/2005/8/layout/process5"/>
    <dgm:cxn modelId="{462B7588-D987-43E2-B0AC-701F8C9184FF}" type="presParOf" srcId="{A6B11A13-068B-4A9F-9914-0B0DD6E44E70}" destId="{FB80A1F4-7127-4D2A-B710-538870E1F31B}" srcOrd="4" destOrd="0" presId="urn:microsoft.com/office/officeart/2005/8/layout/process5"/>
    <dgm:cxn modelId="{4C586FD1-2EC5-4B91-940F-09BCF39B17A6}" type="presParOf" srcId="{A6B11A13-068B-4A9F-9914-0B0DD6E44E70}" destId="{693F4C50-E88B-4E8E-AEE9-DCF7F2CF8BDB}" srcOrd="5" destOrd="0" presId="urn:microsoft.com/office/officeart/2005/8/layout/process5"/>
    <dgm:cxn modelId="{D9BE628B-730C-4F5C-8743-499DDCCE3EB3}" type="presParOf" srcId="{693F4C50-E88B-4E8E-AEE9-DCF7F2CF8BDB}" destId="{2A1B087E-26EB-4FD9-9B75-A1717E86BADA}" srcOrd="0" destOrd="0" presId="urn:microsoft.com/office/officeart/2005/8/layout/process5"/>
    <dgm:cxn modelId="{088D93FA-5FB2-4383-B175-D70C7A0C7CAB}" type="presParOf" srcId="{A6B11A13-068B-4A9F-9914-0B0DD6E44E70}" destId="{9AD0FB62-9109-40FC-A113-7BAAF1FE19F1}" srcOrd="6" destOrd="0" presId="urn:microsoft.com/office/officeart/2005/8/layout/process5"/>
    <dgm:cxn modelId="{3802AB46-43ED-46E4-8A61-D765DAFAECBA}" type="presParOf" srcId="{A6B11A13-068B-4A9F-9914-0B0DD6E44E70}" destId="{0576F90A-74B8-402F-A949-756B3A5AEEF4}" srcOrd="7" destOrd="0" presId="urn:microsoft.com/office/officeart/2005/8/layout/process5"/>
    <dgm:cxn modelId="{7F9494EE-6C6D-4E27-9AF5-0ADC7FC3685C}" type="presParOf" srcId="{0576F90A-74B8-402F-A949-756B3A5AEEF4}" destId="{943D6DCA-1F32-4663-8EF6-6173F07B89CC}" srcOrd="0" destOrd="0" presId="urn:microsoft.com/office/officeart/2005/8/layout/process5"/>
    <dgm:cxn modelId="{9913E391-80AF-4BD0-B06A-1D109B6C708D}" type="presParOf" srcId="{A6B11A13-068B-4A9F-9914-0B0DD6E44E70}" destId="{A7B971CF-4AEC-4CE5-B3E5-56F6C75B0215}"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6CE1A-507A-4BFB-A524-AD7A6BAC1442}">
      <dsp:nvSpPr>
        <dsp:cNvPr id="0" name=""/>
        <dsp:cNvSpPr/>
      </dsp:nvSpPr>
      <dsp:spPr>
        <a:xfrm>
          <a:off x="2961095" y="1820036"/>
          <a:ext cx="2209800" cy="1560031"/>
        </a:xfrm>
        <a:prstGeom prst="roundRect">
          <a:avLst/>
        </a:prstGeom>
        <a:solidFill>
          <a:schemeClr val="accent6">
            <a:lumMod val="7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pitchFamily="34" charset="0"/>
              <a:cs typeface="Calibri" pitchFamily="34" charset="0"/>
            </a:rPr>
            <a:t>Grandma’s Medicines</a:t>
          </a:r>
          <a:endParaRPr lang="en-US" sz="2400" b="1" kern="1200" dirty="0">
            <a:solidFill>
              <a:schemeClr val="bg1"/>
            </a:solidFill>
            <a:latin typeface="Calibri" pitchFamily="34" charset="0"/>
            <a:cs typeface="Calibri" pitchFamily="34" charset="0"/>
          </a:endParaRPr>
        </a:p>
      </dsp:txBody>
      <dsp:txXfrm>
        <a:off x="3037249" y="1896190"/>
        <a:ext cx="2057492" cy="1407723"/>
      </dsp:txXfrm>
    </dsp:sp>
    <dsp:sp modelId="{4978A7A7-9F9A-4D48-B972-58608C276180}">
      <dsp:nvSpPr>
        <dsp:cNvPr id="0" name=""/>
        <dsp:cNvSpPr/>
      </dsp:nvSpPr>
      <dsp:spPr>
        <a:xfrm rot="16186626">
          <a:off x="3788776" y="1546917"/>
          <a:ext cx="546242" cy="0"/>
        </a:xfrm>
        <a:custGeom>
          <a:avLst/>
          <a:gdLst/>
          <a:ahLst/>
          <a:cxnLst/>
          <a:rect l="0" t="0" r="0" b="0"/>
          <a:pathLst>
            <a:path>
              <a:moveTo>
                <a:pt x="0" y="0"/>
              </a:moveTo>
              <a:lnTo>
                <a:pt x="546242"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sp>
    <dsp:sp modelId="{EBF8FE52-7FE9-435C-A396-BB7940FF0328}">
      <dsp:nvSpPr>
        <dsp:cNvPr id="0" name=""/>
        <dsp:cNvSpPr/>
      </dsp:nvSpPr>
      <dsp:spPr>
        <a:xfrm>
          <a:off x="3362214" y="228577"/>
          <a:ext cx="1393175" cy="1045221"/>
        </a:xfrm>
        <a:prstGeom prst="roundRect">
          <a:avLst/>
        </a:prstGeom>
        <a:solidFill>
          <a:schemeClr val="accent5">
            <a:lumMod val="1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Calibri" pitchFamily="34" charset="0"/>
              <a:cs typeface="Calibri" pitchFamily="34" charset="0"/>
            </a:rPr>
            <a:t>ACE Inhibitors</a:t>
          </a:r>
          <a:endParaRPr lang="en-US" sz="2000" b="1" kern="1200" dirty="0">
            <a:solidFill>
              <a:schemeClr val="bg1"/>
            </a:solidFill>
            <a:latin typeface="Calibri" pitchFamily="34" charset="0"/>
            <a:cs typeface="Calibri" pitchFamily="34" charset="0"/>
          </a:endParaRPr>
        </a:p>
      </dsp:txBody>
      <dsp:txXfrm>
        <a:off x="3413237" y="279600"/>
        <a:ext cx="1291129" cy="943175"/>
      </dsp:txXfrm>
    </dsp:sp>
    <dsp:sp modelId="{095F8849-70C8-4A76-A1DF-36A3AEBB49D7}">
      <dsp:nvSpPr>
        <dsp:cNvPr id="0" name=""/>
        <dsp:cNvSpPr/>
      </dsp:nvSpPr>
      <dsp:spPr>
        <a:xfrm rot="20181510">
          <a:off x="5150259" y="2017780"/>
          <a:ext cx="491755" cy="0"/>
        </a:xfrm>
        <a:custGeom>
          <a:avLst/>
          <a:gdLst/>
          <a:ahLst/>
          <a:cxnLst/>
          <a:rect l="0" t="0" r="0" b="0"/>
          <a:pathLst>
            <a:path>
              <a:moveTo>
                <a:pt x="0" y="0"/>
              </a:moveTo>
              <a:lnTo>
                <a:pt x="491755"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sp>
    <dsp:sp modelId="{2BB0412D-9E60-485A-82EA-E84EFB1C8742}">
      <dsp:nvSpPr>
        <dsp:cNvPr id="0" name=""/>
        <dsp:cNvSpPr/>
      </dsp:nvSpPr>
      <dsp:spPr>
        <a:xfrm>
          <a:off x="5621379" y="1038222"/>
          <a:ext cx="1637213" cy="1045221"/>
        </a:xfrm>
        <a:prstGeom prst="roundRect">
          <a:avLst/>
        </a:prstGeom>
        <a:solidFill>
          <a:schemeClr val="accent5">
            <a:lumMod val="1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Calibri" pitchFamily="34" charset="0"/>
              <a:cs typeface="Calibri" pitchFamily="34" charset="0"/>
            </a:rPr>
            <a:t>Diuretics</a:t>
          </a:r>
          <a:endParaRPr lang="en-US" sz="2000" b="1" kern="1200" dirty="0">
            <a:solidFill>
              <a:schemeClr val="bg1"/>
            </a:solidFill>
            <a:latin typeface="Calibri" pitchFamily="34" charset="0"/>
            <a:cs typeface="Calibri" pitchFamily="34" charset="0"/>
          </a:endParaRPr>
        </a:p>
      </dsp:txBody>
      <dsp:txXfrm>
        <a:off x="5672402" y="1089245"/>
        <a:ext cx="1535167" cy="943175"/>
      </dsp:txXfrm>
    </dsp:sp>
    <dsp:sp modelId="{9370F1C3-A2FB-4D74-AB84-CE5D80A8970D}">
      <dsp:nvSpPr>
        <dsp:cNvPr id="0" name=""/>
        <dsp:cNvSpPr/>
      </dsp:nvSpPr>
      <dsp:spPr>
        <a:xfrm rot="1481742">
          <a:off x="5147538" y="3214844"/>
          <a:ext cx="510750" cy="0"/>
        </a:xfrm>
        <a:custGeom>
          <a:avLst/>
          <a:gdLst/>
          <a:ahLst/>
          <a:cxnLst/>
          <a:rect l="0" t="0" r="0" b="0"/>
          <a:pathLst>
            <a:path>
              <a:moveTo>
                <a:pt x="0" y="0"/>
              </a:moveTo>
              <a:lnTo>
                <a:pt x="510750"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sp>
    <dsp:sp modelId="{800679B3-6AB6-4277-A190-E6E25107CD81}">
      <dsp:nvSpPr>
        <dsp:cNvPr id="0" name=""/>
        <dsp:cNvSpPr/>
      </dsp:nvSpPr>
      <dsp:spPr>
        <a:xfrm>
          <a:off x="5634932" y="3171825"/>
          <a:ext cx="1621785" cy="1045221"/>
        </a:xfrm>
        <a:prstGeom prst="roundRect">
          <a:avLst/>
        </a:prstGeom>
        <a:solidFill>
          <a:schemeClr val="accent5">
            <a:lumMod val="1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Calibri" pitchFamily="34" charset="0"/>
              <a:cs typeface="Calibri" pitchFamily="34" charset="0"/>
            </a:rPr>
            <a:t>Calcium Channel Blockers</a:t>
          </a:r>
          <a:endParaRPr lang="en-US" sz="2000" b="1" kern="1200" dirty="0">
            <a:solidFill>
              <a:schemeClr val="bg1"/>
            </a:solidFill>
            <a:latin typeface="Calibri" pitchFamily="34" charset="0"/>
            <a:cs typeface="Calibri" pitchFamily="34" charset="0"/>
          </a:endParaRPr>
        </a:p>
      </dsp:txBody>
      <dsp:txXfrm>
        <a:off x="5685955" y="3222848"/>
        <a:ext cx="1519739" cy="943175"/>
      </dsp:txXfrm>
    </dsp:sp>
    <dsp:sp modelId="{7A638CDD-D73A-4558-BF2F-F1E58FAF703B}">
      <dsp:nvSpPr>
        <dsp:cNvPr id="0" name=""/>
        <dsp:cNvSpPr/>
      </dsp:nvSpPr>
      <dsp:spPr>
        <a:xfrm rot="5422106">
          <a:off x="3671072" y="3767476"/>
          <a:ext cx="774831" cy="0"/>
        </a:xfrm>
        <a:custGeom>
          <a:avLst/>
          <a:gdLst/>
          <a:ahLst/>
          <a:cxnLst/>
          <a:rect l="0" t="0" r="0" b="0"/>
          <a:pathLst>
            <a:path>
              <a:moveTo>
                <a:pt x="0" y="0"/>
              </a:moveTo>
              <a:lnTo>
                <a:pt x="774831" y="0"/>
              </a:lnTo>
            </a:path>
          </a:pathLst>
        </a:custGeom>
        <a:noFill/>
        <a:ln w="25400" cap="flat" cmpd="sng" algn="ctr">
          <a:solidFill>
            <a:schemeClr val="bg2"/>
          </a:solidFill>
          <a:prstDash val="solid"/>
        </a:ln>
        <a:effectLst/>
      </dsp:spPr>
      <dsp:style>
        <a:lnRef idx="2">
          <a:scrgbClr r="0" g="0" b="0"/>
        </a:lnRef>
        <a:fillRef idx="0">
          <a:scrgbClr r="0" g="0" b="0"/>
        </a:fillRef>
        <a:effectRef idx="0">
          <a:scrgbClr r="0" g="0" b="0"/>
        </a:effectRef>
        <a:fontRef idx="minor"/>
      </dsp:style>
    </dsp:sp>
    <dsp:sp modelId="{151AE890-9B45-4EBE-B7FF-8510687763ED}">
      <dsp:nvSpPr>
        <dsp:cNvPr id="0" name=""/>
        <dsp:cNvSpPr/>
      </dsp:nvSpPr>
      <dsp:spPr>
        <a:xfrm>
          <a:off x="3305831" y="4154883"/>
          <a:ext cx="1493610" cy="1045221"/>
        </a:xfrm>
        <a:prstGeom prst="roundRect">
          <a:avLst/>
        </a:prstGeom>
        <a:solidFill>
          <a:schemeClr val="accent5">
            <a:lumMod val="1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Calibri" pitchFamily="34" charset="0"/>
              <a:cs typeface="Calibri" pitchFamily="34" charset="0"/>
            </a:rPr>
            <a:t>Beta Blockers</a:t>
          </a:r>
          <a:endParaRPr lang="en-US" sz="2000" b="1" kern="1200" dirty="0">
            <a:solidFill>
              <a:schemeClr val="bg1"/>
            </a:solidFill>
            <a:latin typeface="Calibri" pitchFamily="34" charset="0"/>
            <a:cs typeface="Calibri" pitchFamily="34" charset="0"/>
          </a:endParaRPr>
        </a:p>
      </dsp:txBody>
      <dsp:txXfrm>
        <a:off x="3356854" y="4205906"/>
        <a:ext cx="1391564" cy="943175"/>
      </dsp:txXfrm>
    </dsp:sp>
    <dsp:sp modelId="{25883114-4F81-463F-A06C-97243BEAA921}">
      <dsp:nvSpPr>
        <dsp:cNvPr id="0" name=""/>
        <dsp:cNvSpPr/>
      </dsp:nvSpPr>
      <dsp:spPr>
        <a:xfrm rot="9245880">
          <a:off x="2449594" y="3254239"/>
          <a:ext cx="538551" cy="0"/>
        </a:xfrm>
        <a:custGeom>
          <a:avLst/>
          <a:gdLst/>
          <a:ahLst/>
          <a:cxnLst/>
          <a:rect l="0" t="0" r="0" b="0"/>
          <a:pathLst>
            <a:path>
              <a:moveTo>
                <a:pt x="0" y="0"/>
              </a:moveTo>
              <a:lnTo>
                <a:pt x="538551"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8E6E0-4E2A-40D1-B0AD-3C7BD192C9EF}">
      <dsp:nvSpPr>
        <dsp:cNvPr id="0" name=""/>
        <dsp:cNvSpPr/>
      </dsp:nvSpPr>
      <dsp:spPr>
        <a:xfrm>
          <a:off x="834341" y="3248022"/>
          <a:ext cx="1642303" cy="1045221"/>
        </a:xfrm>
        <a:prstGeom prst="roundRect">
          <a:avLst/>
        </a:prstGeom>
        <a:solidFill>
          <a:schemeClr val="accent5">
            <a:lumMod val="1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Calibri" pitchFamily="34" charset="0"/>
              <a:cs typeface="Calibri" pitchFamily="34" charset="0"/>
            </a:rPr>
            <a:t>Central Acting Agents</a:t>
          </a:r>
          <a:endParaRPr lang="en-US" sz="2000" b="1" kern="1200" dirty="0">
            <a:solidFill>
              <a:schemeClr val="bg1"/>
            </a:solidFill>
            <a:latin typeface="Calibri" pitchFamily="34" charset="0"/>
            <a:cs typeface="Calibri" pitchFamily="34" charset="0"/>
          </a:endParaRPr>
        </a:p>
      </dsp:txBody>
      <dsp:txXfrm>
        <a:off x="885364" y="3299045"/>
        <a:ext cx="1540257" cy="943175"/>
      </dsp:txXfrm>
    </dsp:sp>
    <dsp:sp modelId="{27BC0498-926A-4AC8-885D-CDA673F62E26}">
      <dsp:nvSpPr>
        <dsp:cNvPr id="0" name=""/>
        <dsp:cNvSpPr/>
      </dsp:nvSpPr>
      <dsp:spPr>
        <a:xfrm rot="12226896">
          <a:off x="2563512" y="2029440"/>
          <a:ext cx="415210" cy="0"/>
        </a:xfrm>
        <a:custGeom>
          <a:avLst/>
          <a:gdLst/>
          <a:ahLst/>
          <a:cxnLst/>
          <a:rect l="0" t="0" r="0" b="0"/>
          <a:pathLst>
            <a:path>
              <a:moveTo>
                <a:pt x="0" y="0"/>
              </a:moveTo>
              <a:lnTo>
                <a:pt x="41521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A4AEF-8884-43FF-AEE0-F2BAE48992DF}">
      <dsp:nvSpPr>
        <dsp:cNvPr id="0" name=""/>
        <dsp:cNvSpPr/>
      </dsp:nvSpPr>
      <dsp:spPr>
        <a:xfrm>
          <a:off x="834346" y="1038233"/>
          <a:ext cx="1746794" cy="1045221"/>
        </a:xfrm>
        <a:prstGeom prst="roundRect">
          <a:avLst/>
        </a:prstGeom>
        <a:solidFill>
          <a:schemeClr val="accent5">
            <a:lumMod val="1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Calibri" pitchFamily="34" charset="0"/>
              <a:cs typeface="Calibri" pitchFamily="34" charset="0"/>
            </a:rPr>
            <a:t>Vasodilators</a:t>
          </a:r>
          <a:endParaRPr lang="en-US" sz="2000" b="1" kern="1200" dirty="0">
            <a:solidFill>
              <a:schemeClr val="bg1"/>
            </a:solidFill>
            <a:latin typeface="Calibri" pitchFamily="34" charset="0"/>
            <a:cs typeface="Calibri" pitchFamily="34" charset="0"/>
          </a:endParaRPr>
        </a:p>
      </dsp:txBody>
      <dsp:txXfrm>
        <a:off x="885369" y="1089256"/>
        <a:ext cx="1644748" cy="943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F807D-F3F1-4AAC-9BCD-F5EAE44E3254}">
      <dsp:nvSpPr>
        <dsp:cNvPr id="0" name=""/>
        <dsp:cNvSpPr/>
      </dsp:nvSpPr>
      <dsp:spPr>
        <a:xfrm>
          <a:off x="7099" y="334525"/>
          <a:ext cx="2121842" cy="12731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itchFamily="34" charset="0"/>
              <a:cs typeface="Calibri" pitchFamily="34" charset="0"/>
            </a:rPr>
            <a:t>↓SVR</a:t>
          </a:r>
          <a:endParaRPr lang="en-US" sz="2800" b="1" kern="1200" dirty="0">
            <a:latin typeface="Calibri" pitchFamily="34" charset="0"/>
            <a:cs typeface="Calibri" pitchFamily="34" charset="0"/>
          </a:endParaRPr>
        </a:p>
      </dsp:txBody>
      <dsp:txXfrm>
        <a:off x="44387" y="371813"/>
        <a:ext cx="2047266" cy="1198529"/>
      </dsp:txXfrm>
    </dsp:sp>
    <dsp:sp modelId="{A390E4E3-0E59-4155-B6A3-DAA3DF812C45}">
      <dsp:nvSpPr>
        <dsp:cNvPr id="0" name=""/>
        <dsp:cNvSpPr/>
      </dsp:nvSpPr>
      <dsp:spPr>
        <a:xfrm>
          <a:off x="2490357" y="948219"/>
          <a:ext cx="100442" cy="4571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490357" y="957362"/>
        <a:ext cx="86727" cy="27431"/>
      </dsp:txXfrm>
    </dsp:sp>
    <dsp:sp modelId="{49B1B5FD-1BDD-47DE-B301-93A538B7BF65}">
      <dsp:nvSpPr>
        <dsp:cNvPr id="0" name=""/>
        <dsp:cNvSpPr/>
      </dsp:nvSpPr>
      <dsp:spPr>
        <a:xfrm>
          <a:off x="2977678" y="334525"/>
          <a:ext cx="2121842" cy="12731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pitchFamily="34" charset="0"/>
              <a:cs typeface="Calibri" pitchFamily="34" charset="0"/>
            </a:rPr>
            <a:t>↓</a:t>
          </a:r>
          <a:r>
            <a:rPr lang="en-US" sz="2600" b="1" kern="1200" smtClean="0">
              <a:latin typeface="Calibri" pitchFamily="34" charset="0"/>
              <a:cs typeface="Calibri" pitchFamily="34" charset="0"/>
            </a:rPr>
            <a:t>Myocardial Contractility</a:t>
          </a:r>
          <a:endParaRPr lang="en-US" sz="2600" kern="1200" dirty="0">
            <a:latin typeface="Calibri" pitchFamily="34" charset="0"/>
            <a:cs typeface="Calibri" pitchFamily="34" charset="0"/>
          </a:endParaRPr>
        </a:p>
      </dsp:txBody>
      <dsp:txXfrm>
        <a:off x="3014966" y="371813"/>
        <a:ext cx="2047266" cy="1198529"/>
      </dsp:txXfrm>
    </dsp:sp>
    <dsp:sp modelId="{53153862-349C-4E08-9D10-124DC566D87F}">
      <dsp:nvSpPr>
        <dsp:cNvPr id="0" name=""/>
        <dsp:cNvSpPr/>
      </dsp:nvSpPr>
      <dsp:spPr>
        <a:xfrm flipH="1" flipV="1">
          <a:off x="5486400" y="948219"/>
          <a:ext cx="49517" cy="4571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500115" y="957362"/>
        <a:ext cx="35802" cy="27431"/>
      </dsp:txXfrm>
    </dsp:sp>
    <dsp:sp modelId="{FB80A1F4-7127-4D2A-B710-538870E1F31B}">
      <dsp:nvSpPr>
        <dsp:cNvPr id="0" name=""/>
        <dsp:cNvSpPr/>
      </dsp:nvSpPr>
      <dsp:spPr>
        <a:xfrm>
          <a:off x="5948258" y="334525"/>
          <a:ext cx="2121842" cy="12731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itchFamily="34" charset="0"/>
              <a:cs typeface="Calibri" pitchFamily="34" charset="0"/>
            </a:rPr>
            <a:t>↓AV Nodal Conduction</a:t>
          </a:r>
          <a:endParaRPr lang="en-US" sz="2800" kern="1200" dirty="0">
            <a:latin typeface="Calibri" pitchFamily="34" charset="0"/>
            <a:cs typeface="Calibri" pitchFamily="34" charset="0"/>
          </a:endParaRPr>
        </a:p>
      </dsp:txBody>
      <dsp:txXfrm>
        <a:off x="5985546" y="371813"/>
        <a:ext cx="2047266" cy="1198529"/>
      </dsp:txXfrm>
    </dsp:sp>
    <dsp:sp modelId="{693F4C50-E88B-4E8E-AEE9-DCF7F2CF8BDB}">
      <dsp:nvSpPr>
        <dsp:cNvPr id="0" name=""/>
        <dsp:cNvSpPr/>
      </dsp:nvSpPr>
      <dsp:spPr>
        <a:xfrm rot="5458495" flipH="1" flipV="1">
          <a:off x="6928835" y="2158655"/>
          <a:ext cx="119491" cy="4571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6974748" y="2135483"/>
        <a:ext cx="27431" cy="105776"/>
      </dsp:txXfrm>
    </dsp:sp>
    <dsp:sp modelId="{9AD0FB62-9109-40FC-A113-7BAAF1FE19F1}">
      <dsp:nvSpPr>
        <dsp:cNvPr id="0" name=""/>
        <dsp:cNvSpPr/>
      </dsp:nvSpPr>
      <dsp:spPr>
        <a:xfrm>
          <a:off x="5906458" y="2790894"/>
          <a:ext cx="2121842" cy="12731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itchFamily="34" charset="0"/>
              <a:cs typeface="Calibri" pitchFamily="34" charset="0"/>
            </a:rPr>
            <a:t>Brady-</a:t>
          </a:r>
          <a:r>
            <a:rPr lang="en-US" sz="2800" b="1" kern="1200" dirty="0" err="1" smtClean="0">
              <a:latin typeface="Calibri" pitchFamily="34" charset="0"/>
              <a:cs typeface="Calibri" pitchFamily="34" charset="0"/>
            </a:rPr>
            <a:t>arrhyhtmias</a:t>
          </a:r>
          <a:endParaRPr lang="en-US" sz="2800" b="1" kern="1200" dirty="0">
            <a:latin typeface="Calibri" pitchFamily="34" charset="0"/>
            <a:cs typeface="Calibri" pitchFamily="34" charset="0"/>
          </a:endParaRPr>
        </a:p>
      </dsp:txBody>
      <dsp:txXfrm>
        <a:off x="5943746" y="2828182"/>
        <a:ext cx="2047266" cy="1198529"/>
      </dsp:txXfrm>
    </dsp:sp>
    <dsp:sp modelId="{0576F90A-74B8-402F-A949-756B3A5AEEF4}">
      <dsp:nvSpPr>
        <dsp:cNvPr id="0" name=""/>
        <dsp:cNvSpPr/>
      </dsp:nvSpPr>
      <dsp:spPr>
        <a:xfrm rot="10800000" flipH="1" flipV="1">
          <a:off x="4038605" y="3339297"/>
          <a:ext cx="64628" cy="176298"/>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4038605" y="3374557"/>
        <a:ext cx="45240" cy="105778"/>
      </dsp:txXfrm>
    </dsp:sp>
    <dsp:sp modelId="{A7B971CF-4AEC-4CE5-B3E5-56F6C75B0215}">
      <dsp:nvSpPr>
        <dsp:cNvPr id="0" name=""/>
        <dsp:cNvSpPr/>
      </dsp:nvSpPr>
      <dsp:spPr>
        <a:xfrm>
          <a:off x="0" y="2790894"/>
          <a:ext cx="2121842" cy="12731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Calibri" pitchFamily="34" charset="0"/>
              <a:cs typeface="Calibri" pitchFamily="34" charset="0"/>
            </a:rPr>
            <a:t>Hypotension</a:t>
          </a:r>
        </a:p>
        <a:p>
          <a:pPr lvl="0" algn="ctr" defTabSz="1200150">
            <a:lnSpc>
              <a:spcPct val="90000"/>
            </a:lnSpc>
            <a:spcBef>
              <a:spcPct val="0"/>
            </a:spcBef>
            <a:spcAft>
              <a:spcPct val="35000"/>
            </a:spcAft>
          </a:pPr>
          <a:r>
            <a:rPr lang="en-US" sz="2700" b="1" kern="1200" dirty="0" smtClean="0">
              <a:latin typeface="Calibri" pitchFamily="34" charset="0"/>
              <a:cs typeface="Calibri" pitchFamily="34" charset="0"/>
            </a:rPr>
            <a:t>Shock</a:t>
          </a:r>
          <a:endParaRPr lang="en-US" sz="2700" b="1" kern="1200" dirty="0">
            <a:latin typeface="Calibri" pitchFamily="34" charset="0"/>
            <a:cs typeface="Calibri" pitchFamily="34" charset="0"/>
          </a:endParaRPr>
        </a:p>
      </dsp:txBody>
      <dsp:txXfrm>
        <a:off x="37288" y="2828182"/>
        <a:ext cx="2047266" cy="119852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B875BD3-BD46-4BFF-9799-C9C86E8EFCEF}" type="slidenum">
              <a:rPr lang="en-US"/>
              <a:pPr/>
              <a:t>‹#›</a:t>
            </a:fld>
            <a:endParaRPr lang="en-US"/>
          </a:p>
        </p:txBody>
      </p:sp>
    </p:spTree>
    <p:extLst>
      <p:ext uri="{BB962C8B-B14F-4D97-AF65-F5344CB8AC3E}">
        <p14:creationId xmlns:p14="http://schemas.microsoft.com/office/powerpoint/2010/main" val="2283772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dconsult.com.ezproxy.galter.northwestern.edu/book/player/linkTo?type=bookPage&amp;isbn=978-0-7216-0693-4&amp;eid=4-u1.0-B978-0-7216-0693-4..50064-5--bib40&amp;appID=MDC"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mdconsult.com.ezproxy.galter.northwestern.edu/book/player/linkTo?type=bookPage&amp;isbn=978-0-7216-0693-4&amp;eid=4-u1.0-B978-0-7216-0693-4..50064-5--bib41&amp;appID=MDC"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320EB-6D1C-4E2F-BE6A-B7F1C40B993D}"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smtClean="0"/>
              <a:t>You</a:t>
            </a:r>
            <a:r>
              <a:rPr lang="en-US" baseline="0" dirty="0" smtClean="0"/>
              <a:t> are called to evaluate a </a:t>
            </a:r>
            <a:r>
              <a:rPr lang="en-US" dirty="0" smtClean="0"/>
              <a:t>3-year-old  girl who is brough</a:t>
            </a:r>
            <a:r>
              <a:rPr lang="en-US" baseline="0" dirty="0" smtClean="0"/>
              <a:t>t in by mom for concern of a possible ingestion</a:t>
            </a:r>
            <a:r>
              <a:rPr lang="en-US" dirty="0" smtClean="0"/>
              <a:t>.  Mom</a:t>
            </a:r>
            <a:r>
              <a:rPr lang="en-US" baseline="0" dirty="0" smtClean="0"/>
              <a:t> had put her down for a nap about an hour earlier. She heard her playing, went to go check on her, and was shocked to find her surrounded by several open pill bottles.  Mom brought her in immediately, along with a bag full of pill bottles, but thinks she may have left one or two behind.</a:t>
            </a:r>
            <a:endParaRPr lang="en-US" dirty="0"/>
          </a:p>
        </p:txBody>
      </p:sp>
    </p:spTree>
    <p:extLst>
      <p:ext uri="{BB962C8B-B14F-4D97-AF65-F5344CB8AC3E}">
        <p14:creationId xmlns:p14="http://schemas.microsoft.com/office/powerpoint/2010/main" val="126445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In general, the approach to any patient begins with our good old ABCs, but we have a new pneumonic as we approach “D”</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12</a:t>
            </a:fld>
            <a:endParaRPr lang="en-US" smtClean="0"/>
          </a:p>
        </p:txBody>
      </p:sp>
    </p:spTree>
    <p:extLst>
      <p:ext uri="{BB962C8B-B14F-4D97-AF65-F5344CB8AC3E}">
        <p14:creationId xmlns:p14="http://schemas.microsoft.com/office/powerpoint/2010/main" val="164089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After a quick neurologic assessment, think about decontamination and ‘</a:t>
            </a:r>
            <a:r>
              <a:rPr lang="en-US" sz="1200" b="0" i="0" u="none" strike="noStrike" kern="1200" baseline="0" dirty="0" err="1" smtClean="0">
                <a:solidFill>
                  <a:schemeClr val="tx1"/>
                </a:solidFill>
                <a:latin typeface="+mn-lt"/>
                <a:ea typeface="+mn-ea"/>
                <a:cs typeface="+mn-cs"/>
              </a:rPr>
              <a:t>dont</a:t>
            </a:r>
            <a:r>
              <a:rPr lang="en-US" sz="1200" b="0" i="0" u="none" strike="noStrike" kern="1200" baseline="0" dirty="0" smtClean="0">
                <a:solidFill>
                  <a:schemeClr val="tx1"/>
                </a:solidFill>
                <a:latin typeface="+mn-lt"/>
                <a:ea typeface="+mn-ea"/>
                <a:cs typeface="+mn-cs"/>
              </a:rPr>
              <a:t>’.   DON’T stands for dextrose, oxygen, naloxone and thiamine, all of which you should think about in unknown ingestions. </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13</a:t>
            </a:fld>
            <a:endParaRPr lang="en-US" smtClean="0"/>
          </a:p>
        </p:txBody>
      </p:sp>
    </p:spTree>
    <p:extLst>
      <p:ext uri="{BB962C8B-B14F-4D97-AF65-F5344CB8AC3E}">
        <p14:creationId xmlns:p14="http://schemas.microsoft.com/office/powerpoint/2010/main" val="334955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DONT stands for dextrose, oxygen, naloxone, thiamine</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14</a:t>
            </a:fld>
            <a:endParaRPr lang="en-US" smtClean="0"/>
          </a:p>
        </p:txBody>
      </p:sp>
    </p:spTree>
    <p:extLst>
      <p:ext uri="{BB962C8B-B14F-4D97-AF65-F5344CB8AC3E}">
        <p14:creationId xmlns:p14="http://schemas.microsoft.com/office/powerpoint/2010/main" val="204853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DONT stands for dextrose, oxygen, naloxone, thiamine</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15</a:t>
            </a:fld>
            <a:endParaRPr lang="en-US" smtClean="0"/>
          </a:p>
        </p:txBody>
      </p:sp>
    </p:spTree>
    <p:extLst>
      <p:ext uri="{BB962C8B-B14F-4D97-AF65-F5344CB8AC3E}">
        <p14:creationId xmlns:p14="http://schemas.microsoft.com/office/powerpoint/2010/main" val="438693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3B2C9AC-8248-4807-BF37-8CEC9334491C}" type="slidenum">
              <a:rPr lang="en-US" sz="1200">
                <a:cs typeface="+mn-cs"/>
              </a:rPr>
              <a:pPr algn="r">
                <a:defRPr/>
              </a:pPr>
              <a:t>16</a:t>
            </a:fld>
            <a:endParaRPr lang="en-US" sz="1200">
              <a:cs typeface="+mn-cs"/>
            </a:endParaRPr>
          </a:p>
        </p:txBody>
      </p:sp>
    </p:spTree>
    <p:extLst>
      <p:ext uri="{BB962C8B-B14F-4D97-AF65-F5344CB8AC3E}">
        <p14:creationId xmlns:p14="http://schemas.microsoft.com/office/powerpoint/2010/main" val="35269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17</a:t>
            </a:fld>
            <a:endParaRPr lang="en-US" smtClean="0"/>
          </a:p>
        </p:txBody>
      </p:sp>
    </p:spTree>
    <p:extLst>
      <p:ext uri="{BB962C8B-B14F-4D97-AF65-F5344CB8AC3E}">
        <p14:creationId xmlns:p14="http://schemas.microsoft.com/office/powerpoint/2010/main" val="3642341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18</a:t>
            </a:fld>
            <a:endParaRPr lang="en-US" smtClean="0"/>
          </a:p>
        </p:txBody>
      </p:sp>
    </p:spTree>
    <p:extLst>
      <p:ext uri="{BB962C8B-B14F-4D97-AF65-F5344CB8AC3E}">
        <p14:creationId xmlns:p14="http://schemas.microsoft.com/office/powerpoint/2010/main" val="65315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19</a:t>
            </a:fld>
            <a:endParaRPr lang="en-US" smtClean="0"/>
          </a:p>
        </p:txBody>
      </p:sp>
    </p:spTree>
    <p:extLst>
      <p:ext uri="{BB962C8B-B14F-4D97-AF65-F5344CB8AC3E}">
        <p14:creationId xmlns:p14="http://schemas.microsoft.com/office/powerpoint/2010/main" val="43671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20</a:t>
            </a:fld>
            <a:endParaRPr lang="en-US" smtClean="0"/>
          </a:p>
        </p:txBody>
      </p:sp>
    </p:spTree>
    <p:extLst>
      <p:ext uri="{BB962C8B-B14F-4D97-AF65-F5344CB8AC3E}">
        <p14:creationId xmlns:p14="http://schemas.microsoft.com/office/powerpoint/2010/main" val="3217645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21</a:t>
            </a:fld>
            <a:endParaRPr lang="en-US" smtClean="0"/>
          </a:p>
        </p:txBody>
      </p:sp>
    </p:spTree>
    <p:extLst>
      <p:ext uri="{BB962C8B-B14F-4D97-AF65-F5344CB8AC3E}">
        <p14:creationId xmlns:p14="http://schemas.microsoft.com/office/powerpoint/2010/main" val="375353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320EB-6D1C-4E2F-BE6A-B7F1C40B993D}"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baseline="0" dirty="0" smtClean="0"/>
              <a:t>In assessment, mom hands the nurse a bag of medicines.  It contains vitamins, acetaminophen, a diuretic, and a beta blocker..  Mom is frantic, the little girl is complaining of abdominal pain but otherwise looks well. </a:t>
            </a:r>
            <a:endParaRPr lang="en-US" dirty="0"/>
          </a:p>
        </p:txBody>
      </p:sp>
    </p:spTree>
    <p:extLst>
      <p:ext uri="{BB962C8B-B14F-4D97-AF65-F5344CB8AC3E}">
        <p14:creationId xmlns:p14="http://schemas.microsoft.com/office/powerpoint/2010/main" val="220225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22</a:t>
            </a:fld>
            <a:endParaRPr lang="en-US" smtClean="0"/>
          </a:p>
        </p:txBody>
      </p:sp>
    </p:spTree>
    <p:extLst>
      <p:ext uri="{BB962C8B-B14F-4D97-AF65-F5344CB8AC3E}">
        <p14:creationId xmlns:p14="http://schemas.microsoft.com/office/powerpoint/2010/main" val="166178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23</a:t>
            </a:fld>
            <a:endParaRPr lang="en-US" smtClean="0"/>
          </a:p>
        </p:txBody>
      </p:sp>
    </p:spTree>
    <p:extLst>
      <p:ext uri="{BB962C8B-B14F-4D97-AF65-F5344CB8AC3E}">
        <p14:creationId xmlns:p14="http://schemas.microsoft.com/office/powerpoint/2010/main" val="1430022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24</a:t>
            </a:fld>
            <a:endParaRPr lang="en-US" smtClean="0"/>
          </a:p>
        </p:txBody>
      </p:sp>
    </p:spTree>
    <p:extLst>
      <p:ext uri="{BB962C8B-B14F-4D97-AF65-F5344CB8AC3E}">
        <p14:creationId xmlns:p14="http://schemas.microsoft.com/office/powerpoint/2010/main" val="108041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25</a:t>
            </a:fld>
            <a:endParaRPr lang="en-US" smtClean="0"/>
          </a:p>
        </p:txBody>
      </p:sp>
    </p:spTree>
    <p:extLst>
      <p:ext uri="{BB962C8B-B14F-4D97-AF65-F5344CB8AC3E}">
        <p14:creationId xmlns:p14="http://schemas.microsoft.com/office/powerpoint/2010/main" val="1743718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Commercial urine tests for: LSD,</a:t>
            </a:r>
            <a:r>
              <a:rPr lang="en-US" baseline="0" dirty="0" smtClean="0"/>
              <a:t> </a:t>
            </a:r>
            <a:r>
              <a:rPr lang="en-US" baseline="0" dirty="0" err="1" smtClean="0"/>
              <a:t>ectstasy</a:t>
            </a:r>
            <a:r>
              <a:rPr lang="en-US" baseline="0" dirty="0" smtClean="0"/>
              <a:t>, oxycodone</a:t>
            </a: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26</a:t>
            </a:fld>
            <a:endParaRPr lang="en-US" smtClean="0"/>
          </a:p>
        </p:txBody>
      </p:sp>
    </p:spTree>
    <p:extLst>
      <p:ext uri="{BB962C8B-B14F-4D97-AF65-F5344CB8AC3E}">
        <p14:creationId xmlns:p14="http://schemas.microsoft.com/office/powerpoint/2010/main" val="3104198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A441F-20D6-45D9-B8E6-0C5F475297E7}" type="slidenum">
              <a:rPr lang="en-US"/>
              <a:pPr/>
              <a:t>27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a:t>The goal of any method of gastrointestinal decontamination is to prevent the absorption of toxic substances from the GI tract.  We’ll discuss single-dose activated charcoal, gastric lavage, and whole bowel irrigation.</a:t>
            </a:r>
          </a:p>
          <a:p>
            <a:r>
              <a:rPr lang="en-US" dirty="0"/>
              <a:t>We won’t talk about syrup of ipecac, as its use is no longer recommended by the American Academy of Pediatrics, </a:t>
            </a:r>
            <a:r>
              <a:rPr lang="en-US" dirty="0" smtClean="0"/>
              <a:t>the</a:t>
            </a:r>
            <a:r>
              <a:rPr lang="en-US" baseline="0" dirty="0" smtClean="0"/>
              <a:t> </a:t>
            </a:r>
            <a:r>
              <a:rPr lang="en-US" dirty="0" smtClean="0"/>
              <a:t>American </a:t>
            </a:r>
            <a:r>
              <a:rPr lang="en-US" dirty="0"/>
              <a:t>Association of Clinical Toxicology, or </a:t>
            </a:r>
            <a:r>
              <a:rPr lang="en-US" dirty="0" smtClean="0"/>
              <a:t>the American </a:t>
            </a:r>
            <a:r>
              <a:rPr lang="en-US" dirty="0"/>
              <a:t>Association of Poison Control Centers.  </a:t>
            </a:r>
          </a:p>
        </p:txBody>
      </p:sp>
    </p:spTree>
    <p:extLst>
      <p:ext uri="{BB962C8B-B14F-4D97-AF65-F5344CB8AC3E}">
        <p14:creationId xmlns:p14="http://schemas.microsoft.com/office/powerpoint/2010/main" val="2647504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A441F-20D6-45D9-B8E6-0C5F475297E7}" type="slidenum">
              <a:rPr lang="en-US"/>
              <a:pPr/>
              <a:t>28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smtClean="0"/>
              <a:t>We’ll </a:t>
            </a:r>
            <a:r>
              <a:rPr lang="en-US" dirty="0"/>
              <a:t>discuss single-dose activated charcoal, gastric lavage, and whole bowel irrigation.</a:t>
            </a:r>
          </a:p>
          <a:p>
            <a:r>
              <a:rPr lang="en-US" dirty="0"/>
              <a:t>We won’t talk about syrup of ipecac, as its use is no longer recommended by the American Academy of Pediatrics, </a:t>
            </a:r>
            <a:r>
              <a:rPr lang="en-US" dirty="0" smtClean="0"/>
              <a:t>the</a:t>
            </a:r>
            <a:r>
              <a:rPr lang="en-US" baseline="0" dirty="0" smtClean="0"/>
              <a:t> </a:t>
            </a:r>
            <a:r>
              <a:rPr lang="en-US" dirty="0" smtClean="0"/>
              <a:t>American </a:t>
            </a:r>
            <a:r>
              <a:rPr lang="en-US" dirty="0"/>
              <a:t>Association of Clinical Toxicology, or </a:t>
            </a:r>
            <a:r>
              <a:rPr lang="en-US" dirty="0" smtClean="0"/>
              <a:t>the American </a:t>
            </a:r>
            <a:r>
              <a:rPr lang="en-US" dirty="0"/>
              <a:t>Association of Poison Control Centers.  </a:t>
            </a:r>
          </a:p>
        </p:txBody>
      </p:sp>
    </p:spTree>
    <p:extLst>
      <p:ext uri="{BB962C8B-B14F-4D97-AF65-F5344CB8AC3E}">
        <p14:creationId xmlns:p14="http://schemas.microsoft.com/office/powerpoint/2010/main" val="3077597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A441F-20D6-45D9-B8E6-0C5F475297E7}" type="slidenum">
              <a:rPr lang="en-US"/>
              <a:pPr/>
              <a:t>29</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smtClean="0"/>
              <a:t>We’ll </a:t>
            </a:r>
            <a:r>
              <a:rPr lang="en-US" dirty="0"/>
              <a:t>discuss single-dose activated charcoal, gastric lavage, and whole bowel irrigation.</a:t>
            </a:r>
          </a:p>
          <a:p>
            <a:r>
              <a:rPr lang="en-US" dirty="0"/>
              <a:t>We won’t talk about syrup of ipecac, as its use is no longer recommended by the American Academy of Pediatrics, </a:t>
            </a:r>
            <a:r>
              <a:rPr lang="en-US" dirty="0" smtClean="0"/>
              <a:t>the</a:t>
            </a:r>
            <a:r>
              <a:rPr lang="en-US" baseline="0" dirty="0" smtClean="0"/>
              <a:t> </a:t>
            </a:r>
            <a:r>
              <a:rPr lang="en-US" dirty="0" smtClean="0"/>
              <a:t>American </a:t>
            </a:r>
            <a:r>
              <a:rPr lang="en-US" dirty="0"/>
              <a:t>Association of Clinical Toxicology, or </a:t>
            </a:r>
            <a:r>
              <a:rPr lang="en-US" dirty="0" smtClean="0"/>
              <a:t>the American </a:t>
            </a:r>
            <a:r>
              <a:rPr lang="en-US" dirty="0"/>
              <a:t>Association of Poison Control Centers.  </a:t>
            </a:r>
          </a:p>
        </p:txBody>
      </p:sp>
    </p:spTree>
    <p:extLst>
      <p:ext uri="{BB962C8B-B14F-4D97-AF65-F5344CB8AC3E}">
        <p14:creationId xmlns:p14="http://schemas.microsoft.com/office/powerpoint/2010/main" val="281052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most common method of GI</a:t>
            </a:r>
            <a:r>
              <a:rPr lang="en-US" baseline="0" dirty="0" smtClean="0"/>
              <a:t> decontamination: </a:t>
            </a:r>
            <a:r>
              <a:rPr lang="en-US" dirty="0" smtClean="0"/>
              <a:t>activated charcoal</a:t>
            </a:r>
            <a:endParaRPr lang="en-US" dirty="0"/>
          </a:p>
        </p:txBody>
      </p:sp>
      <p:sp>
        <p:nvSpPr>
          <p:cNvPr id="4" name="Slide Number Placeholder 3"/>
          <p:cNvSpPr>
            <a:spLocks noGrp="1"/>
          </p:cNvSpPr>
          <p:nvPr>
            <p:ph type="sldNum" sz="quarter" idx="10"/>
          </p:nvPr>
        </p:nvSpPr>
        <p:spPr/>
        <p:txBody>
          <a:bodyPr/>
          <a:lstStyle/>
          <a:p>
            <a:fld id="{9B875BD3-BD46-4BFF-9799-C9C86E8EFCEF}" type="slidenum">
              <a:rPr lang="en-US" smtClean="0"/>
              <a:pPr/>
              <a:t>30</a:t>
            </a:fld>
            <a:endParaRPr lang="en-US"/>
          </a:p>
        </p:txBody>
      </p:sp>
    </p:spTree>
    <p:extLst>
      <p:ext uri="{BB962C8B-B14F-4D97-AF65-F5344CB8AC3E}">
        <p14:creationId xmlns:p14="http://schemas.microsoft.com/office/powerpoint/2010/main" val="690854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178E3-87AE-4563-BACD-1BB3088C6022}" type="slidenum">
              <a:rPr lang="en-US"/>
              <a:pPr/>
              <a:t>31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smtClean="0"/>
              <a:t>Charcoal </a:t>
            </a:r>
            <a:r>
              <a:rPr lang="en-US" dirty="0"/>
              <a:t>becomes ‘activated’ by heating at high temperatures-this creates a large, porous surface area for adsorption of poisons.  It’s usually mixed with water, preservatives, </a:t>
            </a:r>
            <a:r>
              <a:rPr lang="en-US" b="1" u="sng" dirty="0" smtClean="0"/>
              <a:t>sorbitol [I thought they got rid</a:t>
            </a:r>
            <a:r>
              <a:rPr lang="en-US" b="1" u="sng" baseline="0" dirty="0" smtClean="0"/>
              <a:t> of this?]</a:t>
            </a:r>
            <a:r>
              <a:rPr lang="en-US" dirty="0" smtClean="0"/>
              <a:t>, </a:t>
            </a:r>
            <a:r>
              <a:rPr lang="en-US" dirty="0"/>
              <a:t>and/or flavorings and given in liquid form orally or via nasogastric tube.  </a:t>
            </a:r>
          </a:p>
        </p:txBody>
      </p:sp>
    </p:spTree>
    <p:extLst>
      <p:ext uri="{BB962C8B-B14F-4D97-AF65-F5344CB8AC3E}">
        <p14:creationId xmlns:p14="http://schemas.microsoft.com/office/powerpoint/2010/main" val="76492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320EB-6D1C-4E2F-BE6A-B7F1C40B993D}" type="slidenum">
              <a:rPr lang="en-US"/>
              <a:pPr/>
              <a:t>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7084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Activated charcoal has</a:t>
            </a:r>
            <a:r>
              <a:rPr lang="en-US" baseline="0" dirty="0" smtClean="0"/>
              <a:t> been demonstrated to adsorb a variety of agents in multiple studies, including in vitro  studies, animal studies, in human volunteers, and in actual overdose patients. </a:t>
            </a:r>
            <a:r>
              <a:rPr lang="en-US" sz="1200" b="0" i="0" u="none" strike="noStrike" kern="1200" baseline="0" dirty="0" smtClean="0">
                <a:solidFill>
                  <a:schemeClr val="tx1"/>
                </a:solidFill>
                <a:latin typeface="Arial" charset="0"/>
                <a:ea typeface="+mn-ea"/>
                <a:cs typeface="+mn-cs"/>
              </a:rPr>
              <a:t>However,  no controlled studies have demonstrated changes with activated charcoal.  Despite the lack of evidence demonstrating clinical improvement with activated charcoal, it is still utilized as the previous data is convincing enough to warrant its use in selected cases</a:t>
            </a:r>
            <a:endParaRPr lang="en-US" dirty="0"/>
          </a:p>
        </p:txBody>
      </p:sp>
      <p:sp>
        <p:nvSpPr>
          <p:cNvPr id="4" name="Slide Number Placeholder 3"/>
          <p:cNvSpPr>
            <a:spLocks noGrp="1"/>
          </p:cNvSpPr>
          <p:nvPr>
            <p:ph type="sldNum" sz="quarter" idx="10"/>
          </p:nvPr>
        </p:nvSpPr>
        <p:spPr/>
        <p:txBody>
          <a:bodyPr/>
          <a:lstStyle/>
          <a:p>
            <a:fld id="{9B875BD3-BD46-4BFF-9799-C9C86E8EFCEF}" type="slidenum">
              <a:rPr lang="en-US" smtClean="0"/>
              <a:pPr/>
              <a:t>32</a:t>
            </a:fld>
            <a:endParaRPr lang="en-US"/>
          </a:p>
        </p:txBody>
      </p:sp>
    </p:spTree>
    <p:extLst>
      <p:ext uri="{BB962C8B-B14F-4D97-AF65-F5344CB8AC3E}">
        <p14:creationId xmlns:p14="http://schemas.microsoft.com/office/powerpoint/2010/main" val="1285781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41FC0-4039-456F-BC84-780D83567C7B}" type="slidenum">
              <a:rPr lang="en-US"/>
              <a:pPr/>
              <a:t>33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The American Association of Clinical Toxicology recommends that activated charcoal be considered in patients who present within 1 hour after ingestion of a potentially toxic amount of a poison that can be adsorbed to charcoal.  </a:t>
            </a:r>
          </a:p>
        </p:txBody>
      </p:sp>
    </p:spTree>
    <p:extLst>
      <p:ext uri="{BB962C8B-B14F-4D97-AF65-F5344CB8AC3E}">
        <p14:creationId xmlns:p14="http://schemas.microsoft.com/office/powerpoint/2010/main" val="2210257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41FC0-4039-456F-BC84-780D83567C7B}" type="slidenum">
              <a:rPr lang="en-US"/>
              <a:pPr/>
              <a:t>34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smtClean="0"/>
              <a:t>Despite these recommendations, this retrospective study of</a:t>
            </a:r>
            <a:r>
              <a:rPr lang="en-US" baseline="0" dirty="0" smtClean="0"/>
              <a:t> more than 16,000 ingestion patients over 3 years showed that only 16% actually get to an Emergency Department within 60 minutes.  And many are treated with charcoal after an hour despite the recommendation.  This brings into question the role of activated charcoal in pre-hospital medicine, which is available in some EMS </a:t>
            </a:r>
            <a:r>
              <a:rPr lang="en-US" baseline="0" dirty="0" err="1" smtClean="0"/>
              <a:t>jurisdications</a:t>
            </a:r>
            <a:r>
              <a:rPr lang="en-US" baseline="0" dirty="0" smtClean="0"/>
              <a:t>.</a:t>
            </a:r>
          </a:p>
          <a:p>
            <a:endParaRPr lang="en-US" dirty="0" smtClean="0"/>
          </a:p>
          <a:p>
            <a:r>
              <a:rPr lang="en-US" dirty="0" smtClean="0"/>
              <a:t>Study:</a:t>
            </a:r>
          </a:p>
          <a:p>
            <a:r>
              <a:rPr lang="en-US" sz="1200" b="1" dirty="0" smtClean="0"/>
              <a:t>OBJECTIVE: </a:t>
            </a:r>
          </a:p>
          <a:p>
            <a:r>
              <a:rPr lang="en-US" sz="1200" dirty="0" smtClean="0"/>
              <a:t>The American Academy of Clinical Toxicology, European Association of Poisons </a:t>
            </a:r>
            <a:r>
              <a:rPr lang="en-US" sz="1200" dirty="0" err="1" smtClean="0"/>
              <a:t>Centres</a:t>
            </a:r>
            <a:r>
              <a:rPr lang="en-US" sz="1200" dirty="0" smtClean="0"/>
              <a:t>, and Clinical Toxicologists recommend administration of activated charcoal (AC) within one-hour of an acute toxic ingestion [1]. Our poison control center periodically and upon request faxes an abbreviated protocol to hospital emergency departments, reminding physicians of these current AC recommendations. This study was conducted to describe how often patients present within the one-hour time frame and how often the guidelines in the above position statement are being followed.</a:t>
            </a:r>
          </a:p>
          <a:p>
            <a:r>
              <a:rPr lang="en-US" sz="1200" b="1" dirty="0" smtClean="0"/>
              <a:t>METHODS: </a:t>
            </a:r>
          </a:p>
          <a:p>
            <a:r>
              <a:rPr lang="en-US" sz="1200" dirty="0" smtClean="0"/>
              <a:t>Following a brief training of systematic chart review, reviewers blinded to the purpose of the study completed a standardized data collection sheet. Three years after publication of these consensus statements, a period of 3 consecutive years of poison center patient encounters were reviewed. Recorded data included age, outcomes, and time to administration of charcoal.</a:t>
            </a:r>
          </a:p>
          <a:p>
            <a:r>
              <a:rPr lang="en-US" sz="1200" b="1" dirty="0" smtClean="0"/>
              <a:t>RESULTS: </a:t>
            </a:r>
          </a:p>
          <a:p>
            <a:r>
              <a:rPr lang="en-US" sz="1200" dirty="0" smtClean="0"/>
              <a:t>Approximately 150,000 reported toxic exposures were reviewed, of which 16,914 patients of acute ingestions presented to a health care facility. The mean age of the group that presented was 25 years [range 1 month-87 years]. A total of 2,700 (16%) patients that presented were within 60 minutes of an acute overdose and all were administered AC in accordance with the recommended guidelines. Interestingly, pre-hospital personnel administered AC within 60 minutes to 762 (28% of 2,700) patients. Correspondingly, 14,214 (84%) patients presented more than 60 minutes after an acute overdose. Of this latter group AC was withheld in 341 (2.4% of 14,214) patients, and 13,873 (97.6% of 14,214) patients received charcoal despite having arrived more than 60 minutes after ingestion. The mean time to the first administration of AC in this latter group was 225 minutes [range of 61-2160 minutes] following ingestion.</a:t>
            </a:r>
          </a:p>
          <a:p>
            <a:r>
              <a:rPr lang="en-US" sz="1200" b="1" dirty="0" smtClean="0"/>
              <a:t>CONCLUSIONS: </a:t>
            </a:r>
          </a:p>
          <a:p>
            <a:r>
              <a:rPr lang="en-US" sz="1200" dirty="0" smtClean="0"/>
              <a:t>Only a small percentage of patients treated for an acute overdose (16%) present within 60 minutes and are given charcoal according to the current guidelines. A large subset of these patients (28%) is given AC in a pre-hospital setting. Few patients presenting to a health care provider after an acute toxic ingestion are treated in accordance with the current recommendations for activated charcoal.</a:t>
            </a:r>
          </a:p>
          <a:p>
            <a:endParaRPr lang="en-US" dirty="0"/>
          </a:p>
        </p:txBody>
      </p:sp>
    </p:spTree>
    <p:extLst>
      <p:ext uri="{BB962C8B-B14F-4D97-AF65-F5344CB8AC3E}">
        <p14:creationId xmlns:p14="http://schemas.microsoft.com/office/powerpoint/2010/main" val="2963454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251E7-CFAC-49CF-8091-2FBE7EB52989}" type="slidenum">
              <a:rPr lang="en-US"/>
              <a:pPr/>
              <a:t>35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There are three main reasons NOT to give activated charcoal</a:t>
            </a:r>
            <a:r>
              <a:rPr lang="en-US" baseline="0" dirty="0" smtClean="0"/>
              <a:t>  First, if the patient is a high risk of aspiration.  This may necessitate endotracheal intubation to secure the airway and assure safe passage of activated charcoal into the GI tract.  This is especially important in hydrocarbon ingestions where aspiration can have particularly </a:t>
            </a:r>
            <a:r>
              <a:rPr lang="en-US" baseline="0" dirty="0" err="1" smtClean="0"/>
              <a:t>deletrious</a:t>
            </a:r>
            <a:r>
              <a:rPr lang="en-US" baseline="0" dirty="0" smtClean="0"/>
              <a:t> effects on the lungs.   Second, avoid activated charcoal in acid/alkali ingestions as charcoal has not been shown to be of benefit and may be more likely to induce emesis.  Lastly, avoid charcoal in patients who ingest substances that don’t adsorb!  </a:t>
            </a:r>
          </a:p>
          <a:p>
            <a:endParaRPr lang="en-US" baseline="0" dirty="0" smtClean="0"/>
          </a:p>
          <a:p>
            <a:r>
              <a:rPr lang="en-US" dirty="0" smtClean="0"/>
              <a:t>And be careful using charcoal in </a:t>
            </a:r>
            <a:r>
              <a:rPr lang="en-US" baseline="0" dirty="0" smtClean="0"/>
              <a:t>patients at risk for GI hemorrhage, GI perforation, or the sudden onset of </a:t>
            </a:r>
            <a:r>
              <a:rPr lang="en-US" baseline="0" dirty="0" err="1" smtClean="0"/>
              <a:t>seizuers</a:t>
            </a:r>
            <a:r>
              <a:rPr lang="en-US" baseline="0" dirty="0" smtClean="0"/>
              <a:t> or altered mental status.  In short, though activated charcoal should be considered in all patients presenting within one hour of a potentially toxic ingestion, a careful risk-benefit analysis should be taken before deciding to administer charcoal. </a:t>
            </a:r>
            <a:endParaRPr lang="en-US" dirty="0"/>
          </a:p>
        </p:txBody>
      </p:sp>
    </p:spTree>
    <p:extLst>
      <p:ext uri="{BB962C8B-B14F-4D97-AF65-F5344CB8AC3E}">
        <p14:creationId xmlns:p14="http://schemas.microsoft.com/office/powerpoint/2010/main" val="3742731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2DF9C-C70A-4829-A260-2405D131CD52}" type="slidenum">
              <a:rPr lang="en-US"/>
              <a:pPr/>
              <a:t>36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smtClean="0"/>
              <a:t>As mentioned, though charcoal</a:t>
            </a:r>
            <a:r>
              <a:rPr lang="en-US" baseline="0" dirty="0" smtClean="0"/>
              <a:t> binds to most agents, it doesn’t bind to all. </a:t>
            </a:r>
            <a:r>
              <a:rPr lang="en-US" dirty="0" smtClean="0"/>
              <a:t>Here </a:t>
            </a:r>
            <a:r>
              <a:rPr lang="en-US" dirty="0"/>
              <a:t>is a helpful pneumonic to remember which poisons are not adsorbed by charcoal, or when activated charcoal ‘</a:t>
            </a:r>
            <a:r>
              <a:rPr lang="en-US" dirty="0" err="1"/>
              <a:t>phails</a:t>
            </a:r>
            <a:r>
              <a:rPr lang="en-US" dirty="0"/>
              <a:t>.’  (can read through letters or just give folks time to look at it)</a:t>
            </a:r>
          </a:p>
        </p:txBody>
      </p:sp>
    </p:spTree>
    <p:extLst>
      <p:ext uri="{BB962C8B-B14F-4D97-AF65-F5344CB8AC3E}">
        <p14:creationId xmlns:p14="http://schemas.microsoft.com/office/powerpoint/2010/main" val="1880192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2C2A5-B962-432E-B3B8-D1A8C8D5684A}" type="slidenum">
              <a:rPr lang="en-US"/>
              <a:pPr/>
              <a:t>37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The recommended dose is 1gm/kg in children 12 and </a:t>
            </a:r>
            <a:r>
              <a:rPr lang="en-US" dirty="0" smtClean="0"/>
              <a:t>under with a max dose</a:t>
            </a:r>
            <a:r>
              <a:rPr lang="en-US" baseline="0" dirty="0" smtClean="0"/>
              <a:t> of 100g</a:t>
            </a:r>
          </a:p>
          <a:p>
            <a:r>
              <a:rPr lang="en-US" baseline="0" dirty="0" smtClean="0"/>
              <a:t>In young children, it helps to mix </a:t>
            </a:r>
            <a:endParaRPr lang="en-US" dirty="0"/>
          </a:p>
          <a:p>
            <a:endParaRPr lang="en-US" dirty="0"/>
          </a:p>
        </p:txBody>
      </p:sp>
    </p:spTree>
    <p:extLst>
      <p:ext uri="{BB962C8B-B14F-4D97-AF65-F5344CB8AC3E}">
        <p14:creationId xmlns:p14="http://schemas.microsoft.com/office/powerpoint/2010/main" val="3445263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EF145-59F7-4489-B88F-B7FDAA39CEA0}" type="slidenum">
              <a:rPr lang="en-US"/>
              <a:pPr/>
              <a:t>38</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a:t>In general, activated charcoal is very well tolerated and has few side effects.  The most common complication is emesis, which has been reported in 6-26% of patients.  The most serious complication is aspiration.  Fortunately, this is very rare, with &lt;1% of patients experiencing clinically significant aspiration.  Patients with a GCS less than 15, as well as those with spontaneous emesis, seizures, a delayed presentation, and tricyclic ingestion have been found to be at increased risk for aspiration.  This highlights the importance of a secure airway in all patients who receive activated charcoal.  </a:t>
            </a:r>
          </a:p>
        </p:txBody>
      </p:sp>
    </p:spTree>
    <p:extLst>
      <p:ext uri="{BB962C8B-B14F-4D97-AF65-F5344CB8AC3E}">
        <p14:creationId xmlns:p14="http://schemas.microsoft.com/office/powerpoint/2010/main" val="833547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E2720-FAA1-4762-9CC6-E42EFF8F22D0}" type="slidenum">
              <a:rPr lang="en-US"/>
              <a:pPr/>
              <a:t>39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dirty="0"/>
              <a:t>It is controversial as to whether there is any benefit to giving activated charcoal more than one hour after ingestion.  The literature shows that most patients, both pediatric and adult, do not present for care within one hour of ingestion.  However, surveys of emergency physicians show that doctors routinely give activated charcoal to patients 3 or more hours after ingestion.</a:t>
            </a:r>
          </a:p>
          <a:p>
            <a:r>
              <a:rPr lang="en-US" dirty="0"/>
              <a:t>Researchers have studied the effects of delayed activated charcoal administration after ingestion of several specific toxins.  The evidence for delayed AC after acetaminophen ingestion is positive but inconclusive.  There is theoretical benefit to the administration of AC more than one hour after ingestion of drugs with anticholinergic properties, as these drugs can delay gastric emptying, but this has not been studied extensively.  </a:t>
            </a:r>
          </a:p>
          <a:p>
            <a:r>
              <a:rPr lang="en-US" dirty="0"/>
              <a:t>The American Association of Clinical Toxicology still recommends that activated charcoal be given within one hour of ingestion, but adds that the potential benefit after one hour cannot be excluded.  This, along with the low rate of complications of activated charcoal and the desire to ‘do something’ to help patients after ingestion, likely explains why many patients receive activated charcoal more than one hour after ingestion.</a:t>
            </a:r>
          </a:p>
        </p:txBody>
      </p:sp>
    </p:spTree>
    <p:extLst>
      <p:ext uri="{BB962C8B-B14F-4D97-AF65-F5344CB8AC3E}">
        <p14:creationId xmlns:p14="http://schemas.microsoft.com/office/powerpoint/2010/main" val="186393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25204-E6FF-468F-937A-0BF547FF44EF}" type="slidenum">
              <a:rPr lang="en-US"/>
              <a:pPr/>
              <a:t>40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Although multiple-dose activated charcoal is not something that would be performed in the ED, it’s worth mentioning here.  Instead of adsorbing toxins that are still in the stomach, multiple-dose activated charcoal works by enhancing the elimination of drugs already absorbed.  It does this by interrupting the enterohepatic, enteroenteric, and enterogastric circulation of toxins, thus enhancing their elimination.  </a:t>
            </a:r>
          </a:p>
          <a:p>
            <a:r>
              <a:rPr lang="en-US"/>
              <a:t>There is little evidence for the use of multiple dose activated charcoal.  Most studies are in animals, and many of those are inconclusive.  However, there is some evidence for its use in large overdoses of the drugs listed here (think “DCPQT”.  After the initial activated charcoal dose, adults should receive 12.5 g/hr until their clinical symptoms and/or laboratory parameters improve.</a:t>
            </a:r>
          </a:p>
          <a:p>
            <a:r>
              <a:rPr lang="en-US"/>
              <a:t>While complications are rare, patients who receive multiple dose activated charcoal are at risk for constipation, fluid and electrolyte imbalance, and bowel obstruction.</a:t>
            </a:r>
          </a:p>
        </p:txBody>
      </p:sp>
    </p:spTree>
    <p:extLst>
      <p:ext uri="{BB962C8B-B14F-4D97-AF65-F5344CB8AC3E}">
        <p14:creationId xmlns:p14="http://schemas.microsoft.com/office/powerpoint/2010/main" val="2037000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Another option for gastrointestinal decontamination in children is gastric lavage.  This method directly removes ingested particles of toxin from the stomach by administering and aspirating small volumes of liquid through a large bore </a:t>
            </a:r>
            <a:r>
              <a:rPr lang="en-US" dirty="0" err="1" smtClean="0"/>
              <a:t>orogastric</a:t>
            </a:r>
            <a:r>
              <a:rPr lang="en-US" dirty="0" smtClean="0"/>
              <a:t> tube.</a:t>
            </a:r>
          </a:p>
          <a:p>
            <a:endParaRPr lang="en-US" dirty="0"/>
          </a:p>
        </p:txBody>
      </p:sp>
      <p:sp>
        <p:nvSpPr>
          <p:cNvPr id="4" name="Slide Number Placeholder 3"/>
          <p:cNvSpPr>
            <a:spLocks noGrp="1"/>
          </p:cNvSpPr>
          <p:nvPr>
            <p:ph type="sldNum" sz="quarter" idx="10"/>
          </p:nvPr>
        </p:nvSpPr>
        <p:spPr/>
        <p:txBody>
          <a:bodyPr/>
          <a:lstStyle/>
          <a:p>
            <a:fld id="{9B875BD3-BD46-4BFF-9799-C9C86E8EFCEF}" type="slidenum">
              <a:rPr lang="en-US" smtClean="0"/>
              <a:pPr/>
              <a:t>41</a:t>
            </a:fld>
            <a:endParaRPr lang="en-US"/>
          </a:p>
        </p:txBody>
      </p:sp>
    </p:spTree>
    <p:extLst>
      <p:ext uri="{BB962C8B-B14F-4D97-AF65-F5344CB8AC3E}">
        <p14:creationId xmlns:p14="http://schemas.microsoft.com/office/powerpoint/2010/main" val="413222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EA5D2-7A4B-4A74-88D0-B3A6EBE15690}"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After </a:t>
            </a:r>
            <a:r>
              <a:rPr lang="en-US" dirty="0"/>
              <a:t>viewing this module, you should </a:t>
            </a:r>
            <a:r>
              <a:rPr lang="en-US" dirty="0" smtClean="0"/>
              <a:t>feel comfortable planning the initial</a:t>
            </a:r>
            <a:r>
              <a:rPr lang="en-US" baseline="0" dirty="0" smtClean="0"/>
              <a:t> management of this patient, and others like her. We will discuss the epidemiology and general approach to pediatric toxicology, and will focus on the evidence behind gastric decontamination, and will review the</a:t>
            </a:r>
            <a:r>
              <a:rPr lang="en-US" dirty="0" smtClean="0"/>
              <a:t> </a:t>
            </a:r>
            <a:r>
              <a:rPr lang="en-US" dirty="0"/>
              <a:t>indications and contraindications for gastrointestinal decontamination using single-dose activated charcoal, gastric lavage, and whole bowel irrigation in children.  </a:t>
            </a:r>
          </a:p>
        </p:txBody>
      </p:sp>
    </p:spTree>
    <p:extLst>
      <p:ext uri="{BB962C8B-B14F-4D97-AF65-F5344CB8AC3E}">
        <p14:creationId xmlns:p14="http://schemas.microsoft.com/office/powerpoint/2010/main" val="2758094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AD6A4-7CA7-467C-B12C-8270339DF584}" type="slidenum">
              <a:rPr lang="en-US"/>
              <a:pPr/>
              <a:t>42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There are very few studies that support the use of gastric lavage for decontamination in patients of any age.  Most studies compare activated charcoal alone to activated charcoal plus lavage- none have found any additional benefit when lavage is added.  Animal and volunteer studies have shown that lavage recovers scant amounts of toxins, even when performed shortly after ingestion.  </a:t>
            </a:r>
          </a:p>
          <a:p>
            <a:r>
              <a:rPr lang="en-US"/>
              <a:t>As a result, the American Association of Clinical Toxicology does not recommend routine use of gastric lavage for decontamination.  It may be considered for potentially life-threatening poisons if the patient presents soon after ingestion or for substances not adsorbed by activated charcoal.  </a:t>
            </a:r>
          </a:p>
        </p:txBody>
      </p:sp>
    </p:spTree>
    <p:extLst>
      <p:ext uri="{BB962C8B-B14F-4D97-AF65-F5344CB8AC3E}">
        <p14:creationId xmlns:p14="http://schemas.microsoft.com/office/powerpoint/2010/main" val="3628198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64B6C-75E1-4BED-9033-525E28F830F3}" type="slidenum">
              <a:rPr lang="en-US"/>
              <a:pPr/>
              <a:t>43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As with activated charcoal, patients who are unable to protect their airway and those at high risk for aspiration should not undergo gastric lavage.  In addition, lavage is contraindicated in patients at risk of hemorrhage, due to anticoagulation or another medical problem, and those at risk of gastrointestinal perforation, such as patients who have ingested an alkaline corrosive.  </a:t>
            </a:r>
          </a:p>
        </p:txBody>
      </p:sp>
    </p:spTree>
    <p:extLst>
      <p:ext uri="{BB962C8B-B14F-4D97-AF65-F5344CB8AC3E}">
        <p14:creationId xmlns:p14="http://schemas.microsoft.com/office/powerpoint/2010/main" val="2331693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9B084-2306-46E0-96AA-B7BFA0F2EC3C}" type="slidenum">
              <a:rPr lang="en-US"/>
              <a:pPr/>
              <a:t>44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For the rare pediatric patient who would benefit from gastric lavage, the following technique is recommended.  The patient should be placed in the left lateral decubitus position, with the head of the bed tilted down.  The tube should be as large as possible in order to maximize the recovery of pill fragments.  </a:t>
            </a:r>
          </a:p>
          <a:p>
            <a:r>
              <a:rPr lang="en-US"/>
              <a:t>Once the tube is inserted, you administer and aspirate fluid until the fluid is clear of toxins and particles.  The American Association of Clinical Toxicology recommends using  warmed half normal or normal saline, 10cc/kg for children and 200-300 cc for adolescents.  </a:t>
            </a:r>
          </a:p>
        </p:txBody>
      </p:sp>
    </p:spTree>
    <p:extLst>
      <p:ext uri="{BB962C8B-B14F-4D97-AF65-F5344CB8AC3E}">
        <p14:creationId xmlns:p14="http://schemas.microsoft.com/office/powerpoint/2010/main" val="2992858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89283-E470-4E12-AD02-2BF0EFF293F2}" type="slidenum">
              <a:rPr lang="en-US"/>
              <a:pPr/>
              <a:t>45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Complications from gastric lavage are rare but can be serious, and even life-threatening.  They include aspiration pneumonia, esophageal and gastric perforation, laryngospasm, and hypernatremia. </a:t>
            </a:r>
          </a:p>
        </p:txBody>
      </p:sp>
    </p:spTree>
    <p:extLst>
      <p:ext uri="{BB962C8B-B14F-4D97-AF65-F5344CB8AC3E}">
        <p14:creationId xmlns:p14="http://schemas.microsoft.com/office/powerpoint/2010/main" val="4252858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last method of gastrointestinal decontamination we’ll discuss is whole bowel irrigation.  This method aims to eliminate toxins from the GI tract before they can be absorbed.  An </a:t>
            </a:r>
            <a:r>
              <a:rPr lang="en-US" dirty="0" err="1" smtClean="0"/>
              <a:t>osmotically</a:t>
            </a:r>
            <a:r>
              <a:rPr lang="en-US" dirty="0" smtClean="0"/>
              <a:t> balanced </a:t>
            </a:r>
            <a:r>
              <a:rPr lang="en-US" dirty="0" err="1" smtClean="0"/>
              <a:t>solultion</a:t>
            </a:r>
            <a:r>
              <a:rPr lang="en-US" dirty="0" smtClean="0"/>
              <a:t> is used to physically expel the toxins from the GI tract via a liquid stool.  </a:t>
            </a:r>
          </a:p>
        </p:txBody>
      </p:sp>
      <p:sp>
        <p:nvSpPr>
          <p:cNvPr id="4" name="Slide Number Placeholder 3"/>
          <p:cNvSpPr>
            <a:spLocks noGrp="1"/>
          </p:cNvSpPr>
          <p:nvPr>
            <p:ph type="sldNum" sz="quarter" idx="10"/>
          </p:nvPr>
        </p:nvSpPr>
        <p:spPr/>
        <p:txBody>
          <a:bodyPr/>
          <a:lstStyle/>
          <a:p>
            <a:fld id="{9B875BD3-BD46-4BFF-9799-C9C86E8EFCEF}" type="slidenum">
              <a:rPr lang="en-US" smtClean="0"/>
              <a:pPr/>
              <a:t>46</a:t>
            </a:fld>
            <a:endParaRPr lang="en-US"/>
          </a:p>
        </p:txBody>
      </p:sp>
    </p:spTree>
    <p:extLst>
      <p:ext uri="{BB962C8B-B14F-4D97-AF65-F5344CB8AC3E}">
        <p14:creationId xmlns:p14="http://schemas.microsoft.com/office/powerpoint/2010/main" val="400960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D25C6-1A28-4B1D-93A5-7EE424323F02}" type="slidenum">
              <a:rPr lang="en-US"/>
              <a:pPr/>
              <a:t>47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There is even less evidence in support of the use of whole bowel irrigation for gastrointestinal decontamination.  Several case reports describe the use of whole bowel irrigation in adults and children who have ingested large amounts of iron.  As iron is not adsorbed by activated charcoal, other methods of decontamination were tried.  All authors reported visualization of pill fragments in the stools and the patients did well clinically.  Based on this, the American Association of Clinical Toxicology states NO indications for whole bowel irrigation.  They only state that there may be theoretical benefit in patients who have ingested large amounts of iron or other substances not adsorbed by AC.  </a:t>
            </a:r>
          </a:p>
        </p:txBody>
      </p:sp>
    </p:spTree>
    <p:extLst>
      <p:ext uri="{BB962C8B-B14F-4D97-AF65-F5344CB8AC3E}">
        <p14:creationId xmlns:p14="http://schemas.microsoft.com/office/powerpoint/2010/main" val="2575639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300CE-5866-44E7-8B2A-E96A5E6A1E0E}" type="slidenum">
              <a:rPr lang="en-US"/>
              <a:pPr/>
              <a:t>48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Whole bowel irrigation has the same contraindications as gastric lavage; but also should not be performed in patients with ileus or bowel obstruction, and in hemodynamically unstable patients or those with intractable vomiting.  </a:t>
            </a:r>
          </a:p>
        </p:txBody>
      </p:sp>
    </p:spTree>
    <p:extLst>
      <p:ext uri="{BB962C8B-B14F-4D97-AF65-F5344CB8AC3E}">
        <p14:creationId xmlns:p14="http://schemas.microsoft.com/office/powerpoint/2010/main" val="1959999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C0A4E-1547-49F1-8E8E-57F1C0EDD1C2}" type="slidenum">
              <a:rPr lang="en-US"/>
              <a:pPr/>
              <a:t>49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To decontaminate with whole bowel irrigation, the head of the patient’s bed should be elevated at least 45 degrees. The patient should then have an NG tube placed.  The polyethylene glycol solution is run through the NG tube at a rate based on the patient’s age.  The rate is 500cc/hr for young children, 1000cc/hr for school-aged children, and 1500-2000cc/hr for adolescents &amp; adults.  Irrigation should continue until the rectal effluent is clear, which may take several hours.  </a:t>
            </a:r>
          </a:p>
        </p:txBody>
      </p:sp>
    </p:spTree>
    <p:extLst>
      <p:ext uri="{BB962C8B-B14F-4D97-AF65-F5344CB8AC3E}">
        <p14:creationId xmlns:p14="http://schemas.microsoft.com/office/powerpoint/2010/main" val="3479205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FA119-9AEC-424E-B904-FCD16080E6F3}" type="slidenum">
              <a:rPr lang="en-US"/>
              <a:pPr/>
              <a:t>50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Few complications have been reported from whole bowel irrigation.  They include nausea, vomiting, and abdominal cramps.  </a:t>
            </a:r>
          </a:p>
        </p:txBody>
      </p:sp>
    </p:spTree>
    <p:extLst>
      <p:ext uri="{BB962C8B-B14F-4D97-AF65-F5344CB8AC3E}">
        <p14:creationId xmlns:p14="http://schemas.microsoft.com/office/powerpoint/2010/main" val="3310425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Straathof D, Driessen O, Meyer W, et al. Influence of Intralipid infusion on elimination of phenytoin. </a:t>
            </a:r>
            <a:r>
              <a:rPr lang="en-US" i="1" smtClean="0"/>
              <a:t>Arch Int Pharmacodyn</a:t>
            </a:r>
            <a:r>
              <a:rPr lang="en-US" smtClean="0"/>
              <a:t>. 1984;267:180-186.</a:t>
            </a:r>
          </a:p>
          <a:p>
            <a:endParaRPr lang="en-US" smtClean="0"/>
          </a:p>
          <a:p>
            <a:r>
              <a:rPr lang="en-US" smtClean="0"/>
              <a:t>Krieglstein J, Meffert A, Niemeyer D. Influence of emulsified fat on chlorpromazine availability in rat blood. </a:t>
            </a:r>
            <a:r>
              <a:rPr lang="en-US" i="1" smtClean="0"/>
              <a:t>Experientia</a:t>
            </a:r>
            <a:r>
              <a:rPr lang="en-US" smtClean="0"/>
              <a:t>. 1974;30: 924-926.</a:t>
            </a:r>
          </a:p>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CC1FB40-2AFE-47C0-B9A7-D80B47E1D3E9}" type="slidenum">
              <a:rPr lang="en-US" smtClean="0"/>
              <a:pPr>
                <a:defRPr/>
              </a:pPr>
              <a:t>51</a:t>
            </a:fld>
            <a:endParaRPr lang="en-US" smtClean="0"/>
          </a:p>
        </p:txBody>
      </p:sp>
    </p:spTree>
    <p:extLst>
      <p:ext uri="{BB962C8B-B14F-4D97-AF65-F5344CB8AC3E}">
        <p14:creationId xmlns:p14="http://schemas.microsoft.com/office/powerpoint/2010/main" val="167314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A351F-9DDE-4169-B853-15D68EF8D348}"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In the pediatric emergency room, we commonly see children who have been exposed to or ingested something toxic. </a:t>
            </a:r>
            <a:r>
              <a:rPr lang="en-US" baseline="0" dirty="0" smtClean="0"/>
              <a:t> </a:t>
            </a:r>
            <a:r>
              <a:rPr lang="en-US" dirty="0" smtClean="0"/>
              <a:t>Half </a:t>
            </a:r>
            <a:r>
              <a:rPr lang="en-US" dirty="0"/>
              <a:t>of all human toxic exposures </a:t>
            </a:r>
            <a:r>
              <a:rPr lang="en-US" dirty="0" smtClean="0"/>
              <a:t>occur </a:t>
            </a:r>
            <a:r>
              <a:rPr lang="en-US" dirty="0"/>
              <a:t>in children 6 years old or younger.  </a:t>
            </a:r>
          </a:p>
        </p:txBody>
      </p:sp>
    </p:spTree>
    <p:extLst>
      <p:ext uri="{BB962C8B-B14F-4D97-AF65-F5344CB8AC3E}">
        <p14:creationId xmlns:p14="http://schemas.microsoft.com/office/powerpoint/2010/main" val="1169474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Sequestration of lipophilic drugs into a newly created intravascular lipid compartment has been proposed as the beneficial mechanism of action of lipid infusion.2,3,6-8 In 3</a:t>
            </a:r>
          </a:p>
          <a:p>
            <a:r>
              <a:rPr lang="en-US" smtClean="0"/>
              <a:t>studies, investigators have tested </a:t>
            </a:r>
            <a:r>
              <a:rPr lang="en-US" i="1" smtClean="0"/>
              <a:t>in vitro </a:t>
            </a:r>
            <a:r>
              <a:rPr lang="en-US" smtClean="0"/>
              <a:t>concentrations of toxic agent in lipid and aqueous phases of blood after addition of lipid emulsion. Substantial lipid sequestration has been observed for bupivacaine,2 phenytoin,19 and chlorpromazine.</a:t>
            </a:r>
          </a:p>
          <a:p>
            <a:endParaRPr lang="en-US" smtClean="0"/>
          </a:p>
          <a:p>
            <a:r>
              <a:rPr lang="en-US" smtClean="0"/>
              <a:t>increased free fatty acid availability may help reverse the ischemia-induced switch from lipid to glucose metabolism known to occur in the stunned myocardium of animals and humans</a:t>
            </a:r>
          </a:p>
          <a:p>
            <a:pPr eaLnBrk="1" hangingPunct="1">
              <a:spcBef>
                <a:spcPct val="0"/>
              </a:spcBef>
            </a:pPr>
            <a:endParaRPr lang="en-US" smtClean="0"/>
          </a:p>
        </p:txBody>
      </p:sp>
      <p:sp>
        <p:nvSpPr>
          <p:cNvPr id="9318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26D20D9-DF87-4E49-AA3B-562733C304EF}" type="slidenum">
              <a:rPr lang="en-US" sz="1200">
                <a:cs typeface="+mn-cs"/>
              </a:rPr>
              <a:pPr algn="r">
                <a:defRPr/>
              </a:pPr>
              <a:t>52</a:t>
            </a:fld>
            <a:endParaRPr lang="en-US" sz="1200">
              <a:cs typeface="+mn-cs"/>
            </a:endParaRPr>
          </a:p>
        </p:txBody>
      </p:sp>
    </p:spTree>
    <p:extLst>
      <p:ext uri="{BB962C8B-B14F-4D97-AF65-F5344CB8AC3E}">
        <p14:creationId xmlns:p14="http://schemas.microsoft.com/office/powerpoint/2010/main" val="2723394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So back to our friend in the ED- there has been no pre-hospital communication with poison control and her mom is anxiously awaiting your plan..</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53</a:t>
            </a:fld>
            <a:endParaRPr lang="en-US" smtClean="0"/>
          </a:p>
        </p:txBody>
      </p:sp>
    </p:spTree>
    <p:extLst>
      <p:ext uri="{BB962C8B-B14F-4D97-AF65-F5344CB8AC3E}">
        <p14:creationId xmlns:p14="http://schemas.microsoft.com/office/powerpoint/2010/main" val="32452425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you</a:t>
            </a:r>
            <a:r>
              <a:rPr lang="en-US" baseline="0" dirty="0" smtClean="0"/>
              <a:t> know exactly what was taken and when, you’re job is a bit easier.  You start again with a patient assessment, followed quickly by initiating decontamination, specific antidotes if applicable, and can guide your management based on the toxin ingested.  All of this is done by a risk assessment of how toxic the ingestion is. </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54</a:t>
            </a:fld>
            <a:endParaRPr lang="en-US" smtClean="0"/>
          </a:p>
        </p:txBody>
      </p:sp>
    </p:spTree>
    <p:extLst>
      <p:ext uri="{BB962C8B-B14F-4D97-AF65-F5344CB8AC3E}">
        <p14:creationId xmlns:p14="http://schemas.microsoft.com/office/powerpoint/2010/main" val="3441003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you are thinking about drug</a:t>
            </a:r>
            <a:r>
              <a:rPr lang="en-US" baseline="0" dirty="0" smtClean="0"/>
              <a:t> toxicity, your risk assessment will take into account the potential dose the patient had access to, how long ago they took it, patient characteristics such as age and weight, and how the patient appears on physical exam</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55</a:t>
            </a:fld>
            <a:endParaRPr lang="en-US" smtClean="0"/>
          </a:p>
        </p:txBody>
      </p:sp>
    </p:spTree>
    <p:extLst>
      <p:ext uri="{BB962C8B-B14F-4D97-AF65-F5344CB8AC3E}">
        <p14:creationId xmlns:p14="http://schemas.microsoft.com/office/powerpoint/2010/main" val="19873451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Central = Clonidine (alpha-1</a:t>
            </a:r>
            <a:r>
              <a:rPr lang="en-US" baseline="0" dirty="0" smtClean="0"/>
              <a:t> antagonist)</a:t>
            </a:r>
          </a:p>
          <a:p>
            <a:pPr eaLnBrk="1" hangingPunct="1">
              <a:spcBef>
                <a:spcPct val="0"/>
              </a:spcBef>
            </a:pPr>
            <a:r>
              <a:rPr lang="en-US" baseline="0" dirty="0" smtClean="0"/>
              <a:t>Vasodilators = </a:t>
            </a:r>
            <a:r>
              <a:rPr lang="en-US" baseline="0" dirty="0" err="1" smtClean="0"/>
              <a:t>hydroxazine</a:t>
            </a:r>
            <a:r>
              <a:rPr lang="en-US" baseline="0" dirty="0" smtClean="0"/>
              <a:t>, </a:t>
            </a:r>
            <a:r>
              <a:rPr lang="en-US" baseline="0" dirty="0" err="1" smtClean="0"/>
              <a:t>minoxidil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875BD3-BD46-4BFF-9799-C9C86E8EFCEF}" type="slidenum">
              <a:rPr lang="en-US" smtClean="0"/>
              <a:pPr/>
              <a:t>58</a:t>
            </a:fld>
            <a:endParaRPr lang="en-US"/>
          </a:p>
        </p:txBody>
      </p:sp>
    </p:spTree>
    <p:extLst>
      <p:ext uri="{BB962C8B-B14F-4D97-AF65-F5344CB8AC3E}">
        <p14:creationId xmlns:p14="http://schemas.microsoft.com/office/powerpoint/2010/main" val="2475480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Cholinergics</a:t>
            </a:r>
            <a:r>
              <a:rPr lang="en-US" dirty="0" smtClean="0"/>
              <a:t>, sedatives, opiates</a:t>
            </a: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59</a:t>
            </a:fld>
            <a:endParaRPr lang="en-US" smtClean="0"/>
          </a:p>
        </p:txBody>
      </p:sp>
    </p:spTree>
    <p:extLst>
      <p:ext uri="{BB962C8B-B14F-4D97-AF65-F5344CB8AC3E}">
        <p14:creationId xmlns:p14="http://schemas.microsoft.com/office/powerpoint/2010/main" val="1743472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latin typeface="Calibri" pitchFamily="34" charset="0"/>
                <a:cs typeface="Calibri" pitchFamily="34" charset="0"/>
              </a:rPr>
              <a:t>may appear warm and well perfused owing to a lack of vasomotor tone. Negative inotropic and chronotropic effects lead to decreased cardiac output contributing to the shock state. Cardiac ejection fractions as low as 10% have been reported in poisoned patients.</a:t>
            </a:r>
            <a:r>
              <a:rPr lang="en-US" sz="1200" b="0" baseline="30000" dirty="0" smtClean="0">
                <a:latin typeface="Calibri" pitchFamily="34" charset="0"/>
                <a:cs typeface="Calibri" pitchFamily="34" charset="0"/>
                <a:hlinkClick r:id="rId3"/>
              </a:rPr>
              <a:t>[40,]</a:t>
            </a:r>
            <a:r>
              <a:rPr lang="en-US" sz="1200" b="0" baseline="30000" dirty="0" smtClean="0">
                <a:latin typeface="Calibri" pitchFamily="34" charset="0"/>
                <a:cs typeface="Calibri" pitchFamily="34" charset="0"/>
                <a:hlinkClick r:id="rId4"/>
              </a:rPr>
              <a:t>[41]</a:t>
            </a:r>
            <a:r>
              <a:rPr lang="en-US" sz="1200" b="0" dirty="0" smtClean="0">
                <a:latin typeface="Calibri" pitchFamily="34" charset="0"/>
                <a:cs typeface="Calibri" pitchFamily="34" charset="0"/>
              </a:rPr>
              <a:t> Depression of myocardial conduction may cause depression</a:t>
            </a:r>
          </a:p>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60</a:t>
            </a:fld>
            <a:endParaRPr lang="en-US" smtClean="0"/>
          </a:p>
        </p:txBody>
      </p:sp>
    </p:spTree>
    <p:extLst>
      <p:ext uri="{BB962C8B-B14F-4D97-AF65-F5344CB8AC3E}">
        <p14:creationId xmlns:p14="http://schemas.microsoft.com/office/powerpoint/2010/main" val="8004476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61</a:t>
            </a:fld>
            <a:endParaRPr lang="en-US" smtClean="0"/>
          </a:p>
        </p:txBody>
      </p:sp>
    </p:spTree>
    <p:extLst>
      <p:ext uri="{BB962C8B-B14F-4D97-AF65-F5344CB8AC3E}">
        <p14:creationId xmlns:p14="http://schemas.microsoft.com/office/powerpoint/2010/main" val="3620254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Bepridil</a:t>
            </a:r>
            <a:r>
              <a:rPr lang="en-US" baseline="0" dirty="0" smtClean="0"/>
              <a:t> – causes some AV block and </a:t>
            </a:r>
            <a:r>
              <a:rPr lang="en-US" baseline="0" dirty="0" err="1" smtClean="0"/>
              <a:t>bradycardia</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62</a:t>
            </a:fld>
            <a:endParaRPr lang="en-US" smtClean="0"/>
          </a:p>
        </p:txBody>
      </p:sp>
    </p:spTree>
    <p:extLst>
      <p:ext uri="{BB962C8B-B14F-4D97-AF65-F5344CB8AC3E}">
        <p14:creationId xmlns:p14="http://schemas.microsoft.com/office/powerpoint/2010/main" val="1656574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63</a:t>
            </a:fld>
            <a:endParaRPr lang="en-US" smtClean="0"/>
          </a:p>
        </p:txBody>
      </p:sp>
    </p:spTree>
    <p:extLst>
      <p:ext uri="{BB962C8B-B14F-4D97-AF65-F5344CB8AC3E}">
        <p14:creationId xmlns:p14="http://schemas.microsoft.com/office/powerpoint/2010/main" val="192920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A351F-9DDE-4169-B853-15D68EF8D348}" type="slidenum">
              <a:rPr lang="en-US"/>
              <a:pPr/>
              <a:t>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smtClean="0"/>
              <a:t>In </a:t>
            </a:r>
            <a:r>
              <a:rPr lang="en-US" dirty="0"/>
              <a:t>2010, poison control centers in the US received almost 4 million calls. </a:t>
            </a:r>
            <a:endParaRPr lang="en-US" dirty="0" smtClean="0"/>
          </a:p>
          <a:p>
            <a:r>
              <a:rPr lang="en-US" dirty="0" smtClean="0"/>
              <a:t>Poison control centers filter calls from the community so emergency departments aren’t over-burdened by low-risk exposures.</a:t>
            </a:r>
          </a:p>
        </p:txBody>
      </p:sp>
    </p:spTree>
    <p:extLst>
      <p:ext uri="{BB962C8B-B14F-4D97-AF65-F5344CB8AC3E}">
        <p14:creationId xmlns:p14="http://schemas.microsoft.com/office/powerpoint/2010/main" val="3104934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Atropine is necessary for symptomatic </a:t>
            </a:r>
            <a:r>
              <a:rPr lang="en-US" dirty="0" err="1" smtClean="0"/>
              <a:t>bradycardia</a:t>
            </a:r>
            <a:r>
              <a:rPr lang="en-US" dirty="0" smtClean="0"/>
              <a:t>, can be repeated every 2-3 minutes</a:t>
            </a: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3BA33-B118-43E6-A475-E088FAB4EF86}" type="slidenum">
              <a:rPr lang="en-US" smtClean="0"/>
              <a:pPr/>
              <a:t>64</a:t>
            </a:fld>
            <a:endParaRPr lang="en-US" smtClean="0"/>
          </a:p>
        </p:txBody>
      </p:sp>
    </p:spTree>
    <p:extLst>
      <p:ext uri="{BB962C8B-B14F-4D97-AF65-F5344CB8AC3E}">
        <p14:creationId xmlns:p14="http://schemas.microsoft.com/office/powerpoint/2010/main" val="31004231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704C7-9F1B-48E9-B85F-ABC5A4A89553}" type="slidenum">
              <a:rPr lang="en-US"/>
              <a:pPr/>
              <a:t>65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Now a few questions to review the important points..</a:t>
            </a:r>
          </a:p>
        </p:txBody>
      </p:sp>
    </p:spTree>
    <p:extLst>
      <p:ext uri="{BB962C8B-B14F-4D97-AF65-F5344CB8AC3E}">
        <p14:creationId xmlns:p14="http://schemas.microsoft.com/office/powerpoint/2010/main" val="14877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A351F-9DDE-4169-B853-15D68EF8D348}" type="slidenum">
              <a:rPr lang="en-US"/>
              <a:pPr/>
              <a:t>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smtClean="0"/>
              <a:t>Poison control centers filter calls from the community so emergency departments aren’t over-burdened by low-risk exposures.  Approximately 70% of call are managed</a:t>
            </a:r>
            <a:r>
              <a:rPr lang="en-US" baseline="0" dirty="0" smtClean="0"/>
              <a:t> at home</a:t>
            </a:r>
            <a:endParaRPr lang="en-US" dirty="0" smtClean="0"/>
          </a:p>
        </p:txBody>
      </p:sp>
    </p:spTree>
    <p:extLst>
      <p:ext uri="{BB962C8B-B14F-4D97-AF65-F5344CB8AC3E}">
        <p14:creationId xmlns:p14="http://schemas.microsoft.com/office/powerpoint/2010/main" val="381075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A351F-9DDE-4169-B853-15D68EF8D348}" type="slidenum">
              <a:rPr lang="en-US"/>
              <a:pPr/>
              <a:t>10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smtClean="0"/>
              <a:t>Of </a:t>
            </a:r>
            <a:r>
              <a:rPr lang="en-US" dirty="0"/>
              <a:t>all patients who </a:t>
            </a:r>
            <a:r>
              <a:rPr lang="en-US" dirty="0" smtClean="0"/>
              <a:t>present </a:t>
            </a:r>
            <a:r>
              <a:rPr lang="en-US" dirty="0"/>
              <a:t>to a health care </a:t>
            </a:r>
            <a:r>
              <a:rPr lang="en-US" dirty="0" smtClean="0"/>
              <a:t>facility, </a:t>
            </a:r>
            <a:r>
              <a:rPr lang="en-US" dirty="0"/>
              <a:t>57% </a:t>
            </a:r>
            <a:r>
              <a:rPr lang="en-US" dirty="0" smtClean="0"/>
              <a:t>receive </a:t>
            </a:r>
            <a:r>
              <a:rPr lang="en-US" dirty="0"/>
              <a:t>some form of decontamination; </a:t>
            </a:r>
            <a:r>
              <a:rPr lang="en-US" dirty="0" smtClean="0"/>
              <a:t>which is</a:t>
            </a:r>
            <a:r>
              <a:rPr lang="en-US" baseline="0" dirty="0" smtClean="0"/>
              <a:t> annually about 2</a:t>
            </a:r>
            <a:r>
              <a:rPr lang="en-US" dirty="0" smtClean="0"/>
              <a:t>5 </a:t>
            </a:r>
            <a:r>
              <a:rPr lang="en-US" dirty="0"/>
              <a:t>thousand </a:t>
            </a:r>
            <a:r>
              <a:rPr lang="en-US" dirty="0" smtClean="0"/>
              <a:t>children under the age of 5</a:t>
            </a:r>
            <a:r>
              <a:rPr lang="en-US" baseline="0" dirty="0" smtClean="0"/>
              <a:t>. </a:t>
            </a:r>
            <a:r>
              <a:rPr lang="en-US" dirty="0" smtClean="0"/>
              <a:t>When families call poison control and are then referred</a:t>
            </a:r>
            <a:r>
              <a:rPr lang="en-US" baseline="0" dirty="0" smtClean="0"/>
              <a:t> in for emergency care, </a:t>
            </a:r>
            <a:r>
              <a:rPr lang="en-US" dirty="0" smtClean="0"/>
              <a:t>it decreases the time to GI decontamination.</a:t>
            </a:r>
            <a:r>
              <a:rPr lang="en-US" baseline="0" dirty="0" smtClean="0"/>
              <a:t>  Which is one of many reasons why educating families about the role of poison control is critical !</a:t>
            </a:r>
            <a:endParaRPr lang="en-US" dirty="0"/>
          </a:p>
        </p:txBody>
      </p:sp>
    </p:spTree>
    <p:extLst>
      <p:ext uri="{BB962C8B-B14F-4D97-AF65-F5344CB8AC3E}">
        <p14:creationId xmlns:p14="http://schemas.microsoft.com/office/powerpoint/2010/main" val="29187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So back to our friend in the ED- there has been no pre-hospital communication with poison control and her mom is anxiously awaiting your plan..</a:t>
            </a: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1A238A-A82F-40D6-9C71-6E47D7C2B5D3}" type="slidenum">
              <a:rPr lang="en-US" smtClean="0"/>
              <a:pPr/>
              <a:t>11</a:t>
            </a:fld>
            <a:endParaRPr lang="en-US" smtClean="0"/>
          </a:p>
        </p:txBody>
      </p:sp>
    </p:spTree>
    <p:extLst>
      <p:ext uri="{BB962C8B-B14F-4D97-AF65-F5344CB8AC3E}">
        <p14:creationId xmlns:p14="http://schemas.microsoft.com/office/powerpoint/2010/main" val="211635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Content">
    <p:spTree>
      <p:nvGrpSpPr>
        <p:cNvPr id="1" name=""/>
        <p:cNvGrpSpPr/>
        <p:nvPr/>
      </p:nvGrpSpPr>
      <p:grpSpPr>
        <a:xfrm>
          <a:off x="0" y="0"/>
          <a:ext cx="0" cy="0"/>
          <a:chOff x="0" y="0"/>
          <a:chExt cx="0" cy="0"/>
        </a:xfrm>
      </p:grpSpPr>
      <p:sp>
        <p:nvSpPr>
          <p:cNvPr id="9" name="Rectangle 8"/>
          <p:cNvSpPr/>
          <p:nvPr userDrawn="1"/>
        </p:nvSpPr>
        <p:spPr>
          <a:xfrm>
            <a:off x="0" y="0"/>
            <a:ext cx="9144000" cy="914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05000" y="14287"/>
            <a:ext cx="7239000" cy="900113"/>
          </a:xfrm>
          <a:prstGeom prst="rect">
            <a:avLst/>
          </a:prstGeom>
        </p:spPr>
        <p:txBody>
          <a:bodyPr/>
          <a:lstStyle>
            <a:lvl1pPr algn="r">
              <a:defRPr sz="4800" b="1">
                <a:solidFill>
                  <a:schemeClr val="bg1"/>
                </a:solidFill>
                <a:latin typeface="Calibri" pitchFamily="34" charset="0"/>
              </a:defRPr>
            </a:lvl1pPr>
          </a:lstStyle>
          <a:p>
            <a:r>
              <a:rPr lang="en-US" dirty="0" smtClean="0"/>
              <a:t>Title Bar</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25" t="30209" r="14826" b="24546"/>
          <a:stretch/>
        </p:blipFill>
        <p:spPr>
          <a:xfrm>
            <a:off x="85725" y="6343649"/>
            <a:ext cx="940318" cy="490538"/>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17953" b="66667"/>
          <a:stretch/>
        </p:blipFill>
        <p:spPr>
          <a:xfrm>
            <a:off x="4314529" y="6300934"/>
            <a:ext cx="4829471" cy="557065"/>
          </a:xfrm>
          <a:prstGeom prst="rect">
            <a:avLst/>
          </a:prstGeom>
        </p:spPr>
      </p:pic>
      <p:cxnSp>
        <p:nvCxnSpPr>
          <p:cNvPr id="6" name="Straight Connector 5"/>
          <p:cNvCxnSpPr/>
          <p:nvPr userDrawn="1"/>
        </p:nvCxnSpPr>
        <p:spPr>
          <a:xfrm>
            <a:off x="0" y="6300935"/>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097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7200" y="1447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1"/>
            </a:lvl1pPr>
          </a:lstStyle>
          <a:p>
            <a:pPr lvl="0"/>
            <a:r>
              <a:rPr lang="en-US" dirty="0" smtClean="0"/>
              <a:t>Master title</a:t>
            </a:r>
          </a:p>
        </p:txBody>
      </p:sp>
      <p:sp>
        <p:nvSpPr>
          <p:cNvPr id="7" name="Rectangle 4"/>
          <p:cNvSpPr>
            <a:spLocks noGrp="1" noChangeArrowheads="1"/>
          </p:cNvSpPr>
          <p:nvPr>
            <p:ph type="dt" sz="half" idx="2"/>
          </p:nvPr>
        </p:nvSpPr>
        <p:spPr bwMode="auto">
          <a:xfrm>
            <a:off x="3810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E9F90FF6-050F-440D-B4C0-F2A954EDD554}" type="datetime4">
              <a:rPr lang="en-US" smtClean="0"/>
              <a:t>September 14, 2015</a:t>
            </a:fld>
            <a:endParaRPr lang="en-US" dirty="0"/>
          </a:p>
        </p:txBody>
      </p:sp>
      <p:sp>
        <p:nvSpPr>
          <p:cNvPr id="9" name="Content Placeholder 2"/>
          <p:cNvSpPr>
            <a:spLocks noGrp="1"/>
          </p:cNvSpPr>
          <p:nvPr>
            <p:ph idx="1"/>
          </p:nvPr>
        </p:nvSpPr>
        <p:spPr>
          <a:xfrm>
            <a:off x="457200" y="2590801"/>
            <a:ext cx="8229600" cy="1752600"/>
          </a:xfrm>
          <a:prstGeom prst="rect">
            <a:avLst/>
          </a:prstGeom>
        </p:spPr>
        <p:txBody>
          <a:bodyPr/>
          <a:lstStyle/>
          <a:p>
            <a:pPr lvl="0"/>
            <a:r>
              <a:rPr lang="en-US" dirty="0" smtClean="0"/>
              <a:t>Click to edit Master text styles</a:t>
            </a:r>
          </a:p>
        </p:txBody>
      </p:sp>
      <p:sp>
        <p:nvSpPr>
          <p:cNvPr id="10" name="Content Placeholder 3"/>
          <p:cNvSpPr>
            <a:spLocks noGrp="1"/>
          </p:cNvSpPr>
          <p:nvPr>
            <p:ph sz="half" idx="11"/>
          </p:nvPr>
        </p:nvSpPr>
        <p:spPr>
          <a:xfrm>
            <a:off x="457200" y="5105400"/>
            <a:ext cx="8229600" cy="1325563"/>
          </a:xfrm>
          <a:prstGeom prst="rect">
            <a:avLst/>
          </a:prstGeom>
        </p:spPr>
        <p:txBody>
          <a:bodyPr/>
          <a:lstStyle>
            <a:lvl1pPr>
              <a:defRPr sz="2000">
                <a:solidFill>
                  <a:schemeClr val="accent3">
                    <a:lumMod val="50000"/>
                  </a:schemeClr>
                </a:solidFill>
                <a:latin typeface="Century Gothic"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07977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2003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AACFA1B-BD8F-4193-ACBB-1EC9495933B9}" type="slidenum">
              <a:rPr lang="en-US"/>
              <a:pPr/>
              <a:t>‹#›</a:t>
            </a:fld>
            <a:endParaRPr lang="en-US"/>
          </a:p>
        </p:txBody>
      </p:sp>
    </p:spTree>
    <p:extLst>
      <p:ext uri="{BB962C8B-B14F-4D97-AF65-F5344CB8AC3E}">
        <p14:creationId xmlns:p14="http://schemas.microsoft.com/office/powerpoint/2010/main" val="222905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F957B98-E64C-456F-A664-A923E978596E}" type="slidenum">
              <a:rPr lang="en-US"/>
              <a:pPr/>
              <a:t>‹#›</a:t>
            </a:fld>
            <a:endParaRPr lang="en-US"/>
          </a:p>
        </p:txBody>
      </p:sp>
    </p:spTree>
    <p:extLst>
      <p:ext uri="{BB962C8B-B14F-4D97-AF65-F5344CB8AC3E}">
        <p14:creationId xmlns:p14="http://schemas.microsoft.com/office/powerpoint/2010/main" val="37279013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8165E6A-E9D5-4BC2-B0D8-17F64FE9F590}" type="slidenum">
              <a:rPr lang="en-US"/>
              <a:pPr/>
              <a:t>‹#›</a:t>
            </a:fld>
            <a:endParaRPr lang="en-US"/>
          </a:p>
        </p:txBody>
      </p:sp>
    </p:spTree>
    <p:extLst>
      <p:ext uri="{BB962C8B-B14F-4D97-AF65-F5344CB8AC3E}">
        <p14:creationId xmlns:p14="http://schemas.microsoft.com/office/powerpoint/2010/main" val="3252678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F10215C-2835-4E2D-B8C8-A48C9F3950E9}" type="slidenum">
              <a:rPr lang="en-US"/>
              <a:pPr/>
              <a:t>‹#›</a:t>
            </a:fld>
            <a:endParaRPr lang="en-US"/>
          </a:p>
        </p:txBody>
      </p:sp>
    </p:spTree>
    <p:extLst>
      <p:ext uri="{BB962C8B-B14F-4D97-AF65-F5344CB8AC3E}">
        <p14:creationId xmlns:p14="http://schemas.microsoft.com/office/powerpoint/2010/main" val="12646570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C3CA055-7CDF-48D5-AF2B-5A816506C41D}" type="slidenum">
              <a:rPr lang="en-US"/>
              <a:pPr/>
              <a:t>‹#›</a:t>
            </a:fld>
            <a:endParaRPr lang="en-US"/>
          </a:p>
        </p:txBody>
      </p:sp>
    </p:spTree>
    <p:extLst>
      <p:ext uri="{BB962C8B-B14F-4D97-AF65-F5344CB8AC3E}">
        <p14:creationId xmlns:p14="http://schemas.microsoft.com/office/powerpoint/2010/main" val="37352537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1686526-219D-414A-BAD3-20A871C66F73}" type="slidenum">
              <a:rPr lang="en-US"/>
              <a:pPr>
                <a:defRPr/>
              </a:pPr>
              <a:t>‹#›</a:t>
            </a:fld>
            <a:endParaRPr lang="en-US"/>
          </a:p>
        </p:txBody>
      </p:sp>
    </p:spTree>
    <p:extLst>
      <p:ext uri="{BB962C8B-B14F-4D97-AF65-F5344CB8AC3E}">
        <p14:creationId xmlns:p14="http://schemas.microsoft.com/office/powerpoint/2010/main" val="374850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6" r:id="rId4"/>
    <p:sldLayoutId id="2147483660" r:id="rId5"/>
    <p:sldLayoutId id="2147483661" r:id="rId6"/>
    <p:sldLayoutId id="2147483662" r:id="rId7"/>
    <p:sldLayoutId id="2147483663" r:id="rId8"/>
    <p:sldLayoutId id="2147483664" r:id="rId9"/>
  </p:sldLayoutIdLst>
  <p:timing>
    <p:tnLst>
      <p:par>
        <p:cTn id="1" dur="indefinite" restart="never" nodeType="tmRoot"/>
      </p:par>
    </p:tnLst>
  </p:timing>
  <p:txStyles>
    <p:titleStyle>
      <a:lvl1pPr algn="ctr" rtl="0" fontAlgn="base">
        <a:spcBef>
          <a:spcPct val="0"/>
        </a:spcBef>
        <a:spcAft>
          <a:spcPct val="0"/>
        </a:spcAft>
        <a:defRPr sz="6000">
          <a:solidFill>
            <a:schemeClr val="accent2"/>
          </a:solidFill>
          <a:latin typeface="Calibri"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indent="0" algn="ctr" rtl="0" fontAlgn="base">
        <a:spcBef>
          <a:spcPct val="20000"/>
        </a:spcBef>
        <a:spcAft>
          <a:spcPct val="0"/>
        </a:spcAft>
        <a:buNone/>
        <a:defRPr sz="4800">
          <a:solidFill>
            <a:schemeClr val="accent4">
              <a:lumMod val="65000"/>
              <a:lumOff val="35000"/>
            </a:schemeClr>
          </a:solidFill>
          <a:latin typeface="Calibri" pitchFamily="34" charset="0"/>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ncbi.nlm.nih.gov/pubmed?term=Tuuri%20RE%5bAuthor%5d&amp;cauthor=true&amp;cauthor_uid=22068066" TargetMode="External"/><Relationship Id="rId7" Type="http://schemas.openxmlformats.org/officeDocument/2006/relationships/hyperlink" Target="http://www.ncbi.nlm.nih.gov/pubmed?term=Ryan%20LM%5bAuthor%5d&amp;cauthor=true&amp;cauthor_uid=22068066"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ncbi.nlm.nih.gov/pubmed?term=McCarter%20RJ%5bAuthor%5d&amp;cauthor=true&amp;cauthor_uid=22068066" TargetMode="External"/><Relationship Id="rId5" Type="http://schemas.openxmlformats.org/officeDocument/2006/relationships/hyperlink" Target="http://www.ncbi.nlm.nih.gov/pubmed?term=He%20J%5bAuthor%5d&amp;cauthor=true&amp;cauthor_uid=22068066" TargetMode="External"/><Relationship Id="rId4" Type="http://schemas.openxmlformats.org/officeDocument/2006/relationships/hyperlink" Target="http://www.ncbi.nlm.nih.gov/pubmed?term=Wright%20JL%5bAuthor%5d&amp;cauthor=true&amp;cauthor_uid=22068066" TargetMode="External"/><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Toxicology 201</a:t>
            </a:r>
            <a:endParaRPr lang="en-US" dirty="0"/>
          </a:p>
        </p:txBody>
      </p:sp>
      <p:sp>
        <p:nvSpPr>
          <p:cNvPr id="3" name="Content Placeholder 2"/>
          <p:cNvSpPr>
            <a:spLocks noGrp="1"/>
          </p:cNvSpPr>
          <p:nvPr>
            <p:ph idx="1"/>
          </p:nvPr>
        </p:nvSpPr>
        <p:spPr>
          <a:xfrm>
            <a:off x="457200" y="2971800"/>
            <a:ext cx="8229600" cy="1752600"/>
          </a:xfrm>
        </p:spPr>
        <p:txBody>
          <a:bodyPr/>
          <a:lstStyle/>
          <a:p>
            <a:r>
              <a:rPr lang="en-US" dirty="0" smtClean="0"/>
              <a:t>When Poison Control and Urine Drug Screens </a:t>
            </a:r>
            <a:r>
              <a:rPr lang="en-US" u="sng" dirty="0" smtClean="0"/>
              <a:t>Won’t</a:t>
            </a:r>
            <a:r>
              <a:rPr lang="en-US" dirty="0" smtClean="0"/>
              <a:t> Help You</a:t>
            </a:r>
            <a:endParaRPr lang="en-US" dirty="0"/>
          </a:p>
        </p:txBody>
      </p:sp>
      <p:sp>
        <p:nvSpPr>
          <p:cNvPr id="4" name="Content Placeholder 3"/>
          <p:cNvSpPr>
            <a:spLocks noGrp="1"/>
          </p:cNvSpPr>
          <p:nvPr>
            <p:ph sz="half" idx="11"/>
          </p:nvPr>
        </p:nvSpPr>
        <p:spPr>
          <a:xfrm>
            <a:off x="457200" y="5532437"/>
            <a:ext cx="8229600" cy="1325563"/>
          </a:xfrm>
        </p:spPr>
        <p:txBody>
          <a:bodyPr/>
          <a:lstStyle/>
          <a:p>
            <a:r>
              <a:rPr lang="en-US" dirty="0" smtClean="0"/>
              <a:t>David J Mathison, MD MBA</a:t>
            </a:r>
          </a:p>
          <a:p>
            <a:r>
              <a:rPr lang="en-US" dirty="0" smtClean="0"/>
              <a:t>Emergency Medicine</a:t>
            </a:r>
          </a:p>
        </p:txBody>
      </p:sp>
    </p:spTree>
    <p:extLst>
      <p:ext uri="{BB962C8B-B14F-4D97-AF65-F5344CB8AC3E}">
        <p14:creationId xmlns:p14="http://schemas.microsoft.com/office/powerpoint/2010/main" val="2521392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sz="half" idx="4294967295"/>
          </p:nvPr>
        </p:nvSpPr>
        <p:spPr>
          <a:xfrm>
            <a:off x="430078" y="1365881"/>
            <a:ext cx="5334000" cy="2620011"/>
          </a:xfrm>
          <a:prstGeom prst="rect">
            <a:avLst/>
          </a:prstGeom>
        </p:spPr>
        <p:txBody>
          <a:bodyPr/>
          <a:lstStyle/>
          <a:p>
            <a:pPr>
              <a:lnSpc>
                <a:spcPct val="90000"/>
              </a:lnSpc>
            </a:pPr>
            <a:r>
              <a:rPr lang="en-US" sz="2800" dirty="0" smtClean="0">
                <a:latin typeface="Calibri" pitchFamily="34" charset="0"/>
              </a:rPr>
              <a:t>57% of patient ingestions seen at health care facilities receive decontamination</a:t>
            </a:r>
          </a:p>
          <a:p>
            <a:pPr>
              <a:lnSpc>
                <a:spcPct val="90000"/>
              </a:lnSpc>
            </a:pPr>
            <a:r>
              <a:rPr lang="en-US" sz="2800" dirty="0">
                <a:latin typeface="Calibri" pitchFamily="34" charset="0"/>
              </a:rPr>
              <a:t>Pre-communication with poison control </a:t>
            </a:r>
            <a:r>
              <a:rPr lang="en-US" sz="2800" dirty="0">
                <a:cs typeface="Arial"/>
              </a:rPr>
              <a:t>↓</a:t>
            </a:r>
            <a:r>
              <a:rPr lang="en-US" sz="2800" dirty="0">
                <a:latin typeface="Calibri" pitchFamily="34" charset="0"/>
              </a:rPr>
              <a:t>time to GI </a:t>
            </a:r>
            <a:r>
              <a:rPr lang="en-US" sz="2800" dirty="0" smtClean="0">
                <a:latin typeface="Calibri" pitchFamily="34" charset="0"/>
              </a:rPr>
              <a:t>decontamination</a:t>
            </a:r>
            <a:endParaRPr lang="en-US" sz="2800" dirty="0">
              <a:latin typeface="Calibri" pitchFamily="34" charset="0"/>
            </a:endParaRPr>
          </a:p>
        </p:txBody>
      </p:sp>
      <p:sp>
        <p:nvSpPr>
          <p:cNvPr id="6" name="Rectangle 5"/>
          <p:cNvSpPr/>
          <p:nvPr/>
        </p:nvSpPr>
        <p:spPr>
          <a:xfrm>
            <a:off x="2106478" y="6965196"/>
            <a:ext cx="7315200" cy="4293483"/>
          </a:xfrm>
          <a:prstGeom prst="rect">
            <a:avLst/>
          </a:prstGeom>
        </p:spPr>
        <p:txBody>
          <a:bodyPr wrap="square">
            <a:spAutoFit/>
          </a:bodyPr>
          <a:lstStyle/>
          <a:p>
            <a:r>
              <a:rPr lang="en-US" sz="1050" dirty="0" err="1">
                <a:hlinkClick r:id="" action="ppaction://hlinkfile" tooltip="Pediatric emergency care."/>
              </a:rPr>
              <a:t>Pediatr</a:t>
            </a:r>
            <a:r>
              <a:rPr lang="en-US" sz="1050" dirty="0">
                <a:hlinkClick r:id="" action="ppaction://hlinkfile" tooltip="Pediatric emergency care."/>
              </a:rPr>
              <a:t> </a:t>
            </a:r>
            <a:r>
              <a:rPr lang="en-US" sz="1050" dirty="0" err="1">
                <a:hlinkClick r:id="" action="ppaction://hlinkfile" tooltip="Pediatric emergency care."/>
              </a:rPr>
              <a:t>Emerg</a:t>
            </a:r>
            <a:r>
              <a:rPr lang="en-US" sz="1050" dirty="0">
                <a:hlinkClick r:id="" action="ppaction://hlinkfile" tooltip="Pediatric emergency care."/>
              </a:rPr>
              <a:t> Care.</a:t>
            </a:r>
            <a:r>
              <a:rPr lang="en-US" sz="1050" dirty="0"/>
              <a:t> 2011 Nov;27(11):1045-51.</a:t>
            </a:r>
          </a:p>
          <a:p>
            <a:r>
              <a:rPr lang="en-US" sz="1050" b="1" dirty="0"/>
              <a:t>Does </a:t>
            </a:r>
            <a:r>
              <a:rPr lang="en-US" sz="1050" b="1" dirty="0" err="1"/>
              <a:t>prearrival</a:t>
            </a:r>
            <a:r>
              <a:rPr lang="en-US" sz="1050" b="1" dirty="0"/>
              <a:t> communication from a poison center to an emergency department decrease time to activated charcoal for pediatric poisoning?</a:t>
            </a:r>
          </a:p>
          <a:p>
            <a:r>
              <a:rPr lang="en-US" sz="1050" dirty="0" err="1">
                <a:hlinkClick r:id="rId3" action="ppaction://hlinkfile"/>
              </a:rPr>
              <a:t>Tuuri</a:t>
            </a:r>
            <a:r>
              <a:rPr lang="en-US" sz="1050" dirty="0">
                <a:hlinkClick r:id="rId3" action="ppaction://hlinkfile"/>
              </a:rPr>
              <a:t> RE</a:t>
            </a:r>
            <a:r>
              <a:rPr lang="en-US" sz="1050" dirty="0"/>
              <a:t>, </a:t>
            </a:r>
            <a:r>
              <a:rPr lang="en-US" sz="1050" dirty="0">
                <a:hlinkClick r:id="rId4" action="ppaction://hlinkfile"/>
              </a:rPr>
              <a:t>Wright JL</a:t>
            </a:r>
            <a:r>
              <a:rPr lang="en-US" sz="1050" dirty="0"/>
              <a:t>, </a:t>
            </a:r>
            <a:r>
              <a:rPr lang="en-US" sz="1050" dirty="0">
                <a:hlinkClick r:id="rId5" action="ppaction://hlinkfile"/>
              </a:rPr>
              <a:t>He J</a:t>
            </a:r>
            <a:r>
              <a:rPr lang="en-US" sz="1050" dirty="0"/>
              <a:t>, </a:t>
            </a:r>
            <a:r>
              <a:rPr lang="en-US" sz="1050" dirty="0">
                <a:hlinkClick r:id="rId6" action="ppaction://hlinkfile"/>
              </a:rPr>
              <a:t>McCarter RJ</a:t>
            </a:r>
            <a:r>
              <a:rPr lang="en-US" sz="1050" dirty="0"/>
              <a:t>, </a:t>
            </a:r>
            <a:r>
              <a:rPr lang="en-US" sz="1050" dirty="0">
                <a:hlinkClick r:id="rId7" action="ppaction://hlinkfile"/>
              </a:rPr>
              <a:t>Ryan LM</a:t>
            </a:r>
            <a:r>
              <a:rPr lang="en-US" sz="1050" dirty="0"/>
              <a:t>.</a:t>
            </a:r>
          </a:p>
          <a:p>
            <a:r>
              <a:rPr lang="en-US" sz="1050" b="1" dirty="0"/>
              <a:t>Source</a:t>
            </a:r>
          </a:p>
          <a:p>
            <a:r>
              <a:rPr lang="en-US" sz="1050" dirty="0"/>
              <a:t>Division of Pediatric Emergency Medicine, Medical University of South Carolina, Charleston, SC, USA. rtuuri@hotmail.com</a:t>
            </a:r>
          </a:p>
          <a:p>
            <a:r>
              <a:rPr lang="en-US" sz="1050" b="1" dirty="0"/>
              <a:t>Abstract</a:t>
            </a:r>
          </a:p>
          <a:p>
            <a:r>
              <a:rPr lang="en-US" sz="1050" b="1" dirty="0"/>
              <a:t>OBJECTIVE: </a:t>
            </a:r>
          </a:p>
          <a:p>
            <a:r>
              <a:rPr lang="en-US" sz="1050" dirty="0"/>
              <a:t>A poison center plays an important role in directing appropriate care, which is critical in reducing morbidity due to poisoning. Activated charcoal (AC) is one intervention for some poisonings. This study examined whether children with a poisoning who were preannounced by a poison center received AC earlier than patients without a referral.</a:t>
            </a:r>
          </a:p>
          <a:p>
            <a:r>
              <a:rPr lang="en-US" sz="1050" b="1" dirty="0"/>
              <a:t>METHODS: </a:t>
            </a:r>
          </a:p>
          <a:p>
            <a:r>
              <a:rPr lang="en-US" sz="1050" dirty="0"/>
              <a:t>A retrospective review of AC administration in children aged 0 to 18 years in a pediatric emergency department (ED) from 2000 to 2006 was performed. Abstracted covariates were poison center referral status, age, sex, acuity, disposition, transportation mode, triage time, and time of AC administration. Analysis of variance controlling for covariates tested the equality of mean time intervals between the groups with and without a poison center referral.</a:t>
            </a:r>
          </a:p>
          <a:p>
            <a:r>
              <a:rPr lang="en-US" sz="1050" b="1" dirty="0"/>
              <a:t>RESULTS: </a:t>
            </a:r>
          </a:p>
          <a:p>
            <a:r>
              <a:rPr lang="en-US" sz="1050" dirty="0"/>
              <a:t>Three hundred fifty-one cases met the inclusion criteria. One hundred thirty-five (39%) were male. Eighty cases (23%) had a poison center referral. Time from triage to charcoal administration for patients with a poison center referral was a mean of 59 (SD, 34) minutes. Time for the group without a referral was a mean of 71 (SD, 43) minutes (P = 0.0036).</a:t>
            </a:r>
          </a:p>
          <a:p>
            <a:r>
              <a:rPr lang="en-US" sz="1050" b="1" dirty="0"/>
              <a:t>CONCLUSIONS: </a:t>
            </a:r>
          </a:p>
          <a:p>
            <a:r>
              <a:rPr lang="en-US" sz="1050" dirty="0"/>
              <a:t>Advanced communication from a poison center was associated with earlier administration of AC in the ED for this population. Nevertheless, the duration to charcoal administration was frequently suboptimal. Triage and </a:t>
            </a:r>
            <a:r>
              <a:rPr lang="en-US" sz="1050" dirty="0" err="1"/>
              <a:t>prehospital</a:t>
            </a:r>
            <a:r>
              <a:rPr lang="en-US" sz="1050" dirty="0"/>
              <a:t> practices should be reexamined to improve timeliness of AC when indicated and consider exclusion of administration if beyond an appropriate time frame. Advanced notification should be the paradigm for all poison centers, and early response protocols for poison center referrals should be used by </a:t>
            </a:r>
            <a:r>
              <a:rPr lang="en-US" sz="1050" dirty="0" err="1"/>
              <a:t>EDs.</a:t>
            </a:r>
            <a:endParaRPr lang="en-US" sz="1050" dirty="0"/>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1271" t="52119" r="21236" b="21708"/>
          <a:stretch/>
        </p:blipFill>
        <p:spPr bwMode="auto">
          <a:xfrm>
            <a:off x="381000" y="4191000"/>
            <a:ext cx="5257800" cy="14096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0478" y="1066800"/>
            <a:ext cx="2995047" cy="4136909"/>
          </a:xfrm>
          <a:prstGeom prst="rect">
            <a:avLst/>
          </a:prstGeom>
          <a:ln>
            <a:solidFill>
              <a:schemeClr val="bg1">
                <a:lumMod val="75000"/>
              </a:schemeClr>
            </a:solidFill>
          </a:ln>
        </p:spPr>
      </p:pic>
      <p:sp>
        <p:nvSpPr>
          <p:cNvPr id="4" name="Title 3"/>
          <p:cNvSpPr>
            <a:spLocks noGrp="1"/>
          </p:cNvSpPr>
          <p:nvPr>
            <p:ph type="ctrTitle"/>
          </p:nvPr>
        </p:nvSpPr>
        <p:spPr/>
        <p:txBody>
          <a:bodyPr/>
          <a:lstStyle/>
          <a:p>
            <a:r>
              <a:rPr lang="en-US" dirty="0" smtClean="0"/>
              <a:t>Decontamination</a:t>
            </a:r>
            <a:endParaRPr lang="en-US" dirty="0"/>
          </a:p>
        </p:txBody>
      </p:sp>
    </p:spTree>
    <p:extLst>
      <p:ext uri="{BB962C8B-B14F-4D97-AF65-F5344CB8AC3E}">
        <p14:creationId xmlns:p14="http://schemas.microsoft.com/office/powerpoint/2010/main" val="21721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3384" y="1981200"/>
            <a:ext cx="7848600" cy="3139321"/>
          </a:xfrm>
          <a:prstGeom prst="rect">
            <a:avLst/>
          </a:prstGeom>
        </p:spPr>
        <p:txBody>
          <a:bodyPr wrap="square">
            <a:spAutoFit/>
          </a:bodyPr>
          <a:lstStyle/>
          <a:p>
            <a:pPr algn="ctr">
              <a:defRPr/>
            </a:pPr>
            <a:r>
              <a:rPr lang="en-US" sz="6600" dirty="0" smtClean="0">
                <a:latin typeface="Calibri" pitchFamily="34" charset="0"/>
              </a:rPr>
              <a:t>Approach to the Unknown Ingestion</a:t>
            </a:r>
            <a:endParaRPr lang="en-US" sz="6600" dirty="0">
              <a:latin typeface="Calibri" pitchFamily="34" charset="0"/>
            </a:endParaRPr>
          </a:p>
          <a:p>
            <a:pPr algn="ctr">
              <a:defRPr/>
            </a:pPr>
            <a:endParaRPr lang="en-US" sz="6600" dirty="0">
              <a:latin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230" y="4343400"/>
            <a:ext cx="3928279" cy="2514600"/>
          </a:xfrm>
          <a:prstGeom prst="rect">
            <a:avLst/>
          </a:prstGeom>
        </p:spPr>
      </p:pic>
    </p:spTree>
    <p:extLst>
      <p:ext uri="{BB962C8B-B14F-4D97-AF65-F5344CB8AC3E}">
        <p14:creationId xmlns:p14="http://schemas.microsoft.com/office/powerpoint/2010/main" val="45771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1600200"/>
            <a:ext cx="5029200" cy="4031873"/>
          </a:xfrm>
          <a:prstGeom prst="rect">
            <a:avLst/>
          </a:prstGeom>
        </p:spPr>
        <p:txBody>
          <a:bodyPr wrap="square">
            <a:spAutoFit/>
          </a:bodyPr>
          <a:lstStyle/>
          <a:p>
            <a:pPr>
              <a:defRPr/>
            </a:pPr>
            <a:r>
              <a:rPr lang="en-US" sz="4400" b="1" dirty="0" smtClean="0">
                <a:solidFill>
                  <a:srgbClr val="FF0000"/>
                </a:solidFill>
                <a:latin typeface="Calibri" pitchFamily="34" charset="0"/>
              </a:rPr>
              <a:t>A</a:t>
            </a:r>
            <a:r>
              <a:rPr lang="en-US" sz="3600" b="1" dirty="0" smtClean="0">
                <a:latin typeface="Calibri" pitchFamily="34" charset="0"/>
              </a:rPr>
              <a:t>irway</a:t>
            </a:r>
          </a:p>
          <a:p>
            <a:pPr>
              <a:defRPr/>
            </a:pPr>
            <a:r>
              <a:rPr lang="en-US" sz="4400" b="1" dirty="0" smtClean="0">
                <a:solidFill>
                  <a:srgbClr val="FF0000"/>
                </a:solidFill>
                <a:latin typeface="Calibri" pitchFamily="34" charset="0"/>
              </a:rPr>
              <a:t>B</a:t>
            </a:r>
            <a:r>
              <a:rPr lang="en-US" sz="3600" b="1" dirty="0" smtClean="0">
                <a:latin typeface="Calibri" pitchFamily="34" charset="0"/>
              </a:rPr>
              <a:t>reathing</a:t>
            </a:r>
          </a:p>
          <a:p>
            <a:pPr>
              <a:defRPr/>
            </a:pPr>
            <a:r>
              <a:rPr lang="en-US" sz="4400" b="1" dirty="0" smtClean="0">
                <a:solidFill>
                  <a:srgbClr val="FF0000"/>
                </a:solidFill>
                <a:latin typeface="Calibri" pitchFamily="34" charset="0"/>
              </a:rPr>
              <a:t>C</a:t>
            </a:r>
            <a:r>
              <a:rPr lang="en-US" sz="3600" b="1" dirty="0" smtClean="0">
                <a:latin typeface="Calibri" pitchFamily="34" charset="0"/>
              </a:rPr>
              <a:t>irculation</a:t>
            </a:r>
          </a:p>
          <a:p>
            <a:pPr>
              <a:defRPr/>
            </a:pPr>
            <a:endParaRPr lang="en-US" sz="3600" b="1" dirty="0" smtClean="0">
              <a:latin typeface="Calibri" pitchFamily="34" charset="0"/>
            </a:endParaRPr>
          </a:p>
          <a:p>
            <a:pPr>
              <a:defRPr/>
            </a:pPr>
            <a:r>
              <a:rPr lang="en-US" sz="4400" b="1" dirty="0" smtClean="0">
                <a:solidFill>
                  <a:srgbClr val="FF0000"/>
                </a:solidFill>
                <a:latin typeface="Calibri" pitchFamily="34" charset="0"/>
              </a:rPr>
              <a:t>D</a:t>
            </a:r>
            <a:r>
              <a:rPr lang="en-US" sz="3600" b="1" dirty="0" smtClean="0">
                <a:latin typeface="Calibri" pitchFamily="34" charset="0"/>
              </a:rPr>
              <a:t>isability (</a:t>
            </a:r>
            <a:r>
              <a:rPr lang="en-US" sz="3600" b="1" dirty="0" err="1" smtClean="0">
                <a:latin typeface="Calibri" pitchFamily="34" charset="0"/>
              </a:rPr>
              <a:t>Neuro</a:t>
            </a:r>
            <a:r>
              <a:rPr lang="en-US" sz="3600" b="1" dirty="0" smtClean="0">
                <a:latin typeface="Calibri" pitchFamily="34" charset="0"/>
              </a:rPr>
              <a:t>)</a:t>
            </a:r>
          </a:p>
          <a:p>
            <a:pPr>
              <a:defRPr/>
            </a:pPr>
            <a:r>
              <a:rPr lang="en-US" sz="4400" b="1" dirty="0" smtClean="0">
                <a:solidFill>
                  <a:srgbClr val="FF0000"/>
                </a:solidFill>
                <a:latin typeface="Calibri" pitchFamily="34" charset="0"/>
              </a:rPr>
              <a:t>E</a:t>
            </a:r>
            <a:r>
              <a:rPr lang="en-US" sz="3600" b="1" dirty="0" smtClean="0">
                <a:latin typeface="Calibri" pitchFamily="34" charset="0"/>
              </a:rPr>
              <a:t>xposures</a:t>
            </a:r>
            <a:endParaRPr lang="en-US" sz="3600" dirty="0">
              <a:latin typeface="Calibri" pitchFamily="34" charset="0"/>
            </a:endParaRPr>
          </a:p>
        </p:txBody>
      </p:sp>
      <p:pic>
        <p:nvPicPr>
          <p:cNvPr id="78850" name="Picture 2" descr="http://www.womansday.com/var/ezflow_site/storage/images/wd2/content/shelter/organizing-cleaning/the-organizing-abcs/19416-4-eng-US/The-Organizing-ABCs_full_article_vertical.jpg"/>
          <p:cNvPicPr>
            <a:picLocks noChangeAspect="1" noChangeArrowheads="1"/>
          </p:cNvPicPr>
          <p:nvPr/>
        </p:nvPicPr>
        <p:blipFill>
          <a:blip r:embed="rId3" cstate="print"/>
          <a:srcRect l="20905" t="31250" r="18518" b="35417"/>
          <a:stretch>
            <a:fillRect/>
          </a:stretch>
        </p:blipFill>
        <p:spPr bwMode="auto">
          <a:xfrm>
            <a:off x="5410200" y="1676400"/>
            <a:ext cx="3505200" cy="2286000"/>
          </a:xfrm>
          <a:prstGeom prst="rect">
            <a:avLst/>
          </a:prstGeom>
          <a:noFill/>
        </p:spPr>
      </p:pic>
      <p:sp>
        <p:nvSpPr>
          <p:cNvPr id="2" name="Title 1"/>
          <p:cNvSpPr>
            <a:spLocks noGrp="1"/>
          </p:cNvSpPr>
          <p:nvPr>
            <p:ph type="ctrTitle"/>
          </p:nvPr>
        </p:nvSpPr>
        <p:spPr/>
        <p:txBody>
          <a:bodyPr/>
          <a:lstStyle/>
          <a:p>
            <a:r>
              <a:rPr lang="en-US" dirty="0" smtClean="0"/>
              <a:t>Basic Approach</a:t>
            </a:r>
            <a:endParaRPr lang="en-US" dirty="0"/>
          </a:p>
        </p:txBody>
      </p:sp>
    </p:spTree>
    <p:extLst>
      <p:ext uri="{BB962C8B-B14F-4D97-AF65-F5344CB8AC3E}">
        <p14:creationId xmlns:p14="http://schemas.microsoft.com/office/powerpoint/2010/main" val="42564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1600200"/>
            <a:ext cx="5029200" cy="4031873"/>
          </a:xfrm>
          <a:prstGeom prst="rect">
            <a:avLst/>
          </a:prstGeom>
        </p:spPr>
        <p:txBody>
          <a:bodyPr wrap="square">
            <a:spAutoFit/>
          </a:bodyPr>
          <a:lstStyle/>
          <a:p>
            <a:pPr>
              <a:defRPr/>
            </a:pPr>
            <a:r>
              <a:rPr lang="en-US" sz="4400" b="1" dirty="0" smtClean="0">
                <a:solidFill>
                  <a:srgbClr val="FF0000"/>
                </a:solidFill>
                <a:latin typeface="Calibri" pitchFamily="34" charset="0"/>
              </a:rPr>
              <a:t>A</a:t>
            </a:r>
            <a:r>
              <a:rPr lang="en-US" sz="3600" b="1" dirty="0" smtClean="0">
                <a:latin typeface="Calibri" pitchFamily="34" charset="0"/>
              </a:rPr>
              <a:t>irway</a:t>
            </a:r>
          </a:p>
          <a:p>
            <a:pPr>
              <a:defRPr/>
            </a:pPr>
            <a:r>
              <a:rPr lang="en-US" sz="4400" b="1" dirty="0" smtClean="0">
                <a:solidFill>
                  <a:srgbClr val="FF0000"/>
                </a:solidFill>
                <a:latin typeface="Calibri" pitchFamily="34" charset="0"/>
              </a:rPr>
              <a:t>B</a:t>
            </a:r>
            <a:r>
              <a:rPr lang="en-US" sz="3600" b="1" dirty="0" smtClean="0">
                <a:latin typeface="Calibri" pitchFamily="34" charset="0"/>
              </a:rPr>
              <a:t>reathing</a:t>
            </a:r>
          </a:p>
          <a:p>
            <a:pPr>
              <a:defRPr/>
            </a:pPr>
            <a:r>
              <a:rPr lang="en-US" sz="4400" b="1" dirty="0" smtClean="0">
                <a:solidFill>
                  <a:srgbClr val="FF0000"/>
                </a:solidFill>
                <a:latin typeface="Calibri" pitchFamily="34" charset="0"/>
              </a:rPr>
              <a:t>C</a:t>
            </a:r>
            <a:r>
              <a:rPr lang="en-US" sz="3600" b="1" dirty="0" smtClean="0">
                <a:latin typeface="Calibri" pitchFamily="34" charset="0"/>
              </a:rPr>
              <a:t>irculation</a:t>
            </a:r>
          </a:p>
          <a:p>
            <a:pPr>
              <a:defRPr/>
            </a:pPr>
            <a:endParaRPr lang="en-US" sz="3600" b="1" dirty="0" smtClean="0">
              <a:latin typeface="Calibri" pitchFamily="34" charset="0"/>
            </a:endParaRPr>
          </a:p>
          <a:p>
            <a:pPr>
              <a:defRPr/>
            </a:pPr>
            <a:r>
              <a:rPr lang="en-US" sz="4400" b="1" dirty="0" smtClean="0">
                <a:solidFill>
                  <a:srgbClr val="FF0000"/>
                </a:solidFill>
                <a:latin typeface="Calibri" pitchFamily="34" charset="0"/>
              </a:rPr>
              <a:t>D</a:t>
            </a:r>
            <a:r>
              <a:rPr lang="en-US" sz="3600" b="1" dirty="0" smtClean="0">
                <a:latin typeface="Calibri" pitchFamily="34" charset="0"/>
              </a:rPr>
              <a:t>econtamination/DONT</a:t>
            </a:r>
          </a:p>
          <a:p>
            <a:pPr>
              <a:defRPr/>
            </a:pPr>
            <a:r>
              <a:rPr lang="en-US" sz="4400" b="1" dirty="0" smtClean="0">
                <a:solidFill>
                  <a:srgbClr val="FF0000"/>
                </a:solidFill>
                <a:latin typeface="Calibri" pitchFamily="34" charset="0"/>
              </a:rPr>
              <a:t>E</a:t>
            </a:r>
            <a:r>
              <a:rPr lang="en-US" sz="3600" b="1" dirty="0" smtClean="0"/>
              <a:t>nhanced elimination</a:t>
            </a:r>
            <a:endParaRPr lang="en-US" sz="3600" dirty="0">
              <a:latin typeface="Calibri" pitchFamily="34" charset="0"/>
            </a:endParaRPr>
          </a:p>
        </p:txBody>
      </p:sp>
      <p:pic>
        <p:nvPicPr>
          <p:cNvPr id="78850" name="Picture 2" descr="http://www.womansday.com/var/ezflow_site/storage/images/wd2/content/shelter/organizing-cleaning/the-organizing-abcs/19416-4-eng-US/The-Organizing-ABCs_full_article_vertical.jpg"/>
          <p:cNvPicPr>
            <a:picLocks noChangeAspect="1" noChangeArrowheads="1"/>
          </p:cNvPicPr>
          <p:nvPr/>
        </p:nvPicPr>
        <p:blipFill>
          <a:blip r:embed="rId3" cstate="print"/>
          <a:srcRect l="20905" t="31250" r="18518" b="35417"/>
          <a:stretch>
            <a:fillRect/>
          </a:stretch>
        </p:blipFill>
        <p:spPr bwMode="auto">
          <a:xfrm>
            <a:off x="5410200" y="1676400"/>
            <a:ext cx="3505200" cy="2286000"/>
          </a:xfrm>
          <a:prstGeom prst="rect">
            <a:avLst/>
          </a:prstGeom>
          <a:noFill/>
        </p:spPr>
      </p:pic>
      <p:sp>
        <p:nvSpPr>
          <p:cNvPr id="2" name="Title 1"/>
          <p:cNvSpPr>
            <a:spLocks noGrp="1"/>
          </p:cNvSpPr>
          <p:nvPr>
            <p:ph type="ctrTitle"/>
          </p:nvPr>
        </p:nvSpPr>
        <p:spPr/>
        <p:txBody>
          <a:bodyPr/>
          <a:lstStyle/>
          <a:p>
            <a:r>
              <a:rPr lang="en-US" dirty="0" smtClean="0"/>
              <a:t>Basic Approach</a:t>
            </a:r>
            <a:endParaRPr lang="en-US" dirty="0"/>
          </a:p>
        </p:txBody>
      </p:sp>
    </p:spTree>
    <p:extLst>
      <p:ext uri="{BB962C8B-B14F-4D97-AF65-F5344CB8AC3E}">
        <p14:creationId xmlns:p14="http://schemas.microsoft.com/office/powerpoint/2010/main" val="57167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04" t="12821" r="34002" b="5041"/>
          <a:stretch/>
        </p:blipFill>
        <p:spPr bwMode="auto">
          <a:xfrm>
            <a:off x="1934308" y="1168807"/>
            <a:ext cx="4811737" cy="506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420" t="27548" r="33525" b="3477"/>
          <a:stretch/>
        </p:blipFill>
        <p:spPr bwMode="auto">
          <a:xfrm>
            <a:off x="1219200" y="1143000"/>
            <a:ext cx="5922163" cy="511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Pill Search</a:t>
            </a:r>
            <a:endParaRPr lang="en-US" dirty="0"/>
          </a:p>
        </p:txBody>
      </p:sp>
    </p:spTree>
    <p:extLst>
      <p:ext uri="{BB962C8B-B14F-4D97-AF65-F5344CB8AC3E}">
        <p14:creationId xmlns:p14="http://schemas.microsoft.com/office/powerpoint/2010/main" val="398241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62" y="926123"/>
            <a:ext cx="8915400" cy="8956298"/>
          </a:xfrm>
          <a:prstGeom prst="rect">
            <a:avLst/>
          </a:prstGeom>
        </p:spPr>
        <p:txBody>
          <a:bodyPr wrap="square" numCol="5">
            <a:spAutoFit/>
          </a:bodyPr>
          <a:lstStyle/>
          <a:p>
            <a:r>
              <a:rPr lang="en-US" b="1" dirty="0">
                <a:latin typeface="Calibri" pitchFamily="34" charset="0"/>
                <a:cs typeface="Calibri" pitchFamily="34" charset="0"/>
              </a:rPr>
              <a:t>Marijuana</a:t>
            </a:r>
          </a:p>
          <a:p>
            <a:r>
              <a:rPr lang="en-US" dirty="0">
                <a:latin typeface="Calibri" pitchFamily="34" charset="0"/>
                <a:cs typeface="Calibri" pitchFamily="34" charset="0"/>
              </a:rPr>
              <a:t>Acapulco gold</a:t>
            </a:r>
          </a:p>
          <a:p>
            <a:r>
              <a:rPr lang="en-US" dirty="0">
                <a:latin typeface="Calibri" pitchFamily="34" charset="0"/>
                <a:cs typeface="Calibri" pitchFamily="34" charset="0"/>
              </a:rPr>
              <a:t>Bhang</a:t>
            </a:r>
          </a:p>
          <a:p>
            <a:r>
              <a:rPr lang="en-US" dirty="0">
                <a:latin typeface="Calibri" pitchFamily="34" charset="0"/>
                <a:cs typeface="Calibri" pitchFamily="34" charset="0"/>
              </a:rPr>
              <a:t>Doobie</a:t>
            </a:r>
          </a:p>
          <a:p>
            <a:r>
              <a:rPr lang="en-US" dirty="0">
                <a:latin typeface="Calibri" pitchFamily="34" charset="0"/>
                <a:cs typeface="Calibri" pitchFamily="34" charset="0"/>
              </a:rPr>
              <a:t>Ganja</a:t>
            </a:r>
          </a:p>
          <a:p>
            <a:r>
              <a:rPr lang="en-US" dirty="0">
                <a:latin typeface="Calibri" pitchFamily="34" charset="0"/>
                <a:cs typeface="Calibri" pitchFamily="34" charset="0"/>
              </a:rPr>
              <a:t>Grass</a:t>
            </a:r>
          </a:p>
          <a:p>
            <a:r>
              <a:rPr lang="en-US" dirty="0">
                <a:latin typeface="Calibri" pitchFamily="34" charset="0"/>
                <a:cs typeface="Calibri" pitchFamily="34" charset="0"/>
              </a:rPr>
              <a:t>Joint</a:t>
            </a:r>
          </a:p>
          <a:p>
            <a:r>
              <a:rPr lang="en-US" dirty="0">
                <a:latin typeface="Calibri" pitchFamily="34" charset="0"/>
                <a:cs typeface="Calibri" pitchFamily="34" charset="0"/>
              </a:rPr>
              <a:t>Mary Jane</a:t>
            </a:r>
          </a:p>
          <a:p>
            <a:r>
              <a:rPr lang="en-US" dirty="0">
                <a:latin typeface="Calibri" pitchFamily="34" charset="0"/>
                <a:cs typeface="Calibri" pitchFamily="34" charset="0"/>
              </a:rPr>
              <a:t>Pot</a:t>
            </a:r>
          </a:p>
          <a:p>
            <a:r>
              <a:rPr lang="en-US" dirty="0">
                <a:latin typeface="Calibri" pitchFamily="34" charset="0"/>
                <a:cs typeface="Calibri" pitchFamily="34" charset="0"/>
              </a:rPr>
              <a:t>Rope</a:t>
            </a:r>
          </a:p>
          <a:p>
            <a:r>
              <a:rPr lang="en-US" dirty="0">
                <a:latin typeface="Calibri" pitchFamily="34" charset="0"/>
                <a:cs typeface="Calibri" pitchFamily="34" charset="0"/>
              </a:rPr>
              <a:t>Reefer</a:t>
            </a:r>
          </a:p>
          <a:p>
            <a:endParaRPr lang="en-US" dirty="0" smtClean="0">
              <a:latin typeface="Calibri" pitchFamily="34" charset="0"/>
              <a:cs typeface="Calibri" pitchFamily="34" charset="0"/>
            </a:endParaRPr>
          </a:p>
          <a:p>
            <a:r>
              <a:rPr lang="en-US" b="1" dirty="0">
                <a:latin typeface="Calibri" pitchFamily="34" charset="0"/>
                <a:cs typeface="Calibri" pitchFamily="34" charset="0"/>
              </a:rPr>
              <a:t>LSD</a:t>
            </a:r>
          </a:p>
          <a:p>
            <a:r>
              <a:rPr lang="en-US" dirty="0">
                <a:latin typeface="Calibri" pitchFamily="34" charset="0"/>
                <a:cs typeface="Calibri" pitchFamily="34" charset="0"/>
              </a:rPr>
              <a:t>Acid</a:t>
            </a:r>
          </a:p>
          <a:p>
            <a:r>
              <a:rPr lang="en-US" dirty="0">
                <a:latin typeface="Calibri" pitchFamily="34" charset="0"/>
                <a:cs typeface="Calibri" pitchFamily="34" charset="0"/>
              </a:rPr>
              <a:t>Blotters</a:t>
            </a:r>
          </a:p>
          <a:p>
            <a:r>
              <a:rPr lang="en-US" dirty="0">
                <a:latin typeface="Calibri" pitchFamily="34" charset="0"/>
                <a:cs typeface="Calibri" pitchFamily="34" charset="0"/>
              </a:rPr>
              <a:t>Microdots</a:t>
            </a:r>
          </a:p>
          <a:p>
            <a:r>
              <a:rPr lang="en-US" dirty="0">
                <a:latin typeface="Calibri" pitchFamily="34" charset="0"/>
                <a:cs typeface="Calibri" pitchFamily="34" charset="0"/>
              </a:rPr>
              <a:t>Paper acid</a:t>
            </a:r>
          </a:p>
          <a:p>
            <a:r>
              <a:rPr lang="en-US" dirty="0">
                <a:latin typeface="Calibri" pitchFamily="34" charset="0"/>
                <a:cs typeface="Calibri" pitchFamily="34" charset="0"/>
              </a:rPr>
              <a:t>Pyramids</a:t>
            </a:r>
          </a:p>
          <a:p>
            <a:r>
              <a:rPr lang="en-US" dirty="0">
                <a:latin typeface="Calibri" pitchFamily="34" charset="0"/>
                <a:cs typeface="Calibri" pitchFamily="34" charset="0"/>
              </a:rPr>
              <a:t>Window pane</a:t>
            </a: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r>
              <a:rPr lang="en-US" b="1" dirty="0" smtClean="0">
                <a:latin typeface="Calibri" pitchFamily="34" charset="0"/>
                <a:cs typeface="Calibri" pitchFamily="34" charset="0"/>
              </a:rPr>
              <a:t>Amphetamines</a:t>
            </a:r>
            <a:endParaRPr lang="en-US" b="1" dirty="0">
              <a:latin typeface="Calibri" pitchFamily="34" charset="0"/>
              <a:cs typeface="Calibri" pitchFamily="34" charset="0"/>
            </a:endParaRPr>
          </a:p>
          <a:p>
            <a:r>
              <a:rPr lang="en-US" dirty="0">
                <a:latin typeface="Calibri" pitchFamily="34" charset="0"/>
                <a:cs typeface="Calibri" pitchFamily="34" charset="0"/>
              </a:rPr>
              <a:t>Black beauties</a:t>
            </a:r>
          </a:p>
          <a:p>
            <a:r>
              <a:rPr lang="en-US" dirty="0">
                <a:latin typeface="Calibri" pitchFamily="34" charset="0"/>
                <a:cs typeface="Calibri" pitchFamily="34" charset="0"/>
              </a:rPr>
              <a:t>Crank</a:t>
            </a:r>
          </a:p>
          <a:p>
            <a:r>
              <a:rPr lang="en-US" dirty="0">
                <a:latin typeface="Calibri" pitchFamily="34" charset="0"/>
                <a:cs typeface="Calibri" pitchFamily="34" charset="0"/>
              </a:rPr>
              <a:t>Crystals</a:t>
            </a:r>
          </a:p>
          <a:p>
            <a:r>
              <a:rPr lang="en-US" dirty="0">
                <a:latin typeface="Calibri" pitchFamily="34" charset="0"/>
                <a:cs typeface="Calibri" pitchFamily="34" charset="0"/>
              </a:rPr>
              <a:t>Cat </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Ice</a:t>
            </a:r>
            <a:endParaRPr lang="en-US" dirty="0">
              <a:latin typeface="Calibri" pitchFamily="34" charset="0"/>
              <a:cs typeface="Calibri" pitchFamily="34" charset="0"/>
            </a:endParaRPr>
          </a:p>
          <a:p>
            <a:r>
              <a:rPr lang="en-US" dirty="0">
                <a:latin typeface="Calibri" pitchFamily="34" charset="0"/>
                <a:cs typeface="Calibri" pitchFamily="34" charset="0"/>
              </a:rPr>
              <a:t>Ecstasy</a:t>
            </a:r>
          </a:p>
          <a:p>
            <a:r>
              <a:rPr lang="en-US" dirty="0">
                <a:latin typeface="Calibri" pitchFamily="34" charset="0"/>
                <a:cs typeface="Calibri" pitchFamily="34" charset="0"/>
              </a:rPr>
              <a:t>Meth</a:t>
            </a:r>
          </a:p>
          <a:p>
            <a:r>
              <a:rPr lang="en-US" dirty="0">
                <a:latin typeface="Calibri" pitchFamily="34" charset="0"/>
                <a:cs typeface="Calibri" pitchFamily="34" charset="0"/>
              </a:rPr>
              <a:t>Pep pills</a:t>
            </a:r>
          </a:p>
          <a:p>
            <a:r>
              <a:rPr lang="en-US" dirty="0">
                <a:latin typeface="Calibri" pitchFamily="34" charset="0"/>
                <a:cs typeface="Calibri" pitchFamily="34" charset="0"/>
              </a:rPr>
              <a:t>Smart drug </a:t>
            </a:r>
            <a:r>
              <a:rPr lang="en-US" dirty="0" smtClean="0">
                <a:latin typeface="Calibri" pitchFamily="34" charset="0"/>
                <a:cs typeface="Calibri" pitchFamily="34" charset="0"/>
              </a:rPr>
              <a:t> </a:t>
            </a:r>
          </a:p>
          <a:p>
            <a:r>
              <a:rPr lang="en-US" dirty="0">
                <a:latin typeface="Calibri" pitchFamily="34" charset="0"/>
                <a:cs typeface="Calibri" pitchFamily="34" charset="0"/>
              </a:rPr>
              <a:t> </a:t>
            </a:r>
            <a:r>
              <a:rPr lang="en-US" dirty="0" smtClean="0">
                <a:latin typeface="Calibri" pitchFamily="34" charset="0"/>
                <a:cs typeface="Calibri" pitchFamily="34" charset="0"/>
              </a:rPr>
              <a:t>(</a:t>
            </a:r>
            <a:r>
              <a:rPr lang="en-US" dirty="0">
                <a:latin typeface="Calibri" pitchFamily="34" charset="0"/>
                <a:cs typeface="Calibri" pitchFamily="34" charset="0"/>
              </a:rPr>
              <a:t>Ritalin)</a:t>
            </a:r>
          </a:p>
          <a:p>
            <a:r>
              <a:rPr lang="en-US" dirty="0">
                <a:latin typeface="Calibri" pitchFamily="34" charset="0"/>
                <a:cs typeface="Calibri" pitchFamily="34" charset="0"/>
              </a:rPr>
              <a:t>Speed</a:t>
            </a:r>
          </a:p>
          <a:p>
            <a:r>
              <a:rPr lang="en-US" dirty="0">
                <a:latin typeface="Calibri" pitchFamily="34" charset="0"/>
                <a:cs typeface="Calibri" pitchFamily="34" charset="0"/>
              </a:rPr>
              <a:t>Uppers</a:t>
            </a: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Ecstasy</a:t>
            </a:r>
            <a:endParaRPr lang="en-US" b="1" dirty="0">
              <a:latin typeface="Calibri" pitchFamily="34" charset="0"/>
              <a:cs typeface="Calibri" pitchFamily="34" charset="0"/>
            </a:endParaRPr>
          </a:p>
          <a:p>
            <a:r>
              <a:rPr lang="en-US" dirty="0">
                <a:latin typeface="Calibri" pitchFamily="34" charset="0"/>
                <a:cs typeface="Calibri" pitchFamily="34" charset="0"/>
              </a:rPr>
              <a:t>Adam</a:t>
            </a:r>
          </a:p>
          <a:p>
            <a:r>
              <a:rPr lang="en-US" dirty="0">
                <a:latin typeface="Calibri" pitchFamily="34" charset="0"/>
                <a:cs typeface="Calibri" pitchFamily="34" charset="0"/>
              </a:rPr>
              <a:t>E</a:t>
            </a:r>
          </a:p>
          <a:p>
            <a:r>
              <a:rPr lang="en-US" dirty="0" err="1">
                <a:latin typeface="Calibri" pitchFamily="34" charset="0"/>
                <a:cs typeface="Calibri" pitchFamily="34" charset="0"/>
              </a:rPr>
              <a:t>Lollies</a:t>
            </a:r>
            <a:endParaRPr lang="en-US" dirty="0">
              <a:latin typeface="Calibri" pitchFamily="34" charset="0"/>
              <a:cs typeface="Calibri" pitchFamily="34" charset="0"/>
            </a:endParaRPr>
          </a:p>
          <a:p>
            <a:r>
              <a:rPr lang="en-US" dirty="0">
                <a:latin typeface="Calibri" pitchFamily="34" charset="0"/>
                <a:cs typeface="Calibri" pitchFamily="34" charset="0"/>
              </a:rPr>
              <a:t>Love Drug</a:t>
            </a:r>
          </a:p>
          <a:p>
            <a:r>
              <a:rPr lang="en-US" dirty="0" err="1">
                <a:latin typeface="Calibri" pitchFamily="34" charset="0"/>
                <a:cs typeface="Calibri" pitchFamily="34" charset="0"/>
              </a:rPr>
              <a:t>Smarties</a:t>
            </a:r>
            <a:endParaRPr lang="en-US" dirty="0">
              <a:latin typeface="Calibri" pitchFamily="34" charset="0"/>
              <a:cs typeface="Calibri" pitchFamily="34" charset="0"/>
            </a:endParaRPr>
          </a:p>
          <a:p>
            <a:r>
              <a:rPr lang="en-US" dirty="0">
                <a:latin typeface="Calibri" pitchFamily="34" charset="0"/>
                <a:cs typeface="Calibri" pitchFamily="34" charset="0"/>
              </a:rPr>
              <a:t>Vitamin E</a:t>
            </a:r>
          </a:p>
          <a:p>
            <a:r>
              <a:rPr lang="en-US" dirty="0">
                <a:latin typeface="Calibri" pitchFamily="34" charset="0"/>
                <a:cs typeface="Calibri" pitchFamily="34" charset="0"/>
              </a:rPr>
              <a:t>XTC</a:t>
            </a:r>
          </a:p>
          <a:p>
            <a:endParaRPr lang="en-US" dirty="0" smtClean="0">
              <a:latin typeface="Calibri" pitchFamily="34" charset="0"/>
              <a:cs typeface="Calibri" pitchFamily="34" charset="0"/>
            </a:endParaRPr>
          </a:p>
          <a:p>
            <a:r>
              <a:rPr lang="en-US" b="1" dirty="0">
                <a:latin typeface="Calibri" pitchFamily="34" charset="0"/>
                <a:cs typeface="Calibri" pitchFamily="34" charset="0"/>
              </a:rPr>
              <a:t>Cocaine</a:t>
            </a:r>
          </a:p>
          <a:p>
            <a:r>
              <a:rPr lang="en-US" dirty="0" smtClean="0">
                <a:latin typeface="Calibri" pitchFamily="34" charset="0"/>
                <a:cs typeface="Calibri" pitchFamily="34" charset="0"/>
              </a:rPr>
              <a:t>Coke</a:t>
            </a:r>
            <a:endParaRPr lang="en-US" dirty="0">
              <a:latin typeface="Calibri" pitchFamily="34" charset="0"/>
              <a:cs typeface="Calibri" pitchFamily="34" charset="0"/>
            </a:endParaRPr>
          </a:p>
          <a:p>
            <a:r>
              <a:rPr lang="en-US" dirty="0">
                <a:latin typeface="Calibri" pitchFamily="34" charset="0"/>
                <a:cs typeface="Calibri" pitchFamily="34" charset="0"/>
              </a:rPr>
              <a:t>Crack</a:t>
            </a:r>
          </a:p>
          <a:p>
            <a:r>
              <a:rPr lang="en-US" dirty="0">
                <a:latin typeface="Calibri" pitchFamily="34" charset="0"/>
                <a:cs typeface="Calibri" pitchFamily="34" charset="0"/>
              </a:rPr>
              <a:t>Girl</a:t>
            </a:r>
          </a:p>
          <a:p>
            <a:r>
              <a:rPr lang="en-US" dirty="0">
                <a:latin typeface="Calibri" pitchFamily="34" charset="0"/>
                <a:cs typeface="Calibri" pitchFamily="34" charset="0"/>
              </a:rPr>
              <a:t>Mother of pearl</a:t>
            </a:r>
          </a:p>
          <a:p>
            <a:r>
              <a:rPr lang="en-US" dirty="0">
                <a:latin typeface="Calibri" pitchFamily="34" charset="0"/>
                <a:cs typeface="Calibri" pitchFamily="34" charset="0"/>
              </a:rPr>
              <a:t>Nose candy</a:t>
            </a:r>
          </a:p>
          <a:p>
            <a:r>
              <a:rPr lang="en-US" dirty="0">
                <a:latin typeface="Calibri" pitchFamily="34" charset="0"/>
                <a:cs typeface="Calibri" pitchFamily="34" charset="0"/>
              </a:rPr>
              <a:t>Peruvian powder</a:t>
            </a:r>
          </a:p>
          <a:p>
            <a:r>
              <a:rPr lang="en-US" dirty="0">
                <a:latin typeface="Calibri" pitchFamily="34" charset="0"/>
                <a:cs typeface="Calibri" pitchFamily="34" charset="0"/>
              </a:rPr>
              <a:t>Snow</a:t>
            </a:r>
          </a:p>
          <a:p>
            <a:r>
              <a:rPr lang="en-US" dirty="0">
                <a:latin typeface="Calibri" pitchFamily="34" charset="0"/>
                <a:cs typeface="Calibri" pitchFamily="34" charset="0"/>
              </a:rPr>
              <a:t>Toot</a:t>
            </a:r>
          </a:p>
          <a:p>
            <a:r>
              <a:rPr lang="en-US" dirty="0">
                <a:latin typeface="Calibri" pitchFamily="34" charset="0"/>
                <a:cs typeface="Calibri" pitchFamily="34" charset="0"/>
              </a:rPr>
              <a:t>White lady</a:t>
            </a: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Heroin</a:t>
            </a:r>
            <a:endParaRPr lang="en-US" b="1" dirty="0">
              <a:latin typeface="Calibri" pitchFamily="34" charset="0"/>
              <a:cs typeface="Calibri" pitchFamily="34" charset="0"/>
            </a:endParaRPr>
          </a:p>
          <a:p>
            <a:r>
              <a:rPr lang="en-US" dirty="0">
                <a:latin typeface="Calibri" pitchFamily="34" charset="0"/>
                <a:cs typeface="Calibri" pitchFamily="34" charset="0"/>
              </a:rPr>
              <a:t>Boy</a:t>
            </a:r>
          </a:p>
          <a:p>
            <a:r>
              <a:rPr lang="en-US" dirty="0">
                <a:latin typeface="Calibri" pitchFamily="34" charset="0"/>
                <a:cs typeface="Calibri" pitchFamily="34" charset="0"/>
              </a:rPr>
              <a:t>China white</a:t>
            </a:r>
          </a:p>
          <a:p>
            <a:r>
              <a:rPr lang="en-US" dirty="0">
                <a:latin typeface="Calibri" pitchFamily="34" charset="0"/>
                <a:cs typeface="Calibri" pitchFamily="34" charset="0"/>
              </a:rPr>
              <a:t>Dust</a:t>
            </a:r>
          </a:p>
          <a:p>
            <a:r>
              <a:rPr lang="en-US" dirty="0">
                <a:latin typeface="Calibri" pitchFamily="34" charset="0"/>
                <a:cs typeface="Calibri" pitchFamily="34" charset="0"/>
              </a:rPr>
              <a:t>Harry</a:t>
            </a:r>
          </a:p>
          <a:p>
            <a:r>
              <a:rPr lang="en-US" dirty="0">
                <a:latin typeface="Calibri" pitchFamily="34" charset="0"/>
                <a:cs typeface="Calibri" pitchFamily="34" charset="0"/>
              </a:rPr>
              <a:t>Horse</a:t>
            </a:r>
          </a:p>
          <a:p>
            <a:r>
              <a:rPr lang="en-US" dirty="0">
                <a:latin typeface="Calibri" pitchFamily="34" charset="0"/>
                <a:cs typeface="Calibri" pitchFamily="34" charset="0"/>
              </a:rPr>
              <a:t>Junk</a:t>
            </a:r>
          </a:p>
          <a:p>
            <a:r>
              <a:rPr lang="en-US" dirty="0" smtClean="0">
                <a:latin typeface="Calibri" pitchFamily="34" charset="0"/>
                <a:cs typeface="Calibri" pitchFamily="34" charset="0"/>
              </a:rPr>
              <a:t>Monkey</a:t>
            </a:r>
            <a:endParaRPr lang="en-US" dirty="0">
              <a:latin typeface="Calibri" pitchFamily="34" charset="0"/>
              <a:cs typeface="Calibri" pitchFamily="34" charset="0"/>
            </a:endParaRPr>
          </a:p>
          <a:p>
            <a:r>
              <a:rPr lang="en-US" dirty="0">
                <a:latin typeface="Calibri" pitchFamily="34" charset="0"/>
                <a:cs typeface="Calibri" pitchFamily="34" charset="0"/>
              </a:rPr>
              <a:t>Smack</a:t>
            </a:r>
          </a:p>
          <a:p>
            <a:r>
              <a:rPr lang="en-US" dirty="0">
                <a:latin typeface="Calibri" pitchFamily="34" charset="0"/>
                <a:cs typeface="Calibri" pitchFamily="34" charset="0"/>
              </a:rPr>
              <a:t>Speed </a:t>
            </a:r>
            <a:r>
              <a:rPr lang="en-US" dirty="0" smtClean="0">
                <a:latin typeface="Calibri" pitchFamily="34" charset="0"/>
                <a:cs typeface="Calibri" pitchFamily="34" charset="0"/>
              </a:rPr>
              <a:t>ball</a:t>
            </a:r>
          </a:p>
          <a:p>
            <a:r>
              <a:rPr lang="en-US" dirty="0" smtClean="0">
                <a:latin typeface="Calibri" pitchFamily="34" charset="0"/>
                <a:cs typeface="Calibri" pitchFamily="34" charset="0"/>
              </a:rPr>
              <a:t> </a:t>
            </a:r>
            <a:r>
              <a:rPr lang="en-US" dirty="0">
                <a:latin typeface="Calibri" pitchFamily="34" charset="0"/>
                <a:cs typeface="Calibri" pitchFamily="34" charset="0"/>
              </a:rPr>
              <a:t>(</a:t>
            </a:r>
            <a:r>
              <a:rPr lang="en-US" dirty="0" smtClean="0">
                <a:latin typeface="Calibri" pitchFamily="34" charset="0"/>
                <a:cs typeface="Calibri" pitchFamily="34" charset="0"/>
              </a:rPr>
              <a:t>w/ </a:t>
            </a:r>
            <a:r>
              <a:rPr lang="en-US" dirty="0">
                <a:latin typeface="Calibri" pitchFamily="34" charset="0"/>
                <a:cs typeface="Calibri" pitchFamily="34" charset="0"/>
              </a:rPr>
              <a:t>cocaine)</a:t>
            </a:r>
          </a:p>
          <a:p>
            <a:r>
              <a:rPr lang="en-US" dirty="0">
                <a:latin typeface="Calibri" pitchFamily="34" charset="0"/>
                <a:cs typeface="Calibri" pitchFamily="34" charset="0"/>
              </a:rPr>
              <a:t>Atom </a:t>
            </a:r>
            <a:r>
              <a:rPr lang="en-US" dirty="0" smtClean="0">
                <a:latin typeface="Calibri" pitchFamily="34" charset="0"/>
                <a:cs typeface="Calibri" pitchFamily="34" charset="0"/>
              </a:rPr>
              <a:t>bomb </a:t>
            </a:r>
          </a:p>
          <a:p>
            <a:r>
              <a:rPr lang="en-US" dirty="0">
                <a:latin typeface="Calibri" pitchFamily="34" charset="0"/>
                <a:cs typeface="Calibri" pitchFamily="34" charset="0"/>
              </a:rPr>
              <a:t> </a:t>
            </a:r>
            <a:r>
              <a:rPr lang="en-US" dirty="0" smtClean="0">
                <a:latin typeface="Calibri" pitchFamily="34" charset="0"/>
                <a:cs typeface="Calibri" pitchFamily="34" charset="0"/>
              </a:rPr>
              <a:t>(w/ marijuana)</a:t>
            </a:r>
            <a:endParaRPr lang="en-US" dirty="0">
              <a:latin typeface="Calibri" pitchFamily="34" charset="0"/>
              <a:cs typeface="Calibri" pitchFamily="34" charset="0"/>
            </a:endParaRPr>
          </a:p>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PCP</a:t>
            </a:r>
            <a:endParaRPr lang="en-US" b="1" dirty="0">
              <a:latin typeface="Calibri" pitchFamily="34" charset="0"/>
              <a:cs typeface="Calibri" pitchFamily="34" charset="0"/>
            </a:endParaRPr>
          </a:p>
          <a:p>
            <a:r>
              <a:rPr lang="en-US" dirty="0">
                <a:latin typeface="Calibri" pitchFamily="34" charset="0"/>
                <a:cs typeface="Calibri" pitchFamily="34" charset="0"/>
              </a:rPr>
              <a:t>Angel dust</a:t>
            </a:r>
          </a:p>
          <a:p>
            <a:r>
              <a:rPr lang="en-US" dirty="0">
                <a:latin typeface="Calibri" pitchFamily="34" charset="0"/>
                <a:cs typeface="Calibri" pitchFamily="34" charset="0"/>
              </a:rPr>
              <a:t>Goon</a:t>
            </a:r>
          </a:p>
          <a:p>
            <a:r>
              <a:rPr lang="en-US" dirty="0">
                <a:latin typeface="Calibri" pitchFamily="34" charset="0"/>
                <a:cs typeface="Calibri" pitchFamily="34" charset="0"/>
              </a:rPr>
              <a:t>Horse tranquilizer</a:t>
            </a:r>
          </a:p>
          <a:p>
            <a:r>
              <a:rPr lang="en-US" dirty="0">
                <a:latin typeface="Calibri" pitchFamily="34" charset="0"/>
                <a:cs typeface="Calibri" pitchFamily="34" charset="0"/>
              </a:rPr>
              <a:t>Hog</a:t>
            </a: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cs typeface="Calibri" pitchFamily="34" charset="0"/>
            </a:endParaRPr>
          </a:p>
          <a:p>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r>
              <a:rPr lang="en-US" b="1" dirty="0">
                <a:cs typeface="Calibri" pitchFamily="34" charset="0"/>
              </a:rPr>
              <a:t>G</a:t>
            </a:r>
            <a:r>
              <a:rPr lang="en-US" b="1" dirty="0" smtClean="0">
                <a:latin typeface="Calibri" pitchFamily="34" charset="0"/>
                <a:cs typeface="Calibri" pitchFamily="34" charset="0"/>
              </a:rPr>
              <a:t>amma-</a:t>
            </a:r>
            <a:r>
              <a:rPr lang="en-US" b="1" dirty="0" err="1" smtClean="0">
                <a:latin typeface="Calibri" pitchFamily="34" charset="0"/>
                <a:cs typeface="Calibri" pitchFamily="34" charset="0"/>
              </a:rPr>
              <a:t>hydroxybutyrate</a:t>
            </a:r>
            <a:r>
              <a:rPr lang="en-US" b="1" dirty="0" smtClean="0">
                <a:latin typeface="Calibri" pitchFamily="34" charset="0"/>
                <a:cs typeface="Calibri" pitchFamily="34" charset="0"/>
              </a:rPr>
              <a:t> </a:t>
            </a:r>
            <a:r>
              <a:rPr lang="en-US" b="1" dirty="0">
                <a:latin typeface="Calibri" pitchFamily="34" charset="0"/>
                <a:cs typeface="Calibri" pitchFamily="34" charset="0"/>
              </a:rPr>
              <a:t>(GHB)</a:t>
            </a:r>
          </a:p>
          <a:p>
            <a:r>
              <a:rPr lang="en-US" dirty="0" err="1">
                <a:latin typeface="Calibri" pitchFamily="34" charset="0"/>
                <a:cs typeface="Calibri" pitchFamily="34" charset="0"/>
              </a:rPr>
              <a:t>Bioski</a:t>
            </a:r>
            <a:endParaRPr lang="en-US" dirty="0">
              <a:latin typeface="Calibri" pitchFamily="34" charset="0"/>
              <a:cs typeface="Calibri" pitchFamily="34" charset="0"/>
            </a:endParaRPr>
          </a:p>
          <a:p>
            <a:r>
              <a:rPr lang="en-US" dirty="0">
                <a:latin typeface="Calibri" pitchFamily="34" charset="0"/>
                <a:cs typeface="Calibri" pitchFamily="34" charset="0"/>
              </a:rPr>
              <a:t>Georgia home boy</a:t>
            </a:r>
          </a:p>
          <a:p>
            <a:r>
              <a:rPr lang="en-US" dirty="0">
                <a:latin typeface="Calibri" pitchFamily="34" charset="0"/>
                <a:cs typeface="Calibri" pitchFamily="34" charset="0"/>
              </a:rPr>
              <a:t>Grievous bodily harm</a:t>
            </a:r>
          </a:p>
          <a:p>
            <a:r>
              <a:rPr lang="en-US" dirty="0">
                <a:latin typeface="Calibri" pitchFamily="34" charset="0"/>
                <a:cs typeface="Calibri" pitchFamily="34" charset="0"/>
              </a:rPr>
              <a:t>Liquid G</a:t>
            </a:r>
          </a:p>
          <a:p>
            <a:r>
              <a:rPr lang="en-US" dirty="0">
                <a:latin typeface="Calibri" pitchFamily="34" charset="0"/>
                <a:cs typeface="Calibri" pitchFamily="34" charset="0"/>
              </a:rPr>
              <a:t>Liquid ecstasy</a:t>
            </a:r>
          </a:p>
          <a:p>
            <a:r>
              <a:rPr lang="en-US" dirty="0" err="1">
                <a:latin typeface="Calibri" pitchFamily="34" charset="0"/>
                <a:cs typeface="Calibri" pitchFamily="34" charset="0"/>
              </a:rPr>
              <a:t>Somatomax</a:t>
            </a:r>
            <a:endParaRPr lang="en-US" dirty="0">
              <a:latin typeface="Calibri" pitchFamily="34" charset="0"/>
              <a:cs typeface="Calibri" pitchFamily="34" charset="0"/>
            </a:endParaRPr>
          </a:p>
          <a:p>
            <a:r>
              <a:rPr lang="en-US" dirty="0">
                <a:latin typeface="Calibri" pitchFamily="34" charset="0"/>
                <a:cs typeface="Calibri" pitchFamily="34" charset="0"/>
              </a:rPr>
              <a:t>Cow growth hormone</a:t>
            </a:r>
          </a:p>
          <a:p>
            <a:endParaRPr lang="en-US" dirty="0" smtClean="0">
              <a:latin typeface="Calibri" pitchFamily="34" charset="0"/>
              <a:cs typeface="Calibri" pitchFamily="34" charset="0"/>
            </a:endParaRPr>
          </a:p>
          <a:p>
            <a:endParaRPr lang="en-US" b="1" dirty="0" smtClean="0">
              <a:latin typeface="Calibri" pitchFamily="34" charset="0"/>
              <a:cs typeface="Calibri" pitchFamily="34" charset="0"/>
            </a:endParaRPr>
          </a:p>
        </p:txBody>
      </p:sp>
      <p:sp>
        <p:nvSpPr>
          <p:cNvPr id="3" name="Title 2"/>
          <p:cNvSpPr>
            <a:spLocks noGrp="1"/>
          </p:cNvSpPr>
          <p:nvPr>
            <p:ph type="ctrTitle"/>
          </p:nvPr>
        </p:nvSpPr>
        <p:spPr/>
        <p:txBody>
          <a:bodyPr/>
          <a:lstStyle/>
          <a:p>
            <a:r>
              <a:rPr lang="en-US" dirty="0" smtClean="0"/>
              <a:t>You Took What?</a:t>
            </a:r>
            <a:endParaRPr lang="en-US" dirty="0"/>
          </a:p>
        </p:txBody>
      </p:sp>
    </p:spTree>
    <p:extLst>
      <p:ext uri="{BB962C8B-B14F-4D97-AF65-F5344CB8AC3E}">
        <p14:creationId xmlns:p14="http://schemas.microsoft.com/office/powerpoint/2010/main" val="289611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36986" y="5533292"/>
            <a:ext cx="8305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400" dirty="0" smtClean="0">
                <a:latin typeface="Calibri" pitchFamily="34" charset="0"/>
              </a:rPr>
              <a:t>ECG, </a:t>
            </a:r>
            <a:r>
              <a:rPr lang="en-US" sz="2400" dirty="0">
                <a:latin typeface="Calibri" pitchFamily="34" charset="0"/>
              </a:rPr>
              <a:t>d</a:t>
            </a:r>
            <a:r>
              <a:rPr lang="en-US" sz="2400" dirty="0" smtClean="0">
                <a:latin typeface="Calibri" pitchFamily="34" charset="0"/>
              </a:rPr>
              <a:t>rug </a:t>
            </a:r>
            <a:r>
              <a:rPr lang="en-US" sz="2400" dirty="0">
                <a:latin typeface="Calibri" pitchFamily="34" charset="0"/>
              </a:rPr>
              <a:t>s</a:t>
            </a:r>
            <a:r>
              <a:rPr lang="en-US" sz="2400" dirty="0" smtClean="0">
                <a:latin typeface="Calibri" pitchFamily="34" charset="0"/>
              </a:rPr>
              <a:t>creen, ASA, APAP, </a:t>
            </a:r>
            <a:r>
              <a:rPr lang="en-US" sz="2400" dirty="0" err="1" smtClean="0">
                <a:latin typeface="Calibri" pitchFamily="34" charset="0"/>
              </a:rPr>
              <a:t>EtOH</a:t>
            </a:r>
            <a:r>
              <a:rPr lang="en-US" sz="2400" dirty="0" smtClean="0">
                <a:latin typeface="Calibri" pitchFamily="34" charset="0"/>
              </a:rPr>
              <a:t>, toxin level, osmolality, </a:t>
            </a:r>
            <a:r>
              <a:rPr lang="en-US" sz="2400" dirty="0" err="1" smtClean="0">
                <a:latin typeface="Calibri" pitchFamily="34" charset="0"/>
              </a:rPr>
              <a:t>lytes</a:t>
            </a:r>
            <a:r>
              <a:rPr lang="en-US" sz="2400" dirty="0" smtClean="0">
                <a:latin typeface="Calibri" pitchFamily="34" charset="0"/>
              </a:rPr>
              <a:t>…</a:t>
            </a:r>
            <a:endParaRPr lang="en-US" sz="2400" dirty="0">
              <a:latin typeface="Calibri" pitchFamily="34" charset="0"/>
            </a:endParaRPr>
          </a:p>
        </p:txBody>
      </p:sp>
      <p:pic>
        <p:nvPicPr>
          <p:cNvPr id="68618" name="Picture 10" descr="1D996DCD"/>
          <p:cNvPicPr>
            <a:picLocks noChangeAspect="1" noChangeArrowheads="1"/>
          </p:cNvPicPr>
          <p:nvPr/>
        </p:nvPicPr>
        <p:blipFill rotWithShape="1">
          <a:blip r:embed="rId3">
            <a:extLst>
              <a:ext uri="{28A0092B-C50C-407E-A947-70E740481C1C}">
                <a14:useLocalDpi xmlns:a14="http://schemas.microsoft.com/office/drawing/2010/main" val="0"/>
              </a:ext>
            </a:extLst>
          </a:blip>
          <a:srcRect t="12872"/>
          <a:stretch/>
        </p:blipFill>
        <p:spPr bwMode="auto">
          <a:xfrm>
            <a:off x="2667000" y="1447800"/>
            <a:ext cx="3971435" cy="346021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88664" y="4968161"/>
            <a:ext cx="250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smtClean="0">
                <a:solidFill>
                  <a:srgbClr val="920000"/>
                </a:solidFill>
                <a:latin typeface="Calibri" pitchFamily="34" charset="0"/>
              </a:rPr>
              <a:t>DIAGNOSTICS</a:t>
            </a:r>
            <a:endParaRPr lang="en-US" sz="2400" b="1" dirty="0">
              <a:solidFill>
                <a:srgbClr val="920000"/>
              </a:solidFill>
              <a:latin typeface="Calibri" pitchFamily="34" charset="0"/>
            </a:endParaRPr>
          </a:p>
        </p:txBody>
      </p:sp>
      <p:cxnSp>
        <p:nvCxnSpPr>
          <p:cNvPr id="22" name="Straight Arrow Connector 21"/>
          <p:cNvCxnSpPr/>
          <p:nvPr/>
        </p:nvCxnSpPr>
        <p:spPr>
          <a:xfrm>
            <a:off x="4652720" y="4878707"/>
            <a:ext cx="0" cy="746810"/>
          </a:xfrm>
          <a:prstGeom prst="straightConnector1">
            <a:avLst/>
          </a:prstGeom>
          <a:ln w="28575">
            <a:solidFill>
              <a:srgbClr val="7A0000">
                <a:alpha val="50196"/>
              </a:srgb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52720" y="4878707"/>
            <a:ext cx="584866" cy="640576"/>
          </a:xfrm>
          <a:prstGeom prst="straightConnector1">
            <a:avLst/>
          </a:prstGeom>
          <a:ln w="28575">
            <a:solidFill>
              <a:srgbClr val="7A0000">
                <a:alpha val="50196"/>
              </a:srgb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094588" y="4878707"/>
            <a:ext cx="558132" cy="640575"/>
          </a:xfrm>
          <a:prstGeom prst="straightConnector1">
            <a:avLst/>
          </a:prstGeom>
          <a:ln w="28575">
            <a:solidFill>
              <a:srgbClr val="7A0000">
                <a:alpha val="50196"/>
              </a:srgbClr>
            </a:solidFill>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ctrTitle"/>
          </p:nvPr>
        </p:nvSpPr>
        <p:spPr/>
        <p:txBody>
          <a:bodyPr/>
          <a:lstStyle/>
          <a:p>
            <a:r>
              <a:rPr lang="en-US" dirty="0" smtClean="0"/>
              <a:t>Toxicology Tool Belt</a:t>
            </a:r>
            <a:endParaRPr lang="en-US" dirty="0"/>
          </a:p>
        </p:txBody>
      </p:sp>
    </p:spTree>
    <p:extLst>
      <p:ext uri="{BB962C8B-B14F-4D97-AF65-F5344CB8AC3E}">
        <p14:creationId xmlns:p14="http://schemas.microsoft.com/office/powerpoint/2010/main" val="1016410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34277858"/>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solidFill>
                      <a:schemeClr val="accent5">
                        <a:lumMod val="90000"/>
                      </a:schemeClr>
                    </a:solidFill>
                  </a:tcPr>
                </a:tc>
                <a:tc>
                  <a:txBody>
                    <a:bodyPr/>
                    <a:lstStyle/>
                    <a:p>
                      <a:r>
                        <a:rPr lang="en-US" dirty="0" smtClean="0"/>
                        <a:t>Decongestants (ephedrine)</a:t>
                      </a:r>
                      <a:r>
                        <a:rPr lang="en-US" baseline="0" dirty="0" smtClean="0"/>
                        <a:t> cross-react </a:t>
                      </a:r>
                      <a:endParaRPr lang="en-US" dirty="0"/>
                    </a:p>
                  </a:txBody>
                  <a:tcPr>
                    <a:solidFill>
                      <a:schemeClr val="accent5">
                        <a:lumMod val="90000"/>
                      </a:schemeClr>
                    </a:solidFill>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1124694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1763711"/>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solidFill>
                      <a:schemeClr val="accent5">
                        <a:lumMod val="90000"/>
                      </a:schemeClr>
                    </a:solidFill>
                  </a:tcPr>
                </a:tc>
                <a:tc>
                  <a:txBody>
                    <a:bodyPr/>
                    <a:lstStyle/>
                    <a:p>
                      <a:r>
                        <a:rPr lang="en-US" dirty="0" smtClean="0"/>
                        <a:t>May be detectable</a:t>
                      </a:r>
                      <a:r>
                        <a:rPr lang="en-US" baseline="0" dirty="0" smtClean="0"/>
                        <a:t> up to 30 days</a:t>
                      </a:r>
                      <a:endParaRPr lang="en-US" dirty="0"/>
                    </a:p>
                  </a:txBody>
                  <a:tcPr>
                    <a:solidFill>
                      <a:schemeClr val="accent5">
                        <a:lumMod val="90000"/>
                      </a:schemeClr>
                    </a:solidFill>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2518078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3032636"/>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solidFill>
                      <a:schemeClr val="accent5">
                        <a:lumMod val="90000"/>
                      </a:schemeClr>
                    </a:solidFill>
                  </a:tcPr>
                </a:tc>
                <a:tc>
                  <a:txBody>
                    <a:bodyPr/>
                    <a:lstStyle/>
                    <a:p>
                      <a:r>
                        <a:rPr lang="en-US" dirty="0" smtClean="0"/>
                        <a:t>May be detectable up to 30 days</a:t>
                      </a:r>
                      <a:endParaRPr lang="en-US" dirty="0"/>
                    </a:p>
                  </a:txBody>
                  <a:tcPr>
                    <a:solidFill>
                      <a:schemeClr val="accent5">
                        <a:lumMod val="90000"/>
                      </a:schemeClr>
                    </a:solidFill>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2170801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Caregiver</a:t>
            </a:r>
            <a:endParaRPr lang="en-US" dirty="0"/>
          </a:p>
        </p:txBody>
      </p:sp>
      <p:sp>
        <p:nvSpPr>
          <p:cNvPr id="6" name="Rectangle 5"/>
          <p:cNvSpPr/>
          <p:nvPr/>
        </p:nvSpPr>
        <p:spPr>
          <a:xfrm>
            <a:off x="685800" y="1600200"/>
            <a:ext cx="3962400" cy="4524315"/>
          </a:xfrm>
          <a:prstGeom prst="rect">
            <a:avLst/>
          </a:prstGeom>
        </p:spPr>
        <p:txBody>
          <a:bodyPr wrap="square">
            <a:spAutoFit/>
          </a:bodyPr>
          <a:lstStyle/>
          <a:p>
            <a:pPr>
              <a:defRPr/>
            </a:pPr>
            <a:r>
              <a:rPr lang="en-US" sz="3200" dirty="0" smtClean="0">
                <a:latin typeface="Calibri" pitchFamily="34" charset="0"/>
              </a:rPr>
              <a:t>Mom goes to the grocery store and leaves her three kids with grandma: </a:t>
            </a:r>
          </a:p>
          <a:p>
            <a:pPr>
              <a:defRPr/>
            </a:pPr>
            <a:endParaRPr lang="en-US" sz="3200" dirty="0" smtClean="0">
              <a:latin typeface="Calibri" pitchFamily="34" charset="0"/>
            </a:endParaRPr>
          </a:p>
          <a:p>
            <a:pPr>
              <a:defRPr/>
            </a:pPr>
            <a:r>
              <a:rPr lang="en-US" sz="3200" dirty="0" smtClean="0">
                <a:latin typeface="Calibri" pitchFamily="34" charset="0"/>
              </a:rPr>
              <a:t>“I’ve been baby-sitting kids for 75 years, we’ll be fine…”</a:t>
            </a:r>
            <a:endParaRPr lang="en-US" sz="3200" dirty="0">
              <a:latin typeface="Calibri" pitchFamily="34" charset="0"/>
            </a:endParaRPr>
          </a:p>
          <a:p>
            <a:pPr>
              <a:defRPr/>
            </a:pPr>
            <a:endParaRPr lang="en-US" sz="3200" dirty="0">
              <a:latin typeface="Calibri" pitchFamily="34" charset="0"/>
            </a:endParaRPr>
          </a:p>
        </p:txBody>
      </p:sp>
      <p:pic>
        <p:nvPicPr>
          <p:cNvPr id="7" name="Picture 2" descr="Grandma100YearsOldOneHundredSeniorS.jpg image by RobotNine"/>
          <p:cNvPicPr>
            <a:picLocks noChangeAspect="1" noChangeArrowheads="1"/>
          </p:cNvPicPr>
          <p:nvPr/>
        </p:nvPicPr>
        <p:blipFill>
          <a:blip r:embed="rId3" cstate="print"/>
          <a:srcRect/>
          <a:stretch>
            <a:fillRect/>
          </a:stretch>
        </p:blipFill>
        <p:spPr bwMode="auto">
          <a:xfrm>
            <a:off x="5029200" y="1066800"/>
            <a:ext cx="3925217"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3070779"/>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solidFill>
                      <a:schemeClr val="accent5">
                        <a:lumMod val="90000"/>
                      </a:schemeClr>
                    </a:solidFill>
                  </a:tcPr>
                </a:tc>
                <a:tc>
                  <a:txBody>
                    <a:bodyPr/>
                    <a:lstStyle/>
                    <a:p>
                      <a:endParaRPr lang="en-US" dirty="0"/>
                    </a:p>
                  </a:txBody>
                  <a:tcPr>
                    <a:solidFill>
                      <a:schemeClr val="accent5">
                        <a:lumMod val="90000"/>
                      </a:schemeClr>
                    </a:solidFill>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1438635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6797945"/>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solidFill>
                      <a:schemeClr val="accent5">
                        <a:lumMod val="90000"/>
                      </a:schemeClr>
                    </a:solidFill>
                  </a:tcPr>
                </a:tc>
                <a:tc>
                  <a:txBody>
                    <a:bodyPr/>
                    <a:lstStyle/>
                    <a:p>
                      <a:r>
                        <a:rPr lang="en-US" dirty="0" smtClean="0"/>
                        <a:t>False positives unlikely</a:t>
                      </a:r>
                      <a:endParaRPr lang="en-US" dirty="0"/>
                    </a:p>
                  </a:txBody>
                  <a:tcPr>
                    <a:solidFill>
                      <a:schemeClr val="accent5">
                        <a:lumMod val="90000"/>
                      </a:schemeClr>
                    </a:solidFill>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216256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5339606"/>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solidFill>
                      <a:schemeClr val="accent5">
                        <a:lumMod val="75000"/>
                      </a:schemeClr>
                    </a:solidFill>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solidFill>
                      <a:schemeClr val="accent5">
                        <a:lumMod val="75000"/>
                      </a:schemeClr>
                    </a:solidFill>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3663684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513721"/>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solidFill>
                      <a:schemeClr val="accent5">
                        <a:lumMod val="90000"/>
                      </a:schemeClr>
                    </a:solidFill>
                  </a:tcPr>
                </a:tc>
                <a:tc>
                  <a:txBody>
                    <a:bodyPr/>
                    <a:lstStyle/>
                    <a:p>
                      <a:endParaRPr lang="en-US" dirty="0"/>
                    </a:p>
                  </a:txBody>
                  <a:tcPr>
                    <a:solidFill>
                      <a:schemeClr val="accent5">
                        <a:lumMod val="90000"/>
                      </a:schemeClr>
                    </a:solidFill>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3175213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3010390"/>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solidFill>
                      <a:schemeClr val="accent5">
                        <a:lumMod val="90000"/>
                      </a:schemeClr>
                    </a:solidFill>
                  </a:tcPr>
                </a:tc>
                <a:tc>
                  <a:txBody>
                    <a:bodyPr/>
                    <a:lstStyle/>
                    <a:p>
                      <a:r>
                        <a:rPr lang="en-US" dirty="0" err="1" smtClean="0"/>
                        <a:t>Dextromethorophan</a:t>
                      </a:r>
                      <a:r>
                        <a:rPr lang="en-US" dirty="0" smtClean="0"/>
                        <a:t> and ketamine cross-react</a:t>
                      </a:r>
                      <a:endParaRPr lang="en-US" dirty="0"/>
                    </a:p>
                  </a:txBody>
                  <a:tcPr>
                    <a:solidFill>
                      <a:schemeClr val="accent5">
                        <a:lumMod val="90000"/>
                      </a:schemeClr>
                    </a:solidFill>
                  </a:tcPr>
                </a:tc>
              </a:tr>
              <a:tr h="457200">
                <a:tc>
                  <a:txBody>
                    <a:bodyPr/>
                    <a:lstStyle/>
                    <a:p>
                      <a:r>
                        <a:rPr lang="en-US" b="1" dirty="0" smtClean="0"/>
                        <a:t>Tricyclics</a:t>
                      </a:r>
                      <a:endParaRPr lang="en-US" b="1" dirty="0"/>
                    </a:p>
                  </a:txBody>
                  <a:tcPr/>
                </a:tc>
                <a:tc>
                  <a:txBody>
                    <a:bodyPr/>
                    <a:lstStyle/>
                    <a:p>
                      <a:r>
                        <a:rPr lang="en-US" dirty="0" smtClean="0"/>
                        <a:t>LOTS of false positives</a:t>
                      </a:r>
                      <a:endParaRPr lang="en-US" dirty="0"/>
                    </a:p>
                  </a:txBody>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2581889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3950112"/>
              </p:ext>
            </p:extLst>
          </p:nvPr>
        </p:nvGraphicFramePr>
        <p:xfrm>
          <a:off x="381000" y="1143000"/>
          <a:ext cx="8534400" cy="4998720"/>
        </p:xfrm>
        <a:graphic>
          <a:graphicData uri="http://schemas.openxmlformats.org/drawingml/2006/table">
            <a:tbl>
              <a:tblPr firstRow="1" bandRow="1">
                <a:effectLst>
                  <a:innerShdw blurRad="114300">
                    <a:prstClr val="black"/>
                  </a:innerShdw>
                </a:effectLst>
                <a:tableStyleId>{46F890A9-2807-4EBB-B81D-B2AA78EC7F39}</a:tableStyleId>
              </a:tblPr>
              <a:tblGrid>
                <a:gridCol w="3352800"/>
                <a:gridCol w="5181600"/>
              </a:tblGrid>
              <a:tr h="457200">
                <a:tc>
                  <a:txBody>
                    <a:bodyPr/>
                    <a:lstStyle/>
                    <a:p>
                      <a:r>
                        <a:rPr lang="en-US" dirty="0" smtClean="0"/>
                        <a:t>Drug</a:t>
                      </a:r>
                      <a:endParaRPr lang="en-US" dirty="0"/>
                    </a:p>
                  </a:txBody>
                  <a:tcPr/>
                </a:tc>
                <a:tc>
                  <a:txBody>
                    <a:bodyPr/>
                    <a:lstStyle/>
                    <a:p>
                      <a:r>
                        <a:rPr lang="en-US" dirty="0" smtClean="0"/>
                        <a:t>Caveats</a:t>
                      </a:r>
                      <a:endParaRPr lang="en-US" dirty="0"/>
                    </a:p>
                  </a:txBody>
                  <a:tcPr/>
                </a:tc>
              </a:tr>
              <a:tr h="457200">
                <a:tc>
                  <a:txBody>
                    <a:bodyPr/>
                    <a:lstStyle/>
                    <a:p>
                      <a:pPr lvl="0"/>
                      <a:r>
                        <a:rPr lang="en-US" dirty="0" smtClean="0"/>
                        <a:t> </a:t>
                      </a:r>
                      <a:r>
                        <a:rPr lang="en-US" b="1" dirty="0" smtClean="0"/>
                        <a:t>Amphetamines</a:t>
                      </a:r>
                      <a:endParaRPr lang="en-US" b="1" dirty="0"/>
                    </a:p>
                  </a:txBody>
                  <a:tcPr/>
                </a:tc>
                <a:tc>
                  <a:txBody>
                    <a:bodyPr/>
                    <a:lstStyle/>
                    <a:p>
                      <a:r>
                        <a:rPr lang="en-US" dirty="0" smtClean="0"/>
                        <a:t>Decongestants (ephedrine)</a:t>
                      </a:r>
                      <a:r>
                        <a:rPr lang="en-US" baseline="0" dirty="0" smtClean="0"/>
                        <a:t> cross-react </a:t>
                      </a:r>
                      <a:endParaRPr lang="en-US" dirty="0"/>
                    </a:p>
                  </a:txBody>
                  <a:tcPr/>
                </a:tc>
              </a:tr>
              <a:tr h="457200">
                <a:tc>
                  <a:txBody>
                    <a:bodyPr/>
                    <a:lstStyle/>
                    <a:p>
                      <a:r>
                        <a:rPr lang="en-US" dirty="0" smtClean="0"/>
                        <a:t> </a:t>
                      </a:r>
                      <a:r>
                        <a:rPr lang="en-US" b="1" dirty="0" smtClean="0"/>
                        <a:t>Barbiturates</a:t>
                      </a:r>
                      <a:endParaRPr lang="en-US" b="1" dirty="0"/>
                    </a:p>
                  </a:txBody>
                  <a:tcPr/>
                </a:tc>
                <a:tc>
                  <a:txBody>
                    <a:bodyPr/>
                    <a:lstStyle/>
                    <a:p>
                      <a:r>
                        <a:rPr lang="en-US" dirty="0" smtClean="0"/>
                        <a:t>May be detectable</a:t>
                      </a:r>
                      <a:r>
                        <a:rPr lang="en-US" baseline="0" dirty="0" smtClean="0"/>
                        <a:t> up to 30 days</a:t>
                      </a:r>
                      <a:endParaRPr lang="en-US" dirty="0"/>
                    </a:p>
                  </a:txBody>
                  <a:tcPr/>
                </a:tc>
              </a:tr>
              <a:tr h="457200">
                <a:tc>
                  <a:txBody>
                    <a:bodyPr/>
                    <a:lstStyle/>
                    <a:p>
                      <a:r>
                        <a:rPr lang="en-US" dirty="0" smtClean="0"/>
                        <a:t> </a:t>
                      </a:r>
                      <a:r>
                        <a:rPr lang="en-US" b="1" dirty="0" err="1" smtClean="0"/>
                        <a:t>Benzodiazepenes</a:t>
                      </a:r>
                      <a:endParaRPr lang="en-US" b="1" dirty="0"/>
                    </a:p>
                  </a:txBody>
                  <a:tcPr/>
                </a:tc>
                <a:tc>
                  <a:txBody>
                    <a:bodyPr/>
                    <a:lstStyle/>
                    <a:p>
                      <a:r>
                        <a:rPr lang="en-US" dirty="0" smtClean="0"/>
                        <a:t>May be detectable up to 30 days</a:t>
                      </a:r>
                      <a:endParaRPr lang="en-US" dirty="0"/>
                    </a:p>
                  </a:txBody>
                  <a:tcPr/>
                </a:tc>
              </a:tr>
              <a:tr h="457200">
                <a:tc>
                  <a:txBody>
                    <a:bodyPr/>
                    <a:lstStyle/>
                    <a:p>
                      <a:r>
                        <a:rPr lang="en-US" b="1" dirty="0" smtClean="0"/>
                        <a:t> </a:t>
                      </a:r>
                      <a:r>
                        <a:rPr lang="en-US" b="1" dirty="0" err="1" smtClean="0"/>
                        <a:t>Cannaboids</a:t>
                      </a:r>
                      <a:r>
                        <a:rPr lang="en-US" b="1" dirty="0" smtClean="0"/>
                        <a:t> (marijuana)</a:t>
                      </a:r>
                      <a:endParaRPr lang="en-US" b="1" dirty="0"/>
                    </a:p>
                  </a:txBody>
                  <a:tcPr/>
                </a:tc>
                <a:tc>
                  <a:txBody>
                    <a:bodyPr/>
                    <a:lstStyle/>
                    <a:p>
                      <a:endParaRPr lang="en-US" dirty="0"/>
                    </a:p>
                  </a:txBody>
                  <a:tcPr/>
                </a:tc>
              </a:tr>
              <a:tr h="457200">
                <a:tc>
                  <a:txBody>
                    <a:bodyPr/>
                    <a:lstStyle/>
                    <a:p>
                      <a:r>
                        <a:rPr lang="en-US" dirty="0" smtClean="0"/>
                        <a:t> </a:t>
                      </a:r>
                      <a:r>
                        <a:rPr lang="en-US" b="1" dirty="0" smtClean="0"/>
                        <a:t>Cocaine</a:t>
                      </a:r>
                      <a:endParaRPr lang="en-US" b="1" dirty="0"/>
                    </a:p>
                  </a:txBody>
                  <a:tcPr/>
                </a:tc>
                <a:tc>
                  <a:txBody>
                    <a:bodyPr/>
                    <a:lstStyle/>
                    <a:p>
                      <a:r>
                        <a:rPr lang="en-US" dirty="0" smtClean="0"/>
                        <a:t>False positives unlikely</a:t>
                      </a:r>
                      <a:endParaRPr lang="en-US" dirty="0"/>
                    </a:p>
                  </a:txBody>
                  <a:tcPr/>
                </a:tc>
              </a:tr>
              <a:tr h="600075">
                <a:tc>
                  <a:txBody>
                    <a:bodyPr/>
                    <a:lstStyle/>
                    <a:p>
                      <a:r>
                        <a:rPr lang="en-US" dirty="0" smtClean="0"/>
                        <a:t> </a:t>
                      </a:r>
                      <a:r>
                        <a:rPr lang="en-US" b="1" dirty="0" smtClean="0"/>
                        <a:t>Opiates</a:t>
                      </a:r>
                      <a:endParaRPr lang="en-US" b="1" dirty="0"/>
                    </a:p>
                  </a:txBody>
                  <a:tcPr/>
                </a:tc>
                <a:tc>
                  <a:txBody>
                    <a:bodyPr/>
                    <a:lstStyle/>
                    <a:p>
                      <a:r>
                        <a:rPr lang="en-US" dirty="0" smtClean="0"/>
                        <a:t>Quinolones / </a:t>
                      </a:r>
                      <a:r>
                        <a:rPr lang="en-US" dirty="0" err="1" smtClean="0"/>
                        <a:t>Dextromethorophan</a:t>
                      </a:r>
                      <a:r>
                        <a:rPr lang="en-US" baseline="0" dirty="0" smtClean="0"/>
                        <a:t> - </a:t>
                      </a:r>
                      <a:r>
                        <a:rPr lang="en-US" dirty="0" smtClean="0"/>
                        <a:t>false (+)</a:t>
                      </a:r>
                    </a:p>
                    <a:p>
                      <a:r>
                        <a:rPr lang="en-US" dirty="0" smtClean="0"/>
                        <a:t>Synthetic</a:t>
                      </a:r>
                      <a:r>
                        <a:rPr lang="en-US" baseline="0" dirty="0" smtClean="0"/>
                        <a:t> opiates have little cross-reactivity  </a:t>
                      </a:r>
                    </a:p>
                    <a:p>
                      <a:r>
                        <a:rPr lang="en-US" baseline="0" dirty="0" smtClean="0"/>
                        <a:t>  (fentanyl, tramadol, demerol…)</a:t>
                      </a:r>
                      <a:endParaRPr lang="en-US" dirty="0"/>
                    </a:p>
                  </a:txBody>
                  <a:tcPr/>
                </a:tc>
              </a:tr>
              <a:tr h="426720">
                <a:tc>
                  <a:txBody>
                    <a:bodyPr/>
                    <a:lstStyle/>
                    <a:p>
                      <a:r>
                        <a:rPr lang="en-US" b="1" dirty="0" smtClean="0"/>
                        <a:t> Methadone</a:t>
                      </a:r>
                      <a:endParaRPr lang="en-US" b="1" dirty="0"/>
                    </a:p>
                  </a:txBody>
                  <a:tcPr/>
                </a:tc>
                <a:tc>
                  <a:txBody>
                    <a:bodyPr/>
                    <a:lstStyle/>
                    <a:p>
                      <a:endParaRPr lang="en-US" dirty="0"/>
                    </a:p>
                  </a:txBody>
                  <a:tcPr/>
                </a:tc>
              </a:tr>
              <a:tr h="457200">
                <a:tc>
                  <a:txBody>
                    <a:bodyPr/>
                    <a:lstStyle/>
                    <a:p>
                      <a:r>
                        <a:rPr lang="en-US" b="1" dirty="0" smtClean="0"/>
                        <a:t> </a:t>
                      </a:r>
                      <a:r>
                        <a:rPr lang="en-US" b="1" dirty="0" err="1" smtClean="0"/>
                        <a:t>Phenylcyclidine</a:t>
                      </a:r>
                      <a:r>
                        <a:rPr lang="en-US" b="1" dirty="0" smtClean="0"/>
                        <a:t> (PCP)</a:t>
                      </a:r>
                      <a:endParaRPr lang="en-US" b="1" dirty="0"/>
                    </a:p>
                  </a:txBody>
                  <a:tcPr/>
                </a:tc>
                <a:tc>
                  <a:txBody>
                    <a:bodyPr/>
                    <a:lstStyle/>
                    <a:p>
                      <a:r>
                        <a:rPr lang="en-US" dirty="0" err="1" smtClean="0"/>
                        <a:t>Dextromethorophan</a:t>
                      </a:r>
                      <a:r>
                        <a:rPr lang="en-US" dirty="0" smtClean="0"/>
                        <a:t> and ketamine cross-react</a:t>
                      </a:r>
                      <a:endParaRPr lang="en-US" dirty="0"/>
                    </a:p>
                  </a:txBody>
                  <a:tcPr/>
                </a:tc>
              </a:tr>
              <a:tr h="457200">
                <a:tc>
                  <a:txBody>
                    <a:bodyPr/>
                    <a:lstStyle/>
                    <a:p>
                      <a:r>
                        <a:rPr lang="en-US" b="1" dirty="0" smtClean="0"/>
                        <a:t>Tricyclics</a:t>
                      </a:r>
                      <a:endParaRPr lang="en-US" b="1" dirty="0"/>
                    </a:p>
                  </a:txBody>
                  <a:tcPr>
                    <a:solidFill>
                      <a:schemeClr val="accent5">
                        <a:lumMod val="90000"/>
                      </a:schemeClr>
                    </a:solidFill>
                  </a:tcPr>
                </a:tc>
                <a:tc>
                  <a:txBody>
                    <a:bodyPr/>
                    <a:lstStyle/>
                    <a:p>
                      <a:r>
                        <a:rPr lang="en-US" dirty="0" smtClean="0"/>
                        <a:t>LOTS of false positives</a:t>
                      </a:r>
                      <a:endParaRPr lang="en-US" dirty="0"/>
                    </a:p>
                  </a:txBody>
                  <a:tcPr>
                    <a:solidFill>
                      <a:schemeClr val="accent5">
                        <a:lumMod val="90000"/>
                      </a:schemeClr>
                    </a:solidFill>
                  </a:tcPr>
                </a:tc>
              </a:tr>
            </a:tbl>
          </a:graphicData>
        </a:graphic>
      </p:graphicFrame>
      <p:sp>
        <p:nvSpPr>
          <p:cNvPr id="3" name="Title 2"/>
          <p:cNvSpPr>
            <a:spLocks noGrp="1"/>
          </p:cNvSpPr>
          <p:nvPr>
            <p:ph type="ctrTitle"/>
          </p:nvPr>
        </p:nvSpPr>
        <p:spPr/>
        <p:txBody>
          <a:bodyPr/>
          <a:lstStyle/>
          <a:p>
            <a:r>
              <a:rPr lang="en-US" dirty="0" smtClean="0"/>
              <a:t>The Urine </a:t>
            </a:r>
            <a:r>
              <a:rPr lang="en-US" dirty="0" err="1" smtClean="0"/>
              <a:t>Tox</a:t>
            </a:r>
            <a:r>
              <a:rPr lang="en-US" dirty="0" smtClean="0"/>
              <a:t> Screen</a:t>
            </a:r>
            <a:endParaRPr lang="en-US" dirty="0"/>
          </a:p>
        </p:txBody>
      </p:sp>
    </p:spTree>
    <p:extLst>
      <p:ext uri="{BB962C8B-B14F-4D97-AF65-F5344CB8AC3E}">
        <p14:creationId xmlns:p14="http://schemas.microsoft.com/office/powerpoint/2010/main" val="2675930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219200"/>
            <a:ext cx="7924800" cy="5386090"/>
          </a:xfrm>
          <a:prstGeom prst="rect">
            <a:avLst/>
          </a:prstGeom>
        </p:spPr>
        <p:txBody>
          <a:bodyPr wrap="square">
            <a:spAutoFit/>
          </a:bodyPr>
          <a:lstStyle/>
          <a:p>
            <a:pPr>
              <a:defRPr/>
            </a:pPr>
            <a:r>
              <a:rPr lang="en-US" sz="3200" b="1" dirty="0" smtClean="0">
                <a:latin typeface="Calibri" pitchFamily="34" charset="0"/>
              </a:rPr>
              <a:t>Consider sending </a:t>
            </a:r>
            <a:r>
              <a:rPr lang="en-US" sz="3200" b="1" u="sng" dirty="0" smtClean="0">
                <a:latin typeface="Calibri" pitchFamily="34" charset="0"/>
              </a:rPr>
              <a:t>serum</a:t>
            </a:r>
            <a:r>
              <a:rPr lang="en-US" sz="3200" b="1" dirty="0" smtClean="0">
                <a:latin typeface="Calibri" pitchFamily="34" charset="0"/>
              </a:rPr>
              <a:t> tests for….</a:t>
            </a:r>
          </a:p>
          <a:p>
            <a:pPr marL="571500" indent="-571500">
              <a:buFont typeface="Arial" pitchFamily="34" charset="0"/>
              <a:buChar char="•"/>
              <a:defRPr/>
            </a:pPr>
            <a:r>
              <a:rPr lang="en-US" sz="3200" b="1" dirty="0" smtClean="0">
                <a:solidFill>
                  <a:srgbClr val="920000"/>
                </a:solidFill>
                <a:latin typeface="Calibri" pitchFamily="34" charset="0"/>
              </a:rPr>
              <a:t>Acetaminophen</a:t>
            </a:r>
          </a:p>
          <a:p>
            <a:pPr marL="571500" indent="-571500">
              <a:buFont typeface="Arial" pitchFamily="34" charset="0"/>
              <a:buChar char="•"/>
              <a:defRPr/>
            </a:pPr>
            <a:r>
              <a:rPr lang="en-US" sz="3200" b="1" dirty="0" smtClean="0">
                <a:solidFill>
                  <a:srgbClr val="920000"/>
                </a:solidFill>
              </a:rPr>
              <a:t>Salicylate</a:t>
            </a:r>
            <a:endParaRPr lang="en-US" sz="3200" b="1" dirty="0" smtClean="0">
              <a:solidFill>
                <a:srgbClr val="920000"/>
              </a:solidFill>
              <a:latin typeface="Calibri" pitchFamily="34" charset="0"/>
            </a:endParaRPr>
          </a:p>
          <a:p>
            <a:pPr marL="571500" indent="-571500">
              <a:buFont typeface="Arial" pitchFamily="34" charset="0"/>
              <a:buChar char="•"/>
              <a:defRPr/>
            </a:pPr>
            <a:r>
              <a:rPr lang="en-US" sz="3200" b="1" dirty="0" smtClean="0">
                <a:solidFill>
                  <a:srgbClr val="920000"/>
                </a:solidFill>
                <a:latin typeface="Calibri" pitchFamily="34" charset="0"/>
              </a:rPr>
              <a:t>Lead</a:t>
            </a:r>
          </a:p>
          <a:p>
            <a:pPr marL="571500" indent="-571500">
              <a:buFont typeface="Arial" pitchFamily="34" charset="0"/>
              <a:buChar char="•"/>
              <a:defRPr/>
            </a:pPr>
            <a:r>
              <a:rPr lang="en-US" sz="3200" b="1" dirty="0" smtClean="0">
                <a:solidFill>
                  <a:srgbClr val="920000"/>
                </a:solidFill>
              </a:rPr>
              <a:t>Digoxin</a:t>
            </a:r>
            <a:endParaRPr lang="en-US" sz="3200" b="1" dirty="0" smtClean="0">
              <a:solidFill>
                <a:srgbClr val="920000"/>
              </a:solidFill>
              <a:latin typeface="Calibri" pitchFamily="34" charset="0"/>
            </a:endParaRPr>
          </a:p>
          <a:p>
            <a:pPr marL="571500" indent="-571500">
              <a:buFont typeface="Arial" pitchFamily="34" charset="0"/>
              <a:buChar char="•"/>
              <a:defRPr/>
            </a:pPr>
            <a:r>
              <a:rPr lang="en-US" sz="3200" b="1" dirty="0" smtClean="0">
                <a:solidFill>
                  <a:srgbClr val="920000"/>
                </a:solidFill>
                <a:latin typeface="Calibri" pitchFamily="34" charset="0"/>
              </a:rPr>
              <a:t>Iron</a:t>
            </a:r>
          </a:p>
          <a:p>
            <a:pPr marL="571500" indent="-571500">
              <a:buFont typeface="Arial" pitchFamily="34" charset="0"/>
              <a:buChar char="•"/>
              <a:defRPr/>
            </a:pPr>
            <a:r>
              <a:rPr lang="en-US" sz="3200" b="1" dirty="0" smtClean="0">
                <a:solidFill>
                  <a:srgbClr val="920000"/>
                </a:solidFill>
                <a:latin typeface="Calibri" pitchFamily="34" charset="0"/>
              </a:rPr>
              <a:t>Lithium</a:t>
            </a:r>
          </a:p>
          <a:p>
            <a:pPr marL="571500" indent="-571500">
              <a:buFont typeface="Arial" pitchFamily="34" charset="0"/>
              <a:buChar char="•"/>
              <a:defRPr/>
            </a:pPr>
            <a:r>
              <a:rPr lang="en-US" sz="3200" b="1" dirty="0" smtClean="0">
                <a:solidFill>
                  <a:srgbClr val="920000"/>
                </a:solidFill>
                <a:latin typeface="Calibri" pitchFamily="34" charset="0"/>
              </a:rPr>
              <a:t>Co-oximetry</a:t>
            </a:r>
          </a:p>
          <a:p>
            <a:pPr marL="571500" indent="-571500">
              <a:buFont typeface="Arial" pitchFamily="34" charset="0"/>
              <a:buChar char="•"/>
              <a:defRPr/>
            </a:pPr>
            <a:r>
              <a:rPr lang="en-US" sz="3200" b="1" dirty="0" smtClean="0">
                <a:solidFill>
                  <a:srgbClr val="920000"/>
                </a:solidFill>
                <a:latin typeface="Calibri" pitchFamily="34" charset="0"/>
              </a:rPr>
              <a:t>Alcohols (ethanol, methanol, </a:t>
            </a:r>
            <a:r>
              <a:rPr lang="en-US" sz="3200" b="1" dirty="0" err="1" smtClean="0">
                <a:solidFill>
                  <a:srgbClr val="920000"/>
                </a:solidFill>
                <a:latin typeface="Calibri" pitchFamily="34" charset="0"/>
              </a:rPr>
              <a:t>etc</a:t>
            </a:r>
            <a:r>
              <a:rPr lang="en-US" sz="3200" b="1" dirty="0" smtClean="0">
                <a:solidFill>
                  <a:srgbClr val="920000"/>
                </a:solidFill>
                <a:latin typeface="Calibri" pitchFamily="34" charset="0"/>
              </a:rPr>
              <a:t>)</a:t>
            </a:r>
          </a:p>
          <a:p>
            <a:pPr marL="571500" indent="-571500">
              <a:buFont typeface="Arial" pitchFamily="34" charset="0"/>
              <a:buChar char="•"/>
              <a:defRPr/>
            </a:pPr>
            <a:r>
              <a:rPr lang="en-US" sz="3200" b="1" dirty="0" smtClean="0">
                <a:solidFill>
                  <a:srgbClr val="920000"/>
                </a:solidFill>
                <a:latin typeface="Calibri" pitchFamily="34" charset="0"/>
              </a:rPr>
              <a:t>Seizure meds (</a:t>
            </a:r>
            <a:r>
              <a:rPr lang="en-US" sz="3200" b="1" dirty="0" err="1" smtClean="0">
                <a:solidFill>
                  <a:srgbClr val="920000"/>
                </a:solidFill>
                <a:latin typeface="Calibri" pitchFamily="34" charset="0"/>
              </a:rPr>
              <a:t>depakote</a:t>
            </a:r>
            <a:r>
              <a:rPr lang="en-US" sz="3200" b="1" dirty="0" smtClean="0">
                <a:solidFill>
                  <a:srgbClr val="920000"/>
                </a:solidFill>
                <a:latin typeface="Calibri" pitchFamily="34" charset="0"/>
              </a:rPr>
              <a:t>, </a:t>
            </a:r>
            <a:r>
              <a:rPr lang="en-US" sz="3200" b="1" dirty="0" err="1" smtClean="0">
                <a:solidFill>
                  <a:srgbClr val="920000"/>
                </a:solidFill>
                <a:latin typeface="Calibri" pitchFamily="34" charset="0"/>
              </a:rPr>
              <a:t>etc</a:t>
            </a:r>
            <a:r>
              <a:rPr lang="en-US" sz="3200" b="1" dirty="0" smtClean="0">
                <a:solidFill>
                  <a:srgbClr val="920000"/>
                </a:solidFill>
                <a:latin typeface="Calibri" pitchFamily="34" charset="0"/>
              </a:rPr>
              <a:t>)</a:t>
            </a:r>
            <a:endParaRPr lang="en-US" sz="4000" b="1" dirty="0" smtClean="0">
              <a:solidFill>
                <a:srgbClr val="920000"/>
              </a:solidFill>
              <a:latin typeface="Calibri" pitchFamily="34" charset="0"/>
            </a:endParaRPr>
          </a:p>
          <a:p>
            <a:pPr>
              <a:defRPr/>
            </a:pPr>
            <a:endParaRPr lang="en-US" sz="2400" dirty="0">
              <a:solidFill>
                <a:srgbClr val="920000"/>
              </a:solidFill>
              <a:latin typeface="Calibri" pitchFamily="34" charset="0"/>
            </a:endParaRPr>
          </a:p>
        </p:txBody>
      </p:sp>
      <p:sp>
        <p:nvSpPr>
          <p:cNvPr id="2" name="Title 1"/>
          <p:cNvSpPr>
            <a:spLocks noGrp="1"/>
          </p:cNvSpPr>
          <p:nvPr>
            <p:ph type="ctrTitle"/>
          </p:nvPr>
        </p:nvSpPr>
        <p:spPr/>
        <p:txBody>
          <a:bodyPr/>
          <a:lstStyle/>
          <a:p>
            <a:r>
              <a:rPr lang="en-US" dirty="0" smtClean="0"/>
              <a:t>Further Diagnostics</a:t>
            </a:r>
            <a:endParaRPr lang="en-US" dirty="0"/>
          </a:p>
        </p:txBody>
      </p:sp>
    </p:spTree>
    <p:extLst>
      <p:ext uri="{BB962C8B-B14F-4D97-AF65-F5344CB8AC3E}">
        <p14:creationId xmlns:p14="http://schemas.microsoft.com/office/powerpoint/2010/main" val="38412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244334"/>
            <a:ext cx="8908977" cy="646331"/>
          </a:xfrm>
          <a:prstGeom prst="rect">
            <a:avLst/>
          </a:prstGeom>
          <a:ln w="38100">
            <a:solidFill>
              <a:schemeClr val="accent2">
                <a:lumMod val="60000"/>
                <a:lumOff val="40000"/>
              </a:schemeClr>
            </a:solidFill>
          </a:ln>
        </p:spPr>
        <p:txBody>
          <a:bodyPr wrap="none">
            <a:spAutoFit/>
          </a:bodyPr>
          <a:lstStyle/>
          <a:p>
            <a:r>
              <a:rPr lang="en-US" sz="3600" b="1" dirty="0"/>
              <a:t>Goal = prevent absorption of toxic substances</a:t>
            </a:r>
            <a:endParaRPr lang="en-US" sz="3600" dirty="0"/>
          </a:p>
        </p:txBody>
      </p:sp>
      <p:sp>
        <p:nvSpPr>
          <p:cNvPr id="2" name="Title 1"/>
          <p:cNvSpPr>
            <a:spLocks noGrp="1"/>
          </p:cNvSpPr>
          <p:nvPr>
            <p:ph type="ctrTitle"/>
          </p:nvPr>
        </p:nvSpPr>
        <p:spPr/>
        <p:txBody>
          <a:bodyPr/>
          <a:lstStyle/>
          <a:p>
            <a:r>
              <a:rPr lang="en-US" dirty="0" smtClean="0"/>
              <a:t>GI Decontamination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49579" y="1828800"/>
            <a:ext cx="2674621" cy="4132252"/>
            <a:chOff x="786015" y="1828800"/>
            <a:chExt cx="2674621" cy="4132252"/>
          </a:xfrm>
        </p:grpSpPr>
        <p:sp>
          <p:nvSpPr>
            <p:cNvPr id="4" name="Rectangle 5"/>
            <p:cNvSpPr>
              <a:spLocks noChangeArrowheads="1"/>
            </p:cNvSpPr>
            <p:nvPr/>
          </p:nvSpPr>
          <p:spPr bwMode="auto">
            <a:xfrm>
              <a:off x="834593" y="4883834"/>
              <a:ext cx="257746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Activated Charcoal</a:t>
              </a:r>
            </a:p>
          </p:txBody>
        </p:sp>
        <p:pic>
          <p:nvPicPr>
            <p:cNvPr id="5" name="Picture 2" descr="http://x56.xanga.com/d36f0bfb50530244181771/s193506151.jpg"/>
            <p:cNvPicPr>
              <a:picLocks noChangeAspect="1" noChangeArrowheads="1"/>
            </p:cNvPicPr>
            <p:nvPr/>
          </p:nvPicPr>
          <p:blipFill>
            <a:blip r:embed="rId3" cstate="print">
              <a:lum bright="7000" contrast="13000"/>
            </a:blip>
            <a:srcRect l="2500"/>
            <a:stretch>
              <a:fillRect/>
            </a:stretch>
          </p:blipFill>
          <p:spPr bwMode="auto">
            <a:xfrm>
              <a:off x="786015" y="1828800"/>
              <a:ext cx="2674621" cy="2057400"/>
            </a:xfrm>
            <a:prstGeom prst="rect">
              <a:avLst/>
            </a:prstGeom>
            <a:noFill/>
            <a:ln w="38100">
              <a:solidFill>
                <a:schemeClr val="tx1"/>
              </a:solidFill>
            </a:ln>
          </p:spPr>
        </p:pic>
      </p:grpSp>
      <p:grpSp>
        <p:nvGrpSpPr>
          <p:cNvPr id="6" name="Group 5"/>
          <p:cNvGrpSpPr/>
          <p:nvPr/>
        </p:nvGrpSpPr>
        <p:grpSpPr>
          <a:xfrm>
            <a:off x="3417570" y="1828800"/>
            <a:ext cx="2329815" cy="4125218"/>
            <a:chOff x="3423285" y="1828800"/>
            <a:chExt cx="2329815" cy="4125218"/>
          </a:xfrm>
        </p:grpSpPr>
        <p:sp>
          <p:nvSpPr>
            <p:cNvPr id="7" name="Rectangle 5"/>
            <p:cNvSpPr>
              <a:spLocks noChangeArrowheads="1"/>
            </p:cNvSpPr>
            <p:nvPr/>
          </p:nvSpPr>
          <p:spPr bwMode="auto">
            <a:xfrm>
              <a:off x="3423285" y="4876800"/>
              <a:ext cx="232981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Gastric Lavage</a:t>
              </a:r>
            </a:p>
          </p:txBody>
        </p:sp>
        <p:pic>
          <p:nvPicPr>
            <p:cNvPr id="8" name="Picture 2" descr="http://farm1.static.flickr.com/29/66745481_03c09434ac.jpg"/>
            <p:cNvPicPr>
              <a:picLocks noChangeAspect="1" noChangeArrowheads="1"/>
            </p:cNvPicPr>
            <p:nvPr/>
          </p:nvPicPr>
          <p:blipFill>
            <a:blip r:embed="rId4" cstate="print"/>
            <a:srcRect r="53600"/>
            <a:stretch>
              <a:fillRect/>
            </a:stretch>
          </p:blipFill>
          <p:spPr bwMode="auto">
            <a:xfrm>
              <a:off x="3807142" y="1828800"/>
              <a:ext cx="1562100" cy="2693276"/>
            </a:xfrm>
            <a:prstGeom prst="rect">
              <a:avLst/>
            </a:prstGeom>
            <a:noFill/>
            <a:ln w="38100">
              <a:solidFill>
                <a:schemeClr val="tx1"/>
              </a:solidFill>
            </a:ln>
          </p:spPr>
        </p:pic>
      </p:grpSp>
      <p:grpSp>
        <p:nvGrpSpPr>
          <p:cNvPr id="3" name="Group 2"/>
          <p:cNvGrpSpPr/>
          <p:nvPr/>
        </p:nvGrpSpPr>
        <p:grpSpPr>
          <a:xfrm>
            <a:off x="6172200" y="1735095"/>
            <a:ext cx="2577465" cy="4201418"/>
            <a:chOff x="5828565" y="1735095"/>
            <a:chExt cx="2577465" cy="4201418"/>
          </a:xfrm>
        </p:grpSpPr>
        <p:sp>
          <p:nvSpPr>
            <p:cNvPr id="9" name="Rectangle 5"/>
            <p:cNvSpPr>
              <a:spLocks noChangeArrowheads="1"/>
            </p:cNvSpPr>
            <p:nvPr/>
          </p:nvSpPr>
          <p:spPr bwMode="auto">
            <a:xfrm>
              <a:off x="5828565" y="4859295"/>
              <a:ext cx="257746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Whole Bowel Irrigation</a:t>
              </a:r>
            </a:p>
          </p:txBody>
        </p:sp>
        <p:pic>
          <p:nvPicPr>
            <p:cNvPr id="10" name="Picture 2" descr="Polyethylene glycol electrolyte solution."/>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Effect>
                        <a14:colorTemperature colorTemp="4700"/>
                      </a14:imgEffect>
                      <a14:imgEffect>
                        <a14:brightnessContrast bright="11000" contrast="30000"/>
                      </a14:imgEffect>
                    </a14:imgLayer>
                  </a14:imgProps>
                </a:ext>
                <a:ext uri="{28A0092B-C50C-407E-A947-70E740481C1C}">
                  <a14:useLocalDpi xmlns:a14="http://schemas.microsoft.com/office/drawing/2010/main" val="0"/>
                </a:ext>
              </a:extLst>
            </a:blip>
            <a:srcRect/>
            <a:stretch>
              <a:fillRect/>
            </a:stretch>
          </p:blipFill>
          <p:spPr bwMode="auto">
            <a:xfrm>
              <a:off x="5868428" y="1735095"/>
              <a:ext cx="2497739" cy="2971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p:txBody>
          <a:bodyPr/>
          <a:lstStyle/>
          <a:p>
            <a:r>
              <a:rPr lang="en-US" dirty="0" smtClean="0"/>
              <a:t>GI Decontamination</a:t>
            </a:r>
            <a:endParaRPr lang="en-US" dirty="0"/>
          </a:p>
        </p:txBody>
      </p:sp>
    </p:spTree>
    <p:extLst>
      <p:ext uri="{BB962C8B-B14F-4D97-AF65-F5344CB8AC3E}">
        <p14:creationId xmlns:p14="http://schemas.microsoft.com/office/powerpoint/2010/main" val="34177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49579" y="1828800"/>
            <a:ext cx="2674621" cy="4132252"/>
            <a:chOff x="786015" y="1828800"/>
            <a:chExt cx="2674621" cy="4132252"/>
          </a:xfrm>
        </p:grpSpPr>
        <p:sp>
          <p:nvSpPr>
            <p:cNvPr id="4" name="Rectangle 5"/>
            <p:cNvSpPr>
              <a:spLocks noChangeArrowheads="1"/>
            </p:cNvSpPr>
            <p:nvPr/>
          </p:nvSpPr>
          <p:spPr bwMode="auto">
            <a:xfrm>
              <a:off x="834593" y="4883834"/>
              <a:ext cx="257746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Activated Charcoal</a:t>
              </a:r>
            </a:p>
          </p:txBody>
        </p:sp>
        <p:pic>
          <p:nvPicPr>
            <p:cNvPr id="5" name="Picture 2" descr="http://x56.xanga.com/d36f0bfb50530244181771/s193506151.jpg"/>
            <p:cNvPicPr>
              <a:picLocks noChangeAspect="1" noChangeArrowheads="1"/>
            </p:cNvPicPr>
            <p:nvPr/>
          </p:nvPicPr>
          <p:blipFill>
            <a:blip r:embed="rId3" cstate="print">
              <a:lum bright="7000" contrast="13000"/>
            </a:blip>
            <a:srcRect l="2500"/>
            <a:stretch>
              <a:fillRect/>
            </a:stretch>
          </p:blipFill>
          <p:spPr bwMode="auto">
            <a:xfrm>
              <a:off x="786015" y="1828800"/>
              <a:ext cx="2674621" cy="2057400"/>
            </a:xfrm>
            <a:prstGeom prst="rect">
              <a:avLst/>
            </a:prstGeom>
            <a:noFill/>
            <a:ln w="38100">
              <a:solidFill>
                <a:schemeClr val="tx1"/>
              </a:solidFill>
            </a:ln>
          </p:spPr>
        </p:pic>
      </p:grpSp>
      <p:grpSp>
        <p:nvGrpSpPr>
          <p:cNvPr id="3" name="Group 2"/>
          <p:cNvGrpSpPr/>
          <p:nvPr/>
        </p:nvGrpSpPr>
        <p:grpSpPr>
          <a:xfrm>
            <a:off x="6172200" y="1735095"/>
            <a:ext cx="2577465" cy="4201418"/>
            <a:chOff x="5828565" y="1735095"/>
            <a:chExt cx="2577465" cy="4201418"/>
          </a:xfrm>
        </p:grpSpPr>
        <p:sp>
          <p:nvSpPr>
            <p:cNvPr id="9" name="Rectangle 5"/>
            <p:cNvSpPr>
              <a:spLocks noChangeArrowheads="1"/>
            </p:cNvSpPr>
            <p:nvPr/>
          </p:nvSpPr>
          <p:spPr bwMode="auto">
            <a:xfrm>
              <a:off x="5828565" y="4859295"/>
              <a:ext cx="257746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Whole Bowel Irrigation</a:t>
              </a:r>
            </a:p>
          </p:txBody>
        </p:sp>
        <p:pic>
          <p:nvPicPr>
            <p:cNvPr id="10" name="Picture 2" descr="Polyethylene glycol electrolyte solution."/>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colorTemperature colorTemp="4700"/>
                      </a14:imgEffect>
                      <a14:imgEffect>
                        <a14:brightnessContrast bright="11000" contrast="30000"/>
                      </a14:imgEffect>
                    </a14:imgLayer>
                  </a14:imgProps>
                </a:ext>
                <a:ext uri="{28A0092B-C50C-407E-A947-70E740481C1C}">
                  <a14:useLocalDpi xmlns:a14="http://schemas.microsoft.com/office/drawing/2010/main" val="0"/>
                </a:ext>
              </a:extLst>
            </a:blip>
            <a:srcRect/>
            <a:stretch>
              <a:fillRect/>
            </a:stretch>
          </p:blipFill>
          <p:spPr bwMode="auto">
            <a:xfrm>
              <a:off x="5868428" y="1735095"/>
              <a:ext cx="2497739" cy="2971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pSp>
      <p:sp>
        <p:nvSpPr>
          <p:cNvPr id="12" name="Rectangle 5"/>
          <p:cNvSpPr>
            <a:spLocks noChangeArrowheads="1"/>
          </p:cNvSpPr>
          <p:nvPr/>
        </p:nvSpPr>
        <p:spPr bwMode="auto">
          <a:xfrm>
            <a:off x="3434338" y="4820619"/>
            <a:ext cx="257746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Syrup of Ipecac</a:t>
            </a:r>
          </a:p>
        </p:txBody>
      </p:sp>
      <p:pic>
        <p:nvPicPr>
          <p:cNvPr id="13" name="Picture 3" descr="Ipecac.jpg Ipecac image by ShadowMark-182"/>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8000" contrast="12000"/>
                    </a14:imgEffect>
                  </a14:imgLayer>
                </a14:imgProps>
              </a:ext>
              <a:ext uri="{28A0092B-C50C-407E-A947-70E740481C1C}">
                <a14:useLocalDpi xmlns:a14="http://schemas.microsoft.com/office/drawing/2010/main" val="0"/>
              </a:ext>
            </a:extLst>
          </a:blip>
          <a:srcRect t="4724"/>
          <a:stretch/>
        </p:blipFill>
        <p:spPr bwMode="auto">
          <a:xfrm>
            <a:off x="4191000" y="1772618"/>
            <a:ext cx="1064140" cy="269327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quot;No&quot; Symbol 1"/>
          <p:cNvSpPr/>
          <p:nvPr/>
        </p:nvSpPr>
        <p:spPr>
          <a:xfrm>
            <a:off x="3584068" y="1963695"/>
            <a:ext cx="2278003" cy="251460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itle 5"/>
          <p:cNvSpPr>
            <a:spLocks noGrp="1"/>
          </p:cNvSpPr>
          <p:nvPr>
            <p:ph type="ctrTitle"/>
          </p:nvPr>
        </p:nvSpPr>
        <p:spPr/>
        <p:txBody>
          <a:bodyPr/>
          <a:lstStyle/>
          <a:p>
            <a:r>
              <a:rPr lang="en-US" dirty="0" smtClean="0"/>
              <a:t>GI Decontamination</a:t>
            </a:r>
            <a:endParaRPr lang="en-US" dirty="0"/>
          </a:p>
        </p:txBody>
      </p:sp>
    </p:spTree>
    <p:extLst>
      <p:ext uri="{BB962C8B-B14F-4D97-AF65-F5344CB8AC3E}">
        <p14:creationId xmlns:p14="http://schemas.microsoft.com/office/powerpoint/2010/main" val="7268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Your Patients</a:t>
            </a:r>
            <a:endParaRPr lang="en-US" dirty="0"/>
          </a:p>
        </p:txBody>
      </p:sp>
      <p:sp>
        <p:nvSpPr>
          <p:cNvPr id="6" name="Rectangle 5"/>
          <p:cNvSpPr>
            <a:spLocks noChangeArrowheads="1"/>
          </p:cNvSpPr>
          <p:nvPr/>
        </p:nvSpPr>
        <p:spPr bwMode="auto">
          <a:xfrm>
            <a:off x="381000" y="4876800"/>
            <a:ext cx="8382000" cy="584775"/>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Don’t worry, Grandma is watching them…</a:t>
            </a:r>
          </a:p>
        </p:txBody>
      </p:sp>
      <p:pic>
        <p:nvPicPr>
          <p:cNvPr id="7" name="Picture 2" descr="http://www.bfr.bund.de/cm/280/toddler_with_toy_in_mouth.jpg"/>
          <p:cNvPicPr>
            <a:picLocks noChangeAspect="1" noChangeArrowheads="1"/>
          </p:cNvPicPr>
          <p:nvPr/>
        </p:nvPicPr>
        <p:blipFill>
          <a:blip r:embed="rId2" cstate="print"/>
          <a:srcRect/>
          <a:stretch>
            <a:fillRect/>
          </a:stretch>
        </p:blipFill>
        <p:spPr bwMode="auto">
          <a:xfrm>
            <a:off x="6400800" y="1828800"/>
            <a:ext cx="2324100" cy="2735652"/>
          </a:xfrm>
          <a:prstGeom prst="rect">
            <a:avLst/>
          </a:prstGeom>
          <a:noFill/>
          <a:ln w="38100">
            <a:solidFill>
              <a:schemeClr val="tx1"/>
            </a:solidFill>
          </a:ln>
        </p:spPr>
      </p:pic>
      <p:pic>
        <p:nvPicPr>
          <p:cNvPr id="8" name="Picture 6" descr="http://www.verbraucherrat.at/images/suckchild01_310.jpg"/>
          <p:cNvPicPr>
            <a:picLocks noChangeAspect="1" noChangeArrowheads="1"/>
          </p:cNvPicPr>
          <p:nvPr/>
        </p:nvPicPr>
        <p:blipFill>
          <a:blip r:embed="rId3" cstate="print"/>
          <a:srcRect l="20645"/>
          <a:stretch>
            <a:fillRect/>
          </a:stretch>
        </p:blipFill>
        <p:spPr bwMode="auto">
          <a:xfrm>
            <a:off x="381000" y="1828800"/>
            <a:ext cx="2577465" cy="2743200"/>
          </a:xfrm>
          <a:prstGeom prst="rect">
            <a:avLst/>
          </a:prstGeom>
          <a:noFill/>
          <a:ln w="38100">
            <a:solidFill>
              <a:schemeClr val="tx1"/>
            </a:solidFill>
          </a:ln>
        </p:spPr>
      </p:pic>
      <p:pic>
        <p:nvPicPr>
          <p:cNvPr id="9" name="Picture 8" descr="http://www.peachlead.com/wp-content/uploads/2009/05/childwithtoy_1.jpg"/>
          <p:cNvPicPr>
            <a:picLocks noChangeAspect="1" noChangeArrowheads="1"/>
          </p:cNvPicPr>
          <p:nvPr/>
        </p:nvPicPr>
        <p:blipFill>
          <a:blip r:embed="rId4" cstate="print"/>
          <a:srcRect b="10000"/>
          <a:stretch>
            <a:fillRect/>
          </a:stretch>
        </p:blipFill>
        <p:spPr bwMode="auto">
          <a:xfrm>
            <a:off x="3429000" y="1828800"/>
            <a:ext cx="2571750" cy="2743200"/>
          </a:xfrm>
          <a:prstGeom prst="rect">
            <a:avLst/>
          </a:prstGeom>
          <a:noFill/>
          <a:ln w="38100">
            <a:solidFill>
              <a:schemeClr val="tx1"/>
            </a:solidFill>
          </a:ln>
        </p:spPr>
      </p:pic>
    </p:spTree>
    <p:extLst>
      <p:ext uri="{BB962C8B-B14F-4D97-AF65-F5344CB8AC3E}">
        <p14:creationId xmlns:p14="http://schemas.microsoft.com/office/powerpoint/2010/main" val="35707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1761067"/>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b="1" dirty="0" smtClean="0">
                <a:solidFill>
                  <a:schemeClr val="accent2"/>
                </a:solidFill>
                <a:latin typeface="Calibri" pitchFamily="34" charset="0"/>
              </a:rPr>
              <a:t>Activated Charcoal (AC)</a:t>
            </a:r>
            <a:endParaRPr lang="en-US" sz="5400" b="1" dirty="0">
              <a:solidFill>
                <a:schemeClr val="accent2"/>
              </a:solidFill>
              <a:latin typeface="Calibri" pitchFamily="34" charset="0"/>
            </a:endParaRPr>
          </a:p>
        </p:txBody>
      </p:sp>
      <p:pic>
        <p:nvPicPr>
          <p:cNvPr id="4" name="Picture 8" descr="Activated-Charcoal-Uses"/>
          <p:cNvPicPr>
            <a:picLocks noChangeAspect="1" noChangeArrowheads="1"/>
          </p:cNvPicPr>
          <p:nvPr/>
        </p:nvPicPr>
        <p:blipFill rotWithShape="1">
          <a:blip r:embed="rId3">
            <a:extLst>
              <a:ext uri="{28A0092B-C50C-407E-A947-70E740481C1C}">
                <a14:useLocalDpi xmlns:a14="http://schemas.microsoft.com/office/drawing/2010/main" val="0"/>
              </a:ext>
            </a:extLst>
          </a:blip>
          <a:srcRect r="7810"/>
          <a:stretch/>
        </p:blipFill>
        <p:spPr bwMode="auto">
          <a:xfrm>
            <a:off x="2738679" y="3581400"/>
            <a:ext cx="3666641" cy="299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0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4294967295"/>
          </p:nvPr>
        </p:nvSpPr>
        <p:spPr>
          <a:xfrm>
            <a:off x="0" y="1885950"/>
            <a:ext cx="5638800" cy="4114800"/>
          </a:xfrm>
          <a:prstGeom prst="rect">
            <a:avLst/>
          </a:prstGeom>
        </p:spPr>
        <p:txBody>
          <a:bodyPr/>
          <a:lstStyle/>
          <a:p>
            <a:r>
              <a:rPr lang="en-US" sz="2800" dirty="0" smtClean="0">
                <a:latin typeface="Calibri" pitchFamily="34" charset="0"/>
              </a:rPr>
              <a:t>Porous surface for adsorption</a:t>
            </a:r>
          </a:p>
          <a:p>
            <a:endParaRPr lang="en-US" sz="2800" dirty="0">
              <a:latin typeface="Calibri" pitchFamily="34" charset="0"/>
            </a:endParaRPr>
          </a:p>
          <a:p>
            <a:r>
              <a:rPr lang="en-US" sz="2800" dirty="0" smtClean="0">
                <a:latin typeface="Calibri" pitchFamily="34" charset="0"/>
              </a:rPr>
              <a:t>Mixed with water, preservatives, sorbitol, flavorings</a:t>
            </a:r>
            <a:endParaRPr lang="en-US" sz="2800" dirty="0">
              <a:latin typeface="Calibri" pitchFamily="34" charset="0"/>
            </a:endParaRPr>
          </a:p>
        </p:txBody>
      </p:sp>
      <p:pic>
        <p:nvPicPr>
          <p:cNvPr id="1026" name="Picture 2" descr="http://www.conney.com/wcsstore/Conney/images/fullsize/33453.gif"/>
          <p:cNvPicPr>
            <a:picLocks noChangeAspect="1" noChangeArrowheads="1"/>
          </p:cNvPicPr>
          <p:nvPr/>
        </p:nvPicPr>
        <p:blipFill rotWithShape="1">
          <a:blip r:embed="rId3">
            <a:extLst>
              <a:ext uri="{28A0092B-C50C-407E-A947-70E740481C1C}">
                <a14:useLocalDpi xmlns:a14="http://schemas.microsoft.com/office/drawing/2010/main" val="0"/>
              </a:ext>
            </a:extLst>
          </a:blip>
          <a:srcRect l="15333" t="4851" r="14444" b="4382"/>
          <a:stretch/>
        </p:blipFill>
        <p:spPr bwMode="auto">
          <a:xfrm>
            <a:off x="6322031" y="1524001"/>
            <a:ext cx="2449436"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Activated Charcoal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600200"/>
            <a:ext cx="5410200" cy="4525963"/>
          </a:xfrm>
          <a:prstGeom prst="rect">
            <a:avLst/>
          </a:prstGeom>
        </p:spPr>
        <p:txBody>
          <a:bodyPr/>
          <a:lstStyle/>
          <a:p>
            <a:r>
              <a:rPr lang="en-US" sz="3200" dirty="0" smtClean="0">
                <a:latin typeface="Calibri" pitchFamily="34" charset="0"/>
                <a:cs typeface="Calibri" pitchFamily="34" charset="0"/>
              </a:rPr>
              <a:t>Adsorb a variety of agents</a:t>
            </a:r>
          </a:p>
          <a:p>
            <a:endParaRPr lang="en-US" sz="3200" dirty="0" smtClean="0">
              <a:latin typeface="Calibri" pitchFamily="34" charset="0"/>
              <a:cs typeface="Calibri" pitchFamily="34" charset="0"/>
            </a:endParaRPr>
          </a:p>
          <a:p>
            <a:r>
              <a:rPr lang="en-US" sz="3200" dirty="0" smtClean="0">
                <a:latin typeface="Calibri" pitchFamily="34" charset="0"/>
                <a:cs typeface="Calibri" pitchFamily="34" charset="0"/>
              </a:rPr>
              <a:t>However, no controlled studies have demonstrated improved clinical outcome </a:t>
            </a:r>
            <a:endParaRPr lang="en-US" sz="3200" dirty="0">
              <a:latin typeface="Calibri" pitchFamily="34" charset="0"/>
              <a:cs typeface="Calibr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00200"/>
            <a:ext cx="3454400" cy="2590800"/>
          </a:xfrm>
          <a:prstGeom prst="rect">
            <a:avLst/>
          </a:prstGeom>
        </p:spPr>
      </p:pic>
      <p:sp>
        <p:nvSpPr>
          <p:cNvPr id="2" name="Title 1"/>
          <p:cNvSpPr>
            <a:spLocks noGrp="1"/>
          </p:cNvSpPr>
          <p:nvPr>
            <p:ph type="ctrTitle"/>
          </p:nvPr>
        </p:nvSpPr>
        <p:spPr/>
        <p:txBody>
          <a:bodyPr/>
          <a:lstStyle/>
          <a:p>
            <a:r>
              <a:rPr lang="en-US" dirty="0" smtClean="0"/>
              <a:t>Activated Charcoal</a:t>
            </a:r>
            <a:endParaRPr lang="en-US" dirty="0"/>
          </a:p>
        </p:txBody>
      </p:sp>
    </p:spTree>
    <p:extLst>
      <p:ext uri="{BB962C8B-B14F-4D97-AF65-F5344CB8AC3E}">
        <p14:creationId xmlns:p14="http://schemas.microsoft.com/office/powerpoint/2010/main" val="2797135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457200" y="3429000"/>
            <a:ext cx="8229600" cy="2286000"/>
          </a:xfrm>
          <a:prstGeom prst="rect">
            <a:avLst/>
          </a:prstGeom>
        </p:spPr>
        <p:txBody>
          <a:bodyPr/>
          <a:lstStyle/>
          <a:p>
            <a:pPr marL="0" indent="0">
              <a:buNone/>
            </a:pPr>
            <a:r>
              <a:rPr lang="en-US" sz="3200" dirty="0" smtClean="0">
                <a:latin typeface="Calibri" pitchFamily="34" charset="0"/>
              </a:rPr>
              <a:t>“consider </a:t>
            </a:r>
            <a:r>
              <a:rPr lang="en-US" sz="3200" dirty="0">
                <a:latin typeface="Calibri" pitchFamily="34" charset="0"/>
              </a:rPr>
              <a:t>in patients who present within 1 hour after ingestion of a potentially toxic amount of a poison that can be adsorbed to charcoal</a:t>
            </a:r>
            <a:r>
              <a:rPr lang="en-US" sz="3200" dirty="0" smtClean="0">
                <a:latin typeface="Calibri" pitchFamily="34" charset="0"/>
              </a:rPr>
              <a:t>”</a:t>
            </a:r>
            <a:endParaRPr lang="en-US" sz="3200" dirty="0">
              <a:latin typeface="Calibri" pitchFamily="34" charset="0"/>
            </a:endParaRPr>
          </a:p>
        </p:txBody>
      </p:sp>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04975"/>
            <a:ext cx="6505575" cy="13335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AC Indications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419100" y="3505200"/>
            <a:ext cx="8229600" cy="1752600"/>
          </a:xfrm>
          <a:prstGeom prst="rect">
            <a:avLst/>
          </a:prstGeom>
        </p:spPr>
        <p:txBody>
          <a:bodyPr/>
          <a:lstStyle/>
          <a:p>
            <a:pPr>
              <a:lnSpc>
                <a:spcPct val="150000"/>
              </a:lnSpc>
            </a:pPr>
            <a:r>
              <a:rPr lang="en-US" sz="2800" dirty="0" smtClean="0">
                <a:latin typeface="Calibri" pitchFamily="34" charset="0"/>
              </a:rPr>
              <a:t>Only 16% of patients present within 60 min</a:t>
            </a:r>
          </a:p>
          <a:p>
            <a:pPr>
              <a:lnSpc>
                <a:spcPct val="150000"/>
              </a:lnSpc>
            </a:pPr>
            <a:r>
              <a:rPr lang="en-US" sz="2800" dirty="0">
                <a:latin typeface="Calibri" pitchFamily="34" charset="0"/>
              </a:rPr>
              <a:t>M</a:t>
            </a:r>
            <a:r>
              <a:rPr lang="en-US" sz="2800" dirty="0" smtClean="0">
                <a:latin typeface="Calibri" pitchFamily="34" charset="0"/>
              </a:rPr>
              <a:t>any are treated despite recommendations.</a:t>
            </a:r>
          </a:p>
          <a:p>
            <a:pPr>
              <a:lnSpc>
                <a:spcPct val="150000"/>
              </a:lnSpc>
            </a:pPr>
            <a:r>
              <a:rPr lang="en-US" sz="2800" dirty="0" smtClean="0">
                <a:latin typeface="Calibri" pitchFamily="34" charset="0"/>
              </a:rPr>
              <a:t>Role for pre-hospital AC ?</a:t>
            </a:r>
            <a:endParaRPr lang="en-US" sz="2800" dirty="0">
              <a:latin typeface="Calibri" pitchFamily="34" charset="0"/>
            </a:endParaRPr>
          </a:p>
          <a:p>
            <a:pPr lvl="1">
              <a:buFont typeface="Calibri" pitchFamily="34" charset="0"/>
              <a:buChar char="—"/>
            </a:pPr>
            <a:endParaRPr lang="en-US" dirty="0">
              <a:latin typeface="Calibri" pitchFamily="34" charset="0"/>
            </a:endParaRPr>
          </a:p>
          <a:p>
            <a:pPr lvl="1"/>
            <a:endParaRPr lang="en-US" dirty="0">
              <a:latin typeface="Calibri" pitchFamily="34" charset="0"/>
            </a:endParaRPr>
          </a:p>
        </p:txBody>
      </p:sp>
      <p:sp>
        <p:nvSpPr>
          <p:cNvPr id="3" name="Rounded Rectangle 2"/>
          <p:cNvSpPr/>
          <p:nvPr/>
        </p:nvSpPr>
        <p:spPr>
          <a:xfrm>
            <a:off x="1219200" y="1721108"/>
            <a:ext cx="6629400" cy="1539746"/>
          </a:xfrm>
          <a:prstGeom prst="roundRect">
            <a:avLst/>
          </a:prstGeom>
          <a:ln>
            <a:solidFill>
              <a:schemeClr val="bg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accent3"/>
                </a:solidFill>
              </a:rPr>
              <a:t>J Med </a:t>
            </a:r>
            <a:r>
              <a:rPr lang="en-US" b="1" dirty="0" err="1" smtClean="0">
                <a:solidFill>
                  <a:schemeClr val="accent3"/>
                </a:solidFill>
              </a:rPr>
              <a:t>Toxicol</a:t>
            </a:r>
            <a:r>
              <a:rPr lang="en-US" b="1" dirty="0" smtClean="0">
                <a:solidFill>
                  <a:schemeClr val="accent3"/>
                </a:solidFill>
              </a:rPr>
              <a:t> 2007</a:t>
            </a:r>
          </a:p>
          <a:p>
            <a:pPr algn="ctr"/>
            <a:r>
              <a:rPr lang="en-US" dirty="0" smtClean="0">
                <a:solidFill>
                  <a:schemeClr val="accent3"/>
                </a:solidFill>
              </a:rPr>
              <a:t>The </a:t>
            </a:r>
            <a:r>
              <a:rPr lang="en-US" i="1" dirty="0" smtClean="0">
                <a:solidFill>
                  <a:schemeClr val="accent3"/>
                </a:solidFill>
              </a:rPr>
              <a:t>feasibility</a:t>
            </a:r>
            <a:r>
              <a:rPr lang="en-US" dirty="0" smtClean="0">
                <a:solidFill>
                  <a:schemeClr val="accent3"/>
                </a:solidFill>
              </a:rPr>
              <a:t> of administration of activated charcoal with respect to current practice guidelines in ED patients</a:t>
            </a:r>
          </a:p>
          <a:p>
            <a:pPr algn="ctr"/>
            <a:r>
              <a:rPr lang="en-US" dirty="0" err="1" smtClean="0">
                <a:solidFill>
                  <a:schemeClr val="accent3"/>
                </a:solidFill>
              </a:rPr>
              <a:t>LoVecchio</a:t>
            </a:r>
            <a:r>
              <a:rPr lang="en-US" dirty="0" smtClean="0">
                <a:solidFill>
                  <a:schemeClr val="accent3"/>
                </a:solidFill>
              </a:rPr>
              <a:t> F, </a:t>
            </a:r>
            <a:r>
              <a:rPr lang="en-US" dirty="0" err="1" smtClean="0">
                <a:solidFill>
                  <a:schemeClr val="accent3"/>
                </a:solidFill>
              </a:rPr>
              <a:t>Shriki</a:t>
            </a:r>
            <a:r>
              <a:rPr lang="en-US" dirty="0" smtClean="0">
                <a:solidFill>
                  <a:schemeClr val="accent3"/>
                </a:solidFill>
              </a:rPr>
              <a:t> J, </a:t>
            </a:r>
            <a:r>
              <a:rPr lang="en-US" dirty="0">
                <a:solidFill>
                  <a:schemeClr val="accent3"/>
                </a:solidFill>
              </a:rPr>
              <a:t>Innes K, Bermudez J</a:t>
            </a:r>
            <a:r>
              <a:rPr lang="en-US" dirty="0" smtClean="0">
                <a:solidFill>
                  <a:schemeClr val="accent3"/>
                </a:solidFill>
              </a:rPr>
              <a:t>. </a:t>
            </a:r>
            <a:endParaRPr lang="en-US" dirty="0">
              <a:solidFill>
                <a:schemeClr val="accent3"/>
              </a:solidFill>
            </a:endParaRPr>
          </a:p>
        </p:txBody>
      </p:sp>
      <p:sp>
        <p:nvSpPr>
          <p:cNvPr id="2" name="Title 1"/>
          <p:cNvSpPr>
            <a:spLocks noGrp="1"/>
          </p:cNvSpPr>
          <p:nvPr>
            <p:ph type="ctrTitle"/>
          </p:nvPr>
        </p:nvSpPr>
        <p:spPr/>
        <p:txBody>
          <a:bodyPr/>
          <a:lstStyle/>
          <a:p>
            <a:r>
              <a:rPr lang="en-US" dirty="0" smtClean="0"/>
              <a:t>Feasibility</a:t>
            </a:r>
            <a:endParaRPr lang="en-US" dirty="0"/>
          </a:p>
        </p:txBody>
      </p:sp>
    </p:spTree>
    <p:extLst>
      <p:ext uri="{BB962C8B-B14F-4D97-AF65-F5344CB8AC3E}">
        <p14:creationId xmlns:p14="http://schemas.microsoft.com/office/powerpoint/2010/main" val="3175215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4294967295"/>
          </p:nvPr>
        </p:nvSpPr>
        <p:spPr>
          <a:xfrm>
            <a:off x="304800" y="1509346"/>
            <a:ext cx="8229600" cy="1752600"/>
          </a:xfrm>
          <a:prstGeom prst="rect">
            <a:avLst/>
          </a:prstGeom>
        </p:spPr>
        <p:txBody>
          <a:bodyPr/>
          <a:lstStyle/>
          <a:p>
            <a:pPr marL="514350" indent="-514350" algn="l">
              <a:buAutoNum type="arabicPeriod"/>
            </a:pPr>
            <a:r>
              <a:rPr lang="en-US" sz="3200" dirty="0" smtClean="0">
                <a:latin typeface="Calibri" pitchFamily="34" charset="0"/>
              </a:rPr>
              <a:t>High </a:t>
            </a:r>
            <a:r>
              <a:rPr lang="en-US" sz="3200" dirty="0">
                <a:latin typeface="Calibri" pitchFamily="34" charset="0"/>
              </a:rPr>
              <a:t>risk of </a:t>
            </a:r>
            <a:r>
              <a:rPr lang="en-US" sz="3200" dirty="0" smtClean="0">
                <a:latin typeface="Calibri" pitchFamily="34" charset="0"/>
              </a:rPr>
              <a:t>aspiration</a:t>
            </a:r>
          </a:p>
          <a:p>
            <a:pPr marL="514350" indent="-514350" algn="l">
              <a:buAutoNum type="arabicPeriod"/>
            </a:pPr>
            <a:r>
              <a:rPr lang="en-US" sz="3200" dirty="0" smtClean="0">
                <a:latin typeface="Calibri" pitchFamily="34" charset="0"/>
              </a:rPr>
              <a:t>Substance </a:t>
            </a:r>
            <a:r>
              <a:rPr lang="en-US" sz="3200" dirty="0">
                <a:latin typeface="Calibri" pitchFamily="34" charset="0"/>
              </a:rPr>
              <a:t>not adsorbed by </a:t>
            </a:r>
            <a:r>
              <a:rPr lang="en-US" sz="3200" dirty="0" smtClean="0">
                <a:latin typeface="Calibri" pitchFamily="34" charset="0"/>
              </a:rPr>
              <a:t>charcoal</a:t>
            </a:r>
          </a:p>
          <a:p>
            <a:pPr algn="l"/>
            <a:endParaRPr lang="en-US" sz="3200" dirty="0" smtClean="0">
              <a:latin typeface="Calibri" pitchFamily="34" charset="0"/>
            </a:endParaRPr>
          </a:p>
          <a:p>
            <a:pPr algn="l"/>
            <a:r>
              <a:rPr lang="en-US" sz="3200" dirty="0" smtClean="0">
                <a:latin typeface="Calibri" pitchFamily="34" charset="0"/>
              </a:rPr>
              <a:t>Caution in patients at risk for</a:t>
            </a:r>
          </a:p>
          <a:p>
            <a:pPr lvl="1"/>
            <a:r>
              <a:rPr lang="en-US" sz="3200" dirty="0" smtClean="0">
                <a:latin typeface="Calibri" pitchFamily="34" charset="0"/>
              </a:rPr>
              <a:t>GI hemorrhage</a:t>
            </a:r>
          </a:p>
          <a:p>
            <a:pPr lvl="1"/>
            <a:r>
              <a:rPr lang="en-US" sz="3200" dirty="0" smtClean="0">
                <a:latin typeface="Calibri" pitchFamily="34" charset="0"/>
              </a:rPr>
              <a:t>GI perforation</a:t>
            </a:r>
          </a:p>
          <a:p>
            <a:pPr lvl="1"/>
            <a:r>
              <a:rPr lang="en-US" sz="3200" dirty="0" smtClean="0">
                <a:latin typeface="Calibri" pitchFamily="34" charset="0"/>
              </a:rPr>
              <a:t>Sudden onset seizure or AMS</a:t>
            </a:r>
            <a:endParaRPr lang="en-US" sz="3200" dirty="0">
              <a:latin typeface="Calibri" pitchFamily="34" charset="0"/>
            </a:endParaRPr>
          </a:p>
        </p:txBody>
      </p:sp>
      <p:pic>
        <p:nvPicPr>
          <p:cNvPr id="6" name="Picture 7" descr="activatedcharco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05600" y="3810000"/>
            <a:ext cx="2143125" cy="2143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quot;No&quot; Symbol 1"/>
          <p:cNvSpPr/>
          <p:nvPr/>
        </p:nvSpPr>
        <p:spPr>
          <a:xfrm>
            <a:off x="6553200" y="3810000"/>
            <a:ext cx="2438400" cy="21431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ctrTitle"/>
          </p:nvPr>
        </p:nvSpPr>
        <p:spPr/>
        <p:txBody>
          <a:bodyPr/>
          <a:lstStyle/>
          <a:p>
            <a:r>
              <a:rPr lang="en-US" dirty="0" smtClean="0"/>
              <a:t>AC Contraindications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77" name="Group 33"/>
          <p:cNvGraphicFramePr>
            <a:graphicFrameLocks noGrp="1"/>
          </p:cNvGraphicFramePr>
          <p:nvPr>
            <p:ph idx="4294967295"/>
            <p:extLst>
              <p:ext uri="{D42A27DB-BD31-4B8C-83A1-F6EECF244321}">
                <p14:modId xmlns:p14="http://schemas.microsoft.com/office/powerpoint/2010/main" val="639193109"/>
              </p:ext>
            </p:extLst>
          </p:nvPr>
        </p:nvGraphicFramePr>
        <p:xfrm>
          <a:off x="1143000" y="1295400"/>
          <a:ext cx="6934200" cy="4791078"/>
        </p:xfrm>
        <a:graphic>
          <a:graphicData uri="http://schemas.openxmlformats.org/drawingml/2006/table">
            <a:tbl>
              <a:tblPr/>
              <a:tblGrid>
                <a:gridCol w="1101725"/>
                <a:gridCol w="5832475"/>
              </a:tblGrid>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accent2"/>
                          </a:solidFill>
                          <a:effectLst/>
                          <a:latin typeface="Calibri" pitchFamily="34" charset="0"/>
                        </a:rPr>
                        <a:t>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34" charset="0"/>
                        </a:rPr>
                        <a:t>Pesticides, petroleum distillates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accent2"/>
                          </a:solidFill>
                          <a:effectLst/>
                          <a:latin typeface="Calibri" pitchFamily="34" charset="0"/>
                        </a:rPr>
                        <a: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34" charset="0"/>
                        </a:rPr>
                        <a:t>Hydrocarbons, heavy metals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accent2"/>
                          </a:solidFill>
                          <a:effectLst/>
                          <a:latin typeface="Calibri"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34" charset="0"/>
                        </a:rPr>
                        <a:t>Acids, alkali, alcohols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accent2"/>
                          </a:solidFill>
                          <a:effectLst/>
                          <a:latin typeface="Calibri" pitchFamily="34" charset="0"/>
                        </a:rPr>
                        <a:t>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34" charset="0"/>
                        </a:rPr>
                        <a:t>Iron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accent2"/>
                          </a:solidFill>
                          <a:effectLst/>
                          <a:latin typeface="Calibri" pitchFamily="34" charset="0"/>
                        </a:rPr>
                        <a:t>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Calibri" pitchFamily="34" charset="0"/>
                        </a:rPr>
                        <a:t>Lithium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accent2"/>
                          </a:solidFill>
                          <a:effectLst/>
                          <a:latin typeface="Calibri" pitchFamily="34" charset="0"/>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rPr>
                        <a:t>Solvents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ctrTitle"/>
          </p:nvPr>
        </p:nvSpPr>
        <p:spPr/>
        <p:txBody>
          <a:bodyPr/>
          <a:lstStyle/>
          <a:p>
            <a:r>
              <a:rPr lang="en-US" dirty="0" smtClean="0"/>
              <a:t>“PHAILS”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4294967295"/>
          </p:nvPr>
        </p:nvSpPr>
        <p:spPr>
          <a:xfrm>
            <a:off x="762000" y="1905000"/>
            <a:ext cx="4038600" cy="4525963"/>
          </a:xfrm>
          <a:prstGeom prst="rect">
            <a:avLst/>
          </a:prstGeom>
        </p:spPr>
        <p:txBody>
          <a:bodyPr/>
          <a:lstStyle/>
          <a:p>
            <a:r>
              <a:rPr lang="en-US" sz="2800" dirty="0" smtClean="0">
                <a:latin typeface="Calibri" pitchFamily="34" charset="0"/>
              </a:rPr>
              <a:t>1 g/kg PO x 1</a:t>
            </a:r>
            <a:endParaRPr lang="en-US" sz="2800" dirty="0">
              <a:latin typeface="Calibri" pitchFamily="34" charset="0"/>
            </a:endParaRPr>
          </a:p>
          <a:p>
            <a:pPr marL="0" indent="0">
              <a:buNone/>
            </a:pPr>
            <a:r>
              <a:rPr lang="en-US" sz="2800" dirty="0">
                <a:latin typeface="Calibri" pitchFamily="34" charset="0"/>
              </a:rPr>
              <a:t> </a:t>
            </a:r>
            <a:r>
              <a:rPr lang="en-US" sz="2800" dirty="0" smtClean="0">
                <a:latin typeface="Calibri" pitchFamily="34" charset="0"/>
              </a:rPr>
              <a:t>    Max dose = 100 g</a:t>
            </a:r>
          </a:p>
          <a:p>
            <a:endParaRPr lang="en-US" sz="2800" dirty="0">
              <a:latin typeface="Calibri" pitchFamily="34" charset="0"/>
            </a:endParaRPr>
          </a:p>
          <a:p>
            <a:r>
              <a:rPr lang="en-US" sz="2800" dirty="0" smtClean="0">
                <a:latin typeface="Calibri" pitchFamily="34" charset="0"/>
              </a:rPr>
              <a:t>Mix with chocolate syrup or juice</a:t>
            </a:r>
            <a:endParaRPr lang="en-US" sz="2800" dirty="0">
              <a:latin typeface="Calibri" pitchFamily="34" charset="0"/>
            </a:endParaRPr>
          </a:p>
          <a:p>
            <a:endParaRPr lang="en-US" sz="2800" dirty="0">
              <a:latin typeface="Calibri" pitchFamily="34" charset="0"/>
            </a:endParaRPr>
          </a:p>
        </p:txBody>
      </p:sp>
      <p:pic>
        <p:nvPicPr>
          <p:cNvPr id="5" name="Picture 4" descr="activatedcharcoal"/>
          <p:cNvPicPr>
            <a:picLocks noChangeAspect="1" noChangeArrowheads="1"/>
          </p:cNvPicPr>
          <p:nvPr/>
        </p:nvPicPr>
        <p:blipFill rotWithShape="1">
          <a:blip r:embed="rId3">
            <a:extLst>
              <a:ext uri="{28A0092B-C50C-407E-A947-70E740481C1C}">
                <a14:useLocalDpi xmlns:a14="http://schemas.microsoft.com/office/drawing/2010/main" val="0"/>
              </a:ext>
            </a:extLst>
          </a:blip>
          <a:srcRect l="31856" r="25733"/>
          <a:stretch/>
        </p:blipFill>
        <p:spPr>
          <a:xfrm>
            <a:off x="7578672" y="1524000"/>
            <a:ext cx="1565328" cy="3690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http://www.e-firstaidsupplies.com/store/graphics/00000001/922-01060-021312.jpg"/>
          <p:cNvPicPr>
            <a:picLocks noChangeAspect="1" noChangeArrowheads="1"/>
          </p:cNvPicPr>
          <p:nvPr/>
        </p:nvPicPr>
        <p:blipFill rotWithShape="1">
          <a:blip r:embed="rId4">
            <a:extLst>
              <a:ext uri="{28A0092B-C50C-407E-A947-70E740481C1C}">
                <a14:useLocalDpi xmlns:a14="http://schemas.microsoft.com/office/drawing/2010/main" val="0"/>
              </a:ext>
            </a:extLst>
          </a:blip>
          <a:srcRect l="24459" r="25100"/>
          <a:stretch/>
        </p:blipFill>
        <p:spPr bwMode="auto">
          <a:xfrm>
            <a:off x="5656881" y="1625140"/>
            <a:ext cx="1810719" cy="35897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AC Dosing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a:xfrm>
            <a:off x="427892" y="1828800"/>
            <a:ext cx="8229600" cy="1752600"/>
          </a:xfrm>
          <a:prstGeom prst="rect">
            <a:avLst/>
          </a:prstGeom>
        </p:spPr>
        <p:txBody>
          <a:bodyPr/>
          <a:lstStyle/>
          <a:p>
            <a:pPr algn="l"/>
            <a:r>
              <a:rPr lang="en-US" sz="2800" dirty="0">
                <a:latin typeface="Calibri" pitchFamily="34" charset="0"/>
              </a:rPr>
              <a:t>Emesis in 6-26% of patients</a:t>
            </a:r>
          </a:p>
          <a:p>
            <a:pPr algn="l"/>
            <a:r>
              <a:rPr lang="en-US" sz="2800" dirty="0">
                <a:latin typeface="Calibri" pitchFamily="34" charset="0"/>
              </a:rPr>
              <a:t>Aspiration uncommon</a:t>
            </a:r>
          </a:p>
          <a:p>
            <a:pPr lvl="1"/>
            <a:r>
              <a:rPr lang="en-US" dirty="0">
                <a:latin typeface="Calibri" pitchFamily="34" charset="0"/>
              </a:rPr>
              <a:t>Increased risk </a:t>
            </a:r>
          </a:p>
          <a:p>
            <a:pPr lvl="2"/>
            <a:r>
              <a:rPr lang="en-US" sz="2800" dirty="0">
                <a:latin typeface="Calibri" pitchFamily="34" charset="0"/>
              </a:rPr>
              <a:t>GCS &lt;15</a:t>
            </a:r>
          </a:p>
          <a:p>
            <a:pPr lvl="2"/>
            <a:r>
              <a:rPr lang="en-US" sz="2800" dirty="0">
                <a:latin typeface="Calibri" pitchFamily="34" charset="0"/>
              </a:rPr>
              <a:t>Spontaneous emesis</a:t>
            </a:r>
          </a:p>
          <a:p>
            <a:pPr lvl="2"/>
            <a:r>
              <a:rPr lang="en-US" sz="2800" dirty="0">
                <a:latin typeface="Calibri" pitchFamily="34" charset="0"/>
              </a:rPr>
              <a:t>Seizures</a:t>
            </a:r>
          </a:p>
          <a:p>
            <a:pPr lvl="2"/>
            <a:r>
              <a:rPr lang="en-US" sz="2800" dirty="0">
                <a:latin typeface="Calibri" pitchFamily="34" charset="0"/>
              </a:rPr>
              <a:t>Delayed presentation</a:t>
            </a:r>
          </a:p>
          <a:p>
            <a:pPr lvl="2"/>
            <a:r>
              <a:rPr lang="en-US" sz="2800" dirty="0">
                <a:latin typeface="Calibri" pitchFamily="34" charset="0"/>
              </a:rPr>
              <a:t>Tricyclic </a:t>
            </a:r>
            <a:r>
              <a:rPr lang="en-US" sz="2800" dirty="0" smtClean="0">
                <a:latin typeface="Calibri" pitchFamily="34" charset="0"/>
              </a:rPr>
              <a:t>ingestion</a:t>
            </a:r>
            <a:endParaRPr lang="en-US" sz="2800" dirty="0">
              <a:latin typeface="Calibri" pitchFamily="34" charset="0"/>
            </a:endParaRPr>
          </a:p>
        </p:txBody>
      </p:sp>
      <p:pic>
        <p:nvPicPr>
          <p:cNvPr id="4" name="Picture 5" descr="ANd9GcTCPAHGwV-08yvB0nsM9XH0_ImPzO_JJ_33eHAhL627bx-qGd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261" y="1863969"/>
            <a:ext cx="3200400" cy="427185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AC Complications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body" sz="half" idx="4294967295"/>
          </p:nvPr>
        </p:nvSpPr>
        <p:spPr>
          <a:xfrm>
            <a:off x="0" y="1600200"/>
            <a:ext cx="4038600" cy="4525963"/>
          </a:xfrm>
          <a:prstGeom prst="rect">
            <a:avLst/>
          </a:prstGeom>
        </p:spPr>
        <p:txBody>
          <a:bodyPr/>
          <a:lstStyle/>
          <a:p>
            <a:r>
              <a:rPr lang="en-US" sz="2800" dirty="0">
                <a:latin typeface="Calibri" pitchFamily="34" charset="0"/>
              </a:rPr>
              <a:t>Acetaminophen?</a:t>
            </a:r>
          </a:p>
          <a:p>
            <a:endParaRPr lang="en-US" sz="2800" dirty="0" smtClean="0">
              <a:latin typeface="Calibri" pitchFamily="34" charset="0"/>
            </a:endParaRPr>
          </a:p>
          <a:p>
            <a:r>
              <a:rPr lang="en-US" sz="2800" dirty="0" err="1" smtClean="0">
                <a:latin typeface="Calibri" pitchFamily="34" charset="0"/>
              </a:rPr>
              <a:t>Anticholinergics</a:t>
            </a:r>
            <a:r>
              <a:rPr lang="en-US" sz="2800" dirty="0" smtClean="0">
                <a:latin typeface="Calibri" pitchFamily="34" charset="0"/>
              </a:rPr>
              <a:t>?</a:t>
            </a:r>
          </a:p>
          <a:p>
            <a:endParaRPr lang="en-US" sz="2800" dirty="0">
              <a:latin typeface="Calibri" pitchFamily="34" charset="0"/>
            </a:endParaRPr>
          </a:p>
          <a:p>
            <a:r>
              <a:rPr lang="en-US" sz="2800" dirty="0">
                <a:latin typeface="Calibri" pitchFamily="34" charset="0"/>
              </a:rPr>
              <a:t>“potential benefit after one hour cannot be excluded”</a:t>
            </a:r>
          </a:p>
        </p:txBody>
      </p:sp>
      <p:pic>
        <p:nvPicPr>
          <p:cNvPr id="36874" name="Picture 10" descr="MP910220654[1]"/>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5616575" y="1600200"/>
            <a:ext cx="3527425" cy="4525963"/>
          </a:xfrm>
          <a:prstGeom prst="rect">
            <a:avLst/>
          </a:prstGeom>
        </p:spPr>
      </p:pic>
      <p:sp>
        <p:nvSpPr>
          <p:cNvPr id="2" name="Title 1"/>
          <p:cNvSpPr>
            <a:spLocks noGrp="1"/>
          </p:cNvSpPr>
          <p:nvPr>
            <p:ph type="ctrTitle"/>
          </p:nvPr>
        </p:nvSpPr>
        <p:spPr/>
        <p:txBody>
          <a:bodyPr/>
          <a:lstStyle/>
          <a:p>
            <a:r>
              <a:rPr lang="en-US" dirty="0" smtClean="0"/>
              <a:t>&gt;1 Hour Post-Ingestion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ebstaurantstore.com/52-lb-1-8-brown-paper-barrel-sack-500-bundle/52-lb-1-8-brown-paper-barrel-sack-500-bun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9812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978760">
            <a:off x="1721144" y="2948267"/>
            <a:ext cx="1638300" cy="707886"/>
          </a:xfrm>
          <a:prstGeom prst="rect">
            <a:avLst/>
          </a:prstGeom>
          <a:noFill/>
        </p:spPr>
        <p:txBody>
          <a:bodyPr wrap="square" rtlCol="0">
            <a:spAutoFit/>
          </a:bodyPr>
          <a:lstStyle/>
          <a:p>
            <a:r>
              <a:rPr lang="en-US" sz="2000" dirty="0" smtClean="0"/>
              <a:t>Grandma’s Meds</a:t>
            </a:r>
            <a:endParaRPr lang="en-US" sz="2000" dirty="0"/>
          </a:p>
        </p:txBody>
      </p:sp>
      <p:sp>
        <p:nvSpPr>
          <p:cNvPr id="3" name="TextBox 2"/>
          <p:cNvSpPr txBox="1"/>
          <p:nvPr/>
        </p:nvSpPr>
        <p:spPr>
          <a:xfrm>
            <a:off x="4152900" y="1763345"/>
            <a:ext cx="4419600" cy="3046988"/>
          </a:xfrm>
          <a:prstGeom prst="rect">
            <a:avLst/>
          </a:prstGeom>
          <a:noFill/>
        </p:spPr>
        <p:txBody>
          <a:bodyPr wrap="square" rtlCol="0">
            <a:spAutoFit/>
          </a:bodyPr>
          <a:lstStyle/>
          <a:p>
            <a:pPr>
              <a:lnSpc>
                <a:spcPct val="150000"/>
              </a:lnSpc>
            </a:pPr>
            <a:r>
              <a:rPr lang="en-US" sz="3200" dirty="0" smtClean="0"/>
              <a:t>Vitamins</a:t>
            </a:r>
          </a:p>
          <a:p>
            <a:pPr>
              <a:lnSpc>
                <a:spcPct val="150000"/>
              </a:lnSpc>
            </a:pPr>
            <a:r>
              <a:rPr lang="en-US" sz="3200" dirty="0" smtClean="0"/>
              <a:t>Acetaminophen</a:t>
            </a:r>
          </a:p>
          <a:p>
            <a:pPr>
              <a:lnSpc>
                <a:spcPct val="150000"/>
              </a:lnSpc>
            </a:pPr>
            <a:r>
              <a:rPr lang="en-US" sz="3200" dirty="0" smtClean="0"/>
              <a:t>Blood Pressure Meds</a:t>
            </a:r>
          </a:p>
          <a:p>
            <a:pPr>
              <a:lnSpc>
                <a:spcPct val="150000"/>
              </a:lnSpc>
            </a:pPr>
            <a:r>
              <a:rPr lang="en-US" sz="3200" dirty="0" smtClean="0"/>
              <a:t>Methadone</a:t>
            </a:r>
          </a:p>
        </p:txBody>
      </p:sp>
      <p:sp>
        <p:nvSpPr>
          <p:cNvPr id="5" name="Title 4"/>
          <p:cNvSpPr>
            <a:spLocks noGrp="1"/>
          </p:cNvSpPr>
          <p:nvPr>
            <p:ph type="ctrTitle"/>
          </p:nvPr>
        </p:nvSpPr>
        <p:spPr/>
        <p:txBody>
          <a:bodyPr/>
          <a:lstStyle/>
          <a:p>
            <a:r>
              <a:rPr lang="en-US" dirty="0" smtClean="0"/>
              <a:t>Assessment</a:t>
            </a:r>
            <a:endParaRPr lang="en-US" dirty="0"/>
          </a:p>
        </p:txBody>
      </p:sp>
      <p:sp>
        <p:nvSpPr>
          <p:cNvPr id="6" name="Left Brace 5"/>
          <p:cNvSpPr/>
          <p:nvPr/>
        </p:nvSpPr>
        <p:spPr>
          <a:xfrm>
            <a:off x="3404188" y="1676400"/>
            <a:ext cx="748712" cy="3672523"/>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3930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body" sz="half" idx="4294967295"/>
          </p:nvPr>
        </p:nvSpPr>
        <p:spPr>
          <a:xfrm>
            <a:off x="0" y="1600200"/>
            <a:ext cx="4648200" cy="4525963"/>
          </a:xfrm>
          <a:prstGeom prst="rect">
            <a:avLst/>
          </a:prstGeom>
        </p:spPr>
        <p:txBody>
          <a:bodyPr/>
          <a:lstStyle/>
          <a:p>
            <a:r>
              <a:rPr lang="en-US" sz="2800" dirty="0">
                <a:latin typeface="Calibri" pitchFamily="34" charset="0"/>
              </a:rPr>
              <a:t>Interrupts enterohepatic, </a:t>
            </a:r>
            <a:r>
              <a:rPr lang="en-US" sz="2800" dirty="0" err="1">
                <a:latin typeface="Calibri" pitchFamily="34" charset="0"/>
              </a:rPr>
              <a:t>enteroenteric</a:t>
            </a:r>
            <a:r>
              <a:rPr lang="en-US" sz="2800" dirty="0">
                <a:latin typeface="Calibri" pitchFamily="34" charset="0"/>
              </a:rPr>
              <a:t>, enterogastric circulation </a:t>
            </a:r>
          </a:p>
          <a:p>
            <a:endParaRPr lang="en-US" sz="2800" dirty="0" smtClean="0">
              <a:latin typeface="Calibri" pitchFamily="34" charset="0"/>
            </a:endParaRPr>
          </a:p>
          <a:p>
            <a:r>
              <a:rPr lang="en-US" sz="2800" dirty="0" smtClean="0">
                <a:latin typeface="Calibri" pitchFamily="34" charset="0"/>
              </a:rPr>
              <a:t>Enhances non-renal elimination</a:t>
            </a:r>
            <a:endParaRPr lang="en-US" sz="2800" dirty="0">
              <a:latin typeface="Calibri" pitchFamily="34" charset="0"/>
            </a:endParaRPr>
          </a:p>
        </p:txBody>
      </p:sp>
      <p:graphicFrame>
        <p:nvGraphicFramePr>
          <p:cNvPr id="39970" name="Group 34"/>
          <p:cNvGraphicFramePr>
            <a:graphicFrameLocks noGrp="1"/>
          </p:cNvGraphicFramePr>
          <p:nvPr>
            <p:ph sz="half" idx="4294967295"/>
            <p:extLst>
              <p:ext uri="{D42A27DB-BD31-4B8C-83A1-F6EECF244321}">
                <p14:modId xmlns:p14="http://schemas.microsoft.com/office/powerpoint/2010/main" val="1126415367"/>
              </p:ext>
            </p:extLst>
          </p:nvPr>
        </p:nvGraphicFramePr>
        <p:xfrm>
          <a:off x="5486400" y="1752600"/>
          <a:ext cx="3276600" cy="3733800"/>
        </p:xfrm>
        <a:graphic>
          <a:graphicData uri="http://schemas.openxmlformats.org/drawingml/2006/table">
            <a:tbl>
              <a:tblPr/>
              <a:tblGrid>
                <a:gridCol w="838200"/>
                <a:gridCol w="2438400"/>
              </a:tblGrid>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Dapsone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Carbamazepine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Phenobarbital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Q</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Quinine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rPr>
                        <a: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Theophylline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ctrTitle"/>
          </p:nvPr>
        </p:nvSpPr>
        <p:spPr/>
        <p:txBody>
          <a:bodyPr/>
          <a:lstStyle/>
          <a:p>
            <a:r>
              <a:rPr lang="en-US" dirty="0" smtClean="0"/>
              <a:t>Multiple Dose AC</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524000"/>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b="1" dirty="0" smtClean="0">
                <a:solidFill>
                  <a:schemeClr val="accent2"/>
                </a:solidFill>
                <a:latin typeface="Calibri" pitchFamily="34" charset="0"/>
              </a:rPr>
              <a:t>Gastric Lavage</a:t>
            </a:r>
            <a:endParaRPr lang="en-US" sz="5400" b="1" dirty="0">
              <a:solidFill>
                <a:schemeClr val="accent2"/>
              </a:solidFill>
              <a:latin typeface="Calibri" pitchFamily="34" charset="0"/>
            </a:endParaRPr>
          </a:p>
        </p:txBody>
      </p:sp>
      <p:pic>
        <p:nvPicPr>
          <p:cNvPr id="3" name="Picture 6" descr="argyle_5564_750018_edlic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03550" y="2895600"/>
            <a:ext cx="3136900" cy="325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8561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304800" y="2919043"/>
            <a:ext cx="8229600" cy="1752600"/>
          </a:xfrm>
          <a:prstGeom prst="rect">
            <a:avLst/>
          </a:prstGeom>
        </p:spPr>
        <p:txBody>
          <a:bodyPr/>
          <a:lstStyle/>
          <a:p>
            <a:r>
              <a:rPr lang="en-US" sz="2800" dirty="0" smtClean="0">
                <a:latin typeface="Calibri" pitchFamily="34" charset="0"/>
              </a:rPr>
              <a:t>“</a:t>
            </a:r>
            <a:r>
              <a:rPr lang="en-US" sz="2800" dirty="0">
                <a:latin typeface="Calibri" pitchFamily="34" charset="0"/>
              </a:rPr>
              <a:t>should not be performed routinely, if </a:t>
            </a:r>
            <a:r>
              <a:rPr lang="en-US" sz="2800" dirty="0" smtClean="0">
                <a:latin typeface="Calibri" pitchFamily="34" charset="0"/>
              </a:rPr>
              <a:t>ever, in the management of poisoned patients”</a:t>
            </a:r>
            <a:endParaRPr lang="en-US" sz="2800" dirty="0">
              <a:latin typeface="Calibri" pitchFamily="34" charset="0"/>
            </a:endParaRPr>
          </a:p>
          <a:p>
            <a:endParaRPr lang="en-US" sz="2800" dirty="0">
              <a:latin typeface="Calibri" pitchFamily="34" charset="0"/>
            </a:endParaRPr>
          </a:p>
          <a:p>
            <a:pPr lvl="1"/>
            <a:r>
              <a:rPr lang="en-US" dirty="0">
                <a:latin typeface="Calibri" pitchFamily="34" charset="0"/>
              </a:rPr>
              <a:t>Life-threatening poison</a:t>
            </a:r>
          </a:p>
          <a:p>
            <a:pPr lvl="1"/>
            <a:r>
              <a:rPr lang="en-US" dirty="0">
                <a:latin typeface="Calibri" pitchFamily="34" charset="0"/>
              </a:rPr>
              <a:t>Presentation shortly after ingestion</a:t>
            </a:r>
          </a:p>
          <a:p>
            <a:pPr lvl="1"/>
            <a:r>
              <a:rPr lang="en-US" dirty="0">
                <a:latin typeface="Calibri" pitchFamily="34" charset="0"/>
              </a:rPr>
              <a:t>Substances not adsorbed by AC</a:t>
            </a: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54002"/>
            <a:ext cx="5924550" cy="13430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Gastric Lavage Indications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381000" y="1524000"/>
            <a:ext cx="8229600" cy="1752600"/>
          </a:xfrm>
          <a:prstGeom prst="rect">
            <a:avLst/>
          </a:prstGeom>
        </p:spPr>
        <p:txBody>
          <a:bodyPr>
            <a:noAutofit/>
          </a:bodyPr>
          <a:lstStyle/>
          <a:p>
            <a:pPr algn="l"/>
            <a:r>
              <a:rPr lang="en-US" sz="2800" dirty="0">
                <a:latin typeface="Calibri" pitchFamily="34" charset="0"/>
              </a:rPr>
              <a:t>Patients unable to protect airway</a:t>
            </a:r>
          </a:p>
          <a:p>
            <a:pPr lvl="1"/>
            <a:r>
              <a:rPr lang="en-US" dirty="0">
                <a:latin typeface="Calibri" pitchFamily="34" charset="0"/>
              </a:rPr>
              <a:t>Secure with endotracheal intubation</a:t>
            </a:r>
          </a:p>
          <a:p>
            <a:pPr algn="l"/>
            <a:endParaRPr lang="en-US" sz="2800" dirty="0" smtClean="0">
              <a:latin typeface="Calibri" pitchFamily="34" charset="0"/>
            </a:endParaRPr>
          </a:p>
          <a:p>
            <a:pPr algn="l"/>
            <a:r>
              <a:rPr lang="en-US" sz="2800" dirty="0" smtClean="0">
                <a:latin typeface="Calibri" pitchFamily="34" charset="0"/>
              </a:rPr>
              <a:t>Patients </a:t>
            </a:r>
            <a:r>
              <a:rPr lang="en-US" sz="2800" dirty="0">
                <a:latin typeface="Calibri" pitchFamily="34" charset="0"/>
              </a:rPr>
              <a:t>at high risk for</a:t>
            </a:r>
          </a:p>
          <a:p>
            <a:pPr lvl="1"/>
            <a:r>
              <a:rPr lang="en-US" dirty="0">
                <a:latin typeface="Calibri" pitchFamily="34" charset="0"/>
              </a:rPr>
              <a:t>Aspiration (hydrocarbon ingestion)</a:t>
            </a:r>
          </a:p>
          <a:p>
            <a:pPr lvl="1"/>
            <a:r>
              <a:rPr lang="en-US" dirty="0">
                <a:latin typeface="Calibri" pitchFamily="34" charset="0"/>
              </a:rPr>
              <a:t>Hemorrhage (anticoagulation, medical condition)</a:t>
            </a:r>
          </a:p>
          <a:p>
            <a:pPr lvl="1"/>
            <a:r>
              <a:rPr lang="en-US" dirty="0">
                <a:latin typeface="Calibri" pitchFamily="34" charset="0"/>
              </a:rPr>
              <a:t>Perforation (alkaline corrosive ingestion)</a:t>
            </a:r>
          </a:p>
          <a:p>
            <a:pPr algn="l"/>
            <a:endParaRPr lang="en-US" sz="2800" dirty="0">
              <a:latin typeface="Calibri" pitchFamily="34" charset="0"/>
            </a:endParaRPr>
          </a:p>
        </p:txBody>
      </p:sp>
      <p:sp>
        <p:nvSpPr>
          <p:cNvPr id="2" name="Title 1"/>
          <p:cNvSpPr>
            <a:spLocks noGrp="1"/>
          </p:cNvSpPr>
          <p:nvPr>
            <p:ph type="ctrTitle"/>
          </p:nvPr>
        </p:nvSpPr>
        <p:spPr>
          <a:xfrm>
            <a:off x="228600" y="14287"/>
            <a:ext cx="8915400" cy="900113"/>
          </a:xfrm>
        </p:spPr>
        <p:txBody>
          <a:bodyPr/>
          <a:lstStyle/>
          <a:p>
            <a:r>
              <a:rPr lang="en-US" dirty="0" smtClean="0"/>
              <a:t>Gastric Lavage Contraindications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228600" y="1447800"/>
            <a:ext cx="8229600" cy="1752600"/>
          </a:xfrm>
          <a:prstGeom prst="rect">
            <a:avLst/>
          </a:prstGeom>
        </p:spPr>
        <p:txBody>
          <a:bodyPr/>
          <a:lstStyle/>
          <a:p>
            <a:r>
              <a:rPr lang="en-US" sz="2800" dirty="0" smtClean="0">
                <a:latin typeface="Calibri" pitchFamily="34" charset="0"/>
              </a:rPr>
              <a:t>Proper </a:t>
            </a:r>
            <a:r>
              <a:rPr lang="en-US" sz="2800" dirty="0">
                <a:latin typeface="Calibri" pitchFamily="34" charset="0"/>
              </a:rPr>
              <a:t>positioning</a:t>
            </a:r>
          </a:p>
          <a:p>
            <a:r>
              <a:rPr lang="en-US" sz="2800" dirty="0" smtClean="0">
                <a:latin typeface="Calibri" pitchFamily="34" charset="0"/>
              </a:rPr>
              <a:t>Large </a:t>
            </a:r>
            <a:r>
              <a:rPr lang="en-US" sz="2800" dirty="0">
                <a:latin typeface="Calibri" pitchFamily="34" charset="0"/>
              </a:rPr>
              <a:t>bore tube with side holes (24-28 </a:t>
            </a:r>
            <a:r>
              <a:rPr lang="en-US" sz="2800" dirty="0" err="1">
                <a:latin typeface="Calibri" pitchFamily="34" charset="0"/>
              </a:rPr>
              <a:t>Fr</a:t>
            </a:r>
            <a:r>
              <a:rPr lang="en-US" sz="2800" dirty="0">
                <a:latin typeface="Calibri" pitchFamily="34" charset="0"/>
              </a:rPr>
              <a:t>)</a:t>
            </a:r>
          </a:p>
          <a:p>
            <a:r>
              <a:rPr lang="en-US" sz="2800" dirty="0">
                <a:latin typeface="Calibri" pitchFamily="34" charset="0"/>
              </a:rPr>
              <a:t>Sequentially administer &amp; aspirate fluid until clear</a:t>
            </a:r>
          </a:p>
          <a:p>
            <a:pPr lvl="1"/>
            <a:r>
              <a:rPr lang="en-US" dirty="0">
                <a:latin typeface="Calibri" pitchFamily="34" charset="0"/>
              </a:rPr>
              <a:t>Warmed ½ normal or normal saline</a:t>
            </a:r>
          </a:p>
          <a:p>
            <a:pPr lvl="1"/>
            <a:r>
              <a:rPr lang="en-US" dirty="0">
                <a:latin typeface="Calibri" pitchFamily="34" charset="0"/>
              </a:rPr>
              <a:t>10cc/kg in children, 200-300cc in adolescents</a:t>
            </a:r>
          </a:p>
          <a:p>
            <a:pPr lvl="1"/>
            <a:endParaRPr lang="en-US" dirty="0">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267200"/>
            <a:ext cx="2990297" cy="1758998"/>
          </a:xfrm>
          <a:prstGeom prst="rect">
            <a:avLst/>
          </a:prstGeom>
        </p:spPr>
      </p:pic>
      <p:sp>
        <p:nvSpPr>
          <p:cNvPr id="2" name="Title 1"/>
          <p:cNvSpPr>
            <a:spLocks noGrp="1"/>
          </p:cNvSpPr>
          <p:nvPr>
            <p:ph type="ctrTitle"/>
          </p:nvPr>
        </p:nvSpPr>
        <p:spPr/>
        <p:txBody>
          <a:bodyPr/>
          <a:lstStyle/>
          <a:p>
            <a:r>
              <a:rPr lang="en-US" dirty="0" smtClean="0"/>
              <a:t>Gastric Lavage Technique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457200" y="2133600"/>
            <a:ext cx="8229600" cy="1752600"/>
          </a:xfrm>
          <a:prstGeom prst="rect">
            <a:avLst/>
          </a:prstGeom>
        </p:spPr>
        <p:txBody>
          <a:bodyPr/>
          <a:lstStyle/>
          <a:p>
            <a:r>
              <a:rPr lang="en-US" sz="3200" dirty="0">
                <a:latin typeface="Calibri" pitchFamily="34" charset="0"/>
              </a:rPr>
              <a:t>Aspiration </a:t>
            </a:r>
            <a:r>
              <a:rPr lang="en-US" sz="3200" dirty="0" smtClean="0">
                <a:latin typeface="Calibri" pitchFamily="34" charset="0"/>
              </a:rPr>
              <a:t>pneumonia</a:t>
            </a:r>
          </a:p>
          <a:p>
            <a:r>
              <a:rPr lang="en-US" sz="3200" dirty="0" smtClean="0">
                <a:latin typeface="Calibri" pitchFamily="34" charset="0"/>
              </a:rPr>
              <a:t>Dysrhythmias</a:t>
            </a:r>
            <a:endParaRPr lang="en-US" sz="3200" dirty="0">
              <a:latin typeface="Calibri" pitchFamily="34" charset="0"/>
            </a:endParaRPr>
          </a:p>
          <a:p>
            <a:r>
              <a:rPr lang="en-US" sz="3200" dirty="0">
                <a:latin typeface="Calibri" pitchFamily="34" charset="0"/>
              </a:rPr>
              <a:t>Esophageal &amp; gastric perforation</a:t>
            </a:r>
          </a:p>
          <a:p>
            <a:r>
              <a:rPr lang="en-US" sz="3200" dirty="0">
                <a:latin typeface="Calibri" pitchFamily="34" charset="0"/>
              </a:rPr>
              <a:t>Laryngospasm</a:t>
            </a:r>
          </a:p>
          <a:p>
            <a:r>
              <a:rPr lang="en-US" sz="3200" dirty="0">
                <a:latin typeface="Calibri" pitchFamily="34" charset="0"/>
              </a:rPr>
              <a:t>Hypernatremia</a:t>
            </a:r>
          </a:p>
          <a:p>
            <a:endParaRPr lang="en-US" sz="3200" dirty="0">
              <a:latin typeface="Calibri" pitchFamily="34" charset="0"/>
            </a:endParaRPr>
          </a:p>
        </p:txBody>
      </p:sp>
      <p:sp>
        <p:nvSpPr>
          <p:cNvPr id="2" name="Title 1"/>
          <p:cNvSpPr>
            <a:spLocks noGrp="1"/>
          </p:cNvSpPr>
          <p:nvPr>
            <p:ph type="ctrTitle"/>
          </p:nvPr>
        </p:nvSpPr>
        <p:spPr>
          <a:xfrm>
            <a:off x="609600" y="14287"/>
            <a:ext cx="8534400" cy="900113"/>
          </a:xfrm>
        </p:spPr>
        <p:txBody>
          <a:bodyPr/>
          <a:lstStyle/>
          <a:p>
            <a:r>
              <a:rPr lang="en-US" dirty="0" smtClean="0"/>
              <a:t>Gastric Lavage Complications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219200"/>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b="1" dirty="0" smtClean="0">
                <a:solidFill>
                  <a:schemeClr val="accent2"/>
                </a:solidFill>
                <a:latin typeface="Calibri" pitchFamily="34" charset="0"/>
              </a:rPr>
              <a:t>Whole Bowel Irrigation</a:t>
            </a:r>
            <a:endParaRPr lang="en-US" sz="5400" b="1" dirty="0">
              <a:solidFill>
                <a:schemeClr val="accent2"/>
              </a:solidFill>
              <a:latin typeface="Calibri" pitchFamily="34" charset="0"/>
            </a:endParaRPr>
          </a:p>
        </p:txBody>
      </p:sp>
      <p:pic>
        <p:nvPicPr>
          <p:cNvPr id="3" name="Picture 4" descr="Golyt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54400"/>
            <a:ext cx="24765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47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533400" y="1371600"/>
            <a:ext cx="8229600" cy="1752600"/>
          </a:xfrm>
          <a:prstGeom prst="rect">
            <a:avLst/>
          </a:prstGeom>
        </p:spPr>
        <p:txBody>
          <a:bodyPr/>
          <a:lstStyle/>
          <a:p>
            <a:r>
              <a:rPr lang="en-US" dirty="0" smtClean="0">
                <a:latin typeface="Calibri" pitchFamily="34" charset="0"/>
              </a:rPr>
              <a:t>None (theoretical benefit)</a:t>
            </a:r>
            <a:endParaRPr lang="en-US" dirty="0">
              <a:latin typeface="Calibri" pitchFamily="34" charset="0"/>
            </a:endParaRPr>
          </a:p>
          <a:p>
            <a:pPr lvl="1"/>
            <a:endParaRPr lang="en-US" dirty="0" smtClean="0">
              <a:latin typeface="Calibri" pitchFamily="34" charset="0"/>
            </a:endParaRPr>
          </a:p>
          <a:p>
            <a:pPr lvl="1"/>
            <a:r>
              <a:rPr lang="en-US" dirty="0" smtClean="0">
                <a:latin typeface="Calibri" pitchFamily="34" charset="0"/>
              </a:rPr>
              <a:t>Ex: iron ingestion</a:t>
            </a:r>
            <a:endParaRPr lang="en-US" dirty="0">
              <a:latin typeface="Calibri" pitchFamily="34" charset="0"/>
            </a:endParaRPr>
          </a:p>
        </p:txBody>
      </p:sp>
      <p:pic>
        <p:nvPicPr>
          <p:cNvPr id="54279" name="Picture 7" descr="ANd9GcQm5dhuPyYPRPVnCJcSSEHTBESQdLdAKBNpY9V5dNHv1JxEIKtD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3276600" cy="2179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WBI Indications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4294967295"/>
          </p:nvPr>
        </p:nvSpPr>
        <p:spPr>
          <a:xfrm>
            <a:off x="457200" y="1219200"/>
            <a:ext cx="8229600" cy="1752600"/>
          </a:xfrm>
          <a:prstGeom prst="rect">
            <a:avLst/>
          </a:prstGeom>
        </p:spPr>
        <p:txBody>
          <a:bodyPr/>
          <a:lstStyle/>
          <a:p>
            <a:pPr algn="l">
              <a:lnSpc>
                <a:spcPct val="80000"/>
              </a:lnSpc>
            </a:pPr>
            <a:r>
              <a:rPr lang="en-US" sz="2800" dirty="0">
                <a:latin typeface="Calibri" pitchFamily="34" charset="0"/>
              </a:rPr>
              <a:t>Patients unable to protect airway</a:t>
            </a:r>
          </a:p>
          <a:p>
            <a:pPr lvl="1">
              <a:lnSpc>
                <a:spcPct val="80000"/>
              </a:lnSpc>
            </a:pPr>
            <a:r>
              <a:rPr lang="en-US" sz="2400" dirty="0">
                <a:latin typeface="Calibri" pitchFamily="34" charset="0"/>
              </a:rPr>
              <a:t>Secure with endotracheal </a:t>
            </a:r>
            <a:r>
              <a:rPr lang="en-US" sz="2400" dirty="0" smtClean="0">
                <a:latin typeface="Calibri" pitchFamily="34" charset="0"/>
              </a:rPr>
              <a:t>intubation</a:t>
            </a:r>
          </a:p>
          <a:p>
            <a:pPr lvl="1">
              <a:lnSpc>
                <a:spcPct val="80000"/>
              </a:lnSpc>
            </a:pPr>
            <a:endParaRPr lang="en-US" sz="2400" dirty="0">
              <a:latin typeface="Calibri" pitchFamily="34" charset="0"/>
            </a:endParaRPr>
          </a:p>
          <a:p>
            <a:pPr algn="l">
              <a:lnSpc>
                <a:spcPct val="80000"/>
              </a:lnSpc>
            </a:pPr>
            <a:r>
              <a:rPr lang="en-US" sz="2800" dirty="0">
                <a:latin typeface="Calibri" pitchFamily="34" charset="0"/>
              </a:rPr>
              <a:t>Patients at high risk for</a:t>
            </a:r>
          </a:p>
          <a:p>
            <a:pPr lvl="1">
              <a:lnSpc>
                <a:spcPct val="80000"/>
              </a:lnSpc>
            </a:pPr>
            <a:r>
              <a:rPr lang="en-US" sz="2400" dirty="0">
                <a:latin typeface="Calibri" pitchFamily="34" charset="0"/>
              </a:rPr>
              <a:t>Aspiration (hydrocarbon ingestion)</a:t>
            </a:r>
          </a:p>
          <a:p>
            <a:pPr lvl="1">
              <a:lnSpc>
                <a:spcPct val="80000"/>
              </a:lnSpc>
            </a:pPr>
            <a:r>
              <a:rPr lang="en-US" sz="2400" dirty="0">
                <a:latin typeface="Calibri" pitchFamily="34" charset="0"/>
              </a:rPr>
              <a:t>Hemorrhage (anticoagulation, medical condition)</a:t>
            </a:r>
          </a:p>
          <a:p>
            <a:pPr lvl="1">
              <a:lnSpc>
                <a:spcPct val="80000"/>
              </a:lnSpc>
            </a:pPr>
            <a:r>
              <a:rPr lang="en-US" sz="2400" dirty="0">
                <a:latin typeface="Calibri" pitchFamily="34" charset="0"/>
              </a:rPr>
              <a:t>Perforation (alkaline corrosive ingestion)</a:t>
            </a:r>
          </a:p>
          <a:p>
            <a:pPr algn="l">
              <a:lnSpc>
                <a:spcPct val="80000"/>
              </a:lnSpc>
            </a:pPr>
            <a:endParaRPr lang="en-US" sz="2800" dirty="0" smtClean="0">
              <a:latin typeface="Calibri" pitchFamily="34" charset="0"/>
            </a:endParaRPr>
          </a:p>
          <a:p>
            <a:pPr algn="l">
              <a:lnSpc>
                <a:spcPct val="80000"/>
              </a:lnSpc>
            </a:pPr>
            <a:r>
              <a:rPr lang="en-US" sz="2800" dirty="0" smtClean="0">
                <a:latin typeface="Calibri" pitchFamily="34" charset="0"/>
              </a:rPr>
              <a:t>Patients </a:t>
            </a:r>
            <a:r>
              <a:rPr lang="en-US" sz="2800" dirty="0">
                <a:latin typeface="Calibri" pitchFamily="34" charset="0"/>
              </a:rPr>
              <a:t>with</a:t>
            </a:r>
          </a:p>
          <a:p>
            <a:pPr lvl="1">
              <a:lnSpc>
                <a:spcPct val="80000"/>
              </a:lnSpc>
            </a:pPr>
            <a:r>
              <a:rPr lang="en-US" sz="2400" dirty="0">
                <a:latin typeface="Calibri" pitchFamily="34" charset="0"/>
              </a:rPr>
              <a:t>Ileus</a:t>
            </a:r>
          </a:p>
          <a:p>
            <a:pPr lvl="1">
              <a:lnSpc>
                <a:spcPct val="80000"/>
              </a:lnSpc>
            </a:pPr>
            <a:r>
              <a:rPr lang="en-US" sz="2400" dirty="0">
                <a:latin typeface="Calibri" pitchFamily="34" charset="0"/>
              </a:rPr>
              <a:t>Bowel obstruction</a:t>
            </a:r>
          </a:p>
          <a:p>
            <a:pPr lvl="1">
              <a:lnSpc>
                <a:spcPct val="80000"/>
              </a:lnSpc>
            </a:pPr>
            <a:r>
              <a:rPr lang="en-US" sz="2400" dirty="0" err="1">
                <a:latin typeface="Calibri" pitchFamily="34" charset="0"/>
              </a:rPr>
              <a:t>Hemodynamically</a:t>
            </a:r>
            <a:r>
              <a:rPr lang="en-US" sz="2400" dirty="0">
                <a:latin typeface="Calibri" pitchFamily="34" charset="0"/>
              </a:rPr>
              <a:t> unstable</a:t>
            </a:r>
          </a:p>
          <a:p>
            <a:pPr lvl="1">
              <a:lnSpc>
                <a:spcPct val="80000"/>
              </a:lnSpc>
            </a:pPr>
            <a:r>
              <a:rPr lang="en-US" sz="2400" dirty="0">
                <a:latin typeface="Calibri" pitchFamily="34" charset="0"/>
              </a:rPr>
              <a:t>Intractable vomiting</a:t>
            </a:r>
          </a:p>
          <a:p>
            <a:pPr algn="l">
              <a:lnSpc>
                <a:spcPct val="80000"/>
              </a:lnSpc>
            </a:pPr>
            <a:endParaRPr lang="en-US" sz="2800" dirty="0">
              <a:latin typeface="Calibri" pitchFamily="34" charset="0"/>
            </a:endParaRPr>
          </a:p>
        </p:txBody>
      </p:sp>
      <p:sp>
        <p:nvSpPr>
          <p:cNvPr id="2" name="Title 1"/>
          <p:cNvSpPr>
            <a:spLocks noGrp="1"/>
          </p:cNvSpPr>
          <p:nvPr>
            <p:ph type="ctrTitle"/>
          </p:nvPr>
        </p:nvSpPr>
        <p:spPr/>
        <p:txBody>
          <a:bodyPr/>
          <a:lstStyle/>
          <a:p>
            <a:r>
              <a:rPr lang="en-US" dirty="0" smtClean="0"/>
              <a:t>WBI Contraindications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4294967295"/>
          </p:nvPr>
        </p:nvSpPr>
        <p:spPr>
          <a:xfrm>
            <a:off x="304800" y="1371600"/>
            <a:ext cx="8229600" cy="1752600"/>
          </a:xfrm>
          <a:prstGeom prst="rect">
            <a:avLst/>
          </a:prstGeom>
        </p:spPr>
        <p:txBody>
          <a:bodyPr/>
          <a:lstStyle/>
          <a:p>
            <a:pPr algn="l"/>
            <a:r>
              <a:rPr lang="en-US" sz="2800" dirty="0">
                <a:latin typeface="Calibri" pitchFamily="34" charset="0"/>
              </a:rPr>
              <a:t>Head of bed elevated 45°</a:t>
            </a:r>
          </a:p>
          <a:p>
            <a:pPr algn="l"/>
            <a:r>
              <a:rPr lang="en-US" sz="2800" dirty="0">
                <a:latin typeface="Calibri" pitchFamily="34" charset="0"/>
              </a:rPr>
              <a:t>Polyethylene glycol solution via NG tube</a:t>
            </a:r>
          </a:p>
          <a:p>
            <a:pPr lvl="1"/>
            <a:r>
              <a:rPr lang="en-US" dirty="0">
                <a:latin typeface="Calibri" pitchFamily="34" charset="0"/>
              </a:rPr>
              <a:t>9mos-6 years: 500cc/</a:t>
            </a:r>
            <a:r>
              <a:rPr lang="en-US" dirty="0" err="1">
                <a:latin typeface="Calibri" pitchFamily="34" charset="0"/>
              </a:rPr>
              <a:t>hr</a:t>
            </a:r>
            <a:endParaRPr lang="en-US" dirty="0">
              <a:latin typeface="Calibri" pitchFamily="34" charset="0"/>
            </a:endParaRPr>
          </a:p>
          <a:p>
            <a:pPr lvl="1"/>
            <a:r>
              <a:rPr lang="en-US" dirty="0">
                <a:latin typeface="Calibri" pitchFamily="34" charset="0"/>
              </a:rPr>
              <a:t>6-12 years: 1000cc/</a:t>
            </a:r>
            <a:r>
              <a:rPr lang="en-US" dirty="0" err="1">
                <a:latin typeface="Calibri" pitchFamily="34" charset="0"/>
              </a:rPr>
              <a:t>hr</a:t>
            </a:r>
            <a:endParaRPr lang="en-US" dirty="0">
              <a:latin typeface="Calibri" pitchFamily="34" charset="0"/>
            </a:endParaRPr>
          </a:p>
          <a:p>
            <a:pPr lvl="1"/>
            <a:r>
              <a:rPr lang="en-US" dirty="0">
                <a:latin typeface="Calibri" pitchFamily="34" charset="0"/>
              </a:rPr>
              <a:t>Adolescents: 1500-2000cc/</a:t>
            </a:r>
            <a:r>
              <a:rPr lang="en-US" dirty="0" err="1">
                <a:latin typeface="Calibri" pitchFamily="34" charset="0"/>
              </a:rPr>
              <a:t>hr</a:t>
            </a:r>
            <a:endParaRPr lang="en-US" dirty="0">
              <a:latin typeface="Calibri" pitchFamily="34" charset="0"/>
            </a:endParaRPr>
          </a:p>
          <a:p>
            <a:pPr algn="l"/>
            <a:r>
              <a:rPr lang="en-US" sz="2800" dirty="0">
                <a:latin typeface="Calibri" pitchFamily="34" charset="0"/>
              </a:rPr>
              <a:t>Continue until rectal effluent clear</a:t>
            </a:r>
          </a:p>
          <a:p>
            <a:pPr lvl="1"/>
            <a:endParaRPr lang="en-US" dirty="0">
              <a:latin typeface="Calibri" pitchFamily="34" charset="0"/>
            </a:endParaRPr>
          </a:p>
        </p:txBody>
      </p:sp>
      <p:sp>
        <p:nvSpPr>
          <p:cNvPr id="2" name="Title 1"/>
          <p:cNvSpPr>
            <a:spLocks noGrp="1"/>
          </p:cNvSpPr>
          <p:nvPr>
            <p:ph type="ctrTitle"/>
          </p:nvPr>
        </p:nvSpPr>
        <p:spPr/>
        <p:txBody>
          <a:bodyPr/>
          <a:lstStyle/>
          <a:p>
            <a:r>
              <a:rPr lang="en-US" dirty="0" smtClean="0"/>
              <a:t>WBI Technique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2282" b="36830"/>
          <a:stretch/>
        </p:blipFill>
        <p:spPr>
          <a:xfrm>
            <a:off x="0" y="1524000"/>
            <a:ext cx="8917368" cy="2590801"/>
          </a:xfrm>
          <a:prstGeom prst="rect">
            <a:avLst/>
          </a:prstGeom>
        </p:spPr>
      </p:pic>
      <p:sp>
        <p:nvSpPr>
          <p:cNvPr id="2" name="Rectangle 1"/>
          <p:cNvSpPr/>
          <p:nvPr/>
        </p:nvSpPr>
        <p:spPr>
          <a:xfrm>
            <a:off x="3886200" y="3962401"/>
            <a:ext cx="4572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p:txBody>
          <a:bodyPr/>
          <a:lstStyle/>
          <a:p>
            <a:r>
              <a:rPr lang="en-US" dirty="0" smtClean="0"/>
              <a:t>ED Room 18</a:t>
            </a:r>
            <a:endParaRPr lang="en-US" dirty="0"/>
          </a:p>
        </p:txBody>
      </p:sp>
      <p:sp>
        <p:nvSpPr>
          <p:cNvPr id="4" name="Rectangle 3"/>
          <p:cNvSpPr/>
          <p:nvPr/>
        </p:nvSpPr>
        <p:spPr>
          <a:xfrm>
            <a:off x="315377" y="4267200"/>
            <a:ext cx="8601991" cy="1200329"/>
          </a:xfrm>
          <a:prstGeom prst="rect">
            <a:avLst/>
          </a:prstGeom>
        </p:spPr>
        <p:txBody>
          <a:bodyPr wrap="square">
            <a:spAutoFit/>
          </a:bodyPr>
          <a:lstStyle/>
          <a:p>
            <a:r>
              <a:rPr lang="en-US" sz="2400" dirty="0" smtClean="0"/>
              <a:t>The </a:t>
            </a:r>
            <a:r>
              <a:rPr lang="en-US" sz="2400" dirty="0"/>
              <a:t>nurse has a </a:t>
            </a:r>
            <a:r>
              <a:rPr lang="en-US" sz="2400" dirty="0" smtClean="0"/>
              <a:t>24</a:t>
            </a:r>
            <a:r>
              <a:rPr lang="en-US" sz="2400" dirty="0" smtClean="0"/>
              <a:t> </a:t>
            </a:r>
            <a:r>
              <a:rPr lang="en-US" sz="2400" dirty="0"/>
              <a:t>French </a:t>
            </a:r>
            <a:r>
              <a:rPr lang="en-US" sz="2400" dirty="0" err="1"/>
              <a:t>orogastric</a:t>
            </a:r>
            <a:r>
              <a:rPr lang="en-US" sz="2400" dirty="0"/>
              <a:t> tube in one hand and a bottle of charcoal in the other…….then turns to you and says, “</a:t>
            </a:r>
            <a:r>
              <a:rPr lang="en-US" sz="2400" dirty="0" err="1"/>
              <a:t>Dr</a:t>
            </a:r>
            <a:r>
              <a:rPr lang="en-US" sz="2400" dirty="0"/>
              <a:t>………how should we manage this patient?”</a:t>
            </a:r>
          </a:p>
        </p:txBody>
      </p:sp>
    </p:spTree>
    <p:extLst>
      <p:ext uri="{BB962C8B-B14F-4D97-AF65-F5344CB8AC3E}">
        <p14:creationId xmlns:p14="http://schemas.microsoft.com/office/powerpoint/2010/main" val="279275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381000" y="1828800"/>
            <a:ext cx="8229600" cy="1752600"/>
          </a:xfrm>
          <a:prstGeom prst="rect">
            <a:avLst/>
          </a:prstGeom>
        </p:spPr>
        <p:txBody>
          <a:bodyPr/>
          <a:lstStyle/>
          <a:p>
            <a:r>
              <a:rPr lang="en-US" dirty="0">
                <a:latin typeface="Calibri" pitchFamily="34" charset="0"/>
              </a:rPr>
              <a:t>Nausea</a:t>
            </a:r>
          </a:p>
          <a:p>
            <a:r>
              <a:rPr lang="en-US" dirty="0">
                <a:latin typeface="Calibri" pitchFamily="34" charset="0"/>
              </a:rPr>
              <a:t>Vomiting</a:t>
            </a:r>
          </a:p>
          <a:p>
            <a:r>
              <a:rPr lang="en-US" dirty="0">
                <a:latin typeface="Calibri" pitchFamily="34" charset="0"/>
              </a:rPr>
              <a:t>Abdominal cramping</a:t>
            </a:r>
          </a:p>
        </p:txBody>
      </p:sp>
      <p:sp>
        <p:nvSpPr>
          <p:cNvPr id="2" name="Title 1"/>
          <p:cNvSpPr>
            <a:spLocks noGrp="1"/>
          </p:cNvSpPr>
          <p:nvPr>
            <p:ph type="ctrTitle"/>
          </p:nvPr>
        </p:nvSpPr>
        <p:spPr/>
        <p:txBody>
          <a:bodyPr/>
          <a:lstStyle/>
          <a:p>
            <a:r>
              <a:rPr lang="en-US" dirty="0" smtClean="0"/>
              <a:t>WBI Complications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685800" y="1219200"/>
            <a:ext cx="60102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mpd="dbl">
                <a:solidFill>
                  <a:srgbClr val="000000"/>
                </a:solidFill>
                <a:miter lim="800000"/>
                <a:headEnd/>
                <a:tailEnd/>
              </a14:hiddenLine>
            </a:ext>
          </a:extLst>
        </p:spPr>
        <p:txBody>
          <a:bodyPr wrap="square">
            <a:spAutoFit/>
          </a:bodyPr>
          <a:lstStyle/>
          <a:p>
            <a:r>
              <a:rPr lang="en-US" sz="3600" dirty="0">
                <a:latin typeface="Calibri" pitchFamily="34" charset="0"/>
              </a:rPr>
              <a:t>Lipid sequestration has been observed </a:t>
            </a:r>
            <a:r>
              <a:rPr lang="en-US" sz="3600" dirty="0" smtClean="0">
                <a:latin typeface="Calibri" pitchFamily="34" charset="0"/>
              </a:rPr>
              <a:t>to reverse cardiac toxicity in:</a:t>
            </a:r>
            <a:endParaRPr lang="en-US" sz="3600" dirty="0">
              <a:latin typeface="Calibri" pitchFamily="34" charset="0"/>
            </a:endParaRPr>
          </a:p>
          <a:p>
            <a:endParaRPr lang="en-US" sz="3600" dirty="0" smtClean="0">
              <a:latin typeface="Calibri" pitchFamily="34" charset="0"/>
            </a:endParaRPr>
          </a:p>
          <a:p>
            <a:pPr marL="571500" indent="-571500">
              <a:buFont typeface="Arial" pitchFamily="34" charset="0"/>
              <a:buChar char="•"/>
            </a:pPr>
            <a:r>
              <a:rPr lang="en-US" sz="3600" dirty="0" smtClean="0">
                <a:latin typeface="Calibri" pitchFamily="34" charset="0"/>
              </a:rPr>
              <a:t>Phenytoin</a:t>
            </a:r>
          </a:p>
          <a:p>
            <a:pPr marL="571500" indent="-571500">
              <a:buFont typeface="Arial" pitchFamily="34" charset="0"/>
              <a:buChar char="•"/>
            </a:pPr>
            <a:r>
              <a:rPr lang="en-US" sz="3600" dirty="0" err="1" smtClean="0">
                <a:latin typeface="Calibri" pitchFamily="34" charset="0"/>
              </a:rPr>
              <a:t>Chlorpormazine</a:t>
            </a:r>
            <a:endParaRPr lang="en-US" sz="3600" dirty="0">
              <a:latin typeface="Calibri" pitchFamily="34" charset="0"/>
            </a:endParaRPr>
          </a:p>
          <a:p>
            <a:pPr marL="571500" indent="-571500">
              <a:buFont typeface="Arial" pitchFamily="34" charset="0"/>
              <a:buChar char="•"/>
            </a:pPr>
            <a:r>
              <a:rPr lang="en-US" sz="3600" dirty="0">
                <a:latin typeface="Calibri" pitchFamily="34" charset="0"/>
              </a:rPr>
              <a:t>A</a:t>
            </a:r>
            <a:r>
              <a:rPr lang="en-US" sz="3600" dirty="0" smtClean="0">
                <a:latin typeface="Calibri" pitchFamily="34" charset="0"/>
              </a:rPr>
              <a:t>nesthetic agents</a:t>
            </a:r>
          </a:p>
          <a:p>
            <a:pPr marL="571500" indent="-571500">
              <a:buFont typeface="Arial" pitchFamily="34" charset="0"/>
              <a:buChar char="•"/>
            </a:pPr>
            <a:r>
              <a:rPr lang="en-US" sz="3600" dirty="0" smtClean="0">
                <a:latin typeface="Calibri" pitchFamily="34" charset="0"/>
              </a:rPr>
              <a:t>Propranolol</a:t>
            </a:r>
          </a:p>
          <a:p>
            <a:pPr marL="571500" indent="-571500">
              <a:buFont typeface="Arial" pitchFamily="34" charset="0"/>
              <a:buChar char="•"/>
            </a:pPr>
            <a:r>
              <a:rPr lang="en-US" sz="3600" dirty="0" smtClean="0">
                <a:latin typeface="Calibri" pitchFamily="34" charset="0"/>
              </a:rPr>
              <a:t>Verapamil</a:t>
            </a:r>
            <a:endParaRPr lang="en-US" sz="3600" dirty="0">
              <a:latin typeface="Calibri" pitchFamily="34" charset="0"/>
            </a:endParaRPr>
          </a:p>
        </p:txBody>
      </p:sp>
      <p:pic>
        <p:nvPicPr>
          <p:cNvPr id="18441" name="Picture 9"/>
          <p:cNvPicPr>
            <a:picLocks noChangeAspect="1" noChangeArrowheads="1"/>
          </p:cNvPicPr>
          <p:nvPr/>
        </p:nvPicPr>
        <p:blipFill>
          <a:blip r:embed="rId3">
            <a:extLst>
              <a:ext uri="{28A0092B-C50C-407E-A947-70E740481C1C}">
                <a14:useLocalDpi xmlns:a14="http://schemas.microsoft.com/office/drawing/2010/main" val="0"/>
              </a:ext>
            </a:extLst>
          </a:blip>
          <a:srcRect l="7201" t="9384" r="6400" b="13196"/>
          <a:stretch>
            <a:fillRect/>
          </a:stretch>
        </p:blipFill>
        <p:spPr bwMode="auto">
          <a:xfrm>
            <a:off x="7086600" y="1066800"/>
            <a:ext cx="2057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err="1" smtClean="0"/>
              <a:t>Intralipid</a:t>
            </a:r>
            <a:r>
              <a:rPr lang="en-US" dirty="0" smtClean="0"/>
              <a:t> Rescue</a:t>
            </a:r>
            <a:endParaRPr lang="en-US" dirty="0"/>
          </a:p>
        </p:txBody>
      </p:sp>
    </p:spTree>
    <p:extLst>
      <p:ext uri="{BB962C8B-B14F-4D97-AF65-F5344CB8AC3E}">
        <p14:creationId xmlns:p14="http://schemas.microsoft.com/office/powerpoint/2010/main" val="76608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457199" y="1600200"/>
            <a:ext cx="74580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mpd="dbl">
                <a:solidFill>
                  <a:srgbClr val="000000"/>
                </a:solidFill>
                <a:miter lim="800000"/>
                <a:headEnd/>
                <a:tailEnd/>
              </a14:hiddenLine>
            </a:ext>
          </a:extLst>
        </p:spPr>
        <p:txBody>
          <a:bodyPr wrap="square">
            <a:spAutoFit/>
          </a:bodyPr>
          <a:lstStyle/>
          <a:p>
            <a:r>
              <a:rPr lang="en-US" sz="3600" u="sng" dirty="0">
                <a:latin typeface="Calibri" pitchFamily="34" charset="0"/>
              </a:rPr>
              <a:t>Why </a:t>
            </a:r>
            <a:r>
              <a:rPr lang="en-US" sz="3600" i="1" u="sng" dirty="0">
                <a:latin typeface="Calibri" pitchFamily="34" charset="0"/>
              </a:rPr>
              <a:t>might</a:t>
            </a:r>
            <a:r>
              <a:rPr lang="en-US" sz="3600" u="sng" dirty="0">
                <a:latin typeface="Calibri" pitchFamily="34" charset="0"/>
              </a:rPr>
              <a:t> this work?</a:t>
            </a:r>
          </a:p>
          <a:p>
            <a:r>
              <a:rPr lang="en-US" sz="3600" dirty="0">
                <a:latin typeface="Calibri" pitchFamily="34" charset="0"/>
              </a:rPr>
              <a:t> </a:t>
            </a:r>
          </a:p>
          <a:p>
            <a:pPr>
              <a:buFontTx/>
              <a:buChar char="•"/>
            </a:pPr>
            <a:r>
              <a:rPr lang="en-US" sz="3600" dirty="0">
                <a:latin typeface="Calibri" pitchFamily="34" charset="0"/>
              </a:rPr>
              <a:t> Sequestration of lipophilic drugs </a:t>
            </a:r>
            <a:endParaRPr lang="en-US" sz="3600" dirty="0" smtClean="0">
              <a:latin typeface="Calibri" pitchFamily="34" charset="0"/>
            </a:endParaRPr>
          </a:p>
          <a:p>
            <a:r>
              <a:rPr lang="en-US" sz="3600" dirty="0" smtClean="0">
                <a:latin typeface="Calibri" pitchFamily="34" charset="0"/>
              </a:rPr>
              <a:t>in </a:t>
            </a:r>
            <a:r>
              <a:rPr lang="en-US" sz="3600" dirty="0">
                <a:latin typeface="Calibri" pitchFamily="34" charset="0"/>
              </a:rPr>
              <a:t>intravascular lipid compartment</a:t>
            </a:r>
          </a:p>
          <a:p>
            <a:pPr>
              <a:buFontTx/>
              <a:buChar char="•"/>
            </a:pPr>
            <a:endParaRPr lang="en-US" sz="3600" dirty="0">
              <a:latin typeface="Calibri" pitchFamily="34" charset="0"/>
            </a:endParaRPr>
          </a:p>
          <a:p>
            <a:pPr>
              <a:buFontTx/>
              <a:buChar char="•"/>
            </a:pPr>
            <a:r>
              <a:rPr lang="en-US" sz="3600" dirty="0">
                <a:latin typeface="Calibri" pitchFamily="34" charset="0"/>
              </a:rPr>
              <a:t> </a:t>
            </a:r>
            <a:r>
              <a:rPr lang="en-US" sz="3600" dirty="0" smtClean="0">
                <a:latin typeface="Calibri" pitchFamily="34" charset="0"/>
              </a:rPr>
              <a:t>FFAs provide myocardial energy</a:t>
            </a:r>
          </a:p>
          <a:p>
            <a:r>
              <a:rPr lang="en-US" sz="2800" i="1" dirty="0">
                <a:latin typeface="Calibri" pitchFamily="34" charset="0"/>
              </a:rPr>
              <a:t>(</a:t>
            </a:r>
            <a:r>
              <a:rPr lang="en-US" sz="2800" i="1" dirty="0" smtClean="0">
                <a:latin typeface="Calibri" pitchFamily="34" charset="0"/>
              </a:rPr>
              <a:t>may </a:t>
            </a:r>
            <a:r>
              <a:rPr lang="en-US" sz="2800" i="1" dirty="0">
                <a:latin typeface="Calibri" pitchFamily="34" charset="0"/>
              </a:rPr>
              <a:t>reverse ischemia-induced switch from lipid-to-glucose metabolism in injured </a:t>
            </a:r>
            <a:r>
              <a:rPr lang="en-US" sz="2800" i="1" dirty="0" smtClean="0">
                <a:latin typeface="Calibri" pitchFamily="34" charset="0"/>
              </a:rPr>
              <a:t>myocardium)</a:t>
            </a:r>
            <a:endParaRPr lang="en-US" sz="2800" i="1" dirty="0">
              <a:latin typeface="Calibri" pitchFamily="34" charset="0"/>
            </a:endParaRPr>
          </a:p>
        </p:txBody>
      </p:sp>
      <p:pic>
        <p:nvPicPr>
          <p:cNvPr id="70662" name="Picture 6"/>
          <p:cNvPicPr>
            <a:picLocks noChangeAspect="1" noChangeArrowheads="1"/>
          </p:cNvPicPr>
          <p:nvPr/>
        </p:nvPicPr>
        <p:blipFill>
          <a:blip r:embed="rId3">
            <a:extLst>
              <a:ext uri="{28A0092B-C50C-407E-A947-70E740481C1C}">
                <a14:useLocalDpi xmlns:a14="http://schemas.microsoft.com/office/drawing/2010/main" val="0"/>
              </a:ext>
            </a:extLst>
          </a:blip>
          <a:srcRect l="7201" t="9384" r="6400" b="13196"/>
          <a:stretch>
            <a:fillRect/>
          </a:stretch>
        </p:blipFill>
        <p:spPr bwMode="auto">
          <a:xfrm>
            <a:off x="7086600" y="1066800"/>
            <a:ext cx="2057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err="1" smtClean="0"/>
              <a:t>Intralipid</a:t>
            </a:r>
            <a:r>
              <a:rPr lang="en-US" dirty="0" smtClean="0"/>
              <a:t> Rescue</a:t>
            </a:r>
            <a:endParaRPr lang="en-US" dirty="0"/>
          </a:p>
        </p:txBody>
      </p:sp>
    </p:spTree>
    <p:extLst>
      <p:ext uri="{BB962C8B-B14F-4D97-AF65-F5344CB8AC3E}">
        <p14:creationId xmlns:p14="http://schemas.microsoft.com/office/powerpoint/2010/main" val="4131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xEl>
                                              <p:pRg st="2" end="2"/>
                                            </p:txEl>
                                          </p:spTgt>
                                        </p:tgtEl>
                                        <p:attrNameLst>
                                          <p:attrName>style.visibility</p:attrName>
                                        </p:attrNameLst>
                                      </p:cBhvr>
                                      <p:to>
                                        <p:strVal val="visible"/>
                                      </p:to>
                                    </p:set>
                                    <p:animEffect transition="in" filter="fade">
                                      <p:cBhvr>
                                        <p:cTn id="7" dur="500"/>
                                        <p:tgtEl>
                                          <p:spTgt spid="410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xEl>
                                              <p:pRg st="3" end="3"/>
                                            </p:txEl>
                                          </p:spTgt>
                                        </p:tgtEl>
                                        <p:attrNameLst>
                                          <p:attrName>style.visibility</p:attrName>
                                        </p:attrNameLst>
                                      </p:cBhvr>
                                      <p:to>
                                        <p:strVal val="visible"/>
                                      </p:to>
                                    </p:set>
                                    <p:animEffect transition="in" filter="fade">
                                      <p:cBhvr>
                                        <p:cTn id="10" dur="500"/>
                                        <p:tgtEl>
                                          <p:spTgt spid="410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1">
                                            <p:txEl>
                                              <p:pRg st="5" end="5"/>
                                            </p:txEl>
                                          </p:spTgt>
                                        </p:tgtEl>
                                        <p:attrNameLst>
                                          <p:attrName>style.visibility</p:attrName>
                                        </p:attrNameLst>
                                      </p:cBhvr>
                                      <p:to>
                                        <p:strVal val="visible"/>
                                      </p:to>
                                    </p:set>
                                    <p:animEffect transition="in" filter="fade">
                                      <p:cBhvr>
                                        <p:cTn id="13" dur="500"/>
                                        <p:tgtEl>
                                          <p:spTgt spid="410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01">
                                            <p:txEl>
                                              <p:pRg st="6" end="6"/>
                                            </p:txEl>
                                          </p:spTgt>
                                        </p:tgtEl>
                                        <p:attrNameLst>
                                          <p:attrName>style.visibility</p:attrName>
                                        </p:attrNameLst>
                                      </p:cBhvr>
                                      <p:to>
                                        <p:strVal val="visible"/>
                                      </p:to>
                                    </p:set>
                                    <p:animEffect transition="in" filter="fade">
                                      <p:cBhvr>
                                        <p:cTn id="16" dur="500"/>
                                        <p:tgtEl>
                                          <p:spTgt spid="41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3384" y="1981200"/>
            <a:ext cx="7848600" cy="3139321"/>
          </a:xfrm>
          <a:prstGeom prst="rect">
            <a:avLst/>
          </a:prstGeom>
        </p:spPr>
        <p:txBody>
          <a:bodyPr wrap="square">
            <a:spAutoFit/>
          </a:bodyPr>
          <a:lstStyle/>
          <a:p>
            <a:pPr algn="ctr">
              <a:defRPr/>
            </a:pPr>
            <a:r>
              <a:rPr lang="en-US" sz="6600" dirty="0" smtClean="0">
                <a:latin typeface="Calibri" pitchFamily="34" charset="0"/>
              </a:rPr>
              <a:t>Approach to the KNOWN Ingestion</a:t>
            </a:r>
            <a:endParaRPr lang="en-US" sz="6600" dirty="0">
              <a:latin typeface="Calibri" pitchFamily="34" charset="0"/>
            </a:endParaRPr>
          </a:p>
          <a:p>
            <a:pPr algn="ctr">
              <a:defRPr/>
            </a:pPr>
            <a:endParaRPr lang="en-US" sz="6600" dirty="0">
              <a:latin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230" y="4343400"/>
            <a:ext cx="3928279" cy="2514600"/>
          </a:xfrm>
          <a:prstGeom prst="rect">
            <a:avLst/>
          </a:prstGeom>
        </p:spPr>
      </p:pic>
    </p:spTree>
    <p:extLst>
      <p:ext uri="{BB962C8B-B14F-4D97-AF65-F5344CB8AC3E}">
        <p14:creationId xmlns:p14="http://schemas.microsoft.com/office/powerpoint/2010/main" val="3586054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7613142" y="2591972"/>
            <a:ext cx="394716" cy="2761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053084" y="2590799"/>
            <a:ext cx="394716" cy="2761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Callout 1 1"/>
          <p:cNvSpPr/>
          <p:nvPr/>
        </p:nvSpPr>
        <p:spPr>
          <a:xfrm>
            <a:off x="381000" y="3218571"/>
            <a:ext cx="1828800" cy="1143000"/>
          </a:xfrm>
          <a:prstGeom prst="borderCallout1">
            <a:avLst>
              <a:gd name="adj1" fmla="val 49519"/>
              <a:gd name="adj2" fmla="val 100898"/>
              <a:gd name="adj3" fmla="val 10346"/>
              <a:gd name="adj4" fmla="val 1585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Toxin-Specific </a:t>
            </a:r>
            <a:r>
              <a:rPr lang="en-US" b="1" dirty="0" smtClean="0"/>
              <a:t>Management</a:t>
            </a:r>
            <a:endParaRPr lang="en-US" b="1" dirty="0"/>
          </a:p>
        </p:txBody>
      </p:sp>
      <p:sp>
        <p:nvSpPr>
          <p:cNvPr id="6" name="Line Callout 1 5"/>
          <p:cNvSpPr/>
          <p:nvPr/>
        </p:nvSpPr>
        <p:spPr>
          <a:xfrm>
            <a:off x="6858000" y="1448972"/>
            <a:ext cx="2057400" cy="1143000"/>
          </a:xfrm>
          <a:prstGeom prst="borderCallout1">
            <a:avLst>
              <a:gd name="adj1" fmla="val 49519"/>
              <a:gd name="adj2" fmla="val -948"/>
              <a:gd name="adj3" fmla="val 112500"/>
              <a:gd name="adj4" fmla="val -3833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Decontamination</a:t>
            </a:r>
            <a:endParaRPr lang="en-US" b="1" dirty="0"/>
          </a:p>
        </p:txBody>
      </p:sp>
      <p:sp>
        <p:nvSpPr>
          <p:cNvPr id="8" name="Line Callout 1 7"/>
          <p:cNvSpPr/>
          <p:nvPr/>
        </p:nvSpPr>
        <p:spPr>
          <a:xfrm>
            <a:off x="381000" y="1447800"/>
            <a:ext cx="1828800" cy="1143000"/>
          </a:xfrm>
          <a:prstGeom prst="borderCallout1">
            <a:avLst>
              <a:gd name="adj1" fmla="val 51981"/>
              <a:gd name="adj2" fmla="val 101667"/>
              <a:gd name="adj3" fmla="val 108807"/>
              <a:gd name="adj4" fmla="val 16397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Toxin-Specific</a:t>
            </a:r>
          </a:p>
          <a:p>
            <a:pPr algn="ctr"/>
            <a:r>
              <a:rPr lang="en-US" b="1" dirty="0" smtClean="0"/>
              <a:t>Antidotes</a:t>
            </a:r>
            <a:endParaRPr lang="en-US" b="1" dirty="0"/>
          </a:p>
        </p:txBody>
      </p:sp>
      <p:sp>
        <p:nvSpPr>
          <p:cNvPr id="4" name="TextBox 3"/>
          <p:cNvSpPr txBox="1"/>
          <p:nvPr/>
        </p:nvSpPr>
        <p:spPr>
          <a:xfrm>
            <a:off x="381000" y="5428371"/>
            <a:ext cx="8229600" cy="584775"/>
          </a:xfrm>
          <a:prstGeom prst="rect">
            <a:avLst/>
          </a:prstGeom>
          <a:solidFill>
            <a:srgbClr val="D3EBED"/>
          </a:solidFill>
          <a:ln w="25400">
            <a:solidFill>
              <a:schemeClr val="tx1"/>
            </a:solidFill>
          </a:ln>
        </p:spPr>
        <p:txBody>
          <a:bodyPr wrap="square" rtlCol="0">
            <a:spAutoFit/>
          </a:bodyPr>
          <a:lstStyle/>
          <a:p>
            <a:pPr algn="ctr"/>
            <a:r>
              <a:rPr lang="en-US" sz="3200" dirty="0" smtClean="0">
                <a:latin typeface="Calibri" pitchFamily="34" charset="0"/>
                <a:cs typeface="Calibri" pitchFamily="34" charset="0"/>
              </a:rPr>
              <a:t>Risk Assessment</a:t>
            </a:r>
            <a:endParaRPr lang="en-US" sz="3200" dirty="0">
              <a:latin typeface="Calibri" pitchFamily="34" charset="0"/>
              <a:cs typeface="Calibri" pitchFamily="34" charset="0"/>
            </a:endParaRPr>
          </a:p>
        </p:txBody>
      </p:sp>
      <p:pic>
        <p:nvPicPr>
          <p:cNvPr id="1030" name="Picture 6" descr="http://www.thatspoppycock.com/assets/imprints/codeine/mcneil__tylenol_4_codeine.png"/>
          <p:cNvPicPr>
            <a:picLocks noChangeAspect="1" noChangeArrowheads="1"/>
          </p:cNvPicPr>
          <p:nvPr/>
        </p:nvPicPr>
        <p:blipFill rotWithShape="1">
          <a:blip r:embed="rId3">
            <a:extLst>
              <a:ext uri="{28A0092B-C50C-407E-A947-70E740481C1C}">
                <a14:useLocalDpi xmlns:a14="http://schemas.microsoft.com/office/drawing/2010/main" val="0"/>
              </a:ext>
            </a:extLst>
          </a:blip>
          <a:srcRect t="7301" b="11206"/>
          <a:stretch/>
        </p:blipFill>
        <p:spPr bwMode="auto">
          <a:xfrm>
            <a:off x="3200400" y="2348415"/>
            <a:ext cx="2895600" cy="176980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t0.gstatic.com/images?q=tbn:Q1WUTuhNJeEbtM:http://www.trevorhoppe.com/blog/images/viagra.jpg&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13892"/>
            <a:ext cx="2895600" cy="20388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685800" y="14287"/>
            <a:ext cx="8458200" cy="900113"/>
          </a:xfrm>
        </p:spPr>
        <p:txBody>
          <a:bodyPr/>
          <a:lstStyle/>
          <a:p>
            <a:r>
              <a:rPr lang="en-US" dirty="0" smtClean="0"/>
              <a:t>If you know what was ingested</a:t>
            </a:r>
            <a:endParaRPr lang="en-US" dirty="0"/>
          </a:p>
        </p:txBody>
      </p:sp>
    </p:spTree>
    <p:extLst>
      <p:ext uri="{BB962C8B-B14F-4D97-AF65-F5344CB8AC3E}">
        <p14:creationId xmlns:p14="http://schemas.microsoft.com/office/powerpoint/2010/main" val="414437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2" grpId="0" animBg="1"/>
      <p:bldP spid="6" grpId="0" animBg="1"/>
      <p:bldP spid="8"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1600200"/>
            <a:ext cx="6248400" cy="4708981"/>
          </a:xfrm>
          <a:prstGeom prst="rect">
            <a:avLst/>
          </a:prstGeom>
        </p:spPr>
        <p:txBody>
          <a:bodyPr wrap="square">
            <a:spAutoFit/>
          </a:bodyPr>
          <a:lstStyle/>
          <a:p>
            <a:pPr>
              <a:defRPr/>
            </a:pPr>
            <a:r>
              <a:rPr lang="en-US" sz="3600" b="1" dirty="0" smtClean="0">
                <a:latin typeface="Calibri" pitchFamily="34" charset="0"/>
              </a:rPr>
              <a:t>Was the dose toxic?</a:t>
            </a:r>
          </a:p>
          <a:p>
            <a:pPr marL="571500" indent="-571500">
              <a:buFont typeface="Arial" pitchFamily="34" charset="0"/>
              <a:buChar char="•"/>
              <a:defRPr/>
            </a:pPr>
            <a:r>
              <a:rPr lang="en-US" sz="4000" b="1" dirty="0" smtClean="0">
                <a:solidFill>
                  <a:srgbClr val="920000"/>
                </a:solidFill>
                <a:latin typeface="Calibri" pitchFamily="34" charset="0"/>
              </a:rPr>
              <a:t>Potential Dose</a:t>
            </a:r>
          </a:p>
          <a:p>
            <a:pPr marL="571500" indent="-571500">
              <a:buFont typeface="Arial" pitchFamily="34" charset="0"/>
              <a:buChar char="•"/>
              <a:defRPr/>
            </a:pPr>
            <a:r>
              <a:rPr lang="en-US" sz="4000" b="1" dirty="0" smtClean="0">
                <a:solidFill>
                  <a:srgbClr val="920000"/>
                </a:solidFill>
                <a:latin typeface="Calibri" pitchFamily="34" charset="0"/>
              </a:rPr>
              <a:t>Time Since Ingestion</a:t>
            </a:r>
          </a:p>
          <a:p>
            <a:pPr marL="571500" indent="-571500">
              <a:buFont typeface="Arial" pitchFamily="34" charset="0"/>
              <a:buChar char="•"/>
              <a:defRPr/>
            </a:pPr>
            <a:r>
              <a:rPr lang="en-US" sz="4000" b="1" dirty="0" smtClean="0">
                <a:solidFill>
                  <a:srgbClr val="920000"/>
                </a:solidFill>
                <a:latin typeface="Calibri" pitchFamily="34" charset="0"/>
              </a:rPr>
              <a:t>Patient Characteristics</a:t>
            </a:r>
          </a:p>
          <a:p>
            <a:pPr marL="571500" indent="-571500">
              <a:buFont typeface="Arial" pitchFamily="34" charset="0"/>
              <a:buChar char="•"/>
              <a:defRPr/>
            </a:pPr>
            <a:r>
              <a:rPr lang="en-US" sz="4000" b="1" dirty="0" smtClean="0">
                <a:solidFill>
                  <a:srgbClr val="920000"/>
                </a:solidFill>
                <a:latin typeface="Calibri" pitchFamily="34" charset="0"/>
              </a:rPr>
              <a:t>Symptoms on Arrival</a:t>
            </a:r>
          </a:p>
          <a:p>
            <a:pPr>
              <a:defRPr/>
            </a:pPr>
            <a:endParaRPr lang="en-US" sz="4000" b="1" dirty="0">
              <a:solidFill>
                <a:srgbClr val="C00000"/>
              </a:solidFill>
              <a:latin typeface="Calibri" pitchFamily="34" charset="0"/>
            </a:endParaRPr>
          </a:p>
          <a:p>
            <a:pPr>
              <a:defRPr/>
            </a:pPr>
            <a:endParaRPr lang="en-US" sz="4000" b="1" dirty="0" smtClean="0">
              <a:solidFill>
                <a:srgbClr val="C00000"/>
              </a:solidFill>
              <a:latin typeface="Calibri" pitchFamily="34" charset="0"/>
            </a:endParaRPr>
          </a:p>
          <a:p>
            <a:pPr>
              <a:defRPr/>
            </a:pPr>
            <a:endParaRPr lang="en-US" sz="2400" dirty="0">
              <a:latin typeface="Calibri" pitchFamily="34" charset="0"/>
            </a:endParaRPr>
          </a:p>
        </p:txBody>
      </p:sp>
      <p:sp>
        <p:nvSpPr>
          <p:cNvPr id="9" name="Rectangle 11"/>
          <p:cNvSpPr>
            <a:spLocks noChangeArrowheads="1"/>
          </p:cNvSpPr>
          <p:nvPr/>
        </p:nvSpPr>
        <p:spPr bwMode="auto">
          <a:xfrm>
            <a:off x="5257800" y="990600"/>
            <a:ext cx="3886200" cy="461665"/>
          </a:xfrm>
          <a:prstGeom prst="rect">
            <a:avLst/>
          </a:prstGeom>
          <a:noFill/>
          <a:ln w="9525">
            <a:noFill/>
            <a:miter lim="800000"/>
            <a:headEnd/>
            <a:tailEnd/>
          </a:ln>
        </p:spPr>
        <p:txBody>
          <a:bodyPr>
            <a:spAutoFit/>
          </a:bodyPr>
          <a:lstStyle/>
          <a:p>
            <a:pPr lvl="1" algn="r"/>
            <a:r>
              <a:rPr kumimoji="1" lang="en-US" sz="2400" dirty="0" smtClean="0">
                <a:solidFill>
                  <a:srgbClr val="920000"/>
                </a:solidFill>
                <a:latin typeface="Calibri" pitchFamily="34" charset="0"/>
                <a:cs typeface="Tahoma" pitchFamily="34" charset="0"/>
              </a:rPr>
              <a:t>Toxicity</a:t>
            </a:r>
            <a:endParaRPr kumimoji="1" lang="en-US" sz="2400" dirty="0">
              <a:solidFill>
                <a:srgbClr val="920000"/>
              </a:solidFill>
              <a:latin typeface="Calibri" pitchFamily="34" charset="0"/>
              <a:cs typeface="Tahoma" pitchFamily="34" charset="0"/>
            </a:endParaRPr>
          </a:p>
        </p:txBody>
      </p:sp>
      <p:sp>
        <p:nvSpPr>
          <p:cNvPr id="2" name="Title 1"/>
          <p:cNvSpPr>
            <a:spLocks noGrp="1"/>
          </p:cNvSpPr>
          <p:nvPr>
            <p:ph type="ctrTitle"/>
          </p:nvPr>
        </p:nvSpPr>
        <p:spPr/>
        <p:txBody>
          <a:bodyPr/>
          <a:lstStyle/>
          <a:p>
            <a:r>
              <a:rPr lang="en-US" dirty="0" smtClean="0"/>
              <a:t>Risk Assessment</a:t>
            </a:r>
            <a:endParaRPr lang="en-US" dirty="0"/>
          </a:p>
        </p:txBody>
      </p:sp>
    </p:spTree>
    <p:extLst>
      <p:ext uri="{BB962C8B-B14F-4D97-AF65-F5344CB8AC3E}">
        <p14:creationId xmlns:p14="http://schemas.microsoft.com/office/powerpoint/2010/main" val="134250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Antidotes</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79" t="32258" r="10874" b="25898"/>
          <a:stretch/>
        </p:blipFill>
        <p:spPr bwMode="auto">
          <a:xfrm>
            <a:off x="248265" y="1447800"/>
            <a:ext cx="8755382" cy="355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183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1</a:t>
            </a:r>
            <a:endParaRPr lang="en-US" dirty="0"/>
          </a:p>
        </p:txBody>
      </p:sp>
      <p:pic>
        <p:nvPicPr>
          <p:cNvPr id="4" name="Picture 8" descr="http://www.peachlead.com/wp-content/uploads/2009/05/childwithtoy_1.jpg"/>
          <p:cNvPicPr>
            <a:picLocks noChangeAspect="1" noChangeArrowheads="1"/>
          </p:cNvPicPr>
          <p:nvPr/>
        </p:nvPicPr>
        <p:blipFill>
          <a:blip r:embed="rId2" cstate="print"/>
          <a:srcRect b="10000"/>
          <a:stretch>
            <a:fillRect/>
          </a:stretch>
        </p:blipFill>
        <p:spPr bwMode="auto">
          <a:xfrm>
            <a:off x="304800" y="1696329"/>
            <a:ext cx="2571750" cy="2743200"/>
          </a:xfrm>
          <a:prstGeom prst="rect">
            <a:avLst/>
          </a:prstGeom>
          <a:noFill/>
          <a:ln w="38100">
            <a:solidFill>
              <a:schemeClr val="tx1"/>
            </a:solidFill>
          </a:ln>
        </p:spPr>
      </p:pic>
      <p:sp>
        <p:nvSpPr>
          <p:cNvPr id="5" name="Rectangle 5"/>
          <p:cNvSpPr>
            <a:spLocks noChangeArrowheads="1"/>
          </p:cNvSpPr>
          <p:nvPr/>
        </p:nvSpPr>
        <p:spPr bwMode="auto">
          <a:xfrm>
            <a:off x="299085" y="4744329"/>
            <a:ext cx="257746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HR 80</a:t>
            </a:r>
          </a:p>
          <a:p>
            <a:pPr algn="ctr"/>
            <a:r>
              <a:rPr lang="en-US" sz="3200" dirty="0" smtClean="0">
                <a:latin typeface="Calibri" pitchFamily="34" charset="0"/>
              </a:rPr>
              <a:t>BP 74/48</a:t>
            </a:r>
          </a:p>
        </p:txBody>
      </p:sp>
      <p:sp>
        <p:nvSpPr>
          <p:cNvPr id="7" name="Rectangle 5"/>
          <p:cNvSpPr>
            <a:spLocks noChangeArrowheads="1"/>
          </p:cNvSpPr>
          <p:nvPr/>
        </p:nvSpPr>
        <p:spPr bwMode="auto">
          <a:xfrm>
            <a:off x="3200400" y="1297232"/>
            <a:ext cx="5715000" cy="4524315"/>
          </a:xfrm>
          <a:prstGeom prst="rect">
            <a:avLst/>
          </a:prstGeom>
          <a:noFill/>
          <a:ln w="25400" cmpd="dbl">
            <a:noFill/>
            <a:miter lim="800000"/>
            <a:headEnd/>
            <a:tailEnd/>
          </a:ln>
        </p:spPr>
        <p:txBody>
          <a:bodyPr wrap="square">
            <a:spAutoFit/>
          </a:bodyPr>
          <a:lstStyle/>
          <a:p>
            <a:r>
              <a:rPr lang="en-US" sz="3200" dirty="0" err="1" smtClean="0">
                <a:latin typeface="Calibri" pitchFamily="34" charset="0"/>
              </a:rPr>
              <a:t>iStat</a:t>
            </a:r>
            <a:r>
              <a:rPr lang="en-US" sz="3200" dirty="0" smtClean="0">
                <a:latin typeface="Calibri" pitchFamily="34" charset="0"/>
              </a:rPr>
              <a:t> (normal </a:t>
            </a:r>
            <a:r>
              <a:rPr lang="en-US" sz="3200" dirty="0" err="1" smtClean="0">
                <a:latin typeface="Calibri" pitchFamily="34" charset="0"/>
              </a:rPr>
              <a:t>lytes</a:t>
            </a:r>
            <a:r>
              <a:rPr lang="en-US" sz="3200" dirty="0" smtClean="0">
                <a:latin typeface="Calibri" pitchFamily="34" charset="0"/>
              </a:rPr>
              <a:t>, glucose, pH)</a:t>
            </a:r>
          </a:p>
          <a:p>
            <a:endParaRPr lang="en-US" sz="3200" dirty="0">
              <a:latin typeface="Calibri" pitchFamily="34" charset="0"/>
            </a:endParaRPr>
          </a:p>
          <a:p>
            <a:r>
              <a:rPr lang="en-US" sz="3200" dirty="0" smtClean="0">
                <a:latin typeface="Calibri" pitchFamily="34" charset="0"/>
              </a:rPr>
              <a:t>ECG shows </a:t>
            </a:r>
            <a:r>
              <a:rPr lang="en-US" sz="3200" dirty="0" err="1" smtClean="0">
                <a:latin typeface="Calibri" pitchFamily="34" charset="0"/>
              </a:rPr>
              <a:t>bradycardia</a:t>
            </a:r>
            <a:r>
              <a:rPr lang="en-US" sz="3200" dirty="0" smtClean="0">
                <a:latin typeface="Calibri" pitchFamily="34" charset="0"/>
              </a:rPr>
              <a:t> 75 with prolonged PR interval (type I)</a:t>
            </a:r>
          </a:p>
          <a:p>
            <a:endParaRPr lang="en-US" sz="3200" dirty="0">
              <a:latin typeface="Calibri" pitchFamily="34" charset="0"/>
            </a:endParaRPr>
          </a:p>
          <a:p>
            <a:r>
              <a:rPr lang="en-US" sz="3200" dirty="0" smtClean="0">
                <a:latin typeface="Calibri" pitchFamily="34" charset="0"/>
              </a:rPr>
              <a:t>Vomits in the room</a:t>
            </a:r>
          </a:p>
          <a:p>
            <a:endParaRPr lang="en-US" sz="3200" dirty="0">
              <a:latin typeface="Calibri" pitchFamily="34" charset="0"/>
            </a:endParaRPr>
          </a:p>
          <a:p>
            <a:r>
              <a:rPr lang="en-US" sz="3200" dirty="0" smtClean="0">
                <a:latin typeface="Calibri" pitchFamily="34" charset="0"/>
              </a:rPr>
              <a:t>Grandma takes out a bottle of </a:t>
            </a:r>
            <a:r>
              <a:rPr lang="en-US" sz="3200" b="1" dirty="0" smtClean="0">
                <a:latin typeface="Calibri" pitchFamily="34" charset="0"/>
              </a:rPr>
              <a:t>diltiazem</a:t>
            </a:r>
            <a:r>
              <a:rPr lang="en-US" sz="3200" dirty="0" smtClean="0">
                <a:latin typeface="Calibri" pitchFamily="34" charset="0"/>
              </a:rPr>
              <a:t>…</a:t>
            </a:r>
          </a:p>
        </p:txBody>
      </p:sp>
    </p:spTree>
    <p:extLst>
      <p:ext uri="{BB962C8B-B14F-4D97-AF65-F5344CB8AC3E}">
        <p14:creationId xmlns:p14="http://schemas.microsoft.com/office/powerpoint/2010/main" val="39938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Anti-</a:t>
            </a:r>
            <a:r>
              <a:rPr lang="en-US" dirty="0" err="1" smtClean="0"/>
              <a:t>Hypertensives</a:t>
            </a:r>
            <a:endParaRPr lang="en-US" dirty="0"/>
          </a:p>
        </p:txBody>
      </p:sp>
      <p:graphicFrame>
        <p:nvGraphicFramePr>
          <p:cNvPr id="6" name="Diagram 5"/>
          <p:cNvGraphicFramePr/>
          <p:nvPr>
            <p:extLst>
              <p:ext uri="{D42A27DB-BD31-4B8C-83A1-F6EECF244321}">
                <p14:modId xmlns:p14="http://schemas.microsoft.com/office/powerpoint/2010/main" val="311782959"/>
              </p:ext>
            </p:extLst>
          </p:nvPr>
        </p:nvGraphicFramePr>
        <p:xfrm>
          <a:off x="609600" y="931985"/>
          <a:ext cx="8077200" cy="5200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20464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3429000" y="1143000"/>
            <a:ext cx="5410200" cy="6001643"/>
          </a:xfrm>
          <a:prstGeom prst="rect">
            <a:avLst/>
          </a:prstGeom>
          <a:noFill/>
          <a:ln w="25400" cmpd="dbl">
            <a:noFill/>
            <a:miter lim="800000"/>
            <a:headEnd/>
            <a:tailEnd/>
          </a:ln>
        </p:spPr>
        <p:txBody>
          <a:bodyPr wrap="square">
            <a:spAutoFit/>
          </a:bodyPr>
          <a:lstStyle/>
          <a:p>
            <a:pPr algn="ctr"/>
            <a:r>
              <a:rPr lang="en-US" sz="3200" b="1" dirty="0" smtClean="0">
                <a:latin typeface="Calibri" pitchFamily="34" charset="0"/>
              </a:rPr>
              <a:t>Beta Blockers</a:t>
            </a:r>
          </a:p>
          <a:p>
            <a:pPr algn="ctr"/>
            <a:endParaRPr lang="en-US" sz="3200" b="1" dirty="0" smtClean="0">
              <a:latin typeface="Calibri" pitchFamily="34" charset="0"/>
            </a:endParaRPr>
          </a:p>
          <a:p>
            <a:pPr algn="ctr"/>
            <a:r>
              <a:rPr lang="en-US" sz="3200" b="1" dirty="0" smtClean="0">
                <a:latin typeface="Calibri" pitchFamily="34" charset="0"/>
              </a:rPr>
              <a:t>Calcium Channel Blockers </a:t>
            </a:r>
            <a:r>
              <a:rPr lang="en-US" sz="3200" dirty="0" smtClean="0">
                <a:latin typeface="Calibri" pitchFamily="34" charset="0"/>
              </a:rPr>
              <a:t>(verapamil, diltiazem)</a:t>
            </a:r>
          </a:p>
          <a:p>
            <a:pPr algn="ctr"/>
            <a:endParaRPr lang="en-US" sz="3200" b="1" dirty="0">
              <a:latin typeface="Calibri" pitchFamily="34" charset="0"/>
            </a:endParaRPr>
          </a:p>
          <a:p>
            <a:pPr algn="ctr"/>
            <a:r>
              <a:rPr lang="en-US" sz="3200" b="1" dirty="0" smtClean="0">
                <a:latin typeface="Calibri" pitchFamily="34" charset="0"/>
              </a:rPr>
              <a:t>Cardiac Glycosides</a:t>
            </a:r>
          </a:p>
          <a:p>
            <a:pPr algn="ctr"/>
            <a:r>
              <a:rPr lang="en-US" sz="3200" dirty="0" smtClean="0">
                <a:latin typeface="Calibri" pitchFamily="34" charset="0"/>
              </a:rPr>
              <a:t>(digoxin)</a:t>
            </a:r>
          </a:p>
          <a:p>
            <a:pPr algn="ctr"/>
            <a:endParaRPr lang="en-US" sz="3200" dirty="0">
              <a:latin typeface="Calibri" pitchFamily="34" charset="0"/>
            </a:endParaRPr>
          </a:p>
          <a:p>
            <a:pPr algn="ctr"/>
            <a:r>
              <a:rPr lang="en-US" sz="3200" b="1" dirty="0" smtClean="0">
                <a:latin typeface="Calibri" pitchFamily="34" charset="0"/>
              </a:rPr>
              <a:t>Alpha-1 antagonists</a:t>
            </a:r>
          </a:p>
          <a:p>
            <a:pPr algn="ctr"/>
            <a:r>
              <a:rPr lang="en-US" sz="3200" dirty="0" smtClean="0">
                <a:latin typeface="Calibri" pitchFamily="34" charset="0"/>
              </a:rPr>
              <a:t>(clonidine)</a:t>
            </a:r>
          </a:p>
          <a:p>
            <a:pPr algn="ctr"/>
            <a:endParaRPr lang="en-US" sz="3200" b="1" dirty="0">
              <a:latin typeface="Calibri" pitchFamily="34" charset="0"/>
            </a:endParaRPr>
          </a:p>
          <a:p>
            <a:pPr algn="ctr"/>
            <a:endParaRPr lang="en-US" sz="3200" b="1" dirty="0" smtClean="0">
              <a:latin typeface="Calibri" pitchFamily="34" charset="0"/>
            </a:endParaRPr>
          </a:p>
        </p:txBody>
      </p:sp>
      <p:pic>
        <p:nvPicPr>
          <p:cNvPr id="7" name="Picture 8" descr="http://www.peachlead.com/wp-content/uploads/2009/05/childwithtoy_1.jpg"/>
          <p:cNvPicPr>
            <a:picLocks noChangeAspect="1" noChangeArrowheads="1"/>
          </p:cNvPicPr>
          <p:nvPr/>
        </p:nvPicPr>
        <p:blipFill>
          <a:blip r:embed="rId3" cstate="print"/>
          <a:srcRect b="10000"/>
          <a:stretch>
            <a:fillRect/>
          </a:stretch>
        </p:blipFill>
        <p:spPr bwMode="auto">
          <a:xfrm>
            <a:off x="304800" y="1696329"/>
            <a:ext cx="2571750" cy="2743200"/>
          </a:xfrm>
          <a:prstGeom prst="rect">
            <a:avLst/>
          </a:prstGeom>
          <a:noFill/>
          <a:ln w="38100">
            <a:solidFill>
              <a:schemeClr val="tx1"/>
            </a:solidFill>
          </a:ln>
        </p:spPr>
      </p:pic>
      <p:sp>
        <p:nvSpPr>
          <p:cNvPr id="8" name="Rectangle 5"/>
          <p:cNvSpPr>
            <a:spLocks noChangeArrowheads="1"/>
          </p:cNvSpPr>
          <p:nvPr/>
        </p:nvSpPr>
        <p:spPr bwMode="auto">
          <a:xfrm>
            <a:off x="299085" y="4744329"/>
            <a:ext cx="2577465" cy="1077218"/>
          </a:xfrm>
          <a:prstGeom prst="rect">
            <a:avLst/>
          </a:prstGeom>
          <a:noFill/>
          <a:ln w="25400" cmpd="dbl">
            <a:noFill/>
            <a:miter lim="800000"/>
            <a:headEnd/>
            <a:tailEnd/>
          </a:ln>
        </p:spPr>
        <p:txBody>
          <a:bodyPr wrap="square">
            <a:spAutoFit/>
          </a:bodyPr>
          <a:lstStyle/>
          <a:p>
            <a:pPr algn="ctr"/>
            <a:r>
              <a:rPr lang="en-US" sz="3200" dirty="0" smtClean="0">
                <a:latin typeface="Calibri" pitchFamily="34" charset="0"/>
              </a:rPr>
              <a:t>HR 80</a:t>
            </a:r>
          </a:p>
          <a:p>
            <a:pPr algn="ctr"/>
            <a:r>
              <a:rPr lang="en-US" sz="3200" dirty="0" smtClean="0">
                <a:latin typeface="Calibri" pitchFamily="34" charset="0"/>
              </a:rPr>
              <a:t>BP 74/48</a:t>
            </a:r>
          </a:p>
        </p:txBody>
      </p:sp>
      <p:sp>
        <p:nvSpPr>
          <p:cNvPr id="2" name="Title 1"/>
          <p:cNvSpPr>
            <a:spLocks noGrp="1"/>
          </p:cNvSpPr>
          <p:nvPr>
            <p:ph type="ctrTitle"/>
          </p:nvPr>
        </p:nvSpPr>
        <p:spPr>
          <a:xfrm>
            <a:off x="457200" y="14287"/>
            <a:ext cx="8686800" cy="900113"/>
          </a:xfrm>
        </p:spPr>
        <p:txBody>
          <a:bodyPr/>
          <a:lstStyle/>
          <a:p>
            <a:r>
              <a:rPr lang="en-US" dirty="0" smtClean="0"/>
              <a:t>A Brady-Arrhythmia?</a:t>
            </a:r>
            <a:endParaRPr lang="en-US" dirty="0"/>
          </a:p>
        </p:txBody>
      </p:sp>
    </p:spTree>
    <p:extLst>
      <p:ext uri="{BB962C8B-B14F-4D97-AF65-F5344CB8AC3E}">
        <p14:creationId xmlns:p14="http://schemas.microsoft.com/office/powerpoint/2010/main" val="14466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230" y="3733800"/>
            <a:ext cx="3928279" cy="2514600"/>
          </a:xfrm>
          <a:prstGeom prst="rect">
            <a:avLst/>
          </a:prstGeom>
        </p:spPr>
      </p:pic>
      <p:sp>
        <p:nvSpPr>
          <p:cNvPr id="3" name="Title 2"/>
          <p:cNvSpPr>
            <a:spLocks noGrp="1"/>
          </p:cNvSpPr>
          <p:nvPr>
            <p:ph type="ctrTitle"/>
          </p:nvPr>
        </p:nvSpPr>
        <p:spPr/>
        <p:txBody>
          <a:bodyPr/>
          <a:lstStyle/>
          <a:p>
            <a:r>
              <a:rPr lang="en-US" dirty="0" smtClean="0"/>
              <a:t>Objectives</a:t>
            </a:r>
            <a:endParaRPr lang="en-US" dirty="0"/>
          </a:p>
        </p:txBody>
      </p:sp>
      <p:sp>
        <p:nvSpPr>
          <p:cNvPr id="4" name="TextBox 3"/>
          <p:cNvSpPr txBox="1"/>
          <p:nvPr/>
        </p:nvSpPr>
        <p:spPr>
          <a:xfrm>
            <a:off x="533400" y="1371600"/>
            <a:ext cx="82296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Plan initial management for a </a:t>
            </a:r>
            <a:r>
              <a:rPr lang="en-US" sz="2800" dirty="0" err="1" smtClean="0"/>
              <a:t>toxicologic</a:t>
            </a:r>
            <a:r>
              <a:rPr lang="en-US" sz="2800" dirty="0" smtClean="0"/>
              <a:t> patient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Discuss role of decontamination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Review management strategies for a few common ingestions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58784095"/>
              </p:ext>
            </p:extLst>
          </p:nvPr>
        </p:nvGraphicFramePr>
        <p:xfrm>
          <a:off x="685800" y="14478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Elbow Connector 3"/>
          <p:cNvCxnSpPr/>
          <p:nvPr/>
        </p:nvCxnSpPr>
        <p:spPr>
          <a:xfrm rot="10800000" flipV="1">
            <a:off x="2819400" y="3110698"/>
            <a:ext cx="1905000" cy="1828800"/>
          </a:xfrm>
          <a:prstGeom prst="bentConnector3">
            <a:avLst>
              <a:gd name="adj1" fmla="val -169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7070481" y="3647712"/>
            <a:ext cx="1200248" cy="1"/>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1152476" y="3647711"/>
            <a:ext cx="1200248" cy="1"/>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ctrTitle"/>
          </p:nvPr>
        </p:nvSpPr>
        <p:spPr>
          <a:xfrm>
            <a:off x="152400" y="14287"/>
            <a:ext cx="8991600" cy="900113"/>
          </a:xfrm>
        </p:spPr>
        <p:txBody>
          <a:bodyPr/>
          <a:lstStyle/>
          <a:p>
            <a:r>
              <a:rPr lang="en-US" dirty="0" smtClean="0"/>
              <a:t>Ca</a:t>
            </a:r>
            <a:r>
              <a:rPr lang="en-US" baseline="30000" dirty="0" smtClean="0"/>
              <a:t>2+</a:t>
            </a:r>
            <a:r>
              <a:rPr lang="en-US" dirty="0" smtClean="0"/>
              <a:t> Channel Blockers are BAD</a:t>
            </a:r>
            <a:endParaRPr lang="en-US" dirty="0"/>
          </a:p>
        </p:txBody>
      </p:sp>
    </p:spTree>
    <p:extLst>
      <p:ext uri="{BB962C8B-B14F-4D97-AF65-F5344CB8AC3E}">
        <p14:creationId xmlns:p14="http://schemas.microsoft.com/office/powerpoint/2010/main" val="25604011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cstate="print">
            <a:lum bright="-2000" contrast="11000"/>
          </a:blip>
          <a:srcRect r="58266"/>
          <a:stretch>
            <a:fillRect/>
          </a:stretch>
        </p:blipFill>
        <p:spPr bwMode="auto">
          <a:xfrm>
            <a:off x="3886200" y="2057400"/>
            <a:ext cx="2514600" cy="4343400"/>
          </a:xfrm>
          <a:prstGeom prst="rect">
            <a:avLst/>
          </a:prstGeom>
          <a:noFill/>
          <a:ln w="9525">
            <a:noFill/>
            <a:miter lim="800000"/>
            <a:headEnd/>
            <a:tailEnd/>
          </a:ln>
        </p:spPr>
      </p:pic>
      <p:sp>
        <p:nvSpPr>
          <p:cNvPr id="11" name="Line Callout 1 (Accent Bar) 10"/>
          <p:cNvSpPr/>
          <p:nvPr/>
        </p:nvSpPr>
        <p:spPr>
          <a:xfrm>
            <a:off x="304800" y="1524000"/>
            <a:ext cx="2667000" cy="4724400"/>
          </a:xfrm>
          <a:prstGeom prst="accentCallout1">
            <a:avLst>
              <a:gd name="adj1" fmla="val 64583"/>
              <a:gd name="adj2" fmla="val 108676"/>
              <a:gd name="adj3" fmla="val 44926"/>
              <a:gd name="adj4" fmla="val 134475"/>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Less potent vasodilators</a:t>
            </a:r>
          </a:p>
          <a:p>
            <a:endParaRPr lang="en-US" sz="2400" dirty="0" smtClean="0">
              <a:solidFill>
                <a:schemeClr val="bg1"/>
              </a:solidFill>
              <a:latin typeface="Calibri" pitchFamily="34" charset="0"/>
            </a:endParaRPr>
          </a:p>
          <a:p>
            <a:r>
              <a:rPr lang="en-US" sz="2400" u="sng" dirty="0" smtClean="0">
                <a:solidFill>
                  <a:schemeClr val="bg1"/>
                </a:solidFill>
                <a:latin typeface="Calibri" pitchFamily="34" charset="0"/>
              </a:rPr>
              <a:t>But…added effects: </a:t>
            </a:r>
          </a:p>
          <a:p>
            <a:pPr marL="457200" indent="-457200">
              <a:buAutoNum type="arabicParenR"/>
            </a:pPr>
            <a:r>
              <a:rPr lang="en-US" sz="2400" dirty="0" smtClean="0">
                <a:solidFill>
                  <a:schemeClr val="bg1"/>
                </a:solidFill>
                <a:latin typeface="Calibri" pitchFamily="34" charset="0"/>
              </a:rPr>
              <a:t>↓myocardial contractility and</a:t>
            </a:r>
          </a:p>
          <a:p>
            <a:pPr marL="457200" indent="-457200">
              <a:buAutoNum type="arabicParenR"/>
            </a:pPr>
            <a:endParaRPr lang="en-US" sz="2400" dirty="0" smtClean="0">
              <a:solidFill>
                <a:schemeClr val="bg1"/>
              </a:solidFill>
              <a:latin typeface="Calibri" pitchFamily="34" charset="0"/>
            </a:endParaRPr>
          </a:p>
          <a:p>
            <a:pPr marL="457200" indent="-457200">
              <a:buAutoNum type="arabicParenR"/>
            </a:pPr>
            <a:r>
              <a:rPr lang="en-US" sz="2400" dirty="0" smtClean="0">
                <a:solidFill>
                  <a:schemeClr val="bg1"/>
                </a:solidFill>
                <a:latin typeface="Calibri" pitchFamily="34" charset="0"/>
              </a:rPr>
              <a:t>↓AV nodal conduction</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Hypotension and </a:t>
            </a:r>
            <a:r>
              <a:rPr lang="en-US" sz="2400" dirty="0" err="1" smtClean="0">
                <a:solidFill>
                  <a:schemeClr val="bg1"/>
                </a:solidFill>
                <a:latin typeface="Calibri" pitchFamily="34" charset="0"/>
              </a:rPr>
              <a:t>Bradycardia</a:t>
            </a:r>
            <a:endParaRPr lang="en-US" sz="2400" dirty="0" smtClean="0">
              <a:solidFill>
                <a:schemeClr val="bg1"/>
              </a:solidFill>
              <a:latin typeface="Calibri" pitchFamily="34" charset="0"/>
            </a:endParaRPr>
          </a:p>
          <a:p>
            <a:endParaRPr lang="en-US" sz="2400" dirty="0" smtClean="0">
              <a:solidFill>
                <a:schemeClr val="bg1"/>
              </a:solidFill>
              <a:latin typeface="Calibri" pitchFamily="34" charset="0"/>
            </a:endParaRPr>
          </a:p>
          <a:p>
            <a:endParaRPr lang="en-US" sz="2400" dirty="0">
              <a:solidFill>
                <a:schemeClr val="bg1"/>
              </a:solidFill>
              <a:latin typeface="Calibri" pitchFamily="34" charset="0"/>
            </a:endParaRPr>
          </a:p>
        </p:txBody>
      </p:sp>
      <p:pic>
        <p:nvPicPr>
          <p:cNvPr id="12" name="Picture 1"/>
          <p:cNvPicPr>
            <a:picLocks noChangeAspect="1" noChangeArrowheads="1"/>
          </p:cNvPicPr>
          <p:nvPr/>
        </p:nvPicPr>
        <p:blipFill>
          <a:blip r:embed="rId3" cstate="print"/>
          <a:srcRect l="59439"/>
          <a:stretch>
            <a:fillRect/>
          </a:stretch>
        </p:blipFill>
        <p:spPr bwMode="auto">
          <a:xfrm>
            <a:off x="6324600" y="2057400"/>
            <a:ext cx="2443913" cy="4343400"/>
          </a:xfrm>
          <a:prstGeom prst="rect">
            <a:avLst/>
          </a:prstGeom>
          <a:noFill/>
          <a:ln w="9525">
            <a:noFill/>
            <a:miter lim="800000"/>
            <a:headEnd/>
            <a:tailEnd/>
          </a:ln>
        </p:spPr>
      </p:pic>
      <p:cxnSp>
        <p:nvCxnSpPr>
          <p:cNvPr id="15" name="Straight Connector 14"/>
          <p:cNvCxnSpPr/>
          <p:nvPr/>
        </p:nvCxnSpPr>
        <p:spPr>
          <a:xfrm rot="10800000">
            <a:off x="3200400" y="2133600"/>
            <a:ext cx="685800" cy="381000"/>
          </a:xfrm>
          <a:prstGeom prst="line">
            <a:avLst/>
          </a:prstGeom>
          <a:ln w="25400">
            <a:solidFill>
              <a:srgbClr val="92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6200" y="2514600"/>
            <a:ext cx="4953000" cy="1143000"/>
          </a:xfrm>
          <a:prstGeom prst="rect">
            <a:avLst/>
          </a:prstGeom>
          <a:no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4287"/>
            <a:ext cx="8305800" cy="900113"/>
          </a:xfrm>
        </p:spPr>
        <p:txBody>
          <a:bodyPr/>
          <a:lstStyle/>
          <a:p>
            <a:r>
              <a:rPr lang="en-US" dirty="0" smtClean="0"/>
              <a:t>Calcium Channel Blockers 201</a:t>
            </a:r>
            <a:endParaRPr lang="en-US" dirty="0"/>
          </a:p>
        </p:txBody>
      </p:sp>
    </p:spTree>
    <p:extLst>
      <p:ext uri="{BB962C8B-B14F-4D97-AF65-F5344CB8AC3E}">
        <p14:creationId xmlns:p14="http://schemas.microsoft.com/office/powerpoint/2010/main" val="632621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cstate="print">
            <a:lum bright="-2000" contrast="11000"/>
          </a:blip>
          <a:srcRect r="58266"/>
          <a:stretch>
            <a:fillRect/>
          </a:stretch>
        </p:blipFill>
        <p:spPr bwMode="auto">
          <a:xfrm>
            <a:off x="3886200" y="2057400"/>
            <a:ext cx="2514600" cy="4343400"/>
          </a:xfrm>
          <a:prstGeom prst="rect">
            <a:avLst/>
          </a:prstGeom>
          <a:noFill/>
          <a:ln w="9525">
            <a:noFill/>
            <a:miter lim="800000"/>
            <a:headEnd/>
            <a:tailEnd/>
          </a:ln>
        </p:spPr>
      </p:pic>
      <p:sp>
        <p:nvSpPr>
          <p:cNvPr id="11" name="Line Callout 1 (Accent Bar) 10"/>
          <p:cNvSpPr/>
          <p:nvPr/>
        </p:nvSpPr>
        <p:spPr>
          <a:xfrm>
            <a:off x="445127" y="1828800"/>
            <a:ext cx="2667000" cy="4114800"/>
          </a:xfrm>
          <a:prstGeom prst="accentCallout1">
            <a:avLst>
              <a:gd name="adj1" fmla="val 85764"/>
              <a:gd name="adj2" fmla="val 108140"/>
              <a:gd name="adj3" fmla="val 95543"/>
              <a:gd name="adj4" fmla="val 127579"/>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bg1"/>
              </a:solidFill>
              <a:latin typeface="Calibri" pitchFamily="34" charset="0"/>
            </a:endParaRPr>
          </a:p>
          <a:p>
            <a:r>
              <a:rPr lang="en-US" sz="2400" u="sng" dirty="0" smtClean="0">
                <a:solidFill>
                  <a:schemeClr val="bg1"/>
                </a:solidFill>
                <a:latin typeface="Calibri" pitchFamily="34" charset="0"/>
              </a:rPr>
              <a:t>Most</a:t>
            </a:r>
            <a:r>
              <a:rPr lang="en-US" sz="2400" dirty="0" smtClean="0">
                <a:solidFill>
                  <a:schemeClr val="bg1"/>
                </a:solidFill>
                <a:latin typeface="Calibri" pitchFamily="34" charset="0"/>
              </a:rPr>
              <a:t> potent vasodilators</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Hypotension with reflex tachycardia</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Little effect on myocardial contractility or AV nodal conduction</a:t>
            </a:r>
          </a:p>
          <a:p>
            <a:endParaRPr lang="en-US" sz="2400" dirty="0" smtClean="0">
              <a:solidFill>
                <a:schemeClr val="bg1"/>
              </a:solidFill>
              <a:latin typeface="Calibri" pitchFamily="34" charset="0"/>
            </a:endParaRPr>
          </a:p>
        </p:txBody>
      </p:sp>
      <p:pic>
        <p:nvPicPr>
          <p:cNvPr id="12" name="Picture 1"/>
          <p:cNvPicPr>
            <a:picLocks noChangeAspect="1" noChangeArrowheads="1"/>
          </p:cNvPicPr>
          <p:nvPr/>
        </p:nvPicPr>
        <p:blipFill>
          <a:blip r:embed="rId3" cstate="print"/>
          <a:srcRect l="59439"/>
          <a:stretch>
            <a:fillRect/>
          </a:stretch>
        </p:blipFill>
        <p:spPr bwMode="auto">
          <a:xfrm>
            <a:off x="6324600" y="2057400"/>
            <a:ext cx="2443913" cy="4343400"/>
          </a:xfrm>
          <a:prstGeom prst="rect">
            <a:avLst/>
          </a:prstGeom>
          <a:noFill/>
          <a:ln w="9525">
            <a:noFill/>
            <a:miter lim="800000"/>
            <a:headEnd/>
            <a:tailEnd/>
          </a:ln>
        </p:spPr>
      </p:pic>
      <p:cxnSp>
        <p:nvCxnSpPr>
          <p:cNvPr id="15" name="Straight Connector 14"/>
          <p:cNvCxnSpPr/>
          <p:nvPr/>
        </p:nvCxnSpPr>
        <p:spPr>
          <a:xfrm flipH="1" flipV="1">
            <a:off x="3352800" y="2971800"/>
            <a:ext cx="533400" cy="685800"/>
          </a:xfrm>
          <a:prstGeom prst="line">
            <a:avLst/>
          </a:prstGeom>
          <a:ln w="25400">
            <a:solidFill>
              <a:srgbClr val="92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86200" y="3581400"/>
            <a:ext cx="4953000" cy="2209800"/>
          </a:xfrm>
          <a:prstGeom prst="rect">
            <a:avLst/>
          </a:prstGeom>
          <a:no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14287"/>
            <a:ext cx="8001000" cy="900113"/>
          </a:xfrm>
        </p:spPr>
        <p:txBody>
          <a:bodyPr/>
          <a:lstStyle/>
          <a:p>
            <a:r>
              <a:rPr lang="en-US" dirty="0" smtClean="0"/>
              <a:t>Calcium Channel Blockers 202</a:t>
            </a:r>
            <a:endParaRPr lang="en-US" dirty="0"/>
          </a:p>
        </p:txBody>
      </p:sp>
    </p:spTree>
    <p:extLst>
      <p:ext uri="{BB962C8B-B14F-4D97-AF65-F5344CB8AC3E}">
        <p14:creationId xmlns:p14="http://schemas.microsoft.com/office/powerpoint/2010/main" val="12203630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1600200"/>
            <a:ext cx="7467600" cy="3847207"/>
          </a:xfrm>
          <a:prstGeom prst="rect">
            <a:avLst/>
          </a:prstGeom>
        </p:spPr>
        <p:txBody>
          <a:bodyPr wrap="square">
            <a:spAutoFit/>
          </a:bodyPr>
          <a:lstStyle/>
          <a:p>
            <a:pPr>
              <a:defRPr/>
            </a:pPr>
            <a:endParaRPr lang="en-US" sz="3600" dirty="0">
              <a:latin typeface="Calibri" pitchFamily="34" charset="0"/>
              <a:cs typeface="Calibri" pitchFamily="34" charset="0"/>
            </a:endParaRPr>
          </a:p>
          <a:p>
            <a:pPr>
              <a:defRPr/>
            </a:pPr>
            <a:r>
              <a:rPr lang="en-US" sz="3600" b="1" dirty="0" smtClean="0">
                <a:latin typeface="Calibri" pitchFamily="34" charset="0"/>
                <a:cs typeface="Calibri" pitchFamily="34" charset="0"/>
              </a:rPr>
              <a:t>Short Acting </a:t>
            </a:r>
            <a:r>
              <a:rPr lang="en-US" sz="3600" dirty="0" smtClean="0">
                <a:latin typeface="Calibri" pitchFamily="34" charset="0"/>
                <a:cs typeface="Calibri" pitchFamily="34" charset="0"/>
              </a:rPr>
              <a:t>= peaks at 2 hours</a:t>
            </a:r>
          </a:p>
          <a:p>
            <a:pPr>
              <a:defRPr/>
            </a:pPr>
            <a:endParaRPr lang="en-US" sz="3600" dirty="0">
              <a:latin typeface="Calibri" pitchFamily="34" charset="0"/>
              <a:cs typeface="Calibri" pitchFamily="34" charset="0"/>
            </a:endParaRPr>
          </a:p>
          <a:p>
            <a:pPr>
              <a:defRPr/>
            </a:pPr>
            <a:r>
              <a:rPr lang="en-US" sz="3600" b="1" dirty="0" smtClean="0">
                <a:latin typeface="Calibri" pitchFamily="34" charset="0"/>
                <a:cs typeface="Calibri" pitchFamily="34" charset="0"/>
              </a:rPr>
              <a:t>Long Acting </a:t>
            </a:r>
            <a:r>
              <a:rPr lang="en-US" sz="3600" dirty="0" smtClean="0">
                <a:latin typeface="Calibri" pitchFamily="34" charset="0"/>
                <a:cs typeface="Calibri" pitchFamily="34" charset="0"/>
              </a:rPr>
              <a:t>= peaks at 6 hours </a:t>
            </a:r>
          </a:p>
          <a:p>
            <a:pPr>
              <a:defRPr/>
            </a:pPr>
            <a:r>
              <a:rPr lang="en-US" sz="2800" dirty="0" smtClean="0">
                <a:latin typeface="Calibri" pitchFamily="34" charset="0"/>
                <a:cs typeface="Calibri" pitchFamily="34" charset="0"/>
              </a:rPr>
              <a:t>   (case reports of delay in symptoms for 15-24hrs)</a:t>
            </a:r>
          </a:p>
          <a:p>
            <a:pPr>
              <a:defRPr/>
            </a:pPr>
            <a:endParaRPr lang="en-US" sz="3600" dirty="0">
              <a:latin typeface="Calibri" pitchFamily="34" charset="0"/>
              <a:cs typeface="Calibri" pitchFamily="34" charset="0"/>
            </a:endParaRPr>
          </a:p>
          <a:p>
            <a:pPr>
              <a:defRPr/>
            </a:pPr>
            <a:endParaRPr lang="en-US" sz="3600" dirty="0">
              <a:latin typeface="Calibri" pitchFamily="34" charset="0"/>
              <a:cs typeface="Calibri" pitchFamily="34" charset="0"/>
            </a:endParaRPr>
          </a:p>
        </p:txBody>
      </p:sp>
      <p:sp>
        <p:nvSpPr>
          <p:cNvPr id="2" name="Title 1"/>
          <p:cNvSpPr>
            <a:spLocks noGrp="1"/>
          </p:cNvSpPr>
          <p:nvPr>
            <p:ph type="ctrTitle"/>
          </p:nvPr>
        </p:nvSpPr>
        <p:spPr/>
        <p:txBody>
          <a:bodyPr/>
          <a:lstStyle/>
          <a:p>
            <a:r>
              <a:rPr lang="en-US" dirty="0" smtClean="0"/>
              <a:t>Peak Effect?</a:t>
            </a:r>
            <a:endParaRPr lang="en-US" dirty="0"/>
          </a:p>
        </p:txBody>
      </p:sp>
    </p:spTree>
    <p:extLst>
      <p:ext uri="{BB962C8B-B14F-4D97-AF65-F5344CB8AC3E}">
        <p14:creationId xmlns:p14="http://schemas.microsoft.com/office/powerpoint/2010/main" val="41891402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1929" y="1143000"/>
            <a:ext cx="7924800" cy="5062924"/>
          </a:xfrm>
          <a:prstGeom prst="rect">
            <a:avLst/>
          </a:prstGeom>
        </p:spPr>
        <p:txBody>
          <a:bodyPr wrap="square">
            <a:spAutoFit/>
          </a:bodyPr>
          <a:lstStyle/>
          <a:p>
            <a:pPr>
              <a:spcAft>
                <a:spcPts val="600"/>
              </a:spcAft>
              <a:defRPr/>
            </a:pPr>
            <a:r>
              <a:rPr lang="en-US" sz="3600" dirty="0" smtClean="0">
                <a:latin typeface="Calibri" pitchFamily="34" charset="0"/>
                <a:cs typeface="Calibri" pitchFamily="34" charset="0"/>
              </a:rPr>
              <a:t>Fluids</a:t>
            </a:r>
          </a:p>
          <a:p>
            <a:pPr>
              <a:spcAft>
                <a:spcPts val="600"/>
              </a:spcAft>
              <a:defRPr/>
            </a:pPr>
            <a:r>
              <a:rPr lang="en-US" sz="3600" dirty="0" smtClean="0">
                <a:latin typeface="Calibri" pitchFamily="34" charset="0"/>
                <a:cs typeface="Calibri" pitchFamily="34" charset="0"/>
              </a:rPr>
              <a:t>Decontamination</a:t>
            </a:r>
          </a:p>
          <a:p>
            <a:pPr>
              <a:spcAft>
                <a:spcPts val="600"/>
              </a:spcAft>
              <a:defRPr/>
            </a:pPr>
            <a:r>
              <a:rPr lang="en-US" sz="3600" dirty="0" smtClean="0">
                <a:latin typeface="Calibri" pitchFamily="34" charset="0"/>
                <a:cs typeface="Calibri" pitchFamily="34" charset="0"/>
              </a:rPr>
              <a:t>Atropine (for symptomatic </a:t>
            </a:r>
            <a:r>
              <a:rPr lang="en-US" sz="3600" dirty="0" err="1" smtClean="0">
                <a:latin typeface="Calibri" pitchFamily="34" charset="0"/>
                <a:cs typeface="Calibri" pitchFamily="34" charset="0"/>
              </a:rPr>
              <a:t>bradycardia</a:t>
            </a:r>
            <a:r>
              <a:rPr lang="en-US" sz="3600" dirty="0" smtClean="0">
                <a:latin typeface="Calibri" pitchFamily="34" charset="0"/>
                <a:cs typeface="Calibri" pitchFamily="34" charset="0"/>
              </a:rPr>
              <a:t>)</a:t>
            </a:r>
          </a:p>
          <a:p>
            <a:pPr>
              <a:spcAft>
                <a:spcPts val="600"/>
              </a:spcAft>
              <a:defRPr/>
            </a:pPr>
            <a:r>
              <a:rPr lang="en-US" sz="3600" dirty="0" smtClean="0">
                <a:solidFill>
                  <a:schemeClr val="bg2">
                    <a:lumMod val="75000"/>
                  </a:schemeClr>
                </a:solidFill>
                <a:latin typeface="Calibri" pitchFamily="34" charset="0"/>
                <a:cs typeface="Calibri" pitchFamily="34" charset="0"/>
              </a:rPr>
              <a:t>  Calcium</a:t>
            </a:r>
          </a:p>
          <a:p>
            <a:pPr>
              <a:spcAft>
                <a:spcPts val="600"/>
              </a:spcAft>
              <a:defRPr/>
            </a:pPr>
            <a:r>
              <a:rPr lang="en-US" sz="3600" dirty="0" smtClean="0">
                <a:solidFill>
                  <a:schemeClr val="bg2">
                    <a:lumMod val="75000"/>
                  </a:schemeClr>
                </a:solidFill>
                <a:latin typeface="Calibri" pitchFamily="34" charset="0"/>
                <a:cs typeface="Calibri" pitchFamily="34" charset="0"/>
              </a:rPr>
              <a:t>  Glucagon</a:t>
            </a:r>
          </a:p>
          <a:p>
            <a:pPr>
              <a:spcAft>
                <a:spcPts val="600"/>
              </a:spcAft>
              <a:defRPr/>
            </a:pPr>
            <a:r>
              <a:rPr lang="en-US" sz="3600" dirty="0" smtClean="0">
                <a:solidFill>
                  <a:schemeClr val="bg2">
                    <a:lumMod val="75000"/>
                  </a:schemeClr>
                </a:solidFill>
                <a:latin typeface="Calibri" pitchFamily="34" charset="0"/>
                <a:cs typeface="Calibri" pitchFamily="34" charset="0"/>
              </a:rPr>
              <a:t>  Insulin/Glucose</a:t>
            </a:r>
          </a:p>
          <a:p>
            <a:pPr>
              <a:spcAft>
                <a:spcPts val="600"/>
              </a:spcAft>
              <a:defRPr/>
            </a:pPr>
            <a:r>
              <a:rPr lang="en-US" sz="3600" dirty="0" smtClean="0">
                <a:solidFill>
                  <a:schemeClr val="bg2">
                    <a:lumMod val="75000"/>
                  </a:schemeClr>
                </a:solidFill>
                <a:latin typeface="Calibri" pitchFamily="34" charset="0"/>
                <a:cs typeface="Calibri" pitchFamily="34" charset="0"/>
              </a:rPr>
              <a:t>  </a:t>
            </a:r>
            <a:r>
              <a:rPr lang="en-US" sz="3600" dirty="0" err="1" smtClean="0">
                <a:solidFill>
                  <a:schemeClr val="bg2">
                    <a:lumMod val="75000"/>
                  </a:schemeClr>
                </a:solidFill>
                <a:latin typeface="Calibri" pitchFamily="34" charset="0"/>
                <a:cs typeface="Calibri" pitchFamily="34" charset="0"/>
              </a:rPr>
              <a:t>Vasoactives</a:t>
            </a:r>
            <a:endParaRPr lang="en-US" sz="3600" dirty="0" smtClean="0">
              <a:solidFill>
                <a:schemeClr val="bg2">
                  <a:lumMod val="75000"/>
                </a:schemeClr>
              </a:solidFill>
              <a:latin typeface="Calibri" pitchFamily="34" charset="0"/>
              <a:cs typeface="Calibri" pitchFamily="34" charset="0"/>
            </a:endParaRPr>
          </a:p>
          <a:p>
            <a:pPr>
              <a:spcAft>
                <a:spcPts val="600"/>
              </a:spcAft>
              <a:defRPr/>
            </a:pPr>
            <a:r>
              <a:rPr lang="en-US" sz="3600" dirty="0" smtClean="0">
                <a:solidFill>
                  <a:schemeClr val="bg2">
                    <a:lumMod val="75000"/>
                  </a:schemeClr>
                </a:solidFill>
                <a:latin typeface="Calibri" pitchFamily="34" charset="0"/>
                <a:cs typeface="Calibri" pitchFamily="34" charset="0"/>
              </a:rPr>
              <a:t>  Intralipid Rescue?</a:t>
            </a:r>
            <a:endParaRPr lang="en-US" sz="3600" dirty="0">
              <a:solidFill>
                <a:schemeClr val="bg2">
                  <a:lumMod val="75000"/>
                </a:schemeClr>
              </a:solidFill>
              <a:latin typeface="Calibri" pitchFamily="34" charset="0"/>
              <a:cs typeface="Calibri" pitchFamily="34" charset="0"/>
            </a:endParaRPr>
          </a:p>
        </p:txBody>
      </p:sp>
      <p:sp>
        <p:nvSpPr>
          <p:cNvPr id="10" name="Rectangle 9"/>
          <p:cNvSpPr/>
          <p:nvPr/>
        </p:nvSpPr>
        <p:spPr>
          <a:xfrm>
            <a:off x="6298223" y="3515871"/>
            <a:ext cx="2857500" cy="1815882"/>
          </a:xfrm>
          <a:prstGeom prst="rect">
            <a:avLst/>
          </a:prstGeom>
        </p:spPr>
        <p:txBody>
          <a:bodyPr wrap="square">
            <a:spAutoFit/>
          </a:bodyPr>
          <a:lstStyle/>
          <a:p>
            <a:r>
              <a:rPr lang="en-US" sz="2800" dirty="0">
                <a:solidFill>
                  <a:srgbClr val="C00000"/>
                </a:solidFill>
                <a:latin typeface="Calibri" pitchFamily="34" charset="0"/>
                <a:cs typeface="Calibri" pitchFamily="34" charset="0"/>
              </a:rPr>
              <a:t>no single agent has consistently demonstrated </a:t>
            </a:r>
            <a:r>
              <a:rPr lang="en-US" sz="2800" dirty="0" smtClean="0">
                <a:solidFill>
                  <a:srgbClr val="C00000"/>
                </a:solidFill>
                <a:latin typeface="Calibri" pitchFamily="34" charset="0"/>
                <a:cs typeface="Calibri" pitchFamily="34" charset="0"/>
              </a:rPr>
              <a:t>efficacy</a:t>
            </a:r>
            <a:endParaRPr lang="en-US" sz="2800" dirty="0">
              <a:solidFill>
                <a:srgbClr val="C00000"/>
              </a:solidFill>
              <a:latin typeface="Calibri" pitchFamily="34" charset="0"/>
              <a:cs typeface="Calibri" pitchFamily="34" charset="0"/>
            </a:endParaRPr>
          </a:p>
        </p:txBody>
      </p:sp>
      <p:cxnSp>
        <p:nvCxnSpPr>
          <p:cNvPr id="11" name="Straight Connector 10"/>
          <p:cNvCxnSpPr/>
          <p:nvPr/>
        </p:nvCxnSpPr>
        <p:spPr>
          <a:xfrm>
            <a:off x="4202723" y="3179419"/>
            <a:ext cx="1981200" cy="495043"/>
          </a:xfrm>
          <a:prstGeom prst="line">
            <a:avLst/>
          </a:prstGeom>
          <a:ln w="19050">
            <a:solidFill>
              <a:srgbClr val="92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202723" y="5331753"/>
            <a:ext cx="1981200" cy="839002"/>
          </a:xfrm>
          <a:prstGeom prst="line">
            <a:avLst/>
          </a:prstGeom>
          <a:ln w="19050">
            <a:solidFill>
              <a:srgbClr val="92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83923" y="3674462"/>
            <a:ext cx="0" cy="1657291"/>
          </a:xfrm>
          <a:prstGeom prst="line">
            <a:avLst/>
          </a:prstGeom>
          <a:ln w="19050">
            <a:solidFill>
              <a:srgbClr val="92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p:txBody>
          <a:bodyPr/>
          <a:lstStyle/>
          <a:p>
            <a:r>
              <a:rPr lang="en-US" dirty="0" smtClean="0"/>
              <a:t>Calcium Channel </a:t>
            </a:r>
            <a:r>
              <a:rPr lang="en-US" dirty="0" err="1" smtClean="0"/>
              <a:t>Mgmt</a:t>
            </a:r>
            <a:endParaRPr lang="en-US" dirty="0"/>
          </a:p>
        </p:txBody>
      </p:sp>
    </p:spTree>
    <p:extLst>
      <p:ext uri="{BB962C8B-B14F-4D97-AF65-F5344CB8AC3E}">
        <p14:creationId xmlns:p14="http://schemas.microsoft.com/office/powerpoint/2010/main" val="10551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fade">
                                      <p:cBhvr>
                                        <p:cTn id="10" dur="500"/>
                                        <p:tgtEl>
                                          <p:spTgt spid="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500"/>
                                        <p:tgtEl>
                                          <p:spTgt spid="9">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smtClean="0">
                <a:latin typeface="Calibri" pitchFamily="34" charset="0"/>
              </a:rPr>
              <a:t>Review Questions</a:t>
            </a:r>
            <a:endParaRPr lang="en-US" dirty="0">
              <a:latin typeface="Calibri" pitchFamily="34" charset="0"/>
            </a:endParaRPr>
          </a:p>
        </p:txBody>
      </p:sp>
      <p:sp>
        <p:nvSpPr>
          <p:cNvPr id="3075" name="Rectangle 3"/>
          <p:cNvSpPr>
            <a:spLocks noGrp="1" noChangeArrowheads="1"/>
          </p:cNvSpPr>
          <p:nvPr>
            <p:ph type="body" idx="4294967295"/>
          </p:nvPr>
        </p:nvSpPr>
        <p:spPr>
          <a:xfrm>
            <a:off x="457200" y="1752600"/>
            <a:ext cx="8229600" cy="3200400"/>
          </a:xfrm>
          <a:prstGeom prst="rect">
            <a:avLst/>
          </a:prstGeom>
        </p:spPr>
        <p:txBody>
          <a:bodyPr>
            <a:noAutofit/>
          </a:bodyPr>
          <a:lstStyle/>
          <a:p>
            <a:r>
              <a:rPr lang="en-US" sz="4000" dirty="0">
                <a:latin typeface="Calibri" pitchFamily="34" charset="0"/>
              </a:rPr>
              <a:t>Which of the following is </a:t>
            </a:r>
            <a:r>
              <a:rPr lang="en-US" sz="4000" u="sng" dirty="0" smtClean="0">
                <a:latin typeface="Calibri" pitchFamily="34" charset="0"/>
              </a:rPr>
              <a:t>not</a:t>
            </a:r>
            <a:r>
              <a:rPr lang="en-US" sz="4000" dirty="0" smtClean="0">
                <a:latin typeface="Calibri" pitchFamily="34" charset="0"/>
              </a:rPr>
              <a:t> a manifestation of salicylate poisoning?</a:t>
            </a:r>
            <a:endParaRPr lang="en-US" sz="4000" dirty="0">
              <a:latin typeface="Calibri" pitchFamily="34" charset="0"/>
            </a:endParaRPr>
          </a:p>
          <a:p>
            <a:pPr marL="990600" lvl="1" indent="-533400">
              <a:buFontTx/>
              <a:buAutoNum type="alphaLcPeriod"/>
            </a:pPr>
            <a:endParaRPr lang="en-US" sz="2000" dirty="0" smtClean="0">
              <a:latin typeface="Calibri" pitchFamily="34" charset="0"/>
            </a:endParaRPr>
          </a:p>
          <a:p>
            <a:pPr marL="990600" lvl="1" indent="-533400">
              <a:buFontTx/>
              <a:buAutoNum type="alphaLcPeriod"/>
            </a:pPr>
            <a:r>
              <a:rPr lang="en-US" sz="2000" dirty="0" smtClean="0">
                <a:latin typeface="Calibri" pitchFamily="34" charset="0"/>
              </a:rPr>
              <a:t>Hyperventilation</a:t>
            </a:r>
          </a:p>
          <a:p>
            <a:pPr marL="990600" lvl="1" indent="-533400">
              <a:buFontTx/>
              <a:buAutoNum type="alphaLcPeriod"/>
            </a:pPr>
            <a:r>
              <a:rPr lang="en-US" sz="2000" dirty="0" smtClean="0">
                <a:latin typeface="Calibri" pitchFamily="34" charset="0"/>
              </a:rPr>
              <a:t>Wide gap metabolic acidosis</a:t>
            </a:r>
          </a:p>
          <a:p>
            <a:pPr marL="990600" lvl="1" indent="-533400">
              <a:buFontTx/>
              <a:buAutoNum type="alphaLcPeriod"/>
            </a:pPr>
            <a:r>
              <a:rPr lang="en-US" sz="2000" dirty="0" smtClean="0">
                <a:latin typeface="Calibri" pitchFamily="34" charset="0"/>
              </a:rPr>
              <a:t>Hearing Loss</a:t>
            </a:r>
          </a:p>
          <a:p>
            <a:pPr marL="990600" lvl="1" indent="-533400">
              <a:buFontTx/>
              <a:buAutoNum type="alphaLcPeriod"/>
            </a:pPr>
            <a:r>
              <a:rPr lang="en-US" sz="2000" dirty="0" smtClean="0">
                <a:latin typeface="Calibri" pitchFamily="34" charset="0"/>
              </a:rPr>
              <a:t>Seizures</a:t>
            </a:r>
          </a:p>
          <a:p>
            <a:pPr marL="990600" lvl="1" indent="-533400">
              <a:buFontTx/>
              <a:buAutoNum type="alphaLcPeriod"/>
            </a:pPr>
            <a:r>
              <a:rPr lang="en-US" sz="2000" dirty="0" smtClean="0">
                <a:latin typeface="Calibri" pitchFamily="34" charset="0"/>
              </a:rPr>
              <a:t>Vomiting</a:t>
            </a:r>
          </a:p>
          <a:p>
            <a:pPr marL="990600" lvl="1" indent="-533400">
              <a:buFontTx/>
              <a:buAutoNum type="alphaLcPeriod"/>
            </a:pPr>
            <a:r>
              <a:rPr lang="en-US" sz="2000" dirty="0" smtClean="0">
                <a:latin typeface="Calibri" pitchFamily="34" charset="0"/>
              </a:rPr>
              <a:t>Hypothermia</a:t>
            </a:r>
          </a:p>
          <a:p>
            <a:pPr marL="990600" lvl="1" indent="-533400">
              <a:buFontTx/>
              <a:buAutoNum type="alphaLcPeriod"/>
            </a:pP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atin typeface="Calibri" pitchFamily="34" charset="0"/>
              </a:rPr>
              <a:t>Review Questions</a:t>
            </a:r>
          </a:p>
        </p:txBody>
      </p:sp>
      <p:sp>
        <p:nvSpPr>
          <p:cNvPr id="4099" name="Rectangle 3"/>
          <p:cNvSpPr>
            <a:spLocks noGrp="1" noChangeArrowheads="1"/>
          </p:cNvSpPr>
          <p:nvPr>
            <p:ph type="body" idx="4294967295"/>
          </p:nvPr>
        </p:nvSpPr>
        <p:spPr>
          <a:xfrm>
            <a:off x="457200" y="1600200"/>
            <a:ext cx="8229600" cy="1752600"/>
          </a:xfrm>
          <a:prstGeom prst="rect">
            <a:avLst/>
          </a:prstGeom>
        </p:spPr>
        <p:txBody>
          <a:bodyPr>
            <a:noAutofit/>
          </a:bodyPr>
          <a:lstStyle/>
          <a:p>
            <a:r>
              <a:rPr lang="en-US" sz="4000" dirty="0">
                <a:latin typeface="Calibri" pitchFamily="34" charset="0"/>
              </a:rPr>
              <a:t>Which of the following substances is NOT adsorbed by activated charcoal?</a:t>
            </a:r>
          </a:p>
          <a:p>
            <a:pPr marL="990600" lvl="1" indent="-533400">
              <a:buFontTx/>
              <a:buAutoNum type="alphaLcPeriod"/>
            </a:pPr>
            <a:endParaRPr lang="en-US" sz="2400" dirty="0" smtClean="0">
              <a:latin typeface="Calibri" pitchFamily="34" charset="0"/>
            </a:endParaRPr>
          </a:p>
          <a:p>
            <a:pPr marL="990600" lvl="1" indent="-533400">
              <a:buFontTx/>
              <a:buAutoNum type="alphaLcPeriod"/>
            </a:pPr>
            <a:r>
              <a:rPr lang="en-US" sz="2400" dirty="0" smtClean="0">
                <a:latin typeface="Calibri" pitchFamily="34" charset="0"/>
              </a:rPr>
              <a:t>Penicillin</a:t>
            </a:r>
            <a:endParaRPr lang="en-US" sz="2400" dirty="0">
              <a:latin typeface="Calibri" pitchFamily="34" charset="0"/>
            </a:endParaRPr>
          </a:p>
          <a:p>
            <a:pPr marL="990600" lvl="1" indent="-533400">
              <a:buFontTx/>
              <a:buAutoNum type="alphaLcPeriod"/>
            </a:pPr>
            <a:r>
              <a:rPr lang="en-US" sz="2400" dirty="0">
                <a:latin typeface="Calibri" pitchFamily="34" charset="0"/>
              </a:rPr>
              <a:t>Acetaminophen</a:t>
            </a:r>
          </a:p>
          <a:p>
            <a:pPr marL="990600" lvl="1" indent="-533400">
              <a:buFontTx/>
              <a:buAutoNum type="alphaLcPeriod"/>
            </a:pPr>
            <a:r>
              <a:rPr lang="en-US" sz="2400" dirty="0">
                <a:latin typeface="Calibri" pitchFamily="34" charset="0"/>
              </a:rPr>
              <a:t>Fluoxetine</a:t>
            </a:r>
          </a:p>
          <a:p>
            <a:pPr marL="990600" lvl="1" indent="-533400">
              <a:buFontTx/>
              <a:buAutoNum type="alphaLcPeriod"/>
            </a:pPr>
            <a:r>
              <a:rPr lang="en-US" sz="2400" dirty="0">
                <a:latin typeface="Calibri" pitchFamily="34" charset="0"/>
              </a:rPr>
              <a:t>Lithium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a:latin typeface="Calibri" pitchFamily="34" charset="0"/>
              </a:rPr>
              <a:t>Review Questions</a:t>
            </a:r>
          </a:p>
        </p:txBody>
      </p:sp>
      <p:sp>
        <p:nvSpPr>
          <p:cNvPr id="5123" name="Rectangle 3"/>
          <p:cNvSpPr>
            <a:spLocks noGrp="1" noChangeArrowheads="1"/>
          </p:cNvSpPr>
          <p:nvPr>
            <p:ph type="body" idx="4294967295"/>
          </p:nvPr>
        </p:nvSpPr>
        <p:spPr>
          <a:xfrm>
            <a:off x="457200" y="1676400"/>
            <a:ext cx="8229600" cy="1752600"/>
          </a:xfrm>
          <a:prstGeom prst="rect">
            <a:avLst/>
          </a:prstGeom>
        </p:spPr>
        <p:txBody>
          <a:bodyPr>
            <a:noAutofit/>
          </a:bodyPr>
          <a:lstStyle/>
          <a:p>
            <a:r>
              <a:rPr lang="en-US" sz="4000" dirty="0">
                <a:latin typeface="Calibri" pitchFamily="34" charset="0"/>
              </a:rPr>
              <a:t>The most common reported complication of decontamination with activated charcoal is</a:t>
            </a:r>
          </a:p>
          <a:p>
            <a:pPr marL="990600" lvl="1" indent="-533400">
              <a:buFontTx/>
              <a:buAutoNum type="alphaLcPeriod"/>
            </a:pPr>
            <a:endParaRPr lang="en-US" sz="2400" dirty="0" smtClean="0">
              <a:latin typeface="Calibri" pitchFamily="34" charset="0"/>
            </a:endParaRPr>
          </a:p>
          <a:p>
            <a:pPr marL="990600" lvl="1" indent="-533400">
              <a:buFontTx/>
              <a:buAutoNum type="alphaLcPeriod"/>
            </a:pPr>
            <a:r>
              <a:rPr lang="en-US" sz="2400" dirty="0" smtClean="0">
                <a:latin typeface="Calibri" pitchFamily="34" charset="0"/>
              </a:rPr>
              <a:t>Aspiration</a:t>
            </a:r>
            <a:endParaRPr lang="en-US" sz="2400" dirty="0">
              <a:latin typeface="Calibri" pitchFamily="34" charset="0"/>
            </a:endParaRPr>
          </a:p>
          <a:p>
            <a:pPr marL="990600" lvl="1" indent="-533400">
              <a:buFontTx/>
              <a:buAutoNum type="alphaLcPeriod"/>
            </a:pPr>
            <a:r>
              <a:rPr lang="en-US" sz="2400" dirty="0">
                <a:latin typeface="Calibri" pitchFamily="34" charset="0"/>
              </a:rPr>
              <a:t>Emesis</a:t>
            </a:r>
          </a:p>
          <a:p>
            <a:pPr marL="990600" lvl="1" indent="-533400">
              <a:buFontTx/>
              <a:buAutoNum type="alphaLcPeriod"/>
            </a:pPr>
            <a:r>
              <a:rPr lang="en-US" sz="2400" dirty="0">
                <a:latin typeface="Calibri" pitchFamily="34" charset="0"/>
              </a:rPr>
              <a:t>Hypotension</a:t>
            </a:r>
          </a:p>
          <a:p>
            <a:pPr marL="990600" lvl="1" indent="-533400">
              <a:buFontTx/>
              <a:buAutoNum type="alphaLcPeriod"/>
            </a:pPr>
            <a:r>
              <a:rPr lang="en-US" sz="2400" dirty="0">
                <a:latin typeface="Calibri" pitchFamily="34" charset="0"/>
              </a:rPr>
              <a:t>Seizures</a:t>
            </a:r>
          </a:p>
          <a:p>
            <a:pPr marL="990600" lvl="1" indent="-533400">
              <a:buFontTx/>
              <a:buAutoNum type="alphaLcPeriod"/>
            </a:pP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en-US">
                <a:latin typeface="Calibri" pitchFamily="34" charset="0"/>
              </a:rPr>
              <a:t>Review Questions</a:t>
            </a:r>
          </a:p>
        </p:txBody>
      </p:sp>
      <p:sp>
        <p:nvSpPr>
          <p:cNvPr id="6147" name="Rectangle 3"/>
          <p:cNvSpPr>
            <a:spLocks noGrp="1" noChangeArrowheads="1"/>
          </p:cNvSpPr>
          <p:nvPr>
            <p:ph type="body" idx="4294967295"/>
          </p:nvPr>
        </p:nvSpPr>
        <p:spPr>
          <a:xfrm>
            <a:off x="457200" y="1676400"/>
            <a:ext cx="8229600" cy="1752600"/>
          </a:xfrm>
          <a:prstGeom prst="rect">
            <a:avLst/>
          </a:prstGeom>
        </p:spPr>
        <p:txBody>
          <a:bodyPr>
            <a:noAutofit/>
          </a:bodyPr>
          <a:lstStyle/>
          <a:p>
            <a:r>
              <a:rPr lang="en-US" sz="3600" dirty="0">
                <a:latin typeface="Calibri" pitchFamily="34" charset="0"/>
              </a:rPr>
              <a:t>There is theoretical benefit of delayed (&gt;1 hour after ingestion) decontamination with activated charcoal in patients who have ingested which class of drugs?</a:t>
            </a:r>
          </a:p>
          <a:p>
            <a:pPr marL="990600" lvl="1" indent="-533400">
              <a:buFontTx/>
              <a:buAutoNum type="alphaLcPeriod"/>
            </a:pPr>
            <a:endParaRPr lang="en-US" sz="2000" dirty="0" smtClean="0">
              <a:latin typeface="Calibri" pitchFamily="34" charset="0"/>
            </a:endParaRPr>
          </a:p>
          <a:p>
            <a:pPr marL="990600" lvl="1" indent="-533400">
              <a:buFontTx/>
              <a:buAutoNum type="alphaLcPeriod"/>
            </a:pPr>
            <a:r>
              <a:rPr lang="en-US" sz="2000" dirty="0" smtClean="0">
                <a:latin typeface="Calibri" pitchFamily="34" charset="0"/>
              </a:rPr>
              <a:t>Anticholinergics</a:t>
            </a:r>
            <a:endParaRPr lang="en-US" sz="2000" dirty="0">
              <a:latin typeface="Calibri" pitchFamily="34" charset="0"/>
            </a:endParaRPr>
          </a:p>
          <a:p>
            <a:pPr marL="990600" lvl="1" indent="-533400">
              <a:buFontTx/>
              <a:buAutoNum type="alphaLcPeriod"/>
            </a:pPr>
            <a:r>
              <a:rPr lang="en-US" sz="2000" dirty="0">
                <a:latin typeface="Calibri" pitchFamily="34" charset="0"/>
              </a:rPr>
              <a:t>Non-steroidal anti-inflammatory drugs</a:t>
            </a:r>
          </a:p>
          <a:p>
            <a:pPr marL="990600" lvl="1" indent="-533400">
              <a:buFontTx/>
              <a:buAutoNum type="alphaLcPeriod"/>
            </a:pPr>
            <a:r>
              <a:rPr lang="en-US" sz="2000" dirty="0">
                <a:latin typeface="Calibri" pitchFamily="34" charset="0"/>
              </a:rPr>
              <a:t>Corrosives</a:t>
            </a:r>
          </a:p>
          <a:p>
            <a:pPr marL="990600" lvl="1" indent="-533400">
              <a:buFontTx/>
              <a:buAutoNum type="alphaLcPeriod"/>
            </a:pPr>
            <a:r>
              <a:rPr lang="en-US" sz="2000" dirty="0">
                <a:latin typeface="Calibri" pitchFamily="34" charset="0"/>
              </a:rPr>
              <a:t>Heavy metals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19400" y="1905000"/>
            <a:ext cx="3352800" cy="3144838"/>
          </a:xfrm>
          <a:prstGeom prst="rect">
            <a:avLst/>
          </a:prstGeom>
        </p:spPr>
      </p:pic>
      <p:sp>
        <p:nvSpPr>
          <p:cNvPr id="2" name="Title 1"/>
          <p:cNvSpPr>
            <a:spLocks noGrp="1"/>
          </p:cNvSpPr>
          <p:nvPr>
            <p:ph type="ctrTitle"/>
          </p:nvPr>
        </p:nvSpPr>
        <p:spPr/>
        <p:txBody>
          <a:bodyPr/>
          <a:lstStyle/>
          <a:p>
            <a:r>
              <a:rPr lang="en-US" dirty="0" smtClean="0"/>
              <a:t>Talk with Poison Control</a:t>
            </a:r>
            <a:endParaRPr lang="en-US" dirty="0"/>
          </a:p>
        </p:txBody>
      </p:sp>
    </p:spTree>
    <p:extLst>
      <p:ext uri="{BB962C8B-B14F-4D97-AF65-F5344CB8AC3E}">
        <p14:creationId xmlns:p14="http://schemas.microsoft.com/office/powerpoint/2010/main" val="19306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sz="half" idx="4294967295"/>
          </p:nvPr>
        </p:nvSpPr>
        <p:spPr>
          <a:xfrm>
            <a:off x="0" y="2713038"/>
            <a:ext cx="4038600" cy="4525962"/>
          </a:xfrm>
          <a:prstGeom prst="rect">
            <a:avLst/>
          </a:prstGeom>
        </p:spPr>
        <p:txBody>
          <a:bodyPr/>
          <a:lstStyle/>
          <a:p>
            <a:pPr marL="0" indent="0" algn="ctr">
              <a:lnSpc>
                <a:spcPct val="90000"/>
              </a:lnSpc>
              <a:buNone/>
            </a:pPr>
            <a:r>
              <a:rPr lang="en-US" sz="2800" dirty="0" smtClean="0">
                <a:latin typeface="Calibri" pitchFamily="34" charset="0"/>
              </a:rPr>
              <a:t>Children ≤ 6 years old account for 50% of all toxic exposures</a:t>
            </a:r>
          </a:p>
        </p:txBody>
      </p:sp>
      <p:pic>
        <p:nvPicPr>
          <p:cNvPr id="13318" name="Picture 6" descr="girlpill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762500" y="1600200"/>
            <a:ext cx="4381500" cy="3505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p:txBody>
          <a:bodyPr/>
          <a:lstStyle/>
          <a:p>
            <a:r>
              <a:rPr lang="en-US" dirty="0" smtClean="0"/>
              <a:t>Epidemiology</a:t>
            </a:r>
            <a:endParaRPr lang="en-US" dirty="0"/>
          </a:p>
        </p:txBody>
      </p:sp>
    </p:spTree>
    <p:extLst>
      <p:ext uri="{BB962C8B-B14F-4D97-AF65-F5344CB8AC3E}">
        <p14:creationId xmlns:p14="http://schemas.microsoft.com/office/powerpoint/2010/main" val="23115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ct fast_graphic_150 res"/>
          <p:cNvPicPr>
            <a:picLocks noChangeAspect="1" noChangeArrowheads="1"/>
          </p:cNvPicPr>
          <p:nvPr/>
        </p:nvPicPr>
        <p:blipFill>
          <a:blip r:embed="rId2" cstate="print"/>
          <a:srcRect/>
          <a:stretch>
            <a:fillRect/>
          </a:stretch>
        </p:blipFill>
        <p:spPr bwMode="auto">
          <a:xfrm>
            <a:off x="762000" y="685800"/>
            <a:ext cx="7543800" cy="3779838"/>
          </a:xfrm>
          <a:prstGeom prst="rect">
            <a:avLst/>
          </a:prstGeom>
          <a:noFill/>
          <a:ln w="34925">
            <a:solidFill>
              <a:srgbClr val="FF0000"/>
            </a:solidFill>
            <a:miter lim="800000"/>
            <a:headEnd/>
            <a:tailEnd/>
          </a:ln>
        </p:spPr>
      </p:pic>
    </p:spTree>
    <p:extLst>
      <p:ext uri="{BB962C8B-B14F-4D97-AF65-F5344CB8AC3E}">
        <p14:creationId xmlns:p14="http://schemas.microsoft.com/office/powerpoint/2010/main" val="2090927336"/>
      </p:ext>
    </p:extLst>
  </p:cSld>
  <p:clrMapOvr>
    <a:masterClrMapping/>
  </p:clrMapOvr>
  <p:transition advTm="6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sz="half" idx="4294967295"/>
          </p:nvPr>
        </p:nvSpPr>
        <p:spPr>
          <a:xfrm>
            <a:off x="0" y="1600200"/>
            <a:ext cx="4038600" cy="4525963"/>
          </a:xfrm>
          <a:prstGeom prst="rect">
            <a:avLst/>
          </a:prstGeom>
        </p:spPr>
        <p:txBody>
          <a:bodyPr/>
          <a:lstStyle/>
          <a:p>
            <a:pPr marL="0" indent="0" algn="ctr">
              <a:lnSpc>
                <a:spcPct val="90000"/>
              </a:lnSpc>
              <a:buNone/>
            </a:pPr>
            <a:r>
              <a:rPr lang="en-US" sz="2800" dirty="0" smtClean="0">
                <a:latin typeface="Calibri" pitchFamily="34" charset="0"/>
              </a:rPr>
              <a:t>3.9 million calls to</a:t>
            </a:r>
            <a:r>
              <a:rPr lang="en-US" sz="2800" baseline="0" dirty="0" smtClean="0">
                <a:latin typeface="Calibri" pitchFamily="34" charset="0"/>
              </a:rPr>
              <a:t> </a:t>
            </a:r>
            <a:r>
              <a:rPr lang="en-US" sz="2800" dirty="0" smtClean="0">
                <a:latin typeface="Calibri" pitchFamily="34" charset="0"/>
              </a:rPr>
              <a:t>Poison Centers in 2010</a:t>
            </a:r>
          </a:p>
        </p:txBody>
      </p:sp>
      <p:pic>
        <p:nvPicPr>
          <p:cNvPr id="1026" name="Picture 2" descr="http://www.aapcc.org/dnn/Portals/0/PHelp%20Logo_color%20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976" y="1722636"/>
            <a:ext cx="4278049" cy="32303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Poison Control</a:t>
            </a:r>
            <a:endParaRPr lang="en-US" dirty="0"/>
          </a:p>
        </p:txBody>
      </p:sp>
    </p:spTree>
    <p:extLst>
      <p:ext uri="{BB962C8B-B14F-4D97-AF65-F5344CB8AC3E}">
        <p14:creationId xmlns:p14="http://schemas.microsoft.com/office/powerpoint/2010/main" val="164725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sz="half" idx="4294967295"/>
          </p:nvPr>
        </p:nvSpPr>
        <p:spPr>
          <a:xfrm>
            <a:off x="5410200" y="1752600"/>
            <a:ext cx="3733800" cy="4525963"/>
          </a:xfrm>
          <a:prstGeom prst="rect">
            <a:avLst/>
          </a:prstGeom>
        </p:spPr>
        <p:txBody>
          <a:bodyPr/>
          <a:lstStyle/>
          <a:p>
            <a:pPr marL="0" indent="0" algn="ctr">
              <a:lnSpc>
                <a:spcPct val="90000"/>
              </a:lnSpc>
              <a:buNone/>
            </a:pPr>
            <a:r>
              <a:rPr lang="en-US" sz="3200" dirty="0" smtClean="0">
                <a:solidFill>
                  <a:schemeClr val="tx1"/>
                </a:solidFill>
                <a:latin typeface="Calibri" pitchFamily="34" charset="0"/>
              </a:rPr>
              <a:t>70% of calls are </a:t>
            </a:r>
          </a:p>
          <a:p>
            <a:pPr marL="0" indent="0" algn="ctr">
              <a:lnSpc>
                <a:spcPct val="90000"/>
              </a:lnSpc>
              <a:buNone/>
            </a:pPr>
            <a:r>
              <a:rPr lang="en-US" sz="3200" dirty="0" smtClean="0">
                <a:solidFill>
                  <a:schemeClr val="tx1"/>
                </a:solidFill>
                <a:latin typeface="Calibri" pitchFamily="34" charset="0"/>
              </a:rPr>
              <a:t>handled at home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885" r="-7885"/>
          <a:stretch/>
        </p:blipFill>
        <p:spPr>
          <a:xfrm>
            <a:off x="327025" y="1447800"/>
            <a:ext cx="5556250" cy="3810000"/>
          </a:xfrm>
          <a:prstGeom prst="rect">
            <a:avLst/>
          </a:prstGeom>
        </p:spPr>
      </p:pic>
      <p:sp>
        <p:nvSpPr>
          <p:cNvPr id="3" name="Title 2"/>
          <p:cNvSpPr>
            <a:spLocks noGrp="1"/>
          </p:cNvSpPr>
          <p:nvPr>
            <p:ph type="ctrTitle"/>
          </p:nvPr>
        </p:nvSpPr>
        <p:spPr/>
        <p:txBody>
          <a:bodyPr/>
          <a:lstStyle/>
          <a:p>
            <a:r>
              <a:rPr lang="en-US" dirty="0" smtClean="0"/>
              <a:t>Poison Control</a:t>
            </a:r>
            <a:endParaRPr lang="en-US" dirty="0"/>
          </a:p>
        </p:txBody>
      </p:sp>
    </p:spTree>
    <p:extLst>
      <p:ext uri="{BB962C8B-B14F-4D97-AF65-F5344CB8AC3E}">
        <p14:creationId xmlns:p14="http://schemas.microsoft.com/office/powerpoint/2010/main" val="195086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5c357b9e815a309a8a262adf69d77157804a6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5433</Words>
  <Application>Microsoft Office PowerPoint</Application>
  <PresentationFormat>On-screen Show (4:3)</PresentationFormat>
  <Paragraphs>815</Paragraphs>
  <Slides>70</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Century Gothic</vt:lpstr>
      <vt:lpstr>Tahoma</vt:lpstr>
      <vt:lpstr>Default Design</vt:lpstr>
      <vt:lpstr>Toxicology 201</vt:lpstr>
      <vt:lpstr>The Caregiver</vt:lpstr>
      <vt:lpstr>Your Patients</vt:lpstr>
      <vt:lpstr>Assessment</vt:lpstr>
      <vt:lpstr>ED Room 18</vt:lpstr>
      <vt:lpstr>Objectives</vt:lpstr>
      <vt:lpstr>Epidemiology</vt:lpstr>
      <vt:lpstr>Poison Control</vt:lpstr>
      <vt:lpstr>Poison Control</vt:lpstr>
      <vt:lpstr>Decontamination</vt:lpstr>
      <vt:lpstr>PowerPoint Presentation</vt:lpstr>
      <vt:lpstr>Basic Approach</vt:lpstr>
      <vt:lpstr>Basic Approach</vt:lpstr>
      <vt:lpstr>Pill Search</vt:lpstr>
      <vt:lpstr>You Took What?</vt:lpstr>
      <vt:lpstr>Toxicology Tool Belt</vt:lpstr>
      <vt:lpstr>The Urine Tox Screen</vt:lpstr>
      <vt:lpstr>The Urine Tox Screen</vt:lpstr>
      <vt:lpstr>The Urine Tox Screen</vt:lpstr>
      <vt:lpstr>The Urine Tox Screen</vt:lpstr>
      <vt:lpstr>The Urine Tox Screen</vt:lpstr>
      <vt:lpstr>The Urine Tox Screen</vt:lpstr>
      <vt:lpstr>The Urine Tox Screen</vt:lpstr>
      <vt:lpstr>The Urine Tox Screen</vt:lpstr>
      <vt:lpstr>The Urine Tox Screen</vt:lpstr>
      <vt:lpstr>Further Diagnostics</vt:lpstr>
      <vt:lpstr>GI Decontamination</vt:lpstr>
      <vt:lpstr>GI Decontamination</vt:lpstr>
      <vt:lpstr>GI Decontamination</vt:lpstr>
      <vt:lpstr>PowerPoint Presentation</vt:lpstr>
      <vt:lpstr>Activated Charcoal</vt:lpstr>
      <vt:lpstr>Activated Charcoal</vt:lpstr>
      <vt:lpstr>AC Indications</vt:lpstr>
      <vt:lpstr>Feasibility</vt:lpstr>
      <vt:lpstr>AC Contraindications</vt:lpstr>
      <vt:lpstr>“PHAILS”</vt:lpstr>
      <vt:lpstr>AC Dosing</vt:lpstr>
      <vt:lpstr>AC Complications</vt:lpstr>
      <vt:lpstr>&gt;1 Hour Post-Ingestion ?</vt:lpstr>
      <vt:lpstr>Multiple Dose AC</vt:lpstr>
      <vt:lpstr>PowerPoint Presentation</vt:lpstr>
      <vt:lpstr>Gastric Lavage Indications</vt:lpstr>
      <vt:lpstr>Gastric Lavage Contraindications</vt:lpstr>
      <vt:lpstr>Gastric Lavage Technique</vt:lpstr>
      <vt:lpstr>Gastric Lavage Complications</vt:lpstr>
      <vt:lpstr>PowerPoint Presentation</vt:lpstr>
      <vt:lpstr>WBI Indications</vt:lpstr>
      <vt:lpstr>WBI Contraindications</vt:lpstr>
      <vt:lpstr>WBI Technique</vt:lpstr>
      <vt:lpstr>WBI Complications</vt:lpstr>
      <vt:lpstr>Intralipid Rescue</vt:lpstr>
      <vt:lpstr>Intralipid Rescue</vt:lpstr>
      <vt:lpstr>PowerPoint Presentation</vt:lpstr>
      <vt:lpstr>If you know what was ingested</vt:lpstr>
      <vt:lpstr>Risk Assessment</vt:lpstr>
      <vt:lpstr>Antidotes</vt:lpstr>
      <vt:lpstr>Case 1</vt:lpstr>
      <vt:lpstr>Anti-Hypertensives</vt:lpstr>
      <vt:lpstr>A Brady-Arrhythmia?</vt:lpstr>
      <vt:lpstr>Ca2+ Channel Blockers are BAD</vt:lpstr>
      <vt:lpstr>Calcium Channel Blockers 201</vt:lpstr>
      <vt:lpstr>Calcium Channel Blockers 202</vt:lpstr>
      <vt:lpstr>Peak Effect?</vt:lpstr>
      <vt:lpstr>Calcium Channel Mgmt</vt:lpstr>
      <vt:lpstr>Review Questions</vt:lpstr>
      <vt:lpstr>Review Questions</vt:lpstr>
      <vt:lpstr>Review Questions</vt:lpstr>
      <vt:lpstr>Review Questions</vt:lpstr>
      <vt:lpstr>Talk with Poison Control</vt:lpstr>
      <vt:lpstr>PowerPoint Presentation</vt:lpstr>
    </vt:vector>
  </TitlesOfParts>
  <Company>Children's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Gastrointestinal Decontamination</dc:title>
  <dc:creator>CNMC Staff</dc:creator>
  <cp:lastModifiedBy>David Mathison</cp:lastModifiedBy>
  <cp:revision>120</cp:revision>
  <dcterms:created xsi:type="dcterms:W3CDTF">2012-05-24T15:19:59Z</dcterms:created>
  <dcterms:modified xsi:type="dcterms:W3CDTF">2015-09-15T03:29:13Z</dcterms:modified>
</cp:coreProperties>
</file>