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29" r:id="rId3"/>
    <p:sldId id="330" r:id="rId4"/>
    <p:sldId id="306" r:id="rId5"/>
    <p:sldId id="307" r:id="rId6"/>
    <p:sldId id="309" r:id="rId7"/>
    <p:sldId id="315" r:id="rId8"/>
    <p:sldId id="331" r:id="rId9"/>
    <p:sldId id="311" r:id="rId10"/>
    <p:sldId id="316" r:id="rId11"/>
    <p:sldId id="308" r:id="rId12"/>
    <p:sldId id="319" r:id="rId13"/>
    <p:sldId id="258" r:id="rId14"/>
    <p:sldId id="336" r:id="rId15"/>
    <p:sldId id="320" r:id="rId16"/>
    <p:sldId id="324" r:id="rId17"/>
    <p:sldId id="332" r:id="rId18"/>
    <p:sldId id="333" r:id="rId19"/>
    <p:sldId id="334" r:id="rId20"/>
    <p:sldId id="321" r:id="rId21"/>
    <p:sldId id="259" r:id="rId22"/>
    <p:sldId id="325" r:id="rId23"/>
    <p:sldId id="335" r:id="rId24"/>
    <p:sldId id="337" r:id="rId25"/>
    <p:sldId id="260" r:id="rId26"/>
    <p:sldId id="342" r:id="rId27"/>
    <p:sldId id="341" r:id="rId28"/>
    <p:sldId id="344" r:id="rId29"/>
    <p:sldId id="346" r:id="rId30"/>
    <p:sldId id="347" r:id="rId31"/>
    <p:sldId id="348" r:id="rId32"/>
    <p:sldId id="345" r:id="rId33"/>
    <p:sldId id="283" r:id="rId34"/>
    <p:sldId id="349" r:id="rId35"/>
    <p:sldId id="262" r:id="rId36"/>
    <p:sldId id="261" r:id="rId37"/>
    <p:sldId id="265" r:id="rId38"/>
    <p:sldId id="266" r:id="rId39"/>
    <p:sldId id="267" r:id="rId40"/>
    <p:sldId id="280" r:id="rId41"/>
    <p:sldId id="270" r:id="rId42"/>
    <p:sldId id="281" r:id="rId43"/>
    <p:sldId id="273" r:id="rId44"/>
    <p:sldId id="272" r:id="rId45"/>
    <p:sldId id="274" r:id="rId46"/>
    <p:sldId id="269" r:id="rId47"/>
    <p:sldId id="275" r:id="rId48"/>
    <p:sldId id="279" r:id="rId49"/>
    <p:sldId id="278" r:id="rId50"/>
    <p:sldId id="277" r:id="rId51"/>
    <p:sldId id="276" r:id="rId52"/>
    <p:sldId id="268" r:id="rId53"/>
    <p:sldId id="282" r:id="rId54"/>
    <p:sldId id="284" r:id="rId55"/>
    <p:sldId id="286" r:id="rId56"/>
    <p:sldId id="287" r:id="rId57"/>
    <p:sldId id="288" r:id="rId58"/>
    <p:sldId id="289" r:id="rId59"/>
    <p:sldId id="285" r:id="rId60"/>
    <p:sldId id="271" r:id="rId61"/>
    <p:sldId id="291" r:id="rId62"/>
    <p:sldId id="290" r:id="rId63"/>
    <p:sldId id="292" r:id="rId64"/>
    <p:sldId id="293" r:id="rId65"/>
    <p:sldId id="294" r:id="rId66"/>
    <p:sldId id="295" r:id="rId67"/>
    <p:sldId id="296" r:id="rId68"/>
    <p:sldId id="297" r:id="rId69"/>
    <p:sldId id="298" r:id="rId70"/>
    <p:sldId id="299" r:id="rId71"/>
    <p:sldId id="300" r:id="rId72"/>
    <p:sldId id="301" r:id="rId73"/>
    <p:sldId id="302" r:id="rId74"/>
    <p:sldId id="303" r:id="rId75"/>
    <p:sldId id="304" r:id="rId76"/>
    <p:sldId id="305" r:id="rId77"/>
    <p:sldId id="263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 varScale="1">
        <p:scale>
          <a:sx n="69" d="100"/>
          <a:sy n="69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2D2E5399-006E-4C74-9558-69A436C77680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0EABC62-DC20-475D-B47D-601AE2317CF1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5399-006E-4C74-9558-69A436C77680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C62-DC20-475D-B47D-601AE2317C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5399-006E-4C74-9558-69A436C77680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C62-DC20-475D-B47D-601AE2317C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5399-006E-4C74-9558-69A436C77680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C62-DC20-475D-B47D-601AE2317C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5399-006E-4C74-9558-69A436C77680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C62-DC20-475D-B47D-601AE2317C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5399-006E-4C74-9558-69A436C77680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C62-DC20-475D-B47D-601AE2317CF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5399-006E-4C74-9558-69A436C77680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C62-DC20-475D-B47D-601AE2317C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5399-006E-4C74-9558-69A436C77680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C62-DC20-475D-B47D-601AE2317C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5399-006E-4C74-9558-69A436C77680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C62-DC20-475D-B47D-601AE2317C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5399-006E-4C74-9558-69A436C77680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C62-DC20-475D-B47D-601AE2317CF1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5399-006E-4C74-9558-69A436C77680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C62-DC20-475D-B47D-601AE2317C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2D2E5399-006E-4C74-9558-69A436C77680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0EABC62-DC20-475D-B47D-601AE2317CF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ved=0CAQQjRw&amp;url=http://www.wrighteyecare.com/patient-education/glaucoma/&amp;ei=mvi7VKv8DIyngwTkn4KwCA&amp;psig=AFQjCNHAoHC2yGpvslv4NyeOn6EwkPGqBg&amp;ust=1421691418254539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oogle.com/url?sa=i&amp;rct=j&amp;q=&amp;esrc=s&amp;frm=1&amp;source=images&amp;cd=&amp;ved=0CAQQjRw&amp;url=http://www.wrighteyecare.com/patient-education/glaucoma/&amp;ei=mvi7VKv8DIyngwTkn4KwCA&amp;psig=AFQjCNHAoHC2yGpvslv4NyeOn6EwkPGqBg&amp;ust=1421691418254539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google.com/url?sa=i&amp;rct=j&amp;q=&amp;esrc=s&amp;frm=1&amp;source=images&amp;cd=&amp;cad=rja&amp;uact=8&amp;ved=0CAcQjRw&amp;url=http://www.herpessimplexvirus.info/tag/herpes-on-the-eyelid&amp;ei=0_m7VOKTDMymggSMl4LIBA&amp;psig=AFQjCNGWmn4ovxIOe-ZddFXaHB2ZrUCDbw&amp;ust=1421691721588395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Strabismus 101,</a:t>
            </a:r>
            <a:br>
              <a:rPr lang="en-US" sz="3200" dirty="0" smtClean="0"/>
            </a:br>
            <a:r>
              <a:rPr lang="en-US" sz="3200" dirty="0" smtClean="0"/>
              <a:t>Conjunctivitis,</a:t>
            </a:r>
            <a:br>
              <a:rPr lang="en-US" sz="3200" dirty="0" smtClean="0"/>
            </a:br>
            <a:r>
              <a:rPr lang="en-US" sz="3200" dirty="0" smtClean="0"/>
              <a:t>Glaucoma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November  2015</a:t>
            </a:r>
          </a:p>
          <a:p>
            <a:r>
              <a:rPr lang="en-US" dirty="0" smtClean="0"/>
              <a:t>Marijean Miller,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85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92467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3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Hypertropia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8" t="20945" r="22963" b="44491"/>
          <a:stretch/>
        </p:blipFill>
        <p:spPr bwMode="auto">
          <a:xfrm>
            <a:off x="2362200" y="2819400"/>
            <a:ext cx="4267200" cy="195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63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Cover Uncover Test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3581400"/>
            <a:ext cx="56348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Use </a:t>
            </a:r>
            <a:r>
              <a:rPr lang="en-US" sz="3200" dirty="0" err="1" smtClean="0"/>
              <a:t>occluder</a:t>
            </a:r>
            <a:r>
              <a:rPr lang="en-US" sz="3200" dirty="0" smtClean="0"/>
              <a:t> </a:t>
            </a:r>
          </a:p>
          <a:p>
            <a:r>
              <a:rPr lang="en-US" sz="3200" dirty="0"/>
              <a:t>H</a:t>
            </a:r>
            <a:r>
              <a:rPr lang="en-US" sz="3200" dirty="0" smtClean="0"/>
              <a:t>ave child look at a target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9926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7" t="44284" r="37829" b="32988"/>
          <a:stretch/>
        </p:blipFill>
        <p:spPr>
          <a:xfrm>
            <a:off x="1219200" y="1066800"/>
            <a:ext cx="2175164" cy="942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7" t="44284" r="37829" b="32988"/>
          <a:stretch/>
        </p:blipFill>
        <p:spPr>
          <a:xfrm>
            <a:off x="1817577" y="2299854"/>
            <a:ext cx="2175164" cy="942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4" t="46791" r="37829" b="32988"/>
          <a:stretch/>
        </p:blipFill>
        <p:spPr>
          <a:xfrm rot="10800000">
            <a:off x="2133600" y="3505200"/>
            <a:ext cx="1087581" cy="83820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937164" y="229985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2188186" y="434340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21181" y="3429001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6928" y="1353188"/>
            <a:ext cx="233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Right </a:t>
            </a:r>
            <a:r>
              <a:rPr lang="en-US" dirty="0" err="1" smtClean="0"/>
              <a:t>esotropia</a:t>
            </a:r>
            <a:r>
              <a:rPr lang="en-US" dirty="0" smtClean="0"/>
              <a:t> ???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43400" y="2387722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Cover  left eye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55834" y="3701535"/>
            <a:ext cx="3902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Did the right eye move?</a:t>
            </a:r>
          </a:p>
          <a:p>
            <a:endParaRPr lang="en-US" dirty="0" smtClean="0"/>
          </a:p>
          <a:p>
            <a:r>
              <a:rPr lang="en-US" dirty="0" smtClean="0"/>
              <a:t>If right eye moved to look was not previously straight.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7" t="44284" r="37829" b="32988"/>
          <a:stretch/>
        </p:blipFill>
        <p:spPr>
          <a:xfrm>
            <a:off x="3394364" y="5105400"/>
            <a:ext cx="2175164" cy="942109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04079" y="57912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3586985" y="60060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4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Uncover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Repeat test for second eye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35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66800"/>
            <a:ext cx="7024744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Cover Uncover test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2514599"/>
            <a:ext cx="6400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Child fixates on a target (distance or near)</a:t>
            </a:r>
          </a:p>
          <a:p>
            <a:r>
              <a:rPr lang="en-US" sz="2000" dirty="0" smtClean="0"/>
              <a:t>Check covering left</a:t>
            </a:r>
          </a:p>
          <a:p>
            <a:r>
              <a:rPr lang="en-US" sz="2000" dirty="0" smtClean="0"/>
              <a:t>Check covering right</a:t>
            </a:r>
          </a:p>
          <a:p>
            <a:endParaRPr lang="en-US" sz="2000" dirty="0" smtClean="0"/>
          </a:p>
          <a:p>
            <a:r>
              <a:rPr lang="en-US" sz="2000" dirty="0" smtClean="0"/>
              <a:t>Normal is NO movement of uncovered eye.</a:t>
            </a:r>
          </a:p>
          <a:p>
            <a:endParaRPr lang="en-US" sz="2000" dirty="0" smtClean="0"/>
          </a:p>
          <a:p>
            <a:r>
              <a:rPr lang="en-US" sz="2000" dirty="0" smtClean="0"/>
              <a:t>Watch the uncovered eye for </a:t>
            </a:r>
            <a:r>
              <a:rPr lang="en-US" sz="2000" dirty="0" err="1" smtClean="0"/>
              <a:t>tropia</a:t>
            </a:r>
            <a:r>
              <a:rPr lang="en-US" sz="2000" dirty="0" smtClean="0"/>
              <a:t> movement</a:t>
            </a:r>
          </a:p>
          <a:p>
            <a:r>
              <a:rPr lang="en-US" sz="2000" dirty="0" smtClean="0"/>
              <a:t>Figure out type of </a:t>
            </a:r>
            <a:r>
              <a:rPr lang="en-US" sz="2000" dirty="0" err="1" smtClean="0"/>
              <a:t>misaligment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Figure out which eye is preferred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34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Strabismus graded by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Tropia</a:t>
            </a:r>
            <a:r>
              <a:rPr lang="en-US" b="1" dirty="0" smtClean="0"/>
              <a:t> </a:t>
            </a:r>
            <a:r>
              <a:rPr lang="en-US" dirty="0" smtClean="0"/>
              <a:t>= misaligned all the time</a:t>
            </a:r>
          </a:p>
          <a:p>
            <a:r>
              <a:rPr lang="en-US" b="1" dirty="0" smtClean="0"/>
              <a:t>Intermittent</a:t>
            </a:r>
            <a:r>
              <a:rPr lang="en-US" dirty="0" smtClean="0"/>
              <a:t>= sometimes misaligned and can hurt vision and function</a:t>
            </a:r>
          </a:p>
          <a:p>
            <a:r>
              <a:rPr lang="en-US" b="1" dirty="0" err="1" smtClean="0"/>
              <a:t>Phoria</a:t>
            </a:r>
            <a:r>
              <a:rPr lang="en-US" dirty="0" smtClean="0"/>
              <a:t>= tendency controlled by fusion.  Small amount is normal.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97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Uncover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Allows fusion sometimes so only shows worst strabismus problems.</a:t>
            </a:r>
          </a:p>
          <a:p>
            <a:r>
              <a:rPr lang="en-US" dirty="0" err="1" smtClean="0"/>
              <a:t>Tropias</a:t>
            </a:r>
            <a:r>
              <a:rPr lang="en-US" dirty="0" smtClean="0"/>
              <a:t> (</a:t>
            </a:r>
            <a:r>
              <a:rPr lang="en-US" dirty="0" err="1" smtClean="0"/>
              <a:t>esotropia</a:t>
            </a:r>
            <a:r>
              <a:rPr lang="en-US" dirty="0" smtClean="0"/>
              <a:t>, </a:t>
            </a:r>
            <a:r>
              <a:rPr lang="en-US" dirty="0" err="1" smtClean="0"/>
              <a:t>exotropia</a:t>
            </a:r>
            <a:r>
              <a:rPr lang="en-US" dirty="0" smtClean="0"/>
              <a:t>, </a:t>
            </a:r>
            <a:r>
              <a:rPr lang="en-US" dirty="0" err="1" smtClean="0"/>
              <a:t>hypertropia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Intermittent </a:t>
            </a:r>
            <a:r>
              <a:rPr lang="en-US" dirty="0" err="1" smtClean="0"/>
              <a:t>tropias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Pull the cover away see movement that “recovers to straight”.  Eyes are straight at times so </a:t>
            </a:r>
            <a:r>
              <a:rPr lang="en-US" dirty="0" err="1" smtClean="0"/>
              <a:t>tropia</a:t>
            </a:r>
            <a:r>
              <a:rPr lang="en-US" dirty="0" smtClean="0"/>
              <a:t> is intermittent.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81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Diagnosis?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90" y="2324100"/>
            <a:ext cx="4677833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99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Strabismus Tests ….So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reflex</a:t>
            </a:r>
          </a:p>
          <a:p>
            <a:r>
              <a:rPr lang="en-US" dirty="0" smtClean="0"/>
              <a:t>Cover Uncover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0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Vision Screening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is your responsibility?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Vision </a:t>
            </a:r>
            <a:r>
              <a:rPr lang="en-US" dirty="0"/>
              <a:t>Screening is strongly recommended by the American Academy of Pediatrics (AAP) </a:t>
            </a:r>
          </a:p>
          <a:p>
            <a:endParaRPr lang="en-US" dirty="0"/>
          </a:p>
          <a:p>
            <a:r>
              <a:rPr lang="en-US" dirty="0" smtClean="0"/>
              <a:t>Check newborns </a:t>
            </a:r>
            <a:r>
              <a:rPr lang="en-US" dirty="0"/>
              <a:t>for red reflex to find congenital </a:t>
            </a:r>
            <a:r>
              <a:rPr lang="en-US" dirty="0" smtClean="0"/>
              <a:t>cataracts</a:t>
            </a:r>
          </a:p>
          <a:p>
            <a:pPr marL="68580" indent="0">
              <a:buNone/>
            </a:pPr>
            <a:r>
              <a:rPr lang="en-US" dirty="0" smtClean="0"/>
              <a:t>I</a:t>
            </a:r>
            <a:endParaRPr lang="en-US" dirty="0"/>
          </a:p>
          <a:p>
            <a:r>
              <a:rPr lang="en-US" dirty="0" smtClean="0"/>
              <a:t>Check for ability </a:t>
            </a:r>
            <a:r>
              <a:rPr lang="en-US" dirty="0"/>
              <a:t>to fix and follow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Check for strabismus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Toddlers: pupillary red reflexes tested with a direct ophthalmoscope (</a:t>
            </a:r>
            <a:r>
              <a:rPr lang="en-US" dirty="0" err="1"/>
              <a:t>Brückner</a:t>
            </a:r>
            <a:r>
              <a:rPr lang="en-US" dirty="0"/>
              <a:t> Test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As soon as able (by 3-4 years), Acuity </a:t>
            </a:r>
            <a:r>
              <a:rPr lang="en-US" dirty="0"/>
              <a:t>of each eye (with the non-tested eye patched) is screened to identify amblyopia.</a:t>
            </a:r>
          </a:p>
          <a:p>
            <a:endParaRPr lang="en-US" dirty="0" smtClean="0"/>
          </a:p>
          <a:p>
            <a:r>
              <a:rPr lang="en-US" dirty="0" smtClean="0"/>
              <a:t>AAPOS= American Association of Pediatric Ophthalmology </a:t>
            </a:r>
            <a:r>
              <a:rPr lang="en-US" dirty="0"/>
              <a:t>and </a:t>
            </a:r>
            <a:r>
              <a:rPr lang="en-US" dirty="0" smtClean="0"/>
              <a:t>Strabismus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05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Cover Test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2667000"/>
            <a:ext cx="726833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Child fixates on target.</a:t>
            </a:r>
          </a:p>
          <a:p>
            <a:r>
              <a:rPr lang="en-US" sz="2400" dirty="0" smtClean="0"/>
              <a:t>Move </a:t>
            </a:r>
            <a:r>
              <a:rPr lang="en-US" sz="2400" dirty="0" err="1" smtClean="0"/>
              <a:t>occluder</a:t>
            </a:r>
            <a:r>
              <a:rPr lang="en-US" sz="2400" dirty="0" smtClean="0"/>
              <a:t> back and forth between eyes.</a:t>
            </a:r>
          </a:p>
          <a:p>
            <a:endParaRPr lang="en-US" sz="2400" dirty="0" smtClean="0"/>
          </a:p>
          <a:p>
            <a:r>
              <a:rPr lang="en-US" sz="2400" dirty="0" smtClean="0"/>
              <a:t>This is most “dissociating test”…..no time to fuse.</a:t>
            </a:r>
          </a:p>
          <a:p>
            <a:r>
              <a:rPr lang="en-US" sz="2400" dirty="0" smtClean="0"/>
              <a:t>Reveals TOTAL of all strabismus.</a:t>
            </a:r>
          </a:p>
          <a:p>
            <a:endParaRPr lang="en-US" sz="2400" dirty="0" smtClean="0"/>
          </a:p>
          <a:p>
            <a:r>
              <a:rPr lang="en-US" sz="2400" dirty="0" smtClean="0"/>
              <a:t>This is strongest test because child cannot fuse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633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5" t="3274" r="-9235" b="-3274"/>
          <a:stretch/>
        </p:blipFill>
        <p:spPr>
          <a:xfrm rot="5400000">
            <a:off x="1112756" y="1893681"/>
            <a:ext cx="7239000" cy="634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3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XT= </a:t>
            </a:r>
            <a:r>
              <a:rPr lang="en-US" dirty="0" err="1" smtClean="0"/>
              <a:t>Exo</a:t>
            </a:r>
            <a:r>
              <a:rPr lang="en-US" b="1" dirty="0" err="1" smtClean="0"/>
              <a:t>tropia</a:t>
            </a:r>
            <a:endParaRPr lang="en-US" b="1" dirty="0" smtClean="0"/>
          </a:p>
          <a:p>
            <a:r>
              <a:rPr lang="en-US" dirty="0" smtClean="0"/>
              <a:t>X(T) = </a:t>
            </a:r>
            <a:r>
              <a:rPr lang="en-US" b="1" dirty="0" smtClean="0"/>
              <a:t>Intermittent</a:t>
            </a:r>
            <a:r>
              <a:rPr lang="en-US" dirty="0" smtClean="0"/>
              <a:t> </a:t>
            </a:r>
            <a:r>
              <a:rPr lang="en-US" dirty="0" err="1" smtClean="0"/>
              <a:t>exotropia</a:t>
            </a:r>
            <a:endParaRPr lang="en-US" dirty="0" smtClean="0"/>
          </a:p>
          <a:p>
            <a:r>
              <a:rPr lang="en-US" dirty="0" smtClean="0"/>
              <a:t>X‘= </a:t>
            </a:r>
            <a:r>
              <a:rPr lang="en-US" dirty="0" err="1" smtClean="0"/>
              <a:t>Exo</a:t>
            </a:r>
            <a:r>
              <a:rPr lang="en-US" b="1" dirty="0" err="1" smtClean="0"/>
              <a:t>phoria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437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 descr="C:\Users\MMILLER\Desktop\Teaching Photo Library\Photos\14 Ptosis Left upper lid andesotr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1965325"/>
            <a:ext cx="3902075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84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 descr="C:\Users\MMILLER\Desktop\Teaching Photo Library\Photos\8 Pseudo ET POD 1 after XT surge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3902075" cy="26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MMILLER\Desktop\Teaching Photo Library\Photos\7 Pseudo 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219200"/>
            <a:ext cx="3902075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85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32004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53000" y="2590800"/>
            <a:ext cx="289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Ocular Torticollis</a:t>
            </a:r>
          </a:p>
          <a:p>
            <a:endParaRPr lang="en-US" dirty="0"/>
          </a:p>
          <a:p>
            <a:r>
              <a:rPr lang="en-US" dirty="0" smtClean="0"/>
              <a:t>Superior Oblique Palsy</a:t>
            </a:r>
          </a:p>
          <a:p>
            <a:r>
              <a:rPr lang="en-US" dirty="0" err="1" smtClean="0"/>
              <a:t>Nystagmus</a:t>
            </a:r>
            <a:endParaRPr lang="en-US" dirty="0" smtClean="0"/>
          </a:p>
          <a:p>
            <a:r>
              <a:rPr lang="en-US" dirty="0" smtClean="0"/>
              <a:t>Glasses</a:t>
            </a:r>
          </a:p>
          <a:p>
            <a:r>
              <a:rPr lang="en-US" dirty="0" smtClean="0"/>
              <a:t>Muscle restriction</a:t>
            </a:r>
          </a:p>
          <a:p>
            <a:endParaRPr lang="en-US" dirty="0"/>
          </a:p>
          <a:p>
            <a:r>
              <a:rPr lang="en-US" dirty="0" smtClean="0"/>
              <a:t>Is head tilt present in sleep?</a:t>
            </a:r>
          </a:p>
          <a:p>
            <a:endParaRPr lang="en-US" dirty="0"/>
          </a:p>
          <a:p>
            <a:r>
              <a:rPr lang="en-US" dirty="0" smtClean="0"/>
              <a:t>Reverse tilt do eyes misalign on light reflex?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46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74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87191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Paralytic </a:t>
            </a:r>
            <a:r>
              <a:rPr lang="en-US" sz="3600" dirty="0" err="1" smtClean="0"/>
              <a:t>vs</a:t>
            </a:r>
            <a:r>
              <a:rPr lang="en-US" sz="3600" dirty="0" smtClean="0"/>
              <a:t> Restrictive </a:t>
            </a:r>
            <a:r>
              <a:rPr lang="en-US" sz="3600" dirty="0" err="1" smtClean="0"/>
              <a:t>Strabismsus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Versions</a:t>
            </a:r>
          </a:p>
          <a:p>
            <a:endParaRPr lang="en-US" dirty="0"/>
          </a:p>
          <a:p>
            <a:r>
              <a:rPr lang="en-US" dirty="0" smtClean="0"/>
              <a:t>New Head posture!</a:t>
            </a:r>
          </a:p>
          <a:p>
            <a:pPr lvl="1"/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= loss of abduction </a:t>
            </a:r>
          </a:p>
          <a:p>
            <a:pPr lvl="1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= down and out eye, maybe large pupil</a:t>
            </a:r>
          </a:p>
          <a:p>
            <a:pPr lvl="1"/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= new tilt or vertical or turn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Lid narrows on adduction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08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87191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Restrictive Strabismus</a:t>
            </a:r>
            <a:endParaRPr lang="en-US" sz="36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" t="33414" r="12889" b="16828"/>
          <a:stretch/>
        </p:blipFill>
        <p:spPr bwMode="auto">
          <a:xfrm>
            <a:off x="3962400" y="4384324"/>
            <a:ext cx="4551688" cy="211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52"/>
          <a:stretch/>
        </p:blipFill>
        <p:spPr bwMode="auto">
          <a:xfrm>
            <a:off x="457200" y="2377966"/>
            <a:ext cx="4391005" cy="238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525780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Duane’s Type 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1828801"/>
            <a:ext cx="2481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Floor fracture</a:t>
            </a:r>
          </a:p>
          <a:p>
            <a:r>
              <a:rPr lang="en-US" dirty="0" smtClean="0"/>
              <a:t>Medial Wall Fracture</a:t>
            </a:r>
          </a:p>
          <a:p>
            <a:r>
              <a:rPr lang="en-US" dirty="0" smtClean="0"/>
              <a:t>Thyroid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5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Topic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094" y="2615247"/>
            <a:ext cx="3902825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68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27664"/>
            <a:ext cx="7848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</a:t>
            </a:r>
            <a:r>
              <a:rPr lang="en-US" dirty="0" smtClean="0"/>
              <a:t>should pediatricians </a:t>
            </a:r>
            <a:r>
              <a:rPr lang="en-US" dirty="0" smtClean="0"/>
              <a:t>care </a:t>
            </a:r>
            <a:r>
              <a:rPr lang="en-US" dirty="0" smtClean="0"/>
              <a:t>about strabismus?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Retinoblastoma</a:t>
            </a:r>
          </a:p>
          <a:p>
            <a:r>
              <a:rPr lang="en-US" dirty="0" smtClean="0"/>
              <a:t>Amblyopia=</a:t>
            </a:r>
          </a:p>
          <a:p>
            <a:pPr marL="365760" lvl="1" indent="0">
              <a:buNone/>
            </a:pPr>
            <a:r>
              <a:rPr lang="en-US" dirty="0" smtClean="0"/>
              <a:t>reversible loss </a:t>
            </a:r>
            <a:r>
              <a:rPr lang="en-US" dirty="0" smtClean="0"/>
              <a:t>of vision</a:t>
            </a:r>
          </a:p>
          <a:p>
            <a:r>
              <a:rPr lang="en-US" dirty="0" smtClean="0"/>
              <a:t>Fusion</a:t>
            </a:r>
          </a:p>
          <a:p>
            <a:r>
              <a:rPr lang="en-US" dirty="0" smtClean="0"/>
              <a:t>School function</a:t>
            </a:r>
          </a:p>
          <a:p>
            <a:r>
              <a:rPr lang="en-US" dirty="0" smtClean="0"/>
              <a:t>Induced head postures</a:t>
            </a:r>
          </a:p>
          <a:p>
            <a:r>
              <a:rPr lang="en-US" dirty="0" smtClean="0"/>
              <a:t>reconstructive</a:t>
            </a:r>
            <a:endParaRPr lang="en-US" dirty="0"/>
          </a:p>
        </p:txBody>
      </p:sp>
      <p:pic>
        <p:nvPicPr>
          <p:cNvPr id="4" name="Picture 3" descr="C:\WINDOWS\TEMP\~AUT001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22336"/>
            <a:ext cx="2209800" cy="143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00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Infants:  Watch out</a:t>
            </a:r>
            <a:br>
              <a:rPr lang="en-US" dirty="0" smtClean="0"/>
            </a:br>
            <a:r>
              <a:rPr lang="en-US" dirty="0" smtClean="0"/>
              <a:t>Don’t miss Glaucoma!</a:t>
            </a:r>
            <a:endParaRPr lang="en-US" dirty="0"/>
          </a:p>
        </p:txBody>
      </p:sp>
      <p:pic>
        <p:nvPicPr>
          <p:cNvPr id="4" name="Picture 2" descr="https://encrypted-tbn0.gstatic.com/images?q=tbn:ANd9GcQ5RaHqGcZnVIkD6HwmBrd9OMWjzkDFke-kxFiCeAng5OuLzRY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63" y="2133600"/>
            <a:ext cx="2773300" cy="2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encrypted-tbn1.gstatic.com/images?q=tbn:ANd9GcTk-iNCEI7py1qgAzqLHst7F_5WPpCSajsce73eP4N4A-cKWPfX8LeBw_ER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3048000" cy="210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8927" y="4306194"/>
            <a:ext cx="406072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Early</a:t>
            </a:r>
            <a:r>
              <a:rPr lang="en-US" dirty="0" smtClean="0"/>
              <a:t>:  Clear tears</a:t>
            </a:r>
          </a:p>
          <a:p>
            <a:r>
              <a:rPr lang="en-US" dirty="0" smtClean="0"/>
              <a:t>Photophobia</a:t>
            </a:r>
          </a:p>
          <a:p>
            <a:r>
              <a:rPr lang="en-US" dirty="0" smtClean="0"/>
              <a:t>Irritable</a:t>
            </a:r>
          </a:p>
          <a:p>
            <a:r>
              <a:rPr lang="en-US" dirty="0" smtClean="0"/>
              <a:t>Family </a:t>
            </a:r>
            <a:r>
              <a:rPr lang="en-US" dirty="0" err="1" smtClean="0"/>
              <a:t>hx</a:t>
            </a:r>
            <a:r>
              <a:rPr lang="en-US" dirty="0" smtClean="0"/>
              <a:t> Glaucoma</a:t>
            </a:r>
          </a:p>
          <a:p>
            <a:endParaRPr lang="en-US" dirty="0"/>
          </a:p>
          <a:p>
            <a:r>
              <a:rPr lang="en-US" b="1" dirty="0" smtClean="0"/>
              <a:t>Late</a:t>
            </a:r>
            <a:r>
              <a:rPr lang="en-US" dirty="0" smtClean="0"/>
              <a:t>= </a:t>
            </a:r>
            <a:r>
              <a:rPr lang="en-US" dirty="0" err="1" smtClean="0"/>
              <a:t>Buphthalmia</a:t>
            </a:r>
            <a:endParaRPr lang="en-US" dirty="0" smtClean="0"/>
          </a:p>
          <a:p>
            <a:r>
              <a:rPr lang="en-US" dirty="0" smtClean="0"/>
              <a:t>Pressure before age 3</a:t>
            </a:r>
          </a:p>
          <a:p>
            <a:r>
              <a:rPr lang="en-US" dirty="0"/>
              <a:t>	</a:t>
            </a:r>
            <a:r>
              <a:rPr lang="en-US" dirty="0" smtClean="0"/>
              <a:t> eye blows up like balloon.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80708" y="4278485"/>
            <a:ext cx="46204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Vs</a:t>
            </a:r>
            <a:r>
              <a:rPr lang="en-US" dirty="0" smtClean="0"/>
              <a:t> Common:</a:t>
            </a:r>
          </a:p>
          <a:p>
            <a:r>
              <a:rPr lang="en-US" dirty="0" smtClean="0"/>
              <a:t>Nasolacrimal Duct Obstruction </a:t>
            </a:r>
          </a:p>
          <a:p>
            <a:r>
              <a:rPr lang="en-US" dirty="0" smtClean="0"/>
              <a:t>Discharge </a:t>
            </a:r>
          </a:p>
          <a:p>
            <a:r>
              <a:rPr lang="en-US" dirty="0" smtClean="0"/>
              <a:t>Clear Cornea!</a:t>
            </a:r>
          </a:p>
          <a:p>
            <a:r>
              <a:rPr lang="en-US" dirty="0" smtClean="0"/>
              <a:t>Happy kid</a:t>
            </a:r>
          </a:p>
          <a:p>
            <a:r>
              <a:rPr lang="en-US" dirty="0" smtClean="0"/>
              <a:t>Sac pressure more goo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21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Watch out</a:t>
            </a:r>
            <a:br>
              <a:rPr lang="en-US" dirty="0" smtClean="0"/>
            </a:br>
            <a:r>
              <a:rPr lang="en-US" dirty="0" smtClean="0"/>
              <a:t>Don’t miss HSV!!</a:t>
            </a:r>
            <a:endParaRPr lang="en-US" dirty="0"/>
          </a:p>
        </p:txBody>
      </p:sp>
      <p:pic>
        <p:nvPicPr>
          <p:cNvPr id="4" name="Picture 2" descr="https://encrypted-tbn0.gstatic.com/images?q=tbn:ANd9GcQ5RaHqGcZnVIkD6HwmBrd9OMWjzkDFke-kxFiCeAng5OuLzRY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708" y="1752600"/>
            <a:ext cx="2773300" cy="2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4291" y="2822138"/>
            <a:ext cx="387638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Minimal discharge</a:t>
            </a:r>
          </a:p>
          <a:p>
            <a:r>
              <a:rPr lang="en-US" dirty="0" smtClean="0"/>
              <a:t>Photophobia</a:t>
            </a:r>
          </a:p>
          <a:p>
            <a:r>
              <a:rPr lang="en-US" dirty="0" smtClean="0"/>
              <a:t>Conjunctiva may be pink</a:t>
            </a:r>
          </a:p>
          <a:p>
            <a:endParaRPr lang="en-US" dirty="0" smtClean="0"/>
          </a:p>
          <a:p>
            <a:r>
              <a:rPr lang="en-US" dirty="0" smtClean="0"/>
              <a:t>HSV early:</a:t>
            </a:r>
          </a:p>
          <a:p>
            <a:r>
              <a:rPr lang="en-US" dirty="0" err="1" smtClean="0"/>
              <a:t>Fluroscene</a:t>
            </a:r>
            <a:r>
              <a:rPr lang="en-US" dirty="0" smtClean="0"/>
              <a:t> stain =branch pattern</a:t>
            </a:r>
          </a:p>
          <a:p>
            <a:endParaRPr lang="en-US" dirty="0" smtClean="0"/>
          </a:p>
          <a:p>
            <a:r>
              <a:rPr lang="en-US" dirty="0" smtClean="0"/>
              <a:t>HSV late:</a:t>
            </a:r>
          </a:p>
          <a:p>
            <a:r>
              <a:rPr lang="en-US" dirty="0" smtClean="0"/>
              <a:t>Cornea hazy</a:t>
            </a:r>
            <a:r>
              <a:rPr lang="en-US" dirty="0"/>
              <a:t> </a:t>
            </a:r>
            <a:r>
              <a:rPr lang="en-US" dirty="0" smtClean="0"/>
              <a:t>or white areas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80708" y="4114800"/>
            <a:ext cx="34012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Discharge </a:t>
            </a:r>
          </a:p>
          <a:p>
            <a:r>
              <a:rPr lang="en-US" dirty="0" smtClean="0"/>
              <a:t>Clear Cornea!</a:t>
            </a:r>
          </a:p>
          <a:p>
            <a:r>
              <a:rPr lang="en-US" dirty="0" smtClean="0"/>
              <a:t>Happy kid</a:t>
            </a:r>
          </a:p>
          <a:p>
            <a:r>
              <a:rPr lang="en-US" dirty="0" smtClean="0"/>
              <a:t>Sac pressure expresses 	material</a:t>
            </a:r>
          </a:p>
          <a:p>
            <a:endParaRPr lang="en-US" dirty="0"/>
          </a:p>
          <a:p>
            <a:r>
              <a:rPr lang="en-US" dirty="0" smtClean="0"/>
              <a:t>Don’t miss </a:t>
            </a:r>
            <a:r>
              <a:rPr lang="en-US" dirty="0" err="1" smtClean="0"/>
              <a:t>dacrocyceole</a:t>
            </a:r>
            <a:r>
              <a:rPr lang="en-US" dirty="0" smtClean="0"/>
              <a:t> newborn as most become </a:t>
            </a:r>
            <a:r>
              <a:rPr lang="en-US" dirty="0" err="1" smtClean="0"/>
              <a:t>dacrocyctitis</a:t>
            </a:r>
            <a:r>
              <a:rPr lang="en-US" dirty="0"/>
              <a:t>!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3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27664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Dacroceole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	not just any old NLD Obstruction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Newborn</a:t>
            </a:r>
          </a:p>
          <a:p>
            <a:r>
              <a:rPr lang="en-US" dirty="0" smtClean="0"/>
              <a:t>Make sure no ball at lacrimal sac</a:t>
            </a:r>
          </a:p>
          <a:p>
            <a:r>
              <a:rPr lang="en-US" dirty="0" smtClean="0"/>
              <a:t>Amniotic fluid in high and low block of lacrimal system </a:t>
            </a:r>
            <a:endParaRPr lang="en-US" dirty="0" smtClean="0"/>
          </a:p>
          <a:p>
            <a:r>
              <a:rPr lang="en-US" dirty="0"/>
              <a:t>U</a:t>
            </a:r>
            <a:r>
              <a:rPr lang="en-US" dirty="0" smtClean="0"/>
              <a:t>sually </a:t>
            </a:r>
            <a:r>
              <a:rPr lang="en-US" dirty="0" smtClean="0"/>
              <a:t>gets </a:t>
            </a:r>
            <a:r>
              <a:rPr lang="en-US" dirty="0" smtClean="0"/>
              <a:t>spontaneously infected  during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smtClean="0"/>
              <a:t>week of life</a:t>
            </a:r>
          </a:p>
          <a:p>
            <a:r>
              <a:rPr lang="en-US" dirty="0" smtClean="0"/>
              <a:t>When infected = </a:t>
            </a:r>
            <a:r>
              <a:rPr lang="en-US" dirty="0" err="1" smtClean="0"/>
              <a:t>Dacrocystitis</a:t>
            </a:r>
            <a:endParaRPr lang="en-US" dirty="0" smtClean="0"/>
          </a:p>
          <a:p>
            <a:r>
              <a:rPr lang="en-US" dirty="0" smtClean="0"/>
              <a:t>Results admission and w/u </a:t>
            </a:r>
            <a:r>
              <a:rPr lang="en-US" dirty="0" smtClean="0"/>
              <a:t>sepsis</a:t>
            </a:r>
          </a:p>
          <a:p>
            <a:r>
              <a:rPr lang="en-US" dirty="0" smtClean="0"/>
              <a:t>May prevent infection with early probe in office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92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065" y="1072298"/>
            <a:ext cx="5850686" cy="470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28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Marijean Miller, MD</a:t>
            </a:r>
          </a:p>
          <a:p>
            <a:r>
              <a:rPr lang="en-US" dirty="0" smtClean="0"/>
              <a:t>Rotate through the eye clinic or come to SG satellite</a:t>
            </a:r>
          </a:p>
          <a:p>
            <a:r>
              <a:rPr lang="en-US" dirty="0" smtClean="0"/>
              <a:t>Rotate in the NICU on ROP rounds</a:t>
            </a:r>
          </a:p>
          <a:p>
            <a:r>
              <a:rPr lang="en-US" dirty="0" smtClean="0"/>
              <a:t>AAPOS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2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WINDOWS\TEMP\~AUT0008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5128147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4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WINDOWS\TEMP\~AUT0010.bmp"/>
          <p:cNvPicPr>
            <a:picLocks noChangeAspect="1" noChangeArrowheads="1"/>
          </p:cNvPicPr>
          <p:nvPr/>
        </p:nvPicPr>
        <p:blipFill>
          <a:blip r:embed="rId2">
            <a:lum bright="-12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400144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4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WINDOWS\TEMP\~AUT000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1"/>
            <a:ext cx="393407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WINDOWS\TEMP\~AUT0006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952" y="3429001"/>
            <a:ext cx="454636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78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WINDOWS\TEMP\~AUT0009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990548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68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WINDOWS\TEMP\~AUT001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3311236"/>
            <a:ext cx="5509522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63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577" y="1524000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err="1">
                <a:solidFill>
                  <a:schemeClr val="tx1"/>
                </a:solidFill>
              </a:rPr>
              <a:t>Esotropia</a:t>
            </a:r>
            <a:r>
              <a:rPr lang="en-US" sz="4400" dirty="0">
                <a:solidFill>
                  <a:schemeClr val="tx1"/>
                </a:solidFill>
              </a:rPr>
              <a:t>= ET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endParaRPr lang="en-US" sz="3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5" t="32449" r="14859" b="41749"/>
          <a:stretch/>
        </p:blipFill>
        <p:spPr bwMode="auto">
          <a:xfrm>
            <a:off x="2590800" y="3193473"/>
            <a:ext cx="376843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52800" y="5181600"/>
            <a:ext cx="2576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Left </a:t>
            </a:r>
            <a:r>
              <a:rPr lang="en-US" sz="2800" dirty="0" err="1" smtClean="0"/>
              <a:t>Esotropia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12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51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MILLER\Desktop\Peds Residents-2014\Photos\12 Lid hemangioma 3 months 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20982"/>
            <a:ext cx="4594412" cy="34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60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35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encrypted-tbn0.gstatic.com/images?q=tbn:ANd9GcQ5RaHqGcZnVIkD6HwmBrd9OMWjzkDFke-kxFiCeAng5OuLzRY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12818"/>
            <a:ext cx="3861991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34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1.gstatic.com/images?q=tbn:ANd9GcTk-iNCEI7py1qgAzqLHst7F_5WPpCSajsce73eP4N4A-cKWPfX8LeBw_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442224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77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sciencephoto.com/image/471492/350wm/C0139706-Herpes_infection_of_the_eyelid-SP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333375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8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MMILLER\Desktop\Peds Residents-2014\Photos\18 Chalaz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352800"/>
            <a:ext cx="3902075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38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aapos.org/client_data/files/2011/_120_chalazi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0"/>
            <a:ext cx="3352800" cy="260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12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24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0" y="-491836"/>
            <a:ext cx="10066289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2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Exotropia</a:t>
            </a:r>
            <a:r>
              <a:rPr lang="en-US" dirty="0">
                <a:solidFill>
                  <a:schemeClr val="tx1"/>
                </a:solidFill>
              </a:rPr>
              <a:t> = 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3600" dirty="0" smtClean="0"/>
              <a:t> </a:t>
            </a:r>
            <a:endParaRPr lang="en-US" sz="3600" b="1" dirty="0" smtClean="0"/>
          </a:p>
        </p:txBody>
      </p:sp>
      <p:pic>
        <p:nvPicPr>
          <p:cNvPr id="4" name="Picture 2" descr="C:\Users\MMILLER\Desktop\Teaching Photo Library\Photos\10 Left X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26342" r="15032" b="37611"/>
          <a:stretch/>
        </p:blipFill>
        <p:spPr bwMode="auto">
          <a:xfrm>
            <a:off x="2438400" y="2743200"/>
            <a:ext cx="4314094" cy="155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5386" y="4876800"/>
            <a:ext cx="4053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Left </a:t>
            </a:r>
            <a:r>
              <a:rPr lang="en-US" sz="2400" dirty="0" err="1" smtClean="0"/>
              <a:t>Exotropia</a:t>
            </a:r>
            <a:endParaRPr lang="en-US" sz="2400" dirty="0" smtClean="0"/>
          </a:p>
          <a:p>
            <a:r>
              <a:rPr lang="en-US" sz="2400" dirty="0" smtClean="0"/>
              <a:t>“</a:t>
            </a:r>
            <a:r>
              <a:rPr lang="en-US" sz="2400" dirty="0" err="1" smtClean="0"/>
              <a:t>Exo</a:t>
            </a:r>
            <a:r>
              <a:rPr lang="en-US" sz="2400" dirty="0" smtClean="0"/>
              <a:t>” = eye exits the nose</a:t>
            </a:r>
          </a:p>
        </p:txBody>
      </p:sp>
    </p:spTree>
    <p:extLst>
      <p:ext uri="{BB962C8B-B14F-4D97-AF65-F5344CB8AC3E}">
        <p14:creationId xmlns:p14="http://schemas.microsoft.com/office/powerpoint/2010/main" val="139801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5029200" cy="397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94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1905000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7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WINDOWS\TEMP\~AUT001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84218"/>
            <a:ext cx="4592608" cy="333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79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525854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62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at risk?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Premature infants born :</a:t>
            </a:r>
          </a:p>
          <a:p>
            <a:pPr lvl="1"/>
            <a:r>
              <a:rPr lang="en-US" dirty="0"/>
              <a:t>30 weeks or less</a:t>
            </a:r>
          </a:p>
          <a:p>
            <a:r>
              <a:rPr lang="en-US" dirty="0"/>
              <a:t>Low Birth Weight Infants (</a:t>
            </a:r>
            <a:r>
              <a:rPr lang="en-US" dirty="0" smtClean="0"/>
              <a:t>LBWI)</a:t>
            </a:r>
          </a:p>
          <a:p>
            <a:pPr lvl="1"/>
            <a:r>
              <a:rPr lang="en-US" dirty="0" smtClean="0"/>
              <a:t>1500 </a:t>
            </a:r>
            <a:r>
              <a:rPr lang="en-US" dirty="0"/>
              <a:t>grams or less</a:t>
            </a:r>
          </a:p>
          <a:p>
            <a:r>
              <a:rPr lang="en-US" dirty="0"/>
              <a:t>Infant that have had an extremely ill medical course</a:t>
            </a:r>
          </a:p>
          <a:p>
            <a:r>
              <a:rPr lang="en-US" dirty="0"/>
              <a:t> Risk Factors </a:t>
            </a:r>
          </a:p>
          <a:p>
            <a:pPr lvl="1"/>
            <a:r>
              <a:rPr lang="en-US" dirty="0"/>
              <a:t>Twin or multiple gestation </a:t>
            </a:r>
          </a:p>
          <a:p>
            <a:pPr lvl="1"/>
            <a:r>
              <a:rPr lang="en-US" dirty="0"/>
              <a:t>IVH</a:t>
            </a:r>
          </a:p>
          <a:p>
            <a:pPr lvl="1"/>
            <a:r>
              <a:rPr lang="en-US" dirty="0"/>
              <a:t>Hydrocephalus</a:t>
            </a:r>
          </a:p>
          <a:p>
            <a:pPr lvl="1"/>
            <a:r>
              <a:rPr lang="en-US" dirty="0" smtClean="0"/>
              <a:t>Cardiovascular Disease</a:t>
            </a:r>
          </a:p>
          <a:p>
            <a:pPr lvl="1"/>
            <a:r>
              <a:rPr lang="en-US" dirty="0" smtClean="0"/>
              <a:t>Chronic </a:t>
            </a:r>
            <a:r>
              <a:rPr lang="en-US" dirty="0"/>
              <a:t>lung Disease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30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MILLER\Desktop\Teaching Photo Library\Photos\10 Left X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9992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MILLER\Desktop\Teaching Photo Library\Photos\17 Conjunctivit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1965325"/>
            <a:ext cx="3902075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3377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Work Photos\GPAC PHOTOS\December-04toJanuary05 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831850"/>
            <a:ext cx="6924675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34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92467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350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Photograph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88415" y="3691451"/>
            <a:ext cx="1297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  RHT 10Δ</a:t>
            </a:r>
          </a:p>
          <a:p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      X 12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342" y="3906894"/>
            <a:ext cx="1094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RHT 20Δ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1925" y="2409347"/>
            <a:ext cx="644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ortho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4577" y="2409347"/>
            <a:ext cx="933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RHT 8Δ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6630" y="3906894"/>
            <a:ext cx="1120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RHT 12Δ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57822" y="5180534"/>
            <a:ext cx="1419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      RHT 25Δ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          E4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C:\Users\kadoleza\AppData\Local\Microsoft\Windows\Temporary Internet Files\Content.Outlook\TRGFD0K3\afb9a59a-c341-4a65-ad7c-a312845575e5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8" y="1849217"/>
            <a:ext cx="4354777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389" y="1849217"/>
            <a:ext cx="4723256" cy="374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608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Tests for Strabismus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reflex</a:t>
            </a:r>
          </a:p>
          <a:p>
            <a:r>
              <a:rPr lang="en-US" dirty="0" smtClean="0"/>
              <a:t>Cover-uncover test</a:t>
            </a:r>
          </a:p>
          <a:p>
            <a:r>
              <a:rPr lang="en-US" dirty="0" smtClean="0"/>
              <a:t>Alternate Cover Test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644434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30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92467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8866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92467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6617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92467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3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92467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95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92467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1758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78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6098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92467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06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92467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891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Reflex</a:t>
            </a:r>
            <a:endParaRPr lang="en-US" dirty="0"/>
          </a:p>
        </p:txBody>
      </p:sp>
      <p:pic>
        <p:nvPicPr>
          <p:cNvPr id="22530" name="Picture 2" descr="C:\Users\MMILLER\Desktop\Teaching Photo Library\Photos\8 Pseudo ET POD 1 after XT surge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438400"/>
            <a:ext cx="3902075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5625314"/>
            <a:ext cx="567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Normal = Reflex in center of pupil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465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57400"/>
            <a:ext cx="304882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08" y="1622208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4854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92" y="503237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7" y="3429000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946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8777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5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14400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429000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40163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3734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62200"/>
            <a:ext cx="7086600" cy="531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7970" y="1053083"/>
            <a:ext cx="4451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Which eye is looking at you?</a:t>
            </a:r>
          </a:p>
          <a:p>
            <a:r>
              <a:rPr lang="en-US" sz="2400" b="1" dirty="0" smtClean="0"/>
              <a:t>Right eye = Fixating Eye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074826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65631"/>
            <a:ext cx="5867400" cy="392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3540" y="1357745"/>
            <a:ext cx="2988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Light Reflex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91042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Covered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Pseudostrabismus</a:t>
            </a:r>
            <a:r>
              <a:rPr lang="en-US" dirty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Strabismus</a:t>
            </a:r>
          </a:p>
          <a:p>
            <a:r>
              <a:rPr lang="en-US" dirty="0" smtClean="0"/>
              <a:t>Abnormal Red Reflex</a:t>
            </a:r>
          </a:p>
          <a:p>
            <a:r>
              <a:rPr lang="en-US" dirty="0" smtClean="0"/>
              <a:t>Tearing</a:t>
            </a:r>
          </a:p>
          <a:p>
            <a:r>
              <a:rPr lang="en-US" dirty="0" err="1" smtClean="0"/>
              <a:t>Styes</a:t>
            </a:r>
            <a:endParaRPr lang="en-US" dirty="0" smtClean="0"/>
          </a:p>
          <a:p>
            <a:r>
              <a:rPr lang="en-US" dirty="0" smtClean="0"/>
              <a:t>Optic Nerve/Retina</a:t>
            </a:r>
          </a:p>
          <a:p>
            <a:r>
              <a:rPr lang="en-US" dirty="0" smtClean="0"/>
              <a:t>Amblyopia</a:t>
            </a:r>
          </a:p>
          <a:p>
            <a:r>
              <a:rPr lang="en-US" dirty="0" smtClean="0"/>
              <a:t>ROP screening criteria</a:t>
            </a:r>
          </a:p>
          <a:p>
            <a:endParaRPr lang="en-US" dirty="0"/>
          </a:p>
          <a:p>
            <a:r>
              <a:rPr lang="en-US" dirty="0" smtClean="0"/>
              <a:t>AAPOS</a:t>
            </a:r>
          </a:p>
          <a:p>
            <a:pPr marL="68580" indent="0">
              <a:buNone/>
            </a:pPr>
            <a:r>
              <a:rPr lang="en-US" dirty="0" smtClean="0"/>
              <a:t>	American Association of </a:t>
            </a:r>
          </a:p>
          <a:p>
            <a:pPr marL="68580" indent="0">
              <a:buNone/>
            </a:pPr>
            <a:r>
              <a:rPr lang="en-US" dirty="0"/>
              <a:t>	</a:t>
            </a:r>
            <a:r>
              <a:rPr lang="en-US" dirty="0" smtClean="0"/>
              <a:t>Pediatric Ophthalmology and Strabismus</a:t>
            </a:r>
          </a:p>
          <a:p>
            <a:pPr marL="6858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019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Reflex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r="5071" b="23063"/>
          <a:stretch/>
        </p:blipFill>
        <p:spPr>
          <a:xfrm>
            <a:off x="2590800" y="2895600"/>
            <a:ext cx="3458449" cy="225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7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8040" r="24401" b="67463"/>
          <a:stretch/>
        </p:blipFill>
        <p:spPr>
          <a:xfrm>
            <a:off x="1219200" y="1600200"/>
            <a:ext cx="6781799" cy="2396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0130" y="4539734"/>
            <a:ext cx="524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Light reflex is first estimate of alignment.</a:t>
            </a:r>
          </a:p>
        </p:txBody>
      </p:sp>
    </p:spTree>
    <p:extLst>
      <p:ext uri="{BB962C8B-B14F-4D97-AF65-F5344CB8AC3E}">
        <p14:creationId xmlns:p14="http://schemas.microsoft.com/office/powerpoint/2010/main" val="222478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1349</TotalTime>
  <Words>711</Words>
  <Application>Microsoft Office PowerPoint</Application>
  <PresentationFormat>On-screen Show (4:3)</PresentationFormat>
  <Paragraphs>197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Austin</vt:lpstr>
      <vt:lpstr>Strabismus 101, Conjunctivitis, Glaucoma</vt:lpstr>
      <vt:lpstr>Vision Screening What is your responsibility?</vt:lpstr>
      <vt:lpstr>Why should pediatricians care about strabismus?</vt:lpstr>
      <vt:lpstr>Esotropia= ET </vt:lpstr>
      <vt:lpstr>Exotropia = XT</vt:lpstr>
      <vt:lpstr>Tests for Strabismus</vt:lpstr>
      <vt:lpstr>Light Reflex</vt:lpstr>
      <vt:lpstr>Light Reflex</vt:lpstr>
      <vt:lpstr>PowerPoint Presentation</vt:lpstr>
      <vt:lpstr>PowerPoint Presentation</vt:lpstr>
      <vt:lpstr>Hypertropia</vt:lpstr>
      <vt:lpstr>Cover Uncover Test</vt:lpstr>
      <vt:lpstr>PowerPoint Presentation</vt:lpstr>
      <vt:lpstr>Cover Uncover</vt:lpstr>
      <vt:lpstr>Cover Uncover test</vt:lpstr>
      <vt:lpstr>Strabismus graded by control</vt:lpstr>
      <vt:lpstr>Cover Uncover Test</vt:lpstr>
      <vt:lpstr>Diagnosis?</vt:lpstr>
      <vt:lpstr>Strabismus Tests ….So far</vt:lpstr>
      <vt:lpstr>Alternative Cover Test</vt:lpstr>
      <vt:lpstr>PowerPoint Presentation</vt:lpstr>
      <vt:lpstr>Terms</vt:lpstr>
      <vt:lpstr>PowerPoint Presentation</vt:lpstr>
      <vt:lpstr>PowerPoint Presentation</vt:lpstr>
      <vt:lpstr>Other</vt:lpstr>
      <vt:lpstr>PowerPoint Presentation</vt:lpstr>
      <vt:lpstr>Paralytic vs Restrictive Strabismsus</vt:lpstr>
      <vt:lpstr>Restrictive Strabismus</vt:lpstr>
      <vt:lpstr>New Topic</vt:lpstr>
      <vt:lpstr>Infants:  Watch out Don’t miss Glaucoma!</vt:lpstr>
      <vt:lpstr>Watch out Don’t miss HSV!!</vt:lpstr>
      <vt:lpstr>Dacroceole:  not just any old NLD Obstruction</vt:lpstr>
      <vt:lpstr>PowerPoint Presentation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is at risk?</vt:lpstr>
      <vt:lpstr>PowerPoint Presentation</vt:lpstr>
      <vt:lpstr>PowerPoint Presentation</vt:lpstr>
      <vt:lpstr>PowerPoint Presentation</vt:lpstr>
      <vt:lpstr>PowerPoint Presentation</vt:lpstr>
      <vt:lpstr>External Photograph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Topics Covered Today</vt:lpstr>
    </vt:vector>
  </TitlesOfParts>
  <Company>Children's National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refer or not?</dc:title>
  <dc:creator>Miller, Marijean</dc:creator>
  <cp:lastModifiedBy>Miller, Marijean</cp:lastModifiedBy>
  <cp:revision>35</cp:revision>
  <dcterms:created xsi:type="dcterms:W3CDTF">2015-01-18T17:27:29Z</dcterms:created>
  <dcterms:modified xsi:type="dcterms:W3CDTF">2015-11-09T15:16:18Z</dcterms:modified>
</cp:coreProperties>
</file>