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46"/>
  </p:notesMasterIdLst>
  <p:handoutMasterIdLst>
    <p:handoutMasterId r:id="rId47"/>
  </p:handoutMasterIdLst>
  <p:sldIdLst>
    <p:sldId id="258" r:id="rId4"/>
    <p:sldId id="293" r:id="rId5"/>
    <p:sldId id="294" r:id="rId6"/>
    <p:sldId id="295" r:id="rId7"/>
    <p:sldId id="296" r:id="rId8"/>
    <p:sldId id="261" r:id="rId9"/>
    <p:sldId id="266" r:id="rId10"/>
    <p:sldId id="259" r:id="rId11"/>
    <p:sldId id="264" r:id="rId12"/>
    <p:sldId id="263" r:id="rId13"/>
    <p:sldId id="265" r:id="rId14"/>
    <p:sldId id="260" r:id="rId15"/>
    <p:sldId id="262" r:id="rId16"/>
    <p:sldId id="282" r:id="rId17"/>
    <p:sldId id="267" r:id="rId18"/>
    <p:sldId id="268" r:id="rId19"/>
    <p:sldId id="269" r:id="rId20"/>
    <p:sldId id="270" r:id="rId21"/>
    <p:sldId id="272" r:id="rId22"/>
    <p:sldId id="273" r:id="rId23"/>
    <p:sldId id="274" r:id="rId24"/>
    <p:sldId id="275" r:id="rId25"/>
    <p:sldId id="299" r:id="rId26"/>
    <p:sldId id="298" r:id="rId27"/>
    <p:sldId id="300" r:id="rId28"/>
    <p:sldId id="301" r:id="rId29"/>
    <p:sldId id="302" r:id="rId30"/>
    <p:sldId id="277" r:id="rId31"/>
    <p:sldId id="278" r:id="rId32"/>
    <p:sldId id="280" r:id="rId33"/>
    <p:sldId id="279" r:id="rId34"/>
    <p:sldId id="283" r:id="rId35"/>
    <p:sldId id="284" r:id="rId36"/>
    <p:sldId id="285" r:id="rId37"/>
    <p:sldId id="286" r:id="rId38"/>
    <p:sldId id="287" r:id="rId39"/>
    <p:sldId id="291" r:id="rId40"/>
    <p:sldId id="290" r:id="rId41"/>
    <p:sldId id="288" r:id="rId42"/>
    <p:sldId id="289" r:id="rId43"/>
    <p:sldId id="292" r:id="rId44"/>
    <p:sldId id="281"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29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76435" autoAdjust="0"/>
  </p:normalViewPr>
  <p:slideViewPr>
    <p:cSldViewPr>
      <p:cViewPr>
        <p:scale>
          <a:sx n="59" d="100"/>
          <a:sy n="59" d="100"/>
        </p:scale>
        <p:origin x="-1452" y="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4F42C9C6-A499-44C7-A187-EE5DCD3D923A}" type="datetimeFigureOut">
              <a:rPr lang="en-US" smtClean="0"/>
              <a:pPr/>
              <a:t>2/16/2016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AFAB698-7526-4439-965A-2EBA5A21643F}" type="slidenum">
              <a:rPr lang="en-US" smtClean="0"/>
              <a:pPr/>
              <a:t>‹#›</a:t>
            </a:fld>
            <a:endParaRPr lang="en-US"/>
          </a:p>
        </p:txBody>
      </p:sp>
    </p:spTree>
    <p:extLst>
      <p:ext uri="{BB962C8B-B14F-4D97-AF65-F5344CB8AC3E}">
        <p14:creationId xmlns:p14="http://schemas.microsoft.com/office/powerpoint/2010/main" xmlns="" val="3915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DEA4F1E-6FC5-4CE1-A959-8285B6CF9272}" type="datetimeFigureOut">
              <a:rPr lang="en-US" smtClean="0"/>
              <a:pPr/>
              <a:t>2/16/2016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1A677AB-75E1-4C12-BA43-A8C2651ECE76}" type="slidenum">
              <a:rPr lang="en-US" smtClean="0"/>
              <a:pPr/>
              <a:t>‹#›</a:t>
            </a:fld>
            <a:endParaRPr lang="en-US"/>
          </a:p>
        </p:txBody>
      </p:sp>
    </p:spTree>
    <p:extLst>
      <p:ext uri="{BB962C8B-B14F-4D97-AF65-F5344CB8AC3E}">
        <p14:creationId xmlns:p14="http://schemas.microsoft.com/office/powerpoint/2010/main" xmlns="" val="74331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ediatrics.aappublications.org/content/136/5/e120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a:t>
            </a:fld>
            <a:endParaRPr lang="en-US"/>
          </a:p>
        </p:txBody>
      </p:sp>
    </p:spTree>
    <p:extLst>
      <p:ext uri="{BB962C8B-B14F-4D97-AF65-F5344CB8AC3E}">
        <p14:creationId xmlns:p14="http://schemas.microsoft.com/office/powerpoint/2010/main" xmlns="" val="325538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smtClean="0"/>
          </a:p>
          <a:p>
            <a:r>
              <a:rPr lang="en-US" dirty="0" smtClean="0"/>
              <a:t>To address this issue</a:t>
            </a:r>
            <a:r>
              <a:rPr lang="en-US" dirty="0" smtClean="0"/>
              <a:t>, in 2014, </a:t>
            </a:r>
            <a:r>
              <a:rPr lang="en-US" dirty="0" smtClean="0"/>
              <a:t>an interdisciplinary ASPEN working group of physicians, nurses, dietitians and pharmacists was</a:t>
            </a:r>
            <a:r>
              <a:rPr lang="en-US" baseline="0" dirty="0" smtClean="0"/>
              <a:t> assigned the task of developing a uniform and comprehensive definition of </a:t>
            </a:r>
            <a:r>
              <a:rPr lang="en-US" baseline="0" dirty="0" smtClean="0"/>
              <a:t>malnutrition.</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10</a:t>
            </a:fld>
            <a:endParaRPr lang="en-US"/>
          </a:p>
        </p:txBody>
      </p:sp>
    </p:spTree>
    <p:extLst>
      <p:ext uri="{BB962C8B-B14F-4D97-AF65-F5344CB8AC3E}">
        <p14:creationId xmlns:p14="http://schemas.microsoft.com/office/powerpoint/2010/main" xmlns="" val="294545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Malnutrition encompasse</a:t>
            </a:r>
            <a:r>
              <a:rPr lang="en-US" baseline="0" dirty="0" smtClean="0"/>
              <a:t>s the full range of undernutrition through obesity.  Although obesity is a form of malnutrition, for the purpose of this presentation only undernutrition will be discussed.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11</a:t>
            </a:fld>
            <a:endParaRPr lang="en-US"/>
          </a:p>
        </p:txBody>
      </p:sp>
    </p:spTree>
    <p:extLst>
      <p:ext uri="{BB962C8B-B14F-4D97-AF65-F5344CB8AC3E}">
        <p14:creationId xmlns:p14="http://schemas.microsoft.com/office/powerpoint/2010/main" xmlns="" val="132962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itchFamily="2" charset="2"/>
              </a:rPr>
              <a:t> </a:t>
            </a:r>
            <a:r>
              <a:rPr lang="en-US" dirty="0" smtClean="0"/>
              <a:t>ASPEN </a:t>
            </a:r>
            <a:r>
              <a:rPr lang="en-US" dirty="0" smtClean="0"/>
              <a:t>has defined pediatric malnutrition as “an imbalance between nutrient requirement and intake, resulting in cumulative deficits of energy, protein or micronutrients that may negatively affect growth,</a:t>
            </a:r>
            <a:r>
              <a:rPr lang="en-US" baseline="0" dirty="0" smtClean="0"/>
              <a:t> development and other relevant outcomes.”  </a:t>
            </a:r>
          </a:p>
          <a:p>
            <a:r>
              <a:rPr lang="en-US" baseline="0" dirty="0" smtClean="0">
                <a:sym typeface="Wingdings" pitchFamily="2" charset="2"/>
              </a:rPr>
              <a:t></a:t>
            </a:r>
            <a:r>
              <a:rPr lang="en-US" baseline="0" dirty="0" smtClean="0"/>
              <a:t>Pediatric </a:t>
            </a:r>
            <a:r>
              <a:rPr lang="en-US" baseline="0" dirty="0" smtClean="0"/>
              <a:t>malnutrition may be illness related or non-illness related and caused by environmental or behavioral factors.</a:t>
            </a:r>
          </a:p>
          <a:p>
            <a:r>
              <a:rPr lang="en-US" baseline="0" dirty="0" smtClean="0">
                <a:sym typeface="Wingdings" pitchFamily="2" charset="2"/>
              </a:rPr>
              <a:t></a:t>
            </a:r>
            <a:r>
              <a:rPr lang="en-US" baseline="0" dirty="0" smtClean="0"/>
              <a:t>Malnutrition </a:t>
            </a:r>
            <a:r>
              <a:rPr lang="en-US" baseline="0" dirty="0" smtClean="0"/>
              <a:t>is also often characterized by acute or chronic.  National Center for Health Statistics defines chronic as a disease or condition that has lasted for 3 months or longer.  Weight is primarily affected during periods of acute undernutrition, whereas chronic malnutrition typically manifests as </a:t>
            </a:r>
            <a:r>
              <a:rPr lang="en-US" baseline="0" dirty="0" smtClean="0"/>
              <a:t>stunting on inadequate HC growth velocity. </a:t>
            </a:r>
            <a:endParaRPr lang="en-US" baseline="0" dirty="0" smtClean="0"/>
          </a:p>
        </p:txBody>
      </p:sp>
      <p:sp>
        <p:nvSpPr>
          <p:cNvPr id="4" name="Slide Number Placeholder 3"/>
          <p:cNvSpPr>
            <a:spLocks noGrp="1"/>
          </p:cNvSpPr>
          <p:nvPr>
            <p:ph type="sldNum" sz="quarter" idx="10"/>
          </p:nvPr>
        </p:nvSpPr>
        <p:spPr/>
        <p:txBody>
          <a:bodyPr/>
          <a:lstStyle/>
          <a:p>
            <a:fld id="{41A677AB-75E1-4C12-BA43-A8C2651ECE76}" type="slidenum">
              <a:rPr lang="en-US" smtClean="0"/>
              <a:pPr/>
              <a:t>12</a:t>
            </a:fld>
            <a:endParaRPr lang="en-US"/>
          </a:p>
        </p:txBody>
      </p:sp>
    </p:spTree>
    <p:extLst>
      <p:ext uri="{BB962C8B-B14F-4D97-AF65-F5344CB8AC3E}">
        <p14:creationId xmlns:p14="http://schemas.microsoft.com/office/powerpoint/2010/main" xmlns="" val="414098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looks at key concepts</a:t>
            </a:r>
            <a:r>
              <a:rPr lang="en-US" baseline="0" dirty="0" smtClean="0"/>
              <a:t> for defining malnutrition in hospitalized children. </a:t>
            </a:r>
          </a:p>
          <a:p>
            <a:r>
              <a:rPr lang="en-US" baseline="0" dirty="0" smtClean="0">
                <a:sym typeface="Wingdings" pitchFamily="2" charset="2"/>
              </a:rPr>
              <a:t> E</a:t>
            </a:r>
            <a:r>
              <a:rPr lang="en-US" baseline="0" dirty="0" smtClean="0"/>
              <a:t>tiology </a:t>
            </a:r>
            <a:r>
              <a:rPr lang="en-US" baseline="0" dirty="0" smtClean="0"/>
              <a:t>– non-illness </a:t>
            </a:r>
            <a:r>
              <a:rPr lang="en-US" baseline="0" dirty="0" err="1" smtClean="0"/>
              <a:t>vs</a:t>
            </a:r>
            <a:r>
              <a:rPr lang="en-US" baseline="0" dirty="0" smtClean="0"/>
              <a:t> illness related, also included is the influence of inflammation if present.  </a:t>
            </a:r>
          </a:p>
          <a:p>
            <a:pPr>
              <a:buFont typeface="Wingdings"/>
              <a:buChar char="à"/>
            </a:pPr>
            <a:r>
              <a:rPr lang="en-US" baseline="0" dirty="0" smtClean="0">
                <a:sym typeface="Wingdings" pitchFamily="2" charset="2"/>
              </a:rPr>
              <a:t>M</a:t>
            </a:r>
            <a:r>
              <a:rPr lang="en-US" baseline="0" dirty="0" smtClean="0"/>
              <a:t>echanisms </a:t>
            </a:r>
            <a:r>
              <a:rPr lang="en-US" baseline="0" dirty="0" smtClean="0"/>
              <a:t>include starvation, malabsorption, nutrient loss, hyper metabolism and altered utilization of nutrients resulting in decreased intake and increased nutrient requirements. </a:t>
            </a:r>
            <a:endParaRPr lang="en-US" baseline="0" dirty="0" smtClean="0"/>
          </a:p>
          <a:p>
            <a:pPr>
              <a:buFont typeface="Wingdings"/>
              <a:buNone/>
            </a:pPr>
            <a:r>
              <a:rPr lang="en-US" baseline="0" dirty="0" smtClean="0">
                <a:sym typeface="Wingdings" pitchFamily="2" charset="2"/>
              </a:rPr>
              <a:t> </a:t>
            </a:r>
            <a:r>
              <a:rPr lang="en-US" baseline="0" dirty="0" smtClean="0"/>
              <a:t>Outcomes are the previously discussed negative impacts of malnutrition</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13</a:t>
            </a:fld>
            <a:endParaRPr lang="en-US"/>
          </a:p>
        </p:txBody>
      </p:sp>
    </p:spTree>
    <p:extLst>
      <p:ext uri="{BB962C8B-B14F-4D97-AF65-F5344CB8AC3E}">
        <p14:creationId xmlns:p14="http://schemas.microsoft.com/office/powerpoint/2010/main" xmlns="" val="387816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Illness-related malnutrition is associated with an inflammatory component.  </a:t>
            </a:r>
            <a:r>
              <a:rPr lang="en-US" dirty="0" smtClean="0"/>
              <a:t>Inflammatory conditions increase requirements</a:t>
            </a:r>
            <a:r>
              <a:rPr lang="en-US" baseline="0" dirty="0" smtClean="0"/>
              <a:t> for nutrients while promoting a catabolic state. The acute phase inflammatory response is associated with elevated resting energy expenditure and nitrogen excretion and thereby increased energy and protein requirements.  The anorexia that often accompanies inflammation will promote further loss of lean tissue if nutrition intake is inadequate. </a:t>
            </a:r>
          </a:p>
          <a:p>
            <a:endParaRPr lang="en-US" baseline="0" dirty="0" smtClean="0"/>
          </a:p>
          <a:p>
            <a:r>
              <a:rPr lang="en-US" baseline="0" dirty="0" smtClean="0"/>
              <a:t>The presence of inflammation may limit the effectiveness of nutrition interventions and the associated malnutrition may compromise the clinical response to medical therapy. </a:t>
            </a:r>
            <a:r>
              <a:rPr lang="en-US" baseline="0" dirty="0" smtClean="0"/>
              <a:t>Further </a:t>
            </a:r>
            <a:r>
              <a:rPr lang="en-US" baseline="0" dirty="0" smtClean="0"/>
              <a:t>studies examining biomarkers of inflammation and the impact of the inflammatory state on malnutrition in children is highly desirable.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14</a:t>
            </a:fld>
            <a:endParaRPr lang="en-US"/>
          </a:p>
        </p:txBody>
      </p:sp>
    </p:spTree>
    <p:extLst>
      <p:ext uri="{BB962C8B-B14F-4D97-AF65-F5344CB8AC3E}">
        <p14:creationId xmlns:p14="http://schemas.microsoft.com/office/powerpoint/2010/main" xmlns="" val="400882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multitude of parameters have been developed for</a:t>
            </a:r>
            <a:r>
              <a:rPr lang="en-US" baseline="0" dirty="0" smtClean="0"/>
              <a:t> obtaining measurements in children in an effort to determine nutritional status but due to increasing economic constraints on the health care system, identification of the most reliable, reproducible, safe/low-risk and cost effective indicators to support nutrition evaluation are needed.  </a:t>
            </a:r>
          </a:p>
        </p:txBody>
      </p:sp>
      <p:sp>
        <p:nvSpPr>
          <p:cNvPr id="4" name="Slide Number Placeholder 3"/>
          <p:cNvSpPr>
            <a:spLocks noGrp="1"/>
          </p:cNvSpPr>
          <p:nvPr>
            <p:ph type="sldNum" sz="quarter" idx="10"/>
          </p:nvPr>
        </p:nvSpPr>
        <p:spPr/>
        <p:txBody>
          <a:bodyPr/>
          <a:lstStyle/>
          <a:p>
            <a:fld id="{41A677AB-75E1-4C12-BA43-A8C2651ECE76}" type="slidenum">
              <a:rPr lang="en-US" smtClean="0"/>
              <a:pPr/>
              <a:t>15</a:t>
            </a:fld>
            <a:endParaRPr lang="en-US"/>
          </a:p>
        </p:txBody>
      </p:sp>
    </p:spTree>
    <p:extLst>
      <p:ext uri="{BB962C8B-B14F-4D97-AF65-F5344CB8AC3E}">
        <p14:creationId xmlns:p14="http://schemas.microsoft.com/office/powerpoint/2010/main" xmlns="" val="19772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itchFamily="2" charset="2"/>
              </a:rPr>
              <a:t></a:t>
            </a:r>
            <a:r>
              <a:rPr lang="en-US" dirty="0" smtClean="0"/>
              <a:t>The</a:t>
            </a:r>
            <a:r>
              <a:rPr lang="en-US" baseline="0" dirty="0" smtClean="0"/>
              <a:t> </a:t>
            </a:r>
            <a:r>
              <a:rPr lang="en-US" baseline="0" dirty="0" smtClean="0"/>
              <a:t>following are a list of indicators (published in the Consensus Statement put out by AND </a:t>
            </a:r>
            <a:r>
              <a:rPr lang="en-US" baseline="0" dirty="0" err="1" smtClean="0"/>
              <a:t>and</a:t>
            </a:r>
            <a:r>
              <a:rPr lang="en-US" baseline="0" dirty="0" smtClean="0"/>
              <a:t> ASPEN) to be used when assessing and diagnosing pediatric malnutrition for children aged 1 month through 18 years.   </a:t>
            </a:r>
            <a:endParaRPr lang="en-US" baseline="0" dirty="0" smtClean="0"/>
          </a:p>
          <a:p>
            <a:r>
              <a:rPr lang="en-US" baseline="0" dirty="0" smtClean="0"/>
              <a:t>**Read Slide </a:t>
            </a:r>
          </a:p>
          <a:p>
            <a:r>
              <a:rPr lang="en-US" baseline="0" dirty="0" smtClean="0">
                <a:sym typeface="Wingdings" pitchFamily="2" charset="2"/>
              </a:rPr>
              <a:t> In order to assess adequacy of nutrition intake, you must have an idea of estimated needs </a:t>
            </a:r>
            <a:endParaRPr lang="en-US" baseline="0" dirty="0" smtClean="0"/>
          </a:p>
        </p:txBody>
      </p:sp>
      <p:sp>
        <p:nvSpPr>
          <p:cNvPr id="4" name="Slide Number Placeholder 3"/>
          <p:cNvSpPr>
            <a:spLocks noGrp="1"/>
          </p:cNvSpPr>
          <p:nvPr>
            <p:ph type="sldNum" sz="quarter" idx="10"/>
          </p:nvPr>
        </p:nvSpPr>
        <p:spPr/>
        <p:txBody>
          <a:bodyPr/>
          <a:lstStyle/>
          <a:p>
            <a:fld id="{41A677AB-75E1-4C12-BA43-A8C2651ECE76}" type="slidenum">
              <a:rPr lang="en-US" smtClean="0"/>
              <a:pPr/>
              <a:t>16</a:t>
            </a:fld>
            <a:endParaRPr lang="en-US"/>
          </a:p>
        </p:txBody>
      </p:sp>
    </p:spTree>
    <p:extLst>
      <p:ext uri="{BB962C8B-B14F-4D97-AF65-F5344CB8AC3E}">
        <p14:creationId xmlns:p14="http://schemas.microsoft.com/office/powerpoint/2010/main" xmlns="" val="151930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itchFamily="34" charset="0"/>
              <a:buChar char="•"/>
            </a:pPr>
            <a:r>
              <a:rPr lang="en-US" dirty="0" smtClean="0"/>
              <a:t>Growth is the primary outcome measures of nutritional status in children</a:t>
            </a:r>
            <a:r>
              <a:rPr lang="en-US" baseline="0" dirty="0" smtClean="0"/>
              <a:t> and should be monitored at regular intervals throughout childhood and adolescence.  </a:t>
            </a:r>
          </a:p>
          <a:p>
            <a:pPr marL="176679" indent="-176679">
              <a:buFont typeface="Arial" pitchFamily="34" charset="0"/>
              <a:buChar char="•"/>
            </a:pPr>
            <a:r>
              <a:rPr lang="en-US" baseline="0" dirty="0" smtClean="0"/>
              <a:t>The </a:t>
            </a:r>
            <a:r>
              <a:rPr lang="en-US" baseline="0" dirty="0" smtClean="0"/>
              <a:t>charts are designed so that growth trends in the child can be observed over time.  However, a percentile does not reveal the actual degree of deviation from population norms.  The percentile will always be positive because the bell-shaped curve has an infinite tail on both ends.</a:t>
            </a:r>
          </a:p>
          <a:p>
            <a:pPr marL="176679" indent="-176679">
              <a:buFont typeface="Arial" pitchFamily="34" charset="0"/>
              <a:buChar char="•"/>
            </a:pPr>
            <a:r>
              <a:rPr lang="en-US" baseline="0" dirty="0" smtClean="0"/>
              <a:t>More recently, the use of z scores to compare units of standard deviation from norms for reference age groups are recommended for tracking nutrition status.  </a:t>
            </a:r>
          </a:p>
          <a:p>
            <a:pPr marL="176679" indent="-176679">
              <a:buFont typeface="Arial" pitchFamily="34" charset="0"/>
              <a:buChar char="•"/>
            </a:pPr>
            <a:r>
              <a:rPr lang="en-US" baseline="0" dirty="0" smtClean="0"/>
              <a:t>A z score is a statistical measure that tells more specifically how a single data point compares with normal data. Children growing normally will be on or between -1 and 1 z scores of a given indicator.  One resource for determining z scores is peditools.org. </a:t>
            </a:r>
          </a:p>
          <a:p>
            <a:pPr marL="176679" indent="-176679">
              <a:buFont typeface="Arial" pitchFamily="34" charset="0"/>
              <a:buChar char="•"/>
            </a:pPr>
            <a:r>
              <a:rPr lang="en-US" baseline="0" dirty="0" smtClean="0"/>
              <a:t>Growth measurements that cross z score line indicate possible risk.</a:t>
            </a:r>
          </a:p>
          <a:p>
            <a:pPr marL="176679" indent="-176679">
              <a:lnSpc>
                <a:spcPct val="80000"/>
              </a:lnSpc>
              <a:buFont typeface="Arial" pitchFamily="34" charset="0"/>
              <a:buChar char="•"/>
              <a:defRPr/>
            </a:pPr>
            <a:r>
              <a:rPr lang="en-US" sz="1900" dirty="0" smtClean="0"/>
              <a:t>Trisomy 21 (Revised 2015; </a:t>
            </a:r>
            <a:r>
              <a:rPr lang="en-US" sz="1900" dirty="0" smtClean="0">
                <a:hlinkClick r:id="rId3"/>
              </a:rPr>
              <a:t>http://pediatrics.aappublications.org/content/136/5/e1204</a:t>
            </a:r>
            <a:r>
              <a:rPr lang="en-US" sz="1900" dirty="0" smtClean="0"/>
              <a:t>) </a:t>
            </a:r>
          </a:p>
          <a:p>
            <a:pPr marL="176679" indent="-176679">
              <a:lnSpc>
                <a:spcPct val="80000"/>
              </a:lnSpc>
              <a:buFont typeface="Arial" pitchFamily="34" charset="0"/>
              <a:buChar char="•"/>
              <a:defRPr/>
            </a:pPr>
            <a:r>
              <a:rPr lang="en-US" sz="1900" dirty="0" smtClean="0"/>
              <a:t>Cerebral Palsy</a:t>
            </a:r>
          </a:p>
          <a:p>
            <a:pPr marL="942289" lvl="1" indent="-176679">
              <a:lnSpc>
                <a:spcPct val="80000"/>
              </a:lnSpc>
              <a:defRPr/>
            </a:pPr>
            <a:r>
              <a:rPr lang="en-US" sz="1900" dirty="0" smtClean="0"/>
              <a:t>Important to remember: typical growth patterns may not be ideal growth patterns</a:t>
            </a:r>
          </a:p>
          <a:p>
            <a:pPr marL="176679" indent="-176679">
              <a:buFont typeface="Arial" pitchFamily="34" charset="0"/>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17</a:t>
            </a:fld>
            <a:endParaRPr lang="en-US"/>
          </a:p>
        </p:txBody>
      </p:sp>
    </p:spTree>
    <p:extLst>
      <p:ext uri="{BB962C8B-B14F-4D97-AF65-F5344CB8AC3E}">
        <p14:creationId xmlns:p14="http://schemas.microsoft.com/office/powerpoint/2010/main" xmlns="" val="3609894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itchFamily="34" charset="0"/>
              <a:buChar char="•"/>
            </a:pPr>
            <a:r>
              <a:rPr lang="en-US" dirty="0" smtClean="0"/>
              <a:t>Another </a:t>
            </a:r>
            <a:r>
              <a:rPr lang="en-US" dirty="0" smtClean="0"/>
              <a:t>criterion for the early identification of </a:t>
            </a:r>
            <a:r>
              <a:rPr lang="en-US" dirty="0" err="1" smtClean="0"/>
              <a:t>undernutrition</a:t>
            </a:r>
            <a:r>
              <a:rPr lang="en-US" dirty="0" smtClean="0"/>
              <a:t> is the assessment of growth velocity.</a:t>
            </a:r>
            <a:r>
              <a:rPr lang="en-US" baseline="0" dirty="0" smtClean="0"/>
              <a:t>  </a:t>
            </a:r>
            <a:endParaRPr lang="en-US" baseline="0" dirty="0" smtClean="0"/>
          </a:p>
          <a:p>
            <a:pPr marL="176679" indent="-176679"/>
            <a:r>
              <a:rPr lang="en-US" baseline="0" dirty="0" smtClean="0"/>
              <a:t>**Read Slide</a:t>
            </a:r>
            <a:endParaRPr lang="en-US" baseline="0" dirty="0" smtClean="0"/>
          </a:p>
        </p:txBody>
      </p:sp>
      <p:sp>
        <p:nvSpPr>
          <p:cNvPr id="4" name="Slide Number Placeholder 3"/>
          <p:cNvSpPr>
            <a:spLocks noGrp="1"/>
          </p:cNvSpPr>
          <p:nvPr>
            <p:ph type="sldNum" sz="quarter" idx="10"/>
          </p:nvPr>
        </p:nvSpPr>
        <p:spPr/>
        <p:txBody>
          <a:bodyPr/>
          <a:lstStyle/>
          <a:p>
            <a:fld id="{41A677AB-75E1-4C12-BA43-A8C2651ECE76}" type="slidenum">
              <a:rPr lang="en-US" smtClean="0"/>
              <a:pPr/>
              <a:t>18</a:t>
            </a:fld>
            <a:endParaRPr lang="en-US"/>
          </a:p>
        </p:txBody>
      </p:sp>
    </p:spTree>
    <p:extLst>
      <p:ext uri="{BB962C8B-B14F-4D97-AF65-F5344CB8AC3E}">
        <p14:creationId xmlns:p14="http://schemas.microsoft.com/office/powerpoint/2010/main" xmlns="" val="3451411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Slide </a:t>
            </a:r>
          </a:p>
          <a:p>
            <a:r>
              <a:rPr lang="en-US" baseline="0" dirty="0" smtClean="0">
                <a:sym typeface="Wingdings" pitchFamily="2" charset="2"/>
              </a:rPr>
              <a:t> </a:t>
            </a:r>
            <a:r>
              <a:rPr lang="en-US" baseline="0" dirty="0" smtClean="0"/>
              <a:t>thus </a:t>
            </a:r>
            <a:r>
              <a:rPr lang="en-US" baseline="0" dirty="0" smtClean="0"/>
              <a:t>handgrip strength can help to identify the presence of malnutrition but not to quantify the degree of deficit. </a:t>
            </a:r>
          </a:p>
          <a:p>
            <a:pPr marL="176679" indent="-176679">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1A677AB-75E1-4C12-BA43-A8C2651ECE76}" type="slidenum">
              <a:rPr lang="en-US" smtClean="0"/>
              <a:pPr/>
              <a:t>19</a:t>
            </a:fld>
            <a:endParaRPr lang="en-US"/>
          </a:p>
        </p:txBody>
      </p:sp>
    </p:spTree>
    <p:extLst>
      <p:ext uri="{BB962C8B-B14F-4D97-AF65-F5344CB8AC3E}">
        <p14:creationId xmlns:p14="http://schemas.microsoft.com/office/powerpoint/2010/main" xmlns="" val="30681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2</a:t>
            </a:fld>
            <a:endParaRPr lang="en-US"/>
          </a:p>
        </p:txBody>
      </p:sp>
    </p:spTree>
    <p:extLst>
      <p:ext uri="{BB962C8B-B14F-4D97-AF65-F5344CB8AC3E}">
        <p14:creationId xmlns:p14="http://schemas.microsoft.com/office/powerpoint/2010/main" xmlns="" val="229466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initial presentation, a child may have only a single</a:t>
            </a:r>
            <a:r>
              <a:rPr lang="en-US" baseline="0" dirty="0" smtClean="0"/>
              <a:t> </a:t>
            </a:r>
            <a:r>
              <a:rPr lang="en-US" dirty="0" smtClean="0"/>
              <a:t>data points for us</a:t>
            </a:r>
            <a:r>
              <a:rPr lang="en-US" baseline="0" dirty="0" smtClean="0"/>
              <a:t>e as criteria for identifying and diagnosing malnutrition.  When this is the case, the use of z scores as shown above is indicated. </a:t>
            </a:r>
          </a:p>
          <a:p>
            <a:endParaRPr lang="en-US" baseline="0" dirty="0" smtClean="0"/>
          </a:p>
          <a:p>
            <a:r>
              <a:rPr lang="en-US" baseline="0" dirty="0" smtClean="0"/>
              <a:t>Notes:</a:t>
            </a:r>
          </a:p>
          <a:p>
            <a:r>
              <a:rPr lang="en-US" baseline="0" dirty="0" smtClean="0"/>
              <a:t>-Weight-for-age is not recommended as an indicator because ASPEN recommends using dynamic changes in weight for length velocity over time compared with a single measured parameter.  </a:t>
            </a:r>
          </a:p>
          <a:p>
            <a:r>
              <a:rPr lang="en-US" baseline="0" dirty="0" smtClean="0"/>
              <a:t>-Insufficient data to classify height-for-age z score less than -3 as mild or moderate malnutrition. There is only enough evidence to support diagnosis of severe malnutrition with z score of -3 or greater. </a:t>
            </a:r>
          </a:p>
        </p:txBody>
      </p:sp>
      <p:sp>
        <p:nvSpPr>
          <p:cNvPr id="4" name="Slide Number Placeholder 3"/>
          <p:cNvSpPr>
            <a:spLocks noGrp="1"/>
          </p:cNvSpPr>
          <p:nvPr>
            <p:ph type="sldNum" sz="quarter" idx="10"/>
          </p:nvPr>
        </p:nvSpPr>
        <p:spPr/>
        <p:txBody>
          <a:bodyPr/>
          <a:lstStyle/>
          <a:p>
            <a:fld id="{41A677AB-75E1-4C12-BA43-A8C2651ECE76}" type="slidenum">
              <a:rPr lang="en-US" smtClean="0"/>
              <a:pPr/>
              <a:t>20</a:t>
            </a:fld>
            <a:endParaRPr lang="en-US"/>
          </a:p>
        </p:txBody>
      </p:sp>
    </p:spTree>
    <p:extLst>
      <p:ext uri="{BB962C8B-B14F-4D97-AF65-F5344CB8AC3E}">
        <p14:creationId xmlns:p14="http://schemas.microsoft.com/office/powerpoint/2010/main" xmlns="" val="308357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effort should be made to use serial measurements when making a diagnosis since a single data point could be part</a:t>
            </a:r>
            <a:r>
              <a:rPr lang="en-US" baseline="0" dirty="0" smtClean="0"/>
              <a:t> of a normal growth pattern (i.e. 13% of well nourished children are -1 to -1.99 SDs below norm). </a:t>
            </a:r>
            <a:r>
              <a:rPr lang="en-US" dirty="0" smtClean="0"/>
              <a:t>When a child presents with historical </a:t>
            </a:r>
            <a:r>
              <a:rPr lang="en-US" baseline="0" dirty="0" smtClean="0"/>
              <a:t>information and 2 or more data points are available for diagnosing malnutrition, the following additional criteria can be used.  </a:t>
            </a:r>
          </a:p>
          <a:p>
            <a:endParaRPr lang="en-US" baseline="0" dirty="0" smtClean="0"/>
          </a:p>
          <a:p>
            <a:r>
              <a:rPr lang="en-US" baseline="0" dirty="0" smtClean="0"/>
              <a:t>In general, the overall degree of malnutrition should be equal to the most severe category.  As always, it is crucial for clinicians to take into consideration the context and the overall clinical picture as well as potential non-nutritional influences on each indicator.  </a:t>
            </a:r>
          </a:p>
          <a:p>
            <a:endParaRPr lang="en-US" baseline="0" dirty="0" smtClean="0"/>
          </a:p>
          <a:p>
            <a:r>
              <a:rPr lang="en-US" baseline="0" dirty="0" smtClean="0"/>
              <a:t>Notes</a:t>
            </a:r>
          </a:p>
          <a:p>
            <a:r>
              <a:rPr lang="en-US" baseline="0" dirty="0" smtClean="0"/>
              <a:t>-Research used to determine weight loss did not specify time frames.  May consider adding time frames agreed upon by your staff.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21</a:t>
            </a:fld>
            <a:endParaRPr lang="en-US"/>
          </a:p>
        </p:txBody>
      </p:sp>
    </p:spTree>
    <p:extLst>
      <p:ext uri="{BB962C8B-B14F-4D97-AF65-F5344CB8AC3E}">
        <p14:creationId xmlns:p14="http://schemas.microsoft.com/office/powerpoint/2010/main" xmlns="" val="352247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Severe</a:t>
            </a:r>
            <a:r>
              <a:rPr lang="en-US" baseline="0" dirty="0" smtClean="0"/>
              <a:t> protein-calorie malnutrition -&gt; height-for-age z score of -3.2.</a:t>
            </a:r>
          </a:p>
          <a:p>
            <a:r>
              <a:rPr lang="en-US" baseline="0" dirty="0" smtClean="0"/>
              <a:t>Additional Indicators:</a:t>
            </a:r>
          </a:p>
          <a:p>
            <a:pPr marL="235572" indent="-235572">
              <a:buAutoNum type="arabicPeriod"/>
            </a:pPr>
            <a:r>
              <a:rPr lang="en-US" baseline="0" dirty="0" smtClean="0"/>
              <a:t>7.5% loss in UBW -&gt; moderate malnutrition</a:t>
            </a:r>
          </a:p>
          <a:p>
            <a:pPr marL="235572" indent="-235572">
              <a:buAutoNum type="arabicPeriod"/>
            </a:pPr>
            <a:r>
              <a:rPr lang="en-US" baseline="0" dirty="0" smtClean="0"/>
              <a:t>BMI-for-age -1.5 -&gt; mild malnutrition</a:t>
            </a:r>
          </a:p>
          <a:p>
            <a:endParaRPr lang="en-US" baseline="0" dirty="0" smtClean="0"/>
          </a:p>
          <a:p>
            <a:r>
              <a:rPr lang="en-US" baseline="0" dirty="0" smtClean="0"/>
              <a:t>The child’s height-for-age z score indicates stunting, but this is likely due to non-ambulatory status, contractions with difficulty obtaining height proxies and frequent steroid use over the course of his life due to chronic respiratory issues.  This patient has several non-nutritional factors contributing to stunting.  </a:t>
            </a:r>
            <a:endParaRPr lang="en-US" baseline="0" dirty="0" smtClean="0"/>
          </a:p>
          <a:p>
            <a:endParaRPr lang="en-US" baseline="0" dirty="0" smtClean="0"/>
          </a:p>
          <a:p>
            <a:r>
              <a:rPr lang="en-US" baseline="0" dirty="0" smtClean="0"/>
              <a:t>While we have a better understanding &amp; definition now of malnutrition, you still need to use clinical judgment when determining the degree of malnutrition &amp; how it may relate to the use of additional hospital resources and what may be appropriate for reimbursement.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22</a:t>
            </a:fld>
            <a:endParaRPr lang="en-US"/>
          </a:p>
        </p:txBody>
      </p:sp>
    </p:spTree>
    <p:extLst>
      <p:ext uri="{BB962C8B-B14F-4D97-AF65-F5344CB8AC3E}">
        <p14:creationId xmlns:p14="http://schemas.microsoft.com/office/powerpoint/2010/main" xmlns="" val="4248236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100" dirty="0" smtClean="0">
                <a:sym typeface="Wingdings" pitchFamily="2" charset="2"/>
              </a:rPr>
              <a:t> Can also use a </a:t>
            </a:r>
            <a:r>
              <a:rPr lang="en-US" sz="2100" dirty="0" smtClean="0"/>
              <a:t>Metabolic Cart (</a:t>
            </a:r>
            <a:r>
              <a:rPr lang="en-US" dirty="0" smtClean="0"/>
              <a:t>Indirect </a:t>
            </a:r>
            <a:r>
              <a:rPr lang="en-US" dirty="0" err="1" smtClean="0"/>
              <a:t>calorimetry</a:t>
            </a:r>
            <a:r>
              <a:rPr lang="en-US" dirty="0" smtClean="0"/>
              <a:t>)</a:t>
            </a:r>
          </a:p>
          <a:p>
            <a:pPr marL="647824" lvl="1" indent="-176679">
              <a:buFont typeface="Arial" pitchFamily="34" charset="0"/>
              <a:buChar char="•"/>
              <a:defRPr/>
            </a:pPr>
            <a:r>
              <a:rPr lang="en-US" dirty="0" smtClean="0"/>
              <a:t>NPO ~ 8 </a:t>
            </a:r>
            <a:r>
              <a:rPr lang="en-US" dirty="0" err="1" smtClean="0"/>
              <a:t>hrs</a:t>
            </a:r>
            <a:r>
              <a:rPr lang="en-US" dirty="0" smtClean="0"/>
              <a:t> </a:t>
            </a:r>
          </a:p>
          <a:p>
            <a:pPr marL="647824" lvl="1" indent="-176679">
              <a:buFont typeface="Arial" pitchFamily="34" charset="0"/>
              <a:buChar char="•"/>
              <a:defRPr/>
            </a:pPr>
            <a:r>
              <a:rPr lang="en-US" dirty="0" smtClean="0"/>
              <a:t>Children have</a:t>
            </a:r>
            <a:r>
              <a:rPr lang="en-US" baseline="0" dirty="0" smtClean="0"/>
              <a:t> to lie still for ~15+ minutes, no talking </a:t>
            </a:r>
            <a:endParaRPr lang="en-US" dirty="0" smtClean="0"/>
          </a:p>
          <a:p>
            <a:pPr indent="-294465">
              <a:defRPr/>
            </a:pPr>
            <a:endParaRPr lang="en-US" sz="2100" dirty="0" smtClean="0"/>
          </a:p>
          <a:p>
            <a:pPr indent="-294465">
              <a:defRPr/>
            </a:pPr>
            <a:r>
              <a:rPr lang="en-US" sz="2100" dirty="0" smtClean="0"/>
              <a:t>Patients at risk who might benefit:</a:t>
            </a:r>
          </a:p>
          <a:p>
            <a:pPr indent="-294465">
              <a:buFont typeface="Wingdings" pitchFamily="2" charset="2"/>
              <a:buChar char="Ø"/>
              <a:defRPr/>
            </a:pPr>
            <a:r>
              <a:rPr lang="en-US" sz="1400" dirty="0" smtClean="0"/>
              <a:t>10% weight gain/loss during  ICU stay</a:t>
            </a:r>
          </a:p>
          <a:p>
            <a:pPr indent="-294465">
              <a:buFont typeface="Wingdings" pitchFamily="2" charset="2"/>
              <a:buChar char="Ø"/>
              <a:defRPr/>
            </a:pPr>
            <a:r>
              <a:rPr lang="en-US" sz="1400" dirty="0" smtClean="0"/>
              <a:t>Failure to wean/escalated respiratory support</a:t>
            </a:r>
          </a:p>
          <a:p>
            <a:pPr indent="-294465">
              <a:buFont typeface="Wingdings" pitchFamily="2" charset="2"/>
              <a:buChar char="Ø"/>
              <a:defRPr/>
            </a:pPr>
            <a:r>
              <a:rPr lang="en-US" sz="1400" dirty="0" smtClean="0"/>
              <a:t>Neurological trauma</a:t>
            </a:r>
          </a:p>
          <a:p>
            <a:pPr indent="-294465">
              <a:buFont typeface="Wingdings" pitchFamily="2" charset="2"/>
              <a:buChar char="Ø"/>
              <a:defRPr/>
            </a:pPr>
            <a:r>
              <a:rPr lang="en-US" sz="1400" dirty="0" smtClean="0"/>
              <a:t>Oncologic diagnosis (stem cell or bone marrow transplant)</a:t>
            </a:r>
          </a:p>
          <a:p>
            <a:pPr indent="-294465">
              <a:buFont typeface="Wingdings" pitchFamily="2" charset="2"/>
              <a:buChar char="Ø"/>
              <a:defRPr/>
            </a:pPr>
            <a:r>
              <a:rPr lang="en-US" sz="1400" dirty="0" smtClean="0"/>
              <a:t>Burn patients</a:t>
            </a:r>
          </a:p>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23</a:t>
            </a:fld>
            <a:endParaRPr lang="en-US"/>
          </a:p>
        </p:txBody>
      </p:sp>
    </p:spTree>
    <p:extLst>
      <p:ext uri="{BB962C8B-B14F-4D97-AF65-F5344CB8AC3E}">
        <p14:creationId xmlns:p14="http://schemas.microsoft.com/office/powerpoint/2010/main" xmlns="" val="30102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24</a:t>
            </a:fld>
            <a:endParaRPr lang="en-US"/>
          </a:p>
        </p:txBody>
      </p:sp>
    </p:spTree>
    <p:extLst>
      <p:ext uri="{BB962C8B-B14F-4D97-AF65-F5344CB8AC3E}">
        <p14:creationId xmlns:p14="http://schemas.microsoft.com/office/powerpoint/2010/main" xmlns="" val="2436155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25</a:t>
            </a:fld>
            <a:endParaRPr lang="en-US"/>
          </a:p>
        </p:txBody>
      </p:sp>
    </p:spTree>
    <p:extLst>
      <p:ext uri="{BB962C8B-B14F-4D97-AF65-F5344CB8AC3E}">
        <p14:creationId xmlns:p14="http://schemas.microsoft.com/office/powerpoint/2010/main" xmlns="" val="110273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26</a:t>
            </a:fld>
            <a:endParaRPr lang="en-US"/>
          </a:p>
        </p:txBody>
      </p:sp>
    </p:spTree>
    <p:extLst>
      <p:ext uri="{BB962C8B-B14F-4D97-AF65-F5344CB8AC3E}">
        <p14:creationId xmlns:p14="http://schemas.microsoft.com/office/powerpoint/2010/main" xmlns="" val="3459947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BW- on Fenton growth</a:t>
            </a:r>
            <a:r>
              <a:rPr lang="en-US" baseline="0" dirty="0" smtClean="0"/>
              <a:t> chart</a:t>
            </a:r>
          </a:p>
          <a:p>
            <a:r>
              <a:rPr lang="en-US" baseline="0" dirty="0" smtClean="0"/>
              <a:t>Current </a:t>
            </a:r>
            <a:r>
              <a:rPr lang="en-US" baseline="0" dirty="0" err="1" smtClean="0"/>
              <a:t>wt</a:t>
            </a:r>
            <a:r>
              <a:rPr lang="en-US" baseline="0" dirty="0" smtClean="0"/>
              <a:t> is plotted using CA on the WHO growth chart</a:t>
            </a:r>
          </a:p>
          <a:p>
            <a:pPr marL="176679" indent="-176679">
              <a:buFont typeface="Wingdings"/>
              <a:buChar char="à"/>
            </a:pPr>
            <a:r>
              <a:rPr lang="en-US" baseline="0" dirty="0" smtClean="0">
                <a:sym typeface="Wingdings" pitchFamily="2" charset="2"/>
              </a:rPr>
              <a:t>Using DRI/age since she was previously healthy. If she had other stress factors or was sedated during admission, we might consider BMR or </a:t>
            </a:r>
            <a:r>
              <a:rPr lang="en-US" baseline="0" dirty="0" err="1" smtClean="0">
                <a:sym typeface="Wingdings" pitchFamily="2" charset="2"/>
              </a:rPr>
              <a:t>Shofield</a:t>
            </a:r>
            <a:r>
              <a:rPr lang="en-US" baseline="0" dirty="0" smtClean="0">
                <a:sym typeface="Wingdings" pitchFamily="2" charset="2"/>
              </a:rPr>
              <a:t> with activity and stress </a:t>
            </a:r>
            <a:r>
              <a:rPr lang="en-US" baseline="0" dirty="0" err="1" smtClean="0">
                <a:sym typeface="Wingdings" pitchFamily="2" charset="2"/>
              </a:rPr>
              <a:t>coeffieients</a:t>
            </a:r>
            <a:r>
              <a:rPr lang="en-US" baseline="0" dirty="0" smtClean="0">
                <a:sym typeface="Wingdings" pitchFamily="2" charset="2"/>
              </a:rPr>
              <a:t> </a:t>
            </a:r>
          </a:p>
          <a:p>
            <a:pPr marL="176679" indent="-176679">
              <a:buFont typeface="Wingdings"/>
              <a:buChar char="à"/>
            </a:pPr>
            <a:r>
              <a:rPr lang="en-US" baseline="0" dirty="0" smtClean="0">
                <a:sym typeface="Wingdings" pitchFamily="2" charset="2"/>
              </a:rPr>
              <a:t>Estimated needs: ~100 kcal/kg (DRI/age x IBW ÷ current </a:t>
            </a:r>
            <a:r>
              <a:rPr lang="en-US" baseline="0" dirty="0" err="1" smtClean="0">
                <a:sym typeface="Wingdings" pitchFamily="2" charset="2"/>
              </a:rPr>
              <a:t>wt</a:t>
            </a:r>
            <a:r>
              <a:rPr lang="en-US" baseline="0" dirty="0" smtClean="0">
                <a:sym typeface="Wingdings" pitchFamily="2" charset="2"/>
              </a:rPr>
              <a:t>) </a:t>
            </a:r>
          </a:p>
          <a:p>
            <a:pPr marL="176679" indent="-176679">
              <a:buFont typeface="Wingdings"/>
              <a:buChar char="à"/>
            </a:pPr>
            <a:r>
              <a:rPr lang="en-US" baseline="0" dirty="0" smtClean="0">
                <a:sym typeface="Wingdings" pitchFamily="2" charset="2"/>
              </a:rPr>
              <a:t>100 kcal/kg x 5 kg ÷ 20 x 30 = 750mL </a:t>
            </a:r>
            <a:r>
              <a:rPr lang="en-US" baseline="0" dirty="0" smtClean="0">
                <a:sym typeface="Wingdings" pitchFamily="2" charset="2"/>
              </a:rPr>
              <a:t>(25 oz)</a:t>
            </a:r>
            <a:endParaRPr lang="en-US" baseline="0" dirty="0" smtClean="0">
              <a:sym typeface="Wingdings" pitchFamily="2" charset="2"/>
            </a:endParaRPr>
          </a:p>
          <a:p>
            <a:pPr marL="176679" indent="-176679">
              <a:buFont typeface="Wingdings"/>
              <a:buChar char="à"/>
            </a:pPr>
            <a:r>
              <a:rPr lang="en-US" baseline="0" dirty="0" smtClean="0">
                <a:sym typeface="Wingdings" pitchFamily="2" charset="2"/>
              </a:rPr>
              <a:t>Fortify to 24 kcal/</a:t>
            </a:r>
            <a:r>
              <a:rPr lang="en-US" baseline="0" dirty="0" err="1" smtClean="0">
                <a:sym typeface="Wingdings" pitchFamily="2" charset="2"/>
              </a:rPr>
              <a:t>oz</a:t>
            </a:r>
            <a:r>
              <a:rPr lang="en-US" baseline="0" dirty="0" smtClean="0">
                <a:sym typeface="Wingdings" pitchFamily="2" charset="2"/>
              </a:rPr>
              <a:t>  [660mL ÷ 30 x 24 kcal/</a:t>
            </a:r>
            <a:r>
              <a:rPr lang="en-US" baseline="0" dirty="0" err="1" smtClean="0">
                <a:sym typeface="Wingdings" pitchFamily="2" charset="2"/>
              </a:rPr>
              <a:t>oz</a:t>
            </a:r>
            <a:r>
              <a:rPr lang="en-US" baseline="0" dirty="0" smtClean="0">
                <a:sym typeface="Wingdings" pitchFamily="2" charset="2"/>
              </a:rPr>
              <a:t> ÷ 5kg = ~105 kcal/kg</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27</a:t>
            </a:fld>
            <a:endParaRPr lang="en-US"/>
          </a:p>
        </p:txBody>
      </p:sp>
    </p:spTree>
    <p:extLst>
      <p:ext uri="{BB962C8B-B14F-4D97-AF65-F5344CB8AC3E}">
        <p14:creationId xmlns:p14="http://schemas.microsoft.com/office/powerpoint/2010/main" xmlns="" val="1365434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28</a:t>
            </a:fld>
            <a:endParaRPr lang="en-US"/>
          </a:p>
        </p:txBody>
      </p:sp>
    </p:spTree>
    <p:extLst>
      <p:ext uri="{BB962C8B-B14F-4D97-AF65-F5344CB8AC3E}">
        <p14:creationId xmlns:p14="http://schemas.microsoft.com/office/powerpoint/2010/main" xmlns="" val="3970211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malnutrition diagnosis codes that qualify as an MCC – kwashiorkor, marasmus and</a:t>
            </a:r>
            <a:r>
              <a:rPr lang="en-US" baseline="0" dirty="0" smtClean="0"/>
              <a:t> severe protein-calorie malnutrition.  Kwashiorkor and marasmus are rarely seen in the US and thus should rarely be used to document malnutrition.  If these codes are routinely documented as part of a diagnoses the hospital has a high probability of receiving an audit. Those that qualify as a “CC” are….</a:t>
            </a:r>
          </a:p>
          <a:p>
            <a:endParaRPr lang="en-US" baseline="0" dirty="0" smtClean="0"/>
          </a:p>
          <a:p>
            <a:r>
              <a:rPr lang="en-US" baseline="0" dirty="0" smtClean="0"/>
              <a:t>Centers for Medicare and Medicaid Services have not yet accepted any standard malnutrition classification system, hospitals need to develop their own definition using evidence-based guidelines and professional practice.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29</a:t>
            </a:fld>
            <a:endParaRPr lang="en-US"/>
          </a:p>
        </p:txBody>
      </p:sp>
    </p:spTree>
    <p:extLst>
      <p:ext uri="{BB962C8B-B14F-4D97-AF65-F5344CB8AC3E}">
        <p14:creationId xmlns:p14="http://schemas.microsoft.com/office/powerpoint/2010/main" xmlns="" val="414081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3</a:t>
            </a:fld>
            <a:endParaRPr lang="en-US"/>
          </a:p>
        </p:txBody>
      </p:sp>
    </p:spTree>
    <p:extLst>
      <p:ext uri="{BB962C8B-B14F-4D97-AF65-F5344CB8AC3E}">
        <p14:creationId xmlns:p14="http://schemas.microsoft.com/office/powerpoint/2010/main" xmlns="" val="4030154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change in the DRG and reimbursement when malnutrition</a:t>
            </a:r>
            <a:r>
              <a:rPr lang="en-US" baseline="0" dirty="0" smtClean="0"/>
              <a:t> is documented.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30</a:t>
            </a:fld>
            <a:endParaRPr lang="en-US"/>
          </a:p>
        </p:txBody>
      </p:sp>
    </p:spTree>
    <p:extLst>
      <p:ext uri="{BB962C8B-B14F-4D97-AF65-F5344CB8AC3E}">
        <p14:creationId xmlns:p14="http://schemas.microsoft.com/office/powerpoint/2010/main" xmlns="" val="397582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31</a:t>
            </a:fld>
            <a:endParaRPr lang="en-US"/>
          </a:p>
        </p:txBody>
      </p:sp>
    </p:spTree>
    <p:extLst>
      <p:ext uri="{BB962C8B-B14F-4D97-AF65-F5344CB8AC3E}">
        <p14:creationId xmlns:p14="http://schemas.microsoft.com/office/powerpoint/2010/main" xmlns="" val="4000465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à"/>
            </a:pPr>
            <a:r>
              <a:rPr lang="en-US" dirty="0" smtClean="0"/>
              <a:t>As previously mentioned, Aspen published results form a clinician survey and only 42% of institutes had a protocol in place for identifying malnutrition</a:t>
            </a:r>
            <a:endParaRPr lang="en-US" dirty="0" smtClean="0">
              <a:sym typeface="Wingdings" pitchFamily="2" charset="2"/>
            </a:endParaRPr>
          </a:p>
          <a:p>
            <a:pPr>
              <a:buFont typeface="Wingdings"/>
              <a:buNone/>
            </a:pPr>
            <a:r>
              <a:rPr lang="en-US" dirty="0" smtClean="0">
                <a:sym typeface="Wingdings" pitchFamily="2" charset="2"/>
              </a:rPr>
              <a:t>1. </a:t>
            </a:r>
            <a:r>
              <a:rPr lang="en-US" dirty="0" smtClean="0">
                <a:sym typeface="Wingdings" pitchFamily="2" charset="2"/>
              </a:rPr>
              <a:t>Which can enhance pt</a:t>
            </a:r>
            <a:r>
              <a:rPr lang="en-US" baseline="0" dirty="0" smtClean="0">
                <a:sym typeface="Wingdings" pitchFamily="2" charset="2"/>
              </a:rPr>
              <a:t> care</a:t>
            </a:r>
          </a:p>
          <a:p>
            <a:pPr>
              <a:buFont typeface="Wingdings"/>
              <a:buNone/>
            </a:pPr>
            <a:r>
              <a:rPr lang="en-US" baseline="0" dirty="0" smtClean="0">
                <a:sym typeface="Wingdings" pitchFamily="2" charset="2"/>
              </a:rPr>
              <a:t>3. so we can compare across studies which can aid public policy issues such as readmissions</a:t>
            </a:r>
            <a:endParaRPr lang="en-US" dirty="0" smtClean="0"/>
          </a:p>
          <a:p>
            <a:endParaRPr lang="en-US" dirty="0" smtClean="0"/>
          </a:p>
          <a:p>
            <a:r>
              <a:rPr lang="en-US" dirty="0" smtClean="0"/>
              <a:t>Formed the Malnutrition Taskforce</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Malnutrition “Cheat Sheet”</a:t>
            </a:r>
          </a:p>
          <a:p>
            <a:r>
              <a:rPr lang="en-US" dirty="0" smtClean="0">
                <a:sym typeface="Wingdings" pitchFamily="2" charset="2"/>
              </a:rPr>
              <a:t> Broken into single data points and multiple</a:t>
            </a:r>
            <a:r>
              <a:rPr lang="en-US" baseline="0" dirty="0" smtClean="0">
                <a:sym typeface="Wingdings" pitchFamily="2" charset="2"/>
              </a:rPr>
              <a:t> data points as previously mentioned</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a:t>
            </a:r>
            <a:r>
              <a:rPr lang="en-US" baseline="0" dirty="0" smtClean="0">
                <a:sym typeface="Wingdings" pitchFamily="2" charset="2"/>
              </a:rPr>
              <a:t>U</a:t>
            </a:r>
            <a:r>
              <a:rPr lang="en-US" baseline="0" dirty="0" smtClean="0"/>
              <a:t>sing standardized terminology and criteria to aid in appropriate ICD-10 coding </a:t>
            </a:r>
          </a:p>
          <a:p>
            <a:pPr marL="176679" indent="-176679">
              <a:buFont typeface="Wingdings"/>
              <a:buChar char="à"/>
            </a:pPr>
            <a:r>
              <a:rPr lang="en-US" baseline="0" dirty="0" smtClean="0">
                <a:sym typeface="Wingdings" pitchFamily="2" charset="2"/>
              </a:rPr>
              <a:t>C</a:t>
            </a:r>
            <a:r>
              <a:rPr lang="en-US" baseline="0" dirty="0" smtClean="0"/>
              <a:t>an therefore lead to more homogeneous data collection.</a:t>
            </a:r>
          </a:p>
          <a:p>
            <a:pPr marL="176679" indent="-176679">
              <a:buFont typeface="Wingdings"/>
              <a:buChar char="à"/>
            </a:pPr>
            <a:r>
              <a:rPr lang="en-US" baseline="0" dirty="0" smtClean="0"/>
              <a:t>Clear for coders evaluating the medical records to convert into ICD-10 codes and DRGs</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a:t>
            </a:r>
            <a:r>
              <a:rPr lang="en-US" dirty="0" smtClean="0"/>
              <a:t>About</a:t>
            </a:r>
            <a:r>
              <a:rPr lang="en-US" baseline="0" dirty="0" smtClean="0"/>
              <a:t> 2 years ago, Malnutrition Taskforce begin to document malnutrition </a:t>
            </a:r>
          </a:p>
          <a:p>
            <a:r>
              <a:rPr lang="en-US" baseline="0" dirty="0" smtClean="0">
                <a:sym typeface="Wingdings" pitchFamily="2" charset="2"/>
              </a:rPr>
              <a:t></a:t>
            </a:r>
            <a:r>
              <a:rPr lang="en-US" baseline="0" dirty="0" smtClean="0"/>
              <a:t>We worked through different scenarios that came up and modified our criteria as we needed to. We created a malnutrition “Cheat sheet” </a:t>
            </a:r>
          </a:p>
          <a:p>
            <a:r>
              <a:rPr lang="en-US" baseline="0" dirty="0" smtClean="0">
                <a:sym typeface="Wingdings" pitchFamily="2" charset="2"/>
              </a:rPr>
              <a:t></a:t>
            </a:r>
            <a:r>
              <a:rPr lang="en-US" baseline="0" dirty="0" smtClean="0"/>
              <a:t>Once we felt confident in our standardized plan </a:t>
            </a:r>
            <a:r>
              <a:rPr lang="en-US" baseline="0" dirty="0" smtClean="0"/>
              <a:t>we </a:t>
            </a:r>
            <a:r>
              <a:rPr lang="en-US" baseline="0" dirty="0" smtClean="0"/>
              <a:t>rolled it out to the rest of the RDs to begin </a:t>
            </a:r>
          </a:p>
          <a:p>
            <a:r>
              <a:rPr lang="en-US" baseline="0" dirty="0" smtClean="0">
                <a:sym typeface="Wingdings" pitchFamily="2" charset="2"/>
              </a:rPr>
              <a:t></a:t>
            </a:r>
            <a:r>
              <a:rPr lang="en-US" baseline="0" dirty="0" smtClean="0"/>
              <a:t>Shortly after, the AND/ASPEN Malnutrition Consensus statement was published and we felt we needed to modify our criteria once again </a:t>
            </a:r>
          </a:p>
          <a:p>
            <a:r>
              <a:rPr lang="en-US" baseline="0" dirty="0" smtClean="0">
                <a:sym typeface="Wingdings" pitchFamily="2" charset="2"/>
              </a:rPr>
              <a:t></a:t>
            </a:r>
            <a:r>
              <a:rPr lang="en-US" baseline="0" dirty="0" smtClean="0"/>
              <a:t>We rolled it out to all of the RDs in early April 2015</a:t>
            </a:r>
          </a:p>
          <a:p>
            <a:r>
              <a:rPr lang="en-US" baseline="0" dirty="0" smtClean="0">
                <a:sym typeface="Wingdings" pitchFamily="2" charset="2"/>
              </a:rPr>
              <a:t>Because this data is from the early stages of all of the RDs participating, it may be even more helpful to compare the baseline data to the 2016 months since it likely took some time for the RDs to get used to documenting and also to get the word out about coding.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à"/>
            </a:pPr>
            <a:r>
              <a:rPr lang="en-US" dirty="0" smtClean="0">
                <a:sym typeface="Wingdings" pitchFamily="2" charset="2"/>
              </a:rPr>
              <a:t>We identify and document malnutrition</a:t>
            </a:r>
          </a:p>
          <a:p>
            <a:pPr>
              <a:buFont typeface="Wingdings"/>
              <a:buChar char="à"/>
            </a:pPr>
            <a:r>
              <a:rPr lang="en-US" dirty="0" smtClean="0">
                <a:sym typeface="Wingdings" pitchFamily="2" charset="2"/>
              </a:rPr>
              <a:t>We discuss</a:t>
            </a:r>
            <a:r>
              <a:rPr lang="en-US" baseline="0" dirty="0" smtClean="0">
                <a:sym typeface="Wingdings" pitchFamily="2" charset="2"/>
              </a:rPr>
              <a:t> with MD</a:t>
            </a:r>
          </a:p>
          <a:p>
            <a:pPr>
              <a:buFont typeface="Wingdings"/>
              <a:buChar char="à"/>
            </a:pPr>
            <a:r>
              <a:rPr lang="en-US" baseline="0" dirty="0" smtClean="0">
                <a:sym typeface="Wingdings" pitchFamily="2" charset="2"/>
              </a:rPr>
              <a:t>We track in our productivity log daily</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routine use of the newly recommended indicators</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39</a:t>
            </a:fld>
            <a:endParaRPr lang="en-US"/>
          </a:p>
        </p:txBody>
      </p:sp>
    </p:spTree>
    <p:extLst>
      <p:ext uri="{BB962C8B-B14F-4D97-AF65-F5344CB8AC3E}">
        <p14:creationId xmlns:p14="http://schemas.microsoft.com/office/powerpoint/2010/main" xmlns="" val="242398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4</a:t>
            </a:fld>
            <a:endParaRPr lang="en-US"/>
          </a:p>
        </p:txBody>
      </p:sp>
    </p:spTree>
    <p:extLst>
      <p:ext uri="{BB962C8B-B14F-4D97-AF65-F5344CB8AC3E}">
        <p14:creationId xmlns:p14="http://schemas.microsoft.com/office/powerpoint/2010/main" xmlns="" val="3344945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All of the above</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40</a:t>
            </a:fld>
            <a:endParaRPr lang="en-US"/>
          </a:p>
        </p:txBody>
      </p:sp>
    </p:spTree>
    <p:extLst>
      <p:ext uri="{BB962C8B-B14F-4D97-AF65-F5344CB8AC3E}">
        <p14:creationId xmlns:p14="http://schemas.microsoft.com/office/powerpoint/2010/main" xmlns="" val="2864752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Mid-Parental Height</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41</a:t>
            </a:fld>
            <a:endParaRPr lang="en-US"/>
          </a:p>
        </p:txBody>
      </p:sp>
    </p:spTree>
    <p:extLst>
      <p:ext uri="{BB962C8B-B14F-4D97-AF65-F5344CB8AC3E}">
        <p14:creationId xmlns:p14="http://schemas.microsoft.com/office/powerpoint/2010/main" xmlns="" val="327557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42</a:t>
            </a:fld>
            <a:endParaRPr lang="en-US"/>
          </a:p>
        </p:txBody>
      </p:sp>
    </p:spTree>
    <p:extLst>
      <p:ext uri="{BB962C8B-B14F-4D97-AF65-F5344CB8AC3E}">
        <p14:creationId xmlns:p14="http://schemas.microsoft.com/office/powerpoint/2010/main" xmlns="" val="166835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5</a:t>
            </a:fld>
            <a:endParaRPr lang="en-US"/>
          </a:p>
        </p:txBody>
      </p:sp>
    </p:spTree>
    <p:extLst>
      <p:ext uri="{BB962C8B-B14F-4D97-AF65-F5344CB8AC3E}">
        <p14:creationId xmlns:p14="http://schemas.microsoft.com/office/powerpoint/2010/main" xmlns="" val="304303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A677AB-75E1-4C12-BA43-A8C2651ECE76}" type="slidenum">
              <a:rPr lang="en-US" smtClean="0"/>
              <a:pPr/>
              <a:t>6</a:t>
            </a:fld>
            <a:endParaRPr lang="en-US"/>
          </a:p>
        </p:txBody>
      </p:sp>
    </p:spTree>
    <p:extLst>
      <p:ext uri="{BB962C8B-B14F-4D97-AF65-F5344CB8AC3E}">
        <p14:creationId xmlns:p14="http://schemas.microsoft.com/office/powerpoint/2010/main" xmlns="" val="53047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Pediatric malnutrition is estimated to contribute to 45%</a:t>
            </a:r>
            <a:r>
              <a:rPr lang="en-US" baseline="0" dirty="0" smtClean="0"/>
              <a:t> of all child deaths globally and ~20 million children less than 5 years of age worldwide are severely undernourished.  (1) Pediatric undernutrition has historically been considered an issue exclusive to developing countries.  Poverty, famine and war have been the primary contributors to global malnutrition.  The clinical perspective and description of undernutrition has evolved during the past 3 decades. (2) Although poverty famine and war still contribute to malnutrition in developing countries, in developed countries it generally occurs in the setting of acute or chronic illness.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7</a:t>
            </a:fld>
            <a:endParaRPr lang="en-US"/>
          </a:p>
        </p:txBody>
      </p:sp>
    </p:spTree>
    <p:extLst>
      <p:ext uri="{BB962C8B-B14F-4D97-AF65-F5344CB8AC3E}">
        <p14:creationId xmlns:p14="http://schemas.microsoft.com/office/powerpoint/2010/main" xmlns="" val="247589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slide</a:t>
            </a:r>
            <a:endParaRPr lang="en-US" baseline="0" dirty="0" smtClean="0"/>
          </a:p>
          <a:p>
            <a:r>
              <a:rPr lang="en-US" baseline="0" dirty="0" smtClean="0"/>
              <a:t>In Feb 2015 ASPEN published results from a </a:t>
            </a:r>
            <a:r>
              <a:rPr lang="en-US" baseline="0" dirty="0" smtClean="0"/>
              <a:t>clinical </a:t>
            </a:r>
            <a:r>
              <a:rPr lang="en-US" baseline="0" dirty="0" smtClean="0"/>
              <a:t>survey on malnutrition.  They found that only 42% of institutes surveyed had a protocol in place for identifying malnutrition.</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8</a:t>
            </a:fld>
            <a:endParaRPr lang="en-US"/>
          </a:p>
        </p:txBody>
      </p:sp>
    </p:spTree>
    <p:extLst>
      <p:ext uri="{BB962C8B-B14F-4D97-AF65-F5344CB8AC3E}">
        <p14:creationId xmlns:p14="http://schemas.microsoft.com/office/powerpoint/2010/main" xmlns="" val="91625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Wingdings" pitchFamily="2" charset="2"/>
              </a:rPr>
              <a:t></a:t>
            </a:r>
            <a:r>
              <a:rPr lang="en-US" dirty="0" smtClean="0"/>
              <a:t>It</a:t>
            </a:r>
            <a:r>
              <a:rPr lang="en-US" baseline="0" dirty="0" smtClean="0"/>
              <a:t> is well documented that</a:t>
            </a:r>
            <a:r>
              <a:rPr lang="en-US" dirty="0" smtClean="0"/>
              <a:t> malnutrition</a:t>
            </a:r>
            <a:r>
              <a:rPr lang="en-US" baseline="0" dirty="0" smtClean="0"/>
              <a:t> </a:t>
            </a:r>
            <a:r>
              <a:rPr lang="en-US" baseline="0" dirty="0" smtClean="0"/>
              <a:t>can influence the immune system, wound healing, maintenance of muscle mass, mortality, length of stay and hospital re-admission rates. </a:t>
            </a:r>
            <a:r>
              <a:rPr lang="en-US" baseline="0" dirty="0" smtClean="0"/>
              <a:t> </a:t>
            </a:r>
          </a:p>
          <a:p>
            <a:r>
              <a:rPr lang="en-US" baseline="0" dirty="0" smtClean="0">
                <a:sym typeface="Wingdings" pitchFamily="2" charset="2"/>
              </a:rPr>
              <a:t></a:t>
            </a:r>
            <a:r>
              <a:rPr lang="en-US" baseline="0" dirty="0" smtClean="0"/>
              <a:t>Not </a:t>
            </a:r>
            <a:r>
              <a:rPr lang="en-US" baseline="0" dirty="0" smtClean="0"/>
              <a:t>only is this unfortunate for the patient but results in increased hospital costs.  </a:t>
            </a:r>
            <a:endParaRPr lang="en-US" dirty="0"/>
          </a:p>
        </p:txBody>
      </p:sp>
      <p:sp>
        <p:nvSpPr>
          <p:cNvPr id="4" name="Slide Number Placeholder 3"/>
          <p:cNvSpPr>
            <a:spLocks noGrp="1"/>
          </p:cNvSpPr>
          <p:nvPr>
            <p:ph type="sldNum" sz="quarter" idx="10"/>
          </p:nvPr>
        </p:nvSpPr>
        <p:spPr/>
        <p:txBody>
          <a:bodyPr/>
          <a:lstStyle/>
          <a:p>
            <a:fld id="{41A677AB-75E1-4C12-BA43-A8C2651ECE76}" type="slidenum">
              <a:rPr lang="en-US" smtClean="0"/>
              <a:pPr/>
              <a:t>9</a:t>
            </a:fld>
            <a:endParaRPr lang="en-US"/>
          </a:p>
        </p:txBody>
      </p:sp>
    </p:spTree>
    <p:extLst>
      <p:ext uri="{BB962C8B-B14F-4D97-AF65-F5344CB8AC3E}">
        <p14:creationId xmlns:p14="http://schemas.microsoft.com/office/powerpoint/2010/main" xmlns="" val="15736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246388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175515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46306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188640"/>
            <a:ext cx="2044700" cy="874712"/>
          </a:xfrm>
          <a:prstGeom prst="rect">
            <a:avLst/>
          </a:prstGeom>
          <a:noFill/>
        </p:spPr>
      </p:pic>
    </p:spTree>
    <p:extLst>
      <p:ext uri="{BB962C8B-B14F-4D97-AF65-F5344CB8AC3E}">
        <p14:creationId xmlns:p14="http://schemas.microsoft.com/office/powerpoint/2010/main" xmlns="" val="385086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pPr/>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2"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5841268"/>
            <a:ext cx="2044700" cy="874712"/>
          </a:xfrm>
          <a:prstGeom prst="rect">
            <a:avLst/>
          </a:prstGeom>
          <a:noFill/>
        </p:spPr>
      </p:pic>
    </p:spTree>
    <p:extLst>
      <p:ext uri="{BB962C8B-B14F-4D97-AF65-F5344CB8AC3E}">
        <p14:creationId xmlns:p14="http://schemas.microsoft.com/office/powerpoint/2010/main" xmlns="" val="242837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951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351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04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77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016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719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2437364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391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0472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04791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5352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9430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188640"/>
            <a:ext cx="2044700" cy="874712"/>
          </a:xfrm>
          <a:prstGeom prst="rect">
            <a:avLst/>
          </a:prstGeom>
          <a:noFill/>
        </p:spPr>
      </p:pic>
    </p:spTree>
    <p:extLst>
      <p:ext uri="{BB962C8B-B14F-4D97-AF65-F5344CB8AC3E}">
        <p14:creationId xmlns:p14="http://schemas.microsoft.com/office/powerpoint/2010/main" xmlns="" val="299934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2" cstate="print"/>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7" name="Picture 2" descr="O:\MAC-SERVER\Jobs\CNM_Childrens_National_Medical_Center\12495-08_Collateral_Templates\PPT\Links\CN_Pr_Solid_3C-RGB_NEW.jpg"/>
          <p:cNvPicPr>
            <a:picLocks noChangeAspect="1" noChangeArrowheads="1"/>
          </p:cNvPicPr>
          <p:nvPr userDrawn="1"/>
        </p:nvPicPr>
        <p:blipFill>
          <a:blip r:embed="rId3" cstate="print"/>
          <a:srcRect/>
          <a:stretch>
            <a:fillRect/>
          </a:stretch>
        </p:blipFill>
        <p:spPr bwMode="auto">
          <a:xfrm>
            <a:off x="7099300" y="5841268"/>
            <a:ext cx="2044700" cy="874712"/>
          </a:xfrm>
          <a:prstGeom prst="rect">
            <a:avLst/>
          </a:prstGeom>
          <a:noFill/>
        </p:spPr>
      </p:pic>
    </p:spTree>
    <p:extLst>
      <p:ext uri="{BB962C8B-B14F-4D97-AF65-F5344CB8AC3E}">
        <p14:creationId xmlns:p14="http://schemas.microsoft.com/office/powerpoint/2010/main" xmlns="" val="87001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 No Typ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descr="O:\MAC-SERVER\Jobs\CNM_Childrens_National_Medical_Center\12495-08_Collateral_Templates\PPT\Links\CN_Pr_Solid_3C-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9300" y="192088"/>
            <a:ext cx="204470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1310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Slide - With 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4" descr="O:\MAC-SERVER\Jobs\CNM_Childrens_National_Medical_Center\12495-08_Collateral_Templates\PPT\Links\CN_Pr_Solid_3C-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9300" y="192088"/>
            <a:ext cx="204470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404020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192088"/>
            <a:ext cx="204470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O:\MAC-SERVER\Jobs\CNM_Childrens_National_Medical_Center\12495-08_Collateral_Templates\PPT\Links\CN_Red_Title_Bk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633663"/>
            <a:ext cx="9144000" cy="422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00743" y="608440"/>
            <a:ext cx="6158819" cy="974725"/>
          </a:xfrm>
        </p:spPr>
        <p:txBody>
          <a:bodyPr anchor="t">
            <a:normAutofit/>
          </a:bodyPr>
          <a:lstStyle>
            <a:lvl1pPr algn="l">
              <a:defRPr sz="2400" baseline="0">
                <a:solidFill>
                  <a:srgbClr val="746661"/>
                </a:solidFill>
                <a:latin typeface="Corbe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6756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E1D48-19BC-4C15-B783-9341589851A0}"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306440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 With Photo">
    <p:bg>
      <p:bgPr>
        <a:solidFill>
          <a:schemeClr val="bg1"/>
        </a:solidFill>
        <a:effectLst/>
      </p:bgPr>
    </p:bg>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192088"/>
            <a:ext cx="2044700" cy="87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00744" y="608440"/>
            <a:ext cx="6158819" cy="974725"/>
          </a:xfrm>
        </p:spPr>
        <p:txBody>
          <a:bodyPr anchor="t">
            <a:normAutofit/>
          </a:bodyPr>
          <a:lstStyle>
            <a:lvl1pPr algn="l">
              <a:defRPr sz="2400">
                <a:solidFill>
                  <a:srgbClr val="746661"/>
                </a:solidFill>
                <a:latin typeface="Corbe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0"/>
          </p:nvPr>
        </p:nvSpPr>
        <p:spPr>
          <a:xfrm>
            <a:off x="0" y="2636838"/>
            <a:ext cx="9144000" cy="4221162"/>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xmlns="" val="4057328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eaker Slide - Red">
    <p:spTree>
      <p:nvGrpSpPr>
        <p:cNvPr id="1" name=""/>
        <p:cNvGrpSpPr/>
        <p:nvPr/>
      </p:nvGrpSpPr>
      <p:grpSpPr>
        <a:xfrm>
          <a:off x="0" y="0"/>
          <a:ext cx="0" cy="0"/>
          <a:chOff x="0" y="0"/>
          <a:chExt cx="0" cy="0"/>
        </a:xfrm>
      </p:grpSpPr>
      <p:pic>
        <p:nvPicPr>
          <p:cNvPr id="3" name="Picture 3" descr="O:\MAC-SERVER\Jobs\CNM_Childrens_National_Medical_Center\12495-08_Collateral_Templates\PPT\Links\CN_Red_DivBk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1450"/>
            <a:ext cx="9144000" cy="532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O:\MAC-SERVER\Jobs\CNM_Childrens_National_Medical_Center\12495-08_Collateral_Templates\PPT\Links\CN_Pr_Solid_3C-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940468"/>
            <a:ext cx="7772400" cy="1470025"/>
          </a:xfrm>
        </p:spPr>
        <p:txBody>
          <a:bodyPr anchor="t">
            <a:normAutofit/>
          </a:bodyPr>
          <a:lstStyle>
            <a:lvl1pPr algn="l">
              <a:defRPr sz="2800" i="0">
                <a:solidFill>
                  <a:schemeClr val="bg1"/>
                </a:solidFill>
                <a:latin typeface="Corbel" pitchFamily="34" charset="0"/>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509588" y="6356350"/>
            <a:ext cx="2133600" cy="365125"/>
          </a:xfrm>
        </p:spPr>
        <p:txBody>
          <a:bodyPr/>
          <a:lstStyle>
            <a:lvl1pPr algn="l">
              <a:defRPr sz="1050">
                <a:latin typeface="Corbel" pitchFamily="34" charset="0"/>
              </a:defRPr>
            </a:lvl1pPr>
          </a:lstStyle>
          <a:p>
            <a:pPr>
              <a:defRPr/>
            </a:pPr>
            <a:fld id="{C3CC3DC8-152C-4970-A949-28979DE8738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499170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reaker Slide - Taupe">
    <p:spTree>
      <p:nvGrpSpPr>
        <p:cNvPr id="1" name=""/>
        <p:cNvGrpSpPr/>
        <p:nvPr/>
      </p:nvGrpSpPr>
      <p:grpSpPr>
        <a:xfrm>
          <a:off x="0" y="0"/>
          <a:ext cx="0" cy="0"/>
          <a:chOff x="0" y="0"/>
          <a:chExt cx="0" cy="0"/>
        </a:xfrm>
      </p:grpSpPr>
      <p:pic>
        <p:nvPicPr>
          <p:cNvPr id="3" name="Picture 4" descr="O:\MAC-SERVER\Jobs\CNM_Childrens_National_Medical_Center\12495-08_Collateral_Templates\PPT\Links\CN_Taupe_DivBk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9388"/>
            <a:ext cx="9144000" cy="532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O:\MAC-SERVER\Jobs\CNM_Childrens_National_Medical_Center\12495-08_Collateral_Templates\PPT\Links\CN_Pr_Solid_3C-RG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Corbel" pitchFamily="34" charset="0"/>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509588" y="6356350"/>
            <a:ext cx="2133600" cy="365125"/>
          </a:xfrm>
        </p:spPr>
        <p:txBody>
          <a:bodyPr/>
          <a:lstStyle>
            <a:lvl1pPr algn="l">
              <a:defRPr sz="1050">
                <a:latin typeface="Corbel" pitchFamily="34" charset="0"/>
              </a:defRPr>
            </a:lvl1pPr>
          </a:lstStyle>
          <a:p>
            <a:pPr>
              <a:defRPr/>
            </a:pPr>
            <a:fld id="{3C66CBCE-F835-45B1-BBAD-5870BC56A9F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4904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 One Column">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4"/>
          </p:nvPr>
        </p:nvSpPr>
        <p:spPr/>
        <p:txBody>
          <a:bodyPr/>
          <a:lstStyle>
            <a:lvl1pPr>
              <a:defRPr/>
            </a:lvl1pPr>
          </a:lstStyle>
          <a:p>
            <a:pPr>
              <a:defRPr/>
            </a:pPr>
            <a:fld id="{550ACA4D-1309-45BA-BEC8-7A5CD42461F1}"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444552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7" name="Text Placeholder 9"/>
          <p:cNvSpPr>
            <a:spLocks noGrp="1"/>
          </p:cNvSpPr>
          <p:nvPr>
            <p:ph type="body" sz="quarter" idx="14"/>
          </p:nvPr>
        </p:nvSpPr>
        <p:spPr>
          <a:xfrm>
            <a:off x="4795895" y="131124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8" name="Slide Number Placeholder 5"/>
          <p:cNvSpPr>
            <a:spLocks noGrp="1"/>
          </p:cNvSpPr>
          <p:nvPr>
            <p:ph type="sldNum" sz="quarter" idx="15"/>
          </p:nvPr>
        </p:nvSpPr>
        <p:spPr/>
        <p:txBody>
          <a:bodyPr/>
          <a:lstStyle>
            <a:lvl1pPr>
              <a:defRPr/>
            </a:lvl1pPr>
          </a:lstStyle>
          <a:p>
            <a:pPr>
              <a:defRPr/>
            </a:pPr>
            <a:fld id="{690B7D15-E2FA-4DBD-B887-DA430F29090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187505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 With Photo">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4"/>
          </p:nvPr>
        </p:nvSpPr>
        <p:spPr>
          <a:xfrm>
            <a:off x="7054885" y="1311275"/>
            <a:ext cx="2089116" cy="4454557"/>
          </a:xfrm>
        </p:spPr>
        <p:txBody>
          <a:bodyPr rtlCol="0">
            <a:normAutofit/>
          </a:bodyPr>
          <a:lstStyle/>
          <a:p>
            <a:pPr lvl="0"/>
            <a:r>
              <a:rPr lang="en-US" noProof="0" smtClean="0"/>
              <a:t>Click icon to add picture</a:t>
            </a:r>
            <a:endParaRPr lang="en-US" noProof="0"/>
          </a:p>
        </p:txBody>
      </p:sp>
      <p:sp>
        <p:nvSpPr>
          <p:cNvPr id="7" name="Slide Number Placeholder 5"/>
          <p:cNvSpPr>
            <a:spLocks noGrp="1"/>
          </p:cNvSpPr>
          <p:nvPr>
            <p:ph type="sldNum" sz="quarter" idx="15"/>
          </p:nvPr>
        </p:nvSpPr>
        <p:spPr/>
        <p:txBody>
          <a:bodyPr/>
          <a:lstStyle>
            <a:lvl1pPr>
              <a:defRPr/>
            </a:lvl1pPr>
          </a:lstStyle>
          <a:p>
            <a:pPr>
              <a:defRPr/>
            </a:pPr>
            <a:fld id="{81F146E7-531A-4888-A98F-C0BBD383EC3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123824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 Full Photo">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7"/>
          <p:cNvSpPr>
            <a:spLocks noGrp="1"/>
          </p:cNvSpPr>
          <p:nvPr>
            <p:ph type="pic" sz="quarter" idx="14"/>
          </p:nvPr>
        </p:nvSpPr>
        <p:spPr>
          <a:xfrm>
            <a:off x="0" y="1311275"/>
            <a:ext cx="9144000" cy="4454525"/>
          </a:xfrm>
        </p:spPr>
        <p:txBody>
          <a:bodyPr rtlCol="0">
            <a:normAutofit/>
          </a:bodyPr>
          <a:lstStyle/>
          <a:p>
            <a:pPr lvl="0"/>
            <a:r>
              <a:rPr lang="en-US" noProof="0" smtClean="0"/>
              <a:t>Click icon to add picture</a:t>
            </a:r>
            <a:endParaRPr lang="en-US" noProof="0"/>
          </a:p>
        </p:txBody>
      </p:sp>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822185-0A17-4935-A4DB-AF00F893363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03622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 One Column (Taupe)">
    <p:spTree>
      <p:nvGrpSpPr>
        <p:cNvPr id="1" name=""/>
        <p:cNvGrpSpPr/>
        <p:nvPr/>
      </p:nvGrpSpPr>
      <p:grpSpPr>
        <a:xfrm>
          <a:off x="0" y="0"/>
          <a:ext cx="0" cy="0"/>
          <a:chOff x="0" y="0"/>
          <a:chExt cx="0" cy="0"/>
        </a:xfrm>
      </p:grpSpPr>
      <p:sp>
        <p:nvSpPr>
          <p:cNvPr id="4" name="Rectangle 3"/>
          <p:cNvSpPr/>
          <p:nvPr/>
        </p:nvSpPr>
        <p:spPr>
          <a:xfrm>
            <a:off x="0" y="1165225"/>
            <a:ext cx="9144000" cy="4637088"/>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5"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14"/>
          </p:nvPr>
        </p:nvSpPr>
        <p:spPr/>
        <p:txBody>
          <a:bodyPr/>
          <a:lstStyle>
            <a:lvl1pPr>
              <a:defRPr/>
            </a:lvl1pPr>
          </a:lstStyle>
          <a:p>
            <a:pPr>
              <a:defRPr/>
            </a:pPr>
            <a:fld id="{7B6BCD6F-1FF6-4490-B925-B9615236B03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80092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 With Photo (Taupe)">
    <p:spTree>
      <p:nvGrpSpPr>
        <p:cNvPr id="1" name=""/>
        <p:cNvGrpSpPr/>
        <p:nvPr/>
      </p:nvGrpSpPr>
      <p:grpSpPr>
        <a:xfrm>
          <a:off x="0" y="0"/>
          <a:ext cx="0" cy="0"/>
          <a:chOff x="0" y="0"/>
          <a:chExt cx="0" cy="0"/>
        </a:xfrm>
      </p:grpSpPr>
      <p:sp>
        <p:nvSpPr>
          <p:cNvPr id="5" name="Rectangle 4"/>
          <p:cNvSpPr/>
          <p:nvPr/>
        </p:nvSpPr>
        <p:spPr>
          <a:xfrm>
            <a:off x="0" y="1165225"/>
            <a:ext cx="9144000" cy="4637088"/>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6" name="Picture 2" descr="O:\MAC-SERVER\Jobs\CNM_Childrens_National_Medical_Center\12495-08_Collateral_Templates\PPT\Links\CN_Pr_Solid_3C-RG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9300" y="5838825"/>
            <a:ext cx="20447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O:\MAC-SERVER\Jobs\CNM_Childrens_National_Medical_Center\12495-08_Collateral_Templates\PPT\Links\CN_Color_b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7056438" y="1311275"/>
            <a:ext cx="2087562" cy="4235450"/>
          </a:xfrm>
        </p:spPr>
        <p:txBody>
          <a:bodyPr rtlCol="0">
            <a:normAutofit/>
          </a:bodyPr>
          <a:lstStyle/>
          <a:p>
            <a:pPr lvl="0"/>
            <a:r>
              <a:rPr lang="en-US" noProof="0" smtClean="0"/>
              <a:t>Click icon to add picture</a:t>
            </a:r>
            <a:endParaRPr lang="en-US" noProof="0"/>
          </a:p>
        </p:txBody>
      </p:sp>
      <p:sp>
        <p:nvSpPr>
          <p:cNvPr id="8" name="Slide Number Placeholder 5"/>
          <p:cNvSpPr>
            <a:spLocks noGrp="1"/>
          </p:cNvSpPr>
          <p:nvPr>
            <p:ph type="sldNum" sz="quarter" idx="15"/>
          </p:nvPr>
        </p:nvSpPr>
        <p:spPr/>
        <p:txBody>
          <a:bodyPr/>
          <a:lstStyle>
            <a:lvl1pPr>
              <a:defRPr/>
            </a:lvl1pPr>
          </a:lstStyle>
          <a:p>
            <a:pPr>
              <a:defRPr/>
            </a:pPr>
            <a:fld id="{1BEF10B7-7858-4214-B0E8-3A511574262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332287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E1D48-19BC-4C15-B783-9341589851A0}"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35329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E1D48-19BC-4C15-B783-9341589851A0}" type="datetimeFigureOut">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139775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E1D48-19BC-4C15-B783-9341589851A0}" type="datetimeFigureOut">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416907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E1D48-19BC-4C15-B783-9341589851A0}" type="datetimeFigureOut">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96640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1D48-19BC-4C15-B783-9341589851A0}"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59240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E1D48-19BC-4C15-B783-9341589851A0}"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2589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E1D48-19BC-4C15-B783-9341589851A0}" type="datetimeFigureOut">
              <a:rPr lang="en-US" smtClean="0"/>
              <a:pPr/>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46F46-EBEB-489A-BE29-AE4BABF3A99C}" type="slidenum">
              <a:rPr lang="en-US" smtClean="0"/>
              <a:pPr/>
              <a:t>‹#›</a:t>
            </a:fld>
            <a:endParaRPr lang="en-US"/>
          </a:p>
        </p:txBody>
      </p:sp>
    </p:spTree>
    <p:extLst>
      <p:ext uri="{BB962C8B-B14F-4D97-AF65-F5344CB8AC3E}">
        <p14:creationId xmlns:p14="http://schemas.microsoft.com/office/powerpoint/2010/main" xmlns="" val="366445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E1D48-19BC-4C15-B783-9341589851A0}" type="datetimeFigureOut">
              <a:rPr lang="en-US" smtClean="0">
                <a:solidFill>
                  <a:prstClr val="black">
                    <a:tint val="75000"/>
                  </a:prstClr>
                </a:solidFill>
              </a:rPr>
              <a:pPr/>
              <a:t>2/16/2016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46F46-EBEB-489A-BE29-AE4BABF3A9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11063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514350" y="6356350"/>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pPr fontAlgn="base">
              <a:spcBef>
                <a:spcPct val="0"/>
              </a:spcBef>
              <a:spcAft>
                <a:spcPct val="0"/>
              </a:spcAft>
              <a:defRPr/>
            </a:pPr>
            <a:fld id="{ECD72D4D-B4B0-4171-919D-C1B952D49088}" type="slidenum">
              <a:rPr lang="en-US" altLang="en-US">
                <a:solidFill>
                  <a:prstClr val="black">
                    <a:tint val="75000"/>
                  </a:prstClr>
                </a:solidFill>
              </a:rPr>
              <a:pPr fontAlgn="base">
                <a:spcBef>
                  <a:spcPct val="0"/>
                </a:spcBef>
                <a:spcAft>
                  <a:spcPct val="0"/>
                </a:spcAft>
                <a:def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2556892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0CAcQjRw&amp;url=https://www.flickr.com/photos/57826041@N03/8409366544/&amp;ei=UBBBVZmuE4aMNrj-gNAD&amp;bvm=bv.91665533,d.eXY&amp;psig=AFQjCNF1tlij2TKMFHa39kdyQ80OFAkIIw&amp;ust=143041374609632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792847" cy="898525"/>
          </a:xfrm>
        </p:spPr>
        <p:txBody>
          <a:bodyPr>
            <a:noAutofit/>
          </a:bodyPr>
          <a:lstStyle/>
          <a:p>
            <a:pPr algn="ctr"/>
            <a:r>
              <a:rPr lang="en-US" sz="3200" b="1" dirty="0" smtClean="0">
                <a:solidFill>
                  <a:srgbClr val="DA291C"/>
                </a:solidFill>
              </a:rPr>
              <a:t>Identification and Documentation of  Pediatric Malnutrition</a:t>
            </a:r>
            <a:endParaRPr lang="en-US" sz="3200" b="1" dirty="0">
              <a:solidFill>
                <a:srgbClr val="DA291C"/>
              </a:solidFill>
            </a:endParaRPr>
          </a:p>
        </p:txBody>
      </p:sp>
      <p:sp>
        <p:nvSpPr>
          <p:cNvPr id="3" name="TextBox 2"/>
          <p:cNvSpPr txBox="1"/>
          <p:nvPr/>
        </p:nvSpPr>
        <p:spPr>
          <a:xfrm>
            <a:off x="228600" y="3429000"/>
            <a:ext cx="2819400" cy="2938522"/>
          </a:xfrm>
          <a:prstGeom prst="rect">
            <a:avLst/>
          </a:prstGeom>
          <a:noFill/>
        </p:spPr>
        <p:txBody>
          <a:bodyPr wrap="square" rtlCol="0">
            <a:spAutoFit/>
          </a:bodyPr>
          <a:lstStyle/>
          <a:p>
            <a:r>
              <a:rPr lang="en-US" sz="2000" dirty="0">
                <a:solidFill>
                  <a:srgbClr val="DA291C"/>
                </a:solidFill>
              </a:rPr>
              <a:t>Presented By:</a:t>
            </a:r>
          </a:p>
          <a:p>
            <a:endParaRPr lang="en-US" sz="2000" dirty="0">
              <a:solidFill>
                <a:srgbClr val="DA291C"/>
              </a:solidFill>
            </a:endParaRPr>
          </a:p>
          <a:p>
            <a:r>
              <a:rPr lang="en-US" sz="2000" dirty="0">
                <a:solidFill>
                  <a:srgbClr val="DA291C"/>
                </a:solidFill>
              </a:rPr>
              <a:t>Sarah </a:t>
            </a:r>
            <a:r>
              <a:rPr lang="en-US" sz="2000" dirty="0" err="1">
                <a:solidFill>
                  <a:srgbClr val="DA291C"/>
                </a:solidFill>
              </a:rPr>
              <a:t>Prochaska</a:t>
            </a:r>
            <a:r>
              <a:rPr lang="en-US" sz="2000" dirty="0">
                <a:solidFill>
                  <a:srgbClr val="DA291C"/>
                </a:solidFill>
              </a:rPr>
              <a:t> </a:t>
            </a:r>
            <a:r>
              <a:rPr lang="en-US" sz="2000" dirty="0" smtClean="0">
                <a:solidFill>
                  <a:srgbClr val="DA291C"/>
                </a:solidFill>
              </a:rPr>
              <a:t>Davis</a:t>
            </a:r>
            <a:endParaRPr lang="en-US" sz="2000" dirty="0">
              <a:solidFill>
                <a:srgbClr val="DA291C"/>
              </a:solidFill>
            </a:endParaRPr>
          </a:p>
          <a:p>
            <a:r>
              <a:rPr lang="en-US" sz="2000" dirty="0">
                <a:solidFill>
                  <a:srgbClr val="DA291C"/>
                </a:solidFill>
              </a:rPr>
              <a:t>RD CNSC CSP LD</a:t>
            </a:r>
          </a:p>
          <a:p>
            <a:endParaRPr lang="en-US" sz="2000" dirty="0">
              <a:solidFill>
                <a:srgbClr val="DA291C"/>
              </a:solidFill>
            </a:endParaRPr>
          </a:p>
          <a:p>
            <a:r>
              <a:rPr lang="en-US" sz="2000" dirty="0">
                <a:solidFill>
                  <a:srgbClr val="DA291C"/>
                </a:solidFill>
              </a:rPr>
              <a:t>Created with:</a:t>
            </a:r>
          </a:p>
          <a:p>
            <a:endParaRPr lang="en-US" sz="2000" dirty="0">
              <a:solidFill>
                <a:srgbClr val="DA291C"/>
              </a:solidFill>
            </a:endParaRPr>
          </a:p>
          <a:p>
            <a:r>
              <a:rPr lang="en-US" sz="2000" dirty="0">
                <a:solidFill>
                  <a:srgbClr val="DA291C"/>
                </a:solidFill>
              </a:rPr>
              <a:t>Melissa Miller </a:t>
            </a:r>
          </a:p>
          <a:p>
            <a:r>
              <a:rPr lang="en-US" sz="2000" dirty="0">
                <a:solidFill>
                  <a:srgbClr val="DA291C"/>
                </a:solidFill>
              </a:rPr>
              <a:t>MS RD CSP CNSC LD</a:t>
            </a:r>
          </a:p>
        </p:txBody>
      </p:sp>
    </p:spTree>
    <p:extLst>
      <p:ext uri="{BB962C8B-B14F-4D97-AF65-F5344CB8AC3E}">
        <p14:creationId xmlns:p14="http://schemas.microsoft.com/office/powerpoint/2010/main" xmlns="" val="3811016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1174" y="609601"/>
            <a:ext cx="8223307" cy="5156232"/>
          </a:xfrm>
        </p:spPr>
        <p:txBody>
          <a:bodyPr>
            <a:normAutofit/>
          </a:bodyPr>
          <a:lstStyle/>
          <a:p>
            <a:r>
              <a:rPr lang="en-US" sz="2800" dirty="0" smtClean="0">
                <a:latin typeface="+mn-lt"/>
              </a:rPr>
              <a:t>A better definition of malnutrition is essential to reach the following goals:</a:t>
            </a:r>
          </a:p>
          <a:p>
            <a:endParaRPr lang="en-US" sz="1100" dirty="0" smtClean="0">
              <a:latin typeface="+mn-lt"/>
            </a:endParaRPr>
          </a:p>
          <a:p>
            <a:pPr marL="342900" indent="-342900">
              <a:buAutoNum type="arabicPeriod"/>
            </a:pPr>
            <a:r>
              <a:rPr lang="en-US" sz="2000" dirty="0" smtClean="0">
                <a:latin typeface="+mn-lt"/>
              </a:rPr>
              <a:t>Early identification of those at risk of malnutrition</a:t>
            </a:r>
          </a:p>
          <a:p>
            <a:pPr marL="342900" indent="-342900">
              <a:buAutoNum type="arabicPeriod"/>
            </a:pPr>
            <a:r>
              <a:rPr lang="en-US" sz="2000" dirty="0" smtClean="0">
                <a:latin typeface="+mn-lt"/>
              </a:rPr>
              <a:t>Comparison of malnutrition prevalence between studies and centers</a:t>
            </a:r>
          </a:p>
          <a:p>
            <a:pPr marL="342900" indent="-342900">
              <a:buAutoNum type="arabicPeriod"/>
            </a:pPr>
            <a:r>
              <a:rPr lang="en-US" sz="2000" dirty="0" smtClean="0">
                <a:latin typeface="+mn-lt"/>
              </a:rPr>
              <a:t>Development of uniform screening tools</a:t>
            </a:r>
          </a:p>
          <a:p>
            <a:pPr marL="342900" indent="-342900">
              <a:buAutoNum type="arabicPeriod"/>
            </a:pPr>
            <a:r>
              <a:rPr lang="en-US" sz="2000" dirty="0" smtClean="0">
                <a:latin typeface="+mn-lt"/>
              </a:rPr>
              <a:t>Development of thresholds for intervention</a:t>
            </a:r>
          </a:p>
          <a:p>
            <a:pPr marL="342900" indent="-342900">
              <a:buAutoNum type="arabicPeriod"/>
            </a:pPr>
            <a:r>
              <a:rPr lang="en-US" sz="2000" dirty="0" smtClean="0">
                <a:latin typeface="+mn-lt"/>
              </a:rPr>
              <a:t>Collection of meaningful nutrition data</a:t>
            </a:r>
          </a:p>
          <a:p>
            <a:pPr marL="342900" indent="-342900">
              <a:buAutoNum type="arabicPeriod"/>
            </a:pPr>
            <a:r>
              <a:rPr lang="en-US" sz="2000" dirty="0" smtClean="0">
                <a:latin typeface="+mn-lt"/>
              </a:rPr>
              <a:t>Evidence-based analysis of the impact of malnutrition and its treatment on patient outcomes</a:t>
            </a:r>
            <a:endParaRPr lang="en-US" sz="2000" dirty="0">
              <a:latin typeface="+mn-lt"/>
            </a:endParaRPr>
          </a:p>
        </p:txBody>
      </p:sp>
      <p:sp>
        <p:nvSpPr>
          <p:cNvPr id="4" name="TextBox 3"/>
          <p:cNvSpPr txBox="1"/>
          <p:nvPr/>
        </p:nvSpPr>
        <p:spPr>
          <a:xfrm>
            <a:off x="152400" y="6363916"/>
            <a:ext cx="1959191" cy="307777"/>
          </a:xfrm>
          <a:prstGeom prst="rect">
            <a:avLst/>
          </a:prstGeom>
          <a:noFill/>
        </p:spPr>
        <p:txBody>
          <a:bodyPr wrap="none" rtlCol="0">
            <a:spAutoFit/>
          </a:bodyPr>
          <a:lstStyle/>
          <a:p>
            <a:r>
              <a:rPr lang="en-US" sz="1400" dirty="0" smtClean="0"/>
              <a:t>Mehta et al, </a:t>
            </a:r>
            <a:r>
              <a:rPr lang="en-US" sz="1400" i="1" dirty="0" smtClean="0"/>
              <a:t>JPEN</a:t>
            </a:r>
            <a:r>
              <a:rPr lang="en-US" sz="1400" dirty="0" smtClean="0"/>
              <a:t>, 2013.</a:t>
            </a:r>
            <a:endParaRPr lang="en-US" sz="1400" dirty="0"/>
          </a:p>
        </p:txBody>
      </p:sp>
    </p:spTree>
    <p:extLst>
      <p:ext uri="{BB962C8B-B14F-4D97-AF65-F5344CB8AC3E}">
        <p14:creationId xmlns:p14="http://schemas.microsoft.com/office/powerpoint/2010/main" xmlns="" val="1801371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0" y="361908"/>
            <a:ext cx="8229600" cy="1314492"/>
          </a:xfrm>
        </p:spPr>
        <p:txBody>
          <a:bodyPr>
            <a:normAutofit/>
          </a:bodyPr>
          <a:lstStyle/>
          <a:p>
            <a:r>
              <a:rPr lang="en-US" sz="3200" dirty="0" smtClean="0"/>
              <a:t>Malnutrition encompasses the full range of undernutrition / overnutrition </a:t>
            </a:r>
            <a:endParaRPr lang="en-US" sz="3200" dirty="0"/>
          </a:p>
        </p:txBody>
      </p:sp>
      <p:pic>
        <p:nvPicPr>
          <p:cNvPr id="1026" name="Picture 2" descr="Starved chil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752600"/>
            <a:ext cx="2819400" cy="40742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1.gstatic.com/images?q=tbn:ANd9GcRrAos4sq16qVkcOk9nwtjZJXa8k0Cvwml7SgMa3WiiGCdEbAphwQ">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57568" y="1752600"/>
            <a:ext cx="2958222" cy="407427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Left-Right Arrow 6"/>
          <p:cNvSpPr/>
          <p:nvPr/>
        </p:nvSpPr>
        <p:spPr>
          <a:xfrm>
            <a:off x="3810000" y="3352800"/>
            <a:ext cx="1600200" cy="609600"/>
          </a:xfrm>
          <a:prstGeom prst="leftRightArrow">
            <a:avLst/>
          </a:prstGeom>
          <a:solidFill>
            <a:srgbClr val="DA29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endParaRPr>
          </a:p>
        </p:txBody>
      </p:sp>
      <p:sp>
        <p:nvSpPr>
          <p:cNvPr id="8" name="TextBox 7"/>
          <p:cNvSpPr txBox="1"/>
          <p:nvPr/>
        </p:nvSpPr>
        <p:spPr>
          <a:xfrm>
            <a:off x="281940" y="6330731"/>
            <a:ext cx="1217000" cy="307777"/>
          </a:xfrm>
          <a:prstGeom prst="rect">
            <a:avLst/>
          </a:prstGeom>
          <a:noFill/>
        </p:spPr>
        <p:txBody>
          <a:bodyPr wrap="none" rtlCol="0">
            <a:spAutoFit/>
          </a:bodyPr>
          <a:lstStyle/>
          <a:p>
            <a:r>
              <a:rPr lang="en-US" sz="1400" dirty="0" smtClean="0"/>
              <a:t>Jensen, 2014. </a:t>
            </a:r>
            <a:endParaRPr lang="en-US" sz="1400" dirty="0"/>
          </a:p>
        </p:txBody>
      </p:sp>
    </p:spTree>
    <p:extLst>
      <p:ext uri="{BB962C8B-B14F-4D97-AF65-F5344CB8AC3E}">
        <p14:creationId xmlns:p14="http://schemas.microsoft.com/office/powerpoint/2010/main" xmlns="" val="16436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Definitions</a:t>
            </a:r>
            <a:endParaRPr lang="en-US" sz="4000" dirty="0"/>
          </a:p>
        </p:txBody>
      </p:sp>
      <p:sp>
        <p:nvSpPr>
          <p:cNvPr id="3" name="Text Placeholder 2"/>
          <p:cNvSpPr>
            <a:spLocks noGrp="1"/>
          </p:cNvSpPr>
          <p:nvPr>
            <p:ph type="body" sz="quarter" idx="13"/>
          </p:nvPr>
        </p:nvSpPr>
        <p:spPr/>
        <p:txBody>
          <a:bodyPr/>
          <a:lstStyle/>
          <a:p>
            <a:pPr marL="285750" indent="-285750">
              <a:buFont typeface="Arial" pitchFamily="34" charset="0"/>
              <a:buChar char="•"/>
            </a:pPr>
            <a:r>
              <a:rPr lang="en-US" sz="2000" dirty="0" smtClean="0">
                <a:latin typeface="+mn-lt"/>
              </a:rPr>
              <a:t>Pediatric Malnutrition</a:t>
            </a:r>
          </a:p>
          <a:p>
            <a:pPr marL="1028700" lvl="1">
              <a:buFont typeface="Wingdings" pitchFamily="2" charset="2"/>
              <a:buChar char="Ø"/>
            </a:pPr>
            <a:r>
              <a:rPr lang="en-US" sz="2000" dirty="0" smtClean="0"/>
              <a:t>An imbalance between nutrient requirement and intake, resulting in cumulative deficits of energy, protein or micronutrients that may negatively affect growth, development and other relevant outcomes</a:t>
            </a:r>
            <a:r>
              <a:rPr lang="en-US" sz="2000" dirty="0"/>
              <a:t> </a:t>
            </a:r>
            <a:r>
              <a:rPr lang="en-US" sz="2000" dirty="0" smtClean="0"/>
              <a:t>(ASPEN)</a:t>
            </a:r>
          </a:p>
          <a:p>
            <a:pPr marL="285750" indent="-285750">
              <a:buFont typeface="Arial" pitchFamily="34" charset="0"/>
              <a:buChar char="•"/>
            </a:pPr>
            <a:r>
              <a:rPr lang="en-US" sz="2000" dirty="0" smtClean="0">
                <a:latin typeface="+mn-lt"/>
              </a:rPr>
              <a:t>Illness vs. non-illness related </a:t>
            </a:r>
            <a:endParaRPr lang="en-US" sz="2000" dirty="0">
              <a:latin typeface="+mn-lt"/>
            </a:endParaRPr>
          </a:p>
          <a:p>
            <a:pPr marL="285750" indent="-285750">
              <a:buFont typeface="Arial" pitchFamily="34" charset="0"/>
              <a:buChar char="•"/>
            </a:pPr>
            <a:r>
              <a:rPr lang="en-US" sz="2000" dirty="0" smtClean="0">
                <a:latin typeface="+mn-lt"/>
              </a:rPr>
              <a:t>Acute vs. chronic</a:t>
            </a:r>
            <a:endParaRPr lang="en-US" sz="2000" dirty="0">
              <a:latin typeface="+mn-lt"/>
            </a:endParaRPr>
          </a:p>
          <a:p>
            <a:pPr marL="1085850" lvl="1" indent="-342900">
              <a:buFont typeface="Wingdings" pitchFamily="2" charset="2"/>
              <a:buChar char="Ø"/>
            </a:pPr>
            <a:r>
              <a:rPr lang="en-US" sz="2000" dirty="0"/>
              <a:t>C</a:t>
            </a:r>
            <a:r>
              <a:rPr lang="en-US" sz="2000" dirty="0" smtClean="0"/>
              <a:t>hronic refers to a disease or condition that has lasted for 3 months or longer</a:t>
            </a:r>
          </a:p>
          <a:p>
            <a:pPr marL="1085850" lvl="1" indent="-342900">
              <a:buFont typeface="Wingdings" pitchFamily="2" charset="2"/>
              <a:buChar char="Ø"/>
            </a:pPr>
            <a:r>
              <a:rPr lang="en-US" sz="2000" dirty="0" smtClean="0"/>
              <a:t>Weight primarily affected during periods of acute malnutrition</a:t>
            </a:r>
          </a:p>
          <a:p>
            <a:pPr marL="1085850" lvl="1" indent="-342900">
              <a:buFont typeface="Wingdings" pitchFamily="2" charset="2"/>
              <a:buChar char="Ø"/>
            </a:pPr>
            <a:r>
              <a:rPr lang="en-US" sz="2000" dirty="0" smtClean="0"/>
              <a:t>Stunting is a well-established indicator of chronic malnutrition</a:t>
            </a:r>
          </a:p>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4" name="TextBox 3"/>
          <p:cNvSpPr txBox="1"/>
          <p:nvPr/>
        </p:nvSpPr>
        <p:spPr>
          <a:xfrm>
            <a:off x="228600" y="6402288"/>
            <a:ext cx="2048638" cy="307777"/>
          </a:xfrm>
          <a:prstGeom prst="rect">
            <a:avLst/>
          </a:prstGeom>
          <a:noFill/>
        </p:spPr>
        <p:txBody>
          <a:bodyPr wrap="none" rtlCol="0">
            <a:spAutoFit/>
          </a:bodyPr>
          <a:lstStyle/>
          <a:p>
            <a:r>
              <a:rPr lang="en-US" sz="1400" dirty="0" smtClean="0"/>
              <a:t>Becker et al, </a:t>
            </a:r>
            <a:r>
              <a:rPr lang="en-US" sz="1400" i="1" dirty="0" smtClean="0"/>
              <a:t>JPEN</a:t>
            </a:r>
            <a:r>
              <a:rPr lang="en-US" sz="1400" dirty="0" smtClean="0"/>
              <a:t>, 2014.  </a:t>
            </a:r>
            <a:endParaRPr lang="en-US" sz="1400" dirty="0"/>
          </a:p>
        </p:txBody>
      </p:sp>
    </p:spTree>
    <p:extLst>
      <p:ext uri="{BB962C8B-B14F-4D97-AF65-F5344CB8AC3E}">
        <p14:creationId xmlns:p14="http://schemas.microsoft.com/office/powerpoint/2010/main" xmlns="" val="385650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Mechanisms</a:t>
            </a:r>
            <a:endParaRPr lang="en-US" sz="40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32" t="34987" r="25000" b="32507"/>
          <a:stretch/>
        </p:blipFill>
        <p:spPr bwMode="auto">
          <a:xfrm>
            <a:off x="609600" y="1228720"/>
            <a:ext cx="8077200" cy="4691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4800" y="6292334"/>
            <a:ext cx="1972015" cy="369332"/>
          </a:xfrm>
          <a:prstGeom prst="rect">
            <a:avLst/>
          </a:prstGeom>
          <a:noFill/>
        </p:spPr>
        <p:txBody>
          <a:bodyPr wrap="none" rtlCol="0">
            <a:spAutoFit/>
          </a:bodyPr>
          <a:lstStyle/>
          <a:p>
            <a:r>
              <a:rPr lang="en-US" sz="1400" dirty="0"/>
              <a:t>Mehta et al, </a:t>
            </a:r>
            <a:r>
              <a:rPr lang="en-US" sz="1400" i="1" dirty="0"/>
              <a:t>JPEN</a:t>
            </a:r>
            <a:r>
              <a:rPr lang="en-US" sz="1400" dirty="0"/>
              <a:t>, 2013</a:t>
            </a:r>
            <a:r>
              <a:rPr lang="en-US" dirty="0" smtClean="0"/>
              <a:t>.</a:t>
            </a:r>
            <a:endParaRPr lang="en-US" dirty="0"/>
          </a:p>
        </p:txBody>
      </p:sp>
    </p:spTree>
    <p:extLst>
      <p:ext uri="{BB962C8B-B14F-4D97-AF65-F5344CB8AC3E}">
        <p14:creationId xmlns:p14="http://schemas.microsoft.com/office/powerpoint/2010/main" xmlns="" val="1908266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Inflammation &amp; Malnutrition</a:t>
            </a:r>
            <a:endParaRPr lang="en-US" sz="4000" dirty="0"/>
          </a:p>
        </p:txBody>
      </p:sp>
      <p:sp>
        <p:nvSpPr>
          <p:cNvPr id="3" name="Text Placeholder 2"/>
          <p:cNvSpPr>
            <a:spLocks noGrp="1"/>
          </p:cNvSpPr>
          <p:nvPr>
            <p:ph type="body" sz="quarter" idx="13"/>
          </p:nvPr>
        </p:nvSpPr>
        <p:spPr/>
        <p:txBody>
          <a:bodyPr/>
          <a:lstStyle/>
          <a:p>
            <a:pPr marL="285750" indent="-285750">
              <a:buFont typeface="Arial" pitchFamily="34" charset="0"/>
              <a:buChar char="•"/>
            </a:pPr>
            <a:r>
              <a:rPr lang="en-US" sz="2000" dirty="0" smtClean="0">
                <a:latin typeface="+mn-lt"/>
              </a:rPr>
              <a:t>Inflammation promotes malnutrition and adverse outcomes</a:t>
            </a:r>
          </a:p>
          <a:p>
            <a:pPr marL="1085850" lvl="1" indent="-342900">
              <a:buFont typeface="Wingdings" pitchFamily="2" charset="2"/>
              <a:buChar char="Ø"/>
            </a:pPr>
            <a:r>
              <a:rPr lang="en-US" sz="2000" dirty="0"/>
              <a:t>Promotes catabolic state</a:t>
            </a:r>
          </a:p>
          <a:p>
            <a:pPr marL="1085850" lvl="1" indent="-342900">
              <a:buFont typeface="Wingdings" pitchFamily="2" charset="2"/>
              <a:buChar char="Ø"/>
            </a:pPr>
            <a:r>
              <a:rPr lang="en-US" sz="2000" dirty="0" smtClean="0"/>
              <a:t>Increases nutrient requirements</a:t>
            </a:r>
          </a:p>
          <a:p>
            <a:pPr marL="1085850" lvl="1" indent="-342900">
              <a:buFont typeface="Wingdings" pitchFamily="2" charset="2"/>
              <a:buChar char="Ø"/>
            </a:pPr>
            <a:r>
              <a:rPr lang="en-US" sz="2000" dirty="0" smtClean="0"/>
              <a:t>Anorexia</a:t>
            </a:r>
            <a:endParaRPr lang="en-US" sz="2000" dirty="0"/>
          </a:p>
          <a:p>
            <a:pPr marL="285750" indent="-285750">
              <a:buFont typeface="Arial" pitchFamily="34" charset="0"/>
              <a:buChar char="•"/>
            </a:pPr>
            <a:r>
              <a:rPr lang="en-US" sz="2000" dirty="0" smtClean="0">
                <a:latin typeface="+mn-lt"/>
              </a:rPr>
              <a:t>Blunts response to nutrition interventions</a:t>
            </a:r>
            <a:endParaRPr lang="en-US" dirty="0"/>
          </a:p>
          <a:p>
            <a:pPr marL="285750" indent="-285750">
              <a:buFont typeface="Arial" pitchFamily="34" charset="0"/>
              <a:buChar char="•"/>
            </a:pPr>
            <a:r>
              <a:rPr lang="en-US" sz="2000" dirty="0" smtClean="0">
                <a:latin typeface="+mn-lt"/>
              </a:rPr>
              <a:t>Further studies on biomarkers of inflammation and the impact on malnutrition in children </a:t>
            </a:r>
            <a:r>
              <a:rPr lang="en-US" sz="2000" dirty="0">
                <a:latin typeface="+mn-lt"/>
              </a:rPr>
              <a:t>is </a:t>
            </a:r>
            <a:r>
              <a:rPr lang="en-US" sz="2000" dirty="0" smtClean="0">
                <a:latin typeface="+mn-lt"/>
              </a:rPr>
              <a:t>needed</a:t>
            </a:r>
          </a:p>
        </p:txBody>
      </p:sp>
      <p:sp>
        <p:nvSpPr>
          <p:cNvPr id="4" name="TextBox 3"/>
          <p:cNvSpPr txBox="1"/>
          <p:nvPr/>
        </p:nvSpPr>
        <p:spPr>
          <a:xfrm>
            <a:off x="304799" y="6339840"/>
            <a:ext cx="1959191" cy="307777"/>
          </a:xfrm>
          <a:prstGeom prst="rect">
            <a:avLst/>
          </a:prstGeom>
          <a:noFill/>
        </p:spPr>
        <p:txBody>
          <a:bodyPr wrap="none" rtlCol="0">
            <a:spAutoFit/>
          </a:bodyPr>
          <a:lstStyle/>
          <a:p>
            <a:r>
              <a:rPr lang="en-US" sz="1400" dirty="0"/>
              <a:t>Mehta et al, </a:t>
            </a:r>
            <a:r>
              <a:rPr lang="en-US" sz="1400" i="1" dirty="0"/>
              <a:t>JPEN</a:t>
            </a:r>
            <a:r>
              <a:rPr lang="en-US" sz="1400" dirty="0"/>
              <a:t>, 2013</a:t>
            </a:r>
            <a:r>
              <a:rPr lang="en-US" sz="1400" dirty="0" smtClean="0"/>
              <a:t>.</a:t>
            </a:r>
            <a:endParaRPr lang="en-US" sz="1400" dirty="0"/>
          </a:p>
        </p:txBody>
      </p:sp>
      <p:pic>
        <p:nvPicPr>
          <p:cNvPr id="1027" name="Picture 3" descr="C:\Users\melmille\AppData\Local\Microsoft\Windows\Temporary Internet Files\Content.IE5\KUYOOP77\3995582766_89d534ef4b_o[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3930856"/>
            <a:ext cx="2971800" cy="2393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968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Indicators of Pediatric Malnutrition</a:t>
            </a:r>
            <a:endParaRPr lang="en-US" sz="4000" dirty="0"/>
          </a:p>
        </p:txBody>
      </p:sp>
      <p:sp>
        <p:nvSpPr>
          <p:cNvPr id="3" name="Text Placeholder 2"/>
          <p:cNvSpPr>
            <a:spLocks noGrp="1"/>
          </p:cNvSpPr>
          <p:nvPr>
            <p:ph type="body" sz="quarter" idx="13"/>
          </p:nvPr>
        </p:nvSpPr>
        <p:spPr/>
        <p:txBody>
          <a:bodyPr/>
          <a:lstStyle/>
          <a:p>
            <a:r>
              <a:rPr lang="en-US" sz="2000" dirty="0" smtClean="0">
                <a:latin typeface="+mn-lt"/>
              </a:rPr>
              <a:t>Indicators for pediatric malnutrition were determined using the following attributes:</a:t>
            </a:r>
          </a:p>
          <a:p>
            <a:pPr marL="171450" indent="-171450">
              <a:buFont typeface="Arial" pitchFamily="34" charset="0"/>
              <a:buChar char="•"/>
            </a:pPr>
            <a:r>
              <a:rPr lang="en-US" sz="2000" dirty="0" smtClean="0">
                <a:latin typeface="+mn-lt"/>
              </a:rPr>
              <a:t>Evidence </a:t>
            </a:r>
            <a:r>
              <a:rPr lang="en-US" sz="2000" dirty="0">
                <a:latin typeface="+mn-lt"/>
              </a:rPr>
              <a:t>informed and consensus derived</a:t>
            </a:r>
          </a:p>
          <a:p>
            <a:pPr marL="171450" indent="-171450">
              <a:buFont typeface="Arial" pitchFamily="34" charset="0"/>
              <a:buChar char="•"/>
            </a:pPr>
            <a:r>
              <a:rPr lang="en-US" sz="2000" dirty="0">
                <a:latin typeface="+mn-lt"/>
              </a:rPr>
              <a:t>Universally available and validated</a:t>
            </a:r>
          </a:p>
          <a:p>
            <a:pPr marL="171450" indent="-171450">
              <a:buFont typeface="Arial" pitchFamily="34" charset="0"/>
              <a:buChar char="•"/>
            </a:pPr>
            <a:r>
              <a:rPr lang="en-US" sz="2000" dirty="0">
                <a:latin typeface="+mn-lt"/>
              </a:rPr>
              <a:t>Applied inexpensively in multiple settings</a:t>
            </a:r>
          </a:p>
          <a:p>
            <a:pPr marL="171450" indent="-171450">
              <a:buFont typeface="Arial" pitchFamily="34" charset="0"/>
              <a:buChar char="•"/>
            </a:pPr>
            <a:r>
              <a:rPr lang="en-US" sz="2000" dirty="0">
                <a:latin typeface="+mn-lt"/>
              </a:rPr>
              <a:t>Properly used with minimal training</a:t>
            </a:r>
          </a:p>
          <a:p>
            <a:pPr marL="171450" indent="-171450">
              <a:buFont typeface="Arial" pitchFamily="34" charset="0"/>
              <a:buChar char="•"/>
            </a:pPr>
            <a:r>
              <a:rPr lang="en-US" sz="2000" dirty="0">
                <a:latin typeface="+mn-lt"/>
              </a:rPr>
              <a:t>Reproducibly identify undernutrition</a:t>
            </a:r>
          </a:p>
          <a:p>
            <a:pPr marL="171450" indent="-171450">
              <a:buFont typeface="Arial" pitchFamily="34" charset="0"/>
              <a:buChar char="•"/>
            </a:pPr>
            <a:r>
              <a:rPr lang="en-US" sz="2000" dirty="0">
                <a:latin typeface="+mn-lt"/>
              </a:rPr>
              <a:t>Quantify the severity of undernutrition</a:t>
            </a:r>
          </a:p>
          <a:p>
            <a:pPr marL="171450" indent="-171450">
              <a:buFont typeface="Arial" pitchFamily="34" charset="0"/>
              <a:buChar char="•"/>
            </a:pPr>
            <a:r>
              <a:rPr lang="en-US" sz="2000" dirty="0">
                <a:latin typeface="+mn-lt"/>
              </a:rPr>
              <a:t>Monitor changes in nutritional status</a:t>
            </a:r>
          </a:p>
          <a:p>
            <a:endParaRPr lang="en-US" dirty="0"/>
          </a:p>
        </p:txBody>
      </p:sp>
      <p:sp>
        <p:nvSpPr>
          <p:cNvPr id="4" name="TextBox 3"/>
          <p:cNvSpPr txBox="1"/>
          <p:nvPr/>
        </p:nvSpPr>
        <p:spPr>
          <a:xfrm>
            <a:off x="228600" y="6281201"/>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spTree>
    <p:extLst>
      <p:ext uri="{BB962C8B-B14F-4D97-AF65-F5344CB8AC3E}">
        <p14:creationId xmlns:p14="http://schemas.microsoft.com/office/powerpoint/2010/main" xmlns="" val="4142997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Indicators of Pediatric Malnutrition</a:t>
            </a:r>
            <a:endParaRPr lang="en-US" sz="4000" dirty="0"/>
          </a:p>
        </p:txBody>
      </p:sp>
      <p:sp>
        <p:nvSpPr>
          <p:cNvPr id="3" name="Text Placeholder 2"/>
          <p:cNvSpPr>
            <a:spLocks noGrp="1"/>
          </p:cNvSpPr>
          <p:nvPr>
            <p:ph type="body" sz="quarter" idx="13"/>
          </p:nvPr>
        </p:nvSpPr>
        <p:spPr>
          <a:xfrm>
            <a:off x="511174" y="1311275"/>
            <a:ext cx="8223307" cy="4632325"/>
          </a:xfrm>
        </p:spPr>
        <p:txBody>
          <a:bodyPr>
            <a:normAutofit/>
          </a:bodyPr>
          <a:lstStyle/>
          <a:p>
            <a:r>
              <a:rPr lang="en-US" sz="2400" u="sng" dirty="0">
                <a:latin typeface="+mn-lt"/>
              </a:rPr>
              <a:t>Food/Nutrient Intake</a:t>
            </a:r>
            <a:endParaRPr lang="en-US" sz="2400" u="sng" dirty="0" smtClean="0">
              <a:latin typeface="+mn-lt"/>
            </a:endParaRPr>
          </a:p>
          <a:p>
            <a:pPr marL="285750" indent="-285750">
              <a:buFont typeface="Arial" pitchFamily="34" charset="0"/>
              <a:buChar char="•"/>
            </a:pPr>
            <a:r>
              <a:rPr lang="en-US" sz="2000" dirty="0" smtClean="0">
                <a:latin typeface="+mn-lt"/>
              </a:rPr>
              <a:t>Primary determinants of nutritional status</a:t>
            </a:r>
          </a:p>
          <a:p>
            <a:pPr marL="285750" indent="-285750">
              <a:buFont typeface="Arial" pitchFamily="34" charset="0"/>
              <a:buChar char="•"/>
            </a:pPr>
            <a:r>
              <a:rPr lang="en-US" sz="2000" dirty="0" smtClean="0">
                <a:latin typeface="+mn-lt"/>
              </a:rPr>
              <a:t>Is current intake adequate to meet nutrient needs in context of current clinical situation, growth pattern and developmental level</a:t>
            </a:r>
            <a:r>
              <a:rPr lang="en-US" sz="2000" dirty="0">
                <a:latin typeface="+mn-lt"/>
              </a:rPr>
              <a:t>?</a:t>
            </a:r>
            <a:endParaRPr lang="en-US" sz="2000" dirty="0" smtClean="0">
              <a:latin typeface="+mn-lt"/>
            </a:endParaRPr>
          </a:p>
          <a:p>
            <a:pPr marL="285750" indent="-285750">
              <a:buFont typeface="Arial" pitchFamily="34" charset="0"/>
              <a:buChar char="•"/>
            </a:pPr>
            <a:r>
              <a:rPr lang="en-US" sz="2000" dirty="0" smtClean="0">
                <a:latin typeface="+mn-lt"/>
              </a:rPr>
              <a:t>Obtained by history and/or direct observation</a:t>
            </a:r>
          </a:p>
          <a:p>
            <a:pPr marL="285750" indent="-285750">
              <a:buFont typeface="Arial" pitchFamily="34" charset="0"/>
              <a:buChar char="•"/>
            </a:pPr>
            <a:endParaRPr lang="en-US" sz="2000" dirty="0">
              <a:latin typeface="+mn-lt"/>
            </a:endParaRPr>
          </a:p>
          <a:p>
            <a:endParaRPr lang="en-US" dirty="0" smtClean="0">
              <a:latin typeface="+mn-lt"/>
            </a:endParaRPr>
          </a:p>
          <a:p>
            <a:r>
              <a:rPr lang="en-US" sz="2400" u="sng" dirty="0" smtClean="0">
                <a:latin typeface="+mn-lt"/>
              </a:rPr>
              <a:t>Assessment of Energy &amp; Protein Needs</a:t>
            </a:r>
          </a:p>
          <a:p>
            <a:pPr marL="285750" indent="-285750">
              <a:buFont typeface="Arial" pitchFamily="34" charset="0"/>
              <a:buChar char="•"/>
            </a:pPr>
            <a:r>
              <a:rPr lang="en-US" sz="2000" dirty="0" smtClean="0">
                <a:latin typeface="+mn-lt"/>
              </a:rPr>
              <a:t>Indirect </a:t>
            </a:r>
            <a:r>
              <a:rPr lang="en-US" sz="2000" dirty="0" err="1">
                <a:latin typeface="+mn-lt"/>
              </a:rPr>
              <a:t>c</a:t>
            </a:r>
            <a:r>
              <a:rPr lang="en-US" sz="2000" dirty="0" err="1" smtClean="0">
                <a:latin typeface="+mn-lt"/>
              </a:rPr>
              <a:t>alorimetry</a:t>
            </a:r>
            <a:endParaRPr lang="en-US" sz="2000" dirty="0" smtClean="0">
              <a:latin typeface="+mn-lt"/>
            </a:endParaRPr>
          </a:p>
          <a:p>
            <a:pPr marL="285750" indent="-285750">
              <a:buFont typeface="Arial" pitchFamily="34" charset="0"/>
              <a:buChar char="•"/>
            </a:pPr>
            <a:r>
              <a:rPr lang="en-US" sz="2000" dirty="0">
                <a:latin typeface="+mn-lt"/>
              </a:rPr>
              <a:t>Standard e</a:t>
            </a:r>
            <a:r>
              <a:rPr lang="en-US" sz="2000" dirty="0" smtClean="0">
                <a:latin typeface="+mn-lt"/>
              </a:rPr>
              <a:t>quations</a:t>
            </a:r>
          </a:p>
          <a:p>
            <a:pPr marL="285750" indent="-285750">
              <a:buFont typeface="Arial" pitchFamily="34" charset="0"/>
              <a:buChar char="•"/>
            </a:pPr>
            <a:r>
              <a:rPr lang="en-US" sz="2000" dirty="0" smtClean="0">
                <a:latin typeface="+mn-lt"/>
              </a:rPr>
              <a:t>RDA/DRI</a:t>
            </a:r>
          </a:p>
        </p:txBody>
      </p:sp>
      <p:sp>
        <p:nvSpPr>
          <p:cNvPr id="4" name="TextBox 3"/>
          <p:cNvSpPr txBox="1"/>
          <p:nvPr/>
        </p:nvSpPr>
        <p:spPr>
          <a:xfrm>
            <a:off x="304800" y="6330731"/>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pic>
        <p:nvPicPr>
          <p:cNvPr id="1026" name="Picture 2" descr="C:\Users\melmille\AppData\Local\Microsoft\Windows\Temporary Internet Files\Content.IE5\I8UJWUOI\BBQ-Chicken-_myplate1[1].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2895600"/>
            <a:ext cx="2245420" cy="2371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1520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Indicators of Pediatric Malnutrition</a:t>
            </a:r>
            <a:endParaRPr lang="en-US" sz="4000" dirty="0"/>
          </a:p>
        </p:txBody>
      </p:sp>
      <p:sp>
        <p:nvSpPr>
          <p:cNvPr id="3" name="Text Placeholder 2"/>
          <p:cNvSpPr>
            <a:spLocks noGrp="1"/>
          </p:cNvSpPr>
          <p:nvPr>
            <p:ph type="body" sz="quarter" idx="13"/>
          </p:nvPr>
        </p:nvSpPr>
        <p:spPr>
          <a:xfrm>
            <a:off x="511175" y="1311275"/>
            <a:ext cx="4060826" cy="4860925"/>
          </a:xfrm>
        </p:spPr>
        <p:txBody>
          <a:bodyPr>
            <a:normAutofit lnSpcReduction="10000"/>
          </a:bodyPr>
          <a:lstStyle/>
          <a:p>
            <a:r>
              <a:rPr lang="en-US" sz="2400" u="sng" dirty="0" smtClean="0">
                <a:latin typeface="+mn-lt"/>
              </a:rPr>
              <a:t>Growth Parameters</a:t>
            </a:r>
          </a:p>
          <a:p>
            <a:pPr marL="285750" indent="-285750">
              <a:buFont typeface="Arial" pitchFamily="34" charset="0"/>
              <a:buChar char="•"/>
            </a:pPr>
            <a:r>
              <a:rPr lang="en-US" sz="2000" dirty="0" smtClean="0">
                <a:latin typeface="+mn-lt"/>
              </a:rPr>
              <a:t>Premature Infant (Fenton, 2013)</a:t>
            </a:r>
          </a:p>
          <a:p>
            <a:pPr marL="1028700" lvl="1"/>
            <a:r>
              <a:rPr lang="en-US" dirty="0" smtClean="0"/>
              <a:t>Weight-for-age</a:t>
            </a:r>
          </a:p>
          <a:p>
            <a:pPr marL="1028700" lvl="1"/>
            <a:r>
              <a:rPr lang="en-US" dirty="0" smtClean="0"/>
              <a:t>Length- for-age</a:t>
            </a:r>
          </a:p>
          <a:p>
            <a:pPr marL="1028700" lvl="1"/>
            <a:r>
              <a:rPr lang="en-US" dirty="0" smtClean="0"/>
              <a:t>Head circumference-for-age</a:t>
            </a:r>
          </a:p>
          <a:p>
            <a:pPr marL="1028700" lvl="1"/>
            <a:r>
              <a:rPr lang="en-US" dirty="0" smtClean="0"/>
              <a:t>Follows WHO growth curves after 50 weeks </a:t>
            </a:r>
          </a:p>
          <a:p>
            <a:pPr marL="285750" indent="-285750">
              <a:buFont typeface="Arial" pitchFamily="34" charset="0"/>
              <a:buChar char="•"/>
            </a:pPr>
            <a:r>
              <a:rPr lang="en-US" sz="2000" dirty="0" smtClean="0">
                <a:latin typeface="+mn-lt"/>
              </a:rPr>
              <a:t>Up to 24 months (WHO, 2006)</a:t>
            </a:r>
          </a:p>
          <a:p>
            <a:pPr marL="1028700" lvl="1">
              <a:buFont typeface="Wingdings" pitchFamily="2" charset="2"/>
              <a:buChar char="Ø"/>
            </a:pPr>
            <a:r>
              <a:rPr lang="en-US" dirty="0" smtClean="0"/>
              <a:t>Length-for-age</a:t>
            </a:r>
          </a:p>
          <a:p>
            <a:pPr marL="1028700" lvl="1">
              <a:buFont typeface="Wingdings" pitchFamily="2" charset="2"/>
              <a:buChar char="Ø"/>
            </a:pPr>
            <a:r>
              <a:rPr lang="en-US" dirty="0" smtClean="0"/>
              <a:t>Weight-for-age</a:t>
            </a:r>
          </a:p>
          <a:p>
            <a:pPr marL="1028700" lvl="1">
              <a:buFont typeface="Wingdings" pitchFamily="2" charset="2"/>
              <a:buChar char="Ø"/>
            </a:pPr>
            <a:r>
              <a:rPr lang="en-US" dirty="0" smtClean="0"/>
              <a:t>Head circumference-for-age</a:t>
            </a:r>
          </a:p>
          <a:p>
            <a:pPr marL="1028700" lvl="1">
              <a:buFont typeface="Wingdings" pitchFamily="2" charset="2"/>
              <a:buChar char="Ø"/>
            </a:pPr>
            <a:r>
              <a:rPr lang="en-US" dirty="0" smtClean="0"/>
              <a:t>Weight-for-length</a:t>
            </a:r>
          </a:p>
          <a:p>
            <a:pPr marL="285750" indent="-285750">
              <a:buFont typeface="Arial" pitchFamily="34" charset="0"/>
              <a:buChar char="•"/>
            </a:pPr>
            <a:r>
              <a:rPr lang="en-US" sz="2000" dirty="0" smtClean="0">
                <a:latin typeface="+mn-lt"/>
              </a:rPr>
              <a:t>2-20 years (CDC, 2000)</a:t>
            </a:r>
          </a:p>
          <a:p>
            <a:pPr marL="1028700" lvl="1">
              <a:buFont typeface="Wingdings" pitchFamily="2" charset="2"/>
              <a:buChar char="Ø"/>
            </a:pPr>
            <a:r>
              <a:rPr lang="en-US" dirty="0" smtClean="0"/>
              <a:t>Standing height-for-age</a:t>
            </a:r>
          </a:p>
          <a:p>
            <a:pPr marL="1028700" lvl="1">
              <a:buFont typeface="Wingdings" pitchFamily="2" charset="2"/>
              <a:buChar char="Ø"/>
            </a:pPr>
            <a:r>
              <a:rPr lang="en-US" dirty="0" smtClean="0"/>
              <a:t>Weight-for-age</a:t>
            </a:r>
          </a:p>
          <a:p>
            <a:pPr marL="1028700" lvl="1">
              <a:buFont typeface="Wingdings" pitchFamily="2" charset="2"/>
              <a:buChar char="Ø"/>
            </a:pPr>
            <a:r>
              <a:rPr lang="en-US" dirty="0" smtClean="0"/>
              <a:t>BMI-for-age</a:t>
            </a:r>
          </a:p>
        </p:txBody>
      </p:sp>
      <p:sp>
        <p:nvSpPr>
          <p:cNvPr id="4" name="TextBox 3"/>
          <p:cNvSpPr txBox="1"/>
          <p:nvPr/>
        </p:nvSpPr>
        <p:spPr>
          <a:xfrm>
            <a:off x="4800600" y="1357372"/>
            <a:ext cx="3886200" cy="4678204"/>
          </a:xfrm>
          <a:prstGeom prst="rect">
            <a:avLst/>
          </a:prstGeom>
          <a:noFill/>
        </p:spPr>
        <p:txBody>
          <a:bodyPr wrap="square" rtlCol="0">
            <a:spAutoFit/>
          </a:bodyPr>
          <a:lstStyle/>
          <a:p>
            <a:endParaRPr lang="en-US" sz="2400" dirty="0" smtClean="0"/>
          </a:p>
          <a:p>
            <a:pPr marL="285750" indent="-285750">
              <a:buFont typeface="Arial" pitchFamily="34" charset="0"/>
              <a:buChar char="•"/>
            </a:pPr>
            <a:r>
              <a:rPr lang="en-US" sz="2000" dirty="0" smtClean="0"/>
              <a:t>Growth Charts</a:t>
            </a:r>
          </a:p>
          <a:p>
            <a:pPr marL="742950" lvl="1" indent="-285750">
              <a:buFont typeface="Wingdings" pitchFamily="2" charset="2"/>
              <a:buChar char="Ø"/>
            </a:pPr>
            <a:r>
              <a:rPr lang="en-US" dirty="0" smtClean="0"/>
              <a:t>Compares measurements to population data</a:t>
            </a:r>
          </a:p>
          <a:p>
            <a:pPr marL="742950" lvl="1" indent="-285750">
              <a:buFont typeface="Wingdings" pitchFamily="2" charset="2"/>
              <a:buChar char="Ø"/>
            </a:pPr>
            <a:r>
              <a:rPr lang="en-US" dirty="0" smtClean="0"/>
              <a:t>Percentiles do not reveal the actual degree of deviation from norm</a:t>
            </a:r>
          </a:p>
          <a:p>
            <a:pPr marL="285750" indent="-285750">
              <a:buFont typeface="Arial" pitchFamily="34" charset="0"/>
              <a:buChar char="•"/>
            </a:pPr>
            <a:r>
              <a:rPr lang="en-US" sz="2000" i="1" dirty="0" smtClean="0"/>
              <a:t>z</a:t>
            </a:r>
            <a:r>
              <a:rPr lang="en-US" sz="2000" dirty="0" smtClean="0"/>
              <a:t> scores </a:t>
            </a:r>
          </a:p>
          <a:p>
            <a:pPr marL="742950" lvl="1" indent="-285750">
              <a:buFont typeface="Wingdings" pitchFamily="2" charset="2"/>
              <a:buChar char="Ø"/>
            </a:pPr>
            <a:r>
              <a:rPr lang="en-US" dirty="0" smtClean="0"/>
              <a:t>Statistical measures that tells how a single data point compares with normal data</a:t>
            </a:r>
          </a:p>
          <a:p>
            <a:pPr marL="742950" lvl="1" indent="-285750">
              <a:buFont typeface="Wingdings" pitchFamily="2" charset="2"/>
              <a:buChar char="Ø"/>
            </a:pPr>
            <a:r>
              <a:rPr lang="en-US" dirty="0"/>
              <a:t>Normal growth will be on or between -1 and </a:t>
            </a:r>
            <a:r>
              <a:rPr lang="en-US" dirty="0" smtClean="0"/>
              <a:t>1</a:t>
            </a:r>
          </a:p>
          <a:p>
            <a:pPr marL="742950" lvl="1" indent="-285750">
              <a:buFont typeface="Wingdings" pitchFamily="2" charset="2"/>
              <a:buChar char="Ø"/>
            </a:pPr>
            <a:r>
              <a:rPr lang="en-US" dirty="0" smtClean="0"/>
              <a:t>Crossing </a:t>
            </a:r>
            <a:r>
              <a:rPr lang="en-US" i="1" dirty="0" smtClean="0"/>
              <a:t>z </a:t>
            </a:r>
            <a:r>
              <a:rPr lang="en-US" dirty="0" smtClean="0"/>
              <a:t>score lines indicate </a:t>
            </a:r>
            <a:r>
              <a:rPr lang="en-US" dirty="0" smtClean="0"/>
              <a:t>risk</a:t>
            </a:r>
          </a:p>
          <a:p>
            <a:pPr marL="742950" lvl="1" indent="-285750">
              <a:buFont typeface="Wingdings" pitchFamily="2" charset="2"/>
              <a:buChar char="Ø"/>
            </a:pPr>
            <a:r>
              <a:rPr lang="en-US" dirty="0" smtClean="0"/>
              <a:t>Peditools.org </a:t>
            </a:r>
            <a:endParaRPr lang="en-US" dirty="0" smtClean="0"/>
          </a:p>
        </p:txBody>
      </p:sp>
      <p:sp>
        <p:nvSpPr>
          <p:cNvPr id="5" name="TextBox 4"/>
          <p:cNvSpPr txBox="1"/>
          <p:nvPr/>
        </p:nvSpPr>
        <p:spPr>
          <a:xfrm>
            <a:off x="228600" y="6376451"/>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spTree>
    <p:extLst>
      <p:ext uri="{BB962C8B-B14F-4D97-AF65-F5344CB8AC3E}">
        <p14:creationId xmlns:p14="http://schemas.microsoft.com/office/powerpoint/2010/main" xmlns="" val="2211800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Indicators of Pediatric Malnutrition</a:t>
            </a:r>
            <a:endParaRPr lang="en-US" sz="4000" dirty="0"/>
          </a:p>
        </p:txBody>
      </p:sp>
      <p:sp>
        <p:nvSpPr>
          <p:cNvPr id="3" name="Text Placeholder 2"/>
          <p:cNvSpPr>
            <a:spLocks noGrp="1"/>
          </p:cNvSpPr>
          <p:nvPr>
            <p:ph type="body" sz="quarter" idx="13"/>
          </p:nvPr>
        </p:nvSpPr>
        <p:spPr/>
        <p:txBody>
          <a:bodyPr>
            <a:normAutofit/>
          </a:bodyPr>
          <a:lstStyle/>
          <a:p>
            <a:r>
              <a:rPr lang="en-US" sz="2400" u="sng" dirty="0" smtClean="0">
                <a:latin typeface="+mn-lt"/>
              </a:rPr>
              <a:t>Weight Gain Velocity</a:t>
            </a:r>
          </a:p>
          <a:p>
            <a:pPr marL="285750" indent="-285750">
              <a:buFont typeface="Arial" pitchFamily="34" charset="0"/>
              <a:buChar char="•"/>
            </a:pPr>
            <a:r>
              <a:rPr lang="en-US" sz="2000" dirty="0" smtClean="0">
                <a:latin typeface="+mn-lt"/>
              </a:rPr>
              <a:t>Growth </a:t>
            </a:r>
            <a:endParaRPr lang="en-US" sz="1800" dirty="0">
              <a:latin typeface="+mn-lt"/>
            </a:endParaRPr>
          </a:p>
          <a:p>
            <a:pPr marL="1028700" lvl="1">
              <a:buFont typeface="Wingdings" pitchFamily="2" charset="2"/>
              <a:buChar char="Ø"/>
            </a:pPr>
            <a:r>
              <a:rPr lang="en-US" sz="1800" dirty="0"/>
              <a:t>A</a:t>
            </a:r>
            <a:r>
              <a:rPr lang="en-US" sz="1800" dirty="0" smtClean="0"/>
              <a:t>n increase in size and the development to maturity</a:t>
            </a:r>
          </a:p>
          <a:p>
            <a:pPr marL="285750" indent="-285750">
              <a:buFont typeface="Arial" pitchFamily="34" charset="0"/>
              <a:buChar char="•"/>
            </a:pPr>
            <a:r>
              <a:rPr lang="en-US" sz="2000" dirty="0" smtClean="0">
                <a:latin typeface="+mn-lt"/>
              </a:rPr>
              <a:t>Growth Velocity</a:t>
            </a:r>
          </a:p>
          <a:p>
            <a:pPr marL="1085850" lvl="1" indent="-342900">
              <a:buFont typeface="Wingdings" pitchFamily="2" charset="2"/>
              <a:buChar char="Ø"/>
            </a:pPr>
            <a:r>
              <a:rPr lang="en-US" sz="1800" dirty="0"/>
              <a:t>R</a:t>
            </a:r>
            <a:r>
              <a:rPr lang="en-US" sz="1800" dirty="0" smtClean="0"/>
              <a:t>ate of change in weight or length/height over time</a:t>
            </a:r>
          </a:p>
          <a:p>
            <a:pPr marL="285750" indent="-285750">
              <a:buFont typeface="Arial" pitchFamily="34" charset="0"/>
              <a:buChar char="•"/>
            </a:pPr>
            <a:r>
              <a:rPr lang="en-US" sz="2000" dirty="0" smtClean="0">
                <a:latin typeface="+mn-lt"/>
              </a:rPr>
              <a:t>Rate of change can be interpreted as an early sign of a healthy or unhealthy response to the nutritional environment</a:t>
            </a:r>
          </a:p>
        </p:txBody>
      </p:sp>
      <p:sp>
        <p:nvSpPr>
          <p:cNvPr id="4" name="TextBox 3"/>
          <p:cNvSpPr txBox="1"/>
          <p:nvPr/>
        </p:nvSpPr>
        <p:spPr>
          <a:xfrm>
            <a:off x="228600" y="6319301"/>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pic>
        <p:nvPicPr>
          <p:cNvPr id="1031" name="Picture 7" descr="C:\Users\melmille\AppData\Local\Microsoft\Windows\Temporary Internet Files\Content.IE5\8DXE9538\artigos-obesidade-infantil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3973830"/>
            <a:ext cx="3465871" cy="2148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324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Indicators for Pediatric Malnutrition</a:t>
            </a:r>
            <a:endParaRPr lang="en-US" sz="4000" dirty="0"/>
          </a:p>
        </p:txBody>
      </p:sp>
      <p:sp>
        <p:nvSpPr>
          <p:cNvPr id="3" name="Text Placeholder 2"/>
          <p:cNvSpPr>
            <a:spLocks noGrp="1"/>
          </p:cNvSpPr>
          <p:nvPr>
            <p:ph type="body" sz="quarter" idx="13"/>
          </p:nvPr>
        </p:nvSpPr>
        <p:spPr>
          <a:xfrm>
            <a:off x="511175" y="1311275"/>
            <a:ext cx="4137026" cy="4454557"/>
          </a:xfrm>
        </p:spPr>
        <p:txBody>
          <a:bodyPr/>
          <a:lstStyle/>
          <a:p>
            <a:r>
              <a:rPr lang="en-US" sz="2400" u="sng" dirty="0" smtClean="0">
                <a:latin typeface="+mn-lt"/>
              </a:rPr>
              <a:t>Mid-Upper Arm Circumference (MUAC)</a:t>
            </a:r>
          </a:p>
          <a:p>
            <a:pPr marL="285750" indent="-285750">
              <a:buFont typeface="Arial" pitchFamily="34" charset="0"/>
              <a:buChar char="•"/>
            </a:pPr>
            <a:r>
              <a:rPr lang="en-US" sz="1800" dirty="0" smtClean="0"/>
              <a:t>More sensitive prognostic indicator for mortality than weight/height </a:t>
            </a:r>
            <a:endParaRPr lang="en-US" sz="1800" dirty="0" smtClean="0"/>
          </a:p>
          <a:p>
            <a:pPr marL="285750" indent="-285750">
              <a:buFont typeface="Arial" pitchFamily="34" charset="0"/>
              <a:buChar char="•"/>
            </a:pPr>
            <a:r>
              <a:rPr lang="en-US" sz="1800" dirty="0" smtClean="0"/>
              <a:t>Particularly important when weight affected by fluid status</a:t>
            </a:r>
          </a:p>
          <a:p>
            <a:pPr marL="285750" indent="-285750">
              <a:buFont typeface="Arial" pitchFamily="34" charset="0"/>
              <a:buChar char="•"/>
            </a:pPr>
            <a:r>
              <a:rPr lang="en-US" sz="1800" dirty="0" smtClean="0"/>
              <a:t>Correlated to BMI and sensitive to changes in muscle and fat </a:t>
            </a:r>
            <a:r>
              <a:rPr lang="en-US" sz="1800" dirty="0" smtClean="0"/>
              <a:t>mass</a:t>
            </a:r>
            <a:endParaRPr lang="en-US" sz="1800" dirty="0" smtClean="0">
              <a:latin typeface="+mn-lt"/>
            </a:endParaRPr>
          </a:p>
          <a:p>
            <a:pPr marL="285750" indent="-285750">
              <a:buFont typeface="Arial" pitchFamily="34" charset="0"/>
              <a:buChar char="•"/>
            </a:pPr>
            <a:r>
              <a:rPr lang="en-US" sz="1800" dirty="0" smtClean="0">
                <a:latin typeface="+mn-lt"/>
              </a:rPr>
              <a:t>WHO </a:t>
            </a:r>
            <a:r>
              <a:rPr lang="en-US" sz="1800" dirty="0" smtClean="0">
                <a:latin typeface="+mn-lt"/>
              </a:rPr>
              <a:t>standards for 3 months – 5 years of </a:t>
            </a:r>
            <a:r>
              <a:rPr lang="en-US" sz="1800" dirty="0" smtClean="0">
                <a:latin typeface="+mn-lt"/>
              </a:rPr>
              <a:t>age</a:t>
            </a:r>
            <a:endParaRPr lang="en-US" sz="1800" dirty="0" smtClean="0">
              <a:latin typeface="+mn-lt"/>
            </a:endParaRPr>
          </a:p>
        </p:txBody>
      </p:sp>
      <p:sp>
        <p:nvSpPr>
          <p:cNvPr id="4" name="TextBox 3"/>
          <p:cNvSpPr txBox="1"/>
          <p:nvPr/>
        </p:nvSpPr>
        <p:spPr>
          <a:xfrm>
            <a:off x="4792980" y="1295400"/>
            <a:ext cx="3962400" cy="2954655"/>
          </a:xfrm>
          <a:prstGeom prst="rect">
            <a:avLst/>
          </a:prstGeom>
          <a:noFill/>
        </p:spPr>
        <p:txBody>
          <a:bodyPr wrap="square" rtlCol="0">
            <a:spAutoFit/>
          </a:bodyPr>
          <a:lstStyle/>
          <a:p>
            <a:r>
              <a:rPr lang="en-US" sz="2400" u="sng" dirty="0" smtClean="0"/>
              <a:t>Handgrip Strength</a:t>
            </a:r>
          </a:p>
          <a:p>
            <a:pPr marL="285750" indent="-285750">
              <a:buFont typeface="Arial" pitchFamily="34" charset="0"/>
              <a:buChar char="•"/>
            </a:pPr>
            <a:r>
              <a:rPr lang="en-US" dirty="0" smtClean="0"/>
              <a:t>Measures baseline functional status and tracks progress </a:t>
            </a:r>
          </a:p>
          <a:p>
            <a:pPr marL="285750" indent="-285750">
              <a:buFont typeface="Arial" pitchFamily="34" charset="0"/>
              <a:buChar char="•"/>
            </a:pPr>
            <a:r>
              <a:rPr lang="en-US" dirty="0" smtClean="0"/>
              <a:t>Muscle function reacts earlier to changes in nutritional status </a:t>
            </a:r>
            <a:r>
              <a:rPr lang="en-US" dirty="0" smtClean="0"/>
              <a:t>than muscle </a:t>
            </a:r>
            <a:r>
              <a:rPr lang="en-US" dirty="0" smtClean="0"/>
              <a:t>mass</a:t>
            </a:r>
          </a:p>
          <a:p>
            <a:pPr marL="285750" indent="-285750">
              <a:buFont typeface="Arial" pitchFamily="34" charset="0"/>
              <a:buChar char="•"/>
            </a:pPr>
            <a:r>
              <a:rPr lang="en-US" dirty="0" smtClean="0"/>
              <a:t>Reference ranges available for children  ≥ 6 years</a:t>
            </a:r>
          </a:p>
          <a:p>
            <a:pPr marL="285750" indent="-285750">
              <a:buFont typeface="Arial" pitchFamily="34" charset="0"/>
              <a:buChar char="•"/>
            </a:pPr>
            <a:r>
              <a:rPr lang="en-US" dirty="0" smtClean="0"/>
              <a:t>Mild, moderate and severe deficit ranges have not been established</a:t>
            </a:r>
          </a:p>
        </p:txBody>
      </p:sp>
      <p:sp>
        <p:nvSpPr>
          <p:cNvPr id="5" name="TextBox 4"/>
          <p:cNvSpPr txBox="1"/>
          <p:nvPr/>
        </p:nvSpPr>
        <p:spPr>
          <a:xfrm>
            <a:off x="304800" y="6269771"/>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spTree>
    <p:extLst>
      <p:ext uri="{BB962C8B-B14F-4D97-AF65-F5344CB8AC3E}">
        <p14:creationId xmlns:p14="http://schemas.microsoft.com/office/powerpoint/2010/main" xmlns="" val="2633018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Formula Ordering: What you need to know</a:t>
            </a:r>
            <a:endParaRPr lang="en-US" b="1" dirty="0"/>
          </a:p>
        </p:txBody>
      </p:sp>
      <p:sp>
        <p:nvSpPr>
          <p:cNvPr id="6" name="Text Placeholder 5"/>
          <p:cNvSpPr>
            <a:spLocks noGrp="1"/>
          </p:cNvSpPr>
          <p:nvPr>
            <p:ph type="body" sz="quarter" idx="13"/>
          </p:nvPr>
        </p:nvSpPr>
        <p:spPr>
          <a:xfrm>
            <a:off x="152400" y="838200"/>
            <a:ext cx="8839200" cy="5562600"/>
          </a:xfrm>
        </p:spPr>
        <p:txBody>
          <a:bodyPr/>
          <a:lstStyle/>
          <a:p>
            <a:pPr>
              <a:spcBef>
                <a:spcPts val="0"/>
              </a:spcBef>
            </a:pPr>
            <a:r>
              <a:rPr lang="en-US" sz="1800" b="1" dirty="0" smtClean="0"/>
              <a:t>All </a:t>
            </a:r>
            <a:r>
              <a:rPr lang="en-US" sz="1800" b="1" dirty="0"/>
              <a:t>non-standard formula orders require a RECIPE to be entered in the “instructions” or “comments” </a:t>
            </a:r>
            <a:r>
              <a:rPr lang="en-US" sz="1800" b="1" dirty="0" smtClean="0"/>
              <a:t>section</a:t>
            </a:r>
          </a:p>
          <a:p>
            <a:pPr marL="1028700" lvl="1">
              <a:spcBef>
                <a:spcPts val="0"/>
              </a:spcBef>
            </a:pPr>
            <a:r>
              <a:rPr lang="en-US" sz="1800" dirty="0" smtClean="0"/>
              <a:t>All recipes must be written in grams</a:t>
            </a:r>
          </a:p>
          <a:p>
            <a:pPr marL="1028700" lvl="1">
              <a:spcBef>
                <a:spcPts val="0"/>
              </a:spcBef>
            </a:pPr>
            <a:r>
              <a:rPr lang="en-US" sz="1800" dirty="0" smtClean="0"/>
              <a:t>All fortified </a:t>
            </a:r>
            <a:r>
              <a:rPr lang="en-US" sz="1800" dirty="0" err="1" smtClean="0"/>
              <a:t>Breastmilk</a:t>
            </a:r>
            <a:r>
              <a:rPr lang="en-US" sz="1800" dirty="0" smtClean="0"/>
              <a:t> recipes must be written in grams (except BM + HMF to 22-24kcal/</a:t>
            </a:r>
            <a:r>
              <a:rPr lang="en-US" sz="1800" dirty="0" err="1" smtClean="0"/>
              <a:t>oz</a:t>
            </a:r>
            <a:r>
              <a:rPr lang="en-US" sz="1800" dirty="0" smtClean="0"/>
              <a:t>) </a:t>
            </a:r>
          </a:p>
          <a:p>
            <a:pPr>
              <a:spcBef>
                <a:spcPts val="0"/>
              </a:spcBef>
            </a:pPr>
            <a:r>
              <a:rPr lang="en-US" sz="1800" b="1" dirty="0" smtClean="0"/>
              <a:t>Do not use start times in the order –they will not populate in the formula lab until that time</a:t>
            </a:r>
          </a:p>
          <a:p>
            <a:pPr>
              <a:spcBef>
                <a:spcPts val="0"/>
              </a:spcBef>
            </a:pPr>
            <a:r>
              <a:rPr lang="en-US" sz="1800" b="1" dirty="0" smtClean="0"/>
              <a:t>We do not carry Morton Lite Salt</a:t>
            </a:r>
          </a:p>
          <a:p>
            <a:pPr marL="1028700" lvl="1">
              <a:spcBef>
                <a:spcPts val="0"/>
              </a:spcBef>
            </a:pPr>
            <a:r>
              <a:rPr lang="en-US" sz="1800" dirty="0" smtClean="0"/>
              <a:t>¼ teaspoon Morton Lite Salt = 12mEq Na and 9 </a:t>
            </a:r>
            <a:r>
              <a:rPr lang="en-US" sz="1800" dirty="0" err="1" smtClean="0"/>
              <a:t>mEq</a:t>
            </a:r>
            <a:r>
              <a:rPr lang="en-US" sz="1800" dirty="0" smtClean="0"/>
              <a:t> K+</a:t>
            </a:r>
          </a:p>
          <a:p>
            <a:pPr marL="1028700" lvl="1">
              <a:spcBef>
                <a:spcPts val="0"/>
              </a:spcBef>
            </a:pPr>
            <a:r>
              <a:rPr lang="en-US" sz="1800" dirty="0" smtClean="0"/>
              <a:t>¼ teaspoon regular salt = 25mEq Na and 0 </a:t>
            </a:r>
            <a:r>
              <a:rPr lang="en-US" sz="1800" dirty="0" err="1" smtClean="0"/>
              <a:t>mEq</a:t>
            </a:r>
            <a:r>
              <a:rPr lang="en-US" sz="1800" dirty="0" smtClean="0"/>
              <a:t> K+</a:t>
            </a:r>
          </a:p>
          <a:p>
            <a:r>
              <a:rPr lang="en-US" sz="1800" b="1" dirty="0" smtClean="0"/>
              <a:t>The formula lab does not carry medications</a:t>
            </a:r>
          </a:p>
          <a:p>
            <a:pPr marL="1028700" lvl="1"/>
            <a:r>
              <a:rPr lang="en-US" sz="1800" dirty="0" smtClean="0"/>
              <a:t>Sodium </a:t>
            </a:r>
            <a:r>
              <a:rPr lang="en-US" sz="1800" dirty="0" err="1" smtClean="0"/>
              <a:t>bicarb</a:t>
            </a:r>
            <a:r>
              <a:rPr lang="en-US" sz="1800" dirty="0" smtClean="0"/>
              <a:t>, KCL, NS, arginine etc. must be ordered through pharmacy</a:t>
            </a:r>
            <a:endParaRPr lang="en-US" sz="1800" dirty="0"/>
          </a:p>
          <a:p>
            <a:pPr>
              <a:spcBef>
                <a:spcPts val="0"/>
              </a:spcBef>
            </a:pPr>
            <a:r>
              <a:rPr lang="en-US" sz="1800" b="1" dirty="0" smtClean="0"/>
              <a:t>Be sure the instructions match the order </a:t>
            </a:r>
          </a:p>
          <a:p>
            <a:pPr marL="1028700" lvl="1">
              <a:spcBef>
                <a:spcPts val="0"/>
              </a:spcBef>
            </a:pPr>
            <a:r>
              <a:rPr lang="en-US" sz="1800" dirty="0" smtClean="0"/>
              <a:t>PO </a:t>
            </a:r>
            <a:r>
              <a:rPr lang="en-US" sz="1800" dirty="0" err="1" smtClean="0"/>
              <a:t>vs</a:t>
            </a:r>
            <a:r>
              <a:rPr lang="en-US" sz="1800" dirty="0" smtClean="0"/>
              <a:t> GT </a:t>
            </a:r>
            <a:r>
              <a:rPr lang="en-US" sz="1800" dirty="0" err="1" smtClean="0"/>
              <a:t>vs</a:t>
            </a:r>
            <a:r>
              <a:rPr lang="en-US" sz="1800" dirty="0" smtClean="0"/>
              <a:t> JT </a:t>
            </a:r>
          </a:p>
          <a:p>
            <a:pPr marL="1028700" lvl="1">
              <a:spcBef>
                <a:spcPts val="0"/>
              </a:spcBef>
            </a:pPr>
            <a:r>
              <a:rPr lang="en-US" sz="1800" dirty="0" smtClean="0"/>
              <a:t>Total volume </a:t>
            </a:r>
            <a:r>
              <a:rPr lang="en-US" sz="1800" dirty="0" err="1" smtClean="0"/>
              <a:t>vs</a:t>
            </a:r>
            <a:r>
              <a:rPr lang="en-US" sz="1800" dirty="0" smtClean="0"/>
              <a:t> volume/feed</a:t>
            </a:r>
          </a:p>
          <a:p>
            <a:pPr marL="1028700" lvl="1">
              <a:spcBef>
                <a:spcPts val="0"/>
              </a:spcBef>
            </a:pPr>
            <a:r>
              <a:rPr lang="en-US" sz="1800" dirty="0" smtClean="0"/>
              <a:t>Caloric concentration</a:t>
            </a:r>
          </a:p>
          <a:p>
            <a:r>
              <a:rPr lang="en-US" sz="1800" b="1" dirty="0" smtClean="0"/>
              <a:t>Order age appropriate formulas</a:t>
            </a:r>
          </a:p>
          <a:p>
            <a:pPr marL="1028700" lvl="1">
              <a:spcBef>
                <a:spcPts val="0"/>
              </a:spcBef>
            </a:pPr>
            <a:r>
              <a:rPr lang="en-US" sz="1800" dirty="0" smtClean="0"/>
              <a:t>Some </a:t>
            </a:r>
            <a:r>
              <a:rPr lang="en-US" sz="1800" dirty="0"/>
              <a:t>formulas, specifically </a:t>
            </a:r>
            <a:r>
              <a:rPr lang="en-US" sz="1800" dirty="0" err="1"/>
              <a:t>Elecare</a:t>
            </a:r>
            <a:r>
              <a:rPr lang="en-US" sz="1800" dirty="0"/>
              <a:t> and </a:t>
            </a:r>
            <a:r>
              <a:rPr lang="en-US" sz="1800" dirty="0" err="1"/>
              <a:t>Neocate</a:t>
            </a:r>
            <a:r>
              <a:rPr lang="en-US" sz="1800" dirty="0"/>
              <a:t>, are the infant formulas unless they state “</a:t>
            </a:r>
            <a:r>
              <a:rPr lang="en-US" sz="1800" dirty="0" err="1"/>
              <a:t>Jr</a:t>
            </a:r>
            <a:r>
              <a:rPr lang="en-US" sz="1800" dirty="0"/>
              <a:t>” after the name (i.e. </a:t>
            </a:r>
            <a:r>
              <a:rPr lang="en-US" sz="1800" dirty="0" err="1"/>
              <a:t>Elecare</a:t>
            </a:r>
            <a:r>
              <a:rPr lang="en-US" sz="1800" dirty="0"/>
              <a:t> </a:t>
            </a:r>
            <a:r>
              <a:rPr lang="en-US" sz="1800" dirty="0" err="1"/>
              <a:t>Jr</a:t>
            </a:r>
            <a:r>
              <a:rPr lang="en-US" sz="1800" dirty="0"/>
              <a:t> and </a:t>
            </a:r>
            <a:r>
              <a:rPr lang="en-US" sz="1800" dirty="0" err="1"/>
              <a:t>Neocate</a:t>
            </a:r>
            <a:r>
              <a:rPr lang="en-US" sz="1800" dirty="0"/>
              <a:t> </a:t>
            </a:r>
            <a:r>
              <a:rPr lang="en-US" sz="1800" dirty="0" err="1"/>
              <a:t>Jr</a:t>
            </a:r>
            <a:r>
              <a:rPr lang="en-US" sz="1800" dirty="0"/>
              <a:t>).</a:t>
            </a:r>
          </a:p>
          <a:p>
            <a:r>
              <a:rPr lang="en-US" sz="1800" dirty="0"/>
              <a:t> </a:t>
            </a:r>
            <a:endParaRPr lang="en-US" dirty="0" smtClean="0"/>
          </a:p>
          <a:p>
            <a:endParaRPr lang="en-US" dirty="0"/>
          </a:p>
          <a:p>
            <a:endParaRPr lang="en-US" dirty="0"/>
          </a:p>
        </p:txBody>
      </p:sp>
    </p:spTree>
    <p:extLst>
      <p:ext uri="{BB962C8B-B14F-4D97-AF65-F5344CB8AC3E}">
        <p14:creationId xmlns:p14="http://schemas.microsoft.com/office/powerpoint/2010/main" xmlns="" val="730480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Classifying Pediatric Malnutrition</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4041136724"/>
              </p:ext>
            </p:extLst>
          </p:nvPr>
        </p:nvGraphicFramePr>
        <p:xfrm>
          <a:off x="388620" y="1878985"/>
          <a:ext cx="8458200" cy="3124200"/>
        </p:xfrm>
        <a:graphic>
          <a:graphicData uri="http://schemas.openxmlformats.org/drawingml/2006/table">
            <a:tbl>
              <a:tblPr firstRow="1" bandRow="1">
                <a:tableStyleId>{5C22544A-7EE6-4342-B048-85BDC9FD1C3A}</a:tableStyleId>
              </a:tblPr>
              <a:tblGrid>
                <a:gridCol w="3352800"/>
                <a:gridCol w="1676400"/>
                <a:gridCol w="1752600"/>
                <a:gridCol w="1676400"/>
              </a:tblGrid>
              <a:tr h="836472">
                <a:tc>
                  <a:txBody>
                    <a:bodyPr/>
                    <a:lstStyle/>
                    <a:p>
                      <a:endParaRPr lang="en-US" dirty="0"/>
                    </a:p>
                  </a:txBody>
                  <a:tcPr/>
                </a:tc>
                <a:tc>
                  <a:txBody>
                    <a:bodyPr/>
                    <a:lstStyle/>
                    <a:p>
                      <a:r>
                        <a:rPr lang="en-US" dirty="0" smtClean="0"/>
                        <a:t>Mild Malnutrition</a:t>
                      </a:r>
                      <a:endParaRPr lang="en-US" dirty="0"/>
                    </a:p>
                  </a:txBody>
                  <a:tcPr/>
                </a:tc>
                <a:tc>
                  <a:txBody>
                    <a:bodyPr/>
                    <a:lstStyle/>
                    <a:p>
                      <a:r>
                        <a:rPr lang="en-US" dirty="0" smtClean="0"/>
                        <a:t>Moderate Malnutrition</a:t>
                      </a:r>
                      <a:endParaRPr lang="en-US" dirty="0"/>
                    </a:p>
                  </a:txBody>
                  <a:tcPr/>
                </a:tc>
                <a:tc>
                  <a:txBody>
                    <a:bodyPr/>
                    <a:lstStyle/>
                    <a:p>
                      <a:r>
                        <a:rPr lang="en-US" dirty="0" smtClean="0"/>
                        <a:t>Severe Malnutrition</a:t>
                      </a:r>
                      <a:endParaRPr lang="en-US" dirty="0"/>
                    </a:p>
                  </a:txBody>
                  <a:tcPr/>
                </a:tc>
              </a:tr>
              <a:tr h="535128">
                <a:tc>
                  <a:txBody>
                    <a:bodyPr/>
                    <a:lstStyle/>
                    <a:p>
                      <a:r>
                        <a:rPr lang="en-US" dirty="0" smtClean="0"/>
                        <a:t>Weight</a:t>
                      </a:r>
                      <a:r>
                        <a:rPr lang="en-US" baseline="0" dirty="0" smtClean="0"/>
                        <a:t>-for-h</a:t>
                      </a:r>
                      <a:r>
                        <a:rPr lang="en-US" dirty="0" smtClean="0"/>
                        <a:t>eight</a:t>
                      </a:r>
                      <a:r>
                        <a:rPr lang="en-US" baseline="0" dirty="0" smtClean="0"/>
                        <a:t> </a:t>
                      </a:r>
                      <a:r>
                        <a:rPr lang="en-US" i="1" baseline="0" dirty="0" smtClean="0"/>
                        <a:t>z</a:t>
                      </a:r>
                      <a:r>
                        <a:rPr lang="en-US" baseline="0" dirty="0" smtClean="0"/>
                        <a:t> score</a:t>
                      </a:r>
                      <a:endParaRPr lang="en-US" dirty="0"/>
                    </a:p>
                  </a:txBody>
                  <a:tcPr/>
                </a:tc>
                <a:tc>
                  <a:txBody>
                    <a:bodyPr/>
                    <a:lstStyle/>
                    <a:p>
                      <a:r>
                        <a:rPr lang="en-US" dirty="0" smtClean="0"/>
                        <a:t>-1 to -1.9</a:t>
                      </a:r>
                      <a:endParaRPr lang="en-US" dirty="0"/>
                    </a:p>
                  </a:txBody>
                  <a:tcPr/>
                </a:tc>
                <a:tc>
                  <a:txBody>
                    <a:bodyPr/>
                    <a:lstStyle/>
                    <a:p>
                      <a:r>
                        <a:rPr lang="en-US" dirty="0" smtClean="0"/>
                        <a:t>-2 to -2.9</a:t>
                      </a:r>
                      <a:endParaRPr lang="en-US" dirty="0"/>
                    </a:p>
                  </a:txBody>
                  <a:tcPr/>
                </a:tc>
                <a:tc>
                  <a:txBody>
                    <a:bodyPr/>
                    <a:lstStyle/>
                    <a:p>
                      <a:r>
                        <a:rPr lang="en-US" dirty="0" smtClean="0"/>
                        <a:t>-3 or greater</a:t>
                      </a:r>
                      <a:endParaRPr lang="en-US" dirty="0"/>
                    </a:p>
                  </a:txBody>
                  <a:tcPr/>
                </a:tc>
              </a:tr>
              <a:tr h="559715">
                <a:tc>
                  <a:txBody>
                    <a:bodyPr/>
                    <a:lstStyle/>
                    <a:p>
                      <a:r>
                        <a:rPr lang="en-US" dirty="0" smtClean="0"/>
                        <a:t>BMI-for-age </a:t>
                      </a:r>
                      <a:r>
                        <a:rPr lang="en-US" i="1" dirty="0" smtClean="0"/>
                        <a:t>z</a:t>
                      </a:r>
                      <a:r>
                        <a:rPr lang="en-US" baseline="0" dirty="0" smtClean="0"/>
                        <a:t> </a:t>
                      </a:r>
                      <a:r>
                        <a:rPr lang="en-US" dirty="0" smtClean="0"/>
                        <a:t>score</a:t>
                      </a:r>
                      <a:endParaRPr lang="en-US" dirty="0"/>
                    </a:p>
                  </a:txBody>
                  <a:tcPr/>
                </a:tc>
                <a:tc>
                  <a:txBody>
                    <a:bodyPr/>
                    <a:lstStyle/>
                    <a:p>
                      <a:r>
                        <a:rPr lang="en-US" dirty="0" smtClean="0"/>
                        <a:t>-1 to -1.9</a:t>
                      </a:r>
                      <a:endParaRPr lang="en-US" dirty="0"/>
                    </a:p>
                  </a:txBody>
                  <a:tcPr/>
                </a:tc>
                <a:tc>
                  <a:txBody>
                    <a:bodyPr/>
                    <a:lstStyle/>
                    <a:p>
                      <a:r>
                        <a:rPr lang="en-US" dirty="0" smtClean="0"/>
                        <a:t>-2 to -2.9</a:t>
                      </a:r>
                      <a:endParaRPr lang="en-US" dirty="0"/>
                    </a:p>
                  </a:txBody>
                  <a:tcPr/>
                </a:tc>
                <a:tc>
                  <a:txBody>
                    <a:bodyPr/>
                    <a:lstStyle/>
                    <a:p>
                      <a:r>
                        <a:rPr lang="en-US" dirty="0" smtClean="0"/>
                        <a:t>-3 or greater</a:t>
                      </a:r>
                      <a:endParaRPr lang="en-US" dirty="0"/>
                    </a:p>
                  </a:txBody>
                  <a:tcPr/>
                </a:tc>
              </a:tr>
              <a:tr h="583285">
                <a:tc>
                  <a:txBody>
                    <a:bodyPr/>
                    <a:lstStyle/>
                    <a:p>
                      <a:r>
                        <a:rPr lang="en-US" dirty="0" smtClean="0"/>
                        <a:t>Length</a:t>
                      </a:r>
                      <a:r>
                        <a:rPr lang="en-US" baseline="0" dirty="0" smtClean="0"/>
                        <a:t> or Height-for-age </a:t>
                      </a:r>
                      <a:r>
                        <a:rPr lang="en-US" i="1" baseline="0" dirty="0" smtClean="0"/>
                        <a:t>z</a:t>
                      </a:r>
                      <a:r>
                        <a:rPr lang="en-US" baseline="0" dirty="0" smtClean="0"/>
                        <a:t> score</a:t>
                      </a:r>
                      <a:endParaRPr lang="en-US" dirty="0"/>
                    </a:p>
                  </a:txBody>
                  <a:tcPr/>
                </a:tc>
                <a:tc>
                  <a:txBody>
                    <a:bodyPr/>
                    <a:lstStyle/>
                    <a:p>
                      <a:r>
                        <a:rPr lang="en-US" dirty="0" smtClean="0"/>
                        <a:t>No data</a:t>
                      </a:r>
                      <a:endParaRPr lang="en-US" dirty="0"/>
                    </a:p>
                  </a:txBody>
                  <a:tcPr/>
                </a:tc>
                <a:tc>
                  <a:txBody>
                    <a:bodyPr/>
                    <a:lstStyle/>
                    <a:p>
                      <a:r>
                        <a:rPr lang="en-US" dirty="0" smtClean="0"/>
                        <a:t>No data</a:t>
                      </a:r>
                      <a:endParaRPr lang="en-US" dirty="0"/>
                    </a:p>
                  </a:txBody>
                  <a:tcPr/>
                </a:tc>
                <a:tc>
                  <a:txBody>
                    <a:bodyPr/>
                    <a:lstStyle/>
                    <a:p>
                      <a:r>
                        <a:rPr lang="en-US" dirty="0" smtClean="0"/>
                        <a:t>-3 or greater</a:t>
                      </a:r>
                      <a:endParaRPr lang="en-US" dirty="0"/>
                    </a:p>
                  </a:txBody>
                  <a:tcPr/>
                </a:tc>
              </a:tr>
              <a:tr h="609600">
                <a:tc>
                  <a:txBody>
                    <a:bodyPr/>
                    <a:lstStyle/>
                    <a:p>
                      <a:r>
                        <a:rPr lang="en-US" dirty="0" smtClean="0"/>
                        <a:t>MUAC</a:t>
                      </a:r>
                      <a:r>
                        <a:rPr lang="en-US" baseline="0" dirty="0" smtClean="0"/>
                        <a:t> </a:t>
                      </a:r>
                      <a:r>
                        <a:rPr lang="en-US" i="1" baseline="0" dirty="0" smtClean="0"/>
                        <a:t>z</a:t>
                      </a:r>
                      <a:r>
                        <a:rPr lang="en-US" baseline="0" dirty="0" smtClean="0"/>
                        <a:t> score</a:t>
                      </a:r>
                      <a:endParaRPr lang="en-US" dirty="0"/>
                    </a:p>
                  </a:txBody>
                  <a:tcPr/>
                </a:tc>
                <a:tc>
                  <a:txBody>
                    <a:bodyPr/>
                    <a:lstStyle/>
                    <a:p>
                      <a:r>
                        <a:rPr lang="en-US" dirty="0" smtClean="0"/>
                        <a:t>-1 to -1.9</a:t>
                      </a:r>
                      <a:endParaRPr lang="en-US" dirty="0"/>
                    </a:p>
                  </a:txBody>
                  <a:tcPr/>
                </a:tc>
                <a:tc>
                  <a:txBody>
                    <a:bodyPr/>
                    <a:lstStyle/>
                    <a:p>
                      <a:r>
                        <a:rPr lang="en-US" dirty="0" smtClean="0"/>
                        <a:t>-2 to -2.9</a:t>
                      </a:r>
                      <a:endParaRPr lang="en-US" dirty="0"/>
                    </a:p>
                  </a:txBody>
                  <a:tcPr/>
                </a:tc>
                <a:tc>
                  <a:txBody>
                    <a:bodyPr/>
                    <a:lstStyle/>
                    <a:p>
                      <a:r>
                        <a:rPr lang="en-US" dirty="0" smtClean="0"/>
                        <a:t>-3 or greater</a:t>
                      </a:r>
                      <a:endParaRPr lang="en-US" dirty="0"/>
                    </a:p>
                  </a:txBody>
                  <a:tcPr/>
                </a:tc>
              </a:tr>
            </a:tbl>
          </a:graphicData>
        </a:graphic>
      </p:graphicFrame>
      <p:sp>
        <p:nvSpPr>
          <p:cNvPr id="5" name="TextBox 4"/>
          <p:cNvSpPr txBox="1"/>
          <p:nvPr/>
        </p:nvSpPr>
        <p:spPr>
          <a:xfrm>
            <a:off x="388620" y="1394460"/>
            <a:ext cx="7924800" cy="461665"/>
          </a:xfrm>
          <a:prstGeom prst="rect">
            <a:avLst/>
          </a:prstGeom>
          <a:noFill/>
        </p:spPr>
        <p:txBody>
          <a:bodyPr wrap="square" rtlCol="0">
            <a:spAutoFit/>
          </a:bodyPr>
          <a:lstStyle/>
          <a:p>
            <a:r>
              <a:rPr lang="en-US" sz="2400" dirty="0" smtClean="0"/>
              <a:t>Primary Indicators When Single Data Point Available</a:t>
            </a:r>
            <a:endParaRPr lang="en-US" sz="2400" dirty="0"/>
          </a:p>
        </p:txBody>
      </p:sp>
      <p:sp>
        <p:nvSpPr>
          <p:cNvPr id="3" name="TextBox 2"/>
          <p:cNvSpPr txBox="1"/>
          <p:nvPr/>
        </p:nvSpPr>
        <p:spPr>
          <a:xfrm>
            <a:off x="373380" y="6267450"/>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spTree>
    <p:extLst>
      <p:ext uri="{BB962C8B-B14F-4D97-AF65-F5344CB8AC3E}">
        <p14:creationId xmlns:p14="http://schemas.microsoft.com/office/powerpoint/2010/main" xmlns="" val="1268357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Classifying Pediatric Malnutrition</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3215432359"/>
              </p:ext>
            </p:extLst>
          </p:nvPr>
        </p:nvGraphicFramePr>
        <p:xfrm>
          <a:off x="327660" y="1867555"/>
          <a:ext cx="8610604" cy="3276600"/>
        </p:xfrm>
        <a:graphic>
          <a:graphicData uri="http://schemas.openxmlformats.org/drawingml/2006/table">
            <a:tbl>
              <a:tblPr firstRow="1" bandRow="1">
                <a:tableStyleId>{5C22544A-7EE6-4342-B048-85BDC9FD1C3A}</a:tableStyleId>
              </a:tblPr>
              <a:tblGrid>
                <a:gridCol w="3329940"/>
                <a:gridCol w="1752600"/>
                <a:gridCol w="1752600"/>
                <a:gridCol w="1775464"/>
              </a:tblGrid>
              <a:tr h="637809">
                <a:tc>
                  <a:txBody>
                    <a:bodyPr/>
                    <a:lstStyle/>
                    <a:p>
                      <a:endParaRPr lang="en-US" sz="1800" dirty="0"/>
                    </a:p>
                  </a:txBody>
                  <a:tcPr/>
                </a:tc>
                <a:tc>
                  <a:txBody>
                    <a:bodyPr/>
                    <a:lstStyle/>
                    <a:p>
                      <a:r>
                        <a:rPr lang="en-US" sz="1800" dirty="0" smtClean="0"/>
                        <a:t>Mild Malnutrition</a:t>
                      </a:r>
                      <a:endParaRPr lang="en-US" sz="1800" dirty="0"/>
                    </a:p>
                  </a:txBody>
                  <a:tcPr/>
                </a:tc>
                <a:tc>
                  <a:txBody>
                    <a:bodyPr/>
                    <a:lstStyle/>
                    <a:p>
                      <a:r>
                        <a:rPr lang="en-US" sz="1800" dirty="0" smtClean="0"/>
                        <a:t>Moderate Malnutrition</a:t>
                      </a:r>
                      <a:endParaRPr lang="en-US" sz="1800" dirty="0"/>
                    </a:p>
                  </a:txBody>
                  <a:tcPr/>
                </a:tc>
                <a:tc>
                  <a:txBody>
                    <a:bodyPr/>
                    <a:lstStyle/>
                    <a:p>
                      <a:r>
                        <a:rPr lang="en-US" sz="1800" dirty="0" smtClean="0"/>
                        <a:t>Severe Malnutrition</a:t>
                      </a:r>
                      <a:endParaRPr lang="en-US" sz="1800" dirty="0"/>
                    </a:p>
                  </a:txBody>
                  <a:tcPr/>
                </a:tc>
              </a:tr>
              <a:tr h="579120">
                <a:tc>
                  <a:txBody>
                    <a:bodyPr/>
                    <a:lstStyle/>
                    <a:p>
                      <a:r>
                        <a:rPr lang="en-US" sz="1800" dirty="0" smtClean="0"/>
                        <a:t>Weight gain</a:t>
                      </a:r>
                      <a:r>
                        <a:rPr lang="en-US" sz="1800" baseline="0" dirty="0" smtClean="0"/>
                        <a:t> velocity (&lt;2yo)</a:t>
                      </a:r>
                      <a:endParaRPr lang="en-US" sz="1800" dirty="0"/>
                    </a:p>
                  </a:txBody>
                  <a:tcPr/>
                </a:tc>
                <a:tc>
                  <a:txBody>
                    <a:bodyPr/>
                    <a:lstStyle/>
                    <a:p>
                      <a:r>
                        <a:rPr lang="en-US" sz="1800" dirty="0" smtClean="0"/>
                        <a:t>&lt;75%</a:t>
                      </a:r>
                      <a:r>
                        <a:rPr lang="en-US" sz="1800" baseline="0" dirty="0" smtClean="0"/>
                        <a:t> of norm</a:t>
                      </a:r>
                      <a:endParaRPr lang="en-US" sz="1800" dirty="0"/>
                    </a:p>
                  </a:txBody>
                  <a:tcPr/>
                </a:tc>
                <a:tc>
                  <a:txBody>
                    <a:bodyPr/>
                    <a:lstStyle/>
                    <a:p>
                      <a:r>
                        <a:rPr lang="en-US" sz="1800" dirty="0" smtClean="0"/>
                        <a:t>&lt;50% of norm</a:t>
                      </a:r>
                      <a:endParaRPr lang="en-US" sz="1800" dirty="0"/>
                    </a:p>
                  </a:txBody>
                  <a:tcPr/>
                </a:tc>
                <a:tc>
                  <a:txBody>
                    <a:bodyPr/>
                    <a:lstStyle/>
                    <a:p>
                      <a:r>
                        <a:rPr lang="en-US" sz="1800" dirty="0" smtClean="0"/>
                        <a:t>&lt;25% of norm</a:t>
                      </a:r>
                      <a:endParaRPr lang="en-US" sz="1800" dirty="0"/>
                    </a:p>
                  </a:txBody>
                  <a:tcPr/>
                </a:tc>
              </a:tr>
              <a:tr h="533400">
                <a:tc>
                  <a:txBody>
                    <a:bodyPr/>
                    <a:lstStyle/>
                    <a:p>
                      <a:r>
                        <a:rPr lang="en-US" sz="1800" dirty="0" smtClean="0"/>
                        <a:t>Weight loss (2-20yo)</a:t>
                      </a:r>
                      <a:endParaRPr lang="en-US" sz="1800" dirty="0"/>
                    </a:p>
                  </a:txBody>
                  <a:tcPr/>
                </a:tc>
                <a:tc>
                  <a:txBody>
                    <a:bodyPr/>
                    <a:lstStyle/>
                    <a:p>
                      <a:r>
                        <a:rPr lang="en-US" sz="1800" dirty="0" smtClean="0"/>
                        <a:t>5% UBW</a:t>
                      </a:r>
                      <a:endParaRPr lang="en-US" sz="1800" dirty="0"/>
                    </a:p>
                  </a:txBody>
                  <a:tcPr/>
                </a:tc>
                <a:tc>
                  <a:txBody>
                    <a:bodyPr/>
                    <a:lstStyle/>
                    <a:p>
                      <a:r>
                        <a:rPr lang="en-US" sz="1800" dirty="0" smtClean="0"/>
                        <a:t>7.5% UBW</a:t>
                      </a:r>
                      <a:endParaRPr lang="en-US" sz="1800" dirty="0"/>
                    </a:p>
                  </a:txBody>
                  <a:tcPr/>
                </a:tc>
                <a:tc>
                  <a:txBody>
                    <a:bodyPr/>
                    <a:lstStyle/>
                    <a:p>
                      <a:r>
                        <a:rPr lang="en-US" sz="1800" dirty="0" smtClean="0"/>
                        <a:t>10% UBW</a:t>
                      </a:r>
                      <a:endParaRPr lang="en-US" sz="1800" dirty="0"/>
                    </a:p>
                  </a:txBody>
                  <a:tcPr/>
                </a:tc>
              </a:tr>
              <a:tr h="685800">
                <a:tc>
                  <a:txBody>
                    <a:bodyPr/>
                    <a:lstStyle/>
                    <a:p>
                      <a:r>
                        <a:rPr lang="en-US" sz="1800" dirty="0" smtClean="0"/>
                        <a:t>Deceleration in weight-for-length or BMI-for-age </a:t>
                      </a:r>
                      <a:r>
                        <a:rPr lang="en-US" sz="1800" i="1" dirty="0" smtClean="0"/>
                        <a:t>z</a:t>
                      </a:r>
                      <a:r>
                        <a:rPr lang="en-US" sz="1800" dirty="0" smtClean="0"/>
                        <a:t> score</a:t>
                      </a:r>
                      <a:endParaRPr lang="en-US" sz="1800" dirty="0"/>
                    </a:p>
                  </a:txBody>
                  <a:tcPr/>
                </a:tc>
                <a:tc>
                  <a:txBody>
                    <a:bodyPr/>
                    <a:lstStyle/>
                    <a:p>
                      <a:r>
                        <a:rPr lang="en-US" sz="1800" dirty="0" smtClean="0"/>
                        <a:t>Decline of 1</a:t>
                      </a:r>
                      <a:endParaRPr lang="en-US" sz="1800" dirty="0"/>
                    </a:p>
                  </a:txBody>
                  <a:tcPr/>
                </a:tc>
                <a:tc>
                  <a:txBody>
                    <a:bodyPr/>
                    <a:lstStyle/>
                    <a:p>
                      <a:r>
                        <a:rPr lang="en-US" sz="1800" dirty="0" smtClean="0"/>
                        <a:t>Decline of 2</a:t>
                      </a:r>
                      <a:endParaRPr lang="en-US" sz="1800" dirty="0"/>
                    </a:p>
                  </a:txBody>
                  <a:tcPr/>
                </a:tc>
                <a:tc>
                  <a:txBody>
                    <a:bodyPr/>
                    <a:lstStyle/>
                    <a:p>
                      <a:r>
                        <a:rPr lang="en-US" sz="1800" dirty="0" smtClean="0"/>
                        <a:t>Decline of 3</a:t>
                      </a:r>
                      <a:endParaRPr lang="en-US" sz="1800" dirty="0"/>
                    </a:p>
                  </a:txBody>
                  <a:tcPr/>
                </a:tc>
              </a:tr>
              <a:tr h="838200">
                <a:tc>
                  <a:txBody>
                    <a:bodyPr/>
                    <a:lstStyle/>
                    <a:p>
                      <a:r>
                        <a:rPr lang="en-US" sz="1800" dirty="0" smtClean="0"/>
                        <a:t>Inadequate nutrient intake</a:t>
                      </a:r>
                      <a:endParaRPr lang="en-US" sz="1800" dirty="0"/>
                    </a:p>
                  </a:txBody>
                  <a:tcPr/>
                </a:tc>
                <a:tc>
                  <a:txBody>
                    <a:bodyPr/>
                    <a:lstStyle/>
                    <a:p>
                      <a:r>
                        <a:rPr lang="en-US" sz="1800" dirty="0" smtClean="0"/>
                        <a:t>51-75% estimated </a:t>
                      </a:r>
                      <a:r>
                        <a:rPr lang="en-US" sz="1800" baseline="0" dirty="0" smtClean="0"/>
                        <a:t>needs</a:t>
                      </a:r>
                      <a:endParaRPr lang="en-US" sz="1800" dirty="0"/>
                    </a:p>
                  </a:txBody>
                  <a:tcPr/>
                </a:tc>
                <a:tc>
                  <a:txBody>
                    <a:bodyPr/>
                    <a:lstStyle/>
                    <a:p>
                      <a:r>
                        <a:rPr lang="en-US" sz="1800" dirty="0" smtClean="0"/>
                        <a:t>26-50%</a:t>
                      </a:r>
                      <a:r>
                        <a:rPr lang="en-US" sz="1800" baseline="0" dirty="0" smtClean="0"/>
                        <a:t> </a:t>
                      </a:r>
                    </a:p>
                    <a:p>
                      <a:r>
                        <a:rPr lang="en-US" sz="1800" baseline="0" dirty="0" smtClean="0"/>
                        <a:t>estimated needs</a:t>
                      </a:r>
                      <a:endParaRPr lang="en-US" sz="1800" dirty="0"/>
                    </a:p>
                  </a:txBody>
                  <a:tcPr/>
                </a:tc>
                <a:tc>
                  <a:txBody>
                    <a:bodyPr/>
                    <a:lstStyle/>
                    <a:p>
                      <a:r>
                        <a:rPr lang="en-US" sz="1800" dirty="0" smtClean="0"/>
                        <a:t>≤25% </a:t>
                      </a:r>
                    </a:p>
                    <a:p>
                      <a:r>
                        <a:rPr lang="en-US" sz="1800" dirty="0" smtClean="0"/>
                        <a:t>estimated needs</a:t>
                      </a:r>
                      <a:endParaRPr lang="en-US" sz="1800" dirty="0"/>
                    </a:p>
                  </a:txBody>
                  <a:tcPr/>
                </a:tc>
              </a:tr>
            </a:tbl>
          </a:graphicData>
        </a:graphic>
      </p:graphicFrame>
      <p:sp>
        <p:nvSpPr>
          <p:cNvPr id="5" name="TextBox 4"/>
          <p:cNvSpPr txBox="1"/>
          <p:nvPr/>
        </p:nvSpPr>
        <p:spPr>
          <a:xfrm>
            <a:off x="312420" y="1371600"/>
            <a:ext cx="7221336" cy="461665"/>
          </a:xfrm>
          <a:prstGeom prst="rect">
            <a:avLst/>
          </a:prstGeom>
          <a:noFill/>
        </p:spPr>
        <p:txBody>
          <a:bodyPr wrap="none" rtlCol="0">
            <a:spAutoFit/>
          </a:bodyPr>
          <a:lstStyle/>
          <a:p>
            <a:r>
              <a:rPr lang="en-US" sz="2400" dirty="0" smtClean="0"/>
              <a:t>Primary Indicators When 2 or More Data Points Available</a:t>
            </a:r>
            <a:endParaRPr lang="en-US" sz="2400" dirty="0"/>
          </a:p>
        </p:txBody>
      </p:sp>
      <p:sp>
        <p:nvSpPr>
          <p:cNvPr id="3" name="TextBox 2"/>
          <p:cNvSpPr txBox="1"/>
          <p:nvPr/>
        </p:nvSpPr>
        <p:spPr>
          <a:xfrm>
            <a:off x="308610" y="6324600"/>
            <a:ext cx="2048638" cy="307777"/>
          </a:xfrm>
          <a:prstGeom prst="rect">
            <a:avLst/>
          </a:prstGeom>
          <a:noFill/>
        </p:spPr>
        <p:txBody>
          <a:bodyPr wrap="none" rtlCol="0">
            <a:spAutoFit/>
          </a:bodyPr>
          <a:lstStyle/>
          <a:p>
            <a:r>
              <a:rPr lang="en-US" sz="1400" dirty="0"/>
              <a:t>Becker et al, </a:t>
            </a:r>
            <a:r>
              <a:rPr lang="en-US" sz="1400" i="1" dirty="0"/>
              <a:t>JPEN</a:t>
            </a:r>
            <a:r>
              <a:rPr lang="en-US" sz="1400" dirty="0"/>
              <a:t>, 2014.  </a:t>
            </a:r>
          </a:p>
        </p:txBody>
      </p:sp>
    </p:spTree>
    <p:extLst>
      <p:ext uri="{BB962C8B-B14F-4D97-AF65-F5344CB8AC3E}">
        <p14:creationId xmlns:p14="http://schemas.microsoft.com/office/powerpoint/2010/main" xmlns="" val="22567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1174" y="1142999"/>
            <a:ext cx="8223307" cy="4622833"/>
          </a:xfrm>
        </p:spPr>
        <p:txBody>
          <a:bodyPr>
            <a:normAutofit/>
          </a:bodyPr>
          <a:lstStyle/>
          <a:p>
            <a:r>
              <a:rPr lang="en-US" sz="2000" dirty="0" smtClean="0">
                <a:latin typeface="+mn-lt"/>
              </a:rPr>
              <a:t>14 year old, ex 26 week preemie with CP, chronic respiratory failure, vent-dependence, GT fed patient with recurrent acute illnesses (pneumonia, gastroenteritis, etc.) over the past 2 months, is now admitted again for respiratory distress.  Admission weight reveals 7.5% weight loss in 2 months, BMI-for-age </a:t>
            </a:r>
            <a:r>
              <a:rPr lang="en-US" sz="2000" i="1" dirty="0" smtClean="0">
                <a:latin typeface="+mn-lt"/>
              </a:rPr>
              <a:t>z</a:t>
            </a:r>
            <a:r>
              <a:rPr lang="en-US" sz="2000" dirty="0" smtClean="0">
                <a:latin typeface="+mn-lt"/>
              </a:rPr>
              <a:t> score of -1.5 and height-for-age </a:t>
            </a:r>
            <a:r>
              <a:rPr lang="en-US" sz="2000" i="1" dirty="0" smtClean="0">
                <a:latin typeface="+mn-lt"/>
              </a:rPr>
              <a:t>z</a:t>
            </a:r>
            <a:r>
              <a:rPr lang="en-US" sz="2000" dirty="0" smtClean="0">
                <a:latin typeface="+mn-lt"/>
              </a:rPr>
              <a:t> score of -3.2.  </a:t>
            </a:r>
          </a:p>
          <a:p>
            <a:endParaRPr lang="en-US" sz="2000" dirty="0">
              <a:latin typeface="+mn-lt"/>
            </a:endParaRPr>
          </a:p>
          <a:p>
            <a:r>
              <a:rPr lang="en-US" sz="2000" dirty="0" smtClean="0">
                <a:latin typeface="+mn-lt"/>
              </a:rPr>
              <a:t>Which is the most appropriate malnutrition diagnosis, based on this admission?</a:t>
            </a:r>
          </a:p>
          <a:p>
            <a:pPr marL="342900" indent="-342900">
              <a:buAutoNum type="alphaUcPeriod"/>
            </a:pPr>
            <a:r>
              <a:rPr lang="en-US" sz="2000" dirty="0" smtClean="0">
                <a:latin typeface="+mn-lt"/>
              </a:rPr>
              <a:t>Not malnourished</a:t>
            </a:r>
          </a:p>
          <a:p>
            <a:pPr marL="342900" indent="-342900">
              <a:buAutoNum type="alphaUcPeriod"/>
            </a:pPr>
            <a:r>
              <a:rPr lang="en-US" sz="2000" dirty="0" smtClean="0">
                <a:latin typeface="+mn-lt"/>
              </a:rPr>
              <a:t>Mild malnutrition</a:t>
            </a:r>
          </a:p>
          <a:p>
            <a:pPr marL="342900" indent="-342900">
              <a:buAutoNum type="alphaUcPeriod"/>
            </a:pPr>
            <a:r>
              <a:rPr lang="en-US" sz="2000" dirty="0" smtClean="0">
                <a:latin typeface="+mn-lt"/>
              </a:rPr>
              <a:t>Moderate malnutrition</a:t>
            </a:r>
          </a:p>
          <a:p>
            <a:pPr marL="342900" indent="-342900">
              <a:buAutoNum type="alphaUcPeriod"/>
            </a:pPr>
            <a:r>
              <a:rPr lang="en-US" sz="2000" dirty="0" smtClean="0">
                <a:latin typeface="+mn-lt"/>
              </a:rPr>
              <a:t>Severe protein-calorie malnutrition</a:t>
            </a:r>
            <a:endParaRPr lang="en-US" sz="2000" dirty="0">
              <a:latin typeface="+mn-lt"/>
            </a:endParaRPr>
          </a:p>
        </p:txBody>
      </p:sp>
      <p:sp>
        <p:nvSpPr>
          <p:cNvPr id="2" name="Rectangle 1"/>
          <p:cNvSpPr/>
          <p:nvPr/>
        </p:nvSpPr>
        <p:spPr>
          <a:xfrm>
            <a:off x="533400" y="381000"/>
            <a:ext cx="8077200" cy="707886"/>
          </a:xfrm>
          <a:prstGeom prst="rect">
            <a:avLst/>
          </a:prstGeom>
        </p:spPr>
        <p:txBody>
          <a:bodyPr wrap="square">
            <a:spAutoFit/>
          </a:bodyPr>
          <a:lstStyle/>
          <a:p>
            <a:r>
              <a:rPr lang="en-US" sz="4000" dirty="0">
                <a:solidFill>
                  <a:srgbClr val="DA291C"/>
                </a:solidFill>
                <a:latin typeface="Corbel" pitchFamily="34" charset="0"/>
              </a:rPr>
              <a:t>Case Study </a:t>
            </a:r>
            <a:r>
              <a:rPr lang="en-US" sz="4000" dirty="0" smtClean="0">
                <a:solidFill>
                  <a:srgbClr val="DA291C"/>
                </a:solidFill>
                <a:latin typeface="Corbel" pitchFamily="34" charset="0"/>
              </a:rPr>
              <a:t>1</a:t>
            </a:r>
            <a:r>
              <a:rPr lang="en-US" sz="4000" dirty="0" smtClean="0">
                <a:solidFill>
                  <a:srgbClr val="DA291C"/>
                </a:solidFill>
                <a:latin typeface="Corbel" pitchFamily="34" charset="0"/>
              </a:rPr>
              <a:t> </a:t>
            </a:r>
            <a:endParaRPr lang="en-US" sz="4000" dirty="0">
              <a:solidFill>
                <a:srgbClr val="DA291C"/>
              </a:solidFill>
              <a:latin typeface="Corbel" pitchFamily="34" charset="0"/>
            </a:endParaRPr>
          </a:p>
        </p:txBody>
      </p:sp>
    </p:spTree>
    <p:extLst>
      <p:ext uri="{BB962C8B-B14F-4D97-AF65-F5344CB8AC3E}">
        <p14:creationId xmlns:p14="http://schemas.microsoft.com/office/powerpoint/2010/main" xmlns="" val="21712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3">
                                            <p:txEl>
                                              <p:pRg st="5" end="5"/>
                                            </p:txEl>
                                          </p:spTgt>
                                        </p:tgtEl>
                                        <p:attrNameLst>
                                          <p:attrName>style.color</p:attrName>
                                        </p:attrNameLst>
                                      </p:cBhvr>
                                      <p:to>
                                        <p:clrVal>
                                          <a:srgbClr val="DA291C"/>
                                        </p:clrVal>
                                      </p:to>
                                    </p:set>
                                    <p:set>
                                      <p:cBhvr>
                                        <p:cTn id="25" dur="500" fill="hold"/>
                                        <p:tgtEl>
                                          <p:spTgt spid="3">
                                            <p:txEl>
                                              <p:pRg st="5" end="5"/>
                                            </p:txEl>
                                          </p:spTgt>
                                        </p:tgtEl>
                                        <p:attrNameLst>
                                          <p:attrName>fillcolor</p:attrName>
                                        </p:attrNameLst>
                                      </p:cBhvr>
                                      <p:to>
                                        <p:clrVal>
                                          <a:srgbClr val="DA291C"/>
                                        </p:clrVal>
                                      </p:to>
                                    </p:set>
                                    <p:set>
                                      <p:cBhvr>
                                        <p:cTn id="26"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7524" y="361908"/>
            <a:ext cx="8440096" cy="669925"/>
          </a:xfrm>
        </p:spPr>
        <p:txBody>
          <a:bodyPr>
            <a:normAutofit fontScale="90000"/>
          </a:bodyPr>
          <a:lstStyle/>
          <a:p>
            <a:r>
              <a:rPr lang="en-US" sz="4000" b="1" dirty="0" smtClean="0"/>
              <a:t>Estimating Nutritional Needs</a:t>
            </a:r>
          </a:p>
        </p:txBody>
      </p:sp>
      <p:sp>
        <p:nvSpPr>
          <p:cNvPr id="29699" name="Rectangle 3"/>
          <p:cNvSpPr>
            <a:spLocks noGrp="1" noChangeArrowheads="1"/>
          </p:cNvSpPr>
          <p:nvPr>
            <p:ph type="body" sz="quarter" idx="13"/>
          </p:nvPr>
        </p:nvSpPr>
        <p:spPr>
          <a:xfrm>
            <a:off x="511174" y="914400"/>
            <a:ext cx="8223307" cy="4851432"/>
          </a:xfrm>
        </p:spPr>
        <p:txBody>
          <a:bodyPr>
            <a:normAutofit/>
          </a:bodyPr>
          <a:lstStyle/>
          <a:p>
            <a:r>
              <a:rPr lang="en-US" sz="1800" dirty="0" smtClean="0">
                <a:cs typeface="Times New Roman" pitchFamily="18" charset="0"/>
              </a:rPr>
              <a:t>DRI</a:t>
            </a:r>
          </a:p>
          <a:p>
            <a:pPr lvl="1"/>
            <a:r>
              <a:rPr lang="en-US" dirty="0" smtClean="0"/>
              <a:t>Based </a:t>
            </a:r>
            <a:r>
              <a:rPr lang="en-US" dirty="0"/>
              <a:t>on </a:t>
            </a:r>
            <a:r>
              <a:rPr lang="en-US" dirty="0" smtClean="0"/>
              <a:t>metabolically normal children with normal body composition, activity, and growth </a:t>
            </a:r>
            <a:endParaRPr lang="en-US" sz="1600" dirty="0" smtClean="0">
              <a:cs typeface="Times New Roman" pitchFamily="18" charset="0"/>
            </a:endParaRPr>
          </a:p>
          <a:p>
            <a:r>
              <a:rPr lang="en-US" sz="1800" dirty="0" smtClean="0">
                <a:cs typeface="Times New Roman" pitchFamily="18" charset="0"/>
              </a:rPr>
              <a:t>Resting Energy Expenditure/Basil Metabolic Rate + PA coefficients</a:t>
            </a:r>
          </a:p>
          <a:p>
            <a:pPr lvl="1"/>
            <a:r>
              <a:rPr lang="en-US" sz="1600" dirty="0" smtClean="0">
                <a:cs typeface="Times New Roman" pitchFamily="18" charset="0"/>
              </a:rPr>
              <a:t>Can be useful for children who are ventilator dependent or have very little movement</a:t>
            </a:r>
          </a:p>
          <a:p>
            <a:pPr lvl="1"/>
            <a:r>
              <a:rPr lang="en-US" sz="1600" dirty="0" smtClean="0">
                <a:cs typeface="Times New Roman" pitchFamily="18" charset="0"/>
              </a:rPr>
              <a:t>Ex. Sedentary (x1), low active (x1.13), active (x1.26), very active (x1.42)</a:t>
            </a:r>
          </a:p>
          <a:p>
            <a:r>
              <a:rPr lang="en-US" sz="1800" dirty="0" smtClean="0">
                <a:cs typeface="Times New Roman" pitchFamily="18" charset="0"/>
              </a:rPr>
              <a:t>Schofield + stress factors</a:t>
            </a:r>
          </a:p>
          <a:p>
            <a:pPr lvl="1"/>
            <a:r>
              <a:rPr lang="en-US" sz="1600" dirty="0" smtClean="0">
                <a:cs typeface="Times New Roman" pitchFamily="18" charset="0"/>
              </a:rPr>
              <a:t>Acutely/critically ill children in hospital</a:t>
            </a:r>
          </a:p>
          <a:p>
            <a:pPr lvl="1"/>
            <a:r>
              <a:rPr lang="en-US" dirty="0" smtClean="0">
                <a:cs typeface="Times New Roman" pitchFamily="18" charset="0"/>
              </a:rPr>
              <a:t>Ex. Fevers (12% per degree &gt;37⁰C), cardiac failure (x 1.15-1.25), major surgery (x1.2-1.3), </a:t>
            </a:r>
            <a:r>
              <a:rPr lang="en-US" dirty="0" err="1" smtClean="0">
                <a:cs typeface="Times New Roman" pitchFamily="18" charset="0"/>
              </a:rPr>
              <a:t>spesis</a:t>
            </a:r>
            <a:r>
              <a:rPr lang="en-US" dirty="0" smtClean="0">
                <a:cs typeface="Times New Roman" pitchFamily="18" charset="0"/>
              </a:rPr>
              <a:t> (x1.4-1.5), burns (x 1.5-2)</a:t>
            </a:r>
            <a:endParaRPr lang="en-US" sz="1600" dirty="0" smtClean="0">
              <a:cs typeface="Times New Roman" pitchFamily="18" charset="0"/>
            </a:endParaRPr>
          </a:p>
          <a:p>
            <a:endParaRPr lang="en-US" dirty="0" smtClean="0">
              <a:cs typeface="Times New Roman" pitchFamily="18" charset="0"/>
            </a:endParaRPr>
          </a:p>
          <a:p>
            <a:r>
              <a:rPr lang="en-US" dirty="0">
                <a:cs typeface="Times New Roman" pitchFamily="18" charset="0"/>
              </a:rPr>
              <a:t>*</a:t>
            </a:r>
            <a:r>
              <a:rPr lang="en-US" dirty="0" smtClean="0">
                <a:cs typeface="Times New Roman" pitchFamily="18" charset="0"/>
              </a:rPr>
              <a:t>Estimated needs can vary considerably based on population/clinical status</a:t>
            </a:r>
          </a:p>
          <a:p>
            <a:r>
              <a:rPr lang="en-US" dirty="0" smtClean="0">
                <a:cs typeface="Times New Roman" pitchFamily="18" charset="0"/>
              </a:rPr>
              <a:t>**Compare estimations from equations </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5836" y="4800600"/>
            <a:ext cx="2628900" cy="1743075"/>
          </a:xfrm>
          <a:prstGeom prst="rect">
            <a:avLst/>
          </a:prstGeom>
        </p:spPr>
      </p:pic>
    </p:spTree>
    <p:extLst>
      <p:ext uri="{BB962C8B-B14F-4D97-AF65-F5344CB8AC3E}">
        <p14:creationId xmlns:p14="http://schemas.microsoft.com/office/powerpoint/2010/main" xmlns="" val="347651581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sz="3200" b="1" u="sng" smtClean="0"/>
              <a:t>Ideal Body Weight???</a:t>
            </a:r>
            <a:br>
              <a:rPr lang="en-US" sz="3200" b="1" u="sng" smtClean="0"/>
            </a:br>
            <a:endParaRPr lang="en-US" sz="3200" b="1" u="sng" smtClean="0"/>
          </a:p>
        </p:txBody>
      </p:sp>
      <p:sp>
        <p:nvSpPr>
          <p:cNvPr id="24579" name="Content Placeholder 2"/>
          <p:cNvSpPr>
            <a:spLocks noGrp="1"/>
          </p:cNvSpPr>
          <p:nvPr>
            <p:ph type="body" sz="quarter" idx="13"/>
          </p:nvPr>
        </p:nvSpPr>
        <p:spPr/>
        <p:txBody>
          <a:bodyPr/>
          <a:lstStyle/>
          <a:p>
            <a:pPr marL="285750" indent="-285750">
              <a:buFont typeface="Wingdings" pitchFamily="2" charset="2"/>
              <a:buChar char="Ø"/>
            </a:pPr>
            <a:r>
              <a:rPr lang="en-US" dirty="0" smtClean="0"/>
              <a:t>There is no consensus regarding this concept of IBW in children</a:t>
            </a:r>
          </a:p>
          <a:p>
            <a:pPr marL="285750" indent="-285750">
              <a:buFont typeface="Wingdings" pitchFamily="2" charset="2"/>
              <a:buChar char="Ø"/>
            </a:pPr>
            <a:r>
              <a:rPr lang="en-US" dirty="0" smtClean="0"/>
              <a:t>However, it can be useful information when determining estimated need for “catch up growth.”</a:t>
            </a:r>
          </a:p>
          <a:p>
            <a:pPr marL="285750" indent="-285750">
              <a:buFont typeface="Wingdings" pitchFamily="2" charset="2"/>
              <a:buChar char="Ø"/>
            </a:pPr>
            <a:r>
              <a:rPr lang="en-US" dirty="0" smtClean="0"/>
              <a:t>It is reasonable to consider a weight range that is consistent with:</a:t>
            </a:r>
          </a:p>
          <a:p>
            <a:pPr lvl="1"/>
            <a:r>
              <a:rPr lang="en-US" dirty="0" smtClean="0"/>
              <a:t>Previously established growth pattern</a:t>
            </a:r>
          </a:p>
          <a:p>
            <a:pPr lvl="1"/>
            <a:r>
              <a:rPr lang="en-US" dirty="0" smtClean="0"/>
              <a:t>50</a:t>
            </a:r>
            <a:r>
              <a:rPr lang="en-US" baseline="30000" dirty="0" smtClean="0"/>
              <a:t>th</a:t>
            </a:r>
            <a:r>
              <a:rPr lang="en-US" dirty="0" smtClean="0"/>
              <a:t> % weight for length or BMI for age</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3137048"/>
            <a:ext cx="2247900" cy="3381375"/>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4461" y="3137048"/>
            <a:ext cx="3367864" cy="3373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2761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sz="3200" dirty="0" smtClean="0"/>
              <a:t>Estimating needs for “</a:t>
            </a:r>
            <a:r>
              <a:rPr lang="en-US" sz="3200" b="1" dirty="0" smtClean="0"/>
              <a:t>Catch Up Growth”</a:t>
            </a:r>
          </a:p>
        </p:txBody>
      </p:sp>
      <p:sp>
        <p:nvSpPr>
          <p:cNvPr id="3" name="Content Placeholder 2"/>
          <p:cNvSpPr>
            <a:spLocks noGrp="1"/>
          </p:cNvSpPr>
          <p:nvPr>
            <p:ph type="body" sz="quarter" idx="13"/>
          </p:nvPr>
        </p:nvSpPr>
        <p:spPr/>
        <p:txBody>
          <a:bodyPr>
            <a:normAutofit/>
          </a:bodyPr>
          <a:lstStyle/>
          <a:p>
            <a:pPr>
              <a:defRPr/>
            </a:pPr>
            <a:r>
              <a:rPr lang="en-US" dirty="0" smtClean="0"/>
              <a:t>Catch up growth</a:t>
            </a:r>
          </a:p>
          <a:p>
            <a:pPr lvl="1">
              <a:defRPr/>
            </a:pPr>
            <a:r>
              <a:rPr lang="en-US" dirty="0" smtClean="0"/>
              <a:t>Weight gain required after a loss that allows for continued growth along a growth curve</a:t>
            </a:r>
          </a:p>
          <a:p>
            <a:pPr lvl="1">
              <a:defRPr/>
            </a:pPr>
            <a:r>
              <a:rPr lang="en-US" dirty="0" smtClean="0"/>
              <a:t>This provides an estimation of needs to promote adequate weight gain. It should be monitored and adjusted using clinical judgment.</a:t>
            </a:r>
            <a:endParaRPr lang="en-US" sz="2800" dirty="0" smtClean="0"/>
          </a:p>
          <a:p>
            <a:pPr marL="0" indent="0" algn="ctr">
              <a:buFontTx/>
              <a:buNone/>
              <a:defRPr/>
            </a:pPr>
            <a:endParaRPr lang="en-US" sz="2300" b="1" dirty="0" smtClean="0"/>
          </a:p>
          <a:p>
            <a:pPr marL="0" indent="0" algn="ctr">
              <a:buFontTx/>
              <a:buNone/>
              <a:defRPr/>
            </a:pPr>
            <a:r>
              <a:rPr lang="en-US" sz="2300" b="1" dirty="0" smtClean="0"/>
              <a:t>DRI for </a:t>
            </a:r>
            <a:r>
              <a:rPr lang="en-US" sz="2300" b="1" dirty="0" smtClean="0"/>
              <a:t>age    </a:t>
            </a:r>
            <a:r>
              <a:rPr lang="en-US" sz="2300" b="1" dirty="0" smtClean="0"/>
              <a:t>x     IBW   ÷   actual weight</a:t>
            </a:r>
          </a:p>
          <a:p>
            <a:pPr marL="0" indent="0" algn="ctr">
              <a:buFontTx/>
              <a:buNone/>
              <a:defRPr/>
            </a:pPr>
            <a:r>
              <a:rPr lang="en-US" sz="2300" b="1" dirty="0" smtClean="0"/>
              <a:t>or</a:t>
            </a:r>
          </a:p>
          <a:p>
            <a:pPr marL="0" indent="0" algn="ctr">
              <a:buFontTx/>
              <a:buNone/>
              <a:defRPr/>
            </a:pPr>
            <a:r>
              <a:rPr lang="en-US" sz="2300" b="1" dirty="0" smtClean="0"/>
              <a:t>BMR or Schofield calculations x stress factor coefficient x 1.5-3</a:t>
            </a:r>
            <a:endParaRPr lang="en-US" sz="2300" b="1" dirty="0"/>
          </a:p>
          <a:p>
            <a:pPr marL="457200" lvl="1" indent="0">
              <a:buFontTx/>
              <a:buNone/>
              <a:defRPr/>
            </a:pPr>
            <a:endParaRPr lang="en-US" dirty="0" smtClean="0"/>
          </a:p>
          <a:p>
            <a:pPr marL="457200" lvl="1" indent="0">
              <a:buFontTx/>
              <a:buNone/>
              <a:defRPr/>
            </a:pPr>
            <a:r>
              <a:rPr lang="en-US"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5600" y="4495800"/>
            <a:ext cx="3096768" cy="2084832"/>
          </a:xfrm>
          <a:prstGeom prst="rect">
            <a:avLst/>
          </a:prstGeom>
        </p:spPr>
      </p:pic>
    </p:spTree>
    <p:extLst>
      <p:ext uri="{BB962C8B-B14F-4D97-AF65-F5344CB8AC3E}">
        <p14:creationId xmlns:p14="http://schemas.microsoft.com/office/powerpoint/2010/main" xmlns="" val="1968952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2401" y="457200"/>
            <a:ext cx="7162800" cy="5867400"/>
          </a:xfrm>
        </p:spPr>
        <p:txBody>
          <a:bodyPr>
            <a:normAutofit lnSpcReduction="10000"/>
          </a:bodyPr>
          <a:lstStyle/>
          <a:p>
            <a:pPr marL="342900" indent="-342900">
              <a:buFont typeface="Arial" pitchFamily="34" charset="0"/>
              <a:buChar char="•"/>
            </a:pPr>
            <a:r>
              <a:rPr lang="en-US" sz="2400" dirty="0" smtClean="0"/>
              <a:t>Consult prn in anticipation of possible causes for malnutrition: Nutrition, Speech, GI, Cards, Genetics, Social Work</a:t>
            </a:r>
          </a:p>
          <a:p>
            <a:pPr marL="342900" indent="-342900">
              <a:buFont typeface="Arial" pitchFamily="34" charset="0"/>
              <a:buChar char="•"/>
            </a:pPr>
            <a:r>
              <a:rPr lang="en-US" sz="2400" dirty="0" smtClean="0"/>
              <a:t>Considerations for the nutrition plan:</a:t>
            </a:r>
          </a:p>
          <a:p>
            <a:pPr lvl="1"/>
            <a:r>
              <a:rPr lang="en-US" sz="2400" dirty="0" smtClean="0"/>
              <a:t>Patient not meeting po goal:</a:t>
            </a:r>
          </a:p>
          <a:p>
            <a:pPr lvl="2"/>
            <a:r>
              <a:rPr lang="en-US" dirty="0" smtClean="0"/>
              <a:t>Consider fortifying feeds: 22-24kcal/oz</a:t>
            </a:r>
          </a:p>
          <a:p>
            <a:pPr lvl="2"/>
            <a:r>
              <a:rPr lang="en-US" dirty="0" smtClean="0"/>
              <a:t>Consider NGT for po/gavage regimen</a:t>
            </a:r>
          </a:p>
          <a:p>
            <a:pPr lvl="1"/>
            <a:r>
              <a:rPr lang="en-US" sz="2400" dirty="0" smtClean="0"/>
              <a:t>Patient meeting po goal, but still not gaining weight:</a:t>
            </a:r>
          </a:p>
          <a:p>
            <a:pPr lvl="2"/>
            <a:r>
              <a:rPr lang="en-US" dirty="0" smtClean="0"/>
              <a:t>Consider higher kcal formulas</a:t>
            </a:r>
          </a:p>
          <a:p>
            <a:pPr lvl="2"/>
            <a:r>
              <a:rPr lang="en-US" dirty="0" smtClean="0"/>
              <a:t>Increase tube feeding regimen (~10-15%) </a:t>
            </a:r>
          </a:p>
          <a:p>
            <a:pPr lvl="2"/>
            <a:r>
              <a:rPr lang="en-US" dirty="0" smtClean="0"/>
              <a:t>Consider malabsorption</a:t>
            </a:r>
            <a:endParaRPr lang="en-US" dirty="0"/>
          </a:p>
          <a:p>
            <a:pPr lvl="2"/>
            <a:r>
              <a:rPr lang="en-US" dirty="0" smtClean="0"/>
              <a:t>Consider alternative reasons for increased nutrient needs</a:t>
            </a:r>
          </a:p>
          <a:p>
            <a:pPr lvl="1"/>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752600"/>
            <a:ext cx="2268537" cy="302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6468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Study 2</a:t>
            </a:r>
            <a:endParaRPr lang="en-US" dirty="0"/>
          </a:p>
        </p:txBody>
      </p:sp>
      <p:sp>
        <p:nvSpPr>
          <p:cNvPr id="3" name="Content Placeholder 2"/>
          <p:cNvSpPr>
            <a:spLocks noGrp="1"/>
          </p:cNvSpPr>
          <p:nvPr>
            <p:ph type="body" sz="quarter" idx="13"/>
          </p:nvPr>
        </p:nvSpPr>
        <p:spPr>
          <a:xfrm>
            <a:off x="511174" y="838201"/>
            <a:ext cx="8223307" cy="5181599"/>
          </a:xfrm>
        </p:spPr>
        <p:txBody>
          <a:bodyPr>
            <a:normAutofit fontScale="92500" lnSpcReduction="10000"/>
          </a:bodyPr>
          <a:lstStyle/>
          <a:p>
            <a:pPr lvl="0"/>
            <a:r>
              <a:rPr lang="en-US" sz="1800" dirty="0"/>
              <a:t>AR is </a:t>
            </a:r>
            <a:r>
              <a:rPr lang="en-US" sz="1800" dirty="0" smtClean="0"/>
              <a:t>a ex-32 week </a:t>
            </a:r>
            <a:r>
              <a:rPr lang="en-US" sz="1800" dirty="0"/>
              <a:t>6 month old </a:t>
            </a:r>
            <a:r>
              <a:rPr lang="en-US" sz="1800" dirty="0" smtClean="0"/>
              <a:t>previously healthy female  (4 month CA) patient </a:t>
            </a:r>
            <a:r>
              <a:rPr lang="en-US" sz="1800" dirty="0"/>
              <a:t>that presents with poor </a:t>
            </a:r>
            <a:r>
              <a:rPr lang="en-US" sz="1800" dirty="0" smtClean="0"/>
              <a:t>weight </a:t>
            </a:r>
            <a:r>
              <a:rPr lang="en-US" sz="1800" dirty="0"/>
              <a:t>gain. </a:t>
            </a:r>
            <a:r>
              <a:rPr lang="en-US" sz="1800" dirty="0" smtClean="0"/>
              <a:t>She is admitted to AT-1 with </a:t>
            </a:r>
            <a:r>
              <a:rPr lang="en-US" sz="1800" dirty="0" smtClean="0"/>
              <a:t>RSV. </a:t>
            </a:r>
            <a:endParaRPr lang="en-US" sz="1800" dirty="0" smtClean="0"/>
          </a:p>
          <a:p>
            <a:pPr lvl="0"/>
            <a:endParaRPr lang="en-US" sz="1800" dirty="0" smtClean="0"/>
          </a:p>
          <a:p>
            <a:pPr lvl="0"/>
            <a:r>
              <a:rPr lang="en-US" sz="1800" dirty="0" smtClean="0"/>
              <a:t>Anthropometrics:</a:t>
            </a:r>
          </a:p>
          <a:p>
            <a:pPr marL="285750" lvl="0" indent="-285750">
              <a:buFont typeface="Arial" pitchFamily="34" charset="0"/>
              <a:buChar char="•"/>
            </a:pPr>
            <a:r>
              <a:rPr lang="en-US" sz="1800" dirty="0" smtClean="0"/>
              <a:t>Length </a:t>
            </a:r>
            <a:r>
              <a:rPr lang="en-US" sz="1800" dirty="0"/>
              <a:t>= </a:t>
            </a:r>
            <a:r>
              <a:rPr lang="en-US" sz="1800" dirty="0" smtClean="0"/>
              <a:t>61 cm (25</a:t>
            </a:r>
            <a:r>
              <a:rPr lang="en-US" sz="1800" baseline="30000" dirty="0" smtClean="0"/>
              <a:t>th</a:t>
            </a:r>
            <a:r>
              <a:rPr lang="en-US" sz="1800" dirty="0" smtClean="0"/>
              <a:t>-50</a:t>
            </a:r>
            <a:r>
              <a:rPr lang="en-US" sz="1800" baseline="30000" dirty="0" smtClean="0"/>
              <a:t>th </a:t>
            </a:r>
            <a:r>
              <a:rPr lang="en-US" sz="1800" dirty="0" smtClean="0"/>
              <a:t>%ile; z score -0.5)</a:t>
            </a:r>
          </a:p>
          <a:p>
            <a:pPr marL="285750" lvl="0" indent="-285750">
              <a:buFont typeface="Arial" pitchFamily="34" charset="0"/>
              <a:buChar char="•"/>
            </a:pPr>
            <a:r>
              <a:rPr lang="en-US" sz="1800" dirty="0" err="1" smtClean="0"/>
              <a:t>Wt</a:t>
            </a:r>
            <a:r>
              <a:rPr lang="en-US" sz="1800" dirty="0" smtClean="0"/>
              <a:t> </a:t>
            </a:r>
            <a:r>
              <a:rPr lang="en-US" sz="1800" dirty="0"/>
              <a:t>= 5</a:t>
            </a:r>
            <a:r>
              <a:rPr lang="en-US" sz="1800" dirty="0" smtClean="0"/>
              <a:t> kg (2</a:t>
            </a:r>
            <a:r>
              <a:rPr lang="en-US" sz="1800" baseline="30000" dirty="0" smtClean="0"/>
              <a:t>nd </a:t>
            </a:r>
            <a:r>
              <a:rPr lang="en-US" sz="1800" dirty="0" smtClean="0"/>
              <a:t>%ile; z score -2.02) </a:t>
            </a:r>
          </a:p>
          <a:p>
            <a:pPr marL="285750" lvl="0" indent="-285750">
              <a:buFont typeface="Arial" pitchFamily="34" charset="0"/>
              <a:buChar char="•"/>
            </a:pPr>
            <a:r>
              <a:rPr lang="en-US" sz="1800" dirty="0" smtClean="0"/>
              <a:t>HC = 40.5 cm (25</a:t>
            </a:r>
            <a:r>
              <a:rPr lang="en-US" sz="1800" baseline="30000" dirty="0" smtClean="0"/>
              <a:t>th</a:t>
            </a:r>
            <a:r>
              <a:rPr lang="en-US" sz="1800" dirty="0" smtClean="0"/>
              <a:t>-50</a:t>
            </a:r>
            <a:r>
              <a:rPr lang="en-US" sz="1800" baseline="30000" dirty="0" smtClean="0"/>
              <a:t>th </a:t>
            </a:r>
            <a:r>
              <a:rPr lang="en-US" sz="1800" dirty="0" smtClean="0"/>
              <a:t>%ile; z score -0.06)</a:t>
            </a:r>
          </a:p>
          <a:p>
            <a:pPr marL="285750" lvl="0" indent="-285750">
              <a:buFont typeface="Arial" pitchFamily="34" charset="0"/>
              <a:buChar char="•"/>
            </a:pPr>
            <a:r>
              <a:rPr lang="en-US" sz="1800" dirty="0" smtClean="0"/>
              <a:t>Weight/length= &lt; 2</a:t>
            </a:r>
            <a:r>
              <a:rPr lang="en-US" sz="1800" baseline="30000" dirty="0" smtClean="0"/>
              <a:t>nd</a:t>
            </a:r>
            <a:r>
              <a:rPr lang="en-US" sz="1800" dirty="0" smtClean="0"/>
              <a:t>%ile; z score -2.31</a:t>
            </a:r>
          </a:p>
          <a:p>
            <a:pPr marL="285750" lvl="0" indent="-285750">
              <a:buFont typeface="Arial" pitchFamily="34" charset="0"/>
              <a:buChar char="•"/>
            </a:pPr>
            <a:r>
              <a:rPr lang="en-US" sz="1800" dirty="0" smtClean="0"/>
              <a:t>IBW = 6.13kg (based on the 50</a:t>
            </a:r>
            <a:r>
              <a:rPr lang="en-US" sz="1800" baseline="30000" dirty="0" smtClean="0"/>
              <a:t>th</a:t>
            </a:r>
            <a:r>
              <a:rPr lang="en-US" sz="1800" dirty="0" smtClean="0"/>
              <a:t>%ile </a:t>
            </a:r>
            <a:r>
              <a:rPr lang="en-US" sz="1800" dirty="0" err="1" smtClean="0"/>
              <a:t>wt</a:t>
            </a:r>
            <a:r>
              <a:rPr lang="en-US" sz="1800" dirty="0" smtClean="0"/>
              <a:t>/</a:t>
            </a:r>
            <a:r>
              <a:rPr lang="en-US" sz="1800" dirty="0" err="1" smtClean="0"/>
              <a:t>lt</a:t>
            </a:r>
            <a:r>
              <a:rPr lang="en-US" sz="1800" dirty="0" smtClean="0"/>
              <a:t> and 25</a:t>
            </a:r>
            <a:r>
              <a:rPr lang="en-US" sz="1800" baseline="30000" dirty="0" smtClean="0"/>
              <a:t>th</a:t>
            </a:r>
            <a:r>
              <a:rPr lang="en-US" sz="1800" dirty="0" smtClean="0"/>
              <a:t>-50</a:t>
            </a:r>
            <a:r>
              <a:rPr lang="en-US" sz="1800" baseline="30000" dirty="0" smtClean="0"/>
              <a:t>th</a:t>
            </a:r>
            <a:r>
              <a:rPr lang="en-US" sz="1800" dirty="0" smtClean="0"/>
              <a:t>%ile </a:t>
            </a:r>
            <a:r>
              <a:rPr lang="en-US" sz="1800" dirty="0" err="1" smtClean="0"/>
              <a:t>wt</a:t>
            </a:r>
            <a:r>
              <a:rPr lang="en-US" sz="1800" dirty="0" smtClean="0"/>
              <a:t>/age) </a:t>
            </a:r>
          </a:p>
          <a:p>
            <a:pPr marL="285750" lvl="0" indent="-285750">
              <a:buFont typeface="Arial" pitchFamily="34" charset="0"/>
              <a:buChar char="•"/>
            </a:pPr>
            <a:r>
              <a:rPr lang="en-US" sz="1800" dirty="0" smtClean="0"/>
              <a:t>birth weight = 1.3 kg</a:t>
            </a:r>
            <a:r>
              <a:rPr lang="en-US" sz="1800" dirty="0"/>
              <a:t> </a:t>
            </a:r>
            <a:r>
              <a:rPr lang="en-US" sz="1800" dirty="0" smtClean="0"/>
              <a:t>(10</a:t>
            </a:r>
            <a:r>
              <a:rPr lang="en-US" sz="1800" baseline="30000" dirty="0" smtClean="0"/>
              <a:t>th</a:t>
            </a:r>
            <a:r>
              <a:rPr lang="en-US" sz="1800" dirty="0" smtClean="0"/>
              <a:t>-50</a:t>
            </a:r>
            <a:r>
              <a:rPr lang="en-US" sz="1800" baseline="30000" dirty="0" smtClean="0"/>
              <a:t>th</a:t>
            </a:r>
            <a:r>
              <a:rPr lang="en-US" sz="1800" dirty="0" smtClean="0"/>
              <a:t>%ile) </a:t>
            </a:r>
          </a:p>
          <a:p>
            <a:pPr marL="285750" lvl="0" indent="-285750">
              <a:buFont typeface="Arial" pitchFamily="34" charset="0"/>
              <a:buChar char="•"/>
            </a:pPr>
            <a:endParaRPr lang="en-US" sz="1800" dirty="0"/>
          </a:p>
          <a:p>
            <a:pPr lvl="0"/>
            <a:r>
              <a:rPr lang="en-US" sz="1800" dirty="0" smtClean="0"/>
              <a:t>Diet History: Patient </a:t>
            </a:r>
            <a:r>
              <a:rPr lang="en-US" sz="1800" dirty="0"/>
              <a:t>is solely breastfed </a:t>
            </a:r>
            <a:r>
              <a:rPr lang="en-US" sz="1800" dirty="0" smtClean="0"/>
              <a:t>(~ q 3 hours) and </a:t>
            </a:r>
            <a:r>
              <a:rPr lang="en-US" sz="1800" dirty="0"/>
              <a:t>occasionally mom pumps for bottle feeds</a:t>
            </a:r>
            <a:r>
              <a:rPr lang="en-US" sz="1800" dirty="0" smtClean="0"/>
              <a:t>. When </a:t>
            </a:r>
            <a:r>
              <a:rPr lang="en-US" sz="1800" dirty="0" err="1" smtClean="0"/>
              <a:t>pt</a:t>
            </a:r>
            <a:r>
              <a:rPr lang="en-US" sz="1800" dirty="0" smtClean="0"/>
              <a:t> bottle feeds she typically takes ~2 </a:t>
            </a:r>
            <a:r>
              <a:rPr lang="en-US" sz="1800" dirty="0" err="1" smtClean="0"/>
              <a:t>oz</a:t>
            </a:r>
            <a:r>
              <a:rPr lang="en-US" sz="1800" dirty="0" smtClean="0"/>
              <a:t>/feed. </a:t>
            </a:r>
          </a:p>
          <a:p>
            <a:pPr lvl="0"/>
            <a:endParaRPr lang="en-US" dirty="0" smtClean="0"/>
          </a:p>
          <a:p>
            <a:pPr marL="285750" indent="-285750">
              <a:buFont typeface="Arial" pitchFamily="34" charset="0"/>
              <a:buChar char="•"/>
            </a:pPr>
            <a:r>
              <a:rPr lang="en-US" sz="1800" dirty="0"/>
              <a:t>Which growth chart will you use? </a:t>
            </a:r>
          </a:p>
          <a:p>
            <a:pPr marL="285750" lvl="0" indent="-285750">
              <a:buFont typeface="Arial" pitchFamily="34" charset="0"/>
              <a:buChar char="•"/>
            </a:pPr>
            <a:r>
              <a:rPr lang="en-US" sz="1800" dirty="0" smtClean="0"/>
              <a:t>What </a:t>
            </a:r>
            <a:r>
              <a:rPr lang="en-US" sz="1800" dirty="0"/>
              <a:t>is her </a:t>
            </a:r>
            <a:r>
              <a:rPr lang="en-US" sz="1800" dirty="0" smtClean="0"/>
              <a:t>estimated </a:t>
            </a:r>
            <a:r>
              <a:rPr lang="en-US" sz="1800" dirty="0"/>
              <a:t>energy needs? </a:t>
            </a:r>
            <a:r>
              <a:rPr lang="en-US" sz="1800" dirty="0" smtClean="0"/>
              <a:t> (DRI/age: 82 kcal/kg) </a:t>
            </a:r>
          </a:p>
          <a:p>
            <a:pPr marL="285750" lvl="0" indent="-285750">
              <a:buFont typeface="Arial" pitchFamily="34" charset="0"/>
              <a:buChar char="•"/>
            </a:pPr>
            <a:r>
              <a:rPr lang="en-US" sz="1800" dirty="0" smtClean="0"/>
              <a:t>What is her goal volume intake using pumped BM? </a:t>
            </a:r>
            <a:endParaRPr lang="en-US" sz="1800" dirty="0"/>
          </a:p>
          <a:p>
            <a:pPr marL="285750" indent="-285750">
              <a:buFont typeface="Arial" pitchFamily="34" charset="0"/>
              <a:buChar char="•"/>
            </a:pPr>
            <a:r>
              <a:rPr lang="en-US" sz="1800" dirty="0" smtClean="0"/>
              <a:t>After 24 hrs, pt took 660mL of pumped breast milk. What’s your next move? </a:t>
            </a:r>
            <a:endParaRPr lang="en-US" sz="1800" dirty="0"/>
          </a:p>
        </p:txBody>
      </p:sp>
    </p:spTree>
    <p:extLst>
      <p:ext uri="{BB962C8B-B14F-4D97-AF65-F5344CB8AC3E}">
        <p14:creationId xmlns:p14="http://schemas.microsoft.com/office/powerpoint/2010/main" xmlns="" val="3501342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Coding &amp; Reimbursement	</a:t>
            </a:r>
            <a:endParaRPr lang="en-US" sz="4000" dirty="0"/>
          </a:p>
        </p:txBody>
      </p:sp>
      <p:sp>
        <p:nvSpPr>
          <p:cNvPr id="3" name="Text Placeholder 2"/>
          <p:cNvSpPr>
            <a:spLocks noGrp="1"/>
          </p:cNvSpPr>
          <p:nvPr>
            <p:ph type="body" sz="quarter" idx="13"/>
          </p:nvPr>
        </p:nvSpPr>
        <p:spPr>
          <a:xfrm>
            <a:off x="511175" y="1311275"/>
            <a:ext cx="4137026" cy="4454557"/>
          </a:xfrm>
        </p:spPr>
        <p:txBody>
          <a:bodyPr>
            <a:normAutofit/>
          </a:bodyPr>
          <a:lstStyle/>
          <a:p>
            <a:pPr marL="285750" indent="-285750">
              <a:buFont typeface="Arial" pitchFamily="34" charset="0"/>
              <a:buChar char="•"/>
            </a:pPr>
            <a:r>
              <a:rPr lang="en-US" sz="2000" dirty="0">
                <a:latin typeface="+mn-lt"/>
              </a:rPr>
              <a:t>P</a:t>
            </a:r>
            <a:r>
              <a:rPr lang="en-US" sz="2000" dirty="0" smtClean="0">
                <a:latin typeface="+mn-lt"/>
              </a:rPr>
              <a:t>rospective payment system (PPS)</a:t>
            </a:r>
          </a:p>
          <a:p>
            <a:pPr marL="285750" indent="-285750">
              <a:buFont typeface="Arial" pitchFamily="34" charset="0"/>
              <a:buChar char="•"/>
            </a:pPr>
            <a:r>
              <a:rPr lang="en-US" sz="2000" dirty="0">
                <a:latin typeface="+mn-lt"/>
              </a:rPr>
              <a:t>B</a:t>
            </a:r>
            <a:r>
              <a:rPr lang="en-US" sz="2000" dirty="0" smtClean="0">
                <a:latin typeface="+mn-lt"/>
              </a:rPr>
              <a:t>ased on a reimbursement methodology called diagnostic related groups (DRG’s)</a:t>
            </a:r>
          </a:p>
          <a:p>
            <a:pPr marL="285750" indent="-285750">
              <a:buFont typeface="Arial" pitchFamily="34" charset="0"/>
              <a:buChar char="•"/>
            </a:pPr>
            <a:r>
              <a:rPr lang="en-US" sz="2000" dirty="0" smtClean="0">
                <a:latin typeface="+mn-lt"/>
              </a:rPr>
              <a:t>DRG’s group patients based on their principal diagnosis, additional secondary diagnoses and the possible presence of various treatments/surgeries</a:t>
            </a:r>
          </a:p>
          <a:p>
            <a:pPr marL="285750" indent="-285750">
              <a:buFont typeface="Arial" pitchFamily="34" charset="0"/>
              <a:buChar char="•"/>
            </a:pPr>
            <a:r>
              <a:rPr lang="en-US" sz="2000" dirty="0" smtClean="0">
                <a:latin typeface="+mn-lt"/>
              </a:rPr>
              <a:t>Each DRG is assigned a relative weight to help determine reimbursement</a:t>
            </a:r>
            <a:endParaRPr lang="en-US" sz="2000" dirty="0">
              <a:latin typeface="+mn-lt"/>
            </a:endParaRPr>
          </a:p>
        </p:txBody>
      </p:sp>
      <p:sp>
        <p:nvSpPr>
          <p:cNvPr id="4" name="Text Placeholder 2"/>
          <p:cNvSpPr txBox="1">
            <a:spLocks/>
          </p:cNvSpPr>
          <p:nvPr/>
        </p:nvSpPr>
        <p:spPr>
          <a:xfrm>
            <a:off x="4648200" y="1295400"/>
            <a:ext cx="4289427" cy="461203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b="0" kern="1200" baseline="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8650" indent="-342900">
              <a:buFont typeface="Arial" pitchFamily="34" charset="0"/>
              <a:buChar char="•"/>
            </a:pPr>
            <a:r>
              <a:rPr lang="en-US" sz="2000" dirty="0" smtClean="0"/>
              <a:t>Principal Diagnosis </a:t>
            </a:r>
          </a:p>
          <a:p>
            <a:pPr marL="1371600" lvl="1" indent="-342900">
              <a:buFont typeface="Wingdings" pitchFamily="2" charset="2"/>
              <a:buChar char="Ø"/>
            </a:pPr>
            <a:r>
              <a:rPr lang="en-US" sz="1800" dirty="0" smtClean="0"/>
              <a:t>The condition to be chiefly responsible for admission </a:t>
            </a:r>
          </a:p>
          <a:p>
            <a:pPr marL="628650" indent="-342900">
              <a:buFont typeface="Arial" pitchFamily="34" charset="0"/>
              <a:buChar char="•"/>
            </a:pPr>
            <a:r>
              <a:rPr lang="en-US" sz="2000" dirty="0" smtClean="0"/>
              <a:t>Secondary Diagnoses </a:t>
            </a:r>
          </a:p>
          <a:p>
            <a:pPr marL="1371600" lvl="1" indent="-342900">
              <a:buFont typeface="Wingdings" pitchFamily="2" charset="2"/>
              <a:buChar char="Ø"/>
            </a:pPr>
            <a:r>
              <a:rPr lang="en-US" sz="1800" dirty="0"/>
              <a:t>A</a:t>
            </a:r>
            <a:r>
              <a:rPr lang="en-US" sz="1800" dirty="0" smtClean="0"/>
              <a:t>ll conditions that co-exist at the time of admission, that develop subsequently, or that affect the treatment and/or LOS</a:t>
            </a:r>
            <a:endParaRPr lang="en-US" sz="1800" dirty="0"/>
          </a:p>
          <a:p>
            <a:pPr marL="1371600" lvl="1" indent="-342900">
              <a:buFont typeface="Wingdings" pitchFamily="2" charset="2"/>
              <a:buChar char="Ø"/>
            </a:pPr>
            <a:r>
              <a:rPr lang="en-US" sz="1800" dirty="0" smtClean="0"/>
              <a:t>Complication or comorbidity (CC)</a:t>
            </a:r>
          </a:p>
          <a:p>
            <a:pPr marL="1371600" lvl="1" indent="-342900">
              <a:buFont typeface="Wingdings" pitchFamily="2" charset="2"/>
              <a:buChar char="Ø"/>
            </a:pPr>
            <a:r>
              <a:rPr lang="en-US" sz="1800" dirty="0" smtClean="0"/>
              <a:t>Major complication or comorbidity (MCC)</a:t>
            </a:r>
          </a:p>
          <a:p>
            <a:pPr marL="1371600" lvl="1" indent="-342900">
              <a:buFont typeface="Wingdings" pitchFamily="2" charset="2"/>
              <a:buChar char="Ø"/>
            </a:pPr>
            <a:r>
              <a:rPr lang="en-US" sz="1800" dirty="0" smtClean="0"/>
              <a:t>Malnutrition considered a secondary diagnosis</a:t>
            </a:r>
            <a:endParaRPr lang="en-US" sz="1800" dirty="0"/>
          </a:p>
        </p:txBody>
      </p:sp>
      <p:sp>
        <p:nvSpPr>
          <p:cNvPr id="5" name="TextBox 4"/>
          <p:cNvSpPr txBox="1"/>
          <p:nvPr/>
        </p:nvSpPr>
        <p:spPr>
          <a:xfrm>
            <a:off x="228600" y="6389370"/>
            <a:ext cx="3317575" cy="307777"/>
          </a:xfrm>
          <a:prstGeom prst="rect">
            <a:avLst/>
          </a:prstGeom>
          <a:noFill/>
        </p:spPr>
        <p:txBody>
          <a:bodyPr wrap="none" rtlCol="0">
            <a:spAutoFit/>
          </a:bodyPr>
          <a:lstStyle/>
          <a:p>
            <a:r>
              <a:rPr lang="en-US" sz="1400" dirty="0" err="1" smtClean="0"/>
              <a:t>Giannopoulous</a:t>
            </a:r>
            <a:r>
              <a:rPr lang="en-US" sz="1400" dirty="0" smtClean="0"/>
              <a:t> et al, </a:t>
            </a:r>
            <a:r>
              <a:rPr lang="en-US" sz="1400" i="1" dirty="0" err="1" smtClean="0"/>
              <a:t>Nutr</a:t>
            </a:r>
            <a:r>
              <a:rPr lang="en-US" sz="1400" i="1" dirty="0" smtClean="0"/>
              <a:t> </a:t>
            </a:r>
            <a:r>
              <a:rPr lang="en-US" sz="1400" i="1" dirty="0" err="1" smtClean="0"/>
              <a:t>Clin</a:t>
            </a:r>
            <a:r>
              <a:rPr lang="en-US" sz="1400" i="1" dirty="0" smtClean="0"/>
              <a:t> </a:t>
            </a:r>
            <a:r>
              <a:rPr lang="en-US" sz="1400" i="1" dirty="0" err="1" smtClean="0"/>
              <a:t>Prac</a:t>
            </a:r>
            <a:r>
              <a:rPr lang="en-US" sz="1400" dirty="0" smtClean="0"/>
              <a:t>, 2013.  </a:t>
            </a:r>
            <a:endParaRPr lang="en-US" sz="1400" dirty="0"/>
          </a:p>
        </p:txBody>
      </p:sp>
    </p:spTree>
    <p:extLst>
      <p:ext uri="{BB962C8B-B14F-4D97-AF65-F5344CB8AC3E}">
        <p14:creationId xmlns:p14="http://schemas.microsoft.com/office/powerpoint/2010/main" xmlns="" val="1402890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Coding &amp; Reimbursement</a:t>
            </a:r>
            <a:endParaRPr lang="en-US" sz="4000" dirty="0"/>
          </a:p>
        </p:txBody>
      </p:sp>
      <p:sp>
        <p:nvSpPr>
          <p:cNvPr id="3" name="Text Placeholder 2"/>
          <p:cNvSpPr>
            <a:spLocks noGrp="1"/>
          </p:cNvSpPr>
          <p:nvPr>
            <p:ph type="body" sz="quarter" idx="13"/>
          </p:nvPr>
        </p:nvSpPr>
        <p:spPr/>
        <p:txBody>
          <a:bodyPr/>
          <a:lstStyle/>
          <a:p>
            <a:pPr marL="285750" indent="-285750">
              <a:buFont typeface="Arial" pitchFamily="34" charset="0"/>
              <a:buChar char="•"/>
            </a:pPr>
            <a:r>
              <a:rPr lang="en-US" sz="2000" dirty="0" smtClean="0">
                <a:latin typeface="+mn-lt"/>
              </a:rPr>
              <a:t>MCC Malnutrition </a:t>
            </a:r>
            <a:r>
              <a:rPr lang="en-US" sz="2000" dirty="0">
                <a:latin typeface="+mn-lt"/>
              </a:rPr>
              <a:t>D</a:t>
            </a:r>
            <a:r>
              <a:rPr lang="en-US" sz="2000" dirty="0" smtClean="0">
                <a:latin typeface="+mn-lt"/>
              </a:rPr>
              <a:t>iagnosis </a:t>
            </a:r>
            <a:r>
              <a:rPr lang="en-US" sz="2000" dirty="0">
                <a:latin typeface="+mn-lt"/>
              </a:rPr>
              <a:t>C</a:t>
            </a:r>
            <a:r>
              <a:rPr lang="en-US" sz="2000" dirty="0" smtClean="0">
                <a:latin typeface="+mn-lt"/>
              </a:rPr>
              <a:t>odes</a:t>
            </a:r>
          </a:p>
          <a:p>
            <a:pPr marL="1028700" lvl="1">
              <a:buFont typeface="Wingdings" pitchFamily="2" charset="2"/>
              <a:buChar char="Ø"/>
            </a:pPr>
            <a:r>
              <a:rPr lang="en-US" sz="1800" dirty="0" smtClean="0"/>
              <a:t>ICD – 10 Code E40 </a:t>
            </a:r>
            <a:r>
              <a:rPr lang="en-US" sz="1800" dirty="0"/>
              <a:t>– </a:t>
            </a:r>
            <a:r>
              <a:rPr lang="en-US" sz="1800" dirty="0" smtClean="0"/>
              <a:t>kwashiorkor</a:t>
            </a:r>
          </a:p>
          <a:p>
            <a:pPr marL="1028700" lvl="1">
              <a:buFont typeface="Wingdings" pitchFamily="2" charset="2"/>
              <a:buChar char="Ø"/>
            </a:pPr>
            <a:r>
              <a:rPr lang="en-US" sz="1800" dirty="0" smtClean="0"/>
              <a:t>ICD – 10 Code E41 – nutritional marasmus</a:t>
            </a:r>
          </a:p>
          <a:p>
            <a:pPr marL="1028700" lvl="1">
              <a:buFont typeface="Wingdings" pitchFamily="2" charset="2"/>
              <a:buChar char="Ø"/>
            </a:pPr>
            <a:r>
              <a:rPr lang="en-US" sz="1800" dirty="0" smtClean="0"/>
              <a:t>ICD – 10 Code E43 – severe protein calorie malnutrition</a:t>
            </a:r>
          </a:p>
          <a:p>
            <a:pPr marL="285750" indent="-285750">
              <a:buFont typeface="Arial" pitchFamily="34" charset="0"/>
              <a:buChar char="•"/>
            </a:pPr>
            <a:r>
              <a:rPr lang="en-US" sz="2000" dirty="0" smtClean="0">
                <a:latin typeface="+mn-lt"/>
              </a:rPr>
              <a:t>CC Malnutrition </a:t>
            </a:r>
            <a:r>
              <a:rPr lang="en-US" sz="2000" dirty="0">
                <a:latin typeface="+mn-lt"/>
              </a:rPr>
              <a:t>D</a:t>
            </a:r>
            <a:r>
              <a:rPr lang="en-US" sz="2000" dirty="0" smtClean="0">
                <a:latin typeface="+mn-lt"/>
              </a:rPr>
              <a:t>iagnosis </a:t>
            </a:r>
            <a:r>
              <a:rPr lang="en-US" sz="2000" dirty="0">
                <a:latin typeface="+mn-lt"/>
              </a:rPr>
              <a:t>C</a:t>
            </a:r>
            <a:r>
              <a:rPr lang="en-US" sz="2000" dirty="0" smtClean="0">
                <a:latin typeface="+mn-lt"/>
              </a:rPr>
              <a:t>odes</a:t>
            </a:r>
          </a:p>
          <a:p>
            <a:pPr marL="1028700" lvl="1">
              <a:buFont typeface="Wingdings" pitchFamily="2" charset="2"/>
              <a:buChar char="Ø"/>
            </a:pPr>
            <a:r>
              <a:rPr lang="en-US" sz="1800" dirty="0" smtClean="0"/>
              <a:t>ICD – 10 Code E44 – malnutrition of a moderate degree</a:t>
            </a:r>
          </a:p>
          <a:p>
            <a:pPr marL="1028700" lvl="1">
              <a:buFont typeface="Wingdings" pitchFamily="2" charset="2"/>
              <a:buChar char="Ø"/>
            </a:pPr>
            <a:r>
              <a:rPr lang="en-US" sz="1800" dirty="0" smtClean="0"/>
              <a:t>ICD – 10 Code E44.1 – malnutrition of a mild degree</a:t>
            </a:r>
          </a:p>
          <a:p>
            <a:pPr marL="1028700" lvl="1">
              <a:buFont typeface="Wingdings" pitchFamily="2" charset="2"/>
              <a:buChar char="Ø"/>
            </a:pPr>
            <a:r>
              <a:rPr lang="en-US" sz="1800" dirty="0" smtClean="0"/>
              <a:t>ICD – 10 Code E45 – arrested development following protein-calorie malnutrition</a:t>
            </a:r>
          </a:p>
          <a:p>
            <a:pPr marL="1028700" lvl="1">
              <a:buFont typeface="Wingdings" pitchFamily="2" charset="2"/>
              <a:buChar char="Ø"/>
            </a:pPr>
            <a:r>
              <a:rPr lang="en-US" sz="1800" dirty="0" smtClean="0"/>
              <a:t>ICD – 10 Code E46 – other protein-calorie malnutrition</a:t>
            </a:r>
          </a:p>
          <a:p>
            <a:pPr marL="1028700" lvl="1">
              <a:buFont typeface="Wingdings" pitchFamily="2" charset="2"/>
              <a:buChar char="Ø"/>
            </a:pPr>
            <a:r>
              <a:rPr lang="en-US" sz="1800" dirty="0" smtClean="0"/>
              <a:t>ICD </a:t>
            </a:r>
            <a:r>
              <a:rPr lang="en-US" sz="1800" dirty="0"/>
              <a:t>– </a:t>
            </a:r>
            <a:r>
              <a:rPr lang="en-US" sz="1800" dirty="0" smtClean="0"/>
              <a:t>10 Code E46 – unspecified protein-calorie malnutrition</a:t>
            </a:r>
          </a:p>
          <a:p>
            <a:endParaRPr lang="en-US" dirty="0"/>
          </a:p>
        </p:txBody>
      </p:sp>
      <p:sp>
        <p:nvSpPr>
          <p:cNvPr id="4" name="TextBox 3"/>
          <p:cNvSpPr txBox="1"/>
          <p:nvPr/>
        </p:nvSpPr>
        <p:spPr>
          <a:xfrm>
            <a:off x="304800" y="6246911"/>
            <a:ext cx="3317575" cy="307777"/>
          </a:xfrm>
          <a:prstGeom prst="rect">
            <a:avLst/>
          </a:prstGeom>
          <a:noFill/>
        </p:spPr>
        <p:txBody>
          <a:bodyPr wrap="none" rtlCol="0">
            <a:spAutoFit/>
          </a:bodyPr>
          <a:lstStyle/>
          <a:p>
            <a:r>
              <a:rPr lang="en-US" sz="1400" dirty="0" err="1"/>
              <a:t>Giannopoulous</a:t>
            </a:r>
            <a:r>
              <a:rPr lang="en-US" sz="1400" dirty="0"/>
              <a:t> et al, </a:t>
            </a:r>
            <a:r>
              <a:rPr lang="en-US" sz="1400" i="1" dirty="0" err="1"/>
              <a:t>Nutr</a:t>
            </a:r>
            <a:r>
              <a:rPr lang="en-US" sz="1400" i="1" dirty="0"/>
              <a:t> </a:t>
            </a:r>
            <a:r>
              <a:rPr lang="en-US" sz="1400" i="1" dirty="0" err="1"/>
              <a:t>Clin</a:t>
            </a:r>
            <a:r>
              <a:rPr lang="en-US" sz="1400" i="1" dirty="0"/>
              <a:t> </a:t>
            </a:r>
            <a:r>
              <a:rPr lang="en-US" sz="1400" i="1" dirty="0" err="1"/>
              <a:t>Prac</a:t>
            </a:r>
            <a:r>
              <a:rPr lang="en-US" sz="1400" dirty="0"/>
              <a:t>, 2013.  </a:t>
            </a:r>
          </a:p>
        </p:txBody>
      </p:sp>
    </p:spTree>
    <p:extLst>
      <p:ext uri="{BB962C8B-B14F-4D97-AF65-F5344CB8AC3E}">
        <p14:creationId xmlns:p14="http://schemas.microsoft.com/office/powerpoint/2010/main" xmlns="" val="96100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98616"/>
            <a:ext cx="6057562" cy="6646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885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Example Changes in Reimbursement when Malnutrition is Documented</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xmlns="" val="2843526159"/>
              </p:ext>
            </p:extLst>
          </p:nvPr>
        </p:nvGraphicFramePr>
        <p:xfrm>
          <a:off x="304800" y="1905000"/>
          <a:ext cx="8610599" cy="3962400"/>
        </p:xfrm>
        <a:graphic>
          <a:graphicData uri="http://schemas.openxmlformats.org/drawingml/2006/table">
            <a:tbl>
              <a:tblPr firstRow="1" bandRow="1">
                <a:tableStyleId>{5C22544A-7EE6-4342-B048-85BDC9FD1C3A}</a:tableStyleId>
              </a:tblPr>
              <a:tblGrid>
                <a:gridCol w="1371600"/>
                <a:gridCol w="914400"/>
                <a:gridCol w="1066800"/>
                <a:gridCol w="1447800"/>
                <a:gridCol w="990600"/>
                <a:gridCol w="838200"/>
                <a:gridCol w="1004446"/>
                <a:gridCol w="976753"/>
              </a:tblGrid>
              <a:tr h="1320800">
                <a:tc>
                  <a:txBody>
                    <a:bodyPr/>
                    <a:lstStyle/>
                    <a:p>
                      <a:r>
                        <a:rPr lang="en-US" sz="1400" dirty="0" smtClean="0"/>
                        <a:t>DRG</a:t>
                      </a:r>
                      <a:endParaRPr lang="en-US" sz="1400" dirty="0"/>
                    </a:p>
                  </a:txBody>
                  <a:tcPr/>
                </a:tc>
                <a:tc>
                  <a:txBody>
                    <a:bodyPr/>
                    <a:lstStyle/>
                    <a:p>
                      <a:r>
                        <a:rPr lang="en-US" sz="1400" dirty="0" smtClean="0"/>
                        <a:t>Initial Relative Weight</a:t>
                      </a:r>
                      <a:endParaRPr lang="en-US" sz="1400" dirty="0"/>
                    </a:p>
                  </a:txBody>
                  <a:tcPr/>
                </a:tc>
                <a:tc>
                  <a:txBody>
                    <a:bodyPr/>
                    <a:lstStyle/>
                    <a:p>
                      <a:r>
                        <a:rPr lang="en-US" sz="1400" dirty="0" smtClean="0"/>
                        <a:t>Estimated Revenue</a:t>
                      </a:r>
                      <a:endParaRPr lang="en-US" sz="1400" dirty="0"/>
                    </a:p>
                  </a:txBody>
                  <a:tcPr/>
                </a:tc>
                <a:tc>
                  <a:txBody>
                    <a:bodyPr/>
                    <a:lstStyle/>
                    <a:p>
                      <a:r>
                        <a:rPr lang="en-US" sz="1400" dirty="0" smtClean="0"/>
                        <a:t>DRG with</a:t>
                      </a:r>
                      <a:r>
                        <a:rPr lang="en-US" sz="1400" baseline="0" dirty="0" smtClean="0"/>
                        <a:t> </a:t>
                      </a:r>
                      <a:r>
                        <a:rPr lang="en-US" sz="1400" dirty="0" smtClean="0"/>
                        <a:t>Malnutrition Diagnoses</a:t>
                      </a:r>
                      <a:endParaRPr lang="en-US" sz="1400" dirty="0"/>
                    </a:p>
                  </a:txBody>
                  <a:tcPr/>
                </a:tc>
                <a:tc>
                  <a:txBody>
                    <a:bodyPr/>
                    <a:lstStyle/>
                    <a:p>
                      <a:r>
                        <a:rPr lang="en-US" sz="1400" dirty="0" smtClean="0"/>
                        <a:t>Increase in Relative Weight</a:t>
                      </a:r>
                      <a:endParaRPr lang="en-US" sz="1400" dirty="0"/>
                    </a:p>
                  </a:txBody>
                  <a:tcPr/>
                </a:tc>
                <a:tc>
                  <a:txBody>
                    <a:bodyPr/>
                    <a:lstStyle/>
                    <a:p>
                      <a:r>
                        <a:rPr lang="en-US" sz="1400" dirty="0" smtClean="0"/>
                        <a:t>New Relative</a:t>
                      </a:r>
                      <a:r>
                        <a:rPr lang="en-US" sz="1400" baseline="0" dirty="0" smtClean="0"/>
                        <a:t> Weight</a:t>
                      </a:r>
                      <a:endParaRPr lang="en-US" sz="1400" dirty="0"/>
                    </a:p>
                  </a:txBody>
                  <a:tcPr/>
                </a:tc>
                <a:tc>
                  <a:txBody>
                    <a:bodyPr/>
                    <a:lstStyle/>
                    <a:p>
                      <a:r>
                        <a:rPr lang="en-US" sz="1400" dirty="0" smtClean="0"/>
                        <a:t>New Estimated Revenue</a:t>
                      </a:r>
                      <a:endParaRPr lang="en-US" sz="1400" dirty="0"/>
                    </a:p>
                  </a:txBody>
                  <a:tcPr/>
                </a:tc>
                <a:tc>
                  <a:txBody>
                    <a:bodyPr/>
                    <a:lstStyle/>
                    <a:p>
                      <a:r>
                        <a:rPr lang="en-US" sz="1400" dirty="0" smtClean="0"/>
                        <a:t>Additional Revenue</a:t>
                      </a:r>
                      <a:endParaRPr lang="en-US" sz="1400" dirty="0"/>
                    </a:p>
                  </a:txBody>
                  <a:tcPr/>
                </a:tc>
              </a:tr>
              <a:tr h="1320800">
                <a:tc>
                  <a:txBody>
                    <a:bodyPr/>
                    <a:lstStyle/>
                    <a:p>
                      <a:r>
                        <a:rPr lang="en-US" sz="1400" dirty="0" smtClean="0"/>
                        <a:t>GI Obstruction </a:t>
                      </a:r>
                      <a:endParaRPr lang="en-US" sz="1400" dirty="0"/>
                    </a:p>
                  </a:txBody>
                  <a:tcPr/>
                </a:tc>
                <a:tc>
                  <a:txBody>
                    <a:bodyPr/>
                    <a:lstStyle/>
                    <a:p>
                      <a:r>
                        <a:rPr lang="en-US" sz="1400" dirty="0" smtClean="0"/>
                        <a:t>0.6046</a:t>
                      </a:r>
                      <a:endParaRPr lang="en-US" sz="1400" dirty="0"/>
                    </a:p>
                  </a:txBody>
                  <a:tcPr/>
                </a:tc>
                <a:tc>
                  <a:txBody>
                    <a:bodyPr/>
                    <a:lstStyle/>
                    <a:p>
                      <a:r>
                        <a:rPr lang="en-US" sz="1400" dirty="0" smtClean="0"/>
                        <a:t>$4,402.10</a:t>
                      </a:r>
                      <a:endParaRPr lang="en-US" sz="1400" dirty="0"/>
                    </a:p>
                  </a:txBody>
                  <a:tcPr/>
                </a:tc>
                <a:tc>
                  <a:txBody>
                    <a:bodyPr/>
                    <a:lstStyle/>
                    <a:p>
                      <a:r>
                        <a:rPr lang="en-US" sz="1400" dirty="0" smtClean="0"/>
                        <a:t>GI Obstruction with CC (moderate malnutrition)</a:t>
                      </a:r>
                      <a:endParaRPr lang="en-US" sz="1400" dirty="0"/>
                    </a:p>
                  </a:txBody>
                  <a:tcPr/>
                </a:tc>
                <a:tc>
                  <a:txBody>
                    <a:bodyPr/>
                    <a:lstStyle/>
                    <a:p>
                      <a:r>
                        <a:rPr lang="en-US" sz="1400" dirty="0" smtClean="0"/>
                        <a:t>0.2807</a:t>
                      </a:r>
                      <a:endParaRPr lang="en-US" sz="1400" dirty="0"/>
                    </a:p>
                  </a:txBody>
                  <a:tcPr/>
                </a:tc>
                <a:tc>
                  <a:txBody>
                    <a:bodyPr/>
                    <a:lstStyle/>
                    <a:p>
                      <a:r>
                        <a:rPr lang="en-US" sz="1400" dirty="0" smtClean="0"/>
                        <a:t>0.8853</a:t>
                      </a:r>
                      <a:endParaRPr lang="en-US" sz="1400" dirty="0"/>
                    </a:p>
                  </a:txBody>
                  <a:tcPr/>
                </a:tc>
                <a:tc>
                  <a:txBody>
                    <a:bodyPr/>
                    <a:lstStyle/>
                    <a:p>
                      <a:r>
                        <a:rPr lang="en-US" sz="1400" dirty="0" smtClean="0"/>
                        <a:t>$5,777.11</a:t>
                      </a:r>
                      <a:endParaRPr lang="en-US" sz="1400" dirty="0"/>
                    </a:p>
                  </a:txBody>
                  <a:tcPr/>
                </a:tc>
                <a:tc>
                  <a:txBody>
                    <a:bodyPr/>
                    <a:lstStyle/>
                    <a:p>
                      <a:r>
                        <a:rPr lang="en-US" sz="1400" dirty="0" smtClean="0"/>
                        <a:t>$1,375.01</a:t>
                      </a:r>
                      <a:endParaRPr lang="en-US" sz="1400" dirty="0"/>
                    </a:p>
                  </a:txBody>
                  <a:tcPr/>
                </a:tc>
              </a:tr>
              <a:tr h="1320800">
                <a:tc>
                  <a:txBody>
                    <a:bodyPr/>
                    <a:lstStyle/>
                    <a:p>
                      <a:r>
                        <a:rPr lang="en-US" sz="1400" dirty="0" smtClean="0"/>
                        <a:t>Renal</a:t>
                      </a:r>
                      <a:r>
                        <a:rPr lang="en-US" sz="1400" baseline="0" dirty="0" smtClean="0"/>
                        <a:t> Failure</a:t>
                      </a:r>
                      <a:endParaRPr lang="en-US" sz="1400" dirty="0"/>
                    </a:p>
                  </a:txBody>
                  <a:tcPr/>
                </a:tc>
                <a:tc>
                  <a:txBody>
                    <a:bodyPr/>
                    <a:lstStyle/>
                    <a:p>
                      <a:r>
                        <a:rPr lang="en-US" sz="1400" dirty="0" smtClean="0"/>
                        <a:t>0.9655</a:t>
                      </a:r>
                      <a:endParaRPr lang="en-US" sz="1400" dirty="0"/>
                    </a:p>
                  </a:txBody>
                  <a:tcPr/>
                </a:tc>
                <a:tc>
                  <a:txBody>
                    <a:bodyPr/>
                    <a:lstStyle/>
                    <a:p>
                      <a:r>
                        <a:rPr lang="en-US" sz="1400" dirty="0" smtClean="0"/>
                        <a:t>$6,227.77</a:t>
                      </a:r>
                      <a:endParaRPr lang="en-US" sz="1400" dirty="0"/>
                    </a:p>
                  </a:txBody>
                  <a:tcPr/>
                </a:tc>
                <a:tc>
                  <a:txBody>
                    <a:bodyPr/>
                    <a:lstStyle/>
                    <a:p>
                      <a:r>
                        <a:rPr lang="en-US" sz="1400" dirty="0" smtClean="0"/>
                        <a:t>Renal Failure with MCC (severe malnutrition)</a:t>
                      </a:r>
                      <a:endParaRPr lang="en-US" sz="1400" dirty="0"/>
                    </a:p>
                  </a:txBody>
                  <a:tcPr/>
                </a:tc>
                <a:tc>
                  <a:txBody>
                    <a:bodyPr/>
                    <a:lstStyle/>
                    <a:p>
                      <a:r>
                        <a:rPr lang="en-US" sz="1400" dirty="0" smtClean="0"/>
                        <a:t>0.5746</a:t>
                      </a:r>
                      <a:endParaRPr lang="en-US" sz="1400" dirty="0"/>
                    </a:p>
                  </a:txBody>
                  <a:tcPr/>
                </a:tc>
                <a:tc>
                  <a:txBody>
                    <a:bodyPr/>
                    <a:lstStyle/>
                    <a:p>
                      <a:r>
                        <a:rPr lang="en-US" sz="1400" dirty="0" smtClean="0"/>
                        <a:t>1.5401</a:t>
                      </a:r>
                      <a:endParaRPr lang="en-US" sz="1400" dirty="0"/>
                    </a:p>
                  </a:txBody>
                  <a:tcPr/>
                </a:tc>
                <a:tc>
                  <a:txBody>
                    <a:bodyPr/>
                    <a:lstStyle/>
                    <a:p>
                      <a:r>
                        <a:rPr lang="en-US" sz="1400" dirty="0" smtClean="0"/>
                        <a:t>$9,456.53</a:t>
                      </a:r>
                      <a:endParaRPr lang="en-US" sz="1400" dirty="0"/>
                    </a:p>
                  </a:txBody>
                  <a:tcPr/>
                </a:tc>
                <a:tc>
                  <a:txBody>
                    <a:bodyPr/>
                    <a:lstStyle/>
                    <a:p>
                      <a:r>
                        <a:rPr lang="en-US" sz="1400" dirty="0" smtClean="0"/>
                        <a:t>$3,228.76</a:t>
                      </a:r>
                      <a:endParaRPr lang="en-US" sz="1400" dirty="0"/>
                    </a:p>
                  </a:txBody>
                  <a:tcPr/>
                </a:tc>
              </a:tr>
            </a:tbl>
          </a:graphicData>
        </a:graphic>
      </p:graphicFrame>
      <p:sp>
        <p:nvSpPr>
          <p:cNvPr id="3" name="TextBox 2"/>
          <p:cNvSpPr txBox="1"/>
          <p:nvPr/>
        </p:nvSpPr>
        <p:spPr>
          <a:xfrm>
            <a:off x="228600" y="6281201"/>
            <a:ext cx="2749342" cy="307777"/>
          </a:xfrm>
          <a:prstGeom prst="rect">
            <a:avLst/>
          </a:prstGeom>
          <a:noFill/>
        </p:spPr>
        <p:txBody>
          <a:bodyPr wrap="none" rtlCol="0">
            <a:spAutoFit/>
          </a:bodyPr>
          <a:lstStyle/>
          <a:p>
            <a:r>
              <a:rPr lang="en-US" sz="1400" dirty="0"/>
              <a:t>Phillips, </a:t>
            </a:r>
            <a:r>
              <a:rPr lang="en-US" sz="1400" i="1" dirty="0" err="1"/>
              <a:t>Pract</a:t>
            </a:r>
            <a:r>
              <a:rPr lang="en-US" sz="1400" i="1" dirty="0"/>
              <a:t> </a:t>
            </a:r>
            <a:r>
              <a:rPr lang="en-US" sz="1400" i="1" dirty="0" err="1"/>
              <a:t>Gastroenterol</a:t>
            </a:r>
            <a:r>
              <a:rPr lang="en-US" sz="1400" i="1" dirty="0"/>
              <a:t>,  </a:t>
            </a:r>
            <a:r>
              <a:rPr lang="en-US" sz="1400" dirty="0"/>
              <a:t>2014</a:t>
            </a:r>
            <a:r>
              <a:rPr lang="en-US" sz="1400" dirty="0" smtClean="0"/>
              <a:t>.</a:t>
            </a:r>
            <a:endParaRPr lang="en-US" sz="1400" dirty="0"/>
          </a:p>
        </p:txBody>
      </p:sp>
    </p:spTree>
    <p:extLst>
      <p:ext uri="{BB962C8B-B14F-4D97-AF65-F5344CB8AC3E}">
        <p14:creationId xmlns:p14="http://schemas.microsoft.com/office/powerpoint/2010/main" xmlns="" val="345471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Malnutrition Documentation	</a:t>
            </a:r>
            <a:endParaRPr lang="en-US" sz="4000" dirty="0"/>
          </a:p>
        </p:txBody>
      </p:sp>
      <p:sp>
        <p:nvSpPr>
          <p:cNvPr id="3" name="Text Placeholder 2"/>
          <p:cNvSpPr>
            <a:spLocks noGrp="1"/>
          </p:cNvSpPr>
          <p:nvPr>
            <p:ph type="body" sz="quarter" idx="13"/>
          </p:nvPr>
        </p:nvSpPr>
        <p:spPr/>
        <p:txBody>
          <a:bodyPr/>
          <a:lstStyle/>
          <a:p>
            <a:r>
              <a:rPr lang="en-US" dirty="0" smtClean="0"/>
              <a:t>Clinical documentation is the link between assessment/treatment and HIM/coding.  </a:t>
            </a:r>
          </a:p>
        </p:txBody>
      </p:sp>
      <p:graphicFrame>
        <p:nvGraphicFramePr>
          <p:cNvPr id="4" name="Table 3"/>
          <p:cNvGraphicFramePr>
            <a:graphicFrameLocks noGrp="1"/>
          </p:cNvGraphicFramePr>
          <p:nvPr>
            <p:extLst>
              <p:ext uri="{D42A27DB-BD31-4B8C-83A1-F6EECF244321}">
                <p14:modId xmlns:p14="http://schemas.microsoft.com/office/powerpoint/2010/main" xmlns="" val="2994711016"/>
              </p:ext>
            </p:extLst>
          </p:nvPr>
        </p:nvGraphicFramePr>
        <p:xfrm>
          <a:off x="381000" y="1752600"/>
          <a:ext cx="8458200" cy="3962400"/>
        </p:xfrm>
        <a:graphic>
          <a:graphicData uri="http://schemas.openxmlformats.org/drawingml/2006/table">
            <a:tbl>
              <a:tblPr firstRow="1" bandRow="1">
                <a:tableStyleId>{5C22544A-7EE6-4342-B048-85BDC9FD1C3A}</a:tableStyleId>
              </a:tblPr>
              <a:tblGrid>
                <a:gridCol w="3439049"/>
                <a:gridCol w="2230734"/>
                <a:gridCol w="1580103"/>
                <a:gridCol w="1208314"/>
              </a:tblGrid>
              <a:tr h="924896">
                <a:tc>
                  <a:txBody>
                    <a:bodyPr/>
                    <a:lstStyle/>
                    <a:p>
                      <a:r>
                        <a:rPr lang="en-US" dirty="0" smtClean="0"/>
                        <a:t>Nutrition Diagnoses as written</a:t>
                      </a:r>
                      <a:r>
                        <a:rPr lang="en-US" baseline="0" dirty="0" smtClean="0"/>
                        <a:t> by RD</a:t>
                      </a:r>
                      <a:endParaRPr lang="en-US" dirty="0"/>
                    </a:p>
                  </a:txBody>
                  <a:tcPr/>
                </a:tc>
                <a:tc>
                  <a:txBody>
                    <a:bodyPr/>
                    <a:lstStyle/>
                    <a:p>
                      <a:r>
                        <a:rPr lang="en-US" dirty="0" smtClean="0"/>
                        <a:t>Medical</a:t>
                      </a:r>
                      <a:r>
                        <a:rPr lang="en-US" baseline="0" dirty="0" smtClean="0"/>
                        <a:t> Diagnosis as written by LIP</a:t>
                      </a:r>
                      <a:endParaRPr lang="en-US" dirty="0"/>
                    </a:p>
                  </a:txBody>
                  <a:tcPr/>
                </a:tc>
                <a:tc>
                  <a:txBody>
                    <a:bodyPr/>
                    <a:lstStyle/>
                    <a:p>
                      <a:r>
                        <a:rPr lang="en-US" dirty="0" smtClean="0"/>
                        <a:t>ICD-10</a:t>
                      </a:r>
                      <a:r>
                        <a:rPr lang="en-US" baseline="0" dirty="0" smtClean="0"/>
                        <a:t> Code</a:t>
                      </a:r>
                      <a:endParaRPr lang="en-US" dirty="0"/>
                    </a:p>
                  </a:txBody>
                  <a:tcPr/>
                </a:tc>
                <a:tc>
                  <a:txBody>
                    <a:bodyPr/>
                    <a:lstStyle/>
                    <a:p>
                      <a:r>
                        <a:rPr lang="en-US" dirty="0" smtClean="0"/>
                        <a:t>MCC/CC</a:t>
                      </a:r>
                      <a:endParaRPr lang="en-US" dirty="0"/>
                    </a:p>
                  </a:txBody>
                  <a:tcPr/>
                </a:tc>
              </a:tr>
              <a:tr h="899204">
                <a:tc>
                  <a:txBody>
                    <a:bodyPr/>
                    <a:lstStyle/>
                    <a:p>
                      <a:r>
                        <a:rPr lang="en-US" dirty="0" smtClean="0"/>
                        <a:t>Moderate protein-calorie malnutrition related to</a:t>
                      </a:r>
                      <a:r>
                        <a:rPr lang="en-US" baseline="0" dirty="0" smtClean="0"/>
                        <a:t> inappropriate feeding pattern as evidenced by weight/length z-score of -2.5.  </a:t>
                      </a:r>
                      <a:endParaRPr lang="en-US" dirty="0"/>
                    </a:p>
                  </a:txBody>
                  <a:tcPr/>
                </a:tc>
                <a:tc>
                  <a:txBody>
                    <a:bodyPr/>
                    <a:lstStyle/>
                    <a:p>
                      <a:r>
                        <a:rPr lang="en-US" dirty="0" smtClean="0"/>
                        <a:t>Moderate malnutrition</a:t>
                      </a:r>
                      <a:endParaRPr lang="en-US" dirty="0"/>
                    </a:p>
                  </a:txBody>
                  <a:tcPr/>
                </a:tc>
                <a:tc>
                  <a:txBody>
                    <a:bodyPr/>
                    <a:lstStyle/>
                    <a:p>
                      <a:r>
                        <a:rPr lang="en-US" dirty="0" smtClean="0"/>
                        <a:t>E44</a:t>
                      </a:r>
                      <a:endParaRPr lang="en-US" dirty="0"/>
                    </a:p>
                  </a:txBody>
                  <a:tcPr/>
                </a:tc>
                <a:tc>
                  <a:txBody>
                    <a:bodyPr/>
                    <a:lstStyle/>
                    <a:p>
                      <a:r>
                        <a:rPr lang="en-US" dirty="0" smtClean="0"/>
                        <a:t>CC</a:t>
                      </a:r>
                      <a:endParaRPr lang="en-US" dirty="0"/>
                    </a:p>
                  </a:txBody>
                  <a:tcPr/>
                </a:tc>
              </a:tr>
              <a:tr h="1574464">
                <a:tc>
                  <a:txBody>
                    <a:bodyPr/>
                    <a:lstStyle/>
                    <a:p>
                      <a:r>
                        <a:rPr lang="en-US" dirty="0" smtClean="0"/>
                        <a:t>Severe malnutrition related to</a:t>
                      </a:r>
                      <a:r>
                        <a:rPr lang="en-US" baseline="0" dirty="0" smtClean="0"/>
                        <a:t> poor absorption from short bowel syndrome as evidenced by high </a:t>
                      </a:r>
                      <a:r>
                        <a:rPr lang="en-US" baseline="0" dirty="0" err="1" smtClean="0"/>
                        <a:t>ostomy</a:t>
                      </a:r>
                      <a:r>
                        <a:rPr lang="en-US" baseline="0" dirty="0" smtClean="0"/>
                        <a:t> output and weight loss of  &gt;10% from UBW. </a:t>
                      </a:r>
                      <a:endParaRPr lang="en-US" dirty="0"/>
                    </a:p>
                  </a:txBody>
                  <a:tcPr/>
                </a:tc>
                <a:tc>
                  <a:txBody>
                    <a:bodyPr/>
                    <a:lstStyle/>
                    <a:p>
                      <a:r>
                        <a:rPr lang="en-US" dirty="0" smtClean="0"/>
                        <a:t>Severe malnutrition</a:t>
                      </a:r>
                      <a:endParaRPr lang="en-US" dirty="0"/>
                    </a:p>
                  </a:txBody>
                  <a:tcPr/>
                </a:tc>
                <a:tc>
                  <a:txBody>
                    <a:bodyPr/>
                    <a:lstStyle/>
                    <a:p>
                      <a:r>
                        <a:rPr lang="en-US" dirty="0" smtClean="0"/>
                        <a:t>E43</a:t>
                      </a:r>
                      <a:endParaRPr lang="en-US" dirty="0"/>
                    </a:p>
                  </a:txBody>
                  <a:tcPr/>
                </a:tc>
                <a:tc>
                  <a:txBody>
                    <a:bodyPr/>
                    <a:lstStyle/>
                    <a:p>
                      <a:r>
                        <a:rPr lang="en-US" dirty="0" smtClean="0"/>
                        <a:t>MCC</a:t>
                      </a:r>
                      <a:endParaRPr lang="en-US" dirty="0"/>
                    </a:p>
                  </a:txBody>
                  <a:tcPr/>
                </a:tc>
              </a:tr>
            </a:tbl>
          </a:graphicData>
        </a:graphic>
      </p:graphicFrame>
    </p:spTree>
    <p:extLst>
      <p:ext uri="{BB962C8B-B14F-4D97-AF65-F5344CB8AC3E}">
        <p14:creationId xmlns:p14="http://schemas.microsoft.com/office/powerpoint/2010/main" xmlns="" val="4065485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Implementation at Children’s National</a:t>
            </a:r>
          </a:p>
        </p:txBody>
      </p:sp>
      <p:sp>
        <p:nvSpPr>
          <p:cNvPr id="3" name="Text Placeholder 2"/>
          <p:cNvSpPr>
            <a:spLocks noGrp="1"/>
          </p:cNvSpPr>
          <p:nvPr>
            <p:ph type="body" sz="quarter" idx="13"/>
          </p:nvPr>
        </p:nvSpPr>
        <p:spPr>
          <a:xfrm>
            <a:off x="511174" y="1066799"/>
            <a:ext cx="8223307" cy="5257801"/>
          </a:xfrm>
        </p:spPr>
        <p:txBody>
          <a:bodyPr>
            <a:normAutofit lnSpcReduction="10000"/>
          </a:bodyPr>
          <a:lstStyle/>
          <a:p>
            <a:pPr algn="ctr"/>
            <a:r>
              <a:rPr lang="en-US" dirty="0" smtClean="0"/>
              <a:t>Upon admission patients are screen for nutritional risk by nursing and documented in the admission database</a:t>
            </a:r>
          </a:p>
          <a:p>
            <a:pPr algn="ctr"/>
            <a:endParaRPr lang="en-US" dirty="0" smtClean="0"/>
          </a:p>
          <a:p>
            <a:endParaRPr lang="en-US" dirty="0" smtClean="0"/>
          </a:p>
          <a:p>
            <a:pPr algn="ctr"/>
            <a:r>
              <a:rPr lang="en-US" dirty="0" smtClean="0"/>
              <a:t>Registered Dietitian (RD) assess patients with risk factors and documents malnutrition (if indicated) in an initial assessment note</a:t>
            </a:r>
          </a:p>
          <a:p>
            <a:pPr algn="ctr"/>
            <a:endParaRPr lang="en-US" dirty="0" smtClean="0"/>
          </a:p>
          <a:p>
            <a:endParaRPr lang="en-US" dirty="0" smtClean="0"/>
          </a:p>
          <a:p>
            <a:pPr algn="ctr"/>
            <a:r>
              <a:rPr lang="en-US" dirty="0" smtClean="0"/>
              <a:t>RD communicates diagnosis with MD and collaborates with the team on the best plan of care for the patient. MD will also document appropriately.</a:t>
            </a:r>
          </a:p>
          <a:p>
            <a:pPr algn="ctr"/>
            <a:endParaRPr lang="en-US" dirty="0" smtClean="0"/>
          </a:p>
          <a:p>
            <a:pPr algn="ctr"/>
            <a:endParaRPr lang="en-US" dirty="0" smtClean="0"/>
          </a:p>
          <a:p>
            <a:pPr algn="ctr"/>
            <a:r>
              <a:rPr lang="en-US" dirty="0" smtClean="0"/>
              <a:t>Upon discharge, Medical Coders review documentation and convert into ICD-10 codes</a:t>
            </a:r>
          </a:p>
          <a:p>
            <a:pPr algn="ctr"/>
            <a:endParaRPr lang="en-US" dirty="0" smtClean="0"/>
          </a:p>
          <a:p>
            <a:pPr algn="ctr"/>
            <a:endParaRPr lang="en-US" dirty="0" smtClean="0"/>
          </a:p>
          <a:p>
            <a:pPr algn="ctr"/>
            <a:r>
              <a:rPr lang="en-US" dirty="0" smtClean="0"/>
              <a:t>ICD-10 codes are grouped to generate a single Diagnostic Related Group (DRG)</a:t>
            </a:r>
          </a:p>
          <a:p>
            <a:pPr algn="ctr"/>
            <a:endParaRPr lang="en-US" dirty="0" smtClean="0"/>
          </a:p>
          <a:p>
            <a:pPr algn="ctr"/>
            <a:endParaRPr lang="en-US" dirty="0" smtClean="0"/>
          </a:p>
          <a:p>
            <a:pPr algn="ctr"/>
            <a:r>
              <a:rPr lang="en-US" dirty="0" smtClean="0"/>
              <a:t>The ICD-10 codes and DRGs for a particular discharge  are transmitted  electronically to the payer  and electronic payment is sent to the originating institution</a:t>
            </a:r>
          </a:p>
          <a:p>
            <a:pPr algn="ctr"/>
            <a:endParaRPr lang="en-US" dirty="0"/>
          </a:p>
        </p:txBody>
      </p:sp>
      <p:sp>
        <p:nvSpPr>
          <p:cNvPr id="4" name="Down Arrow 3"/>
          <p:cNvSpPr/>
          <p:nvPr/>
        </p:nvSpPr>
        <p:spPr>
          <a:xfrm>
            <a:off x="4381500" y="16002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own Arrow 8"/>
          <p:cNvSpPr/>
          <p:nvPr/>
        </p:nvSpPr>
        <p:spPr>
          <a:xfrm>
            <a:off x="4381500" y="2590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own Arrow 9"/>
          <p:cNvSpPr/>
          <p:nvPr/>
        </p:nvSpPr>
        <p:spPr>
          <a:xfrm>
            <a:off x="4381500" y="36576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own Arrow 10"/>
          <p:cNvSpPr/>
          <p:nvPr/>
        </p:nvSpPr>
        <p:spPr>
          <a:xfrm>
            <a:off x="4381500" y="4495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own Arrow 11"/>
          <p:cNvSpPr/>
          <p:nvPr/>
        </p:nvSpPr>
        <p:spPr>
          <a:xfrm>
            <a:off x="4381500" y="52578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8600" y="6396335"/>
            <a:ext cx="3505200" cy="461665"/>
          </a:xfrm>
          <a:prstGeom prst="rect">
            <a:avLst/>
          </a:prstGeom>
          <a:noFill/>
        </p:spPr>
        <p:txBody>
          <a:bodyPr wrap="square" rtlCol="0">
            <a:spAutoFit/>
          </a:bodyPr>
          <a:lstStyle/>
          <a:p>
            <a:r>
              <a:rPr lang="en-US" sz="1400" dirty="0" err="1" smtClean="0"/>
              <a:t>Giannopoulous</a:t>
            </a:r>
            <a:r>
              <a:rPr lang="en-US" sz="1400" dirty="0" smtClean="0"/>
              <a:t> et al, </a:t>
            </a:r>
            <a:r>
              <a:rPr lang="en-US" sz="1400" i="1" dirty="0" err="1" smtClean="0"/>
              <a:t>Nutr</a:t>
            </a:r>
            <a:r>
              <a:rPr lang="en-US" sz="1400" i="1" dirty="0" smtClean="0"/>
              <a:t> </a:t>
            </a:r>
            <a:r>
              <a:rPr lang="en-US" sz="1400" i="1" dirty="0" err="1" smtClean="0"/>
              <a:t>Clin</a:t>
            </a:r>
            <a:r>
              <a:rPr lang="en-US" sz="1400" i="1" dirty="0" smtClean="0"/>
              <a:t> </a:t>
            </a:r>
            <a:r>
              <a:rPr lang="en-US" sz="1400" i="1" dirty="0" err="1" smtClean="0"/>
              <a:t>Prac</a:t>
            </a:r>
            <a:r>
              <a:rPr lang="en-US" sz="1400" dirty="0" smtClean="0"/>
              <a:t>, 2013</a:t>
            </a:r>
            <a:r>
              <a:rPr lang="en-US" sz="1200" dirty="0" smtClean="0"/>
              <a:t>.  </a:t>
            </a:r>
          </a:p>
          <a:p>
            <a:endParaRPr lang="en-US" sz="1000" dirty="0"/>
          </a:p>
        </p:txBody>
      </p:sp>
    </p:spTree>
    <p:extLst>
      <p:ext uri="{BB962C8B-B14F-4D97-AF65-F5344CB8AC3E}">
        <p14:creationId xmlns:p14="http://schemas.microsoft.com/office/powerpoint/2010/main" xmlns="" val="149075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CollectionCartoon%202.jpg"/>
          <p:cNvPicPr>
            <a:picLocks noChangeAspect="1"/>
          </p:cNvPicPr>
          <p:nvPr/>
        </p:nvPicPr>
        <p:blipFill>
          <a:blip r:embed="rId3" cstate="print"/>
          <a:stretch>
            <a:fillRect/>
          </a:stretch>
        </p:blipFill>
        <p:spPr>
          <a:xfrm>
            <a:off x="2819400" y="3800475"/>
            <a:ext cx="3876675" cy="3057525"/>
          </a:xfrm>
          <a:prstGeom prst="rect">
            <a:avLst/>
          </a:prstGeom>
        </p:spPr>
      </p:pic>
      <p:sp>
        <p:nvSpPr>
          <p:cNvPr id="2" name="Title 1"/>
          <p:cNvSpPr>
            <a:spLocks noGrp="1"/>
          </p:cNvSpPr>
          <p:nvPr>
            <p:ph type="title"/>
          </p:nvPr>
        </p:nvSpPr>
        <p:spPr/>
        <p:txBody>
          <a:bodyPr>
            <a:normAutofit/>
          </a:bodyPr>
          <a:lstStyle/>
          <a:p>
            <a:r>
              <a:rPr lang="en-US" sz="3200" dirty="0" smtClean="0"/>
              <a:t>Standardized </a:t>
            </a:r>
            <a:r>
              <a:rPr lang="en-US" sz="3200" dirty="0"/>
              <a:t>D</a:t>
            </a:r>
            <a:r>
              <a:rPr lang="en-US" sz="3200" dirty="0" smtClean="0"/>
              <a:t>ata Collection is Essential </a:t>
            </a:r>
            <a:endParaRPr lang="en-US" sz="3200" dirty="0"/>
          </a:p>
        </p:txBody>
      </p:sp>
      <p:sp>
        <p:nvSpPr>
          <p:cNvPr id="3" name="Text Placeholder 2"/>
          <p:cNvSpPr>
            <a:spLocks noGrp="1"/>
          </p:cNvSpPr>
          <p:nvPr>
            <p:ph type="body" sz="quarter" idx="13"/>
          </p:nvPr>
        </p:nvSpPr>
        <p:spPr>
          <a:xfrm>
            <a:off x="304800" y="990601"/>
            <a:ext cx="8534400" cy="4775232"/>
          </a:xfrm>
        </p:spPr>
        <p:txBody>
          <a:bodyPr/>
          <a:lstStyle/>
          <a:p>
            <a:pPr>
              <a:buFont typeface="Arial" pitchFamily="34" charset="0"/>
              <a:buChar char="•"/>
            </a:pPr>
            <a:r>
              <a:rPr lang="en-US" sz="2800" dirty="0" smtClean="0"/>
              <a:t>To validate and determine the most and least reliable characteristics for diagnosis and treatment</a:t>
            </a:r>
          </a:p>
          <a:p>
            <a:pPr>
              <a:buFont typeface="Arial" pitchFamily="34" charset="0"/>
              <a:buChar char="•"/>
            </a:pPr>
            <a:r>
              <a:rPr lang="en-US" sz="2800" dirty="0" smtClean="0"/>
              <a:t>To appropriately classify malnutrition for reimbursement purposes</a:t>
            </a:r>
          </a:p>
          <a:p>
            <a:pPr>
              <a:buFont typeface="Arial" pitchFamily="34" charset="0"/>
              <a:buChar char="•"/>
            </a:pPr>
            <a:r>
              <a:rPr lang="en-US" sz="2800" dirty="0" smtClean="0"/>
              <a:t>To facilitate feasibility testing on a broad scale across local, regional, and national levels</a:t>
            </a:r>
          </a:p>
          <a:p>
            <a:endParaRPr lang="en-US" sz="2800" dirty="0" smtClean="0"/>
          </a:p>
          <a:p>
            <a:pPr algn="ctr">
              <a:buFont typeface="Arial" pitchFamily="34" charset="0"/>
              <a:buChar char="•"/>
            </a:pPr>
            <a:endParaRPr lang="en-US" sz="2800" dirty="0" smtClean="0"/>
          </a:p>
          <a:p>
            <a:pPr>
              <a:buFont typeface="Arial" pitchFamily="34" charset="0"/>
              <a:buChar char="•"/>
            </a:pPr>
            <a:endParaRPr lang="en-US" sz="2800" dirty="0" smtClean="0"/>
          </a:p>
          <a:p>
            <a:endParaRPr lang="en-US" dirty="0" smtClean="0"/>
          </a:p>
          <a:p>
            <a:endParaRPr lang="en-US" dirty="0" smtClean="0"/>
          </a:p>
          <a:p>
            <a:endParaRPr lang="en-US" dirty="0"/>
          </a:p>
        </p:txBody>
      </p:sp>
      <p:sp>
        <p:nvSpPr>
          <p:cNvPr id="4" name="TextBox 3"/>
          <p:cNvSpPr txBox="1"/>
          <p:nvPr/>
        </p:nvSpPr>
        <p:spPr>
          <a:xfrm>
            <a:off x="457200" y="6096000"/>
            <a:ext cx="2438400" cy="584775"/>
          </a:xfrm>
          <a:prstGeom prst="rect">
            <a:avLst/>
          </a:prstGeom>
          <a:noFill/>
        </p:spPr>
        <p:txBody>
          <a:bodyPr wrap="square" rtlCol="0">
            <a:spAutoFit/>
          </a:bodyPr>
          <a:lstStyle/>
          <a:p>
            <a:r>
              <a:rPr lang="en-US" sz="1400" dirty="0" smtClean="0"/>
              <a:t>Becker et al, </a:t>
            </a:r>
            <a:r>
              <a:rPr lang="en-US" sz="1400" i="1" dirty="0" smtClean="0"/>
              <a:t>JPEN</a:t>
            </a:r>
            <a:r>
              <a:rPr lang="en-US" sz="1400" dirty="0" smtClean="0"/>
              <a:t>, 2014.  </a:t>
            </a:r>
          </a:p>
          <a:p>
            <a:endParaRPr lang="en-US" dirty="0"/>
          </a:p>
        </p:txBody>
      </p:sp>
    </p:spTree>
    <p:extLst>
      <p:ext uri="{BB962C8B-B14F-4D97-AF65-F5344CB8AC3E}">
        <p14:creationId xmlns:p14="http://schemas.microsoft.com/office/powerpoint/2010/main" xmlns="" val="3451163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Standardizing the Diagnosis </a:t>
            </a:r>
            <a:endParaRPr lang="en-US" dirty="0"/>
          </a:p>
        </p:txBody>
      </p:sp>
      <p:sp>
        <p:nvSpPr>
          <p:cNvPr id="3" name="Text Placeholder 2"/>
          <p:cNvSpPr>
            <a:spLocks noGrp="1"/>
          </p:cNvSpPr>
          <p:nvPr>
            <p:ph type="body" sz="quarter" idx="13"/>
          </p:nvPr>
        </p:nvSpPr>
        <p:spPr/>
        <p:txBody>
          <a:bodyPr/>
          <a:lstStyle/>
          <a:p>
            <a:endParaRPr lang="en-US" dirty="0"/>
          </a:p>
        </p:txBody>
      </p:sp>
      <p:pic>
        <p:nvPicPr>
          <p:cNvPr id="2050" name="Picture 2"/>
          <p:cNvPicPr>
            <a:picLocks noChangeAspect="1" noChangeArrowheads="1"/>
          </p:cNvPicPr>
          <p:nvPr/>
        </p:nvPicPr>
        <p:blipFill>
          <a:blip r:embed="rId3" cstate="print"/>
          <a:srcRect r="1777" b="6643"/>
          <a:stretch>
            <a:fillRect/>
          </a:stretch>
        </p:blipFill>
        <p:spPr bwMode="auto">
          <a:xfrm>
            <a:off x="152400" y="1219200"/>
            <a:ext cx="8763000" cy="4574674"/>
          </a:xfrm>
          <a:prstGeom prst="rect">
            <a:avLst/>
          </a:prstGeom>
          <a:noFill/>
          <a:ln w="38100">
            <a:solidFill>
              <a:schemeClr val="tx1"/>
            </a:solidFill>
            <a:miter lim="800000"/>
            <a:headEnd/>
            <a:tailEnd/>
          </a:ln>
          <a:effectLst/>
        </p:spPr>
      </p:pic>
    </p:spTree>
    <p:extLst>
      <p:ext uri="{BB962C8B-B14F-4D97-AF65-F5344CB8AC3E}">
        <p14:creationId xmlns:p14="http://schemas.microsoft.com/office/powerpoint/2010/main" xmlns="" val="2330161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Diagnosis Statements</a:t>
            </a:r>
            <a:endParaRPr lang="en-US" dirty="0"/>
          </a:p>
        </p:txBody>
      </p:sp>
      <p:sp>
        <p:nvSpPr>
          <p:cNvPr id="3" name="Text Placeholder 2"/>
          <p:cNvSpPr>
            <a:spLocks noGrp="1"/>
          </p:cNvSpPr>
          <p:nvPr>
            <p:ph type="body" sz="quarter" idx="13"/>
          </p:nvPr>
        </p:nvSpPr>
        <p:spPr/>
        <p:txBody>
          <a:bodyPr/>
          <a:lstStyle/>
          <a:p>
            <a:pPr lvl="0">
              <a:buFont typeface="Arial" pitchFamily="34" charset="0"/>
              <a:buChar char="•"/>
            </a:pPr>
            <a:r>
              <a:rPr lang="en-US" sz="2400" b="1" dirty="0" smtClean="0"/>
              <a:t>Mild malnutrition </a:t>
            </a:r>
            <a:r>
              <a:rPr lang="en-US" sz="2400" dirty="0" smtClean="0"/>
              <a:t>related to severe reflux/emesis as evidenced by an unintended decline of  1.4 </a:t>
            </a:r>
            <a:r>
              <a:rPr lang="en-US" sz="2400" i="1" dirty="0" smtClean="0"/>
              <a:t>z</a:t>
            </a:r>
            <a:r>
              <a:rPr lang="en-US" sz="2400" dirty="0" smtClean="0"/>
              <a:t>-score from baseline weight-for-length over </a:t>
            </a:r>
            <a:r>
              <a:rPr lang="en-US" sz="2400" dirty="0" smtClean="0">
                <a:sym typeface="Symbol"/>
              </a:rPr>
              <a:t>1 month. </a:t>
            </a:r>
            <a:endParaRPr lang="en-US" sz="2400" dirty="0" smtClean="0"/>
          </a:p>
          <a:p>
            <a:endParaRPr lang="en-US" sz="2400" dirty="0" smtClean="0"/>
          </a:p>
          <a:p>
            <a:pPr lvl="0">
              <a:buFont typeface="Arial" pitchFamily="34" charset="0"/>
              <a:buChar char="•"/>
            </a:pPr>
            <a:r>
              <a:rPr lang="en-US" sz="2400" b="1" dirty="0" smtClean="0"/>
              <a:t>Moderate malnutrition </a:t>
            </a:r>
            <a:r>
              <a:rPr lang="en-US" sz="2400" dirty="0" smtClean="0"/>
              <a:t>related to poor appetite with excessive stool output as evidenced by 8.5% weight loss from usual body weight over </a:t>
            </a:r>
            <a:r>
              <a:rPr lang="en-US" sz="2400" dirty="0" smtClean="0">
                <a:sym typeface="Symbol"/>
              </a:rPr>
              <a:t>2 months.</a:t>
            </a:r>
            <a:r>
              <a:rPr lang="en-US" sz="2400" dirty="0" smtClean="0"/>
              <a:t> </a:t>
            </a:r>
          </a:p>
          <a:p>
            <a:endParaRPr lang="en-US" sz="2400" dirty="0" smtClean="0"/>
          </a:p>
          <a:p>
            <a:pPr lvl="0">
              <a:buFont typeface="Arial" pitchFamily="34" charset="0"/>
              <a:buChar char="•"/>
            </a:pPr>
            <a:r>
              <a:rPr lang="en-US" sz="2400" b="1" dirty="0" smtClean="0"/>
              <a:t>Severe protein calorie malnutrition </a:t>
            </a:r>
            <a:r>
              <a:rPr lang="en-US" sz="2400" dirty="0" smtClean="0"/>
              <a:t>related to chronic inadequate intake as evidenced by Weight-for-length z score of – 4.22 </a:t>
            </a:r>
          </a:p>
          <a:p>
            <a:endParaRPr lang="en-US" dirty="0"/>
          </a:p>
        </p:txBody>
      </p:sp>
    </p:spTree>
    <p:extLst>
      <p:ext uri="{BB962C8B-B14F-4D97-AF65-F5344CB8AC3E}">
        <p14:creationId xmlns:p14="http://schemas.microsoft.com/office/powerpoint/2010/main" xmlns="" val="3464000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Tracking</a:t>
            </a:r>
            <a:endParaRPr lang="en-US" sz="3600" dirty="0"/>
          </a:p>
        </p:txBody>
      </p:sp>
      <p:sp>
        <p:nvSpPr>
          <p:cNvPr id="3" name="Text Placeholder 2"/>
          <p:cNvSpPr>
            <a:spLocks noGrp="1"/>
          </p:cNvSpPr>
          <p:nvPr>
            <p:ph type="body" sz="quarter" idx="13"/>
          </p:nvPr>
        </p:nvSpPr>
        <p:spPr>
          <a:xfrm>
            <a:off x="511174" y="990601"/>
            <a:ext cx="8223307" cy="4775232"/>
          </a:xfrm>
        </p:spPr>
        <p:txBody>
          <a:bodyPr/>
          <a:lstStyle/>
          <a:p>
            <a:pPr marL="285750" indent="-285750">
              <a:buFont typeface="Arial" pitchFamily="34" charset="0"/>
              <a:buChar char="•"/>
            </a:pPr>
            <a:r>
              <a:rPr lang="en-US" sz="2400" dirty="0" smtClean="0"/>
              <a:t>At CNHS, we collected baseline information (ICD-9 codes) prior to initiation of our policy</a:t>
            </a:r>
          </a:p>
          <a:p>
            <a:pPr marL="285750" indent="-285750"/>
            <a:endParaRPr lang="en-US" sz="2400" dirty="0" smtClean="0"/>
          </a:p>
          <a:p>
            <a:pPr marL="285750" indent="-285750"/>
            <a:endParaRPr lang="en-US" dirty="0" smtClean="0"/>
          </a:p>
          <a:p>
            <a:endParaRPr lang="en-US" dirty="0"/>
          </a:p>
        </p:txBody>
      </p:sp>
      <p:pic>
        <p:nvPicPr>
          <p:cNvPr id="5" name="Picture 4" descr="imagesBZ9D649O.jpg"/>
          <p:cNvPicPr>
            <a:picLocks noChangeAspect="1"/>
          </p:cNvPicPr>
          <p:nvPr/>
        </p:nvPicPr>
        <p:blipFill>
          <a:blip r:embed="rId3" cstate="print"/>
          <a:stretch>
            <a:fillRect/>
          </a:stretch>
        </p:blipFill>
        <p:spPr>
          <a:xfrm>
            <a:off x="228600" y="5029201"/>
            <a:ext cx="2934346" cy="1828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751626240"/>
              </p:ext>
            </p:extLst>
          </p:nvPr>
        </p:nvGraphicFramePr>
        <p:xfrm>
          <a:off x="1066800" y="1981200"/>
          <a:ext cx="6553200" cy="3331069"/>
        </p:xfrm>
        <a:graphic>
          <a:graphicData uri="http://schemas.openxmlformats.org/drawingml/2006/table">
            <a:tbl>
              <a:tblPr firstRow="1" bandRow="1">
                <a:tableStyleId>{5C22544A-7EE6-4342-B048-85BDC9FD1C3A}</a:tableStyleId>
              </a:tblPr>
              <a:tblGrid>
                <a:gridCol w="4646815"/>
                <a:gridCol w="1012767"/>
                <a:gridCol w="893618"/>
              </a:tblGrid>
              <a:tr h="332600">
                <a:tc>
                  <a:txBody>
                    <a:bodyPr/>
                    <a:lstStyle/>
                    <a:p>
                      <a:r>
                        <a:rPr lang="en-US" sz="1800" dirty="0" smtClean="0"/>
                        <a:t>Discharge dates between May 1</a:t>
                      </a:r>
                      <a:r>
                        <a:rPr lang="en-US" sz="1800" baseline="30000" dirty="0" smtClean="0"/>
                        <a:t>st</a:t>
                      </a:r>
                      <a:r>
                        <a:rPr lang="en-US" sz="1800" dirty="0" smtClean="0"/>
                        <a:t> -October 31</a:t>
                      </a:r>
                      <a:r>
                        <a:rPr lang="en-US" sz="1800" baseline="30000" dirty="0" smtClean="0"/>
                        <a:t>st</a:t>
                      </a:r>
                      <a:r>
                        <a:rPr lang="en-US" sz="1800" dirty="0" smtClean="0"/>
                        <a:t> </a:t>
                      </a:r>
                      <a:endParaRPr lang="en-US" dirty="0"/>
                    </a:p>
                  </a:txBody>
                  <a:tcPr/>
                </a:tc>
                <a:tc>
                  <a:txBody>
                    <a:bodyPr/>
                    <a:lstStyle/>
                    <a:p>
                      <a:r>
                        <a:rPr lang="en-US" dirty="0" smtClean="0"/>
                        <a:t>2013</a:t>
                      </a:r>
                      <a:endParaRPr lang="en-US" dirty="0"/>
                    </a:p>
                  </a:txBody>
                  <a:tcPr/>
                </a:tc>
                <a:tc>
                  <a:txBody>
                    <a:bodyPr/>
                    <a:lstStyle/>
                    <a:p>
                      <a:r>
                        <a:rPr lang="en-US" dirty="0" smtClean="0"/>
                        <a:t>2015</a:t>
                      </a:r>
                      <a:endParaRPr lang="en-US" dirty="0"/>
                    </a:p>
                  </a:txBody>
                  <a:tcPr/>
                </a:tc>
              </a:tr>
              <a:tr h="404989">
                <a:tc>
                  <a:txBody>
                    <a:bodyPr/>
                    <a:lstStyle/>
                    <a:p>
                      <a:r>
                        <a:rPr lang="en-US" sz="1800" dirty="0" smtClean="0"/>
                        <a:t>Nutritional Marasmus (ICD-9;</a:t>
                      </a:r>
                      <a:r>
                        <a:rPr lang="en-US" sz="1800" baseline="0" dirty="0" smtClean="0"/>
                        <a:t> </a:t>
                      </a:r>
                      <a:r>
                        <a:rPr lang="en-US" sz="1800" dirty="0" smtClean="0"/>
                        <a:t>261) (ICD-10; E41)</a:t>
                      </a:r>
                      <a:endParaRPr lang="en-US" dirty="0"/>
                    </a:p>
                  </a:txBody>
                  <a:tcPr/>
                </a:tc>
                <a:tc>
                  <a:txBody>
                    <a:bodyPr/>
                    <a:lstStyle/>
                    <a:p>
                      <a:r>
                        <a:rPr lang="en-US" dirty="0" smtClean="0"/>
                        <a:t>6</a:t>
                      </a:r>
                      <a:endParaRPr lang="en-US" dirty="0"/>
                    </a:p>
                  </a:txBody>
                  <a:tcPr/>
                </a:tc>
                <a:tc>
                  <a:txBody>
                    <a:bodyPr/>
                    <a:lstStyle/>
                    <a:p>
                      <a:r>
                        <a:rPr lang="en-US" dirty="0" smtClean="0"/>
                        <a:t>12</a:t>
                      </a:r>
                      <a:endParaRPr lang="en-US" dirty="0"/>
                    </a:p>
                  </a:txBody>
                  <a:tcPr/>
                </a:tc>
              </a:tr>
              <a:tr h="577072">
                <a:tc>
                  <a:txBody>
                    <a:bodyPr/>
                    <a:lstStyle/>
                    <a:p>
                      <a:r>
                        <a:rPr lang="en-US" sz="1800" dirty="0" smtClean="0"/>
                        <a:t>Other Severe Malnutrition (ICD-9; 262) </a:t>
                      </a:r>
                    </a:p>
                    <a:p>
                      <a:r>
                        <a:rPr lang="en-US" sz="1800" dirty="0" smtClean="0"/>
                        <a:t>(ICD-10; E43) </a:t>
                      </a:r>
                      <a:endParaRPr lang="en-US" dirty="0"/>
                    </a:p>
                  </a:txBody>
                  <a:tcPr/>
                </a:tc>
                <a:tc>
                  <a:txBody>
                    <a:bodyPr/>
                    <a:lstStyle/>
                    <a:p>
                      <a:r>
                        <a:rPr lang="en-US" dirty="0" smtClean="0"/>
                        <a:t>7</a:t>
                      </a:r>
                    </a:p>
                    <a:p>
                      <a:endParaRPr lang="en-US" dirty="0"/>
                    </a:p>
                  </a:txBody>
                  <a:tcPr/>
                </a:tc>
                <a:tc>
                  <a:txBody>
                    <a:bodyPr/>
                    <a:lstStyle/>
                    <a:p>
                      <a:r>
                        <a:rPr lang="en-US" dirty="0" smtClean="0"/>
                        <a:t>28</a:t>
                      </a:r>
                      <a:endParaRPr lang="en-US" dirty="0"/>
                    </a:p>
                  </a:txBody>
                  <a:tcPr/>
                </a:tc>
              </a:tr>
              <a:tr h="511775">
                <a:tc>
                  <a:txBody>
                    <a:bodyPr/>
                    <a:lstStyle/>
                    <a:p>
                      <a:r>
                        <a:rPr lang="en-US" sz="1800" dirty="0" smtClean="0"/>
                        <a:t>Malnutrition Moderate degree (ICD-9; 263) (ICD-10; E44)</a:t>
                      </a:r>
                      <a:endParaRPr lang="en-US" dirty="0"/>
                    </a:p>
                  </a:txBody>
                  <a:tcPr/>
                </a:tc>
                <a:tc>
                  <a:txBody>
                    <a:bodyPr/>
                    <a:lstStyle/>
                    <a:p>
                      <a:r>
                        <a:rPr lang="en-US" dirty="0" smtClean="0"/>
                        <a:t>2</a:t>
                      </a:r>
                      <a:endParaRPr lang="en-US" dirty="0"/>
                    </a:p>
                  </a:txBody>
                  <a:tcPr/>
                </a:tc>
                <a:tc>
                  <a:txBody>
                    <a:bodyPr/>
                    <a:lstStyle/>
                    <a:p>
                      <a:r>
                        <a:rPr lang="en-US" dirty="0" smtClean="0"/>
                        <a:t>16</a:t>
                      </a:r>
                      <a:endParaRPr lang="en-US" dirty="0"/>
                    </a:p>
                  </a:txBody>
                  <a:tcPr/>
                </a:tc>
              </a:tr>
              <a:tr h="404989">
                <a:tc>
                  <a:txBody>
                    <a:bodyPr/>
                    <a:lstStyle/>
                    <a:p>
                      <a:r>
                        <a:rPr lang="en-US" sz="1800" dirty="0" smtClean="0"/>
                        <a:t>Malnutrition Mild degree (ICD-9; 263.1) (ICD-10; E44.1)</a:t>
                      </a:r>
                      <a:r>
                        <a:rPr lang="en-US" sz="1800" baseline="0" dirty="0" smtClean="0"/>
                        <a:t> </a:t>
                      </a:r>
                      <a:endParaRPr lang="en-US" dirty="0"/>
                    </a:p>
                  </a:txBody>
                  <a:tcPr/>
                </a:tc>
                <a:tc>
                  <a:txBody>
                    <a:bodyPr/>
                    <a:lstStyle/>
                    <a:p>
                      <a:r>
                        <a:rPr lang="en-US" dirty="0" smtClean="0"/>
                        <a:t>0</a:t>
                      </a:r>
                      <a:endParaRPr lang="en-US" dirty="0"/>
                    </a:p>
                  </a:txBody>
                  <a:tcPr/>
                </a:tc>
                <a:tc>
                  <a:txBody>
                    <a:bodyPr/>
                    <a:lstStyle/>
                    <a:p>
                      <a:r>
                        <a:rPr lang="en-US" dirty="0" smtClean="0"/>
                        <a:t>18</a:t>
                      </a:r>
                      <a:endParaRPr lang="en-US" dirty="0"/>
                    </a:p>
                  </a:txBody>
                  <a:tcPr/>
                </a:tc>
              </a:tr>
              <a:tr h="372567">
                <a:tc>
                  <a:txBody>
                    <a:bodyPr/>
                    <a:lstStyle/>
                    <a:p>
                      <a:r>
                        <a:rPr lang="en-US" sz="1800" dirty="0" smtClean="0"/>
                        <a:t>Protein-Calorie Malnutrition NOS (ICD-9; 263.9) (ICD-10; E46) </a:t>
                      </a:r>
                      <a:endParaRPr lang="en-US" dirty="0"/>
                    </a:p>
                  </a:txBody>
                  <a:tcPr/>
                </a:tc>
                <a:tc>
                  <a:txBody>
                    <a:bodyPr/>
                    <a:lstStyle/>
                    <a:p>
                      <a:r>
                        <a:rPr lang="en-US" dirty="0" smtClean="0"/>
                        <a:t>27</a:t>
                      </a:r>
                      <a:endParaRPr lang="en-US" dirty="0"/>
                    </a:p>
                  </a:txBody>
                  <a:tcPr/>
                </a:tc>
                <a:tc>
                  <a:txBody>
                    <a:bodyPr/>
                    <a:lstStyle/>
                    <a:p>
                      <a:r>
                        <a:rPr lang="en-US" dirty="0" smtClean="0"/>
                        <a:t>138</a:t>
                      </a:r>
                      <a:endParaRPr lang="en-US" dirty="0"/>
                    </a:p>
                  </a:txBody>
                  <a:tcPr/>
                </a:tc>
              </a:tr>
            </a:tbl>
          </a:graphicData>
        </a:graphic>
      </p:graphicFrame>
    </p:spTree>
    <p:extLst>
      <p:ext uri="{BB962C8B-B14F-4D97-AF65-F5344CB8AC3E}">
        <p14:creationId xmlns:p14="http://schemas.microsoft.com/office/powerpoint/2010/main" xmlns="" val="1984206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Tracking: RD’s role</a:t>
            </a:r>
            <a:endParaRPr lang="en-US" sz="3600" dirty="0"/>
          </a:p>
        </p:txBody>
      </p:sp>
      <p:sp>
        <p:nvSpPr>
          <p:cNvPr id="3" name="Text Placeholder 2"/>
          <p:cNvSpPr>
            <a:spLocks noGrp="1"/>
          </p:cNvSpPr>
          <p:nvPr>
            <p:ph type="body" sz="quarter" idx="13"/>
          </p:nvPr>
        </p:nvSpPr>
        <p:spPr/>
        <p:txBody>
          <a:bodyPr/>
          <a:lstStyle/>
          <a:p>
            <a:pPr algn="ctr"/>
            <a:r>
              <a:rPr lang="en-US" sz="2800" dirty="0" smtClean="0"/>
              <a:t>As we identify and document malnutrition, the RD tracks the number of severe protein calorie malnutrition and the number of moderate/mild nutrition in a productivity log daily</a:t>
            </a:r>
          </a:p>
          <a:p>
            <a:endParaRPr lang="en-US" dirty="0"/>
          </a:p>
        </p:txBody>
      </p:sp>
      <p:pic>
        <p:nvPicPr>
          <p:cNvPr id="5" name="Picture 4" descr="smart%20kid.jpg"/>
          <p:cNvPicPr>
            <a:picLocks noChangeAspect="1"/>
          </p:cNvPicPr>
          <p:nvPr/>
        </p:nvPicPr>
        <p:blipFill>
          <a:blip r:embed="rId3" cstate="print"/>
          <a:stretch>
            <a:fillRect/>
          </a:stretch>
        </p:blipFill>
        <p:spPr>
          <a:xfrm>
            <a:off x="1943100" y="3429000"/>
            <a:ext cx="5257800" cy="26289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Additional Tracking</a:t>
            </a:r>
            <a:endParaRPr lang="en-US" sz="3600" dirty="0"/>
          </a:p>
        </p:txBody>
      </p:sp>
      <p:sp>
        <p:nvSpPr>
          <p:cNvPr id="3" name="Text Placeholder 2"/>
          <p:cNvSpPr>
            <a:spLocks noGrp="1"/>
          </p:cNvSpPr>
          <p:nvPr>
            <p:ph type="body" sz="quarter" idx="13"/>
          </p:nvPr>
        </p:nvSpPr>
        <p:spPr>
          <a:xfrm>
            <a:off x="381000" y="1143000"/>
            <a:ext cx="8223307" cy="4876800"/>
          </a:xfrm>
        </p:spPr>
        <p:txBody>
          <a:bodyPr>
            <a:normAutofit/>
          </a:bodyPr>
          <a:lstStyle/>
          <a:p>
            <a:pPr>
              <a:buFont typeface="Arial" pitchFamily="34" charset="0"/>
              <a:buChar char="•"/>
            </a:pPr>
            <a:r>
              <a:rPr lang="en-US" sz="2800" dirty="0" smtClean="0"/>
              <a:t>Resource utilization related to:</a:t>
            </a:r>
          </a:p>
          <a:p>
            <a:pPr marL="571500" indent="-285750">
              <a:buFont typeface="Arial" pitchFamily="34" charset="0"/>
              <a:buChar char="•"/>
            </a:pPr>
            <a:r>
              <a:rPr lang="en-US" sz="2400" dirty="0" smtClean="0"/>
              <a:t>Impaired immune system</a:t>
            </a:r>
          </a:p>
          <a:p>
            <a:pPr marL="571500" indent="-285750">
              <a:buFont typeface="Arial" pitchFamily="34" charset="0"/>
              <a:buChar char="•"/>
            </a:pPr>
            <a:r>
              <a:rPr lang="en-US" sz="2400" dirty="0" smtClean="0"/>
              <a:t>Impaired wound healing</a:t>
            </a:r>
          </a:p>
          <a:p>
            <a:pPr marL="571500" indent="-285750">
              <a:buFont typeface="Arial" pitchFamily="34" charset="0"/>
              <a:buChar char="•"/>
            </a:pPr>
            <a:r>
              <a:rPr lang="en-US" sz="2400" dirty="0" smtClean="0"/>
              <a:t>Increased length of stay</a:t>
            </a:r>
          </a:p>
          <a:p>
            <a:pPr marL="571500" indent="-285750">
              <a:buFont typeface="Arial" pitchFamily="34" charset="0"/>
              <a:buChar char="•"/>
            </a:pPr>
            <a:r>
              <a:rPr lang="en-US" sz="2400" dirty="0" smtClean="0"/>
              <a:t>Hospital re-admission rates</a:t>
            </a:r>
          </a:p>
          <a:p>
            <a:pPr>
              <a:buFont typeface="Arial" pitchFamily="34" charset="0"/>
              <a:buChar char="•"/>
            </a:pPr>
            <a:r>
              <a:rPr lang="en-US" sz="2800" dirty="0" smtClean="0"/>
              <a:t>Revenue generation</a:t>
            </a:r>
          </a:p>
          <a:p>
            <a:pPr>
              <a:buFont typeface="Arial" pitchFamily="34" charset="0"/>
              <a:buChar char="•"/>
            </a:pPr>
            <a:r>
              <a:rPr lang="en-US" sz="2800" dirty="0" smtClean="0"/>
              <a:t>Personnel needed and training required</a:t>
            </a:r>
          </a:p>
          <a:p>
            <a:pPr lvl="1"/>
            <a:r>
              <a:rPr lang="en-US" sz="2400" dirty="0" smtClean="0"/>
              <a:t>To adequately support our undernourished children and adolescents</a:t>
            </a:r>
          </a:p>
          <a:p>
            <a:endParaRPr lang="en-US" dirty="0" smtClean="0"/>
          </a:p>
        </p:txBody>
      </p:sp>
      <p:sp>
        <p:nvSpPr>
          <p:cNvPr id="4" name="TextBox 3"/>
          <p:cNvSpPr txBox="1"/>
          <p:nvPr/>
        </p:nvSpPr>
        <p:spPr>
          <a:xfrm>
            <a:off x="457200" y="5867400"/>
            <a:ext cx="3505200" cy="646331"/>
          </a:xfrm>
          <a:prstGeom prst="rect">
            <a:avLst/>
          </a:prstGeom>
          <a:noFill/>
        </p:spPr>
        <p:txBody>
          <a:bodyPr wrap="square" rtlCol="0">
            <a:spAutoFit/>
          </a:bodyPr>
          <a:lstStyle/>
          <a:p>
            <a:r>
              <a:rPr lang="en-US" sz="1400" dirty="0" smtClean="0"/>
              <a:t>Becker et al, </a:t>
            </a:r>
            <a:r>
              <a:rPr lang="en-US" sz="1400" i="1" dirty="0" smtClean="0"/>
              <a:t>JPEN</a:t>
            </a:r>
            <a:r>
              <a:rPr lang="en-US" sz="1400" dirty="0" smtClean="0"/>
              <a:t>, 2014.</a:t>
            </a:r>
            <a:r>
              <a:rPr lang="en-US" dirty="0" smtClean="0"/>
              <a:t>  </a:t>
            </a:r>
          </a:p>
          <a:p>
            <a:endParaRPr lang="en-US" dirty="0"/>
          </a:p>
        </p:txBody>
      </p:sp>
      <p:pic>
        <p:nvPicPr>
          <p:cNvPr id="5" name="Picture 4" descr="imagesV69XL1Y2.jpg"/>
          <p:cNvPicPr>
            <a:picLocks noChangeAspect="1"/>
          </p:cNvPicPr>
          <p:nvPr/>
        </p:nvPicPr>
        <p:blipFill>
          <a:blip r:embed="rId3" cstate="print"/>
          <a:stretch>
            <a:fillRect/>
          </a:stretch>
        </p:blipFill>
        <p:spPr>
          <a:xfrm>
            <a:off x="5334000" y="685800"/>
            <a:ext cx="3014296" cy="2590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Continued Evolution</a:t>
            </a:r>
            <a:endParaRPr lang="en-US" sz="3600" dirty="0"/>
          </a:p>
        </p:txBody>
      </p:sp>
      <p:sp>
        <p:nvSpPr>
          <p:cNvPr id="3" name="Text Placeholder 2"/>
          <p:cNvSpPr>
            <a:spLocks noGrp="1"/>
          </p:cNvSpPr>
          <p:nvPr>
            <p:ph type="body" sz="quarter" idx="13"/>
          </p:nvPr>
        </p:nvSpPr>
        <p:spPr>
          <a:xfrm>
            <a:off x="511174" y="1142999"/>
            <a:ext cx="8223307" cy="4800601"/>
          </a:xfrm>
        </p:spPr>
        <p:txBody>
          <a:bodyPr>
            <a:normAutofit lnSpcReduction="10000"/>
          </a:bodyPr>
          <a:lstStyle/>
          <a:p>
            <a:pPr marL="285750" indent="-285750">
              <a:buFont typeface="Arial" pitchFamily="34" charset="0"/>
              <a:buChar char="•"/>
            </a:pPr>
            <a:r>
              <a:rPr lang="en-US" sz="2800" dirty="0" smtClean="0"/>
              <a:t>The indicators on the AND/ASPEN Consensus statement should be revised and reviewed at regular intervals to reflect validation data and offer evidence of efficacy.</a:t>
            </a:r>
          </a:p>
          <a:p>
            <a:pPr marL="285750" indent="-285750">
              <a:buFont typeface="Arial" pitchFamily="34" charset="0"/>
              <a:buChar char="•"/>
            </a:pPr>
            <a:r>
              <a:rPr lang="en-US" sz="2800" dirty="0" smtClean="0"/>
              <a:t>We need to develop systems that track diseases and conditions as well as environmental or socioeconomic circumstances related to the development of pediatric </a:t>
            </a:r>
            <a:r>
              <a:rPr lang="en-US" sz="2800" dirty="0" err="1" smtClean="0"/>
              <a:t>undernutrition</a:t>
            </a:r>
            <a:r>
              <a:rPr lang="en-US" sz="2800" dirty="0" smtClean="0"/>
              <a:t>. </a:t>
            </a:r>
          </a:p>
          <a:p>
            <a:pPr marL="285750" indent="-285750">
              <a:buFont typeface="Arial" pitchFamily="34" charset="0"/>
              <a:buChar char="•"/>
            </a:pPr>
            <a:r>
              <a:rPr lang="en-US" sz="2800" dirty="0" smtClean="0"/>
              <a:t>We need to continue to develop and utilize electronic systems that facilitate data collections as the specific identified needs arise. </a:t>
            </a:r>
          </a:p>
          <a:p>
            <a:pPr marL="285750" indent="-285750">
              <a:buFont typeface="Arial" pitchFamily="34" charset="0"/>
              <a:buChar char="•"/>
            </a:pPr>
            <a:endParaRPr lang="en-US" dirty="0"/>
          </a:p>
        </p:txBody>
      </p:sp>
      <p:sp>
        <p:nvSpPr>
          <p:cNvPr id="4" name="TextBox 3"/>
          <p:cNvSpPr txBox="1"/>
          <p:nvPr/>
        </p:nvSpPr>
        <p:spPr>
          <a:xfrm>
            <a:off x="457200" y="6019800"/>
            <a:ext cx="3276600" cy="584775"/>
          </a:xfrm>
          <a:prstGeom prst="rect">
            <a:avLst/>
          </a:prstGeom>
          <a:noFill/>
        </p:spPr>
        <p:txBody>
          <a:bodyPr wrap="square" rtlCol="0">
            <a:spAutoFit/>
          </a:bodyPr>
          <a:lstStyle/>
          <a:p>
            <a:r>
              <a:rPr lang="en-US" sz="1400" dirty="0" smtClean="0"/>
              <a:t>Becker et al, </a:t>
            </a:r>
            <a:r>
              <a:rPr lang="en-US" sz="1400" i="1" dirty="0" smtClean="0"/>
              <a:t>JPEN</a:t>
            </a:r>
            <a:r>
              <a:rPr lang="en-US" sz="1400" dirty="0" smtClean="0"/>
              <a:t>, 2014.  </a:t>
            </a:r>
          </a:p>
          <a:p>
            <a:endParaRPr lang="en-US" dirty="0"/>
          </a:p>
        </p:txBody>
      </p:sp>
    </p:spTree>
    <p:extLst>
      <p:ext uri="{BB962C8B-B14F-4D97-AF65-F5344CB8AC3E}">
        <p14:creationId xmlns:p14="http://schemas.microsoft.com/office/powerpoint/2010/main" xmlns="" val="209403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6282" y="228600"/>
            <a:ext cx="4925518" cy="65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6879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 1</a:t>
            </a:r>
            <a:endParaRPr lang="en-US" sz="2800" dirty="0"/>
          </a:p>
        </p:txBody>
      </p:sp>
      <p:sp>
        <p:nvSpPr>
          <p:cNvPr id="3" name="Text Placeholder 2"/>
          <p:cNvSpPr>
            <a:spLocks noGrp="1"/>
          </p:cNvSpPr>
          <p:nvPr>
            <p:ph type="body" sz="quarter" idx="13"/>
          </p:nvPr>
        </p:nvSpPr>
        <p:spPr>
          <a:xfrm>
            <a:off x="511174" y="990601"/>
            <a:ext cx="8223307" cy="4775232"/>
          </a:xfrm>
        </p:spPr>
        <p:txBody>
          <a:bodyPr>
            <a:normAutofit lnSpcReduction="10000"/>
          </a:bodyPr>
          <a:lstStyle/>
          <a:p>
            <a:r>
              <a:rPr lang="en-US" sz="2800" dirty="0" smtClean="0"/>
              <a:t>Which of the following are potential mechanisms that could lead to a nutrient imbalance resulting in malnutrition?</a:t>
            </a:r>
          </a:p>
          <a:p>
            <a:endParaRPr lang="en-US" sz="2800" dirty="0" smtClean="0"/>
          </a:p>
          <a:p>
            <a:r>
              <a:rPr lang="en-US" sz="2800" dirty="0" smtClean="0"/>
              <a:t>A.  Starvation</a:t>
            </a:r>
          </a:p>
          <a:p>
            <a:r>
              <a:rPr lang="en-US" sz="2800" dirty="0" smtClean="0"/>
              <a:t>B. </a:t>
            </a:r>
            <a:r>
              <a:rPr lang="en-US" sz="2800" dirty="0" err="1" smtClean="0"/>
              <a:t>Malabsorption</a:t>
            </a:r>
            <a:endParaRPr lang="en-US" sz="2800" dirty="0" smtClean="0"/>
          </a:p>
          <a:p>
            <a:r>
              <a:rPr lang="en-US" sz="2800" dirty="0" smtClean="0"/>
              <a:t>C. Nutrient Loss</a:t>
            </a:r>
          </a:p>
          <a:p>
            <a:r>
              <a:rPr lang="en-US" sz="2800" dirty="0" smtClean="0"/>
              <a:t>D. </a:t>
            </a:r>
            <a:r>
              <a:rPr lang="en-US" sz="2800" dirty="0" err="1" smtClean="0"/>
              <a:t>Hypermetabolism</a:t>
            </a:r>
            <a:endParaRPr lang="en-US" sz="2800" dirty="0" smtClean="0"/>
          </a:p>
          <a:p>
            <a:r>
              <a:rPr lang="en-US" sz="2800" dirty="0" smtClean="0"/>
              <a:t>E. Altered Utilization of Nutrients</a:t>
            </a:r>
          </a:p>
          <a:p>
            <a:r>
              <a:rPr lang="en-US" sz="2800" dirty="0" smtClean="0"/>
              <a:t>F. All of the above</a:t>
            </a:r>
            <a:endParaRPr lang="en-US" sz="2800" dirty="0"/>
          </a:p>
        </p:txBody>
      </p:sp>
    </p:spTree>
    <p:extLst>
      <p:ext uri="{BB962C8B-B14F-4D97-AF65-F5344CB8AC3E}">
        <p14:creationId xmlns:p14="http://schemas.microsoft.com/office/powerpoint/2010/main" xmlns="" val="3159605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 2</a:t>
            </a:r>
            <a:endParaRPr lang="en-US" sz="2800" dirty="0"/>
          </a:p>
        </p:txBody>
      </p:sp>
      <p:sp>
        <p:nvSpPr>
          <p:cNvPr id="3" name="Text Placeholder 2"/>
          <p:cNvSpPr>
            <a:spLocks noGrp="1"/>
          </p:cNvSpPr>
          <p:nvPr>
            <p:ph type="body" sz="quarter" idx="13"/>
          </p:nvPr>
        </p:nvSpPr>
        <p:spPr/>
        <p:txBody>
          <a:bodyPr>
            <a:normAutofit/>
          </a:bodyPr>
          <a:lstStyle/>
          <a:p>
            <a:r>
              <a:rPr lang="en-US" sz="2800" dirty="0" smtClean="0"/>
              <a:t>Which of the following is </a:t>
            </a:r>
            <a:r>
              <a:rPr lang="en-US" sz="2800" u="sng" dirty="0" smtClean="0"/>
              <a:t>not </a:t>
            </a:r>
            <a:r>
              <a:rPr lang="en-US" sz="2800" dirty="0" smtClean="0"/>
              <a:t>an indicator of pediatric malnutrition?</a:t>
            </a:r>
          </a:p>
          <a:p>
            <a:endParaRPr lang="en-US" sz="2800" dirty="0" smtClean="0"/>
          </a:p>
          <a:p>
            <a:pPr marL="342900" indent="-342900">
              <a:buAutoNum type="alphaUcPeriod"/>
            </a:pPr>
            <a:r>
              <a:rPr lang="en-US" sz="2800" dirty="0" smtClean="0"/>
              <a:t>Diet history</a:t>
            </a:r>
          </a:p>
          <a:p>
            <a:pPr marL="342900" indent="-342900">
              <a:buAutoNum type="alphaUcPeriod"/>
            </a:pPr>
            <a:r>
              <a:rPr lang="en-US" sz="2800" dirty="0" smtClean="0"/>
              <a:t>Weight/Length or BMI/age</a:t>
            </a:r>
          </a:p>
          <a:p>
            <a:pPr marL="342900" indent="-342900">
              <a:buAutoNum type="alphaUcPeriod"/>
            </a:pPr>
            <a:r>
              <a:rPr lang="en-US" sz="2800" dirty="0" smtClean="0"/>
              <a:t>Mid-Parental Height </a:t>
            </a:r>
          </a:p>
          <a:p>
            <a:pPr marL="342900" indent="-342900">
              <a:buAutoNum type="alphaUcPeriod"/>
            </a:pPr>
            <a:r>
              <a:rPr lang="en-US" sz="2800" dirty="0" smtClean="0"/>
              <a:t>Growth Velocity</a:t>
            </a:r>
          </a:p>
          <a:p>
            <a:pPr marL="342900" indent="-342900">
              <a:buAutoNum type="alphaUcPeriod"/>
            </a:pPr>
            <a:r>
              <a:rPr lang="en-US" sz="2800" dirty="0" smtClean="0"/>
              <a:t>Mid-Upper Arm Circumference</a:t>
            </a:r>
          </a:p>
          <a:p>
            <a:pPr marL="342900" indent="-342900">
              <a:buAutoNum type="alphaUcPeriod"/>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References</a:t>
            </a:r>
            <a:endParaRPr lang="en-US" sz="4000" dirty="0"/>
          </a:p>
        </p:txBody>
      </p:sp>
      <p:sp>
        <p:nvSpPr>
          <p:cNvPr id="3" name="Text Placeholder 2"/>
          <p:cNvSpPr>
            <a:spLocks noGrp="1"/>
          </p:cNvSpPr>
          <p:nvPr>
            <p:ph type="body" sz="quarter" idx="13"/>
          </p:nvPr>
        </p:nvSpPr>
        <p:spPr/>
        <p:txBody>
          <a:bodyPr/>
          <a:lstStyle/>
          <a:p>
            <a:pPr marL="342900" indent="-342900">
              <a:buAutoNum type="arabicPeriod"/>
            </a:pPr>
            <a:r>
              <a:rPr lang="en-US" dirty="0" smtClean="0"/>
              <a:t>Jensen G. (2014). </a:t>
            </a:r>
            <a:r>
              <a:rPr lang="en-US" i="1" dirty="0" smtClean="0"/>
              <a:t>Malnutrition &amp; Inflammation:  Where Have We been? Where Are </a:t>
            </a:r>
            <a:r>
              <a:rPr lang="en-US" i="1" dirty="0"/>
              <a:t>W</a:t>
            </a:r>
            <a:r>
              <a:rPr lang="en-US" i="1" dirty="0" smtClean="0"/>
              <a:t>e Now?  Where Are </a:t>
            </a:r>
            <a:r>
              <a:rPr lang="en-US" i="1" dirty="0"/>
              <a:t>W</a:t>
            </a:r>
            <a:r>
              <a:rPr lang="en-US" i="1" dirty="0" smtClean="0"/>
              <a:t>e </a:t>
            </a:r>
            <a:r>
              <a:rPr lang="en-US" i="1" dirty="0"/>
              <a:t>G</a:t>
            </a:r>
            <a:r>
              <a:rPr lang="en-US" i="1" dirty="0" smtClean="0"/>
              <a:t>oing? </a:t>
            </a:r>
            <a:r>
              <a:rPr lang="en-US" dirty="0" smtClean="0"/>
              <a:t>Lecture presented </a:t>
            </a:r>
            <a:r>
              <a:rPr lang="en-US" dirty="0"/>
              <a:t>at </a:t>
            </a:r>
            <a:r>
              <a:rPr lang="en-US" dirty="0" smtClean="0"/>
              <a:t>A.S.P.E.N. Clinical Nutrition Week, Savannah, GA.</a:t>
            </a:r>
          </a:p>
          <a:p>
            <a:pPr marL="342900" lvl="0" indent="-342900">
              <a:buFont typeface="Arial" pitchFamily="34" charset="0"/>
              <a:buAutoNum type="arabicPeriod"/>
            </a:pPr>
            <a:r>
              <a:rPr lang="en-US" dirty="0"/>
              <a:t>Mehta NM, </a:t>
            </a:r>
            <a:r>
              <a:rPr lang="en-US" dirty="0" err="1"/>
              <a:t>Corkins</a:t>
            </a:r>
            <a:r>
              <a:rPr lang="en-US" dirty="0"/>
              <a:t> MR, Lyman B, Malone A, </a:t>
            </a:r>
            <a:r>
              <a:rPr lang="en-US" dirty="0" err="1"/>
              <a:t>Goday</a:t>
            </a:r>
            <a:r>
              <a:rPr lang="en-US" dirty="0"/>
              <a:t> PS, Carney LN, </a:t>
            </a:r>
            <a:r>
              <a:rPr lang="en-US" dirty="0" err="1"/>
              <a:t>Monczka</a:t>
            </a:r>
            <a:r>
              <a:rPr lang="en-US" dirty="0"/>
              <a:t> JL, </a:t>
            </a:r>
            <a:r>
              <a:rPr lang="en-US" dirty="0" err="1"/>
              <a:t>Plogsted</a:t>
            </a:r>
            <a:r>
              <a:rPr lang="en-US" dirty="0"/>
              <a:t> SW, </a:t>
            </a:r>
            <a:r>
              <a:rPr lang="en-US" dirty="0" err="1"/>
              <a:t>Schwenk</a:t>
            </a:r>
            <a:r>
              <a:rPr lang="en-US" dirty="0"/>
              <a:t> WF, ASPEN Board of Directors.  Defining Pediatric Malnutrition:  A Paradigm Shift toward Etiology-Related Definitions.  </a:t>
            </a:r>
            <a:r>
              <a:rPr lang="en-US" i="1" dirty="0"/>
              <a:t>JPEN</a:t>
            </a:r>
            <a:r>
              <a:rPr lang="en-US" dirty="0"/>
              <a:t>.  2013; 37:460-481. </a:t>
            </a:r>
          </a:p>
          <a:p>
            <a:pPr marL="342900" indent="-342900">
              <a:buAutoNum type="arabicPeriod"/>
            </a:pPr>
            <a:r>
              <a:rPr lang="en-US" dirty="0" smtClean="0"/>
              <a:t>Phillips W.  Coding for Malnutrition in the Adult Patient:  What the Physician Needs to Know. </a:t>
            </a:r>
            <a:r>
              <a:rPr lang="en-US" i="1" dirty="0" err="1"/>
              <a:t>Pract</a:t>
            </a:r>
            <a:r>
              <a:rPr lang="en-US" i="1" dirty="0"/>
              <a:t> </a:t>
            </a:r>
            <a:r>
              <a:rPr lang="en-US" i="1" dirty="0" err="1" smtClean="0"/>
              <a:t>Gastroenterol</a:t>
            </a:r>
            <a:r>
              <a:rPr lang="en-US" i="1" dirty="0" smtClean="0"/>
              <a:t>.  </a:t>
            </a:r>
            <a:r>
              <a:rPr lang="en-US" dirty="0" smtClean="0"/>
              <a:t>2014;133:56-64. </a:t>
            </a:r>
          </a:p>
          <a:p>
            <a:pPr marL="342900" lvl="0" indent="-342900">
              <a:buFont typeface="Arial" pitchFamily="34" charset="0"/>
              <a:buAutoNum type="arabicPeriod"/>
            </a:pPr>
            <a:r>
              <a:rPr lang="en-US" dirty="0"/>
              <a:t>Becker P, Carney LN, </a:t>
            </a:r>
            <a:r>
              <a:rPr lang="en-US" dirty="0" err="1"/>
              <a:t>Corkins</a:t>
            </a:r>
            <a:r>
              <a:rPr lang="en-US" dirty="0"/>
              <a:t> MR, </a:t>
            </a:r>
            <a:r>
              <a:rPr lang="en-US" dirty="0" err="1"/>
              <a:t>Monczka</a:t>
            </a:r>
            <a:r>
              <a:rPr lang="en-US" dirty="0"/>
              <a:t> J, Smith E, Smith SE, Spear BA, White JV, Academy of Nutrition &amp; Dietetics, American Society for Parenteral &amp; Enteral Nutrition.  Consensus Statement of the Academy of Nutrition and Dietetics/American Society for Parenteral and Enteral Nutrition: Indicators Recommended for the Identification and Documentation of Pediatric Malnutrition (Undernutrition).  </a:t>
            </a:r>
            <a:r>
              <a:rPr lang="en-US" i="1" dirty="0"/>
              <a:t>J </a:t>
            </a:r>
            <a:r>
              <a:rPr lang="en-US" i="1" dirty="0" err="1"/>
              <a:t>Acad</a:t>
            </a:r>
            <a:r>
              <a:rPr lang="en-US" i="1" dirty="0"/>
              <a:t> </a:t>
            </a:r>
            <a:r>
              <a:rPr lang="en-US" i="1" dirty="0" err="1"/>
              <a:t>Nutr</a:t>
            </a:r>
            <a:r>
              <a:rPr lang="en-US" i="1" dirty="0"/>
              <a:t> Diet</a:t>
            </a:r>
            <a:r>
              <a:rPr lang="en-US" dirty="0"/>
              <a:t>.  2014;114:1988-2000. </a:t>
            </a:r>
          </a:p>
          <a:p>
            <a:pPr marL="342900" lvl="0" indent="-342900">
              <a:buFont typeface="Arial" pitchFamily="34" charset="0"/>
              <a:buAutoNum type="arabicPeriod"/>
            </a:pPr>
            <a:r>
              <a:rPr lang="en-US" dirty="0"/>
              <a:t>Giannopoulos GA, Merriman LR, Rumsey A, </a:t>
            </a:r>
            <a:r>
              <a:rPr lang="en-US" dirty="0" err="1"/>
              <a:t>Zwiebel</a:t>
            </a:r>
            <a:r>
              <a:rPr lang="en-US" dirty="0"/>
              <a:t> DS.  Malnutrition Coding 101:  Financial Impact and More.  </a:t>
            </a:r>
            <a:r>
              <a:rPr lang="en-US" i="1" dirty="0" err="1"/>
              <a:t>Nutr</a:t>
            </a:r>
            <a:r>
              <a:rPr lang="en-US" i="1" dirty="0"/>
              <a:t> </a:t>
            </a:r>
            <a:r>
              <a:rPr lang="en-US" i="1" dirty="0" err="1"/>
              <a:t>Clin</a:t>
            </a:r>
            <a:r>
              <a:rPr lang="en-US" i="1" dirty="0"/>
              <a:t> </a:t>
            </a:r>
            <a:r>
              <a:rPr lang="en-US" i="1" dirty="0" err="1"/>
              <a:t>Prac</a:t>
            </a:r>
            <a:r>
              <a:rPr lang="en-US" dirty="0"/>
              <a:t>.  2013;28:698-709.  </a:t>
            </a:r>
            <a:endParaRPr lang="en-US" dirty="0" smtClean="0"/>
          </a:p>
          <a:p>
            <a:endParaRPr lang="en-US" dirty="0" smtClean="0"/>
          </a:p>
          <a:p>
            <a:pPr marL="342900" indent="-342900">
              <a:buAutoNum type="arabicPeriod"/>
            </a:pPr>
            <a:endParaRPr lang="en-US" dirty="0"/>
          </a:p>
        </p:txBody>
      </p:sp>
    </p:spTree>
    <p:extLst>
      <p:ext uri="{BB962C8B-B14F-4D97-AF65-F5344CB8AC3E}">
        <p14:creationId xmlns:p14="http://schemas.microsoft.com/office/powerpoint/2010/main" xmlns="" val="652210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1174" y="609601"/>
            <a:ext cx="8223307" cy="5156232"/>
          </a:xfrm>
        </p:spPr>
        <p:txBody>
          <a:bodyPr/>
          <a:lstStyle/>
          <a:p>
            <a:pPr marL="228600" indent="-228600">
              <a:lnSpc>
                <a:spcPct val="119000"/>
              </a:lnSpc>
              <a:spcBef>
                <a:spcPts val="0"/>
              </a:spcBef>
              <a:spcAft>
                <a:spcPts val="0"/>
              </a:spcAft>
            </a:pPr>
            <a:r>
              <a:rPr lang="en-US" sz="2000" kern="1400" dirty="0">
                <a:solidFill>
                  <a:srgbClr val="000000"/>
                </a:solidFill>
                <a:latin typeface="Symbol"/>
              </a:rPr>
              <a:t>*</a:t>
            </a:r>
            <a:r>
              <a:rPr lang="en-US" sz="2000" kern="1400" dirty="0">
                <a:solidFill>
                  <a:srgbClr val="000000"/>
                </a:solidFill>
                <a:latin typeface="Calibri"/>
              </a:rPr>
              <a:t> </a:t>
            </a:r>
            <a:r>
              <a:rPr lang="en-US" sz="2000" b="1" kern="1400" dirty="0">
                <a:solidFill>
                  <a:srgbClr val="000000"/>
                </a:solidFill>
                <a:latin typeface="Calibri"/>
              </a:rPr>
              <a:t>Formula Lab Hours and Contact Information</a:t>
            </a:r>
            <a:endParaRPr lang="en-US" sz="2000" kern="1400" dirty="0">
              <a:solidFill>
                <a:srgbClr val="000000"/>
              </a:solidFill>
              <a:latin typeface="Calibri"/>
            </a:endParaRPr>
          </a:p>
          <a:p>
            <a:pPr marL="685800" indent="-228600">
              <a:lnSpc>
                <a:spcPct val="119000"/>
              </a:lnSpc>
              <a:spcBef>
                <a:spcPts val="0"/>
              </a:spcBef>
              <a:spcAft>
                <a:spcPts val="0"/>
              </a:spcAft>
            </a:pPr>
            <a:r>
              <a:rPr lang="en-US" sz="2000" kern="1400" dirty="0">
                <a:solidFill>
                  <a:srgbClr val="000000"/>
                </a:solidFill>
                <a:latin typeface="Symbol"/>
              </a:rPr>
              <a:t>Þ</a:t>
            </a:r>
            <a:r>
              <a:rPr lang="en-US" sz="2000" kern="1400" dirty="0">
                <a:solidFill>
                  <a:srgbClr val="000000"/>
                </a:solidFill>
                <a:latin typeface="Calibri"/>
              </a:rPr>
              <a:t> Hours: 8AM-8PM, Ext: 6687</a:t>
            </a:r>
          </a:p>
          <a:p>
            <a:pPr marL="685800" indent="-228600">
              <a:lnSpc>
                <a:spcPct val="119000"/>
              </a:lnSpc>
              <a:spcBef>
                <a:spcPts val="0"/>
              </a:spcBef>
              <a:spcAft>
                <a:spcPts val="0"/>
              </a:spcAft>
            </a:pPr>
            <a:r>
              <a:rPr lang="en-US" sz="2000" kern="1400" dirty="0">
                <a:solidFill>
                  <a:srgbClr val="000000"/>
                </a:solidFill>
                <a:latin typeface="Symbol"/>
              </a:rPr>
              <a:t>Þ</a:t>
            </a:r>
            <a:r>
              <a:rPr lang="en-US" sz="2000" kern="1400" dirty="0">
                <a:solidFill>
                  <a:srgbClr val="000000"/>
                </a:solidFill>
                <a:latin typeface="Calibri"/>
              </a:rPr>
              <a:t> </a:t>
            </a:r>
            <a:r>
              <a:rPr lang="en-US" sz="2000" u="sng" kern="1400" dirty="0">
                <a:solidFill>
                  <a:srgbClr val="000000"/>
                </a:solidFill>
                <a:latin typeface="Calibri"/>
              </a:rPr>
              <a:t>Emergent Cut-Off Time</a:t>
            </a:r>
            <a:r>
              <a:rPr lang="en-US" sz="2000" kern="1400" dirty="0">
                <a:solidFill>
                  <a:srgbClr val="000000"/>
                </a:solidFill>
                <a:latin typeface="Calibri"/>
              </a:rPr>
              <a:t>: 7:30 PM (prepared within 1 hour of receiving order)</a:t>
            </a:r>
          </a:p>
          <a:p>
            <a:pPr marL="1143000" indent="-228600">
              <a:lnSpc>
                <a:spcPct val="119000"/>
              </a:lnSpc>
              <a:spcBef>
                <a:spcPts val="0"/>
              </a:spcBef>
              <a:spcAft>
                <a:spcPts val="0"/>
              </a:spcAft>
            </a:pPr>
            <a:r>
              <a:rPr lang="en-US" sz="2000" kern="1400" dirty="0">
                <a:solidFill>
                  <a:srgbClr val="000000"/>
                </a:solidFill>
                <a:latin typeface="Symbol"/>
              </a:rPr>
              <a:t>*</a:t>
            </a:r>
            <a:r>
              <a:rPr lang="en-US" sz="2000" kern="1400" dirty="0">
                <a:solidFill>
                  <a:srgbClr val="000000"/>
                </a:solidFill>
                <a:latin typeface="Calibri"/>
              </a:rPr>
              <a:t> Examples: </a:t>
            </a:r>
            <a:r>
              <a:rPr lang="en-US" sz="2000" kern="1400" dirty="0" err="1">
                <a:solidFill>
                  <a:srgbClr val="000000"/>
                </a:solidFill>
                <a:latin typeface="Calibri"/>
              </a:rPr>
              <a:t>Ketogenic</a:t>
            </a:r>
            <a:r>
              <a:rPr lang="en-US" sz="2000" kern="1400" dirty="0">
                <a:solidFill>
                  <a:srgbClr val="000000"/>
                </a:solidFill>
                <a:latin typeface="Calibri"/>
              </a:rPr>
              <a:t> Formula, Metabolic Formula, New Admit on Special Formula, Formula to Demonstrate Weight Gain before Discharge, Feeding Intolerance/Allergy to Current Formula</a:t>
            </a:r>
          </a:p>
          <a:p>
            <a:pPr marL="685800" indent="-228600">
              <a:lnSpc>
                <a:spcPct val="119000"/>
              </a:lnSpc>
              <a:spcBef>
                <a:spcPts val="0"/>
              </a:spcBef>
              <a:spcAft>
                <a:spcPts val="0"/>
              </a:spcAft>
            </a:pPr>
            <a:r>
              <a:rPr lang="en-US" sz="2000" kern="1400" dirty="0">
                <a:solidFill>
                  <a:srgbClr val="000000"/>
                </a:solidFill>
                <a:latin typeface="Symbol"/>
              </a:rPr>
              <a:t>Þ</a:t>
            </a:r>
            <a:r>
              <a:rPr lang="en-US" sz="2000" kern="1400" dirty="0">
                <a:solidFill>
                  <a:srgbClr val="000000"/>
                </a:solidFill>
                <a:latin typeface="Calibri"/>
              </a:rPr>
              <a:t> </a:t>
            </a:r>
            <a:r>
              <a:rPr lang="en-US" sz="2000" u="sng" kern="1400" dirty="0">
                <a:solidFill>
                  <a:srgbClr val="000000"/>
                </a:solidFill>
                <a:latin typeface="Calibri"/>
              </a:rPr>
              <a:t>Non-Emergent Cut-Off Time</a:t>
            </a:r>
            <a:r>
              <a:rPr lang="en-US" sz="2000" kern="1400" dirty="0">
                <a:solidFill>
                  <a:srgbClr val="000000"/>
                </a:solidFill>
                <a:latin typeface="Calibri"/>
              </a:rPr>
              <a:t>: 3:00 PM (prepared and delivered at standard time)</a:t>
            </a:r>
          </a:p>
          <a:p>
            <a:pPr marL="1143000" indent="-228600">
              <a:lnSpc>
                <a:spcPct val="119000"/>
              </a:lnSpc>
              <a:spcBef>
                <a:spcPts val="0"/>
              </a:spcBef>
              <a:spcAft>
                <a:spcPts val="0"/>
              </a:spcAft>
            </a:pPr>
            <a:r>
              <a:rPr lang="en-US" sz="2000" kern="1400" dirty="0">
                <a:solidFill>
                  <a:srgbClr val="000000"/>
                </a:solidFill>
                <a:latin typeface="Symbol"/>
              </a:rPr>
              <a:t>*</a:t>
            </a:r>
            <a:r>
              <a:rPr lang="en-US" sz="2000" kern="1400" dirty="0">
                <a:solidFill>
                  <a:srgbClr val="000000"/>
                </a:solidFill>
                <a:latin typeface="Calibri"/>
              </a:rPr>
              <a:t> Examples: Change in caloric density, Formulas with Substitutions</a:t>
            </a:r>
          </a:p>
          <a:p>
            <a:pPr marL="685800" indent="-228600">
              <a:lnSpc>
                <a:spcPct val="110000"/>
              </a:lnSpc>
              <a:spcBef>
                <a:spcPts val="0"/>
              </a:spcBef>
              <a:spcAft>
                <a:spcPts val="0"/>
              </a:spcAft>
            </a:pPr>
            <a:r>
              <a:rPr lang="en-US" sz="2000" kern="1400" dirty="0">
                <a:solidFill>
                  <a:srgbClr val="000000"/>
                </a:solidFill>
                <a:latin typeface="Symbol"/>
              </a:rPr>
              <a:t>Þ</a:t>
            </a:r>
            <a:r>
              <a:rPr lang="en-US" sz="2000" kern="1400" dirty="0">
                <a:solidFill>
                  <a:srgbClr val="000000"/>
                </a:solidFill>
                <a:latin typeface="Calibri"/>
              </a:rPr>
              <a:t> </a:t>
            </a:r>
            <a:r>
              <a:rPr lang="en-US" sz="2000" u="sng" kern="1400" dirty="0">
                <a:solidFill>
                  <a:srgbClr val="000000"/>
                </a:solidFill>
                <a:latin typeface="Calibri"/>
              </a:rPr>
              <a:t>Manager</a:t>
            </a:r>
            <a:r>
              <a:rPr lang="en-US" sz="2000" kern="1400" dirty="0">
                <a:solidFill>
                  <a:srgbClr val="000000"/>
                </a:solidFill>
                <a:latin typeface="Calibri"/>
              </a:rPr>
              <a:t>: </a:t>
            </a:r>
            <a:r>
              <a:rPr lang="en-US" sz="2000" kern="1400" dirty="0" err="1">
                <a:solidFill>
                  <a:srgbClr val="000000"/>
                </a:solidFill>
                <a:latin typeface="Calibri"/>
              </a:rPr>
              <a:t>Donett</a:t>
            </a:r>
            <a:r>
              <a:rPr lang="en-US" sz="2000" kern="1400" dirty="0">
                <a:solidFill>
                  <a:srgbClr val="000000"/>
                </a:solidFill>
                <a:latin typeface="Calibri"/>
              </a:rPr>
              <a:t> Williams (Ext: 3152, dmwillia@childrensnational.org)   </a:t>
            </a:r>
          </a:p>
          <a:p>
            <a:pPr>
              <a:lnSpc>
                <a:spcPct val="119000"/>
              </a:lnSpc>
              <a:spcBef>
                <a:spcPts val="0"/>
              </a:spcBef>
              <a:spcAft>
                <a:spcPts val="600"/>
              </a:spcAft>
            </a:pPr>
            <a:r>
              <a:rPr lang="en-US" sz="1400" kern="1400" dirty="0">
                <a:solidFill>
                  <a:srgbClr val="000000"/>
                </a:solidFill>
                <a:latin typeface="Calibri"/>
              </a:rPr>
              <a:t> </a:t>
            </a:r>
          </a:p>
          <a:p>
            <a:endParaRPr lang="en-US" dirty="0"/>
          </a:p>
        </p:txBody>
      </p:sp>
    </p:spTree>
    <p:extLst>
      <p:ext uri="{BB962C8B-B14F-4D97-AF65-F5344CB8AC3E}">
        <p14:creationId xmlns:p14="http://schemas.microsoft.com/office/powerpoint/2010/main" xmlns="" val="4084042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Objectives</a:t>
            </a:r>
            <a:endParaRPr lang="en-US" sz="4000" dirty="0"/>
          </a:p>
        </p:txBody>
      </p:sp>
      <p:sp>
        <p:nvSpPr>
          <p:cNvPr id="3" name="Text Placeholder 2"/>
          <p:cNvSpPr>
            <a:spLocks noGrp="1"/>
          </p:cNvSpPr>
          <p:nvPr>
            <p:ph type="body" sz="quarter" idx="13"/>
          </p:nvPr>
        </p:nvSpPr>
        <p:spPr>
          <a:xfrm>
            <a:off x="533400" y="1143000"/>
            <a:ext cx="8223307" cy="5140357"/>
          </a:xfrm>
        </p:spPr>
        <p:txBody>
          <a:bodyPr>
            <a:normAutofit lnSpcReduction="10000"/>
          </a:bodyPr>
          <a:lstStyle/>
          <a:p>
            <a:pPr marL="342900" indent="-342900">
              <a:buFont typeface="+mj-lt"/>
              <a:buAutoNum type="arabicPeriod"/>
            </a:pPr>
            <a:r>
              <a:rPr lang="en-US" sz="3200" dirty="0" smtClean="0">
                <a:latin typeface="+mn-lt"/>
              </a:rPr>
              <a:t>Explain </a:t>
            </a:r>
            <a:r>
              <a:rPr lang="en-US" sz="3200" dirty="0">
                <a:latin typeface="+mn-lt"/>
              </a:rPr>
              <a:t>potential mechanisms that lead to a nutrient imbalance resulting in malnutrition.  </a:t>
            </a:r>
          </a:p>
          <a:p>
            <a:pPr marL="342900" indent="-342900">
              <a:buFont typeface="+mj-lt"/>
              <a:buAutoNum type="arabicPeriod"/>
            </a:pPr>
            <a:r>
              <a:rPr lang="en-US" sz="3200" dirty="0" smtClean="0">
                <a:latin typeface="+mn-lt"/>
              </a:rPr>
              <a:t>Describe </a:t>
            </a:r>
            <a:r>
              <a:rPr lang="en-US" sz="3200" dirty="0">
                <a:latin typeface="+mn-lt"/>
              </a:rPr>
              <a:t>indicators that may be used to assess for pediatric malnutrition. </a:t>
            </a:r>
          </a:p>
          <a:p>
            <a:pPr marL="342900" indent="-342900">
              <a:buFont typeface="+mj-lt"/>
              <a:buAutoNum type="arabicPeriod"/>
            </a:pPr>
            <a:r>
              <a:rPr lang="en-US" sz="3200" dirty="0" smtClean="0">
                <a:latin typeface="+mn-lt"/>
              </a:rPr>
              <a:t>Identify </a:t>
            </a:r>
            <a:r>
              <a:rPr lang="en-US" sz="3200" dirty="0">
                <a:latin typeface="+mn-lt"/>
              </a:rPr>
              <a:t>how to diagnose and document pediatric malnutrition in routine clinical practice. </a:t>
            </a:r>
            <a:endParaRPr lang="en-US" sz="3200" dirty="0" smtClean="0">
              <a:latin typeface="+mn-lt"/>
            </a:endParaRPr>
          </a:p>
          <a:p>
            <a:pPr marL="342900" indent="-342900">
              <a:buFont typeface="+mj-lt"/>
              <a:buAutoNum type="arabicPeriod"/>
            </a:pPr>
            <a:r>
              <a:rPr lang="en-US" sz="3200" dirty="0" smtClean="0">
                <a:latin typeface="+mn-lt"/>
              </a:rPr>
              <a:t>Determine the most appropriate equation for calculating estimated energy needs in the pediatric patient. </a:t>
            </a:r>
          </a:p>
          <a:p>
            <a:pPr marL="342900" indent="-342900">
              <a:buFont typeface="+mj-lt"/>
              <a:buAutoNum type="arabicPeriod"/>
            </a:pPr>
            <a:endParaRPr lang="en-US" sz="3200" dirty="0">
              <a:latin typeface="+mn-lt"/>
            </a:endParaRPr>
          </a:p>
        </p:txBody>
      </p:sp>
    </p:spTree>
    <p:extLst>
      <p:ext uri="{BB962C8B-B14F-4D97-AF65-F5344CB8AC3E}">
        <p14:creationId xmlns:p14="http://schemas.microsoft.com/office/powerpoint/2010/main" xmlns="" val="35414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Evolving Settings for Malnutrition</a:t>
            </a:r>
            <a:endParaRPr lang="en-US" sz="4000" dirty="0"/>
          </a:p>
        </p:txBody>
      </p:sp>
      <p:sp>
        <p:nvSpPr>
          <p:cNvPr id="3" name="Text Placeholder 2"/>
          <p:cNvSpPr>
            <a:spLocks noGrp="1"/>
          </p:cNvSpPr>
          <p:nvPr>
            <p:ph type="body" sz="quarter" idx="13"/>
          </p:nvPr>
        </p:nvSpPr>
        <p:spPr>
          <a:xfrm>
            <a:off x="511175" y="1463674"/>
            <a:ext cx="4060826" cy="4302158"/>
          </a:xfrm>
        </p:spPr>
        <p:txBody>
          <a:bodyPr>
            <a:normAutofit/>
          </a:bodyPr>
          <a:lstStyle/>
          <a:p>
            <a:pPr marL="285750" indent="-285750">
              <a:buFont typeface="Arial" pitchFamily="34" charset="0"/>
              <a:buChar char="•"/>
            </a:pPr>
            <a:r>
              <a:rPr lang="en-US" sz="2400" dirty="0" smtClean="0">
                <a:latin typeface="+mn-lt"/>
              </a:rPr>
              <a:t>Historic</a:t>
            </a:r>
          </a:p>
          <a:p>
            <a:pPr marL="800100" lvl="2" indent="-342900">
              <a:buFont typeface="Wingdings" pitchFamily="2" charset="2"/>
              <a:buChar char="Ø"/>
            </a:pPr>
            <a:r>
              <a:rPr lang="en-US" sz="2000" dirty="0" smtClean="0"/>
              <a:t>Poverty, famine and war are primary contributors</a:t>
            </a:r>
            <a:endParaRPr lang="en-US" sz="2000" dirty="0"/>
          </a:p>
        </p:txBody>
      </p:sp>
      <p:sp>
        <p:nvSpPr>
          <p:cNvPr id="4" name="Text Placeholder 2"/>
          <p:cNvSpPr txBox="1">
            <a:spLocks/>
          </p:cNvSpPr>
          <p:nvPr/>
        </p:nvSpPr>
        <p:spPr>
          <a:xfrm>
            <a:off x="4800600" y="1463674"/>
            <a:ext cx="4060826" cy="445455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b="0" kern="1200" baseline="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sz="2400" dirty="0" smtClean="0">
                <a:latin typeface="+mn-lt"/>
              </a:rPr>
              <a:t>Today</a:t>
            </a:r>
          </a:p>
          <a:p>
            <a:pPr marL="1028700" lvl="1">
              <a:buFont typeface="Wingdings" pitchFamily="2" charset="2"/>
              <a:buChar char="Ø"/>
            </a:pPr>
            <a:r>
              <a:rPr lang="en-US" sz="2000" dirty="0" smtClean="0"/>
              <a:t>Poverty, famine and war still contributors in </a:t>
            </a:r>
            <a:r>
              <a:rPr lang="en-US" sz="2000" u="sng" dirty="0" smtClean="0"/>
              <a:t>developing countries</a:t>
            </a:r>
          </a:p>
          <a:p>
            <a:pPr marL="1028700" lvl="1">
              <a:buFont typeface="Wingdings" pitchFamily="2" charset="2"/>
              <a:buChar char="Ø"/>
            </a:pPr>
            <a:r>
              <a:rPr lang="en-US" sz="2000" dirty="0" smtClean="0"/>
              <a:t>Malnutrition in </a:t>
            </a:r>
            <a:r>
              <a:rPr lang="en-US" sz="2000" u="sng" dirty="0" smtClean="0"/>
              <a:t>developed countries</a:t>
            </a:r>
            <a:r>
              <a:rPr lang="en-US" sz="2000" dirty="0" smtClean="0"/>
              <a:t> generally occurs in the setting of acute or chronic illness</a:t>
            </a:r>
            <a:endParaRPr lang="en-US" sz="2000" dirty="0"/>
          </a:p>
        </p:txBody>
      </p:sp>
      <p:pic>
        <p:nvPicPr>
          <p:cNvPr id="3076" name="Picture 4" descr="Starved gir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2590800"/>
            <a:ext cx="2333801" cy="35401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melmille\AppData\Local\Microsoft\Windows\Temporary Internet Files\Content.IE5\234FEP1Z\5858-Hospital-Patient-In-A-Bed-A-Fish-In-His-IV-Container-Clipart-Illustration[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2116" y="4267200"/>
            <a:ext cx="1234440" cy="15387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52400" y="6359524"/>
            <a:ext cx="1600200" cy="307777"/>
          </a:xfrm>
          <a:prstGeom prst="rect">
            <a:avLst/>
          </a:prstGeom>
          <a:noFill/>
        </p:spPr>
        <p:txBody>
          <a:bodyPr wrap="square" rtlCol="0">
            <a:spAutoFit/>
          </a:bodyPr>
          <a:lstStyle/>
          <a:p>
            <a:r>
              <a:rPr lang="en-US" sz="1400" dirty="0" smtClean="0"/>
              <a:t>Jensen, 2014. </a:t>
            </a:r>
            <a:endParaRPr lang="en-US" sz="1400" dirty="0"/>
          </a:p>
        </p:txBody>
      </p:sp>
    </p:spTree>
    <p:extLst>
      <p:ext uri="{BB962C8B-B14F-4D97-AF65-F5344CB8AC3E}">
        <p14:creationId xmlns:p14="http://schemas.microsoft.com/office/powerpoint/2010/main" xmlns="" val="35634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 Prevalence</a:t>
            </a:r>
            <a:endParaRPr lang="en-US" sz="4000" dirty="0"/>
          </a:p>
        </p:txBody>
      </p:sp>
      <p:sp>
        <p:nvSpPr>
          <p:cNvPr id="3" name="Text Placeholder 2"/>
          <p:cNvSpPr>
            <a:spLocks noGrp="1"/>
          </p:cNvSpPr>
          <p:nvPr>
            <p:ph type="body" sz="quarter" idx="13"/>
          </p:nvPr>
        </p:nvSpPr>
        <p:spPr>
          <a:xfrm>
            <a:off x="511175" y="1311275"/>
            <a:ext cx="4060826" cy="4454557"/>
          </a:xfrm>
        </p:spPr>
        <p:txBody>
          <a:bodyPr/>
          <a:lstStyle/>
          <a:p>
            <a:pPr marL="285750" indent="-285750">
              <a:buFont typeface="Arial" pitchFamily="34" charset="0"/>
              <a:buChar char="•"/>
            </a:pPr>
            <a:r>
              <a:rPr lang="en-US" sz="2000" dirty="0" smtClean="0">
                <a:latin typeface="+mn-lt"/>
              </a:rPr>
              <a:t>Current prevalence of US children who experience acute or chronic undernutrition is unknown.  </a:t>
            </a:r>
            <a:endParaRPr lang="en-US" sz="2000" dirty="0">
              <a:latin typeface="+mn-lt"/>
            </a:endParaRPr>
          </a:p>
          <a:p>
            <a:pPr marL="285750" indent="-285750">
              <a:buFont typeface="Arial" pitchFamily="34" charset="0"/>
              <a:buChar char="•"/>
            </a:pPr>
            <a:r>
              <a:rPr lang="en-US" sz="2000" dirty="0" smtClean="0">
                <a:latin typeface="+mn-lt"/>
              </a:rPr>
              <a:t>Most frequently observed in hospitalized acute and/or chronically ill children and in those with special healthcare needs.  </a:t>
            </a:r>
          </a:p>
          <a:p>
            <a:pPr marL="285750" indent="-285750">
              <a:buFont typeface="Arial" pitchFamily="34" charset="0"/>
              <a:buChar char="•"/>
            </a:pPr>
            <a:r>
              <a:rPr lang="en-US" sz="2000" dirty="0" smtClean="0">
                <a:latin typeface="+mn-lt"/>
              </a:rPr>
              <a:t>Prevalence of illness related undernutrition is documented between 6%-51% in hospitalized children.</a:t>
            </a:r>
          </a:p>
          <a:p>
            <a:endParaRPr lang="en-US" dirty="0"/>
          </a:p>
        </p:txBody>
      </p:sp>
      <p:sp>
        <p:nvSpPr>
          <p:cNvPr id="4" name="Slide Number Placeholder 3"/>
          <p:cNvSpPr>
            <a:spLocks noGrp="1"/>
          </p:cNvSpPr>
          <p:nvPr>
            <p:ph type="sldNum" sz="quarter" idx="12"/>
          </p:nvPr>
        </p:nvSpPr>
        <p:spPr/>
        <p:txBody>
          <a:bodyPr/>
          <a:lstStyle/>
          <a:p>
            <a:fld id="{90033947-BDB2-44BC-B95C-A87CE3683263}" type="slidenum">
              <a:rPr lang="en-US" smtClean="0"/>
              <a:pPr/>
              <a:t>8</a:t>
            </a:fld>
            <a:endParaRPr lang="en-US"/>
          </a:p>
        </p:txBody>
      </p:sp>
      <p:sp>
        <p:nvSpPr>
          <p:cNvPr id="5" name="Text Placeholder 2"/>
          <p:cNvSpPr txBox="1">
            <a:spLocks/>
          </p:cNvSpPr>
          <p:nvPr/>
        </p:nvSpPr>
        <p:spPr>
          <a:xfrm>
            <a:off x="4800600" y="1295400"/>
            <a:ext cx="4060826" cy="462283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b="0" kern="1200" baseline="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sz="2000" dirty="0" smtClean="0">
                <a:latin typeface="+mn-lt"/>
              </a:rPr>
              <a:t>Factors responsible for the under-recognition of undernutrition:</a:t>
            </a:r>
          </a:p>
          <a:p>
            <a:pPr marL="1085850" lvl="1" indent="-342900">
              <a:buFont typeface="Wingdings" pitchFamily="2" charset="2"/>
              <a:buChar char="Ø"/>
            </a:pPr>
            <a:r>
              <a:rPr lang="en-US" sz="2000" dirty="0" smtClean="0"/>
              <a:t>Lack of uniform definitions</a:t>
            </a:r>
          </a:p>
          <a:p>
            <a:pPr marL="1085850" lvl="1" indent="-342900">
              <a:buFont typeface="Wingdings" pitchFamily="2" charset="2"/>
              <a:buChar char="Ø"/>
            </a:pPr>
            <a:r>
              <a:rPr lang="en-US" sz="2000" dirty="0"/>
              <a:t>H</a:t>
            </a:r>
            <a:r>
              <a:rPr lang="en-US" sz="2000" dirty="0" smtClean="0"/>
              <a:t>eterogeneous nutrition screening practices</a:t>
            </a:r>
          </a:p>
          <a:p>
            <a:pPr marL="1085850" lvl="1" indent="-342900">
              <a:buFont typeface="Wingdings" pitchFamily="2" charset="2"/>
              <a:buChar char="Ø"/>
            </a:pPr>
            <a:r>
              <a:rPr lang="en-US" sz="2000" dirty="0"/>
              <a:t>F</a:t>
            </a:r>
            <a:r>
              <a:rPr lang="en-US" sz="2000" dirty="0" smtClean="0"/>
              <a:t>ailure to prioritize nutrition</a:t>
            </a:r>
            <a:endParaRPr lang="en-US" sz="2000" dirty="0"/>
          </a:p>
        </p:txBody>
      </p:sp>
      <p:sp>
        <p:nvSpPr>
          <p:cNvPr id="6" name="TextBox 5"/>
          <p:cNvSpPr txBox="1"/>
          <p:nvPr/>
        </p:nvSpPr>
        <p:spPr>
          <a:xfrm>
            <a:off x="381000" y="6324600"/>
            <a:ext cx="1959191" cy="307777"/>
          </a:xfrm>
          <a:prstGeom prst="rect">
            <a:avLst/>
          </a:prstGeom>
          <a:noFill/>
        </p:spPr>
        <p:txBody>
          <a:bodyPr wrap="none" rtlCol="0">
            <a:spAutoFit/>
          </a:bodyPr>
          <a:lstStyle/>
          <a:p>
            <a:r>
              <a:rPr lang="en-US" sz="1400" dirty="0"/>
              <a:t>Mehta et al, </a:t>
            </a:r>
            <a:r>
              <a:rPr lang="en-US" sz="1400" i="1" dirty="0"/>
              <a:t>JPEN</a:t>
            </a:r>
            <a:r>
              <a:rPr lang="en-US" sz="1400" dirty="0"/>
              <a:t>, 2013</a:t>
            </a:r>
            <a:r>
              <a:rPr lang="en-US" sz="1400" dirty="0" smtClean="0"/>
              <a:t>.</a:t>
            </a:r>
            <a:endParaRPr lang="en-US" sz="1400" dirty="0"/>
          </a:p>
        </p:txBody>
      </p:sp>
    </p:spTree>
    <p:extLst>
      <p:ext uri="{BB962C8B-B14F-4D97-AF65-F5344CB8AC3E}">
        <p14:creationId xmlns:p14="http://schemas.microsoft.com/office/powerpoint/2010/main" xmlns="" val="267919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1000" y="1676401"/>
            <a:ext cx="3429000" cy="3733800"/>
          </a:xfrm>
        </p:spPr>
        <p:txBody>
          <a:bodyPr/>
          <a:lstStyle/>
          <a:p>
            <a:pPr marL="571500" indent="-285750">
              <a:buFont typeface="Arial" pitchFamily="34" charset="0"/>
              <a:buChar char="•"/>
            </a:pPr>
            <a:r>
              <a:rPr lang="en-US" sz="2000" dirty="0" smtClean="0">
                <a:latin typeface="+mn-lt"/>
              </a:rPr>
              <a:t>Immune system</a:t>
            </a:r>
          </a:p>
          <a:p>
            <a:pPr marL="571500" indent="-285750">
              <a:buFont typeface="Arial" pitchFamily="34" charset="0"/>
              <a:buChar char="•"/>
            </a:pPr>
            <a:r>
              <a:rPr lang="en-US" sz="2000" dirty="0" smtClean="0">
                <a:latin typeface="+mn-lt"/>
              </a:rPr>
              <a:t>Wound healing</a:t>
            </a:r>
          </a:p>
          <a:p>
            <a:pPr marL="571500" indent="-285750">
              <a:buFont typeface="Arial" pitchFamily="34" charset="0"/>
              <a:buChar char="•"/>
            </a:pPr>
            <a:r>
              <a:rPr lang="en-US" sz="2000" dirty="0" smtClean="0">
                <a:latin typeface="+mn-lt"/>
              </a:rPr>
              <a:t>Maintenance of muscle mass</a:t>
            </a:r>
          </a:p>
          <a:p>
            <a:pPr marL="571500" indent="-285750">
              <a:buFont typeface="Arial" pitchFamily="34" charset="0"/>
              <a:buChar char="•"/>
            </a:pPr>
            <a:r>
              <a:rPr lang="en-US" sz="2000" dirty="0" smtClean="0">
                <a:latin typeface="+mn-lt"/>
              </a:rPr>
              <a:t>Mortality</a:t>
            </a:r>
          </a:p>
          <a:p>
            <a:pPr marL="571500" indent="-285750">
              <a:buFont typeface="Arial" pitchFamily="34" charset="0"/>
              <a:buChar char="•"/>
            </a:pPr>
            <a:r>
              <a:rPr lang="en-US" sz="2000" dirty="0" smtClean="0">
                <a:latin typeface="+mn-lt"/>
              </a:rPr>
              <a:t>Length of stay</a:t>
            </a:r>
          </a:p>
          <a:p>
            <a:pPr marL="571500" indent="-285750">
              <a:buFont typeface="Arial" pitchFamily="34" charset="0"/>
              <a:buChar char="•"/>
            </a:pPr>
            <a:r>
              <a:rPr lang="en-US" sz="2000" dirty="0" smtClean="0">
                <a:latin typeface="+mn-lt"/>
              </a:rPr>
              <a:t>Hospital re-admission rates</a:t>
            </a:r>
            <a:endParaRPr lang="en-US" sz="2000" dirty="0">
              <a:latin typeface="+mn-lt"/>
            </a:endParaRPr>
          </a:p>
          <a:p>
            <a:endParaRPr lang="en-US" dirty="0"/>
          </a:p>
        </p:txBody>
      </p:sp>
      <p:sp>
        <p:nvSpPr>
          <p:cNvPr id="6" name="TextBox 5"/>
          <p:cNvSpPr txBox="1"/>
          <p:nvPr/>
        </p:nvSpPr>
        <p:spPr>
          <a:xfrm>
            <a:off x="6096000" y="2133600"/>
            <a:ext cx="2819400" cy="1846659"/>
          </a:xfrm>
          <a:prstGeom prst="rect">
            <a:avLst/>
          </a:prstGeom>
          <a:noFill/>
        </p:spPr>
        <p:txBody>
          <a:bodyPr wrap="square" rtlCol="0">
            <a:spAutoFit/>
          </a:bodyPr>
          <a:lstStyle/>
          <a:p>
            <a:pPr marL="0" lvl="1" algn="ctr"/>
            <a:r>
              <a:rPr lang="en-US" sz="3200" dirty="0">
                <a:sym typeface="Wingdings" pitchFamily="2" charset="2"/>
              </a:rPr>
              <a:t>Increased </a:t>
            </a:r>
            <a:r>
              <a:rPr lang="en-US" sz="3200" dirty="0"/>
              <a:t>Hospitalization </a:t>
            </a:r>
            <a:r>
              <a:rPr lang="en-US" sz="3200" dirty="0" smtClean="0"/>
              <a:t>Costs</a:t>
            </a:r>
            <a:endParaRPr lang="en-US" sz="3200" dirty="0"/>
          </a:p>
          <a:p>
            <a:endParaRPr lang="en-US" dirty="0"/>
          </a:p>
        </p:txBody>
      </p:sp>
      <p:sp>
        <p:nvSpPr>
          <p:cNvPr id="8" name="Right Arrow 7"/>
          <p:cNvSpPr/>
          <p:nvPr/>
        </p:nvSpPr>
        <p:spPr>
          <a:xfrm>
            <a:off x="4030980" y="2590800"/>
            <a:ext cx="1752600" cy="803978"/>
          </a:xfrm>
          <a:prstGeom prst="rightArrow">
            <a:avLst/>
          </a:prstGeom>
          <a:solidFill>
            <a:srgbClr val="DA291C"/>
          </a:solidFill>
          <a:ln>
            <a:solidFill>
              <a:srgbClr val="DA291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solidFill>
                <a:srgbClr val="FF0000"/>
              </a:solidFill>
            </a:endParaRPr>
          </a:p>
        </p:txBody>
      </p:sp>
      <p:sp>
        <p:nvSpPr>
          <p:cNvPr id="9" name="TextBox 8"/>
          <p:cNvSpPr txBox="1"/>
          <p:nvPr/>
        </p:nvSpPr>
        <p:spPr>
          <a:xfrm>
            <a:off x="533400" y="457200"/>
            <a:ext cx="7848600" cy="1323439"/>
          </a:xfrm>
          <a:prstGeom prst="rect">
            <a:avLst/>
          </a:prstGeom>
          <a:noFill/>
        </p:spPr>
        <p:txBody>
          <a:bodyPr wrap="square" rtlCol="0">
            <a:spAutoFit/>
          </a:bodyPr>
          <a:lstStyle/>
          <a:p>
            <a:r>
              <a:rPr lang="en-US" sz="4000" b="1" dirty="0">
                <a:latin typeface="+mj-lt"/>
              </a:rPr>
              <a:t>Negative Impact of Malnutrition</a:t>
            </a:r>
          </a:p>
          <a:p>
            <a:endParaRPr lang="en-US" sz="4000" dirty="0" smtClean="0"/>
          </a:p>
        </p:txBody>
      </p:sp>
      <p:sp>
        <p:nvSpPr>
          <p:cNvPr id="10" name="TextBox 9"/>
          <p:cNvSpPr txBox="1"/>
          <p:nvPr/>
        </p:nvSpPr>
        <p:spPr>
          <a:xfrm>
            <a:off x="152400" y="6328275"/>
            <a:ext cx="2819400" cy="307777"/>
          </a:xfrm>
          <a:prstGeom prst="rect">
            <a:avLst/>
          </a:prstGeom>
          <a:noFill/>
        </p:spPr>
        <p:txBody>
          <a:bodyPr wrap="square" rtlCol="0">
            <a:spAutoFit/>
          </a:bodyPr>
          <a:lstStyle/>
          <a:p>
            <a:r>
              <a:rPr lang="en-US" sz="1400" dirty="0" smtClean="0"/>
              <a:t>Phillips</a:t>
            </a:r>
            <a:r>
              <a:rPr lang="en-US" sz="1400" dirty="0"/>
              <a:t>, </a:t>
            </a:r>
            <a:r>
              <a:rPr lang="en-US" sz="1400" i="1" dirty="0" err="1" smtClean="0"/>
              <a:t>Pract</a:t>
            </a:r>
            <a:r>
              <a:rPr lang="en-US" sz="1400" i="1" dirty="0" smtClean="0"/>
              <a:t> </a:t>
            </a:r>
            <a:r>
              <a:rPr lang="en-US" sz="1400" i="1" dirty="0" err="1" smtClean="0"/>
              <a:t>Gastroenterol</a:t>
            </a:r>
            <a:r>
              <a:rPr lang="en-US" sz="1400" i="1" dirty="0" smtClean="0"/>
              <a:t>,  </a:t>
            </a:r>
            <a:r>
              <a:rPr lang="en-US" sz="1400" dirty="0" smtClean="0"/>
              <a:t>2014.</a:t>
            </a:r>
            <a:endParaRPr lang="en-US" sz="1400" dirty="0"/>
          </a:p>
        </p:txBody>
      </p:sp>
    </p:spTree>
    <p:extLst>
      <p:ext uri="{BB962C8B-B14F-4D97-AF65-F5344CB8AC3E}">
        <p14:creationId xmlns:p14="http://schemas.microsoft.com/office/powerpoint/2010/main" xmlns="" val="22991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P spid="8" grpId="0" animBg="1"/>
    </p:bld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N_PowerPoint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2194</TotalTime>
  <Words>4784</Words>
  <Application>Microsoft Office PowerPoint</Application>
  <PresentationFormat>On-screen Show (4:3)</PresentationFormat>
  <Paragraphs>574</Paragraphs>
  <Slides>42</Slides>
  <Notes>42</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1_Office Theme</vt:lpstr>
      <vt:lpstr>CN_PowerPoint_White</vt:lpstr>
      <vt:lpstr>Identification and Documentation of  Pediatric Malnutrition</vt:lpstr>
      <vt:lpstr>Formula Ordering: What you need to know</vt:lpstr>
      <vt:lpstr>Slide 3</vt:lpstr>
      <vt:lpstr>Slide 4</vt:lpstr>
      <vt:lpstr>Slide 5</vt:lpstr>
      <vt:lpstr>Objectives</vt:lpstr>
      <vt:lpstr>Evolving Settings for Malnutrition</vt:lpstr>
      <vt:lpstr>US Prevalence</vt:lpstr>
      <vt:lpstr>Slide 9</vt:lpstr>
      <vt:lpstr>Slide 10</vt:lpstr>
      <vt:lpstr>Malnutrition encompasses the full range of undernutrition / overnutrition </vt:lpstr>
      <vt:lpstr>Definitions</vt:lpstr>
      <vt:lpstr>Mechanisms</vt:lpstr>
      <vt:lpstr>Inflammation &amp; Malnutrition</vt:lpstr>
      <vt:lpstr>Indicators of Pediatric Malnutrition</vt:lpstr>
      <vt:lpstr>Indicators of Pediatric Malnutrition</vt:lpstr>
      <vt:lpstr>Indicators of Pediatric Malnutrition</vt:lpstr>
      <vt:lpstr>Indicators of Pediatric Malnutrition</vt:lpstr>
      <vt:lpstr>Indicators for Pediatric Malnutrition</vt:lpstr>
      <vt:lpstr>Classifying Pediatric Malnutrition</vt:lpstr>
      <vt:lpstr>Classifying Pediatric Malnutrition</vt:lpstr>
      <vt:lpstr>Slide 22</vt:lpstr>
      <vt:lpstr>Estimating Nutritional Needs</vt:lpstr>
      <vt:lpstr>Ideal Body Weight??? </vt:lpstr>
      <vt:lpstr>Estimating needs for “Catch Up Growth”</vt:lpstr>
      <vt:lpstr>Slide 26</vt:lpstr>
      <vt:lpstr>Case Study 2</vt:lpstr>
      <vt:lpstr>Coding &amp; Reimbursement </vt:lpstr>
      <vt:lpstr>Coding &amp; Reimbursement</vt:lpstr>
      <vt:lpstr>Example Changes in Reimbursement when Malnutrition is Documented</vt:lpstr>
      <vt:lpstr>Malnutrition Documentation </vt:lpstr>
      <vt:lpstr>Implementation at Children’s National</vt:lpstr>
      <vt:lpstr>Standardized Data Collection is Essential </vt:lpstr>
      <vt:lpstr>Standardizing the Diagnosis </vt:lpstr>
      <vt:lpstr>Example Diagnosis Statements</vt:lpstr>
      <vt:lpstr>Tracking</vt:lpstr>
      <vt:lpstr>Tracking: RD’s role</vt:lpstr>
      <vt:lpstr>Additional Tracking</vt:lpstr>
      <vt:lpstr>Continued Evolution</vt:lpstr>
      <vt:lpstr>Question 1</vt:lpstr>
      <vt:lpstr>Question 2</vt:lpstr>
      <vt:lpstr>References</vt:lpstr>
    </vt:vector>
  </TitlesOfParts>
  <Company>Children's National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Documentation of  Pediatric Malnutrition</dc:title>
  <dc:creator>Miller, Melissa</dc:creator>
  <cp:lastModifiedBy>davisj3</cp:lastModifiedBy>
  <cp:revision>143</cp:revision>
  <cp:lastPrinted>2016-02-16T20:16:56Z</cp:lastPrinted>
  <dcterms:created xsi:type="dcterms:W3CDTF">2015-03-20T19:17:07Z</dcterms:created>
  <dcterms:modified xsi:type="dcterms:W3CDTF">2016-02-17T02:58:59Z</dcterms:modified>
</cp:coreProperties>
</file>