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76" r:id="rId4"/>
    <p:sldId id="275" r:id="rId5"/>
    <p:sldId id="277" r:id="rId6"/>
    <p:sldId id="282" r:id="rId7"/>
    <p:sldId id="278" r:id="rId8"/>
    <p:sldId id="280" r:id="rId9"/>
    <p:sldId id="279" r:id="rId10"/>
    <p:sldId id="285" r:id="rId11"/>
    <p:sldId id="258" r:id="rId12"/>
    <p:sldId id="263" r:id="rId13"/>
    <p:sldId id="265" r:id="rId14"/>
    <p:sldId id="266" r:id="rId15"/>
    <p:sldId id="270" r:id="rId16"/>
    <p:sldId id="268" r:id="rId17"/>
    <p:sldId id="271" r:id="rId18"/>
    <p:sldId id="281" r:id="rId19"/>
    <p:sldId id="272" r:id="rId20"/>
    <p:sldId id="273" r:id="rId21"/>
    <p:sldId id="284" r:id="rId22"/>
    <p:sldId id="286" r:id="rId23"/>
    <p:sldId id="259" r:id="rId24"/>
    <p:sldId id="283" r:id="rId25"/>
    <p:sldId id="294" r:id="rId26"/>
    <p:sldId id="298" r:id="rId27"/>
    <p:sldId id="274" r:id="rId28"/>
    <p:sldId id="297" r:id="rId29"/>
    <p:sldId id="261" r:id="rId30"/>
    <p:sldId id="288" r:id="rId31"/>
    <p:sldId id="292" r:id="rId32"/>
    <p:sldId id="289" r:id="rId33"/>
    <p:sldId id="295" r:id="rId34"/>
    <p:sldId id="296" r:id="rId35"/>
    <p:sldId id="293" r:id="rId36"/>
    <p:sldId id="290" r:id="rId37"/>
    <p:sldId id="287" r:id="rId38"/>
    <p:sldId id="291" r:id="rId39"/>
    <p:sldId id="262" r:id="rId40"/>
    <p:sldId id="269" r:id="rId41"/>
    <p:sldId id="267" r:id="rId42"/>
    <p:sldId id="26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3" autoAdjust="0"/>
    <p:restoredTop sz="94660"/>
  </p:normalViewPr>
  <p:slideViewPr>
    <p:cSldViewPr snapToGrid="0">
      <p:cViewPr varScale="1">
        <p:scale>
          <a:sx n="87" d="100"/>
          <a:sy n="87" d="100"/>
        </p:scale>
        <p:origin x="147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252FE-4702-934C-924B-65BDCC0A7AEE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314DD-6F99-9945-8355-7BBDDB08C8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000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EC491-71F7-5648-AD5B-F94C0F527F15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99ECB-EEE7-7C44-9AF4-43FC7CAB0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9ECB-EEE7-7C44-9AF4-43FC7CAB08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1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9ECB-EEE7-7C44-9AF4-43FC7CAB08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9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9ECB-EEE7-7C44-9AF4-43FC7CAB08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130425"/>
            <a:ext cx="5867400" cy="917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44E5-5B7F-1A44-AE86-FE88976AC375}" type="datetime4">
              <a:rPr lang="en-US" smtClean="0"/>
              <a:pPr/>
              <a:t>February 15,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188640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744"/>
            <a:ext cx="6324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February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54885" y="1311275"/>
            <a:ext cx="2089116" cy="445455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B27-A021-2B4E-805B-7E679949307B}" type="datetime4">
              <a:rPr lang="en-US" smtClean="0"/>
              <a:pPr/>
              <a:t>February 15,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4C42-742C-334B-9CCA-ECC4B683B798}" type="datetime4">
              <a:rPr lang="en-US" smtClean="0"/>
              <a:pPr/>
              <a:t>February 15,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01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E72B34"/>
              </a:clrFrom>
              <a:clrTo>
                <a:srgbClr val="E72B34">
                  <a:alpha val="0"/>
                </a:srgbClr>
              </a:clrTo>
            </a:clrChange>
            <a:alphaModFix amt="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3887"/>
            <a:ext cx="82296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6746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rgbClr val="7F6C6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1982-4C85-D74A-B343-426C479BC70A}" type="datetime4">
              <a:rPr lang="en-US" smtClean="0"/>
              <a:pPr/>
              <a:t>February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O:\MAC-SERVER\Jobs\CNM_Childrens_National_Medical_Center\12495-08_Collateral_Templates\PPT\Links\CN_Red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1179"/>
            <a:ext cx="9144001" cy="53213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44A9-D422-3944-83CB-2C77CEC6E6D3}" type="datetime4">
              <a:rPr lang="en-US" smtClean="0"/>
              <a:pPr/>
              <a:t>February 15,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MAC-SERVER\Jobs\CNM_Childrens_National_Medical_Center\12495-08_Collateral_Templates\PPT\Links\CN_Taupe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9343"/>
            <a:ext cx="9144001" cy="5321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17CF-2E60-5C43-A39B-116AF32F5574}" type="datetime4">
              <a:rPr lang="en-US" smtClean="0"/>
              <a:pPr/>
              <a:t>February 15,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February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D87F-CC09-9346-812D-7966B6919BE7}" type="datetime4">
              <a:rPr lang="en-US" smtClean="0"/>
              <a:pPr/>
              <a:t>February 15,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3EF1-CCF7-EA41-97FF-C0CE9D3F6FD4}" type="datetime4">
              <a:rPr lang="en-US" smtClean="0"/>
              <a:pPr/>
              <a:t>February 15,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5820-01A4-FA45-B5CC-843AEFB83044}" type="datetime4">
              <a:rPr lang="en-US" smtClean="0"/>
              <a:pPr/>
              <a:t>February 15,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6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3EF1-CCF7-EA41-97FF-C0CE9D3F6FD4}" type="datetime4">
              <a:rPr lang="en-US" smtClean="0"/>
              <a:pPr/>
              <a:t>February 15,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311275"/>
            <a:ext cx="9144000" cy="44545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2E6FB912-7241-A94E-9456-8504F6FE9EA0}" type="datetime4">
              <a:rPr lang="en-US" smtClean="0"/>
              <a:pPr/>
              <a:t>February 15,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Color_bar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50" r:id="rId5"/>
    <p:sldLayoutId id="2147483652" r:id="rId6"/>
    <p:sldLayoutId id="2147483654" r:id="rId7"/>
    <p:sldLayoutId id="2147483655" r:id="rId8"/>
    <p:sldLayoutId id="2147483663" r:id="rId9"/>
    <p:sldLayoutId id="2147483664" r:id="rId10"/>
    <p:sldLayoutId id="2147483653" r:id="rId11"/>
    <p:sldLayoutId id="2147483656" r:id="rId12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FF0000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2422" y="2029097"/>
            <a:ext cx="6309361" cy="1105989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smtClean="0"/>
              <a:t>Baby Bites: Tidbits on Infant Feeding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Rebecca Vander Veer, RD, LD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16,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Donor Milk in the Outpatient Setting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6473" y="1413164"/>
            <a:ext cx="7963009" cy="4939510"/>
          </a:xfrm>
        </p:spPr>
        <p:txBody>
          <a:bodyPr>
            <a:normAutofit/>
          </a:bodyPr>
          <a:lstStyle/>
          <a:p>
            <a:r>
              <a:rPr lang="en-US" dirty="0" smtClean="0"/>
              <a:t>Pasteurized donor milk from HMBANA milk banks</a:t>
            </a:r>
          </a:p>
          <a:p>
            <a:pPr lvl="1"/>
            <a:r>
              <a:rPr lang="en-US" dirty="0" smtClean="0"/>
              <a:t>Donor and her milk are screened</a:t>
            </a:r>
          </a:p>
          <a:p>
            <a:pPr lvl="1"/>
            <a:r>
              <a:rPr lang="en-US" dirty="0" smtClean="0"/>
              <a:t>Limited availability with prescription</a:t>
            </a:r>
          </a:p>
          <a:p>
            <a:r>
              <a:rPr lang="en-US" dirty="0" smtClean="0"/>
              <a:t>Internet, community (e.g., family member)</a:t>
            </a:r>
          </a:p>
          <a:p>
            <a:pPr lvl="1"/>
            <a:r>
              <a:rPr lang="en-US" dirty="0" smtClean="0"/>
              <a:t>Use with extreme caution</a:t>
            </a:r>
          </a:p>
          <a:p>
            <a:pPr lvl="1"/>
            <a:r>
              <a:rPr lang="en-US" dirty="0" smtClean="0"/>
              <a:t>Non-pasteurized</a:t>
            </a:r>
          </a:p>
          <a:p>
            <a:pPr lvl="1"/>
            <a:r>
              <a:rPr lang="en-US" dirty="0" smtClean="0"/>
              <a:t>Risks: </a:t>
            </a:r>
          </a:p>
          <a:p>
            <a:pPr lvl="2"/>
            <a:r>
              <a:rPr lang="en-US" dirty="0" smtClean="0"/>
              <a:t>Microbial contamination</a:t>
            </a:r>
          </a:p>
          <a:p>
            <a:pPr lvl="2"/>
            <a:r>
              <a:rPr lang="en-US" dirty="0" smtClean="0"/>
              <a:t>Diluted milk</a:t>
            </a:r>
          </a:p>
          <a:p>
            <a:pPr lvl="2"/>
            <a:r>
              <a:rPr lang="en-US" dirty="0" smtClean="0"/>
              <a:t>Contamination with other animal milks</a:t>
            </a:r>
          </a:p>
          <a:p>
            <a:pPr lvl="2"/>
            <a:r>
              <a:rPr lang="en-US" dirty="0" smtClean="0"/>
              <a:t>Drug/infectious disease exposure (e.g., HIV)</a:t>
            </a:r>
          </a:p>
        </p:txBody>
      </p:sp>
    </p:spTree>
    <p:extLst>
      <p:ext uri="{BB962C8B-B14F-4D97-AF65-F5344CB8AC3E}">
        <p14:creationId xmlns:p14="http://schemas.microsoft.com/office/powerpoint/2010/main" val="40676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Infant Formula Essentials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569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82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Types of Formula: Standard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50732"/>
            <a:ext cx="8229600" cy="4875432"/>
          </a:xfrm>
        </p:spPr>
        <p:txBody>
          <a:bodyPr/>
          <a:lstStyle/>
          <a:p>
            <a:r>
              <a:rPr lang="en-US" dirty="0" smtClean="0"/>
              <a:t>Standard Term formula</a:t>
            </a:r>
          </a:p>
          <a:p>
            <a:pPr lvl="1"/>
            <a:r>
              <a:rPr lang="en-US" dirty="0" smtClean="0"/>
              <a:t>Enfamil Infant, </a:t>
            </a:r>
            <a:r>
              <a:rPr lang="en-US" dirty="0" err="1" smtClean="0"/>
              <a:t>Similac</a:t>
            </a:r>
            <a:r>
              <a:rPr lang="en-US" dirty="0" smtClean="0"/>
              <a:t> Advance, </a:t>
            </a:r>
            <a:br>
              <a:rPr lang="en-US" dirty="0" smtClean="0"/>
            </a:br>
            <a:r>
              <a:rPr lang="en-US" dirty="0" smtClean="0"/>
              <a:t>Gerber Good Start Gentle</a:t>
            </a:r>
          </a:p>
          <a:p>
            <a:pPr lvl="2"/>
            <a:r>
              <a:rPr lang="en-US" dirty="0" smtClean="0"/>
              <a:t>Store brands, organic brands, etc.</a:t>
            </a:r>
          </a:p>
          <a:p>
            <a:pPr lvl="1"/>
            <a:r>
              <a:rPr lang="en-US" dirty="0" smtClean="0"/>
              <a:t>New organic/non-GMO versions</a:t>
            </a:r>
          </a:p>
          <a:p>
            <a:r>
              <a:rPr lang="en-US" dirty="0" smtClean="0"/>
              <a:t>For healthy </a:t>
            </a:r>
            <a:r>
              <a:rPr lang="en-US" b="1" dirty="0" smtClean="0"/>
              <a:t>term</a:t>
            </a:r>
            <a:r>
              <a:rPr lang="en-US" dirty="0" smtClean="0"/>
              <a:t> babies</a:t>
            </a:r>
          </a:p>
          <a:p>
            <a:r>
              <a:rPr lang="en-US" dirty="0" smtClean="0"/>
              <a:t>Cow’s milk based</a:t>
            </a:r>
          </a:p>
          <a:p>
            <a:r>
              <a:rPr lang="en-US" dirty="0" smtClean="0"/>
              <a:t>19 or 20 kcal/</a:t>
            </a:r>
            <a:r>
              <a:rPr lang="en-US" dirty="0" err="1" smtClean="0"/>
              <a:t>oz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707" y="3409079"/>
            <a:ext cx="1841280" cy="184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59" t="4229" r="11352" b="6063"/>
          <a:stretch/>
        </p:blipFill>
        <p:spPr>
          <a:xfrm>
            <a:off x="6658237" y="1461273"/>
            <a:ext cx="1720091" cy="1953532"/>
          </a:xfrm>
          <a:prstGeom prst="rect">
            <a:avLst/>
          </a:prstGeom>
        </p:spPr>
      </p:pic>
      <p:pic>
        <p:nvPicPr>
          <p:cNvPr id="9" name="Picture 8" descr="https://static.abbottnutrition.com/cms-prod/Similac-2015.com/img/SWA1_SimplePac_Front-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231" y="2464762"/>
            <a:ext cx="1886432" cy="1995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6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Types of Formula: Standard Preterm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890"/>
            <a:ext cx="5690212" cy="4892274"/>
          </a:xfrm>
        </p:spPr>
        <p:txBody>
          <a:bodyPr>
            <a:normAutofit/>
          </a:bodyPr>
          <a:lstStyle/>
          <a:p>
            <a:r>
              <a:rPr lang="en-US" dirty="0" smtClean="0"/>
              <a:t>Standard Preterm Formula</a:t>
            </a:r>
          </a:p>
          <a:p>
            <a:pPr lvl="1"/>
            <a:r>
              <a:rPr lang="en-US" dirty="0" err="1" smtClean="0"/>
              <a:t>Similac</a:t>
            </a:r>
            <a:r>
              <a:rPr lang="en-US" dirty="0" smtClean="0"/>
              <a:t> </a:t>
            </a:r>
            <a:r>
              <a:rPr lang="en-US" dirty="0" err="1" smtClean="0"/>
              <a:t>Neosure</a:t>
            </a:r>
            <a:r>
              <a:rPr lang="en-US" dirty="0" smtClean="0"/>
              <a:t>, Enfamil </a:t>
            </a:r>
            <a:r>
              <a:rPr lang="en-US" dirty="0" err="1" smtClean="0"/>
              <a:t>Enfacare</a:t>
            </a:r>
            <a:endParaRPr lang="en-US" dirty="0" smtClean="0"/>
          </a:p>
          <a:p>
            <a:r>
              <a:rPr lang="en-US" dirty="0" smtClean="0"/>
              <a:t>For preterm infants &gt;2.5 kg </a:t>
            </a:r>
            <a:br>
              <a:rPr lang="en-US" dirty="0" smtClean="0"/>
            </a:br>
            <a:r>
              <a:rPr lang="en-US" dirty="0" smtClean="0"/>
              <a:t>until ~9 months CGA</a:t>
            </a:r>
          </a:p>
          <a:p>
            <a:pPr lvl="1"/>
            <a:r>
              <a:rPr lang="en-US" dirty="0" smtClean="0"/>
              <a:t>Includes late preterm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↑ </a:t>
            </a:r>
            <a:r>
              <a:rPr lang="en-US" dirty="0" smtClean="0"/>
              <a:t>Protein, Ca, </a:t>
            </a:r>
            <a:r>
              <a:rPr lang="en-US" dirty="0" err="1" smtClean="0"/>
              <a:t>Phos</a:t>
            </a:r>
            <a:r>
              <a:rPr lang="en-US" dirty="0" smtClean="0"/>
              <a:t>, folate, trace minerals, fat-soluble vitamins, etc.</a:t>
            </a:r>
          </a:p>
          <a:p>
            <a:r>
              <a:rPr lang="en-US" dirty="0" smtClean="0"/>
              <a:t>Cow’s milk based</a:t>
            </a:r>
          </a:p>
          <a:p>
            <a:r>
              <a:rPr lang="en-US" dirty="0" smtClean="0"/>
              <a:t>22 kcal/</a:t>
            </a:r>
            <a:r>
              <a:rPr lang="en-US" dirty="0" err="1" smtClean="0"/>
              <a:t>oz</a:t>
            </a:r>
            <a:endParaRPr lang="en-US" dirty="0"/>
          </a:p>
        </p:txBody>
      </p:sp>
      <p:pic>
        <p:nvPicPr>
          <p:cNvPr id="1026" name="Picture 2" descr="http://www.medline.com/media/catalog/sku/R-L/300x300/R-L56177_PRI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r="16724"/>
          <a:stretch/>
        </p:blipFill>
        <p:spPr bwMode="auto">
          <a:xfrm>
            <a:off x="6016290" y="2152853"/>
            <a:ext cx="1222871" cy="264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710" r="14349" b="3559"/>
          <a:stretch/>
        </p:blipFill>
        <p:spPr>
          <a:xfrm>
            <a:off x="7061812" y="2009182"/>
            <a:ext cx="1998842" cy="235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Types of Formula: Specialty Standard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056"/>
            <a:ext cx="8229600" cy="489610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Similac</a:t>
            </a:r>
            <a:r>
              <a:rPr lang="en-US" dirty="0" smtClean="0"/>
              <a:t> Sensitive, </a:t>
            </a:r>
            <a:r>
              <a:rPr lang="en-US" dirty="0" err="1" smtClean="0"/>
              <a:t>Similac</a:t>
            </a:r>
            <a:r>
              <a:rPr lang="en-US" dirty="0" smtClean="0"/>
              <a:t> for Spit-Up,</a:t>
            </a:r>
            <a:br>
              <a:rPr lang="en-US" dirty="0" smtClean="0"/>
            </a:br>
            <a:r>
              <a:rPr lang="en-US" dirty="0" smtClean="0"/>
              <a:t>Enfamil A.R. (added rice)</a:t>
            </a:r>
          </a:p>
          <a:p>
            <a:r>
              <a:rPr lang="en-US" dirty="0" smtClean="0"/>
              <a:t>For fussiness, gas, spit-up, GER</a:t>
            </a:r>
          </a:p>
          <a:p>
            <a:r>
              <a:rPr lang="en-US" dirty="0" smtClean="0"/>
              <a:t>Cow’s milk based</a:t>
            </a:r>
          </a:p>
          <a:p>
            <a:r>
              <a:rPr lang="en-US" dirty="0" smtClean="0"/>
              <a:t>Lower lactose content</a:t>
            </a:r>
          </a:p>
          <a:p>
            <a:r>
              <a:rPr lang="en-US" dirty="0" smtClean="0"/>
              <a:t>Added rice starch</a:t>
            </a:r>
          </a:p>
          <a:p>
            <a:pPr lvl="1"/>
            <a:r>
              <a:rPr lang="en-US" dirty="0" smtClean="0"/>
              <a:t>vs. adding rice cereal</a:t>
            </a:r>
          </a:p>
          <a:p>
            <a:r>
              <a:rPr lang="en-US" dirty="0" smtClean="0"/>
              <a:t>? efficacy</a:t>
            </a:r>
          </a:p>
          <a:p>
            <a:pPr lvl="1"/>
            <a:r>
              <a:rPr lang="en-US" dirty="0" smtClean="0"/>
              <a:t>Placebo effect/treats symptoms?</a:t>
            </a:r>
          </a:p>
          <a:p>
            <a:pPr lvl="1"/>
            <a:r>
              <a:rPr lang="en-US" dirty="0" smtClean="0"/>
              <a:t>Treats normal infant behavior?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↓</a:t>
            </a:r>
            <a:r>
              <a:rPr lang="en-US" dirty="0" smtClean="0"/>
              <a:t> kcal? </a:t>
            </a:r>
            <a:r>
              <a:rPr lang="en-US" dirty="0" smtClean="0">
                <a:sym typeface="Wingdings" panose="05000000000000000000" pitchFamily="2" charset="2"/>
              </a:rPr>
              <a:t> effect on growth</a:t>
            </a:r>
            <a:endParaRPr lang="en-US" dirty="0"/>
          </a:p>
        </p:txBody>
      </p:sp>
      <p:pic>
        <p:nvPicPr>
          <p:cNvPr id="2050" name="Picture 2" descr="http://ll-us-i5.wal.co/dfw/dce07b8c-63f9/k2-_01f9781c-9076-434d-93da-6cec295e941b.v4.jpg-2312fdb12d3ca58e354e49ac2df762ec41b73609-optim-45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4" y="1230055"/>
            <a:ext cx="1957501" cy="19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cx.images-amazon.com/images/I/51L723YF1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94" y="3410573"/>
            <a:ext cx="1748421" cy="198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atic.abbottnutrition.com/cms-prod/Similac-2015.com/img/SSE1-Front-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16" y="2497436"/>
            <a:ext cx="2060115" cy="206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246564"/>
            <a:ext cx="3828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rbel" panose="020B0503020204020204" pitchFamily="34" charset="0"/>
              </a:rPr>
              <a:t>Lasekan</a:t>
            </a:r>
            <a:r>
              <a:rPr lang="en-US" sz="1400" dirty="0" smtClean="0">
                <a:latin typeface="Corbel" panose="020B0503020204020204" pitchFamily="34" charset="0"/>
              </a:rPr>
              <a:t>, 2014; </a:t>
            </a:r>
            <a:r>
              <a:rPr lang="en-US" sz="1400" dirty="0" err="1" smtClean="0">
                <a:latin typeface="Corbel" panose="020B0503020204020204" pitchFamily="34" charset="0"/>
              </a:rPr>
              <a:t>Lightdale</a:t>
            </a:r>
            <a:r>
              <a:rPr lang="en-US" sz="1400" dirty="0" smtClean="0">
                <a:latin typeface="Corbel" panose="020B0503020204020204" pitchFamily="34" charset="0"/>
              </a:rPr>
              <a:t>, 2013; </a:t>
            </a:r>
            <a:r>
              <a:rPr lang="en-US" sz="1400" dirty="0" err="1" smtClean="0">
                <a:latin typeface="Corbel" panose="020B0503020204020204" pitchFamily="34" charset="0"/>
              </a:rPr>
              <a:t>Vanderhoof</a:t>
            </a:r>
            <a:r>
              <a:rPr lang="en-US" sz="1400" dirty="0" smtClean="0">
                <a:latin typeface="Corbel" panose="020B0503020204020204" pitchFamily="34" charset="0"/>
              </a:rPr>
              <a:t>, 2003</a:t>
            </a:r>
            <a:endParaRPr lang="en-U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Types of Formula: Soy-Based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906"/>
            <a:ext cx="8229600" cy="4881257"/>
          </a:xfrm>
        </p:spPr>
        <p:txBody>
          <a:bodyPr/>
          <a:lstStyle/>
          <a:p>
            <a:r>
              <a:rPr lang="en-US" dirty="0" err="1" smtClean="0"/>
              <a:t>ProSobee</a:t>
            </a:r>
            <a:r>
              <a:rPr lang="en-US" dirty="0" smtClean="0"/>
              <a:t>, </a:t>
            </a:r>
            <a:r>
              <a:rPr lang="en-US" dirty="0" err="1" smtClean="0"/>
              <a:t>Isomil</a:t>
            </a:r>
            <a:r>
              <a:rPr lang="en-US" dirty="0" smtClean="0"/>
              <a:t>, Gerber Soy</a:t>
            </a:r>
          </a:p>
          <a:p>
            <a:r>
              <a:rPr lang="en-US" dirty="0" smtClean="0"/>
              <a:t>Vegan/vegetarian</a:t>
            </a:r>
          </a:p>
          <a:p>
            <a:r>
              <a:rPr lang="en-US" u="sng" dirty="0" smtClean="0"/>
              <a:t>Not indicated</a:t>
            </a:r>
            <a:r>
              <a:rPr lang="en-US" dirty="0" smtClean="0"/>
              <a:t> for preterm infants</a:t>
            </a:r>
          </a:p>
          <a:p>
            <a:pPr lvl="1"/>
            <a:r>
              <a:rPr lang="en-US" dirty="0" err="1" smtClean="0"/>
              <a:t>phytic</a:t>
            </a:r>
            <a:r>
              <a:rPr lang="en-US" dirty="0" smtClean="0"/>
              <a:t> acid, high aluminum, low </a:t>
            </a:r>
            <a:r>
              <a:rPr lang="en-US" dirty="0" err="1" smtClean="0"/>
              <a:t>phos</a:t>
            </a:r>
            <a:endParaRPr lang="en-US" dirty="0" smtClean="0"/>
          </a:p>
          <a:p>
            <a:r>
              <a:rPr lang="en-US" dirty="0" smtClean="0"/>
              <a:t>Lactose-free</a:t>
            </a:r>
          </a:p>
          <a:p>
            <a:pPr lvl="1"/>
            <a:r>
              <a:rPr lang="en-US" dirty="0" smtClean="0"/>
              <a:t>lactose intolerance rare in infants</a:t>
            </a:r>
            <a:endParaRPr lang="en-US" dirty="0"/>
          </a:p>
          <a:p>
            <a:r>
              <a:rPr lang="en-US" dirty="0" smtClean="0"/>
              <a:t>May soothe fussiness/gas – placebo?</a:t>
            </a:r>
          </a:p>
          <a:p>
            <a:r>
              <a:rPr lang="en-US" dirty="0" smtClean="0"/>
              <a:t>Not always effective in treating </a:t>
            </a:r>
            <a:br>
              <a:rPr lang="en-US" dirty="0" smtClean="0"/>
            </a:br>
            <a:r>
              <a:rPr lang="en-US" dirty="0" smtClean="0"/>
              <a:t>CMP allergy</a:t>
            </a:r>
          </a:p>
          <a:p>
            <a:pPr lvl="1"/>
            <a:r>
              <a:rPr lang="en-US" dirty="0" smtClean="0"/>
              <a:t>10-14% may also have soy allergy</a:t>
            </a:r>
          </a:p>
        </p:txBody>
      </p:sp>
      <p:pic>
        <p:nvPicPr>
          <p:cNvPr id="2052" name="Picture 4" descr="https://fa74d61d848a20b729bb-0251b36b713060ab3e0e8321940e01ff.ssl.cf2.rackcdn.com/0000871214420_CF_version_type_lar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183" y="1417638"/>
            <a:ext cx="1792062" cy="200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tatic.abbottnutrition.com/cms-prod/similac-2015.com/img/soy-1.45-front-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010" y="2980521"/>
            <a:ext cx="2146772" cy="214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erber.com/images/default-source/products/410x410/-050000353569_4108D1ADE86C764.png?sfvrsn=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7"/>
          <a:stretch/>
        </p:blipFill>
        <p:spPr bwMode="auto">
          <a:xfrm>
            <a:off x="6294065" y="3124989"/>
            <a:ext cx="1121638" cy="30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8978" y="6126948"/>
            <a:ext cx="2566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>
                <a:latin typeface="Corbel" panose="020B0503020204020204" pitchFamily="34" charset="0"/>
              </a:rPr>
              <a:t>Berseth</a:t>
            </a:r>
            <a:r>
              <a:rPr lang="en-US" sz="1400" dirty="0" smtClean="0">
                <a:latin typeface="Corbel" panose="020B0503020204020204" pitchFamily="34" charset="0"/>
              </a:rPr>
              <a:t>, 2009; Bhatia, 2008.</a:t>
            </a:r>
            <a:endParaRPr lang="en-U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Types of Formula: Partially-Hydrolyzed Protein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906"/>
            <a:ext cx="8229600" cy="4881257"/>
          </a:xfrm>
        </p:spPr>
        <p:txBody>
          <a:bodyPr/>
          <a:lstStyle/>
          <a:p>
            <a:r>
              <a:rPr lang="en-US" dirty="0" smtClean="0"/>
              <a:t>Enfamil </a:t>
            </a:r>
            <a:r>
              <a:rPr lang="en-US" dirty="0" err="1" smtClean="0"/>
              <a:t>Gentlease</a:t>
            </a:r>
            <a:r>
              <a:rPr lang="en-US" dirty="0" smtClean="0"/>
              <a:t>, Enfamil </a:t>
            </a:r>
            <a:r>
              <a:rPr lang="en-US" dirty="0" err="1" smtClean="0"/>
              <a:t>Reguline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Gerber Good Start Soothe</a:t>
            </a:r>
          </a:p>
          <a:p>
            <a:pPr lvl="1"/>
            <a:r>
              <a:rPr lang="en-US" dirty="0" err="1" smtClean="0"/>
              <a:t>Reguline</a:t>
            </a:r>
            <a:r>
              <a:rPr lang="en-US" dirty="0" smtClean="0"/>
              <a:t> – prebiotics</a:t>
            </a:r>
          </a:p>
          <a:p>
            <a:pPr lvl="1"/>
            <a:r>
              <a:rPr lang="en-US" dirty="0" smtClean="0"/>
              <a:t>Gerber Soothe – probiotics </a:t>
            </a:r>
          </a:p>
          <a:p>
            <a:r>
              <a:rPr lang="en-US" dirty="0" smtClean="0"/>
              <a:t>Partially broken down protein</a:t>
            </a:r>
          </a:p>
          <a:p>
            <a:pPr lvl="1"/>
            <a:r>
              <a:rPr lang="en-US" dirty="0" smtClean="0"/>
              <a:t>Cow’s milk based</a:t>
            </a:r>
          </a:p>
          <a:p>
            <a:r>
              <a:rPr lang="en-US" dirty="0" smtClean="0"/>
              <a:t>Reduce fussiness, gas, crying, spit-up</a:t>
            </a:r>
          </a:p>
          <a:p>
            <a:r>
              <a:rPr lang="en-US" dirty="0" smtClean="0"/>
              <a:t>Treat mild to moderate atopic dermatitis</a:t>
            </a:r>
          </a:p>
          <a:p>
            <a:r>
              <a:rPr lang="en-US" dirty="0" smtClean="0"/>
              <a:t>May reduce risk of CMP allergy</a:t>
            </a:r>
            <a:endParaRPr lang="en-US" dirty="0"/>
          </a:p>
        </p:txBody>
      </p:sp>
      <p:pic>
        <p:nvPicPr>
          <p:cNvPr id="4098" name="Picture 2" descr="http://scene7.targetimg1.com/is/image/Target/12849575?wid=480&amp;hei=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41" y="950768"/>
            <a:ext cx="1740666" cy="174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oysrus.com/graphics/tru_prod_images/Enfamil-Reguline-Powder---20.4--pTRU1-17998397d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4047" r="3082" b="4711"/>
          <a:stretch/>
        </p:blipFill>
        <p:spPr bwMode="auto">
          <a:xfrm>
            <a:off x="6943380" y="2642805"/>
            <a:ext cx="1619480" cy="156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ecx.images-amazon.com/images/I/81LX2YeWrjL._SY355_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" r="4385"/>
          <a:stretch/>
        </p:blipFill>
        <p:spPr bwMode="auto">
          <a:xfrm>
            <a:off x="6943380" y="4261402"/>
            <a:ext cx="1613972" cy="177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6945" y="6126163"/>
            <a:ext cx="6004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rbel" panose="020B0503020204020204" pitchFamily="34" charset="0"/>
              </a:rPr>
              <a:t>Ashley, 2012; </a:t>
            </a:r>
            <a:r>
              <a:rPr lang="en-US" sz="1400" dirty="0" err="1" smtClean="0">
                <a:latin typeface="Corbel" panose="020B0503020204020204" pitchFamily="34" charset="0"/>
              </a:rPr>
              <a:t>Berseth</a:t>
            </a:r>
            <a:r>
              <a:rPr lang="en-US" sz="1400" dirty="0" smtClean="0">
                <a:latin typeface="Corbel" panose="020B0503020204020204" pitchFamily="34" charset="0"/>
              </a:rPr>
              <a:t>, 2009; Fleischer, 2013; </a:t>
            </a:r>
            <a:r>
              <a:rPr lang="en-US" sz="1400" dirty="0" err="1" smtClean="0">
                <a:latin typeface="Corbel" panose="020B0503020204020204" pitchFamily="34" charset="0"/>
              </a:rPr>
              <a:t>Jin</a:t>
            </a:r>
            <a:r>
              <a:rPr lang="en-US" sz="1400" dirty="0" smtClean="0">
                <a:latin typeface="Corbel" panose="020B0503020204020204" pitchFamily="34" charset="0"/>
              </a:rPr>
              <a:t>, 2011; </a:t>
            </a:r>
            <a:r>
              <a:rPr lang="en-US" sz="1400" dirty="0" err="1" smtClean="0">
                <a:latin typeface="Corbel" panose="020B0503020204020204" pitchFamily="34" charset="0"/>
              </a:rPr>
              <a:t>Nentwich</a:t>
            </a:r>
            <a:r>
              <a:rPr lang="en-US" sz="1400" dirty="0" smtClean="0">
                <a:latin typeface="Corbel" panose="020B0503020204020204" pitchFamily="34" charset="0"/>
              </a:rPr>
              <a:t>, 2001; </a:t>
            </a:r>
            <a:r>
              <a:rPr lang="en-US" sz="1400" dirty="0" err="1" smtClean="0">
                <a:latin typeface="Corbel" panose="020B0503020204020204" pitchFamily="34" charset="0"/>
              </a:rPr>
              <a:t>Skajewska</a:t>
            </a:r>
            <a:r>
              <a:rPr lang="en-US" sz="1400" dirty="0" smtClean="0">
                <a:latin typeface="Corbel" panose="020B0503020204020204" pitchFamily="34" charset="0"/>
              </a:rPr>
              <a:t>, 2010; von Berg, 2007; Ziegler, 2007. </a:t>
            </a:r>
            <a:endParaRPr lang="en-U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0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Types of Formula: Extensively-Hydrolyzed Protein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906"/>
            <a:ext cx="8229600" cy="488125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Nutramigen</a:t>
            </a:r>
            <a:r>
              <a:rPr lang="en-US" dirty="0" smtClean="0"/>
              <a:t>, </a:t>
            </a:r>
            <a:r>
              <a:rPr lang="en-US" dirty="0" err="1" smtClean="0"/>
              <a:t>Pregestimil</a:t>
            </a:r>
            <a:r>
              <a:rPr lang="en-US" dirty="0" smtClean="0"/>
              <a:t>, </a:t>
            </a:r>
            <a:r>
              <a:rPr lang="en-US" dirty="0" err="1" smtClean="0"/>
              <a:t>Alimentum</a:t>
            </a:r>
            <a:endParaRPr lang="en-US" dirty="0" smtClean="0"/>
          </a:p>
          <a:p>
            <a:pPr lvl="1"/>
            <a:r>
              <a:rPr lang="en-US" dirty="0" err="1" smtClean="0"/>
              <a:t>Pregestimil</a:t>
            </a:r>
            <a:r>
              <a:rPr lang="en-US" dirty="0" smtClean="0"/>
              <a:t> &amp; </a:t>
            </a:r>
            <a:r>
              <a:rPr lang="en-US" dirty="0" err="1" smtClean="0"/>
              <a:t>Alimentum</a:t>
            </a:r>
            <a:r>
              <a:rPr lang="en-US" dirty="0" smtClean="0"/>
              <a:t> – MCTs </a:t>
            </a:r>
          </a:p>
          <a:p>
            <a:pPr lvl="2"/>
            <a:r>
              <a:rPr lang="en-US" dirty="0" smtClean="0"/>
              <a:t>Fat malabsorption</a:t>
            </a:r>
          </a:p>
          <a:p>
            <a:pPr lvl="1"/>
            <a:r>
              <a:rPr lang="en-US" dirty="0" err="1" smtClean="0"/>
              <a:t>Nutramigen</a:t>
            </a:r>
            <a:r>
              <a:rPr lang="en-US" dirty="0" smtClean="0"/>
              <a:t> (powder) – </a:t>
            </a:r>
            <a:r>
              <a:rPr lang="en-US" i="1" dirty="0" smtClean="0"/>
              <a:t>L. </a:t>
            </a:r>
            <a:r>
              <a:rPr lang="en-US" i="1" dirty="0" err="1" smtClean="0"/>
              <a:t>rhamnosus</a:t>
            </a:r>
            <a:r>
              <a:rPr lang="en-US" i="1" dirty="0" smtClean="0"/>
              <a:t> GG</a:t>
            </a:r>
          </a:p>
          <a:p>
            <a:r>
              <a:rPr lang="en-US" dirty="0" smtClean="0"/>
              <a:t>Protein as peptides</a:t>
            </a:r>
          </a:p>
          <a:p>
            <a:r>
              <a:rPr lang="en-US" dirty="0" smtClean="0"/>
              <a:t>CMP allergy</a:t>
            </a:r>
          </a:p>
          <a:p>
            <a:pPr lvl="1"/>
            <a:r>
              <a:rPr lang="en-US" dirty="0" smtClean="0"/>
              <a:t>Should be 1</a:t>
            </a:r>
            <a:r>
              <a:rPr lang="en-US" baseline="30000" dirty="0" smtClean="0"/>
              <a:t>st</a:t>
            </a:r>
            <a:r>
              <a:rPr lang="en-US" dirty="0" smtClean="0"/>
              <a:t> treatment option unless</a:t>
            </a:r>
            <a:br>
              <a:rPr lang="en-US" dirty="0" smtClean="0"/>
            </a:br>
            <a:r>
              <a:rPr lang="en-US" dirty="0" smtClean="0"/>
              <a:t>symptoms are life-threatening</a:t>
            </a:r>
          </a:p>
          <a:p>
            <a:pPr lvl="1"/>
            <a:r>
              <a:rPr lang="en-US" dirty="0" smtClean="0"/>
              <a:t>~40-80% of infants on EHPF gain tolerance </a:t>
            </a:r>
            <a:br>
              <a:rPr lang="en-US" dirty="0" smtClean="0"/>
            </a:br>
            <a:r>
              <a:rPr lang="en-US" dirty="0" smtClean="0"/>
              <a:t>to CMP compared to ~20% of infants on</a:t>
            </a:r>
            <a:br>
              <a:rPr lang="en-US" dirty="0" smtClean="0"/>
            </a:br>
            <a:r>
              <a:rPr lang="en-US" dirty="0" smtClean="0"/>
              <a:t>amino acid based formula</a:t>
            </a:r>
          </a:p>
          <a:p>
            <a:pPr lvl="2"/>
            <a:r>
              <a:rPr lang="en-US" dirty="0" smtClean="0"/>
              <a:t>higher rate for those on formula + LGG</a:t>
            </a:r>
          </a:p>
          <a:p>
            <a:pPr lvl="1"/>
            <a:endParaRPr lang="en-US" dirty="0" smtClean="0"/>
          </a:p>
        </p:txBody>
      </p:sp>
      <p:pic>
        <p:nvPicPr>
          <p:cNvPr id="5122" name="Picture 2" descr="http://ecx.images-amazon.com/images/I/710hmq91ZAL._SX52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12" y="978567"/>
            <a:ext cx="1515288" cy="157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tatic.meijer.com/Media/007/00745/0070074576640_a1c1_06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8" t="2120" r="15204" b="2458"/>
          <a:stretch/>
        </p:blipFill>
        <p:spPr bwMode="auto">
          <a:xfrm>
            <a:off x="7283357" y="2572380"/>
            <a:ext cx="1291598" cy="177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4.q-assets.com/images/products/p/mj/mj-020_1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357" y="4368795"/>
            <a:ext cx="1297372" cy="161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1012" y="6126163"/>
            <a:ext cx="5728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rbel" panose="020B0503020204020204" pitchFamily="34" charset="0"/>
              </a:rPr>
              <a:t>Berni</a:t>
            </a:r>
            <a:r>
              <a:rPr lang="en-US" sz="1400" dirty="0" smtClean="0">
                <a:latin typeface="Corbel" panose="020B0503020204020204" pitchFamily="34" charset="0"/>
              </a:rPr>
              <a:t> </a:t>
            </a:r>
            <a:r>
              <a:rPr lang="en-US" sz="1400" dirty="0" err="1" smtClean="0">
                <a:latin typeface="Corbel" panose="020B0503020204020204" pitchFamily="34" charset="0"/>
              </a:rPr>
              <a:t>Canani</a:t>
            </a:r>
            <a:r>
              <a:rPr lang="en-US" sz="1400" dirty="0" smtClean="0">
                <a:latin typeface="Corbel" panose="020B0503020204020204" pitchFamily="34" charset="0"/>
              </a:rPr>
              <a:t>, 2013, </a:t>
            </a:r>
            <a:r>
              <a:rPr lang="en-US" sz="1400" dirty="0" err="1" smtClean="0">
                <a:latin typeface="Corbel" panose="020B0503020204020204" pitchFamily="34" charset="0"/>
              </a:rPr>
              <a:t>Koletzko</a:t>
            </a:r>
            <a:r>
              <a:rPr lang="en-US" sz="1400" dirty="0" smtClean="0">
                <a:latin typeface="Corbel" panose="020B0503020204020204" pitchFamily="34" charset="0"/>
              </a:rPr>
              <a:t>, 2012</a:t>
            </a:r>
            <a:endParaRPr lang="en-U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945" y="5144877"/>
            <a:ext cx="6876996" cy="90416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600" dirty="0" err="1"/>
              <a:t>Berni</a:t>
            </a:r>
            <a:r>
              <a:rPr lang="en-US" sz="1600" dirty="0"/>
              <a:t> </a:t>
            </a:r>
            <a:r>
              <a:rPr lang="en-US" sz="1600" dirty="0" err="1"/>
              <a:t>Canani</a:t>
            </a:r>
            <a:r>
              <a:rPr lang="en-US" sz="1600" dirty="0"/>
              <a:t> R, </a:t>
            </a:r>
            <a:r>
              <a:rPr lang="en-US" sz="1600" dirty="0" err="1"/>
              <a:t>Nocerino</a:t>
            </a:r>
            <a:r>
              <a:rPr lang="en-US" sz="1600" dirty="0"/>
              <a:t> R, </a:t>
            </a:r>
            <a:r>
              <a:rPr lang="en-US" sz="1600" dirty="0" err="1"/>
              <a:t>Terrin</a:t>
            </a:r>
            <a:r>
              <a:rPr lang="en-US" sz="1600" dirty="0"/>
              <a:t> G, et al. Formula selection for management of children with cow's milk allergy influences the rate of acquisition of tolerance: a prospective multicenter study. </a:t>
            </a:r>
            <a:r>
              <a:rPr lang="en-US" sz="1600" i="1" dirty="0"/>
              <a:t>J </a:t>
            </a:r>
            <a:r>
              <a:rPr lang="en-US" sz="1600" i="1" dirty="0" err="1"/>
              <a:t>Pediatr</a:t>
            </a:r>
            <a:r>
              <a:rPr lang="en-US" sz="1600" dirty="0"/>
              <a:t>. 2013;163(3):771-7.e1.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http://www.jpeds.com/cms/attachment/2022421465/2042265401/gr3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67" y="590874"/>
            <a:ext cx="6706151" cy="444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6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Types of Formula: Amino Acid Based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906"/>
            <a:ext cx="8229600" cy="4881257"/>
          </a:xfrm>
        </p:spPr>
        <p:txBody>
          <a:bodyPr/>
          <a:lstStyle/>
          <a:p>
            <a:r>
              <a:rPr lang="en-US" dirty="0" err="1" smtClean="0"/>
              <a:t>EleCare</a:t>
            </a:r>
            <a:r>
              <a:rPr lang="en-US" dirty="0" smtClean="0"/>
              <a:t>, </a:t>
            </a:r>
            <a:r>
              <a:rPr lang="en-US" dirty="0" err="1" smtClean="0"/>
              <a:t>Neocate</a:t>
            </a:r>
            <a:r>
              <a:rPr lang="en-US" dirty="0" smtClean="0"/>
              <a:t> Infant, </a:t>
            </a:r>
            <a:r>
              <a:rPr lang="en-US" dirty="0" err="1" smtClean="0"/>
              <a:t>PurAmino</a:t>
            </a:r>
            <a:endParaRPr lang="en-US" dirty="0" smtClean="0"/>
          </a:p>
          <a:p>
            <a:r>
              <a:rPr lang="en-US" dirty="0" smtClean="0"/>
              <a:t>Protein is 100% amino acids</a:t>
            </a:r>
          </a:p>
          <a:p>
            <a:r>
              <a:rPr lang="en-US" dirty="0" smtClean="0"/>
              <a:t>Short bowel syndrome (SBS), </a:t>
            </a:r>
            <a:r>
              <a:rPr lang="en-US" dirty="0" err="1" smtClean="0"/>
              <a:t>EoE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severe CMP allergy, other food allergies</a:t>
            </a:r>
          </a:p>
          <a:p>
            <a:r>
              <a:rPr lang="en-US" dirty="0" smtClean="0"/>
              <a:t>SBS</a:t>
            </a:r>
          </a:p>
          <a:p>
            <a:pPr lvl="1"/>
            <a:r>
              <a:rPr lang="en-US" dirty="0" smtClean="0"/>
              <a:t>Alleviates chronic diarrhea, improves </a:t>
            </a:r>
            <a:br>
              <a:rPr lang="en-US" dirty="0" smtClean="0"/>
            </a:br>
            <a:r>
              <a:rPr lang="en-US" dirty="0" smtClean="0"/>
              <a:t>intestinal function, weight-for-age %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when used x3 months</a:t>
            </a:r>
          </a:p>
          <a:p>
            <a:pPr lvl="1"/>
            <a:r>
              <a:rPr lang="en-US" dirty="0" smtClean="0"/>
              <a:t>May reduce dependence on PN</a:t>
            </a:r>
            <a:endParaRPr lang="en-US" dirty="0"/>
          </a:p>
        </p:txBody>
      </p:sp>
      <p:pic>
        <p:nvPicPr>
          <p:cNvPr id="6146" name="Picture 2" descr="http://ecx.images-amazon.com/images/I/81ToXVqHW1L._SY35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40" y="960103"/>
            <a:ext cx="1333917" cy="163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ics.drugstore.com/prodimg/534172/4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t="2811" r="12898" b="2635"/>
          <a:stretch/>
        </p:blipFill>
        <p:spPr bwMode="auto">
          <a:xfrm>
            <a:off x="6997977" y="2658120"/>
            <a:ext cx="1326580" cy="170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ecx.images-amazon.com/images/I/71N2EjybmhL._SY355_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r="3725" b="3613"/>
          <a:stretch/>
        </p:blipFill>
        <p:spPr bwMode="auto">
          <a:xfrm>
            <a:off x="6997977" y="4362407"/>
            <a:ext cx="1343585" cy="16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8978" y="6126163"/>
            <a:ext cx="5717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rbel" panose="020B0503020204020204" pitchFamily="34" charset="0"/>
              </a:rPr>
              <a:t>Bines, 1998; </a:t>
            </a:r>
            <a:r>
              <a:rPr lang="en-US" sz="1400" dirty="0" err="1" smtClean="0">
                <a:latin typeface="Corbel" panose="020B0503020204020204" pitchFamily="34" charset="0"/>
              </a:rPr>
              <a:t>Borschel</a:t>
            </a:r>
            <a:r>
              <a:rPr lang="en-US" sz="1400" dirty="0" smtClean="0">
                <a:latin typeface="Corbel" panose="020B0503020204020204" pitchFamily="34" charset="0"/>
              </a:rPr>
              <a:t>, 2014</a:t>
            </a:r>
            <a:endParaRPr lang="en-U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Breast Milk Essentials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095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Modifying caloric Content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93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Formula </a:t>
            </a:r>
            <a:r>
              <a:rPr lang="en-US" sz="3600" dirty="0" err="1" smtClean="0"/>
              <a:t>Modulars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906"/>
            <a:ext cx="8229600" cy="5319523"/>
          </a:xfrm>
        </p:spPr>
        <p:txBody>
          <a:bodyPr>
            <a:normAutofit/>
          </a:bodyPr>
          <a:lstStyle/>
          <a:p>
            <a:r>
              <a:rPr lang="en-US" dirty="0" err="1" smtClean="0"/>
              <a:t>Duocal</a:t>
            </a:r>
            <a:endParaRPr lang="en-US" dirty="0"/>
          </a:p>
          <a:p>
            <a:pPr lvl="1"/>
            <a:r>
              <a:rPr lang="en-US" dirty="0" smtClean="0"/>
              <a:t>Fat and carbohydrate</a:t>
            </a:r>
          </a:p>
          <a:p>
            <a:pPr lvl="1"/>
            <a:r>
              <a:rPr lang="en-US" dirty="0" smtClean="0"/>
              <a:t>Tasteless</a:t>
            </a:r>
          </a:p>
          <a:p>
            <a:pPr lvl="1"/>
            <a:r>
              <a:rPr lang="en-US" dirty="0" smtClean="0"/>
              <a:t>5 g = 25 kcal</a:t>
            </a:r>
          </a:p>
          <a:p>
            <a:r>
              <a:rPr lang="en-US" dirty="0" smtClean="0"/>
              <a:t>Abbott Liquid Protein Fortifier</a:t>
            </a:r>
          </a:p>
          <a:p>
            <a:pPr lvl="1"/>
            <a:r>
              <a:rPr lang="en-US" dirty="0" smtClean="0"/>
              <a:t>Extensively-hydrolyzed casein protein</a:t>
            </a:r>
          </a:p>
          <a:p>
            <a:pPr lvl="1"/>
            <a:r>
              <a:rPr lang="en-US" dirty="0" smtClean="0"/>
              <a:t>1 g per 6 mL</a:t>
            </a:r>
          </a:p>
          <a:p>
            <a:r>
              <a:rPr lang="en-US" dirty="0" err="1" smtClean="0"/>
              <a:t>Beneprotein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Whey protein</a:t>
            </a:r>
          </a:p>
          <a:p>
            <a:pPr lvl="1"/>
            <a:r>
              <a:rPr lang="en-US" dirty="0" smtClean="0"/>
              <a:t>6 g protein per 7 g</a:t>
            </a:r>
          </a:p>
          <a:p>
            <a:pPr lvl="1"/>
            <a:r>
              <a:rPr lang="en-US" dirty="0" smtClean="0"/>
              <a:t>Can add to food or formula/breast milk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84" y="1129662"/>
            <a:ext cx="1639701" cy="200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542" y="3426595"/>
            <a:ext cx="2368335" cy="259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3" r="28471"/>
          <a:stretch/>
        </p:blipFill>
        <p:spPr bwMode="auto">
          <a:xfrm>
            <a:off x="7623728" y="1438476"/>
            <a:ext cx="97215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2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Formula </a:t>
            </a:r>
            <a:r>
              <a:rPr lang="en-US" sz="3600" dirty="0" err="1" smtClean="0"/>
              <a:t>Modulars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906"/>
            <a:ext cx="8229600" cy="4597629"/>
          </a:xfrm>
        </p:spPr>
        <p:txBody>
          <a:bodyPr>
            <a:normAutofit/>
          </a:bodyPr>
          <a:lstStyle/>
          <a:p>
            <a:r>
              <a:rPr lang="en-US" dirty="0"/>
              <a:t>Risks</a:t>
            </a:r>
          </a:p>
          <a:p>
            <a:pPr lvl="1"/>
            <a:r>
              <a:rPr lang="en-US" dirty="0"/>
              <a:t>Inappropriate </a:t>
            </a:r>
            <a:r>
              <a:rPr lang="en-US" dirty="0" smtClean="0"/>
              <a:t>mixing (adds too many kcal)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mbalanced </a:t>
            </a:r>
            <a:r>
              <a:rPr lang="en-US" dirty="0"/>
              <a:t>macronutrient ratio</a:t>
            </a:r>
          </a:p>
          <a:p>
            <a:r>
              <a:rPr lang="en-US" dirty="0" smtClean="0"/>
              <a:t>Alternatives</a:t>
            </a:r>
            <a:endParaRPr lang="en-US" dirty="0"/>
          </a:p>
          <a:p>
            <a:pPr lvl="1"/>
            <a:r>
              <a:rPr lang="en-US" dirty="0"/>
              <a:t>Adjusting formula recipe: e.g., Enfamil 24 </a:t>
            </a:r>
            <a:r>
              <a:rPr lang="en-US" dirty="0" smtClean="0"/>
              <a:t>kcal/</a:t>
            </a:r>
            <a:r>
              <a:rPr lang="en-US" dirty="0" err="1" smtClean="0"/>
              <a:t>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Vitamin and Mineral Supplements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3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Vitamin/Mineral Supplements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834" y="1182256"/>
            <a:ext cx="5408911" cy="4943908"/>
          </a:xfrm>
        </p:spPr>
        <p:txBody>
          <a:bodyPr>
            <a:normAutofit/>
          </a:bodyPr>
          <a:lstStyle/>
          <a:p>
            <a:r>
              <a:rPr lang="en-US" dirty="0" smtClean="0"/>
              <a:t>Term babies:</a:t>
            </a:r>
          </a:p>
          <a:p>
            <a:pPr lvl="1"/>
            <a:r>
              <a:rPr lang="en-US" dirty="0" smtClean="0"/>
              <a:t>400 IU Vitamin D for breastfed infants and infants consuming &lt;1 L formula</a:t>
            </a:r>
          </a:p>
          <a:p>
            <a:pPr lvl="2"/>
            <a:r>
              <a:rPr lang="en-US" dirty="0" smtClean="0"/>
              <a:t>May omit for breastfed infants if Mom takes 6400 IU vitamin D daily</a:t>
            </a:r>
          </a:p>
          <a:p>
            <a:pPr lvl="1"/>
            <a:r>
              <a:rPr lang="en-US" dirty="0" smtClean="0"/>
              <a:t>Dose: 1 mL vs. 1 drop</a:t>
            </a:r>
          </a:p>
          <a:p>
            <a:r>
              <a:rPr lang="en-US" dirty="0" smtClean="0"/>
              <a:t>Preterm babies:</a:t>
            </a:r>
          </a:p>
          <a:p>
            <a:pPr lvl="1"/>
            <a:r>
              <a:rPr lang="en-US" dirty="0"/>
              <a:t>1 ml/day Poly-vi-Sol with Iron</a:t>
            </a:r>
          </a:p>
          <a:p>
            <a:pPr lvl="1"/>
            <a:r>
              <a:rPr lang="en-US" dirty="0"/>
              <a:t>Vitamins A, C, D, B</a:t>
            </a:r>
            <a:r>
              <a:rPr lang="en-US" baseline="-25000" dirty="0"/>
              <a:t>1</a:t>
            </a:r>
            <a:r>
              <a:rPr lang="en-US" dirty="0"/>
              <a:t>, B</a:t>
            </a:r>
            <a:r>
              <a:rPr lang="en-US" baseline="-25000" dirty="0"/>
              <a:t>2</a:t>
            </a:r>
            <a:r>
              <a:rPr lang="en-US" dirty="0"/>
              <a:t>, B</a:t>
            </a:r>
            <a:r>
              <a:rPr lang="en-US" baseline="-25000" dirty="0"/>
              <a:t>3</a:t>
            </a:r>
            <a:r>
              <a:rPr lang="en-US" dirty="0"/>
              <a:t>, B</a:t>
            </a:r>
            <a:r>
              <a:rPr lang="en-US" baseline="-25000" dirty="0"/>
              <a:t>6</a:t>
            </a:r>
            <a:r>
              <a:rPr lang="en-US" dirty="0"/>
              <a:t>, </a:t>
            </a:r>
            <a:r>
              <a:rPr lang="en-US" dirty="0" smtClean="0"/>
              <a:t>iron</a:t>
            </a:r>
          </a:p>
        </p:txBody>
      </p:sp>
      <p:pic>
        <p:nvPicPr>
          <p:cNvPr id="1028" name="Picture 4" descr="http://ecx.images-amazon.com/images/I/71FI9p5UxjL._SL15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16" y="2070779"/>
            <a:ext cx="1998995" cy="19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1.q-assets.com/images/products/p/mj/mj-061_1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1" y="1219781"/>
            <a:ext cx="1098117" cy="16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oysrus.com/graphics/tru_prod_images/Enfamil-Poly-Vi-Sol-with--pTRU1-5718280d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2" t="2284" r="20073" b="2685"/>
          <a:stretch/>
        </p:blipFill>
        <p:spPr bwMode="auto">
          <a:xfrm>
            <a:off x="520642" y="4069774"/>
            <a:ext cx="1078446" cy="169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8977" y="6127057"/>
            <a:ext cx="3894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latin typeface="Corbel" panose="020B0503020204020204" pitchFamily="34" charset="0"/>
              </a:rPr>
              <a:t>Duryea, 2015; Hollis, 2015; Isaacs, 2011</a:t>
            </a:r>
            <a:endParaRPr lang="en-U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Vitamin/Mineral Supplements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978" y="1182256"/>
            <a:ext cx="7830768" cy="4943908"/>
          </a:xfrm>
        </p:spPr>
        <p:txBody>
          <a:bodyPr>
            <a:normAutofit/>
          </a:bodyPr>
          <a:lstStyle/>
          <a:p>
            <a:r>
              <a:rPr lang="en-US" dirty="0" smtClean="0"/>
              <a:t>Strict </a:t>
            </a:r>
            <a:r>
              <a:rPr lang="en-US" dirty="0"/>
              <a:t>v</a:t>
            </a:r>
            <a:r>
              <a:rPr lang="en-US" dirty="0" smtClean="0"/>
              <a:t>egetarian moms exclusively breastfeeding</a:t>
            </a:r>
          </a:p>
          <a:p>
            <a:pPr lvl="1"/>
            <a:r>
              <a:rPr lang="en-US" b="1" dirty="0" smtClean="0"/>
              <a:t>B</a:t>
            </a:r>
            <a:r>
              <a:rPr lang="en-US" b="1" baseline="-25000" dirty="0" smtClean="0"/>
              <a:t>12</a:t>
            </a:r>
            <a:r>
              <a:rPr lang="en-US" dirty="0" smtClean="0"/>
              <a:t> - Adequate intake: 0.4 mcg/day (birth-6 months), 0.5 mcg/day (7-12 months)</a:t>
            </a:r>
          </a:p>
          <a:p>
            <a:r>
              <a:rPr lang="en-US" dirty="0" smtClean="0"/>
              <a:t>Exclusively breastfed &gt;4 months</a:t>
            </a:r>
          </a:p>
          <a:p>
            <a:pPr lvl="1"/>
            <a:r>
              <a:rPr lang="en-US" dirty="0" smtClean="0"/>
              <a:t>Consider iron supplementation – 1 mg/kg/day</a:t>
            </a:r>
          </a:p>
          <a:p>
            <a:pPr lvl="1"/>
            <a:r>
              <a:rPr lang="en-US" dirty="0" smtClean="0"/>
              <a:t>4 </a:t>
            </a:r>
            <a:r>
              <a:rPr lang="en-US" dirty="0" err="1" smtClean="0"/>
              <a:t>oz</a:t>
            </a:r>
            <a:r>
              <a:rPr lang="en-US" dirty="0" smtClean="0"/>
              <a:t> iron-fortified dry cereal per day (mixed with breast milk, water, or formula), or ½ to 1 jar of pureed meat</a:t>
            </a:r>
          </a:p>
          <a:p>
            <a:r>
              <a:rPr lang="en-US" dirty="0" smtClean="0"/>
              <a:t>&gt;6 months</a:t>
            </a:r>
          </a:p>
          <a:p>
            <a:pPr lvl="1"/>
            <a:r>
              <a:rPr lang="en-US" dirty="0" smtClean="0"/>
              <a:t>Fluoride: </a:t>
            </a:r>
            <a:r>
              <a:rPr lang="en-US" dirty="0" err="1" smtClean="0"/>
              <a:t>Nonfluoridated</a:t>
            </a:r>
            <a:r>
              <a:rPr lang="en-US" dirty="0" smtClean="0"/>
              <a:t> water at home, exclusive breastfeeding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977" y="6127057"/>
            <a:ext cx="4048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latin typeface="Corbel" panose="020B0503020204020204" pitchFamily="34" charset="0"/>
              </a:rPr>
              <a:t>Duryea, 2015; Hollis, 2015; Isaacs, 2011</a:t>
            </a:r>
            <a:endParaRPr lang="en-U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Infant Stool Patterns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887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Ultimate Guide to Baby Poop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6076" y="1453415"/>
            <a:ext cx="5370723" cy="467274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PoopMD</a:t>
            </a:r>
            <a:r>
              <a:rPr lang="en-US" dirty="0" smtClean="0"/>
              <a:t> app, </a:t>
            </a:r>
            <a:r>
              <a:rPr lang="en-US" dirty="0" err="1" smtClean="0"/>
              <a:t>infographics</a:t>
            </a:r>
            <a:endParaRPr lang="en-US" dirty="0" smtClean="0"/>
          </a:p>
          <a:p>
            <a:r>
              <a:rPr lang="en-US" dirty="0" smtClean="0"/>
              <a:t>Infants usually stool 5-6x/day…or more, or less</a:t>
            </a:r>
          </a:p>
          <a:p>
            <a:r>
              <a:rPr lang="en-US" dirty="0" smtClean="0"/>
              <a:t>Breastfed</a:t>
            </a:r>
          </a:p>
          <a:p>
            <a:pPr lvl="1"/>
            <a:r>
              <a:rPr lang="en-US" dirty="0" smtClean="0"/>
              <a:t>Loose, seedy, mustard-colored</a:t>
            </a:r>
          </a:p>
          <a:p>
            <a:r>
              <a:rPr lang="en-US" dirty="0" smtClean="0"/>
              <a:t>Formula-fed</a:t>
            </a:r>
          </a:p>
          <a:p>
            <a:pPr lvl="1"/>
            <a:r>
              <a:rPr lang="en-US" dirty="0" smtClean="0"/>
              <a:t>Tan, thicker (consistency of hummus)</a:t>
            </a:r>
          </a:p>
          <a:p>
            <a:r>
              <a:rPr lang="en-US" dirty="0" smtClean="0"/>
              <a:t>Solid foods</a:t>
            </a:r>
          </a:p>
          <a:p>
            <a:pPr lvl="1"/>
            <a:r>
              <a:rPr lang="en-US" dirty="0" smtClean="0"/>
              <a:t>Darker brown</a:t>
            </a:r>
          </a:p>
        </p:txBody>
      </p:sp>
      <p:pic>
        <p:nvPicPr>
          <p:cNvPr id="3074" name="Picture 2" descr="http://www.imedicalapps.com/wp-content/uploads/2015/07/PoopM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7" y="1325565"/>
            <a:ext cx="2302668" cy="408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8977" y="6127057"/>
            <a:ext cx="4048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latin typeface="Corbel" panose="020B0503020204020204" pitchFamily="34" charset="0"/>
              </a:rPr>
              <a:t>Cleveland Clinic, 2014.</a:t>
            </a:r>
            <a:endParaRPr lang="en-U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Ultimate Guide to Baby Poop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64" y="1453415"/>
            <a:ext cx="8167035" cy="4672748"/>
          </a:xfrm>
        </p:spPr>
        <p:txBody>
          <a:bodyPr>
            <a:normAutofit/>
          </a:bodyPr>
          <a:lstStyle/>
          <a:p>
            <a:r>
              <a:rPr lang="en-US" dirty="0"/>
              <a:t>Other colors</a:t>
            </a:r>
          </a:p>
          <a:p>
            <a:pPr lvl="1"/>
            <a:r>
              <a:rPr lang="en-US" dirty="0"/>
              <a:t>Bright </a:t>
            </a:r>
            <a:r>
              <a:rPr lang="en-US" dirty="0" smtClean="0"/>
              <a:t>green</a:t>
            </a:r>
          </a:p>
          <a:p>
            <a:pPr lvl="2"/>
            <a:r>
              <a:rPr lang="en-US" dirty="0" smtClean="0"/>
              <a:t>Inadequate nutrition, viruses</a:t>
            </a:r>
          </a:p>
          <a:p>
            <a:pPr lvl="2"/>
            <a:r>
              <a:rPr lang="en-US" dirty="0" smtClean="0"/>
              <a:t>May only be receiving foremilk</a:t>
            </a:r>
            <a:endParaRPr lang="en-US" dirty="0"/>
          </a:p>
          <a:p>
            <a:pPr lvl="1"/>
            <a:r>
              <a:rPr lang="en-US" dirty="0" smtClean="0"/>
              <a:t>Red</a:t>
            </a:r>
          </a:p>
          <a:p>
            <a:pPr lvl="2"/>
            <a:r>
              <a:rPr lang="en-US" dirty="0" smtClean="0"/>
              <a:t>May indicate blood, could be 2/2 eating beets</a:t>
            </a:r>
            <a:endParaRPr lang="en-US" dirty="0"/>
          </a:p>
          <a:p>
            <a:pPr lvl="1"/>
            <a:r>
              <a:rPr lang="en-US" dirty="0" smtClean="0"/>
              <a:t>White</a:t>
            </a:r>
          </a:p>
          <a:p>
            <a:pPr lvl="2"/>
            <a:r>
              <a:rPr lang="en-US" dirty="0" smtClean="0"/>
              <a:t>Fat malabsorption</a:t>
            </a:r>
            <a:endParaRPr lang="en-US" dirty="0"/>
          </a:p>
          <a:p>
            <a:pPr lvl="1"/>
            <a:r>
              <a:rPr lang="en-US" dirty="0" smtClean="0"/>
              <a:t>Black (after meconium)</a:t>
            </a:r>
          </a:p>
          <a:p>
            <a:pPr lvl="2"/>
            <a:r>
              <a:rPr lang="en-US" dirty="0" smtClean="0"/>
              <a:t>Blood in upper GI tract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8977" y="6127057"/>
            <a:ext cx="4048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latin typeface="Corbel" panose="020B0503020204020204" pitchFamily="34" charset="0"/>
              </a:rPr>
              <a:t>Cleveland Clinic, 2014.</a:t>
            </a:r>
            <a:endParaRPr lang="en-U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1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Starting Solid Food </a:t>
            </a:r>
            <a:br>
              <a:rPr lang="en-US" sz="4000" dirty="0" smtClean="0"/>
            </a:br>
            <a:r>
              <a:rPr lang="en-US" sz="4000" dirty="0" smtClean="0"/>
              <a:t>&amp; Cow’s Milk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52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rthingandbreastfeeding.com/uploads/5/5/3/2/5532100/4565312.jpg?3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43" y="321810"/>
            <a:ext cx="3338069" cy="6400427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 rot="604489">
            <a:off x="4082872" y="1156607"/>
            <a:ext cx="4878971" cy="367146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01051" y="1541158"/>
            <a:ext cx="40426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rbel" panose="020B0503020204020204" pitchFamily="34" charset="0"/>
              </a:rPr>
              <a:t>How do </a:t>
            </a:r>
            <a:br>
              <a:rPr lang="en-US" sz="4000" dirty="0" smtClean="0">
                <a:latin typeface="Corbel" panose="020B0503020204020204" pitchFamily="34" charset="0"/>
              </a:rPr>
            </a:br>
            <a:r>
              <a:rPr lang="en-US" sz="4000" dirty="0" smtClean="0">
                <a:latin typeface="Corbel" panose="020B0503020204020204" pitchFamily="34" charset="0"/>
              </a:rPr>
              <a:t>breast milk and formula stack up to each other?</a:t>
            </a:r>
            <a:endParaRPr lang="en-US" sz="4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9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Starting Solids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906"/>
            <a:ext cx="8229600" cy="4881257"/>
          </a:xfrm>
        </p:spPr>
        <p:txBody>
          <a:bodyPr/>
          <a:lstStyle/>
          <a:p>
            <a:r>
              <a:rPr lang="en-US" dirty="0" smtClean="0"/>
              <a:t>AAP/WHO: start around 6 months</a:t>
            </a:r>
          </a:p>
          <a:p>
            <a:pPr lvl="1"/>
            <a:r>
              <a:rPr lang="en-US" dirty="0" smtClean="0"/>
              <a:t>4-6 months may be ok if developmentally ready</a:t>
            </a:r>
          </a:p>
          <a:p>
            <a:r>
              <a:rPr lang="en-US" dirty="0" smtClean="0"/>
              <a:t>Signs of readiness</a:t>
            </a:r>
          </a:p>
          <a:p>
            <a:pPr lvl="1"/>
            <a:r>
              <a:rPr lang="en-US" dirty="0" smtClean="0"/>
              <a:t>Showing interest in food</a:t>
            </a:r>
          </a:p>
          <a:p>
            <a:pPr lvl="1"/>
            <a:r>
              <a:rPr lang="en-US" dirty="0" smtClean="0"/>
              <a:t>Sitting without support</a:t>
            </a:r>
          </a:p>
          <a:p>
            <a:pPr lvl="1"/>
            <a:r>
              <a:rPr lang="en-US" dirty="0" smtClean="0"/>
              <a:t>Putting hands/toys in mouth</a:t>
            </a:r>
          </a:p>
          <a:p>
            <a:pPr lvl="1"/>
            <a:r>
              <a:rPr lang="en-US" dirty="0" smtClean="0"/>
              <a:t>Pushing up from prone position with straight elbows</a:t>
            </a:r>
          </a:p>
          <a:p>
            <a:pPr lvl="1"/>
            <a:r>
              <a:rPr lang="en-US" dirty="0" smtClean="0"/>
              <a:t>Extrusion reflex eliminated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978" y="6126163"/>
            <a:ext cx="5717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rbel" panose="020B0503020204020204" pitchFamily="34" charset="0"/>
              </a:rPr>
              <a:t>Duryea, 2015; Isaacs, 2011</a:t>
            </a:r>
            <a:endParaRPr lang="en-U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1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Risks Associated with Solid Foods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906"/>
            <a:ext cx="8229600" cy="4881257"/>
          </a:xfrm>
        </p:spPr>
        <p:txBody>
          <a:bodyPr/>
          <a:lstStyle/>
          <a:p>
            <a:r>
              <a:rPr lang="en-US" dirty="0" smtClean="0"/>
              <a:t>Early introduction</a:t>
            </a:r>
          </a:p>
          <a:p>
            <a:pPr lvl="1"/>
            <a:r>
              <a:rPr lang="en-US" dirty="0" smtClean="0"/>
              <a:t>Aspiration</a:t>
            </a:r>
          </a:p>
          <a:p>
            <a:pPr lvl="1"/>
            <a:r>
              <a:rPr lang="en-US" dirty="0" smtClean="0"/>
              <a:t>Inadequate or excessive energy/nutrient intake</a:t>
            </a:r>
          </a:p>
          <a:p>
            <a:r>
              <a:rPr lang="en-US" dirty="0" smtClean="0"/>
              <a:t>Delayed introduction</a:t>
            </a:r>
          </a:p>
          <a:p>
            <a:pPr lvl="1"/>
            <a:r>
              <a:rPr lang="en-US" dirty="0" smtClean="0"/>
              <a:t>Inadequate nutrient intake</a:t>
            </a:r>
          </a:p>
          <a:p>
            <a:pPr lvl="2"/>
            <a:r>
              <a:rPr lang="en-US" dirty="0" smtClean="0"/>
              <a:t>Iron deficiency</a:t>
            </a:r>
          </a:p>
          <a:p>
            <a:pPr lvl="1"/>
            <a:r>
              <a:rPr lang="en-US" dirty="0" smtClean="0"/>
              <a:t>Food aversion</a:t>
            </a:r>
          </a:p>
          <a:p>
            <a:pPr lvl="1"/>
            <a:r>
              <a:rPr lang="en-US" dirty="0" smtClean="0"/>
              <a:t>Delayed oral motor function</a:t>
            </a:r>
          </a:p>
          <a:p>
            <a:pPr lvl="1"/>
            <a:r>
              <a:rPr lang="en-US" dirty="0" smtClean="0"/>
              <a:t>Increased risk for atopic disease, type 1 diabetes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8978" y="6126163"/>
            <a:ext cx="5717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rbel" panose="020B0503020204020204" pitchFamily="34" charset="0"/>
              </a:rPr>
              <a:t>Duryea, 2015; Isaacs, 2011</a:t>
            </a:r>
            <a:endParaRPr lang="en-U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First Foods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906"/>
            <a:ext cx="8229600" cy="4881257"/>
          </a:xfrm>
        </p:spPr>
        <p:txBody>
          <a:bodyPr/>
          <a:lstStyle/>
          <a:p>
            <a:r>
              <a:rPr lang="en-US" dirty="0" smtClean="0"/>
              <a:t>Infant cereal</a:t>
            </a:r>
          </a:p>
          <a:p>
            <a:pPr lvl="1"/>
            <a:r>
              <a:rPr lang="en-US" dirty="0" smtClean="0"/>
              <a:t>Iron-fortified</a:t>
            </a:r>
          </a:p>
          <a:p>
            <a:pPr lvl="1"/>
            <a:r>
              <a:rPr lang="en-US" dirty="0" smtClean="0"/>
              <a:t>Mix with breast milk, formula, or water</a:t>
            </a:r>
          </a:p>
          <a:p>
            <a:pPr lvl="1"/>
            <a:r>
              <a:rPr lang="en-US" dirty="0" smtClean="0"/>
              <a:t>Rice – hypoallergenic </a:t>
            </a:r>
          </a:p>
          <a:p>
            <a:r>
              <a:rPr lang="en-US" dirty="0" smtClean="0"/>
              <a:t>Fruit, vegetables</a:t>
            </a:r>
          </a:p>
          <a:p>
            <a:r>
              <a:rPr lang="en-US" dirty="0" smtClean="0"/>
              <a:t>Pureed meats</a:t>
            </a:r>
          </a:p>
          <a:p>
            <a:r>
              <a:rPr lang="en-US" dirty="0" smtClean="0"/>
              <a:t>Introduce single foods</a:t>
            </a:r>
          </a:p>
          <a:p>
            <a:r>
              <a:rPr lang="en-US" dirty="0" smtClean="0"/>
              <a:t>3-5 days between new foods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8978" y="6126163"/>
            <a:ext cx="5717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rbel" panose="020B0503020204020204" pitchFamily="34" charset="0"/>
              </a:rPr>
              <a:t>Duryea, 2015; Isaacs, 2011</a:t>
            </a:r>
            <a:endParaRPr lang="en-US" sz="1400" dirty="0">
              <a:latin typeface="Corbel" panose="020B05030202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593" y="2830282"/>
            <a:ext cx="2165383" cy="277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Advancing to Other Solids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906"/>
            <a:ext cx="8229600" cy="4881257"/>
          </a:xfrm>
        </p:spPr>
        <p:txBody>
          <a:bodyPr/>
          <a:lstStyle/>
          <a:p>
            <a:r>
              <a:rPr lang="en-US" dirty="0" smtClean="0"/>
              <a:t>Combination foods</a:t>
            </a:r>
          </a:p>
          <a:p>
            <a:pPr lvl="1"/>
            <a:r>
              <a:rPr lang="en-US" dirty="0" smtClean="0"/>
              <a:t>Introduce when individual ingredients are tolerated</a:t>
            </a:r>
          </a:p>
          <a:p>
            <a:r>
              <a:rPr lang="en-US" dirty="0" smtClean="0"/>
              <a:t>Thick purees, soft mashed foods</a:t>
            </a:r>
          </a:p>
          <a:p>
            <a:pPr lvl="1"/>
            <a:r>
              <a:rPr lang="en-US" dirty="0" smtClean="0"/>
              <a:t>Introduce when sitting independently, when infant grasps at foods</a:t>
            </a:r>
          </a:p>
          <a:p>
            <a:pPr lvl="1"/>
            <a:r>
              <a:rPr lang="en-US" dirty="0" smtClean="0"/>
              <a:t>Usually able to chew, swallow textured food (small, soft lumps, ground, etc.) by 8 months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978" y="6126163"/>
            <a:ext cx="5717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rbel" panose="020B0503020204020204" pitchFamily="34" charset="0"/>
              </a:rPr>
              <a:t>Duryea, 2015</a:t>
            </a:r>
            <a:endParaRPr lang="en-U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Advancing to Other Solids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906"/>
            <a:ext cx="8229600" cy="4881257"/>
          </a:xfrm>
        </p:spPr>
        <p:txBody>
          <a:bodyPr/>
          <a:lstStyle/>
          <a:p>
            <a:r>
              <a:rPr lang="en-US" dirty="0"/>
              <a:t>Finger </a:t>
            </a:r>
            <a:r>
              <a:rPr lang="en-US" dirty="0" smtClean="0"/>
              <a:t>foods</a:t>
            </a:r>
          </a:p>
          <a:p>
            <a:pPr lvl="1"/>
            <a:r>
              <a:rPr lang="en-US" dirty="0" smtClean="0"/>
              <a:t>8-12 months</a:t>
            </a:r>
          </a:p>
          <a:p>
            <a:pPr lvl="1"/>
            <a:r>
              <a:rPr lang="en-US" dirty="0" smtClean="0"/>
              <a:t>Hand grasp, pincer grasp</a:t>
            </a:r>
          </a:p>
          <a:p>
            <a:pPr lvl="1"/>
            <a:r>
              <a:rPr lang="en-US" dirty="0" smtClean="0"/>
              <a:t>Includes small pieces of soft foods, easily-dissolved foods</a:t>
            </a:r>
          </a:p>
          <a:p>
            <a:pPr lvl="2"/>
            <a:r>
              <a:rPr lang="en-US" dirty="0" smtClean="0"/>
              <a:t>e.g. Cheerios, small banana pieces, cheese</a:t>
            </a:r>
            <a:endParaRPr lang="en-US" dirty="0"/>
          </a:p>
          <a:p>
            <a:r>
              <a:rPr lang="en-US" dirty="0"/>
              <a:t>Family </a:t>
            </a:r>
            <a:r>
              <a:rPr lang="en-US" dirty="0" smtClean="0"/>
              <a:t>meals</a:t>
            </a:r>
          </a:p>
          <a:p>
            <a:pPr lvl="1"/>
            <a:r>
              <a:rPr lang="en-US" dirty="0" smtClean="0"/>
              <a:t>9-12 months</a:t>
            </a:r>
          </a:p>
          <a:p>
            <a:pPr lvl="1"/>
            <a:r>
              <a:rPr lang="en-US" dirty="0" smtClean="0"/>
              <a:t>Can self-feed with assistance</a:t>
            </a:r>
          </a:p>
          <a:p>
            <a:pPr lvl="1"/>
            <a:r>
              <a:rPr lang="en-US" dirty="0" smtClean="0"/>
              <a:t>Bite-size pieces of what family eats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8978" y="6126163"/>
            <a:ext cx="5717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rbel" panose="020B0503020204020204" pitchFamily="34" charset="0"/>
              </a:rPr>
              <a:t>Duryea, 2015</a:t>
            </a:r>
            <a:endParaRPr lang="en-U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4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Food Safety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906"/>
            <a:ext cx="8229600" cy="4881257"/>
          </a:xfrm>
        </p:spPr>
        <p:txBody>
          <a:bodyPr/>
          <a:lstStyle/>
          <a:p>
            <a:r>
              <a:rPr lang="en-US" dirty="0" smtClean="0"/>
              <a:t>Home-prepared food</a:t>
            </a:r>
          </a:p>
          <a:p>
            <a:pPr lvl="1"/>
            <a:r>
              <a:rPr lang="en-US" dirty="0" smtClean="0"/>
              <a:t>Avoid spinach, beets, squash, green beans, carrots</a:t>
            </a:r>
          </a:p>
          <a:p>
            <a:pPr lvl="2"/>
            <a:r>
              <a:rPr lang="en-US" dirty="0" smtClean="0"/>
              <a:t>High nitrate content</a:t>
            </a:r>
          </a:p>
          <a:p>
            <a:pPr lvl="1"/>
            <a:r>
              <a:rPr lang="en-US" dirty="0" smtClean="0"/>
              <a:t>USDA website: Making Homemade Baby Food Safe</a:t>
            </a:r>
          </a:p>
          <a:p>
            <a:pPr lvl="1"/>
            <a:r>
              <a:rPr lang="en-US" dirty="0" smtClean="0"/>
              <a:t>No added salt/sugar</a:t>
            </a:r>
            <a:endParaRPr lang="en-US" dirty="0"/>
          </a:p>
          <a:p>
            <a:r>
              <a:rPr lang="en-US" dirty="0" smtClean="0"/>
              <a:t>General food safety guidelines</a:t>
            </a:r>
          </a:p>
          <a:p>
            <a:pPr lvl="1"/>
            <a:r>
              <a:rPr lang="en-US" dirty="0" smtClean="0"/>
              <a:t>Opened baby food jars should be refrigerated and leftovers discarded after 48 hours</a:t>
            </a:r>
          </a:p>
          <a:p>
            <a:pPr lvl="2"/>
            <a:r>
              <a:rPr lang="en-US" dirty="0" smtClean="0"/>
              <a:t>Jars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not necessarily the suggested serving size</a:t>
            </a:r>
          </a:p>
          <a:p>
            <a:pPr lvl="1"/>
            <a:r>
              <a:rPr lang="en-US" dirty="0" smtClean="0"/>
              <a:t>Serve from bowl and discard food left in bowl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978" y="6126163"/>
            <a:ext cx="5717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rbel" panose="020B0503020204020204" pitchFamily="34" charset="0"/>
              </a:rPr>
              <a:t>Duryea, 2015; Isaacs, 2011</a:t>
            </a:r>
            <a:endParaRPr lang="en-U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Inappropriate Foods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906"/>
            <a:ext cx="8229600" cy="4881257"/>
          </a:xfrm>
        </p:spPr>
        <p:txBody>
          <a:bodyPr/>
          <a:lstStyle/>
          <a:p>
            <a:r>
              <a:rPr lang="en-US" dirty="0" smtClean="0"/>
              <a:t>Popcorn</a:t>
            </a:r>
          </a:p>
          <a:p>
            <a:r>
              <a:rPr lang="en-US" dirty="0" smtClean="0"/>
              <a:t>Whole grapes</a:t>
            </a:r>
            <a:r>
              <a:rPr lang="en-US" dirty="0"/>
              <a:t>, </a:t>
            </a:r>
            <a:r>
              <a:rPr lang="en-US" dirty="0" smtClean="0"/>
              <a:t>raisins, hard </a:t>
            </a:r>
            <a:r>
              <a:rPr lang="en-US" dirty="0"/>
              <a:t>raw fruits and vegetables</a:t>
            </a:r>
            <a:endParaRPr lang="en-US" dirty="0" smtClean="0"/>
          </a:p>
          <a:p>
            <a:r>
              <a:rPr lang="en-US" dirty="0" smtClean="0"/>
              <a:t>Peanuts</a:t>
            </a:r>
          </a:p>
          <a:p>
            <a:r>
              <a:rPr lang="en-US" dirty="0" smtClean="0"/>
              <a:t>Uncut </a:t>
            </a:r>
            <a:r>
              <a:rPr lang="en-US" dirty="0"/>
              <a:t>stringy meats, hot dog </a:t>
            </a:r>
            <a:r>
              <a:rPr lang="en-US" dirty="0" smtClean="0"/>
              <a:t>pieces</a:t>
            </a:r>
          </a:p>
          <a:p>
            <a:r>
              <a:rPr lang="en-US" dirty="0" smtClean="0"/>
              <a:t>Hard candy, gum/gummy candy</a:t>
            </a:r>
          </a:p>
          <a:p>
            <a:r>
              <a:rPr lang="en-US" dirty="0" smtClean="0"/>
              <a:t>Honey (risk of botulism)</a:t>
            </a:r>
          </a:p>
          <a:p>
            <a:r>
              <a:rPr lang="en-US" dirty="0" smtClean="0"/>
              <a:t>Sugar-sweetened beverages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8978" y="6126163"/>
            <a:ext cx="5717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rbel" panose="020B0503020204020204" pitchFamily="34" charset="0"/>
              </a:rPr>
              <a:t>Isaacs, 2011</a:t>
            </a:r>
            <a:endParaRPr lang="en-U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Cow’s Milk in Infancy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906"/>
            <a:ext cx="8229600" cy="4881257"/>
          </a:xfrm>
        </p:spPr>
        <p:txBody>
          <a:bodyPr/>
          <a:lstStyle/>
          <a:p>
            <a:r>
              <a:rPr lang="en-US" dirty="0" smtClean="0"/>
              <a:t>Do </a:t>
            </a:r>
            <a:r>
              <a:rPr lang="en-US" b="1" dirty="0" smtClean="0"/>
              <a:t>not</a:t>
            </a:r>
            <a:r>
              <a:rPr lang="en-US" dirty="0" smtClean="0"/>
              <a:t> start until 1 year of life.</a:t>
            </a:r>
          </a:p>
          <a:p>
            <a:r>
              <a:rPr lang="en-US" dirty="0" smtClean="0"/>
              <a:t>Risks:</a:t>
            </a:r>
          </a:p>
          <a:p>
            <a:pPr lvl="1"/>
            <a:r>
              <a:rPr lang="en-US" dirty="0" smtClean="0"/>
              <a:t>Iron-deficiency anemia</a:t>
            </a:r>
          </a:p>
          <a:p>
            <a:pPr lvl="2"/>
            <a:r>
              <a:rPr lang="en-US" dirty="0" smtClean="0"/>
              <a:t>Low iron availability, Ca and P impair absorption, GI blood loss</a:t>
            </a:r>
          </a:p>
          <a:p>
            <a:pPr lvl="1"/>
            <a:r>
              <a:rPr lang="en-US" dirty="0" smtClean="0"/>
              <a:t>Dehydration </a:t>
            </a:r>
            <a:r>
              <a:rPr lang="en-US" dirty="0" smtClean="0">
                <a:sym typeface="Wingdings" panose="05000000000000000000" pitchFamily="2" charset="2"/>
              </a:rPr>
              <a:t> high renal solute load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8978" y="6126163"/>
            <a:ext cx="5717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rbel" panose="020B0503020204020204" pitchFamily="34" charset="0"/>
              </a:rPr>
              <a:t>Duryea, 2015; Isaacs, 2011</a:t>
            </a:r>
            <a:endParaRPr lang="en-US" sz="1400" dirty="0">
              <a:latin typeface="Corbel" panose="020B05030202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7" r="20665"/>
          <a:stretch/>
        </p:blipFill>
        <p:spPr bwMode="auto">
          <a:xfrm>
            <a:off x="3416967" y="3838031"/>
            <a:ext cx="2002055" cy="244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2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Juice in Infancy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906"/>
            <a:ext cx="8229600" cy="4881257"/>
          </a:xfrm>
        </p:spPr>
        <p:txBody>
          <a:bodyPr/>
          <a:lstStyle/>
          <a:p>
            <a:r>
              <a:rPr lang="en-US" dirty="0" smtClean="0"/>
              <a:t>Do not introduce until 6 months</a:t>
            </a:r>
          </a:p>
          <a:p>
            <a:r>
              <a:rPr lang="en-US" dirty="0" smtClean="0"/>
              <a:t>Offer in a cup</a:t>
            </a:r>
          </a:p>
          <a:p>
            <a:r>
              <a:rPr lang="en-US" dirty="0" smtClean="0"/>
              <a:t>100% juice only</a:t>
            </a:r>
          </a:p>
          <a:p>
            <a:r>
              <a:rPr lang="en-US" dirty="0" smtClean="0"/>
              <a:t>Max 4-6 </a:t>
            </a:r>
            <a:r>
              <a:rPr lang="en-US" dirty="0" err="1" smtClean="0"/>
              <a:t>oz</a:t>
            </a:r>
            <a:r>
              <a:rPr lang="en-US" dirty="0" smtClean="0"/>
              <a:t>/day</a:t>
            </a:r>
          </a:p>
          <a:p>
            <a:r>
              <a:rPr lang="en-US" dirty="0" smtClean="0"/>
              <a:t>Consider diluting with water</a:t>
            </a:r>
          </a:p>
          <a:p>
            <a:r>
              <a:rPr lang="en-US" dirty="0" smtClean="0"/>
              <a:t>Pasteurized juice only</a:t>
            </a:r>
          </a:p>
          <a:p>
            <a:r>
              <a:rPr lang="en-US" dirty="0" smtClean="0"/>
              <a:t>Should not be sipped throughout</a:t>
            </a:r>
            <a:br>
              <a:rPr lang="en-US" dirty="0" smtClean="0"/>
            </a:br>
            <a:r>
              <a:rPr lang="en-US" dirty="0" smtClean="0"/>
              <a:t>the day or offered at bedtime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8978" y="6126163"/>
            <a:ext cx="5717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rbel" panose="020B0503020204020204" pitchFamily="34" charset="0"/>
              </a:rPr>
              <a:t>Duryea, 2015; Isaacs, 2011</a:t>
            </a:r>
            <a:endParaRPr lang="en-US" sz="1400" dirty="0">
              <a:latin typeface="Corbel" panose="020B0503020204020204" pitchFamily="34" charset="0"/>
            </a:endParaRPr>
          </a:p>
        </p:txBody>
      </p:sp>
      <p:pic>
        <p:nvPicPr>
          <p:cNvPr id="2050" name="Picture 2" descr="http://canigivemybaby.com/wp-content/uploads/2011/12/can-i-give-my-baby-orange-ju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535" y="162489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9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11" y="1225731"/>
            <a:ext cx="6790642" cy="452596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Breast Milk Benefits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0910"/>
            <a:ext cx="8229600" cy="4865254"/>
          </a:xfrm>
        </p:spPr>
        <p:txBody>
          <a:bodyPr/>
          <a:lstStyle/>
          <a:p>
            <a:r>
              <a:rPr lang="en-US" dirty="0" smtClean="0"/>
              <a:t>Easily-digestible protein</a:t>
            </a:r>
          </a:p>
          <a:p>
            <a:pPr lvl="1"/>
            <a:r>
              <a:rPr lang="en-US" dirty="0" smtClean="0"/>
              <a:t>60:40 whey-casein ratio</a:t>
            </a:r>
          </a:p>
          <a:p>
            <a:r>
              <a:rPr lang="en-US" dirty="0" smtClean="0"/>
              <a:t>Infant can self-regulate intake</a:t>
            </a:r>
          </a:p>
          <a:p>
            <a:r>
              <a:rPr lang="en-US" dirty="0" smtClean="0"/>
              <a:t>Low renal solute load</a:t>
            </a:r>
          </a:p>
          <a:p>
            <a:r>
              <a:rPr lang="en-US" dirty="0" smtClean="0"/>
              <a:t>Immune-support factors</a:t>
            </a:r>
          </a:p>
          <a:p>
            <a:r>
              <a:rPr lang="en-US" dirty="0" smtClean="0"/>
              <a:t>Protection against illness and chronic </a:t>
            </a:r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decreased otitis media, respiratory tract infections, UTIs, bacteremia, bacterial meningitis, NEC, late-onset sepsis in preterm infants, etc.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87139" y="6246621"/>
            <a:ext cx="633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rbel" panose="020B0503020204020204" pitchFamily="34" charset="0"/>
              </a:rPr>
              <a:t>Barbas</a:t>
            </a:r>
            <a:r>
              <a:rPr lang="en-US" sz="1400" dirty="0" smtClean="0">
                <a:latin typeface="Corbel" panose="020B0503020204020204" pitchFamily="34" charset="0"/>
              </a:rPr>
              <a:t>, 2014.</a:t>
            </a:r>
            <a:endParaRPr lang="en-US" sz="1400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7398"/>
            <a:ext cx="8334260" cy="5573028"/>
          </a:xfrm>
        </p:spPr>
        <p:txBody>
          <a:bodyPr>
            <a:normAutofit fontScale="85000" lnSpcReduction="20000"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en-US" sz="1100" dirty="0" smtClean="0"/>
              <a:t>Al-</a:t>
            </a:r>
            <a:r>
              <a:rPr lang="en-US" sz="1100" dirty="0" err="1" smtClean="0"/>
              <a:t>Shehri</a:t>
            </a:r>
            <a:r>
              <a:rPr lang="en-US" sz="1100" dirty="0" smtClean="0"/>
              <a:t> </a:t>
            </a:r>
            <a:r>
              <a:rPr lang="en-US" sz="1100" dirty="0"/>
              <a:t>SS, Knox CL, </a:t>
            </a:r>
            <a:r>
              <a:rPr lang="en-US" sz="1100" dirty="0" err="1"/>
              <a:t>Liley</a:t>
            </a:r>
            <a:r>
              <a:rPr lang="en-US" sz="1100" dirty="0"/>
              <a:t> HG, et al. </a:t>
            </a:r>
            <a:r>
              <a:rPr lang="en-US" sz="1100" dirty="0" err="1"/>
              <a:t>Breastmilk</a:t>
            </a:r>
            <a:r>
              <a:rPr lang="en-US" sz="1100" dirty="0"/>
              <a:t>-Saliva Interactions Boost Innate Immunity by Regulating the Oral </a:t>
            </a:r>
            <a:r>
              <a:rPr lang="en-US" sz="1100" dirty="0" err="1"/>
              <a:t>Microbiome</a:t>
            </a:r>
            <a:r>
              <a:rPr lang="en-US" sz="1100" dirty="0"/>
              <a:t> in Early Infancy. </a:t>
            </a:r>
            <a:r>
              <a:rPr lang="en-US" sz="1100" dirty="0" err="1"/>
              <a:t>PLoS</a:t>
            </a:r>
            <a:r>
              <a:rPr lang="en-US" sz="1100" dirty="0"/>
              <a:t> ONE. 2015;10(9):e0135047.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smtClean="0"/>
              <a:t>Ashley </a:t>
            </a:r>
            <a:r>
              <a:rPr lang="en-US" sz="1100" dirty="0"/>
              <a:t>C, Johnston WH, Harris CL, </a:t>
            </a:r>
            <a:r>
              <a:rPr lang="en-US" sz="1100" dirty="0" err="1"/>
              <a:t>Stolz</a:t>
            </a:r>
            <a:r>
              <a:rPr lang="en-US" sz="1100" dirty="0"/>
              <a:t> SI, </a:t>
            </a:r>
            <a:r>
              <a:rPr lang="en-US" sz="1100" dirty="0" err="1"/>
              <a:t>Wampler</a:t>
            </a:r>
            <a:r>
              <a:rPr lang="en-US" sz="1100" dirty="0"/>
              <a:t> JL, </a:t>
            </a:r>
            <a:r>
              <a:rPr lang="en-US" sz="1100" dirty="0" err="1"/>
              <a:t>Berseth</a:t>
            </a:r>
            <a:r>
              <a:rPr lang="en-US" sz="1100" dirty="0"/>
              <a:t> CL. Growth and tolerance of infants fed formula supplemented with </a:t>
            </a:r>
            <a:r>
              <a:rPr lang="en-US" sz="1100" dirty="0" err="1"/>
              <a:t>polydextrose</a:t>
            </a:r>
            <a:r>
              <a:rPr lang="en-US" sz="1100" dirty="0"/>
              <a:t> (PDX) and/or </a:t>
            </a:r>
            <a:r>
              <a:rPr lang="en-US" sz="1100" dirty="0" err="1"/>
              <a:t>galactooligosaccharides</a:t>
            </a:r>
            <a:r>
              <a:rPr lang="en-US" sz="1100" dirty="0"/>
              <a:t> (GOS): double-blind, randomized, controlled trial. </a:t>
            </a:r>
            <a:r>
              <a:rPr lang="en-US" sz="1100" i="1" dirty="0" err="1"/>
              <a:t>Nutr</a:t>
            </a:r>
            <a:r>
              <a:rPr lang="en-US" sz="1100" i="1" dirty="0"/>
              <a:t> J</a:t>
            </a:r>
            <a:r>
              <a:rPr lang="en-US" sz="1100" dirty="0"/>
              <a:t>. 2012;11:38.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err="1" smtClean="0">
                <a:latin typeface="Corbel" panose="020B0503020204020204" pitchFamily="34" charset="0"/>
              </a:rPr>
              <a:t>Barbas</a:t>
            </a:r>
            <a:r>
              <a:rPr lang="en-US" sz="1100" dirty="0" smtClean="0">
                <a:latin typeface="Corbel" panose="020B0503020204020204" pitchFamily="34" charset="0"/>
              </a:rPr>
              <a:t> </a:t>
            </a:r>
            <a:r>
              <a:rPr lang="en-US" sz="1100" dirty="0">
                <a:latin typeface="Corbel" panose="020B0503020204020204" pitchFamily="34" charset="0"/>
              </a:rPr>
              <a:t>KH, </a:t>
            </a:r>
            <a:r>
              <a:rPr lang="en-US" sz="1100" dirty="0" err="1">
                <a:latin typeface="Corbel" panose="020B0503020204020204" pitchFamily="34" charset="0"/>
              </a:rPr>
              <a:t>Fulhan</a:t>
            </a:r>
            <a:r>
              <a:rPr lang="en-US" sz="1100" dirty="0">
                <a:latin typeface="Corbel" panose="020B0503020204020204" pitchFamily="34" charset="0"/>
              </a:rPr>
              <a:t> J. Breastfeeding and Human Milk. In: </a:t>
            </a:r>
            <a:r>
              <a:rPr lang="en-US" sz="1100" dirty="0" err="1">
                <a:latin typeface="Corbel" panose="020B0503020204020204" pitchFamily="34" charset="0"/>
              </a:rPr>
              <a:t>Sonneville</a:t>
            </a:r>
            <a:r>
              <a:rPr lang="en-US" sz="1100" dirty="0">
                <a:latin typeface="Corbel" panose="020B0503020204020204" pitchFamily="34" charset="0"/>
              </a:rPr>
              <a:t> K, Duggan C, eds. </a:t>
            </a:r>
            <a:r>
              <a:rPr lang="en-US" sz="1100" i="1" dirty="0">
                <a:latin typeface="Corbel" panose="020B0503020204020204" pitchFamily="34" charset="0"/>
              </a:rPr>
              <a:t>Manual of Pediatric Nutrition. </a:t>
            </a:r>
            <a:r>
              <a:rPr lang="en-US" sz="1100" dirty="0">
                <a:latin typeface="Corbel" panose="020B0503020204020204" pitchFamily="34" charset="0"/>
              </a:rPr>
              <a:t>5</a:t>
            </a:r>
            <a:r>
              <a:rPr lang="en-US" sz="1100" baseline="30000" dirty="0">
                <a:latin typeface="Corbel" panose="020B0503020204020204" pitchFamily="34" charset="0"/>
              </a:rPr>
              <a:t>th</a:t>
            </a:r>
            <a:r>
              <a:rPr lang="en-US" sz="1100" dirty="0">
                <a:latin typeface="Corbel" panose="020B0503020204020204" pitchFamily="34" charset="0"/>
              </a:rPr>
              <a:t> ed. Shelton, CT: People’s Medical Publishing House-USA; 2014:64-80</a:t>
            </a:r>
            <a:r>
              <a:rPr lang="en-US" sz="1100" dirty="0" smtClean="0">
                <a:latin typeface="Corbel" panose="020B0503020204020204" pitchFamily="34" charset="0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err="1"/>
              <a:t>Berni</a:t>
            </a:r>
            <a:r>
              <a:rPr lang="en-US" sz="1100" dirty="0"/>
              <a:t> </a:t>
            </a:r>
            <a:r>
              <a:rPr lang="en-US" sz="1100" dirty="0" err="1"/>
              <a:t>Canani</a:t>
            </a:r>
            <a:r>
              <a:rPr lang="en-US" sz="1100" dirty="0"/>
              <a:t> R, </a:t>
            </a:r>
            <a:r>
              <a:rPr lang="en-US" sz="1100" dirty="0" err="1"/>
              <a:t>Nocerino</a:t>
            </a:r>
            <a:r>
              <a:rPr lang="en-US" sz="1100" dirty="0"/>
              <a:t> R, </a:t>
            </a:r>
            <a:r>
              <a:rPr lang="en-US" sz="1100" dirty="0" err="1"/>
              <a:t>Terrin</a:t>
            </a:r>
            <a:r>
              <a:rPr lang="en-US" sz="1100" dirty="0"/>
              <a:t> G, et al. Formula selection for management of children with cow's milk allergy influences the rate of acquisition of tolerance: a prospective multicenter study. </a:t>
            </a:r>
            <a:r>
              <a:rPr lang="en-US" sz="1100" i="1" dirty="0"/>
              <a:t>J </a:t>
            </a:r>
            <a:r>
              <a:rPr lang="en-US" sz="1100" i="1" dirty="0" err="1"/>
              <a:t>Pediatr</a:t>
            </a:r>
            <a:r>
              <a:rPr lang="en-US" sz="1100" dirty="0"/>
              <a:t>. 2013;163(3):771-7.e1</a:t>
            </a:r>
            <a:r>
              <a:rPr lang="en-US" sz="11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err="1" smtClean="0"/>
              <a:t>Berseth</a:t>
            </a:r>
            <a:r>
              <a:rPr lang="en-US" sz="1100" dirty="0" smtClean="0"/>
              <a:t> </a:t>
            </a:r>
            <a:r>
              <a:rPr lang="en-US" sz="1100" dirty="0"/>
              <a:t>CL, Johnston WH, </a:t>
            </a:r>
            <a:r>
              <a:rPr lang="en-US" sz="1100" dirty="0" err="1"/>
              <a:t>Stolz</a:t>
            </a:r>
            <a:r>
              <a:rPr lang="en-US" sz="1100" dirty="0"/>
              <a:t> SI, Harris CL, </a:t>
            </a:r>
            <a:r>
              <a:rPr lang="en-US" sz="1100" dirty="0" err="1"/>
              <a:t>Mitmesser</a:t>
            </a:r>
            <a:r>
              <a:rPr lang="en-US" sz="1100" dirty="0"/>
              <a:t> SH. Clinical response to 2 commonly used switch formulas occurs within 1 day. </a:t>
            </a:r>
            <a:r>
              <a:rPr lang="en-US" sz="1100" dirty="0" err="1"/>
              <a:t>Clin</a:t>
            </a:r>
            <a:r>
              <a:rPr lang="en-US" sz="1100" dirty="0"/>
              <a:t> </a:t>
            </a:r>
            <a:r>
              <a:rPr lang="en-US" sz="1100" dirty="0" err="1"/>
              <a:t>Pediatr</a:t>
            </a:r>
            <a:r>
              <a:rPr lang="en-US" sz="1100" dirty="0"/>
              <a:t> (</a:t>
            </a:r>
            <a:r>
              <a:rPr lang="en-US" sz="1100" dirty="0" err="1"/>
              <a:t>Phila</a:t>
            </a:r>
            <a:r>
              <a:rPr lang="en-US" sz="1100" dirty="0"/>
              <a:t>). 2009;48(1):58-65</a:t>
            </a:r>
            <a:r>
              <a:rPr lang="en-US" sz="1100" dirty="0" smtClean="0"/>
              <a:t>.</a:t>
            </a:r>
            <a:endParaRPr lang="en-US" sz="1100" dirty="0"/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smtClean="0"/>
              <a:t>Bhatia </a:t>
            </a:r>
            <a:r>
              <a:rPr lang="en-US" sz="1100" dirty="0"/>
              <a:t>J, Greer F. Use of soy protein-based formulas in infant feeding. Pediatrics. 2008;121(5):1062-8</a:t>
            </a:r>
            <a:r>
              <a:rPr lang="en-US" sz="11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Bines J, Francis D, Hill D. Reducing parenteral requirement in children with short bowel syndrome: impact of an amino acid-based complete infant formula. </a:t>
            </a:r>
            <a:r>
              <a:rPr lang="en-US" sz="1100" i="1" dirty="0"/>
              <a:t>J </a:t>
            </a:r>
            <a:r>
              <a:rPr lang="en-US" sz="1100" i="1" dirty="0" err="1"/>
              <a:t>Pediatr</a:t>
            </a:r>
            <a:r>
              <a:rPr lang="en-US" sz="1100" i="1" dirty="0"/>
              <a:t> </a:t>
            </a:r>
            <a:r>
              <a:rPr lang="en-US" sz="1100" i="1" dirty="0" err="1"/>
              <a:t>Gastroenterol</a:t>
            </a:r>
            <a:r>
              <a:rPr lang="en-US" sz="1100" i="1" dirty="0"/>
              <a:t> </a:t>
            </a:r>
            <a:r>
              <a:rPr lang="en-US" sz="1100" i="1" dirty="0" err="1"/>
              <a:t>Nutr</a:t>
            </a:r>
            <a:r>
              <a:rPr lang="en-US" sz="1100" dirty="0"/>
              <a:t>. 1998;26(2):123-8</a:t>
            </a:r>
            <a:r>
              <a:rPr lang="en-US" sz="110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err="1"/>
              <a:t>Borschel</a:t>
            </a:r>
            <a:r>
              <a:rPr lang="en-US" sz="1100" dirty="0"/>
              <a:t> MW, </a:t>
            </a:r>
            <a:r>
              <a:rPr lang="en-US" sz="1100" dirty="0" err="1"/>
              <a:t>Antonson</a:t>
            </a:r>
            <a:r>
              <a:rPr lang="en-US" sz="1100" dirty="0"/>
              <a:t> DL, Murray ND, et al. Two single group, prospective, baseline-controlled feeding studies in infants and children with chronic diarrhea fed a hypoallergenic free amino acid-based formula. </a:t>
            </a:r>
            <a:r>
              <a:rPr lang="en-US" sz="1100" i="1" dirty="0"/>
              <a:t>BMC </a:t>
            </a:r>
            <a:r>
              <a:rPr lang="en-US" sz="1100" i="1" dirty="0" err="1"/>
              <a:t>Pediatr</a:t>
            </a:r>
            <a:r>
              <a:rPr lang="en-US" sz="1100" dirty="0"/>
              <a:t>. 2014;14:136</a:t>
            </a:r>
            <a:r>
              <a:rPr lang="en-US" sz="110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smtClean="0"/>
              <a:t>Deciphering the Dreaded Dirty Diaper </a:t>
            </a:r>
            <a:r>
              <a:rPr lang="en-US" sz="1100" dirty="0" err="1" smtClean="0"/>
              <a:t>infographic</a:t>
            </a:r>
            <a:r>
              <a:rPr lang="en-US" sz="1100" dirty="0" smtClean="0"/>
              <a:t>. </a:t>
            </a:r>
            <a:r>
              <a:rPr lang="en-US" sz="1100" dirty="0"/>
              <a:t>Cleveland Clinic. http://</a:t>
            </a:r>
            <a:r>
              <a:rPr lang="en-US" sz="1100" dirty="0" smtClean="0"/>
              <a:t>2rdnmg1qbg403gumla1v9i2h.wpengine.netdna-cdn.com/wp-content/uploads/sites/3/2014/03/14-HHB-209-Baby-Diaper-Infographic.jpg. Accessed February 4, 2016.</a:t>
            </a:r>
            <a:endParaRPr lang="en-US" sz="1100" dirty="0"/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smtClean="0"/>
              <a:t>Duryea TK. Introducing solid foods and vitamin and mineral supplementation during infancy. In: </a:t>
            </a:r>
            <a:r>
              <a:rPr lang="en-US" sz="1100" dirty="0" err="1" smtClean="0"/>
              <a:t>UpToDate</a:t>
            </a:r>
            <a:r>
              <a:rPr lang="en-US" sz="1100" dirty="0" smtClean="0"/>
              <a:t>, </a:t>
            </a:r>
            <a:r>
              <a:rPr lang="en-US" sz="1100" dirty="0" err="1" smtClean="0"/>
              <a:t>Drutz</a:t>
            </a:r>
            <a:r>
              <a:rPr lang="en-US" sz="1100" dirty="0" smtClean="0"/>
              <a:t> JE, </a:t>
            </a:r>
            <a:r>
              <a:rPr lang="en-US" sz="1100" dirty="0" err="1" smtClean="0"/>
              <a:t>Motil</a:t>
            </a:r>
            <a:r>
              <a:rPr lang="en-US" sz="1100" dirty="0" smtClean="0"/>
              <a:t> KJ (Ed), </a:t>
            </a:r>
            <a:r>
              <a:rPr lang="en-US" sz="1100" dirty="0" err="1" smtClean="0"/>
              <a:t>UpToDate</a:t>
            </a:r>
            <a:r>
              <a:rPr lang="en-US" sz="1100" dirty="0" smtClean="0"/>
              <a:t>, Waltham, MA. (Accessed February 3</a:t>
            </a:r>
            <a:r>
              <a:rPr lang="en-US" sz="1100" baseline="30000" dirty="0" smtClean="0"/>
              <a:t>rd</a:t>
            </a:r>
            <a:r>
              <a:rPr lang="en-US" sz="1100" dirty="0" smtClean="0"/>
              <a:t>, 2016.)</a:t>
            </a:r>
            <a:endParaRPr lang="en-US" sz="1100" dirty="0"/>
          </a:p>
          <a:p>
            <a:pPr marL="228600" lvl="0" indent="-228600">
              <a:buFont typeface="+mj-lt"/>
              <a:buAutoNum type="arabicPeriod"/>
            </a:pPr>
            <a:r>
              <a:rPr lang="en-US" sz="1100" dirty="0"/>
              <a:t>Fleischer DM, </a:t>
            </a:r>
            <a:r>
              <a:rPr lang="en-US" sz="1100" dirty="0" err="1"/>
              <a:t>Spergel</a:t>
            </a:r>
            <a:r>
              <a:rPr lang="en-US" sz="1100" dirty="0"/>
              <a:t> JM, </a:t>
            </a:r>
            <a:r>
              <a:rPr lang="en-US" sz="1100" dirty="0" err="1"/>
              <a:t>Assa'ad</a:t>
            </a:r>
            <a:r>
              <a:rPr lang="en-US" sz="1100" dirty="0"/>
              <a:t> AH, </a:t>
            </a:r>
            <a:r>
              <a:rPr lang="en-US" sz="1100" dirty="0" err="1"/>
              <a:t>Pongracic</a:t>
            </a:r>
            <a:r>
              <a:rPr lang="en-US" sz="1100" dirty="0"/>
              <a:t> JA. Primary prevention of allergic disease through nutritional interventions</a:t>
            </a:r>
            <a:r>
              <a:rPr lang="en-US" sz="1100" i="1" dirty="0"/>
              <a:t>. J Allergy </a:t>
            </a:r>
            <a:r>
              <a:rPr lang="en-US" sz="1100" i="1" dirty="0" err="1"/>
              <a:t>Clin</a:t>
            </a:r>
            <a:r>
              <a:rPr lang="en-US" sz="1100" i="1" dirty="0"/>
              <a:t> </a:t>
            </a:r>
            <a:r>
              <a:rPr lang="en-US" sz="1100" i="1" dirty="0" err="1"/>
              <a:t>Immunol</a:t>
            </a:r>
            <a:r>
              <a:rPr lang="en-US" sz="1100" i="1" dirty="0"/>
              <a:t> </a:t>
            </a:r>
            <a:r>
              <a:rPr lang="en-US" sz="1100" i="1" dirty="0" err="1"/>
              <a:t>Pract</a:t>
            </a:r>
            <a:r>
              <a:rPr lang="en-US" sz="1100" dirty="0"/>
              <a:t>. 2013;1(1):29-36</a:t>
            </a:r>
            <a:r>
              <a:rPr lang="en-US" sz="110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/>
              <a:t>Hollis BW, Wagner CL, Howard CR, et al. Maternal Versus Infant Vitamin D Supplementation During Lactation: A Randomized Controlled Trial. Pediatrics. 2015;136(4):625-34</a:t>
            </a:r>
            <a:r>
              <a:rPr lang="en-US" sz="110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smtClean="0"/>
              <a:t>Isaacs JS. Infant Nutrition. In: Brown </a:t>
            </a:r>
            <a:r>
              <a:rPr lang="en-US" sz="1100" dirty="0" err="1" smtClean="0"/>
              <a:t>JE.</a:t>
            </a:r>
            <a:r>
              <a:rPr lang="en-US" sz="1100" i="1" dirty="0" err="1" smtClean="0"/>
              <a:t>Nutrition</a:t>
            </a:r>
            <a:r>
              <a:rPr lang="en-US" sz="1100" i="1" dirty="0" smtClean="0"/>
              <a:t> Through the Life Cycle</a:t>
            </a:r>
            <a:r>
              <a:rPr lang="en-US" sz="1100" dirty="0" smtClean="0"/>
              <a:t>. 4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ed. Wadsworth; 2011:222-245.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err="1" smtClean="0"/>
              <a:t>Jin</a:t>
            </a:r>
            <a:r>
              <a:rPr lang="en-US" sz="1100" dirty="0" smtClean="0"/>
              <a:t> </a:t>
            </a:r>
            <a:r>
              <a:rPr lang="en-US" sz="1100" dirty="0"/>
              <a:t>YY, Cao RM, Chen J, et al. Partially hydrolyzed cow's milk formula has a therapeutic effect on the infants with mild to moderate atopic dermatitis: a randomized, double-blind study. </a:t>
            </a:r>
            <a:r>
              <a:rPr lang="en-US" sz="1100" i="1" dirty="0" err="1"/>
              <a:t>Pediatr</a:t>
            </a:r>
            <a:r>
              <a:rPr lang="en-US" sz="1100" i="1" dirty="0"/>
              <a:t> Allergy</a:t>
            </a:r>
            <a:r>
              <a:rPr lang="en-US" sz="1100" dirty="0"/>
              <a:t> </a:t>
            </a:r>
            <a:r>
              <a:rPr lang="en-US" sz="1100" dirty="0" err="1"/>
              <a:t>Immunol</a:t>
            </a:r>
            <a:r>
              <a:rPr lang="en-US" sz="1100" dirty="0"/>
              <a:t>. 2011;22(7):688-94</a:t>
            </a:r>
            <a:r>
              <a:rPr lang="en-US" sz="11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err="1"/>
              <a:t>Koletzko</a:t>
            </a:r>
            <a:r>
              <a:rPr lang="en-US" sz="1100" dirty="0"/>
              <a:t> S, </a:t>
            </a:r>
            <a:r>
              <a:rPr lang="en-US" sz="1100" dirty="0" err="1"/>
              <a:t>Niggemann</a:t>
            </a:r>
            <a:r>
              <a:rPr lang="en-US" sz="1100" dirty="0"/>
              <a:t> B, </a:t>
            </a:r>
            <a:r>
              <a:rPr lang="en-US" sz="1100" dirty="0" err="1"/>
              <a:t>Arato</a:t>
            </a:r>
            <a:r>
              <a:rPr lang="en-US" sz="1100" dirty="0"/>
              <a:t> A, et al. Diagnostic approach and management of cow's-milk protein allergy in infants and children: ESPGHAN GI Committee practical guidelines</a:t>
            </a:r>
            <a:r>
              <a:rPr lang="en-US" sz="1100" i="1" dirty="0"/>
              <a:t>. J </a:t>
            </a:r>
            <a:r>
              <a:rPr lang="en-US" sz="1100" i="1" dirty="0" err="1"/>
              <a:t>Pediatr</a:t>
            </a:r>
            <a:r>
              <a:rPr lang="en-US" sz="1100" i="1" dirty="0"/>
              <a:t> </a:t>
            </a:r>
            <a:r>
              <a:rPr lang="en-US" sz="1100" i="1" dirty="0" err="1"/>
              <a:t>Gastroenterol</a:t>
            </a:r>
            <a:r>
              <a:rPr lang="en-US" sz="1100" i="1" dirty="0"/>
              <a:t> </a:t>
            </a:r>
            <a:r>
              <a:rPr lang="en-US" sz="1100" i="1" dirty="0" err="1"/>
              <a:t>Nutr</a:t>
            </a:r>
            <a:r>
              <a:rPr lang="en-US" sz="1100" dirty="0"/>
              <a:t>. 2012;55(2):221-9.</a:t>
            </a:r>
            <a:endParaRPr lang="en-US" sz="11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err="1" smtClean="0"/>
              <a:t>Lasekan</a:t>
            </a:r>
            <a:r>
              <a:rPr lang="en-US" sz="1100" dirty="0" smtClean="0"/>
              <a:t> </a:t>
            </a:r>
            <a:r>
              <a:rPr lang="en-US" sz="1100" dirty="0"/>
              <a:t>JB, </a:t>
            </a:r>
            <a:r>
              <a:rPr lang="en-US" sz="1100" dirty="0" err="1"/>
              <a:t>Linke</a:t>
            </a:r>
            <a:r>
              <a:rPr lang="en-US" sz="1100" dirty="0"/>
              <a:t> HK, Oliver JS, et al. Milk protein-based infant formula containing rice starch and low lactose reduces common regurgitation in healthy term infants: a randomized, blinded, and prospective trial</a:t>
            </a:r>
            <a:r>
              <a:rPr lang="en-US" sz="1100" i="1" dirty="0"/>
              <a:t>. J Am </a:t>
            </a:r>
            <a:r>
              <a:rPr lang="en-US" sz="1100" i="1" dirty="0" err="1"/>
              <a:t>Coll</a:t>
            </a:r>
            <a:r>
              <a:rPr lang="en-US" sz="1100" i="1" dirty="0"/>
              <a:t> </a:t>
            </a:r>
            <a:r>
              <a:rPr lang="en-US" sz="1100" i="1" dirty="0" err="1"/>
              <a:t>Nutr</a:t>
            </a:r>
            <a:r>
              <a:rPr lang="en-US" sz="1100" i="1" dirty="0"/>
              <a:t>. </a:t>
            </a:r>
            <a:r>
              <a:rPr lang="en-US" sz="1100" dirty="0"/>
              <a:t>2014;33(2):</a:t>
            </a:r>
            <a:r>
              <a:rPr lang="en-US" sz="1100" dirty="0" smtClean="0"/>
              <a:t>136-46.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err="1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Lightdale</a:t>
            </a:r>
            <a:r>
              <a:rPr lang="en-US" sz="11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JR, </a:t>
            </a:r>
            <a:r>
              <a:rPr lang="en-US" sz="1100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Gremse</a:t>
            </a:r>
            <a:r>
              <a:rPr lang="en-US" sz="11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DA. Gastroesophageal reflux: management guidance for the pediatrician. </a:t>
            </a:r>
            <a:r>
              <a:rPr lang="en-US" sz="1100" i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Pediatrics</a:t>
            </a:r>
            <a:r>
              <a:rPr lang="en-US" sz="11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2013;131(5):</a:t>
            </a:r>
            <a:r>
              <a:rPr lang="en-US" sz="11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e1684-95.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Lowe AJ, </a:t>
            </a:r>
            <a:r>
              <a:rPr lang="en-US" sz="1100" dirty="0" err="1"/>
              <a:t>Dharmage</a:t>
            </a:r>
            <a:r>
              <a:rPr lang="en-US" sz="1100" dirty="0"/>
              <a:t> SC, Allen KJ, Tang ML, Hill DJ. The role of partially hydrolyzed whey formula for the prevention of allergic disease: evidence and gaps. </a:t>
            </a:r>
            <a:r>
              <a:rPr lang="en-US" sz="1100" i="1" dirty="0"/>
              <a:t>Expert Rev </a:t>
            </a:r>
            <a:r>
              <a:rPr lang="en-US" sz="1100" i="1" dirty="0" err="1"/>
              <a:t>Clin</a:t>
            </a:r>
            <a:r>
              <a:rPr lang="en-US" sz="1100" i="1" dirty="0"/>
              <a:t> </a:t>
            </a:r>
            <a:r>
              <a:rPr lang="en-US" sz="1100" i="1" dirty="0" err="1"/>
              <a:t>Immunol</a:t>
            </a:r>
            <a:r>
              <a:rPr lang="en-US" sz="1100" dirty="0"/>
              <a:t>. 2013;9(1):31-41.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err="1"/>
              <a:t>Nentwich</a:t>
            </a:r>
            <a:r>
              <a:rPr lang="en-US" sz="1100" dirty="0"/>
              <a:t> I, </a:t>
            </a:r>
            <a:r>
              <a:rPr lang="en-US" sz="1100" dirty="0" err="1"/>
              <a:t>Michková</a:t>
            </a:r>
            <a:r>
              <a:rPr lang="en-US" sz="1100" dirty="0"/>
              <a:t> E, </a:t>
            </a:r>
            <a:r>
              <a:rPr lang="en-US" sz="1100" dirty="0" err="1"/>
              <a:t>Nevoral</a:t>
            </a:r>
            <a:r>
              <a:rPr lang="en-US" sz="1100" dirty="0"/>
              <a:t> J, </a:t>
            </a:r>
            <a:r>
              <a:rPr lang="en-US" sz="1100" dirty="0" err="1"/>
              <a:t>Urbanek</a:t>
            </a:r>
            <a:r>
              <a:rPr lang="en-US" sz="1100" dirty="0"/>
              <a:t> R, </a:t>
            </a:r>
            <a:r>
              <a:rPr lang="en-US" sz="1100" dirty="0" err="1"/>
              <a:t>Szépfalusi</a:t>
            </a:r>
            <a:r>
              <a:rPr lang="en-US" sz="1100" dirty="0"/>
              <a:t> Z. Cow's milk-specific cellular and humoral immune responses and atopy skin symptoms in infants from atopic families fed a partially (</a:t>
            </a:r>
            <a:r>
              <a:rPr lang="en-US" sz="1100" dirty="0" err="1"/>
              <a:t>pHF</a:t>
            </a:r>
            <a:r>
              <a:rPr lang="en-US" sz="1100" dirty="0"/>
              <a:t>) or extensively (</a:t>
            </a:r>
            <a:r>
              <a:rPr lang="en-US" sz="1100" dirty="0" err="1"/>
              <a:t>eHF</a:t>
            </a:r>
            <a:r>
              <a:rPr lang="en-US" sz="1100" dirty="0"/>
              <a:t>) hydrolyzed infant formula. </a:t>
            </a:r>
            <a:r>
              <a:rPr lang="en-US" sz="1100" i="1" dirty="0"/>
              <a:t>Allergy</a:t>
            </a:r>
            <a:r>
              <a:rPr lang="en-US" sz="1100" dirty="0"/>
              <a:t>. 2001;56(12):1144-56</a:t>
            </a:r>
            <a:r>
              <a:rPr lang="en-US" sz="110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err="1"/>
              <a:t>Szajewska</a:t>
            </a:r>
            <a:r>
              <a:rPr lang="en-US" sz="1100" dirty="0"/>
              <a:t> H, Horvath A. Meta-analysis of the evidence for a partially hydrolyzed 100% whey formula for the prevention of allergic diseases. </a:t>
            </a:r>
            <a:r>
              <a:rPr lang="en-US" sz="1100" i="1" dirty="0" err="1"/>
              <a:t>Curr</a:t>
            </a:r>
            <a:r>
              <a:rPr lang="en-US" sz="1100" i="1" dirty="0"/>
              <a:t> Med Res </a:t>
            </a:r>
            <a:r>
              <a:rPr lang="en-US" sz="1100" i="1" dirty="0" err="1"/>
              <a:t>Opin</a:t>
            </a:r>
            <a:r>
              <a:rPr lang="en-US" sz="1100" dirty="0"/>
              <a:t>. 2010;26(2):423-37.</a:t>
            </a:r>
            <a:endParaRPr lang="en-US" sz="11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err="1" smtClean="0"/>
              <a:t>Vanderhoof</a:t>
            </a:r>
            <a:r>
              <a:rPr lang="en-US" sz="1100" dirty="0" smtClean="0"/>
              <a:t> </a:t>
            </a:r>
            <a:r>
              <a:rPr lang="en-US" sz="1100" dirty="0"/>
              <a:t>JA, Moran JR, Harris CL, Merkel KL, Orenstein SR. Efficacy of a pre-thickened infant formula: a multicenter, double-blind, randomized, placebo-controlled parallel group trial in 104 infants with symptomatic gastroesophageal reflux. </a:t>
            </a:r>
            <a:r>
              <a:rPr lang="en-US" sz="1100" i="1" dirty="0" err="1"/>
              <a:t>Clin</a:t>
            </a:r>
            <a:r>
              <a:rPr lang="en-US" sz="1100" i="1" dirty="0"/>
              <a:t> </a:t>
            </a:r>
            <a:r>
              <a:rPr lang="en-US" sz="1100" i="1" dirty="0" err="1"/>
              <a:t>Pediatr</a:t>
            </a:r>
            <a:r>
              <a:rPr lang="en-US" sz="1100" i="1" dirty="0"/>
              <a:t> (</a:t>
            </a:r>
            <a:r>
              <a:rPr lang="en-US" sz="1100" i="1" dirty="0" err="1"/>
              <a:t>Phila</a:t>
            </a:r>
            <a:r>
              <a:rPr lang="en-US" sz="1100" i="1" dirty="0"/>
              <a:t>)</a:t>
            </a:r>
            <a:r>
              <a:rPr lang="en-US" sz="1100" dirty="0"/>
              <a:t>. 2003;42(6):483-95</a:t>
            </a:r>
            <a:r>
              <a:rPr lang="en-US" sz="110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/>
              <a:t>von Berg A, </a:t>
            </a:r>
            <a:r>
              <a:rPr lang="en-US" sz="1100" dirty="0" err="1"/>
              <a:t>Koletzko</a:t>
            </a:r>
            <a:r>
              <a:rPr lang="en-US" sz="1100" dirty="0"/>
              <a:t> S, </a:t>
            </a:r>
            <a:r>
              <a:rPr lang="en-US" sz="1100" dirty="0" err="1"/>
              <a:t>Filipiak-Pittroff</a:t>
            </a:r>
            <a:r>
              <a:rPr lang="en-US" sz="1100" dirty="0"/>
              <a:t> B, et al. Certain hydrolyzed formulas reduce the incidence of atopic dermatitis but not that of asthma: three-year results of the German Infant Nutritional Intervention Study. </a:t>
            </a:r>
            <a:r>
              <a:rPr lang="en-US" sz="1100" i="1" dirty="0"/>
              <a:t>J Allergy </a:t>
            </a:r>
            <a:r>
              <a:rPr lang="en-US" sz="1100" i="1" dirty="0" err="1"/>
              <a:t>Clin</a:t>
            </a:r>
            <a:r>
              <a:rPr lang="en-US" sz="1100" i="1" dirty="0"/>
              <a:t> </a:t>
            </a:r>
            <a:r>
              <a:rPr lang="en-US" sz="1100" i="1" dirty="0" err="1"/>
              <a:t>Immunol</a:t>
            </a:r>
            <a:r>
              <a:rPr lang="en-US" sz="1100" dirty="0"/>
              <a:t>. 2007;119(3):718-25.</a:t>
            </a:r>
            <a:endParaRPr lang="en-US" sz="11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smtClean="0"/>
              <a:t>Ziegler </a:t>
            </a:r>
            <a:r>
              <a:rPr lang="en-US" sz="1100" dirty="0"/>
              <a:t>E, </a:t>
            </a:r>
            <a:r>
              <a:rPr lang="en-US" sz="1100" dirty="0" err="1"/>
              <a:t>Vanderhoof</a:t>
            </a:r>
            <a:r>
              <a:rPr lang="en-US" sz="1100" dirty="0"/>
              <a:t> JA, </a:t>
            </a:r>
            <a:r>
              <a:rPr lang="en-US" sz="1100" dirty="0" err="1"/>
              <a:t>Petschow</a:t>
            </a:r>
            <a:r>
              <a:rPr lang="en-US" sz="1100" dirty="0"/>
              <a:t> B, et al. Term infants fed formula supplemented with selected blends of prebiotics grow normally and have soft stools similar to those reported for breast-fed infants. </a:t>
            </a:r>
            <a:r>
              <a:rPr lang="en-US" sz="1100" i="1" dirty="0"/>
              <a:t>J </a:t>
            </a:r>
            <a:r>
              <a:rPr lang="en-US" sz="1100" i="1" dirty="0" err="1"/>
              <a:t>Pediatr</a:t>
            </a:r>
            <a:r>
              <a:rPr lang="en-US" sz="1100" i="1" dirty="0"/>
              <a:t> </a:t>
            </a:r>
            <a:r>
              <a:rPr lang="en-US" sz="1100" i="1" dirty="0" err="1"/>
              <a:t>Gastroenterol</a:t>
            </a:r>
            <a:r>
              <a:rPr lang="en-US" sz="1100" i="1" dirty="0"/>
              <a:t> </a:t>
            </a:r>
            <a:r>
              <a:rPr lang="en-US" sz="1100" i="1" dirty="0" err="1"/>
              <a:t>Nutr</a:t>
            </a:r>
            <a:r>
              <a:rPr lang="en-US" sz="1100" dirty="0"/>
              <a:t>. 2007;44(3):359-64.</a:t>
            </a:r>
            <a:endParaRPr lang="en-US" sz="11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5472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Beneprotein</a:t>
            </a:r>
            <a:r>
              <a:rPr lang="en-US" sz="2000" dirty="0" smtClean="0"/>
              <a:t>. Nestle </a:t>
            </a:r>
            <a:r>
              <a:rPr lang="en-US" sz="2000" dirty="0"/>
              <a:t>Health Science. https://</a:t>
            </a:r>
            <a:r>
              <a:rPr lang="en-US" sz="2000" dirty="0" smtClean="0"/>
              <a:t>www.nestlehealthscience.us/brands/beneprotein/beneprotein-hcp. Accessed February 4, 2016.</a:t>
            </a:r>
          </a:p>
          <a:p>
            <a:r>
              <a:rPr lang="en-US" sz="2000" dirty="0" smtClean="0"/>
              <a:t>Gerber Infant Formulas </a:t>
            </a:r>
            <a:r>
              <a:rPr lang="en-US" sz="2000" dirty="0"/>
              <a:t>&amp; Supplements. </a:t>
            </a:r>
            <a:r>
              <a:rPr lang="en-US" sz="2000" dirty="0" smtClean="0"/>
              <a:t>Gerber for Medical Professionals. https</a:t>
            </a:r>
            <a:r>
              <a:rPr lang="en-US" sz="2000" dirty="0"/>
              <a:t>://</a:t>
            </a:r>
            <a:r>
              <a:rPr lang="en-US" sz="2000" dirty="0" smtClean="0"/>
              <a:t>medical.gerber.com/products/formulas. Accessed January 15, 2016.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Liquid Protein Fortifier. Abbott Nutrition. </a:t>
            </a:r>
            <a:r>
              <a:rPr lang="en-US" sz="2000" dirty="0"/>
              <a:t>http://</a:t>
            </a:r>
            <a:r>
              <a:rPr lang="en-US" sz="2000" dirty="0" smtClean="0"/>
              <a:t>abbottnutrition.com/brands/products/liquid-protein-fortifier. Accessed February 4, 2016.</a:t>
            </a:r>
            <a:endParaRPr lang="en-US" sz="2000" dirty="0"/>
          </a:p>
          <a:p>
            <a:r>
              <a:rPr lang="en-US" sz="2000" dirty="0" smtClean="0"/>
              <a:t>Products</a:t>
            </a:r>
            <a:r>
              <a:rPr lang="en-US" sz="2000" dirty="0"/>
              <a:t>. </a:t>
            </a:r>
            <a:r>
              <a:rPr lang="en-US" sz="2000" dirty="0" smtClean="0"/>
              <a:t>Mead Johnson Nutrition. http</a:t>
            </a:r>
            <a:r>
              <a:rPr lang="en-US" sz="2000" dirty="0"/>
              <a:t>://</a:t>
            </a:r>
            <a:r>
              <a:rPr lang="en-US" sz="2000" dirty="0" smtClean="0"/>
              <a:t>www.meadjohnson.com/pediatrics/us-en/product-information/products. Accessed January 15, 2016.</a:t>
            </a:r>
          </a:p>
          <a:p>
            <a:r>
              <a:rPr lang="en-US" sz="2000" dirty="0" err="1" smtClean="0"/>
              <a:t>Similac</a:t>
            </a:r>
            <a:r>
              <a:rPr lang="en-US" sz="2000" dirty="0" smtClean="0"/>
              <a:t>. </a:t>
            </a:r>
            <a:r>
              <a:rPr lang="en-US" sz="2000" dirty="0"/>
              <a:t>Abbott Nutrition. http://</a:t>
            </a:r>
            <a:r>
              <a:rPr lang="en-US" sz="2000" dirty="0" smtClean="0"/>
              <a:t>abbottnutrition.com/brands/similac. Accessed January 15, 2016.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99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9528"/>
            <a:ext cx="8229600" cy="54575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000" dirty="0"/>
              <a:t>http://</a:t>
            </a:r>
            <a:r>
              <a:rPr lang="en-US" sz="1000" dirty="0" smtClean="0"/>
              <a:t>www.birthingandbreastfeeding.com/uploads/5/5/3/2/5532100/4565312.jpg?340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http://</a:t>
            </a:r>
            <a:r>
              <a:rPr lang="en-US" sz="1000" dirty="0" smtClean="0"/>
              <a:t>ciknursing.com/blog/wp-content/uploads/2015/01/foremilk.jpg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http://</a:t>
            </a:r>
            <a:r>
              <a:rPr lang="en-US" sz="1000" dirty="0" smtClean="0"/>
              <a:t>blog.babeezeinarms.com/wp-content/uploads/2014/01/2013IBCLC_Day.jpg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http://2.bp.blogspot.com/-Iik0HH-o7O0/UvsM5eMvITI/AAAAAAAAAJ0/cPsVoQfnMvw/s1600/Lactmed+1.jpg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dirty="0"/>
              <a:t>https://higherlogicdownload.s3.amazonaws.com/ILCA/e3ee2b6e-c389-43de-83ea-f32482f20da5/UploadedImages/THEME/ILCA_Logo.png</a:t>
            </a:r>
          </a:p>
          <a:p>
            <a:pPr>
              <a:spcBef>
                <a:spcPts val="0"/>
              </a:spcBef>
            </a:pPr>
            <a:r>
              <a:rPr lang="en-US" sz="1000" dirty="0" smtClean="0"/>
              <a:t>http</a:t>
            </a:r>
            <a:r>
              <a:rPr lang="en-US" sz="1000" dirty="0"/>
              <a:t>://i5.walmartimages.com/dfw/dce07b8c-3a72/k2-_</a:t>
            </a:r>
            <a:r>
              <a:rPr lang="en-US" sz="1000" dirty="0" smtClean="0"/>
              <a:t>5ac66b73-d4c0-45a2-b8f8-a8c4606b42a1.v3.jpg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https://</a:t>
            </a:r>
            <a:r>
              <a:rPr lang="en-US" sz="1000" dirty="0" smtClean="0"/>
              <a:t>static.abbottnutrition.com/cms-prod/Similac-2015.com/img/SWA1_SimplePac_Front-D.png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http://</a:t>
            </a:r>
            <a:r>
              <a:rPr lang="en-US" sz="1000" dirty="0" smtClean="0"/>
              <a:t>www.medline.com/media/catalog/sku/R-L/300x300/R-L56177_PRI01.JPG</a:t>
            </a:r>
          </a:p>
          <a:p>
            <a:pPr>
              <a:spcBef>
                <a:spcPts val="0"/>
              </a:spcBef>
            </a:pPr>
            <a:r>
              <a:rPr lang="en-US" sz="1000" dirty="0" smtClean="0"/>
              <a:t>https</a:t>
            </a:r>
            <a:r>
              <a:rPr lang="en-US" sz="1000" dirty="0"/>
              <a:t>://www.gerber.com/images/default-source/products/410x410/050000111787.png?sfvrsn=4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dirty="0"/>
              <a:t>http://ecx.images-amazon.com/images/I/81-aOb2wsdL._SX425_.</a:t>
            </a:r>
            <a:r>
              <a:rPr lang="en-US" sz="1000" dirty="0" smtClean="0"/>
              <a:t>jpg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http://ll-us-i5.wal.co/dfw/dce07b8c-63f9/k2-_</a:t>
            </a:r>
            <a:r>
              <a:rPr lang="en-US" sz="1000" dirty="0" smtClean="0"/>
              <a:t>01f9781c-9076-434d-93da-6cec295e941b.v4.jpg-2312fdb12d3ca58e354e49ac2df762ec41b73609-optim-450x450.jpg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http://</a:t>
            </a:r>
            <a:r>
              <a:rPr lang="en-US" sz="1000" dirty="0" smtClean="0"/>
              <a:t>ecx.images-amazon.com/images/I/51L723YF1IL.jpg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https://</a:t>
            </a:r>
            <a:r>
              <a:rPr lang="en-US" sz="1000" dirty="0" smtClean="0"/>
              <a:t>static.abbottnutrition.com/cms-prod/Similac-2015.com/img/SSE1-Front-D.png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https://</a:t>
            </a:r>
            <a:r>
              <a:rPr lang="en-US" sz="1000" dirty="0" smtClean="0"/>
              <a:t>static.abbottnutrition.com/cms-prod/similac-2015.com/img/soy-1.45-front-d.png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https://</a:t>
            </a:r>
            <a:r>
              <a:rPr lang="en-US" sz="1000" dirty="0" smtClean="0"/>
              <a:t>fa74d61d848a20b729bb-0251b36b713060ab3e0e8321940e01ff.ssl.cf2.rackcdn.com/0000871214420_CF_version_type_large.jpeg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https://www.gerber.com/images/default-source/products/410x410/-</a:t>
            </a:r>
            <a:r>
              <a:rPr lang="en-US" sz="1000" dirty="0" smtClean="0"/>
              <a:t>050000353569_4108D1ADE86C764.png?sfvrsn=4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http://</a:t>
            </a:r>
            <a:r>
              <a:rPr lang="en-US" sz="1000" dirty="0" smtClean="0"/>
              <a:t>scene7.targetimg1.com/is/image/Target/12849575?wid=480&amp;hei=480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http://www.toysrus.com/graphics/tru_prod_images/Enfamil-Reguline-Powder---20.4--</a:t>
            </a:r>
            <a:r>
              <a:rPr lang="en-US" sz="1000" dirty="0" smtClean="0"/>
              <a:t>pTRU1-17998397dt.jpg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http://ecx.images-amazon.com/images/I/81LX2YeWrjL._SY355_.</a:t>
            </a:r>
            <a:r>
              <a:rPr lang="en-US" sz="1000" dirty="0" smtClean="0"/>
              <a:t>jpg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http://ecx.images-amazon.com/images/I/710hmq91ZAL._SX522_.</a:t>
            </a:r>
            <a:r>
              <a:rPr lang="en-US" sz="1000" dirty="0" smtClean="0"/>
              <a:t>jpg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https://</a:t>
            </a:r>
            <a:r>
              <a:rPr lang="en-US" sz="1000" dirty="0" smtClean="0"/>
              <a:t>static.meijer.com/Media/007/00745/0070074576640_a1c1_0600.png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http://</a:t>
            </a:r>
            <a:r>
              <a:rPr lang="en-US" sz="1000" dirty="0" smtClean="0"/>
              <a:t>c4.q-assets.com/images/products/p/mj/mj-020_1z.jpg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http://ecx.images-amazon.com/images/I/81ToXVqHW1L._SY355_.</a:t>
            </a:r>
            <a:r>
              <a:rPr lang="en-US" sz="1000" dirty="0" smtClean="0"/>
              <a:t>jpg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http://</a:t>
            </a:r>
            <a:r>
              <a:rPr lang="en-US" sz="1000" dirty="0" smtClean="0"/>
              <a:t>pics.drugstore.com/prodimg/534172/450.jpg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http://ecx.images-amazon.com/images/I/71N2EjybmhL._SY355_.</a:t>
            </a:r>
            <a:r>
              <a:rPr lang="en-US" sz="1000" dirty="0" smtClean="0"/>
              <a:t>jpg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http://ecx.images-amazon.com/images/I/91jwxO98EKL._SY355_.</a:t>
            </a:r>
            <a:r>
              <a:rPr lang="en-US" sz="1000" dirty="0" smtClean="0"/>
              <a:t>jpg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https://</a:t>
            </a:r>
            <a:r>
              <a:rPr lang="en-US" sz="1000" dirty="0" smtClean="0"/>
              <a:t>www.nestlehealthscience.us/asset-library/PublishingImages/products/us-products/Beneprotein.jpg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http://static.abbottnutrition.com/cms-prod/abbottnutrition.com/img/62317LQP2ozBTLweb.png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dirty="0"/>
              <a:t>http://c1.q-assets.com/images/products/p/mj/mj-061_1z.jpg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dirty="0"/>
              <a:t>http://ecx.images-amazon.com/images/I/71FI9p5UxjL._SL1500_.</a:t>
            </a:r>
            <a:r>
              <a:rPr lang="en-US" sz="1000" dirty="0" smtClean="0"/>
              <a:t>jpg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http://www.toysrus.com/graphics/tru_prod_images/Enfamil-Poly-Vi-Sol-with--</a:t>
            </a:r>
            <a:r>
              <a:rPr lang="en-US" sz="1000" dirty="0" smtClean="0"/>
              <a:t>pTRU1-5718280dt.jpg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http://</a:t>
            </a:r>
            <a:r>
              <a:rPr lang="en-US" sz="1000" dirty="0" smtClean="0"/>
              <a:t>www.imedicalapps.com/wp-content/uploads/2015/07/PoopMD.jpeg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http://</a:t>
            </a:r>
            <a:r>
              <a:rPr lang="en-US" sz="1000" dirty="0" smtClean="0"/>
              <a:t>ecx.images-amazon.com/images/I/51RZ9T7-mML.jpg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http://www.countrydairy.com/files/products/photos/2per-gal.jpg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dirty="0"/>
              <a:t>http://canigivemybaby.com/wp-content/uploads/2011/12/can-i-give-my-baby-orange-juice.jpg</a:t>
            </a:r>
          </a:p>
        </p:txBody>
      </p:sp>
    </p:spTree>
    <p:extLst>
      <p:ext uri="{BB962C8B-B14F-4D97-AF65-F5344CB8AC3E}">
        <p14:creationId xmlns:p14="http://schemas.microsoft.com/office/powerpoint/2010/main" val="20582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Immune Support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0910"/>
            <a:ext cx="8229600" cy="4865254"/>
          </a:xfrm>
        </p:spPr>
        <p:txBody>
          <a:bodyPr/>
          <a:lstStyle/>
          <a:p>
            <a:r>
              <a:rPr lang="en-US" dirty="0" smtClean="0"/>
              <a:t>Secretory IgA for passive immunity</a:t>
            </a:r>
          </a:p>
          <a:p>
            <a:r>
              <a:rPr lang="en-US" dirty="0" err="1" smtClean="0"/>
              <a:t>Lactoferrin</a:t>
            </a:r>
            <a:endParaRPr lang="en-US" dirty="0" smtClean="0"/>
          </a:p>
          <a:p>
            <a:pPr lvl="1"/>
            <a:r>
              <a:rPr lang="en-US" dirty="0" smtClean="0"/>
              <a:t>Prevents Fe-dependent pathogens from binding to Fe</a:t>
            </a:r>
          </a:p>
          <a:p>
            <a:r>
              <a:rPr lang="en-US" dirty="0" smtClean="0"/>
              <a:t>Lysozyme</a:t>
            </a:r>
          </a:p>
          <a:p>
            <a:r>
              <a:rPr lang="en-US" i="1" dirty="0" smtClean="0"/>
              <a:t>L. </a:t>
            </a:r>
            <a:r>
              <a:rPr lang="en-US" i="1" dirty="0" err="1" smtClean="0"/>
              <a:t>bifidus</a:t>
            </a:r>
            <a:r>
              <a:rPr lang="en-US" dirty="0" smtClean="0"/>
              <a:t> as probiotic</a:t>
            </a:r>
          </a:p>
          <a:p>
            <a:r>
              <a:rPr lang="en-US" dirty="0" smtClean="0"/>
              <a:t>Leukocytes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7139" y="6246621"/>
            <a:ext cx="633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rbel" panose="020B0503020204020204" pitchFamily="34" charset="0"/>
              </a:rPr>
              <a:t>Barbas</a:t>
            </a:r>
            <a:r>
              <a:rPr lang="en-US" sz="1400" dirty="0" smtClean="0">
                <a:latin typeface="Corbel" panose="020B0503020204020204" pitchFamily="34" charset="0"/>
              </a:rPr>
              <a:t>, 2014.</a:t>
            </a:r>
            <a:endParaRPr lang="en-US" sz="1400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Immune Support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0910"/>
            <a:ext cx="8326582" cy="4865254"/>
          </a:xfrm>
        </p:spPr>
        <p:txBody>
          <a:bodyPr/>
          <a:lstStyle/>
          <a:p>
            <a:r>
              <a:rPr lang="en-US" dirty="0" smtClean="0"/>
              <a:t>Xanthine oxidase in BM </a:t>
            </a:r>
            <a:r>
              <a:rPr lang="en-US" dirty="0" smtClean="0">
                <a:sym typeface="Wingdings" panose="05000000000000000000" pitchFamily="2" charset="2"/>
              </a:rPr>
              <a:t>creates hydrogen peroxide</a:t>
            </a:r>
            <a:endParaRPr lang="en-US" dirty="0" smtClean="0"/>
          </a:p>
          <a:p>
            <a:r>
              <a:rPr lang="en-US" dirty="0"/>
              <a:t>Neonatal </a:t>
            </a:r>
            <a:r>
              <a:rPr lang="en-US" dirty="0" smtClean="0"/>
              <a:t>saliva vs. adult saliva</a:t>
            </a:r>
            <a:endParaRPr lang="en-US" dirty="0"/>
          </a:p>
          <a:p>
            <a:pPr lvl="1"/>
            <a:r>
              <a:rPr lang="en-US" dirty="0"/>
              <a:t>High levels of hypoxanthine and </a:t>
            </a:r>
            <a:r>
              <a:rPr lang="en-US" dirty="0" smtClean="0"/>
              <a:t>xanthine</a:t>
            </a:r>
          </a:p>
          <a:p>
            <a:pPr lvl="1"/>
            <a:r>
              <a:rPr lang="en-US" dirty="0" smtClean="0"/>
              <a:t>Nucleosides and </a:t>
            </a:r>
            <a:r>
              <a:rPr lang="en-US" dirty="0" err="1" smtClean="0"/>
              <a:t>nucleobases</a:t>
            </a:r>
            <a:endParaRPr lang="en-US" dirty="0"/>
          </a:p>
          <a:p>
            <a:r>
              <a:rPr lang="en-US" dirty="0" smtClean="0"/>
              <a:t>BM + saliva </a:t>
            </a:r>
            <a:r>
              <a:rPr lang="en-US" dirty="0" smtClean="0">
                <a:sym typeface="Wingdings" panose="05000000000000000000" pitchFamily="2" charset="2"/>
              </a:rPr>
              <a:t> more hydrogen peroxide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Effects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Inhibited growth of </a:t>
            </a:r>
            <a:r>
              <a:rPr lang="en-US" i="1" dirty="0" smtClean="0">
                <a:sym typeface="Wingdings" panose="05000000000000000000" pitchFamily="2" charset="2"/>
              </a:rPr>
              <a:t>Staphylococcus </a:t>
            </a:r>
            <a:r>
              <a:rPr lang="en-US" i="1" dirty="0" err="1" smtClean="0">
                <a:sym typeface="Wingdings" panose="05000000000000000000" pitchFamily="2" charset="2"/>
              </a:rPr>
              <a:t>aureus</a:t>
            </a:r>
            <a:r>
              <a:rPr lang="en-US" i="1" dirty="0">
                <a:sym typeface="Wingdings" panose="05000000000000000000" pitchFamily="2" charset="2"/>
              </a:rPr>
              <a:t>,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Salmonella</a:t>
            </a:r>
            <a:r>
              <a:rPr lang="en-US" dirty="0" smtClean="0">
                <a:sym typeface="Wingdings" panose="05000000000000000000" pitchFamily="2" charset="2"/>
              </a:rPr>
              <a:t> spp.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Promoted growth of commensal </a:t>
            </a:r>
            <a:r>
              <a:rPr lang="en-US" i="1" dirty="0" smtClean="0">
                <a:sym typeface="Wingdings" panose="05000000000000000000" pitchFamily="2" charset="2"/>
              </a:rPr>
              <a:t>Lactobacillus </a:t>
            </a:r>
            <a:r>
              <a:rPr lang="en-US" i="1" dirty="0" err="1" smtClean="0">
                <a:sym typeface="Wingdings" panose="05000000000000000000" pitchFamily="2" charset="2"/>
              </a:rPr>
              <a:t>plantarum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87139" y="6246621"/>
            <a:ext cx="633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rbel" panose="020B0503020204020204" pitchFamily="34" charset="0"/>
              </a:rPr>
              <a:t>Al-</a:t>
            </a:r>
            <a:r>
              <a:rPr lang="en-US" sz="1400" dirty="0" err="1" smtClean="0">
                <a:latin typeface="Corbel" panose="020B0503020204020204" pitchFamily="34" charset="0"/>
              </a:rPr>
              <a:t>Shehri</a:t>
            </a:r>
            <a:r>
              <a:rPr lang="en-US" sz="1400" dirty="0" smtClean="0">
                <a:latin typeface="Corbel" panose="020B0503020204020204" pitchFamily="34" charset="0"/>
              </a:rPr>
              <a:t>, 2015.</a:t>
            </a:r>
            <a:endParaRPr lang="en-US" sz="1400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Changing Composition of Breast Milk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28287" y="1203159"/>
            <a:ext cx="3784554" cy="4865254"/>
          </a:xfrm>
        </p:spPr>
        <p:txBody>
          <a:bodyPr/>
          <a:lstStyle/>
          <a:p>
            <a:r>
              <a:rPr lang="en-US" dirty="0" smtClean="0"/>
              <a:t>During the feed</a:t>
            </a:r>
          </a:p>
          <a:p>
            <a:pPr lvl="1"/>
            <a:r>
              <a:rPr lang="en-US" dirty="0" smtClean="0"/>
              <a:t>Foremilk and </a:t>
            </a:r>
            <a:r>
              <a:rPr lang="en-US" dirty="0" err="1" smtClean="0"/>
              <a:t>hindmilk</a:t>
            </a:r>
            <a:endParaRPr lang="en-US" dirty="0" smtClean="0"/>
          </a:p>
          <a:p>
            <a:pPr lvl="1"/>
            <a:r>
              <a:rPr lang="en-US" dirty="0" err="1" smtClean="0"/>
              <a:t>Hindmilk</a:t>
            </a:r>
            <a:r>
              <a:rPr lang="en-US" dirty="0" smtClean="0"/>
              <a:t> has </a:t>
            </a:r>
            <a:r>
              <a:rPr lang="en-US" dirty="0"/>
              <a:t>u</a:t>
            </a:r>
            <a:r>
              <a:rPr lang="en-US" dirty="0" smtClean="0"/>
              <a:t>p to 2x fat of foremilk</a:t>
            </a:r>
          </a:p>
          <a:p>
            <a:r>
              <a:rPr lang="en-US" dirty="0" smtClean="0"/>
              <a:t>During the day</a:t>
            </a:r>
          </a:p>
          <a:p>
            <a:pPr lvl="1"/>
            <a:r>
              <a:rPr lang="en-US" dirty="0" smtClean="0"/>
              <a:t>Higher fat at night</a:t>
            </a:r>
          </a:p>
          <a:p>
            <a:r>
              <a:rPr lang="en-US" dirty="0" smtClean="0"/>
              <a:t>During the lifecycle</a:t>
            </a:r>
          </a:p>
          <a:p>
            <a:pPr lvl="1"/>
            <a:r>
              <a:rPr lang="en-US" dirty="0" smtClean="0"/>
              <a:t>Colostrum</a:t>
            </a:r>
          </a:p>
          <a:p>
            <a:pPr lvl="1"/>
            <a:r>
              <a:rPr lang="en-US" dirty="0" smtClean="0"/>
              <a:t>Preterm vs. term</a:t>
            </a:r>
          </a:p>
          <a:p>
            <a:pPr lvl="1"/>
            <a:r>
              <a:rPr lang="en-US" dirty="0" smtClean="0"/>
              <a:t>Protein decrease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7139" y="6246621"/>
            <a:ext cx="633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rbel" panose="020B0503020204020204" pitchFamily="34" charset="0"/>
              </a:rPr>
              <a:t>Barbas</a:t>
            </a:r>
            <a:r>
              <a:rPr lang="en-US" sz="1400" dirty="0" smtClean="0">
                <a:latin typeface="Corbel" panose="020B0503020204020204" pitchFamily="34" charset="0"/>
              </a:rPr>
              <a:t>, 2014.</a:t>
            </a:r>
            <a:endParaRPr lang="en-US" sz="1400" i="1" dirty="0">
              <a:latin typeface="Corbel" panose="020B0503020204020204" pitchFamily="34" charset="0"/>
            </a:endParaRPr>
          </a:p>
        </p:txBody>
      </p:sp>
      <p:pic>
        <p:nvPicPr>
          <p:cNvPr id="2050" name="Picture 2" descr="http://ciknursing.com/blog/wp-content/uploads/2015/01/foremi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73" y="1691387"/>
            <a:ext cx="4607203" cy="3486117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6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Contraindications to Breastfeeding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0910"/>
            <a:ext cx="8229600" cy="4865254"/>
          </a:xfrm>
        </p:spPr>
        <p:txBody>
          <a:bodyPr/>
          <a:lstStyle/>
          <a:p>
            <a:r>
              <a:rPr lang="en-US" dirty="0" smtClean="0"/>
              <a:t>HIV (in developed countries)</a:t>
            </a:r>
          </a:p>
          <a:p>
            <a:r>
              <a:rPr lang="en-US" dirty="0" smtClean="0"/>
              <a:t>Active, untreated tuberculosis</a:t>
            </a:r>
          </a:p>
          <a:p>
            <a:r>
              <a:rPr lang="en-US" dirty="0" smtClean="0"/>
              <a:t>Galactosemia in the infant</a:t>
            </a:r>
          </a:p>
          <a:p>
            <a:r>
              <a:rPr lang="en-US" dirty="0" smtClean="0"/>
              <a:t>Some medications</a:t>
            </a:r>
          </a:p>
          <a:p>
            <a:pPr lvl="1"/>
            <a:r>
              <a:rPr lang="en-US" dirty="0" err="1" smtClean="0"/>
              <a:t>LactMed</a:t>
            </a:r>
            <a:r>
              <a:rPr lang="en-US" dirty="0" smtClean="0"/>
              <a:t> app</a:t>
            </a:r>
          </a:p>
          <a:p>
            <a:r>
              <a:rPr lang="en-US" dirty="0" smtClean="0"/>
              <a:t>Drugs of abuse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7139" y="6246621"/>
            <a:ext cx="633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rbel" panose="020B0503020204020204" pitchFamily="34" charset="0"/>
              </a:rPr>
              <a:t>Barbas</a:t>
            </a:r>
            <a:r>
              <a:rPr lang="en-US" sz="1400" dirty="0" smtClean="0">
                <a:latin typeface="Corbel" panose="020B0503020204020204" pitchFamily="34" charset="0"/>
              </a:rPr>
              <a:t>, 2014.</a:t>
            </a:r>
            <a:endParaRPr lang="en-US" sz="1400" i="1" dirty="0">
              <a:latin typeface="Corbel" panose="020B0503020204020204" pitchFamily="34" charset="0"/>
            </a:endParaRPr>
          </a:p>
        </p:txBody>
      </p:sp>
      <p:pic>
        <p:nvPicPr>
          <p:cNvPr id="1026" name="Picture 2" descr="http://2.bp.blogspot.com/-Iik0HH-o7O0/UvsM5eMvITI/AAAAAAAAAJ0/cPsVoQfnMvw/s1600/Lactmed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69" y="1417638"/>
            <a:ext cx="2142548" cy="411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Breastfeeding Problems &amp; Roadblocks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6473" y="1413164"/>
            <a:ext cx="5144655" cy="4541972"/>
          </a:xfrm>
        </p:spPr>
        <p:txBody>
          <a:bodyPr/>
          <a:lstStyle/>
          <a:p>
            <a:r>
              <a:rPr lang="en-US" dirty="0" smtClean="0"/>
              <a:t>Common problems</a:t>
            </a:r>
          </a:p>
          <a:p>
            <a:pPr lvl="1"/>
            <a:r>
              <a:rPr lang="en-US" dirty="0" smtClean="0"/>
              <a:t>Lack of social support</a:t>
            </a:r>
          </a:p>
          <a:p>
            <a:pPr lvl="1"/>
            <a:r>
              <a:rPr lang="en-US" dirty="0" smtClean="0"/>
              <a:t>Lack of resources</a:t>
            </a:r>
          </a:p>
          <a:p>
            <a:pPr lvl="1"/>
            <a:r>
              <a:rPr lang="en-US" dirty="0" smtClean="0"/>
              <a:t>Pain</a:t>
            </a:r>
          </a:p>
          <a:p>
            <a:pPr lvl="2"/>
            <a:r>
              <a:rPr lang="en-US" dirty="0" smtClean="0"/>
              <a:t>breastfeeding</a:t>
            </a:r>
            <a:r>
              <a:rPr lang="en-US" i="1" dirty="0" smtClean="0"/>
              <a:t> </a:t>
            </a:r>
            <a:r>
              <a:rPr lang="en-US" i="1" u="sng" dirty="0" smtClean="0"/>
              <a:t>should</a:t>
            </a:r>
            <a:r>
              <a:rPr lang="en-US" i="1" dirty="0" smtClean="0"/>
              <a:t> </a:t>
            </a:r>
            <a:r>
              <a:rPr lang="en-US" i="1" u="sng" dirty="0" smtClean="0"/>
              <a:t>not</a:t>
            </a:r>
            <a:r>
              <a:rPr lang="en-US" i="1" dirty="0" smtClean="0"/>
              <a:t> </a:t>
            </a:r>
            <a:r>
              <a:rPr lang="en-US" dirty="0" smtClean="0"/>
              <a:t>hurt</a:t>
            </a:r>
          </a:p>
          <a:p>
            <a:pPr lvl="1"/>
            <a:r>
              <a:rPr lang="en-US" dirty="0" smtClean="0"/>
              <a:t>Perceived low milk supply</a:t>
            </a:r>
          </a:p>
          <a:p>
            <a:r>
              <a:rPr lang="en-US" dirty="0" smtClean="0"/>
              <a:t>Refer moms to an IBCLC for any problems</a:t>
            </a:r>
          </a:p>
          <a:p>
            <a:r>
              <a:rPr lang="en-US" dirty="0" smtClean="0"/>
              <a:t>East of the River Lactation Center – free lactation support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09" y="2752437"/>
            <a:ext cx="2338394" cy="316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higherlogicdownload.s3.amazonaws.com/ILCA/e3ee2b6e-c389-43de-83ea-f32482f20da5/UploadedImages/THEME/ILC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99" y="1185507"/>
            <a:ext cx="3115813" cy="126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8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n_powerpoint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cn_powerpoint_white</Template>
  <TotalTime>1363</TotalTime>
  <Words>2422</Words>
  <Application>Microsoft Office PowerPoint</Application>
  <PresentationFormat>On-screen Show (4:3)</PresentationFormat>
  <Paragraphs>358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Corbel</vt:lpstr>
      <vt:lpstr>Times New Roman</vt:lpstr>
      <vt:lpstr>Wingdings</vt:lpstr>
      <vt:lpstr>cn_powerpoint_white</vt:lpstr>
      <vt:lpstr>Baby Bites: Tidbits on Infant Feeding Rebecca Vander Veer, RD, LD</vt:lpstr>
      <vt:lpstr>Breast Milk Essentials</vt:lpstr>
      <vt:lpstr>PowerPoint Presentation</vt:lpstr>
      <vt:lpstr>Breast Milk Benefits</vt:lpstr>
      <vt:lpstr>Immune Support</vt:lpstr>
      <vt:lpstr>Immune Support</vt:lpstr>
      <vt:lpstr>Changing Composition of Breast Milk</vt:lpstr>
      <vt:lpstr>Contraindications to Breastfeeding</vt:lpstr>
      <vt:lpstr>Breastfeeding Problems &amp; Roadblocks</vt:lpstr>
      <vt:lpstr>Donor Milk in the Outpatient Setting</vt:lpstr>
      <vt:lpstr>Infant Formula Essentials</vt:lpstr>
      <vt:lpstr>Types of Formula: Standard</vt:lpstr>
      <vt:lpstr>Types of Formula: Standard Preterm</vt:lpstr>
      <vt:lpstr>Types of Formula: Specialty Standard</vt:lpstr>
      <vt:lpstr>Types of Formula: Soy-Based</vt:lpstr>
      <vt:lpstr>Types of Formula: Partially-Hydrolyzed Protein</vt:lpstr>
      <vt:lpstr>Types of Formula: Extensively-Hydrolyzed Protein</vt:lpstr>
      <vt:lpstr>PowerPoint Presentation</vt:lpstr>
      <vt:lpstr>Types of Formula: Amino Acid Based</vt:lpstr>
      <vt:lpstr>Modifying caloric Content</vt:lpstr>
      <vt:lpstr>Formula Modulars</vt:lpstr>
      <vt:lpstr>Formula Modulars</vt:lpstr>
      <vt:lpstr>Vitamin and Mineral Supplements</vt:lpstr>
      <vt:lpstr>Vitamin/Mineral Supplements</vt:lpstr>
      <vt:lpstr>Vitamin/Mineral Supplements</vt:lpstr>
      <vt:lpstr>Infant Stool Patterns</vt:lpstr>
      <vt:lpstr>Ultimate Guide to Baby Poop</vt:lpstr>
      <vt:lpstr>Ultimate Guide to Baby Poop</vt:lpstr>
      <vt:lpstr>Starting Solid Food  &amp; Cow’s Milk</vt:lpstr>
      <vt:lpstr>Starting Solids</vt:lpstr>
      <vt:lpstr>Risks Associated with Solid Foods</vt:lpstr>
      <vt:lpstr>First Foods</vt:lpstr>
      <vt:lpstr>Advancing to Other Solids</vt:lpstr>
      <vt:lpstr>Advancing to Other Solids</vt:lpstr>
      <vt:lpstr>Food Safety</vt:lpstr>
      <vt:lpstr>Inappropriate Foods</vt:lpstr>
      <vt:lpstr>Cow’s Milk in Infancy</vt:lpstr>
      <vt:lpstr>Juice in Infancy</vt:lpstr>
      <vt:lpstr>Questions?</vt:lpstr>
      <vt:lpstr>References</vt:lpstr>
      <vt:lpstr>References</vt:lpstr>
      <vt:lpstr>Picture sources</vt:lpstr>
    </vt:vector>
  </TitlesOfParts>
  <Company>Children's National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Vander Veer, Rebecca</dc:creator>
  <cp:lastModifiedBy>Vander Veer, Rebecca</cp:lastModifiedBy>
  <cp:revision>95</cp:revision>
  <dcterms:created xsi:type="dcterms:W3CDTF">2016-01-15T17:59:54Z</dcterms:created>
  <dcterms:modified xsi:type="dcterms:W3CDTF">2016-02-15T16:25:15Z</dcterms:modified>
</cp:coreProperties>
</file>