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8" r:id="rId4"/>
    <p:sldId id="268" r:id="rId5"/>
    <p:sldId id="269" r:id="rId6"/>
    <p:sldId id="270" r:id="rId7"/>
    <p:sldId id="271" r:id="rId8"/>
    <p:sldId id="272" r:id="rId9"/>
    <p:sldId id="273" r:id="rId10"/>
    <p:sldId id="274" r:id="rId11"/>
    <p:sldId id="275" r:id="rId12"/>
    <p:sldId id="276" r:id="rId13"/>
    <p:sldId id="277" r:id="rId14"/>
    <p:sldId id="258" r:id="rId15"/>
    <p:sldId id="279" r:id="rId16"/>
    <p:sldId id="281" r:id="rId17"/>
    <p:sldId id="264" r:id="rId18"/>
    <p:sldId id="282" r:id="rId19"/>
    <p:sldId id="283" r:id="rId20"/>
    <p:sldId id="280" r:id="rId21"/>
    <p:sldId id="284" r:id="rId22"/>
    <p:sldId id="260" r:id="rId23"/>
    <p:sldId id="285" r:id="rId24"/>
    <p:sldId id="286" r:id="rId25"/>
    <p:sldId id="259" r:id="rId26"/>
    <p:sldId id="288" r:id="rId27"/>
    <p:sldId id="289" r:id="rId28"/>
    <p:sldId id="290" r:id="rId29"/>
    <p:sldId id="291" r:id="rId30"/>
    <p:sldId id="292" r:id="rId31"/>
    <p:sldId id="261" r:id="rId32"/>
    <p:sldId id="293" r:id="rId33"/>
    <p:sldId id="294" r:id="rId34"/>
    <p:sldId id="295" r:id="rId35"/>
    <p:sldId id="296" r:id="rId36"/>
    <p:sldId id="287" r:id="rId37"/>
    <p:sldId id="297" r:id="rId38"/>
    <p:sldId id="298" r:id="rId39"/>
    <p:sldId id="29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6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EBFE59-6A3A-48A6-BF0B-7BB4462BA092}" type="datetimeFigureOut">
              <a:rPr lang="en-US" smtClean="0"/>
              <a:t>12/22/15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F4A86A6-0141-4497-B458-64604A3265B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BFE59-6A3A-48A6-BF0B-7BB4462BA092}" type="datetimeFigureOut">
              <a:rPr lang="en-US" smtClean="0"/>
              <a:t>12/22/15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4A86A6-0141-4497-B458-64604A3265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BFE59-6A3A-48A6-BF0B-7BB4462BA092}" type="datetimeFigureOut">
              <a:rPr lang="en-US" smtClean="0"/>
              <a:t>12/22/15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4A86A6-0141-4497-B458-64604A3265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EBFE59-6A3A-48A6-BF0B-7BB4462BA092}" type="datetimeFigureOut">
              <a:rPr lang="en-US" smtClean="0"/>
              <a:t>12/22/15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4A86A6-0141-4497-B458-64604A3265B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EBFE59-6A3A-48A6-BF0B-7BB4462BA092}" type="datetimeFigureOut">
              <a:rPr lang="en-US" smtClean="0"/>
              <a:t>12/22/15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4A86A6-0141-4497-B458-64604A3265B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EBFE59-6A3A-48A6-BF0B-7BB4462BA092}" type="datetimeFigureOut">
              <a:rPr lang="en-US" smtClean="0"/>
              <a:t>12/22/15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4A86A6-0141-4497-B458-64604A3265B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EBFE59-6A3A-48A6-BF0B-7BB4462BA092}" type="datetimeFigureOut">
              <a:rPr lang="en-US" smtClean="0"/>
              <a:t>12/22/15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4A86A6-0141-4497-B458-64604A3265B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EBFE59-6A3A-48A6-BF0B-7BB4462BA092}" type="datetimeFigureOut">
              <a:rPr lang="en-US" smtClean="0"/>
              <a:t>12/22/15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4A86A6-0141-4497-B458-64604A3265B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EBFE59-6A3A-48A6-BF0B-7BB4462BA092}" type="datetimeFigureOut">
              <a:rPr lang="en-US" smtClean="0"/>
              <a:t>12/22/15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4A86A6-0141-4497-B458-64604A3265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EBFE59-6A3A-48A6-BF0B-7BB4462BA092}" type="datetimeFigureOut">
              <a:rPr lang="en-US" smtClean="0"/>
              <a:t>12/22/15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4A86A6-0141-4497-B458-64604A3265B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EBFE59-6A3A-48A6-BF0B-7BB4462BA092}" type="datetimeFigureOut">
              <a:rPr lang="en-US" smtClean="0"/>
              <a:t>12/22/15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F4A86A6-0141-4497-B458-64604A3265B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EBFE59-6A3A-48A6-BF0B-7BB4462BA092}" type="datetimeFigureOut">
              <a:rPr lang="en-US" smtClean="0"/>
              <a:t>12/22/15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F4A86A6-0141-4497-B458-64604A3265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1SEKZLivG5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wTCnbga3sqg&amp;feature=player_detailpag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CDpNBW1qn9Y"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BpLHNCfGzX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Ap8MzcbysM4?t=28"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K0RjK2aMSwU?t=41"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voO069R3Eo0?t=21"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fxhJovYCx9E?t=11"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Movement Disorders for the Pediatrician</a:t>
            </a:r>
            <a:endParaRPr lang="en-US" dirty="0"/>
          </a:p>
        </p:txBody>
      </p:sp>
      <p:sp>
        <p:nvSpPr>
          <p:cNvPr id="3" name="Subtitle 2"/>
          <p:cNvSpPr>
            <a:spLocks noGrp="1"/>
          </p:cNvSpPr>
          <p:nvPr>
            <p:ph type="subTitle" idx="1"/>
          </p:nvPr>
        </p:nvSpPr>
        <p:spPr/>
        <p:txBody>
          <a:bodyPr>
            <a:normAutofit/>
          </a:bodyPr>
          <a:lstStyle/>
          <a:p>
            <a:r>
              <a:rPr lang="en-US" dirty="0" smtClean="0"/>
              <a:t>Julie </a:t>
            </a:r>
            <a:r>
              <a:rPr lang="en-US" dirty="0" err="1" smtClean="0"/>
              <a:t>Ziobro</a:t>
            </a:r>
            <a:endParaRPr lang="en-US" dirty="0" smtClean="0"/>
          </a:p>
          <a:p>
            <a:r>
              <a:rPr lang="en-US" dirty="0" smtClean="0"/>
              <a:t>12/22/15</a:t>
            </a:r>
            <a:endParaRPr lang="en-US" dirty="0"/>
          </a:p>
        </p:txBody>
      </p:sp>
    </p:spTree>
    <p:extLst>
      <p:ext uri="{BB962C8B-B14F-4D97-AF65-F5344CB8AC3E}">
        <p14:creationId xmlns:p14="http://schemas.microsoft.com/office/powerpoint/2010/main" val="3473135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Medication exacerbating tics: stimulants, </a:t>
            </a:r>
            <a:r>
              <a:rPr lang="en-US" dirty="0" err="1" smtClean="0"/>
              <a:t>tegretol</a:t>
            </a:r>
            <a:r>
              <a:rPr lang="en-US" dirty="0" smtClean="0"/>
              <a:t>, steroids, neuroleptics.</a:t>
            </a:r>
          </a:p>
          <a:p>
            <a:r>
              <a:rPr lang="en-US" dirty="0" smtClean="0"/>
              <a:t>CO intoxication</a:t>
            </a:r>
          </a:p>
          <a:p>
            <a:r>
              <a:rPr lang="en-US" dirty="0" smtClean="0"/>
              <a:t>Post-streptococcal (PANDAS….)</a:t>
            </a:r>
          </a:p>
          <a:p>
            <a:r>
              <a:rPr lang="en-US" dirty="0" smtClean="0"/>
              <a:t>Huntington’s, Wilson’s, PKAN, </a:t>
            </a:r>
            <a:r>
              <a:rPr lang="en-US" dirty="0" err="1" smtClean="0"/>
              <a:t>Lesch-Nyhan</a:t>
            </a:r>
            <a:r>
              <a:rPr lang="en-US" dirty="0" smtClean="0"/>
              <a:t>, </a:t>
            </a:r>
            <a:r>
              <a:rPr lang="en-US" dirty="0" err="1" smtClean="0"/>
              <a:t>neuroachanthocytosis</a:t>
            </a:r>
            <a:endParaRPr lang="en-US" dirty="0" smtClean="0"/>
          </a:p>
          <a:p>
            <a:r>
              <a:rPr lang="en-US" dirty="0" smtClean="0"/>
              <a:t>OCD, shuddering spells, repetitive flapping, infant masturbation, restless leg syndrome</a:t>
            </a:r>
            <a:endParaRPr lang="en-US" dirty="0"/>
          </a:p>
        </p:txBody>
      </p:sp>
      <p:sp>
        <p:nvSpPr>
          <p:cNvPr id="2" name="Title 1"/>
          <p:cNvSpPr>
            <a:spLocks noGrp="1"/>
          </p:cNvSpPr>
          <p:nvPr>
            <p:ph type="title"/>
          </p:nvPr>
        </p:nvSpPr>
        <p:spPr/>
        <p:txBody>
          <a:bodyPr/>
          <a:lstStyle/>
          <a:p>
            <a:r>
              <a:rPr lang="en-US" dirty="0" smtClean="0"/>
              <a:t>Differential</a:t>
            </a:r>
            <a:endParaRPr lang="en-US" dirty="0"/>
          </a:p>
        </p:txBody>
      </p:sp>
    </p:spTree>
    <p:extLst>
      <p:ext uri="{BB962C8B-B14F-4D97-AF65-F5344CB8AC3E}">
        <p14:creationId xmlns:p14="http://schemas.microsoft.com/office/powerpoint/2010/main" val="395212184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With otherwise normal neurologic exam, no further testing is needed.</a:t>
            </a:r>
          </a:p>
          <a:p>
            <a:r>
              <a:rPr lang="en-US" dirty="0" smtClean="0"/>
              <a:t>If other neurologic signs or concern for progressive disorder, refer for further neurologic evaluation. </a:t>
            </a:r>
          </a:p>
          <a:p>
            <a:r>
              <a:rPr lang="en-US" dirty="0" smtClean="0"/>
              <a:t>With recent onset, evaluate for other triggers such as anxiety, stress, mood disorders. Assess for comorbidities (OCD, ADHD, learning disorders and impulsivity)</a:t>
            </a:r>
            <a:endParaRPr lang="en-US" dirty="0"/>
          </a:p>
        </p:txBody>
      </p:sp>
      <p:sp>
        <p:nvSpPr>
          <p:cNvPr id="2" name="Title 1"/>
          <p:cNvSpPr>
            <a:spLocks noGrp="1"/>
          </p:cNvSpPr>
          <p:nvPr>
            <p:ph type="title"/>
          </p:nvPr>
        </p:nvSpPr>
        <p:spPr/>
        <p:txBody>
          <a:bodyPr/>
          <a:lstStyle/>
          <a:p>
            <a:r>
              <a:rPr lang="en-US" dirty="0" smtClean="0"/>
              <a:t>Evaluation</a:t>
            </a:r>
            <a:endParaRPr lang="en-US" dirty="0"/>
          </a:p>
        </p:txBody>
      </p:sp>
    </p:spTree>
    <p:extLst>
      <p:ext uri="{BB962C8B-B14F-4D97-AF65-F5344CB8AC3E}">
        <p14:creationId xmlns:p14="http://schemas.microsoft.com/office/powerpoint/2010/main" val="40736512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Determine if they are mild or severe: based on the consequences of the tics for the child’s life. </a:t>
            </a:r>
          </a:p>
          <a:p>
            <a:r>
              <a:rPr lang="en-US" dirty="0" smtClean="0"/>
              <a:t>Reassurance and education are most important.</a:t>
            </a:r>
          </a:p>
          <a:p>
            <a:r>
              <a:rPr lang="en-US" dirty="0" smtClean="0"/>
              <a:t>Assess and treat possible co-morbid conditions</a:t>
            </a:r>
          </a:p>
          <a:p>
            <a:r>
              <a:rPr lang="en-US" dirty="0" smtClean="0"/>
              <a:t>CBT can be helpful</a:t>
            </a:r>
          </a:p>
          <a:p>
            <a:r>
              <a:rPr lang="en-US" dirty="0" smtClean="0"/>
              <a:t>Medical treatment: clonidine, </a:t>
            </a:r>
            <a:r>
              <a:rPr lang="en-US" dirty="0" err="1" smtClean="0"/>
              <a:t>guanfacine</a:t>
            </a:r>
            <a:r>
              <a:rPr lang="en-US" dirty="0" smtClean="0"/>
              <a:t>, clonazepam. Or neuroleptics. </a:t>
            </a:r>
            <a:endParaRPr lang="en-US" dirty="0"/>
          </a:p>
        </p:txBody>
      </p:sp>
      <p:sp>
        <p:nvSpPr>
          <p:cNvPr id="2" name="Title 1"/>
          <p:cNvSpPr>
            <a:spLocks noGrp="1"/>
          </p:cNvSpPr>
          <p:nvPr>
            <p:ph type="title"/>
          </p:nvPr>
        </p:nvSpPr>
        <p:spPr/>
        <p:txBody>
          <a:bodyPr/>
          <a:lstStyle/>
          <a:p>
            <a:r>
              <a:rPr lang="en-US" dirty="0" smtClean="0"/>
              <a:t>Treatment</a:t>
            </a:r>
            <a:endParaRPr lang="en-US" dirty="0"/>
          </a:p>
        </p:txBody>
      </p:sp>
    </p:spTree>
    <p:extLst>
      <p:ext uri="{BB962C8B-B14F-4D97-AF65-F5344CB8AC3E}">
        <p14:creationId xmlns:p14="http://schemas.microsoft.com/office/powerpoint/2010/main" val="3750641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EXCELLENT!</a:t>
            </a:r>
          </a:p>
          <a:p>
            <a:r>
              <a:rPr lang="en-US" dirty="0" smtClean="0"/>
              <a:t>Nature and severity of tics will change frequently over time. </a:t>
            </a:r>
          </a:p>
          <a:p>
            <a:r>
              <a:rPr lang="en-US" dirty="0" smtClean="0"/>
              <a:t>May never resolve completely, but may be reduced a minor annoyance or disappear for several years at a time.</a:t>
            </a:r>
            <a:endParaRPr lang="en-US" dirty="0"/>
          </a:p>
        </p:txBody>
      </p:sp>
      <p:sp>
        <p:nvSpPr>
          <p:cNvPr id="2" name="Title 1"/>
          <p:cNvSpPr>
            <a:spLocks noGrp="1"/>
          </p:cNvSpPr>
          <p:nvPr>
            <p:ph type="title"/>
          </p:nvPr>
        </p:nvSpPr>
        <p:spPr/>
        <p:txBody>
          <a:bodyPr/>
          <a:lstStyle/>
          <a:p>
            <a:r>
              <a:rPr lang="en-US" dirty="0" smtClean="0"/>
              <a:t>Prognosis</a:t>
            </a:r>
            <a:endParaRPr lang="en-US" dirty="0"/>
          </a:p>
        </p:txBody>
      </p:sp>
    </p:spTree>
    <p:extLst>
      <p:ext uri="{BB962C8B-B14F-4D97-AF65-F5344CB8AC3E}">
        <p14:creationId xmlns:p14="http://schemas.microsoft.com/office/powerpoint/2010/main" val="41212257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Tourette video</a:t>
            </a:r>
            <a:endParaRPr lang="en-US" dirty="0"/>
          </a:p>
        </p:txBody>
      </p:sp>
      <p:sp>
        <p:nvSpPr>
          <p:cNvPr id="2" name="Title 1"/>
          <p:cNvSpPr>
            <a:spLocks noGrp="1"/>
          </p:cNvSpPr>
          <p:nvPr>
            <p:ph type="title"/>
          </p:nvPr>
        </p:nvSpPr>
        <p:spPr/>
        <p:txBody>
          <a:bodyPr/>
          <a:lstStyle/>
          <a:p>
            <a:r>
              <a:rPr lang="en-US" dirty="0" smtClean="0"/>
              <a:t>Tics and Tourette</a:t>
            </a:r>
            <a:endParaRPr lang="en-US" dirty="0"/>
          </a:p>
        </p:txBody>
      </p:sp>
    </p:spTree>
    <p:extLst>
      <p:ext uri="{BB962C8B-B14F-4D97-AF65-F5344CB8AC3E}">
        <p14:creationId xmlns:p14="http://schemas.microsoft.com/office/powerpoint/2010/main" val="17343118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rmAutofit fontScale="92500" lnSpcReduction="10000"/>
          </a:bodyPr>
          <a:lstStyle/>
          <a:p>
            <a:r>
              <a:rPr lang="en-US" dirty="0" smtClean="0"/>
              <a:t>10 </a:t>
            </a:r>
            <a:r>
              <a:rPr lang="en-US" dirty="0" err="1" smtClean="0"/>
              <a:t>yo</a:t>
            </a:r>
            <a:r>
              <a:rPr lang="en-US" dirty="0" smtClean="0"/>
              <a:t> F with 2 weeks of abnormal involuntary movements that consisted of constant movement of her hands and then progressed into her arms. She was clumsy, frequently dropping things, restless and irritable with slurred speech. She had strep throat 2 </a:t>
            </a:r>
            <a:r>
              <a:rPr lang="en-US" dirty="0" err="1" smtClean="0"/>
              <a:t>mos</a:t>
            </a:r>
            <a:r>
              <a:rPr lang="en-US" dirty="0" smtClean="0"/>
              <a:t> earlier, but otherwise has been healthy.</a:t>
            </a:r>
          </a:p>
          <a:p>
            <a:r>
              <a:rPr lang="en-US" dirty="0" smtClean="0"/>
              <a:t>On exam, she appeared anxious and fidgety with rapid, purposeless, jerky movements in her arms. She was </a:t>
            </a:r>
            <a:r>
              <a:rPr lang="en-US" dirty="0" err="1" smtClean="0"/>
              <a:t>dysarthric</a:t>
            </a:r>
            <a:r>
              <a:rPr lang="en-US" dirty="0" smtClean="0"/>
              <a:t>. Had difficulty maintaining a grip or any postures. Normal motor exam, reflexes and sensory exam. </a:t>
            </a:r>
            <a:endParaRPr lang="en-US" dirty="0"/>
          </a:p>
        </p:txBody>
      </p:sp>
      <p:sp>
        <p:nvSpPr>
          <p:cNvPr id="3" name="Title 2"/>
          <p:cNvSpPr>
            <a:spLocks noGrp="1"/>
          </p:cNvSpPr>
          <p:nvPr>
            <p:ph type="title"/>
          </p:nvPr>
        </p:nvSpPr>
        <p:spPr/>
        <p:txBody>
          <a:bodyPr/>
          <a:lstStyle/>
          <a:p>
            <a:r>
              <a:rPr lang="en-US" dirty="0" smtClean="0"/>
              <a:t>Case 2:</a:t>
            </a:r>
            <a:endParaRPr lang="en-US" dirty="0"/>
          </a:p>
        </p:txBody>
      </p:sp>
    </p:spTree>
    <p:extLst>
      <p:ext uri="{BB962C8B-B14F-4D97-AF65-F5344CB8AC3E}">
        <p14:creationId xmlns:p14="http://schemas.microsoft.com/office/powerpoint/2010/main" val="33888294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Most common cause of childhood chorea</a:t>
            </a:r>
          </a:p>
          <a:p>
            <a:r>
              <a:rPr lang="en-US" dirty="0" smtClean="0"/>
              <a:t>Autoimmune</a:t>
            </a:r>
          </a:p>
          <a:p>
            <a:r>
              <a:rPr lang="en-US" dirty="0" smtClean="0"/>
              <a:t>Usually begins within 2-6 months after group A B-hemolytic strep pharyngitis</a:t>
            </a:r>
          </a:p>
          <a:p>
            <a:r>
              <a:rPr lang="en-US" dirty="0" smtClean="0"/>
              <a:t>Usually generalized, though 20-30% may have </a:t>
            </a:r>
            <a:r>
              <a:rPr lang="en-US" dirty="0" err="1" smtClean="0"/>
              <a:t>hemichorea</a:t>
            </a:r>
            <a:r>
              <a:rPr lang="en-US" dirty="0" smtClean="0"/>
              <a:t>.</a:t>
            </a:r>
          </a:p>
          <a:p>
            <a:r>
              <a:rPr lang="en-US" dirty="0" smtClean="0"/>
              <a:t>Distal is more affected than proximal</a:t>
            </a:r>
          </a:p>
          <a:p>
            <a:r>
              <a:rPr lang="en-US" dirty="0" smtClean="0"/>
              <a:t>May include emotional lability and behavior changes</a:t>
            </a:r>
          </a:p>
          <a:p>
            <a:r>
              <a:rPr lang="en-US" dirty="0" smtClean="0"/>
              <a:t>30% will have recurrence of symptoms</a:t>
            </a:r>
            <a:endParaRPr lang="en-US" dirty="0"/>
          </a:p>
        </p:txBody>
      </p:sp>
      <p:sp>
        <p:nvSpPr>
          <p:cNvPr id="2" name="Title 1"/>
          <p:cNvSpPr>
            <a:spLocks noGrp="1"/>
          </p:cNvSpPr>
          <p:nvPr>
            <p:ph type="title"/>
          </p:nvPr>
        </p:nvSpPr>
        <p:spPr/>
        <p:txBody>
          <a:bodyPr/>
          <a:lstStyle/>
          <a:p>
            <a:r>
              <a:rPr lang="en-US" dirty="0" smtClean="0"/>
              <a:t>Sydenham chorea</a:t>
            </a:r>
            <a:endParaRPr lang="en-US" dirty="0"/>
          </a:p>
        </p:txBody>
      </p:sp>
    </p:spTree>
    <p:extLst>
      <p:ext uri="{BB962C8B-B14F-4D97-AF65-F5344CB8AC3E}">
        <p14:creationId xmlns:p14="http://schemas.microsoft.com/office/powerpoint/2010/main" val="3017838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Sydenham</a:t>
            </a:r>
            <a:endParaRPr lang="en-US" dirty="0"/>
          </a:p>
        </p:txBody>
      </p:sp>
      <p:sp>
        <p:nvSpPr>
          <p:cNvPr id="2" name="Title 1"/>
          <p:cNvSpPr>
            <a:spLocks noGrp="1"/>
          </p:cNvSpPr>
          <p:nvPr>
            <p:ph type="title"/>
          </p:nvPr>
        </p:nvSpPr>
        <p:spPr/>
        <p:txBody>
          <a:bodyPr/>
          <a:lstStyle/>
          <a:p>
            <a:r>
              <a:rPr lang="en-US" dirty="0" smtClean="0"/>
              <a:t>Sydenham chorea</a:t>
            </a:r>
            <a:endParaRPr lang="en-US" dirty="0"/>
          </a:p>
        </p:txBody>
      </p:sp>
    </p:spTree>
    <p:extLst>
      <p:ext uri="{BB962C8B-B14F-4D97-AF65-F5344CB8AC3E}">
        <p14:creationId xmlns:p14="http://schemas.microsoft.com/office/powerpoint/2010/main" val="12149370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History and exam</a:t>
            </a:r>
          </a:p>
          <a:p>
            <a:r>
              <a:rPr lang="en-US" dirty="0" smtClean="0"/>
              <a:t>Elevated ASO titer, elevated anti-DNA-</a:t>
            </a:r>
            <a:r>
              <a:rPr lang="en-US" dirty="0" err="1" smtClean="0"/>
              <a:t>ase</a:t>
            </a:r>
            <a:r>
              <a:rPr lang="en-US" dirty="0" smtClean="0"/>
              <a:t> B titer, positive strep</a:t>
            </a:r>
            <a:endParaRPr lang="en-US" dirty="0"/>
          </a:p>
        </p:txBody>
      </p:sp>
      <p:sp>
        <p:nvSpPr>
          <p:cNvPr id="2" name="Title 1"/>
          <p:cNvSpPr>
            <a:spLocks noGrp="1"/>
          </p:cNvSpPr>
          <p:nvPr>
            <p:ph type="title"/>
          </p:nvPr>
        </p:nvSpPr>
        <p:spPr/>
        <p:txBody>
          <a:bodyPr/>
          <a:lstStyle/>
          <a:p>
            <a:r>
              <a:rPr lang="en-US" dirty="0" smtClean="0"/>
              <a:t>Diagnosis</a:t>
            </a:r>
            <a:endParaRPr lang="en-US" dirty="0"/>
          </a:p>
        </p:txBody>
      </p:sp>
    </p:spTree>
    <p:extLst>
      <p:ext uri="{BB962C8B-B14F-4D97-AF65-F5344CB8AC3E}">
        <p14:creationId xmlns:p14="http://schemas.microsoft.com/office/powerpoint/2010/main" val="33774759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Usually self-limited and resolves within 6 months. </a:t>
            </a:r>
          </a:p>
          <a:p>
            <a:r>
              <a:rPr lang="en-US" dirty="0" smtClean="0"/>
              <a:t>VPA or </a:t>
            </a:r>
            <a:r>
              <a:rPr lang="en-US" dirty="0" err="1" smtClean="0"/>
              <a:t>tetrabenazine</a:t>
            </a:r>
            <a:r>
              <a:rPr lang="en-US" dirty="0" smtClean="0"/>
              <a:t> may be useful in severe or prolonged cases</a:t>
            </a:r>
          </a:p>
          <a:p>
            <a:r>
              <a:rPr lang="en-US" dirty="0" smtClean="0"/>
              <a:t>Prednisone 2mg/kg/day for 4 weeks had a more rapid remission</a:t>
            </a:r>
          </a:p>
          <a:p>
            <a:r>
              <a:rPr lang="en-US" dirty="0" smtClean="0"/>
              <a:t>IVIG has been used for prolonged cases</a:t>
            </a:r>
          </a:p>
          <a:p>
            <a:r>
              <a:rPr lang="en-US" dirty="0" smtClean="0"/>
              <a:t>Must also treat to prevent rheumatic fever.</a:t>
            </a:r>
            <a:endParaRPr lang="en-US" dirty="0"/>
          </a:p>
        </p:txBody>
      </p:sp>
      <p:sp>
        <p:nvSpPr>
          <p:cNvPr id="3" name="Title 2"/>
          <p:cNvSpPr>
            <a:spLocks noGrp="1"/>
          </p:cNvSpPr>
          <p:nvPr>
            <p:ph type="title"/>
          </p:nvPr>
        </p:nvSpPr>
        <p:spPr/>
        <p:txBody>
          <a:bodyPr/>
          <a:lstStyle/>
          <a:p>
            <a:r>
              <a:rPr lang="en-US" dirty="0" smtClean="0"/>
              <a:t>Treatment	</a:t>
            </a:r>
            <a:endParaRPr lang="en-US" dirty="0"/>
          </a:p>
        </p:txBody>
      </p:sp>
    </p:spTree>
    <p:extLst>
      <p:ext uri="{BB962C8B-B14F-4D97-AF65-F5344CB8AC3E}">
        <p14:creationId xmlns:p14="http://schemas.microsoft.com/office/powerpoint/2010/main" val="15232545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Recognize common movement disorders in the pediatric population</a:t>
            </a:r>
          </a:p>
          <a:p>
            <a:r>
              <a:rPr lang="en-US" dirty="0" smtClean="0"/>
              <a:t>Recognize when testing is needed</a:t>
            </a:r>
          </a:p>
          <a:p>
            <a:r>
              <a:rPr lang="en-US" dirty="0" smtClean="0"/>
              <a:t>Know when to refer</a:t>
            </a:r>
            <a:endParaRPr lang="en-US" dirty="0"/>
          </a:p>
        </p:txBody>
      </p:sp>
      <p:sp>
        <p:nvSpPr>
          <p:cNvPr id="2" name="Title 1"/>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34934134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7 month old girl who presents with episodes of head tilting to the right with her face rotated to the left. First event was 2 months ago and lasted about 30 minutes. It’s happened 3 other times. The most recent event lasted 2 hours. She is awake and alert during the head tilting, but she can’t  seem to move her head to the other side. </a:t>
            </a:r>
          </a:p>
          <a:p>
            <a:r>
              <a:rPr lang="en-US" dirty="0" smtClean="0"/>
              <a:t>Birth history is unremarkable</a:t>
            </a:r>
          </a:p>
          <a:p>
            <a:r>
              <a:rPr lang="en-US" dirty="0" smtClean="0"/>
              <a:t>Family history notable for mother with migraines</a:t>
            </a:r>
          </a:p>
          <a:p>
            <a:r>
              <a:rPr lang="en-US" dirty="0" smtClean="0"/>
              <a:t>Neurologic exam is normal</a:t>
            </a:r>
            <a:endParaRPr lang="en-US" dirty="0"/>
          </a:p>
        </p:txBody>
      </p:sp>
      <p:sp>
        <p:nvSpPr>
          <p:cNvPr id="2" name="Title 1"/>
          <p:cNvSpPr>
            <a:spLocks noGrp="1"/>
          </p:cNvSpPr>
          <p:nvPr>
            <p:ph type="title"/>
          </p:nvPr>
        </p:nvSpPr>
        <p:spPr/>
        <p:txBody>
          <a:bodyPr/>
          <a:lstStyle/>
          <a:p>
            <a:r>
              <a:rPr lang="en-US" dirty="0" smtClean="0"/>
              <a:t>Case 3:</a:t>
            </a:r>
            <a:endParaRPr lang="en-US" dirty="0"/>
          </a:p>
        </p:txBody>
      </p:sp>
    </p:spTree>
    <p:extLst>
      <p:ext uri="{BB962C8B-B14F-4D97-AF65-F5344CB8AC3E}">
        <p14:creationId xmlns:p14="http://schemas.microsoft.com/office/powerpoint/2010/main" val="13258494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Head tilting baby</a:t>
            </a:r>
            <a:endParaRPr lang="en-US" dirty="0"/>
          </a:p>
        </p:txBody>
      </p:sp>
      <p:sp>
        <p:nvSpPr>
          <p:cNvPr id="2" name="Title 1"/>
          <p:cNvSpPr>
            <a:spLocks noGrp="1"/>
          </p:cNvSpPr>
          <p:nvPr>
            <p:ph type="title"/>
          </p:nvPr>
        </p:nvSpPr>
        <p:spPr/>
        <p:txBody>
          <a:bodyPr/>
          <a:lstStyle/>
          <a:p>
            <a:r>
              <a:rPr lang="en-US" dirty="0" smtClean="0"/>
              <a:t>What is it?</a:t>
            </a:r>
            <a:endParaRPr lang="en-US" dirty="0"/>
          </a:p>
        </p:txBody>
      </p:sp>
    </p:spTree>
    <p:extLst>
      <p:ext uri="{BB962C8B-B14F-4D97-AF65-F5344CB8AC3E}">
        <p14:creationId xmlns:p14="http://schemas.microsoft.com/office/powerpoint/2010/main" val="34658307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Idiopathic disorder</a:t>
            </a:r>
          </a:p>
          <a:p>
            <a:r>
              <a:rPr lang="en-US" dirty="0" smtClean="0"/>
              <a:t>Periods of an abnormal, sustained posture of the head and neck.</a:t>
            </a:r>
          </a:p>
          <a:p>
            <a:r>
              <a:rPr lang="en-US" dirty="0" smtClean="0"/>
              <a:t>Events begin and end suddenly with duration between minutes to days. </a:t>
            </a:r>
          </a:p>
          <a:p>
            <a:r>
              <a:rPr lang="en-US" dirty="0" smtClean="0"/>
              <a:t>Child is alert and responsive during the attack</a:t>
            </a:r>
          </a:p>
          <a:p>
            <a:r>
              <a:rPr lang="en-US" dirty="0" smtClean="0"/>
              <a:t>May show delays in motor development during attacks, but development </a:t>
            </a:r>
            <a:r>
              <a:rPr lang="en-US" dirty="0" err="1" smtClean="0"/>
              <a:t>improveds</a:t>
            </a:r>
            <a:endParaRPr lang="en-US" dirty="0" smtClean="0"/>
          </a:p>
          <a:p>
            <a:r>
              <a:rPr lang="en-US" dirty="0" smtClean="0"/>
              <a:t>Thought to be related to migraines</a:t>
            </a:r>
            <a:endParaRPr lang="en-US" dirty="0"/>
          </a:p>
        </p:txBody>
      </p:sp>
      <p:sp>
        <p:nvSpPr>
          <p:cNvPr id="2" name="Title 1"/>
          <p:cNvSpPr>
            <a:spLocks noGrp="1"/>
          </p:cNvSpPr>
          <p:nvPr>
            <p:ph type="title"/>
          </p:nvPr>
        </p:nvSpPr>
        <p:spPr/>
        <p:txBody>
          <a:bodyPr>
            <a:normAutofit/>
          </a:bodyPr>
          <a:lstStyle/>
          <a:p>
            <a:r>
              <a:rPr lang="en-US" dirty="0" smtClean="0"/>
              <a:t>Benign paroxysmal torticollis</a:t>
            </a:r>
            <a:endParaRPr lang="en-US" dirty="0"/>
          </a:p>
        </p:txBody>
      </p:sp>
    </p:spTree>
    <p:extLst>
      <p:ext uri="{BB962C8B-B14F-4D97-AF65-F5344CB8AC3E}">
        <p14:creationId xmlns:p14="http://schemas.microsoft.com/office/powerpoint/2010/main" val="41639215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 </a:t>
            </a:r>
            <a:r>
              <a:rPr lang="en-US" dirty="0" err="1" smtClean="0"/>
              <a:t>mo</a:t>
            </a:r>
            <a:r>
              <a:rPr lang="en-US" dirty="0" smtClean="0"/>
              <a:t> boy who is presenting with episodes of shaking of his arms lasting seconds at a time, but occurring 4 times today. Each event happened when he was excited or before eating. He stares during the event, but is back to normal right after. </a:t>
            </a:r>
            <a:endParaRPr lang="en-US" dirty="0"/>
          </a:p>
        </p:txBody>
      </p:sp>
      <p:sp>
        <p:nvSpPr>
          <p:cNvPr id="3" name="Title 2"/>
          <p:cNvSpPr>
            <a:spLocks noGrp="1"/>
          </p:cNvSpPr>
          <p:nvPr>
            <p:ph type="title"/>
          </p:nvPr>
        </p:nvSpPr>
        <p:spPr/>
        <p:txBody>
          <a:bodyPr/>
          <a:lstStyle/>
          <a:p>
            <a:r>
              <a:rPr lang="en-US" dirty="0" smtClean="0"/>
              <a:t>Case 4 </a:t>
            </a:r>
            <a:endParaRPr lang="en-US" dirty="0"/>
          </a:p>
        </p:txBody>
      </p:sp>
    </p:spTree>
    <p:extLst>
      <p:ext uri="{BB962C8B-B14F-4D97-AF65-F5344CB8AC3E}">
        <p14:creationId xmlns:p14="http://schemas.microsoft.com/office/powerpoint/2010/main" val="278483754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Infant shaking</a:t>
            </a:r>
            <a:endParaRPr lang="en-US" dirty="0"/>
          </a:p>
        </p:txBody>
      </p:sp>
      <p:sp>
        <p:nvSpPr>
          <p:cNvPr id="3" name="Title 2"/>
          <p:cNvSpPr>
            <a:spLocks noGrp="1"/>
          </p:cNvSpPr>
          <p:nvPr>
            <p:ph type="title"/>
          </p:nvPr>
        </p:nvSpPr>
        <p:spPr/>
        <p:txBody>
          <a:bodyPr/>
          <a:lstStyle/>
          <a:p>
            <a:r>
              <a:rPr lang="en-US" dirty="0" smtClean="0"/>
              <a:t>Video</a:t>
            </a:r>
            <a:endParaRPr lang="en-US" dirty="0"/>
          </a:p>
        </p:txBody>
      </p:sp>
    </p:spTree>
    <p:extLst>
      <p:ext uri="{BB962C8B-B14F-4D97-AF65-F5344CB8AC3E}">
        <p14:creationId xmlns:p14="http://schemas.microsoft.com/office/powerpoint/2010/main" val="267683009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Usually begin in infancy, less commonly in childhood.</a:t>
            </a:r>
          </a:p>
          <a:p>
            <a:r>
              <a:rPr lang="en-US" dirty="0" smtClean="0"/>
              <a:t>Brief episodes of altered muscle tone, so appears to be a rapid tremor or the head, shoulder, and trunk.</a:t>
            </a:r>
          </a:p>
          <a:p>
            <a:r>
              <a:rPr lang="en-US" dirty="0" smtClean="0"/>
              <a:t>May lean to one side or even fall</a:t>
            </a:r>
          </a:p>
          <a:p>
            <a:r>
              <a:rPr lang="en-US" dirty="0" smtClean="0"/>
              <a:t>Often with lots of stimulus</a:t>
            </a:r>
          </a:p>
          <a:p>
            <a:r>
              <a:rPr lang="en-US" dirty="0" smtClean="0"/>
              <a:t>Resolve spontaneously by the 2</a:t>
            </a:r>
            <a:r>
              <a:rPr lang="en-US" baseline="30000" dirty="0" smtClean="0"/>
              <a:t>nd</a:t>
            </a:r>
            <a:r>
              <a:rPr lang="en-US" dirty="0" smtClean="0"/>
              <a:t> decade</a:t>
            </a:r>
            <a:endParaRPr lang="en-US" dirty="0"/>
          </a:p>
        </p:txBody>
      </p:sp>
      <p:sp>
        <p:nvSpPr>
          <p:cNvPr id="2" name="Title 1"/>
          <p:cNvSpPr>
            <a:spLocks noGrp="1"/>
          </p:cNvSpPr>
          <p:nvPr>
            <p:ph type="title"/>
          </p:nvPr>
        </p:nvSpPr>
        <p:spPr/>
        <p:txBody>
          <a:bodyPr>
            <a:normAutofit/>
          </a:bodyPr>
          <a:lstStyle/>
          <a:p>
            <a:r>
              <a:rPr lang="en-US" dirty="0" smtClean="0"/>
              <a:t>Shuddering attacks</a:t>
            </a:r>
            <a:endParaRPr lang="en-US" dirty="0"/>
          </a:p>
        </p:txBody>
      </p:sp>
    </p:spTree>
    <p:extLst>
      <p:ext uri="{BB962C8B-B14F-4D97-AF65-F5344CB8AC3E}">
        <p14:creationId xmlns:p14="http://schemas.microsoft.com/office/powerpoint/2010/main" val="126640268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 week old baby boy with twitching movements in sleep</a:t>
            </a:r>
            <a:endParaRPr lang="en-US" dirty="0"/>
          </a:p>
        </p:txBody>
      </p:sp>
      <p:sp>
        <p:nvSpPr>
          <p:cNvPr id="3" name="Title 2"/>
          <p:cNvSpPr>
            <a:spLocks noGrp="1"/>
          </p:cNvSpPr>
          <p:nvPr>
            <p:ph type="title"/>
          </p:nvPr>
        </p:nvSpPr>
        <p:spPr/>
        <p:txBody>
          <a:bodyPr/>
          <a:lstStyle/>
          <a:p>
            <a:r>
              <a:rPr lang="en-US" dirty="0" smtClean="0"/>
              <a:t>Case 5	</a:t>
            </a:r>
            <a:endParaRPr lang="en-US" dirty="0"/>
          </a:p>
        </p:txBody>
      </p:sp>
    </p:spTree>
    <p:extLst>
      <p:ext uri="{BB962C8B-B14F-4D97-AF65-F5344CB8AC3E}">
        <p14:creationId xmlns:p14="http://schemas.microsoft.com/office/powerpoint/2010/main" val="186743084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2 week old baby</a:t>
            </a:r>
            <a:endParaRPr lang="en-US" dirty="0"/>
          </a:p>
        </p:txBody>
      </p:sp>
      <p:sp>
        <p:nvSpPr>
          <p:cNvPr id="3" name="Title 2"/>
          <p:cNvSpPr>
            <a:spLocks noGrp="1"/>
          </p:cNvSpPr>
          <p:nvPr>
            <p:ph type="title"/>
          </p:nvPr>
        </p:nvSpPr>
        <p:spPr/>
        <p:txBody>
          <a:bodyPr/>
          <a:lstStyle/>
          <a:p>
            <a:r>
              <a:rPr lang="en-US" dirty="0" smtClean="0"/>
              <a:t>Jerking baby</a:t>
            </a:r>
            <a:endParaRPr lang="en-US" dirty="0"/>
          </a:p>
        </p:txBody>
      </p:sp>
    </p:spTree>
    <p:extLst>
      <p:ext uri="{BB962C8B-B14F-4D97-AF65-F5344CB8AC3E}">
        <p14:creationId xmlns:p14="http://schemas.microsoft.com/office/powerpoint/2010/main" val="406765450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Occurs in the first month</a:t>
            </a:r>
          </a:p>
          <a:p>
            <a:r>
              <a:rPr lang="en-US" dirty="0" smtClean="0"/>
              <a:t>Starts in the early stages of sleep and is stimulus sensitive.</a:t>
            </a:r>
          </a:p>
          <a:p>
            <a:r>
              <a:rPr lang="en-US" dirty="0" smtClean="0"/>
              <a:t>Bilateral, synchronous, repetitive, located primarily in distal parts of the upper extremities. </a:t>
            </a:r>
          </a:p>
          <a:p>
            <a:r>
              <a:rPr lang="en-US" dirty="0" smtClean="0"/>
              <a:t>Occur only during sleep, resolve with waking. </a:t>
            </a:r>
            <a:endParaRPr lang="en-US" dirty="0"/>
          </a:p>
        </p:txBody>
      </p:sp>
      <p:sp>
        <p:nvSpPr>
          <p:cNvPr id="3" name="Title 2"/>
          <p:cNvSpPr>
            <a:spLocks noGrp="1"/>
          </p:cNvSpPr>
          <p:nvPr>
            <p:ph type="title"/>
          </p:nvPr>
        </p:nvSpPr>
        <p:spPr/>
        <p:txBody>
          <a:bodyPr>
            <a:normAutofit fontScale="90000"/>
          </a:bodyPr>
          <a:lstStyle/>
          <a:p>
            <a:r>
              <a:rPr lang="en-US" dirty="0" smtClean="0"/>
              <a:t>Benign neonatal sleep myoclonus</a:t>
            </a:r>
            <a:endParaRPr lang="en-US" dirty="0"/>
          </a:p>
        </p:txBody>
      </p:sp>
    </p:spTree>
    <p:extLst>
      <p:ext uri="{BB962C8B-B14F-4D97-AF65-F5344CB8AC3E}">
        <p14:creationId xmlns:p14="http://schemas.microsoft.com/office/powerpoint/2010/main" val="361583963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 </a:t>
            </a:r>
            <a:r>
              <a:rPr lang="en-US" dirty="0" err="1" smtClean="0"/>
              <a:t>mo</a:t>
            </a:r>
            <a:r>
              <a:rPr lang="en-US" dirty="0" smtClean="0"/>
              <a:t> boy who is having episodes of head bobbing, associated with strange eye movements. His parents have also noticed that he seems to hold his head to one side.</a:t>
            </a:r>
          </a:p>
          <a:p>
            <a:r>
              <a:rPr lang="en-US" dirty="0" smtClean="0"/>
              <a:t>He’s been otherwise healthy. These events started last week and happen multiple times a day. He is otherwise happy and playful with a normal exam.  </a:t>
            </a:r>
            <a:endParaRPr lang="en-US" dirty="0"/>
          </a:p>
        </p:txBody>
      </p:sp>
      <p:sp>
        <p:nvSpPr>
          <p:cNvPr id="3" name="Title 2"/>
          <p:cNvSpPr>
            <a:spLocks noGrp="1"/>
          </p:cNvSpPr>
          <p:nvPr>
            <p:ph type="title"/>
          </p:nvPr>
        </p:nvSpPr>
        <p:spPr/>
        <p:txBody>
          <a:bodyPr/>
          <a:lstStyle/>
          <a:p>
            <a:r>
              <a:rPr lang="en-US" dirty="0" smtClean="0"/>
              <a:t>Case 6</a:t>
            </a:r>
            <a:endParaRPr lang="en-US" dirty="0"/>
          </a:p>
        </p:txBody>
      </p:sp>
    </p:spTree>
    <p:extLst>
      <p:ext uri="{BB962C8B-B14F-4D97-AF65-F5344CB8AC3E}">
        <p14:creationId xmlns:p14="http://schemas.microsoft.com/office/powerpoint/2010/main" val="11911134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6 </a:t>
            </a:r>
            <a:r>
              <a:rPr lang="en-US" dirty="0" err="1" smtClean="0"/>
              <a:t>yo</a:t>
            </a:r>
            <a:r>
              <a:rPr lang="en-US" dirty="0" smtClean="0"/>
              <a:t> boy is brought to his PMD for frequent eye blinking. They also notice that his eyes occasionally move in circles and he will sometimes move his neck to the right. These movements began 3 weeks ago and his parents are now quite concerned that he might have something wrong with his eyes. There is no history of prior infection.</a:t>
            </a:r>
          </a:p>
          <a:p>
            <a:r>
              <a:rPr lang="en-US" dirty="0" smtClean="0"/>
              <a:t>His eye exam and neurologic exam are normal.</a:t>
            </a:r>
          </a:p>
          <a:p>
            <a:endParaRPr lang="en-US" dirty="0"/>
          </a:p>
        </p:txBody>
      </p:sp>
      <p:sp>
        <p:nvSpPr>
          <p:cNvPr id="2" name="Title 1"/>
          <p:cNvSpPr>
            <a:spLocks noGrp="1"/>
          </p:cNvSpPr>
          <p:nvPr>
            <p:ph type="title"/>
          </p:nvPr>
        </p:nvSpPr>
        <p:spPr/>
        <p:txBody>
          <a:bodyPr/>
          <a:lstStyle/>
          <a:p>
            <a:r>
              <a:rPr lang="en-US" dirty="0" smtClean="0"/>
              <a:t>Case 1:</a:t>
            </a:r>
            <a:endParaRPr lang="en-US" dirty="0"/>
          </a:p>
        </p:txBody>
      </p:sp>
    </p:spTree>
    <p:extLst>
      <p:ext uri="{BB962C8B-B14F-4D97-AF65-F5344CB8AC3E}">
        <p14:creationId xmlns:p14="http://schemas.microsoft.com/office/powerpoint/2010/main" val="164490040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cs-CZ" dirty="0" smtClean="0">
                <a:hlinkClick r:id="rId2"/>
              </a:rPr>
              <a:t>cute baby video</a:t>
            </a:r>
            <a:endParaRPr lang="en-US" dirty="0"/>
          </a:p>
        </p:txBody>
      </p:sp>
      <p:sp>
        <p:nvSpPr>
          <p:cNvPr id="3" name="Title 2"/>
          <p:cNvSpPr>
            <a:spLocks noGrp="1"/>
          </p:cNvSpPr>
          <p:nvPr>
            <p:ph type="title"/>
          </p:nvPr>
        </p:nvSpPr>
        <p:spPr/>
        <p:txBody>
          <a:bodyPr/>
          <a:lstStyle/>
          <a:p>
            <a:r>
              <a:rPr lang="en-US" dirty="0" smtClean="0"/>
              <a:t>What is it?</a:t>
            </a:r>
            <a:endParaRPr lang="en-US" dirty="0"/>
          </a:p>
        </p:txBody>
      </p:sp>
    </p:spTree>
    <p:extLst>
      <p:ext uri="{BB962C8B-B14F-4D97-AF65-F5344CB8AC3E}">
        <p14:creationId xmlns:p14="http://schemas.microsoft.com/office/powerpoint/2010/main" val="106108167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Spasmus</a:t>
            </a:r>
            <a:r>
              <a:rPr lang="en-US" dirty="0" smtClean="0"/>
              <a:t> </a:t>
            </a:r>
            <a:r>
              <a:rPr lang="en-US" dirty="0" err="1" smtClean="0"/>
              <a:t>nutans</a:t>
            </a:r>
            <a:endParaRPr lang="en-US" dirty="0"/>
          </a:p>
        </p:txBody>
      </p:sp>
      <p:sp>
        <p:nvSpPr>
          <p:cNvPr id="3" name="Content Placeholder 2"/>
          <p:cNvSpPr>
            <a:spLocks noGrp="1"/>
          </p:cNvSpPr>
          <p:nvPr>
            <p:ph idx="1"/>
          </p:nvPr>
        </p:nvSpPr>
        <p:spPr/>
        <p:txBody>
          <a:bodyPr/>
          <a:lstStyle/>
          <a:p>
            <a:r>
              <a:rPr lang="en-US" dirty="0" smtClean="0"/>
              <a:t>Occurs between 4 months and 1 year. </a:t>
            </a:r>
          </a:p>
          <a:p>
            <a:r>
              <a:rPr lang="en-US" dirty="0" smtClean="0"/>
              <a:t>Characterized by quick episodes of </a:t>
            </a:r>
            <a:r>
              <a:rPr lang="en-US" dirty="0" err="1" smtClean="0"/>
              <a:t>pendular</a:t>
            </a:r>
            <a:r>
              <a:rPr lang="en-US" dirty="0" smtClean="0"/>
              <a:t> </a:t>
            </a:r>
            <a:r>
              <a:rPr lang="en-US" dirty="0" err="1" smtClean="0"/>
              <a:t>nystagmus</a:t>
            </a:r>
            <a:r>
              <a:rPr lang="en-US" dirty="0" smtClean="0"/>
              <a:t>, head nodding, and head tilting.</a:t>
            </a:r>
          </a:p>
          <a:p>
            <a:r>
              <a:rPr lang="en-US" dirty="0" err="1" smtClean="0"/>
              <a:t>Nystagmus</a:t>
            </a:r>
            <a:r>
              <a:rPr lang="en-US" dirty="0" smtClean="0"/>
              <a:t> can be monocular or asymmetric.</a:t>
            </a:r>
          </a:p>
          <a:p>
            <a:r>
              <a:rPr lang="en-US" dirty="0" smtClean="0"/>
              <a:t>Head nodding can suppress the </a:t>
            </a:r>
            <a:r>
              <a:rPr lang="en-US" dirty="0" err="1" smtClean="0"/>
              <a:t>nystagmus</a:t>
            </a:r>
            <a:r>
              <a:rPr lang="en-US" dirty="0" smtClean="0"/>
              <a:t> through the VOR.</a:t>
            </a:r>
            <a:endParaRPr lang="en-US" dirty="0"/>
          </a:p>
        </p:txBody>
      </p:sp>
    </p:spTree>
    <p:extLst>
      <p:ext uri="{BB962C8B-B14F-4D97-AF65-F5344CB8AC3E}">
        <p14:creationId xmlns:p14="http://schemas.microsoft.com/office/powerpoint/2010/main" val="392784390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Spasmus</a:t>
            </a:r>
            <a:r>
              <a:rPr lang="en-US" dirty="0" smtClean="0"/>
              <a:t> </a:t>
            </a:r>
            <a:r>
              <a:rPr lang="en-US" dirty="0" err="1" smtClean="0"/>
              <a:t>nutans</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1202333"/>
            <a:ext cx="4724400" cy="5808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56572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Spasmus</a:t>
            </a:r>
            <a:r>
              <a:rPr lang="en-US" dirty="0" smtClean="0"/>
              <a:t> </a:t>
            </a:r>
            <a:r>
              <a:rPr lang="en-US" dirty="0" err="1" smtClean="0"/>
              <a:t>nutans</a:t>
            </a:r>
            <a:endParaRPr lang="en-US" dirty="0"/>
          </a:p>
        </p:txBody>
      </p:sp>
      <p:sp>
        <p:nvSpPr>
          <p:cNvPr id="3" name="Content Placeholder 2"/>
          <p:cNvSpPr>
            <a:spLocks noGrp="1"/>
          </p:cNvSpPr>
          <p:nvPr>
            <p:ph idx="1"/>
          </p:nvPr>
        </p:nvSpPr>
        <p:spPr/>
        <p:txBody>
          <a:bodyPr/>
          <a:lstStyle/>
          <a:p>
            <a:r>
              <a:rPr lang="en-US" dirty="0" smtClean="0"/>
              <a:t>Differential: SN-like </a:t>
            </a:r>
            <a:r>
              <a:rPr lang="en-US" dirty="0" err="1" smtClean="0"/>
              <a:t>nystagums</a:t>
            </a:r>
            <a:r>
              <a:rPr lang="en-US" dirty="0" smtClean="0"/>
              <a:t> associated with low vision, optic pathway </a:t>
            </a:r>
            <a:r>
              <a:rPr lang="en-US" dirty="0" err="1" smtClean="0"/>
              <a:t>glioma</a:t>
            </a:r>
            <a:r>
              <a:rPr lang="en-US" dirty="0" smtClean="0"/>
              <a:t>, arachnoid cyst, </a:t>
            </a:r>
            <a:r>
              <a:rPr lang="en-US" dirty="0" err="1" smtClean="0"/>
              <a:t>opsoclonus</a:t>
            </a:r>
            <a:r>
              <a:rPr lang="en-US" dirty="0" smtClean="0"/>
              <a:t> myoclonus, Leigh syndrome.</a:t>
            </a:r>
          </a:p>
          <a:p>
            <a:r>
              <a:rPr lang="en-US" dirty="0" smtClean="0"/>
              <a:t>Generally resolves by 1 year of age</a:t>
            </a:r>
          </a:p>
          <a:p>
            <a:r>
              <a:rPr lang="en-US" dirty="0" smtClean="0"/>
              <a:t>Children may have strabismus, amblyopia, or refractive errors requiring glasses. </a:t>
            </a:r>
          </a:p>
        </p:txBody>
      </p:sp>
    </p:spTree>
    <p:extLst>
      <p:ext uri="{BB962C8B-B14F-4D97-AF65-F5344CB8AC3E}">
        <p14:creationId xmlns:p14="http://schemas.microsoft.com/office/powerpoint/2010/main" val="255186396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Opsoclonus</a:t>
            </a:r>
            <a:r>
              <a:rPr lang="en-US" dirty="0" smtClean="0"/>
              <a:t>-Myoclonus</a:t>
            </a:r>
            <a:endParaRPr lang="en-US" dirty="0"/>
          </a:p>
        </p:txBody>
      </p:sp>
      <p:sp>
        <p:nvSpPr>
          <p:cNvPr id="3" name="Content Placeholder 2"/>
          <p:cNvSpPr>
            <a:spLocks noGrp="1"/>
          </p:cNvSpPr>
          <p:nvPr>
            <p:ph idx="1"/>
          </p:nvPr>
        </p:nvSpPr>
        <p:spPr/>
        <p:txBody>
          <a:bodyPr/>
          <a:lstStyle/>
          <a:p>
            <a:r>
              <a:rPr lang="en-US" dirty="0" smtClean="0">
                <a:hlinkClick r:id="rId2"/>
              </a:rPr>
              <a:t>OMS</a:t>
            </a:r>
            <a:endParaRPr lang="en-US" dirty="0" smtClean="0"/>
          </a:p>
        </p:txBody>
      </p:sp>
    </p:spTree>
    <p:extLst>
      <p:ext uri="{BB962C8B-B14F-4D97-AF65-F5344CB8AC3E}">
        <p14:creationId xmlns:p14="http://schemas.microsoft.com/office/powerpoint/2010/main" val="255028944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Opsoclonus</a:t>
            </a:r>
            <a:r>
              <a:rPr lang="en-US" dirty="0" smtClean="0"/>
              <a:t>-Myoclonus</a:t>
            </a:r>
            <a:endParaRPr lang="en-US" dirty="0"/>
          </a:p>
        </p:txBody>
      </p:sp>
      <p:sp>
        <p:nvSpPr>
          <p:cNvPr id="3" name="Content Placeholder 2"/>
          <p:cNvSpPr>
            <a:spLocks noGrp="1"/>
          </p:cNvSpPr>
          <p:nvPr>
            <p:ph idx="1"/>
          </p:nvPr>
        </p:nvSpPr>
        <p:spPr/>
        <p:txBody>
          <a:bodyPr/>
          <a:lstStyle/>
          <a:p>
            <a:r>
              <a:rPr lang="en-US" dirty="0" err="1" smtClean="0"/>
              <a:t>Opsoclonus</a:t>
            </a:r>
            <a:r>
              <a:rPr lang="en-US" dirty="0" smtClean="0"/>
              <a:t>, myoclonus, ataxia, aphasia, </a:t>
            </a:r>
            <a:r>
              <a:rPr lang="en-US" dirty="0" err="1" smtClean="0"/>
              <a:t>mutism</a:t>
            </a:r>
            <a:r>
              <a:rPr lang="en-US" dirty="0" smtClean="0"/>
              <a:t>, lethargy, irritability, drooling, strabismus, vomiting</a:t>
            </a:r>
          </a:p>
          <a:p>
            <a:r>
              <a:rPr lang="en-US" dirty="0" smtClean="0"/>
              <a:t>Half of all cases associated with </a:t>
            </a:r>
            <a:r>
              <a:rPr lang="en-US" dirty="0" err="1" smtClean="0"/>
              <a:t>neuroblastoma</a:t>
            </a:r>
            <a:endParaRPr lang="en-US" dirty="0" smtClean="0"/>
          </a:p>
          <a:p>
            <a:r>
              <a:rPr lang="en-US" dirty="0" smtClean="0"/>
              <a:t>Other cases are presumed autoimmune. </a:t>
            </a:r>
          </a:p>
          <a:p>
            <a:r>
              <a:rPr lang="en-US" dirty="0" smtClean="0"/>
              <a:t>Treatment may include ACTH, steroids, IVIG, </a:t>
            </a:r>
            <a:r>
              <a:rPr lang="en-US" dirty="0" err="1" smtClean="0"/>
              <a:t>cytoxan</a:t>
            </a:r>
            <a:r>
              <a:rPr lang="en-US" dirty="0" smtClean="0"/>
              <a:t>, rituximab.</a:t>
            </a:r>
          </a:p>
        </p:txBody>
      </p:sp>
    </p:spTree>
    <p:extLst>
      <p:ext uri="{BB962C8B-B14F-4D97-AF65-F5344CB8AC3E}">
        <p14:creationId xmlns:p14="http://schemas.microsoft.com/office/powerpoint/2010/main" val="394541132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8 </a:t>
            </a:r>
            <a:r>
              <a:rPr lang="en-US" dirty="0" err="1" smtClean="0"/>
              <a:t>mo</a:t>
            </a:r>
            <a:r>
              <a:rPr lang="en-US" dirty="0" smtClean="0"/>
              <a:t> with 1 month episodes of head nodding. Tends to happen while playing and exciting. </a:t>
            </a:r>
          </a:p>
          <a:p>
            <a:r>
              <a:rPr lang="en-US" dirty="0" smtClean="0"/>
              <a:t>Are these seizures??????</a:t>
            </a:r>
            <a:endParaRPr lang="en-US" dirty="0"/>
          </a:p>
        </p:txBody>
      </p:sp>
      <p:sp>
        <p:nvSpPr>
          <p:cNvPr id="2" name="Title 1"/>
          <p:cNvSpPr>
            <a:spLocks noGrp="1"/>
          </p:cNvSpPr>
          <p:nvPr>
            <p:ph type="title"/>
          </p:nvPr>
        </p:nvSpPr>
        <p:spPr/>
        <p:txBody>
          <a:bodyPr>
            <a:normAutofit/>
          </a:bodyPr>
          <a:lstStyle/>
          <a:p>
            <a:r>
              <a:rPr lang="en-US" dirty="0" smtClean="0"/>
              <a:t>Last case!</a:t>
            </a:r>
            <a:endParaRPr lang="en-US" dirty="0"/>
          </a:p>
        </p:txBody>
      </p:sp>
    </p:spTree>
    <p:extLst>
      <p:ext uri="{BB962C8B-B14F-4D97-AF65-F5344CB8AC3E}">
        <p14:creationId xmlns:p14="http://schemas.microsoft.com/office/powerpoint/2010/main" val="413449015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head nodding</a:t>
            </a:r>
            <a:endParaRPr lang="en-US" dirty="0"/>
          </a:p>
        </p:txBody>
      </p:sp>
      <p:sp>
        <p:nvSpPr>
          <p:cNvPr id="2" name="Title 1"/>
          <p:cNvSpPr>
            <a:spLocks noGrp="1"/>
          </p:cNvSpPr>
          <p:nvPr>
            <p:ph type="title"/>
          </p:nvPr>
        </p:nvSpPr>
        <p:spPr/>
        <p:txBody>
          <a:bodyPr>
            <a:normAutofit/>
          </a:bodyPr>
          <a:lstStyle/>
          <a:p>
            <a:r>
              <a:rPr lang="en-US" dirty="0" smtClean="0"/>
              <a:t>Head nodding</a:t>
            </a:r>
            <a:endParaRPr lang="en-US" dirty="0"/>
          </a:p>
        </p:txBody>
      </p:sp>
    </p:spTree>
    <p:extLst>
      <p:ext uri="{BB962C8B-B14F-4D97-AF65-F5344CB8AC3E}">
        <p14:creationId xmlns:p14="http://schemas.microsoft.com/office/powerpoint/2010/main" val="363829099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Can be vertical (“yes-yes”), horizontal (“no-no”) or oblique. </a:t>
            </a:r>
          </a:p>
          <a:p>
            <a:r>
              <a:rPr lang="en-US" dirty="0" smtClean="0"/>
              <a:t>Can occur several times a day</a:t>
            </a:r>
          </a:p>
          <a:p>
            <a:r>
              <a:rPr lang="en-US" dirty="0" smtClean="0"/>
              <a:t>Frequency of 1-2hz</a:t>
            </a:r>
          </a:p>
          <a:p>
            <a:r>
              <a:rPr lang="en-US" dirty="0" smtClean="0"/>
              <a:t>Do not occur while lying, but always in sitting or standing.</a:t>
            </a:r>
          </a:p>
          <a:p>
            <a:r>
              <a:rPr lang="en-US" dirty="0" smtClean="0"/>
              <a:t>Some have a history of shuddering spells and occasionally a family history of essential tremor.</a:t>
            </a:r>
          </a:p>
          <a:p>
            <a:r>
              <a:rPr lang="en-US" dirty="0" smtClean="0"/>
              <a:t>With progressive head nodding, consider “bobble head doll syndrome” – 3</a:t>
            </a:r>
            <a:r>
              <a:rPr lang="en-US" baseline="30000" dirty="0" smtClean="0"/>
              <a:t>rd</a:t>
            </a:r>
            <a:r>
              <a:rPr lang="en-US" dirty="0" smtClean="0"/>
              <a:t> ventricle cyst with obstructive hydrocephalus</a:t>
            </a:r>
            <a:endParaRPr lang="en-US" dirty="0"/>
          </a:p>
        </p:txBody>
      </p:sp>
      <p:sp>
        <p:nvSpPr>
          <p:cNvPr id="2" name="Title 1"/>
          <p:cNvSpPr>
            <a:spLocks noGrp="1"/>
          </p:cNvSpPr>
          <p:nvPr>
            <p:ph type="title"/>
          </p:nvPr>
        </p:nvSpPr>
        <p:spPr/>
        <p:txBody>
          <a:bodyPr>
            <a:normAutofit/>
          </a:bodyPr>
          <a:lstStyle/>
          <a:p>
            <a:r>
              <a:rPr lang="en-US" dirty="0" smtClean="0"/>
              <a:t>Benign head nodding of infancy</a:t>
            </a:r>
            <a:endParaRPr lang="en-US" dirty="0"/>
          </a:p>
        </p:txBody>
      </p:sp>
    </p:spTree>
    <p:extLst>
      <p:ext uri="{BB962C8B-B14F-4D97-AF65-F5344CB8AC3E}">
        <p14:creationId xmlns:p14="http://schemas.microsoft.com/office/powerpoint/2010/main" val="417442903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8" name="Content Placeholder 7"/>
          <p:cNvPicPr>
            <a:picLocks noGrp="1" noChangeAspect="1"/>
          </p:cNvPicPr>
          <p:nvPr>
            <p:ph idx="1"/>
          </p:nvPr>
        </p:nvPicPr>
        <p:blipFill rotWithShape="1">
          <a:blip r:embed="rId2"/>
          <a:srcRect l="-38406" t="-83064" r="-37681" b="-76548"/>
          <a:stretch/>
        </p:blipFill>
        <p:spPr>
          <a:xfrm>
            <a:off x="457200" y="-2929467"/>
            <a:ext cx="8229600" cy="13495867"/>
          </a:xfrm>
        </p:spPr>
      </p:pic>
    </p:spTree>
    <p:extLst>
      <p:ext uri="{BB962C8B-B14F-4D97-AF65-F5344CB8AC3E}">
        <p14:creationId xmlns:p14="http://schemas.microsoft.com/office/powerpoint/2010/main" val="3673158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Tics: intermittent, repeated and stereotyped movements or sounds.</a:t>
            </a:r>
          </a:p>
          <a:p>
            <a:r>
              <a:rPr lang="en-US" dirty="0" smtClean="0"/>
              <a:t>May be rhythmic or non-rhythmic</a:t>
            </a:r>
          </a:p>
          <a:p>
            <a:r>
              <a:rPr lang="en-US" dirty="0"/>
              <a:t>T</a:t>
            </a:r>
            <a:r>
              <a:rPr lang="en-US" dirty="0" smtClean="0"/>
              <a:t>onic postures or brief jerking movements</a:t>
            </a:r>
          </a:p>
          <a:p>
            <a:r>
              <a:rPr lang="en-US" dirty="0" smtClean="0"/>
              <a:t>Singe movement or sequence of movements and sounds</a:t>
            </a:r>
          </a:p>
          <a:p>
            <a:r>
              <a:rPr lang="en-US" dirty="0" smtClean="0"/>
              <a:t>Distinct onset and ending</a:t>
            </a:r>
          </a:p>
          <a:p>
            <a:r>
              <a:rPr lang="en-US" dirty="0" smtClean="0"/>
              <a:t>Repeated at unpredictable intervals</a:t>
            </a:r>
          </a:p>
          <a:p>
            <a:pPr marL="0" indent="0">
              <a:buNone/>
            </a:pPr>
            <a:endParaRPr lang="en-US" dirty="0"/>
          </a:p>
        </p:txBody>
      </p:sp>
      <p:sp>
        <p:nvSpPr>
          <p:cNvPr id="2" name="Title 1"/>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18162605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Involuntary movement disorder, but can often suppress voluntarily</a:t>
            </a:r>
          </a:p>
          <a:p>
            <a:r>
              <a:rPr lang="en-US" dirty="0" smtClean="0"/>
              <a:t>Often sense of build-up and need to perform the tic and a sudden release when it is over.</a:t>
            </a:r>
          </a:p>
          <a:p>
            <a:r>
              <a:rPr lang="en-US" dirty="0" smtClean="0"/>
              <a:t>Precipitated by anxiety, stress, or boredom</a:t>
            </a:r>
            <a:endParaRPr lang="en-US" dirty="0"/>
          </a:p>
        </p:txBody>
      </p:sp>
      <p:sp>
        <p:nvSpPr>
          <p:cNvPr id="2" name="Title 1"/>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7129248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simple or complex</a:t>
            </a:r>
          </a:p>
          <a:p>
            <a:r>
              <a:rPr lang="en-US" dirty="0" smtClean="0"/>
              <a:t>Simple: single movement, sound, or muscle contraction</a:t>
            </a:r>
          </a:p>
          <a:p>
            <a:r>
              <a:rPr lang="en-US" dirty="0" smtClean="0"/>
              <a:t>Clonic, tonic, or dystonic</a:t>
            </a:r>
          </a:p>
          <a:p>
            <a:r>
              <a:rPr lang="en-US" dirty="0" smtClean="0"/>
              <a:t>Complex: sequence of movements – difficult to distinguish from a compulsion.</a:t>
            </a:r>
          </a:p>
          <a:p>
            <a:r>
              <a:rPr lang="en-US" dirty="0" smtClean="0"/>
              <a:t>Sensory: repeated stereotyped sensation without movement</a:t>
            </a:r>
            <a:endParaRPr lang="en-US" dirty="0"/>
          </a:p>
        </p:txBody>
      </p:sp>
      <p:sp>
        <p:nvSpPr>
          <p:cNvPr id="2" name="Title 1"/>
          <p:cNvSpPr>
            <a:spLocks noGrp="1"/>
          </p:cNvSpPr>
          <p:nvPr>
            <p:ph type="title"/>
          </p:nvPr>
        </p:nvSpPr>
        <p:spPr/>
        <p:txBody>
          <a:bodyPr/>
          <a:lstStyle/>
          <a:p>
            <a:r>
              <a:rPr lang="en-US" dirty="0" smtClean="0"/>
              <a:t>Classifications</a:t>
            </a:r>
            <a:endParaRPr lang="en-US" dirty="0"/>
          </a:p>
        </p:txBody>
      </p:sp>
    </p:spTree>
    <p:extLst>
      <p:ext uri="{BB962C8B-B14F-4D97-AF65-F5344CB8AC3E}">
        <p14:creationId xmlns:p14="http://schemas.microsoft.com/office/powerpoint/2010/main" val="38058197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Classification by time:</a:t>
            </a:r>
          </a:p>
          <a:p>
            <a:r>
              <a:rPr lang="en-US" dirty="0" smtClean="0"/>
              <a:t>Transient – 1 month to 1 year</a:t>
            </a:r>
          </a:p>
          <a:p>
            <a:r>
              <a:rPr lang="en-US" dirty="0" smtClean="0"/>
              <a:t>Chronic – more than 1 year, no more than 3 months tic free</a:t>
            </a:r>
          </a:p>
          <a:p>
            <a:r>
              <a:rPr lang="en-US" dirty="0" smtClean="0"/>
              <a:t>Tourette syndrome – more than 1 year, no more than 3 months tic free. Multiple motor tics, history of at least 1 vocal tic, symptoms started before adulthood.</a:t>
            </a:r>
            <a:endParaRPr lang="en-US" dirty="0"/>
          </a:p>
        </p:txBody>
      </p:sp>
      <p:sp>
        <p:nvSpPr>
          <p:cNvPr id="2" name="Title 1"/>
          <p:cNvSpPr>
            <a:spLocks noGrp="1"/>
          </p:cNvSpPr>
          <p:nvPr>
            <p:ph type="title"/>
          </p:nvPr>
        </p:nvSpPr>
        <p:spPr/>
        <p:txBody>
          <a:bodyPr/>
          <a:lstStyle/>
          <a:p>
            <a:r>
              <a:rPr lang="en-US" dirty="0" smtClean="0"/>
              <a:t>Classifications</a:t>
            </a:r>
            <a:endParaRPr lang="en-US" dirty="0"/>
          </a:p>
        </p:txBody>
      </p:sp>
    </p:spTree>
    <p:extLst>
      <p:ext uri="{BB962C8B-B14F-4D97-AF65-F5344CB8AC3E}">
        <p14:creationId xmlns:p14="http://schemas.microsoft.com/office/powerpoint/2010/main" val="34877079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Up to 2% of school-aged children have chronic motor or vocal tics. Up to 0.5% fulfill criteria for Tourette syndrome.</a:t>
            </a:r>
          </a:p>
          <a:p>
            <a:r>
              <a:rPr lang="en-US" dirty="0" err="1" smtClean="0"/>
              <a:t>Male:female</a:t>
            </a:r>
            <a:r>
              <a:rPr lang="en-US" dirty="0"/>
              <a:t> </a:t>
            </a:r>
            <a:r>
              <a:rPr lang="en-US" dirty="0" smtClean="0"/>
              <a:t>– up to 5:1</a:t>
            </a:r>
          </a:p>
          <a:p>
            <a:r>
              <a:rPr lang="en-US" dirty="0" smtClean="0"/>
              <a:t>Genetic etiology – 1</a:t>
            </a:r>
            <a:r>
              <a:rPr lang="en-US" baseline="30000" dirty="0" smtClean="0"/>
              <a:t>st</a:t>
            </a:r>
            <a:r>
              <a:rPr lang="en-US" dirty="0" smtClean="0"/>
              <a:t> degree relative increases prevalence by 10 times.</a:t>
            </a:r>
          </a:p>
          <a:p>
            <a:r>
              <a:rPr lang="en-US" dirty="0" smtClean="0"/>
              <a:t>Co-morbid conditions: OCD, ADHD</a:t>
            </a:r>
          </a:p>
          <a:p>
            <a:r>
              <a:rPr lang="en-US" dirty="0" smtClean="0"/>
              <a:t>Etiology is not really known: basal ganglia mediated? Imbalance of dopaminergic tone?</a:t>
            </a:r>
            <a:endParaRPr lang="en-US" dirty="0"/>
          </a:p>
        </p:txBody>
      </p:sp>
      <p:sp>
        <p:nvSpPr>
          <p:cNvPr id="2" name="Title 1"/>
          <p:cNvSpPr>
            <a:spLocks noGrp="1"/>
          </p:cNvSpPr>
          <p:nvPr>
            <p:ph type="title"/>
          </p:nvPr>
        </p:nvSpPr>
        <p:spPr/>
        <p:txBody>
          <a:bodyPr/>
          <a:lstStyle/>
          <a:p>
            <a:r>
              <a:rPr lang="en-US" dirty="0" smtClean="0"/>
              <a:t>Prevalence</a:t>
            </a:r>
            <a:endParaRPr lang="en-US" dirty="0"/>
          </a:p>
        </p:txBody>
      </p:sp>
    </p:spTree>
    <p:extLst>
      <p:ext uri="{BB962C8B-B14F-4D97-AF65-F5344CB8AC3E}">
        <p14:creationId xmlns:p14="http://schemas.microsoft.com/office/powerpoint/2010/main" val="16768485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clinical features of </a:t>
            </a:r>
            <a:r>
              <a:rPr lang="en-US" dirty="0" err="1" smtClean="0"/>
              <a:t>suppressibility</a:t>
            </a:r>
            <a:r>
              <a:rPr lang="en-US" dirty="0" smtClean="0"/>
              <a:t>, suggestibility, and predictability.</a:t>
            </a:r>
          </a:p>
          <a:p>
            <a:r>
              <a:rPr lang="en-US" dirty="0" smtClean="0"/>
              <a:t>Can be difficult to get this info from younger children. Prediction and control will allow the child to assume stable body posture, finish swallowing food, etc.</a:t>
            </a:r>
            <a:endParaRPr lang="en-US" dirty="0"/>
          </a:p>
        </p:txBody>
      </p:sp>
      <p:sp>
        <p:nvSpPr>
          <p:cNvPr id="2" name="Title 1"/>
          <p:cNvSpPr>
            <a:spLocks noGrp="1"/>
          </p:cNvSpPr>
          <p:nvPr>
            <p:ph type="title"/>
          </p:nvPr>
        </p:nvSpPr>
        <p:spPr/>
        <p:txBody>
          <a:bodyPr/>
          <a:lstStyle/>
          <a:p>
            <a:r>
              <a:rPr lang="en-US" dirty="0" smtClean="0"/>
              <a:t>Evaluation</a:t>
            </a:r>
            <a:endParaRPr lang="en-US" dirty="0"/>
          </a:p>
        </p:txBody>
      </p:sp>
    </p:spTree>
    <p:extLst>
      <p:ext uri="{BB962C8B-B14F-4D97-AF65-F5344CB8AC3E}">
        <p14:creationId xmlns:p14="http://schemas.microsoft.com/office/powerpoint/2010/main" val="17055609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759</TotalTime>
  <Words>1482</Words>
  <Application>Microsoft Macintosh PowerPoint</Application>
  <PresentationFormat>On-screen Show (4:3)</PresentationFormat>
  <Paragraphs>153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Movement Disorders for the Pediatrician</vt:lpstr>
      <vt:lpstr>Objectives</vt:lpstr>
      <vt:lpstr>Case 1:</vt:lpstr>
      <vt:lpstr>Definitions</vt:lpstr>
      <vt:lpstr>Definitions</vt:lpstr>
      <vt:lpstr>Classifications</vt:lpstr>
      <vt:lpstr>Classifications</vt:lpstr>
      <vt:lpstr>Prevalence</vt:lpstr>
      <vt:lpstr>Evaluation</vt:lpstr>
      <vt:lpstr>Differential</vt:lpstr>
      <vt:lpstr>Evaluation</vt:lpstr>
      <vt:lpstr>Treatment</vt:lpstr>
      <vt:lpstr>Prognosis</vt:lpstr>
      <vt:lpstr>Tics and Tourette</vt:lpstr>
      <vt:lpstr>Case 2:</vt:lpstr>
      <vt:lpstr>Sydenham chorea</vt:lpstr>
      <vt:lpstr>Sydenham chorea</vt:lpstr>
      <vt:lpstr>Diagnosis</vt:lpstr>
      <vt:lpstr>Treatment </vt:lpstr>
      <vt:lpstr>Case 3:</vt:lpstr>
      <vt:lpstr>What is it?</vt:lpstr>
      <vt:lpstr>Benign paroxysmal torticollis</vt:lpstr>
      <vt:lpstr>Case 4 </vt:lpstr>
      <vt:lpstr>Video</vt:lpstr>
      <vt:lpstr>Shuddering attacks</vt:lpstr>
      <vt:lpstr>Case 5 </vt:lpstr>
      <vt:lpstr>Jerking baby</vt:lpstr>
      <vt:lpstr>Benign neonatal sleep myoclonus</vt:lpstr>
      <vt:lpstr>Case 6</vt:lpstr>
      <vt:lpstr>What is it?</vt:lpstr>
      <vt:lpstr>Spasmus nutans</vt:lpstr>
      <vt:lpstr>Spasmus nutans</vt:lpstr>
      <vt:lpstr>Spasmus nutans</vt:lpstr>
      <vt:lpstr>Opsoclonus-Myoclonus</vt:lpstr>
      <vt:lpstr>Opsoclonus-Myoclonus</vt:lpstr>
      <vt:lpstr>Last case!</vt:lpstr>
      <vt:lpstr>Head nodding</vt:lpstr>
      <vt:lpstr>Benign head nodding of infancy</vt:lpstr>
      <vt:lpstr>Questions?</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Movement Disorders for the Pediatrician</dc:title>
  <dc:creator>Neurology Clinic</dc:creator>
  <cp:lastModifiedBy>Julie Ziobro</cp:lastModifiedBy>
  <cp:revision>33</cp:revision>
  <dcterms:created xsi:type="dcterms:W3CDTF">2015-12-21T13:10:11Z</dcterms:created>
  <dcterms:modified xsi:type="dcterms:W3CDTF">2015-12-22T14:04:32Z</dcterms:modified>
</cp:coreProperties>
</file>