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5"/>
  </p:notesMasterIdLst>
  <p:sldIdLst>
    <p:sldId id="256" r:id="rId2"/>
    <p:sldId id="354" r:id="rId3"/>
    <p:sldId id="257" r:id="rId4"/>
    <p:sldId id="302" r:id="rId5"/>
    <p:sldId id="300" r:id="rId6"/>
    <p:sldId id="299" r:id="rId7"/>
    <p:sldId id="356" r:id="rId8"/>
    <p:sldId id="272" r:id="rId9"/>
    <p:sldId id="316" r:id="rId10"/>
    <p:sldId id="315" r:id="rId11"/>
    <p:sldId id="359" r:id="rId12"/>
    <p:sldId id="357" r:id="rId13"/>
    <p:sldId id="358" r:id="rId14"/>
    <p:sldId id="360" r:id="rId15"/>
    <p:sldId id="268" r:id="rId16"/>
    <p:sldId id="365" r:id="rId17"/>
    <p:sldId id="362" r:id="rId18"/>
    <p:sldId id="363" r:id="rId19"/>
    <p:sldId id="364" r:id="rId20"/>
    <p:sldId id="270" r:id="rId21"/>
    <p:sldId id="271" r:id="rId22"/>
    <p:sldId id="308" r:id="rId23"/>
    <p:sldId id="311" r:id="rId24"/>
    <p:sldId id="312" r:id="rId25"/>
    <p:sldId id="310" r:id="rId26"/>
    <p:sldId id="313" r:id="rId27"/>
    <p:sldId id="314" r:id="rId28"/>
    <p:sldId id="273" r:id="rId29"/>
    <p:sldId id="317" r:id="rId30"/>
    <p:sldId id="274" r:id="rId31"/>
    <p:sldId id="319" r:id="rId32"/>
    <p:sldId id="275" r:id="rId33"/>
    <p:sldId id="280" r:id="rId34"/>
    <p:sldId id="282" r:id="rId35"/>
    <p:sldId id="305" r:id="rId36"/>
    <p:sldId id="277" r:id="rId37"/>
    <p:sldId id="318" r:id="rId38"/>
    <p:sldId id="283" r:id="rId39"/>
    <p:sldId id="322" r:id="rId40"/>
    <p:sldId id="323" r:id="rId41"/>
    <p:sldId id="324" r:id="rId42"/>
    <p:sldId id="306" r:id="rId43"/>
    <p:sldId id="293" r:id="rId44"/>
    <p:sldId id="328" r:id="rId45"/>
    <p:sldId id="329" r:id="rId46"/>
    <p:sldId id="331" r:id="rId47"/>
    <p:sldId id="332" r:id="rId48"/>
    <p:sldId id="294" r:id="rId49"/>
    <p:sldId id="295" r:id="rId50"/>
    <p:sldId id="333" r:id="rId51"/>
    <p:sldId id="336" r:id="rId52"/>
    <p:sldId id="344" r:id="rId53"/>
    <p:sldId id="341" r:id="rId54"/>
    <p:sldId id="337" r:id="rId55"/>
    <p:sldId id="320" r:id="rId56"/>
    <p:sldId id="345" r:id="rId57"/>
    <p:sldId id="346" r:id="rId58"/>
    <p:sldId id="347" r:id="rId59"/>
    <p:sldId id="349" r:id="rId60"/>
    <p:sldId id="350" r:id="rId61"/>
    <p:sldId id="351" r:id="rId62"/>
    <p:sldId id="284" r:id="rId63"/>
    <p:sldId id="334" r:id="rId64"/>
    <p:sldId id="285" r:id="rId65"/>
    <p:sldId id="342" r:id="rId66"/>
    <p:sldId id="335" r:id="rId67"/>
    <p:sldId id="289" r:id="rId68"/>
    <p:sldId id="366" r:id="rId69"/>
    <p:sldId id="352" r:id="rId70"/>
    <p:sldId id="353" r:id="rId71"/>
    <p:sldId id="304" r:id="rId72"/>
    <p:sldId id="307" r:id="rId73"/>
    <p:sldId id="321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6023A8-D878-4635-B08F-79B04419265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/>
      <dgm:spPr/>
    </dgm:pt>
    <dgm:pt modelId="{6C767015-8717-4EE2-9DF2-00EB4767B9E3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Spells</a:t>
          </a:r>
        </a:p>
      </dgm:t>
    </dgm:pt>
    <dgm:pt modelId="{AB18263E-B234-43B3-A8C6-A1E583027DE6}" type="parTrans" cxnId="{563F50E3-A501-443E-A0E4-D3F41E43730E}">
      <dgm:prSet/>
      <dgm:spPr/>
    </dgm:pt>
    <dgm:pt modelId="{4D795553-8D34-4FF0-BE8D-A909EAD95CD4}" type="sibTrans" cxnId="{563F50E3-A501-443E-A0E4-D3F41E43730E}">
      <dgm:prSet/>
      <dgm:spPr/>
    </dgm:pt>
    <dgm:pt modelId="{A2E10E87-6FB1-4639-AE75-E320AF3EB85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Tics</a:t>
          </a:r>
        </a:p>
      </dgm:t>
    </dgm:pt>
    <dgm:pt modelId="{F9C97F1E-4288-4FEF-AAF8-529D854D5AA0}" type="parTrans" cxnId="{7532CEBF-2A9C-4C1E-9090-3109CEEC3369}">
      <dgm:prSet/>
      <dgm:spPr/>
      <dgm:t>
        <a:bodyPr/>
        <a:lstStyle/>
        <a:p>
          <a:endParaRPr lang="en-US"/>
        </a:p>
      </dgm:t>
    </dgm:pt>
    <dgm:pt modelId="{7B592500-9CEC-41FC-99CA-3072C88A219E}" type="sibTrans" cxnId="{7532CEBF-2A9C-4C1E-9090-3109CEEC3369}">
      <dgm:prSet/>
      <dgm:spPr/>
    </dgm:pt>
    <dgm:pt modelId="{00C79BB5-3769-4B6F-BA5C-1E97867A39F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Breath-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holding</a:t>
          </a:r>
        </a:p>
      </dgm:t>
    </dgm:pt>
    <dgm:pt modelId="{7945FDA9-AF74-4E4C-8B3E-9963658A3537}" type="parTrans" cxnId="{E9174B08-4734-42B9-A6BD-CEACD6C25AA6}">
      <dgm:prSet/>
      <dgm:spPr/>
      <dgm:t>
        <a:bodyPr/>
        <a:lstStyle/>
        <a:p>
          <a:endParaRPr lang="en-US"/>
        </a:p>
      </dgm:t>
    </dgm:pt>
    <dgm:pt modelId="{8A136F5C-C3BF-4B6C-AFA4-A68E568A0E8F}" type="sibTrans" cxnId="{E9174B08-4734-42B9-A6BD-CEACD6C25AA6}">
      <dgm:prSet/>
      <dgm:spPr/>
    </dgm:pt>
    <dgm:pt modelId="{13910104-7D7C-4971-87A3-C9A44CE36B57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Syncope</a:t>
          </a:r>
        </a:p>
      </dgm:t>
    </dgm:pt>
    <dgm:pt modelId="{6622D86E-F8AA-437F-8E99-A15508525891}" type="parTrans" cxnId="{910B8704-B453-42A1-B7B1-DC688B8257D5}">
      <dgm:prSet/>
      <dgm:spPr/>
      <dgm:t>
        <a:bodyPr/>
        <a:lstStyle/>
        <a:p>
          <a:endParaRPr lang="en-US"/>
        </a:p>
      </dgm:t>
    </dgm:pt>
    <dgm:pt modelId="{BD1BFB55-1ADD-4D05-99C9-BA8467BFD55C}" type="sibTrans" cxnId="{910B8704-B453-42A1-B7B1-DC688B8257D5}">
      <dgm:prSet/>
      <dgm:spPr/>
    </dgm:pt>
    <dgm:pt modelId="{D98D5A0F-7296-4CD0-800A-A63F4ECFE89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Shudder</a:t>
          </a:r>
        </a:p>
      </dgm:t>
    </dgm:pt>
    <dgm:pt modelId="{D1EA8575-4A6F-444C-846B-599470DF81C3}" type="parTrans" cxnId="{746DBBA5-0DD9-4E89-A8A3-D2EF4046E671}">
      <dgm:prSet/>
      <dgm:spPr/>
      <dgm:t>
        <a:bodyPr/>
        <a:lstStyle/>
        <a:p>
          <a:endParaRPr lang="en-US"/>
        </a:p>
      </dgm:t>
    </dgm:pt>
    <dgm:pt modelId="{B3B05B9A-4422-4461-8CD0-37FE14691FB6}" type="sibTrans" cxnId="{746DBBA5-0DD9-4E89-A8A3-D2EF4046E671}">
      <dgm:prSet/>
      <dgm:spPr/>
    </dgm:pt>
    <dgm:pt modelId="{40C82097-9F4E-4CAF-B2FD-D9A5B18E187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Seizures</a:t>
          </a:r>
        </a:p>
      </dgm:t>
    </dgm:pt>
    <dgm:pt modelId="{1011332B-992A-400F-9B60-E1D8EB70FADA}" type="parTrans" cxnId="{9A2E59D1-8E33-42B7-98B9-37AB5A19D986}">
      <dgm:prSet/>
      <dgm:spPr/>
      <dgm:t>
        <a:bodyPr/>
        <a:lstStyle/>
        <a:p>
          <a:endParaRPr lang="en-US"/>
        </a:p>
      </dgm:t>
    </dgm:pt>
    <dgm:pt modelId="{D525E372-5F3F-4590-A457-B508987093D3}" type="sibTrans" cxnId="{9A2E59D1-8E33-42B7-98B9-37AB5A19D986}">
      <dgm:prSet/>
      <dgm:spPr/>
    </dgm:pt>
    <dgm:pt modelId="{C9BA1E7A-8B6E-4CD2-9EE9-D1D8CC7C4CDB}" type="pres">
      <dgm:prSet presAssocID="{6F6023A8-D878-4635-B08F-79B04419265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1FC2F17-3AF8-412B-A7F6-F4631DF360E0}" type="pres">
      <dgm:prSet presAssocID="{6C767015-8717-4EE2-9DF2-00EB4767B9E3}" presName="centerShape" presStyleLbl="node0" presStyleIdx="0" presStyleCnt="1"/>
      <dgm:spPr/>
      <dgm:t>
        <a:bodyPr/>
        <a:lstStyle/>
        <a:p>
          <a:endParaRPr lang="en-US"/>
        </a:p>
      </dgm:t>
    </dgm:pt>
    <dgm:pt modelId="{64B527B8-FB21-4C87-86F4-00C65B4C8D2C}" type="pres">
      <dgm:prSet presAssocID="{F9C97F1E-4288-4FEF-AAF8-529D854D5AA0}" presName="Name9" presStyleLbl="parChTrans1D2" presStyleIdx="0" presStyleCnt="5"/>
      <dgm:spPr/>
      <dgm:t>
        <a:bodyPr/>
        <a:lstStyle/>
        <a:p>
          <a:endParaRPr lang="en-US"/>
        </a:p>
      </dgm:t>
    </dgm:pt>
    <dgm:pt modelId="{D47334AB-E079-4226-82E5-3F3729A2C993}" type="pres">
      <dgm:prSet presAssocID="{F9C97F1E-4288-4FEF-AAF8-529D854D5AA0}" presName="connTx" presStyleLbl="parChTrans1D2" presStyleIdx="0" presStyleCnt="5"/>
      <dgm:spPr/>
      <dgm:t>
        <a:bodyPr/>
        <a:lstStyle/>
        <a:p>
          <a:endParaRPr lang="en-US"/>
        </a:p>
      </dgm:t>
    </dgm:pt>
    <dgm:pt modelId="{84DA3C58-9860-4ED4-802D-04237E2EEBA1}" type="pres">
      <dgm:prSet presAssocID="{A2E10E87-6FB1-4639-AE75-E320AF3EB85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0C018-BCBB-41F5-86BA-EA1FE7C22D38}" type="pres">
      <dgm:prSet presAssocID="{7945FDA9-AF74-4E4C-8B3E-9963658A3537}" presName="Name9" presStyleLbl="parChTrans1D2" presStyleIdx="1" presStyleCnt="5"/>
      <dgm:spPr/>
      <dgm:t>
        <a:bodyPr/>
        <a:lstStyle/>
        <a:p>
          <a:endParaRPr lang="en-US"/>
        </a:p>
      </dgm:t>
    </dgm:pt>
    <dgm:pt modelId="{F6D75841-97AB-4E90-B554-F3C3EB6FD351}" type="pres">
      <dgm:prSet presAssocID="{7945FDA9-AF74-4E4C-8B3E-9963658A3537}" presName="connTx" presStyleLbl="parChTrans1D2" presStyleIdx="1" presStyleCnt="5"/>
      <dgm:spPr/>
      <dgm:t>
        <a:bodyPr/>
        <a:lstStyle/>
        <a:p>
          <a:endParaRPr lang="en-US"/>
        </a:p>
      </dgm:t>
    </dgm:pt>
    <dgm:pt modelId="{2A93A362-F8DC-49D9-8284-4A163AB9F6C2}" type="pres">
      <dgm:prSet presAssocID="{00C79BB5-3769-4B6F-BA5C-1E97867A39F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D0D3A-C38D-4ACA-A711-4FC1EE606A77}" type="pres">
      <dgm:prSet presAssocID="{6622D86E-F8AA-437F-8E99-A15508525891}" presName="Name9" presStyleLbl="parChTrans1D2" presStyleIdx="2" presStyleCnt="5"/>
      <dgm:spPr/>
      <dgm:t>
        <a:bodyPr/>
        <a:lstStyle/>
        <a:p>
          <a:endParaRPr lang="en-US"/>
        </a:p>
      </dgm:t>
    </dgm:pt>
    <dgm:pt modelId="{A09E6536-DC98-4C98-A79D-C60B463AAAF8}" type="pres">
      <dgm:prSet presAssocID="{6622D86E-F8AA-437F-8E99-A15508525891}" presName="connTx" presStyleLbl="parChTrans1D2" presStyleIdx="2" presStyleCnt="5"/>
      <dgm:spPr/>
      <dgm:t>
        <a:bodyPr/>
        <a:lstStyle/>
        <a:p>
          <a:endParaRPr lang="en-US"/>
        </a:p>
      </dgm:t>
    </dgm:pt>
    <dgm:pt modelId="{52970A15-4B38-484A-9BBD-94CACC4B382F}" type="pres">
      <dgm:prSet presAssocID="{13910104-7D7C-4971-87A3-C9A44CE36B5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F0725-43CE-43DD-9109-34A21E229099}" type="pres">
      <dgm:prSet presAssocID="{D1EA8575-4A6F-444C-846B-599470DF81C3}" presName="Name9" presStyleLbl="parChTrans1D2" presStyleIdx="3" presStyleCnt="5"/>
      <dgm:spPr/>
      <dgm:t>
        <a:bodyPr/>
        <a:lstStyle/>
        <a:p>
          <a:endParaRPr lang="en-US"/>
        </a:p>
      </dgm:t>
    </dgm:pt>
    <dgm:pt modelId="{4A4A61C2-9784-4BA5-B48A-542DC647FB21}" type="pres">
      <dgm:prSet presAssocID="{D1EA8575-4A6F-444C-846B-599470DF81C3}" presName="connTx" presStyleLbl="parChTrans1D2" presStyleIdx="3" presStyleCnt="5"/>
      <dgm:spPr/>
      <dgm:t>
        <a:bodyPr/>
        <a:lstStyle/>
        <a:p>
          <a:endParaRPr lang="en-US"/>
        </a:p>
      </dgm:t>
    </dgm:pt>
    <dgm:pt modelId="{2F460264-1CD6-4F9B-B5E8-63E42103092E}" type="pres">
      <dgm:prSet presAssocID="{D98D5A0F-7296-4CD0-800A-A63F4ECFE89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D55E7-8FC8-45EF-A7CF-FE6CB8F32BF6}" type="pres">
      <dgm:prSet presAssocID="{1011332B-992A-400F-9B60-E1D8EB70FADA}" presName="Name9" presStyleLbl="parChTrans1D2" presStyleIdx="4" presStyleCnt="5"/>
      <dgm:spPr/>
      <dgm:t>
        <a:bodyPr/>
        <a:lstStyle/>
        <a:p>
          <a:endParaRPr lang="en-US"/>
        </a:p>
      </dgm:t>
    </dgm:pt>
    <dgm:pt modelId="{177E258C-900B-40C8-BF25-8C5BE91B7C03}" type="pres">
      <dgm:prSet presAssocID="{1011332B-992A-400F-9B60-E1D8EB70FADA}" presName="connTx" presStyleLbl="parChTrans1D2" presStyleIdx="4" presStyleCnt="5"/>
      <dgm:spPr/>
      <dgm:t>
        <a:bodyPr/>
        <a:lstStyle/>
        <a:p>
          <a:endParaRPr lang="en-US"/>
        </a:p>
      </dgm:t>
    </dgm:pt>
    <dgm:pt modelId="{42575350-8F69-4472-B8BE-06C9CEC5ADA6}" type="pres">
      <dgm:prSet presAssocID="{40C82097-9F4E-4CAF-B2FD-D9A5B18E187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652AA0-B8EA-48C0-8E4F-E6CEAF8CA39C}" type="presOf" srcId="{00C79BB5-3769-4B6F-BA5C-1E97867A39F9}" destId="{2A93A362-F8DC-49D9-8284-4A163AB9F6C2}" srcOrd="0" destOrd="0" presId="urn:microsoft.com/office/officeart/2005/8/layout/radial1"/>
    <dgm:cxn modelId="{43DB0816-9495-4A96-BA9A-6DA0736651C6}" type="presOf" srcId="{F9C97F1E-4288-4FEF-AAF8-529D854D5AA0}" destId="{D47334AB-E079-4226-82E5-3F3729A2C993}" srcOrd="1" destOrd="0" presId="urn:microsoft.com/office/officeart/2005/8/layout/radial1"/>
    <dgm:cxn modelId="{910B8704-B453-42A1-B7B1-DC688B8257D5}" srcId="{6C767015-8717-4EE2-9DF2-00EB4767B9E3}" destId="{13910104-7D7C-4971-87A3-C9A44CE36B57}" srcOrd="2" destOrd="0" parTransId="{6622D86E-F8AA-437F-8E99-A15508525891}" sibTransId="{BD1BFB55-1ADD-4D05-99C9-BA8467BFD55C}"/>
    <dgm:cxn modelId="{79AC8D43-6D65-42D6-B4E5-58A047688076}" type="presOf" srcId="{6C767015-8717-4EE2-9DF2-00EB4767B9E3}" destId="{61FC2F17-3AF8-412B-A7F6-F4631DF360E0}" srcOrd="0" destOrd="0" presId="urn:microsoft.com/office/officeart/2005/8/layout/radial1"/>
    <dgm:cxn modelId="{A685237B-382A-4B8E-A110-4F89D7F18FB0}" type="presOf" srcId="{6622D86E-F8AA-437F-8E99-A15508525891}" destId="{090D0D3A-C38D-4ACA-A711-4FC1EE606A77}" srcOrd="0" destOrd="0" presId="urn:microsoft.com/office/officeart/2005/8/layout/radial1"/>
    <dgm:cxn modelId="{C4DE7E1B-F2F0-4168-A1FA-C8CD46FADCCE}" type="presOf" srcId="{F9C97F1E-4288-4FEF-AAF8-529D854D5AA0}" destId="{64B527B8-FB21-4C87-86F4-00C65B4C8D2C}" srcOrd="0" destOrd="0" presId="urn:microsoft.com/office/officeart/2005/8/layout/radial1"/>
    <dgm:cxn modelId="{704C981F-9DC8-486C-BAD5-EC121DA13300}" type="presOf" srcId="{A2E10E87-6FB1-4639-AE75-E320AF3EB85F}" destId="{84DA3C58-9860-4ED4-802D-04237E2EEBA1}" srcOrd="0" destOrd="0" presId="urn:microsoft.com/office/officeart/2005/8/layout/radial1"/>
    <dgm:cxn modelId="{D87B5022-B345-40F1-A5C8-6174FB72099D}" type="presOf" srcId="{D1EA8575-4A6F-444C-846B-599470DF81C3}" destId="{4A4A61C2-9784-4BA5-B48A-542DC647FB21}" srcOrd="1" destOrd="0" presId="urn:microsoft.com/office/officeart/2005/8/layout/radial1"/>
    <dgm:cxn modelId="{F54A5432-5A53-40AE-AC5C-7581D2AD349F}" type="presOf" srcId="{6622D86E-F8AA-437F-8E99-A15508525891}" destId="{A09E6536-DC98-4C98-A79D-C60B463AAAF8}" srcOrd="1" destOrd="0" presId="urn:microsoft.com/office/officeart/2005/8/layout/radial1"/>
    <dgm:cxn modelId="{746DBBA5-0DD9-4E89-A8A3-D2EF4046E671}" srcId="{6C767015-8717-4EE2-9DF2-00EB4767B9E3}" destId="{D98D5A0F-7296-4CD0-800A-A63F4ECFE89D}" srcOrd="3" destOrd="0" parTransId="{D1EA8575-4A6F-444C-846B-599470DF81C3}" sibTransId="{B3B05B9A-4422-4461-8CD0-37FE14691FB6}"/>
    <dgm:cxn modelId="{0A019A8C-22A4-4C5A-AEF8-417CE6590A9F}" type="presOf" srcId="{6F6023A8-D878-4635-B08F-79B044192658}" destId="{C9BA1E7A-8B6E-4CD2-9EE9-D1D8CC7C4CDB}" srcOrd="0" destOrd="0" presId="urn:microsoft.com/office/officeart/2005/8/layout/radial1"/>
    <dgm:cxn modelId="{5E49D79F-3177-463C-8DE1-EA3361356B24}" type="presOf" srcId="{7945FDA9-AF74-4E4C-8B3E-9963658A3537}" destId="{CC10C018-BCBB-41F5-86BA-EA1FE7C22D38}" srcOrd="0" destOrd="0" presId="urn:microsoft.com/office/officeart/2005/8/layout/radial1"/>
    <dgm:cxn modelId="{541953BC-FECA-4014-AAB5-0563A92BECFD}" type="presOf" srcId="{D98D5A0F-7296-4CD0-800A-A63F4ECFE89D}" destId="{2F460264-1CD6-4F9B-B5E8-63E42103092E}" srcOrd="0" destOrd="0" presId="urn:microsoft.com/office/officeart/2005/8/layout/radial1"/>
    <dgm:cxn modelId="{7532CEBF-2A9C-4C1E-9090-3109CEEC3369}" srcId="{6C767015-8717-4EE2-9DF2-00EB4767B9E3}" destId="{A2E10E87-6FB1-4639-AE75-E320AF3EB85F}" srcOrd="0" destOrd="0" parTransId="{F9C97F1E-4288-4FEF-AAF8-529D854D5AA0}" sibTransId="{7B592500-9CEC-41FC-99CA-3072C88A219E}"/>
    <dgm:cxn modelId="{CD7918BB-E81F-4779-A0B6-1538EF8D3D50}" type="presOf" srcId="{1011332B-992A-400F-9B60-E1D8EB70FADA}" destId="{05BD55E7-8FC8-45EF-A7CF-FE6CB8F32BF6}" srcOrd="0" destOrd="0" presId="urn:microsoft.com/office/officeart/2005/8/layout/radial1"/>
    <dgm:cxn modelId="{3F8B01C5-80F9-4B51-A124-01C68E84DDD4}" type="presOf" srcId="{13910104-7D7C-4971-87A3-C9A44CE36B57}" destId="{52970A15-4B38-484A-9BBD-94CACC4B382F}" srcOrd="0" destOrd="0" presId="urn:microsoft.com/office/officeart/2005/8/layout/radial1"/>
    <dgm:cxn modelId="{563F50E3-A501-443E-A0E4-D3F41E43730E}" srcId="{6F6023A8-D878-4635-B08F-79B044192658}" destId="{6C767015-8717-4EE2-9DF2-00EB4767B9E3}" srcOrd="0" destOrd="0" parTransId="{AB18263E-B234-43B3-A8C6-A1E583027DE6}" sibTransId="{4D795553-8D34-4FF0-BE8D-A909EAD95CD4}"/>
    <dgm:cxn modelId="{780D9452-2F51-4BD1-A3EF-7412C81C5F0F}" type="presOf" srcId="{1011332B-992A-400F-9B60-E1D8EB70FADA}" destId="{177E258C-900B-40C8-BF25-8C5BE91B7C03}" srcOrd="1" destOrd="0" presId="urn:microsoft.com/office/officeart/2005/8/layout/radial1"/>
    <dgm:cxn modelId="{E59F9EE8-B88B-473E-B704-2E1F2895D0C3}" type="presOf" srcId="{40C82097-9F4E-4CAF-B2FD-D9A5B18E187A}" destId="{42575350-8F69-4472-B8BE-06C9CEC5ADA6}" srcOrd="0" destOrd="0" presId="urn:microsoft.com/office/officeart/2005/8/layout/radial1"/>
    <dgm:cxn modelId="{8A17115F-4AB4-44A3-A47E-9A3B078E0643}" type="presOf" srcId="{7945FDA9-AF74-4E4C-8B3E-9963658A3537}" destId="{F6D75841-97AB-4E90-B554-F3C3EB6FD351}" srcOrd="1" destOrd="0" presId="urn:microsoft.com/office/officeart/2005/8/layout/radial1"/>
    <dgm:cxn modelId="{E9174B08-4734-42B9-A6BD-CEACD6C25AA6}" srcId="{6C767015-8717-4EE2-9DF2-00EB4767B9E3}" destId="{00C79BB5-3769-4B6F-BA5C-1E97867A39F9}" srcOrd="1" destOrd="0" parTransId="{7945FDA9-AF74-4E4C-8B3E-9963658A3537}" sibTransId="{8A136F5C-C3BF-4B6C-AFA4-A68E568A0E8F}"/>
    <dgm:cxn modelId="{9A2E59D1-8E33-42B7-98B9-37AB5A19D986}" srcId="{6C767015-8717-4EE2-9DF2-00EB4767B9E3}" destId="{40C82097-9F4E-4CAF-B2FD-D9A5B18E187A}" srcOrd="4" destOrd="0" parTransId="{1011332B-992A-400F-9B60-E1D8EB70FADA}" sibTransId="{D525E372-5F3F-4590-A457-B508987093D3}"/>
    <dgm:cxn modelId="{2B5EAEFD-3D45-4258-BC1E-511C09B90258}" type="presOf" srcId="{D1EA8575-4A6F-444C-846B-599470DF81C3}" destId="{018F0725-43CE-43DD-9109-34A21E229099}" srcOrd="0" destOrd="0" presId="urn:microsoft.com/office/officeart/2005/8/layout/radial1"/>
    <dgm:cxn modelId="{8358E297-FC3A-4F32-83F6-5AA516AE2DC6}" type="presParOf" srcId="{C9BA1E7A-8B6E-4CD2-9EE9-D1D8CC7C4CDB}" destId="{61FC2F17-3AF8-412B-A7F6-F4631DF360E0}" srcOrd="0" destOrd="0" presId="urn:microsoft.com/office/officeart/2005/8/layout/radial1"/>
    <dgm:cxn modelId="{4352BEA7-A42C-4F5D-AE42-0106D7223FF5}" type="presParOf" srcId="{C9BA1E7A-8B6E-4CD2-9EE9-D1D8CC7C4CDB}" destId="{64B527B8-FB21-4C87-86F4-00C65B4C8D2C}" srcOrd="1" destOrd="0" presId="urn:microsoft.com/office/officeart/2005/8/layout/radial1"/>
    <dgm:cxn modelId="{FA211789-45CE-42AB-B864-6AAEE55680C8}" type="presParOf" srcId="{64B527B8-FB21-4C87-86F4-00C65B4C8D2C}" destId="{D47334AB-E079-4226-82E5-3F3729A2C993}" srcOrd="0" destOrd="0" presId="urn:microsoft.com/office/officeart/2005/8/layout/radial1"/>
    <dgm:cxn modelId="{972DE6A7-9F41-4A80-AF13-E9F0F5462EF5}" type="presParOf" srcId="{C9BA1E7A-8B6E-4CD2-9EE9-D1D8CC7C4CDB}" destId="{84DA3C58-9860-4ED4-802D-04237E2EEBA1}" srcOrd="2" destOrd="0" presId="urn:microsoft.com/office/officeart/2005/8/layout/radial1"/>
    <dgm:cxn modelId="{215C37AF-8457-4908-B0B8-AB8A69FDE2CD}" type="presParOf" srcId="{C9BA1E7A-8B6E-4CD2-9EE9-D1D8CC7C4CDB}" destId="{CC10C018-BCBB-41F5-86BA-EA1FE7C22D38}" srcOrd="3" destOrd="0" presId="urn:microsoft.com/office/officeart/2005/8/layout/radial1"/>
    <dgm:cxn modelId="{4A4F69DB-F4B8-4104-A456-E69B224A9E14}" type="presParOf" srcId="{CC10C018-BCBB-41F5-86BA-EA1FE7C22D38}" destId="{F6D75841-97AB-4E90-B554-F3C3EB6FD351}" srcOrd="0" destOrd="0" presId="urn:microsoft.com/office/officeart/2005/8/layout/radial1"/>
    <dgm:cxn modelId="{79A3A8F5-4377-4EEE-BC2C-6CB0B4EB640A}" type="presParOf" srcId="{C9BA1E7A-8B6E-4CD2-9EE9-D1D8CC7C4CDB}" destId="{2A93A362-F8DC-49D9-8284-4A163AB9F6C2}" srcOrd="4" destOrd="0" presId="urn:microsoft.com/office/officeart/2005/8/layout/radial1"/>
    <dgm:cxn modelId="{DD036EBC-479D-4414-8E8D-D23A4463F1C0}" type="presParOf" srcId="{C9BA1E7A-8B6E-4CD2-9EE9-D1D8CC7C4CDB}" destId="{090D0D3A-C38D-4ACA-A711-4FC1EE606A77}" srcOrd="5" destOrd="0" presId="urn:microsoft.com/office/officeart/2005/8/layout/radial1"/>
    <dgm:cxn modelId="{5D637EB3-DE54-43B7-A56C-FBAF77419785}" type="presParOf" srcId="{090D0D3A-C38D-4ACA-A711-4FC1EE606A77}" destId="{A09E6536-DC98-4C98-A79D-C60B463AAAF8}" srcOrd="0" destOrd="0" presId="urn:microsoft.com/office/officeart/2005/8/layout/radial1"/>
    <dgm:cxn modelId="{06ED8134-57D8-481A-BBDC-0D6B7CEB2AD7}" type="presParOf" srcId="{C9BA1E7A-8B6E-4CD2-9EE9-D1D8CC7C4CDB}" destId="{52970A15-4B38-484A-9BBD-94CACC4B382F}" srcOrd="6" destOrd="0" presId="urn:microsoft.com/office/officeart/2005/8/layout/radial1"/>
    <dgm:cxn modelId="{A0EFBB5E-9A99-42E8-B8F3-6E422D34639C}" type="presParOf" srcId="{C9BA1E7A-8B6E-4CD2-9EE9-D1D8CC7C4CDB}" destId="{018F0725-43CE-43DD-9109-34A21E229099}" srcOrd="7" destOrd="0" presId="urn:microsoft.com/office/officeart/2005/8/layout/radial1"/>
    <dgm:cxn modelId="{FEA578C6-9E7A-4FF5-90DC-DF319DAD87D2}" type="presParOf" srcId="{018F0725-43CE-43DD-9109-34A21E229099}" destId="{4A4A61C2-9784-4BA5-B48A-542DC647FB21}" srcOrd="0" destOrd="0" presId="urn:microsoft.com/office/officeart/2005/8/layout/radial1"/>
    <dgm:cxn modelId="{0DAA3B9B-1A85-46E2-9E43-CEC80E838619}" type="presParOf" srcId="{C9BA1E7A-8B6E-4CD2-9EE9-D1D8CC7C4CDB}" destId="{2F460264-1CD6-4F9B-B5E8-63E42103092E}" srcOrd="8" destOrd="0" presId="urn:microsoft.com/office/officeart/2005/8/layout/radial1"/>
    <dgm:cxn modelId="{AA4B6619-F411-4E6A-88C2-B020F83F1B5F}" type="presParOf" srcId="{C9BA1E7A-8B6E-4CD2-9EE9-D1D8CC7C4CDB}" destId="{05BD55E7-8FC8-45EF-A7CF-FE6CB8F32BF6}" srcOrd="9" destOrd="0" presId="urn:microsoft.com/office/officeart/2005/8/layout/radial1"/>
    <dgm:cxn modelId="{F506D642-D385-46B3-8F95-BCC86A3B5151}" type="presParOf" srcId="{05BD55E7-8FC8-45EF-A7CF-FE6CB8F32BF6}" destId="{177E258C-900B-40C8-BF25-8C5BE91B7C03}" srcOrd="0" destOrd="0" presId="urn:microsoft.com/office/officeart/2005/8/layout/radial1"/>
    <dgm:cxn modelId="{21FEC0FF-C9EB-47CA-A514-376065FA1F87}" type="presParOf" srcId="{C9BA1E7A-8B6E-4CD2-9EE9-D1D8CC7C4CDB}" destId="{42575350-8F69-4472-B8BE-06C9CEC5ADA6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6C458D-7286-4263-8606-583128D86F4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00FF28BC-9B5E-4C24-A63F-695A9DF5099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gm:t>
    </dgm:pt>
    <dgm:pt modelId="{7F739150-CF7E-4D4D-9214-448C3088CD47}" type="parTrans" cxnId="{0CEFE53E-1B2E-4474-A264-140689FD5AF6}">
      <dgm:prSet/>
      <dgm:spPr/>
    </dgm:pt>
    <dgm:pt modelId="{5FEEFCB3-B1DA-4277-BE8F-633FD8EABBAE}" type="sibTrans" cxnId="{0CEFE53E-1B2E-4474-A264-140689FD5AF6}">
      <dgm:prSet/>
      <dgm:spPr/>
    </dgm:pt>
    <dgm:pt modelId="{03486CDA-79F8-4675-934F-1037B3E8816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gm:t>
    </dgm:pt>
    <dgm:pt modelId="{7872CFFA-AA82-4352-B84E-C877928D174E}" type="parTrans" cxnId="{1A717BFC-56FE-4825-9116-A4B4A516A9F2}">
      <dgm:prSet/>
      <dgm:spPr/>
    </dgm:pt>
    <dgm:pt modelId="{DA8B58F7-D2F4-4B48-8177-2BB2FDD5CE0B}" type="sibTrans" cxnId="{1A717BFC-56FE-4825-9116-A4B4A516A9F2}">
      <dgm:prSet/>
      <dgm:spPr/>
    </dgm:pt>
    <dgm:pt modelId="{06588780-935B-4C6B-B568-90B0DBD64A4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gm:t>
    </dgm:pt>
    <dgm:pt modelId="{AA0E473B-B9AE-4B86-A952-60AA74C411F8}" type="parTrans" cxnId="{2C1A7C4B-B33A-4789-A2DF-3DE98F7BCF4C}">
      <dgm:prSet/>
      <dgm:spPr/>
    </dgm:pt>
    <dgm:pt modelId="{08081AF8-3210-4BBB-A670-D0DC468CB91F}" type="sibTrans" cxnId="{2C1A7C4B-B33A-4789-A2DF-3DE98F7BCF4C}">
      <dgm:prSet/>
      <dgm:spPr/>
    </dgm:pt>
    <dgm:pt modelId="{87028AB2-EAA2-4119-A6E5-C05DB3EB13E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gm:t>
    </dgm:pt>
    <dgm:pt modelId="{422FEC87-A715-4A80-85F3-06EAEFDD1D54}" type="parTrans" cxnId="{86456798-BBCA-4903-AE69-633D5AED3B40}">
      <dgm:prSet/>
      <dgm:spPr/>
    </dgm:pt>
    <dgm:pt modelId="{6EA32546-8ED2-40CD-9C2C-9CE3A4DCB682}" type="sibTrans" cxnId="{86456798-BBCA-4903-AE69-633D5AED3B40}">
      <dgm:prSet/>
      <dgm:spPr/>
    </dgm:pt>
    <dgm:pt modelId="{09F267D1-0C34-4756-98F8-17EC283278EA}" type="pres">
      <dgm:prSet presAssocID="{8A6C458D-7286-4263-8606-583128D86F43}" presName="compositeShape" presStyleCnt="0">
        <dgm:presLayoutVars>
          <dgm:chMax val="7"/>
          <dgm:dir/>
          <dgm:resizeHandles val="exact"/>
        </dgm:presLayoutVars>
      </dgm:prSet>
      <dgm:spPr/>
    </dgm:pt>
    <dgm:pt modelId="{638078CB-9C9C-4274-868F-F7F7B57B65DC}" type="pres">
      <dgm:prSet presAssocID="{00FF28BC-9B5E-4C24-A63F-695A9DF5099D}" presName="circ1" presStyleLbl="vennNode1" presStyleIdx="0" presStyleCnt="4"/>
      <dgm:spPr/>
      <dgm:t>
        <a:bodyPr/>
        <a:lstStyle/>
        <a:p>
          <a:endParaRPr lang="en-US"/>
        </a:p>
      </dgm:t>
    </dgm:pt>
    <dgm:pt modelId="{1253949D-A1AE-4095-AA50-B49A05DD52EA}" type="pres">
      <dgm:prSet presAssocID="{00FF28BC-9B5E-4C24-A63F-695A9DF5099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85EAB-EC87-4BF2-B766-F61036C71C31}" type="pres">
      <dgm:prSet presAssocID="{03486CDA-79F8-4675-934F-1037B3E8816A}" presName="circ2" presStyleLbl="vennNode1" presStyleIdx="1" presStyleCnt="4"/>
      <dgm:spPr/>
      <dgm:t>
        <a:bodyPr/>
        <a:lstStyle/>
        <a:p>
          <a:endParaRPr lang="en-US"/>
        </a:p>
      </dgm:t>
    </dgm:pt>
    <dgm:pt modelId="{2D14B74C-81AD-4ED0-85CF-8A63605E0413}" type="pres">
      <dgm:prSet presAssocID="{03486CDA-79F8-4675-934F-1037B3E8816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8426A-20D8-4BB2-8265-DBF288D1CA09}" type="pres">
      <dgm:prSet presAssocID="{06588780-935B-4C6B-B568-90B0DBD64A43}" presName="circ3" presStyleLbl="vennNode1" presStyleIdx="2" presStyleCnt="4"/>
      <dgm:spPr/>
      <dgm:t>
        <a:bodyPr/>
        <a:lstStyle/>
        <a:p>
          <a:endParaRPr lang="en-US"/>
        </a:p>
      </dgm:t>
    </dgm:pt>
    <dgm:pt modelId="{93E7E37D-EC7E-4D1A-BFCD-1EF26FCF0148}" type="pres">
      <dgm:prSet presAssocID="{06588780-935B-4C6B-B568-90B0DBD64A4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3D7FD-32BB-4302-A264-10F5CF3B32D1}" type="pres">
      <dgm:prSet presAssocID="{87028AB2-EAA2-4119-A6E5-C05DB3EB13EC}" presName="circ4" presStyleLbl="vennNode1" presStyleIdx="3" presStyleCnt="4"/>
      <dgm:spPr/>
      <dgm:t>
        <a:bodyPr/>
        <a:lstStyle/>
        <a:p>
          <a:endParaRPr lang="en-US"/>
        </a:p>
      </dgm:t>
    </dgm:pt>
    <dgm:pt modelId="{6CB73858-7FE5-4841-BDC7-0C7D01BBF46F}" type="pres">
      <dgm:prSet presAssocID="{87028AB2-EAA2-4119-A6E5-C05DB3EB13E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7BCF41-D9F5-4731-8D64-F3DC382BFD6C}" type="presOf" srcId="{03486CDA-79F8-4675-934F-1037B3E8816A}" destId="{2D14B74C-81AD-4ED0-85CF-8A63605E0413}" srcOrd="1" destOrd="0" presId="urn:microsoft.com/office/officeart/2005/8/layout/venn1"/>
    <dgm:cxn modelId="{86456798-BBCA-4903-AE69-633D5AED3B40}" srcId="{8A6C458D-7286-4263-8606-583128D86F43}" destId="{87028AB2-EAA2-4119-A6E5-C05DB3EB13EC}" srcOrd="3" destOrd="0" parTransId="{422FEC87-A715-4A80-85F3-06EAEFDD1D54}" sibTransId="{6EA32546-8ED2-40CD-9C2C-9CE3A4DCB682}"/>
    <dgm:cxn modelId="{D6563F66-FF0F-4EB7-B23C-4657352ADD0A}" type="presOf" srcId="{00FF28BC-9B5E-4C24-A63F-695A9DF5099D}" destId="{1253949D-A1AE-4095-AA50-B49A05DD52EA}" srcOrd="1" destOrd="0" presId="urn:microsoft.com/office/officeart/2005/8/layout/venn1"/>
    <dgm:cxn modelId="{F3BA9EE0-EC44-4FB9-B190-33811EE801A3}" type="presOf" srcId="{03486CDA-79F8-4675-934F-1037B3E8816A}" destId="{7B685EAB-EC87-4BF2-B766-F61036C71C31}" srcOrd="0" destOrd="0" presId="urn:microsoft.com/office/officeart/2005/8/layout/venn1"/>
    <dgm:cxn modelId="{322877AF-DAA1-4489-BCA5-E99033082CC3}" type="presOf" srcId="{00FF28BC-9B5E-4C24-A63F-695A9DF5099D}" destId="{638078CB-9C9C-4274-868F-F7F7B57B65DC}" srcOrd="0" destOrd="0" presId="urn:microsoft.com/office/officeart/2005/8/layout/venn1"/>
    <dgm:cxn modelId="{78B6E62C-075B-46F6-956C-8769216939C3}" type="presOf" srcId="{87028AB2-EAA2-4119-A6E5-C05DB3EB13EC}" destId="{2263D7FD-32BB-4302-A264-10F5CF3B32D1}" srcOrd="0" destOrd="0" presId="urn:microsoft.com/office/officeart/2005/8/layout/venn1"/>
    <dgm:cxn modelId="{E71AE8CB-06D4-413F-8758-33F482F9E716}" type="presOf" srcId="{8A6C458D-7286-4263-8606-583128D86F43}" destId="{09F267D1-0C34-4756-98F8-17EC283278EA}" srcOrd="0" destOrd="0" presId="urn:microsoft.com/office/officeart/2005/8/layout/venn1"/>
    <dgm:cxn modelId="{1A717BFC-56FE-4825-9116-A4B4A516A9F2}" srcId="{8A6C458D-7286-4263-8606-583128D86F43}" destId="{03486CDA-79F8-4675-934F-1037B3E8816A}" srcOrd="1" destOrd="0" parTransId="{7872CFFA-AA82-4352-B84E-C877928D174E}" sibTransId="{DA8B58F7-D2F4-4B48-8177-2BB2FDD5CE0B}"/>
    <dgm:cxn modelId="{5DE05402-E85F-42B1-810D-AF2F92936BCE}" type="presOf" srcId="{06588780-935B-4C6B-B568-90B0DBD64A43}" destId="{BFD8426A-20D8-4BB2-8265-DBF288D1CA09}" srcOrd="0" destOrd="0" presId="urn:microsoft.com/office/officeart/2005/8/layout/venn1"/>
    <dgm:cxn modelId="{69276769-4614-460D-8C26-28CA87D0C424}" type="presOf" srcId="{06588780-935B-4C6B-B568-90B0DBD64A43}" destId="{93E7E37D-EC7E-4D1A-BFCD-1EF26FCF0148}" srcOrd="1" destOrd="0" presId="urn:microsoft.com/office/officeart/2005/8/layout/venn1"/>
    <dgm:cxn modelId="{A4D834A1-2CF5-4B8A-8160-EA9DF204CA90}" type="presOf" srcId="{87028AB2-EAA2-4119-A6E5-C05DB3EB13EC}" destId="{6CB73858-7FE5-4841-BDC7-0C7D01BBF46F}" srcOrd="1" destOrd="0" presId="urn:microsoft.com/office/officeart/2005/8/layout/venn1"/>
    <dgm:cxn modelId="{2C1A7C4B-B33A-4789-A2DF-3DE98F7BCF4C}" srcId="{8A6C458D-7286-4263-8606-583128D86F43}" destId="{06588780-935B-4C6B-B568-90B0DBD64A43}" srcOrd="2" destOrd="0" parTransId="{AA0E473B-B9AE-4B86-A952-60AA74C411F8}" sibTransId="{08081AF8-3210-4BBB-A670-D0DC468CB91F}"/>
    <dgm:cxn modelId="{0CEFE53E-1B2E-4474-A264-140689FD5AF6}" srcId="{8A6C458D-7286-4263-8606-583128D86F43}" destId="{00FF28BC-9B5E-4C24-A63F-695A9DF5099D}" srcOrd="0" destOrd="0" parTransId="{7F739150-CF7E-4D4D-9214-448C3088CD47}" sibTransId="{5FEEFCB3-B1DA-4277-BE8F-633FD8EABBAE}"/>
    <dgm:cxn modelId="{39094AC0-7384-43E0-AA92-9BB60E95C95E}" type="presParOf" srcId="{09F267D1-0C34-4756-98F8-17EC283278EA}" destId="{638078CB-9C9C-4274-868F-F7F7B57B65DC}" srcOrd="0" destOrd="0" presId="urn:microsoft.com/office/officeart/2005/8/layout/venn1"/>
    <dgm:cxn modelId="{A7A38348-9EA8-4719-BE64-EC3FBD2D577C}" type="presParOf" srcId="{09F267D1-0C34-4756-98F8-17EC283278EA}" destId="{1253949D-A1AE-4095-AA50-B49A05DD52EA}" srcOrd="1" destOrd="0" presId="urn:microsoft.com/office/officeart/2005/8/layout/venn1"/>
    <dgm:cxn modelId="{6EE6A451-64B2-493B-98A5-9A3655FBCCDE}" type="presParOf" srcId="{09F267D1-0C34-4756-98F8-17EC283278EA}" destId="{7B685EAB-EC87-4BF2-B766-F61036C71C31}" srcOrd="2" destOrd="0" presId="urn:microsoft.com/office/officeart/2005/8/layout/venn1"/>
    <dgm:cxn modelId="{DCC49370-A894-4B49-9F45-3FDFF7A40A7A}" type="presParOf" srcId="{09F267D1-0C34-4756-98F8-17EC283278EA}" destId="{2D14B74C-81AD-4ED0-85CF-8A63605E0413}" srcOrd="3" destOrd="0" presId="urn:microsoft.com/office/officeart/2005/8/layout/venn1"/>
    <dgm:cxn modelId="{0E0752B7-ADFE-431B-A090-C7B9AEE51327}" type="presParOf" srcId="{09F267D1-0C34-4756-98F8-17EC283278EA}" destId="{BFD8426A-20D8-4BB2-8265-DBF288D1CA09}" srcOrd="4" destOrd="0" presId="urn:microsoft.com/office/officeart/2005/8/layout/venn1"/>
    <dgm:cxn modelId="{BA108208-03D7-4E17-8507-AF2649A49FA8}" type="presParOf" srcId="{09F267D1-0C34-4756-98F8-17EC283278EA}" destId="{93E7E37D-EC7E-4D1A-BFCD-1EF26FCF0148}" srcOrd="5" destOrd="0" presId="urn:microsoft.com/office/officeart/2005/8/layout/venn1"/>
    <dgm:cxn modelId="{FF6294E6-2666-447E-8D11-D5AC3B36FB85}" type="presParOf" srcId="{09F267D1-0C34-4756-98F8-17EC283278EA}" destId="{2263D7FD-32BB-4302-A264-10F5CF3B32D1}" srcOrd="6" destOrd="0" presId="urn:microsoft.com/office/officeart/2005/8/layout/venn1"/>
    <dgm:cxn modelId="{A3062BB5-693B-4ED9-979F-D5DF6FF0698C}" type="presParOf" srcId="{09F267D1-0C34-4756-98F8-17EC283278EA}" destId="{6CB73858-7FE5-4841-BDC7-0C7D01BBF46F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C2F17-3AF8-412B-A7F6-F4631DF360E0}">
      <dsp:nvSpPr>
        <dsp:cNvPr id="0" name=""/>
        <dsp:cNvSpPr/>
      </dsp:nvSpPr>
      <dsp:spPr>
        <a:xfrm>
          <a:off x="3249628" y="2275799"/>
          <a:ext cx="1730343" cy="1730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Spells</a:t>
          </a:r>
        </a:p>
      </dsp:txBody>
      <dsp:txXfrm>
        <a:off x="3503031" y="2529202"/>
        <a:ext cx="1223537" cy="1223537"/>
      </dsp:txXfrm>
    </dsp:sp>
    <dsp:sp modelId="{64B527B8-FB21-4C87-86F4-00C65B4C8D2C}">
      <dsp:nvSpPr>
        <dsp:cNvPr id="0" name=""/>
        <dsp:cNvSpPr/>
      </dsp:nvSpPr>
      <dsp:spPr>
        <a:xfrm rot="16200000">
          <a:off x="3853125" y="1995201"/>
          <a:ext cx="523349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23349" y="18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01716" y="2001040"/>
        <a:ext cx="26167" cy="26167"/>
      </dsp:txXfrm>
    </dsp:sp>
    <dsp:sp modelId="{84DA3C58-9860-4ED4-802D-04237E2EEBA1}">
      <dsp:nvSpPr>
        <dsp:cNvPr id="0" name=""/>
        <dsp:cNvSpPr/>
      </dsp:nvSpPr>
      <dsp:spPr>
        <a:xfrm>
          <a:off x="3249628" y="22106"/>
          <a:ext cx="1730343" cy="1730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Tics</a:t>
          </a:r>
        </a:p>
      </dsp:txBody>
      <dsp:txXfrm>
        <a:off x="3503031" y="275509"/>
        <a:ext cx="1223537" cy="1223537"/>
      </dsp:txXfrm>
    </dsp:sp>
    <dsp:sp modelId="{CC10C018-BCBB-41F5-86BA-EA1FE7C22D38}">
      <dsp:nvSpPr>
        <dsp:cNvPr id="0" name=""/>
        <dsp:cNvSpPr/>
      </dsp:nvSpPr>
      <dsp:spPr>
        <a:xfrm rot="20520000">
          <a:off x="4924819" y="2773833"/>
          <a:ext cx="523349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23349" y="18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73410" y="2779672"/>
        <a:ext cx="26167" cy="26167"/>
      </dsp:txXfrm>
    </dsp:sp>
    <dsp:sp modelId="{2A93A362-F8DC-49D9-8284-4A163AB9F6C2}">
      <dsp:nvSpPr>
        <dsp:cNvPr id="0" name=""/>
        <dsp:cNvSpPr/>
      </dsp:nvSpPr>
      <dsp:spPr>
        <a:xfrm>
          <a:off x="5393017" y="1579370"/>
          <a:ext cx="1730343" cy="1730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Breath-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holding</a:t>
          </a:r>
        </a:p>
      </dsp:txBody>
      <dsp:txXfrm>
        <a:off x="5646420" y="1832773"/>
        <a:ext cx="1223537" cy="1223537"/>
      </dsp:txXfrm>
    </dsp:sp>
    <dsp:sp modelId="{090D0D3A-C38D-4ACA-A711-4FC1EE606A77}">
      <dsp:nvSpPr>
        <dsp:cNvPr id="0" name=""/>
        <dsp:cNvSpPr/>
      </dsp:nvSpPr>
      <dsp:spPr>
        <a:xfrm rot="3240000">
          <a:off x="4515468" y="4033685"/>
          <a:ext cx="523349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23349" y="18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764059" y="4039525"/>
        <a:ext cx="26167" cy="26167"/>
      </dsp:txXfrm>
    </dsp:sp>
    <dsp:sp modelId="{52970A15-4B38-484A-9BBD-94CACC4B382F}">
      <dsp:nvSpPr>
        <dsp:cNvPr id="0" name=""/>
        <dsp:cNvSpPr/>
      </dsp:nvSpPr>
      <dsp:spPr>
        <a:xfrm>
          <a:off x="4574315" y="4099074"/>
          <a:ext cx="1730343" cy="1730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Syncope</a:t>
          </a:r>
        </a:p>
      </dsp:txBody>
      <dsp:txXfrm>
        <a:off x="4827718" y="4352477"/>
        <a:ext cx="1223537" cy="1223537"/>
      </dsp:txXfrm>
    </dsp:sp>
    <dsp:sp modelId="{018F0725-43CE-43DD-9109-34A21E229099}">
      <dsp:nvSpPr>
        <dsp:cNvPr id="0" name=""/>
        <dsp:cNvSpPr/>
      </dsp:nvSpPr>
      <dsp:spPr>
        <a:xfrm rot="7560000">
          <a:off x="3190781" y="4033685"/>
          <a:ext cx="523349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23349" y="18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439372" y="4039525"/>
        <a:ext cx="26167" cy="26167"/>
      </dsp:txXfrm>
    </dsp:sp>
    <dsp:sp modelId="{2F460264-1CD6-4F9B-B5E8-63E42103092E}">
      <dsp:nvSpPr>
        <dsp:cNvPr id="0" name=""/>
        <dsp:cNvSpPr/>
      </dsp:nvSpPr>
      <dsp:spPr>
        <a:xfrm>
          <a:off x="1924941" y="4099074"/>
          <a:ext cx="1730343" cy="1730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Shudder</a:t>
          </a:r>
        </a:p>
      </dsp:txBody>
      <dsp:txXfrm>
        <a:off x="2178344" y="4352477"/>
        <a:ext cx="1223537" cy="1223537"/>
      </dsp:txXfrm>
    </dsp:sp>
    <dsp:sp modelId="{05BD55E7-8FC8-45EF-A7CF-FE6CB8F32BF6}">
      <dsp:nvSpPr>
        <dsp:cNvPr id="0" name=""/>
        <dsp:cNvSpPr/>
      </dsp:nvSpPr>
      <dsp:spPr>
        <a:xfrm rot="11880000">
          <a:off x="2781430" y="2773833"/>
          <a:ext cx="523349" cy="37846"/>
        </a:xfrm>
        <a:custGeom>
          <a:avLst/>
          <a:gdLst/>
          <a:ahLst/>
          <a:cxnLst/>
          <a:rect l="0" t="0" r="0" b="0"/>
          <a:pathLst>
            <a:path>
              <a:moveTo>
                <a:pt x="0" y="18923"/>
              </a:moveTo>
              <a:lnTo>
                <a:pt x="523349" y="189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030021" y="2779672"/>
        <a:ext cx="26167" cy="26167"/>
      </dsp:txXfrm>
    </dsp:sp>
    <dsp:sp modelId="{42575350-8F69-4472-B8BE-06C9CEC5ADA6}">
      <dsp:nvSpPr>
        <dsp:cNvPr id="0" name=""/>
        <dsp:cNvSpPr/>
      </dsp:nvSpPr>
      <dsp:spPr>
        <a:xfrm>
          <a:off x="1106239" y="1579370"/>
          <a:ext cx="1730343" cy="1730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charset="-128"/>
            </a:rPr>
            <a:t>Seizures</a:t>
          </a:r>
        </a:p>
      </dsp:txBody>
      <dsp:txXfrm>
        <a:off x="1359642" y="1832773"/>
        <a:ext cx="1223537" cy="12235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078CB-9C9C-4274-868F-F7F7B57B65DC}">
      <dsp:nvSpPr>
        <dsp:cNvPr id="0" name=""/>
        <dsp:cNvSpPr/>
      </dsp:nvSpPr>
      <dsp:spPr>
        <a:xfrm>
          <a:off x="2206180" y="46481"/>
          <a:ext cx="2417064" cy="241706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2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sp:txBody>
      <dsp:txXfrm>
        <a:off x="2485072" y="371855"/>
        <a:ext cx="1859280" cy="766953"/>
      </dsp:txXfrm>
    </dsp:sp>
    <dsp:sp modelId="{7B685EAB-EC87-4BF2-B766-F61036C71C31}">
      <dsp:nvSpPr>
        <dsp:cNvPr id="0" name=""/>
        <dsp:cNvSpPr/>
      </dsp:nvSpPr>
      <dsp:spPr>
        <a:xfrm>
          <a:off x="3275266" y="1115567"/>
          <a:ext cx="2417064" cy="241706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6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sp:txBody>
      <dsp:txXfrm>
        <a:off x="4576762" y="1394460"/>
        <a:ext cx="929640" cy="1859280"/>
      </dsp:txXfrm>
    </dsp:sp>
    <dsp:sp modelId="{BFD8426A-20D8-4BB2-8265-DBF288D1CA09}">
      <dsp:nvSpPr>
        <dsp:cNvPr id="0" name=""/>
        <dsp:cNvSpPr/>
      </dsp:nvSpPr>
      <dsp:spPr>
        <a:xfrm>
          <a:off x="2206180" y="2184654"/>
          <a:ext cx="2417064" cy="241706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52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sp:txBody>
      <dsp:txXfrm>
        <a:off x="2485072" y="3509391"/>
        <a:ext cx="1859280" cy="766953"/>
      </dsp:txXfrm>
    </dsp:sp>
    <dsp:sp modelId="{2263D7FD-32BB-4302-A264-10F5CF3B32D1}">
      <dsp:nvSpPr>
        <dsp:cNvPr id="0" name=""/>
        <dsp:cNvSpPr/>
      </dsp:nvSpPr>
      <dsp:spPr>
        <a:xfrm>
          <a:off x="1137094" y="1115567"/>
          <a:ext cx="2417064" cy="241706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65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endParaRPr>
        </a:p>
      </dsp:txBody>
      <dsp:txXfrm>
        <a:off x="1323022" y="1394460"/>
        <a:ext cx="929640" cy="1859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9C13F19-25F5-4296-9D88-6D7FF88857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65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1D315-7B08-4C0C-B72B-C74B9EE4F8A6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63AA0-187F-4782-87F7-D04514C9EC11}" type="slidenum">
              <a:rPr lang="en-US"/>
              <a:pPr/>
              <a:t>31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Hypsarrhythmia consists of diffuse giant waves (high voltage, &gt;400 microvolts) with a chaotic background of irregular, multifocal spikes and sharp waves and very little synchrony between the cerebral hemispheres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55C86-19C4-406C-B7A5-4EF17D1532B4}" type="slidenum">
              <a:rPr lang="en-US"/>
              <a:pPr/>
              <a:t>62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16653D-1646-48BE-A497-2A12BA7C02D4}" type="slidenum">
              <a:rPr lang="en-US"/>
              <a:pPr/>
              <a:t>70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136 children, RCT double blind to placebo, methylphenidate alone, MP and clonidine, and clonidine alone.  Showed improvement in both tics and ADHD in all groups except placebo.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2FB798-B841-4584-B559-958FA5DBF53A}" type="slidenum">
              <a:rPr lang="en-US"/>
              <a:pPr/>
              <a:t>2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177F7-6380-4715-9534-517140CEA99B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C2ED9-9981-4893-88AA-B90AF4570397}" type="slidenum">
              <a:rPr lang="en-US"/>
              <a:pPr/>
              <a:t>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contralateral head deviation to left suggesting R cortical focus, and ipsilateral hand automatisms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CB50BB-3D9C-4325-9711-4E65B1686DCA}" type="slidenum">
              <a:rPr lang="en-US"/>
              <a:pPr/>
              <a:t>10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contralateral head deviation to left suggesting R cortical focus, and ipsilateral hand automatisms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646B3-CC0B-4F58-BB3B-72B06162D1DE}" type="slidenum">
              <a:rPr lang="en-US"/>
              <a:pPr/>
              <a:t>18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156 children 1mos – 16yo with NOS.  51 had event that was not clearly seizure (30%).  Of those only 5 had epilepsy (3% of total), and 39 had events clearly not seizure (25% of total).  Clinical impression was much more predictive than EEG due to high false positive rate.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FC24B-83A2-42DA-87DC-FBFF3E32D890}" type="slidenum">
              <a:rPr lang="en-US"/>
              <a:pPr/>
              <a:t>20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/>
              <a:t>Emergent neuroimaging if </a:t>
            </a:r>
          </a:p>
          <a:p>
            <a:pPr lvl="2"/>
            <a:r>
              <a:rPr lang="en-US"/>
              <a:t>Postictal focal deficit (Todd’s paresis) not quickly resolving</a:t>
            </a:r>
          </a:p>
          <a:p>
            <a:pPr lvl="2"/>
            <a:r>
              <a:rPr lang="en-US"/>
              <a:t>Lack of return to baseline within several hours after the seizure </a:t>
            </a:r>
          </a:p>
          <a:p>
            <a:pPr lvl="1"/>
            <a:r>
              <a:rPr lang="en-US"/>
              <a:t>Nonurgent imaging studies </a:t>
            </a:r>
          </a:p>
          <a:p>
            <a:pPr lvl="2"/>
            <a:r>
              <a:rPr lang="en-US"/>
              <a:t>Cognitive or motor impairment of unknown etiology</a:t>
            </a:r>
          </a:p>
          <a:p>
            <a:pPr lvl="2"/>
            <a:r>
              <a:rPr lang="en-US"/>
              <a:t>Unexplained abnormalities on neurologic examination</a:t>
            </a:r>
          </a:p>
          <a:p>
            <a:pPr lvl="2"/>
            <a:r>
              <a:rPr lang="en-US"/>
              <a:t>Partial (focal) onset with or without secondary generalization </a:t>
            </a:r>
          </a:p>
          <a:p>
            <a:pPr lvl="2"/>
            <a:r>
              <a:rPr lang="en-US"/>
              <a:t>EEG that does not represent a benign partial epilepsy of childhood or primary generalized epilepsy</a:t>
            </a:r>
          </a:p>
          <a:p>
            <a:pPr lvl="2"/>
            <a:r>
              <a:rPr lang="en-US"/>
              <a:t>Children under 1 year of age.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7E009E-0736-4AB3-BBF0-4D38CF335E59}" type="slidenum">
              <a:rPr lang="en-US"/>
              <a:pPr/>
              <a:t>26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453 children double blind RCT age 2.5-13yo with CAE.  ETX max 60mg/kg, VPA 60m/kg, LMT 12mg/kg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05228-E073-4D87-B992-25D823FDC552}" type="slidenum">
              <a:rPr lang="en-US"/>
              <a:pPr/>
              <a:t>27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ADR were worse in VPA (57%) vs ETX (32%).  Psych issues inlcuded hyperactivity, hostility, personality change, decrease concentration, dpression, attention, dizzy, somnolence.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4285CA-6EAB-4829-A24B-23F9D9CECC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5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36986E-370E-4340-BDC4-1C2D1F84A4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5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924AAD-EAFC-4405-8977-B8261D6023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38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0600" y="6610350"/>
            <a:ext cx="2133600" cy="1714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52400" y="6629400"/>
            <a:ext cx="304800" cy="171450"/>
          </a:xfrm>
        </p:spPr>
        <p:txBody>
          <a:bodyPr/>
          <a:lstStyle>
            <a:lvl1pPr>
              <a:defRPr/>
            </a:lvl1pPr>
          </a:lstStyle>
          <a:p>
            <a:fld id="{27F3AB94-EF15-4B25-B11C-392C61FD9F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5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0600" y="6610350"/>
            <a:ext cx="2133600" cy="1714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52400" y="6629400"/>
            <a:ext cx="304800" cy="171450"/>
          </a:xfrm>
        </p:spPr>
        <p:txBody>
          <a:bodyPr/>
          <a:lstStyle>
            <a:lvl1pPr>
              <a:defRPr/>
            </a:lvl1pPr>
          </a:lstStyle>
          <a:p>
            <a:fld id="{0E10974B-38A6-4907-9515-7AE53D40A5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5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6610350"/>
            <a:ext cx="2133600" cy="1714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52400" y="6629400"/>
            <a:ext cx="304800" cy="171450"/>
          </a:xfrm>
        </p:spPr>
        <p:txBody>
          <a:bodyPr/>
          <a:lstStyle>
            <a:lvl1pPr>
              <a:defRPr/>
            </a:lvl1pPr>
          </a:lstStyle>
          <a:p>
            <a:fld id="{B864CCE9-C52D-4760-93A4-1A49A046E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86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90600" y="6610350"/>
            <a:ext cx="2133600" cy="1714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52400" y="6629400"/>
            <a:ext cx="304800" cy="171450"/>
          </a:xfrm>
        </p:spPr>
        <p:txBody>
          <a:bodyPr/>
          <a:lstStyle>
            <a:lvl1pPr>
              <a:defRPr/>
            </a:lvl1pPr>
          </a:lstStyle>
          <a:p>
            <a:fld id="{5F7A50C1-5103-4F27-AF56-8AB984338C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1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5778A7-3369-4420-B3D7-E6A778976B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6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EB058D-0E71-4289-9718-D1809FE94D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7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DED592-3438-45A3-B7B5-FB90F91E6D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9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7416EF-26A7-48D1-96FE-D2A7DCB48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2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F83E05-4F5F-4950-B1E1-085E7B93E1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7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AC8C5B-ADF5-4863-BCC4-F2E50FA2D0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3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F70840-4AEF-472C-B99A-A35C6EE14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48EA91-11A6-47F6-8AA6-5397EB5193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9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610350"/>
            <a:ext cx="21336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629400"/>
            <a:ext cx="3048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FCDD8B38-02A8-4C83-8786-AC678FCBDD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AMC%20Spells\Complex%20Partial%20Seizure.mpg" TargetMode="External"/><Relationship Id="rId1" Type="http://schemas.microsoft.com/office/2007/relationships/media" Target="file:///E:\AAMC%20Spells\Complex%20Partial%20Seizure.mpg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AMC%20Spells\Absence%20Seizure.mpg" TargetMode="External"/><Relationship Id="rId1" Type="http://schemas.microsoft.com/office/2007/relationships/media" Target="file:///E:\AAMC%20Spells\Absence%20Seizure.mpg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E:\AAMC%20Spells\InfantileSpasms.mpg" TargetMode="External"/><Relationship Id="rId1" Type="http://schemas.microsoft.com/office/2007/relationships/media" Target="file:///E:\AAMC%20Spells\InfantileSpasms.mpg" TargetMode="Externa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AMC%20Spells\breath%20holding%20spellseizure%20Kai%205-1-103.mpg" TargetMode="External"/><Relationship Id="rId1" Type="http://schemas.microsoft.com/office/2007/relationships/media" Target="file:///E:\AAMC%20Spells\breath%20holding%20spellseizure%20Kai%205-1-103.mpg" TargetMode="Externa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AMC%20Spells\shuddering3.wmv" TargetMode="External"/><Relationship Id="rId1" Type="http://schemas.microsoft.com/office/2007/relationships/media" Target="file:///E:\AAMC%20Spells\shuddering3.wmv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AMC%20Spells\Vasovagal%20Syncope%202.mpg" TargetMode="External"/><Relationship Id="rId1" Type="http://schemas.microsoft.com/office/2007/relationships/media" Target="file:///E:\AAMC%20Spells\Vasovagal%20Syncope%202.mpg" TargetMode="Externa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AMC%20Spells\Complex%20Motor%20Stereotypy%20(non%20autistic).mpg" TargetMode="External"/><Relationship Id="rId1" Type="http://schemas.microsoft.com/office/2007/relationships/media" Target="file:///E:\AAMC%20Spells\Complex%20Motor%20Stereotypy%20(non%20autistic).mpg" TargetMode="Externa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file:///E:\AAMC%20Spells\breath%20holding%20spellseizure%20Kai%205-1-103.mpg" TargetMode="External"/><Relationship Id="rId13" Type="http://schemas.openxmlformats.org/officeDocument/2006/relationships/image" Target="../media/image5.png"/><Relationship Id="rId3" Type="http://schemas.microsoft.com/office/2007/relationships/media" Target="file:///E:\AAMC%20Spells\Absence%20Seizure.mpg" TargetMode="External"/><Relationship Id="rId7" Type="http://schemas.microsoft.com/office/2007/relationships/media" Target="file:///E:\AAMC%20Spells\breath%20holding%20spellseizure%20Kai%205-1-103.mpg" TargetMode="External"/><Relationship Id="rId12" Type="http://schemas.openxmlformats.org/officeDocument/2006/relationships/image" Target="../media/image4.png"/><Relationship Id="rId2" Type="http://schemas.openxmlformats.org/officeDocument/2006/relationships/video" Target="file:///E:\AAMC%20Spells\shuddering3.wmv" TargetMode="External"/><Relationship Id="rId1" Type="http://schemas.microsoft.com/office/2007/relationships/media" Target="file:///E:\AAMC%20Spells\shuddering3.wmv" TargetMode="External"/><Relationship Id="rId6" Type="http://schemas.openxmlformats.org/officeDocument/2006/relationships/video" Target="file:///E:\AAMC%20Spells\Complex%20Motor%20Stereotypy%20(non%20autistic).mpg" TargetMode="External"/><Relationship Id="rId11" Type="http://schemas.openxmlformats.org/officeDocument/2006/relationships/image" Target="../media/image3.png"/><Relationship Id="rId5" Type="http://schemas.microsoft.com/office/2007/relationships/media" Target="file:///E:\AAMC%20Spells\Complex%20Motor%20Stereotypy%20(non%20autistic).mpg" TargetMode="External"/><Relationship Id="rId10" Type="http://schemas.openxmlformats.org/officeDocument/2006/relationships/image" Target="../media/image2.png"/><Relationship Id="rId4" Type="http://schemas.openxmlformats.org/officeDocument/2006/relationships/video" Target="file:///E:\AAMC%20Spells\Absence%20Seizure.mpg" TargetMode="External"/><Relationship Id="rId9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E:\AAMC%20Spells\Logan%20Motor%20Tic%201.mpg" TargetMode="External"/><Relationship Id="rId1" Type="http://schemas.microsoft.com/office/2007/relationships/media" Target="file:///E:\AAMC%20Spells\Logan%20Motor%20Tic%201.mpg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video" Target="file:///E:\AAMC%20Spells\Tourette%20Syndrome%20-%20HBO%20%20Tourette%20Syndrome%20Association.mpg" TargetMode="External"/><Relationship Id="rId7" Type="http://schemas.openxmlformats.org/officeDocument/2006/relationships/image" Target="../media/image29.wmf"/><Relationship Id="rId2" Type="http://schemas.microsoft.com/office/2007/relationships/media" Target="file:///E:\AAMC%20Spells\Tourette%20Syndrome%20-%20HBO%20%20Tourette%20Syndrome%20Association.mpg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AAMC%20Spells\Complex%20Partial%20Seizure.mpg" TargetMode="External"/><Relationship Id="rId1" Type="http://schemas.microsoft.com/office/2007/relationships/media" Target="file:///E:\AAMC%20Spells\Complex%20Partial%20Seizure.mpg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Pediatric Spells:  Not All That Moves Is a Seizure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Marc DiSabella, DO</a:t>
            </a:r>
            <a:br>
              <a:rPr lang="en-US" sz="2400" dirty="0"/>
            </a:br>
            <a:r>
              <a:rPr lang="en-US" sz="2400" dirty="0"/>
              <a:t>Assistant Professor, </a:t>
            </a:r>
            <a:r>
              <a:rPr lang="en-US" sz="2400" dirty="0" smtClean="0"/>
              <a:t>Child Neurology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Child Neurology Program </a:t>
            </a:r>
            <a:r>
              <a:rPr lang="en-US" sz="2400" dirty="0"/>
              <a:t>Director </a:t>
            </a:r>
            <a:br>
              <a:rPr lang="en-US" sz="2400" dirty="0"/>
            </a:br>
            <a:r>
              <a:rPr lang="en-US" sz="2400" dirty="0"/>
              <a:t>Children's National Medical Center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 Partial Seizure</a:t>
            </a:r>
          </a:p>
        </p:txBody>
      </p:sp>
      <p:pic>
        <p:nvPicPr>
          <p:cNvPr id="18435" name="Complex Partial Seizure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486400" cy="44894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18" fill="hold"/>
                                        <p:tgtEl>
                                          <p:spTgt spid="18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/>
              <a:t>So What is the Difference Between Seizure and Epilepsy?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Seizures and Epilepsy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Seizures </a:t>
            </a:r>
          </a:p>
          <a:p>
            <a:pPr lvl="1">
              <a:lnSpc>
                <a:spcPct val="90000"/>
              </a:lnSpc>
            </a:pPr>
            <a:r>
              <a:rPr lang="en-US"/>
              <a:t>transient </a:t>
            </a:r>
          </a:p>
          <a:p>
            <a:pPr lvl="1">
              <a:lnSpc>
                <a:spcPct val="90000"/>
              </a:lnSpc>
            </a:pPr>
            <a:r>
              <a:rPr lang="en-US"/>
              <a:t>stereotyped events </a:t>
            </a:r>
          </a:p>
          <a:p>
            <a:pPr lvl="1">
              <a:lnSpc>
                <a:spcPct val="90000"/>
              </a:lnSpc>
            </a:pPr>
            <a:r>
              <a:rPr lang="en-US"/>
              <a:t>synchronized abnormal electrical discharges occurring in the cortex of the brain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/>
              <a:t>Febrile seizures are seen in 2% to 5% of children.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2"/>
          </p:nvPr>
        </p:nvSpPr>
        <p:spPr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Epilepsy = two unprovoked seizures separated by a 24 hour period. </a:t>
            </a:r>
          </a:p>
          <a:p>
            <a:endParaRPr lang="en-US"/>
          </a:p>
          <a:p>
            <a:r>
              <a:rPr lang="en-US"/>
              <a:t>Epilepsy is seen in 0.5-1% of the population.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9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Seizure Classification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Partial Onset</a:t>
            </a:r>
          </a:p>
          <a:p>
            <a:pPr lvl="1">
              <a:lnSpc>
                <a:spcPct val="90000"/>
              </a:lnSpc>
            </a:pPr>
            <a:r>
              <a:rPr lang="en-US"/>
              <a:t>Simple – no change in level of consciousness</a:t>
            </a:r>
          </a:p>
          <a:p>
            <a:pPr lvl="1">
              <a:lnSpc>
                <a:spcPct val="90000"/>
              </a:lnSpc>
            </a:pPr>
            <a:r>
              <a:rPr lang="en-US"/>
              <a:t>Complex – associated change in consciousness</a:t>
            </a:r>
          </a:p>
          <a:p>
            <a:pPr lvl="2">
              <a:lnSpc>
                <a:spcPct val="90000"/>
              </a:lnSpc>
            </a:pPr>
            <a:r>
              <a:rPr lang="en-US" sz="2200"/>
              <a:t>Both may be associated with aura</a:t>
            </a:r>
          </a:p>
          <a:p>
            <a:pPr lvl="2">
              <a:lnSpc>
                <a:spcPct val="90000"/>
              </a:lnSpc>
            </a:pPr>
            <a:endParaRPr lang="en-US" sz="220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Generalized Onset</a:t>
            </a:r>
          </a:p>
          <a:p>
            <a:pPr lvl="1"/>
            <a:r>
              <a:rPr lang="en-US"/>
              <a:t>Absence</a:t>
            </a:r>
          </a:p>
          <a:p>
            <a:pPr lvl="1"/>
            <a:r>
              <a:rPr lang="en-US"/>
              <a:t>Tonic</a:t>
            </a:r>
          </a:p>
          <a:p>
            <a:pPr lvl="1"/>
            <a:r>
              <a:rPr lang="en-US"/>
              <a:t>Clonic</a:t>
            </a:r>
          </a:p>
          <a:p>
            <a:pPr lvl="1"/>
            <a:r>
              <a:rPr lang="en-US"/>
              <a:t>Myoclonic</a:t>
            </a:r>
          </a:p>
          <a:p>
            <a:pPr lvl="1"/>
            <a:r>
              <a:rPr lang="en-US"/>
              <a:t>Atonic</a:t>
            </a:r>
          </a:p>
          <a:p>
            <a:pPr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So Why Call it Epilepsy?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sz="4000"/>
              <a:t>Risk of Epilepsy after First Unprovoked Seizure</a:t>
            </a:r>
            <a:r>
              <a:rPr lang="en-US"/>
              <a:t/>
            </a:r>
            <a:br>
              <a:rPr lang="en-US"/>
            </a:br>
            <a:r>
              <a:rPr lang="en-US" sz="1200"/>
              <a:t>S. Shinnar et al. </a:t>
            </a:r>
            <a:r>
              <a:rPr lang="en-US" sz="1200" i="1"/>
              <a:t>Pediatrics </a:t>
            </a:r>
            <a:r>
              <a:rPr lang="en-US" sz="1200"/>
              <a:t>1996;98;216-225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76400"/>
            <a:ext cx="6380163" cy="43037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sz="2800"/>
              <a:t>Predictors of Multiple Seizures in a Cohort</a:t>
            </a:r>
            <a:br>
              <a:rPr lang="en-US" sz="2800"/>
            </a:br>
            <a:r>
              <a:rPr lang="en-US" sz="2800"/>
              <a:t>of Children Prospectively Followed from the</a:t>
            </a:r>
            <a:br>
              <a:rPr lang="en-US" sz="2800"/>
            </a:br>
            <a:r>
              <a:rPr lang="en-US" sz="2800"/>
              <a:t>Time of Their First Unprovoked Seizure</a:t>
            </a:r>
            <a:r>
              <a:rPr lang="en-US"/>
              <a:t/>
            </a:r>
            <a:br>
              <a:rPr lang="en-US"/>
            </a:br>
            <a:r>
              <a:rPr lang="en-US" sz="1200"/>
              <a:t>Ann Neurol 2000;48:140–147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5715000" cy="4968875"/>
          </a:xfrm>
          <a:noFill/>
          <a:ln/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934200" y="1981200"/>
            <a:ext cx="2209800" cy="1338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Risk of 3</a:t>
            </a:r>
            <a:r>
              <a:rPr lang="en-US" baseline="30000"/>
              <a:t>rd</a:t>
            </a:r>
            <a:r>
              <a:rPr lang="en-US"/>
              <a:t> seizure after a 2</a:t>
            </a:r>
            <a:r>
              <a:rPr lang="en-US" baseline="30000"/>
              <a:t>nd</a:t>
            </a:r>
            <a:r>
              <a:rPr lang="en-US"/>
              <a:t> seizure &gt;70%</a:t>
            </a:r>
          </a:p>
          <a:p>
            <a:pPr>
              <a:spcBef>
                <a:spcPct val="50000"/>
              </a:spcBef>
            </a:pPr>
            <a:r>
              <a:rPr lang="en-US" b="1"/>
              <a:t>= LIKELY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>
            <a:off x="6705600" y="2362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5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r>
              <a:rPr lang="en-US"/>
              <a:t>Which is better?</a:t>
            </a:r>
            <a:br>
              <a:rPr lang="en-US"/>
            </a:br>
            <a:r>
              <a:rPr lang="en-US"/>
              <a:t>Me or EEG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590800"/>
            <a:ext cx="6400800" cy="1752600"/>
          </a:xfrm>
        </p:spPr>
        <p:txBody>
          <a:bodyPr/>
          <a:lstStyle/>
          <a:p>
            <a:endParaRPr lang="en-US"/>
          </a:p>
          <a:p>
            <a:r>
              <a:rPr lang="en-US"/>
              <a:t>VS</a:t>
            </a:r>
          </a:p>
        </p:txBody>
      </p:sp>
      <p:pic>
        <p:nvPicPr>
          <p:cNvPr id="43012" name="Picture 4" descr="generalized_seiz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181350" cy="24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stock-photo-6009157-boxing-do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20764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/>
          <a:lstStyle/>
          <a:p>
            <a:r>
              <a:rPr lang="en-US" sz="3200" b="1"/>
              <a:t>The accuracy of the diagnosis of paroxysmal events in children</a:t>
            </a:r>
            <a:r>
              <a:rPr lang="en-US" sz="3200"/>
              <a:t/>
            </a:r>
            <a:br>
              <a:rPr lang="en-US" sz="3200"/>
            </a:br>
            <a:r>
              <a:rPr lang="en-US" sz="1400"/>
              <a:t>H. Stroink et al.  </a:t>
            </a:r>
            <a:r>
              <a:rPr lang="en-US" sz="1400" i="1"/>
              <a:t>J. Neurol. Neurosurg. Psychiatry </a:t>
            </a:r>
            <a:r>
              <a:rPr lang="en-US" sz="1400"/>
              <a:t>1998;64;595-600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4495800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76400" y="5029200"/>
            <a:ext cx="6400800" cy="149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1600"/>
              <a:t>156 children of which 51 (30% of total) had unclear events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1600"/>
              <a:t>5 had epilepsy (3% of total) of which only 3 had abnormal EEG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sz="1600"/>
              <a:t>5 without epilepsy had abnormal EEG (5% of total)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US" b="1"/>
              <a:t>Clinical impression more predictive than EEG</a:t>
            </a:r>
          </a:p>
        </p:txBody>
      </p:sp>
    </p:spTree>
    <p:extLst>
      <p:ext uri="{BB962C8B-B14F-4D97-AF65-F5344CB8AC3E}">
        <p14:creationId xmlns:p14="http://schemas.microsoft.com/office/powerpoint/2010/main" val="5235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What Tests Should Be Performed </a:t>
            </a:r>
            <a:r>
              <a:rPr lang="en-US" sz="4000" dirty="0"/>
              <a:t>on Patients with New </a:t>
            </a:r>
            <a:r>
              <a:rPr lang="en-US" sz="4000" dirty="0" smtClean="0"/>
              <a:t>Onset Seizure?</a:t>
            </a:r>
            <a:endParaRPr lang="en-US" sz="40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9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have no outside funding sources to claim.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Routine EEG </a:t>
            </a:r>
            <a:r>
              <a:rPr lang="en-US" sz="2800" i="1"/>
              <a:t>recommended</a:t>
            </a:r>
            <a:r>
              <a:rPr lang="en-US" sz="2800"/>
              <a:t> 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400"/>
          </a:p>
          <a:p>
            <a:pPr>
              <a:lnSpc>
                <a:spcPct val="80000"/>
              </a:lnSpc>
            </a:pPr>
            <a:r>
              <a:rPr lang="en-US" sz="2800"/>
              <a:t>Laboratory tests </a:t>
            </a:r>
            <a:r>
              <a:rPr lang="en-US" sz="2800" i="1"/>
              <a:t>should be considered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Vomiting, diarrhea, dehydration, or failure to return to baseline alertness.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Toxicology screening if drug exposure or substance abuse.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LP if concern about possible meningitis or encephalitis.  </a:t>
            </a:r>
          </a:p>
          <a:p>
            <a:pPr lvl="1">
              <a:lnSpc>
                <a:spcPct val="80000"/>
              </a:lnSpc>
            </a:pPr>
            <a:endParaRPr lang="en-US" sz="2400"/>
          </a:p>
          <a:p>
            <a:pPr>
              <a:lnSpc>
                <a:spcPct val="80000"/>
              </a:lnSpc>
            </a:pPr>
            <a:r>
              <a:rPr lang="en-US" sz="2800"/>
              <a:t>Neuroimaging </a:t>
            </a:r>
            <a:r>
              <a:rPr lang="en-US" sz="2800" i="1"/>
              <a:t>should be considered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MRI is the preferred modality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400"/>
          </a:p>
          <a:p>
            <a:pPr lvl="1">
              <a:lnSpc>
                <a:spcPct val="80000"/>
              </a:lnSpc>
            </a:pPr>
            <a:endParaRPr lang="en-US" sz="24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US" sz="3200"/>
              <a:t>AAN: Evaluation of </a:t>
            </a:r>
            <a:br>
              <a:rPr lang="en-US" sz="3200"/>
            </a:br>
            <a:r>
              <a:rPr lang="en-US" sz="3200"/>
              <a:t>First Unprovoked Seizure</a:t>
            </a:r>
            <a:r>
              <a:rPr lang="en-US" sz="2400"/>
              <a:t/>
            </a:r>
            <a:br>
              <a:rPr lang="en-US" sz="2400"/>
            </a:br>
            <a:r>
              <a:rPr lang="en-US" sz="1200"/>
              <a:t>Hirtz et al. 2000;55;616-623 </a:t>
            </a:r>
            <a:r>
              <a:rPr lang="en-US" sz="1200" i="1"/>
              <a:t>Neurology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sz="3200"/>
              <a:t>AAN: Treatment of </a:t>
            </a:r>
            <a:br>
              <a:rPr lang="en-US" sz="3200"/>
            </a:br>
            <a:r>
              <a:rPr lang="en-US" sz="3200"/>
              <a:t>First Nonfebrile Seizure</a:t>
            </a:r>
            <a:r>
              <a:rPr lang="en-US" sz="2400"/>
              <a:t/>
            </a:r>
            <a:br>
              <a:rPr lang="en-US" sz="2400"/>
            </a:br>
            <a:r>
              <a:rPr lang="en-US" sz="1200"/>
              <a:t>D. Hirtz et al. </a:t>
            </a:r>
            <a:r>
              <a:rPr lang="en-US" sz="1200" i="1"/>
              <a:t>Neurology </a:t>
            </a:r>
            <a:r>
              <a:rPr lang="en-US" sz="1200"/>
              <a:t>2003;60;166-175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Treatment with AED </a:t>
            </a:r>
            <a:r>
              <a:rPr lang="en-US" sz="2800" i="1"/>
              <a:t>is not indicated</a:t>
            </a:r>
            <a:r>
              <a:rPr lang="en-US" sz="2800"/>
              <a:t> for the prevention of the development of epilepsy</a:t>
            </a:r>
          </a:p>
          <a:p>
            <a:endParaRPr lang="en-US" sz="2800"/>
          </a:p>
          <a:p>
            <a:r>
              <a:rPr lang="en-US" sz="2800"/>
              <a:t>Treatment with AED </a:t>
            </a:r>
            <a:r>
              <a:rPr lang="en-US" sz="2800" i="1"/>
              <a:t>may be considered</a:t>
            </a:r>
            <a:r>
              <a:rPr lang="en-US" sz="2800"/>
              <a:t> in circumstances benefit outweighs risk</a:t>
            </a:r>
          </a:p>
          <a:p>
            <a:pPr lvl="1"/>
            <a:r>
              <a:rPr lang="en-US" sz="2400"/>
              <a:t>Severe static encephalopathy</a:t>
            </a:r>
          </a:p>
          <a:p>
            <a:pPr lvl="1"/>
            <a:r>
              <a:rPr lang="en-US" sz="2400"/>
              <a:t>Swimming or driving “obligation”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Absence Seizure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24000"/>
            <a:ext cx="5638800" cy="4613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7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Absence Seizure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Two Forms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Childhood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4-8yo onset, outgrow in teens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Juvenile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9-13yo onset, lifelong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75% with GTC</a:t>
            </a:r>
          </a:p>
          <a:p>
            <a:pPr lvl="2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800"/>
              <a:t>Brief stereotyped spells of loss of consciousness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Last 5-20sec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20-100 spells per day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Facial automatisms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No post ictal period, no loss of 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Diagnosis:</a:t>
            </a:r>
            <a:br>
              <a:rPr lang="en-US" sz="4000"/>
            </a:br>
            <a:r>
              <a:rPr lang="en-US" sz="2800"/>
              <a:t>Generalized 3-5Hz Spike and Wave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10312"/>
          <a:stretch>
            <a:fillRect/>
          </a:stretch>
        </p:blipFill>
        <p:spPr>
          <a:xfrm>
            <a:off x="1447800" y="1676400"/>
            <a:ext cx="6267450" cy="4260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152400"/>
            <a:ext cx="8229600" cy="1143000"/>
          </a:xfrm>
        </p:spPr>
        <p:txBody>
          <a:bodyPr/>
          <a:lstStyle/>
          <a:p>
            <a:r>
              <a:rPr lang="en-US" sz="2800"/>
              <a:t>Ethosuximide, Valproic Acid, and</a:t>
            </a:r>
            <a:br>
              <a:rPr lang="en-US" sz="2800"/>
            </a:br>
            <a:r>
              <a:rPr lang="en-US" sz="2800"/>
              <a:t>   Lamotrigine in Childhood Absence Epilepsy</a:t>
            </a:r>
            <a:r>
              <a:rPr lang="en-US" sz="4000"/>
              <a:t/>
            </a:r>
            <a:br>
              <a:rPr lang="en-US" sz="4000"/>
            </a:br>
            <a:r>
              <a:rPr lang="en-US" sz="1200"/>
              <a:t>Glauser et al.  N Engl J Med 2010;362:790-9</a:t>
            </a:r>
            <a:endParaRPr lang="en-US" sz="40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79248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8229600" cy="1143000"/>
          </a:xfrm>
        </p:spPr>
        <p:txBody>
          <a:bodyPr/>
          <a:lstStyle/>
          <a:p>
            <a:r>
              <a:rPr lang="en-US" sz="2800"/>
              <a:t>Ethosuximide, Valproic Acid, and</a:t>
            </a:r>
            <a:br>
              <a:rPr lang="en-US" sz="2800"/>
            </a:br>
            <a:r>
              <a:rPr lang="en-US" sz="2800"/>
              <a:t>   Lamotrigine in Childhood Absence Epilepsy</a:t>
            </a:r>
            <a:r>
              <a:rPr lang="en-US" sz="4000"/>
              <a:t> </a:t>
            </a:r>
            <a:br>
              <a:rPr lang="en-US" sz="4000"/>
            </a:br>
            <a:r>
              <a:rPr lang="en-US" sz="1200"/>
              <a:t>Glauser et al.  N Engl J Med 2010;362:790-9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67800" cy="376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2895600"/>
            <a:ext cx="2133600" cy="4572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5029200"/>
            <a:ext cx="2133600" cy="4572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4953000" y="3048000"/>
            <a:ext cx="1371600" cy="2286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7772400" y="3048000"/>
            <a:ext cx="1371600" cy="2286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400800" y="3048000"/>
            <a:ext cx="1371600" cy="228600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3657600" y="5181600"/>
            <a:ext cx="685800" cy="2286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nfantileSpasms.mpg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24000"/>
            <a:ext cx="6858000" cy="46751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5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6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8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for Lecture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Identify the key clinical features that distinguish between common spells in pediatric patients 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Discuss the appropriate diagnostic work up for patients presenting with spells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Review the current evidence for management of various types of spells</a:t>
            </a:r>
          </a:p>
          <a:p>
            <a:pPr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Infantile Spasms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Onset 3mos – 8mos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West Syndrome triad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1. Infantile spasms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2. Develop regression/stagnation,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3. Hypsarhythmia on EEG 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Multifocal spikes &gt;300mV, chaotic background with slowing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2 types: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1.cyptogenic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normal birth and develop, unknown etiology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2.symptomatic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Abnormal brain and development</a:t>
            </a:r>
          </a:p>
          <a:p>
            <a:pPr lvl="3">
              <a:lnSpc>
                <a:spcPct val="80000"/>
              </a:lnSpc>
            </a:pPr>
            <a:r>
              <a:rPr lang="en-US" sz="1400"/>
              <a:t>Perinatal and prenatal insults</a:t>
            </a:r>
          </a:p>
          <a:p>
            <a:pPr lvl="3">
              <a:lnSpc>
                <a:spcPct val="80000"/>
              </a:lnSpc>
            </a:pPr>
            <a:r>
              <a:rPr lang="en-US" sz="1400"/>
              <a:t>Neurocutaneous syndromes - Tuberous sclerosis, NF </a:t>
            </a:r>
          </a:p>
          <a:p>
            <a:pPr lvl="3">
              <a:lnSpc>
                <a:spcPct val="80000"/>
              </a:lnSpc>
            </a:pPr>
            <a:r>
              <a:rPr lang="en-US" sz="1400"/>
              <a:t>Other - Agenesis of corpus collosum (Aicardi syn), Down’s Syndrome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Diagnosis:</a:t>
            </a:r>
            <a:br>
              <a:rPr lang="en-US" sz="4000"/>
            </a:br>
            <a:r>
              <a:rPr lang="en-US" sz="2800"/>
              <a:t>Hypsarrhythmia</a:t>
            </a:r>
          </a:p>
        </p:txBody>
      </p:sp>
      <p:pic>
        <p:nvPicPr>
          <p:cNvPr id="39939" name="Picture 3" descr="hyps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191000" cy="36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outil_bleu13_img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343400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791200" y="1981200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Normal Awake EEG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04800" y="1752600"/>
            <a:ext cx="4114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295400" y="1981200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</a:rPr>
              <a:t>Hypsarrhythmia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sz="3200"/>
              <a:t>AAN Practice Parameter </a:t>
            </a:r>
            <a:br>
              <a:rPr lang="en-US" sz="3200"/>
            </a:br>
            <a:r>
              <a:rPr lang="en-US" sz="3200"/>
              <a:t>Treatment of Infantile Spasm</a:t>
            </a:r>
            <a:r>
              <a:rPr lang="en-US" sz="4000"/>
              <a:t/>
            </a:r>
            <a:br>
              <a:rPr lang="en-US" sz="4000"/>
            </a:br>
            <a:r>
              <a:rPr lang="en-US" sz="1200"/>
              <a:t>M.T. Mackay et al. </a:t>
            </a:r>
            <a:r>
              <a:rPr lang="en-US" sz="1200" i="1"/>
              <a:t>Neurology </a:t>
            </a:r>
            <a:r>
              <a:rPr lang="en-US" sz="1200"/>
              <a:t>2004;62;1668-1681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Adrenocorticotropic hormone (ACTH) is </a:t>
            </a:r>
            <a:r>
              <a:rPr lang="en-US" sz="2800" i="1"/>
              <a:t>probably effective</a:t>
            </a:r>
            <a:r>
              <a:rPr lang="en-US" sz="2800"/>
              <a:t> for the short-term treatment of infantile spasms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There is </a:t>
            </a:r>
            <a:r>
              <a:rPr lang="en-US" sz="2800" i="1"/>
              <a:t>insufficient evidence</a:t>
            </a:r>
            <a:r>
              <a:rPr lang="en-US" sz="2800"/>
              <a:t> to determine whether oral corticosteroids are effective. 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Vigabatrin is </a:t>
            </a:r>
            <a:r>
              <a:rPr lang="en-US" sz="2800" i="1"/>
              <a:t>possibly effective</a:t>
            </a:r>
            <a:r>
              <a:rPr lang="en-US" sz="2800"/>
              <a:t> for the short-term treatment of infantile spasm and is possibly also effective for children with tuberous sclerosis.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/>
              <a:t>“Money, it’s a crime”</a:t>
            </a:r>
            <a:br>
              <a:rPr lang="en-US"/>
            </a:br>
            <a:r>
              <a:rPr lang="en-US" sz="1600"/>
              <a:t>Roger Waters.  Dark Side of the Moon 1973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0"/>
            <a:ext cx="6477000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85344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28600" y="1981200"/>
            <a:ext cx="84582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228600" y="2743200"/>
            <a:ext cx="845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152400"/>
            <a:ext cx="8229600" cy="1143000"/>
          </a:xfrm>
        </p:spPr>
        <p:txBody>
          <a:bodyPr/>
          <a:lstStyle/>
          <a:p>
            <a:r>
              <a:rPr lang="en-US" sz="2400" b="1"/>
              <a:t>High-dose oral prednisolone for infantile spasms: </a:t>
            </a:r>
            <a:br>
              <a:rPr lang="en-US" sz="2400" b="1"/>
            </a:br>
            <a:r>
              <a:rPr lang="en-US" sz="2400" b="1"/>
              <a:t>an effective and less expensive alternative to ACTH</a:t>
            </a:r>
            <a:r>
              <a:rPr lang="en-US" sz="4000" b="1"/>
              <a:t/>
            </a:r>
            <a:br>
              <a:rPr lang="en-US" sz="4000" b="1"/>
            </a:br>
            <a:r>
              <a:rPr lang="en-US" sz="1200"/>
              <a:t>Kossoff EH et al. Epilepsy Behav. 2009 Apr;14(4):674-6. Epub 2009 Feb 4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sz="2000"/>
              <a:t>High-dose oral prednisolone (40-60 mg/day) </a:t>
            </a:r>
          </a:p>
          <a:p>
            <a:endParaRPr lang="en-US" sz="2000"/>
          </a:p>
          <a:p>
            <a:r>
              <a:rPr lang="en-US" sz="2000"/>
              <a:t>Spasm freedom was equivalent to our most recent 15 infants receiving ACTH, with 13 (87%) responding, P=0.16. </a:t>
            </a:r>
          </a:p>
          <a:p>
            <a:endParaRPr lang="en-US" sz="2000"/>
          </a:p>
          <a:p>
            <a:r>
              <a:rPr lang="en-US" sz="2000"/>
              <a:t>Oral prednisolone had fewer adverse effects (53% vs 80%, P=0.10) </a:t>
            </a:r>
          </a:p>
          <a:p>
            <a:endParaRPr lang="en-US" sz="2000"/>
          </a:p>
          <a:p>
            <a:r>
              <a:rPr lang="en-US" sz="2000"/>
              <a:t>Oral prednisolone was less expensive ($200 vs approximately $70,000) than ACTH</a:t>
            </a:r>
            <a:br>
              <a:rPr lang="en-US" sz="2000"/>
            </a:b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Seizure</a:t>
            </a:r>
          </a:p>
        </p:txBody>
      </p:sp>
      <p:graphicFrame>
        <p:nvGraphicFramePr>
          <p:cNvPr id="45059" name="Group 3"/>
          <p:cNvGraphicFramePr>
            <a:graphicFrameLocks noGrp="1"/>
          </p:cNvGraphicFramePr>
          <p:nvPr>
            <p:ph sz="half" idx="1"/>
          </p:nvPr>
        </p:nvGraphicFramePr>
        <p:xfrm>
          <a:off x="533400" y="1600200"/>
          <a:ext cx="8001000" cy="2974340"/>
        </p:xfrm>
        <a:graphic>
          <a:graphicData uri="http://schemas.openxmlformats.org/drawingml/2006/table">
            <a:tbl>
              <a:tblPr/>
              <a:tblGrid>
                <a:gridCol w="2667000"/>
                <a:gridCol w="2667000"/>
                <a:gridCol w="2667000"/>
              </a:tblGrid>
              <a:tr h="4445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BEFORE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DURING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AFTER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282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Inciting 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rare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Aura: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Partial onset may have abnormal smell, taste, sensory disturbance, motor twitching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Stereotyped involuntary  cortical activity with associated movements/sensory disturbance, eye opening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Suppressible: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No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Confusion, lethargy, weakness (Todd’s), headache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None if absence seizure, frontal lobe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3" name="breath holding spellseizure Kai 5-1-103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600200"/>
            <a:ext cx="5410200" cy="4425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0" fill="hold"/>
                                        <p:tgtEl>
                                          <p:spTgt spid="46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Breath-Holding Spells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Onset 6-18mos, resolve by 6yo in 90%</a:t>
            </a:r>
          </a:p>
          <a:p>
            <a:pPr lvl="1"/>
            <a:r>
              <a:rPr lang="en-US" sz="2400"/>
              <a:t>No increased risk epilepsy, mental retardation</a:t>
            </a:r>
          </a:p>
          <a:p>
            <a:pPr lvl="1"/>
            <a:r>
              <a:rPr lang="en-US" sz="2400"/>
              <a:t>17% with syncope as adult</a:t>
            </a:r>
          </a:p>
          <a:p>
            <a:pPr lvl="1"/>
            <a:r>
              <a:rPr lang="en-US" sz="2400"/>
              <a:t>Affects up to 27% of children</a:t>
            </a:r>
          </a:p>
          <a:p>
            <a:r>
              <a:rPr lang="en-US" sz="2800"/>
              <a:t>3 types</a:t>
            </a:r>
          </a:p>
          <a:p>
            <a:pPr lvl="1"/>
            <a:r>
              <a:rPr lang="en-US" sz="2400"/>
              <a:t>Cyanotic </a:t>
            </a:r>
          </a:p>
          <a:p>
            <a:pPr lvl="2"/>
            <a:r>
              <a:rPr lang="en-US" sz="2000"/>
              <a:t>60% of BHS</a:t>
            </a:r>
          </a:p>
          <a:p>
            <a:pPr lvl="1"/>
            <a:r>
              <a:rPr lang="en-US" sz="2400"/>
              <a:t>Pallid </a:t>
            </a:r>
          </a:p>
          <a:p>
            <a:pPr lvl="2"/>
            <a:r>
              <a:rPr lang="en-US" sz="2000"/>
              <a:t>Asytole</a:t>
            </a:r>
          </a:p>
          <a:p>
            <a:pPr lvl="1"/>
            <a:r>
              <a:rPr lang="en-US" sz="2400"/>
              <a:t>Mixed</a:t>
            </a:r>
          </a:p>
          <a:p>
            <a:pPr lvl="1">
              <a:buFontTx/>
              <a:buNone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Breath-Holding Spells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8229600" cy="4525963"/>
          </a:xfrm>
        </p:spPr>
        <p:txBody>
          <a:bodyPr/>
          <a:lstStyle/>
          <a:p>
            <a:pPr lvl="2" algn="ctr">
              <a:buFontTx/>
              <a:buNone/>
            </a:pPr>
            <a:r>
              <a:rPr lang="en-US"/>
              <a:t>Emotional response</a:t>
            </a:r>
          </a:p>
          <a:p>
            <a:pPr lvl="2" algn="ctr">
              <a:buFontTx/>
              <a:buNone/>
            </a:pPr>
            <a:endParaRPr lang="en-US"/>
          </a:p>
          <a:p>
            <a:pPr lvl="2" algn="ctr">
              <a:buFontTx/>
              <a:buNone/>
            </a:pPr>
            <a:r>
              <a:rPr lang="en-US"/>
              <a:t>Cries or “holds breath”</a:t>
            </a:r>
          </a:p>
          <a:p>
            <a:pPr lvl="2" algn="ctr">
              <a:buFontTx/>
              <a:buNone/>
            </a:pPr>
            <a:endParaRPr lang="en-US"/>
          </a:p>
          <a:p>
            <a:pPr lvl="2" algn="ctr">
              <a:buFontTx/>
              <a:buNone/>
            </a:pPr>
            <a:r>
              <a:rPr lang="en-US"/>
              <a:t>LOC and loss of tone</a:t>
            </a:r>
          </a:p>
          <a:p>
            <a:pPr lvl="2" algn="ctr">
              <a:buFontTx/>
              <a:buNone/>
            </a:pPr>
            <a:endParaRPr lang="en-US"/>
          </a:p>
          <a:p>
            <a:pPr lvl="2" algn="ctr">
              <a:buFontTx/>
              <a:buNone/>
            </a:pPr>
            <a:r>
              <a:rPr lang="en-US"/>
              <a:t>Possible hypoxic convulsion</a:t>
            </a:r>
          </a:p>
          <a:p>
            <a:pPr lvl="2" algn="ctr">
              <a:buFontTx/>
              <a:buNone/>
            </a:pPr>
            <a:endParaRPr lang="en-US"/>
          </a:p>
          <a:p>
            <a:pPr lvl="2" algn="ctr">
              <a:buFontTx/>
              <a:buNone/>
            </a:pPr>
            <a:r>
              <a:rPr lang="en-US"/>
              <a:t>Rapid return to baseline with irritability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81000" y="2971800"/>
            <a:ext cx="830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9157" name="AutoShape 5"/>
          <p:cNvSpPr>
            <a:spLocks noChangeArrowheads="1"/>
          </p:cNvSpPr>
          <p:nvPr/>
        </p:nvSpPr>
        <p:spPr bwMode="auto">
          <a:xfrm>
            <a:off x="4343400" y="1981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4343400" y="28194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>
            <a:off x="4343400" y="37338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AutoShape 8"/>
          <p:cNvSpPr>
            <a:spLocks noChangeArrowheads="1"/>
          </p:cNvSpPr>
          <p:nvPr/>
        </p:nvSpPr>
        <p:spPr bwMode="auto">
          <a:xfrm>
            <a:off x="4343400" y="45720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Spells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ICD-9-CM = 780.39 Other convulsions</a:t>
            </a:r>
            <a:endParaRPr lang="en-US"/>
          </a:p>
          <a:p>
            <a:pPr lvl="1"/>
            <a:r>
              <a:rPr lang="en-US"/>
              <a:t>Convulsive disorder NOS</a:t>
            </a:r>
          </a:p>
          <a:p>
            <a:pPr lvl="1"/>
            <a:r>
              <a:rPr lang="en-US"/>
              <a:t>Fits NOS</a:t>
            </a:r>
          </a:p>
          <a:p>
            <a:pPr lvl="1"/>
            <a:r>
              <a:rPr lang="en-US"/>
              <a:t>Recurrent convulsions NOS</a:t>
            </a:r>
          </a:p>
          <a:p>
            <a:pPr lvl="1"/>
            <a:r>
              <a:rPr lang="en-US"/>
              <a:t>Seizure NOS</a:t>
            </a:r>
          </a:p>
          <a:p>
            <a:pPr lvl="1"/>
            <a:r>
              <a:rPr lang="en-US"/>
              <a:t>Seizures NOS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Breath-Holding Spells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Diagnosis</a:t>
            </a:r>
          </a:p>
          <a:p>
            <a:pPr lvl="1">
              <a:lnSpc>
                <a:spcPct val="90000"/>
              </a:lnSpc>
            </a:pPr>
            <a:r>
              <a:rPr lang="en-US"/>
              <a:t>Clinical scenario, video</a:t>
            </a:r>
          </a:p>
          <a:p>
            <a:pPr lvl="1">
              <a:lnSpc>
                <a:spcPct val="90000"/>
              </a:lnSpc>
            </a:pPr>
            <a:r>
              <a:rPr lang="en-US"/>
              <a:t>EKG to ruled out prolonged QT</a:t>
            </a:r>
          </a:p>
          <a:p>
            <a:pPr lvl="1">
              <a:lnSpc>
                <a:spcPct val="90000"/>
              </a:lnSpc>
            </a:pPr>
            <a:r>
              <a:rPr lang="en-US"/>
              <a:t>EEG if prolonged LOC, frequent association of convulsion</a:t>
            </a:r>
          </a:p>
          <a:p>
            <a:pPr>
              <a:lnSpc>
                <a:spcPct val="90000"/>
              </a:lnSpc>
            </a:pPr>
            <a:r>
              <a:rPr lang="en-US"/>
              <a:t>Treatment</a:t>
            </a:r>
          </a:p>
          <a:p>
            <a:pPr lvl="1">
              <a:lnSpc>
                <a:spcPct val="90000"/>
              </a:lnSpc>
            </a:pPr>
            <a:r>
              <a:rPr lang="en-US"/>
              <a:t>Reassurance</a:t>
            </a:r>
          </a:p>
          <a:p>
            <a:pPr lvl="1">
              <a:lnSpc>
                <a:spcPct val="90000"/>
              </a:lnSpc>
            </a:pPr>
            <a:r>
              <a:rPr lang="en-US"/>
              <a:t>Vagolytics (atropine), SSRIs, piracetam</a:t>
            </a:r>
          </a:p>
          <a:p>
            <a:pPr lvl="1">
              <a:lnSpc>
                <a:spcPct val="90000"/>
              </a:lnSpc>
            </a:pPr>
            <a:r>
              <a:rPr lang="en-US"/>
              <a:t>Iron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sz="2800"/>
              <a:t>A pacemaker for asystole in </a:t>
            </a:r>
            <a:br>
              <a:rPr lang="en-US" sz="2800"/>
            </a:br>
            <a:r>
              <a:rPr lang="en-US" sz="2800"/>
              <a:t>breath-holding spells</a:t>
            </a:r>
            <a:br>
              <a:rPr lang="en-US" sz="2800"/>
            </a:br>
            <a:r>
              <a:rPr lang="en-US" sz="1200" b="1"/>
              <a:t>Paediatr Child Health 2002;7(4):251-254.</a:t>
            </a:r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3" y="1600200"/>
            <a:ext cx="780097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Breath-Holding Spell</a:t>
            </a:r>
          </a:p>
        </p:txBody>
      </p:sp>
      <p:graphicFrame>
        <p:nvGraphicFramePr>
          <p:cNvPr id="52227" name="Group 3"/>
          <p:cNvGraphicFramePr>
            <a:graphicFrameLocks noGrp="1"/>
          </p:cNvGraphicFramePr>
          <p:nvPr>
            <p:ph sz="half" idx="1"/>
          </p:nvPr>
        </p:nvGraphicFramePr>
        <p:xfrm>
          <a:off x="457200" y="1981200"/>
          <a:ext cx="8001000" cy="2438400"/>
        </p:xfrm>
        <a:graphic>
          <a:graphicData uri="http://schemas.openxmlformats.org/drawingml/2006/table">
            <a:tbl>
              <a:tblPr/>
              <a:tblGrid>
                <a:gridCol w="2667000"/>
                <a:gridCol w="2667000"/>
                <a:gridCol w="2667000"/>
              </a:tblGrid>
              <a:tr h="3968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BEFORE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DURING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AFTER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1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Inciting 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Stress, excitement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Aura: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Crying, tantrum, “silent” scream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Loss of tone, cyanotic or pallor, may have brief stiffening or jerking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Suppressible: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No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Rapid return to baseline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 confusion except event itself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Irritability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1" name="shuddering3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00200"/>
            <a:ext cx="5791200" cy="46323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1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Shuddering Attacks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Onset infancy through childhood</a:t>
            </a:r>
          </a:p>
          <a:p>
            <a:r>
              <a:rPr lang="en-US" dirty="0"/>
              <a:t>Brief movements of whole body shivering</a:t>
            </a:r>
          </a:p>
          <a:p>
            <a:pPr lvl="1"/>
            <a:r>
              <a:rPr lang="en-US" dirty="0"/>
              <a:t>Variable frequency</a:t>
            </a:r>
          </a:p>
          <a:p>
            <a:pPr lvl="2"/>
            <a:r>
              <a:rPr lang="en-US" dirty="0"/>
              <a:t>1 - 100x per day</a:t>
            </a:r>
          </a:p>
          <a:p>
            <a:pPr lvl="2"/>
            <a:r>
              <a:rPr lang="en-US" dirty="0"/>
              <a:t>Shudder free intervals </a:t>
            </a:r>
          </a:p>
          <a:p>
            <a:pPr lvl="1"/>
            <a:r>
              <a:rPr lang="en-US" dirty="0"/>
              <a:t>No provocation</a:t>
            </a:r>
          </a:p>
          <a:p>
            <a:pPr lvl="2"/>
            <a:r>
              <a:rPr lang="en-US" dirty="0"/>
              <a:t>May be </a:t>
            </a:r>
            <a:r>
              <a:rPr lang="en-US" dirty="0" smtClean="0"/>
              <a:t>seen during excitement</a:t>
            </a:r>
            <a:r>
              <a:rPr lang="en-US" dirty="0"/>
              <a:t>, bowel movements, eating</a:t>
            </a:r>
          </a:p>
          <a:p>
            <a:pPr lvl="1"/>
            <a:r>
              <a:rPr lang="en-US" dirty="0"/>
              <a:t>Immediate return to baseline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Shuddering Attacks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Diagnosis</a:t>
            </a:r>
          </a:p>
          <a:p>
            <a:pPr lvl="1"/>
            <a:r>
              <a:rPr lang="en-US"/>
              <a:t>Clinical history, video</a:t>
            </a:r>
          </a:p>
          <a:p>
            <a:pPr lvl="1"/>
            <a:r>
              <a:rPr lang="en-US"/>
              <a:t>EEG if suspect myoclonus, infantile spasm</a:t>
            </a:r>
          </a:p>
          <a:p>
            <a:pPr lvl="1"/>
            <a:r>
              <a:rPr lang="en-US"/>
              <a:t>Examine family for tremor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8229600" cy="1143000"/>
          </a:xfrm>
        </p:spPr>
        <p:txBody>
          <a:bodyPr/>
          <a:lstStyle/>
          <a:p>
            <a:r>
              <a:rPr lang="en-US" sz="2800"/>
              <a:t>Shuddering attacks in children: An early clinical manifestation of essential tremor</a:t>
            </a:r>
            <a:r>
              <a:rPr lang="en-US" sz="4000"/>
              <a:t/>
            </a:r>
            <a:br>
              <a:rPr lang="en-US" sz="4000"/>
            </a:br>
            <a:r>
              <a:rPr lang="en-US" sz="1200"/>
              <a:t>Neurology</a:t>
            </a:r>
            <a:r>
              <a:rPr lang="en-US" sz="1200" i="1"/>
              <a:t> </a:t>
            </a:r>
            <a:r>
              <a:rPr lang="en-US" sz="1200"/>
              <a:t>1976;26;1027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6/6 children with shuddering had tremor</a:t>
            </a:r>
          </a:p>
          <a:p>
            <a:r>
              <a:rPr lang="en-US"/>
              <a:t>5/6 with familial essential tremor</a:t>
            </a:r>
          </a:p>
          <a:p>
            <a:r>
              <a:rPr lang="en-US"/>
              <a:t>EMG with characteristics of essential tremor</a:t>
            </a:r>
          </a:p>
          <a:p>
            <a:r>
              <a:rPr lang="en-US"/>
              <a:t>Reports of severe shuddering treated successfully with propranolol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Shuddering Attack</a:t>
            </a:r>
          </a:p>
        </p:txBody>
      </p:sp>
      <p:graphicFrame>
        <p:nvGraphicFramePr>
          <p:cNvPr id="58371" name="Group 3"/>
          <p:cNvGraphicFramePr>
            <a:graphicFrameLocks noGrp="1"/>
          </p:cNvGraphicFramePr>
          <p:nvPr>
            <p:ph sz="half" idx="1"/>
          </p:nvPr>
        </p:nvGraphicFramePr>
        <p:xfrm>
          <a:off x="609600" y="1905000"/>
          <a:ext cx="7391400" cy="1929130"/>
        </p:xfrm>
        <a:graphic>
          <a:graphicData uri="http://schemas.openxmlformats.org/drawingml/2006/table">
            <a:tbl>
              <a:tblPr/>
              <a:tblGrid>
                <a:gridCol w="2463800"/>
                <a:gridCol w="2463800"/>
                <a:gridCol w="2463800"/>
              </a:tblGrid>
              <a:tr h="23495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BEFORE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DURING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AFTER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38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Inciting 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None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Aura: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None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Brief trembling of whole body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Suppressible: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No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No change in level of consciousness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5" name="Vasovagal Syncope 2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447800"/>
            <a:ext cx="5715000" cy="46751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2" fill="hold"/>
                                        <p:tgtEl>
                                          <p:spTgt spid="59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274638"/>
          <a:ext cx="8229600" cy="585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Syncope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38800" cy="4525963"/>
          </a:xfrm>
        </p:spPr>
        <p:txBody>
          <a:bodyPr/>
          <a:lstStyle/>
          <a:p>
            <a:r>
              <a:rPr lang="en-US"/>
              <a:t>Defined as transient loss of consciousness and muscle tone</a:t>
            </a:r>
          </a:p>
          <a:p>
            <a:pPr lvl="1"/>
            <a:r>
              <a:rPr lang="en-US"/>
              <a:t>Presyncope – dizzy/vertigo, tunnel vision, diaphoresis, tachycardia</a:t>
            </a:r>
          </a:p>
          <a:p>
            <a:pPr lvl="1"/>
            <a:endParaRPr lang="en-US"/>
          </a:p>
          <a:p>
            <a:r>
              <a:rPr lang="en-US"/>
              <a:t>15% adolescents, 47% college students</a:t>
            </a:r>
          </a:p>
          <a:p>
            <a:r>
              <a:rPr lang="en-US"/>
              <a:t>3% of ER visits, 6% of hospital admissions</a:t>
            </a:r>
          </a:p>
        </p:txBody>
      </p:sp>
      <p:pic>
        <p:nvPicPr>
          <p:cNvPr id="61444" name="Picture 4" descr="dizzy-754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8797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Syncope </a:t>
            </a:r>
            <a:br>
              <a:rPr lang="en-US" sz="4000"/>
            </a:br>
            <a:r>
              <a:rPr lang="en-US" sz="3200"/>
              <a:t>Etiology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Neurocardiogenic – 75%</a:t>
            </a:r>
          </a:p>
          <a:p>
            <a:endParaRPr lang="en-US"/>
          </a:p>
          <a:p>
            <a:r>
              <a:rPr lang="en-US"/>
              <a:t>Noncardiac – 15-20%</a:t>
            </a:r>
          </a:p>
          <a:p>
            <a:pPr lvl="1"/>
            <a:r>
              <a:rPr lang="en-US"/>
              <a:t>Seizure, migraine, POTS, narcolepsy, toxin</a:t>
            </a:r>
          </a:p>
          <a:p>
            <a:endParaRPr lang="en-US"/>
          </a:p>
          <a:p>
            <a:r>
              <a:rPr lang="en-US"/>
              <a:t>Cardiac – 5-10%</a:t>
            </a:r>
          </a:p>
          <a:p>
            <a:pPr lvl="2"/>
            <a:r>
              <a:rPr lang="en-US"/>
              <a:t>Outflow obstruction, myocardial dysfunction, arrhythmia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152400"/>
            <a:ext cx="8229600" cy="1143000"/>
          </a:xfrm>
        </p:spPr>
        <p:txBody>
          <a:bodyPr/>
          <a:lstStyle/>
          <a:p>
            <a:r>
              <a:rPr lang="en-US" sz="4000"/>
              <a:t>Autonomic Dysregulation</a:t>
            </a:r>
            <a:br>
              <a:rPr lang="en-US" sz="4000"/>
            </a:br>
            <a:r>
              <a:rPr lang="en-US" sz="4000"/>
              <a:t>in Neurocardiogenic Syncope</a:t>
            </a:r>
            <a:endParaRPr lang="en-US" sz="2800"/>
          </a:p>
        </p:txBody>
      </p:sp>
      <p:pic>
        <p:nvPicPr>
          <p:cNvPr id="65539" name="Picture 3" descr="schema_syn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7056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8229600" cy="1143000"/>
          </a:xfrm>
        </p:spPr>
        <p:txBody>
          <a:bodyPr/>
          <a:lstStyle/>
          <a:p>
            <a:r>
              <a:rPr lang="en-US" sz="3200"/>
              <a:t>Neurocardiogenic Syncope</a:t>
            </a:r>
            <a:br>
              <a:rPr lang="en-US" sz="3200"/>
            </a:br>
            <a:r>
              <a:rPr lang="en-US" sz="3200"/>
              <a:t>Treatment</a:t>
            </a:r>
            <a:br>
              <a:rPr lang="en-US" sz="3200"/>
            </a:br>
            <a:r>
              <a:rPr lang="en-US" sz="1200"/>
              <a:t>N Engl J Med 2005;352:1004-10.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106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Syncope</a:t>
            </a:r>
          </a:p>
        </p:txBody>
      </p:sp>
      <p:graphicFrame>
        <p:nvGraphicFramePr>
          <p:cNvPr id="68611" name="Group 3"/>
          <p:cNvGraphicFramePr>
            <a:graphicFrameLocks noGrp="1"/>
          </p:cNvGraphicFramePr>
          <p:nvPr>
            <p:ph sz="half" idx="1"/>
          </p:nvPr>
        </p:nvGraphicFramePr>
        <p:xfrm>
          <a:off x="609600" y="1905000"/>
          <a:ext cx="7391400" cy="2865120"/>
        </p:xfrm>
        <a:graphic>
          <a:graphicData uri="http://schemas.openxmlformats.org/drawingml/2006/table">
            <a:tbl>
              <a:tblPr/>
              <a:tblGrid>
                <a:gridCol w="2463800"/>
                <a:gridCol w="2463800"/>
                <a:gridCol w="2463800"/>
              </a:tblGrid>
              <a:tr h="3032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BEFORE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DURING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AFTER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8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Inciting 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Stress, heat, emotion, position change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Aura: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Diaphoresis, dizziness, vertigo, tachycardia,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“tunnel vision”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Loss of muscle tone and consciousness, eyes closed during event, may have brief stiffening or jerking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Suppressible: 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No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Rapid return to baseline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No confusion except of event itself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5" name="Complex Motor Stereotypy (non autistic)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00200"/>
            <a:ext cx="5486400" cy="44894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1" fill="hold"/>
                                        <p:tgtEl>
                                          <p:spTgt spid="69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96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9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Stereotypy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Onset prior to 3yo </a:t>
            </a:r>
          </a:p>
          <a:p>
            <a:r>
              <a:rPr lang="en-US"/>
              <a:t>Repetitive, involuntary, purposeless activities</a:t>
            </a:r>
          </a:p>
          <a:p>
            <a:pPr lvl="1"/>
            <a:r>
              <a:rPr lang="en-US"/>
              <a:t>Head banging, hand flapping, rocking, nodding</a:t>
            </a:r>
          </a:p>
          <a:p>
            <a:pPr lvl="1"/>
            <a:r>
              <a:rPr lang="en-US"/>
              <a:t>Daily, bilateral, and distractible</a:t>
            </a:r>
          </a:p>
          <a:p>
            <a:r>
              <a:rPr lang="en-US"/>
              <a:t>Situational exacerbation</a:t>
            </a:r>
          </a:p>
          <a:p>
            <a:pPr lvl="1"/>
            <a:r>
              <a:rPr lang="en-US"/>
              <a:t>Excited, scared, bored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Stereotypy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Clinical scenario, video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Screen for Autistic Spectrum Disorders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Normal exam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 testing</a:t>
            </a:r>
          </a:p>
          <a:p>
            <a:pPr lvl="1"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800"/>
              <a:t>Treatment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Reassurance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No medication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Stimulants may worsen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Some Scary Spells</a:t>
            </a:r>
          </a:p>
        </p:txBody>
      </p:sp>
      <p:pic>
        <p:nvPicPr>
          <p:cNvPr id="11267" name="shuddering3.wmv">
            <a:hlinkClick r:id="" action="ppaction://media"/>
            <a:hlinkHover r:id="" action="ppaction://ole?verb=0"/>
          </p:cNvPr>
          <p:cNvPicPr>
            <a:picLocks noGrp="1" noChangeAspect="1" noChangeArrowheads="1"/>
          </p:cNvPicPr>
          <p:nvPr>
            <p:ph sz="quarter" idx="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3946525"/>
            <a:ext cx="2624138" cy="2179638"/>
          </a:xfrm>
          <a:ln/>
        </p:spPr>
      </p:pic>
      <p:pic>
        <p:nvPicPr>
          <p:cNvPr id="11268" name="Absence Seizure.mpg">
            <a:hlinkClick r:id="" action="ppaction://media"/>
          </p:cNvPr>
          <p:cNvPicPr>
            <a:picLocks noGrp="1" noChangeAspect="1" noChangeArrowheads="1"/>
          </p:cNvPicPr>
          <p:nvPr>
            <p:ph sz="quarter" idx="1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55750"/>
            <a:ext cx="2590800" cy="2119313"/>
          </a:xfrm>
        </p:spPr>
      </p:pic>
      <p:pic>
        <p:nvPicPr>
          <p:cNvPr id="11269" name="Complex Motor Stereotypy (non autistic).mpg">
            <a:hlinkClick r:id="" action="ppaction://media"/>
          </p:cNvPr>
          <p:cNvPicPr>
            <a:picLocks noGrp="1" noChangeAspect="1" noChangeArrowheads="1"/>
          </p:cNvPicPr>
          <p:nvPr>
            <p:ph sz="quarter" idx="2"/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600200"/>
            <a:ext cx="2590800" cy="2119313"/>
          </a:xfrm>
        </p:spPr>
      </p:pic>
      <p:pic>
        <p:nvPicPr>
          <p:cNvPr id="11270" name="breath holding spellseizure Kai 5-1-103.mpg">
            <a:hlinkClick r:id="" action="ppaction://media"/>
          </p:cNvPr>
          <p:cNvPicPr>
            <a:picLocks noGrp="1" noChangeAspect="1" noChangeArrowheads="1"/>
          </p:cNvPicPr>
          <p:nvPr>
            <p:ph sz="quarter" idx="4"/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962400"/>
            <a:ext cx="2590800" cy="21193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0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08" fill="hold"/>
                                        <p:tgtEl>
                                          <p:spTgt spid="11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9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1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488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520" fill="hold"/>
                                        <p:tgtEl>
                                          <p:spTgt spid="11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7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vide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6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vide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27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1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Stereotypy - Prognosis</a:t>
            </a:r>
            <a:br>
              <a:rPr lang="en-US"/>
            </a:br>
            <a:r>
              <a:rPr lang="en-US" sz="1400"/>
              <a:t>Singer H.  J Pediatr 2004;145:391-5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2400"/>
          </a:p>
          <a:p>
            <a:pPr>
              <a:lnSpc>
                <a:spcPct val="80000"/>
              </a:lnSpc>
            </a:pPr>
            <a:r>
              <a:rPr lang="en-US" sz="2400"/>
              <a:t>40 children followed up to 10yrs after initial presentation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32%  improved 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2% outgrew completely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50% unchanged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12% worse</a:t>
            </a:r>
          </a:p>
          <a:p>
            <a:pPr lvl="1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400"/>
              <a:t>Comorbid conditions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25% ADHD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5% OCD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18% chronic motor or vocal tics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20% learning disabilities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38% early developmental delay before age 4 years but with subsequent normal overall intellectual and motor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Stereotypy</a:t>
            </a:r>
          </a:p>
        </p:txBody>
      </p:sp>
      <p:graphicFrame>
        <p:nvGraphicFramePr>
          <p:cNvPr id="75779" name="Group 3"/>
          <p:cNvGraphicFramePr>
            <a:graphicFrameLocks noGrp="1"/>
          </p:cNvGraphicFramePr>
          <p:nvPr>
            <p:ph sz="half" idx="1"/>
          </p:nvPr>
        </p:nvGraphicFramePr>
        <p:xfrm>
          <a:off x="609600" y="1752600"/>
          <a:ext cx="7924800" cy="2391093"/>
        </p:xfrm>
        <a:graphic>
          <a:graphicData uri="http://schemas.openxmlformats.org/drawingml/2006/table">
            <a:tbl>
              <a:tblPr/>
              <a:tblGrid>
                <a:gridCol w="2641600"/>
                <a:gridCol w="2641600"/>
                <a:gridCol w="2641600"/>
              </a:tblGrid>
              <a:tr h="2682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BEFORE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DURING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AFTER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58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Inciting 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Stress, excitement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Aura: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None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Complex stereotypic movements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Suppressible: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Rarely as infant/child, more likely as pre-adolescent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No change in level of consciousness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Logan Motor Tic 1.mpg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524000"/>
            <a:ext cx="5638800" cy="46132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768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0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8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68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/>
              <a:t>Tics</a:t>
            </a:r>
            <a:br>
              <a:rPr lang="en-US" sz="4000"/>
            </a:br>
            <a:r>
              <a:rPr lang="en-US" sz="2800"/>
              <a:t>Characteristics</a:t>
            </a:r>
            <a:endParaRPr lang="en-US" sz="400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2 – 15% of school aged children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Age of onset after 3yo, typically school age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Peak at 11-13yo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Male &gt; female</a:t>
            </a:r>
          </a:p>
          <a:p>
            <a:pPr lvl="1">
              <a:lnSpc>
                <a:spcPct val="80000"/>
              </a:lnSpc>
            </a:pPr>
            <a:endParaRPr lang="en-US" sz="2400"/>
          </a:p>
          <a:p>
            <a:pPr>
              <a:lnSpc>
                <a:spcPct val="80000"/>
              </a:lnSpc>
            </a:pPr>
            <a:r>
              <a:rPr lang="en-US" sz="2800"/>
              <a:t>2 types</a:t>
            </a:r>
          </a:p>
          <a:p>
            <a:pPr lvl="1">
              <a:lnSpc>
                <a:spcPct val="80000"/>
              </a:lnSpc>
            </a:pPr>
            <a:r>
              <a:rPr lang="en-US"/>
              <a:t>Motor</a:t>
            </a:r>
          </a:p>
          <a:p>
            <a:pPr lvl="2">
              <a:lnSpc>
                <a:spcPct val="80000"/>
              </a:lnSpc>
            </a:pPr>
            <a:r>
              <a:rPr lang="en-US"/>
              <a:t>eye blinking, shoulder shrug, head nod</a:t>
            </a:r>
          </a:p>
          <a:p>
            <a:pPr lvl="1">
              <a:lnSpc>
                <a:spcPct val="80000"/>
              </a:lnSpc>
            </a:pPr>
            <a:r>
              <a:rPr lang="en-US"/>
              <a:t>Vocal</a:t>
            </a:r>
          </a:p>
          <a:p>
            <a:pPr lvl="2">
              <a:lnSpc>
                <a:spcPct val="80000"/>
              </a:lnSpc>
            </a:pPr>
            <a:r>
              <a:rPr lang="en-US"/>
              <a:t>Sniffing, grunting, barking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/>
              <a:t>Tics </a:t>
            </a:r>
            <a:r>
              <a:rPr lang="en-US" sz="3600"/>
              <a:t/>
            </a:r>
            <a:br>
              <a:rPr lang="en-US" sz="3600"/>
            </a:br>
            <a:r>
              <a:rPr lang="en-US" sz="2800"/>
              <a:t>Clinical Characteristics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Tics are </a:t>
            </a:r>
            <a:r>
              <a:rPr lang="en-US" sz="2400" b="1" i="1"/>
              <a:t>defined</a:t>
            </a:r>
            <a:r>
              <a:rPr lang="en-US" sz="2400"/>
              <a:t> as being: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Repetitive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Stereotyped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Intermittent</a:t>
            </a:r>
          </a:p>
          <a:p>
            <a:pPr>
              <a:lnSpc>
                <a:spcPct val="90000"/>
              </a:lnSpc>
            </a:pPr>
            <a:endParaRPr lang="en-US" sz="2400" b="1" i="1"/>
          </a:p>
          <a:p>
            <a:pPr>
              <a:lnSpc>
                <a:spcPct val="90000"/>
              </a:lnSpc>
            </a:pPr>
            <a:r>
              <a:rPr lang="en-US" sz="2400" b="1" i="1"/>
              <a:t>Most</a:t>
            </a:r>
            <a:r>
              <a:rPr lang="en-US" sz="2400"/>
              <a:t> tics are: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Non-rhythmic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Involve the head and upper body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Temporarily suppressible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“Build up” with rebound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Waxing and waning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Exacerbated by stress,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/>
              <a:t>Tics</a:t>
            </a:r>
            <a:br>
              <a:rPr lang="en-US" sz="4000"/>
            </a:br>
            <a:r>
              <a:rPr lang="en-US" sz="2800"/>
              <a:t>Comorbid Conditions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1157288" y="1538288"/>
          <a:ext cx="6829425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4191000" y="25146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Tics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3124200" y="3657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ADHD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5257800" y="36576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OCD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4114800" y="46482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Anxiety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/>
              <a:t>Tics </a:t>
            </a:r>
            <a:br>
              <a:rPr lang="en-US" sz="4000"/>
            </a:br>
            <a:r>
              <a:rPr lang="en-US" sz="2800"/>
              <a:t>Diagnosis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No testing unless clinical characteristics suggest otherwise</a:t>
            </a:r>
          </a:p>
          <a:p>
            <a:pPr lvl="1"/>
            <a:r>
              <a:rPr lang="en-US" sz="2400"/>
              <a:t>Atypical clinical course </a:t>
            </a:r>
          </a:p>
          <a:p>
            <a:pPr lvl="2"/>
            <a:r>
              <a:rPr lang="en-US" sz="2000"/>
              <a:t>Lack of response to treatment</a:t>
            </a:r>
          </a:p>
          <a:p>
            <a:pPr lvl="2"/>
            <a:r>
              <a:rPr lang="en-US" sz="2000"/>
              <a:t>Cognitive decline not attributed to ADHD</a:t>
            </a:r>
          </a:p>
          <a:p>
            <a:pPr lvl="2"/>
            <a:r>
              <a:rPr lang="en-US" sz="2000"/>
              <a:t>Nocturnal disruptions</a:t>
            </a:r>
          </a:p>
          <a:p>
            <a:pPr lvl="2"/>
            <a:endParaRPr lang="en-US" sz="2000"/>
          </a:p>
          <a:p>
            <a:pPr lvl="1"/>
            <a:r>
              <a:rPr lang="en-US" sz="2400"/>
              <a:t>Rare disorders:</a:t>
            </a:r>
          </a:p>
          <a:p>
            <a:pPr lvl="2"/>
            <a:r>
              <a:rPr lang="en-US" sz="2000"/>
              <a:t>Dystonia  –  Wilson’s, PKAN, mitochondrial disorders</a:t>
            </a:r>
          </a:p>
          <a:p>
            <a:pPr lvl="2"/>
            <a:r>
              <a:rPr lang="en-US" sz="2000"/>
              <a:t>Chorea – Sydenham’s</a:t>
            </a:r>
          </a:p>
          <a:p>
            <a:pPr lvl="2"/>
            <a:r>
              <a:rPr lang="en-US" sz="2000"/>
              <a:t>Neurobehavioral symptoms and Strep - PANDAS</a:t>
            </a:r>
          </a:p>
          <a:p>
            <a:pPr lvl="1"/>
            <a:endParaRPr lang="en-US" sz="2400"/>
          </a:p>
          <a:p>
            <a:pPr lvl="2"/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Tic or Stereotypy</a:t>
            </a:r>
            <a:br>
              <a:rPr lang="en-US"/>
            </a:br>
            <a:r>
              <a:rPr lang="en-US" sz="1400"/>
              <a:t>Singer H.  J Pediatr 2004;145:391-5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991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228600" y="2743200"/>
            <a:ext cx="8686800" cy="228600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28600" y="3962400"/>
            <a:ext cx="8686800" cy="228600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228600" y="4495800"/>
            <a:ext cx="8686800" cy="228600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228600" y="3048000"/>
            <a:ext cx="8686800" cy="228600"/>
          </a:xfrm>
          <a:prstGeom prst="rect">
            <a:avLst/>
          </a:prstGeom>
          <a:solidFill>
            <a:schemeClr val="accent1">
              <a:alpha val="3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Tics</a:t>
            </a:r>
            <a:br>
              <a:rPr lang="en-US" sz="4000"/>
            </a:br>
            <a:r>
              <a:rPr lang="en-US" sz="2800"/>
              <a:t>Treatment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Most do not need any treatment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Avoid treating parental anxiety</a:t>
            </a:r>
          </a:p>
          <a:p>
            <a:pPr lvl="1">
              <a:lnSpc>
                <a:spcPct val="80000"/>
              </a:lnSpc>
            </a:pPr>
            <a:endParaRPr lang="en-US" sz="1600"/>
          </a:p>
          <a:p>
            <a:pPr>
              <a:lnSpc>
                <a:spcPct val="80000"/>
              </a:lnSpc>
            </a:pPr>
            <a:r>
              <a:rPr lang="en-US" sz="1800"/>
              <a:t>Treatment reserved for interference with life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Pain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School decline or absences, disruption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Social impairment</a:t>
            </a:r>
          </a:p>
          <a:p>
            <a:pPr lvl="1">
              <a:lnSpc>
                <a:spcPct val="80000"/>
              </a:lnSpc>
            </a:pPr>
            <a:endParaRPr lang="en-US" sz="1600"/>
          </a:p>
          <a:p>
            <a:pPr>
              <a:lnSpc>
                <a:spcPct val="80000"/>
              </a:lnSpc>
            </a:pPr>
            <a:r>
              <a:rPr lang="en-US" sz="1800"/>
              <a:t>Treat the most disabling symptom</a:t>
            </a:r>
          </a:p>
          <a:p>
            <a:pPr lvl="1">
              <a:lnSpc>
                <a:spcPct val="80000"/>
              </a:lnSpc>
            </a:pPr>
            <a:endParaRPr lang="en-US" sz="1600"/>
          </a:p>
          <a:p>
            <a:pPr>
              <a:lnSpc>
                <a:spcPct val="80000"/>
              </a:lnSpc>
            </a:pPr>
            <a:r>
              <a:rPr lang="en-US" sz="1800"/>
              <a:t>Medications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First Line 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alpha-2 agonists - guanfacine and clonidine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Second line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Antipsychotics - haldol, aripiprazole, risperidone 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Baclofen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Antiepileptics</a:t>
            </a:r>
          </a:p>
          <a:p>
            <a:pPr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And on to the Spells…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sz="4000"/>
              <a:t>NIH Tourette and ADHD Trial Stimulants </a:t>
            </a:r>
            <a:r>
              <a:rPr lang="en-US" sz="4000" i="1"/>
              <a:t>Improve</a:t>
            </a:r>
            <a:r>
              <a:rPr lang="en-US" sz="4000"/>
              <a:t> Tics</a:t>
            </a:r>
            <a:br>
              <a:rPr lang="en-US" sz="4000"/>
            </a:br>
            <a:r>
              <a:rPr lang="en-US" sz="1200"/>
              <a:t>Neurology - Volume 58, Issue 4 (February 2002)  </a:t>
            </a:r>
            <a:endParaRPr lang="en-US" sz="400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>
              <a:buFontTx/>
              <a:buNone/>
            </a:pPr>
            <a:r>
              <a:rPr lang="en-US"/>
              <a:t>ADHD Symptoms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		        Tics</a:t>
            </a:r>
          </a:p>
        </p:txBody>
      </p:sp>
      <p:pic>
        <p:nvPicPr>
          <p:cNvPr id="84997" name="Picture 5" descr="f9f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0"/>
            <a:ext cx="4495800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f9f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419600" cy="296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33400" y="5257800"/>
            <a:ext cx="807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“</a:t>
            </a:r>
            <a:r>
              <a:rPr lang="en-US" b="1"/>
              <a:t>The proportion of individual subjects reporting a worsening of tics as an adverse effect was no higher in those treated with MPH (20%) than those being administered CLON alone (26%) or placebo (22%).</a:t>
            </a:r>
            <a:r>
              <a:rPr lang="en-US"/>
              <a:t> 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Tics</a:t>
            </a:r>
          </a:p>
        </p:txBody>
      </p:sp>
      <p:graphicFrame>
        <p:nvGraphicFramePr>
          <p:cNvPr id="87043" name="Group 3"/>
          <p:cNvGraphicFramePr>
            <a:graphicFrameLocks noGrp="1"/>
          </p:cNvGraphicFramePr>
          <p:nvPr>
            <p:ph idx="1"/>
          </p:nvPr>
        </p:nvGraphicFramePr>
        <p:xfrm>
          <a:off x="1143000" y="1828800"/>
          <a:ext cx="6602413" cy="3076575"/>
        </p:xfrm>
        <a:graphic>
          <a:graphicData uri="http://schemas.openxmlformats.org/drawingml/2006/table">
            <a:tbl>
              <a:tblPr/>
              <a:tblGrid>
                <a:gridCol w="2200275"/>
                <a:gridCol w="2201863"/>
                <a:gridCol w="2200275"/>
              </a:tblGrid>
              <a:tr h="7905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BEFORE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DURING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AFTER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022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Inciting 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Stress, concentration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Aura: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Sensory or premonitory urge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Event: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Simple brief patterned movement or noise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Suppressible: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 Temporarily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Brief relaxation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No change in level of consciousness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</a:rPr>
              <a:t>Differentiation of Pediatric 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Spells Based on History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0" y="8074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/>
          </a:p>
        </p:txBody>
      </p:sp>
      <p:graphicFrame>
        <p:nvGraphicFramePr>
          <p:cNvPr id="88068" name="Group 4"/>
          <p:cNvGraphicFramePr>
            <a:graphicFrameLocks noGrp="1"/>
          </p:cNvGraphicFramePr>
          <p:nvPr/>
        </p:nvGraphicFramePr>
        <p:xfrm>
          <a:off x="0" y="1600200"/>
          <a:ext cx="9144000" cy="4299585"/>
        </p:xfrm>
        <a:graphic>
          <a:graphicData uri="http://schemas.openxmlformats.org/drawingml/2006/table">
            <a:tbl>
              <a:tblPr/>
              <a:tblGrid>
                <a:gridCol w="1812925"/>
                <a:gridCol w="2443163"/>
                <a:gridCol w="2444750"/>
                <a:gridCol w="2443162"/>
              </a:tblGrid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BEFORE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DURING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AFTER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Tic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Inciting event:  Stress, concentration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Aura:  Sensory or premonitory urge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Event:  Simple brief patterned movement or noise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Suppressible:  Temporarily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Brief relaxation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No change in level of consciousness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Stereotypy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Inciting event:  Stress, excitement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Aura:  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Event:  Complex stereotypic movements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Suppressible:  Rarely as infant/child, more likely as pre-adolescent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No change in level of consciousness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Syncope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Inciting event:  Stress, heat, emotion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Aura:  Diaphoresis, dizzy/vertigo, tachycardia, tunnel vision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Event:  Loss of muscle tone and consciousness, eyes closed during event, may have brief stiffening or jerking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Suppressible:  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Rapid return to baseline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No confusion except event itself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Seizure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Inciting event:  rare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Aura:  Partial onset may have abnormal smell, taste, sensory disturbance, motor twitching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Event:  Stereotyped involuntary  cortical activity with associated movements/sensory disturbance, eye opening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Suppressible:  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Confusion, lethargy, weakness (Todd’s), headache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None if absence seizure, frontal lobe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Breath Holding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Inciting event:  Stress, excitement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Aura:  crying, tantrum, “silent” scream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Event:  Loss of tone, cyanotic or pallor, may have brief stiffening or jerking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Suppressible:  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Rapid return to baseline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No confusion except event itself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Irritability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Shuddering</a:t>
                      </a: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Inciting event:  None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Aura:  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Event:  Brief trembling of whole body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Suppressible:  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No change in level of consciousness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0" y="7031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sz="2800"/>
              <a:t>Spells can be differentiated through careful history of what occurred before, during, and after spells</a:t>
            </a:r>
          </a:p>
        </p:txBody>
      </p:sp>
      <p:pic>
        <p:nvPicPr>
          <p:cNvPr id="89092" name="Tourette Syndrome - HBO  Tourette Syndrome Association.mpg">
            <a:hlinkClick r:id="" action="ppaction://media"/>
          </p:cNvPr>
          <p:cNvPicPr>
            <a:picLocks noGrp="1" noChangeAspect="1" noChangeArrowheads="1"/>
          </p:cNvPicPr>
          <p:nvPr>
            <p:ph sz="quarter" idx="2"/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514600"/>
            <a:ext cx="4038600" cy="33035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909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819400" y="5867400"/>
          <a:ext cx="36290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7" name="Package" r:id="rId6" imgW="3629160" imgH="485640" progId="Package">
                  <p:embed/>
                </p:oleObj>
              </mc:Choice>
              <mc:Fallback>
                <p:oleObj name="Package" r:id="rId6" imgW="3629160" imgH="485640" progId="Pack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867400"/>
                        <a:ext cx="36290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37" fill="hold"/>
                                        <p:tgtEl>
                                          <p:spTgt spid="890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9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90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Complex Partial Seizure.mp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676400"/>
            <a:ext cx="5410200" cy="4425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18" fill="hold"/>
                                        <p:tgtEl>
                                          <p:spTgt spid="1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type of spell was this?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9_Stripes">
  <a:themeElements>
    <a:clrScheme name="2009_Strip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9_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9_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_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_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_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_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9_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_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_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_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_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_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9_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2009_Stripes</Template>
  <TotalTime>49</TotalTime>
  <Words>2141</Words>
  <Application>Microsoft Office PowerPoint</Application>
  <PresentationFormat>On-screen Show (4:3)</PresentationFormat>
  <Paragraphs>454</Paragraphs>
  <Slides>73</Slides>
  <Notes>12</Notes>
  <HiddenSlides>0</HiddenSlides>
  <MMClips>14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2009_Stripes</vt:lpstr>
      <vt:lpstr>Package</vt:lpstr>
      <vt:lpstr>Pediatric Spells:  Not All That Moves Is a Seizure</vt:lpstr>
      <vt:lpstr>Disclosures</vt:lpstr>
      <vt:lpstr>Goals for Lecture</vt:lpstr>
      <vt:lpstr>Spells</vt:lpstr>
      <vt:lpstr>PowerPoint Presentation</vt:lpstr>
      <vt:lpstr>Some Scary Spells</vt:lpstr>
      <vt:lpstr>And on to the Spells…</vt:lpstr>
      <vt:lpstr>PowerPoint Presentation</vt:lpstr>
      <vt:lpstr>What type of spell was this?</vt:lpstr>
      <vt:lpstr>Complex Partial Seizure</vt:lpstr>
      <vt:lpstr>So What is the Difference Between Seizure and Epilepsy?</vt:lpstr>
      <vt:lpstr>Seizures and Epilepsy</vt:lpstr>
      <vt:lpstr>Seizure Classification</vt:lpstr>
      <vt:lpstr>So Why Call it Epilepsy?</vt:lpstr>
      <vt:lpstr>Risk of Epilepsy after First Unprovoked Seizure S. Shinnar et al. Pediatrics 1996;98;216-225</vt:lpstr>
      <vt:lpstr>Predictors of Multiple Seizures in a Cohort of Children Prospectively Followed from the Time of Their First Unprovoked Seizure Ann Neurol 2000;48:140–147</vt:lpstr>
      <vt:lpstr>Which is better? Me or EEG</vt:lpstr>
      <vt:lpstr>The accuracy of the diagnosis of paroxysmal events in children H. Stroink et al.  J. Neurol. Neurosurg. Psychiatry 1998;64;595-600</vt:lpstr>
      <vt:lpstr>What Tests Should Be Performed on Patients with New Onset Seizure?</vt:lpstr>
      <vt:lpstr>AAN: Evaluation of  First Unprovoked Seizure Hirtz et al. 2000;55;616-623 Neurology</vt:lpstr>
      <vt:lpstr>AAN: Treatment of  First Nonfebrile Seizure D. Hirtz et al. Neurology 2003;60;166-175</vt:lpstr>
      <vt:lpstr>PowerPoint Presentation</vt:lpstr>
      <vt:lpstr>What type of spell was this?</vt:lpstr>
      <vt:lpstr>Absence Seizure</vt:lpstr>
      <vt:lpstr>Diagnosis: Generalized 3-5Hz Spike and Wave</vt:lpstr>
      <vt:lpstr>Ethosuximide, Valproic Acid, and    Lamotrigine in Childhood Absence Epilepsy Glauser et al.  N Engl J Med 2010;362:790-9</vt:lpstr>
      <vt:lpstr>Ethosuximide, Valproic Acid, and    Lamotrigine in Childhood Absence Epilepsy  Glauser et al.  N Engl J Med 2010;362:790-9</vt:lpstr>
      <vt:lpstr>PowerPoint Presentation</vt:lpstr>
      <vt:lpstr>What type of spell was this?</vt:lpstr>
      <vt:lpstr>Infantile Spasms</vt:lpstr>
      <vt:lpstr>Diagnosis: Hypsarrhythmia</vt:lpstr>
      <vt:lpstr>AAN Practice Parameter  Treatment of Infantile Spasm M.T. Mackay et al. Neurology 2004;62;1668-1681</vt:lpstr>
      <vt:lpstr>“Money, it’s a crime” Roger Waters.  Dark Side of the Moon 1973</vt:lpstr>
      <vt:lpstr>High-dose oral prednisolone for infantile spasms:  an effective and less expensive alternative to ACTH Kossoff EH et al. Epilepsy Behav. 2009 Apr;14(4):674-6. Epub 2009 Feb 4</vt:lpstr>
      <vt:lpstr>Seizure</vt:lpstr>
      <vt:lpstr>PowerPoint Presentation</vt:lpstr>
      <vt:lpstr>What type of spell was this?</vt:lpstr>
      <vt:lpstr>Breath-Holding Spells</vt:lpstr>
      <vt:lpstr>Breath-Holding Spells</vt:lpstr>
      <vt:lpstr>Breath-Holding Spells</vt:lpstr>
      <vt:lpstr>A pacemaker for asystole in  breath-holding spells Paediatr Child Health 2002;7(4):251-254.</vt:lpstr>
      <vt:lpstr>Breath-Holding Spell</vt:lpstr>
      <vt:lpstr>PowerPoint Presentation</vt:lpstr>
      <vt:lpstr>What type of spell was this?</vt:lpstr>
      <vt:lpstr>Shuddering Attacks</vt:lpstr>
      <vt:lpstr>Shuddering Attacks</vt:lpstr>
      <vt:lpstr>Shuddering attacks in children: An early clinical manifestation of essential tremor Neurology 1976;26;1027</vt:lpstr>
      <vt:lpstr>Shuddering Attack</vt:lpstr>
      <vt:lpstr>PowerPoint Presentation</vt:lpstr>
      <vt:lpstr>What type of spell was this?</vt:lpstr>
      <vt:lpstr>Syncope</vt:lpstr>
      <vt:lpstr>Syncope  Etiology</vt:lpstr>
      <vt:lpstr>Autonomic Dysregulation in Neurocardiogenic Syncope</vt:lpstr>
      <vt:lpstr>Neurocardiogenic Syncope Treatment N Engl J Med 2005;352:1004-10.</vt:lpstr>
      <vt:lpstr>Syncope</vt:lpstr>
      <vt:lpstr>PowerPoint Presentation</vt:lpstr>
      <vt:lpstr>What type of spell was this?</vt:lpstr>
      <vt:lpstr>Stereotypy</vt:lpstr>
      <vt:lpstr>Stereotypy</vt:lpstr>
      <vt:lpstr>Stereotypy - Prognosis Singer H.  J Pediatr 2004;145:391-5</vt:lpstr>
      <vt:lpstr>Stereotypy</vt:lpstr>
      <vt:lpstr>PowerPoint Presentation</vt:lpstr>
      <vt:lpstr>What type of spell was this?</vt:lpstr>
      <vt:lpstr>Tics Characteristics</vt:lpstr>
      <vt:lpstr>Tics  Clinical Characteristics</vt:lpstr>
      <vt:lpstr>Tics Comorbid Conditions</vt:lpstr>
      <vt:lpstr>Tics  Diagnosis</vt:lpstr>
      <vt:lpstr>Tic or Stereotypy Singer H.  J Pediatr 2004;145:391-5</vt:lpstr>
      <vt:lpstr>Tics Treatment</vt:lpstr>
      <vt:lpstr>NIH Tourette and ADHD Trial Stimulants Improve Tics Neurology - Volume 58, Issue 4 (February 2002)  </vt:lpstr>
      <vt:lpstr>Tics</vt:lpstr>
      <vt:lpstr>Differentiation of Pediatric  Spells Based on History</vt:lpstr>
      <vt:lpstr>Conclusion</vt:lpstr>
    </vt:vector>
  </TitlesOfParts>
  <Company>marc disabella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Spells:  Not All That Moves Is a Seizure</dc:title>
  <dc:creator>marc disabella</dc:creator>
  <cp:lastModifiedBy>DiSabella, Marc</cp:lastModifiedBy>
  <cp:revision>47</cp:revision>
  <dcterms:created xsi:type="dcterms:W3CDTF">2010-10-19T16:11:49Z</dcterms:created>
  <dcterms:modified xsi:type="dcterms:W3CDTF">2014-07-09T13:26:21Z</dcterms:modified>
</cp:coreProperties>
</file>