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0EBE8"/>
    <a:srgbClr val="DA291C"/>
    <a:srgbClr val="746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486"/>
      </p:cViewPr>
      <p:guideLst>
        <p:guide orient="horz" pos="595"/>
        <p:guide orient="horz" pos="1661"/>
        <p:guide orient="horz" pos="4156"/>
        <p:guide pos="388"/>
        <p:guide pos="4195"/>
        <p:guide pos="44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366D-01BF-46F3-8435-9CC6E108677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EF0B-A4CA-4DD5-A4D1-22396EE39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DF0E52-D81D-4DF6-A256-7D96347BD867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311275"/>
            <a:ext cx="9144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194"/>
            <a:ext cx="9144000" cy="4637151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6"/>
            <a:ext cx="8223307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>
                <a:cs typeface="Corbel"/>
              </a:defRPr>
            </a:lvl3pPr>
            <a:lvl4pPr>
              <a:defRPr sz="1600" b="0" i="0">
                <a:cs typeface="Corbel"/>
              </a:defRPr>
            </a:lvl4pPr>
            <a:lvl5pPr>
              <a:defRPr sz="1600" b="0" i="0">
                <a:cs typeface="Corbel"/>
              </a:defRPr>
            </a:lvl5pPr>
            <a:lvl6pPr>
              <a:defRPr sz="1600" b="0" i="0">
                <a:cs typeface="Corbel"/>
              </a:defRPr>
            </a:lvl6pPr>
            <a:lvl7pPr>
              <a:defRPr sz="1600" b="0" i="0">
                <a:cs typeface="Corbel"/>
              </a:defRPr>
            </a:lvl7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 (Tau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65194"/>
            <a:ext cx="9144000" cy="4637151"/>
          </a:xfrm>
          <a:prstGeom prst="rect">
            <a:avLst/>
          </a:prstGeom>
          <a:solidFill>
            <a:srgbClr val="F0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6"/>
            <a:ext cx="6148389" cy="4271992"/>
          </a:xfrm>
        </p:spPr>
        <p:txBody>
          <a:bodyPr/>
          <a:lstStyle>
            <a:lvl1pPr marL="0" indent="0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/>
            </a:lvl2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	</a:t>
            </a:r>
          </a:p>
          <a:p>
            <a:pPr lvl="2"/>
            <a:r>
              <a:rPr lang="en-US" dirty="0" smtClean="0"/>
              <a:t>Third Level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056438" y="1311275"/>
            <a:ext cx="2087562" cy="4235450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1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6764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5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676400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57700" y="1676400"/>
            <a:ext cx="3848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57700" y="4076700"/>
            <a:ext cx="3848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982780"/>
            <a:ext cx="5792847" cy="8985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Thank You</a:t>
            </a:r>
            <a:endParaRPr lang="en-US" dirty="0"/>
          </a:p>
        </p:txBody>
      </p:sp>
      <p:pic>
        <p:nvPicPr>
          <p:cNvPr id="4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743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 baseline="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Title of Presentation or 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pic>
        <p:nvPicPr>
          <p:cNvPr id="3076" name="Picture 4" descr="O:\MAC-SERVER\Jobs\CNM_Childrens_National_Medical_Center\12495-08_Collateral_Templates\PPT\Links\CN_Red_Title_Bkg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633662"/>
            <a:ext cx="9144000" cy="4224338"/>
          </a:xfrm>
          <a:prstGeom prst="rect">
            <a:avLst/>
          </a:prstGeom>
          <a:noFill/>
        </p:spPr>
      </p:pic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744" y="608440"/>
            <a:ext cx="6158819" cy="9747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74666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32" y="2187558"/>
            <a:ext cx="4246533" cy="438156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46661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(00/00/0000)</a:t>
            </a:r>
            <a:endParaRPr lang="en-US" dirty="0"/>
          </a:p>
        </p:txBody>
      </p:sp>
      <p:pic>
        <p:nvPicPr>
          <p:cNvPr id="3074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171450"/>
          </a:xfrm>
          <a:prstGeom prst="rect">
            <a:avLst/>
          </a:prstGeom>
          <a:noFill/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636838"/>
            <a:ext cx="9144000" cy="42211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188640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O:\MAC-SERVER\Jobs\CNM_Childrens_National_Medical_Center\12495-08_Collateral_Templates\PPT\Links\CN_Red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1179"/>
            <a:ext cx="9144001" cy="5321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46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MAC-SERVER\Jobs\CNM_Childrens_National_Medical_Center\12495-08_Collateral_Templates\PPT\Links\CN_Taupe_DivBk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79343"/>
            <a:ext cx="9144001" cy="5321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0918"/>
            <a:ext cx="7772400" cy="1470025"/>
          </a:xfrm>
        </p:spPr>
        <p:txBody>
          <a:bodyPr anchor="t">
            <a:normAutofit/>
          </a:bodyPr>
          <a:lstStyle>
            <a:lvl1pPr algn="l">
              <a:defRPr sz="2800" i="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908" y="6356350"/>
            <a:ext cx="2133600" cy="365125"/>
          </a:xfrm>
        </p:spPr>
        <p:txBody>
          <a:bodyPr/>
          <a:lstStyle>
            <a:lvl1pPr algn="l">
              <a:defRPr sz="1050"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8223307" cy="4454557"/>
          </a:xfrm>
        </p:spPr>
        <p:txBody>
          <a:bodyPr/>
          <a:lstStyle>
            <a:lvl1pPr marL="0" indent="0" algn="l">
              <a:buNone/>
              <a:defRPr sz="1600" b="0" baseline="0">
                <a:latin typeface="Corbel" pitchFamily="34" charset="0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>
                <a:latin typeface="Corbel"/>
                <a:cs typeface="Corbel"/>
              </a:defRPr>
            </a:lvl3pPr>
            <a:lvl4pPr>
              <a:defRPr sz="1600">
                <a:latin typeface="Corbel"/>
                <a:cs typeface="Corbel"/>
              </a:defRPr>
            </a:lvl4pPr>
            <a:lvl5pPr>
              <a:defRPr sz="1600" b="0" i="0">
                <a:latin typeface="Corbel"/>
                <a:cs typeface="Corbel"/>
              </a:defRPr>
            </a:lvl5pPr>
            <a:lvl6pPr>
              <a:defRPr sz="1600" b="0" i="0" baseline="0">
                <a:latin typeface="Corbel"/>
                <a:cs typeface="Corbel"/>
              </a:defRPr>
            </a:lvl6pPr>
            <a:lvl7pPr>
              <a:defRPr sz="1600" b="0" i="0">
                <a:latin typeface="Corbel"/>
                <a:cs typeface="Corbel"/>
              </a:defRPr>
            </a:lvl7pPr>
            <a:lvl8pPr>
              <a:defRPr sz="1600" b="0" i="0">
                <a:latin typeface="Corbel"/>
                <a:cs typeface="Corbel"/>
              </a:defRPr>
            </a:lvl8pPr>
            <a:lvl9pPr>
              <a:defRPr sz="1600" b="0" i="0">
                <a:latin typeface="Corbel"/>
                <a:cs typeface="Corbel"/>
              </a:defRPr>
            </a:lvl9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err="1" smtClean="0"/>
              <a:t>Nineth</a:t>
            </a:r>
            <a:r>
              <a:rPr lang="en-US" dirty="0" smtClean="0"/>
              <a:t> Level</a:t>
            </a:r>
          </a:p>
          <a:p>
            <a:pPr lvl="8"/>
            <a:endParaRPr lang="en-US" dirty="0" smtClean="0"/>
          </a:p>
        </p:txBody>
      </p:sp>
      <p:pic>
        <p:nvPicPr>
          <p:cNvPr id="7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3914773" cy="4454557"/>
          </a:xfrm>
        </p:spPr>
        <p:txBody>
          <a:bodyPr>
            <a:normAutofit/>
          </a:bodyPr>
          <a:lstStyle>
            <a:lvl1pPr marL="0" indent="0">
              <a:buNone/>
              <a:defRPr sz="1600" b="0" i="0" baseline="0">
                <a:latin typeface="Corbel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 baseline="0">
                <a:cs typeface="Corbel"/>
              </a:defRPr>
            </a:lvl3pPr>
            <a:lvl4pPr>
              <a:defRPr sz="1600" b="0" i="0" baseline="0">
                <a:cs typeface="Corbel"/>
              </a:defRPr>
            </a:lvl4pPr>
            <a:lvl5pPr>
              <a:defRPr sz="1600" b="0" i="0">
                <a:cs typeface="Corbel"/>
              </a:defRPr>
            </a:lvl5pPr>
            <a:lvl6pPr>
              <a:defRPr sz="1600" b="0" i="0">
                <a:cs typeface="Corbel"/>
              </a:defRPr>
            </a:lvl6pPr>
            <a:lvl7pPr>
              <a:defRPr sz="1600" b="0" i="0">
                <a:cs typeface="Corbel"/>
              </a:defRPr>
            </a:lvl7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95895" y="1311246"/>
            <a:ext cx="3914773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/>
              </a:defRPr>
            </a:lvl1pPr>
            <a:lvl2pPr>
              <a:buFont typeface="Arial" pitchFamily="34" charset="0"/>
              <a:buChar char="•"/>
              <a:defRPr sz="1600" b="0" i="0">
                <a:latin typeface="Corbel"/>
                <a:cs typeface="Corbel"/>
              </a:defRPr>
            </a:lvl2pPr>
            <a:lvl3pPr>
              <a:defRPr sz="1600" b="0" i="0">
                <a:cs typeface="Corbel"/>
              </a:defRPr>
            </a:lvl3pPr>
            <a:lvl4pPr>
              <a:defRPr sz="1600" b="0" i="0">
                <a:cs typeface="Corbel"/>
              </a:defRPr>
            </a:lvl4pPr>
            <a:lvl5pPr>
              <a:defRPr sz="1600" b="0" i="0">
                <a:cs typeface="Corbel"/>
              </a:defRPr>
            </a:lvl5pPr>
            <a:lvl6pPr>
              <a:defRPr sz="1600" b="0" i="0">
                <a:cs typeface="Corbel"/>
              </a:defRPr>
            </a:lvl6pPr>
            <a:lvl7pPr>
              <a:defRPr sz="1600" b="0" i="0">
                <a:cs typeface="Corbel"/>
              </a:defRPr>
            </a:lvl7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pic>
        <p:nvPicPr>
          <p:cNvPr id="8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020" y="361908"/>
            <a:ext cx="8229600" cy="669925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DA291C"/>
                </a:solidFill>
                <a:latin typeface="Corbel" pitchFamily="34" charset="0"/>
              </a:defRPr>
            </a:lvl1pPr>
          </a:lstStyle>
          <a:p>
            <a:r>
              <a:rPr lang="en-US" dirty="0" smtClean="0"/>
              <a:t>Headline or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46" name="Picture 2" descr="O:\MAC-SERVER\Jobs\CNM_Childrens_National_Medical_Center\12495-08_Collateral_Templates\PPT\Links\CN_Color_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145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11174" y="1311275"/>
            <a:ext cx="6148389" cy="4454557"/>
          </a:xfrm>
        </p:spPr>
        <p:txBody>
          <a:bodyPr/>
          <a:lstStyle>
            <a:lvl1pPr marL="0" indent="0">
              <a:buNone/>
              <a:defRPr sz="1600" b="0" baseline="0">
                <a:latin typeface="Corbel"/>
              </a:defRPr>
            </a:lvl1pPr>
            <a:lvl2pPr>
              <a:buFont typeface="Arial" pitchFamily="34" charset="0"/>
              <a:buChar char="•"/>
              <a:defRPr sz="1600">
                <a:latin typeface="Corbel"/>
                <a:cs typeface="Corbel"/>
              </a:defRPr>
            </a:lvl2pPr>
            <a:lvl3pPr>
              <a:defRPr sz="1600">
                <a:cs typeface="Corbel"/>
              </a:defRPr>
            </a:lvl3pPr>
            <a:lvl4pPr>
              <a:defRPr sz="1600">
                <a:cs typeface="Corbel"/>
              </a:defRPr>
            </a:lvl4pPr>
            <a:lvl5pPr>
              <a:defRPr sz="1600">
                <a:cs typeface="Corbel"/>
              </a:defRPr>
            </a:lvl5pPr>
            <a:lvl6pPr>
              <a:defRPr sz="1600">
                <a:cs typeface="Corbel"/>
              </a:defRPr>
            </a:lvl6pPr>
            <a:lvl7pPr>
              <a:defRPr sz="1600">
                <a:cs typeface="Corbel"/>
              </a:defRPr>
            </a:lvl7pPr>
          </a:lstStyle>
          <a:p>
            <a:pPr lvl="0"/>
            <a:r>
              <a:rPr lang="en-US" dirty="0" smtClean="0"/>
              <a:t>Body Copy and Bullets: Corbel Regular (16pt.), Subheads: Corbel Bold (20pt.)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4885" y="1311275"/>
            <a:ext cx="2089116" cy="4454557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2" descr="O:\MAC-SERVER\Jobs\CNM_Childrens_National_Medical_Center\12495-08_Collateral_Templates\PPT\Links\CN_Pr_Solid_3C-RGB_NE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5841268"/>
            <a:ext cx="2044700" cy="8747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orbel" pitchFamily="34" charset="0"/>
              </a:defRPr>
            </a:lvl1pPr>
          </a:lstStyle>
          <a:p>
            <a:fld id="{90033947-BDB2-44BC-B95C-A87CE36832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49" r:id="rId3"/>
    <p:sldLayoutId id="2147483659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rgbClr val="FF0000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id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hyperlink" Target="http://www.nfid.org/ncai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apredbook.aappublications.org/cgi/content/full/2009/1/3.102/102_51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hyperlink" Target="http://aapredbook.aappublications.org/cgi/content/full/2009/1/3.102/102_4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CNS Infection I: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Meningitis and Intracranial Empyema</a:t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4113076"/>
            <a:ext cx="8028892" cy="20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hlink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hlink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hlink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hlink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hlink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hlink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hlink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hlink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Roberta L. DeBiasi, MD, MS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Chief,  Division of Pediatric Infectious Diseases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Professor of Pediatrics and Microbiology/Immunology/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Tropical Medicine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George Washington University School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1628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Meningitis – Initial management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CT scan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Structural mass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Increased ICP which would make LP dangerous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Parameningeal focus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smtClean="0"/>
              <a:t>Brain abscess, Epidural/Subdural Empyema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Lumbar Puncture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Opening pressure, Cell counts, Chemistries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Other studies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CSF PCR for (both are very sensitive and specific)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smtClean="0"/>
              <a:t>Enterovirus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smtClean="0"/>
              <a:t> HSV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CSF Cryptococcal Antigen</a:t>
            </a:r>
          </a:p>
        </p:txBody>
      </p:sp>
    </p:spTree>
    <p:extLst>
      <p:ext uri="{BB962C8B-B14F-4D97-AF65-F5344CB8AC3E}">
        <p14:creationId xmlns:p14="http://schemas.microsoft.com/office/powerpoint/2010/main" val="6612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Meningitis: </a:t>
            </a:r>
            <a:r>
              <a:rPr lang="en-US" dirty="0" smtClean="0"/>
              <a:t>Usual </a:t>
            </a:r>
            <a:r>
              <a:rPr lang="en-US" dirty="0" smtClean="0"/>
              <a:t>CSF </a:t>
            </a:r>
            <a:r>
              <a:rPr lang="en-US" dirty="0" smtClean="0"/>
              <a:t>Findings</a:t>
            </a:r>
          </a:p>
        </p:txBody>
      </p:sp>
      <p:graphicFrame>
        <p:nvGraphicFramePr>
          <p:cNvPr id="8113" name="Group 9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2545437"/>
              </p:ext>
            </p:extLst>
          </p:nvPr>
        </p:nvGraphicFramePr>
        <p:xfrm>
          <a:off x="107504" y="944724"/>
          <a:ext cx="8676964" cy="5757385"/>
        </p:xfrm>
        <a:graphic>
          <a:graphicData uri="http://schemas.openxmlformats.org/drawingml/2006/table">
            <a:tbl>
              <a:tblPr/>
              <a:tblGrid>
                <a:gridCol w="1381713"/>
                <a:gridCol w="1256425"/>
                <a:gridCol w="1853826"/>
                <a:gridCol w="1390370"/>
                <a:gridCol w="1335894"/>
                <a:gridCol w="1458736"/>
              </a:tblGrid>
              <a:tr h="737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WBC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(per mm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Diff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Glucose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(mg/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(mg/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Other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Bacteria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&gt;1000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&gt;85-90% Neutrophils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Low (0-40)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Elevated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(100-150)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Gram Stain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positive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80%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Virus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&lt;1000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Lymphs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Monos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(20-40%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Neutro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Negative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&lt;500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Lymphs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Monos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(&lt;10-20%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Neutro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(&lt;40)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Very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elevated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(&gt;200-300)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Negative gram stain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&lt;30% AFB Stain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5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Fungus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&lt;500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Lymphs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,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Monos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(&lt;10-20%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Neutro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(&lt;40)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Elevated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(&gt;100-200)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May see organisms on gram stain (&lt;40%)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Lyme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&lt;500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Lymphs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Monos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(&lt;10%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Neutro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&lt;100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Negativ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4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Meningitis – Initial management  (Continued)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Steroids or No Steroids?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Controversial in pediatrics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Immediate Empiric Antimicrobials for Possible Bacterial Meningitis: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Neonate: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Ampicillin 75 mg/kg/dose IV q 6 hours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Cefotaxime  50 mg/kg/dose IV q6 hours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&gt;1 month old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Vancomycin (possible resistant Pneumococcus)    PLUS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/>
              <a:t>Ceftriaxone  50 mg/kg/dose IV q12 (meningitic dose) OR Cefotaxime 50 mg/kg/dose IV q6 hours (meningitic dose)</a:t>
            </a:r>
          </a:p>
        </p:txBody>
      </p:sp>
    </p:spTree>
    <p:extLst>
      <p:ext uri="{BB962C8B-B14F-4D97-AF65-F5344CB8AC3E}">
        <p14:creationId xmlns:p14="http://schemas.microsoft.com/office/powerpoint/2010/main" val="18894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Steroids and Meningitis: </a:t>
            </a:r>
            <a:r>
              <a:rPr lang="en-US" sz="3200" dirty="0" err="1" smtClean="0"/>
              <a:t>RedBook</a:t>
            </a:r>
            <a:r>
              <a:rPr lang="en-US" sz="3200" dirty="0" smtClean="0"/>
              <a:t> Statements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1196752"/>
            <a:ext cx="8382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“Dexamethasone may be beneficial for treatment of </a:t>
            </a:r>
            <a:r>
              <a:rPr lang="en-US" sz="2400" dirty="0" smtClean="0">
                <a:solidFill>
                  <a:srgbClr val="FF0000"/>
                </a:solidFill>
              </a:rPr>
              <a:t>infants and children </a:t>
            </a:r>
            <a:r>
              <a:rPr lang="en-US" sz="2400" dirty="0" smtClean="0"/>
              <a:t>with </a:t>
            </a:r>
            <a:r>
              <a:rPr lang="en-US" sz="2400" dirty="0" err="1" smtClean="0">
                <a:solidFill>
                  <a:srgbClr val="FF0000"/>
                </a:solidFill>
              </a:rPr>
              <a:t>Hib</a:t>
            </a:r>
            <a:r>
              <a:rPr lang="en-US" sz="2400" dirty="0" smtClean="0">
                <a:solidFill>
                  <a:srgbClr val="FF0000"/>
                </a:solidFill>
              </a:rPr>
              <a:t> meningitis </a:t>
            </a:r>
            <a:r>
              <a:rPr lang="en-US" sz="2400" dirty="0" smtClean="0"/>
              <a:t>to diminish risk of (</a:t>
            </a:r>
            <a:r>
              <a:rPr lang="en-US" sz="2400" i="1" dirty="0" smtClean="0"/>
              <a:t>neurological complications including</a:t>
            </a:r>
            <a:r>
              <a:rPr lang="en-US" sz="2400" dirty="0" smtClean="0"/>
              <a:t>) hearing loss, if given BEFORE or concurrently with the first dose of antimicrobial agents”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“For infants and children </a:t>
            </a:r>
            <a:r>
              <a:rPr lang="en-US" sz="2400" dirty="0" smtClean="0">
                <a:solidFill>
                  <a:srgbClr val="FF0000"/>
                </a:solidFill>
              </a:rPr>
              <a:t>6 weeks of age and older</a:t>
            </a:r>
            <a:r>
              <a:rPr lang="en-US" sz="2400" dirty="0" smtClean="0"/>
              <a:t>, adjunctive therapy with dexamethasone may be considered after weighing the potential benefits and possible risks.  Some (</a:t>
            </a:r>
            <a:r>
              <a:rPr lang="en-US" sz="2400" i="1" dirty="0" smtClean="0"/>
              <a:t>Many</a:t>
            </a:r>
            <a:r>
              <a:rPr lang="en-US" sz="2400" dirty="0" smtClean="0"/>
              <a:t>) experts recommend use of corticosteroids in </a:t>
            </a:r>
            <a:r>
              <a:rPr lang="en-US" sz="2400" dirty="0" smtClean="0">
                <a:solidFill>
                  <a:srgbClr val="FF0000"/>
                </a:solidFill>
              </a:rPr>
              <a:t>pneumococcal meningitis</a:t>
            </a:r>
            <a:r>
              <a:rPr lang="en-US" sz="2400" dirty="0" smtClean="0"/>
              <a:t> but this </a:t>
            </a:r>
            <a:r>
              <a:rPr lang="en-US" sz="2400" dirty="0" smtClean="0">
                <a:solidFill>
                  <a:srgbClr val="FF0000"/>
                </a:solidFill>
              </a:rPr>
              <a:t>issue is controversial and data </a:t>
            </a:r>
            <a:r>
              <a:rPr lang="en-US" sz="2400" dirty="0" smtClean="0"/>
              <a:t>are not sufficient to make a routine recommendation for children.  If used…should be given before or concurrently with the first dose of antimicrobial agents.”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Extrapolation of time post abx admin and bugs controversial</a:t>
            </a:r>
          </a:p>
        </p:txBody>
      </p:sp>
    </p:spTree>
    <p:extLst>
      <p:ext uri="{BB962C8B-B14F-4D97-AF65-F5344CB8AC3E}">
        <p14:creationId xmlns:p14="http://schemas.microsoft.com/office/powerpoint/2010/main" val="31994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Meningitis: Definitive 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Bacterial meningitis</a:t>
            </a:r>
          </a:p>
          <a:p>
            <a:pPr lvl="1" eaLnBrk="1" hangingPunct="1"/>
            <a:r>
              <a:rPr lang="en-US" dirty="0" smtClean="0"/>
              <a:t>Neisseria meningitis:  7 days</a:t>
            </a:r>
          </a:p>
          <a:p>
            <a:pPr lvl="1" eaLnBrk="1" hangingPunct="1"/>
            <a:r>
              <a:rPr lang="en-US" dirty="0" smtClean="0"/>
              <a:t>Haemophilus:  7- 10 days, longer if complicated</a:t>
            </a:r>
          </a:p>
          <a:p>
            <a:pPr lvl="1" eaLnBrk="1" hangingPunct="1"/>
            <a:r>
              <a:rPr lang="en-US" dirty="0" smtClean="0"/>
              <a:t>Pneumococcus:   10-14 days</a:t>
            </a:r>
          </a:p>
          <a:p>
            <a:pPr lvl="1" eaLnBrk="1" hangingPunct="1"/>
            <a:r>
              <a:rPr lang="en-US" dirty="0" smtClean="0"/>
              <a:t>Group B Strep:  14-21 days</a:t>
            </a:r>
          </a:p>
          <a:p>
            <a:pPr lvl="1" eaLnBrk="1" hangingPunct="1"/>
            <a:r>
              <a:rPr lang="en-US" dirty="0" smtClean="0"/>
              <a:t>Gram negatives:    21 days </a:t>
            </a:r>
          </a:p>
          <a:p>
            <a:pPr lvl="1" eaLnBrk="1" hangingPunct="1"/>
            <a:r>
              <a:rPr lang="en-US" dirty="0" smtClean="0"/>
              <a:t>Listeria:  </a:t>
            </a:r>
            <a:r>
              <a:rPr lang="en-US" u="sng" dirty="0" smtClean="0"/>
              <a:t>&gt;</a:t>
            </a:r>
            <a:r>
              <a:rPr lang="en-US" dirty="0" smtClean="0"/>
              <a:t>21 days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HSV</a:t>
            </a:r>
            <a:r>
              <a:rPr lang="en-US" sz="2400" dirty="0" smtClean="0"/>
              <a:t>:   CNS 21 days  intravenous acyclovir 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TB</a:t>
            </a:r>
            <a:r>
              <a:rPr lang="en-US" sz="2400" dirty="0" smtClean="0"/>
              <a:t>:  9-12 months total</a:t>
            </a:r>
          </a:p>
          <a:p>
            <a:pPr lvl="1" eaLnBrk="1" hangingPunct="1"/>
            <a:r>
              <a:rPr lang="en-US" sz="2000" dirty="0" smtClean="0"/>
              <a:t>2 months of daily 4 drug (INH, Rif, PZA, </a:t>
            </a:r>
            <a:r>
              <a:rPr lang="en-US" sz="2000" dirty="0" err="1" smtClean="0"/>
              <a:t>Ethambutol</a:t>
            </a:r>
            <a:r>
              <a:rPr lang="en-US" sz="2000" dirty="0" smtClean="0"/>
              <a:t>) </a:t>
            </a:r>
          </a:p>
          <a:p>
            <a:pPr lvl="1" eaLnBrk="1" hangingPunct="1"/>
            <a:r>
              <a:rPr lang="en-US" sz="2000" dirty="0" smtClean="0"/>
              <a:t>Then 7-10 months of  2 drugs daily/twice weekly (INH + Rifampin)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331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Meningitis – Other food for thought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Long Term Problems: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Hearing Loss: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Baseline and followup hearing 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Neurodevelopmental Delay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Follow these children closely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Can you stop antibacterial therapy if cultures are negative?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Other etiology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Other etiology not 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Was CSF profile reassuring?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Can you interpret a  “bloody tap”?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83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dé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5"/>
            <a:ext cx="91440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am-Stain of Neisseria menigiti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236538" y="32512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0" name="Picture 4" descr="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553200"/>
            <a:ext cx="305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6553200"/>
            <a:ext cx="3040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7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z="3200" dirty="0" smtClean="0"/>
              <a:t>Meningococcal Epidemiology – U.S.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686800" cy="441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dirty="0" smtClean="0"/>
              <a:t>4000 cases per year</a:t>
            </a:r>
          </a:p>
          <a:p>
            <a:pPr eaLnBrk="1" hangingPunct="1"/>
            <a:r>
              <a:rPr lang="en-US" dirty="0" smtClean="0"/>
              <a:t>1.3/100,000 overall incidence in U.S.</a:t>
            </a:r>
          </a:p>
          <a:p>
            <a:pPr eaLnBrk="1" hangingPunct="1"/>
            <a:r>
              <a:rPr lang="en-US" dirty="0" smtClean="0"/>
              <a:t>47% of cases in children &lt; 2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2/3 meningitis </a:t>
            </a:r>
            <a:r>
              <a:rPr lang="en-US" dirty="0" smtClean="0"/>
              <a:t>and 1/3 bacteremia</a:t>
            </a:r>
          </a:p>
          <a:p>
            <a:pPr eaLnBrk="1" hangingPunct="1"/>
            <a:r>
              <a:rPr lang="en-US" dirty="0" smtClean="0"/>
              <a:t>Case fatality rate 14% </a:t>
            </a:r>
          </a:p>
          <a:p>
            <a:pPr eaLnBrk="1" hangingPunct="1"/>
            <a:r>
              <a:rPr lang="en-US" dirty="0" smtClean="0"/>
              <a:t>Penicillin resistance now reported from the US (alteration of penicillin binding protein)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946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0"/>
            <a:ext cx="4410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052736"/>
            <a:ext cx="83058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Identify clinical features consistent with meningitis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Differential Diagnosis of  meningitis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Distinguish CSF profiles of  Bacterial, Viral, Fungal, Mycobacterial meningitis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Identify appropriate empiric therapy for bacterial meningitis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Identify appropriate chemoprophylaxis measures for bacterial meningitis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Identify key features of Neonatal HSV and treatment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400" dirty="0" smtClean="0"/>
              <a:t>Identify appropriate management and antimicrobial therapy of subdural and epidural empyema and brain abscess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08113" y="2117725"/>
            <a:ext cx="2905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lodé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8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odé0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0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lodé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288"/>
            <a:ext cx="8799513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lodé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8"/>
            <a:ext cx="9144000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848600" cy="60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z="3200" smtClean="0"/>
              <a:t>Meningococcus and Complement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95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z="2400" smtClean="0"/>
              <a:t>Antibody and complement required for killing</a:t>
            </a:r>
          </a:p>
          <a:p>
            <a:pPr eaLnBrk="1" hangingPunct="1"/>
            <a:r>
              <a:rPr lang="en-US" sz="2400" smtClean="0"/>
              <a:t>Deficiency of terminal complement (C5-C9) or properdin -&gt; increased susceptibility to meningococcal disease.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Prevalence of complement deficiency:</a:t>
            </a:r>
          </a:p>
          <a:p>
            <a:pPr lvl="1" eaLnBrk="1" hangingPunct="1"/>
            <a:r>
              <a:rPr lang="en-US" smtClean="0"/>
              <a:t>10-20% children with first episode</a:t>
            </a:r>
          </a:p>
          <a:p>
            <a:pPr eaLnBrk="1" hangingPunct="1"/>
            <a:r>
              <a:rPr lang="en-US" sz="2400" smtClean="0"/>
              <a:t>Check CH50 in patients with meningococcal meningitis</a:t>
            </a:r>
          </a:p>
        </p:txBody>
      </p:sp>
    </p:spTree>
    <p:extLst>
      <p:ext uri="{BB962C8B-B14F-4D97-AF65-F5344CB8AC3E}">
        <p14:creationId xmlns:p14="http://schemas.microsoft.com/office/powerpoint/2010/main" val="2697725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Meningococcal Chemoprophylaxis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High risk – Prophylaxis Recommended</a:t>
            </a:r>
          </a:p>
          <a:p>
            <a:pPr lvl="1" eaLnBrk="1" hangingPunct="1"/>
            <a:r>
              <a:rPr lang="en-US" sz="2000" smtClean="0"/>
              <a:t>Household contacts (1000 fold increased risk of disease)</a:t>
            </a:r>
          </a:p>
          <a:p>
            <a:pPr lvl="2" eaLnBrk="1" hangingPunct="1"/>
            <a:r>
              <a:rPr lang="en-US" sz="1800" smtClean="0"/>
              <a:t>Especially if   &lt; 2 years of age</a:t>
            </a:r>
          </a:p>
          <a:p>
            <a:pPr lvl="1" eaLnBrk="1" hangingPunct="1"/>
            <a:r>
              <a:rPr lang="en-US" sz="2000" smtClean="0"/>
              <a:t>Childcare or Preschool contacts any time during 7 days prior to onset of illness</a:t>
            </a:r>
          </a:p>
          <a:p>
            <a:pPr lvl="1" eaLnBrk="1" hangingPunct="1"/>
            <a:r>
              <a:rPr lang="en-US" sz="2000" smtClean="0"/>
              <a:t>Index patient if treated with Penicillin (Does not eradicate nasopharyngeal carriage)</a:t>
            </a:r>
          </a:p>
          <a:p>
            <a:pPr lvl="1" eaLnBrk="1" hangingPunct="1"/>
            <a:r>
              <a:rPr lang="en-US" sz="2000" smtClean="0"/>
              <a:t>Persons exposed to oral secretions of the index patient</a:t>
            </a:r>
          </a:p>
          <a:p>
            <a:pPr eaLnBrk="1" hangingPunct="1"/>
            <a:r>
              <a:rPr lang="en-US" sz="2400" smtClean="0"/>
              <a:t>Regimens</a:t>
            </a:r>
          </a:p>
          <a:p>
            <a:pPr lvl="1" eaLnBrk="1" hangingPunct="1"/>
            <a:r>
              <a:rPr lang="en-US" sz="2000" smtClean="0"/>
              <a:t>Rifampin -   Oral dose bid X 2 days (4 doses)</a:t>
            </a:r>
          </a:p>
          <a:p>
            <a:pPr lvl="1" eaLnBrk="1" hangingPunct="1"/>
            <a:r>
              <a:rPr lang="en-US" sz="2000" smtClean="0"/>
              <a:t>Ceftriaxone – Single IM dose</a:t>
            </a:r>
          </a:p>
          <a:p>
            <a:pPr lvl="1" eaLnBrk="1" hangingPunct="1"/>
            <a:r>
              <a:rPr lang="en-US" sz="2000" smtClean="0"/>
              <a:t>Ciprofloxacin – Single oral dose</a:t>
            </a:r>
          </a:p>
          <a:p>
            <a:pPr lvl="1" eaLnBrk="1" hangingPunct="1"/>
            <a:r>
              <a:rPr lang="en-US" sz="2000" smtClean="0"/>
              <a:t>Azithromycin – Single oral dose</a:t>
            </a:r>
          </a:p>
        </p:txBody>
      </p:sp>
    </p:spTree>
    <p:extLst>
      <p:ext uri="{BB962C8B-B14F-4D97-AF65-F5344CB8AC3E}">
        <p14:creationId xmlns:p14="http://schemas.microsoft.com/office/powerpoint/2010/main" val="5063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Meningococcal Vaccine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4582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US Vaccines </a:t>
            </a:r>
          </a:p>
          <a:p>
            <a:pPr lvl="1" eaLnBrk="1" hangingPunct="1"/>
            <a:r>
              <a:rPr lang="en-US" dirty="0" smtClean="0"/>
              <a:t>Contain </a:t>
            </a:r>
            <a:r>
              <a:rPr lang="en-US" dirty="0" err="1" smtClean="0"/>
              <a:t>Serogroups</a:t>
            </a:r>
            <a:r>
              <a:rPr lang="en-US" dirty="0" smtClean="0"/>
              <a:t> A, C, Y, W135 </a:t>
            </a:r>
            <a:r>
              <a:rPr lang="en-US" b="1" dirty="0" smtClean="0"/>
              <a:t>(not B)</a:t>
            </a:r>
          </a:p>
          <a:p>
            <a:pPr eaLnBrk="1" hangingPunct="1"/>
            <a:r>
              <a:rPr lang="en-US" sz="2400" dirty="0" smtClean="0"/>
              <a:t>Tetravalent Meningococcal Conjugate Vaccine (MCV4)</a:t>
            </a:r>
          </a:p>
          <a:p>
            <a:pPr lvl="1" eaLnBrk="1" hangingPunct="1"/>
            <a:r>
              <a:rPr lang="en-US" dirty="0" err="1" smtClean="0"/>
              <a:t>Menactra</a:t>
            </a:r>
            <a:r>
              <a:rPr lang="en-US" dirty="0" smtClean="0"/>
              <a:t>, </a:t>
            </a:r>
            <a:r>
              <a:rPr lang="en-US" dirty="0" err="1" smtClean="0"/>
              <a:t>Menveo</a:t>
            </a:r>
            <a:r>
              <a:rPr lang="en-US" dirty="0" smtClean="0"/>
              <a:t>, also a  </a:t>
            </a:r>
          </a:p>
          <a:p>
            <a:pPr eaLnBrk="1" hangingPunct="1"/>
            <a:r>
              <a:rPr lang="en-US" sz="2400" dirty="0" smtClean="0"/>
              <a:t>Now part of routine vaccination  </a:t>
            </a:r>
          </a:p>
          <a:p>
            <a:pPr lvl="1" eaLnBrk="1" hangingPunct="1"/>
            <a:r>
              <a:rPr lang="en-US" dirty="0" smtClean="0"/>
              <a:t>Primary vaccine in  adolescents at 11-12 years</a:t>
            </a:r>
          </a:p>
          <a:p>
            <a:pPr lvl="1" eaLnBrk="1" hangingPunct="1"/>
            <a:r>
              <a:rPr lang="en-US" dirty="0" smtClean="0"/>
              <a:t>Booster recommended at age 16-18 years</a:t>
            </a:r>
          </a:p>
          <a:p>
            <a:pPr eaLnBrk="1" hangingPunct="1"/>
            <a:r>
              <a:rPr lang="en-US" sz="2400" dirty="0" smtClean="0"/>
              <a:t>Also for high risk children 2 months - 18 years age</a:t>
            </a:r>
          </a:p>
          <a:p>
            <a:pPr lvl="1" eaLnBrk="1" hangingPunct="1"/>
            <a:r>
              <a:rPr lang="en-US" sz="2000" dirty="0" smtClean="0"/>
              <a:t>Anatomic or functional </a:t>
            </a:r>
            <a:r>
              <a:rPr lang="en-US" sz="2000" dirty="0" err="1" smtClean="0"/>
              <a:t>asplenia</a:t>
            </a:r>
            <a:r>
              <a:rPr lang="en-US" sz="2000" dirty="0" smtClean="0"/>
              <a:t> (including sickle cell)</a:t>
            </a:r>
          </a:p>
          <a:p>
            <a:pPr lvl="1" eaLnBrk="1" hangingPunct="1"/>
            <a:r>
              <a:rPr lang="en-US" sz="2000" dirty="0" smtClean="0"/>
              <a:t>Complement deficiency</a:t>
            </a:r>
          </a:p>
          <a:p>
            <a:pPr lvl="1" eaLnBrk="1" hangingPunct="1"/>
            <a:r>
              <a:rPr lang="en-US" sz="2000" dirty="0" smtClean="0"/>
              <a:t>Residing or traveling to endemic area (Meningitis Belt)</a:t>
            </a:r>
          </a:p>
          <a:p>
            <a:pPr lvl="1" eaLnBrk="1" hangingPunct="1"/>
            <a:r>
              <a:rPr lang="en-US" sz="2000" dirty="0" smtClean="0"/>
              <a:t>During community outbreak (vaccine serotype)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28676" name="Picture 4" descr="vomcjvy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0"/>
            <a:ext cx="2057400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394450"/>
            <a:ext cx="1866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0175"/>
            <a:ext cx="73914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3513" y="6694488"/>
            <a:ext cx="88169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700">
                <a:solidFill>
                  <a:srgbClr val="000000"/>
                </a:solidFill>
              </a:rPr>
              <a:t>Copyright ©2009 American Academy of Pediatrics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265238" y="5675313"/>
            <a:ext cx="6613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1100" b="1">
                <a:solidFill>
                  <a:srgbClr val="000000"/>
                </a:solidFill>
              </a:rPr>
              <a:t>Red Book Online Visual Library, 2009. Image 102_02. Available at: http://aapredbook.aappublications.org/visual.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63513" y="227013"/>
            <a:ext cx="62372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20" rIns="81639" bIns="40820" anchor="ctr" anchorCtr="1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b="1">
                <a:solidFill>
                  <a:schemeClr val="bg1"/>
                </a:solidFill>
              </a:rPr>
              <a:t>Streptococcus pneumoniae in CSF of a child with meningitis (Gram stain)</a:t>
            </a:r>
          </a:p>
        </p:txBody>
      </p:sp>
    </p:spTree>
    <p:extLst>
      <p:ext uri="{BB962C8B-B14F-4D97-AF65-F5344CB8AC3E}">
        <p14:creationId xmlns:p14="http://schemas.microsoft.com/office/powerpoint/2010/main" val="14808372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Streptococcus pneumoniae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eaLnBrk="1" hangingPunct="1"/>
            <a:r>
              <a:rPr lang="en-US" sz="2400" smtClean="0"/>
              <a:t>90 serotypes</a:t>
            </a:r>
          </a:p>
          <a:p>
            <a:pPr eaLnBrk="1" hangingPunct="1"/>
            <a:r>
              <a:rPr lang="en-US" sz="2400" smtClean="0"/>
              <a:t>Nasopharyngeal carriage rates 20-60%</a:t>
            </a:r>
          </a:p>
          <a:p>
            <a:pPr eaLnBrk="1" hangingPunct="1"/>
            <a:r>
              <a:rPr lang="en-US" sz="2400" smtClean="0"/>
              <a:t>Pre PCV- vaccine Invasive serotypes (1998-9): </a:t>
            </a:r>
          </a:p>
          <a:p>
            <a:pPr lvl="1" eaLnBrk="1" hangingPunct="1"/>
            <a:r>
              <a:rPr lang="en-US" sz="2000" smtClean="0"/>
              <a:t>4, 6B, 9V, 14, 18C, 19F, 23F</a:t>
            </a:r>
          </a:p>
          <a:p>
            <a:pPr eaLnBrk="1" hangingPunct="1"/>
            <a:r>
              <a:rPr lang="en-US" sz="2400" smtClean="0"/>
              <a:t>Post-vaccine Era (2000) – </a:t>
            </a:r>
          </a:p>
          <a:p>
            <a:pPr lvl="1" eaLnBrk="1" hangingPunct="1"/>
            <a:r>
              <a:rPr lang="en-US" smtClean="0"/>
              <a:t>80% reduction in invasive disease</a:t>
            </a:r>
          </a:p>
          <a:p>
            <a:pPr lvl="1" eaLnBrk="1" hangingPunct="1"/>
            <a:r>
              <a:rPr lang="en-US" smtClean="0"/>
              <a:t>Replacement of colonizing strains with other invasive serotypes</a:t>
            </a:r>
          </a:p>
          <a:p>
            <a:pPr eaLnBrk="1" hangingPunct="1"/>
            <a:r>
              <a:rPr lang="en-US" sz="2400" smtClean="0"/>
              <a:t>Newly implemented PCV-14 Vaccine (2011)</a:t>
            </a:r>
          </a:p>
          <a:p>
            <a:pPr lvl="1" eaLnBrk="1" hangingPunct="1"/>
            <a:r>
              <a:rPr lang="en-US" smtClean="0"/>
              <a:t>Expansion of coverage to 14 serotypes</a:t>
            </a:r>
          </a:p>
          <a:p>
            <a:pPr lvl="1" eaLnBrk="1" hangingPunct="1"/>
            <a:r>
              <a:rPr lang="en-US" smtClean="0"/>
              <a:t>Ages 2, 4, 6, 15 months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5528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Chart 1"/>
          <p:cNvGraphicFramePr>
            <a:graphicFrameLocks/>
          </p:cNvGraphicFramePr>
          <p:nvPr/>
        </p:nvGraphicFramePr>
        <p:xfrm>
          <a:off x="0" y="0"/>
          <a:ext cx="91440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9144793" imgH="6328196" progId="Excel.Chart.8">
                  <p:embed/>
                </p:oleObj>
              </mc:Choice>
              <mc:Fallback>
                <p:oleObj r:id="rId3" imgW="9144793" imgH="6328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914400" y="57912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Tahoma" pitchFamily="34" charset="0"/>
              </a:rPr>
              <a:t>Pre PCV 7 1998-1999</a:t>
            </a:r>
          </a:p>
        </p:txBody>
      </p:sp>
      <p:graphicFrame>
        <p:nvGraphicFramePr>
          <p:cNvPr id="31748" name="Content Placeholder 7"/>
          <p:cNvGraphicFramePr>
            <a:graphicFrameLocks noGrp="1"/>
          </p:cNvGraphicFramePr>
          <p:nvPr>
            <p:ph sz="half" idx="4294967295"/>
          </p:nvPr>
        </p:nvGraphicFramePr>
        <p:xfrm>
          <a:off x="6705600" y="1295400"/>
          <a:ext cx="20415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5" imgW="2042337" imgH="2895851" progId="Excel.Chart.8">
                  <p:embed/>
                </p:oleObj>
              </mc:Choice>
              <mc:Fallback>
                <p:oleObj r:id="rId5" imgW="2042337" imgH="289585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204152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7239000" y="3886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latin typeface="Tahoma" pitchFamily="34" charset="0"/>
              </a:rPr>
              <a:t>2008-2009</a:t>
            </a:r>
          </a:p>
        </p:txBody>
      </p:sp>
      <p:cxnSp>
        <p:nvCxnSpPr>
          <p:cNvPr id="31750" name="Straight Arrow Connector 10"/>
          <p:cNvCxnSpPr>
            <a:cxnSpLocks noChangeShapeType="1"/>
          </p:cNvCxnSpPr>
          <p:nvPr/>
        </p:nvCxnSpPr>
        <p:spPr bwMode="auto">
          <a:xfrm>
            <a:off x="4724400" y="3048000"/>
            <a:ext cx="26670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6248400" y="63246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b="1">
                <a:latin typeface="Tahoma" pitchFamily="34" charset="0"/>
              </a:rPr>
              <a:t>ABC Surveillance Data</a:t>
            </a:r>
          </a:p>
        </p:txBody>
      </p:sp>
    </p:spTree>
    <p:extLst>
      <p:ext uri="{BB962C8B-B14F-4D97-AF65-F5344CB8AC3E}">
        <p14:creationId xmlns:p14="http://schemas.microsoft.com/office/powerpoint/2010/main" val="8555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Definitions: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565" y="1268760"/>
            <a:ext cx="86868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Meningitis: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Inflammation of meninges (covering  of the brain)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Encephalitis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Inflammation of the brain parenchyma itself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Focal </a:t>
            </a:r>
            <a:r>
              <a:rPr lang="en-US" sz="2400" dirty="0" err="1" smtClean="0"/>
              <a:t>Suppurative</a:t>
            </a:r>
            <a:r>
              <a:rPr lang="en-US" sz="2400" dirty="0" smtClean="0"/>
              <a:t> Infections of the CNS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Brain Abscess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Subdural Empyema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Epidural Empyema</a:t>
            </a:r>
          </a:p>
        </p:txBody>
      </p:sp>
    </p:spTree>
    <p:extLst>
      <p:ext uri="{BB962C8B-B14F-4D97-AF65-F5344CB8AC3E}">
        <p14:creationId xmlns:p14="http://schemas.microsoft.com/office/powerpoint/2010/main" val="19826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High Risk Groups for Invasive Pneumococcal Disease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686800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Definite:</a:t>
            </a:r>
          </a:p>
          <a:p>
            <a:pPr lvl="1" eaLnBrk="1" hangingPunct="1"/>
            <a:r>
              <a:rPr lang="en-US" smtClean="0"/>
              <a:t>Sickle cell, congenital or acquired asplenia</a:t>
            </a:r>
          </a:p>
          <a:p>
            <a:pPr lvl="1" eaLnBrk="1" hangingPunct="1"/>
            <a:r>
              <a:rPr lang="en-US" smtClean="0"/>
              <a:t>HIV</a:t>
            </a:r>
          </a:p>
          <a:p>
            <a:pPr lvl="1" eaLnBrk="1" hangingPunct="1"/>
            <a:r>
              <a:rPr lang="en-US" smtClean="0"/>
              <a:t>&lt;2 years of age Alaska Native or some American Indian</a:t>
            </a:r>
          </a:p>
          <a:p>
            <a:pPr lvl="1" eaLnBrk="1" hangingPunct="1"/>
            <a:r>
              <a:rPr lang="en-US" smtClean="0"/>
              <a:t>Cochlear implant</a:t>
            </a:r>
          </a:p>
          <a:p>
            <a:pPr eaLnBrk="1" hangingPunct="1"/>
            <a:r>
              <a:rPr lang="en-US" sz="2400" smtClean="0"/>
              <a:t>Presumed:</a:t>
            </a:r>
          </a:p>
          <a:p>
            <a:pPr lvl="1" eaLnBrk="1" hangingPunct="1"/>
            <a:r>
              <a:rPr lang="en-US" smtClean="0"/>
              <a:t>Congenital immunodeficiency</a:t>
            </a:r>
          </a:p>
          <a:p>
            <a:pPr lvl="1" eaLnBrk="1" hangingPunct="1"/>
            <a:r>
              <a:rPr lang="en-US" smtClean="0"/>
              <a:t>Cardiac disease, Pulm disease, Renal disease, Diabetes</a:t>
            </a:r>
          </a:p>
          <a:p>
            <a:pPr lvl="1" eaLnBrk="1" hangingPunct="1"/>
            <a:r>
              <a:rPr lang="en-US" smtClean="0"/>
              <a:t>CSF Leaks</a:t>
            </a:r>
          </a:p>
          <a:p>
            <a:pPr lvl="1" eaLnBrk="1" hangingPunct="1"/>
            <a:r>
              <a:rPr lang="en-US" smtClean="0"/>
              <a:t>Immunosuppressive  or radiation therapy (cancer, SCT, SOT)</a:t>
            </a:r>
          </a:p>
          <a:p>
            <a:pPr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8121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Bacterial Meningitis: Complications</a:t>
            </a:r>
          </a:p>
        </p:txBody>
      </p:sp>
      <p:pic>
        <p:nvPicPr>
          <p:cNvPr id="33795" name="Picture 5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7813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16475"/>
            <a:ext cx="3048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37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648200" cy="4648200"/>
          </a:xfrm>
        </p:spPr>
        <p:txBody>
          <a:bodyPr/>
          <a:lstStyle/>
          <a:p>
            <a:pPr eaLnBrk="1" hangingPunct="1"/>
            <a:r>
              <a:rPr lang="en-US" smtClean="0"/>
              <a:t>Subdural Effusions</a:t>
            </a:r>
          </a:p>
          <a:p>
            <a:pPr eaLnBrk="1" hangingPunct="1"/>
            <a:r>
              <a:rPr lang="en-US" smtClean="0"/>
              <a:t>Subdural Empyema</a:t>
            </a:r>
          </a:p>
          <a:p>
            <a:pPr eaLnBrk="1" hangingPunct="1"/>
            <a:r>
              <a:rPr lang="en-US" smtClean="0"/>
              <a:t>Suppurative Intracranial Thrombophlebitis</a:t>
            </a:r>
          </a:p>
          <a:p>
            <a:pPr lvl="1" eaLnBrk="1" hangingPunct="1"/>
            <a:r>
              <a:rPr lang="en-US" smtClean="0"/>
              <a:t>Superior Sagittal Venous Sinus</a:t>
            </a:r>
          </a:p>
          <a:p>
            <a:pPr lvl="1" eaLnBrk="1" hangingPunct="1"/>
            <a:r>
              <a:rPr lang="en-US" smtClean="0"/>
              <a:t>Cavernous Sinus</a:t>
            </a:r>
          </a:p>
          <a:p>
            <a:pPr eaLnBrk="1" hangingPunct="1"/>
            <a:r>
              <a:rPr lang="en-US" smtClean="0"/>
              <a:t>Hearing Loss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39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Intracranial Empyema</a:t>
            </a:r>
          </a:p>
        </p:txBody>
      </p:sp>
      <p:pic>
        <p:nvPicPr>
          <p:cNvPr id="34819" name="Picture 5" descr="a961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343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Epidural Empy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4940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1279525" y="5754688"/>
            <a:ext cx="286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Subdural Empyema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5652120" y="5830888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Epidural Empyema</a:t>
            </a:r>
          </a:p>
        </p:txBody>
      </p:sp>
    </p:spTree>
    <p:extLst>
      <p:ext uri="{BB962C8B-B14F-4D97-AF65-F5344CB8AC3E}">
        <p14:creationId xmlns:p14="http://schemas.microsoft.com/office/powerpoint/2010/main" val="4128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45288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28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Neonatal Herpes</a:t>
            </a:r>
          </a:p>
        </p:txBody>
      </p:sp>
    </p:spTree>
    <p:extLst>
      <p:ext uri="{BB962C8B-B14F-4D97-AF65-F5344CB8AC3E}">
        <p14:creationId xmlns:p14="http://schemas.microsoft.com/office/powerpoint/2010/main" val="2567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US" sz="2000" b="0" smtClean="0"/>
              <a:t>Herpes:  Classic grouped vesicular lesions</a:t>
            </a:r>
            <a:br>
              <a:rPr lang="en-US" sz="2000" b="0" smtClean="0"/>
            </a:br>
            <a:r>
              <a:rPr lang="en-US" sz="2000" b="0" smtClean="0"/>
              <a:t>on an erythematous base</a:t>
            </a:r>
          </a:p>
        </p:txBody>
      </p:sp>
      <p:pic>
        <p:nvPicPr>
          <p:cNvPr id="36867" name="Picture 3" descr="herpes simp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t="3683" r="23848" b="16573"/>
          <a:stretch>
            <a:fillRect/>
          </a:stretch>
        </p:blipFill>
        <p:spPr bwMode="auto">
          <a:xfrm>
            <a:off x="358775" y="1828800"/>
            <a:ext cx="398462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erpes le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 r="9412" b="9558"/>
          <a:stretch>
            <a:fillRect/>
          </a:stretch>
        </p:blipFill>
        <p:spPr bwMode="auto">
          <a:xfrm>
            <a:off x="4572000" y="18288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Neonatal Herpes</a:t>
            </a:r>
          </a:p>
        </p:txBody>
      </p:sp>
      <p:pic>
        <p:nvPicPr>
          <p:cNvPr id="37891" name="Picture 3" descr="hsv congen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80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HSV neonnatal bulllous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58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990600" y="5867400"/>
            <a:ext cx="760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Check Hidden areas:  Wristband, back, scalp electrode</a:t>
            </a:r>
          </a:p>
        </p:txBody>
      </p:sp>
    </p:spTree>
    <p:extLst>
      <p:ext uri="{BB962C8B-B14F-4D97-AF65-F5344CB8AC3E}">
        <p14:creationId xmlns:p14="http://schemas.microsoft.com/office/powerpoint/2010/main" val="30713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Neonatal HSV CNS disease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Irritability, abnormal movements/ positioning, seizures, bulging </a:t>
            </a:r>
            <a:r>
              <a:rPr lang="en-US" dirty="0" err="1" smtClean="0"/>
              <a:t>fontanelle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Typically presents days 14 to 28 of life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up to 6 weeks of life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2/3 have concomitant skin lesions 	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 1/3 no skin vesicles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CSF: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Lymphocytic/Monocytic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Normal glucose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Normal or slight elevated protein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8916" name="AutoShape 4"/>
          <p:cNvSpPr>
            <a:spLocks noChangeAspect="1" noChangeArrowheads="1"/>
          </p:cNvSpPr>
          <p:nvPr/>
        </p:nvSpPr>
        <p:spPr bwMode="auto">
          <a:xfrm>
            <a:off x="5715000" y="3810000"/>
            <a:ext cx="525463" cy="209550"/>
          </a:xfrm>
          <a:prstGeom prst="leftRightArrow">
            <a:avLst>
              <a:gd name="adj1" fmla="val 50000"/>
              <a:gd name="adj2" fmla="val 501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025" y="179388"/>
            <a:ext cx="6334125" cy="763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Neonatal Herpes: </a:t>
            </a:r>
            <a:br>
              <a:rPr lang="en-US" sz="2800" dirty="0" smtClean="0"/>
            </a:br>
            <a:r>
              <a:rPr lang="en-US" sz="2800" dirty="0" smtClean="0"/>
              <a:t>3 Classic Presentations</a:t>
            </a:r>
            <a:endParaRPr lang="en-US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4800600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Disseminated Disease (25%)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smtClean="0"/>
              <a:t>Earliest onset, usually first week of life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smtClean="0"/>
              <a:t>Sepsis, </a:t>
            </a:r>
            <a:r>
              <a:rPr lang="en-US" b="1" dirty="0" err="1" smtClean="0"/>
              <a:t>Multiorgan</a:t>
            </a:r>
            <a:r>
              <a:rPr lang="en-US" b="1" dirty="0" smtClean="0"/>
              <a:t> involvement, </a:t>
            </a:r>
            <a:r>
              <a:rPr lang="en-US" b="1" dirty="0" err="1" smtClean="0"/>
              <a:t>esp</a:t>
            </a:r>
            <a:r>
              <a:rPr lang="en-US" b="1" dirty="0" smtClean="0"/>
              <a:t> liver/lungs</a:t>
            </a:r>
          </a:p>
          <a:p>
            <a:pPr eaLnBrk="1" hangingPunct="1">
              <a:spcAft>
                <a:spcPct val="30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Localized Skin, Eye and Mouth Disease (45%)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smtClean="0"/>
              <a:t> Usually presents at 5-14 days of life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smtClean="0"/>
              <a:t>Recurrent vesicular lesions</a:t>
            </a:r>
          </a:p>
          <a:p>
            <a:pPr lvl="1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b="1" dirty="0" smtClean="0"/>
              <a:t> </a:t>
            </a:r>
            <a:r>
              <a:rPr lang="en-US" b="1" dirty="0" err="1" smtClean="0"/>
              <a:t>Neuro</a:t>
            </a:r>
            <a:r>
              <a:rPr lang="en-US" b="1" dirty="0" smtClean="0"/>
              <a:t> sequelae if recurrences in first 6 </a:t>
            </a:r>
            <a:r>
              <a:rPr lang="en-US" b="1" dirty="0" err="1" smtClean="0"/>
              <a:t>mos</a:t>
            </a:r>
            <a:r>
              <a:rPr lang="en-US" b="1" dirty="0" smtClean="0"/>
              <a:t> of life</a:t>
            </a:r>
          </a:p>
          <a:p>
            <a:pPr eaLnBrk="1" hangingPunct="1">
              <a:spcAft>
                <a:spcPct val="30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Localized CNS Disease  (30%)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b="1" dirty="0" smtClean="0"/>
              <a:t>Latest onset, second and third weeks of life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029200"/>
            <a:ext cx="8153400" cy="137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7413"/>
          </a:xfrm>
        </p:spPr>
        <p:txBody>
          <a:bodyPr/>
          <a:lstStyle/>
          <a:p>
            <a:pPr eaLnBrk="1" hangingPunct="1"/>
            <a:r>
              <a:rPr lang="en-US" smtClean="0"/>
              <a:t>Neonatal HSV: Significance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8392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 in 3200 deliveries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1,500 cases/year in the 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75% HSV-2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25% HSV-1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Overall Mortality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Treatment : 50-80%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With Acyclovir:  4-30%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Morbidity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No Treatment: 50-70% impaired neurodevelopment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With Acyclovir: 2-70% impaired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Most commonly presents in the physician’s office or ED during the first 4-6 weeks of life</a:t>
            </a:r>
          </a:p>
        </p:txBody>
      </p:sp>
    </p:spTree>
    <p:extLst>
      <p:ext uri="{BB962C8B-B14F-4D97-AF65-F5344CB8AC3E}">
        <p14:creationId xmlns:p14="http://schemas.microsoft.com/office/powerpoint/2010/main" val="13826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Neonatal HSV - Transmission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791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Intrapartum : 90% of cases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Genital: HSV 1 or 2  infection</a:t>
            </a:r>
          </a:p>
          <a:p>
            <a:pPr eaLnBrk="1" hangingPunct="1"/>
            <a:r>
              <a:rPr lang="en-US" sz="2400" dirty="0" smtClean="0"/>
              <a:t>Postpartum : 5 to 10% of cases</a:t>
            </a:r>
          </a:p>
          <a:p>
            <a:pPr lvl="1" eaLnBrk="1" hangingPunct="1"/>
            <a:r>
              <a:rPr lang="en-US" dirty="0" smtClean="0"/>
              <a:t>Oral/labial:  HSV 1 &gt;&gt; HSV 2 </a:t>
            </a:r>
          </a:p>
          <a:p>
            <a:pPr eaLnBrk="1" hangingPunct="1"/>
            <a:r>
              <a:rPr lang="en-US" sz="2400" dirty="0" smtClean="0"/>
              <a:t>Risk of transmission from maternal herpes:</a:t>
            </a:r>
          </a:p>
          <a:p>
            <a:pPr lvl="1" eaLnBrk="1" hangingPunct="1"/>
            <a:r>
              <a:rPr lang="en-US" dirty="0" smtClean="0"/>
              <a:t>Primary genital lesions:  50%</a:t>
            </a:r>
          </a:p>
          <a:p>
            <a:pPr lvl="1" eaLnBrk="1" hangingPunct="1"/>
            <a:r>
              <a:rPr lang="en-US" dirty="0" smtClean="0"/>
              <a:t>Reactivated lesions: 0-5%</a:t>
            </a:r>
          </a:p>
          <a:p>
            <a:pPr eaLnBrk="1" hangingPunct="1"/>
            <a:r>
              <a:rPr lang="en-US" sz="2400" b="0" dirty="0" smtClean="0">
                <a:solidFill>
                  <a:srgbClr val="FF0000"/>
                </a:solidFill>
              </a:rPr>
              <a:t>Remember:  2/3 of infected individuals are ASYMPTOMATIC</a:t>
            </a:r>
          </a:p>
          <a:p>
            <a:pPr eaLnBrk="1" hangingPunct="1"/>
            <a:r>
              <a:rPr lang="en-US" sz="2400" b="0" dirty="0" smtClean="0">
                <a:solidFill>
                  <a:srgbClr val="FF0000"/>
                </a:solidFill>
              </a:rPr>
              <a:t>Appropriate to ask maternal history, but negative history does not change management of infant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6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Meningitis: Typical Case Scenarios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13047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ja-JP" dirty="0" smtClean="0">
                <a:ea typeface="ＭＳ Ｐゴシック" pitchFamily="34" charset="-128"/>
              </a:rPr>
              <a:t>3 week old </a:t>
            </a:r>
            <a:r>
              <a:rPr lang="en-US" altLang="ja-JP" dirty="0" smtClean="0">
                <a:ea typeface="ＭＳ Ｐゴシック" pitchFamily="34" charset="-128"/>
              </a:rPr>
              <a:t>infant  (</a:t>
            </a:r>
            <a:r>
              <a:rPr lang="en-US" altLang="ja-JP" dirty="0" smtClean="0">
                <a:ea typeface="ＭＳ Ｐゴシック" pitchFamily="34" charset="-128"/>
              </a:rPr>
              <a:t>0-1 months = Neonate) </a:t>
            </a:r>
            <a:endParaRPr lang="en-US" altLang="ja-JP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ja-JP" dirty="0" smtClean="0">
                <a:ea typeface="ＭＳ Ｐゴシック" pitchFamily="34" charset="-128"/>
              </a:rPr>
              <a:t> Lethargy</a:t>
            </a:r>
          </a:p>
          <a:p>
            <a:pPr lvl="1" eaLnBrk="1" hangingPunct="1"/>
            <a:r>
              <a:rPr lang="en-US" altLang="ja-JP" dirty="0" smtClean="0">
                <a:ea typeface="ＭＳ Ｐゴシック" pitchFamily="34" charset="-128"/>
              </a:rPr>
              <a:t> Decreased oral intake</a:t>
            </a:r>
          </a:p>
          <a:p>
            <a:pPr lvl="1" eaLnBrk="1" hangingPunct="1"/>
            <a:r>
              <a:rPr lang="en-US" altLang="ja-JP" dirty="0" smtClean="0">
                <a:ea typeface="ＭＳ Ｐゴシック" pitchFamily="34" charset="-128"/>
              </a:rPr>
              <a:t>Tactile </a:t>
            </a:r>
            <a:r>
              <a:rPr lang="en-US" altLang="ja-JP" dirty="0" smtClean="0">
                <a:ea typeface="ＭＳ Ｐゴシック" pitchFamily="34" charset="-128"/>
              </a:rPr>
              <a:t>temperature</a:t>
            </a:r>
          </a:p>
          <a:p>
            <a:pPr marL="457200" lvl="1" indent="0" eaLnBrk="1" hangingPunct="1"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ja-JP" dirty="0" smtClean="0">
                <a:ea typeface="ＭＳ Ｐゴシック" pitchFamily="34" charset="-128"/>
              </a:rPr>
              <a:t>2 month old infant (1-3 months of age)</a:t>
            </a:r>
          </a:p>
          <a:p>
            <a:pPr lvl="1"/>
            <a:r>
              <a:rPr lang="en-US" altLang="ja-JP" dirty="0" smtClean="0">
                <a:ea typeface="ＭＳ Ｐゴシック" pitchFamily="34" charset="-128"/>
              </a:rPr>
              <a:t>Lethargy</a:t>
            </a:r>
          </a:p>
          <a:p>
            <a:pPr lvl="1"/>
            <a:r>
              <a:rPr lang="en-US" altLang="ja-JP" dirty="0" smtClean="0">
                <a:ea typeface="ＭＳ Ｐゴシック" pitchFamily="34" charset="-128"/>
              </a:rPr>
              <a:t>Decreased oral intake</a:t>
            </a:r>
          </a:p>
          <a:p>
            <a:pPr lvl="1"/>
            <a:r>
              <a:rPr lang="en-US" altLang="ja-JP" dirty="0" smtClean="0">
                <a:ea typeface="ＭＳ Ｐゴシック" pitchFamily="34" charset="-128"/>
              </a:rPr>
              <a:t>Tactile temperature</a:t>
            </a:r>
            <a:endParaRPr lang="en-US" altLang="ja-JP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ja-JP" dirty="0" smtClean="0">
                <a:ea typeface="ＭＳ Ｐゴシック" pitchFamily="34" charset="-128"/>
              </a:rPr>
              <a:t>15 month old  </a:t>
            </a:r>
            <a:r>
              <a:rPr lang="en-US" altLang="ja-JP" dirty="0" smtClean="0">
                <a:ea typeface="ＭＳ Ｐゴシック" pitchFamily="34" charset="-128"/>
              </a:rPr>
              <a:t>(3 </a:t>
            </a:r>
            <a:r>
              <a:rPr lang="en-US" altLang="ja-JP" dirty="0" smtClean="0">
                <a:ea typeface="ＭＳ Ｐゴシック" pitchFamily="34" charset="-128"/>
              </a:rPr>
              <a:t>months </a:t>
            </a:r>
            <a:r>
              <a:rPr lang="en-US" altLang="ja-JP" dirty="0" smtClean="0">
                <a:ea typeface="ＭＳ Ｐゴシック" pitchFamily="34" charset="-128"/>
              </a:rPr>
              <a:t>of age and </a:t>
            </a:r>
            <a:r>
              <a:rPr lang="en-US" altLang="ja-JP" dirty="0" smtClean="0">
                <a:ea typeface="ＭＳ Ｐゴシック" pitchFamily="34" charset="-128"/>
              </a:rPr>
              <a:t>older)</a:t>
            </a:r>
          </a:p>
          <a:p>
            <a:pPr lvl="1" eaLnBrk="1" hangingPunct="1"/>
            <a:r>
              <a:rPr lang="en-US" altLang="ja-JP" dirty="0" smtClean="0">
                <a:ea typeface="ＭＳ Ｐゴシック" pitchFamily="34" charset="-128"/>
              </a:rPr>
              <a:t> Fever</a:t>
            </a:r>
          </a:p>
          <a:p>
            <a:pPr lvl="1" eaLnBrk="1" hangingPunct="1"/>
            <a:r>
              <a:rPr lang="en-US" altLang="ja-JP" dirty="0" smtClean="0">
                <a:ea typeface="ＭＳ Ｐゴシック" pitchFamily="34" charset="-128"/>
              </a:rPr>
              <a:t> Irritable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48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917575"/>
          </a:xfrm>
        </p:spPr>
        <p:txBody>
          <a:bodyPr/>
          <a:lstStyle/>
          <a:p>
            <a:pPr eaLnBrk="1" hangingPunct="1"/>
            <a:r>
              <a:rPr lang="en-US" sz="3200" smtClean="0"/>
              <a:t>Neonatal Herpes:  DX and RX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382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CSF: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HSV PCR   </a:t>
            </a:r>
            <a:r>
              <a:rPr lang="en-US" dirty="0" smtClean="0"/>
              <a:t>(Culture is poor yield)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Liver Enzymes – often elevated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Vesicle HSV DFA with culture backup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DFA has replaced </a:t>
            </a:r>
            <a:r>
              <a:rPr lang="en-US" dirty="0" err="1" smtClean="0"/>
              <a:t>Tzanck</a:t>
            </a:r>
            <a:r>
              <a:rPr lang="en-US" dirty="0" smtClean="0"/>
              <a:t> prep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 smtClean="0"/>
              <a:t>Unroof</a:t>
            </a:r>
            <a:r>
              <a:rPr lang="en-US" dirty="0" smtClean="0"/>
              <a:t> vesicle and scrape base for cells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Swab conjunctiva, throat and rectum for  HSV culture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dirty="0" smtClean="0"/>
              <a:t>RX: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Immediate administration of  IV acyclovir – do not await confirmation of 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Neonatal Dosing:  </a:t>
            </a:r>
            <a:r>
              <a:rPr lang="en-US" b="1" dirty="0" smtClean="0">
                <a:solidFill>
                  <a:srgbClr val="FF0000"/>
                </a:solidFill>
              </a:rPr>
              <a:t>60 mg/kg/day </a:t>
            </a:r>
            <a:r>
              <a:rPr lang="en-US" b="1" dirty="0" smtClean="0"/>
              <a:t>divided q8 hours</a:t>
            </a:r>
          </a:p>
        </p:txBody>
      </p:sp>
      <p:pic>
        <p:nvPicPr>
          <p:cNvPr id="43012" name="Picture 4" descr="HSV D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2438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Take Home Points - Meningitis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Classic signs may be absent in infants</a:t>
            </a:r>
          </a:p>
          <a:p>
            <a:pPr eaLnBrk="1" hangingPunct="1"/>
            <a:r>
              <a:rPr lang="en-US" sz="2400" smtClean="0"/>
              <a:t>Etiology is different for different age groups</a:t>
            </a:r>
          </a:p>
          <a:p>
            <a:pPr eaLnBrk="1" hangingPunct="1"/>
            <a:r>
              <a:rPr lang="en-US" sz="2400" smtClean="0"/>
              <a:t>CSF Profile is very important  for Diff Dx</a:t>
            </a:r>
          </a:p>
          <a:p>
            <a:pPr lvl="1" eaLnBrk="1" hangingPunct="1"/>
            <a:r>
              <a:rPr lang="en-US" sz="2000" smtClean="0"/>
              <a:t>Diff, protein, glucose</a:t>
            </a:r>
          </a:p>
          <a:p>
            <a:pPr eaLnBrk="1" hangingPunct="1"/>
            <a:r>
              <a:rPr lang="en-US" sz="2400" smtClean="0"/>
              <a:t>Time is of the essence  - don’t delay antimicrobial Rx</a:t>
            </a:r>
          </a:p>
          <a:p>
            <a:pPr eaLnBrk="1" hangingPunct="1"/>
            <a:r>
              <a:rPr lang="en-US" sz="2400" smtClean="0"/>
              <a:t>Bloody taps are not interpretable</a:t>
            </a:r>
          </a:p>
          <a:p>
            <a:pPr eaLnBrk="1" hangingPunct="1"/>
            <a:r>
              <a:rPr lang="en-US" sz="2400" smtClean="0"/>
              <a:t>Steroid use is still controversial/institution dependent</a:t>
            </a:r>
          </a:p>
          <a:p>
            <a:pPr eaLnBrk="1" hangingPunct="1"/>
            <a:r>
              <a:rPr lang="en-US" sz="2400" smtClean="0"/>
              <a:t>Don’t forget about HSV in babies 0-6 weeks of age !</a:t>
            </a:r>
          </a:p>
          <a:p>
            <a:pPr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2771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Focal </a:t>
            </a:r>
            <a:r>
              <a:rPr lang="en-US" sz="2800" dirty="0" err="1"/>
              <a:t>Suppurative</a:t>
            </a:r>
            <a:r>
              <a:rPr lang="en-US" sz="2800" dirty="0"/>
              <a:t> Infection of C</a:t>
            </a:r>
            <a:r>
              <a:rPr lang="en-US" sz="2800" dirty="0" smtClean="0"/>
              <a:t>NS</a:t>
            </a:r>
            <a:r>
              <a:rPr lang="en-US" sz="2400" dirty="0"/>
              <a:t>: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Brain </a:t>
            </a:r>
            <a:r>
              <a:rPr lang="en-US" sz="2400" dirty="0"/>
              <a:t>Abscess, Subdural Empyema, </a:t>
            </a:r>
            <a:r>
              <a:rPr lang="en-US" sz="2400" dirty="0" smtClean="0"/>
              <a:t>Epidural </a:t>
            </a:r>
            <a:r>
              <a:rPr lang="en-US" sz="2400" dirty="0"/>
              <a:t>Empyema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848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Predisposing Conditions  for Brain Abscess 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u="sng" dirty="0" err="1"/>
              <a:t>Hematogenous</a:t>
            </a:r>
            <a:r>
              <a:rPr lang="en-US" sz="2000" b="1" u="sng" dirty="0"/>
              <a:t> Spread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Cyanotic Congenital Heart (TOF, Transposition)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Hypercoaguability</a:t>
            </a:r>
            <a:r>
              <a:rPr lang="en-US" dirty="0"/>
              <a:t>, Sickle Cell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Septic Thrombophlebitis (</a:t>
            </a:r>
            <a:r>
              <a:rPr lang="en-US" dirty="0" err="1"/>
              <a:t>Lemierre’s</a:t>
            </a:r>
            <a:r>
              <a:rPr lang="en-US" dirty="0"/>
              <a:t>, Endocarditis)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u="sng" dirty="0"/>
              <a:t>Contiguous Spread</a:t>
            </a:r>
            <a:r>
              <a:rPr lang="en-US" sz="2000" b="1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Sinusitis (</a:t>
            </a:r>
            <a:r>
              <a:rPr lang="en-US" dirty="0" err="1"/>
              <a:t>esp</a:t>
            </a:r>
            <a:r>
              <a:rPr lang="en-US" dirty="0"/>
              <a:t> Frontal): Potts Puffy Tumor with intracranial extension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Otitis media/</a:t>
            </a:r>
            <a:r>
              <a:rPr lang="en-US" dirty="0" err="1"/>
              <a:t>mastoiditis</a:t>
            </a:r>
            <a:r>
              <a:rPr lang="en-US" dirty="0"/>
              <a:t> with extension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Dental Source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Bacterial Meningitis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Trauma/Surgical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18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Pyogenic Brain Abscess – Clinical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Symptoms/signs depend on location</a:t>
            </a:r>
          </a:p>
          <a:p>
            <a:pPr lvl="1">
              <a:lnSpc>
                <a:spcPct val="90000"/>
              </a:lnSpc>
            </a:pPr>
            <a:r>
              <a:rPr lang="en-US"/>
              <a:t>Frontal and Parietal Abscesses – often asymptomatic for longer periods of time until compression occurs</a:t>
            </a:r>
          </a:p>
          <a:p>
            <a:pPr lvl="1">
              <a:lnSpc>
                <a:spcPct val="90000"/>
              </a:lnSpc>
            </a:pPr>
            <a:r>
              <a:rPr lang="en-US"/>
              <a:t>Epidural empyema:  Insidious clinical presentaton</a:t>
            </a:r>
          </a:p>
          <a:p>
            <a:pPr>
              <a:lnSpc>
                <a:spcPct val="90000"/>
              </a:lnSpc>
            </a:pPr>
            <a:r>
              <a:rPr lang="en-US"/>
              <a:t>Most common symptoms:</a:t>
            </a:r>
          </a:p>
          <a:p>
            <a:pPr lvl="1">
              <a:lnSpc>
                <a:spcPct val="90000"/>
              </a:lnSpc>
            </a:pPr>
            <a:r>
              <a:rPr lang="en-US" b="1"/>
              <a:t>Headache, Fever, Vomiting each occur in &gt;50% cases</a:t>
            </a:r>
          </a:p>
          <a:p>
            <a:pPr lvl="1">
              <a:lnSpc>
                <a:spcPct val="90000"/>
              </a:lnSpc>
            </a:pPr>
            <a:r>
              <a:rPr lang="en-US" b="1"/>
              <a:t>However Classic Triad occurs in &lt;30% cases</a:t>
            </a:r>
          </a:p>
          <a:p>
            <a:pPr lvl="1">
              <a:lnSpc>
                <a:spcPct val="90000"/>
              </a:lnSpc>
            </a:pPr>
            <a:r>
              <a:rPr lang="en-US"/>
              <a:t>MS changes &lt;50% cases</a:t>
            </a:r>
          </a:p>
          <a:p>
            <a:pPr lvl="1">
              <a:lnSpc>
                <a:spcPct val="90000"/>
              </a:lnSpc>
            </a:pPr>
            <a:r>
              <a:rPr lang="en-US"/>
              <a:t>Seizures &lt;50% cases</a:t>
            </a:r>
          </a:p>
          <a:p>
            <a:pPr lvl="1">
              <a:lnSpc>
                <a:spcPct val="90000"/>
              </a:lnSpc>
            </a:pPr>
            <a:r>
              <a:rPr lang="en-US"/>
              <a:t>Focal Neurologic Deficits 40%</a:t>
            </a:r>
          </a:p>
          <a:p>
            <a:pPr lvl="1">
              <a:lnSpc>
                <a:spcPct val="90000"/>
              </a:lnSpc>
            </a:pPr>
            <a:r>
              <a:rPr lang="en-US"/>
              <a:t>Meningeal Signs &lt;25%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Pyogenic Brain Abscess: Microbiology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Polymicrobial</a:t>
            </a:r>
            <a:r>
              <a:rPr lang="en-US" sz="2400" dirty="0"/>
              <a:t> infection common (30%)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Aerobic and Anaerobic (</a:t>
            </a:r>
            <a:r>
              <a:rPr lang="en-US" sz="2400" dirty="0" err="1"/>
              <a:t>Microaerophillic</a:t>
            </a:r>
            <a:r>
              <a:rPr lang="en-US" sz="2400" dirty="0"/>
              <a:t>) Streptococci (50-70%)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Streptococcus intermedius </a:t>
            </a:r>
            <a:r>
              <a:rPr lang="en-US" dirty="0" smtClean="0"/>
              <a:t>Group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Streptococcus </a:t>
            </a:r>
            <a:r>
              <a:rPr lang="en-US" dirty="0" err="1"/>
              <a:t>anginosis</a:t>
            </a:r>
            <a:r>
              <a:rPr lang="en-US" dirty="0"/>
              <a:t> Group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Staphylococcus aureus (MRSA, MSSA) – 10-30%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Gram negative </a:t>
            </a:r>
            <a:r>
              <a:rPr lang="en-US" sz="2400" dirty="0" err="1"/>
              <a:t>enterics</a:t>
            </a:r>
            <a:r>
              <a:rPr lang="en-US" sz="2400" dirty="0"/>
              <a:t>– </a:t>
            </a:r>
            <a:r>
              <a:rPr lang="en-US" sz="2400" dirty="0" err="1"/>
              <a:t>especialy</a:t>
            </a:r>
            <a:r>
              <a:rPr lang="en-US" sz="2400" dirty="0"/>
              <a:t> Citrobacter </a:t>
            </a:r>
            <a:r>
              <a:rPr lang="en-US" sz="2400" dirty="0" err="1"/>
              <a:t>diversus</a:t>
            </a:r>
            <a:r>
              <a:rPr lang="en-US" sz="2400" dirty="0"/>
              <a:t> (neonate) – 10-25%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Respiratory Pathogens:  Pneumococcus, Moraxella, Haemophilus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**    Anaerobes – Often present, difficult to grow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Immunocompromised host:   </a:t>
            </a:r>
            <a:r>
              <a:rPr lang="en-US" sz="2400" dirty="0" err="1"/>
              <a:t>Nocardia</a:t>
            </a:r>
            <a:r>
              <a:rPr lang="en-US" sz="2400" dirty="0"/>
              <a:t>, </a:t>
            </a:r>
            <a:r>
              <a:rPr lang="en-US" sz="2400" dirty="0" err="1"/>
              <a:t>Actinomyces</a:t>
            </a:r>
            <a:r>
              <a:rPr lang="en-US" sz="2400" dirty="0"/>
              <a:t>, Toxoplasma</a:t>
            </a:r>
          </a:p>
        </p:txBody>
      </p:sp>
    </p:spTree>
    <p:extLst>
      <p:ext uri="{BB962C8B-B14F-4D97-AF65-F5344CB8AC3E}">
        <p14:creationId xmlns:p14="http://schemas.microsoft.com/office/powerpoint/2010/main" val="26893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Pyogenic Brain Abscess – Initial Management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Imaging:  CT scan with contrast   or  MRI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LP generally not indicated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Surgical Evacuation: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Stains:  Gram stain, AFB Stain, Fungal Stain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Cultures:  Bacterial Aerobic and Anaerobic, Fungal, AFB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Sinus </a:t>
            </a:r>
            <a:r>
              <a:rPr lang="en-US" dirty="0"/>
              <a:t>Approach/Fenestration vs. </a:t>
            </a:r>
            <a:r>
              <a:rPr lang="en-US" dirty="0" smtClean="0"/>
              <a:t>Intracranial 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Empiric Therapy: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Vancomycin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Ceftriaxone or Cefotaxime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Flagyl (never use Clinda – no CSF penetration)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2400" dirty="0"/>
              <a:t>OR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dirty="0"/>
              <a:t>Vancomycin  PLUS  Meropenem</a:t>
            </a:r>
          </a:p>
        </p:txBody>
      </p:sp>
    </p:spTree>
    <p:extLst>
      <p:ext uri="{BB962C8B-B14F-4D97-AF65-F5344CB8AC3E}">
        <p14:creationId xmlns:p14="http://schemas.microsoft.com/office/powerpoint/2010/main" val="13361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Abscess – Definitive RX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Tailor antimicrobials based on cultures</a:t>
            </a:r>
          </a:p>
          <a:p>
            <a:pPr lvl="1"/>
            <a:r>
              <a:rPr lang="en-US"/>
              <a:t>However, in general, do not stop anaerobic coverage even if no growth</a:t>
            </a:r>
          </a:p>
          <a:p>
            <a:r>
              <a:rPr lang="en-US"/>
              <a:t>Generally treat all IV for minimum 4-6 weeks</a:t>
            </a:r>
          </a:p>
          <a:p>
            <a:pPr lvl="1"/>
            <a:r>
              <a:rPr lang="en-US"/>
              <a:t>Drainage or no drainage impacts length of course</a:t>
            </a:r>
          </a:p>
          <a:p>
            <a:r>
              <a:rPr lang="en-US"/>
              <a:t>Re-imaging toward end of therapy (sometimes at 4 weeks into therapy)</a:t>
            </a:r>
          </a:p>
          <a:p>
            <a:pPr lvl="1"/>
            <a:r>
              <a:rPr lang="en-US"/>
              <a:t>Imaging may not be completely normal prior to stopping antimicrobial therapy</a:t>
            </a:r>
          </a:p>
        </p:txBody>
      </p:sp>
    </p:spTree>
    <p:extLst>
      <p:ext uri="{BB962C8B-B14F-4D97-AF65-F5344CB8AC3E}">
        <p14:creationId xmlns:p14="http://schemas.microsoft.com/office/powerpoint/2010/main" val="30778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Abscess - Imaging</a:t>
            </a:r>
          </a:p>
        </p:txBody>
      </p:sp>
      <p:pic>
        <p:nvPicPr>
          <p:cNvPr id="189445" name="Picture 5" descr="perron_pic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654425" cy="4533900"/>
          </a:xfrm>
          <a:prstGeom prst="rect">
            <a:avLst/>
          </a:prstGeom>
          <a:noFill/>
        </p:spPr>
      </p:pic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4495800" y="2133600"/>
            <a:ext cx="4191000" cy="203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Ill-defined </a:t>
            </a:r>
            <a:r>
              <a:rPr lang="en-US" b="1" dirty="0" err="1"/>
              <a:t>hypodensity</a:t>
            </a:r>
            <a:r>
              <a:rPr lang="en-US" b="1" dirty="0"/>
              <a:t> on non-contrasted CT </a:t>
            </a:r>
            <a:r>
              <a:rPr lang="en-US" b="1" dirty="0" smtClean="0"/>
              <a:t>scan</a:t>
            </a:r>
          </a:p>
          <a:p>
            <a:endParaRPr lang="en-US" b="1" dirty="0"/>
          </a:p>
          <a:p>
            <a:pPr>
              <a:buFontTx/>
              <a:buChar char="•"/>
            </a:pPr>
            <a:r>
              <a:rPr lang="en-US" b="1" dirty="0"/>
              <a:t> Variable amount of  associated </a:t>
            </a:r>
            <a:r>
              <a:rPr lang="en-US" b="1" dirty="0" smtClean="0"/>
              <a:t>edema</a:t>
            </a:r>
          </a:p>
          <a:p>
            <a:r>
              <a:rPr lang="en-US" b="1" dirty="0" smtClean="0"/>
              <a:t> </a:t>
            </a:r>
          </a:p>
          <a:p>
            <a:pPr>
              <a:buFontTx/>
              <a:buChar char="•"/>
            </a:pPr>
            <a:r>
              <a:rPr lang="en-US" b="1" dirty="0" smtClean="0"/>
              <a:t>Frequently </a:t>
            </a:r>
            <a:r>
              <a:rPr lang="en-US" b="1" dirty="0"/>
              <a:t>ring-enhance with the addition of intravenous contrast </a:t>
            </a:r>
          </a:p>
        </p:txBody>
      </p:sp>
    </p:spTree>
    <p:extLst>
      <p:ext uri="{BB962C8B-B14F-4D97-AF65-F5344CB8AC3E}">
        <p14:creationId xmlns:p14="http://schemas.microsoft.com/office/powerpoint/2010/main" val="24523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Intracranial Empyema</a:t>
            </a:r>
          </a:p>
        </p:txBody>
      </p:sp>
      <p:pic>
        <p:nvPicPr>
          <p:cNvPr id="192517" name="Picture 5" descr="a961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4343400" cy="3386138"/>
          </a:xfrm>
          <a:prstGeom prst="rect">
            <a:avLst/>
          </a:prstGeom>
          <a:noFill/>
        </p:spPr>
      </p:pic>
      <p:pic>
        <p:nvPicPr>
          <p:cNvPr id="192519" name="Picture 7" descr="Epidural Empy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494088" cy="3810000"/>
          </a:xfrm>
          <a:prstGeom prst="rect">
            <a:avLst/>
          </a:prstGeom>
          <a:noFill/>
        </p:spPr>
      </p:pic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1279525" y="5756275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Subdural Empyema</a:t>
            </a: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6080125" y="5832475"/>
            <a:ext cx="254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Epidural Empyema</a:t>
            </a:r>
          </a:p>
        </p:txBody>
      </p:sp>
    </p:spTree>
    <p:extLst>
      <p:ext uri="{BB962C8B-B14F-4D97-AF65-F5344CB8AC3E}">
        <p14:creationId xmlns:p14="http://schemas.microsoft.com/office/powerpoint/2010/main" val="15010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Citrobacter </a:t>
            </a:r>
            <a:r>
              <a:rPr lang="en-US" sz="3200" i="1" dirty="0" err="1"/>
              <a:t>diversus</a:t>
            </a:r>
            <a:r>
              <a:rPr lang="en-US" sz="3200" dirty="0"/>
              <a:t> Brain Abscess</a:t>
            </a:r>
          </a:p>
        </p:txBody>
      </p:sp>
      <p:pic>
        <p:nvPicPr>
          <p:cNvPr id="190471" name="Picture 7" descr="Figure 2 : CAT Scans of Head with contrast on Day 9 after Admission showing cerebral abscesse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057400"/>
            <a:ext cx="8905875" cy="3840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0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Meningitis – Clinical 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848600" cy="3657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u="sng" dirty="0" smtClean="0"/>
              <a:t>Headache – older children and adults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Meningismus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Neck Stiffness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Kernig’s</a:t>
            </a:r>
            <a:r>
              <a:rPr lang="en-US" dirty="0" smtClean="0"/>
              <a:t> and </a:t>
            </a:r>
            <a:r>
              <a:rPr lang="en-US" dirty="0" err="1" smtClean="0"/>
              <a:t>Brudzinski</a:t>
            </a:r>
            <a:r>
              <a:rPr lang="en-US" dirty="0" smtClean="0"/>
              <a:t> Signs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Photophobia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Fever (</a:t>
            </a:r>
            <a:r>
              <a:rPr lang="en-US" dirty="0" smtClean="0"/>
              <a:t>older) or Temperature instability (neonates)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Lethargy  or Irritability (infants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Decreased oral intake (neonates)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Full or bulging </a:t>
            </a:r>
            <a:r>
              <a:rPr lang="en-US" dirty="0" err="1" smtClean="0"/>
              <a:t>fontanelle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Altered Mental Status (Late Sign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Seizures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Vomiting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1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Potts Puffy Tumor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76400"/>
            <a:ext cx="52578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Extension from Frontal Sinusitis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With or without intracranial extension</a:t>
            </a:r>
          </a:p>
        </p:txBody>
      </p:sp>
      <p:pic>
        <p:nvPicPr>
          <p:cNvPr id="22537" name="Picture 9" descr="BHG01ID21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1981200" cy="1962150"/>
          </a:xfrm>
          <a:prstGeom prst="rect">
            <a:avLst/>
          </a:prstGeom>
          <a:noFill/>
        </p:spPr>
      </p:pic>
      <p:pic>
        <p:nvPicPr>
          <p:cNvPr id="22539" name="Picture 11" descr="photo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4286250" cy="2762250"/>
          </a:xfrm>
          <a:prstGeom prst="rect">
            <a:avLst/>
          </a:prstGeom>
          <a:noFill/>
        </p:spPr>
      </p:pic>
      <p:pic>
        <p:nvPicPr>
          <p:cNvPr id="22541" name="Picture 13" descr="040100037a"/>
          <p:cNvPicPr>
            <a:picLocks noChangeAspect="1" noChangeArrowheads="1"/>
          </p:cNvPicPr>
          <p:nvPr/>
        </p:nvPicPr>
        <p:blipFill>
          <a:blip r:embed="rId4"/>
          <a:srcRect r="53760"/>
          <a:stretch>
            <a:fillRect/>
          </a:stretch>
        </p:blipFill>
        <p:spPr bwMode="auto">
          <a:xfrm>
            <a:off x="5638800" y="2590800"/>
            <a:ext cx="2946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6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CNS Shunt Infections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Refer to 2004 IDSA Guidelines  Page 1281</a:t>
            </a:r>
          </a:p>
          <a:p>
            <a:pPr>
              <a:lnSpc>
                <a:spcPct val="80000"/>
              </a:lnSpc>
            </a:pPr>
            <a:r>
              <a:rPr lang="en-US" sz="2400"/>
              <a:t>No randomized prospective studies</a:t>
            </a:r>
          </a:p>
          <a:p>
            <a:pPr>
              <a:lnSpc>
                <a:spcPct val="80000"/>
              </a:lnSpc>
            </a:pPr>
            <a:r>
              <a:rPr lang="en-US" sz="2400"/>
              <a:t>Removal of all components of  hardware most effective treatment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Hardware in head, catheter, distal tip in gut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Erosions through peritoneum/polymicrobial </a:t>
            </a:r>
          </a:p>
          <a:p>
            <a:pPr>
              <a:lnSpc>
                <a:spcPct val="80000"/>
              </a:lnSpc>
            </a:pPr>
            <a:r>
              <a:rPr lang="en-US" sz="2400"/>
              <a:t>Treat with IV abx with shunt externalized until CSF has sterilized (daily cell counts, chemistries, cultures)</a:t>
            </a:r>
          </a:p>
          <a:p>
            <a:pPr>
              <a:lnSpc>
                <a:spcPct val="80000"/>
              </a:lnSpc>
            </a:pPr>
            <a:r>
              <a:rPr lang="en-US" sz="2400"/>
              <a:t>Reinsert  shunt when CSF is  sterile X  days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Coagulase Negative Staphylcocci: 10 days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Staph Aureus:  10 days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Gram Negatives: 10-14 days</a:t>
            </a:r>
          </a:p>
          <a:p>
            <a:pPr>
              <a:lnSpc>
                <a:spcPct val="80000"/>
              </a:lnSpc>
            </a:pPr>
            <a:r>
              <a:rPr lang="en-US" sz="2400"/>
              <a:t>Treat additional period post-reinsertion? (48 hours)</a:t>
            </a:r>
          </a:p>
          <a:p>
            <a:pPr lvl="1">
              <a:lnSpc>
                <a:spcPct val="8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423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Kernig and Brudzinski Signs</a:t>
            </a:r>
          </a:p>
        </p:txBody>
      </p:sp>
      <p:pic>
        <p:nvPicPr>
          <p:cNvPr id="8195" name="Picture 5" descr="Kernig's sign of mening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57200" y="5105400"/>
            <a:ext cx="4294820" cy="107721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FF0000"/>
                </a:solidFill>
              </a:rPr>
              <a:t>Kernig’s</a:t>
            </a:r>
            <a:r>
              <a:rPr lang="en-US" dirty="0"/>
              <a:t>:</a:t>
            </a:r>
          </a:p>
          <a:p>
            <a:pPr eaLnBrk="1" hangingPunct="1"/>
            <a:r>
              <a:rPr lang="en-US" sz="2000" dirty="0" smtClean="0"/>
              <a:t>Resistance to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</a:rPr>
              <a:t>straightening</a:t>
            </a:r>
            <a:r>
              <a:rPr lang="en-US" sz="2000" dirty="0" smtClean="0"/>
              <a:t> </a:t>
            </a:r>
            <a:r>
              <a:rPr lang="en-US" sz="2000" dirty="0"/>
              <a:t>the leg when hip is flexed to 90 degrees</a:t>
            </a:r>
            <a:endParaRPr lang="en-US" dirty="0"/>
          </a:p>
        </p:txBody>
      </p:sp>
      <p:pic>
        <p:nvPicPr>
          <p:cNvPr id="8197" name="Picture 8" descr="Brudzinski's sign of mening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827144" y="5105400"/>
            <a:ext cx="3506088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FF0000"/>
                </a:solidFill>
              </a:rPr>
              <a:t>Brudzinski’s</a:t>
            </a:r>
            <a:endParaRPr lang="en-US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000" dirty="0"/>
              <a:t>When examiner flexes neck, </a:t>
            </a:r>
          </a:p>
          <a:p>
            <a:pPr algn="ctr" eaLnBrk="1" hangingPunct="1"/>
            <a:r>
              <a:rPr lang="en-US" sz="2000" dirty="0" smtClean="0"/>
              <a:t>Pt flexes hips </a:t>
            </a:r>
            <a:r>
              <a:rPr lang="en-US" sz="2000" dirty="0"/>
              <a:t>and knees </a:t>
            </a:r>
          </a:p>
        </p:txBody>
      </p:sp>
    </p:spTree>
    <p:extLst>
      <p:ext uri="{BB962C8B-B14F-4D97-AF65-F5344CB8AC3E}">
        <p14:creationId xmlns:p14="http://schemas.microsoft.com/office/powerpoint/2010/main" val="24601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008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Meningitis:  Microbiologic Differential Diagnosis - 1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88740"/>
            <a:ext cx="79248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Bacterial:</a:t>
            </a:r>
          </a:p>
          <a:p>
            <a:pPr lvl="1" eaLnBrk="1" hangingPunct="1"/>
            <a:r>
              <a:rPr lang="en-US" dirty="0" smtClean="0"/>
              <a:t>0-1 months (Neonate):  </a:t>
            </a:r>
            <a:endParaRPr lang="en-US" dirty="0" smtClean="0"/>
          </a:p>
          <a:p>
            <a:pPr lvl="2" eaLnBrk="1" hangingPunct="1"/>
            <a:r>
              <a:rPr lang="en-US" sz="2400" dirty="0" smtClean="0"/>
              <a:t> Escherichia coli</a:t>
            </a:r>
          </a:p>
          <a:p>
            <a:pPr lvl="2" eaLnBrk="1" hangingPunct="1"/>
            <a:r>
              <a:rPr lang="en-US" sz="2400" dirty="0" smtClean="0"/>
              <a:t> Group B Streptococcus</a:t>
            </a:r>
          </a:p>
          <a:p>
            <a:pPr lvl="2" eaLnBrk="1" hangingPunct="1"/>
            <a:r>
              <a:rPr lang="en-US" sz="2400" dirty="0" smtClean="0"/>
              <a:t> Listeria </a:t>
            </a:r>
            <a:r>
              <a:rPr lang="en-US" sz="2400" dirty="0" err="1" smtClean="0"/>
              <a:t>monocytogenes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&gt;1 month of age</a:t>
            </a:r>
          </a:p>
          <a:p>
            <a:pPr lvl="2" eaLnBrk="1" hangingPunct="1"/>
            <a:r>
              <a:rPr lang="en-US" sz="2400" dirty="0" smtClean="0"/>
              <a:t> Neisseria </a:t>
            </a:r>
            <a:r>
              <a:rPr lang="en-US" sz="2400" dirty="0" err="1" smtClean="0"/>
              <a:t>meningitidis</a:t>
            </a:r>
            <a:endParaRPr lang="en-US" sz="2400" dirty="0" smtClean="0"/>
          </a:p>
          <a:p>
            <a:pPr lvl="2" eaLnBrk="1" hangingPunct="1"/>
            <a:r>
              <a:rPr lang="en-US" sz="2400" dirty="0" smtClean="0"/>
              <a:t> Streptococcus </a:t>
            </a:r>
            <a:r>
              <a:rPr lang="en-US" sz="2400" dirty="0" err="1" smtClean="0"/>
              <a:t>pneumoniae</a:t>
            </a:r>
            <a:endParaRPr lang="en-US" sz="2400" dirty="0" smtClean="0"/>
          </a:p>
          <a:p>
            <a:pPr lvl="2" eaLnBrk="1" hangingPunct="1"/>
            <a:r>
              <a:rPr lang="en-US" sz="2400" dirty="0" smtClean="0"/>
              <a:t> Haemophilus </a:t>
            </a:r>
            <a:r>
              <a:rPr lang="en-US" sz="2400" dirty="0" err="1" smtClean="0"/>
              <a:t>influenzae</a:t>
            </a:r>
            <a:r>
              <a:rPr lang="en-US" sz="2400" dirty="0" smtClean="0"/>
              <a:t> (Non-type B &gt;Type B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dirty="0" smtClean="0"/>
              <a:t>Group B strep, E.coli still possible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Other</a:t>
            </a:r>
          </a:p>
          <a:p>
            <a:pPr lvl="2" eaLnBrk="1" hangingPunct="1"/>
            <a:r>
              <a:rPr lang="en-US" sz="2400" dirty="0" smtClean="0"/>
              <a:t>Borrelia burgdorferi (Lyme)</a:t>
            </a:r>
          </a:p>
          <a:p>
            <a:pPr lvl="2" eaLnBrk="1" hangingPunct="1"/>
            <a:r>
              <a:rPr lang="en-US" sz="2400" dirty="0" err="1" smtClean="0"/>
              <a:t>Treponema</a:t>
            </a:r>
            <a:r>
              <a:rPr lang="en-US" sz="2400" dirty="0" smtClean="0"/>
              <a:t> </a:t>
            </a:r>
            <a:r>
              <a:rPr lang="en-US" sz="2400" dirty="0" err="1" smtClean="0"/>
              <a:t>pallidum</a:t>
            </a:r>
            <a:r>
              <a:rPr lang="en-US" sz="2400" dirty="0" smtClean="0"/>
              <a:t> (Syphilis)</a:t>
            </a:r>
          </a:p>
        </p:txBody>
      </p:sp>
    </p:spTree>
    <p:extLst>
      <p:ext uri="{BB962C8B-B14F-4D97-AF65-F5344CB8AC3E}">
        <p14:creationId xmlns:p14="http://schemas.microsoft.com/office/powerpoint/2010/main" val="15930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Meningitis:  Microbiologic Differential Diagnosis - 2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Viral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0-3 months: 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Herpes Simplex Virus </a:t>
            </a:r>
            <a:r>
              <a:rPr lang="en-US" sz="2400" dirty="0" smtClean="0"/>
              <a:t>(especially </a:t>
            </a:r>
            <a:r>
              <a:rPr lang="en-US" sz="2400" u="sng" dirty="0" smtClean="0"/>
              <a:t>&lt;</a:t>
            </a:r>
            <a:r>
              <a:rPr lang="en-US" sz="2400" dirty="0" smtClean="0"/>
              <a:t>6 weeks of age)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Enterovirus</a:t>
            </a:r>
          </a:p>
          <a:p>
            <a:pPr lvl="2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&gt;1 month of 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Enterovirus&gt;&gt;&gt;&gt;Others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Others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Arbovirus</a:t>
            </a:r>
            <a:r>
              <a:rPr lang="en-US" sz="2400" dirty="0" smtClean="0"/>
              <a:t> (West Nile Virus ,SLE</a:t>
            </a:r>
            <a:r>
              <a:rPr lang="en-US" dirty="0" smtClean="0"/>
              <a:t>&gt;&gt;&gt;</a:t>
            </a:r>
            <a:r>
              <a:rPr lang="en-US" sz="2400" dirty="0" smtClean="0"/>
              <a:t> WEE, EEE)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/>
              <a:t> Respiratory viruses (including Influenza)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/>
              <a:t>Other </a:t>
            </a:r>
            <a:r>
              <a:rPr lang="en-US" sz="2400" dirty="0" err="1" smtClean="0"/>
              <a:t>Herpesviruses</a:t>
            </a:r>
            <a:r>
              <a:rPr lang="en-US" sz="2400" dirty="0" smtClean="0"/>
              <a:t>  (EBV, HHV-6)</a:t>
            </a:r>
          </a:p>
        </p:txBody>
      </p:sp>
    </p:spTree>
    <p:extLst>
      <p:ext uri="{BB962C8B-B14F-4D97-AF65-F5344CB8AC3E}">
        <p14:creationId xmlns:p14="http://schemas.microsoft.com/office/powerpoint/2010/main" val="11572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Meningitis:  Microbiologic Differential Diagnosis - 3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Mycobacterial:    </a:t>
            </a:r>
          </a:p>
          <a:p>
            <a:pPr lvl="1" eaLnBrk="1" hangingPunct="1"/>
            <a:r>
              <a:rPr lang="en-US" dirty="0" smtClean="0"/>
              <a:t>Mycobacterium tuberculosis </a:t>
            </a:r>
          </a:p>
          <a:p>
            <a:pPr lvl="1" eaLnBrk="1" hangingPunct="1"/>
            <a:r>
              <a:rPr lang="en-US" dirty="0" smtClean="0"/>
              <a:t>Mycobacterium </a:t>
            </a:r>
            <a:r>
              <a:rPr lang="en-US" dirty="0" err="1" smtClean="0"/>
              <a:t>bovis</a:t>
            </a:r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Fungal</a:t>
            </a:r>
          </a:p>
          <a:p>
            <a:pPr lvl="1" eaLnBrk="1" hangingPunct="1"/>
            <a:r>
              <a:rPr lang="en-US" dirty="0" smtClean="0"/>
              <a:t>Cryptococcus &gt; Endemic Fungi</a:t>
            </a:r>
          </a:p>
          <a:p>
            <a:pPr lvl="1" eaLnBrk="1" hangingPunct="1"/>
            <a:r>
              <a:rPr lang="en-US" dirty="0" smtClean="0"/>
              <a:t>Endemic Fungi: </a:t>
            </a:r>
          </a:p>
          <a:p>
            <a:pPr lvl="3" eaLnBrk="1" hangingPunct="1"/>
            <a:r>
              <a:rPr lang="en-US" sz="2400" dirty="0" err="1" smtClean="0"/>
              <a:t>Histoplasma</a:t>
            </a:r>
            <a:r>
              <a:rPr lang="en-US" sz="2400" dirty="0" smtClean="0"/>
              <a:t>, </a:t>
            </a:r>
            <a:r>
              <a:rPr lang="en-US" sz="2400" dirty="0" err="1" smtClean="0"/>
              <a:t>Coccidioides</a:t>
            </a:r>
            <a:r>
              <a:rPr lang="en-US" sz="2400" dirty="0" smtClean="0"/>
              <a:t>, </a:t>
            </a:r>
            <a:r>
              <a:rPr lang="en-US" sz="2400" dirty="0" err="1" smtClean="0"/>
              <a:t>Blastomyces</a:t>
            </a:r>
            <a:endParaRPr lang="en-US" sz="2400" dirty="0" smtClean="0"/>
          </a:p>
          <a:p>
            <a:pPr lvl="1" eaLnBrk="1" hangingPunct="1"/>
            <a:r>
              <a:rPr lang="en-US" dirty="0" smtClean="0"/>
              <a:t>Candida</a:t>
            </a:r>
          </a:p>
          <a:p>
            <a:pPr lvl="2" eaLnBrk="1" hangingPunct="1"/>
            <a:r>
              <a:rPr lang="en-US" sz="2400" dirty="0" smtClean="0"/>
              <a:t> Immunocompromised hosts or neonates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972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2263</Words>
  <Application>Microsoft Office PowerPoint</Application>
  <PresentationFormat>On-screen Show (4:3)</PresentationFormat>
  <Paragraphs>431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Microsoft Excel Chart</vt:lpstr>
      <vt:lpstr>CNS Infection I: Meningitis and Intracranial Empyema </vt:lpstr>
      <vt:lpstr>Objectives</vt:lpstr>
      <vt:lpstr>Definitions:</vt:lpstr>
      <vt:lpstr>Meningitis: Typical Case Scenarios</vt:lpstr>
      <vt:lpstr>Meningitis – Clinical Features</vt:lpstr>
      <vt:lpstr>Kernig and Brudzinski Signs</vt:lpstr>
      <vt:lpstr>Meningitis:  Microbiologic Differential Diagnosis - 1</vt:lpstr>
      <vt:lpstr>Meningitis:  Microbiologic Differential Diagnosis - 2</vt:lpstr>
      <vt:lpstr>Meningitis:  Microbiologic Differential Diagnosis - 3</vt:lpstr>
      <vt:lpstr>Meningitis – Initial management</vt:lpstr>
      <vt:lpstr>Meningitis: Usual CSF Findings</vt:lpstr>
      <vt:lpstr>Meningitis – Initial management  (Continued) </vt:lpstr>
      <vt:lpstr>Steroids and Meningitis: RedBook Statements</vt:lpstr>
      <vt:lpstr>Meningitis: Definitive Therapy</vt:lpstr>
      <vt:lpstr>Meningitis – Other food for thought</vt:lpstr>
      <vt:lpstr>PowerPoint Presentation</vt:lpstr>
      <vt:lpstr>PowerPoint Presentation</vt:lpstr>
      <vt:lpstr>Meningococcal Epidemiology – U.S.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Meningococcus and Complement</vt:lpstr>
      <vt:lpstr>Meningococcal Chemoprophylaxis</vt:lpstr>
      <vt:lpstr>Meningococcal Vaccine</vt:lpstr>
      <vt:lpstr>PowerPoint Presentation</vt:lpstr>
      <vt:lpstr>Streptococcus pneumoniae</vt:lpstr>
      <vt:lpstr>PowerPoint Presentation</vt:lpstr>
      <vt:lpstr>High Risk Groups for Invasive Pneumococcal Disease</vt:lpstr>
      <vt:lpstr>Bacterial Meningitis: Complications</vt:lpstr>
      <vt:lpstr>Intracranial Empyema</vt:lpstr>
      <vt:lpstr>PowerPoint Presentation</vt:lpstr>
      <vt:lpstr>Herpes:  Classic grouped vesicular lesions on an erythematous base</vt:lpstr>
      <vt:lpstr>Neonatal Herpes</vt:lpstr>
      <vt:lpstr>Neonatal HSV CNS disease</vt:lpstr>
      <vt:lpstr>Neonatal Herpes:  3 Classic Presentations</vt:lpstr>
      <vt:lpstr>Neonatal HSV: Significance</vt:lpstr>
      <vt:lpstr>Neonatal HSV - Transmission</vt:lpstr>
      <vt:lpstr>Neonatal Herpes:  DX and RX</vt:lpstr>
      <vt:lpstr>Take Home Points - Meningitis</vt:lpstr>
      <vt:lpstr>Focal Suppurative Infection of CNS:   Brain Abscess, Subdural Empyema, Epidural Empyema</vt:lpstr>
      <vt:lpstr>Pyogenic Brain Abscess – Clinical</vt:lpstr>
      <vt:lpstr>Pyogenic Brain Abscess: Microbiology</vt:lpstr>
      <vt:lpstr>Pyogenic Brain Abscess – Initial Management</vt:lpstr>
      <vt:lpstr>Brain Abscess – Definitive RX</vt:lpstr>
      <vt:lpstr>Brain Abscess - Imaging</vt:lpstr>
      <vt:lpstr>Intracranial Empyema</vt:lpstr>
      <vt:lpstr>Citrobacter diversus Brain Abscess</vt:lpstr>
      <vt:lpstr>Potts Puffy Tumor</vt:lpstr>
      <vt:lpstr>CNS Shunt Infections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Garvin</dc:creator>
  <cp:lastModifiedBy>DeBiasi, Roberta</cp:lastModifiedBy>
  <cp:revision>48</cp:revision>
  <dcterms:created xsi:type="dcterms:W3CDTF">2013-11-19T19:55:11Z</dcterms:created>
  <dcterms:modified xsi:type="dcterms:W3CDTF">2015-08-17T15:56:33Z</dcterms:modified>
</cp:coreProperties>
</file>