
<file path=[Content_Types].xml><?xml version="1.0" encoding="utf-8"?>
<Types xmlns="http://schemas.openxmlformats.org/package/2006/content-types">
  <Default Extension="png" ContentType="image/png"/>
  <Default Extension="bin" ContentType="application/vnd.ms-office.activeX"/>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embeddings/oleObject1.bin" ContentType="application/vnd.openxmlformats-officedocument.oleObject"/>
  <Override PartName="/ppt/notesSlides/notesSlide104.xml" ContentType="application/vnd.openxmlformats-officedocument.presentationml.notesSlide+xml"/>
  <Override PartName="/ppt/embeddings/oleObject2.bin" ContentType="application/vnd.openxmlformats-officedocument.oleObject"/>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6"/>
  </p:notesMasterIdLst>
  <p:sldIdLst>
    <p:sldId id="256" r:id="rId2"/>
    <p:sldId id="257" r:id="rId3"/>
    <p:sldId id="259" r:id="rId4"/>
    <p:sldId id="378" r:id="rId5"/>
    <p:sldId id="372" r:id="rId6"/>
    <p:sldId id="373" r:id="rId7"/>
    <p:sldId id="375" r:id="rId8"/>
    <p:sldId id="348" r:id="rId9"/>
    <p:sldId id="393" r:id="rId10"/>
    <p:sldId id="422" r:id="rId11"/>
    <p:sldId id="299" r:id="rId12"/>
    <p:sldId id="300" r:id="rId13"/>
    <p:sldId id="301" r:id="rId14"/>
    <p:sldId id="302" r:id="rId15"/>
    <p:sldId id="339" r:id="rId16"/>
    <p:sldId id="260" r:id="rId17"/>
    <p:sldId id="261" r:id="rId18"/>
    <p:sldId id="271" r:id="rId19"/>
    <p:sldId id="262" r:id="rId20"/>
    <p:sldId id="263" r:id="rId21"/>
    <p:sldId id="264" r:id="rId22"/>
    <p:sldId id="395" r:id="rId23"/>
    <p:sldId id="306" r:id="rId24"/>
    <p:sldId id="377" r:id="rId25"/>
    <p:sldId id="273" r:id="rId26"/>
    <p:sldId id="275" r:id="rId27"/>
    <p:sldId id="276" r:id="rId28"/>
    <p:sldId id="277" r:id="rId29"/>
    <p:sldId id="286" r:id="rId30"/>
    <p:sldId id="396" r:id="rId31"/>
    <p:sldId id="278" r:id="rId32"/>
    <p:sldId id="398" r:id="rId33"/>
    <p:sldId id="400" r:id="rId34"/>
    <p:sldId id="345" r:id="rId35"/>
    <p:sldId id="287" r:id="rId36"/>
    <p:sldId id="401" r:id="rId37"/>
    <p:sldId id="342" r:id="rId38"/>
    <p:sldId id="402" r:id="rId39"/>
    <p:sldId id="282" r:id="rId40"/>
    <p:sldId id="304" r:id="rId41"/>
    <p:sldId id="406" r:id="rId42"/>
    <p:sldId id="380" r:id="rId43"/>
    <p:sldId id="381" r:id="rId44"/>
    <p:sldId id="303" r:id="rId45"/>
    <p:sldId id="283" r:id="rId46"/>
    <p:sldId id="288" r:id="rId47"/>
    <p:sldId id="403" r:id="rId48"/>
    <p:sldId id="347" r:id="rId49"/>
    <p:sldId id="310" r:id="rId50"/>
    <p:sldId id="404" r:id="rId51"/>
    <p:sldId id="419" r:id="rId52"/>
    <p:sldId id="405" r:id="rId53"/>
    <p:sldId id="349" r:id="rId54"/>
    <p:sldId id="350" r:id="rId55"/>
    <p:sldId id="311" r:id="rId56"/>
    <p:sldId id="292" r:id="rId57"/>
    <p:sldId id="316" r:id="rId58"/>
    <p:sldId id="298" r:id="rId59"/>
    <p:sldId id="312" r:id="rId60"/>
    <p:sldId id="407" r:id="rId61"/>
    <p:sldId id="383" r:id="rId62"/>
    <p:sldId id="384" r:id="rId63"/>
    <p:sldId id="314" r:id="rId64"/>
    <p:sldId id="315" r:id="rId65"/>
    <p:sldId id="266" r:id="rId66"/>
    <p:sldId id="317" r:id="rId67"/>
    <p:sldId id="324" r:id="rId68"/>
    <p:sldId id="320" r:id="rId69"/>
    <p:sldId id="325" r:id="rId70"/>
    <p:sldId id="387" r:id="rId71"/>
    <p:sldId id="409" r:id="rId72"/>
    <p:sldId id="410" r:id="rId73"/>
    <p:sldId id="274" r:id="rId74"/>
    <p:sldId id="268" r:id="rId75"/>
    <p:sldId id="330" r:id="rId76"/>
    <p:sldId id="411" r:id="rId77"/>
    <p:sldId id="331" r:id="rId78"/>
    <p:sldId id="413" r:id="rId79"/>
    <p:sldId id="332" r:id="rId80"/>
    <p:sldId id="329" r:id="rId81"/>
    <p:sldId id="333" r:id="rId82"/>
    <p:sldId id="321" r:id="rId83"/>
    <p:sldId id="327" r:id="rId84"/>
    <p:sldId id="389" r:id="rId85"/>
    <p:sldId id="390" r:id="rId86"/>
    <p:sldId id="391" r:id="rId87"/>
    <p:sldId id="334" r:id="rId88"/>
    <p:sldId id="328" r:id="rId89"/>
    <p:sldId id="318" r:id="rId90"/>
    <p:sldId id="293" r:id="rId91"/>
    <p:sldId id="319" r:id="rId92"/>
    <p:sldId id="338" r:id="rId93"/>
    <p:sldId id="326" r:id="rId94"/>
    <p:sldId id="296" r:id="rId95"/>
    <p:sldId id="361" r:id="rId96"/>
    <p:sldId id="351" r:id="rId97"/>
    <p:sldId id="352" r:id="rId98"/>
    <p:sldId id="414" r:id="rId99"/>
    <p:sldId id="416" r:id="rId100"/>
    <p:sldId id="417" r:id="rId101"/>
    <p:sldId id="415" r:id="rId102"/>
    <p:sldId id="418" r:id="rId103"/>
    <p:sldId id="370" r:id="rId104"/>
    <p:sldId id="368" r:id="rId105"/>
    <p:sldId id="371" r:id="rId106"/>
    <p:sldId id="367" r:id="rId107"/>
    <p:sldId id="364" r:id="rId108"/>
    <p:sldId id="365" r:id="rId109"/>
    <p:sldId id="353" r:id="rId110"/>
    <p:sldId id="420" r:id="rId111"/>
    <p:sldId id="363" r:id="rId112"/>
    <p:sldId id="421" r:id="rId113"/>
    <p:sldId id="388" r:id="rId114"/>
    <p:sldId id="354" r:id="rId1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209DF"/>
    <a:srgbClr val="F9F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0" autoAdjust="0"/>
  </p:normalViewPr>
  <p:slideViewPr>
    <p:cSldViewPr>
      <p:cViewPr>
        <p:scale>
          <a:sx n="54" d="100"/>
          <a:sy n="54" d="100"/>
        </p:scale>
        <p:origin x="-1614" y="-8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8B03FAC-5434-4F17-942A-4C0A98906FF1}" type="datetimeFigureOut">
              <a:rPr lang="en-US"/>
              <a:pPr>
                <a:defRPr/>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554274C-3218-43AF-8544-6B0B3149E10C}" type="slidenum">
              <a:rPr lang="en-US"/>
              <a:pPr>
                <a:defRPr/>
              </a:pPr>
              <a:t>‹#›</a:t>
            </a:fld>
            <a:endParaRPr lang="en-US"/>
          </a:p>
        </p:txBody>
      </p:sp>
    </p:spTree>
    <p:extLst>
      <p:ext uri="{BB962C8B-B14F-4D97-AF65-F5344CB8AC3E}">
        <p14:creationId xmlns:p14="http://schemas.microsoft.com/office/powerpoint/2010/main" val="20409259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FDEBEB-27E1-40C3-9FF7-1352D9C70B33}"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Phagocyte, first-responder to cytokines (bacteria, inflammation), express &amp; release cytokines to amplify the inflammatory response </a:t>
            </a:r>
          </a:p>
          <a:p>
            <a:pPr>
              <a:spcBef>
                <a:spcPct val="0"/>
              </a:spcBef>
            </a:pPr>
            <a:r>
              <a:rPr lang="en-US" smtClean="0"/>
              <a:t>Lifespan: 5-90hr, marginate to epithelium (integrin dependent adhesion) &amp; migrate into tissue where live for 1-2d</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0303F5-1EA2-4B3E-8B49-9AABD0B153EA}"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FE0AC8-AA2D-413B-B1CE-569F82F24938}" type="slidenum">
              <a:rPr lang="en-US">
                <a:ea typeface="ＭＳ Ｐゴシック" pitchFamily="-72" charset="-128"/>
                <a:cs typeface="ＭＳ Ｐゴシック" pitchFamily="-72" charset="-128"/>
              </a:rPr>
              <a:pPr fontAlgn="base">
                <a:spcBef>
                  <a:spcPct val="0"/>
                </a:spcBef>
                <a:spcAft>
                  <a:spcPct val="0"/>
                </a:spcAft>
              </a:pPr>
              <a:t>100</a:t>
            </a:fld>
            <a:endParaRPr lang="en-US">
              <a:ea typeface="ＭＳ Ｐゴシック" pitchFamily="-72" charset="-128"/>
              <a:cs typeface="ＭＳ Ｐゴシック" pitchFamily="-72"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8F316-A2F1-4A27-8126-D605C7CF9F63}" type="slidenum">
              <a:rPr lang="en-US">
                <a:ea typeface="ＭＳ Ｐゴシック" pitchFamily="-72" charset="-128"/>
                <a:cs typeface="ＭＳ Ｐゴシック" pitchFamily="-72" charset="-128"/>
              </a:rPr>
              <a:pPr fontAlgn="base">
                <a:spcBef>
                  <a:spcPct val="0"/>
                </a:spcBef>
                <a:spcAft>
                  <a:spcPct val="0"/>
                </a:spcAft>
              </a:pPr>
              <a:t>101</a:t>
            </a:fld>
            <a:endParaRPr lang="en-US">
              <a:ea typeface="ＭＳ Ｐゴシック" pitchFamily="-72" charset="-128"/>
              <a:cs typeface="ＭＳ Ｐゴシック" pitchFamily="-72"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B2372-D9F6-4699-8C5C-81FB9775988F}" type="slidenum">
              <a:rPr lang="en-US">
                <a:ea typeface="ＭＳ Ｐゴシック" pitchFamily="-72" charset="-128"/>
                <a:cs typeface="ＭＳ Ｐゴシック" pitchFamily="-72" charset="-128"/>
              </a:rPr>
              <a:pPr fontAlgn="base">
                <a:spcBef>
                  <a:spcPct val="0"/>
                </a:spcBef>
                <a:spcAft>
                  <a:spcPct val="0"/>
                </a:spcAft>
              </a:pPr>
              <a:t>102</a:t>
            </a:fld>
            <a:endParaRPr lang="en-US">
              <a:ea typeface="ＭＳ Ｐゴシック" pitchFamily="-72" charset="-128"/>
              <a:cs typeface="ＭＳ Ｐゴシック" pitchFamily="-72"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Placeholder 2"/>
          <p:cNvSpPr>
            <a:spLocks noGrp="1" noRot="1" noChangeAspect="1"/>
          </p:cNvSpPr>
          <p:nvPr>
            <p:ph type="sldImg"/>
          </p:nvPr>
        </p:nvSpPr>
        <p:spPr bwMode="auto">
          <a:noFill/>
          <a:ln>
            <a:solidFill>
              <a:srgbClr val="000000"/>
            </a:solidFill>
            <a:miter lim="800000"/>
            <a:headEnd/>
            <a:tailEnd/>
          </a:ln>
        </p:spPr>
      </p:sp>
      <p:sp>
        <p:nvSpPr>
          <p:cNvPr id="2457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Placeholder 2"/>
          <p:cNvSpPr>
            <a:spLocks noGrp="1" noRot="1" noChangeAspect="1"/>
          </p:cNvSpPr>
          <p:nvPr>
            <p:ph type="sldImg"/>
          </p:nvPr>
        </p:nvSpPr>
        <p:spPr bwMode="auto">
          <a:noFill/>
          <a:ln>
            <a:solidFill>
              <a:srgbClr val="000000"/>
            </a:solidFill>
            <a:miter lim="800000"/>
            <a:headEnd/>
            <a:tailEnd/>
          </a:ln>
        </p:spPr>
      </p:sp>
      <p:sp>
        <p:nvSpPr>
          <p:cNvPr id="2467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Placeholder 2"/>
          <p:cNvSpPr>
            <a:spLocks noGrp="1" noRot="1" noChangeAspect="1"/>
          </p:cNvSpPr>
          <p:nvPr>
            <p:ph type="sldImg"/>
          </p:nvPr>
        </p:nvSpPr>
        <p:spPr bwMode="auto">
          <a:noFill/>
          <a:ln>
            <a:solidFill>
              <a:srgbClr val="000000"/>
            </a:solidFill>
            <a:miter lim="800000"/>
            <a:headEnd/>
            <a:tailEnd/>
          </a:ln>
        </p:spPr>
      </p:sp>
      <p:sp>
        <p:nvSpPr>
          <p:cNvPr id="2478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Placeholder 2"/>
          <p:cNvSpPr>
            <a:spLocks noGrp="1" noRot="1" noChangeAspect="1"/>
          </p:cNvSpPr>
          <p:nvPr>
            <p:ph type="sldImg"/>
          </p:nvPr>
        </p:nvSpPr>
        <p:spPr bwMode="auto">
          <a:noFill/>
          <a:ln>
            <a:solidFill>
              <a:srgbClr val="000000"/>
            </a:solidFill>
            <a:miter lim="800000"/>
            <a:headEnd/>
            <a:tailEnd/>
          </a:ln>
        </p:spPr>
      </p:sp>
      <p:sp>
        <p:nvSpPr>
          <p:cNvPr id="2488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FE9FEC-0F75-445F-B3B4-D7934F1F929C}" type="slidenum">
              <a:rPr lang="en-US">
                <a:ea typeface="ＭＳ Ｐゴシック" pitchFamily="-72" charset="-128"/>
                <a:cs typeface="ＭＳ Ｐゴシック" pitchFamily="-72" charset="-128"/>
              </a:rPr>
              <a:pPr fontAlgn="base">
                <a:spcBef>
                  <a:spcPct val="0"/>
                </a:spcBef>
                <a:spcAft>
                  <a:spcPct val="0"/>
                </a:spcAft>
              </a:pPr>
              <a:t>107</a:t>
            </a:fld>
            <a:endParaRPr lang="en-US">
              <a:ea typeface="ＭＳ Ｐゴシック" pitchFamily="-72" charset="-128"/>
              <a:cs typeface="ＭＳ Ｐゴシック" pitchFamily="-72"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Placeholder 2"/>
          <p:cNvSpPr>
            <a:spLocks noGrp="1" noRot="1" noChangeAspect="1"/>
          </p:cNvSpPr>
          <p:nvPr>
            <p:ph type="sldImg"/>
          </p:nvPr>
        </p:nvSpPr>
        <p:spPr bwMode="auto">
          <a:noFill/>
          <a:ln>
            <a:solidFill>
              <a:srgbClr val="000000"/>
            </a:solidFill>
            <a:miter lim="800000"/>
            <a:headEnd/>
            <a:tailEnd/>
          </a:ln>
        </p:spPr>
      </p:sp>
      <p:sp>
        <p:nvSpPr>
          <p:cNvPr id="2498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 The patient in the vignette has an absolute neutrophil count (ANC) of 600/μL, which is moderate neutropenia for his age. The </a:t>
            </a:r>
            <a:r>
              <a:rPr lang="en-US" b="1" smtClean="0"/>
              <a:t>ANC</a:t>
            </a:r>
            <a:r>
              <a:rPr lang="en-US" smtClean="0"/>
              <a:t> is calculated by multiplying the </a:t>
            </a:r>
            <a:r>
              <a:rPr lang="en-US" b="1" smtClean="0"/>
              <a:t>total white blood count (WBC) by the percentage of neutrophils and bands</a:t>
            </a:r>
            <a:r>
              <a:rPr lang="en-US" smtClean="0"/>
              <a:t>. The normal range for ANC varies according to factors such as age and race. For the </a:t>
            </a:r>
            <a:r>
              <a:rPr lang="en-US" b="1" i="1" u="sng" smtClean="0"/>
              <a:t>white</a:t>
            </a:r>
            <a:r>
              <a:rPr lang="en-US" smtClean="0"/>
              <a:t> population, the </a:t>
            </a:r>
            <a:r>
              <a:rPr lang="en-US" i="1" u="sng" smtClean="0"/>
              <a:t>lower</a:t>
            </a:r>
            <a:r>
              <a:rPr lang="en-US" smtClean="0"/>
              <a:t> </a:t>
            </a:r>
            <a:r>
              <a:rPr lang="en-US" i="1" u="sng" smtClean="0"/>
              <a:t>limit</a:t>
            </a:r>
            <a:r>
              <a:rPr lang="en-US" smtClean="0"/>
              <a:t> of normal for ANC is </a:t>
            </a:r>
            <a:r>
              <a:rPr lang="en-US" i="1" u="sng" smtClean="0"/>
              <a:t>1,000</a:t>
            </a:r>
            <a:r>
              <a:rPr lang="en-US" smtClean="0"/>
              <a:t>/μL in infants </a:t>
            </a:r>
            <a:r>
              <a:rPr lang="en-US" i="1" u="sng" smtClean="0"/>
              <a:t>2 weeks to 1 year</a:t>
            </a:r>
            <a:r>
              <a:rPr lang="en-US" smtClean="0"/>
              <a:t> of age. </a:t>
            </a:r>
            <a:r>
              <a:rPr lang="en-US" i="1" u="sng" smtClean="0"/>
              <a:t>After 1 year</a:t>
            </a:r>
            <a:r>
              <a:rPr lang="en-US" smtClean="0"/>
              <a:t> of age, the lower limit of normal for ANC </a:t>
            </a:r>
            <a:r>
              <a:rPr lang="en-US" i="1" u="sng" smtClean="0"/>
              <a:t>increases to 1,500</a:t>
            </a:r>
            <a:r>
              <a:rPr lang="en-US" smtClean="0"/>
              <a:t>/μL. In healthy </a:t>
            </a:r>
            <a:r>
              <a:rPr lang="en-US" b="1" i="1" u="sng" smtClean="0"/>
              <a:t>African Americans</a:t>
            </a:r>
            <a:r>
              <a:rPr lang="en-US" smtClean="0"/>
              <a:t>, up to </a:t>
            </a:r>
            <a:r>
              <a:rPr lang="en-US" i="1" u="sng" smtClean="0"/>
              <a:t>30% have an ANC as low as 1,000</a:t>
            </a:r>
            <a:r>
              <a:rPr lang="en-US" smtClean="0"/>
              <a:t>/μL, which may reflect a difference in normal range of ANC for certain ethnic populations.</a:t>
            </a:r>
          </a:p>
          <a:p>
            <a:pPr>
              <a:spcBef>
                <a:spcPct val="0"/>
              </a:spcBef>
            </a:pPr>
            <a:r>
              <a:rPr lang="en-US" smtClean="0"/>
              <a:t> </a:t>
            </a:r>
          </a:p>
          <a:p>
            <a:pPr>
              <a:spcBef>
                <a:spcPct val="0"/>
              </a:spcBef>
            </a:pPr>
            <a:r>
              <a:rPr lang="en-US" smtClean="0"/>
              <a:t>The severity and cause of the neutropenia determines the risk for infection. </a:t>
            </a:r>
            <a:r>
              <a:rPr lang="en-US" u="sng" smtClean="0"/>
              <a:t>After infancy</a:t>
            </a:r>
            <a:r>
              <a:rPr lang="en-US" smtClean="0"/>
              <a:t>, </a:t>
            </a:r>
            <a:r>
              <a:rPr lang="en-US" u="sng" smtClean="0"/>
              <a:t>mild neutropenia</a:t>
            </a:r>
            <a:r>
              <a:rPr lang="en-US" smtClean="0"/>
              <a:t> is defined as an </a:t>
            </a:r>
            <a:r>
              <a:rPr lang="en-US" u="sng" smtClean="0"/>
              <a:t>ANC of 1,000 to 1,500</a:t>
            </a:r>
            <a:r>
              <a:rPr lang="en-US" smtClean="0"/>
              <a:t>/μL, </a:t>
            </a:r>
            <a:r>
              <a:rPr lang="en-US" u="sng" smtClean="0"/>
              <a:t>moderate</a:t>
            </a:r>
            <a:r>
              <a:rPr lang="en-US" smtClean="0"/>
              <a:t> neutropenia as an ANC of </a:t>
            </a:r>
            <a:r>
              <a:rPr lang="en-US" u="sng" smtClean="0"/>
              <a:t>500 to 1,000</a:t>
            </a:r>
            <a:r>
              <a:rPr lang="en-US" smtClean="0"/>
              <a:t>/μL, and </a:t>
            </a:r>
            <a:r>
              <a:rPr lang="en-US" u="sng" smtClean="0"/>
              <a:t>severe</a:t>
            </a:r>
            <a:r>
              <a:rPr lang="en-US" smtClean="0"/>
              <a:t> neutropenia as an ANC of </a:t>
            </a:r>
            <a:r>
              <a:rPr lang="en-US" u="sng" smtClean="0"/>
              <a:t>less than 500</a:t>
            </a:r>
            <a:r>
              <a:rPr lang="en-US" smtClean="0"/>
              <a:t>/μL. When the ANC is </a:t>
            </a:r>
            <a:r>
              <a:rPr lang="en-US" b="1" smtClean="0"/>
              <a:t>less than 200</a:t>
            </a:r>
            <a:r>
              <a:rPr lang="en-US" smtClean="0"/>
              <a:t> cells/μL, it is classified as </a:t>
            </a:r>
            <a:r>
              <a:rPr lang="en-US" b="1" smtClean="0"/>
              <a:t>agranulocytosis</a:t>
            </a:r>
            <a:r>
              <a:rPr lang="en-US" smtClean="0"/>
              <a:t>. Children with mild or moderate neutropenia generally do not have significant clinical symptoms, but they may require evaluation for the underlying cause of the low ANC. Neutropenic patients can have </a:t>
            </a:r>
            <a:r>
              <a:rPr lang="en-US" u="sng" smtClean="0"/>
              <a:t>increased susceptibility to fungal and bacterial infections</a:t>
            </a:r>
            <a:r>
              <a:rPr lang="en-US" smtClean="0"/>
              <a:t>, which are frequently from endogenous bacteria, </a:t>
            </a:r>
            <a:r>
              <a:rPr lang="en-US" u="sng" smtClean="0"/>
              <a:t>Staphylococcus aureus</a:t>
            </a:r>
            <a:r>
              <a:rPr lang="en-US" smtClean="0"/>
              <a:t>, or </a:t>
            </a:r>
            <a:r>
              <a:rPr lang="en-US" u="sng" smtClean="0"/>
              <a:t>gram-negative bacteria</a:t>
            </a:r>
            <a:r>
              <a:rPr lang="en-US" smtClean="0"/>
              <a:t>. The actual susceptibility to infection can be quite variable depending on the underlying cause of the neutropenia. In </a:t>
            </a:r>
            <a:r>
              <a:rPr lang="en-US" b="1" smtClean="0"/>
              <a:t>chronic autoimmune neutropenia</a:t>
            </a:r>
            <a:r>
              <a:rPr lang="en-US" smtClean="0"/>
              <a:t>, </a:t>
            </a:r>
            <a:r>
              <a:rPr lang="en-US" u="sng" smtClean="0"/>
              <a:t>one of the most common</a:t>
            </a:r>
            <a:r>
              <a:rPr lang="en-US" smtClean="0"/>
              <a:t> forms of neutropenia in children, children </a:t>
            </a:r>
            <a:r>
              <a:rPr lang="en-US" u="sng" smtClean="0"/>
              <a:t>rarely</a:t>
            </a:r>
            <a:r>
              <a:rPr lang="en-US" smtClean="0"/>
              <a:t> experience </a:t>
            </a:r>
            <a:r>
              <a:rPr lang="en-US" u="sng" smtClean="0"/>
              <a:t>serious infections</a:t>
            </a:r>
            <a:r>
              <a:rPr lang="en-US" smtClean="0"/>
              <a:t> </a:t>
            </a:r>
            <a:r>
              <a:rPr lang="en-US" u="sng" smtClean="0"/>
              <a:t>even</a:t>
            </a:r>
            <a:r>
              <a:rPr lang="en-US" smtClean="0"/>
              <a:t> with an ANC of </a:t>
            </a:r>
            <a:r>
              <a:rPr lang="en-US" u="sng" smtClean="0"/>
              <a:t>less than 200</a:t>
            </a:r>
            <a:r>
              <a:rPr lang="en-US" smtClean="0"/>
              <a:t> cells/μL. In </a:t>
            </a:r>
            <a:r>
              <a:rPr lang="en-US" b="1" smtClean="0"/>
              <a:t>severe congenital neutropenia</a:t>
            </a:r>
            <a:r>
              <a:rPr lang="en-US" smtClean="0"/>
              <a:t>, patients can have life-threatening infections when they have an ANC of less than 500 cells/μL and a history of </a:t>
            </a:r>
            <a:r>
              <a:rPr lang="en-US" u="sng" smtClean="0"/>
              <a:t>severe invasive infections within the first year</a:t>
            </a:r>
            <a:r>
              <a:rPr lang="en-US" smtClean="0"/>
              <a:t> after birth.</a:t>
            </a:r>
          </a:p>
          <a:p>
            <a:pPr>
              <a:spcBef>
                <a:spcPct val="0"/>
              </a:spcBef>
            </a:pPr>
            <a:r>
              <a:rPr lang="en-US" smtClean="0"/>
              <a:t> </a:t>
            </a:r>
          </a:p>
          <a:p>
            <a:pPr>
              <a:spcBef>
                <a:spcPct val="0"/>
              </a:spcBef>
            </a:pPr>
            <a:r>
              <a:rPr lang="en-US" smtClean="0"/>
              <a:t>In children, </a:t>
            </a:r>
            <a:r>
              <a:rPr lang="en-US" i="1" u="sng" smtClean="0"/>
              <a:t>neutropenia</a:t>
            </a:r>
            <a:r>
              <a:rPr lang="en-US" smtClean="0"/>
              <a:t> can occur in </a:t>
            </a:r>
            <a:r>
              <a:rPr lang="en-US" i="1" u="sng" smtClean="0"/>
              <a:t>association with acute infection</a:t>
            </a:r>
            <a:r>
              <a:rPr lang="en-US" smtClean="0"/>
              <a:t>. The proposed mechanisms by which this occurs include the following: (1) </a:t>
            </a:r>
            <a:r>
              <a:rPr lang="en-US" b="1" smtClean="0"/>
              <a:t>redistribution of neutrophils</a:t>
            </a:r>
            <a:r>
              <a:rPr lang="en-US" smtClean="0"/>
              <a:t>from the peripheral blood </a:t>
            </a:r>
            <a:r>
              <a:rPr lang="en-US" b="1" smtClean="0"/>
              <a:t>circulating pool to the marginating pool</a:t>
            </a:r>
            <a:r>
              <a:rPr lang="en-US" smtClean="0"/>
              <a:t>; (2) </a:t>
            </a:r>
            <a:r>
              <a:rPr lang="en-US" b="1" smtClean="0"/>
              <a:t>increased use</a:t>
            </a:r>
            <a:r>
              <a:rPr lang="en-US" smtClean="0"/>
              <a:t> of neutrophils at the sites of </a:t>
            </a:r>
            <a:r>
              <a:rPr lang="en-US" b="1" smtClean="0"/>
              <a:t>infection</a:t>
            </a:r>
            <a:r>
              <a:rPr lang="en-US" smtClean="0"/>
              <a:t>; and (3) </a:t>
            </a:r>
            <a:r>
              <a:rPr lang="en-US" b="1" smtClean="0"/>
              <a:t>decreased production</a:t>
            </a:r>
            <a:r>
              <a:rPr lang="en-US" smtClean="0"/>
              <a:t> of neutrophils.</a:t>
            </a:r>
          </a:p>
          <a:p>
            <a:pPr>
              <a:spcBef>
                <a:spcPct val="0"/>
              </a:spcBef>
            </a:pPr>
            <a:r>
              <a:rPr lang="en-US" smtClean="0"/>
              <a:t> </a:t>
            </a:r>
          </a:p>
          <a:p>
            <a:pPr>
              <a:spcBef>
                <a:spcPct val="0"/>
              </a:spcBef>
            </a:pPr>
            <a:r>
              <a:rPr lang="en-US" smtClean="0"/>
              <a:t>Another common cause of neutropenia in children is </a:t>
            </a:r>
            <a:r>
              <a:rPr lang="en-US" b="1" smtClean="0"/>
              <a:t>autoimmune neutropenia (AIN</a:t>
            </a:r>
            <a:r>
              <a:rPr lang="en-US" smtClean="0"/>
              <a:t>). In infants and young children, AIN is usually </a:t>
            </a:r>
            <a:r>
              <a:rPr lang="en-US" u="sng" smtClean="0"/>
              <a:t>benign </a:t>
            </a:r>
            <a:r>
              <a:rPr lang="en-US" smtClean="0"/>
              <a:t>and </a:t>
            </a:r>
            <a:r>
              <a:rPr lang="en-US" u="sng" smtClean="0"/>
              <a:t>resolves spontaneously in less than 2 years</a:t>
            </a:r>
            <a:r>
              <a:rPr lang="en-US" smtClean="0"/>
              <a:t>. It is often </a:t>
            </a:r>
            <a:r>
              <a:rPr lang="en-US" u="sng" smtClean="0"/>
              <a:t>diagnosed after an infection</a:t>
            </a:r>
            <a:r>
              <a:rPr lang="en-US" smtClean="0"/>
              <a:t>. An </a:t>
            </a:r>
            <a:r>
              <a:rPr lang="en-US" u="sng" smtClean="0"/>
              <a:t>antineutrophil antibody</a:t>
            </a:r>
            <a:r>
              <a:rPr lang="en-US" smtClean="0"/>
              <a:t> can be detected, although it is not necessary for the diagnosis. Neutropenia in AIN can be </a:t>
            </a:r>
            <a:r>
              <a:rPr lang="en-US" u="sng" smtClean="0"/>
              <a:t>mild to severe</a:t>
            </a:r>
            <a:r>
              <a:rPr lang="en-US" smtClean="0"/>
              <a:t>, but patients </a:t>
            </a:r>
            <a:r>
              <a:rPr lang="en-US" u="sng" smtClean="0"/>
              <a:t>generally do not have serious infections</a:t>
            </a:r>
            <a:r>
              <a:rPr lang="en-US" smtClean="0"/>
              <a:t> despite the severity of the neutropenia. There can also be a </a:t>
            </a:r>
            <a:r>
              <a:rPr lang="en-US" u="sng" smtClean="0"/>
              <a:t>compensatory monocytosis</a:t>
            </a:r>
            <a:r>
              <a:rPr lang="en-US" smtClean="0"/>
              <a:t>. If an otherwise healthy patient is found to have isolated neutropenia around the time of an infection, the </a:t>
            </a:r>
            <a:r>
              <a:rPr lang="en-US" u="sng" smtClean="0"/>
              <a:t>ANC should be repeated</a:t>
            </a:r>
            <a:r>
              <a:rPr lang="en-US" smtClean="0"/>
              <a:t> when the patient is in </a:t>
            </a:r>
            <a:r>
              <a:rPr lang="en-US" u="sng" smtClean="0"/>
              <a:t>baseline</a:t>
            </a:r>
            <a:r>
              <a:rPr lang="en-US" smtClean="0"/>
              <a:t> state of health before initiating an elaborate evaluation for causes of neutropenia.</a:t>
            </a:r>
          </a:p>
          <a:p>
            <a:pPr>
              <a:spcBef>
                <a:spcPct val="0"/>
              </a:spcBef>
            </a:pPr>
            <a:r>
              <a:rPr lang="en-US" smtClean="0"/>
              <a:t> </a:t>
            </a:r>
          </a:p>
          <a:p>
            <a:pPr>
              <a:spcBef>
                <a:spcPct val="0"/>
              </a:spcBef>
            </a:pPr>
            <a:r>
              <a:rPr lang="en-US" smtClean="0"/>
              <a:t>The patient in the vignette is unlikely to have a severe congenital form of neutropenia since he has been otherwise healthy through infancy. He has had some minor infections since starting daycare that are not uncommon in healthy children. The relative lymphocytosis is attributable to the neutropenia and, in the absence of other cytopenias (eg, anemia or thrombocytopenia), would make leukemia unlikely</a:t>
            </a:r>
          </a:p>
        </p:txBody>
      </p:sp>
      <p:sp>
        <p:nvSpPr>
          <p:cNvPr id="218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BCDB5-530B-4CC1-85CE-4EFC87AA6027}" type="slidenum">
              <a:rPr lang="en-US">
                <a:ea typeface="ＭＳ Ｐゴシック" pitchFamily="-72" charset="-128"/>
                <a:cs typeface="ＭＳ Ｐゴシック" pitchFamily="-72" charset="-128"/>
              </a:rPr>
              <a:pPr fontAlgn="base">
                <a:spcBef>
                  <a:spcPct val="0"/>
                </a:spcBef>
                <a:spcAft>
                  <a:spcPct val="0"/>
                </a:spcAft>
              </a:pPr>
              <a:t>109</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Placeholder 2"/>
          <p:cNvSpPr>
            <a:spLocks noGrp="1" noRot="1" noChangeAspect="1"/>
          </p:cNvSpPr>
          <p:nvPr>
            <p:ph type="sldImg"/>
          </p:nvPr>
        </p:nvSpPr>
        <p:spPr bwMode="auto">
          <a:noFill/>
          <a:ln>
            <a:solidFill>
              <a:srgbClr val="000000"/>
            </a:solidFill>
            <a:miter lim="800000"/>
            <a:headEnd/>
            <a:tailEnd/>
          </a:ln>
        </p:spPr>
      </p:sp>
      <p:sp>
        <p:nvSpPr>
          <p:cNvPr id="2324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 The patient in the vignette has an absolute neutrophil count (ANC) of 600/μL, which is moderate neutropenia for his age. The </a:t>
            </a:r>
            <a:r>
              <a:rPr lang="en-US" b="1" smtClean="0"/>
              <a:t>ANC</a:t>
            </a:r>
            <a:r>
              <a:rPr lang="en-US" smtClean="0"/>
              <a:t> is calculated by multiplying the </a:t>
            </a:r>
            <a:r>
              <a:rPr lang="en-US" b="1" smtClean="0"/>
              <a:t>total white blood count (WBC) by the percentage of neutrophils and bands</a:t>
            </a:r>
            <a:r>
              <a:rPr lang="en-US" smtClean="0"/>
              <a:t>. The normal range for ANC varies according to factors such as age and race. For the </a:t>
            </a:r>
            <a:r>
              <a:rPr lang="en-US" b="1" i="1" u="sng" smtClean="0"/>
              <a:t>white</a:t>
            </a:r>
            <a:r>
              <a:rPr lang="en-US" smtClean="0"/>
              <a:t> population, the </a:t>
            </a:r>
            <a:r>
              <a:rPr lang="en-US" i="1" u="sng" smtClean="0"/>
              <a:t>lower</a:t>
            </a:r>
            <a:r>
              <a:rPr lang="en-US" smtClean="0"/>
              <a:t> </a:t>
            </a:r>
            <a:r>
              <a:rPr lang="en-US" i="1" u="sng" smtClean="0"/>
              <a:t>limit</a:t>
            </a:r>
            <a:r>
              <a:rPr lang="en-US" smtClean="0"/>
              <a:t> of normal for ANC is </a:t>
            </a:r>
            <a:r>
              <a:rPr lang="en-US" i="1" u="sng" smtClean="0"/>
              <a:t>1,000</a:t>
            </a:r>
            <a:r>
              <a:rPr lang="en-US" smtClean="0"/>
              <a:t>/μL in infants </a:t>
            </a:r>
            <a:r>
              <a:rPr lang="en-US" i="1" u="sng" smtClean="0"/>
              <a:t>2 weeks to 1 year</a:t>
            </a:r>
            <a:r>
              <a:rPr lang="en-US" smtClean="0"/>
              <a:t> of age. </a:t>
            </a:r>
            <a:r>
              <a:rPr lang="en-US" i="1" u="sng" smtClean="0"/>
              <a:t>After 1 year</a:t>
            </a:r>
            <a:r>
              <a:rPr lang="en-US" smtClean="0"/>
              <a:t> of age, the lower limit of normal for ANC </a:t>
            </a:r>
            <a:r>
              <a:rPr lang="en-US" i="1" u="sng" smtClean="0"/>
              <a:t>increases to 1,500</a:t>
            </a:r>
            <a:r>
              <a:rPr lang="en-US" smtClean="0"/>
              <a:t>/μL. In healthy </a:t>
            </a:r>
            <a:r>
              <a:rPr lang="en-US" b="1" i="1" u="sng" smtClean="0"/>
              <a:t>African Americans</a:t>
            </a:r>
            <a:r>
              <a:rPr lang="en-US" smtClean="0"/>
              <a:t>, up to </a:t>
            </a:r>
            <a:r>
              <a:rPr lang="en-US" i="1" u="sng" smtClean="0"/>
              <a:t>30% have an ANC as low as 1,000</a:t>
            </a:r>
            <a:r>
              <a:rPr lang="en-US" smtClean="0"/>
              <a:t>/μL, which may reflect a difference in normal range of ANC for certain ethnic populations.</a:t>
            </a:r>
          </a:p>
          <a:p>
            <a:pPr>
              <a:spcBef>
                <a:spcPct val="0"/>
              </a:spcBef>
            </a:pPr>
            <a:r>
              <a:rPr lang="en-US" smtClean="0"/>
              <a:t> </a:t>
            </a:r>
          </a:p>
          <a:p>
            <a:pPr>
              <a:spcBef>
                <a:spcPct val="0"/>
              </a:spcBef>
            </a:pPr>
            <a:r>
              <a:rPr lang="en-US" smtClean="0"/>
              <a:t>The severity and cause of the neutropenia determines the risk for infection. </a:t>
            </a:r>
            <a:r>
              <a:rPr lang="en-US" u="sng" smtClean="0"/>
              <a:t>After infancy</a:t>
            </a:r>
            <a:r>
              <a:rPr lang="en-US" smtClean="0"/>
              <a:t>, </a:t>
            </a:r>
            <a:r>
              <a:rPr lang="en-US" u="sng" smtClean="0"/>
              <a:t>mild neutropenia</a:t>
            </a:r>
            <a:r>
              <a:rPr lang="en-US" smtClean="0"/>
              <a:t> is defined as an </a:t>
            </a:r>
            <a:r>
              <a:rPr lang="en-US" u="sng" smtClean="0"/>
              <a:t>ANC of 1,000 to 1,500</a:t>
            </a:r>
            <a:r>
              <a:rPr lang="en-US" smtClean="0"/>
              <a:t>/μL, </a:t>
            </a:r>
            <a:r>
              <a:rPr lang="en-US" u="sng" smtClean="0"/>
              <a:t>moderate</a:t>
            </a:r>
            <a:r>
              <a:rPr lang="en-US" smtClean="0"/>
              <a:t> neutropenia as an ANC of </a:t>
            </a:r>
            <a:r>
              <a:rPr lang="en-US" u="sng" smtClean="0"/>
              <a:t>500 to 1,000</a:t>
            </a:r>
            <a:r>
              <a:rPr lang="en-US" smtClean="0"/>
              <a:t>/μL, and </a:t>
            </a:r>
            <a:r>
              <a:rPr lang="en-US" u="sng" smtClean="0"/>
              <a:t>severe</a:t>
            </a:r>
            <a:r>
              <a:rPr lang="en-US" smtClean="0"/>
              <a:t> neutropenia as an ANC of </a:t>
            </a:r>
            <a:r>
              <a:rPr lang="en-US" u="sng" smtClean="0"/>
              <a:t>less than 500</a:t>
            </a:r>
            <a:r>
              <a:rPr lang="en-US" smtClean="0"/>
              <a:t>/μL. When the ANC is </a:t>
            </a:r>
            <a:r>
              <a:rPr lang="en-US" b="1" smtClean="0"/>
              <a:t>less than 200</a:t>
            </a:r>
            <a:r>
              <a:rPr lang="en-US" smtClean="0"/>
              <a:t> cells/μL, it is classified as </a:t>
            </a:r>
            <a:r>
              <a:rPr lang="en-US" b="1" smtClean="0"/>
              <a:t>agranulocytosis</a:t>
            </a:r>
            <a:r>
              <a:rPr lang="en-US" smtClean="0"/>
              <a:t>. Children with mild or moderate neutropenia generally do not have significant clinical symptoms, but they may require evaluation for the underlying cause of the low ANC. Neutropenic patients can have </a:t>
            </a:r>
            <a:r>
              <a:rPr lang="en-US" u="sng" smtClean="0"/>
              <a:t>increased susceptibility to fungal and bacterial infections</a:t>
            </a:r>
            <a:r>
              <a:rPr lang="en-US" smtClean="0"/>
              <a:t>, which are frequently from endogenous bacteria, </a:t>
            </a:r>
            <a:r>
              <a:rPr lang="en-US" u="sng" smtClean="0"/>
              <a:t>Staphylococcus aureus</a:t>
            </a:r>
            <a:r>
              <a:rPr lang="en-US" smtClean="0"/>
              <a:t>, or </a:t>
            </a:r>
            <a:r>
              <a:rPr lang="en-US" u="sng" smtClean="0"/>
              <a:t>gram-negative bacteria</a:t>
            </a:r>
            <a:r>
              <a:rPr lang="en-US" smtClean="0"/>
              <a:t>. The actual susceptibility to infection can be quite variable depending on the underlying cause of the neutropenia. In </a:t>
            </a:r>
            <a:r>
              <a:rPr lang="en-US" b="1" smtClean="0"/>
              <a:t>chronic autoimmune neutropenia</a:t>
            </a:r>
            <a:r>
              <a:rPr lang="en-US" smtClean="0"/>
              <a:t>, </a:t>
            </a:r>
            <a:r>
              <a:rPr lang="en-US" u="sng" smtClean="0"/>
              <a:t>one of the most common</a:t>
            </a:r>
            <a:r>
              <a:rPr lang="en-US" smtClean="0"/>
              <a:t> forms of neutropenia in children, children </a:t>
            </a:r>
            <a:r>
              <a:rPr lang="en-US" u="sng" smtClean="0"/>
              <a:t>rarely</a:t>
            </a:r>
            <a:r>
              <a:rPr lang="en-US" smtClean="0"/>
              <a:t> experience </a:t>
            </a:r>
            <a:r>
              <a:rPr lang="en-US" u="sng" smtClean="0"/>
              <a:t>serious infections</a:t>
            </a:r>
            <a:r>
              <a:rPr lang="en-US" smtClean="0"/>
              <a:t> </a:t>
            </a:r>
            <a:r>
              <a:rPr lang="en-US" u="sng" smtClean="0"/>
              <a:t>even</a:t>
            </a:r>
            <a:r>
              <a:rPr lang="en-US" smtClean="0"/>
              <a:t> with an ANC of </a:t>
            </a:r>
            <a:r>
              <a:rPr lang="en-US" u="sng" smtClean="0"/>
              <a:t>less than 200</a:t>
            </a:r>
            <a:r>
              <a:rPr lang="en-US" smtClean="0"/>
              <a:t> cells/μL. In </a:t>
            </a:r>
            <a:r>
              <a:rPr lang="en-US" b="1" smtClean="0"/>
              <a:t>severe congenital neutropenia</a:t>
            </a:r>
            <a:r>
              <a:rPr lang="en-US" smtClean="0"/>
              <a:t>, patients can have life-threatening infections when they have an ANC of less than 500 cells/μL and a history of </a:t>
            </a:r>
            <a:r>
              <a:rPr lang="en-US" u="sng" smtClean="0"/>
              <a:t>severe invasive infections within the first year</a:t>
            </a:r>
            <a:r>
              <a:rPr lang="en-US" smtClean="0"/>
              <a:t> after birth.</a:t>
            </a:r>
          </a:p>
          <a:p>
            <a:pPr>
              <a:spcBef>
                <a:spcPct val="0"/>
              </a:spcBef>
            </a:pPr>
            <a:r>
              <a:rPr lang="en-US" smtClean="0"/>
              <a:t> </a:t>
            </a:r>
          </a:p>
          <a:p>
            <a:pPr>
              <a:spcBef>
                <a:spcPct val="0"/>
              </a:spcBef>
            </a:pPr>
            <a:r>
              <a:rPr lang="en-US" smtClean="0"/>
              <a:t>In children, </a:t>
            </a:r>
            <a:r>
              <a:rPr lang="en-US" i="1" u="sng" smtClean="0"/>
              <a:t>neutropenia</a:t>
            </a:r>
            <a:r>
              <a:rPr lang="en-US" smtClean="0"/>
              <a:t> can occur in </a:t>
            </a:r>
            <a:r>
              <a:rPr lang="en-US" i="1" u="sng" smtClean="0"/>
              <a:t>association with acute infection</a:t>
            </a:r>
            <a:r>
              <a:rPr lang="en-US" smtClean="0"/>
              <a:t>. The proposed mechanisms by which this occurs include the following: (1) </a:t>
            </a:r>
            <a:r>
              <a:rPr lang="en-US" b="1" smtClean="0"/>
              <a:t>redistribution of neutrophils</a:t>
            </a:r>
            <a:r>
              <a:rPr lang="en-US" smtClean="0"/>
              <a:t>from the peripheral blood </a:t>
            </a:r>
            <a:r>
              <a:rPr lang="en-US" b="1" smtClean="0"/>
              <a:t>circulating pool to the marginating pool</a:t>
            </a:r>
            <a:r>
              <a:rPr lang="en-US" smtClean="0"/>
              <a:t>; (2) </a:t>
            </a:r>
            <a:r>
              <a:rPr lang="en-US" b="1" smtClean="0"/>
              <a:t>increased use</a:t>
            </a:r>
            <a:r>
              <a:rPr lang="en-US" smtClean="0"/>
              <a:t> of neutrophils at the sites of </a:t>
            </a:r>
            <a:r>
              <a:rPr lang="en-US" b="1" smtClean="0"/>
              <a:t>infection</a:t>
            </a:r>
            <a:r>
              <a:rPr lang="en-US" smtClean="0"/>
              <a:t>; and (3) </a:t>
            </a:r>
            <a:r>
              <a:rPr lang="en-US" b="1" smtClean="0"/>
              <a:t>decreased production</a:t>
            </a:r>
            <a:r>
              <a:rPr lang="en-US" smtClean="0"/>
              <a:t> of neutrophils.</a:t>
            </a:r>
          </a:p>
          <a:p>
            <a:pPr>
              <a:spcBef>
                <a:spcPct val="0"/>
              </a:spcBef>
            </a:pPr>
            <a:r>
              <a:rPr lang="en-US" smtClean="0"/>
              <a:t> </a:t>
            </a:r>
          </a:p>
          <a:p>
            <a:pPr>
              <a:spcBef>
                <a:spcPct val="0"/>
              </a:spcBef>
            </a:pPr>
            <a:r>
              <a:rPr lang="en-US" smtClean="0"/>
              <a:t>Another common cause of neutropenia in children is </a:t>
            </a:r>
            <a:r>
              <a:rPr lang="en-US" b="1" smtClean="0"/>
              <a:t>autoimmune neutropenia (AIN</a:t>
            </a:r>
            <a:r>
              <a:rPr lang="en-US" smtClean="0"/>
              <a:t>). In infants and young children, AIN is usually </a:t>
            </a:r>
            <a:r>
              <a:rPr lang="en-US" u="sng" smtClean="0"/>
              <a:t>benign </a:t>
            </a:r>
            <a:r>
              <a:rPr lang="en-US" smtClean="0"/>
              <a:t>and </a:t>
            </a:r>
            <a:r>
              <a:rPr lang="en-US" u="sng" smtClean="0"/>
              <a:t>resolves spontaneously in less than 2 years</a:t>
            </a:r>
            <a:r>
              <a:rPr lang="en-US" smtClean="0"/>
              <a:t>. It is often </a:t>
            </a:r>
            <a:r>
              <a:rPr lang="en-US" u="sng" smtClean="0"/>
              <a:t>diagnosed after an infection</a:t>
            </a:r>
            <a:r>
              <a:rPr lang="en-US" smtClean="0"/>
              <a:t>. An </a:t>
            </a:r>
            <a:r>
              <a:rPr lang="en-US" u="sng" smtClean="0"/>
              <a:t>antineutrophil antibody</a:t>
            </a:r>
            <a:r>
              <a:rPr lang="en-US" smtClean="0"/>
              <a:t> can be detected, although it is not necessary for the diagnosis. Neutropenia in AIN can be </a:t>
            </a:r>
            <a:r>
              <a:rPr lang="en-US" u="sng" smtClean="0"/>
              <a:t>mild to severe</a:t>
            </a:r>
            <a:r>
              <a:rPr lang="en-US" smtClean="0"/>
              <a:t>, but patients </a:t>
            </a:r>
            <a:r>
              <a:rPr lang="en-US" u="sng" smtClean="0"/>
              <a:t>generally do not have serious infections</a:t>
            </a:r>
            <a:r>
              <a:rPr lang="en-US" smtClean="0"/>
              <a:t> despite the severity of the neutropenia. There can also be a </a:t>
            </a:r>
            <a:r>
              <a:rPr lang="en-US" u="sng" smtClean="0"/>
              <a:t>compensatory monocytosis</a:t>
            </a:r>
            <a:r>
              <a:rPr lang="en-US" smtClean="0"/>
              <a:t>. If an otherwise healthy patient is found to have isolated neutropenia around the time of an infection, the </a:t>
            </a:r>
            <a:r>
              <a:rPr lang="en-US" u="sng" smtClean="0"/>
              <a:t>ANC should be repeated</a:t>
            </a:r>
            <a:r>
              <a:rPr lang="en-US" smtClean="0"/>
              <a:t> when the patient is in </a:t>
            </a:r>
            <a:r>
              <a:rPr lang="en-US" u="sng" smtClean="0"/>
              <a:t>baseline</a:t>
            </a:r>
            <a:r>
              <a:rPr lang="en-US" smtClean="0"/>
              <a:t> state of health before initiating an elaborate evaluation for causes of neutropenia.</a:t>
            </a:r>
          </a:p>
          <a:p>
            <a:pPr>
              <a:spcBef>
                <a:spcPct val="0"/>
              </a:spcBef>
            </a:pPr>
            <a:r>
              <a:rPr lang="en-US" smtClean="0"/>
              <a:t> </a:t>
            </a:r>
          </a:p>
          <a:p>
            <a:pPr>
              <a:spcBef>
                <a:spcPct val="0"/>
              </a:spcBef>
            </a:pPr>
            <a:r>
              <a:rPr lang="en-US" smtClean="0"/>
              <a:t>The patient in the vignette is unlikely to have a severe congenital form of neutropenia since he has been otherwise healthy through infancy. He has had some minor infections since starting daycare that are not uncommon in healthy children. The relative lymphocytosis is attributable to the neutropenia and, in the absence of other cytopenias (eg, anemia or thrombocytopenia), would make leukemia unlikely</a:t>
            </a:r>
          </a:p>
        </p:txBody>
      </p:sp>
      <p:sp>
        <p:nvSpPr>
          <p:cNvPr id="2519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1BF0FE4-B4EC-4830-9092-C1C1866A6C15}" type="slidenum">
              <a:rPr lang="en-US" sz="1200">
                <a:latin typeface="Calibri" pitchFamily="-72" charset="0"/>
              </a:rPr>
              <a:pPr algn="r"/>
              <a:t>110</a:t>
            </a:fld>
            <a:endParaRPr lang="en-US" sz="1200">
              <a:latin typeface="Calibri" pitchFamily="-72"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Correct D</a:t>
            </a:r>
          </a:p>
          <a:p>
            <a:pPr>
              <a:spcBef>
                <a:spcPct val="0"/>
              </a:spcBef>
            </a:pPr>
            <a:r>
              <a:rPr lang="en-US" smtClean="0"/>
              <a:t>Average Percent Correct:53.26%</a:t>
            </a:r>
          </a:p>
          <a:p>
            <a:pPr>
              <a:spcBef>
                <a:spcPct val="0"/>
              </a:spcBef>
            </a:pPr>
            <a:r>
              <a:rPr lang="en-US" smtClean="0"/>
              <a:t>Children with cancer who develop </a:t>
            </a:r>
            <a:r>
              <a:rPr lang="en-US" b="1" u="sng" smtClean="0"/>
              <a:t>fever</a:t>
            </a:r>
            <a:r>
              <a:rPr lang="en-US" smtClean="0"/>
              <a:t> during chemotherapy-induced </a:t>
            </a:r>
            <a:r>
              <a:rPr lang="en-US" b="1" u="sng" smtClean="0"/>
              <a:t>neutropenia</a:t>
            </a:r>
            <a:r>
              <a:rPr lang="en-US" smtClean="0"/>
              <a:t> are routinely treated with broad spectrum antibiotics to cover gram-negative organisms, including Pseudomonas aeruginosa, and an array of gram-positive bacteria. Of the regimens listed in the question, piperacillin-tazobactam and gentamicin provide the required broad-based coverage. The other regimens listed do not provide adequate coverage. </a:t>
            </a:r>
            <a:r>
              <a:rPr lang="en-US" b="1" smtClean="0"/>
              <a:t>Cefotaxime</a:t>
            </a:r>
            <a:r>
              <a:rPr lang="en-US" smtClean="0"/>
              <a:t> is a </a:t>
            </a:r>
            <a:r>
              <a:rPr lang="en-US" b="1" smtClean="0"/>
              <a:t>third-generation</a:t>
            </a:r>
            <a:r>
              <a:rPr lang="en-US" smtClean="0"/>
              <a:t> cephalosporin that provides broad gram-negative coverage but </a:t>
            </a:r>
            <a:r>
              <a:rPr lang="en-US" b="1" smtClean="0"/>
              <a:t>does not cover Pseudomonas</a:t>
            </a:r>
            <a:r>
              <a:rPr lang="en-US" smtClean="0"/>
              <a:t>. Cefazolin is a first-generation cephalosporin with more limited gram-negative coverage. </a:t>
            </a:r>
            <a:r>
              <a:rPr lang="en-US" b="1" smtClean="0"/>
              <a:t>Clindamycin</a:t>
            </a:r>
            <a:r>
              <a:rPr lang="en-US" smtClean="0"/>
              <a:t> covers gram-positive organisms and anaerobes but not gram-negative bacteria, and it is </a:t>
            </a:r>
            <a:r>
              <a:rPr lang="en-US" b="1" smtClean="0"/>
              <a:t>bacteriostatic</a:t>
            </a:r>
            <a:r>
              <a:rPr lang="en-US" smtClean="0"/>
              <a:t>, which </a:t>
            </a:r>
            <a:r>
              <a:rPr lang="en-US" b="1" smtClean="0"/>
              <a:t>may be problematic in the face of neutropenia</a:t>
            </a:r>
            <a:r>
              <a:rPr lang="en-US" smtClean="0"/>
              <a:t>. Gentamicin covers aerobic gram-negative organisms but may not be adequate as a single gram-negative agent because of its relatively narrow toxic-therapeutic range. In the well-appearing child, the empiric use of vancomycin should be avoided in an effort to delay emergence of resistant organisms, such as vancomycin-resistant enterococcus (VRE).</a:t>
            </a:r>
          </a:p>
          <a:p>
            <a:pPr>
              <a:spcBef>
                <a:spcPct val="0"/>
              </a:spcBef>
            </a:pPr>
            <a:r>
              <a:rPr lang="en-US" smtClean="0"/>
              <a:t> </a:t>
            </a:r>
          </a:p>
          <a:p>
            <a:pPr>
              <a:spcBef>
                <a:spcPct val="0"/>
              </a:spcBef>
            </a:pPr>
            <a:r>
              <a:rPr lang="en-US" smtClean="0"/>
              <a:t> </a:t>
            </a:r>
          </a:p>
          <a:p>
            <a:pPr>
              <a:spcBef>
                <a:spcPct val="0"/>
              </a:spcBef>
            </a:pPr>
            <a:r>
              <a:rPr lang="en-US" smtClean="0"/>
              <a:t>However, </a:t>
            </a:r>
            <a:r>
              <a:rPr lang="en-US" b="1" u="sng" smtClean="0"/>
              <a:t>central catheter-related infections</a:t>
            </a:r>
            <a:r>
              <a:rPr lang="en-US" smtClean="0"/>
              <a:t> are a common complication in this setting, with </a:t>
            </a:r>
            <a:r>
              <a:rPr lang="en-US" u="sng" smtClean="0"/>
              <a:t>coagulase</a:t>
            </a:r>
            <a:r>
              <a:rPr lang="en-US" smtClean="0"/>
              <a:t> </a:t>
            </a:r>
            <a:r>
              <a:rPr lang="en-US" u="sng" smtClean="0"/>
              <a:t>negative staphylococci</a:t>
            </a:r>
            <a:r>
              <a:rPr lang="en-US" smtClean="0"/>
              <a:t> (CoNS) being the </a:t>
            </a:r>
            <a:r>
              <a:rPr lang="en-US" u="sng" smtClean="0"/>
              <a:t>leading cause</a:t>
            </a:r>
            <a:r>
              <a:rPr lang="en-US" smtClean="0"/>
              <a:t> of such infections.  CoNS </a:t>
            </a:r>
            <a:r>
              <a:rPr lang="en-US" u="sng" smtClean="0"/>
              <a:t>produce a biofilm</a:t>
            </a:r>
            <a:r>
              <a:rPr lang="en-US" smtClean="0"/>
              <a:t> that </a:t>
            </a:r>
            <a:r>
              <a:rPr lang="en-US" u="sng" smtClean="0"/>
              <a:t>embeds the bacteria</a:t>
            </a:r>
            <a:r>
              <a:rPr lang="en-US" smtClean="0"/>
              <a:t> and allows them to adhere to the catheter.  </a:t>
            </a:r>
            <a:r>
              <a:rPr lang="en-US" u="sng" smtClean="0"/>
              <a:t>If a CoNS catheter-related infection</a:t>
            </a:r>
            <a:r>
              <a:rPr lang="en-US" smtClean="0"/>
              <a:t> is </a:t>
            </a:r>
            <a:r>
              <a:rPr lang="en-US" u="sng" smtClean="0"/>
              <a:t>confirmed</a:t>
            </a:r>
            <a:r>
              <a:rPr lang="en-US" smtClean="0"/>
              <a:t> or highly probable,</a:t>
            </a:r>
            <a:r>
              <a:rPr lang="en-US" u="sng" smtClean="0"/>
              <a:t>vancomycin is the therapeutic agent of choice</a:t>
            </a:r>
            <a:r>
              <a:rPr lang="en-US" smtClean="0"/>
              <a:t> and is administered alone intravenously or in combination with “</a:t>
            </a:r>
            <a:r>
              <a:rPr lang="en-US" u="sng" smtClean="0"/>
              <a:t>antibiotic-lock technique</a:t>
            </a:r>
            <a:r>
              <a:rPr lang="en-US" smtClean="0"/>
              <a:t>” (where the </a:t>
            </a:r>
            <a:r>
              <a:rPr lang="en-US" u="sng" smtClean="0"/>
              <a:t>appropriate antimicrobialagent is instilled into the central venous catheter and left in place for a defined period</a:t>
            </a:r>
            <a:r>
              <a:rPr lang="en-US" smtClean="0"/>
              <a:t>). Many other organisms, including Staphylococcus aureus, a wide variety of gram-negative rods, enterococci, Candida species, and a number of less pathogenic bacteria (eg, Bacillus species, Propionibacterium, Micrococcus species, and Mycobacterium species) may also be associated with catheter-related blood stream infections.  Appropriate antibiotic therapy can be selected according to the isolate and sensitivity testing.</a:t>
            </a:r>
            <a:r>
              <a:rPr lang="en-US" u="sng" smtClean="0"/>
              <a:t>Long-term catheters should be removed in the face of severe sepsis, suppurative thrombophlebitis, endocarditis, and persistence of positive cultures for longer than 72 hours after institution of appropriate antimicrobial therapy</a:t>
            </a:r>
            <a:r>
              <a:rPr lang="en-US" smtClean="0"/>
              <a:t>.</a:t>
            </a:r>
          </a:p>
          <a:p>
            <a:pPr>
              <a:spcBef>
                <a:spcPct val="0"/>
              </a:spcBef>
            </a:pPr>
            <a:endParaRPr lang="en-US" smtClean="0"/>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4C53C-AC32-4009-AACE-7D118059970D}" type="slidenum">
              <a:rPr lang="en-US">
                <a:ea typeface="ＭＳ Ｐゴシック" pitchFamily="-72" charset="-128"/>
                <a:cs typeface="ＭＳ Ｐゴシック" pitchFamily="-72" charset="-128"/>
              </a:rPr>
              <a:pPr fontAlgn="base">
                <a:spcBef>
                  <a:spcPct val="0"/>
                </a:spcBef>
                <a:spcAft>
                  <a:spcPct val="0"/>
                </a:spcAft>
              </a:pPr>
              <a:t>111</a:t>
            </a:fld>
            <a:endParaRPr lang="en-US">
              <a:ea typeface="ＭＳ Ｐゴシック" pitchFamily="-72" charset="-128"/>
              <a:cs typeface="ＭＳ Ｐゴシック" pitchFamily="-72"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Correct D</a:t>
            </a:r>
          </a:p>
          <a:p>
            <a:pPr>
              <a:spcBef>
                <a:spcPct val="0"/>
              </a:spcBef>
            </a:pPr>
            <a:r>
              <a:rPr lang="en-US" smtClean="0"/>
              <a:t>Average Percent Correct:53.26%</a:t>
            </a:r>
          </a:p>
          <a:p>
            <a:pPr>
              <a:spcBef>
                <a:spcPct val="0"/>
              </a:spcBef>
            </a:pPr>
            <a:r>
              <a:rPr lang="en-US" smtClean="0"/>
              <a:t>Children with cancer who develop </a:t>
            </a:r>
            <a:r>
              <a:rPr lang="en-US" b="1" u="sng" smtClean="0"/>
              <a:t>fever</a:t>
            </a:r>
            <a:r>
              <a:rPr lang="en-US" smtClean="0"/>
              <a:t> during chemotherapy-induced </a:t>
            </a:r>
            <a:r>
              <a:rPr lang="en-US" b="1" u="sng" smtClean="0"/>
              <a:t>neutropenia</a:t>
            </a:r>
            <a:r>
              <a:rPr lang="en-US" smtClean="0"/>
              <a:t> are routinely treated with broad spectrum antibiotics to cover gram-negative organisms, including Pseudomonas aeruginosa, and an array of gram-positive bacteria. Of the regimens listed in the question, piperacillin-tazobactam and gentamicin provide the required broad-based coverage. The other regimens listed do not provide adequate coverage. </a:t>
            </a:r>
            <a:r>
              <a:rPr lang="en-US" b="1" smtClean="0"/>
              <a:t>Cefotaxime</a:t>
            </a:r>
            <a:r>
              <a:rPr lang="en-US" smtClean="0"/>
              <a:t> is a </a:t>
            </a:r>
            <a:r>
              <a:rPr lang="en-US" b="1" smtClean="0"/>
              <a:t>third-generation</a:t>
            </a:r>
            <a:r>
              <a:rPr lang="en-US" smtClean="0"/>
              <a:t> cephalosporin that provides broad gram-negative coverage but </a:t>
            </a:r>
            <a:r>
              <a:rPr lang="en-US" b="1" smtClean="0"/>
              <a:t>does not cover Pseudomonas</a:t>
            </a:r>
            <a:r>
              <a:rPr lang="en-US" smtClean="0"/>
              <a:t>. Cefazolin is a first-generation cephalosporin with more limited gram-negative coverage. </a:t>
            </a:r>
            <a:r>
              <a:rPr lang="en-US" b="1" smtClean="0"/>
              <a:t>Clindamycin</a:t>
            </a:r>
            <a:r>
              <a:rPr lang="en-US" smtClean="0"/>
              <a:t> covers gram-positive organisms and anaerobes but not gram-negative bacteria, and it is </a:t>
            </a:r>
            <a:r>
              <a:rPr lang="en-US" b="1" smtClean="0"/>
              <a:t>bacteriostatic</a:t>
            </a:r>
            <a:r>
              <a:rPr lang="en-US" smtClean="0"/>
              <a:t>, which </a:t>
            </a:r>
            <a:r>
              <a:rPr lang="en-US" b="1" smtClean="0"/>
              <a:t>may be problematic in the face of neutropenia</a:t>
            </a:r>
            <a:r>
              <a:rPr lang="en-US" smtClean="0"/>
              <a:t>. Gentamicin covers aerobic gram-negative organisms but may not be adequate as a single gram-negative agent because of its relatively narrow toxic-therapeutic range. In the well-appearing child, the empiric use of vancomycin should be avoided in an effort to delay emergence of resistant organisms, such as vancomycin-resistant enterococcus (VRE).</a:t>
            </a:r>
          </a:p>
          <a:p>
            <a:pPr>
              <a:spcBef>
                <a:spcPct val="0"/>
              </a:spcBef>
            </a:pPr>
            <a:r>
              <a:rPr lang="en-US" smtClean="0"/>
              <a:t> </a:t>
            </a:r>
          </a:p>
          <a:p>
            <a:pPr>
              <a:spcBef>
                <a:spcPct val="0"/>
              </a:spcBef>
            </a:pPr>
            <a:r>
              <a:rPr lang="en-US" smtClean="0"/>
              <a:t> </a:t>
            </a:r>
          </a:p>
          <a:p>
            <a:pPr>
              <a:spcBef>
                <a:spcPct val="0"/>
              </a:spcBef>
            </a:pPr>
            <a:r>
              <a:rPr lang="en-US" smtClean="0"/>
              <a:t>However, </a:t>
            </a:r>
            <a:r>
              <a:rPr lang="en-US" b="1" u="sng" smtClean="0"/>
              <a:t>central catheter-related infections</a:t>
            </a:r>
            <a:r>
              <a:rPr lang="en-US" smtClean="0"/>
              <a:t> are a common complication in this setting, with </a:t>
            </a:r>
            <a:r>
              <a:rPr lang="en-US" u="sng" smtClean="0"/>
              <a:t>coagulase</a:t>
            </a:r>
            <a:r>
              <a:rPr lang="en-US" smtClean="0"/>
              <a:t> </a:t>
            </a:r>
            <a:r>
              <a:rPr lang="en-US" u="sng" smtClean="0"/>
              <a:t>negative staphylococci</a:t>
            </a:r>
            <a:r>
              <a:rPr lang="en-US" smtClean="0"/>
              <a:t> (CoNS) being the </a:t>
            </a:r>
            <a:r>
              <a:rPr lang="en-US" u="sng" smtClean="0"/>
              <a:t>leading cause</a:t>
            </a:r>
            <a:r>
              <a:rPr lang="en-US" smtClean="0"/>
              <a:t> of such infections.  CoNS </a:t>
            </a:r>
            <a:r>
              <a:rPr lang="en-US" u="sng" smtClean="0"/>
              <a:t>produce a biofilm</a:t>
            </a:r>
            <a:r>
              <a:rPr lang="en-US" smtClean="0"/>
              <a:t> that </a:t>
            </a:r>
            <a:r>
              <a:rPr lang="en-US" u="sng" smtClean="0"/>
              <a:t>embeds the bacteria</a:t>
            </a:r>
            <a:r>
              <a:rPr lang="en-US" smtClean="0"/>
              <a:t> and allows them to adhere to the catheter.  </a:t>
            </a:r>
            <a:r>
              <a:rPr lang="en-US" u="sng" smtClean="0"/>
              <a:t>If a CoNS catheter-related infection</a:t>
            </a:r>
            <a:r>
              <a:rPr lang="en-US" smtClean="0"/>
              <a:t> is </a:t>
            </a:r>
            <a:r>
              <a:rPr lang="en-US" u="sng" smtClean="0"/>
              <a:t>confirmed</a:t>
            </a:r>
            <a:r>
              <a:rPr lang="en-US" smtClean="0"/>
              <a:t> or highly probable,</a:t>
            </a:r>
            <a:r>
              <a:rPr lang="en-US" u="sng" smtClean="0"/>
              <a:t>vancomycin is the therapeutic agent of choice</a:t>
            </a:r>
            <a:r>
              <a:rPr lang="en-US" smtClean="0"/>
              <a:t> and is administered alone intravenously or in combination with “</a:t>
            </a:r>
            <a:r>
              <a:rPr lang="en-US" u="sng" smtClean="0"/>
              <a:t>antibiotic-lock technique</a:t>
            </a:r>
            <a:r>
              <a:rPr lang="en-US" smtClean="0"/>
              <a:t>” (where the </a:t>
            </a:r>
            <a:r>
              <a:rPr lang="en-US" u="sng" smtClean="0"/>
              <a:t>appropriate antimicrobialagent is instilled into the central venous catheter and left in place for a defined period</a:t>
            </a:r>
            <a:r>
              <a:rPr lang="en-US" smtClean="0"/>
              <a:t>). Many other organisms, including Staphylococcus aureus, a wide variety of gram-negative rods, enterococci, Candida species, and a number of less pathogenic bacteria (eg, Bacillus species, Propionibacterium, Micrococcus species, and Mycobacterium species) may also be associated with catheter-related blood stream infections.  Appropriate antibiotic therapy can be selected according to the isolate and sensitivity testing.</a:t>
            </a:r>
            <a:r>
              <a:rPr lang="en-US" u="sng" smtClean="0"/>
              <a:t>Long-term catheters should be removed in the face of severe sepsis, suppurative thrombophlebitis, endocarditis, and persistence of positive cultures for longer than 72 hours after institution of appropriate antimicrobial therapy</a:t>
            </a:r>
            <a:r>
              <a:rPr lang="en-US" smtClean="0"/>
              <a:t>.</a:t>
            </a:r>
          </a:p>
          <a:p>
            <a:pPr>
              <a:spcBef>
                <a:spcPct val="0"/>
              </a:spcBef>
            </a:pPr>
            <a:endParaRPr lang="en-US" smtClean="0"/>
          </a:p>
        </p:txBody>
      </p:sp>
      <p:sp>
        <p:nvSpPr>
          <p:cNvPr id="2539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AA78209-57FF-48F1-AA3D-B043A19F4545}" type="slidenum">
              <a:rPr lang="en-US" sz="1200">
                <a:latin typeface="Calibri" pitchFamily="-72" charset="0"/>
              </a:rPr>
              <a:pPr algn="r"/>
              <a:t>112</a:t>
            </a:fld>
            <a:endParaRPr lang="en-US" sz="1200">
              <a:latin typeface="Calibri" pitchFamily="-72"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2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F3F521-7612-4E0C-9C35-ED275F33DB98}" type="slidenum">
              <a:rPr lang="en-US">
                <a:ea typeface="ＭＳ Ｐゴシック" pitchFamily="-72" charset="-128"/>
                <a:cs typeface="ＭＳ Ｐゴシック" pitchFamily="-72" charset="-128"/>
              </a:rPr>
              <a:pPr fontAlgn="base">
                <a:spcBef>
                  <a:spcPct val="0"/>
                </a:spcBef>
                <a:spcAft>
                  <a:spcPct val="0"/>
                </a:spcAft>
              </a:pPr>
              <a:t>113</a:t>
            </a:fld>
            <a:endParaRPr lang="en-US">
              <a:ea typeface="ＭＳ Ｐゴシック" pitchFamily="-72" charset="-128"/>
              <a:cs typeface="ＭＳ Ｐゴシック" pitchFamily="-72"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7C3606-4DA5-49D6-98AE-8BDAAEA356AE}" type="slidenum">
              <a:rPr lang="en-US">
                <a:ea typeface="ＭＳ Ｐゴシック" pitchFamily="-72" charset="-128"/>
                <a:cs typeface="ＭＳ Ｐゴシック" pitchFamily="-72" charset="-128"/>
              </a:rPr>
              <a:pPr fontAlgn="base">
                <a:spcBef>
                  <a:spcPct val="0"/>
                </a:spcBef>
                <a:spcAft>
                  <a:spcPct val="0"/>
                </a:spcAft>
              </a:pPr>
              <a:t>114</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Placeholder 2"/>
          <p:cNvSpPr>
            <a:spLocks noGrp="1" noRot="1" noChangeAspect="1"/>
          </p:cNvSpPr>
          <p:nvPr>
            <p:ph type="sldImg"/>
          </p:nvPr>
        </p:nvSpPr>
        <p:spPr bwMode="auto">
          <a:noFill/>
          <a:ln>
            <a:solidFill>
              <a:srgbClr val="000000"/>
            </a:solidFill>
            <a:miter lim="800000"/>
            <a:headEnd/>
            <a:tailEnd/>
          </a:ln>
        </p:spPr>
      </p:sp>
      <p:sp>
        <p:nvSpPr>
          <p:cNvPr id="2334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Placeholder 2"/>
          <p:cNvSpPr>
            <a:spLocks noGrp="1" noRot="1" noChangeAspect="1"/>
          </p:cNvSpPr>
          <p:nvPr>
            <p:ph type="sldImg"/>
          </p:nvPr>
        </p:nvSpPr>
        <p:spPr bwMode="auto">
          <a:noFill/>
          <a:ln>
            <a:solidFill>
              <a:srgbClr val="000000"/>
            </a:solidFill>
            <a:miter lim="800000"/>
            <a:headEnd/>
            <a:tailEnd/>
          </a:ln>
        </p:spPr>
      </p:sp>
      <p:sp>
        <p:nvSpPr>
          <p:cNvPr id="2344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3B110-7CF1-4C8D-BDFC-232088499E45}"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950F1B-24BE-411A-A787-00E5EB52AF45}"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smtClean="0"/>
              <a:t>Talking about your </a:t>
            </a:r>
            <a:r>
              <a:rPr lang="en-US" i="1" smtClean="0"/>
              <a:t>absolute neutrophil count = ANC</a:t>
            </a:r>
            <a:endParaRPr lang="en-US" b="1" i="1" smtClean="0"/>
          </a:p>
          <a:p>
            <a:pPr>
              <a:spcBef>
                <a:spcPct val="0"/>
              </a:spcBef>
            </a:pPr>
            <a:endParaRPr lang="en-US" smtClean="0"/>
          </a:p>
          <a:p>
            <a:pPr>
              <a:spcBef>
                <a:spcPct val="0"/>
              </a:spcBef>
            </a:pPr>
            <a:r>
              <a:rPr lang="en-US" smtClean="0"/>
              <a:t>Case 1: ANC = 500</a:t>
            </a:r>
          </a:p>
          <a:p>
            <a:pPr>
              <a:spcBef>
                <a:spcPct val="0"/>
              </a:spcBef>
            </a:pPr>
            <a:r>
              <a:rPr lang="en-US" smtClean="0"/>
              <a:t>Case 2: ANC = 1025</a:t>
            </a:r>
          </a:p>
          <a:p>
            <a:pPr>
              <a:spcBef>
                <a:spcPct val="0"/>
              </a:spcBef>
            </a:pPr>
            <a:r>
              <a:rPr lang="en-US" smtClean="0"/>
              <a:t>Case 3: ANC = 561</a:t>
            </a:r>
          </a:p>
          <a:p>
            <a:pPr>
              <a:spcBef>
                <a:spcPct val="0"/>
              </a:spcBef>
            </a:pPr>
            <a:r>
              <a:rPr lang="en-US" smtClean="0"/>
              <a:t>** data based on white children</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F07AD0-B707-4956-BDA1-CCC132EDFDF9}"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 Normal total WBC and ANC changes from childhood into adolescence</a:t>
            </a:r>
          </a:p>
          <a:p>
            <a:pPr fontAlgn="auto">
              <a:spcBef>
                <a:spcPts val="0"/>
              </a:spcBef>
              <a:spcAft>
                <a:spcPts val="0"/>
              </a:spcAft>
              <a:defRPr/>
            </a:pPr>
            <a:r>
              <a:rPr lang="en-US" dirty="0" smtClean="0">
                <a:ea typeface="+mn-ea"/>
                <a:cs typeface="+mn-cs"/>
              </a:rPr>
              <a:t>- ANC increases from 1y until adult range during adolescence</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r>
              <a:rPr lang="en-US" dirty="0" smtClean="0">
                <a:ea typeface="+mn-ea"/>
                <a:cs typeface="+mn-cs"/>
              </a:rPr>
              <a:t>- Neutrophil count is not as stable as other blood measurements &amp; fluctuates physiologically in a nonrandom fashion b/c it’s subject to variation</a:t>
            </a:r>
          </a:p>
          <a:p>
            <a:pPr fontAlgn="auto">
              <a:spcBef>
                <a:spcPts val="0"/>
              </a:spcBef>
              <a:spcAft>
                <a:spcPts val="0"/>
              </a:spcAft>
              <a:defRPr/>
            </a:pPr>
            <a:r>
              <a:rPr lang="en-US" dirty="0" smtClean="0">
                <a:ea typeface="+mn-ea"/>
                <a:cs typeface="+mn-cs"/>
              </a:rPr>
              <a:t>    * vary with activity, exercise, eating, time of day</a:t>
            </a:r>
          </a:p>
          <a:p>
            <a:pPr fontAlgn="auto">
              <a:spcBef>
                <a:spcPts val="0"/>
              </a:spcBef>
              <a:spcAft>
                <a:spcPts val="0"/>
              </a:spcAft>
              <a:defRPr/>
            </a:pPr>
            <a:r>
              <a:rPr lang="en-US" dirty="0" smtClean="0">
                <a:ea typeface="+mn-ea"/>
                <a:cs typeface="+mn-cs"/>
              </a:rPr>
              <a:t>    * vary with serious infection, inflammatory disorders, CCS, extreme anxiety</a:t>
            </a:r>
          </a:p>
          <a:p>
            <a:pPr fontAlgn="auto">
              <a:spcBef>
                <a:spcPts val="0"/>
              </a:spcBef>
              <a:spcAft>
                <a:spcPts val="0"/>
              </a:spcAft>
              <a:defRPr/>
            </a:pPr>
            <a:r>
              <a:rPr lang="en-US" dirty="0" smtClean="0">
                <a:ea typeface="+mn-ea"/>
                <a:cs typeface="+mn-cs"/>
              </a:rPr>
              <a:t>--&gt; </a:t>
            </a:r>
            <a:r>
              <a:rPr lang="en-US" u="sng" dirty="0" smtClean="0">
                <a:ea typeface="+mn-ea"/>
                <a:cs typeface="+mn-cs"/>
              </a:rPr>
              <a:t>neutropenia should be confirmed on at least 3 sample obtained over several weeks</a:t>
            </a:r>
            <a:endParaRPr lang="en-US" dirty="0" smtClean="0">
              <a:ea typeface="+mn-ea"/>
              <a:cs typeface="+mn-cs"/>
            </a:endParaRPr>
          </a:p>
          <a:p>
            <a:pPr fontAlgn="auto">
              <a:spcBef>
                <a:spcPts val="0"/>
              </a:spcBef>
              <a:spcAft>
                <a:spcPts val="0"/>
              </a:spcAft>
              <a:defRPr/>
            </a:pPr>
            <a:endParaRPr lang="en-US" dirty="0" smtClean="0">
              <a:ea typeface="+mn-ea"/>
              <a:cs typeface="+mn-cs"/>
            </a:endParaRPr>
          </a:p>
          <a:p>
            <a:pPr marL="171450" indent="-171450" fontAlgn="auto">
              <a:spcBef>
                <a:spcPts val="0"/>
              </a:spcBef>
              <a:spcAft>
                <a:spcPts val="0"/>
              </a:spcAft>
              <a:buFontTx/>
              <a:buChar char="-"/>
              <a:defRPr/>
            </a:pPr>
            <a:endParaRPr lang="en-US" dirty="0" smtClean="0">
              <a:ea typeface="+mn-ea"/>
              <a:cs typeface="+mn-cs"/>
            </a:endParaRP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514120-AF8F-4D65-A4EE-9C4EB6493FA8}"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Believe may be related to Duffy-null ag that protects against invasion from P.Vivax, regulates neutrophil storage in BM?</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BD7660-1CC7-42A3-9CEB-231FA6ED19A6}"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general, disorders of neutrophil production and release from bone marrow carry more risk for bacterial infections than peripheral neutropenia associated with normal marrow</a:t>
            </a:r>
          </a:p>
          <a:p>
            <a:pPr>
              <a:spcBef>
                <a:spcPct val="0"/>
              </a:spcBef>
            </a:pPr>
            <a:r>
              <a:rPr lang="en-US" smtClean="0"/>
              <a:t>- </a:t>
            </a:r>
            <a:r>
              <a:rPr lang="en-US" u="sng" smtClean="0"/>
              <a:t>Immune neutropenia </a:t>
            </a:r>
            <a:r>
              <a:rPr lang="en-US" smtClean="0"/>
              <a:t>has lower risk of infection due to heightened neutrophil production</a:t>
            </a:r>
          </a:p>
          <a:p>
            <a:pPr>
              <a:spcBef>
                <a:spcPct val="0"/>
              </a:spcBef>
            </a:pPr>
            <a:r>
              <a:rPr lang="en-US" smtClean="0"/>
              <a:t>- Some </a:t>
            </a:r>
            <a:r>
              <a:rPr lang="en-US" u="sng" smtClean="0"/>
              <a:t>chronic neutropenia &lt;500 </a:t>
            </a:r>
            <a:r>
              <a:rPr lang="en-US" smtClean="0"/>
              <a:t>do not get serious infection b/c of working B and T cells</a:t>
            </a:r>
          </a:p>
          <a:p>
            <a:pPr>
              <a:spcBef>
                <a:spcPct val="0"/>
              </a:spcBef>
            </a:pPr>
            <a:r>
              <a:rPr lang="en-US" smtClean="0"/>
              <a:t>- Neutropenia from </a:t>
            </a:r>
            <a:r>
              <a:rPr lang="en-US" u="sng" smtClean="0"/>
              <a:t>malignancies</a:t>
            </a:r>
            <a:r>
              <a:rPr lang="en-US" smtClean="0"/>
              <a:t> worse b/c compromised function and numbers of lymphocyte and monocytes</a:t>
            </a:r>
          </a:p>
          <a:p>
            <a:pPr>
              <a:spcBef>
                <a:spcPct val="0"/>
              </a:spcBef>
            </a:pPr>
            <a:r>
              <a:rPr lang="en-US" smtClean="0"/>
              <a:t>- </a:t>
            </a:r>
            <a:r>
              <a:rPr lang="en-US" u="sng" smtClean="0"/>
              <a:t>Chemo</a:t>
            </a:r>
            <a:r>
              <a:rPr lang="en-US" smtClean="0"/>
              <a:t> compromised integrity of the skin and mucous membranes, nutritional status (predisposed to infection)</a:t>
            </a:r>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A6D76-2585-48B3-9D00-D13E6BAA3B75}"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5C065-3E8A-4659-A7BE-6B14CC3B1912}"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Gingivitis: good indication can’t mobilize neutrophils</a:t>
            </a:r>
          </a:p>
          <a:p>
            <a:pPr>
              <a:spcBef>
                <a:spcPct val="0"/>
              </a:spcBef>
            </a:pPr>
            <a:r>
              <a:rPr lang="en-US" smtClean="0"/>
              <a:t>    * Disorders of the oral cavity are always present by 2 in kids with neutropenia 2/2 impaired production</a:t>
            </a:r>
          </a:p>
          <a:p>
            <a:pPr>
              <a:spcBef>
                <a:spcPct val="0"/>
              </a:spcBef>
            </a:pPr>
            <a:r>
              <a:rPr lang="en-US" smtClean="0"/>
              <a:t>    * Erosive, Hemorrhagic, and painful gingivitis, oral ulcers of the tongue and buccal mucosa</a:t>
            </a:r>
          </a:p>
          <a:p>
            <a:pPr>
              <a:spcBef>
                <a:spcPct val="0"/>
              </a:spcBef>
            </a:pPr>
            <a:r>
              <a:rPr lang="en-US" smtClean="0"/>
              <a:t>Diffuse GI lesions --&gt; abd pain and diarrhea --&gt; bacterial overgrowth --&gt; more pain</a:t>
            </a:r>
          </a:p>
          <a:p>
            <a:pPr>
              <a:spcBef>
                <a:spcPct val="0"/>
              </a:spcBef>
            </a:pPr>
            <a:r>
              <a:rPr lang="en-US" smtClean="0"/>
              <a:t>   </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3705AF-5D91-4C72-B6D3-9571C6CF9B05}"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6EFAF-CE27-4731-846E-4A1C9BCAA9C0}"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Risk stratification? </a:t>
            </a:r>
            <a:r>
              <a:rPr lang="en-US" dirty="0" smtClean="0">
                <a:solidFill>
                  <a:srgbClr val="0070C0"/>
                </a:solidFill>
                <a:ea typeface="+mn-ea"/>
                <a:cs typeface="+mn-cs"/>
              </a:rPr>
              <a:t>Things to think about</a:t>
            </a:r>
          </a:p>
          <a:p>
            <a:pPr marL="171450" indent="-171450" fontAlgn="auto">
              <a:spcBef>
                <a:spcPts val="0"/>
              </a:spcBef>
              <a:spcAft>
                <a:spcPts val="0"/>
              </a:spcAft>
              <a:buFontTx/>
              <a:buChar char="-"/>
              <a:defRPr/>
            </a:pPr>
            <a:r>
              <a:rPr lang="en-US" dirty="0" smtClean="0">
                <a:solidFill>
                  <a:srgbClr val="0070C0"/>
                </a:solidFill>
                <a:ea typeface="+mn-ea"/>
                <a:cs typeface="+mn-cs"/>
              </a:rPr>
              <a:t>Degree &amp; length of neutropenia</a:t>
            </a:r>
          </a:p>
          <a:p>
            <a:pPr marL="171450" indent="-171450" fontAlgn="auto">
              <a:spcBef>
                <a:spcPts val="0"/>
              </a:spcBef>
              <a:spcAft>
                <a:spcPts val="0"/>
              </a:spcAft>
              <a:buFontTx/>
              <a:buChar char="-"/>
              <a:defRPr/>
            </a:pPr>
            <a:r>
              <a:rPr lang="en-US" dirty="0" smtClean="0">
                <a:solidFill>
                  <a:srgbClr val="0070C0"/>
                </a:solidFill>
                <a:ea typeface="+mn-ea"/>
                <a:cs typeface="+mn-cs"/>
              </a:rPr>
              <a:t>Isolated neutropenia or are other cell lines affected?</a:t>
            </a:r>
          </a:p>
          <a:p>
            <a:pPr marL="171450" indent="-171450" fontAlgn="auto">
              <a:spcBef>
                <a:spcPts val="0"/>
              </a:spcBef>
              <a:spcAft>
                <a:spcPts val="0"/>
              </a:spcAft>
              <a:buFontTx/>
              <a:buChar char="-"/>
              <a:defRPr/>
            </a:pPr>
            <a:r>
              <a:rPr lang="en-US" dirty="0" smtClean="0">
                <a:solidFill>
                  <a:srgbClr val="0070C0"/>
                </a:solidFill>
                <a:ea typeface="+mn-ea"/>
                <a:cs typeface="+mn-cs"/>
              </a:rPr>
              <a:t>Oncology or </a:t>
            </a:r>
            <a:r>
              <a:rPr lang="en-US" dirty="0" err="1" smtClean="0">
                <a:solidFill>
                  <a:srgbClr val="0070C0"/>
                </a:solidFill>
                <a:ea typeface="+mn-ea"/>
                <a:cs typeface="+mn-cs"/>
              </a:rPr>
              <a:t>Immunodeficient</a:t>
            </a:r>
            <a:r>
              <a:rPr lang="en-US" dirty="0" smtClean="0">
                <a:solidFill>
                  <a:srgbClr val="0070C0"/>
                </a:solidFill>
                <a:ea typeface="+mn-ea"/>
                <a:cs typeface="+mn-cs"/>
              </a:rPr>
              <a:t> patient?</a:t>
            </a:r>
          </a:p>
          <a:p>
            <a:pPr fontAlgn="auto">
              <a:spcBef>
                <a:spcPts val="0"/>
              </a:spcBef>
              <a:spcAft>
                <a:spcPts val="0"/>
              </a:spcAft>
              <a:defRPr/>
            </a:pPr>
            <a:r>
              <a:rPr lang="en-US" dirty="0" smtClean="0">
                <a:ea typeface="+mn-ea"/>
                <a:cs typeface="+mn-cs"/>
              </a:rPr>
              <a:t>What infection are you worried about?</a:t>
            </a:r>
          </a:p>
          <a:p>
            <a:pPr fontAlgn="auto">
              <a:spcBef>
                <a:spcPts val="0"/>
              </a:spcBef>
              <a:spcAft>
                <a:spcPts val="0"/>
              </a:spcAft>
              <a:defRPr/>
            </a:pPr>
            <a:r>
              <a:rPr lang="en-US" dirty="0" smtClean="0">
                <a:solidFill>
                  <a:srgbClr val="0070C0"/>
                </a:solidFill>
                <a:ea typeface="+mn-ea"/>
                <a:cs typeface="+mn-cs"/>
              </a:rPr>
              <a:t>What will you see? What won’t you see?</a:t>
            </a:r>
          </a:p>
          <a:p>
            <a:pPr fontAlgn="auto">
              <a:spcBef>
                <a:spcPts val="0"/>
              </a:spcBef>
              <a:spcAft>
                <a:spcPts val="0"/>
              </a:spcAft>
              <a:defRPr/>
            </a:pPr>
            <a:r>
              <a:rPr lang="en-US" dirty="0" smtClean="0">
                <a:ea typeface="+mn-ea"/>
                <a:cs typeface="+mn-cs"/>
              </a:rPr>
              <a:t>Most likely pathogens?</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A8A7B-39BC-4650-940B-D6DF2F488CD3}"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Placeholder 2"/>
          <p:cNvSpPr>
            <a:spLocks noGrp="1" noRot="1" noChangeAspect="1"/>
          </p:cNvSpPr>
          <p:nvPr>
            <p:ph type="sldImg"/>
          </p:nvPr>
        </p:nvSpPr>
        <p:spPr bwMode="auto">
          <a:noFill/>
          <a:ln>
            <a:solidFill>
              <a:srgbClr val="000000"/>
            </a:solidFill>
            <a:miter lim="800000"/>
            <a:headEnd/>
            <a:tailEnd/>
          </a:ln>
        </p:spPr>
      </p:sp>
      <p:sp>
        <p:nvSpPr>
          <p:cNvPr id="235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Placeholder 2"/>
          <p:cNvSpPr>
            <a:spLocks noGrp="1" noRot="1" noChangeAspect="1"/>
          </p:cNvSpPr>
          <p:nvPr>
            <p:ph type="sldImg"/>
          </p:nvPr>
        </p:nvSpPr>
        <p:spPr bwMode="auto">
          <a:noFill/>
          <a:ln>
            <a:solidFill>
              <a:srgbClr val="000000"/>
            </a:solidFill>
            <a:miter lim="800000"/>
            <a:headEnd/>
            <a:tailEnd/>
          </a:ln>
        </p:spPr>
      </p:sp>
      <p:sp>
        <p:nvSpPr>
          <p:cNvPr id="2365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0976A-1489-45A9-9B03-50AD83EAFAC2}"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 totally clear cut, a lot of these overlap</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EDE062-6997-4E0E-99A8-4A35C26E5A6F}"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Practical Algorithms in Pediatric Hematology and Oncology</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84AD1E-2C66-471B-A102-C16588948C56}"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 exception: immune (both chronic and acute) &amp; nutritional (acquired chronic)</a:t>
            </a:r>
          </a:p>
          <a:p>
            <a:pPr marL="285750" indent="-285750" fontAlgn="auto">
              <a:spcBef>
                <a:spcPts val="0"/>
              </a:spcBef>
              <a:spcAft>
                <a:spcPts val="0"/>
              </a:spcAft>
              <a:buFont typeface="Arial" charset="0"/>
              <a:buChar char="•"/>
              <a:defRPr/>
            </a:pPr>
            <a:r>
              <a:rPr lang="en-US" dirty="0" smtClean="0">
                <a:ea typeface="+mn-ea"/>
                <a:cs typeface="+mn-cs"/>
              </a:rPr>
              <a:t>Immunologic neutropenia – acute OR chronic</a:t>
            </a:r>
          </a:p>
          <a:p>
            <a:pPr marL="285750" indent="-285750" fontAlgn="auto">
              <a:spcBef>
                <a:spcPts val="0"/>
              </a:spcBef>
              <a:spcAft>
                <a:spcPts val="0"/>
              </a:spcAft>
              <a:buFont typeface="Arial" charset="0"/>
              <a:buChar char="•"/>
              <a:defRPr/>
            </a:pPr>
            <a:r>
              <a:rPr lang="en-US" dirty="0" smtClean="0">
                <a:ea typeface="+mn-ea"/>
                <a:cs typeface="+mn-cs"/>
              </a:rPr>
              <a:t>Nutritional neutropenia – acquired chronic disease</a:t>
            </a:r>
          </a:p>
          <a:p>
            <a:pPr fontAlgn="auto">
              <a:spcBef>
                <a:spcPts val="0"/>
              </a:spcBef>
              <a:spcAft>
                <a:spcPts val="0"/>
              </a:spcAft>
              <a:defRPr/>
            </a:pPr>
            <a:endParaRPr lang="en-US" dirty="0">
              <a:ea typeface="+mn-ea"/>
              <a:cs typeface="+mn-cs"/>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1E768E-797F-450E-8021-E6E907D2480B}"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Placeholder 2"/>
          <p:cNvSpPr>
            <a:spLocks noGrp="1" noRot="1" noChangeAspect="1"/>
          </p:cNvSpPr>
          <p:nvPr>
            <p:ph type="sldImg"/>
          </p:nvPr>
        </p:nvSpPr>
        <p:spPr bwMode="auto">
          <a:noFill/>
          <a:ln>
            <a:solidFill>
              <a:srgbClr val="000000"/>
            </a:solidFill>
            <a:miter lim="800000"/>
            <a:headEnd/>
            <a:tailEnd/>
          </a:ln>
        </p:spPr>
      </p:sp>
      <p:sp>
        <p:nvSpPr>
          <p:cNvPr id="2375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1E3B77-2111-413F-924D-8E33E00E9694}"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Tx/>
              <a:buChar char="-"/>
              <a:defRPr/>
            </a:pPr>
            <a:r>
              <a:rPr lang="en-US" dirty="0" smtClean="0">
                <a:ea typeface="+mn-ea"/>
                <a:cs typeface="+mn-cs"/>
              </a:rPr>
              <a:t>Severe bacterial infection may cause </a:t>
            </a:r>
            <a:r>
              <a:rPr lang="en-US" dirty="0" err="1" smtClean="0">
                <a:ea typeface="+mn-ea"/>
                <a:cs typeface="+mn-cs"/>
              </a:rPr>
              <a:t>neutrophilia</a:t>
            </a:r>
            <a:r>
              <a:rPr lang="en-US" dirty="0" smtClean="0">
                <a:ea typeface="+mn-ea"/>
                <a:cs typeface="+mn-cs"/>
              </a:rPr>
              <a:t> </a:t>
            </a:r>
          </a:p>
          <a:p>
            <a:pPr marL="171450" indent="-171450" fontAlgn="auto">
              <a:spcBef>
                <a:spcPts val="0"/>
              </a:spcBef>
              <a:spcAft>
                <a:spcPts val="0"/>
              </a:spcAft>
              <a:buFontTx/>
              <a:buChar char="-"/>
              <a:defRPr/>
            </a:pPr>
            <a:r>
              <a:rPr lang="en-US" b="1" dirty="0" smtClean="0">
                <a:solidFill>
                  <a:srgbClr val="FF0000"/>
                </a:solidFill>
                <a:ea typeface="+mn-ea"/>
                <a:cs typeface="+mn-cs"/>
              </a:rPr>
              <a:t>Typhoid fever, TB, RMSF</a:t>
            </a:r>
            <a:endParaRPr lang="en-US" dirty="0" smtClean="0">
              <a:ea typeface="+mn-ea"/>
              <a:cs typeface="+mn-cs"/>
            </a:endParaRPr>
          </a:p>
          <a:p>
            <a:pPr marL="171450" indent="-171450" fontAlgn="auto">
              <a:spcBef>
                <a:spcPts val="0"/>
              </a:spcBef>
              <a:spcAft>
                <a:spcPts val="0"/>
              </a:spcAft>
              <a:buFontTx/>
              <a:buChar char="-"/>
              <a:defRPr/>
            </a:pPr>
            <a:r>
              <a:rPr lang="en-US" dirty="0" smtClean="0">
                <a:ea typeface="+mn-ea"/>
                <a:cs typeface="+mn-cs"/>
              </a:rPr>
              <a:t>Evolves over a few days when neutrophil use is rapid and production is compromised</a:t>
            </a:r>
          </a:p>
          <a:p>
            <a:pPr marL="171450" indent="-171450" fontAlgn="auto">
              <a:spcBef>
                <a:spcPts val="0"/>
              </a:spcBef>
              <a:spcAft>
                <a:spcPts val="0"/>
              </a:spcAft>
              <a:buFontTx/>
              <a:buChar char="-"/>
              <a:defRPr/>
            </a:pPr>
            <a:r>
              <a:rPr lang="en-US" dirty="0" smtClean="0">
                <a:ea typeface="+mn-ea"/>
                <a:cs typeface="+mn-cs"/>
              </a:rPr>
              <a:t>Mechanism: Redistribution peripheral blood to </a:t>
            </a:r>
            <a:r>
              <a:rPr lang="en-US" dirty="0" err="1" smtClean="0">
                <a:ea typeface="+mn-ea"/>
                <a:cs typeface="+mn-cs"/>
              </a:rPr>
              <a:t>marginating</a:t>
            </a:r>
            <a:r>
              <a:rPr lang="en-US" dirty="0" smtClean="0">
                <a:ea typeface="+mn-ea"/>
                <a:cs typeface="+mn-cs"/>
              </a:rPr>
              <a:t> pool (adherent to endothelium after release of adhesion molecules)</a:t>
            </a:r>
          </a:p>
          <a:p>
            <a:pPr marL="171450" indent="-171450" fontAlgn="auto">
              <a:spcBef>
                <a:spcPts val="0"/>
              </a:spcBef>
              <a:spcAft>
                <a:spcPts val="0"/>
              </a:spcAft>
              <a:buFontTx/>
              <a:buChar char="-"/>
              <a:defRPr/>
            </a:pPr>
            <a:r>
              <a:rPr lang="en-US" dirty="0" err="1" smtClean="0">
                <a:ea typeface="+mn-ea"/>
                <a:cs typeface="+mn-cs"/>
              </a:rPr>
              <a:t>Premies</a:t>
            </a:r>
            <a:r>
              <a:rPr lang="en-US" dirty="0" smtClean="0">
                <a:ea typeface="+mn-ea"/>
                <a:cs typeface="+mn-cs"/>
              </a:rPr>
              <a:t> exhaust marrow easily, succumbing to bacterial sepsis vs. older </a:t>
            </a:r>
            <a:r>
              <a:rPr lang="en-US" dirty="0" err="1" smtClean="0">
                <a:ea typeface="+mn-ea"/>
                <a:cs typeface="+mn-cs"/>
              </a:rPr>
              <a:t>chidlren</a:t>
            </a:r>
            <a:r>
              <a:rPr lang="en-US" dirty="0" smtClean="0">
                <a:ea typeface="+mn-ea"/>
                <a:cs typeface="+mn-cs"/>
              </a:rPr>
              <a:t> and adults that have increased reserves in infection</a:t>
            </a:r>
          </a:p>
          <a:p>
            <a:pPr fontAlgn="auto">
              <a:spcBef>
                <a:spcPts val="0"/>
              </a:spcBef>
              <a:spcAft>
                <a:spcPts val="0"/>
              </a:spcAft>
              <a:defRPr/>
            </a:pPr>
            <a:endParaRPr lang="en-US" dirty="0">
              <a:ea typeface="+mn-ea"/>
              <a:cs typeface="+mn-cs"/>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51F4BD-267B-4F62-AB44-3E12C450437B}"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4996A-FF92-4BF0-9162-62F85DBCDBCC}"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i="1" dirty="0" smtClean="0">
                <a:solidFill>
                  <a:srgbClr val="7030A0"/>
                </a:solidFill>
                <a:ea typeface="+mn-ea"/>
                <a:cs typeface="+mn-cs"/>
              </a:rPr>
              <a:t>Transfer of fetal cells to the maternal circulation causing mother to produce </a:t>
            </a:r>
            <a:r>
              <a:rPr lang="en-US" b="1" i="1" dirty="0" err="1" smtClean="0">
                <a:solidFill>
                  <a:srgbClr val="7030A0"/>
                </a:solidFill>
                <a:ea typeface="+mn-ea"/>
                <a:cs typeface="+mn-cs"/>
              </a:rPr>
              <a:t>Ab</a:t>
            </a:r>
            <a:r>
              <a:rPr lang="en-US" b="1" i="1" dirty="0" smtClean="0">
                <a:solidFill>
                  <a:srgbClr val="7030A0"/>
                </a:solidFill>
                <a:ea typeface="+mn-ea"/>
                <a:cs typeface="+mn-cs"/>
              </a:rPr>
              <a:t> to fetal antigens not present on her own cells </a:t>
            </a:r>
          </a:p>
          <a:p>
            <a:pPr marL="228600" indent="-228600" fontAlgn="auto">
              <a:spcBef>
                <a:spcPts val="0"/>
              </a:spcBef>
              <a:spcAft>
                <a:spcPts val="0"/>
              </a:spcAft>
              <a:buFontTx/>
              <a:buAutoNum type="arabicPeriod"/>
              <a:defRPr/>
            </a:pPr>
            <a:r>
              <a:rPr lang="en-US" u="sng" dirty="0" smtClean="0">
                <a:ea typeface="+mn-ea"/>
                <a:cs typeface="+mn-cs"/>
              </a:rPr>
              <a:t>Neonatal </a:t>
            </a:r>
            <a:r>
              <a:rPr lang="en-US" u="sng" dirty="0" err="1" smtClean="0">
                <a:ea typeface="+mn-ea"/>
                <a:cs typeface="+mn-cs"/>
              </a:rPr>
              <a:t>Alloimmune</a:t>
            </a:r>
            <a:r>
              <a:rPr lang="en-US" u="sng" dirty="0" smtClean="0">
                <a:ea typeface="+mn-ea"/>
                <a:cs typeface="+mn-cs"/>
              </a:rPr>
              <a:t> Neutropenia:</a:t>
            </a:r>
            <a:r>
              <a:rPr lang="en-US" i="1" u="sng" dirty="0" smtClean="0">
                <a:ea typeface="+mn-ea"/>
                <a:cs typeface="+mn-cs"/>
              </a:rPr>
              <a:t> </a:t>
            </a:r>
          </a:p>
          <a:p>
            <a:pPr fontAlgn="auto">
              <a:spcBef>
                <a:spcPts val="0"/>
              </a:spcBef>
              <a:spcAft>
                <a:spcPts val="0"/>
              </a:spcAft>
              <a:defRPr/>
            </a:pPr>
            <a:r>
              <a:rPr lang="en-US" u="sng" dirty="0" smtClean="0">
                <a:ea typeface="+mn-ea"/>
                <a:cs typeface="+mn-cs"/>
              </a:rPr>
              <a:t>2. Passive transfer of maternal antibody</a:t>
            </a:r>
          </a:p>
          <a:p>
            <a:pPr fontAlgn="auto">
              <a:spcBef>
                <a:spcPts val="0"/>
              </a:spcBef>
              <a:spcAft>
                <a:spcPts val="0"/>
              </a:spcAft>
              <a:defRPr/>
            </a:pPr>
            <a:r>
              <a:rPr lang="en-US" dirty="0" smtClean="0">
                <a:ea typeface="+mn-ea"/>
                <a:cs typeface="+mn-cs"/>
              </a:rPr>
              <a:t>- Pregnant women with primary immune neutropenia or immune neutropenia due to disease such as lupus can transfer </a:t>
            </a:r>
            <a:r>
              <a:rPr lang="en-US" dirty="0" err="1" smtClean="0">
                <a:ea typeface="+mn-ea"/>
                <a:cs typeface="+mn-cs"/>
              </a:rPr>
              <a:t>IgG</a:t>
            </a:r>
            <a:r>
              <a:rPr lang="en-US" dirty="0" smtClean="0">
                <a:ea typeface="+mn-ea"/>
                <a:cs typeface="+mn-cs"/>
              </a:rPr>
              <a:t> anti-neutrophil </a:t>
            </a:r>
            <a:r>
              <a:rPr lang="en-US" dirty="0" err="1" smtClean="0">
                <a:ea typeface="+mn-ea"/>
                <a:cs typeface="+mn-cs"/>
              </a:rPr>
              <a:t>ab</a:t>
            </a:r>
            <a:endParaRPr lang="en-US" dirty="0" smtClean="0">
              <a:ea typeface="+mn-ea"/>
              <a:cs typeface="+mn-cs"/>
            </a:endParaRPr>
          </a:p>
          <a:p>
            <a:pPr fontAlgn="auto">
              <a:spcBef>
                <a:spcPts val="0"/>
              </a:spcBef>
              <a:spcAft>
                <a:spcPts val="0"/>
              </a:spcAft>
              <a:defRPr/>
            </a:pPr>
            <a:r>
              <a:rPr lang="en-US" dirty="0" smtClean="0">
                <a:ea typeface="+mn-ea"/>
                <a:cs typeface="+mn-cs"/>
              </a:rPr>
              <a:t>- Transient</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0EA3C-3905-4AE6-9A46-6BE168640CA2}"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solidFill>
                  <a:srgbClr val="000000"/>
                </a:solidFill>
              </a:rPr>
              <a:t>Epitope of virus stimulates production of an Ab that cross-reacts with a similar ag on neutrophil</a:t>
            </a:r>
            <a:endParaRPr lang="en-US" smtClean="0">
              <a:solidFill>
                <a:srgbClr val="000000"/>
              </a:solidFill>
            </a:endParaRPr>
          </a:p>
          <a:p>
            <a:pPr>
              <a:spcBef>
                <a:spcPct val="0"/>
              </a:spcBef>
            </a:pPr>
            <a:endParaRPr lang="en-US" smtClean="0"/>
          </a:p>
          <a:p>
            <a:pPr>
              <a:spcBef>
                <a:spcPct val="0"/>
              </a:spcBef>
            </a:pPr>
            <a:r>
              <a:rPr lang="en-US" smtClean="0"/>
              <a:t>CCS: suppress immune destruction of neutrophils</a:t>
            </a:r>
            <a:endParaRPr lang="en-US" u="sng"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595956-40AC-4B83-AC33-8058132C9239}"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Reported in Wilms tumor &amp; Hodgkin disease</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E3F9E-7227-4B16-BE18-0B7564B78B39}"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CE4000-5BDB-4856-863A-B65E062DFFD7}"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ea typeface="+mn-ea"/>
                <a:cs typeface="+mn-cs"/>
              </a:rPr>
              <a:t>D. Chronic Idiopathic Neutropenia:</a:t>
            </a:r>
            <a:r>
              <a:rPr lang="en-US" b="1" i="1" dirty="0" smtClean="0">
                <a:ea typeface="+mn-ea"/>
                <a:cs typeface="+mn-cs"/>
              </a:rPr>
              <a:t>  </a:t>
            </a:r>
            <a:r>
              <a:rPr lang="en-US" dirty="0" smtClean="0">
                <a:ea typeface="+mn-ea"/>
                <a:cs typeface="+mn-cs"/>
              </a:rPr>
              <a:t>Usually ineffective or decreased production of neutrophils</a:t>
            </a:r>
            <a:endParaRPr lang="en-US" b="1" i="1" dirty="0" smtClean="0">
              <a:ea typeface="+mn-ea"/>
              <a:cs typeface="+mn-cs"/>
            </a:endParaRPr>
          </a:p>
          <a:p>
            <a:pPr fontAlgn="auto">
              <a:spcBef>
                <a:spcPts val="0"/>
              </a:spcBef>
              <a:spcAft>
                <a:spcPts val="0"/>
              </a:spcAft>
              <a:defRPr/>
            </a:pPr>
            <a:r>
              <a:rPr lang="en-US" dirty="0" smtClean="0">
                <a:ea typeface="+mn-ea"/>
                <a:cs typeface="+mn-cs"/>
              </a:rPr>
              <a:t>- Marrow findings are not consistent</a:t>
            </a:r>
          </a:p>
          <a:p>
            <a:pPr marL="171450" indent="-171450" fontAlgn="auto">
              <a:spcBef>
                <a:spcPts val="0"/>
              </a:spcBef>
              <a:spcAft>
                <a:spcPts val="0"/>
              </a:spcAft>
              <a:buFontTx/>
              <a:buChar char="-"/>
              <a:defRPr/>
            </a:pPr>
            <a:r>
              <a:rPr lang="en-US" dirty="0" smtClean="0">
                <a:ea typeface="+mn-ea"/>
                <a:cs typeface="+mn-cs"/>
              </a:rPr>
              <a:t>When Rx: CCS &amp; G-CSF</a:t>
            </a:r>
          </a:p>
          <a:p>
            <a:pPr marL="171450" indent="-171450" fontAlgn="auto">
              <a:spcBef>
                <a:spcPts val="0"/>
              </a:spcBef>
              <a:spcAft>
                <a:spcPts val="0"/>
              </a:spcAft>
              <a:buFontTx/>
              <a:buChar char="-"/>
              <a:defRPr/>
            </a:pPr>
            <a:r>
              <a:rPr lang="en-US" dirty="0" smtClean="0">
                <a:ea typeface="+mn-ea"/>
                <a:cs typeface="+mn-cs"/>
              </a:rPr>
              <a:t>Mild, mod, or severe -- if severe, could have recurrent fevers, URIs, skin infections easily treated with </a:t>
            </a:r>
            <a:r>
              <a:rPr lang="en-US" dirty="0" err="1" smtClean="0">
                <a:ea typeface="+mn-ea"/>
                <a:cs typeface="+mn-cs"/>
              </a:rPr>
              <a:t>abx</a:t>
            </a:r>
            <a:endParaRPr lang="en-US" dirty="0" smtClean="0">
              <a:ea typeface="+mn-ea"/>
              <a:cs typeface="+mn-cs"/>
            </a:endParaRPr>
          </a:p>
          <a:p>
            <a:pPr marL="171450" indent="-171450" fontAlgn="auto">
              <a:spcBef>
                <a:spcPts val="0"/>
              </a:spcBef>
              <a:spcAft>
                <a:spcPts val="0"/>
              </a:spcAft>
              <a:buFontTx/>
              <a:buChar char="-"/>
              <a:defRPr/>
            </a:pPr>
            <a:r>
              <a:rPr lang="en-US" dirty="0" smtClean="0">
                <a:ea typeface="+mn-ea"/>
                <a:cs typeface="+mn-cs"/>
              </a:rPr>
              <a:t>Serial CBCs</a:t>
            </a:r>
          </a:p>
          <a:p>
            <a:pPr marL="171450" indent="-171450" fontAlgn="auto">
              <a:spcBef>
                <a:spcPts val="0"/>
              </a:spcBef>
              <a:spcAft>
                <a:spcPts val="0"/>
              </a:spcAft>
              <a:buFontTx/>
              <a:buChar char="-"/>
              <a:defRPr/>
            </a:pPr>
            <a:r>
              <a:rPr lang="en-US" dirty="0" smtClean="0">
                <a:ea typeface="+mn-ea"/>
                <a:cs typeface="+mn-cs"/>
              </a:rPr>
              <a:t>Uncommon for these patients to have systemic symptoms, or to later progress to develop AI diseases</a:t>
            </a:r>
          </a:p>
          <a:p>
            <a:pPr marL="171450" indent="-171450" fontAlgn="auto">
              <a:spcBef>
                <a:spcPts val="0"/>
              </a:spcBef>
              <a:spcAft>
                <a:spcPts val="0"/>
              </a:spcAft>
              <a:buFontTx/>
              <a:buChar char="-"/>
              <a:defRPr/>
            </a:pPr>
            <a:endParaRPr lang="en-US" dirty="0" smtClean="0">
              <a:ea typeface="+mn-ea"/>
              <a:cs typeface="+mn-cs"/>
            </a:endParaRPr>
          </a:p>
          <a:p>
            <a:pPr fontAlgn="auto">
              <a:spcBef>
                <a:spcPts val="0"/>
              </a:spcBef>
              <a:spcAft>
                <a:spcPts val="0"/>
              </a:spcAft>
              <a:defRPr/>
            </a:pPr>
            <a:r>
              <a:rPr lang="en-US" b="1" u="sng" dirty="0" smtClean="0">
                <a:ea typeface="+mn-ea"/>
                <a:cs typeface="+mn-cs"/>
              </a:rPr>
              <a:t>7. Marrow Replacement/Cancer Chemo &amp; Radiation effects, Aplastic Anemia</a:t>
            </a:r>
          </a:p>
          <a:p>
            <a:pPr fontAlgn="auto">
              <a:spcBef>
                <a:spcPts val="0"/>
              </a:spcBef>
              <a:spcAft>
                <a:spcPts val="0"/>
              </a:spcAft>
              <a:defRPr/>
            </a:pPr>
            <a:r>
              <a:rPr lang="en-US" dirty="0" smtClean="0">
                <a:ea typeface="+mn-ea"/>
                <a:cs typeface="+mn-cs"/>
              </a:rPr>
              <a:t>- Chemo &amp; radiation damage stem cells</a:t>
            </a:r>
          </a:p>
          <a:p>
            <a:pPr fontAlgn="auto">
              <a:spcBef>
                <a:spcPts val="0"/>
              </a:spcBef>
              <a:spcAft>
                <a:spcPts val="0"/>
              </a:spcAft>
              <a:defRPr/>
            </a:pPr>
            <a:r>
              <a:rPr lang="en-US" dirty="0" smtClean="0">
                <a:ea typeface="+mn-ea"/>
                <a:cs typeface="+mn-cs"/>
              </a:rPr>
              <a:t>- Aplastic anemia from T-cell mediated damage to stem cells</a:t>
            </a:r>
          </a:p>
          <a:p>
            <a:pPr fontAlgn="auto">
              <a:spcBef>
                <a:spcPts val="0"/>
              </a:spcBef>
              <a:spcAft>
                <a:spcPts val="0"/>
              </a:spcAft>
              <a:defRPr/>
            </a:pPr>
            <a:r>
              <a:rPr lang="en-US" dirty="0" smtClean="0">
                <a:ea typeface="+mn-ea"/>
                <a:cs typeface="+mn-cs"/>
              </a:rPr>
              <a:t>- Prompt </a:t>
            </a:r>
            <a:r>
              <a:rPr lang="en-US" dirty="0" err="1" smtClean="0">
                <a:ea typeface="+mn-ea"/>
                <a:cs typeface="+mn-cs"/>
              </a:rPr>
              <a:t>abx</a:t>
            </a:r>
            <a:r>
              <a:rPr lang="en-US" dirty="0" smtClean="0">
                <a:ea typeface="+mn-ea"/>
                <a:cs typeface="+mn-cs"/>
              </a:rPr>
              <a:t> to cover SA and Pseudomonas</a:t>
            </a:r>
          </a:p>
          <a:p>
            <a:pPr fontAlgn="auto">
              <a:spcBef>
                <a:spcPts val="0"/>
              </a:spcBef>
              <a:spcAft>
                <a:spcPts val="0"/>
              </a:spcAft>
              <a:defRPr/>
            </a:pPr>
            <a:r>
              <a:rPr lang="en-US" dirty="0" smtClean="0">
                <a:ea typeface="+mn-ea"/>
                <a:cs typeface="+mn-cs"/>
              </a:rPr>
              <a:t>- Usually only presenting sign is fever</a:t>
            </a:r>
          </a:p>
          <a:p>
            <a:pPr marL="171450" indent="-171450" fontAlgn="auto">
              <a:spcBef>
                <a:spcPts val="0"/>
              </a:spcBef>
              <a:spcAft>
                <a:spcPts val="0"/>
              </a:spcAft>
              <a:buFontTx/>
              <a:buChar char="-"/>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F50D5-15A2-4FF0-AE69-7E00D523EC7E}" type="slidenum">
              <a:rPr lang="en-US">
                <a:ea typeface="ＭＳ Ｐゴシック" pitchFamily="-72" charset="-128"/>
                <a:cs typeface="ＭＳ Ｐゴシック" pitchFamily="-72" charset="-128"/>
              </a:rPr>
              <a:pPr fontAlgn="base">
                <a:spcBef>
                  <a:spcPct val="0"/>
                </a:spcBef>
                <a:spcAft>
                  <a:spcPct val="0"/>
                </a:spcAft>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Placeholder 2"/>
          <p:cNvSpPr>
            <a:spLocks noGrp="1" noRot="1" noChangeAspect="1"/>
          </p:cNvSpPr>
          <p:nvPr>
            <p:ph type="sldImg"/>
          </p:nvPr>
        </p:nvSpPr>
        <p:spPr bwMode="auto">
          <a:noFill/>
          <a:ln>
            <a:solidFill>
              <a:srgbClr val="000000"/>
            </a:solidFill>
            <a:miter lim="800000"/>
            <a:headEnd/>
            <a:tailEnd/>
          </a:ln>
        </p:spPr>
      </p:sp>
      <p:sp>
        <p:nvSpPr>
          <p:cNvPr id="2385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Drug:</a:t>
            </a:r>
          </a:p>
          <a:p>
            <a:pPr marL="171450" indent="-171450" fontAlgn="auto">
              <a:spcBef>
                <a:spcPts val="0"/>
              </a:spcBef>
              <a:spcAft>
                <a:spcPts val="0"/>
              </a:spcAft>
              <a:buFontTx/>
              <a:buChar char="-"/>
              <a:defRPr/>
            </a:pPr>
            <a:r>
              <a:rPr lang="en-US" dirty="0" smtClean="0">
                <a:ea typeface="+mn-ea"/>
                <a:cs typeface="+mn-cs"/>
              </a:rPr>
              <a:t>MC &gt;60 because multiple meds</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r>
              <a:rPr lang="en-US" dirty="0" smtClean="0">
                <a:ea typeface="+mn-ea"/>
                <a:cs typeface="+mn-cs"/>
              </a:rPr>
              <a:t>Sequestration:</a:t>
            </a:r>
          </a:p>
          <a:p>
            <a:pPr fontAlgn="auto">
              <a:spcBef>
                <a:spcPts val="0"/>
              </a:spcBef>
              <a:spcAft>
                <a:spcPts val="0"/>
              </a:spcAft>
              <a:defRPr/>
            </a:pPr>
            <a:r>
              <a:rPr lang="en-US" dirty="0" smtClean="0">
                <a:ea typeface="+mn-ea"/>
                <a:cs typeface="+mn-cs"/>
              </a:rPr>
              <a:t>- Splenic hyperplasia from inflammation, </a:t>
            </a:r>
            <a:r>
              <a:rPr lang="en-US" dirty="0" err="1" smtClean="0">
                <a:ea typeface="+mn-ea"/>
                <a:cs typeface="+mn-cs"/>
              </a:rPr>
              <a:t>neoplasia</a:t>
            </a:r>
            <a:r>
              <a:rPr lang="en-US" dirty="0" smtClean="0">
                <a:ea typeface="+mn-ea"/>
                <a:cs typeface="+mn-cs"/>
              </a:rPr>
              <a:t>, or hemolytic </a:t>
            </a:r>
            <a:r>
              <a:rPr lang="en-US" dirty="0" err="1" smtClean="0">
                <a:ea typeface="+mn-ea"/>
                <a:cs typeface="+mn-cs"/>
              </a:rPr>
              <a:t>anemias</a:t>
            </a:r>
            <a:r>
              <a:rPr lang="en-US" dirty="0" smtClean="0">
                <a:ea typeface="+mn-ea"/>
                <a:cs typeface="+mn-cs"/>
              </a:rPr>
              <a:t> --&gt; leads to </a:t>
            </a:r>
            <a:r>
              <a:rPr lang="en-US" b="1" dirty="0" smtClean="0">
                <a:ea typeface="+mn-ea"/>
                <a:cs typeface="+mn-cs"/>
              </a:rPr>
              <a:t>neutrophil trapping</a:t>
            </a:r>
            <a:r>
              <a:rPr lang="en-US" dirty="0" smtClean="0">
                <a:ea typeface="+mn-ea"/>
                <a:cs typeface="+mn-cs"/>
              </a:rPr>
              <a:t/>
            </a:r>
            <a:br>
              <a:rPr lang="en-US" dirty="0" smtClean="0">
                <a:ea typeface="+mn-ea"/>
                <a:cs typeface="+mn-cs"/>
              </a:rPr>
            </a:br>
            <a:endParaRPr lang="en-US" dirty="0" smtClean="0">
              <a:ea typeface="+mn-ea"/>
              <a:cs typeface="+mn-cs"/>
            </a:endParaRPr>
          </a:p>
          <a:p>
            <a:pPr fontAlgn="auto">
              <a:spcBef>
                <a:spcPts val="0"/>
              </a:spcBef>
              <a:spcAft>
                <a:spcPts val="0"/>
              </a:spcAft>
              <a:defRPr/>
            </a:pPr>
            <a:r>
              <a:rPr lang="en-US" b="1" u="sng" dirty="0" smtClean="0">
                <a:ea typeface="+mn-ea"/>
                <a:cs typeface="+mn-cs"/>
              </a:rPr>
              <a:t>F. Nutritional Deficiency:</a:t>
            </a:r>
            <a:r>
              <a:rPr lang="en-US" b="1" i="1" dirty="0" smtClean="0">
                <a:ea typeface="+mn-ea"/>
                <a:cs typeface="+mn-cs"/>
              </a:rPr>
              <a:t> B12 or </a:t>
            </a:r>
            <a:r>
              <a:rPr lang="en-US" b="1" i="1" dirty="0" err="1" smtClean="0">
                <a:ea typeface="+mn-ea"/>
                <a:cs typeface="+mn-cs"/>
              </a:rPr>
              <a:t>folate</a:t>
            </a:r>
            <a:endParaRPr lang="en-US" dirty="0" smtClean="0">
              <a:ea typeface="+mn-ea"/>
              <a:cs typeface="+mn-cs"/>
            </a:endParaRPr>
          </a:p>
          <a:p>
            <a:pPr fontAlgn="auto">
              <a:spcBef>
                <a:spcPts val="0"/>
              </a:spcBef>
              <a:spcAft>
                <a:spcPts val="0"/>
              </a:spcAft>
              <a:defRPr/>
            </a:pPr>
            <a:r>
              <a:rPr lang="en-US" dirty="0" smtClean="0">
                <a:ea typeface="+mn-ea"/>
                <a:cs typeface="+mn-cs"/>
              </a:rPr>
              <a:t>- </a:t>
            </a:r>
            <a:r>
              <a:rPr lang="en-US" dirty="0" err="1" smtClean="0">
                <a:ea typeface="+mn-ea"/>
                <a:cs typeface="+mn-cs"/>
              </a:rPr>
              <a:t>Megaloblastic</a:t>
            </a:r>
            <a:r>
              <a:rPr lang="en-US" dirty="0" smtClean="0">
                <a:ea typeface="+mn-ea"/>
                <a:cs typeface="+mn-cs"/>
              </a:rPr>
              <a:t> erythropoiesis and impairment in DNA processing</a:t>
            </a:r>
          </a:p>
          <a:p>
            <a:pPr fontAlgn="auto">
              <a:spcBef>
                <a:spcPts val="0"/>
              </a:spcBef>
              <a:spcAft>
                <a:spcPts val="0"/>
              </a:spcAft>
              <a:defRPr/>
            </a:pPr>
            <a:r>
              <a:rPr lang="en-US" dirty="0" smtClean="0">
                <a:ea typeface="+mn-ea"/>
                <a:cs typeface="+mn-cs"/>
              </a:rPr>
              <a:t>- Neutrophil nuclear maturation is impaired leading to </a:t>
            </a:r>
            <a:r>
              <a:rPr lang="en-US" dirty="0" err="1" smtClean="0">
                <a:ea typeface="+mn-ea"/>
                <a:cs typeface="+mn-cs"/>
              </a:rPr>
              <a:t>hypersegmentation</a:t>
            </a:r>
            <a:r>
              <a:rPr lang="en-US" dirty="0" smtClean="0">
                <a:ea typeface="+mn-ea"/>
                <a:cs typeface="+mn-cs"/>
              </a:rPr>
              <a:t> of neutrophil nuclei in the blood as well as ineffective marrow proliferation and maturation</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16334-8C66-422A-8735-5EC658F98D2B}" type="slidenum">
              <a:rPr lang="en-US">
                <a:ea typeface="ＭＳ Ｐゴシック" pitchFamily="-72" charset="-128"/>
                <a:cs typeface="ＭＳ Ｐゴシック" pitchFamily="-72" charset="-128"/>
              </a:rPr>
              <a:pPr fontAlgn="base">
                <a:spcBef>
                  <a:spcPct val="0"/>
                </a:spcBef>
                <a:spcAft>
                  <a:spcPct val="0"/>
                </a:spcAft>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8D927F-ADF8-48F7-A7A0-49FA88A2A1BE}" type="slidenum">
              <a:rPr lang="en-US">
                <a:ea typeface="ＭＳ Ｐゴシック" pitchFamily="-72" charset="-128"/>
                <a:cs typeface="ＭＳ Ｐゴシック" pitchFamily="-72" charset="-128"/>
              </a:rPr>
              <a:pPr fontAlgn="base">
                <a:spcBef>
                  <a:spcPct val="0"/>
                </a:spcBef>
                <a:spcAft>
                  <a:spcPct val="0"/>
                </a:spcAft>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E6BD13-06C3-46D8-B92C-F88D4185EF4E}"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C6CDC-381C-4F09-96C2-8892DB1130F3}"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08AE57-E18C-41BD-9565-C268153CFCAF}" type="slidenum">
              <a:rPr lang="en-US">
                <a:ea typeface="ＭＳ Ｐゴシック" pitchFamily="-72" charset="-128"/>
                <a:cs typeface="ＭＳ Ｐゴシック" pitchFamily="-72" charset="-128"/>
              </a:rPr>
              <a:pPr fontAlgn="base">
                <a:spcBef>
                  <a:spcPct val="0"/>
                </a:spcBef>
                <a:spcAft>
                  <a:spcPct val="0"/>
                </a:spcAft>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isolated neutropenia or associated with anemia/thrombocytopenia worry about aplastic anemia or marrow infiltration</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1B2A-4753-41CC-A5FF-018BF7ECBC54}"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D6E13E-E29B-4C01-8B03-A7F6914525FA}" type="slidenum">
              <a:rPr lang="en-US">
                <a:ea typeface="ＭＳ Ｐゴシック" pitchFamily="-72" charset="-128"/>
                <a:cs typeface="ＭＳ Ｐゴシック" pitchFamily="-72" charset="-128"/>
              </a:rPr>
              <a:pPr fontAlgn="base">
                <a:spcBef>
                  <a:spcPct val="0"/>
                </a:spcBef>
                <a:spcAft>
                  <a:spcPct val="0"/>
                </a:spcAft>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Genetic or acquired abnormalities in hematopoietic progenitor cells --&gt; failure of marrow to produce mature neutrophils</a:t>
            </a:r>
            <a:endParaRPr lang="en-US" smtClean="0"/>
          </a:p>
          <a:p>
            <a:pPr>
              <a:spcBef>
                <a:spcPct val="0"/>
              </a:spcBef>
            </a:pPr>
            <a:endParaRPr lang="en-US"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42C8E-3F68-4C0D-981B-8FB2BCB1CE4D}" type="slidenum">
              <a:rPr lang="en-US">
                <a:ea typeface="ＭＳ Ｐゴシック" pitchFamily="-72" charset="-128"/>
                <a:cs typeface="ＭＳ Ｐゴシック" pitchFamily="-72" charset="-128"/>
              </a:rPr>
              <a:pPr fontAlgn="base">
                <a:spcBef>
                  <a:spcPct val="0"/>
                </a:spcBef>
                <a:spcAft>
                  <a:spcPct val="0"/>
                </a:spcAft>
              </a:pPr>
              <a:t>44</a:t>
            </a:fld>
            <a:endParaRPr lang="en-US">
              <a:ea typeface="ＭＳ Ｐゴシック" pitchFamily="-72" charset="-128"/>
              <a:cs typeface="ＭＳ Ｐゴシック" pitchFamily="-7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26B1F6-3E56-4DAF-8B35-3F2DEEA9E402}" type="slidenum">
              <a:rPr lang="en-US">
                <a:ea typeface="ＭＳ Ｐゴシック" pitchFamily="-72" charset="-128"/>
                <a:cs typeface="ＭＳ Ｐゴシック" pitchFamily="-72" charset="-128"/>
              </a:rPr>
              <a:pPr fontAlgn="base">
                <a:spcBef>
                  <a:spcPct val="0"/>
                </a:spcBef>
                <a:spcAft>
                  <a:spcPct val="0"/>
                </a:spcAft>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Tx/>
              <a:buChar char="-"/>
              <a:defRPr/>
            </a:pPr>
            <a:r>
              <a:rPr lang="en-US" dirty="0" smtClean="0">
                <a:ea typeface="+mn-ea"/>
                <a:cs typeface="+mn-cs"/>
              </a:rPr>
              <a:t>ANC is &lt; 500/</a:t>
            </a:r>
            <a:r>
              <a:rPr lang="en-US" dirty="0" err="1" smtClean="0">
                <a:ea typeface="+mn-ea"/>
                <a:cs typeface="+mn-cs"/>
              </a:rPr>
              <a:t>mcL</a:t>
            </a:r>
            <a:r>
              <a:rPr lang="en-US" dirty="0" smtClean="0">
                <a:ea typeface="+mn-ea"/>
                <a:cs typeface="+mn-cs"/>
              </a:rPr>
              <a:t> and often &lt; 200/</a:t>
            </a:r>
            <a:r>
              <a:rPr lang="en-US" dirty="0" err="1" smtClean="0">
                <a:ea typeface="+mn-ea"/>
                <a:cs typeface="+mn-cs"/>
              </a:rPr>
              <a:t>mcL</a:t>
            </a:r>
            <a:endParaRPr lang="en-US" dirty="0" smtClean="0">
              <a:ea typeface="+mn-ea"/>
              <a:cs typeface="+mn-cs"/>
            </a:endParaRPr>
          </a:p>
          <a:p>
            <a:pPr fontAlgn="auto">
              <a:spcBef>
                <a:spcPts val="0"/>
              </a:spcBef>
              <a:spcAft>
                <a:spcPts val="0"/>
              </a:spcAft>
              <a:defRPr/>
            </a:pPr>
            <a:endParaRPr lang="en-US" dirty="0" smtClean="0">
              <a:ea typeface="+mn-ea"/>
              <a:cs typeface="+mn-cs"/>
            </a:endParaRPr>
          </a:p>
          <a:p>
            <a:pPr fontAlgn="auto">
              <a:spcBef>
                <a:spcPts val="0"/>
              </a:spcBef>
              <a:spcAft>
                <a:spcPts val="0"/>
              </a:spcAft>
              <a:defRPr/>
            </a:pPr>
            <a:r>
              <a:rPr lang="en-US" dirty="0" smtClean="0">
                <a:ea typeface="+mn-ea"/>
                <a:cs typeface="+mn-cs"/>
              </a:rPr>
              <a:t>- Marrow: arrest at the </a:t>
            </a:r>
            <a:r>
              <a:rPr lang="en-US" dirty="0" err="1" smtClean="0">
                <a:ea typeface="+mn-ea"/>
                <a:cs typeface="+mn-cs"/>
              </a:rPr>
              <a:t>promyelocyte</a:t>
            </a:r>
            <a:r>
              <a:rPr lang="en-US" dirty="0" smtClean="0">
                <a:ea typeface="+mn-ea"/>
                <a:cs typeface="+mn-cs"/>
              </a:rPr>
              <a:t> stage of development</a:t>
            </a:r>
          </a:p>
          <a:p>
            <a:pPr fontAlgn="auto">
              <a:spcBef>
                <a:spcPts val="0"/>
              </a:spcBef>
              <a:spcAft>
                <a:spcPts val="0"/>
              </a:spcAft>
              <a:defRPr/>
            </a:pPr>
            <a:r>
              <a:rPr lang="en-US" dirty="0" smtClean="0">
                <a:ea typeface="+mn-ea"/>
                <a:cs typeface="+mn-cs"/>
              </a:rPr>
              <a:t>     * </a:t>
            </a:r>
            <a:r>
              <a:rPr lang="en-US" b="1" dirty="0" smtClean="0">
                <a:ea typeface="+mn-ea"/>
                <a:cs typeface="+mn-cs"/>
              </a:rPr>
              <a:t>Few or no </a:t>
            </a:r>
            <a:r>
              <a:rPr lang="en-US" b="1" dirty="0" err="1" smtClean="0">
                <a:ea typeface="+mn-ea"/>
                <a:cs typeface="+mn-cs"/>
              </a:rPr>
              <a:t>myelocytes</a:t>
            </a:r>
            <a:r>
              <a:rPr lang="en-US" b="1" dirty="0" smtClean="0">
                <a:ea typeface="+mn-ea"/>
                <a:cs typeface="+mn-cs"/>
              </a:rPr>
              <a:t>, </a:t>
            </a:r>
            <a:r>
              <a:rPr lang="en-US" b="1" dirty="0" err="1" smtClean="0">
                <a:ea typeface="+mn-ea"/>
                <a:cs typeface="+mn-cs"/>
              </a:rPr>
              <a:t>metamyelocytes</a:t>
            </a:r>
            <a:r>
              <a:rPr lang="en-US" b="1" dirty="0" smtClean="0">
                <a:ea typeface="+mn-ea"/>
                <a:cs typeface="+mn-cs"/>
              </a:rPr>
              <a:t>, bands, or mature neutrophils are seen   </a:t>
            </a:r>
            <a:endParaRPr lang="en-US" dirty="0" smtClean="0">
              <a:ea typeface="+mn-ea"/>
              <a:cs typeface="+mn-cs"/>
            </a:endParaRPr>
          </a:p>
          <a:p>
            <a:pPr fontAlgn="auto">
              <a:spcBef>
                <a:spcPts val="0"/>
              </a:spcBef>
              <a:spcAft>
                <a:spcPts val="0"/>
              </a:spcAft>
              <a:defRPr/>
            </a:pPr>
            <a:r>
              <a:rPr lang="en-US" b="1" dirty="0" smtClean="0">
                <a:ea typeface="+mn-ea"/>
                <a:cs typeface="+mn-cs"/>
              </a:rPr>
              <a:t>     * Associated </a:t>
            </a:r>
            <a:r>
              <a:rPr lang="en-US" b="1" dirty="0" err="1" smtClean="0">
                <a:ea typeface="+mn-ea"/>
                <a:cs typeface="+mn-cs"/>
              </a:rPr>
              <a:t>monocytosis</a:t>
            </a:r>
            <a:r>
              <a:rPr lang="en-US" b="1" dirty="0" smtClean="0">
                <a:ea typeface="+mn-ea"/>
                <a:cs typeface="+mn-cs"/>
              </a:rPr>
              <a:t> and eosinophilia in the blood</a:t>
            </a:r>
            <a:endParaRPr lang="en-US" dirty="0" smtClean="0">
              <a:ea typeface="+mn-ea"/>
              <a:cs typeface="+mn-cs"/>
            </a:endParaRP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4E118-6F4B-4391-BFDB-46ADB419C927}" type="slidenum">
              <a:rPr lang="en-US">
                <a:ea typeface="ＭＳ Ｐゴシック" pitchFamily="-72" charset="-128"/>
                <a:cs typeface="ＭＳ Ｐゴシック" pitchFamily="-72" charset="-128"/>
              </a:rPr>
              <a:pPr fontAlgn="base">
                <a:spcBef>
                  <a:spcPct val="0"/>
                </a:spcBef>
                <a:spcAft>
                  <a:spcPct val="0"/>
                </a:spcAft>
              </a:pPr>
              <a:t>46</a:t>
            </a:fld>
            <a:endParaRPr lang="en-US">
              <a:ea typeface="ＭＳ Ｐゴシック" pitchFamily="-72" charset="-128"/>
              <a:cs typeface="ＭＳ Ｐゴシック" pitchFamily="-7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AD (60% mutation in elastase gene), ELA2 = accelerated apoptosis of myeloid precursors, HAX = signal transduction</a:t>
            </a:r>
            <a:br>
              <a:rPr lang="en-US" smtClean="0"/>
            </a:br>
            <a:endParaRPr lang="en-US" smtClean="0"/>
          </a:p>
          <a:p>
            <a:pPr>
              <a:spcBef>
                <a:spcPct val="0"/>
              </a:spcBef>
            </a:pPr>
            <a:r>
              <a:rPr lang="en-US" u="sng" smtClean="0"/>
              <a:t>- MDS</a:t>
            </a:r>
            <a:endParaRPr lang="en-US" smtClean="0"/>
          </a:p>
          <a:p>
            <a:pPr>
              <a:spcBef>
                <a:spcPct val="0"/>
              </a:spcBef>
            </a:pPr>
            <a:r>
              <a:rPr lang="en-US" smtClean="0"/>
              <a:t>    * onset can be insidious -- thrombocytopenia, anemia, or increased dose of G-CSF</a:t>
            </a:r>
          </a:p>
          <a:p>
            <a:pPr>
              <a:spcBef>
                <a:spcPct val="0"/>
              </a:spcBef>
            </a:pPr>
            <a:r>
              <a:rPr lang="en-US" smtClean="0"/>
              <a:t>    * Cytogenetic changes: monosomy 7, trisomy 21, activating ras oncogene</a:t>
            </a:r>
          </a:p>
          <a:p>
            <a:pPr>
              <a:spcBef>
                <a:spcPct val="0"/>
              </a:spcBef>
            </a:pPr>
            <a:r>
              <a:rPr lang="en-US" smtClean="0"/>
              <a:t>- More than 95% of SCN respond to G-CSF</a:t>
            </a:r>
          </a:p>
          <a:p>
            <a:pPr>
              <a:spcBef>
                <a:spcPct val="0"/>
              </a:spcBef>
            </a:pPr>
            <a:r>
              <a:rPr lang="en-US" smtClean="0"/>
              <a:t>    * 5% that do not respond --&gt; BMT</a:t>
            </a:r>
          </a:p>
          <a:p>
            <a:pPr>
              <a:spcBef>
                <a:spcPct val="0"/>
              </a:spcBef>
            </a:pPr>
            <a:endParaRPr lang="en-US" smtClean="0"/>
          </a:p>
          <a:p>
            <a:pPr>
              <a:spcBef>
                <a:spcPct val="0"/>
              </a:spcBef>
            </a:pPr>
            <a:r>
              <a:rPr lang="en-US" u="sng" smtClean="0"/>
              <a:t>- Indication for BMT</a:t>
            </a:r>
            <a:r>
              <a:rPr lang="en-US" smtClean="0"/>
              <a:t>: do not respond to G-CSF, dose &gt;8ug/kg, cytogenetic change, select gene mutations</a:t>
            </a:r>
          </a:p>
          <a:p>
            <a:pPr>
              <a:spcBef>
                <a:spcPct val="0"/>
              </a:spcBef>
            </a:pPr>
            <a:r>
              <a:rPr lang="en-US" smtClean="0"/>
              <a:t>- </a:t>
            </a:r>
            <a:r>
              <a:rPr lang="en-US" b="1" smtClean="0"/>
              <a:t>Patients with SCN --&gt; MDS/AML, traditional chemo is ineffective and associated with high mortality</a:t>
            </a:r>
            <a:endParaRPr lang="en-US" smtClean="0"/>
          </a:p>
          <a:p>
            <a:pPr>
              <a:spcBef>
                <a:spcPct val="0"/>
              </a:spcBef>
            </a:pPr>
            <a:r>
              <a:rPr lang="en-US" smtClean="0"/>
              <a:t>- </a:t>
            </a:r>
            <a:r>
              <a:rPr lang="en-US" b="1" smtClean="0"/>
              <a:t>Many with SCN and SDS who survived infection, died of leukemia</a:t>
            </a:r>
            <a:endParaRPr lang="en-US" smtClean="0"/>
          </a:p>
          <a:p>
            <a:pPr>
              <a:spcBef>
                <a:spcPct val="0"/>
              </a:spcBef>
            </a:pPr>
            <a:endParaRPr lang="en-US" u="sng" smtClean="0"/>
          </a:p>
          <a:p>
            <a:pPr>
              <a:spcBef>
                <a:spcPct val="0"/>
              </a:spcBef>
            </a:pPr>
            <a:r>
              <a:rPr lang="en-US" u="sng" smtClean="0"/>
              <a:t>- Therapy:</a:t>
            </a:r>
            <a:endParaRPr lang="en-US" smtClean="0"/>
          </a:p>
          <a:p>
            <a:pPr>
              <a:spcBef>
                <a:spcPct val="0"/>
              </a:spcBef>
            </a:pPr>
            <a:r>
              <a:rPr lang="en-US" smtClean="0"/>
              <a:t>    - Mild to mod neutropenia: PO abx</a:t>
            </a:r>
          </a:p>
          <a:p>
            <a:pPr>
              <a:spcBef>
                <a:spcPct val="0"/>
              </a:spcBef>
            </a:pPr>
            <a:r>
              <a:rPr lang="en-US" smtClean="0"/>
              <a:t>    - ANC &lt;500 and fever &gt;38: IV abx</a:t>
            </a:r>
          </a:p>
          <a:p>
            <a:pPr>
              <a:spcBef>
                <a:spcPct val="0"/>
              </a:spcBef>
            </a:pPr>
            <a:r>
              <a:rPr lang="en-US" b="1" smtClean="0"/>
              <a:t> </a:t>
            </a: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0E5D4-0382-4649-995E-1CDEB38B351F}" type="slidenum">
              <a:rPr lang="en-US">
                <a:ea typeface="ＭＳ Ｐゴシック" pitchFamily="-72" charset="-128"/>
                <a:cs typeface="ＭＳ Ｐゴシック" pitchFamily="-72" charset="-128"/>
              </a:rPr>
              <a:pPr fontAlgn="base">
                <a:spcBef>
                  <a:spcPct val="0"/>
                </a:spcBef>
                <a:spcAft>
                  <a:spcPct val="0"/>
                </a:spcAft>
              </a:pPr>
              <a:t>47</a:t>
            </a:fld>
            <a:endParaRPr lang="en-US">
              <a:ea typeface="ＭＳ Ｐゴシック" pitchFamily="-72" charset="-128"/>
              <a:cs typeface="ＭＳ Ｐゴシック" pitchFamily="-7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48045-E590-4C0F-BEE5-D85EA66ED01B}" type="slidenum">
              <a:rPr lang="en-US">
                <a:ea typeface="ＭＳ Ｐゴシック" pitchFamily="-72" charset="-128"/>
                <a:cs typeface="ＭＳ Ｐゴシック" pitchFamily="-72" charset="-128"/>
              </a:rPr>
              <a:pPr fontAlgn="base">
                <a:spcBef>
                  <a:spcPct val="0"/>
                </a:spcBef>
                <a:spcAft>
                  <a:spcPct val="0"/>
                </a:spcAft>
              </a:pPr>
              <a:t>48</a:t>
            </a:fld>
            <a:endParaRPr lang="en-US">
              <a:ea typeface="ＭＳ Ｐゴシック" pitchFamily="-72" charset="-128"/>
              <a:cs typeface="ＭＳ Ｐゴシック" pitchFamily="-7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2A7B1F-7045-4E5F-8CC1-D719D34CD172}" type="slidenum">
              <a:rPr lang="en-US">
                <a:ea typeface="ＭＳ Ｐゴシック" pitchFamily="-72" charset="-128"/>
                <a:cs typeface="ＭＳ Ｐゴシック" pitchFamily="-72" charset="-128"/>
              </a:rPr>
              <a:pPr fontAlgn="base">
                <a:spcBef>
                  <a:spcPct val="0"/>
                </a:spcBef>
                <a:spcAft>
                  <a:spcPct val="0"/>
                </a:spcAft>
              </a:pPr>
              <a:t>49</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2F85E-821F-4571-9785-9E1D06527824}"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z="3500" smtClean="0"/>
              <a:t>may develop gingivitis, pharyngitis, and skin infections during NADIR</a:t>
            </a:r>
          </a:p>
          <a:p>
            <a:pPr>
              <a:spcBef>
                <a:spcPct val="0"/>
              </a:spcBef>
            </a:pPr>
            <a:endParaRPr lang="en-US" smtClean="0"/>
          </a:p>
          <a:p>
            <a:pPr>
              <a:spcBef>
                <a:spcPct val="0"/>
              </a:spcBef>
            </a:pPr>
            <a:endParaRPr lang="en-US" smtClean="0"/>
          </a:p>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0D41E-296B-4FA5-AED9-69188D0E8900}" type="slidenum">
              <a:rPr lang="en-US">
                <a:ea typeface="ＭＳ Ｐゴシック" pitchFamily="-72" charset="-128"/>
                <a:cs typeface="ＭＳ Ｐゴシック" pitchFamily="-72" charset="-128"/>
              </a:rPr>
              <a:pPr fontAlgn="base">
                <a:spcBef>
                  <a:spcPct val="0"/>
                </a:spcBef>
                <a:spcAft>
                  <a:spcPct val="0"/>
                </a:spcAft>
              </a:pPr>
              <a:t>50</a:t>
            </a:fld>
            <a:endParaRPr lang="en-US">
              <a:ea typeface="ＭＳ Ｐゴシック" pitchFamily="-72" charset="-128"/>
              <a:cs typeface="ＭＳ Ｐゴシック" pitchFamily="-7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z="2200" smtClean="0">
                <a:solidFill>
                  <a:srgbClr val="0070C0"/>
                </a:solidFill>
              </a:rPr>
              <a:t>Before G-CSF, 10% of patients died from GN sepsis or Clostridium perfringens</a:t>
            </a:r>
          </a:p>
          <a:p>
            <a:pPr>
              <a:spcBef>
                <a:spcPct val="0"/>
              </a:spcBef>
            </a:pPr>
            <a:r>
              <a:rPr lang="en-US" smtClean="0"/>
              <a:t>BMBx: marrow reflects the state of neutropenia</a:t>
            </a:r>
          </a:p>
          <a:p>
            <a:pPr>
              <a:spcBef>
                <a:spcPct val="0"/>
              </a:spcBef>
            </a:pPr>
            <a:r>
              <a:rPr lang="en-US" sz="2200" smtClean="0"/>
              <a:t>- Prior to the ANC nadir, the marrow may resemble that associated with SCN before proceeding to a recovery phase</a:t>
            </a:r>
          </a:p>
          <a:p>
            <a:pPr>
              <a:spcBef>
                <a:spcPct val="0"/>
              </a:spcBef>
            </a:pPr>
            <a:endParaRPr lang="en-US" smtClean="0"/>
          </a:p>
          <a:p>
            <a:pPr>
              <a:spcBef>
                <a:spcPct val="0"/>
              </a:spcBef>
            </a:pPr>
            <a:endParaRPr lang="en-US" smtClean="0"/>
          </a:p>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185831-76FF-4525-96E0-6839014B2A39}" type="slidenum">
              <a:rPr lang="en-US">
                <a:ea typeface="ＭＳ Ｐゴシック" pitchFamily="-72" charset="-128"/>
                <a:cs typeface="ＭＳ Ｐゴシック" pitchFamily="-72" charset="-128"/>
              </a:rPr>
              <a:pPr fontAlgn="base">
                <a:spcBef>
                  <a:spcPct val="0"/>
                </a:spcBef>
                <a:spcAft>
                  <a:spcPct val="0"/>
                </a:spcAft>
              </a:pPr>
              <a:t>51</a:t>
            </a:fld>
            <a:endParaRPr lang="en-US">
              <a:ea typeface="ＭＳ Ｐゴシック" pitchFamily="-72" charset="-128"/>
              <a:cs typeface="ＭＳ Ｐゴシック" pitchFamily="-72"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232EE4-B340-42AD-B32B-240A1BC47F40}" type="slidenum">
              <a:rPr lang="en-US">
                <a:ea typeface="ＭＳ Ｐゴシック" pitchFamily="-72" charset="-128"/>
                <a:cs typeface="ＭＳ Ｐゴシック" pitchFamily="-72" charset="-128"/>
              </a:rPr>
              <a:pPr fontAlgn="base">
                <a:spcBef>
                  <a:spcPct val="0"/>
                </a:spcBef>
                <a:spcAft>
                  <a:spcPct val="0"/>
                </a:spcAft>
              </a:pPr>
              <a:t>52</a:t>
            </a:fld>
            <a:endParaRPr lang="en-US">
              <a:ea typeface="ＭＳ Ｐゴシック" pitchFamily="-72" charset="-128"/>
              <a:cs typeface="ＭＳ Ｐゴシック" pitchFamily="-7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Mono count should be highest when ANC is lowest (reciprocal relationship)</a:t>
            </a:r>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A9EFCA-25D7-40C7-86DE-88C0A7E3BD21}" type="slidenum">
              <a:rPr lang="en-US">
                <a:ea typeface="ＭＳ Ｐゴシック" pitchFamily="-72" charset="-128"/>
                <a:cs typeface="ＭＳ Ｐゴシック" pitchFamily="-72" charset="-128"/>
              </a:rPr>
              <a:pPr fontAlgn="base">
                <a:spcBef>
                  <a:spcPct val="0"/>
                </a:spcBef>
                <a:spcAft>
                  <a:spcPct val="0"/>
                </a:spcAft>
              </a:pPr>
              <a:t>53</a:t>
            </a:fld>
            <a:endParaRPr lang="en-US">
              <a:ea typeface="ＭＳ Ｐゴシック" pitchFamily="-72" charset="-128"/>
              <a:cs typeface="ＭＳ Ｐゴシック" pitchFamily="-7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E3929-AAC5-455D-B29C-E66FF6C1F0B8}" type="slidenum">
              <a:rPr lang="en-US">
                <a:ea typeface="ＭＳ Ｐゴシック" pitchFamily="-72" charset="-128"/>
                <a:cs typeface="ＭＳ Ｐゴシック" pitchFamily="-72" charset="-128"/>
              </a:rPr>
              <a:pPr fontAlgn="base">
                <a:spcBef>
                  <a:spcPct val="0"/>
                </a:spcBef>
                <a:spcAft>
                  <a:spcPct val="0"/>
                </a:spcAft>
              </a:pPr>
              <a:t>54</a:t>
            </a:fld>
            <a:endParaRPr lang="en-US">
              <a:ea typeface="ＭＳ Ｐゴシック" pitchFamily="-72" charset="-128"/>
              <a:cs typeface="ＭＳ Ｐゴシック" pitchFamily="-72"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F9B300-BABA-4C85-84A9-03574C45ECD1}" type="slidenum">
              <a:rPr lang="en-US">
                <a:ea typeface="ＭＳ Ｐゴシック" pitchFamily="-72" charset="-128"/>
                <a:cs typeface="ＭＳ Ｐゴシック" pitchFamily="-72" charset="-128"/>
              </a:rPr>
              <a:pPr fontAlgn="base">
                <a:spcBef>
                  <a:spcPct val="0"/>
                </a:spcBef>
                <a:spcAft>
                  <a:spcPct val="0"/>
                </a:spcAft>
              </a:pPr>
              <a:t>55</a:t>
            </a:fld>
            <a:endParaRPr lang="en-US">
              <a:ea typeface="ＭＳ Ｐゴシック" pitchFamily="-72" charset="-128"/>
              <a:cs typeface="ＭＳ Ｐゴシック" pitchFamily="-72"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ea typeface="+mn-ea"/>
                <a:cs typeface="+mn-cs"/>
              </a:rPr>
              <a:t>C. </a:t>
            </a:r>
            <a:r>
              <a:rPr lang="en-US" b="1" u="sng" dirty="0" err="1" smtClean="0">
                <a:ea typeface="+mn-ea"/>
                <a:cs typeface="+mn-cs"/>
              </a:rPr>
              <a:t>Shwachman</a:t>
            </a:r>
            <a:r>
              <a:rPr lang="en-US" b="1" u="sng" dirty="0" smtClean="0">
                <a:ea typeface="+mn-ea"/>
                <a:cs typeface="+mn-cs"/>
              </a:rPr>
              <a:t>-Diamond Syndrome</a:t>
            </a:r>
            <a:endParaRPr lang="en-US" dirty="0" smtClean="0">
              <a:ea typeface="+mn-ea"/>
              <a:cs typeface="+mn-cs"/>
            </a:endParaRPr>
          </a:p>
          <a:p>
            <a:pPr marL="171450" indent="-171450" fontAlgn="auto">
              <a:spcBef>
                <a:spcPts val="0"/>
              </a:spcBef>
              <a:spcAft>
                <a:spcPts val="0"/>
              </a:spcAft>
              <a:buFontTx/>
              <a:buChar char="-"/>
              <a:defRPr/>
            </a:pPr>
            <a:r>
              <a:rPr lang="en-US" dirty="0" smtClean="0">
                <a:ea typeface="+mn-ea"/>
                <a:cs typeface="+mn-cs"/>
              </a:rPr>
              <a:t>Mild-to-moderate degree of neutropenia </a:t>
            </a:r>
          </a:p>
          <a:p>
            <a:pPr marL="171450" indent="-171450" fontAlgn="auto">
              <a:spcBef>
                <a:spcPts val="0"/>
              </a:spcBef>
              <a:spcAft>
                <a:spcPts val="0"/>
              </a:spcAft>
              <a:buFontTx/>
              <a:buChar char="-"/>
              <a:defRPr/>
            </a:pPr>
            <a:r>
              <a:rPr lang="en-US" dirty="0" smtClean="0">
                <a:ea typeface="+mn-ea"/>
                <a:cs typeface="+mn-cs"/>
              </a:rPr>
              <a:t>G-CSF has been used when the neutropenia is symptomatic</a:t>
            </a:r>
          </a:p>
          <a:p>
            <a:pPr marL="171450" indent="-171450" fontAlgn="auto">
              <a:spcBef>
                <a:spcPts val="0"/>
              </a:spcBef>
              <a:spcAft>
                <a:spcPts val="0"/>
              </a:spcAft>
              <a:buFontTx/>
              <a:buChar char="-"/>
              <a:defRPr/>
            </a:pPr>
            <a:r>
              <a:rPr lang="en-US" dirty="0" smtClean="0">
                <a:ea typeface="+mn-ea"/>
                <a:cs typeface="+mn-cs"/>
              </a:rPr>
              <a:t>Pancreatic replacement therapy is required</a:t>
            </a:r>
          </a:p>
          <a:p>
            <a:pPr marL="171450" indent="-171450" fontAlgn="auto">
              <a:spcBef>
                <a:spcPts val="0"/>
              </a:spcBef>
              <a:spcAft>
                <a:spcPts val="0"/>
              </a:spcAft>
              <a:buFontTx/>
              <a:buChar char="-"/>
              <a:defRPr/>
            </a:pPr>
            <a:endParaRPr lang="en-US" dirty="0" smtClean="0">
              <a:ea typeface="+mn-ea"/>
              <a:cs typeface="+mn-cs"/>
            </a:endParaRPr>
          </a:p>
          <a:p>
            <a:pPr fontAlgn="auto">
              <a:spcBef>
                <a:spcPts val="0"/>
              </a:spcBef>
              <a:spcAft>
                <a:spcPts val="0"/>
              </a:spcAft>
              <a:defRPr/>
            </a:pPr>
            <a:r>
              <a:rPr lang="en-US" b="1" u="sng" dirty="0" smtClean="0">
                <a:ea typeface="+mn-ea"/>
                <a:cs typeface="+mn-cs"/>
              </a:rPr>
              <a:t>D. </a:t>
            </a:r>
            <a:r>
              <a:rPr lang="en-US" b="1" u="sng" dirty="0" err="1" smtClean="0">
                <a:ea typeface="+mn-ea"/>
                <a:cs typeface="+mn-cs"/>
              </a:rPr>
              <a:t>Fanconi</a:t>
            </a:r>
            <a:r>
              <a:rPr lang="en-US" b="1" u="sng" dirty="0" smtClean="0">
                <a:ea typeface="+mn-ea"/>
                <a:cs typeface="+mn-cs"/>
              </a:rPr>
              <a:t> Anemia (Marrow Failure Syndrome)</a:t>
            </a:r>
            <a:endParaRPr lang="en-US" dirty="0" smtClean="0">
              <a:ea typeface="+mn-ea"/>
              <a:cs typeface="+mn-cs"/>
            </a:endParaRPr>
          </a:p>
          <a:p>
            <a:pPr fontAlgn="auto">
              <a:spcBef>
                <a:spcPts val="0"/>
              </a:spcBef>
              <a:spcAft>
                <a:spcPts val="0"/>
              </a:spcAft>
              <a:defRPr/>
            </a:pPr>
            <a:r>
              <a:rPr lang="en-US" dirty="0" smtClean="0">
                <a:ea typeface="+mn-ea"/>
                <a:cs typeface="+mn-cs"/>
              </a:rPr>
              <a:t>- Marrow is </a:t>
            </a:r>
            <a:r>
              <a:rPr lang="en-US" dirty="0" err="1" smtClean="0">
                <a:ea typeface="+mn-ea"/>
                <a:cs typeface="+mn-cs"/>
              </a:rPr>
              <a:t>hypoplastic</a:t>
            </a:r>
            <a:r>
              <a:rPr lang="en-US" dirty="0" smtClean="0">
                <a:ea typeface="+mn-ea"/>
                <a:cs typeface="+mn-cs"/>
              </a:rPr>
              <a:t> &amp; resembles aplastic anemia</a:t>
            </a:r>
          </a:p>
          <a:p>
            <a:pPr marL="171450" indent="-171450" fontAlgn="auto">
              <a:spcBef>
                <a:spcPts val="0"/>
              </a:spcBef>
              <a:spcAft>
                <a:spcPts val="0"/>
              </a:spcAft>
              <a:buFontTx/>
              <a:buChar char="-"/>
              <a:defRPr/>
            </a:pPr>
            <a:r>
              <a:rPr lang="en-US" dirty="0" smtClean="0">
                <a:ea typeface="+mn-ea"/>
                <a:cs typeface="+mn-cs"/>
              </a:rPr>
              <a:t>Mutations: FANC genes, primarily in FANC A, C, and G</a:t>
            </a:r>
          </a:p>
          <a:p>
            <a:pPr fontAlgn="auto">
              <a:spcBef>
                <a:spcPts val="0"/>
              </a:spcBef>
              <a:spcAft>
                <a:spcPts val="0"/>
              </a:spcAft>
              <a:defRPr/>
            </a:pPr>
            <a:r>
              <a:rPr lang="en-US" dirty="0" smtClean="0">
                <a:ea typeface="+mn-ea"/>
                <a:cs typeface="+mn-cs"/>
              </a:rPr>
              <a:t>- Clinically: short stature; dysplastic thumbs; or heart, kidney, or eye abnormalities</a:t>
            </a:r>
          </a:p>
          <a:p>
            <a:pPr fontAlgn="auto">
              <a:spcBef>
                <a:spcPts val="0"/>
              </a:spcBef>
              <a:spcAft>
                <a:spcPts val="0"/>
              </a:spcAft>
              <a:defRPr/>
            </a:pPr>
            <a:r>
              <a:rPr lang="en-US" dirty="0" smtClean="0">
                <a:ea typeface="+mn-ea"/>
                <a:cs typeface="+mn-cs"/>
              </a:rPr>
              <a:t>- 10% risk of developing MDS/AML</a:t>
            </a:r>
          </a:p>
          <a:p>
            <a:pPr fontAlgn="auto">
              <a:spcBef>
                <a:spcPts val="0"/>
              </a:spcBef>
              <a:spcAft>
                <a:spcPts val="0"/>
              </a:spcAft>
              <a:defRPr/>
            </a:pPr>
            <a:r>
              <a:rPr lang="en-US" dirty="0" smtClean="0">
                <a:ea typeface="+mn-ea"/>
                <a:cs typeface="+mn-cs"/>
              </a:rPr>
              <a:t>- Rx: androgen (for pancytopenia especially for young women), G-CSF, cytokines, SCT (curative)</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r>
              <a:rPr lang="en-US" b="1" u="sng" dirty="0" smtClean="0">
                <a:ea typeface="+mn-ea"/>
                <a:cs typeface="+mn-cs"/>
              </a:rPr>
              <a:t>F. Syndromes Associated with Neutropenia and Immunodeficiency</a:t>
            </a:r>
            <a:endParaRPr lang="en-US" dirty="0" smtClean="0">
              <a:ea typeface="+mn-ea"/>
              <a:cs typeface="+mn-cs"/>
            </a:endParaRPr>
          </a:p>
          <a:p>
            <a:pPr fontAlgn="auto">
              <a:spcBef>
                <a:spcPts val="0"/>
              </a:spcBef>
              <a:spcAft>
                <a:spcPts val="0"/>
              </a:spcAft>
              <a:defRPr/>
            </a:pPr>
            <a:r>
              <a:rPr lang="en-US" dirty="0" smtClean="0">
                <a:ea typeface="+mn-ea"/>
                <a:cs typeface="+mn-cs"/>
              </a:rPr>
              <a:t>- One condition is the hyper-</a:t>
            </a:r>
            <a:r>
              <a:rPr lang="en-US" dirty="0" err="1" smtClean="0">
                <a:ea typeface="+mn-ea"/>
                <a:cs typeface="+mn-cs"/>
              </a:rPr>
              <a:t>IgM</a:t>
            </a:r>
            <a:r>
              <a:rPr lang="en-US" dirty="0" smtClean="0">
                <a:ea typeface="+mn-ea"/>
                <a:cs typeface="+mn-cs"/>
              </a:rPr>
              <a:t> syndrome, in which concentrations of </a:t>
            </a:r>
            <a:r>
              <a:rPr lang="en-US" dirty="0" err="1" smtClean="0">
                <a:ea typeface="+mn-ea"/>
                <a:cs typeface="+mn-cs"/>
              </a:rPr>
              <a:t>IgG</a:t>
            </a:r>
            <a:r>
              <a:rPr lang="en-US" dirty="0" smtClean="0">
                <a:ea typeface="+mn-ea"/>
                <a:cs typeface="+mn-cs"/>
              </a:rPr>
              <a:t> and IgA are diminished and </a:t>
            </a:r>
            <a:r>
              <a:rPr lang="en-US" dirty="0" err="1" smtClean="0">
                <a:ea typeface="+mn-ea"/>
                <a:cs typeface="+mn-cs"/>
              </a:rPr>
              <a:t>IgM</a:t>
            </a:r>
            <a:r>
              <a:rPr lang="en-US" dirty="0" smtClean="0">
                <a:ea typeface="+mn-ea"/>
                <a:cs typeface="+mn-cs"/>
              </a:rPr>
              <a:t> is heightened</a:t>
            </a:r>
          </a:p>
          <a:p>
            <a:pPr fontAlgn="auto">
              <a:spcBef>
                <a:spcPts val="0"/>
              </a:spcBef>
              <a:spcAft>
                <a:spcPts val="0"/>
              </a:spcAft>
              <a:defRPr/>
            </a:pPr>
            <a:r>
              <a:rPr lang="en-US" dirty="0" smtClean="0">
                <a:ea typeface="+mn-ea"/>
                <a:cs typeface="+mn-cs"/>
              </a:rPr>
              <a:t>     * nature of the neutropenia is not known, but may be immune in origin, although </a:t>
            </a:r>
            <a:r>
              <a:rPr lang="en-US" dirty="0" err="1" smtClean="0">
                <a:ea typeface="+mn-ea"/>
                <a:cs typeface="+mn-cs"/>
              </a:rPr>
              <a:t>antineutrophil</a:t>
            </a:r>
            <a:r>
              <a:rPr lang="en-US" dirty="0" smtClean="0">
                <a:ea typeface="+mn-ea"/>
                <a:cs typeface="+mn-cs"/>
              </a:rPr>
              <a:t> antibodies are negative</a:t>
            </a:r>
          </a:p>
          <a:p>
            <a:pPr marL="171450" indent="-171450" fontAlgn="auto">
              <a:spcBef>
                <a:spcPts val="0"/>
              </a:spcBef>
              <a:spcAft>
                <a:spcPts val="0"/>
              </a:spcAft>
              <a:buFontTx/>
              <a:buChar char="-"/>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038E8B-9BC3-4A17-A485-7395A88B37D6}" type="slidenum">
              <a:rPr lang="en-US">
                <a:ea typeface="ＭＳ Ｐゴシック" pitchFamily="-72" charset="-128"/>
                <a:cs typeface="ＭＳ Ｐゴシック" pitchFamily="-72" charset="-128"/>
              </a:rPr>
              <a:pPr fontAlgn="base">
                <a:spcBef>
                  <a:spcPct val="0"/>
                </a:spcBef>
                <a:spcAft>
                  <a:spcPct val="0"/>
                </a:spcAft>
              </a:pPr>
              <a:t>56</a:t>
            </a:fld>
            <a:endParaRPr lang="en-US">
              <a:ea typeface="ＭＳ Ｐゴシック" pitchFamily="-72" charset="-128"/>
              <a:cs typeface="ＭＳ Ｐゴシック" pitchFamily="-72"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15135B-94F6-42C7-8240-80AF1CC28A8F}" type="slidenum">
              <a:rPr lang="en-US">
                <a:ea typeface="ＭＳ Ｐゴシック" pitchFamily="-72" charset="-128"/>
                <a:cs typeface="ＭＳ Ｐゴシック" pitchFamily="-72" charset="-128"/>
              </a:rPr>
              <a:pPr fontAlgn="base">
                <a:spcBef>
                  <a:spcPct val="0"/>
                </a:spcBef>
                <a:spcAft>
                  <a:spcPct val="0"/>
                </a:spcAft>
              </a:pPr>
              <a:t>57</a:t>
            </a:fld>
            <a:endParaRPr lang="en-US">
              <a:ea typeface="ＭＳ Ｐゴシック" pitchFamily="-72" charset="-128"/>
              <a:cs typeface="ＭＳ Ｐゴシック" pitchFamily="-72"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ED811-73B8-4ED2-91E0-281A6CD63F3E}" type="slidenum">
              <a:rPr lang="en-US">
                <a:ea typeface="ＭＳ Ｐゴシック" pitchFamily="-72" charset="-128"/>
                <a:cs typeface="ＭＳ Ｐゴシック" pitchFamily="-72" charset="-128"/>
              </a:rPr>
              <a:pPr fontAlgn="base">
                <a:spcBef>
                  <a:spcPct val="0"/>
                </a:spcBef>
                <a:spcAft>
                  <a:spcPct val="0"/>
                </a:spcAft>
              </a:pPr>
              <a:t>58</a:t>
            </a:fld>
            <a:endParaRPr lang="en-US">
              <a:ea typeface="ＭＳ Ｐゴシック" pitchFamily="-72" charset="-128"/>
              <a:cs typeface="ＭＳ Ｐゴシック" pitchFamily="-72"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1ABFF-7A23-4284-924B-526D7BE65442}" type="slidenum">
              <a:rPr lang="en-US">
                <a:ea typeface="ＭＳ Ｐゴシック" pitchFamily="-72" charset="-128"/>
                <a:cs typeface="ＭＳ Ｐゴシック" pitchFamily="-72" charset="-128"/>
              </a:rPr>
              <a:pPr fontAlgn="base">
                <a:spcBef>
                  <a:spcPct val="0"/>
                </a:spcBef>
                <a:spcAft>
                  <a:spcPct val="0"/>
                </a:spcAft>
              </a:pPr>
              <a:t>59</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FAEB71-A917-49DF-9D03-A616484EF9D8}"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CF66BE-E6A6-4FC1-88C3-3A3E7603EC18}" type="slidenum">
              <a:rPr lang="en-US">
                <a:ea typeface="ＭＳ Ｐゴシック" pitchFamily="-72" charset="-128"/>
                <a:cs typeface="ＭＳ Ｐゴシック" pitchFamily="-72" charset="-128"/>
              </a:rPr>
              <a:pPr fontAlgn="base">
                <a:spcBef>
                  <a:spcPct val="0"/>
                </a:spcBef>
                <a:spcAft>
                  <a:spcPct val="0"/>
                </a:spcAft>
              </a:pPr>
              <a:t>60</a:t>
            </a:fld>
            <a:endParaRPr lang="en-US">
              <a:ea typeface="ＭＳ Ｐゴシック" pitchFamily="-72" charset="-128"/>
              <a:cs typeface="ＭＳ Ｐゴシック" pitchFamily="-72"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9235AE-B81E-4553-B9B6-9CE6DC668127}" type="slidenum">
              <a:rPr lang="en-US">
                <a:ea typeface="ＭＳ Ｐゴシック" pitchFamily="-72" charset="-128"/>
                <a:cs typeface="ＭＳ Ｐゴシック" pitchFamily="-72" charset="-128"/>
              </a:rPr>
              <a:pPr fontAlgn="base">
                <a:spcBef>
                  <a:spcPct val="0"/>
                </a:spcBef>
                <a:spcAft>
                  <a:spcPct val="0"/>
                </a:spcAft>
              </a:pPr>
              <a:t>61</a:t>
            </a:fld>
            <a:endParaRPr lang="en-US">
              <a:ea typeface="ＭＳ Ｐゴシック" pitchFamily="-72" charset="-128"/>
              <a:cs typeface="ＭＳ Ｐゴシック" pitchFamily="-72"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E7C58E-1ED4-477B-9413-AA9881239B58}" type="slidenum">
              <a:rPr lang="en-US">
                <a:ea typeface="ＭＳ Ｐゴシック" pitchFamily="-72" charset="-128"/>
                <a:cs typeface="ＭＳ Ｐゴシック" pitchFamily="-72" charset="-128"/>
              </a:rPr>
              <a:pPr fontAlgn="base">
                <a:spcBef>
                  <a:spcPct val="0"/>
                </a:spcBef>
                <a:spcAft>
                  <a:spcPct val="0"/>
                </a:spcAft>
              </a:pPr>
              <a:t>62</a:t>
            </a:fld>
            <a:endParaRPr lang="en-US">
              <a:ea typeface="ＭＳ Ｐゴシック" pitchFamily="-72" charset="-128"/>
              <a:cs typeface="ＭＳ Ｐゴシック" pitchFamily="-72"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D55989-AC0F-433E-9CB1-E6A1498973FA}" type="slidenum">
              <a:rPr lang="en-US">
                <a:ea typeface="ＭＳ Ｐゴシック" pitchFamily="-72" charset="-128"/>
                <a:cs typeface="ＭＳ Ｐゴシック" pitchFamily="-72" charset="-128"/>
              </a:rPr>
              <a:pPr fontAlgn="base">
                <a:spcBef>
                  <a:spcPct val="0"/>
                </a:spcBef>
                <a:spcAft>
                  <a:spcPct val="0"/>
                </a:spcAft>
              </a:pPr>
              <a:t>63</a:t>
            </a:fld>
            <a:endParaRPr lang="en-US">
              <a:ea typeface="ＭＳ Ｐゴシック" pitchFamily="-72" charset="-128"/>
              <a:cs typeface="ＭＳ Ｐゴシック" pitchFamily="-72"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u="sng" smtClean="0"/>
              <a:t>Rectal temps</a:t>
            </a:r>
            <a:r>
              <a:rPr lang="en-US" smtClean="0"/>
              <a:t>: injury to mucosa and spread of bacteria into the circulation</a:t>
            </a:r>
          </a:p>
          <a:p>
            <a:pPr marL="0" lvl="1">
              <a:spcBef>
                <a:spcPct val="0"/>
              </a:spcBef>
            </a:pPr>
            <a:endParaRPr lang="en-US" smtClean="0"/>
          </a:p>
          <a:p>
            <a:pPr>
              <a:spcBef>
                <a:spcPct val="0"/>
              </a:spcBef>
            </a:pPr>
            <a:endParaRPr lang="en-US" smtClean="0"/>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287E6B-A6E0-4C6E-A4F9-8B090C4402A3}" type="slidenum">
              <a:rPr lang="en-US">
                <a:ea typeface="ＭＳ Ｐゴシック" pitchFamily="-72" charset="-128"/>
                <a:cs typeface="ＭＳ Ｐゴシック" pitchFamily="-72" charset="-128"/>
              </a:rPr>
              <a:pPr fontAlgn="base">
                <a:spcBef>
                  <a:spcPct val="0"/>
                </a:spcBef>
                <a:spcAft>
                  <a:spcPct val="0"/>
                </a:spcAft>
              </a:pPr>
              <a:t>64</a:t>
            </a:fld>
            <a:endParaRPr lang="en-US">
              <a:ea typeface="ＭＳ Ｐゴシック" pitchFamily="-72" charset="-128"/>
              <a:cs typeface="ＭＳ Ｐゴシック" pitchFamily="-72"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EBCA5-BB35-4569-A158-8D51002C1CEA}" type="slidenum">
              <a:rPr lang="en-US">
                <a:ea typeface="ＭＳ Ｐゴシック" pitchFamily="-72" charset="-128"/>
                <a:cs typeface="ＭＳ Ｐゴシック" pitchFamily="-72" charset="-128"/>
              </a:rPr>
              <a:pPr fontAlgn="base">
                <a:spcBef>
                  <a:spcPct val="0"/>
                </a:spcBef>
                <a:spcAft>
                  <a:spcPct val="0"/>
                </a:spcAft>
              </a:pPr>
              <a:t>65</a:t>
            </a:fld>
            <a:endParaRPr lang="en-US">
              <a:ea typeface="ＭＳ Ｐゴシック" pitchFamily="-72" charset="-128"/>
              <a:cs typeface="ＭＳ Ｐゴシック" pitchFamily="-72"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7912F0-BE33-4B8B-83B4-80DA89E05FB2}" type="slidenum">
              <a:rPr lang="en-US">
                <a:ea typeface="ＭＳ Ｐゴシック" pitchFamily="-72" charset="-128"/>
                <a:cs typeface="ＭＳ Ｐゴシック" pitchFamily="-72" charset="-128"/>
              </a:rPr>
              <a:pPr fontAlgn="base">
                <a:spcBef>
                  <a:spcPct val="0"/>
                </a:spcBef>
                <a:spcAft>
                  <a:spcPct val="0"/>
                </a:spcAft>
              </a:pPr>
              <a:t>66</a:t>
            </a:fld>
            <a:endParaRPr lang="en-US">
              <a:ea typeface="ＭＳ Ｐゴシック" pitchFamily="-72" charset="-128"/>
              <a:cs typeface="ＭＳ Ｐゴシック" pitchFamily="-72"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Placeholder 2"/>
          <p:cNvSpPr>
            <a:spLocks noGrp="1" noRot="1" noChangeAspect="1"/>
          </p:cNvSpPr>
          <p:nvPr>
            <p:ph type="sldImg"/>
          </p:nvPr>
        </p:nvSpPr>
        <p:spPr bwMode="auto">
          <a:noFill/>
          <a:ln>
            <a:solidFill>
              <a:srgbClr val="000000"/>
            </a:solidFill>
            <a:miter lim="800000"/>
            <a:headEnd/>
            <a:tailEnd/>
          </a:ln>
        </p:spPr>
      </p:sp>
      <p:sp>
        <p:nvSpPr>
          <p:cNvPr id="2396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Placeholder 2"/>
          <p:cNvSpPr>
            <a:spLocks noGrp="1" noRot="1" noChangeAspect="1"/>
          </p:cNvSpPr>
          <p:nvPr>
            <p:ph type="sldImg"/>
          </p:nvPr>
        </p:nvSpPr>
        <p:spPr bwMode="auto">
          <a:noFill/>
          <a:ln>
            <a:solidFill>
              <a:srgbClr val="000000"/>
            </a:solidFill>
            <a:miter lim="800000"/>
            <a:headEnd/>
            <a:tailEnd/>
          </a:ln>
        </p:spPr>
      </p:sp>
      <p:sp>
        <p:nvSpPr>
          <p:cNvPr id="2406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Placeholder 2"/>
          <p:cNvSpPr>
            <a:spLocks noGrp="1" noRot="1" noChangeAspect="1"/>
          </p:cNvSpPr>
          <p:nvPr>
            <p:ph type="sldImg"/>
          </p:nvPr>
        </p:nvSpPr>
        <p:spPr bwMode="auto">
          <a:noFill/>
          <a:ln>
            <a:solidFill>
              <a:srgbClr val="000000"/>
            </a:solidFill>
            <a:miter lim="800000"/>
            <a:headEnd/>
            <a:tailEnd/>
          </a:ln>
        </p:spPr>
      </p:sp>
      <p:sp>
        <p:nvSpPr>
          <p:cNvPr id="2416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61448F-2BAE-4E5F-9FAF-24476FD8CAEA}"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95584-69D8-4DC1-8ECB-CF8EE6AB2088}" type="slidenum">
              <a:rPr lang="en-US">
                <a:ea typeface="ＭＳ Ｐゴシック" pitchFamily="-72" charset="-128"/>
                <a:cs typeface="ＭＳ Ｐゴシック" pitchFamily="-72" charset="-128"/>
              </a:rPr>
              <a:pPr fontAlgn="base">
                <a:spcBef>
                  <a:spcPct val="0"/>
                </a:spcBef>
                <a:spcAft>
                  <a:spcPct val="0"/>
                </a:spcAft>
              </a:pPr>
              <a:t>70</a:t>
            </a:fld>
            <a:endParaRPr lang="en-US">
              <a:ea typeface="ＭＳ Ｐゴシック" pitchFamily="-72" charset="-128"/>
              <a:cs typeface="ＭＳ Ｐゴシック" pitchFamily="-72"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Case 1: neutrophil ab and bone marrow bx</a:t>
            </a:r>
          </a:p>
          <a:p>
            <a:pPr>
              <a:spcBef>
                <a:spcPct val="0"/>
              </a:spcBef>
            </a:pPr>
            <a:r>
              <a:rPr lang="en-US" smtClean="0"/>
              <a:t>Case 2: repeat CBC in 3-4 weeks unless clinical signs change or doesn’t improve</a:t>
            </a:r>
          </a:p>
          <a:p>
            <a:pPr>
              <a:spcBef>
                <a:spcPct val="0"/>
              </a:spcBef>
            </a:pPr>
            <a:r>
              <a:rPr lang="en-US" smtClean="0"/>
              <a:t>Case 3: neutrophil ab, repeat CBCs weekly x6wk, lymphocyte subset panel &amp; immunoglobulin titers</a:t>
            </a:r>
          </a:p>
          <a:p>
            <a:pPr>
              <a:spcBef>
                <a:spcPct val="0"/>
              </a:spcBef>
            </a:pPr>
            <a:endParaRPr lang="en-US" smtClean="0"/>
          </a:p>
          <a:p>
            <a:pPr>
              <a:spcBef>
                <a:spcPct val="0"/>
              </a:spcBef>
            </a:pPr>
            <a:r>
              <a:rPr lang="en-US" smtClean="0"/>
              <a:t>Case 2: 3</a:t>
            </a:r>
            <a:r>
              <a:rPr lang="en-US" baseline="30000" smtClean="0"/>
              <a:t>rd</a:t>
            </a:r>
            <a:r>
              <a:rPr lang="en-US" smtClean="0"/>
              <a:t> %tile for height with chronic diarrhea? Schwachman diamond</a:t>
            </a:r>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645B7B-CB35-4DDE-B085-1C8EAFD1C44D}" type="slidenum">
              <a:rPr lang="en-US">
                <a:ea typeface="ＭＳ Ｐゴシック" pitchFamily="-72" charset="-128"/>
                <a:cs typeface="ＭＳ Ｐゴシック" pitchFamily="-72" charset="-128"/>
              </a:rPr>
              <a:pPr fontAlgn="base">
                <a:spcBef>
                  <a:spcPct val="0"/>
                </a:spcBef>
                <a:spcAft>
                  <a:spcPct val="0"/>
                </a:spcAft>
              </a:pPr>
              <a:t>71</a:t>
            </a:fld>
            <a:endParaRPr lang="en-US">
              <a:ea typeface="ＭＳ Ｐゴシック" pitchFamily="-72" charset="-128"/>
              <a:cs typeface="ＭＳ Ｐゴシック" pitchFamily="-72"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Case 1: neutrophil ab and bone marrow bx</a:t>
            </a:r>
          </a:p>
          <a:p>
            <a:pPr>
              <a:spcBef>
                <a:spcPct val="0"/>
              </a:spcBef>
            </a:pPr>
            <a:r>
              <a:rPr lang="en-US" smtClean="0"/>
              <a:t>Case 2: repeat CBC in 3-4 weeks unless clinical signs change or doesn’t improve</a:t>
            </a:r>
          </a:p>
          <a:p>
            <a:pPr>
              <a:spcBef>
                <a:spcPct val="0"/>
              </a:spcBef>
            </a:pPr>
            <a:r>
              <a:rPr lang="en-US" smtClean="0"/>
              <a:t>Case 3: neutrophil ab, repeat CBCs weekly x6wk, lymphocyte subset panel &amp; immunoglobulin titers</a:t>
            </a:r>
          </a:p>
          <a:p>
            <a:pPr>
              <a:spcBef>
                <a:spcPct val="0"/>
              </a:spcBef>
            </a:pPr>
            <a:endParaRPr lang="en-US" smtClean="0"/>
          </a:p>
          <a:p>
            <a:pPr>
              <a:spcBef>
                <a:spcPct val="0"/>
              </a:spcBef>
            </a:pPr>
            <a:r>
              <a:rPr lang="en-US" smtClean="0"/>
              <a:t>Case 2: 3</a:t>
            </a:r>
            <a:r>
              <a:rPr lang="en-US" baseline="30000" smtClean="0"/>
              <a:t>rd</a:t>
            </a:r>
            <a:r>
              <a:rPr lang="en-US" smtClean="0"/>
              <a:t> %tile for height with chronic diarrhea? Schwachman diamond</a:t>
            </a:r>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D5E74D-0820-4615-9D47-59D79D072BC3}" type="slidenum">
              <a:rPr lang="en-US">
                <a:ea typeface="ＭＳ Ｐゴシック" pitchFamily="-72" charset="-128"/>
                <a:cs typeface="ＭＳ Ｐゴシック" pitchFamily="-72" charset="-128"/>
              </a:rPr>
              <a:pPr fontAlgn="base">
                <a:spcBef>
                  <a:spcPct val="0"/>
                </a:spcBef>
                <a:spcAft>
                  <a:spcPct val="0"/>
                </a:spcAft>
              </a:pPr>
              <a:t>72</a:t>
            </a:fld>
            <a:endParaRPr lang="en-US">
              <a:ea typeface="ＭＳ Ｐゴシック" pitchFamily="-72" charset="-128"/>
              <a:cs typeface="ＭＳ Ｐゴシック" pitchFamily="-72"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11DF4-9483-4015-A133-149330D34246}" type="slidenum">
              <a:rPr lang="en-US">
                <a:ea typeface="ＭＳ Ｐゴシック" pitchFamily="-72" charset="-128"/>
                <a:cs typeface="ＭＳ Ｐゴシック" pitchFamily="-72" charset="-128"/>
              </a:rPr>
              <a:pPr fontAlgn="base">
                <a:spcBef>
                  <a:spcPct val="0"/>
                </a:spcBef>
                <a:spcAft>
                  <a:spcPct val="0"/>
                </a:spcAft>
              </a:pPr>
              <a:t>73</a:t>
            </a:fld>
            <a:endParaRPr lang="en-US">
              <a:ea typeface="ＭＳ Ｐゴシック" pitchFamily="-72" charset="-128"/>
              <a:cs typeface="ＭＳ Ｐゴシック" pitchFamily="-72"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data is from neutropenia due to chemo, therefore patients with isolated neutropenia would be expected to have lower risks of infection at any ANC</a:t>
            </a:r>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BCC766-3799-4687-B0BD-C4D43D4BD58D}" type="slidenum">
              <a:rPr lang="en-US">
                <a:ea typeface="ＭＳ Ｐゴシック" pitchFamily="-72" charset="-128"/>
                <a:cs typeface="ＭＳ Ｐゴシック" pitchFamily="-72" charset="-128"/>
              </a:rPr>
              <a:pPr fontAlgn="base">
                <a:spcBef>
                  <a:spcPct val="0"/>
                </a:spcBef>
                <a:spcAft>
                  <a:spcPct val="0"/>
                </a:spcAft>
              </a:pPr>
              <a:t>74</a:t>
            </a:fld>
            <a:endParaRPr lang="en-US">
              <a:ea typeface="ＭＳ Ｐゴシック" pitchFamily="-72" charset="-128"/>
              <a:cs typeface="ＭＳ Ｐゴシック" pitchFamily="-72"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u="sng" dirty="0" smtClean="0">
                <a:ea typeface="+mn-ea"/>
                <a:cs typeface="+mn-cs"/>
              </a:rPr>
              <a:t>Risk Stratification: Definition</a:t>
            </a:r>
            <a:r>
              <a:rPr lang="en-US" dirty="0" smtClean="0">
                <a:ea typeface="+mn-ea"/>
                <a:cs typeface="+mn-cs"/>
              </a:rPr>
              <a:t>: high or low risk of a poor outcome based on a variety of factors</a:t>
            </a:r>
          </a:p>
          <a:p>
            <a:pPr marL="171450" indent="-171450" fontAlgn="auto">
              <a:spcBef>
                <a:spcPts val="0"/>
              </a:spcBef>
              <a:spcAft>
                <a:spcPts val="0"/>
              </a:spcAft>
              <a:buFontTx/>
              <a:buChar char="-"/>
              <a:defRPr/>
            </a:pPr>
            <a:r>
              <a:rPr lang="en-US" dirty="0" smtClean="0">
                <a:ea typeface="+mn-ea"/>
                <a:cs typeface="+mn-cs"/>
              </a:rPr>
              <a:t>Mortality of an episode of fever and neutropenia varies widely</a:t>
            </a:r>
          </a:p>
          <a:p>
            <a:pPr fontAlgn="auto">
              <a:spcBef>
                <a:spcPts val="0"/>
              </a:spcBef>
              <a:spcAft>
                <a:spcPts val="0"/>
              </a:spcAft>
              <a:defRPr/>
            </a:pPr>
            <a:r>
              <a:rPr lang="en-US" u="sng" dirty="0" smtClean="0">
                <a:ea typeface="+mn-ea"/>
                <a:cs typeface="+mn-cs"/>
              </a:rPr>
              <a:t>Recommendations from the guidelines</a:t>
            </a:r>
          </a:p>
          <a:p>
            <a:pPr marL="171450" indent="-171450" fontAlgn="auto">
              <a:spcBef>
                <a:spcPts val="0"/>
              </a:spcBef>
              <a:spcAft>
                <a:spcPts val="0"/>
              </a:spcAft>
              <a:buFontTx/>
              <a:buChar char="-"/>
              <a:defRPr/>
            </a:pPr>
            <a:r>
              <a:rPr lang="en-US" dirty="0" smtClean="0">
                <a:ea typeface="+mn-ea"/>
                <a:cs typeface="+mn-cs"/>
              </a:rPr>
              <a:t>Pediatric guidelines support the concept of risk stratification </a:t>
            </a:r>
          </a:p>
          <a:p>
            <a:pPr marL="171450" indent="-171450" fontAlgn="auto">
              <a:spcBef>
                <a:spcPts val="0"/>
              </a:spcBef>
              <a:spcAft>
                <a:spcPts val="0"/>
              </a:spcAft>
              <a:buFontTx/>
              <a:buChar char="-"/>
              <a:defRPr/>
            </a:pPr>
            <a:r>
              <a:rPr lang="en-US" dirty="0" smtClean="0">
                <a:ea typeface="+mn-ea"/>
                <a:cs typeface="+mn-cs"/>
              </a:rPr>
              <a:t>Adults use MASCC scoring guidelines</a:t>
            </a:r>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5203D3-36D9-4E4F-8228-FC32F63E6502}" type="slidenum">
              <a:rPr lang="en-US">
                <a:ea typeface="ＭＳ Ｐゴシック" pitchFamily="-72" charset="-128"/>
                <a:cs typeface="ＭＳ Ｐゴシック" pitchFamily="-72" charset="-128"/>
              </a:rPr>
              <a:pPr fontAlgn="base">
                <a:spcBef>
                  <a:spcPct val="0"/>
                </a:spcBef>
                <a:spcAft>
                  <a:spcPct val="0"/>
                </a:spcAft>
              </a:pPr>
              <a:t>75</a:t>
            </a:fld>
            <a:endParaRPr lang="en-US">
              <a:ea typeface="ＭＳ Ｐゴシック" pitchFamily="-72" charset="-128"/>
              <a:cs typeface="ＭＳ Ｐゴシック" pitchFamily="-72"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Placeholder 2"/>
          <p:cNvSpPr>
            <a:spLocks noGrp="1" noRot="1" noChangeAspect="1"/>
          </p:cNvSpPr>
          <p:nvPr>
            <p:ph type="sldImg"/>
          </p:nvPr>
        </p:nvSpPr>
        <p:spPr bwMode="auto">
          <a:noFill/>
          <a:ln>
            <a:solidFill>
              <a:srgbClr val="000000"/>
            </a:solidFill>
            <a:miter lim="800000"/>
            <a:headEnd/>
            <a:tailEnd/>
          </a:ln>
        </p:spPr>
      </p:sp>
      <p:sp>
        <p:nvSpPr>
          <p:cNvPr id="2426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B1B821-A1B4-4182-A5B8-F88DB0AD92E9}" type="slidenum">
              <a:rPr lang="en-US">
                <a:ea typeface="ＭＳ Ｐゴシック" pitchFamily="-72" charset="-128"/>
                <a:cs typeface="ＭＳ Ｐゴシック" pitchFamily="-72" charset="-128"/>
              </a:rPr>
              <a:pPr fontAlgn="base">
                <a:spcBef>
                  <a:spcPct val="0"/>
                </a:spcBef>
                <a:spcAft>
                  <a:spcPct val="0"/>
                </a:spcAft>
              </a:pPr>
              <a:t>77</a:t>
            </a:fld>
            <a:endParaRPr lang="en-US">
              <a:ea typeface="ＭＳ Ｐゴシック" pitchFamily="-72" charset="-128"/>
              <a:cs typeface="ＭＳ Ｐゴシック" pitchFamily="-72"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Placeholder 2"/>
          <p:cNvSpPr>
            <a:spLocks noGrp="1" noRot="1" noChangeAspect="1"/>
          </p:cNvSpPr>
          <p:nvPr>
            <p:ph type="sldImg"/>
          </p:nvPr>
        </p:nvSpPr>
        <p:spPr bwMode="auto">
          <a:noFill/>
          <a:ln>
            <a:solidFill>
              <a:srgbClr val="000000"/>
            </a:solidFill>
            <a:miter lim="800000"/>
            <a:headEnd/>
            <a:tailEnd/>
          </a:ln>
        </p:spPr>
      </p:sp>
      <p:sp>
        <p:nvSpPr>
          <p:cNvPr id="2437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*CXR usefulness may be limited because the lack of neutrophils may not produce a visible infiltrate in patients who have severe neutropenia</a:t>
            </a:r>
          </a:p>
          <a:p>
            <a:pPr>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A548F-434E-486F-B01A-1E2FC86C9B1A}" type="slidenum">
              <a:rPr lang="en-US">
                <a:ea typeface="ＭＳ Ｐゴシック" pitchFamily="-72" charset="-128"/>
                <a:cs typeface="ＭＳ Ｐゴシック" pitchFamily="-72" charset="-128"/>
              </a:rPr>
              <a:pPr fontAlgn="base">
                <a:spcBef>
                  <a:spcPct val="0"/>
                </a:spcBef>
                <a:spcAft>
                  <a:spcPct val="0"/>
                </a:spcAft>
              </a:pPr>
              <a:t>79</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Safe to say it was clear this child was sick and needed to be sent to ED</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3BE032-3DDD-44F4-AE49-FF1DE7494E8E}"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2/3 of isolated organisms are GP</a:t>
            </a:r>
          </a:p>
        </p:txBody>
      </p:sp>
      <p:sp>
        <p:nvSpPr>
          <p:cNvPr id="164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8CA108-0D39-439B-84B9-118EC7A0DA7C}" type="slidenum">
              <a:rPr lang="en-US">
                <a:ea typeface="ＭＳ Ｐゴシック" pitchFamily="-72" charset="-128"/>
                <a:cs typeface="ＭＳ Ｐゴシック" pitchFamily="-72" charset="-128"/>
              </a:rPr>
              <a:pPr fontAlgn="base">
                <a:spcBef>
                  <a:spcPct val="0"/>
                </a:spcBef>
                <a:spcAft>
                  <a:spcPct val="0"/>
                </a:spcAft>
              </a:pPr>
              <a:t>80</a:t>
            </a:fld>
            <a:endParaRPr lang="en-US">
              <a:ea typeface="ＭＳ Ｐゴシック" pitchFamily="-72" charset="-128"/>
              <a:cs typeface="ＭＳ Ｐゴシック" pitchFamily="-72"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increased quality of life for children and large reduction in costs</a:t>
            </a:r>
          </a:p>
          <a:p>
            <a:pPr>
              <a:spcBef>
                <a:spcPct val="0"/>
              </a:spcBef>
            </a:pPr>
            <a:endParaRPr lang="en-US" smtClean="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CB1EB-1402-4D06-BF96-D2BC4F69E88F}" type="slidenum">
              <a:rPr lang="en-US">
                <a:ea typeface="ＭＳ Ｐゴシック" pitchFamily="-72" charset="-128"/>
                <a:cs typeface="ＭＳ Ｐゴシック" pitchFamily="-72" charset="-128"/>
              </a:rPr>
              <a:pPr fontAlgn="base">
                <a:spcBef>
                  <a:spcPct val="0"/>
                </a:spcBef>
                <a:spcAft>
                  <a:spcPct val="0"/>
                </a:spcAft>
              </a:pPr>
              <a:t>81</a:t>
            </a:fld>
            <a:endParaRPr lang="en-US">
              <a:ea typeface="ＭＳ Ｐゴシック" pitchFamily="-72" charset="-128"/>
              <a:cs typeface="ＭＳ Ｐゴシック" pitchFamily="-72"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Immune neutropenia of infancy often can be treated as outpatient because they can mobilize neutrophils transiently</a:t>
            </a:r>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60835-2AD7-4553-AF01-0C45FF5272EE}" type="slidenum">
              <a:rPr lang="en-US">
                <a:ea typeface="ＭＳ Ｐゴシック" pitchFamily="-72" charset="-128"/>
                <a:cs typeface="ＭＳ Ｐゴシック" pitchFamily="-72" charset="-128"/>
              </a:rPr>
              <a:pPr fontAlgn="base">
                <a:spcBef>
                  <a:spcPct val="0"/>
                </a:spcBef>
                <a:spcAft>
                  <a:spcPct val="0"/>
                </a:spcAft>
              </a:pPr>
              <a:t>82</a:t>
            </a:fld>
            <a:endParaRPr lang="en-US">
              <a:ea typeface="ＭＳ Ｐゴシック" pitchFamily="-72" charset="-128"/>
              <a:cs typeface="ＭＳ Ｐゴシック" pitchFamily="-72"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cs typeface="+mn-cs"/>
              </a:rPr>
              <a:t>Outpatient: No guidelines, many studies are not homogenous in patient selection criteria, no conclusive comparison</a:t>
            </a:r>
          </a:p>
          <a:p>
            <a:pPr fontAlgn="auto">
              <a:spcBef>
                <a:spcPts val="0"/>
              </a:spcBef>
              <a:spcAft>
                <a:spcPts val="0"/>
              </a:spcAft>
              <a:defRPr/>
            </a:pPr>
            <a:r>
              <a:rPr lang="en-US" dirty="0" smtClean="0">
                <a:ea typeface="+mn-ea"/>
                <a:cs typeface="+mn-cs"/>
              </a:rPr>
              <a:t>- "Low risk" outpatient = </a:t>
            </a:r>
            <a:r>
              <a:rPr lang="en-US" dirty="0" err="1" smtClean="0">
                <a:ea typeface="+mn-ea"/>
                <a:cs typeface="+mn-cs"/>
              </a:rPr>
              <a:t>fluoroquinolone</a:t>
            </a:r>
            <a:r>
              <a:rPr lang="en-US" dirty="0" smtClean="0">
                <a:ea typeface="+mn-ea"/>
                <a:cs typeface="+mn-cs"/>
              </a:rPr>
              <a:t> (or </a:t>
            </a:r>
            <a:r>
              <a:rPr lang="en-US" dirty="0" err="1" smtClean="0">
                <a:ea typeface="+mn-ea"/>
                <a:cs typeface="+mn-cs"/>
              </a:rPr>
              <a:t>antipseudomonal</a:t>
            </a:r>
            <a:r>
              <a:rPr lang="en-US" dirty="0" smtClean="0">
                <a:ea typeface="+mn-ea"/>
                <a:cs typeface="+mn-cs"/>
              </a:rPr>
              <a:t>) + Augmentin (or </a:t>
            </a:r>
            <a:r>
              <a:rPr lang="en-US" dirty="0" err="1" smtClean="0">
                <a:ea typeface="+mn-ea"/>
                <a:cs typeface="+mn-cs"/>
              </a:rPr>
              <a:t>clinda</a:t>
            </a:r>
            <a:r>
              <a:rPr lang="en-US" dirty="0" smtClean="0">
                <a:ea typeface="+mn-ea"/>
                <a:cs typeface="+mn-cs"/>
              </a:rPr>
              <a:t> for PCN allergic)</a:t>
            </a:r>
          </a:p>
          <a:p>
            <a:pPr fontAlgn="auto">
              <a:spcBef>
                <a:spcPts val="0"/>
              </a:spcBef>
              <a:spcAft>
                <a:spcPts val="0"/>
              </a:spcAft>
              <a:defRPr/>
            </a:pPr>
            <a:endParaRPr lang="en-US" dirty="0" smtClean="0">
              <a:ea typeface="+mn-ea"/>
              <a:cs typeface="+mn-cs"/>
            </a:endParaRPr>
          </a:p>
          <a:p>
            <a:pPr marL="171450" indent="-171450" fontAlgn="auto">
              <a:spcBef>
                <a:spcPts val="0"/>
              </a:spcBef>
              <a:spcAft>
                <a:spcPts val="0"/>
              </a:spcAft>
              <a:buFontTx/>
              <a:buChar char="-"/>
              <a:defRPr/>
            </a:pPr>
            <a:r>
              <a:rPr lang="en-US" dirty="0" smtClean="0">
                <a:ea typeface="+mn-ea"/>
                <a:cs typeface="+mn-cs"/>
              </a:rPr>
              <a:t>All the guidelines recommend NOT including </a:t>
            </a:r>
            <a:r>
              <a:rPr lang="en-US" b="1" u="sng" dirty="0" err="1" smtClean="0">
                <a:ea typeface="+mn-ea"/>
                <a:cs typeface="+mn-cs"/>
              </a:rPr>
              <a:t>vanc</a:t>
            </a:r>
            <a:r>
              <a:rPr lang="en-US" b="1" u="sng" dirty="0" smtClean="0">
                <a:ea typeface="+mn-ea"/>
                <a:cs typeface="+mn-cs"/>
              </a:rPr>
              <a:t> </a:t>
            </a:r>
            <a:r>
              <a:rPr lang="en-US" dirty="0" smtClean="0">
                <a:ea typeface="+mn-ea"/>
                <a:cs typeface="+mn-cs"/>
              </a:rPr>
              <a:t>routinely in initial regimen &amp; not adding it empirically for persistent fever, but when to add is variable </a:t>
            </a:r>
          </a:p>
          <a:p>
            <a:pPr marL="171450" indent="-171450" fontAlgn="auto">
              <a:spcBef>
                <a:spcPts val="0"/>
              </a:spcBef>
              <a:spcAft>
                <a:spcPts val="0"/>
              </a:spcAft>
              <a:buFontTx/>
              <a:buChar char="-"/>
              <a:defRPr/>
            </a:pPr>
            <a:r>
              <a:rPr lang="en-US" dirty="0" smtClean="0">
                <a:ea typeface="+mn-ea"/>
                <a:cs typeface="+mn-cs"/>
              </a:rPr>
              <a:t>IDSA strongly recommends adding </a:t>
            </a:r>
            <a:r>
              <a:rPr lang="en-US" dirty="0" err="1" smtClean="0">
                <a:ea typeface="+mn-ea"/>
                <a:cs typeface="+mn-cs"/>
              </a:rPr>
              <a:t>vanc</a:t>
            </a:r>
            <a:r>
              <a:rPr lang="en-US" dirty="0" smtClean="0">
                <a:ea typeface="+mn-ea"/>
                <a:cs typeface="+mn-cs"/>
              </a:rPr>
              <a:t> when: </a:t>
            </a:r>
            <a:r>
              <a:rPr lang="en-US" dirty="0" err="1" smtClean="0">
                <a:ea typeface="+mn-ea"/>
                <a:cs typeface="+mn-cs"/>
              </a:rPr>
              <a:t>hemodynamically</a:t>
            </a:r>
            <a:r>
              <a:rPr lang="en-US" dirty="0" smtClean="0">
                <a:ea typeface="+mn-ea"/>
                <a:cs typeface="+mn-cs"/>
              </a:rPr>
              <a:t> unstable, PNA, Catheter related infections, skin &amp; soft tissue infections, severe </a:t>
            </a:r>
            <a:r>
              <a:rPr lang="en-US" dirty="0" err="1" smtClean="0">
                <a:ea typeface="+mn-ea"/>
                <a:cs typeface="+mn-cs"/>
              </a:rPr>
              <a:t>mucositis</a:t>
            </a:r>
            <a:r>
              <a:rPr lang="en-US" dirty="0" smtClean="0">
                <a:ea typeface="+mn-ea"/>
                <a:cs typeface="+mn-cs"/>
              </a:rPr>
              <a:t>, known colonization with MRSA</a:t>
            </a:r>
          </a:p>
          <a:p>
            <a:pPr marL="171450" indent="-171450" fontAlgn="auto">
              <a:spcBef>
                <a:spcPts val="0"/>
              </a:spcBef>
              <a:spcAft>
                <a:spcPts val="0"/>
              </a:spcAft>
              <a:buFontTx/>
              <a:buChar char="-"/>
              <a:defRPr/>
            </a:pPr>
            <a:r>
              <a:rPr lang="en-US" dirty="0" smtClean="0">
                <a:ea typeface="+mn-ea"/>
                <a:cs typeface="+mn-cs"/>
              </a:rPr>
              <a:t>Newest IDSA guidelines took out </a:t>
            </a:r>
            <a:r>
              <a:rPr lang="en-US" dirty="0" err="1" smtClean="0">
                <a:ea typeface="+mn-ea"/>
                <a:cs typeface="+mn-cs"/>
              </a:rPr>
              <a:t>ceftaz</a:t>
            </a:r>
            <a:r>
              <a:rPr lang="en-US" dirty="0" smtClean="0">
                <a:ea typeface="+mn-ea"/>
                <a:cs typeface="+mn-cs"/>
              </a:rPr>
              <a:t> as a preferred single agent based on susceptibility patterns</a:t>
            </a:r>
          </a:p>
          <a:p>
            <a:pPr marL="171450" indent="-171450" fontAlgn="auto">
              <a:spcBef>
                <a:spcPts val="0"/>
              </a:spcBef>
              <a:spcAft>
                <a:spcPts val="0"/>
              </a:spcAft>
              <a:buFontTx/>
              <a:buChar char="-"/>
              <a:defRPr/>
            </a:pPr>
            <a:endParaRPr lang="en-US" dirty="0" smtClean="0">
              <a:ea typeface="+mn-ea"/>
              <a:cs typeface="+mn-cs"/>
            </a:endParaRPr>
          </a:p>
          <a:p>
            <a:pPr marL="171450" indent="-171450" fontAlgn="auto">
              <a:spcBef>
                <a:spcPts val="0"/>
              </a:spcBef>
              <a:spcAft>
                <a:spcPts val="0"/>
              </a:spcAft>
              <a:buFontTx/>
              <a:buChar char="-"/>
              <a:defRPr/>
            </a:pPr>
            <a:r>
              <a:rPr lang="en-US" dirty="0" smtClean="0">
                <a:ea typeface="+mn-ea"/>
                <a:cs typeface="+mn-cs"/>
              </a:rPr>
              <a:t>Oral antibiotics used were </a:t>
            </a:r>
            <a:r>
              <a:rPr lang="en-US" b="1" dirty="0" err="1" smtClean="0">
                <a:ea typeface="+mn-ea"/>
                <a:cs typeface="+mn-cs"/>
              </a:rPr>
              <a:t>fluoroquinolone</a:t>
            </a:r>
            <a:r>
              <a:rPr lang="en-US" b="1" dirty="0" smtClean="0">
                <a:ea typeface="+mn-ea"/>
                <a:cs typeface="+mn-cs"/>
              </a:rPr>
              <a:t> </a:t>
            </a:r>
            <a:r>
              <a:rPr lang="en-US" b="1" dirty="0" err="1" smtClean="0">
                <a:ea typeface="+mn-ea"/>
                <a:cs typeface="+mn-cs"/>
              </a:rPr>
              <a:t>monotherapy</a:t>
            </a:r>
            <a:r>
              <a:rPr lang="en-US" b="1" dirty="0" smtClean="0">
                <a:ea typeface="+mn-ea"/>
                <a:cs typeface="+mn-cs"/>
              </a:rPr>
              <a:t> (seven studies; n = 581), </a:t>
            </a:r>
            <a:r>
              <a:rPr lang="en-US" b="1" dirty="0" err="1" smtClean="0">
                <a:ea typeface="+mn-ea"/>
                <a:cs typeface="+mn-cs"/>
              </a:rPr>
              <a:t>fluoroquinolone</a:t>
            </a:r>
            <a:r>
              <a:rPr lang="en-US" b="1" dirty="0" smtClean="0">
                <a:ea typeface="+mn-ea"/>
                <a:cs typeface="+mn-cs"/>
              </a:rPr>
              <a:t> and amoxicillin-</a:t>
            </a:r>
            <a:r>
              <a:rPr lang="en-US" b="1" dirty="0" err="1" smtClean="0">
                <a:ea typeface="+mn-ea"/>
                <a:cs typeface="+mn-cs"/>
              </a:rPr>
              <a:t>clavulanate</a:t>
            </a:r>
            <a:r>
              <a:rPr lang="en-US" b="1" dirty="0" smtClean="0">
                <a:ea typeface="+mn-ea"/>
                <a:cs typeface="+mn-cs"/>
              </a:rPr>
              <a:t> (three studies; n = 159), and </a:t>
            </a:r>
            <a:r>
              <a:rPr lang="en-US" b="1" dirty="0" err="1" smtClean="0">
                <a:ea typeface="+mn-ea"/>
                <a:cs typeface="+mn-cs"/>
              </a:rPr>
              <a:t>cefixime</a:t>
            </a:r>
            <a:r>
              <a:rPr lang="en-US" b="1" dirty="0" smtClean="0">
                <a:ea typeface="+mn-ea"/>
                <a:cs typeface="+mn-cs"/>
              </a:rPr>
              <a:t> (one study, n = 45</a:t>
            </a:r>
            <a:r>
              <a:rPr lang="en-US" dirty="0" smtClean="0">
                <a:ea typeface="+mn-ea"/>
                <a:cs typeface="+mn-cs"/>
              </a:rPr>
              <a:t>)</a:t>
            </a: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smtClean="0">
              <a:ea typeface="+mn-ea"/>
              <a:cs typeface="+mn-cs"/>
            </a:endParaRPr>
          </a:p>
          <a:p>
            <a:pPr fontAlgn="auto">
              <a:spcBef>
                <a:spcPts val="0"/>
              </a:spcBef>
              <a:spcAft>
                <a:spcPts val="0"/>
              </a:spcAft>
              <a:defRPr/>
            </a:pPr>
            <a:endParaRPr lang="en-US" dirty="0">
              <a:ea typeface="+mn-ea"/>
              <a:cs typeface="+mn-cs"/>
            </a:endParaRPr>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DB866-12E6-4DD5-9B92-832B8DB583E5}" type="slidenum">
              <a:rPr lang="en-US">
                <a:ea typeface="ＭＳ Ｐゴシック" pitchFamily="-72" charset="-128"/>
                <a:cs typeface="ＭＳ Ｐゴシック" pitchFamily="-72" charset="-128"/>
              </a:rPr>
              <a:pPr fontAlgn="base">
                <a:spcBef>
                  <a:spcPct val="0"/>
                </a:spcBef>
                <a:spcAft>
                  <a:spcPct val="0"/>
                </a:spcAft>
              </a:pPr>
              <a:t>83</a:t>
            </a:fld>
            <a:endParaRPr lang="en-US">
              <a:ea typeface="ＭＳ Ｐゴシック" pitchFamily="-72" charset="-128"/>
              <a:cs typeface="ＭＳ Ｐゴシック" pitchFamily="-72"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3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83E92-A62F-46DA-810A-3E8BAAFE4C2D}" type="slidenum">
              <a:rPr lang="en-US">
                <a:ea typeface="ＭＳ Ｐゴシック" pitchFamily="-72" charset="-128"/>
                <a:cs typeface="ＭＳ Ｐゴシック" pitchFamily="-72" charset="-128"/>
              </a:rPr>
              <a:pPr fontAlgn="base">
                <a:spcBef>
                  <a:spcPct val="0"/>
                </a:spcBef>
                <a:spcAft>
                  <a:spcPct val="0"/>
                </a:spcAft>
              </a:pPr>
              <a:t>84</a:t>
            </a:fld>
            <a:endParaRPr lang="en-US">
              <a:ea typeface="ＭＳ Ｐゴシック" pitchFamily="-72" charset="-128"/>
              <a:cs typeface="ＭＳ Ｐゴシック" pitchFamily="-72"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a:t>
            </a:r>
          </a:p>
        </p:txBody>
      </p:sp>
      <p:sp>
        <p:nvSpPr>
          <p:cNvPr id="175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1EEE6-CC7B-4FCF-B4E6-41520094E169}" type="slidenum">
              <a:rPr lang="en-US">
                <a:ea typeface="ＭＳ Ｐゴシック" pitchFamily="-72" charset="-128"/>
                <a:cs typeface="ＭＳ Ｐゴシック" pitchFamily="-72" charset="-128"/>
              </a:rPr>
              <a:pPr fontAlgn="base">
                <a:spcBef>
                  <a:spcPct val="0"/>
                </a:spcBef>
                <a:spcAft>
                  <a:spcPct val="0"/>
                </a:spcAft>
              </a:pPr>
              <a:t>85</a:t>
            </a:fld>
            <a:endParaRPr lang="en-US">
              <a:ea typeface="ＭＳ Ｐゴシック" pitchFamily="-72" charset="-128"/>
              <a:cs typeface="ＭＳ Ｐゴシック" pitchFamily="-72"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C0CA8C-FFC9-4CB5-9129-98D8A55241F2}" type="slidenum">
              <a:rPr lang="en-US">
                <a:ea typeface="ＭＳ Ｐゴシック" pitchFamily="-72" charset="-128"/>
                <a:cs typeface="ＭＳ Ｐゴシック" pitchFamily="-72" charset="-128"/>
              </a:rPr>
              <a:pPr fontAlgn="base">
                <a:spcBef>
                  <a:spcPct val="0"/>
                </a:spcBef>
                <a:spcAft>
                  <a:spcPct val="0"/>
                </a:spcAft>
              </a:pPr>
              <a:t>86</a:t>
            </a:fld>
            <a:endParaRPr lang="en-US">
              <a:ea typeface="ＭＳ Ｐゴシック" pitchFamily="-72" charset="-128"/>
              <a:cs typeface="ＭＳ Ｐゴシック" pitchFamily="-72"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E48221-9A6E-4D8A-BAFB-76C930777A39}" type="slidenum">
              <a:rPr lang="en-US">
                <a:ea typeface="ＭＳ Ｐゴシック" pitchFamily="-72" charset="-128"/>
                <a:cs typeface="ＭＳ Ｐゴシック" pitchFamily="-72" charset="-128"/>
              </a:rPr>
              <a:pPr fontAlgn="base">
                <a:spcBef>
                  <a:spcPct val="0"/>
                </a:spcBef>
                <a:spcAft>
                  <a:spcPct val="0"/>
                </a:spcAft>
              </a:pPr>
              <a:t>87</a:t>
            </a:fld>
            <a:endParaRPr lang="en-US">
              <a:ea typeface="ＭＳ Ｐゴシック" pitchFamily="-72" charset="-128"/>
              <a:cs typeface="ＭＳ Ｐゴシック" pitchFamily="-72"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76CFC4-A3C5-409A-AED1-5F2AE5F16C4C}" type="slidenum">
              <a:rPr lang="en-US">
                <a:ea typeface="ＭＳ Ｐゴシック" pitchFamily="-72" charset="-128"/>
                <a:cs typeface="ＭＳ Ｐゴシック" pitchFamily="-72" charset="-128"/>
              </a:rPr>
              <a:pPr fontAlgn="base">
                <a:spcBef>
                  <a:spcPct val="0"/>
                </a:spcBef>
                <a:spcAft>
                  <a:spcPct val="0"/>
                </a:spcAft>
              </a:pPr>
              <a:t>88</a:t>
            </a:fld>
            <a:endParaRPr lang="en-US">
              <a:ea typeface="ＭＳ Ｐゴシック" pitchFamily="-72" charset="-128"/>
              <a:cs typeface="ＭＳ Ｐゴシック" pitchFamily="-72"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5F6D42-34AD-4142-8A53-20D45B61AD50}" type="slidenum">
              <a:rPr lang="en-US">
                <a:ea typeface="ＭＳ Ｐゴシック" pitchFamily="-72" charset="-128"/>
                <a:cs typeface="ＭＳ Ｐゴシック" pitchFamily="-72" charset="-128"/>
              </a:rPr>
              <a:pPr fontAlgn="base">
                <a:spcBef>
                  <a:spcPct val="0"/>
                </a:spcBef>
                <a:spcAft>
                  <a:spcPct val="0"/>
                </a:spcAft>
              </a:pPr>
              <a:t>89</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EE556-AE72-4FFE-AFA7-101E7E777BA2}"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 evaluation and treatment = history and physical examination, blood counts and ANC, blood and other cultures</a:t>
            </a:r>
          </a:p>
          <a:p>
            <a:pPr>
              <a:spcBef>
                <a:spcPct val="0"/>
              </a:spcBef>
            </a:pPr>
            <a:r>
              <a:rPr lang="en-US" smtClean="0"/>
              <a:t>3. G-CSF, syringes, hypodermic needles on airplanes</a:t>
            </a:r>
          </a:p>
          <a:p>
            <a:pPr>
              <a:spcBef>
                <a:spcPct val="0"/>
              </a:spcBef>
            </a:pPr>
            <a:r>
              <a:rPr lang="en-US" smtClean="0"/>
              <a:t>6. prompt cleansing of superficial cuts, abrasions, and bruises where the skin is broken help to prevent local infection</a:t>
            </a:r>
          </a:p>
          <a:p>
            <a:pPr>
              <a:spcBef>
                <a:spcPct val="0"/>
              </a:spcBef>
            </a:pPr>
            <a:r>
              <a:rPr lang="en-US" smtClean="0"/>
              <a:t>7. Children who have impaired T- or B-lymphocyte function should not receive live or attenuated-live vaccines</a:t>
            </a:r>
          </a:p>
          <a:p>
            <a:pPr>
              <a:spcBef>
                <a:spcPct val="0"/>
              </a:spcBef>
            </a:pPr>
            <a:r>
              <a:rPr lang="en-US" smtClean="0"/>
              <a:t>contact with obviously ill children should be avoided</a:t>
            </a:r>
          </a:p>
          <a:p>
            <a:pPr>
              <a:spcBef>
                <a:spcPct val="0"/>
              </a:spcBef>
            </a:pPr>
            <a:r>
              <a:rPr lang="en-US" smtClean="0"/>
              <a:t>8. Families of patients who have neutropenia may experience significant stress due to feeling responsible for the disease if it is an inherited condition    </a:t>
            </a:r>
            <a:r>
              <a:rPr lang="en-US" b="1" u="sng" smtClean="0"/>
              <a:t/>
            </a:r>
            <a:br>
              <a:rPr lang="en-US" b="1" u="sng" smtClean="0"/>
            </a:br>
            <a:r>
              <a:rPr lang="en-US" b="1" u="sng" smtClean="0"/>
              <a:t>Precautions</a:t>
            </a:r>
            <a:endParaRPr lang="en-US" smtClean="0"/>
          </a:p>
          <a:p>
            <a:pPr>
              <a:spcBef>
                <a:spcPct val="0"/>
              </a:spcBef>
            </a:pPr>
            <a:r>
              <a:rPr lang="en-US" smtClean="0"/>
              <a:t>- Simple soap and water hygiene, hand washing because </a:t>
            </a:r>
            <a:r>
              <a:rPr lang="en-US" b="1" smtClean="0"/>
              <a:t>source of most infections are patients own skin and gut flora</a:t>
            </a:r>
            <a:endParaRPr lang="en-US" smtClean="0"/>
          </a:p>
          <a:p>
            <a:pPr>
              <a:spcBef>
                <a:spcPct val="0"/>
              </a:spcBef>
            </a:pPr>
            <a:r>
              <a:rPr lang="en-US" smtClean="0"/>
              <a:t>- Neutropenia does not interfere with defense against viruses, avoid crowded areas to avoid admission for febrile neutropenia</a:t>
            </a:r>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434BB-285D-400F-AF9A-998443734BD4}" type="slidenum">
              <a:rPr lang="en-US">
                <a:ea typeface="ＭＳ Ｐゴシック" pitchFamily="-72" charset="-128"/>
                <a:cs typeface="ＭＳ Ｐゴシック" pitchFamily="-72" charset="-128"/>
              </a:rPr>
              <a:pPr fontAlgn="base">
                <a:spcBef>
                  <a:spcPct val="0"/>
                </a:spcBef>
                <a:spcAft>
                  <a:spcPct val="0"/>
                </a:spcAft>
              </a:pPr>
              <a:t>90</a:t>
            </a:fld>
            <a:endParaRPr lang="en-US">
              <a:ea typeface="ＭＳ Ｐゴシック" pitchFamily="-72" charset="-128"/>
              <a:cs typeface="ＭＳ Ｐゴシック" pitchFamily="-72"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9E936-1A9C-4626-91F8-A43CEAF5A158}" type="slidenum">
              <a:rPr lang="en-US">
                <a:ea typeface="ＭＳ Ｐゴシック" pitchFamily="-72" charset="-128"/>
                <a:cs typeface="ＭＳ Ｐゴシック" pitchFamily="-72" charset="-128"/>
              </a:rPr>
              <a:pPr fontAlgn="base">
                <a:spcBef>
                  <a:spcPct val="0"/>
                </a:spcBef>
                <a:spcAft>
                  <a:spcPct val="0"/>
                </a:spcAft>
              </a:pPr>
              <a:t>91</a:t>
            </a:fld>
            <a:endParaRPr lang="en-US">
              <a:ea typeface="ＭＳ Ｐゴシック" pitchFamily="-72" charset="-128"/>
              <a:cs typeface="ＭＳ Ｐゴシック" pitchFamily="-72"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Placeholder 2"/>
          <p:cNvSpPr>
            <a:spLocks noGrp="1" noRot="1" noChangeAspect="1"/>
          </p:cNvSpPr>
          <p:nvPr>
            <p:ph type="sldImg"/>
          </p:nvPr>
        </p:nvSpPr>
        <p:spPr bwMode="auto">
          <a:noFill/>
          <a:ln>
            <a:solidFill>
              <a:srgbClr val="000000"/>
            </a:solidFill>
            <a:miter lim="800000"/>
            <a:headEnd/>
            <a:tailEnd/>
          </a:ln>
        </p:spPr>
      </p:sp>
      <p:sp>
        <p:nvSpPr>
          <p:cNvPr id="2447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0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BD5C2-0281-4EDD-AB0C-14D558BF7F7E}" type="slidenum">
              <a:rPr lang="en-US">
                <a:ea typeface="ＭＳ Ｐゴシック" pitchFamily="-72" charset="-128"/>
                <a:cs typeface="ＭＳ Ｐゴシック" pitchFamily="-72" charset="-128"/>
              </a:rPr>
              <a:pPr fontAlgn="base">
                <a:spcBef>
                  <a:spcPct val="0"/>
                </a:spcBef>
                <a:spcAft>
                  <a:spcPct val="0"/>
                </a:spcAft>
              </a:pPr>
              <a:t>93</a:t>
            </a:fld>
            <a:endParaRPr lang="en-US">
              <a:ea typeface="ＭＳ Ｐゴシック" pitchFamily="-72" charset="-128"/>
              <a:cs typeface="ＭＳ Ｐゴシック" pitchFamily="-72"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A75BA-6CFD-4AD8-A89A-719B4A0F4CFC}" type="slidenum">
              <a:rPr lang="en-US">
                <a:ea typeface="ＭＳ Ｐゴシック" pitchFamily="-72" charset="-128"/>
                <a:cs typeface="ＭＳ Ｐゴシック" pitchFamily="-72" charset="-128"/>
              </a:rPr>
              <a:pPr fontAlgn="base">
                <a:spcBef>
                  <a:spcPct val="0"/>
                </a:spcBef>
                <a:spcAft>
                  <a:spcPct val="0"/>
                </a:spcAft>
              </a:pPr>
              <a:t>94</a:t>
            </a:fld>
            <a:endParaRPr lang="en-US">
              <a:ea typeface="ＭＳ Ｐゴシック" pitchFamily="-72" charset="-128"/>
              <a:cs typeface="ＭＳ Ｐゴシック" pitchFamily="-72"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B6881-47D6-410F-99ED-70793F0223FC}" type="slidenum">
              <a:rPr lang="en-US">
                <a:ea typeface="ＭＳ Ｐゴシック" pitchFamily="-72" charset="-128"/>
                <a:cs typeface="ＭＳ Ｐゴシック" pitchFamily="-72" charset="-128"/>
              </a:rPr>
              <a:pPr fontAlgn="base">
                <a:spcBef>
                  <a:spcPct val="0"/>
                </a:spcBef>
                <a:spcAft>
                  <a:spcPct val="0"/>
                </a:spcAft>
              </a:pPr>
              <a:t>95</a:t>
            </a:fld>
            <a:endParaRPr lang="en-US">
              <a:ea typeface="ＭＳ Ｐゴシック" pitchFamily="-72" charset="-128"/>
              <a:cs typeface="ＭＳ Ｐゴシック" pitchFamily="-72"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7E59B-209C-4B2C-920D-6F44E22D0477}" type="slidenum">
              <a:rPr lang="en-US">
                <a:ea typeface="ＭＳ Ｐゴシック" pitchFamily="-72" charset="-128"/>
                <a:cs typeface="ＭＳ Ｐゴシック" pitchFamily="-72" charset="-128"/>
              </a:rPr>
              <a:pPr fontAlgn="base">
                <a:spcBef>
                  <a:spcPct val="0"/>
                </a:spcBef>
                <a:spcAft>
                  <a:spcPct val="0"/>
                </a:spcAft>
              </a:pPr>
              <a:t>96</a:t>
            </a:fld>
            <a:endParaRPr lang="en-US">
              <a:ea typeface="ＭＳ Ｐゴシック" pitchFamily="-72" charset="-128"/>
              <a:cs typeface="ＭＳ Ｐゴシック" pitchFamily="-72"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2F209A-5FC7-45B5-852C-EDD916CDE47D}" type="slidenum">
              <a:rPr lang="en-US">
                <a:ea typeface="ＭＳ Ｐゴシック" pitchFamily="-72" charset="-128"/>
                <a:cs typeface="ＭＳ Ｐゴシック" pitchFamily="-72" charset="-128"/>
              </a:rPr>
              <a:pPr fontAlgn="base">
                <a:spcBef>
                  <a:spcPct val="0"/>
                </a:spcBef>
                <a:spcAft>
                  <a:spcPct val="0"/>
                </a:spcAft>
              </a:pPr>
              <a:t>97</a:t>
            </a:fld>
            <a:endParaRPr lang="en-US">
              <a:ea typeface="ＭＳ Ｐゴシック" pitchFamily="-72" charset="-128"/>
              <a:cs typeface="ＭＳ Ｐゴシック" pitchFamily="-72"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FA719-55A9-4505-B0A5-968C579B9D09}" type="slidenum">
              <a:rPr lang="en-US">
                <a:ea typeface="ＭＳ Ｐゴシック" pitchFamily="-72" charset="-128"/>
                <a:cs typeface="ＭＳ Ｐゴシック" pitchFamily="-72" charset="-128"/>
              </a:rPr>
              <a:pPr fontAlgn="base">
                <a:spcBef>
                  <a:spcPct val="0"/>
                </a:spcBef>
                <a:spcAft>
                  <a:spcPct val="0"/>
                </a:spcAft>
              </a:pPr>
              <a:t>98</a:t>
            </a:fld>
            <a:endParaRPr lang="en-US">
              <a:ea typeface="ＭＳ Ｐゴシック" pitchFamily="-72" charset="-128"/>
              <a:cs typeface="ＭＳ Ｐゴシック" pitchFamily="-72"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936086-A38F-4EBD-BB2F-BFA30C8F346B}" type="slidenum">
              <a:rPr lang="en-US">
                <a:ea typeface="ＭＳ Ｐゴシック" pitchFamily="-72" charset="-128"/>
                <a:cs typeface="ＭＳ Ｐゴシック" pitchFamily="-72" charset="-128"/>
              </a:rPr>
              <a:pPr fontAlgn="base">
                <a:spcBef>
                  <a:spcPct val="0"/>
                </a:spcBef>
                <a:spcAft>
                  <a:spcPct val="0"/>
                </a:spcAft>
              </a:pPr>
              <a:t>99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CD62E481-4A2C-4317-9F20-01F69FC1EA79}" type="datetimeFigureOut">
              <a:rPr lang="en-US"/>
              <a:pPr>
                <a:defRPr/>
              </a:pPr>
              <a:t>9/14/2015</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ABCADEF1-D25F-4FF8-9FD0-1898FE91C6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5B4A844-129C-4080-8E96-9369A71A4D13}" type="datetimeFigureOut">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B20180-61B0-4108-B181-0B95B161CE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17F672-6BC7-4D9F-9403-1736B57569B0}" type="datetimeFigureOut">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E0A44BE-8192-4B98-AFEB-00F1EC7793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F331FA-5894-4153-BC33-439DB659BCEE}" type="datetimeFigureOut">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94F46A-B703-44B4-96B6-97CE622371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93F2C9DE-DD4F-4A36-89C2-B00DCBE72BC1}" type="datetimeFigureOut">
              <a:rPr lang="en-US"/>
              <a:pPr>
                <a:defRPr/>
              </a:pPr>
              <a:t>9/14/2015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F81D72-2A24-4F97-96EE-BDEC2CB5A2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A44B11-24D0-45CC-9097-E897880556D3}" type="datetimeFigureOut">
              <a:rPr lang="en-US"/>
              <a:pPr>
                <a:defRPr/>
              </a:pPr>
              <a:t>9/14/2015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62322A7-D2B7-4BC7-B146-ED87A1A5BC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039C5F6F-B0BC-40FF-8BFF-D39A4D3E57A1}" type="datetimeFigureOut">
              <a:rPr lang="en-US"/>
              <a:pPr>
                <a:defRPr/>
              </a:pPr>
              <a:t>9/14/2015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18647A40-AF1B-44EE-98A9-A3184D38295E}"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A2714557-37E2-4A17-85F5-3F74F254047F}" type="datetimeFigureOut">
              <a:rPr lang="en-US"/>
              <a:pPr>
                <a:defRPr/>
              </a:pPr>
              <a:t>9/14/2015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951369F-FF76-4A00-A8A4-6284735E5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F5D33FB-F5E4-4DC9-8B16-3D321658E7FC}" type="datetimeFigureOut">
              <a:rPr lang="en-US"/>
              <a:pPr>
                <a:defRPr/>
              </a:pPr>
              <a:t>9/14/2015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03C862A-CB92-4120-AA24-790F406013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8DF6644-9B87-4317-8512-675E552E2715}" type="datetimeFigureOut">
              <a:rPr lang="en-US"/>
              <a:pPr>
                <a:defRPr/>
              </a:pPr>
              <a:t>9/14/2015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589950-E599-479B-AF9B-27FB35AEA3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12D4FA0-8439-44B2-B994-79EADDAF5CC7}" type="datetimeFigureOut">
              <a:rPr lang="en-US"/>
              <a:pPr>
                <a:defRPr/>
              </a:pPr>
              <a:t>9/14/2015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FCE5EF5-5B2F-46E7-82FD-7B9A794D78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ea typeface="+mn-ea"/>
                <a:cs typeface="+mn-cs"/>
              </a:defRPr>
            </a:lvl1pPr>
          </a:lstStyle>
          <a:p>
            <a:pPr>
              <a:defRPr/>
            </a:pPr>
            <a:fld id="{0B14C603-E3B2-420C-858B-F8A43754A409}" type="datetimeFigureOut">
              <a:rPr lang="en-US"/>
              <a:pPr>
                <a:defRPr/>
              </a:pPr>
              <a:t>9/14/2015</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ea typeface="+mn-ea"/>
                <a:cs typeface="+mn-cs"/>
              </a:defRPr>
            </a:lvl1pPr>
          </a:lstStyle>
          <a:p>
            <a:pPr>
              <a:defRPr/>
            </a:pPr>
            <a:fld id="{A9D86E34-5AC7-4339-A171-472481488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33" r:id="rId5"/>
    <p:sldLayoutId id="2147483734" r:id="rId6"/>
    <p:sldLayoutId id="2147483728" r:id="rId7"/>
    <p:sldLayoutId id="2147483727" r:id="rId8"/>
    <p:sldLayoutId id="2147483726" r:id="rId9"/>
    <p:sldLayoutId id="2147483725" r:id="rId10"/>
    <p:sldLayoutId id="2147483724" r:id="rId11"/>
  </p:sldLayoutIdLst>
  <p:txStyles>
    <p:titleStyle>
      <a:lvl1pPr algn="l" rtl="0" fontAlgn="base">
        <a:spcBef>
          <a:spcPct val="0"/>
        </a:spcBef>
        <a:spcAft>
          <a:spcPct val="0"/>
        </a:spcAft>
        <a:defRPr sz="4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4000">
          <a:solidFill>
            <a:schemeClr val="tx2"/>
          </a:solidFill>
          <a:latin typeface="Calibri" pitchFamily="-72" charset="0"/>
          <a:ea typeface="ＭＳ Ｐゴシック" pitchFamily="-72" charset="-128"/>
          <a:cs typeface="ＭＳ Ｐゴシック" pitchFamily="-72" charset="-128"/>
        </a:defRPr>
      </a:lvl9pPr>
    </p:titleStyle>
    <p:bodyStyle>
      <a:lvl1pPr marL="365125" indent="-255588" algn="l" rtl="0" fontAlgn="base">
        <a:spcBef>
          <a:spcPts val="300"/>
        </a:spcBef>
        <a:spcAft>
          <a:spcPct val="0"/>
        </a:spcAft>
        <a:buClr>
          <a:srgbClr val="5BD078"/>
        </a:buClr>
        <a:buFont typeface="Georgia" pitchFamily="-72" charset="0"/>
        <a:buChar char="•"/>
        <a:defRPr sz="2800" kern="1200">
          <a:solidFill>
            <a:schemeClr val="tx1"/>
          </a:solidFill>
          <a:latin typeface="+mn-lt"/>
          <a:ea typeface="ＭＳ Ｐゴシック" pitchFamily="-72" charset="-128"/>
          <a:cs typeface="ＭＳ Ｐゴシック" pitchFamily="-72" charset="-128"/>
        </a:defRPr>
      </a:lvl1pPr>
      <a:lvl2pPr marL="657225" indent="-246063" algn="l" rtl="0" fontAlgn="base">
        <a:spcBef>
          <a:spcPts val="300"/>
        </a:spcBef>
        <a:spcAft>
          <a:spcPct val="0"/>
        </a:spcAft>
        <a:buClr>
          <a:schemeClr val="accent2"/>
        </a:buClr>
        <a:buFont typeface="Georgia" pitchFamily="-72" charset="0"/>
        <a:buChar char="▫"/>
        <a:defRPr sz="2600" kern="1200">
          <a:solidFill>
            <a:schemeClr val="accent2"/>
          </a:solidFill>
          <a:latin typeface="+mn-lt"/>
          <a:ea typeface="ＭＳ Ｐゴシック" pitchFamily="-72" charset="-128"/>
          <a:cs typeface="+mn-cs"/>
        </a:defRPr>
      </a:lvl2pPr>
      <a:lvl3pPr marL="922338" indent="-219075" algn="l" rtl="0" fontAlgn="base">
        <a:spcBef>
          <a:spcPts val="300"/>
        </a:spcBef>
        <a:spcAft>
          <a:spcPct val="0"/>
        </a:spcAft>
        <a:buClr>
          <a:schemeClr val="accent1"/>
        </a:buClr>
        <a:buFont typeface="Wingdings 2" pitchFamily="-72" charset="2"/>
        <a:buChar char=""/>
        <a:defRPr sz="2400" kern="1200">
          <a:solidFill>
            <a:schemeClr val="accent1"/>
          </a:solidFill>
          <a:latin typeface="+mn-lt"/>
          <a:ea typeface="ＭＳ Ｐゴシック" pitchFamily="-72" charset="-128"/>
          <a:cs typeface="+mn-cs"/>
        </a:defRPr>
      </a:lvl3pPr>
      <a:lvl4pPr marL="1179513" indent="-200025" algn="l" rtl="0" fontAlgn="base">
        <a:spcBef>
          <a:spcPts val="300"/>
        </a:spcBef>
        <a:spcAft>
          <a:spcPct val="0"/>
        </a:spcAft>
        <a:buClr>
          <a:schemeClr val="accent1"/>
        </a:buClr>
        <a:buFont typeface="Wingdings 2" pitchFamily="-72" charset="2"/>
        <a:buChar char=""/>
        <a:defRPr sz="2200" kern="1200">
          <a:solidFill>
            <a:schemeClr val="accent1"/>
          </a:solidFill>
          <a:latin typeface="+mn-lt"/>
          <a:ea typeface="ＭＳ Ｐゴシック" pitchFamily="-72" charset="-128"/>
          <a:cs typeface="+mn-cs"/>
        </a:defRPr>
      </a:lvl4pPr>
      <a:lvl5pPr marL="1389063" indent="-182563" algn="l" rtl="0" fontAlgn="base">
        <a:spcBef>
          <a:spcPts val="300"/>
        </a:spcBef>
        <a:spcAft>
          <a:spcPct val="0"/>
        </a:spcAft>
        <a:buClr>
          <a:srgbClr val="5BD078"/>
        </a:buClr>
        <a:buFont typeface="Georgia" pitchFamily="-72" charset="0"/>
        <a:buChar char="▫"/>
        <a:defRPr sz="2000" kern="1200">
          <a:solidFill>
            <a:srgbClr val="5BD078"/>
          </a:solidFill>
          <a:latin typeface="+mn-lt"/>
          <a:ea typeface="ＭＳ Ｐゴシック" pitchFamily="-72"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103.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oleObject" Target="../embeddings/Microsoft_Excel_97-2003_Worksheet1.xls"/><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oleObject" Target="../embeddings/oleObject1.bin"/><Relationship Id="rId9" Type="http://schemas.openxmlformats.org/officeDocument/2006/relationships/image" Target="../media/image23.png"/><Relationship Id="rId14" Type="http://schemas.openxmlformats.org/officeDocument/2006/relationships/image" Target="../media/image28.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1219200"/>
            <a:ext cx="8458200" cy="1600200"/>
          </a:xfrm>
        </p:spPr>
        <p:txBody>
          <a:bodyPr/>
          <a:lstStyle/>
          <a:p>
            <a:pPr algn="ctr"/>
            <a:r>
              <a:rPr lang="en-US" sz="6600" smtClean="0">
                <a:latin typeface="Algerian" charset="0"/>
              </a:rPr>
              <a:t>N E U T R O P E N I A </a:t>
            </a:r>
            <a:r>
              <a:rPr lang="en-US" smtClean="0"/>
              <a:t/>
            </a:r>
            <a:br>
              <a:rPr lang="en-US" smtClean="0"/>
            </a:br>
            <a:r>
              <a:rPr lang="en-US" sz="2800" smtClean="0"/>
              <a:t>FROM THE PICU TO PRIMARY CARE</a:t>
            </a:r>
          </a:p>
        </p:txBody>
      </p:sp>
      <p:sp>
        <p:nvSpPr>
          <p:cNvPr id="14338" name="Subtitle 2"/>
          <p:cNvSpPr>
            <a:spLocks noGrp="1"/>
          </p:cNvSpPr>
          <p:nvPr>
            <p:ph type="subTitle" idx="1"/>
          </p:nvPr>
        </p:nvSpPr>
        <p:spPr>
          <a:xfrm>
            <a:off x="1981200" y="4495800"/>
            <a:ext cx="4953000" cy="1752600"/>
          </a:xfrm>
        </p:spPr>
        <p:txBody>
          <a:bodyPr/>
          <a:lstStyle/>
          <a:p>
            <a:pPr marL="63500" algn="ctr"/>
            <a:r>
              <a:rPr lang="en-US" sz="1800" smtClean="0"/>
              <a:t>Alexis Leonard, MD</a:t>
            </a:r>
          </a:p>
          <a:p>
            <a:pPr marL="63500" algn="ctr"/>
            <a:r>
              <a:rPr lang="en-US" sz="1800" smtClean="0"/>
              <a:t>Pediatric Hematology/Oncology Fellow</a:t>
            </a:r>
          </a:p>
          <a:p>
            <a:pPr marL="63500" algn="ctr"/>
            <a:r>
              <a:rPr lang="en-US" sz="1800" smtClean="0"/>
              <a:t>Resident Noon Conference</a:t>
            </a:r>
          </a:p>
          <a:p>
            <a:pPr marL="63500" algn="ctr"/>
            <a:r>
              <a:rPr lang="en-US" sz="1800" smtClean="0"/>
              <a:t>September 14, 2015</a:t>
            </a:r>
          </a:p>
          <a:p>
            <a:pPr marL="63500"/>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p:cNvSpPr>
            <a:spLocks noGrp="1"/>
          </p:cNvSpPr>
          <p:nvPr>
            <p:ph type="title"/>
          </p:nvPr>
        </p:nvSpPr>
        <p:spPr>
          <a:xfrm>
            <a:off x="152400" y="457200"/>
            <a:ext cx="8229600" cy="1066800"/>
          </a:xfrm>
        </p:spPr>
        <p:txBody>
          <a:bodyPr/>
          <a:lstStyle/>
          <a:p>
            <a:pPr algn="ctr"/>
            <a:r>
              <a:rPr lang="en-US" b="1" smtClean="0"/>
              <a:t>Neutrophils!</a:t>
            </a:r>
          </a:p>
        </p:txBody>
      </p:sp>
    </p:spTree>
    <p:controls>
      <mc:AlternateContent xmlns:mc="http://schemas.openxmlformats.org/markup-compatibility/2006">
        <mc:Choice xmlns:v="urn:schemas-microsoft-com:vml" Requires="v">
          <p:control spid="211971" name="ShockwaveFlash1" r:id="rId2" imgW="7632610" imgH="4897830"/>
        </mc:Choice>
        <mc:Fallback>
          <p:control name="ShockwaveFlash1" r:id="rId2" imgW="7632610" imgH="489783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484313"/>
                  <a:ext cx="7632700" cy="48974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413689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3778" name="Title 1"/>
          <p:cNvSpPr>
            <a:spLocks noGrp="1"/>
          </p:cNvSpPr>
          <p:nvPr>
            <p:ph type="title"/>
          </p:nvPr>
        </p:nvSpPr>
        <p:spPr>
          <a:xfrm>
            <a:off x="304800" y="609600"/>
            <a:ext cx="8229600" cy="1066800"/>
          </a:xfrm>
        </p:spPr>
        <p:txBody>
          <a:bodyPr/>
          <a:lstStyle/>
          <a:p>
            <a:r>
              <a:rPr lang="en-US" b="1" smtClean="0"/>
              <a:t>C A S E : </a:t>
            </a:r>
            <a:r>
              <a:rPr lang="en-US" i="1" smtClean="0"/>
              <a:t>Baby Boy ANC</a:t>
            </a:r>
          </a:p>
        </p:txBody>
      </p:sp>
      <p:sp>
        <p:nvSpPr>
          <p:cNvPr id="203779" name="Content Placeholder 2"/>
          <p:cNvSpPr>
            <a:spLocks noGrp="1"/>
          </p:cNvSpPr>
          <p:nvPr>
            <p:ph idx="1"/>
          </p:nvPr>
        </p:nvSpPr>
        <p:spPr>
          <a:xfrm>
            <a:off x="304800" y="2286000"/>
            <a:ext cx="8610600" cy="2286000"/>
          </a:xfrm>
        </p:spPr>
        <p:txBody>
          <a:bodyPr/>
          <a:lstStyle/>
          <a:p>
            <a:pPr marL="109538" indent="0">
              <a:buFont typeface="Georgia" pitchFamily="-72" charset="0"/>
              <a:buNone/>
            </a:pPr>
            <a:r>
              <a:rPr lang="en-US" smtClean="0"/>
              <a:t>3y male with prolonged high fever without clear etiology, found to have pancytopenia with moderate neutropenia secondary to </a:t>
            </a:r>
            <a:r>
              <a:rPr lang="en-US" b="1" smtClean="0"/>
              <a:t>viral suppression</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826" name="Title 1"/>
          <p:cNvSpPr>
            <a:spLocks noGrp="1"/>
          </p:cNvSpPr>
          <p:nvPr>
            <p:ph type="title"/>
          </p:nvPr>
        </p:nvSpPr>
        <p:spPr>
          <a:xfrm>
            <a:off x="304800" y="762000"/>
            <a:ext cx="8229600" cy="1066800"/>
          </a:xfrm>
        </p:spPr>
        <p:txBody>
          <a:bodyPr/>
          <a:lstStyle/>
          <a:p>
            <a:r>
              <a:rPr lang="en-US" b="1" smtClean="0"/>
              <a:t>C A S E  3 : </a:t>
            </a:r>
            <a:r>
              <a:rPr lang="en-US" i="1" smtClean="0"/>
              <a:t>Toddler Twin ANC</a:t>
            </a:r>
          </a:p>
        </p:txBody>
      </p:sp>
      <p:sp>
        <p:nvSpPr>
          <p:cNvPr id="205827" name="Content Placeholder 2"/>
          <p:cNvSpPr>
            <a:spLocks noGrp="1"/>
          </p:cNvSpPr>
          <p:nvPr>
            <p:ph idx="1"/>
          </p:nvPr>
        </p:nvSpPr>
        <p:spPr>
          <a:xfrm>
            <a:off x="304800" y="1371600"/>
            <a:ext cx="8610600" cy="5257800"/>
          </a:xfrm>
        </p:spPr>
        <p:txBody>
          <a:bodyPr/>
          <a:lstStyle/>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lgn="ctr">
              <a:buFont typeface="Georgia" pitchFamily="-72" charset="0"/>
              <a:buNone/>
            </a:pPr>
            <a:r>
              <a:rPr lang="en-US" sz="3200" smtClean="0"/>
              <a:t>Diagnosis?</a:t>
            </a:r>
          </a:p>
        </p:txBody>
      </p:sp>
    </p:spTree>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888" y="1617663"/>
            <a:ext cx="8610600" cy="4325937"/>
          </a:xfrm>
        </p:spPr>
        <p:txBody>
          <a:bodyPr>
            <a:normAutofit/>
          </a:bodyPr>
          <a:lstStyle/>
          <a:p>
            <a:pPr marL="365760" indent="-256032" fontAlgn="auto">
              <a:spcAft>
                <a:spcPts val="0"/>
              </a:spcAft>
              <a:buFont typeface="Georgia"/>
              <a:buChar char="•"/>
              <a:defRPr/>
            </a:pPr>
            <a:r>
              <a:rPr lang="en-US" u="sng" dirty="0" err="1">
                <a:solidFill>
                  <a:prstClr val="black"/>
                </a:solidFill>
                <a:ea typeface="+mn-ea"/>
                <a:cs typeface="+mn-cs"/>
              </a:rPr>
              <a:t>FHx</a:t>
            </a:r>
            <a:r>
              <a:rPr lang="en-US" dirty="0">
                <a:solidFill>
                  <a:prstClr val="black"/>
                </a:solidFill>
                <a:ea typeface="+mn-ea"/>
                <a:cs typeface="+mn-cs"/>
              </a:rPr>
              <a:t>: no </a:t>
            </a:r>
            <a:r>
              <a:rPr lang="en-US" dirty="0" err="1">
                <a:solidFill>
                  <a:prstClr val="black"/>
                </a:solidFill>
                <a:ea typeface="+mn-ea"/>
                <a:cs typeface="+mn-cs"/>
              </a:rPr>
              <a:t>hx</a:t>
            </a:r>
            <a:r>
              <a:rPr lang="en-US" dirty="0">
                <a:solidFill>
                  <a:prstClr val="black"/>
                </a:solidFill>
                <a:ea typeface="+mn-ea"/>
                <a:cs typeface="+mn-cs"/>
              </a:rPr>
              <a:t> of recurrent bacterial infections, neutropenia, immunodeficiency, AI disease, early death</a:t>
            </a:r>
          </a:p>
          <a:p>
            <a:pPr marL="109728" indent="0" fontAlgn="auto">
              <a:spcAft>
                <a:spcPts val="0"/>
              </a:spcAft>
              <a:buFont typeface="Georgia"/>
              <a:buNone/>
              <a:defRPr/>
            </a:pPr>
            <a:endParaRPr lang="en-US" dirty="0">
              <a:solidFill>
                <a:prstClr val="black"/>
              </a:solidFill>
              <a:ea typeface="+mn-ea"/>
              <a:cs typeface="+mn-cs"/>
            </a:endParaRPr>
          </a:p>
          <a:p>
            <a:pPr marL="365760" indent="-256032" fontAlgn="auto">
              <a:spcAft>
                <a:spcPts val="0"/>
              </a:spcAft>
              <a:buFont typeface="Georgia"/>
              <a:buChar char="•"/>
              <a:defRPr/>
            </a:pPr>
            <a:r>
              <a:rPr lang="en-US" u="sng" dirty="0">
                <a:solidFill>
                  <a:prstClr val="black"/>
                </a:solidFill>
                <a:ea typeface="+mn-ea"/>
                <a:cs typeface="+mn-cs"/>
              </a:rPr>
              <a:t>Exam</a:t>
            </a:r>
            <a:r>
              <a:rPr lang="en-US" dirty="0">
                <a:solidFill>
                  <a:prstClr val="black"/>
                </a:solidFill>
                <a:ea typeface="+mn-ea"/>
                <a:cs typeface="+mn-cs"/>
              </a:rPr>
              <a:t>: VS </a:t>
            </a:r>
            <a:r>
              <a:rPr lang="en-US" dirty="0" err="1">
                <a:solidFill>
                  <a:prstClr val="black"/>
                </a:solidFill>
                <a:ea typeface="+mn-ea"/>
                <a:cs typeface="+mn-cs"/>
              </a:rPr>
              <a:t>wnl</a:t>
            </a:r>
            <a:r>
              <a:rPr lang="en-US" dirty="0">
                <a:solidFill>
                  <a:prstClr val="black"/>
                </a:solidFill>
                <a:ea typeface="+mn-ea"/>
                <a:cs typeface="+mn-cs"/>
              </a:rPr>
              <a:t>, 50</a:t>
            </a:r>
            <a:r>
              <a:rPr lang="en-US" baseline="30000" dirty="0">
                <a:solidFill>
                  <a:prstClr val="black"/>
                </a:solidFill>
                <a:ea typeface="+mn-ea"/>
                <a:cs typeface="+mn-cs"/>
              </a:rPr>
              <a:t>th</a:t>
            </a:r>
            <a:r>
              <a:rPr lang="en-US" dirty="0">
                <a:solidFill>
                  <a:prstClr val="black"/>
                </a:solidFill>
                <a:ea typeface="+mn-ea"/>
                <a:cs typeface="+mn-cs"/>
              </a:rPr>
              <a:t> %tile for weight, 75</a:t>
            </a:r>
            <a:r>
              <a:rPr lang="en-US" baseline="30000" dirty="0">
                <a:solidFill>
                  <a:prstClr val="black"/>
                </a:solidFill>
                <a:ea typeface="+mn-ea"/>
                <a:cs typeface="+mn-cs"/>
              </a:rPr>
              <a:t>th</a:t>
            </a:r>
            <a:r>
              <a:rPr lang="en-US" dirty="0">
                <a:solidFill>
                  <a:prstClr val="black"/>
                </a:solidFill>
                <a:ea typeface="+mn-ea"/>
                <a:cs typeface="+mn-cs"/>
              </a:rPr>
              <a:t> %tile for height, chronic rhinorrhea</a:t>
            </a:r>
          </a:p>
          <a:p>
            <a:pPr marL="365760" indent="-256032" fontAlgn="auto">
              <a:spcAft>
                <a:spcPts val="0"/>
              </a:spcAft>
              <a:buFont typeface="Georgia"/>
              <a:buChar char="•"/>
              <a:defRPr/>
            </a:pPr>
            <a:endParaRPr lang="en-US" dirty="0">
              <a:solidFill>
                <a:prstClr val="black"/>
              </a:solidFill>
              <a:ea typeface="+mn-ea"/>
              <a:cs typeface="+mn-cs"/>
            </a:endParaRPr>
          </a:p>
          <a:p>
            <a:pPr marL="365760" indent="-256032" fontAlgn="auto">
              <a:spcAft>
                <a:spcPts val="0"/>
              </a:spcAft>
              <a:buFont typeface="Georgia"/>
              <a:buChar char="•"/>
              <a:defRPr/>
            </a:pPr>
            <a:r>
              <a:rPr lang="en-US" u="sng" dirty="0">
                <a:solidFill>
                  <a:prstClr val="black"/>
                </a:solidFill>
                <a:ea typeface="+mn-ea"/>
                <a:cs typeface="+mn-cs"/>
              </a:rPr>
              <a:t>Labs</a:t>
            </a:r>
            <a:r>
              <a:rPr lang="en-US" dirty="0">
                <a:solidFill>
                  <a:prstClr val="black"/>
                </a:solidFill>
                <a:ea typeface="+mn-ea"/>
                <a:cs typeface="+mn-cs"/>
              </a:rPr>
              <a:t>: normal </a:t>
            </a:r>
            <a:r>
              <a:rPr lang="en-US" dirty="0" err="1">
                <a:solidFill>
                  <a:prstClr val="black"/>
                </a:solidFill>
                <a:ea typeface="+mn-ea"/>
                <a:cs typeface="+mn-cs"/>
              </a:rPr>
              <a:t>immunoglobulins</a:t>
            </a:r>
            <a:r>
              <a:rPr lang="en-US" dirty="0">
                <a:solidFill>
                  <a:prstClr val="black"/>
                </a:solidFill>
                <a:ea typeface="+mn-ea"/>
                <a:cs typeface="+mn-cs"/>
              </a:rPr>
              <a:t>, lymphocyte subset, vaccine titers, complement levels</a:t>
            </a:r>
            <a:endParaRPr lang="en-US" dirty="0">
              <a:solidFill>
                <a:prstClr val="black"/>
              </a:solidFill>
              <a:ea typeface="+mn-ea"/>
              <a:cs typeface="+mn-cs"/>
              <a:sym typeface="Wingdings" pitchFamily="2" charset="2"/>
            </a:endParaRPr>
          </a:p>
        </p:txBody>
      </p:sp>
      <p:sp>
        <p:nvSpPr>
          <p:cNvPr id="207875" name="Title 1"/>
          <p:cNvSpPr txBox="1">
            <a:spLocks/>
          </p:cNvSpPr>
          <p:nvPr/>
        </p:nvSpPr>
        <p:spPr bwMode="auto">
          <a:xfrm>
            <a:off x="381000" y="4572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 (Dr. H’s Patient)</a:t>
            </a:r>
            <a:endParaRPr lang="en-US" sz="3200">
              <a:solidFill>
                <a:schemeClr val="tx2"/>
              </a:solidFill>
              <a:latin typeface="Calibri" pitchFamily="-72"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09922" name="Content Placeholder 4"/>
          <p:cNvGraphicFramePr>
            <a:graphicFrameLocks noGrp="1"/>
          </p:cNvGraphicFramePr>
          <p:nvPr>
            <p:ph idx="1"/>
          </p:nvPr>
        </p:nvGraphicFramePr>
        <p:xfrm>
          <a:off x="304800" y="1295400"/>
          <a:ext cx="8610600" cy="5257800"/>
        </p:xfrm>
        <a:graphic>
          <a:graphicData uri="http://schemas.openxmlformats.org/presentationml/2006/ole">
            <mc:AlternateContent xmlns:mc="http://schemas.openxmlformats.org/markup-compatibility/2006">
              <mc:Choice xmlns:v="urn:schemas-microsoft-com:vml" Requires="v">
                <p:oleObj spid="_x0000_s209923" r:id="rId5" imgW="8612936" imgH="5254318" progId="Excel.Chart.8">
                  <p:embed/>
                </p:oleObj>
              </mc:Choice>
              <mc:Fallback>
                <p:oleObj r:id="rId5" imgW="8612936" imgH="5254318"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8610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p:cNvPicPr>
            <a:picLocks noChangeAspect="1" noChangeArrowheads="1"/>
          </p:cNvPicPr>
          <p:nvPr/>
        </p:nvPicPr>
        <p:blipFill>
          <a:blip r:embed="rId7"/>
          <a:srcRect/>
          <a:stretch>
            <a:fillRect/>
          </a:stretch>
        </p:blipFill>
        <p:spPr bwMode="auto">
          <a:xfrm flipH="1">
            <a:off x="990600" y="4495800"/>
            <a:ext cx="419100" cy="419100"/>
          </a:xfrm>
          <a:prstGeom prst="rect">
            <a:avLst/>
          </a:prstGeom>
          <a:noFill/>
          <a:ln w="9525">
            <a:noFill/>
            <a:miter lim="800000"/>
            <a:headEnd/>
            <a:tailEnd/>
          </a:ln>
        </p:spPr>
      </p:pic>
      <p:pic>
        <p:nvPicPr>
          <p:cNvPr id="6" name="Picture 2"/>
          <p:cNvPicPr>
            <a:picLocks noChangeAspect="1" noChangeArrowheads="1"/>
          </p:cNvPicPr>
          <p:nvPr/>
        </p:nvPicPr>
        <p:blipFill>
          <a:blip r:embed="rId8"/>
          <a:srcRect/>
          <a:stretch>
            <a:fillRect/>
          </a:stretch>
        </p:blipFill>
        <p:spPr bwMode="auto">
          <a:xfrm flipH="1">
            <a:off x="4714875" y="3775075"/>
            <a:ext cx="417513" cy="415925"/>
          </a:xfrm>
          <a:prstGeom prst="rect">
            <a:avLst/>
          </a:prstGeom>
          <a:noFill/>
          <a:ln w="9525">
            <a:noFill/>
            <a:miter lim="800000"/>
            <a:headEnd/>
            <a:tailEnd/>
          </a:ln>
        </p:spPr>
      </p:pic>
      <p:pic>
        <p:nvPicPr>
          <p:cNvPr id="7" name="Picture 2"/>
          <p:cNvPicPr>
            <a:picLocks noChangeAspect="1" noChangeArrowheads="1"/>
          </p:cNvPicPr>
          <p:nvPr/>
        </p:nvPicPr>
        <p:blipFill>
          <a:blip r:embed="rId9"/>
          <a:srcRect/>
          <a:stretch>
            <a:fillRect/>
          </a:stretch>
        </p:blipFill>
        <p:spPr bwMode="auto">
          <a:xfrm flipH="1">
            <a:off x="4267200" y="3352800"/>
            <a:ext cx="447675" cy="447675"/>
          </a:xfrm>
          <a:prstGeom prst="rect">
            <a:avLst/>
          </a:prstGeom>
          <a:noFill/>
          <a:ln w="9525">
            <a:noFill/>
            <a:miter lim="800000"/>
            <a:headEnd/>
            <a:tailEnd/>
          </a:ln>
        </p:spPr>
      </p:pic>
      <p:pic>
        <p:nvPicPr>
          <p:cNvPr id="8" name="Picture 2"/>
          <p:cNvPicPr>
            <a:picLocks noChangeAspect="1" noChangeArrowheads="1"/>
          </p:cNvPicPr>
          <p:nvPr/>
        </p:nvPicPr>
        <p:blipFill>
          <a:blip r:embed="rId10"/>
          <a:srcRect/>
          <a:stretch>
            <a:fillRect/>
          </a:stretch>
        </p:blipFill>
        <p:spPr bwMode="auto">
          <a:xfrm flipH="1">
            <a:off x="3886200" y="4800600"/>
            <a:ext cx="381000" cy="381000"/>
          </a:xfrm>
          <a:prstGeom prst="rect">
            <a:avLst/>
          </a:prstGeom>
          <a:noFill/>
          <a:ln w="9525">
            <a:noFill/>
            <a:miter lim="800000"/>
            <a:headEnd/>
            <a:tailEnd/>
          </a:ln>
        </p:spPr>
      </p:pic>
      <p:pic>
        <p:nvPicPr>
          <p:cNvPr id="9" name="Picture 2"/>
          <p:cNvPicPr>
            <a:picLocks noChangeAspect="1" noChangeArrowheads="1"/>
          </p:cNvPicPr>
          <p:nvPr/>
        </p:nvPicPr>
        <p:blipFill>
          <a:blip r:embed="rId11"/>
          <a:srcRect/>
          <a:stretch>
            <a:fillRect/>
          </a:stretch>
        </p:blipFill>
        <p:spPr bwMode="auto">
          <a:xfrm flipH="1">
            <a:off x="3502025" y="5360988"/>
            <a:ext cx="412750" cy="411162"/>
          </a:xfrm>
          <a:prstGeom prst="rect">
            <a:avLst/>
          </a:prstGeom>
          <a:noFill/>
          <a:ln w="9525">
            <a:noFill/>
            <a:miter lim="800000"/>
            <a:headEnd/>
            <a:tailEnd/>
          </a:ln>
        </p:spPr>
      </p:pic>
      <p:pic>
        <p:nvPicPr>
          <p:cNvPr id="10" name="Picture 2"/>
          <p:cNvPicPr>
            <a:picLocks noChangeAspect="1" noChangeArrowheads="1"/>
          </p:cNvPicPr>
          <p:nvPr/>
        </p:nvPicPr>
        <p:blipFill>
          <a:blip r:embed="rId10"/>
          <a:srcRect/>
          <a:stretch>
            <a:fillRect/>
          </a:stretch>
        </p:blipFill>
        <p:spPr bwMode="auto">
          <a:xfrm flipH="1">
            <a:off x="3502025" y="4914900"/>
            <a:ext cx="381000" cy="381000"/>
          </a:xfrm>
          <a:prstGeom prst="rect">
            <a:avLst/>
          </a:prstGeom>
          <a:noFill/>
          <a:ln w="9525">
            <a:noFill/>
            <a:miter lim="800000"/>
            <a:headEnd/>
            <a:tailEnd/>
          </a:ln>
        </p:spPr>
      </p:pic>
      <p:pic>
        <p:nvPicPr>
          <p:cNvPr id="11" name="Picture 2"/>
          <p:cNvPicPr>
            <a:picLocks noChangeAspect="1" noChangeArrowheads="1"/>
          </p:cNvPicPr>
          <p:nvPr/>
        </p:nvPicPr>
        <p:blipFill>
          <a:blip r:embed="rId12"/>
          <a:srcRect/>
          <a:stretch>
            <a:fillRect/>
          </a:stretch>
        </p:blipFill>
        <p:spPr bwMode="auto">
          <a:xfrm flipH="1">
            <a:off x="1728788" y="4713288"/>
            <a:ext cx="404812" cy="403225"/>
          </a:xfrm>
          <a:prstGeom prst="rect">
            <a:avLst/>
          </a:prstGeom>
          <a:noFill/>
          <a:ln w="9525">
            <a:noFill/>
            <a:miter lim="800000"/>
            <a:headEnd/>
            <a:tailEnd/>
          </a:ln>
        </p:spPr>
      </p:pic>
      <p:pic>
        <p:nvPicPr>
          <p:cNvPr id="13" name="Picture 2"/>
          <p:cNvPicPr>
            <a:picLocks noChangeAspect="1" noChangeArrowheads="1"/>
          </p:cNvPicPr>
          <p:nvPr/>
        </p:nvPicPr>
        <p:blipFill>
          <a:blip r:embed="rId10"/>
          <a:srcRect/>
          <a:stretch>
            <a:fillRect/>
          </a:stretch>
        </p:blipFill>
        <p:spPr bwMode="auto">
          <a:xfrm flipH="1">
            <a:off x="6400800" y="5305425"/>
            <a:ext cx="381000" cy="381000"/>
          </a:xfrm>
          <a:prstGeom prst="rect">
            <a:avLst/>
          </a:prstGeom>
          <a:noFill/>
          <a:ln w="9525">
            <a:noFill/>
            <a:miter lim="800000"/>
            <a:headEnd/>
            <a:tailEnd/>
          </a:ln>
        </p:spPr>
      </p:pic>
      <p:pic>
        <p:nvPicPr>
          <p:cNvPr id="1030" name="Picture 6"/>
          <p:cNvPicPr>
            <a:picLocks noChangeAspect="1" noChangeArrowheads="1"/>
          </p:cNvPicPr>
          <p:nvPr/>
        </p:nvPicPr>
        <p:blipFill>
          <a:blip r:embed="rId13"/>
          <a:srcRect/>
          <a:stretch>
            <a:fillRect/>
          </a:stretch>
        </p:blipFill>
        <p:spPr bwMode="auto">
          <a:xfrm>
            <a:off x="3135313" y="5360988"/>
            <a:ext cx="415925" cy="404812"/>
          </a:xfrm>
          <a:prstGeom prst="rect">
            <a:avLst/>
          </a:prstGeom>
          <a:noFill/>
          <a:ln w="9525">
            <a:noFill/>
            <a:miter lim="800000"/>
            <a:headEnd/>
            <a:tailEnd/>
          </a:ln>
        </p:spPr>
      </p:pic>
      <p:pic>
        <p:nvPicPr>
          <p:cNvPr id="17" name="Picture 6"/>
          <p:cNvPicPr>
            <a:picLocks noChangeAspect="1" noChangeArrowheads="1"/>
          </p:cNvPicPr>
          <p:nvPr/>
        </p:nvPicPr>
        <p:blipFill>
          <a:blip r:embed="rId14"/>
          <a:srcRect/>
          <a:stretch>
            <a:fillRect/>
          </a:stretch>
        </p:blipFill>
        <p:spPr bwMode="auto">
          <a:xfrm>
            <a:off x="5895975" y="5181600"/>
            <a:ext cx="373063" cy="363538"/>
          </a:xfrm>
          <a:prstGeom prst="rect">
            <a:avLst/>
          </a:prstGeom>
          <a:noFill/>
          <a:ln w="9525">
            <a:noFill/>
            <a:miter lim="800000"/>
            <a:headEnd/>
            <a:tailEnd/>
          </a:ln>
        </p:spPr>
      </p:pic>
      <p:pic>
        <p:nvPicPr>
          <p:cNvPr id="19" name="Picture 6"/>
          <p:cNvPicPr>
            <a:picLocks noChangeAspect="1" noChangeArrowheads="1"/>
          </p:cNvPicPr>
          <p:nvPr/>
        </p:nvPicPr>
        <p:blipFill>
          <a:blip r:embed="rId15"/>
          <a:srcRect/>
          <a:stretch>
            <a:fillRect/>
          </a:stretch>
        </p:blipFill>
        <p:spPr bwMode="auto">
          <a:xfrm>
            <a:off x="6591300" y="5686425"/>
            <a:ext cx="366713" cy="357188"/>
          </a:xfrm>
          <a:prstGeom prst="rect">
            <a:avLst/>
          </a:prstGeom>
          <a:noFill/>
          <a:ln w="9525">
            <a:noFill/>
            <a:miter lim="800000"/>
            <a:headEnd/>
            <a:tailEnd/>
          </a:ln>
        </p:spPr>
      </p:pic>
      <p:pic>
        <p:nvPicPr>
          <p:cNvPr id="20" name="Picture 6"/>
          <p:cNvPicPr>
            <a:picLocks noChangeAspect="1" noChangeArrowheads="1"/>
          </p:cNvPicPr>
          <p:nvPr/>
        </p:nvPicPr>
        <p:blipFill>
          <a:blip r:embed="rId16"/>
          <a:srcRect/>
          <a:stretch>
            <a:fillRect/>
          </a:stretch>
        </p:blipFill>
        <p:spPr bwMode="auto">
          <a:xfrm>
            <a:off x="7772400" y="5105400"/>
            <a:ext cx="395288" cy="385763"/>
          </a:xfrm>
          <a:prstGeom prst="rect">
            <a:avLst/>
          </a:prstGeom>
          <a:noFill/>
          <a:ln w="9525">
            <a:noFill/>
            <a:miter lim="800000"/>
            <a:headEnd/>
            <a:tailEnd/>
          </a:ln>
        </p:spPr>
      </p:pic>
      <p:pic>
        <p:nvPicPr>
          <p:cNvPr id="1031" name="Picture 7"/>
          <p:cNvPicPr>
            <a:picLocks noChangeAspect="1" noChangeArrowheads="1"/>
          </p:cNvPicPr>
          <p:nvPr/>
        </p:nvPicPr>
        <p:blipFill>
          <a:blip r:embed="rId17"/>
          <a:srcRect/>
          <a:stretch>
            <a:fillRect/>
          </a:stretch>
        </p:blipFill>
        <p:spPr bwMode="auto">
          <a:xfrm>
            <a:off x="2786063" y="5305425"/>
            <a:ext cx="393700" cy="493713"/>
          </a:xfrm>
          <a:prstGeom prst="rect">
            <a:avLst/>
          </a:prstGeom>
          <a:noFill/>
          <a:ln w="9525">
            <a:noFill/>
            <a:miter lim="800000"/>
            <a:headEnd/>
            <a:tailEnd/>
          </a:ln>
        </p:spPr>
      </p:pic>
      <p:pic>
        <p:nvPicPr>
          <p:cNvPr id="22" name="Picture 7"/>
          <p:cNvPicPr>
            <a:picLocks noChangeAspect="1" noChangeArrowheads="1"/>
          </p:cNvPicPr>
          <p:nvPr/>
        </p:nvPicPr>
        <p:blipFill>
          <a:blip r:embed="rId17"/>
          <a:srcRect/>
          <a:stretch>
            <a:fillRect/>
          </a:stretch>
        </p:blipFill>
        <p:spPr bwMode="auto">
          <a:xfrm>
            <a:off x="5257800" y="4495800"/>
            <a:ext cx="395288" cy="493713"/>
          </a:xfrm>
          <a:prstGeom prst="rect">
            <a:avLst/>
          </a:prstGeom>
          <a:noFill/>
          <a:ln w="9525">
            <a:noFill/>
            <a:miter lim="800000"/>
            <a:headEnd/>
            <a:tailEnd/>
          </a:ln>
        </p:spPr>
      </p:pic>
      <p:pic>
        <p:nvPicPr>
          <p:cNvPr id="23" name="Picture 7"/>
          <p:cNvPicPr>
            <a:picLocks noChangeAspect="1" noChangeArrowheads="1"/>
          </p:cNvPicPr>
          <p:nvPr/>
        </p:nvPicPr>
        <p:blipFill>
          <a:blip r:embed="rId17"/>
          <a:srcRect/>
          <a:stretch>
            <a:fillRect/>
          </a:stretch>
        </p:blipFill>
        <p:spPr bwMode="auto">
          <a:xfrm>
            <a:off x="4284663" y="3800475"/>
            <a:ext cx="393700" cy="495300"/>
          </a:xfrm>
          <a:prstGeom prst="rect">
            <a:avLst/>
          </a:prstGeom>
          <a:noFill/>
          <a:ln w="9525">
            <a:noFill/>
            <a:miter lim="800000"/>
            <a:headEnd/>
            <a:tailEnd/>
          </a:ln>
        </p:spPr>
      </p:pic>
      <p:sp>
        <p:nvSpPr>
          <p:cNvPr id="209938" name="Title 1"/>
          <p:cNvSpPr txBox="1">
            <a:spLocks/>
          </p:cNvSpPr>
          <p:nvPr/>
        </p:nvSpPr>
        <p:spPr bwMode="auto">
          <a:xfrm>
            <a:off x="381000" y="4572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 (Dr. H’s Patient)</a:t>
            </a:r>
            <a:endParaRPr lang="en-US" sz="3200">
              <a:solidFill>
                <a:schemeClr val="tx2"/>
              </a:solidFill>
              <a:latin typeface="Calibri"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down)">
                                      <p:cBhvr>
                                        <p:cTn id="103" dur="580">
                                          <p:stCondLst>
                                            <p:cond delay="0"/>
                                          </p:stCondLst>
                                        </p:cTn>
                                        <p:tgtEl>
                                          <p:spTgt spid="6"/>
                                        </p:tgtEl>
                                      </p:cBhvr>
                                    </p:animEffect>
                                    <p:anim calcmode="lin" valueType="num">
                                      <p:cBhvr>
                                        <p:cTn id="10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9" dur="26">
                                          <p:stCondLst>
                                            <p:cond delay="650"/>
                                          </p:stCondLst>
                                        </p:cTn>
                                        <p:tgtEl>
                                          <p:spTgt spid="6"/>
                                        </p:tgtEl>
                                      </p:cBhvr>
                                      <p:to x="100000" y="60000"/>
                                    </p:animScale>
                                    <p:animScale>
                                      <p:cBhvr>
                                        <p:cTn id="110" dur="166" decel="50000">
                                          <p:stCondLst>
                                            <p:cond delay="676"/>
                                          </p:stCondLst>
                                        </p:cTn>
                                        <p:tgtEl>
                                          <p:spTgt spid="6"/>
                                        </p:tgtEl>
                                      </p:cBhvr>
                                      <p:to x="100000" y="100000"/>
                                    </p:animScale>
                                    <p:animScale>
                                      <p:cBhvr>
                                        <p:cTn id="111" dur="26">
                                          <p:stCondLst>
                                            <p:cond delay="1312"/>
                                          </p:stCondLst>
                                        </p:cTn>
                                        <p:tgtEl>
                                          <p:spTgt spid="6"/>
                                        </p:tgtEl>
                                      </p:cBhvr>
                                      <p:to x="100000" y="80000"/>
                                    </p:animScale>
                                    <p:animScale>
                                      <p:cBhvr>
                                        <p:cTn id="112" dur="166" decel="50000">
                                          <p:stCondLst>
                                            <p:cond delay="1338"/>
                                          </p:stCondLst>
                                        </p:cTn>
                                        <p:tgtEl>
                                          <p:spTgt spid="6"/>
                                        </p:tgtEl>
                                      </p:cBhvr>
                                      <p:to x="100000" y="100000"/>
                                    </p:animScale>
                                    <p:animScale>
                                      <p:cBhvr>
                                        <p:cTn id="113" dur="26">
                                          <p:stCondLst>
                                            <p:cond delay="1642"/>
                                          </p:stCondLst>
                                        </p:cTn>
                                        <p:tgtEl>
                                          <p:spTgt spid="6"/>
                                        </p:tgtEl>
                                      </p:cBhvr>
                                      <p:to x="100000" y="90000"/>
                                    </p:animScale>
                                    <p:animScale>
                                      <p:cBhvr>
                                        <p:cTn id="114" dur="166" decel="50000">
                                          <p:stCondLst>
                                            <p:cond delay="1668"/>
                                          </p:stCondLst>
                                        </p:cTn>
                                        <p:tgtEl>
                                          <p:spTgt spid="6"/>
                                        </p:tgtEl>
                                      </p:cBhvr>
                                      <p:to x="100000" y="100000"/>
                                    </p:animScale>
                                    <p:animScale>
                                      <p:cBhvr>
                                        <p:cTn id="115" dur="26">
                                          <p:stCondLst>
                                            <p:cond delay="1808"/>
                                          </p:stCondLst>
                                        </p:cTn>
                                        <p:tgtEl>
                                          <p:spTgt spid="6"/>
                                        </p:tgtEl>
                                      </p:cBhvr>
                                      <p:to x="100000" y="95000"/>
                                    </p:animScale>
                                    <p:animScale>
                                      <p:cBhvr>
                                        <p:cTn id="116" dur="166" decel="50000">
                                          <p:stCondLst>
                                            <p:cond delay="1834"/>
                                          </p:stCondLst>
                                        </p:cTn>
                                        <p:tgtEl>
                                          <p:spTgt spid="6"/>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nodeType="clickEffect">
                                  <p:stCondLst>
                                    <p:cond delay="0"/>
                                  </p:stCondLst>
                                  <p:childTnLst>
                                    <p:set>
                                      <p:cBhvr>
                                        <p:cTn id="136" dur="1" fill="hold">
                                          <p:stCondLst>
                                            <p:cond delay="0"/>
                                          </p:stCondLst>
                                        </p:cTn>
                                        <p:tgtEl>
                                          <p:spTgt spid="1030"/>
                                        </p:tgtEl>
                                        <p:attrNameLst>
                                          <p:attrName>style.visibility</p:attrName>
                                        </p:attrNameLst>
                                      </p:cBhvr>
                                      <p:to>
                                        <p:strVal val="visible"/>
                                      </p:to>
                                    </p:set>
                                    <p:animEffect transition="in" filter="wipe(down)">
                                      <p:cBhvr>
                                        <p:cTn id="137" dur="580">
                                          <p:stCondLst>
                                            <p:cond delay="0"/>
                                          </p:stCondLst>
                                        </p:cTn>
                                        <p:tgtEl>
                                          <p:spTgt spid="1030"/>
                                        </p:tgtEl>
                                      </p:cBhvr>
                                    </p:animEffect>
                                    <p:anim calcmode="lin" valueType="num">
                                      <p:cBhvr>
                                        <p:cTn id="13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43" dur="26">
                                          <p:stCondLst>
                                            <p:cond delay="650"/>
                                          </p:stCondLst>
                                        </p:cTn>
                                        <p:tgtEl>
                                          <p:spTgt spid="1030"/>
                                        </p:tgtEl>
                                      </p:cBhvr>
                                      <p:to x="100000" y="60000"/>
                                    </p:animScale>
                                    <p:animScale>
                                      <p:cBhvr>
                                        <p:cTn id="144" dur="166" decel="50000">
                                          <p:stCondLst>
                                            <p:cond delay="676"/>
                                          </p:stCondLst>
                                        </p:cTn>
                                        <p:tgtEl>
                                          <p:spTgt spid="1030"/>
                                        </p:tgtEl>
                                      </p:cBhvr>
                                      <p:to x="100000" y="100000"/>
                                    </p:animScale>
                                    <p:animScale>
                                      <p:cBhvr>
                                        <p:cTn id="145" dur="26">
                                          <p:stCondLst>
                                            <p:cond delay="1312"/>
                                          </p:stCondLst>
                                        </p:cTn>
                                        <p:tgtEl>
                                          <p:spTgt spid="1030"/>
                                        </p:tgtEl>
                                      </p:cBhvr>
                                      <p:to x="100000" y="80000"/>
                                    </p:animScale>
                                    <p:animScale>
                                      <p:cBhvr>
                                        <p:cTn id="146" dur="166" decel="50000">
                                          <p:stCondLst>
                                            <p:cond delay="1338"/>
                                          </p:stCondLst>
                                        </p:cTn>
                                        <p:tgtEl>
                                          <p:spTgt spid="1030"/>
                                        </p:tgtEl>
                                      </p:cBhvr>
                                      <p:to x="100000" y="100000"/>
                                    </p:animScale>
                                    <p:animScale>
                                      <p:cBhvr>
                                        <p:cTn id="147" dur="26">
                                          <p:stCondLst>
                                            <p:cond delay="1642"/>
                                          </p:stCondLst>
                                        </p:cTn>
                                        <p:tgtEl>
                                          <p:spTgt spid="1030"/>
                                        </p:tgtEl>
                                      </p:cBhvr>
                                      <p:to x="100000" y="90000"/>
                                    </p:animScale>
                                    <p:animScale>
                                      <p:cBhvr>
                                        <p:cTn id="148" dur="166" decel="50000">
                                          <p:stCondLst>
                                            <p:cond delay="1668"/>
                                          </p:stCondLst>
                                        </p:cTn>
                                        <p:tgtEl>
                                          <p:spTgt spid="1030"/>
                                        </p:tgtEl>
                                      </p:cBhvr>
                                      <p:to x="100000" y="100000"/>
                                    </p:animScale>
                                    <p:animScale>
                                      <p:cBhvr>
                                        <p:cTn id="149" dur="26">
                                          <p:stCondLst>
                                            <p:cond delay="1808"/>
                                          </p:stCondLst>
                                        </p:cTn>
                                        <p:tgtEl>
                                          <p:spTgt spid="1030"/>
                                        </p:tgtEl>
                                      </p:cBhvr>
                                      <p:to x="100000" y="95000"/>
                                    </p:animScale>
                                    <p:animScale>
                                      <p:cBhvr>
                                        <p:cTn id="150" dur="166" decel="50000">
                                          <p:stCondLst>
                                            <p:cond delay="1834"/>
                                          </p:stCondLst>
                                        </p:cTn>
                                        <p:tgtEl>
                                          <p:spTgt spid="1030"/>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17"/>
                                        </p:tgtEl>
                                        <p:attrNameLst>
                                          <p:attrName>style.visibility</p:attrName>
                                        </p:attrNameLst>
                                      </p:cBhvr>
                                      <p:to>
                                        <p:strVal val="visible"/>
                                      </p:to>
                                    </p:set>
                                    <p:animEffect transition="in" filter="wipe(down)">
                                      <p:cBhvr>
                                        <p:cTn id="153" dur="580">
                                          <p:stCondLst>
                                            <p:cond delay="0"/>
                                          </p:stCondLst>
                                        </p:cTn>
                                        <p:tgtEl>
                                          <p:spTgt spid="17"/>
                                        </p:tgtEl>
                                      </p:cBhvr>
                                    </p:animEffect>
                                    <p:anim calcmode="lin" valueType="num">
                                      <p:cBhvr>
                                        <p:cTn id="15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7"/>
                                        </p:tgtEl>
                                      </p:cBhvr>
                                      <p:to x="100000" y="60000"/>
                                    </p:animScale>
                                    <p:animScale>
                                      <p:cBhvr>
                                        <p:cTn id="160" dur="166" decel="50000">
                                          <p:stCondLst>
                                            <p:cond delay="676"/>
                                          </p:stCondLst>
                                        </p:cTn>
                                        <p:tgtEl>
                                          <p:spTgt spid="17"/>
                                        </p:tgtEl>
                                      </p:cBhvr>
                                      <p:to x="100000" y="100000"/>
                                    </p:animScale>
                                    <p:animScale>
                                      <p:cBhvr>
                                        <p:cTn id="161" dur="26">
                                          <p:stCondLst>
                                            <p:cond delay="1312"/>
                                          </p:stCondLst>
                                        </p:cTn>
                                        <p:tgtEl>
                                          <p:spTgt spid="17"/>
                                        </p:tgtEl>
                                      </p:cBhvr>
                                      <p:to x="100000" y="80000"/>
                                    </p:animScale>
                                    <p:animScale>
                                      <p:cBhvr>
                                        <p:cTn id="162" dur="166" decel="50000">
                                          <p:stCondLst>
                                            <p:cond delay="1338"/>
                                          </p:stCondLst>
                                        </p:cTn>
                                        <p:tgtEl>
                                          <p:spTgt spid="17"/>
                                        </p:tgtEl>
                                      </p:cBhvr>
                                      <p:to x="100000" y="100000"/>
                                    </p:animScale>
                                    <p:animScale>
                                      <p:cBhvr>
                                        <p:cTn id="163" dur="26">
                                          <p:stCondLst>
                                            <p:cond delay="1642"/>
                                          </p:stCondLst>
                                        </p:cTn>
                                        <p:tgtEl>
                                          <p:spTgt spid="17"/>
                                        </p:tgtEl>
                                      </p:cBhvr>
                                      <p:to x="100000" y="90000"/>
                                    </p:animScale>
                                    <p:animScale>
                                      <p:cBhvr>
                                        <p:cTn id="164" dur="166" decel="50000">
                                          <p:stCondLst>
                                            <p:cond delay="1668"/>
                                          </p:stCondLst>
                                        </p:cTn>
                                        <p:tgtEl>
                                          <p:spTgt spid="17"/>
                                        </p:tgtEl>
                                      </p:cBhvr>
                                      <p:to x="100000" y="100000"/>
                                    </p:animScale>
                                    <p:animScale>
                                      <p:cBhvr>
                                        <p:cTn id="165" dur="26">
                                          <p:stCondLst>
                                            <p:cond delay="1808"/>
                                          </p:stCondLst>
                                        </p:cTn>
                                        <p:tgtEl>
                                          <p:spTgt spid="17"/>
                                        </p:tgtEl>
                                      </p:cBhvr>
                                      <p:to x="100000" y="95000"/>
                                    </p:animScale>
                                    <p:animScale>
                                      <p:cBhvr>
                                        <p:cTn id="166" dur="166" decel="50000">
                                          <p:stCondLst>
                                            <p:cond delay="1834"/>
                                          </p:stCondLst>
                                        </p:cTn>
                                        <p:tgtEl>
                                          <p:spTgt spid="17"/>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19"/>
                                        </p:tgtEl>
                                        <p:attrNameLst>
                                          <p:attrName>style.visibility</p:attrName>
                                        </p:attrNameLst>
                                      </p:cBhvr>
                                      <p:to>
                                        <p:strVal val="visible"/>
                                      </p:to>
                                    </p:set>
                                    <p:animEffect transition="in" filter="wipe(down)">
                                      <p:cBhvr>
                                        <p:cTn id="169" dur="580">
                                          <p:stCondLst>
                                            <p:cond delay="0"/>
                                          </p:stCondLst>
                                        </p:cTn>
                                        <p:tgtEl>
                                          <p:spTgt spid="19"/>
                                        </p:tgtEl>
                                      </p:cBhvr>
                                    </p:animEffect>
                                    <p:anim calcmode="lin" valueType="num">
                                      <p:cBhvr>
                                        <p:cTn id="17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75" dur="26">
                                          <p:stCondLst>
                                            <p:cond delay="650"/>
                                          </p:stCondLst>
                                        </p:cTn>
                                        <p:tgtEl>
                                          <p:spTgt spid="19"/>
                                        </p:tgtEl>
                                      </p:cBhvr>
                                      <p:to x="100000" y="60000"/>
                                    </p:animScale>
                                    <p:animScale>
                                      <p:cBhvr>
                                        <p:cTn id="176" dur="166" decel="50000">
                                          <p:stCondLst>
                                            <p:cond delay="676"/>
                                          </p:stCondLst>
                                        </p:cTn>
                                        <p:tgtEl>
                                          <p:spTgt spid="19"/>
                                        </p:tgtEl>
                                      </p:cBhvr>
                                      <p:to x="100000" y="100000"/>
                                    </p:animScale>
                                    <p:animScale>
                                      <p:cBhvr>
                                        <p:cTn id="177" dur="26">
                                          <p:stCondLst>
                                            <p:cond delay="1312"/>
                                          </p:stCondLst>
                                        </p:cTn>
                                        <p:tgtEl>
                                          <p:spTgt spid="19"/>
                                        </p:tgtEl>
                                      </p:cBhvr>
                                      <p:to x="100000" y="80000"/>
                                    </p:animScale>
                                    <p:animScale>
                                      <p:cBhvr>
                                        <p:cTn id="178" dur="166" decel="50000">
                                          <p:stCondLst>
                                            <p:cond delay="1338"/>
                                          </p:stCondLst>
                                        </p:cTn>
                                        <p:tgtEl>
                                          <p:spTgt spid="19"/>
                                        </p:tgtEl>
                                      </p:cBhvr>
                                      <p:to x="100000" y="100000"/>
                                    </p:animScale>
                                    <p:animScale>
                                      <p:cBhvr>
                                        <p:cTn id="179" dur="26">
                                          <p:stCondLst>
                                            <p:cond delay="1642"/>
                                          </p:stCondLst>
                                        </p:cTn>
                                        <p:tgtEl>
                                          <p:spTgt spid="19"/>
                                        </p:tgtEl>
                                      </p:cBhvr>
                                      <p:to x="100000" y="90000"/>
                                    </p:animScale>
                                    <p:animScale>
                                      <p:cBhvr>
                                        <p:cTn id="180" dur="166" decel="50000">
                                          <p:stCondLst>
                                            <p:cond delay="1668"/>
                                          </p:stCondLst>
                                        </p:cTn>
                                        <p:tgtEl>
                                          <p:spTgt spid="19"/>
                                        </p:tgtEl>
                                      </p:cBhvr>
                                      <p:to x="100000" y="100000"/>
                                    </p:animScale>
                                    <p:animScale>
                                      <p:cBhvr>
                                        <p:cTn id="181" dur="26">
                                          <p:stCondLst>
                                            <p:cond delay="1808"/>
                                          </p:stCondLst>
                                        </p:cTn>
                                        <p:tgtEl>
                                          <p:spTgt spid="19"/>
                                        </p:tgtEl>
                                      </p:cBhvr>
                                      <p:to x="100000" y="95000"/>
                                    </p:animScale>
                                    <p:animScale>
                                      <p:cBhvr>
                                        <p:cTn id="182" dur="166" decel="50000">
                                          <p:stCondLst>
                                            <p:cond delay="1834"/>
                                          </p:stCondLst>
                                        </p:cTn>
                                        <p:tgtEl>
                                          <p:spTgt spid="19"/>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20"/>
                                        </p:tgtEl>
                                        <p:attrNameLst>
                                          <p:attrName>style.visibility</p:attrName>
                                        </p:attrNameLst>
                                      </p:cBhvr>
                                      <p:to>
                                        <p:strVal val="visible"/>
                                      </p:to>
                                    </p:set>
                                    <p:animEffect transition="in" filter="wipe(down)">
                                      <p:cBhvr>
                                        <p:cTn id="185" dur="580">
                                          <p:stCondLst>
                                            <p:cond delay="0"/>
                                          </p:stCondLst>
                                        </p:cTn>
                                        <p:tgtEl>
                                          <p:spTgt spid="20"/>
                                        </p:tgtEl>
                                      </p:cBhvr>
                                    </p:animEffect>
                                    <p:anim calcmode="lin" valueType="num">
                                      <p:cBhvr>
                                        <p:cTn id="18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91" dur="26">
                                          <p:stCondLst>
                                            <p:cond delay="650"/>
                                          </p:stCondLst>
                                        </p:cTn>
                                        <p:tgtEl>
                                          <p:spTgt spid="20"/>
                                        </p:tgtEl>
                                      </p:cBhvr>
                                      <p:to x="100000" y="60000"/>
                                    </p:animScale>
                                    <p:animScale>
                                      <p:cBhvr>
                                        <p:cTn id="192" dur="166" decel="50000">
                                          <p:stCondLst>
                                            <p:cond delay="676"/>
                                          </p:stCondLst>
                                        </p:cTn>
                                        <p:tgtEl>
                                          <p:spTgt spid="20"/>
                                        </p:tgtEl>
                                      </p:cBhvr>
                                      <p:to x="100000" y="100000"/>
                                    </p:animScale>
                                    <p:animScale>
                                      <p:cBhvr>
                                        <p:cTn id="193" dur="26">
                                          <p:stCondLst>
                                            <p:cond delay="1312"/>
                                          </p:stCondLst>
                                        </p:cTn>
                                        <p:tgtEl>
                                          <p:spTgt spid="20"/>
                                        </p:tgtEl>
                                      </p:cBhvr>
                                      <p:to x="100000" y="80000"/>
                                    </p:animScale>
                                    <p:animScale>
                                      <p:cBhvr>
                                        <p:cTn id="194" dur="166" decel="50000">
                                          <p:stCondLst>
                                            <p:cond delay="1338"/>
                                          </p:stCondLst>
                                        </p:cTn>
                                        <p:tgtEl>
                                          <p:spTgt spid="20"/>
                                        </p:tgtEl>
                                      </p:cBhvr>
                                      <p:to x="100000" y="100000"/>
                                    </p:animScale>
                                    <p:animScale>
                                      <p:cBhvr>
                                        <p:cTn id="195" dur="26">
                                          <p:stCondLst>
                                            <p:cond delay="1642"/>
                                          </p:stCondLst>
                                        </p:cTn>
                                        <p:tgtEl>
                                          <p:spTgt spid="20"/>
                                        </p:tgtEl>
                                      </p:cBhvr>
                                      <p:to x="100000" y="90000"/>
                                    </p:animScale>
                                    <p:animScale>
                                      <p:cBhvr>
                                        <p:cTn id="196" dur="166" decel="50000">
                                          <p:stCondLst>
                                            <p:cond delay="1668"/>
                                          </p:stCondLst>
                                        </p:cTn>
                                        <p:tgtEl>
                                          <p:spTgt spid="20"/>
                                        </p:tgtEl>
                                      </p:cBhvr>
                                      <p:to x="100000" y="100000"/>
                                    </p:animScale>
                                    <p:animScale>
                                      <p:cBhvr>
                                        <p:cTn id="197" dur="26">
                                          <p:stCondLst>
                                            <p:cond delay="1808"/>
                                          </p:stCondLst>
                                        </p:cTn>
                                        <p:tgtEl>
                                          <p:spTgt spid="20"/>
                                        </p:tgtEl>
                                      </p:cBhvr>
                                      <p:to x="100000" y="95000"/>
                                    </p:animScale>
                                    <p:animScale>
                                      <p:cBhvr>
                                        <p:cTn id="198" dur="166" decel="50000">
                                          <p:stCondLst>
                                            <p:cond delay="1834"/>
                                          </p:stCondLst>
                                        </p:cTn>
                                        <p:tgtEl>
                                          <p:spTgt spid="20"/>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nodeType="clickEffect">
                                  <p:stCondLst>
                                    <p:cond delay="0"/>
                                  </p:stCondLst>
                                  <p:childTnLst>
                                    <p:set>
                                      <p:cBhvr>
                                        <p:cTn id="202" dur="1" fill="hold">
                                          <p:stCondLst>
                                            <p:cond delay="0"/>
                                          </p:stCondLst>
                                        </p:cTn>
                                        <p:tgtEl>
                                          <p:spTgt spid="1031"/>
                                        </p:tgtEl>
                                        <p:attrNameLst>
                                          <p:attrName>style.visibility</p:attrName>
                                        </p:attrNameLst>
                                      </p:cBhvr>
                                      <p:to>
                                        <p:strVal val="visible"/>
                                      </p:to>
                                    </p:set>
                                    <p:animEffect transition="in" filter="wipe(down)">
                                      <p:cBhvr>
                                        <p:cTn id="203" dur="580">
                                          <p:stCondLst>
                                            <p:cond delay="0"/>
                                          </p:stCondLst>
                                        </p:cTn>
                                        <p:tgtEl>
                                          <p:spTgt spid="1031"/>
                                        </p:tgtEl>
                                      </p:cBhvr>
                                    </p:animEffect>
                                    <p:anim calcmode="lin" valueType="num">
                                      <p:cBhvr>
                                        <p:cTn id="204"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209" dur="26">
                                          <p:stCondLst>
                                            <p:cond delay="650"/>
                                          </p:stCondLst>
                                        </p:cTn>
                                        <p:tgtEl>
                                          <p:spTgt spid="1031"/>
                                        </p:tgtEl>
                                      </p:cBhvr>
                                      <p:to x="100000" y="60000"/>
                                    </p:animScale>
                                    <p:animScale>
                                      <p:cBhvr>
                                        <p:cTn id="210" dur="166" decel="50000">
                                          <p:stCondLst>
                                            <p:cond delay="676"/>
                                          </p:stCondLst>
                                        </p:cTn>
                                        <p:tgtEl>
                                          <p:spTgt spid="1031"/>
                                        </p:tgtEl>
                                      </p:cBhvr>
                                      <p:to x="100000" y="100000"/>
                                    </p:animScale>
                                    <p:animScale>
                                      <p:cBhvr>
                                        <p:cTn id="211" dur="26">
                                          <p:stCondLst>
                                            <p:cond delay="1312"/>
                                          </p:stCondLst>
                                        </p:cTn>
                                        <p:tgtEl>
                                          <p:spTgt spid="1031"/>
                                        </p:tgtEl>
                                      </p:cBhvr>
                                      <p:to x="100000" y="80000"/>
                                    </p:animScale>
                                    <p:animScale>
                                      <p:cBhvr>
                                        <p:cTn id="212" dur="166" decel="50000">
                                          <p:stCondLst>
                                            <p:cond delay="1338"/>
                                          </p:stCondLst>
                                        </p:cTn>
                                        <p:tgtEl>
                                          <p:spTgt spid="1031"/>
                                        </p:tgtEl>
                                      </p:cBhvr>
                                      <p:to x="100000" y="100000"/>
                                    </p:animScale>
                                    <p:animScale>
                                      <p:cBhvr>
                                        <p:cTn id="213" dur="26">
                                          <p:stCondLst>
                                            <p:cond delay="1642"/>
                                          </p:stCondLst>
                                        </p:cTn>
                                        <p:tgtEl>
                                          <p:spTgt spid="1031"/>
                                        </p:tgtEl>
                                      </p:cBhvr>
                                      <p:to x="100000" y="90000"/>
                                    </p:animScale>
                                    <p:animScale>
                                      <p:cBhvr>
                                        <p:cTn id="214" dur="166" decel="50000">
                                          <p:stCondLst>
                                            <p:cond delay="1668"/>
                                          </p:stCondLst>
                                        </p:cTn>
                                        <p:tgtEl>
                                          <p:spTgt spid="1031"/>
                                        </p:tgtEl>
                                      </p:cBhvr>
                                      <p:to x="100000" y="100000"/>
                                    </p:animScale>
                                    <p:animScale>
                                      <p:cBhvr>
                                        <p:cTn id="215" dur="26">
                                          <p:stCondLst>
                                            <p:cond delay="1808"/>
                                          </p:stCondLst>
                                        </p:cTn>
                                        <p:tgtEl>
                                          <p:spTgt spid="1031"/>
                                        </p:tgtEl>
                                      </p:cBhvr>
                                      <p:to x="100000" y="95000"/>
                                    </p:animScale>
                                    <p:animScale>
                                      <p:cBhvr>
                                        <p:cTn id="216" dur="166" decel="50000">
                                          <p:stCondLst>
                                            <p:cond delay="1834"/>
                                          </p:stCondLst>
                                        </p:cTn>
                                        <p:tgtEl>
                                          <p:spTgt spid="1031"/>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23"/>
                                        </p:tgtEl>
                                        <p:attrNameLst>
                                          <p:attrName>style.visibility</p:attrName>
                                        </p:attrNameLst>
                                      </p:cBhvr>
                                      <p:to>
                                        <p:strVal val="visible"/>
                                      </p:to>
                                    </p:set>
                                    <p:animEffect transition="in" filter="wipe(down)">
                                      <p:cBhvr>
                                        <p:cTn id="219" dur="580">
                                          <p:stCondLst>
                                            <p:cond delay="0"/>
                                          </p:stCondLst>
                                        </p:cTn>
                                        <p:tgtEl>
                                          <p:spTgt spid="23"/>
                                        </p:tgtEl>
                                      </p:cBhvr>
                                    </p:animEffect>
                                    <p:anim calcmode="lin" valueType="num">
                                      <p:cBhvr>
                                        <p:cTn id="22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25" dur="26">
                                          <p:stCondLst>
                                            <p:cond delay="650"/>
                                          </p:stCondLst>
                                        </p:cTn>
                                        <p:tgtEl>
                                          <p:spTgt spid="23"/>
                                        </p:tgtEl>
                                      </p:cBhvr>
                                      <p:to x="100000" y="60000"/>
                                    </p:animScale>
                                    <p:animScale>
                                      <p:cBhvr>
                                        <p:cTn id="226" dur="166" decel="50000">
                                          <p:stCondLst>
                                            <p:cond delay="676"/>
                                          </p:stCondLst>
                                        </p:cTn>
                                        <p:tgtEl>
                                          <p:spTgt spid="23"/>
                                        </p:tgtEl>
                                      </p:cBhvr>
                                      <p:to x="100000" y="100000"/>
                                    </p:animScale>
                                    <p:animScale>
                                      <p:cBhvr>
                                        <p:cTn id="227" dur="26">
                                          <p:stCondLst>
                                            <p:cond delay="1312"/>
                                          </p:stCondLst>
                                        </p:cTn>
                                        <p:tgtEl>
                                          <p:spTgt spid="23"/>
                                        </p:tgtEl>
                                      </p:cBhvr>
                                      <p:to x="100000" y="80000"/>
                                    </p:animScale>
                                    <p:animScale>
                                      <p:cBhvr>
                                        <p:cTn id="228" dur="166" decel="50000">
                                          <p:stCondLst>
                                            <p:cond delay="1338"/>
                                          </p:stCondLst>
                                        </p:cTn>
                                        <p:tgtEl>
                                          <p:spTgt spid="23"/>
                                        </p:tgtEl>
                                      </p:cBhvr>
                                      <p:to x="100000" y="100000"/>
                                    </p:animScale>
                                    <p:animScale>
                                      <p:cBhvr>
                                        <p:cTn id="229" dur="26">
                                          <p:stCondLst>
                                            <p:cond delay="1642"/>
                                          </p:stCondLst>
                                        </p:cTn>
                                        <p:tgtEl>
                                          <p:spTgt spid="23"/>
                                        </p:tgtEl>
                                      </p:cBhvr>
                                      <p:to x="100000" y="90000"/>
                                    </p:animScale>
                                    <p:animScale>
                                      <p:cBhvr>
                                        <p:cTn id="230" dur="166" decel="50000">
                                          <p:stCondLst>
                                            <p:cond delay="1668"/>
                                          </p:stCondLst>
                                        </p:cTn>
                                        <p:tgtEl>
                                          <p:spTgt spid="23"/>
                                        </p:tgtEl>
                                      </p:cBhvr>
                                      <p:to x="100000" y="100000"/>
                                    </p:animScale>
                                    <p:animScale>
                                      <p:cBhvr>
                                        <p:cTn id="231" dur="26">
                                          <p:stCondLst>
                                            <p:cond delay="1808"/>
                                          </p:stCondLst>
                                        </p:cTn>
                                        <p:tgtEl>
                                          <p:spTgt spid="23"/>
                                        </p:tgtEl>
                                      </p:cBhvr>
                                      <p:to x="100000" y="95000"/>
                                    </p:animScale>
                                    <p:animScale>
                                      <p:cBhvr>
                                        <p:cTn id="232" dur="166" decel="50000">
                                          <p:stCondLst>
                                            <p:cond delay="1834"/>
                                          </p:stCondLst>
                                        </p:cTn>
                                        <p:tgtEl>
                                          <p:spTgt spid="23"/>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22"/>
                                        </p:tgtEl>
                                        <p:attrNameLst>
                                          <p:attrName>style.visibility</p:attrName>
                                        </p:attrNameLst>
                                      </p:cBhvr>
                                      <p:to>
                                        <p:strVal val="visible"/>
                                      </p:to>
                                    </p:set>
                                    <p:animEffect transition="in" filter="wipe(down)">
                                      <p:cBhvr>
                                        <p:cTn id="235" dur="580">
                                          <p:stCondLst>
                                            <p:cond delay="0"/>
                                          </p:stCondLst>
                                        </p:cTn>
                                        <p:tgtEl>
                                          <p:spTgt spid="22"/>
                                        </p:tgtEl>
                                      </p:cBhvr>
                                    </p:animEffect>
                                    <p:anim calcmode="lin" valueType="num">
                                      <p:cBhvr>
                                        <p:cTn id="23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1" dur="26">
                                          <p:stCondLst>
                                            <p:cond delay="650"/>
                                          </p:stCondLst>
                                        </p:cTn>
                                        <p:tgtEl>
                                          <p:spTgt spid="22"/>
                                        </p:tgtEl>
                                      </p:cBhvr>
                                      <p:to x="100000" y="60000"/>
                                    </p:animScale>
                                    <p:animScale>
                                      <p:cBhvr>
                                        <p:cTn id="242" dur="166" decel="50000">
                                          <p:stCondLst>
                                            <p:cond delay="676"/>
                                          </p:stCondLst>
                                        </p:cTn>
                                        <p:tgtEl>
                                          <p:spTgt spid="22"/>
                                        </p:tgtEl>
                                      </p:cBhvr>
                                      <p:to x="100000" y="100000"/>
                                    </p:animScale>
                                    <p:animScale>
                                      <p:cBhvr>
                                        <p:cTn id="243" dur="26">
                                          <p:stCondLst>
                                            <p:cond delay="1312"/>
                                          </p:stCondLst>
                                        </p:cTn>
                                        <p:tgtEl>
                                          <p:spTgt spid="22"/>
                                        </p:tgtEl>
                                      </p:cBhvr>
                                      <p:to x="100000" y="80000"/>
                                    </p:animScale>
                                    <p:animScale>
                                      <p:cBhvr>
                                        <p:cTn id="244" dur="166" decel="50000">
                                          <p:stCondLst>
                                            <p:cond delay="1338"/>
                                          </p:stCondLst>
                                        </p:cTn>
                                        <p:tgtEl>
                                          <p:spTgt spid="22"/>
                                        </p:tgtEl>
                                      </p:cBhvr>
                                      <p:to x="100000" y="100000"/>
                                    </p:animScale>
                                    <p:animScale>
                                      <p:cBhvr>
                                        <p:cTn id="245" dur="26">
                                          <p:stCondLst>
                                            <p:cond delay="1642"/>
                                          </p:stCondLst>
                                        </p:cTn>
                                        <p:tgtEl>
                                          <p:spTgt spid="22"/>
                                        </p:tgtEl>
                                      </p:cBhvr>
                                      <p:to x="100000" y="90000"/>
                                    </p:animScale>
                                    <p:animScale>
                                      <p:cBhvr>
                                        <p:cTn id="246" dur="166" decel="50000">
                                          <p:stCondLst>
                                            <p:cond delay="1668"/>
                                          </p:stCondLst>
                                        </p:cTn>
                                        <p:tgtEl>
                                          <p:spTgt spid="22"/>
                                        </p:tgtEl>
                                      </p:cBhvr>
                                      <p:to x="100000" y="100000"/>
                                    </p:animScale>
                                    <p:animScale>
                                      <p:cBhvr>
                                        <p:cTn id="247" dur="26">
                                          <p:stCondLst>
                                            <p:cond delay="1808"/>
                                          </p:stCondLst>
                                        </p:cTn>
                                        <p:tgtEl>
                                          <p:spTgt spid="22"/>
                                        </p:tgtEl>
                                      </p:cBhvr>
                                      <p:to x="100000" y="95000"/>
                                    </p:animScale>
                                    <p:animScale>
                                      <p:cBhvr>
                                        <p:cTn id="24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10946" name="Content Placeholder 4"/>
          <p:cNvGraphicFramePr>
            <a:graphicFrameLocks noGrp="1"/>
          </p:cNvGraphicFramePr>
          <p:nvPr>
            <p:ph idx="1"/>
          </p:nvPr>
        </p:nvGraphicFramePr>
        <p:xfrm>
          <a:off x="304800" y="1295400"/>
          <a:ext cx="8610600" cy="5257800"/>
        </p:xfrm>
        <a:graphic>
          <a:graphicData uri="http://schemas.openxmlformats.org/presentationml/2006/ole">
            <mc:AlternateContent xmlns:mc="http://schemas.openxmlformats.org/markup-compatibility/2006">
              <mc:Choice xmlns:v="urn:schemas-microsoft-com:vml" Requires="v">
                <p:oleObj spid="_x0000_s210947" r:id="rId5" imgW="8612936" imgH="5254318" progId="Excel.Chart.8">
                  <p:embed/>
                </p:oleObj>
              </mc:Choice>
              <mc:Fallback>
                <p:oleObj r:id="rId5" imgW="8612936" imgH="5254318"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8610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47" name="Title 1"/>
          <p:cNvSpPr txBox="1">
            <a:spLocks/>
          </p:cNvSpPr>
          <p:nvPr/>
        </p:nvSpPr>
        <p:spPr bwMode="auto">
          <a:xfrm>
            <a:off x="381000" y="4572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 (Dr. H’s Patient)</a:t>
            </a:r>
            <a:endParaRPr lang="en-US" sz="3200">
              <a:solidFill>
                <a:schemeClr val="tx2"/>
              </a:solidFill>
              <a:latin typeface="Calibri" pitchFamily="-72"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1970" name="Content Placeholder 2"/>
          <p:cNvSpPr>
            <a:spLocks noGrp="1"/>
          </p:cNvSpPr>
          <p:nvPr>
            <p:ph idx="1"/>
          </p:nvPr>
        </p:nvSpPr>
        <p:spPr>
          <a:xfrm>
            <a:off x="381000" y="1371600"/>
            <a:ext cx="8229600" cy="646113"/>
          </a:xfrm>
        </p:spPr>
        <p:txBody>
          <a:bodyPr/>
          <a:lstStyle/>
          <a:p>
            <a:r>
              <a:rPr lang="en-US" b="1" smtClean="0"/>
              <a:t>Diagnosis: ?</a:t>
            </a:r>
          </a:p>
          <a:p>
            <a:endParaRPr lang="en-US" smtClean="0"/>
          </a:p>
        </p:txBody>
      </p:sp>
      <p:graphicFrame>
        <p:nvGraphicFramePr>
          <p:cNvPr id="5" name="Table 4"/>
          <p:cNvGraphicFramePr>
            <a:graphicFrameLocks noGrp="1"/>
          </p:cNvGraphicFramePr>
          <p:nvPr/>
        </p:nvGraphicFramePr>
        <p:xfrm>
          <a:off x="533400" y="2209800"/>
          <a:ext cx="8229600" cy="4225925"/>
        </p:xfrm>
        <a:graphic>
          <a:graphicData uri="http://schemas.openxmlformats.org/drawingml/2006/table">
            <a:tbl>
              <a:tblPr firstRow="1" bandRow="1">
                <a:tableStyleId>{5C22544A-7EE6-4342-B048-85BDC9FD1C3A}</a:tableStyleId>
              </a:tblPr>
              <a:tblGrid>
                <a:gridCol w="4114800"/>
                <a:gridCol w="4114800"/>
              </a:tblGrid>
              <a:tr h="462577">
                <a:tc>
                  <a:txBody>
                    <a:bodyPr/>
                    <a:lstStyle/>
                    <a:p>
                      <a:pPr algn="ctr"/>
                      <a:r>
                        <a:rPr lang="en-US" dirty="0" smtClean="0">
                          <a:solidFill>
                            <a:schemeClr val="tx1"/>
                          </a:solidFill>
                        </a:rPr>
                        <a:t>ACQUIRED</a:t>
                      </a:r>
                      <a:endParaRPr lang="en-US" dirty="0">
                        <a:solidFill>
                          <a:schemeClr val="tx1"/>
                        </a:solidFill>
                      </a:endParaRPr>
                    </a:p>
                  </a:txBody>
                  <a:tcPr>
                    <a:solidFill>
                      <a:schemeClr val="accent5">
                        <a:lumMod val="60000"/>
                        <a:lumOff val="40000"/>
                      </a:schemeClr>
                    </a:solidFill>
                  </a:tcPr>
                </a:tc>
                <a:tc>
                  <a:txBody>
                    <a:bodyPr/>
                    <a:lstStyle/>
                    <a:p>
                      <a:pPr algn="ctr"/>
                      <a:r>
                        <a:rPr lang="en-US" dirty="0" smtClean="0">
                          <a:solidFill>
                            <a:schemeClr val="tx1"/>
                          </a:solidFill>
                        </a:rPr>
                        <a:t>INHERITED</a:t>
                      </a:r>
                      <a:endParaRPr lang="en-US" dirty="0">
                        <a:solidFill>
                          <a:schemeClr val="tx1"/>
                        </a:solidFill>
                      </a:endParaRPr>
                    </a:p>
                  </a:txBody>
                  <a:tcPr>
                    <a:solidFill>
                      <a:schemeClr val="accent5">
                        <a:lumMod val="60000"/>
                        <a:lumOff val="40000"/>
                      </a:schemeClr>
                    </a:solidFill>
                  </a:tcPr>
                </a:tc>
              </a:tr>
              <a:tr h="3763983">
                <a:tc>
                  <a:txBody>
                    <a:bodyPr/>
                    <a:lstStyle/>
                    <a:p>
                      <a:r>
                        <a:rPr lang="en-US" sz="2400" dirty="0" smtClean="0"/>
                        <a:t>Infection</a:t>
                      </a:r>
                    </a:p>
                    <a:p>
                      <a:r>
                        <a:rPr lang="en-US" sz="2400" dirty="0" smtClean="0"/>
                        <a:t>Autoimmune</a:t>
                      </a:r>
                    </a:p>
                    <a:p>
                      <a:r>
                        <a:rPr lang="en-US" sz="2400" dirty="0" smtClean="0"/>
                        <a:t>Drug-Induced</a:t>
                      </a:r>
                    </a:p>
                    <a:p>
                      <a:r>
                        <a:rPr lang="en-US" sz="2400" dirty="0" smtClean="0"/>
                        <a:t>Sequestration</a:t>
                      </a:r>
                    </a:p>
                    <a:p>
                      <a:r>
                        <a:rPr lang="en-US" sz="2400" dirty="0" smtClean="0"/>
                        <a:t>Nutritional Deficiency</a:t>
                      </a:r>
                    </a:p>
                    <a:p>
                      <a:r>
                        <a:rPr lang="en-US" sz="2400" dirty="0" smtClean="0"/>
                        <a:t>Idiopathic</a:t>
                      </a:r>
                    </a:p>
                    <a:p>
                      <a:r>
                        <a:rPr lang="en-US" sz="2400" dirty="0" smtClean="0"/>
                        <a:t>Bone Marrow Replacement</a:t>
                      </a:r>
                    </a:p>
                    <a:p>
                      <a:endParaRPr lang="en-US" sz="2400" dirty="0"/>
                    </a:p>
                  </a:txBody>
                  <a:tcPr>
                    <a:solidFill>
                      <a:schemeClr val="accent5">
                        <a:lumMod val="20000"/>
                        <a:lumOff val="80000"/>
                      </a:schemeClr>
                    </a:solidFill>
                  </a:tcPr>
                </a:tc>
                <a:tc>
                  <a:txBody>
                    <a:bodyPr/>
                    <a:lstStyle/>
                    <a:p>
                      <a:r>
                        <a:rPr lang="en-US" sz="2400" dirty="0" smtClean="0"/>
                        <a:t>Severe Congenital Neutropenia</a:t>
                      </a:r>
                    </a:p>
                    <a:p>
                      <a:r>
                        <a:rPr lang="en-US" sz="2400" dirty="0" smtClean="0"/>
                        <a:t>Cyclic Neutropenia</a:t>
                      </a:r>
                    </a:p>
                    <a:p>
                      <a:r>
                        <a:rPr lang="en-US" sz="2400" dirty="0" smtClean="0"/>
                        <a:t>Syndromes associated with Neutropenia</a:t>
                      </a:r>
                    </a:p>
                    <a:p>
                      <a:r>
                        <a:rPr lang="en-US" sz="2400" dirty="0" smtClean="0"/>
                        <a:t>Immunodeficiency</a:t>
                      </a:r>
                    </a:p>
                    <a:p>
                      <a:endParaRPr lang="en-US" sz="2400" dirty="0"/>
                    </a:p>
                  </a:txBody>
                  <a:tcPr>
                    <a:solidFill>
                      <a:schemeClr val="accent5">
                        <a:lumMod val="20000"/>
                        <a:lumOff val="80000"/>
                      </a:schemeClr>
                    </a:solidFill>
                  </a:tcPr>
                </a:tc>
              </a:tr>
            </a:tbl>
          </a:graphicData>
        </a:graphic>
      </p:graphicFrame>
      <p:sp>
        <p:nvSpPr>
          <p:cNvPr id="6" name="TextBox 5"/>
          <p:cNvSpPr txBox="1">
            <a:spLocks noChangeArrowheads="1"/>
          </p:cNvSpPr>
          <p:nvPr/>
        </p:nvSpPr>
        <p:spPr bwMode="auto">
          <a:xfrm>
            <a:off x="457200" y="2630488"/>
            <a:ext cx="1981200" cy="923925"/>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a:p>
            <a:endParaRPr lang="en-US">
              <a:latin typeface="Bell MT" pitchFamily="-72" charset="0"/>
            </a:endParaRPr>
          </a:p>
        </p:txBody>
      </p:sp>
      <p:sp>
        <p:nvSpPr>
          <p:cNvPr id="7" name="TextBox 6"/>
          <p:cNvSpPr txBox="1">
            <a:spLocks noChangeArrowheads="1"/>
          </p:cNvSpPr>
          <p:nvPr/>
        </p:nvSpPr>
        <p:spPr bwMode="auto">
          <a:xfrm>
            <a:off x="4619625" y="2941638"/>
            <a:ext cx="2667000" cy="646112"/>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
        <p:nvSpPr>
          <p:cNvPr id="211984" name="Title 1"/>
          <p:cNvSpPr txBox="1">
            <a:spLocks/>
          </p:cNvSpPr>
          <p:nvPr/>
        </p:nvSpPr>
        <p:spPr bwMode="auto">
          <a:xfrm>
            <a:off x="381000" y="4572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 (Dr. H’s Patient)</a:t>
            </a:r>
            <a:endParaRPr lang="en-US" sz="3200">
              <a:solidFill>
                <a:schemeClr val="tx2"/>
              </a:solidFill>
              <a:latin typeface="Calibri"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81000" y="2209800"/>
            <a:ext cx="8458200" cy="4038600"/>
          </a:xfrm>
        </p:spPr>
        <p:txBody>
          <a:bodyPr>
            <a:noAutofit/>
          </a:bodyPr>
          <a:lstStyle/>
          <a:p>
            <a:pPr marL="365760" indent="-256032" fontAlgn="auto">
              <a:spcAft>
                <a:spcPts val="0"/>
              </a:spcAft>
              <a:buClr>
                <a:schemeClr val="accent3"/>
              </a:buClr>
              <a:buFont typeface="Georgia"/>
              <a:buChar char="•"/>
              <a:defRPr/>
            </a:pPr>
            <a:r>
              <a:rPr lang="en-US" sz="2800" b="1" u="sng" dirty="0" smtClean="0">
                <a:solidFill>
                  <a:srgbClr val="FF0000"/>
                </a:solidFill>
                <a:ea typeface="+mn-ea"/>
                <a:cs typeface="+mn-cs"/>
              </a:rPr>
              <a:t>Diagnosis</a:t>
            </a:r>
            <a:r>
              <a:rPr lang="en-US" sz="2800" dirty="0">
                <a:ea typeface="+mn-ea"/>
                <a:cs typeface="+mn-cs"/>
              </a:rPr>
              <a:t>: </a:t>
            </a:r>
            <a:r>
              <a:rPr lang="en-US" sz="2800" dirty="0" smtClean="0">
                <a:ea typeface="+mn-ea"/>
                <a:cs typeface="+mn-cs"/>
              </a:rPr>
              <a:t>Cyclic Neutropenia? Autoimmune neutropenia?</a:t>
            </a:r>
          </a:p>
          <a:p>
            <a:pPr marL="109728" indent="0" fontAlgn="auto">
              <a:spcAft>
                <a:spcPts val="0"/>
              </a:spcAft>
              <a:buClr>
                <a:schemeClr val="accent3"/>
              </a:buClr>
              <a:buFont typeface="Georgia"/>
              <a:buNone/>
              <a:defRPr/>
            </a:pPr>
            <a:endParaRPr lang="en-US" sz="2800" dirty="0">
              <a:ea typeface="+mn-ea"/>
              <a:cs typeface="+mn-cs"/>
            </a:endParaRPr>
          </a:p>
          <a:p>
            <a:pPr marL="365760" indent="-256032" fontAlgn="auto">
              <a:spcAft>
                <a:spcPts val="0"/>
              </a:spcAft>
              <a:buClr>
                <a:schemeClr val="accent3"/>
              </a:buClr>
              <a:buFont typeface="Georgia"/>
              <a:buChar char="•"/>
              <a:defRPr/>
            </a:pPr>
            <a:r>
              <a:rPr lang="en-US" sz="2800" u="sng" dirty="0">
                <a:ea typeface="+mn-ea"/>
                <a:cs typeface="+mn-cs"/>
                <a:sym typeface="Wingdings" pitchFamily="2" charset="2"/>
              </a:rPr>
              <a:t>Anticipatory guidance</a:t>
            </a:r>
            <a:r>
              <a:rPr lang="en-US" sz="2800" dirty="0">
                <a:ea typeface="+mn-ea"/>
                <a:cs typeface="+mn-cs"/>
                <a:sym typeface="Wingdings" pitchFamily="2" charset="2"/>
              </a:rPr>
              <a:t>: </a:t>
            </a:r>
            <a:r>
              <a:rPr lang="en-US" sz="2800" dirty="0" smtClean="0">
                <a:solidFill>
                  <a:schemeClr val="dk1"/>
                </a:solidFill>
                <a:ea typeface="+mn-ea"/>
                <a:cs typeface="+mn-cs"/>
              </a:rPr>
              <a:t>?</a:t>
            </a:r>
            <a:endParaRPr lang="en-US" sz="2800" dirty="0">
              <a:ea typeface="+mn-ea"/>
              <a:cs typeface="+mn-cs"/>
            </a:endParaRPr>
          </a:p>
        </p:txBody>
      </p:sp>
      <p:sp>
        <p:nvSpPr>
          <p:cNvPr id="212995" name="Title 1"/>
          <p:cNvSpPr txBox="1">
            <a:spLocks/>
          </p:cNvSpPr>
          <p:nvPr/>
        </p:nvSpPr>
        <p:spPr bwMode="auto">
          <a:xfrm>
            <a:off x="381000" y="4572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 (Dr. H’s Patient)</a:t>
            </a:r>
            <a:endParaRPr lang="en-US" sz="3200">
              <a:solidFill>
                <a:schemeClr val="tx2"/>
              </a:solidFill>
              <a:latin typeface="Calibri"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017" name="Title 1"/>
          <p:cNvSpPr>
            <a:spLocks noGrp="1"/>
          </p:cNvSpPr>
          <p:nvPr>
            <p:ph type="title"/>
          </p:nvPr>
        </p:nvSpPr>
        <p:spPr>
          <a:xfrm>
            <a:off x="381000" y="457200"/>
            <a:ext cx="8229600" cy="1066800"/>
          </a:xfrm>
        </p:spPr>
        <p:txBody>
          <a:bodyPr/>
          <a:lstStyle/>
          <a:p>
            <a:r>
              <a:rPr lang="en-US" sz="3200" smtClean="0"/>
              <a:t>C A S E  1</a:t>
            </a:r>
          </a:p>
        </p:txBody>
      </p:sp>
      <p:sp>
        <p:nvSpPr>
          <p:cNvPr id="3" name="Content Placeholder 2"/>
          <p:cNvSpPr>
            <a:spLocks noGrp="1"/>
          </p:cNvSpPr>
          <p:nvPr>
            <p:ph idx="1"/>
          </p:nvPr>
        </p:nvSpPr>
        <p:spPr>
          <a:xfrm>
            <a:off x="152400" y="1447800"/>
            <a:ext cx="8763000" cy="5257800"/>
          </a:xfrm>
        </p:spPr>
        <p:txBody>
          <a:bodyPr>
            <a:normAutofit/>
          </a:bodyPr>
          <a:lstStyle/>
          <a:p>
            <a:pPr marL="109728" indent="0" fontAlgn="auto">
              <a:spcAft>
                <a:spcPts val="0"/>
              </a:spcAft>
              <a:buClr>
                <a:schemeClr val="accent3"/>
              </a:buClr>
              <a:buFont typeface="Georgia"/>
              <a:buNone/>
              <a:defRPr/>
            </a:pPr>
            <a:r>
              <a:rPr lang="en-US" dirty="0" smtClean="0">
                <a:ea typeface="+mn-ea"/>
                <a:cs typeface="+mn-cs"/>
              </a:rPr>
              <a:t>13mo </a:t>
            </a:r>
            <a:r>
              <a:rPr lang="en-US" dirty="0">
                <a:ea typeface="+mn-ea"/>
                <a:cs typeface="+mn-cs"/>
              </a:rPr>
              <a:t>F seen for </a:t>
            </a:r>
            <a:r>
              <a:rPr lang="en-US" dirty="0" err="1">
                <a:ea typeface="+mn-ea"/>
                <a:cs typeface="+mn-cs"/>
              </a:rPr>
              <a:t>followup</a:t>
            </a:r>
            <a:r>
              <a:rPr lang="en-US" dirty="0">
                <a:ea typeface="+mn-ea"/>
                <a:cs typeface="+mn-cs"/>
              </a:rPr>
              <a:t> hospital </a:t>
            </a:r>
            <a:r>
              <a:rPr lang="en-US" dirty="0" smtClean="0">
                <a:ea typeface="+mn-ea"/>
                <a:cs typeface="+mn-cs"/>
              </a:rPr>
              <a:t>admission</a:t>
            </a:r>
          </a:p>
          <a:p>
            <a:pPr marL="658368" lvl="1" indent="-246888" fontAlgn="auto">
              <a:spcAft>
                <a:spcPts val="0"/>
              </a:spcAft>
              <a:buFont typeface="Georgia"/>
              <a:buChar char="▫"/>
              <a:defRPr/>
            </a:pPr>
            <a:r>
              <a:rPr lang="en-US" dirty="0" smtClean="0">
                <a:ea typeface="+mn-ea"/>
              </a:rPr>
              <a:t>Admitted </a:t>
            </a:r>
            <a:r>
              <a:rPr lang="en-US" dirty="0">
                <a:ea typeface="+mn-ea"/>
              </a:rPr>
              <a:t>for pseudomonas otitis </a:t>
            </a:r>
            <a:r>
              <a:rPr lang="en-US" dirty="0" err="1">
                <a:ea typeface="+mn-ea"/>
              </a:rPr>
              <a:t>externa</a:t>
            </a:r>
            <a:r>
              <a:rPr lang="en-US" dirty="0">
                <a:ea typeface="+mn-ea"/>
              </a:rPr>
              <a:t> and found to have neutropenia </a:t>
            </a:r>
            <a:endParaRPr lang="en-US" dirty="0" smtClean="0">
              <a:ea typeface="+mn-ea"/>
            </a:endParaRPr>
          </a:p>
          <a:p>
            <a:pPr marL="658368" lvl="1" indent="-246888" fontAlgn="auto">
              <a:spcAft>
                <a:spcPts val="0"/>
              </a:spcAft>
              <a:buFont typeface="Georgia"/>
              <a:buChar char="▫"/>
              <a:defRPr/>
            </a:pPr>
            <a:r>
              <a:rPr lang="en-US" dirty="0" smtClean="0">
                <a:ea typeface="+mn-ea"/>
              </a:rPr>
              <a:t>ANCs</a:t>
            </a:r>
            <a:r>
              <a:rPr lang="en-US" dirty="0">
                <a:ea typeface="+mn-ea"/>
              </a:rPr>
              <a:t>: 54-896 (at discharge)</a:t>
            </a:r>
          </a:p>
          <a:p>
            <a:pPr marL="365760" indent="-256032" fontAlgn="auto">
              <a:spcAft>
                <a:spcPts val="0"/>
              </a:spcAft>
              <a:buClr>
                <a:schemeClr val="accent3"/>
              </a:buClr>
              <a:buFont typeface="Georgia"/>
              <a:buChar char="•"/>
              <a:defRPr/>
            </a:pPr>
            <a:r>
              <a:rPr lang="en-US" u="sng" dirty="0">
                <a:ea typeface="+mn-ea"/>
                <a:cs typeface="+mn-cs"/>
              </a:rPr>
              <a:t>ROS</a:t>
            </a:r>
            <a:r>
              <a:rPr lang="en-US" dirty="0">
                <a:ea typeface="+mn-ea"/>
                <a:cs typeface="+mn-cs"/>
              </a:rPr>
              <a:t>: Currently has URI </a:t>
            </a:r>
            <a:r>
              <a:rPr lang="en-US" dirty="0" err="1">
                <a:ea typeface="+mn-ea"/>
                <a:cs typeface="+mn-cs"/>
              </a:rPr>
              <a:t>sx</a:t>
            </a:r>
            <a:r>
              <a:rPr lang="en-US" dirty="0">
                <a:ea typeface="+mn-ea"/>
                <a:cs typeface="+mn-cs"/>
              </a:rPr>
              <a:t> &amp; fever </a:t>
            </a:r>
            <a:r>
              <a:rPr lang="en-US" dirty="0" err="1">
                <a:ea typeface="+mn-ea"/>
                <a:cs typeface="+mn-cs"/>
              </a:rPr>
              <a:t>Tmax</a:t>
            </a:r>
            <a:r>
              <a:rPr lang="en-US" dirty="0">
                <a:ea typeface="+mn-ea"/>
                <a:cs typeface="+mn-cs"/>
              </a:rPr>
              <a:t> 38.5</a:t>
            </a:r>
          </a:p>
          <a:p>
            <a:pPr marL="365760" indent="-256032" fontAlgn="auto">
              <a:spcAft>
                <a:spcPts val="0"/>
              </a:spcAft>
              <a:buClr>
                <a:schemeClr val="accent3"/>
              </a:buClr>
              <a:buFont typeface="Georgia"/>
              <a:buChar char="•"/>
              <a:defRPr/>
            </a:pPr>
            <a:r>
              <a:rPr lang="en-US" u="sng" dirty="0" err="1">
                <a:ea typeface="+mn-ea"/>
                <a:cs typeface="+mn-cs"/>
              </a:rPr>
              <a:t>Hx</a:t>
            </a:r>
            <a:r>
              <a:rPr lang="en-US" dirty="0">
                <a:ea typeface="+mn-ea"/>
                <a:cs typeface="+mn-cs"/>
              </a:rPr>
              <a:t>: Normal CBC at 10mo, no </a:t>
            </a:r>
            <a:r>
              <a:rPr lang="en-US" dirty="0" err="1">
                <a:ea typeface="+mn-ea"/>
                <a:cs typeface="+mn-cs"/>
              </a:rPr>
              <a:t>hx</a:t>
            </a:r>
            <a:r>
              <a:rPr lang="en-US" dirty="0">
                <a:ea typeface="+mn-ea"/>
                <a:cs typeface="+mn-cs"/>
              </a:rPr>
              <a:t> of increased bacterial or fungal infection, not on medications</a:t>
            </a:r>
          </a:p>
          <a:p>
            <a:pPr marL="365760" indent="-256032" fontAlgn="auto">
              <a:spcAft>
                <a:spcPts val="0"/>
              </a:spcAft>
              <a:buClr>
                <a:schemeClr val="accent3"/>
              </a:buClr>
              <a:buFont typeface="Georgia"/>
              <a:buChar char="•"/>
              <a:defRPr/>
            </a:pPr>
            <a:r>
              <a:rPr lang="en-US" u="sng" dirty="0" err="1">
                <a:ea typeface="+mn-ea"/>
                <a:cs typeface="+mn-cs"/>
              </a:rPr>
              <a:t>FHx</a:t>
            </a:r>
            <a:r>
              <a:rPr lang="en-US" dirty="0">
                <a:ea typeface="+mn-ea"/>
                <a:cs typeface="+mn-cs"/>
              </a:rPr>
              <a:t>: no </a:t>
            </a:r>
            <a:r>
              <a:rPr lang="en-US" dirty="0" err="1">
                <a:ea typeface="+mn-ea"/>
                <a:cs typeface="+mn-cs"/>
              </a:rPr>
              <a:t>hx</a:t>
            </a:r>
            <a:r>
              <a:rPr lang="en-US" dirty="0">
                <a:ea typeface="+mn-ea"/>
                <a:cs typeface="+mn-cs"/>
              </a:rPr>
              <a:t> of recurrent bacterial infections, neutropenia, immunodeficiency, AI disease, early death</a:t>
            </a:r>
          </a:p>
          <a:p>
            <a:pPr marL="365760" indent="-256032" fontAlgn="auto">
              <a:spcAft>
                <a:spcPts val="0"/>
              </a:spcAft>
              <a:buClr>
                <a:schemeClr val="accent3"/>
              </a:buClr>
              <a:buFont typeface="Georgia"/>
              <a:buChar char="•"/>
              <a:defRPr/>
            </a:pPr>
            <a:r>
              <a:rPr lang="en-US" u="sng" dirty="0">
                <a:ea typeface="+mn-ea"/>
                <a:cs typeface="+mn-cs"/>
              </a:rPr>
              <a:t>Exam</a:t>
            </a:r>
            <a:r>
              <a:rPr lang="en-US" dirty="0">
                <a:ea typeface="+mn-ea"/>
                <a:cs typeface="+mn-cs"/>
              </a:rPr>
              <a:t>: VS </a:t>
            </a:r>
            <a:r>
              <a:rPr lang="en-US" dirty="0" err="1">
                <a:ea typeface="+mn-ea"/>
                <a:cs typeface="+mn-cs"/>
              </a:rPr>
              <a:t>wnl</a:t>
            </a:r>
            <a:r>
              <a:rPr lang="en-US" dirty="0">
                <a:ea typeface="+mn-ea"/>
                <a:cs typeface="+mn-cs"/>
              </a:rPr>
              <a:t>, 75</a:t>
            </a:r>
            <a:r>
              <a:rPr lang="en-US" baseline="30000" dirty="0">
                <a:ea typeface="+mn-ea"/>
                <a:cs typeface="+mn-cs"/>
              </a:rPr>
              <a:t>th</a:t>
            </a:r>
            <a:r>
              <a:rPr lang="en-US" dirty="0">
                <a:ea typeface="+mn-ea"/>
                <a:cs typeface="+mn-cs"/>
              </a:rPr>
              <a:t> %tile for height and weight, PE normal (no thrush, LAD, HSM, skin lesions</a:t>
            </a:r>
            <a:r>
              <a:rPr lang="en-US" dirty="0" smtClean="0">
                <a:ea typeface="+mn-ea"/>
                <a:cs typeface="+mn-cs"/>
              </a:rPr>
              <a:t>)</a:t>
            </a:r>
            <a:endParaRPr lang="en-US" dirty="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065" name="Title 5"/>
          <p:cNvSpPr>
            <a:spLocks noGrp="1"/>
          </p:cNvSpPr>
          <p:nvPr>
            <p:ph type="title"/>
          </p:nvPr>
        </p:nvSpPr>
        <p:spPr>
          <a:xfrm>
            <a:off x="381000" y="609600"/>
            <a:ext cx="8229600" cy="1066800"/>
          </a:xfrm>
        </p:spPr>
        <p:txBody>
          <a:bodyPr/>
          <a:lstStyle/>
          <a:p>
            <a:r>
              <a:rPr lang="en-US"/>
              <a:t>C A S E  1</a:t>
            </a:r>
          </a:p>
        </p:txBody>
      </p:sp>
      <p:sp>
        <p:nvSpPr>
          <p:cNvPr id="216066" name="Content Placeholder 2"/>
          <p:cNvSpPr>
            <a:spLocks noGrp="1"/>
          </p:cNvSpPr>
          <p:nvPr>
            <p:ph sz="half" idx="1"/>
          </p:nvPr>
        </p:nvSpPr>
        <p:spPr>
          <a:xfrm>
            <a:off x="457200" y="1905000"/>
            <a:ext cx="8001000" cy="1636713"/>
          </a:xfrm>
        </p:spPr>
        <p:txBody>
          <a:bodyPr/>
          <a:lstStyle/>
          <a:p>
            <a:r>
              <a:rPr lang="en-US" sz="2800" u="sng"/>
              <a:t>Labs</a:t>
            </a:r>
            <a:r>
              <a:rPr lang="en-US" sz="2800"/>
              <a:t>: ANC 40 </a:t>
            </a:r>
            <a:r>
              <a:rPr lang="en-US" sz="2800">
                <a:sym typeface="Wingdings" pitchFamily="-72" charset="2"/>
              </a:rPr>
              <a:t> admitted &amp; started on ceftaz</a:t>
            </a:r>
          </a:p>
          <a:p>
            <a:r>
              <a:rPr lang="en-US" sz="2800" u="sng">
                <a:sym typeface="Wingdings" pitchFamily="-72" charset="2"/>
              </a:rPr>
              <a:t>Hospital Labs</a:t>
            </a:r>
            <a:r>
              <a:rPr lang="en-US" sz="2800">
                <a:sym typeface="Wingdings" pitchFamily="-72" charset="2"/>
              </a:rPr>
              <a:t>: +Anti-neutrophil antibody, bone marrow shows normal morphology</a:t>
            </a:r>
          </a:p>
        </p:txBody>
      </p:sp>
      <p:sp>
        <p:nvSpPr>
          <p:cNvPr id="7" name="Content Placeholder 6"/>
          <p:cNvSpPr>
            <a:spLocks noGrp="1"/>
          </p:cNvSpPr>
          <p:nvPr>
            <p:ph sz="half" idx="2"/>
          </p:nvPr>
        </p:nvSpPr>
        <p:spPr>
          <a:xfrm>
            <a:off x="381000" y="3657600"/>
            <a:ext cx="8458200" cy="2590800"/>
          </a:xfrm>
        </p:spPr>
        <p:txBody>
          <a:bodyPr/>
          <a:lstStyle/>
          <a:p>
            <a:r>
              <a:rPr lang="en-US" sz="2800" b="1" u="sng" smtClean="0">
                <a:solidFill>
                  <a:srgbClr val="FF0000"/>
                </a:solidFill>
              </a:rPr>
              <a:t>Diagnosis</a:t>
            </a:r>
            <a:r>
              <a:rPr lang="en-US" sz="2800" smtClean="0"/>
              <a:t>: Primary Autoimmune Neutropenia (Chronic benign neutropenia of infancy and childhood)</a:t>
            </a:r>
          </a:p>
          <a:p>
            <a:r>
              <a:rPr lang="en-US" sz="2800" u="sng" smtClean="0">
                <a:sym typeface="Wingdings" pitchFamily="-72" charset="2"/>
              </a:rPr>
              <a:t>Anticipatory guidance</a:t>
            </a:r>
            <a:r>
              <a:rPr lang="en-US" sz="2800" smtClean="0">
                <a:sym typeface="Wingdings" pitchFamily="-72" charset="2"/>
              </a:rPr>
              <a:t>: </a:t>
            </a:r>
            <a:r>
              <a:rPr lang="en-US" sz="2800" smtClean="0">
                <a:solidFill>
                  <a:srgbClr val="000000"/>
                </a:solidFill>
              </a:rPr>
              <a:t>95% spontaneous recovery by 5y, mean duration of neutropenia is approximately 20mo, can receive live viral vaccines</a:t>
            </a:r>
            <a:endParaRPr lang="en-US" sz="2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457200" y="381000"/>
            <a:ext cx="8229600" cy="1066800"/>
          </a:xfrm>
        </p:spPr>
        <p:txBody>
          <a:bodyPr/>
          <a:lstStyle/>
          <a:p>
            <a:pPr algn="ctr"/>
            <a:r>
              <a:rPr lang="en-US" sz="3200" smtClean="0"/>
              <a:t>B O A R D  Q U E S T I O N S</a:t>
            </a:r>
          </a:p>
        </p:txBody>
      </p:sp>
      <p:sp>
        <p:nvSpPr>
          <p:cNvPr id="3" name="Content Placeholder 2"/>
          <p:cNvSpPr>
            <a:spLocks noGrp="1"/>
          </p:cNvSpPr>
          <p:nvPr>
            <p:ph idx="1"/>
          </p:nvPr>
        </p:nvSpPr>
        <p:spPr>
          <a:xfrm>
            <a:off x="152400" y="1295400"/>
            <a:ext cx="8839200" cy="5562600"/>
          </a:xfrm>
        </p:spPr>
        <p:txBody>
          <a:bodyPr>
            <a:normAutofit/>
          </a:bodyPr>
          <a:lstStyle/>
          <a:p>
            <a:pPr marL="109538" indent="0">
              <a:lnSpc>
                <a:spcPct val="80000"/>
              </a:lnSpc>
              <a:buFont typeface="Georgia" pitchFamily="-72" charset="0"/>
              <a:buNone/>
            </a:pPr>
            <a:r>
              <a:rPr lang="en-US" sz="1600"/>
              <a:t>A 2-year-old boy presents to the pediatrician’s office for cough, rhinorrhea, and tactile temperature for 5 days. The mother reports that he was healthy until starting child care this year and now has been treated for an ear infection 3 times in the past 6 months. He has never been hospitalized. He has been in the 50th to 75th percentile for weight and height for the past 2 years. On review of systems, he has a nonproductive cough and clear rhinorrhea, with no vomiting or diarrhea. In the office, his temperature is 37.2°C, his pulse rate is 90 beats/min, his respiratory rate is 20 breaths/min, and his blood pressure is 100/55 mm Hg. On physical examination, his tympanic membranes appear normal, his lungs are clear to auscultation, and there are no oral ulcers, skin lesions, lymphadenopathy, or hepatosplenomegaly. The following are the results of his complete blood cell count:</a:t>
            </a:r>
          </a:p>
          <a:p>
            <a:pPr marL="109538" indent="0">
              <a:lnSpc>
                <a:spcPct val="80000"/>
              </a:lnSpc>
            </a:pPr>
            <a:endParaRPr lang="en-US" sz="1300"/>
          </a:p>
          <a:p>
            <a:pPr marL="109538" indent="0">
              <a:lnSpc>
                <a:spcPct val="80000"/>
              </a:lnSpc>
            </a:pPr>
            <a:r>
              <a:rPr lang="en-US" sz="1300"/>
              <a:t>WBC: 6,000/</a:t>
            </a:r>
            <a:r>
              <a:rPr lang="en-US" sz="1300">
                <a:latin typeface="Times" pitchFamily="-72" charset="0"/>
              </a:rPr>
              <a:t>μ</a:t>
            </a:r>
            <a:r>
              <a:rPr lang="en-US" sz="1300"/>
              <a:t>L (6.0 × 109/L), with 5% N, 5% B, 74% L, 13% M, and 3% E</a:t>
            </a:r>
          </a:p>
          <a:p>
            <a:pPr marL="109538" indent="0">
              <a:lnSpc>
                <a:spcPct val="80000"/>
              </a:lnSpc>
            </a:pPr>
            <a:r>
              <a:rPr lang="en-US" sz="1300"/>
              <a:t>Hemoglobin, 11.8 g/dL (118 g/L)</a:t>
            </a:r>
          </a:p>
          <a:p>
            <a:pPr marL="109538" indent="0">
              <a:lnSpc>
                <a:spcPct val="80000"/>
              </a:lnSpc>
            </a:pPr>
            <a:r>
              <a:rPr lang="en-US" sz="1300"/>
              <a:t>Platelet count, 437 × 103/</a:t>
            </a:r>
            <a:r>
              <a:rPr lang="en-US" sz="1300">
                <a:latin typeface="Times" pitchFamily="-72" charset="0"/>
              </a:rPr>
              <a:t>μ</a:t>
            </a:r>
            <a:r>
              <a:rPr lang="en-US" sz="1300"/>
              <a:t>L (437 × 109/L)</a:t>
            </a:r>
          </a:p>
          <a:p>
            <a:pPr marL="109538" indent="0">
              <a:lnSpc>
                <a:spcPct val="80000"/>
              </a:lnSpc>
              <a:buFont typeface="Georgia" pitchFamily="-72" charset="0"/>
              <a:buNone/>
            </a:pPr>
            <a:endParaRPr lang="en-US" sz="1300"/>
          </a:p>
          <a:p>
            <a:pPr marL="109538" indent="0">
              <a:lnSpc>
                <a:spcPct val="80000"/>
              </a:lnSpc>
              <a:buFont typeface="Georgia" pitchFamily="-72" charset="0"/>
              <a:buNone/>
            </a:pPr>
            <a:r>
              <a:rPr lang="en-US" sz="1600"/>
              <a:t>The pediatric resident asks you about interpretation of the complete blood cell count in this child. Of the following, the MOST appropriate response to the resident would be that the child</a:t>
            </a:r>
          </a:p>
          <a:p>
            <a:pPr marL="109538" indent="0">
              <a:lnSpc>
                <a:spcPct val="80000"/>
              </a:lnSpc>
              <a:buFont typeface="Georgia" pitchFamily="-72" charset="0"/>
              <a:buNone/>
            </a:pPr>
            <a:r>
              <a:rPr lang="en-US" sz="1300"/>
              <a:t> </a:t>
            </a:r>
          </a:p>
          <a:p>
            <a:pPr marL="109538" indent="0">
              <a:lnSpc>
                <a:spcPct val="80000"/>
              </a:lnSpc>
              <a:buFont typeface="Georgia" pitchFamily="-72" charset="0"/>
              <a:buNone/>
            </a:pPr>
            <a:r>
              <a:rPr lang="en-US" sz="1800"/>
              <a:t>A. does not have neutropenia and the frequency of infections is normal for his age</a:t>
            </a:r>
          </a:p>
          <a:p>
            <a:pPr marL="109538" indent="0">
              <a:lnSpc>
                <a:spcPct val="80000"/>
              </a:lnSpc>
              <a:buFont typeface="Georgia" pitchFamily="-72" charset="0"/>
              <a:buNone/>
            </a:pPr>
            <a:r>
              <a:rPr lang="en-US" sz="1800"/>
              <a:t>B. does not have neutropenia; therefore, the frequency of infections warrants an evaluation for other immune deficiencies</a:t>
            </a:r>
          </a:p>
          <a:p>
            <a:pPr marL="109538" indent="0">
              <a:lnSpc>
                <a:spcPct val="80000"/>
              </a:lnSpc>
              <a:buFont typeface="Georgia" pitchFamily="-72" charset="0"/>
              <a:buNone/>
            </a:pPr>
            <a:r>
              <a:rPr lang="en-US" sz="1800"/>
              <a:t>C. has moderate neutropenia, which is likely related to his current infection</a:t>
            </a:r>
          </a:p>
          <a:p>
            <a:pPr marL="109538" indent="0">
              <a:lnSpc>
                <a:spcPct val="80000"/>
              </a:lnSpc>
              <a:buFont typeface="Georgia" pitchFamily="-72" charset="0"/>
              <a:buNone/>
            </a:pPr>
            <a:r>
              <a:rPr lang="en-US" sz="1800"/>
              <a:t>D. has neutropenia and lymphocytosis; therefore, bone marrow studies should be done to rule out acute lymphoblastic leukemia</a:t>
            </a:r>
          </a:p>
          <a:p>
            <a:pPr marL="109538" indent="0">
              <a:lnSpc>
                <a:spcPct val="80000"/>
              </a:lnSpc>
              <a:buFont typeface="Georgia" pitchFamily="-72" charset="0"/>
              <a:buNone/>
            </a:pPr>
            <a:r>
              <a:rPr lang="en-US" sz="1800"/>
              <a:t>E. has severe neutropenia and should be referred to a hematologist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533400" y="685800"/>
            <a:ext cx="8077200" cy="5915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idx="4294967295"/>
          </p:nvPr>
        </p:nvSpPr>
        <p:spPr>
          <a:xfrm>
            <a:off x="457200" y="381000"/>
            <a:ext cx="8229600" cy="1066800"/>
          </a:xfrm>
        </p:spPr>
        <p:txBody>
          <a:bodyPr/>
          <a:lstStyle/>
          <a:p>
            <a:pPr algn="ctr"/>
            <a:r>
              <a:rPr lang="en-US" sz="3200" smtClean="0"/>
              <a:t>B O A R D  Q U E S T I O N S</a:t>
            </a:r>
          </a:p>
        </p:txBody>
      </p:sp>
      <p:sp>
        <p:nvSpPr>
          <p:cNvPr id="3" name="Content Placeholder 2"/>
          <p:cNvSpPr>
            <a:spLocks noGrp="1"/>
          </p:cNvSpPr>
          <p:nvPr>
            <p:ph idx="4294967295"/>
          </p:nvPr>
        </p:nvSpPr>
        <p:spPr>
          <a:xfrm>
            <a:off x="152400" y="1295400"/>
            <a:ext cx="8839200" cy="5562600"/>
          </a:xfrm>
        </p:spPr>
        <p:txBody>
          <a:bodyPr>
            <a:normAutofit/>
          </a:bodyPr>
          <a:lstStyle/>
          <a:p>
            <a:pPr marL="109538" indent="0">
              <a:lnSpc>
                <a:spcPct val="80000"/>
              </a:lnSpc>
              <a:buFont typeface="Georgia" pitchFamily="-72" charset="0"/>
              <a:buNone/>
            </a:pPr>
            <a:r>
              <a:rPr lang="en-US" sz="1600"/>
              <a:t>A 2-year-old boy presents to the pediatrician’s office for cough, rhinorrhea, and tactile temperature for 5 days. The mother reports that he was healthy until starting child care this year and now has been treated for an ear infection 3 times in the past 6 months. He has never been hospitalized. He has been in the 50th to 75th percentile for weight and height for the past 2 years. On review of systems, he has a nonproductive cough and clear rhinorrhea, with no vomiting or diarrhea. In the office, his temperature is 37.2°C, his pulse rate is 90 beats/min, his respiratory rate is 20 breaths/min, and his blood pressure is 100/55 mm Hg. On physical examination, his tympanic membranes appear normal, his lungs are clear to auscultation, and there are no oral ulcers, skin lesions, lymphadenopathy, or hepatosplenomegaly. The following are the results of his complete blood cell count:</a:t>
            </a:r>
          </a:p>
          <a:p>
            <a:pPr marL="109538" indent="0">
              <a:lnSpc>
                <a:spcPct val="80000"/>
              </a:lnSpc>
            </a:pPr>
            <a:endParaRPr lang="en-US" sz="1300"/>
          </a:p>
          <a:p>
            <a:pPr marL="109538" indent="0">
              <a:lnSpc>
                <a:spcPct val="80000"/>
              </a:lnSpc>
            </a:pPr>
            <a:r>
              <a:rPr lang="en-US" sz="1300"/>
              <a:t>WBC: 6,000/</a:t>
            </a:r>
            <a:r>
              <a:rPr lang="en-US" sz="1300">
                <a:latin typeface="Times" pitchFamily="-72" charset="0"/>
              </a:rPr>
              <a:t>μ</a:t>
            </a:r>
            <a:r>
              <a:rPr lang="en-US" sz="1300"/>
              <a:t>L (6.0 × 109/L), with 5% N, 5% B, 74% L, 13% M, and 3% E</a:t>
            </a:r>
          </a:p>
          <a:p>
            <a:pPr marL="109538" indent="0">
              <a:lnSpc>
                <a:spcPct val="80000"/>
              </a:lnSpc>
            </a:pPr>
            <a:r>
              <a:rPr lang="en-US" sz="1300"/>
              <a:t>Hemoglobin, 11.8 g/dL (118 g/L)</a:t>
            </a:r>
          </a:p>
          <a:p>
            <a:pPr marL="109538" indent="0">
              <a:lnSpc>
                <a:spcPct val="80000"/>
              </a:lnSpc>
            </a:pPr>
            <a:r>
              <a:rPr lang="en-US" sz="1300"/>
              <a:t>Platelet count, 437 × 103/</a:t>
            </a:r>
            <a:r>
              <a:rPr lang="en-US" sz="1300">
                <a:latin typeface="Times" pitchFamily="-72" charset="0"/>
              </a:rPr>
              <a:t>μ</a:t>
            </a:r>
            <a:r>
              <a:rPr lang="en-US" sz="1300"/>
              <a:t>L (437 × 109/L)</a:t>
            </a:r>
          </a:p>
          <a:p>
            <a:pPr marL="109538" indent="0">
              <a:lnSpc>
                <a:spcPct val="80000"/>
              </a:lnSpc>
              <a:buFont typeface="Georgia" pitchFamily="-72" charset="0"/>
              <a:buNone/>
            </a:pPr>
            <a:endParaRPr lang="en-US" sz="1300"/>
          </a:p>
          <a:p>
            <a:pPr marL="109538" indent="0">
              <a:lnSpc>
                <a:spcPct val="80000"/>
              </a:lnSpc>
              <a:buFont typeface="Georgia" pitchFamily="-72" charset="0"/>
              <a:buNone/>
            </a:pPr>
            <a:r>
              <a:rPr lang="en-US" sz="1600"/>
              <a:t>The pediatric resident asks you about interpretation of the complete blood cell count in this child. Of the following, the MOST appropriate response to the resident would be that the child</a:t>
            </a:r>
          </a:p>
          <a:p>
            <a:pPr marL="109538" indent="0">
              <a:lnSpc>
                <a:spcPct val="80000"/>
              </a:lnSpc>
              <a:buFont typeface="Georgia" pitchFamily="-72" charset="0"/>
              <a:buNone/>
            </a:pPr>
            <a:r>
              <a:rPr lang="en-US" sz="1300"/>
              <a:t> </a:t>
            </a:r>
          </a:p>
          <a:p>
            <a:pPr marL="109538" indent="0">
              <a:lnSpc>
                <a:spcPct val="80000"/>
              </a:lnSpc>
              <a:buFont typeface="Georgia" pitchFamily="-72" charset="0"/>
              <a:buNone/>
            </a:pPr>
            <a:r>
              <a:rPr lang="en-US" sz="1800"/>
              <a:t>A. does not have neutropenia and the frequency of infections is normal for his age</a:t>
            </a:r>
          </a:p>
          <a:p>
            <a:pPr marL="109538" indent="0">
              <a:lnSpc>
                <a:spcPct val="80000"/>
              </a:lnSpc>
              <a:buFont typeface="Georgia" pitchFamily="-72" charset="0"/>
              <a:buNone/>
            </a:pPr>
            <a:r>
              <a:rPr lang="en-US" sz="1800"/>
              <a:t>B. does not have neutropenia; therefore, the frequency of infections warrants an evaluation for other immune deficiencies</a:t>
            </a:r>
          </a:p>
          <a:p>
            <a:pPr marL="109538" indent="0">
              <a:lnSpc>
                <a:spcPct val="80000"/>
              </a:lnSpc>
              <a:buFont typeface="Georgia" pitchFamily="-72" charset="0"/>
              <a:buNone/>
            </a:pPr>
            <a:r>
              <a:rPr lang="en-US" sz="1800" b="1">
                <a:solidFill>
                  <a:srgbClr val="FF0000"/>
                </a:solidFill>
              </a:rPr>
              <a:t>C. has moderate neutropenia, which is likely related to his current infection</a:t>
            </a:r>
            <a:endParaRPr lang="en-US" sz="1800"/>
          </a:p>
          <a:p>
            <a:pPr marL="109538" indent="0">
              <a:lnSpc>
                <a:spcPct val="80000"/>
              </a:lnSpc>
              <a:buFont typeface="Georgia" pitchFamily="-72" charset="0"/>
              <a:buNone/>
            </a:pPr>
            <a:r>
              <a:rPr lang="en-US" sz="1800"/>
              <a:t>D. has neutropenia and lymphocytosis; therefore, bone marrow studies should be done to rule out acute lymphoblastic leukemia</a:t>
            </a:r>
          </a:p>
          <a:p>
            <a:pPr marL="109538" indent="0">
              <a:lnSpc>
                <a:spcPct val="80000"/>
              </a:lnSpc>
              <a:buFont typeface="Georgia" pitchFamily="-72" charset="0"/>
              <a:buNone/>
            </a:pPr>
            <a:r>
              <a:rPr lang="en-US" sz="1800"/>
              <a:t>E. has severe neutropenia and should be referred to a hematologist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457200" y="457200"/>
            <a:ext cx="8229600" cy="1066800"/>
          </a:xfrm>
        </p:spPr>
        <p:txBody>
          <a:bodyPr/>
          <a:lstStyle/>
          <a:p>
            <a:pPr algn="ctr"/>
            <a:r>
              <a:rPr lang="en-US"/>
              <a:t>B O A R D  Q U E S T I O N S</a:t>
            </a:r>
          </a:p>
        </p:txBody>
      </p:sp>
      <p:sp>
        <p:nvSpPr>
          <p:cNvPr id="219138" name="Content Placeholder 2"/>
          <p:cNvSpPr>
            <a:spLocks noGrp="1"/>
          </p:cNvSpPr>
          <p:nvPr>
            <p:ph idx="1"/>
          </p:nvPr>
        </p:nvSpPr>
        <p:spPr>
          <a:xfrm>
            <a:off x="152400" y="1676400"/>
            <a:ext cx="8839200" cy="4897438"/>
          </a:xfrm>
        </p:spPr>
        <p:txBody>
          <a:bodyPr/>
          <a:lstStyle/>
          <a:p>
            <a:pPr marL="109538" indent="0">
              <a:buFont typeface="Georgia" pitchFamily="-72" charset="0"/>
              <a:buNone/>
            </a:pPr>
            <a:r>
              <a:rPr lang="en-US" sz="2300"/>
              <a:t>A 7-year-old boy with acute lymphocytic leukemia has a central venous catheter for ongoing maintenance chemotherapy. He is admitted with a fever of 39.0°C and neutropenia (absolute neutrophil count of 100/µL). Other than the fever, his vital signs are stable and there is no focus of infection on physical examination.</a:t>
            </a:r>
          </a:p>
          <a:p>
            <a:pPr marL="109538" indent="0">
              <a:buFont typeface="Georgia" pitchFamily="-72" charset="0"/>
              <a:buNone/>
            </a:pPr>
            <a:r>
              <a:rPr lang="en-US" sz="2300"/>
              <a:t> </a:t>
            </a:r>
          </a:p>
          <a:p>
            <a:pPr marL="109538" indent="0">
              <a:buFont typeface="Georgia" pitchFamily="-72" charset="0"/>
              <a:buNone/>
            </a:pPr>
            <a:r>
              <a:rPr lang="en-US" sz="2300"/>
              <a:t>Of the following, the BEST choice for empiric antimicrobial therapy is</a:t>
            </a:r>
          </a:p>
          <a:p>
            <a:pPr marL="109538" indent="0">
              <a:buFont typeface="Georgia" pitchFamily="-72" charset="0"/>
              <a:buNone/>
            </a:pPr>
            <a:endParaRPr lang="en-US" sz="2300"/>
          </a:p>
          <a:p>
            <a:pPr marL="109538" indent="0">
              <a:buFont typeface="Georgia" pitchFamily="-72" charset="0"/>
              <a:buNone/>
            </a:pPr>
            <a:r>
              <a:rPr lang="en-US" sz="2300"/>
              <a:t>A.                  azithromycin and cefotaxime</a:t>
            </a:r>
          </a:p>
          <a:p>
            <a:pPr marL="109538" indent="0">
              <a:buFont typeface="Georgia" pitchFamily="-72" charset="0"/>
              <a:buNone/>
            </a:pPr>
            <a:r>
              <a:rPr lang="en-US" sz="2300"/>
              <a:t>B.                  cefazolin and gentamicin</a:t>
            </a:r>
          </a:p>
          <a:p>
            <a:pPr marL="109538" indent="0">
              <a:buFont typeface="Georgia" pitchFamily="-72" charset="0"/>
              <a:buNone/>
            </a:pPr>
            <a:r>
              <a:rPr lang="en-US" sz="2300"/>
              <a:t>C.                  clindamycin and gentamicin</a:t>
            </a:r>
          </a:p>
          <a:p>
            <a:pPr marL="109538" indent="0">
              <a:buFont typeface="Georgia" pitchFamily="-72" charset="0"/>
              <a:buNone/>
            </a:pPr>
            <a:r>
              <a:rPr lang="en-US" sz="2300"/>
              <a:t>D.                  piperacillin-tazobactam and gentamicin</a:t>
            </a:r>
          </a:p>
          <a:p>
            <a:pPr marL="109538" indent="0">
              <a:buFont typeface="Georgia" pitchFamily="-72" charset="0"/>
              <a:buNone/>
            </a:pPr>
            <a:r>
              <a:rPr lang="en-US" sz="2300"/>
              <a:t>E.                  vancomycin and cefotaxime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idx="4294967295"/>
          </p:nvPr>
        </p:nvSpPr>
        <p:spPr>
          <a:xfrm>
            <a:off x="457200" y="457200"/>
            <a:ext cx="8229600" cy="1066800"/>
          </a:xfrm>
        </p:spPr>
        <p:txBody>
          <a:bodyPr/>
          <a:lstStyle/>
          <a:p>
            <a:pPr algn="ctr"/>
            <a:r>
              <a:rPr lang="en-US"/>
              <a:t>B O A R D  Q U E S T I O N S</a:t>
            </a:r>
          </a:p>
        </p:txBody>
      </p:sp>
      <p:sp>
        <p:nvSpPr>
          <p:cNvPr id="252931" name="Content Placeholder 2"/>
          <p:cNvSpPr>
            <a:spLocks noGrp="1"/>
          </p:cNvSpPr>
          <p:nvPr>
            <p:ph idx="4294967295"/>
          </p:nvPr>
        </p:nvSpPr>
        <p:spPr>
          <a:xfrm>
            <a:off x="152400" y="1676400"/>
            <a:ext cx="8839200" cy="4897438"/>
          </a:xfrm>
        </p:spPr>
        <p:txBody>
          <a:bodyPr/>
          <a:lstStyle/>
          <a:p>
            <a:pPr marL="109538" indent="0">
              <a:buFont typeface="Georgia" pitchFamily="-72" charset="0"/>
              <a:buNone/>
            </a:pPr>
            <a:r>
              <a:rPr lang="en-US" sz="2300"/>
              <a:t>A 7-year-old boy with acute lymphocytic leukemia has a central venous catheter for ongoing maintenance chemotherapy. He is admitted with a fever of 39.0°C and neutropenia (absolute neutrophil count of 100/µL). Other than the fever, his vital signs are stable and there is no focus of infection on physical examination.</a:t>
            </a:r>
          </a:p>
          <a:p>
            <a:pPr marL="109538" indent="0">
              <a:buFont typeface="Georgia" pitchFamily="-72" charset="0"/>
              <a:buNone/>
            </a:pPr>
            <a:r>
              <a:rPr lang="en-US" sz="2300"/>
              <a:t> </a:t>
            </a:r>
          </a:p>
          <a:p>
            <a:pPr marL="109538" indent="0">
              <a:buFont typeface="Georgia" pitchFamily="-72" charset="0"/>
              <a:buNone/>
            </a:pPr>
            <a:r>
              <a:rPr lang="en-US" sz="2300"/>
              <a:t>Of the following, the BEST choice for empiric antimicrobial therapy is</a:t>
            </a:r>
          </a:p>
          <a:p>
            <a:pPr marL="109538" indent="0">
              <a:buFont typeface="Georgia" pitchFamily="-72" charset="0"/>
              <a:buNone/>
            </a:pPr>
            <a:endParaRPr lang="en-US" sz="2300"/>
          </a:p>
          <a:p>
            <a:pPr marL="109538" indent="0">
              <a:buFont typeface="Georgia" pitchFamily="-72" charset="0"/>
              <a:buNone/>
            </a:pPr>
            <a:r>
              <a:rPr lang="en-US" sz="2300"/>
              <a:t>A.                  azithromycin and cefotaxime</a:t>
            </a:r>
          </a:p>
          <a:p>
            <a:pPr marL="109538" indent="0">
              <a:buFont typeface="Georgia" pitchFamily="-72" charset="0"/>
              <a:buNone/>
            </a:pPr>
            <a:r>
              <a:rPr lang="en-US" sz="2300"/>
              <a:t>B.                  cefazolin and gentamicin</a:t>
            </a:r>
          </a:p>
          <a:p>
            <a:pPr marL="109538" indent="0">
              <a:buFont typeface="Georgia" pitchFamily="-72" charset="0"/>
              <a:buNone/>
            </a:pPr>
            <a:r>
              <a:rPr lang="en-US" sz="2300"/>
              <a:t>C.                  clindamycin and gentamicin</a:t>
            </a:r>
          </a:p>
          <a:p>
            <a:pPr marL="109538" indent="0">
              <a:buFont typeface="Georgia" pitchFamily="-72" charset="0"/>
              <a:buNone/>
            </a:pPr>
            <a:r>
              <a:rPr lang="en-US" sz="2300" b="1">
                <a:solidFill>
                  <a:srgbClr val="FF0000"/>
                </a:solidFill>
              </a:rPr>
              <a:t>D.                  piperacillin-tazobactam and gentamicin</a:t>
            </a:r>
            <a:endParaRPr lang="en-US" sz="2300"/>
          </a:p>
          <a:p>
            <a:pPr marL="109538" indent="0">
              <a:buFont typeface="Georgia" pitchFamily="-72" charset="0"/>
              <a:buNone/>
            </a:pPr>
            <a:r>
              <a:rPr lang="en-US" sz="2300"/>
              <a:t>E.                  vancomycin and cefotaxime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09600"/>
          </a:xfrm>
        </p:spPr>
        <p:txBody>
          <a:bodyPr>
            <a:normAutofit fontScale="90000"/>
          </a:bodyPr>
          <a:lstStyle/>
          <a:p>
            <a:pPr algn="ctr" fontAlgn="auto">
              <a:spcAft>
                <a:spcPts val="0"/>
              </a:spcAft>
              <a:defRPr/>
            </a:pPr>
            <a:r>
              <a:rPr lang="en-US" sz="3600" b="1" dirty="0" smtClean="0">
                <a:ea typeface="+mj-ea"/>
                <a:cs typeface="+mj-cs"/>
              </a:rPr>
              <a:t>Summary </a:t>
            </a:r>
            <a:endParaRPr lang="en-US" sz="3600" b="1" dirty="0">
              <a:ea typeface="+mj-ea"/>
              <a:cs typeface="+mj-cs"/>
            </a:endParaRPr>
          </a:p>
        </p:txBody>
      </p:sp>
      <p:sp>
        <p:nvSpPr>
          <p:cNvPr id="3" name="Content Placeholder 2"/>
          <p:cNvSpPr>
            <a:spLocks noGrp="1"/>
          </p:cNvSpPr>
          <p:nvPr>
            <p:ph idx="1"/>
          </p:nvPr>
        </p:nvSpPr>
        <p:spPr>
          <a:xfrm>
            <a:off x="152400" y="990600"/>
            <a:ext cx="8991600" cy="6019800"/>
          </a:xfrm>
        </p:spPr>
        <p:txBody>
          <a:bodyPr>
            <a:normAutofit fontScale="77500" lnSpcReduction="20000"/>
          </a:bodyPr>
          <a:lstStyle/>
          <a:p>
            <a:pPr marL="365760" indent="-256032" fontAlgn="auto">
              <a:spcAft>
                <a:spcPts val="0"/>
              </a:spcAft>
              <a:buClr>
                <a:schemeClr val="accent3"/>
              </a:buClr>
              <a:buFont typeface="Georgia"/>
              <a:buChar char="•"/>
              <a:defRPr/>
            </a:pPr>
            <a:r>
              <a:rPr lang="en-US" dirty="0" smtClean="0">
                <a:ea typeface="+mn-ea"/>
                <a:cs typeface="+mn-cs"/>
              </a:rPr>
              <a:t>Neutropenia definition: </a:t>
            </a:r>
          </a:p>
          <a:p>
            <a:pPr marL="658368" lvl="1" indent="-246888" fontAlgn="auto">
              <a:spcAft>
                <a:spcPts val="0"/>
              </a:spcAft>
              <a:buFont typeface="Georgia"/>
              <a:buChar char="▫"/>
              <a:defRPr/>
            </a:pPr>
            <a:r>
              <a:rPr lang="en-US" u="sng" dirty="0">
                <a:solidFill>
                  <a:schemeClr val="tx1"/>
                </a:solidFill>
                <a:ea typeface="+mn-ea"/>
              </a:rPr>
              <a:t>2-12mo</a:t>
            </a:r>
            <a:r>
              <a:rPr lang="en-US" dirty="0">
                <a:solidFill>
                  <a:schemeClr val="tx1"/>
                </a:solidFill>
                <a:ea typeface="+mn-ea"/>
              </a:rPr>
              <a:t>:</a:t>
            </a:r>
            <a:r>
              <a:rPr lang="en-US" dirty="0">
                <a:ea typeface="+mn-ea"/>
              </a:rPr>
              <a:t>  </a:t>
            </a:r>
            <a:r>
              <a:rPr lang="en-US" dirty="0" smtClean="0">
                <a:solidFill>
                  <a:srgbClr val="FF0000"/>
                </a:solidFill>
                <a:ea typeface="+mn-ea"/>
              </a:rPr>
              <a:t>&lt;1000</a:t>
            </a:r>
            <a:endParaRPr lang="en-US" dirty="0">
              <a:solidFill>
                <a:srgbClr val="FF0000"/>
              </a:solidFill>
              <a:ea typeface="+mn-ea"/>
            </a:endParaRPr>
          </a:p>
          <a:p>
            <a:pPr marL="658368" lvl="1" indent="-246888" fontAlgn="auto">
              <a:spcAft>
                <a:spcPts val="0"/>
              </a:spcAft>
              <a:buFont typeface="Georgia"/>
              <a:buChar char="▫"/>
              <a:defRPr/>
            </a:pPr>
            <a:r>
              <a:rPr lang="en-US" u="sng" dirty="0">
                <a:solidFill>
                  <a:schemeClr val="tx1"/>
                </a:solidFill>
                <a:ea typeface="+mn-ea"/>
              </a:rPr>
              <a:t>&gt;12mo</a:t>
            </a:r>
            <a:r>
              <a:rPr lang="en-US" dirty="0">
                <a:solidFill>
                  <a:schemeClr val="tx1"/>
                </a:solidFill>
                <a:ea typeface="+mn-ea"/>
              </a:rPr>
              <a:t>:</a:t>
            </a:r>
            <a:r>
              <a:rPr lang="en-US" dirty="0">
                <a:ea typeface="+mn-ea"/>
              </a:rPr>
              <a:t> </a:t>
            </a:r>
            <a:r>
              <a:rPr lang="en-US" dirty="0">
                <a:solidFill>
                  <a:srgbClr val="FF0000"/>
                </a:solidFill>
                <a:ea typeface="+mn-ea"/>
              </a:rPr>
              <a:t>&lt;</a:t>
            </a:r>
            <a:r>
              <a:rPr lang="en-US" dirty="0" smtClean="0">
                <a:solidFill>
                  <a:srgbClr val="FF0000"/>
                </a:solidFill>
                <a:ea typeface="+mn-ea"/>
              </a:rPr>
              <a:t>1500</a:t>
            </a:r>
          </a:p>
          <a:p>
            <a:pPr marL="658368" lvl="1" indent="-246888" fontAlgn="auto">
              <a:spcAft>
                <a:spcPts val="0"/>
              </a:spcAft>
              <a:buFont typeface="Georgia"/>
              <a:buChar char="▫"/>
              <a:defRPr/>
            </a:pPr>
            <a:r>
              <a:rPr lang="en-US" u="sng" dirty="0" smtClean="0">
                <a:solidFill>
                  <a:schemeClr val="tx1"/>
                </a:solidFill>
                <a:ea typeface="+mn-ea"/>
              </a:rPr>
              <a:t>AA</a:t>
            </a:r>
            <a:r>
              <a:rPr lang="en-US" dirty="0">
                <a:solidFill>
                  <a:schemeClr val="tx1"/>
                </a:solidFill>
                <a:ea typeface="+mn-ea"/>
              </a:rPr>
              <a:t>: 800 can be </a:t>
            </a:r>
            <a:r>
              <a:rPr lang="en-US" dirty="0" smtClean="0">
                <a:solidFill>
                  <a:schemeClr val="tx1"/>
                </a:solidFill>
                <a:ea typeface="+mn-ea"/>
              </a:rPr>
              <a:t>normal</a:t>
            </a:r>
          </a:p>
          <a:p>
            <a:pPr marL="365760" indent="-256032" fontAlgn="auto">
              <a:spcAft>
                <a:spcPts val="0"/>
              </a:spcAft>
              <a:buClr>
                <a:schemeClr val="accent3"/>
              </a:buClr>
              <a:buFont typeface="Georgia"/>
              <a:buChar char="•"/>
              <a:defRPr/>
            </a:pPr>
            <a:r>
              <a:rPr lang="en-US" dirty="0" smtClean="0">
                <a:ea typeface="+mn-ea"/>
                <a:cs typeface="+mn-cs"/>
              </a:rPr>
              <a:t>ANC = total WBC * (%</a:t>
            </a:r>
            <a:r>
              <a:rPr lang="en-US" dirty="0" err="1" smtClean="0">
                <a:ea typeface="+mn-ea"/>
                <a:cs typeface="+mn-cs"/>
              </a:rPr>
              <a:t>segs</a:t>
            </a:r>
            <a:r>
              <a:rPr lang="en-US" dirty="0" smtClean="0">
                <a:ea typeface="+mn-ea"/>
                <a:cs typeface="+mn-cs"/>
              </a:rPr>
              <a:t> + %bands)</a:t>
            </a:r>
          </a:p>
          <a:p>
            <a:pPr marL="365760" indent="-256032" fontAlgn="auto">
              <a:spcAft>
                <a:spcPts val="0"/>
              </a:spcAft>
              <a:buClr>
                <a:schemeClr val="accent3"/>
              </a:buClr>
              <a:buFont typeface="Georgia"/>
              <a:buChar char="•"/>
              <a:defRPr/>
            </a:pPr>
            <a:r>
              <a:rPr lang="en-US" dirty="0" smtClean="0">
                <a:ea typeface="+mn-ea"/>
                <a:cs typeface="+mn-cs"/>
              </a:rPr>
              <a:t>ANC &lt;500 </a:t>
            </a:r>
            <a:r>
              <a:rPr lang="en-US" dirty="0" smtClean="0">
                <a:ea typeface="+mn-ea"/>
                <a:cs typeface="+mn-cs"/>
                <a:sym typeface="Wingdings" pitchFamily="2" charset="2"/>
              </a:rPr>
              <a:t> high susceptibility to pyogenic infection from endogenous flora</a:t>
            </a:r>
          </a:p>
          <a:p>
            <a:pPr marL="365760" indent="-256032" fontAlgn="auto">
              <a:spcAft>
                <a:spcPts val="0"/>
              </a:spcAft>
              <a:buClr>
                <a:schemeClr val="accent3"/>
              </a:buClr>
              <a:buFont typeface="Georgia"/>
              <a:buChar char="•"/>
              <a:defRPr/>
            </a:pPr>
            <a:r>
              <a:rPr lang="en-US" dirty="0" smtClean="0">
                <a:ea typeface="+mn-ea"/>
                <a:cs typeface="+mn-cs"/>
                <a:sym typeface="Wingdings" pitchFamily="2" charset="2"/>
              </a:rPr>
              <a:t>Symptoms may be atypical because neutropenia means less inflammation</a:t>
            </a:r>
          </a:p>
          <a:p>
            <a:pPr marL="365760" indent="-256032" fontAlgn="auto">
              <a:spcAft>
                <a:spcPts val="0"/>
              </a:spcAft>
              <a:buClr>
                <a:schemeClr val="accent3"/>
              </a:buClr>
              <a:buFont typeface="Georgia"/>
              <a:buChar char="•"/>
              <a:defRPr/>
            </a:pPr>
            <a:r>
              <a:rPr lang="en-US" dirty="0" smtClean="0">
                <a:ea typeface="+mn-ea"/>
                <a:cs typeface="+mn-cs"/>
                <a:sym typeface="Wingdings" pitchFamily="2" charset="2"/>
              </a:rPr>
              <a:t>Framework for differential</a:t>
            </a:r>
          </a:p>
          <a:p>
            <a:pPr marL="658368" lvl="1" indent="-246888" fontAlgn="auto">
              <a:spcAft>
                <a:spcPts val="0"/>
              </a:spcAft>
              <a:buFont typeface="Georgia"/>
              <a:buChar char="▫"/>
              <a:defRPr/>
            </a:pPr>
            <a:r>
              <a:rPr lang="en-US" dirty="0" smtClean="0">
                <a:ea typeface="+mn-ea"/>
                <a:sym typeface="Wingdings" pitchFamily="2" charset="2"/>
              </a:rPr>
              <a:t>Acquired/Extrinsic/Acute</a:t>
            </a:r>
          </a:p>
          <a:p>
            <a:pPr marL="658368" lvl="1" indent="-246888" fontAlgn="auto">
              <a:spcAft>
                <a:spcPts val="0"/>
              </a:spcAft>
              <a:buFont typeface="Georgia"/>
              <a:buChar char="▫"/>
              <a:defRPr/>
            </a:pPr>
            <a:r>
              <a:rPr lang="en-US" dirty="0" smtClean="0">
                <a:ea typeface="+mn-ea"/>
                <a:sym typeface="Wingdings" pitchFamily="2" charset="2"/>
              </a:rPr>
              <a:t>Inherited/Intrinsic/Chronic</a:t>
            </a:r>
          </a:p>
          <a:p>
            <a:pPr marL="658368" lvl="1" indent="-246888" fontAlgn="auto">
              <a:spcAft>
                <a:spcPts val="0"/>
              </a:spcAft>
              <a:buFont typeface="Georgia"/>
              <a:buChar char="▫"/>
              <a:defRPr/>
            </a:pPr>
            <a:r>
              <a:rPr lang="en-US" dirty="0" smtClean="0">
                <a:ea typeface="+mn-ea"/>
                <a:sym typeface="Wingdings" pitchFamily="2" charset="2"/>
              </a:rPr>
              <a:t>How old is the patient?</a:t>
            </a:r>
          </a:p>
          <a:p>
            <a:pPr marL="365760" indent="-256032" fontAlgn="auto">
              <a:spcAft>
                <a:spcPts val="0"/>
              </a:spcAft>
              <a:buClr>
                <a:schemeClr val="accent3"/>
              </a:buClr>
              <a:buFont typeface="Georgia"/>
              <a:buChar char="•"/>
              <a:defRPr/>
            </a:pPr>
            <a:r>
              <a:rPr lang="en-US" dirty="0" smtClean="0">
                <a:ea typeface="+mn-ea"/>
                <a:cs typeface="+mn-cs"/>
                <a:sym typeface="Wingdings" pitchFamily="2" charset="2"/>
              </a:rPr>
              <a:t>First thought : viral suppression!</a:t>
            </a:r>
          </a:p>
          <a:p>
            <a:pPr marL="365760" indent="-256032" fontAlgn="auto">
              <a:spcAft>
                <a:spcPts val="0"/>
              </a:spcAft>
              <a:buClr>
                <a:schemeClr val="accent3"/>
              </a:buClr>
              <a:buFont typeface="Georgia"/>
              <a:buChar char="•"/>
              <a:defRPr/>
            </a:pPr>
            <a:r>
              <a:rPr lang="en-US" dirty="0" smtClean="0">
                <a:ea typeface="+mn-ea"/>
                <a:cs typeface="+mn-cs"/>
                <a:sym typeface="Wingdings" pitchFamily="2" charset="2"/>
              </a:rPr>
              <a:t>Workup: need multiple CBCs over a 1-2mo period</a:t>
            </a:r>
          </a:p>
          <a:p>
            <a:pPr marL="365760" indent="-256032" fontAlgn="auto">
              <a:spcAft>
                <a:spcPts val="0"/>
              </a:spcAft>
              <a:buClr>
                <a:schemeClr val="accent3"/>
              </a:buClr>
              <a:buFont typeface="Georgia"/>
              <a:buChar char="•"/>
              <a:defRPr/>
            </a:pPr>
            <a:r>
              <a:rPr lang="en-US" u="sng" dirty="0" smtClean="0">
                <a:ea typeface="+mn-ea"/>
                <a:cs typeface="+mn-cs"/>
                <a:sym typeface="Wingdings" pitchFamily="2" charset="2"/>
              </a:rPr>
              <a:t>Fever</a:t>
            </a:r>
            <a:r>
              <a:rPr lang="en-US" dirty="0" smtClean="0">
                <a:ea typeface="+mn-ea"/>
                <a:cs typeface="+mn-cs"/>
                <a:sym typeface="Wingdings" pitchFamily="2" charset="2"/>
              </a:rPr>
              <a:t> = 101 or 100.4 &gt;1hr + </a:t>
            </a:r>
            <a:r>
              <a:rPr lang="en-US" u="sng" dirty="0" smtClean="0">
                <a:ea typeface="+mn-ea"/>
                <a:cs typeface="+mn-cs"/>
                <a:sym typeface="Wingdings" pitchFamily="2" charset="2"/>
              </a:rPr>
              <a:t>Neutropenia</a:t>
            </a:r>
            <a:r>
              <a:rPr lang="en-US" dirty="0" smtClean="0">
                <a:ea typeface="+mn-ea"/>
                <a:cs typeface="+mn-cs"/>
                <a:sym typeface="Wingdings" pitchFamily="2" charset="2"/>
              </a:rPr>
              <a:t> = ANC &lt;500 or expected to &lt;500 in 48hr</a:t>
            </a:r>
          </a:p>
          <a:p>
            <a:pPr marL="658368" lvl="1" indent="-246888" fontAlgn="auto">
              <a:spcAft>
                <a:spcPts val="0"/>
              </a:spcAft>
              <a:buFont typeface="Georgia"/>
              <a:buChar char="▫"/>
              <a:defRPr/>
            </a:pPr>
            <a:r>
              <a:rPr lang="en-US" dirty="0" smtClean="0">
                <a:ea typeface="+mn-ea"/>
                <a:sym typeface="Wingdings" pitchFamily="2" charset="2"/>
              </a:rPr>
              <a:t>No data on non-cancer or BMT children</a:t>
            </a:r>
          </a:p>
          <a:p>
            <a:pPr marL="365760" indent="-256032" fontAlgn="auto">
              <a:spcAft>
                <a:spcPts val="0"/>
              </a:spcAft>
              <a:buClr>
                <a:schemeClr val="accent3"/>
              </a:buClr>
              <a:buFont typeface="Georgia"/>
              <a:buChar char="•"/>
              <a:defRPr/>
            </a:pPr>
            <a:r>
              <a:rPr lang="en-US" dirty="0" smtClean="0">
                <a:ea typeface="+mn-ea"/>
                <a:cs typeface="+mn-cs"/>
              </a:rPr>
              <a:t>Hospitalize if febrile and ANC &lt;500</a:t>
            </a:r>
          </a:p>
          <a:p>
            <a:pPr marL="365760" indent="-256032" fontAlgn="auto">
              <a:spcAft>
                <a:spcPts val="0"/>
              </a:spcAft>
              <a:buClr>
                <a:schemeClr val="accent3"/>
              </a:buClr>
              <a:buFont typeface="Georgia"/>
              <a:buChar char="•"/>
              <a:defRPr/>
            </a:pPr>
            <a:r>
              <a:rPr lang="en-US" dirty="0" smtClean="0">
                <a:ea typeface="+mn-ea"/>
                <a:cs typeface="+mn-cs"/>
              </a:rPr>
              <a:t>Outpatient management if low risk = Augmentin, 3</a:t>
            </a:r>
            <a:r>
              <a:rPr lang="en-US" baseline="30000" dirty="0" smtClean="0">
                <a:ea typeface="+mn-ea"/>
                <a:cs typeface="+mn-cs"/>
              </a:rPr>
              <a:t>rd</a:t>
            </a:r>
            <a:r>
              <a:rPr lang="en-US" dirty="0" smtClean="0">
                <a:ea typeface="+mn-ea"/>
                <a:cs typeface="+mn-cs"/>
              </a:rPr>
              <a:t> generation cephalosporin, or </a:t>
            </a:r>
            <a:r>
              <a:rPr lang="en-US" dirty="0" err="1" smtClean="0">
                <a:ea typeface="+mn-ea"/>
                <a:cs typeface="+mn-cs"/>
              </a:rPr>
              <a:t>Clinda</a:t>
            </a: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Effect transition="in" filter="fade">
                                      <p:cBhvr>
                                        <p:cTn id="7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457200" y="533400"/>
            <a:ext cx="8229600" cy="1066800"/>
          </a:xfrm>
        </p:spPr>
        <p:txBody>
          <a:bodyPr/>
          <a:lstStyle/>
          <a:p>
            <a:pPr algn="ctr"/>
            <a:r>
              <a:rPr lang="en-US" sz="2800" b="1" smtClean="0"/>
              <a:t>R E F E R E N C E S </a:t>
            </a:r>
          </a:p>
        </p:txBody>
      </p:sp>
      <p:sp>
        <p:nvSpPr>
          <p:cNvPr id="3" name="Content Placeholder 2"/>
          <p:cNvSpPr>
            <a:spLocks noGrp="1"/>
          </p:cNvSpPr>
          <p:nvPr>
            <p:ph idx="1"/>
          </p:nvPr>
        </p:nvSpPr>
        <p:spPr>
          <a:xfrm>
            <a:off x="228600" y="1524000"/>
            <a:ext cx="8686800" cy="5334000"/>
          </a:xfrm>
        </p:spPr>
        <p:txBody>
          <a:bodyPr>
            <a:normAutofit fontScale="62500" lnSpcReduction="20000"/>
          </a:bodyPr>
          <a:lstStyle/>
          <a:p>
            <a:pPr marL="624078" indent="-514350" fontAlgn="auto">
              <a:spcAft>
                <a:spcPts val="0"/>
              </a:spcAft>
              <a:buClr>
                <a:schemeClr val="accent3"/>
              </a:buClr>
              <a:buFont typeface="+mj-lt"/>
              <a:buAutoNum type="arabicPeriod"/>
              <a:defRPr/>
            </a:pPr>
            <a:r>
              <a:rPr lang="en-US" dirty="0" err="1" smtClean="0">
                <a:ea typeface="+mn-ea"/>
                <a:cs typeface="+mn-cs"/>
              </a:rPr>
              <a:t>Segel</a:t>
            </a:r>
            <a:r>
              <a:rPr lang="en-US" dirty="0" smtClean="0">
                <a:ea typeface="+mn-ea"/>
                <a:cs typeface="+mn-cs"/>
              </a:rPr>
              <a:t>, G, </a:t>
            </a:r>
            <a:r>
              <a:rPr lang="en-US" dirty="0" err="1" smtClean="0">
                <a:ea typeface="+mn-ea"/>
                <a:cs typeface="+mn-cs"/>
              </a:rPr>
              <a:t>Halterman</a:t>
            </a:r>
            <a:r>
              <a:rPr lang="en-US" dirty="0">
                <a:ea typeface="+mn-ea"/>
                <a:cs typeface="+mn-cs"/>
              </a:rPr>
              <a:t>, </a:t>
            </a:r>
            <a:r>
              <a:rPr lang="en-US" dirty="0" smtClean="0">
                <a:ea typeface="+mn-ea"/>
                <a:cs typeface="+mn-cs"/>
              </a:rPr>
              <a:t>J. Neutropenia in pediatric practice. Pediatrics in Review. Vol. 29 No. 1January 1, 2008. pp. 12 -24 </a:t>
            </a:r>
          </a:p>
          <a:p>
            <a:pPr marL="624078" indent="-514350" fontAlgn="auto">
              <a:spcAft>
                <a:spcPts val="0"/>
              </a:spcAft>
              <a:buClr>
                <a:schemeClr val="accent3"/>
              </a:buClr>
              <a:buFont typeface="+mj-lt"/>
              <a:buAutoNum type="arabicPeriod"/>
              <a:defRPr/>
            </a:pPr>
            <a:endParaRPr lang="en-US" dirty="0" smtClean="0">
              <a:ea typeface="+mn-ea"/>
              <a:cs typeface="+mn-cs"/>
            </a:endParaRPr>
          </a:p>
          <a:p>
            <a:pPr marL="624078" indent="-514350" fontAlgn="auto">
              <a:spcAft>
                <a:spcPts val="0"/>
              </a:spcAft>
              <a:buClr>
                <a:schemeClr val="accent3"/>
              </a:buClr>
              <a:buFont typeface="+mj-lt"/>
              <a:buAutoNum type="arabicPeriod"/>
              <a:defRPr/>
            </a:pPr>
            <a:r>
              <a:rPr lang="en-US" dirty="0" err="1" smtClean="0">
                <a:ea typeface="+mn-ea"/>
                <a:cs typeface="+mn-cs"/>
              </a:rPr>
              <a:t>Walkovich</a:t>
            </a:r>
            <a:r>
              <a:rPr lang="en-US" dirty="0" smtClean="0">
                <a:ea typeface="+mn-ea"/>
                <a:cs typeface="+mn-cs"/>
              </a:rPr>
              <a:t>, K, Boxer, L. How to approach neutropenia </a:t>
            </a:r>
            <a:r>
              <a:rPr lang="en-US" dirty="0">
                <a:ea typeface="+mn-ea"/>
                <a:cs typeface="+mn-cs"/>
              </a:rPr>
              <a:t>in childhood. </a:t>
            </a:r>
            <a:r>
              <a:rPr lang="en-US" dirty="0" smtClean="0">
                <a:ea typeface="+mn-ea"/>
                <a:cs typeface="+mn-cs"/>
              </a:rPr>
              <a:t>Pediatrics in Review. Vol</a:t>
            </a:r>
            <a:r>
              <a:rPr lang="en-US" dirty="0">
                <a:ea typeface="+mn-ea"/>
                <a:cs typeface="+mn-cs"/>
              </a:rPr>
              <a:t>. 34 No. 4 April 1, </a:t>
            </a:r>
            <a:r>
              <a:rPr lang="en-US" dirty="0" smtClean="0">
                <a:ea typeface="+mn-ea"/>
                <a:cs typeface="+mn-cs"/>
              </a:rPr>
              <a:t>2013. pp</a:t>
            </a:r>
            <a:r>
              <a:rPr lang="en-US" dirty="0">
                <a:ea typeface="+mn-ea"/>
                <a:cs typeface="+mn-cs"/>
              </a:rPr>
              <a:t>. 173 -184 </a:t>
            </a:r>
            <a:endParaRPr lang="en-US" dirty="0" smtClean="0">
              <a:ea typeface="+mn-ea"/>
              <a:cs typeface="+mn-cs"/>
            </a:endParaRPr>
          </a:p>
          <a:p>
            <a:pPr marL="624078" indent="-514350" fontAlgn="auto">
              <a:spcAft>
                <a:spcPts val="0"/>
              </a:spcAft>
              <a:buClr>
                <a:schemeClr val="accent3"/>
              </a:buClr>
              <a:buFont typeface="+mj-lt"/>
              <a:buAutoNum type="arabicPeriod"/>
              <a:defRPr/>
            </a:pPr>
            <a:endParaRPr lang="en-US" dirty="0" smtClean="0">
              <a:ea typeface="+mn-ea"/>
              <a:cs typeface="+mn-cs"/>
            </a:endParaRPr>
          </a:p>
          <a:p>
            <a:pPr marL="624078" indent="-514350" fontAlgn="auto">
              <a:spcAft>
                <a:spcPts val="0"/>
              </a:spcAft>
              <a:buClr>
                <a:schemeClr val="accent3"/>
              </a:buClr>
              <a:buFont typeface="+mj-lt"/>
              <a:buAutoNum type="arabicPeriod"/>
              <a:defRPr/>
            </a:pPr>
            <a:r>
              <a:rPr lang="en-US" dirty="0" err="1" smtClean="0">
                <a:ea typeface="+mn-ea"/>
                <a:cs typeface="+mn-cs"/>
              </a:rPr>
              <a:t>Gea-Banacloche</a:t>
            </a:r>
            <a:r>
              <a:rPr lang="en-US" dirty="0" smtClean="0">
                <a:ea typeface="+mn-ea"/>
                <a:cs typeface="+mn-cs"/>
              </a:rPr>
              <a:t>, J. Evidence-based </a:t>
            </a:r>
            <a:r>
              <a:rPr lang="en-US" dirty="0">
                <a:ea typeface="+mn-ea"/>
                <a:cs typeface="+mn-cs"/>
              </a:rPr>
              <a:t>approach to treatment of febrile neutropenia in hematologic </a:t>
            </a:r>
            <a:r>
              <a:rPr lang="en-US" dirty="0" smtClean="0">
                <a:ea typeface="+mn-ea"/>
                <a:cs typeface="+mn-cs"/>
              </a:rPr>
              <a:t>malignancies. ASH </a:t>
            </a:r>
            <a:r>
              <a:rPr lang="en-US" dirty="0">
                <a:ea typeface="+mn-ea"/>
                <a:cs typeface="+mn-cs"/>
              </a:rPr>
              <a:t>Education Book December 6, 2013 vol. 2013 no. 1 </a:t>
            </a:r>
            <a:r>
              <a:rPr lang="en-US" dirty="0" smtClean="0">
                <a:ea typeface="+mn-ea"/>
                <a:cs typeface="+mn-cs"/>
              </a:rPr>
              <a:t>414-422</a:t>
            </a:r>
          </a:p>
          <a:p>
            <a:pPr marL="624078" indent="-514350" fontAlgn="auto">
              <a:spcAft>
                <a:spcPts val="0"/>
              </a:spcAft>
              <a:buClr>
                <a:schemeClr val="accent3"/>
              </a:buClr>
              <a:buFont typeface="+mj-lt"/>
              <a:buAutoNum type="arabicPeriod"/>
              <a:defRPr/>
            </a:pPr>
            <a:endParaRPr lang="en-US" dirty="0" smtClean="0">
              <a:ea typeface="+mn-ea"/>
              <a:cs typeface="+mn-cs"/>
            </a:endParaRPr>
          </a:p>
          <a:p>
            <a:pPr marL="624078" indent="-514350" fontAlgn="auto">
              <a:spcAft>
                <a:spcPts val="0"/>
              </a:spcAft>
              <a:buClr>
                <a:schemeClr val="accent3"/>
              </a:buClr>
              <a:buFont typeface="+mj-lt"/>
              <a:buAutoNum type="arabicPeriod"/>
              <a:defRPr/>
            </a:pPr>
            <a:r>
              <a:rPr lang="en-US" dirty="0" smtClean="0">
                <a:ea typeface="+mn-ea"/>
                <a:cs typeface="+mn-cs"/>
              </a:rPr>
              <a:t>Boxer, L. How to </a:t>
            </a:r>
            <a:r>
              <a:rPr lang="en-US" dirty="0">
                <a:ea typeface="+mn-ea"/>
                <a:cs typeface="+mn-cs"/>
              </a:rPr>
              <a:t>approach neutropenia. ASH Education Book December 8, 2012 vol. 2012 no. 1 </a:t>
            </a:r>
            <a:r>
              <a:rPr lang="en-US" dirty="0" smtClean="0">
                <a:ea typeface="+mn-ea"/>
                <a:cs typeface="+mn-cs"/>
              </a:rPr>
              <a:t>174-182</a:t>
            </a:r>
          </a:p>
          <a:p>
            <a:pPr marL="624078" indent="-514350" fontAlgn="auto">
              <a:spcAft>
                <a:spcPts val="0"/>
              </a:spcAft>
              <a:buClr>
                <a:schemeClr val="accent3"/>
              </a:buClr>
              <a:buFont typeface="+mj-lt"/>
              <a:buAutoNum type="arabicPeriod"/>
              <a:defRPr/>
            </a:pPr>
            <a:endParaRPr lang="en-US" dirty="0" smtClean="0">
              <a:ea typeface="+mn-ea"/>
              <a:cs typeface="+mn-cs"/>
            </a:endParaRPr>
          </a:p>
          <a:p>
            <a:pPr marL="624078" indent="-514350" fontAlgn="auto">
              <a:spcAft>
                <a:spcPts val="0"/>
              </a:spcAft>
              <a:buClr>
                <a:schemeClr val="accent3"/>
              </a:buClr>
              <a:buFont typeface="+mj-lt"/>
              <a:buAutoNum type="arabicPeriod"/>
              <a:defRPr/>
            </a:pPr>
            <a:r>
              <a:rPr lang="en-US" dirty="0" err="1" smtClean="0">
                <a:ea typeface="+mn-ea"/>
                <a:cs typeface="+mn-cs"/>
              </a:rPr>
              <a:t>Newburger</a:t>
            </a:r>
            <a:r>
              <a:rPr lang="en-US" dirty="0" smtClean="0">
                <a:ea typeface="+mn-ea"/>
                <a:cs typeface="+mn-cs"/>
              </a:rPr>
              <a:t>. Evaluation and management of patients with </a:t>
            </a:r>
            <a:r>
              <a:rPr lang="en-US" dirty="0">
                <a:ea typeface="+mn-ea"/>
                <a:cs typeface="+mn-cs"/>
              </a:rPr>
              <a:t>isolated neutropenia. Seminars in Hematology, </a:t>
            </a:r>
            <a:r>
              <a:rPr lang="en-US" dirty="0" err="1">
                <a:ea typeface="+mn-ea"/>
                <a:cs typeface="+mn-cs"/>
              </a:rPr>
              <a:t>Vol</a:t>
            </a:r>
            <a:r>
              <a:rPr lang="en-US" dirty="0">
                <a:ea typeface="+mn-ea"/>
                <a:cs typeface="+mn-cs"/>
              </a:rPr>
              <a:t> 50, No 3, July 2013, </a:t>
            </a:r>
            <a:r>
              <a:rPr lang="en-US" dirty="0" err="1">
                <a:ea typeface="+mn-ea"/>
                <a:cs typeface="+mn-cs"/>
              </a:rPr>
              <a:t>pp</a:t>
            </a:r>
            <a:r>
              <a:rPr lang="en-US" dirty="0">
                <a:ea typeface="+mn-ea"/>
                <a:cs typeface="+mn-cs"/>
              </a:rPr>
              <a:t> </a:t>
            </a:r>
            <a:r>
              <a:rPr lang="en-US" dirty="0" smtClean="0">
                <a:ea typeface="+mn-ea"/>
                <a:cs typeface="+mn-cs"/>
              </a:rPr>
              <a:t>198–206</a:t>
            </a:r>
          </a:p>
          <a:p>
            <a:pPr marL="624078" indent="-514350" fontAlgn="auto">
              <a:spcAft>
                <a:spcPts val="0"/>
              </a:spcAft>
              <a:buClr>
                <a:schemeClr val="accent3"/>
              </a:buClr>
              <a:buFont typeface="+mj-lt"/>
              <a:buAutoNum type="arabicPeriod"/>
              <a:defRPr/>
            </a:pPr>
            <a:endParaRPr lang="en-US" dirty="0" smtClean="0">
              <a:ea typeface="+mn-ea"/>
              <a:cs typeface="+mn-cs"/>
            </a:endParaRPr>
          </a:p>
          <a:p>
            <a:pPr marL="624078" indent="-514350" fontAlgn="auto">
              <a:spcAft>
                <a:spcPts val="0"/>
              </a:spcAft>
              <a:buClr>
                <a:schemeClr val="accent3"/>
              </a:buClr>
              <a:buFont typeface="+mj-lt"/>
              <a:buAutoNum type="arabicPeriod"/>
              <a:defRPr/>
            </a:pPr>
            <a:r>
              <a:rPr lang="en-US" dirty="0" err="1">
                <a:ea typeface="+mn-ea"/>
                <a:cs typeface="+mn-cs"/>
              </a:rPr>
              <a:t>Lehrnbecher</a:t>
            </a:r>
            <a:r>
              <a:rPr lang="en-US" dirty="0">
                <a:ea typeface="+mn-ea"/>
                <a:cs typeface="+mn-cs"/>
              </a:rPr>
              <a:t> T, Phillips R, Alexander S, </a:t>
            </a:r>
            <a:r>
              <a:rPr lang="en-US" dirty="0" smtClean="0">
                <a:ea typeface="+mn-ea"/>
                <a:cs typeface="+mn-cs"/>
              </a:rPr>
              <a:t>et al. </a:t>
            </a:r>
            <a:r>
              <a:rPr lang="en-US" dirty="0">
                <a:ea typeface="+mn-ea"/>
                <a:cs typeface="+mn-cs"/>
              </a:rPr>
              <a:t>Guideline for the management of fever and neutropenia in children with cancer and/or undergoing hematopoietic stem cell transplantation. </a:t>
            </a:r>
            <a:r>
              <a:rPr lang="en-US" dirty="0" smtClean="0">
                <a:ea typeface="+mn-ea"/>
                <a:cs typeface="+mn-cs"/>
              </a:rPr>
              <a:t>Journal of clinical oncology. December 10, 2012 </a:t>
            </a:r>
            <a:r>
              <a:rPr lang="en-US" dirty="0" err="1" smtClean="0">
                <a:ea typeface="+mn-ea"/>
                <a:cs typeface="+mn-cs"/>
              </a:rPr>
              <a:t>vol</a:t>
            </a:r>
            <a:r>
              <a:rPr lang="en-US" dirty="0" smtClean="0">
                <a:ea typeface="+mn-ea"/>
                <a:cs typeface="+mn-cs"/>
              </a:rPr>
              <a:t> 30. no 35. 4427-4438</a:t>
            </a:r>
            <a:endParaRPr lang="en-US" dirty="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315913" y="1317625"/>
            <a:ext cx="8305800"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914400" y="990600"/>
            <a:ext cx="7162800"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766763" y="685800"/>
            <a:ext cx="7610475" cy="5715000"/>
          </a:xfrm>
          <a:prstGeom prst="rect">
            <a:avLst/>
          </a:prstGeom>
          <a:noFill/>
          <a:ln w="9525">
            <a:noFill/>
            <a:miter lim="800000"/>
            <a:headEnd/>
            <a:tailEnd/>
          </a:ln>
        </p:spPr>
      </p:pic>
      <p:sp>
        <p:nvSpPr>
          <p:cNvPr id="3" name="TextBox 2"/>
          <p:cNvSpPr txBox="1">
            <a:spLocks noChangeArrowheads="1"/>
          </p:cNvSpPr>
          <p:nvPr/>
        </p:nvSpPr>
        <p:spPr bwMode="auto">
          <a:xfrm>
            <a:off x="2286000" y="4572000"/>
            <a:ext cx="1828800" cy="2090738"/>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p:txBody>
      </p:sp>
      <p:sp>
        <p:nvSpPr>
          <p:cNvPr id="2" name="Rectangle 1"/>
          <p:cNvSpPr/>
          <p:nvPr/>
        </p:nvSpPr>
        <p:spPr>
          <a:xfrm>
            <a:off x="5410200" y="685800"/>
            <a:ext cx="3276600" cy="5715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39938" name="Content Placeholder 2"/>
          <p:cNvSpPr>
            <a:spLocks noGrp="1"/>
          </p:cNvSpPr>
          <p:nvPr>
            <p:ph idx="1"/>
          </p:nvPr>
        </p:nvSpPr>
        <p:spPr>
          <a:xfrm>
            <a:off x="228600" y="1828800"/>
            <a:ext cx="8686800" cy="4876800"/>
          </a:xfrm>
        </p:spPr>
        <p:txBody>
          <a:bodyPr/>
          <a:lstStyle/>
          <a:p>
            <a:r>
              <a:rPr lang="en-US" b="1" smtClean="0"/>
              <a:t>Define Neutropenia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41288" y="381000"/>
            <a:ext cx="8229600" cy="1066800"/>
          </a:xfrm>
        </p:spPr>
        <p:txBody>
          <a:bodyPr/>
          <a:lstStyle/>
          <a:p>
            <a:r>
              <a:rPr lang="en-US" sz="3200" b="1" smtClean="0"/>
              <a:t>Definition of Neutropenia</a:t>
            </a:r>
          </a:p>
        </p:txBody>
      </p:sp>
      <p:sp>
        <p:nvSpPr>
          <p:cNvPr id="3" name="Content Placeholder 2"/>
          <p:cNvSpPr>
            <a:spLocks noGrp="1"/>
          </p:cNvSpPr>
          <p:nvPr>
            <p:ph idx="1"/>
          </p:nvPr>
        </p:nvSpPr>
        <p:spPr>
          <a:xfrm>
            <a:off x="228600" y="1295400"/>
            <a:ext cx="8610600" cy="5410200"/>
          </a:xfrm>
        </p:spPr>
        <p:txBody>
          <a:bodyPr>
            <a:normAutofit lnSpcReduction="10000"/>
          </a:bodyPr>
          <a:lstStyle/>
          <a:p>
            <a:pPr marL="0" indent="0" fontAlgn="auto">
              <a:spcAft>
                <a:spcPts val="0"/>
              </a:spcAft>
              <a:buClr>
                <a:schemeClr val="accent3"/>
              </a:buClr>
              <a:buFont typeface="Georgia"/>
              <a:buNone/>
              <a:defRPr/>
            </a:pPr>
            <a:r>
              <a:rPr lang="en-US" sz="2400" b="1" i="1" dirty="0" smtClean="0">
                <a:solidFill>
                  <a:srgbClr val="FF0000"/>
                </a:solidFill>
                <a:ea typeface="+mn-ea"/>
                <a:cs typeface="+mn-cs"/>
              </a:rPr>
              <a:t>Reduction in the absolute number of neutrophils* in the blood</a:t>
            </a:r>
          </a:p>
          <a:p>
            <a:pPr marL="0" indent="0" fontAlgn="auto">
              <a:spcAft>
                <a:spcPts val="0"/>
              </a:spcAft>
              <a:buClr>
                <a:schemeClr val="accent3"/>
              </a:buClr>
              <a:buFont typeface="Georgia"/>
              <a:buNone/>
              <a:defRPr/>
            </a:pPr>
            <a:endParaRPr lang="en-US" sz="2400" b="1" i="1"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ANC = total WBC * (%</a:t>
            </a:r>
            <a:r>
              <a:rPr lang="en-US" dirty="0" err="1" smtClean="0">
                <a:ea typeface="+mn-ea"/>
                <a:cs typeface="+mn-cs"/>
              </a:rPr>
              <a:t>segs</a:t>
            </a:r>
            <a:r>
              <a:rPr lang="en-US" dirty="0" smtClean="0">
                <a:ea typeface="+mn-ea"/>
                <a:cs typeface="+mn-cs"/>
              </a:rPr>
              <a:t> + %bands)</a:t>
            </a:r>
          </a:p>
          <a:p>
            <a:pPr marL="658368" lvl="1" indent="-246888" fontAlgn="auto">
              <a:spcAft>
                <a:spcPts val="0"/>
              </a:spcAft>
              <a:buFont typeface="Georgia"/>
              <a:buChar char="▫"/>
              <a:defRPr/>
            </a:pPr>
            <a:r>
              <a:rPr lang="en-US" dirty="0" smtClean="0">
                <a:solidFill>
                  <a:srgbClr val="0070C0"/>
                </a:solidFill>
                <a:ea typeface="+mn-ea"/>
              </a:rPr>
              <a:t>Cases -- &gt; ANC?</a:t>
            </a:r>
          </a:p>
          <a:p>
            <a:pPr marL="658368" lvl="1" indent="-246888" fontAlgn="auto">
              <a:spcAft>
                <a:spcPts val="0"/>
              </a:spcAft>
              <a:buFont typeface="Georgia"/>
              <a:buChar char="▫"/>
              <a:defRPr/>
            </a:pPr>
            <a:r>
              <a:rPr lang="en-US" dirty="0" smtClean="0">
                <a:solidFill>
                  <a:srgbClr val="0070C0"/>
                </a:solidFill>
                <a:ea typeface="+mn-ea"/>
              </a:rPr>
              <a:t>BB </a:t>
            </a:r>
            <a:r>
              <a:rPr lang="en-US" dirty="0" err="1" smtClean="0">
                <a:solidFill>
                  <a:srgbClr val="0070C0"/>
                </a:solidFill>
                <a:ea typeface="+mn-ea"/>
              </a:rPr>
              <a:t>Anc</a:t>
            </a:r>
            <a:r>
              <a:rPr lang="en-US" dirty="0" smtClean="0">
                <a:solidFill>
                  <a:srgbClr val="0070C0"/>
                </a:solidFill>
                <a:ea typeface="+mn-ea"/>
              </a:rPr>
              <a:t>: WBC 10.0, 4 </a:t>
            </a:r>
            <a:r>
              <a:rPr lang="en-US" dirty="0" err="1" smtClean="0">
                <a:solidFill>
                  <a:srgbClr val="0070C0"/>
                </a:solidFill>
                <a:ea typeface="+mn-ea"/>
              </a:rPr>
              <a:t>segs</a:t>
            </a:r>
            <a:r>
              <a:rPr lang="en-US" dirty="0" smtClean="0">
                <a:solidFill>
                  <a:srgbClr val="0070C0"/>
                </a:solidFill>
                <a:ea typeface="+mn-ea"/>
              </a:rPr>
              <a:t>, 1 band</a:t>
            </a:r>
          </a:p>
          <a:p>
            <a:pPr marL="457200" lvl="1" indent="0" fontAlgn="auto">
              <a:spcAft>
                <a:spcPts val="0"/>
              </a:spcAft>
              <a:buFont typeface="Georgia"/>
              <a:buNone/>
              <a:defRPr/>
            </a:pP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Normal ANC = 1500-8000**</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b="1" dirty="0" smtClean="0">
                <a:ea typeface="+mn-ea"/>
                <a:cs typeface="+mn-cs"/>
              </a:rPr>
              <a:t>Neutropenia</a:t>
            </a:r>
            <a:r>
              <a:rPr lang="en-US" dirty="0" smtClean="0">
                <a:ea typeface="+mn-ea"/>
                <a:cs typeface="+mn-cs"/>
              </a:rPr>
              <a:t> = </a:t>
            </a:r>
            <a:r>
              <a:rPr lang="en-US" b="1" dirty="0" smtClean="0">
                <a:solidFill>
                  <a:srgbClr val="FF0000"/>
                </a:solidFill>
                <a:ea typeface="+mn-ea"/>
                <a:cs typeface="+mn-cs"/>
              </a:rPr>
              <a:t>ANC &lt;1500</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b="1" dirty="0" smtClean="0">
                <a:ea typeface="+mn-ea"/>
                <a:cs typeface="+mn-cs"/>
              </a:rPr>
              <a:t>Chronic Neutropenia: </a:t>
            </a:r>
            <a:r>
              <a:rPr lang="en-US" dirty="0" smtClean="0">
                <a:ea typeface="+mn-ea"/>
                <a:cs typeface="+mn-cs"/>
              </a:rPr>
              <a:t> lasting longer </a:t>
            </a:r>
            <a:r>
              <a:rPr lang="en-US" b="1" dirty="0" smtClean="0">
                <a:solidFill>
                  <a:srgbClr val="FF0000"/>
                </a:solidFill>
                <a:ea typeface="+mn-ea"/>
                <a:cs typeface="+mn-cs"/>
              </a:rPr>
              <a:t>than 3mo</a:t>
            </a:r>
          </a:p>
          <a:p>
            <a:pPr marL="365760" indent="-256032" fontAlgn="auto">
              <a:spcAft>
                <a:spcPts val="0"/>
              </a:spcAft>
              <a:buClr>
                <a:schemeClr val="accent3"/>
              </a:buClr>
              <a:buFont typeface="Georgia"/>
              <a:buChar char="•"/>
              <a:defRPr/>
            </a:pPr>
            <a:endParaRPr lang="en-US" dirty="0" smtClean="0">
              <a:ea typeface="+mn-ea"/>
              <a:cs typeface="+mn-cs"/>
            </a:endParaRPr>
          </a:p>
          <a:p>
            <a:pPr marL="109728" indent="0" fontAlgn="auto">
              <a:spcAft>
                <a:spcPts val="0"/>
              </a:spcAft>
              <a:buClr>
                <a:schemeClr val="accent3"/>
              </a:buClr>
              <a:buFont typeface="Georgia"/>
              <a:buNone/>
              <a:defRPr/>
            </a:pPr>
            <a:r>
              <a:rPr lang="en-US" sz="2200" dirty="0" smtClean="0">
                <a:ea typeface="+mn-ea"/>
                <a:cs typeface="+mn-cs"/>
              </a:rPr>
              <a:t>*Neutrophils = Segmented cells and bands</a:t>
            </a:r>
            <a:endParaRPr lang="en-US" sz="2200" dirty="0">
              <a:ea typeface="+mn-ea"/>
              <a:cs typeface="+mn-cs"/>
            </a:endParaRPr>
          </a:p>
        </p:txBody>
      </p:sp>
      <p:pic>
        <p:nvPicPr>
          <p:cNvPr id="4" name="Picture 3" descr="Screen Clipping"/>
          <p:cNvPicPr>
            <a:picLocks noChangeAspect="1"/>
          </p:cNvPicPr>
          <p:nvPr/>
        </p:nvPicPr>
        <p:blipFill>
          <a:blip r:embed="rId3"/>
          <a:srcRect/>
          <a:stretch>
            <a:fillRect/>
          </a:stretch>
        </p:blipFill>
        <p:spPr bwMode="auto">
          <a:xfrm>
            <a:off x="6477000" y="2362200"/>
            <a:ext cx="1905000" cy="1965325"/>
          </a:xfrm>
          <a:prstGeom prst="rect">
            <a:avLst/>
          </a:prstGeom>
          <a:noFill/>
          <a:ln w="9525">
            <a:noFill/>
            <a:miter lim="800000"/>
            <a:headEnd/>
            <a:tailEnd/>
          </a:ln>
        </p:spPr>
      </p:pic>
      <p:sp>
        <p:nvSpPr>
          <p:cNvPr id="5" name="TextBox 4"/>
          <p:cNvSpPr txBox="1">
            <a:spLocks noChangeArrowheads="1"/>
          </p:cNvSpPr>
          <p:nvPr/>
        </p:nvSpPr>
        <p:spPr bwMode="auto">
          <a:xfrm>
            <a:off x="1752600" y="3806825"/>
            <a:ext cx="4343400" cy="457200"/>
          </a:xfrm>
          <a:prstGeom prst="rect">
            <a:avLst/>
          </a:prstGeom>
          <a:noFill/>
          <a:ln w="9525">
            <a:noFill/>
            <a:miter lim="800000"/>
            <a:headEnd/>
            <a:tailEnd/>
          </a:ln>
        </p:spPr>
        <p:txBody>
          <a:bodyPr>
            <a:prstTxWarp prst="textNoShape">
              <a:avLst/>
            </a:prstTxWarp>
            <a:spAutoFit/>
          </a:bodyPr>
          <a:lstStyle/>
          <a:p>
            <a:r>
              <a:rPr lang="en-US" sz="2400">
                <a:latin typeface="Bell MT" pitchFamily="-72" charset="0"/>
              </a:rPr>
              <a:t>ANC = 10,000 x (0.04 + 0.01)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xEl>
                                              <p:pRg st="4" end="4"/>
                                            </p:txEl>
                                          </p:spTgt>
                                        </p:tgtEl>
                                      </p:cBhvr>
                                    </p:animEffect>
                                    <p:set>
                                      <p:cBhvr>
                                        <p:cTn id="3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381000" y="609600"/>
            <a:ext cx="8229600" cy="4525963"/>
          </a:xfrm>
        </p:spPr>
        <p:txBody>
          <a:bodyPr/>
          <a:lstStyle/>
          <a:p>
            <a:r>
              <a:rPr lang="en-US" smtClean="0"/>
              <a:t>**Neutropenia varies physiologically</a:t>
            </a:r>
          </a:p>
          <a:p>
            <a:r>
              <a:rPr lang="en-US" smtClean="0"/>
              <a:t>Varies by age &amp; ethnicity </a:t>
            </a:r>
            <a:endParaRPr lang="en-US" sz="2000" smtClean="0"/>
          </a:p>
        </p:txBody>
      </p:sp>
      <p:pic>
        <p:nvPicPr>
          <p:cNvPr id="1027" name="Picture 3"/>
          <p:cNvPicPr>
            <a:picLocks noChangeAspect="1" noChangeArrowheads="1"/>
          </p:cNvPicPr>
          <p:nvPr/>
        </p:nvPicPr>
        <p:blipFill>
          <a:blip r:embed="rId3"/>
          <a:srcRect/>
          <a:stretch>
            <a:fillRect/>
          </a:stretch>
        </p:blipFill>
        <p:spPr bwMode="auto">
          <a:xfrm>
            <a:off x="352425" y="1558925"/>
            <a:ext cx="8602663" cy="5272088"/>
          </a:xfrm>
          <a:prstGeom prst="rect">
            <a:avLst/>
          </a:prstGeom>
          <a:noFill/>
          <a:ln w="9525">
            <a:noFill/>
            <a:miter lim="800000"/>
            <a:headEnd/>
            <a:tailEnd/>
          </a:ln>
        </p:spPr>
      </p:pic>
      <p:sp>
        <p:nvSpPr>
          <p:cNvPr id="8" name="Down Arrow 7"/>
          <p:cNvSpPr/>
          <p:nvPr/>
        </p:nvSpPr>
        <p:spPr>
          <a:xfrm>
            <a:off x="3276600" y="2819400"/>
            <a:ext cx="457200"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own Arrow 8"/>
          <p:cNvSpPr/>
          <p:nvPr/>
        </p:nvSpPr>
        <p:spPr>
          <a:xfrm>
            <a:off x="1676400" y="2819400"/>
            <a:ext cx="457200" cy="2895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marL="0" indent="0" fontAlgn="auto">
              <a:spcAft>
                <a:spcPts val="0"/>
              </a:spcAft>
              <a:buClr>
                <a:schemeClr val="accent3"/>
              </a:buClr>
              <a:buFont typeface="Georgia"/>
              <a:buNone/>
              <a:defRPr/>
            </a:pPr>
            <a:r>
              <a:rPr lang="en-US" u="sng" dirty="0" smtClean="0">
                <a:ea typeface="+mn-ea"/>
                <a:cs typeface="+mn-cs"/>
              </a:rPr>
              <a:t>By Age:</a:t>
            </a:r>
          </a:p>
          <a:p>
            <a:pPr marL="365760" indent="-256032" fontAlgn="auto">
              <a:spcAft>
                <a:spcPts val="0"/>
              </a:spcAft>
              <a:buClr>
                <a:schemeClr val="accent3"/>
              </a:buClr>
              <a:buFont typeface="Georgia"/>
              <a:buChar char="•"/>
              <a:defRPr/>
            </a:pPr>
            <a:r>
              <a:rPr lang="en-US" dirty="0" smtClean="0">
                <a:ea typeface="+mn-ea"/>
                <a:cs typeface="+mn-cs"/>
              </a:rPr>
              <a:t>24HOL: 6000</a:t>
            </a:r>
          </a:p>
          <a:p>
            <a:pPr marL="365760" indent="-256032" fontAlgn="auto">
              <a:spcAft>
                <a:spcPts val="0"/>
              </a:spcAft>
              <a:buClr>
                <a:schemeClr val="accent3"/>
              </a:buClr>
              <a:buFont typeface="Georgia"/>
              <a:buChar char="•"/>
              <a:defRPr/>
            </a:pPr>
            <a:r>
              <a:rPr lang="en-US" dirty="0" smtClean="0">
                <a:ea typeface="+mn-ea"/>
                <a:cs typeface="+mn-cs"/>
              </a:rPr>
              <a:t>First week: 5000</a:t>
            </a:r>
          </a:p>
          <a:p>
            <a:pPr marL="365760" indent="-256032" fontAlgn="auto">
              <a:spcAft>
                <a:spcPts val="0"/>
              </a:spcAft>
              <a:buClr>
                <a:schemeClr val="accent3"/>
              </a:buClr>
              <a:buFont typeface="Georgia"/>
              <a:buChar char="•"/>
              <a:defRPr/>
            </a:pPr>
            <a:r>
              <a:rPr lang="en-US" dirty="0" smtClean="0">
                <a:ea typeface="+mn-ea"/>
                <a:cs typeface="+mn-cs"/>
              </a:rPr>
              <a:t>Second week: 1500</a:t>
            </a:r>
          </a:p>
          <a:p>
            <a:pPr marL="365760" indent="-256032" fontAlgn="auto">
              <a:spcAft>
                <a:spcPts val="0"/>
              </a:spcAft>
              <a:buClr>
                <a:schemeClr val="accent3"/>
              </a:buClr>
              <a:buFont typeface="Georgia"/>
              <a:buChar char="•"/>
              <a:defRPr/>
            </a:pPr>
            <a:r>
              <a:rPr lang="en-US" dirty="0" smtClean="0">
                <a:ea typeface="+mn-ea"/>
                <a:cs typeface="+mn-cs"/>
              </a:rPr>
              <a:t>2wk -1y: </a:t>
            </a:r>
            <a:r>
              <a:rPr lang="en-US" b="1" dirty="0" smtClean="0">
                <a:solidFill>
                  <a:srgbClr val="FF0000"/>
                </a:solidFill>
                <a:ea typeface="+mn-ea"/>
                <a:cs typeface="+mn-cs"/>
              </a:rPr>
              <a:t>1000</a:t>
            </a:r>
          </a:p>
          <a:p>
            <a:pPr marL="365760" indent="-256032" fontAlgn="auto">
              <a:spcAft>
                <a:spcPts val="0"/>
              </a:spcAft>
              <a:buClr>
                <a:schemeClr val="accent3"/>
              </a:buClr>
              <a:buFont typeface="Georgia"/>
              <a:buChar char="•"/>
              <a:defRPr/>
            </a:pPr>
            <a:r>
              <a:rPr lang="en-US" dirty="0" smtClean="0">
                <a:ea typeface="+mn-ea"/>
                <a:cs typeface="+mn-cs"/>
              </a:rPr>
              <a:t>1y-10y: 1800</a:t>
            </a:r>
          </a:p>
          <a:p>
            <a:pPr marL="365760" indent="-256032" fontAlgn="auto">
              <a:spcAft>
                <a:spcPts val="0"/>
              </a:spcAft>
              <a:buClr>
                <a:schemeClr val="accent3"/>
              </a:buClr>
              <a:buFont typeface="Georgia"/>
              <a:buChar char="•"/>
              <a:defRPr/>
            </a:pPr>
            <a:r>
              <a:rPr lang="en-US" dirty="0" smtClean="0">
                <a:ea typeface="+mn-ea"/>
                <a:cs typeface="+mn-cs"/>
              </a:rPr>
              <a:t>&gt;10y: 1500</a:t>
            </a:r>
          </a:p>
          <a:p>
            <a:pPr marL="0" indent="0" algn="ctr" fontAlgn="auto">
              <a:spcAft>
                <a:spcPts val="0"/>
              </a:spcAft>
              <a:buClr>
                <a:schemeClr val="accent3"/>
              </a:buClr>
              <a:buFont typeface="Georgia"/>
              <a:buNone/>
              <a:defRPr/>
            </a:pPr>
            <a:endParaRPr lang="en-US" dirty="0" smtClean="0">
              <a:ea typeface="+mn-ea"/>
              <a:cs typeface="+mn-cs"/>
            </a:endParaRPr>
          </a:p>
          <a:p>
            <a:pPr marL="0" indent="0" fontAlgn="auto">
              <a:spcAft>
                <a:spcPts val="0"/>
              </a:spcAft>
              <a:buClr>
                <a:schemeClr val="accent3"/>
              </a:buClr>
              <a:buFont typeface="Georgia"/>
              <a:buNone/>
              <a:defRPr/>
            </a:pPr>
            <a:r>
              <a:rPr lang="en-US" u="sng" dirty="0" smtClean="0">
                <a:ea typeface="+mn-ea"/>
                <a:cs typeface="+mn-cs"/>
              </a:rPr>
              <a:t>Ethnic Variation:</a:t>
            </a:r>
          </a:p>
          <a:p>
            <a:pPr marL="365760" indent="-256032" fontAlgn="auto">
              <a:spcAft>
                <a:spcPts val="0"/>
              </a:spcAft>
              <a:buClr>
                <a:schemeClr val="accent3"/>
              </a:buClr>
              <a:buFont typeface="Georgia"/>
              <a:buChar char="•"/>
              <a:defRPr/>
            </a:pPr>
            <a:r>
              <a:rPr lang="en-US" dirty="0" smtClean="0">
                <a:ea typeface="+mn-ea"/>
                <a:cs typeface="+mn-cs"/>
              </a:rPr>
              <a:t>African patients have ANCs 1000-1500</a:t>
            </a:r>
          </a:p>
          <a:p>
            <a:pPr marL="658368" lvl="1" indent="-246888" fontAlgn="auto">
              <a:spcAft>
                <a:spcPts val="0"/>
              </a:spcAft>
              <a:buFont typeface="Georgia"/>
              <a:buChar char="▫"/>
              <a:defRPr/>
            </a:pPr>
            <a:r>
              <a:rPr lang="en-US" dirty="0" err="1" smtClean="0">
                <a:solidFill>
                  <a:srgbClr val="0070C0"/>
                </a:solidFill>
                <a:ea typeface="+mn-ea"/>
              </a:rPr>
              <a:t>approx</a:t>
            </a:r>
            <a:r>
              <a:rPr lang="en-US" dirty="0" smtClean="0">
                <a:solidFill>
                  <a:srgbClr val="0070C0"/>
                </a:solidFill>
                <a:ea typeface="+mn-ea"/>
              </a:rPr>
              <a:t> 3-5% have levels &lt;1500</a:t>
            </a:r>
            <a:endParaRPr lang="en-US" dirty="0">
              <a:solidFill>
                <a:srgbClr val="0070C0"/>
              </a:solidFill>
              <a:ea typeface="+mn-ea"/>
            </a:endParaRPr>
          </a:p>
        </p:txBody>
      </p:sp>
      <p:sp>
        <p:nvSpPr>
          <p:cNvPr id="4" name="TextBox 3"/>
          <p:cNvSpPr txBox="1">
            <a:spLocks noChangeArrowheads="1"/>
          </p:cNvSpPr>
          <p:nvPr/>
        </p:nvSpPr>
        <p:spPr bwMode="auto">
          <a:xfrm>
            <a:off x="2057400" y="2527300"/>
            <a:ext cx="4267200" cy="2378075"/>
          </a:xfrm>
          <a:prstGeom prst="rect">
            <a:avLst/>
          </a:prstGeom>
          <a:noFill/>
          <a:ln w="9525">
            <a:noFill/>
            <a:miter lim="800000"/>
            <a:headEnd/>
            <a:tailEnd/>
          </a:ln>
        </p:spPr>
        <p:txBody>
          <a:bodyPr>
            <a:prstTxWarp prst="textNoShape">
              <a:avLst/>
            </a:prstTxWarp>
            <a:spAutoFit/>
          </a:bodyPr>
          <a:lstStyle/>
          <a:p>
            <a:r>
              <a:rPr lang="en-US" sz="3000" b="1" u="sng">
                <a:latin typeface="Bell MT" pitchFamily="-72" charset="0"/>
              </a:rPr>
              <a:t>Neutropenia Definition:</a:t>
            </a:r>
          </a:p>
          <a:p>
            <a:r>
              <a:rPr lang="en-US" sz="3000" b="1">
                <a:latin typeface="Bell MT" pitchFamily="-72" charset="0"/>
              </a:rPr>
              <a:t>2-12mo:  </a:t>
            </a:r>
            <a:r>
              <a:rPr lang="en-US" sz="3000" b="1">
                <a:solidFill>
                  <a:srgbClr val="FF0000"/>
                </a:solidFill>
                <a:latin typeface="Bell MT" pitchFamily="-72" charset="0"/>
              </a:rPr>
              <a:t>less than 1000</a:t>
            </a:r>
          </a:p>
          <a:p>
            <a:r>
              <a:rPr lang="en-US" sz="3000" b="1">
                <a:latin typeface="Bell MT" pitchFamily="-72" charset="0"/>
              </a:rPr>
              <a:t>&gt;12mo: </a:t>
            </a:r>
            <a:r>
              <a:rPr lang="en-US" sz="3000" b="1">
                <a:solidFill>
                  <a:srgbClr val="FF0000"/>
                </a:solidFill>
                <a:latin typeface="Bell MT" pitchFamily="-72" charset="0"/>
              </a:rPr>
              <a:t>less than 1500</a:t>
            </a:r>
          </a:p>
          <a:p>
            <a:endParaRPr lang="en-US" sz="3000" b="1">
              <a:latin typeface="Bell MT" pitchFamily="-72" charset="0"/>
            </a:endParaRPr>
          </a:p>
          <a:p>
            <a:r>
              <a:rPr lang="en-US" sz="3000" b="1">
                <a:latin typeface="Bell MT" pitchFamily="-72" charset="0"/>
              </a:rPr>
              <a:t>AA: 800 can be normal</a:t>
            </a:r>
          </a:p>
        </p:txBody>
      </p:sp>
      <p:sp>
        <p:nvSpPr>
          <p:cNvPr id="6" name="Freeform 5"/>
          <p:cNvSpPr/>
          <p:nvPr/>
        </p:nvSpPr>
        <p:spPr>
          <a:xfrm>
            <a:off x="4044950" y="1776413"/>
            <a:ext cx="4260850" cy="1503362"/>
          </a:xfrm>
          <a:custGeom>
            <a:avLst/>
            <a:gdLst>
              <a:gd name="connsiteX0" fmla="*/ 0 w 4829253"/>
              <a:gd name="connsiteY0" fmla="*/ 0 h 1503805"/>
              <a:gd name="connsiteX1" fmla="*/ 756138 w 4829253"/>
              <a:gd name="connsiteY1" fmla="*/ 1494692 h 1503805"/>
              <a:gd name="connsiteX2" fmla="*/ 1934307 w 4829253"/>
              <a:gd name="connsiteY2" fmla="*/ 650631 h 1503805"/>
              <a:gd name="connsiteX3" fmla="*/ 4501661 w 4829253"/>
              <a:gd name="connsiteY3" fmla="*/ 1143000 h 1503805"/>
              <a:gd name="connsiteX4" fmla="*/ 4712676 w 4829253"/>
              <a:gd name="connsiteY4" fmla="*/ 1195754 h 1503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253" h="1503805">
                <a:moveTo>
                  <a:pt x="0" y="0"/>
                </a:moveTo>
                <a:cubicBezTo>
                  <a:pt x="216877" y="693127"/>
                  <a:pt x="433754" y="1386254"/>
                  <a:pt x="756138" y="1494692"/>
                </a:cubicBezTo>
                <a:cubicBezTo>
                  <a:pt x="1078522" y="1603130"/>
                  <a:pt x="1310053" y="709246"/>
                  <a:pt x="1934307" y="650631"/>
                </a:cubicBezTo>
                <a:cubicBezTo>
                  <a:pt x="2558561" y="592016"/>
                  <a:pt x="4038600" y="1052146"/>
                  <a:pt x="4501661" y="1143000"/>
                </a:cubicBezTo>
                <a:cubicBezTo>
                  <a:pt x="4964722" y="1233854"/>
                  <a:pt x="4838699" y="1214804"/>
                  <a:pt x="4712676" y="11957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L-Shape 7"/>
          <p:cNvSpPr/>
          <p:nvPr/>
        </p:nvSpPr>
        <p:spPr>
          <a:xfrm>
            <a:off x="3892550" y="1612900"/>
            <a:ext cx="4565650" cy="1828800"/>
          </a:xfrm>
          <a:prstGeom prst="corner">
            <a:avLst>
              <a:gd name="adj1" fmla="val 3846"/>
              <a:gd name="adj2" fmla="val 384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5" name="Title 1"/>
          <p:cNvSpPr>
            <a:spLocks noGrp="1"/>
          </p:cNvSpPr>
          <p:nvPr>
            <p:ph type="title"/>
          </p:nvPr>
        </p:nvSpPr>
        <p:spPr>
          <a:xfrm>
            <a:off x="381000" y="355600"/>
            <a:ext cx="8229600" cy="1066800"/>
          </a:xfrm>
        </p:spPr>
        <p:txBody>
          <a:bodyPr/>
          <a:lstStyle/>
          <a:p>
            <a:r>
              <a:rPr lang="en-US" b="1" smtClean="0"/>
              <a:t>ANC Lower Limit </a:t>
            </a:r>
            <a:r>
              <a:rPr lang="en-US" smtClean="0"/>
              <a:t>: </a:t>
            </a:r>
            <a:r>
              <a:rPr lang="en-US" i="1" smtClean="0"/>
              <a:t>varies by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
                                            <p:txEl>
                                              <p:pRg st="0" end="0"/>
                                            </p:txEl>
                                          </p:spTgt>
                                        </p:tgtEl>
                                      </p:cBhvr>
                                    </p:animEffect>
                                    <p:set>
                                      <p:cBhvr>
                                        <p:cTn id="55" dur="1" fill="hold">
                                          <p:stCondLst>
                                            <p:cond delay="499"/>
                                          </p:stCondLst>
                                        </p:cTn>
                                        <p:tgtEl>
                                          <p:spTgt spid="3">
                                            <p:txEl>
                                              <p:pRg st="0" end="0"/>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
                                            <p:txEl>
                                              <p:pRg st="1" end="1"/>
                                            </p:txEl>
                                          </p:spTgt>
                                        </p:tgtEl>
                                      </p:cBhvr>
                                    </p:animEffect>
                                    <p:set>
                                      <p:cBhvr>
                                        <p:cTn id="58" dur="1" fill="hold">
                                          <p:stCondLst>
                                            <p:cond delay="499"/>
                                          </p:stCondLst>
                                        </p:cTn>
                                        <p:tgtEl>
                                          <p:spTgt spid="3">
                                            <p:txEl>
                                              <p:pRg st="1" end="1"/>
                                            </p:tx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
                                            <p:txEl>
                                              <p:pRg st="2" end="2"/>
                                            </p:txEl>
                                          </p:spTgt>
                                        </p:tgtEl>
                                      </p:cBhvr>
                                    </p:animEffect>
                                    <p:set>
                                      <p:cBhvr>
                                        <p:cTn id="61" dur="1" fill="hold">
                                          <p:stCondLst>
                                            <p:cond delay="499"/>
                                          </p:stCondLst>
                                        </p:cTn>
                                        <p:tgtEl>
                                          <p:spTgt spid="3">
                                            <p:txEl>
                                              <p:pRg st="2" end="2"/>
                                            </p:tx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
                                            <p:txEl>
                                              <p:pRg st="3" end="3"/>
                                            </p:txEl>
                                          </p:spTgt>
                                        </p:tgtEl>
                                      </p:cBhvr>
                                    </p:animEffect>
                                    <p:set>
                                      <p:cBhvr>
                                        <p:cTn id="64" dur="1" fill="hold">
                                          <p:stCondLst>
                                            <p:cond delay="499"/>
                                          </p:stCondLst>
                                        </p:cTn>
                                        <p:tgtEl>
                                          <p:spTgt spid="3">
                                            <p:txEl>
                                              <p:pRg st="3" end="3"/>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
                                            <p:txEl>
                                              <p:pRg st="4" end="4"/>
                                            </p:txEl>
                                          </p:spTgt>
                                        </p:tgtEl>
                                      </p:cBhvr>
                                    </p:animEffect>
                                    <p:set>
                                      <p:cBhvr>
                                        <p:cTn id="67" dur="1" fill="hold">
                                          <p:stCondLst>
                                            <p:cond delay="499"/>
                                          </p:stCondLst>
                                        </p:cTn>
                                        <p:tgtEl>
                                          <p:spTgt spid="3">
                                            <p:txEl>
                                              <p:pRg st="4" end="4"/>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
                                            <p:txEl>
                                              <p:pRg st="5" end="5"/>
                                            </p:txEl>
                                          </p:spTgt>
                                        </p:tgtEl>
                                      </p:cBhvr>
                                    </p:animEffect>
                                    <p:set>
                                      <p:cBhvr>
                                        <p:cTn id="70" dur="1" fill="hold">
                                          <p:stCondLst>
                                            <p:cond delay="499"/>
                                          </p:stCondLst>
                                        </p:cTn>
                                        <p:tgtEl>
                                          <p:spTgt spid="3">
                                            <p:txEl>
                                              <p:pRg st="5" end="5"/>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
                                            <p:txEl>
                                              <p:pRg st="6" end="6"/>
                                            </p:txEl>
                                          </p:spTgt>
                                        </p:tgtEl>
                                      </p:cBhvr>
                                    </p:animEffect>
                                    <p:set>
                                      <p:cBhvr>
                                        <p:cTn id="73" dur="1" fill="hold">
                                          <p:stCondLst>
                                            <p:cond delay="499"/>
                                          </p:stCondLst>
                                        </p:cTn>
                                        <p:tgtEl>
                                          <p:spTgt spid="3">
                                            <p:txEl>
                                              <p:pRg st="6" end="6"/>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
                                            <p:txEl>
                                              <p:pRg st="8" end="8"/>
                                            </p:txEl>
                                          </p:spTgt>
                                        </p:tgtEl>
                                      </p:cBhvr>
                                    </p:animEffect>
                                    <p:set>
                                      <p:cBhvr>
                                        <p:cTn id="76" dur="1" fill="hold">
                                          <p:stCondLst>
                                            <p:cond delay="499"/>
                                          </p:stCondLst>
                                        </p:cTn>
                                        <p:tgtEl>
                                          <p:spTgt spid="3">
                                            <p:txEl>
                                              <p:pRg st="8" end="8"/>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
                                            <p:txEl>
                                              <p:pRg st="9" end="9"/>
                                            </p:txEl>
                                          </p:spTgt>
                                        </p:tgtEl>
                                      </p:cBhvr>
                                    </p:animEffect>
                                    <p:set>
                                      <p:cBhvr>
                                        <p:cTn id="79" dur="1" fill="hold">
                                          <p:stCondLst>
                                            <p:cond delay="499"/>
                                          </p:stCondLst>
                                        </p:cTn>
                                        <p:tgtEl>
                                          <p:spTgt spid="3">
                                            <p:txEl>
                                              <p:pRg st="9" end="9"/>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
                                            <p:txEl>
                                              <p:pRg st="10" end="10"/>
                                            </p:txEl>
                                          </p:spTgt>
                                        </p:tgtEl>
                                      </p:cBhvr>
                                    </p:animEffect>
                                    <p:set>
                                      <p:cBhvr>
                                        <p:cTn id="82" dur="1" fill="hold">
                                          <p:stCondLst>
                                            <p:cond delay="499"/>
                                          </p:stCondLst>
                                        </p:cTn>
                                        <p:tgtEl>
                                          <p:spTgt spid="3">
                                            <p:txEl>
                                              <p:pRg st="10" end="10"/>
                                            </p:txEl>
                                          </p:spTgt>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4" grpId="0"/>
      <p:bldP spid="6" grpId="0" animBg="1"/>
      <p:bldP spid="6"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52400" y="457200"/>
            <a:ext cx="8229600" cy="1066800"/>
          </a:xfrm>
        </p:spPr>
        <p:txBody>
          <a:bodyPr/>
          <a:lstStyle/>
          <a:p>
            <a:r>
              <a:rPr lang="en-US" b="1" smtClean="0"/>
              <a:t>Risk Stratification</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365760" indent="-256032" fontAlgn="auto">
              <a:spcAft>
                <a:spcPts val="0"/>
              </a:spcAft>
              <a:buClr>
                <a:schemeClr val="accent3"/>
              </a:buClr>
              <a:buFont typeface="Georgia"/>
              <a:buChar char="•"/>
              <a:defRPr/>
            </a:pPr>
            <a:r>
              <a:rPr lang="en-US" b="1" dirty="0" smtClean="0">
                <a:solidFill>
                  <a:srgbClr val="FF0000"/>
                </a:solidFill>
                <a:ea typeface="+mn-ea"/>
                <a:cs typeface="+mn-cs"/>
              </a:rPr>
              <a:t>Mild</a:t>
            </a:r>
            <a:r>
              <a:rPr lang="en-US" b="1" dirty="0" smtClean="0">
                <a:ea typeface="+mn-ea"/>
                <a:cs typeface="+mn-cs"/>
              </a:rPr>
              <a:t> </a:t>
            </a:r>
            <a:r>
              <a:rPr lang="en-US" b="1" dirty="0">
                <a:ea typeface="+mn-ea"/>
                <a:cs typeface="+mn-cs"/>
              </a:rPr>
              <a:t>Neutropenia: </a:t>
            </a:r>
            <a:r>
              <a:rPr lang="en-US" b="1" dirty="0" smtClean="0">
                <a:solidFill>
                  <a:srgbClr val="FF0000"/>
                </a:solidFill>
                <a:ea typeface="+mn-ea"/>
                <a:cs typeface="+mn-cs"/>
              </a:rPr>
              <a:t>1000-1500</a:t>
            </a:r>
            <a:endParaRPr lang="en-US" dirty="0">
              <a:solidFill>
                <a:srgbClr val="FF000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little </a:t>
            </a:r>
            <a:r>
              <a:rPr lang="en-US" dirty="0">
                <a:solidFill>
                  <a:srgbClr val="0070C0"/>
                </a:solidFill>
                <a:ea typeface="+mn-ea"/>
              </a:rPr>
              <a:t>to no heightened risk of infection</a:t>
            </a:r>
          </a:p>
          <a:p>
            <a:pPr marL="365760" indent="-256032" fontAlgn="auto">
              <a:spcAft>
                <a:spcPts val="0"/>
              </a:spcAft>
              <a:buClr>
                <a:schemeClr val="accent3"/>
              </a:buClr>
              <a:buFont typeface="Georgia"/>
              <a:buChar char="•"/>
              <a:defRPr/>
            </a:pPr>
            <a:r>
              <a:rPr lang="en-US" b="1" dirty="0" smtClean="0">
                <a:solidFill>
                  <a:srgbClr val="FF0000"/>
                </a:solidFill>
                <a:ea typeface="+mn-ea"/>
                <a:cs typeface="+mn-cs"/>
              </a:rPr>
              <a:t>Moderate</a:t>
            </a:r>
            <a:r>
              <a:rPr lang="en-US" b="1" dirty="0" smtClean="0">
                <a:ea typeface="+mn-ea"/>
                <a:cs typeface="+mn-cs"/>
              </a:rPr>
              <a:t> </a:t>
            </a:r>
            <a:r>
              <a:rPr lang="en-US" b="1" dirty="0">
                <a:ea typeface="+mn-ea"/>
                <a:cs typeface="+mn-cs"/>
              </a:rPr>
              <a:t>Neutropenia: </a:t>
            </a:r>
            <a:r>
              <a:rPr lang="en-US" b="1" dirty="0" smtClean="0">
                <a:solidFill>
                  <a:srgbClr val="FF0000"/>
                </a:solidFill>
                <a:ea typeface="+mn-ea"/>
                <a:cs typeface="+mn-cs"/>
              </a:rPr>
              <a:t>500-1000</a:t>
            </a:r>
            <a:endParaRPr lang="en-US" dirty="0">
              <a:solidFill>
                <a:srgbClr val="FF000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much </a:t>
            </a:r>
            <a:r>
              <a:rPr lang="en-US" dirty="0">
                <a:solidFill>
                  <a:srgbClr val="0070C0"/>
                </a:solidFill>
                <a:ea typeface="+mn-ea"/>
              </a:rPr>
              <a:t>less frequent and severe infections</a:t>
            </a:r>
          </a:p>
          <a:p>
            <a:pPr marL="365760" indent="-256032" fontAlgn="auto">
              <a:spcAft>
                <a:spcPts val="0"/>
              </a:spcAft>
              <a:buClr>
                <a:schemeClr val="accent3"/>
              </a:buClr>
              <a:buFont typeface="Georgia"/>
              <a:buChar char="•"/>
              <a:defRPr/>
            </a:pPr>
            <a:r>
              <a:rPr lang="en-US" b="1" dirty="0" smtClean="0">
                <a:solidFill>
                  <a:srgbClr val="FF0000"/>
                </a:solidFill>
                <a:ea typeface="+mn-ea"/>
                <a:cs typeface="+mn-cs"/>
              </a:rPr>
              <a:t>Severe</a:t>
            </a:r>
            <a:r>
              <a:rPr lang="en-US" b="1" dirty="0" smtClean="0">
                <a:ea typeface="+mn-ea"/>
                <a:cs typeface="+mn-cs"/>
              </a:rPr>
              <a:t> </a:t>
            </a:r>
            <a:r>
              <a:rPr lang="en-US" b="1" dirty="0">
                <a:ea typeface="+mn-ea"/>
                <a:cs typeface="+mn-cs"/>
              </a:rPr>
              <a:t>Neutropenia: </a:t>
            </a:r>
            <a:r>
              <a:rPr lang="en-US" b="1" dirty="0">
                <a:solidFill>
                  <a:srgbClr val="FF0000"/>
                </a:solidFill>
                <a:ea typeface="+mn-ea"/>
                <a:cs typeface="+mn-cs"/>
              </a:rPr>
              <a:t>&lt;</a:t>
            </a:r>
            <a:r>
              <a:rPr lang="en-US" b="1" dirty="0" smtClean="0">
                <a:solidFill>
                  <a:srgbClr val="FF0000"/>
                </a:solidFill>
                <a:ea typeface="+mn-ea"/>
                <a:cs typeface="+mn-cs"/>
              </a:rPr>
              <a:t>500</a:t>
            </a:r>
            <a:endParaRPr lang="en-US" dirty="0">
              <a:solidFill>
                <a:srgbClr val="FF0000"/>
              </a:solidFill>
              <a:ea typeface="+mn-ea"/>
              <a:cs typeface="+mn-cs"/>
            </a:endParaRPr>
          </a:p>
          <a:p>
            <a:pPr marL="658368" lvl="1" indent="-246888" fontAlgn="auto">
              <a:spcAft>
                <a:spcPts val="0"/>
              </a:spcAft>
              <a:buFont typeface="Georgia"/>
              <a:buChar char="▫"/>
              <a:defRPr/>
            </a:pPr>
            <a:r>
              <a:rPr lang="en-US" b="1" dirty="0" smtClean="0">
                <a:solidFill>
                  <a:schemeClr val="tx2"/>
                </a:solidFill>
                <a:ea typeface="+mn-ea"/>
              </a:rPr>
              <a:t>high susceptibility</a:t>
            </a:r>
          </a:p>
          <a:p>
            <a:pPr marL="457200" lvl="1" indent="0" fontAlgn="auto">
              <a:spcAft>
                <a:spcPts val="0"/>
              </a:spcAft>
              <a:buFont typeface="Georgia"/>
              <a:buNone/>
              <a:defRPr/>
            </a:pPr>
            <a:endParaRPr lang="en-US" dirty="0">
              <a:ea typeface="+mn-ea"/>
            </a:endParaRPr>
          </a:p>
          <a:p>
            <a:pPr marL="365760" indent="-256032" fontAlgn="auto">
              <a:spcAft>
                <a:spcPts val="0"/>
              </a:spcAft>
              <a:buClr>
                <a:schemeClr val="accent3"/>
              </a:buClr>
              <a:buFont typeface="Georgia"/>
              <a:buChar char="•"/>
              <a:defRPr/>
            </a:pPr>
            <a:r>
              <a:rPr lang="en-US" b="1" dirty="0">
                <a:ea typeface="+mn-ea"/>
                <a:cs typeface="+mn-cs"/>
              </a:rPr>
              <a:t>Why do you care?</a:t>
            </a:r>
          </a:p>
          <a:p>
            <a:pPr marL="658368" lvl="1" indent="-246888" fontAlgn="auto">
              <a:spcAft>
                <a:spcPts val="0"/>
              </a:spcAft>
              <a:buFont typeface="Georgia"/>
              <a:buChar char="▫"/>
              <a:defRPr/>
            </a:pPr>
            <a:r>
              <a:rPr lang="en-US" dirty="0">
                <a:solidFill>
                  <a:srgbClr val="0070C0"/>
                </a:solidFill>
                <a:ea typeface="+mn-ea"/>
              </a:rPr>
              <a:t>Helps predict risk of pyogenic infections </a:t>
            </a:r>
            <a:endParaRPr lang="en-US" dirty="0" smtClean="0">
              <a:solidFill>
                <a:srgbClr val="0070C0"/>
              </a:solidFill>
              <a:ea typeface="+mn-ea"/>
            </a:endParaRPr>
          </a:p>
          <a:p>
            <a:pPr marL="658368" lvl="1" indent="-246888" fontAlgn="auto">
              <a:spcAft>
                <a:spcPts val="0"/>
              </a:spcAft>
              <a:buFont typeface="Georgia"/>
              <a:buChar char="▫"/>
              <a:defRPr/>
            </a:pPr>
            <a:endParaRPr lang="en-US" dirty="0">
              <a:solidFill>
                <a:srgbClr val="0070C0"/>
              </a:solidFill>
              <a:ea typeface="+mn-ea"/>
            </a:endParaRPr>
          </a:p>
          <a:p>
            <a:pPr marL="365760" indent="-256032" fontAlgn="auto">
              <a:spcAft>
                <a:spcPts val="0"/>
              </a:spcAft>
              <a:buClr>
                <a:schemeClr val="accent3"/>
              </a:buClr>
              <a:buFont typeface="Georgia"/>
              <a:buChar char="•"/>
              <a:defRPr/>
            </a:pPr>
            <a:r>
              <a:rPr lang="en-US" b="1" dirty="0" smtClean="0">
                <a:ea typeface="+mn-ea"/>
                <a:cs typeface="+mn-cs"/>
              </a:rPr>
              <a:t>Other things to think about:</a:t>
            </a:r>
          </a:p>
          <a:p>
            <a:pPr marL="658368" lvl="1" indent="-246888" fontAlgn="auto">
              <a:spcAft>
                <a:spcPts val="0"/>
              </a:spcAft>
              <a:buFont typeface="Georgia"/>
              <a:buChar char="▫"/>
              <a:defRPr/>
            </a:pPr>
            <a:r>
              <a:rPr lang="en-US" dirty="0" smtClean="0">
                <a:solidFill>
                  <a:srgbClr val="0070C0"/>
                </a:solidFill>
                <a:ea typeface="+mn-ea"/>
              </a:rPr>
              <a:t>Length of neutropenia</a:t>
            </a:r>
          </a:p>
          <a:p>
            <a:pPr marL="658368" lvl="1" indent="-246888" fontAlgn="auto">
              <a:spcAft>
                <a:spcPts val="0"/>
              </a:spcAft>
              <a:buFont typeface="Georgia"/>
              <a:buChar char="▫"/>
              <a:defRPr/>
            </a:pPr>
            <a:r>
              <a:rPr lang="en-US" dirty="0" smtClean="0">
                <a:solidFill>
                  <a:srgbClr val="0070C0"/>
                </a:solidFill>
                <a:ea typeface="+mn-ea"/>
              </a:rPr>
              <a:t>Isolated neutropenia or are other cell lines affected?</a:t>
            </a:r>
          </a:p>
          <a:p>
            <a:pPr marL="658368" lvl="1" indent="-246888" fontAlgn="auto">
              <a:spcAft>
                <a:spcPts val="0"/>
              </a:spcAft>
              <a:buFont typeface="Georgia"/>
              <a:buChar char="▫"/>
              <a:defRPr/>
            </a:pPr>
            <a:r>
              <a:rPr lang="en-US" dirty="0" smtClean="0">
                <a:solidFill>
                  <a:srgbClr val="0070C0"/>
                </a:solidFill>
                <a:ea typeface="+mn-ea"/>
              </a:rPr>
              <a:t>Marrow problem?*</a:t>
            </a:r>
          </a:p>
          <a:p>
            <a:pPr marL="658368" lvl="1" indent="-246888" fontAlgn="auto">
              <a:spcAft>
                <a:spcPts val="0"/>
              </a:spcAft>
              <a:buFont typeface="Georgia"/>
              <a:buChar char="▫"/>
              <a:defRPr/>
            </a:pPr>
            <a:r>
              <a:rPr lang="en-US" dirty="0" smtClean="0">
                <a:solidFill>
                  <a:srgbClr val="0070C0"/>
                </a:solidFill>
                <a:ea typeface="+mn-ea"/>
              </a:rPr>
              <a:t>Oncology or </a:t>
            </a:r>
            <a:r>
              <a:rPr lang="en-US" dirty="0" err="1" smtClean="0">
                <a:solidFill>
                  <a:srgbClr val="0070C0"/>
                </a:solidFill>
                <a:ea typeface="+mn-ea"/>
              </a:rPr>
              <a:t>Immunodeficient</a:t>
            </a:r>
            <a:r>
              <a:rPr lang="en-US" dirty="0">
                <a:solidFill>
                  <a:srgbClr val="0070C0"/>
                </a:solidFill>
                <a:ea typeface="+mn-ea"/>
              </a:rPr>
              <a:t> </a:t>
            </a:r>
            <a:r>
              <a:rPr lang="en-US" dirty="0" smtClean="0">
                <a:solidFill>
                  <a:srgbClr val="0070C0"/>
                </a:solidFill>
                <a:ea typeface="+mn-ea"/>
              </a:rPr>
              <a:t>patient?*</a:t>
            </a:r>
            <a:endParaRPr lang="en-US" dirty="0">
              <a:solidFill>
                <a:srgbClr val="0070C0"/>
              </a:solidFill>
              <a:ea typeface="+mn-ea"/>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500"/>
                                        <p:tgtEl>
                                          <p:spTgt spid="3">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
                                            <p:txEl>
                                              <p:pRg st="10" end="10"/>
                                            </p:txEl>
                                          </p:spTgt>
                                        </p:tgtEl>
                                      </p:cBhvr>
                                    </p:animEffect>
                                    <p:set>
                                      <p:cBhvr>
                                        <p:cTn id="56" dur="1" fill="hold">
                                          <p:stCondLst>
                                            <p:cond delay="499"/>
                                          </p:stCondLst>
                                        </p:cTn>
                                        <p:tgtEl>
                                          <p:spTgt spid="3">
                                            <p:txEl>
                                              <p:pRg st="10" end="10"/>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
                                            <p:txEl>
                                              <p:pRg st="11" end="11"/>
                                            </p:txEl>
                                          </p:spTgt>
                                        </p:tgtEl>
                                      </p:cBhvr>
                                    </p:animEffect>
                                    <p:set>
                                      <p:cBhvr>
                                        <p:cTn id="59" dur="1" fill="hold">
                                          <p:stCondLst>
                                            <p:cond delay="499"/>
                                          </p:stCondLst>
                                        </p:cTn>
                                        <p:tgtEl>
                                          <p:spTgt spid="3">
                                            <p:txEl>
                                              <p:pRg st="11" end="11"/>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
                                            <p:txEl>
                                              <p:pRg st="12" end="12"/>
                                            </p:txEl>
                                          </p:spTgt>
                                        </p:tgtEl>
                                      </p:cBhvr>
                                    </p:animEffect>
                                    <p:set>
                                      <p:cBhvr>
                                        <p:cTn id="62" dur="1" fill="hold">
                                          <p:stCondLst>
                                            <p:cond delay="499"/>
                                          </p:stCondLst>
                                        </p:cTn>
                                        <p:tgtEl>
                                          <p:spTgt spid="3">
                                            <p:txEl>
                                              <p:pRg st="12" end="12"/>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
                                            <p:txEl>
                                              <p:pRg st="13" end="13"/>
                                            </p:txEl>
                                          </p:spTgt>
                                        </p:tgtEl>
                                      </p:cBhvr>
                                    </p:animEffect>
                                    <p:set>
                                      <p:cBhvr>
                                        <p:cTn id="65" dur="1" fill="hold">
                                          <p:stCondLst>
                                            <p:cond delay="499"/>
                                          </p:stCondLst>
                                        </p:cTn>
                                        <p:tgtEl>
                                          <p:spTgt spid="3">
                                            <p:txEl>
                                              <p:pRg st="13" end="13"/>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
                                            <p:txEl>
                                              <p:pRg st="14" end="14"/>
                                            </p:txEl>
                                          </p:spTgt>
                                        </p:tgtEl>
                                      </p:cBhvr>
                                    </p:animEffect>
                                    <p:set>
                                      <p:cBhvr>
                                        <p:cTn id="68" dur="1" fill="hold">
                                          <p:stCondLst>
                                            <p:cond delay="499"/>
                                          </p:stCondLst>
                                        </p:cTn>
                                        <p:tgtEl>
                                          <p:spTgt spid="3">
                                            <p:txEl>
                                              <p:pRg st="14" end="14"/>
                                            </p:txEl>
                                          </p:spTgt>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
                                            <p:txEl>
                                              <p:pRg st="0" end="0"/>
                                            </p:txEl>
                                          </p:spTgt>
                                        </p:tgtEl>
                                      </p:cBhvr>
                                    </p:animEffect>
                                    <p:set>
                                      <p:cBhvr>
                                        <p:cTn id="71" dur="1" fill="hold">
                                          <p:stCondLst>
                                            <p:cond delay="499"/>
                                          </p:stCondLst>
                                        </p:cTn>
                                        <p:tgtEl>
                                          <p:spTgt spid="3">
                                            <p:txEl>
                                              <p:pRg st="0" end="0"/>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
                                            <p:txEl>
                                              <p:pRg st="1" end="1"/>
                                            </p:txEl>
                                          </p:spTgt>
                                        </p:tgtEl>
                                      </p:cBhvr>
                                    </p:animEffect>
                                    <p:set>
                                      <p:cBhvr>
                                        <p:cTn id="74" dur="1" fill="hold">
                                          <p:stCondLst>
                                            <p:cond delay="499"/>
                                          </p:stCondLst>
                                        </p:cTn>
                                        <p:tgtEl>
                                          <p:spTgt spid="3">
                                            <p:txEl>
                                              <p:pRg st="1" end="1"/>
                                            </p:txEl>
                                          </p:spTgt>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
                                            <p:txEl>
                                              <p:pRg st="2" end="2"/>
                                            </p:txEl>
                                          </p:spTgt>
                                        </p:tgtEl>
                                      </p:cBhvr>
                                    </p:animEffect>
                                    <p:set>
                                      <p:cBhvr>
                                        <p:cTn id="77" dur="1" fill="hold">
                                          <p:stCondLst>
                                            <p:cond delay="499"/>
                                          </p:stCondLst>
                                        </p:cTn>
                                        <p:tgtEl>
                                          <p:spTgt spid="3">
                                            <p:txEl>
                                              <p:pRg st="2" end="2"/>
                                            </p:txEl>
                                          </p:spTgt>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
                                            <p:txEl>
                                              <p:pRg st="3" end="3"/>
                                            </p:txEl>
                                          </p:spTgt>
                                        </p:tgtEl>
                                      </p:cBhvr>
                                    </p:animEffect>
                                    <p:set>
                                      <p:cBhvr>
                                        <p:cTn id="8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3" name="Content Placeholder 2"/>
          <p:cNvSpPr>
            <a:spLocks noGrp="1"/>
          </p:cNvSpPr>
          <p:nvPr>
            <p:ph idx="1"/>
          </p:nvPr>
        </p:nvSpPr>
        <p:spPr>
          <a:xfrm>
            <a:off x="228600" y="2362200"/>
            <a:ext cx="8686800" cy="4343400"/>
          </a:xfrm>
        </p:spPr>
        <p:txBody>
          <a:bodyPr>
            <a:normAutofit/>
          </a:bodyPr>
          <a:lstStyle/>
          <a:p>
            <a:r>
              <a:rPr lang="en-US" smtClean="0"/>
              <a:t>Define neutropenia </a:t>
            </a:r>
          </a:p>
          <a:p>
            <a:pPr>
              <a:buFont typeface="Georgia" pitchFamily="-72" charset="0"/>
              <a:buNone/>
            </a:pPr>
            <a:endParaRPr lang="en-US" smtClean="0"/>
          </a:p>
          <a:p>
            <a:r>
              <a:rPr lang="en-US" smtClean="0"/>
              <a:t>Have a framework for the differential for neutropenia</a:t>
            </a:r>
          </a:p>
          <a:p>
            <a:endParaRPr lang="en-US" smtClean="0"/>
          </a:p>
          <a:p>
            <a:r>
              <a:rPr lang="en-US" smtClean="0"/>
              <a:t>Evaluate a patient with suspected/known neutropenia</a:t>
            </a:r>
          </a:p>
          <a:p>
            <a:endParaRPr lang="en-US" smtClean="0"/>
          </a:p>
          <a:p>
            <a:r>
              <a:rPr lang="en-US" smtClean="0"/>
              <a:t>Know what to do with fever and neutropenia</a:t>
            </a:r>
          </a:p>
          <a:p>
            <a:endParaRPr lang="en-US" smtClean="0"/>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457200"/>
            <a:ext cx="8229600" cy="1066800"/>
          </a:xfrm>
        </p:spPr>
        <p:txBody>
          <a:bodyPr/>
          <a:lstStyle/>
          <a:p>
            <a:r>
              <a:rPr lang="en-US" b="1" smtClean="0"/>
              <a:t>Mechanism of Infection</a:t>
            </a:r>
          </a:p>
        </p:txBody>
      </p:sp>
      <p:sp>
        <p:nvSpPr>
          <p:cNvPr id="3" name="Content Placeholder 2"/>
          <p:cNvSpPr>
            <a:spLocks noGrp="1"/>
          </p:cNvSpPr>
          <p:nvPr>
            <p:ph idx="1"/>
          </p:nvPr>
        </p:nvSpPr>
        <p:spPr>
          <a:xfrm>
            <a:off x="152400" y="1676400"/>
            <a:ext cx="8991600" cy="4800600"/>
          </a:xfrm>
        </p:spPr>
        <p:txBody>
          <a:bodyPr>
            <a:normAutofit fontScale="92500" lnSpcReduction="20000"/>
          </a:bodyPr>
          <a:lstStyle/>
          <a:p>
            <a:pPr marL="365760" indent="-256032" fontAlgn="auto">
              <a:spcAft>
                <a:spcPts val="0"/>
              </a:spcAft>
              <a:buClr>
                <a:schemeClr val="accent3"/>
              </a:buClr>
              <a:buFont typeface="Georgia"/>
              <a:buChar char="•"/>
              <a:defRPr/>
            </a:pPr>
            <a:r>
              <a:rPr lang="en-US" u="sng" dirty="0" smtClean="0">
                <a:ea typeface="+mn-ea"/>
                <a:cs typeface="+mn-cs"/>
              </a:rPr>
              <a:t>Neutrophil disorders: </a:t>
            </a:r>
            <a:r>
              <a:rPr lang="en-US" dirty="0" smtClean="0">
                <a:ea typeface="+mn-ea"/>
                <a:cs typeface="+mn-cs"/>
              </a:rPr>
              <a:t>Most </a:t>
            </a:r>
            <a:r>
              <a:rPr lang="en-US" dirty="0">
                <a:ea typeface="+mn-ea"/>
                <a:cs typeface="+mn-cs"/>
              </a:rPr>
              <a:t>frequent sites of infection = skin, mucosa of oral </a:t>
            </a:r>
            <a:r>
              <a:rPr lang="en-US" dirty="0" smtClean="0">
                <a:ea typeface="+mn-ea"/>
                <a:cs typeface="+mn-cs"/>
              </a:rPr>
              <a:t>cavity and GI tract, head/neck/lungs</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b="1" dirty="0" smtClean="0">
                <a:ea typeface="+mn-ea"/>
                <a:cs typeface="+mn-cs"/>
              </a:rPr>
              <a:t>Infection from endogenous flora (skin and GI)</a:t>
            </a:r>
          </a:p>
          <a:p>
            <a:pPr marL="658368" lvl="1" indent="-246888" fontAlgn="auto">
              <a:spcAft>
                <a:spcPts val="0"/>
              </a:spcAft>
              <a:buFont typeface="Georgia"/>
              <a:buChar char="▫"/>
              <a:defRPr/>
            </a:pPr>
            <a:r>
              <a:rPr lang="en-US" dirty="0" smtClean="0">
                <a:solidFill>
                  <a:srgbClr val="0070C0"/>
                </a:solidFill>
                <a:ea typeface="+mn-ea"/>
              </a:rPr>
              <a:t>Cellulitis</a:t>
            </a:r>
          </a:p>
          <a:p>
            <a:pPr marL="658368" lvl="1" indent="-246888" fontAlgn="auto">
              <a:spcAft>
                <a:spcPts val="0"/>
              </a:spcAft>
              <a:buFont typeface="Georgia"/>
              <a:buChar char="▫"/>
              <a:defRPr/>
            </a:pPr>
            <a:r>
              <a:rPr lang="en-US" dirty="0" err="1" smtClean="0">
                <a:solidFill>
                  <a:srgbClr val="0070C0"/>
                </a:solidFill>
                <a:ea typeface="+mn-ea"/>
              </a:rPr>
              <a:t>Furunculosis</a:t>
            </a:r>
            <a:endParaRPr lang="en-US" dirty="0" smtClean="0">
              <a:solidFill>
                <a:srgbClr val="0070C0"/>
              </a:solidFill>
              <a:ea typeface="+mn-ea"/>
            </a:endParaRPr>
          </a:p>
          <a:p>
            <a:pPr marL="658368" lvl="1" indent="-246888" fontAlgn="auto">
              <a:spcAft>
                <a:spcPts val="0"/>
              </a:spcAft>
              <a:buFont typeface="Georgia"/>
              <a:buChar char="▫"/>
              <a:defRPr/>
            </a:pPr>
            <a:r>
              <a:rPr lang="en-US" dirty="0">
                <a:solidFill>
                  <a:srgbClr val="0070C0"/>
                </a:solidFill>
                <a:ea typeface="+mn-ea"/>
              </a:rPr>
              <a:t>Stomatitis, gingivitis</a:t>
            </a:r>
            <a:r>
              <a:rPr lang="en-US" dirty="0" smtClean="0">
                <a:solidFill>
                  <a:srgbClr val="0070C0"/>
                </a:solidFill>
                <a:ea typeface="+mn-ea"/>
              </a:rPr>
              <a:t>*</a:t>
            </a:r>
          </a:p>
          <a:p>
            <a:pPr marL="658368" lvl="1" indent="-246888" fontAlgn="auto">
              <a:spcAft>
                <a:spcPts val="0"/>
              </a:spcAft>
              <a:buFont typeface="Georgia"/>
              <a:buChar char="▫"/>
              <a:defRPr/>
            </a:pPr>
            <a:r>
              <a:rPr lang="en-US" dirty="0" smtClean="0">
                <a:solidFill>
                  <a:srgbClr val="0070C0"/>
                </a:solidFill>
                <a:ea typeface="+mn-ea"/>
              </a:rPr>
              <a:t>OM</a:t>
            </a:r>
          </a:p>
          <a:p>
            <a:pPr marL="658368" lvl="1" indent="-246888" fontAlgn="auto">
              <a:spcAft>
                <a:spcPts val="0"/>
              </a:spcAft>
              <a:buFont typeface="Georgia"/>
              <a:buChar char="▫"/>
              <a:defRPr/>
            </a:pPr>
            <a:r>
              <a:rPr lang="en-US" dirty="0" smtClean="0">
                <a:solidFill>
                  <a:srgbClr val="0070C0"/>
                </a:solidFill>
                <a:ea typeface="+mn-ea"/>
              </a:rPr>
              <a:t>Sinusitis</a:t>
            </a:r>
          </a:p>
          <a:p>
            <a:pPr marL="658368" lvl="1" indent="-246888" fontAlgn="auto">
              <a:spcAft>
                <a:spcPts val="0"/>
              </a:spcAft>
              <a:buFont typeface="Georgia"/>
              <a:buChar char="▫"/>
              <a:defRPr/>
            </a:pPr>
            <a:r>
              <a:rPr lang="en-US" dirty="0" smtClean="0">
                <a:solidFill>
                  <a:srgbClr val="0070C0"/>
                </a:solidFill>
                <a:ea typeface="+mn-ea"/>
              </a:rPr>
              <a:t>PNA</a:t>
            </a:r>
          </a:p>
          <a:p>
            <a:pPr marL="658368" lvl="1" indent="-246888" fontAlgn="auto">
              <a:spcAft>
                <a:spcPts val="0"/>
              </a:spcAft>
              <a:buFont typeface="Georgia"/>
              <a:buChar char="▫"/>
              <a:defRPr/>
            </a:pPr>
            <a:r>
              <a:rPr lang="en-US" dirty="0" smtClean="0">
                <a:solidFill>
                  <a:srgbClr val="0070C0"/>
                </a:solidFill>
                <a:ea typeface="+mn-ea"/>
              </a:rPr>
              <a:t>Septicemia</a:t>
            </a:r>
          </a:p>
          <a:p>
            <a:pPr marL="658368" lvl="1" indent="-246888" fontAlgn="auto">
              <a:spcAft>
                <a:spcPts val="0"/>
              </a:spcAft>
              <a:buFont typeface="Georgia"/>
              <a:buChar char="▫"/>
              <a:defRPr/>
            </a:pPr>
            <a:r>
              <a:rPr lang="en-US" dirty="0" smtClean="0">
                <a:solidFill>
                  <a:srgbClr val="0070C0"/>
                </a:solidFill>
                <a:ea typeface="+mn-ea"/>
              </a:rPr>
              <a:t>Perirectal inflammation</a:t>
            </a:r>
          </a:p>
          <a:p>
            <a:pPr marL="658368" lvl="1" indent="-246888" fontAlgn="auto">
              <a:spcAft>
                <a:spcPts val="0"/>
              </a:spcAft>
              <a:buFont typeface="Georgia"/>
              <a:buChar char="▫"/>
              <a:defRPr/>
            </a:pPr>
            <a:r>
              <a:rPr lang="en-US" dirty="0" smtClean="0">
                <a:solidFill>
                  <a:srgbClr val="0070C0"/>
                </a:solidFill>
                <a:ea typeface="+mn-ea"/>
              </a:rPr>
              <a:t>Diffuse </a:t>
            </a:r>
            <a:r>
              <a:rPr lang="en-US" dirty="0">
                <a:solidFill>
                  <a:srgbClr val="0070C0"/>
                </a:solidFill>
                <a:ea typeface="+mn-ea"/>
              </a:rPr>
              <a:t>intestinal </a:t>
            </a:r>
            <a:r>
              <a:rPr lang="en-US" dirty="0" smtClean="0">
                <a:solidFill>
                  <a:srgbClr val="0070C0"/>
                </a:solidFill>
                <a:ea typeface="+mn-ea"/>
              </a:rPr>
              <a:t>lesions</a:t>
            </a:r>
          </a:p>
        </p:txBody>
      </p:sp>
      <p:pic>
        <p:nvPicPr>
          <p:cNvPr id="4" name="Content Placeholder 3" descr="Screen Clipping"/>
          <p:cNvPicPr>
            <a:picLocks noChangeAspect="1"/>
          </p:cNvPicPr>
          <p:nvPr/>
        </p:nvPicPr>
        <p:blipFill>
          <a:blip r:embed="rId3"/>
          <a:srcRect/>
          <a:stretch>
            <a:fillRect/>
          </a:stretch>
        </p:blipFill>
        <p:spPr bwMode="auto">
          <a:xfrm>
            <a:off x="5105400" y="3124200"/>
            <a:ext cx="3429000" cy="3490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8600" y="381000"/>
            <a:ext cx="8229600" cy="1066800"/>
          </a:xfrm>
        </p:spPr>
        <p:txBody>
          <a:bodyPr/>
          <a:lstStyle/>
          <a:p>
            <a:r>
              <a:rPr lang="en-US" b="1" smtClean="0"/>
              <a:t>Pathogens</a:t>
            </a:r>
          </a:p>
        </p:txBody>
      </p:sp>
      <p:sp>
        <p:nvSpPr>
          <p:cNvPr id="3" name="Content Placeholder 2"/>
          <p:cNvSpPr>
            <a:spLocks noGrp="1"/>
          </p:cNvSpPr>
          <p:nvPr>
            <p:ph idx="1"/>
          </p:nvPr>
        </p:nvSpPr>
        <p:spPr>
          <a:xfrm>
            <a:off x="457200" y="1371600"/>
            <a:ext cx="8458200" cy="4953000"/>
          </a:xfrm>
        </p:spPr>
        <p:txBody>
          <a:bodyPr>
            <a:normAutofit lnSpcReduction="10000"/>
          </a:bodyPr>
          <a:lstStyle/>
          <a:p>
            <a:pPr marL="365760" indent="-256032" fontAlgn="auto">
              <a:spcAft>
                <a:spcPts val="0"/>
              </a:spcAft>
              <a:buClr>
                <a:schemeClr val="accent3"/>
              </a:buClr>
              <a:buFont typeface="Georgia"/>
              <a:buChar char="•"/>
              <a:defRPr/>
            </a:pPr>
            <a:r>
              <a:rPr lang="en-US" u="sng" dirty="0" smtClean="0">
                <a:ea typeface="+mn-ea"/>
                <a:cs typeface="+mn-cs"/>
              </a:rPr>
              <a:t>Bacteria</a:t>
            </a:r>
            <a:r>
              <a:rPr lang="en-US" dirty="0">
                <a:ea typeface="+mn-ea"/>
                <a:cs typeface="+mn-cs"/>
              </a:rPr>
              <a:t>: </a:t>
            </a:r>
            <a:r>
              <a:rPr lang="en-US" dirty="0" smtClean="0">
                <a:ea typeface="+mn-ea"/>
                <a:cs typeface="+mn-cs"/>
              </a:rPr>
              <a:t>Staph </a:t>
            </a:r>
            <a:r>
              <a:rPr lang="en-US" dirty="0" err="1" smtClean="0">
                <a:ea typeface="+mn-ea"/>
                <a:cs typeface="+mn-cs"/>
              </a:rPr>
              <a:t>aureus</a:t>
            </a:r>
            <a:r>
              <a:rPr lang="en-US" dirty="0" smtClean="0">
                <a:ea typeface="+mn-ea"/>
                <a:cs typeface="+mn-cs"/>
              </a:rPr>
              <a:t>, </a:t>
            </a:r>
            <a:r>
              <a:rPr lang="en-US" dirty="0">
                <a:ea typeface="+mn-ea"/>
                <a:cs typeface="+mn-cs"/>
              </a:rPr>
              <a:t>Staph </a:t>
            </a:r>
            <a:r>
              <a:rPr lang="en-US" dirty="0" err="1">
                <a:ea typeface="+mn-ea"/>
                <a:cs typeface="+mn-cs"/>
              </a:rPr>
              <a:t>Epidermidis</a:t>
            </a:r>
            <a:r>
              <a:rPr lang="en-US" dirty="0">
                <a:ea typeface="+mn-ea"/>
                <a:cs typeface="+mn-cs"/>
              </a:rPr>
              <a:t>, Strep, Enterococci, Pseudomonas, </a:t>
            </a:r>
            <a:r>
              <a:rPr lang="en-US" dirty="0" smtClean="0">
                <a:ea typeface="+mn-ea"/>
                <a:cs typeface="+mn-cs"/>
              </a:rPr>
              <a:t>Gram negatives</a:t>
            </a:r>
            <a:endParaRPr lang="en-US" dirty="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Fungus</a:t>
            </a:r>
            <a:r>
              <a:rPr lang="en-US" dirty="0">
                <a:ea typeface="+mn-ea"/>
                <a:cs typeface="+mn-cs"/>
              </a:rPr>
              <a:t>: Candida, </a:t>
            </a:r>
            <a:r>
              <a:rPr lang="en-US" dirty="0" err="1" smtClean="0">
                <a:ea typeface="+mn-ea"/>
                <a:cs typeface="+mn-cs"/>
              </a:rPr>
              <a:t>Aspergillus</a:t>
            </a:r>
            <a:endParaRPr lang="en-US" dirty="0" smtClean="0">
              <a:ea typeface="+mn-ea"/>
              <a:cs typeface="+mn-cs"/>
            </a:endParaRPr>
          </a:p>
          <a:p>
            <a:pPr marL="0" indent="0" fontAlgn="auto">
              <a:spcAft>
                <a:spcPts val="0"/>
              </a:spcAft>
              <a:buClr>
                <a:schemeClr val="accent3"/>
              </a:buClr>
              <a:buFont typeface="Georgia"/>
              <a:buNone/>
              <a:defRPr/>
            </a:pPr>
            <a:endParaRPr lang="en-US" dirty="0" smtClean="0">
              <a:ea typeface="+mn-ea"/>
              <a:cs typeface="+mn-cs"/>
            </a:endParaRPr>
          </a:p>
          <a:p>
            <a:pPr marL="0" indent="0" fontAlgn="auto">
              <a:spcAft>
                <a:spcPts val="0"/>
              </a:spcAft>
              <a:buClr>
                <a:schemeClr val="accent3"/>
              </a:buClr>
              <a:buFont typeface="Georgia"/>
              <a:buNone/>
              <a:defRPr/>
            </a:pPr>
            <a:r>
              <a:rPr lang="en-US" b="1" dirty="0">
                <a:ea typeface="+mn-ea"/>
                <a:cs typeface="+mn-cs"/>
              </a:rPr>
              <a:t>Symptoms may be atypical because </a:t>
            </a:r>
            <a:r>
              <a:rPr lang="en-US" b="1" dirty="0" smtClean="0">
                <a:ea typeface="+mn-ea"/>
                <a:cs typeface="+mn-cs"/>
              </a:rPr>
              <a:t>neutropenia means less inflammation and therefore clinical symptoms</a:t>
            </a: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Remember! You won’t see…</a:t>
            </a:r>
          </a:p>
          <a:p>
            <a:pPr marL="658368" lvl="1" indent="-246888" fontAlgn="auto">
              <a:spcAft>
                <a:spcPts val="0"/>
              </a:spcAft>
              <a:buFont typeface="Georgia"/>
              <a:buChar char="▫"/>
              <a:defRPr/>
            </a:pPr>
            <a:r>
              <a:rPr lang="en-US" dirty="0" smtClean="0">
                <a:solidFill>
                  <a:srgbClr val="0070C0"/>
                </a:solidFill>
                <a:ea typeface="+mn-ea"/>
              </a:rPr>
              <a:t>s/</a:t>
            </a:r>
            <a:r>
              <a:rPr lang="en-US" dirty="0" err="1" smtClean="0">
                <a:solidFill>
                  <a:srgbClr val="0070C0"/>
                </a:solidFill>
                <a:ea typeface="+mn-ea"/>
              </a:rPr>
              <a:t>sx</a:t>
            </a:r>
            <a:r>
              <a:rPr lang="en-US" dirty="0" smtClean="0">
                <a:solidFill>
                  <a:srgbClr val="0070C0"/>
                </a:solidFill>
                <a:ea typeface="+mn-ea"/>
              </a:rPr>
              <a:t> </a:t>
            </a:r>
            <a:r>
              <a:rPr lang="en-US" dirty="0">
                <a:solidFill>
                  <a:srgbClr val="0070C0"/>
                </a:solidFill>
                <a:ea typeface="+mn-ea"/>
              </a:rPr>
              <a:t>of local infections </a:t>
            </a:r>
            <a:r>
              <a:rPr lang="en-US" dirty="0" smtClean="0">
                <a:solidFill>
                  <a:srgbClr val="0070C0"/>
                </a:solidFill>
                <a:ea typeface="+mn-ea"/>
              </a:rPr>
              <a:t>&amp; inflammation </a:t>
            </a:r>
            <a:r>
              <a:rPr lang="en-US" dirty="0">
                <a:solidFill>
                  <a:srgbClr val="0070C0"/>
                </a:solidFill>
                <a:ea typeface="+mn-ea"/>
              </a:rPr>
              <a:t>(exudate, abscess, regional LAD</a:t>
            </a:r>
            <a:r>
              <a:rPr lang="en-US" dirty="0" smtClean="0">
                <a:solidFill>
                  <a:srgbClr val="0070C0"/>
                </a:solidFill>
                <a:ea typeface="+mn-ea"/>
              </a:rPr>
              <a:t>)</a:t>
            </a:r>
          </a:p>
          <a:p>
            <a:pPr marL="365760" indent="-256032" fontAlgn="auto">
              <a:spcAft>
                <a:spcPts val="0"/>
              </a:spcAft>
              <a:buClr>
                <a:schemeClr val="accent3"/>
              </a:buClr>
              <a:buFont typeface="Georgia"/>
              <a:buChar char="•"/>
              <a:defRPr/>
            </a:pPr>
            <a:r>
              <a:rPr lang="en-US" dirty="0" smtClean="0">
                <a:ea typeface="+mn-ea"/>
                <a:cs typeface="+mn-cs"/>
              </a:rPr>
              <a:t>Remember!  You will see…</a:t>
            </a:r>
          </a:p>
          <a:p>
            <a:pPr marL="658368" lvl="1" indent="-246888" fontAlgn="auto">
              <a:spcAft>
                <a:spcPts val="0"/>
              </a:spcAft>
              <a:buFont typeface="Georgia"/>
              <a:buChar char="▫"/>
              <a:defRPr/>
            </a:pPr>
            <a:r>
              <a:rPr lang="en-US" dirty="0" smtClean="0">
                <a:solidFill>
                  <a:srgbClr val="0070C0"/>
                </a:solidFill>
                <a:ea typeface="+mn-ea"/>
              </a:rPr>
              <a:t>redness</a:t>
            </a:r>
            <a:r>
              <a:rPr lang="en-US" dirty="0">
                <a:solidFill>
                  <a:srgbClr val="0070C0"/>
                </a:solidFill>
                <a:ea typeface="+mn-ea"/>
              </a:rPr>
              <a:t>, pain, tenderness, warmth, </a:t>
            </a:r>
            <a:r>
              <a:rPr lang="en-US" dirty="0" smtClean="0">
                <a:solidFill>
                  <a:srgbClr val="0070C0"/>
                </a:solidFill>
                <a:ea typeface="+mn-ea"/>
              </a:rPr>
              <a:t>fever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xit" presetSubtype="0" fill="hold" nodeType="withEffect">
                                  <p:stCondLst>
                                    <p:cond delay="0"/>
                                  </p:stCondLst>
                                  <p:childTnLst>
                                    <p:animEffect transition="out" filter="fade">
                                      <p:cBhvr>
                                        <p:cTn id="35" dur="500"/>
                                        <p:tgtEl>
                                          <p:spTgt spid="3">
                                            <p:txEl>
                                              <p:pRg st="4" end="4"/>
                                            </p:txEl>
                                          </p:spTgt>
                                        </p:tgtEl>
                                      </p:cBhvr>
                                    </p:animEffect>
                                    <p:set>
                                      <p:cBhvr>
                                        <p:cTn id="36" dur="1" fill="hold">
                                          <p:stCondLst>
                                            <p:cond delay="499"/>
                                          </p:stCondLst>
                                        </p:cTn>
                                        <p:tgtEl>
                                          <p:spTgt spid="3">
                                            <p:txEl>
                                              <p:pRg st="4" end="4"/>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5" end="5"/>
                                            </p:txEl>
                                          </p:spTgt>
                                        </p:tgtEl>
                                      </p:cBhvr>
                                    </p:animEffect>
                                    <p:set>
                                      <p:cBhvr>
                                        <p:cTn id="39" dur="1" fill="hold">
                                          <p:stCondLst>
                                            <p:cond delay="499"/>
                                          </p:stCondLst>
                                        </p:cTn>
                                        <p:tgtEl>
                                          <p:spTgt spid="3">
                                            <p:txEl>
                                              <p:pRg st="5" end="5"/>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
                                            <p:txEl>
                                              <p:pRg st="6" end="6"/>
                                            </p:txEl>
                                          </p:spTgt>
                                        </p:tgtEl>
                                      </p:cBhvr>
                                    </p:animEffect>
                                    <p:set>
                                      <p:cBhvr>
                                        <p:cTn id="42" dur="1" fill="hold">
                                          <p:stCondLst>
                                            <p:cond delay="499"/>
                                          </p:stCondLst>
                                        </p:cTn>
                                        <p:tgtEl>
                                          <p:spTgt spid="3">
                                            <p:txEl>
                                              <p:pRg st="6" end="6"/>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xEl>
                                              <p:pRg st="7" end="7"/>
                                            </p:txEl>
                                          </p:spTgt>
                                        </p:tgtEl>
                                      </p:cBhvr>
                                    </p:animEffect>
                                    <p:set>
                                      <p:cBhvr>
                                        <p:cTn id="45" dur="1" fill="hold">
                                          <p:stCondLst>
                                            <p:cond delay="499"/>
                                          </p:stCondLst>
                                        </p:cTn>
                                        <p:tgtEl>
                                          <p:spTgt spid="3">
                                            <p:txEl>
                                              <p:pRg st="7" end="7"/>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
                                            <p:txEl>
                                              <p:pRg st="0" end="0"/>
                                            </p:txEl>
                                          </p:spTgt>
                                        </p:tgtEl>
                                      </p:cBhvr>
                                    </p:animEffect>
                                    <p:set>
                                      <p:cBhvr>
                                        <p:cTn id="48" dur="1" fill="hold">
                                          <p:stCondLst>
                                            <p:cond delay="499"/>
                                          </p:stCondLst>
                                        </p:cTn>
                                        <p:tgtEl>
                                          <p:spTgt spid="3">
                                            <p:txEl>
                                              <p:pRg st="0" end="0"/>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xEl>
                                              <p:pRg st="1" end="1"/>
                                            </p:txEl>
                                          </p:spTgt>
                                        </p:tgtEl>
                                      </p:cBhvr>
                                    </p:animEffect>
                                    <p:set>
                                      <p:cBhvr>
                                        <p:cTn id="5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304800" y="304800"/>
            <a:ext cx="8229600" cy="1066800"/>
          </a:xfrm>
        </p:spPr>
        <p:txBody>
          <a:bodyPr/>
          <a:lstStyle/>
          <a:p>
            <a:r>
              <a:rPr lang="en-US" sz="3600" b="1" smtClean="0"/>
              <a:t>C A S E S</a:t>
            </a:r>
            <a:endParaRPr lang="en-US" sz="3600" i="1" smtClean="0"/>
          </a:p>
        </p:txBody>
      </p:sp>
      <p:graphicFrame>
        <p:nvGraphicFramePr>
          <p:cNvPr id="4" name="Table 3"/>
          <p:cNvGraphicFramePr>
            <a:graphicFrameLocks noGrp="1"/>
          </p:cNvGraphicFramePr>
          <p:nvPr/>
        </p:nvGraphicFramePr>
        <p:xfrm>
          <a:off x="568325" y="1206500"/>
          <a:ext cx="8077200" cy="3859213"/>
        </p:xfrm>
        <a:graphic>
          <a:graphicData uri="http://schemas.openxmlformats.org/drawingml/2006/table">
            <a:tbl>
              <a:tblPr firstRow="1" bandRow="1">
                <a:tableStyleId>{5C22544A-7EE6-4342-B048-85BDC9FD1C3A}</a:tableStyleId>
              </a:tblPr>
              <a:tblGrid>
                <a:gridCol w="2349730"/>
                <a:gridCol w="2496590"/>
                <a:gridCol w="3230880"/>
              </a:tblGrid>
              <a:tr h="773890">
                <a:tc>
                  <a:txBody>
                    <a:bodyPr/>
                    <a:lstStyle/>
                    <a:p>
                      <a:pPr marL="411480" lvl="1" indent="0">
                        <a:buNone/>
                      </a:pPr>
                      <a:r>
                        <a:rPr lang="en-US" sz="2400" u="sng" dirty="0" smtClean="0">
                          <a:solidFill>
                            <a:schemeClr val="tx1"/>
                          </a:solidFill>
                        </a:rPr>
                        <a:t>Case</a:t>
                      </a:r>
                      <a:r>
                        <a:rPr lang="en-US" sz="2400" u="sng" baseline="0" dirty="0" smtClean="0">
                          <a:solidFill>
                            <a:schemeClr val="tx1"/>
                          </a:solidFill>
                        </a:rPr>
                        <a:t> 1:</a:t>
                      </a:r>
                    </a:p>
                    <a:p>
                      <a:pPr marL="411480" lvl="1" indent="0">
                        <a:buNone/>
                      </a:pPr>
                      <a:r>
                        <a:rPr lang="en-US" sz="2400" i="1" baseline="0" dirty="0" smtClean="0">
                          <a:solidFill>
                            <a:schemeClr val="tx1"/>
                          </a:solidFill>
                        </a:rPr>
                        <a:t>BB </a:t>
                      </a:r>
                      <a:r>
                        <a:rPr lang="en-US" sz="2400" i="1" baseline="0" dirty="0" err="1" smtClean="0">
                          <a:solidFill>
                            <a:schemeClr val="tx1"/>
                          </a:solidFill>
                        </a:rPr>
                        <a:t>Anc</a:t>
                      </a:r>
                      <a:endParaRPr lang="en-US" sz="2400" i="1" dirty="0" smtClean="0">
                        <a:solidFill>
                          <a:schemeClr val="tx1"/>
                        </a:solidFill>
                      </a:endParaRPr>
                    </a:p>
                  </a:txBody>
                  <a:tcPr/>
                </a:tc>
                <a:tc>
                  <a:txBody>
                    <a:bodyPr/>
                    <a:lstStyle/>
                    <a:p>
                      <a:pPr marL="411480" lvl="1" indent="0">
                        <a:buNone/>
                      </a:pPr>
                      <a:r>
                        <a:rPr lang="en-US" sz="2400" u="sng" dirty="0" smtClean="0">
                          <a:solidFill>
                            <a:schemeClr val="tx1"/>
                          </a:solidFill>
                        </a:rPr>
                        <a:t>Case 2:</a:t>
                      </a:r>
                    </a:p>
                    <a:p>
                      <a:pPr marL="411480" lvl="1" indent="0">
                        <a:buNone/>
                      </a:pPr>
                      <a:r>
                        <a:rPr lang="en-US" sz="2400" i="1" dirty="0" smtClean="0">
                          <a:solidFill>
                            <a:schemeClr val="tx1"/>
                          </a:solidFill>
                        </a:rPr>
                        <a:t>Toddler </a:t>
                      </a:r>
                      <a:r>
                        <a:rPr lang="en-US" sz="2400" i="1" dirty="0" err="1" smtClean="0">
                          <a:solidFill>
                            <a:schemeClr val="tx1"/>
                          </a:solidFill>
                        </a:rPr>
                        <a:t>Anc</a:t>
                      </a:r>
                      <a:endParaRPr lang="en-US" sz="2400" i="1" dirty="0" smtClean="0">
                        <a:solidFill>
                          <a:schemeClr val="tx1"/>
                        </a:solidFill>
                      </a:endParaRPr>
                    </a:p>
                  </a:txBody>
                  <a:tcPr/>
                </a:tc>
                <a:tc>
                  <a:txBody>
                    <a:bodyPr/>
                    <a:lstStyle/>
                    <a:p>
                      <a:pPr marL="411480" lvl="1" indent="0">
                        <a:buNone/>
                      </a:pPr>
                      <a:r>
                        <a:rPr lang="en-US" sz="2400" u="sng" dirty="0" smtClean="0">
                          <a:solidFill>
                            <a:schemeClr val="tx1"/>
                          </a:solidFill>
                        </a:rPr>
                        <a:t>Case 3:</a:t>
                      </a:r>
                    </a:p>
                    <a:p>
                      <a:pPr marL="411480" lvl="1" indent="0">
                        <a:buNone/>
                      </a:pPr>
                      <a:r>
                        <a:rPr lang="en-US" sz="2400" i="1" dirty="0" smtClean="0">
                          <a:solidFill>
                            <a:schemeClr val="tx1"/>
                          </a:solidFill>
                        </a:rPr>
                        <a:t>Toddler Twin</a:t>
                      </a:r>
                      <a:r>
                        <a:rPr lang="en-US" sz="2400" i="1" baseline="0" dirty="0" smtClean="0">
                          <a:solidFill>
                            <a:schemeClr val="tx1"/>
                          </a:solidFill>
                        </a:rPr>
                        <a:t> </a:t>
                      </a:r>
                      <a:r>
                        <a:rPr lang="en-US" sz="2400" i="1" baseline="0" dirty="0" err="1" smtClean="0">
                          <a:solidFill>
                            <a:schemeClr val="tx1"/>
                          </a:solidFill>
                        </a:rPr>
                        <a:t>Anc</a:t>
                      </a:r>
                      <a:endParaRPr lang="en-US" sz="2400" i="1" dirty="0" smtClean="0">
                        <a:solidFill>
                          <a:schemeClr val="tx1"/>
                        </a:solidFill>
                      </a:endParaRPr>
                    </a:p>
                  </a:txBody>
                  <a:tcPr/>
                </a:tc>
              </a:tr>
              <a:tr h="3036109">
                <a:tc>
                  <a:txBody>
                    <a:bodyPr/>
                    <a:lstStyle/>
                    <a:p>
                      <a:pPr marL="411480" lvl="1" indent="0">
                        <a:buNone/>
                      </a:pPr>
                      <a:r>
                        <a:rPr lang="en-US" sz="2400" dirty="0" smtClean="0">
                          <a:solidFill>
                            <a:schemeClr val="tx1"/>
                          </a:solidFill>
                        </a:rPr>
                        <a:t>      17</a:t>
                      </a:r>
                    </a:p>
                    <a:p>
                      <a:pPr marL="411480" lvl="1" indent="0">
                        <a:buNone/>
                      </a:pPr>
                      <a:r>
                        <a:rPr lang="en-US" sz="2400" dirty="0" smtClean="0">
                          <a:solidFill>
                            <a:schemeClr val="tx1"/>
                          </a:solidFill>
                        </a:rPr>
                        <a:t>10         229</a:t>
                      </a:r>
                    </a:p>
                    <a:p>
                      <a:pPr marL="411480" lvl="1" indent="0">
                        <a:buNone/>
                      </a:pPr>
                      <a:r>
                        <a:rPr lang="en-US" sz="2400" baseline="0" dirty="0" smtClean="0">
                          <a:solidFill>
                            <a:schemeClr val="tx1"/>
                          </a:solidFill>
                        </a:rPr>
                        <a:t>     </a:t>
                      </a:r>
                      <a:r>
                        <a:rPr lang="en-US" sz="2400" dirty="0" smtClean="0">
                          <a:solidFill>
                            <a:schemeClr val="tx1"/>
                          </a:solidFill>
                        </a:rPr>
                        <a:t>47.9</a:t>
                      </a:r>
                    </a:p>
                    <a:p>
                      <a:pPr marL="411480" lvl="1" indent="0">
                        <a:buNone/>
                      </a:pPr>
                      <a:r>
                        <a:rPr lang="en-US" sz="2400" dirty="0" smtClean="0">
                          <a:solidFill>
                            <a:schemeClr val="tx1"/>
                          </a:solidFill>
                        </a:rPr>
                        <a:t>S: 4	</a:t>
                      </a:r>
                    </a:p>
                    <a:p>
                      <a:pPr marL="411480" lvl="1" indent="0">
                        <a:buNone/>
                      </a:pPr>
                      <a:r>
                        <a:rPr lang="en-US" sz="2400" dirty="0" smtClean="0">
                          <a:solidFill>
                            <a:schemeClr val="tx1"/>
                          </a:solidFill>
                        </a:rPr>
                        <a:t>B: 1	</a:t>
                      </a:r>
                    </a:p>
                    <a:p>
                      <a:pPr marL="411480" lvl="1" indent="0">
                        <a:buNone/>
                      </a:pPr>
                      <a:r>
                        <a:rPr lang="en-US" sz="2400" dirty="0" smtClean="0">
                          <a:solidFill>
                            <a:schemeClr val="tx1"/>
                          </a:solidFill>
                        </a:rPr>
                        <a:t>L: 64</a:t>
                      </a:r>
                    </a:p>
                    <a:p>
                      <a:pPr marL="411480" lvl="1" indent="0">
                        <a:buNone/>
                      </a:pPr>
                      <a:r>
                        <a:rPr lang="en-US" sz="2400" dirty="0" smtClean="0">
                          <a:solidFill>
                            <a:schemeClr val="tx1"/>
                          </a:solidFill>
                        </a:rPr>
                        <a:t>M: 14</a:t>
                      </a:r>
                    </a:p>
                    <a:p>
                      <a:pPr marL="411480" lvl="1" indent="0">
                        <a:buNone/>
                      </a:pPr>
                      <a:r>
                        <a:rPr lang="en-US" sz="2400" dirty="0" smtClean="0">
                          <a:solidFill>
                            <a:schemeClr val="tx1"/>
                          </a:solidFill>
                        </a:rPr>
                        <a:t>E: 7</a:t>
                      </a:r>
                    </a:p>
                  </a:txBody>
                  <a:tcPr/>
                </a:tc>
                <a:tc>
                  <a:txBody>
                    <a:bodyPr/>
                    <a:lstStyle/>
                    <a:p>
                      <a:pPr marL="411480" lvl="1" indent="0">
                        <a:buNone/>
                      </a:pPr>
                      <a:r>
                        <a:rPr lang="en-US" sz="2400" dirty="0" smtClean="0">
                          <a:solidFill>
                            <a:schemeClr val="tx1"/>
                          </a:solidFill>
                        </a:rPr>
                        <a:t>      9.3</a:t>
                      </a:r>
                    </a:p>
                    <a:p>
                      <a:pPr marL="411480" lvl="1" indent="0">
                        <a:buNone/>
                      </a:pPr>
                      <a:r>
                        <a:rPr lang="en-US" sz="2400" dirty="0" smtClean="0">
                          <a:solidFill>
                            <a:schemeClr val="tx1"/>
                          </a:solidFill>
                        </a:rPr>
                        <a:t>4.1        123</a:t>
                      </a:r>
                    </a:p>
                    <a:p>
                      <a:pPr marL="411480" lvl="1" indent="0">
                        <a:buNone/>
                      </a:pPr>
                      <a:r>
                        <a:rPr lang="en-US" sz="2400" baseline="0" dirty="0" smtClean="0">
                          <a:solidFill>
                            <a:schemeClr val="tx1"/>
                          </a:solidFill>
                        </a:rPr>
                        <a:t>     28.6</a:t>
                      </a:r>
                      <a:endParaRPr lang="en-US" sz="2400" dirty="0" smtClean="0">
                        <a:solidFill>
                          <a:schemeClr val="tx1"/>
                        </a:solidFill>
                      </a:endParaRPr>
                    </a:p>
                    <a:p>
                      <a:pPr marL="411480" lvl="1" indent="0">
                        <a:buNone/>
                      </a:pPr>
                      <a:r>
                        <a:rPr lang="en-US" sz="2400" dirty="0" smtClean="0">
                          <a:solidFill>
                            <a:schemeClr val="tx1"/>
                          </a:solidFill>
                        </a:rPr>
                        <a:t>S: 25</a:t>
                      </a:r>
                    </a:p>
                    <a:p>
                      <a:pPr marL="411480" lvl="1" indent="0">
                        <a:buNone/>
                      </a:pPr>
                      <a:r>
                        <a:rPr lang="en-US" sz="2400" dirty="0" smtClean="0">
                          <a:solidFill>
                            <a:schemeClr val="tx1"/>
                          </a:solidFill>
                        </a:rPr>
                        <a:t>B: 0	</a:t>
                      </a:r>
                    </a:p>
                    <a:p>
                      <a:pPr marL="411480" lvl="1" indent="0">
                        <a:buNone/>
                      </a:pPr>
                      <a:r>
                        <a:rPr lang="en-US" sz="2400" dirty="0" smtClean="0">
                          <a:solidFill>
                            <a:schemeClr val="tx1"/>
                          </a:solidFill>
                        </a:rPr>
                        <a:t>L: 73</a:t>
                      </a:r>
                    </a:p>
                    <a:p>
                      <a:pPr marL="411480" lvl="1" indent="0">
                        <a:buNone/>
                      </a:pPr>
                      <a:r>
                        <a:rPr lang="en-US" sz="2400" dirty="0" smtClean="0">
                          <a:solidFill>
                            <a:schemeClr val="tx1"/>
                          </a:solidFill>
                        </a:rPr>
                        <a:t>M: 3</a:t>
                      </a:r>
                    </a:p>
                    <a:p>
                      <a:pPr marL="411480" lvl="1" indent="0">
                        <a:buNone/>
                      </a:pPr>
                      <a:r>
                        <a:rPr lang="en-US" sz="2400" dirty="0" smtClean="0">
                          <a:solidFill>
                            <a:schemeClr val="tx1"/>
                          </a:solidFill>
                        </a:rPr>
                        <a:t>E: 1</a:t>
                      </a:r>
                    </a:p>
                  </a:txBody>
                  <a:tcPr/>
                </a:tc>
                <a:tc>
                  <a:txBody>
                    <a:bodyPr/>
                    <a:lstStyle/>
                    <a:p>
                      <a:pPr marL="411480" lvl="1" indent="0">
                        <a:buNone/>
                      </a:pPr>
                      <a:r>
                        <a:rPr lang="en-US" sz="2400" dirty="0" smtClean="0">
                          <a:solidFill>
                            <a:schemeClr val="tx1"/>
                          </a:solidFill>
                        </a:rPr>
                        <a:t>      12</a:t>
                      </a:r>
                    </a:p>
                    <a:p>
                      <a:pPr marL="411480" lvl="1" indent="0">
                        <a:buNone/>
                      </a:pPr>
                      <a:r>
                        <a:rPr lang="en-US" sz="2400" dirty="0" smtClean="0">
                          <a:solidFill>
                            <a:schemeClr val="tx1"/>
                          </a:solidFill>
                        </a:rPr>
                        <a:t>3.3         215</a:t>
                      </a:r>
                    </a:p>
                    <a:p>
                      <a:pPr marL="411480" lvl="1" indent="0">
                        <a:buNone/>
                      </a:pPr>
                      <a:r>
                        <a:rPr lang="en-US" sz="2400" baseline="0" dirty="0" smtClean="0">
                          <a:solidFill>
                            <a:schemeClr val="tx1"/>
                          </a:solidFill>
                        </a:rPr>
                        <a:t>     37.1</a:t>
                      </a:r>
                      <a:endParaRPr lang="en-US" sz="2400" dirty="0" smtClean="0">
                        <a:solidFill>
                          <a:schemeClr val="tx1"/>
                        </a:solidFill>
                      </a:endParaRPr>
                    </a:p>
                    <a:p>
                      <a:pPr marL="411480" lvl="1" indent="0">
                        <a:buNone/>
                      </a:pPr>
                      <a:r>
                        <a:rPr lang="en-US" sz="2400" dirty="0" smtClean="0">
                          <a:solidFill>
                            <a:schemeClr val="tx1"/>
                          </a:solidFill>
                        </a:rPr>
                        <a:t>S: 17</a:t>
                      </a:r>
                    </a:p>
                    <a:p>
                      <a:pPr marL="411480" lvl="1" indent="0">
                        <a:buNone/>
                      </a:pPr>
                      <a:r>
                        <a:rPr lang="en-US" sz="2400" dirty="0" smtClean="0">
                          <a:solidFill>
                            <a:schemeClr val="tx1"/>
                          </a:solidFill>
                        </a:rPr>
                        <a:t>B: 0	</a:t>
                      </a:r>
                    </a:p>
                    <a:p>
                      <a:pPr marL="411480" lvl="1" indent="0">
                        <a:buNone/>
                      </a:pPr>
                      <a:r>
                        <a:rPr lang="en-US" sz="2400" dirty="0" smtClean="0">
                          <a:solidFill>
                            <a:schemeClr val="tx1"/>
                          </a:solidFill>
                        </a:rPr>
                        <a:t>L: 77</a:t>
                      </a:r>
                    </a:p>
                    <a:p>
                      <a:pPr marL="411480" lvl="1" indent="0">
                        <a:buNone/>
                      </a:pPr>
                      <a:r>
                        <a:rPr lang="en-US" sz="2400" dirty="0" smtClean="0">
                          <a:solidFill>
                            <a:schemeClr val="tx1"/>
                          </a:solidFill>
                        </a:rPr>
                        <a:t>M: 5</a:t>
                      </a:r>
                    </a:p>
                    <a:p>
                      <a:pPr marL="411480" lvl="1" indent="0">
                        <a:buNone/>
                      </a:pPr>
                      <a:r>
                        <a:rPr lang="en-US" sz="2400" dirty="0" smtClean="0">
                          <a:solidFill>
                            <a:schemeClr val="tx1"/>
                          </a:solidFill>
                        </a:rPr>
                        <a:t>E: 1</a:t>
                      </a:r>
                    </a:p>
                  </a:txBody>
                  <a:tcPr/>
                </a:tc>
              </a:tr>
            </a:tbl>
          </a:graphicData>
        </a:graphic>
      </p:graphicFrame>
      <p:cxnSp>
        <p:nvCxnSpPr>
          <p:cNvPr id="8" name="Straight Connector 7"/>
          <p:cNvCxnSpPr/>
          <p:nvPr/>
        </p:nvCxnSpPr>
        <p:spPr>
          <a:xfrm flipH="1">
            <a:off x="1019175" y="2209800"/>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42975" y="2181225"/>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943600" y="2209800"/>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98850" y="2209800"/>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2209800"/>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63913" y="2209800"/>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1104900" y="5334000"/>
          <a:ext cx="7239000" cy="1431925"/>
        </p:xfrm>
        <a:graphic>
          <a:graphicData uri="http://schemas.openxmlformats.org/drawingml/2006/table">
            <a:tbl>
              <a:tblPr firstRow="1" bandRow="1">
                <a:tableStyleId>{5C22544A-7EE6-4342-B048-85BDC9FD1C3A}</a:tableStyleId>
              </a:tblPr>
              <a:tblGrid>
                <a:gridCol w="7239000"/>
              </a:tblGrid>
              <a:tr h="1295401">
                <a:tc>
                  <a:txBody>
                    <a:bodyPr/>
                    <a:lstStyle/>
                    <a:p>
                      <a:pPr algn="ctr"/>
                      <a:r>
                        <a:rPr lang="en-US" sz="2200" b="0" i="1" dirty="0" smtClean="0">
                          <a:solidFill>
                            <a:schemeClr val="tx1"/>
                          </a:solidFill>
                        </a:rPr>
                        <a:t>Is the ANC</a:t>
                      </a:r>
                      <a:r>
                        <a:rPr lang="en-US" sz="2200" b="0" i="1" baseline="0" dirty="0" smtClean="0">
                          <a:solidFill>
                            <a:schemeClr val="tx1"/>
                          </a:solidFill>
                        </a:rPr>
                        <a:t> </a:t>
                      </a:r>
                      <a:r>
                        <a:rPr lang="en-US" sz="2200" b="0" i="1" dirty="0" smtClean="0">
                          <a:solidFill>
                            <a:schemeClr val="tx1"/>
                          </a:solidFill>
                        </a:rPr>
                        <a:t>normal? </a:t>
                      </a:r>
                    </a:p>
                    <a:p>
                      <a:pPr algn="ctr"/>
                      <a:r>
                        <a:rPr lang="en-US" sz="2200" b="0" i="1" dirty="0" smtClean="0">
                          <a:solidFill>
                            <a:schemeClr val="tx1"/>
                          </a:solidFill>
                        </a:rPr>
                        <a:t>What is the risk stratification?</a:t>
                      </a:r>
                    </a:p>
                    <a:p>
                      <a:pPr algn="ctr"/>
                      <a:r>
                        <a:rPr lang="en-US" sz="2200" b="0" i="1" dirty="0" smtClean="0">
                          <a:solidFill>
                            <a:schemeClr val="tx1"/>
                          </a:solidFill>
                        </a:rPr>
                        <a:t>What infection are you worried about?</a:t>
                      </a:r>
                      <a:r>
                        <a:rPr lang="en-US" sz="2200" b="0" i="1" baseline="0" dirty="0" smtClean="0">
                          <a:solidFill>
                            <a:schemeClr val="tx1"/>
                          </a:solidFill>
                        </a:rPr>
                        <a:t>  </a:t>
                      </a:r>
                      <a:r>
                        <a:rPr lang="en-US" sz="2200" b="0" i="1" dirty="0" smtClean="0">
                          <a:solidFill>
                            <a:schemeClr val="tx1"/>
                          </a:solidFill>
                        </a:rPr>
                        <a:t>What pathogens?</a:t>
                      </a:r>
                    </a:p>
                    <a:p>
                      <a:pPr algn="ctr"/>
                      <a:r>
                        <a:rPr lang="en-US" sz="2200" b="0" i="1" dirty="0" smtClean="0">
                          <a:solidFill>
                            <a:schemeClr val="tx1"/>
                          </a:solidFill>
                        </a:rPr>
                        <a:t>Summary</a:t>
                      </a:r>
                      <a:r>
                        <a:rPr lang="en-US" sz="2200" b="0" i="1" baseline="0" dirty="0" smtClean="0">
                          <a:solidFill>
                            <a:schemeClr val="tx1"/>
                          </a:solidFill>
                        </a:rPr>
                        <a:t> Statement . . .</a:t>
                      </a:r>
                      <a:endParaRPr lang="en-US" sz="2200" b="0" i="1" dirty="0" smtClean="0">
                        <a:solidFill>
                          <a:schemeClr val="tx1"/>
                        </a:solidFill>
                      </a:endParaRPr>
                    </a:p>
                  </a:txBody>
                  <a:tcPr>
                    <a:solidFill>
                      <a:schemeClr val="accent5">
                        <a:lumMod val="60000"/>
                        <a:lumOff val="4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609600"/>
            <a:ext cx="8229600" cy="1066800"/>
          </a:xfrm>
        </p:spPr>
        <p:txBody>
          <a:bodyPr/>
          <a:lstStyle/>
          <a:p>
            <a:r>
              <a:rPr lang="en-US" b="1" smtClean="0"/>
              <a:t>C A S E</a:t>
            </a:r>
            <a:r>
              <a:rPr lang="en-US" smtClean="0"/>
              <a:t> </a:t>
            </a:r>
            <a:r>
              <a:rPr lang="en-US" b="1" smtClean="0"/>
              <a:t>S :</a:t>
            </a:r>
            <a:r>
              <a:rPr lang="en-US" smtClean="0"/>
              <a:t> </a:t>
            </a:r>
            <a:r>
              <a:rPr lang="en-US" i="1" smtClean="0"/>
              <a:t>Summary Statements</a:t>
            </a:r>
          </a:p>
        </p:txBody>
      </p:sp>
      <p:sp>
        <p:nvSpPr>
          <p:cNvPr id="3" name="Content Placeholder 2"/>
          <p:cNvSpPr>
            <a:spLocks noGrp="1"/>
          </p:cNvSpPr>
          <p:nvPr>
            <p:ph idx="1"/>
          </p:nvPr>
        </p:nvSpPr>
        <p:spPr>
          <a:xfrm>
            <a:off x="152400" y="1676400"/>
            <a:ext cx="8686800" cy="1676400"/>
          </a:xfrm>
        </p:spPr>
        <p:txBody>
          <a:bodyPr/>
          <a:lstStyle/>
          <a:p>
            <a:r>
              <a:rPr lang="en-US" u="sng" smtClean="0"/>
              <a:t>Case 1</a:t>
            </a:r>
            <a:r>
              <a:rPr lang="en-US" smtClean="0"/>
              <a:t>: 2wk FT male with Omphilits due to isolated severe neutropenia, admitted to the ICU for concern of hypovolemic vs. septic shock</a:t>
            </a:r>
            <a:endParaRPr lang="en-US" b="1" smtClean="0"/>
          </a:p>
        </p:txBody>
      </p:sp>
      <p:sp>
        <p:nvSpPr>
          <p:cNvPr id="4" name="Content Placeholder 2"/>
          <p:cNvSpPr txBox="1">
            <a:spLocks/>
          </p:cNvSpPr>
          <p:nvPr/>
        </p:nvSpPr>
        <p:spPr bwMode="auto">
          <a:xfrm>
            <a:off x="141288" y="3387725"/>
            <a:ext cx="8839200" cy="3276600"/>
          </a:xfrm>
          <a:prstGeom prst="rect">
            <a:avLst/>
          </a:prstGeom>
          <a:noFill/>
          <a:ln w="9525">
            <a:noFill/>
            <a:miter lim="800000"/>
            <a:headEnd/>
            <a:tailEnd/>
          </a:ln>
        </p:spPr>
        <p:txBody>
          <a:bodyPr>
            <a:prstTxWarp prst="textNoShape">
              <a:avLst/>
            </a:prstTxWarp>
          </a:bodyPr>
          <a:lstStyle/>
          <a:p>
            <a:pPr marL="365125" indent="-255588">
              <a:spcBef>
                <a:spcPts val="300"/>
              </a:spcBef>
              <a:buClr>
                <a:srgbClr val="5BD078"/>
              </a:buClr>
              <a:buFont typeface="Georgia" pitchFamily="-72" charset="0"/>
              <a:buChar char="•"/>
            </a:pPr>
            <a:r>
              <a:rPr lang="en-US" sz="2800" u="sng">
                <a:latin typeface="Bell MT" pitchFamily="-72" charset="0"/>
              </a:rPr>
              <a:t>Case 2</a:t>
            </a:r>
            <a:r>
              <a:rPr lang="en-US" sz="2800">
                <a:latin typeface="Bell MT" pitchFamily="-72" charset="0"/>
              </a:rPr>
              <a:t>: 3y male with prolonged high fever without clear etiology, found to have pancytopenia &amp; mild neutropenia</a:t>
            </a:r>
          </a:p>
          <a:p>
            <a:pPr marL="365125" indent="-255588">
              <a:spcBef>
                <a:spcPts val="300"/>
              </a:spcBef>
              <a:buClr>
                <a:srgbClr val="5BD078"/>
              </a:buClr>
              <a:buFont typeface="Georgia" pitchFamily="-72" charset="0"/>
              <a:buChar char="•"/>
            </a:pPr>
            <a:endParaRPr lang="en-US" sz="2800" b="1">
              <a:latin typeface="Bell MT" pitchFamily="-72" charset="0"/>
            </a:endParaRPr>
          </a:p>
          <a:p>
            <a:pPr marL="365125" indent="-255588">
              <a:spcBef>
                <a:spcPts val="300"/>
              </a:spcBef>
              <a:buClr>
                <a:srgbClr val="5BD078"/>
              </a:buClr>
              <a:buFont typeface="Georgia" pitchFamily="-72" charset="0"/>
              <a:buChar char="•"/>
            </a:pPr>
            <a:r>
              <a:rPr lang="en-US" sz="2800" u="sng">
                <a:latin typeface="Bell MT" pitchFamily="-72" charset="0"/>
              </a:rPr>
              <a:t>Case 3: </a:t>
            </a:r>
            <a:r>
              <a:rPr lang="en-US" sz="2800">
                <a:latin typeface="Bell MT" pitchFamily="-72" charset="0"/>
              </a:rPr>
              <a:t>3y male with hx of recurrent bacterial infections,  presenting with ROM and moderate neutropenia</a:t>
            </a:r>
            <a:endParaRPr lang="en-US" sz="2800" b="1">
              <a:latin typeface="Bell MT"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609600"/>
            <a:ext cx="8229600" cy="1066800"/>
          </a:xfrm>
        </p:spPr>
        <p:txBody>
          <a:bodyPr/>
          <a:lstStyle/>
          <a:p>
            <a:r>
              <a:rPr lang="en-US" b="1" smtClean="0"/>
              <a:t>C A S E</a:t>
            </a:r>
            <a:r>
              <a:rPr lang="en-US" smtClean="0"/>
              <a:t> </a:t>
            </a:r>
            <a:r>
              <a:rPr lang="en-US" b="1" smtClean="0"/>
              <a:t>S :</a:t>
            </a:r>
            <a:r>
              <a:rPr lang="en-US" smtClean="0"/>
              <a:t> </a:t>
            </a:r>
            <a:r>
              <a:rPr lang="en-US" i="1" smtClean="0"/>
              <a:t>Summary Statements</a:t>
            </a:r>
          </a:p>
        </p:txBody>
      </p:sp>
      <p:sp>
        <p:nvSpPr>
          <p:cNvPr id="3" name="Content Placeholder 2"/>
          <p:cNvSpPr>
            <a:spLocks noGrp="1"/>
          </p:cNvSpPr>
          <p:nvPr>
            <p:ph idx="1"/>
          </p:nvPr>
        </p:nvSpPr>
        <p:spPr>
          <a:xfrm>
            <a:off x="152400" y="1676400"/>
            <a:ext cx="8686800" cy="1676400"/>
          </a:xfrm>
        </p:spPr>
        <p:txBody>
          <a:bodyPr>
            <a:normAutofit lnSpcReduction="10000"/>
          </a:bodyPr>
          <a:lstStyle/>
          <a:p>
            <a:pPr marL="365760" indent="-256032" fontAlgn="auto">
              <a:spcAft>
                <a:spcPts val="0"/>
              </a:spcAft>
              <a:buClr>
                <a:schemeClr val="accent3"/>
              </a:buClr>
              <a:buFont typeface="Georgia"/>
              <a:buChar char="•"/>
              <a:defRPr/>
            </a:pPr>
            <a:r>
              <a:rPr lang="en-US" u="sng" dirty="0" smtClean="0">
                <a:ea typeface="+mn-ea"/>
                <a:cs typeface="+mn-cs"/>
              </a:rPr>
              <a:t>Case 1</a:t>
            </a:r>
            <a:r>
              <a:rPr lang="en-US" dirty="0" smtClean="0">
                <a:ea typeface="+mn-ea"/>
                <a:cs typeface="+mn-cs"/>
              </a:rPr>
              <a:t>: 2wk </a:t>
            </a:r>
            <a:r>
              <a:rPr lang="en-US" dirty="0">
                <a:ea typeface="+mn-ea"/>
                <a:cs typeface="+mn-cs"/>
              </a:rPr>
              <a:t>FT male with </a:t>
            </a:r>
            <a:r>
              <a:rPr lang="en-US" dirty="0" err="1" smtClean="0">
                <a:ea typeface="+mn-ea"/>
                <a:cs typeface="+mn-cs"/>
              </a:rPr>
              <a:t>Omphilits</a:t>
            </a:r>
            <a:r>
              <a:rPr lang="en-US" dirty="0" smtClean="0">
                <a:ea typeface="+mn-ea"/>
                <a:cs typeface="+mn-cs"/>
              </a:rPr>
              <a:t> due to isolated severe neutropenia , </a:t>
            </a:r>
            <a:r>
              <a:rPr lang="en-US" dirty="0">
                <a:ea typeface="+mn-ea"/>
                <a:cs typeface="+mn-cs"/>
              </a:rPr>
              <a:t>admitted to the ICU for concern of hypovolemic vs. septic </a:t>
            </a:r>
            <a:r>
              <a:rPr lang="en-US" dirty="0" smtClean="0">
                <a:ea typeface="+mn-ea"/>
                <a:cs typeface="+mn-cs"/>
              </a:rPr>
              <a:t>shock </a:t>
            </a:r>
            <a:r>
              <a:rPr lang="en-US" b="1" dirty="0" smtClean="0">
                <a:ea typeface="+mn-ea"/>
                <a:cs typeface="+mn-cs"/>
              </a:rPr>
              <a:t>that is most likely secondary to …</a:t>
            </a:r>
            <a:endParaRPr lang="en-US" b="1" dirty="0">
              <a:ea typeface="+mn-ea"/>
              <a:cs typeface="+mn-cs"/>
            </a:endParaRPr>
          </a:p>
        </p:txBody>
      </p:sp>
      <p:sp>
        <p:nvSpPr>
          <p:cNvPr id="57348" name="Content Placeholder 2"/>
          <p:cNvSpPr txBox="1">
            <a:spLocks/>
          </p:cNvSpPr>
          <p:nvPr/>
        </p:nvSpPr>
        <p:spPr bwMode="auto">
          <a:xfrm>
            <a:off x="141288" y="3387725"/>
            <a:ext cx="8839200" cy="3276600"/>
          </a:xfrm>
          <a:prstGeom prst="rect">
            <a:avLst/>
          </a:prstGeom>
          <a:noFill/>
          <a:ln w="9525">
            <a:noFill/>
            <a:miter lim="800000"/>
            <a:headEnd/>
            <a:tailEnd/>
          </a:ln>
        </p:spPr>
        <p:txBody>
          <a:bodyPr>
            <a:prstTxWarp prst="textNoShape">
              <a:avLst/>
            </a:prstTxWarp>
          </a:bodyPr>
          <a:lstStyle/>
          <a:p>
            <a:pPr marL="365125" indent="-255588">
              <a:spcBef>
                <a:spcPts val="300"/>
              </a:spcBef>
              <a:buClr>
                <a:srgbClr val="5BD078"/>
              </a:buClr>
              <a:buFont typeface="Georgia" pitchFamily="-72" charset="0"/>
              <a:buChar char="•"/>
            </a:pPr>
            <a:r>
              <a:rPr lang="en-US" sz="2800" u="sng">
                <a:latin typeface="Bell MT" pitchFamily="-72" charset="0"/>
              </a:rPr>
              <a:t>Case 2</a:t>
            </a:r>
            <a:r>
              <a:rPr lang="en-US" sz="2800">
                <a:latin typeface="Bell MT" pitchFamily="-72" charset="0"/>
              </a:rPr>
              <a:t>: 2y male with prolonged high fever without clear etiology, found to have pancytopenia with mild neutropenia </a:t>
            </a:r>
            <a:r>
              <a:rPr lang="en-US" sz="2800" b="1">
                <a:latin typeface="Bell MT" pitchFamily="-72" charset="0"/>
              </a:rPr>
              <a:t>that is most likely secondary to …</a:t>
            </a:r>
            <a:endParaRPr lang="en-US" sz="2800">
              <a:latin typeface="Bell MT" pitchFamily="-72" charset="0"/>
            </a:endParaRPr>
          </a:p>
          <a:p>
            <a:pPr marL="365125" indent="-255588">
              <a:spcBef>
                <a:spcPts val="300"/>
              </a:spcBef>
              <a:buClr>
                <a:srgbClr val="5BD078"/>
              </a:buClr>
              <a:buFont typeface="Georgia" pitchFamily="-72" charset="0"/>
              <a:buChar char="•"/>
            </a:pPr>
            <a:endParaRPr lang="en-US" sz="2800" b="1">
              <a:latin typeface="Bell MT" pitchFamily="-72" charset="0"/>
            </a:endParaRPr>
          </a:p>
          <a:p>
            <a:pPr marL="365125" indent="-255588">
              <a:spcBef>
                <a:spcPts val="300"/>
              </a:spcBef>
              <a:buClr>
                <a:srgbClr val="5BD078"/>
              </a:buClr>
              <a:buFont typeface="Georgia" pitchFamily="-72" charset="0"/>
              <a:buChar char="•"/>
            </a:pPr>
            <a:r>
              <a:rPr lang="en-US" sz="2800" u="sng">
                <a:latin typeface="Bell MT" pitchFamily="-72" charset="0"/>
              </a:rPr>
              <a:t>Case 3: </a:t>
            </a:r>
            <a:r>
              <a:rPr lang="en-US" sz="2800">
                <a:latin typeface="Bell MT" pitchFamily="-72" charset="0"/>
              </a:rPr>
              <a:t>3y male with hx of recurrent bacterial infections,  presenting with BOM and moderate neutropenia </a:t>
            </a:r>
            <a:r>
              <a:rPr lang="en-US" sz="2800" b="1">
                <a:latin typeface="Bell MT" pitchFamily="-72" charset="0"/>
              </a:rPr>
              <a:t>that is most likely secondary to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58370" name="Content Placeholder 2"/>
          <p:cNvSpPr>
            <a:spLocks noGrp="1"/>
          </p:cNvSpPr>
          <p:nvPr>
            <p:ph idx="1"/>
          </p:nvPr>
        </p:nvSpPr>
        <p:spPr>
          <a:xfrm>
            <a:off x="228600" y="1905000"/>
            <a:ext cx="8686800" cy="4572000"/>
          </a:xfrm>
        </p:spPr>
        <p:txBody>
          <a:bodyPr/>
          <a:lstStyle/>
          <a:p>
            <a:pPr>
              <a:buClr>
                <a:srgbClr val="FF0000"/>
              </a:buClr>
              <a:buFont typeface="Wingdings" pitchFamily="-72" charset="2"/>
              <a:buChar char="ü"/>
            </a:pPr>
            <a:r>
              <a:rPr lang="en-US" smtClean="0"/>
              <a:t>Define Neutropenia</a:t>
            </a:r>
          </a:p>
          <a:p>
            <a:r>
              <a:rPr lang="en-US" b="1" smtClean="0"/>
              <a:t>Have a framework for the differential for neutropenia</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28600" y="457200"/>
            <a:ext cx="8382000" cy="1143000"/>
          </a:xfrm>
        </p:spPr>
        <p:txBody>
          <a:bodyPr/>
          <a:lstStyle/>
          <a:p>
            <a:pPr algn="ctr"/>
            <a:r>
              <a:rPr lang="en-US" b="1" smtClean="0"/>
              <a:t>Big Picture on Neutropenia</a:t>
            </a:r>
            <a:r>
              <a:rPr lang="en-US" sz="3600" smtClean="0"/>
              <a:t/>
            </a:r>
            <a:br>
              <a:rPr lang="en-US" sz="3600" smtClean="0"/>
            </a:br>
            <a:r>
              <a:rPr lang="en-US" sz="2200" i="1" smtClean="0"/>
              <a:t>To help you narrow your differential</a:t>
            </a:r>
          </a:p>
        </p:txBody>
      </p:sp>
      <p:sp>
        <p:nvSpPr>
          <p:cNvPr id="3" name="Content Placeholder 2"/>
          <p:cNvSpPr>
            <a:spLocks noGrp="1"/>
          </p:cNvSpPr>
          <p:nvPr>
            <p:ph idx="1"/>
          </p:nvPr>
        </p:nvSpPr>
        <p:spPr>
          <a:xfrm>
            <a:off x="457200" y="1828800"/>
            <a:ext cx="8229600" cy="5029200"/>
          </a:xfrm>
        </p:spPr>
        <p:txBody>
          <a:bodyPr>
            <a:normAutofit lnSpcReduction="10000"/>
          </a:bodyPr>
          <a:lstStyle/>
          <a:p>
            <a:pPr marL="365760" indent="-256032" fontAlgn="auto">
              <a:spcAft>
                <a:spcPts val="0"/>
              </a:spcAft>
              <a:buClr>
                <a:schemeClr val="accent3"/>
              </a:buClr>
              <a:buFont typeface="Georgia"/>
              <a:buChar char="•"/>
              <a:defRPr/>
            </a:pPr>
            <a:r>
              <a:rPr lang="en-US" dirty="0" smtClean="0">
                <a:ea typeface="+mn-ea"/>
                <a:cs typeface="+mn-cs"/>
              </a:rPr>
              <a:t>Acquired or Inherited?</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Extrinsic or Intrinsic?</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Acute or Chronic?</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Part of a Syndrome?</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Immune Related? Part of Immunodeficiency?</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Meet age &amp; ethnic requirement for neutropenia?</a:t>
            </a: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Screen Clipping"/>
          <p:cNvPicPr>
            <a:picLocks noChangeAspect="1"/>
          </p:cNvPicPr>
          <p:nvPr/>
        </p:nvPicPr>
        <p:blipFill>
          <a:blip r:embed="rId3"/>
          <a:srcRect/>
          <a:stretch>
            <a:fillRect/>
          </a:stretch>
        </p:blipFill>
        <p:spPr bwMode="auto">
          <a:xfrm>
            <a:off x="260350" y="457200"/>
            <a:ext cx="8585200" cy="5805488"/>
          </a:xfrm>
          <a:prstGeom prst="rect">
            <a:avLst/>
          </a:prstGeom>
          <a:noFill/>
          <a:ln w="9525">
            <a:noFill/>
            <a:miter lim="800000"/>
            <a:headEnd/>
            <a:tailEnd/>
          </a:ln>
        </p:spPr>
      </p:pic>
      <p:sp>
        <p:nvSpPr>
          <p:cNvPr id="6" name="TextBox 5"/>
          <p:cNvSpPr txBox="1">
            <a:spLocks noChangeArrowheads="1"/>
          </p:cNvSpPr>
          <p:nvPr/>
        </p:nvSpPr>
        <p:spPr bwMode="auto">
          <a:xfrm>
            <a:off x="1676400" y="990600"/>
            <a:ext cx="6477000" cy="515938"/>
          </a:xfrm>
          <a:prstGeom prst="rect">
            <a:avLst/>
          </a:prstGeom>
          <a:noFill/>
          <a:ln w="57150">
            <a:solidFill>
              <a:srgbClr val="FF0000"/>
            </a:solidFill>
            <a:miter lim="800000"/>
            <a:headEnd/>
            <a:tailEnd/>
          </a:ln>
        </p:spPr>
        <p:txBody>
          <a:bodyPr>
            <a:prstTxWarp prst="textNoShape">
              <a:avLst/>
            </a:prstTxWarp>
            <a:spAutoFit/>
          </a:bodyPr>
          <a:lstStyle/>
          <a:p>
            <a:endParaRPr lang="en-US" sz="800">
              <a:latin typeface="Bell MT" pitchFamily="-72" charset="0"/>
            </a:endParaRPr>
          </a:p>
          <a:p>
            <a:endParaRPr lang="en-US" sz="800">
              <a:latin typeface="Bell MT" pitchFamily="-72" charset="0"/>
            </a:endParaRPr>
          </a:p>
          <a:p>
            <a:endParaRPr lang="en-US" sz="800">
              <a:latin typeface="Bell MT"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533400" y="685800"/>
            <a:ext cx="8229600" cy="1066800"/>
          </a:xfrm>
        </p:spPr>
        <p:txBody>
          <a:bodyPr/>
          <a:lstStyle/>
          <a:p>
            <a:r>
              <a:rPr lang="en-US" b="1" smtClean="0"/>
              <a:t>For the most part . . . </a:t>
            </a:r>
          </a:p>
        </p:txBody>
      </p:sp>
      <p:sp>
        <p:nvSpPr>
          <p:cNvPr id="3" name="Content Placeholder 2"/>
          <p:cNvSpPr>
            <a:spLocks noGrp="1"/>
          </p:cNvSpPr>
          <p:nvPr>
            <p:ph idx="1"/>
          </p:nvPr>
        </p:nvSpPr>
        <p:spPr>
          <a:xfrm>
            <a:off x="457200" y="2819400"/>
            <a:ext cx="8229600" cy="1828800"/>
          </a:xfrm>
        </p:spPr>
        <p:txBody>
          <a:bodyPr/>
          <a:lstStyle/>
          <a:p>
            <a:pPr marL="0" indent="0" algn="ctr">
              <a:buFont typeface="Georgia" pitchFamily="-72" charset="0"/>
              <a:buNone/>
            </a:pPr>
            <a:r>
              <a:rPr lang="en-US" smtClean="0"/>
              <a:t>Acquired/Extrinsic/Acute</a:t>
            </a:r>
          </a:p>
          <a:p>
            <a:pPr marL="0" indent="0" algn="ctr">
              <a:buFont typeface="Georgia" pitchFamily="-72" charset="0"/>
              <a:buNone/>
            </a:pPr>
            <a:r>
              <a:rPr lang="en-US" smtClean="0"/>
              <a:t>vs. </a:t>
            </a:r>
          </a:p>
          <a:p>
            <a:pPr marL="0" indent="0" algn="ctr">
              <a:buFont typeface="Georgia" pitchFamily="-72" charset="0"/>
              <a:buNone/>
            </a:pPr>
            <a:r>
              <a:rPr lang="en-US" smtClean="0"/>
              <a:t>Inherited/Intrinsic/Chronic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52425" y="457200"/>
            <a:ext cx="7696200" cy="1066800"/>
          </a:xfrm>
        </p:spPr>
        <p:txBody>
          <a:bodyPr/>
          <a:lstStyle/>
          <a:p>
            <a:r>
              <a:rPr lang="en-US" sz="3600" b="1" smtClean="0"/>
              <a:t>Acquired Neutropenia:</a:t>
            </a:r>
            <a:r>
              <a:rPr lang="en-US" smtClean="0"/>
              <a:t/>
            </a:r>
            <a:br>
              <a:rPr lang="en-US" smtClean="0"/>
            </a:br>
            <a:r>
              <a:rPr lang="en-US" sz="2000" i="1" smtClean="0"/>
              <a:t>Acquired/Extrinsic/Acute</a:t>
            </a:r>
          </a:p>
        </p:txBody>
      </p:sp>
      <p:sp>
        <p:nvSpPr>
          <p:cNvPr id="3" name="Content Placeholder 2"/>
          <p:cNvSpPr>
            <a:spLocks noGrp="1"/>
          </p:cNvSpPr>
          <p:nvPr>
            <p:ph idx="1"/>
          </p:nvPr>
        </p:nvSpPr>
        <p:spPr>
          <a:xfrm>
            <a:off x="457200" y="1676400"/>
            <a:ext cx="8229600" cy="48974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ea typeface="+mn-ea"/>
                <a:cs typeface="+mn-cs"/>
              </a:rPr>
              <a:t>Infection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a:ea typeface="+mn-ea"/>
                <a:cs typeface="+mn-cs"/>
              </a:rPr>
              <a:t>Autoimmune</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a:ea typeface="+mn-ea"/>
                <a:cs typeface="+mn-cs"/>
              </a:rPr>
              <a:t>Idiopathic</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Bone Marrow Replacement</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Drug-Induced</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Sequestration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Nutritional Deficiency</a:t>
            </a:r>
          </a:p>
          <a:p>
            <a:pPr marL="109728" indent="0" fontAlgn="auto">
              <a:spcAft>
                <a:spcPts val="0"/>
              </a:spcAft>
              <a:buClr>
                <a:schemeClr val="accent3"/>
              </a:buClr>
              <a:buFont typeface="Georgia"/>
              <a:buNone/>
              <a:defRPr/>
            </a:pPr>
            <a:endParaRPr lang="en-US" dirty="0" smtClean="0">
              <a:ea typeface="+mn-ea"/>
              <a:cs typeface="+mn-cs"/>
            </a:endParaRPr>
          </a:p>
        </p:txBody>
      </p:sp>
      <p:sp>
        <p:nvSpPr>
          <p:cNvPr id="4" name="TextBox 3"/>
          <p:cNvSpPr txBox="1">
            <a:spLocks noChangeArrowheads="1"/>
          </p:cNvSpPr>
          <p:nvPr/>
        </p:nvSpPr>
        <p:spPr bwMode="auto">
          <a:xfrm>
            <a:off x="381000" y="1524000"/>
            <a:ext cx="2743200"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4" name="Title 1"/>
          <p:cNvSpPr txBox="1">
            <a:spLocks/>
          </p:cNvSpPr>
          <p:nvPr/>
        </p:nvSpPr>
        <p:spPr bwMode="auto">
          <a:xfrm>
            <a:off x="381000" y="2667000"/>
            <a:ext cx="8229600" cy="1066800"/>
          </a:xfrm>
          <a:prstGeom prst="rect">
            <a:avLst/>
          </a:prstGeom>
          <a:noFill/>
          <a:ln w="9525">
            <a:noFill/>
            <a:miter lim="800000"/>
            <a:headEnd/>
            <a:tailEnd/>
          </a:ln>
        </p:spPr>
        <p:txBody>
          <a:bodyPr anchor="ctr">
            <a:prstTxWarp prst="textNoShape">
              <a:avLst/>
            </a:prstTxWarp>
          </a:bodyPr>
          <a:lstStyle/>
          <a:p>
            <a:pPr algn="ctr"/>
            <a:r>
              <a:rPr lang="en-US" sz="4400" b="1">
                <a:solidFill>
                  <a:schemeClr val="tx2"/>
                </a:solidFill>
                <a:latin typeface="Calibri" pitchFamily="-72" charset="0"/>
              </a:rPr>
              <a:t>C A S E S</a:t>
            </a:r>
            <a:endParaRPr lang="en-US" sz="4400">
              <a:solidFill>
                <a:schemeClr val="tx2"/>
              </a:solidFill>
              <a:latin typeface="Calibri" pitchFamily="-72"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648200" cy="1066800"/>
          </a:xfrm>
        </p:spPr>
        <p:txBody>
          <a:bodyPr>
            <a:normAutofit fontScale="90000"/>
          </a:bodyPr>
          <a:lstStyle/>
          <a:p>
            <a:pPr fontAlgn="auto">
              <a:spcAft>
                <a:spcPts val="0"/>
              </a:spcAft>
              <a:defRPr/>
            </a:pPr>
            <a:r>
              <a:rPr lang="en-US" sz="2200" dirty="0" smtClean="0">
                <a:ea typeface="+mj-ea"/>
                <a:cs typeface="+mj-cs"/>
              </a:rPr>
              <a:t>Acquired Neutropenia</a:t>
            </a:r>
            <a:r>
              <a:rPr lang="en-US" sz="3100" dirty="0" smtClean="0">
                <a:ea typeface="+mj-ea"/>
                <a:cs typeface="+mj-cs"/>
              </a:rPr>
              <a:t>: </a:t>
            </a:r>
            <a:r>
              <a:rPr lang="en-US" dirty="0" smtClean="0">
                <a:ea typeface="+mj-ea"/>
                <a:cs typeface="+mj-cs"/>
              </a:rPr>
              <a:t/>
            </a:r>
            <a:br>
              <a:rPr lang="en-US" dirty="0" smtClean="0">
                <a:ea typeface="+mj-ea"/>
                <a:cs typeface="+mj-cs"/>
              </a:rPr>
            </a:br>
            <a:r>
              <a:rPr lang="en-US" sz="3600" b="1" i="1" dirty="0" smtClean="0">
                <a:ea typeface="+mj-ea"/>
                <a:cs typeface="+mj-cs"/>
              </a:rPr>
              <a:t>Infection</a:t>
            </a:r>
            <a:endParaRPr lang="en-US" sz="3600" b="1" i="1" dirty="0">
              <a:ea typeface="+mj-ea"/>
              <a:cs typeface="+mj-cs"/>
            </a:endParaRPr>
          </a:p>
        </p:txBody>
      </p:sp>
      <p:sp>
        <p:nvSpPr>
          <p:cNvPr id="3" name="Content Placeholder 2"/>
          <p:cNvSpPr>
            <a:spLocks noGrp="1"/>
          </p:cNvSpPr>
          <p:nvPr>
            <p:ph idx="1"/>
          </p:nvPr>
        </p:nvSpPr>
        <p:spPr>
          <a:xfrm>
            <a:off x="0" y="1600200"/>
            <a:ext cx="8991600" cy="4973638"/>
          </a:xfrm>
        </p:spPr>
        <p:txBody>
          <a:bodyPr>
            <a:noAutofit/>
          </a:bodyPr>
          <a:lstStyle/>
          <a:p>
            <a:pPr marL="0" indent="0" algn="ctr" fontAlgn="auto">
              <a:spcAft>
                <a:spcPts val="0"/>
              </a:spcAft>
              <a:buClr>
                <a:schemeClr val="accent3"/>
              </a:buClr>
              <a:buFont typeface="Georgia"/>
              <a:buNone/>
              <a:defRPr/>
            </a:pPr>
            <a:r>
              <a:rPr lang="en-US" sz="2400" b="1" u="sng" dirty="0" smtClean="0">
                <a:ea typeface="+mn-ea"/>
                <a:cs typeface="+mn-cs"/>
              </a:rPr>
              <a:t>SHOULD ALWAYS BE YOUR FIRST THOUGHT</a:t>
            </a:r>
          </a:p>
          <a:p>
            <a:pPr marL="342900" indent="-342900" fontAlgn="auto">
              <a:spcAft>
                <a:spcPts val="0"/>
              </a:spcAft>
              <a:buClr>
                <a:schemeClr val="accent3"/>
              </a:buClr>
              <a:buFont typeface="Arial" pitchFamily="34" charset="0"/>
              <a:buChar char="•"/>
              <a:defRPr/>
            </a:pPr>
            <a:endParaRPr lang="en-US" sz="2400" u="sng" dirty="0">
              <a:ea typeface="+mn-ea"/>
              <a:cs typeface="+mn-cs"/>
            </a:endParaRPr>
          </a:p>
          <a:p>
            <a:pPr marL="342900" indent="-342900" fontAlgn="auto">
              <a:spcAft>
                <a:spcPts val="0"/>
              </a:spcAft>
              <a:buClr>
                <a:schemeClr val="accent3"/>
              </a:buClr>
              <a:buFont typeface="Arial" pitchFamily="34" charset="0"/>
              <a:buChar char="•"/>
              <a:defRPr/>
            </a:pPr>
            <a:r>
              <a:rPr lang="en-US" sz="2400" b="1" dirty="0" smtClean="0">
                <a:ea typeface="+mn-ea"/>
                <a:cs typeface="+mn-cs"/>
              </a:rPr>
              <a:t>VIRUSES </a:t>
            </a:r>
            <a:r>
              <a:rPr lang="en-US" sz="2400" b="1" dirty="0">
                <a:ea typeface="+mn-ea"/>
                <a:cs typeface="+mn-cs"/>
              </a:rPr>
              <a:t>MOST </a:t>
            </a:r>
            <a:r>
              <a:rPr lang="en-US" sz="2400" b="1" dirty="0" smtClean="0">
                <a:ea typeface="+mn-ea"/>
                <a:cs typeface="+mn-cs"/>
              </a:rPr>
              <a:t>COMMON</a:t>
            </a:r>
          </a:p>
          <a:p>
            <a:pPr marL="635508" lvl="1" indent="-342900" fontAlgn="auto">
              <a:spcAft>
                <a:spcPts val="0"/>
              </a:spcAft>
              <a:buFont typeface="Arial" pitchFamily="34" charset="0"/>
              <a:buChar char="•"/>
              <a:defRPr/>
            </a:pPr>
            <a:r>
              <a:rPr lang="en-US" sz="2200" b="1" dirty="0" smtClean="0">
                <a:solidFill>
                  <a:srgbClr val="FF0000"/>
                </a:solidFill>
                <a:ea typeface="+mn-ea"/>
              </a:rPr>
              <a:t>EBV</a:t>
            </a:r>
            <a:r>
              <a:rPr lang="en-US" sz="2200" b="1" dirty="0">
                <a:solidFill>
                  <a:srgbClr val="FF0000"/>
                </a:solidFill>
                <a:ea typeface="+mn-ea"/>
              </a:rPr>
              <a:t>, RSV, Flu A and B, Hepatitis, HHV6, Varicella, Rubella,  </a:t>
            </a:r>
            <a:r>
              <a:rPr lang="en-US" sz="2200" b="1" dirty="0" err="1" smtClean="0">
                <a:solidFill>
                  <a:srgbClr val="FF0000"/>
                </a:solidFill>
                <a:ea typeface="+mn-ea"/>
              </a:rPr>
              <a:t>Rubeola</a:t>
            </a:r>
            <a:endParaRPr lang="en-US" sz="2200" b="1" dirty="0" smtClean="0">
              <a:solidFill>
                <a:srgbClr val="FF0000"/>
              </a:solidFill>
              <a:ea typeface="+mn-ea"/>
            </a:endParaRPr>
          </a:p>
          <a:p>
            <a:pPr marL="635508" lvl="1" indent="-342900" fontAlgn="auto">
              <a:spcAft>
                <a:spcPts val="0"/>
              </a:spcAft>
              <a:buFont typeface="Arial" pitchFamily="34" charset="0"/>
              <a:buChar char="•"/>
              <a:defRPr/>
            </a:pPr>
            <a:endParaRPr lang="en-US" sz="2400" b="1" dirty="0">
              <a:solidFill>
                <a:srgbClr val="FF0000"/>
              </a:solidFill>
              <a:ea typeface="+mn-ea"/>
            </a:endParaRPr>
          </a:p>
          <a:p>
            <a:pPr marL="342900" indent="-342900" fontAlgn="auto">
              <a:spcAft>
                <a:spcPts val="0"/>
              </a:spcAft>
              <a:buClr>
                <a:schemeClr val="accent3"/>
              </a:buClr>
              <a:buFont typeface="Arial" pitchFamily="34" charset="0"/>
              <a:buChar char="•"/>
              <a:defRPr/>
            </a:pPr>
            <a:r>
              <a:rPr lang="en-US" sz="2400" dirty="0">
                <a:ea typeface="+mn-ea"/>
                <a:cs typeface="+mn-cs"/>
              </a:rPr>
              <a:t>Consider bacterial, </a:t>
            </a:r>
            <a:r>
              <a:rPr lang="en-US" sz="2400" dirty="0" err="1">
                <a:ea typeface="+mn-ea"/>
                <a:cs typeface="+mn-cs"/>
              </a:rPr>
              <a:t>protozoal</a:t>
            </a:r>
            <a:r>
              <a:rPr lang="en-US" sz="2400" dirty="0">
                <a:ea typeface="+mn-ea"/>
                <a:cs typeface="+mn-cs"/>
              </a:rPr>
              <a:t>, </a:t>
            </a:r>
            <a:r>
              <a:rPr lang="en-US" sz="2400" dirty="0" err="1">
                <a:ea typeface="+mn-ea"/>
                <a:cs typeface="+mn-cs"/>
              </a:rPr>
              <a:t>rickettsial</a:t>
            </a:r>
            <a:r>
              <a:rPr lang="en-US" sz="2400" dirty="0">
                <a:ea typeface="+mn-ea"/>
                <a:cs typeface="+mn-cs"/>
              </a:rPr>
              <a:t>, </a:t>
            </a:r>
            <a:r>
              <a:rPr lang="en-US" sz="2400" dirty="0" smtClean="0">
                <a:ea typeface="+mn-ea"/>
                <a:cs typeface="+mn-cs"/>
              </a:rPr>
              <a:t>fungal</a:t>
            </a:r>
          </a:p>
          <a:p>
            <a:pPr marL="342900" indent="-342900" fontAlgn="auto">
              <a:spcAft>
                <a:spcPts val="0"/>
              </a:spcAft>
              <a:buClr>
                <a:schemeClr val="accent3"/>
              </a:buClr>
              <a:buFont typeface="Arial" pitchFamily="34" charset="0"/>
              <a:buChar char="•"/>
              <a:defRPr/>
            </a:pPr>
            <a:endParaRPr lang="en-US" sz="3200" dirty="0">
              <a:ea typeface="+mn-ea"/>
              <a:cs typeface="+mn-cs"/>
            </a:endParaRPr>
          </a:p>
          <a:p>
            <a:pPr marL="342900" indent="-342900" fontAlgn="auto">
              <a:spcAft>
                <a:spcPts val="0"/>
              </a:spcAft>
              <a:buClr>
                <a:schemeClr val="accent3"/>
              </a:buClr>
              <a:buFont typeface="Arial" pitchFamily="34" charset="0"/>
              <a:buChar char="•"/>
              <a:defRPr/>
            </a:pPr>
            <a:r>
              <a:rPr lang="en-US" sz="2400" dirty="0">
                <a:ea typeface="+mn-ea"/>
                <a:cs typeface="+mn-cs"/>
              </a:rPr>
              <a:t>Occurs over first 1-2d </a:t>
            </a:r>
            <a:r>
              <a:rPr lang="en-US" sz="2400" dirty="0" smtClean="0">
                <a:ea typeface="+mn-ea"/>
                <a:cs typeface="+mn-cs"/>
              </a:rPr>
              <a:t>&amp; </a:t>
            </a:r>
            <a:r>
              <a:rPr lang="en-US" sz="2400" dirty="0">
                <a:ea typeface="+mn-ea"/>
                <a:cs typeface="+mn-cs"/>
              </a:rPr>
              <a:t>persists for 3-8d (acute period of </a:t>
            </a:r>
            <a:r>
              <a:rPr lang="en-US" sz="2400" dirty="0" err="1">
                <a:ea typeface="+mn-ea"/>
                <a:cs typeface="+mn-cs"/>
              </a:rPr>
              <a:t>viremia</a:t>
            </a:r>
            <a:r>
              <a:rPr lang="en-US" sz="2400" dirty="0">
                <a:ea typeface="+mn-ea"/>
                <a:cs typeface="+mn-cs"/>
              </a:rPr>
              <a:t>)</a:t>
            </a:r>
          </a:p>
          <a:p>
            <a:pPr marL="658368" lvl="1" indent="-246888" fontAlgn="auto">
              <a:spcAft>
                <a:spcPts val="0"/>
              </a:spcAft>
              <a:buFont typeface="Georgia"/>
              <a:buChar char="▫"/>
              <a:defRPr/>
            </a:pPr>
            <a:r>
              <a:rPr lang="en-US" sz="2200" dirty="0">
                <a:solidFill>
                  <a:srgbClr val="0070C0"/>
                </a:solidFill>
                <a:ea typeface="+mn-ea"/>
              </a:rPr>
              <a:t>Redistribute</a:t>
            </a:r>
          </a:p>
          <a:p>
            <a:pPr marL="658368" lvl="1" indent="-246888" fontAlgn="auto">
              <a:spcAft>
                <a:spcPts val="0"/>
              </a:spcAft>
              <a:buFont typeface="Georgia"/>
              <a:buChar char="▫"/>
              <a:defRPr/>
            </a:pPr>
            <a:r>
              <a:rPr lang="en-US" sz="2200" dirty="0">
                <a:solidFill>
                  <a:srgbClr val="0070C0"/>
                </a:solidFill>
                <a:ea typeface="+mn-ea"/>
              </a:rPr>
              <a:t>Move neutrophils to site of infection</a:t>
            </a:r>
          </a:p>
          <a:p>
            <a:pPr marL="658368" lvl="1" indent="-246888" fontAlgn="auto">
              <a:spcAft>
                <a:spcPts val="0"/>
              </a:spcAft>
              <a:buFont typeface="Georgia"/>
              <a:buChar char="▫"/>
              <a:defRPr/>
            </a:pPr>
            <a:r>
              <a:rPr lang="en-US" sz="2200" dirty="0">
                <a:solidFill>
                  <a:srgbClr val="0070C0"/>
                </a:solidFill>
                <a:ea typeface="+mn-ea"/>
              </a:rPr>
              <a:t>Production does not meet demand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63" y="1676400"/>
            <a:ext cx="8229600" cy="50498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a:ea typeface="+mn-ea"/>
                <a:cs typeface="+mn-cs"/>
              </a:rPr>
              <a:t>Infection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Autoimmune</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Idiopathic</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Bone Marrow Replacement</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Drug-Induced</a:t>
            </a: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Sequestration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Nutritional </a:t>
            </a:r>
            <a:r>
              <a:rPr lang="en-US" dirty="0" smtClean="0">
                <a:ea typeface="+mn-ea"/>
                <a:cs typeface="+mn-cs"/>
              </a:rPr>
              <a:t>Deficiency</a:t>
            </a:r>
            <a:endParaRPr lang="en-US" dirty="0">
              <a:ea typeface="+mn-ea"/>
              <a:cs typeface="+mn-cs"/>
            </a:endParaRPr>
          </a:p>
        </p:txBody>
      </p:sp>
      <p:sp>
        <p:nvSpPr>
          <p:cNvPr id="4" name="TextBox 3"/>
          <p:cNvSpPr txBox="1">
            <a:spLocks noChangeArrowheads="1"/>
          </p:cNvSpPr>
          <p:nvPr/>
        </p:nvSpPr>
        <p:spPr bwMode="auto">
          <a:xfrm>
            <a:off x="398463" y="2209800"/>
            <a:ext cx="2659062"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
        <p:nvSpPr>
          <p:cNvPr id="5" name="TextBox 4"/>
          <p:cNvSpPr txBox="1">
            <a:spLocks noChangeArrowheads="1"/>
          </p:cNvSpPr>
          <p:nvPr/>
        </p:nvSpPr>
        <p:spPr bwMode="auto">
          <a:xfrm>
            <a:off x="4114800" y="1863725"/>
            <a:ext cx="4800600" cy="1917700"/>
          </a:xfrm>
          <a:prstGeom prst="rect">
            <a:avLst/>
          </a:prstGeom>
          <a:noFill/>
          <a:ln w="9525">
            <a:noFill/>
            <a:miter lim="800000"/>
            <a:headEnd/>
            <a:tailEnd/>
          </a:ln>
        </p:spPr>
        <p:txBody>
          <a:bodyPr>
            <a:prstTxWarp prst="textNoShape">
              <a:avLst/>
            </a:prstTxWarp>
            <a:spAutoFit/>
          </a:bodyPr>
          <a:lstStyle/>
          <a:p>
            <a:r>
              <a:rPr lang="en-US" sz="2400">
                <a:latin typeface="Bell MT" pitchFamily="-72" charset="0"/>
              </a:rPr>
              <a:t>Neonatal Alloimmune Neutropenia</a:t>
            </a:r>
          </a:p>
          <a:p>
            <a:endParaRPr lang="en-US" sz="2400">
              <a:latin typeface="Bell MT" pitchFamily="-72" charset="0"/>
            </a:endParaRPr>
          </a:p>
          <a:p>
            <a:r>
              <a:rPr lang="en-US" sz="2400">
                <a:latin typeface="Bell MT" pitchFamily="-72" charset="0"/>
              </a:rPr>
              <a:t>Primary Autoimmune Neutropenia</a:t>
            </a:r>
          </a:p>
          <a:p>
            <a:endParaRPr lang="en-US" sz="2400">
              <a:latin typeface="Bell MT" pitchFamily="-72" charset="0"/>
            </a:endParaRPr>
          </a:p>
          <a:p>
            <a:r>
              <a:rPr lang="en-US" sz="2400">
                <a:latin typeface="Bell MT" pitchFamily="-72" charset="0"/>
              </a:rPr>
              <a:t>Secondary Autoimmune Neutropenia</a:t>
            </a:r>
          </a:p>
        </p:txBody>
      </p:sp>
      <p:sp>
        <p:nvSpPr>
          <p:cNvPr id="69636" name="Title 1"/>
          <p:cNvSpPr>
            <a:spLocks noGrp="1"/>
          </p:cNvSpPr>
          <p:nvPr>
            <p:ph type="title"/>
          </p:nvPr>
        </p:nvSpPr>
        <p:spPr>
          <a:xfrm>
            <a:off x="352425" y="457200"/>
            <a:ext cx="7696200" cy="1066800"/>
          </a:xfrm>
        </p:spPr>
        <p:txBody>
          <a:bodyPr/>
          <a:lstStyle/>
          <a:p>
            <a:r>
              <a:rPr lang="en-US" sz="3600" b="1" smtClean="0"/>
              <a:t>Acquired Neutropenia:</a:t>
            </a:r>
            <a:r>
              <a:rPr lang="en-US" smtClean="0"/>
              <a:t/>
            </a:r>
            <a:br>
              <a:rPr lang="en-US" smtClean="0"/>
            </a:br>
            <a:r>
              <a:rPr lang="en-US" sz="2000" i="1" smtClean="0"/>
              <a:t>Acquired/Extrinsic/Acute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xEl>
                                              <p:pRg st="8" end="8"/>
                                            </p:txEl>
                                          </p:spTgt>
                                        </p:tgtEl>
                                      </p:cBhvr>
                                    </p:animEffect>
                                    <p:set>
                                      <p:cBhvr>
                                        <p:cTn id="20" dur="1" fill="hold">
                                          <p:stCondLst>
                                            <p:cond delay="499"/>
                                          </p:stCondLst>
                                        </p:cTn>
                                        <p:tgtEl>
                                          <p:spTgt spid="3">
                                            <p:txEl>
                                              <p:pRg st="8" end="8"/>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xEl>
                                              <p:pRg st="4" end="4"/>
                                            </p:txEl>
                                          </p:spTgt>
                                        </p:tgtEl>
                                      </p:cBhvr>
                                    </p:animEffect>
                                    <p:set>
                                      <p:cBhvr>
                                        <p:cTn id="23" dur="1" fill="hold">
                                          <p:stCondLst>
                                            <p:cond delay="499"/>
                                          </p:stCondLst>
                                        </p:cTn>
                                        <p:tgtEl>
                                          <p:spTgt spid="3">
                                            <p:txEl>
                                              <p:pRg st="4" end="4"/>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
                                            <p:txEl>
                                              <p:pRg st="6" end="6"/>
                                            </p:txEl>
                                          </p:spTgt>
                                        </p:tgtEl>
                                      </p:cBhvr>
                                    </p:animEffect>
                                    <p:set>
                                      <p:cBhvr>
                                        <p:cTn id="26" dur="1" fill="hold">
                                          <p:stCondLst>
                                            <p:cond delay="499"/>
                                          </p:stCondLst>
                                        </p:cTn>
                                        <p:tgtEl>
                                          <p:spTgt spid="3">
                                            <p:txEl>
                                              <p:pRg st="6" end="6"/>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xEl>
                                              <p:pRg st="10" end="10"/>
                                            </p:txEl>
                                          </p:spTgt>
                                        </p:tgtEl>
                                      </p:cBhvr>
                                    </p:animEffect>
                                    <p:set>
                                      <p:cBhvr>
                                        <p:cTn id="29" dur="1" fill="hold">
                                          <p:stCondLst>
                                            <p:cond delay="499"/>
                                          </p:stCondLst>
                                        </p:cTn>
                                        <p:tgtEl>
                                          <p:spTgt spid="3">
                                            <p:txEl>
                                              <p:pRg st="10" end="1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xEl>
                                              <p:pRg st="12" end="12"/>
                                            </p:txEl>
                                          </p:spTgt>
                                        </p:tgtEl>
                                      </p:cBhvr>
                                    </p:animEffect>
                                    <p:set>
                                      <p:cBhvr>
                                        <p:cTn id="32" dur="1" fill="hold">
                                          <p:stCondLst>
                                            <p:cond delay="499"/>
                                          </p:stCondLst>
                                        </p:cTn>
                                        <p:tgtEl>
                                          <p:spTgt spid="3">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228600"/>
            <a:ext cx="5638800" cy="1066800"/>
          </a:xfrm>
        </p:spPr>
        <p:txBody>
          <a:bodyPr/>
          <a:lstStyle/>
          <a:p>
            <a:r>
              <a:rPr lang="en-US" sz="2200" smtClean="0"/>
              <a:t>Acquired Neutropenia</a:t>
            </a:r>
            <a:r>
              <a:rPr lang="en-US" sz="3100" smtClean="0"/>
              <a:t>: </a:t>
            </a:r>
            <a:r>
              <a:rPr lang="en-US" sz="2400" b="1" i="1" smtClean="0"/>
              <a:t>Autoimmune</a:t>
            </a:r>
            <a:endParaRPr lang="en-US" sz="3100" b="1" i="1" smtClean="0"/>
          </a:p>
        </p:txBody>
      </p:sp>
      <p:sp>
        <p:nvSpPr>
          <p:cNvPr id="2" name="Content Placeholder 1"/>
          <p:cNvSpPr>
            <a:spLocks noGrp="1"/>
          </p:cNvSpPr>
          <p:nvPr>
            <p:ph idx="1"/>
          </p:nvPr>
        </p:nvSpPr>
        <p:spPr>
          <a:xfrm>
            <a:off x="152400" y="2249488"/>
            <a:ext cx="8991600" cy="4324350"/>
          </a:xfrm>
        </p:spPr>
        <p:txBody>
          <a:bodyPr>
            <a:normAutofit/>
          </a:bodyPr>
          <a:lstStyle/>
          <a:p>
            <a:pPr marL="0" indent="0" algn="ctr" fontAlgn="auto">
              <a:spcBef>
                <a:spcPts val="0"/>
              </a:spcBef>
              <a:spcAft>
                <a:spcPts val="0"/>
              </a:spcAft>
              <a:buClrTx/>
              <a:buFont typeface="Georgia"/>
              <a:buNone/>
              <a:defRPr/>
            </a:pPr>
            <a:r>
              <a:rPr lang="en-US" sz="2400" b="1" dirty="0" err="1">
                <a:solidFill>
                  <a:prstClr val="black"/>
                </a:solidFill>
                <a:ea typeface="+mn-ea"/>
                <a:cs typeface="+mn-cs"/>
              </a:rPr>
              <a:t>Transplacental</a:t>
            </a:r>
            <a:r>
              <a:rPr lang="en-US" sz="2400" b="1" dirty="0">
                <a:solidFill>
                  <a:prstClr val="black"/>
                </a:solidFill>
                <a:ea typeface="+mn-ea"/>
                <a:cs typeface="+mn-cs"/>
              </a:rPr>
              <a:t> transfer maternal </a:t>
            </a:r>
            <a:r>
              <a:rPr lang="en-US" sz="2400" b="1" dirty="0" err="1">
                <a:solidFill>
                  <a:prstClr val="black"/>
                </a:solidFill>
                <a:ea typeface="+mn-ea"/>
                <a:cs typeface="+mn-cs"/>
              </a:rPr>
              <a:t>IgG</a:t>
            </a:r>
            <a:r>
              <a:rPr lang="en-US" sz="2400" b="1" dirty="0">
                <a:solidFill>
                  <a:prstClr val="black"/>
                </a:solidFill>
                <a:ea typeface="+mn-ea"/>
                <a:cs typeface="+mn-cs"/>
              </a:rPr>
              <a:t> against fetal neutrophil </a:t>
            </a:r>
            <a:r>
              <a:rPr lang="en-US" sz="2400" b="1" dirty="0" err="1">
                <a:solidFill>
                  <a:prstClr val="black"/>
                </a:solidFill>
                <a:ea typeface="+mn-ea"/>
                <a:cs typeface="+mn-cs"/>
              </a:rPr>
              <a:t>ag</a:t>
            </a:r>
            <a:r>
              <a:rPr lang="en-US" sz="2400" b="1" dirty="0">
                <a:solidFill>
                  <a:prstClr val="black"/>
                </a:solidFill>
                <a:ea typeface="+mn-ea"/>
                <a:cs typeface="+mn-cs"/>
              </a:rPr>
              <a:t> </a:t>
            </a:r>
            <a:r>
              <a:rPr lang="en-US" sz="2400" b="1" i="1" u="sng" dirty="0" smtClean="0">
                <a:solidFill>
                  <a:prstClr val="black"/>
                </a:solidFill>
                <a:ea typeface="+mn-ea"/>
                <a:cs typeface="+mn-cs"/>
              </a:rPr>
              <a:t>Think </a:t>
            </a:r>
            <a:r>
              <a:rPr lang="en-US" sz="2400" b="1" i="1" u="sng" dirty="0">
                <a:solidFill>
                  <a:prstClr val="black"/>
                </a:solidFill>
                <a:ea typeface="+mn-ea"/>
                <a:cs typeface="+mn-cs"/>
              </a:rPr>
              <a:t>RH disease</a:t>
            </a:r>
          </a:p>
          <a:p>
            <a:pPr marL="0" indent="0" fontAlgn="auto">
              <a:spcBef>
                <a:spcPts val="0"/>
              </a:spcBef>
              <a:spcAft>
                <a:spcPts val="0"/>
              </a:spcAft>
              <a:buClrTx/>
              <a:buFont typeface="Georgia"/>
              <a:buNone/>
              <a:defRPr/>
            </a:pPr>
            <a:endParaRPr lang="en-US" sz="2400" b="1" i="1" dirty="0">
              <a:solidFill>
                <a:srgbClr val="7030A0"/>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P/W delayed separation of umbilical cord, mild skin infections, fever, PNA in the first 2 weeks</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Half-life of </a:t>
            </a:r>
            <a:r>
              <a:rPr lang="en-US" sz="2400" dirty="0" err="1">
                <a:solidFill>
                  <a:prstClr val="black"/>
                </a:solidFill>
                <a:ea typeface="+mn-ea"/>
                <a:cs typeface="+mn-cs"/>
              </a:rPr>
              <a:t>IgG</a:t>
            </a:r>
            <a:r>
              <a:rPr lang="en-US" sz="2400" dirty="0">
                <a:solidFill>
                  <a:prstClr val="black"/>
                </a:solidFill>
                <a:ea typeface="+mn-ea"/>
                <a:cs typeface="+mn-cs"/>
              </a:rPr>
              <a:t> is approximately 5 - 6 </a:t>
            </a:r>
            <a:r>
              <a:rPr lang="en-US" sz="2400" dirty="0" err="1">
                <a:solidFill>
                  <a:prstClr val="black"/>
                </a:solidFill>
                <a:ea typeface="+mn-ea"/>
                <a:cs typeface="+mn-cs"/>
              </a:rPr>
              <a:t>wk</a:t>
            </a:r>
            <a:r>
              <a:rPr lang="en-US" sz="2400" dirty="0">
                <a:solidFill>
                  <a:prstClr val="black"/>
                </a:solidFill>
                <a:ea typeface="+mn-ea"/>
                <a:cs typeface="+mn-cs"/>
              </a:rPr>
              <a:t> </a:t>
            </a:r>
            <a:r>
              <a:rPr lang="en-US" sz="2400" dirty="0">
                <a:solidFill>
                  <a:prstClr val="black"/>
                </a:solidFill>
                <a:ea typeface="+mn-ea"/>
                <a:cs typeface="+mn-cs"/>
                <a:sym typeface="Wingdings" pitchFamily="2" charset="2"/>
              </a:rPr>
              <a:t> </a:t>
            </a:r>
            <a:r>
              <a:rPr lang="en-US" sz="2400" dirty="0" err="1">
                <a:solidFill>
                  <a:prstClr val="black"/>
                </a:solidFill>
                <a:ea typeface="+mn-ea"/>
                <a:cs typeface="+mn-cs"/>
              </a:rPr>
              <a:t>alloimmune</a:t>
            </a:r>
            <a:r>
              <a:rPr lang="en-US" sz="2400" dirty="0">
                <a:solidFill>
                  <a:prstClr val="black"/>
                </a:solidFill>
                <a:ea typeface="+mn-ea"/>
                <a:cs typeface="+mn-cs"/>
              </a:rPr>
              <a:t> neutropenia usually </a:t>
            </a:r>
            <a:r>
              <a:rPr lang="en-US" sz="2400" b="1" dirty="0">
                <a:solidFill>
                  <a:srgbClr val="FF0000"/>
                </a:solidFill>
                <a:ea typeface="+mn-ea"/>
                <a:cs typeface="+mn-cs"/>
              </a:rPr>
              <a:t>disappears after 2 – 3mo </a:t>
            </a:r>
            <a:r>
              <a:rPr lang="en-US" sz="2400" dirty="0">
                <a:solidFill>
                  <a:prstClr val="black"/>
                </a:solidFill>
                <a:ea typeface="+mn-ea"/>
                <a:cs typeface="+mn-cs"/>
              </a:rPr>
              <a:t>(survival of maternal antibody)</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Treat with supportive care, </a:t>
            </a:r>
            <a:r>
              <a:rPr lang="en-US" sz="2400" dirty="0" err="1">
                <a:solidFill>
                  <a:prstClr val="black"/>
                </a:solidFill>
                <a:ea typeface="+mn-ea"/>
                <a:cs typeface="+mn-cs"/>
              </a:rPr>
              <a:t>abx</a:t>
            </a:r>
            <a:r>
              <a:rPr lang="en-US" sz="2400" dirty="0">
                <a:solidFill>
                  <a:prstClr val="black"/>
                </a:solidFill>
                <a:ea typeface="+mn-ea"/>
                <a:cs typeface="+mn-cs"/>
              </a:rPr>
              <a:t> as needed, G-CSF for severe cases</a:t>
            </a:r>
          </a:p>
          <a:p>
            <a:pPr marL="365760" indent="-256032" fontAlgn="auto">
              <a:spcAft>
                <a:spcPts val="0"/>
              </a:spcAft>
              <a:buClr>
                <a:schemeClr val="accent3"/>
              </a:buClr>
              <a:buFont typeface="Georgia"/>
              <a:buChar char="•"/>
              <a:defRPr/>
            </a:pPr>
            <a:endParaRPr lang="en-US" dirty="0">
              <a:ea typeface="+mn-ea"/>
              <a:cs typeface="+mn-cs"/>
            </a:endParaRPr>
          </a:p>
        </p:txBody>
      </p:sp>
      <p:graphicFrame>
        <p:nvGraphicFramePr>
          <p:cNvPr id="5" name="Content Placeholder 3"/>
          <p:cNvGraphicFramePr>
            <a:graphicFrameLocks/>
          </p:cNvGraphicFramePr>
          <p:nvPr/>
        </p:nvGraphicFramePr>
        <p:xfrm>
          <a:off x="304800" y="1219200"/>
          <a:ext cx="8458200" cy="649288"/>
        </p:xfrm>
        <a:graphic>
          <a:graphicData uri="http://schemas.openxmlformats.org/drawingml/2006/table">
            <a:tbl>
              <a:tblPr firstRow="1" bandRow="1">
                <a:tableStyleId>{7DF18680-E054-41AD-8BC1-D1AEF772440D}</a:tableStyleId>
              </a:tblPr>
              <a:tblGrid>
                <a:gridCol w="8458200"/>
              </a:tblGrid>
              <a:tr h="648638">
                <a:tc>
                  <a:txBody>
                    <a:bodyPr/>
                    <a:lstStyle/>
                    <a:p>
                      <a:pPr algn="ctr"/>
                      <a:r>
                        <a:rPr lang="en-US" sz="2800" dirty="0" smtClean="0">
                          <a:solidFill>
                            <a:schemeClr val="tx1"/>
                          </a:solidFill>
                        </a:rPr>
                        <a:t>Neonatal </a:t>
                      </a:r>
                      <a:r>
                        <a:rPr lang="en-US" sz="2800" dirty="0" err="1" smtClean="0">
                          <a:solidFill>
                            <a:schemeClr val="tx1"/>
                          </a:solidFill>
                        </a:rPr>
                        <a:t>Alloimmune</a:t>
                      </a:r>
                      <a:endParaRPr lang="en-US" sz="2800" dirty="0">
                        <a:solidFill>
                          <a:schemeClr val="tx1"/>
                        </a:solidFill>
                      </a:endParaRPr>
                    </a:p>
                  </a:txBody>
                  <a:tcP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10600" cy="4516438"/>
          </a:xfrm>
        </p:spPr>
        <p:txBody>
          <a:bodyPr>
            <a:normAutofit fontScale="92500" lnSpcReduction="10000"/>
          </a:bodyPr>
          <a:lstStyle/>
          <a:p>
            <a:pPr marL="0" indent="0" fontAlgn="auto">
              <a:spcBef>
                <a:spcPts val="0"/>
              </a:spcBef>
              <a:spcAft>
                <a:spcPts val="0"/>
              </a:spcAft>
              <a:buClrTx/>
              <a:buFont typeface="Georgia"/>
              <a:buNone/>
              <a:defRPr/>
            </a:pPr>
            <a:r>
              <a:rPr lang="en-US" sz="2400" b="1" dirty="0">
                <a:solidFill>
                  <a:prstClr val="black"/>
                </a:solidFill>
                <a:ea typeface="+mn-ea"/>
                <a:cs typeface="+mn-cs"/>
              </a:rPr>
              <a:t>+ Anti-Neutrophil Antibody : </a:t>
            </a:r>
            <a:r>
              <a:rPr lang="en-US" sz="2400" i="1" dirty="0">
                <a:solidFill>
                  <a:prstClr val="black"/>
                </a:solidFill>
                <a:ea typeface="+mn-ea"/>
                <a:cs typeface="+mn-cs"/>
              </a:rPr>
              <a:t>“molecular mimicry” </a:t>
            </a:r>
            <a:endParaRPr lang="en-US" sz="2400" i="1" dirty="0" smtClean="0">
              <a:solidFill>
                <a:prstClr val="black"/>
              </a:solidFill>
              <a:ea typeface="+mn-ea"/>
              <a:cs typeface="+mn-cs"/>
            </a:endParaRPr>
          </a:p>
          <a:p>
            <a:pPr marL="0" indent="0" fontAlgn="auto">
              <a:spcBef>
                <a:spcPts val="0"/>
              </a:spcBef>
              <a:spcAft>
                <a:spcPts val="0"/>
              </a:spcAft>
              <a:buClrTx/>
              <a:buFont typeface="Georgia"/>
              <a:buNone/>
              <a:defRPr/>
            </a:pPr>
            <a:endParaRPr lang="en-US" sz="2400" i="1" dirty="0" smtClean="0">
              <a:solidFill>
                <a:prstClr val="black"/>
              </a:solidFill>
              <a:ea typeface="+mn-ea"/>
              <a:cs typeface="+mn-cs"/>
            </a:endParaRPr>
          </a:p>
          <a:p>
            <a:pPr marL="342900" indent="-342900" fontAlgn="auto">
              <a:spcBef>
                <a:spcPts val="0"/>
              </a:spcBef>
              <a:spcAft>
                <a:spcPts val="0"/>
              </a:spcAft>
              <a:buClrTx/>
              <a:buFont typeface="Georgia"/>
              <a:buChar char="•"/>
              <a:defRPr/>
            </a:pPr>
            <a:r>
              <a:rPr lang="en-US" sz="2400" dirty="0" smtClean="0">
                <a:solidFill>
                  <a:prstClr val="black"/>
                </a:solidFill>
                <a:ea typeface="+mn-ea"/>
                <a:cs typeface="+mn-cs"/>
              </a:rPr>
              <a:t>Typically </a:t>
            </a:r>
            <a:r>
              <a:rPr lang="en-US" sz="2400" b="1" dirty="0">
                <a:solidFill>
                  <a:srgbClr val="FF0000"/>
                </a:solidFill>
                <a:ea typeface="+mn-ea"/>
                <a:cs typeface="+mn-cs"/>
              </a:rPr>
              <a:t>diagnosed at 5-15mo , 95% spontaneous recovery by 5y, mean duration of neutropenia is approximately </a:t>
            </a:r>
            <a:r>
              <a:rPr lang="en-US" sz="2400" b="1" dirty="0" smtClean="0">
                <a:solidFill>
                  <a:srgbClr val="FF0000"/>
                </a:solidFill>
                <a:ea typeface="+mn-ea"/>
                <a:cs typeface="+mn-cs"/>
              </a:rPr>
              <a:t>20mo</a:t>
            </a:r>
          </a:p>
          <a:p>
            <a:pPr marL="635508" lvl="1" indent="-342900" fontAlgn="auto">
              <a:spcBef>
                <a:spcPts val="0"/>
              </a:spcBef>
              <a:spcAft>
                <a:spcPts val="0"/>
              </a:spcAft>
              <a:buClrTx/>
              <a:buFont typeface="Georgia"/>
              <a:buChar char="▫"/>
              <a:defRPr/>
            </a:pPr>
            <a:r>
              <a:rPr lang="en-US" sz="2200" dirty="0">
                <a:ea typeface="+mn-ea"/>
              </a:rPr>
              <a:t>90% -- no association with increased risk of repeated pyogenic infections even with severe neutropenia</a:t>
            </a:r>
          </a:p>
          <a:p>
            <a:pPr marL="0" indent="0" fontAlgn="auto">
              <a:spcBef>
                <a:spcPts val="0"/>
              </a:spcBef>
              <a:spcAft>
                <a:spcPts val="0"/>
              </a:spcAft>
              <a:buClrTx/>
              <a:buFont typeface="Georgia"/>
              <a:buNone/>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Sometimes need up to 3 attempts to achieve detection </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u="sng" dirty="0">
                <a:solidFill>
                  <a:prstClr val="black"/>
                </a:solidFill>
                <a:ea typeface="+mn-ea"/>
                <a:cs typeface="+mn-cs"/>
              </a:rPr>
              <a:t>Rx</a:t>
            </a:r>
            <a:r>
              <a:rPr lang="en-US" sz="2400" dirty="0">
                <a:solidFill>
                  <a:prstClr val="black"/>
                </a:solidFill>
                <a:ea typeface="+mn-ea"/>
                <a:cs typeface="+mn-cs"/>
              </a:rPr>
              <a:t>: </a:t>
            </a:r>
            <a:r>
              <a:rPr lang="en-US" sz="2400" dirty="0" err="1">
                <a:solidFill>
                  <a:prstClr val="black"/>
                </a:solidFill>
                <a:ea typeface="+mn-ea"/>
                <a:cs typeface="+mn-cs"/>
              </a:rPr>
              <a:t>abx</a:t>
            </a:r>
            <a:r>
              <a:rPr lang="en-US" sz="2400" dirty="0">
                <a:solidFill>
                  <a:prstClr val="black"/>
                </a:solidFill>
                <a:ea typeface="+mn-ea"/>
                <a:cs typeface="+mn-cs"/>
              </a:rPr>
              <a:t>, CCS, G-CSF (heighten neutrophil production to overcome </a:t>
            </a:r>
            <a:r>
              <a:rPr lang="en-US" sz="2400" dirty="0" err="1">
                <a:solidFill>
                  <a:prstClr val="black"/>
                </a:solidFill>
                <a:ea typeface="+mn-ea"/>
                <a:cs typeface="+mn-cs"/>
              </a:rPr>
              <a:t>Ab</a:t>
            </a:r>
            <a:r>
              <a:rPr lang="en-US" sz="2400" dirty="0">
                <a:solidFill>
                  <a:prstClr val="black"/>
                </a:solidFill>
                <a:ea typeface="+mn-ea"/>
                <a:cs typeface="+mn-cs"/>
              </a:rPr>
              <a:t>-induced destruction)</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b="1" dirty="0">
                <a:solidFill>
                  <a:srgbClr val="FF0000"/>
                </a:solidFill>
                <a:ea typeface="+mn-ea"/>
                <a:cs typeface="+mn-cs"/>
              </a:rPr>
              <a:t>Can be immunized with live viral vaccines because cellular immune system is intact</a:t>
            </a:r>
            <a:endParaRPr lang="en-US" sz="2400" dirty="0">
              <a:solidFill>
                <a:srgbClr val="FF0000"/>
              </a:solidFill>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graphicFrame>
        <p:nvGraphicFramePr>
          <p:cNvPr id="4" name="Table 3"/>
          <p:cNvGraphicFramePr>
            <a:graphicFrameLocks noGrp="1"/>
          </p:cNvGraphicFramePr>
          <p:nvPr/>
        </p:nvGraphicFramePr>
        <p:xfrm>
          <a:off x="304800" y="990600"/>
          <a:ext cx="8610600" cy="868363"/>
        </p:xfrm>
        <a:graphic>
          <a:graphicData uri="http://schemas.openxmlformats.org/drawingml/2006/table">
            <a:tbl>
              <a:tblPr firstRow="1" bandRow="1">
                <a:tableStyleId>{5C22544A-7EE6-4342-B048-85BDC9FD1C3A}</a:tableStyleId>
              </a:tblPr>
              <a:tblGrid>
                <a:gridCol w="8610600"/>
              </a:tblGrid>
              <a:tr h="868996">
                <a:tc>
                  <a:txBody>
                    <a:bodyPr/>
                    <a:lstStyle/>
                    <a:p>
                      <a:pPr algn="ctr"/>
                      <a:r>
                        <a:rPr lang="en-US" sz="2800" b="1" dirty="0" smtClean="0">
                          <a:solidFill>
                            <a:schemeClr val="tx1"/>
                          </a:solidFill>
                        </a:rPr>
                        <a:t>Primary Autoimmune</a:t>
                      </a:r>
                      <a:endParaRPr lang="en-US" sz="2800" b="1" baseline="0" dirty="0" smtClean="0">
                        <a:solidFill>
                          <a:schemeClr val="tx1"/>
                        </a:solidFill>
                      </a:endParaRPr>
                    </a:p>
                    <a:p>
                      <a:pPr algn="ctr"/>
                      <a:r>
                        <a:rPr lang="en-US" sz="2000" b="1" i="1" baseline="0" dirty="0" smtClean="0">
                          <a:solidFill>
                            <a:schemeClr val="tx1"/>
                          </a:solidFill>
                        </a:rPr>
                        <a:t>Previously Chronic Benign Neutropenia of Childhood</a:t>
                      </a:r>
                      <a:endParaRPr lang="en-US" sz="2000" b="1" i="1" dirty="0">
                        <a:solidFill>
                          <a:schemeClr val="tx1"/>
                        </a:solidFill>
                      </a:endParaRPr>
                    </a:p>
                  </a:txBody>
                  <a:tcPr>
                    <a:solidFill>
                      <a:schemeClr val="bg2"/>
                    </a:solidFill>
                  </a:tcPr>
                </a:tc>
              </a:tr>
            </a:tbl>
          </a:graphicData>
        </a:graphic>
      </p:graphicFrame>
      <p:sp>
        <p:nvSpPr>
          <p:cNvPr id="73736" name="Title 1"/>
          <p:cNvSpPr>
            <a:spLocks noGrp="1"/>
          </p:cNvSpPr>
          <p:nvPr>
            <p:ph type="title"/>
          </p:nvPr>
        </p:nvSpPr>
        <p:spPr>
          <a:xfrm>
            <a:off x="6350" y="152400"/>
            <a:ext cx="5638800" cy="1066800"/>
          </a:xfrm>
        </p:spPr>
        <p:txBody>
          <a:bodyPr/>
          <a:lstStyle/>
          <a:p>
            <a:r>
              <a:rPr lang="en-US" sz="2200" smtClean="0"/>
              <a:t>Acquired Neutropenia</a:t>
            </a:r>
            <a:r>
              <a:rPr lang="en-US" sz="3100" smtClean="0"/>
              <a:t>: </a:t>
            </a:r>
            <a:r>
              <a:rPr lang="en-US" sz="2400" b="1" i="1" smtClean="0"/>
              <a:t>Autoimmune</a:t>
            </a:r>
            <a:endParaRPr lang="en-US" sz="3100" b="1"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524000"/>
          <a:ext cx="7315200" cy="533400"/>
        </p:xfrm>
        <a:graphic>
          <a:graphicData uri="http://schemas.openxmlformats.org/drawingml/2006/table">
            <a:tbl>
              <a:tblPr firstRow="1" bandRow="1">
                <a:tableStyleId>{5C22544A-7EE6-4342-B048-85BDC9FD1C3A}</a:tableStyleId>
              </a:tblPr>
              <a:tblGrid>
                <a:gridCol w="7315200"/>
              </a:tblGrid>
              <a:tr h="533400">
                <a:tc>
                  <a:txBody>
                    <a:bodyPr/>
                    <a:lstStyle/>
                    <a:p>
                      <a:pPr algn="ctr"/>
                      <a:r>
                        <a:rPr lang="en-US" sz="2800" b="1" dirty="0" smtClean="0">
                          <a:solidFill>
                            <a:schemeClr val="tx1"/>
                          </a:solidFill>
                        </a:rPr>
                        <a:t>S E C O N D A R Y </a:t>
                      </a:r>
                      <a:r>
                        <a:rPr lang="en-US" sz="2800" b="1" baseline="0" dirty="0" smtClean="0">
                          <a:solidFill>
                            <a:schemeClr val="tx1"/>
                          </a:solidFill>
                        </a:rPr>
                        <a:t> A U T O I M </a:t>
                      </a:r>
                      <a:r>
                        <a:rPr lang="en-US" sz="2800" b="1" baseline="0" dirty="0" err="1" smtClean="0">
                          <a:solidFill>
                            <a:schemeClr val="tx1"/>
                          </a:solidFill>
                        </a:rPr>
                        <a:t>M</a:t>
                      </a:r>
                      <a:r>
                        <a:rPr lang="en-US" sz="2800" b="1" baseline="0" dirty="0" smtClean="0">
                          <a:solidFill>
                            <a:schemeClr val="tx1"/>
                          </a:solidFill>
                        </a:rPr>
                        <a:t> U N E</a:t>
                      </a:r>
                      <a:endParaRPr lang="en-US" sz="2800" b="1" dirty="0">
                        <a:solidFill>
                          <a:schemeClr val="tx1"/>
                        </a:solidFill>
                      </a:endParaRPr>
                    </a:p>
                  </a:txBody>
                  <a:tcPr>
                    <a:solidFill>
                      <a:schemeClr val="bg2"/>
                    </a:solidFill>
                  </a:tcPr>
                </a:tc>
              </a:tr>
            </a:tbl>
          </a:graphicData>
        </a:graphic>
      </p:graphicFrame>
      <p:sp>
        <p:nvSpPr>
          <p:cNvPr id="75783" name="Title 1"/>
          <p:cNvSpPr txBox="1">
            <a:spLocks/>
          </p:cNvSpPr>
          <p:nvPr/>
        </p:nvSpPr>
        <p:spPr bwMode="auto">
          <a:xfrm>
            <a:off x="6350" y="152400"/>
            <a:ext cx="5638800" cy="1066800"/>
          </a:xfrm>
          <a:prstGeom prst="rect">
            <a:avLst/>
          </a:prstGeom>
          <a:noFill/>
          <a:ln w="9525">
            <a:noFill/>
            <a:miter lim="800000"/>
            <a:headEnd/>
            <a:tailEnd/>
          </a:ln>
        </p:spPr>
        <p:txBody>
          <a:bodyPr anchor="ctr">
            <a:prstTxWarp prst="textNoShape">
              <a:avLst/>
            </a:prstTxWarp>
          </a:bodyPr>
          <a:lstStyle/>
          <a:p>
            <a:r>
              <a:rPr lang="en-US" sz="2200">
                <a:solidFill>
                  <a:schemeClr val="tx2"/>
                </a:solidFill>
                <a:latin typeface="Calibri" pitchFamily="-72" charset="0"/>
              </a:rPr>
              <a:t>Acquired Neutropenia</a:t>
            </a:r>
            <a:r>
              <a:rPr lang="en-US" sz="3100">
                <a:solidFill>
                  <a:schemeClr val="tx2"/>
                </a:solidFill>
                <a:latin typeface="Calibri" pitchFamily="-72" charset="0"/>
              </a:rPr>
              <a:t>: </a:t>
            </a:r>
            <a:r>
              <a:rPr lang="en-US" sz="2400" b="1" i="1">
                <a:solidFill>
                  <a:schemeClr val="tx2"/>
                </a:solidFill>
                <a:latin typeface="Calibri" pitchFamily="-72" charset="0"/>
              </a:rPr>
              <a:t>Autoimmune</a:t>
            </a:r>
            <a:endParaRPr lang="en-US" sz="3100" b="1" i="1">
              <a:solidFill>
                <a:schemeClr val="tx2"/>
              </a:solidFill>
              <a:latin typeface="Calibri" pitchFamily="-72" charset="0"/>
            </a:endParaRPr>
          </a:p>
        </p:txBody>
      </p:sp>
      <p:sp>
        <p:nvSpPr>
          <p:cNvPr id="6" name="Content Placeholder 2"/>
          <p:cNvSpPr>
            <a:spLocks noGrp="1"/>
          </p:cNvSpPr>
          <p:nvPr>
            <p:ph idx="1"/>
          </p:nvPr>
        </p:nvSpPr>
        <p:spPr>
          <a:xfrm>
            <a:off x="457200" y="2509838"/>
            <a:ext cx="8229600" cy="3662362"/>
          </a:xfrm>
        </p:spPr>
        <p:txBody>
          <a:bodyPr/>
          <a:lstStyle/>
          <a:p>
            <a:r>
              <a:rPr lang="en-US" b="1"/>
              <a:t>Systemic autoimmune disease</a:t>
            </a:r>
          </a:p>
          <a:p>
            <a:endParaRPr lang="en-US"/>
          </a:p>
          <a:p>
            <a:r>
              <a:rPr lang="en-US" u="sng"/>
              <a:t>Rx</a:t>
            </a:r>
            <a:r>
              <a:rPr lang="en-US"/>
              <a:t>: treat primary disease, G-CSF if severe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562100"/>
            <a:ext cx="8229600" cy="5203825"/>
          </a:xfrm>
        </p:spPr>
        <p:txBody>
          <a:bodyPr>
            <a:normAutofit fontScale="92500" lnSpcReduction="10000"/>
          </a:bodyPr>
          <a:lstStyle/>
          <a:p>
            <a:pPr marL="365760" indent="-256032" fontAlgn="auto">
              <a:spcAft>
                <a:spcPts val="0"/>
              </a:spcAft>
              <a:buClr>
                <a:schemeClr val="accent3"/>
              </a:buClr>
              <a:buFont typeface="Georgia"/>
              <a:buChar char="•"/>
              <a:defRPr/>
            </a:pPr>
            <a:r>
              <a:rPr lang="en-US" dirty="0">
                <a:ea typeface="+mn-ea"/>
                <a:cs typeface="+mn-cs"/>
              </a:rPr>
              <a:t>Infection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Autoimmune</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Idiopathic</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Bone Marrow </a:t>
            </a:r>
            <a:r>
              <a:rPr lang="en-US" dirty="0" smtClean="0">
                <a:ea typeface="+mn-ea"/>
                <a:cs typeface="+mn-cs"/>
              </a:rPr>
              <a:t>Replacement</a:t>
            </a: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Drug-Induced</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Sequestration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Nutritional Deficiency</a:t>
            </a:r>
          </a:p>
          <a:p>
            <a:pPr marL="109728" indent="0" fontAlgn="auto">
              <a:spcAft>
                <a:spcPts val="0"/>
              </a:spcAft>
              <a:buClr>
                <a:schemeClr val="accent3"/>
              </a:buClr>
              <a:buFont typeface="Georgia"/>
              <a:buNone/>
              <a:defRPr/>
            </a:pPr>
            <a:endParaRPr lang="en-US" dirty="0">
              <a:ea typeface="+mn-ea"/>
              <a:cs typeface="+mn-cs"/>
            </a:endParaRPr>
          </a:p>
        </p:txBody>
      </p:sp>
      <p:sp>
        <p:nvSpPr>
          <p:cNvPr id="4" name="TextBox 3"/>
          <p:cNvSpPr txBox="1">
            <a:spLocks noChangeArrowheads="1"/>
          </p:cNvSpPr>
          <p:nvPr/>
        </p:nvSpPr>
        <p:spPr bwMode="auto">
          <a:xfrm>
            <a:off x="431800" y="3048000"/>
            <a:ext cx="5314950" cy="1541463"/>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p:txBody>
      </p:sp>
      <p:sp>
        <p:nvSpPr>
          <p:cNvPr id="77827" name="Title 1"/>
          <p:cNvSpPr txBox="1">
            <a:spLocks/>
          </p:cNvSpPr>
          <p:nvPr/>
        </p:nvSpPr>
        <p:spPr bwMode="auto">
          <a:xfrm>
            <a:off x="228600" y="457200"/>
            <a:ext cx="7696200" cy="1066800"/>
          </a:xfrm>
          <a:prstGeom prst="rect">
            <a:avLst/>
          </a:prstGeom>
          <a:noFill/>
          <a:ln w="9525">
            <a:noFill/>
            <a:miter lim="800000"/>
            <a:headEnd/>
            <a:tailEnd/>
          </a:ln>
        </p:spPr>
        <p:txBody>
          <a:bodyPr anchor="ctr">
            <a:prstTxWarp prst="textNoShape">
              <a:avLst/>
            </a:prstTxWarp>
          </a:bodyPr>
          <a:lstStyle/>
          <a:p>
            <a:r>
              <a:rPr lang="en-US" sz="3600" b="1">
                <a:solidFill>
                  <a:schemeClr val="tx2"/>
                </a:solidFill>
                <a:latin typeface="Calibri" pitchFamily="-72" charset="0"/>
              </a:rPr>
              <a:t>Acquired Neutropenia:</a:t>
            </a:r>
            <a:r>
              <a:rPr lang="en-US" sz="4000">
                <a:solidFill>
                  <a:schemeClr val="tx2"/>
                </a:solidFill>
                <a:latin typeface="Calibri" pitchFamily="-72" charset="0"/>
              </a:rPr>
              <a:t/>
            </a:r>
            <a:br>
              <a:rPr lang="en-US" sz="4000">
                <a:solidFill>
                  <a:schemeClr val="tx2"/>
                </a:solidFill>
                <a:latin typeface="Calibri" pitchFamily="-72" charset="0"/>
              </a:rPr>
            </a:br>
            <a:r>
              <a:rPr lang="en-US" sz="2000" i="1">
                <a:solidFill>
                  <a:schemeClr val="tx2"/>
                </a:solidFill>
                <a:latin typeface="Calibri" pitchFamily="-72" charset="0"/>
              </a:rPr>
              <a:t>Acquired/Extrinsic/Acute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9144000" cy="2017713"/>
          </a:xfrm>
        </p:spPr>
        <p:txBody>
          <a:bodyPr>
            <a:noAutofit/>
          </a:bodyPr>
          <a:lstStyle/>
          <a:p>
            <a:pPr marL="109728" indent="0" fontAlgn="auto">
              <a:spcAft>
                <a:spcPts val="0"/>
              </a:spcAft>
              <a:buClr>
                <a:schemeClr val="accent3"/>
              </a:buClr>
              <a:buFont typeface="Georgia"/>
              <a:buNone/>
              <a:defRPr/>
            </a:pPr>
            <a:r>
              <a:rPr lang="en-US" sz="2400" b="1" dirty="0" smtClean="0">
                <a:ea typeface="+mn-ea"/>
                <a:cs typeface="+mn-cs"/>
              </a:rPr>
              <a:t>Routine </a:t>
            </a:r>
            <a:r>
              <a:rPr lang="en-US" sz="2400" b="1" dirty="0">
                <a:ea typeface="+mn-ea"/>
                <a:cs typeface="+mn-cs"/>
              </a:rPr>
              <a:t>CBC w/o </a:t>
            </a:r>
            <a:r>
              <a:rPr lang="en-US" sz="2400" b="1" dirty="0" err="1">
                <a:ea typeface="+mn-ea"/>
                <a:cs typeface="+mn-cs"/>
              </a:rPr>
              <a:t>hx</a:t>
            </a:r>
            <a:r>
              <a:rPr lang="en-US" sz="2400" b="1" dirty="0">
                <a:ea typeface="+mn-ea"/>
                <a:cs typeface="+mn-cs"/>
              </a:rPr>
              <a:t> of recurrent fevers or infection</a:t>
            </a:r>
          </a:p>
          <a:p>
            <a:pPr marL="365760" indent="-256032" fontAlgn="auto">
              <a:spcAft>
                <a:spcPts val="0"/>
              </a:spcAft>
              <a:buClr>
                <a:schemeClr val="accent3"/>
              </a:buClr>
              <a:buFont typeface="Georgia"/>
              <a:buChar char="•"/>
              <a:defRPr/>
            </a:pPr>
            <a:r>
              <a:rPr lang="en-US" sz="2400" dirty="0">
                <a:ea typeface="+mn-ea"/>
                <a:cs typeface="+mn-cs"/>
              </a:rPr>
              <a:t>May actually be immune neutropenia or familial benign neutropenia</a:t>
            </a:r>
          </a:p>
          <a:p>
            <a:pPr marL="365760" indent="-256032" fontAlgn="auto">
              <a:spcAft>
                <a:spcPts val="0"/>
              </a:spcAft>
              <a:buClr>
                <a:schemeClr val="accent3"/>
              </a:buClr>
              <a:buFont typeface="Georgia"/>
              <a:buChar char="•"/>
              <a:defRPr/>
            </a:pPr>
            <a:r>
              <a:rPr lang="en-US" sz="2400" dirty="0" smtClean="0">
                <a:ea typeface="+mn-ea"/>
                <a:cs typeface="+mn-cs"/>
              </a:rPr>
              <a:t>Hematologists </a:t>
            </a:r>
            <a:r>
              <a:rPr lang="en-US" sz="2400" dirty="0">
                <a:ea typeface="+mn-ea"/>
                <a:cs typeface="+mn-cs"/>
              </a:rPr>
              <a:t>try to keep </a:t>
            </a:r>
            <a:r>
              <a:rPr lang="en-US" sz="2400" dirty="0" err="1">
                <a:ea typeface="+mn-ea"/>
                <a:cs typeface="+mn-cs"/>
              </a:rPr>
              <a:t>eval</a:t>
            </a:r>
            <a:r>
              <a:rPr lang="en-US" sz="2400" dirty="0">
                <a:ea typeface="+mn-ea"/>
                <a:cs typeface="+mn-cs"/>
              </a:rPr>
              <a:t> to a </a:t>
            </a:r>
            <a:r>
              <a:rPr lang="en-US" sz="2400" dirty="0" smtClean="0">
                <a:ea typeface="+mn-ea"/>
                <a:cs typeface="+mn-cs"/>
              </a:rPr>
              <a:t>minimum</a:t>
            </a:r>
          </a:p>
        </p:txBody>
      </p:sp>
      <p:graphicFrame>
        <p:nvGraphicFramePr>
          <p:cNvPr id="79888" name="Group 16"/>
          <p:cNvGraphicFramePr>
            <a:graphicFrameLocks noGrp="1"/>
          </p:cNvGraphicFramePr>
          <p:nvPr/>
        </p:nvGraphicFramePr>
        <p:xfrm>
          <a:off x="533400" y="762000"/>
          <a:ext cx="8229600" cy="942975"/>
        </p:xfrm>
        <a:graphic>
          <a:graphicData uri="http://schemas.openxmlformats.org/drawingml/2006/table">
            <a:tbl>
              <a:tblPr/>
              <a:tblGrid>
                <a:gridCol w="8229600"/>
              </a:tblGrid>
              <a:tr h="846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rPr>
                        <a:t>Idiopathic</a:t>
                      </a:r>
                      <a:endParaRPr kumimoji="0" lang="en-US" sz="3200" b="0" i="0" u="sng"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rPr>
                        <a:t>Likely a variety of disorders, not well characterized</a:t>
                      </a: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79887" name="Group 15"/>
          <p:cNvGraphicFramePr>
            <a:graphicFrameLocks noGrp="1"/>
          </p:cNvGraphicFramePr>
          <p:nvPr/>
        </p:nvGraphicFramePr>
        <p:xfrm>
          <a:off x="533400" y="3581400"/>
          <a:ext cx="8229600" cy="942975"/>
        </p:xfrm>
        <a:graphic>
          <a:graphicData uri="http://schemas.openxmlformats.org/drawingml/2006/table">
            <a:tbl>
              <a:tblPr/>
              <a:tblGrid>
                <a:gridCol w="8229600"/>
              </a:tblGrid>
              <a:tr h="846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rPr>
                        <a:t>Marrow Replacement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Bell MT" pitchFamily="-72" charset="0"/>
                          <a:ea typeface="ＭＳ Ｐゴシック" pitchFamily="-72" charset="-128"/>
                          <a:cs typeface="ＭＳ Ｐゴシック" pitchFamily="-72" charset="-128"/>
                        </a:rPr>
                        <a:t>Cancer, Chemo &amp; Radiation Effects, Aplastic Anemia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7" name="Content Placeholder 1"/>
          <p:cNvSpPr txBox="1">
            <a:spLocks/>
          </p:cNvSpPr>
          <p:nvPr/>
        </p:nvSpPr>
        <p:spPr>
          <a:xfrm>
            <a:off x="0" y="4495800"/>
            <a:ext cx="8915400" cy="2209800"/>
          </a:xfrm>
          <a:prstGeom prst="rect">
            <a:avLst/>
          </a:prstGeom>
        </p:spPr>
        <p:txBody>
          <a:bodyPr>
            <a:normAutofit fontScale="9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fontAlgn="auto">
              <a:spcAft>
                <a:spcPts val="0"/>
              </a:spcAft>
              <a:buFont typeface="Georgia"/>
              <a:buNone/>
              <a:defRPr/>
            </a:pPr>
            <a:r>
              <a:rPr lang="en-US" sz="2600" b="1" dirty="0" smtClean="0"/>
              <a:t>Acquired BM disorders</a:t>
            </a:r>
          </a:p>
          <a:p>
            <a:pPr marL="109728" indent="0" fontAlgn="auto">
              <a:spcAft>
                <a:spcPts val="0"/>
              </a:spcAft>
              <a:buFont typeface="Georgia"/>
              <a:buNone/>
              <a:defRPr/>
            </a:pPr>
            <a:endParaRPr lang="en-US" sz="2600" dirty="0" smtClean="0"/>
          </a:p>
          <a:p>
            <a:pPr fontAlgn="t">
              <a:spcAft>
                <a:spcPts val="0"/>
              </a:spcAft>
              <a:defRPr/>
            </a:pPr>
            <a:r>
              <a:rPr lang="en-US" sz="2600" dirty="0" err="1" smtClean="0"/>
              <a:t>hematoligic</a:t>
            </a:r>
            <a:r>
              <a:rPr lang="en-US" sz="2600" dirty="0" smtClean="0"/>
              <a:t> malignancies</a:t>
            </a:r>
          </a:p>
          <a:p>
            <a:pPr fontAlgn="t">
              <a:spcAft>
                <a:spcPts val="0"/>
              </a:spcAft>
              <a:defRPr/>
            </a:pPr>
            <a:r>
              <a:rPr lang="en-US" sz="2600" dirty="0" smtClean="0"/>
              <a:t>metastatic solid tumors</a:t>
            </a:r>
          </a:p>
          <a:p>
            <a:pPr fontAlgn="t">
              <a:spcAft>
                <a:spcPts val="0"/>
              </a:spcAft>
              <a:defRPr/>
            </a:pPr>
            <a:r>
              <a:rPr lang="en-US" sz="2600" dirty="0" err="1" smtClean="0"/>
              <a:t>myelodysplastic</a:t>
            </a:r>
            <a:r>
              <a:rPr lang="en-US" sz="2600" dirty="0" smtClean="0"/>
              <a:t> syndrome</a:t>
            </a:r>
          </a:p>
          <a:p>
            <a:pPr fontAlgn="t">
              <a:spcAft>
                <a:spcPts val="0"/>
              </a:spcAft>
              <a:defRPr/>
            </a:pPr>
            <a:r>
              <a:rPr lang="en-US" sz="2600" dirty="0" smtClean="0"/>
              <a:t>aplastic anemia</a:t>
            </a:r>
          </a:p>
          <a:p>
            <a:pPr fontAlgn="auto">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98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50" y="1752600"/>
            <a:ext cx="8229600" cy="48974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a:ea typeface="+mn-ea"/>
                <a:cs typeface="+mn-cs"/>
              </a:rPr>
              <a:t>Infection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Autoimmune</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Idiopathic</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Bone Marrow </a:t>
            </a:r>
            <a:r>
              <a:rPr lang="en-US" dirty="0" smtClean="0">
                <a:ea typeface="+mn-ea"/>
                <a:cs typeface="+mn-cs"/>
              </a:rPr>
              <a:t>Replacement</a:t>
            </a: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Drug-Induced</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Sequestration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Nutritional Deficiency</a:t>
            </a:r>
          </a:p>
          <a:p>
            <a:pPr marL="109728" indent="0" fontAlgn="auto">
              <a:spcAft>
                <a:spcPts val="0"/>
              </a:spcAft>
              <a:buClr>
                <a:schemeClr val="accent3"/>
              </a:buClr>
              <a:buFont typeface="Georgia"/>
              <a:buNone/>
              <a:defRPr/>
            </a:pPr>
            <a:endParaRPr lang="en-US" dirty="0">
              <a:ea typeface="+mn-ea"/>
              <a:cs typeface="+mn-cs"/>
            </a:endParaRPr>
          </a:p>
        </p:txBody>
      </p:sp>
      <p:sp>
        <p:nvSpPr>
          <p:cNvPr id="4" name="TextBox 3"/>
          <p:cNvSpPr txBox="1">
            <a:spLocks noChangeArrowheads="1"/>
          </p:cNvSpPr>
          <p:nvPr/>
        </p:nvSpPr>
        <p:spPr bwMode="auto">
          <a:xfrm>
            <a:off x="352425" y="4419600"/>
            <a:ext cx="4572000" cy="2090738"/>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a:p>
            <a:endParaRPr lang="en-US">
              <a:latin typeface="Bell MT" pitchFamily="-72" charset="0"/>
            </a:endParaRPr>
          </a:p>
        </p:txBody>
      </p:sp>
      <p:sp>
        <p:nvSpPr>
          <p:cNvPr id="81923" name="Title 1"/>
          <p:cNvSpPr txBox="1">
            <a:spLocks/>
          </p:cNvSpPr>
          <p:nvPr/>
        </p:nvSpPr>
        <p:spPr bwMode="auto">
          <a:xfrm>
            <a:off x="228600" y="457200"/>
            <a:ext cx="7696200" cy="1066800"/>
          </a:xfrm>
          <a:prstGeom prst="rect">
            <a:avLst/>
          </a:prstGeom>
          <a:noFill/>
          <a:ln w="9525">
            <a:noFill/>
            <a:miter lim="800000"/>
            <a:headEnd/>
            <a:tailEnd/>
          </a:ln>
        </p:spPr>
        <p:txBody>
          <a:bodyPr anchor="ctr">
            <a:prstTxWarp prst="textNoShape">
              <a:avLst/>
            </a:prstTxWarp>
          </a:bodyPr>
          <a:lstStyle/>
          <a:p>
            <a:r>
              <a:rPr lang="en-US" sz="3600" b="1">
                <a:solidFill>
                  <a:schemeClr val="tx2"/>
                </a:solidFill>
                <a:latin typeface="Calibri" pitchFamily="-72" charset="0"/>
              </a:rPr>
              <a:t>Acquired Neutropenia:</a:t>
            </a:r>
            <a:r>
              <a:rPr lang="en-US" sz="4000">
                <a:solidFill>
                  <a:schemeClr val="tx2"/>
                </a:solidFill>
                <a:latin typeface="Calibri" pitchFamily="-72" charset="0"/>
              </a:rPr>
              <a:t/>
            </a:r>
            <a:br>
              <a:rPr lang="en-US" sz="4000">
                <a:solidFill>
                  <a:schemeClr val="tx2"/>
                </a:solidFill>
                <a:latin typeface="Calibri" pitchFamily="-72" charset="0"/>
              </a:rPr>
            </a:br>
            <a:r>
              <a:rPr lang="en-US" sz="2000" i="1">
                <a:solidFill>
                  <a:schemeClr val="tx2"/>
                </a:solidFill>
                <a:latin typeface="Calibri" pitchFamily="-72" charset="0"/>
              </a:rPr>
              <a:t>Acquired/Extrinsic/Acute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81000" y="762000"/>
          <a:ext cx="8305800" cy="579438"/>
        </p:xfrm>
        <a:graphic>
          <a:graphicData uri="http://schemas.openxmlformats.org/drawingml/2006/table">
            <a:tbl>
              <a:tblPr/>
              <a:tblGrid>
                <a:gridCol w="8305800"/>
              </a:tblGrid>
              <a:tr h="457199">
                <a:tc>
                  <a:txBody>
                    <a:bodyPr/>
                    <a:lstStyle/>
                    <a:p>
                      <a:pPr algn="ctr"/>
                      <a:r>
                        <a:rPr lang="en-US" sz="3200" b="1" i="0" dirty="0" smtClean="0"/>
                        <a:t>Drug Induced</a:t>
                      </a:r>
                      <a:endParaRPr lang="en-US" sz="3200" b="0" i="1"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3" name="Content Placeholder 2"/>
          <p:cNvSpPr>
            <a:spLocks noGrp="1"/>
          </p:cNvSpPr>
          <p:nvPr>
            <p:ph idx="1"/>
          </p:nvPr>
        </p:nvSpPr>
        <p:spPr>
          <a:xfrm>
            <a:off x="228600" y="1524000"/>
            <a:ext cx="8534400" cy="1447800"/>
          </a:xfrm>
        </p:spPr>
        <p:txBody>
          <a:bodyPr>
            <a:normAutofit/>
          </a:bodyPr>
          <a:lstStyle/>
          <a:p>
            <a:pPr marL="0" indent="0" fontAlgn="t">
              <a:spcBef>
                <a:spcPts val="0"/>
              </a:spcBef>
              <a:spcAft>
                <a:spcPts val="0"/>
              </a:spcAft>
              <a:buClr>
                <a:schemeClr val="accent3"/>
              </a:buClr>
              <a:buFont typeface="Georgia"/>
              <a:buNone/>
              <a:defRPr/>
            </a:pPr>
            <a:r>
              <a:rPr lang="en-US" sz="2200" u="sng" dirty="0">
                <a:solidFill>
                  <a:srgbClr val="000000"/>
                </a:solidFill>
                <a:ea typeface="+mn-ea"/>
                <a:cs typeface="+mn-cs"/>
              </a:rPr>
              <a:t>Most Common Drugs</a:t>
            </a:r>
            <a:endParaRPr lang="en-US" sz="2200" dirty="0">
              <a:latin typeface="Arial"/>
              <a:ea typeface="+mn-ea"/>
              <a:cs typeface="+mn-cs"/>
            </a:endParaRPr>
          </a:p>
          <a:p>
            <a:pPr marL="0" indent="-256032" fontAlgn="t">
              <a:spcBef>
                <a:spcPts val="0"/>
              </a:spcBef>
              <a:spcAft>
                <a:spcPts val="0"/>
              </a:spcAft>
              <a:buClr>
                <a:schemeClr val="accent3"/>
              </a:buClr>
              <a:buFont typeface="Georgia"/>
              <a:buChar char="•"/>
              <a:defRPr/>
            </a:pPr>
            <a:r>
              <a:rPr lang="en-US" sz="2200" b="1" dirty="0">
                <a:solidFill>
                  <a:srgbClr val="000000"/>
                </a:solidFill>
                <a:ea typeface="+mn-ea"/>
                <a:cs typeface="+mn-cs"/>
              </a:rPr>
              <a:t>ABX – AEDs -- Anti-thyroids-- Anti-psychotics – </a:t>
            </a:r>
            <a:r>
              <a:rPr lang="en-US" sz="2200" b="1" dirty="0" smtClean="0">
                <a:solidFill>
                  <a:srgbClr val="000000"/>
                </a:solidFill>
                <a:ea typeface="+mn-ea"/>
                <a:cs typeface="+mn-cs"/>
              </a:rPr>
              <a:t>Others</a:t>
            </a:r>
            <a:endParaRPr lang="en-US" sz="2200" dirty="0" smtClean="0">
              <a:latin typeface="Arial"/>
              <a:ea typeface="+mn-ea"/>
              <a:cs typeface="+mn-cs"/>
            </a:endParaRPr>
          </a:p>
          <a:p>
            <a:pPr marL="0" indent="-256032" fontAlgn="t">
              <a:spcBef>
                <a:spcPts val="0"/>
              </a:spcBef>
              <a:spcAft>
                <a:spcPts val="0"/>
              </a:spcAft>
              <a:buClr>
                <a:schemeClr val="accent3"/>
              </a:buClr>
              <a:buFont typeface="Georgia"/>
              <a:buChar char="•"/>
              <a:defRPr/>
            </a:pPr>
            <a:r>
              <a:rPr lang="en-US" sz="2200" dirty="0" smtClean="0">
                <a:solidFill>
                  <a:srgbClr val="000000"/>
                </a:solidFill>
                <a:ea typeface="+mn-ea"/>
                <a:cs typeface="+mn-cs"/>
              </a:rPr>
              <a:t>Excluding </a:t>
            </a:r>
            <a:r>
              <a:rPr lang="en-US" sz="2200" dirty="0">
                <a:solidFill>
                  <a:srgbClr val="000000"/>
                </a:solidFill>
                <a:ea typeface="+mn-ea"/>
                <a:cs typeface="+mn-cs"/>
              </a:rPr>
              <a:t>chemo, kids only 10% of drug induced </a:t>
            </a:r>
            <a:r>
              <a:rPr lang="en-US" sz="2200" dirty="0" smtClean="0">
                <a:solidFill>
                  <a:srgbClr val="000000"/>
                </a:solidFill>
                <a:ea typeface="+mn-ea"/>
                <a:cs typeface="+mn-cs"/>
              </a:rPr>
              <a:t>neutropenia</a:t>
            </a:r>
            <a:endParaRPr lang="en-US" sz="2200" dirty="0">
              <a:latin typeface="Arial"/>
              <a:ea typeface="+mn-ea"/>
              <a:cs typeface="+mn-cs"/>
            </a:endParaRPr>
          </a:p>
        </p:txBody>
      </p:sp>
      <p:graphicFrame>
        <p:nvGraphicFramePr>
          <p:cNvPr id="4" name="Table 3"/>
          <p:cNvGraphicFramePr>
            <a:graphicFrameLocks noGrp="1"/>
          </p:cNvGraphicFramePr>
          <p:nvPr/>
        </p:nvGraphicFramePr>
        <p:xfrm>
          <a:off x="333375" y="4876800"/>
          <a:ext cx="8305800" cy="579438"/>
        </p:xfrm>
        <a:graphic>
          <a:graphicData uri="http://schemas.openxmlformats.org/drawingml/2006/table">
            <a:tbl>
              <a:tblPr/>
              <a:tblGrid>
                <a:gridCol w="8305800"/>
              </a:tblGrid>
              <a:tr h="533400">
                <a:tc>
                  <a:txBody>
                    <a:bodyPr/>
                    <a:lstStyle/>
                    <a:p>
                      <a:pPr algn="ctr"/>
                      <a:r>
                        <a:rPr lang="en-US" sz="3200" b="1" i="0" dirty="0" smtClean="0"/>
                        <a:t>Nutritional Deficiencies</a:t>
                      </a:r>
                      <a:endParaRPr lang="en-US" sz="3200" b="0" i="1"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5" name="Table 4"/>
          <p:cNvGraphicFramePr>
            <a:graphicFrameLocks noGrp="1"/>
          </p:cNvGraphicFramePr>
          <p:nvPr/>
        </p:nvGraphicFramePr>
        <p:xfrm>
          <a:off x="304800" y="2743200"/>
          <a:ext cx="8305800" cy="579438"/>
        </p:xfrm>
        <a:graphic>
          <a:graphicData uri="http://schemas.openxmlformats.org/drawingml/2006/table">
            <a:tbl>
              <a:tblPr/>
              <a:tblGrid>
                <a:gridCol w="8305800"/>
              </a:tblGrid>
              <a:tr h="533400">
                <a:tc>
                  <a:txBody>
                    <a:bodyPr/>
                    <a:lstStyle/>
                    <a:p>
                      <a:pPr algn="ctr"/>
                      <a:r>
                        <a:rPr lang="en-US" sz="3200" b="1" i="0" dirty="0" smtClean="0"/>
                        <a:t>Splenic</a:t>
                      </a:r>
                      <a:r>
                        <a:rPr lang="en-US" sz="3200" b="1" i="0" baseline="0" dirty="0" smtClean="0"/>
                        <a:t> Sequestration</a:t>
                      </a:r>
                      <a:endParaRPr lang="en-US" sz="3200" b="0" i="1"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7" name="Content Placeholder 2"/>
          <p:cNvSpPr txBox="1">
            <a:spLocks/>
          </p:cNvSpPr>
          <p:nvPr/>
        </p:nvSpPr>
        <p:spPr>
          <a:xfrm>
            <a:off x="304800" y="3562350"/>
            <a:ext cx="8229600" cy="1162050"/>
          </a:xfrm>
          <a:prstGeom prst="rect">
            <a:avLst/>
          </a:prstGeom>
        </p:spPr>
        <p:txBody>
          <a:bodyPr>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7472" indent="-347472" fontAlgn="t">
              <a:spcBef>
                <a:spcPts val="0"/>
              </a:spcBef>
              <a:spcAft>
                <a:spcPts val="0"/>
              </a:spcAft>
              <a:defRPr/>
            </a:pPr>
            <a:r>
              <a:rPr lang="en-US" sz="2400" dirty="0" smtClean="0">
                <a:solidFill>
                  <a:srgbClr val="000000"/>
                </a:solidFill>
              </a:rPr>
              <a:t>ANC 1000-1500 +/-  low </a:t>
            </a:r>
            <a:r>
              <a:rPr lang="en-US" sz="2400" dirty="0" err="1" smtClean="0">
                <a:solidFill>
                  <a:srgbClr val="000000"/>
                </a:solidFill>
              </a:rPr>
              <a:t>Hb</a:t>
            </a:r>
            <a:r>
              <a:rPr lang="en-US" sz="2400" dirty="0" smtClean="0">
                <a:solidFill>
                  <a:srgbClr val="000000"/>
                </a:solidFill>
              </a:rPr>
              <a:t> &amp; </a:t>
            </a:r>
            <a:r>
              <a:rPr lang="en-US" sz="2400" dirty="0" err="1" smtClean="0">
                <a:solidFill>
                  <a:srgbClr val="000000"/>
                </a:solidFill>
              </a:rPr>
              <a:t>plt</a:t>
            </a:r>
            <a:endParaRPr lang="en-US" sz="2400" dirty="0" smtClean="0">
              <a:latin typeface="Arial"/>
            </a:endParaRPr>
          </a:p>
          <a:p>
            <a:pPr marL="347472" indent="-347472" fontAlgn="auto">
              <a:spcBef>
                <a:spcPts val="0"/>
              </a:spcBef>
              <a:spcAft>
                <a:spcPts val="0"/>
              </a:spcAft>
              <a:defRPr/>
            </a:pPr>
            <a:r>
              <a:rPr lang="en-US" sz="2400" dirty="0" smtClean="0">
                <a:solidFill>
                  <a:srgbClr val="000000"/>
                </a:solidFill>
              </a:rPr>
              <a:t>Hemolytic anemia, liver disease, portal hypertension, metabolic disorders (</a:t>
            </a:r>
            <a:r>
              <a:rPr lang="en-US" sz="2400" dirty="0" err="1" smtClean="0">
                <a:solidFill>
                  <a:srgbClr val="000000"/>
                </a:solidFill>
              </a:rPr>
              <a:t>Gaucher</a:t>
            </a:r>
            <a:r>
              <a:rPr lang="en-US" sz="2400" dirty="0" smtClean="0">
                <a:solidFill>
                  <a:srgbClr val="000000"/>
                </a:solidFill>
              </a:rPr>
              <a:t>)</a:t>
            </a:r>
          </a:p>
          <a:p>
            <a:pPr fontAlgn="auto">
              <a:spcAft>
                <a:spcPts val="0"/>
              </a:spcAft>
              <a:defRPr/>
            </a:pPr>
            <a:endParaRPr lang="en-US" dirty="0"/>
          </a:p>
        </p:txBody>
      </p:sp>
      <p:sp>
        <p:nvSpPr>
          <p:cNvPr id="8" name="Content Placeholder 2"/>
          <p:cNvSpPr txBox="1">
            <a:spLocks/>
          </p:cNvSpPr>
          <p:nvPr/>
        </p:nvSpPr>
        <p:spPr>
          <a:xfrm>
            <a:off x="269875" y="5526088"/>
            <a:ext cx="8229600" cy="1331912"/>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7472" indent="-347472" fontAlgn="auto">
              <a:spcBef>
                <a:spcPts val="0"/>
              </a:spcBef>
              <a:spcAft>
                <a:spcPts val="0"/>
              </a:spcAft>
              <a:defRPr/>
            </a:pPr>
            <a:r>
              <a:rPr lang="en-US" sz="2200" dirty="0" smtClean="0">
                <a:solidFill>
                  <a:srgbClr val="000000"/>
                </a:solidFill>
              </a:rPr>
              <a:t>B12, Folic Acid, Copper, Severe Protein-Calorie Malnutrition</a:t>
            </a:r>
            <a:endParaRPr lang="en-US" sz="2200" dirty="0" smtClean="0">
              <a:latin typeface="Arial"/>
            </a:endParaRPr>
          </a:p>
          <a:p>
            <a:pPr marL="347472" indent="-347472" fontAlgn="t">
              <a:spcBef>
                <a:spcPts val="0"/>
              </a:spcBef>
              <a:spcAft>
                <a:spcPts val="0"/>
              </a:spcAft>
              <a:defRPr/>
            </a:pPr>
            <a:r>
              <a:rPr lang="en-US" sz="2200" dirty="0" smtClean="0">
                <a:solidFill>
                  <a:srgbClr val="000000"/>
                </a:solidFill>
              </a:rPr>
              <a:t>Usually always causes multiple </a:t>
            </a:r>
            <a:r>
              <a:rPr lang="en-US" sz="2200" dirty="0" err="1" smtClean="0">
                <a:solidFill>
                  <a:srgbClr val="000000"/>
                </a:solidFill>
              </a:rPr>
              <a:t>cytopenias</a:t>
            </a:r>
            <a:endParaRPr lang="en-US" sz="2200" dirty="0" smtClean="0">
              <a:latin typeface="Arial"/>
            </a:endParaRPr>
          </a:p>
          <a:p>
            <a:pPr fontAlgn="auto">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609600" y="82550"/>
            <a:ext cx="7772400" cy="6564313"/>
          </a:xfrm>
          <a:prstGeom prst="rect">
            <a:avLst/>
          </a:prstGeom>
          <a:noFill/>
          <a:ln w="9525">
            <a:noFill/>
            <a:miter lim="800000"/>
            <a:headEnd/>
            <a:tailEnd/>
          </a:ln>
        </p:spPr>
      </p:pic>
      <p:pic>
        <p:nvPicPr>
          <p:cNvPr id="18"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168275" y="4127500"/>
            <a:ext cx="409575" cy="388938"/>
          </a:xfrm>
          <a:prstGeom prst="rect">
            <a:avLst/>
          </a:prstGeom>
          <a:noFill/>
          <a:ln w="9525">
            <a:noFill/>
            <a:miter lim="800000"/>
            <a:headEnd/>
            <a:tailEnd/>
          </a:ln>
        </p:spPr>
      </p:pic>
      <p:pic>
        <p:nvPicPr>
          <p:cNvPr id="19"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168275" y="3248025"/>
            <a:ext cx="409575" cy="388938"/>
          </a:xfrm>
          <a:prstGeom prst="rect">
            <a:avLst/>
          </a:prstGeom>
          <a:noFill/>
          <a:ln w="9525">
            <a:noFill/>
            <a:miter lim="800000"/>
            <a:headEnd/>
            <a:tailEnd/>
          </a:ln>
        </p:spPr>
      </p:pic>
      <p:pic>
        <p:nvPicPr>
          <p:cNvPr id="20"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168275" y="5410200"/>
            <a:ext cx="409575" cy="388938"/>
          </a:xfrm>
          <a:prstGeom prst="rect">
            <a:avLst/>
          </a:prstGeom>
          <a:noFill/>
          <a:ln w="9525">
            <a:noFill/>
            <a:miter lim="800000"/>
            <a:headEnd/>
            <a:tailEnd/>
          </a:ln>
        </p:spPr>
      </p:pic>
      <p:pic>
        <p:nvPicPr>
          <p:cNvPr id="21"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190500" y="4446588"/>
            <a:ext cx="409575" cy="388937"/>
          </a:xfrm>
          <a:prstGeom prst="rect">
            <a:avLst/>
          </a:prstGeom>
          <a:noFill/>
          <a:ln w="9525">
            <a:noFill/>
            <a:miter lim="800000"/>
            <a:headEnd/>
            <a:tailEnd/>
          </a:ln>
        </p:spPr>
      </p:pic>
      <p:pic>
        <p:nvPicPr>
          <p:cNvPr id="22"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200025" y="3643313"/>
            <a:ext cx="409575" cy="388937"/>
          </a:xfrm>
          <a:prstGeom prst="rect">
            <a:avLst/>
          </a:prstGeom>
          <a:noFill/>
          <a:ln w="9525">
            <a:noFill/>
            <a:miter lim="800000"/>
            <a:headEnd/>
            <a:tailEnd/>
          </a:ln>
        </p:spPr>
      </p:pic>
      <p:pic>
        <p:nvPicPr>
          <p:cNvPr id="23"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168275" y="2782888"/>
            <a:ext cx="409575" cy="387350"/>
          </a:xfrm>
          <a:prstGeom prst="rect">
            <a:avLst/>
          </a:prstGeom>
          <a:noFill/>
          <a:ln w="9525">
            <a:noFill/>
            <a:miter lim="800000"/>
            <a:headEnd/>
            <a:tailEnd/>
          </a:ln>
        </p:spPr>
      </p:pic>
      <p:pic>
        <p:nvPicPr>
          <p:cNvPr id="24"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200025" y="2370138"/>
            <a:ext cx="409575" cy="387350"/>
          </a:xfrm>
          <a:prstGeom prst="rect">
            <a:avLst/>
          </a:prstGeom>
          <a:noFill/>
          <a:ln w="9525">
            <a:noFill/>
            <a:miter lim="800000"/>
            <a:headEnd/>
            <a:tailEnd/>
          </a:ln>
        </p:spPr>
      </p:pic>
      <p:pic>
        <p:nvPicPr>
          <p:cNvPr id="25"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200025" y="1981200"/>
            <a:ext cx="409575" cy="388938"/>
          </a:xfrm>
          <a:prstGeom prst="rect">
            <a:avLst/>
          </a:prstGeom>
          <a:noFill/>
          <a:ln w="9525">
            <a:noFill/>
            <a:miter lim="800000"/>
            <a:headEnd/>
            <a:tailEnd/>
          </a:ln>
        </p:spPr>
      </p:pic>
      <p:pic>
        <p:nvPicPr>
          <p:cNvPr id="26"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200025" y="1371600"/>
            <a:ext cx="409575" cy="388938"/>
          </a:xfrm>
          <a:prstGeom prst="rect">
            <a:avLst/>
          </a:prstGeom>
          <a:noFill/>
          <a:ln w="9525">
            <a:noFill/>
            <a:miter lim="800000"/>
            <a:headEnd/>
            <a:tailEnd/>
          </a:ln>
        </p:spPr>
      </p:pic>
      <p:pic>
        <p:nvPicPr>
          <p:cNvPr id="27" name="Picture 4" descr="C:\Users\aleonard\AppData\Local\Microsoft\Windows\Temporary Internet Files\Content.IE5\V7TEUGT9\check_mark[1].jpg"/>
          <p:cNvPicPr>
            <a:picLocks noChangeAspect="1" noChangeArrowheads="1"/>
          </p:cNvPicPr>
          <p:nvPr/>
        </p:nvPicPr>
        <p:blipFill>
          <a:blip r:embed="rId4"/>
          <a:srcRect/>
          <a:stretch>
            <a:fillRect/>
          </a:stretch>
        </p:blipFill>
        <p:spPr bwMode="auto">
          <a:xfrm>
            <a:off x="200025" y="762000"/>
            <a:ext cx="409575" cy="38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334000"/>
          </a:xfrm>
        </p:spPr>
        <p:txBody>
          <a:bodyPr>
            <a:normAutofit fontScale="92500" lnSpcReduction="20000"/>
          </a:bodyPr>
          <a:lstStyle/>
          <a:p>
            <a:pPr marL="0" indent="0" fontAlgn="auto">
              <a:spcAft>
                <a:spcPts val="0"/>
              </a:spcAft>
              <a:buClr>
                <a:schemeClr val="accent3"/>
              </a:buClr>
              <a:buFont typeface="Georgia"/>
              <a:buNone/>
              <a:defRPr/>
            </a:pPr>
            <a:r>
              <a:rPr lang="en-US" b="1" u="sng" dirty="0" smtClean="0">
                <a:ea typeface="+mn-ea"/>
                <a:cs typeface="+mn-cs"/>
              </a:rPr>
              <a:t>At the PMD</a:t>
            </a:r>
          </a:p>
          <a:p>
            <a:pPr marL="0" indent="0" fontAlgn="auto">
              <a:spcAft>
                <a:spcPts val="0"/>
              </a:spcAft>
              <a:buClr>
                <a:schemeClr val="accent3"/>
              </a:buClr>
              <a:buFont typeface="Georgia"/>
              <a:buNone/>
              <a:defRPr/>
            </a:pPr>
            <a:endParaRPr lang="en-US" u="sng"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CC</a:t>
            </a:r>
            <a:r>
              <a:rPr lang="en-US" dirty="0" smtClean="0">
                <a:ea typeface="+mn-ea"/>
                <a:cs typeface="+mn-cs"/>
              </a:rPr>
              <a:t>: rash, sleepy</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HPI</a:t>
            </a:r>
            <a:r>
              <a:rPr lang="en-US" dirty="0" smtClean="0">
                <a:ea typeface="+mn-ea"/>
                <a:cs typeface="+mn-cs"/>
              </a:rPr>
              <a:t>: 3wk </a:t>
            </a:r>
            <a:r>
              <a:rPr lang="en-US" dirty="0">
                <a:ea typeface="+mn-ea"/>
                <a:cs typeface="+mn-cs"/>
              </a:rPr>
              <a:t>FT </a:t>
            </a:r>
            <a:r>
              <a:rPr lang="en-US" dirty="0" smtClean="0">
                <a:ea typeface="+mn-ea"/>
                <a:cs typeface="+mn-cs"/>
              </a:rPr>
              <a:t>M, second baby, umbilical rash x 3-4d, now worse &amp; not feeding well</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ROS</a:t>
            </a:r>
            <a:r>
              <a:rPr lang="en-US" dirty="0" smtClean="0">
                <a:ea typeface="+mn-ea"/>
                <a:cs typeface="+mn-cs"/>
              </a:rPr>
              <a:t>: terrible intake/output, but no f/v/d</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PE</a:t>
            </a:r>
            <a:r>
              <a:rPr lang="en-US" dirty="0" smtClean="0">
                <a:ea typeface="+mn-ea"/>
                <a:cs typeface="+mn-cs"/>
              </a:rPr>
              <a:t>: </a:t>
            </a:r>
            <a:r>
              <a:rPr lang="en-US" i="1" dirty="0" err="1" smtClean="0">
                <a:ea typeface="+mn-ea"/>
                <a:cs typeface="+mn-cs"/>
              </a:rPr>
              <a:t>pertinents</a:t>
            </a:r>
            <a:r>
              <a:rPr lang="en-US" dirty="0" smtClean="0">
                <a:ea typeface="+mn-ea"/>
                <a:cs typeface="+mn-cs"/>
              </a:rPr>
              <a:t> = </a:t>
            </a:r>
            <a:r>
              <a:rPr lang="en-US" dirty="0" err="1" smtClean="0">
                <a:ea typeface="+mn-ea"/>
                <a:cs typeface="+mn-cs"/>
              </a:rPr>
              <a:t>Tachycardic</a:t>
            </a:r>
            <a:r>
              <a:rPr lang="en-US" dirty="0" smtClean="0">
                <a:ea typeface="+mn-ea"/>
                <a:cs typeface="+mn-cs"/>
              </a:rPr>
              <a:t>/</a:t>
            </a:r>
            <a:r>
              <a:rPr lang="en-US" dirty="0" err="1" smtClean="0">
                <a:ea typeface="+mn-ea"/>
                <a:cs typeface="+mn-cs"/>
              </a:rPr>
              <a:t>Tachypneic</a:t>
            </a:r>
            <a:r>
              <a:rPr lang="en-US" dirty="0" smtClean="0">
                <a:ea typeface="+mn-ea"/>
                <a:cs typeface="+mn-cs"/>
              </a:rPr>
              <a:t>, lethargic, +dry mucous membranes, cellulitis to skin surrounding cord</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err="1" smtClean="0">
                <a:ea typeface="+mn-ea"/>
                <a:cs typeface="+mn-cs"/>
              </a:rPr>
              <a:t>Dispo</a:t>
            </a:r>
            <a:r>
              <a:rPr lang="en-US" dirty="0" smtClean="0">
                <a:ea typeface="+mn-ea"/>
                <a:cs typeface="+mn-cs"/>
              </a:rPr>
              <a:t>: ER </a:t>
            </a:r>
            <a:r>
              <a:rPr lang="en-US" dirty="0" smtClean="0">
                <a:ea typeface="+mn-ea"/>
                <a:cs typeface="+mn-cs"/>
                <a:sym typeface="Wingdings" pitchFamily="2" charset="2"/>
              </a:rPr>
              <a:t> Admitted to PICU for hypovolemic/septic shock</a:t>
            </a:r>
            <a:endParaRPr lang="en-US" dirty="0" smtClean="0">
              <a:ea typeface="+mn-ea"/>
              <a:cs typeface="+mn-cs"/>
            </a:endParaRPr>
          </a:p>
        </p:txBody>
      </p:sp>
      <p:sp>
        <p:nvSpPr>
          <p:cNvPr id="20483" name="Title 1"/>
          <p:cNvSpPr txBox="1">
            <a:spLocks/>
          </p:cNvSpPr>
          <p:nvPr/>
        </p:nvSpPr>
        <p:spPr bwMode="auto">
          <a:xfrm>
            <a:off x="381000" y="2286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1 : </a:t>
            </a:r>
            <a:r>
              <a:rPr lang="en-US" sz="3200" i="1">
                <a:solidFill>
                  <a:schemeClr val="tx2"/>
                </a:solidFill>
                <a:latin typeface="Calibri" pitchFamily="-72" charset="0"/>
              </a:rPr>
              <a:t>Baby Boy ANC</a:t>
            </a:r>
            <a:endParaRPr lang="en-US" sz="3200">
              <a:solidFill>
                <a:schemeClr val="tx2"/>
              </a:solidFill>
              <a:latin typeface="Calibri" pitchFamily="-7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a:xfrm>
            <a:off x="304800" y="457200"/>
            <a:ext cx="8229600" cy="1066800"/>
          </a:xfrm>
        </p:spPr>
        <p:txBody>
          <a:bodyPr/>
          <a:lstStyle/>
          <a:p>
            <a:r>
              <a:rPr lang="en-US" b="1"/>
              <a:t>C A S E S</a:t>
            </a:r>
            <a:endParaRPr lang="en-US"/>
          </a:p>
        </p:txBody>
      </p:sp>
      <p:sp>
        <p:nvSpPr>
          <p:cNvPr id="3" name="Content Placeholder 2"/>
          <p:cNvSpPr>
            <a:spLocks noGrp="1"/>
          </p:cNvSpPr>
          <p:nvPr>
            <p:ph idx="1"/>
          </p:nvPr>
        </p:nvSpPr>
        <p:spPr>
          <a:xfrm>
            <a:off x="457200" y="1600200"/>
            <a:ext cx="8229600" cy="4973638"/>
          </a:xfrm>
        </p:spPr>
        <p:txBody>
          <a:bodyPr/>
          <a:lstStyle/>
          <a:p>
            <a:r>
              <a:rPr lang="en-US" smtClean="0"/>
              <a:t>Could this this an acquired neutropenia?</a:t>
            </a:r>
          </a:p>
          <a:p>
            <a:pPr lvl="1"/>
            <a:r>
              <a:rPr lang="en-US" smtClean="0"/>
              <a:t>Infection</a:t>
            </a:r>
          </a:p>
          <a:p>
            <a:pPr lvl="1"/>
            <a:r>
              <a:rPr lang="en-US" smtClean="0"/>
              <a:t>Drug-Induced</a:t>
            </a:r>
          </a:p>
          <a:p>
            <a:pPr lvl="1"/>
            <a:r>
              <a:rPr lang="en-US" smtClean="0"/>
              <a:t>Sequestration</a:t>
            </a:r>
          </a:p>
          <a:p>
            <a:pPr lvl="1"/>
            <a:r>
              <a:rPr lang="en-US" smtClean="0"/>
              <a:t>Nutritional Deficiency</a:t>
            </a:r>
          </a:p>
          <a:p>
            <a:pPr lvl="1"/>
            <a:r>
              <a:rPr lang="en-US" smtClean="0"/>
              <a:t>Autoimmune</a:t>
            </a:r>
          </a:p>
          <a:p>
            <a:pPr lvl="1"/>
            <a:r>
              <a:rPr lang="en-US" smtClean="0"/>
              <a:t>Idiopathic</a:t>
            </a:r>
          </a:p>
          <a:p>
            <a:pPr lvl="1"/>
            <a:r>
              <a:rPr lang="en-US" smtClean="0"/>
              <a:t>Bone Marrow Replacement</a:t>
            </a:r>
          </a:p>
          <a:p>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9090" name="Title 1"/>
          <p:cNvSpPr>
            <a:spLocks noGrp="1"/>
          </p:cNvSpPr>
          <p:nvPr>
            <p:ph type="title"/>
          </p:nvPr>
        </p:nvSpPr>
        <p:spPr>
          <a:xfrm>
            <a:off x="304800" y="457200"/>
            <a:ext cx="8229600" cy="1066800"/>
          </a:xfrm>
        </p:spPr>
        <p:txBody>
          <a:bodyPr/>
          <a:lstStyle/>
          <a:p>
            <a:r>
              <a:rPr lang="en-US" b="1"/>
              <a:t>C A S E  1 : </a:t>
            </a:r>
            <a:r>
              <a:rPr lang="en-US" i="1"/>
              <a:t>Baby Boy ANC</a:t>
            </a:r>
            <a:endParaRPr lang="en-US"/>
          </a:p>
        </p:txBody>
      </p:sp>
      <p:sp>
        <p:nvSpPr>
          <p:cNvPr id="3" name="Content Placeholder 2"/>
          <p:cNvSpPr>
            <a:spLocks noGrp="1"/>
          </p:cNvSpPr>
          <p:nvPr>
            <p:ph idx="1"/>
          </p:nvPr>
        </p:nvSpPr>
        <p:spPr>
          <a:xfrm>
            <a:off x="457200" y="1600200"/>
            <a:ext cx="8229600" cy="4973638"/>
          </a:xfrm>
        </p:spPr>
        <p:txBody>
          <a:bodyPr>
            <a:normAutofit fontScale="92500" lnSpcReduction="10000"/>
          </a:bodyPr>
          <a:lstStyle/>
          <a:p>
            <a:pPr marL="365760" indent="-256032" fontAlgn="auto">
              <a:spcAft>
                <a:spcPts val="0"/>
              </a:spcAft>
              <a:buClr>
                <a:schemeClr val="accent3"/>
              </a:buClr>
              <a:buFont typeface="Georgia"/>
              <a:buChar char="•"/>
              <a:defRPr/>
            </a:pPr>
            <a:r>
              <a:rPr lang="en-US" u="sng" dirty="0" smtClean="0">
                <a:ea typeface="+mn-ea"/>
                <a:cs typeface="+mn-cs"/>
              </a:rPr>
              <a:t>Summary Statement</a:t>
            </a:r>
            <a:r>
              <a:rPr lang="en-US" dirty="0" smtClean="0">
                <a:ea typeface="+mn-ea"/>
                <a:cs typeface="+mn-cs"/>
              </a:rPr>
              <a:t>: </a:t>
            </a:r>
            <a:r>
              <a:rPr lang="en-US" dirty="0">
                <a:ea typeface="+mn-ea"/>
                <a:cs typeface="+mn-cs"/>
              </a:rPr>
              <a:t>2wk FT male with </a:t>
            </a:r>
            <a:r>
              <a:rPr lang="en-US" dirty="0" err="1">
                <a:ea typeface="+mn-ea"/>
                <a:cs typeface="+mn-cs"/>
              </a:rPr>
              <a:t>Omphilits</a:t>
            </a:r>
            <a:r>
              <a:rPr lang="en-US" dirty="0">
                <a:ea typeface="+mn-ea"/>
                <a:cs typeface="+mn-cs"/>
              </a:rPr>
              <a:t> due to isolated severe neutropenia , admitted to the ICU for concern of hypovolemic vs. septic shock that is most likely secondary to …</a:t>
            </a: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Could this this an acquired neutropenia?</a:t>
            </a:r>
          </a:p>
          <a:p>
            <a:pPr marL="658368" lvl="1" indent="-246888" fontAlgn="auto">
              <a:spcAft>
                <a:spcPts val="0"/>
              </a:spcAft>
              <a:buFont typeface="Georgia"/>
              <a:buChar char="▫"/>
              <a:defRPr/>
            </a:pPr>
            <a:r>
              <a:rPr lang="en-US" dirty="0" smtClean="0">
                <a:ea typeface="+mn-ea"/>
              </a:rPr>
              <a:t>Infection</a:t>
            </a:r>
            <a:endParaRPr lang="en-US" dirty="0">
              <a:ea typeface="+mn-ea"/>
            </a:endParaRPr>
          </a:p>
          <a:p>
            <a:pPr marL="658368" lvl="1" indent="-246888" fontAlgn="auto">
              <a:spcAft>
                <a:spcPts val="0"/>
              </a:spcAft>
              <a:buFont typeface="Georgia"/>
              <a:buChar char="▫"/>
              <a:defRPr/>
            </a:pPr>
            <a:r>
              <a:rPr lang="en-US" dirty="0" smtClean="0">
                <a:ea typeface="+mn-ea"/>
              </a:rPr>
              <a:t>Drug-Induced</a:t>
            </a:r>
            <a:endParaRPr lang="en-US" dirty="0">
              <a:ea typeface="+mn-ea"/>
            </a:endParaRPr>
          </a:p>
          <a:p>
            <a:pPr marL="658368" lvl="1" indent="-246888" fontAlgn="auto">
              <a:spcAft>
                <a:spcPts val="0"/>
              </a:spcAft>
              <a:buFont typeface="Georgia"/>
              <a:buChar char="▫"/>
              <a:defRPr/>
            </a:pPr>
            <a:r>
              <a:rPr lang="en-US" dirty="0" smtClean="0">
                <a:ea typeface="+mn-ea"/>
              </a:rPr>
              <a:t>Sequestration</a:t>
            </a:r>
            <a:endParaRPr lang="en-US" dirty="0">
              <a:ea typeface="+mn-ea"/>
            </a:endParaRPr>
          </a:p>
          <a:p>
            <a:pPr marL="658368" lvl="1" indent="-246888" fontAlgn="auto">
              <a:spcAft>
                <a:spcPts val="0"/>
              </a:spcAft>
              <a:buFont typeface="Georgia"/>
              <a:buChar char="▫"/>
              <a:defRPr/>
            </a:pPr>
            <a:r>
              <a:rPr lang="en-US" dirty="0">
                <a:ea typeface="+mn-ea"/>
              </a:rPr>
              <a:t>Nutritional </a:t>
            </a:r>
            <a:r>
              <a:rPr lang="en-US" dirty="0" smtClean="0">
                <a:ea typeface="+mn-ea"/>
              </a:rPr>
              <a:t>Deficiency</a:t>
            </a:r>
            <a:endParaRPr lang="en-US" dirty="0">
              <a:ea typeface="+mn-ea"/>
            </a:endParaRPr>
          </a:p>
          <a:p>
            <a:pPr marL="658368" lvl="1" indent="-246888" fontAlgn="auto">
              <a:spcAft>
                <a:spcPts val="0"/>
              </a:spcAft>
              <a:buFont typeface="Georgia"/>
              <a:buChar char="▫"/>
              <a:defRPr/>
            </a:pPr>
            <a:r>
              <a:rPr lang="en-US" dirty="0" smtClean="0">
                <a:ea typeface="+mn-ea"/>
              </a:rPr>
              <a:t>Autoimmune</a:t>
            </a:r>
            <a:endParaRPr lang="en-US" dirty="0">
              <a:ea typeface="+mn-ea"/>
            </a:endParaRPr>
          </a:p>
          <a:p>
            <a:pPr marL="658368" lvl="1" indent="-246888" fontAlgn="auto">
              <a:spcAft>
                <a:spcPts val="0"/>
              </a:spcAft>
              <a:buFont typeface="Georgia"/>
              <a:buChar char="▫"/>
              <a:defRPr/>
            </a:pPr>
            <a:r>
              <a:rPr lang="en-US" dirty="0" smtClean="0">
                <a:ea typeface="+mn-ea"/>
              </a:rPr>
              <a:t>Idiopathic</a:t>
            </a:r>
            <a:endParaRPr lang="en-US" dirty="0">
              <a:ea typeface="+mn-ea"/>
            </a:endParaRPr>
          </a:p>
          <a:p>
            <a:pPr marL="658368" lvl="1" indent="-246888" fontAlgn="auto">
              <a:spcAft>
                <a:spcPts val="0"/>
              </a:spcAft>
              <a:buFont typeface="Georgia"/>
              <a:buChar char="▫"/>
              <a:defRPr/>
            </a:pPr>
            <a:r>
              <a:rPr lang="en-US" dirty="0">
                <a:ea typeface="+mn-ea"/>
              </a:rPr>
              <a:t>Bone Marrow Replacement</a:t>
            </a: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xEl>
                                              <p:pRg st="5" end="5"/>
                                            </p:txEl>
                                          </p:spTgt>
                                        </p:tgtEl>
                                      </p:cBhvr>
                                    </p:animEffect>
                                    <p:set>
                                      <p:cBhvr>
                                        <p:cTn id="36" dur="1" fill="hold">
                                          <p:stCondLst>
                                            <p:cond delay="499"/>
                                          </p:stCondLst>
                                        </p:cTn>
                                        <p:tgtEl>
                                          <p:spTgt spid="3">
                                            <p:txEl>
                                              <p:pRg st="5" end="5"/>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6" end="6"/>
                                            </p:txEl>
                                          </p:spTgt>
                                        </p:tgtEl>
                                      </p:cBhvr>
                                    </p:animEffect>
                                    <p:set>
                                      <p:cBhvr>
                                        <p:cTn id="39" dur="1" fill="hold">
                                          <p:stCondLst>
                                            <p:cond delay="499"/>
                                          </p:stCondLst>
                                        </p:cTn>
                                        <p:tgtEl>
                                          <p:spTgt spid="3">
                                            <p:txEl>
                                              <p:pRg st="6" end="6"/>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
                                            <p:txEl>
                                              <p:pRg st="8" end="8"/>
                                            </p:txEl>
                                          </p:spTgt>
                                        </p:tgtEl>
                                      </p:cBhvr>
                                    </p:animEffect>
                                    <p:set>
                                      <p:cBhvr>
                                        <p:cTn id="42" dur="1" fill="hold">
                                          <p:stCondLst>
                                            <p:cond delay="499"/>
                                          </p:stCondLst>
                                        </p:cTn>
                                        <p:tgtEl>
                                          <p:spTgt spid="3">
                                            <p:txEl>
                                              <p:pRg st="8" end="8"/>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xEl>
                                              <p:pRg st="9" end="9"/>
                                            </p:txEl>
                                          </p:spTgt>
                                        </p:tgtEl>
                                      </p:cBhvr>
                                    </p:animEffect>
                                    <p:set>
                                      <p:cBhvr>
                                        <p:cTn id="45"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457200"/>
            <a:ext cx="8229600" cy="1066800"/>
          </a:xfrm>
        </p:spPr>
        <p:txBody>
          <a:bodyPr/>
          <a:lstStyle/>
          <a:p>
            <a:r>
              <a:rPr lang="en-US" b="1"/>
              <a:t>C A S E  2 : </a:t>
            </a:r>
            <a:r>
              <a:rPr lang="en-US" i="1"/>
              <a:t>Toddler ANC</a:t>
            </a:r>
            <a:endParaRPr lang="en-US"/>
          </a:p>
        </p:txBody>
      </p:sp>
      <p:sp>
        <p:nvSpPr>
          <p:cNvPr id="3" name="Content Placeholder 2"/>
          <p:cNvSpPr>
            <a:spLocks noGrp="1"/>
          </p:cNvSpPr>
          <p:nvPr>
            <p:ph idx="1"/>
          </p:nvPr>
        </p:nvSpPr>
        <p:spPr>
          <a:xfrm>
            <a:off x="457200" y="1600200"/>
            <a:ext cx="8229600" cy="4973638"/>
          </a:xfrm>
        </p:spPr>
        <p:txBody>
          <a:bodyPr>
            <a:normAutofit/>
          </a:bodyPr>
          <a:lstStyle/>
          <a:p>
            <a:pPr>
              <a:lnSpc>
                <a:spcPct val="90000"/>
              </a:lnSpc>
            </a:pPr>
            <a:r>
              <a:rPr lang="en-US" sz="2600" u="sng" smtClean="0"/>
              <a:t>Summary Statement</a:t>
            </a:r>
            <a:r>
              <a:rPr lang="en-US" sz="2600" smtClean="0"/>
              <a:t>:  3y male with prolonged high fever without clear etiology, found to have pancytopenia with mild neutropenia most likely secondary to …</a:t>
            </a:r>
          </a:p>
          <a:p>
            <a:pPr>
              <a:lnSpc>
                <a:spcPct val="90000"/>
              </a:lnSpc>
            </a:pPr>
            <a:endParaRPr lang="en-US" sz="2600" smtClean="0"/>
          </a:p>
          <a:p>
            <a:pPr>
              <a:lnSpc>
                <a:spcPct val="90000"/>
              </a:lnSpc>
            </a:pPr>
            <a:r>
              <a:rPr lang="en-US" sz="2600" smtClean="0"/>
              <a:t>Could this this an acquired neutropenia?</a:t>
            </a:r>
          </a:p>
          <a:p>
            <a:pPr lvl="1">
              <a:lnSpc>
                <a:spcPct val="90000"/>
              </a:lnSpc>
            </a:pPr>
            <a:r>
              <a:rPr lang="en-US" sz="2400" smtClean="0"/>
              <a:t>Infection</a:t>
            </a:r>
          </a:p>
          <a:p>
            <a:pPr lvl="1">
              <a:lnSpc>
                <a:spcPct val="90000"/>
              </a:lnSpc>
            </a:pPr>
            <a:r>
              <a:rPr lang="en-US" sz="2400" smtClean="0"/>
              <a:t>Drug-Induced</a:t>
            </a:r>
          </a:p>
          <a:p>
            <a:pPr lvl="1">
              <a:lnSpc>
                <a:spcPct val="90000"/>
              </a:lnSpc>
            </a:pPr>
            <a:r>
              <a:rPr lang="en-US" sz="2400" smtClean="0"/>
              <a:t>Sequestration</a:t>
            </a:r>
          </a:p>
          <a:p>
            <a:pPr lvl="1">
              <a:lnSpc>
                <a:spcPct val="90000"/>
              </a:lnSpc>
            </a:pPr>
            <a:r>
              <a:rPr lang="en-US" sz="2400" smtClean="0"/>
              <a:t>Nutritional Deficiency</a:t>
            </a:r>
          </a:p>
          <a:p>
            <a:pPr lvl="1">
              <a:lnSpc>
                <a:spcPct val="90000"/>
              </a:lnSpc>
            </a:pPr>
            <a:r>
              <a:rPr lang="en-US" sz="2400" smtClean="0"/>
              <a:t>Autoimmune</a:t>
            </a:r>
          </a:p>
          <a:p>
            <a:pPr lvl="1">
              <a:lnSpc>
                <a:spcPct val="90000"/>
              </a:lnSpc>
            </a:pPr>
            <a:r>
              <a:rPr lang="en-US" sz="2400" smtClean="0"/>
              <a:t>Idiopathic</a:t>
            </a:r>
          </a:p>
          <a:p>
            <a:pPr lvl="1">
              <a:lnSpc>
                <a:spcPct val="90000"/>
              </a:lnSpc>
            </a:pPr>
            <a:r>
              <a:rPr lang="en-US" sz="2400" smtClean="0"/>
              <a:t>Bone Marrow Replacement</a:t>
            </a:r>
          </a:p>
          <a:p>
            <a:pPr>
              <a:lnSpc>
                <a:spcPct val="90000"/>
              </a:lnSpc>
            </a:pPr>
            <a:endParaRPr lang="en-US" sz="2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xEl>
                                              <p:pRg st="5" end="5"/>
                                            </p:txEl>
                                          </p:spTgt>
                                        </p:tgtEl>
                                      </p:cBhvr>
                                    </p:animEffect>
                                    <p:set>
                                      <p:cBhvr>
                                        <p:cTn id="36" dur="1" fill="hold">
                                          <p:stCondLst>
                                            <p:cond delay="499"/>
                                          </p:stCondLst>
                                        </p:cTn>
                                        <p:tgtEl>
                                          <p:spTgt spid="3">
                                            <p:txEl>
                                              <p:pRg st="5" end="5"/>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6" end="6"/>
                                            </p:txEl>
                                          </p:spTgt>
                                        </p:tgtEl>
                                      </p:cBhvr>
                                    </p:animEffect>
                                    <p:set>
                                      <p:cBhvr>
                                        <p:cTn id="39" dur="1" fill="hold">
                                          <p:stCondLst>
                                            <p:cond delay="499"/>
                                          </p:stCondLst>
                                        </p:cTn>
                                        <p:tgtEl>
                                          <p:spTgt spid="3">
                                            <p:txEl>
                                              <p:pRg st="6" end="6"/>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
                                            <p:txEl>
                                              <p:pRg st="8" end="8"/>
                                            </p:txEl>
                                          </p:spTgt>
                                        </p:tgtEl>
                                      </p:cBhvr>
                                    </p:animEffect>
                                    <p:set>
                                      <p:cBhvr>
                                        <p:cTn id="4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3186" name="Title 1"/>
          <p:cNvSpPr>
            <a:spLocks noGrp="1"/>
          </p:cNvSpPr>
          <p:nvPr>
            <p:ph type="title"/>
          </p:nvPr>
        </p:nvSpPr>
        <p:spPr>
          <a:xfrm>
            <a:off x="304800" y="457200"/>
            <a:ext cx="8229600" cy="1066800"/>
          </a:xfrm>
        </p:spPr>
        <p:txBody>
          <a:bodyPr/>
          <a:lstStyle/>
          <a:p>
            <a:r>
              <a:rPr lang="en-US" b="1"/>
              <a:t>C A S E  3 : </a:t>
            </a:r>
            <a:r>
              <a:rPr lang="en-US" i="1"/>
              <a:t>Toddler Twin ANC</a:t>
            </a:r>
            <a:endParaRPr lang="en-US"/>
          </a:p>
        </p:txBody>
      </p:sp>
      <p:sp>
        <p:nvSpPr>
          <p:cNvPr id="3" name="Content Placeholder 2"/>
          <p:cNvSpPr>
            <a:spLocks noGrp="1"/>
          </p:cNvSpPr>
          <p:nvPr>
            <p:ph idx="1"/>
          </p:nvPr>
        </p:nvSpPr>
        <p:spPr>
          <a:xfrm>
            <a:off x="457200" y="1600200"/>
            <a:ext cx="8229600" cy="4973638"/>
          </a:xfrm>
        </p:spPr>
        <p:txBody>
          <a:bodyPr>
            <a:normAutofit/>
          </a:bodyPr>
          <a:lstStyle/>
          <a:p>
            <a:pPr>
              <a:lnSpc>
                <a:spcPct val="90000"/>
              </a:lnSpc>
            </a:pPr>
            <a:r>
              <a:rPr lang="en-US" sz="2600" u="sng" smtClean="0"/>
              <a:t>Summary Statement</a:t>
            </a:r>
            <a:r>
              <a:rPr lang="en-US" sz="2600" smtClean="0"/>
              <a:t>: 3y male with hx of recurrent bacterial infections,  presenting with ROM and moderate neutropenia that is most likely secondary to …</a:t>
            </a:r>
          </a:p>
          <a:p>
            <a:pPr>
              <a:lnSpc>
                <a:spcPct val="90000"/>
              </a:lnSpc>
            </a:pPr>
            <a:endParaRPr lang="en-US" sz="2600" smtClean="0"/>
          </a:p>
          <a:p>
            <a:pPr>
              <a:lnSpc>
                <a:spcPct val="90000"/>
              </a:lnSpc>
            </a:pPr>
            <a:r>
              <a:rPr lang="en-US" sz="2600" smtClean="0"/>
              <a:t>Could this this an acquired neutropenia?</a:t>
            </a:r>
          </a:p>
          <a:p>
            <a:pPr lvl="1">
              <a:lnSpc>
                <a:spcPct val="90000"/>
              </a:lnSpc>
            </a:pPr>
            <a:r>
              <a:rPr lang="en-US" sz="2400" smtClean="0"/>
              <a:t>Infection</a:t>
            </a:r>
          </a:p>
          <a:p>
            <a:pPr lvl="1">
              <a:lnSpc>
                <a:spcPct val="90000"/>
              </a:lnSpc>
            </a:pPr>
            <a:r>
              <a:rPr lang="en-US" sz="2400" smtClean="0"/>
              <a:t>Drug-Induced</a:t>
            </a:r>
          </a:p>
          <a:p>
            <a:pPr lvl="1">
              <a:lnSpc>
                <a:spcPct val="90000"/>
              </a:lnSpc>
            </a:pPr>
            <a:r>
              <a:rPr lang="en-US" sz="2400" smtClean="0"/>
              <a:t>Sequestration</a:t>
            </a:r>
          </a:p>
          <a:p>
            <a:pPr lvl="1">
              <a:lnSpc>
                <a:spcPct val="90000"/>
              </a:lnSpc>
            </a:pPr>
            <a:r>
              <a:rPr lang="en-US" sz="2400" smtClean="0"/>
              <a:t>Nutritional Deficiency</a:t>
            </a:r>
          </a:p>
          <a:p>
            <a:pPr lvl="1">
              <a:lnSpc>
                <a:spcPct val="90000"/>
              </a:lnSpc>
            </a:pPr>
            <a:r>
              <a:rPr lang="en-US" sz="2400" smtClean="0"/>
              <a:t>Autoimmune</a:t>
            </a:r>
          </a:p>
          <a:p>
            <a:pPr lvl="1">
              <a:lnSpc>
                <a:spcPct val="90000"/>
              </a:lnSpc>
            </a:pPr>
            <a:r>
              <a:rPr lang="en-US" sz="2400" smtClean="0"/>
              <a:t>Idiopathic</a:t>
            </a:r>
          </a:p>
          <a:p>
            <a:pPr lvl="1">
              <a:lnSpc>
                <a:spcPct val="90000"/>
              </a:lnSpc>
            </a:pPr>
            <a:r>
              <a:rPr lang="en-US" sz="2400" smtClean="0"/>
              <a:t>Bone Marrow Replacement</a:t>
            </a:r>
          </a:p>
          <a:p>
            <a:pPr>
              <a:lnSpc>
                <a:spcPct val="90000"/>
              </a:lnSpc>
            </a:pPr>
            <a:endParaRPr lang="en-US" sz="2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xEl>
                                              <p:pRg st="5" end="5"/>
                                            </p:txEl>
                                          </p:spTgt>
                                        </p:tgtEl>
                                      </p:cBhvr>
                                    </p:animEffect>
                                    <p:set>
                                      <p:cBhvr>
                                        <p:cTn id="33" dur="1" fill="hold">
                                          <p:stCondLst>
                                            <p:cond delay="499"/>
                                          </p:stCondLst>
                                        </p:cTn>
                                        <p:tgtEl>
                                          <p:spTgt spid="3">
                                            <p:txEl>
                                              <p:pRg st="5" end="5"/>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xEl>
                                              <p:pRg st="6" end="6"/>
                                            </p:txEl>
                                          </p:spTgt>
                                        </p:tgtEl>
                                      </p:cBhvr>
                                    </p:animEffect>
                                    <p:set>
                                      <p:cBhvr>
                                        <p:cTn id="36" dur="1" fill="hold">
                                          <p:stCondLst>
                                            <p:cond delay="499"/>
                                          </p:stCondLst>
                                        </p:cTn>
                                        <p:tgtEl>
                                          <p:spTgt spid="3">
                                            <p:txEl>
                                              <p:pRg st="6" end="6"/>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8" end="8"/>
                                            </p:txEl>
                                          </p:spTgt>
                                        </p:tgtEl>
                                      </p:cBhvr>
                                    </p:animEffect>
                                    <p:set>
                                      <p:cBhvr>
                                        <p:cTn id="39" dur="1" fill="hold">
                                          <p:stCondLst>
                                            <p:cond delay="499"/>
                                          </p:stCondLst>
                                        </p:cTn>
                                        <p:tgtEl>
                                          <p:spTgt spid="3">
                                            <p:txEl>
                                              <p:pRg st="8" end="8"/>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
                                            <p:txEl>
                                              <p:pRg st="9" end="9"/>
                                            </p:txEl>
                                          </p:spTgt>
                                        </p:tgtEl>
                                      </p:cBhvr>
                                    </p:animEffect>
                                    <p:set>
                                      <p:cBhvr>
                                        <p:cTn id="42"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fontAlgn="auto">
              <a:spcAft>
                <a:spcPts val="0"/>
              </a:spcAft>
              <a:defRPr/>
            </a:pPr>
            <a:r>
              <a:rPr lang="en-US" dirty="0" smtClean="0">
                <a:ea typeface="+mj-ea"/>
                <a:cs typeface="+mj-cs"/>
              </a:rPr>
              <a:t>But remember, more than just acquired. . .</a:t>
            </a:r>
            <a:endParaRPr lang="en-US" dirty="0">
              <a:ea typeface="+mj-ea"/>
              <a:cs typeface="+mj-cs"/>
            </a:endParaRPr>
          </a:p>
        </p:txBody>
      </p:sp>
      <p:sp>
        <p:nvSpPr>
          <p:cNvPr id="4" name="Content Placeholder 2"/>
          <p:cNvSpPr>
            <a:spLocks noGrp="1"/>
          </p:cNvSpPr>
          <p:nvPr>
            <p:ph idx="1"/>
          </p:nvPr>
        </p:nvSpPr>
        <p:spPr/>
        <p:txBody>
          <a:bodyPr/>
          <a:lstStyle/>
          <a:p>
            <a:pPr marL="0" indent="0" algn="ctr">
              <a:buFont typeface="Georgia" pitchFamily="-72" charset="0"/>
              <a:buNone/>
            </a:pPr>
            <a:r>
              <a:rPr lang="en-US" smtClean="0"/>
              <a:t>Acquired/Extrinsic/Acute*</a:t>
            </a:r>
          </a:p>
          <a:p>
            <a:pPr marL="0" indent="0" algn="ctr">
              <a:buFont typeface="Georgia" pitchFamily="-72" charset="0"/>
              <a:buNone/>
            </a:pPr>
            <a:r>
              <a:rPr lang="en-US" smtClean="0"/>
              <a:t>vs. </a:t>
            </a:r>
          </a:p>
          <a:p>
            <a:pPr marL="0" indent="0" algn="ctr">
              <a:buFont typeface="Georgia" pitchFamily="-72" charset="0"/>
              <a:buNone/>
            </a:pPr>
            <a:r>
              <a:rPr lang="en-US" b="1" smtClean="0"/>
              <a:t>Inherited/Intrinsic/Chronic*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xEl>
                                              <p:pRg st="0" end="0"/>
                                            </p:txEl>
                                          </p:spTgt>
                                        </p:tgtEl>
                                      </p:cBhvr>
                                    </p:animEffect>
                                    <p:set>
                                      <p:cBhvr>
                                        <p:cTn id="18" dur="1" fill="hold">
                                          <p:stCondLst>
                                            <p:cond delay="499"/>
                                          </p:stCondLst>
                                        </p:cTn>
                                        <p:tgtEl>
                                          <p:spTgt spid="4">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xEl>
                                              <p:pRg st="1" end="1"/>
                                            </p:txEl>
                                          </p:spTgt>
                                        </p:tgtEl>
                                      </p:cBhvr>
                                    </p:animEffect>
                                    <p:set>
                                      <p:cBhvr>
                                        <p:cTn id="21"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152400" y="457200"/>
            <a:ext cx="8229600" cy="1066800"/>
          </a:xfrm>
        </p:spPr>
        <p:txBody>
          <a:bodyPr/>
          <a:lstStyle/>
          <a:p>
            <a:r>
              <a:rPr lang="en-US" sz="3600" b="1" smtClean="0"/>
              <a:t>Intrinsic Neutropenia:</a:t>
            </a:r>
            <a:r>
              <a:rPr lang="en-US" i="1" smtClean="0"/>
              <a:t/>
            </a:r>
            <a:br>
              <a:rPr lang="en-US" i="1" smtClean="0"/>
            </a:br>
            <a:r>
              <a:rPr lang="en-US" sz="2000" i="1" smtClean="0"/>
              <a:t>Intrinsic/Inherited/Syndromic/Chronic</a:t>
            </a:r>
            <a:endParaRPr lang="en-US" sz="2700" i="1" smtClean="0"/>
          </a:p>
        </p:txBody>
      </p:sp>
      <p:sp>
        <p:nvSpPr>
          <p:cNvPr id="3" name="Content Placeholder 2"/>
          <p:cNvSpPr>
            <a:spLocks noGrp="1"/>
          </p:cNvSpPr>
          <p:nvPr>
            <p:ph idx="1"/>
          </p:nvPr>
        </p:nvSpPr>
        <p:spPr>
          <a:xfrm>
            <a:off x="411163" y="1847850"/>
            <a:ext cx="8229600" cy="4705350"/>
          </a:xfrm>
        </p:spPr>
        <p:txBody>
          <a:bodyPr>
            <a:normAutofit fontScale="92500" lnSpcReduction="10000"/>
          </a:bodyPr>
          <a:lstStyle/>
          <a:p>
            <a:pPr marL="365760" indent="-256032" fontAlgn="auto">
              <a:spcAft>
                <a:spcPts val="0"/>
              </a:spcAft>
              <a:buClr>
                <a:schemeClr val="accent3"/>
              </a:buClr>
              <a:buFont typeface="Georgia"/>
              <a:buChar char="•"/>
              <a:defRPr/>
            </a:pPr>
            <a:r>
              <a:rPr lang="en-US" dirty="0" smtClean="0">
                <a:ea typeface="+mn-ea"/>
                <a:cs typeface="+mn-cs"/>
              </a:rPr>
              <a:t>Severe Congenital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Cyclic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Syndromes associated with Neutropenia</a:t>
            </a:r>
          </a:p>
          <a:p>
            <a:pPr marL="658368" lvl="1" indent="-246888" fontAlgn="auto">
              <a:spcAft>
                <a:spcPts val="0"/>
              </a:spcAft>
              <a:buFont typeface="Georgia"/>
              <a:buChar char="▫"/>
              <a:defRPr/>
            </a:pPr>
            <a:r>
              <a:rPr lang="en-US" dirty="0" err="1" smtClean="0">
                <a:ea typeface="+mn-ea"/>
              </a:rPr>
              <a:t>Shwachman</a:t>
            </a:r>
            <a:r>
              <a:rPr lang="en-US" dirty="0" smtClean="0">
                <a:ea typeface="+mn-ea"/>
              </a:rPr>
              <a:t>-Diamond Syndrome</a:t>
            </a:r>
          </a:p>
          <a:p>
            <a:pPr marL="658368" lvl="1" indent="-246888" fontAlgn="auto">
              <a:spcAft>
                <a:spcPts val="0"/>
              </a:spcAft>
              <a:buFont typeface="Georgia"/>
              <a:buChar char="▫"/>
              <a:defRPr/>
            </a:pPr>
            <a:r>
              <a:rPr lang="en-US" dirty="0" err="1" smtClean="0">
                <a:ea typeface="+mn-ea"/>
              </a:rPr>
              <a:t>Fanconi</a:t>
            </a:r>
            <a:r>
              <a:rPr lang="en-US" dirty="0" smtClean="0">
                <a:ea typeface="+mn-ea"/>
              </a:rPr>
              <a:t> Anemia</a:t>
            </a:r>
          </a:p>
          <a:p>
            <a:pPr marL="658368" lvl="1" indent="-246888" fontAlgn="auto">
              <a:spcAft>
                <a:spcPts val="0"/>
              </a:spcAft>
              <a:buFont typeface="Georgia"/>
              <a:buChar char="▫"/>
              <a:defRPr/>
            </a:pPr>
            <a:r>
              <a:rPr lang="en-US" dirty="0" err="1" smtClean="0">
                <a:ea typeface="+mn-ea"/>
              </a:rPr>
              <a:t>Dyskeratosis</a:t>
            </a:r>
            <a:r>
              <a:rPr lang="en-US" dirty="0" smtClean="0">
                <a:ea typeface="+mn-ea"/>
              </a:rPr>
              <a:t> </a:t>
            </a:r>
            <a:r>
              <a:rPr lang="en-US" dirty="0" err="1" smtClean="0">
                <a:ea typeface="+mn-ea"/>
              </a:rPr>
              <a:t>Congenita</a:t>
            </a:r>
            <a:endParaRPr lang="en-US" dirty="0" smtClean="0">
              <a:ea typeface="+mn-ea"/>
            </a:endParaRPr>
          </a:p>
          <a:p>
            <a:pPr marL="658368" lvl="1" indent="-246888" fontAlgn="auto">
              <a:spcAft>
                <a:spcPts val="0"/>
              </a:spcAft>
              <a:buFont typeface="Georgia"/>
              <a:buChar char="▫"/>
              <a:defRPr/>
            </a:pPr>
            <a:r>
              <a:rPr lang="en-US" dirty="0" err="1" smtClean="0">
                <a:ea typeface="+mn-ea"/>
              </a:rPr>
              <a:t>Chediak</a:t>
            </a:r>
            <a:r>
              <a:rPr lang="en-US" dirty="0" smtClean="0">
                <a:ea typeface="+mn-ea"/>
              </a:rPr>
              <a:t>-Higashi</a:t>
            </a:r>
          </a:p>
          <a:p>
            <a:pPr marL="658368" lvl="1" indent="-246888" fontAlgn="auto">
              <a:spcAft>
                <a:spcPts val="0"/>
              </a:spcAft>
              <a:buFont typeface="Georgia"/>
              <a:buChar char="▫"/>
              <a:defRPr/>
            </a:pPr>
            <a:r>
              <a:rPr lang="en-US" dirty="0" err="1" smtClean="0">
                <a:ea typeface="+mn-ea"/>
              </a:rPr>
              <a:t>Glygoen</a:t>
            </a:r>
            <a:r>
              <a:rPr lang="en-US" dirty="0" smtClean="0">
                <a:ea typeface="+mn-ea"/>
              </a:rPr>
              <a:t> Storage 1b</a:t>
            </a:r>
          </a:p>
          <a:p>
            <a:pPr marL="658368" lvl="1" indent="-246888" fontAlgn="auto">
              <a:spcAft>
                <a:spcPts val="0"/>
              </a:spcAft>
              <a:buFont typeface="Georgia"/>
              <a:buChar char="▫"/>
              <a:defRPr/>
            </a:pP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Immunodeficiency</a:t>
            </a:r>
            <a:endParaRPr lang="en-US" dirty="0">
              <a:ea typeface="+mn-ea"/>
              <a:cs typeface="+mn-cs"/>
            </a:endParaRPr>
          </a:p>
        </p:txBody>
      </p:sp>
      <p:sp>
        <p:nvSpPr>
          <p:cNvPr id="4" name="TextBox 3"/>
          <p:cNvSpPr txBox="1">
            <a:spLocks noChangeArrowheads="1"/>
          </p:cNvSpPr>
          <p:nvPr/>
        </p:nvSpPr>
        <p:spPr bwMode="auto">
          <a:xfrm>
            <a:off x="369888" y="1828800"/>
            <a:ext cx="6065837"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23813" y="533400"/>
            <a:ext cx="8229600" cy="792163"/>
          </a:xfrm>
        </p:spPr>
        <p:txBody>
          <a:bodyPr/>
          <a:lstStyle/>
          <a:p>
            <a:r>
              <a:rPr lang="en-US" sz="2000" smtClean="0"/>
              <a:t>Inherited/Intrinsic Neutropenia: </a:t>
            </a:r>
            <a:r>
              <a:rPr lang="en-US" sz="2400" b="1" smtClean="0"/>
              <a:t/>
            </a:r>
            <a:br>
              <a:rPr lang="en-US" sz="2400" b="1" smtClean="0"/>
            </a:br>
            <a:r>
              <a:rPr lang="en-US" sz="2400" b="1" smtClean="0"/>
              <a:t>Severe Congenital Neutropenia</a:t>
            </a:r>
          </a:p>
        </p:txBody>
      </p:sp>
      <p:pic>
        <p:nvPicPr>
          <p:cNvPr id="4" name="Picture 2"/>
          <p:cNvPicPr>
            <a:picLocks noChangeAspect="1" noChangeArrowheads="1"/>
          </p:cNvPicPr>
          <p:nvPr/>
        </p:nvPicPr>
        <p:blipFill>
          <a:blip r:embed="rId3"/>
          <a:srcRect/>
          <a:stretch>
            <a:fillRect/>
          </a:stretch>
        </p:blipFill>
        <p:spPr bwMode="auto">
          <a:xfrm>
            <a:off x="2667000" y="3414713"/>
            <a:ext cx="4038600" cy="3033712"/>
          </a:xfrm>
          <a:prstGeom prst="rect">
            <a:avLst/>
          </a:prstGeom>
          <a:noFill/>
          <a:ln w="9525">
            <a:noFill/>
            <a:miter lim="800000"/>
            <a:headEnd/>
            <a:tailEnd/>
          </a:ln>
        </p:spPr>
      </p:pic>
      <p:sp>
        <p:nvSpPr>
          <p:cNvPr id="8" name="Rectangle 7"/>
          <p:cNvSpPr/>
          <p:nvPr/>
        </p:nvSpPr>
        <p:spPr>
          <a:xfrm>
            <a:off x="3505200" y="4114800"/>
            <a:ext cx="762000" cy="577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Table 4"/>
          <p:cNvGraphicFramePr>
            <a:graphicFrameLocks noGrp="1"/>
          </p:cNvGraphicFramePr>
          <p:nvPr/>
        </p:nvGraphicFramePr>
        <p:xfrm>
          <a:off x="1447800" y="1447800"/>
          <a:ext cx="6172200" cy="517525"/>
        </p:xfrm>
        <a:graphic>
          <a:graphicData uri="http://schemas.openxmlformats.org/drawingml/2006/table">
            <a:tbl>
              <a:tblPr firstRow="1" bandRow="1">
                <a:tableStyleId>{5C22544A-7EE6-4342-B048-85BDC9FD1C3A}</a:tableStyleId>
              </a:tblPr>
              <a:tblGrid>
                <a:gridCol w="6172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S C N</a:t>
                      </a:r>
                      <a:endParaRPr lang="en-US" sz="2400" b="1" i="1" dirty="0" smtClean="0">
                        <a:solidFill>
                          <a:schemeClr val="tx1"/>
                        </a:solidFill>
                      </a:endParaRPr>
                    </a:p>
                  </a:txBody>
                  <a:tcPr>
                    <a:solidFill>
                      <a:schemeClr val="bg2"/>
                    </a:solidFill>
                  </a:tcPr>
                </a:tc>
              </a:tr>
            </a:tbl>
          </a:graphicData>
        </a:graphic>
      </p:graphicFrame>
      <p:sp>
        <p:nvSpPr>
          <p:cNvPr id="7" name="Content Placeholder 2"/>
          <p:cNvSpPr>
            <a:spLocks noGrp="1"/>
          </p:cNvSpPr>
          <p:nvPr>
            <p:ph idx="1"/>
          </p:nvPr>
        </p:nvSpPr>
        <p:spPr>
          <a:xfrm>
            <a:off x="0" y="2057400"/>
            <a:ext cx="9144000" cy="874713"/>
          </a:xfrm>
        </p:spPr>
        <p:txBody>
          <a:bodyPr>
            <a:normAutofit lnSpcReduction="10000"/>
          </a:bodyPr>
          <a:lstStyle/>
          <a:p>
            <a:pPr marL="457200" indent="-457200" fontAlgn="auto">
              <a:spcBef>
                <a:spcPts val="0"/>
              </a:spcBef>
              <a:spcAft>
                <a:spcPts val="0"/>
              </a:spcAft>
              <a:buClrTx/>
              <a:buFont typeface="Georgia"/>
              <a:buNone/>
              <a:defRPr/>
            </a:pPr>
            <a:r>
              <a:rPr lang="en-US" sz="2400" b="1" dirty="0">
                <a:solidFill>
                  <a:prstClr val="black"/>
                </a:solidFill>
                <a:ea typeface="+mn-ea"/>
                <a:cs typeface="+mn-cs"/>
              </a:rPr>
              <a:t>Mutational arrest in myeloid maturation at the </a:t>
            </a:r>
            <a:r>
              <a:rPr lang="en-US" sz="2400" b="1" dirty="0" err="1">
                <a:solidFill>
                  <a:prstClr val="black"/>
                </a:solidFill>
                <a:ea typeface="+mn-ea"/>
                <a:cs typeface="+mn-cs"/>
              </a:rPr>
              <a:t>promyelocyte</a:t>
            </a:r>
            <a:r>
              <a:rPr lang="en-US" sz="2400" b="1" dirty="0">
                <a:solidFill>
                  <a:prstClr val="black"/>
                </a:solidFill>
                <a:ea typeface="+mn-ea"/>
                <a:cs typeface="+mn-cs"/>
              </a:rPr>
              <a:t> stage </a:t>
            </a:r>
            <a:endParaRPr lang="en-US" sz="2400" b="1" dirty="0">
              <a:solidFill>
                <a:prstClr val="black"/>
              </a:solidFill>
              <a:ea typeface="+mn-ea"/>
              <a:cs typeface="+mn-cs"/>
              <a:sym typeface="Wingdings" pitchFamily="2" charset="2"/>
            </a:endParaRPr>
          </a:p>
          <a:p>
            <a:pPr marL="457200" indent="-457200" algn="ctr" fontAlgn="auto">
              <a:spcBef>
                <a:spcPts val="0"/>
              </a:spcBef>
              <a:spcAft>
                <a:spcPts val="0"/>
              </a:spcAft>
              <a:buClrTx/>
              <a:buFont typeface="Georgia"/>
              <a:buNone/>
              <a:defRPr/>
            </a:pPr>
            <a:r>
              <a:rPr lang="en-US" i="1" dirty="0">
                <a:solidFill>
                  <a:srgbClr val="FF0000"/>
                </a:solidFill>
                <a:ea typeface="+mn-ea"/>
                <a:cs typeface="+mn-cs"/>
                <a:sym typeface="Wingdings" pitchFamily="2" charset="2"/>
              </a:rPr>
              <a:t> </a:t>
            </a:r>
            <a:r>
              <a:rPr lang="en-US" b="1" i="1" dirty="0">
                <a:solidFill>
                  <a:srgbClr val="FF0000"/>
                </a:solidFill>
                <a:ea typeface="+mn-ea"/>
                <a:cs typeface="+mn-cs"/>
              </a:rPr>
              <a:t>ANC &lt;200 on at least 3 separate occasions over 1 </a:t>
            </a:r>
            <a:r>
              <a:rPr lang="en-US" b="1" i="1" dirty="0" err="1">
                <a:solidFill>
                  <a:srgbClr val="FF0000"/>
                </a:solidFill>
                <a:ea typeface="+mn-ea"/>
                <a:cs typeface="+mn-cs"/>
              </a:rPr>
              <a:t>mo</a:t>
            </a:r>
            <a:endParaRPr lang="en-US" b="1" i="1" dirty="0">
              <a:solidFill>
                <a:srgbClr val="FF0000"/>
              </a:solidFill>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
        <p:nvSpPr>
          <p:cNvPr id="3" name="Up Arrow 2"/>
          <p:cNvSpPr/>
          <p:nvPr/>
        </p:nvSpPr>
        <p:spPr>
          <a:xfrm>
            <a:off x="4430713" y="6448425"/>
            <a:ext cx="228600" cy="3270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Up Arrow 9"/>
          <p:cNvSpPr/>
          <p:nvPr/>
        </p:nvSpPr>
        <p:spPr>
          <a:xfrm>
            <a:off x="3238500" y="6448425"/>
            <a:ext cx="228600" cy="3270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p:bldP spid="3"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86800" cy="5257800"/>
          </a:xfrm>
        </p:spPr>
        <p:txBody>
          <a:bodyPr>
            <a:normAutofit lnSpcReduction="10000"/>
          </a:bodyPr>
          <a:lstStyle/>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AD or AR (AR = </a:t>
            </a:r>
            <a:r>
              <a:rPr lang="en-US" sz="2400" dirty="0" err="1">
                <a:solidFill>
                  <a:prstClr val="black"/>
                </a:solidFill>
                <a:ea typeface="+mn-ea"/>
                <a:cs typeface="+mn-cs"/>
              </a:rPr>
              <a:t>Kostmann</a:t>
            </a:r>
            <a:r>
              <a:rPr lang="en-US" sz="2400" dirty="0">
                <a:solidFill>
                  <a:prstClr val="black"/>
                </a:solidFill>
                <a:ea typeface="+mn-ea"/>
                <a:cs typeface="+mn-cs"/>
              </a:rPr>
              <a:t> Syndrome)</a:t>
            </a:r>
          </a:p>
          <a:p>
            <a:pPr marL="800100" lvl="1" indent="-342900" fontAlgn="auto">
              <a:spcBef>
                <a:spcPts val="0"/>
              </a:spcBef>
              <a:spcAft>
                <a:spcPts val="0"/>
              </a:spcAft>
              <a:buClrTx/>
              <a:buFont typeface="Arial" pitchFamily="34" charset="0"/>
              <a:buChar char="•"/>
              <a:defRPr/>
            </a:pPr>
            <a:r>
              <a:rPr lang="en-US" sz="2200" u="sng" dirty="0">
                <a:solidFill>
                  <a:prstClr val="black"/>
                </a:solidFill>
                <a:ea typeface="+mn-ea"/>
              </a:rPr>
              <a:t>AD</a:t>
            </a:r>
            <a:r>
              <a:rPr lang="en-US" sz="2200" dirty="0">
                <a:solidFill>
                  <a:prstClr val="black"/>
                </a:solidFill>
                <a:ea typeface="+mn-ea"/>
              </a:rPr>
              <a:t>: Mutation in </a:t>
            </a:r>
            <a:r>
              <a:rPr lang="en-US" sz="2200" dirty="0" err="1">
                <a:solidFill>
                  <a:srgbClr val="FF0000"/>
                </a:solidFill>
                <a:ea typeface="+mn-ea"/>
              </a:rPr>
              <a:t>Elastase</a:t>
            </a:r>
            <a:r>
              <a:rPr lang="en-US" sz="2200" dirty="0">
                <a:solidFill>
                  <a:srgbClr val="FF0000"/>
                </a:solidFill>
                <a:ea typeface="+mn-ea"/>
              </a:rPr>
              <a:t> gene (ELA2)</a:t>
            </a:r>
          </a:p>
          <a:p>
            <a:pPr marL="800100" lvl="1" indent="-342900" fontAlgn="auto">
              <a:spcBef>
                <a:spcPts val="0"/>
              </a:spcBef>
              <a:spcAft>
                <a:spcPts val="0"/>
              </a:spcAft>
              <a:buClrTx/>
              <a:buFont typeface="Arial" pitchFamily="34" charset="0"/>
              <a:buChar char="•"/>
              <a:defRPr/>
            </a:pPr>
            <a:r>
              <a:rPr lang="en-US" sz="2200" u="sng" dirty="0">
                <a:solidFill>
                  <a:prstClr val="black"/>
                </a:solidFill>
                <a:ea typeface="+mn-ea"/>
              </a:rPr>
              <a:t>AR</a:t>
            </a:r>
            <a:r>
              <a:rPr lang="en-US" sz="2200" dirty="0">
                <a:solidFill>
                  <a:prstClr val="black"/>
                </a:solidFill>
                <a:ea typeface="+mn-ea"/>
              </a:rPr>
              <a:t>: mutation in </a:t>
            </a:r>
            <a:r>
              <a:rPr lang="en-US" sz="2200" dirty="0">
                <a:solidFill>
                  <a:srgbClr val="FF0000"/>
                </a:solidFill>
                <a:ea typeface="+mn-ea"/>
              </a:rPr>
              <a:t>HAX1 </a:t>
            </a:r>
            <a:r>
              <a:rPr lang="en-US" sz="2200" dirty="0" smtClean="0">
                <a:solidFill>
                  <a:srgbClr val="FF0000"/>
                </a:solidFill>
                <a:ea typeface="+mn-ea"/>
              </a:rPr>
              <a:t>gene</a:t>
            </a:r>
          </a:p>
          <a:p>
            <a:pPr marL="0" indent="0" fontAlgn="auto">
              <a:spcBef>
                <a:spcPts val="0"/>
              </a:spcBef>
              <a:spcAft>
                <a:spcPts val="0"/>
              </a:spcAft>
              <a:buClrTx/>
              <a:buFont typeface="Georgia"/>
              <a:buNone/>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Predictable pattern of infection &amp; inflammation</a:t>
            </a:r>
          </a:p>
          <a:p>
            <a:pPr marL="742950" lvl="1" indent="-285750" fontAlgn="auto">
              <a:spcBef>
                <a:spcPts val="0"/>
              </a:spcBef>
              <a:spcAft>
                <a:spcPts val="0"/>
              </a:spcAft>
              <a:buClrTx/>
              <a:buFont typeface="Arial" pitchFamily="34" charset="0"/>
              <a:buChar char="•"/>
              <a:defRPr/>
            </a:pPr>
            <a:r>
              <a:rPr lang="en-US" sz="2200" u="sng" dirty="0">
                <a:solidFill>
                  <a:schemeClr val="tx1"/>
                </a:solidFill>
                <a:ea typeface="+mn-ea"/>
              </a:rPr>
              <a:t>Infancy</a:t>
            </a:r>
            <a:r>
              <a:rPr lang="en-US" sz="2200" dirty="0">
                <a:solidFill>
                  <a:schemeClr val="tx1"/>
                </a:solidFill>
                <a:ea typeface="+mn-ea"/>
              </a:rPr>
              <a:t> : umbilical infection, </a:t>
            </a:r>
            <a:r>
              <a:rPr lang="en-US" sz="2200" dirty="0" err="1">
                <a:solidFill>
                  <a:schemeClr val="tx1"/>
                </a:solidFill>
                <a:ea typeface="+mn-ea"/>
              </a:rPr>
              <a:t>pyoderma</a:t>
            </a:r>
            <a:r>
              <a:rPr lang="en-US" sz="2200" dirty="0">
                <a:solidFill>
                  <a:schemeClr val="tx1"/>
                </a:solidFill>
                <a:ea typeface="+mn-ea"/>
              </a:rPr>
              <a:t>, oral ulcers, pulmonary infections, or </a:t>
            </a:r>
            <a:r>
              <a:rPr lang="en-US" sz="2200" dirty="0" err="1">
                <a:solidFill>
                  <a:schemeClr val="tx1"/>
                </a:solidFill>
                <a:ea typeface="+mn-ea"/>
              </a:rPr>
              <a:t>perineal</a:t>
            </a:r>
            <a:r>
              <a:rPr lang="en-US" sz="2200" dirty="0">
                <a:solidFill>
                  <a:schemeClr val="tx1"/>
                </a:solidFill>
                <a:ea typeface="+mn-ea"/>
              </a:rPr>
              <a:t> infections of the labia or perirectal area</a:t>
            </a:r>
          </a:p>
          <a:p>
            <a:pPr marL="457200" lvl="1" indent="0" fontAlgn="auto">
              <a:spcBef>
                <a:spcPts val="0"/>
              </a:spcBef>
              <a:spcAft>
                <a:spcPts val="0"/>
              </a:spcAft>
              <a:buClrTx/>
              <a:buFont typeface="Georgia"/>
              <a:buNone/>
              <a:defRPr/>
            </a:pPr>
            <a:endParaRPr lang="en-US" sz="2400" dirty="0">
              <a:solidFill>
                <a:prstClr val="black"/>
              </a:solidFill>
              <a:ea typeface="+mn-ea"/>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Differentiated from idiopathic &amp; immune neutropenia by </a:t>
            </a:r>
            <a:r>
              <a:rPr lang="en-US" sz="2400" dirty="0">
                <a:solidFill>
                  <a:srgbClr val="FF0000"/>
                </a:solidFill>
                <a:ea typeface="+mn-ea"/>
                <a:cs typeface="+mn-cs"/>
              </a:rPr>
              <a:t>"maturational arrest" in the </a:t>
            </a:r>
            <a:r>
              <a:rPr lang="en-US" sz="2400" dirty="0" smtClean="0">
                <a:solidFill>
                  <a:srgbClr val="FF0000"/>
                </a:solidFill>
                <a:ea typeface="+mn-ea"/>
                <a:cs typeface="+mn-cs"/>
              </a:rPr>
              <a:t>marrow</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Before G-CSF, 2/3 died of fatal infections before </a:t>
            </a:r>
            <a:r>
              <a:rPr lang="en-US" sz="2400" dirty="0" smtClean="0">
                <a:solidFill>
                  <a:prstClr val="black"/>
                </a:solidFill>
                <a:ea typeface="+mn-ea"/>
                <a:cs typeface="+mn-cs"/>
              </a:rPr>
              <a:t>adolescents</a:t>
            </a:r>
          </a:p>
          <a:p>
            <a:pPr marL="342900" indent="-342900" fontAlgn="auto">
              <a:spcBef>
                <a:spcPts val="0"/>
              </a:spcBef>
              <a:spcAft>
                <a:spcPts val="0"/>
              </a:spcAft>
              <a:buClrTx/>
              <a:buFont typeface="Arial" pitchFamily="34" charset="0"/>
              <a:buChar char="•"/>
              <a:defRPr/>
            </a:pPr>
            <a:endParaRPr lang="en-US" sz="24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2400" dirty="0">
                <a:solidFill>
                  <a:prstClr val="black"/>
                </a:solidFill>
                <a:ea typeface="+mn-ea"/>
                <a:cs typeface="+mn-cs"/>
              </a:rPr>
              <a:t>Now 10-20% develop MDS/AML independent of G-CSF</a:t>
            </a:r>
          </a:p>
          <a:p>
            <a:pPr marL="800100" lvl="1" indent="-342900" fontAlgn="auto">
              <a:spcBef>
                <a:spcPts val="0"/>
              </a:spcBef>
              <a:spcAft>
                <a:spcPts val="0"/>
              </a:spcAft>
              <a:buClrTx/>
              <a:buFont typeface="Arial" pitchFamily="34" charset="0"/>
              <a:buChar char="•"/>
              <a:defRPr/>
            </a:pPr>
            <a:r>
              <a:rPr lang="en-US" sz="2400" dirty="0">
                <a:solidFill>
                  <a:srgbClr val="FF0000"/>
                </a:solidFill>
                <a:ea typeface="+mn-ea"/>
              </a:rPr>
              <a:t>Why need CBC q3mo + </a:t>
            </a:r>
            <a:r>
              <a:rPr lang="en-US" sz="2400" dirty="0" err="1">
                <a:solidFill>
                  <a:srgbClr val="FF0000"/>
                </a:solidFill>
                <a:ea typeface="+mn-ea"/>
              </a:rPr>
              <a:t>BMBx</a:t>
            </a:r>
            <a:r>
              <a:rPr lang="en-US" sz="2400" dirty="0">
                <a:solidFill>
                  <a:srgbClr val="FF0000"/>
                </a:solidFill>
                <a:ea typeface="+mn-ea"/>
              </a:rPr>
              <a:t> </a:t>
            </a:r>
            <a:r>
              <a:rPr lang="en-US" sz="2400" dirty="0" smtClean="0">
                <a:solidFill>
                  <a:srgbClr val="FF0000"/>
                </a:solidFill>
                <a:ea typeface="+mn-ea"/>
              </a:rPr>
              <a:t>annually</a:t>
            </a:r>
            <a:endParaRPr lang="en-US" sz="2400" dirty="0">
              <a:solidFill>
                <a:srgbClr val="FF0000"/>
              </a:solidFill>
              <a:ea typeface="+mn-ea"/>
            </a:endParaRPr>
          </a:p>
        </p:txBody>
      </p:sp>
      <p:graphicFrame>
        <p:nvGraphicFramePr>
          <p:cNvPr id="5" name="Table 4"/>
          <p:cNvGraphicFramePr>
            <a:graphicFrameLocks noGrp="1"/>
          </p:cNvGraphicFramePr>
          <p:nvPr/>
        </p:nvGraphicFramePr>
        <p:xfrm>
          <a:off x="1295400" y="685800"/>
          <a:ext cx="6172200" cy="517525"/>
        </p:xfrm>
        <a:graphic>
          <a:graphicData uri="http://schemas.openxmlformats.org/drawingml/2006/table">
            <a:tbl>
              <a:tblPr firstRow="1" bandRow="1">
                <a:tableStyleId>{5C22544A-7EE6-4342-B048-85BDC9FD1C3A}</a:tableStyleId>
              </a:tblPr>
              <a:tblGrid>
                <a:gridCol w="6172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S C N : 1 in a million!</a:t>
                      </a:r>
                      <a:r>
                        <a:rPr lang="en-US" sz="2800" b="1" i="1" baseline="0" dirty="0" smtClean="0">
                          <a:solidFill>
                            <a:schemeClr val="tx1"/>
                          </a:solidFill>
                        </a:rPr>
                        <a:t> </a:t>
                      </a:r>
                      <a:endParaRPr lang="en-US" sz="2400" b="1" i="1" dirty="0" smtClean="0">
                        <a:solidFill>
                          <a:schemeClr val="tx1"/>
                        </a:solidFill>
                      </a:endParaRPr>
                    </a:p>
                  </a:txBody>
                  <a:tcP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381000"/>
            <a:ext cx="8229600" cy="1066800"/>
          </a:xfrm>
        </p:spPr>
        <p:txBody>
          <a:bodyPr/>
          <a:lstStyle/>
          <a:p>
            <a:r>
              <a:rPr lang="en-US" b="1" smtClean="0"/>
              <a:t>C A S E : </a:t>
            </a:r>
            <a:r>
              <a:rPr lang="en-US" i="1" smtClean="0"/>
              <a:t>Baby Boy ANC</a:t>
            </a:r>
          </a:p>
        </p:txBody>
      </p:sp>
      <p:sp>
        <p:nvSpPr>
          <p:cNvPr id="103427" name="Content Placeholder 2"/>
          <p:cNvSpPr>
            <a:spLocks noGrp="1"/>
          </p:cNvSpPr>
          <p:nvPr>
            <p:ph idx="1"/>
          </p:nvPr>
        </p:nvSpPr>
        <p:spPr>
          <a:xfrm>
            <a:off x="100013" y="1600200"/>
            <a:ext cx="2286000" cy="5029200"/>
          </a:xfrm>
        </p:spPr>
        <p:txBody>
          <a:bodyPr/>
          <a:lstStyle/>
          <a:p>
            <a:pPr marL="0" indent="0">
              <a:buFont typeface="Georgia" pitchFamily="-72" charset="0"/>
              <a:buNone/>
            </a:pPr>
            <a:r>
              <a:rPr lang="en-US" u="sng" smtClean="0"/>
              <a:t>Labs ED:</a:t>
            </a:r>
            <a:endParaRPr lang="en-US" smtClean="0"/>
          </a:p>
          <a:p>
            <a:pPr marL="411163" lvl="1" indent="0">
              <a:buFont typeface="Georgia" pitchFamily="-72" charset="0"/>
              <a:buNone/>
            </a:pPr>
            <a:r>
              <a:rPr lang="en-US" smtClean="0">
                <a:solidFill>
                  <a:srgbClr val="7030A0"/>
                </a:solidFill>
              </a:rPr>
              <a:t>	17</a:t>
            </a:r>
          </a:p>
          <a:p>
            <a:pPr marL="411163" lvl="1" indent="0">
              <a:buFont typeface="Georgia" pitchFamily="-72" charset="0"/>
              <a:buNone/>
            </a:pPr>
            <a:r>
              <a:rPr lang="en-US" smtClean="0">
                <a:solidFill>
                  <a:srgbClr val="7030A0"/>
                </a:solidFill>
              </a:rPr>
              <a:t>10         229</a:t>
            </a:r>
          </a:p>
          <a:p>
            <a:pPr marL="411163" lvl="1" indent="0">
              <a:buFont typeface="Georgia" pitchFamily="-72" charset="0"/>
              <a:buNone/>
            </a:pPr>
            <a:r>
              <a:rPr lang="en-US" smtClean="0">
                <a:solidFill>
                  <a:srgbClr val="7030A0"/>
                </a:solidFill>
              </a:rPr>
              <a:t>	47.9</a:t>
            </a:r>
          </a:p>
          <a:p>
            <a:pPr marL="411163" lvl="1" indent="0">
              <a:buFont typeface="Georgia" pitchFamily="-72" charset="0"/>
              <a:buNone/>
            </a:pPr>
            <a:r>
              <a:rPr lang="en-US" smtClean="0">
                <a:solidFill>
                  <a:srgbClr val="7030A0"/>
                </a:solidFill>
              </a:rPr>
              <a:t>S: 4		</a:t>
            </a:r>
          </a:p>
          <a:p>
            <a:pPr marL="411163" lvl="1" indent="0">
              <a:buFont typeface="Georgia" pitchFamily="-72" charset="0"/>
              <a:buNone/>
            </a:pPr>
            <a:r>
              <a:rPr lang="en-US" smtClean="0">
                <a:solidFill>
                  <a:srgbClr val="7030A0"/>
                </a:solidFill>
              </a:rPr>
              <a:t>B: 1	</a:t>
            </a:r>
          </a:p>
          <a:p>
            <a:pPr marL="411163" lvl="1" indent="0">
              <a:buFont typeface="Georgia" pitchFamily="-72" charset="0"/>
              <a:buNone/>
            </a:pPr>
            <a:r>
              <a:rPr lang="en-US" smtClean="0">
                <a:solidFill>
                  <a:srgbClr val="7030A0"/>
                </a:solidFill>
              </a:rPr>
              <a:t>L: 64</a:t>
            </a:r>
          </a:p>
          <a:p>
            <a:pPr marL="411163" lvl="1" indent="0">
              <a:buFont typeface="Georgia" pitchFamily="-72" charset="0"/>
              <a:buNone/>
            </a:pPr>
            <a:r>
              <a:rPr lang="en-US" b="1" smtClean="0">
                <a:solidFill>
                  <a:schemeClr val="tx2"/>
                </a:solidFill>
              </a:rPr>
              <a:t>M: 14</a:t>
            </a:r>
          </a:p>
          <a:p>
            <a:pPr marL="411163" lvl="1" indent="0">
              <a:buFont typeface="Georgia" pitchFamily="-72" charset="0"/>
              <a:buNone/>
            </a:pPr>
            <a:r>
              <a:rPr lang="en-US" b="1" smtClean="0">
                <a:solidFill>
                  <a:schemeClr val="tx2"/>
                </a:solidFill>
              </a:rPr>
              <a:t>E: 7</a:t>
            </a:r>
          </a:p>
          <a:p>
            <a:pPr marL="411163" lvl="1" indent="0">
              <a:buFont typeface="Georgia" pitchFamily="-72" charset="0"/>
              <a:buNone/>
            </a:pPr>
            <a:endParaRPr lang="en-US" b="1" smtClean="0">
              <a:solidFill>
                <a:schemeClr val="tx2"/>
              </a:solidFill>
            </a:endParaRPr>
          </a:p>
          <a:p>
            <a:pPr marL="411163" lvl="1" indent="0">
              <a:buFont typeface="Georgia" pitchFamily="-72" charset="0"/>
              <a:buNone/>
            </a:pPr>
            <a:r>
              <a:rPr lang="en-US" smtClean="0">
                <a:solidFill>
                  <a:srgbClr val="FF0000"/>
                </a:solidFill>
              </a:rPr>
              <a:t>ANC: 500</a:t>
            </a:r>
          </a:p>
          <a:p>
            <a:pPr marL="411163" lvl="1" indent="0">
              <a:buFont typeface="Georgia" pitchFamily="-72" charset="0"/>
              <a:buNone/>
            </a:pPr>
            <a:endParaRPr lang="en-US" u="sng" smtClean="0">
              <a:solidFill>
                <a:schemeClr val="tx1"/>
              </a:solidFill>
            </a:endParaRPr>
          </a:p>
          <a:p>
            <a:pPr marL="411163" lvl="1" indent="0">
              <a:buFont typeface="Georgia" pitchFamily="-72" charset="0"/>
              <a:buNone/>
            </a:pPr>
            <a:endParaRPr lang="en-US" b="1" smtClean="0">
              <a:solidFill>
                <a:schemeClr val="tx2"/>
              </a:solidFill>
            </a:endParaRPr>
          </a:p>
        </p:txBody>
      </p:sp>
      <p:cxnSp>
        <p:nvCxnSpPr>
          <p:cNvPr id="5" name="Straight Connector 4"/>
          <p:cNvCxnSpPr/>
          <p:nvPr/>
        </p:nvCxnSpPr>
        <p:spPr>
          <a:xfrm>
            <a:off x="557213" y="2209800"/>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9600" y="2209800"/>
            <a:ext cx="13716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bwMode="auto">
          <a:xfrm>
            <a:off x="2192338" y="1617663"/>
            <a:ext cx="2286000" cy="5029200"/>
          </a:xfrm>
          <a:prstGeom prst="rect">
            <a:avLst/>
          </a:prstGeom>
          <a:noFill/>
          <a:ln w="9525">
            <a:noFill/>
            <a:miter lim="800000"/>
            <a:headEnd/>
            <a:tailEnd/>
          </a:ln>
        </p:spPr>
        <p:txBody>
          <a:bodyPr>
            <a:prstTxWarp prst="textNoShape">
              <a:avLst/>
            </a:prstTxWarp>
          </a:bodyPr>
          <a:lstStyle/>
          <a:p>
            <a:pPr>
              <a:spcBef>
                <a:spcPts val="300"/>
              </a:spcBef>
              <a:buClr>
                <a:srgbClr val="5BD078"/>
              </a:buClr>
              <a:buFont typeface="Georgia" pitchFamily="-72" charset="0"/>
              <a:buNone/>
            </a:pPr>
            <a:r>
              <a:rPr lang="en-US" sz="2800" u="sng">
                <a:latin typeface="Bell MT" pitchFamily="-72" charset="0"/>
              </a:rPr>
              <a:t>Labs HD2:</a:t>
            </a:r>
            <a:endParaRPr lang="en-US" sz="2800">
              <a:latin typeface="Bell MT" pitchFamily="-72" charset="0"/>
            </a:endParaRPr>
          </a:p>
          <a:p>
            <a:pPr marL="411163" lvl="1">
              <a:spcBef>
                <a:spcPts val="300"/>
              </a:spcBef>
              <a:buClr>
                <a:schemeClr val="accent2"/>
              </a:buClr>
              <a:buFont typeface="Georgia" pitchFamily="-72" charset="0"/>
              <a:buNone/>
            </a:pPr>
            <a:r>
              <a:rPr lang="en-US" sz="2600">
                <a:solidFill>
                  <a:srgbClr val="7030A0"/>
                </a:solidFill>
                <a:latin typeface="Bell MT" pitchFamily="-72" charset="0"/>
              </a:rPr>
              <a:t>	16.7</a:t>
            </a:r>
          </a:p>
          <a:p>
            <a:pPr marL="411163" lvl="1">
              <a:spcBef>
                <a:spcPts val="300"/>
              </a:spcBef>
              <a:buClr>
                <a:schemeClr val="accent2"/>
              </a:buClr>
              <a:buFont typeface="Georgia" pitchFamily="-72" charset="0"/>
              <a:buNone/>
            </a:pPr>
            <a:r>
              <a:rPr lang="en-US" sz="2600">
                <a:solidFill>
                  <a:srgbClr val="7030A0"/>
                </a:solidFill>
                <a:latin typeface="Bell MT" pitchFamily="-72" charset="0"/>
              </a:rPr>
              <a:t>12         239</a:t>
            </a:r>
          </a:p>
          <a:p>
            <a:pPr marL="411163" lvl="1">
              <a:spcBef>
                <a:spcPts val="300"/>
              </a:spcBef>
              <a:buClr>
                <a:schemeClr val="accent2"/>
              </a:buClr>
              <a:buFont typeface="Georgia" pitchFamily="-72" charset="0"/>
              <a:buNone/>
            </a:pPr>
            <a:r>
              <a:rPr lang="en-US" sz="2600">
                <a:solidFill>
                  <a:srgbClr val="7030A0"/>
                </a:solidFill>
                <a:latin typeface="Bell MT" pitchFamily="-72" charset="0"/>
              </a:rPr>
              <a:t>	46.4</a:t>
            </a:r>
          </a:p>
          <a:p>
            <a:pPr marL="411163" lvl="1">
              <a:spcBef>
                <a:spcPts val="300"/>
              </a:spcBef>
              <a:buClr>
                <a:schemeClr val="accent2"/>
              </a:buClr>
              <a:buFont typeface="Georgia" pitchFamily="-72" charset="0"/>
              <a:buNone/>
            </a:pPr>
            <a:r>
              <a:rPr lang="en-US" sz="2600">
                <a:solidFill>
                  <a:srgbClr val="7030A0"/>
                </a:solidFill>
                <a:latin typeface="Bell MT" pitchFamily="-72" charset="0"/>
              </a:rPr>
              <a:t>S: 2</a:t>
            </a:r>
          </a:p>
          <a:p>
            <a:pPr marL="411163" lvl="1">
              <a:spcBef>
                <a:spcPts val="300"/>
              </a:spcBef>
              <a:buClr>
                <a:schemeClr val="accent2"/>
              </a:buClr>
              <a:buFont typeface="Georgia" pitchFamily="-72" charset="0"/>
              <a:buNone/>
            </a:pPr>
            <a:r>
              <a:rPr lang="en-US" sz="2600">
                <a:solidFill>
                  <a:srgbClr val="7030A0"/>
                </a:solidFill>
                <a:latin typeface="Bell MT" pitchFamily="-72" charset="0"/>
              </a:rPr>
              <a:t>B: 0	</a:t>
            </a:r>
          </a:p>
          <a:p>
            <a:pPr marL="411163" lvl="1">
              <a:spcBef>
                <a:spcPts val="300"/>
              </a:spcBef>
              <a:buClr>
                <a:schemeClr val="accent2"/>
              </a:buClr>
              <a:buFont typeface="Georgia" pitchFamily="-72" charset="0"/>
              <a:buNone/>
            </a:pPr>
            <a:r>
              <a:rPr lang="en-US" sz="2600">
                <a:solidFill>
                  <a:srgbClr val="7030A0"/>
                </a:solidFill>
                <a:latin typeface="Bell MT" pitchFamily="-72" charset="0"/>
              </a:rPr>
              <a:t>L: 71</a:t>
            </a:r>
          </a:p>
          <a:p>
            <a:pPr marL="411163" lvl="1">
              <a:spcBef>
                <a:spcPts val="300"/>
              </a:spcBef>
              <a:buClr>
                <a:schemeClr val="accent2"/>
              </a:buClr>
              <a:buFont typeface="Georgia" pitchFamily="-72" charset="0"/>
              <a:buNone/>
            </a:pPr>
            <a:r>
              <a:rPr lang="en-US" sz="2600">
                <a:solidFill>
                  <a:srgbClr val="7030A0"/>
                </a:solidFill>
                <a:latin typeface="Bell MT" pitchFamily="-72" charset="0"/>
              </a:rPr>
              <a:t>M: 6</a:t>
            </a:r>
          </a:p>
          <a:p>
            <a:pPr marL="411163" lvl="1">
              <a:spcBef>
                <a:spcPts val="300"/>
              </a:spcBef>
              <a:buClr>
                <a:schemeClr val="accent2"/>
              </a:buClr>
              <a:buFont typeface="Georgia" pitchFamily="-72" charset="0"/>
              <a:buNone/>
            </a:pPr>
            <a:r>
              <a:rPr lang="en-US" sz="2600">
                <a:solidFill>
                  <a:srgbClr val="7030A0"/>
                </a:solidFill>
                <a:latin typeface="Bell MT" pitchFamily="-72" charset="0"/>
              </a:rPr>
              <a:t>E: 11</a:t>
            </a:r>
          </a:p>
          <a:p>
            <a:pPr marL="411163" lvl="1">
              <a:spcBef>
                <a:spcPts val="300"/>
              </a:spcBef>
              <a:buClr>
                <a:schemeClr val="accent2"/>
              </a:buClr>
              <a:buFont typeface="Georgia" pitchFamily="-72" charset="0"/>
              <a:buNone/>
            </a:pPr>
            <a:endParaRPr lang="en-US" sz="2600">
              <a:solidFill>
                <a:srgbClr val="7030A0"/>
              </a:solidFill>
              <a:latin typeface="Bell MT" pitchFamily="-72" charset="0"/>
            </a:endParaRPr>
          </a:p>
          <a:p>
            <a:pPr marL="411163" lvl="1">
              <a:spcBef>
                <a:spcPts val="300"/>
              </a:spcBef>
              <a:buClr>
                <a:schemeClr val="accent2"/>
              </a:buClr>
              <a:buFont typeface="Georgia" pitchFamily="-72" charset="0"/>
              <a:buNone/>
            </a:pPr>
            <a:r>
              <a:rPr lang="en-US" sz="2600">
                <a:solidFill>
                  <a:srgbClr val="FF0000"/>
                </a:solidFill>
                <a:latin typeface="Bell MT" pitchFamily="-72" charset="0"/>
              </a:rPr>
              <a:t>ANC: 250</a:t>
            </a:r>
          </a:p>
          <a:p>
            <a:pPr marL="411163" lvl="1">
              <a:spcBef>
                <a:spcPts val="300"/>
              </a:spcBef>
              <a:buClr>
                <a:schemeClr val="accent2"/>
              </a:buClr>
              <a:buFont typeface="Georgia" pitchFamily="-72" charset="0"/>
              <a:buNone/>
            </a:pPr>
            <a:endParaRPr lang="en-US" sz="2600" u="sng">
              <a:latin typeface="Bell MT" pitchFamily="-72" charset="0"/>
            </a:endParaRPr>
          </a:p>
          <a:p>
            <a:pPr marL="411163" lvl="1">
              <a:spcBef>
                <a:spcPts val="300"/>
              </a:spcBef>
              <a:buClr>
                <a:schemeClr val="accent2"/>
              </a:buClr>
              <a:buFont typeface="Georgia" pitchFamily="-72" charset="0"/>
              <a:buNone/>
            </a:pPr>
            <a:endParaRPr lang="en-US" sz="2600" b="1">
              <a:solidFill>
                <a:schemeClr val="tx2"/>
              </a:solidFill>
              <a:latin typeface="Bell MT" pitchFamily="-72" charset="0"/>
            </a:endParaRPr>
          </a:p>
        </p:txBody>
      </p:sp>
      <p:sp>
        <p:nvSpPr>
          <p:cNvPr id="8" name="Content Placeholder 2"/>
          <p:cNvSpPr txBox="1">
            <a:spLocks/>
          </p:cNvSpPr>
          <p:nvPr/>
        </p:nvSpPr>
        <p:spPr bwMode="auto">
          <a:xfrm>
            <a:off x="4478338" y="1617663"/>
            <a:ext cx="2286000" cy="5029200"/>
          </a:xfrm>
          <a:prstGeom prst="rect">
            <a:avLst/>
          </a:prstGeom>
          <a:noFill/>
          <a:ln w="9525">
            <a:noFill/>
            <a:miter lim="800000"/>
            <a:headEnd/>
            <a:tailEnd/>
          </a:ln>
        </p:spPr>
        <p:txBody>
          <a:bodyPr>
            <a:prstTxWarp prst="textNoShape">
              <a:avLst/>
            </a:prstTxWarp>
          </a:bodyPr>
          <a:lstStyle/>
          <a:p>
            <a:pPr>
              <a:spcBef>
                <a:spcPts val="300"/>
              </a:spcBef>
              <a:buClr>
                <a:srgbClr val="5BD078"/>
              </a:buClr>
              <a:buFont typeface="Georgia" pitchFamily="-72" charset="0"/>
              <a:buNone/>
            </a:pPr>
            <a:r>
              <a:rPr lang="en-US" sz="2800" u="sng">
                <a:latin typeface="Bell MT" pitchFamily="-72" charset="0"/>
              </a:rPr>
              <a:t>Labs HD3:</a:t>
            </a:r>
            <a:endParaRPr lang="en-US" sz="2800">
              <a:latin typeface="Bell MT" pitchFamily="-72" charset="0"/>
            </a:endParaRPr>
          </a:p>
          <a:p>
            <a:pPr marL="411163" lvl="1">
              <a:spcBef>
                <a:spcPts val="300"/>
              </a:spcBef>
              <a:buClr>
                <a:schemeClr val="accent2"/>
              </a:buClr>
              <a:buFont typeface="Georgia" pitchFamily="-72" charset="0"/>
              <a:buNone/>
            </a:pPr>
            <a:r>
              <a:rPr lang="en-US" sz="2600">
                <a:solidFill>
                  <a:srgbClr val="7030A0"/>
                </a:solidFill>
                <a:latin typeface="Bell MT" pitchFamily="-72" charset="0"/>
              </a:rPr>
              <a:t>	16</a:t>
            </a:r>
          </a:p>
          <a:p>
            <a:pPr marL="411163" lvl="1">
              <a:spcBef>
                <a:spcPts val="300"/>
              </a:spcBef>
              <a:buClr>
                <a:schemeClr val="accent2"/>
              </a:buClr>
              <a:buFont typeface="Georgia" pitchFamily="-72" charset="0"/>
              <a:buNone/>
            </a:pPr>
            <a:r>
              <a:rPr lang="en-US" sz="2600">
                <a:solidFill>
                  <a:srgbClr val="7030A0"/>
                </a:solidFill>
                <a:latin typeface="Bell MT" pitchFamily="-72" charset="0"/>
              </a:rPr>
              <a:t>11         223</a:t>
            </a:r>
          </a:p>
          <a:p>
            <a:pPr marL="411163" lvl="1">
              <a:spcBef>
                <a:spcPts val="300"/>
              </a:spcBef>
              <a:buClr>
                <a:schemeClr val="accent2"/>
              </a:buClr>
              <a:buFont typeface="Georgia" pitchFamily="-72" charset="0"/>
              <a:buNone/>
            </a:pPr>
            <a:r>
              <a:rPr lang="en-US" sz="2600">
                <a:solidFill>
                  <a:srgbClr val="7030A0"/>
                </a:solidFill>
                <a:latin typeface="Bell MT" pitchFamily="-72" charset="0"/>
              </a:rPr>
              <a:t>	44.4</a:t>
            </a:r>
          </a:p>
          <a:p>
            <a:pPr marL="411163" lvl="1">
              <a:spcBef>
                <a:spcPts val="300"/>
              </a:spcBef>
              <a:buClr>
                <a:schemeClr val="accent2"/>
              </a:buClr>
              <a:buFont typeface="Georgia" pitchFamily="-72" charset="0"/>
              <a:buNone/>
            </a:pPr>
            <a:r>
              <a:rPr lang="en-US" sz="2600">
                <a:solidFill>
                  <a:srgbClr val="7030A0"/>
                </a:solidFill>
                <a:latin typeface="Bell MT" pitchFamily="-72" charset="0"/>
              </a:rPr>
              <a:t>S: 4		</a:t>
            </a:r>
          </a:p>
          <a:p>
            <a:pPr marL="411163" lvl="1">
              <a:spcBef>
                <a:spcPts val="300"/>
              </a:spcBef>
              <a:buClr>
                <a:schemeClr val="accent2"/>
              </a:buClr>
              <a:buFont typeface="Georgia" pitchFamily="-72" charset="0"/>
              <a:buNone/>
            </a:pPr>
            <a:r>
              <a:rPr lang="en-US" sz="2600">
                <a:solidFill>
                  <a:srgbClr val="7030A0"/>
                </a:solidFill>
                <a:latin typeface="Bell MT" pitchFamily="-72" charset="0"/>
              </a:rPr>
              <a:t>B: 1	</a:t>
            </a:r>
          </a:p>
          <a:p>
            <a:pPr marL="411163" lvl="1">
              <a:spcBef>
                <a:spcPts val="300"/>
              </a:spcBef>
              <a:buClr>
                <a:schemeClr val="accent2"/>
              </a:buClr>
              <a:buFont typeface="Georgia" pitchFamily="-72" charset="0"/>
              <a:buNone/>
            </a:pPr>
            <a:r>
              <a:rPr lang="en-US" sz="2600">
                <a:solidFill>
                  <a:srgbClr val="7030A0"/>
                </a:solidFill>
                <a:latin typeface="Bell MT" pitchFamily="-72" charset="0"/>
              </a:rPr>
              <a:t>L: 62</a:t>
            </a:r>
          </a:p>
          <a:p>
            <a:pPr marL="411163" lvl="1">
              <a:spcBef>
                <a:spcPts val="300"/>
              </a:spcBef>
              <a:buClr>
                <a:schemeClr val="accent2"/>
              </a:buClr>
              <a:buFont typeface="Georgia" pitchFamily="-72" charset="0"/>
              <a:buNone/>
            </a:pPr>
            <a:r>
              <a:rPr lang="en-US" sz="2600">
                <a:solidFill>
                  <a:srgbClr val="7030A0"/>
                </a:solidFill>
                <a:latin typeface="Bell MT" pitchFamily="-72" charset="0"/>
              </a:rPr>
              <a:t>M: 16</a:t>
            </a:r>
          </a:p>
          <a:p>
            <a:pPr marL="411163" lvl="1">
              <a:spcBef>
                <a:spcPts val="300"/>
              </a:spcBef>
              <a:buClr>
                <a:schemeClr val="accent2"/>
              </a:buClr>
              <a:buFont typeface="Georgia" pitchFamily="-72" charset="0"/>
              <a:buNone/>
            </a:pPr>
            <a:r>
              <a:rPr lang="en-US" sz="2600">
                <a:solidFill>
                  <a:srgbClr val="7030A0"/>
                </a:solidFill>
                <a:latin typeface="Bell MT" pitchFamily="-72" charset="0"/>
              </a:rPr>
              <a:t>E: 11</a:t>
            </a:r>
          </a:p>
          <a:p>
            <a:pPr marL="411163" lvl="1">
              <a:spcBef>
                <a:spcPts val="300"/>
              </a:spcBef>
              <a:buClr>
                <a:schemeClr val="accent2"/>
              </a:buClr>
              <a:buFont typeface="Georgia" pitchFamily="-72" charset="0"/>
              <a:buNone/>
            </a:pPr>
            <a:endParaRPr lang="en-US" sz="2600">
              <a:solidFill>
                <a:srgbClr val="7030A0"/>
              </a:solidFill>
              <a:latin typeface="Bell MT" pitchFamily="-72" charset="0"/>
            </a:endParaRPr>
          </a:p>
          <a:p>
            <a:pPr marL="411163" lvl="1">
              <a:spcBef>
                <a:spcPts val="300"/>
              </a:spcBef>
              <a:buClr>
                <a:schemeClr val="accent2"/>
              </a:buClr>
              <a:buFont typeface="Georgia" pitchFamily="-72" charset="0"/>
              <a:buNone/>
            </a:pPr>
            <a:r>
              <a:rPr lang="en-US" sz="2600">
                <a:solidFill>
                  <a:srgbClr val="FF0000"/>
                </a:solidFill>
                <a:latin typeface="Bell MT" pitchFamily="-72" charset="0"/>
              </a:rPr>
              <a:t>ANC: 800</a:t>
            </a:r>
          </a:p>
          <a:p>
            <a:pPr marL="411163" lvl="1">
              <a:spcBef>
                <a:spcPts val="300"/>
              </a:spcBef>
              <a:buClr>
                <a:schemeClr val="accent2"/>
              </a:buClr>
              <a:buFont typeface="Georgia" pitchFamily="-72" charset="0"/>
              <a:buNone/>
            </a:pPr>
            <a:endParaRPr lang="en-US" sz="2600" u="sng">
              <a:latin typeface="Bell MT" pitchFamily="-72" charset="0"/>
            </a:endParaRPr>
          </a:p>
          <a:p>
            <a:pPr marL="411163" lvl="1">
              <a:spcBef>
                <a:spcPts val="300"/>
              </a:spcBef>
              <a:buClr>
                <a:schemeClr val="accent2"/>
              </a:buClr>
              <a:buFont typeface="Georgia" pitchFamily="-72" charset="0"/>
              <a:buNone/>
            </a:pPr>
            <a:endParaRPr lang="en-US" sz="2600" b="1">
              <a:solidFill>
                <a:schemeClr val="tx2"/>
              </a:solidFill>
              <a:latin typeface="Bell MT" pitchFamily="-72" charset="0"/>
            </a:endParaRPr>
          </a:p>
        </p:txBody>
      </p:sp>
      <p:cxnSp>
        <p:nvCxnSpPr>
          <p:cNvPr id="9" name="Straight Connector 8"/>
          <p:cNvCxnSpPr/>
          <p:nvPr/>
        </p:nvCxnSpPr>
        <p:spPr>
          <a:xfrm>
            <a:off x="2819400" y="2352675"/>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2352675"/>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49538" y="2352675"/>
            <a:ext cx="13716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2352675"/>
            <a:ext cx="13716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6365875" y="3494088"/>
            <a:ext cx="2817813" cy="822325"/>
          </a:xfrm>
          <a:prstGeom prst="rect">
            <a:avLst/>
          </a:prstGeom>
          <a:noFill/>
          <a:ln w="9525">
            <a:noFill/>
            <a:miter lim="800000"/>
            <a:headEnd/>
            <a:tailEnd/>
          </a:ln>
        </p:spPr>
        <p:txBody>
          <a:bodyPr wrap="none">
            <a:prstTxWarp prst="textNoShape">
              <a:avLst/>
            </a:prstTxWarp>
            <a:spAutoFit/>
          </a:bodyPr>
          <a:lstStyle/>
          <a:p>
            <a:pPr marL="411163" lvl="1"/>
            <a:r>
              <a:rPr lang="en-US" sz="2400" u="sng">
                <a:latin typeface="Bell MT" pitchFamily="-72" charset="0"/>
              </a:rPr>
              <a:t>Bone Marrow Bx:</a:t>
            </a:r>
          </a:p>
          <a:p>
            <a:pPr marL="411163" lvl="1"/>
            <a:r>
              <a:rPr lang="en-US" sz="2400">
                <a:latin typeface="Bell MT" pitchFamily="-72"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3" y="1676400"/>
            <a:ext cx="8229600" cy="5029200"/>
          </a:xfrm>
        </p:spPr>
        <p:txBody>
          <a:bodyPr>
            <a:normAutofit fontScale="92500" lnSpcReduction="10000"/>
          </a:bodyPr>
          <a:lstStyle/>
          <a:p>
            <a:pPr marL="365760" indent="-256032" fontAlgn="auto">
              <a:spcAft>
                <a:spcPts val="0"/>
              </a:spcAft>
              <a:buClr>
                <a:schemeClr val="accent3"/>
              </a:buClr>
              <a:buFont typeface="Georgia"/>
              <a:buChar char="•"/>
              <a:defRPr/>
            </a:pPr>
            <a:r>
              <a:rPr lang="en-US" dirty="0" smtClean="0">
                <a:ea typeface="+mn-ea"/>
                <a:cs typeface="+mn-cs"/>
              </a:rPr>
              <a:t>Severe Congenital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Cyclic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Syndromes associated with Neutropenia</a:t>
            </a:r>
          </a:p>
          <a:p>
            <a:pPr marL="658368" lvl="1" indent="-246888" fontAlgn="auto">
              <a:spcAft>
                <a:spcPts val="0"/>
              </a:spcAft>
              <a:buFont typeface="Georgia"/>
              <a:buChar char="▫"/>
              <a:defRPr/>
            </a:pPr>
            <a:r>
              <a:rPr lang="en-US" dirty="0" err="1" smtClean="0">
                <a:ea typeface="+mn-ea"/>
              </a:rPr>
              <a:t>Shwachman</a:t>
            </a:r>
            <a:r>
              <a:rPr lang="en-US" dirty="0" smtClean="0">
                <a:ea typeface="+mn-ea"/>
              </a:rPr>
              <a:t>-Diamond Syndrome</a:t>
            </a:r>
          </a:p>
          <a:p>
            <a:pPr marL="658368" lvl="1" indent="-246888" fontAlgn="auto">
              <a:spcAft>
                <a:spcPts val="0"/>
              </a:spcAft>
              <a:buFont typeface="Georgia"/>
              <a:buChar char="▫"/>
              <a:defRPr/>
            </a:pPr>
            <a:r>
              <a:rPr lang="en-US" dirty="0" err="1" smtClean="0">
                <a:ea typeface="+mn-ea"/>
              </a:rPr>
              <a:t>Fanconi</a:t>
            </a:r>
            <a:r>
              <a:rPr lang="en-US" dirty="0" smtClean="0">
                <a:ea typeface="+mn-ea"/>
              </a:rPr>
              <a:t> Anemia</a:t>
            </a:r>
          </a:p>
          <a:p>
            <a:pPr marL="658368" lvl="1" indent="-246888" fontAlgn="auto">
              <a:spcAft>
                <a:spcPts val="0"/>
              </a:spcAft>
              <a:buFont typeface="Georgia"/>
              <a:buChar char="▫"/>
              <a:defRPr/>
            </a:pPr>
            <a:r>
              <a:rPr lang="en-US" dirty="0" err="1" smtClean="0">
                <a:ea typeface="+mn-ea"/>
              </a:rPr>
              <a:t>Dyskeratosis</a:t>
            </a:r>
            <a:r>
              <a:rPr lang="en-US" dirty="0" smtClean="0">
                <a:ea typeface="+mn-ea"/>
              </a:rPr>
              <a:t> </a:t>
            </a:r>
            <a:r>
              <a:rPr lang="en-US" dirty="0" err="1" smtClean="0">
                <a:ea typeface="+mn-ea"/>
              </a:rPr>
              <a:t>Congenita</a:t>
            </a:r>
            <a:endParaRPr lang="en-US" dirty="0" smtClean="0">
              <a:ea typeface="+mn-ea"/>
            </a:endParaRPr>
          </a:p>
          <a:p>
            <a:pPr marL="658368" lvl="1" indent="-246888" fontAlgn="auto">
              <a:spcAft>
                <a:spcPts val="0"/>
              </a:spcAft>
              <a:buFont typeface="Georgia"/>
              <a:buChar char="▫"/>
              <a:defRPr/>
            </a:pPr>
            <a:r>
              <a:rPr lang="en-US" dirty="0" err="1" smtClean="0">
                <a:ea typeface="+mn-ea"/>
              </a:rPr>
              <a:t>Chediak</a:t>
            </a:r>
            <a:r>
              <a:rPr lang="en-US" dirty="0" smtClean="0">
                <a:ea typeface="+mn-ea"/>
              </a:rPr>
              <a:t>-Higashi</a:t>
            </a:r>
          </a:p>
          <a:p>
            <a:pPr marL="658368" lvl="1" indent="-246888" fontAlgn="auto">
              <a:spcAft>
                <a:spcPts val="0"/>
              </a:spcAft>
              <a:buFont typeface="Georgia"/>
              <a:buChar char="▫"/>
              <a:defRPr/>
            </a:pPr>
            <a:r>
              <a:rPr lang="en-US" dirty="0" err="1" smtClean="0">
                <a:ea typeface="+mn-ea"/>
              </a:rPr>
              <a:t>Glygoen</a:t>
            </a:r>
            <a:r>
              <a:rPr lang="en-US" dirty="0" smtClean="0">
                <a:ea typeface="+mn-ea"/>
              </a:rPr>
              <a:t> Storage 1b</a:t>
            </a:r>
          </a:p>
          <a:p>
            <a:pPr marL="658368" lvl="1" indent="-246888" fontAlgn="auto">
              <a:spcAft>
                <a:spcPts val="0"/>
              </a:spcAft>
              <a:buFont typeface="Georgia"/>
              <a:buChar char="▫"/>
              <a:defRPr/>
            </a:pP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Immunodeficiency</a:t>
            </a:r>
            <a:endParaRPr lang="en-US" dirty="0">
              <a:ea typeface="+mn-ea"/>
              <a:cs typeface="+mn-cs"/>
            </a:endParaRPr>
          </a:p>
        </p:txBody>
      </p:sp>
      <p:sp>
        <p:nvSpPr>
          <p:cNvPr id="4" name="TextBox 3"/>
          <p:cNvSpPr txBox="1">
            <a:spLocks noChangeArrowheads="1"/>
          </p:cNvSpPr>
          <p:nvPr/>
        </p:nvSpPr>
        <p:spPr bwMode="auto">
          <a:xfrm>
            <a:off x="411163" y="2362200"/>
            <a:ext cx="3322637"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
        <p:nvSpPr>
          <p:cNvPr id="105475" name="Title 1"/>
          <p:cNvSpPr txBox="1">
            <a:spLocks/>
          </p:cNvSpPr>
          <p:nvPr/>
        </p:nvSpPr>
        <p:spPr bwMode="auto">
          <a:xfrm>
            <a:off x="152400" y="457200"/>
            <a:ext cx="8229600" cy="1066800"/>
          </a:xfrm>
          <a:prstGeom prst="rect">
            <a:avLst/>
          </a:prstGeom>
          <a:noFill/>
          <a:ln w="9525">
            <a:noFill/>
            <a:miter lim="800000"/>
            <a:headEnd/>
            <a:tailEnd/>
          </a:ln>
        </p:spPr>
        <p:txBody>
          <a:bodyPr anchor="ctr">
            <a:prstTxWarp prst="textNoShape">
              <a:avLst/>
            </a:prstTxWarp>
          </a:bodyPr>
          <a:lstStyle/>
          <a:p>
            <a:r>
              <a:rPr lang="en-US" sz="3600" b="1">
                <a:solidFill>
                  <a:schemeClr val="tx2"/>
                </a:solidFill>
                <a:latin typeface="Calibri" pitchFamily="-72" charset="0"/>
              </a:rPr>
              <a:t>Intrinsic Neutropenia:</a:t>
            </a:r>
            <a:r>
              <a:rPr lang="en-US" sz="4000" i="1">
                <a:solidFill>
                  <a:schemeClr val="tx2"/>
                </a:solidFill>
                <a:latin typeface="Calibri" pitchFamily="-72" charset="0"/>
              </a:rPr>
              <a:t/>
            </a:r>
            <a:br>
              <a:rPr lang="en-US" sz="4000" i="1">
                <a:solidFill>
                  <a:schemeClr val="tx2"/>
                </a:solidFill>
                <a:latin typeface="Calibri" pitchFamily="-72" charset="0"/>
              </a:rPr>
            </a:br>
            <a:r>
              <a:rPr lang="en-US" sz="2000" i="1">
                <a:solidFill>
                  <a:schemeClr val="tx2"/>
                </a:solidFill>
                <a:latin typeface="Calibri" pitchFamily="-72" charset="0"/>
              </a:rPr>
              <a:t>Intrinsic/Inherited/Syndromic/Chronic</a:t>
            </a:r>
            <a:endParaRPr lang="en-US" sz="2700" i="1">
              <a:solidFill>
                <a:schemeClr val="tx2"/>
              </a:solidFill>
              <a:latin typeface="Calibri" pitchFamily="-7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334000"/>
          </a:xfrm>
        </p:spPr>
        <p:txBody>
          <a:bodyPr>
            <a:normAutofit/>
          </a:bodyPr>
          <a:lstStyle/>
          <a:p>
            <a:pPr marL="0" indent="0">
              <a:lnSpc>
                <a:spcPct val="90000"/>
              </a:lnSpc>
              <a:buFont typeface="Georgia" pitchFamily="-72" charset="0"/>
              <a:buNone/>
            </a:pPr>
            <a:r>
              <a:rPr lang="en-US" sz="2600" b="1" u="sng" smtClean="0"/>
              <a:t>At the PMD</a:t>
            </a:r>
          </a:p>
          <a:p>
            <a:pPr marL="0" indent="0">
              <a:lnSpc>
                <a:spcPct val="90000"/>
              </a:lnSpc>
              <a:buFont typeface="Georgia" pitchFamily="-72" charset="0"/>
              <a:buNone/>
            </a:pPr>
            <a:endParaRPr lang="en-US" sz="2600" u="sng" smtClean="0"/>
          </a:p>
          <a:p>
            <a:pPr marL="0" indent="0">
              <a:lnSpc>
                <a:spcPct val="90000"/>
              </a:lnSpc>
            </a:pPr>
            <a:r>
              <a:rPr lang="en-US" sz="2600" u="sng" smtClean="0"/>
              <a:t>CC</a:t>
            </a:r>
            <a:r>
              <a:rPr lang="en-US" sz="2600" smtClean="0"/>
              <a:t>: persistent fever</a:t>
            </a:r>
          </a:p>
          <a:p>
            <a:pPr marL="0" indent="0">
              <a:lnSpc>
                <a:spcPct val="90000"/>
              </a:lnSpc>
            </a:pPr>
            <a:endParaRPr lang="en-US" sz="2600" smtClean="0"/>
          </a:p>
          <a:p>
            <a:pPr marL="0" indent="0">
              <a:lnSpc>
                <a:spcPct val="90000"/>
              </a:lnSpc>
            </a:pPr>
            <a:r>
              <a:rPr lang="en-US" sz="2600" u="sng" smtClean="0"/>
              <a:t>HPI</a:t>
            </a:r>
            <a:r>
              <a:rPr lang="en-US" sz="2600" smtClean="0"/>
              <a:t>: 3y M with 3-4 days of fever to 103-104. Seen twice in the last 4 days without clear etiology of fever</a:t>
            </a:r>
          </a:p>
          <a:p>
            <a:pPr marL="0" indent="0">
              <a:lnSpc>
                <a:spcPct val="90000"/>
              </a:lnSpc>
            </a:pPr>
            <a:endParaRPr lang="en-US" sz="2600" smtClean="0"/>
          </a:p>
          <a:p>
            <a:pPr marL="0" indent="0">
              <a:lnSpc>
                <a:spcPct val="90000"/>
              </a:lnSpc>
            </a:pPr>
            <a:r>
              <a:rPr lang="en-US" sz="2600" u="sng" smtClean="0"/>
              <a:t>ROS</a:t>
            </a:r>
            <a:r>
              <a:rPr lang="en-US" sz="2600" smtClean="0"/>
              <a:t>: fever, URI symptoms</a:t>
            </a:r>
          </a:p>
          <a:p>
            <a:pPr marL="0" indent="0">
              <a:lnSpc>
                <a:spcPct val="90000"/>
              </a:lnSpc>
            </a:pPr>
            <a:endParaRPr lang="en-US" sz="2600" smtClean="0"/>
          </a:p>
          <a:p>
            <a:pPr marL="0" indent="0">
              <a:lnSpc>
                <a:spcPct val="90000"/>
              </a:lnSpc>
            </a:pPr>
            <a:r>
              <a:rPr lang="en-US" sz="2600" u="sng" smtClean="0"/>
              <a:t>PE</a:t>
            </a:r>
            <a:r>
              <a:rPr lang="en-US" sz="2600" smtClean="0"/>
              <a:t>: </a:t>
            </a:r>
            <a:r>
              <a:rPr lang="en-US" sz="2600" i="1" smtClean="0"/>
              <a:t>pertinents</a:t>
            </a:r>
            <a:r>
              <a:rPr lang="en-US" sz="2600" smtClean="0"/>
              <a:t> = +rhinorrhea, erythematous palate, posterior cervical LAD</a:t>
            </a:r>
          </a:p>
          <a:p>
            <a:pPr marL="0" indent="0">
              <a:lnSpc>
                <a:spcPct val="90000"/>
              </a:lnSpc>
            </a:pPr>
            <a:endParaRPr lang="en-US" sz="2600" smtClean="0"/>
          </a:p>
          <a:p>
            <a:pPr marL="0" indent="0">
              <a:lnSpc>
                <a:spcPct val="90000"/>
              </a:lnSpc>
            </a:pPr>
            <a:r>
              <a:rPr lang="en-US" sz="2600" u="sng" smtClean="0"/>
              <a:t>Dispo</a:t>
            </a:r>
            <a:r>
              <a:rPr lang="en-US" sz="2600" smtClean="0"/>
              <a:t>: Labs, then home</a:t>
            </a:r>
          </a:p>
        </p:txBody>
      </p:sp>
      <p:sp>
        <p:nvSpPr>
          <p:cNvPr id="22531" name="Title 1"/>
          <p:cNvSpPr txBox="1">
            <a:spLocks/>
          </p:cNvSpPr>
          <p:nvPr/>
        </p:nvSpPr>
        <p:spPr bwMode="auto">
          <a:xfrm>
            <a:off x="381000" y="2286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2 : </a:t>
            </a:r>
            <a:r>
              <a:rPr lang="en-US" sz="3200" i="1">
                <a:solidFill>
                  <a:schemeClr val="tx2"/>
                </a:solidFill>
                <a:latin typeface="Calibri" pitchFamily="-72" charset="0"/>
              </a:rPr>
              <a:t>Toddler ANC</a:t>
            </a:r>
            <a:endParaRPr lang="en-US" sz="3200">
              <a:solidFill>
                <a:schemeClr val="tx2"/>
              </a:solidFill>
              <a:latin typeface="Calibri" pitchFamily="-7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50" y="2590800"/>
            <a:ext cx="8991600" cy="3886200"/>
          </a:xfrm>
        </p:spPr>
        <p:txBody>
          <a:bodyPr>
            <a:normAutofit fontScale="62500" lnSpcReduction="20000"/>
          </a:bodyPr>
          <a:lstStyle/>
          <a:p>
            <a:pPr marL="342900" indent="-342900" fontAlgn="auto">
              <a:spcBef>
                <a:spcPts val="0"/>
              </a:spcBef>
              <a:spcAft>
                <a:spcPts val="0"/>
              </a:spcAft>
              <a:buClrTx/>
              <a:buFont typeface="Arial" pitchFamily="34" charset="0"/>
              <a:buChar char="•"/>
              <a:defRPr/>
            </a:pPr>
            <a:r>
              <a:rPr lang="en-US" sz="3800" dirty="0" smtClean="0">
                <a:solidFill>
                  <a:prstClr val="black"/>
                </a:solidFill>
                <a:ea typeface="+mn-ea"/>
                <a:cs typeface="+mn-cs"/>
              </a:rPr>
              <a:t>AD</a:t>
            </a:r>
            <a:endParaRPr lang="en-US" sz="3800" dirty="0">
              <a:solidFill>
                <a:prstClr val="black"/>
              </a:solidFill>
              <a:ea typeface="+mn-ea"/>
              <a:cs typeface="+mn-cs"/>
            </a:endParaRPr>
          </a:p>
          <a:p>
            <a:pPr marL="342900" indent="-342900" fontAlgn="auto">
              <a:spcBef>
                <a:spcPts val="0"/>
              </a:spcBef>
              <a:spcAft>
                <a:spcPts val="0"/>
              </a:spcAft>
              <a:buClrTx/>
              <a:buFont typeface="Arial" pitchFamily="34" charset="0"/>
              <a:buChar char="•"/>
              <a:defRPr/>
            </a:pPr>
            <a:endParaRPr lang="en-US" sz="3800" dirty="0" smtClean="0">
              <a:solidFill>
                <a:prstClr val="black"/>
              </a:solidFill>
              <a:ea typeface="+mn-ea"/>
              <a:cs typeface="+mn-cs"/>
            </a:endParaRPr>
          </a:p>
          <a:p>
            <a:pPr marL="342900" indent="-342900" fontAlgn="auto">
              <a:spcBef>
                <a:spcPts val="0"/>
              </a:spcBef>
              <a:spcAft>
                <a:spcPts val="0"/>
              </a:spcAft>
              <a:buClrTx/>
              <a:buFont typeface="Arial" pitchFamily="34" charset="0"/>
              <a:buChar char="•"/>
              <a:defRPr/>
            </a:pPr>
            <a:r>
              <a:rPr lang="en-US" sz="3800" dirty="0" smtClean="0">
                <a:solidFill>
                  <a:prstClr val="black"/>
                </a:solidFill>
                <a:ea typeface="+mn-ea"/>
                <a:cs typeface="+mn-cs"/>
              </a:rPr>
              <a:t>Mutation </a:t>
            </a:r>
            <a:r>
              <a:rPr lang="en-US" sz="3800" dirty="0">
                <a:solidFill>
                  <a:prstClr val="black"/>
                </a:solidFill>
                <a:ea typeface="+mn-ea"/>
                <a:cs typeface="+mn-cs"/>
              </a:rPr>
              <a:t>in </a:t>
            </a:r>
            <a:r>
              <a:rPr lang="en-US" sz="3800" b="1" dirty="0">
                <a:solidFill>
                  <a:srgbClr val="FF0000"/>
                </a:solidFill>
                <a:ea typeface="+mn-ea"/>
                <a:cs typeface="+mn-cs"/>
              </a:rPr>
              <a:t>neutrophil </a:t>
            </a:r>
            <a:r>
              <a:rPr lang="en-US" sz="3800" b="1" dirty="0" err="1">
                <a:solidFill>
                  <a:srgbClr val="FF0000"/>
                </a:solidFill>
                <a:ea typeface="+mn-ea"/>
                <a:cs typeface="+mn-cs"/>
              </a:rPr>
              <a:t>elastase</a:t>
            </a:r>
            <a:r>
              <a:rPr lang="en-US" sz="3800" b="1" dirty="0">
                <a:solidFill>
                  <a:srgbClr val="FF0000"/>
                </a:solidFill>
                <a:ea typeface="+mn-ea"/>
                <a:cs typeface="+mn-cs"/>
              </a:rPr>
              <a:t> gene </a:t>
            </a:r>
            <a:r>
              <a:rPr lang="en-US" sz="3800" dirty="0">
                <a:ea typeface="+mn-ea"/>
                <a:cs typeface="+mn-cs"/>
              </a:rPr>
              <a:t>(ELA2, different location from SCN</a:t>
            </a:r>
            <a:r>
              <a:rPr lang="en-US" sz="3800" dirty="0" smtClean="0">
                <a:ea typeface="+mn-ea"/>
                <a:cs typeface="+mn-cs"/>
              </a:rPr>
              <a:t>)</a:t>
            </a:r>
          </a:p>
          <a:p>
            <a:pPr marL="342900" indent="-342900" fontAlgn="auto">
              <a:spcBef>
                <a:spcPts val="0"/>
              </a:spcBef>
              <a:spcAft>
                <a:spcPts val="0"/>
              </a:spcAft>
              <a:buClrTx/>
              <a:buFont typeface="Arial" pitchFamily="34" charset="0"/>
              <a:buChar char="•"/>
              <a:defRPr/>
            </a:pPr>
            <a:endParaRPr lang="en-US" sz="3800" b="1" dirty="0">
              <a:solidFill>
                <a:srgbClr val="FF0000"/>
              </a:solidFill>
              <a:ea typeface="+mn-ea"/>
              <a:cs typeface="+mn-cs"/>
            </a:endParaRPr>
          </a:p>
          <a:p>
            <a:pPr marL="365760" indent="-256032" fontAlgn="auto">
              <a:spcAft>
                <a:spcPts val="0"/>
              </a:spcAft>
              <a:buClr>
                <a:schemeClr val="accent3"/>
              </a:buClr>
              <a:buFont typeface="Georgia"/>
              <a:buChar char="•"/>
              <a:defRPr/>
            </a:pPr>
            <a:r>
              <a:rPr lang="en-US" sz="3800" dirty="0">
                <a:ea typeface="+mn-ea"/>
                <a:cs typeface="+mn-cs"/>
              </a:rPr>
              <a:t>Fever &amp; oral ulcerations usually are seen during the nadir</a:t>
            </a:r>
          </a:p>
          <a:p>
            <a:pPr marL="658368" lvl="1" indent="-246888" fontAlgn="auto">
              <a:spcAft>
                <a:spcPts val="0"/>
              </a:spcAft>
              <a:buFont typeface="Georgia"/>
              <a:buChar char="▫"/>
              <a:defRPr/>
            </a:pPr>
            <a:r>
              <a:rPr lang="en-US" sz="3500" dirty="0" smtClean="0">
                <a:ea typeface="+mn-ea"/>
              </a:rPr>
              <a:t>more </a:t>
            </a:r>
            <a:r>
              <a:rPr lang="en-US" sz="3500" dirty="0">
                <a:ea typeface="+mn-ea"/>
              </a:rPr>
              <a:t>serious infections include </a:t>
            </a:r>
            <a:r>
              <a:rPr lang="en-US" sz="3500" dirty="0" smtClean="0">
                <a:ea typeface="+mn-ea"/>
              </a:rPr>
              <a:t>PNA, NEC, </a:t>
            </a:r>
            <a:r>
              <a:rPr lang="en-US" sz="3500" dirty="0">
                <a:ea typeface="+mn-ea"/>
              </a:rPr>
              <a:t>peritonitis, and </a:t>
            </a:r>
            <a:r>
              <a:rPr lang="en-US" sz="3500" dirty="0" smtClean="0">
                <a:ea typeface="+mn-ea"/>
              </a:rPr>
              <a:t>E. Coli </a:t>
            </a:r>
            <a:r>
              <a:rPr lang="en-US" sz="3500" dirty="0">
                <a:ea typeface="+mn-ea"/>
              </a:rPr>
              <a:t>or Clostridium </a:t>
            </a:r>
            <a:r>
              <a:rPr lang="en-US" sz="3500" dirty="0" smtClean="0">
                <a:ea typeface="+mn-ea"/>
              </a:rPr>
              <a:t>sepsis</a:t>
            </a:r>
            <a:endParaRPr lang="en-US" sz="3500" b="1" dirty="0">
              <a:solidFill>
                <a:srgbClr val="FF0000"/>
              </a:solidFill>
              <a:ea typeface="+mn-ea"/>
            </a:endParaRPr>
          </a:p>
          <a:p>
            <a:pPr marL="342900" indent="-342900" fontAlgn="auto">
              <a:spcBef>
                <a:spcPts val="0"/>
              </a:spcBef>
              <a:spcAft>
                <a:spcPts val="0"/>
              </a:spcAft>
              <a:buClrTx/>
              <a:buFont typeface="Arial" pitchFamily="34" charset="0"/>
              <a:buChar char="•"/>
              <a:defRPr/>
            </a:pPr>
            <a:endParaRPr lang="en-US" sz="3800" b="1" dirty="0">
              <a:solidFill>
                <a:srgbClr val="FF0000"/>
              </a:solidFill>
              <a:ea typeface="+mn-ea"/>
              <a:cs typeface="+mn-cs"/>
            </a:endParaRPr>
          </a:p>
          <a:p>
            <a:pPr marL="285750" indent="-285750" fontAlgn="auto">
              <a:spcBef>
                <a:spcPts val="0"/>
              </a:spcBef>
              <a:spcAft>
                <a:spcPts val="0"/>
              </a:spcAft>
              <a:buClrTx/>
              <a:buFont typeface="Arial" pitchFamily="34" charset="0"/>
              <a:buChar char="•"/>
              <a:defRPr/>
            </a:pPr>
            <a:r>
              <a:rPr lang="en-US" sz="3800" dirty="0">
                <a:solidFill>
                  <a:prstClr val="black"/>
                </a:solidFill>
                <a:ea typeface="+mn-ea"/>
                <a:cs typeface="+mn-cs"/>
              </a:rPr>
              <a:t>By the time the patient comes to medical attention, the neutrophil count may be recovering --&gt; </a:t>
            </a:r>
            <a:r>
              <a:rPr lang="en-US" sz="3800" b="1" dirty="0">
                <a:solidFill>
                  <a:srgbClr val="FF0000"/>
                </a:solidFill>
                <a:ea typeface="+mn-ea"/>
                <a:cs typeface="+mn-cs"/>
              </a:rPr>
              <a:t>dx requires </a:t>
            </a:r>
            <a:r>
              <a:rPr lang="en-US" sz="3800" b="1" dirty="0" err="1">
                <a:solidFill>
                  <a:srgbClr val="FF0000"/>
                </a:solidFill>
                <a:ea typeface="+mn-ea"/>
                <a:cs typeface="+mn-cs"/>
              </a:rPr>
              <a:t>mult</a:t>
            </a:r>
            <a:r>
              <a:rPr lang="en-US" sz="3800" b="1" dirty="0">
                <a:solidFill>
                  <a:srgbClr val="FF0000"/>
                </a:solidFill>
                <a:ea typeface="+mn-ea"/>
                <a:cs typeface="+mn-cs"/>
              </a:rPr>
              <a:t> blood draws over a 6wk </a:t>
            </a:r>
            <a:r>
              <a:rPr lang="en-US" sz="3800" b="1" dirty="0" err="1">
                <a:solidFill>
                  <a:srgbClr val="FF0000"/>
                </a:solidFill>
                <a:ea typeface="+mn-ea"/>
                <a:cs typeface="+mn-cs"/>
              </a:rPr>
              <a:t>pd</a:t>
            </a:r>
            <a:endParaRPr lang="en-US" sz="3800" b="1" dirty="0">
              <a:solidFill>
                <a:srgbClr val="FF0000"/>
              </a:solidFill>
              <a:ea typeface="+mn-ea"/>
              <a:cs typeface="+mn-cs"/>
            </a:endParaRPr>
          </a:p>
          <a:p>
            <a:pPr marL="285750" indent="-285750" fontAlgn="auto">
              <a:spcBef>
                <a:spcPts val="0"/>
              </a:spcBef>
              <a:spcAft>
                <a:spcPts val="0"/>
              </a:spcAft>
              <a:buClrTx/>
              <a:buFont typeface="Arial" pitchFamily="34" charset="0"/>
              <a:buChar char="•"/>
              <a:defRPr/>
            </a:pPr>
            <a:endParaRPr lang="en-US" sz="2200" b="1" dirty="0">
              <a:solidFill>
                <a:srgbClr val="FF0000"/>
              </a:solidFill>
              <a:ea typeface="+mn-ea"/>
              <a:cs typeface="+mn-cs"/>
            </a:endParaRPr>
          </a:p>
        </p:txBody>
      </p:sp>
      <p:graphicFrame>
        <p:nvGraphicFramePr>
          <p:cNvPr id="4" name="Table 3"/>
          <p:cNvGraphicFramePr>
            <a:graphicFrameLocks noGrp="1"/>
          </p:cNvGraphicFramePr>
          <p:nvPr/>
        </p:nvGraphicFramePr>
        <p:xfrm>
          <a:off x="990600" y="1066800"/>
          <a:ext cx="7239000" cy="517525"/>
        </p:xfrm>
        <a:graphic>
          <a:graphicData uri="http://schemas.openxmlformats.org/drawingml/2006/table">
            <a:tbl>
              <a:tblPr firstRow="1" bandRow="1">
                <a:tableStyleId>{5C22544A-7EE6-4342-B048-85BDC9FD1C3A}</a:tableStyleId>
              </a:tblPr>
              <a:tblGrid>
                <a:gridCol w="7239000"/>
              </a:tblGrid>
              <a:tr h="283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Cyclic</a:t>
                      </a:r>
                      <a:r>
                        <a:rPr lang="en-US" sz="2800" b="1" i="1" baseline="0" dirty="0" smtClean="0">
                          <a:solidFill>
                            <a:schemeClr val="tx1"/>
                          </a:solidFill>
                        </a:rPr>
                        <a:t> Neutropenia: </a:t>
                      </a:r>
                      <a:r>
                        <a:rPr lang="en-US" sz="2400" b="1" i="1" baseline="0" dirty="0" smtClean="0">
                          <a:solidFill>
                            <a:schemeClr val="tx1"/>
                          </a:solidFill>
                        </a:rPr>
                        <a:t>0.6 in a million!!</a:t>
                      </a:r>
                      <a:endParaRPr lang="en-US" sz="2400" b="1" i="1" dirty="0" smtClean="0">
                        <a:solidFill>
                          <a:schemeClr val="tx1"/>
                        </a:solidFill>
                      </a:endParaRPr>
                    </a:p>
                  </a:txBody>
                  <a:tcPr>
                    <a:solidFill>
                      <a:schemeClr val="bg2"/>
                    </a:solidFill>
                  </a:tcPr>
                </a:tc>
              </a:tr>
            </a:tbl>
          </a:graphicData>
        </a:graphic>
      </p:graphicFrame>
      <p:sp>
        <p:nvSpPr>
          <p:cNvPr id="107528" name="Title 1"/>
          <p:cNvSpPr>
            <a:spLocks noGrp="1"/>
          </p:cNvSpPr>
          <p:nvPr>
            <p:ph type="title"/>
          </p:nvPr>
        </p:nvSpPr>
        <p:spPr>
          <a:xfrm>
            <a:off x="17463" y="304800"/>
            <a:ext cx="8229600" cy="792163"/>
          </a:xfrm>
        </p:spPr>
        <p:txBody>
          <a:bodyPr/>
          <a:lstStyle/>
          <a:p>
            <a:r>
              <a:rPr lang="en-US" sz="1800"/>
              <a:t>Inherited/Intrinsic Neutropenia: </a:t>
            </a:r>
            <a:r>
              <a:rPr lang="en-US" sz="2400" b="1"/>
              <a:t/>
            </a:r>
            <a:br>
              <a:rPr lang="en-US" sz="2400" b="1"/>
            </a:br>
            <a:r>
              <a:rPr lang="en-US" sz="2400" b="1"/>
              <a:t>Cyclic Neutropenia</a:t>
            </a:r>
          </a:p>
        </p:txBody>
      </p:sp>
      <p:sp>
        <p:nvSpPr>
          <p:cNvPr id="107529" name="Content Placeholder 2"/>
          <p:cNvSpPr txBox="1">
            <a:spLocks/>
          </p:cNvSpPr>
          <p:nvPr/>
        </p:nvSpPr>
        <p:spPr bwMode="auto">
          <a:xfrm>
            <a:off x="152400" y="1828800"/>
            <a:ext cx="8991600" cy="7620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endParaRPr lang="en-US" sz="2200" b="1">
              <a:solidFill>
                <a:srgbClr val="FF0000"/>
              </a:solidFill>
              <a:latin typeface="Bell MT" pitchFamily="-72" charset="0"/>
            </a:endParaRPr>
          </a:p>
        </p:txBody>
      </p:sp>
      <p:sp>
        <p:nvSpPr>
          <p:cNvPr id="107530" name="Content Placeholder 2"/>
          <p:cNvSpPr txBox="1">
            <a:spLocks/>
          </p:cNvSpPr>
          <p:nvPr/>
        </p:nvSpPr>
        <p:spPr bwMode="auto">
          <a:xfrm>
            <a:off x="152400" y="1593850"/>
            <a:ext cx="8991600" cy="7620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r>
              <a:rPr lang="en-US" sz="2400" b="1">
                <a:latin typeface="Bell MT" pitchFamily="-72" charset="0"/>
              </a:rPr>
              <a:t>21d cycles of changing neutrophil counts, neutropenia spans 3-6d</a:t>
            </a:r>
          </a:p>
          <a:p>
            <a:pPr algn="ctr">
              <a:spcBef>
                <a:spcPts val="300"/>
              </a:spcBef>
              <a:buClr>
                <a:srgbClr val="5BD078"/>
              </a:buClr>
              <a:buFont typeface="Georgia" pitchFamily="-72" charset="0"/>
              <a:buNone/>
            </a:pPr>
            <a:r>
              <a:rPr lang="en-US" sz="2400" b="1">
                <a:solidFill>
                  <a:srgbClr val="FF0000"/>
                </a:solidFill>
                <a:latin typeface="Bell MT" pitchFamily="-72" charset="0"/>
              </a:rPr>
              <a:t>CBC 2x/wk x2mo + molecular genetic studies to confirm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50" y="2566988"/>
            <a:ext cx="8991600" cy="4291012"/>
          </a:xfrm>
        </p:spPr>
        <p:txBody>
          <a:bodyPr/>
          <a:lstStyle/>
          <a:p>
            <a:pPr marL="285750" indent="-285750">
              <a:spcBef>
                <a:spcPct val="0"/>
              </a:spcBef>
              <a:buClrTx/>
              <a:buFont typeface="Arial" pitchFamily="-72" charset="0"/>
              <a:buChar char="•"/>
            </a:pPr>
            <a:endParaRPr lang="en-US" sz="2200" b="1">
              <a:solidFill>
                <a:srgbClr val="FF0000"/>
              </a:solidFill>
            </a:endParaRPr>
          </a:p>
          <a:p>
            <a:pPr marL="285750" indent="-285750">
              <a:spcBef>
                <a:spcPct val="0"/>
              </a:spcBef>
              <a:buClrTx/>
              <a:buFont typeface="Arial" pitchFamily="-72" charset="0"/>
              <a:buChar char="•"/>
            </a:pPr>
            <a:r>
              <a:rPr lang="en-US" sz="2400" u="sng">
                <a:solidFill>
                  <a:srgbClr val="000000"/>
                </a:solidFill>
              </a:rPr>
              <a:t>Rx</a:t>
            </a:r>
            <a:r>
              <a:rPr lang="en-US" sz="2400">
                <a:solidFill>
                  <a:srgbClr val="000000"/>
                </a:solidFill>
              </a:rPr>
              <a:t>: daily G-CSF --&gt; cycle of neutropenia changes from 21d to 9-11d interval with 1d of profound </a:t>
            </a:r>
            <a:r>
              <a:rPr lang="en-US" sz="2400" smtClean="0">
                <a:solidFill>
                  <a:srgbClr val="000000"/>
                </a:solidFill>
              </a:rPr>
              <a:t>neutropenia</a:t>
            </a:r>
          </a:p>
          <a:p>
            <a:pPr marL="577850" lvl="1" indent="-285750">
              <a:spcBef>
                <a:spcPct val="0"/>
              </a:spcBef>
              <a:buClrTx/>
              <a:buFont typeface="Arial" pitchFamily="-72" charset="0"/>
              <a:buChar char="•"/>
            </a:pPr>
            <a:r>
              <a:rPr lang="en-US" sz="2200"/>
              <a:t>recommended to prevent severe symptoms at the nadir of the cycle</a:t>
            </a:r>
          </a:p>
          <a:p>
            <a:pPr marL="285750" indent="-285750">
              <a:spcBef>
                <a:spcPct val="0"/>
              </a:spcBef>
              <a:buClrTx/>
              <a:buFont typeface="Arial" pitchFamily="-72" charset="0"/>
              <a:buChar char="•"/>
            </a:pPr>
            <a:endParaRPr lang="en-US" sz="2400">
              <a:solidFill>
                <a:srgbClr val="000000"/>
              </a:solidFill>
            </a:endParaRPr>
          </a:p>
          <a:p>
            <a:pPr marL="285750" indent="-285750">
              <a:spcBef>
                <a:spcPct val="0"/>
              </a:spcBef>
              <a:buClrTx/>
              <a:buFont typeface="Arial" pitchFamily="-72" charset="0"/>
              <a:buChar char="•"/>
            </a:pPr>
            <a:endParaRPr lang="en-US" sz="2400">
              <a:solidFill>
                <a:srgbClr val="000000"/>
              </a:solidFill>
            </a:endParaRPr>
          </a:p>
          <a:p>
            <a:pPr marL="285750" indent="-285750">
              <a:spcBef>
                <a:spcPct val="0"/>
              </a:spcBef>
              <a:buClrTx/>
              <a:buFont typeface="Arial" pitchFamily="-72" charset="0"/>
              <a:buChar char="•"/>
            </a:pPr>
            <a:r>
              <a:rPr lang="en-US" sz="2400">
                <a:solidFill>
                  <a:srgbClr val="000000"/>
                </a:solidFill>
              </a:rPr>
              <a:t>No increased risk of </a:t>
            </a:r>
            <a:r>
              <a:rPr lang="en-US" sz="2400" smtClean="0">
                <a:solidFill>
                  <a:srgbClr val="000000"/>
                </a:solidFill>
              </a:rPr>
              <a:t>MDS/AML</a:t>
            </a:r>
            <a:endParaRPr lang="en-US" sz="2400">
              <a:solidFill>
                <a:srgbClr val="000000"/>
              </a:solidFill>
            </a:endParaRPr>
          </a:p>
        </p:txBody>
      </p:sp>
      <p:graphicFrame>
        <p:nvGraphicFramePr>
          <p:cNvPr id="4" name="Table 3"/>
          <p:cNvGraphicFramePr>
            <a:graphicFrameLocks noGrp="1"/>
          </p:cNvGraphicFramePr>
          <p:nvPr/>
        </p:nvGraphicFramePr>
        <p:xfrm>
          <a:off x="1028700" y="1152525"/>
          <a:ext cx="7239000" cy="517525"/>
        </p:xfrm>
        <a:graphic>
          <a:graphicData uri="http://schemas.openxmlformats.org/drawingml/2006/table">
            <a:tbl>
              <a:tblPr firstRow="1" bandRow="1">
                <a:tableStyleId>{5C22544A-7EE6-4342-B048-85BDC9FD1C3A}</a:tableStyleId>
              </a:tblPr>
              <a:tblGrid>
                <a:gridCol w="7239000"/>
              </a:tblGrid>
              <a:tr h="283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Cyclic</a:t>
                      </a:r>
                      <a:r>
                        <a:rPr lang="en-US" sz="2800" b="1" i="1" baseline="0" dirty="0" smtClean="0">
                          <a:solidFill>
                            <a:schemeClr val="tx1"/>
                          </a:solidFill>
                        </a:rPr>
                        <a:t> Neutropenia: </a:t>
                      </a:r>
                      <a:r>
                        <a:rPr lang="en-US" sz="2400" b="1" i="1" baseline="0" dirty="0" smtClean="0">
                          <a:solidFill>
                            <a:schemeClr val="tx1"/>
                          </a:solidFill>
                        </a:rPr>
                        <a:t>0.6 in a million!!</a:t>
                      </a:r>
                      <a:endParaRPr lang="en-US" sz="2400" b="1" i="1" dirty="0" smtClean="0">
                        <a:solidFill>
                          <a:schemeClr val="tx1"/>
                        </a:solidFill>
                      </a:endParaRPr>
                    </a:p>
                  </a:txBody>
                  <a:tcPr>
                    <a:solidFill>
                      <a:schemeClr val="bg2"/>
                    </a:solidFill>
                  </a:tcPr>
                </a:tc>
              </a:tr>
            </a:tbl>
          </a:graphicData>
        </a:graphic>
      </p:graphicFrame>
      <p:sp>
        <p:nvSpPr>
          <p:cNvPr id="109576" name="Title 1"/>
          <p:cNvSpPr>
            <a:spLocks noGrp="1"/>
          </p:cNvSpPr>
          <p:nvPr>
            <p:ph type="title"/>
          </p:nvPr>
        </p:nvSpPr>
        <p:spPr>
          <a:xfrm>
            <a:off x="11113" y="381000"/>
            <a:ext cx="8229600" cy="792163"/>
          </a:xfrm>
        </p:spPr>
        <p:txBody>
          <a:bodyPr/>
          <a:lstStyle/>
          <a:p>
            <a:r>
              <a:rPr lang="en-US" sz="1800"/>
              <a:t>Inherited/Intrinsic Neutropenia: </a:t>
            </a:r>
            <a:r>
              <a:rPr lang="en-US" sz="2400" b="1"/>
              <a:t/>
            </a:r>
            <a:br>
              <a:rPr lang="en-US" sz="2400" b="1"/>
            </a:br>
            <a:r>
              <a:rPr lang="en-US" sz="2400" b="1"/>
              <a:t>Cyclic Neutropenia</a:t>
            </a:r>
          </a:p>
        </p:txBody>
      </p:sp>
      <p:sp>
        <p:nvSpPr>
          <p:cNvPr id="109577" name="Content Placeholder 2"/>
          <p:cNvSpPr txBox="1">
            <a:spLocks/>
          </p:cNvSpPr>
          <p:nvPr/>
        </p:nvSpPr>
        <p:spPr bwMode="auto">
          <a:xfrm>
            <a:off x="152400" y="1828800"/>
            <a:ext cx="8991600" cy="7620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endParaRPr lang="en-US" sz="2200" b="1">
              <a:solidFill>
                <a:srgbClr val="FF0000"/>
              </a:solidFill>
              <a:latin typeface="Bell MT" pitchFamily="-72" charset="0"/>
            </a:endParaRPr>
          </a:p>
        </p:txBody>
      </p:sp>
      <p:sp>
        <p:nvSpPr>
          <p:cNvPr id="7" name="Content Placeholder 2"/>
          <p:cNvSpPr txBox="1">
            <a:spLocks/>
          </p:cNvSpPr>
          <p:nvPr/>
        </p:nvSpPr>
        <p:spPr>
          <a:xfrm>
            <a:off x="152400" y="1647825"/>
            <a:ext cx="8991600" cy="762000"/>
          </a:xfrm>
          <a:prstGeom prst="rect">
            <a:avLst/>
          </a:prstGeom>
        </p:spPr>
        <p:txBody>
          <a:bodyPr>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fontAlgn="auto">
              <a:spcAft>
                <a:spcPts val="0"/>
              </a:spcAft>
              <a:buFont typeface="Georgia"/>
              <a:buNone/>
              <a:defRPr/>
            </a:pPr>
            <a:r>
              <a:rPr lang="en-US" sz="2200" b="1" dirty="0" smtClean="0"/>
              <a:t>21d cycles of changing neutrophil counts, neutropenia spans 3-6d</a:t>
            </a:r>
          </a:p>
          <a:p>
            <a:pPr marL="0" indent="0" algn="ctr" fontAlgn="auto">
              <a:spcAft>
                <a:spcPts val="0"/>
              </a:spcAft>
              <a:buFont typeface="Georgia"/>
              <a:buNone/>
              <a:defRPr/>
            </a:pPr>
            <a:r>
              <a:rPr lang="en-US" sz="2200" b="1" dirty="0" smtClean="0">
                <a:solidFill>
                  <a:srgbClr val="FF0000"/>
                </a:solidFill>
              </a:rPr>
              <a:t>CBC 2x/</a:t>
            </a:r>
            <a:r>
              <a:rPr lang="en-US" sz="2200" b="1" dirty="0" err="1" smtClean="0">
                <a:solidFill>
                  <a:srgbClr val="FF0000"/>
                </a:solidFill>
              </a:rPr>
              <a:t>wk</a:t>
            </a:r>
            <a:r>
              <a:rPr lang="en-US" sz="2200" b="1" dirty="0" smtClean="0">
                <a:solidFill>
                  <a:srgbClr val="FF0000"/>
                </a:solidFill>
              </a:rPr>
              <a:t> x2mo + molecular genetic studies to confirm</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28700" y="1304925"/>
          <a:ext cx="7239000" cy="517525"/>
        </p:xfrm>
        <a:graphic>
          <a:graphicData uri="http://schemas.openxmlformats.org/drawingml/2006/table">
            <a:tbl>
              <a:tblPr firstRow="1" bandRow="1">
                <a:tableStyleId>{5C22544A-7EE6-4342-B048-85BDC9FD1C3A}</a:tableStyleId>
              </a:tblPr>
              <a:tblGrid>
                <a:gridCol w="7239000"/>
              </a:tblGrid>
              <a:tr h="283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Cyclic</a:t>
                      </a:r>
                      <a:r>
                        <a:rPr lang="en-US" sz="2800" b="1" i="1" baseline="0" dirty="0" smtClean="0">
                          <a:solidFill>
                            <a:schemeClr val="tx1"/>
                          </a:solidFill>
                        </a:rPr>
                        <a:t> Neutropenia</a:t>
                      </a:r>
                      <a:endParaRPr lang="en-US" sz="2400" b="1" i="1" dirty="0" smtClean="0">
                        <a:solidFill>
                          <a:schemeClr val="tx1"/>
                        </a:solidFill>
                      </a:endParaRPr>
                    </a:p>
                  </a:txBody>
                  <a:tcPr>
                    <a:solidFill>
                      <a:schemeClr val="bg2"/>
                    </a:solidFill>
                  </a:tcPr>
                </a:tc>
              </a:tr>
            </a:tbl>
          </a:graphicData>
        </a:graphic>
      </p:graphicFrame>
      <p:sp>
        <p:nvSpPr>
          <p:cNvPr id="111623" name="Title 1"/>
          <p:cNvSpPr>
            <a:spLocks noGrp="1"/>
          </p:cNvSpPr>
          <p:nvPr>
            <p:ph type="title"/>
          </p:nvPr>
        </p:nvSpPr>
        <p:spPr>
          <a:xfrm>
            <a:off x="0" y="381000"/>
            <a:ext cx="8229600" cy="792163"/>
          </a:xfrm>
        </p:spPr>
        <p:txBody>
          <a:bodyPr/>
          <a:lstStyle/>
          <a:p>
            <a:r>
              <a:rPr lang="en-US" sz="1800"/>
              <a:t>Inherited/Intrinsic Neutropenia: </a:t>
            </a:r>
            <a:r>
              <a:rPr lang="en-US" sz="2400" b="1"/>
              <a:t/>
            </a:r>
            <a:br>
              <a:rPr lang="en-US" sz="2400" b="1"/>
            </a:br>
            <a:r>
              <a:rPr lang="en-US" sz="2400" b="1"/>
              <a:t>Cyclic Neutropenia</a:t>
            </a:r>
          </a:p>
        </p:txBody>
      </p:sp>
      <p:sp>
        <p:nvSpPr>
          <p:cNvPr id="111624" name="Content Placeholder 2"/>
          <p:cNvSpPr txBox="1">
            <a:spLocks/>
          </p:cNvSpPr>
          <p:nvPr/>
        </p:nvSpPr>
        <p:spPr bwMode="auto">
          <a:xfrm>
            <a:off x="152400" y="1828800"/>
            <a:ext cx="8991600" cy="7620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endParaRPr lang="en-US" sz="2200" b="1">
              <a:solidFill>
                <a:srgbClr val="FF0000"/>
              </a:solidFill>
              <a:latin typeface="Bell MT" pitchFamily="-72" charset="0"/>
            </a:endParaRPr>
          </a:p>
        </p:txBody>
      </p:sp>
      <p:sp>
        <p:nvSpPr>
          <p:cNvPr id="7" name="Content Placeholder 2"/>
          <p:cNvSpPr txBox="1">
            <a:spLocks/>
          </p:cNvSpPr>
          <p:nvPr/>
        </p:nvSpPr>
        <p:spPr>
          <a:xfrm>
            <a:off x="152400" y="1981200"/>
            <a:ext cx="8991600" cy="762000"/>
          </a:xfrm>
          <a:prstGeom prst="rect">
            <a:avLst/>
          </a:prstGeom>
        </p:spPr>
        <p:txBody>
          <a:bodyPr>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fontAlgn="auto">
              <a:spcBef>
                <a:spcPts val="0"/>
              </a:spcBef>
              <a:spcAft>
                <a:spcPts val="0"/>
              </a:spcAft>
              <a:buClrTx/>
              <a:buFont typeface="Georgia"/>
              <a:buNone/>
              <a:defRPr/>
            </a:pPr>
            <a:r>
              <a:rPr lang="en-US" sz="2400" dirty="0">
                <a:solidFill>
                  <a:prstClr val="black"/>
                </a:solidFill>
              </a:rPr>
              <a:t>Differentiated from idiopathic neutropenia by nadir of neutropenia accompanied by elevated monocyte in reciprocal relationship</a:t>
            </a:r>
          </a:p>
        </p:txBody>
      </p:sp>
      <p:pic>
        <p:nvPicPr>
          <p:cNvPr id="8" name="Picture 2"/>
          <p:cNvPicPr>
            <a:picLocks noChangeAspect="1" noChangeArrowheads="1"/>
          </p:cNvPicPr>
          <p:nvPr/>
        </p:nvPicPr>
        <p:blipFill>
          <a:blip r:embed="rId3"/>
          <a:srcRect/>
          <a:stretch>
            <a:fillRect/>
          </a:stretch>
        </p:blipFill>
        <p:spPr bwMode="auto">
          <a:xfrm>
            <a:off x="533400" y="2971800"/>
            <a:ext cx="829945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3666" name="Title 1"/>
          <p:cNvSpPr>
            <a:spLocks noGrp="1"/>
          </p:cNvSpPr>
          <p:nvPr>
            <p:ph type="title"/>
          </p:nvPr>
        </p:nvSpPr>
        <p:spPr>
          <a:xfrm>
            <a:off x="228600" y="381000"/>
            <a:ext cx="8229600" cy="1066800"/>
          </a:xfrm>
        </p:spPr>
        <p:txBody>
          <a:bodyPr/>
          <a:lstStyle/>
          <a:p>
            <a:r>
              <a:rPr lang="en-US" b="1" smtClean="0"/>
              <a:t>C A S E : </a:t>
            </a:r>
            <a:r>
              <a:rPr lang="en-US" i="1" smtClean="0"/>
              <a:t>Baby Boy ANC</a:t>
            </a:r>
          </a:p>
        </p:txBody>
      </p:sp>
      <p:sp>
        <p:nvSpPr>
          <p:cNvPr id="113667" name="Content Placeholder 2"/>
          <p:cNvSpPr>
            <a:spLocks noGrp="1"/>
          </p:cNvSpPr>
          <p:nvPr>
            <p:ph idx="1"/>
          </p:nvPr>
        </p:nvSpPr>
        <p:spPr>
          <a:xfrm>
            <a:off x="1284288" y="1617663"/>
            <a:ext cx="2286000" cy="5029200"/>
          </a:xfrm>
        </p:spPr>
        <p:txBody>
          <a:bodyPr/>
          <a:lstStyle/>
          <a:p>
            <a:pPr marL="0" indent="0">
              <a:buFont typeface="Georgia" pitchFamily="-72" charset="0"/>
              <a:buNone/>
            </a:pPr>
            <a:r>
              <a:rPr lang="en-US" u="sng" smtClean="0"/>
              <a:t>Labs ED:</a:t>
            </a:r>
            <a:endParaRPr lang="en-US" smtClean="0"/>
          </a:p>
          <a:p>
            <a:pPr marL="411163" lvl="1" indent="0">
              <a:buFont typeface="Georgia" pitchFamily="-72" charset="0"/>
              <a:buNone/>
            </a:pPr>
            <a:r>
              <a:rPr lang="en-US" smtClean="0">
                <a:solidFill>
                  <a:srgbClr val="7030A0"/>
                </a:solidFill>
              </a:rPr>
              <a:t>	17</a:t>
            </a:r>
          </a:p>
          <a:p>
            <a:pPr marL="411163" lvl="1" indent="0">
              <a:buFont typeface="Georgia" pitchFamily="-72" charset="0"/>
              <a:buNone/>
            </a:pPr>
            <a:r>
              <a:rPr lang="en-US" smtClean="0">
                <a:solidFill>
                  <a:srgbClr val="7030A0"/>
                </a:solidFill>
              </a:rPr>
              <a:t>10         229</a:t>
            </a:r>
          </a:p>
          <a:p>
            <a:pPr marL="411163" lvl="1" indent="0">
              <a:buFont typeface="Georgia" pitchFamily="-72" charset="0"/>
              <a:buNone/>
            </a:pPr>
            <a:r>
              <a:rPr lang="en-US" smtClean="0">
                <a:solidFill>
                  <a:srgbClr val="7030A0"/>
                </a:solidFill>
              </a:rPr>
              <a:t>	47.9</a:t>
            </a:r>
          </a:p>
          <a:p>
            <a:pPr marL="411163" lvl="1" indent="0">
              <a:buFont typeface="Georgia" pitchFamily="-72" charset="0"/>
              <a:buNone/>
            </a:pPr>
            <a:r>
              <a:rPr lang="en-US" smtClean="0">
                <a:solidFill>
                  <a:srgbClr val="7030A0"/>
                </a:solidFill>
              </a:rPr>
              <a:t>S: 4		</a:t>
            </a:r>
          </a:p>
          <a:p>
            <a:pPr marL="411163" lvl="1" indent="0">
              <a:buFont typeface="Georgia" pitchFamily="-72" charset="0"/>
              <a:buNone/>
            </a:pPr>
            <a:r>
              <a:rPr lang="en-US" smtClean="0">
                <a:solidFill>
                  <a:srgbClr val="7030A0"/>
                </a:solidFill>
              </a:rPr>
              <a:t>B: 1	</a:t>
            </a:r>
          </a:p>
          <a:p>
            <a:pPr marL="411163" lvl="1" indent="0">
              <a:buFont typeface="Georgia" pitchFamily="-72" charset="0"/>
              <a:buNone/>
            </a:pPr>
            <a:r>
              <a:rPr lang="en-US" smtClean="0">
                <a:solidFill>
                  <a:srgbClr val="7030A0"/>
                </a:solidFill>
              </a:rPr>
              <a:t>L: 64</a:t>
            </a:r>
          </a:p>
          <a:p>
            <a:pPr marL="411163" lvl="1" indent="0">
              <a:buFont typeface="Georgia" pitchFamily="-72" charset="0"/>
              <a:buNone/>
            </a:pPr>
            <a:r>
              <a:rPr lang="en-US" b="1" smtClean="0">
                <a:solidFill>
                  <a:srgbClr val="002060"/>
                </a:solidFill>
              </a:rPr>
              <a:t>M: 14</a:t>
            </a:r>
          </a:p>
          <a:p>
            <a:pPr marL="411163" lvl="1" indent="0">
              <a:buFont typeface="Georgia" pitchFamily="-72" charset="0"/>
              <a:buNone/>
            </a:pPr>
            <a:r>
              <a:rPr lang="en-US" smtClean="0">
                <a:solidFill>
                  <a:schemeClr val="tx2"/>
                </a:solidFill>
              </a:rPr>
              <a:t>E: 7</a:t>
            </a:r>
          </a:p>
          <a:p>
            <a:pPr marL="411163" lvl="1" indent="0">
              <a:buFont typeface="Georgia" pitchFamily="-72" charset="0"/>
              <a:buNone/>
            </a:pPr>
            <a:endParaRPr lang="en-US" b="1" smtClean="0">
              <a:solidFill>
                <a:schemeClr val="tx2"/>
              </a:solidFill>
            </a:endParaRPr>
          </a:p>
          <a:p>
            <a:pPr marL="411163" lvl="1" indent="0">
              <a:buFont typeface="Georgia" pitchFamily="-72" charset="0"/>
              <a:buNone/>
            </a:pPr>
            <a:r>
              <a:rPr lang="en-US" smtClean="0">
                <a:solidFill>
                  <a:srgbClr val="FF0000"/>
                </a:solidFill>
              </a:rPr>
              <a:t>ANC: 500</a:t>
            </a:r>
          </a:p>
          <a:p>
            <a:pPr marL="411163" lvl="1" indent="0">
              <a:buFont typeface="Georgia" pitchFamily="-72" charset="0"/>
              <a:buNone/>
            </a:pPr>
            <a:endParaRPr lang="en-US" u="sng" smtClean="0">
              <a:solidFill>
                <a:schemeClr val="tx1"/>
              </a:solidFill>
            </a:endParaRPr>
          </a:p>
          <a:p>
            <a:pPr marL="411163" lvl="1" indent="0">
              <a:buFont typeface="Georgia" pitchFamily="-72" charset="0"/>
              <a:buNone/>
            </a:pPr>
            <a:endParaRPr lang="en-US" b="1" smtClean="0">
              <a:solidFill>
                <a:schemeClr val="tx2"/>
              </a:solidFill>
            </a:endParaRPr>
          </a:p>
        </p:txBody>
      </p:sp>
      <p:cxnSp>
        <p:nvCxnSpPr>
          <p:cNvPr id="5" name="Straight Connector 4"/>
          <p:cNvCxnSpPr/>
          <p:nvPr/>
        </p:nvCxnSpPr>
        <p:spPr>
          <a:xfrm>
            <a:off x="1693863" y="2317750"/>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76400" y="2317750"/>
            <a:ext cx="13716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bwMode="auto">
          <a:xfrm>
            <a:off x="4953000" y="1617663"/>
            <a:ext cx="2286000" cy="5029200"/>
          </a:xfrm>
          <a:prstGeom prst="rect">
            <a:avLst/>
          </a:prstGeom>
          <a:noFill/>
          <a:ln w="9525">
            <a:noFill/>
            <a:miter lim="800000"/>
            <a:headEnd/>
            <a:tailEnd/>
          </a:ln>
        </p:spPr>
        <p:txBody>
          <a:bodyPr>
            <a:prstTxWarp prst="textNoShape">
              <a:avLst/>
            </a:prstTxWarp>
          </a:bodyPr>
          <a:lstStyle/>
          <a:p>
            <a:pPr>
              <a:spcBef>
                <a:spcPts val="300"/>
              </a:spcBef>
              <a:buClr>
                <a:srgbClr val="5BD078"/>
              </a:buClr>
              <a:buFont typeface="Georgia" pitchFamily="-72" charset="0"/>
              <a:buNone/>
            </a:pPr>
            <a:r>
              <a:rPr lang="en-US" sz="2800" u="sng">
                <a:latin typeface="Bell MT" pitchFamily="-72" charset="0"/>
              </a:rPr>
              <a:t>Labs HD2:</a:t>
            </a:r>
            <a:endParaRPr lang="en-US" sz="2800">
              <a:latin typeface="Bell MT" pitchFamily="-72" charset="0"/>
            </a:endParaRPr>
          </a:p>
          <a:p>
            <a:pPr marL="411163" lvl="1">
              <a:spcBef>
                <a:spcPts val="300"/>
              </a:spcBef>
              <a:buClr>
                <a:schemeClr val="accent2"/>
              </a:buClr>
              <a:buFont typeface="Georgia" pitchFamily="-72" charset="0"/>
              <a:buNone/>
            </a:pPr>
            <a:r>
              <a:rPr lang="en-US" sz="2600">
                <a:solidFill>
                  <a:srgbClr val="7030A0"/>
                </a:solidFill>
                <a:latin typeface="Bell MT" pitchFamily="-72" charset="0"/>
              </a:rPr>
              <a:t>	16.7</a:t>
            </a:r>
          </a:p>
          <a:p>
            <a:pPr marL="411163" lvl="1">
              <a:spcBef>
                <a:spcPts val="300"/>
              </a:spcBef>
              <a:buClr>
                <a:schemeClr val="accent2"/>
              </a:buClr>
              <a:buFont typeface="Georgia" pitchFamily="-72" charset="0"/>
              <a:buNone/>
            </a:pPr>
            <a:r>
              <a:rPr lang="en-US" sz="2600">
                <a:solidFill>
                  <a:srgbClr val="7030A0"/>
                </a:solidFill>
                <a:latin typeface="Bell MT" pitchFamily="-72" charset="0"/>
              </a:rPr>
              <a:t>12         239</a:t>
            </a:r>
          </a:p>
          <a:p>
            <a:pPr marL="411163" lvl="1">
              <a:spcBef>
                <a:spcPts val="300"/>
              </a:spcBef>
              <a:buClr>
                <a:schemeClr val="accent2"/>
              </a:buClr>
              <a:buFont typeface="Georgia" pitchFamily="-72" charset="0"/>
              <a:buNone/>
            </a:pPr>
            <a:r>
              <a:rPr lang="en-US" sz="2600">
                <a:solidFill>
                  <a:srgbClr val="7030A0"/>
                </a:solidFill>
                <a:latin typeface="Bell MT" pitchFamily="-72" charset="0"/>
              </a:rPr>
              <a:t>	46.4</a:t>
            </a:r>
          </a:p>
          <a:p>
            <a:pPr marL="411163" lvl="1">
              <a:spcBef>
                <a:spcPts val="300"/>
              </a:spcBef>
              <a:buClr>
                <a:schemeClr val="accent2"/>
              </a:buClr>
              <a:buFont typeface="Georgia" pitchFamily="-72" charset="0"/>
              <a:buNone/>
            </a:pPr>
            <a:r>
              <a:rPr lang="en-US" sz="2600">
                <a:solidFill>
                  <a:srgbClr val="7030A0"/>
                </a:solidFill>
                <a:latin typeface="Bell MT" pitchFamily="-72" charset="0"/>
              </a:rPr>
              <a:t>S: 2</a:t>
            </a:r>
          </a:p>
          <a:p>
            <a:pPr marL="411163" lvl="1">
              <a:spcBef>
                <a:spcPts val="300"/>
              </a:spcBef>
              <a:buClr>
                <a:schemeClr val="accent2"/>
              </a:buClr>
              <a:buFont typeface="Georgia" pitchFamily="-72" charset="0"/>
              <a:buNone/>
            </a:pPr>
            <a:r>
              <a:rPr lang="en-US" sz="2600">
                <a:solidFill>
                  <a:srgbClr val="7030A0"/>
                </a:solidFill>
                <a:latin typeface="Bell MT" pitchFamily="-72" charset="0"/>
              </a:rPr>
              <a:t>B: 0	</a:t>
            </a:r>
          </a:p>
          <a:p>
            <a:pPr marL="411163" lvl="1">
              <a:spcBef>
                <a:spcPts val="300"/>
              </a:spcBef>
              <a:buClr>
                <a:schemeClr val="accent2"/>
              </a:buClr>
              <a:buFont typeface="Georgia" pitchFamily="-72" charset="0"/>
              <a:buNone/>
            </a:pPr>
            <a:r>
              <a:rPr lang="en-US" sz="2600">
                <a:solidFill>
                  <a:srgbClr val="7030A0"/>
                </a:solidFill>
                <a:latin typeface="Bell MT" pitchFamily="-72" charset="0"/>
              </a:rPr>
              <a:t>L: 71</a:t>
            </a:r>
          </a:p>
          <a:p>
            <a:pPr marL="411163" lvl="1">
              <a:spcBef>
                <a:spcPts val="300"/>
              </a:spcBef>
              <a:buClr>
                <a:schemeClr val="accent2"/>
              </a:buClr>
              <a:buFont typeface="Georgia" pitchFamily="-72" charset="0"/>
              <a:buNone/>
            </a:pPr>
            <a:r>
              <a:rPr lang="en-US" sz="2600" b="1">
                <a:solidFill>
                  <a:srgbClr val="002060"/>
                </a:solidFill>
                <a:latin typeface="Bell MT" pitchFamily="-72" charset="0"/>
              </a:rPr>
              <a:t>M: 6</a:t>
            </a:r>
          </a:p>
          <a:p>
            <a:pPr marL="411163" lvl="1">
              <a:spcBef>
                <a:spcPts val="300"/>
              </a:spcBef>
              <a:buClr>
                <a:schemeClr val="accent2"/>
              </a:buClr>
              <a:buFont typeface="Georgia" pitchFamily="-72" charset="0"/>
              <a:buNone/>
            </a:pPr>
            <a:r>
              <a:rPr lang="en-US" sz="2600">
                <a:solidFill>
                  <a:srgbClr val="7030A0"/>
                </a:solidFill>
                <a:latin typeface="Bell MT" pitchFamily="-72" charset="0"/>
              </a:rPr>
              <a:t>E: 11</a:t>
            </a:r>
          </a:p>
          <a:p>
            <a:pPr marL="411163" lvl="1">
              <a:spcBef>
                <a:spcPts val="300"/>
              </a:spcBef>
              <a:buClr>
                <a:schemeClr val="accent2"/>
              </a:buClr>
              <a:buFont typeface="Georgia" pitchFamily="-72" charset="0"/>
              <a:buNone/>
            </a:pPr>
            <a:endParaRPr lang="en-US" sz="2600">
              <a:solidFill>
                <a:srgbClr val="7030A0"/>
              </a:solidFill>
              <a:latin typeface="Bell MT" pitchFamily="-72" charset="0"/>
            </a:endParaRPr>
          </a:p>
          <a:p>
            <a:pPr marL="411163" lvl="1">
              <a:spcBef>
                <a:spcPts val="300"/>
              </a:spcBef>
              <a:buClr>
                <a:schemeClr val="accent2"/>
              </a:buClr>
              <a:buFont typeface="Georgia" pitchFamily="-72" charset="0"/>
              <a:buNone/>
            </a:pPr>
            <a:r>
              <a:rPr lang="en-US" sz="2600">
                <a:solidFill>
                  <a:srgbClr val="FF0000"/>
                </a:solidFill>
                <a:latin typeface="Bell MT" pitchFamily="-72" charset="0"/>
              </a:rPr>
              <a:t>ANC: 250</a:t>
            </a:r>
          </a:p>
          <a:p>
            <a:pPr marL="411163" lvl="1">
              <a:spcBef>
                <a:spcPts val="300"/>
              </a:spcBef>
              <a:buClr>
                <a:schemeClr val="accent2"/>
              </a:buClr>
              <a:buFont typeface="Georgia" pitchFamily="-72" charset="0"/>
              <a:buNone/>
            </a:pPr>
            <a:endParaRPr lang="en-US" sz="2600" u="sng">
              <a:latin typeface="Bell MT" pitchFamily="-72" charset="0"/>
            </a:endParaRPr>
          </a:p>
          <a:p>
            <a:pPr marL="411163" lvl="1">
              <a:spcBef>
                <a:spcPts val="300"/>
              </a:spcBef>
              <a:buClr>
                <a:schemeClr val="accent2"/>
              </a:buClr>
              <a:buFont typeface="Georgia" pitchFamily="-72" charset="0"/>
              <a:buNone/>
            </a:pPr>
            <a:endParaRPr lang="en-US" sz="2600" b="1">
              <a:solidFill>
                <a:schemeClr val="tx2"/>
              </a:solidFill>
              <a:latin typeface="Bell MT" pitchFamily="-72" charset="0"/>
            </a:endParaRPr>
          </a:p>
        </p:txBody>
      </p:sp>
      <p:cxnSp>
        <p:nvCxnSpPr>
          <p:cNvPr id="9" name="Straight Connector 8"/>
          <p:cNvCxnSpPr/>
          <p:nvPr/>
        </p:nvCxnSpPr>
        <p:spPr>
          <a:xfrm>
            <a:off x="5410200" y="2352675"/>
            <a:ext cx="1524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410200" y="2352675"/>
            <a:ext cx="1371600" cy="990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5714" name="Title 1"/>
          <p:cNvSpPr>
            <a:spLocks noGrp="1"/>
          </p:cNvSpPr>
          <p:nvPr>
            <p:ph type="title"/>
          </p:nvPr>
        </p:nvSpPr>
        <p:spPr>
          <a:xfrm>
            <a:off x="228600" y="381000"/>
            <a:ext cx="8229600" cy="1066800"/>
          </a:xfrm>
        </p:spPr>
        <p:txBody>
          <a:bodyPr/>
          <a:lstStyle/>
          <a:p>
            <a:r>
              <a:rPr lang="en-US" b="1" smtClean="0"/>
              <a:t>C A S E : </a:t>
            </a:r>
            <a:r>
              <a:rPr lang="en-US" i="1" smtClean="0"/>
              <a:t>Baby Boy ANC</a:t>
            </a:r>
          </a:p>
        </p:txBody>
      </p:sp>
      <p:sp>
        <p:nvSpPr>
          <p:cNvPr id="115715" name="Content Placeholder 2"/>
          <p:cNvSpPr txBox="1">
            <a:spLocks/>
          </p:cNvSpPr>
          <p:nvPr/>
        </p:nvSpPr>
        <p:spPr bwMode="auto">
          <a:xfrm>
            <a:off x="2438400" y="1447800"/>
            <a:ext cx="2286000" cy="50292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r>
              <a:rPr lang="en-US" sz="2800" u="sng">
                <a:latin typeface="Bell MT" pitchFamily="-72" charset="0"/>
              </a:rPr>
              <a:t>ANC:</a:t>
            </a:r>
            <a:endParaRPr lang="en-US" sz="2800">
              <a:latin typeface="Bell MT" pitchFamily="-72" charset="0"/>
            </a:endParaRPr>
          </a:p>
          <a:p>
            <a:pPr algn="ctr">
              <a:spcBef>
                <a:spcPts val="300"/>
              </a:spcBef>
              <a:buClr>
                <a:srgbClr val="5BD078"/>
              </a:buClr>
              <a:buFont typeface="Georgia" pitchFamily="-72" charset="0"/>
              <a:buNone/>
            </a:pPr>
            <a:endParaRPr lang="en-US" sz="2800">
              <a:solidFill>
                <a:srgbClr val="7030A0"/>
              </a:solidFill>
              <a:latin typeface="Bell MT" pitchFamily="-72" charset="0"/>
            </a:endParaRPr>
          </a:p>
          <a:p>
            <a:pPr algn="ctr">
              <a:spcBef>
                <a:spcPts val="300"/>
              </a:spcBef>
              <a:buClr>
                <a:srgbClr val="5BD078"/>
              </a:buClr>
              <a:buFont typeface="Georgia" pitchFamily="-72" charset="0"/>
              <a:buNone/>
            </a:pPr>
            <a:r>
              <a:rPr lang="en-US" sz="2800" b="1">
                <a:solidFill>
                  <a:srgbClr val="FF0000"/>
                </a:solidFill>
                <a:latin typeface="Bell MT" pitchFamily="-72" charset="0"/>
              </a:rPr>
              <a:t>500</a:t>
            </a:r>
          </a:p>
          <a:p>
            <a:pPr algn="ctr">
              <a:spcBef>
                <a:spcPts val="300"/>
              </a:spcBef>
              <a:buClr>
                <a:srgbClr val="5BD078"/>
              </a:buClr>
              <a:buFont typeface="Georgia" pitchFamily="-72" charset="0"/>
              <a:buNone/>
            </a:pPr>
            <a:r>
              <a:rPr lang="en-US" sz="2800" b="1">
                <a:solidFill>
                  <a:srgbClr val="FF0000"/>
                </a:solidFill>
                <a:latin typeface="Bell MT" pitchFamily="-72" charset="0"/>
              </a:rPr>
              <a:t>250</a:t>
            </a:r>
          </a:p>
          <a:p>
            <a:pPr algn="ctr">
              <a:spcBef>
                <a:spcPts val="300"/>
              </a:spcBef>
              <a:buClr>
                <a:srgbClr val="5BD078"/>
              </a:buClr>
              <a:buFont typeface="Georgia" pitchFamily="-72" charset="0"/>
              <a:buNone/>
            </a:pPr>
            <a:r>
              <a:rPr lang="en-US" sz="2800" b="1">
                <a:solidFill>
                  <a:srgbClr val="FF0000"/>
                </a:solidFill>
                <a:latin typeface="Bell MT" pitchFamily="-72" charset="0"/>
              </a:rPr>
              <a:t>1200</a:t>
            </a:r>
          </a:p>
          <a:p>
            <a:pPr algn="ctr">
              <a:spcBef>
                <a:spcPts val="300"/>
              </a:spcBef>
              <a:buClr>
                <a:srgbClr val="5BD078"/>
              </a:buClr>
              <a:buFont typeface="Georgia" pitchFamily="-72" charset="0"/>
              <a:buNone/>
            </a:pPr>
            <a:r>
              <a:rPr lang="en-US" sz="2800" b="1">
                <a:solidFill>
                  <a:srgbClr val="FF0000"/>
                </a:solidFill>
                <a:latin typeface="Bell MT" pitchFamily="-72" charset="0"/>
              </a:rPr>
              <a:t>790</a:t>
            </a:r>
          </a:p>
          <a:p>
            <a:pPr algn="ctr">
              <a:spcBef>
                <a:spcPts val="300"/>
              </a:spcBef>
              <a:buClr>
                <a:srgbClr val="5BD078"/>
              </a:buClr>
              <a:buFont typeface="Georgia" pitchFamily="-72" charset="0"/>
              <a:buNone/>
            </a:pPr>
            <a:r>
              <a:rPr lang="en-US" sz="2800" b="1">
                <a:solidFill>
                  <a:srgbClr val="FF0000"/>
                </a:solidFill>
                <a:latin typeface="Bell MT" pitchFamily="-72" charset="0"/>
              </a:rPr>
              <a:t>250</a:t>
            </a:r>
          </a:p>
          <a:p>
            <a:pPr algn="ctr">
              <a:spcBef>
                <a:spcPts val="300"/>
              </a:spcBef>
              <a:buClr>
                <a:srgbClr val="5BD078"/>
              </a:buClr>
              <a:buFont typeface="Georgia" pitchFamily="-72" charset="0"/>
              <a:buNone/>
            </a:pPr>
            <a:r>
              <a:rPr lang="en-US" sz="2800" b="1">
                <a:solidFill>
                  <a:srgbClr val="FF0000"/>
                </a:solidFill>
                <a:latin typeface="Bell MT" pitchFamily="-72" charset="0"/>
              </a:rPr>
              <a:t>550</a:t>
            </a:r>
          </a:p>
          <a:p>
            <a:pPr algn="ctr">
              <a:spcBef>
                <a:spcPts val="300"/>
              </a:spcBef>
              <a:buClr>
                <a:srgbClr val="5BD078"/>
              </a:buClr>
              <a:buFont typeface="Georgia" pitchFamily="-72" charset="0"/>
              <a:buNone/>
            </a:pPr>
            <a:r>
              <a:rPr lang="en-US" sz="2800" b="1">
                <a:solidFill>
                  <a:srgbClr val="FF0000"/>
                </a:solidFill>
                <a:latin typeface="Bell MT" pitchFamily="-72" charset="0"/>
              </a:rPr>
              <a:t>780</a:t>
            </a:r>
          </a:p>
          <a:p>
            <a:pPr algn="ctr">
              <a:spcBef>
                <a:spcPts val="300"/>
              </a:spcBef>
              <a:buClr>
                <a:srgbClr val="5BD078"/>
              </a:buClr>
              <a:buFont typeface="Georgia" pitchFamily="-72" charset="0"/>
              <a:buNone/>
            </a:pPr>
            <a:r>
              <a:rPr lang="en-US" sz="2800" b="1">
                <a:solidFill>
                  <a:srgbClr val="FF0000"/>
                </a:solidFill>
                <a:latin typeface="Bell MT" pitchFamily="-72" charset="0"/>
              </a:rPr>
              <a:t>1500</a:t>
            </a:r>
          </a:p>
          <a:p>
            <a:pPr marL="411163" lvl="1" algn="ctr">
              <a:spcBef>
                <a:spcPts val="300"/>
              </a:spcBef>
              <a:buClr>
                <a:schemeClr val="accent2"/>
              </a:buClr>
              <a:buFont typeface="Georgia" pitchFamily="-72" charset="0"/>
              <a:buNone/>
            </a:pPr>
            <a:endParaRPr lang="en-US" sz="2600" u="sng">
              <a:latin typeface="Bell MT" pitchFamily="-72" charset="0"/>
            </a:endParaRPr>
          </a:p>
          <a:p>
            <a:pPr marL="411163" lvl="1" algn="ctr">
              <a:spcBef>
                <a:spcPts val="300"/>
              </a:spcBef>
              <a:buClr>
                <a:schemeClr val="accent2"/>
              </a:buClr>
              <a:buFont typeface="Georgia" pitchFamily="-72" charset="0"/>
              <a:buNone/>
            </a:pPr>
            <a:endParaRPr lang="en-US" sz="2600" b="1">
              <a:solidFill>
                <a:schemeClr val="tx2"/>
              </a:solidFill>
              <a:latin typeface="Bell MT" pitchFamily="-72" charset="0"/>
            </a:endParaRPr>
          </a:p>
        </p:txBody>
      </p:sp>
      <p:sp>
        <p:nvSpPr>
          <p:cNvPr id="13" name="Content Placeholder 2"/>
          <p:cNvSpPr txBox="1">
            <a:spLocks/>
          </p:cNvSpPr>
          <p:nvPr/>
        </p:nvSpPr>
        <p:spPr bwMode="auto">
          <a:xfrm>
            <a:off x="4495800" y="1447800"/>
            <a:ext cx="2286000" cy="5029200"/>
          </a:xfrm>
          <a:prstGeom prst="rect">
            <a:avLst/>
          </a:prstGeom>
          <a:noFill/>
          <a:ln w="9525">
            <a:noFill/>
            <a:miter lim="800000"/>
            <a:headEnd/>
            <a:tailEnd/>
          </a:ln>
        </p:spPr>
        <p:txBody>
          <a:bodyPr>
            <a:prstTxWarp prst="textNoShape">
              <a:avLst/>
            </a:prstTxWarp>
          </a:bodyPr>
          <a:lstStyle/>
          <a:p>
            <a:pPr algn="ctr">
              <a:spcBef>
                <a:spcPts val="300"/>
              </a:spcBef>
              <a:buClr>
                <a:srgbClr val="5BD078"/>
              </a:buClr>
              <a:buFont typeface="Georgia" pitchFamily="-72" charset="0"/>
              <a:buNone/>
            </a:pPr>
            <a:r>
              <a:rPr lang="en-US" sz="2800" u="sng">
                <a:latin typeface="Bell MT" pitchFamily="-72" charset="0"/>
              </a:rPr>
              <a:t>Monos:</a:t>
            </a:r>
            <a:endParaRPr lang="en-US" sz="2800">
              <a:latin typeface="Bell MT" pitchFamily="-72" charset="0"/>
            </a:endParaRPr>
          </a:p>
          <a:p>
            <a:pPr algn="ctr">
              <a:spcBef>
                <a:spcPts val="300"/>
              </a:spcBef>
              <a:buClr>
                <a:srgbClr val="5BD078"/>
              </a:buClr>
              <a:buFont typeface="Georgia" pitchFamily="-72" charset="0"/>
              <a:buNone/>
            </a:pPr>
            <a:endParaRPr lang="en-US" sz="2800">
              <a:solidFill>
                <a:srgbClr val="7030A0"/>
              </a:solidFill>
              <a:latin typeface="Bell MT" pitchFamily="-72" charset="0"/>
            </a:endParaRPr>
          </a:p>
          <a:p>
            <a:pPr algn="ctr">
              <a:spcBef>
                <a:spcPts val="300"/>
              </a:spcBef>
              <a:buClr>
                <a:srgbClr val="5BD078"/>
              </a:buClr>
              <a:buFont typeface="Georgia" pitchFamily="-72" charset="0"/>
              <a:buNone/>
            </a:pPr>
            <a:r>
              <a:rPr lang="en-US" sz="2800" b="1">
                <a:solidFill>
                  <a:srgbClr val="002060"/>
                </a:solidFill>
                <a:latin typeface="Bell MT" pitchFamily="-72" charset="0"/>
              </a:rPr>
              <a:t>14</a:t>
            </a:r>
          </a:p>
          <a:p>
            <a:pPr algn="ctr">
              <a:spcBef>
                <a:spcPts val="300"/>
              </a:spcBef>
              <a:buClr>
                <a:srgbClr val="5BD078"/>
              </a:buClr>
              <a:buFont typeface="Georgia" pitchFamily="-72" charset="0"/>
              <a:buNone/>
            </a:pPr>
            <a:r>
              <a:rPr lang="en-US" sz="2800" b="1">
                <a:solidFill>
                  <a:srgbClr val="002060"/>
                </a:solidFill>
                <a:latin typeface="Bell MT" pitchFamily="-72" charset="0"/>
              </a:rPr>
              <a:t>6</a:t>
            </a:r>
          </a:p>
          <a:p>
            <a:pPr algn="ctr">
              <a:spcBef>
                <a:spcPts val="300"/>
              </a:spcBef>
              <a:buClr>
                <a:srgbClr val="5BD078"/>
              </a:buClr>
              <a:buFont typeface="Georgia" pitchFamily="-72" charset="0"/>
              <a:buNone/>
            </a:pPr>
            <a:r>
              <a:rPr lang="en-US" sz="2800" b="1">
                <a:solidFill>
                  <a:srgbClr val="002060"/>
                </a:solidFill>
                <a:latin typeface="Bell MT" pitchFamily="-72" charset="0"/>
              </a:rPr>
              <a:t>16</a:t>
            </a:r>
          </a:p>
          <a:p>
            <a:pPr algn="ctr">
              <a:spcBef>
                <a:spcPts val="300"/>
              </a:spcBef>
              <a:buClr>
                <a:srgbClr val="5BD078"/>
              </a:buClr>
              <a:buFont typeface="Georgia" pitchFamily="-72" charset="0"/>
              <a:buNone/>
            </a:pPr>
            <a:r>
              <a:rPr lang="en-US" sz="2800" b="1">
                <a:solidFill>
                  <a:srgbClr val="002060"/>
                </a:solidFill>
                <a:latin typeface="Bell MT" pitchFamily="-72" charset="0"/>
              </a:rPr>
              <a:t>16</a:t>
            </a:r>
          </a:p>
          <a:p>
            <a:pPr algn="ctr">
              <a:spcBef>
                <a:spcPts val="300"/>
              </a:spcBef>
              <a:buClr>
                <a:srgbClr val="5BD078"/>
              </a:buClr>
              <a:buFont typeface="Georgia" pitchFamily="-72" charset="0"/>
              <a:buNone/>
            </a:pPr>
            <a:r>
              <a:rPr lang="en-US" sz="2800" b="1">
                <a:solidFill>
                  <a:srgbClr val="002060"/>
                </a:solidFill>
                <a:latin typeface="Bell MT" pitchFamily="-72" charset="0"/>
              </a:rPr>
              <a:t>10</a:t>
            </a:r>
          </a:p>
          <a:p>
            <a:pPr algn="ctr">
              <a:spcBef>
                <a:spcPts val="300"/>
              </a:spcBef>
              <a:buClr>
                <a:srgbClr val="5BD078"/>
              </a:buClr>
              <a:buFont typeface="Georgia" pitchFamily="-72" charset="0"/>
              <a:buNone/>
            </a:pPr>
            <a:r>
              <a:rPr lang="en-US" sz="2800" b="1">
                <a:solidFill>
                  <a:srgbClr val="002060"/>
                </a:solidFill>
                <a:latin typeface="Bell MT" pitchFamily="-72" charset="0"/>
              </a:rPr>
              <a:t>6</a:t>
            </a:r>
          </a:p>
          <a:p>
            <a:pPr algn="ctr">
              <a:spcBef>
                <a:spcPts val="300"/>
              </a:spcBef>
              <a:buClr>
                <a:srgbClr val="5BD078"/>
              </a:buClr>
              <a:buFont typeface="Georgia" pitchFamily="-72" charset="0"/>
              <a:buNone/>
            </a:pPr>
            <a:r>
              <a:rPr lang="en-US" sz="2800" b="1">
                <a:solidFill>
                  <a:srgbClr val="002060"/>
                </a:solidFill>
                <a:latin typeface="Bell MT" pitchFamily="-72" charset="0"/>
              </a:rPr>
              <a:t>5</a:t>
            </a:r>
          </a:p>
          <a:p>
            <a:pPr algn="ctr">
              <a:spcBef>
                <a:spcPts val="300"/>
              </a:spcBef>
              <a:buClr>
                <a:srgbClr val="5BD078"/>
              </a:buClr>
              <a:buFont typeface="Georgia" pitchFamily="-72" charset="0"/>
              <a:buNone/>
            </a:pPr>
            <a:r>
              <a:rPr lang="en-US" sz="2800" b="1">
                <a:solidFill>
                  <a:srgbClr val="002060"/>
                </a:solidFill>
                <a:latin typeface="Bell MT" pitchFamily="-72" charset="0"/>
              </a:rPr>
              <a:t>5</a:t>
            </a:r>
          </a:p>
          <a:p>
            <a:pPr marL="411163" lvl="1" algn="ctr">
              <a:spcBef>
                <a:spcPts val="300"/>
              </a:spcBef>
              <a:buClr>
                <a:schemeClr val="accent2"/>
              </a:buClr>
              <a:buFont typeface="Georgia" pitchFamily="-72" charset="0"/>
              <a:buNone/>
            </a:pPr>
            <a:endParaRPr lang="en-US" sz="2600" u="sng">
              <a:latin typeface="Bell MT" pitchFamily="-72" charset="0"/>
            </a:endParaRPr>
          </a:p>
          <a:p>
            <a:pPr marL="411163" lvl="1" algn="ctr">
              <a:spcBef>
                <a:spcPts val="300"/>
              </a:spcBef>
              <a:buClr>
                <a:schemeClr val="accent2"/>
              </a:buClr>
              <a:buFont typeface="Georgia" pitchFamily="-72" charset="0"/>
              <a:buNone/>
            </a:pPr>
            <a:endParaRPr lang="en-US" sz="2600" b="1">
              <a:solidFill>
                <a:schemeClr val="tx2"/>
              </a:solidFill>
              <a:latin typeface="Bell MT" pitchFamily="-72" charset="0"/>
            </a:endParaRPr>
          </a:p>
        </p:txBody>
      </p:sp>
      <p:sp>
        <p:nvSpPr>
          <p:cNvPr id="3" name="Rectangle 2"/>
          <p:cNvSpPr/>
          <p:nvPr/>
        </p:nvSpPr>
        <p:spPr>
          <a:xfrm>
            <a:off x="2743200" y="2936875"/>
            <a:ext cx="34290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743200" y="4343400"/>
            <a:ext cx="34290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3" y="1676400"/>
            <a:ext cx="8229600" cy="5029200"/>
          </a:xfrm>
        </p:spPr>
        <p:txBody>
          <a:bodyPr>
            <a:normAutofit fontScale="92500" lnSpcReduction="10000"/>
          </a:bodyPr>
          <a:lstStyle/>
          <a:p>
            <a:pPr marL="365760" indent="-256032" fontAlgn="auto">
              <a:spcAft>
                <a:spcPts val="0"/>
              </a:spcAft>
              <a:buClr>
                <a:schemeClr val="accent3"/>
              </a:buClr>
              <a:buFont typeface="Georgia"/>
              <a:buChar char="•"/>
              <a:defRPr/>
            </a:pPr>
            <a:r>
              <a:rPr lang="en-US" dirty="0" smtClean="0">
                <a:ea typeface="+mn-ea"/>
                <a:cs typeface="+mn-cs"/>
              </a:rPr>
              <a:t>Severe Congenital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Cyclic Neutropenia</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Syndromes associated with Neutropenia</a:t>
            </a:r>
          </a:p>
          <a:p>
            <a:pPr marL="658368" lvl="1" indent="-246888" fontAlgn="auto">
              <a:spcAft>
                <a:spcPts val="0"/>
              </a:spcAft>
              <a:buFont typeface="Georgia"/>
              <a:buChar char="▫"/>
              <a:defRPr/>
            </a:pPr>
            <a:r>
              <a:rPr lang="en-US" dirty="0" err="1" smtClean="0">
                <a:ea typeface="+mn-ea"/>
              </a:rPr>
              <a:t>Shwachman</a:t>
            </a:r>
            <a:r>
              <a:rPr lang="en-US" dirty="0" smtClean="0">
                <a:ea typeface="+mn-ea"/>
              </a:rPr>
              <a:t>-Diamond Syndrome</a:t>
            </a:r>
          </a:p>
          <a:p>
            <a:pPr marL="658368" lvl="1" indent="-246888" fontAlgn="auto">
              <a:spcAft>
                <a:spcPts val="0"/>
              </a:spcAft>
              <a:buFont typeface="Georgia"/>
              <a:buChar char="▫"/>
              <a:defRPr/>
            </a:pPr>
            <a:r>
              <a:rPr lang="en-US" dirty="0" err="1" smtClean="0">
                <a:ea typeface="+mn-ea"/>
              </a:rPr>
              <a:t>Fanconi</a:t>
            </a:r>
            <a:r>
              <a:rPr lang="en-US" dirty="0" smtClean="0">
                <a:ea typeface="+mn-ea"/>
              </a:rPr>
              <a:t> Anemia</a:t>
            </a:r>
          </a:p>
          <a:p>
            <a:pPr marL="658368" lvl="1" indent="-246888" fontAlgn="auto">
              <a:spcAft>
                <a:spcPts val="0"/>
              </a:spcAft>
              <a:buFont typeface="Georgia"/>
              <a:buChar char="▫"/>
              <a:defRPr/>
            </a:pPr>
            <a:r>
              <a:rPr lang="en-US" dirty="0" err="1" smtClean="0">
                <a:ea typeface="+mn-ea"/>
              </a:rPr>
              <a:t>Dyskeratosis</a:t>
            </a:r>
            <a:r>
              <a:rPr lang="en-US" dirty="0" smtClean="0">
                <a:ea typeface="+mn-ea"/>
              </a:rPr>
              <a:t> </a:t>
            </a:r>
            <a:r>
              <a:rPr lang="en-US" dirty="0" err="1" smtClean="0">
                <a:ea typeface="+mn-ea"/>
              </a:rPr>
              <a:t>Congenita</a:t>
            </a:r>
            <a:endParaRPr lang="en-US" dirty="0" smtClean="0">
              <a:ea typeface="+mn-ea"/>
            </a:endParaRPr>
          </a:p>
          <a:p>
            <a:pPr marL="658368" lvl="1" indent="-246888" fontAlgn="auto">
              <a:spcAft>
                <a:spcPts val="0"/>
              </a:spcAft>
              <a:buFont typeface="Georgia"/>
              <a:buChar char="▫"/>
              <a:defRPr/>
            </a:pPr>
            <a:r>
              <a:rPr lang="en-US" dirty="0" err="1" smtClean="0">
                <a:ea typeface="+mn-ea"/>
              </a:rPr>
              <a:t>Chediak</a:t>
            </a:r>
            <a:r>
              <a:rPr lang="en-US" dirty="0" smtClean="0">
                <a:ea typeface="+mn-ea"/>
              </a:rPr>
              <a:t>-Higashi</a:t>
            </a:r>
          </a:p>
          <a:p>
            <a:pPr marL="658368" lvl="1" indent="-246888" fontAlgn="auto">
              <a:spcAft>
                <a:spcPts val="0"/>
              </a:spcAft>
              <a:buFont typeface="Georgia"/>
              <a:buChar char="▫"/>
              <a:defRPr/>
            </a:pPr>
            <a:r>
              <a:rPr lang="en-US" dirty="0" err="1" smtClean="0">
                <a:ea typeface="+mn-ea"/>
              </a:rPr>
              <a:t>Glygoen</a:t>
            </a:r>
            <a:r>
              <a:rPr lang="en-US" dirty="0" smtClean="0">
                <a:ea typeface="+mn-ea"/>
              </a:rPr>
              <a:t> Storage 1b</a:t>
            </a:r>
          </a:p>
          <a:p>
            <a:pPr marL="658368" lvl="1" indent="-246888" fontAlgn="auto">
              <a:spcAft>
                <a:spcPts val="0"/>
              </a:spcAft>
              <a:buFont typeface="Georgia"/>
              <a:buChar char="▫"/>
              <a:defRPr/>
            </a:pP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Immunodeficiency</a:t>
            </a:r>
            <a:endParaRPr lang="en-US" dirty="0">
              <a:ea typeface="+mn-ea"/>
              <a:cs typeface="+mn-cs"/>
            </a:endParaRPr>
          </a:p>
        </p:txBody>
      </p:sp>
      <p:sp>
        <p:nvSpPr>
          <p:cNvPr id="4" name="TextBox 3"/>
          <p:cNvSpPr txBox="1">
            <a:spLocks noChangeArrowheads="1"/>
          </p:cNvSpPr>
          <p:nvPr/>
        </p:nvSpPr>
        <p:spPr bwMode="auto">
          <a:xfrm>
            <a:off x="446088" y="3124200"/>
            <a:ext cx="6065837"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
        <p:nvSpPr>
          <p:cNvPr id="5" name="TextBox 4"/>
          <p:cNvSpPr txBox="1">
            <a:spLocks noChangeArrowheads="1"/>
          </p:cNvSpPr>
          <p:nvPr/>
        </p:nvSpPr>
        <p:spPr bwMode="auto">
          <a:xfrm>
            <a:off x="373063" y="5715000"/>
            <a:ext cx="3817937" cy="717550"/>
          </a:xfrm>
          <a:prstGeom prst="rect">
            <a:avLst/>
          </a:prstGeom>
          <a:noFill/>
          <a:ln w="76200">
            <a:solidFill>
              <a:srgbClr val="FF0000"/>
            </a:solidFill>
            <a:miter lim="800000"/>
            <a:headEnd/>
            <a:tailEnd/>
          </a:ln>
        </p:spPr>
        <p:txBody>
          <a:bodyPr>
            <a:prstTxWarp prst="textNoShape">
              <a:avLst/>
            </a:prstTxWarp>
            <a:spAutoFit/>
          </a:bodyPr>
          <a:lstStyle/>
          <a:p>
            <a:endParaRPr lang="en-US">
              <a:latin typeface="Bell MT" pitchFamily="-72" charset="0"/>
            </a:endParaRPr>
          </a:p>
          <a:p>
            <a:endParaRPr lang="en-US">
              <a:latin typeface="Bell MT" pitchFamily="-72" charset="0"/>
            </a:endParaRPr>
          </a:p>
        </p:txBody>
      </p:sp>
      <p:sp>
        <p:nvSpPr>
          <p:cNvPr id="117764" name="Title 1"/>
          <p:cNvSpPr txBox="1">
            <a:spLocks/>
          </p:cNvSpPr>
          <p:nvPr/>
        </p:nvSpPr>
        <p:spPr bwMode="auto">
          <a:xfrm>
            <a:off x="152400" y="457200"/>
            <a:ext cx="8229600" cy="1066800"/>
          </a:xfrm>
          <a:prstGeom prst="rect">
            <a:avLst/>
          </a:prstGeom>
          <a:noFill/>
          <a:ln w="9525">
            <a:noFill/>
            <a:miter lim="800000"/>
            <a:headEnd/>
            <a:tailEnd/>
          </a:ln>
        </p:spPr>
        <p:txBody>
          <a:bodyPr anchor="ctr">
            <a:prstTxWarp prst="textNoShape">
              <a:avLst/>
            </a:prstTxWarp>
          </a:bodyPr>
          <a:lstStyle/>
          <a:p>
            <a:r>
              <a:rPr lang="en-US" sz="3600" b="1">
                <a:solidFill>
                  <a:schemeClr val="tx2"/>
                </a:solidFill>
                <a:latin typeface="Calibri" pitchFamily="-72" charset="0"/>
              </a:rPr>
              <a:t>Intrinsic Neutropenia:</a:t>
            </a:r>
            <a:r>
              <a:rPr lang="en-US" sz="4000" i="1">
                <a:solidFill>
                  <a:schemeClr val="tx2"/>
                </a:solidFill>
                <a:latin typeface="Calibri" pitchFamily="-72" charset="0"/>
              </a:rPr>
              <a:t/>
            </a:r>
            <a:br>
              <a:rPr lang="en-US" sz="4000" i="1">
                <a:solidFill>
                  <a:schemeClr val="tx2"/>
                </a:solidFill>
                <a:latin typeface="Calibri" pitchFamily="-72" charset="0"/>
              </a:rPr>
            </a:br>
            <a:r>
              <a:rPr lang="en-US" sz="2000" i="1">
                <a:solidFill>
                  <a:schemeClr val="tx2"/>
                </a:solidFill>
                <a:latin typeface="Calibri" pitchFamily="-72" charset="0"/>
              </a:rPr>
              <a:t>Intrinsic/Inherited/Syndromic/Chronic</a:t>
            </a:r>
            <a:endParaRPr lang="en-US" sz="2700" i="1">
              <a:solidFill>
                <a:schemeClr val="tx2"/>
              </a:solidFill>
              <a:latin typeface="Calibri" pitchFamily="-7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66800" y="914400"/>
          <a:ext cx="6477000" cy="517525"/>
        </p:xfrm>
        <a:graphic>
          <a:graphicData uri="http://schemas.openxmlformats.org/drawingml/2006/table">
            <a:tbl>
              <a:tblPr firstRow="1" bandRow="1">
                <a:tableStyleId>{5C22544A-7EE6-4342-B048-85BDC9FD1C3A}</a:tableStyleId>
              </a:tblPr>
              <a:tblGrid>
                <a:gridCol w="6477000"/>
              </a:tblGrid>
              <a:tr h="441960">
                <a:tc>
                  <a:txBody>
                    <a:bodyPr/>
                    <a:lstStyle/>
                    <a:p>
                      <a:pPr algn="ctr"/>
                      <a:r>
                        <a:rPr lang="en-US" sz="2800" dirty="0" smtClean="0">
                          <a:solidFill>
                            <a:schemeClr val="tx1"/>
                          </a:solidFill>
                        </a:rPr>
                        <a:t>Syndromes</a:t>
                      </a:r>
                      <a:endParaRPr lang="en-US" sz="2800" dirty="0">
                        <a:solidFill>
                          <a:schemeClr val="tx1"/>
                        </a:solidFill>
                      </a:endParaRPr>
                    </a:p>
                  </a:txBody>
                  <a:tcPr>
                    <a:solidFill>
                      <a:schemeClr val="bg2"/>
                    </a:solidFill>
                  </a:tcPr>
                </a:tc>
              </a:tr>
            </a:tbl>
          </a:graphicData>
        </a:graphic>
      </p:graphicFrame>
      <p:sp>
        <p:nvSpPr>
          <p:cNvPr id="3" name="Content Placeholder 2"/>
          <p:cNvSpPr txBox="1">
            <a:spLocks/>
          </p:cNvSpPr>
          <p:nvPr/>
        </p:nvSpPr>
        <p:spPr>
          <a:xfrm>
            <a:off x="152400" y="1676400"/>
            <a:ext cx="8686800" cy="2246313"/>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fontAlgn="auto">
              <a:spcBef>
                <a:spcPts val="0"/>
              </a:spcBef>
              <a:spcAft>
                <a:spcPts val="0"/>
              </a:spcAft>
              <a:buClrTx/>
              <a:buFont typeface="Georgia"/>
              <a:buNone/>
              <a:defRPr/>
            </a:pPr>
            <a:r>
              <a:rPr lang="en-US" sz="2400" b="1" u="sng" dirty="0" err="1" smtClean="0">
                <a:solidFill>
                  <a:prstClr val="black"/>
                </a:solidFill>
              </a:rPr>
              <a:t>Shwachman</a:t>
            </a:r>
            <a:r>
              <a:rPr lang="en-US" sz="2400" b="1" u="sng" dirty="0" smtClean="0">
                <a:solidFill>
                  <a:prstClr val="black"/>
                </a:solidFill>
              </a:rPr>
              <a:t>-Diamond</a:t>
            </a:r>
            <a:r>
              <a:rPr lang="en-US" sz="2400" b="1" dirty="0" smtClean="0">
                <a:solidFill>
                  <a:prstClr val="black"/>
                </a:solidFill>
              </a:rPr>
              <a:t>: </a:t>
            </a:r>
          </a:p>
          <a:p>
            <a:pPr marL="0" indent="0" fontAlgn="auto">
              <a:spcBef>
                <a:spcPts val="0"/>
              </a:spcBef>
              <a:spcAft>
                <a:spcPts val="0"/>
              </a:spcAft>
              <a:buClrTx/>
              <a:buFont typeface="Georgia"/>
              <a:buNone/>
              <a:defRPr/>
            </a:pPr>
            <a:r>
              <a:rPr lang="en-US" sz="2400" b="1" i="1" dirty="0" smtClean="0">
                <a:solidFill>
                  <a:srgbClr val="FF0000"/>
                </a:solidFill>
              </a:rPr>
              <a:t>RNA processing defect = failure of neutrophil development</a:t>
            </a:r>
          </a:p>
          <a:p>
            <a:pPr marL="342900" indent="-342900" fontAlgn="auto">
              <a:spcBef>
                <a:spcPts val="0"/>
              </a:spcBef>
              <a:spcAft>
                <a:spcPts val="0"/>
              </a:spcAft>
              <a:buClrTx/>
              <a:buFont typeface="Arial" pitchFamily="34" charset="0"/>
              <a:buChar char="•"/>
              <a:defRPr/>
            </a:pPr>
            <a:endParaRPr lang="en-US" sz="1600" b="1" i="1" dirty="0" smtClean="0">
              <a:solidFill>
                <a:srgbClr val="FF0000"/>
              </a:solidFill>
            </a:endParaRPr>
          </a:p>
          <a:p>
            <a:pPr marL="285750" indent="-285750" fontAlgn="auto">
              <a:spcBef>
                <a:spcPts val="0"/>
              </a:spcBef>
              <a:spcAft>
                <a:spcPts val="0"/>
              </a:spcAft>
              <a:buClrTx/>
              <a:buFont typeface="Arial" pitchFamily="34" charset="0"/>
              <a:buChar char="•"/>
              <a:defRPr/>
            </a:pPr>
            <a:r>
              <a:rPr lang="en-US" sz="2200" dirty="0" err="1" smtClean="0">
                <a:solidFill>
                  <a:prstClr val="black"/>
                </a:solidFill>
              </a:rPr>
              <a:t>Malabsorption</a:t>
            </a:r>
            <a:r>
              <a:rPr lang="en-US" sz="2200" dirty="0" smtClean="0">
                <a:solidFill>
                  <a:prstClr val="black"/>
                </a:solidFill>
              </a:rPr>
              <a:t> &amp; FTT are common</a:t>
            </a:r>
          </a:p>
          <a:p>
            <a:pPr marL="285750" indent="-285750" fontAlgn="auto">
              <a:spcBef>
                <a:spcPts val="0"/>
              </a:spcBef>
              <a:spcAft>
                <a:spcPts val="0"/>
              </a:spcAft>
              <a:buClrTx/>
              <a:buFont typeface="Arial" pitchFamily="34" charset="0"/>
              <a:buChar char="•"/>
              <a:defRPr/>
            </a:pPr>
            <a:r>
              <a:rPr lang="en-US" sz="2200" dirty="0" smtClean="0">
                <a:solidFill>
                  <a:prstClr val="black"/>
                </a:solidFill>
              </a:rPr>
              <a:t>Exocrine pancreatic insufficiency, short stature, </a:t>
            </a:r>
            <a:r>
              <a:rPr lang="en-US" sz="2200" dirty="0" err="1" smtClean="0">
                <a:solidFill>
                  <a:prstClr val="black"/>
                </a:solidFill>
              </a:rPr>
              <a:t>metaphyseal</a:t>
            </a:r>
            <a:r>
              <a:rPr lang="en-US" sz="2200" dirty="0" smtClean="0">
                <a:solidFill>
                  <a:prstClr val="black"/>
                </a:solidFill>
              </a:rPr>
              <a:t> dysplasia, marrow failure, and the risk of MDS/AML</a:t>
            </a:r>
            <a:endParaRPr lang="en-US" sz="2200" dirty="0">
              <a:solidFill>
                <a:prstClr val="black"/>
              </a:solidFill>
            </a:endParaRPr>
          </a:p>
        </p:txBody>
      </p:sp>
      <p:graphicFrame>
        <p:nvGraphicFramePr>
          <p:cNvPr id="5" name="Content Placeholder 3"/>
          <p:cNvGraphicFramePr>
            <a:graphicFrameLocks/>
          </p:cNvGraphicFramePr>
          <p:nvPr/>
        </p:nvGraphicFramePr>
        <p:xfrm>
          <a:off x="496888" y="4191000"/>
          <a:ext cx="8161337" cy="822325"/>
        </p:xfrm>
        <a:graphic>
          <a:graphicData uri="http://schemas.openxmlformats.org/drawingml/2006/table">
            <a:tbl>
              <a:tblPr firstRow="1" bandRow="1">
                <a:tableStyleId>{5C22544A-7EE6-4342-B048-85BDC9FD1C3A}</a:tableStyleId>
              </a:tblPr>
              <a:tblGrid>
                <a:gridCol w="8162193"/>
              </a:tblGrid>
              <a:tr h="774072">
                <a:tc>
                  <a:txBody>
                    <a:bodyPr/>
                    <a:lstStyle/>
                    <a:p>
                      <a:pPr algn="ctr"/>
                      <a:r>
                        <a:rPr lang="en-US" sz="2400" b="1" dirty="0" smtClean="0">
                          <a:solidFill>
                            <a:schemeClr val="tx1"/>
                          </a:solidFill>
                        </a:rPr>
                        <a:t>Immunodeficiency</a:t>
                      </a:r>
                      <a:endParaRPr lang="en-US" sz="2400" b="1"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i="1" kern="1200" dirty="0" smtClean="0">
                          <a:solidFill>
                            <a:schemeClr val="tx1"/>
                          </a:solidFill>
                          <a:effectLst/>
                          <a:latin typeface="+mn-lt"/>
                          <a:ea typeface="+mn-ea"/>
                          <a:cs typeface="+mn-cs"/>
                        </a:rPr>
                        <a:t>Abnormalities in T, B, or natural killer cell function + Neutropenia</a:t>
                      </a:r>
                    </a:p>
                  </a:txBody>
                  <a:tcPr>
                    <a:solidFill>
                      <a:schemeClr val="bg2"/>
                    </a:solidFill>
                  </a:tcPr>
                </a:tc>
              </a:tr>
            </a:tbl>
          </a:graphicData>
        </a:graphic>
      </p:graphicFrame>
      <p:sp>
        <p:nvSpPr>
          <p:cNvPr id="6" name="Content Placeholder 2"/>
          <p:cNvSpPr txBox="1">
            <a:spLocks/>
          </p:cNvSpPr>
          <p:nvPr/>
        </p:nvSpPr>
        <p:spPr>
          <a:xfrm>
            <a:off x="463550" y="5257800"/>
            <a:ext cx="8229600" cy="1219200"/>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indent="-342900" fontAlgn="auto">
              <a:spcBef>
                <a:spcPts val="0"/>
              </a:spcBef>
              <a:spcAft>
                <a:spcPts val="0"/>
              </a:spcAft>
              <a:buClrTx/>
              <a:buFont typeface="Arial" pitchFamily="34" charset="0"/>
              <a:buChar char="•"/>
              <a:defRPr/>
            </a:pPr>
            <a:r>
              <a:rPr lang="en-US" sz="2400" dirty="0" smtClean="0">
                <a:solidFill>
                  <a:prstClr val="black"/>
                </a:solidFill>
              </a:rPr>
              <a:t>Part of a global immunodeficiency syndrome?</a:t>
            </a:r>
          </a:p>
          <a:p>
            <a:pPr marL="635508" lvl="1" indent="-342900" fontAlgn="auto">
              <a:spcBef>
                <a:spcPts val="0"/>
              </a:spcBef>
              <a:spcAft>
                <a:spcPts val="0"/>
              </a:spcAft>
              <a:buClrTx/>
              <a:buFont typeface="Arial" pitchFamily="34" charset="0"/>
              <a:buChar char="•"/>
              <a:defRPr/>
            </a:pPr>
            <a:r>
              <a:rPr lang="en-US" sz="2200" dirty="0" smtClean="0">
                <a:solidFill>
                  <a:schemeClr val="accent1">
                    <a:lumMod val="75000"/>
                  </a:schemeClr>
                </a:solidFill>
              </a:rPr>
              <a:t>If so, </a:t>
            </a:r>
            <a:r>
              <a:rPr lang="en-US" sz="2200" dirty="0" smtClean="0"/>
              <a:t>more </a:t>
            </a:r>
            <a:r>
              <a:rPr lang="en-US" sz="2200" dirty="0"/>
              <a:t>susceptible to infectious </a:t>
            </a:r>
            <a:r>
              <a:rPr lang="en-US" sz="2200" dirty="0" smtClean="0"/>
              <a:t>complications</a:t>
            </a:r>
            <a:endParaRPr lang="en-US" sz="2200" dirty="0" smtClean="0">
              <a:solidFill>
                <a:prstClr val="black"/>
              </a:solidFill>
            </a:endParaRPr>
          </a:p>
          <a:p>
            <a:pPr marL="342900" indent="-342900" fontAlgn="auto">
              <a:spcBef>
                <a:spcPts val="0"/>
              </a:spcBef>
              <a:spcAft>
                <a:spcPts val="0"/>
              </a:spcAft>
              <a:buClrTx/>
              <a:buFont typeface="Arial" pitchFamily="34" charset="0"/>
              <a:buChar char="•"/>
              <a:defRPr/>
            </a:pPr>
            <a:r>
              <a:rPr lang="en-US" sz="2400" dirty="0" smtClean="0">
                <a:solidFill>
                  <a:prstClr val="black"/>
                </a:solidFill>
              </a:rPr>
              <a:t>Most common, Hyper-</a:t>
            </a:r>
            <a:r>
              <a:rPr lang="en-US" sz="2400" dirty="0" err="1" smtClean="0">
                <a:solidFill>
                  <a:prstClr val="black"/>
                </a:solidFill>
              </a:rPr>
              <a:t>IgM</a:t>
            </a:r>
            <a:r>
              <a:rPr lang="en-US" sz="2400" dirty="0" smtClean="0">
                <a:solidFill>
                  <a:prstClr val="black"/>
                </a:solidFill>
              </a:rPr>
              <a:t> syndrome</a:t>
            </a:r>
          </a:p>
          <a:p>
            <a:pPr marL="0" indent="0" fontAlgn="auto">
              <a:spcBef>
                <a:spcPts val="0"/>
              </a:spcBef>
              <a:spcAft>
                <a:spcPts val="0"/>
              </a:spcAft>
              <a:buClrTx/>
              <a:buFont typeface="Georgia"/>
              <a:buNone/>
              <a:defRPr/>
            </a:pPr>
            <a:endParaRPr lang="en-US" sz="2200" dirty="0">
              <a:solidFill>
                <a:prstClr val="blac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Title 1"/>
          <p:cNvSpPr>
            <a:spLocks noGrp="1"/>
          </p:cNvSpPr>
          <p:nvPr>
            <p:ph type="title"/>
          </p:nvPr>
        </p:nvSpPr>
        <p:spPr>
          <a:xfrm>
            <a:off x="304800" y="304800"/>
            <a:ext cx="8229600" cy="1066800"/>
          </a:xfrm>
        </p:spPr>
        <p:txBody>
          <a:bodyPr/>
          <a:lstStyle/>
          <a:p>
            <a:r>
              <a:rPr lang="en-US" sz="3200" b="1" smtClean="0"/>
              <a:t>Immunodeficiency?</a:t>
            </a:r>
          </a:p>
        </p:txBody>
      </p:sp>
      <p:sp>
        <p:nvSpPr>
          <p:cNvPr id="121858" name="Content Placeholder 2"/>
          <p:cNvSpPr>
            <a:spLocks noGrp="1"/>
          </p:cNvSpPr>
          <p:nvPr>
            <p:ph idx="1"/>
          </p:nvPr>
        </p:nvSpPr>
        <p:spPr>
          <a:xfrm>
            <a:off x="0" y="1219200"/>
            <a:ext cx="8915400" cy="1371600"/>
          </a:xfrm>
        </p:spPr>
        <p:txBody>
          <a:bodyPr/>
          <a:lstStyle/>
          <a:p>
            <a:pPr marL="109538" indent="0">
              <a:buFont typeface="Georgia" pitchFamily="-72" charset="0"/>
              <a:buNone/>
            </a:pPr>
            <a:r>
              <a:rPr lang="en-US" b="1" smtClean="0"/>
              <a:t>Referrals for neutrophil disorders should be initiated for those with at least one of the clinical features listed below in 1 year:</a:t>
            </a:r>
          </a:p>
        </p:txBody>
      </p:sp>
      <p:sp>
        <p:nvSpPr>
          <p:cNvPr id="4" name="Content Placeholder 2"/>
          <p:cNvSpPr txBox="1">
            <a:spLocks/>
          </p:cNvSpPr>
          <p:nvPr/>
        </p:nvSpPr>
        <p:spPr>
          <a:xfrm>
            <a:off x="0" y="2819400"/>
            <a:ext cx="8915400" cy="3886200"/>
          </a:xfrm>
          <a:prstGeom prst="rect">
            <a:avLst/>
          </a:prstGeom>
        </p:spPr>
        <p:txBody>
          <a:bodyPr>
            <a:normAutofit fontScale="9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fontAlgn="auto">
              <a:spcAft>
                <a:spcPts val="0"/>
              </a:spcAft>
              <a:defRPr/>
            </a:pPr>
            <a:r>
              <a:rPr lang="en-US" dirty="0" smtClean="0">
                <a:solidFill>
                  <a:srgbClr val="002060"/>
                </a:solidFill>
              </a:rPr>
              <a:t>More than two systemic bacterial infections (sepsis, meningitis, osteomyelitis)</a:t>
            </a:r>
          </a:p>
          <a:p>
            <a:pPr lvl="1" fontAlgn="auto">
              <a:spcAft>
                <a:spcPts val="0"/>
              </a:spcAft>
              <a:defRPr/>
            </a:pPr>
            <a:r>
              <a:rPr lang="en-US" dirty="0" smtClean="0">
                <a:solidFill>
                  <a:srgbClr val="002060"/>
                </a:solidFill>
              </a:rPr>
              <a:t>More than two serious respiratory infections (</a:t>
            </a:r>
            <a:r>
              <a:rPr lang="en-US" dirty="0" err="1" smtClean="0">
                <a:solidFill>
                  <a:srgbClr val="002060"/>
                </a:solidFill>
              </a:rPr>
              <a:t>ie</a:t>
            </a:r>
            <a:r>
              <a:rPr lang="en-US" dirty="0" smtClean="0">
                <a:solidFill>
                  <a:srgbClr val="002060"/>
                </a:solidFill>
              </a:rPr>
              <a:t>. pneumonia)</a:t>
            </a:r>
          </a:p>
          <a:p>
            <a:pPr lvl="1" fontAlgn="auto">
              <a:spcAft>
                <a:spcPts val="0"/>
              </a:spcAft>
              <a:defRPr/>
            </a:pPr>
            <a:r>
              <a:rPr lang="en-US" dirty="0" smtClean="0">
                <a:solidFill>
                  <a:srgbClr val="002060"/>
                </a:solidFill>
              </a:rPr>
              <a:t>Multiple bacterial infections (cellulitis, draining OM, lymphadenitis)</a:t>
            </a:r>
          </a:p>
          <a:p>
            <a:pPr lvl="1" fontAlgn="auto">
              <a:spcAft>
                <a:spcPts val="0"/>
              </a:spcAft>
              <a:defRPr/>
            </a:pPr>
            <a:r>
              <a:rPr lang="en-US" dirty="0" smtClean="0">
                <a:solidFill>
                  <a:srgbClr val="002060"/>
                </a:solidFill>
              </a:rPr>
              <a:t>Unusual infections involving the liver or a brain abscess</a:t>
            </a:r>
          </a:p>
          <a:p>
            <a:pPr lvl="1" fontAlgn="auto">
              <a:spcAft>
                <a:spcPts val="0"/>
              </a:spcAft>
              <a:defRPr/>
            </a:pPr>
            <a:r>
              <a:rPr lang="en-US" dirty="0" smtClean="0">
                <a:solidFill>
                  <a:srgbClr val="002060"/>
                </a:solidFill>
              </a:rPr>
              <a:t>Infections caused by unusual pathogens (</a:t>
            </a:r>
            <a:r>
              <a:rPr lang="en-US" dirty="0" err="1" smtClean="0">
                <a:solidFill>
                  <a:srgbClr val="002060"/>
                </a:solidFill>
              </a:rPr>
              <a:t>eg</a:t>
            </a:r>
            <a:r>
              <a:rPr lang="en-US" dirty="0" smtClean="0">
                <a:solidFill>
                  <a:srgbClr val="002060"/>
                </a:solidFill>
              </a:rPr>
              <a:t>, </a:t>
            </a:r>
            <a:r>
              <a:rPr lang="en-US" dirty="0" err="1" smtClean="0">
                <a:solidFill>
                  <a:srgbClr val="002060"/>
                </a:solidFill>
              </a:rPr>
              <a:t>Aspergillus</a:t>
            </a:r>
            <a:r>
              <a:rPr lang="en-US" dirty="0" smtClean="0">
                <a:solidFill>
                  <a:srgbClr val="002060"/>
                </a:solidFill>
              </a:rPr>
              <a:t> pneumonia, disseminated candidiasis, infection with </a:t>
            </a:r>
            <a:r>
              <a:rPr lang="en-US" dirty="0" err="1" smtClean="0">
                <a:solidFill>
                  <a:srgbClr val="002060"/>
                </a:solidFill>
              </a:rPr>
              <a:t>Serratia</a:t>
            </a:r>
            <a:r>
              <a:rPr lang="en-US" dirty="0" smtClean="0">
                <a:solidFill>
                  <a:srgbClr val="002060"/>
                </a:solidFill>
              </a:rPr>
              <a:t> </a:t>
            </a:r>
            <a:r>
              <a:rPr lang="en-US" dirty="0" err="1" smtClean="0">
                <a:solidFill>
                  <a:srgbClr val="002060"/>
                </a:solidFill>
              </a:rPr>
              <a:t>marcescens</a:t>
            </a:r>
            <a:r>
              <a:rPr lang="en-US" dirty="0" smtClean="0">
                <a:solidFill>
                  <a:srgbClr val="002060"/>
                </a:solidFill>
              </a:rPr>
              <a:t>, </a:t>
            </a:r>
            <a:r>
              <a:rPr lang="en-US" dirty="0" err="1" smtClean="0">
                <a:solidFill>
                  <a:srgbClr val="002060"/>
                </a:solidFill>
              </a:rPr>
              <a:t>Nocardia</a:t>
            </a:r>
            <a:r>
              <a:rPr lang="en-US" dirty="0" smtClean="0">
                <a:solidFill>
                  <a:srgbClr val="002060"/>
                </a:solidFill>
              </a:rPr>
              <a:t> species, </a:t>
            </a:r>
            <a:r>
              <a:rPr lang="en-US" dirty="0" err="1" smtClean="0">
                <a:solidFill>
                  <a:srgbClr val="002060"/>
                </a:solidFill>
              </a:rPr>
              <a:t>Burkholderia</a:t>
            </a:r>
            <a:r>
              <a:rPr lang="en-US" dirty="0" smtClean="0">
                <a:solidFill>
                  <a:srgbClr val="002060"/>
                </a:solidFill>
              </a:rPr>
              <a:t> </a:t>
            </a:r>
            <a:r>
              <a:rPr lang="en-US" dirty="0" err="1" smtClean="0">
                <a:solidFill>
                  <a:srgbClr val="002060"/>
                </a:solidFill>
              </a:rPr>
              <a:t>cepacia</a:t>
            </a:r>
            <a:r>
              <a:rPr lang="en-US" dirty="0" smtClean="0">
                <a:solidFill>
                  <a:srgbClr val="002060"/>
                </a:solidFill>
              </a:rPr>
              <a:t>)</a:t>
            </a:r>
          </a:p>
          <a:p>
            <a:pPr lvl="1" fontAlgn="auto">
              <a:spcAft>
                <a:spcPts val="0"/>
              </a:spcAft>
              <a:defRPr/>
            </a:pPr>
            <a:r>
              <a:rPr lang="en-US" dirty="0" smtClean="0">
                <a:solidFill>
                  <a:srgbClr val="002060"/>
                </a:solidFill>
              </a:rPr>
              <a:t>Infections of unusual severity</a:t>
            </a:r>
          </a:p>
          <a:p>
            <a:pPr lvl="1" fontAlgn="auto">
              <a:spcAft>
                <a:spcPts val="0"/>
              </a:spcAft>
              <a:defRPr/>
            </a:pPr>
            <a:r>
              <a:rPr lang="en-US" dirty="0" smtClean="0">
                <a:solidFill>
                  <a:srgbClr val="002060"/>
                </a:solidFill>
              </a:rPr>
              <a:t>Chronic gingivitis or recurring </a:t>
            </a:r>
            <a:r>
              <a:rPr lang="en-US" dirty="0" err="1" smtClean="0">
                <a:solidFill>
                  <a:srgbClr val="002060"/>
                </a:solidFill>
              </a:rPr>
              <a:t>aphthous</a:t>
            </a:r>
            <a:r>
              <a:rPr lang="en-US" dirty="0" smtClean="0">
                <a:solidFill>
                  <a:srgbClr val="002060"/>
                </a:solidFill>
              </a:rPr>
              <a:t> ulcers</a:t>
            </a:r>
            <a:endParaRPr lang="en-US" dirty="0">
              <a:solidFill>
                <a:srgbClr val="002060"/>
              </a:solidFill>
            </a:endParaRPr>
          </a:p>
        </p:txBody>
      </p:sp>
      <p:sp>
        <p:nvSpPr>
          <p:cNvPr id="5" name="Rectangle 4"/>
          <p:cNvSpPr/>
          <p:nvPr/>
        </p:nvSpPr>
        <p:spPr>
          <a:xfrm>
            <a:off x="533400" y="3810000"/>
            <a:ext cx="6934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14450" y="2587625"/>
            <a:ext cx="409575" cy="388938"/>
          </a:xfrm>
          <a:prstGeom prst="rect">
            <a:avLst/>
          </a:prstGeom>
          <a:noFill/>
          <a:ln w="9525">
            <a:noFill/>
            <a:miter lim="800000"/>
            <a:headEnd/>
            <a:tailEnd/>
          </a:ln>
        </p:spPr>
      </p:pic>
      <p:pic>
        <p:nvPicPr>
          <p:cNvPr id="20"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50963" y="3622675"/>
            <a:ext cx="409575" cy="388938"/>
          </a:xfrm>
          <a:prstGeom prst="rect">
            <a:avLst/>
          </a:prstGeom>
          <a:noFill/>
          <a:ln w="9525">
            <a:noFill/>
            <a:miter lim="800000"/>
            <a:headEnd/>
            <a:tailEnd/>
          </a:ln>
        </p:spPr>
      </p:pic>
      <p:pic>
        <p:nvPicPr>
          <p:cNvPr id="22"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14450" y="3235325"/>
            <a:ext cx="409575" cy="387350"/>
          </a:xfrm>
          <a:prstGeom prst="rect">
            <a:avLst/>
          </a:prstGeom>
          <a:noFill/>
          <a:ln w="9525">
            <a:noFill/>
            <a:miter lim="800000"/>
            <a:headEnd/>
            <a:tailEnd/>
          </a:ln>
        </p:spPr>
      </p:pic>
      <p:pic>
        <p:nvPicPr>
          <p:cNvPr id="23"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43025" y="2174875"/>
            <a:ext cx="409575" cy="388938"/>
          </a:xfrm>
          <a:prstGeom prst="rect">
            <a:avLst/>
          </a:prstGeom>
          <a:noFill/>
          <a:ln w="9525">
            <a:noFill/>
            <a:miter lim="800000"/>
            <a:headEnd/>
            <a:tailEnd/>
          </a:ln>
        </p:spPr>
      </p:pic>
      <p:pic>
        <p:nvPicPr>
          <p:cNvPr id="24"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14450" y="1177925"/>
            <a:ext cx="409575" cy="387350"/>
          </a:xfrm>
          <a:prstGeom prst="rect">
            <a:avLst/>
          </a:prstGeom>
          <a:noFill/>
          <a:ln w="9525">
            <a:noFill/>
            <a:miter lim="800000"/>
            <a:headEnd/>
            <a:tailEnd/>
          </a:ln>
        </p:spPr>
      </p:pic>
      <p:pic>
        <p:nvPicPr>
          <p:cNvPr id="26"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14450" y="568325"/>
            <a:ext cx="409575" cy="387350"/>
          </a:xfrm>
          <a:prstGeom prst="rect">
            <a:avLst/>
          </a:prstGeom>
          <a:noFill/>
          <a:ln w="9525">
            <a:noFill/>
            <a:miter lim="800000"/>
            <a:headEnd/>
            <a:tailEnd/>
          </a:ln>
        </p:spPr>
      </p:pic>
      <p:pic>
        <p:nvPicPr>
          <p:cNvPr id="123911" name="Picture 2"/>
          <p:cNvPicPr>
            <a:picLocks noChangeAspect="1" noChangeArrowheads="1"/>
          </p:cNvPicPr>
          <p:nvPr/>
        </p:nvPicPr>
        <p:blipFill>
          <a:blip r:embed="rId4"/>
          <a:srcRect/>
          <a:stretch>
            <a:fillRect/>
          </a:stretch>
        </p:blipFill>
        <p:spPr bwMode="auto">
          <a:xfrm>
            <a:off x="1752600" y="0"/>
            <a:ext cx="5486400" cy="6858000"/>
          </a:xfrm>
          <a:prstGeom prst="rect">
            <a:avLst/>
          </a:prstGeom>
          <a:noFill/>
          <a:ln w="9525">
            <a:noFill/>
            <a:miter lim="800000"/>
            <a:headEnd/>
            <a:tailEnd/>
          </a:ln>
        </p:spPr>
      </p:pic>
      <p:pic>
        <p:nvPicPr>
          <p:cNvPr id="9" name="Picture 4" descr="C:\Users\aleonard\AppData\Local\Microsoft\Windows\Temporary Internet Files\Content.IE5\V7TEUGT9\check_mark[1].jpg"/>
          <p:cNvPicPr>
            <a:picLocks noChangeAspect="1" noChangeArrowheads="1"/>
          </p:cNvPicPr>
          <p:nvPr/>
        </p:nvPicPr>
        <p:blipFill>
          <a:blip r:embed="rId3"/>
          <a:srcRect/>
          <a:stretch>
            <a:fillRect/>
          </a:stretch>
        </p:blipFill>
        <p:spPr bwMode="auto">
          <a:xfrm>
            <a:off x="1343025" y="5410200"/>
            <a:ext cx="409575" cy="38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5954" name="Title 1"/>
          <p:cNvSpPr>
            <a:spLocks noGrp="1"/>
          </p:cNvSpPr>
          <p:nvPr>
            <p:ph type="title"/>
          </p:nvPr>
        </p:nvSpPr>
        <p:spPr>
          <a:xfrm>
            <a:off x="304800" y="457200"/>
            <a:ext cx="8229600" cy="1066800"/>
          </a:xfrm>
        </p:spPr>
        <p:txBody>
          <a:bodyPr/>
          <a:lstStyle/>
          <a:p>
            <a:r>
              <a:rPr lang="en-US" b="1"/>
              <a:t>C A S E S </a:t>
            </a:r>
            <a:endParaRPr lang="en-US"/>
          </a:p>
        </p:txBody>
      </p:sp>
      <p:sp>
        <p:nvSpPr>
          <p:cNvPr id="3" name="Content Placeholder 2"/>
          <p:cNvSpPr>
            <a:spLocks noGrp="1"/>
          </p:cNvSpPr>
          <p:nvPr>
            <p:ph idx="1"/>
          </p:nvPr>
        </p:nvSpPr>
        <p:spPr>
          <a:xfrm>
            <a:off x="228600" y="1600200"/>
            <a:ext cx="8763000" cy="4973638"/>
          </a:xfrm>
        </p:spPr>
        <p:txBody>
          <a:bodyPr>
            <a:normAutofit/>
          </a:bodyPr>
          <a:lstStyle/>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Could this this an intrinsic neutropenia?</a:t>
            </a:r>
          </a:p>
          <a:p>
            <a:pPr marL="658368" lvl="1" indent="-246888" fontAlgn="auto">
              <a:spcAft>
                <a:spcPts val="0"/>
              </a:spcAft>
              <a:buFont typeface="Georgia"/>
              <a:buChar char="▫"/>
              <a:defRPr/>
            </a:pPr>
            <a:r>
              <a:rPr lang="en-US" dirty="0">
                <a:ea typeface="+mn-ea"/>
              </a:rPr>
              <a:t>Severe Congenital </a:t>
            </a:r>
            <a:r>
              <a:rPr lang="en-US" dirty="0" smtClean="0">
                <a:ea typeface="+mn-ea"/>
              </a:rPr>
              <a:t>Neutropenia</a:t>
            </a:r>
          </a:p>
          <a:p>
            <a:pPr marL="658368" lvl="1" indent="-246888" fontAlgn="auto">
              <a:spcAft>
                <a:spcPts val="0"/>
              </a:spcAft>
              <a:buFont typeface="Georgia"/>
              <a:buChar char="▫"/>
              <a:defRPr/>
            </a:pPr>
            <a:r>
              <a:rPr lang="en-US" dirty="0" smtClean="0">
                <a:ea typeface="+mn-ea"/>
              </a:rPr>
              <a:t>Cyclic Neutropenia</a:t>
            </a:r>
          </a:p>
          <a:p>
            <a:pPr marL="658368" lvl="1" indent="-246888" fontAlgn="auto">
              <a:spcAft>
                <a:spcPts val="0"/>
              </a:spcAft>
              <a:buFont typeface="Georgia"/>
              <a:buChar char="▫"/>
              <a:defRPr/>
            </a:pPr>
            <a:r>
              <a:rPr lang="en-US" dirty="0" smtClean="0">
                <a:ea typeface="+mn-ea"/>
              </a:rPr>
              <a:t>Syndromes </a:t>
            </a:r>
            <a:r>
              <a:rPr lang="en-US" dirty="0">
                <a:ea typeface="+mn-ea"/>
              </a:rPr>
              <a:t>associated with </a:t>
            </a:r>
            <a:r>
              <a:rPr lang="en-US" dirty="0" smtClean="0">
                <a:ea typeface="+mn-ea"/>
              </a:rPr>
              <a:t>Neutropenia</a:t>
            </a:r>
          </a:p>
          <a:p>
            <a:pPr marL="658368" lvl="1" indent="-246888" fontAlgn="auto">
              <a:spcAft>
                <a:spcPts val="0"/>
              </a:spcAft>
              <a:buFont typeface="Georgia"/>
              <a:buChar char="▫"/>
              <a:defRPr/>
            </a:pPr>
            <a:r>
              <a:rPr lang="en-US" dirty="0" smtClean="0">
                <a:ea typeface="+mn-ea"/>
              </a:rPr>
              <a:t>Immunodeficiency</a:t>
            </a:r>
            <a:endParaRPr lang="en-US" dirty="0">
              <a:ea typeface="+mn-ea"/>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562600"/>
          </a:xfrm>
        </p:spPr>
        <p:txBody>
          <a:bodyPr>
            <a:normAutofit fontScale="85000" lnSpcReduction="20000"/>
          </a:bodyPr>
          <a:lstStyle/>
          <a:p>
            <a:pPr marL="0" indent="0" fontAlgn="auto">
              <a:spcAft>
                <a:spcPts val="0"/>
              </a:spcAft>
              <a:buClr>
                <a:schemeClr val="accent3"/>
              </a:buClr>
              <a:buFont typeface="Georgia"/>
              <a:buNone/>
              <a:defRPr/>
            </a:pPr>
            <a:r>
              <a:rPr lang="en-US" b="1" u="sng" dirty="0" smtClean="0">
                <a:ea typeface="+mn-ea"/>
                <a:cs typeface="+mn-cs"/>
              </a:rPr>
              <a:t>At the PMD</a:t>
            </a:r>
          </a:p>
          <a:p>
            <a:pPr marL="0" indent="0" fontAlgn="auto">
              <a:spcAft>
                <a:spcPts val="0"/>
              </a:spcAft>
              <a:buClr>
                <a:schemeClr val="accent3"/>
              </a:buClr>
              <a:buFont typeface="Georgia"/>
              <a:buNone/>
              <a:defRPr/>
            </a:pPr>
            <a:endParaRPr lang="en-US" u="sng"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CC</a:t>
            </a:r>
            <a:r>
              <a:rPr lang="en-US" dirty="0" smtClean="0">
                <a:ea typeface="+mn-ea"/>
                <a:cs typeface="+mn-cs"/>
              </a:rPr>
              <a:t>: rule out ear infection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HPI</a:t>
            </a:r>
            <a:r>
              <a:rPr lang="en-US" dirty="0" smtClean="0">
                <a:ea typeface="+mn-ea"/>
                <a:cs typeface="+mn-cs"/>
              </a:rPr>
              <a:t>: </a:t>
            </a:r>
            <a:r>
              <a:rPr lang="en-US" dirty="0">
                <a:ea typeface="+mn-ea"/>
                <a:cs typeface="+mn-cs"/>
              </a:rPr>
              <a:t>3</a:t>
            </a:r>
            <a:r>
              <a:rPr lang="en-US" dirty="0" smtClean="0">
                <a:ea typeface="+mn-ea"/>
                <a:cs typeface="+mn-cs"/>
              </a:rPr>
              <a:t>y M with URI </a:t>
            </a:r>
            <a:r>
              <a:rPr lang="en-US" dirty="0" err="1" smtClean="0">
                <a:ea typeface="+mn-ea"/>
                <a:cs typeface="+mn-cs"/>
              </a:rPr>
              <a:t>sx</a:t>
            </a:r>
            <a:r>
              <a:rPr lang="en-US" dirty="0" smtClean="0">
                <a:ea typeface="+mn-ea"/>
                <a:cs typeface="+mn-cs"/>
              </a:rPr>
              <a:t>, now with new fever &amp; ear tugging</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err="1" smtClean="0">
                <a:ea typeface="+mn-ea"/>
                <a:cs typeface="+mn-cs"/>
              </a:rPr>
              <a:t>Hx</a:t>
            </a:r>
            <a:r>
              <a:rPr lang="en-US" dirty="0">
                <a:ea typeface="+mn-ea"/>
                <a:cs typeface="+mn-cs"/>
              </a:rPr>
              <a:t>:  </a:t>
            </a:r>
            <a:r>
              <a:rPr lang="en-US" i="1" dirty="0">
                <a:ea typeface="+mn-ea"/>
                <a:cs typeface="+mn-cs"/>
              </a:rPr>
              <a:t>Starting at 15mo </a:t>
            </a:r>
            <a:r>
              <a:rPr lang="en-US" i="1" dirty="0" smtClean="0">
                <a:ea typeface="+mn-ea"/>
                <a:cs typeface="+mn-cs"/>
              </a:rPr>
              <a:t>--&gt; Multiple infections</a:t>
            </a:r>
            <a:endParaRPr lang="en-US" i="1" dirty="0">
              <a:ea typeface="+mn-ea"/>
              <a:cs typeface="+mn-cs"/>
            </a:endParaRPr>
          </a:p>
          <a:p>
            <a:pPr marL="365760" indent="-256032" fontAlgn="auto">
              <a:spcAft>
                <a:spcPts val="0"/>
              </a:spcAft>
              <a:buClr>
                <a:schemeClr val="accent3"/>
              </a:buClr>
              <a:buFont typeface="Georgia"/>
              <a:buChar char="•"/>
              <a:defRPr/>
            </a:pPr>
            <a:r>
              <a:rPr lang="en-US" sz="2400" dirty="0">
                <a:ea typeface="+mn-ea"/>
                <a:cs typeface="+mn-cs"/>
              </a:rPr>
              <a:t>7 episodes AOM</a:t>
            </a:r>
          </a:p>
          <a:p>
            <a:pPr marL="365760" indent="-256032" fontAlgn="auto">
              <a:spcAft>
                <a:spcPts val="0"/>
              </a:spcAft>
              <a:buClr>
                <a:schemeClr val="accent3"/>
              </a:buClr>
              <a:buFont typeface="Georgia"/>
              <a:buChar char="•"/>
              <a:defRPr/>
            </a:pPr>
            <a:r>
              <a:rPr lang="en-US" sz="2400" dirty="0">
                <a:ea typeface="+mn-ea"/>
                <a:cs typeface="+mn-cs"/>
              </a:rPr>
              <a:t>4 episodes sinusitis</a:t>
            </a:r>
          </a:p>
          <a:p>
            <a:pPr marL="365760" indent="-256032" fontAlgn="auto">
              <a:spcAft>
                <a:spcPts val="0"/>
              </a:spcAft>
              <a:buClr>
                <a:schemeClr val="accent3"/>
              </a:buClr>
              <a:buFont typeface="Georgia"/>
              <a:buChar char="•"/>
              <a:defRPr/>
            </a:pPr>
            <a:r>
              <a:rPr lang="en-US" sz="2400" dirty="0">
                <a:ea typeface="+mn-ea"/>
                <a:cs typeface="+mn-cs"/>
              </a:rPr>
              <a:t>1 admission for PNA</a:t>
            </a:r>
          </a:p>
          <a:p>
            <a:pPr marL="365760" indent="-256032" fontAlgn="auto">
              <a:spcAft>
                <a:spcPts val="0"/>
              </a:spcAft>
              <a:buClr>
                <a:schemeClr val="accent3"/>
              </a:buClr>
              <a:buFont typeface="Georgia"/>
              <a:buChar char="•"/>
              <a:defRPr/>
            </a:pPr>
            <a:r>
              <a:rPr lang="en-US" sz="2400" dirty="0">
                <a:ea typeface="+mn-ea"/>
                <a:cs typeface="+mn-cs"/>
              </a:rPr>
              <a:t>1 admission for </a:t>
            </a:r>
            <a:r>
              <a:rPr lang="en-US" sz="2400" dirty="0" err="1">
                <a:ea typeface="+mn-ea"/>
                <a:cs typeface="+mn-cs"/>
              </a:rPr>
              <a:t>periorbital</a:t>
            </a:r>
            <a:r>
              <a:rPr lang="en-US" sz="2400" dirty="0">
                <a:ea typeface="+mn-ea"/>
                <a:cs typeface="+mn-cs"/>
              </a:rPr>
              <a:t> cellulitis (treated outpatient for 2 other episodes of cellulitis)</a:t>
            </a: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smtClean="0">
                <a:ea typeface="+mn-ea"/>
                <a:cs typeface="+mn-cs"/>
              </a:rPr>
              <a:t>PE</a:t>
            </a:r>
            <a:r>
              <a:rPr lang="en-US" dirty="0" smtClean="0">
                <a:ea typeface="+mn-ea"/>
                <a:cs typeface="+mn-cs"/>
              </a:rPr>
              <a:t>: </a:t>
            </a:r>
            <a:r>
              <a:rPr lang="en-US" i="1" dirty="0" err="1" smtClean="0">
                <a:ea typeface="+mn-ea"/>
                <a:cs typeface="+mn-cs"/>
              </a:rPr>
              <a:t>pertinents</a:t>
            </a:r>
            <a:r>
              <a:rPr lang="en-US" dirty="0" smtClean="0">
                <a:ea typeface="+mn-ea"/>
                <a:cs typeface="+mn-cs"/>
              </a:rPr>
              <a:t> = +rhinorrhea, +ROM, poor dentition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err="1" smtClean="0">
                <a:ea typeface="+mn-ea"/>
                <a:cs typeface="+mn-cs"/>
              </a:rPr>
              <a:t>Dispo</a:t>
            </a:r>
            <a:r>
              <a:rPr lang="en-US" dirty="0" smtClean="0">
                <a:ea typeface="+mn-ea"/>
                <a:cs typeface="+mn-cs"/>
              </a:rPr>
              <a:t>: </a:t>
            </a:r>
            <a:r>
              <a:rPr lang="en-US" dirty="0" err="1" smtClean="0">
                <a:ea typeface="+mn-ea"/>
                <a:cs typeface="+mn-cs"/>
              </a:rPr>
              <a:t>Abx</a:t>
            </a:r>
            <a:r>
              <a:rPr lang="en-US" dirty="0" smtClean="0">
                <a:ea typeface="+mn-ea"/>
                <a:cs typeface="+mn-cs"/>
              </a:rPr>
              <a:t>, labs, then home</a:t>
            </a:r>
            <a:endParaRPr lang="en-US" dirty="0">
              <a:ea typeface="+mn-ea"/>
              <a:cs typeface="+mn-cs"/>
            </a:endParaRPr>
          </a:p>
        </p:txBody>
      </p:sp>
      <p:sp>
        <p:nvSpPr>
          <p:cNvPr id="24579" name="Title 1"/>
          <p:cNvSpPr txBox="1">
            <a:spLocks/>
          </p:cNvSpPr>
          <p:nvPr/>
        </p:nvSpPr>
        <p:spPr bwMode="auto">
          <a:xfrm>
            <a:off x="381000" y="2286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3 : </a:t>
            </a:r>
            <a:r>
              <a:rPr lang="en-US" sz="3200" i="1">
                <a:solidFill>
                  <a:schemeClr val="tx2"/>
                </a:solidFill>
                <a:latin typeface="Calibri" pitchFamily="-72" charset="0"/>
              </a:rPr>
              <a:t>Toddler Twin ANC</a:t>
            </a:r>
            <a:endParaRPr lang="en-US" sz="3200">
              <a:solidFill>
                <a:schemeClr val="tx2"/>
              </a:solidFill>
              <a:latin typeface="Calibri" pitchFamily="-72"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a:xfrm>
            <a:off x="304800" y="457200"/>
            <a:ext cx="8229600" cy="1066800"/>
          </a:xfrm>
        </p:spPr>
        <p:txBody>
          <a:bodyPr/>
          <a:lstStyle/>
          <a:p>
            <a:r>
              <a:rPr lang="en-US" b="1"/>
              <a:t>C A S E  1 : </a:t>
            </a:r>
            <a:r>
              <a:rPr lang="en-US" i="1"/>
              <a:t>Baby Boy ANC</a:t>
            </a:r>
            <a:endParaRPr lang="en-US"/>
          </a:p>
        </p:txBody>
      </p:sp>
      <p:sp>
        <p:nvSpPr>
          <p:cNvPr id="3" name="Content Placeholder 2"/>
          <p:cNvSpPr>
            <a:spLocks noGrp="1"/>
          </p:cNvSpPr>
          <p:nvPr>
            <p:ph idx="1"/>
          </p:nvPr>
        </p:nvSpPr>
        <p:spPr>
          <a:xfrm>
            <a:off x="228600" y="1600200"/>
            <a:ext cx="8763000" cy="4973638"/>
          </a:xfrm>
        </p:spPr>
        <p:txBody>
          <a:bodyPr/>
          <a:lstStyle/>
          <a:p>
            <a:r>
              <a:rPr lang="en-US" u="sng" smtClean="0"/>
              <a:t>Summary Statement</a:t>
            </a:r>
            <a:r>
              <a:rPr lang="en-US" smtClean="0"/>
              <a:t>: 2wk FT male with Omphilits due to isolated severe neutropenia , admitted to the ICU for concern of hypovolemic vs. septic shock that is most likely secondary to …</a:t>
            </a:r>
          </a:p>
          <a:p>
            <a:endParaRPr lang="en-US" smtClean="0"/>
          </a:p>
          <a:p>
            <a:r>
              <a:rPr lang="en-US" smtClean="0"/>
              <a:t>Could this this an intrinsic neutropenia?</a:t>
            </a:r>
          </a:p>
          <a:p>
            <a:pPr lvl="1"/>
            <a:r>
              <a:rPr lang="en-US" smtClean="0"/>
              <a:t>Severe Congenital Neutropenia</a:t>
            </a:r>
          </a:p>
          <a:p>
            <a:pPr lvl="1"/>
            <a:r>
              <a:rPr lang="en-US" smtClean="0"/>
              <a:t>Cyclic Neutropenia</a:t>
            </a:r>
          </a:p>
          <a:p>
            <a:pPr lvl="1"/>
            <a:r>
              <a:rPr lang="en-US" smtClean="0"/>
              <a:t>Syndromes associated with Neutropenia</a:t>
            </a:r>
          </a:p>
          <a:p>
            <a:pPr lvl="1"/>
            <a:r>
              <a:rPr lang="en-US" smtClean="0"/>
              <a:t>Immunodeficiency</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xEl>
                                              <p:pRg st="4" end="4"/>
                                            </p:txEl>
                                          </p:spTgt>
                                        </p:tgtEl>
                                      </p:cBhvr>
                                    </p:animEffect>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5" end="5"/>
                                            </p:txEl>
                                          </p:spTgt>
                                        </p:tgtEl>
                                      </p:cBhvr>
                                    </p:animEffect>
                                    <p:set>
                                      <p:cBhvr>
                                        <p:cTn id="27" dur="1" fill="hold">
                                          <p:stCondLst>
                                            <p:cond delay="499"/>
                                          </p:stCondLst>
                                        </p:cTn>
                                        <p:tgtEl>
                                          <p:spTgt spid="3">
                                            <p:txEl>
                                              <p:pRg st="5" end="5"/>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xEl>
                                              <p:pRg st="6" end="6"/>
                                            </p:txEl>
                                          </p:spTgt>
                                        </p:tgtEl>
                                      </p:cBhvr>
                                    </p:animEffect>
                                    <p:set>
                                      <p:cBhvr>
                                        <p:cTn id="3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304800" y="457200"/>
            <a:ext cx="8229600" cy="1066800"/>
          </a:xfrm>
        </p:spPr>
        <p:txBody>
          <a:bodyPr/>
          <a:lstStyle/>
          <a:p>
            <a:r>
              <a:rPr lang="en-US" b="1"/>
              <a:t>C A S E  2 : </a:t>
            </a:r>
            <a:r>
              <a:rPr lang="en-US" i="1"/>
              <a:t>Toddler ANC</a:t>
            </a:r>
            <a:endParaRPr lang="en-US"/>
          </a:p>
        </p:txBody>
      </p:sp>
      <p:sp>
        <p:nvSpPr>
          <p:cNvPr id="3" name="Content Placeholder 2"/>
          <p:cNvSpPr>
            <a:spLocks noGrp="1"/>
          </p:cNvSpPr>
          <p:nvPr>
            <p:ph idx="1"/>
          </p:nvPr>
        </p:nvSpPr>
        <p:spPr>
          <a:xfrm>
            <a:off x="228600" y="1600200"/>
            <a:ext cx="8763000" cy="4973638"/>
          </a:xfrm>
        </p:spPr>
        <p:txBody>
          <a:bodyPr/>
          <a:lstStyle/>
          <a:p>
            <a:r>
              <a:rPr lang="en-US" u="sng" smtClean="0"/>
              <a:t>Summary Statement</a:t>
            </a:r>
            <a:r>
              <a:rPr lang="en-US" smtClean="0"/>
              <a:t>: 3y male with prolonged high fever without clear etiology, found to have pancytopenia with moderate neutropenia most likely secondary to …</a:t>
            </a:r>
          </a:p>
          <a:p>
            <a:endParaRPr lang="en-US" smtClean="0"/>
          </a:p>
          <a:p>
            <a:r>
              <a:rPr lang="en-US" smtClean="0"/>
              <a:t>Could this this an intrinsic neutropenia?</a:t>
            </a:r>
          </a:p>
          <a:p>
            <a:pPr lvl="1"/>
            <a:r>
              <a:rPr lang="en-US" smtClean="0"/>
              <a:t>Severe Congenital Neutropenia</a:t>
            </a:r>
          </a:p>
          <a:p>
            <a:pPr lvl="1"/>
            <a:r>
              <a:rPr lang="en-US" smtClean="0"/>
              <a:t>Cyclic Neutropenia</a:t>
            </a:r>
          </a:p>
          <a:p>
            <a:pPr lvl="1"/>
            <a:r>
              <a:rPr lang="en-US" smtClean="0"/>
              <a:t>Syndromes associated with Neutropenia</a:t>
            </a:r>
          </a:p>
          <a:p>
            <a:pPr lvl="1"/>
            <a:r>
              <a:rPr lang="en-US" smtClean="0"/>
              <a:t>Immunodeficiency</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xEl>
                                              <p:pRg st="4" end="4"/>
                                            </p:txEl>
                                          </p:spTgt>
                                        </p:tgtEl>
                                      </p:cBhvr>
                                    </p:animEffect>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5" end="5"/>
                                            </p:txEl>
                                          </p:spTgt>
                                        </p:tgtEl>
                                      </p:cBhvr>
                                    </p:animEffect>
                                    <p:set>
                                      <p:cBhvr>
                                        <p:cTn id="27" dur="1" fill="hold">
                                          <p:stCondLst>
                                            <p:cond delay="499"/>
                                          </p:stCondLst>
                                        </p:cTn>
                                        <p:tgtEl>
                                          <p:spTgt spid="3">
                                            <p:txEl>
                                              <p:pRg st="5" end="5"/>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xEl>
                                              <p:pRg st="6" end="6"/>
                                            </p:txEl>
                                          </p:spTgt>
                                        </p:tgtEl>
                                      </p:cBhvr>
                                    </p:animEffect>
                                    <p:set>
                                      <p:cBhvr>
                                        <p:cTn id="30" dur="1" fill="hold">
                                          <p:stCondLst>
                                            <p:cond delay="499"/>
                                          </p:stCondLst>
                                        </p:cTn>
                                        <p:tgtEl>
                                          <p:spTgt spid="3">
                                            <p:txEl>
                                              <p:pRg st="6" end="6"/>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
                                            <p:txEl>
                                              <p:pRg st="3" end="3"/>
                                            </p:txEl>
                                          </p:spTgt>
                                        </p:tgtEl>
                                      </p:cBhvr>
                                    </p:animEffect>
                                    <p:set>
                                      <p:cBhvr>
                                        <p:cTn id="3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2098" name="Title 1"/>
          <p:cNvSpPr>
            <a:spLocks noGrp="1"/>
          </p:cNvSpPr>
          <p:nvPr>
            <p:ph type="title"/>
          </p:nvPr>
        </p:nvSpPr>
        <p:spPr>
          <a:xfrm>
            <a:off x="304800" y="457200"/>
            <a:ext cx="8229600" cy="1066800"/>
          </a:xfrm>
        </p:spPr>
        <p:txBody>
          <a:bodyPr/>
          <a:lstStyle/>
          <a:p>
            <a:r>
              <a:rPr lang="en-US" b="1"/>
              <a:t>C A S E  3 : </a:t>
            </a:r>
            <a:r>
              <a:rPr lang="en-US" i="1"/>
              <a:t>Toddler Twin ANC</a:t>
            </a:r>
            <a:endParaRPr lang="en-US"/>
          </a:p>
        </p:txBody>
      </p:sp>
      <p:sp>
        <p:nvSpPr>
          <p:cNvPr id="3" name="Content Placeholder 2"/>
          <p:cNvSpPr>
            <a:spLocks noGrp="1"/>
          </p:cNvSpPr>
          <p:nvPr>
            <p:ph idx="1"/>
          </p:nvPr>
        </p:nvSpPr>
        <p:spPr>
          <a:xfrm>
            <a:off x="228600" y="1600200"/>
            <a:ext cx="8763000" cy="4973638"/>
          </a:xfrm>
        </p:spPr>
        <p:txBody>
          <a:bodyPr>
            <a:normAutofit/>
          </a:bodyPr>
          <a:lstStyle/>
          <a:p>
            <a:pPr marL="365760" indent="-256032" fontAlgn="auto">
              <a:spcAft>
                <a:spcPts val="0"/>
              </a:spcAft>
              <a:buClr>
                <a:schemeClr val="accent3"/>
              </a:buClr>
              <a:buFont typeface="Georgia"/>
              <a:buChar char="•"/>
              <a:defRPr/>
            </a:pPr>
            <a:r>
              <a:rPr lang="en-US" u="sng" dirty="0" smtClean="0">
                <a:ea typeface="+mn-ea"/>
                <a:cs typeface="+mn-cs"/>
              </a:rPr>
              <a:t>Summary Statement</a:t>
            </a:r>
            <a:r>
              <a:rPr lang="en-US" dirty="0" smtClean="0">
                <a:ea typeface="+mn-ea"/>
                <a:cs typeface="+mn-cs"/>
              </a:rPr>
              <a:t>: </a:t>
            </a:r>
            <a:r>
              <a:rPr lang="en-US" dirty="0">
                <a:ea typeface="+mn-ea"/>
                <a:cs typeface="+mn-cs"/>
              </a:rPr>
              <a:t>3y male with </a:t>
            </a:r>
            <a:r>
              <a:rPr lang="en-US" dirty="0" err="1">
                <a:ea typeface="+mn-ea"/>
                <a:cs typeface="+mn-cs"/>
              </a:rPr>
              <a:t>hx</a:t>
            </a:r>
            <a:r>
              <a:rPr lang="en-US" dirty="0">
                <a:ea typeface="+mn-ea"/>
                <a:cs typeface="+mn-cs"/>
              </a:rPr>
              <a:t> of recurrent bacterial infections,  presenting with </a:t>
            </a:r>
            <a:r>
              <a:rPr lang="en-US" dirty="0" smtClean="0">
                <a:ea typeface="+mn-ea"/>
                <a:cs typeface="+mn-cs"/>
              </a:rPr>
              <a:t>ROM </a:t>
            </a:r>
            <a:r>
              <a:rPr lang="en-US" dirty="0">
                <a:ea typeface="+mn-ea"/>
                <a:cs typeface="+mn-cs"/>
              </a:rPr>
              <a:t>and moderate neutropenia </a:t>
            </a:r>
            <a:r>
              <a:rPr lang="en-US" dirty="0" smtClean="0">
                <a:ea typeface="+mn-ea"/>
                <a:cs typeface="+mn-cs"/>
              </a:rPr>
              <a:t>concerning for …</a:t>
            </a:r>
            <a:endParaRPr lang="en-US" dirty="0">
              <a:ea typeface="+mn-ea"/>
              <a:cs typeface="+mn-cs"/>
            </a:endParaRP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Could this this an intrinsic neutropenia?</a:t>
            </a:r>
          </a:p>
          <a:p>
            <a:pPr marL="658368" lvl="1" indent="-246888" fontAlgn="auto">
              <a:spcAft>
                <a:spcPts val="0"/>
              </a:spcAft>
              <a:buFont typeface="Georgia"/>
              <a:buChar char="▫"/>
              <a:defRPr/>
            </a:pPr>
            <a:r>
              <a:rPr lang="en-US" dirty="0">
                <a:ea typeface="+mn-ea"/>
              </a:rPr>
              <a:t>Severe Congenital </a:t>
            </a:r>
            <a:r>
              <a:rPr lang="en-US" dirty="0" smtClean="0">
                <a:ea typeface="+mn-ea"/>
              </a:rPr>
              <a:t>Neutropenia</a:t>
            </a:r>
          </a:p>
          <a:p>
            <a:pPr marL="658368" lvl="1" indent="-246888" fontAlgn="auto">
              <a:spcAft>
                <a:spcPts val="0"/>
              </a:spcAft>
              <a:buFont typeface="Georgia"/>
              <a:buChar char="▫"/>
              <a:defRPr/>
            </a:pPr>
            <a:r>
              <a:rPr lang="en-US" dirty="0" smtClean="0">
                <a:ea typeface="+mn-ea"/>
              </a:rPr>
              <a:t>Cyclic Neutropenia</a:t>
            </a:r>
          </a:p>
          <a:p>
            <a:pPr marL="658368" lvl="1" indent="-246888" fontAlgn="auto">
              <a:spcAft>
                <a:spcPts val="0"/>
              </a:spcAft>
              <a:buFont typeface="Georgia"/>
              <a:buChar char="▫"/>
              <a:defRPr/>
            </a:pPr>
            <a:r>
              <a:rPr lang="en-US" dirty="0" smtClean="0">
                <a:ea typeface="+mn-ea"/>
              </a:rPr>
              <a:t>Syndromes </a:t>
            </a:r>
            <a:r>
              <a:rPr lang="en-US" dirty="0">
                <a:ea typeface="+mn-ea"/>
              </a:rPr>
              <a:t>associated with </a:t>
            </a:r>
            <a:r>
              <a:rPr lang="en-US" dirty="0" smtClean="0">
                <a:ea typeface="+mn-ea"/>
              </a:rPr>
              <a:t>Neutropenia</a:t>
            </a:r>
          </a:p>
          <a:p>
            <a:pPr marL="658368" lvl="1" indent="-246888" fontAlgn="auto">
              <a:spcAft>
                <a:spcPts val="0"/>
              </a:spcAft>
              <a:buFont typeface="Georgia"/>
              <a:buChar char="▫"/>
              <a:defRPr/>
            </a:pPr>
            <a:r>
              <a:rPr lang="en-US" dirty="0" smtClean="0">
                <a:ea typeface="+mn-ea"/>
              </a:rPr>
              <a:t>Immunodeficiency</a:t>
            </a:r>
            <a:endParaRPr lang="en-US" dirty="0">
              <a:ea typeface="+mn-ea"/>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xEl>
                                              <p:pRg st="5" end="5"/>
                                            </p:txEl>
                                          </p:spTgt>
                                        </p:tgtEl>
                                      </p:cBhvr>
                                    </p:animEffect>
                                    <p:set>
                                      <p:cBhvr>
                                        <p:cTn id="24" dur="1" fill="hold">
                                          <p:stCondLst>
                                            <p:cond delay="499"/>
                                          </p:stCondLst>
                                        </p:cTn>
                                        <p:tgtEl>
                                          <p:spTgt spid="3">
                                            <p:txEl>
                                              <p:pRg st="5" end="5"/>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3" end="3"/>
                                            </p:txEl>
                                          </p:spTgt>
                                        </p:tgtEl>
                                      </p:cBhvr>
                                    </p:animEffect>
                                    <p:set>
                                      <p:cBhvr>
                                        <p:cTn id="2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134146" name="Content Placeholder 2"/>
          <p:cNvSpPr>
            <a:spLocks noGrp="1"/>
          </p:cNvSpPr>
          <p:nvPr>
            <p:ph idx="1"/>
          </p:nvPr>
        </p:nvSpPr>
        <p:spPr>
          <a:xfrm>
            <a:off x="228600" y="1905000"/>
            <a:ext cx="8686800" cy="4572000"/>
          </a:xfrm>
        </p:spPr>
        <p:txBody>
          <a:bodyPr/>
          <a:lstStyle/>
          <a:p>
            <a:pPr>
              <a:buClr>
                <a:srgbClr val="FF0000"/>
              </a:buClr>
              <a:buFont typeface="Wingdings" pitchFamily="-72" charset="2"/>
              <a:buChar char="ü"/>
            </a:pPr>
            <a:r>
              <a:rPr lang="en-US" smtClean="0"/>
              <a:t>Define Neutropenia &amp; provide a risk assessment for the degree of neutropenia</a:t>
            </a:r>
          </a:p>
          <a:p>
            <a:pPr>
              <a:buClr>
                <a:srgbClr val="FF0000"/>
              </a:buClr>
              <a:buFont typeface="Wingdings" pitchFamily="-72" charset="2"/>
              <a:buChar char="ü"/>
            </a:pPr>
            <a:r>
              <a:rPr lang="en-US" smtClean="0"/>
              <a:t>Have a framework for the differential for neutropenia when encountered in primary care</a:t>
            </a:r>
          </a:p>
          <a:p>
            <a:r>
              <a:rPr lang="en-US" b="1" smtClean="0"/>
              <a:t>Evaluate a patient with suspected/known neutropenia</a:t>
            </a: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304800" y="228600"/>
            <a:ext cx="8229600" cy="1066800"/>
          </a:xfrm>
        </p:spPr>
        <p:txBody>
          <a:bodyPr/>
          <a:lstStyle/>
          <a:p>
            <a:r>
              <a:rPr lang="en-US" b="1" smtClean="0"/>
              <a:t>Evaluation</a:t>
            </a:r>
          </a:p>
        </p:txBody>
      </p:sp>
      <p:sp>
        <p:nvSpPr>
          <p:cNvPr id="3" name="Content Placeholder 2"/>
          <p:cNvSpPr>
            <a:spLocks noGrp="1"/>
          </p:cNvSpPr>
          <p:nvPr>
            <p:ph idx="1"/>
          </p:nvPr>
        </p:nvSpPr>
        <p:spPr>
          <a:xfrm>
            <a:off x="228600" y="1295400"/>
            <a:ext cx="8610600" cy="5278438"/>
          </a:xfrm>
        </p:spPr>
        <p:txBody>
          <a:bodyPr>
            <a:normAutofit fontScale="92500" lnSpcReduction="20000"/>
          </a:bodyPr>
          <a:lstStyle/>
          <a:p>
            <a:pPr marL="365760" indent="-256032" fontAlgn="auto">
              <a:spcAft>
                <a:spcPts val="0"/>
              </a:spcAft>
              <a:buClr>
                <a:schemeClr val="accent3"/>
              </a:buClr>
              <a:buFont typeface="Georgia"/>
              <a:buChar char="•"/>
              <a:defRPr/>
            </a:pPr>
            <a:r>
              <a:rPr lang="en-US" dirty="0" smtClean="0">
                <a:ea typeface="+mn-ea"/>
                <a:cs typeface="+mn-cs"/>
              </a:rPr>
              <a:t>History  </a:t>
            </a:r>
          </a:p>
          <a:p>
            <a:pPr marL="658368" lvl="1" indent="-246888" fontAlgn="auto">
              <a:spcAft>
                <a:spcPts val="0"/>
              </a:spcAft>
              <a:buFont typeface="Georgia"/>
              <a:buChar char="▫"/>
              <a:defRPr/>
            </a:pPr>
            <a:r>
              <a:rPr lang="en-US" dirty="0">
                <a:ea typeface="+mn-ea"/>
              </a:rPr>
              <a:t>Type, frequency, severity of infections</a:t>
            </a:r>
          </a:p>
          <a:p>
            <a:pPr marL="658368" lvl="1" indent="-246888" fontAlgn="auto">
              <a:spcAft>
                <a:spcPts val="0"/>
              </a:spcAft>
              <a:buFont typeface="Georgia"/>
              <a:buChar char="▫"/>
              <a:defRPr/>
            </a:pPr>
            <a:r>
              <a:rPr lang="en-US" dirty="0">
                <a:ea typeface="+mn-ea"/>
              </a:rPr>
              <a:t>Recurrent bacterial infections?</a:t>
            </a:r>
          </a:p>
          <a:p>
            <a:pPr marL="658368" lvl="1" indent="-246888" fontAlgn="auto">
              <a:spcAft>
                <a:spcPts val="0"/>
              </a:spcAft>
              <a:buFont typeface="Georgia"/>
              <a:buChar char="▫"/>
              <a:defRPr/>
            </a:pPr>
            <a:r>
              <a:rPr lang="en-US" dirty="0">
                <a:ea typeface="+mn-ea"/>
              </a:rPr>
              <a:t>Medications, recent and </a:t>
            </a:r>
            <a:r>
              <a:rPr lang="en-US" dirty="0" smtClean="0">
                <a:ea typeface="+mn-ea"/>
              </a:rPr>
              <a:t>current</a:t>
            </a:r>
          </a:p>
          <a:p>
            <a:pPr marL="365760" indent="-256032" fontAlgn="auto">
              <a:spcAft>
                <a:spcPts val="0"/>
              </a:spcAft>
              <a:buClr>
                <a:schemeClr val="accent3"/>
              </a:buClr>
              <a:buFont typeface="Georgia"/>
              <a:buChar char="•"/>
              <a:defRPr/>
            </a:pPr>
            <a:r>
              <a:rPr lang="en-US" dirty="0" smtClean="0">
                <a:ea typeface="+mn-ea"/>
                <a:cs typeface="+mn-cs"/>
              </a:rPr>
              <a:t>Physical:</a:t>
            </a:r>
          </a:p>
          <a:p>
            <a:pPr marL="658368" lvl="1" indent="-246888" fontAlgn="auto">
              <a:spcAft>
                <a:spcPts val="0"/>
              </a:spcAft>
              <a:buFont typeface="Georgia"/>
              <a:buChar char="▫"/>
              <a:defRPr/>
            </a:pPr>
            <a:r>
              <a:rPr lang="en-US" dirty="0" smtClean="0">
                <a:ea typeface="+mn-ea"/>
              </a:rPr>
              <a:t>Growth </a:t>
            </a:r>
            <a:r>
              <a:rPr lang="en-US" dirty="0">
                <a:ea typeface="+mn-ea"/>
              </a:rPr>
              <a:t>&amp; </a:t>
            </a:r>
            <a:r>
              <a:rPr lang="en-US" dirty="0" smtClean="0">
                <a:ea typeface="+mn-ea"/>
              </a:rPr>
              <a:t>development</a:t>
            </a:r>
          </a:p>
          <a:p>
            <a:pPr marL="658368" lvl="1" indent="-246888" fontAlgn="auto">
              <a:spcAft>
                <a:spcPts val="0"/>
              </a:spcAft>
              <a:buFont typeface="Georgia"/>
              <a:buChar char="▫"/>
              <a:defRPr/>
            </a:pPr>
            <a:r>
              <a:rPr lang="en-US" dirty="0" smtClean="0">
                <a:ea typeface="+mn-ea"/>
              </a:rPr>
              <a:t>Phenotypic abnormalities</a:t>
            </a:r>
          </a:p>
          <a:p>
            <a:pPr marL="658368" lvl="1" indent="-246888" fontAlgn="auto">
              <a:spcAft>
                <a:spcPts val="0"/>
              </a:spcAft>
              <a:buFont typeface="Georgia"/>
              <a:buChar char="▫"/>
              <a:defRPr/>
            </a:pPr>
            <a:r>
              <a:rPr lang="en-US" dirty="0" smtClean="0">
                <a:ea typeface="+mn-ea"/>
              </a:rPr>
              <a:t>Presence </a:t>
            </a:r>
            <a:r>
              <a:rPr lang="en-US" dirty="0">
                <a:ea typeface="+mn-ea"/>
              </a:rPr>
              <a:t>of bacterial </a:t>
            </a:r>
            <a:r>
              <a:rPr lang="en-US" dirty="0" smtClean="0">
                <a:ea typeface="+mn-ea"/>
              </a:rPr>
              <a:t>infection </a:t>
            </a:r>
            <a:r>
              <a:rPr lang="en-US" dirty="0">
                <a:ea typeface="+mn-ea"/>
              </a:rPr>
              <a:t>(MM, skin, </a:t>
            </a:r>
            <a:r>
              <a:rPr lang="en-US" dirty="0" smtClean="0">
                <a:ea typeface="+mn-ea"/>
              </a:rPr>
              <a:t>gingiva, rectum, </a:t>
            </a:r>
            <a:r>
              <a:rPr lang="en-US" dirty="0">
                <a:ea typeface="+mn-ea"/>
              </a:rPr>
              <a:t>LAD, HSM, </a:t>
            </a:r>
            <a:r>
              <a:rPr lang="en-US" dirty="0" err="1" smtClean="0">
                <a:ea typeface="+mn-ea"/>
              </a:rPr>
              <a:t>petechiae</a:t>
            </a:r>
            <a:r>
              <a:rPr lang="en-US" dirty="0" smtClean="0">
                <a:ea typeface="+mn-ea"/>
              </a:rPr>
              <a:t>/</a:t>
            </a:r>
            <a:r>
              <a:rPr lang="en-US" dirty="0" err="1" smtClean="0">
                <a:ea typeface="+mn-ea"/>
              </a:rPr>
              <a:t>purpura</a:t>
            </a:r>
            <a:r>
              <a:rPr lang="en-US" dirty="0" smtClean="0">
                <a:ea typeface="+mn-ea"/>
              </a:rPr>
              <a:t>)</a:t>
            </a:r>
          </a:p>
          <a:p>
            <a:pPr marL="658368" lvl="1" indent="-246888" fontAlgn="auto">
              <a:spcAft>
                <a:spcPts val="0"/>
              </a:spcAft>
              <a:buFont typeface="Georgia"/>
              <a:buChar char="▫"/>
              <a:defRPr/>
            </a:pPr>
            <a:r>
              <a:rPr lang="en-US" dirty="0" smtClean="0">
                <a:ea typeface="+mn-ea"/>
              </a:rPr>
              <a:t>AVOID </a:t>
            </a:r>
            <a:r>
              <a:rPr lang="en-US" dirty="0">
                <a:ea typeface="+mn-ea"/>
              </a:rPr>
              <a:t>rectal </a:t>
            </a:r>
            <a:r>
              <a:rPr lang="en-US" dirty="0" smtClean="0">
                <a:ea typeface="+mn-ea"/>
              </a:rPr>
              <a:t>temps</a:t>
            </a:r>
          </a:p>
          <a:p>
            <a:pPr marL="365760" indent="-256032" fontAlgn="auto">
              <a:spcAft>
                <a:spcPts val="0"/>
              </a:spcAft>
              <a:buClr>
                <a:schemeClr val="accent3"/>
              </a:buClr>
              <a:buFont typeface="Georgia"/>
              <a:buChar char="•"/>
              <a:defRPr/>
            </a:pPr>
            <a:r>
              <a:rPr lang="en-US" dirty="0" smtClean="0">
                <a:ea typeface="+mn-ea"/>
                <a:cs typeface="+mn-cs"/>
              </a:rPr>
              <a:t>Family </a:t>
            </a:r>
            <a:r>
              <a:rPr lang="en-US" dirty="0" err="1" smtClean="0">
                <a:ea typeface="+mn-ea"/>
                <a:cs typeface="+mn-cs"/>
              </a:rPr>
              <a:t>Hx</a:t>
            </a:r>
            <a:r>
              <a:rPr lang="en-US" dirty="0" smtClean="0">
                <a:ea typeface="+mn-ea"/>
                <a:cs typeface="+mn-cs"/>
              </a:rPr>
              <a:t> </a:t>
            </a:r>
          </a:p>
          <a:p>
            <a:pPr marL="658368" lvl="1" indent="-246888" fontAlgn="auto">
              <a:spcAft>
                <a:spcPts val="0"/>
              </a:spcAft>
              <a:buFont typeface="Georgia"/>
              <a:buChar char="▫"/>
              <a:defRPr/>
            </a:pPr>
            <a:r>
              <a:rPr lang="en-US" dirty="0" smtClean="0">
                <a:ea typeface="+mn-ea"/>
              </a:rPr>
              <a:t>Neutropenia </a:t>
            </a:r>
            <a:r>
              <a:rPr lang="en-US" dirty="0">
                <a:ea typeface="+mn-ea"/>
              </a:rPr>
              <a:t>or </a:t>
            </a:r>
            <a:r>
              <a:rPr lang="en-US" dirty="0" smtClean="0">
                <a:ea typeface="+mn-ea"/>
              </a:rPr>
              <a:t>recurrent infection</a:t>
            </a:r>
          </a:p>
          <a:p>
            <a:pPr marL="658368" lvl="1" indent="-246888" fontAlgn="auto">
              <a:spcAft>
                <a:spcPts val="0"/>
              </a:spcAft>
              <a:buFont typeface="Georgia"/>
              <a:buChar char="▫"/>
              <a:defRPr/>
            </a:pPr>
            <a:r>
              <a:rPr lang="en-US" dirty="0" smtClean="0">
                <a:ea typeface="+mn-ea"/>
              </a:rPr>
              <a:t>Unexplained death</a:t>
            </a:r>
            <a:endParaRPr lang="en-US" dirty="0">
              <a:ea typeface="+mn-ea"/>
            </a:endParaRPr>
          </a:p>
          <a:p>
            <a:pPr marL="365760" indent="-256032" fontAlgn="auto">
              <a:spcAft>
                <a:spcPts val="0"/>
              </a:spcAft>
              <a:buClr>
                <a:schemeClr val="accent3"/>
              </a:buClr>
              <a:buFont typeface="Georgia"/>
              <a:buChar char="•"/>
              <a:defRPr/>
            </a:pPr>
            <a:r>
              <a:rPr lang="en-US" dirty="0" smtClean="0">
                <a:ea typeface="+mn-ea"/>
                <a:cs typeface="+mn-cs"/>
              </a:rPr>
              <a:t>Labs </a:t>
            </a:r>
          </a:p>
          <a:p>
            <a:pPr marL="658368" lvl="1" indent="-246888" fontAlgn="auto">
              <a:spcAft>
                <a:spcPts val="0"/>
              </a:spcAft>
              <a:buFont typeface="Georgia"/>
              <a:buChar char="▫"/>
              <a:defRPr/>
            </a:pPr>
            <a:r>
              <a:rPr lang="en-US" dirty="0" smtClean="0">
                <a:ea typeface="+mn-ea"/>
              </a:rPr>
              <a:t>CBC with diff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304800" y="228600"/>
            <a:ext cx="8229600" cy="1066800"/>
          </a:xfrm>
        </p:spPr>
        <p:txBody>
          <a:bodyPr/>
          <a:lstStyle/>
          <a:p>
            <a:r>
              <a:rPr lang="en-US" sz="3200" b="1" smtClean="0"/>
              <a:t>Evaluation</a:t>
            </a:r>
            <a:r>
              <a:rPr lang="en-US" sz="3200" smtClean="0"/>
              <a:t> </a:t>
            </a:r>
            <a:r>
              <a:rPr lang="en-US" smtClean="0"/>
              <a:t>-- </a:t>
            </a:r>
            <a:r>
              <a:rPr lang="en-US" i="1" smtClean="0"/>
              <a:t>Situations</a:t>
            </a:r>
          </a:p>
        </p:txBody>
      </p:sp>
      <p:sp>
        <p:nvSpPr>
          <p:cNvPr id="3" name="Content Placeholder 2"/>
          <p:cNvSpPr>
            <a:spLocks noGrp="1"/>
          </p:cNvSpPr>
          <p:nvPr>
            <p:ph idx="1"/>
          </p:nvPr>
        </p:nvSpPr>
        <p:spPr>
          <a:xfrm>
            <a:off x="152400" y="1143000"/>
            <a:ext cx="8763000" cy="5715000"/>
          </a:xfrm>
        </p:spPr>
        <p:txBody>
          <a:bodyPr>
            <a:normAutofit fontScale="62500" lnSpcReduction="20000"/>
          </a:bodyPr>
          <a:lstStyle/>
          <a:p>
            <a:pPr marL="365760" indent="-256032" fontAlgn="auto">
              <a:spcAft>
                <a:spcPts val="0"/>
              </a:spcAft>
              <a:buClr>
                <a:schemeClr val="accent3"/>
              </a:buClr>
              <a:buFont typeface="Georgia"/>
              <a:buChar char="•"/>
              <a:defRPr/>
            </a:pPr>
            <a:r>
              <a:rPr lang="en-US" dirty="0" smtClean="0">
                <a:ea typeface="+mn-ea"/>
                <a:cs typeface="+mn-cs"/>
              </a:rPr>
              <a:t>Observe</a:t>
            </a:r>
            <a:r>
              <a:rPr lang="en-US" dirty="0">
                <a:ea typeface="+mn-ea"/>
                <a:cs typeface="+mn-cs"/>
              </a:rPr>
              <a:t>? </a:t>
            </a:r>
          </a:p>
          <a:p>
            <a:pPr marL="658368" lvl="1" indent="-246888" fontAlgn="auto">
              <a:spcAft>
                <a:spcPts val="0"/>
              </a:spcAft>
              <a:buFont typeface="Georgia"/>
              <a:buChar char="▫"/>
              <a:defRPr/>
            </a:pPr>
            <a:r>
              <a:rPr lang="en-US" dirty="0" smtClean="0">
                <a:solidFill>
                  <a:srgbClr val="0070C0"/>
                </a:solidFill>
                <a:ea typeface="+mn-ea"/>
              </a:rPr>
              <a:t>if </a:t>
            </a:r>
            <a:r>
              <a:rPr lang="en-US" dirty="0">
                <a:solidFill>
                  <a:srgbClr val="0070C0"/>
                </a:solidFill>
                <a:ea typeface="+mn-ea"/>
              </a:rPr>
              <a:t>appears viral with mild-mod neutropenia </a:t>
            </a:r>
            <a:r>
              <a:rPr lang="en-US" dirty="0" smtClean="0">
                <a:solidFill>
                  <a:srgbClr val="0070C0"/>
                </a:solidFill>
                <a:ea typeface="+mn-ea"/>
              </a:rPr>
              <a:t>&amp; appears well</a:t>
            </a:r>
            <a:endParaRPr lang="en-US" sz="2300" dirty="0" smtClean="0">
              <a:solidFill>
                <a:srgbClr val="0070C0"/>
              </a:solidFill>
              <a:ea typeface="+mn-ea"/>
            </a:endParaRPr>
          </a:p>
          <a:p>
            <a:pPr marL="658368" lvl="1" indent="-246888" fontAlgn="auto">
              <a:spcAft>
                <a:spcPts val="0"/>
              </a:spcAft>
              <a:buFont typeface="Georgia"/>
              <a:buChar char="▫"/>
              <a:defRPr/>
            </a:pPr>
            <a:r>
              <a:rPr lang="en-US" dirty="0">
                <a:solidFill>
                  <a:srgbClr val="0070C0"/>
                </a:solidFill>
                <a:ea typeface="+mn-ea"/>
              </a:rPr>
              <a:t>c</a:t>
            </a:r>
            <a:r>
              <a:rPr lang="en-US" dirty="0" smtClean="0">
                <a:solidFill>
                  <a:srgbClr val="0070C0"/>
                </a:solidFill>
                <a:ea typeface="+mn-ea"/>
              </a:rPr>
              <a:t>onsider repeat </a:t>
            </a:r>
            <a:r>
              <a:rPr lang="en-US" dirty="0">
                <a:solidFill>
                  <a:srgbClr val="0070C0"/>
                </a:solidFill>
                <a:ea typeface="+mn-ea"/>
              </a:rPr>
              <a:t>CBC in 3-4 weeks to look for </a:t>
            </a:r>
            <a:r>
              <a:rPr lang="en-US" dirty="0" smtClean="0">
                <a:solidFill>
                  <a:srgbClr val="0070C0"/>
                </a:solidFill>
                <a:ea typeface="+mn-ea"/>
              </a:rPr>
              <a:t>recovery</a:t>
            </a:r>
          </a:p>
          <a:p>
            <a:pPr marL="658368" lvl="1" indent="-246888" fontAlgn="auto">
              <a:spcAft>
                <a:spcPts val="0"/>
              </a:spcAft>
              <a:buFont typeface="Georgia"/>
              <a:buChar char="▫"/>
              <a:defRPr/>
            </a:pPr>
            <a:endParaRPr lang="en-US" sz="2300" dirty="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Persistent? </a:t>
            </a:r>
            <a:endParaRPr lang="en-US" dirty="0">
              <a:solidFill>
                <a:srgbClr val="0070C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after </a:t>
            </a:r>
            <a:r>
              <a:rPr lang="en-US" dirty="0">
                <a:solidFill>
                  <a:srgbClr val="0070C0"/>
                </a:solidFill>
                <a:ea typeface="+mn-ea"/>
              </a:rPr>
              <a:t>1-2 weeks, additional </a:t>
            </a:r>
            <a:r>
              <a:rPr lang="en-US" dirty="0" err="1">
                <a:solidFill>
                  <a:srgbClr val="0070C0"/>
                </a:solidFill>
                <a:ea typeface="+mn-ea"/>
              </a:rPr>
              <a:t>eval</a:t>
            </a:r>
            <a:r>
              <a:rPr lang="en-US" dirty="0">
                <a:solidFill>
                  <a:srgbClr val="0070C0"/>
                </a:solidFill>
                <a:ea typeface="+mn-ea"/>
              </a:rPr>
              <a:t> is </a:t>
            </a:r>
            <a:r>
              <a:rPr lang="en-US" dirty="0" smtClean="0">
                <a:solidFill>
                  <a:srgbClr val="0070C0"/>
                </a:solidFill>
                <a:ea typeface="+mn-ea"/>
              </a:rPr>
              <a:t>necessary</a:t>
            </a:r>
          </a:p>
          <a:p>
            <a:pPr marL="658368" lvl="1" indent="-246888" fontAlgn="auto">
              <a:spcAft>
                <a:spcPts val="0"/>
              </a:spcAft>
              <a:buFont typeface="Georgia"/>
              <a:buChar char="▫"/>
              <a:defRPr/>
            </a:pPr>
            <a:endParaRPr lang="en-US" dirty="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Recurrent</a:t>
            </a:r>
            <a:r>
              <a:rPr lang="en-US" dirty="0">
                <a:ea typeface="+mn-ea"/>
                <a:cs typeface="+mn-cs"/>
              </a:rPr>
              <a:t>? </a:t>
            </a:r>
            <a:endParaRPr lang="en-US" dirty="0">
              <a:solidFill>
                <a:srgbClr val="0070C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CBC </a:t>
            </a:r>
            <a:r>
              <a:rPr lang="en-US" dirty="0">
                <a:solidFill>
                  <a:srgbClr val="0070C0"/>
                </a:solidFill>
                <a:ea typeface="+mn-ea"/>
              </a:rPr>
              <a:t>2-3x/</a:t>
            </a:r>
            <a:r>
              <a:rPr lang="en-US" dirty="0" err="1">
                <a:solidFill>
                  <a:srgbClr val="0070C0"/>
                </a:solidFill>
                <a:ea typeface="+mn-ea"/>
              </a:rPr>
              <a:t>wk</a:t>
            </a:r>
            <a:r>
              <a:rPr lang="en-US" dirty="0">
                <a:solidFill>
                  <a:srgbClr val="0070C0"/>
                </a:solidFill>
                <a:ea typeface="+mn-ea"/>
              </a:rPr>
              <a:t> </a:t>
            </a:r>
            <a:r>
              <a:rPr lang="en-US" dirty="0" smtClean="0">
                <a:solidFill>
                  <a:srgbClr val="0070C0"/>
                </a:solidFill>
                <a:ea typeface="+mn-ea"/>
              </a:rPr>
              <a:t>x6wk</a:t>
            </a:r>
          </a:p>
          <a:p>
            <a:pPr marL="411480" lvl="1" indent="0" fontAlgn="auto">
              <a:spcAft>
                <a:spcPts val="0"/>
              </a:spcAft>
              <a:buFont typeface="Georgia"/>
              <a:buNone/>
              <a:defRPr/>
            </a:pPr>
            <a:endParaRPr lang="en-US" dirty="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Immunodeficiency</a:t>
            </a:r>
            <a:r>
              <a:rPr lang="en-US" dirty="0">
                <a:ea typeface="+mn-ea"/>
                <a:cs typeface="+mn-cs"/>
              </a:rPr>
              <a:t>? </a:t>
            </a:r>
            <a:endParaRPr lang="en-US" dirty="0">
              <a:solidFill>
                <a:srgbClr val="0070C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quantitative </a:t>
            </a:r>
            <a:r>
              <a:rPr lang="en-US" dirty="0" err="1">
                <a:solidFill>
                  <a:srgbClr val="0070C0"/>
                </a:solidFill>
                <a:ea typeface="+mn-ea"/>
              </a:rPr>
              <a:t>immunoglobulins</a:t>
            </a:r>
            <a:r>
              <a:rPr lang="en-US" dirty="0">
                <a:solidFill>
                  <a:srgbClr val="0070C0"/>
                </a:solidFill>
                <a:ea typeface="+mn-ea"/>
              </a:rPr>
              <a:t>, </a:t>
            </a:r>
            <a:r>
              <a:rPr lang="en-US" dirty="0" smtClean="0">
                <a:solidFill>
                  <a:srgbClr val="0070C0"/>
                </a:solidFill>
                <a:ea typeface="+mn-ea"/>
              </a:rPr>
              <a:t>lymphocyte </a:t>
            </a:r>
            <a:r>
              <a:rPr lang="en-US" dirty="0">
                <a:solidFill>
                  <a:srgbClr val="0070C0"/>
                </a:solidFill>
                <a:ea typeface="+mn-ea"/>
              </a:rPr>
              <a:t>subset </a:t>
            </a:r>
            <a:r>
              <a:rPr lang="en-US" dirty="0" smtClean="0">
                <a:solidFill>
                  <a:srgbClr val="0070C0"/>
                </a:solidFill>
                <a:ea typeface="+mn-ea"/>
              </a:rPr>
              <a:t>panel</a:t>
            </a:r>
          </a:p>
          <a:p>
            <a:pPr marL="658368" lvl="1" indent="-246888" fontAlgn="auto">
              <a:spcAft>
                <a:spcPts val="0"/>
              </a:spcAft>
              <a:buFont typeface="Georgia"/>
              <a:buChar char="▫"/>
              <a:defRPr/>
            </a:pPr>
            <a:endParaRPr lang="en-US" dirty="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Immune?</a:t>
            </a:r>
            <a:endParaRPr lang="en-US" dirty="0">
              <a:ea typeface="+mn-ea"/>
              <a:cs typeface="+mn-cs"/>
            </a:endParaRPr>
          </a:p>
          <a:p>
            <a:pPr marL="658368" lvl="1" indent="-246888" fontAlgn="auto">
              <a:spcAft>
                <a:spcPts val="0"/>
              </a:spcAft>
              <a:buFont typeface="Georgia"/>
              <a:buChar char="▫"/>
              <a:defRPr/>
            </a:pPr>
            <a:r>
              <a:rPr lang="en-US" dirty="0" err="1" smtClean="0">
                <a:solidFill>
                  <a:srgbClr val="0070C0"/>
                </a:solidFill>
                <a:ea typeface="+mn-ea"/>
              </a:rPr>
              <a:t>antineutrophil</a:t>
            </a:r>
            <a:r>
              <a:rPr lang="en-US" dirty="0" smtClean="0">
                <a:solidFill>
                  <a:srgbClr val="0070C0"/>
                </a:solidFill>
                <a:ea typeface="+mn-ea"/>
              </a:rPr>
              <a:t> </a:t>
            </a:r>
            <a:r>
              <a:rPr lang="en-US" dirty="0" err="1" smtClean="0">
                <a:solidFill>
                  <a:srgbClr val="0070C0"/>
                </a:solidFill>
                <a:ea typeface="+mn-ea"/>
              </a:rPr>
              <a:t>ab</a:t>
            </a:r>
            <a:endParaRPr lang="en-US" dirty="0" smtClean="0">
              <a:solidFill>
                <a:srgbClr val="0070C0"/>
              </a:solidFill>
              <a:ea typeface="+mn-ea"/>
            </a:endParaRPr>
          </a:p>
          <a:p>
            <a:pPr marL="658368" lvl="1" indent="-246888" fontAlgn="auto">
              <a:spcAft>
                <a:spcPts val="0"/>
              </a:spcAft>
              <a:buFont typeface="Georgia"/>
              <a:buChar char="▫"/>
              <a:defRPr/>
            </a:pPr>
            <a:endParaRPr lang="en-US" dirty="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Asymptomatic?</a:t>
            </a:r>
            <a:endParaRPr lang="en-US" dirty="0" smtClean="0">
              <a:solidFill>
                <a:srgbClr val="002060"/>
              </a:solidFill>
              <a:ea typeface="+mn-ea"/>
              <a:cs typeface="+mn-cs"/>
            </a:endParaRPr>
          </a:p>
          <a:p>
            <a:pPr marL="658368" lvl="1" indent="-246888" fontAlgn="auto">
              <a:spcAft>
                <a:spcPts val="0"/>
              </a:spcAft>
              <a:buFont typeface="Georgia"/>
              <a:buChar char="▫"/>
              <a:defRPr/>
            </a:pPr>
            <a:r>
              <a:rPr lang="en-US" dirty="0" smtClean="0">
                <a:solidFill>
                  <a:srgbClr val="0070C0"/>
                </a:solidFill>
                <a:ea typeface="+mn-ea"/>
              </a:rPr>
              <a:t>Nothing</a:t>
            </a:r>
          </a:p>
          <a:p>
            <a:pPr marL="658368" lvl="1" indent="-246888" fontAlgn="auto">
              <a:spcAft>
                <a:spcPts val="0"/>
              </a:spcAft>
              <a:buFont typeface="Georgia"/>
              <a:buChar char="▫"/>
              <a:defRPr/>
            </a:pPr>
            <a:r>
              <a:rPr lang="en-US" dirty="0" err="1" smtClean="0">
                <a:solidFill>
                  <a:srgbClr val="0070C0"/>
                </a:solidFill>
                <a:ea typeface="+mn-ea"/>
              </a:rPr>
              <a:t>Antineutrophil</a:t>
            </a:r>
            <a:r>
              <a:rPr lang="en-US" dirty="0" smtClean="0">
                <a:solidFill>
                  <a:srgbClr val="0070C0"/>
                </a:solidFill>
                <a:ea typeface="+mn-ea"/>
              </a:rPr>
              <a:t> </a:t>
            </a:r>
            <a:r>
              <a:rPr lang="en-US" dirty="0" err="1" smtClean="0">
                <a:solidFill>
                  <a:srgbClr val="0070C0"/>
                </a:solidFill>
                <a:ea typeface="+mn-ea"/>
              </a:rPr>
              <a:t>ab</a:t>
            </a:r>
            <a:r>
              <a:rPr lang="en-US" dirty="0" smtClean="0">
                <a:solidFill>
                  <a:srgbClr val="0070C0"/>
                </a:solidFill>
                <a:ea typeface="+mn-ea"/>
              </a:rPr>
              <a:t> to look for autoimmune neutropenia</a:t>
            </a:r>
          </a:p>
          <a:p>
            <a:pPr marL="658368" lvl="1" indent="-246888" fontAlgn="auto">
              <a:spcAft>
                <a:spcPts val="0"/>
              </a:spcAft>
              <a:buFont typeface="Georgia"/>
              <a:buChar char="▫"/>
              <a:defRPr/>
            </a:pPr>
            <a:endParaRPr lang="en-US" dirty="0" smtClean="0">
              <a:solidFill>
                <a:srgbClr val="0070C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Lupus? </a:t>
            </a:r>
          </a:p>
          <a:p>
            <a:pPr marL="658368" lvl="1" indent="-246888" fontAlgn="auto">
              <a:spcAft>
                <a:spcPts val="0"/>
              </a:spcAft>
              <a:buFont typeface="Georgia"/>
              <a:buChar char="▫"/>
              <a:defRPr/>
            </a:pPr>
            <a:r>
              <a:rPr lang="en-US" dirty="0" smtClean="0">
                <a:solidFill>
                  <a:srgbClr val="0070C0"/>
                </a:solidFill>
                <a:ea typeface="+mn-ea"/>
              </a:rPr>
              <a:t>ANA, anti-double strand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fade">
                                      <p:cBhvr>
                                        <p:cTn id="53" dur="500"/>
                                        <p:tgtEl>
                                          <p:spTgt spid="3">
                                            <p:txEl>
                                              <p:pRg st="17" end="1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fade">
                                      <p:cBhvr>
                                        <p:cTn id="56" dur="500"/>
                                        <p:tgtEl>
                                          <p:spTgt spid="3">
                                            <p:txEl>
                                              <p:pRg st="18" end="1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animEffect transition="in" filter="fade">
                                      <p:cBhvr>
                                        <p:cTn id="61" dur="500"/>
                                        <p:tgtEl>
                                          <p:spTgt spid="3">
                                            <p:txEl>
                                              <p:pRg st="20" end="2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21" end="21"/>
                                            </p:txEl>
                                          </p:spTgt>
                                        </p:tgtEl>
                                        <p:attrNameLst>
                                          <p:attrName>style.visibility</p:attrName>
                                        </p:attrNameLst>
                                      </p:cBhvr>
                                      <p:to>
                                        <p:strVal val="visible"/>
                                      </p:to>
                                    </p:set>
                                    <p:animEffect transition="in" filter="fade">
                                      <p:cBhvr>
                                        <p:cTn id="64"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304800" y="228600"/>
            <a:ext cx="8229600" cy="1066800"/>
          </a:xfrm>
        </p:spPr>
        <p:txBody>
          <a:bodyPr/>
          <a:lstStyle/>
          <a:p>
            <a:r>
              <a:rPr lang="en-US" sz="3200" b="1" smtClean="0"/>
              <a:t>Evaluation</a:t>
            </a:r>
            <a:r>
              <a:rPr lang="en-US" sz="3200" smtClean="0"/>
              <a:t> </a:t>
            </a:r>
            <a:r>
              <a:rPr lang="en-US" smtClean="0"/>
              <a:t>-- </a:t>
            </a:r>
            <a:r>
              <a:rPr lang="en-US" sz="3600" i="1" smtClean="0"/>
              <a:t>Situations</a:t>
            </a:r>
            <a:endParaRPr lang="en-US" i="1" smtClean="0"/>
          </a:p>
        </p:txBody>
      </p:sp>
      <p:sp>
        <p:nvSpPr>
          <p:cNvPr id="3" name="Content Placeholder 2"/>
          <p:cNvSpPr>
            <a:spLocks noGrp="1"/>
          </p:cNvSpPr>
          <p:nvPr>
            <p:ph idx="1"/>
          </p:nvPr>
        </p:nvSpPr>
        <p:spPr>
          <a:xfrm>
            <a:off x="152400" y="1143000"/>
            <a:ext cx="8763000" cy="5715000"/>
          </a:xfrm>
        </p:spPr>
        <p:txBody>
          <a:bodyPr>
            <a:normAutofit fontScale="77500" lnSpcReduction="20000"/>
          </a:bodyPr>
          <a:lstStyle/>
          <a:p>
            <a:pPr marL="365760" indent="-256032" fontAlgn="auto">
              <a:spcAft>
                <a:spcPts val="0"/>
              </a:spcAft>
              <a:buClr>
                <a:schemeClr val="accent3"/>
              </a:buClr>
              <a:buFont typeface="Georgia"/>
              <a:buChar char="•"/>
              <a:defRPr/>
            </a:pPr>
            <a:r>
              <a:rPr lang="en-US" sz="3400" dirty="0">
                <a:ea typeface="+mn-ea"/>
                <a:cs typeface="+mn-cs"/>
              </a:rPr>
              <a:t>Severe? </a:t>
            </a:r>
            <a:endParaRPr lang="en-US" sz="3800" dirty="0">
              <a:ea typeface="+mn-ea"/>
              <a:cs typeface="+mn-cs"/>
            </a:endParaRPr>
          </a:p>
          <a:p>
            <a:pPr marL="658368" lvl="1" indent="-246888" fontAlgn="auto">
              <a:spcAft>
                <a:spcPts val="0"/>
              </a:spcAft>
              <a:buFont typeface="Georgia"/>
              <a:buChar char="▫"/>
              <a:defRPr/>
            </a:pPr>
            <a:r>
              <a:rPr lang="en-US" sz="2900" dirty="0">
                <a:solidFill>
                  <a:srgbClr val="0070C0"/>
                </a:solidFill>
                <a:ea typeface="+mn-ea"/>
              </a:rPr>
              <a:t>refer, concerned for SCN </a:t>
            </a:r>
          </a:p>
          <a:p>
            <a:pPr marL="658368" lvl="1" indent="-246888" fontAlgn="auto">
              <a:spcAft>
                <a:spcPts val="0"/>
              </a:spcAft>
              <a:buFont typeface="Georgia"/>
              <a:buChar char="▫"/>
              <a:defRPr/>
            </a:pPr>
            <a:r>
              <a:rPr lang="en-US" sz="2900" dirty="0">
                <a:solidFill>
                  <a:srgbClr val="0070C0"/>
                </a:solidFill>
                <a:ea typeface="+mn-ea"/>
              </a:rPr>
              <a:t>need HAX and ELA2 gene testing</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sz="3400" dirty="0" smtClean="0">
                <a:ea typeface="+mn-ea"/>
                <a:cs typeface="+mn-cs"/>
              </a:rPr>
              <a:t>Clinical </a:t>
            </a:r>
            <a:r>
              <a:rPr lang="en-US" sz="3400" dirty="0" err="1" smtClean="0">
                <a:ea typeface="+mn-ea"/>
                <a:cs typeface="+mn-cs"/>
              </a:rPr>
              <a:t>hx</a:t>
            </a:r>
            <a:r>
              <a:rPr lang="en-US" sz="3400" dirty="0" smtClean="0">
                <a:ea typeface="+mn-ea"/>
                <a:cs typeface="+mn-cs"/>
              </a:rPr>
              <a:t> &amp; worrisome exam?</a:t>
            </a:r>
          </a:p>
          <a:p>
            <a:pPr marL="658368" lvl="1" indent="-246888" fontAlgn="auto">
              <a:spcAft>
                <a:spcPts val="0"/>
              </a:spcAft>
              <a:buFont typeface="Georgia"/>
              <a:buChar char="▫"/>
              <a:defRPr/>
            </a:pPr>
            <a:r>
              <a:rPr lang="en-US" sz="2900" dirty="0" smtClean="0">
                <a:solidFill>
                  <a:srgbClr val="0070C0"/>
                </a:solidFill>
                <a:ea typeface="+mn-ea"/>
              </a:rPr>
              <a:t>Refer</a:t>
            </a:r>
          </a:p>
          <a:p>
            <a:pPr marL="658368" lvl="1" indent="-246888" fontAlgn="auto">
              <a:spcAft>
                <a:spcPts val="0"/>
              </a:spcAft>
              <a:buFont typeface="Georgia"/>
              <a:buChar char="▫"/>
              <a:defRPr/>
            </a:pPr>
            <a:r>
              <a:rPr lang="en-US" sz="2900" dirty="0" smtClean="0">
                <a:solidFill>
                  <a:srgbClr val="0070C0"/>
                </a:solidFill>
                <a:ea typeface="+mn-ea"/>
              </a:rPr>
              <a:t>CBCs </a:t>
            </a:r>
            <a:r>
              <a:rPr lang="en-US" sz="2900" dirty="0">
                <a:solidFill>
                  <a:srgbClr val="0070C0"/>
                </a:solidFill>
                <a:ea typeface="+mn-ea"/>
              </a:rPr>
              <a:t>weekly x6wk to establish </a:t>
            </a:r>
            <a:r>
              <a:rPr lang="en-US" sz="2900" dirty="0" err="1">
                <a:solidFill>
                  <a:srgbClr val="0070C0"/>
                </a:solidFill>
                <a:ea typeface="+mn-ea"/>
              </a:rPr>
              <a:t>CycN</a:t>
            </a:r>
            <a:r>
              <a:rPr lang="en-US" sz="2900" dirty="0">
                <a:solidFill>
                  <a:srgbClr val="0070C0"/>
                </a:solidFill>
                <a:ea typeface="+mn-ea"/>
              </a:rPr>
              <a:t> vs. SCN. Will get </a:t>
            </a:r>
            <a:r>
              <a:rPr lang="en-US" sz="2900" dirty="0" err="1">
                <a:solidFill>
                  <a:srgbClr val="0070C0"/>
                </a:solidFill>
                <a:ea typeface="+mn-ea"/>
              </a:rPr>
              <a:t>BMA&amp;Bx</a:t>
            </a:r>
            <a:r>
              <a:rPr lang="en-US" sz="2900" dirty="0">
                <a:solidFill>
                  <a:srgbClr val="0070C0"/>
                </a:solidFill>
                <a:ea typeface="+mn-ea"/>
              </a:rPr>
              <a:t> to assess cellular morphology, leukemia risk, myeloid </a:t>
            </a:r>
            <a:r>
              <a:rPr lang="en-US" sz="2900" dirty="0" smtClean="0">
                <a:solidFill>
                  <a:srgbClr val="0070C0"/>
                </a:solidFill>
                <a:ea typeface="+mn-ea"/>
              </a:rPr>
              <a:t>maturation</a:t>
            </a:r>
          </a:p>
          <a:p>
            <a:pPr marL="658368" lvl="1" indent="-246888" fontAlgn="auto">
              <a:spcAft>
                <a:spcPts val="0"/>
              </a:spcAft>
              <a:buFont typeface="Georgia"/>
              <a:buChar char="▫"/>
              <a:defRPr/>
            </a:pPr>
            <a:endParaRPr lang="en-US" sz="2900" dirty="0">
              <a:solidFill>
                <a:srgbClr val="0070C0"/>
              </a:solidFill>
              <a:ea typeface="+mn-ea"/>
            </a:endParaRPr>
          </a:p>
          <a:p>
            <a:pPr marL="365760" indent="-256032" fontAlgn="auto">
              <a:spcAft>
                <a:spcPts val="0"/>
              </a:spcAft>
              <a:buClr>
                <a:schemeClr val="accent3"/>
              </a:buClr>
              <a:buFont typeface="Georgia"/>
              <a:buChar char="•"/>
              <a:defRPr/>
            </a:pPr>
            <a:r>
              <a:rPr lang="en-US" sz="3400" dirty="0" smtClean="0">
                <a:ea typeface="+mn-ea"/>
                <a:cs typeface="+mn-cs"/>
              </a:rPr>
              <a:t>Pancytopenia</a:t>
            </a:r>
            <a:r>
              <a:rPr lang="en-US" sz="3400" dirty="0">
                <a:ea typeface="+mn-ea"/>
                <a:cs typeface="+mn-cs"/>
              </a:rPr>
              <a:t>?</a:t>
            </a:r>
            <a:endParaRPr lang="en-US" sz="3800" dirty="0" smtClean="0">
              <a:ea typeface="+mn-ea"/>
              <a:cs typeface="+mn-cs"/>
            </a:endParaRPr>
          </a:p>
          <a:p>
            <a:pPr marL="658368" lvl="1" indent="-246888" fontAlgn="auto">
              <a:spcAft>
                <a:spcPts val="0"/>
              </a:spcAft>
              <a:buFont typeface="Georgia"/>
              <a:buChar char="▫"/>
              <a:defRPr/>
            </a:pPr>
            <a:r>
              <a:rPr lang="en-US" sz="2900" dirty="0" err="1" smtClean="0">
                <a:solidFill>
                  <a:srgbClr val="0070C0"/>
                </a:solidFill>
                <a:ea typeface="+mn-ea"/>
              </a:rPr>
              <a:t>BMA&amp;Bx</a:t>
            </a:r>
            <a:r>
              <a:rPr lang="en-US" sz="2900" dirty="0" smtClean="0">
                <a:solidFill>
                  <a:srgbClr val="0070C0"/>
                </a:solidFill>
                <a:ea typeface="+mn-ea"/>
              </a:rPr>
              <a:t> </a:t>
            </a:r>
            <a:r>
              <a:rPr lang="en-US" sz="2900" dirty="0">
                <a:solidFill>
                  <a:srgbClr val="0070C0"/>
                </a:solidFill>
                <a:ea typeface="+mn-ea"/>
              </a:rPr>
              <a:t>to look at cellularity, </a:t>
            </a:r>
            <a:r>
              <a:rPr lang="en-US" sz="2900" dirty="0" err="1">
                <a:solidFill>
                  <a:srgbClr val="0070C0"/>
                </a:solidFill>
                <a:ea typeface="+mn-ea"/>
              </a:rPr>
              <a:t>cytogenetics</a:t>
            </a:r>
            <a:r>
              <a:rPr lang="en-US" sz="2900" dirty="0">
                <a:solidFill>
                  <a:srgbClr val="0070C0"/>
                </a:solidFill>
                <a:ea typeface="+mn-ea"/>
              </a:rPr>
              <a:t>, special </a:t>
            </a:r>
            <a:r>
              <a:rPr lang="en-US" sz="2900" dirty="0" smtClean="0">
                <a:solidFill>
                  <a:srgbClr val="0070C0"/>
                </a:solidFill>
                <a:ea typeface="+mn-ea"/>
              </a:rPr>
              <a:t>stains</a:t>
            </a:r>
          </a:p>
          <a:p>
            <a:pPr marL="411480" lvl="1" indent="0" fontAlgn="auto">
              <a:spcAft>
                <a:spcPts val="0"/>
              </a:spcAft>
              <a:buFont typeface="Georgia"/>
              <a:buNone/>
              <a:defRPr/>
            </a:pPr>
            <a:endParaRPr lang="en-US" sz="2900" dirty="0">
              <a:solidFill>
                <a:srgbClr val="0070C0"/>
              </a:solidFill>
              <a:ea typeface="+mn-ea"/>
            </a:endParaRPr>
          </a:p>
          <a:p>
            <a:pPr marL="365760" indent="-256032" fontAlgn="auto">
              <a:spcAft>
                <a:spcPts val="0"/>
              </a:spcAft>
              <a:buClr>
                <a:schemeClr val="accent3"/>
              </a:buClr>
              <a:buFont typeface="Georgia"/>
              <a:buChar char="•"/>
              <a:defRPr/>
            </a:pPr>
            <a:r>
              <a:rPr lang="en-US" sz="3400" dirty="0" err="1" smtClean="0">
                <a:ea typeface="+mn-ea"/>
                <a:cs typeface="+mn-cs"/>
              </a:rPr>
              <a:t>Malabsorption</a:t>
            </a:r>
            <a:r>
              <a:rPr lang="en-US" sz="3400" dirty="0" smtClean="0">
                <a:ea typeface="+mn-ea"/>
                <a:cs typeface="+mn-cs"/>
              </a:rPr>
              <a:t> </a:t>
            </a:r>
            <a:r>
              <a:rPr lang="en-US" sz="3400" dirty="0">
                <a:ea typeface="+mn-ea"/>
                <a:cs typeface="+mn-cs"/>
              </a:rPr>
              <a:t>&amp; </a:t>
            </a:r>
            <a:r>
              <a:rPr lang="en-US" sz="3400" dirty="0" smtClean="0">
                <a:ea typeface="+mn-ea"/>
                <a:cs typeface="+mn-cs"/>
              </a:rPr>
              <a:t>Neutropenia</a:t>
            </a:r>
            <a:r>
              <a:rPr lang="en-US" sz="3400" dirty="0">
                <a:ea typeface="+mn-ea"/>
                <a:cs typeface="+mn-cs"/>
              </a:rPr>
              <a:t>?</a:t>
            </a:r>
            <a:endParaRPr lang="en-US" sz="3400" dirty="0" smtClean="0">
              <a:ea typeface="+mn-ea"/>
              <a:cs typeface="+mn-cs"/>
            </a:endParaRPr>
          </a:p>
          <a:p>
            <a:pPr marL="658368" lvl="1" indent="-246888" fontAlgn="auto">
              <a:spcAft>
                <a:spcPts val="0"/>
              </a:spcAft>
              <a:buFont typeface="Georgia"/>
              <a:buChar char="▫"/>
              <a:defRPr/>
            </a:pPr>
            <a:r>
              <a:rPr lang="en-US" sz="2900" dirty="0" smtClean="0">
                <a:solidFill>
                  <a:srgbClr val="0070C0"/>
                </a:solidFill>
                <a:ea typeface="+mn-ea"/>
              </a:rPr>
              <a:t>evaluation </a:t>
            </a:r>
            <a:r>
              <a:rPr lang="en-US" sz="2900" dirty="0">
                <a:solidFill>
                  <a:srgbClr val="0070C0"/>
                </a:solidFill>
                <a:ea typeface="+mn-ea"/>
              </a:rPr>
              <a:t>for </a:t>
            </a:r>
            <a:r>
              <a:rPr lang="en-US" sz="2900" dirty="0" err="1">
                <a:solidFill>
                  <a:srgbClr val="0070C0"/>
                </a:solidFill>
                <a:ea typeface="+mn-ea"/>
              </a:rPr>
              <a:t>Shwachman</a:t>
            </a:r>
            <a:r>
              <a:rPr lang="en-US" sz="2900" dirty="0">
                <a:solidFill>
                  <a:srgbClr val="0070C0"/>
                </a:solidFill>
                <a:ea typeface="+mn-ea"/>
              </a:rPr>
              <a:t>-Diamond Syndrome (pancreatic enzymes, skeletal </a:t>
            </a:r>
            <a:r>
              <a:rPr lang="en-US" sz="2900" dirty="0" err="1">
                <a:solidFill>
                  <a:srgbClr val="0070C0"/>
                </a:solidFill>
                <a:ea typeface="+mn-ea"/>
              </a:rPr>
              <a:t>eval</a:t>
            </a:r>
            <a:r>
              <a:rPr lang="en-US" sz="2900" dirty="0">
                <a:solidFill>
                  <a:srgbClr val="0070C0"/>
                </a:solidFill>
                <a:ea typeface="+mn-ea"/>
              </a:rPr>
              <a:t> for </a:t>
            </a:r>
            <a:r>
              <a:rPr lang="en-US" sz="2900" dirty="0" err="1">
                <a:solidFill>
                  <a:srgbClr val="0070C0"/>
                </a:solidFill>
                <a:ea typeface="+mn-ea"/>
              </a:rPr>
              <a:t>metaphyseal</a:t>
            </a:r>
            <a:r>
              <a:rPr lang="en-US" sz="2900" dirty="0">
                <a:solidFill>
                  <a:srgbClr val="0070C0"/>
                </a:solidFill>
                <a:ea typeface="+mn-ea"/>
              </a:rPr>
              <a:t> </a:t>
            </a:r>
            <a:r>
              <a:rPr lang="en-US" sz="2900" dirty="0" err="1">
                <a:solidFill>
                  <a:srgbClr val="0070C0"/>
                </a:solidFill>
                <a:ea typeface="+mn-ea"/>
              </a:rPr>
              <a:t>chondrodysplasia</a:t>
            </a:r>
            <a:r>
              <a:rPr lang="en-US" sz="2900" dirty="0" smtClean="0">
                <a:solidFill>
                  <a:srgbClr val="0070C0"/>
                </a:solidFill>
                <a:ea typeface="+mn-ea"/>
              </a:rPr>
              <a:t>)</a:t>
            </a:r>
          </a:p>
          <a:p>
            <a:pPr marL="658368" lvl="1" indent="-246888" fontAlgn="auto">
              <a:spcAft>
                <a:spcPts val="0"/>
              </a:spcAft>
              <a:buFont typeface="Georgia"/>
              <a:buChar char="▫"/>
              <a:defRPr/>
            </a:pPr>
            <a:endParaRPr lang="en-US" sz="2900" dirty="0">
              <a:solidFill>
                <a:srgbClr val="0070C0"/>
              </a:solidFill>
              <a:ea typeface="+mn-ea"/>
            </a:endParaRPr>
          </a:p>
          <a:p>
            <a:pPr marL="365760" indent="-256032" fontAlgn="auto">
              <a:spcAft>
                <a:spcPts val="0"/>
              </a:spcAft>
              <a:buClr>
                <a:schemeClr val="accent3"/>
              </a:buClr>
              <a:buFont typeface="Georgia"/>
              <a:buChar char="•"/>
              <a:defRPr/>
            </a:pPr>
            <a:r>
              <a:rPr lang="en-US" sz="3400" dirty="0" smtClean="0">
                <a:ea typeface="+mn-ea"/>
                <a:cs typeface="+mn-cs"/>
              </a:rPr>
              <a:t>Consider </a:t>
            </a:r>
            <a:r>
              <a:rPr lang="en-US" sz="3400" dirty="0" err="1">
                <a:ea typeface="+mn-ea"/>
                <a:cs typeface="+mn-cs"/>
              </a:rPr>
              <a:t>folate</a:t>
            </a:r>
            <a:r>
              <a:rPr lang="en-US" sz="3400" dirty="0">
                <a:ea typeface="+mn-ea"/>
                <a:cs typeface="+mn-cs"/>
              </a:rPr>
              <a:t>, B12 as </a:t>
            </a:r>
            <a:r>
              <a:rPr lang="en-US" sz="3400" dirty="0" smtClean="0">
                <a:ea typeface="+mn-ea"/>
                <a:cs typeface="+mn-cs"/>
              </a:rPr>
              <a:t>indicated</a:t>
            </a:r>
            <a:endParaRPr lang="en-US" sz="34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2337" name="Picture 2" descr="Screen Clipping"/>
          <p:cNvPicPr>
            <a:picLocks noChangeAspect="1"/>
          </p:cNvPicPr>
          <p:nvPr/>
        </p:nvPicPr>
        <p:blipFill>
          <a:blip r:embed="rId3"/>
          <a:srcRect/>
          <a:stretch>
            <a:fillRect/>
          </a:stretch>
        </p:blipFill>
        <p:spPr bwMode="auto">
          <a:xfrm>
            <a:off x="381000" y="685800"/>
            <a:ext cx="8229600" cy="59118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1" name="Title 1"/>
          <p:cNvSpPr>
            <a:spLocks noGrp="1"/>
          </p:cNvSpPr>
          <p:nvPr>
            <p:ph type="title"/>
          </p:nvPr>
        </p:nvSpPr>
        <p:spPr>
          <a:xfrm>
            <a:off x="152400" y="304800"/>
            <a:ext cx="8229600" cy="1066800"/>
          </a:xfrm>
        </p:spPr>
        <p:txBody>
          <a:bodyPr/>
          <a:lstStyle/>
          <a:p>
            <a:r>
              <a:rPr lang="en-US" b="1" smtClean="0"/>
              <a:t>When do I order a CBC?</a:t>
            </a:r>
          </a:p>
        </p:txBody>
      </p:sp>
      <p:sp>
        <p:nvSpPr>
          <p:cNvPr id="3" name="Content Placeholder 2"/>
          <p:cNvSpPr>
            <a:spLocks noGrp="1"/>
          </p:cNvSpPr>
          <p:nvPr>
            <p:ph idx="1"/>
          </p:nvPr>
        </p:nvSpPr>
        <p:spPr>
          <a:xfrm>
            <a:off x="228600" y="1371600"/>
            <a:ext cx="8763000" cy="5257800"/>
          </a:xfrm>
        </p:spPr>
        <p:txBody>
          <a:bodyPr>
            <a:normAutofit/>
          </a:bodyPr>
          <a:lstStyle/>
          <a:p>
            <a:pPr marL="109728" indent="0" algn="ctr" fontAlgn="auto">
              <a:spcAft>
                <a:spcPts val="0"/>
              </a:spcAft>
              <a:buClr>
                <a:schemeClr val="accent3"/>
              </a:buClr>
              <a:buFont typeface="Georgia"/>
              <a:buNone/>
              <a:defRPr/>
            </a:pPr>
            <a:r>
              <a:rPr lang="en-US" i="1" dirty="0" smtClean="0">
                <a:ea typeface="+mn-ea"/>
                <a:cs typeface="+mn-cs"/>
              </a:rPr>
              <a:t>If </a:t>
            </a:r>
            <a:r>
              <a:rPr lang="en-US" i="1" dirty="0">
                <a:ea typeface="+mn-ea"/>
                <a:cs typeface="+mn-cs"/>
              </a:rPr>
              <a:t>clinical </a:t>
            </a:r>
            <a:r>
              <a:rPr lang="en-US" i="1" dirty="0" smtClean="0">
                <a:ea typeface="+mn-ea"/>
                <a:cs typeface="+mn-cs"/>
              </a:rPr>
              <a:t>suggest </a:t>
            </a:r>
            <a:r>
              <a:rPr lang="en-US" i="1" dirty="0">
                <a:ea typeface="+mn-ea"/>
                <a:cs typeface="+mn-cs"/>
              </a:rPr>
              <a:t>more severe bacterial infection or course is </a:t>
            </a:r>
            <a:r>
              <a:rPr lang="en-US" i="1" dirty="0" smtClean="0">
                <a:ea typeface="+mn-ea"/>
                <a:cs typeface="+mn-cs"/>
              </a:rPr>
              <a:t>atypical &amp; </a:t>
            </a:r>
            <a:r>
              <a:rPr lang="en-US" i="1" dirty="0">
                <a:ea typeface="+mn-ea"/>
                <a:cs typeface="+mn-cs"/>
              </a:rPr>
              <a:t>prolonged, or </a:t>
            </a:r>
            <a:r>
              <a:rPr lang="en-US" i="1" dirty="0" smtClean="0">
                <a:ea typeface="+mn-ea"/>
                <a:cs typeface="+mn-cs"/>
              </a:rPr>
              <a:t>complicated</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Recurrent infections</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P</a:t>
            </a:r>
            <a:r>
              <a:rPr lang="en-US" dirty="0" smtClean="0">
                <a:ea typeface="+mn-ea"/>
                <a:cs typeface="+mn-cs"/>
              </a:rPr>
              <a:t>rolonged </a:t>
            </a:r>
            <a:r>
              <a:rPr lang="en-US" dirty="0">
                <a:ea typeface="+mn-ea"/>
                <a:cs typeface="+mn-cs"/>
              </a:rPr>
              <a:t>or extreme fever (103°F [39.5°C</a:t>
            </a:r>
            <a:r>
              <a:rPr lang="en-US" dirty="0" smtClean="0">
                <a:ea typeface="+mn-ea"/>
                <a:cs typeface="+mn-cs"/>
              </a:rPr>
              <a:t>])</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S</a:t>
            </a:r>
            <a:r>
              <a:rPr lang="en-US" dirty="0" smtClean="0">
                <a:ea typeface="+mn-ea"/>
                <a:cs typeface="+mn-cs"/>
              </a:rPr>
              <a:t>preading </a:t>
            </a:r>
            <a:r>
              <a:rPr lang="en-US" dirty="0">
                <a:ea typeface="+mn-ea"/>
                <a:cs typeface="+mn-cs"/>
              </a:rPr>
              <a:t>of localized bacterial </a:t>
            </a:r>
            <a:r>
              <a:rPr lang="en-US" dirty="0" smtClean="0">
                <a:ea typeface="+mn-ea"/>
                <a:cs typeface="+mn-cs"/>
              </a:rPr>
              <a:t>infection</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Suspicion </a:t>
            </a:r>
            <a:r>
              <a:rPr lang="en-US" dirty="0">
                <a:ea typeface="+mn-ea"/>
                <a:cs typeface="+mn-cs"/>
              </a:rPr>
              <a:t>of chronic inflammatory disease, immunodeficiency, or </a:t>
            </a:r>
            <a:r>
              <a:rPr lang="en-US" dirty="0" smtClean="0">
                <a:ea typeface="+mn-ea"/>
                <a:cs typeface="+mn-cs"/>
              </a:rPr>
              <a:t>malignancy</a:t>
            </a: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152400" y="304800"/>
            <a:ext cx="8229600" cy="1066800"/>
          </a:xfrm>
        </p:spPr>
        <p:txBody>
          <a:bodyPr/>
          <a:lstStyle/>
          <a:p>
            <a:r>
              <a:rPr lang="en-US" b="1" smtClean="0"/>
              <a:t>When do I refer?</a:t>
            </a:r>
          </a:p>
        </p:txBody>
      </p:sp>
      <p:sp>
        <p:nvSpPr>
          <p:cNvPr id="3" name="Content Placeholder 2"/>
          <p:cNvSpPr>
            <a:spLocks noGrp="1"/>
          </p:cNvSpPr>
          <p:nvPr>
            <p:ph idx="1"/>
          </p:nvPr>
        </p:nvSpPr>
        <p:spPr>
          <a:xfrm>
            <a:off x="228600" y="1371600"/>
            <a:ext cx="8763000" cy="5257800"/>
          </a:xfrm>
        </p:spPr>
        <p:txBody>
          <a:bodyPr>
            <a:normAutofit lnSpcReduction="10000"/>
          </a:bodyPr>
          <a:lstStyle/>
          <a:p>
            <a:pPr marL="365760" indent="-256032" fontAlgn="auto">
              <a:spcAft>
                <a:spcPts val="0"/>
              </a:spcAft>
              <a:buClr>
                <a:schemeClr val="accent3"/>
              </a:buClr>
              <a:buFont typeface="Georgia"/>
              <a:buChar char="•"/>
              <a:defRPr/>
            </a:pPr>
            <a:r>
              <a:rPr lang="en-US" dirty="0" smtClean="0">
                <a:ea typeface="+mn-ea"/>
                <a:cs typeface="+mn-cs"/>
              </a:rPr>
              <a:t>ANC &lt;500 3 separate tests</a:t>
            </a:r>
          </a:p>
          <a:p>
            <a:pPr marL="365760" indent="-256032" fontAlgn="auto">
              <a:spcAft>
                <a:spcPts val="0"/>
              </a:spcAft>
              <a:buClr>
                <a:schemeClr val="accent3"/>
              </a:buClr>
              <a:buFont typeface="Georgia"/>
              <a:buChar char="•"/>
              <a:defRPr/>
            </a:pPr>
            <a:r>
              <a:rPr lang="en-US" dirty="0" smtClean="0">
                <a:ea typeface="+mn-ea"/>
                <a:cs typeface="+mn-cs"/>
              </a:rPr>
              <a:t>Concern for SCN or cyclic neutropenia</a:t>
            </a:r>
          </a:p>
          <a:p>
            <a:pPr marL="365760" indent="-256032" fontAlgn="auto">
              <a:spcAft>
                <a:spcPts val="0"/>
              </a:spcAft>
              <a:buClr>
                <a:schemeClr val="accent3"/>
              </a:buClr>
              <a:buFont typeface="Georgia"/>
              <a:buChar char="•"/>
              <a:defRPr/>
            </a:pPr>
            <a:r>
              <a:rPr lang="en-US" dirty="0" smtClean="0">
                <a:ea typeface="+mn-ea"/>
                <a:cs typeface="+mn-cs"/>
              </a:rPr>
              <a:t>Concern for a syndrome</a:t>
            </a:r>
          </a:p>
          <a:p>
            <a:pPr marL="365760" indent="-256032" fontAlgn="auto">
              <a:spcAft>
                <a:spcPts val="0"/>
              </a:spcAft>
              <a:buClr>
                <a:schemeClr val="accent3"/>
              </a:buClr>
              <a:buFont typeface="Georgia"/>
              <a:buChar char="•"/>
              <a:defRPr/>
            </a:pPr>
            <a:r>
              <a:rPr lang="en-US" dirty="0" smtClean="0">
                <a:ea typeface="+mn-ea"/>
                <a:cs typeface="+mn-cs"/>
              </a:rPr>
              <a:t>Multiple cell lines down that is not consistent with simple viral  illness</a:t>
            </a:r>
          </a:p>
          <a:p>
            <a:pPr marL="365760" indent="-256032" fontAlgn="auto">
              <a:spcAft>
                <a:spcPts val="0"/>
              </a:spcAft>
              <a:buClr>
                <a:schemeClr val="accent3"/>
              </a:buClr>
              <a:buFont typeface="Georgia"/>
              <a:buChar char="•"/>
              <a:defRPr/>
            </a:pPr>
            <a:r>
              <a:rPr lang="en-US" dirty="0" smtClean="0">
                <a:ea typeface="+mn-ea"/>
                <a:cs typeface="+mn-cs"/>
              </a:rPr>
              <a:t>Concern for immunodeficiency</a:t>
            </a: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Primary or secondary autoimmune neutropenia</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b="1" dirty="0" smtClean="0">
                <a:ea typeface="+mn-ea"/>
                <a:cs typeface="+mn-cs"/>
              </a:rPr>
              <a:t>When do I NOT refer?</a:t>
            </a:r>
          </a:p>
          <a:p>
            <a:pPr marL="658368" lvl="1" indent="-246888" fontAlgn="auto">
              <a:spcAft>
                <a:spcPts val="0"/>
              </a:spcAft>
              <a:buFont typeface="Georgia"/>
              <a:buChar char="▫"/>
              <a:defRPr/>
            </a:pPr>
            <a:r>
              <a:rPr lang="en-US" dirty="0" smtClean="0">
                <a:ea typeface="+mn-ea"/>
              </a:rPr>
              <a:t>Healthy &amp; Viral suppression</a:t>
            </a:r>
          </a:p>
          <a:p>
            <a:pPr marL="658368" lvl="1" indent="-246888" fontAlgn="auto">
              <a:spcAft>
                <a:spcPts val="0"/>
              </a:spcAft>
              <a:buFont typeface="Georgia"/>
              <a:buChar char="▫"/>
              <a:defRPr/>
            </a:pPr>
            <a:r>
              <a:rPr lang="en-US" dirty="0" smtClean="0">
                <a:ea typeface="+mn-ea"/>
              </a:rPr>
              <a:t>Healthy &amp; Idiopathic neutropenia</a:t>
            </a:r>
          </a:p>
          <a:p>
            <a:pPr marL="658368" lvl="1" indent="-246888" fontAlgn="auto">
              <a:spcAft>
                <a:spcPts val="0"/>
              </a:spcAft>
              <a:buFont typeface="Georgia"/>
              <a:buChar char="▫"/>
              <a:defRPr/>
            </a:pPr>
            <a:r>
              <a:rPr lang="en-US" dirty="0" smtClean="0">
                <a:ea typeface="+mn-ea"/>
              </a:rPr>
              <a:t>Healthy &amp; Ethnic neutropenia</a:t>
            </a:r>
            <a:endParaRPr lang="en-US"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81000"/>
            <a:ext cx="8229600" cy="1066800"/>
          </a:xfrm>
        </p:spPr>
        <p:txBody>
          <a:bodyPr/>
          <a:lstStyle/>
          <a:p>
            <a:r>
              <a:rPr lang="en-US" sz="3600" b="1" smtClean="0"/>
              <a:t>C A S E S</a:t>
            </a:r>
            <a:endParaRPr lang="en-US" sz="3600" i="1" smtClean="0"/>
          </a:p>
        </p:txBody>
      </p:sp>
      <p:graphicFrame>
        <p:nvGraphicFramePr>
          <p:cNvPr id="26647" name="Group 1047"/>
          <p:cNvGraphicFramePr>
            <a:graphicFrameLocks noGrp="1"/>
          </p:cNvGraphicFramePr>
          <p:nvPr/>
        </p:nvGraphicFramePr>
        <p:xfrm>
          <a:off x="457200" y="1371600"/>
          <a:ext cx="8077200" cy="4863148"/>
        </p:xfrm>
        <a:graphic>
          <a:graphicData uri="http://schemas.openxmlformats.org/drawingml/2006/table">
            <a:tbl>
              <a:tblPr/>
              <a:tblGrid>
                <a:gridCol w="2349500"/>
                <a:gridCol w="2497138"/>
                <a:gridCol w="3230562"/>
              </a:tblGrid>
              <a:tr h="684213">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Bell MT" pitchFamily="-72" charset="0"/>
                          <a:ea typeface="ＭＳ Ｐゴシック" pitchFamily="-72" charset="-128"/>
                        </a:rPr>
                        <a:t>Case 1:</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ell MT" pitchFamily="-72" charset="0"/>
                          <a:ea typeface="ＭＳ Ｐゴシック" pitchFamily="-72" charset="-128"/>
                        </a:rPr>
                        <a:t>BB Anc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Bell MT" pitchFamily="-72" charset="0"/>
                          <a:ea typeface="ＭＳ Ｐゴシック" pitchFamily="-72" charset="-128"/>
                        </a:rPr>
                        <a:t>Case 2:</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ell MT" pitchFamily="-72" charset="0"/>
                          <a:ea typeface="ＭＳ Ｐゴシック" pitchFamily="-72" charset="-128"/>
                        </a:rPr>
                        <a:t>Toddler Anc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smtClean="0">
                          <a:ln>
                            <a:noFill/>
                          </a:ln>
                          <a:solidFill>
                            <a:schemeClr val="tx1"/>
                          </a:solidFill>
                          <a:effectLst/>
                          <a:latin typeface="Bell MT" pitchFamily="-72" charset="0"/>
                          <a:ea typeface="ＭＳ Ｐゴシック" pitchFamily="-72" charset="-128"/>
                        </a:rPr>
                        <a:t>Case 3:</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ell MT" pitchFamily="-72" charset="0"/>
                          <a:ea typeface="ＭＳ Ｐゴシック" pitchFamily="-72" charset="-128"/>
                        </a:rPr>
                        <a:t>Toddler Twin Anc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40188">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17</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10         229</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47.9</a:t>
                      </a: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S: 4	</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Bands: 1	</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L: 64</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M: 14</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E: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9.3</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4.1        123</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28.6</a:t>
                      </a: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S: 25</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Bands: 0	</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L: 73</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M: 3</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E: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12</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3.3         215</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     37.1</a:t>
                      </a: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ll MT" pitchFamily="-72" charset="0"/>
                        <a:ea typeface="ＭＳ Ｐゴシック" pitchFamily="-72" charset="-128"/>
                      </a:endParaRP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S: 17</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Bands: 0	</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L: 77</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M: 5</a:t>
                      </a:r>
                    </a:p>
                    <a:p>
                      <a:pPr marL="411163" marR="0" lvl="1"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ell MT" pitchFamily="-72" charset="0"/>
                          <a:ea typeface="ＭＳ Ｐゴシック" pitchFamily="-72" charset="-128"/>
                        </a:rPr>
                        <a:t>E: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r>
            </a:tbl>
          </a:graphicData>
        </a:graphic>
      </p:graphicFrame>
      <p:cxnSp>
        <p:nvCxnSpPr>
          <p:cNvPr id="8" name="Straight Connector 7"/>
          <p:cNvCxnSpPr/>
          <p:nvPr/>
        </p:nvCxnSpPr>
        <p:spPr>
          <a:xfrm flipH="1">
            <a:off x="903288" y="2455863"/>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0588" y="2373313"/>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420938"/>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7725" y="2386013"/>
            <a:ext cx="12192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2386013"/>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2800" y="2420938"/>
            <a:ext cx="13716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107950" y="2514600"/>
            <a:ext cx="8763000" cy="914400"/>
          </a:xfrm>
        </p:spPr>
        <p:txBody>
          <a:bodyPr/>
          <a:lstStyle/>
          <a:p>
            <a:pPr marL="109538" indent="0" algn="ctr">
              <a:buFont typeface="Georgia" pitchFamily="-72" charset="0"/>
              <a:buNone/>
            </a:pPr>
            <a:r>
              <a:rPr lang="en-US" smtClean="0"/>
              <a:t>What evaluation would you do?</a:t>
            </a:r>
          </a:p>
        </p:txBody>
      </p:sp>
      <p:sp>
        <p:nvSpPr>
          <p:cNvPr id="145411" name="Title 1"/>
          <p:cNvSpPr txBox="1">
            <a:spLocks/>
          </p:cNvSpPr>
          <p:nvPr/>
        </p:nvSpPr>
        <p:spPr bwMode="auto">
          <a:xfrm>
            <a:off x="374650" y="6096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S</a:t>
            </a:r>
            <a:endParaRPr lang="en-US" sz="3200">
              <a:solidFill>
                <a:schemeClr val="tx2"/>
              </a:solidFill>
              <a:latin typeface="Calibri" pitchFamily="-7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75" y="1957388"/>
            <a:ext cx="8763000" cy="4800600"/>
          </a:xfrm>
        </p:spPr>
        <p:txBody>
          <a:bodyPr>
            <a:normAutofit fontScale="85000" lnSpcReduction="20000"/>
          </a:bodyPr>
          <a:lstStyle/>
          <a:p>
            <a:pPr marL="365760" indent="-256032" fontAlgn="auto">
              <a:spcAft>
                <a:spcPts val="0"/>
              </a:spcAft>
              <a:buClr>
                <a:schemeClr val="accent3"/>
              </a:buClr>
              <a:buFont typeface="Georgia"/>
              <a:buChar char="•"/>
              <a:defRPr/>
            </a:pPr>
            <a:r>
              <a:rPr lang="en-US" u="sng" dirty="0">
                <a:ea typeface="+mn-ea"/>
                <a:cs typeface="+mn-cs"/>
              </a:rPr>
              <a:t>Summary Statement</a:t>
            </a:r>
            <a:r>
              <a:rPr lang="en-US" dirty="0">
                <a:ea typeface="+mn-ea"/>
                <a:cs typeface="+mn-cs"/>
              </a:rPr>
              <a:t>: 2wk FT male with </a:t>
            </a:r>
            <a:r>
              <a:rPr lang="en-US" dirty="0" err="1">
                <a:ea typeface="+mn-ea"/>
                <a:cs typeface="+mn-cs"/>
              </a:rPr>
              <a:t>Omphilits</a:t>
            </a:r>
            <a:r>
              <a:rPr lang="en-US" dirty="0">
                <a:ea typeface="+mn-ea"/>
                <a:cs typeface="+mn-cs"/>
              </a:rPr>
              <a:t> due to isolated severe neutropenia , admitted to the ICU for concern of hypovolemic vs. septic shock that is most likely secondary to </a:t>
            </a:r>
            <a:r>
              <a:rPr lang="en-US" dirty="0" err="1" smtClean="0">
                <a:ea typeface="+mn-ea"/>
                <a:cs typeface="+mn-cs"/>
              </a:rPr>
              <a:t>alloimmune</a:t>
            </a:r>
            <a:r>
              <a:rPr lang="en-US" dirty="0" smtClean="0">
                <a:ea typeface="+mn-ea"/>
                <a:cs typeface="+mn-cs"/>
              </a:rPr>
              <a:t> </a:t>
            </a:r>
            <a:r>
              <a:rPr lang="en-US" dirty="0">
                <a:ea typeface="+mn-ea"/>
                <a:cs typeface="+mn-cs"/>
              </a:rPr>
              <a:t>neutropenia vs</a:t>
            </a:r>
            <a:r>
              <a:rPr lang="en-US" dirty="0" smtClean="0">
                <a:ea typeface="+mn-ea"/>
                <a:cs typeface="+mn-cs"/>
              </a:rPr>
              <a:t>. SCN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a:ea typeface="+mn-ea"/>
                <a:cs typeface="+mn-cs"/>
              </a:rPr>
              <a:t>Summary Statement</a:t>
            </a:r>
            <a:r>
              <a:rPr lang="en-US" dirty="0">
                <a:ea typeface="+mn-ea"/>
                <a:cs typeface="+mn-cs"/>
              </a:rPr>
              <a:t>: 3y male with prolonged high fever without clear etiology, found to have pancytopenia with moderate neutropenia most likely secondary </a:t>
            </a:r>
            <a:r>
              <a:rPr lang="en-US" dirty="0" smtClean="0">
                <a:ea typeface="+mn-ea"/>
                <a:cs typeface="+mn-cs"/>
              </a:rPr>
              <a:t>to viral suppression vs. BM replacement</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a:ea typeface="+mn-ea"/>
                <a:cs typeface="+mn-cs"/>
              </a:rPr>
              <a:t>Summary Statement</a:t>
            </a:r>
            <a:r>
              <a:rPr lang="en-US" dirty="0">
                <a:ea typeface="+mn-ea"/>
                <a:cs typeface="+mn-cs"/>
              </a:rPr>
              <a:t>: 3y male with </a:t>
            </a:r>
            <a:r>
              <a:rPr lang="en-US" dirty="0" err="1">
                <a:ea typeface="+mn-ea"/>
                <a:cs typeface="+mn-cs"/>
              </a:rPr>
              <a:t>hx</a:t>
            </a:r>
            <a:r>
              <a:rPr lang="en-US" dirty="0">
                <a:ea typeface="+mn-ea"/>
                <a:cs typeface="+mn-cs"/>
              </a:rPr>
              <a:t> of recurrent bacterial infections,  presenting with ROM and moderate neutropenia concerning </a:t>
            </a:r>
            <a:r>
              <a:rPr lang="en-US" dirty="0" smtClean="0">
                <a:ea typeface="+mn-ea"/>
                <a:cs typeface="+mn-cs"/>
              </a:rPr>
              <a:t>for viral suppression vs. drug induced vs. AI vs. cyclic neutropenia vs. </a:t>
            </a:r>
            <a:r>
              <a:rPr lang="en-US" dirty="0" err="1" smtClean="0">
                <a:ea typeface="+mn-ea"/>
                <a:cs typeface="+mn-cs"/>
              </a:rPr>
              <a:t>immundeficiency</a:t>
            </a: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
        <p:nvSpPr>
          <p:cNvPr id="147459" name="Title 1"/>
          <p:cNvSpPr txBox="1">
            <a:spLocks/>
          </p:cNvSpPr>
          <p:nvPr/>
        </p:nvSpPr>
        <p:spPr bwMode="auto">
          <a:xfrm>
            <a:off x="346075" y="3810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S</a:t>
            </a:r>
            <a:endParaRPr lang="en-US" sz="3200">
              <a:solidFill>
                <a:schemeClr val="tx2"/>
              </a:solidFill>
              <a:latin typeface="Calibri" pitchFamily="-72" charset="0"/>
            </a:endParaRPr>
          </a:p>
        </p:txBody>
      </p:sp>
      <p:sp>
        <p:nvSpPr>
          <p:cNvPr id="147460" name="Content Placeholder 2"/>
          <p:cNvSpPr txBox="1">
            <a:spLocks/>
          </p:cNvSpPr>
          <p:nvPr/>
        </p:nvSpPr>
        <p:spPr bwMode="auto">
          <a:xfrm>
            <a:off x="107950" y="1219200"/>
            <a:ext cx="8763000" cy="914400"/>
          </a:xfrm>
          <a:prstGeom prst="rect">
            <a:avLst/>
          </a:prstGeom>
          <a:noFill/>
          <a:ln w="9525">
            <a:noFill/>
            <a:miter lim="800000"/>
            <a:headEnd/>
            <a:tailEnd/>
          </a:ln>
        </p:spPr>
        <p:txBody>
          <a:bodyPr>
            <a:prstTxWarp prst="textNoShape">
              <a:avLst/>
            </a:prstTxWarp>
          </a:bodyPr>
          <a:lstStyle/>
          <a:p>
            <a:pPr marL="109538" algn="ctr">
              <a:spcBef>
                <a:spcPts val="300"/>
              </a:spcBef>
              <a:buClr>
                <a:srgbClr val="5BD078"/>
              </a:buClr>
              <a:buFont typeface="Georgia" pitchFamily="-72" charset="0"/>
              <a:buNone/>
            </a:pPr>
            <a:r>
              <a:rPr lang="en-US" sz="2800" b="1">
                <a:latin typeface="Bell MT" pitchFamily="-72" charset="0"/>
              </a:rPr>
              <a:t>What evaluation would you do?</a:t>
            </a: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75" y="1828800"/>
            <a:ext cx="8763000" cy="5181600"/>
          </a:xfrm>
        </p:spPr>
        <p:txBody>
          <a:bodyPr>
            <a:normAutofit fontScale="77500" lnSpcReduction="20000"/>
          </a:bodyPr>
          <a:lstStyle/>
          <a:p>
            <a:pPr marL="365760" indent="-256032" fontAlgn="auto">
              <a:spcAft>
                <a:spcPts val="0"/>
              </a:spcAft>
              <a:buClr>
                <a:schemeClr val="accent3"/>
              </a:buClr>
              <a:buFont typeface="Georgia"/>
              <a:buChar char="•"/>
              <a:defRPr/>
            </a:pPr>
            <a:r>
              <a:rPr lang="en-US" u="sng" dirty="0">
                <a:ea typeface="+mn-ea"/>
                <a:cs typeface="+mn-cs"/>
              </a:rPr>
              <a:t>Summary Statement</a:t>
            </a:r>
            <a:r>
              <a:rPr lang="en-US" dirty="0">
                <a:ea typeface="+mn-ea"/>
                <a:cs typeface="+mn-cs"/>
              </a:rPr>
              <a:t>: 2wk FT male with </a:t>
            </a:r>
            <a:r>
              <a:rPr lang="en-US" dirty="0" err="1">
                <a:ea typeface="+mn-ea"/>
                <a:cs typeface="+mn-cs"/>
              </a:rPr>
              <a:t>Omphilits</a:t>
            </a:r>
            <a:r>
              <a:rPr lang="en-US" dirty="0">
                <a:ea typeface="+mn-ea"/>
                <a:cs typeface="+mn-cs"/>
              </a:rPr>
              <a:t> due to isolated severe neutropenia , admitted to the ICU for concern of hypovolemic vs. septic shock that is most likely secondary to autoimmune neutropenia vs</a:t>
            </a:r>
            <a:r>
              <a:rPr lang="en-US" dirty="0" smtClean="0">
                <a:ea typeface="+mn-ea"/>
                <a:cs typeface="+mn-cs"/>
              </a:rPr>
              <a:t>. SCN</a:t>
            </a:r>
          </a:p>
          <a:p>
            <a:pPr marL="658368" lvl="1" indent="-246888" fontAlgn="auto">
              <a:spcAft>
                <a:spcPts val="0"/>
              </a:spcAft>
              <a:buFont typeface="Georgia"/>
              <a:buChar char="▫"/>
              <a:defRPr/>
            </a:pPr>
            <a:r>
              <a:rPr lang="en-US" sz="3400" dirty="0">
                <a:solidFill>
                  <a:srgbClr val="FF0000"/>
                </a:solidFill>
                <a:ea typeface="+mn-ea"/>
              </a:rPr>
              <a:t>neutrophil </a:t>
            </a:r>
            <a:r>
              <a:rPr lang="en-US" sz="3400" dirty="0" err="1">
                <a:solidFill>
                  <a:srgbClr val="FF0000"/>
                </a:solidFill>
                <a:ea typeface="+mn-ea"/>
              </a:rPr>
              <a:t>ab</a:t>
            </a:r>
            <a:r>
              <a:rPr lang="en-US" sz="3400" dirty="0">
                <a:solidFill>
                  <a:srgbClr val="FF0000"/>
                </a:solidFill>
                <a:ea typeface="+mn-ea"/>
              </a:rPr>
              <a:t> and bone marrow </a:t>
            </a:r>
            <a:r>
              <a:rPr lang="en-US" sz="3400" dirty="0" err="1" smtClean="0">
                <a:solidFill>
                  <a:srgbClr val="FF0000"/>
                </a:solidFill>
                <a:ea typeface="+mn-ea"/>
              </a:rPr>
              <a:t>bx</a:t>
            </a:r>
            <a:endParaRPr lang="en-US" sz="3400" dirty="0" smtClean="0">
              <a:solidFill>
                <a:srgbClr val="FF0000"/>
              </a:solidFill>
              <a:ea typeface="+mn-ea"/>
            </a:endParaRP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u="sng" dirty="0">
                <a:ea typeface="+mn-ea"/>
                <a:cs typeface="+mn-cs"/>
              </a:rPr>
              <a:t>Summary Statement</a:t>
            </a:r>
            <a:r>
              <a:rPr lang="en-US" dirty="0">
                <a:ea typeface="+mn-ea"/>
                <a:cs typeface="+mn-cs"/>
              </a:rPr>
              <a:t>: 3y male with prolonged high fever without clear etiology, found to have pancytopenia with moderate neutropenia most likely secondary </a:t>
            </a:r>
            <a:r>
              <a:rPr lang="en-US" dirty="0" smtClean="0">
                <a:ea typeface="+mn-ea"/>
                <a:cs typeface="+mn-cs"/>
              </a:rPr>
              <a:t>to viral suppression vs. BM replacement</a:t>
            </a:r>
          </a:p>
          <a:p>
            <a:pPr marL="658368" lvl="1" indent="-246888" fontAlgn="auto">
              <a:spcAft>
                <a:spcPts val="0"/>
              </a:spcAft>
              <a:buFont typeface="Georgia"/>
              <a:buChar char="▫"/>
              <a:defRPr/>
            </a:pPr>
            <a:r>
              <a:rPr lang="en-US" sz="3100" dirty="0">
                <a:solidFill>
                  <a:srgbClr val="FF0000"/>
                </a:solidFill>
                <a:ea typeface="+mn-ea"/>
              </a:rPr>
              <a:t>repeat CBC in 3-4 weeks unless clinical signs change or doesn’t </a:t>
            </a:r>
            <a:r>
              <a:rPr lang="en-US" sz="3100" dirty="0" smtClean="0">
                <a:solidFill>
                  <a:srgbClr val="FF0000"/>
                </a:solidFill>
                <a:ea typeface="+mn-ea"/>
              </a:rPr>
              <a:t>improve</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sz="2600" u="sng" dirty="0">
                <a:ea typeface="+mn-ea"/>
                <a:cs typeface="+mn-cs"/>
              </a:rPr>
              <a:t>Summary Statement</a:t>
            </a:r>
            <a:r>
              <a:rPr lang="en-US" sz="2600" dirty="0">
                <a:ea typeface="+mn-ea"/>
                <a:cs typeface="+mn-cs"/>
              </a:rPr>
              <a:t>: 3y male with </a:t>
            </a:r>
            <a:r>
              <a:rPr lang="en-US" sz="2600" dirty="0" err="1">
                <a:ea typeface="+mn-ea"/>
                <a:cs typeface="+mn-cs"/>
              </a:rPr>
              <a:t>hx</a:t>
            </a:r>
            <a:r>
              <a:rPr lang="en-US" sz="2600" dirty="0">
                <a:ea typeface="+mn-ea"/>
                <a:cs typeface="+mn-cs"/>
              </a:rPr>
              <a:t> of recurrent bacterial infections,  presenting with ROM and moderate neutropenia concerning </a:t>
            </a:r>
            <a:r>
              <a:rPr lang="en-US" sz="2600" dirty="0" smtClean="0">
                <a:ea typeface="+mn-ea"/>
                <a:cs typeface="+mn-cs"/>
              </a:rPr>
              <a:t>for viral suppression vs. drug induced vs. AI vs. cyclic neutropenia vs. </a:t>
            </a:r>
            <a:r>
              <a:rPr lang="en-US" sz="2600" dirty="0" err="1" smtClean="0">
                <a:ea typeface="+mn-ea"/>
                <a:cs typeface="+mn-cs"/>
              </a:rPr>
              <a:t>immundeficiency</a:t>
            </a:r>
            <a:endParaRPr lang="en-US" sz="2600" dirty="0" smtClean="0">
              <a:ea typeface="+mn-ea"/>
              <a:cs typeface="+mn-cs"/>
            </a:endParaRPr>
          </a:p>
          <a:p>
            <a:pPr marL="658368" lvl="1" indent="-246888" fontAlgn="auto">
              <a:spcAft>
                <a:spcPts val="0"/>
              </a:spcAft>
              <a:buFont typeface="Georgia"/>
              <a:buChar char="▫"/>
              <a:defRPr/>
            </a:pPr>
            <a:r>
              <a:rPr lang="en-US" sz="3100" dirty="0" smtClean="0">
                <a:solidFill>
                  <a:srgbClr val="FF0000"/>
                </a:solidFill>
                <a:ea typeface="+mn-ea"/>
              </a:rPr>
              <a:t>lymphocyte </a:t>
            </a:r>
            <a:r>
              <a:rPr lang="en-US" sz="3100" dirty="0">
                <a:solidFill>
                  <a:srgbClr val="FF0000"/>
                </a:solidFill>
                <a:ea typeface="+mn-ea"/>
              </a:rPr>
              <a:t>subset panel &amp; immunoglobulin titers, neutrophil </a:t>
            </a:r>
            <a:r>
              <a:rPr lang="en-US" sz="3100" dirty="0" err="1">
                <a:solidFill>
                  <a:srgbClr val="FF0000"/>
                </a:solidFill>
                <a:ea typeface="+mn-ea"/>
              </a:rPr>
              <a:t>ab</a:t>
            </a:r>
            <a:r>
              <a:rPr lang="en-US" sz="3100" dirty="0">
                <a:solidFill>
                  <a:srgbClr val="FF0000"/>
                </a:solidFill>
                <a:ea typeface="+mn-ea"/>
              </a:rPr>
              <a:t>, repeat CBCs weekly </a:t>
            </a:r>
            <a:r>
              <a:rPr lang="en-US" sz="3100" dirty="0" smtClean="0">
                <a:solidFill>
                  <a:srgbClr val="FF0000"/>
                </a:solidFill>
                <a:ea typeface="+mn-ea"/>
              </a:rPr>
              <a:t>x6wk</a:t>
            </a:r>
            <a:endParaRPr lang="en-US" sz="3100" dirty="0">
              <a:solidFill>
                <a:srgbClr val="FF0000"/>
              </a:solidFill>
              <a:ea typeface="+mn-ea"/>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
        <p:nvSpPr>
          <p:cNvPr id="149507" name="Title 1"/>
          <p:cNvSpPr txBox="1">
            <a:spLocks/>
          </p:cNvSpPr>
          <p:nvPr/>
        </p:nvSpPr>
        <p:spPr bwMode="auto">
          <a:xfrm>
            <a:off x="346075" y="381000"/>
            <a:ext cx="8229600" cy="1066800"/>
          </a:xfrm>
          <a:prstGeom prst="rect">
            <a:avLst/>
          </a:prstGeom>
          <a:noFill/>
          <a:ln w="9525">
            <a:noFill/>
            <a:miter lim="800000"/>
            <a:headEnd/>
            <a:tailEnd/>
          </a:ln>
        </p:spPr>
        <p:txBody>
          <a:bodyPr anchor="ctr">
            <a:prstTxWarp prst="textNoShape">
              <a:avLst/>
            </a:prstTxWarp>
          </a:bodyPr>
          <a:lstStyle/>
          <a:p>
            <a:r>
              <a:rPr lang="en-US" sz="3200" b="1">
                <a:solidFill>
                  <a:schemeClr val="tx2"/>
                </a:solidFill>
                <a:latin typeface="Calibri" pitchFamily="-72" charset="0"/>
              </a:rPr>
              <a:t>C A S E S</a:t>
            </a:r>
            <a:endParaRPr lang="en-US" sz="3200">
              <a:solidFill>
                <a:schemeClr val="tx2"/>
              </a:solidFill>
              <a:latin typeface="Calibri" pitchFamily="-72" charset="0"/>
            </a:endParaRPr>
          </a:p>
        </p:txBody>
      </p:sp>
      <p:sp>
        <p:nvSpPr>
          <p:cNvPr id="149508" name="Content Placeholder 2"/>
          <p:cNvSpPr txBox="1">
            <a:spLocks/>
          </p:cNvSpPr>
          <p:nvPr/>
        </p:nvSpPr>
        <p:spPr bwMode="auto">
          <a:xfrm>
            <a:off x="107950" y="1219200"/>
            <a:ext cx="8763000" cy="914400"/>
          </a:xfrm>
          <a:prstGeom prst="rect">
            <a:avLst/>
          </a:prstGeom>
          <a:noFill/>
          <a:ln w="9525">
            <a:noFill/>
            <a:miter lim="800000"/>
            <a:headEnd/>
            <a:tailEnd/>
          </a:ln>
        </p:spPr>
        <p:txBody>
          <a:bodyPr>
            <a:prstTxWarp prst="textNoShape">
              <a:avLst/>
            </a:prstTxWarp>
          </a:bodyPr>
          <a:lstStyle/>
          <a:p>
            <a:pPr marL="109538" algn="ctr">
              <a:spcBef>
                <a:spcPts val="300"/>
              </a:spcBef>
              <a:buClr>
                <a:srgbClr val="5BD078"/>
              </a:buClr>
              <a:buFont typeface="Georgia" pitchFamily="-72" charset="0"/>
              <a:buNone/>
            </a:pPr>
            <a:r>
              <a:rPr lang="en-US" sz="2800" b="1">
                <a:latin typeface="Bell MT" pitchFamily="-72" charset="0"/>
              </a:rPr>
              <a:t>What evaluation would you do?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151554" name="Content Placeholder 2"/>
          <p:cNvSpPr>
            <a:spLocks noGrp="1"/>
          </p:cNvSpPr>
          <p:nvPr>
            <p:ph idx="1"/>
          </p:nvPr>
        </p:nvSpPr>
        <p:spPr>
          <a:xfrm>
            <a:off x="228600" y="1752600"/>
            <a:ext cx="8686800" cy="4876800"/>
          </a:xfrm>
        </p:spPr>
        <p:txBody>
          <a:bodyPr/>
          <a:lstStyle/>
          <a:p>
            <a:pPr>
              <a:buClr>
                <a:srgbClr val="FF0000"/>
              </a:buClr>
              <a:buFont typeface="Wingdings" pitchFamily="-72" charset="2"/>
              <a:buChar char="ü"/>
            </a:pPr>
            <a:r>
              <a:rPr lang="en-US" smtClean="0"/>
              <a:t>Define Neutropenia </a:t>
            </a:r>
          </a:p>
          <a:p>
            <a:pPr>
              <a:buClr>
                <a:srgbClr val="FF0000"/>
              </a:buClr>
              <a:buFont typeface="Wingdings" pitchFamily="-72" charset="2"/>
              <a:buChar char="ü"/>
            </a:pPr>
            <a:r>
              <a:rPr lang="en-US" smtClean="0"/>
              <a:t>Have </a:t>
            </a:r>
            <a:r>
              <a:rPr lang="en-US"/>
              <a:t>a framework for the differential for neutropenia when encountered in primary care</a:t>
            </a:r>
          </a:p>
          <a:p>
            <a:pPr>
              <a:buClr>
                <a:srgbClr val="FF0000"/>
              </a:buClr>
              <a:buFont typeface="Wingdings" pitchFamily="-72" charset="2"/>
              <a:buChar char="ü"/>
            </a:pPr>
            <a:r>
              <a:rPr lang="en-US" smtClean="0"/>
              <a:t>Evaluate a patient with suspected/known neutropenia</a:t>
            </a:r>
          </a:p>
          <a:p>
            <a:r>
              <a:rPr lang="en-US" b="1" smtClean="0"/>
              <a:t>Know what to do with fever and neutropenia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152400" y="457200"/>
            <a:ext cx="8229600" cy="1066800"/>
          </a:xfrm>
        </p:spPr>
        <p:txBody>
          <a:bodyPr/>
          <a:lstStyle/>
          <a:p>
            <a:r>
              <a:rPr lang="en-US" sz="3600" b="1" smtClean="0"/>
              <a:t>Fever and Neutropenia</a:t>
            </a:r>
          </a:p>
        </p:txBody>
      </p:sp>
      <p:sp>
        <p:nvSpPr>
          <p:cNvPr id="3" name="Content Placeholder 2"/>
          <p:cNvSpPr>
            <a:spLocks noGrp="1"/>
          </p:cNvSpPr>
          <p:nvPr>
            <p:ph idx="1"/>
          </p:nvPr>
        </p:nvSpPr>
        <p:spPr>
          <a:xfrm>
            <a:off x="457200" y="1600200"/>
            <a:ext cx="8229600" cy="4973638"/>
          </a:xfrm>
        </p:spPr>
        <p:txBody>
          <a:bodyPr>
            <a:normAutofit fontScale="92500"/>
          </a:bodyPr>
          <a:lstStyle/>
          <a:p>
            <a:pPr marL="365760" indent="-256032" fontAlgn="auto">
              <a:spcAft>
                <a:spcPts val="0"/>
              </a:spcAft>
              <a:buClr>
                <a:schemeClr val="accent3"/>
              </a:buClr>
              <a:buFont typeface="Georgia"/>
              <a:buChar char="•"/>
              <a:defRPr/>
            </a:pPr>
            <a:r>
              <a:rPr lang="en-US" dirty="0">
                <a:ea typeface="+mn-ea"/>
                <a:cs typeface="+mn-cs"/>
              </a:rPr>
              <a:t>F</a:t>
            </a:r>
            <a:r>
              <a:rPr lang="en-US" dirty="0" smtClean="0">
                <a:ea typeface="+mn-ea"/>
                <a:cs typeface="+mn-cs"/>
              </a:rPr>
              <a:t>ever definition: </a:t>
            </a:r>
          </a:p>
          <a:p>
            <a:pPr marL="658368" lvl="1" indent="-246888" fontAlgn="auto">
              <a:spcAft>
                <a:spcPts val="0"/>
              </a:spcAft>
              <a:buFont typeface="Georgia"/>
              <a:buChar char="▫"/>
              <a:defRPr/>
            </a:pPr>
            <a:r>
              <a:rPr lang="en-US" b="1" dirty="0">
                <a:solidFill>
                  <a:srgbClr val="FF0000"/>
                </a:solidFill>
                <a:ea typeface="+mn-ea"/>
              </a:rPr>
              <a:t>101°F (38.3°C) </a:t>
            </a:r>
          </a:p>
          <a:p>
            <a:pPr marL="658368" lvl="1" indent="-246888" fontAlgn="auto">
              <a:spcAft>
                <a:spcPts val="0"/>
              </a:spcAft>
              <a:buFont typeface="Georgia"/>
              <a:buChar char="▫"/>
              <a:defRPr/>
            </a:pPr>
            <a:r>
              <a:rPr lang="en-US" b="1" dirty="0">
                <a:solidFill>
                  <a:srgbClr val="FF0000"/>
                </a:solidFill>
                <a:ea typeface="+mn-ea"/>
              </a:rPr>
              <a:t>100.4°F (38°C) &gt;1 hour</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a:ea typeface="+mn-ea"/>
                <a:cs typeface="+mn-cs"/>
              </a:rPr>
              <a:t>Neutropenia </a:t>
            </a:r>
          </a:p>
          <a:p>
            <a:pPr marL="658368" lvl="1" indent="-246888" fontAlgn="auto">
              <a:spcAft>
                <a:spcPts val="0"/>
              </a:spcAft>
              <a:buFont typeface="Georgia"/>
              <a:buChar char="▫"/>
              <a:defRPr/>
            </a:pPr>
            <a:r>
              <a:rPr lang="en-US" b="1" dirty="0" smtClean="0">
                <a:solidFill>
                  <a:srgbClr val="FF0000"/>
                </a:solidFill>
                <a:ea typeface="+mn-ea"/>
              </a:rPr>
              <a:t>ANC </a:t>
            </a:r>
            <a:r>
              <a:rPr lang="en-US" b="1" dirty="0">
                <a:solidFill>
                  <a:srgbClr val="FF0000"/>
                </a:solidFill>
                <a:ea typeface="+mn-ea"/>
              </a:rPr>
              <a:t>&lt;500 or expected to decrease to &lt;500 in </a:t>
            </a:r>
            <a:r>
              <a:rPr lang="en-US" b="1" dirty="0" smtClean="0">
                <a:solidFill>
                  <a:srgbClr val="FF0000"/>
                </a:solidFill>
                <a:ea typeface="+mn-ea"/>
              </a:rPr>
              <a:t>48hr</a:t>
            </a:r>
            <a:endParaRPr lang="en-US" b="1" dirty="0">
              <a:solidFill>
                <a:srgbClr val="FF0000"/>
              </a:solidFill>
              <a:ea typeface="+mn-ea"/>
            </a:endParaRPr>
          </a:p>
          <a:p>
            <a:pPr marL="411480" lvl="1" indent="0" fontAlgn="auto">
              <a:spcAft>
                <a:spcPts val="0"/>
              </a:spcAft>
              <a:buFont typeface="Georgia"/>
              <a:buNone/>
              <a:defRPr/>
            </a:pPr>
            <a:endParaRPr lang="en-US" b="1" dirty="0" smtClean="0">
              <a:solidFill>
                <a:srgbClr val="FF0000"/>
              </a:solidFill>
              <a:ea typeface="+mn-ea"/>
            </a:endParaRPr>
          </a:p>
          <a:p>
            <a:pPr marL="365760" indent="-256032" fontAlgn="auto">
              <a:spcAft>
                <a:spcPts val="0"/>
              </a:spcAft>
              <a:buClr>
                <a:schemeClr val="accent3"/>
              </a:buClr>
              <a:buFont typeface="Georgia"/>
              <a:buChar char="•"/>
              <a:defRPr/>
            </a:pPr>
            <a:r>
              <a:rPr lang="en-US" dirty="0" smtClean="0">
                <a:ea typeface="+mn-ea"/>
                <a:cs typeface="+mn-cs"/>
              </a:rPr>
              <a:t>No data or guidelines on treatment for neutropenia that is not associated with cancer treatment!</a:t>
            </a:r>
          </a:p>
          <a:p>
            <a:pPr marL="658368" lvl="1" indent="-246888" fontAlgn="auto">
              <a:spcAft>
                <a:spcPts val="0"/>
              </a:spcAft>
              <a:buFont typeface="Georgia"/>
              <a:buChar char="▫"/>
              <a:defRPr/>
            </a:pPr>
            <a:r>
              <a:rPr lang="en-US" u="sng" dirty="0" smtClean="0">
                <a:ea typeface="+mn-ea"/>
              </a:rPr>
              <a:t>Guidelines: Dec 2012</a:t>
            </a:r>
            <a:r>
              <a:rPr lang="en-US" dirty="0" smtClean="0">
                <a:ea typeface="+mn-ea"/>
              </a:rPr>
              <a:t>, </a:t>
            </a:r>
            <a:r>
              <a:rPr lang="en-US" i="1" dirty="0" smtClean="0">
                <a:ea typeface="+mn-ea"/>
              </a:rPr>
              <a:t>Guidelines for the management of fever and </a:t>
            </a:r>
            <a:r>
              <a:rPr lang="en-US" i="1" dirty="0" err="1" smtClean="0">
                <a:ea typeface="+mn-ea"/>
              </a:rPr>
              <a:t>neutorpneia</a:t>
            </a:r>
            <a:r>
              <a:rPr lang="en-US" i="1" dirty="0" smtClean="0">
                <a:ea typeface="+mn-ea"/>
              </a:rPr>
              <a:t> in children with cancer and/or undergoing hematopoietic stem-cell transplant</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457200" y="838200"/>
            <a:ext cx="8229600" cy="1066800"/>
          </a:xfrm>
        </p:spPr>
        <p:txBody>
          <a:bodyPr/>
          <a:lstStyle/>
          <a:p>
            <a:r>
              <a:rPr lang="en-US" sz="2800" i="1"/>
              <a:t>What clinical and laboratory features can be used to classify patients with FN as low or high risk?</a:t>
            </a:r>
            <a:endParaRPr lang="en-US" sz="2800" b="1" i="1"/>
          </a:p>
        </p:txBody>
      </p:sp>
      <p:sp>
        <p:nvSpPr>
          <p:cNvPr id="3" name="Content Placeholder 2"/>
          <p:cNvSpPr>
            <a:spLocks noGrp="1"/>
          </p:cNvSpPr>
          <p:nvPr>
            <p:ph idx="1"/>
          </p:nvPr>
        </p:nvSpPr>
        <p:spPr>
          <a:xfrm>
            <a:off x="228600" y="2209800"/>
            <a:ext cx="8610600" cy="4648200"/>
          </a:xfrm>
        </p:spPr>
        <p:txBody>
          <a:bodyPr/>
          <a:lstStyle/>
          <a:p>
            <a:r>
              <a:rPr lang="en-US" smtClean="0"/>
              <a:t>Decision for treatment &amp; potential hospitalization depends on RISK STRATIFICATION</a:t>
            </a:r>
          </a:p>
          <a:p>
            <a:pPr lvl="1"/>
            <a:r>
              <a:rPr lang="en-US" b="1" smtClean="0">
                <a:solidFill>
                  <a:srgbClr val="FF0000"/>
                </a:solidFill>
              </a:rPr>
              <a:t>severity of the neutropenia</a:t>
            </a:r>
          </a:p>
          <a:p>
            <a:pPr lvl="1"/>
            <a:r>
              <a:rPr lang="en-US" smtClean="0"/>
              <a:t>likelihood of bacterial infection</a:t>
            </a:r>
          </a:p>
          <a:p>
            <a:pPr lvl="1"/>
            <a:r>
              <a:rPr lang="en-US" smtClean="0"/>
              <a:t>location and severity of the infection   </a:t>
            </a:r>
          </a:p>
          <a:p>
            <a:pPr lvl="1"/>
            <a:r>
              <a:rPr lang="en-US" smtClean="0"/>
              <a:t>likelihood &amp; timeframe of neutrophil recovery</a:t>
            </a:r>
          </a:p>
          <a:p>
            <a:pPr lvl="1"/>
            <a:r>
              <a:rPr lang="en-US" smtClean="0"/>
              <a:t>age of patient</a:t>
            </a:r>
          </a:p>
          <a:p>
            <a:pPr lvl="1"/>
            <a:r>
              <a:rPr lang="en-US" smtClean="0"/>
              <a:t>proximity to specialized medical care</a:t>
            </a:r>
          </a:p>
          <a:p>
            <a:pPr lvl="1"/>
            <a:r>
              <a:rPr lang="en-US" smtClean="0"/>
              <a:t>reliability of guardians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High risk patients </a:t>
            </a:r>
            <a:r>
              <a:rPr lang="en-US" smtClean="0">
                <a:sym typeface="Wingdings" pitchFamily="-72" charset="2"/>
              </a:rPr>
              <a:t> </a:t>
            </a:r>
            <a:r>
              <a:rPr lang="en-US" smtClean="0"/>
              <a:t>ER</a:t>
            </a:r>
          </a:p>
          <a:p>
            <a:r>
              <a:rPr lang="en-US" smtClean="0"/>
              <a:t>What do you do with low risk patients?</a:t>
            </a:r>
            <a:endParaRPr lang="en-US" sz="2400" i="1"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1" name="Picture 3" descr="Screen Clipping"/>
          <p:cNvPicPr>
            <a:picLocks noChangeAspect="1"/>
          </p:cNvPicPr>
          <p:nvPr/>
        </p:nvPicPr>
        <p:blipFill>
          <a:blip r:embed="rId3"/>
          <a:srcRect/>
          <a:stretch>
            <a:fillRect/>
          </a:stretch>
        </p:blipFill>
        <p:spPr bwMode="auto">
          <a:xfrm>
            <a:off x="152400" y="685800"/>
            <a:ext cx="8763000" cy="6002338"/>
          </a:xfrm>
          <a:prstGeom prst="rect">
            <a:avLst/>
          </a:prstGeom>
          <a:noFill/>
          <a:ln w="9525">
            <a:noFill/>
            <a:miter lim="800000"/>
            <a:headEnd/>
            <a:tailEnd/>
          </a:ln>
        </p:spPr>
      </p:pic>
      <p:sp>
        <p:nvSpPr>
          <p:cNvPr id="5" name="Rectangle 4"/>
          <p:cNvSpPr/>
          <p:nvPr/>
        </p:nvSpPr>
        <p:spPr>
          <a:xfrm>
            <a:off x="152400" y="3687763"/>
            <a:ext cx="8763000" cy="15700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a:p>
        </p:txBody>
      </p:sp>
      <p:sp>
        <p:nvSpPr>
          <p:cNvPr id="6" name="Rectangle 5"/>
          <p:cNvSpPr/>
          <p:nvPr/>
        </p:nvSpPr>
        <p:spPr>
          <a:xfrm>
            <a:off x="141288" y="1371600"/>
            <a:ext cx="849312" cy="464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69" name="Title 3"/>
          <p:cNvSpPr>
            <a:spLocks noGrp="1"/>
          </p:cNvSpPr>
          <p:nvPr>
            <p:ph type="title"/>
          </p:nvPr>
        </p:nvSpPr>
        <p:spPr>
          <a:xfrm>
            <a:off x="152400" y="457200"/>
            <a:ext cx="8229600" cy="1066800"/>
          </a:xfrm>
        </p:spPr>
        <p:txBody>
          <a:bodyPr/>
          <a:lstStyle/>
          <a:p>
            <a:r>
              <a:rPr lang="en-US" b="1" smtClean="0"/>
              <a:t>Low vs. High Risk</a:t>
            </a:r>
          </a:p>
        </p:txBody>
      </p:sp>
      <p:sp>
        <p:nvSpPr>
          <p:cNvPr id="3" name="Content Placeholder 2"/>
          <p:cNvSpPr>
            <a:spLocks noGrp="1"/>
          </p:cNvSpPr>
          <p:nvPr>
            <p:ph idx="1"/>
          </p:nvPr>
        </p:nvSpPr>
        <p:spPr>
          <a:xfrm>
            <a:off x="457200" y="1524000"/>
            <a:ext cx="8229600" cy="5049838"/>
          </a:xfrm>
        </p:spPr>
        <p:txBody>
          <a:bodyPr>
            <a:normAutofit lnSpcReduction="10000"/>
          </a:bodyPr>
          <a:lstStyle/>
          <a:p>
            <a:pPr marL="365760" indent="-256032" fontAlgn="auto">
              <a:spcAft>
                <a:spcPts val="0"/>
              </a:spcAft>
              <a:buClr>
                <a:schemeClr val="accent3"/>
              </a:buClr>
              <a:buFont typeface="Georgia"/>
              <a:buChar char="•"/>
              <a:defRPr/>
            </a:pPr>
            <a:r>
              <a:rPr lang="en-US" dirty="0" smtClean="0">
                <a:ea typeface="+mn-ea"/>
                <a:cs typeface="+mn-cs"/>
              </a:rPr>
              <a:t>Patient-specific </a:t>
            </a:r>
            <a:r>
              <a:rPr lang="en-US" dirty="0">
                <a:ea typeface="+mn-ea"/>
                <a:cs typeface="+mn-cs"/>
              </a:rPr>
              <a:t>factors </a:t>
            </a:r>
            <a:endParaRPr lang="en-US" dirty="0" smtClean="0">
              <a:ea typeface="+mn-ea"/>
              <a:cs typeface="+mn-cs"/>
            </a:endParaRPr>
          </a:p>
          <a:p>
            <a:pPr marL="658368" lvl="1" indent="-246888" fontAlgn="auto">
              <a:spcAft>
                <a:spcPts val="0"/>
              </a:spcAft>
              <a:buFont typeface="Georgia"/>
              <a:buChar char="▫"/>
              <a:defRPr/>
            </a:pPr>
            <a:r>
              <a:rPr lang="en-US" dirty="0" smtClean="0">
                <a:ea typeface="+mn-ea"/>
              </a:rPr>
              <a:t>age</a:t>
            </a:r>
            <a:r>
              <a:rPr lang="en-US" dirty="0">
                <a:ea typeface="+mn-ea"/>
              </a:rPr>
              <a:t>, malignancy type, and disease </a:t>
            </a:r>
            <a:r>
              <a:rPr lang="en-US" dirty="0" smtClean="0">
                <a:ea typeface="+mn-ea"/>
              </a:rPr>
              <a:t>status</a:t>
            </a:r>
            <a:endParaRPr lang="en-US" dirty="0">
              <a:ea typeface="+mn-ea"/>
            </a:endParaRPr>
          </a:p>
          <a:p>
            <a:pPr marL="365760" indent="-256032" fontAlgn="auto">
              <a:spcAft>
                <a:spcPts val="0"/>
              </a:spcAft>
              <a:buClr>
                <a:schemeClr val="accent3"/>
              </a:buClr>
              <a:buFont typeface="Georgia"/>
              <a:buChar char="•"/>
              <a:defRPr/>
            </a:pPr>
            <a:r>
              <a:rPr lang="en-US" dirty="0" smtClean="0">
                <a:ea typeface="+mn-ea"/>
                <a:cs typeface="+mn-cs"/>
              </a:rPr>
              <a:t>Treatment-specific </a:t>
            </a:r>
            <a:r>
              <a:rPr lang="en-US" dirty="0">
                <a:ea typeface="+mn-ea"/>
                <a:cs typeface="+mn-cs"/>
              </a:rPr>
              <a:t>factors </a:t>
            </a:r>
            <a:endParaRPr lang="en-US" dirty="0" smtClean="0">
              <a:ea typeface="+mn-ea"/>
              <a:cs typeface="+mn-cs"/>
            </a:endParaRPr>
          </a:p>
          <a:p>
            <a:pPr marL="658368" lvl="1" indent="-246888" fontAlgn="auto">
              <a:spcAft>
                <a:spcPts val="0"/>
              </a:spcAft>
              <a:buFont typeface="Georgia"/>
              <a:buChar char="▫"/>
              <a:defRPr/>
            </a:pPr>
            <a:r>
              <a:rPr lang="en-US" dirty="0" smtClean="0">
                <a:ea typeface="+mn-ea"/>
              </a:rPr>
              <a:t>type </a:t>
            </a:r>
            <a:r>
              <a:rPr lang="en-US" dirty="0">
                <a:ea typeface="+mn-ea"/>
              </a:rPr>
              <a:t>and timing </a:t>
            </a:r>
            <a:r>
              <a:rPr lang="en-US" dirty="0" smtClean="0">
                <a:ea typeface="+mn-ea"/>
              </a:rPr>
              <a:t>of chemotherapy</a:t>
            </a:r>
            <a:endParaRPr lang="en-US" dirty="0">
              <a:ea typeface="+mn-ea"/>
            </a:endParaRPr>
          </a:p>
          <a:p>
            <a:pPr marL="365760" indent="-256032" fontAlgn="auto">
              <a:spcAft>
                <a:spcPts val="0"/>
              </a:spcAft>
              <a:buClr>
                <a:schemeClr val="accent3"/>
              </a:buClr>
              <a:buFont typeface="Georgia"/>
              <a:buChar char="•"/>
              <a:defRPr/>
            </a:pPr>
            <a:r>
              <a:rPr lang="en-US" dirty="0" smtClean="0">
                <a:ea typeface="+mn-ea"/>
                <a:cs typeface="+mn-cs"/>
              </a:rPr>
              <a:t>Episode-specific </a:t>
            </a:r>
            <a:r>
              <a:rPr lang="en-US" dirty="0">
                <a:ea typeface="+mn-ea"/>
                <a:cs typeface="+mn-cs"/>
              </a:rPr>
              <a:t>factors </a:t>
            </a:r>
            <a:endParaRPr lang="en-US" dirty="0" smtClean="0">
              <a:ea typeface="+mn-ea"/>
              <a:cs typeface="+mn-cs"/>
            </a:endParaRPr>
          </a:p>
          <a:p>
            <a:pPr marL="658368" lvl="1" indent="-246888" fontAlgn="auto">
              <a:spcAft>
                <a:spcPts val="0"/>
              </a:spcAft>
              <a:buFont typeface="Georgia"/>
              <a:buChar char="▫"/>
              <a:defRPr/>
            </a:pPr>
            <a:r>
              <a:rPr lang="en-US" dirty="0" smtClean="0">
                <a:ea typeface="+mn-ea"/>
              </a:rPr>
              <a:t>including </a:t>
            </a:r>
            <a:r>
              <a:rPr lang="en-US" dirty="0">
                <a:ea typeface="+mn-ea"/>
              </a:rPr>
              <a:t>height of fever, hypotension, </a:t>
            </a:r>
            <a:r>
              <a:rPr lang="en-US" dirty="0" err="1">
                <a:ea typeface="+mn-ea"/>
              </a:rPr>
              <a:t>mucositis</a:t>
            </a:r>
            <a:r>
              <a:rPr lang="en-US" dirty="0">
                <a:ea typeface="+mn-ea"/>
              </a:rPr>
              <a:t>, blood counts, and C-reactive protein </a:t>
            </a:r>
          </a:p>
          <a:p>
            <a:pPr marL="365760" indent="-256032" fontAlgn="auto">
              <a:spcAft>
                <a:spcPts val="0"/>
              </a:spcAft>
              <a:buClr>
                <a:schemeClr val="accent3"/>
              </a:buClr>
              <a:buFont typeface="Georgia"/>
              <a:buChar char="•"/>
              <a:defRPr/>
            </a:pPr>
            <a:r>
              <a:rPr lang="en-US" dirty="0" smtClean="0">
                <a:ea typeface="+mn-ea"/>
                <a:cs typeface="+mn-cs"/>
              </a:rPr>
              <a:t>Automatic high risk:</a:t>
            </a:r>
          </a:p>
          <a:p>
            <a:pPr marL="658368" lvl="1" indent="-246888" fontAlgn="auto">
              <a:spcAft>
                <a:spcPts val="0"/>
              </a:spcAft>
              <a:buFont typeface="Georgia"/>
              <a:buChar char="▫"/>
              <a:defRPr/>
            </a:pPr>
            <a:r>
              <a:rPr lang="en-US" dirty="0" smtClean="0">
                <a:ea typeface="+mn-ea"/>
              </a:rPr>
              <a:t>severe </a:t>
            </a:r>
            <a:r>
              <a:rPr lang="en-US" dirty="0" err="1">
                <a:ea typeface="+mn-ea"/>
              </a:rPr>
              <a:t>myelosuppression</a:t>
            </a:r>
            <a:r>
              <a:rPr lang="en-US" dirty="0">
                <a:ea typeface="+mn-ea"/>
              </a:rPr>
              <a:t> and </a:t>
            </a:r>
            <a:r>
              <a:rPr lang="en-US" dirty="0" smtClean="0">
                <a:ea typeface="+mn-ea"/>
              </a:rPr>
              <a:t>patients with BMT</a:t>
            </a:r>
          </a:p>
          <a:p>
            <a:pPr marL="658368" lvl="1" indent="-246888" fontAlgn="auto">
              <a:spcAft>
                <a:spcPts val="0"/>
              </a:spcAft>
              <a:buFont typeface="Georgia"/>
              <a:buChar char="▫"/>
              <a:defRPr/>
            </a:pPr>
            <a:endParaRPr lang="en-US" dirty="0">
              <a:ea typeface="+mn-ea"/>
            </a:endParaRPr>
          </a:p>
          <a:p>
            <a:pPr marL="365760" indent="-256032" fontAlgn="auto">
              <a:spcAft>
                <a:spcPts val="0"/>
              </a:spcAft>
              <a:buClr>
                <a:schemeClr val="accent3"/>
              </a:buClr>
              <a:buFont typeface="Georgia"/>
              <a:buChar char="•"/>
              <a:defRPr/>
            </a:pPr>
            <a:r>
              <a:rPr lang="en-US" b="1" dirty="0" smtClean="0">
                <a:solidFill>
                  <a:srgbClr val="FF0000"/>
                </a:solidFill>
                <a:ea typeface="+mn-ea"/>
                <a:cs typeface="+mn-cs"/>
              </a:rPr>
              <a:t>No </a:t>
            </a:r>
            <a:r>
              <a:rPr lang="en-US" b="1" dirty="0">
                <a:solidFill>
                  <a:srgbClr val="FF0000"/>
                </a:solidFill>
                <a:ea typeface="+mn-ea"/>
                <a:cs typeface="+mn-cs"/>
              </a:rPr>
              <a:t>single rule is clearly more effective or reliable than the </a:t>
            </a:r>
            <a:r>
              <a:rPr lang="en-US" b="1" dirty="0" smtClean="0">
                <a:solidFill>
                  <a:srgbClr val="FF0000"/>
                </a:solidFill>
                <a:ea typeface="+mn-ea"/>
                <a:cs typeface="+mn-cs"/>
              </a:rPr>
              <a:t>others</a:t>
            </a:r>
            <a:endParaRPr lang="en-US" b="1" dirty="0">
              <a:solidFill>
                <a:srgbClr val="FF0000"/>
              </a:solidFil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81000" y="685800"/>
            <a:ext cx="8229600" cy="990600"/>
          </a:xfrm>
        </p:spPr>
        <p:txBody>
          <a:bodyPr/>
          <a:lstStyle/>
          <a:p>
            <a:r>
              <a:rPr lang="en-US" sz="2400" i="1"/>
              <a:t>What clinical, laboratory, and imaging studies are useful at the initial presentation of FN to assess the etiology of the episode and guide future treatment?</a:t>
            </a:r>
          </a:p>
        </p:txBody>
      </p:sp>
      <p:sp>
        <p:nvSpPr>
          <p:cNvPr id="3" name="Content Placeholder 2"/>
          <p:cNvSpPr>
            <a:spLocks noGrp="1"/>
          </p:cNvSpPr>
          <p:nvPr>
            <p:ph idx="1"/>
          </p:nvPr>
        </p:nvSpPr>
        <p:spPr>
          <a:xfrm>
            <a:off x="228600" y="1905000"/>
            <a:ext cx="8686800" cy="4953000"/>
          </a:xfrm>
        </p:spPr>
        <p:txBody>
          <a:bodyPr>
            <a:normAutofit lnSpcReduction="10000"/>
          </a:bodyPr>
          <a:lstStyle/>
          <a:p>
            <a:pPr marL="365760" indent="-256032" fontAlgn="auto">
              <a:spcAft>
                <a:spcPts val="0"/>
              </a:spcAft>
              <a:buClr>
                <a:schemeClr val="accent3"/>
              </a:buClr>
              <a:buFont typeface="Georgia"/>
              <a:buChar char="•"/>
              <a:defRPr/>
            </a:pPr>
            <a:r>
              <a:rPr lang="en-US" b="1" dirty="0" smtClean="0">
                <a:solidFill>
                  <a:srgbClr val="FF0000"/>
                </a:solidFill>
                <a:ea typeface="+mn-ea"/>
                <a:cs typeface="+mn-cs"/>
              </a:rPr>
              <a:t>Blood </a:t>
            </a:r>
            <a:r>
              <a:rPr lang="en-US" b="1" dirty="0">
                <a:solidFill>
                  <a:srgbClr val="FF0000"/>
                </a:solidFill>
                <a:ea typeface="+mn-ea"/>
                <a:cs typeface="+mn-cs"/>
              </a:rPr>
              <a:t>cultures </a:t>
            </a:r>
            <a:r>
              <a:rPr lang="en-US" b="1" dirty="0" smtClean="0">
                <a:ea typeface="+mn-ea"/>
                <a:cs typeface="+mn-cs"/>
              </a:rPr>
              <a:t>from central line +/- peripheral </a:t>
            </a:r>
            <a:r>
              <a:rPr lang="en-US" b="1" dirty="0" err="1" smtClean="0">
                <a:ea typeface="+mn-ea"/>
                <a:cs typeface="+mn-cs"/>
              </a:rPr>
              <a:t>BCx</a:t>
            </a:r>
            <a:endParaRPr lang="en-US" b="1" dirty="0" smtClean="0">
              <a:ea typeface="+mn-ea"/>
              <a:cs typeface="+mn-cs"/>
            </a:endParaRPr>
          </a:p>
          <a:p>
            <a:pPr marL="365760" indent="-256032" fontAlgn="auto">
              <a:spcAft>
                <a:spcPts val="0"/>
              </a:spcAft>
              <a:buClr>
                <a:schemeClr val="accent3"/>
              </a:buClr>
              <a:buFont typeface="Georgia"/>
              <a:buChar char="•"/>
              <a:defRPr/>
            </a:pPr>
            <a:endParaRPr lang="en-US" b="1"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Consider </a:t>
            </a:r>
            <a:r>
              <a:rPr lang="en-US" b="1" dirty="0" smtClean="0">
                <a:solidFill>
                  <a:srgbClr val="FF0000"/>
                </a:solidFill>
                <a:ea typeface="+mn-ea"/>
                <a:cs typeface="+mn-cs"/>
              </a:rPr>
              <a:t>urinalysis </a:t>
            </a:r>
            <a:r>
              <a:rPr lang="en-US" b="1" dirty="0">
                <a:solidFill>
                  <a:srgbClr val="FF0000"/>
                </a:solidFill>
                <a:ea typeface="+mn-ea"/>
                <a:cs typeface="+mn-cs"/>
              </a:rPr>
              <a:t>and urine </a:t>
            </a:r>
            <a:r>
              <a:rPr lang="en-US" b="1" dirty="0" smtClean="0">
                <a:solidFill>
                  <a:srgbClr val="FF0000"/>
                </a:solidFill>
                <a:ea typeface="+mn-ea"/>
                <a:cs typeface="+mn-cs"/>
              </a:rPr>
              <a:t>culture</a:t>
            </a:r>
          </a:p>
          <a:p>
            <a:pPr marL="658368" lvl="1" indent="-246888">
              <a:spcAft>
                <a:spcPts val="0"/>
              </a:spcAft>
              <a:buFont typeface="Georgia"/>
              <a:buChar char="▫"/>
              <a:defRPr/>
            </a:pPr>
            <a:r>
              <a:rPr lang="en-US" sz="2400" dirty="0">
                <a:ea typeface="+mn-ea"/>
              </a:rPr>
              <a:t>Routine </a:t>
            </a:r>
            <a:r>
              <a:rPr lang="en-US" sz="2400" dirty="0" smtClean="0">
                <a:ea typeface="+mn-ea"/>
              </a:rPr>
              <a:t>UA/</a:t>
            </a:r>
            <a:r>
              <a:rPr lang="en-US" sz="2400" dirty="0" err="1" smtClean="0">
                <a:ea typeface="+mn-ea"/>
              </a:rPr>
              <a:t>UCx</a:t>
            </a:r>
            <a:r>
              <a:rPr lang="en-US" sz="2400" dirty="0" smtClean="0">
                <a:ea typeface="+mn-ea"/>
              </a:rPr>
              <a:t> in </a:t>
            </a:r>
            <a:r>
              <a:rPr lang="en-US" sz="2400" dirty="0">
                <a:ea typeface="+mn-ea"/>
              </a:rPr>
              <a:t>children is controversial</a:t>
            </a:r>
          </a:p>
          <a:p>
            <a:pPr marL="658368" lvl="1" indent="-246888">
              <a:spcAft>
                <a:spcPts val="0"/>
              </a:spcAft>
              <a:buFont typeface="Georgia"/>
              <a:buChar char="▫"/>
              <a:defRPr/>
            </a:pPr>
            <a:r>
              <a:rPr lang="en-US" sz="2400" dirty="0">
                <a:ea typeface="+mn-ea"/>
              </a:rPr>
              <a:t>Restricting </a:t>
            </a:r>
            <a:r>
              <a:rPr lang="en-US" sz="2400" dirty="0" err="1" smtClean="0">
                <a:ea typeface="+mn-ea"/>
              </a:rPr>
              <a:t>Ucx</a:t>
            </a:r>
            <a:r>
              <a:rPr lang="en-US" sz="2400" dirty="0" smtClean="0">
                <a:ea typeface="+mn-ea"/>
              </a:rPr>
              <a:t> to </a:t>
            </a:r>
            <a:r>
              <a:rPr lang="en-US" sz="2400" dirty="0">
                <a:ea typeface="+mn-ea"/>
              </a:rPr>
              <a:t>those with symptoms or abnormal urinalysis is probably </a:t>
            </a:r>
            <a:r>
              <a:rPr lang="en-US" sz="2400" dirty="0" smtClean="0">
                <a:ea typeface="+mn-ea"/>
              </a:rPr>
              <a:t>NOT justified </a:t>
            </a:r>
            <a:r>
              <a:rPr lang="en-US" sz="2400" dirty="0">
                <a:ea typeface="+mn-ea"/>
              </a:rPr>
              <a:t>in </a:t>
            </a:r>
            <a:r>
              <a:rPr lang="en-US" sz="2400" dirty="0" smtClean="0">
                <a:ea typeface="+mn-ea"/>
              </a:rPr>
              <a:t>children</a:t>
            </a:r>
          </a:p>
          <a:p>
            <a:pPr marL="658368" lvl="1" indent="-246888">
              <a:spcAft>
                <a:spcPts val="0"/>
              </a:spcAft>
              <a:buFont typeface="Georgia"/>
              <a:buChar char="▫"/>
              <a:defRPr/>
            </a:pPr>
            <a:endParaRPr lang="en-US" i="1"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Obtain </a:t>
            </a:r>
            <a:r>
              <a:rPr lang="en-US" b="1" dirty="0" smtClean="0">
                <a:solidFill>
                  <a:srgbClr val="FF0000"/>
                </a:solidFill>
                <a:ea typeface="+mn-ea"/>
                <a:cs typeface="+mn-cs"/>
              </a:rPr>
              <a:t>CXR</a:t>
            </a:r>
            <a:r>
              <a:rPr lang="en-US" dirty="0" smtClean="0">
                <a:ea typeface="+mn-ea"/>
                <a:cs typeface="+mn-cs"/>
              </a:rPr>
              <a:t> only if </a:t>
            </a:r>
            <a:r>
              <a:rPr lang="en-US" dirty="0">
                <a:ea typeface="+mn-ea"/>
                <a:cs typeface="+mn-cs"/>
              </a:rPr>
              <a:t>symptomatic </a:t>
            </a:r>
            <a:endParaRPr lang="en-US" dirty="0" smtClean="0">
              <a:ea typeface="+mn-ea"/>
              <a:cs typeface="+mn-cs"/>
            </a:endParaRPr>
          </a:p>
          <a:p>
            <a:pPr marL="658368" lvl="1" indent="-246888" fontAlgn="auto">
              <a:spcAft>
                <a:spcPts val="0"/>
              </a:spcAft>
              <a:buFont typeface="Georgia"/>
              <a:buChar char="▫"/>
              <a:defRPr/>
            </a:pPr>
            <a:r>
              <a:rPr lang="en-US" sz="2400" dirty="0" smtClean="0">
                <a:ea typeface="+mn-ea"/>
              </a:rPr>
              <a:t>Belief that </a:t>
            </a:r>
            <a:r>
              <a:rPr lang="en-US" sz="2400" dirty="0" err="1" smtClean="0">
                <a:ea typeface="+mn-ea"/>
              </a:rPr>
              <a:t>neutropenic</a:t>
            </a:r>
            <a:r>
              <a:rPr lang="en-US" sz="2400" dirty="0" smtClean="0">
                <a:ea typeface="+mn-ea"/>
              </a:rPr>
              <a:t> child less likely to exhibit s/</a:t>
            </a:r>
            <a:r>
              <a:rPr lang="en-US" sz="2400" dirty="0" err="1" smtClean="0">
                <a:ea typeface="+mn-ea"/>
              </a:rPr>
              <a:t>sx</a:t>
            </a:r>
            <a:r>
              <a:rPr lang="en-US" sz="2400" dirty="0" smtClean="0">
                <a:ea typeface="+mn-ea"/>
              </a:rPr>
              <a:t> of PNA</a:t>
            </a:r>
          </a:p>
          <a:p>
            <a:pPr marL="658368" lvl="1" indent="-246888" fontAlgn="auto">
              <a:spcAft>
                <a:spcPts val="0"/>
              </a:spcAft>
              <a:buFont typeface="Georgia"/>
              <a:buChar char="▫"/>
              <a:defRPr/>
            </a:pPr>
            <a:r>
              <a:rPr lang="en-US" sz="2400" dirty="0" smtClean="0">
                <a:ea typeface="+mn-ea"/>
              </a:rPr>
              <a:t>Studies show frequency of PNA in an asymptomatic child is &lt;5% &amp; there are no adverse clinical consequences if no CXR if obtained</a:t>
            </a:r>
            <a:endParaRPr lang="en-US" sz="2400" dirty="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381000"/>
            <a:ext cx="8229600" cy="1066800"/>
          </a:xfrm>
        </p:spPr>
        <p:txBody>
          <a:bodyPr/>
          <a:lstStyle/>
          <a:p>
            <a:r>
              <a:rPr lang="en-US" b="1" smtClean="0"/>
              <a:t>C A S E  1 : </a:t>
            </a:r>
            <a:r>
              <a:rPr lang="en-US" i="1" smtClean="0"/>
              <a:t>Baby Boy ANC</a:t>
            </a:r>
          </a:p>
        </p:txBody>
      </p:sp>
      <p:sp>
        <p:nvSpPr>
          <p:cNvPr id="3" name="Content Placeholder 2"/>
          <p:cNvSpPr>
            <a:spLocks noGrp="1"/>
          </p:cNvSpPr>
          <p:nvPr>
            <p:ph idx="1"/>
          </p:nvPr>
        </p:nvSpPr>
        <p:spPr>
          <a:xfrm>
            <a:off x="457200" y="1600200"/>
            <a:ext cx="8229600" cy="5029200"/>
          </a:xfrm>
        </p:spPr>
        <p:txBody>
          <a:bodyPr>
            <a:normAutofit/>
          </a:bodyPr>
          <a:lstStyle/>
          <a:p>
            <a:pPr marL="0" indent="0" fontAlgn="auto">
              <a:spcAft>
                <a:spcPts val="0"/>
              </a:spcAft>
              <a:buClr>
                <a:schemeClr val="accent3"/>
              </a:buClr>
              <a:buFont typeface="Georgia"/>
              <a:buNone/>
              <a:defRPr/>
            </a:pPr>
            <a:r>
              <a:rPr lang="en-US" u="sng" dirty="0" smtClean="0">
                <a:ea typeface="+mn-ea"/>
                <a:cs typeface="+mn-cs"/>
              </a:rPr>
              <a:t>Admitted to the PICU</a:t>
            </a:r>
          </a:p>
          <a:p>
            <a:pPr marL="0" indent="0" fontAlgn="auto">
              <a:spcAft>
                <a:spcPts val="0"/>
              </a:spcAft>
              <a:buClr>
                <a:schemeClr val="accent3"/>
              </a:buClr>
              <a:buFont typeface="Georgia"/>
              <a:buNone/>
              <a:defRPr/>
            </a:pPr>
            <a:endParaRPr lang="en-US" dirty="0">
              <a:ea typeface="+mn-ea"/>
              <a:cs typeface="+mn-cs"/>
            </a:endParaRPr>
          </a:p>
          <a:p>
            <a:pPr marL="457200" indent="-457200" fontAlgn="auto">
              <a:spcAft>
                <a:spcPts val="0"/>
              </a:spcAft>
              <a:buClr>
                <a:schemeClr val="accent3"/>
              </a:buClr>
              <a:buFont typeface="Georgia"/>
              <a:buChar char="•"/>
              <a:defRPr/>
            </a:pPr>
            <a:r>
              <a:rPr lang="en-US" dirty="0" smtClean="0">
                <a:ea typeface="+mn-ea"/>
                <a:cs typeface="+mn-cs"/>
              </a:rPr>
              <a:t>Septic workup in ED + skin culture</a:t>
            </a:r>
          </a:p>
          <a:p>
            <a:pPr marL="457200" indent="-457200" fontAlgn="auto">
              <a:spcAft>
                <a:spcPts val="0"/>
              </a:spcAft>
              <a:buClr>
                <a:schemeClr val="accent3"/>
              </a:buClr>
              <a:buFont typeface="Georgia"/>
              <a:buChar char="•"/>
              <a:defRPr/>
            </a:pPr>
            <a:r>
              <a:rPr lang="en-US" dirty="0" smtClean="0">
                <a:ea typeface="+mn-ea"/>
                <a:cs typeface="+mn-cs"/>
              </a:rPr>
              <a:t>Started on IV </a:t>
            </a:r>
            <a:r>
              <a:rPr lang="en-US" dirty="0" err="1" smtClean="0">
                <a:ea typeface="+mn-ea"/>
                <a:cs typeface="+mn-cs"/>
              </a:rPr>
              <a:t>ceftaz</a:t>
            </a:r>
            <a:r>
              <a:rPr lang="en-US" dirty="0" smtClean="0">
                <a:ea typeface="+mn-ea"/>
                <a:cs typeface="+mn-cs"/>
              </a:rPr>
              <a:t> &amp; </a:t>
            </a:r>
            <a:r>
              <a:rPr lang="en-US" dirty="0" err="1" smtClean="0">
                <a:ea typeface="+mn-ea"/>
                <a:cs typeface="+mn-cs"/>
              </a:rPr>
              <a:t>vanc</a:t>
            </a:r>
            <a:endParaRPr lang="en-US" dirty="0" smtClean="0">
              <a:ea typeface="+mn-ea"/>
              <a:cs typeface="+mn-cs"/>
            </a:endParaRPr>
          </a:p>
          <a:p>
            <a:pPr marL="457200" indent="-457200" fontAlgn="auto">
              <a:spcAft>
                <a:spcPts val="0"/>
              </a:spcAft>
              <a:buClr>
                <a:schemeClr val="accent3"/>
              </a:buClr>
              <a:buFont typeface="Georgia"/>
              <a:buChar char="•"/>
              <a:defRPr/>
            </a:pPr>
            <a:r>
              <a:rPr lang="en-US" dirty="0" smtClean="0">
                <a:ea typeface="+mn-ea"/>
                <a:cs typeface="+mn-cs"/>
              </a:rPr>
              <a:t>IVF</a:t>
            </a:r>
          </a:p>
          <a:p>
            <a:pPr marL="457200" indent="-457200" fontAlgn="auto">
              <a:spcAft>
                <a:spcPts val="0"/>
              </a:spcAft>
              <a:buClr>
                <a:schemeClr val="accent3"/>
              </a:buClr>
              <a:buFont typeface="Georgia"/>
              <a:buChar char="•"/>
              <a:defRPr/>
            </a:pPr>
            <a:r>
              <a:rPr lang="en-US" dirty="0" smtClean="0">
                <a:ea typeface="+mn-ea"/>
                <a:cs typeface="+mn-cs"/>
              </a:rPr>
              <a:t>Serial CBCs</a:t>
            </a:r>
          </a:p>
          <a:p>
            <a:pPr marL="457200" indent="-457200" fontAlgn="auto">
              <a:spcAft>
                <a:spcPts val="0"/>
              </a:spcAft>
              <a:buClr>
                <a:schemeClr val="accent3"/>
              </a:buClr>
              <a:buFont typeface="Georgia"/>
              <a:buChar char="•"/>
              <a:defRPr/>
            </a:pPr>
            <a:r>
              <a:rPr lang="en-US" dirty="0" err="1" smtClean="0">
                <a:ea typeface="+mn-ea"/>
                <a:cs typeface="+mn-cs"/>
              </a:rPr>
              <a:t>Heme</a:t>
            </a:r>
            <a:r>
              <a:rPr lang="en-US" dirty="0" smtClean="0">
                <a:ea typeface="+mn-ea"/>
                <a:cs typeface="+mn-cs"/>
              </a:rPr>
              <a:t> consult</a:t>
            </a:r>
          </a:p>
          <a:p>
            <a:pPr marL="457200" indent="-457200" fontAlgn="auto">
              <a:spcAft>
                <a:spcPts val="0"/>
              </a:spcAft>
              <a:buClr>
                <a:schemeClr val="accent3"/>
              </a:buClr>
              <a:buFont typeface="Georgia"/>
              <a:buChar char="•"/>
              <a:defRPr/>
            </a:pPr>
            <a:r>
              <a:rPr lang="en-US" dirty="0" smtClean="0">
                <a:ea typeface="+mn-ea"/>
                <a:cs typeface="+mn-cs"/>
              </a:rPr>
              <a:t>Workup for neutropenia….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1" name="Title 1"/>
          <p:cNvSpPr>
            <a:spLocks noGrp="1"/>
          </p:cNvSpPr>
          <p:nvPr>
            <p:ph type="title"/>
          </p:nvPr>
        </p:nvSpPr>
        <p:spPr>
          <a:xfrm>
            <a:off x="457200" y="685800"/>
            <a:ext cx="8229600" cy="1066800"/>
          </a:xfrm>
        </p:spPr>
        <p:txBody>
          <a:bodyPr/>
          <a:lstStyle/>
          <a:p>
            <a:r>
              <a:rPr lang="en-US" i="1"/>
              <a:t>What am I expecting to find?</a:t>
            </a:r>
            <a:endParaRPr lang="en-US"/>
          </a:p>
        </p:txBody>
      </p:sp>
      <p:sp>
        <p:nvSpPr>
          <p:cNvPr id="3" name="Content Placeholder 2"/>
          <p:cNvSpPr>
            <a:spLocks noGrp="1"/>
          </p:cNvSpPr>
          <p:nvPr>
            <p:ph idx="1"/>
          </p:nvPr>
        </p:nvSpPr>
        <p:spPr>
          <a:xfrm>
            <a:off x="228600" y="1828800"/>
            <a:ext cx="8458200" cy="4745038"/>
          </a:xfrm>
        </p:spPr>
        <p:txBody>
          <a:bodyPr>
            <a:normAutofit/>
          </a:bodyPr>
          <a:lstStyle/>
          <a:p>
            <a:pPr marL="365760" indent="-256032" fontAlgn="auto">
              <a:spcAft>
                <a:spcPts val="0"/>
              </a:spcAft>
              <a:buClr>
                <a:schemeClr val="accent3"/>
              </a:buClr>
              <a:buFont typeface="Georgia"/>
              <a:buChar char="•"/>
              <a:defRPr/>
            </a:pPr>
            <a:r>
              <a:rPr lang="en-US" dirty="0" smtClean="0">
                <a:ea typeface="+mn-ea"/>
                <a:cs typeface="+mn-cs"/>
              </a:rPr>
              <a:t>Etiology? </a:t>
            </a:r>
          </a:p>
          <a:p>
            <a:pPr marL="658368" lvl="1" indent="-246888" fontAlgn="auto">
              <a:spcAft>
                <a:spcPts val="0"/>
              </a:spcAft>
              <a:buFont typeface="Georgia"/>
              <a:buChar char="▫"/>
              <a:defRPr/>
            </a:pPr>
            <a:r>
              <a:rPr lang="en-US" dirty="0" smtClean="0">
                <a:ea typeface="+mn-ea"/>
              </a:rPr>
              <a:t>Non-infectious, viral, bacterial?</a:t>
            </a: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Supposed </a:t>
            </a:r>
            <a:r>
              <a:rPr lang="en-US" dirty="0">
                <a:ea typeface="+mn-ea"/>
                <a:cs typeface="+mn-cs"/>
              </a:rPr>
              <a:t>to be infectious in origin -- </a:t>
            </a:r>
            <a:r>
              <a:rPr lang="en-US" b="1" dirty="0">
                <a:solidFill>
                  <a:srgbClr val="FF0000"/>
                </a:solidFill>
                <a:ea typeface="+mn-ea"/>
                <a:cs typeface="+mn-cs"/>
              </a:rPr>
              <a:t>infection is only documented in a minority of </a:t>
            </a:r>
            <a:r>
              <a:rPr lang="en-US" b="1" dirty="0" smtClean="0">
                <a:solidFill>
                  <a:srgbClr val="FF0000"/>
                </a:solidFill>
                <a:ea typeface="+mn-ea"/>
                <a:cs typeface="+mn-cs"/>
              </a:rPr>
              <a:t>cases</a:t>
            </a:r>
          </a:p>
          <a:p>
            <a:pPr marL="658368" lvl="1" indent="-246888" fontAlgn="auto">
              <a:spcAft>
                <a:spcPts val="0"/>
              </a:spcAft>
              <a:buFont typeface="Georgia"/>
              <a:buChar char="▫"/>
              <a:defRPr/>
            </a:pPr>
            <a:r>
              <a:rPr lang="en-US" dirty="0" smtClean="0">
                <a:ea typeface="+mn-ea"/>
              </a:rPr>
              <a:t>FUO 50-60%</a:t>
            </a:r>
          </a:p>
          <a:p>
            <a:pPr marL="658368" lvl="1" indent="-246888" fontAlgn="auto">
              <a:spcAft>
                <a:spcPts val="0"/>
              </a:spcAft>
              <a:buFont typeface="Georgia"/>
              <a:buChar char="▫"/>
              <a:defRPr/>
            </a:pPr>
            <a:r>
              <a:rPr lang="en-US" dirty="0" smtClean="0">
                <a:ea typeface="+mn-ea"/>
              </a:rPr>
              <a:t>Microbiologically </a:t>
            </a:r>
            <a:r>
              <a:rPr lang="en-US" dirty="0">
                <a:ea typeface="+mn-ea"/>
              </a:rPr>
              <a:t>documented infection (commonly bacteremia) </a:t>
            </a:r>
            <a:r>
              <a:rPr lang="en-US" dirty="0" smtClean="0">
                <a:ea typeface="+mn-ea"/>
              </a:rPr>
              <a:t>10-20%</a:t>
            </a:r>
          </a:p>
          <a:p>
            <a:pPr marL="658368" lvl="1" indent="-246888" fontAlgn="auto">
              <a:spcAft>
                <a:spcPts val="0"/>
              </a:spcAft>
              <a:buFont typeface="Georgia"/>
              <a:buChar char="▫"/>
              <a:defRPr/>
            </a:pPr>
            <a:r>
              <a:rPr lang="en-US" dirty="0" smtClean="0">
                <a:ea typeface="+mn-ea"/>
              </a:rPr>
              <a:t>Clinically </a:t>
            </a:r>
            <a:r>
              <a:rPr lang="en-US" dirty="0">
                <a:ea typeface="+mn-ea"/>
              </a:rPr>
              <a:t>documented infection (</a:t>
            </a:r>
            <a:r>
              <a:rPr lang="en-US" dirty="0" err="1">
                <a:ea typeface="+mn-ea"/>
              </a:rPr>
              <a:t>typhlitis</a:t>
            </a:r>
            <a:r>
              <a:rPr lang="en-US" dirty="0">
                <a:ea typeface="+mn-ea"/>
              </a:rPr>
              <a:t> or cellulitis without pathogen identification) 20-30%</a:t>
            </a:r>
          </a:p>
          <a:p>
            <a:pPr marL="109728" indent="0" fontAlgn="auto">
              <a:spcAft>
                <a:spcPts val="0"/>
              </a:spcAft>
              <a:buClr>
                <a:schemeClr val="accent3"/>
              </a:buClr>
              <a:buFont typeface="Georgia"/>
              <a:buNone/>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89" name="Title 1"/>
          <p:cNvSpPr>
            <a:spLocks noGrp="1"/>
          </p:cNvSpPr>
          <p:nvPr>
            <p:ph type="title"/>
          </p:nvPr>
        </p:nvSpPr>
        <p:spPr>
          <a:xfrm>
            <a:off x="228600" y="914400"/>
            <a:ext cx="8610600" cy="1066800"/>
          </a:xfrm>
        </p:spPr>
        <p:txBody>
          <a:bodyPr/>
          <a:lstStyle/>
          <a:p>
            <a:r>
              <a:rPr lang="en-US" sz="2800" i="1"/>
              <a:t>In children with low-risk FN, is initial or step-down outpatient management as effective and safe as inpatient management? Is oral as effective as parenteral?</a:t>
            </a:r>
          </a:p>
        </p:txBody>
      </p:sp>
      <p:sp>
        <p:nvSpPr>
          <p:cNvPr id="3" name="Content Placeholder 2"/>
          <p:cNvSpPr>
            <a:spLocks noGrp="1"/>
          </p:cNvSpPr>
          <p:nvPr>
            <p:ph idx="1"/>
          </p:nvPr>
        </p:nvSpPr>
        <p:spPr>
          <a:xfrm>
            <a:off x="304800" y="2590800"/>
            <a:ext cx="8229600" cy="3276600"/>
          </a:xfrm>
        </p:spPr>
        <p:txBody>
          <a:bodyPr>
            <a:normAutofit fontScale="85000" lnSpcReduction="20000"/>
          </a:bodyPr>
          <a:lstStyle/>
          <a:p>
            <a:pPr marL="365760" indent="-256032" fontAlgn="auto">
              <a:spcAft>
                <a:spcPts val="0"/>
              </a:spcAft>
              <a:buClr>
                <a:schemeClr val="accent3"/>
              </a:buClr>
              <a:buFont typeface="Georgia"/>
              <a:buChar char="•"/>
              <a:defRPr/>
            </a:pPr>
            <a:r>
              <a:rPr lang="en-US" dirty="0" smtClean="0">
                <a:ea typeface="+mn-ea"/>
                <a:cs typeface="+mn-cs"/>
              </a:rPr>
              <a:t>1. Yes, if infrastructure is in place to ensure careful monitoring &amp; </a:t>
            </a:r>
            <a:r>
              <a:rPr lang="en-US" dirty="0" err="1" smtClean="0">
                <a:ea typeface="+mn-ea"/>
                <a:cs typeface="+mn-cs"/>
              </a:rPr>
              <a:t>followup</a:t>
            </a:r>
            <a:endParaRPr lang="en-US" dirty="0" smtClean="0">
              <a:ea typeface="+mn-ea"/>
              <a:cs typeface="+mn-cs"/>
            </a:endParaRPr>
          </a:p>
          <a:p>
            <a:pPr marL="658368" lvl="1" indent="-246888" fontAlgn="auto">
              <a:spcAft>
                <a:spcPts val="0"/>
              </a:spcAft>
              <a:buFont typeface="Georgia"/>
              <a:buChar char="▫"/>
              <a:defRPr/>
            </a:pPr>
            <a:r>
              <a:rPr lang="en-US" dirty="0">
                <a:ea typeface="+mn-ea"/>
              </a:rPr>
              <a:t>not associated with significantly higher treatment failure </a:t>
            </a:r>
            <a:r>
              <a:rPr lang="en-US" dirty="0" smtClean="0">
                <a:ea typeface="+mn-ea"/>
              </a:rPr>
              <a:t>&amp; no </a:t>
            </a:r>
            <a:r>
              <a:rPr lang="en-US" dirty="0">
                <a:ea typeface="+mn-ea"/>
              </a:rPr>
              <a:t>difference </a:t>
            </a:r>
            <a:r>
              <a:rPr lang="en-US" dirty="0" smtClean="0">
                <a:ea typeface="+mn-ea"/>
              </a:rPr>
              <a:t>in mortality</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2. Yes, if </a:t>
            </a:r>
            <a:r>
              <a:rPr lang="en-US" dirty="0">
                <a:ea typeface="+mn-ea"/>
                <a:cs typeface="+mn-cs"/>
              </a:rPr>
              <a:t>the child is able to tolerate this route </a:t>
            </a:r>
            <a:r>
              <a:rPr lang="en-US" dirty="0" smtClean="0">
                <a:ea typeface="+mn-ea"/>
                <a:cs typeface="+mn-cs"/>
              </a:rPr>
              <a:t>of administration </a:t>
            </a:r>
            <a:r>
              <a:rPr lang="en-US" dirty="0">
                <a:ea typeface="+mn-ea"/>
                <a:cs typeface="+mn-cs"/>
              </a:rPr>
              <a:t>reliably </a:t>
            </a:r>
            <a:r>
              <a:rPr lang="en-US" sz="2200" i="1" dirty="0" smtClean="0">
                <a:ea typeface="+mn-ea"/>
                <a:cs typeface="+mn-cs"/>
              </a:rPr>
              <a:t>(weak </a:t>
            </a:r>
            <a:r>
              <a:rPr lang="en-US" sz="2200" i="1" dirty="0">
                <a:ea typeface="+mn-ea"/>
                <a:cs typeface="+mn-cs"/>
              </a:rPr>
              <a:t>recommendation, moderate-quality evidence</a:t>
            </a:r>
            <a:r>
              <a:rPr lang="en-US" sz="2200" i="1" dirty="0" smtClean="0">
                <a:ea typeface="+mn-ea"/>
                <a:cs typeface="+mn-cs"/>
              </a:rPr>
              <a:t>)</a:t>
            </a:r>
          </a:p>
          <a:p>
            <a:pPr marL="658368" lvl="1" indent="-246888" fontAlgn="auto">
              <a:spcAft>
                <a:spcPts val="0"/>
              </a:spcAft>
              <a:buFont typeface="Georgia"/>
              <a:buChar char="▫"/>
              <a:defRPr/>
            </a:pPr>
            <a:r>
              <a:rPr lang="en-US" dirty="0" smtClean="0">
                <a:ea typeface="+mn-ea"/>
              </a:rPr>
              <a:t>Issues: drug </a:t>
            </a:r>
            <a:r>
              <a:rPr lang="en-US" dirty="0">
                <a:ea typeface="+mn-ea"/>
              </a:rPr>
              <a:t>availability as an oral liquid, palatability, cooperation of young children, </a:t>
            </a:r>
            <a:r>
              <a:rPr lang="en-US" dirty="0" err="1">
                <a:ea typeface="+mn-ea"/>
              </a:rPr>
              <a:t>mucositis</a:t>
            </a:r>
            <a:r>
              <a:rPr lang="en-US" dirty="0">
                <a:ea typeface="+mn-ea"/>
              </a:rPr>
              <a:t>, and impaired gastrointestinal absorption</a:t>
            </a:r>
            <a:endParaRPr lang="en-US" i="1" dirty="0">
              <a:ea typeface="+mn-ea"/>
            </a:endParaRPr>
          </a:p>
          <a:p>
            <a:pPr marL="365760" indent="-256032" fontAlgn="auto">
              <a:spcAft>
                <a:spcPts val="0"/>
              </a:spcAft>
              <a:buClr>
                <a:schemeClr val="accent3"/>
              </a:buClr>
              <a:buFont typeface="Georgia"/>
              <a:buChar char="•"/>
              <a:defRPr/>
            </a:pPr>
            <a:endParaRPr lang="en-US" i="1"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p:cNvPicPr>
            <a:picLocks noChangeAspect="1" noChangeArrowheads="1"/>
          </p:cNvPicPr>
          <p:nvPr/>
        </p:nvPicPr>
        <p:blipFill>
          <a:blip r:embed="rId3"/>
          <a:srcRect/>
          <a:stretch>
            <a:fillRect/>
          </a:stretch>
        </p:blipFill>
        <p:spPr bwMode="auto">
          <a:xfrm>
            <a:off x="990600" y="762000"/>
            <a:ext cx="7162800" cy="5851525"/>
          </a:xfrm>
          <a:prstGeom prst="rect">
            <a:avLst/>
          </a:prstGeom>
          <a:noFill/>
          <a:ln w="9525">
            <a:noFill/>
            <a:miter lim="800000"/>
            <a:headEnd/>
            <a:tailEnd/>
          </a:ln>
        </p:spPr>
      </p:pic>
      <p:sp>
        <p:nvSpPr>
          <p:cNvPr id="2" name="Rectangle 1"/>
          <p:cNvSpPr/>
          <p:nvPr/>
        </p:nvSpPr>
        <p:spPr>
          <a:xfrm>
            <a:off x="1143000" y="3124200"/>
            <a:ext cx="144145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971800" y="3382963"/>
            <a:ext cx="5181600" cy="8080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Arrow Connector 4"/>
          <p:cNvCxnSpPr/>
          <p:nvPr/>
        </p:nvCxnSpPr>
        <p:spPr>
          <a:xfrm flipV="1">
            <a:off x="8534400" y="1447800"/>
            <a:ext cx="0" cy="19351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534400" y="4191000"/>
            <a:ext cx="0" cy="1524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4495800"/>
          </a:xfrm>
        </p:spPr>
        <p:txBody>
          <a:bodyPr/>
          <a:lstStyle/>
          <a:p>
            <a:r>
              <a:rPr lang="en-US" smtClean="0"/>
              <a:t>Outpatient</a:t>
            </a:r>
          </a:p>
          <a:p>
            <a:pPr lvl="1"/>
            <a:r>
              <a:rPr lang="en-US" b="1" smtClean="0">
                <a:solidFill>
                  <a:srgbClr val="FF0000"/>
                </a:solidFill>
              </a:rPr>
              <a:t>3</a:t>
            </a:r>
            <a:r>
              <a:rPr lang="en-US" b="1" baseline="30000" smtClean="0">
                <a:solidFill>
                  <a:srgbClr val="FF0000"/>
                </a:solidFill>
              </a:rPr>
              <a:t>rd</a:t>
            </a:r>
            <a:r>
              <a:rPr lang="en-US" b="1" smtClean="0">
                <a:solidFill>
                  <a:srgbClr val="FF0000"/>
                </a:solidFill>
              </a:rPr>
              <a:t> generation cephalosporin or Augmentin</a:t>
            </a:r>
          </a:p>
          <a:p>
            <a:pPr lvl="1"/>
            <a:r>
              <a:rPr lang="en-US" smtClean="0">
                <a:solidFill>
                  <a:srgbClr val="0070C0"/>
                </a:solidFill>
              </a:rPr>
              <a:t>Clindamycin?</a:t>
            </a:r>
          </a:p>
          <a:p>
            <a:pPr lvl="1"/>
            <a:endParaRPr lang="en-US" smtClean="0">
              <a:solidFill>
                <a:srgbClr val="0070C0"/>
              </a:solidFill>
            </a:endParaRPr>
          </a:p>
          <a:p>
            <a:r>
              <a:rPr lang="en-US" smtClean="0"/>
              <a:t>Inpatient = monotherapy for pseudomonal coverage</a:t>
            </a:r>
          </a:p>
          <a:p>
            <a:pPr lvl="1"/>
            <a:r>
              <a:rPr lang="en-US" sz="2400" b="1" smtClean="0">
                <a:solidFill>
                  <a:srgbClr val="FF0000"/>
                </a:solidFill>
              </a:rPr>
              <a:t>Zosyn, Imipenem, Meropenem, Cefepime, Ceftazidime</a:t>
            </a:r>
          </a:p>
          <a:p>
            <a:pPr lvl="1"/>
            <a:r>
              <a:rPr lang="en-US" smtClean="0">
                <a:solidFill>
                  <a:srgbClr val="0070C0"/>
                </a:solidFill>
              </a:rPr>
              <a:t>Addition of vancomycin is controversial*</a:t>
            </a:r>
          </a:p>
        </p:txBody>
      </p:sp>
      <p:sp>
        <p:nvSpPr>
          <p:cNvPr id="169986" name="Title 1"/>
          <p:cNvSpPr>
            <a:spLocks noGrp="1"/>
          </p:cNvSpPr>
          <p:nvPr>
            <p:ph type="title"/>
          </p:nvPr>
        </p:nvSpPr>
        <p:spPr>
          <a:xfrm>
            <a:off x="304800" y="609600"/>
            <a:ext cx="8229600" cy="1066800"/>
          </a:xfrm>
        </p:spPr>
        <p:txBody>
          <a:bodyPr/>
          <a:lstStyle/>
          <a:p>
            <a:r>
              <a:rPr lang="en-US" sz="3200" i="1" smtClean="0"/>
              <a:t>What therapy do you choose?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2034" name="Title 1"/>
          <p:cNvSpPr>
            <a:spLocks noGrp="1"/>
          </p:cNvSpPr>
          <p:nvPr>
            <p:ph type="title"/>
          </p:nvPr>
        </p:nvSpPr>
        <p:spPr>
          <a:xfrm>
            <a:off x="304800" y="457200"/>
            <a:ext cx="8229600" cy="1066800"/>
          </a:xfrm>
        </p:spPr>
        <p:txBody>
          <a:bodyPr/>
          <a:lstStyle/>
          <a:p>
            <a:r>
              <a:rPr lang="en-US" b="1"/>
              <a:t>C A S E  1 : </a:t>
            </a:r>
            <a:r>
              <a:rPr lang="en-US" i="1"/>
              <a:t>Baby Boy ANC</a:t>
            </a:r>
            <a:endParaRPr lang="en-US"/>
          </a:p>
        </p:txBody>
      </p:sp>
      <p:sp>
        <p:nvSpPr>
          <p:cNvPr id="3" name="Content Placeholder 2"/>
          <p:cNvSpPr>
            <a:spLocks noGrp="1"/>
          </p:cNvSpPr>
          <p:nvPr>
            <p:ph idx="1"/>
          </p:nvPr>
        </p:nvSpPr>
        <p:spPr>
          <a:xfrm>
            <a:off x="228600" y="1600200"/>
            <a:ext cx="8763000" cy="4973638"/>
          </a:xfrm>
        </p:spPr>
        <p:txBody>
          <a:bodyPr>
            <a:normAutofit lnSpcReduction="10000"/>
          </a:bodyPr>
          <a:lstStyle/>
          <a:p>
            <a:pPr marL="365760" indent="-256032" fontAlgn="auto">
              <a:spcAft>
                <a:spcPts val="0"/>
              </a:spcAft>
              <a:buClr>
                <a:schemeClr val="accent3"/>
              </a:buClr>
              <a:buFont typeface="Georgia"/>
              <a:buChar char="•"/>
              <a:defRPr/>
            </a:pPr>
            <a:r>
              <a:rPr lang="en-US" sz="2000" u="sng" dirty="0" smtClean="0">
                <a:ea typeface="+mn-ea"/>
                <a:cs typeface="+mn-cs"/>
              </a:rPr>
              <a:t>Summary Statement</a:t>
            </a:r>
            <a:r>
              <a:rPr lang="en-US" sz="2000" dirty="0" smtClean="0">
                <a:ea typeface="+mn-ea"/>
                <a:cs typeface="+mn-cs"/>
              </a:rPr>
              <a:t>: </a:t>
            </a:r>
            <a:r>
              <a:rPr lang="en-US" sz="2000" dirty="0">
                <a:ea typeface="+mn-ea"/>
                <a:cs typeface="+mn-cs"/>
              </a:rPr>
              <a:t>2wk FT male with </a:t>
            </a:r>
            <a:r>
              <a:rPr lang="en-US" sz="2000" dirty="0" err="1">
                <a:ea typeface="+mn-ea"/>
                <a:cs typeface="+mn-cs"/>
              </a:rPr>
              <a:t>Omphilits</a:t>
            </a:r>
            <a:r>
              <a:rPr lang="en-US" sz="2000" dirty="0">
                <a:ea typeface="+mn-ea"/>
                <a:cs typeface="+mn-cs"/>
              </a:rPr>
              <a:t> due to isolated severe neutropenia , admitted to the ICU for concern of hypovolemic vs. septic shock that is most likely secondary to autoimmune neutropenia vs. SCN</a:t>
            </a:r>
          </a:p>
          <a:p>
            <a:pPr marL="365760" indent="-256032" fontAlgn="auto">
              <a:spcAft>
                <a:spcPts val="0"/>
              </a:spcAft>
              <a:buClr>
                <a:schemeClr val="accent3"/>
              </a:buClr>
              <a:buFont typeface="Georgia"/>
              <a:buChar char="•"/>
              <a:defRPr/>
            </a:pPr>
            <a:endParaRPr lang="en-US" dirty="0" smtClean="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Started </a:t>
            </a:r>
            <a:r>
              <a:rPr lang="en-US" dirty="0">
                <a:ea typeface="+mn-ea"/>
                <a:cs typeface="+mn-cs"/>
              </a:rPr>
              <a:t>on IV </a:t>
            </a:r>
            <a:r>
              <a:rPr lang="en-US" dirty="0" err="1">
                <a:ea typeface="+mn-ea"/>
                <a:cs typeface="+mn-cs"/>
              </a:rPr>
              <a:t>ceftaz</a:t>
            </a:r>
            <a:r>
              <a:rPr lang="en-US" dirty="0">
                <a:ea typeface="+mn-ea"/>
                <a:cs typeface="+mn-cs"/>
              </a:rPr>
              <a:t> and </a:t>
            </a:r>
            <a:r>
              <a:rPr lang="en-US" dirty="0" err="1" smtClean="0">
                <a:ea typeface="+mn-ea"/>
                <a:cs typeface="+mn-cs"/>
              </a:rPr>
              <a:t>vanc</a:t>
            </a:r>
            <a:endParaRPr lang="en-US" dirty="0" smtClean="0">
              <a:ea typeface="+mn-ea"/>
              <a:cs typeface="+mn-cs"/>
            </a:endParaRPr>
          </a:p>
          <a:p>
            <a:pPr marL="658368" lvl="1" indent="-246888" fontAlgn="auto">
              <a:spcAft>
                <a:spcPts val="0"/>
              </a:spcAft>
              <a:buFont typeface="Georgia"/>
              <a:buChar char="▫"/>
              <a:defRPr/>
            </a:pPr>
            <a:r>
              <a:rPr lang="en-US" dirty="0" smtClean="0">
                <a:ea typeface="+mn-ea"/>
              </a:rPr>
              <a:t>Agree?</a:t>
            </a:r>
          </a:p>
          <a:p>
            <a:pPr marL="411480" lvl="1" indent="0" fontAlgn="auto">
              <a:spcAft>
                <a:spcPts val="0"/>
              </a:spcAft>
              <a:buFont typeface="Georgia"/>
              <a:buNone/>
              <a:defRPr/>
            </a:pPr>
            <a:endParaRPr lang="en-US" dirty="0" smtClean="0">
              <a:ea typeface="+mn-ea"/>
            </a:endParaRPr>
          </a:p>
          <a:p>
            <a:pPr marL="365760" indent="-256032" fontAlgn="auto">
              <a:spcAft>
                <a:spcPts val="0"/>
              </a:spcAft>
              <a:buClr>
                <a:schemeClr val="accent3"/>
              </a:buClr>
              <a:buFont typeface="Georgia"/>
              <a:buChar char="•"/>
              <a:defRPr/>
            </a:pPr>
            <a:r>
              <a:rPr lang="en-US" dirty="0" err="1" smtClean="0">
                <a:ea typeface="+mn-ea"/>
                <a:cs typeface="+mn-cs"/>
              </a:rPr>
              <a:t>BCx</a:t>
            </a:r>
            <a:r>
              <a:rPr lang="en-US" dirty="0">
                <a:ea typeface="+mn-ea"/>
                <a:cs typeface="+mn-cs"/>
              </a:rPr>
              <a:t>, </a:t>
            </a:r>
            <a:r>
              <a:rPr lang="en-US" dirty="0" err="1">
                <a:ea typeface="+mn-ea"/>
                <a:cs typeface="+mn-cs"/>
              </a:rPr>
              <a:t>Ucx</a:t>
            </a:r>
            <a:r>
              <a:rPr lang="en-US" dirty="0">
                <a:ea typeface="+mn-ea"/>
                <a:cs typeface="+mn-cs"/>
              </a:rPr>
              <a:t>, CSF </a:t>
            </a:r>
            <a:r>
              <a:rPr lang="en-US" dirty="0" err="1">
                <a:ea typeface="+mn-ea"/>
                <a:cs typeface="+mn-cs"/>
              </a:rPr>
              <a:t>Cx</a:t>
            </a:r>
            <a:r>
              <a:rPr lang="en-US" dirty="0">
                <a:ea typeface="+mn-ea"/>
                <a:cs typeface="+mn-cs"/>
              </a:rPr>
              <a:t> final </a:t>
            </a:r>
            <a:r>
              <a:rPr lang="en-US" dirty="0" smtClean="0">
                <a:ea typeface="+mn-ea"/>
                <a:cs typeface="+mn-cs"/>
              </a:rPr>
              <a:t>negative</a:t>
            </a:r>
            <a:endParaRPr lang="en-US" dirty="0">
              <a:solidFill>
                <a:srgbClr val="0070C0"/>
              </a:solidFill>
              <a:ea typeface="+mn-ea"/>
              <a:cs typeface="+mn-cs"/>
            </a:endParaRPr>
          </a:p>
          <a:p>
            <a:pPr marL="365760" indent="-256032" fontAlgn="auto">
              <a:spcAft>
                <a:spcPts val="0"/>
              </a:spcAft>
              <a:buClr>
                <a:schemeClr val="accent3"/>
              </a:buClr>
              <a:buFont typeface="Georgia"/>
              <a:buChar char="•"/>
              <a:defRPr/>
            </a:pPr>
            <a:r>
              <a:rPr lang="en-US" dirty="0">
                <a:ea typeface="+mn-ea"/>
                <a:cs typeface="+mn-cs"/>
              </a:rPr>
              <a:t>Wound </a:t>
            </a:r>
            <a:r>
              <a:rPr lang="en-US" dirty="0" err="1" smtClean="0">
                <a:ea typeface="+mn-ea"/>
                <a:cs typeface="+mn-cs"/>
              </a:rPr>
              <a:t>Cx</a:t>
            </a:r>
            <a:r>
              <a:rPr lang="en-US" dirty="0" smtClean="0">
                <a:ea typeface="+mn-ea"/>
                <a:cs typeface="+mn-cs"/>
              </a:rPr>
              <a:t> grew </a:t>
            </a:r>
            <a:r>
              <a:rPr lang="en-US" dirty="0">
                <a:ea typeface="+mn-ea"/>
                <a:cs typeface="+mn-cs"/>
              </a:rPr>
              <a:t>MSSA </a:t>
            </a:r>
            <a:r>
              <a:rPr lang="en-US" dirty="0" smtClean="0">
                <a:ea typeface="+mn-ea"/>
                <a:cs typeface="+mn-cs"/>
                <a:sym typeface="Wingdings" pitchFamily="2" charset="2"/>
              </a:rPr>
              <a:t> </a:t>
            </a:r>
            <a:r>
              <a:rPr lang="en-US" dirty="0" smtClean="0">
                <a:ea typeface="+mn-ea"/>
                <a:cs typeface="+mn-cs"/>
              </a:rPr>
              <a:t>changed to IV </a:t>
            </a:r>
            <a:r>
              <a:rPr lang="en-US" dirty="0" err="1">
                <a:ea typeface="+mn-ea"/>
                <a:cs typeface="+mn-cs"/>
              </a:rPr>
              <a:t>clinda</a:t>
            </a:r>
            <a:r>
              <a:rPr lang="en-US" dirty="0">
                <a:ea typeface="+mn-ea"/>
                <a:cs typeface="+mn-cs"/>
              </a:rPr>
              <a:t> </a:t>
            </a:r>
            <a:r>
              <a:rPr lang="en-US" dirty="0" smtClean="0">
                <a:ea typeface="+mn-ea"/>
                <a:cs typeface="+mn-cs"/>
              </a:rPr>
              <a:t>&amp; </a:t>
            </a:r>
            <a:r>
              <a:rPr lang="en-US" dirty="0" err="1" smtClean="0">
                <a:ea typeface="+mn-ea"/>
                <a:cs typeface="+mn-cs"/>
              </a:rPr>
              <a:t>ceftaz</a:t>
            </a:r>
            <a:endParaRPr lang="en-US" dirty="0">
              <a:ea typeface="+mn-ea"/>
              <a:cs typeface="+mn-cs"/>
            </a:endParaRPr>
          </a:p>
          <a:p>
            <a:pPr marL="365760" indent="-256032" fontAlgn="auto">
              <a:spcAft>
                <a:spcPts val="0"/>
              </a:spcAft>
              <a:buClr>
                <a:schemeClr val="accent3"/>
              </a:buClr>
              <a:buFont typeface="Georgia"/>
              <a:buChar char="•"/>
              <a:defRPr/>
            </a:pPr>
            <a:r>
              <a:rPr lang="en-US" dirty="0">
                <a:ea typeface="+mn-ea"/>
                <a:cs typeface="+mn-cs"/>
              </a:rPr>
              <a:t>ID recommended 10d course of IV </a:t>
            </a:r>
            <a:r>
              <a:rPr lang="en-US" dirty="0" err="1">
                <a:ea typeface="+mn-ea"/>
                <a:cs typeface="+mn-cs"/>
              </a:rPr>
              <a:t>abx</a:t>
            </a:r>
            <a:r>
              <a:rPr lang="en-US" dirty="0">
                <a:ea typeface="+mn-ea"/>
                <a:cs typeface="+mn-cs"/>
              </a:rPr>
              <a:t> while still </a:t>
            </a:r>
            <a:r>
              <a:rPr lang="en-US" dirty="0" err="1">
                <a:ea typeface="+mn-ea"/>
                <a:cs typeface="+mn-cs"/>
              </a:rPr>
              <a:t>neutropenic</a:t>
            </a: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4082" name="Title 1"/>
          <p:cNvSpPr>
            <a:spLocks noGrp="1"/>
          </p:cNvSpPr>
          <p:nvPr>
            <p:ph type="title"/>
          </p:nvPr>
        </p:nvSpPr>
        <p:spPr>
          <a:xfrm>
            <a:off x="304800" y="457200"/>
            <a:ext cx="8229600" cy="1066800"/>
          </a:xfrm>
        </p:spPr>
        <p:txBody>
          <a:bodyPr/>
          <a:lstStyle/>
          <a:p>
            <a:r>
              <a:rPr lang="en-US" b="1"/>
              <a:t>C A S E  2 : </a:t>
            </a:r>
            <a:r>
              <a:rPr lang="en-US" i="1"/>
              <a:t>Toddler ANC</a:t>
            </a:r>
            <a:endParaRPr lang="en-US"/>
          </a:p>
        </p:txBody>
      </p:sp>
      <p:sp>
        <p:nvSpPr>
          <p:cNvPr id="3" name="Content Placeholder 2"/>
          <p:cNvSpPr>
            <a:spLocks noGrp="1"/>
          </p:cNvSpPr>
          <p:nvPr>
            <p:ph idx="1"/>
          </p:nvPr>
        </p:nvSpPr>
        <p:spPr>
          <a:xfrm>
            <a:off x="228600" y="1600200"/>
            <a:ext cx="8763000" cy="4973638"/>
          </a:xfrm>
        </p:spPr>
        <p:txBody>
          <a:bodyPr>
            <a:normAutofit/>
          </a:bodyPr>
          <a:lstStyle/>
          <a:p>
            <a:pPr marL="365760" indent="-256032" fontAlgn="auto">
              <a:spcAft>
                <a:spcPts val="0"/>
              </a:spcAft>
              <a:buClr>
                <a:schemeClr val="accent3"/>
              </a:buClr>
              <a:buFont typeface="Georgia"/>
              <a:buChar char="•"/>
              <a:defRPr/>
            </a:pPr>
            <a:r>
              <a:rPr lang="en-US" sz="2000" u="sng" dirty="0" smtClean="0">
                <a:ea typeface="+mn-ea"/>
                <a:cs typeface="+mn-cs"/>
              </a:rPr>
              <a:t>Summary Statement</a:t>
            </a:r>
            <a:r>
              <a:rPr lang="en-US" sz="2000" dirty="0" smtClean="0">
                <a:ea typeface="+mn-ea"/>
                <a:cs typeface="+mn-cs"/>
              </a:rPr>
              <a:t>: </a:t>
            </a:r>
            <a:r>
              <a:rPr lang="en-US" sz="2000" dirty="0">
                <a:ea typeface="+mn-ea"/>
                <a:cs typeface="+mn-cs"/>
              </a:rPr>
              <a:t>3y male with prolonged high fever without clear etiology, found to have pancytopenia with moderate neutropenia most likely secondary to viral suppression vs. BM </a:t>
            </a:r>
            <a:r>
              <a:rPr lang="en-US" sz="2000" dirty="0" smtClean="0">
                <a:ea typeface="+mn-ea"/>
                <a:cs typeface="+mn-cs"/>
              </a:rPr>
              <a:t>replacement</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ANC 1025</a:t>
            </a:r>
          </a:p>
          <a:p>
            <a:pPr marL="658368" lvl="1" indent="-246888" fontAlgn="auto">
              <a:spcAft>
                <a:spcPts val="0"/>
              </a:spcAft>
              <a:buFont typeface="Georgia"/>
              <a:buChar char="▫"/>
              <a:defRPr/>
            </a:pPr>
            <a:r>
              <a:rPr lang="en-US" dirty="0" smtClean="0">
                <a:ea typeface="+mn-ea"/>
              </a:rPr>
              <a:t>Treat with </a:t>
            </a:r>
            <a:r>
              <a:rPr lang="en-US" dirty="0" err="1" smtClean="0">
                <a:ea typeface="+mn-ea"/>
              </a:rPr>
              <a:t>abx</a:t>
            </a:r>
            <a:r>
              <a:rPr lang="en-US" dirty="0" smtClean="0">
                <a:ea typeface="+mn-ea"/>
              </a:rPr>
              <a:t>?</a:t>
            </a:r>
            <a:endParaRPr lang="en-US" dirty="0">
              <a:ea typeface="+mn-ea"/>
            </a:endParaRP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6130" name="Title 1"/>
          <p:cNvSpPr>
            <a:spLocks noGrp="1"/>
          </p:cNvSpPr>
          <p:nvPr>
            <p:ph type="title"/>
          </p:nvPr>
        </p:nvSpPr>
        <p:spPr>
          <a:xfrm>
            <a:off x="304800" y="457200"/>
            <a:ext cx="8229600" cy="1066800"/>
          </a:xfrm>
        </p:spPr>
        <p:txBody>
          <a:bodyPr/>
          <a:lstStyle/>
          <a:p>
            <a:r>
              <a:rPr lang="en-US" b="1"/>
              <a:t>C A S E  3 : </a:t>
            </a:r>
            <a:r>
              <a:rPr lang="en-US" i="1"/>
              <a:t>Toddler Twin ANC</a:t>
            </a:r>
            <a:endParaRPr lang="en-US"/>
          </a:p>
        </p:txBody>
      </p:sp>
      <p:sp>
        <p:nvSpPr>
          <p:cNvPr id="3" name="Content Placeholder 2"/>
          <p:cNvSpPr>
            <a:spLocks noGrp="1"/>
          </p:cNvSpPr>
          <p:nvPr>
            <p:ph idx="1"/>
          </p:nvPr>
        </p:nvSpPr>
        <p:spPr>
          <a:xfrm>
            <a:off x="228600" y="1600200"/>
            <a:ext cx="8763000" cy="4973638"/>
          </a:xfrm>
        </p:spPr>
        <p:txBody>
          <a:bodyPr>
            <a:normAutofit/>
          </a:bodyPr>
          <a:lstStyle/>
          <a:p>
            <a:pPr marL="365760" indent="-256032" fontAlgn="auto">
              <a:spcAft>
                <a:spcPts val="0"/>
              </a:spcAft>
              <a:buClr>
                <a:schemeClr val="accent3"/>
              </a:buClr>
              <a:buFont typeface="Georgia"/>
              <a:buChar char="•"/>
              <a:defRPr/>
            </a:pPr>
            <a:r>
              <a:rPr lang="en-US" sz="2000" u="sng" dirty="0" smtClean="0">
                <a:ea typeface="+mn-ea"/>
                <a:cs typeface="+mn-cs"/>
              </a:rPr>
              <a:t>Summary Statement</a:t>
            </a:r>
            <a:r>
              <a:rPr lang="en-US" sz="2000" dirty="0" smtClean="0">
                <a:ea typeface="+mn-ea"/>
                <a:cs typeface="+mn-cs"/>
              </a:rPr>
              <a:t>: </a:t>
            </a:r>
            <a:r>
              <a:rPr lang="en-US" sz="2000" dirty="0">
                <a:ea typeface="+mn-ea"/>
                <a:cs typeface="+mn-cs"/>
              </a:rPr>
              <a:t>3y male with </a:t>
            </a:r>
            <a:r>
              <a:rPr lang="en-US" sz="2000" dirty="0" err="1">
                <a:ea typeface="+mn-ea"/>
                <a:cs typeface="+mn-cs"/>
              </a:rPr>
              <a:t>hx</a:t>
            </a:r>
            <a:r>
              <a:rPr lang="en-US" sz="2000" dirty="0">
                <a:ea typeface="+mn-ea"/>
                <a:cs typeface="+mn-cs"/>
              </a:rPr>
              <a:t> of recurrent bacterial infections,  presenting with ROM and moderate neutropenia concerning for viral suppression vs. drug induced vs. AI vs. cyclic neutropenia vs. </a:t>
            </a:r>
            <a:r>
              <a:rPr lang="en-US" sz="2000" dirty="0" err="1" smtClean="0">
                <a:ea typeface="+mn-ea"/>
                <a:cs typeface="+mn-cs"/>
              </a:rPr>
              <a:t>immundeficiency</a:t>
            </a:r>
            <a:endParaRPr lang="en-US" sz="2000" dirty="0" smtClean="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ANC = 561</a:t>
            </a:r>
          </a:p>
          <a:p>
            <a:pPr marL="658368" lvl="1" indent="-246888" fontAlgn="auto">
              <a:spcAft>
                <a:spcPts val="0"/>
              </a:spcAft>
              <a:buFont typeface="Georgia"/>
              <a:buChar char="▫"/>
              <a:defRPr/>
            </a:pPr>
            <a:r>
              <a:rPr lang="en-US" dirty="0" smtClean="0">
                <a:ea typeface="+mn-ea"/>
              </a:rPr>
              <a:t>Expand beyond </a:t>
            </a:r>
            <a:r>
              <a:rPr lang="en-US" dirty="0" err="1" smtClean="0">
                <a:ea typeface="+mn-ea"/>
              </a:rPr>
              <a:t>amoxcillin</a:t>
            </a:r>
            <a:r>
              <a:rPr lang="en-US" dirty="0" smtClean="0">
                <a:ea typeface="+mn-ea"/>
              </a:rPr>
              <a:t> for his AOM?</a:t>
            </a:r>
          </a:p>
          <a:p>
            <a:pPr marL="658368" lvl="1" indent="-246888" fontAlgn="auto">
              <a:spcAft>
                <a:spcPts val="0"/>
              </a:spcAft>
              <a:buFont typeface="Georgia"/>
              <a:buChar char="▫"/>
              <a:defRPr/>
            </a:pPr>
            <a:r>
              <a:rPr lang="en-US" dirty="0" smtClean="0">
                <a:ea typeface="+mn-ea"/>
              </a:rPr>
              <a:t>Treat at home?</a:t>
            </a:r>
            <a:endParaRPr lang="en-US" dirty="0">
              <a:ea typeface="+mn-ea"/>
            </a:endParaRPr>
          </a:p>
          <a:p>
            <a:pPr marL="109728" indent="0" fontAlgn="auto">
              <a:spcAft>
                <a:spcPts val="0"/>
              </a:spcAft>
              <a:buClr>
                <a:schemeClr val="accent3"/>
              </a:buClr>
              <a:buFont typeface="Georgia"/>
              <a:buNone/>
              <a:defRPr/>
            </a:pPr>
            <a:endParaRPr lang="en-US" dirty="0" smtClean="0">
              <a:ea typeface="+mn-ea"/>
              <a:cs typeface="+mn-cs"/>
            </a:endParaRPr>
          </a:p>
          <a:p>
            <a:pPr marL="109728" indent="0" fontAlgn="auto">
              <a:spcAft>
                <a:spcPts val="0"/>
              </a:spcAft>
              <a:buClr>
                <a:schemeClr val="accent3"/>
              </a:buClr>
              <a:buFont typeface="Georgia"/>
              <a:buNone/>
              <a:defRPr/>
            </a:pPr>
            <a:endParaRPr lang="en-US" dirty="0" smtClean="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7" name="Title 1"/>
          <p:cNvSpPr>
            <a:spLocks noGrp="1"/>
          </p:cNvSpPr>
          <p:nvPr>
            <p:ph type="title"/>
          </p:nvPr>
        </p:nvSpPr>
        <p:spPr>
          <a:xfrm>
            <a:off x="457200" y="838200"/>
            <a:ext cx="8229600" cy="1066800"/>
          </a:xfrm>
        </p:spPr>
        <p:txBody>
          <a:bodyPr/>
          <a:lstStyle/>
          <a:p>
            <a:r>
              <a:rPr lang="en-US" sz="2800" i="1"/>
              <a:t>When can empiric antibiotics be discontinued in patients with low- and high-risk FN?</a:t>
            </a:r>
          </a:p>
        </p:txBody>
      </p:sp>
      <p:sp>
        <p:nvSpPr>
          <p:cNvPr id="3" name="Content Placeholder 2"/>
          <p:cNvSpPr>
            <a:spLocks noGrp="1"/>
          </p:cNvSpPr>
          <p:nvPr>
            <p:ph idx="1"/>
          </p:nvPr>
        </p:nvSpPr>
        <p:spPr>
          <a:xfrm>
            <a:off x="228600" y="2249488"/>
            <a:ext cx="8686800" cy="4324350"/>
          </a:xfrm>
        </p:spPr>
        <p:txBody>
          <a:bodyPr>
            <a:normAutofit/>
          </a:bodyPr>
          <a:lstStyle/>
          <a:p>
            <a:pPr marL="365760" indent="-256032">
              <a:spcAft>
                <a:spcPts val="0"/>
              </a:spcAft>
              <a:buClr>
                <a:schemeClr val="accent3"/>
              </a:buClr>
              <a:buFont typeface="Georgia"/>
              <a:buChar char="•"/>
              <a:defRPr/>
            </a:pPr>
            <a:r>
              <a:rPr lang="en-US" dirty="0" smtClean="0">
                <a:ea typeface="+mn-ea"/>
                <a:cs typeface="+mn-cs"/>
              </a:rPr>
              <a:t>Negative </a:t>
            </a:r>
            <a:r>
              <a:rPr lang="en-US" dirty="0">
                <a:ea typeface="+mn-ea"/>
                <a:cs typeface="+mn-cs"/>
              </a:rPr>
              <a:t>blood cultures x</a:t>
            </a:r>
            <a:r>
              <a:rPr lang="en-US" dirty="0" smtClean="0">
                <a:ea typeface="+mn-ea"/>
                <a:cs typeface="+mn-cs"/>
              </a:rPr>
              <a:t> </a:t>
            </a:r>
            <a:r>
              <a:rPr lang="en-US" dirty="0">
                <a:ea typeface="+mn-ea"/>
                <a:cs typeface="+mn-cs"/>
              </a:rPr>
              <a:t>48 hours, </a:t>
            </a:r>
            <a:r>
              <a:rPr lang="en-US" dirty="0" smtClean="0">
                <a:ea typeface="+mn-ea"/>
                <a:cs typeface="+mn-cs"/>
              </a:rPr>
              <a:t>afebrile </a:t>
            </a:r>
            <a:r>
              <a:rPr lang="en-US" dirty="0">
                <a:ea typeface="+mn-ea"/>
                <a:cs typeface="+mn-cs"/>
              </a:rPr>
              <a:t>for at least 24 hours, and </a:t>
            </a:r>
            <a:r>
              <a:rPr lang="en-US" dirty="0" smtClean="0">
                <a:ea typeface="+mn-ea"/>
                <a:cs typeface="+mn-cs"/>
              </a:rPr>
              <a:t>evidence </a:t>
            </a:r>
            <a:r>
              <a:rPr lang="en-US" dirty="0">
                <a:ea typeface="+mn-ea"/>
                <a:cs typeface="+mn-cs"/>
              </a:rPr>
              <a:t>of marrow </a:t>
            </a:r>
            <a:r>
              <a:rPr lang="en-US" dirty="0" smtClean="0">
                <a:ea typeface="+mn-ea"/>
                <a:cs typeface="+mn-cs"/>
              </a:rPr>
              <a:t>recovery </a:t>
            </a:r>
            <a:r>
              <a:rPr lang="en-US" sz="2000" i="1" dirty="0" smtClean="0">
                <a:ea typeface="+mn-ea"/>
                <a:cs typeface="+mn-cs"/>
              </a:rPr>
              <a:t>(1C</a:t>
            </a:r>
            <a:r>
              <a:rPr lang="en-US" sz="2000" i="1" dirty="0">
                <a:ea typeface="+mn-ea"/>
                <a:cs typeface="+mn-cs"/>
              </a:rPr>
              <a:t>; strong recommendation, low-quality </a:t>
            </a:r>
            <a:r>
              <a:rPr lang="en-US" sz="2000" i="1" dirty="0" smtClean="0">
                <a:ea typeface="+mn-ea"/>
                <a:cs typeface="+mn-cs"/>
              </a:rPr>
              <a:t>evidence)</a:t>
            </a:r>
          </a:p>
          <a:p>
            <a:pPr marL="109728" indent="0">
              <a:spcAft>
                <a:spcPts val="0"/>
              </a:spcAft>
              <a:buClr>
                <a:schemeClr val="accent3"/>
              </a:buClr>
              <a:buFont typeface="Georgia"/>
              <a:buNone/>
              <a:defRPr/>
            </a:pPr>
            <a:endParaRPr lang="en-US" i="1" dirty="0" smtClean="0">
              <a:ea typeface="+mn-ea"/>
              <a:cs typeface="+mn-cs"/>
            </a:endParaRPr>
          </a:p>
          <a:p>
            <a:pPr marL="365760" indent="-256032">
              <a:spcAft>
                <a:spcPts val="0"/>
              </a:spcAft>
              <a:buClr>
                <a:schemeClr val="accent3"/>
              </a:buClr>
              <a:buFont typeface="Georgia"/>
              <a:buChar char="•"/>
              <a:defRPr/>
            </a:pPr>
            <a:r>
              <a:rPr lang="en-US" dirty="0" smtClean="0">
                <a:ea typeface="+mn-ea"/>
                <a:cs typeface="+mn-cs"/>
              </a:rPr>
              <a:t>Consider </a:t>
            </a:r>
            <a:r>
              <a:rPr lang="en-US" dirty="0">
                <a:ea typeface="+mn-ea"/>
                <a:cs typeface="+mn-cs"/>
              </a:rPr>
              <a:t>discontinuation of empiric antibiotics at 72 hours in low-risk patients who have negative blood cultures and who have been afebrile for at least 24 hours, irrespective of marrow recovery status, as long as careful follow-up is ensured </a:t>
            </a:r>
            <a:r>
              <a:rPr lang="en-US" sz="2000" i="1" dirty="0" smtClean="0">
                <a:ea typeface="+mn-ea"/>
                <a:cs typeface="+mn-cs"/>
              </a:rPr>
              <a:t>(</a:t>
            </a:r>
            <a:r>
              <a:rPr lang="en-US" sz="2000" i="1" dirty="0">
                <a:ea typeface="+mn-ea"/>
                <a:cs typeface="+mn-cs"/>
              </a:rPr>
              <a:t>2B; weak recommendation, moderate-quality evidence</a:t>
            </a:r>
            <a:r>
              <a:rPr lang="en-US" sz="2000" i="1" dirty="0" smtClean="0">
                <a:ea typeface="+mn-ea"/>
                <a:cs typeface="+mn-cs"/>
              </a:rPr>
              <a:t>)</a:t>
            </a:r>
            <a:endParaRPr lang="en-US" sz="2000" i="1" dirty="0">
              <a:ea typeface="+mn-ea"/>
              <a:cs typeface="+mn-cs"/>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5" name="Title 1"/>
          <p:cNvSpPr>
            <a:spLocks noGrp="1"/>
          </p:cNvSpPr>
          <p:nvPr>
            <p:ph type="title"/>
          </p:nvPr>
        </p:nvSpPr>
        <p:spPr>
          <a:xfrm>
            <a:off x="34925" y="381000"/>
            <a:ext cx="2133600" cy="762000"/>
          </a:xfrm>
        </p:spPr>
        <p:txBody>
          <a:bodyPr/>
          <a:lstStyle/>
          <a:p>
            <a:r>
              <a:rPr lang="en-US" sz="2800" smtClean="0"/>
              <a:t>T H E R A P Y </a:t>
            </a:r>
          </a:p>
        </p:txBody>
      </p:sp>
      <p:graphicFrame>
        <p:nvGraphicFramePr>
          <p:cNvPr id="4" name="Content Placeholder 3"/>
          <p:cNvGraphicFramePr>
            <a:graphicFrameLocks noGrp="1"/>
          </p:cNvGraphicFramePr>
          <p:nvPr>
            <p:ph idx="1"/>
          </p:nvPr>
        </p:nvGraphicFramePr>
        <p:xfrm>
          <a:off x="228600" y="1143000"/>
          <a:ext cx="8763000" cy="5410200"/>
        </p:xfrm>
        <a:graphic>
          <a:graphicData uri="http://schemas.openxmlformats.org/drawingml/2006/table">
            <a:tbl>
              <a:tblPr firstRow="1" bandRow="1">
                <a:tableStyleId>{5C22544A-7EE6-4342-B048-85BDC9FD1C3A}</a:tableStyleId>
              </a:tblPr>
              <a:tblGrid>
                <a:gridCol w="2581956"/>
                <a:gridCol w="860652"/>
                <a:gridCol w="1173617"/>
                <a:gridCol w="1956027"/>
                <a:gridCol w="2190749"/>
              </a:tblGrid>
              <a:tr h="462685">
                <a:tc>
                  <a:txBody>
                    <a:bodyPr/>
                    <a:lstStyle/>
                    <a:p>
                      <a:pPr algn="ctr"/>
                      <a:r>
                        <a:rPr lang="en-US" dirty="0" smtClean="0"/>
                        <a:t>Antibiotics</a:t>
                      </a:r>
                      <a:endParaRPr lang="en-US" dirty="0"/>
                    </a:p>
                  </a:txBody>
                  <a:tcPr marL="86627" marR="86627"/>
                </a:tc>
                <a:tc>
                  <a:txBody>
                    <a:bodyPr/>
                    <a:lstStyle/>
                    <a:p>
                      <a:pPr algn="ctr"/>
                      <a:r>
                        <a:rPr lang="en-US" sz="2400" b="1" dirty="0" err="1" smtClean="0">
                          <a:solidFill>
                            <a:schemeClr val="tx1"/>
                          </a:solidFill>
                        </a:rPr>
                        <a:t>BCx</a:t>
                      </a:r>
                      <a:endParaRPr lang="en-US" sz="2400" b="1" dirty="0">
                        <a:solidFill>
                          <a:schemeClr val="tx1"/>
                        </a:solidFill>
                      </a:endParaRPr>
                    </a:p>
                  </a:txBody>
                  <a:tcPr marL="86627" marR="86627"/>
                </a:tc>
                <a:tc>
                  <a:txBody>
                    <a:bodyPr/>
                    <a:lstStyle/>
                    <a:p>
                      <a:pPr algn="ctr"/>
                      <a:r>
                        <a:rPr lang="en-US" sz="2400" b="1" dirty="0" smtClean="0">
                          <a:solidFill>
                            <a:schemeClr val="tx1"/>
                          </a:solidFill>
                        </a:rPr>
                        <a:t>Febrile</a:t>
                      </a:r>
                      <a:endParaRPr lang="en-US" sz="2400" b="1" dirty="0">
                        <a:solidFill>
                          <a:schemeClr val="tx1"/>
                        </a:solidFill>
                      </a:endParaRPr>
                    </a:p>
                  </a:txBody>
                  <a:tcPr marL="86627" marR="86627"/>
                </a:tc>
                <a:tc>
                  <a:txBody>
                    <a:bodyPr/>
                    <a:lstStyle/>
                    <a:p>
                      <a:pPr algn="ctr"/>
                      <a:r>
                        <a:rPr lang="en-US" sz="2400" b="1" dirty="0" err="1" smtClean="0">
                          <a:solidFill>
                            <a:schemeClr val="tx1"/>
                          </a:solidFill>
                        </a:rPr>
                        <a:t>Neutropenic</a:t>
                      </a:r>
                      <a:endParaRPr lang="en-US" sz="2400" b="1" dirty="0">
                        <a:solidFill>
                          <a:schemeClr val="tx1"/>
                        </a:solidFill>
                      </a:endParaRPr>
                    </a:p>
                  </a:txBody>
                  <a:tcPr marL="86627" marR="86627"/>
                </a:tc>
                <a:tc>
                  <a:txBody>
                    <a:bodyPr/>
                    <a:lstStyle/>
                    <a:p>
                      <a:endParaRPr lang="en-US" dirty="0"/>
                    </a:p>
                  </a:txBody>
                  <a:tcPr marL="86627" marR="86627"/>
                </a:tc>
              </a:tr>
              <a:tr h="1697465">
                <a:tc rowSpan="2">
                  <a:txBody>
                    <a:bodyPr/>
                    <a:lstStyle/>
                    <a:p>
                      <a:pPr algn="ctr"/>
                      <a:r>
                        <a:rPr lang="en-US" sz="2000" b="1" dirty="0" smtClean="0"/>
                        <a:t>I N P A T I E N T</a:t>
                      </a:r>
                      <a:endParaRPr lang="en-US" sz="2000" b="1" dirty="0"/>
                    </a:p>
                  </a:txBody>
                  <a:tcPr marL="86627" marR="86627">
                    <a:solidFill>
                      <a:schemeClr val="accent1"/>
                    </a:solidFill>
                  </a:tcPr>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Finish </a:t>
                      </a:r>
                      <a:r>
                        <a:rPr lang="en-US" sz="2400" dirty="0" err="1" smtClean="0"/>
                        <a:t>abx</a:t>
                      </a:r>
                      <a:r>
                        <a:rPr lang="en-US" sz="2400" dirty="0" smtClean="0"/>
                        <a:t> in the hospital,</a:t>
                      </a:r>
                      <a:r>
                        <a:rPr lang="en-US" sz="2400" baseline="0" dirty="0" smtClean="0"/>
                        <a:t> add anti-fungal coverage</a:t>
                      </a:r>
                      <a:endParaRPr lang="en-US" sz="2400" dirty="0" smtClean="0"/>
                    </a:p>
                  </a:txBody>
                  <a:tcPr marL="86627" marR="86627"/>
                </a:tc>
              </a:tr>
              <a:tr h="1050812">
                <a:tc vMerge="1">
                  <a:txBody>
                    <a:bodyPr/>
                    <a:lstStyle/>
                    <a:p>
                      <a:endParaRPr lang="en-US"/>
                    </a:p>
                  </a:txBody>
                  <a:tcPr/>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r>
                        <a:rPr lang="en-US" sz="2400" dirty="0" smtClean="0"/>
                        <a:t>Finish </a:t>
                      </a:r>
                      <a:r>
                        <a:rPr lang="en-US" sz="2400" dirty="0" err="1" smtClean="0"/>
                        <a:t>abx</a:t>
                      </a:r>
                      <a:r>
                        <a:rPr lang="en-US" sz="2400" dirty="0" smtClean="0"/>
                        <a:t> in the hospital*</a:t>
                      </a:r>
                      <a:endParaRPr lang="en-US" sz="2400" dirty="0"/>
                    </a:p>
                  </a:txBody>
                  <a:tcPr marL="86627" marR="86627"/>
                </a:tc>
              </a:tr>
              <a:tr h="1050812">
                <a:tc>
                  <a:txBody>
                    <a:bodyPr/>
                    <a:lstStyle/>
                    <a:p>
                      <a:pPr algn="ctr"/>
                      <a:r>
                        <a:rPr lang="en-US" sz="2000" b="1" dirty="0" smtClean="0"/>
                        <a:t>O U T P A T I E N T </a:t>
                      </a:r>
                      <a:endParaRPr lang="en-US" sz="2000" b="1" dirty="0"/>
                    </a:p>
                  </a:txBody>
                  <a:tcPr marL="86627" marR="86627">
                    <a:solidFill>
                      <a:schemeClr val="accent1"/>
                    </a:solidFill>
                  </a:tcPr>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r>
                        <a:rPr lang="en-US" sz="2400" dirty="0" smtClean="0"/>
                        <a:t>Finish</a:t>
                      </a:r>
                      <a:r>
                        <a:rPr lang="en-US" sz="2400" baseline="0" dirty="0" smtClean="0"/>
                        <a:t> </a:t>
                      </a:r>
                      <a:r>
                        <a:rPr lang="en-US" sz="2400" baseline="0" dirty="0" err="1" smtClean="0"/>
                        <a:t>abx</a:t>
                      </a:r>
                      <a:r>
                        <a:rPr lang="en-US" sz="2400" baseline="0" dirty="0" smtClean="0"/>
                        <a:t> at home</a:t>
                      </a:r>
                      <a:endParaRPr lang="en-US" sz="2400" dirty="0"/>
                    </a:p>
                  </a:txBody>
                  <a:tcPr marL="86627" marR="86627"/>
                </a:tc>
              </a:tr>
              <a:tr h="1148426">
                <a:tc>
                  <a:txBody>
                    <a:bodyPr/>
                    <a:lstStyle/>
                    <a:p>
                      <a:pPr algn="ctr"/>
                      <a:r>
                        <a:rPr lang="en-US" sz="2000" b="1" dirty="0" smtClean="0"/>
                        <a:t>D / C</a:t>
                      </a:r>
                      <a:endParaRPr lang="en-US" sz="2000" b="1" dirty="0"/>
                    </a:p>
                  </a:txBody>
                  <a:tcPr marL="86627" marR="86627">
                    <a:solidFill>
                      <a:schemeClr val="accent1"/>
                    </a:solidFill>
                  </a:tcPr>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pPr algn="ctr"/>
                      <a:r>
                        <a:rPr lang="en-US" sz="2800" b="1" dirty="0" smtClean="0"/>
                        <a:t>+**</a:t>
                      </a:r>
                      <a:endParaRPr lang="en-US" sz="2800" b="1" dirty="0"/>
                    </a:p>
                  </a:txBody>
                  <a:tcPr marL="86627" marR="86627"/>
                </a:tc>
                <a:tc>
                  <a:txBody>
                    <a:bodyPr/>
                    <a:lstStyle/>
                    <a:p>
                      <a:r>
                        <a:rPr lang="en-US" sz="2400" dirty="0" smtClean="0"/>
                        <a:t>48hr rule out</a:t>
                      </a:r>
                      <a:endParaRPr lang="en-US" sz="2400" dirty="0"/>
                    </a:p>
                  </a:txBody>
                  <a:tcPr marL="86627" marR="86627"/>
                </a:tc>
              </a:tr>
            </a:tbl>
          </a:graphicData>
        </a:graphic>
      </p:graphicFrame>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182274" name="Content Placeholder 2"/>
          <p:cNvSpPr>
            <a:spLocks noGrp="1"/>
          </p:cNvSpPr>
          <p:nvPr>
            <p:ph idx="1"/>
          </p:nvPr>
        </p:nvSpPr>
        <p:spPr>
          <a:xfrm>
            <a:off x="228600" y="1600200"/>
            <a:ext cx="8686800" cy="5105400"/>
          </a:xfrm>
        </p:spPr>
        <p:txBody>
          <a:bodyPr/>
          <a:lstStyle/>
          <a:p>
            <a:pPr>
              <a:buClr>
                <a:srgbClr val="FF0000"/>
              </a:buClr>
              <a:buFont typeface="Wingdings" pitchFamily="-72" charset="2"/>
              <a:buChar char="ü"/>
            </a:pPr>
            <a:r>
              <a:rPr lang="en-US" smtClean="0"/>
              <a:t>Define Neutropenia &amp; provide a risk assessment for the degree of neutropenia</a:t>
            </a:r>
          </a:p>
          <a:p>
            <a:pPr>
              <a:buClr>
                <a:srgbClr val="FF0000"/>
              </a:buClr>
              <a:buFont typeface="Wingdings" pitchFamily="-72" charset="2"/>
              <a:buChar char="ü"/>
            </a:pPr>
            <a:endParaRPr lang="en-US" smtClean="0"/>
          </a:p>
          <a:p>
            <a:pPr>
              <a:buClr>
                <a:srgbClr val="FF0000"/>
              </a:buClr>
              <a:buFont typeface="Wingdings" pitchFamily="-72" charset="2"/>
              <a:buChar char="ü"/>
            </a:pPr>
            <a:r>
              <a:rPr lang="en-US"/>
              <a:t>Have a framework for the differential for neutropenia when encountered in primary </a:t>
            </a:r>
            <a:r>
              <a:rPr lang="en-US" smtClean="0"/>
              <a:t>care</a:t>
            </a:r>
          </a:p>
          <a:p>
            <a:pPr>
              <a:buClr>
                <a:srgbClr val="FF0000"/>
              </a:buClr>
              <a:buFont typeface="Wingdings" pitchFamily="-72" charset="2"/>
              <a:buChar char="ü"/>
            </a:pPr>
            <a:endParaRPr lang="en-US"/>
          </a:p>
          <a:p>
            <a:pPr>
              <a:buClr>
                <a:srgbClr val="FF0000"/>
              </a:buClr>
              <a:buFont typeface="Wingdings" pitchFamily="-72" charset="2"/>
              <a:buChar char="ü"/>
            </a:pPr>
            <a:r>
              <a:rPr lang="en-US" smtClean="0"/>
              <a:t>Evaluate a patient with suspected/known neutropenia</a:t>
            </a:r>
          </a:p>
          <a:p>
            <a:pPr>
              <a:buClr>
                <a:srgbClr val="FF0000"/>
              </a:buClr>
              <a:buFont typeface="Wingdings" pitchFamily="-72" charset="2"/>
              <a:buChar char="ü"/>
            </a:pPr>
            <a:endParaRPr lang="en-US" smtClean="0"/>
          </a:p>
          <a:p>
            <a:pPr>
              <a:buClr>
                <a:srgbClr val="FF0000"/>
              </a:buClr>
              <a:buFont typeface="Wingdings" pitchFamily="-72" charset="2"/>
              <a:buChar char="ü"/>
            </a:pPr>
            <a:r>
              <a:rPr lang="en-US" smtClean="0"/>
              <a:t>Know what to do with fever and neutropenia</a:t>
            </a:r>
          </a:p>
          <a:p>
            <a:pPr>
              <a:buClr>
                <a:srgbClr val="FF0000"/>
              </a:buClr>
              <a:buFont typeface="Wingdings" pitchFamily="-72" charset="2"/>
              <a:buChar char="ü"/>
            </a:pPr>
            <a:endParaRPr lang="en-US" smtClean="0"/>
          </a:p>
          <a:p>
            <a:r>
              <a:rPr lang="en-US" b="1" smtClean="0"/>
              <a:t>Give anticipatory guidance to families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381000"/>
            <a:ext cx="8229600" cy="1066800"/>
          </a:xfrm>
        </p:spPr>
        <p:txBody>
          <a:bodyPr/>
          <a:lstStyle/>
          <a:p>
            <a:r>
              <a:rPr lang="en-US" b="1" smtClean="0"/>
              <a:t>C A S E S  2  &amp; 3</a:t>
            </a:r>
            <a:endParaRPr lang="en-US" i="1" smtClean="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fontAlgn="auto">
              <a:spcAft>
                <a:spcPts val="0"/>
              </a:spcAft>
              <a:buClr>
                <a:schemeClr val="accent3"/>
              </a:buClr>
              <a:buFont typeface="Georgia"/>
              <a:buNone/>
              <a:defRPr/>
            </a:pPr>
            <a:r>
              <a:rPr lang="en-US" u="sng" dirty="0" smtClean="0">
                <a:ea typeface="+mn-ea"/>
                <a:cs typeface="+mn-cs"/>
              </a:rPr>
              <a:t>Case 2: Toddler </a:t>
            </a:r>
            <a:r>
              <a:rPr lang="en-US" u="sng" dirty="0" err="1" smtClean="0">
                <a:ea typeface="+mn-ea"/>
                <a:cs typeface="+mn-cs"/>
              </a:rPr>
              <a:t>Anc</a:t>
            </a:r>
            <a:endParaRPr lang="en-US" u="sng" dirty="0" smtClean="0">
              <a:ea typeface="+mn-ea"/>
              <a:cs typeface="+mn-cs"/>
            </a:endParaRPr>
          </a:p>
          <a:p>
            <a:pPr marL="457200" indent="-457200" fontAlgn="auto">
              <a:spcAft>
                <a:spcPts val="0"/>
              </a:spcAft>
              <a:buClr>
                <a:schemeClr val="accent3"/>
              </a:buClr>
              <a:buFont typeface="Georgia"/>
              <a:buChar char="•"/>
              <a:defRPr/>
            </a:pPr>
            <a:r>
              <a:rPr lang="en-US" dirty="0" smtClean="0">
                <a:ea typeface="+mn-ea"/>
                <a:cs typeface="+mn-cs"/>
              </a:rPr>
              <a:t>Sick/Not sick?</a:t>
            </a:r>
          </a:p>
          <a:p>
            <a:pPr marL="457200" indent="-457200" fontAlgn="auto">
              <a:spcAft>
                <a:spcPts val="0"/>
              </a:spcAft>
              <a:buClr>
                <a:schemeClr val="accent3"/>
              </a:buClr>
              <a:buFont typeface="Georgia"/>
              <a:buChar char="•"/>
              <a:defRPr/>
            </a:pPr>
            <a:r>
              <a:rPr lang="en-US" dirty="0" smtClean="0">
                <a:ea typeface="+mn-ea"/>
                <a:cs typeface="+mn-cs"/>
              </a:rPr>
              <a:t>Worried?</a:t>
            </a:r>
          </a:p>
          <a:p>
            <a:pPr marL="457200" indent="-457200" fontAlgn="auto">
              <a:spcAft>
                <a:spcPts val="0"/>
              </a:spcAft>
              <a:buClr>
                <a:schemeClr val="accent3"/>
              </a:buClr>
              <a:buFont typeface="Georgia"/>
              <a:buChar char="•"/>
              <a:defRPr/>
            </a:pPr>
            <a:r>
              <a:rPr lang="en-US" dirty="0" smtClean="0">
                <a:ea typeface="+mn-ea"/>
                <a:cs typeface="+mn-cs"/>
              </a:rPr>
              <a:t>Antibiotics?</a:t>
            </a:r>
          </a:p>
          <a:p>
            <a:pPr marL="457200" indent="-457200" fontAlgn="auto">
              <a:spcAft>
                <a:spcPts val="0"/>
              </a:spcAft>
              <a:buClr>
                <a:schemeClr val="accent3"/>
              </a:buClr>
              <a:buFont typeface="Georgia"/>
              <a:buChar char="•"/>
              <a:defRPr/>
            </a:pPr>
            <a:r>
              <a:rPr lang="en-US" dirty="0" smtClean="0">
                <a:ea typeface="+mn-ea"/>
                <a:cs typeface="+mn-cs"/>
              </a:rPr>
              <a:t>Next step?</a:t>
            </a:r>
          </a:p>
          <a:p>
            <a:pPr marL="457200" indent="-457200" fontAlgn="auto">
              <a:spcAft>
                <a:spcPts val="0"/>
              </a:spcAft>
              <a:buClr>
                <a:schemeClr val="accent3"/>
              </a:buClr>
              <a:buFont typeface="Georgia"/>
              <a:buChar char="•"/>
              <a:defRPr/>
            </a:pPr>
            <a:endParaRPr lang="en-US" dirty="0" smtClean="0">
              <a:ea typeface="+mn-ea"/>
              <a:cs typeface="+mn-cs"/>
            </a:endParaRPr>
          </a:p>
          <a:p>
            <a:pPr marL="0" indent="0" fontAlgn="auto">
              <a:spcAft>
                <a:spcPts val="0"/>
              </a:spcAft>
              <a:buClr>
                <a:schemeClr val="accent3"/>
              </a:buClr>
              <a:buFont typeface="Georgia"/>
              <a:buNone/>
              <a:defRPr/>
            </a:pPr>
            <a:r>
              <a:rPr lang="en-US" u="sng" dirty="0" smtClean="0">
                <a:ea typeface="+mn-ea"/>
                <a:cs typeface="+mn-cs"/>
              </a:rPr>
              <a:t>Case 3: Toddler Twin </a:t>
            </a:r>
            <a:r>
              <a:rPr lang="en-US" u="sng" dirty="0" err="1" smtClean="0">
                <a:ea typeface="+mn-ea"/>
                <a:cs typeface="+mn-cs"/>
              </a:rPr>
              <a:t>Anc</a:t>
            </a:r>
            <a:endParaRPr lang="en-US" u="sng" dirty="0" smtClean="0">
              <a:ea typeface="+mn-ea"/>
              <a:cs typeface="+mn-cs"/>
            </a:endParaRPr>
          </a:p>
          <a:p>
            <a:pPr marL="457200" indent="-457200" fontAlgn="auto">
              <a:spcAft>
                <a:spcPts val="0"/>
              </a:spcAft>
              <a:buClr>
                <a:schemeClr val="accent3"/>
              </a:buClr>
              <a:buFont typeface="Georgia"/>
              <a:buChar char="•"/>
              <a:defRPr/>
            </a:pPr>
            <a:r>
              <a:rPr lang="en-US" dirty="0" smtClean="0">
                <a:ea typeface="+mn-ea"/>
                <a:cs typeface="+mn-cs"/>
              </a:rPr>
              <a:t>Sick/Not sick?</a:t>
            </a:r>
          </a:p>
          <a:p>
            <a:pPr marL="457200" indent="-457200" fontAlgn="auto">
              <a:spcAft>
                <a:spcPts val="0"/>
              </a:spcAft>
              <a:buClr>
                <a:schemeClr val="accent3"/>
              </a:buClr>
              <a:buFont typeface="Georgia"/>
              <a:buChar char="•"/>
              <a:defRPr/>
            </a:pPr>
            <a:r>
              <a:rPr lang="en-US" dirty="0" smtClean="0">
                <a:ea typeface="+mn-ea"/>
                <a:cs typeface="+mn-cs"/>
              </a:rPr>
              <a:t>Workup?</a:t>
            </a:r>
          </a:p>
          <a:p>
            <a:pPr marL="457200" indent="-457200" fontAlgn="auto">
              <a:spcAft>
                <a:spcPts val="0"/>
              </a:spcAft>
              <a:buClr>
                <a:schemeClr val="accent3"/>
              </a:buClr>
              <a:buFont typeface="Georgia"/>
              <a:buChar char="•"/>
              <a:defRPr/>
            </a:pPr>
            <a:r>
              <a:rPr lang="en-US" dirty="0" smtClean="0">
                <a:ea typeface="+mn-ea"/>
                <a:cs typeface="+mn-cs"/>
              </a:rPr>
              <a:t>Refer?</a:t>
            </a:r>
          </a:p>
          <a:p>
            <a:pPr marL="457200" indent="-457200" fontAlgn="auto">
              <a:spcAft>
                <a:spcPts val="0"/>
              </a:spcAft>
              <a:buClr>
                <a:schemeClr val="accent3"/>
              </a:buClr>
              <a:buFont typeface="Georgia"/>
              <a:buChar char="•"/>
              <a:defRPr/>
            </a:pPr>
            <a:r>
              <a:rPr lang="en-US" dirty="0">
                <a:ea typeface="+mn-ea"/>
                <a:cs typeface="+mn-cs"/>
              </a:rPr>
              <a:t>Antibiotics</a:t>
            </a:r>
            <a:r>
              <a:rPr lang="en-US" dirty="0" smtClean="0">
                <a:ea typeface="+mn-ea"/>
                <a:cs typeface="+mn-cs"/>
              </a:rPr>
              <a:t>?</a:t>
            </a:r>
          </a:p>
          <a:p>
            <a:pPr marL="457200" indent="-457200" fontAlgn="auto">
              <a:spcAft>
                <a:spcPts val="0"/>
              </a:spcAft>
              <a:buClr>
                <a:schemeClr val="accent3"/>
              </a:buClr>
              <a:buFont typeface="Georgia"/>
              <a:buChar char="•"/>
              <a:defRPr/>
            </a:pPr>
            <a:r>
              <a:rPr lang="en-US" dirty="0" smtClean="0">
                <a:ea typeface="+mn-ea"/>
                <a:cs typeface="+mn-cs"/>
              </a:rPr>
              <a:t>Counsel the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1" name="Title 1"/>
          <p:cNvSpPr>
            <a:spLocks noGrp="1"/>
          </p:cNvSpPr>
          <p:nvPr>
            <p:ph type="title"/>
          </p:nvPr>
        </p:nvSpPr>
        <p:spPr>
          <a:xfrm>
            <a:off x="457200" y="457200"/>
            <a:ext cx="8229600" cy="990600"/>
          </a:xfrm>
        </p:spPr>
        <p:txBody>
          <a:bodyPr/>
          <a:lstStyle/>
          <a:p>
            <a:r>
              <a:rPr lang="en-US" b="1" smtClean="0"/>
              <a:t>Anticipatory Guidance</a:t>
            </a:r>
          </a:p>
        </p:txBody>
      </p:sp>
      <p:sp>
        <p:nvSpPr>
          <p:cNvPr id="3" name="Content Placeholder 2"/>
          <p:cNvSpPr>
            <a:spLocks noGrp="1"/>
          </p:cNvSpPr>
          <p:nvPr>
            <p:ph idx="1"/>
          </p:nvPr>
        </p:nvSpPr>
        <p:spPr>
          <a:xfrm>
            <a:off x="0" y="1447800"/>
            <a:ext cx="9144000" cy="5181600"/>
          </a:xfrm>
        </p:spPr>
        <p:txBody>
          <a:bodyPr/>
          <a:lstStyle/>
          <a:p>
            <a:pPr marL="623888" indent="-514350">
              <a:buFont typeface="Calibri" pitchFamily="-72" charset="0"/>
              <a:buAutoNum type="arabicPeriod"/>
            </a:pPr>
            <a:r>
              <a:rPr lang="en-US" sz="2400" smtClean="0"/>
              <a:t>Must contact provider at onset of any febrile illness</a:t>
            </a:r>
          </a:p>
          <a:p>
            <a:pPr marL="623888" indent="-514350">
              <a:buFont typeface="Calibri" pitchFamily="-72" charset="0"/>
              <a:buAutoNum type="arabicPeriod"/>
            </a:pPr>
            <a:r>
              <a:rPr lang="en-US" sz="2400" smtClean="0"/>
              <a:t>Know eval &amp; treatment in case family not near major medical center</a:t>
            </a:r>
          </a:p>
          <a:p>
            <a:pPr marL="623888" indent="-514350">
              <a:buFont typeface="Calibri" pitchFamily="-72" charset="0"/>
              <a:buAutoNum type="arabicPeriod"/>
            </a:pPr>
            <a:r>
              <a:rPr lang="en-US" sz="2400" smtClean="0"/>
              <a:t>Permission to </a:t>
            </a:r>
            <a:r>
              <a:rPr lang="en-US" sz="2400"/>
              <a:t>allow carrying of injectable meds </a:t>
            </a:r>
            <a:endParaRPr lang="en-US" sz="2400" smtClean="0"/>
          </a:p>
          <a:p>
            <a:pPr marL="623888" indent="-514350">
              <a:buFont typeface="Calibri" pitchFamily="-72" charset="0"/>
              <a:buAutoNum type="arabicPeriod"/>
            </a:pPr>
            <a:r>
              <a:rPr lang="en-US" sz="2400" smtClean="0"/>
              <a:t>Carry a written </a:t>
            </a:r>
            <a:r>
              <a:rPr lang="en-US" sz="2400"/>
              <a:t>summary of child's condition </a:t>
            </a:r>
            <a:r>
              <a:rPr lang="en-US" sz="2400" smtClean="0"/>
              <a:t>&amp; lab </a:t>
            </a:r>
            <a:r>
              <a:rPr lang="en-US" sz="2400"/>
              <a:t>values, contact </a:t>
            </a:r>
            <a:r>
              <a:rPr lang="en-US" sz="2400" smtClean="0"/>
              <a:t># of </a:t>
            </a:r>
            <a:r>
              <a:rPr lang="en-US" sz="2400"/>
              <a:t>their primary institution </a:t>
            </a:r>
            <a:r>
              <a:rPr lang="en-US" sz="2400" smtClean="0"/>
              <a:t>&amp; MDs</a:t>
            </a:r>
            <a:endParaRPr lang="en-US" sz="2400"/>
          </a:p>
          <a:p>
            <a:pPr marL="623888" indent="-514350">
              <a:buFont typeface="Calibri" pitchFamily="-72" charset="0"/>
              <a:buAutoNum type="arabicPeriod"/>
            </a:pPr>
            <a:r>
              <a:rPr lang="en-US" sz="2400" b="1" smtClean="0"/>
              <a:t>Good</a:t>
            </a:r>
            <a:r>
              <a:rPr lang="en-US" sz="2400" b="1"/>
              <a:t> oral hygiene </a:t>
            </a:r>
            <a:r>
              <a:rPr lang="en-US" sz="2400" b="1" smtClean="0"/>
              <a:t>&amp; appropriate </a:t>
            </a:r>
            <a:r>
              <a:rPr lang="en-US" sz="2400" b="1"/>
              <a:t>preventive dental </a:t>
            </a:r>
            <a:r>
              <a:rPr lang="en-US" sz="2400" b="1" smtClean="0"/>
              <a:t>visits</a:t>
            </a:r>
          </a:p>
          <a:p>
            <a:pPr marL="623888" indent="-514350">
              <a:buFont typeface="Calibri" pitchFamily="-72" charset="0"/>
              <a:buAutoNum type="arabicPeriod"/>
            </a:pPr>
            <a:r>
              <a:rPr lang="en-US" sz="2400" smtClean="0"/>
              <a:t>Good </a:t>
            </a:r>
            <a:r>
              <a:rPr lang="en-US" sz="2400"/>
              <a:t>skin care </a:t>
            </a:r>
            <a:endParaRPr lang="en-US" sz="2400" smtClean="0"/>
          </a:p>
          <a:p>
            <a:pPr marL="623888" indent="-514350">
              <a:buFont typeface="Calibri" pitchFamily="-72" charset="0"/>
              <a:buAutoNum type="arabicPeriod"/>
            </a:pPr>
            <a:r>
              <a:rPr lang="en-US" sz="2400" b="1" smtClean="0"/>
              <a:t>All </a:t>
            </a:r>
            <a:r>
              <a:rPr lang="en-US" sz="2400" b="1"/>
              <a:t>immunizations can and should be given according to the routine vaccination </a:t>
            </a:r>
            <a:r>
              <a:rPr lang="en-US" sz="2400" b="1" smtClean="0"/>
              <a:t>schedule </a:t>
            </a:r>
          </a:p>
          <a:p>
            <a:pPr marL="623888" indent="-514350">
              <a:buFont typeface="Calibri" pitchFamily="-72" charset="0"/>
              <a:buAutoNum type="arabicPeriod"/>
            </a:pPr>
            <a:r>
              <a:rPr lang="en-US" sz="2400" smtClean="0"/>
              <a:t>Ok to go to school/daycare unless severe neutropenia</a:t>
            </a:r>
          </a:p>
          <a:p>
            <a:pPr marL="623888" indent="-514350">
              <a:buFont typeface="Calibri" pitchFamily="-72" charset="0"/>
              <a:buAutoNum type="arabicPeriod"/>
            </a:pPr>
            <a:r>
              <a:rPr lang="en-US" sz="2400"/>
              <a:t>Genetic counseling for the family </a:t>
            </a:r>
            <a:r>
              <a:rPr lang="en-US" sz="2400" smtClean="0"/>
              <a:t>&amp; siblings of </a:t>
            </a:r>
            <a:r>
              <a:rPr lang="en-US" sz="2400"/>
              <a:t>patients who have inherited </a:t>
            </a:r>
            <a:r>
              <a:rPr lang="en-US" sz="2400" smtClean="0"/>
              <a:t>neutropenias</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fontAlgn="auto">
              <a:spcAft>
                <a:spcPts val="0"/>
              </a:spcAft>
              <a:defRPr/>
            </a:pPr>
            <a:r>
              <a:rPr lang="en-US" dirty="0" smtClean="0">
                <a:ea typeface="+mj-ea"/>
                <a:cs typeface="+mj-cs"/>
              </a:rPr>
              <a:t>O B J E C T I V E S</a:t>
            </a:r>
            <a:br>
              <a:rPr lang="en-US" dirty="0" smtClean="0">
                <a:ea typeface="+mj-ea"/>
                <a:cs typeface="+mj-cs"/>
              </a:rPr>
            </a:br>
            <a:r>
              <a:rPr lang="en-US" sz="2800" i="1" dirty="0" smtClean="0">
                <a:ea typeface="+mj-ea"/>
                <a:cs typeface="+mj-cs"/>
              </a:rPr>
              <a:t>By the end of the lecture, be able to …</a:t>
            </a:r>
            <a:endParaRPr lang="en-US" sz="2800" i="1" dirty="0">
              <a:ea typeface="+mj-ea"/>
              <a:cs typeface="+mj-cs"/>
            </a:endParaRPr>
          </a:p>
        </p:txBody>
      </p:sp>
      <p:sp>
        <p:nvSpPr>
          <p:cNvPr id="186370" name="Content Placeholder 2"/>
          <p:cNvSpPr>
            <a:spLocks noGrp="1"/>
          </p:cNvSpPr>
          <p:nvPr>
            <p:ph idx="1"/>
          </p:nvPr>
        </p:nvSpPr>
        <p:spPr>
          <a:xfrm>
            <a:off x="228600" y="1752600"/>
            <a:ext cx="8686800" cy="4876800"/>
          </a:xfrm>
        </p:spPr>
        <p:txBody>
          <a:bodyPr/>
          <a:lstStyle/>
          <a:p>
            <a:pPr>
              <a:buClr>
                <a:srgbClr val="FF0000"/>
              </a:buClr>
              <a:buFont typeface="Wingdings" pitchFamily="-72" charset="2"/>
              <a:buChar char="ü"/>
            </a:pPr>
            <a:r>
              <a:rPr lang="en-US" smtClean="0"/>
              <a:t>Define Neutropenia &amp; provide a risk assessment for the degree of neutropenia</a:t>
            </a:r>
          </a:p>
          <a:p>
            <a:pPr>
              <a:buClr>
                <a:srgbClr val="FF0000"/>
              </a:buClr>
              <a:buFont typeface="Wingdings" pitchFamily="-72" charset="2"/>
              <a:buChar char="ü"/>
            </a:pPr>
            <a:r>
              <a:rPr lang="en-US"/>
              <a:t>Have a framework for the differential for neutropenia when encountered in primary care</a:t>
            </a:r>
          </a:p>
          <a:p>
            <a:pPr>
              <a:buClr>
                <a:srgbClr val="FF0000"/>
              </a:buClr>
              <a:buFont typeface="Wingdings" pitchFamily="-72" charset="2"/>
              <a:buChar char="ü"/>
            </a:pPr>
            <a:r>
              <a:rPr lang="en-US" smtClean="0"/>
              <a:t>Evaluate a patient with suspected/known neutropenia</a:t>
            </a:r>
          </a:p>
          <a:p>
            <a:pPr>
              <a:buClr>
                <a:srgbClr val="FF0000"/>
              </a:buClr>
              <a:buFont typeface="Wingdings" pitchFamily="-72" charset="2"/>
              <a:buChar char="ü"/>
            </a:pPr>
            <a:r>
              <a:rPr lang="en-US" smtClean="0"/>
              <a:t>Know what to do with fever and neutropenia</a:t>
            </a:r>
          </a:p>
          <a:p>
            <a:pPr>
              <a:buClr>
                <a:srgbClr val="FF0000"/>
              </a:buClr>
              <a:buFont typeface="Wingdings" pitchFamily="-72" charset="2"/>
              <a:buChar char="ü"/>
            </a:pPr>
            <a:r>
              <a:rPr lang="en-US" smtClean="0"/>
              <a:t>Give anticipatory guidance to families</a:t>
            </a:r>
          </a:p>
          <a:p>
            <a:r>
              <a:rPr lang="en-US" b="1" smtClean="0"/>
              <a:t>Consider the different treatments for neutropenia with the information learned</a:t>
            </a:r>
            <a:endParaRPr lang="en-US" b="1"/>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7" name="Title 1"/>
          <p:cNvSpPr>
            <a:spLocks noGrp="1"/>
          </p:cNvSpPr>
          <p:nvPr>
            <p:ph type="title"/>
          </p:nvPr>
        </p:nvSpPr>
        <p:spPr>
          <a:xfrm>
            <a:off x="381000" y="450850"/>
            <a:ext cx="4343400" cy="1066800"/>
          </a:xfrm>
        </p:spPr>
        <p:txBody>
          <a:bodyPr/>
          <a:lstStyle/>
          <a:p>
            <a:r>
              <a:rPr lang="en-US" smtClean="0"/>
              <a:t>A C Q U I R E D</a:t>
            </a:r>
            <a:endParaRPr lang="en-US" sz="3600" i="1" smtClean="0"/>
          </a:p>
        </p:txBody>
      </p:sp>
      <p:sp>
        <p:nvSpPr>
          <p:cNvPr id="3" name="Content Placeholder 2"/>
          <p:cNvSpPr>
            <a:spLocks noGrp="1"/>
          </p:cNvSpPr>
          <p:nvPr>
            <p:ph idx="1"/>
          </p:nvPr>
        </p:nvSpPr>
        <p:spPr>
          <a:xfrm>
            <a:off x="228600" y="1377950"/>
            <a:ext cx="4572000" cy="5480050"/>
          </a:xfrm>
        </p:spPr>
        <p:txBody>
          <a:bodyPr>
            <a:normAutofit fontScale="92500" lnSpcReduction="10000"/>
          </a:bodyPr>
          <a:lstStyle/>
          <a:p>
            <a:pPr marL="365760" indent="-256032" fontAlgn="auto">
              <a:spcAft>
                <a:spcPts val="0"/>
              </a:spcAft>
              <a:buClr>
                <a:schemeClr val="accent3"/>
              </a:buClr>
              <a:buFont typeface="Georgia"/>
              <a:buChar char="•"/>
              <a:defRPr/>
            </a:pPr>
            <a:r>
              <a:rPr lang="en-US" dirty="0" smtClean="0">
                <a:ea typeface="+mn-ea"/>
                <a:cs typeface="+mn-cs"/>
              </a:rPr>
              <a:t>Infection</a:t>
            </a:r>
          </a:p>
          <a:p>
            <a:pPr marL="658368" lvl="1" indent="-246888" fontAlgn="auto">
              <a:spcAft>
                <a:spcPts val="0"/>
              </a:spcAft>
              <a:buFont typeface="Georgia"/>
              <a:buChar char="▫"/>
              <a:defRPr/>
            </a:pPr>
            <a:r>
              <a:rPr lang="en-US" dirty="0" smtClean="0">
                <a:ea typeface="+mn-ea"/>
              </a:rPr>
              <a:t>Nothing vs. </a:t>
            </a:r>
            <a:r>
              <a:rPr lang="en-US" dirty="0" err="1" smtClean="0">
                <a:ea typeface="+mn-ea"/>
              </a:rPr>
              <a:t>Abx</a:t>
            </a: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Drug-Induced</a:t>
            </a:r>
          </a:p>
          <a:p>
            <a:pPr marL="658368" lvl="1" indent="-246888" fontAlgn="auto">
              <a:spcAft>
                <a:spcPts val="0"/>
              </a:spcAft>
              <a:buFont typeface="Georgia"/>
              <a:buChar char="▫"/>
              <a:defRPr/>
            </a:pPr>
            <a:r>
              <a:rPr lang="en-US" dirty="0" smtClean="0">
                <a:ea typeface="+mn-ea"/>
              </a:rPr>
              <a:t>Stop drug</a:t>
            </a:r>
          </a:p>
          <a:p>
            <a:pPr marL="365760" indent="-256032" fontAlgn="auto">
              <a:spcAft>
                <a:spcPts val="0"/>
              </a:spcAft>
              <a:buClr>
                <a:schemeClr val="accent3"/>
              </a:buClr>
              <a:buFont typeface="Georgia"/>
              <a:buChar char="•"/>
              <a:defRPr/>
            </a:pPr>
            <a:r>
              <a:rPr lang="en-US" dirty="0" smtClean="0">
                <a:ea typeface="+mn-ea"/>
                <a:cs typeface="+mn-cs"/>
              </a:rPr>
              <a:t>Sequestration</a:t>
            </a:r>
          </a:p>
          <a:p>
            <a:pPr marL="658368" lvl="1" indent="-246888" fontAlgn="auto">
              <a:spcAft>
                <a:spcPts val="0"/>
              </a:spcAft>
              <a:buFont typeface="Georgia"/>
              <a:buChar char="▫"/>
              <a:defRPr/>
            </a:pPr>
            <a:r>
              <a:rPr lang="en-US" dirty="0" err="1" smtClean="0">
                <a:ea typeface="+mn-ea"/>
              </a:rPr>
              <a:t>Splenectomy</a:t>
            </a:r>
            <a:endParaRPr lang="en-US" dirty="0" smtClean="0">
              <a:ea typeface="+mn-ea"/>
            </a:endParaRPr>
          </a:p>
          <a:p>
            <a:pPr marL="365760" indent="-256032" fontAlgn="auto">
              <a:spcAft>
                <a:spcPts val="0"/>
              </a:spcAft>
              <a:buClr>
                <a:schemeClr val="accent3"/>
              </a:buClr>
              <a:buFont typeface="Georgia"/>
              <a:buChar char="•"/>
              <a:defRPr/>
            </a:pPr>
            <a:r>
              <a:rPr lang="en-US" dirty="0" smtClean="0">
                <a:ea typeface="+mn-ea"/>
                <a:cs typeface="+mn-cs"/>
              </a:rPr>
              <a:t>Nutritional Deficiency</a:t>
            </a:r>
          </a:p>
          <a:p>
            <a:pPr marL="658368" lvl="1" indent="-246888" fontAlgn="auto">
              <a:spcAft>
                <a:spcPts val="0"/>
              </a:spcAft>
              <a:buFont typeface="Georgia"/>
              <a:buChar char="▫"/>
              <a:defRPr/>
            </a:pPr>
            <a:r>
              <a:rPr lang="en-US" dirty="0" smtClean="0">
                <a:ea typeface="+mn-ea"/>
              </a:rPr>
              <a:t>Replace deficiency</a:t>
            </a:r>
          </a:p>
          <a:p>
            <a:pPr marL="365760" indent="-256032" fontAlgn="auto">
              <a:spcAft>
                <a:spcPts val="0"/>
              </a:spcAft>
              <a:buClr>
                <a:schemeClr val="accent3"/>
              </a:buClr>
              <a:buFont typeface="Georgia"/>
              <a:buChar char="•"/>
              <a:defRPr/>
            </a:pPr>
            <a:r>
              <a:rPr lang="en-US" dirty="0" smtClean="0">
                <a:ea typeface="+mn-ea"/>
                <a:cs typeface="+mn-cs"/>
              </a:rPr>
              <a:t>Autoimmune</a:t>
            </a:r>
          </a:p>
          <a:p>
            <a:pPr marL="658368" lvl="1" indent="-246888" fontAlgn="auto">
              <a:spcAft>
                <a:spcPts val="0"/>
              </a:spcAft>
              <a:buFont typeface="Georgia"/>
              <a:buChar char="▫"/>
              <a:defRPr/>
            </a:pPr>
            <a:r>
              <a:rPr lang="en-US" dirty="0" smtClean="0">
                <a:ea typeface="+mn-ea"/>
              </a:rPr>
              <a:t>Steroids</a:t>
            </a:r>
          </a:p>
          <a:p>
            <a:pPr marL="365760" indent="-256032" fontAlgn="auto">
              <a:spcAft>
                <a:spcPts val="0"/>
              </a:spcAft>
              <a:buClr>
                <a:schemeClr val="accent3"/>
              </a:buClr>
              <a:buFont typeface="Georgia"/>
              <a:buChar char="•"/>
              <a:defRPr/>
            </a:pPr>
            <a:r>
              <a:rPr lang="en-US" dirty="0" smtClean="0">
                <a:ea typeface="+mn-ea"/>
                <a:cs typeface="+mn-cs"/>
              </a:rPr>
              <a:t>Idiopathic</a:t>
            </a:r>
          </a:p>
          <a:p>
            <a:pPr marL="658368" lvl="1" indent="-246888" fontAlgn="auto">
              <a:spcAft>
                <a:spcPts val="0"/>
              </a:spcAft>
              <a:buFont typeface="Georgia"/>
              <a:buChar char="▫"/>
              <a:defRPr/>
            </a:pPr>
            <a:r>
              <a:rPr lang="en-US" dirty="0" smtClean="0">
                <a:ea typeface="+mn-ea"/>
              </a:rPr>
              <a:t>G-CSF</a:t>
            </a:r>
          </a:p>
          <a:p>
            <a:pPr marL="365760" indent="-256032" fontAlgn="auto">
              <a:spcAft>
                <a:spcPts val="0"/>
              </a:spcAft>
              <a:buClr>
                <a:schemeClr val="accent3"/>
              </a:buClr>
              <a:buFont typeface="Georgia"/>
              <a:buChar char="•"/>
              <a:defRPr/>
            </a:pPr>
            <a:r>
              <a:rPr lang="en-US" dirty="0" smtClean="0">
                <a:ea typeface="+mn-ea"/>
                <a:cs typeface="+mn-cs"/>
              </a:rPr>
              <a:t>Bone Marrow Replacement</a:t>
            </a:r>
          </a:p>
          <a:p>
            <a:pPr marL="658368" lvl="1" indent="-246888" fontAlgn="auto">
              <a:spcAft>
                <a:spcPts val="0"/>
              </a:spcAft>
              <a:buFont typeface="Georgia"/>
              <a:buChar char="▫"/>
              <a:defRPr/>
            </a:pPr>
            <a:r>
              <a:rPr lang="en-US" dirty="0" smtClean="0">
                <a:ea typeface="+mn-ea"/>
              </a:rPr>
              <a:t>Refer</a:t>
            </a:r>
            <a:endParaRPr lang="en-US" dirty="0">
              <a:ea typeface="+mn-ea"/>
            </a:endParaRPr>
          </a:p>
        </p:txBody>
      </p:sp>
      <p:sp>
        <p:nvSpPr>
          <p:cNvPr id="188419" name="Content Placeholder 2"/>
          <p:cNvSpPr txBox="1">
            <a:spLocks/>
          </p:cNvSpPr>
          <p:nvPr/>
        </p:nvSpPr>
        <p:spPr bwMode="auto">
          <a:xfrm>
            <a:off x="4578350" y="1517650"/>
            <a:ext cx="4224338" cy="5334000"/>
          </a:xfrm>
          <a:prstGeom prst="rect">
            <a:avLst/>
          </a:prstGeom>
          <a:noFill/>
          <a:ln w="9525">
            <a:noFill/>
            <a:miter lim="800000"/>
            <a:headEnd/>
            <a:tailEnd/>
          </a:ln>
        </p:spPr>
        <p:txBody>
          <a:bodyPr>
            <a:prstTxWarp prst="textNoShape">
              <a:avLst/>
            </a:prstTxWarp>
          </a:bodyPr>
          <a:lstStyle/>
          <a:p>
            <a:pPr marL="365125" indent="-255588">
              <a:spcBef>
                <a:spcPts val="300"/>
              </a:spcBef>
              <a:buClr>
                <a:srgbClr val="5BD078"/>
              </a:buClr>
              <a:buFont typeface="Georgia" pitchFamily="-72" charset="0"/>
              <a:buChar char="•"/>
            </a:pPr>
            <a:r>
              <a:rPr lang="en-US" sz="2800">
                <a:latin typeface="Bell MT" pitchFamily="-72" charset="0"/>
              </a:rPr>
              <a:t>Severe Congenital Neutropenia</a:t>
            </a:r>
          </a:p>
          <a:p>
            <a:pPr marL="657225" lvl="1" indent="-246063">
              <a:spcBef>
                <a:spcPts val="300"/>
              </a:spcBef>
              <a:buClr>
                <a:schemeClr val="accent2"/>
              </a:buClr>
              <a:buFont typeface="Georgia" pitchFamily="-72" charset="0"/>
              <a:buChar char="▫"/>
            </a:pPr>
            <a:r>
              <a:rPr lang="en-US" sz="2600">
                <a:solidFill>
                  <a:schemeClr val="accent2"/>
                </a:solidFill>
                <a:latin typeface="Bell MT" pitchFamily="-72" charset="0"/>
              </a:rPr>
              <a:t>G-CSF</a:t>
            </a:r>
          </a:p>
          <a:p>
            <a:pPr marL="365125" indent="-255588">
              <a:spcBef>
                <a:spcPts val="300"/>
              </a:spcBef>
              <a:buClr>
                <a:srgbClr val="5BD078"/>
              </a:buClr>
              <a:buFont typeface="Georgia" pitchFamily="-72" charset="0"/>
              <a:buChar char="•"/>
            </a:pPr>
            <a:r>
              <a:rPr lang="en-US" sz="2800">
                <a:latin typeface="Bell MT" pitchFamily="-72" charset="0"/>
              </a:rPr>
              <a:t>Cyclic Neutropenia</a:t>
            </a:r>
          </a:p>
          <a:p>
            <a:pPr marL="657225" lvl="1" indent="-246063">
              <a:spcBef>
                <a:spcPts val="300"/>
              </a:spcBef>
              <a:buClr>
                <a:schemeClr val="accent2"/>
              </a:buClr>
              <a:buFont typeface="Georgia" pitchFamily="-72" charset="0"/>
              <a:buChar char="▫"/>
            </a:pPr>
            <a:r>
              <a:rPr lang="en-US" sz="2600">
                <a:solidFill>
                  <a:schemeClr val="accent2"/>
                </a:solidFill>
                <a:latin typeface="Bell MT" pitchFamily="-72" charset="0"/>
              </a:rPr>
              <a:t>G-CSF</a:t>
            </a:r>
          </a:p>
          <a:p>
            <a:pPr marL="365125" indent="-255588">
              <a:spcBef>
                <a:spcPts val="300"/>
              </a:spcBef>
              <a:buClr>
                <a:srgbClr val="5BD078"/>
              </a:buClr>
              <a:buFont typeface="Georgia" pitchFamily="-72" charset="0"/>
              <a:buChar char="•"/>
            </a:pPr>
            <a:r>
              <a:rPr lang="en-US" sz="2800">
                <a:latin typeface="Bell MT" pitchFamily="-72" charset="0"/>
              </a:rPr>
              <a:t>Syndromes associated with Neutropenia</a:t>
            </a:r>
          </a:p>
          <a:p>
            <a:pPr marL="657225" lvl="1" indent="-246063">
              <a:spcBef>
                <a:spcPts val="300"/>
              </a:spcBef>
              <a:buClr>
                <a:schemeClr val="accent2"/>
              </a:buClr>
              <a:buFont typeface="Georgia" pitchFamily="-72" charset="0"/>
              <a:buChar char="▫"/>
            </a:pPr>
            <a:r>
              <a:rPr lang="en-US" sz="2600">
                <a:solidFill>
                  <a:schemeClr val="accent2"/>
                </a:solidFill>
                <a:latin typeface="Bell MT" pitchFamily="-72" charset="0"/>
              </a:rPr>
              <a:t>G-CSF</a:t>
            </a:r>
          </a:p>
          <a:p>
            <a:pPr marL="365125" indent="-255588">
              <a:spcBef>
                <a:spcPts val="300"/>
              </a:spcBef>
              <a:buClr>
                <a:srgbClr val="5BD078"/>
              </a:buClr>
              <a:buFont typeface="Georgia" pitchFamily="-72" charset="0"/>
              <a:buChar char="•"/>
            </a:pPr>
            <a:r>
              <a:rPr lang="en-US" sz="2800">
                <a:latin typeface="Bell MT" pitchFamily="-72" charset="0"/>
              </a:rPr>
              <a:t>Immunodeficiency</a:t>
            </a:r>
          </a:p>
          <a:p>
            <a:pPr marL="657225" lvl="1" indent="-246063">
              <a:spcBef>
                <a:spcPts val="300"/>
              </a:spcBef>
              <a:buClr>
                <a:schemeClr val="accent2"/>
              </a:buClr>
              <a:buFont typeface="Georgia" pitchFamily="-72" charset="0"/>
              <a:buChar char="▫"/>
            </a:pPr>
            <a:r>
              <a:rPr lang="en-US" sz="2600">
                <a:solidFill>
                  <a:schemeClr val="accent2"/>
                </a:solidFill>
                <a:latin typeface="Bell MT" pitchFamily="-72" charset="0"/>
              </a:rPr>
              <a:t>G-CSF</a:t>
            </a:r>
          </a:p>
        </p:txBody>
      </p:sp>
      <p:sp>
        <p:nvSpPr>
          <p:cNvPr id="6" name="Title 1"/>
          <p:cNvSpPr txBox="1">
            <a:spLocks/>
          </p:cNvSpPr>
          <p:nvPr/>
        </p:nvSpPr>
        <p:spPr>
          <a:xfrm>
            <a:off x="4876800" y="450850"/>
            <a:ext cx="2940050" cy="1066800"/>
          </a:xfrm>
          <a:prstGeom prst="rect">
            <a:avLst/>
          </a:prstGeom>
        </p:spPr>
        <p:txBody>
          <a:bodyPr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r>
              <a:rPr lang="en-US" dirty="0" smtClean="0"/>
              <a:t>I N T R I N S I C</a:t>
            </a:r>
            <a:endParaRPr lang="en-US" sz="3100" i="1" dirty="0"/>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1" name="Title 1"/>
          <p:cNvSpPr>
            <a:spLocks noGrp="1"/>
          </p:cNvSpPr>
          <p:nvPr>
            <p:ph type="title"/>
          </p:nvPr>
        </p:nvSpPr>
        <p:spPr>
          <a:xfrm>
            <a:off x="228600" y="304800"/>
            <a:ext cx="8229600" cy="1066800"/>
          </a:xfrm>
        </p:spPr>
        <p:txBody>
          <a:bodyPr/>
          <a:lstStyle/>
          <a:p>
            <a:r>
              <a:rPr lang="en-US" smtClean="0"/>
              <a:t>G – C S F = </a:t>
            </a:r>
            <a:r>
              <a:rPr lang="en-US" sz="2800" i="1" smtClean="0"/>
              <a:t>Myeloid Specific Cytokine</a:t>
            </a:r>
            <a:endParaRPr lang="en-US" i="1" smtClean="0"/>
          </a:p>
        </p:txBody>
      </p:sp>
      <p:sp>
        <p:nvSpPr>
          <p:cNvPr id="3" name="Content Placeholder 2"/>
          <p:cNvSpPr>
            <a:spLocks noGrp="1"/>
          </p:cNvSpPr>
          <p:nvPr>
            <p:ph idx="1"/>
          </p:nvPr>
        </p:nvSpPr>
        <p:spPr>
          <a:xfrm>
            <a:off x="304800" y="1295400"/>
            <a:ext cx="8610600" cy="5410200"/>
          </a:xfrm>
        </p:spPr>
        <p:txBody>
          <a:bodyPr>
            <a:normAutofit fontScale="92500"/>
          </a:bodyPr>
          <a:lstStyle/>
          <a:p>
            <a:pPr marL="109728" indent="0" fontAlgn="auto">
              <a:spcAft>
                <a:spcPts val="0"/>
              </a:spcAft>
              <a:buClr>
                <a:schemeClr val="accent3"/>
              </a:buClr>
              <a:buFont typeface="Georgia"/>
              <a:buNone/>
              <a:defRPr/>
            </a:pPr>
            <a:r>
              <a:rPr lang="en-US" b="1" u="sng" dirty="0">
                <a:solidFill>
                  <a:srgbClr val="FF0000"/>
                </a:solidFill>
                <a:ea typeface="+mn-ea"/>
                <a:cs typeface="+mn-cs"/>
              </a:rPr>
              <a:t>Myeloid Growth Factor Therapy:</a:t>
            </a:r>
            <a:r>
              <a:rPr lang="en-US" b="1" i="1" dirty="0">
                <a:solidFill>
                  <a:srgbClr val="FF0000"/>
                </a:solidFill>
                <a:ea typeface="+mn-ea"/>
                <a:cs typeface="+mn-cs"/>
              </a:rPr>
              <a:t> Principal regulator of neutrophil count = </a:t>
            </a:r>
            <a:r>
              <a:rPr lang="en-US" b="1" i="1" dirty="0" err="1">
                <a:solidFill>
                  <a:srgbClr val="FF0000"/>
                </a:solidFill>
                <a:ea typeface="+mn-ea"/>
                <a:cs typeface="+mn-cs"/>
              </a:rPr>
              <a:t>Filgrastim</a:t>
            </a:r>
            <a:r>
              <a:rPr lang="en-US" b="1" i="1" dirty="0">
                <a:solidFill>
                  <a:srgbClr val="FF0000"/>
                </a:solidFill>
                <a:ea typeface="+mn-ea"/>
                <a:cs typeface="+mn-cs"/>
              </a:rPr>
              <a:t>, </a:t>
            </a:r>
            <a:r>
              <a:rPr lang="en-US" b="1" i="1" dirty="0" err="1" smtClean="0">
                <a:solidFill>
                  <a:srgbClr val="FF0000"/>
                </a:solidFill>
                <a:ea typeface="+mn-ea"/>
                <a:cs typeface="+mn-cs"/>
              </a:rPr>
              <a:t>Neupogen</a:t>
            </a:r>
            <a:endParaRPr lang="en-US" b="1" i="1" dirty="0">
              <a:solidFill>
                <a:srgbClr val="FF0000"/>
              </a:solidFill>
              <a:ea typeface="+mn-ea"/>
              <a:cs typeface="+mn-cs"/>
            </a:endParaRPr>
          </a:p>
          <a:p>
            <a:pPr marL="411480" lvl="1" indent="0" fontAlgn="auto">
              <a:spcAft>
                <a:spcPts val="0"/>
              </a:spcAft>
              <a:buFont typeface="Georgia"/>
              <a:buNone/>
              <a:defRPr/>
            </a:pPr>
            <a:endParaRPr lang="en-US" dirty="0" smtClean="0">
              <a:solidFill>
                <a:schemeClr val="tx1"/>
              </a:solidFill>
              <a:ea typeface="+mn-ea"/>
            </a:endParaRPr>
          </a:p>
          <a:p>
            <a:pPr marL="365760" indent="-256032" fontAlgn="auto">
              <a:spcAft>
                <a:spcPts val="0"/>
              </a:spcAft>
              <a:buClr>
                <a:schemeClr val="accent3"/>
              </a:buClr>
              <a:buFont typeface="Georgia"/>
              <a:buChar char="•"/>
              <a:defRPr/>
            </a:pPr>
            <a:r>
              <a:rPr lang="en-US" dirty="0">
                <a:ea typeface="+mn-ea"/>
                <a:cs typeface="+mn-cs"/>
              </a:rPr>
              <a:t>RTCs show </a:t>
            </a:r>
            <a:r>
              <a:rPr lang="en-US" dirty="0" err="1">
                <a:ea typeface="+mn-ea"/>
                <a:cs typeface="+mn-cs"/>
              </a:rPr>
              <a:t>pts</a:t>
            </a:r>
            <a:r>
              <a:rPr lang="en-US" dirty="0">
                <a:ea typeface="+mn-ea"/>
                <a:cs typeface="+mn-cs"/>
              </a:rPr>
              <a:t> with </a:t>
            </a:r>
            <a:r>
              <a:rPr lang="en-US" b="1" dirty="0">
                <a:solidFill>
                  <a:schemeClr val="tx2"/>
                </a:solidFill>
                <a:ea typeface="+mn-ea"/>
                <a:cs typeface="+mn-cs"/>
              </a:rPr>
              <a:t>congenital, cyclic, or idiopathic neutropenia </a:t>
            </a:r>
            <a:endParaRPr lang="en-US" b="1" dirty="0" smtClean="0">
              <a:solidFill>
                <a:schemeClr val="tx2"/>
              </a:solidFill>
              <a:ea typeface="+mn-ea"/>
              <a:cs typeface="+mn-cs"/>
            </a:endParaRPr>
          </a:p>
          <a:p>
            <a:pPr marL="658368" lvl="1" indent="-246888" fontAlgn="auto">
              <a:spcAft>
                <a:spcPts val="0"/>
              </a:spcAft>
              <a:buFont typeface="Georgia"/>
              <a:buChar char="▫"/>
              <a:defRPr/>
            </a:pPr>
            <a:r>
              <a:rPr lang="en-US" dirty="0" smtClean="0">
                <a:ea typeface="+mn-ea"/>
              </a:rPr>
              <a:t>less </a:t>
            </a:r>
            <a:r>
              <a:rPr lang="en-US" dirty="0">
                <a:ea typeface="+mn-ea"/>
              </a:rPr>
              <a:t>mouth ulcers, febrile events, </a:t>
            </a:r>
            <a:r>
              <a:rPr lang="en-US" dirty="0" smtClean="0">
                <a:ea typeface="+mn-ea"/>
              </a:rPr>
              <a:t>&amp; infections</a:t>
            </a:r>
          </a:p>
          <a:p>
            <a:pPr marL="411480" lvl="1" indent="0" fontAlgn="auto">
              <a:spcAft>
                <a:spcPts val="0"/>
              </a:spcAft>
              <a:buFont typeface="Georgia"/>
              <a:buNone/>
              <a:defRPr/>
            </a:pPr>
            <a:endParaRPr lang="en-US" dirty="0" smtClean="0">
              <a:ea typeface="+mn-ea"/>
            </a:endParaRPr>
          </a:p>
          <a:p>
            <a:pPr marL="365760" indent="-256032" fontAlgn="auto">
              <a:spcAft>
                <a:spcPts val="0"/>
              </a:spcAft>
              <a:buClr>
                <a:schemeClr val="accent3"/>
              </a:buClr>
              <a:buFont typeface="Georgia"/>
              <a:buChar char="•"/>
              <a:defRPr/>
            </a:pPr>
            <a:r>
              <a:rPr lang="en-US" dirty="0">
                <a:ea typeface="+mn-ea"/>
                <a:cs typeface="+mn-cs"/>
              </a:rPr>
              <a:t>Goal is a G-CSF dose sufficient to maintain ANC &gt;</a:t>
            </a:r>
            <a:r>
              <a:rPr lang="en-US" dirty="0" smtClean="0">
                <a:ea typeface="+mn-ea"/>
                <a:cs typeface="+mn-cs"/>
              </a:rPr>
              <a:t>1000</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r>
              <a:rPr lang="en-US" dirty="0" smtClean="0">
                <a:ea typeface="+mn-ea"/>
                <a:cs typeface="+mn-cs"/>
              </a:rPr>
              <a:t>Most common </a:t>
            </a:r>
            <a:r>
              <a:rPr lang="en-US" dirty="0">
                <a:ea typeface="+mn-ea"/>
                <a:cs typeface="+mn-cs"/>
              </a:rPr>
              <a:t>adverse </a:t>
            </a:r>
            <a:r>
              <a:rPr lang="en-US" dirty="0" smtClean="0">
                <a:ea typeface="+mn-ea"/>
                <a:cs typeface="+mn-cs"/>
              </a:rPr>
              <a:t>event = bone </a:t>
            </a:r>
            <a:r>
              <a:rPr lang="en-US" dirty="0">
                <a:ea typeface="+mn-ea"/>
                <a:cs typeface="+mn-cs"/>
              </a:rPr>
              <a:t>pain and </a:t>
            </a:r>
            <a:r>
              <a:rPr lang="en-US" dirty="0" smtClean="0">
                <a:ea typeface="+mn-ea"/>
                <a:cs typeface="+mn-cs"/>
              </a:rPr>
              <a:t>headache</a:t>
            </a:r>
          </a:p>
          <a:p>
            <a:pPr marL="658368" lvl="1" indent="-246888" fontAlgn="auto">
              <a:spcAft>
                <a:spcPts val="0"/>
              </a:spcAft>
              <a:buFont typeface="Georgia"/>
              <a:buChar char="▫"/>
              <a:defRPr/>
            </a:pPr>
            <a:r>
              <a:rPr lang="en-US" dirty="0" smtClean="0">
                <a:ea typeface="+mn-ea"/>
              </a:rPr>
              <a:t>worse </a:t>
            </a:r>
            <a:r>
              <a:rPr lang="en-US" dirty="0">
                <a:ea typeface="+mn-ea"/>
              </a:rPr>
              <a:t>bone pain with larger doses spread out less often (treat by giving smaller dose more </a:t>
            </a:r>
            <a:r>
              <a:rPr lang="en-US" dirty="0" smtClean="0">
                <a:ea typeface="+mn-ea"/>
              </a:rPr>
              <a:t>frequently)</a:t>
            </a:r>
          </a:p>
          <a:p>
            <a:pPr marL="658368" lvl="1" indent="-246888" fontAlgn="auto">
              <a:spcAft>
                <a:spcPts val="0"/>
              </a:spcAft>
              <a:buFont typeface="Georgia"/>
              <a:buChar char="▫"/>
              <a:defRPr/>
            </a:pPr>
            <a:r>
              <a:rPr lang="en-US" dirty="0" smtClean="0">
                <a:ea typeface="+mn-ea"/>
              </a:rPr>
              <a:t>injection </a:t>
            </a:r>
            <a:r>
              <a:rPr lang="en-US" dirty="0">
                <a:ea typeface="+mn-ea"/>
              </a:rPr>
              <a:t>site reaction, fever, chills are rare</a:t>
            </a: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a:p>
            <a:pPr marL="658368" lvl="1" indent="-246888" fontAlgn="auto">
              <a:spcAft>
                <a:spcPts val="0"/>
              </a:spcAft>
              <a:buFont typeface="Georgia"/>
              <a:buChar char="▫"/>
              <a:defRPr/>
            </a:pPr>
            <a:endParaRPr lang="en-US" b="1" i="1" dirty="0" smtClean="0">
              <a:ea typeface="+mn-ea"/>
            </a:endParaRPr>
          </a:p>
          <a:p>
            <a:pPr marL="365760" indent="-256032" fontAlgn="auto">
              <a:spcAft>
                <a:spcPts val="0"/>
              </a:spcAft>
              <a:buClr>
                <a:schemeClr val="accent3"/>
              </a:buClr>
              <a:buFont typeface="Georgia"/>
              <a:buChar char="•"/>
              <a:defRPr/>
            </a:pPr>
            <a:endParaRPr lang="en-US" dirty="0">
              <a:ea typeface="+mn-ea"/>
              <a:cs typeface="+mn-cs"/>
            </a:endParaRPr>
          </a:p>
          <a:p>
            <a:pPr marL="365760" indent="-256032" fontAlgn="auto">
              <a:spcAft>
                <a:spcPts val="0"/>
              </a:spcAft>
              <a:buClr>
                <a:schemeClr val="accent3"/>
              </a:buClr>
              <a:buFont typeface="Georgia"/>
              <a:buChar char="•"/>
              <a:defRPr/>
            </a:pPr>
            <a:endParaRPr lang="en-US" dirty="0">
              <a:ea typeface="+mn-ea"/>
              <a:cs typeface="+mn-cs"/>
            </a:endParaRP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1489" name="Picture 2"/>
          <p:cNvPicPr>
            <a:picLocks noChangeAspect="1" noChangeArrowheads="1"/>
          </p:cNvPicPr>
          <p:nvPr/>
        </p:nvPicPr>
        <p:blipFill>
          <a:blip r:embed="rId3"/>
          <a:srcRect/>
          <a:stretch>
            <a:fillRect/>
          </a:stretch>
        </p:blipFill>
        <p:spPr bwMode="auto">
          <a:xfrm>
            <a:off x="160338" y="1371600"/>
            <a:ext cx="8755062" cy="41005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3538" name="Title 1"/>
          <p:cNvSpPr>
            <a:spLocks noGrp="1"/>
          </p:cNvSpPr>
          <p:nvPr>
            <p:ph type="title"/>
          </p:nvPr>
        </p:nvSpPr>
        <p:spPr>
          <a:xfrm>
            <a:off x="304800" y="762000"/>
            <a:ext cx="8229600" cy="1066800"/>
          </a:xfrm>
        </p:spPr>
        <p:txBody>
          <a:bodyPr/>
          <a:lstStyle/>
          <a:p>
            <a:r>
              <a:rPr lang="en-US" b="1" smtClean="0"/>
              <a:t>C A S E  1 : </a:t>
            </a:r>
            <a:r>
              <a:rPr lang="en-US" i="1" smtClean="0"/>
              <a:t>Baby Boy ANC</a:t>
            </a:r>
          </a:p>
        </p:txBody>
      </p:sp>
      <p:sp>
        <p:nvSpPr>
          <p:cNvPr id="193539" name="Content Placeholder 2"/>
          <p:cNvSpPr>
            <a:spLocks noGrp="1"/>
          </p:cNvSpPr>
          <p:nvPr>
            <p:ph idx="1"/>
          </p:nvPr>
        </p:nvSpPr>
        <p:spPr>
          <a:xfrm>
            <a:off x="304800" y="1371600"/>
            <a:ext cx="8610600" cy="5257800"/>
          </a:xfrm>
        </p:spPr>
        <p:txBody>
          <a:bodyPr/>
          <a:lstStyle/>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lgn="ctr">
              <a:buFont typeface="Georgia" pitchFamily="-72" charset="0"/>
              <a:buNone/>
            </a:pPr>
            <a:r>
              <a:rPr lang="en-US" sz="3200" smtClean="0"/>
              <a:t>Diagnosis?</a:t>
            </a:r>
          </a:p>
        </p:txBody>
      </p:sp>
    </p:spTree>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5586" name="Title 1"/>
          <p:cNvSpPr>
            <a:spLocks noGrp="1"/>
          </p:cNvSpPr>
          <p:nvPr>
            <p:ph type="title"/>
          </p:nvPr>
        </p:nvSpPr>
        <p:spPr>
          <a:xfrm>
            <a:off x="304800" y="409575"/>
            <a:ext cx="8229600" cy="1066800"/>
          </a:xfrm>
        </p:spPr>
        <p:txBody>
          <a:bodyPr/>
          <a:lstStyle/>
          <a:p>
            <a:r>
              <a:rPr lang="en-US" b="1" smtClean="0"/>
              <a:t>C A S E : </a:t>
            </a:r>
            <a:r>
              <a:rPr lang="en-US" i="1" smtClean="0"/>
              <a:t>Baby Boy ANC</a:t>
            </a:r>
          </a:p>
        </p:txBody>
      </p:sp>
      <p:sp>
        <p:nvSpPr>
          <p:cNvPr id="3" name="Content Placeholder 2"/>
          <p:cNvSpPr>
            <a:spLocks noGrp="1"/>
          </p:cNvSpPr>
          <p:nvPr>
            <p:ph idx="1"/>
          </p:nvPr>
        </p:nvSpPr>
        <p:spPr>
          <a:xfrm>
            <a:off x="304800" y="1371600"/>
            <a:ext cx="8610600" cy="5257800"/>
          </a:xfrm>
        </p:spPr>
        <p:txBody>
          <a:bodyPr/>
          <a:lstStyle/>
          <a:p>
            <a:pPr marL="0" indent="0">
              <a:buFont typeface="Georgia" pitchFamily="-72" charset="0"/>
              <a:buNone/>
            </a:pPr>
            <a:endParaRPr lang="en-US" smtClean="0"/>
          </a:p>
          <a:p>
            <a:pPr marL="0" indent="0">
              <a:buFont typeface="Georgia" pitchFamily="-72" charset="0"/>
              <a:buNone/>
            </a:pPr>
            <a:r>
              <a:rPr lang="en-US" u="sng" smtClean="0"/>
              <a:t>Neutrophil Antibody</a:t>
            </a:r>
            <a:r>
              <a:rPr lang="en-US" smtClean="0"/>
              <a:t>: IgG positive</a:t>
            </a:r>
          </a:p>
          <a:p>
            <a:pPr marL="0" indent="0">
              <a:buFont typeface="Georgia" pitchFamily="-72" charset="0"/>
              <a:buNone/>
            </a:pPr>
            <a:endParaRPr lang="en-US" smtClean="0"/>
          </a:p>
          <a:p>
            <a:pPr marL="0" indent="0">
              <a:buFont typeface="Georgia" pitchFamily="-72" charset="0"/>
              <a:buNone/>
            </a:pPr>
            <a:r>
              <a:rPr lang="en-US" u="sng" smtClean="0"/>
              <a:t>Bone Marrow Bx</a:t>
            </a:r>
            <a:r>
              <a:rPr lang="en-US" smtClean="0"/>
              <a:t>: Normal marrow elements</a:t>
            </a:r>
          </a:p>
          <a:p>
            <a:pPr marL="0" indent="0">
              <a:buFont typeface="Georgia" pitchFamily="-72" charset="0"/>
              <a:buNone/>
            </a:pPr>
            <a:endParaRPr lang="en-US" smtClean="0"/>
          </a:p>
          <a:p>
            <a:pPr marL="0" indent="0">
              <a:buFont typeface="Georgia" pitchFamily="-72" charset="0"/>
              <a:buNone/>
            </a:pPr>
            <a:r>
              <a:rPr lang="en-US" smtClean="0"/>
              <a:t>Completed 10d course of IV antibiotics and was discharged home with a rising ANC &amp; heme followup</a:t>
            </a:r>
          </a:p>
          <a:p>
            <a:pPr marL="0" indent="0">
              <a:buFont typeface="Georgia" pitchFamily="-72" charset="0"/>
              <a:buNone/>
            </a:pPr>
            <a:endParaRPr lang="en-US" smtClean="0"/>
          </a:p>
          <a:p>
            <a:pPr marL="0" indent="0">
              <a:buFont typeface="Georgia" pitchFamily="-72" charset="0"/>
              <a:buNone/>
            </a:pPr>
            <a:r>
              <a:rPr lang="en-US" smtClean="0"/>
              <a:t>ANC recovered and his IgG anti-neutrophil ab was negative at 4mo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7634" name="Title 1"/>
          <p:cNvSpPr>
            <a:spLocks noGrp="1"/>
          </p:cNvSpPr>
          <p:nvPr>
            <p:ph type="title"/>
          </p:nvPr>
        </p:nvSpPr>
        <p:spPr>
          <a:xfrm>
            <a:off x="304800" y="609600"/>
            <a:ext cx="8229600" cy="1066800"/>
          </a:xfrm>
        </p:spPr>
        <p:txBody>
          <a:bodyPr/>
          <a:lstStyle/>
          <a:p>
            <a:r>
              <a:rPr lang="en-US" b="1" smtClean="0"/>
              <a:t>C A S E : </a:t>
            </a:r>
            <a:r>
              <a:rPr lang="en-US" i="1" smtClean="0"/>
              <a:t>Baby Boy ANC</a:t>
            </a:r>
          </a:p>
        </p:txBody>
      </p:sp>
      <p:sp>
        <p:nvSpPr>
          <p:cNvPr id="197635" name="Content Placeholder 2"/>
          <p:cNvSpPr>
            <a:spLocks noGrp="1"/>
          </p:cNvSpPr>
          <p:nvPr>
            <p:ph idx="1"/>
          </p:nvPr>
        </p:nvSpPr>
        <p:spPr>
          <a:xfrm>
            <a:off x="304800" y="2286000"/>
            <a:ext cx="8610600" cy="2286000"/>
          </a:xfrm>
        </p:spPr>
        <p:txBody>
          <a:bodyPr/>
          <a:lstStyle/>
          <a:p>
            <a:pPr marL="0" indent="0">
              <a:buFont typeface="Georgia" pitchFamily="-72" charset="0"/>
              <a:buNone/>
            </a:pPr>
            <a:r>
              <a:rPr lang="en-US"/>
              <a:t>2wk FT male admitted to the PICU in hypovolemic shock in the setting of Omphilitis due to isolated severe neutropenia, found to be secondary to </a:t>
            </a:r>
            <a:r>
              <a:rPr lang="en-US" b="1"/>
              <a:t>neonatal alloimmune neutropenia</a:t>
            </a:r>
          </a:p>
          <a:p>
            <a:pPr marL="0" indent="0">
              <a:buFont typeface="Georgia" pitchFamily="-72" charset="0"/>
              <a:buNone/>
            </a:pPr>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9682" name="Title 1"/>
          <p:cNvSpPr>
            <a:spLocks noGrp="1"/>
          </p:cNvSpPr>
          <p:nvPr>
            <p:ph type="title"/>
          </p:nvPr>
        </p:nvSpPr>
        <p:spPr>
          <a:xfrm>
            <a:off x="304800" y="762000"/>
            <a:ext cx="8229600" cy="1066800"/>
          </a:xfrm>
        </p:spPr>
        <p:txBody>
          <a:bodyPr/>
          <a:lstStyle/>
          <a:p>
            <a:r>
              <a:rPr lang="en-US" b="1" smtClean="0"/>
              <a:t>C A S E  2 : </a:t>
            </a:r>
            <a:r>
              <a:rPr lang="en-US" i="1" smtClean="0"/>
              <a:t>Toddler ANC</a:t>
            </a:r>
          </a:p>
        </p:txBody>
      </p:sp>
      <p:sp>
        <p:nvSpPr>
          <p:cNvPr id="199683" name="Content Placeholder 2"/>
          <p:cNvSpPr>
            <a:spLocks noGrp="1"/>
          </p:cNvSpPr>
          <p:nvPr>
            <p:ph idx="1"/>
          </p:nvPr>
        </p:nvSpPr>
        <p:spPr>
          <a:xfrm>
            <a:off x="304800" y="1371600"/>
            <a:ext cx="8610600" cy="5257800"/>
          </a:xfrm>
        </p:spPr>
        <p:txBody>
          <a:bodyPr/>
          <a:lstStyle/>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buFont typeface="Georgia" pitchFamily="-72" charset="0"/>
              <a:buNone/>
            </a:pPr>
            <a:endParaRPr lang="en-US" smtClean="0"/>
          </a:p>
          <a:p>
            <a:pPr marL="0" indent="0" algn="ctr">
              <a:buFont typeface="Georgia" pitchFamily="-72" charset="0"/>
              <a:buNone/>
            </a:pPr>
            <a:r>
              <a:rPr lang="en-US" sz="3200" smtClean="0"/>
              <a:t>Diagnosis?</a:t>
            </a:r>
          </a:p>
        </p:txBody>
      </p:sp>
    </p:spTree>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1730" name="Title 1"/>
          <p:cNvSpPr>
            <a:spLocks noGrp="1"/>
          </p:cNvSpPr>
          <p:nvPr>
            <p:ph type="title"/>
          </p:nvPr>
        </p:nvSpPr>
        <p:spPr>
          <a:xfrm>
            <a:off x="304800" y="409575"/>
            <a:ext cx="8229600" cy="1066800"/>
          </a:xfrm>
        </p:spPr>
        <p:txBody>
          <a:bodyPr/>
          <a:lstStyle/>
          <a:p>
            <a:r>
              <a:rPr lang="en-US" b="1" smtClean="0"/>
              <a:t>C A S E : </a:t>
            </a:r>
            <a:r>
              <a:rPr lang="en-US" i="1" smtClean="0"/>
              <a:t>Baby Boy ANC</a:t>
            </a:r>
          </a:p>
        </p:txBody>
      </p:sp>
      <p:sp>
        <p:nvSpPr>
          <p:cNvPr id="201731" name="Content Placeholder 2"/>
          <p:cNvSpPr>
            <a:spLocks noGrp="1"/>
          </p:cNvSpPr>
          <p:nvPr>
            <p:ph idx="1"/>
          </p:nvPr>
        </p:nvSpPr>
        <p:spPr>
          <a:xfrm>
            <a:off x="304800" y="1371600"/>
            <a:ext cx="8610600" cy="5257800"/>
          </a:xfrm>
        </p:spPr>
        <p:txBody>
          <a:bodyPr/>
          <a:lstStyle/>
          <a:p>
            <a:pPr marL="0" indent="0">
              <a:buFont typeface="Georgia" pitchFamily="-72" charset="0"/>
              <a:buNone/>
            </a:pPr>
            <a:endParaRPr lang="en-US" smtClean="0"/>
          </a:p>
          <a:p>
            <a:pPr marL="0" indent="0">
              <a:buFont typeface="Georgia" pitchFamily="-72" charset="0"/>
              <a:buNone/>
            </a:pPr>
            <a:r>
              <a:rPr lang="en-US" u="sng" smtClean="0"/>
              <a:t>CBC 4 week later </a:t>
            </a:r>
            <a:r>
              <a:rPr lang="en-US" smtClean="0"/>
              <a:t>: ANC 4031</a:t>
            </a:r>
          </a:p>
          <a:p>
            <a:pPr marL="0" indent="0">
              <a:buFont typeface="Georgia" pitchFamily="-72" charset="0"/>
              <a:buNone/>
            </a:pPr>
            <a:endParaRPr lang="en-US" smtClean="0"/>
          </a:p>
          <a:p>
            <a:pPr marL="0" indent="0">
              <a:buFont typeface="Georgia" pitchFamily="-72" charset="0"/>
              <a:buNone/>
            </a:pPr>
            <a:r>
              <a:rPr lang="en-US" smtClean="0"/>
              <a:t>Fevers resolved the next day</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1">
      <a:majorFont>
        <a:latin typeface="Calibri"/>
        <a:ea typeface=""/>
        <a:cs typeface=""/>
      </a:majorFont>
      <a:minorFont>
        <a:latin typeface="Bell MT"/>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16316</TotalTime>
  <Words>6746</Words>
  <Application>Microsoft Office PowerPoint</Application>
  <PresentationFormat>On-screen Show (4:3)</PresentationFormat>
  <Paragraphs>1369</Paragraphs>
  <Slides>114</Slides>
  <Notes>114</Notes>
  <HiddenSlides>18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16" baseType="lpstr">
      <vt:lpstr>Urban</vt:lpstr>
      <vt:lpstr>Microsoft Excel Chart</vt:lpstr>
      <vt:lpstr>N E U T R O P E N I A  FROM THE PICU TO PRIMARY CARE</vt:lpstr>
      <vt:lpstr>O B J E C T I V E S By the end of the lecture, be able to …</vt:lpstr>
      <vt:lpstr>PowerPoint Presentation</vt:lpstr>
      <vt:lpstr>PowerPoint Presentation</vt:lpstr>
      <vt:lpstr>PowerPoint Presentation</vt:lpstr>
      <vt:lpstr>PowerPoint Presentation</vt:lpstr>
      <vt:lpstr>C A S E S</vt:lpstr>
      <vt:lpstr>C A S E  1 : Baby Boy ANC</vt:lpstr>
      <vt:lpstr>C A S E S  2  &amp; 3</vt:lpstr>
      <vt:lpstr>Neutrophils!</vt:lpstr>
      <vt:lpstr>PowerPoint Presentation</vt:lpstr>
      <vt:lpstr>PowerPoint Presentation</vt:lpstr>
      <vt:lpstr>PowerPoint Presentation</vt:lpstr>
      <vt:lpstr>PowerPoint Presentation</vt:lpstr>
      <vt:lpstr>O B J E C T I V E S By the end of the lecture, be able to …</vt:lpstr>
      <vt:lpstr>Definition of Neutropenia</vt:lpstr>
      <vt:lpstr>PowerPoint Presentation</vt:lpstr>
      <vt:lpstr>ANC Lower Limit : varies by age</vt:lpstr>
      <vt:lpstr>Risk Stratification</vt:lpstr>
      <vt:lpstr>Mechanism of Infection</vt:lpstr>
      <vt:lpstr>Pathogens</vt:lpstr>
      <vt:lpstr>C A S E S</vt:lpstr>
      <vt:lpstr>C A S E S : Summary Statements</vt:lpstr>
      <vt:lpstr>C A S E S : Summary Statements</vt:lpstr>
      <vt:lpstr>O B J E C T I V E S By the end of the lecture, be able to …</vt:lpstr>
      <vt:lpstr>Big Picture on Neutropenia To help you narrow your differential</vt:lpstr>
      <vt:lpstr>PowerPoint Presentation</vt:lpstr>
      <vt:lpstr>For the most part . . . </vt:lpstr>
      <vt:lpstr>Acquired Neutropenia: Acquired/Extrinsic/Acute</vt:lpstr>
      <vt:lpstr>Acquired Neutropenia:  Infection</vt:lpstr>
      <vt:lpstr>Acquired Neutropenia: Acquired/Extrinsic/Acute</vt:lpstr>
      <vt:lpstr>Acquired Neutropenia: Autoimmune</vt:lpstr>
      <vt:lpstr>Acquired Neutropenia: Autoimmune</vt:lpstr>
      <vt:lpstr>PowerPoint Presentation</vt:lpstr>
      <vt:lpstr>PowerPoint Presentation</vt:lpstr>
      <vt:lpstr>PowerPoint Presentation</vt:lpstr>
      <vt:lpstr>PowerPoint Presentation</vt:lpstr>
      <vt:lpstr>PowerPoint Presentation</vt:lpstr>
      <vt:lpstr>PowerPoint Presentation</vt:lpstr>
      <vt:lpstr>C A S E S</vt:lpstr>
      <vt:lpstr>C A S E  1 : Baby Boy ANC</vt:lpstr>
      <vt:lpstr>C A S E  2 : Toddler ANC</vt:lpstr>
      <vt:lpstr>C A S E  3 : Toddler Twin ANC</vt:lpstr>
      <vt:lpstr>But remember, more than just acquired. . .</vt:lpstr>
      <vt:lpstr>Intrinsic Neutropenia: Intrinsic/Inherited/Syndromic/Chronic</vt:lpstr>
      <vt:lpstr>Inherited/Intrinsic Neutropenia:  Severe Congenital Neutropenia</vt:lpstr>
      <vt:lpstr>PowerPoint Presentation</vt:lpstr>
      <vt:lpstr>C A S E : Baby Boy ANC</vt:lpstr>
      <vt:lpstr>PowerPoint Presentation</vt:lpstr>
      <vt:lpstr>Inherited/Intrinsic Neutropenia:  Cyclic Neutropenia</vt:lpstr>
      <vt:lpstr>Inherited/Intrinsic Neutropenia:  Cyclic Neutropenia</vt:lpstr>
      <vt:lpstr>Inherited/Intrinsic Neutropenia:  Cyclic Neutropenia</vt:lpstr>
      <vt:lpstr>C A S E : Baby Boy ANC</vt:lpstr>
      <vt:lpstr>C A S E : Baby Boy ANC</vt:lpstr>
      <vt:lpstr>PowerPoint Presentation</vt:lpstr>
      <vt:lpstr>PowerPoint Presentation</vt:lpstr>
      <vt:lpstr>Immunodeficiency?</vt:lpstr>
      <vt:lpstr>PowerPoint Presentation</vt:lpstr>
      <vt:lpstr>C A S E S </vt:lpstr>
      <vt:lpstr>C A S E  1 : Baby Boy ANC</vt:lpstr>
      <vt:lpstr>C A S E  2 : Toddler ANC</vt:lpstr>
      <vt:lpstr>C A S E  3 : Toddler Twin ANC</vt:lpstr>
      <vt:lpstr>O B J E C T I V E S By the end of the lecture, be able to …</vt:lpstr>
      <vt:lpstr>Evaluation</vt:lpstr>
      <vt:lpstr>Evaluation -- Situations</vt:lpstr>
      <vt:lpstr>Evaluation -- Situations</vt:lpstr>
      <vt:lpstr>PowerPoint Presentation</vt:lpstr>
      <vt:lpstr>When do I order a CBC?</vt:lpstr>
      <vt:lpstr>When do I refer?</vt:lpstr>
      <vt:lpstr>PowerPoint Presentation</vt:lpstr>
      <vt:lpstr>PowerPoint Presentation</vt:lpstr>
      <vt:lpstr>PowerPoint Presentation</vt:lpstr>
      <vt:lpstr>O B J E C T I V E S By the end of the lecture, be able to …</vt:lpstr>
      <vt:lpstr>Fever and Neutropenia</vt:lpstr>
      <vt:lpstr>What clinical and laboratory features can be used to classify patients with FN as low or high risk?</vt:lpstr>
      <vt:lpstr>PowerPoint Presentation</vt:lpstr>
      <vt:lpstr>PowerPoint Presentation</vt:lpstr>
      <vt:lpstr>Low vs. High Risk</vt:lpstr>
      <vt:lpstr>What clinical, laboratory, and imaging studies are useful at the initial presentation of FN to assess the etiology of the episode and guide future treatment?</vt:lpstr>
      <vt:lpstr>What am I expecting to find?</vt:lpstr>
      <vt:lpstr>In children with low-risk FN, is initial or step-down outpatient management as effective and safe as inpatient management? Is oral as effective as parenteral?</vt:lpstr>
      <vt:lpstr>PowerPoint Presentation</vt:lpstr>
      <vt:lpstr>What therapy do you choose?</vt:lpstr>
      <vt:lpstr>C A S E  1 : Baby Boy ANC</vt:lpstr>
      <vt:lpstr>C A S E  2 : Toddler ANC</vt:lpstr>
      <vt:lpstr>C A S E  3 : Toddler Twin ANC</vt:lpstr>
      <vt:lpstr>When can empiric antibiotics be discontinued in patients with low- and high-risk FN?</vt:lpstr>
      <vt:lpstr>T H E R A P Y </vt:lpstr>
      <vt:lpstr>O B J E C T I V E S By the end of the lecture, be able to …</vt:lpstr>
      <vt:lpstr>Anticipatory Guidance</vt:lpstr>
      <vt:lpstr>O B J E C T I V E S By the end of the lecture, be able to …</vt:lpstr>
      <vt:lpstr>A C Q U I R E D</vt:lpstr>
      <vt:lpstr>G – C S F = Myeloid Specific Cytokine</vt:lpstr>
      <vt:lpstr>PowerPoint Presentation</vt:lpstr>
      <vt:lpstr>C A S E  1 : Baby Boy ANC</vt:lpstr>
      <vt:lpstr>C A S E : Baby Boy ANC</vt:lpstr>
      <vt:lpstr>C A S E : Baby Boy ANC</vt:lpstr>
      <vt:lpstr>C A S E  2 : Toddler ANC</vt:lpstr>
      <vt:lpstr>C A S E : Baby Boy ANC</vt:lpstr>
      <vt:lpstr>C A S E : Baby Boy ANC</vt:lpstr>
      <vt:lpstr>C A S E  3 : Toddler Twin ANC</vt:lpstr>
      <vt:lpstr>PowerPoint Presentation</vt:lpstr>
      <vt:lpstr>PowerPoint Presentation</vt:lpstr>
      <vt:lpstr>PowerPoint Presentation</vt:lpstr>
      <vt:lpstr>PowerPoint Presentation</vt:lpstr>
      <vt:lpstr>PowerPoint Presentation</vt:lpstr>
      <vt:lpstr>C A S E  1</vt:lpstr>
      <vt:lpstr>C A S E  1</vt:lpstr>
      <vt:lpstr>B O A R D  Q U E S T I O N S</vt:lpstr>
      <vt:lpstr>B O A R D  Q U E S T I O N S</vt:lpstr>
      <vt:lpstr>B O A R D  Q U E S T I O N S</vt:lpstr>
      <vt:lpstr>B O A R D  Q U E S T I O N S</vt:lpstr>
      <vt:lpstr>Summary </vt:lpstr>
      <vt:lpstr>R E F E R E N C E S </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 E U T R O P E N I A  FROM THE PICU TO PRIMARY CARE</dc:title>
  <dc:creator>Leonard, Alexis</dc:creator>
  <cp:lastModifiedBy>User, Hemoc</cp:lastModifiedBy>
  <cp:revision>309</cp:revision>
  <dcterms:created xsi:type="dcterms:W3CDTF">2015-03-23T18:24:23Z</dcterms:created>
  <dcterms:modified xsi:type="dcterms:W3CDTF">2015-09-14T15:49:25Z</dcterms:modified>
</cp:coreProperties>
</file>