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0" r:id="rId4"/>
    <p:sldId id="257" r:id="rId5"/>
    <p:sldId id="259" r:id="rId6"/>
    <p:sldId id="273" r:id="rId7"/>
    <p:sldId id="274" r:id="rId8"/>
    <p:sldId id="275" r:id="rId9"/>
    <p:sldId id="272" r:id="rId10"/>
    <p:sldId id="263" r:id="rId11"/>
    <p:sldId id="264" r:id="rId12"/>
    <p:sldId id="276" r:id="rId13"/>
    <p:sldId id="261" r:id="rId14"/>
    <p:sldId id="270" r:id="rId15"/>
    <p:sldId id="265" r:id="rId16"/>
    <p:sldId id="266" r:id="rId17"/>
    <p:sldId id="267" r:id="rId18"/>
    <p:sldId id="262" r:id="rId19"/>
    <p:sldId id="268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B79D3-E1DA-406E-8E8D-61D83FAA650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671F-9F72-4B1C-9B79-F78B14C24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4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D647B3-69CC-4835-9A09-32884FCE1227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CFE1D7A-5351-4338-8F3E-E1BBA411B7E5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E194646-C994-43A7-B501-E8C2CBB6474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F619BE-5D19-454C-9BFE-674D16D2A45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4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400800"/>
            <a:ext cx="2895600" cy="3048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KL SUMMAR, M.D.Marshall Summar, M.D.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534400" y="228600"/>
            <a:ext cx="457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4C2CB6C-883F-4B5C-B0AD-6A776E3108F9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894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400800"/>
            <a:ext cx="2895600" cy="3048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KL SUMMAR, M.D.Marshall Summar, M.D.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34400" y="228600"/>
            <a:ext cx="457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7512151-E339-42A0-AE59-1D8C50F66D1A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8176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3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3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5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6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85E23-5E00-4F00-94FE-275BBFDA95E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33BEB-8EFE-4B85-A072-A9C99C0E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0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Noon conference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May 9,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2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14429" r="21018" b="16626"/>
          <a:stretch/>
        </p:blipFill>
        <p:spPr bwMode="auto">
          <a:xfrm>
            <a:off x="762000" y="228600"/>
            <a:ext cx="7397496" cy="655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05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t="19816" r="33673" b="8040"/>
          <a:stretch/>
        </p:blipFill>
        <p:spPr bwMode="auto">
          <a:xfrm>
            <a:off x="914400" y="0"/>
            <a:ext cx="6166104" cy="721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88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Median age of death 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85738"/>
            <a:ext cx="339090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7223125" y="6080125"/>
            <a:ext cx="135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F00"/>
                </a:solidFill>
                <a:latin typeface="Times New Roman" pitchFamily="18" charset="0"/>
              </a:rPr>
              <a:t>Lancet, 2002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441325" y="2057400"/>
            <a:ext cx="1760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  <a:latin typeface="Times New Roman" pitchFamily="18" charset="0"/>
              </a:rPr>
              <a:t>Increased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  <a:latin typeface="Times New Roman" pitchFamily="18" charset="0"/>
              </a:rPr>
              <a:t>Life </a:t>
            </a:r>
          </a:p>
          <a:p>
            <a:pPr eaLnBrk="1" hangingPunct="1"/>
            <a:r>
              <a:rPr lang="en-US" altLang="en-US" sz="2400">
                <a:solidFill>
                  <a:schemeClr val="tx1"/>
                </a:solidFill>
                <a:latin typeface="Times New Roman" pitchFamily="18" charset="0"/>
              </a:rPr>
              <a:t>Expectancy</a:t>
            </a:r>
          </a:p>
        </p:txBody>
      </p:sp>
    </p:spTree>
    <p:extLst>
      <p:ext uri="{BB962C8B-B14F-4D97-AF65-F5344CB8AC3E}">
        <p14:creationId xmlns:p14="http://schemas.microsoft.com/office/powerpoint/2010/main" val="3977044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Williams syndrome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~1/10,000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Short stature, FTT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Long philtrum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Full lips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Puffy eyes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Stellate irides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SVAS, 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Hypercalcemia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“cocktail party personality”</a:t>
            </a:r>
          </a:p>
        </p:txBody>
      </p:sp>
    </p:spTree>
    <p:extLst>
      <p:ext uri="{BB962C8B-B14F-4D97-AF65-F5344CB8AC3E}">
        <p14:creationId xmlns:p14="http://schemas.microsoft.com/office/powerpoint/2010/main" val="23038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Williams syndrome</a:t>
            </a:r>
            <a:endParaRPr lang="en-US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Deletion of 7q11.23: 25 genes</a:t>
            </a:r>
            <a:endParaRPr lang="en-US" dirty="0" smtClean="0"/>
          </a:p>
        </p:txBody>
      </p:sp>
      <p:pic>
        <p:nvPicPr>
          <p:cNvPr id="10242" name="Picture 2" descr="http://circ.ahajournals.org/content/127/21/2125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652961" cy="31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25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t="18277" r="21455" b="27856"/>
          <a:stretch/>
        </p:blipFill>
        <p:spPr bwMode="auto">
          <a:xfrm>
            <a:off x="990600" y="304800"/>
            <a:ext cx="7223760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096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14204" r="14618" b="10959"/>
          <a:stretch/>
        </p:blipFill>
        <p:spPr bwMode="auto">
          <a:xfrm>
            <a:off x="-76200" y="0"/>
            <a:ext cx="9857232" cy="711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18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9234" r="9891" b="35455"/>
          <a:stretch/>
        </p:blipFill>
        <p:spPr bwMode="auto">
          <a:xfrm>
            <a:off x="-160551" y="457200"/>
            <a:ext cx="930899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99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Zellweger</a:t>
            </a:r>
            <a:r>
              <a:rPr lang="en-US" dirty="0" smtClean="0"/>
              <a:t>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High forehead</a:t>
            </a:r>
          </a:p>
          <a:p>
            <a:r>
              <a:rPr lang="en-US" sz="1400" dirty="0" smtClean="0"/>
              <a:t>Large </a:t>
            </a:r>
            <a:r>
              <a:rPr lang="en-US" sz="1400" dirty="0" err="1"/>
              <a:t>fontanelle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Epicanthus, </a:t>
            </a:r>
            <a:r>
              <a:rPr lang="en-US" sz="1400" dirty="0" err="1" smtClean="0"/>
              <a:t>Brushfield</a:t>
            </a:r>
            <a:r>
              <a:rPr lang="en-US" sz="1400" dirty="0" smtClean="0"/>
              <a:t> spots</a:t>
            </a:r>
          </a:p>
          <a:p>
            <a:r>
              <a:rPr lang="en-US" sz="1400" dirty="0" smtClean="0"/>
              <a:t>High </a:t>
            </a:r>
            <a:r>
              <a:rPr lang="en-US" sz="1400" dirty="0"/>
              <a:t>arched </a:t>
            </a:r>
            <a:r>
              <a:rPr lang="en-US" sz="1400" dirty="0" smtClean="0"/>
              <a:t>palate</a:t>
            </a:r>
          </a:p>
          <a:p>
            <a:r>
              <a:rPr lang="en-US" sz="1400" dirty="0" smtClean="0"/>
              <a:t>External </a:t>
            </a:r>
            <a:r>
              <a:rPr lang="en-US" sz="1400" dirty="0"/>
              <a:t>ear deformities</a:t>
            </a:r>
          </a:p>
          <a:p>
            <a:r>
              <a:rPr lang="en-US" sz="1400" dirty="0" err="1" smtClean="0"/>
              <a:t>Micrognathia</a:t>
            </a:r>
            <a:endParaRPr lang="en-US" sz="1400" dirty="0" smtClean="0"/>
          </a:p>
          <a:p>
            <a:r>
              <a:rPr lang="en-US" sz="1400" dirty="0" smtClean="0"/>
              <a:t>Redundant </a:t>
            </a:r>
            <a:r>
              <a:rPr lang="en-US" sz="1400" dirty="0"/>
              <a:t>skin folds of the neck</a:t>
            </a:r>
          </a:p>
          <a:p>
            <a:r>
              <a:rPr lang="en-US" sz="1400" dirty="0" smtClean="0"/>
              <a:t>Cataract/cloudy cornea, Glaucoma,  abnormal </a:t>
            </a:r>
            <a:r>
              <a:rPr lang="en-US" sz="1400" dirty="0"/>
              <a:t>retinal </a:t>
            </a:r>
            <a:r>
              <a:rPr lang="en-US" sz="1400" dirty="0" smtClean="0"/>
              <a:t>pigmentation, optic </a:t>
            </a:r>
            <a:r>
              <a:rPr lang="en-US" sz="1400" dirty="0"/>
              <a:t>disk pallor</a:t>
            </a:r>
          </a:p>
          <a:p>
            <a:r>
              <a:rPr lang="en-US" sz="1400" dirty="0"/>
              <a:t>Severe </a:t>
            </a:r>
            <a:r>
              <a:rPr lang="en-US" sz="1400" dirty="0" err="1" smtClean="0"/>
              <a:t>hypotonia</a:t>
            </a:r>
            <a:endParaRPr lang="en-US" sz="1400" dirty="0" smtClean="0"/>
          </a:p>
          <a:p>
            <a:r>
              <a:rPr lang="en-US" sz="1400" dirty="0" smtClean="0"/>
              <a:t>Abnormal </a:t>
            </a:r>
            <a:r>
              <a:rPr lang="en-US" sz="1400" dirty="0"/>
              <a:t>Moro </a:t>
            </a:r>
            <a:r>
              <a:rPr lang="en-US" sz="1400" dirty="0" smtClean="0"/>
              <a:t>response</a:t>
            </a:r>
          </a:p>
          <a:p>
            <a:r>
              <a:rPr lang="en-US" sz="1400" dirty="0" err="1" smtClean="0"/>
              <a:t>Hyporeflexia</a:t>
            </a:r>
            <a:endParaRPr lang="en-US" sz="1400" dirty="0" smtClean="0"/>
          </a:p>
          <a:p>
            <a:r>
              <a:rPr lang="en-US" sz="1400" dirty="0" smtClean="0"/>
              <a:t>Poor </a:t>
            </a:r>
            <a:r>
              <a:rPr lang="en-US" sz="1400" dirty="0"/>
              <a:t>sucking</a:t>
            </a:r>
          </a:p>
          <a:p>
            <a:r>
              <a:rPr lang="en-US" sz="1400" dirty="0"/>
              <a:t>Gavage feeding (feeding by a tube)</a:t>
            </a:r>
          </a:p>
          <a:p>
            <a:r>
              <a:rPr lang="en-US" sz="1400" dirty="0"/>
              <a:t>Epileptic seizures</a:t>
            </a:r>
          </a:p>
          <a:p>
            <a:r>
              <a:rPr lang="en-US" sz="1400" dirty="0"/>
              <a:t>Psychomotor retardation</a:t>
            </a:r>
          </a:p>
          <a:p>
            <a:r>
              <a:rPr lang="en-US" sz="1400" dirty="0"/>
              <a:t>Impaired hearing</a:t>
            </a:r>
          </a:p>
          <a:p>
            <a:r>
              <a:rPr lang="en-US" sz="1400" dirty="0" smtClean="0"/>
              <a:t>Hepatomegaly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9524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Peroxisomal</a:t>
            </a:r>
            <a:r>
              <a:rPr lang="en-US" dirty="0" smtClean="0"/>
              <a:t>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Peroxisomal</a:t>
            </a:r>
            <a:r>
              <a:rPr lang="en-US" dirty="0" smtClean="0"/>
              <a:t> biosynthesis (PEX genes)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3" t="25758" r="25597" b="45522"/>
          <a:stretch/>
        </p:blipFill>
        <p:spPr bwMode="auto">
          <a:xfrm>
            <a:off x="1143000" y="2376055"/>
            <a:ext cx="685003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11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3434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hr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403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95800"/>
            <a:ext cx="3200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3200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0"/>
            <a:ext cx="30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from Brendan Lanpher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VLCFA</a:t>
            </a:r>
          </a:p>
          <a:p>
            <a:r>
              <a:rPr lang="en-US" dirty="0" err="1" smtClean="0"/>
              <a:t>Phytanic</a:t>
            </a:r>
            <a:r>
              <a:rPr lang="en-US" dirty="0" smtClean="0"/>
              <a:t> acid</a:t>
            </a:r>
          </a:p>
          <a:p>
            <a:r>
              <a:rPr lang="en-US" dirty="0" err="1" smtClean="0"/>
              <a:t>Pristanic</a:t>
            </a:r>
            <a:r>
              <a:rPr lang="en-US" dirty="0" smtClean="0"/>
              <a:t> acid</a:t>
            </a:r>
          </a:p>
          <a:p>
            <a:r>
              <a:rPr lang="en-US" dirty="0" err="1" smtClean="0"/>
              <a:t>Plasmalogens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23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rom Image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8" t="17461" b="25186"/>
          <a:stretch>
            <a:fillRect/>
          </a:stretch>
        </p:blipFill>
        <p:spPr bwMode="auto">
          <a:xfrm>
            <a:off x="6502400" y="0"/>
            <a:ext cx="2641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Williams Ross Richert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29001" b="22667"/>
          <a:stretch>
            <a:fillRect/>
          </a:stretch>
        </p:blipFill>
        <p:spPr bwMode="auto">
          <a:xfrm>
            <a:off x="3200400" y="3200400"/>
            <a:ext cx="30257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Williams Courtnie Taylo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r="27000" b="39999"/>
          <a:stretch>
            <a:fillRect/>
          </a:stretch>
        </p:blipFill>
        <p:spPr bwMode="auto">
          <a:xfrm>
            <a:off x="0" y="0"/>
            <a:ext cx="3019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Doan Williams sx 02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334" r="25500" b="20000"/>
          <a:stretch>
            <a:fillRect/>
          </a:stretch>
        </p:blipFill>
        <p:spPr bwMode="auto">
          <a:xfrm>
            <a:off x="0" y="3200400"/>
            <a:ext cx="29575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add02William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8205" r="28000" b="14667"/>
          <a:stretch>
            <a:fillRect/>
          </a:stretch>
        </p:blipFill>
        <p:spPr bwMode="auto">
          <a:xfrm>
            <a:off x="6419850" y="3276600"/>
            <a:ext cx="27241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Chr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11784" r="7883" b="22758"/>
          <a:stretch>
            <a:fillRect/>
          </a:stretch>
        </p:blipFill>
        <p:spPr bwMode="auto">
          <a:xfrm>
            <a:off x="3352800" y="0"/>
            <a:ext cx="2724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1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80975"/>
            <a:ext cx="2354292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33" y="216486"/>
            <a:ext cx="4166895" cy="595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47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Down syndrome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Common, ~ 1/750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Features: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Hypotonia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Flat face, flat occiput (brachycephaly)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Upslanting palpebral fissures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Epicanthal folds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Prominent tongue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Single palmar creases (~50%)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Short fingers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5</a:t>
            </a:r>
            <a:r>
              <a:rPr lang="en-US" sz="2400" baseline="30000" smtClean="0"/>
              <a:t>th</a:t>
            </a:r>
            <a:r>
              <a:rPr lang="en-US" sz="2400" smtClean="0"/>
              <a:t> finger clinodactyly (incurving)</a:t>
            </a:r>
          </a:p>
        </p:txBody>
      </p:sp>
    </p:spTree>
    <p:extLst>
      <p:ext uri="{BB962C8B-B14F-4D97-AF65-F5344CB8AC3E}">
        <p14:creationId xmlns:p14="http://schemas.microsoft.com/office/powerpoint/2010/main" val="30727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47_XX_21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3500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66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Hall’s criteria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447800"/>
            <a:ext cx="5791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Hypotonia				80%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Poor Moro reflex				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Hyperflexibility of joints			80%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Excess skin on neck			80%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Flat facial profile				90%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Slanted palpebral fissures			80%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Anomalous auricles			60%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Dysplasia of pelvis			70%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Dysplasia of midphalanx of 5</a:t>
            </a:r>
            <a:r>
              <a:rPr lang="en-US" altLang="en-US" sz="2000" baseline="30000" smtClean="0"/>
              <a:t>th</a:t>
            </a:r>
            <a:r>
              <a:rPr lang="en-US" altLang="en-US" sz="2000" smtClean="0"/>
              <a:t> digit		60%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Simian crease				45%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581400" y="5410200"/>
            <a:ext cx="153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altLang="en-US" sz="1800">
                <a:solidFill>
                  <a:schemeClr val="tx1"/>
                </a:solidFill>
                <a:latin typeface="Times New Roman" pitchFamily="18" charset="0"/>
              </a:rPr>
              <a:t>4 criteria 48% 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itchFamily="18" charset="0"/>
              </a:rPr>
              <a:t>6 criteria 89%</a:t>
            </a:r>
          </a:p>
        </p:txBody>
      </p:sp>
    </p:spTree>
    <p:extLst>
      <p:ext uri="{BB962C8B-B14F-4D97-AF65-F5344CB8AC3E}">
        <p14:creationId xmlns:p14="http://schemas.microsoft.com/office/powerpoint/2010/main" val="1806299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290638" y="304800"/>
          <a:ext cx="3590925" cy="582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Photo Editor Photo" r:id="rId4" imgW="11895238" imgH="19285714" progId="MSPhotoEd.3">
                  <p:embed/>
                </p:oleObj>
              </mc:Choice>
              <mc:Fallback>
                <p:oleObj name="Photo Editor Photo" r:id="rId4" imgW="11895238" imgH="19285714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304800"/>
                        <a:ext cx="3590925" cy="5821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5" name="Line 10"/>
          <p:cNvSpPr>
            <a:spLocks noChangeShapeType="1"/>
          </p:cNvSpPr>
          <p:nvPr/>
        </p:nvSpPr>
        <p:spPr bwMode="auto">
          <a:xfrm flipH="1">
            <a:off x="3886200" y="3581400"/>
            <a:ext cx="2590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6" name="Line 11"/>
          <p:cNvSpPr>
            <a:spLocks noChangeShapeType="1"/>
          </p:cNvSpPr>
          <p:nvPr/>
        </p:nvSpPr>
        <p:spPr bwMode="auto">
          <a:xfrm flipH="1">
            <a:off x="3200400" y="3657600"/>
            <a:ext cx="1752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7" name="Text Box 12"/>
          <p:cNvSpPr txBox="1">
            <a:spLocks noChangeArrowheads="1"/>
          </p:cNvSpPr>
          <p:nvPr/>
        </p:nvSpPr>
        <p:spPr bwMode="auto">
          <a:xfrm>
            <a:off x="6461125" y="3389313"/>
            <a:ext cx="2079625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Times New Roman" pitchFamily="18" charset="0"/>
              </a:rPr>
              <a:t>“Double bubble”</a:t>
            </a:r>
          </a:p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Times New Roman" pitchFamily="18" charset="0"/>
              </a:rPr>
              <a:t>of duodenal stenosis</a:t>
            </a:r>
          </a:p>
        </p:txBody>
      </p:sp>
    </p:spTree>
    <p:extLst>
      <p:ext uri="{BB962C8B-B14F-4D97-AF65-F5344CB8AC3E}">
        <p14:creationId xmlns:p14="http://schemas.microsoft.com/office/powerpoint/2010/main" val="1614712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Growth—use the correct  growth  curve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02222"/>
            <a:ext cx="35814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10409"/>
            <a:ext cx="4321305" cy="45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94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188</Words>
  <Application>Microsoft Office PowerPoint</Application>
  <PresentationFormat>On-screen Show (4:3)</PresentationFormat>
  <Paragraphs>77</Paragraphs>
  <Slides>20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Photo Editor Photo</vt:lpstr>
      <vt:lpstr>Noon conference</vt:lpstr>
      <vt:lpstr>PowerPoint Presentation</vt:lpstr>
      <vt:lpstr>PowerPoint Presentation</vt:lpstr>
      <vt:lpstr>PowerPoint Presentation</vt:lpstr>
      <vt:lpstr>Down syndrome</vt:lpstr>
      <vt:lpstr>PowerPoint Presentation</vt:lpstr>
      <vt:lpstr>Hall’s criteria</vt:lpstr>
      <vt:lpstr>PowerPoint Presentation</vt:lpstr>
      <vt:lpstr>Growth—use the correct  growth  curve</vt:lpstr>
      <vt:lpstr>PowerPoint Presentation</vt:lpstr>
      <vt:lpstr>PowerPoint Presentation</vt:lpstr>
      <vt:lpstr>PowerPoint Presentation</vt:lpstr>
      <vt:lpstr>Williams syndrome</vt:lpstr>
      <vt:lpstr>Williams syndrome</vt:lpstr>
      <vt:lpstr>PowerPoint Presentation</vt:lpstr>
      <vt:lpstr>PowerPoint Presentation</vt:lpstr>
      <vt:lpstr>PowerPoint Presentation</vt:lpstr>
      <vt:lpstr>Zellweger syndrome</vt:lpstr>
      <vt:lpstr>Peroxisomal Disorders</vt:lpstr>
      <vt:lpstr>Diagnosis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Noon conference</dc:title>
  <dc:creator>Chapman, Kimberly</dc:creator>
  <cp:lastModifiedBy>Chapman, Kimberly</cp:lastModifiedBy>
  <cp:revision>10</cp:revision>
  <dcterms:created xsi:type="dcterms:W3CDTF">2016-05-09T13:28:34Z</dcterms:created>
  <dcterms:modified xsi:type="dcterms:W3CDTF">2016-05-09T15:33:48Z</dcterms:modified>
</cp:coreProperties>
</file>