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32" r:id="rId4"/>
    <p:sldId id="287" r:id="rId5"/>
    <p:sldId id="257" r:id="rId6"/>
    <p:sldId id="302" r:id="rId7"/>
    <p:sldId id="260" r:id="rId8"/>
    <p:sldId id="299" r:id="rId9"/>
    <p:sldId id="303" r:id="rId10"/>
    <p:sldId id="304" r:id="rId11"/>
    <p:sldId id="305" r:id="rId12"/>
    <p:sldId id="306" r:id="rId13"/>
    <p:sldId id="307" r:id="rId14"/>
    <p:sldId id="265" r:id="rId15"/>
    <p:sldId id="264" r:id="rId16"/>
    <p:sldId id="276" r:id="rId17"/>
    <p:sldId id="266" r:id="rId18"/>
    <p:sldId id="293" r:id="rId19"/>
    <p:sldId id="310" r:id="rId20"/>
    <p:sldId id="269" r:id="rId21"/>
    <p:sldId id="311" r:id="rId22"/>
    <p:sldId id="294" r:id="rId23"/>
    <p:sldId id="295" r:id="rId24"/>
    <p:sldId id="309" r:id="rId25"/>
    <p:sldId id="328" r:id="rId26"/>
    <p:sldId id="282" r:id="rId27"/>
    <p:sldId id="283" r:id="rId28"/>
    <p:sldId id="312" r:id="rId29"/>
    <p:sldId id="284" r:id="rId30"/>
    <p:sldId id="277" r:id="rId31"/>
    <p:sldId id="278" r:id="rId32"/>
    <p:sldId id="285" r:id="rId33"/>
    <p:sldId id="286" r:id="rId34"/>
    <p:sldId id="317" r:id="rId35"/>
    <p:sldId id="315" r:id="rId36"/>
    <p:sldId id="321" r:id="rId37"/>
    <p:sldId id="320" r:id="rId38"/>
    <p:sldId id="329" r:id="rId39"/>
    <p:sldId id="330" r:id="rId40"/>
    <p:sldId id="331" r:id="rId41"/>
    <p:sldId id="324" r:id="rId42"/>
    <p:sldId id="322" r:id="rId43"/>
    <p:sldId id="325" r:id="rId44"/>
    <p:sldId id="327" r:id="rId45"/>
    <p:sldId id="326" r:id="rId46"/>
    <p:sldId id="323" r:id="rId47"/>
    <p:sldId id="313" r:id="rId48"/>
    <p:sldId id="289" r:id="rId49"/>
    <p:sldId id="290" r:id="rId50"/>
    <p:sldId id="291" r:id="rId51"/>
    <p:sldId id="292" r:id="rId52"/>
    <p:sldId id="279" r:id="rId53"/>
    <p:sldId id="280" r:id="rId54"/>
    <p:sldId id="333" r:id="rId55"/>
    <p:sldId id="334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5" autoAdjust="0"/>
    <p:restoredTop sz="94660"/>
  </p:normalViewPr>
  <p:slideViewPr>
    <p:cSldViewPr>
      <p:cViewPr varScale="1">
        <p:scale>
          <a:sx n="110" d="100"/>
          <a:sy n="110" d="100"/>
        </p:scale>
        <p:origin x="163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9C2EA-CE50-4F52-A002-A912FF25D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9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61237-A4AE-4742-80B0-A73D175B6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0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8C0BB-F275-4535-A884-FD5DA2E41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05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7C280-B658-4BAD-9F5F-96216FFDA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8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F61E4-FF11-4E20-AA98-A0CF100B6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25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3BC88-3F65-4DA8-B744-0E4F47107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9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0DCF2-9F6C-4BAE-AC9B-B18B79F04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1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D8EFB-C15B-4DEC-B76E-C2C4C066D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81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84E57-9B18-49F1-AAE8-ABE3FDB1B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1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2EC0-379F-465E-B2ED-CAB209651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88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C4D51-F498-405F-AB93-9C5737E82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51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4BBE5-A2C1-4A1E-AFF7-45E7C458D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7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97D3BE5-00E3-4F61-8557-142203361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lementsofmorphology.nih.gov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Dysmorphology 101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886200"/>
            <a:ext cx="8305800" cy="17526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Seth Berger, MD, PhD</a:t>
            </a:r>
          </a:p>
          <a:p>
            <a:pPr eaLnBrk="1" hangingPunct="1"/>
            <a:r>
              <a:rPr lang="en-US" altLang="en-US" dirty="0" smtClean="0"/>
              <a:t>Pediatrics / Medical Genetics Resident</a:t>
            </a:r>
          </a:p>
          <a:p>
            <a:pPr eaLnBrk="1" hangingPunct="1"/>
            <a:r>
              <a:rPr lang="en-US" altLang="en-US" sz="2000" dirty="0" smtClean="0"/>
              <a:t>(Slides adapted with permission from Debra </a:t>
            </a:r>
            <a:r>
              <a:rPr lang="en-US" altLang="en-US" sz="2000" dirty="0" err="1" smtClean="0"/>
              <a:t>Regier</a:t>
            </a:r>
            <a:r>
              <a:rPr lang="en-US" altLang="en-US" sz="2000" dirty="0" smtClean="0"/>
              <a:t>)</a:t>
            </a:r>
            <a:endParaRPr lang="en-US" alt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4000" smtClean="0"/>
              <a:t>Trisomy 18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229600" cy="4525963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Incidence 1/7500 births</a:t>
            </a:r>
          </a:p>
          <a:p>
            <a:pPr eaLnBrk="1" hangingPunct="1"/>
            <a:r>
              <a:rPr lang="en-US" altLang="en-US" smtClean="0"/>
              <a:t>High fetal lethality (&gt;90%)</a:t>
            </a:r>
          </a:p>
          <a:p>
            <a:pPr eaLnBrk="1" hangingPunct="1"/>
            <a:r>
              <a:rPr lang="en-US" altLang="en-US" smtClean="0"/>
              <a:t>Great “masquerader”</a:t>
            </a:r>
          </a:p>
          <a:p>
            <a:pPr eaLnBrk="1" hangingPunct="1"/>
            <a:r>
              <a:rPr lang="en-US" altLang="en-US" smtClean="0"/>
              <a:t>Diagnostic keys</a:t>
            </a:r>
          </a:p>
          <a:p>
            <a:pPr lvl="1" eaLnBrk="1" hangingPunct="1"/>
            <a:r>
              <a:rPr lang="en-US" altLang="en-US" smtClean="0"/>
              <a:t>SGA</a:t>
            </a:r>
          </a:p>
          <a:p>
            <a:pPr lvl="1" eaLnBrk="1" hangingPunct="1"/>
            <a:r>
              <a:rPr lang="en-US" altLang="en-US" smtClean="0"/>
              <a:t>Craniofacial disproportion</a:t>
            </a:r>
          </a:p>
          <a:p>
            <a:pPr lvl="1" eaLnBrk="1" hangingPunct="1"/>
            <a:r>
              <a:rPr lang="en-US" altLang="en-US" smtClean="0"/>
              <a:t>Microophthalmia, auricular dysplasia, clenched hands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2336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2387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"/>
            <a:ext cx="2235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708400"/>
            <a:ext cx="47244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4000" smtClean="0"/>
              <a:t>Trisomy 13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Incidence 1/10,000 births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Diagnostic keys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Aplasia cutis congenita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Microophthalmia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Cleft lip and palate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Post-axial polydactyly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Bulbous nasal tip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Major malformations common (cardiac, renal, CNS, GI)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28600"/>
            <a:ext cx="3657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228600"/>
            <a:ext cx="2235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/>
          <a:stretch>
            <a:fillRect/>
          </a:stretch>
        </p:blipFill>
        <p:spPr bwMode="auto">
          <a:xfrm>
            <a:off x="4775200" y="3733800"/>
            <a:ext cx="4368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hrom Image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0"/>
            <a:ext cx="4545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Image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4111" r="5438" b="1370"/>
          <a:stretch>
            <a:fillRect/>
          </a:stretch>
        </p:blipFill>
        <p:spPr bwMode="auto">
          <a:xfrm>
            <a:off x="0" y="0"/>
            <a:ext cx="4473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Turner syndrome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~1/2500</a:t>
            </a:r>
          </a:p>
          <a:p>
            <a:pPr eaLnBrk="1" hangingPunct="1"/>
            <a:r>
              <a:rPr lang="en-US" altLang="en-US" sz="2800" smtClean="0"/>
              <a:t>Features:</a:t>
            </a:r>
          </a:p>
          <a:p>
            <a:pPr lvl="1" eaLnBrk="1" hangingPunct="1"/>
            <a:r>
              <a:rPr lang="en-US" altLang="en-US" sz="2400" smtClean="0"/>
              <a:t>Short, webbed neck</a:t>
            </a:r>
          </a:p>
          <a:p>
            <a:pPr lvl="1" eaLnBrk="1" hangingPunct="1"/>
            <a:r>
              <a:rPr lang="en-US" altLang="en-US" sz="2400" smtClean="0"/>
              <a:t>Congenital lymphedema</a:t>
            </a:r>
          </a:p>
          <a:p>
            <a:pPr lvl="2" eaLnBrk="1" hangingPunct="1"/>
            <a:r>
              <a:rPr lang="en-US" altLang="en-US" sz="2000" smtClean="0"/>
              <a:t>Swollen hands and feet at birth</a:t>
            </a:r>
          </a:p>
          <a:p>
            <a:pPr lvl="1" eaLnBrk="1" hangingPunct="1"/>
            <a:r>
              <a:rPr lang="en-US" altLang="en-US" sz="2400" smtClean="0"/>
              <a:t>Broad chest, wide spaced nipples</a:t>
            </a:r>
          </a:p>
          <a:p>
            <a:pPr lvl="1" eaLnBrk="1" hangingPunct="1"/>
            <a:r>
              <a:rPr lang="en-US" altLang="en-US" sz="2400" smtClean="0"/>
              <a:t>+/- epicanthic folds, down-slanting palp. Fissures</a:t>
            </a:r>
          </a:p>
          <a:p>
            <a:pPr lvl="1" eaLnBrk="1" hangingPunct="1"/>
            <a:r>
              <a:rPr lang="en-US" altLang="en-US" sz="2400" smtClean="0"/>
              <a:t>Cubitus valgus</a:t>
            </a:r>
          </a:p>
          <a:p>
            <a:pPr lvl="1" eaLnBrk="1" hangingPunct="1"/>
            <a:r>
              <a:rPr lang="en-US" altLang="en-US" sz="2400" smtClean="0"/>
              <a:t>Congenital heart disease (particularly coarctation)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hrom Image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8" t="17461" b="25186"/>
          <a:stretch>
            <a:fillRect/>
          </a:stretch>
        </p:blipFill>
        <p:spPr bwMode="auto">
          <a:xfrm>
            <a:off x="6502400" y="0"/>
            <a:ext cx="2641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Williams Ross Richert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r="29001" b="22667"/>
          <a:stretch>
            <a:fillRect/>
          </a:stretch>
        </p:blipFill>
        <p:spPr bwMode="auto">
          <a:xfrm>
            <a:off x="3200400" y="3200400"/>
            <a:ext cx="30257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Williams Courtnie Taylo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0" r="27000" b="39999"/>
          <a:stretch>
            <a:fillRect/>
          </a:stretch>
        </p:blipFill>
        <p:spPr bwMode="auto">
          <a:xfrm>
            <a:off x="0" y="0"/>
            <a:ext cx="30194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Doan Williams sx 02"/>
          <p:cNvPicPr>
            <a:picLocks noChangeAspect="1" noChangeArrowheads="1"/>
          </p:cNvPicPr>
          <p:nvPr/>
        </p:nvPicPr>
        <p:blipFill>
          <a:blip r:embed="rId5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3334" r="25500" b="20000"/>
          <a:stretch>
            <a:fillRect/>
          </a:stretch>
        </p:blipFill>
        <p:spPr bwMode="auto">
          <a:xfrm>
            <a:off x="0" y="3200400"/>
            <a:ext cx="29575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Ladd02William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8205" r="28000" b="14667"/>
          <a:stretch>
            <a:fillRect/>
          </a:stretch>
        </p:blipFill>
        <p:spPr bwMode="auto">
          <a:xfrm>
            <a:off x="6419850" y="3276600"/>
            <a:ext cx="27241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Chr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11784" r="7883" b="22758"/>
          <a:stretch>
            <a:fillRect/>
          </a:stretch>
        </p:blipFill>
        <p:spPr bwMode="auto">
          <a:xfrm>
            <a:off x="3352800" y="0"/>
            <a:ext cx="2724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Williams syndrome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~1/10,000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Features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Short stature, FTT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Long philtrum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Full lips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Puffy eyes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Stellate irides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SVAS, 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Hypercalcemia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“cocktail party personality”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ys 01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t="6421" b="8974"/>
          <a:stretch>
            <a:fillRect/>
          </a:stretch>
        </p:blipFill>
        <p:spPr bwMode="auto">
          <a:xfrm>
            <a:off x="0" y="0"/>
            <a:ext cx="4694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Dys 02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"/>
          <a:stretch>
            <a:fillRect/>
          </a:stretch>
        </p:blipFill>
        <p:spPr bwMode="auto">
          <a:xfrm>
            <a:off x="4913313" y="0"/>
            <a:ext cx="4230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5221288" cy="348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Image" r:id="rId3" imgW="8310625" imgH="5540417" progId="Photoshop.Image.4">
                  <p:embed/>
                </p:oleObj>
              </mc:Choice>
              <mc:Fallback>
                <p:oleObj name="Image" r:id="rId3" imgW="8310625" imgH="5540417" progId="Photoshop.Image.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221288" cy="348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 descr="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0"/>
            <a:ext cx="51816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3962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Approach to dysmorphology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Describe what you see</a:t>
            </a:r>
          </a:p>
          <a:p>
            <a:pPr eaLnBrk="1" hangingPunct="1"/>
            <a:r>
              <a:rPr lang="en-US" altLang="en-US" smtClean="0"/>
              <a:t>Choose words carefully</a:t>
            </a:r>
          </a:p>
          <a:p>
            <a:pPr lvl="1" eaLnBrk="1" hangingPunct="1"/>
            <a:r>
              <a:rPr lang="en-US" altLang="en-US" smtClean="0"/>
              <a:t>Accurate use of lay terms better than misuse of medicalese</a:t>
            </a:r>
          </a:p>
          <a:p>
            <a:pPr eaLnBrk="1" hangingPunct="1"/>
            <a:r>
              <a:rPr lang="en-US" altLang="en-US" smtClean="0"/>
              <a:t>When in doubt, measure</a:t>
            </a:r>
          </a:p>
          <a:p>
            <a:pPr lvl="1" eaLnBrk="1" hangingPunct="1"/>
            <a:r>
              <a:rPr lang="en-US" altLang="en-US" smtClean="0"/>
              <a:t>Growth charts available for everything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Achondroplasia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~1/25,000</a:t>
            </a:r>
          </a:p>
          <a:p>
            <a:pPr eaLnBrk="1" hangingPunct="1"/>
            <a:r>
              <a:rPr lang="en-US" altLang="en-US" smtClean="0"/>
              <a:t>Rhizomelic (proximal segment) dwarfism</a:t>
            </a:r>
          </a:p>
          <a:p>
            <a:pPr eaLnBrk="1" hangingPunct="1"/>
            <a:r>
              <a:rPr lang="en-US" altLang="en-US" smtClean="0"/>
              <a:t>Distinctive facies</a:t>
            </a:r>
          </a:p>
          <a:p>
            <a:pPr lvl="1" eaLnBrk="1" hangingPunct="1"/>
            <a:r>
              <a:rPr lang="en-US" altLang="en-US" smtClean="0"/>
              <a:t>Macrocephaly</a:t>
            </a:r>
          </a:p>
          <a:p>
            <a:pPr lvl="1" eaLnBrk="1" hangingPunct="1"/>
            <a:r>
              <a:rPr lang="en-US" altLang="en-US" smtClean="0"/>
              <a:t>Frontal bossing</a:t>
            </a:r>
          </a:p>
          <a:p>
            <a:pPr lvl="1" eaLnBrk="1" hangingPunct="1"/>
            <a:r>
              <a:rPr lang="en-US" altLang="en-US" smtClean="0"/>
              <a:t>Midface hypoplasia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Untitled-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45611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>
            <a:fillRect/>
          </a:stretch>
        </p:blipFill>
        <p:spPr bwMode="auto">
          <a:xfrm>
            <a:off x="4508500" y="304800"/>
            <a:ext cx="46355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WS Williams01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10341" r="14006" b="17276"/>
          <a:stretch>
            <a:fillRect/>
          </a:stretch>
        </p:blipFill>
        <p:spPr bwMode="auto">
          <a:xfrm>
            <a:off x="0" y="0"/>
            <a:ext cx="70866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BWS Williams03"/>
          <p:cNvPicPr>
            <a:picLocks noChangeAspect="1" noChangeArrowheads="1"/>
          </p:cNvPicPr>
          <p:nvPr/>
        </p:nvPicPr>
        <p:blipFill>
          <a:blip r:embed="rId3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r="12909"/>
          <a:stretch>
            <a:fillRect/>
          </a:stretch>
        </p:blipFill>
        <p:spPr bwMode="auto">
          <a:xfrm>
            <a:off x="4572000" y="2006600"/>
            <a:ext cx="45720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BWS Williams05"/>
          <p:cNvPicPr>
            <a:picLocks noChangeAspect="1" noChangeArrowheads="1"/>
          </p:cNvPicPr>
          <p:nvPr/>
        </p:nvPicPr>
        <p:blipFill>
          <a:blip r:embed="rId4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20750" r="10126" b="35500"/>
          <a:stretch>
            <a:fillRect/>
          </a:stretch>
        </p:blipFill>
        <p:spPr bwMode="auto">
          <a:xfrm>
            <a:off x="-4763" y="4729163"/>
            <a:ext cx="4572001" cy="21320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Beckwith Wiedemann Syndrome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LGA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Macroglossia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Ear pits/creases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Omphalocele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Hemihypertrophy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Cancer risk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Wilms, hepatoblastoma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Neonatal hypoglycemia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Multiple genetic causes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2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1333" r="25500" b="31334"/>
          <a:stretch>
            <a:fillRect/>
          </a:stretch>
        </p:blipFill>
        <p:spPr bwMode="auto">
          <a:xfrm>
            <a:off x="3421063" y="3048000"/>
            <a:ext cx="252571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8999" r="14999" b="16667"/>
          <a:stretch>
            <a:fillRect/>
          </a:stretch>
        </p:blipFill>
        <p:spPr bwMode="auto">
          <a:xfrm>
            <a:off x="0" y="0"/>
            <a:ext cx="2946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18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334" r="14999" b="30000"/>
          <a:stretch>
            <a:fillRect/>
          </a:stretch>
        </p:blipFill>
        <p:spPr bwMode="auto">
          <a:xfrm>
            <a:off x="3759200" y="0"/>
            <a:ext cx="20796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2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6667" r="20000" b="26666"/>
          <a:stretch>
            <a:fillRect/>
          </a:stretch>
        </p:blipFill>
        <p:spPr bwMode="auto">
          <a:xfrm>
            <a:off x="6469063" y="990600"/>
            <a:ext cx="24479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Brendan Lanpher\Desktop\22q1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Velocardiofacial Syndrome </a:t>
            </a:r>
            <a:br>
              <a:rPr lang="en-US" altLang="en-US" sz="4000" smtClean="0"/>
            </a:br>
            <a:r>
              <a:rPr lang="en-US" altLang="en-US" sz="4000" smtClean="0"/>
              <a:t>(22q11 deletion)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Features</a:t>
            </a:r>
          </a:p>
          <a:p>
            <a:pPr lvl="1" eaLnBrk="1" hangingPunct="1"/>
            <a:r>
              <a:rPr lang="en-US" altLang="en-US" smtClean="0"/>
              <a:t>Tubular nose with hypoplastic alae nasae</a:t>
            </a:r>
          </a:p>
          <a:p>
            <a:pPr lvl="1" eaLnBrk="1" hangingPunct="1"/>
            <a:r>
              <a:rPr lang="en-US" altLang="en-US" smtClean="0"/>
              <a:t>Palate abnormalities</a:t>
            </a:r>
          </a:p>
          <a:p>
            <a:pPr lvl="2" eaLnBrk="1" hangingPunct="1"/>
            <a:r>
              <a:rPr lang="en-US" altLang="en-US" smtClean="0"/>
              <a:t>Cleft, velopharyngeal incompetence, nasal voice</a:t>
            </a:r>
          </a:p>
          <a:p>
            <a:pPr lvl="1" eaLnBrk="1" hangingPunct="1"/>
            <a:r>
              <a:rPr lang="en-US" altLang="en-US" smtClean="0"/>
              <a:t>Long tapering fingers</a:t>
            </a:r>
          </a:p>
          <a:p>
            <a:pPr lvl="1" eaLnBrk="1" hangingPunct="1"/>
            <a:r>
              <a:rPr lang="en-US" altLang="en-US" smtClean="0"/>
              <a:t>Cardiac abnormalities</a:t>
            </a:r>
          </a:p>
          <a:p>
            <a:pPr lvl="2" eaLnBrk="1" hangingPunct="1"/>
            <a:r>
              <a:rPr lang="en-US" altLang="en-US" smtClean="0"/>
              <a:t>Outflow tract </a:t>
            </a:r>
          </a:p>
          <a:p>
            <a:pPr lvl="1" eaLnBrk="1" hangingPunct="1"/>
            <a:r>
              <a:rPr lang="en-US" altLang="en-US" smtClean="0"/>
              <a:t>Neurologic</a:t>
            </a:r>
          </a:p>
          <a:p>
            <a:pPr lvl="2" eaLnBrk="1" hangingPunct="1"/>
            <a:r>
              <a:rPr lang="en-US" altLang="en-US" smtClean="0"/>
              <a:t>MR, psychiatric,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00400"/>
            <a:ext cx="3443288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5562600" y="152400"/>
          <a:ext cx="210185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Micrografx Picture Publisher Object" r:id="rId4" imgW="5257800" imgH="7246800" progId="PictPub.Image.10">
                  <p:embed/>
                </p:oleObj>
              </mc:Choice>
              <mc:Fallback>
                <p:oleObj name="Micrografx Picture Publisher Object" r:id="rId4" imgW="5257800" imgH="7246800" progId="PictPub.Image.1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2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52400"/>
                        <a:ext cx="210185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4"/>
          <p:cNvGraphicFramePr>
            <a:graphicFrameLocks noChangeAspect="1"/>
          </p:cNvGraphicFramePr>
          <p:nvPr/>
        </p:nvGraphicFramePr>
        <p:xfrm>
          <a:off x="457200" y="457200"/>
          <a:ext cx="39243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Micrografx Picture Publisher Object" r:id="rId6" imgW="5920920" imgH="7932600" progId="PictPub.Image.10">
                  <p:embed/>
                </p:oleObj>
              </mc:Choice>
              <mc:Fallback>
                <p:oleObj name="Micrografx Picture Publisher Object" r:id="rId6" imgW="5920920" imgH="7932600" progId="PictPub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57200"/>
                        <a:ext cx="39243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0" y="0"/>
            <a:ext cx="44196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3"/>
          <a:stretch>
            <a:fillRect/>
          </a:stretch>
        </p:blipFill>
        <p:spPr bwMode="auto">
          <a:xfrm>
            <a:off x="4375150" y="685800"/>
            <a:ext cx="47688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Noonan Syndrome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Features:</a:t>
            </a:r>
          </a:p>
          <a:p>
            <a:pPr lvl="1" eaLnBrk="1" hangingPunct="1"/>
            <a:r>
              <a:rPr lang="en-US" altLang="en-US" smtClean="0"/>
              <a:t>Short stature</a:t>
            </a:r>
          </a:p>
          <a:p>
            <a:pPr lvl="1" eaLnBrk="1" hangingPunct="1"/>
            <a:r>
              <a:rPr lang="en-US" altLang="en-US" smtClean="0"/>
              <a:t>Hypertelorism</a:t>
            </a:r>
          </a:p>
          <a:p>
            <a:pPr lvl="1" eaLnBrk="1" hangingPunct="1"/>
            <a:r>
              <a:rPr lang="en-US" altLang="en-US" smtClean="0"/>
              <a:t>Downslanting palpebral fissures</a:t>
            </a:r>
          </a:p>
          <a:p>
            <a:pPr lvl="1" eaLnBrk="1" hangingPunct="1"/>
            <a:r>
              <a:rPr lang="en-US" altLang="en-US" smtClean="0"/>
              <a:t>Low-set, posteriorly rotated ears</a:t>
            </a:r>
          </a:p>
          <a:p>
            <a:pPr lvl="1" eaLnBrk="1" hangingPunct="1"/>
            <a:r>
              <a:rPr lang="en-US" altLang="en-US" smtClean="0"/>
              <a:t>Short neck</a:t>
            </a:r>
          </a:p>
          <a:p>
            <a:pPr lvl="1" eaLnBrk="1" hangingPunct="1"/>
            <a:r>
              <a:rPr lang="en-US" altLang="en-US" smtClean="0"/>
              <a:t>Broad chest, pectus abnormality</a:t>
            </a:r>
          </a:p>
          <a:p>
            <a:pPr lvl="1" eaLnBrk="1" hangingPunct="1"/>
            <a:r>
              <a:rPr lang="en-US" altLang="en-US" smtClean="0"/>
              <a:t>Cardiac anomalies</a:t>
            </a:r>
          </a:p>
          <a:p>
            <a:pPr lvl="1"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Dysmorphology</a:t>
            </a:r>
            <a:r>
              <a:rPr lang="en-US" dirty="0" smtClean="0"/>
              <a:t>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hlinkClick r:id="rId2"/>
            </a:endParaRPr>
          </a:p>
          <a:p>
            <a:r>
              <a:rPr lang="en-US" dirty="0">
                <a:hlinkClick r:id="rId2"/>
              </a:rPr>
              <a:t> </a:t>
            </a:r>
            <a:r>
              <a:rPr lang="en-US" dirty="0" smtClean="0">
                <a:hlinkClick r:id="rId2"/>
              </a:rPr>
              <a:t> https</a:t>
            </a:r>
            <a:r>
              <a:rPr lang="en-US" dirty="0">
                <a:hlinkClick r:id="rId2"/>
              </a:rPr>
              <a:t>://elementsofmorphology.nih.gov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609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hrom Image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b="5482"/>
          <a:stretch>
            <a:fillRect/>
          </a:stretch>
        </p:blipFill>
        <p:spPr bwMode="auto">
          <a:xfrm>
            <a:off x="0" y="0"/>
            <a:ext cx="4365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Chrom Image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0"/>
            <a:ext cx="4506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Angelman syndrome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~1/20,000</a:t>
            </a:r>
          </a:p>
          <a:p>
            <a:pPr eaLnBrk="1" hangingPunct="1"/>
            <a:r>
              <a:rPr lang="en-US" altLang="en-US" smtClean="0"/>
              <a:t>Features</a:t>
            </a:r>
          </a:p>
          <a:p>
            <a:pPr lvl="1" eaLnBrk="1" hangingPunct="1"/>
            <a:r>
              <a:rPr lang="en-US" altLang="en-US" smtClean="0"/>
              <a:t>Microcephaly</a:t>
            </a:r>
          </a:p>
          <a:p>
            <a:pPr lvl="1" eaLnBrk="1" hangingPunct="1"/>
            <a:r>
              <a:rPr lang="en-US" altLang="en-US" smtClean="0"/>
              <a:t>Broad mouth</a:t>
            </a:r>
          </a:p>
          <a:p>
            <a:pPr lvl="1" eaLnBrk="1" hangingPunct="1"/>
            <a:r>
              <a:rPr lang="en-US" altLang="en-US" smtClean="0"/>
              <a:t>Prominent chin</a:t>
            </a:r>
          </a:p>
          <a:p>
            <a:pPr lvl="1" eaLnBrk="1" hangingPunct="1"/>
            <a:r>
              <a:rPr lang="en-US" altLang="en-US" smtClean="0"/>
              <a:t>Inappropriate laughter</a:t>
            </a:r>
          </a:p>
          <a:p>
            <a:pPr lvl="1" eaLnBrk="1" hangingPunct="1"/>
            <a:r>
              <a:rPr lang="en-US" altLang="en-US" smtClean="0"/>
              <a:t>Severe MR, seizures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104_04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image05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4800"/>
            <a:ext cx="30368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104_04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10938"/>
          <a:stretch>
            <a:fillRect/>
          </a:stretch>
        </p:blipFill>
        <p:spPr bwMode="auto">
          <a:xfrm>
            <a:off x="838200" y="3657600"/>
            <a:ext cx="38862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Prader-Willi Syndrome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Infantile hypotonia</a:t>
            </a:r>
          </a:p>
          <a:p>
            <a:pPr eaLnBrk="1" hangingPunct="1"/>
            <a:r>
              <a:rPr lang="en-US" altLang="en-US" smtClean="0"/>
              <a:t>“almond-shaped” eyes, epicanthal folds</a:t>
            </a:r>
          </a:p>
          <a:p>
            <a:pPr eaLnBrk="1" hangingPunct="1"/>
            <a:r>
              <a:rPr lang="en-US" altLang="en-US" smtClean="0"/>
              <a:t>Small hands/feet</a:t>
            </a:r>
          </a:p>
          <a:p>
            <a:pPr eaLnBrk="1" hangingPunct="1"/>
            <a:r>
              <a:rPr lang="en-US" altLang="en-US" smtClean="0"/>
              <a:t>Hypogonadism</a:t>
            </a:r>
          </a:p>
          <a:p>
            <a:pPr eaLnBrk="1" hangingPunct="1"/>
            <a:r>
              <a:rPr lang="en-US" altLang="en-US" smtClean="0"/>
              <a:t>Short stature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B Shu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Kabuki Syndrome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Common (1/5000-1/10,000)</a:t>
            </a:r>
          </a:p>
          <a:p>
            <a:pPr eaLnBrk="1" hangingPunct="1">
              <a:defRPr/>
            </a:pPr>
            <a:r>
              <a:rPr lang="en-US" dirty="0" smtClean="0"/>
              <a:t>Autosomal dominant</a:t>
            </a:r>
          </a:p>
          <a:p>
            <a:pPr lvl="1" eaLnBrk="1" hangingPunct="1">
              <a:defRPr/>
            </a:pPr>
            <a:r>
              <a:rPr lang="en-US" i="1" dirty="0" smtClean="0"/>
              <a:t>MLL2</a:t>
            </a:r>
            <a:r>
              <a:rPr lang="en-US" dirty="0" smtClean="0"/>
              <a:t> mutations</a:t>
            </a:r>
          </a:p>
          <a:p>
            <a:pPr eaLnBrk="1" hangingPunct="1">
              <a:defRPr/>
            </a:pPr>
            <a:r>
              <a:rPr lang="en-US" dirty="0" smtClean="0"/>
              <a:t>Craniofacial</a:t>
            </a:r>
            <a:endParaRPr lang="en-US" dirty="0"/>
          </a:p>
          <a:p>
            <a:pPr lvl="1" eaLnBrk="1" hangingPunct="1">
              <a:defRPr/>
            </a:pPr>
            <a:r>
              <a:rPr lang="en-US" dirty="0"/>
              <a:t>Long </a:t>
            </a:r>
            <a:r>
              <a:rPr lang="en-US" dirty="0" err="1"/>
              <a:t>palpebral</a:t>
            </a:r>
            <a:r>
              <a:rPr lang="en-US" dirty="0"/>
              <a:t> fissures with lateral </a:t>
            </a:r>
            <a:r>
              <a:rPr lang="en-US" dirty="0" smtClean="0"/>
              <a:t>gaping</a:t>
            </a:r>
          </a:p>
          <a:p>
            <a:pPr lvl="1" eaLnBrk="1" hangingPunct="1">
              <a:defRPr/>
            </a:pPr>
            <a:r>
              <a:rPr lang="en-US" dirty="0" smtClean="0"/>
              <a:t>Short </a:t>
            </a:r>
            <a:r>
              <a:rPr lang="en-US" dirty="0" err="1" smtClean="0"/>
              <a:t>columella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Notched, sparse eyebrows</a:t>
            </a:r>
            <a:endParaRPr lang="en-US" dirty="0"/>
          </a:p>
          <a:p>
            <a:pPr lvl="1" eaLnBrk="1" hangingPunct="1">
              <a:defRPr/>
            </a:pPr>
            <a:r>
              <a:rPr lang="en-US" dirty="0"/>
              <a:t>Ocular </a:t>
            </a:r>
            <a:r>
              <a:rPr lang="en-US" dirty="0" err="1"/>
              <a:t>colobomas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Cardiac (</a:t>
            </a:r>
            <a:r>
              <a:rPr lang="en-US" dirty="0" err="1"/>
              <a:t>atrial</a:t>
            </a:r>
            <a:r>
              <a:rPr lang="en-US" dirty="0"/>
              <a:t> </a:t>
            </a:r>
            <a:r>
              <a:rPr lang="en-US" dirty="0" err="1"/>
              <a:t>septal</a:t>
            </a:r>
            <a:r>
              <a:rPr lang="en-US" dirty="0"/>
              <a:t> defect, </a:t>
            </a:r>
            <a:r>
              <a:rPr lang="en-US" dirty="0" err="1"/>
              <a:t>coarctation</a:t>
            </a:r>
            <a:r>
              <a:rPr lang="en-US" dirty="0"/>
              <a:t>)</a:t>
            </a:r>
          </a:p>
          <a:p>
            <a:pPr eaLnBrk="1" hangingPunct="1">
              <a:defRPr/>
            </a:pPr>
            <a:r>
              <a:rPr lang="en-US" dirty="0"/>
              <a:t>Hip dysplasia</a:t>
            </a:r>
          </a:p>
          <a:p>
            <a:pPr eaLnBrk="1" hangingPunct="1">
              <a:defRPr/>
            </a:pPr>
            <a:r>
              <a:rPr lang="en-US" dirty="0"/>
              <a:t>Prominent fetal fingertip pads</a:t>
            </a:r>
          </a:p>
          <a:p>
            <a:pPr eaLnBrk="1" hangingPunct="1">
              <a:defRPr/>
            </a:pPr>
            <a:r>
              <a:rPr lang="en-US" dirty="0"/>
              <a:t>Variable cognitive deficits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38100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"/>
            <a:ext cx="41513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00400"/>
            <a:ext cx="46593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Holt-Oram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~1/100,000</a:t>
            </a:r>
          </a:p>
          <a:p>
            <a:pPr eaLnBrk="1" hangingPunct="1">
              <a:defRPr/>
            </a:pPr>
            <a:r>
              <a:rPr lang="en-US" dirty="0" smtClean="0"/>
              <a:t>Most common heart-hand syndrome</a:t>
            </a:r>
          </a:p>
          <a:p>
            <a:pPr eaLnBrk="1" hangingPunct="1">
              <a:defRPr/>
            </a:pPr>
            <a:r>
              <a:rPr lang="en-US" dirty="0" smtClean="0"/>
              <a:t>Radial ray defects</a:t>
            </a:r>
          </a:p>
          <a:p>
            <a:pPr lvl="1" eaLnBrk="1" hangingPunct="1">
              <a:defRPr/>
            </a:pPr>
            <a:r>
              <a:rPr lang="en-US" dirty="0" err="1" smtClean="0"/>
              <a:t>Thenar</a:t>
            </a:r>
            <a:r>
              <a:rPr lang="en-US" dirty="0" smtClean="0"/>
              <a:t> </a:t>
            </a:r>
            <a:r>
              <a:rPr lang="en-US" dirty="0" err="1" smtClean="0"/>
              <a:t>hypoplasia</a:t>
            </a:r>
            <a:r>
              <a:rPr lang="en-US" dirty="0" smtClean="0"/>
              <a:t>, carpal bone anomalies, radial </a:t>
            </a:r>
            <a:r>
              <a:rPr lang="en-US" dirty="0" err="1" smtClean="0"/>
              <a:t>aplasia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Heart anomalies</a:t>
            </a:r>
          </a:p>
          <a:p>
            <a:pPr lvl="1" eaLnBrk="1" hangingPunct="1">
              <a:defRPr/>
            </a:pPr>
            <a:r>
              <a:rPr lang="en-US" dirty="0" smtClean="0"/>
              <a:t>ASD, VSD most common</a:t>
            </a:r>
          </a:p>
          <a:p>
            <a:pPr lvl="1" eaLnBrk="1" hangingPunct="1">
              <a:defRPr/>
            </a:pPr>
            <a:r>
              <a:rPr lang="en-US" dirty="0" err="1" smtClean="0"/>
              <a:t>Conotruncal</a:t>
            </a:r>
            <a:r>
              <a:rPr lang="en-US" dirty="0" smtClean="0"/>
              <a:t> defects rare</a:t>
            </a:r>
          </a:p>
          <a:p>
            <a:pPr eaLnBrk="1" hangingPunct="1">
              <a:defRPr/>
            </a:pPr>
            <a:r>
              <a:rPr lang="en-US" dirty="0" smtClean="0"/>
              <a:t>Genetic cause:  </a:t>
            </a:r>
            <a:r>
              <a:rPr lang="en-US" i="1" dirty="0" smtClean="0"/>
              <a:t>TBX5 </a:t>
            </a:r>
            <a:r>
              <a:rPr lang="en-US" dirty="0" smtClean="0"/>
              <a:t>mutations</a:t>
            </a:r>
          </a:p>
          <a:p>
            <a:pPr eaLnBrk="1" hangingPunct="1">
              <a:defRPr/>
            </a:pPr>
            <a:r>
              <a:rPr lang="en-US" dirty="0" smtClean="0"/>
              <a:t>Autosomal dominant, high </a:t>
            </a:r>
            <a:r>
              <a:rPr lang="en-US" dirty="0" err="1" smtClean="0"/>
              <a:t>penetrance</a:t>
            </a:r>
            <a:r>
              <a:rPr lang="en-US" dirty="0" smtClean="0"/>
              <a:t>, variable expressivity</a:t>
            </a:r>
          </a:p>
          <a:p>
            <a:pPr eaLnBrk="1" hangingPunct="1">
              <a:defRPr/>
            </a:pPr>
            <a:r>
              <a:rPr lang="en-US" dirty="0" smtClean="0"/>
              <a:t>Normal intellect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addleTreacherCollins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334" r="23000" b="17583"/>
          <a:stretch>
            <a:fillRect/>
          </a:stretch>
        </p:blipFill>
        <p:spPr bwMode="auto">
          <a:xfrm>
            <a:off x="990600" y="69850"/>
            <a:ext cx="7162800" cy="658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60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MaddleTreacherCollins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8199" r="19000" b="19632"/>
          <a:stretch>
            <a:fillRect/>
          </a:stretch>
        </p:blipFill>
        <p:spPr bwMode="auto">
          <a:xfrm>
            <a:off x="685800" y="228600"/>
            <a:ext cx="7848600" cy="648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39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ntitled-1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r="6689" b="4636"/>
          <a:stretch>
            <a:fillRect/>
          </a:stretch>
        </p:blipFill>
        <p:spPr bwMode="auto">
          <a:xfrm>
            <a:off x="0" y="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43156" r="17845" b="7292"/>
          <a:stretch>
            <a:fillRect/>
          </a:stretch>
        </p:blipFill>
        <p:spPr bwMode="auto">
          <a:xfrm>
            <a:off x="3505200" y="2133600"/>
            <a:ext cx="5638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419600" y="152400"/>
            <a:ext cx="4191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/>
              <a:t>Dysmorphology  is pattern 	 recognition!</a:t>
            </a:r>
            <a:endParaRPr lang="en-US" alt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Treacher-Collins syndrome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Rare</a:t>
            </a:r>
          </a:p>
          <a:p>
            <a:pPr eaLnBrk="1" hangingPunct="1"/>
            <a:r>
              <a:rPr lang="en-US" altLang="en-US" smtClean="0"/>
              <a:t>Features</a:t>
            </a:r>
          </a:p>
          <a:p>
            <a:pPr lvl="1" eaLnBrk="1" hangingPunct="1"/>
            <a:r>
              <a:rPr lang="en-US" altLang="en-US" smtClean="0"/>
              <a:t>Short, downslanting palpebral fissures</a:t>
            </a:r>
          </a:p>
          <a:p>
            <a:pPr lvl="1" eaLnBrk="1" hangingPunct="1"/>
            <a:r>
              <a:rPr lang="en-US" altLang="en-US" smtClean="0"/>
              <a:t>Eyelid colobomas (inferior, lateral)</a:t>
            </a:r>
          </a:p>
          <a:p>
            <a:pPr lvl="1" eaLnBrk="1" hangingPunct="1"/>
            <a:r>
              <a:rPr lang="en-US" altLang="en-US" smtClean="0"/>
              <a:t>Hypertelorism</a:t>
            </a:r>
          </a:p>
          <a:p>
            <a:pPr lvl="1" eaLnBrk="1" hangingPunct="1"/>
            <a:r>
              <a:rPr lang="en-US" altLang="en-US" smtClean="0"/>
              <a:t>Microtia, atretic ear canals</a:t>
            </a:r>
          </a:p>
          <a:p>
            <a:pPr lvl="1" eaLnBrk="1" hangingPunct="1"/>
            <a:r>
              <a:rPr lang="en-US" altLang="en-US" smtClean="0"/>
              <a:t>Hypoplastic zygomatic arch</a:t>
            </a:r>
          </a:p>
          <a:p>
            <a:pPr lvl="1" eaLnBrk="1" hangingPunct="1"/>
            <a:r>
              <a:rPr lang="en-US" altLang="en-US" smtClean="0"/>
              <a:t>Micrognathia, cleft palate</a:t>
            </a:r>
          </a:p>
        </p:txBody>
      </p:sp>
    </p:spTree>
    <p:extLst>
      <p:ext uri="{BB962C8B-B14F-4D97-AF65-F5344CB8AC3E}">
        <p14:creationId xmlns:p14="http://schemas.microsoft.com/office/powerpoint/2010/main" val="368048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age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9342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Marfan Syndrome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 smtClean="0">
                <a:cs typeface="Times New Roman" pitchFamily="18" charset="0"/>
              </a:rPr>
              <a:t>Multiple </a:t>
            </a:r>
            <a:r>
              <a:rPr lang="en-US" dirty="0">
                <a:cs typeface="Times New Roman" pitchFamily="18" charset="0"/>
              </a:rPr>
              <a:t>system involvement</a:t>
            </a:r>
          </a:p>
          <a:p>
            <a:pPr lvl="1" eaLnBrk="1" hangingPunct="1">
              <a:defRPr/>
            </a:pPr>
            <a:r>
              <a:rPr lang="en-US" dirty="0" smtClean="0">
                <a:cs typeface="Times New Roman" pitchFamily="18" charset="0"/>
              </a:rPr>
              <a:t>Skeletal</a:t>
            </a:r>
            <a:r>
              <a:rPr lang="en-US" dirty="0">
                <a:cs typeface="Times New Roman" pitchFamily="18" charset="0"/>
              </a:rPr>
              <a:t>, ocular, cardiac, </a:t>
            </a:r>
            <a:r>
              <a:rPr lang="en-US" dirty="0" smtClean="0">
                <a:cs typeface="Times New Roman" pitchFamily="18" charset="0"/>
              </a:rPr>
              <a:t>others</a:t>
            </a:r>
          </a:p>
          <a:p>
            <a:pPr eaLnBrk="1" hangingPunct="1">
              <a:defRPr/>
            </a:pPr>
            <a:r>
              <a:rPr lang="en-US" dirty="0" smtClean="0"/>
              <a:t>Ghent criteria </a:t>
            </a:r>
          </a:p>
          <a:p>
            <a:pPr lvl="1" eaLnBrk="1" hangingPunct="1">
              <a:defRPr/>
            </a:pPr>
            <a:r>
              <a:rPr lang="en-US" dirty="0" smtClean="0"/>
              <a:t>2 major features</a:t>
            </a:r>
          </a:p>
          <a:p>
            <a:pPr lvl="2" eaLnBrk="1" hangingPunct="1">
              <a:defRPr/>
            </a:pPr>
            <a:r>
              <a:rPr lang="en-US" dirty="0" smtClean="0"/>
              <a:t>Skeletal (need 4+ findings)</a:t>
            </a:r>
          </a:p>
          <a:p>
            <a:pPr lvl="2" eaLnBrk="1" hangingPunct="1">
              <a:defRPr/>
            </a:pPr>
            <a:r>
              <a:rPr lang="en-US" dirty="0" smtClean="0"/>
              <a:t>Ocular (</a:t>
            </a:r>
            <a:r>
              <a:rPr lang="en-US" dirty="0" err="1" smtClean="0"/>
              <a:t>ectopia</a:t>
            </a:r>
            <a:r>
              <a:rPr lang="en-US" dirty="0" smtClean="0"/>
              <a:t> </a:t>
            </a:r>
            <a:r>
              <a:rPr lang="en-US" dirty="0" err="1" smtClean="0"/>
              <a:t>lentis</a:t>
            </a:r>
            <a:r>
              <a:rPr lang="en-US" dirty="0" smtClean="0"/>
              <a:t>)</a:t>
            </a:r>
          </a:p>
          <a:p>
            <a:pPr lvl="2" eaLnBrk="1" hangingPunct="1">
              <a:defRPr/>
            </a:pPr>
            <a:r>
              <a:rPr lang="en-US" dirty="0" smtClean="0"/>
              <a:t>Cardiovascular (dilation of aortic root or ascending)</a:t>
            </a:r>
          </a:p>
          <a:p>
            <a:pPr lvl="2" eaLnBrk="1" hangingPunct="1">
              <a:defRPr/>
            </a:pPr>
            <a:r>
              <a:rPr lang="en-US" dirty="0" err="1" smtClean="0"/>
              <a:t>Lumbosacral</a:t>
            </a:r>
            <a:r>
              <a:rPr lang="en-US" dirty="0" smtClean="0"/>
              <a:t> </a:t>
            </a:r>
            <a:r>
              <a:rPr lang="en-US" dirty="0" err="1" smtClean="0"/>
              <a:t>dural</a:t>
            </a:r>
            <a:r>
              <a:rPr lang="en-US" dirty="0" smtClean="0"/>
              <a:t> </a:t>
            </a:r>
            <a:r>
              <a:rPr lang="en-US" dirty="0" err="1" smtClean="0"/>
              <a:t>ectasia</a:t>
            </a:r>
            <a:endParaRPr lang="en-US" dirty="0" smtClean="0"/>
          </a:p>
          <a:p>
            <a:pPr lvl="2" eaLnBrk="1" hangingPunct="1">
              <a:defRPr/>
            </a:pPr>
            <a:r>
              <a:rPr lang="en-US" dirty="0" smtClean="0"/>
              <a:t>First-degree relative, or identified mutation</a:t>
            </a:r>
          </a:p>
          <a:p>
            <a:pPr lvl="2" eaLnBrk="1" hangingPunct="1">
              <a:defRPr/>
            </a:pPr>
            <a:r>
              <a:rPr lang="en-US" i="1" dirty="0" smtClean="0"/>
              <a:t>FBN1 </a:t>
            </a:r>
            <a:r>
              <a:rPr lang="en-US" dirty="0" smtClean="0"/>
              <a:t>mutation</a:t>
            </a:r>
            <a:endParaRPr lang="en-US" i="1" dirty="0" smtClean="0"/>
          </a:p>
          <a:p>
            <a:pPr lvl="1" eaLnBrk="1" hangingPunct="1">
              <a:defRPr/>
            </a:pPr>
            <a:r>
              <a:rPr lang="en-US" dirty="0" smtClean="0"/>
              <a:t>Or 1 major and 2 minor</a:t>
            </a:r>
          </a:p>
          <a:p>
            <a:pPr lvl="2" eaLnBrk="1" hangingPunct="1">
              <a:defRPr/>
            </a:pPr>
            <a:r>
              <a:rPr lang="en-US" dirty="0" smtClean="0"/>
              <a:t>As above, also pulmonary, skin criteria</a:t>
            </a:r>
          </a:p>
          <a:p>
            <a:pPr lvl="1" eaLnBrk="1" hangingPunct="1">
              <a:defRPr/>
            </a:pPr>
            <a:endParaRPr lang="el-GR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685800"/>
            <a:ext cx="36544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mage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12838"/>
            <a:ext cx="685800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19188"/>
            <a:ext cx="68580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Marfan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Autosomal dominant</a:t>
            </a:r>
          </a:p>
          <a:p>
            <a:pPr lvl="1" eaLnBrk="1" hangingPunct="1">
              <a:defRPr/>
            </a:pPr>
            <a:r>
              <a:rPr lang="en-US" dirty="0" smtClean="0"/>
              <a:t>Most with an affected parent (~75%)</a:t>
            </a:r>
          </a:p>
          <a:p>
            <a:pPr eaLnBrk="1" hangingPunct="1">
              <a:defRPr/>
            </a:pPr>
            <a:r>
              <a:rPr lang="en-US" dirty="0" smtClean="0"/>
              <a:t>Aortic disease (aneurysm, rupture, dissection) is major source of mortality/morbidity</a:t>
            </a:r>
          </a:p>
          <a:p>
            <a:pPr eaLnBrk="1" hangingPunct="1">
              <a:defRPr/>
            </a:pPr>
            <a:r>
              <a:rPr lang="en-US" dirty="0" smtClean="0"/>
              <a:t>Excess TGF</a:t>
            </a:r>
            <a:r>
              <a:rPr lang="el-GR" dirty="0" smtClean="0"/>
              <a:t>β</a:t>
            </a:r>
            <a:r>
              <a:rPr lang="en-US" dirty="0" smtClean="0"/>
              <a:t> </a:t>
            </a:r>
            <a:r>
              <a:rPr lang="en-US" dirty="0" err="1" smtClean="0"/>
              <a:t>signalling</a:t>
            </a:r>
            <a:r>
              <a:rPr lang="en-US" dirty="0" smtClean="0"/>
              <a:t> is responsible for aortic changes</a:t>
            </a:r>
          </a:p>
          <a:p>
            <a:pPr lvl="1" eaLnBrk="1" hangingPunct="1">
              <a:defRPr/>
            </a:pPr>
            <a:r>
              <a:rPr lang="en-US" dirty="0" smtClean="0"/>
              <a:t>Responds well to </a:t>
            </a:r>
            <a:r>
              <a:rPr lang="en-US" dirty="0" err="1" smtClean="0"/>
              <a:t>Losartan</a:t>
            </a:r>
            <a:r>
              <a:rPr lang="en-US" dirty="0" smtClean="0"/>
              <a:t> (anti- TGF</a:t>
            </a:r>
            <a:r>
              <a:rPr lang="el-GR" dirty="0" smtClean="0"/>
              <a:t>β</a:t>
            </a:r>
            <a:r>
              <a:rPr lang="en-US" dirty="0" smtClean="0"/>
              <a:t>  effects)</a:t>
            </a:r>
          </a:p>
          <a:p>
            <a:pPr lvl="2" eaLnBrk="1" hangingPunct="1">
              <a:defRPr/>
            </a:pPr>
            <a:r>
              <a:rPr lang="en-US" dirty="0" smtClean="0"/>
              <a:t>Surgery, beta-blockade were primary treatment before discovery of TGF</a:t>
            </a:r>
            <a:r>
              <a:rPr lang="el-GR" dirty="0" smtClean="0"/>
              <a:t>β</a:t>
            </a:r>
            <a:r>
              <a:rPr lang="en-US" dirty="0" smtClean="0"/>
              <a:t> role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228600"/>
          <a:ext cx="4370388" cy="638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Image" r:id="rId3" imgW="6989058" imgH="10483586" progId="Photoshop.Image.4">
                  <p:embed/>
                </p:oleObj>
              </mc:Choice>
              <mc:Fallback>
                <p:oleObj name="Image" r:id="rId3" imgW="6989058" imgH="10483586" progId="Photoshop.Image.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617"/>
                      <a:stretch>
                        <a:fillRect/>
                      </a:stretch>
                    </p:blipFill>
                    <p:spPr bwMode="auto">
                      <a:xfrm>
                        <a:off x="0" y="228600"/>
                        <a:ext cx="4370388" cy="638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9" name="Picture 3" descr="1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/>
          <a:stretch>
            <a:fillRect/>
          </a:stretch>
        </p:blipFill>
        <p:spPr bwMode="auto">
          <a:xfrm>
            <a:off x="4389438" y="0"/>
            <a:ext cx="47545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1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3" b="26666"/>
          <a:stretch>
            <a:fillRect/>
          </a:stretch>
        </p:blipFill>
        <p:spPr bwMode="auto">
          <a:xfrm>
            <a:off x="4419600" y="3671888"/>
            <a:ext cx="4572000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78486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Cornelia De Lange Syndrome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Hirsutism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Synophrys (unibrow)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Long eyelashes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Short, anteverted nares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Long philtrum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Thin lips, down-turned corners of mouth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Wide spaced teeth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Growth failure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Limb reduction defects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Cardiac anomalies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43434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chr 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"/>
            <a:ext cx="3403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495800"/>
            <a:ext cx="32004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05200"/>
            <a:ext cx="32004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WAAR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6477000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neurocutaneous 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Waardenburg Syndrome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~1/40,000</a:t>
            </a:r>
          </a:p>
          <a:p>
            <a:pPr eaLnBrk="1" hangingPunct="1"/>
            <a:r>
              <a:rPr lang="en-US" altLang="en-US" smtClean="0"/>
              <a:t>White forelock </a:t>
            </a:r>
          </a:p>
          <a:p>
            <a:pPr lvl="1" eaLnBrk="1" hangingPunct="1"/>
            <a:r>
              <a:rPr lang="en-US" altLang="en-US" smtClean="0"/>
              <a:t>May be subtle, may include eyebrows/lashes</a:t>
            </a:r>
          </a:p>
          <a:p>
            <a:pPr eaLnBrk="1" hangingPunct="1"/>
            <a:r>
              <a:rPr lang="en-US" altLang="en-US" smtClean="0"/>
              <a:t>Iris heterochromia</a:t>
            </a:r>
          </a:p>
          <a:p>
            <a:pPr eaLnBrk="1" hangingPunct="1"/>
            <a:r>
              <a:rPr lang="en-US" altLang="en-US" smtClean="0"/>
              <a:t>Cochlear deafness</a:t>
            </a:r>
          </a:p>
          <a:p>
            <a:pPr eaLnBrk="1" hangingPunct="1"/>
            <a:r>
              <a:rPr lang="en-US" altLang="en-US" smtClean="0"/>
              <a:t>hyptertelorism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Pack Russell-Silver 4mo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1" t="11688" r="11148" b="1299"/>
          <a:stretch>
            <a:fillRect/>
          </a:stretch>
        </p:blipFill>
        <p:spPr bwMode="auto">
          <a:xfrm>
            <a:off x="0" y="457200"/>
            <a:ext cx="2971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Pack Russell-Silver 18mo 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t="13029" r="10817" b="6404"/>
          <a:stretch>
            <a:fillRect/>
          </a:stretch>
        </p:blipFill>
        <p:spPr bwMode="auto">
          <a:xfrm>
            <a:off x="2984500" y="457200"/>
            <a:ext cx="32115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Pack Russell-Silver 3yo 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r="5402"/>
          <a:stretch>
            <a:fillRect/>
          </a:stretch>
        </p:blipFill>
        <p:spPr bwMode="auto">
          <a:xfrm>
            <a:off x="6227763" y="457200"/>
            <a:ext cx="291623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533400" y="5867400"/>
            <a:ext cx="8610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/>
              <a:t>4 months		  18 months		 3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Russell-Silver syndrome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Features</a:t>
            </a:r>
          </a:p>
          <a:p>
            <a:pPr lvl="1" eaLnBrk="1" hangingPunct="1"/>
            <a:r>
              <a:rPr lang="en-US" altLang="en-US" smtClean="0"/>
              <a:t>Growth failure</a:t>
            </a:r>
          </a:p>
          <a:p>
            <a:pPr lvl="1" eaLnBrk="1" hangingPunct="1"/>
            <a:r>
              <a:rPr lang="en-US" altLang="en-US" smtClean="0"/>
              <a:t>Large skull</a:t>
            </a:r>
          </a:p>
          <a:p>
            <a:pPr lvl="1" eaLnBrk="1" hangingPunct="1"/>
            <a:r>
              <a:rPr lang="en-US" altLang="en-US" smtClean="0"/>
              <a:t>Triangular face</a:t>
            </a:r>
          </a:p>
          <a:p>
            <a:pPr lvl="1" eaLnBrk="1" hangingPunct="1"/>
            <a:r>
              <a:rPr lang="en-US" altLang="en-US" smtClean="0"/>
              <a:t>Limb asymmetry</a:t>
            </a:r>
          </a:p>
          <a:p>
            <a:pPr eaLnBrk="1" hangingPunct="1"/>
            <a:r>
              <a:rPr lang="en-US" altLang="en-US" smtClean="0"/>
              <a:t>Multifactorial</a:t>
            </a:r>
          </a:p>
          <a:p>
            <a:pPr lvl="1" eaLnBrk="1" hangingPunct="1"/>
            <a:r>
              <a:rPr lang="en-US" altLang="en-US" smtClean="0"/>
              <a:t>10% with maternal UPD chromosome 7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3577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IND: 25%</a:t>
            </a:r>
          </a:p>
          <a:p>
            <a:pPr lvl="1"/>
            <a:r>
              <a:rPr lang="en-US" dirty="0" smtClean="0"/>
              <a:t>Ear rotation:20 degree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25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 descr="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5" descr="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"/>
            <a:ext cx="4419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5029200" y="3352800"/>
          <a:ext cx="3962400" cy="308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Image" r:id="rId5" imgW="7103424" imgH="6976350" progId="Photoshop.Image.4">
                  <p:embed/>
                </p:oleObj>
              </mc:Choice>
              <mc:Fallback>
                <p:oleObj name="Image" r:id="rId5" imgW="7103424" imgH="6976350" progId="Photoshop.Image.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56" b="25227"/>
                      <a:stretch>
                        <a:fillRect/>
                      </a:stretch>
                    </p:blipFill>
                    <p:spPr bwMode="auto">
                      <a:xfrm>
                        <a:off x="5029200" y="3352800"/>
                        <a:ext cx="3962400" cy="308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Down syndrome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Common, ~ 1/750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Features: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Hypotonia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Flat face, flat occiput (brachycephaly)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Upslanting palpebral fissures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Epicanthal folds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Prominent tongue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Single palmar creases (~50%)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Short fingers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5</a:t>
            </a:r>
            <a:r>
              <a:rPr lang="en-US" altLang="en-US" sz="2400" baseline="30000" smtClean="0"/>
              <a:t>th</a:t>
            </a:r>
            <a:r>
              <a:rPr lang="en-US" altLang="en-US" sz="2400" smtClean="0"/>
              <a:t> finger clinodactyly (incurving)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52400"/>
            <a:ext cx="43434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467100" y="4572000"/>
            <a:ext cx="179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err="1"/>
              <a:t>Epicanthal</a:t>
            </a:r>
            <a:r>
              <a:rPr lang="en-US" altLang="en-US" dirty="0"/>
              <a:t> folds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165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6482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Untitled-16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/>
          <a:stretch>
            <a:fillRect/>
          </a:stretch>
        </p:blipFill>
        <p:spPr bwMode="auto">
          <a:xfrm>
            <a:off x="5029200" y="3276600"/>
            <a:ext cx="305276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670</Words>
  <Application>Microsoft Office PowerPoint</Application>
  <PresentationFormat>On-screen Show (4:3)</PresentationFormat>
  <Paragraphs>198</Paragraphs>
  <Slides>55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Times New Roman</vt:lpstr>
      <vt:lpstr>Default Design</vt:lpstr>
      <vt:lpstr>Image</vt:lpstr>
      <vt:lpstr>Micrografx Picture Publisher Object</vt:lpstr>
      <vt:lpstr>Dysmorphology 101</vt:lpstr>
      <vt:lpstr>Approach to dysmorphology</vt:lpstr>
      <vt:lpstr>Dysmorphology Terminology</vt:lpstr>
      <vt:lpstr>PowerPoint Presentation</vt:lpstr>
      <vt:lpstr>PowerPoint Presentation</vt:lpstr>
      <vt:lpstr>PowerPoint Presentation</vt:lpstr>
      <vt:lpstr>Down syndrome</vt:lpstr>
      <vt:lpstr>PowerPoint Presentation</vt:lpstr>
      <vt:lpstr>PowerPoint Presentation</vt:lpstr>
      <vt:lpstr>Trisomy 18</vt:lpstr>
      <vt:lpstr>PowerPoint Presentation</vt:lpstr>
      <vt:lpstr>Trisomy 13</vt:lpstr>
      <vt:lpstr>PowerPoint Presentation</vt:lpstr>
      <vt:lpstr>PowerPoint Presentation</vt:lpstr>
      <vt:lpstr>Turner syndrome</vt:lpstr>
      <vt:lpstr>PowerPoint Presentation</vt:lpstr>
      <vt:lpstr>Williams syndrome</vt:lpstr>
      <vt:lpstr>PowerPoint Presentation</vt:lpstr>
      <vt:lpstr>PowerPoint Presentation</vt:lpstr>
      <vt:lpstr>Achondroplasia</vt:lpstr>
      <vt:lpstr>PowerPoint Presentation</vt:lpstr>
      <vt:lpstr>PowerPoint Presentation</vt:lpstr>
      <vt:lpstr>Beckwith Wiedemann Syndrome</vt:lpstr>
      <vt:lpstr>PowerPoint Presentation</vt:lpstr>
      <vt:lpstr>PowerPoint Presentation</vt:lpstr>
      <vt:lpstr>Velocardiofacial Syndrome  (22q11 deletion)</vt:lpstr>
      <vt:lpstr>PowerPoint Presentation</vt:lpstr>
      <vt:lpstr>PowerPoint Presentation</vt:lpstr>
      <vt:lpstr>Noonan Syndrome</vt:lpstr>
      <vt:lpstr>PowerPoint Presentation</vt:lpstr>
      <vt:lpstr>Angelman syndrome</vt:lpstr>
      <vt:lpstr>PowerPoint Presentation</vt:lpstr>
      <vt:lpstr>Prader-Willi Syndrome</vt:lpstr>
      <vt:lpstr>PowerPoint Presentation</vt:lpstr>
      <vt:lpstr>Kabuki Syndrome</vt:lpstr>
      <vt:lpstr>PowerPoint Presentation</vt:lpstr>
      <vt:lpstr>Holt-Oram syndrome</vt:lpstr>
      <vt:lpstr>PowerPoint Presentation</vt:lpstr>
      <vt:lpstr>PowerPoint Presentation</vt:lpstr>
      <vt:lpstr>Treacher-Collins syndrome</vt:lpstr>
      <vt:lpstr>PowerPoint Presentation</vt:lpstr>
      <vt:lpstr>Marfan Syndrome</vt:lpstr>
      <vt:lpstr>PowerPoint Presentation</vt:lpstr>
      <vt:lpstr>PowerPoint Presentation</vt:lpstr>
      <vt:lpstr>PowerPoint Presentation</vt:lpstr>
      <vt:lpstr>Marfan syndrome</vt:lpstr>
      <vt:lpstr>PowerPoint Presentation</vt:lpstr>
      <vt:lpstr>PowerPoint Presentation</vt:lpstr>
      <vt:lpstr>Cornelia De Lange Syndrome</vt:lpstr>
      <vt:lpstr>PowerPoint Presentation</vt:lpstr>
      <vt:lpstr>Waardenburg Syndrome</vt:lpstr>
      <vt:lpstr>PowerPoint Presentation</vt:lpstr>
      <vt:lpstr>Russell-Silver syndrome</vt:lpstr>
      <vt:lpstr>PowerPoint Presentation</vt:lpstr>
      <vt:lpstr>PowerPoint Presentation</vt:lpstr>
    </vt:vector>
  </TitlesOfParts>
  <Company>Vanderbilt University Medical Center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Dysmorphology 101</dc:title>
  <dc:creator>Department of Pediatrics</dc:creator>
  <cp:lastModifiedBy>Seth</cp:lastModifiedBy>
  <cp:revision>28</cp:revision>
  <dcterms:created xsi:type="dcterms:W3CDTF">2008-12-05T02:52:46Z</dcterms:created>
  <dcterms:modified xsi:type="dcterms:W3CDTF">2015-10-03T19:15:32Z</dcterms:modified>
</cp:coreProperties>
</file>