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80" r:id="rId4"/>
    <p:sldId id="260" r:id="rId5"/>
    <p:sldId id="282" r:id="rId6"/>
    <p:sldId id="261" r:id="rId7"/>
    <p:sldId id="284" r:id="rId8"/>
    <p:sldId id="265" r:id="rId9"/>
    <p:sldId id="262" r:id="rId10"/>
    <p:sldId id="263" r:id="rId11"/>
    <p:sldId id="264" r:id="rId12"/>
    <p:sldId id="270" r:id="rId13"/>
    <p:sldId id="266" r:id="rId14"/>
    <p:sldId id="267" r:id="rId15"/>
    <p:sldId id="268" r:id="rId16"/>
    <p:sldId id="287" r:id="rId17"/>
    <p:sldId id="288" r:id="rId18"/>
    <p:sldId id="289" r:id="rId19"/>
    <p:sldId id="290" r:id="rId20"/>
    <p:sldId id="291" r:id="rId21"/>
    <p:sldId id="269" r:id="rId22"/>
    <p:sldId id="292" r:id="rId23"/>
    <p:sldId id="271" r:id="rId24"/>
    <p:sldId id="272" r:id="rId25"/>
    <p:sldId id="286" r:id="rId26"/>
    <p:sldId id="274" r:id="rId27"/>
    <p:sldId id="276" r:id="rId28"/>
    <p:sldId id="281" r:id="rId29"/>
    <p:sldId id="275" r:id="rId30"/>
    <p:sldId id="283" r:id="rId31"/>
    <p:sldId id="277" r:id="rId32"/>
    <p:sldId id="278" r:id="rId33"/>
    <p:sldId id="285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20" autoAdjust="0"/>
  </p:normalViewPr>
  <p:slideViewPr>
    <p:cSldViewPr>
      <p:cViewPr varScale="1">
        <p:scale>
          <a:sx n="87" d="100"/>
          <a:sy n="87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A30D-37A1-42B1-81C8-00D7FA9EF0EF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4825-2B44-4F76-B5A4-51BA0CC6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secretin-drug-information?source=see_link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todate.com/contents/pancreatic-exocrine-function-tests/abstract/1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saccharides" TargetMode="External"/><Relationship Id="rId13" Type="http://schemas.openxmlformats.org/officeDocument/2006/relationships/hyperlink" Target="https://en.wikipedia.org/wiki/Fructose" TargetMode="External"/><Relationship Id="rId18" Type="http://schemas.openxmlformats.org/officeDocument/2006/relationships/hyperlink" Target="https://en.wikipedia.org/wiki/Reducing_agent" TargetMode="External"/><Relationship Id="rId3" Type="http://schemas.openxmlformats.org/officeDocument/2006/relationships/hyperlink" Target="https://en.wikipedia.org/wiki/Sugar" TargetMode="External"/><Relationship Id="rId7" Type="http://schemas.openxmlformats.org/officeDocument/2006/relationships/hyperlink" Target="https://en.wikipedia.org/wiki/Monosaccharides" TargetMode="External"/><Relationship Id="rId12" Type="http://schemas.openxmlformats.org/officeDocument/2006/relationships/hyperlink" Target="https://en.wikipedia.org/wiki/Glucose" TargetMode="External"/><Relationship Id="rId17" Type="http://schemas.openxmlformats.org/officeDocument/2006/relationships/hyperlink" Target="https://en.wikipedia.org/wiki/Trehalose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s://en.wikipedia.org/wiki/Sucrose" TargetMode="External"/><Relationship Id="rId20" Type="http://schemas.openxmlformats.org/officeDocument/2006/relationships/hyperlink" Target="https://en.wikipedia.org/wiki/Benedict's_tes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somerism" TargetMode="External"/><Relationship Id="rId11" Type="http://schemas.openxmlformats.org/officeDocument/2006/relationships/hyperlink" Target="https://en.wikipedia.org/wiki/Galactose" TargetMode="External"/><Relationship Id="rId5" Type="http://schemas.openxmlformats.org/officeDocument/2006/relationships/hyperlink" Target="https://en.wikipedia.org/wiki/Tautomerization" TargetMode="External"/><Relationship Id="rId15" Type="http://schemas.openxmlformats.org/officeDocument/2006/relationships/hyperlink" Target="https://en.wikipedia.org/wiki/Maltose" TargetMode="External"/><Relationship Id="rId10" Type="http://schemas.openxmlformats.org/officeDocument/2006/relationships/hyperlink" Target="https://en.wikipedia.org/wiki/Polysaccharides" TargetMode="External"/><Relationship Id="rId19" Type="http://schemas.openxmlformats.org/officeDocument/2006/relationships/hyperlink" Target="https://en.wikipedia.org/wiki/Tollens'_reagent" TargetMode="External"/><Relationship Id="rId4" Type="http://schemas.openxmlformats.org/officeDocument/2006/relationships/hyperlink" Target="https://en.wikipedia.org/wiki/Aldehyde" TargetMode="External"/><Relationship Id="rId9" Type="http://schemas.openxmlformats.org/officeDocument/2006/relationships/hyperlink" Target="https://en.wikipedia.org/wiki/Oligosaccharides" TargetMode="External"/><Relationship Id="rId14" Type="http://schemas.openxmlformats.org/officeDocument/2006/relationships/hyperlink" Target="https://en.wikipedia.org/wiki/Lactos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ulmonary_artery" TargetMode="External"/><Relationship Id="rId3" Type="http://schemas.openxmlformats.org/officeDocument/2006/relationships/hyperlink" Target="https://en.wikipedia.org/wiki/Palliative" TargetMode="External"/><Relationship Id="rId7" Type="http://schemas.openxmlformats.org/officeDocument/2006/relationships/hyperlink" Target="https://en.wikipedia.org/wiki/Right_atriu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lood" TargetMode="External"/><Relationship Id="rId5" Type="http://schemas.openxmlformats.org/officeDocument/2006/relationships/hyperlink" Target="https://en.wikipedia.org/wiki/Venous" TargetMode="External"/><Relationship Id="rId4" Type="http://schemas.openxmlformats.org/officeDocument/2006/relationships/hyperlink" Target="https://en.wikipedia.org/wiki/Congenital_heart_defect" TargetMode="External"/><Relationship Id="rId9" Type="http://schemas.openxmlformats.org/officeDocument/2006/relationships/hyperlink" Target="https://en.wikipedia.org/wiki/Right_ventricl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diet consisting of 100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of fat per day is recommended for adolescents and adults and 2 g/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 in infants and younger children. The standardized fat diet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 3 days beforehand and then continued for the full 3 days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stool collection (12).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acceptable practice to calculate the 72-hour fat intake in children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primarily keeping a strict dietary record and not requiring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intake of fat (14).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Animal studies have suggested that the functional mass of pancreatic tissue is closely related to the maximal bicarbonate output, suggesting that the </a:t>
            </a:r>
            <a:r>
              <a:rPr lang="en-US" dirty="0" smtClean="0">
                <a:effectLst/>
                <a:hlinkClick r:id="rId3"/>
              </a:rPr>
              <a:t>secretin</a:t>
            </a:r>
            <a:r>
              <a:rPr lang="en-US" dirty="0" smtClean="0">
                <a:effectLst/>
              </a:rPr>
              <a:t> test may better define the functional mass of pancreatic tissue [</a:t>
            </a:r>
            <a:r>
              <a:rPr lang="en-US" dirty="0" smtClean="0">
                <a:effectLst/>
                <a:hlinkClick r:id="rId4"/>
              </a:rPr>
              <a:t>18</a:t>
            </a:r>
            <a:r>
              <a:rPr lang="en-US" dirty="0" smtClean="0">
                <a:effectLst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3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portion of the duodenum close to the ampulla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collected, in many instances, every 15 minutes up to an hour.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Chloride and bicarbonate concentrations are measured, and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in bicarbonate &gt;80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 indicates normal function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(62). The patient should fast for the endoscopy and should stop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PERT for 48 hours before the procedure.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several advantages and some limitations,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in children. A major advantage is that it is a direct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PFT, which can potentially detect mild to moderate EPI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Sodium glucose linked transporter- 2 Na molecules absorbed for every glucose.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</a:t>
            </a:r>
            <a:r>
              <a:rPr lang="en-US" b="1" dirty="0" smtClean="0">
                <a:effectLst/>
              </a:rPr>
              <a:t>reducing sugar</a:t>
            </a:r>
            <a:r>
              <a:rPr lang="en-US" dirty="0" smtClean="0">
                <a:effectLst/>
              </a:rPr>
              <a:t> is any </a:t>
            </a:r>
            <a:r>
              <a:rPr lang="en-US" dirty="0" smtClean="0">
                <a:effectLst/>
                <a:hlinkClick r:id="rId3" tooltip="Sugar"/>
              </a:rPr>
              <a:t>sugar</a:t>
            </a:r>
            <a:r>
              <a:rPr lang="en-US" dirty="0" smtClean="0">
                <a:effectLst/>
              </a:rPr>
              <a:t> that either has an </a:t>
            </a:r>
            <a:r>
              <a:rPr lang="en-US" dirty="0" smtClean="0">
                <a:effectLst/>
                <a:hlinkClick r:id="rId4" tooltip="Aldehyde"/>
              </a:rPr>
              <a:t>aldehyde</a:t>
            </a:r>
            <a:r>
              <a:rPr lang="en-US" dirty="0" smtClean="0">
                <a:effectLst/>
              </a:rPr>
              <a:t> group or is capable of forming one in solution through </a:t>
            </a:r>
            <a:r>
              <a:rPr lang="en-US" dirty="0" err="1" smtClean="0">
                <a:effectLst/>
                <a:hlinkClick r:id="rId5" tooltip="Tautomerization"/>
              </a:rPr>
              <a:t>tautomerization</a:t>
            </a:r>
            <a:r>
              <a:rPr lang="en-US" dirty="0" smtClean="0">
                <a:effectLst/>
              </a:rPr>
              <a:t>, a form of </a:t>
            </a:r>
            <a:r>
              <a:rPr lang="en-US" dirty="0" smtClean="0">
                <a:effectLst/>
                <a:hlinkClick r:id="rId6" tooltip="Isomerism"/>
              </a:rPr>
              <a:t>isomerism</a:t>
            </a:r>
            <a:r>
              <a:rPr lang="en-US" dirty="0" smtClean="0">
                <a:effectLst/>
              </a:rPr>
              <a:t>. All </a:t>
            </a:r>
            <a:r>
              <a:rPr lang="en-US" dirty="0" err="1" smtClean="0">
                <a:effectLst/>
                <a:hlinkClick r:id="rId7" tooltip="Monosaccharides"/>
              </a:rPr>
              <a:t>monosaccharides</a:t>
            </a:r>
            <a:r>
              <a:rPr lang="en-US" dirty="0" smtClean="0">
                <a:effectLst/>
              </a:rPr>
              <a:t> are reducing sugars, along with some </a:t>
            </a:r>
            <a:r>
              <a:rPr lang="en-US" dirty="0" smtClean="0">
                <a:effectLst/>
                <a:hlinkClick r:id="rId8" tooltip="Disaccharides"/>
              </a:rPr>
              <a:t>disaccharides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9" tooltip="Oligosaccharides"/>
              </a:rPr>
              <a:t>oligosaccharides</a:t>
            </a:r>
            <a:r>
              <a:rPr lang="en-US" dirty="0" smtClean="0">
                <a:effectLst/>
              </a:rPr>
              <a:t>, and </a:t>
            </a:r>
            <a:r>
              <a:rPr lang="en-US" dirty="0" smtClean="0">
                <a:effectLst/>
                <a:hlinkClick r:id="rId10" tooltip="Polysaccharides"/>
              </a:rPr>
              <a:t>polysaccharides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common dietary </a:t>
            </a:r>
            <a:r>
              <a:rPr lang="en-US" dirty="0" err="1" smtClean="0">
                <a:effectLst/>
              </a:rPr>
              <a:t>monosaccharides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  <a:hlinkClick r:id="rId11" tooltip="Galactose"/>
              </a:rPr>
              <a:t>galactose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12" tooltip="Glucose"/>
              </a:rPr>
              <a:t>glucose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effectLst/>
                <a:hlinkClick r:id="rId13" tooltip="Fructose"/>
              </a:rPr>
              <a:t>fructose</a:t>
            </a:r>
            <a:r>
              <a:rPr lang="en-US" dirty="0" smtClean="0">
                <a:effectLst/>
              </a:rPr>
              <a:t> are all reducing sugars.</a:t>
            </a:r>
          </a:p>
          <a:p>
            <a:r>
              <a:rPr lang="en-US" dirty="0" smtClean="0">
                <a:effectLst/>
              </a:rPr>
              <a:t>Reducing disaccharides like </a:t>
            </a:r>
            <a:r>
              <a:rPr lang="en-US" dirty="0" smtClean="0">
                <a:effectLst/>
                <a:hlinkClick r:id="rId14" tooltip="Lactose"/>
              </a:rPr>
              <a:t>lactose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effectLst/>
                <a:hlinkClick r:id="rId15" tooltip="Maltose"/>
              </a:rPr>
              <a:t>maltose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Nonreducing</a:t>
            </a:r>
            <a:r>
              <a:rPr lang="en-US" dirty="0" smtClean="0">
                <a:effectLst/>
              </a:rPr>
              <a:t> disaccharides like </a:t>
            </a:r>
            <a:r>
              <a:rPr lang="en-US" dirty="0" smtClean="0">
                <a:effectLst/>
                <a:hlinkClick r:id="rId16" tooltip="Sucrose"/>
              </a:rPr>
              <a:t>sucrose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effectLst/>
                <a:hlinkClick r:id="rId17" tooltip="Trehalose"/>
              </a:rPr>
              <a:t>trehalose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aldehyde functional group allows the sugar to act as a </a:t>
            </a:r>
            <a:r>
              <a:rPr lang="en-US" dirty="0" smtClean="0">
                <a:effectLst/>
                <a:hlinkClick r:id="rId18" tooltip="Reducing agent"/>
              </a:rPr>
              <a:t>reducing agent</a:t>
            </a:r>
            <a:r>
              <a:rPr lang="en-US" dirty="0" smtClean="0">
                <a:effectLst/>
              </a:rPr>
              <a:t>, for example in the </a:t>
            </a:r>
            <a:r>
              <a:rPr lang="en-US" dirty="0" err="1" smtClean="0">
                <a:effectLst/>
                <a:hlinkClick r:id="rId19" tooltip="Tollens' reagent"/>
              </a:rPr>
              <a:t>Tollens</a:t>
            </a:r>
            <a:r>
              <a:rPr lang="en-US" dirty="0" smtClean="0">
                <a:effectLst/>
                <a:hlinkClick r:id="rId19" tooltip="Tollens' reagent"/>
              </a:rPr>
              <a:t>' test</a:t>
            </a:r>
            <a:r>
              <a:rPr lang="en-US" dirty="0" smtClean="0">
                <a:effectLst/>
              </a:rPr>
              <a:t> or </a:t>
            </a:r>
            <a:r>
              <a:rPr lang="en-US" dirty="0" smtClean="0">
                <a:effectLst/>
                <a:hlinkClick r:id="rId20" tooltip="Benedict's test"/>
              </a:rPr>
              <a:t>Benedict's test</a:t>
            </a:r>
            <a:r>
              <a:rPr lang="en-US" dirty="0" smtClean="0">
                <a:effectLst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Sulfated </a:t>
            </a:r>
            <a:r>
              <a:rPr lang="en-US" dirty="0" err="1" smtClean="0"/>
              <a:t>Glycosaminoglycans</a:t>
            </a:r>
            <a:r>
              <a:rPr lang="en-US" dirty="0" smtClean="0"/>
              <a:t> in </a:t>
            </a:r>
            <a:r>
              <a:rPr lang="en-US" dirty="0" err="1" smtClean="0"/>
              <a:t>basolateral</a:t>
            </a:r>
            <a:r>
              <a:rPr lang="en-US" dirty="0" smtClean="0"/>
              <a:t> membrane confine albumin to intravascular</a:t>
            </a:r>
            <a:r>
              <a:rPr lang="en-US" baseline="0" dirty="0" smtClean="0"/>
              <a:t> compartment.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</a:t>
            </a:r>
            <a:r>
              <a:rPr lang="en-US" b="1" dirty="0" err="1" smtClean="0">
                <a:effectLst/>
              </a:rPr>
              <a:t>Fontan</a:t>
            </a:r>
            <a:r>
              <a:rPr lang="en-US" b="1" dirty="0" smtClean="0">
                <a:effectLst/>
              </a:rPr>
              <a:t> procedure</a:t>
            </a:r>
            <a:r>
              <a:rPr lang="en-US" dirty="0" smtClean="0">
                <a:effectLst/>
              </a:rPr>
              <a:t>, or </a:t>
            </a:r>
            <a:r>
              <a:rPr lang="en-US" b="1" dirty="0" err="1" smtClean="0">
                <a:effectLst/>
              </a:rPr>
              <a:t>Fontan</a:t>
            </a:r>
            <a:r>
              <a:rPr lang="en-US" b="1" dirty="0" smtClean="0">
                <a:effectLst/>
              </a:rPr>
              <a:t>/Kreutzer procedure</a:t>
            </a:r>
            <a:r>
              <a:rPr lang="en-US" dirty="0" smtClean="0">
                <a:effectLst/>
              </a:rPr>
              <a:t>, is a </a:t>
            </a:r>
            <a:r>
              <a:rPr lang="en-US" dirty="0" smtClean="0">
                <a:effectLst/>
                <a:hlinkClick r:id="rId3" tooltip="Palliative"/>
              </a:rPr>
              <a:t>palliative</a:t>
            </a:r>
            <a:r>
              <a:rPr lang="en-US" dirty="0" smtClean="0">
                <a:effectLst/>
              </a:rPr>
              <a:t> surgical procedure used in children with complex </a:t>
            </a:r>
            <a:r>
              <a:rPr lang="en-US" dirty="0" smtClean="0">
                <a:effectLst/>
                <a:hlinkClick r:id="rId4" tooltip="Congenital heart defect"/>
              </a:rPr>
              <a:t>congenital heart defects</a:t>
            </a:r>
            <a:r>
              <a:rPr lang="en-US" dirty="0" smtClean="0">
                <a:effectLst/>
              </a:rPr>
              <a:t>. It involves diverting the </a:t>
            </a:r>
            <a:r>
              <a:rPr lang="en-US" dirty="0" smtClean="0">
                <a:effectLst/>
                <a:hlinkClick r:id="rId5" tooltip="Venous"/>
              </a:rPr>
              <a:t>venous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hlinkClick r:id="rId6" tooltip="Blood"/>
              </a:rPr>
              <a:t>blood</a:t>
            </a:r>
            <a:r>
              <a:rPr lang="en-US" dirty="0" smtClean="0">
                <a:effectLst/>
              </a:rPr>
              <a:t> from the </a:t>
            </a:r>
            <a:r>
              <a:rPr lang="en-US" dirty="0" smtClean="0">
                <a:effectLst/>
                <a:hlinkClick r:id="rId7" tooltip="Right atrium"/>
              </a:rPr>
              <a:t>right atrium</a:t>
            </a:r>
            <a:r>
              <a:rPr lang="en-US" dirty="0" smtClean="0">
                <a:effectLst/>
              </a:rPr>
              <a:t> to the </a:t>
            </a:r>
            <a:r>
              <a:rPr lang="en-US" dirty="0" smtClean="0">
                <a:effectLst/>
                <a:hlinkClick r:id="rId8" tooltip="Pulmonary artery"/>
              </a:rPr>
              <a:t>pulmonary arteries</a:t>
            </a:r>
            <a:r>
              <a:rPr lang="en-US" dirty="0" smtClean="0">
                <a:effectLst/>
              </a:rPr>
              <a:t> without passing through the morphologic </a:t>
            </a:r>
            <a:r>
              <a:rPr lang="en-US" dirty="0" smtClean="0">
                <a:effectLst/>
                <a:hlinkClick r:id="rId9" tooltip="Right ventricle"/>
              </a:rPr>
              <a:t>right ventricle</a:t>
            </a:r>
            <a:r>
              <a:rPr lang="en-US" dirty="0" smtClean="0">
                <a:effectLst/>
              </a:rPr>
              <a:t>. – abnormality of pumping  </a:t>
            </a:r>
            <a:r>
              <a:rPr lang="en-US" dirty="0" err="1" smtClean="0">
                <a:effectLst/>
              </a:rPr>
              <a:t>hypoplastic</a:t>
            </a:r>
            <a:r>
              <a:rPr lang="en-US" dirty="0" smtClean="0">
                <a:effectLst/>
              </a:rPr>
              <a:t> left/right heart, single ventricle,</a:t>
            </a:r>
            <a:r>
              <a:rPr lang="en-US" baseline="0" dirty="0" smtClean="0">
                <a:effectLst/>
              </a:rPr>
              <a:t> lack of valve (mitral , tricuspid)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Alpha-l antitrypsin has a moderately higher molecular weight than albumin (50,000) and is excreted intact in the stool because it is resistant to proteolysis and degradation in the intestinal lumen </a:t>
            </a:r>
          </a:p>
          <a:p>
            <a:r>
              <a:rPr lang="en-US" dirty="0" smtClean="0">
                <a:effectLst/>
              </a:rPr>
              <a:t>Decreased transferrin, </a:t>
            </a:r>
            <a:r>
              <a:rPr lang="en-US" dirty="0" err="1" smtClean="0">
                <a:effectLst/>
              </a:rPr>
              <a:t>ceruloplasmin</a:t>
            </a:r>
            <a:r>
              <a:rPr lang="en-US" dirty="0" smtClean="0">
                <a:effectLst/>
              </a:rPr>
              <a:t>,</a:t>
            </a:r>
            <a:r>
              <a:rPr lang="en-US" baseline="0" dirty="0" smtClean="0">
                <a:effectLst/>
              </a:rPr>
              <a:t> fibrinogen, gamma globulin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Nonclassic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 CF (class IV or V)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have varying degrees of exocrine pancreatic function.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are usually exocrine PS and are at a higher risk of developing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pancreatitis (71).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825-2B44-4F76-B5A4-51BA0CC6CD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5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E636-86DE-461F-923E-7486E13CFBB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14B5-CB6B-40F4-A782-AEBA2EC6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ucose_chain_structure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Malabsorption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Sona Sehgal</a:t>
            </a:r>
          </a:p>
          <a:p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 and Signs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Poor growth- weight, height</a:t>
            </a:r>
          </a:p>
          <a:p>
            <a:r>
              <a:rPr lang="en-US" dirty="0" smtClean="0"/>
              <a:t>Diarrhea- bulky, greasy, fowl smell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Vomiting</a:t>
            </a:r>
            <a:endParaRPr lang="en-US" dirty="0"/>
          </a:p>
          <a:p>
            <a:r>
              <a:rPr lang="en-US" dirty="0"/>
              <a:t>Abdominal </a:t>
            </a:r>
            <a:r>
              <a:rPr lang="en-US" dirty="0" smtClean="0"/>
              <a:t>distention</a:t>
            </a:r>
          </a:p>
          <a:p>
            <a:r>
              <a:rPr lang="en-US" dirty="0" smtClean="0"/>
              <a:t>Edema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Symptoms from vitamin deficiency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19716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7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/>
              <a:t>Detailed history and physical exam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Diet </a:t>
            </a:r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811" r="52178" b="19608"/>
          <a:stretch/>
        </p:blipFill>
        <p:spPr bwMode="auto">
          <a:xfrm>
            <a:off x="625432" y="2312224"/>
            <a:ext cx="3384469" cy="42796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0" b="24752"/>
          <a:stretch/>
        </p:blipFill>
        <p:spPr bwMode="auto">
          <a:xfrm>
            <a:off x="4636654" y="2312224"/>
            <a:ext cx="3581399" cy="42074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CBC- anemia, </a:t>
            </a:r>
            <a:r>
              <a:rPr lang="en-US" dirty="0" err="1" smtClean="0"/>
              <a:t>lymphopenia</a:t>
            </a:r>
            <a:endParaRPr lang="en-US" dirty="0" smtClean="0"/>
          </a:p>
          <a:p>
            <a:r>
              <a:rPr lang="en-US" dirty="0" smtClean="0"/>
              <a:t>CMP- </a:t>
            </a:r>
            <a:r>
              <a:rPr lang="en-US" dirty="0" err="1" smtClean="0"/>
              <a:t>hypoalbuminemia</a:t>
            </a:r>
            <a:r>
              <a:rPr lang="en-US" dirty="0" smtClean="0"/>
              <a:t>, </a:t>
            </a:r>
            <a:r>
              <a:rPr lang="en-US" dirty="0" err="1" smtClean="0"/>
              <a:t>hypogammaglobulinemia</a:t>
            </a:r>
            <a:endParaRPr lang="en-US" dirty="0" smtClean="0"/>
          </a:p>
          <a:p>
            <a:r>
              <a:rPr lang="en-US" dirty="0" smtClean="0"/>
              <a:t>Vitamin A, 25 </a:t>
            </a:r>
            <a:r>
              <a:rPr lang="en-US" dirty="0" err="1" smtClean="0"/>
              <a:t>hrdroxy</a:t>
            </a:r>
            <a:r>
              <a:rPr lang="en-US" dirty="0" smtClean="0"/>
              <a:t> D, Vitamin E, </a:t>
            </a:r>
            <a:r>
              <a:rPr lang="en-US" dirty="0" err="1" smtClean="0"/>
              <a:t>Coags</a:t>
            </a:r>
            <a:endParaRPr lang="en-US" dirty="0" smtClean="0"/>
          </a:p>
          <a:p>
            <a:r>
              <a:rPr lang="en-US" dirty="0" smtClean="0"/>
              <a:t>Iron, RBC </a:t>
            </a:r>
            <a:r>
              <a:rPr lang="en-US" dirty="0" err="1" smtClean="0"/>
              <a:t>folate</a:t>
            </a:r>
            <a:r>
              <a:rPr lang="en-US" dirty="0" smtClean="0"/>
              <a:t>, Vitamin B12</a:t>
            </a:r>
          </a:p>
          <a:p>
            <a:r>
              <a:rPr lang="en-US" dirty="0" smtClean="0"/>
              <a:t>Celiac serology</a:t>
            </a:r>
          </a:p>
          <a:p>
            <a:r>
              <a:rPr lang="en-US" dirty="0" smtClean="0"/>
              <a:t>Stool tests </a:t>
            </a:r>
          </a:p>
          <a:p>
            <a:r>
              <a:rPr lang="en-US" dirty="0" smtClean="0"/>
              <a:t>Sweat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Fat malabsorption</a:t>
            </a:r>
          </a:p>
          <a:p>
            <a:r>
              <a:rPr lang="en-US" dirty="0" smtClean="0"/>
              <a:t>Most sensitive indicator of global malabsorption</a:t>
            </a:r>
          </a:p>
          <a:p>
            <a:r>
              <a:rPr lang="en-US" dirty="0" smtClean="0"/>
              <a:t>Most energy dense therefore most critical nutrient </a:t>
            </a:r>
          </a:p>
          <a:p>
            <a:r>
              <a:rPr lang="en-US" dirty="0" smtClean="0"/>
              <a:t>Spot fecal fat= qualitative (</a:t>
            </a:r>
            <a:r>
              <a:rPr lang="en-US" dirty="0"/>
              <a:t>S</a:t>
            </a:r>
            <a:r>
              <a:rPr lang="en-US" dirty="0" smtClean="0"/>
              <a:t>udan red stain)</a:t>
            </a:r>
          </a:p>
          <a:p>
            <a:r>
              <a:rPr lang="en-US" dirty="0" smtClean="0"/>
              <a:t>72 </a:t>
            </a:r>
            <a:r>
              <a:rPr lang="en-US" dirty="0" err="1" smtClean="0"/>
              <a:t>hr</a:t>
            </a:r>
            <a:r>
              <a:rPr lang="en-US" dirty="0" smtClean="0"/>
              <a:t> fecal fat= quantitative</a:t>
            </a:r>
          </a:p>
          <a:p>
            <a:pPr marL="0" indent="0">
              <a:buNone/>
            </a:pPr>
            <a:r>
              <a:rPr lang="en-US" dirty="0" smtClean="0"/>
              <a:t>Coefficient of fat excretion= </a:t>
            </a:r>
            <a:r>
              <a:rPr lang="en-US" u="sng" dirty="0" smtClean="0"/>
              <a:t>Fat in stool, g </a:t>
            </a:r>
            <a:r>
              <a:rPr lang="en-US" dirty="0" smtClean="0"/>
              <a:t>x 100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&lt; 6months of age=85%, then 93-95%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1382" y="517871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Fat intake, 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81545" y="524026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(CFA)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133600" cy="14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Indirect tests for pancreatic insufficiency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Stool trypsin/chymotrypsin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Prone to bacterial degradation</a:t>
            </a:r>
          </a:p>
          <a:p>
            <a:r>
              <a:rPr lang="en-US" dirty="0" smtClean="0"/>
              <a:t>Stool </a:t>
            </a:r>
            <a:r>
              <a:rPr lang="en-US" dirty="0" err="1" smtClean="0"/>
              <a:t>Elastase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Falsely low in large volume diarrhea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Sensitivity=100% for severe insufficiency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77-100% for moderate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     0-63%  for mild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Specificity= 93%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 tests for </a:t>
            </a:r>
            <a:r>
              <a:rPr lang="en-US" b="1" dirty="0" smtClean="0"/>
              <a:t>pancreatic </a:t>
            </a:r>
            <a:r>
              <a:rPr lang="en-US" b="1" dirty="0" smtClean="0"/>
              <a:t>insufficiency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 pancreas with enzymes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311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Pancreatic </a:t>
            </a:r>
            <a:r>
              <a:rPr lang="en-US" b="1" dirty="0"/>
              <a:t>s</a:t>
            </a:r>
            <a:r>
              <a:rPr lang="en-US" b="1" dirty="0" smtClean="0"/>
              <a:t>timulation </a:t>
            </a:r>
            <a:r>
              <a:rPr lang="en-US" b="1" dirty="0"/>
              <a:t>t</a:t>
            </a:r>
            <a:r>
              <a:rPr lang="en-US" b="1" dirty="0" smtClean="0"/>
              <a:t>est</a:t>
            </a:r>
            <a:endParaRPr lang="en-US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16" y="1600200"/>
            <a:ext cx="56523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Genetic associations and syndrome causing pancreatic insufficiency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28822" r="8178" b="34479"/>
          <a:stretch/>
        </p:blipFill>
        <p:spPr bwMode="auto">
          <a:xfrm>
            <a:off x="533400" y="1828800"/>
            <a:ext cx="795481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malabsorption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Absorbed in jejunum and ileum</a:t>
            </a:r>
          </a:p>
          <a:p>
            <a:r>
              <a:rPr lang="en-US" sz="4000" dirty="0" smtClean="0"/>
              <a:t>Fermented by colonic bacteria to SCFA and absorbed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/>
              <a:t>Complex </a:t>
            </a:r>
            <a:r>
              <a:rPr lang="en-US" sz="4000" dirty="0"/>
              <a:t>Carbohydrates-starches</a:t>
            </a:r>
          </a:p>
          <a:p>
            <a:pPr marL="457200" lvl="1" indent="0">
              <a:buNone/>
            </a:pPr>
            <a:r>
              <a:rPr lang="en-US" dirty="0"/>
              <a:t>-</a:t>
            </a:r>
            <a:r>
              <a:rPr lang="en-US" sz="3400" dirty="0"/>
              <a:t>Digested by salivary and pancreatic amylases to </a:t>
            </a:r>
            <a:r>
              <a:rPr lang="en-US" sz="3400" dirty="0" smtClean="0"/>
              <a:t>  disaccharides</a:t>
            </a:r>
            <a:endParaRPr lang="en-US" sz="3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/>
              <a:t>Disaccharides-lactose</a:t>
            </a:r>
            <a:r>
              <a:rPr lang="en-US" sz="4000" dirty="0"/>
              <a:t>, sucrose, maltose and </a:t>
            </a:r>
            <a:r>
              <a:rPr lang="en-US" sz="4000" dirty="0" err="1" smtClean="0"/>
              <a:t>trehalose</a:t>
            </a:r>
            <a:endParaRPr lang="en-US" sz="4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</a:t>
            </a:r>
            <a:r>
              <a:rPr lang="en-US" sz="3400" dirty="0" smtClean="0"/>
              <a:t>Brush </a:t>
            </a:r>
            <a:r>
              <a:rPr lang="en-US" sz="3400" dirty="0"/>
              <a:t>border enzymes break down to </a:t>
            </a:r>
            <a:r>
              <a:rPr lang="en-US" sz="3400" dirty="0" err="1" smtClean="0"/>
              <a:t>monosacchrides</a:t>
            </a:r>
            <a:endParaRPr lang="en-US" sz="3400" dirty="0" smtClean="0"/>
          </a:p>
          <a:p>
            <a:r>
              <a:rPr lang="en-US" sz="4000" dirty="0" smtClean="0"/>
              <a:t>Monosaccharaides-glucose</a:t>
            </a:r>
            <a:r>
              <a:rPr lang="en-US" sz="4000" dirty="0"/>
              <a:t>, </a:t>
            </a:r>
            <a:r>
              <a:rPr lang="en-US" sz="4000" dirty="0" err="1"/>
              <a:t>galactose</a:t>
            </a:r>
            <a:r>
              <a:rPr lang="en-US" sz="4000" dirty="0"/>
              <a:t> and fructose</a:t>
            </a:r>
          </a:p>
          <a:p>
            <a:pPr marL="457200" lvl="1" indent="0">
              <a:buNone/>
            </a:pPr>
            <a:r>
              <a:rPr lang="en-US" sz="3400" dirty="0"/>
              <a:t>-Enter via carrier mediated transporters</a:t>
            </a:r>
          </a:p>
          <a:p>
            <a:pPr marL="457200" lvl="1" indent="0">
              <a:buNone/>
            </a:pPr>
            <a:r>
              <a:rPr lang="en-US" sz="2000" dirty="0"/>
              <a:t>  SGLT1- actively transports glucose,&amp; </a:t>
            </a:r>
            <a:r>
              <a:rPr lang="en-US" sz="2000" dirty="0" err="1"/>
              <a:t>galactose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GLUT 1-actively transports glucose and </a:t>
            </a:r>
            <a:r>
              <a:rPr lang="en-US" sz="2000" dirty="0" err="1"/>
              <a:t>galactose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  GLUT5-passive absorption of fructose</a:t>
            </a:r>
            <a:endParaRPr lang="en-US" sz="2700" dirty="0"/>
          </a:p>
          <a:p>
            <a:pPr marL="400050" lvl="2" indent="0">
              <a:buNone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42648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malabsorption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Inflammation of the small intestine-autoimmune enteropathy, celiac disease, post viral, radiation enteritis</a:t>
            </a:r>
          </a:p>
          <a:p>
            <a:r>
              <a:rPr lang="en-US" dirty="0" smtClean="0"/>
              <a:t>Congenital intestinal transport or enzyme deficiency</a:t>
            </a:r>
          </a:p>
          <a:p>
            <a:r>
              <a:rPr lang="en-US" dirty="0" smtClean="0"/>
              <a:t>Inherited disorders of brush border-microvillus inclusion disease, tufting enteropathy</a:t>
            </a:r>
          </a:p>
          <a:p>
            <a:r>
              <a:rPr lang="en-US" dirty="0" smtClean="0"/>
              <a:t>Pancreatic exocrine insufficiency</a:t>
            </a:r>
          </a:p>
          <a:p>
            <a:r>
              <a:rPr lang="en-US" dirty="0" smtClean="0"/>
              <a:t>Excessive intake of </a:t>
            </a:r>
            <a:r>
              <a:rPr lang="en-US" dirty="0" err="1" smtClean="0"/>
              <a:t>malabsorbed</a:t>
            </a:r>
            <a:r>
              <a:rPr lang="en-US" dirty="0" smtClean="0"/>
              <a:t> sugars like sorbitol</a:t>
            </a:r>
          </a:p>
          <a:p>
            <a:r>
              <a:rPr lang="en-US" dirty="0" smtClean="0"/>
              <a:t>Short bowel 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/>
          <a:lstStyle/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sz="2800" dirty="0" smtClean="0"/>
              <a:t>2 year old girl with significant abdominal distention &amp; KUB-severe constipation.</a:t>
            </a:r>
          </a:p>
          <a:p>
            <a:r>
              <a:rPr lang="en-US" sz="2800" dirty="0" smtClean="0"/>
              <a:t>Born FT, passed meconium, BM- 2 formed small-moderate, excellent appetite, no emesis</a:t>
            </a:r>
          </a:p>
          <a:p>
            <a:r>
              <a:rPr lang="en-US" sz="2800" dirty="0" smtClean="0"/>
              <a:t>Chronic upper airway congestion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38484" r="26551" b="5385"/>
          <a:stretch/>
        </p:blipFill>
        <p:spPr bwMode="auto">
          <a:xfrm>
            <a:off x="533399" y="3429000"/>
            <a:ext cx="2503415" cy="31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1450" r="26391" b="30509"/>
          <a:stretch/>
        </p:blipFill>
        <p:spPr bwMode="auto">
          <a:xfrm>
            <a:off x="3352800" y="3370118"/>
            <a:ext cx="2554196" cy="31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21360" r="27938" b="8860"/>
          <a:stretch/>
        </p:blipFill>
        <p:spPr bwMode="auto">
          <a:xfrm>
            <a:off x="6172200" y="3370118"/>
            <a:ext cx="2583208" cy="316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dirty="0" smtClean="0"/>
              <a:t>Brush </a:t>
            </a:r>
            <a:r>
              <a:rPr lang="en-US" dirty="0" smtClean="0"/>
              <a:t>border </a:t>
            </a:r>
            <a:r>
              <a:rPr lang="en-US" dirty="0" smtClean="0"/>
              <a:t>enzyme defects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0448"/>
              </p:ext>
            </p:extLst>
          </p:nvPr>
        </p:nvGraphicFramePr>
        <p:xfrm>
          <a:off x="228600" y="1066800"/>
          <a:ext cx="868680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9800"/>
                <a:gridCol w="1600201"/>
                <a:gridCol w="1752599"/>
                <a:gridCol w="14478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Disorder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Abnormal Gene/Protein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Symptoms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Treatment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Sucrase-somaltase</a:t>
                      </a:r>
                      <a:r>
                        <a:rPr lang="en-US" sz="1400" dirty="0" smtClean="0"/>
                        <a:t> deficiency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Sucrase-Isomaltase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Presents at</a:t>
                      </a:r>
                    </a:p>
                    <a:p>
                      <a:r>
                        <a:rPr lang="en-US" sz="1400" dirty="0" smtClean="0"/>
                        <a:t>3-6mths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-Clinical</a:t>
                      </a:r>
                    </a:p>
                    <a:p>
                      <a:r>
                        <a:rPr lang="en-US" sz="1400" dirty="0" smtClean="0"/>
                        <a:t>-Duodenal biopsy</a:t>
                      </a:r>
                    </a:p>
                    <a:p>
                      <a:r>
                        <a:rPr lang="en-US" sz="1400" dirty="0" smtClean="0"/>
                        <a:t>-Genetic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-Sucrose restriction</a:t>
                      </a:r>
                    </a:p>
                    <a:p>
                      <a:r>
                        <a:rPr lang="en-US" sz="1400" dirty="0" smtClean="0"/>
                        <a:t>-Enzyme supplement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Glucose-</a:t>
                      </a:r>
                      <a:r>
                        <a:rPr lang="en-US" sz="1400" dirty="0" err="1" smtClean="0"/>
                        <a:t>galactose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malabsorption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Na-glucose-</a:t>
                      </a:r>
                    </a:p>
                    <a:p>
                      <a:r>
                        <a:rPr lang="en-US" sz="1400" dirty="0" err="1" smtClean="0"/>
                        <a:t>Galactose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Cotransport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(SGLT1)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Severe life threatening diarrhea</a:t>
                      </a:r>
                      <a:r>
                        <a:rPr lang="en-US" sz="1400" baseline="0" dirty="0" smtClean="0"/>
                        <a:t> &amp;</a:t>
                      </a:r>
                    </a:p>
                    <a:p>
                      <a:r>
                        <a:rPr lang="en-US" sz="1400" baseline="0" dirty="0" smtClean="0"/>
                        <a:t>Dehydration (DOL 1-14)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-Clinical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-Glucose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baseline="0" dirty="0" err="1" smtClean="0"/>
                        <a:t>galactose</a:t>
                      </a:r>
                      <a:r>
                        <a:rPr lang="en-US" sz="1400" baseline="0" dirty="0" smtClean="0"/>
                        <a:t> restriction (fructose containing formula)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lactase</a:t>
                      </a:r>
                    </a:p>
                    <a:p>
                      <a:r>
                        <a:rPr lang="en-US" sz="1400" dirty="0" smtClean="0"/>
                        <a:t>deficiency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Lactase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Diarrhea and severe </a:t>
                      </a:r>
                      <a:r>
                        <a:rPr lang="en-US" sz="1400" dirty="0" err="1" smtClean="0"/>
                        <a:t>malnut</a:t>
                      </a:r>
                      <a:r>
                        <a:rPr lang="en-US" sz="1400" dirty="0" smtClean="0"/>
                        <a:t> at birth</a:t>
                      </a:r>
                    </a:p>
                    <a:p>
                      <a:r>
                        <a:rPr lang="en-US" sz="1400" dirty="0" err="1" smtClean="0"/>
                        <a:t>Hypercalcemia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Nephrocalcinosis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-Clinical</a:t>
                      </a:r>
                    </a:p>
                    <a:p>
                      <a:r>
                        <a:rPr lang="en-US" sz="1400" dirty="0" smtClean="0"/>
                        <a:t>-Duodenal biopsy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Lactose restriction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</a:t>
                      </a:r>
                      <a:r>
                        <a:rPr lang="en-US" sz="1400" dirty="0" err="1" smtClean="0"/>
                        <a:t>trehalase</a:t>
                      </a:r>
                      <a:r>
                        <a:rPr lang="en-US" sz="1400" dirty="0" smtClean="0"/>
                        <a:t> deficiency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Trehalase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Diarrhea after </a:t>
                      </a:r>
                      <a:r>
                        <a:rPr lang="en-US" sz="1400" dirty="0" smtClean="0"/>
                        <a:t>ingesting </a:t>
                      </a:r>
                      <a:r>
                        <a:rPr lang="en-US" sz="1400" dirty="0" smtClean="0"/>
                        <a:t>mushrooms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-Duodenal biopsy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Trehalose</a:t>
                      </a:r>
                      <a:r>
                        <a:rPr lang="en-US" sz="1400" dirty="0" smtClean="0"/>
                        <a:t> restriction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Fructose</a:t>
                      </a:r>
                      <a:r>
                        <a:rPr lang="en-US" sz="1400" baseline="0" dirty="0" smtClean="0"/>
                        <a:t> malabsorption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Facilitative </a:t>
                      </a:r>
                    </a:p>
                    <a:p>
                      <a:r>
                        <a:rPr lang="en-US" sz="1400" dirty="0" smtClean="0"/>
                        <a:t>Glucose transport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Presents at </a:t>
                      </a:r>
                    </a:p>
                    <a:p>
                      <a:r>
                        <a:rPr lang="en-US" sz="1400" dirty="0" smtClean="0"/>
                        <a:t>3-6 months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-Improved on fructose </a:t>
                      </a:r>
                      <a:r>
                        <a:rPr lang="en-US" sz="1400" dirty="0" err="1" smtClean="0"/>
                        <a:t>elim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-Fructose breath 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Diet free of </a:t>
                      </a:r>
                      <a:r>
                        <a:rPr lang="en-US" sz="1400" dirty="0" smtClean="0"/>
                        <a:t>fructose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Adult-type </a:t>
                      </a:r>
                    </a:p>
                    <a:p>
                      <a:r>
                        <a:rPr lang="en-US" sz="1400" dirty="0" err="1" smtClean="0"/>
                        <a:t>hypolactasia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Lactase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Presents at 3-15yrs</a:t>
                      </a:r>
                    </a:p>
                    <a:p>
                      <a:r>
                        <a:rPr lang="en-US" sz="1400" dirty="0" smtClean="0"/>
                        <a:t>Worse with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-Clinical</a:t>
                      </a:r>
                    </a:p>
                    <a:p>
                      <a:r>
                        <a:rPr lang="en-US" sz="1400" dirty="0" smtClean="0"/>
                        <a:t>-H2</a:t>
                      </a:r>
                      <a:r>
                        <a:rPr lang="en-US" sz="1400" baseline="0" dirty="0" smtClean="0"/>
                        <a:t> breath test</a:t>
                      </a:r>
                    </a:p>
                    <a:p>
                      <a:r>
                        <a:rPr lang="en-US" sz="1400" baseline="0" dirty="0" smtClean="0"/>
                        <a:t>-Duodenal biopsy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-Avoid lactose</a:t>
                      </a:r>
                    </a:p>
                    <a:p>
                      <a:r>
                        <a:rPr lang="en-US" sz="1400" dirty="0" smtClean="0"/>
                        <a:t>-Lactase pills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malabsorption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Fecal pH and reducing substance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sz="2800" dirty="0" smtClean="0"/>
              <a:t>Generated by colonic bacterial fermentation of 	unabsorbed dietary carbohydrates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-Stool pH &lt;5.5</a:t>
            </a:r>
          </a:p>
          <a:p>
            <a:r>
              <a:rPr lang="en-US" dirty="0" smtClean="0"/>
              <a:t>Breath test- fructose, lactose</a:t>
            </a:r>
          </a:p>
          <a:p>
            <a:r>
              <a:rPr lang="en-US" dirty="0" smtClean="0"/>
              <a:t>Duodenal biopsy- </a:t>
            </a:r>
            <a:r>
              <a:rPr lang="en-US" dirty="0" err="1" smtClean="0"/>
              <a:t>Sucrase-isomaltase</a:t>
            </a:r>
            <a:r>
              <a:rPr lang="en-US" dirty="0" smtClean="0"/>
              <a:t>, lactase, </a:t>
            </a:r>
            <a:r>
              <a:rPr lang="en-US" dirty="0" err="1" smtClean="0"/>
              <a:t>trehalase</a:t>
            </a:r>
            <a:endParaRPr lang="en-US" dirty="0" smtClean="0"/>
          </a:p>
          <a:p>
            <a:r>
              <a:rPr lang="en-US" dirty="0" smtClean="0"/>
              <a:t>Genetic test-</a:t>
            </a:r>
            <a:r>
              <a:rPr lang="en-US" dirty="0" err="1" smtClean="0"/>
              <a:t>Gluc</a:t>
            </a:r>
            <a:r>
              <a:rPr lang="en-US" dirty="0" smtClean="0"/>
              <a:t>-Gal </a:t>
            </a:r>
            <a:r>
              <a:rPr lang="en-US" dirty="0" err="1" smtClean="0"/>
              <a:t>malab</a:t>
            </a:r>
            <a:r>
              <a:rPr lang="en-US" dirty="0" smtClean="0"/>
              <a:t>, </a:t>
            </a:r>
            <a:r>
              <a:rPr lang="en-US" dirty="0" err="1" smtClean="0"/>
              <a:t>Sucrase-isomaltase</a:t>
            </a:r>
            <a:endParaRPr lang="en-US" dirty="0"/>
          </a:p>
        </p:txBody>
      </p:sp>
      <p:pic>
        <p:nvPicPr>
          <p:cNvPr id="5125" name="Picture 5" descr="https://upload.wikimedia.org/wikipedia/commons/thumb/0/06/Glucose_chain_structure.svg/220px-Glucose_chain_structur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71" y="2667000"/>
            <a:ext cx="2095500" cy="962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7089" y="3629025"/>
            <a:ext cx="1903845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Aldehyde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loosing enteropathy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Abnormal loss of protein from the GI tract resulting in decreased serum protein.</a:t>
            </a:r>
          </a:p>
          <a:p>
            <a:r>
              <a:rPr lang="en-US" dirty="0" smtClean="0"/>
              <a:t>Causes: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Metabolic</a:t>
            </a:r>
            <a:r>
              <a:rPr lang="en-US" dirty="0" smtClean="0"/>
              <a:t>-enterocyte </a:t>
            </a:r>
            <a:r>
              <a:rPr lang="en-US" dirty="0" smtClean="0"/>
              <a:t>heparin sulfate deficiency, disorders of glycosylation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Mucosal inflammation</a:t>
            </a:r>
            <a:r>
              <a:rPr lang="en-US" dirty="0" smtClean="0"/>
              <a:t>, erosion</a:t>
            </a:r>
            <a:r>
              <a:rPr lang="en-US" dirty="0" smtClean="0"/>
              <a:t>, ulceration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Infection</a:t>
            </a:r>
            <a:r>
              <a:rPr lang="en-US" dirty="0" smtClean="0"/>
              <a:t>-C </a:t>
            </a:r>
            <a:r>
              <a:rPr lang="en-US" dirty="0" smtClean="0"/>
              <a:t>difficile, CMV, Giardia, H pylori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Non-Infectious</a:t>
            </a:r>
            <a:r>
              <a:rPr lang="en-US" dirty="0" smtClean="0"/>
              <a:t>-allergic enteropathy, celiac, polyposis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Protein loosing enteropathy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Fontan</a:t>
            </a:r>
            <a:r>
              <a:rPr lang="en-US" u="sng" dirty="0" smtClean="0"/>
              <a:t> procedure</a:t>
            </a:r>
          </a:p>
          <a:p>
            <a:pPr marL="0" indent="0">
              <a:buNone/>
            </a:pPr>
            <a:r>
              <a:rPr lang="en-US" dirty="0" smtClean="0"/>
              <a:t>     right </a:t>
            </a:r>
            <a:r>
              <a:rPr lang="en-US" dirty="0"/>
              <a:t>atrium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000" dirty="0" smtClean="0"/>
              <a:t>-leakage of protein across gut</a:t>
            </a:r>
            <a:endParaRPr lang="en-US" sz="3000" dirty="0"/>
          </a:p>
          <a:p>
            <a:endParaRPr lang="en-US" dirty="0" smtClean="0"/>
          </a:p>
          <a:p>
            <a:r>
              <a:rPr lang="en-US" u="sng" dirty="0" err="1" smtClean="0"/>
              <a:t>Lymphangiectasia</a:t>
            </a:r>
            <a:endParaRPr lang="en-US" u="sng" dirty="0" smtClean="0"/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en-US" sz="2800" dirty="0" smtClean="0"/>
              <a:t>poor absorption of fat</a:t>
            </a:r>
          </a:p>
          <a:p>
            <a:pPr marL="0" indent="0">
              <a:buNone/>
            </a:pPr>
            <a:r>
              <a:rPr lang="en-US" sz="2800" dirty="0" smtClean="0"/>
              <a:t>-leakage of protein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16736"/>
            <a:ext cx="3886200" cy="2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5000" y="24384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28956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pulmonary artery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27" y="4768128"/>
            <a:ext cx="1893743" cy="189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loosing enteropathy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pPr lvl="1"/>
            <a:r>
              <a:rPr lang="en-US" sz="3200" dirty="0" smtClean="0"/>
              <a:t>elevated fecal alpha-1-antitrypsin</a:t>
            </a:r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ecreased albumin, gamma-globulin and lymphocytes</a:t>
            </a:r>
          </a:p>
          <a:p>
            <a:pPr lvl="1"/>
            <a:r>
              <a:rPr lang="en-US" sz="3200" dirty="0" smtClean="0"/>
              <a:t>UA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mall </a:t>
            </a:r>
            <a:r>
              <a:rPr lang="en-US" sz="3200" dirty="0" smtClean="0"/>
              <a:t>bowel contrast study</a:t>
            </a:r>
          </a:p>
          <a:p>
            <a:pPr lvl="1"/>
            <a:r>
              <a:rPr lang="en-US" sz="3200" dirty="0" smtClean="0"/>
              <a:t>endoscopy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Treating primary disease</a:t>
            </a:r>
          </a:p>
          <a:p>
            <a:r>
              <a:rPr lang="en-US" dirty="0" smtClean="0"/>
              <a:t>Pancreatic Enzyme Replacement Therapy (PERT</a:t>
            </a:r>
            <a:r>
              <a:rPr lang="en-US" dirty="0" smtClean="0"/>
              <a:t>), specific enzyme supplementation</a:t>
            </a:r>
            <a:endParaRPr lang="en-US" dirty="0" smtClean="0"/>
          </a:p>
          <a:p>
            <a:r>
              <a:rPr lang="en-US" dirty="0" smtClean="0"/>
              <a:t>Special formulae- RCF formula, MCT oil based</a:t>
            </a:r>
          </a:p>
          <a:p>
            <a:r>
              <a:rPr lang="en-US" dirty="0" smtClean="0"/>
              <a:t>Vitamin 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673" y="1106055"/>
            <a:ext cx="8229600" cy="51423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year old girl with significant abdominal distention, </a:t>
            </a:r>
            <a:r>
              <a:rPr lang="en-US" dirty="0"/>
              <a:t>severe </a:t>
            </a:r>
            <a:r>
              <a:rPr lang="en-US" dirty="0" smtClean="0"/>
              <a:t>constipation and poor weight gain despite excellent intake.</a:t>
            </a:r>
          </a:p>
          <a:p>
            <a:pPr marL="0" indent="0">
              <a:buNone/>
            </a:pPr>
            <a:r>
              <a:rPr lang="en-US" dirty="0" smtClean="0"/>
              <a:t>LABS: </a:t>
            </a:r>
          </a:p>
          <a:p>
            <a:r>
              <a:rPr lang="en-US" sz="2800" dirty="0" smtClean="0"/>
              <a:t>CBC, CMP, TTG IgA, serum IgA=N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levated fecal fat, </a:t>
            </a:r>
            <a:r>
              <a:rPr lang="en-US" sz="2800" dirty="0" smtClean="0"/>
              <a:t>normal </a:t>
            </a:r>
            <a:r>
              <a:rPr lang="en-US" sz="2800" dirty="0" err="1" smtClean="0"/>
              <a:t>elastase</a:t>
            </a:r>
            <a:endParaRPr lang="en-US" sz="2800" dirty="0" smtClean="0"/>
          </a:p>
          <a:p>
            <a:r>
              <a:rPr lang="en-US" sz="2800" dirty="0" smtClean="0"/>
              <a:t>Sweat chloride right arm=17 (0-39)</a:t>
            </a:r>
          </a:p>
          <a:p>
            <a:r>
              <a:rPr lang="en-US" sz="2800" dirty="0" smtClean="0"/>
              <a:t>US= normal pancreas</a:t>
            </a:r>
          </a:p>
          <a:p>
            <a:r>
              <a:rPr lang="en-US" sz="2800" dirty="0" smtClean="0"/>
              <a:t>EGD and rectal suction biopsy=normal</a:t>
            </a:r>
          </a:p>
          <a:p>
            <a:r>
              <a:rPr lang="en-US" sz="2800" dirty="0" smtClean="0"/>
              <a:t>Secretin not available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38484" r="26551" b="5385"/>
          <a:stretch/>
        </p:blipFill>
        <p:spPr bwMode="auto">
          <a:xfrm>
            <a:off x="7772400" y="152400"/>
            <a:ext cx="1069110" cy="135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33924" r="6830" b="8505"/>
          <a:stretch/>
        </p:blipFill>
        <p:spPr bwMode="auto">
          <a:xfrm>
            <a:off x="1108362" y="1721392"/>
            <a:ext cx="7010401" cy="498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2437" y="5341620"/>
            <a:ext cx="3918528" cy="13716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1" y="5486400"/>
            <a:ext cx="3886200" cy="4572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4765" y="5341620"/>
            <a:ext cx="3886200" cy="4572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2" y="5532120"/>
            <a:ext cx="4165708" cy="14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70709" y="5518381"/>
            <a:ext cx="4165708" cy="14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sz="3200" dirty="0" smtClean="0"/>
              <a:t>Started on Pancreatic Enzyme Replacement Therapy (PERT)</a:t>
            </a:r>
          </a:p>
          <a:p>
            <a:pPr lvl="1"/>
            <a:r>
              <a:rPr lang="en-US" sz="3200" dirty="0" err="1" smtClean="0"/>
              <a:t>Polyethelene</a:t>
            </a:r>
            <a:r>
              <a:rPr lang="en-US" sz="3200" dirty="0" smtClean="0"/>
              <a:t> </a:t>
            </a:r>
            <a:r>
              <a:rPr lang="en-US" sz="3200" dirty="0" smtClean="0"/>
              <a:t>glycol</a:t>
            </a:r>
          </a:p>
          <a:p>
            <a:pPr lvl="1"/>
            <a:r>
              <a:rPr lang="en-US" sz="3200" dirty="0" smtClean="0"/>
              <a:t>Genetic evaluation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Case 2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 month old baby girl with history of </a:t>
            </a:r>
            <a:r>
              <a:rPr lang="en-US" sz="2800" dirty="0" err="1" smtClean="0"/>
              <a:t>hydrops</a:t>
            </a:r>
            <a:r>
              <a:rPr lang="en-US" sz="2800" dirty="0" smtClean="0"/>
              <a:t> on prenatal US, with persistent edema and poor weight gain.  </a:t>
            </a:r>
          </a:p>
          <a:p>
            <a:r>
              <a:rPr lang="en-US" sz="2800" dirty="0" smtClean="0"/>
              <a:t>Labs –</a:t>
            </a:r>
            <a:r>
              <a:rPr lang="en-US" sz="2800" dirty="0" err="1" smtClean="0"/>
              <a:t>wbc</a:t>
            </a:r>
            <a:r>
              <a:rPr lang="en-US" sz="2800" dirty="0" smtClean="0"/>
              <a:t>=2.9, lymph=830 (&gt;1500), </a:t>
            </a:r>
            <a:r>
              <a:rPr lang="en-US" sz="2800" dirty="0" err="1" smtClean="0"/>
              <a:t>tp</a:t>
            </a:r>
            <a:r>
              <a:rPr lang="en-US" sz="2800" dirty="0" smtClean="0"/>
              <a:t>=4.7 (6-7.8), </a:t>
            </a:r>
            <a:r>
              <a:rPr lang="en-US" sz="2800" dirty="0" err="1" smtClean="0"/>
              <a:t>alb</a:t>
            </a:r>
            <a:r>
              <a:rPr lang="en-US" sz="2800" dirty="0" smtClean="0"/>
              <a:t>=2.1 (3.5-4.1), </a:t>
            </a:r>
          </a:p>
          <a:p>
            <a:r>
              <a:rPr lang="en-US" sz="2800" dirty="0" smtClean="0"/>
              <a:t>Fecal </a:t>
            </a:r>
            <a:r>
              <a:rPr lang="en-US" sz="2800" dirty="0" err="1" smtClean="0"/>
              <a:t>elastase</a:t>
            </a:r>
            <a:r>
              <a:rPr lang="en-US" sz="2800" dirty="0" smtClean="0"/>
              <a:t> &gt;500 </a:t>
            </a:r>
            <a:r>
              <a:rPr lang="en-US" sz="2800" dirty="0" err="1" smtClean="0"/>
              <a:t>ng</a:t>
            </a:r>
            <a:r>
              <a:rPr lang="en-US" sz="2800" dirty="0" smtClean="0"/>
              <a:t>/dl, fecal fat +, fecal A1AT=95g/dl (&lt;55)</a:t>
            </a:r>
          </a:p>
          <a:p>
            <a:r>
              <a:rPr lang="en-US" sz="2800" dirty="0" smtClean="0"/>
              <a:t>US-mild ascites</a:t>
            </a:r>
          </a:p>
          <a:p>
            <a:r>
              <a:rPr lang="en-US" sz="2800" dirty="0" smtClean="0"/>
              <a:t>SBFT-thickened bowel wall</a:t>
            </a:r>
          </a:p>
          <a:p>
            <a:r>
              <a:rPr lang="en-US" sz="2800" dirty="0" smtClean="0"/>
              <a:t>EGD &amp; Colon-mild </a:t>
            </a:r>
            <a:r>
              <a:rPr lang="en-US" sz="2800" dirty="0" err="1" smtClean="0"/>
              <a:t>lymphangiectasia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09" y="139700"/>
            <a:ext cx="1311031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PHYSICAL EXAM</a:t>
            </a:r>
          </a:p>
          <a:p>
            <a:pPr marL="0" indent="0">
              <a:buNone/>
            </a:pPr>
            <a:r>
              <a:rPr lang="en-US" sz="2800" dirty="0" smtClean="0"/>
              <a:t>BP 86/62, HR=98, </a:t>
            </a:r>
          </a:p>
          <a:p>
            <a:pPr marL="0" indent="0">
              <a:buNone/>
            </a:pPr>
            <a:r>
              <a:rPr lang="en-US" sz="2800" dirty="0" err="1" smtClean="0"/>
              <a:t>Wt</a:t>
            </a:r>
            <a:r>
              <a:rPr lang="en-US" sz="2800" dirty="0" smtClean="0"/>
              <a:t>=11.7 </a:t>
            </a:r>
            <a:r>
              <a:rPr lang="en-US" sz="2800" dirty="0"/>
              <a:t>Kg (28</a:t>
            </a:r>
            <a:r>
              <a:rPr lang="en-US" sz="2800" dirty="0" smtClean="0"/>
              <a:t>%), </a:t>
            </a:r>
            <a:r>
              <a:rPr lang="en-US" sz="2800" dirty="0" err="1" smtClean="0"/>
              <a:t>Ht</a:t>
            </a:r>
            <a:r>
              <a:rPr lang="en-US" sz="2800" dirty="0" smtClean="0"/>
              <a:t>=89cm (61%), BMI=14.8 (11%)</a:t>
            </a:r>
          </a:p>
          <a:p>
            <a:r>
              <a:rPr lang="en-US" sz="2800" dirty="0" smtClean="0"/>
              <a:t>Happy, playful, anxious when approached</a:t>
            </a:r>
            <a:endParaRPr lang="en-US" sz="2800" dirty="0"/>
          </a:p>
          <a:p>
            <a:r>
              <a:rPr lang="en-US" sz="2800" dirty="0" smtClean="0"/>
              <a:t>Poor subcutaneous fat</a:t>
            </a:r>
          </a:p>
          <a:p>
            <a:r>
              <a:rPr lang="en-US" sz="2800" dirty="0" smtClean="0"/>
              <a:t>Moderately </a:t>
            </a:r>
            <a:r>
              <a:rPr lang="en-US" sz="2800" dirty="0" err="1" smtClean="0"/>
              <a:t>protruberant</a:t>
            </a:r>
            <a:r>
              <a:rPr lang="en-US" sz="2800" dirty="0" smtClean="0"/>
              <a:t> abdomen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organomegaly</a:t>
            </a:r>
            <a:r>
              <a:rPr lang="en-US" sz="2800" dirty="0" smtClean="0"/>
              <a:t> or mass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sz="3200" dirty="0" smtClean="0"/>
              <a:t>High protein low fat diet</a:t>
            </a:r>
          </a:p>
          <a:p>
            <a:pPr lvl="1"/>
            <a:r>
              <a:rPr lang="en-US" sz="3200" dirty="0" smtClean="0"/>
              <a:t>MCT oil supplementation</a:t>
            </a:r>
          </a:p>
          <a:p>
            <a:pPr lvl="1"/>
            <a:r>
              <a:rPr lang="en-US" sz="3200" dirty="0" smtClean="0"/>
              <a:t>ADEK </a:t>
            </a:r>
          </a:p>
          <a:p>
            <a:pPr lvl="1"/>
            <a:r>
              <a:rPr lang="en-US" sz="3200" dirty="0" smtClean="0"/>
              <a:t>Immunology evaluation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06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Case 3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month old boy who developed acute gastroenteritis then had recurrent emesis and edema for 4 weeks.</a:t>
            </a:r>
          </a:p>
          <a:p>
            <a:r>
              <a:rPr lang="en-US" dirty="0" smtClean="0"/>
              <a:t>Labs: Serum albumen=2.1, fecal alpha-1-antitrypsin </a:t>
            </a:r>
            <a:r>
              <a:rPr lang="en-US" dirty="0" smtClean="0"/>
              <a:t>= </a:t>
            </a:r>
            <a:r>
              <a:rPr lang="en-US" dirty="0" smtClean="0"/>
              <a:t>elevated</a:t>
            </a:r>
          </a:p>
          <a:p>
            <a:r>
              <a:rPr lang="en-US" dirty="0" smtClean="0"/>
              <a:t>EGD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3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47554"/>
            <a:ext cx="2785743" cy="236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ssehgal\Desktop\OM Eso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59730"/>
            <a:ext cx="2737329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sehgal\Desktop\UO stomac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" y="4164470"/>
            <a:ext cx="2718392" cy="23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sehgal\Desktop\UO duo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64470"/>
            <a:ext cx="2877335" cy="2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69" y="4495800"/>
            <a:ext cx="2651171" cy="19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" y="1676400"/>
            <a:ext cx="2763202" cy="23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3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TREATMENT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PPI</a:t>
            </a:r>
          </a:p>
          <a:p>
            <a:r>
              <a:rPr lang="en-US" dirty="0" smtClean="0"/>
              <a:t>Referred to allergy- SPT positive to peanuts, cows milk eliminated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10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 month old baby girl with history of </a:t>
            </a:r>
            <a:r>
              <a:rPr lang="en-US" dirty="0" err="1" smtClean="0"/>
              <a:t>hydrops</a:t>
            </a:r>
            <a:r>
              <a:rPr lang="en-US" dirty="0" smtClean="0"/>
              <a:t> on prenatal </a:t>
            </a:r>
            <a:r>
              <a:rPr lang="en-US" dirty="0" err="1" smtClean="0"/>
              <a:t>sono</a:t>
            </a:r>
            <a:r>
              <a:rPr lang="en-US" dirty="0" smtClean="0"/>
              <a:t>, had persistent edema in </a:t>
            </a:r>
            <a:r>
              <a:rPr lang="en-US" dirty="0" err="1" smtClean="0"/>
              <a:t>periorbital</a:t>
            </a:r>
            <a:r>
              <a:rPr lang="en-US" dirty="0" smtClean="0"/>
              <a:t> region and extremities.</a:t>
            </a:r>
          </a:p>
          <a:p>
            <a:r>
              <a:rPr lang="en-US" dirty="0" smtClean="0"/>
              <a:t>Prenatal </a:t>
            </a:r>
            <a:r>
              <a:rPr lang="en-US" dirty="0" err="1" smtClean="0"/>
              <a:t>sono</a:t>
            </a:r>
            <a:r>
              <a:rPr lang="en-US" dirty="0" smtClean="0"/>
              <a:t> at 28weeks showed mild pleural and pericardial effusion. Prenatal echo, karyotype and TORCH/Infectious negative. </a:t>
            </a:r>
          </a:p>
          <a:p>
            <a:r>
              <a:rPr lang="en-US" dirty="0"/>
              <a:t>Born at 31 </a:t>
            </a:r>
            <a:r>
              <a:rPr lang="en-US" dirty="0" smtClean="0"/>
              <a:t>weeks via c/s-mild </a:t>
            </a:r>
            <a:r>
              <a:rPr lang="en-US" dirty="0" err="1" smtClean="0"/>
              <a:t>respitory</a:t>
            </a:r>
            <a:r>
              <a:rPr lang="en-US" dirty="0" smtClean="0"/>
              <a:t> distress; ascites, CXR –butterfly vertebra at T6,Cardiac </a:t>
            </a:r>
            <a:r>
              <a:rPr lang="en-US" dirty="0" err="1" smtClean="0"/>
              <a:t>eval</a:t>
            </a:r>
            <a:r>
              <a:rPr lang="en-US" dirty="0" smtClean="0"/>
              <a:t> PDA, UA-N, karyotype =n</a:t>
            </a:r>
          </a:p>
          <a:p>
            <a:r>
              <a:rPr lang="en-US" dirty="0" smtClean="0"/>
              <a:t>Feeding well: Brest milk and </a:t>
            </a:r>
            <a:r>
              <a:rPr lang="en-US" dirty="0" err="1" smtClean="0"/>
              <a:t>Neosure</a:t>
            </a:r>
            <a:r>
              <a:rPr lang="en-US" dirty="0" smtClean="0"/>
              <a:t>; gained 7gm/day in past 2 weeks; </a:t>
            </a:r>
            <a:r>
              <a:rPr lang="en-US" dirty="0"/>
              <a:t>1</a:t>
            </a:r>
            <a:r>
              <a:rPr lang="en-US" dirty="0" smtClean="0"/>
              <a:t>BM-green, loose, seedy; no emesis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962439" cy="155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cap="all" dirty="0" smtClean="0"/>
              <a:t>Physical Exam: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=4.01Kg (25% ,corrected), </a:t>
            </a:r>
            <a:r>
              <a:rPr lang="en-US" dirty="0" err="1" smtClean="0"/>
              <a:t>Ht</a:t>
            </a:r>
            <a:r>
              <a:rPr lang="en-US" dirty="0" smtClean="0"/>
              <a:t>=51cm (10-25%, corrected), HC=39.5cm (97%, corrected), </a:t>
            </a:r>
            <a:r>
              <a:rPr lang="en-US" dirty="0" err="1" smtClean="0"/>
              <a:t>Wt</a:t>
            </a:r>
            <a:r>
              <a:rPr lang="en-US" dirty="0" smtClean="0"/>
              <a:t>/</a:t>
            </a:r>
            <a:r>
              <a:rPr lang="en-US" dirty="0" err="1" smtClean="0"/>
              <a:t>ht</a:t>
            </a:r>
            <a:r>
              <a:rPr lang="en-US" dirty="0" smtClean="0"/>
              <a:t>=78%</a:t>
            </a:r>
          </a:p>
          <a:p>
            <a:r>
              <a:rPr lang="en-US" dirty="0" smtClean="0"/>
              <a:t>Well nourished, comfortable</a:t>
            </a:r>
          </a:p>
          <a:p>
            <a:r>
              <a:rPr lang="en-US" dirty="0" smtClean="0"/>
              <a:t>HEENT-no icterus, </a:t>
            </a:r>
            <a:r>
              <a:rPr lang="en-US" dirty="0" err="1" smtClean="0"/>
              <a:t>periorbital</a:t>
            </a:r>
            <a:r>
              <a:rPr lang="en-US" dirty="0" smtClean="0"/>
              <a:t> edema</a:t>
            </a:r>
          </a:p>
          <a:p>
            <a:r>
              <a:rPr lang="en-US" dirty="0" smtClean="0"/>
              <a:t>Chest-CTA, S1S2 no murmur</a:t>
            </a:r>
          </a:p>
          <a:p>
            <a:r>
              <a:rPr lang="en-US" dirty="0" smtClean="0"/>
              <a:t>Abdomen- moderately distended, no mass</a:t>
            </a:r>
          </a:p>
          <a:p>
            <a:r>
              <a:rPr lang="en-US" dirty="0" smtClean="0"/>
              <a:t>Extremities- mild edema of feet bilaterally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month old boy who developed acute gastroenteritis. Admitted for dehydration secondary to diarrhea (15 stools/day) , vomiting (5-7 times/day).</a:t>
            </a:r>
          </a:p>
          <a:p>
            <a:r>
              <a:rPr lang="en-US" dirty="0" smtClean="0"/>
              <a:t>Persistent </a:t>
            </a:r>
            <a:r>
              <a:rPr lang="en-US" dirty="0"/>
              <a:t>emesis for 4 weeks and subsequent </a:t>
            </a:r>
            <a:r>
              <a:rPr lang="en-US" dirty="0" smtClean="0"/>
              <a:t>recurrent edema.</a:t>
            </a:r>
          </a:p>
          <a:p>
            <a:r>
              <a:rPr lang="en-US" dirty="0" smtClean="0"/>
              <a:t>Feeding well-soy/</a:t>
            </a:r>
            <a:r>
              <a:rPr lang="en-US" dirty="0" err="1" smtClean="0"/>
              <a:t>lactaid</a:t>
            </a:r>
            <a:r>
              <a:rPr lang="en-US" dirty="0" smtClean="0"/>
              <a:t> milk, table foods; loose watery stools every 3 days.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2" y="228600"/>
            <a:ext cx="206005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all" dirty="0"/>
              <a:t>Physical Exam</a:t>
            </a:r>
            <a:r>
              <a:rPr lang="en-US" cap="all" dirty="0" smtClean="0"/>
              <a:t>:</a:t>
            </a:r>
          </a:p>
          <a:p>
            <a:r>
              <a:rPr lang="en-US" sz="2800" dirty="0" err="1" smtClean="0"/>
              <a:t>Wt</a:t>
            </a:r>
            <a:r>
              <a:rPr lang="en-US" sz="2800" dirty="0" smtClean="0"/>
              <a:t>=11.5</a:t>
            </a:r>
            <a:r>
              <a:rPr lang="en-US" sz="2800" cap="all" dirty="0" smtClean="0"/>
              <a:t> </a:t>
            </a:r>
            <a:r>
              <a:rPr lang="en-US" sz="2800" dirty="0" smtClean="0"/>
              <a:t>kg</a:t>
            </a:r>
            <a:r>
              <a:rPr lang="en-US" sz="2800" cap="all" dirty="0" smtClean="0"/>
              <a:t> (52%), </a:t>
            </a:r>
            <a:r>
              <a:rPr lang="en-US" sz="2800" cap="all" dirty="0" err="1" smtClean="0"/>
              <a:t>H</a:t>
            </a:r>
            <a:r>
              <a:rPr lang="en-US" sz="2800" dirty="0" err="1" smtClean="0"/>
              <a:t>t</a:t>
            </a:r>
            <a:r>
              <a:rPr lang="en-US" sz="2800" dirty="0" smtClean="0"/>
              <a:t>=78.2cm (23%), HC=50.5cm (99%), </a:t>
            </a:r>
            <a:r>
              <a:rPr lang="en-US" sz="2800" dirty="0" err="1" smtClean="0"/>
              <a:t>Wt</a:t>
            </a:r>
            <a:r>
              <a:rPr lang="en-US" sz="2800" dirty="0" smtClean="0"/>
              <a:t>/</a:t>
            </a:r>
            <a:r>
              <a:rPr lang="en-US" sz="2800" dirty="0" err="1" smtClean="0"/>
              <a:t>Ht</a:t>
            </a:r>
            <a:r>
              <a:rPr lang="en-US" sz="2800" dirty="0" smtClean="0"/>
              <a:t>= 89%</a:t>
            </a:r>
          </a:p>
          <a:p>
            <a:r>
              <a:rPr lang="en-US" sz="2800" cap="all" dirty="0" smtClean="0"/>
              <a:t>HR=148, RR=28</a:t>
            </a:r>
          </a:p>
          <a:p>
            <a:r>
              <a:rPr lang="en-US" sz="2800" dirty="0" smtClean="0"/>
              <a:t>Active, happy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periorbital</a:t>
            </a:r>
            <a:r>
              <a:rPr lang="en-US" sz="2800" dirty="0" smtClean="0"/>
              <a:t> edema</a:t>
            </a:r>
          </a:p>
          <a:p>
            <a:r>
              <a:rPr lang="en-US" sz="2800" dirty="0" smtClean="0"/>
              <a:t>Abdomen moderately </a:t>
            </a:r>
            <a:r>
              <a:rPr lang="en-US" sz="2800" dirty="0" err="1" smtClean="0"/>
              <a:t>protruberant</a:t>
            </a:r>
            <a:endParaRPr lang="en-US" sz="2800" dirty="0" smtClean="0"/>
          </a:p>
          <a:p>
            <a:r>
              <a:rPr lang="en-US" sz="2800" dirty="0" smtClean="0"/>
              <a:t>No pedal or scrotal edema</a:t>
            </a:r>
          </a:p>
          <a:p>
            <a:pPr marL="0" indent="0">
              <a:buNone/>
            </a:pP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3798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Impaired absorption of nutrients.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95240" y="2667000"/>
            <a:ext cx="0" cy="28138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5117" y="2680010"/>
            <a:ext cx="0" cy="2743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38861" y="28602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38861" y="2696737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971800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400" y="314278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19400" y="329518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9400" y="3466170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19400" y="3618570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19400" y="3778404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19400" y="393080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19400" y="408320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21259" y="4243039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21259" y="4395439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27763" y="4547839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27763" y="4700239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827763" y="4852639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827763" y="5023624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827763" y="5176024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27763" y="5328424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35144" y="3644588"/>
            <a:ext cx="246256" cy="133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335144" y="37969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335144" y="317995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38861" y="333235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335144" y="348475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06391" y="2819400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356517" y="30126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19400" y="2667000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43972" y="39493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352800" y="41017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352800" y="42541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343972" y="4406588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56517" y="4562705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356517" y="4718822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348154" y="4882372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343972" y="5023624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345366" y="5163011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52800" y="5315411"/>
            <a:ext cx="2286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s1.mm.bing.net/th?&amp;id=JN.Kfl4nMuCsIEBYL7nPmbiDg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2201" r="19935" b="22212"/>
          <a:stretch/>
        </p:blipFill>
        <p:spPr bwMode="auto">
          <a:xfrm>
            <a:off x="3611137" y="3248719"/>
            <a:ext cx="1683835" cy="11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107327" y="2805545"/>
            <a:ext cx="1066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2551023"/>
            <a:ext cx="23622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Luminal phase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a. Pancreatic enzyme deficiency.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. Impaired bile</a:t>
            </a:r>
          </a:p>
          <a:p>
            <a:r>
              <a:rPr lang="en-US" dirty="0" smtClean="0"/>
              <a:t>secretion/loss/</a:t>
            </a:r>
            <a:r>
              <a:rPr lang="en-US" dirty="0" err="1" smtClean="0"/>
              <a:t>deconjugation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441334" y="2892951"/>
            <a:ext cx="1942172" cy="408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62600" y="2263609"/>
            <a:ext cx="27432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Mucosal phase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Dissachridase</a:t>
            </a:r>
            <a:r>
              <a:rPr lang="en-US" dirty="0" smtClean="0"/>
              <a:t> deficiency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. Celiac </a:t>
            </a:r>
          </a:p>
          <a:p>
            <a:endParaRPr lang="en-US" dirty="0"/>
          </a:p>
          <a:p>
            <a:r>
              <a:rPr lang="en-US" dirty="0" smtClean="0"/>
              <a:t>c. IBD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30679" y="5218765"/>
            <a:ext cx="1942172" cy="408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91200" y="4718822"/>
            <a:ext cx="2743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/>
              <a:t>3. </a:t>
            </a:r>
            <a:r>
              <a:rPr lang="en-US" b="1" dirty="0" err="1"/>
              <a:t>Postabsorptive</a:t>
            </a:r>
            <a:r>
              <a:rPr lang="en-US" b="1" dirty="0"/>
              <a:t> phase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a. </a:t>
            </a:r>
            <a:r>
              <a:rPr lang="en-US" dirty="0" err="1"/>
              <a:t>Lymphangiectasia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Malabsorption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 malabsorption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Pancreatic insufficiency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Chronic </a:t>
            </a:r>
            <a:r>
              <a:rPr lang="en-US" sz="2000" dirty="0" smtClean="0"/>
              <a:t>cholestasis</a:t>
            </a:r>
            <a:endParaRPr lang="en-US" dirty="0" smtClean="0"/>
          </a:p>
          <a:p>
            <a:r>
              <a:rPr lang="en-US" dirty="0" smtClean="0"/>
              <a:t>Carbohydrate malabsorption</a:t>
            </a:r>
          </a:p>
          <a:p>
            <a:pPr lvl="2"/>
            <a:r>
              <a:rPr lang="en-US" dirty="0">
                <a:cs typeface="Helvetica" pitchFamily="34" charset="0"/>
              </a:rPr>
              <a:t>Celiac disease</a:t>
            </a:r>
          </a:p>
          <a:p>
            <a:pPr lvl="2"/>
            <a:r>
              <a:rPr lang="en-US" dirty="0">
                <a:cs typeface="Helvetica" pitchFamily="34" charset="0"/>
              </a:rPr>
              <a:t>Enzyme deficiency</a:t>
            </a:r>
          </a:p>
          <a:p>
            <a:pPr lvl="2"/>
            <a:r>
              <a:rPr lang="en-US" dirty="0">
                <a:cs typeface="Helvetica" pitchFamily="34" charset="0"/>
              </a:rPr>
              <a:t>Short bowel</a:t>
            </a:r>
          </a:p>
          <a:p>
            <a:pPr lvl="2"/>
            <a:r>
              <a:rPr lang="en-US" dirty="0">
                <a:cs typeface="Helvetica" pitchFamily="34" charset="0"/>
              </a:rPr>
              <a:t>Anatomic gut lesions</a:t>
            </a:r>
          </a:p>
          <a:p>
            <a:pPr lvl="2"/>
            <a:r>
              <a:rPr lang="en-US" dirty="0" err="1">
                <a:cs typeface="Helvetica" pitchFamily="34" charset="0"/>
              </a:rPr>
              <a:t>Postenteritis</a:t>
            </a:r>
            <a:r>
              <a:rPr lang="en-US" dirty="0">
                <a:cs typeface="Helvetica" pitchFamily="34" charset="0"/>
              </a:rPr>
              <a:t> </a:t>
            </a:r>
            <a:r>
              <a:rPr lang="en-US" dirty="0" smtClean="0">
                <a:cs typeface="Helvetica" pitchFamily="34" charset="0"/>
              </a:rPr>
              <a:t>syndrome</a:t>
            </a:r>
          </a:p>
          <a:p>
            <a:pPr lvl="2"/>
            <a:r>
              <a:rPr lang="en-US" dirty="0" smtClean="0">
                <a:cs typeface="Helvetica" pitchFamily="34" charset="0"/>
              </a:rPr>
              <a:t>Bacterial overgrowth</a:t>
            </a:r>
            <a:endParaRPr lang="en-US" dirty="0">
              <a:cs typeface="Helvetica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smtClean="0"/>
              <a:t>Protein </a:t>
            </a:r>
            <a:r>
              <a:rPr lang="en-US" sz="2800" dirty="0"/>
              <a:t>losing enteropathy</a:t>
            </a:r>
          </a:p>
          <a:p>
            <a:pPr lvl="2"/>
            <a:r>
              <a:rPr lang="en-US" dirty="0" err="1" smtClean="0">
                <a:cs typeface="Helvetica" pitchFamily="34" charset="0"/>
              </a:rPr>
              <a:t>Lymphangiectasia</a:t>
            </a:r>
            <a:endParaRPr lang="en-US" dirty="0" smtClean="0">
              <a:cs typeface="Helvetica" pitchFamily="34" charset="0"/>
            </a:endParaRPr>
          </a:p>
          <a:p>
            <a:pPr lvl="2"/>
            <a:r>
              <a:rPr lang="en-US" dirty="0">
                <a:cs typeface="Helvetica" pitchFamily="34" charset="0"/>
              </a:rPr>
              <a:t>Post </a:t>
            </a:r>
            <a:r>
              <a:rPr lang="en-US" dirty="0" err="1">
                <a:cs typeface="Helvetica" pitchFamily="34" charset="0"/>
              </a:rPr>
              <a:t>Fontan</a:t>
            </a:r>
            <a:endParaRPr lang="en-US" dirty="0">
              <a:cs typeface="Helvetica" pitchFamily="34" charset="0"/>
            </a:endParaRPr>
          </a:p>
          <a:p>
            <a:pPr lvl="2"/>
            <a:r>
              <a:rPr lang="en-US" dirty="0">
                <a:cs typeface="Helvetica" pitchFamily="34" charset="0"/>
              </a:rPr>
              <a:t>Allergic </a:t>
            </a:r>
            <a:r>
              <a:rPr lang="en-US" dirty="0" err="1">
                <a:cs typeface="Helvetica" pitchFamily="34" charset="0"/>
              </a:rPr>
              <a:t>gastroenteropathy</a:t>
            </a:r>
            <a:endParaRPr lang="en-US" dirty="0">
              <a:cs typeface="Helvetica" pitchFamily="34" charset="0"/>
            </a:endParaRPr>
          </a:p>
          <a:p>
            <a:pPr lvl="2"/>
            <a:r>
              <a:rPr lang="en-US" dirty="0" smtClean="0">
                <a:cs typeface="Helvetica" pitchFamily="34" charset="0"/>
              </a:rPr>
              <a:t>IBD</a:t>
            </a:r>
            <a:endParaRPr lang="en-US" dirty="0">
              <a:cs typeface="Helvetica" pitchFamily="34" charset="0"/>
            </a:endParaRPr>
          </a:p>
          <a:p>
            <a:pPr lvl="2"/>
            <a:r>
              <a:rPr lang="en-US" dirty="0" smtClean="0">
                <a:cs typeface="Helvetica" pitchFamily="34" charset="0"/>
              </a:rPr>
              <a:t>Infections</a:t>
            </a:r>
            <a:endParaRPr lang="en-US" dirty="0">
              <a:cs typeface="Helvetica" pitchFamily="34" charset="0"/>
            </a:endParaRPr>
          </a:p>
          <a:p>
            <a:pPr marL="914400" lvl="2" indent="0">
              <a:buNone/>
            </a:pPr>
            <a:endParaRPr lang="en-US" dirty="0">
              <a:cs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1592</Words>
  <Application>Microsoft Office PowerPoint</Application>
  <PresentationFormat>On-screen Show (4:3)</PresentationFormat>
  <Paragraphs>324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Malabsorption</vt:lpstr>
      <vt:lpstr>Case 1</vt:lpstr>
      <vt:lpstr>Case 1</vt:lpstr>
      <vt:lpstr>Case 2</vt:lpstr>
      <vt:lpstr>Case 2</vt:lpstr>
      <vt:lpstr>Case 3</vt:lpstr>
      <vt:lpstr>Case 3</vt:lpstr>
      <vt:lpstr>Definition</vt:lpstr>
      <vt:lpstr>Types of Malabsorption</vt:lpstr>
      <vt:lpstr>Symptoms and Signs</vt:lpstr>
      <vt:lpstr>Assessment</vt:lpstr>
      <vt:lpstr>Lab tests</vt:lpstr>
      <vt:lpstr>Lab tests</vt:lpstr>
      <vt:lpstr>Indirect tests for pancreatic insufficiency</vt:lpstr>
      <vt:lpstr>Direct tests for pancreatic insufficiency</vt:lpstr>
      <vt:lpstr>Pancreatic stimulation test</vt:lpstr>
      <vt:lpstr>Genetic associations and syndrome causing pancreatic insufficiency</vt:lpstr>
      <vt:lpstr>Carbohydrate malabsorption</vt:lpstr>
      <vt:lpstr>Carbohydrate malabsorption</vt:lpstr>
      <vt:lpstr>Brush border enzyme defects</vt:lpstr>
      <vt:lpstr>Carbohydrate malabsorption</vt:lpstr>
      <vt:lpstr>Protein loosing enteropathy</vt:lpstr>
      <vt:lpstr>Protein loosing enteropathy</vt:lpstr>
      <vt:lpstr>Protein loosing enteropathy</vt:lpstr>
      <vt:lpstr>Management</vt:lpstr>
      <vt:lpstr>PowerPoint Presentation</vt:lpstr>
      <vt:lpstr>Case 1</vt:lpstr>
      <vt:lpstr>Case 1</vt:lpstr>
      <vt:lpstr>PowerPoint Presentation</vt:lpstr>
      <vt:lpstr>Case 2</vt:lpstr>
      <vt:lpstr>PowerPoint Presentation</vt:lpstr>
      <vt:lpstr>Case 3</vt:lpstr>
      <vt:lpstr>Case 3</vt:lpstr>
      <vt:lpstr>The End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Malabsorption</dc:title>
  <dc:creator>Sehgal, Sona</dc:creator>
  <cp:lastModifiedBy>Sehgal, Sona</cp:lastModifiedBy>
  <cp:revision>98</cp:revision>
  <dcterms:created xsi:type="dcterms:W3CDTF">2015-06-23T20:09:21Z</dcterms:created>
  <dcterms:modified xsi:type="dcterms:W3CDTF">2015-07-22T19:19:04Z</dcterms:modified>
</cp:coreProperties>
</file>