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handoutMasterIdLst>
    <p:handoutMasterId r:id="rId55"/>
  </p:handoutMasterIdLst>
  <p:sldIdLst>
    <p:sldId id="324" r:id="rId2"/>
    <p:sldId id="537" r:id="rId3"/>
    <p:sldId id="330" r:id="rId4"/>
    <p:sldId id="258" r:id="rId5"/>
    <p:sldId id="370" r:id="rId6"/>
    <p:sldId id="538" r:id="rId7"/>
    <p:sldId id="259" r:id="rId8"/>
    <p:sldId id="540" r:id="rId9"/>
    <p:sldId id="541" r:id="rId10"/>
    <p:sldId id="471" r:id="rId11"/>
    <p:sldId id="420" r:id="rId12"/>
    <p:sldId id="384" r:id="rId13"/>
    <p:sldId id="474" r:id="rId14"/>
    <p:sldId id="487" r:id="rId15"/>
    <p:sldId id="385" r:id="rId16"/>
    <p:sldId id="386" r:id="rId17"/>
    <p:sldId id="488" r:id="rId18"/>
    <p:sldId id="521" r:id="rId19"/>
    <p:sldId id="514" r:id="rId20"/>
    <p:sldId id="529" r:id="rId21"/>
    <p:sldId id="531" r:id="rId22"/>
    <p:sldId id="416" r:id="rId23"/>
    <p:sldId id="273" r:id="rId24"/>
    <p:sldId id="516" r:id="rId25"/>
    <p:sldId id="270" r:id="rId26"/>
    <p:sldId id="275" r:id="rId27"/>
    <p:sldId id="489" r:id="rId28"/>
    <p:sldId id="533" r:id="rId29"/>
    <p:sldId id="421" r:id="rId30"/>
    <p:sldId id="422" r:id="rId31"/>
    <p:sldId id="423" r:id="rId32"/>
    <p:sldId id="424" r:id="rId33"/>
    <p:sldId id="425" r:id="rId34"/>
    <p:sldId id="426" r:id="rId35"/>
    <p:sldId id="547" r:id="rId36"/>
    <p:sldId id="457" r:id="rId37"/>
    <p:sldId id="483" r:id="rId38"/>
    <p:sldId id="401" r:id="rId39"/>
    <p:sldId id="569" r:id="rId40"/>
    <p:sldId id="551" r:id="rId41"/>
    <p:sldId id="548" r:id="rId42"/>
    <p:sldId id="549" r:id="rId43"/>
    <p:sldId id="550" r:id="rId44"/>
    <p:sldId id="459" r:id="rId45"/>
    <p:sldId id="552" r:id="rId46"/>
    <p:sldId id="461" r:id="rId47"/>
    <p:sldId id="554" r:id="rId48"/>
    <p:sldId id="555" r:id="rId49"/>
    <p:sldId id="527" r:id="rId50"/>
    <p:sldId id="556" r:id="rId51"/>
    <p:sldId id="500" r:id="rId52"/>
    <p:sldId id="560" r:id="rId53"/>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NMC Staff" initials="CS" lastIdx="4" clrIdx="0"/>
  <p:cmAuthor id="1" name="Kim Milano" initials="" lastIdx="4" clrIdx="1"/>
  <p:cmAuthor id="2" name="Owner" initials="O" lastIdx="1"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2B8936"/>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9" autoAdjust="0"/>
    <p:restoredTop sz="92577" autoAdjust="0"/>
  </p:normalViewPr>
  <p:slideViewPr>
    <p:cSldViewPr>
      <p:cViewPr>
        <p:scale>
          <a:sx n="80" d="100"/>
          <a:sy n="80" d="100"/>
        </p:scale>
        <p:origin x="-3808"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35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2007_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2007_Workboo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2007_Workbook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2007_Workbook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792452830188729E-3"/>
          <c:y val="2.3923444976076602E-3"/>
          <c:w val="0.98702830188679247"/>
          <c:h val="0.83253588516746357"/>
        </c:manualLayout>
      </c:layout>
      <c:barChart>
        <c:barDir val="col"/>
        <c:grouping val="percentStacked"/>
        <c:varyColors val="0"/>
        <c:ser>
          <c:idx val="0"/>
          <c:order val="0"/>
          <c:tx>
            <c:strRef>
              <c:f>Sheet1!$A$2</c:f>
              <c:strCache>
                <c:ptCount val="1"/>
                <c:pt idx="0">
                  <c:v>Helpful, sloved picky eating</c:v>
                </c:pt>
              </c:strCache>
            </c:strRef>
          </c:tx>
          <c:spPr>
            <a:solidFill>
              <a:srgbClr val="99CC00"/>
            </a:solidFill>
            <a:ln w="12606">
              <a:solidFill>
                <a:schemeClr val="tx1"/>
              </a:solidFill>
              <a:prstDash val="solid"/>
            </a:ln>
          </c:spPr>
          <c:invertIfNegative val="0"/>
          <c:dLbls>
            <c:delete val="1"/>
          </c:dLbls>
          <c:cat>
            <c:strRef>
              <c:f>Sheet1!$B$1:$I$1</c:f>
              <c:strCache>
                <c:ptCount val="8"/>
                <c:pt idx="0">
                  <c:v>Total</c:v>
                </c:pt>
                <c:pt idx="2">
                  <c:v>1 Y.O.</c:v>
                </c:pt>
                <c:pt idx="3">
                  <c:v>2 Y.O.</c:v>
                </c:pt>
                <c:pt idx="4">
                  <c:v>3 Y.O.</c:v>
                </c:pt>
                <c:pt idx="5">
                  <c:v>4 Y.O.</c:v>
                </c:pt>
                <c:pt idx="6">
                  <c:v>5 Y.O.</c:v>
                </c:pt>
                <c:pt idx="7">
                  <c:v>6 Y.O.</c:v>
                </c:pt>
              </c:strCache>
            </c:strRef>
          </c:cat>
          <c:val>
            <c:numRef>
              <c:f>Sheet1!$B$2:$I$2</c:f>
              <c:numCache>
                <c:formatCode>General</c:formatCode>
                <c:ptCount val="8"/>
                <c:pt idx="0" formatCode="0.0%">
                  <c:v>0.49900000000000105</c:v>
                </c:pt>
                <c:pt idx="2" formatCode="0.0%">
                  <c:v>0.65100000000000269</c:v>
                </c:pt>
                <c:pt idx="3" formatCode="0.0%">
                  <c:v>0.57700000000000062</c:v>
                </c:pt>
                <c:pt idx="4" formatCode="0.0%">
                  <c:v>0.40800000000000008</c:v>
                </c:pt>
                <c:pt idx="5" formatCode="0.0%">
                  <c:v>0.42400000000000032</c:v>
                </c:pt>
                <c:pt idx="6" formatCode="0.0%">
                  <c:v>0.48900000000000032</c:v>
                </c:pt>
                <c:pt idx="7" formatCode="0.0%">
                  <c:v>0.53700000000000003</c:v>
                </c:pt>
              </c:numCache>
            </c:numRef>
          </c:val>
        </c:ser>
        <c:ser>
          <c:idx val="1"/>
          <c:order val="1"/>
          <c:tx>
            <c:strRef>
              <c:f>Sheet1!$A$3</c:f>
              <c:strCache>
                <c:ptCount val="1"/>
                <c:pt idx="0">
                  <c:v>Helpful, but didn't solve picky eating</c:v>
                </c:pt>
              </c:strCache>
            </c:strRef>
          </c:tx>
          <c:spPr>
            <a:gradFill rotWithShape="0">
              <a:gsLst>
                <a:gs pos="0">
                  <a:srgbClr val="CCFFCC"/>
                </a:gs>
                <a:gs pos="100000">
                  <a:srgbClr val="CCFFCC">
                    <a:gamma/>
                    <a:tint val="50196"/>
                    <a:invGamma/>
                  </a:srgbClr>
                </a:gs>
              </a:gsLst>
              <a:lin ang="5400000" scaled="1"/>
            </a:gradFill>
            <a:ln w="12606">
              <a:solidFill>
                <a:schemeClr val="tx1"/>
              </a:solidFill>
              <a:prstDash val="solid"/>
            </a:ln>
          </c:spPr>
          <c:invertIfNegative val="0"/>
          <c:dLbls>
            <c:delete val="1"/>
          </c:dLbls>
          <c:cat>
            <c:strRef>
              <c:f>Sheet1!$B$1:$I$1</c:f>
              <c:strCache>
                <c:ptCount val="8"/>
                <c:pt idx="0">
                  <c:v>Total</c:v>
                </c:pt>
                <c:pt idx="2">
                  <c:v>1 Y.O.</c:v>
                </c:pt>
                <c:pt idx="3">
                  <c:v>2 Y.O.</c:v>
                </c:pt>
                <c:pt idx="4">
                  <c:v>3 Y.O.</c:v>
                </c:pt>
                <c:pt idx="5">
                  <c:v>4 Y.O.</c:v>
                </c:pt>
                <c:pt idx="6">
                  <c:v>5 Y.O.</c:v>
                </c:pt>
                <c:pt idx="7">
                  <c:v>6 Y.O.</c:v>
                </c:pt>
              </c:strCache>
            </c:strRef>
          </c:cat>
          <c:val>
            <c:numRef>
              <c:f>Sheet1!$B$3:$I$3</c:f>
              <c:numCache>
                <c:formatCode>General</c:formatCode>
                <c:ptCount val="8"/>
                <c:pt idx="0" formatCode="0.0%">
                  <c:v>0.35400000000000031</c:v>
                </c:pt>
                <c:pt idx="2" formatCode="0.0%">
                  <c:v>0.26200000000000001</c:v>
                </c:pt>
                <c:pt idx="3" formatCode="0.0%">
                  <c:v>0.30600000000000038</c:v>
                </c:pt>
                <c:pt idx="4" formatCode="0.0%">
                  <c:v>0.46100000000000002</c:v>
                </c:pt>
                <c:pt idx="5" formatCode="0.0%">
                  <c:v>0.3930000000000014</c:v>
                </c:pt>
                <c:pt idx="6" formatCode="0.0%">
                  <c:v>0.34100000000000136</c:v>
                </c:pt>
                <c:pt idx="7" formatCode="0.0%">
                  <c:v>0.26800000000000002</c:v>
                </c:pt>
              </c:numCache>
            </c:numRef>
          </c:val>
        </c:ser>
        <c:ser>
          <c:idx val="2"/>
          <c:order val="2"/>
          <c:tx>
            <c:strRef>
              <c:f>Sheet1!$A$4</c:f>
              <c:strCache>
                <c:ptCount val="1"/>
                <c:pt idx="0">
                  <c:v>Not Helpful at all</c:v>
                </c:pt>
              </c:strCache>
            </c:strRef>
          </c:tx>
          <c:spPr>
            <a:solidFill>
              <a:srgbClr val="FFFFFF"/>
            </a:solidFill>
            <a:ln w="12606">
              <a:solidFill>
                <a:schemeClr val="tx1"/>
              </a:solidFill>
              <a:prstDash val="solid"/>
            </a:ln>
          </c:spPr>
          <c:invertIfNegative val="0"/>
          <c:dLbls>
            <c:delete val="1"/>
          </c:dLbls>
          <c:cat>
            <c:strRef>
              <c:f>Sheet1!$B$1:$I$1</c:f>
              <c:strCache>
                <c:ptCount val="8"/>
                <c:pt idx="0">
                  <c:v>Total</c:v>
                </c:pt>
                <c:pt idx="2">
                  <c:v>1 Y.O.</c:v>
                </c:pt>
                <c:pt idx="3">
                  <c:v>2 Y.O.</c:v>
                </c:pt>
                <c:pt idx="4">
                  <c:v>3 Y.O.</c:v>
                </c:pt>
                <c:pt idx="5">
                  <c:v>4 Y.O.</c:v>
                </c:pt>
                <c:pt idx="6">
                  <c:v>5 Y.O.</c:v>
                </c:pt>
                <c:pt idx="7">
                  <c:v>6 Y.O.</c:v>
                </c:pt>
              </c:strCache>
            </c:strRef>
          </c:cat>
          <c:val>
            <c:numRef>
              <c:f>Sheet1!$B$4:$I$4</c:f>
              <c:numCache>
                <c:formatCode>General</c:formatCode>
                <c:ptCount val="8"/>
                <c:pt idx="0" formatCode="0.0%">
                  <c:v>0.14700000000000021</c:v>
                </c:pt>
                <c:pt idx="2" formatCode="0.0%">
                  <c:v>8.7000000000000022E-2</c:v>
                </c:pt>
                <c:pt idx="3" formatCode="0.0%">
                  <c:v>0.1170000000000003</c:v>
                </c:pt>
                <c:pt idx="4" formatCode="0.0%">
                  <c:v>0.13100000000000001</c:v>
                </c:pt>
                <c:pt idx="5" formatCode="0.0%">
                  <c:v>0.18300000000000041</c:v>
                </c:pt>
                <c:pt idx="6" formatCode="0.0%">
                  <c:v>0.17</c:v>
                </c:pt>
                <c:pt idx="7" formatCode="0.0%">
                  <c:v>0.19500000000000056</c:v>
                </c:pt>
              </c:numCache>
            </c:numRef>
          </c:val>
        </c:ser>
        <c:dLbls>
          <c:showLegendKey val="0"/>
          <c:showVal val="1"/>
          <c:showCatName val="0"/>
          <c:showSerName val="0"/>
          <c:showPercent val="0"/>
          <c:showBubbleSize val="0"/>
        </c:dLbls>
        <c:gapWidth val="20"/>
        <c:overlap val="100"/>
        <c:axId val="52597120"/>
        <c:axId val="52598656"/>
      </c:barChart>
      <c:catAx>
        <c:axId val="52597120"/>
        <c:scaling>
          <c:orientation val="minMax"/>
        </c:scaling>
        <c:delete val="0"/>
        <c:axPos val="b"/>
        <c:numFmt formatCode="General" sourceLinked="1"/>
        <c:majorTickMark val="out"/>
        <c:minorTickMark val="none"/>
        <c:tickLblPos val="nextTo"/>
        <c:spPr>
          <a:ln w="25212">
            <a:solidFill>
              <a:schemeClr val="tx1"/>
            </a:solidFill>
            <a:prstDash val="solid"/>
          </a:ln>
        </c:spPr>
        <c:txPr>
          <a:bodyPr rot="0" vert="horz"/>
          <a:lstStyle/>
          <a:p>
            <a:pPr>
              <a:defRPr sz="1191" b="1" i="0" u="none" strike="noStrike" baseline="0">
                <a:solidFill>
                  <a:schemeClr val="tx1"/>
                </a:solidFill>
                <a:latin typeface="Arial"/>
                <a:ea typeface="Arial"/>
                <a:cs typeface="Arial"/>
              </a:defRPr>
            </a:pPr>
            <a:endParaRPr lang="en-US"/>
          </a:p>
        </c:txPr>
        <c:crossAx val="52598656"/>
        <c:crosses val="autoZero"/>
        <c:auto val="1"/>
        <c:lblAlgn val="ctr"/>
        <c:lblOffset val="100"/>
        <c:tickLblSkip val="1"/>
        <c:tickMarkSkip val="1"/>
        <c:noMultiLvlLbl val="0"/>
      </c:catAx>
      <c:valAx>
        <c:axId val="52598656"/>
        <c:scaling>
          <c:orientation val="minMax"/>
        </c:scaling>
        <c:delete val="1"/>
        <c:axPos val="l"/>
        <c:numFmt formatCode="0%" sourceLinked="1"/>
        <c:majorTickMark val="out"/>
        <c:minorTickMark val="none"/>
        <c:tickLblPos val="none"/>
        <c:crossAx val="52597120"/>
        <c:crosses val="autoZero"/>
        <c:crossBetween val="between"/>
      </c:valAx>
      <c:spPr>
        <a:noFill/>
        <a:ln w="25212">
          <a:noFill/>
        </a:ln>
      </c:spPr>
    </c:plotArea>
    <c:legend>
      <c:legendPos val="b"/>
      <c:layout>
        <c:manualLayout>
          <c:xMode val="edge"/>
          <c:yMode val="edge"/>
          <c:x val="8.5614169457642594E-2"/>
          <c:y val="0.94019145548041816"/>
          <c:w val="0.80188679245283023"/>
          <c:h val="5.9808612440191804E-2"/>
        </c:manualLayout>
      </c:layout>
      <c:overlay val="0"/>
      <c:spPr>
        <a:solidFill>
          <a:schemeClr val="bg1"/>
        </a:solidFill>
        <a:ln w="25212">
          <a:noFill/>
        </a:ln>
      </c:spPr>
      <c:txPr>
        <a:bodyPr/>
        <a:lstStyle/>
        <a:p>
          <a:pPr>
            <a:defRPr sz="1092"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191" b="1"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52141057934531"/>
          <c:y val="2.6378896882494011E-2"/>
          <c:w val="0.70780856423173799"/>
          <c:h val="0.95203836930455632"/>
        </c:manualLayout>
      </c:layout>
      <c:barChart>
        <c:barDir val="bar"/>
        <c:grouping val="clustered"/>
        <c:varyColors val="0"/>
        <c:ser>
          <c:idx val="0"/>
          <c:order val="0"/>
          <c:tx>
            <c:strRef>
              <c:f>Sheet1!$A$2</c:f>
              <c:strCache>
                <c:ptCount val="1"/>
                <c:pt idx="0">
                  <c:v>East</c:v>
                </c:pt>
              </c:strCache>
            </c:strRef>
          </c:tx>
          <c:spPr>
            <a:solidFill>
              <a:srgbClr val="00B050"/>
            </a:solidFill>
            <a:ln w="12669">
              <a:solidFill>
                <a:schemeClr val="tx1"/>
              </a:solidFill>
              <a:prstDash val="solid"/>
            </a:ln>
          </c:spPr>
          <c:invertIfNegative val="0"/>
          <c:dLbls>
            <c:numFmt formatCode="0.0%" sourceLinked="0"/>
            <c:spPr>
              <a:noFill/>
              <a:ln w="25338">
                <a:noFill/>
              </a:ln>
            </c:spPr>
            <c:txPr>
              <a:bodyPr/>
              <a:lstStyle/>
              <a:p>
                <a:pPr>
                  <a:defRPr sz="998"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dLbls>
          <c:cat>
            <c:strRef>
              <c:f>Sheet1!$B$1:$E$1</c:f>
              <c:strCache>
                <c:ptCount val="4"/>
                <c:pt idx="0">
                  <c:v>Others</c:v>
                </c:pt>
                <c:pt idx="1">
                  <c:v>Force the child to eat various foods</c:v>
                </c:pt>
                <c:pt idx="2">
                  <c:v>Offer other nutriments</c:v>
                </c:pt>
                <c:pt idx="3">
                  <c:v>Induce the child to eat various foods</c:v>
                </c:pt>
              </c:strCache>
            </c:strRef>
          </c:cat>
          <c:val>
            <c:numRef>
              <c:f>Sheet1!$B$2:$E$2</c:f>
              <c:numCache>
                <c:formatCode>0.00%</c:formatCode>
                <c:ptCount val="4"/>
                <c:pt idx="0">
                  <c:v>3.4000000000000002E-2</c:v>
                </c:pt>
                <c:pt idx="1">
                  <c:v>0.12100000000000002</c:v>
                </c:pt>
                <c:pt idx="2">
                  <c:v>0.21100000000000024</c:v>
                </c:pt>
                <c:pt idx="3">
                  <c:v>0.81</c:v>
                </c:pt>
              </c:numCache>
            </c:numRef>
          </c:val>
        </c:ser>
        <c:dLbls>
          <c:showLegendKey val="0"/>
          <c:showVal val="1"/>
          <c:showCatName val="0"/>
          <c:showSerName val="0"/>
          <c:showPercent val="0"/>
          <c:showBubbleSize val="0"/>
        </c:dLbls>
        <c:gapWidth val="150"/>
        <c:axId val="52314880"/>
        <c:axId val="52316416"/>
      </c:barChart>
      <c:catAx>
        <c:axId val="52314880"/>
        <c:scaling>
          <c:orientation val="minMax"/>
        </c:scaling>
        <c:delete val="0"/>
        <c:axPos val="l"/>
        <c:numFmt formatCode="General" sourceLinked="1"/>
        <c:majorTickMark val="in"/>
        <c:minorTickMark val="none"/>
        <c:tickLblPos val="nextTo"/>
        <c:spPr>
          <a:ln w="25338">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52316416"/>
        <c:crosses val="autoZero"/>
        <c:auto val="1"/>
        <c:lblAlgn val="ctr"/>
        <c:lblOffset val="100"/>
        <c:tickLblSkip val="1"/>
        <c:tickMarkSkip val="1"/>
        <c:noMultiLvlLbl val="0"/>
      </c:catAx>
      <c:valAx>
        <c:axId val="52316416"/>
        <c:scaling>
          <c:orientation val="minMax"/>
        </c:scaling>
        <c:delete val="1"/>
        <c:axPos val="b"/>
        <c:numFmt formatCode="0.00%" sourceLinked="1"/>
        <c:majorTickMark val="out"/>
        <c:minorTickMark val="none"/>
        <c:tickLblPos val="none"/>
        <c:crossAx val="52314880"/>
        <c:crosses val="autoZero"/>
        <c:crossBetween val="between"/>
      </c:valAx>
      <c:spPr>
        <a:noFill/>
        <a:ln w="25338">
          <a:noFill/>
        </a:ln>
      </c:spPr>
    </c:plotArea>
    <c:plotVisOnly val="1"/>
    <c:dispBlanksAs val="gap"/>
    <c:showDLblsOverMax val="0"/>
  </c:chart>
  <c:spPr>
    <a:noFill/>
    <a:ln>
      <a:noFill/>
    </a:ln>
  </c:spPr>
  <c:txPr>
    <a:bodyPr/>
    <a:lstStyle/>
    <a:p>
      <a:pPr>
        <a:defRPr sz="1197" b="1"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870967741935484"/>
          <c:y val="2.6378896882494011E-2"/>
          <c:w val="0.68172043010752958"/>
          <c:h val="0.97601918465227822"/>
        </c:manualLayout>
      </c:layout>
      <c:barChart>
        <c:barDir val="bar"/>
        <c:grouping val="clustered"/>
        <c:varyColors val="0"/>
        <c:ser>
          <c:idx val="0"/>
          <c:order val="0"/>
          <c:tx>
            <c:strRef>
              <c:f>Sheet1!$A$2</c:f>
              <c:strCache>
                <c:ptCount val="1"/>
                <c:pt idx="0">
                  <c:v>East</c:v>
                </c:pt>
              </c:strCache>
            </c:strRef>
          </c:tx>
          <c:spPr>
            <a:solidFill>
              <a:schemeClr val="accent3">
                <a:lumMod val="50000"/>
              </a:schemeClr>
            </a:solidFill>
            <a:ln w="12591">
              <a:solidFill>
                <a:schemeClr val="tx1"/>
              </a:solidFill>
              <a:prstDash val="solid"/>
            </a:ln>
          </c:spPr>
          <c:invertIfNegative val="0"/>
          <c:dPt>
            <c:idx val="0"/>
            <c:invertIfNegative val="0"/>
            <c:bubble3D val="0"/>
            <c:spPr>
              <a:solidFill>
                <a:srgbClr val="00B050"/>
              </a:solidFill>
              <a:ln w="12591">
                <a:solidFill>
                  <a:schemeClr val="tx1"/>
                </a:solidFill>
                <a:prstDash val="solid"/>
              </a:ln>
            </c:spPr>
          </c:dPt>
          <c:dPt>
            <c:idx val="1"/>
            <c:invertIfNegative val="0"/>
            <c:bubble3D val="0"/>
            <c:spPr>
              <a:solidFill>
                <a:srgbClr val="00B050"/>
              </a:solidFill>
              <a:ln w="12591">
                <a:solidFill>
                  <a:schemeClr val="tx1"/>
                </a:solidFill>
                <a:prstDash val="solid"/>
              </a:ln>
            </c:spPr>
          </c:dPt>
          <c:dPt>
            <c:idx val="2"/>
            <c:invertIfNegative val="0"/>
            <c:bubble3D val="0"/>
            <c:spPr>
              <a:solidFill>
                <a:srgbClr val="00B050"/>
              </a:solidFill>
              <a:ln w="12591">
                <a:solidFill>
                  <a:schemeClr val="tx1"/>
                </a:solidFill>
                <a:prstDash val="solid"/>
              </a:ln>
            </c:spPr>
          </c:dPt>
          <c:dPt>
            <c:idx val="3"/>
            <c:invertIfNegative val="0"/>
            <c:bubble3D val="0"/>
            <c:spPr>
              <a:solidFill>
                <a:srgbClr val="00B050"/>
              </a:solidFill>
              <a:ln w="12591">
                <a:solidFill>
                  <a:schemeClr val="tx1"/>
                </a:solidFill>
                <a:prstDash val="solid"/>
              </a:ln>
            </c:spPr>
          </c:dPt>
          <c:dPt>
            <c:idx val="4"/>
            <c:invertIfNegative val="0"/>
            <c:bubble3D val="0"/>
            <c:spPr>
              <a:solidFill>
                <a:srgbClr val="00B050"/>
              </a:solidFill>
              <a:ln w="12591">
                <a:solidFill>
                  <a:schemeClr val="tx1"/>
                </a:solidFill>
                <a:prstDash val="solid"/>
              </a:ln>
            </c:spPr>
          </c:dPt>
          <c:dPt>
            <c:idx val="5"/>
            <c:invertIfNegative val="0"/>
            <c:bubble3D val="0"/>
            <c:spPr>
              <a:solidFill>
                <a:srgbClr val="00B050"/>
              </a:solidFill>
              <a:ln w="12591">
                <a:solidFill>
                  <a:schemeClr val="tx1"/>
                </a:solidFill>
                <a:prstDash val="solid"/>
              </a:ln>
            </c:spPr>
          </c:dPt>
          <c:dLbls>
            <c:numFmt formatCode="0.0%" sourceLinked="0"/>
            <c:spPr>
              <a:noFill/>
              <a:ln w="25183">
                <a:noFill/>
              </a:ln>
            </c:spPr>
            <c:txPr>
              <a:bodyPr/>
              <a:lstStyle/>
              <a:p>
                <a:pPr>
                  <a:defRPr sz="991"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dLbls>
          <c:cat>
            <c:strRef>
              <c:f>Sheet1!$B$1:$G$1</c:f>
              <c:strCache>
                <c:ptCount val="6"/>
                <c:pt idx="0">
                  <c:v>Others</c:v>
                </c:pt>
                <c:pt idx="1">
                  <c:v>Walking around while eating</c:v>
                </c:pt>
                <c:pt idx="2">
                  <c:v>Give sweet foods as encouragements</c:v>
                </c:pt>
                <c:pt idx="3">
                  <c:v>Using toys</c:v>
                </c:pt>
                <c:pt idx="4">
                  <c:v>Telling stories</c:v>
                </c:pt>
                <c:pt idx="5">
                  <c:v>Watching TV while eating</c:v>
                </c:pt>
              </c:strCache>
            </c:strRef>
          </c:cat>
          <c:val>
            <c:numRef>
              <c:f>Sheet1!$B$2:$G$2</c:f>
              <c:numCache>
                <c:formatCode>0.00%</c:formatCode>
                <c:ptCount val="6"/>
                <c:pt idx="0">
                  <c:v>0.24700000000000041</c:v>
                </c:pt>
                <c:pt idx="1">
                  <c:v>6.3E-2</c:v>
                </c:pt>
                <c:pt idx="2">
                  <c:v>0.14200000000000004</c:v>
                </c:pt>
                <c:pt idx="3">
                  <c:v>0.20800000000000021</c:v>
                </c:pt>
                <c:pt idx="4">
                  <c:v>0.30900000000000105</c:v>
                </c:pt>
                <c:pt idx="5" formatCode="0%">
                  <c:v>0.35700000000000032</c:v>
                </c:pt>
              </c:numCache>
            </c:numRef>
          </c:val>
        </c:ser>
        <c:dLbls>
          <c:showLegendKey val="0"/>
          <c:showVal val="1"/>
          <c:showCatName val="0"/>
          <c:showSerName val="0"/>
          <c:showPercent val="0"/>
          <c:showBubbleSize val="0"/>
        </c:dLbls>
        <c:gapWidth val="150"/>
        <c:axId val="52457856"/>
        <c:axId val="52459392"/>
      </c:barChart>
      <c:catAx>
        <c:axId val="52457856"/>
        <c:scaling>
          <c:orientation val="minMax"/>
        </c:scaling>
        <c:delete val="0"/>
        <c:axPos val="l"/>
        <c:numFmt formatCode="General" sourceLinked="1"/>
        <c:majorTickMark val="in"/>
        <c:minorTickMark val="none"/>
        <c:tickLblPos val="nextTo"/>
        <c:spPr>
          <a:ln w="25183">
            <a:solidFill>
              <a:schemeClr val="tx1"/>
            </a:solidFill>
            <a:prstDash val="solid"/>
          </a:ln>
        </c:spPr>
        <c:txPr>
          <a:bodyPr rot="0" vert="horz"/>
          <a:lstStyle/>
          <a:p>
            <a:pPr>
              <a:defRPr sz="991" b="0" i="0" u="none" strike="noStrike" baseline="0">
                <a:solidFill>
                  <a:schemeClr val="tx1"/>
                </a:solidFill>
                <a:latin typeface="Arial"/>
                <a:ea typeface="Arial"/>
                <a:cs typeface="Arial"/>
              </a:defRPr>
            </a:pPr>
            <a:endParaRPr lang="en-US"/>
          </a:p>
        </c:txPr>
        <c:crossAx val="52459392"/>
        <c:crosses val="autoZero"/>
        <c:auto val="1"/>
        <c:lblAlgn val="ctr"/>
        <c:lblOffset val="100"/>
        <c:tickLblSkip val="1"/>
        <c:tickMarkSkip val="1"/>
        <c:noMultiLvlLbl val="0"/>
      </c:catAx>
      <c:valAx>
        <c:axId val="52459392"/>
        <c:scaling>
          <c:orientation val="minMax"/>
        </c:scaling>
        <c:delete val="1"/>
        <c:axPos val="b"/>
        <c:numFmt formatCode="0.00%" sourceLinked="1"/>
        <c:majorTickMark val="out"/>
        <c:minorTickMark val="none"/>
        <c:tickLblPos val="none"/>
        <c:crossAx val="52457856"/>
        <c:crosses val="autoZero"/>
        <c:crossBetween val="between"/>
      </c:valAx>
      <c:spPr>
        <a:noFill/>
        <a:ln w="25183">
          <a:noFill/>
        </a:ln>
      </c:spPr>
    </c:plotArea>
    <c:plotVisOnly val="1"/>
    <c:dispBlanksAs val="gap"/>
    <c:showDLblsOverMax val="0"/>
  </c:chart>
  <c:spPr>
    <a:noFill/>
    <a:ln>
      <a:noFill/>
    </a:ln>
  </c:spPr>
  <c:txPr>
    <a:bodyPr/>
    <a:lstStyle/>
    <a:p>
      <a:pPr>
        <a:defRPr sz="991" b="1" i="0" u="none" strike="noStrike" baseline="0">
          <a:solidFill>
            <a:schemeClr val="tx1"/>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77"/>
      <c:rotY val="20"/>
      <c:depthPercent val="100"/>
      <c:rAngAx val="1"/>
    </c:view3D>
    <c:floor>
      <c:thickness val="0"/>
    </c:floor>
    <c:sideWall>
      <c:thickness val="0"/>
    </c:sideWall>
    <c:backWall>
      <c:thickness val="0"/>
    </c:backWall>
    <c:plotArea>
      <c:layout>
        <c:manualLayout>
          <c:layoutTarget val="inner"/>
          <c:xMode val="edge"/>
          <c:yMode val="edge"/>
          <c:x val="0.22698412698412773"/>
          <c:y val="5.2757793764988133E-2"/>
          <c:w val="0.75714285714286556"/>
          <c:h val="0.80815347721822561"/>
        </c:manualLayout>
      </c:layout>
      <c:bar3DChart>
        <c:barDir val="col"/>
        <c:grouping val="clustered"/>
        <c:varyColors val="0"/>
        <c:ser>
          <c:idx val="0"/>
          <c:order val="0"/>
          <c:tx>
            <c:strRef>
              <c:f>Sheet1!$A$2</c:f>
              <c:strCache>
                <c:ptCount val="1"/>
                <c:pt idx="0">
                  <c:v>2-3 y</c:v>
                </c:pt>
              </c:strCache>
            </c:strRef>
          </c:tx>
          <c:spPr>
            <a:noFill/>
          </c:spPr>
          <c:invertIfNegative val="0"/>
          <c:dPt>
            <c:idx val="0"/>
            <c:invertIfNegative val="0"/>
            <c:bubble3D val="0"/>
            <c:spPr>
              <a:noFill/>
              <a:ln>
                <a:noFill/>
              </a:ln>
            </c:spPr>
          </c:dPt>
          <c:cat>
            <c:strRef>
              <c:f>Sheet1!$B$1:$D$1</c:f>
              <c:strCache>
                <c:ptCount val="3"/>
                <c:pt idx="0">
                  <c:v>Liked </c:v>
                </c:pt>
                <c:pt idx="1">
                  <c:v>Disliked</c:v>
                </c:pt>
                <c:pt idx="2">
                  <c:v>Not tasted</c:v>
                </c:pt>
              </c:strCache>
            </c:strRef>
          </c:cat>
          <c:val>
            <c:numRef>
              <c:f>Sheet1!$B$2:$D$2</c:f>
              <c:numCache>
                <c:formatCode>General</c:formatCode>
                <c:ptCount val="3"/>
                <c:pt idx="0">
                  <c:v>60.2</c:v>
                </c:pt>
                <c:pt idx="1">
                  <c:v>11.5</c:v>
                </c:pt>
                <c:pt idx="2">
                  <c:v>28</c:v>
                </c:pt>
              </c:numCache>
            </c:numRef>
          </c:val>
        </c:ser>
        <c:ser>
          <c:idx val="1"/>
          <c:order val="1"/>
          <c:tx>
            <c:strRef>
              <c:f>Sheet1!$A$3</c:f>
              <c:strCache>
                <c:ptCount val="1"/>
                <c:pt idx="0">
                  <c:v>4 y</c:v>
                </c:pt>
              </c:strCache>
            </c:strRef>
          </c:tx>
          <c:invertIfNegative val="0"/>
          <c:dPt>
            <c:idx val="2"/>
            <c:invertIfNegative val="0"/>
            <c:bubble3D val="0"/>
            <c:spPr>
              <a:noFill/>
            </c:spPr>
          </c:dPt>
          <c:cat>
            <c:strRef>
              <c:f>Sheet1!$B$1:$D$1</c:f>
              <c:strCache>
                <c:ptCount val="3"/>
                <c:pt idx="0">
                  <c:v>Liked </c:v>
                </c:pt>
                <c:pt idx="1">
                  <c:v>Disliked</c:v>
                </c:pt>
                <c:pt idx="2">
                  <c:v>Not tasted</c:v>
                </c:pt>
              </c:strCache>
            </c:strRef>
          </c:cat>
          <c:val>
            <c:numRef>
              <c:f>Sheet1!$B$3:$D$3</c:f>
              <c:numCache>
                <c:formatCode>General</c:formatCode>
                <c:ptCount val="3"/>
                <c:pt idx="0">
                  <c:v>63.1</c:v>
                </c:pt>
                <c:pt idx="1">
                  <c:v>12.4</c:v>
                </c:pt>
                <c:pt idx="2">
                  <c:v>24.1</c:v>
                </c:pt>
              </c:numCache>
            </c:numRef>
          </c:val>
        </c:ser>
        <c:ser>
          <c:idx val="2"/>
          <c:order val="2"/>
          <c:tx>
            <c:strRef>
              <c:f>Sheet1!$A$4</c:f>
              <c:strCache>
                <c:ptCount val="1"/>
                <c:pt idx="0">
                  <c:v>8 y</c:v>
                </c:pt>
              </c:strCache>
            </c:strRef>
          </c:tx>
          <c:spPr>
            <a:solidFill>
              <a:schemeClr val="bg2">
                <a:lumMod val="75000"/>
              </a:schemeClr>
            </a:solidFill>
          </c:spPr>
          <c:invertIfNegative val="0"/>
          <c:dPt>
            <c:idx val="2"/>
            <c:invertIfNegative val="0"/>
            <c:bubble3D val="0"/>
            <c:spPr>
              <a:noFill/>
            </c:spPr>
          </c:dPt>
          <c:cat>
            <c:strRef>
              <c:f>Sheet1!$B$1:$D$1</c:f>
              <c:strCache>
                <c:ptCount val="3"/>
                <c:pt idx="0">
                  <c:v>Liked </c:v>
                </c:pt>
                <c:pt idx="1">
                  <c:v>Disliked</c:v>
                </c:pt>
                <c:pt idx="2">
                  <c:v>Not tasted</c:v>
                </c:pt>
              </c:strCache>
            </c:strRef>
          </c:cat>
          <c:val>
            <c:numRef>
              <c:f>Sheet1!$B$4:$D$4</c:f>
              <c:numCache>
                <c:formatCode>General</c:formatCode>
                <c:ptCount val="3"/>
                <c:pt idx="0">
                  <c:v>63.9</c:v>
                </c:pt>
                <c:pt idx="1">
                  <c:v>17</c:v>
                </c:pt>
                <c:pt idx="2">
                  <c:v>19</c:v>
                </c:pt>
              </c:numCache>
            </c:numRef>
          </c:val>
        </c:ser>
        <c:dLbls>
          <c:showLegendKey val="0"/>
          <c:showVal val="0"/>
          <c:showCatName val="0"/>
          <c:showSerName val="0"/>
          <c:showPercent val="0"/>
          <c:showBubbleSize val="0"/>
        </c:dLbls>
        <c:gapWidth val="150"/>
        <c:gapDepth val="0"/>
        <c:shape val="box"/>
        <c:axId val="237399424"/>
        <c:axId val="237401216"/>
        <c:axId val="0"/>
      </c:bar3DChart>
      <c:catAx>
        <c:axId val="237399424"/>
        <c:scaling>
          <c:orientation val="minMax"/>
        </c:scaling>
        <c:delete val="0"/>
        <c:axPos val="b"/>
        <c:majorGridlines/>
        <c:minorGridlines/>
        <c:numFmt formatCode="General" sourceLinked="1"/>
        <c:majorTickMark val="out"/>
        <c:minorTickMark val="none"/>
        <c:tickLblPos val="low"/>
        <c:txPr>
          <a:bodyPr rot="0" vert="horz"/>
          <a:lstStyle/>
          <a:p>
            <a:pPr>
              <a:defRPr/>
            </a:pPr>
            <a:endParaRPr lang="en-US"/>
          </a:p>
        </c:txPr>
        <c:crossAx val="237401216"/>
        <c:crosses val="autoZero"/>
        <c:auto val="1"/>
        <c:lblAlgn val="ctr"/>
        <c:lblOffset val="100"/>
        <c:tickLblSkip val="1"/>
        <c:tickMarkSkip val="1"/>
        <c:noMultiLvlLbl val="0"/>
      </c:catAx>
      <c:valAx>
        <c:axId val="237401216"/>
        <c:scaling>
          <c:orientation val="minMax"/>
        </c:scaling>
        <c:delete val="0"/>
        <c:axPos val="l"/>
        <c:majorGridlines/>
        <c:numFmt formatCode="General" sourceLinked="1"/>
        <c:majorTickMark val="out"/>
        <c:minorTickMark val="none"/>
        <c:tickLblPos val="nextTo"/>
        <c:txPr>
          <a:bodyPr rot="0" vert="horz"/>
          <a:lstStyle/>
          <a:p>
            <a:pPr>
              <a:defRPr/>
            </a:pPr>
            <a:endParaRPr lang="en-US"/>
          </a:p>
        </c:txPr>
        <c:crossAx val="237399424"/>
        <c:crosses val="autoZero"/>
        <c:crossBetween val="between"/>
      </c:valAx>
    </c:plotArea>
    <c:legend>
      <c:legendPos val="l"/>
      <c:layout>
        <c:manualLayout>
          <c:xMode val="edge"/>
          <c:yMode val="edge"/>
          <c:x val="4.7619047619047814E-3"/>
          <c:y val="0.37410071942446727"/>
          <c:w val="0.14285714285714557"/>
          <c:h val="0.25419664268585135"/>
        </c:manualLayout>
      </c:layout>
      <c:overlay val="0"/>
      <c:spPr>
        <a:noFill/>
      </c:spPr>
    </c:legend>
    <c:plotVisOnly val="1"/>
    <c:dispBlanksAs val="gap"/>
    <c:showDLblsOverMax val="0"/>
  </c:chart>
  <c:spPr>
    <a:noFill/>
  </c:spPr>
  <c:txPr>
    <a:bodyPr/>
    <a:lstStyle/>
    <a:p>
      <a:pPr>
        <a:defRPr sz="1800"/>
      </a:pPr>
      <a:endParaRPr lang="en-US"/>
    </a:p>
  </c:txPr>
  <c:externalData r:id="rId1">
    <c:autoUpdate val="0"/>
  </c:externalData>
  <c:userShapes r:id="rId2"/>
</c:chartSpace>
</file>

<file path=ppt/comments/comment1.xml><?xml version="1.0" encoding="utf-8"?>
<p:cmLst xmlns:a="http://schemas.openxmlformats.org/drawingml/2006/main" xmlns:r="http://schemas.openxmlformats.org/officeDocument/2006/relationships" xmlns:p="http://schemas.openxmlformats.org/presentationml/2006/main">
  <p:cm authorId="0" dt="2008-07-14T05:52:12.781" idx="1">
    <p:pos x="10" y="10"/>
    <p:text>Which of these are American publications?</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4-02-13T12:54:21.484" idx="4">
    <p:pos x="10" y="10"/>
    <p:text>Imbed video</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DF28C3-B9BD-4CF9-9CC1-B8966898989D}" type="doc">
      <dgm:prSet loTypeId="urn:microsoft.com/office/officeart/2005/8/layout/pyramid1" loCatId="pyramid" qsTypeId="urn:microsoft.com/office/officeart/2005/8/quickstyle/simple1" qsCatId="simple" csTypeId="urn:microsoft.com/office/officeart/2005/8/colors/accent1_2" csCatId="accent1" phldr="1"/>
      <dgm:spPr/>
    </dgm:pt>
    <dgm:pt modelId="{B82230D1-752C-4C29-AA5E-25F5EE6DDB21}">
      <dgm:prSet phldrT="[Text]" custT="1"/>
      <dgm:spPr>
        <a:noFill/>
        <a:ln>
          <a:solidFill>
            <a:schemeClr val="accent2">
              <a:lumMod val="40000"/>
              <a:lumOff val="60000"/>
            </a:schemeClr>
          </a:solidFill>
        </a:ln>
      </dgm:spPr>
      <dgm:t>
        <a:bodyPr/>
        <a:lstStyle/>
        <a:p>
          <a:endParaRPr lang="en-US" sz="2800" dirty="0"/>
        </a:p>
      </dgm:t>
    </dgm:pt>
    <dgm:pt modelId="{18ED586C-7033-4862-98FE-1DD66AB7E76A}" type="parTrans" cxnId="{2A93EE02-4149-4830-BC43-3F2EAE1AE9AA}">
      <dgm:prSet/>
      <dgm:spPr/>
      <dgm:t>
        <a:bodyPr/>
        <a:lstStyle/>
        <a:p>
          <a:endParaRPr lang="en-US"/>
        </a:p>
      </dgm:t>
    </dgm:pt>
    <dgm:pt modelId="{A3B127A1-16B7-4225-80C0-AB613ABC709C}" type="sibTrans" cxnId="{2A93EE02-4149-4830-BC43-3F2EAE1AE9AA}">
      <dgm:prSet/>
      <dgm:spPr/>
      <dgm:t>
        <a:bodyPr/>
        <a:lstStyle/>
        <a:p>
          <a:endParaRPr lang="en-US"/>
        </a:p>
      </dgm:t>
    </dgm:pt>
    <dgm:pt modelId="{CD7E6D7C-8F30-44EE-958C-A71B380864FB}">
      <dgm:prSet phldrT="[Text]" phldr="1"/>
      <dgm:spPr>
        <a:solidFill>
          <a:srgbClr val="C00000"/>
        </a:solidFill>
        <a:ln>
          <a:solidFill>
            <a:schemeClr val="accent2">
              <a:lumMod val="40000"/>
              <a:lumOff val="60000"/>
            </a:schemeClr>
          </a:solidFill>
        </a:ln>
      </dgm:spPr>
      <dgm:t>
        <a:bodyPr/>
        <a:lstStyle/>
        <a:p>
          <a:endParaRPr lang="en-US" dirty="0"/>
        </a:p>
      </dgm:t>
    </dgm:pt>
    <dgm:pt modelId="{CE3430F6-F66E-40C6-89A9-9E19A43F5F97}" type="sibTrans" cxnId="{26AE4EDA-CC95-4860-A728-049F553B1CF2}">
      <dgm:prSet/>
      <dgm:spPr/>
      <dgm:t>
        <a:bodyPr/>
        <a:lstStyle/>
        <a:p>
          <a:endParaRPr lang="en-US"/>
        </a:p>
      </dgm:t>
    </dgm:pt>
    <dgm:pt modelId="{8A813429-F5F0-4E75-B381-24480308365D}" type="parTrans" cxnId="{26AE4EDA-CC95-4860-A728-049F553B1CF2}">
      <dgm:prSet/>
      <dgm:spPr/>
      <dgm:t>
        <a:bodyPr/>
        <a:lstStyle/>
        <a:p>
          <a:endParaRPr lang="en-US"/>
        </a:p>
      </dgm:t>
    </dgm:pt>
    <dgm:pt modelId="{91A68D35-1191-436E-B411-C682CCF27A84}" type="pres">
      <dgm:prSet presAssocID="{E1DF28C3-B9BD-4CF9-9CC1-B8966898989D}" presName="Name0" presStyleCnt="0">
        <dgm:presLayoutVars>
          <dgm:dir/>
          <dgm:animLvl val="lvl"/>
          <dgm:resizeHandles val="exact"/>
        </dgm:presLayoutVars>
      </dgm:prSet>
      <dgm:spPr/>
    </dgm:pt>
    <dgm:pt modelId="{E3661DBC-39D1-4847-8D4F-7B4A09DCC739}" type="pres">
      <dgm:prSet presAssocID="{CD7E6D7C-8F30-44EE-958C-A71B380864FB}" presName="Name8" presStyleCnt="0"/>
      <dgm:spPr/>
    </dgm:pt>
    <dgm:pt modelId="{56A6B623-2024-4A34-B6B3-445DDCD9A533}" type="pres">
      <dgm:prSet presAssocID="{CD7E6D7C-8F30-44EE-958C-A71B380864FB}" presName="level" presStyleLbl="node1" presStyleIdx="0" presStyleCnt="2" custLinFactNeighborX="1008" custLinFactNeighborY="-3026">
        <dgm:presLayoutVars>
          <dgm:chMax val="1"/>
          <dgm:bulletEnabled val="1"/>
        </dgm:presLayoutVars>
      </dgm:prSet>
      <dgm:spPr/>
      <dgm:t>
        <a:bodyPr/>
        <a:lstStyle/>
        <a:p>
          <a:endParaRPr lang="en-US"/>
        </a:p>
      </dgm:t>
    </dgm:pt>
    <dgm:pt modelId="{8496E3D4-3DAE-4B4F-B60F-43949CE01DE3}" type="pres">
      <dgm:prSet presAssocID="{CD7E6D7C-8F30-44EE-958C-A71B380864FB}" presName="levelTx" presStyleLbl="revTx" presStyleIdx="0" presStyleCnt="0">
        <dgm:presLayoutVars>
          <dgm:chMax val="1"/>
          <dgm:bulletEnabled val="1"/>
        </dgm:presLayoutVars>
      </dgm:prSet>
      <dgm:spPr/>
      <dgm:t>
        <a:bodyPr/>
        <a:lstStyle/>
        <a:p>
          <a:endParaRPr lang="en-US"/>
        </a:p>
      </dgm:t>
    </dgm:pt>
    <dgm:pt modelId="{5B3DE669-74CB-447F-AE8E-ACE0FAD391F6}" type="pres">
      <dgm:prSet presAssocID="{B82230D1-752C-4C29-AA5E-25F5EE6DDB21}" presName="Name8" presStyleCnt="0"/>
      <dgm:spPr/>
    </dgm:pt>
    <dgm:pt modelId="{671A531F-B1B3-4DDF-B47B-32F0A2A273F5}" type="pres">
      <dgm:prSet presAssocID="{B82230D1-752C-4C29-AA5E-25F5EE6DDB21}" presName="level" presStyleLbl="node1" presStyleIdx="1" presStyleCnt="2" custScaleY="166359" custLinFactY="27075" custLinFactNeighborX="12363" custLinFactNeighborY="100000">
        <dgm:presLayoutVars>
          <dgm:chMax val="1"/>
          <dgm:bulletEnabled val="1"/>
        </dgm:presLayoutVars>
      </dgm:prSet>
      <dgm:spPr/>
      <dgm:t>
        <a:bodyPr/>
        <a:lstStyle/>
        <a:p>
          <a:endParaRPr lang="en-US"/>
        </a:p>
      </dgm:t>
    </dgm:pt>
    <dgm:pt modelId="{1AE59DFE-F5F2-431D-8831-384A970DA747}" type="pres">
      <dgm:prSet presAssocID="{B82230D1-752C-4C29-AA5E-25F5EE6DDB21}" presName="levelTx" presStyleLbl="revTx" presStyleIdx="0" presStyleCnt="0">
        <dgm:presLayoutVars>
          <dgm:chMax val="1"/>
          <dgm:bulletEnabled val="1"/>
        </dgm:presLayoutVars>
      </dgm:prSet>
      <dgm:spPr/>
      <dgm:t>
        <a:bodyPr/>
        <a:lstStyle/>
        <a:p>
          <a:endParaRPr lang="en-US"/>
        </a:p>
      </dgm:t>
    </dgm:pt>
  </dgm:ptLst>
  <dgm:cxnLst>
    <dgm:cxn modelId="{C1B72087-2775-4657-AB9F-E2EA0209A85D}" type="presOf" srcId="{B82230D1-752C-4C29-AA5E-25F5EE6DDB21}" destId="{1AE59DFE-F5F2-431D-8831-384A970DA747}" srcOrd="1" destOrd="0" presId="urn:microsoft.com/office/officeart/2005/8/layout/pyramid1"/>
    <dgm:cxn modelId="{C28AD331-4B9F-424F-AA16-1E5A69421972}" type="presOf" srcId="{CD7E6D7C-8F30-44EE-958C-A71B380864FB}" destId="{56A6B623-2024-4A34-B6B3-445DDCD9A533}" srcOrd="0" destOrd="0" presId="urn:microsoft.com/office/officeart/2005/8/layout/pyramid1"/>
    <dgm:cxn modelId="{C2D8139F-DE0A-4E7F-9593-90E408236C69}" type="presOf" srcId="{B82230D1-752C-4C29-AA5E-25F5EE6DDB21}" destId="{671A531F-B1B3-4DDF-B47B-32F0A2A273F5}" srcOrd="0" destOrd="0" presId="urn:microsoft.com/office/officeart/2005/8/layout/pyramid1"/>
    <dgm:cxn modelId="{D9194B74-2BD6-48FD-9200-D96F7A29DC40}" type="presOf" srcId="{CD7E6D7C-8F30-44EE-958C-A71B380864FB}" destId="{8496E3D4-3DAE-4B4F-B60F-43949CE01DE3}" srcOrd="1" destOrd="0" presId="urn:microsoft.com/office/officeart/2005/8/layout/pyramid1"/>
    <dgm:cxn modelId="{26AE4EDA-CC95-4860-A728-049F553B1CF2}" srcId="{E1DF28C3-B9BD-4CF9-9CC1-B8966898989D}" destId="{CD7E6D7C-8F30-44EE-958C-A71B380864FB}" srcOrd="0" destOrd="0" parTransId="{8A813429-F5F0-4E75-B381-24480308365D}" sibTransId="{CE3430F6-F66E-40C6-89A9-9E19A43F5F97}"/>
    <dgm:cxn modelId="{7A7D0E90-E0C6-45A3-87EB-8E81AB1398C6}" type="presOf" srcId="{E1DF28C3-B9BD-4CF9-9CC1-B8966898989D}" destId="{91A68D35-1191-436E-B411-C682CCF27A84}" srcOrd="0" destOrd="0" presId="urn:microsoft.com/office/officeart/2005/8/layout/pyramid1"/>
    <dgm:cxn modelId="{2A93EE02-4149-4830-BC43-3F2EAE1AE9AA}" srcId="{E1DF28C3-B9BD-4CF9-9CC1-B8966898989D}" destId="{B82230D1-752C-4C29-AA5E-25F5EE6DDB21}" srcOrd="1" destOrd="0" parTransId="{18ED586C-7033-4862-98FE-1DD66AB7E76A}" sibTransId="{A3B127A1-16B7-4225-80C0-AB613ABC709C}"/>
    <dgm:cxn modelId="{40979E4A-30DF-4144-AC63-D434933A972A}" type="presParOf" srcId="{91A68D35-1191-436E-B411-C682CCF27A84}" destId="{E3661DBC-39D1-4847-8D4F-7B4A09DCC739}" srcOrd="0" destOrd="0" presId="urn:microsoft.com/office/officeart/2005/8/layout/pyramid1"/>
    <dgm:cxn modelId="{1F0DC7C2-CEEE-4F6D-8E16-189FD2E659A3}" type="presParOf" srcId="{E3661DBC-39D1-4847-8D4F-7B4A09DCC739}" destId="{56A6B623-2024-4A34-B6B3-445DDCD9A533}" srcOrd="0" destOrd="0" presId="urn:microsoft.com/office/officeart/2005/8/layout/pyramid1"/>
    <dgm:cxn modelId="{7676B32D-174B-4428-B2F2-DAA2EBA0D4AA}" type="presParOf" srcId="{E3661DBC-39D1-4847-8D4F-7B4A09DCC739}" destId="{8496E3D4-3DAE-4B4F-B60F-43949CE01DE3}" srcOrd="1" destOrd="0" presId="urn:microsoft.com/office/officeart/2005/8/layout/pyramid1"/>
    <dgm:cxn modelId="{F3E34753-83D7-4EA3-B1B2-C154B67B212F}" type="presParOf" srcId="{91A68D35-1191-436E-B411-C682CCF27A84}" destId="{5B3DE669-74CB-447F-AE8E-ACE0FAD391F6}" srcOrd="1" destOrd="0" presId="urn:microsoft.com/office/officeart/2005/8/layout/pyramid1"/>
    <dgm:cxn modelId="{56E8DD92-A617-4B01-99D3-EB27B94FFEB3}" type="presParOf" srcId="{5B3DE669-74CB-447F-AE8E-ACE0FAD391F6}" destId="{671A531F-B1B3-4DDF-B47B-32F0A2A273F5}" srcOrd="0" destOrd="0" presId="urn:microsoft.com/office/officeart/2005/8/layout/pyramid1"/>
    <dgm:cxn modelId="{7F9A8AF9-B5A7-4007-876E-87D255756A21}" type="presParOf" srcId="{5B3DE669-74CB-447F-AE8E-ACE0FAD391F6}" destId="{1AE59DFE-F5F2-431D-8831-384A970DA747}"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DF28C3-B9BD-4CF9-9CC1-B8966898989D}" type="doc">
      <dgm:prSet loTypeId="urn:microsoft.com/office/officeart/2005/8/layout/pyramid1" loCatId="pyramid" qsTypeId="urn:microsoft.com/office/officeart/2005/8/quickstyle/simple1" qsCatId="simple" csTypeId="urn:microsoft.com/office/officeart/2005/8/colors/accent1_2" csCatId="accent1" phldr="1"/>
      <dgm:spPr/>
    </dgm:pt>
    <dgm:pt modelId="{B82230D1-752C-4C29-AA5E-25F5EE6DDB21}">
      <dgm:prSet phldrT="[Text]" custT="1"/>
      <dgm:spPr>
        <a:gradFill flip="none" rotWithShape="1">
          <a:gsLst>
            <a:gs pos="0">
              <a:srgbClr val="FF5050">
                <a:alpha val="77000"/>
              </a:srgbClr>
            </a:gs>
            <a:gs pos="50000">
              <a:srgbClr val="C00000">
                <a:tint val="44500"/>
                <a:satMod val="160000"/>
              </a:srgbClr>
            </a:gs>
            <a:gs pos="100000">
              <a:srgbClr val="C00000">
                <a:tint val="23500"/>
                <a:satMod val="160000"/>
              </a:srgbClr>
            </a:gs>
          </a:gsLst>
          <a:lin ang="5400000" scaled="1"/>
          <a:tileRect/>
        </a:gradFill>
        <a:ln>
          <a:solidFill>
            <a:schemeClr val="accent2">
              <a:lumMod val="40000"/>
              <a:lumOff val="60000"/>
            </a:schemeClr>
          </a:solidFill>
        </a:ln>
      </dgm:spPr>
      <dgm:t>
        <a:bodyPr/>
        <a:lstStyle/>
        <a:p>
          <a:endParaRPr lang="en-US" sz="2800" dirty="0"/>
        </a:p>
      </dgm:t>
    </dgm:pt>
    <dgm:pt modelId="{18ED586C-7033-4862-98FE-1DD66AB7E76A}" type="parTrans" cxnId="{2A93EE02-4149-4830-BC43-3F2EAE1AE9AA}">
      <dgm:prSet/>
      <dgm:spPr/>
      <dgm:t>
        <a:bodyPr/>
        <a:lstStyle/>
        <a:p>
          <a:endParaRPr lang="en-US"/>
        </a:p>
      </dgm:t>
    </dgm:pt>
    <dgm:pt modelId="{A3B127A1-16B7-4225-80C0-AB613ABC709C}" type="sibTrans" cxnId="{2A93EE02-4149-4830-BC43-3F2EAE1AE9AA}">
      <dgm:prSet/>
      <dgm:spPr/>
      <dgm:t>
        <a:bodyPr/>
        <a:lstStyle/>
        <a:p>
          <a:endParaRPr lang="en-US"/>
        </a:p>
      </dgm:t>
    </dgm:pt>
    <dgm:pt modelId="{CD7E6D7C-8F30-44EE-958C-A71B380864FB}">
      <dgm:prSet phldrT="[Text]" phldr="1"/>
      <dgm:spPr>
        <a:solidFill>
          <a:srgbClr val="C00000"/>
        </a:solidFill>
        <a:ln>
          <a:solidFill>
            <a:schemeClr val="accent2">
              <a:lumMod val="40000"/>
              <a:lumOff val="60000"/>
            </a:schemeClr>
          </a:solidFill>
        </a:ln>
      </dgm:spPr>
      <dgm:t>
        <a:bodyPr/>
        <a:lstStyle/>
        <a:p>
          <a:endParaRPr lang="en-US" dirty="0"/>
        </a:p>
      </dgm:t>
    </dgm:pt>
    <dgm:pt modelId="{CE3430F6-F66E-40C6-89A9-9E19A43F5F97}" type="sibTrans" cxnId="{26AE4EDA-CC95-4860-A728-049F553B1CF2}">
      <dgm:prSet/>
      <dgm:spPr/>
      <dgm:t>
        <a:bodyPr/>
        <a:lstStyle/>
        <a:p>
          <a:endParaRPr lang="en-US"/>
        </a:p>
      </dgm:t>
    </dgm:pt>
    <dgm:pt modelId="{8A813429-F5F0-4E75-B381-24480308365D}" type="parTrans" cxnId="{26AE4EDA-CC95-4860-A728-049F553B1CF2}">
      <dgm:prSet/>
      <dgm:spPr/>
      <dgm:t>
        <a:bodyPr/>
        <a:lstStyle/>
        <a:p>
          <a:endParaRPr lang="en-US"/>
        </a:p>
      </dgm:t>
    </dgm:pt>
    <dgm:pt modelId="{91A68D35-1191-436E-B411-C682CCF27A84}" type="pres">
      <dgm:prSet presAssocID="{E1DF28C3-B9BD-4CF9-9CC1-B8966898989D}" presName="Name0" presStyleCnt="0">
        <dgm:presLayoutVars>
          <dgm:dir/>
          <dgm:animLvl val="lvl"/>
          <dgm:resizeHandles val="exact"/>
        </dgm:presLayoutVars>
      </dgm:prSet>
      <dgm:spPr/>
    </dgm:pt>
    <dgm:pt modelId="{E3661DBC-39D1-4847-8D4F-7B4A09DCC739}" type="pres">
      <dgm:prSet presAssocID="{CD7E6D7C-8F30-44EE-958C-A71B380864FB}" presName="Name8" presStyleCnt="0"/>
      <dgm:spPr/>
    </dgm:pt>
    <dgm:pt modelId="{56A6B623-2024-4A34-B6B3-445DDCD9A533}" type="pres">
      <dgm:prSet presAssocID="{CD7E6D7C-8F30-44EE-958C-A71B380864FB}" presName="level" presStyleLbl="node1" presStyleIdx="0" presStyleCnt="2" custLinFactNeighborX="1008" custLinFactNeighborY="-3026">
        <dgm:presLayoutVars>
          <dgm:chMax val="1"/>
          <dgm:bulletEnabled val="1"/>
        </dgm:presLayoutVars>
      </dgm:prSet>
      <dgm:spPr/>
      <dgm:t>
        <a:bodyPr/>
        <a:lstStyle/>
        <a:p>
          <a:endParaRPr lang="en-US"/>
        </a:p>
      </dgm:t>
    </dgm:pt>
    <dgm:pt modelId="{8496E3D4-3DAE-4B4F-B60F-43949CE01DE3}" type="pres">
      <dgm:prSet presAssocID="{CD7E6D7C-8F30-44EE-958C-A71B380864FB}" presName="levelTx" presStyleLbl="revTx" presStyleIdx="0" presStyleCnt="0">
        <dgm:presLayoutVars>
          <dgm:chMax val="1"/>
          <dgm:bulletEnabled val="1"/>
        </dgm:presLayoutVars>
      </dgm:prSet>
      <dgm:spPr/>
      <dgm:t>
        <a:bodyPr/>
        <a:lstStyle/>
        <a:p>
          <a:endParaRPr lang="en-US"/>
        </a:p>
      </dgm:t>
    </dgm:pt>
    <dgm:pt modelId="{5B3DE669-74CB-447F-AE8E-ACE0FAD391F6}" type="pres">
      <dgm:prSet presAssocID="{B82230D1-752C-4C29-AA5E-25F5EE6DDB21}" presName="Name8" presStyleCnt="0"/>
      <dgm:spPr/>
    </dgm:pt>
    <dgm:pt modelId="{671A531F-B1B3-4DDF-B47B-32F0A2A273F5}" type="pres">
      <dgm:prSet presAssocID="{B82230D1-752C-4C29-AA5E-25F5EE6DDB21}" presName="level" presStyleLbl="node1" presStyleIdx="1" presStyleCnt="2" custScaleY="166359" custLinFactY="27075" custLinFactNeighborX="12363" custLinFactNeighborY="100000">
        <dgm:presLayoutVars>
          <dgm:chMax val="1"/>
          <dgm:bulletEnabled val="1"/>
        </dgm:presLayoutVars>
      </dgm:prSet>
      <dgm:spPr/>
      <dgm:t>
        <a:bodyPr/>
        <a:lstStyle/>
        <a:p>
          <a:endParaRPr lang="en-US"/>
        </a:p>
      </dgm:t>
    </dgm:pt>
    <dgm:pt modelId="{1AE59DFE-F5F2-431D-8831-384A970DA747}" type="pres">
      <dgm:prSet presAssocID="{B82230D1-752C-4C29-AA5E-25F5EE6DDB21}" presName="levelTx" presStyleLbl="revTx" presStyleIdx="0" presStyleCnt="0">
        <dgm:presLayoutVars>
          <dgm:chMax val="1"/>
          <dgm:bulletEnabled val="1"/>
        </dgm:presLayoutVars>
      </dgm:prSet>
      <dgm:spPr/>
      <dgm:t>
        <a:bodyPr/>
        <a:lstStyle/>
        <a:p>
          <a:endParaRPr lang="en-US"/>
        </a:p>
      </dgm:t>
    </dgm:pt>
  </dgm:ptLst>
  <dgm:cxnLst>
    <dgm:cxn modelId="{17C20A1A-3A0D-4042-9556-AEE8EA706A9D}" type="presOf" srcId="{CD7E6D7C-8F30-44EE-958C-A71B380864FB}" destId="{8496E3D4-3DAE-4B4F-B60F-43949CE01DE3}" srcOrd="1" destOrd="0" presId="urn:microsoft.com/office/officeart/2005/8/layout/pyramid1"/>
    <dgm:cxn modelId="{26AE4EDA-CC95-4860-A728-049F553B1CF2}" srcId="{E1DF28C3-B9BD-4CF9-9CC1-B8966898989D}" destId="{CD7E6D7C-8F30-44EE-958C-A71B380864FB}" srcOrd="0" destOrd="0" parTransId="{8A813429-F5F0-4E75-B381-24480308365D}" sibTransId="{CE3430F6-F66E-40C6-89A9-9E19A43F5F97}"/>
    <dgm:cxn modelId="{637B62E7-48F4-4988-AF4C-E2D66FD577EC}" type="presOf" srcId="{CD7E6D7C-8F30-44EE-958C-A71B380864FB}" destId="{56A6B623-2024-4A34-B6B3-445DDCD9A533}" srcOrd="0" destOrd="0" presId="urn:microsoft.com/office/officeart/2005/8/layout/pyramid1"/>
    <dgm:cxn modelId="{E394ACAB-7047-44A6-B33C-5F16D6798661}" type="presOf" srcId="{B82230D1-752C-4C29-AA5E-25F5EE6DDB21}" destId="{671A531F-B1B3-4DDF-B47B-32F0A2A273F5}" srcOrd="0" destOrd="0" presId="urn:microsoft.com/office/officeart/2005/8/layout/pyramid1"/>
    <dgm:cxn modelId="{7C696827-79EB-42F6-9E33-E2ACC188574A}" type="presOf" srcId="{E1DF28C3-B9BD-4CF9-9CC1-B8966898989D}" destId="{91A68D35-1191-436E-B411-C682CCF27A84}" srcOrd="0" destOrd="0" presId="urn:microsoft.com/office/officeart/2005/8/layout/pyramid1"/>
    <dgm:cxn modelId="{52AEC698-1B68-46DD-8408-DA770FD7605A}" type="presOf" srcId="{B82230D1-752C-4C29-AA5E-25F5EE6DDB21}" destId="{1AE59DFE-F5F2-431D-8831-384A970DA747}" srcOrd="1" destOrd="0" presId="urn:microsoft.com/office/officeart/2005/8/layout/pyramid1"/>
    <dgm:cxn modelId="{2A93EE02-4149-4830-BC43-3F2EAE1AE9AA}" srcId="{E1DF28C3-B9BD-4CF9-9CC1-B8966898989D}" destId="{B82230D1-752C-4C29-AA5E-25F5EE6DDB21}" srcOrd="1" destOrd="0" parTransId="{18ED586C-7033-4862-98FE-1DD66AB7E76A}" sibTransId="{A3B127A1-16B7-4225-80C0-AB613ABC709C}"/>
    <dgm:cxn modelId="{DA3870B3-D575-4ECA-A143-5620C66D744B}" type="presParOf" srcId="{91A68D35-1191-436E-B411-C682CCF27A84}" destId="{E3661DBC-39D1-4847-8D4F-7B4A09DCC739}" srcOrd="0" destOrd="0" presId="urn:microsoft.com/office/officeart/2005/8/layout/pyramid1"/>
    <dgm:cxn modelId="{72732BF9-C72F-44C3-9296-74B7140FA3FB}" type="presParOf" srcId="{E3661DBC-39D1-4847-8D4F-7B4A09DCC739}" destId="{56A6B623-2024-4A34-B6B3-445DDCD9A533}" srcOrd="0" destOrd="0" presId="urn:microsoft.com/office/officeart/2005/8/layout/pyramid1"/>
    <dgm:cxn modelId="{BDBE5260-0364-4AA3-9319-E3100D3E6906}" type="presParOf" srcId="{E3661DBC-39D1-4847-8D4F-7B4A09DCC739}" destId="{8496E3D4-3DAE-4B4F-B60F-43949CE01DE3}" srcOrd="1" destOrd="0" presId="urn:microsoft.com/office/officeart/2005/8/layout/pyramid1"/>
    <dgm:cxn modelId="{82E3B87A-8181-42C5-B475-6AEAE12F9E3B}" type="presParOf" srcId="{91A68D35-1191-436E-B411-C682CCF27A84}" destId="{5B3DE669-74CB-447F-AE8E-ACE0FAD391F6}" srcOrd="1" destOrd="0" presId="urn:microsoft.com/office/officeart/2005/8/layout/pyramid1"/>
    <dgm:cxn modelId="{6DB42C46-9681-449E-8546-55E666D88AFD}" type="presParOf" srcId="{5B3DE669-74CB-447F-AE8E-ACE0FAD391F6}" destId="{671A531F-B1B3-4DDF-B47B-32F0A2A273F5}" srcOrd="0" destOrd="0" presId="urn:microsoft.com/office/officeart/2005/8/layout/pyramid1"/>
    <dgm:cxn modelId="{1A1176B0-60C5-42D4-A5A4-90EE9A89556B}" type="presParOf" srcId="{5B3DE669-74CB-447F-AE8E-ACE0FAD391F6}" destId="{1AE59DFE-F5F2-431D-8831-384A970DA747}"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A6B623-2024-4A34-B6B3-445DDCD9A533}">
      <dsp:nvSpPr>
        <dsp:cNvPr id="0" name=""/>
        <dsp:cNvSpPr/>
      </dsp:nvSpPr>
      <dsp:spPr>
        <a:xfrm>
          <a:off x="1926749" y="0"/>
          <a:ext cx="2288640" cy="1525760"/>
        </a:xfrm>
        <a:prstGeom prst="trapezoid">
          <a:avLst>
            <a:gd name="adj" fmla="val 75000"/>
          </a:avLst>
        </a:prstGeom>
        <a:solidFill>
          <a:srgbClr val="C00000"/>
        </a:solidFill>
        <a:ln w="25400" cap="flat" cmpd="sng" algn="ctr">
          <a:solidFill>
            <a:schemeClr val="accent2">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1926749" y="0"/>
        <a:ext cx="2288640" cy="1525760"/>
      </dsp:txXfrm>
    </dsp:sp>
    <dsp:sp modelId="{671A531F-B1B3-4DDF-B47B-32F0A2A273F5}">
      <dsp:nvSpPr>
        <dsp:cNvPr id="0" name=""/>
        <dsp:cNvSpPr/>
      </dsp:nvSpPr>
      <dsp:spPr>
        <a:xfrm>
          <a:off x="0" y="1525760"/>
          <a:ext cx="6096000" cy="2538239"/>
        </a:xfrm>
        <a:prstGeom prst="trapezoid">
          <a:avLst>
            <a:gd name="adj" fmla="val 75000"/>
          </a:avLst>
        </a:prstGeom>
        <a:noFill/>
        <a:ln w="25400" cap="flat" cmpd="sng" algn="ctr">
          <a:solidFill>
            <a:schemeClr val="accent2">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dirty="0"/>
        </a:p>
      </dsp:txBody>
      <dsp:txXfrm>
        <a:off x="1066799" y="1525760"/>
        <a:ext cx="3962400" cy="25382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A6B623-2024-4A34-B6B3-445DDCD9A533}">
      <dsp:nvSpPr>
        <dsp:cNvPr id="0" name=""/>
        <dsp:cNvSpPr/>
      </dsp:nvSpPr>
      <dsp:spPr>
        <a:xfrm>
          <a:off x="1926749" y="0"/>
          <a:ext cx="2288640" cy="1525760"/>
        </a:xfrm>
        <a:prstGeom prst="trapezoid">
          <a:avLst>
            <a:gd name="adj" fmla="val 75000"/>
          </a:avLst>
        </a:prstGeom>
        <a:solidFill>
          <a:srgbClr val="C00000"/>
        </a:solidFill>
        <a:ln w="25400" cap="flat" cmpd="sng" algn="ctr">
          <a:solidFill>
            <a:schemeClr val="accent2">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1926749" y="0"/>
        <a:ext cx="2288640" cy="1525760"/>
      </dsp:txXfrm>
    </dsp:sp>
    <dsp:sp modelId="{671A531F-B1B3-4DDF-B47B-32F0A2A273F5}">
      <dsp:nvSpPr>
        <dsp:cNvPr id="0" name=""/>
        <dsp:cNvSpPr/>
      </dsp:nvSpPr>
      <dsp:spPr>
        <a:xfrm>
          <a:off x="0" y="1525760"/>
          <a:ext cx="6096000" cy="2538239"/>
        </a:xfrm>
        <a:prstGeom prst="trapezoid">
          <a:avLst>
            <a:gd name="adj" fmla="val 75000"/>
          </a:avLst>
        </a:prstGeom>
        <a:gradFill flip="none" rotWithShape="1">
          <a:gsLst>
            <a:gs pos="0">
              <a:srgbClr val="FF5050">
                <a:alpha val="77000"/>
              </a:srgbClr>
            </a:gs>
            <a:gs pos="50000">
              <a:srgbClr val="C00000">
                <a:tint val="44500"/>
                <a:satMod val="160000"/>
              </a:srgbClr>
            </a:gs>
            <a:gs pos="100000">
              <a:srgbClr val="C00000">
                <a:tint val="23500"/>
                <a:satMod val="160000"/>
              </a:srgbClr>
            </a:gs>
          </a:gsLst>
          <a:lin ang="5400000" scaled="1"/>
          <a:tileRect/>
        </a:gradFill>
        <a:ln w="25400" cap="flat" cmpd="sng" algn="ctr">
          <a:solidFill>
            <a:schemeClr val="accent2">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kern="1200" dirty="0"/>
        </a:p>
      </dsp:txBody>
      <dsp:txXfrm>
        <a:off x="1066799" y="1525760"/>
        <a:ext cx="3962400" cy="253823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0.60091</cdr:x>
      <cdr:y>0.10185</cdr:y>
    </cdr:from>
    <cdr:to>
      <cdr:x>0.95699</cdr:x>
      <cdr:y>0.18</cdr:y>
    </cdr:to>
    <cdr:sp macro="" textlink="">
      <cdr:nvSpPr>
        <cdr:cNvPr id="2" name="TextBox 1"/>
        <cdr:cNvSpPr txBox="1"/>
      </cdr:nvSpPr>
      <cdr:spPr>
        <a:xfrm xmlns:a="http://schemas.openxmlformats.org/drawingml/2006/main">
          <a:off x="4378626" y="491595"/>
          <a:ext cx="2594627" cy="37720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dirty="0" smtClean="0"/>
            <a:t>Increment accepted</a:t>
          </a:r>
          <a:endParaRPr lang="en-US" sz="2000" dirty="0"/>
        </a:p>
      </cdr:txBody>
    </cdr:sp>
  </cdr:relSizeAnchor>
  <cdr:relSizeAnchor xmlns:cdr="http://schemas.openxmlformats.org/drawingml/2006/chartDrawing">
    <cdr:from>
      <cdr:x>0</cdr:x>
      <cdr:y>0</cdr:y>
    </cdr:from>
    <cdr:to>
      <cdr:x>0.34667</cdr:x>
      <cdr:y>0.07815</cdr:y>
    </cdr:to>
    <cdr:sp macro="" textlink="">
      <cdr:nvSpPr>
        <cdr:cNvPr id="3" name="TextBox 1"/>
        <cdr:cNvSpPr txBox="1"/>
      </cdr:nvSpPr>
      <cdr:spPr>
        <a:xfrm xmlns:a="http://schemas.openxmlformats.org/drawingml/2006/main">
          <a:off x="0" y="0"/>
          <a:ext cx="2526030" cy="37719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endParaRPr lang="en-US" sz="2000" dirty="0"/>
        </a:p>
      </cdr:txBody>
    </cdr:sp>
  </cdr:relSizeAnchor>
  <cdr:relSizeAnchor xmlns:cdr="http://schemas.openxmlformats.org/drawingml/2006/chartDrawing">
    <cdr:from>
      <cdr:x>0.83777</cdr:x>
      <cdr:y>0.64652</cdr:y>
    </cdr:from>
    <cdr:to>
      <cdr:x>1</cdr:x>
      <cdr:y>0.83596</cdr:y>
    </cdr:to>
    <cdr:sp macro="" textlink="">
      <cdr:nvSpPr>
        <cdr:cNvPr id="5" name="TextBox 4"/>
        <cdr:cNvSpPr txBox="1"/>
      </cdr:nvSpPr>
      <cdr:spPr>
        <a:xfrm xmlns:a="http://schemas.openxmlformats.org/drawingml/2006/main">
          <a:off x="6184554" y="3120524"/>
          <a:ext cx="1182115" cy="91436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dirty="0" smtClean="0"/>
            <a:t>Increment rejected</a:t>
          </a:r>
        </a:p>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125620B7-9E15-4163-92A1-FD7CB4ECE994}" type="datetimeFigureOut">
              <a:rPr lang="en-US" smtClean="0"/>
              <a:pPr/>
              <a:t>2/3/2016</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587F796-D6EB-4236-872F-1A690C5960F4}" type="slidenum">
              <a:rPr lang="en-US" smtClean="0"/>
              <a:pPr/>
              <a:t>‹#›</a:t>
            </a:fld>
            <a:endParaRPr lang="en-US"/>
          </a:p>
        </p:txBody>
      </p:sp>
    </p:spTree>
    <p:extLst>
      <p:ext uri="{BB962C8B-B14F-4D97-AF65-F5344CB8AC3E}">
        <p14:creationId xmlns:p14="http://schemas.microsoft.com/office/powerpoint/2010/main" val="12137170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8BB49B19-218A-4C53-8790-AC57287A5D38}" type="datetimeFigureOut">
              <a:rPr lang="en-US" smtClean="0"/>
              <a:pPr/>
              <a:t>2/3/2016</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B0407CF4-0164-4896-B658-A547100A57D8}" type="slidenum">
              <a:rPr lang="en-US" smtClean="0"/>
              <a:pPr/>
              <a:t>‹#›</a:t>
            </a:fld>
            <a:endParaRPr lang="en-US"/>
          </a:p>
        </p:txBody>
      </p:sp>
    </p:spTree>
    <p:extLst>
      <p:ext uri="{BB962C8B-B14F-4D97-AF65-F5344CB8AC3E}">
        <p14:creationId xmlns:p14="http://schemas.microsoft.com/office/powerpoint/2010/main" val="3721611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Start with my usual introduction.  Thank Abbott – note the name of my introducer  Also thank </a:t>
            </a:r>
            <a:r>
              <a:rPr lang="en-US" dirty="0" err="1" smtClean="0"/>
              <a:t>Vandana</a:t>
            </a:r>
            <a:endParaRPr lang="en-US" dirty="0" smtClean="0"/>
          </a:p>
          <a:p>
            <a:endParaRPr lang="en-US" dirty="0" smtClean="0"/>
          </a:p>
          <a:p>
            <a:r>
              <a:rPr lang="en-US" dirty="0" smtClean="0"/>
              <a:t>	Note very-0 pediatrician will be confronted by children experiencing feeding difficulties.</a:t>
            </a:r>
          </a:p>
          <a:p>
            <a:r>
              <a:rPr lang="en-US" dirty="0" smtClean="0"/>
              <a:t>	Yet never got a lecture on how to feed a child – And there is no algorithm to guide them.</a:t>
            </a:r>
          </a:p>
          <a:p>
            <a:r>
              <a:rPr lang="en-US" dirty="0" smtClean="0"/>
              <a:t>  </a:t>
            </a:r>
          </a:p>
          <a:p>
            <a:r>
              <a:rPr lang="en-US" dirty="0" smtClean="0"/>
              <a:t>	then</a:t>
            </a:r>
            <a:r>
              <a:rPr lang="en-US" baseline="0" dirty="0" smtClean="0"/>
              <a:t>  how I became involved from the perspective of a specialist in a complex pediatric hospital.  But ultimately was seen 		cases from the general population. </a:t>
            </a:r>
          </a:p>
          <a:p>
            <a:r>
              <a:rPr lang="en-US" baseline="0" dirty="0" smtClean="0"/>
              <a:t>	My interest was peaked and be early lectures that I gave him the subject were devoted to Picky eaters</a:t>
            </a:r>
          </a:p>
          <a:p>
            <a:r>
              <a:rPr lang="en-US" baseline="0" dirty="0" smtClean="0"/>
              <a:t>	Note that it is not just the severe end of the spectrum that is at risk – emphasize the emotional consequences</a:t>
            </a:r>
          </a:p>
          <a:p>
            <a:r>
              <a:rPr lang="en-US" baseline="0" dirty="0" smtClean="0"/>
              <a:t> </a:t>
            </a:r>
          </a:p>
          <a:p>
            <a:r>
              <a:rPr lang="en-US" baseline="0" dirty="0" smtClean="0"/>
              <a:t>	</a:t>
            </a:r>
          </a:p>
          <a:p>
            <a:r>
              <a:rPr lang="en-US" baseline="0" dirty="0" smtClean="0"/>
              <a:t>	Recognized its short comings and moved on to try an understand in broader terms the magnitude of the problem </a:t>
            </a:r>
          </a:p>
          <a:p>
            <a:pPr>
              <a:buFontTx/>
              <a:buNone/>
            </a:pPr>
            <a:r>
              <a:rPr lang="en-US" baseline="0" dirty="0" smtClean="0"/>
              <a:t>	Both physical and emotional</a:t>
            </a:r>
          </a:p>
          <a:p>
            <a:pPr>
              <a:buFontTx/>
              <a:buNone/>
            </a:pPr>
            <a:endParaRPr lang="en-US" baseline="0" dirty="0" smtClean="0"/>
          </a:p>
          <a:p>
            <a:pPr>
              <a:buFontTx/>
              <a:buNone/>
            </a:pPr>
            <a:r>
              <a:rPr lang="en-US" baseline="0" dirty="0" smtClean="0"/>
              <a:t>	Now appreciated we needed an approach and for that we needed a workable classification</a:t>
            </a:r>
          </a:p>
          <a:p>
            <a:pPr>
              <a:buFontTx/>
              <a:buNone/>
            </a:pPr>
            <a:endParaRPr lang="en-US" baseline="0" dirty="0" smtClean="0"/>
          </a:p>
          <a:p>
            <a:pPr>
              <a:buFontTx/>
              <a:buNone/>
            </a:pPr>
            <a:r>
              <a:rPr lang="en-US" baseline="0" dirty="0" smtClean="0"/>
              <a:t>Go through its evolution:  Limitations of existing classifications from the PMDs perspective</a:t>
            </a:r>
          </a:p>
          <a:p>
            <a:r>
              <a:rPr lang="en-US" dirty="0" smtClean="0"/>
              <a:t>Could start presenting </a:t>
            </a:r>
            <a:r>
              <a:rPr lang="en-US" dirty="0" err="1" smtClean="0"/>
              <a:t>Kedesey</a:t>
            </a:r>
            <a:r>
              <a:rPr lang="en-US" dirty="0" smtClean="0"/>
              <a:t> and Buds book chapter – noting</a:t>
            </a:r>
            <a:r>
              <a:rPr lang="en-US" baseline="0" dirty="0" smtClean="0"/>
              <a:t> how useless earlier classifications were</a:t>
            </a:r>
          </a:p>
          <a:p>
            <a:r>
              <a:rPr lang="en-US" baseline="0" dirty="0" smtClean="0"/>
              <a:t>Then say well to get something that comports to these issues listed above we needed a working classification </a:t>
            </a:r>
          </a:p>
          <a:p>
            <a:r>
              <a:rPr lang="en-US" baseline="0" dirty="0" smtClean="0"/>
              <a:t>Note here  </a:t>
            </a:r>
            <a:endParaRPr lang="en-US" dirty="0" smtClean="0"/>
          </a:p>
          <a:p>
            <a:pPr>
              <a:buFontTx/>
              <a:buChar char="-"/>
            </a:pPr>
            <a:r>
              <a:rPr lang="en-US" baseline="0" dirty="0" smtClean="0"/>
              <a:t>Modifying Chatoor - Recognize its short comings - Show the classification </a:t>
            </a:r>
          </a:p>
          <a:p>
            <a:pPr>
              <a:buFontTx/>
              <a:buChar char="-"/>
            </a:pPr>
            <a:r>
              <a:rPr lang="en-US" baseline="0" dirty="0" smtClean="0"/>
              <a:t>Show the ideal and why we fell short of it</a:t>
            </a:r>
          </a:p>
          <a:p>
            <a:pPr>
              <a:buFontTx/>
              <a:buChar char="-"/>
            </a:pPr>
            <a:r>
              <a:rPr lang="en-US" baseline="0" dirty="0" smtClean="0"/>
              <a:t>Now how to put it to use wind up with the algorithm and the summation slides of the classification</a:t>
            </a:r>
          </a:p>
          <a:p>
            <a:endParaRPr lang="en-US" dirty="0"/>
          </a:p>
        </p:txBody>
      </p:sp>
      <p:sp>
        <p:nvSpPr>
          <p:cNvPr id="4" name="Slide Number Placeholder 3"/>
          <p:cNvSpPr>
            <a:spLocks noGrp="1"/>
          </p:cNvSpPr>
          <p:nvPr>
            <p:ph type="sldNum" sz="quarter" idx="10"/>
          </p:nvPr>
        </p:nvSpPr>
        <p:spPr/>
        <p:txBody>
          <a:bodyPr/>
          <a:lstStyle/>
          <a:p>
            <a:fld id="{B0407CF4-0164-4896-B658-A547100A57D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07CF4-0164-4896-B658-A547100A57D8}" type="slidenum">
              <a:rPr lang="en-US" smtClean="0"/>
              <a:pPr/>
              <a:t>10</a:t>
            </a:fld>
            <a:endParaRPr lang="en-US"/>
          </a:p>
        </p:txBody>
      </p:sp>
    </p:spTree>
    <p:extLst>
      <p:ext uri="{BB962C8B-B14F-4D97-AF65-F5344CB8AC3E}">
        <p14:creationId xmlns:p14="http://schemas.microsoft.com/office/powerpoint/2010/main" val="896641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407CF4-0164-4896-B658-A547100A57D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7E94BC4-F714-44B4-B63F-0E13D2F447B9}" type="slidenum">
              <a:rPr lang="en-US"/>
              <a:pPr/>
              <a:t>12</a:t>
            </a:fld>
            <a:endParaRPr lang="en-US"/>
          </a:p>
        </p:txBody>
      </p:sp>
      <p:sp>
        <p:nvSpPr>
          <p:cNvPr id="82946" name="Rectangle 7"/>
          <p:cNvSpPr txBox="1">
            <a:spLocks noGrp="1" noChangeArrowheads="1"/>
          </p:cNvSpPr>
          <p:nvPr/>
        </p:nvSpPr>
        <p:spPr bwMode="auto">
          <a:xfrm>
            <a:off x="5179484" y="6513910"/>
            <a:ext cx="3962400" cy="342900"/>
          </a:xfrm>
          <a:prstGeom prst="rect">
            <a:avLst/>
          </a:prstGeom>
          <a:noFill/>
          <a:ln w="9525">
            <a:noFill/>
            <a:miter lim="800000"/>
            <a:headEnd/>
            <a:tailEnd/>
          </a:ln>
        </p:spPr>
        <p:txBody>
          <a:bodyPr lIns="90498" tIns="45249" rIns="90498" bIns="45249" anchor="b"/>
          <a:lstStyle/>
          <a:p>
            <a:pPr algn="r" defTabSz="904875"/>
            <a:fld id="{F82C9EFC-C427-4985-9474-1CBF824FF0C4}" type="slidenum">
              <a:rPr lang="zh-CN" altLang="en-US" sz="1200"/>
              <a:pPr algn="r" defTabSz="904875"/>
              <a:t>12</a:t>
            </a:fld>
            <a:endParaRPr lang="en-US" altLang="zh-CN" sz="12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p:txBody>
          <a:bodyPr lIns="90498" tIns="45249" rIns="90498" bIns="45249"/>
          <a:lstStyle/>
          <a:p>
            <a:r>
              <a:rPr lang="en-US" altLang="zh-CN" dirty="0"/>
              <a:t>The triangle incorporates all </a:t>
            </a:r>
            <a:r>
              <a:rPr lang="en-US" altLang="zh-CN" dirty="0" err="1"/>
              <a:t>childrn</a:t>
            </a:r>
            <a:r>
              <a:rPr lang="en-US" altLang="zh-CN" dirty="0"/>
              <a:t> with feeding difficulties and it depicts This slide conceptually depicts the inverse relationship between the prevalence and the severity of feeding difficulties, that is, the most severe difficulties are less prevalent than mild difficulties. It is common for the pediatrician or other primary care provider to manage less severe feeding difficulties. As severity increases, intervention by one or more specialists may be required for resolution of the feeding difficulty.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1867648" y="686233"/>
            <a:ext cx="5406839" cy="2350943"/>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4099" name="Text Box 2"/>
          <p:cNvSpPr txBox="1">
            <a:spLocks noGrp="1" noChangeArrowheads="1"/>
          </p:cNvSpPr>
          <p:nvPr>
            <p:ph type="body"/>
          </p:nvPr>
        </p:nvSpPr>
        <p:spPr>
          <a:xfrm>
            <a:off x="1395133" y="3264478"/>
            <a:ext cx="6361206" cy="2608551"/>
          </a:xfrm>
          <a:noFill/>
        </p:spPr>
        <p:txBody>
          <a:bodyPr/>
          <a:lstStyle/>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dirty="0" smtClean="0">
                <a:latin typeface="Arial" pitchFamily="34" charset="0"/>
                <a:ea typeface="msgothic" charset="0"/>
                <a:cs typeface="msgothic" charset="0"/>
              </a:rPr>
              <a:t>An approach to identifying and managing feeding difficulties.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407CF4-0164-4896-B658-A547100A57D8}"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407CF4-0164-4896-B658-A547100A57D8}"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1867648" y="686233"/>
            <a:ext cx="5406839" cy="2350943"/>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4099" name="Text Box 2"/>
          <p:cNvSpPr txBox="1">
            <a:spLocks noGrp="1" noChangeArrowheads="1"/>
          </p:cNvSpPr>
          <p:nvPr>
            <p:ph type="body"/>
          </p:nvPr>
        </p:nvSpPr>
        <p:spPr>
          <a:xfrm>
            <a:off x="1395133" y="3264478"/>
            <a:ext cx="6361206" cy="2608551"/>
          </a:xfrm>
          <a:noFill/>
        </p:spPr>
        <p:txBody>
          <a:bodyPr/>
          <a:lstStyle/>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dirty="0" smtClean="0">
                <a:latin typeface="Arial" pitchFamily="34" charset="0"/>
                <a:ea typeface="msgothic" charset="0"/>
                <a:cs typeface="msgothic" charset="0"/>
              </a:rPr>
              <a:t>An approach to identifying and managing feeding difficulties.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extLst/>
        </p:spPr>
        <p:txBody>
          <a:bodyPr/>
          <a:lstStyle/>
          <a:p>
            <a:pPr>
              <a:defRPr/>
            </a:pPr>
            <a:r>
              <a:rPr lang="en-US" altLang="en-US" dirty="0" smtClean="0"/>
              <a:t>Anthropometrics</a:t>
            </a:r>
          </a:p>
          <a:p>
            <a:pPr>
              <a:defRPr/>
            </a:pPr>
            <a:r>
              <a:rPr lang="en-US" altLang="en-US" dirty="0" smtClean="0"/>
              <a:t>	</a:t>
            </a:r>
            <a:r>
              <a:rPr lang="en-US" altLang="en-US" dirty="0" err="1" smtClean="0"/>
              <a:t>Tp</a:t>
            </a:r>
            <a:r>
              <a:rPr lang="en-US" altLang="en-US" baseline="0" dirty="0" smtClean="0"/>
              <a:t> be well done requires a stadiometer</a:t>
            </a:r>
          </a:p>
          <a:p>
            <a:pPr>
              <a:defRPr/>
            </a:pPr>
            <a:r>
              <a:rPr lang="en-US" altLang="en-US" baseline="0" dirty="0" smtClean="0"/>
              <a:t>	and personal attention</a:t>
            </a:r>
          </a:p>
          <a:p>
            <a:pPr>
              <a:defRPr/>
            </a:pPr>
            <a:endParaRPr lang="en-US" altLang="en-US" baseline="0" dirty="0" smtClean="0"/>
          </a:p>
          <a:p>
            <a:pPr>
              <a:defRPr/>
            </a:pPr>
            <a:r>
              <a:rPr lang="en-US" altLang="en-US" baseline="0" dirty="0" smtClean="0"/>
              <a:t>The H and P </a:t>
            </a:r>
            <a:r>
              <a:rPr lang="en-US" altLang="en-US" baseline="0" dirty="0" err="1" smtClean="0"/>
              <a:t>reqires</a:t>
            </a:r>
            <a:r>
              <a:rPr lang="en-US" altLang="en-US" baseline="0" dirty="0" smtClean="0"/>
              <a:t> attention to red flags</a:t>
            </a:r>
          </a:p>
          <a:p>
            <a:pPr>
              <a:defRPr/>
            </a:pPr>
            <a:r>
              <a:rPr lang="en-US" altLang="en-US" baseline="0" dirty="0" smtClean="0"/>
              <a:t>The definition of a red flag is </a:t>
            </a:r>
          </a:p>
          <a:p>
            <a:pPr>
              <a:defRPr/>
            </a:pPr>
            <a:endParaRPr lang="en-US" altLang="en-US" baseline="0" dirty="0" smtClean="0"/>
          </a:p>
          <a:p>
            <a:r>
              <a:rPr lang="en-US" sz="1200" kern="1200" dirty="0" smtClean="0">
                <a:solidFill>
                  <a:schemeClr val="tx1"/>
                </a:solidFill>
                <a:latin typeface="+mn-lt"/>
                <a:ea typeface="+mn-ea"/>
                <a:cs typeface="+mn-cs"/>
              </a:rPr>
              <a:t>Dysphagia</a:t>
            </a:r>
          </a:p>
          <a:p>
            <a:r>
              <a:rPr lang="en-US" sz="1200" kern="1200" dirty="0" smtClean="0">
                <a:solidFill>
                  <a:schemeClr val="tx1"/>
                </a:solidFill>
                <a:latin typeface="+mn-lt"/>
                <a:ea typeface="+mn-ea"/>
                <a:cs typeface="+mn-cs"/>
              </a:rPr>
              <a:t>Aspiration</a:t>
            </a:r>
          </a:p>
          <a:p>
            <a:r>
              <a:rPr lang="en-US" sz="1200" kern="1200" dirty="0" smtClean="0">
                <a:solidFill>
                  <a:schemeClr val="tx1"/>
                </a:solidFill>
                <a:latin typeface="+mn-lt"/>
                <a:ea typeface="+mn-ea"/>
                <a:cs typeface="+mn-cs"/>
              </a:rPr>
              <a:t>Apparent pain with feeding</a:t>
            </a:r>
          </a:p>
          <a:p>
            <a:r>
              <a:rPr lang="en-US" sz="1200" kern="1200" dirty="0" smtClean="0">
                <a:solidFill>
                  <a:schemeClr val="tx1"/>
                </a:solidFill>
                <a:latin typeface="+mn-lt"/>
                <a:ea typeface="+mn-ea"/>
                <a:cs typeface="+mn-cs"/>
              </a:rPr>
              <a:t>Vomiting and diarrhea</a:t>
            </a:r>
          </a:p>
          <a:p>
            <a:r>
              <a:rPr lang="en-US" sz="1200" kern="1200" dirty="0" smtClean="0">
                <a:solidFill>
                  <a:schemeClr val="tx1"/>
                </a:solidFill>
                <a:latin typeface="+mn-lt"/>
                <a:ea typeface="+mn-ea"/>
                <a:cs typeface="+mn-cs"/>
              </a:rPr>
              <a:t>Developmental delay</a:t>
            </a:r>
          </a:p>
          <a:p>
            <a:r>
              <a:rPr lang="en-US" sz="1200" kern="1200" dirty="0" smtClean="0">
                <a:solidFill>
                  <a:schemeClr val="tx1"/>
                </a:solidFill>
                <a:latin typeface="+mn-lt"/>
                <a:ea typeface="+mn-ea"/>
                <a:cs typeface="+mn-cs"/>
              </a:rPr>
              <a:t>Chronic cardio-respiratory symptoms</a:t>
            </a:r>
          </a:p>
          <a:p>
            <a:r>
              <a:rPr lang="en-US" sz="1200" kern="1200" dirty="0" smtClean="0">
                <a:solidFill>
                  <a:schemeClr val="tx1"/>
                </a:solidFill>
                <a:latin typeface="+mn-lt"/>
                <a:ea typeface="+mn-ea"/>
                <a:cs typeface="+mn-cs"/>
              </a:rPr>
              <a:t>Growth Failure  (Failure to thrive)</a:t>
            </a:r>
            <a:endParaRPr lang="en-US" altLang="en-US" dirty="0" smtClean="0"/>
          </a:p>
        </p:txBody>
      </p:sp>
      <p:sp>
        <p:nvSpPr>
          <p:cNvPr id="84996" name="Slide Number Placeholder 3"/>
          <p:cNvSpPr>
            <a:spLocks noGrp="1"/>
          </p:cNvSpPr>
          <p:nvPr>
            <p:ph type="sldNum" sz="quarter" idx="5"/>
          </p:nvPr>
        </p:nvSpPr>
        <p:spPr>
          <a:noFill/>
        </p:spPr>
        <p:txBody>
          <a:bodyPr/>
          <a:lstStyle/>
          <a:p>
            <a:fld id="{39C6EB59-FD73-4E5F-B742-3EE4120F47E1}" type="slidenum">
              <a:rPr lang="en-US" altLang="en-US" smtClean="0">
                <a:latin typeface="Calibri" pitchFamily="34" charset="0"/>
                <a:ea typeface="MS PGothic" pitchFamily="34" charset="-128"/>
              </a:rPr>
              <a:pPr/>
              <a:t>18</a:t>
            </a:fld>
            <a:endParaRPr lang="en-US" altLang="en-US" smtClean="0">
              <a:latin typeface="Calibri" pitchFamily="34" charset="0"/>
              <a:ea typeface="MS PGothic"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the list</a:t>
            </a:r>
            <a:r>
              <a:rPr lang="en-US" baseline="0" dirty="0" smtClean="0"/>
              <a:t> could go on</a:t>
            </a:r>
            <a:endParaRPr lang="en-US" dirty="0"/>
          </a:p>
        </p:txBody>
      </p:sp>
      <p:sp>
        <p:nvSpPr>
          <p:cNvPr id="4" name="Slide Number Placeholder 3"/>
          <p:cNvSpPr>
            <a:spLocks noGrp="1"/>
          </p:cNvSpPr>
          <p:nvPr>
            <p:ph type="sldNum" sz="quarter" idx="10"/>
          </p:nvPr>
        </p:nvSpPr>
        <p:spPr/>
        <p:txBody>
          <a:bodyPr/>
          <a:lstStyle/>
          <a:p>
            <a:fld id="{B0407CF4-0164-4896-B658-A547100A57D8}"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defRPr/>
            </a:pPr>
            <a:r>
              <a:rPr lang="en-GB" altLang="en-US" dirty="0" smtClean="0">
                <a:ea typeface="ヒラギノ角ゴ Pro W3" charset="-128"/>
              </a:rPr>
              <a:t>Oral stability is dependent upon neck and shoulder stability that is in turn dependent on trunk and pelvic stability.</a:t>
            </a:r>
          </a:p>
          <a:p>
            <a:pPr marL="171450" indent="-171450">
              <a:spcBef>
                <a:spcPct val="0"/>
              </a:spcBef>
              <a:buFontTx/>
              <a:buChar char="-"/>
              <a:defRPr/>
            </a:pPr>
            <a:r>
              <a:rPr lang="en-GB" altLang="en-US" dirty="0" smtClean="0">
                <a:ea typeface="ヒラギノ角ゴ Pro W3" charset="-128"/>
              </a:rPr>
              <a:t>Functional movement of lips, cheeks and tongue is dependent on jaw stability.  </a:t>
            </a:r>
          </a:p>
          <a:p>
            <a:pPr>
              <a:defRPr/>
            </a:pPr>
            <a:endParaRPr lang="en-GB" altLang="en-US" dirty="0" smtClean="0"/>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1" hangingPunct="1">
              <a:spcBef>
                <a:spcPct val="0"/>
              </a:spcBef>
            </a:pPr>
            <a:fld id="{B49E839C-4B05-4EA0-9991-B343A00CD2DE}" type="slidenum">
              <a:rPr lang="en-US" altLang="en-US"/>
              <a:pPr eaLnBrk="1" hangingPunct="1">
                <a:spcBef>
                  <a:spcPct val="0"/>
                </a:spcBef>
              </a:pPr>
              <a:t>20</a:t>
            </a:fld>
            <a:endParaRPr lang="en-US" altLang="en-US" dirty="0"/>
          </a:p>
        </p:txBody>
      </p:sp>
    </p:spTree>
    <p:extLst>
      <p:ext uri="{BB962C8B-B14F-4D97-AF65-F5344CB8AC3E}">
        <p14:creationId xmlns:p14="http://schemas.microsoft.com/office/powerpoint/2010/main" val="1122686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1867648" y="686233"/>
            <a:ext cx="5406839" cy="2350943"/>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4099" name="Text Box 2"/>
          <p:cNvSpPr txBox="1">
            <a:spLocks noGrp="1" noChangeArrowheads="1"/>
          </p:cNvSpPr>
          <p:nvPr>
            <p:ph type="body"/>
          </p:nvPr>
        </p:nvSpPr>
        <p:spPr>
          <a:xfrm>
            <a:off x="1395133" y="3264478"/>
            <a:ext cx="6361206" cy="2608551"/>
          </a:xfrm>
          <a:noFill/>
        </p:spPr>
        <p:txBody>
          <a:bodyPr/>
          <a:lstStyle/>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dirty="0" smtClean="0">
                <a:latin typeface="Arial" pitchFamily="34" charset="0"/>
                <a:ea typeface="msgothic" charset="0"/>
                <a:cs typeface="msgothic" charset="0"/>
              </a:rPr>
              <a:t>An approach to identifying and managing feeding difficulties.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solidFill>
            <a:srgbClr val="FFFFFF"/>
          </a:solidFill>
          <a:ln/>
        </p:spPr>
      </p:sp>
      <p:sp>
        <p:nvSpPr>
          <p:cNvPr id="111619" name="Rectangle 3"/>
          <p:cNvSpPr>
            <a:spLocks noGrp="1" noChangeArrowheads="1"/>
          </p:cNvSpPr>
          <p:nvPr>
            <p:ph type="body" idx="1"/>
          </p:nvPr>
        </p:nvSpPr>
        <p:spPr>
          <a:xfrm>
            <a:off x="1218512" y="3257082"/>
            <a:ext cx="6706979" cy="3086334"/>
          </a:xfrm>
          <a:solidFill>
            <a:srgbClr val="FFFFFF"/>
          </a:solidFill>
          <a:ln>
            <a:solidFill>
              <a:srgbClr val="000000"/>
            </a:solidFill>
          </a:ln>
        </p:spPr>
        <p:txBody>
          <a:bodyPr lIns="93278" tIns="46639" rIns="93278" bIns="46639"/>
          <a:lstStyle/>
          <a:p>
            <a:pPr defTabSz="457200" eaLnBrk="1" hangingPunct="1">
              <a:spcBef>
                <a:spcPct val="0"/>
              </a:spcBef>
            </a:pPr>
            <a:endParaRPr lang="en-US" smtClean="0">
              <a:latin typeface="Times" charset="0"/>
              <a:ea typeface="ヒラギノ角ゴ Pro W3"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extLst/>
        </p:spPr>
        <p:txBody>
          <a:bodyPr/>
          <a:lstStyle/>
          <a:p>
            <a:pPr>
              <a:defRPr/>
            </a:pPr>
            <a:r>
              <a:rPr lang="en-US" altLang="en-US" dirty="0" smtClean="0"/>
              <a:t>Anthropometrics</a:t>
            </a:r>
          </a:p>
          <a:p>
            <a:pPr>
              <a:defRPr/>
            </a:pPr>
            <a:r>
              <a:rPr lang="en-US" altLang="en-US" dirty="0" smtClean="0"/>
              <a:t>	</a:t>
            </a:r>
            <a:r>
              <a:rPr lang="en-US" altLang="en-US" dirty="0" err="1" smtClean="0"/>
              <a:t>Tp</a:t>
            </a:r>
            <a:r>
              <a:rPr lang="en-US" altLang="en-US" baseline="0" dirty="0" smtClean="0"/>
              <a:t> be well done requires a stadiometer</a:t>
            </a:r>
          </a:p>
          <a:p>
            <a:pPr>
              <a:defRPr/>
            </a:pPr>
            <a:r>
              <a:rPr lang="en-US" altLang="en-US" baseline="0" dirty="0" smtClean="0"/>
              <a:t>	and personal attention</a:t>
            </a:r>
          </a:p>
          <a:p>
            <a:pPr>
              <a:defRPr/>
            </a:pPr>
            <a:endParaRPr lang="en-US" altLang="en-US" baseline="0" dirty="0" smtClean="0"/>
          </a:p>
          <a:p>
            <a:pPr>
              <a:defRPr/>
            </a:pPr>
            <a:r>
              <a:rPr lang="en-US" altLang="en-US" baseline="0" dirty="0" smtClean="0"/>
              <a:t>The H and P </a:t>
            </a:r>
            <a:r>
              <a:rPr lang="en-US" altLang="en-US" baseline="0" dirty="0" err="1" smtClean="0"/>
              <a:t>reqires</a:t>
            </a:r>
            <a:r>
              <a:rPr lang="en-US" altLang="en-US" baseline="0" dirty="0" smtClean="0"/>
              <a:t> attention to red flags</a:t>
            </a:r>
          </a:p>
          <a:p>
            <a:pPr>
              <a:defRPr/>
            </a:pPr>
            <a:r>
              <a:rPr lang="en-US" altLang="en-US" baseline="0" dirty="0" smtClean="0"/>
              <a:t>The definition of a red flag is </a:t>
            </a:r>
          </a:p>
          <a:p>
            <a:pPr>
              <a:defRPr/>
            </a:pPr>
            <a:endParaRPr lang="en-US" altLang="en-US" baseline="0" dirty="0" smtClean="0"/>
          </a:p>
          <a:p>
            <a:r>
              <a:rPr lang="en-US" sz="1200" kern="1200" dirty="0" smtClean="0">
                <a:solidFill>
                  <a:schemeClr val="tx1"/>
                </a:solidFill>
                <a:latin typeface="+mn-lt"/>
                <a:ea typeface="+mn-ea"/>
                <a:cs typeface="+mn-cs"/>
              </a:rPr>
              <a:t>Dysphagia</a:t>
            </a:r>
          </a:p>
          <a:p>
            <a:r>
              <a:rPr lang="en-US" sz="1200" kern="1200" dirty="0" smtClean="0">
                <a:solidFill>
                  <a:schemeClr val="tx1"/>
                </a:solidFill>
                <a:latin typeface="+mn-lt"/>
                <a:ea typeface="+mn-ea"/>
                <a:cs typeface="+mn-cs"/>
              </a:rPr>
              <a:t>Aspiration</a:t>
            </a:r>
          </a:p>
          <a:p>
            <a:r>
              <a:rPr lang="en-US" sz="1200" kern="1200" dirty="0" smtClean="0">
                <a:solidFill>
                  <a:schemeClr val="tx1"/>
                </a:solidFill>
                <a:latin typeface="+mn-lt"/>
                <a:ea typeface="+mn-ea"/>
                <a:cs typeface="+mn-cs"/>
              </a:rPr>
              <a:t>Apparent pain with feeding</a:t>
            </a:r>
          </a:p>
          <a:p>
            <a:r>
              <a:rPr lang="en-US" sz="1200" kern="1200" dirty="0" smtClean="0">
                <a:solidFill>
                  <a:schemeClr val="tx1"/>
                </a:solidFill>
                <a:latin typeface="+mn-lt"/>
                <a:ea typeface="+mn-ea"/>
                <a:cs typeface="+mn-cs"/>
              </a:rPr>
              <a:t>Vomiting and diarrhea</a:t>
            </a:r>
          </a:p>
          <a:p>
            <a:r>
              <a:rPr lang="en-US" sz="1200" kern="1200" dirty="0" smtClean="0">
                <a:solidFill>
                  <a:schemeClr val="tx1"/>
                </a:solidFill>
                <a:latin typeface="+mn-lt"/>
                <a:ea typeface="+mn-ea"/>
                <a:cs typeface="+mn-cs"/>
              </a:rPr>
              <a:t>Developmental delay</a:t>
            </a:r>
          </a:p>
          <a:p>
            <a:r>
              <a:rPr lang="en-US" sz="1200" kern="1200" dirty="0" smtClean="0">
                <a:solidFill>
                  <a:schemeClr val="tx1"/>
                </a:solidFill>
                <a:latin typeface="+mn-lt"/>
                <a:ea typeface="+mn-ea"/>
                <a:cs typeface="+mn-cs"/>
              </a:rPr>
              <a:t>Chronic cardio-respiratory symptoms</a:t>
            </a:r>
          </a:p>
          <a:p>
            <a:r>
              <a:rPr lang="en-US" sz="1200" kern="1200" dirty="0" smtClean="0">
                <a:solidFill>
                  <a:schemeClr val="tx1"/>
                </a:solidFill>
                <a:latin typeface="+mn-lt"/>
                <a:ea typeface="+mn-ea"/>
                <a:cs typeface="+mn-cs"/>
              </a:rPr>
              <a:t>Growth Failure  (Failure to thrive)</a:t>
            </a:r>
            <a:endParaRPr lang="en-US" altLang="en-US" dirty="0" smtClean="0"/>
          </a:p>
        </p:txBody>
      </p:sp>
      <p:sp>
        <p:nvSpPr>
          <p:cNvPr id="84996" name="Slide Number Placeholder 3"/>
          <p:cNvSpPr>
            <a:spLocks noGrp="1"/>
          </p:cNvSpPr>
          <p:nvPr>
            <p:ph type="sldNum" sz="quarter" idx="5"/>
          </p:nvPr>
        </p:nvSpPr>
        <p:spPr>
          <a:noFill/>
        </p:spPr>
        <p:txBody>
          <a:bodyPr/>
          <a:lstStyle/>
          <a:p>
            <a:fld id="{39C6EB59-FD73-4E5F-B742-3EE4120F47E1}" type="slidenum">
              <a:rPr lang="en-US" altLang="en-US" smtClean="0">
                <a:latin typeface="Calibri" pitchFamily="34" charset="0"/>
                <a:ea typeface="MS PGothic" pitchFamily="34" charset="-128"/>
              </a:rPr>
              <a:pPr/>
              <a:t>23</a:t>
            </a:fld>
            <a:endParaRPr lang="en-US" altLang="en-US" smtClean="0">
              <a:latin typeface="Calibri" pitchFamily="34" charset="0"/>
              <a:ea typeface="MS PGothic"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extLst/>
        </p:spPr>
        <p:txBody>
          <a:bodyPr/>
          <a:lstStyle/>
          <a:p>
            <a:pPr>
              <a:defRPr/>
            </a:pPr>
            <a:r>
              <a:rPr lang="en-US" altLang="en-US" dirty="0" smtClean="0"/>
              <a:t>Anthropometrics</a:t>
            </a:r>
          </a:p>
          <a:p>
            <a:pPr>
              <a:defRPr/>
            </a:pPr>
            <a:r>
              <a:rPr lang="en-US" altLang="en-US" dirty="0" smtClean="0"/>
              <a:t>	</a:t>
            </a:r>
            <a:r>
              <a:rPr lang="en-US" altLang="en-US" dirty="0" err="1" smtClean="0"/>
              <a:t>Tp</a:t>
            </a:r>
            <a:r>
              <a:rPr lang="en-US" altLang="en-US" baseline="0" dirty="0" smtClean="0"/>
              <a:t> be well done requires a stadiometer</a:t>
            </a:r>
          </a:p>
          <a:p>
            <a:pPr>
              <a:defRPr/>
            </a:pPr>
            <a:r>
              <a:rPr lang="en-US" altLang="en-US" baseline="0" dirty="0" smtClean="0"/>
              <a:t>	and personal attention</a:t>
            </a:r>
          </a:p>
          <a:p>
            <a:pPr>
              <a:defRPr/>
            </a:pPr>
            <a:endParaRPr lang="en-US" altLang="en-US" baseline="0" dirty="0" smtClean="0"/>
          </a:p>
          <a:p>
            <a:pPr>
              <a:defRPr/>
            </a:pPr>
            <a:r>
              <a:rPr lang="en-US" altLang="en-US" baseline="0" dirty="0" smtClean="0"/>
              <a:t>The H and P </a:t>
            </a:r>
            <a:r>
              <a:rPr lang="en-US" altLang="en-US" baseline="0" dirty="0" err="1" smtClean="0"/>
              <a:t>reqires</a:t>
            </a:r>
            <a:r>
              <a:rPr lang="en-US" altLang="en-US" baseline="0" dirty="0" smtClean="0"/>
              <a:t> attention to red flags</a:t>
            </a:r>
          </a:p>
          <a:p>
            <a:pPr>
              <a:defRPr/>
            </a:pPr>
            <a:r>
              <a:rPr lang="en-US" altLang="en-US" baseline="0" dirty="0" smtClean="0"/>
              <a:t>The definition of a red flag is </a:t>
            </a:r>
          </a:p>
          <a:p>
            <a:pPr>
              <a:defRPr/>
            </a:pPr>
            <a:endParaRPr lang="en-US" altLang="en-US" baseline="0" dirty="0" smtClean="0"/>
          </a:p>
          <a:p>
            <a:r>
              <a:rPr lang="en-US" sz="1200" kern="1200" dirty="0" smtClean="0">
                <a:solidFill>
                  <a:schemeClr val="tx1"/>
                </a:solidFill>
                <a:latin typeface="+mn-lt"/>
                <a:ea typeface="+mn-ea"/>
                <a:cs typeface="+mn-cs"/>
              </a:rPr>
              <a:t>Dysphagia</a:t>
            </a:r>
          </a:p>
          <a:p>
            <a:r>
              <a:rPr lang="en-US" sz="1200" kern="1200" dirty="0" smtClean="0">
                <a:solidFill>
                  <a:schemeClr val="tx1"/>
                </a:solidFill>
                <a:latin typeface="+mn-lt"/>
                <a:ea typeface="+mn-ea"/>
                <a:cs typeface="+mn-cs"/>
              </a:rPr>
              <a:t>Aspiration</a:t>
            </a:r>
          </a:p>
          <a:p>
            <a:r>
              <a:rPr lang="en-US" sz="1200" kern="1200" dirty="0" smtClean="0">
                <a:solidFill>
                  <a:schemeClr val="tx1"/>
                </a:solidFill>
                <a:latin typeface="+mn-lt"/>
                <a:ea typeface="+mn-ea"/>
                <a:cs typeface="+mn-cs"/>
              </a:rPr>
              <a:t>Apparent pain with feeding</a:t>
            </a:r>
          </a:p>
          <a:p>
            <a:r>
              <a:rPr lang="en-US" sz="1200" kern="1200" dirty="0" smtClean="0">
                <a:solidFill>
                  <a:schemeClr val="tx1"/>
                </a:solidFill>
                <a:latin typeface="+mn-lt"/>
                <a:ea typeface="+mn-ea"/>
                <a:cs typeface="+mn-cs"/>
              </a:rPr>
              <a:t>Vomiting and diarrhea</a:t>
            </a:r>
          </a:p>
          <a:p>
            <a:r>
              <a:rPr lang="en-US" sz="1200" kern="1200" dirty="0" smtClean="0">
                <a:solidFill>
                  <a:schemeClr val="tx1"/>
                </a:solidFill>
                <a:latin typeface="+mn-lt"/>
                <a:ea typeface="+mn-ea"/>
                <a:cs typeface="+mn-cs"/>
              </a:rPr>
              <a:t>Developmental delay</a:t>
            </a:r>
          </a:p>
          <a:p>
            <a:r>
              <a:rPr lang="en-US" sz="1200" kern="1200" dirty="0" smtClean="0">
                <a:solidFill>
                  <a:schemeClr val="tx1"/>
                </a:solidFill>
                <a:latin typeface="+mn-lt"/>
                <a:ea typeface="+mn-ea"/>
                <a:cs typeface="+mn-cs"/>
              </a:rPr>
              <a:t>Chronic cardio-respiratory symptoms</a:t>
            </a:r>
          </a:p>
          <a:p>
            <a:r>
              <a:rPr lang="en-US" sz="1200" kern="1200" dirty="0" smtClean="0">
                <a:solidFill>
                  <a:schemeClr val="tx1"/>
                </a:solidFill>
                <a:latin typeface="+mn-lt"/>
                <a:ea typeface="+mn-ea"/>
                <a:cs typeface="+mn-cs"/>
              </a:rPr>
              <a:t>Growth Failure  (Failure to thrive)</a:t>
            </a:r>
            <a:endParaRPr lang="en-US" altLang="en-US" dirty="0" smtClean="0"/>
          </a:p>
        </p:txBody>
      </p:sp>
      <p:sp>
        <p:nvSpPr>
          <p:cNvPr id="84996" name="Slide Number Placeholder 3"/>
          <p:cNvSpPr>
            <a:spLocks noGrp="1"/>
          </p:cNvSpPr>
          <p:nvPr>
            <p:ph type="sldNum" sz="quarter" idx="5"/>
          </p:nvPr>
        </p:nvSpPr>
        <p:spPr>
          <a:noFill/>
        </p:spPr>
        <p:txBody>
          <a:bodyPr/>
          <a:lstStyle/>
          <a:p>
            <a:fld id="{39C6EB59-FD73-4E5F-B742-3EE4120F47E1}" type="slidenum">
              <a:rPr lang="en-US" altLang="en-US" smtClean="0">
                <a:latin typeface="Calibri" pitchFamily="34" charset="0"/>
                <a:ea typeface="MS PGothic" pitchFamily="34" charset="-128"/>
              </a:rPr>
              <a:pPr/>
              <a:t>24</a:t>
            </a:fld>
            <a:endParaRPr lang="en-US" altLang="en-US" smtClean="0">
              <a:latin typeface="Calibri" pitchFamily="34" charset="0"/>
              <a:ea typeface="MS PGothic"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extLst/>
        </p:spPr>
        <p:txBody>
          <a:bodyPr/>
          <a:lstStyle/>
          <a:p>
            <a:pPr>
              <a:defRPr/>
            </a:pPr>
            <a:r>
              <a:rPr lang="en-US" altLang="en-US" dirty="0" smtClean="0"/>
              <a:t>Anthropometrics</a:t>
            </a:r>
          </a:p>
          <a:p>
            <a:pPr>
              <a:defRPr/>
            </a:pPr>
            <a:r>
              <a:rPr lang="en-US" altLang="en-US" dirty="0" smtClean="0"/>
              <a:t>	</a:t>
            </a:r>
            <a:r>
              <a:rPr lang="en-US" altLang="en-US" dirty="0" err="1" smtClean="0"/>
              <a:t>Tp</a:t>
            </a:r>
            <a:r>
              <a:rPr lang="en-US" altLang="en-US" baseline="0" dirty="0" smtClean="0"/>
              <a:t> be well done requires a stadiometer</a:t>
            </a:r>
          </a:p>
          <a:p>
            <a:pPr>
              <a:defRPr/>
            </a:pPr>
            <a:r>
              <a:rPr lang="en-US" altLang="en-US" baseline="0" dirty="0" smtClean="0"/>
              <a:t>	and personal attention</a:t>
            </a:r>
          </a:p>
          <a:p>
            <a:pPr>
              <a:defRPr/>
            </a:pPr>
            <a:endParaRPr lang="en-US" altLang="en-US" baseline="0" dirty="0" smtClean="0"/>
          </a:p>
          <a:p>
            <a:pPr>
              <a:defRPr/>
            </a:pPr>
            <a:r>
              <a:rPr lang="en-US" altLang="en-US" baseline="0" dirty="0" smtClean="0"/>
              <a:t>The H and P </a:t>
            </a:r>
            <a:r>
              <a:rPr lang="en-US" altLang="en-US" baseline="0" dirty="0" err="1" smtClean="0"/>
              <a:t>reqires</a:t>
            </a:r>
            <a:r>
              <a:rPr lang="en-US" altLang="en-US" baseline="0" dirty="0" smtClean="0"/>
              <a:t> attention to red flags</a:t>
            </a:r>
          </a:p>
          <a:p>
            <a:pPr>
              <a:defRPr/>
            </a:pPr>
            <a:r>
              <a:rPr lang="en-US" altLang="en-US" baseline="0" dirty="0" smtClean="0"/>
              <a:t>The definition of a red flag is </a:t>
            </a:r>
          </a:p>
          <a:p>
            <a:pPr>
              <a:defRPr/>
            </a:pPr>
            <a:endParaRPr lang="en-US" altLang="en-US" baseline="0" dirty="0" smtClean="0"/>
          </a:p>
          <a:p>
            <a:r>
              <a:rPr lang="en-US" sz="1200" kern="1200" dirty="0" smtClean="0">
                <a:solidFill>
                  <a:schemeClr val="tx1"/>
                </a:solidFill>
                <a:latin typeface="+mn-lt"/>
                <a:ea typeface="+mn-ea"/>
                <a:cs typeface="+mn-cs"/>
              </a:rPr>
              <a:t>Food fixation (selective, extreme dietary limitations)</a:t>
            </a:r>
          </a:p>
          <a:p>
            <a:r>
              <a:rPr lang="en-US" sz="1200" kern="1200" dirty="0" smtClean="0">
                <a:solidFill>
                  <a:schemeClr val="tx1"/>
                </a:solidFill>
                <a:latin typeface="+mn-lt"/>
                <a:ea typeface="+mn-ea"/>
                <a:cs typeface="+mn-cs"/>
              </a:rPr>
              <a:t>Noxious (forceful and/or persecutory) feeding </a:t>
            </a:r>
          </a:p>
          <a:p>
            <a:r>
              <a:rPr lang="en-US" sz="1200" kern="1200" dirty="0" smtClean="0">
                <a:solidFill>
                  <a:schemeClr val="tx1"/>
                </a:solidFill>
                <a:latin typeface="+mn-lt"/>
                <a:ea typeface="+mn-ea"/>
                <a:cs typeface="+mn-cs"/>
              </a:rPr>
              <a:t>Abrupt cessation of feeding following a trigger event</a:t>
            </a:r>
          </a:p>
          <a:p>
            <a:r>
              <a:rPr lang="en-US" sz="1200" kern="1200" dirty="0" smtClean="0">
                <a:solidFill>
                  <a:schemeClr val="tx1"/>
                </a:solidFill>
                <a:latin typeface="+mn-lt"/>
                <a:ea typeface="+mn-ea"/>
                <a:cs typeface="+mn-cs"/>
              </a:rPr>
              <a:t>Anticipatory gagging</a:t>
            </a:r>
          </a:p>
          <a:p>
            <a:r>
              <a:rPr lang="en-US" sz="1200" kern="1200" dirty="0" smtClean="0">
                <a:solidFill>
                  <a:schemeClr val="tx1"/>
                </a:solidFill>
                <a:latin typeface="+mn-lt"/>
                <a:ea typeface="+mn-ea"/>
                <a:cs typeface="+mn-cs"/>
              </a:rPr>
              <a:t>Failure to thrive</a:t>
            </a:r>
            <a:endParaRPr lang="en-US" altLang="en-US" dirty="0" smtClean="0"/>
          </a:p>
        </p:txBody>
      </p:sp>
      <p:sp>
        <p:nvSpPr>
          <p:cNvPr id="84996" name="Slide Number Placeholder 3"/>
          <p:cNvSpPr>
            <a:spLocks noGrp="1"/>
          </p:cNvSpPr>
          <p:nvPr>
            <p:ph type="sldNum" sz="quarter" idx="5"/>
          </p:nvPr>
        </p:nvSpPr>
        <p:spPr>
          <a:noFill/>
        </p:spPr>
        <p:txBody>
          <a:bodyPr/>
          <a:lstStyle/>
          <a:p>
            <a:fld id="{39C6EB59-FD73-4E5F-B742-3EE4120F47E1}" type="slidenum">
              <a:rPr lang="en-US" altLang="en-US" smtClean="0">
                <a:latin typeface="Calibri" pitchFamily="34" charset="0"/>
                <a:ea typeface="MS PGothic" pitchFamily="34" charset="-128"/>
              </a:rPr>
              <a:pPr/>
              <a:t>25</a:t>
            </a:fld>
            <a:endParaRPr lang="en-US" altLang="en-US" smtClean="0">
              <a:latin typeface="Calibri" pitchFamily="34" charset="0"/>
              <a:ea typeface="MS PGothic"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extLst/>
        </p:spPr>
        <p:txBody>
          <a:bodyPr/>
          <a:lstStyle/>
          <a:p>
            <a:pPr>
              <a:defRPr/>
            </a:pPr>
            <a:r>
              <a:rPr lang="en-US" altLang="en-US" dirty="0" smtClean="0"/>
              <a:t>Anthropometrics</a:t>
            </a:r>
          </a:p>
          <a:p>
            <a:pPr>
              <a:defRPr/>
            </a:pPr>
            <a:r>
              <a:rPr lang="en-US" altLang="en-US" dirty="0" smtClean="0"/>
              <a:t>	</a:t>
            </a:r>
            <a:r>
              <a:rPr lang="en-US" altLang="en-US" dirty="0" err="1" smtClean="0"/>
              <a:t>Tp</a:t>
            </a:r>
            <a:r>
              <a:rPr lang="en-US" altLang="en-US" baseline="0" dirty="0" smtClean="0"/>
              <a:t> be well done requires a stadiometer</a:t>
            </a:r>
          </a:p>
          <a:p>
            <a:pPr>
              <a:defRPr/>
            </a:pPr>
            <a:r>
              <a:rPr lang="en-US" altLang="en-US" baseline="0" dirty="0" smtClean="0"/>
              <a:t>	and personal attention</a:t>
            </a:r>
          </a:p>
          <a:p>
            <a:pPr>
              <a:defRPr/>
            </a:pPr>
            <a:endParaRPr lang="en-US" altLang="en-US" baseline="0" dirty="0" smtClean="0"/>
          </a:p>
          <a:p>
            <a:pPr>
              <a:defRPr/>
            </a:pPr>
            <a:r>
              <a:rPr lang="en-US" altLang="en-US" baseline="0" dirty="0" smtClean="0"/>
              <a:t>The H and P </a:t>
            </a:r>
            <a:r>
              <a:rPr lang="en-US" altLang="en-US" baseline="0" dirty="0" err="1" smtClean="0"/>
              <a:t>reqires</a:t>
            </a:r>
            <a:r>
              <a:rPr lang="en-US" altLang="en-US" baseline="0" dirty="0" smtClean="0"/>
              <a:t> attention to red flags</a:t>
            </a:r>
          </a:p>
          <a:p>
            <a:pPr>
              <a:defRPr/>
            </a:pPr>
            <a:r>
              <a:rPr lang="en-US" altLang="en-US" baseline="0" dirty="0" smtClean="0"/>
              <a:t>The definition of a red flag is </a:t>
            </a:r>
          </a:p>
          <a:p>
            <a:pPr>
              <a:defRPr/>
            </a:pPr>
            <a:endParaRPr lang="en-US" altLang="en-US" baseline="0" dirty="0" smtClean="0"/>
          </a:p>
          <a:p>
            <a:r>
              <a:rPr lang="en-US" sz="1200" kern="1200" dirty="0" smtClean="0">
                <a:solidFill>
                  <a:schemeClr val="tx1"/>
                </a:solidFill>
                <a:latin typeface="+mn-lt"/>
                <a:ea typeface="+mn-ea"/>
                <a:cs typeface="+mn-cs"/>
              </a:rPr>
              <a:t>Dysphagia</a:t>
            </a:r>
          </a:p>
          <a:p>
            <a:r>
              <a:rPr lang="en-US" sz="1200" kern="1200" dirty="0" smtClean="0">
                <a:solidFill>
                  <a:schemeClr val="tx1"/>
                </a:solidFill>
                <a:latin typeface="+mn-lt"/>
                <a:ea typeface="+mn-ea"/>
                <a:cs typeface="+mn-cs"/>
              </a:rPr>
              <a:t>Aspiration</a:t>
            </a:r>
          </a:p>
          <a:p>
            <a:r>
              <a:rPr lang="en-US" sz="1200" kern="1200" dirty="0" smtClean="0">
                <a:solidFill>
                  <a:schemeClr val="tx1"/>
                </a:solidFill>
                <a:latin typeface="+mn-lt"/>
                <a:ea typeface="+mn-ea"/>
                <a:cs typeface="+mn-cs"/>
              </a:rPr>
              <a:t>Apparent pain with feeding</a:t>
            </a:r>
          </a:p>
          <a:p>
            <a:r>
              <a:rPr lang="en-US" sz="1200" kern="1200" dirty="0" smtClean="0">
                <a:solidFill>
                  <a:schemeClr val="tx1"/>
                </a:solidFill>
                <a:latin typeface="+mn-lt"/>
                <a:ea typeface="+mn-ea"/>
                <a:cs typeface="+mn-cs"/>
              </a:rPr>
              <a:t>Vomiting and diarrhea</a:t>
            </a:r>
          </a:p>
          <a:p>
            <a:r>
              <a:rPr lang="en-US" sz="1200" kern="1200" dirty="0" smtClean="0">
                <a:solidFill>
                  <a:schemeClr val="tx1"/>
                </a:solidFill>
                <a:latin typeface="+mn-lt"/>
                <a:ea typeface="+mn-ea"/>
                <a:cs typeface="+mn-cs"/>
              </a:rPr>
              <a:t>Developmental delay</a:t>
            </a:r>
          </a:p>
          <a:p>
            <a:r>
              <a:rPr lang="en-US" sz="1200" kern="1200" dirty="0" smtClean="0">
                <a:solidFill>
                  <a:schemeClr val="tx1"/>
                </a:solidFill>
                <a:latin typeface="+mn-lt"/>
                <a:ea typeface="+mn-ea"/>
                <a:cs typeface="+mn-cs"/>
              </a:rPr>
              <a:t>Chronic cardio-respiratory symptoms</a:t>
            </a:r>
          </a:p>
          <a:p>
            <a:r>
              <a:rPr lang="en-US" sz="1200" kern="1200" dirty="0" smtClean="0">
                <a:solidFill>
                  <a:schemeClr val="tx1"/>
                </a:solidFill>
                <a:latin typeface="+mn-lt"/>
                <a:ea typeface="+mn-ea"/>
                <a:cs typeface="+mn-cs"/>
              </a:rPr>
              <a:t>Growth Failure  (Failure to thrive)</a:t>
            </a:r>
            <a:endParaRPr lang="en-US" altLang="en-US" dirty="0" smtClean="0"/>
          </a:p>
        </p:txBody>
      </p:sp>
      <p:sp>
        <p:nvSpPr>
          <p:cNvPr id="84996" name="Slide Number Placeholder 3"/>
          <p:cNvSpPr>
            <a:spLocks noGrp="1"/>
          </p:cNvSpPr>
          <p:nvPr>
            <p:ph type="sldNum" sz="quarter" idx="5"/>
          </p:nvPr>
        </p:nvSpPr>
        <p:spPr>
          <a:noFill/>
        </p:spPr>
        <p:txBody>
          <a:bodyPr/>
          <a:lstStyle/>
          <a:p>
            <a:fld id="{39C6EB59-FD73-4E5F-B742-3EE4120F47E1}" type="slidenum">
              <a:rPr lang="en-US" altLang="en-US" smtClean="0">
                <a:latin typeface="Calibri" pitchFamily="34" charset="0"/>
                <a:ea typeface="MS PGothic" pitchFamily="34" charset="-128"/>
              </a:rPr>
              <a:pPr/>
              <a:t>26</a:t>
            </a:fld>
            <a:endParaRPr lang="en-US" altLang="en-US" smtClean="0">
              <a:latin typeface="Calibri" pitchFamily="34" charset="0"/>
              <a:ea typeface="MS PGothic"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1867648" y="686233"/>
            <a:ext cx="5406839" cy="2350943"/>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4099" name="Text Box 2"/>
          <p:cNvSpPr txBox="1">
            <a:spLocks noGrp="1" noChangeArrowheads="1"/>
          </p:cNvSpPr>
          <p:nvPr>
            <p:ph type="body"/>
          </p:nvPr>
        </p:nvSpPr>
        <p:spPr>
          <a:xfrm>
            <a:off x="1395133" y="3264478"/>
            <a:ext cx="6361206" cy="2608551"/>
          </a:xfrm>
          <a:noFill/>
        </p:spPr>
        <p:txBody>
          <a:bodyPr/>
          <a:lstStyle/>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dirty="0" smtClean="0">
                <a:latin typeface="Arial" pitchFamily="34" charset="0"/>
                <a:ea typeface="msgothic" charset="0"/>
                <a:cs typeface="msgothic" charset="0"/>
              </a:rPr>
              <a:t>An approach to identifying and managing feeding difficulties.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55837D-D5A6-4AC8-A3E5-5CC825E6F187}" type="slidenum">
              <a:rPr lang="en-US" smtClean="0">
                <a:solidFill>
                  <a:prstClr val="black"/>
                </a:solidFill>
              </a:rPr>
              <a:pPr>
                <a:defRPr/>
              </a:pPr>
              <a:t>29</a:t>
            </a:fld>
            <a:endParaRPr lang="en-US" dirty="0">
              <a:solidFill>
                <a:prstClr val="black"/>
              </a:solidFill>
            </a:endParaRPr>
          </a:p>
        </p:txBody>
      </p:sp>
    </p:spTree>
    <p:extLst>
      <p:ext uri="{BB962C8B-B14F-4D97-AF65-F5344CB8AC3E}">
        <p14:creationId xmlns:p14="http://schemas.microsoft.com/office/powerpoint/2010/main" val="42446625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407CF4-0164-4896-B658-A547100A57D8}" type="slidenum">
              <a:rPr lang="en-US" smtClean="0"/>
              <a:pPr/>
              <a:t>30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TextEdit="1"/>
          </p:cNvSpPr>
          <p:nvPr>
            <p:ph type="sldImg"/>
          </p:nvPr>
        </p:nvSpPr>
        <p:spPr>
          <a:xfrm>
            <a:off x="2859088" y="512763"/>
            <a:ext cx="3430587" cy="2571750"/>
          </a:xfrm>
          <a:ln/>
        </p:spPr>
      </p:sp>
      <p:sp>
        <p:nvSpPr>
          <p:cNvPr id="233475" name="Rectangle 3"/>
          <p:cNvSpPr>
            <a:spLocks noGrp="1"/>
          </p:cNvSpPr>
          <p:nvPr>
            <p:ph type="body" idx="1"/>
          </p:nvPr>
        </p:nvSpPr>
        <p:spPr>
          <a:xfrm>
            <a:off x="1216442" y="3258252"/>
            <a:ext cx="6711117" cy="3085164"/>
          </a:xfrm>
          <a:noFill/>
          <a:ln/>
        </p:spPr>
        <p:txBody>
          <a:bodyPr lIns="91523" tIns="45760" rIns="91523" bIns="45760"/>
          <a:lstStyle/>
          <a:p>
            <a:endParaRPr lang="en-GB" dirty="0" smtClean="0">
              <a:latin typeface="Arial" pitchFamily="34" charset="0"/>
              <a:ea typeface="ヒラギノ角ゴ Pro W3"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Rot="1" noChangeAspect="1" noChangeArrowheads="1" noTextEdit="1"/>
          </p:cNvSpPr>
          <p:nvPr>
            <p:ph type="sldImg"/>
          </p:nvPr>
        </p:nvSpPr>
        <p:spPr>
          <a:xfrm>
            <a:off x="2857500" y="512763"/>
            <a:ext cx="3429000" cy="2571750"/>
          </a:xfrm>
          <a:ln/>
        </p:spPr>
      </p:sp>
      <p:sp>
        <p:nvSpPr>
          <p:cNvPr id="245763" name="Rectangle 3"/>
          <p:cNvSpPr>
            <a:spLocks noGrp="1" noChangeArrowheads="1"/>
          </p:cNvSpPr>
          <p:nvPr>
            <p:ph type="body" idx="1"/>
          </p:nvPr>
        </p:nvSpPr>
        <p:spPr>
          <a:xfrm>
            <a:off x="914401" y="3258252"/>
            <a:ext cx="7315200" cy="3086334"/>
          </a:xfrm>
          <a:noFill/>
          <a:ln/>
        </p:spPr>
        <p:txBody>
          <a:bodyPr lIns="93270" tIns="46636" rIns="93270" bIns="46636"/>
          <a:lstStyle/>
          <a:p>
            <a:endParaRPr lang="en-US" dirty="0" smtClean="0">
              <a:latin typeface="Times" charset="0"/>
              <a:ea typeface="ヒラギノ角ゴ Pro W3"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1867648" y="686233"/>
            <a:ext cx="5406839" cy="2350943"/>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4099" name="Text Box 2"/>
          <p:cNvSpPr txBox="1">
            <a:spLocks noGrp="1" noChangeArrowheads="1"/>
          </p:cNvSpPr>
          <p:nvPr>
            <p:ph type="body"/>
          </p:nvPr>
        </p:nvSpPr>
        <p:spPr>
          <a:xfrm>
            <a:off x="1395133" y="3264478"/>
            <a:ext cx="6361206" cy="2608551"/>
          </a:xfrm>
          <a:noFill/>
        </p:spPr>
        <p:txBody>
          <a:bodyPr/>
          <a:lstStyle/>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dirty="0" smtClean="0">
                <a:latin typeface="Arial" pitchFamily="34" charset="0"/>
                <a:ea typeface="msgothic" charset="0"/>
                <a:cs typeface="msgothic" charset="0"/>
              </a:rPr>
              <a:t>An approach to identifying and managing feeding difficulties.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a:xfrm>
            <a:off x="2857500" y="512763"/>
            <a:ext cx="3429000" cy="2571750"/>
          </a:xfrm>
          <a:ln/>
        </p:spPr>
      </p:sp>
      <p:sp>
        <p:nvSpPr>
          <p:cNvPr id="246787" name="Notes Placeholder 2"/>
          <p:cNvSpPr>
            <a:spLocks noGrp="1"/>
          </p:cNvSpPr>
          <p:nvPr>
            <p:ph type="body" idx="1"/>
          </p:nvPr>
        </p:nvSpPr>
        <p:spPr>
          <a:xfrm>
            <a:off x="914401" y="3258252"/>
            <a:ext cx="7315200" cy="3086334"/>
          </a:xfrm>
          <a:noFill/>
          <a:ln/>
        </p:spPr>
        <p:txBody>
          <a:bodyPr lIns="92321" tIns="46161" rIns="92321" bIns="46161"/>
          <a:lstStyle/>
          <a:p>
            <a:pPr marL="174625" indent="-174625" eaLnBrk="1" hangingPunct="1">
              <a:spcBef>
                <a:spcPct val="0"/>
              </a:spcBef>
            </a:pPr>
            <a:r>
              <a:rPr lang="en-US" dirty="0" smtClean="0">
                <a:latin typeface="Arial" pitchFamily="34" charset="0"/>
                <a:ea typeface="ヒラギノ角ゴ Pro W3" charset="-128"/>
              </a:rPr>
              <a:t>The following 7 types of feeding difficulties are commonly encountered by</a:t>
            </a:r>
          </a:p>
          <a:p>
            <a:pPr marL="174625" indent="-174625" eaLnBrk="1" hangingPunct="1">
              <a:spcBef>
                <a:spcPct val="0"/>
              </a:spcBef>
              <a:spcAft>
                <a:spcPts val="625"/>
              </a:spcAft>
            </a:pPr>
            <a:r>
              <a:rPr lang="en-US" dirty="0" smtClean="0">
                <a:latin typeface="Arial" pitchFamily="34" charset="0"/>
                <a:ea typeface="ヒラギノ角ゴ Pro W3" charset="-128"/>
              </a:rPr>
              <a:t>pediatricians:</a:t>
            </a:r>
          </a:p>
          <a:p>
            <a:pPr marL="174625" indent="-174625" eaLnBrk="1" hangingPunct="1">
              <a:spcBef>
                <a:spcPct val="0"/>
              </a:spcBef>
              <a:spcAft>
                <a:spcPts val="625"/>
              </a:spcAft>
              <a:buFontTx/>
              <a:buChar char="•"/>
            </a:pPr>
            <a:r>
              <a:rPr lang="en-US" dirty="0" smtClean="0">
                <a:latin typeface="Arial" pitchFamily="34" charset="0"/>
                <a:ea typeface="ヒラギノ角ゴ Pro W3" charset="-128"/>
              </a:rPr>
              <a:t>Poor appetite due to organic disease</a:t>
            </a:r>
          </a:p>
          <a:p>
            <a:pPr marL="174625" indent="-174625" eaLnBrk="1" hangingPunct="1">
              <a:spcBef>
                <a:spcPct val="0"/>
              </a:spcBef>
              <a:spcAft>
                <a:spcPts val="625"/>
              </a:spcAft>
              <a:buFontTx/>
              <a:buChar char="•"/>
            </a:pPr>
            <a:r>
              <a:rPr lang="en-US" dirty="0" smtClean="0">
                <a:latin typeface="Arial" pitchFamily="34" charset="0"/>
                <a:ea typeface="ヒラギノ角ゴ Pro W3" charset="-128"/>
              </a:rPr>
              <a:t>Poor appetite that is a misperception on the part of the parents</a:t>
            </a:r>
          </a:p>
          <a:p>
            <a:pPr marL="174625" indent="-174625" eaLnBrk="1" hangingPunct="1">
              <a:spcBef>
                <a:spcPct val="0"/>
              </a:spcBef>
              <a:spcAft>
                <a:spcPts val="625"/>
              </a:spcAft>
              <a:buFontTx/>
              <a:buChar char="•"/>
            </a:pPr>
            <a:r>
              <a:rPr lang="en-US" dirty="0" smtClean="0">
                <a:latin typeface="Arial" pitchFamily="34" charset="0"/>
                <a:ea typeface="ヒラギノ角ゴ Pro W3" charset="-128"/>
              </a:rPr>
              <a:t>Poor appetite in a child who is fundamentally vigorous</a:t>
            </a:r>
          </a:p>
          <a:p>
            <a:pPr marL="174625" indent="-174625" eaLnBrk="1" hangingPunct="1">
              <a:spcBef>
                <a:spcPct val="0"/>
              </a:spcBef>
              <a:spcAft>
                <a:spcPts val="625"/>
              </a:spcAft>
              <a:buFontTx/>
              <a:buChar char="•"/>
            </a:pPr>
            <a:r>
              <a:rPr lang="en-US" dirty="0" smtClean="0">
                <a:latin typeface="Arial" pitchFamily="34" charset="0"/>
                <a:ea typeface="ヒラギノ角ゴ Pro W3" charset="-128"/>
              </a:rPr>
              <a:t>Poor appetite in a child who is apathetic and withdrawn</a:t>
            </a:r>
          </a:p>
          <a:p>
            <a:pPr marL="174625" indent="-174625" eaLnBrk="1" hangingPunct="1">
              <a:spcBef>
                <a:spcPct val="0"/>
              </a:spcBef>
              <a:spcAft>
                <a:spcPts val="625"/>
              </a:spcAft>
              <a:buFontTx/>
              <a:buChar char="•"/>
            </a:pPr>
            <a:r>
              <a:rPr lang="en-US" dirty="0" smtClean="0">
                <a:latin typeface="Arial" pitchFamily="34" charset="0"/>
                <a:ea typeface="ヒラギノ角ゴ Pro W3" charset="-128"/>
              </a:rPr>
              <a:t>Highly selective intake</a:t>
            </a:r>
          </a:p>
          <a:p>
            <a:pPr marL="174625" indent="-174625" eaLnBrk="1" hangingPunct="1">
              <a:spcBef>
                <a:spcPct val="0"/>
              </a:spcBef>
              <a:spcAft>
                <a:spcPts val="625"/>
              </a:spcAft>
              <a:buFontTx/>
              <a:buChar char="•"/>
            </a:pPr>
            <a:r>
              <a:rPr lang="en-US" dirty="0" smtClean="0">
                <a:latin typeface="Arial" pitchFamily="34" charset="0"/>
                <a:ea typeface="ヒラギノ角ゴ Pro W3" charset="-128"/>
              </a:rPr>
              <a:t>Colic that interferes with feeding</a:t>
            </a:r>
          </a:p>
          <a:p>
            <a:pPr marL="174625" indent="-174625" eaLnBrk="1" hangingPunct="1">
              <a:spcBef>
                <a:spcPct val="0"/>
              </a:spcBef>
              <a:spcAft>
                <a:spcPts val="625"/>
              </a:spcAft>
              <a:buFontTx/>
              <a:buChar char="•"/>
            </a:pPr>
            <a:r>
              <a:rPr lang="en-US" dirty="0" smtClean="0">
                <a:latin typeface="Arial" pitchFamily="34" charset="0"/>
                <a:ea typeface="ヒラギノ角ゴ Pro W3" charset="-128"/>
              </a:rPr>
              <a:t>Fear of feeding</a:t>
            </a:r>
          </a:p>
          <a:p>
            <a:pPr marL="174625" indent="-174625" eaLnBrk="1" hangingPunct="1">
              <a:spcBef>
                <a:spcPct val="0"/>
              </a:spcBef>
              <a:spcAft>
                <a:spcPts val="625"/>
              </a:spcAft>
            </a:pPr>
            <a:endParaRPr lang="en-US" dirty="0" smtClean="0">
              <a:latin typeface="Arial" pitchFamily="34" charset="0"/>
              <a:ea typeface="ヒラギノ角ゴ Pro W3" charset="-128"/>
            </a:endParaRPr>
          </a:p>
        </p:txBody>
      </p:sp>
      <p:sp>
        <p:nvSpPr>
          <p:cNvPr id="246788" name="Slide Number Placeholder 3"/>
          <p:cNvSpPr txBox="1">
            <a:spLocks noGrp="1"/>
          </p:cNvSpPr>
          <p:nvPr/>
        </p:nvSpPr>
        <p:spPr bwMode="auto">
          <a:xfrm>
            <a:off x="5180222" y="6514164"/>
            <a:ext cx="3961711" cy="342667"/>
          </a:xfrm>
          <a:prstGeom prst="rect">
            <a:avLst/>
          </a:prstGeom>
          <a:noFill/>
          <a:ln w="9525">
            <a:noFill/>
            <a:miter lim="800000"/>
            <a:headEnd/>
            <a:tailEnd/>
          </a:ln>
        </p:spPr>
        <p:txBody>
          <a:bodyPr lIns="92321" tIns="46161" rIns="92321" bIns="46161" anchor="b"/>
          <a:lstStyle/>
          <a:p>
            <a:pPr algn="r" defTabSz="873125" fontAlgn="base">
              <a:spcBef>
                <a:spcPct val="0"/>
              </a:spcBef>
              <a:spcAft>
                <a:spcPct val="0"/>
              </a:spcAft>
            </a:pPr>
            <a:fld id="{2D041DCB-9FF7-4A18-8085-5ABD895E5203}" type="slidenum">
              <a:rPr lang="en-US" sz="1300">
                <a:solidFill>
                  <a:srgbClr val="000000"/>
                </a:solidFill>
                <a:latin typeface="Arial" pitchFamily="34" charset="0"/>
              </a:rPr>
              <a:pPr algn="r" defTabSz="873125" fontAlgn="base">
                <a:spcBef>
                  <a:spcPct val="0"/>
                </a:spcBef>
                <a:spcAft>
                  <a:spcPct val="0"/>
                </a:spcAft>
              </a:pPr>
              <a:t>35</a:t>
            </a:fld>
            <a:endParaRPr lang="en-US" sz="1300" dirty="0">
              <a:solidFill>
                <a:srgbClr val="000000"/>
              </a:solidFill>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a:noFill/>
          <a:ln w="9525"/>
        </p:spPr>
        <p:txBody>
          <a:bodyPr/>
          <a:lstStyle/>
          <a:p>
            <a:pPr>
              <a:lnSpc>
                <a:spcPct val="88000"/>
              </a:lnSpc>
            </a:pPr>
            <a:endParaRPr lang="en-US" dirty="0" smtClean="0"/>
          </a:p>
        </p:txBody>
      </p:sp>
      <p:sp>
        <p:nvSpPr>
          <p:cNvPr id="15363" name="Rectangle 3"/>
          <p:cNvSpPr>
            <a:spLocks noGrp="1" noRot="1" noChangeAspect="1" noChangeArrowheads="1" noTextEdit="1"/>
          </p:cNvSpPr>
          <p:nvPr>
            <p:ph type="sldImg"/>
          </p:nvPr>
        </p:nvSpPr>
        <p:spPr>
          <a:xfrm>
            <a:off x="2863850" y="519113"/>
            <a:ext cx="3416300" cy="2562225"/>
          </a:xfrm>
          <a:ln cap="flat"/>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a:noFill/>
          <a:ln w="9525"/>
        </p:spPr>
        <p:txBody>
          <a:bodyPr/>
          <a:lstStyle/>
          <a:p>
            <a:pPr>
              <a:lnSpc>
                <a:spcPct val="88000"/>
              </a:lnSpc>
            </a:pPr>
            <a:endParaRPr lang="en-US" dirty="0" smtClean="0"/>
          </a:p>
        </p:txBody>
      </p:sp>
      <p:sp>
        <p:nvSpPr>
          <p:cNvPr id="15363" name="Rectangle 3"/>
          <p:cNvSpPr>
            <a:spLocks noGrp="1" noRot="1" noChangeAspect="1" noChangeArrowheads="1" noTextEdit="1"/>
          </p:cNvSpPr>
          <p:nvPr>
            <p:ph type="sldImg"/>
          </p:nvPr>
        </p:nvSpPr>
        <p:spPr>
          <a:xfrm>
            <a:off x="2863850" y="519113"/>
            <a:ext cx="3416300" cy="2562225"/>
          </a:xfrm>
          <a:ln cap="flat"/>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a:xfrm>
            <a:off x="2857500" y="512763"/>
            <a:ext cx="3429000" cy="2571750"/>
          </a:xfrm>
          <a:ln/>
        </p:spPr>
      </p:sp>
      <p:sp>
        <p:nvSpPr>
          <p:cNvPr id="246787" name="Notes Placeholder 2"/>
          <p:cNvSpPr>
            <a:spLocks noGrp="1"/>
          </p:cNvSpPr>
          <p:nvPr>
            <p:ph type="body" idx="1"/>
          </p:nvPr>
        </p:nvSpPr>
        <p:spPr>
          <a:xfrm>
            <a:off x="914401" y="3258252"/>
            <a:ext cx="7315200" cy="3086334"/>
          </a:xfrm>
          <a:noFill/>
          <a:ln/>
        </p:spPr>
        <p:txBody>
          <a:bodyPr lIns="92321" tIns="46161" rIns="92321" bIns="46161"/>
          <a:lstStyle/>
          <a:p>
            <a:pPr marL="174625" indent="-174625" eaLnBrk="1" hangingPunct="1">
              <a:spcBef>
                <a:spcPct val="0"/>
              </a:spcBef>
            </a:pPr>
            <a:r>
              <a:rPr lang="en-US" dirty="0" smtClean="0">
                <a:latin typeface="Arial" pitchFamily="34" charset="0"/>
                <a:ea typeface="ヒラギノ角ゴ Pro W3" charset="-128"/>
              </a:rPr>
              <a:t>The following 7 types of feeding difficulties are commonly encountered by</a:t>
            </a:r>
          </a:p>
          <a:p>
            <a:pPr marL="174625" indent="-174625" eaLnBrk="1" hangingPunct="1">
              <a:spcBef>
                <a:spcPct val="0"/>
              </a:spcBef>
              <a:spcAft>
                <a:spcPts val="625"/>
              </a:spcAft>
            </a:pPr>
            <a:r>
              <a:rPr lang="en-US" dirty="0" smtClean="0">
                <a:latin typeface="Arial" pitchFamily="34" charset="0"/>
                <a:ea typeface="ヒラギノ角ゴ Pro W3" charset="-128"/>
              </a:rPr>
              <a:t>pediatricians:</a:t>
            </a:r>
          </a:p>
          <a:p>
            <a:pPr marL="174625" indent="-174625" eaLnBrk="1" hangingPunct="1">
              <a:spcBef>
                <a:spcPct val="0"/>
              </a:spcBef>
              <a:spcAft>
                <a:spcPts val="625"/>
              </a:spcAft>
              <a:buFontTx/>
              <a:buChar char="•"/>
            </a:pPr>
            <a:r>
              <a:rPr lang="en-US" dirty="0" smtClean="0">
                <a:latin typeface="Arial" pitchFamily="34" charset="0"/>
                <a:ea typeface="ヒラギノ角ゴ Pro W3" charset="-128"/>
              </a:rPr>
              <a:t>Poor appetite due to organic disease</a:t>
            </a:r>
          </a:p>
          <a:p>
            <a:pPr marL="174625" indent="-174625" eaLnBrk="1" hangingPunct="1">
              <a:spcBef>
                <a:spcPct val="0"/>
              </a:spcBef>
              <a:spcAft>
                <a:spcPts val="625"/>
              </a:spcAft>
              <a:buFontTx/>
              <a:buChar char="•"/>
            </a:pPr>
            <a:r>
              <a:rPr lang="en-US" dirty="0" smtClean="0">
                <a:latin typeface="Arial" pitchFamily="34" charset="0"/>
                <a:ea typeface="ヒラギノ角ゴ Pro W3" charset="-128"/>
              </a:rPr>
              <a:t>Poor appetite that is a misperception on the part of the parents</a:t>
            </a:r>
          </a:p>
          <a:p>
            <a:pPr marL="174625" indent="-174625" eaLnBrk="1" hangingPunct="1">
              <a:spcBef>
                <a:spcPct val="0"/>
              </a:spcBef>
              <a:spcAft>
                <a:spcPts val="625"/>
              </a:spcAft>
              <a:buFontTx/>
              <a:buChar char="•"/>
            </a:pPr>
            <a:r>
              <a:rPr lang="en-US" dirty="0" smtClean="0">
                <a:latin typeface="Arial" pitchFamily="34" charset="0"/>
                <a:ea typeface="ヒラギノ角ゴ Pro W3" charset="-128"/>
              </a:rPr>
              <a:t>Poor appetite in a child who is fundamentally vigorous</a:t>
            </a:r>
          </a:p>
          <a:p>
            <a:pPr marL="174625" indent="-174625" eaLnBrk="1" hangingPunct="1">
              <a:spcBef>
                <a:spcPct val="0"/>
              </a:spcBef>
              <a:spcAft>
                <a:spcPts val="625"/>
              </a:spcAft>
              <a:buFontTx/>
              <a:buChar char="•"/>
            </a:pPr>
            <a:r>
              <a:rPr lang="en-US" dirty="0" smtClean="0">
                <a:latin typeface="Arial" pitchFamily="34" charset="0"/>
                <a:ea typeface="ヒラギノ角ゴ Pro W3" charset="-128"/>
              </a:rPr>
              <a:t>Poor appetite in a child who is apathetic and withdrawn</a:t>
            </a:r>
          </a:p>
          <a:p>
            <a:pPr marL="174625" indent="-174625" eaLnBrk="1" hangingPunct="1">
              <a:spcBef>
                <a:spcPct val="0"/>
              </a:spcBef>
              <a:spcAft>
                <a:spcPts val="625"/>
              </a:spcAft>
              <a:buFontTx/>
              <a:buChar char="•"/>
            </a:pPr>
            <a:r>
              <a:rPr lang="en-US" dirty="0" smtClean="0">
                <a:latin typeface="Arial" pitchFamily="34" charset="0"/>
                <a:ea typeface="ヒラギノ角ゴ Pro W3" charset="-128"/>
              </a:rPr>
              <a:t>Highly selective intake</a:t>
            </a:r>
          </a:p>
          <a:p>
            <a:pPr marL="174625" indent="-174625" eaLnBrk="1" hangingPunct="1">
              <a:spcBef>
                <a:spcPct val="0"/>
              </a:spcBef>
              <a:spcAft>
                <a:spcPts val="625"/>
              </a:spcAft>
              <a:buFontTx/>
              <a:buChar char="•"/>
            </a:pPr>
            <a:r>
              <a:rPr lang="en-US" dirty="0" smtClean="0">
                <a:latin typeface="Arial" pitchFamily="34" charset="0"/>
                <a:ea typeface="ヒラギノ角ゴ Pro W3" charset="-128"/>
              </a:rPr>
              <a:t>Colic that interferes with feeding</a:t>
            </a:r>
          </a:p>
          <a:p>
            <a:pPr marL="174625" indent="-174625" eaLnBrk="1" hangingPunct="1">
              <a:spcBef>
                <a:spcPct val="0"/>
              </a:spcBef>
              <a:spcAft>
                <a:spcPts val="625"/>
              </a:spcAft>
              <a:buFontTx/>
              <a:buChar char="•"/>
            </a:pPr>
            <a:r>
              <a:rPr lang="en-US" dirty="0" smtClean="0">
                <a:latin typeface="Arial" pitchFamily="34" charset="0"/>
                <a:ea typeface="ヒラギノ角ゴ Pro W3" charset="-128"/>
              </a:rPr>
              <a:t>Fear of feeding</a:t>
            </a:r>
          </a:p>
          <a:p>
            <a:pPr marL="174625" indent="-174625" eaLnBrk="1" hangingPunct="1">
              <a:spcBef>
                <a:spcPct val="0"/>
              </a:spcBef>
              <a:spcAft>
                <a:spcPts val="625"/>
              </a:spcAft>
            </a:pPr>
            <a:endParaRPr lang="en-US" dirty="0" smtClean="0">
              <a:latin typeface="Arial" pitchFamily="34" charset="0"/>
              <a:ea typeface="ヒラギノ角ゴ Pro W3" charset="-128"/>
            </a:endParaRPr>
          </a:p>
        </p:txBody>
      </p:sp>
      <p:sp>
        <p:nvSpPr>
          <p:cNvPr id="246788" name="Slide Number Placeholder 3"/>
          <p:cNvSpPr txBox="1">
            <a:spLocks noGrp="1"/>
          </p:cNvSpPr>
          <p:nvPr/>
        </p:nvSpPr>
        <p:spPr bwMode="auto">
          <a:xfrm>
            <a:off x="5180222" y="6514164"/>
            <a:ext cx="3961711" cy="342667"/>
          </a:xfrm>
          <a:prstGeom prst="rect">
            <a:avLst/>
          </a:prstGeom>
          <a:noFill/>
          <a:ln w="9525">
            <a:noFill/>
            <a:miter lim="800000"/>
            <a:headEnd/>
            <a:tailEnd/>
          </a:ln>
        </p:spPr>
        <p:txBody>
          <a:bodyPr lIns="92321" tIns="46161" rIns="92321" bIns="46161" anchor="b"/>
          <a:lstStyle/>
          <a:p>
            <a:pPr algn="r" defTabSz="873125" fontAlgn="base">
              <a:spcBef>
                <a:spcPct val="0"/>
              </a:spcBef>
              <a:spcAft>
                <a:spcPct val="0"/>
              </a:spcAft>
            </a:pPr>
            <a:fld id="{2D041DCB-9FF7-4A18-8085-5ABD895E5203}" type="slidenum">
              <a:rPr lang="en-US" sz="1300">
                <a:solidFill>
                  <a:srgbClr val="000000"/>
                </a:solidFill>
                <a:latin typeface="Arial" pitchFamily="34" charset="0"/>
              </a:rPr>
              <a:pPr algn="r" defTabSz="873125" fontAlgn="base">
                <a:spcBef>
                  <a:spcPct val="0"/>
                </a:spcBef>
                <a:spcAft>
                  <a:spcPct val="0"/>
                </a:spcAft>
              </a:pPr>
              <a:t>40</a:t>
            </a:fld>
            <a:endParaRPr lang="en-US" sz="1300" dirty="0">
              <a:solidFill>
                <a:srgbClr val="000000"/>
              </a:solidFill>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a:xfrm>
            <a:off x="2857500" y="512763"/>
            <a:ext cx="3429000" cy="2571750"/>
          </a:xfrm>
          <a:ln/>
        </p:spPr>
      </p:sp>
      <p:sp>
        <p:nvSpPr>
          <p:cNvPr id="246787" name="Notes Placeholder 2"/>
          <p:cNvSpPr>
            <a:spLocks noGrp="1"/>
          </p:cNvSpPr>
          <p:nvPr>
            <p:ph type="body" idx="1"/>
          </p:nvPr>
        </p:nvSpPr>
        <p:spPr>
          <a:xfrm>
            <a:off x="914401" y="3258252"/>
            <a:ext cx="7315200" cy="3086334"/>
          </a:xfrm>
          <a:noFill/>
          <a:ln/>
        </p:spPr>
        <p:txBody>
          <a:bodyPr lIns="92321" tIns="46161" rIns="92321" bIns="46161"/>
          <a:lstStyle/>
          <a:p>
            <a:pPr marL="174625" indent="-174625" eaLnBrk="1" hangingPunct="1">
              <a:spcBef>
                <a:spcPct val="0"/>
              </a:spcBef>
            </a:pPr>
            <a:r>
              <a:rPr lang="en-US" dirty="0" smtClean="0">
                <a:latin typeface="Arial" pitchFamily="34" charset="0"/>
                <a:ea typeface="ヒラギノ角ゴ Pro W3" charset="-128"/>
              </a:rPr>
              <a:t>The following 7 types of feeding difficulties are commonly encountered by</a:t>
            </a:r>
          </a:p>
          <a:p>
            <a:pPr marL="174625" indent="-174625" eaLnBrk="1" hangingPunct="1">
              <a:spcBef>
                <a:spcPct val="0"/>
              </a:spcBef>
              <a:spcAft>
                <a:spcPts val="625"/>
              </a:spcAft>
            </a:pPr>
            <a:r>
              <a:rPr lang="en-US" dirty="0" smtClean="0">
                <a:latin typeface="Arial" pitchFamily="34" charset="0"/>
                <a:ea typeface="ヒラギノ角ゴ Pro W3" charset="-128"/>
              </a:rPr>
              <a:t>pediatricians:</a:t>
            </a:r>
          </a:p>
          <a:p>
            <a:pPr marL="174625" indent="-174625" eaLnBrk="1" hangingPunct="1">
              <a:spcBef>
                <a:spcPct val="0"/>
              </a:spcBef>
              <a:spcAft>
                <a:spcPts val="625"/>
              </a:spcAft>
              <a:buFontTx/>
              <a:buChar char="•"/>
            </a:pPr>
            <a:r>
              <a:rPr lang="en-US" dirty="0" smtClean="0">
                <a:latin typeface="Arial" pitchFamily="34" charset="0"/>
                <a:ea typeface="ヒラギノ角ゴ Pro W3" charset="-128"/>
              </a:rPr>
              <a:t>Poor appetite due to organic disease</a:t>
            </a:r>
          </a:p>
          <a:p>
            <a:pPr marL="174625" indent="-174625" eaLnBrk="1" hangingPunct="1">
              <a:spcBef>
                <a:spcPct val="0"/>
              </a:spcBef>
              <a:spcAft>
                <a:spcPts val="625"/>
              </a:spcAft>
              <a:buFontTx/>
              <a:buChar char="•"/>
            </a:pPr>
            <a:r>
              <a:rPr lang="en-US" dirty="0" smtClean="0">
                <a:latin typeface="Arial" pitchFamily="34" charset="0"/>
                <a:ea typeface="ヒラギノ角ゴ Pro W3" charset="-128"/>
              </a:rPr>
              <a:t>Poor appetite that is a misperception on the part of the parents</a:t>
            </a:r>
          </a:p>
          <a:p>
            <a:pPr marL="174625" indent="-174625" eaLnBrk="1" hangingPunct="1">
              <a:spcBef>
                <a:spcPct val="0"/>
              </a:spcBef>
              <a:spcAft>
                <a:spcPts val="625"/>
              </a:spcAft>
              <a:buFontTx/>
              <a:buChar char="•"/>
            </a:pPr>
            <a:r>
              <a:rPr lang="en-US" dirty="0" smtClean="0">
                <a:latin typeface="Arial" pitchFamily="34" charset="0"/>
                <a:ea typeface="ヒラギノ角ゴ Pro W3" charset="-128"/>
              </a:rPr>
              <a:t>Poor appetite in a child who is fundamentally vigorous</a:t>
            </a:r>
          </a:p>
          <a:p>
            <a:pPr marL="174625" indent="-174625" eaLnBrk="1" hangingPunct="1">
              <a:spcBef>
                <a:spcPct val="0"/>
              </a:spcBef>
              <a:spcAft>
                <a:spcPts val="625"/>
              </a:spcAft>
              <a:buFontTx/>
              <a:buChar char="•"/>
            </a:pPr>
            <a:r>
              <a:rPr lang="en-US" dirty="0" smtClean="0">
                <a:latin typeface="Arial" pitchFamily="34" charset="0"/>
                <a:ea typeface="ヒラギノ角ゴ Pro W3" charset="-128"/>
              </a:rPr>
              <a:t>Poor appetite in a child who is apathetic and withdrawn</a:t>
            </a:r>
          </a:p>
          <a:p>
            <a:pPr marL="174625" indent="-174625" eaLnBrk="1" hangingPunct="1">
              <a:spcBef>
                <a:spcPct val="0"/>
              </a:spcBef>
              <a:spcAft>
                <a:spcPts val="625"/>
              </a:spcAft>
              <a:buFontTx/>
              <a:buChar char="•"/>
            </a:pPr>
            <a:r>
              <a:rPr lang="en-US" dirty="0" smtClean="0">
                <a:latin typeface="Arial" pitchFamily="34" charset="0"/>
                <a:ea typeface="ヒラギノ角ゴ Pro W3" charset="-128"/>
              </a:rPr>
              <a:t>Highly selective intake</a:t>
            </a:r>
          </a:p>
          <a:p>
            <a:pPr marL="174625" indent="-174625" eaLnBrk="1" hangingPunct="1">
              <a:spcBef>
                <a:spcPct val="0"/>
              </a:spcBef>
              <a:spcAft>
                <a:spcPts val="625"/>
              </a:spcAft>
              <a:buFontTx/>
              <a:buChar char="•"/>
            </a:pPr>
            <a:r>
              <a:rPr lang="en-US" dirty="0" smtClean="0">
                <a:latin typeface="Arial" pitchFamily="34" charset="0"/>
                <a:ea typeface="ヒラギノ角ゴ Pro W3" charset="-128"/>
              </a:rPr>
              <a:t>Colic that interferes with feeding</a:t>
            </a:r>
          </a:p>
          <a:p>
            <a:pPr marL="174625" indent="-174625" eaLnBrk="1" hangingPunct="1">
              <a:spcBef>
                <a:spcPct val="0"/>
              </a:spcBef>
              <a:spcAft>
                <a:spcPts val="625"/>
              </a:spcAft>
              <a:buFontTx/>
              <a:buChar char="•"/>
            </a:pPr>
            <a:r>
              <a:rPr lang="en-US" dirty="0" smtClean="0">
                <a:latin typeface="Arial" pitchFamily="34" charset="0"/>
                <a:ea typeface="ヒラギノ角ゴ Pro W3" charset="-128"/>
              </a:rPr>
              <a:t>Fear of feeding</a:t>
            </a:r>
          </a:p>
          <a:p>
            <a:pPr marL="174625" indent="-174625" eaLnBrk="1" hangingPunct="1">
              <a:spcBef>
                <a:spcPct val="0"/>
              </a:spcBef>
              <a:spcAft>
                <a:spcPts val="625"/>
              </a:spcAft>
            </a:pPr>
            <a:endParaRPr lang="en-US" dirty="0" smtClean="0">
              <a:latin typeface="Arial" pitchFamily="34" charset="0"/>
              <a:ea typeface="ヒラギノ角ゴ Pro W3" charset="-128"/>
            </a:endParaRPr>
          </a:p>
        </p:txBody>
      </p:sp>
      <p:sp>
        <p:nvSpPr>
          <p:cNvPr id="246788" name="Slide Number Placeholder 3"/>
          <p:cNvSpPr txBox="1">
            <a:spLocks noGrp="1"/>
          </p:cNvSpPr>
          <p:nvPr/>
        </p:nvSpPr>
        <p:spPr bwMode="auto">
          <a:xfrm>
            <a:off x="5180222" y="6514164"/>
            <a:ext cx="3961711" cy="342667"/>
          </a:xfrm>
          <a:prstGeom prst="rect">
            <a:avLst/>
          </a:prstGeom>
          <a:noFill/>
          <a:ln w="9525">
            <a:noFill/>
            <a:miter lim="800000"/>
            <a:headEnd/>
            <a:tailEnd/>
          </a:ln>
        </p:spPr>
        <p:txBody>
          <a:bodyPr lIns="92321" tIns="46161" rIns="92321" bIns="46161" anchor="b"/>
          <a:lstStyle/>
          <a:p>
            <a:pPr algn="r" defTabSz="873125" fontAlgn="base">
              <a:spcBef>
                <a:spcPct val="0"/>
              </a:spcBef>
              <a:spcAft>
                <a:spcPct val="0"/>
              </a:spcAft>
            </a:pPr>
            <a:fld id="{2D041DCB-9FF7-4A18-8085-5ABD895E5203}" type="slidenum">
              <a:rPr lang="en-US" sz="1300">
                <a:solidFill>
                  <a:srgbClr val="000000"/>
                </a:solidFill>
                <a:latin typeface="Arial" pitchFamily="34" charset="0"/>
              </a:rPr>
              <a:pPr algn="r" defTabSz="873125" fontAlgn="base">
                <a:spcBef>
                  <a:spcPct val="0"/>
                </a:spcBef>
                <a:spcAft>
                  <a:spcPct val="0"/>
                </a:spcAft>
              </a:pPr>
              <a:t>41</a:t>
            </a:fld>
            <a:endParaRPr lang="en-US" sz="1300" dirty="0">
              <a:solidFill>
                <a:srgbClr val="000000"/>
              </a:solidFill>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a:xfrm>
            <a:off x="2857500" y="512763"/>
            <a:ext cx="3429000" cy="2571750"/>
          </a:xfrm>
          <a:ln/>
        </p:spPr>
      </p:sp>
      <p:sp>
        <p:nvSpPr>
          <p:cNvPr id="246787" name="Notes Placeholder 2"/>
          <p:cNvSpPr>
            <a:spLocks noGrp="1"/>
          </p:cNvSpPr>
          <p:nvPr>
            <p:ph type="body" idx="1"/>
          </p:nvPr>
        </p:nvSpPr>
        <p:spPr>
          <a:xfrm>
            <a:off x="914401" y="3258252"/>
            <a:ext cx="7315200" cy="3086334"/>
          </a:xfrm>
          <a:noFill/>
          <a:ln/>
        </p:spPr>
        <p:txBody>
          <a:bodyPr lIns="92321" tIns="46161" rIns="92321" bIns="46161"/>
          <a:lstStyle/>
          <a:p>
            <a:pPr marL="174625" indent="-174625" eaLnBrk="1" hangingPunct="1">
              <a:spcBef>
                <a:spcPct val="0"/>
              </a:spcBef>
            </a:pPr>
            <a:r>
              <a:rPr lang="en-US" dirty="0" smtClean="0">
                <a:latin typeface="Arial" pitchFamily="34" charset="0"/>
                <a:ea typeface="ヒラギノ角ゴ Pro W3" charset="-128"/>
              </a:rPr>
              <a:t>The following 7 types of feeding difficulties are commonly encountered by</a:t>
            </a:r>
          </a:p>
          <a:p>
            <a:pPr marL="174625" indent="-174625" eaLnBrk="1" hangingPunct="1">
              <a:spcBef>
                <a:spcPct val="0"/>
              </a:spcBef>
              <a:spcAft>
                <a:spcPts val="625"/>
              </a:spcAft>
            </a:pPr>
            <a:r>
              <a:rPr lang="en-US" dirty="0" smtClean="0">
                <a:latin typeface="Arial" pitchFamily="34" charset="0"/>
                <a:ea typeface="ヒラギノ角ゴ Pro W3" charset="-128"/>
              </a:rPr>
              <a:t>pediatricians:</a:t>
            </a:r>
          </a:p>
          <a:p>
            <a:pPr marL="174625" indent="-174625" eaLnBrk="1" hangingPunct="1">
              <a:spcBef>
                <a:spcPct val="0"/>
              </a:spcBef>
              <a:spcAft>
                <a:spcPts val="625"/>
              </a:spcAft>
              <a:buFontTx/>
              <a:buChar char="•"/>
            </a:pPr>
            <a:r>
              <a:rPr lang="en-US" dirty="0" smtClean="0">
                <a:latin typeface="Arial" pitchFamily="34" charset="0"/>
                <a:ea typeface="ヒラギノ角ゴ Pro W3" charset="-128"/>
              </a:rPr>
              <a:t>Poor appetite due to organic disease</a:t>
            </a:r>
          </a:p>
          <a:p>
            <a:pPr marL="174625" indent="-174625" eaLnBrk="1" hangingPunct="1">
              <a:spcBef>
                <a:spcPct val="0"/>
              </a:spcBef>
              <a:spcAft>
                <a:spcPts val="625"/>
              </a:spcAft>
              <a:buFontTx/>
              <a:buChar char="•"/>
            </a:pPr>
            <a:r>
              <a:rPr lang="en-US" dirty="0" smtClean="0">
                <a:latin typeface="Arial" pitchFamily="34" charset="0"/>
                <a:ea typeface="ヒラギノ角ゴ Pro W3" charset="-128"/>
              </a:rPr>
              <a:t>Poor appetite that is a misperception on the part of the parents</a:t>
            </a:r>
          </a:p>
          <a:p>
            <a:pPr marL="174625" indent="-174625" eaLnBrk="1" hangingPunct="1">
              <a:spcBef>
                <a:spcPct val="0"/>
              </a:spcBef>
              <a:spcAft>
                <a:spcPts val="625"/>
              </a:spcAft>
              <a:buFontTx/>
              <a:buChar char="•"/>
            </a:pPr>
            <a:r>
              <a:rPr lang="en-US" dirty="0" smtClean="0">
                <a:latin typeface="Arial" pitchFamily="34" charset="0"/>
                <a:ea typeface="ヒラギノ角ゴ Pro W3" charset="-128"/>
              </a:rPr>
              <a:t>Poor appetite in a child who is fundamentally vigorous</a:t>
            </a:r>
          </a:p>
          <a:p>
            <a:pPr marL="174625" indent="-174625" eaLnBrk="1" hangingPunct="1">
              <a:spcBef>
                <a:spcPct val="0"/>
              </a:spcBef>
              <a:spcAft>
                <a:spcPts val="625"/>
              </a:spcAft>
              <a:buFontTx/>
              <a:buChar char="•"/>
            </a:pPr>
            <a:r>
              <a:rPr lang="en-US" dirty="0" smtClean="0">
                <a:latin typeface="Arial" pitchFamily="34" charset="0"/>
                <a:ea typeface="ヒラギノ角ゴ Pro W3" charset="-128"/>
              </a:rPr>
              <a:t>Poor appetite in a child who is apathetic and withdrawn</a:t>
            </a:r>
          </a:p>
          <a:p>
            <a:pPr marL="174625" indent="-174625" eaLnBrk="1" hangingPunct="1">
              <a:spcBef>
                <a:spcPct val="0"/>
              </a:spcBef>
              <a:spcAft>
                <a:spcPts val="625"/>
              </a:spcAft>
              <a:buFontTx/>
              <a:buChar char="•"/>
            </a:pPr>
            <a:r>
              <a:rPr lang="en-US" dirty="0" smtClean="0">
                <a:latin typeface="Arial" pitchFamily="34" charset="0"/>
                <a:ea typeface="ヒラギノ角ゴ Pro W3" charset="-128"/>
              </a:rPr>
              <a:t>Highly selective intake</a:t>
            </a:r>
          </a:p>
          <a:p>
            <a:pPr marL="174625" indent="-174625" eaLnBrk="1" hangingPunct="1">
              <a:spcBef>
                <a:spcPct val="0"/>
              </a:spcBef>
              <a:spcAft>
                <a:spcPts val="625"/>
              </a:spcAft>
              <a:buFontTx/>
              <a:buChar char="•"/>
            </a:pPr>
            <a:r>
              <a:rPr lang="en-US" dirty="0" smtClean="0">
                <a:latin typeface="Arial" pitchFamily="34" charset="0"/>
                <a:ea typeface="ヒラギノ角ゴ Pro W3" charset="-128"/>
              </a:rPr>
              <a:t>Colic that interferes with feeding</a:t>
            </a:r>
          </a:p>
          <a:p>
            <a:pPr marL="174625" indent="-174625" eaLnBrk="1" hangingPunct="1">
              <a:spcBef>
                <a:spcPct val="0"/>
              </a:spcBef>
              <a:spcAft>
                <a:spcPts val="625"/>
              </a:spcAft>
              <a:buFontTx/>
              <a:buChar char="•"/>
            </a:pPr>
            <a:r>
              <a:rPr lang="en-US" dirty="0" smtClean="0">
                <a:latin typeface="Arial" pitchFamily="34" charset="0"/>
                <a:ea typeface="ヒラギノ角ゴ Pro W3" charset="-128"/>
              </a:rPr>
              <a:t>Fear of feeding</a:t>
            </a:r>
          </a:p>
          <a:p>
            <a:pPr marL="174625" indent="-174625" eaLnBrk="1" hangingPunct="1">
              <a:spcBef>
                <a:spcPct val="0"/>
              </a:spcBef>
              <a:spcAft>
                <a:spcPts val="625"/>
              </a:spcAft>
            </a:pPr>
            <a:endParaRPr lang="en-US" dirty="0" smtClean="0">
              <a:latin typeface="Arial" pitchFamily="34" charset="0"/>
              <a:ea typeface="ヒラギノ角ゴ Pro W3" charset="-128"/>
            </a:endParaRPr>
          </a:p>
        </p:txBody>
      </p:sp>
      <p:sp>
        <p:nvSpPr>
          <p:cNvPr id="246788" name="Slide Number Placeholder 3"/>
          <p:cNvSpPr txBox="1">
            <a:spLocks noGrp="1"/>
          </p:cNvSpPr>
          <p:nvPr/>
        </p:nvSpPr>
        <p:spPr bwMode="auto">
          <a:xfrm>
            <a:off x="5180222" y="6514164"/>
            <a:ext cx="3961711" cy="342667"/>
          </a:xfrm>
          <a:prstGeom prst="rect">
            <a:avLst/>
          </a:prstGeom>
          <a:noFill/>
          <a:ln w="9525">
            <a:noFill/>
            <a:miter lim="800000"/>
            <a:headEnd/>
            <a:tailEnd/>
          </a:ln>
        </p:spPr>
        <p:txBody>
          <a:bodyPr lIns="92321" tIns="46161" rIns="92321" bIns="46161" anchor="b"/>
          <a:lstStyle/>
          <a:p>
            <a:pPr algn="r" defTabSz="873125" fontAlgn="base">
              <a:spcBef>
                <a:spcPct val="0"/>
              </a:spcBef>
              <a:spcAft>
                <a:spcPct val="0"/>
              </a:spcAft>
            </a:pPr>
            <a:fld id="{2D041DCB-9FF7-4A18-8085-5ABD895E5203}" type="slidenum">
              <a:rPr lang="en-US" sz="1300">
                <a:solidFill>
                  <a:srgbClr val="000000"/>
                </a:solidFill>
                <a:latin typeface="Arial" pitchFamily="34" charset="0"/>
              </a:rPr>
              <a:pPr algn="r" defTabSz="873125" fontAlgn="base">
                <a:spcBef>
                  <a:spcPct val="0"/>
                </a:spcBef>
                <a:spcAft>
                  <a:spcPct val="0"/>
                </a:spcAft>
              </a:pPr>
              <a:t>42</a:t>
            </a:fld>
            <a:endParaRPr lang="en-US" sz="1300" dirty="0">
              <a:solidFill>
                <a:srgbClr val="000000"/>
              </a:solidFill>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a:xfrm>
            <a:off x="2857500" y="512763"/>
            <a:ext cx="3429000" cy="2571750"/>
          </a:xfrm>
          <a:ln/>
        </p:spPr>
      </p:sp>
      <p:sp>
        <p:nvSpPr>
          <p:cNvPr id="246787" name="Notes Placeholder 2"/>
          <p:cNvSpPr>
            <a:spLocks noGrp="1"/>
          </p:cNvSpPr>
          <p:nvPr>
            <p:ph type="body" idx="1"/>
          </p:nvPr>
        </p:nvSpPr>
        <p:spPr>
          <a:xfrm>
            <a:off x="914401" y="3258252"/>
            <a:ext cx="7315200" cy="3086334"/>
          </a:xfrm>
          <a:noFill/>
          <a:ln/>
        </p:spPr>
        <p:txBody>
          <a:bodyPr lIns="92321" tIns="46161" rIns="92321" bIns="46161"/>
          <a:lstStyle/>
          <a:p>
            <a:pPr marL="174625" indent="-174625" eaLnBrk="1" hangingPunct="1">
              <a:spcBef>
                <a:spcPct val="0"/>
              </a:spcBef>
            </a:pPr>
            <a:r>
              <a:rPr lang="en-US" dirty="0" smtClean="0">
                <a:latin typeface="Arial" pitchFamily="34" charset="0"/>
                <a:ea typeface="ヒラギノ角ゴ Pro W3" charset="-128"/>
              </a:rPr>
              <a:t>The following 7 types of feeding difficulties are commonly encountered by</a:t>
            </a:r>
          </a:p>
          <a:p>
            <a:pPr marL="174625" indent="-174625" eaLnBrk="1" hangingPunct="1">
              <a:spcBef>
                <a:spcPct val="0"/>
              </a:spcBef>
              <a:spcAft>
                <a:spcPts val="625"/>
              </a:spcAft>
            </a:pPr>
            <a:r>
              <a:rPr lang="en-US" dirty="0" smtClean="0">
                <a:latin typeface="Arial" pitchFamily="34" charset="0"/>
                <a:ea typeface="ヒラギノ角ゴ Pro W3" charset="-128"/>
              </a:rPr>
              <a:t>pediatricians:</a:t>
            </a:r>
          </a:p>
          <a:p>
            <a:pPr marL="174625" indent="-174625" eaLnBrk="1" hangingPunct="1">
              <a:spcBef>
                <a:spcPct val="0"/>
              </a:spcBef>
              <a:spcAft>
                <a:spcPts val="625"/>
              </a:spcAft>
              <a:buFontTx/>
              <a:buChar char="•"/>
            </a:pPr>
            <a:r>
              <a:rPr lang="en-US" dirty="0" smtClean="0">
                <a:latin typeface="Arial" pitchFamily="34" charset="0"/>
                <a:ea typeface="ヒラギノ角ゴ Pro W3" charset="-128"/>
              </a:rPr>
              <a:t>Poor appetite due to organic disease</a:t>
            </a:r>
          </a:p>
          <a:p>
            <a:pPr marL="174625" indent="-174625" eaLnBrk="1" hangingPunct="1">
              <a:spcBef>
                <a:spcPct val="0"/>
              </a:spcBef>
              <a:spcAft>
                <a:spcPts val="625"/>
              </a:spcAft>
              <a:buFontTx/>
              <a:buChar char="•"/>
            </a:pPr>
            <a:r>
              <a:rPr lang="en-US" dirty="0" smtClean="0">
                <a:latin typeface="Arial" pitchFamily="34" charset="0"/>
                <a:ea typeface="ヒラギノ角ゴ Pro W3" charset="-128"/>
              </a:rPr>
              <a:t>Poor appetite that is a misperception on the part of the parents</a:t>
            </a:r>
          </a:p>
          <a:p>
            <a:pPr marL="174625" indent="-174625" eaLnBrk="1" hangingPunct="1">
              <a:spcBef>
                <a:spcPct val="0"/>
              </a:spcBef>
              <a:spcAft>
                <a:spcPts val="625"/>
              </a:spcAft>
              <a:buFontTx/>
              <a:buChar char="•"/>
            </a:pPr>
            <a:r>
              <a:rPr lang="en-US" dirty="0" smtClean="0">
                <a:latin typeface="Arial" pitchFamily="34" charset="0"/>
                <a:ea typeface="ヒラギノ角ゴ Pro W3" charset="-128"/>
              </a:rPr>
              <a:t>Poor appetite in a child who is fundamentally vigorous</a:t>
            </a:r>
          </a:p>
          <a:p>
            <a:pPr marL="174625" indent="-174625" eaLnBrk="1" hangingPunct="1">
              <a:spcBef>
                <a:spcPct val="0"/>
              </a:spcBef>
              <a:spcAft>
                <a:spcPts val="625"/>
              </a:spcAft>
              <a:buFontTx/>
              <a:buChar char="•"/>
            </a:pPr>
            <a:r>
              <a:rPr lang="en-US" dirty="0" smtClean="0">
                <a:latin typeface="Arial" pitchFamily="34" charset="0"/>
                <a:ea typeface="ヒラギノ角ゴ Pro W3" charset="-128"/>
              </a:rPr>
              <a:t>Poor appetite in a child who is apathetic and withdrawn</a:t>
            </a:r>
          </a:p>
          <a:p>
            <a:pPr marL="174625" indent="-174625" eaLnBrk="1" hangingPunct="1">
              <a:spcBef>
                <a:spcPct val="0"/>
              </a:spcBef>
              <a:spcAft>
                <a:spcPts val="625"/>
              </a:spcAft>
              <a:buFontTx/>
              <a:buChar char="•"/>
            </a:pPr>
            <a:r>
              <a:rPr lang="en-US" dirty="0" smtClean="0">
                <a:latin typeface="Arial" pitchFamily="34" charset="0"/>
                <a:ea typeface="ヒラギノ角ゴ Pro W3" charset="-128"/>
              </a:rPr>
              <a:t>Highly selective intake</a:t>
            </a:r>
          </a:p>
          <a:p>
            <a:pPr marL="174625" indent="-174625" eaLnBrk="1" hangingPunct="1">
              <a:spcBef>
                <a:spcPct val="0"/>
              </a:spcBef>
              <a:spcAft>
                <a:spcPts val="625"/>
              </a:spcAft>
              <a:buFontTx/>
              <a:buChar char="•"/>
            </a:pPr>
            <a:r>
              <a:rPr lang="en-US" dirty="0" smtClean="0">
                <a:latin typeface="Arial" pitchFamily="34" charset="0"/>
                <a:ea typeface="ヒラギノ角ゴ Pro W3" charset="-128"/>
              </a:rPr>
              <a:t>Colic that interferes with feeding</a:t>
            </a:r>
          </a:p>
          <a:p>
            <a:pPr marL="174625" indent="-174625" eaLnBrk="1" hangingPunct="1">
              <a:spcBef>
                <a:spcPct val="0"/>
              </a:spcBef>
              <a:spcAft>
                <a:spcPts val="625"/>
              </a:spcAft>
              <a:buFontTx/>
              <a:buChar char="•"/>
            </a:pPr>
            <a:r>
              <a:rPr lang="en-US" dirty="0" smtClean="0">
                <a:latin typeface="Arial" pitchFamily="34" charset="0"/>
                <a:ea typeface="ヒラギノ角ゴ Pro W3" charset="-128"/>
              </a:rPr>
              <a:t>Fear of feeding</a:t>
            </a:r>
          </a:p>
          <a:p>
            <a:pPr marL="174625" indent="-174625" eaLnBrk="1" hangingPunct="1">
              <a:spcBef>
                <a:spcPct val="0"/>
              </a:spcBef>
              <a:spcAft>
                <a:spcPts val="625"/>
              </a:spcAft>
            </a:pPr>
            <a:endParaRPr lang="en-US" dirty="0" smtClean="0">
              <a:latin typeface="Arial" pitchFamily="34" charset="0"/>
              <a:ea typeface="ヒラギノ角ゴ Pro W3" charset="-128"/>
            </a:endParaRPr>
          </a:p>
        </p:txBody>
      </p:sp>
      <p:sp>
        <p:nvSpPr>
          <p:cNvPr id="246788" name="Slide Number Placeholder 3"/>
          <p:cNvSpPr txBox="1">
            <a:spLocks noGrp="1"/>
          </p:cNvSpPr>
          <p:nvPr/>
        </p:nvSpPr>
        <p:spPr bwMode="auto">
          <a:xfrm>
            <a:off x="5180222" y="6514164"/>
            <a:ext cx="3961711" cy="342667"/>
          </a:xfrm>
          <a:prstGeom prst="rect">
            <a:avLst/>
          </a:prstGeom>
          <a:noFill/>
          <a:ln w="9525">
            <a:noFill/>
            <a:miter lim="800000"/>
            <a:headEnd/>
            <a:tailEnd/>
          </a:ln>
        </p:spPr>
        <p:txBody>
          <a:bodyPr lIns="92321" tIns="46161" rIns="92321" bIns="46161" anchor="b"/>
          <a:lstStyle/>
          <a:p>
            <a:pPr algn="r" defTabSz="873125" fontAlgn="base">
              <a:spcBef>
                <a:spcPct val="0"/>
              </a:spcBef>
              <a:spcAft>
                <a:spcPct val="0"/>
              </a:spcAft>
            </a:pPr>
            <a:fld id="{2D041DCB-9FF7-4A18-8085-5ABD895E5203}" type="slidenum">
              <a:rPr lang="en-US" sz="1300">
                <a:solidFill>
                  <a:srgbClr val="000000"/>
                </a:solidFill>
                <a:latin typeface="Arial" pitchFamily="34" charset="0"/>
              </a:rPr>
              <a:pPr algn="r" defTabSz="873125" fontAlgn="base">
                <a:spcBef>
                  <a:spcPct val="0"/>
                </a:spcBef>
                <a:spcAft>
                  <a:spcPct val="0"/>
                </a:spcAft>
              </a:pPr>
              <a:t>43</a:t>
            </a:fld>
            <a:endParaRPr lang="en-US" sz="1300" dirty="0">
              <a:solidFill>
                <a:srgbClr val="000000"/>
              </a:solidFill>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a:noFill/>
          <a:ln w="9525"/>
        </p:spPr>
        <p:txBody>
          <a:bodyPr/>
          <a:lstStyle/>
          <a:p>
            <a:pPr>
              <a:lnSpc>
                <a:spcPct val="88000"/>
              </a:lnSpc>
            </a:pPr>
            <a:endParaRPr lang="en-US" dirty="0" smtClean="0"/>
          </a:p>
        </p:txBody>
      </p:sp>
      <p:sp>
        <p:nvSpPr>
          <p:cNvPr id="15363" name="Rectangle 3"/>
          <p:cNvSpPr>
            <a:spLocks noGrp="1" noRot="1" noChangeAspect="1" noChangeArrowheads="1" noTextEdit="1"/>
          </p:cNvSpPr>
          <p:nvPr>
            <p:ph type="sldImg"/>
          </p:nvPr>
        </p:nvSpPr>
        <p:spPr>
          <a:xfrm>
            <a:off x="2863850" y="519113"/>
            <a:ext cx="3416300" cy="2562225"/>
          </a:xfrm>
          <a:ln cap="flat"/>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a:xfrm>
            <a:off x="2857500" y="512763"/>
            <a:ext cx="3429000" cy="2571750"/>
          </a:xfrm>
          <a:ln/>
        </p:spPr>
      </p:sp>
      <p:sp>
        <p:nvSpPr>
          <p:cNvPr id="246787" name="Notes Placeholder 2"/>
          <p:cNvSpPr>
            <a:spLocks noGrp="1"/>
          </p:cNvSpPr>
          <p:nvPr>
            <p:ph type="body" idx="1"/>
          </p:nvPr>
        </p:nvSpPr>
        <p:spPr>
          <a:xfrm>
            <a:off x="914401" y="3258252"/>
            <a:ext cx="7315200" cy="3086334"/>
          </a:xfrm>
          <a:noFill/>
          <a:ln/>
        </p:spPr>
        <p:txBody>
          <a:bodyPr lIns="92321" tIns="46161" rIns="92321" bIns="46161"/>
          <a:lstStyle/>
          <a:p>
            <a:pPr marL="174625" indent="-174625" eaLnBrk="1" hangingPunct="1">
              <a:spcBef>
                <a:spcPct val="0"/>
              </a:spcBef>
            </a:pPr>
            <a:r>
              <a:rPr lang="en-US" dirty="0" smtClean="0">
                <a:latin typeface="Arial" pitchFamily="34" charset="0"/>
                <a:ea typeface="ヒラギノ角ゴ Pro W3" charset="-128"/>
              </a:rPr>
              <a:t>The following 7 types of feeding difficulties are commonly encountered by</a:t>
            </a:r>
          </a:p>
          <a:p>
            <a:pPr marL="174625" indent="-174625" eaLnBrk="1" hangingPunct="1">
              <a:spcBef>
                <a:spcPct val="0"/>
              </a:spcBef>
              <a:spcAft>
                <a:spcPts val="625"/>
              </a:spcAft>
            </a:pPr>
            <a:r>
              <a:rPr lang="en-US" dirty="0" smtClean="0">
                <a:latin typeface="Arial" pitchFamily="34" charset="0"/>
                <a:ea typeface="ヒラギノ角ゴ Pro W3" charset="-128"/>
              </a:rPr>
              <a:t>pediatricians:</a:t>
            </a:r>
          </a:p>
          <a:p>
            <a:pPr marL="174625" indent="-174625" eaLnBrk="1" hangingPunct="1">
              <a:spcBef>
                <a:spcPct val="0"/>
              </a:spcBef>
              <a:spcAft>
                <a:spcPts val="625"/>
              </a:spcAft>
              <a:buFontTx/>
              <a:buChar char="•"/>
            </a:pPr>
            <a:r>
              <a:rPr lang="en-US" dirty="0" smtClean="0">
                <a:latin typeface="Arial" pitchFamily="34" charset="0"/>
                <a:ea typeface="ヒラギノ角ゴ Pro W3" charset="-128"/>
              </a:rPr>
              <a:t>Poor appetite due to organic disease</a:t>
            </a:r>
          </a:p>
          <a:p>
            <a:pPr marL="174625" indent="-174625" eaLnBrk="1" hangingPunct="1">
              <a:spcBef>
                <a:spcPct val="0"/>
              </a:spcBef>
              <a:spcAft>
                <a:spcPts val="625"/>
              </a:spcAft>
              <a:buFontTx/>
              <a:buChar char="•"/>
            </a:pPr>
            <a:r>
              <a:rPr lang="en-US" dirty="0" smtClean="0">
                <a:latin typeface="Arial" pitchFamily="34" charset="0"/>
                <a:ea typeface="ヒラギノ角ゴ Pro W3" charset="-128"/>
              </a:rPr>
              <a:t>Poor appetite that is a misperception on the part of the parents</a:t>
            </a:r>
          </a:p>
          <a:p>
            <a:pPr marL="174625" indent="-174625" eaLnBrk="1" hangingPunct="1">
              <a:spcBef>
                <a:spcPct val="0"/>
              </a:spcBef>
              <a:spcAft>
                <a:spcPts val="625"/>
              </a:spcAft>
              <a:buFontTx/>
              <a:buChar char="•"/>
            </a:pPr>
            <a:r>
              <a:rPr lang="en-US" dirty="0" smtClean="0">
                <a:latin typeface="Arial" pitchFamily="34" charset="0"/>
                <a:ea typeface="ヒラギノ角ゴ Pro W3" charset="-128"/>
              </a:rPr>
              <a:t>Poor appetite in a child who is fundamentally vigorous</a:t>
            </a:r>
          </a:p>
          <a:p>
            <a:pPr marL="174625" indent="-174625" eaLnBrk="1" hangingPunct="1">
              <a:spcBef>
                <a:spcPct val="0"/>
              </a:spcBef>
              <a:spcAft>
                <a:spcPts val="625"/>
              </a:spcAft>
              <a:buFontTx/>
              <a:buChar char="•"/>
            </a:pPr>
            <a:r>
              <a:rPr lang="en-US" dirty="0" smtClean="0">
                <a:latin typeface="Arial" pitchFamily="34" charset="0"/>
                <a:ea typeface="ヒラギノ角ゴ Pro W3" charset="-128"/>
              </a:rPr>
              <a:t>Poor appetite in a child who is apathetic and withdrawn</a:t>
            </a:r>
          </a:p>
          <a:p>
            <a:pPr marL="174625" indent="-174625" eaLnBrk="1" hangingPunct="1">
              <a:spcBef>
                <a:spcPct val="0"/>
              </a:spcBef>
              <a:spcAft>
                <a:spcPts val="625"/>
              </a:spcAft>
              <a:buFontTx/>
              <a:buChar char="•"/>
            </a:pPr>
            <a:r>
              <a:rPr lang="en-US" dirty="0" smtClean="0">
                <a:latin typeface="Arial" pitchFamily="34" charset="0"/>
                <a:ea typeface="ヒラギノ角ゴ Pro W3" charset="-128"/>
              </a:rPr>
              <a:t>Highly selective intake</a:t>
            </a:r>
          </a:p>
          <a:p>
            <a:pPr marL="174625" indent="-174625" eaLnBrk="1" hangingPunct="1">
              <a:spcBef>
                <a:spcPct val="0"/>
              </a:spcBef>
              <a:spcAft>
                <a:spcPts val="625"/>
              </a:spcAft>
              <a:buFontTx/>
              <a:buChar char="•"/>
            </a:pPr>
            <a:r>
              <a:rPr lang="en-US" dirty="0" smtClean="0">
                <a:latin typeface="Arial" pitchFamily="34" charset="0"/>
                <a:ea typeface="ヒラギノ角ゴ Pro W3" charset="-128"/>
              </a:rPr>
              <a:t>Colic that interferes with feeding</a:t>
            </a:r>
          </a:p>
          <a:p>
            <a:pPr marL="174625" indent="-174625" eaLnBrk="1" hangingPunct="1">
              <a:spcBef>
                <a:spcPct val="0"/>
              </a:spcBef>
              <a:spcAft>
                <a:spcPts val="625"/>
              </a:spcAft>
              <a:buFontTx/>
              <a:buChar char="•"/>
            </a:pPr>
            <a:r>
              <a:rPr lang="en-US" dirty="0" smtClean="0">
                <a:latin typeface="Arial" pitchFamily="34" charset="0"/>
                <a:ea typeface="ヒラギノ角ゴ Pro W3" charset="-128"/>
              </a:rPr>
              <a:t>Fear of feeding</a:t>
            </a:r>
          </a:p>
          <a:p>
            <a:pPr marL="174625" indent="-174625" eaLnBrk="1" hangingPunct="1">
              <a:spcBef>
                <a:spcPct val="0"/>
              </a:spcBef>
              <a:spcAft>
                <a:spcPts val="625"/>
              </a:spcAft>
            </a:pPr>
            <a:endParaRPr lang="en-US" dirty="0" smtClean="0">
              <a:latin typeface="Arial" pitchFamily="34" charset="0"/>
              <a:ea typeface="ヒラギノ角ゴ Pro W3" charset="-128"/>
            </a:endParaRPr>
          </a:p>
        </p:txBody>
      </p:sp>
      <p:sp>
        <p:nvSpPr>
          <p:cNvPr id="246788" name="Slide Number Placeholder 3"/>
          <p:cNvSpPr txBox="1">
            <a:spLocks noGrp="1"/>
          </p:cNvSpPr>
          <p:nvPr/>
        </p:nvSpPr>
        <p:spPr bwMode="auto">
          <a:xfrm>
            <a:off x="5180222" y="6514164"/>
            <a:ext cx="3961711" cy="342667"/>
          </a:xfrm>
          <a:prstGeom prst="rect">
            <a:avLst/>
          </a:prstGeom>
          <a:noFill/>
          <a:ln w="9525">
            <a:noFill/>
            <a:miter lim="800000"/>
            <a:headEnd/>
            <a:tailEnd/>
          </a:ln>
        </p:spPr>
        <p:txBody>
          <a:bodyPr lIns="92321" tIns="46161" rIns="92321" bIns="46161" anchor="b"/>
          <a:lstStyle/>
          <a:p>
            <a:pPr algn="r" defTabSz="873125" fontAlgn="base">
              <a:spcBef>
                <a:spcPct val="0"/>
              </a:spcBef>
              <a:spcAft>
                <a:spcPct val="0"/>
              </a:spcAft>
            </a:pPr>
            <a:fld id="{2D041DCB-9FF7-4A18-8085-5ABD895E5203}" type="slidenum">
              <a:rPr lang="en-US" sz="1300">
                <a:solidFill>
                  <a:srgbClr val="000000"/>
                </a:solidFill>
                <a:latin typeface="Arial" pitchFamily="34" charset="0"/>
              </a:rPr>
              <a:pPr algn="r" defTabSz="873125" fontAlgn="base">
                <a:spcBef>
                  <a:spcPct val="0"/>
                </a:spcBef>
                <a:spcAft>
                  <a:spcPct val="0"/>
                </a:spcAft>
              </a:pPr>
              <a:t>45</a:t>
            </a:fld>
            <a:endParaRPr lang="en-US" sz="1300" dirty="0">
              <a:solidFill>
                <a:srgbClr val="000000"/>
              </a:solidFill>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a:noFill/>
          <a:ln w="9525"/>
        </p:spPr>
        <p:txBody>
          <a:bodyPr/>
          <a:lstStyle/>
          <a:p>
            <a:pPr>
              <a:lnSpc>
                <a:spcPct val="88000"/>
              </a:lnSpc>
            </a:pPr>
            <a:r>
              <a:rPr lang="en-US" dirty="0" smtClean="0"/>
              <a:t>Any severely aversive feeding related experience may cause</a:t>
            </a:r>
            <a:r>
              <a:rPr lang="en-US" baseline="0" dirty="0" smtClean="0"/>
              <a:t> fear of feeding</a:t>
            </a:r>
          </a:p>
          <a:p>
            <a:pPr>
              <a:lnSpc>
                <a:spcPct val="88000"/>
              </a:lnSpc>
            </a:pPr>
            <a:r>
              <a:rPr lang="en-US" baseline="0" dirty="0" smtClean="0"/>
              <a:t>Ongoing or they have occurred in the past.  Hence the termed post traumatic.</a:t>
            </a:r>
          </a:p>
          <a:p>
            <a:pPr>
              <a:lnSpc>
                <a:spcPct val="88000"/>
              </a:lnSpc>
            </a:pPr>
            <a:endParaRPr lang="en-US" dirty="0" smtClean="0"/>
          </a:p>
        </p:txBody>
      </p:sp>
      <p:sp>
        <p:nvSpPr>
          <p:cNvPr id="15363" name="Rectangle 3"/>
          <p:cNvSpPr>
            <a:spLocks noGrp="1" noRot="1" noChangeAspect="1" noChangeArrowheads="1" noTextEdit="1"/>
          </p:cNvSpPr>
          <p:nvPr>
            <p:ph type="sldImg"/>
          </p:nvPr>
        </p:nvSpPr>
        <p:spPr>
          <a:xfrm>
            <a:off x="2863850" y="519113"/>
            <a:ext cx="3416300" cy="2562225"/>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r>
              <a:rPr lang="en-US" smtClean="0">
                <a:latin typeface="Times" charset="0"/>
                <a:ea typeface="ヒラギノ角ゴ Pro W3" charset="-128"/>
              </a:rPr>
              <a:t>So why do we need a classification  </a:t>
            </a:r>
          </a:p>
          <a:p>
            <a:endParaRPr lang="en-US" smtClean="0">
              <a:latin typeface="Times" charset="0"/>
              <a:ea typeface="ヒラギノ角ゴ Pro W3" charset="-128"/>
            </a:endParaRPr>
          </a:p>
          <a:p>
            <a:r>
              <a:rPr lang="en-US" smtClean="0">
                <a:latin typeface="Times" charset="0"/>
                <a:ea typeface="ヒラギノ角ゴ Pro W3" charset="-128"/>
              </a:rPr>
              <a:t>First every pediatrician is confronted by feeding issues/difficulties – no matter if they are generalists or specialists</a:t>
            </a:r>
          </a:p>
          <a:p>
            <a:endParaRPr lang="en-US" smtClean="0">
              <a:latin typeface="Times" charset="0"/>
              <a:ea typeface="ヒラギノ角ゴ Pro W3" charset="-128"/>
            </a:endParaRPr>
          </a:p>
          <a:p>
            <a:r>
              <a:rPr lang="en-US" smtClean="0">
                <a:latin typeface="Times" charset="0"/>
                <a:ea typeface="ヒラギノ角ゴ Pro W3" charset="-128"/>
              </a:rPr>
              <a:t>The problem is universal not confined to  emotional cultures</a:t>
            </a:r>
          </a:p>
          <a:p>
            <a:endParaRPr lang="en-US" smtClean="0">
              <a:latin typeface="Times" charset="0"/>
              <a:ea typeface="ヒラギノ角ゴ Pro W3" charset="-128"/>
            </a:endParaRPr>
          </a:p>
          <a:p>
            <a:r>
              <a:rPr lang="en-US" smtClean="0">
                <a:latin typeface="Times" charset="0"/>
                <a:ea typeface="ヒラギノ角ゴ Pro W3" charset="-128"/>
              </a:rPr>
              <a:t>Remarkable common uniformly throughout the world</a:t>
            </a:r>
          </a:p>
          <a:p>
            <a:r>
              <a:rPr lang="en-US" smtClean="0">
                <a:latin typeface="Times" charset="0"/>
                <a:ea typeface="ヒラギノ角ゴ Pro W3" charset="-128"/>
              </a:rPr>
              <a:t>Thanks Abbott for surveys mirrored by the formal literature</a:t>
            </a:r>
          </a:p>
        </p:txBody>
      </p:sp>
      <p:sp>
        <p:nvSpPr>
          <p:cNvPr id="64516" name="Slide Number Placeholder 3"/>
          <p:cNvSpPr>
            <a:spLocks noGrp="1"/>
          </p:cNvSpPr>
          <p:nvPr>
            <p:ph type="sldNum" sz="quarter" idx="5"/>
          </p:nvPr>
        </p:nvSpPr>
        <p:spPr>
          <a:noFill/>
        </p:spPr>
        <p:txBody>
          <a:bodyPr/>
          <a:lstStyle/>
          <a:p>
            <a:pPr eaLnBrk="1" hangingPunct="1"/>
            <a:fld id="{D81772B3-B4AB-4C74-853E-FA247EDB9A92}" type="slidenum">
              <a:rPr lang="en-US" smtClean="0">
                <a:solidFill>
                  <a:srgbClr val="000000"/>
                </a:solidFill>
                <a:latin typeface="Calibri" pitchFamily="34" charset="0"/>
                <a:ea typeface="MS PGothic" pitchFamily="34" charset="-128"/>
              </a:rPr>
              <a:pPr eaLnBrk="1" hangingPunct="1"/>
              <a:t>4</a:t>
            </a:fld>
            <a:endParaRPr lang="en-US" smtClean="0">
              <a:solidFill>
                <a:srgbClr val="000000"/>
              </a:solidFill>
              <a:latin typeface="Calibri" pitchFamily="34" charset="0"/>
              <a:ea typeface="MS PGothic"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a:xfrm>
            <a:off x="2857500" y="512763"/>
            <a:ext cx="3429000" cy="2571750"/>
          </a:xfrm>
          <a:ln/>
        </p:spPr>
      </p:sp>
      <p:sp>
        <p:nvSpPr>
          <p:cNvPr id="232451" name="Notes Placeholder 2"/>
          <p:cNvSpPr>
            <a:spLocks noGrp="1"/>
          </p:cNvSpPr>
          <p:nvPr>
            <p:ph type="body" idx="1"/>
          </p:nvPr>
        </p:nvSpPr>
        <p:spPr>
          <a:xfrm>
            <a:off x="914401" y="3258252"/>
            <a:ext cx="7315200" cy="3086334"/>
          </a:xfrm>
          <a:noFill/>
          <a:ln/>
        </p:spPr>
        <p:txBody>
          <a:bodyPr lIns="92321" tIns="46161" rIns="92321" bIns="46161"/>
          <a:lstStyle/>
          <a:p>
            <a:r>
              <a:rPr lang="en-US" dirty="0" smtClean="0">
                <a:latin typeface="Arial" pitchFamily="34" charset="0"/>
                <a:ea typeface="ヒラギノ角ゴ Pro W3" charset="-128"/>
              </a:rPr>
              <a:t>The most likely relationship between parental pressure to eat and child body weight is a bidirectional causal relationship.</a:t>
            </a:r>
          </a:p>
          <a:p>
            <a:r>
              <a:rPr lang="en-US" dirty="0" smtClean="0">
                <a:latin typeface="Arial" pitchFamily="34" charset="0"/>
                <a:ea typeface="ヒラギノ角ゴ Pro W3" charset="-128"/>
              </a:rPr>
              <a:t>These results underscore the importance of helping parents to understand how pressuring their child to eat and feeding conflict can undermine their efforts to address and manage their child’s feeding difficulty.</a:t>
            </a:r>
          </a:p>
        </p:txBody>
      </p:sp>
      <p:sp>
        <p:nvSpPr>
          <p:cNvPr id="232452" name="Slide Number Placeholder 3"/>
          <p:cNvSpPr txBox="1">
            <a:spLocks noGrp="1"/>
          </p:cNvSpPr>
          <p:nvPr/>
        </p:nvSpPr>
        <p:spPr bwMode="auto">
          <a:xfrm>
            <a:off x="5180222" y="6514164"/>
            <a:ext cx="3961711" cy="342667"/>
          </a:xfrm>
          <a:prstGeom prst="rect">
            <a:avLst/>
          </a:prstGeom>
          <a:noFill/>
          <a:ln w="9525">
            <a:noFill/>
            <a:miter lim="800000"/>
            <a:headEnd/>
            <a:tailEnd/>
          </a:ln>
        </p:spPr>
        <p:txBody>
          <a:bodyPr lIns="92321" tIns="46161" rIns="92321" bIns="46161" anchor="b"/>
          <a:lstStyle/>
          <a:p>
            <a:pPr algn="r" defTabSz="873125" fontAlgn="base">
              <a:spcBef>
                <a:spcPct val="0"/>
              </a:spcBef>
              <a:spcAft>
                <a:spcPct val="0"/>
              </a:spcAft>
            </a:pPr>
            <a:fld id="{A135730D-CC8F-4106-B4E1-382BE151F7A1}" type="slidenum">
              <a:rPr lang="en-US" sz="1300">
                <a:solidFill>
                  <a:srgbClr val="000000"/>
                </a:solidFill>
                <a:latin typeface="Arial" pitchFamily="34" charset="0"/>
              </a:rPr>
              <a:pPr algn="r" defTabSz="873125" fontAlgn="base">
                <a:spcBef>
                  <a:spcPct val="0"/>
                </a:spcBef>
                <a:spcAft>
                  <a:spcPct val="0"/>
                </a:spcAft>
              </a:pPr>
              <a:t>47</a:t>
            </a:fld>
            <a:endParaRPr lang="en-US" sz="1300" dirty="0">
              <a:solidFill>
                <a:srgbClr val="000000"/>
              </a:solidFill>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xfrm>
            <a:off x="2857500" y="512763"/>
            <a:ext cx="3429000" cy="2571750"/>
          </a:xfrm>
          <a:noFill/>
          <a:ln>
            <a:solidFill>
              <a:srgbClr val="000000"/>
            </a:solidFill>
            <a:miter lim="800000"/>
            <a:headEnd/>
            <a:tailEnd/>
          </a:ln>
        </p:spPr>
      </p:sp>
      <p:sp>
        <p:nvSpPr>
          <p:cNvPr id="81923" name="Notes Placeholder 2"/>
          <p:cNvSpPr>
            <a:spLocks noGrp="1"/>
          </p:cNvSpPr>
          <p:nvPr>
            <p:ph type="body" idx="1"/>
          </p:nvPr>
        </p:nvSpPr>
        <p:spPr bwMode="auto">
          <a:xfrm>
            <a:off x="913975" y="3258456"/>
            <a:ext cx="7316054" cy="3086264"/>
          </a:xfrm>
          <a:noFill/>
        </p:spPr>
        <p:txBody>
          <a:bodyPr wrap="square" lIns="90484" tIns="45242" rIns="90484" bIns="45242" numCol="1" anchor="t" anchorCtr="0" compatLnSpc="1">
            <a:prstTxWarp prst="textNoShape">
              <a:avLst/>
            </a:prstTxWarp>
          </a:bodyPr>
          <a:lstStyle/>
          <a:p>
            <a:pPr marL="169863" indent="-169863" eaLnBrk="1" hangingPunct="1">
              <a:spcBef>
                <a:spcPct val="0"/>
              </a:spcBef>
            </a:pPr>
            <a:r>
              <a:rPr lang="en-US" altLang="en-US" dirty="0" smtClean="0">
                <a:latin typeface="Arial" pitchFamily="34" charset="0"/>
                <a:ea typeface="ヒラギノ角ゴ Pro W3" charset="-128"/>
              </a:rPr>
              <a:t>Increase sizeThe following 7 types of feeding difficulties are commonly encountered by</a:t>
            </a:r>
          </a:p>
          <a:p>
            <a:pPr marL="169863" indent="-169863" eaLnBrk="1" hangingPunct="1">
              <a:spcBef>
                <a:spcPct val="0"/>
              </a:spcBef>
              <a:spcAft>
                <a:spcPts val="613"/>
              </a:spcAft>
            </a:pPr>
            <a:r>
              <a:rPr lang="en-US" altLang="en-US" dirty="0" smtClean="0">
                <a:latin typeface="Arial" pitchFamily="34" charset="0"/>
                <a:ea typeface="ヒラギノ角ゴ Pro W3" charset="-128"/>
              </a:rPr>
              <a:t>pediatricians:</a:t>
            </a:r>
          </a:p>
          <a:p>
            <a:pPr marL="169863" indent="-169863" eaLnBrk="1" hangingPunct="1">
              <a:spcBef>
                <a:spcPct val="0"/>
              </a:spcBef>
              <a:spcAft>
                <a:spcPts val="613"/>
              </a:spcAft>
              <a:buFontTx/>
              <a:buChar char="•"/>
            </a:pPr>
            <a:r>
              <a:rPr lang="en-US" altLang="en-US" dirty="0" smtClean="0">
                <a:latin typeface="Arial" pitchFamily="34" charset="0"/>
                <a:ea typeface="ヒラギノ角ゴ Pro W3" charset="-128"/>
              </a:rPr>
              <a:t>Poor appetite due to organic disease</a:t>
            </a:r>
          </a:p>
          <a:p>
            <a:pPr marL="169863" indent="-169863" eaLnBrk="1" hangingPunct="1">
              <a:spcBef>
                <a:spcPct val="0"/>
              </a:spcBef>
              <a:spcAft>
                <a:spcPts val="613"/>
              </a:spcAft>
              <a:buFontTx/>
              <a:buChar char="•"/>
            </a:pPr>
            <a:r>
              <a:rPr lang="en-US" altLang="en-US" dirty="0" smtClean="0">
                <a:latin typeface="Arial" pitchFamily="34" charset="0"/>
                <a:ea typeface="ヒラギノ角ゴ Pro W3" charset="-128"/>
              </a:rPr>
              <a:t>Poor appetite that is a misperception on the part of the parents</a:t>
            </a:r>
          </a:p>
          <a:p>
            <a:pPr marL="169863" indent="-169863" eaLnBrk="1" hangingPunct="1">
              <a:spcBef>
                <a:spcPct val="0"/>
              </a:spcBef>
              <a:spcAft>
                <a:spcPts val="613"/>
              </a:spcAft>
              <a:buFontTx/>
              <a:buChar char="•"/>
            </a:pPr>
            <a:r>
              <a:rPr lang="en-US" altLang="en-US" dirty="0" smtClean="0">
                <a:latin typeface="Arial" pitchFamily="34" charset="0"/>
                <a:ea typeface="ヒラギノ角ゴ Pro W3" charset="-128"/>
              </a:rPr>
              <a:t>Poor appetite in a child who is fundamentally vigorous</a:t>
            </a:r>
          </a:p>
          <a:p>
            <a:pPr marL="169863" indent="-169863" eaLnBrk="1" hangingPunct="1">
              <a:spcBef>
                <a:spcPct val="0"/>
              </a:spcBef>
              <a:spcAft>
                <a:spcPts val="613"/>
              </a:spcAft>
              <a:buFontTx/>
              <a:buChar char="•"/>
            </a:pPr>
            <a:r>
              <a:rPr lang="en-US" altLang="en-US" dirty="0" smtClean="0">
                <a:latin typeface="Arial" pitchFamily="34" charset="0"/>
                <a:ea typeface="ヒラギノ角ゴ Pro W3" charset="-128"/>
              </a:rPr>
              <a:t>Poor appetite in a child who is apathetic and withdrawn</a:t>
            </a:r>
          </a:p>
          <a:p>
            <a:pPr marL="169863" indent="-169863" eaLnBrk="1" hangingPunct="1">
              <a:spcBef>
                <a:spcPct val="0"/>
              </a:spcBef>
              <a:spcAft>
                <a:spcPts val="613"/>
              </a:spcAft>
              <a:buFontTx/>
              <a:buChar char="•"/>
            </a:pPr>
            <a:r>
              <a:rPr lang="en-US" altLang="en-US" dirty="0" smtClean="0">
                <a:latin typeface="Arial" pitchFamily="34" charset="0"/>
                <a:ea typeface="ヒラギノ角ゴ Pro W3" charset="-128"/>
              </a:rPr>
              <a:t>Highly selective intake</a:t>
            </a:r>
          </a:p>
          <a:p>
            <a:pPr marL="169863" indent="-169863" eaLnBrk="1" hangingPunct="1">
              <a:spcBef>
                <a:spcPct val="0"/>
              </a:spcBef>
              <a:spcAft>
                <a:spcPts val="613"/>
              </a:spcAft>
              <a:buFontTx/>
              <a:buChar char="•"/>
            </a:pPr>
            <a:r>
              <a:rPr lang="en-US" altLang="en-US" dirty="0" smtClean="0">
                <a:latin typeface="Arial" pitchFamily="34" charset="0"/>
                <a:ea typeface="ヒラギノ角ゴ Pro W3" charset="-128"/>
              </a:rPr>
              <a:t>Colic that interferes with feeding</a:t>
            </a:r>
          </a:p>
          <a:p>
            <a:pPr marL="169863" indent="-169863" eaLnBrk="1" hangingPunct="1">
              <a:spcBef>
                <a:spcPct val="0"/>
              </a:spcBef>
              <a:spcAft>
                <a:spcPts val="613"/>
              </a:spcAft>
              <a:buFontTx/>
              <a:buChar char="•"/>
            </a:pPr>
            <a:r>
              <a:rPr lang="en-US" altLang="en-US" dirty="0" smtClean="0">
                <a:latin typeface="Arial" pitchFamily="34" charset="0"/>
                <a:ea typeface="ヒラギノ角ゴ Pro W3" charset="-128"/>
              </a:rPr>
              <a:t>Fear of feeding</a:t>
            </a:r>
          </a:p>
          <a:p>
            <a:pPr marL="169863" indent="-169863" eaLnBrk="1" hangingPunct="1">
              <a:spcBef>
                <a:spcPct val="0"/>
              </a:spcBef>
              <a:spcAft>
                <a:spcPts val="613"/>
              </a:spcAft>
            </a:pPr>
            <a:endParaRPr lang="en-US" altLang="en-US" dirty="0" smtClean="0">
              <a:latin typeface="Arial" pitchFamily="34" charset="0"/>
              <a:ea typeface="ヒラギノ角ゴ Pro W3" charset="-128"/>
            </a:endParaRPr>
          </a:p>
        </p:txBody>
      </p:sp>
      <p:sp>
        <p:nvSpPr>
          <p:cNvPr id="81924" name="Slide Number Placeholder 3"/>
          <p:cNvSpPr txBox="1">
            <a:spLocks noGrp="1"/>
          </p:cNvSpPr>
          <p:nvPr/>
        </p:nvSpPr>
        <p:spPr bwMode="auto">
          <a:xfrm>
            <a:off x="5178468" y="6513619"/>
            <a:ext cx="3963397" cy="343284"/>
          </a:xfrm>
          <a:prstGeom prst="rect">
            <a:avLst/>
          </a:prstGeom>
          <a:noFill/>
          <a:ln w="9525">
            <a:noFill/>
            <a:miter lim="800000"/>
            <a:headEnd/>
            <a:tailEnd/>
          </a:ln>
        </p:spPr>
        <p:txBody>
          <a:bodyPr lIns="90484" tIns="45242" rIns="90484" bIns="45242" anchor="b"/>
          <a:lstStyle/>
          <a:p>
            <a:pPr algn="r" defTabSz="855663" fontAlgn="base">
              <a:spcBef>
                <a:spcPct val="0"/>
              </a:spcBef>
              <a:spcAft>
                <a:spcPct val="0"/>
              </a:spcAft>
            </a:pPr>
            <a:fld id="{E3C8F50A-FE71-4084-8976-3AA7D13D3F13}" type="slidenum">
              <a:rPr lang="en-US" altLang="en-US" sz="1300">
                <a:solidFill>
                  <a:srgbClr val="000000"/>
                </a:solidFill>
                <a:latin typeface="Arial" pitchFamily="34" charset="0"/>
              </a:rPr>
              <a:pPr algn="r" defTabSz="855663" fontAlgn="base">
                <a:spcBef>
                  <a:spcPct val="0"/>
                </a:spcBef>
                <a:spcAft>
                  <a:spcPct val="0"/>
                </a:spcAft>
              </a:pPr>
              <a:t>48</a:t>
            </a:fld>
            <a:endParaRPr lang="en-US" altLang="en-US" sz="1300" dirty="0">
              <a:solidFill>
                <a:srgbClr val="000000"/>
              </a:solidFill>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a:noFill/>
          <a:ln w="9525"/>
        </p:spPr>
        <p:txBody>
          <a:bodyPr/>
          <a:lstStyle/>
          <a:p>
            <a:pPr>
              <a:lnSpc>
                <a:spcPct val="88000"/>
              </a:lnSpc>
            </a:pPr>
            <a:endParaRPr lang="en-US" dirty="0" smtClean="0"/>
          </a:p>
        </p:txBody>
      </p:sp>
      <p:sp>
        <p:nvSpPr>
          <p:cNvPr id="15363" name="Rectangle 3"/>
          <p:cNvSpPr>
            <a:spLocks noGrp="1" noRot="1" noChangeAspect="1" noChangeArrowheads="1" noTextEdit="1"/>
          </p:cNvSpPr>
          <p:nvPr>
            <p:ph type="sldImg"/>
          </p:nvPr>
        </p:nvSpPr>
        <p:spPr>
          <a:xfrm>
            <a:off x="2863850" y="519113"/>
            <a:ext cx="3416300" cy="2562225"/>
          </a:xfrm>
          <a:ln cap="flat"/>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dirty="0" smtClean="0"/>
          </a:p>
        </p:txBody>
      </p:sp>
      <p:sp>
        <p:nvSpPr>
          <p:cNvPr id="84996" name="Slide Number Placeholder 3"/>
          <p:cNvSpPr>
            <a:spLocks noGrp="1"/>
          </p:cNvSpPr>
          <p:nvPr>
            <p:ph type="sldNum" sz="quarter" idx="5"/>
          </p:nvPr>
        </p:nvSpPr>
        <p:spPr bwMode="auto">
          <a:noFill/>
          <a:ln>
            <a:miter lim="800000"/>
            <a:headEnd/>
            <a:tailEnd/>
          </a:ln>
        </p:spPr>
        <p:txBody>
          <a:bodyPr/>
          <a:lstStyle/>
          <a:p>
            <a:fld id="{1349FC4A-7E75-46C0-9E55-34AB13B3033F}" type="slidenum">
              <a:rPr lang="en-US" altLang="en-US" smtClean="0">
                <a:solidFill>
                  <a:prstClr val="black"/>
                </a:solidFill>
                <a:ea typeface="MS PGothic" pitchFamily="34" charset="-128"/>
              </a:rPr>
              <a:pPr/>
              <a:t>50</a:t>
            </a:fld>
            <a:endParaRPr lang="en-US" altLang="en-US" dirty="0" smtClean="0">
              <a:solidFill>
                <a:prstClr val="black"/>
              </a:solidFill>
              <a:ea typeface="MS PGothic"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xfrm>
            <a:off x="2820988" y="512763"/>
            <a:ext cx="3422650" cy="2566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xfrm>
            <a:off x="905934" y="3252214"/>
            <a:ext cx="7251700" cy="30803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84" tIns="45242" rIns="90484" bIns="45242" numCol="1" anchor="t" anchorCtr="0" compatLnSpc="1">
            <a:prstTxWarp prst="textNoShape">
              <a:avLst/>
            </a:prstTxWarp>
          </a:bodyPr>
          <a:lstStyle/>
          <a:p>
            <a:pPr marL="174625" indent="-174625" eaLnBrk="1" hangingPunct="1">
              <a:spcBef>
                <a:spcPct val="0"/>
              </a:spcBef>
            </a:pPr>
            <a:endParaRPr lang="en-US" altLang="en-US" dirty="0" smtClean="0">
              <a:latin typeface="Arial" panose="020B0604020202020204" pitchFamily="34" charset="0"/>
              <a:ea typeface="ヒラギノ角ゴ Pro W3" charset="-128"/>
            </a:endParaRPr>
          </a:p>
        </p:txBody>
      </p:sp>
      <p:sp>
        <p:nvSpPr>
          <p:cNvPr id="125956" name="Slide Number Placeholder 3"/>
          <p:cNvSpPr txBox="1">
            <a:spLocks noGrp="1"/>
          </p:cNvSpPr>
          <p:nvPr/>
        </p:nvSpPr>
        <p:spPr bwMode="auto">
          <a:xfrm>
            <a:off x="5132918" y="6501144"/>
            <a:ext cx="3928533" cy="342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4" tIns="45242" rIns="90484" bIns="45242" anchor="b"/>
          <a:lstStyle>
            <a:lvl1pPr defTabSz="873125" eaLnBrk="0" hangingPunct="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873125" eaLnBrk="0" hangingPunct="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873125" eaLnBrk="0" hangingPunct="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873125" eaLnBrk="0" hangingPunct="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873125" eaLnBrk="0" hangingPunct="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8731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8731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8731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873125"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pPr>
            <a:fld id="{D4F2C935-DD7C-411A-AF80-CCD8C4CCA7C1}" type="slidenum">
              <a:rPr lang="en-US" altLang="en-US" sz="1300">
                <a:solidFill>
                  <a:srgbClr val="000000"/>
                </a:solidFill>
                <a:latin typeface="Arial" panose="020B0604020202020204" pitchFamily="34" charset="0"/>
                <a:ea typeface="ヒラギノ角ゴ Pro W3" charset="-128"/>
              </a:rPr>
              <a:pPr algn="r" eaLnBrk="1" hangingPunct="1">
                <a:spcBef>
                  <a:spcPct val="0"/>
                </a:spcBef>
              </a:pPr>
              <a:t>51</a:t>
            </a:fld>
            <a:endParaRPr lang="en-US" altLang="en-US" sz="1300" dirty="0">
              <a:solidFill>
                <a:srgbClr val="000000"/>
              </a:solidFill>
              <a:latin typeface="Arial" panose="020B0604020202020204" pitchFamily="34" charset="0"/>
              <a:ea typeface="ヒラギノ角ゴ Pro W3" charset="-128"/>
            </a:endParaRPr>
          </a:p>
        </p:txBody>
      </p:sp>
    </p:spTree>
    <p:extLst>
      <p:ext uri="{BB962C8B-B14F-4D97-AF65-F5344CB8AC3E}">
        <p14:creationId xmlns:p14="http://schemas.microsoft.com/office/powerpoint/2010/main" val="1047702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6B97E8-1287-4AA5-8AFE-386BDE66C85B}" type="slidenum">
              <a:rPr lang="en-US"/>
              <a:pPr/>
              <a:t>5</a:t>
            </a:fld>
            <a:endParaRPr lang="en-US"/>
          </a:p>
        </p:txBody>
      </p:sp>
      <p:sp>
        <p:nvSpPr>
          <p:cNvPr id="59394" name="Rectangle 2"/>
          <p:cNvSpPr>
            <a:spLocks noGrp="1" noRot="1" noChangeAspect="1" noChangeArrowheads="1" noTextEdit="1"/>
          </p:cNvSpPr>
          <p:nvPr>
            <p:ph type="sldImg"/>
          </p:nvPr>
        </p:nvSpPr>
        <p:spPr>
          <a:xfrm>
            <a:off x="2859088" y="514350"/>
            <a:ext cx="3430587" cy="2573338"/>
          </a:xfrm>
          <a:ln/>
        </p:spPr>
      </p:sp>
      <p:sp>
        <p:nvSpPr>
          <p:cNvPr id="59395" name="Rectangle 3"/>
          <p:cNvSpPr>
            <a:spLocks noGrp="1" noChangeArrowheads="1"/>
          </p:cNvSpPr>
          <p:nvPr>
            <p:ph type="body" idx="1"/>
          </p:nvPr>
        </p:nvSpPr>
        <p:spPr>
          <a:xfrm>
            <a:off x="1219200" y="3258742"/>
            <a:ext cx="6705600" cy="3087290"/>
          </a:xfrm>
        </p:spPr>
        <p:txBody>
          <a:bodyPr/>
          <a:lstStyle/>
          <a:p>
            <a:r>
              <a:rPr lang="en-US"/>
              <a:t>And in its  broadest sense this issue is enormous.   Publications in peer reviewed journals ……ranging from a high of 62 to a low of 21 %</a:t>
            </a:r>
          </a:p>
          <a:p>
            <a:endParaRPr lang="en-US"/>
          </a:p>
          <a:p>
            <a:r>
              <a:rPr lang="en-US"/>
              <a:t>Figures range from  you might not be surprised to hear that anywhere between 25 to 60 percent perceive there young children to be eating poorly.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r>
              <a:rPr lang="en-US" smtClean="0">
                <a:latin typeface="Times" charset="0"/>
                <a:ea typeface="ヒラギノ角ゴ Pro W3" charset="-128"/>
              </a:rPr>
              <a:t>So why do we need a classification  </a:t>
            </a:r>
          </a:p>
          <a:p>
            <a:endParaRPr lang="en-US" smtClean="0">
              <a:latin typeface="Times" charset="0"/>
              <a:ea typeface="ヒラギノ角ゴ Pro W3" charset="-128"/>
            </a:endParaRPr>
          </a:p>
          <a:p>
            <a:r>
              <a:rPr lang="en-US" smtClean="0">
                <a:latin typeface="Times" charset="0"/>
                <a:ea typeface="ヒラギノ角ゴ Pro W3" charset="-128"/>
              </a:rPr>
              <a:t>First every pediatrician is confronted by feeding issues/difficulties – no matter if they are generalists or specialists</a:t>
            </a:r>
          </a:p>
          <a:p>
            <a:endParaRPr lang="en-US" smtClean="0">
              <a:latin typeface="Times" charset="0"/>
              <a:ea typeface="ヒラギノ角ゴ Pro W3" charset="-128"/>
            </a:endParaRPr>
          </a:p>
          <a:p>
            <a:r>
              <a:rPr lang="en-US" smtClean="0">
                <a:latin typeface="Times" charset="0"/>
                <a:ea typeface="ヒラギノ角ゴ Pro W3" charset="-128"/>
              </a:rPr>
              <a:t>The problem is universal not confined to  emotional cultures</a:t>
            </a:r>
          </a:p>
          <a:p>
            <a:endParaRPr lang="en-US" smtClean="0">
              <a:latin typeface="Times" charset="0"/>
              <a:ea typeface="ヒラギノ角ゴ Pro W3" charset="-128"/>
            </a:endParaRPr>
          </a:p>
          <a:p>
            <a:r>
              <a:rPr lang="en-US" smtClean="0">
                <a:latin typeface="Times" charset="0"/>
                <a:ea typeface="ヒラギノ角ゴ Pro W3" charset="-128"/>
              </a:rPr>
              <a:t>Remarkable common uniformly throughout the world</a:t>
            </a:r>
          </a:p>
          <a:p>
            <a:r>
              <a:rPr lang="en-US" smtClean="0">
                <a:latin typeface="Times" charset="0"/>
                <a:ea typeface="ヒラギノ角ゴ Pro W3" charset="-128"/>
              </a:rPr>
              <a:t>Thanks Abbott for surveys mirrored by the formal literature</a:t>
            </a:r>
          </a:p>
        </p:txBody>
      </p:sp>
      <p:sp>
        <p:nvSpPr>
          <p:cNvPr id="64516" name="Slide Number Placeholder 3"/>
          <p:cNvSpPr>
            <a:spLocks noGrp="1"/>
          </p:cNvSpPr>
          <p:nvPr>
            <p:ph type="sldNum" sz="quarter" idx="5"/>
          </p:nvPr>
        </p:nvSpPr>
        <p:spPr>
          <a:noFill/>
        </p:spPr>
        <p:txBody>
          <a:bodyPr/>
          <a:lstStyle/>
          <a:p>
            <a:pPr eaLnBrk="1" hangingPunct="1"/>
            <a:fld id="{D81772B3-B4AB-4C74-853E-FA247EDB9A92}" type="slidenum">
              <a:rPr lang="en-US" smtClean="0">
                <a:solidFill>
                  <a:srgbClr val="000000"/>
                </a:solidFill>
                <a:latin typeface="Calibri" pitchFamily="34" charset="0"/>
                <a:ea typeface="MS PGothic" pitchFamily="34" charset="-128"/>
              </a:rPr>
              <a:pPr eaLnBrk="1" hangingPunct="1"/>
              <a:t>6</a:t>
            </a:fld>
            <a:endParaRPr lang="en-US" smtClean="0">
              <a:solidFill>
                <a:srgbClr val="000000"/>
              </a:solidFill>
              <a:latin typeface="Calibri" pitchFamily="34" charset="0"/>
              <a:ea typeface="MS PGothic"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r>
              <a:rPr lang="en-US" smtClean="0">
                <a:latin typeface="Times" charset="0"/>
                <a:ea typeface="ヒラギノ角ゴ Pro W3" charset="-128"/>
              </a:rPr>
              <a:t>Here are the fundamental numbers </a:t>
            </a:r>
          </a:p>
          <a:p>
            <a:r>
              <a:rPr lang="en-US" smtClean="0">
                <a:latin typeface="Times" charset="0"/>
                <a:ea typeface="ヒラギノ角ゴ Pro W3" charset="-128"/>
              </a:rPr>
              <a:t>They are impressive</a:t>
            </a:r>
          </a:p>
          <a:p>
            <a:r>
              <a:rPr lang="en-US" smtClean="0">
                <a:latin typeface="Times" charset="0"/>
                <a:ea typeface="ヒラギノ角ゴ Pro W3" charset="-128"/>
              </a:rPr>
              <a:t>They hide considerable detail</a:t>
            </a:r>
          </a:p>
          <a:p>
            <a:r>
              <a:rPr lang="en-US" smtClean="0">
                <a:latin typeface="Times" charset="0"/>
                <a:ea typeface="ヒラギノ角ゴ Pro W3" charset="-128"/>
              </a:rPr>
              <a:t>A wide variety of conditions</a:t>
            </a:r>
          </a:p>
        </p:txBody>
      </p:sp>
      <p:sp>
        <p:nvSpPr>
          <p:cNvPr id="65540" name="Slide Number Placeholder 3"/>
          <p:cNvSpPr>
            <a:spLocks noGrp="1"/>
          </p:cNvSpPr>
          <p:nvPr>
            <p:ph type="sldNum" sz="quarter" idx="5"/>
          </p:nvPr>
        </p:nvSpPr>
        <p:spPr>
          <a:noFill/>
        </p:spPr>
        <p:txBody>
          <a:bodyPr/>
          <a:lstStyle/>
          <a:p>
            <a:pPr eaLnBrk="1" hangingPunct="1"/>
            <a:fld id="{608C23C6-5003-4D61-8C1C-363300402F1B}" type="slidenum">
              <a:rPr lang="en-US" smtClean="0">
                <a:solidFill>
                  <a:srgbClr val="000000"/>
                </a:solidFill>
                <a:latin typeface="Calibri" pitchFamily="34" charset="0"/>
                <a:ea typeface="MS PGothic" pitchFamily="34" charset="-128"/>
              </a:rPr>
              <a:pPr eaLnBrk="1" hangingPunct="1"/>
              <a:t>7</a:t>
            </a:fld>
            <a:endParaRPr lang="en-US" smtClean="0">
              <a:solidFill>
                <a:srgbClr val="000000"/>
              </a:solidFill>
              <a:latin typeface="Calibri" pitchFamily="34" charset="0"/>
              <a:ea typeface="MS PGothic"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dirty="0" smtClean="0"/>
              <a:t>This is an animated slide, showing that among</a:t>
            </a:r>
            <a:r>
              <a:rPr lang="en-US" altLang="en-US" baseline="0" dirty="0" smtClean="0"/>
              <a:t> the many mild cases are very severe problems:</a:t>
            </a:r>
            <a:endParaRPr lang="en-US" altLang="en-US" dirty="0" smtClean="0"/>
          </a:p>
          <a:p>
            <a:pPr marL="172256" indent="-172256">
              <a:buFontTx/>
              <a:buChar char="-"/>
              <a:defRPr/>
            </a:pPr>
            <a:r>
              <a:rPr lang="en-US" altLang="en-US" dirty="0" smtClean="0"/>
              <a:t>1.  Aspiration is big deal </a:t>
            </a:r>
          </a:p>
          <a:p>
            <a:pPr marL="172256" indent="-172256">
              <a:buFontTx/>
              <a:buChar char="-"/>
              <a:defRPr/>
            </a:pPr>
            <a:r>
              <a:rPr lang="en-US" altLang="en-US" dirty="0" smtClean="0"/>
              <a:t>2.  Some conditions can be overt or more often subtle</a:t>
            </a:r>
            <a:r>
              <a:rPr lang="en-US" altLang="en-US" baseline="0" dirty="0" smtClean="0"/>
              <a:t> (</a:t>
            </a:r>
            <a:r>
              <a:rPr lang="en-US" altLang="en-US" dirty="0" smtClean="0"/>
              <a:t>celiac disease is an example of an organic cause</a:t>
            </a:r>
            <a:r>
              <a:rPr lang="en-US" altLang="en-US" baseline="0" dirty="0" smtClean="0"/>
              <a:t> of feeding difficulty)</a:t>
            </a:r>
            <a:endParaRPr lang="en-US" altLang="en-US" dirty="0" smtClean="0"/>
          </a:p>
          <a:p>
            <a:pPr marL="172256" indent="-172256">
              <a:buFontTx/>
              <a:buChar char="-"/>
              <a:defRPr/>
            </a:pPr>
            <a:r>
              <a:rPr lang="en-US" altLang="en-US" dirty="0" smtClean="0"/>
              <a:t>3.  We need to be more cognizant of the emotional and social consequences</a:t>
            </a:r>
            <a:r>
              <a:rPr lang="en-US" altLang="en-US" baseline="0" dirty="0" smtClean="0"/>
              <a:t> of feeding difficulties</a:t>
            </a:r>
            <a:endParaRPr lang="en-US" altLang="en-US" dirty="0" smtClean="0"/>
          </a:p>
          <a:p>
            <a:pPr marL="172256" indent="-172256">
              <a:buFontTx/>
              <a:buChar char="-"/>
              <a:defRPr/>
            </a:pPr>
            <a:r>
              <a:rPr lang="en-US" altLang="en-US" dirty="0" smtClean="0"/>
              <a:t>4.  Excessive parental anxiety</a:t>
            </a:r>
            <a:r>
              <a:rPr lang="en-US" altLang="en-US" baseline="0" dirty="0" smtClean="0"/>
              <a:t> can have long-term consequences for the child</a:t>
            </a:r>
          </a:p>
          <a:p>
            <a:pPr marL="172256" indent="-172256">
              <a:buFontTx/>
              <a:buChar char="-"/>
              <a:defRPr/>
            </a:pPr>
            <a:r>
              <a:rPr lang="en-US" altLang="en-US" dirty="0" smtClean="0"/>
              <a:t>5.</a:t>
            </a:r>
            <a:r>
              <a:rPr lang="en-US" altLang="en-US" baseline="0" dirty="0" smtClean="0"/>
              <a:t>  </a:t>
            </a:r>
            <a:r>
              <a:rPr lang="en-US" altLang="en-US" dirty="0" smtClean="0"/>
              <a:t>It is important to pay attention to relieving mealtime tension</a:t>
            </a:r>
            <a:r>
              <a:rPr lang="en-US" altLang="en-US" baseline="0" dirty="0" smtClean="0"/>
              <a:t> </a:t>
            </a:r>
            <a:r>
              <a:rPr lang="en-US" altLang="en-US" dirty="0" smtClean="0"/>
              <a:t>early on, to avoid emotional consequences  </a:t>
            </a: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6442" indent="-287093">
              <a:defRPr sz="1200">
                <a:solidFill>
                  <a:schemeClr val="tx1"/>
                </a:solidFill>
                <a:latin typeface="Calibri" pitchFamily="34" charset="0"/>
                <a:ea typeface="MS PGothic" pitchFamily="34" charset="-128"/>
              </a:defRPr>
            </a:lvl2pPr>
            <a:lvl3pPr marL="1148372" indent="-229674">
              <a:defRPr sz="1200">
                <a:solidFill>
                  <a:schemeClr val="tx1"/>
                </a:solidFill>
                <a:latin typeface="Calibri" pitchFamily="34" charset="0"/>
                <a:ea typeface="MS PGothic" pitchFamily="34" charset="-128"/>
              </a:defRPr>
            </a:lvl3pPr>
            <a:lvl4pPr marL="1607721" indent="-229674">
              <a:defRPr sz="1200">
                <a:solidFill>
                  <a:schemeClr val="tx1"/>
                </a:solidFill>
                <a:latin typeface="Calibri" pitchFamily="34" charset="0"/>
                <a:ea typeface="MS PGothic" pitchFamily="34" charset="-128"/>
              </a:defRPr>
            </a:lvl4pPr>
            <a:lvl5pPr marL="2067070" indent="-229674">
              <a:defRPr sz="1200">
                <a:solidFill>
                  <a:schemeClr val="tx1"/>
                </a:solidFill>
                <a:latin typeface="Calibri" pitchFamily="34" charset="0"/>
                <a:ea typeface="MS PGothic" pitchFamily="34" charset="-128"/>
              </a:defRPr>
            </a:lvl5pPr>
            <a:lvl6pPr marL="2526419" indent="-229674"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85767" indent="-229674"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45116" indent="-229674"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04465" indent="-229674"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64161822-9074-4369-AF23-0B53F8D4678A}" type="slidenum">
              <a:rPr lang="en-US" altLang="en-US" smtClean="0"/>
              <a:pPr/>
              <a:t>8</a:t>
            </a:fld>
            <a:endParaRPr lang="en-US" altLang="en-US" dirty="0" smtClean="0"/>
          </a:p>
        </p:txBody>
      </p:sp>
    </p:spTree>
    <p:extLst>
      <p:ext uri="{BB962C8B-B14F-4D97-AF65-F5344CB8AC3E}">
        <p14:creationId xmlns:p14="http://schemas.microsoft.com/office/powerpoint/2010/main" val="1895286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09DD50-345A-4C2B-84E5-77EE8F5E6026}" type="slidenum">
              <a:rPr lang="en-US"/>
              <a:pPr/>
              <a:t>9</a:t>
            </a:fld>
            <a:endParaRPr lang="en-US"/>
          </a:p>
        </p:txBody>
      </p:sp>
      <p:sp>
        <p:nvSpPr>
          <p:cNvPr id="706562" name="Rectangle 2"/>
          <p:cNvSpPr>
            <a:spLocks noGrp="1" noRot="1" noChangeAspect="1" noChangeArrowheads="1" noTextEdit="1"/>
          </p:cNvSpPr>
          <p:nvPr>
            <p:ph type="sldImg"/>
          </p:nvPr>
        </p:nvSpPr>
        <p:spPr>
          <a:ln/>
        </p:spPr>
      </p:sp>
      <p:sp>
        <p:nvSpPr>
          <p:cNvPr id="70656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828800"/>
            <a:ext cx="7772400" cy="1470025"/>
          </a:xfrm>
        </p:spPr>
        <p:txBody>
          <a:bodyPr/>
          <a:lstStyle>
            <a:lvl1pPr algn="r">
              <a:defRPr>
                <a:solidFill>
                  <a:schemeClr val="accent3">
                    <a:lumMod val="5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676400" y="4114800"/>
            <a:ext cx="6400800" cy="1752600"/>
          </a:xfrm>
        </p:spPr>
        <p:txBody>
          <a:bodyPr/>
          <a:lstStyle>
            <a:lvl1pPr marL="0" indent="0" algn="r">
              <a:buNone/>
              <a:defRPr>
                <a:solidFill>
                  <a:schemeClr val="accent3">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FEAF66AB-B43C-4C9E-8805-25DC71C53316}" type="datetime1">
              <a:rPr lang="en-US" smtClean="0"/>
              <a:pPr/>
              <a:t>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400800" y="6324600"/>
            <a:ext cx="2133600" cy="365125"/>
          </a:xfrm>
        </p:spPr>
        <p:txBody>
          <a:bodyPr/>
          <a:lstStyle>
            <a:lvl1pPr>
              <a:defRPr b="1"/>
            </a:lvl1pPr>
          </a:lstStyle>
          <a:p>
            <a:r>
              <a:rPr lang="en-US" dirty="0" smtClean="0"/>
              <a:t>1</a:t>
            </a:r>
            <a:endParaRPr lang="en-US" dirty="0"/>
          </a:p>
        </p:txBody>
      </p:sp>
      <p:sp>
        <p:nvSpPr>
          <p:cNvPr id="8" name="Rectangle 7"/>
          <p:cNvSpPr/>
          <p:nvPr userDrawn="1"/>
        </p:nvSpPr>
        <p:spPr>
          <a:xfrm>
            <a:off x="8534400" y="0"/>
            <a:ext cx="609600" cy="6858000"/>
          </a:xfrm>
          <a:prstGeom prst="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8" descr="childrens national med ctr LOGO.jpg"/>
          <p:cNvPicPr>
            <a:picLocks noChangeAspect="1"/>
          </p:cNvPicPr>
          <p:nvPr userDrawn="1"/>
        </p:nvPicPr>
        <p:blipFill>
          <a:blip r:embed="rId2" cstate="print">
            <a:lum bright="48000" contrast="-54000"/>
          </a:blip>
          <a:srcRect/>
          <a:stretch>
            <a:fillRect/>
          </a:stretch>
        </p:blipFill>
        <p:spPr bwMode="auto">
          <a:xfrm>
            <a:off x="25400" y="6372225"/>
            <a:ext cx="801688" cy="447675"/>
          </a:xfrm>
          <a:prstGeom prst="rect">
            <a:avLst/>
          </a:prstGeom>
          <a:noFill/>
          <a:ln w="9525">
            <a:noFill/>
            <a:miter lim="800000"/>
            <a:headEnd/>
            <a:tailEnd/>
          </a:ln>
        </p:spPr>
      </p:pic>
      <p:sp>
        <p:nvSpPr>
          <p:cNvPr id="11" name="Rectangle 10"/>
          <p:cNvSpPr/>
          <p:nvPr userDrawn="1"/>
        </p:nvSpPr>
        <p:spPr>
          <a:xfrm>
            <a:off x="0" y="3733800"/>
            <a:ext cx="8229600" cy="152400"/>
          </a:xfrm>
          <a:prstGeom prst="rect">
            <a:avLst/>
          </a:prstGeom>
          <a:solidFill>
            <a:srgbClr val="2B8936"/>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8D0414-01C4-4EF2-85B2-108461C4DD13}" type="datetime1">
              <a:rPr lang="en-US" smtClean="0"/>
              <a:pPr/>
              <a:t>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A3E1F-BF27-490D-9465-4E69A7D530D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2679FB-C659-4DD9-9FC3-6AAB7A7A5BB9}" type="datetime1">
              <a:rPr lang="en-US" smtClean="0"/>
              <a:pPr/>
              <a:t>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A3E1F-BF27-490D-9465-4E69A7D530D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GW v2">
    <p:spTree>
      <p:nvGrpSpPr>
        <p:cNvPr id="1" name=""/>
        <p:cNvGrpSpPr/>
        <p:nvPr/>
      </p:nvGrpSpPr>
      <p:grpSpPr>
        <a:xfrm>
          <a:off x="0" y="0"/>
          <a:ext cx="0" cy="0"/>
          <a:chOff x="0" y="0"/>
          <a:chExt cx="0" cy="0"/>
        </a:xfrm>
      </p:grpSpPr>
      <p:sp>
        <p:nvSpPr>
          <p:cNvPr id="2" name="Title 1"/>
          <p:cNvSpPr>
            <a:spLocks noGrp="1"/>
          </p:cNvSpPr>
          <p:nvPr>
            <p:ph type="title"/>
          </p:nvPr>
        </p:nvSpPr>
        <p:spPr>
          <a:xfrm>
            <a:off x="326570" y="16645"/>
            <a:ext cx="8725990" cy="1143000"/>
          </a:xfrm>
        </p:spPr>
        <p:txBody>
          <a:bodyPr/>
          <a:lstStyle>
            <a:lvl1pPr algn="l">
              <a:defRPr b="0" i="0">
                <a:solidFill>
                  <a:srgbClr val="540850"/>
                </a:solidFill>
                <a:latin typeface="Calibri" pitchFamily="34" charset="0"/>
                <a:cs typeface="Calibri"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326570" y="1600200"/>
            <a:ext cx="8516984" cy="4525963"/>
          </a:xfrm>
        </p:spPr>
        <p:txBody>
          <a:bodyPr>
            <a:noAutofit/>
          </a:bodyPr>
          <a:lstStyle>
            <a:lvl1pPr>
              <a:spcBef>
                <a:spcPts val="0"/>
              </a:spcBef>
              <a:spcAft>
                <a:spcPts val="1200"/>
              </a:spcAft>
              <a:buClr>
                <a:schemeClr val="accent1"/>
              </a:buClr>
              <a:defRPr>
                <a:solidFill>
                  <a:schemeClr val="tx2"/>
                </a:solidFill>
                <a:latin typeface="Calibri" pitchFamily="34" charset="0"/>
              </a:defRPr>
            </a:lvl1pPr>
            <a:lvl2pPr>
              <a:spcBef>
                <a:spcPts val="0"/>
              </a:spcBef>
              <a:spcAft>
                <a:spcPts val="1200"/>
              </a:spcAft>
              <a:buClr>
                <a:schemeClr val="accent1"/>
              </a:buClr>
              <a:defRPr>
                <a:solidFill>
                  <a:schemeClr val="tx2"/>
                </a:solidFill>
                <a:latin typeface="Calibri" pitchFamily="34" charset="0"/>
              </a:defRPr>
            </a:lvl2pPr>
            <a:lvl3pPr>
              <a:spcBef>
                <a:spcPts val="0"/>
              </a:spcBef>
              <a:spcAft>
                <a:spcPts val="1200"/>
              </a:spcAft>
              <a:buClr>
                <a:schemeClr val="accent1"/>
              </a:buClr>
              <a:defRPr sz="1800">
                <a:solidFill>
                  <a:schemeClr val="tx2"/>
                </a:solidFill>
                <a:latin typeface="Calibri" pitchFamily="34" charset="0"/>
              </a:defRPr>
            </a:lvl3pPr>
            <a:lvl4pPr>
              <a:spcBef>
                <a:spcPts val="0"/>
              </a:spcBef>
              <a:spcAft>
                <a:spcPts val="1200"/>
              </a:spcAft>
              <a:buClr>
                <a:schemeClr val="accent1"/>
              </a:buClr>
              <a:defRPr>
                <a:solidFill>
                  <a:schemeClr val="tx2"/>
                </a:solidFill>
                <a:latin typeface="Calibri" pitchFamily="34" charset="0"/>
              </a:defRPr>
            </a:lvl4pPr>
            <a:lvl5pPr>
              <a:spcBef>
                <a:spcPts val="0"/>
              </a:spcBef>
              <a:spcAft>
                <a:spcPts val="1200"/>
              </a:spcAft>
              <a:buClr>
                <a:schemeClr val="accent1"/>
              </a:buClr>
              <a:defRPr>
                <a:solidFill>
                  <a:schemeClr val="tx2"/>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2"/>
          <p:cNvSpPr>
            <a:spLocks noGrp="1"/>
          </p:cNvSpPr>
          <p:nvPr>
            <p:ph type="body" sz="quarter" idx="11" hasCustomPrompt="1"/>
          </p:nvPr>
        </p:nvSpPr>
        <p:spPr>
          <a:xfrm>
            <a:off x="430213" y="6452326"/>
            <a:ext cx="8294687" cy="347663"/>
          </a:xfrm>
        </p:spPr>
        <p:txBody>
          <a:bodyPr lIns="0" rIns="0" bIns="0" anchor="b" anchorCtr="0">
            <a:noAutofit/>
          </a:bodyPr>
          <a:lstStyle>
            <a:lvl1pPr marL="0" indent="0">
              <a:buNone/>
              <a:defRPr sz="1100">
                <a:solidFill>
                  <a:schemeClr val="tx1"/>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add reference</a:t>
            </a:r>
          </a:p>
        </p:txBody>
      </p:sp>
    </p:spTree>
    <p:extLst>
      <p:ext uri="{BB962C8B-B14F-4D97-AF65-F5344CB8AC3E}">
        <p14:creationId xmlns:p14="http://schemas.microsoft.com/office/powerpoint/2010/main" val="2308017028"/>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nly GW v2">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lvl1pPr>
              <a:defRPr lang="en-US" b="0" i="0" dirty="0">
                <a:solidFill>
                  <a:srgbClr val="540850"/>
                </a:solidFill>
                <a:latin typeface="Calibri" pitchFamily="34" charset="0"/>
                <a:cs typeface="Calibri" pitchFamily="34" charset="0"/>
              </a:defRPr>
            </a:lvl1pPr>
          </a:lstStyle>
          <a:p>
            <a:pPr lvl="0"/>
            <a:r>
              <a:rPr lang="en-US" dirty="0" smtClean="0"/>
              <a:t>Click to edit Master title style</a:t>
            </a:r>
            <a:endParaRPr lang="en-US" dirty="0"/>
          </a:p>
        </p:txBody>
      </p:sp>
      <p:sp>
        <p:nvSpPr>
          <p:cNvPr id="3" name="Text Placeholder 2"/>
          <p:cNvSpPr>
            <a:spLocks noGrp="1"/>
          </p:cNvSpPr>
          <p:nvPr>
            <p:ph type="body" sz="quarter" idx="11" hasCustomPrompt="1"/>
          </p:nvPr>
        </p:nvSpPr>
        <p:spPr>
          <a:xfrm>
            <a:off x="430213" y="6452326"/>
            <a:ext cx="8294687" cy="347663"/>
          </a:xfrm>
        </p:spPr>
        <p:txBody>
          <a:bodyPr lIns="0" rIns="0" bIns="0" anchor="b" anchorCtr="0">
            <a:noAutofit/>
          </a:bodyPr>
          <a:lstStyle>
            <a:lvl1pPr marL="0" indent="0">
              <a:buNone/>
              <a:defRPr sz="1100">
                <a:solidFill>
                  <a:schemeClr val="tx1"/>
                </a:solidFill>
                <a:latin typeface="Calibri"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add reference</a:t>
            </a:r>
          </a:p>
        </p:txBody>
      </p:sp>
    </p:spTree>
    <p:extLst>
      <p:ext uri="{BB962C8B-B14F-4D97-AF65-F5344CB8AC3E}">
        <p14:creationId xmlns:p14="http://schemas.microsoft.com/office/powerpoint/2010/main" val="260970966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1143000"/>
          </a:xfrm>
        </p:spPr>
        <p:txBody>
          <a:bodyPr>
            <a:normAutofit/>
          </a:bodyPr>
          <a:lstStyle>
            <a:lvl1pPr>
              <a:defRPr sz="4000">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533400" y="1600200"/>
            <a:ext cx="8229600" cy="45259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4CB555B-8BF5-4B43-9233-80A5EB0AA319}" type="datetime1">
              <a:rPr lang="en-US" smtClean="0"/>
              <a:pPr/>
              <a:t>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A3E1F-BF27-490D-9465-4E69A7D530DE}" type="slidenum">
              <a:rPr lang="en-US" smtClean="0"/>
              <a:pPr/>
              <a:t>‹#›</a:t>
            </a:fld>
            <a:endParaRPr lang="en-US"/>
          </a:p>
        </p:txBody>
      </p:sp>
      <p:sp>
        <p:nvSpPr>
          <p:cNvPr id="7" name="Rectangle 6"/>
          <p:cNvSpPr/>
          <p:nvPr userDrawn="1"/>
        </p:nvSpPr>
        <p:spPr>
          <a:xfrm>
            <a:off x="0" y="1143000"/>
            <a:ext cx="8229600" cy="152400"/>
          </a:xfrm>
          <a:prstGeom prst="rect">
            <a:avLst/>
          </a:prstGeom>
          <a:solidFill>
            <a:srgbClr val="2B8936"/>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8534400" y="0"/>
            <a:ext cx="609600" cy="6858000"/>
          </a:xfrm>
          <a:prstGeom prst="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childrens national med ctr LOGO.jpg"/>
          <p:cNvPicPr>
            <a:picLocks noChangeAspect="1"/>
          </p:cNvPicPr>
          <p:nvPr userDrawn="1"/>
        </p:nvPicPr>
        <p:blipFill>
          <a:blip r:embed="rId2" cstate="print">
            <a:lum bright="48000" contrast="-54000"/>
          </a:blip>
          <a:srcRect/>
          <a:stretch>
            <a:fillRect/>
          </a:stretch>
        </p:blipFill>
        <p:spPr bwMode="auto">
          <a:xfrm>
            <a:off x="25400" y="6372225"/>
            <a:ext cx="801688" cy="447675"/>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F634A4-0D17-4262-A5BA-C5480327A94D}" type="datetime1">
              <a:rPr lang="en-US" smtClean="0"/>
              <a:pPr/>
              <a:t>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Slide</a:t>
            </a:r>
            <a:fld id="{8EDA3E1F-BF27-490D-9465-4E69A7D530DE}" type="slidenum">
              <a:rPr lang="en-US" smtClean="0"/>
              <a:pPr/>
              <a:t>‹#›</a:t>
            </a:fld>
            <a:r>
              <a:rPr lang="en-US" dirty="0" smtClean="0"/>
              <a:t>of X</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02ED18-BEE3-41F1-9E65-7D2645290C6F}" type="datetime1">
              <a:rPr lang="en-US" smtClean="0"/>
              <a:pPr/>
              <a:t>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DA3E1F-BF27-490D-9465-4E69A7D530DE}" type="slidenum">
              <a:rPr lang="en-US" smtClean="0"/>
              <a:pPr/>
              <a:t>‹#›</a:t>
            </a:fld>
            <a:endParaRPr lang="en-US"/>
          </a:p>
        </p:txBody>
      </p:sp>
      <p:sp>
        <p:nvSpPr>
          <p:cNvPr id="8" name="Rectangle 7"/>
          <p:cNvSpPr/>
          <p:nvPr userDrawn="1"/>
        </p:nvSpPr>
        <p:spPr>
          <a:xfrm>
            <a:off x="0" y="1143000"/>
            <a:ext cx="8229600" cy="152400"/>
          </a:xfrm>
          <a:prstGeom prst="rect">
            <a:avLst/>
          </a:prstGeom>
          <a:solidFill>
            <a:srgbClr val="2B8936"/>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childrens national med ctr LOGO.jpg"/>
          <p:cNvPicPr>
            <a:picLocks noChangeAspect="1"/>
          </p:cNvPicPr>
          <p:nvPr userDrawn="1"/>
        </p:nvPicPr>
        <p:blipFill>
          <a:blip r:embed="rId2" cstate="print">
            <a:lum bright="48000" contrast="-54000"/>
          </a:blip>
          <a:srcRect/>
          <a:stretch>
            <a:fillRect/>
          </a:stretch>
        </p:blipFill>
        <p:spPr bwMode="auto">
          <a:xfrm>
            <a:off x="25400" y="6372225"/>
            <a:ext cx="801688" cy="447675"/>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DD505D-9002-4250-81D1-07923E0D11F8}" type="datetime1">
              <a:rPr lang="en-US" smtClean="0"/>
              <a:pPr/>
              <a:t>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DA3E1F-BF27-490D-9465-4E69A7D530DE}" type="slidenum">
              <a:rPr lang="en-US" smtClean="0"/>
              <a:pPr/>
              <a:t>‹#›</a:t>
            </a:fld>
            <a:endParaRPr lang="en-US"/>
          </a:p>
        </p:txBody>
      </p:sp>
      <p:sp>
        <p:nvSpPr>
          <p:cNvPr id="10" name="Rectangle 9"/>
          <p:cNvSpPr/>
          <p:nvPr userDrawn="1"/>
        </p:nvSpPr>
        <p:spPr>
          <a:xfrm>
            <a:off x="0" y="1143000"/>
            <a:ext cx="8229600" cy="152400"/>
          </a:xfrm>
          <a:prstGeom prst="rect">
            <a:avLst/>
          </a:prstGeom>
          <a:solidFill>
            <a:srgbClr val="2B8936"/>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8" descr="childrens national med ctr LOGO.jpg"/>
          <p:cNvPicPr>
            <a:picLocks noChangeAspect="1"/>
          </p:cNvPicPr>
          <p:nvPr userDrawn="1"/>
        </p:nvPicPr>
        <p:blipFill>
          <a:blip r:embed="rId2" cstate="print">
            <a:lum bright="48000" contrast="-54000"/>
          </a:blip>
          <a:srcRect/>
          <a:stretch>
            <a:fillRect/>
          </a:stretch>
        </p:blipFill>
        <p:spPr bwMode="auto">
          <a:xfrm>
            <a:off x="25400" y="6372225"/>
            <a:ext cx="801688" cy="447675"/>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chemeClr val="tx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35F7B59A-04BD-45C5-89D6-86AC1B7340D8}" type="datetime1">
              <a:rPr lang="en-US" smtClean="0"/>
              <a:pPr/>
              <a:t>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DA3E1F-BF27-490D-9465-4E69A7D530DE}" type="slidenum">
              <a:rPr lang="en-US" smtClean="0"/>
              <a:pPr/>
              <a:t>‹#›</a:t>
            </a:fld>
            <a:endParaRPr lang="en-US"/>
          </a:p>
        </p:txBody>
      </p:sp>
      <p:sp>
        <p:nvSpPr>
          <p:cNvPr id="6" name="Rectangle 5"/>
          <p:cNvSpPr/>
          <p:nvPr userDrawn="1"/>
        </p:nvSpPr>
        <p:spPr>
          <a:xfrm>
            <a:off x="0" y="1143000"/>
            <a:ext cx="8229600" cy="152400"/>
          </a:xfrm>
          <a:prstGeom prst="rect">
            <a:avLst/>
          </a:prstGeom>
          <a:solidFill>
            <a:srgbClr val="2B8936"/>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8" descr="childrens national med ctr LOGO.jpg"/>
          <p:cNvPicPr>
            <a:picLocks noChangeAspect="1"/>
          </p:cNvPicPr>
          <p:nvPr userDrawn="1"/>
        </p:nvPicPr>
        <p:blipFill>
          <a:blip r:embed="rId2" cstate="print">
            <a:lum bright="48000" contrast="-54000"/>
          </a:blip>
          <a:srcRect/>
          <a:stretch>
            <a:fillRect/>
          </a:stretch>
        </p:blipFill>
        <p:spPr bwMode="auto">
          <a:xfrm>
            <a:off x="25400" y="6372225"/>
            <a:ext cx="801688" cy="447675"/>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BCC8B3-55A1-4D6F-85C9-FC611AF2CADD}" type="datetime1">
              <a:rPr lang="en-US" smtClean="0"/>
              <a:pPr/>
              <a:t>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DA3E1F-BF27-490D-9465-4E69A7D530DE}" type="slidenum">
              <a:rPr lang="en-US" smtClean="0"/>
              <a:pPr/>
              <a:t>‹#›</a:t>
            </a:fld>
            <a:endParaRPr lang="en-US"/>
          </a:p>
        </p:txBody>
      </p:sp>
      <p:pic>
        <p:nvPicPr>
          <p:cNvPr id="5" name="Picture 8" descr="childrens national med ctr LOGO.jpg"/>
          <p:cNvPicPr>
            <a:picLocks noChangeAspect="1"/>
          </p:cNvPicPr>
          <p:nvPr userDrawn="1"/>
        </p:nvPicPr>
        <p:blipFill>
          <a:blip r:embed="rId2" cstate="print">
            <a:lum bright="48000" contrast="-54000"/>
          </a:blip>
          <a:srcRect/>
          <a:stretch>
            <a:fillRect/>
          </a:stretch>
        </p:blipFill>
        <p:spPr bwMode="auto">
          <a:xfrm>
            <a:off x="25400" y="6372225"/>
            <a:ext cx="801688" cy="447675"/>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1D774E-134C-4444-B7C4-22C2DFB73DD7}" type="datetime1">
              <a:rPr lang="en-US" smtClean="0"/>
              <a:pPr/>
              <a:t>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DA3E1F-BF27-490D-9465-4E69A7D530DE}" type="slidenum">
              <a:rPr lang="en-US" smtClean="0"/>
              <a:pPr/>
              <a:t>‹#›</a:t>
            </a:fld>
            <a:endParaRPr lang="en-US"/>
          </a:p>
        </p:txBody>
      </p:sp>
      <p:pic>
        <p:nvPicPr>
          <p:cNvPr id="8" name="Picture 8" descr="childrens national med ctr LOGO.jpg"/>
          <p:cNvPicPr>
            <a:picLocks noChangeAspect="1"/>
          </p:cNvPicPr>
          <p:nvPr userDrawn="1"/>
        </p:nvPicPr>
        <p:blipFill>
          <a:blip r:embed="rId2" cstate="print">
            <a:lum bright="48000" contrast="-54000"/>
          </a:blip>
          <a:srcRect/>
          <a:stretch>
            <a:fillRect/>
          </a:stretch>
        </p:blipFill>
        <p:spPr bwMode="auto">
          <a:xfrm>
            <a:off x="25400" y="6372225"/>
            <a:ext cx="801688" cy="447675"/>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4D53E1-4240-4D82-AF55-D1B0B9E9E452}" type="datetime1">
              <a:rPr lang="en-US" smtClean="0"/>
              <a:pPr/>
              <a:t>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DA3E1F-BF27-490D-9465-4E69A7D530DE}" type="slidenum">
              <a:rPr lang="en-US" smtClean="0"/>
              <a:pPr/>
              <a:t>‹#›</a:t>
            </a:fld>
            <a:endParaRPr lang="en-US"/>
          </a:p>
        </p:txBody>
      </p:sp>
      <p:pic>
        <p:nvPicPr>
          <p:cNvPr id="8" name="Picture 8" descr="childrens national med ctr LOGO.jpg"/>
          <p:cNvPicPr>
            <a:picLocks noChangeAspect="1"/>
          </p:cNvPicPr>
          <p:nvPr userDrawn="1"/>
        </p:nvPicPr>
        <p:blipFill>
          <a:blip r:embed="rId2" cstate="print">
            <a:lum bright="48000" contrast="-54000"/>
          </a:blip>
          <a:srcRect/>
          <a:stretch>
            <a:fillRect/>
          </a:stretch>
        </p:blipFill>
        <p:spPr bwMode="auto">
          <a:xfrm>
            <a:off x="25400" y="6372225"/>
            <a:ext cx="801688" cy="447675"/>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18A47C-D29A-4576-AE8C-E01ADDA1B120}" type="datetime1">
              <a:rPr lang="en-US" smtClean="0"/>
              <a:pPr/>
              <a:t>2/3/2016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1</a:t>
            </a:r>
            <a:endParaRPr lang="en-US" dirty="0"/>
          </a:p>
        </p:txBody>
      </p:sp>
      <p:sp>
        <p:nvSpPr>
          <p:cNvPr id="7" name="Rectangle 6"/>
          <p:cNvSpPr/>
          <p:nvPr userDrawn="1"/>
        </p:nvSpPr>
        <p:spPr>
          <a:xfrm>
            <a:off x="8534400" y="0"/>
            <a:ext cx="609600" cy="6858000"/>
          </a:xfrm>
          <a:prstGeom prst="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9" name="Rectangle 8"/>
          <p:cNvSpPr/>
          <p:nvPr userDrawn="1"/>
        </p:nvSpPr>
        <p:spPr>
          <a:xfrm>
            <a:off x="0" y="1143000"/>
            <a:ext cx="8229600" cy="152400"/>
          </a:xfrm>
          <a:prstGeom prst="rect">
            <a:avLst/>
          </a:prstGeom>
          <a:solidFill>
            <a:srgbClr val="2B8936"/>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accent3">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accent3">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3">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3">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3">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3">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2.jpeg"/><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3.gif"/><Relationship Id="rId7"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33.jpeg"/><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5.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5.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37.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png"/><Relationship Id="rId7" Type="http://schemas.openxmlformats.org/officeDocument/2006/relationships/image" Target="../media/image44.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3.jpeg"/><Relationship Id="rId11" Type="http://schemas.openxmlformats.org/officeDocument/2006/relationships/image" Target="../media/image48.emf"/><Relationship Id="rId5" Type="http://schemas.openxmlformats.org/officeDocument/2006/relationships/image" Target="../media/image42.jpeg"/><Relationship Id="rId10" Type="http://schemas.openxmlformats.org/officeDocument/2006/relationships/image" Target="../media/image47.png"/><Relationship Id="rId4" Type="http://schemas.openxmlformats.org/officeDocument/2006/relationships/image" Target="../media/image41.jpeg"/><Relationship Id="rId9" Type="http://schemas.openxmlformats.org/officeDocument/2006/relationships/image" Target="../media/image46.jpeg"/></Relationships>
</file>

<file path=ppt/slides/_rels/slide3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19.jpeg"/></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53.png"/><Relationship Id="rId7" Type="http://schemas.openxmlformats.org/officeDocument/2006/relationships/image" Target="../media/image55.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4.png"/><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59.jpe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hyperlink" Target="http://www.google.com/url?sa=i&amp;rct=j&amp;q=&amp;esrc=s&amp;frm=1&amp;source=images&amp;cd=&amp;cad=rja&amp;docid=wrsc9clRU39FYM&amp;tbnid=ig0ZT69bvM2B1M:&amp;ved=0CAUQjRw&amp;url=http://www.amazingkids.org/content.aspx?SectionId=1&amp;SubSectionID=12&amp;pageid=167&amp;ei=PWplUrrXO5Tb4AO76YD4Aw&amp;bvm=bv.54934254,d.dmg&amp;psig=AFQjCNHven5U8L3M8ljEx9f0BkYHZwH78w&amp;ust=1382464330114584" TargetMode="External"/><Relationship Id="rId5" Type="http://schemas.openxmlformats.org/officeDocument/2006/relationships/image" Target="../media/image58.jpeg"/><Relationship Id="rId4" Type="http://schemas.openxmlformats.org/officeDocument/2006/relationships/image" Target="../media/image57.png"/></Relationships>
</file>

<file path=ppt/slides/_rels/slide46.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6.png"/><Relationship Id="rId7" Type="http://schemas.openxmlformats.org/officeDocument/2006/relationships/hyperlink" Target="http://www.google.com/url?sa=i&amp;rct=j&amp;q=&amp;esrc=s&amp;frm=1&amp;source=images&amp;cd=&amp;cad=rja&amp;docid=wrsc9clRU39FYM&amp;tbnid=ig0ZT69bvM2B1M:&amp;ved=0CAUQjRw&amp;url=http://www.amazingkids.org/content.aspx?SectionId=1&amp;SubSectionID=12&amp;pageid=167&amp;ei=PWplUrrXO5Tb4AO76YD4Aw&amp;bvm=bv.54934254,d.dmg&amp;psig=AFQjCNHven5U8L3M8ljEx9f0BkYHZwH78w&amp;ust=1382464330114584"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60.png"/><Relationship Id="rId4" Type="http://schemas.openxmlformats.org/officeDocument/2006/relationships/image" Target="../media/image57.png"/></Relationships>
</file>

<file path=ppt/slides/_rels/slide4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jpeg"/><Relationship Id="rId7" Type="http://schemas.openxmlformats.org/officeDocument/2006/relationships/image" Target="../media/image66.png"/><Relationship Id="rId2" Type="http://schemas.openxmlformats.org/officeDocument/2006/relationships/notesSlide" Target="../notesSlides/notesSlide41.xml"/><Relationship Id="rId1" Type="http://schemas.openxmlformats.org/officeDocument/2006/relationships/slideLayout" Target="../slideLayouts/slideLayout6.xml"/><Relationship Id="rId6" Type="http://schemas.openxmlformats.org/officeDocument/2006/relationships/image" Target="../media/image65.png"/><Relationship Id="rId5" Type="http://schemas.openxmlformats.org/officeDocument/2006/relationships/image" Target="../media/image64.jpeg"/><Relationship Id="rId10" Type="http://schemas.microsoft.com/office/2007/relationships/hdphoto" Target="../media/hdphoto4.wdp"/><Relationship Id="rId4" Type="http://schemas.openxmlformats.org/officeDocument/2006/relationships/image" Target="../media/image63.jpeg"/><Relationship Id="rId9" Type="http://schemas.openxmlformats.org/officeDocument/2006/relationships/image" Target="../media/image68.png"/></Relationships>
</file>

<file path=ppt/slides/_rels/slide49.xml.rels><?xml version="1.0" encoding="UTF-8" standalone="yes"?>
<Relationships xmlns="http://schemas.openxmlformats.org/package/2006/relationships"><Relationship Id="rId3" Type="http://schemas.openxmlformats.org/officeDocument/2006/relationships/image" Target="../media/image69.jpeg"/><Relationship Id="rId7" Type="http://schemas.microsoft.com/office/2007/relationships/hdphoto" Target="../media/hdphoto5.wdp"/><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jpeg"/><Relationship Id="rId4" Type="http://schemas.openxmlformats.org/officeDocument/2006/relationships/image" Target="../media/image70.jpeg"/></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057400"/>
            <a:ext cx="7772400" cy="1470025"/>
          </a:xfrm>
        </p:spPr>
        <p:txBody>
          <a:bodyPr/>
          <a:lstStyle/>
          <a:p>
            <a:endParaRPr lang="en-US" dirty="0"/>
          </a:p>
        </p:txBody>
      </p:sp>
      <p:sp>
        <p:nvSpPr>
          <p:cNvPr id="4" name="Rectangle 3"/>
          <p:cNvSpPr/>
          <p:nvPr/>
        </p:nvSpPr>
        <p:spPr>
          <a:xfrm>
            <a:off x="0" y="990600"/>
            <a:ext cx="84582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https://encrypted-tbn2.gstatic.com/images?q=tbn:ANd9GcThT0NDDNQXq-Na-3g_BJaavTtsqHYx-JorfQK_3CDxlpkr5TQg"/>
          <p:cNvPicPr>
            <a:picLocks noChangeAspect="1" noChangeArrowheads="1"/>
          </p:cNvPicPr>
          <p:nvPr/>
        </p:nvPicPr>
        <p:blipFill>
          <a:blip r:embed="rId3" cstate="print"/>
          <a:srcRect/>
          <a:stretch>
            <a:fillRect/>
          </a:stretch>
        </p:blipFill>
        <p:spPr bwMode="auto">
          <a:xfrm>
            <a:off x="791930" y="0"/>
            <a:ext cx="6675669" cy="3657600"/>
          </a:xfrm>
          <a:prstGeom prst="rect">
            <a:avLst/>
          </a:prstGeom>
          <a:noFill/>
          <a:ln w="9525">
            <a:noFill/>
            <a:miter lim="800000"/>
            <a:headEnd/>
            <a:tailEnd/>
          </a:ln>
        </p:spPr>
      </p:pic>
      <p:sp>
        <p:nvSpPr>
          <p:cNvPr id="6" name="Rectangle 5"/>
          <p:cNvSpPr/>
          <p:nvPr/>
        </p:nvSpPr>
        <p:spPr>
          <a:xfrm>
            <a:off x="6858000" y="3962400"/>
            <a:ext cx="1600200" cy="228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2" descr="cnmc-lg"/>
          <p:cNvPicPr>
            <a:picLocks noChangeAspect="1" noChangeArrowheads="1"/>
          </p:cNvPicPr>
          <p:nvPr/>
        </p:nvPicPr>
        <p:blipFill>
          <a:blip r:embed="rId4" cstate="print">
            <a:lum bright="20000"/>
          </a:blip>
          <a:srcRect/>
          <a:stretch>
            <a:fillRect/>
          </a:stretch>
        </p:blipFill>
        <p:spPr bwMode="auto">
          <a:xfrm>
            <a:off x="6372657" y="4572000"/>
            <a:ext cx="2009343" cy="990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Subtitle 2"/>
          <p:cNvSpPr>
            <a:spLocks noGrp="1"/>
          </p:cNvSpPr>
          <p:nvPr>
            <p:ph type="subTitle" idx="1"/>
          </p:nvPr>
        </p:nvSpPr>
        <p:spPr>
          <a:xfrm>
            <a:off x="228600" y="4038600"/>
            <a:ext cx="6019800" cy="2667000"/>
          </a:xfrm>
        </p:spPr>
        <p:txBody>
          <a:bodyPr>
            <a:normAutofit/>
          </a:bodyPr>
          <a:lstStyle/>
          <a:p>
            <a:r>
              <a:rPr lang="en-US" b="1" dirty="0" smtClean="0"/>
              <a:t>A practical approach to classifying and managing feeding difficulties</a:t>
            </a:r>
          </a:p>
          <a:p>
            <a:pPr algn="l"/>
            <a:endParaRPr lang="en-US" sz="2000" dirty="0" smtClean="0"/>
          </a:p>
          <a:p>
            <a:r>
              <a:rPr lang="en-US" sz="2200" b="1" dirty="0" smtClean="0"/>
              <a:t>Presented by Benny Kerzner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Definitions of “picky eaters”</a:t>
            </a:r>
            <a:endParaRPr lang="en-US" dirty="0"/>
          </a:p>
        </p:txBody>
      </p:sp>
      <p:sp>
        <p:nvSpPr>
          <p:cNvPr id="3" name="Content Placeholder 2"/>
          <p:cNvSpPr>
            <a:spLocks noGrp="1"/>
          </p:cNvSpPr>
          <p:nvPr>
            <p:ph idx="1"/>
          </p:nvPr>
        </p:nvSpPr>
        <p:spPr/>
        <p:txBody>
          <a:bodyPr>
            <a:normAutofit fontScale="92500" lnSpcReduction="20000"/>
          </a:bodyPr>
          <a:lstStyle/>
          <a:p>
            <a:r>
              <a:rPr lang="en-US" sz="3000" dirty="0" err="1" smtClean="0"/>
              <a:t>Marqi</a:t>
            </a:r>
            <a:r>
              <a:rPr lang="en-US" sz="3000" dirty="0" smtClean="0"/>
              <a:t> and Cohen (1990)</a:t>
            </a:r>
          </a:p>
          <a:p>
            <a:pPr lvl="1"/>
            <a:r>
              <a:rPr lang="en-US" sz="2000" dirty="0" smtClean="0"/>
              <a:t>Does not eat enough, often choosing, usually eat slowly, usually not interested</a:t>
            </a:r>
          </a:p>
          <a:p>
            <a:r>
              <a:rPr lang="en-US" sz="3000" dirty="0" err="1" smtClean="0"/>
              <a:t>Chatoor</a:t>
            </a:r>
            <a:r>
              <a:rPr lang="en-US" sz="3000" dirty="0" smtClean="0"/>
              <a:t> (1998)</a:t>
            </a:r>
          </a:p>
          <a:p>
            <a:pPr lvl="1"/>
            <a:r>
              <a:rPr lang="en-US" sz="2000" dirty="0" smtClean="0"/>
              <a:t>Food refusal for more than one month, no growth problem, parents concerned</a:t>
            </a:r>
          </a:p>
          <a:p>
            <a:r>
              <a:rPr lang="en-US" sz="3000" dirty="0" err="1" smtClean="0"/>
              <a:t>Carruth</a:t>
            </a:r>
            <a:r>
              <a:rPr lang="en-US" sz="3000" dirty="0" smtClean="0"/>
              <a:t> (1998)</a:t>
            </a:r>
          </a:p>
          <a:p>
            <a:pPr lvl="1"/>
            <a:r>
              <a:rPr lang="en-US" sz="2000" dirty="0" smtClean="0"/>
              <a:t>Rigorous standardized approach developed dietary variety and diversity scores with reference to the dietary pyramid</a:t>
            </a:r>
          </a:p>
          <a:p>
            <a:r>
              <a:rPr lang="en-US" sz="3000" dirty="0" smtClean="0"/>
              <a:t>Jacobi (2003) </a:t>
            </a:r>
          </a:p>
          <a:p>
            <a:pPr lvl="1"/>
            <a:r>
              <a:rPr lang="en-US" sz="2000" dirty="0" smtClean="0"/>
              <a:t>Accepted the mother’s definition</a:t>
            </a:r>
          </a:p>
          <a:p>
            <a:r>
              <a:rPr lang="en-US" sz="3000" dirty="0" err="1" smtClean="0"/>
              <a:t>Alercon</a:t>
            </a:r>
            <a:r>
              <a:rPr lang="en-US" sz="3000" dirty="0" smtClean="0"/>
              <a:t> (2003)</a:t>
            </a:r>
          </a:p>
          <a:p>
            <a:pPr lvl="1"/>
            <a:r>
              <a:rPr lang="en-US" sz="2100" dirty="0" smtClean="0"/>
              <a:t>Included children failing to thrive</a:t>
            </a:r>
          </a:p>
          <a:p>
            <a:pPr lvl="1">
              <a:buNone/>
            </a:pPr>
            <a:endParaRPr lang="en-US" sz="2000" dirty="0" smtClean="0"/>
          </a:p>
        </p:txBody>
      </p:sp>
      <p:grpSp>
        <p:nvGrpSpPr>
          <p:cNvPr id="10" name="Group 9"/>
          <p:cNvGrpSpPr/>
          <p:nvPr/>
        </p:nvGrpSpPr>
        <p:grpSpPr>
          <a:xfrm>
            <a:off x="3053865" y="2895600"/>
            <a:ext cx="4185135" cy="3030415"/>
            <a:chOff x="3053865" y="2895600"/>
            <a:chExt cx="4185135" cy="3030415"/>
          </a:xfrm>
        </p:grpSpPr>
        <p:sp>
          <p:nvSpPr>
            <p:cNvPr id="5" name="Rounded Rectangle 4"/>
            <p:cNvSpPr/>
            <p:nvPr/>
          </p:nvSpPr>
          <p:spPr>
            <a:xfrm>
              <a:off x="5105400" y="2895600"/>
              <a:ext cx="2133600" cy="381000"/>
            </a:xfrm>
            <a:prstGeom prst="round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053865" y="5545015"/>
              <a:ext cx="1670535" cy="381000"/>
            </a:xfrm>
            <a:prstGeom prst="round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1219200" y="3810000"/>
            <a:ext cx="3429000" cy="1371600"/>
            <a:chOff x="1219200" y="3810000"/>
            <a:chExt cx="3429000" cy="1371600"/>
          </a:xfrm>
        </p:grpSpPr>
        <p:sp>
          <p:nvSpPr>
            <p:cNvPr id="7" name="Rounded Rectangle 6"/>
            <p:cNvSpPr/>
            <p:nvPr/>
          </p:nvSpPr>
          <p:spPr>
            <a:xfrm>
              <a:off x="1219200" y="3810000"/>
              <a:ext cx="3429000" cy="381000"/>
            </a:xfrm>
            <a:prstGeom prst="round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219200" y="4800600"/>
              <a:ext cx="3429000" cy="381000"/>
            </a:xfrm>
            <a:prstGeom prst="round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9"/>
                                        </p:tgtEl>
                                        <p:attrNameLst>
                                          <p:attrName>style.visibility</p:attrName>
                                        </p:attrNameLst>
                                      </p:cBhvr>
                                      <p:to>
                                        <p:strVal val="hidden"/>
                                      </p:to>
                                    </p:set>
                                  </p:childTnLst>
                                </p:cTn>
                              </p:par>
                              <p:par>
                                <p:cTn id="14" presetID="53" presetClass="entr" presetSubtype="16"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“Picky eating”</a:t>
            </a:r>
            <a:endParaRPr lang="en-US" dirty="0"/>
          </a:p>
        </p:txBody>
      </p:sp>
      <p:sp>
        <p:nvSpPr>
          <p:cNvPr id="3" name="Content Placeholder 2"/>
          <p:cNvSpPr>
            <a:spLocks noGrp="1"/>
          </p:cNvSpPr>
          <p:nvPr>
            <p:ph idx="1"/>
          </p:nvPr>
        </p:nvSpPr>
        <p:spPr>
          <a:xfrm>
            <a:off x="152400" y="1600200"/>
            <a:ext cx="8229600" cy="4525963"/>
          </a:xfrm>
        </p:spPr>
        <p:txBody>
          <a:bodyPr>
            <a:normAutofit/>
          </a:bodyPr>
          <a:lstStyle/>
          <a:p>
            <a:r>
              <a:rPr lang="en-US" sz="2800" b="1" dirty="0" smtClean="0"/>
              <a:t>Inconsistent</a:t>
            </a:r>
            <a:r>
              <a:rPr lang="en-US" sz="2800" dirty="0" smtClean="0"/>
              <a:t> definitions</a:t>
            </a:r>
          </a:p>
          <a:p>
            <a:r>
              <a:rPr lang="en-US" sz="2800" dirty="0" smtClean="0"/>
              <a:t>Some include selectivity,  fussiness and poor appetite</a:t>
            </a:r>
          </a:p>
          <a:p>
            <a:r>
              <a:rPr lang="en-US" sz="2800" dirty="0" smtClean="0"/>
              <a:t>Others view it as a mild sensory disturbance</a:t>
            </a:r>
          </a:p>
          <a:p>
            <a:r>
              <a:rPr lang="en-US" sz="2800" dirty="0" smtClean="0"/>
              <a:t>Connotes a mild problem but it is </a:t>
            </a:r>
            <a:r>
              <a:rPr lang="en-US" sz="2800" b="1" dirty="0" smtClean="0"/>
              <a:t>exploited</a:t>
            </a:r>
            <a:r>
              <a:rPr lang="en-US" sz="2800" dirty="0" smtClean="0"/>
              <a:t> for advertising purposes</a:t>
            </a:r>
          </a:p>
          <a:p>
            <a:r>
              <a:rPr lang="en-US" sz="2800" b="1" dirty="0" smtClean="0"/>
              <a:t>Not a medical condition</a:t>
            </a:r>
            <a:r>
              <a:rPr lang="en-US" sz="2800" dirty="0" smtClean="0"/>
              <a:t> - it required systematic classification</a:t>
            </a:r>
            <a:endParaRPr lang="en-US" sz="2800" dirty="0"/>
          </a:p>
        </p:txBody>
      </p:sp>
      <p:sp>
        <p:nvSpPr>
          <p:cNvPr id="6" name="Rectangle 5"/>
          <p:cNvSpPr/>
          <p:nvPr/>
        </p:nvSpPr>
        <p:spPr>
          <a:xfrm>
            <a:off x="8534400" y="0"/>
            <a:ext cx="609600" cy="6858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22" name="AutoShape 4"/>
          <p:cNvSpPr>
            <a:spLocks noChangeArrowheads="1"/>
          </p:cNvSpPr>
          <p:nvPr/>
        </p:nvSpPr>
        <p:spPr bwMode="auto">
          <a:xfrm rot="5400000">
            <a:off x="2469356" y="356394"/>
            <a:ext cx="4454525" cy="6958012"/>
          </a:xfrm>
          <a:prstGeom prst="triangle">
            <a:avLst>
              <a:gd name="adj" fmla="val 50000"/>
            </a:avLst>
          </a:prstGeom>
          <a:gradFill rotWithShape="0">
            <a:gsLst>
              <a:gs pos="0">
                <a:schemeClr val="bg1"/>
              </a:gs>
              <a:gs pos="100000">
                <a:srgbClr val="F80830"/>
              </a:gs>
            </a:gsLst>
            <a:lin ang="0" scaled="1"/>
          </a:gradFill>
          <a:ln w="38100">
            <a:solidFill>
              <a:srgbClr val="DC2E4B"/>
            </a:solidFill>
            <a:miter lim="800000"/>
            <a:headEnd/>
            <a:tailEnd/>
          </a:ln>
        </p:spPr>
        <p:txBody>
          <a:bodyPr wrap="none" anchor="ctr"/>
          <a:lstStyle/>
          <a:p>
            <a:endParaRPr lang="en-US"/>
          </a:p>
        </p:txBody>
      </p:sp>
      <p:sp>
        <p:nvSpPr>
          <p:cNvPr id="81923" name="Text Box 5"/>
          <p:cNvSpPr txBox="1">
            <a:spLocks noChangeArrowheads="1"/>
          </p:cNvSpPr>
          <p:nvPr/>
        </p:nvSpPr>
        <p:spPr bwMode="auto">
          <a:xfrm>
            <a:off x="1119188" y="3624262"/>
            <a:ext cx="1125537" cy="366713"/>
          </a:xfrm>
          <a:prstGeom prst="rect">
            <a:avLst/>
          </a:prstGeom>
          <a:noFill/>
          <a:ln w="28575">
            <a:noFill/>
            <a:miter lim="800000"/>
            <a:headEnd/>
            <a:tailEnd/>
          </a:ln>
        </p:spPr>
        <p:txBody>
          <a:bodyPr>
            <a:spAutoFit/>
          </a:bodyPr>
          <a:lstStyle/>
          <a:p>
            <a:pPr algn="ctr">
              <a:spcBef>
                <a:spcPct val="50000"/>
              </a:spcBef>
            </a:pPr>
            <a:r>
              <a:rPr lang="en-US" b="1"/>
              <a:t>Normal</a:t>
            </a:r>
          </a:p>
        </p:txBody>
      </p:sp>
      <p:sp>
        <p:nvSpPr>
          <p:cNvPr id="81924" name="Text Box 15"/>
          <p:cNvSpPr txBox="1">
            <a:spLocks noChangeArrowheads="1"/>
          </p:cNvSpPr>
          <p:nvPr/>
        </p:nvSpPr>
        <p:spPr bwMode="auto">
          <a:xfrm>
            <a:off x="1247775" y="3895725"/>
            <a:ext cx="2006600" cy="336550"/>
          </a:xfrm>
          <a:prstGeom prst="rect">
            <a:avLst/>
          </a:prstGeom>
          <a:noFill/>
          <a:ln w="28575">
            <a:noFill/>
            <a:miter lim="800000"/>
            <a:headEnd/>
            <a:tailEnd/>
          </a:ln>
        </p:spPr>
        <p:txBody>
          <a:bodyPr>
            <a:spAutoFit/>
          </a:bodyPr>
          <a:lstStyle/>
          <a:p>
            <a:pPr>
              <a:spcBef>
                <a:spcPct val="50000"/>
              </a:spcBef>
            </a:pPr>
            <a:r>
              <a:rPr lang="en-US" sz="1600"/>
              <a:t>eg, picky</a:t>
            </a:r>
            <a:endParaRPr lang="en-US" sz="1600" b="1"/>
          </a:p>
        </p:txBody>
      </p:sp>
      <p:sp>
        <p:nvSpPr>
          <p:cNvPr id="52" name="Right Arrow 51"/>
          <p:cNvSpPr/>
          <p:nvPr/>
        </p:nvSpPr>
        <p:spPr>
          <a:xfrm>
            <a:off x="2892425" y="3759200"/>
            <a:ext cx="952500" cy="176212"/>
          </a:xfrm>
          <a:prstGeom prst="rightArrow">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Right Arrow 53"/>
          <p:cNvSpPr>
            <a:spLocks noChangeArrowheads="1"/>
          </p:cNvSpPr>
          <p:nvPr/>
        </p:nvSpPr>
        <p:spPr bwMode="auto">
          <a:xfrm>
            <a:off x="5076825" y="3759200"/>
            <a:ext cx="914400" cy="150812"/>
          </a:xfrm>
          <a:prstGeom prst="rightArrow">
            <a:avLst>
              <a:gd name="adj1" fmla="val 50000"/>
              <a:gd name="adj2" fmla="val 49993"/>
            </a:avLst>
          </a:prstGeom>
          <a:solidFill>
            <a:srgbClr val="000000"/>
          </a:solidFill>
          <a:ln w="12700" algn="ctr">
            <a:solidFill>
              <a:srgbClr val="000000"/>
            </a:solidFill>
            <a:miter lim="800000"/>
            <a:headEnd/>
            <a:tailEnd/>
          </a:ln>
        </p:spPr>
        <p:txBody>
          <a:bodyPr anchor="ctr"/>
          <a:lstStyle/>
          <a:p>
            <a:pPr algn="ctr">
              <a:defRPr/>
            </a:pPr>
            <a:endParaRPr lang="en-US">
              <a:solidFill>
                <a:schemeClr val="lt1"/>
              </a:solidFill>
              <a:latin typeface="+mn-lt"/>
            </a:endParaRPr>
          </a:p>
        </p:txBody>
      </p:sp>
      <p:sp>
        <p:nvSpPr>
          <p:cNvPr id="81929" name="Text Box 16"/>
          <p:cNvSpPr txBox="1">
            <a:spLocks noChangeArrowheads="1"/>
          </p:cNvSpPr>
          <p:nvPr/>
        </p:nvSpPr>
        <p:spPr bwMode="auto">
          <a:xfrm>
            <a:off x="2741613" y="3408362"/>
            <a:ext cx="3221037" cy="396875"/>
          </a:xfrm>
          <a:prstGeom prst="rect">
            <a:avLst/>
          </a:prstGeom>
          <a:noFill/>
          <a:ln w="28575">
            <a:noFill/>
            <a:miter lim="800000"/>
            <a:headEnd/>
            <a:tailEnd/>
          </a:ln>
        </p:spPr>
        <p:txBody>
          <a:bodyPr>
            <a:spAutoFit/>
          </a:bodyPr>
          <a:lstStyle/>
          <a:p>
            <a:pPr algn="ctr">
              <a:spcBef>
                <a:spcPct val="50000"/>
              </a:spcBef>
            </a:pPr>
            <a:r>
              <a:rPr lang="en-US" sz="2000" i="1"/>
              <a:t>Increasing severity</a:t>
            </a:r>
            <a:endParaRPr lang="en-US" sz="2000" b="1"/>
          </a:p>
        </p:txBody>
      </p:sp>
      <p:sp>
        <p:nvSpPr>
          <p:cNvPr id="81930" name="Text Box 16"/>
          <p:cNvSpPr txBox="1">
            <a:spLocks noChangeArrowheads="1"/>
          </p:cNvSpPr>
          <p:nvPr/>
        </p:nvSpPr>
        <p:spPr bwMode="auto">
          <a:xfrm>
            <a:off x="2817813" y="3875087"/>
            <a:ext cx="3221037" cy="396875"/>
          </a:xfrm>
          <a:prstGeom prst="rect">
            <a:avLst/>
          </a:prstGeom>
          <a:noFill/>
          <a:ln w="28575">
            <a:noFill/>
            <a:miter lim="800000"/>
            <a:headEnd/>
            <a:tailEnd/>
          </a:ln>
        </p:spPr>
        <p:txBody>
          <a:bodyPr>
            <a:spAutoFit/>
          </a:bodyPr>
          <a:lstStyle/>
          <a:p>
            <a:pPr algn="ctr">
              <a:spcBef>
                <a:spcPct val="50000"/>
              </a:spcBef>
            </a:pPr>
            <a:r>
              <a:rPr lang="en-US" sz="2000" i="1" dirty="0"/>
              <a:t>Decreasing prevalence</a:t>
            </a:r>
            <a:endParaRPr lang="en-US" sz="2000" b="1" dirty="0"/>
          </a:p>
        </p:txBody>
      </p:sp>
      <p:sp>
        <p:nvSpPr>
          <p:cNvPr id="81931" name="Text Box 6"/>
          <p:cNvSpPr txBox="1">
            <a:spLocks noChangeArrowheads="1"/>
          </p:cNvSpPr>
          <p:nvPr/>
        </p:nvSpPr>
        <p:spPr bwMode="auto">
          <a:xfrm>
            <a:off x="6032500" y="3548062"/>
            <a:ext cx="1681163" cy="396875"/>
          </a:xfrm>
          <a:prstGeom prst="rect">
            <a:avLst/>
          </a:prstGeom>
          <a:noFill/>
          <a:ln w="28575">
            <a:noFill/>
            <a:miter lim="800000"/>
            <a:headEnd/>
            <a:tailEnd/>
          </a:ln>
        </p:spPr>
        <p:txBody>
          <a:bodyPr>
            <a:spAutoFit/>
          </a:bodyPr>
          <a:lstStyle/>
          <a:p>
            <a:pPr>
              <a:spcBef>
                <a:spcPct val="50000"/>
              </a:spcBef>
            </a:pPr>
            <a:r>
              <a:rPr lang="en-US" sz="2000" b="1" dirty="0"/>
              <a:t>Severe</a:t>
            </a:r>
          </a:p>
        </p:txBody>
      </p:sp>
      <p:sp>
        <p:nvSpPr>
          <p:cNvPr id="81932" name="Text Box 16"/>
          <p:cNvSpPr txBox="1">
            <a:spLocks noChangeArrowheads="1"/>
          </p:cNvSpPr>
          <p:nvPr/>
        </p:nvSpPr>
        <p:spPr bwMode="auto">
          <a:xfrm>
            <a:off x="6059488" y="3902075"/>
            <a:ext cx="1230312" cy="336550"/>
          </a:xfrm>
          <a:prstGeom prst="rect">
            <a:avLst/>
          </a:prstGeom>
          <a:noFill/>
          <a:ln w="28575">
            <a:noFill/>
            <a:miter lim="800000"/>
            <a:headEnd/>
            <a:tailEnd/>
          </a:ln>
        </p:spPr>
        <p:txBody>
          <a:bodyPr>
            <a:spAutoFit/>
          </a:bodyPr>
          <a:lstStyle/>
          <a:p>
            <a:pPr>
              <a:spcBef>
                <a:spcPct val="50000"/>
              </a:spcBef>
            </a:pPr>
            <a:r>
              <a:rPr lang="en-US" sz="1600"/>
              <a:t>eg, autistic</a:t>
            </a:r>
            <a:endParaRPr lang="en-US" sz="1600" b="1"/>
          </a:p>
        </p:txBody>
      </p:sp>
      <p:pic>
        <p:nvPicPr>
          <p:cNvPr id="81934" name="Picture 14" descr="autisum-struggle"/>
          <p:cNvPicPr>
            <a:picLocks noChangeAspect="1" noChangeArrowheads="1"/>
          </p:cNvPicPr>
          <p:nvPr/>
        </p:nvPicPr>
        <p:blipFill>
          <a:blip r:embed="rId3" cstate="print">
            <a:lum bright="18000"/>
          </a:blip>
          <a:srcRect l="53403" t="15224" r="8969" b="4700"/>
          <a:stretch>
            <a:fillRect/>
          </a:stretch>
        </p:blipFill>
        <p:spPr bwMode="auto">
          <a:xfrm>
            <a:off x="7096125" y="2794000"/>
            <a:ext cx="687388" cy="974725"/>
          </a:xfrm>
          <a:prstGeom prst="rect">
            <a:avLst/>
          </a:prstGeom>
          <a:noFill/>
          <a:ln w="12700" algn="ctr">
            <a:solidFill>
              <a:srgbClr val="662D91"/>
            </a:solidFill>
            <a:miter lim="800000"/>
            <a:headEnd/>
            <a:tailEnd/>
          </a:ln>
          <a:effectLst/>
        </p:spPr>
      </p:pic>
      <p:pic>
        <p:nvPicPr>
          <p:cNvPr id="81935" name="Picture 15" descr="1 Gig card 049"/>
          <p:cNvPicPr>
            <a:picLocks noChangeAspect="1" noChangeArrowheads="1"/>
          </p:cNvPicPr>
          <p:nvPr/>
        </p:nvPicPr>
        <p:blipFill>
          <a:blip r:embed="rId4" cstate="print">
            <a:lum bright="30000" contrast="18000"/>
          </a:blip>
          <a:srcRect r="-21"/>
          <a:stretch>
            <a:fillRect/>
          </a:stretch>
        </p:blipFill>
        <p:spPr bwMode="auto">
          <a:xfrm>
            <a:off x="1346200" y="4267200"/>
            <a:ext cx="992570" cy="990600"/>
          </a:xfrm>
          <a:prstGeom prst="rect">
            <a:avLst/>
          </a:prstGeom>
          <a:noFill/>
          <a:ln w="12700">
            <a:solidFill>
              <a:schemeClr val="accent1"/>
            </a:solidFill>
            <a:miter lim="800000"/>
            <a:headEnd/>
            <a:tailEnd/>
          </a:ln>
        </p:spPr>
      </p:pic>
      <p:pic>
        <p:nvPicPr>
          <p:cNvPr id="81936" name="Picture 16" descr="iStock_000003095455Medium"/>
          <p:cNvPicPr>
            <a:picLocks noChangeAspect="1" noChangeArrowheads="1"/>
          </p:cNvPicPr>
          <p:nvPr/>
        </p:nvPicPr>
        <p:blipFill>
          <a:blip r:embed="rId5" cstate="print"/>
          <a:srcRect l="18976" r="28255"/>
          <a:stretch>
            <a:fillRect/>
          </a:stretch>
        </p:blipFill>
        <p:spPr bwMode="auto">
          <a:xfrm>
            <a:off x="1281113" y="2544762"/>
            <a:ext cx="804862" cy="1038225"/>
          </a:xfrm>
          <a:prstGeom prst="rect">
            <a:avLst/>
          </a:prstGeom>
          <a:noFill/>
          <a:ln w="19050">
            <a:solidFill>
              <a:srgbClr val="662D91"/>
            </a:solidFill>
            <a:miter lim="800000"/>
            <a:headEnd/>
            <a:tailEnd/>
          </a:ln>
        </p:spPr>
      </p:pic>
      <p:sp>
        <p:nvSpPr>
          <p:cNvPr id="81937" name="Text Box 5"/>
          <p:cNvSpPr txBox="1">
            <a:spLocks noChangeArrowheads="1"/>
          </p:cNvSpPr>
          <p:nvPr/>
        </p:nvSpPr>
        <p:spPr bwMode="auto">
          <a:xfrm>
            <a:off x="1995488" y="3636962"/>
            <a:ext cx="1036637" cy="366713"/>
          </a:xfrm>
          <a:prstGeom prst="rect">
            <a:avLst/>
          </a:prstGeom>
          <a:noFill/>
          <a:ln w="28575">
            <a:noFill/>
            <a:miter lim="800000"/>
            <a:headEnd/>
            <a:tailEnd/>
          </a:ln>
        </p:spPr>
        <p:txBody>
          <a:bodyPr>
            <a:spAutoFit/>
          </a:bodyPr>
          <a:lstStyle/>
          <a:p>
            <a:pPr algn="ctr">
              <a:spcBef>
                <a:spcPct val="50000"/>
              </a:spcBef>
            </a:pPr>
            <a:r>
              <a:rPr lang="en-US" b="1"/>
              <a:t>Mild</a:t>
            </a:r>
          </a:p>
        </p:txBody>
      </p:sp>
      <p:sp>
        <p:nvSpPr>
          <p:cNvPr id="81938" name="Text Box 18"/>
          <p:cNvSpPr txBox="1">
            <a:spLocks noChangeArrowheads="1"/>
          </p:cNvSpPr>
          <p:nvPr/>
        </p:nvSpPr>
        <p:spPr bwMode="auto">
          <a:xfrm>
            <a:off x="-190500" y="5881687"/>
            <a:ext cx="419100" cy="366713"/>
          </a:xfrm>
          <a:prstGeom prst="rect">
            <a:avLst/>
          </a:prstGeom>
          <a:noFill/>
          <a:ln w="19050">
            <a:noFill/>
            <a:miter lim="800000"/>
            <a:headEnd/>
            <a:tailEnd/>
          </a:ln>
          <a:effectLst/>
        </p:spPr>
        <p:txBody>
          <a:bodyPr>
            <a:spAutoFit/>
          </a:bodyPr>
          <a:lstStyle/>
          <a:p>
            <a:pPr>
              <a:spcBef>
                <a:spcPct val="50000"/>
              </a:spcBef>
            </a:pPr>
            <a:endParaRPr lang="en-US"/>
          </a:p>
        </p:txBody>
      </p:sp>
      <p:sp>
        <p:nvSpPr>
          <p:cNvPr id="81939" name="Text Box 19"/>
          <p:cNvSpPr txBox="1">
            <a:spLocks noChangeArrowheads="1"/>
          </p:cNvSpPr>
          <p:nvPr/>
        </p:nvSpPr>
        <p:spPr bwMode="auto">
          <a:xfrm>
            <a:off x="2006600" y="3544887"/>
            <a:ext cx="266700" cy="519113"/>
          </a:xfrm>
          <a:prstGeom prst="rect">
            <a:avLst/>
          </a:prstGeom>
          <a:noFill/>
          <a:ln w="19050">
            <a:noFill/>
            <a:miter lim="800000"/>
            <a:headEnd/>
            <a:tailEnd/>
          </a:ln>
          <a:effectLst/>
        </p:spPr>
        <p:txBody>
          <a:bodyPr>
            <a:spAutoFit/>
          </a:bodyPr>
          <a:lstStyle/>
          <a:p>
            <a:pPr>
              <a:spcBef>
                <a:spcPct val="50000"/>
              </a:spcBef>
            </a:pPr>
            <a:r>
              <a:rPr lang="en-US" sz="2800"/>
              <a:t>/</a:t>
            </a:r>
          </a:p>
        </p:txBody>
      </p:sp>
      <p:sp>
        <p:nvSpPr>
          <p:cNvPr id="2" name="Right Arrow 51"/>
          <p:cNvSpPr/>
          <p:nvPr/>
        </p:nvSpPr>
        <p:spPr>
          <a:xfrm>
            <a:off x="3997325" y="3759200"/>
            <a:ext cx="952500" cy="176212"/>
          </a:xfrm>
          <a:prstGeom prst="rightArrow">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ectangle 21"/>
          <p:cNvSpPr/>
          <p:nvPr/>
        </p:nvSpPr>
        <p:spPr>
          <a:xfrm>
            <a:off x="0" y="1143000"/>
            <a:ext cx="8229600" cy="152400"/>
          </a:xfrm>
          <a:prstGeom prst="rect">
            <a:avLst/>
          </a:prstGeom>
          <a:solidFill>
            <a:srgbClr val="2B8936"/>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
          <p:cNvSpPr txBox="1">
            <a:spLocks noChangeArrowheads="1"/>
          </p:cNvSpPr>
          <p:nvPr/>
        </p:nvSpPr>
        <p:spPr>
          <a:xfrm>
            <a:off x="304800" y="0"/>
            <a:ext cx="7848600" cy="1143000"/>
          </a:xfrm>
          <a:prstGeom prst="rect">
            <a:avLst/>
          </a:prstGeom>
        </p:spPr>
        <p:txBody>
          <a:bodyPr>
            <a:normAutofit fontScale="9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accent3">
                    <a:lumMod val="50000"/>
                  </a:schemeClr>
                </a:solidFill>
                <a:effectLst/>
                <a:uLnTx/>
                <a:uFillTx/>
                <a:latin typeface="+mj-lt"/>
                <a:ea typeface="+mj-ea"/>
                <a:cs typeface="+mj-cs"/>
              </a:rPr>
              <a:t>The full spectrum of feeding difficulties confronting pediatricians</a:t>
            </a:r>
            <a:endParaRPr kumimoji="0" lang="en-US" sz="4400" b="0" i="0" u="none" strike="noStrike" kern="1200" cap="none" spc="0" normalizeH="0" baseline="0" noProof="0" dirty="0">
              <a:ln>
                <a:noFill/>
              </a:ln>
              <a:solidFill>
                <a:schemeClr val="accent3">
                  <a:lumMod val="50000"/>
                </a:schemeClr>
              </a:solidFill>
              <a:effectLst/>
              <a:uLnTx/>
              <a:uFillTx/>
              <a:latin typeface="+mj-lt"/>
              <a:ea typeface="+mj-ea"/>
              <a:cs typeface="+mj-cs"/>
            </a:endParaRPr>
          </a:p>
        </p:txBody>
      </p:sp>
      <p:sp>
        <p:nvSpPr>
          <p:cNvPr id="26" name="Rectangle 25"/>
          <p:cNvSpPr/>
          <p:nvPr/>
        </p:nvSpPr>
        <p:spPr>
          <a:xfrm>
            <a:off x="8534400" y="0"/>
            <a:ext cx="609600" cy="6858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
          <p:cNvSpPr txBox="1">
            <a:spLocks noChangeArrowheads="1"/>
          </p:cNvSpPr>
          <p:nvPr/>
        </p:nvSpPr>
        <p:spPr>
          <a:xfrm>
            <a:off x="5483225" y="5791200"/>
            <a:ext cx="3355975" cy="914400"/>
          </a:xfrm>
          <a:prstGeom prst="rect">
            <a:avLst/>
          </a:prstGeom>
          <a:solidFill>
            <a:schemeClr val="accent3">
              <a:lumMod val="20000"/>
              <a:lumOff val="80000"/>
            </a:schemeClr>
          </a:solidFill>
          <a:ln>
            <a:solidFill>
              <a:srgbClr val="00B050"/>
            </a:solidFill>
          </a:ln>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effectLst/>
                <a:uLnTx/>
                <a:uFillTx/>
                <a:latin typeface="+mj-lt"/>
                <a:ea typeface="+mj-ea"/>
                <a:cs typeface="+mj-cs"/>
              </a:rPr>
              <a:t>These have                         “Feeding Disorders”</a:t>
            </a:r>
            <a:endParaRPr kumimoji="0" lang="en-US" sz="2400" b="0" i="0" u="none" strike="noStrike" kern="1200" cap="none" spc="0" normalizeH="0" baseline="0" noProof="0" dirty="0">
              <a:ln>
                <a:noFill/>
              </a:ln>
              <a:effectLst/>
              <a:uLnTx/>
              <a:uFillTx/>
              <a:latin typeface="+mj-lt"/>
              <a:ea typeface="+mj-ea"/>
              <a:cs typeface="+mj-cs"/>
            </a:endParaRPr>
          </a:p>
        </p:txBody>
      </p:sp>
      <p:sp>
        <p:nvSpPr>
          <p:cNvPr id="25" name="Text Box 14"/>
          <p:cNvSpPr txBox="1">
            <a:spLocks noChangeArrowheads="1"/>
          </p:cNvSpPr>
          <p:nvPr/>
        </p:nvSpPr>
        <p:spPr bwMode="auto">
          <a:xfrm>
            <a:off x="5814304" y="4315361"/>
            <a:ext cx="2948696" cy="1323439"/>
          </a:xfrm>
          <a:prstGeom prst="rect">
            <a:avLst/>
          </a:prstGeom>
          <a:solidFill>
            <a:schemeClr val="accent3">
              <a:lumMod val="20000"/>
              <a:lumOff val="80000"/>
            </a:schemeClr>
          </a:solidFill>
          <a:ln w="9525">
            <a:solidFill>
              <a:srgbClr val="00B050"/>
            </a:solidFill>
            <a:miter lim="800000"/>
            <a:headEnd/>
            <a:tailEnd/>
          </a:ln>
          <a:effectLst>
            <a:prstShdw prst="shdw17" dist="17961" dir="2700000">
              <a:srgbClr val="800058"/>
            </a:prstShdw>
          </a:effectLst>
        </p:spPr>
        <p:txBody>
          <a:bodyPr wrap="square">
            <a:spAutoFit/>
          </a:bodyPr>
          <a:lstStyle/>
          <a:p>
            <a:r>
              <a:rPr lang="en-US" sz="2000" dirty="0"/>
              <a:t>Significant impairment:                    Weight loss</a:t>
            </a:r>
          </a:p>
          <a:p>
            <a:r>
              <a:rPr lang="en-US" sz="2000" dirty="0"/>
              <a:t>Insufficient growth</a:t>
            </a:r>
          </a:p>
          <a:p>
            <a:r>
              <a:rPr lang="en-US" sz="2000" dirty="0"/>
              <a:t>Developmental defects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ppt_w</p:attrName>
                                        </p:attrNameLst>
                                      </p:cBhvr>
                                      <p:tavLst>
                                        <p:tav tm="0">
                                          <p:val>
                                            <p:fltVal val="0"/>
                                          </p:val>
                                        </p:tav>
                                        <p:tav tm="100000">
                                          <p:val>
                                            <p:strVal val="#ppt_w"/>
                                          </p:val>
                                        </p:tav>
                                      </p:tavLst>
                                    </p:anim>
                                    <p:anim calcmode="lin" valueType="num">
                                      <p:cBhvr>
                                        <p:cTn id="15" dur="500" fill="hold"/>
                                        <p:tgtEl>
                                          <p:spTgt spid="27"/>
                                        </p:tgtEl>
                                        <p:attrNameLst>
                                          <p:attrName>ppt_h</p:attrName>
                                        </p:attrNameLst>
                                      </p:cBhvr>
                                      <p:tavLst>
                                        <p:tav tm="0">
                                          <p:val>
                                            <p:fltVal val="0"/>
                                          </p:val>
                                        </p:tav>
                                        <p:tav tm="100000">
                                          <p:val>
                                            <p:strVal val="#ppt_h"/>
                                          </p:val>
                                        </p:tav>
                                      </p:tavLst>
                                    </p:anim>
                                    <p:animEffect transition="in" filter="fade">
                                      <p:cBhvr>
                                        <p:cTn id="1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Nomenclature</a:t>
            </a:r>
            <a:endParaRPr lang="en-US" dirty="0"/>
          </a:p>
        </p:txBody>
      </p:sp>
      <p:sp>
        <p:nvSpPr>
          <p:cNvPr id="3" name="Content Placeholder 2"/>
          <p:cNvSpPr>
            <a:spLocks noGrp="1"/>
          </p:cNvSpPr>
          <p:nvPr>
            <p:ph idx="1"/>
          </p:nvPr>
        </p:nvSpPr>
        <p:spPr>
          <a:xfrm>
            <a:off x="228600" y="1600200"/>
            <a:ext cx="8229600" cy="4525963"/>
          </a:xfrm>
        </p:spPr>
        <p:txBody>
          <a:bodyPr>
            <a:normAutofit/>
          </a:bodyPr>
          <a:lstStyle/>
          <a:p>
            <a:r>
              <a:rPr lang="en-US" dirty="0" smtClean="0"/>
              <a:t>Feeding disorder</a:t>
            </a:r>
          </a:p>
          <a:p>
            <a:pPr lvl="1"/>
            <a:r>
              <a:rPr lang="en-US" sz="2400" dirty="0" smtClean="0"/>
              <a:t>Connotes a severe problem resulting in substantial organic, nutritional  or emotional consequences </a:t>
            </a:r>
          </a:p>
          <a:p>
            <a:pPr lvl="1"/>
            <a:r>
              <a:rPr lang="en-US" sz="2400" dirty="0" smtClean="0"/>
              <a:t> Equates to an avoidance/restrictive food intake disorder diagnosis in the DSM 5 and the ICD 10</a:t>
            </a:r>
          </a:p>
          <a:p>
            <a:r>
              <a:rPr lang="en-US" dirty="0" smtClean="0"/>
              <a:t>Feeding difficulty</a:t>
            </a:r>
          </a:p>
          <a:p>
            <a:pPr lvl="1"/>
            <a:r>
              <a:rPr lang="en-US" sz="2400" dirty="0" smtClean="0"/>
              <a:t>Useful umbrella term suggesting  any feeding problem</a:t>
            </a:r>
          </a:p>
        </p:txBody>
      </p:sp>
      <p:pic>
        <p:nvPicPr>
          <p:cNvPr id="4" name="Picture 2"/>
          <p:cNvPicPr>
            <a:picLocks noChangeAspect="1" noChangeArrowheads="1"/>
          </p:cNvPicPr>
          <p:nvPr/>
        </p:nvPicPr>
        <p:blipFill>
          <a:blip r:embed="rId2" cstate="print"/>
          <a:srcRect/>
          <a:stretch>
            <a:fillRect/>
          </a:stretch>
        </p:blipFill>
        <p:spPr bwMode="auto">
          <a:xfrm>
            <a:off x="6324600" y="6414505"/>
            <a:ext cx="2143560" cy="389388"/>
          </a:xfrm>
          <a:prstGeom prst="rect">
            <a:avLst/>
          </a:prstGeom>
          <a:noFill/>
          <a:ln w="9525">
            <a:noFill/>
            <a:round/>
            <a:headEnd/>
            <a:tailEnd/>
          </a:ln>
          <a:effectLst/>
        </p:spPr>
      </p:pic>
      <p:sp>
        <p:nvSpPr>
          <p:cNvPr id="5" name="Text Box 4"/>
          <p:cNvSpPr txBox="1">
            <a:spLocks noChangeArrowheads="1"/>
          </p:cNvSpPr>
          <p:nvPr/>
        </p:nvSpPr>
        <p:spPr bwMode="auto">
          <a:xfrm>
            <a:off x="1034760" y="6397536"/>
            <a:ext cx="3918240" cy="231864"/>
          </a:xfrm>
          <a:prstGeom prst="rect">
            <a:avLst/>
          </a:prstGeom>
          <a:noFill/>
          <a:ln w="9525">
            <a:noFill/>
            <a:round/>
            <a:headEnd/>
            <a:tailEnd/>
          </a:ln>
          <a:effectLst/>
        </p:spPr>
        <p:txBody>
          <a:bodyPr lIns="0" tIns="0" rIns="0" bIns="0"/>
          <a:lstStyle/>
          <a:p>
            <a:pPr>
              <a:tabLst>
                <a:tab pos="656650" algn="l"/>
                <a:tab pos="1313299" algn="l"/>
                <a:tab pos="1969949" algn="l"/>
                <a:tab pos="2626599" algn="l"/>
                <a:tab pos="3283248" algn="l"/>
              </a:tabLst>
            </a:pPr>
            <a:r>
              <a:rPr lang="en-GB" sz="1100" b="1" dirty="0">
                <a:solidFill>
                  <a:srgbClr val="000000"/>
                </a:solidFill>
                <a:latin typeface="Arial" pitchFamily="34" charset="0"/>
              </a:rPr>
              <a:t>Benny Kerzner et al. </a:t>
            </a:r>
            <a:r>
              <a:rPr lang="en-GB" sz="1100" b="1" dirty="0" err="1">
                <a:solidFill>
                  <a:srgbClr val="000000"/>
                </a:solidFill>
                <a:latin typeface="Arial" pitchFamily="34" charset="0"/>
              </a:rPr>
              <a:t>Pediatrics</a:t>
            </a:r>
            <a:r>
              <a:rPr lang="en-GB" sz="1100" b="1" dirty="0">
                <a:solidFill>
                  <a:srgbClr val="000000"/>
                </a:solidFill>
                <a:latin typeface="Arial" pitchFamily="34" charset="0"/>
              </a:rPr>
              <a:t> 2015;135:344-353</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838200"/>
            <a:ext cx="84582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 name="Text Box 1"/>
          <p:cNvSpPr txBox="1">
            <a:spLocks noChangeArrowheads="1"/>
          </p:cNvSpPr>
          <p:nvPr/>
        </p:nvSpPr>
        <p:spPr bwMode="auto">
          <a:xfrm>
            <a:off x="381000" y="0"/>
            <a:ext cx="7924800" cy="414764"/>
          </a:xfrm>
          <a:prstGeom prst="rect">
            <a:avLst/>
          </a:prstGeom>
          <a:noFill/>
          <a:ln w="9525">
            <a:noFill/>
            <a:round/>
            <a:headEnd/>
            <a:tailEnd/>
          </a:ln>
          <a:effectLst/>
        </p:spPr>
        <p:txBody>
          <a:bodyPr lIns="0" tIns="0" rIns="0" bIns="0"/>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3600" dirty="0">
                <a:solidFill>
                  <a:srgbClr val="000000"/>
                </a:solidFill>
                <a:latin typeface="+mj-lt"/>
              </a:rPr>
              <a:t>An approach to identifying and managing feeding </a:t>
            </a:r>
            <a:r>
              <a:rPr lang="en-GB" sz="3600" dirty="0" smtClean="0">
                <a:solidFill>
                  <a:srgbClr val="000000"/>
                </a:solidFill>
                <a:latin typeface="+mj-lt"/>
              </a:rPr>
              <a:t>difficulties</a:t>
            </a:r>
            <a:endParaRPr lang="en-GB" sz="3600" dirty="0">
              <a:solidFill>
                <a:srgbClr val="000000"/>
              </a:solidFill>
              <a:latin typeface="+mj-lt"/>
            </a:endParaRPr>
          </a:p>
        </p:txBody>
      </p:sp>
      <p:pic>
        <p:nvPicPr>
          <p:cNvPr id="2051" name="Picture 2"/>
          <p:cNvPicPr>
            <a:picLocks noChangeAspect="1" noChangeArrowheads="1"/>
          </p:cNvPicPr>
          <p:nvPr/>
        </p:nvPicPr>
        <p:blipFill>
          <a:blip r:embed="rId3" cstate="print"/>
          <a:srcRect/>
          <a:stretch>
            <a:fillRect/>
          </a:stretch>
        </p:blipFill>
        <p:spPr bwMode="auto">
          <a:xfrm>
            <a:off x="6324600" y="6414505"/>
            <a:ext cx="2143560" cy="389388"/>
          </a:xfrm>
          <a:prstGeom prst="rect">
            <a:avLst/>
          </a:prstGeom>
          <a:noFill/>
          <a:ln w="9525">
            <a:noFill/>
            <a:round/>
            <a:headEnd/>
            <a:tailEnd/>
          </a:ln>
          <a:effectLst/>
        </p:spPr>
      </p:pic>
      <p:pic>
        <p:nvPicPr>
          <p:cNvPr id="2052" name="Picture 3"/>
          <p:cNvPicPr>
            <a:picLocks noChangeAspect="1" noChangeArrowheads="1"/>
          </p:cNvPicPr>
          <p:nvPr/>
        </p:nvPicPr>
        <p:blipFill>
          <a:blip r:embed="rId4" cstate="print"/>
          <a:srcRect/>
          <a:stretch>
            <a:fillRect/>
          </a:stretch>
        </p:blipFill>
        <p:spPr bwMode="auto">
          <a:xfrm>
            <a:off x="2743200" y="1726986"/>
            <a:ext cx="4259520" cy="4292814"/>
          </a:xfrm>
          <a:prstGeom prst="rect">
            <a:avLst/>
          </a:prstGeom>
          <a:noFill/>
          <a:ln w="9525">
            <a:noFill/>
            <a:round/>
            <a:headEnd/>
            <a:tailEnd/>
          </a:ln>
          <a:effectLst/>
        </p:spPr>
      </p:pic>
      <p:sp>
        <p:nvSpPr>
          <p:cNvPr id="2053" name="Text Box 4"/>
          <p:cNvSpPr txBox="1">
            <a:spLocks noChangeArrowheads="1"/>
          </p:cNvSpPr>
          <p:nvPr/>
        </p:nvSpPr>
        <p:spPr bwMode="auto">
          <a:xfrm>
            <a:off x="609600" y="6397536"/>
            <a:ext cx="3918240" cy="231864"/>
          </a:xfrm>
          <a:prstGeom prst="rect">
            <a:avLst/>
          </a:prstGeom>
          <a:noFill/>
          <a:ln w="9525">
            <a:noFill/>
            <a:round/>
            <a:headEnd/>
            <a:tailEnd/>
          </a:ln>
          <a:effectLst/>
        </p:spPr>
        <p:txBody>
          <a:bodyPr lIns="0" tIns="0" rIns="0" bIns="0"/>
          <a:lstStyle/>
          <a:p>
            <a:pPr>
              <a:tabLst>
                <a:tab pos="656650" algn="l"/>
                <a:tab pos="1313299" algn="l"/>
                <a:tab pos="1969949" algn="l"/>
                <a:tab pos="2626599" algn="l"/>
                <a:tab pos="3283248" algn="l"/>
              </a:tabLst>
            </a:pPr>
            <a:r>
              <a:rPr lang="en-GB" sz="1100" b="1" dirty="0">
                <a:solidFill>
                  <a:srgbClr val="000000"/>
                </a:solidFill>
                <a:latin typeface="Arial" pitchFamily="34" charset="0"/>
              </a:rPr>
              <a:t>Benny Kerzner et al. </a:t>
            </a:r>
            <a:r>
              <a:rPr lang="en-GB" sz="1100" b="1" dirty="0" err="1">
                <a:solidFill>
                  <a:srgbClr val="000000"/>
                </a:solidFill>
                <a:latin typeface="Arial" pitchFamily="34" charset="0"/>
              </a:rPr>
              <a:t>Pediatrics</a:t>
            </a:r>
            <a:r>
              <a:rPr lang="en-GB" sz="1100" b="1" dirty="0">
                <a:solidFill>
                  <a:srgbClr val="000000"/>
                </a:solidFill>
                <a:latin typeface="Arial" pitchFamily="34" charset="0"/>
              </a:rPr>
              <a:t> 2015;135:344-353</a:t>
            </a:r>
          </a:p>
        </p:txBody>
      </p:sp>
      <p:sp>
        <p:nvSpPr>
          <p:cNvPr id="2054" name="Text Box 5"/>
          <p:cNvSpPr txBox="1">
            <a:spLocks noChangeArrowheads="1"/>
          </p:cNvSpPr>
          <p:nvPr/>
        </p:nvSpPr>
        <p:spPr bwMode="auto">
          <a:xfrm>
            <a:off x="424800" y="6613175"/>
            <a:ext cx="4930560" cy="3470764"/>
          </a:xfrm>
          <a:prstGeom prst="rect">
            <a:avLst/>
          </a:prstGeom>
          <a:noFill/>
          <a:ln w="9525">
            <a:noFill/>
            <a:round/>
            <a:headEnd/>
            <a:tailEnd/>
          </a:ln>
          <a:effectLst/>
        </p:spPr>
        <p:txBody>
          <a:bodyPr lIns="0" tIns="0" rIns="0" bIns="0"/>
          <a:lstStyle/>
          <a:p>
            <a:pPr marL="77761" indent="-77761">
              <a:tabLst>
                <a:tab pos="656650" algn="l"/>
                <a:tab pos="1313299" algn="l"/>
                <a:tab pos="1969949" algn="l"/>
                <a:tab pos="2626599" algn="l"/>
                <a:tab pos="3283248" algn="l"/>
                <a:tab pos="3939898" algn="l"/>
                <a:tab pos="4596548" algn="l"/>
              </a:tabLst>
            </a:pPr>
            <a:r>
              <a:rPr lang="en-GB" sz="900" dirty="0">
                <a:solidFill>
                  <a:srgbClr val="000000"/>
                </a:solidFill>
                <a:latin typeface="Arial" pitchFamily="34" charset="0"/>
              </a:rPr>
              <a:t>©2015 by American Academy of </a:t>
            </a:r>
            <a:r>
              <a:rPr lang="en-GB" sz="900" dirty="0" err="1">
                <a:solidFill>
                  <a:srgbClr val="000000"/>
                </a:solidFill>
                <a:latin typeface="Arial" pitchFamily="34" charset="0"/>
              </a:rPr>
              <a:t>Pediatrics</a:t>
            </a:r>
            <a:endParaRPr lang="en-GB" sz="900" dirty="0">
              <a:solidFill>
                <a:srgbClr val="000000"/>
              </a:solidFill>
              <a:latin typeface="Arial" pitchFamily="34" charset="0"/>
            </a:endParaRPr>
          </a:p>
        </p:txBody>
      </p:sp>
      <p:sp>
        <p:nvSpPr>
          <p:cNvPr id="8" name="Text Box 1"/>
          <p:cNvSpPr txBox="1">
            <a:spLocks noChangeArrowheads="1"/>
          </p:cNvSpPr>
          <p:nvPr/>
        </p:nvSpPr>
        <p:spPr bwMode="auto">
          <a:xfrm>
            <a:off x="533400" y="1371600"/>
            <a:ext cx="1905000" cy="414764"/>
          </a:xfrm>
          <a:prstGeom prst="rect">
            <a:avLst/>
          </a:prstGeom>
          <a:noFill/>
          <a:ln w="9525">
            <a:noFill/>
            <a:round/>
            <a:headEnd/>
            <a:tailEnd/>
          </a:ln>
          <a:effectLst/>
        </p:spPr>
        <p:txBody>
          <a:bodyPr lIns="0" tIns="0" rIns="0" bIns="0"/>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500" b="1" dirty="0" smtClean="0">
                <a:solidFill>
                  <a:schemeClr val="bg1">
                    <a:lumMod val="50000"/>
                  </a:schemeClr>
                </a:solidFill>
                <a:latin typeface="Arial" pitchFamily="34" charset="0"/>
              </a:rPr>
              <a:t>Background</a:t>
            </a:r>
            <a:endParaRPr lang="en-GB" sz="1500" b="1" dirty="0">
              <a:solidFill>
                <a:schemeClr val="bg1">
                  <a:lumMod val="50000"/>
                </a:schemeClr>
              </a:solidFill>
              <a:latin typeface="Arial" pitchFamily="34" charset="0"/>
            </a:endParaRPr>
          </a:p>
        </p:txBody>
      </p:sp>
      <p:sp>
        <p:nvSpPr>
          <p:cNvPr id="9" name="Text Box 1"/>
          <p:cNvSpPr txBox="1">
            <a:spLocks noChangeArrowheads="1"/>
          </p:cNvSpPr>
          <p:nvPr/>
        </p:nvSpPr>
        <p:spPr bwMode="auto">
          <a:xfrm>
            <a:off x="533400" y="1752600"/>
            <a:ext cx="1905000" cy="414764"/>
          </a:xfrm>
          <a:prstGeom prst="rect">
            <a:avLst/>
          </a:prstGeom>
          <a:noFill/>
          <a:ln w="9525">
            <a:noFill/>
            <a:round/>
            <a:headEnd/>
            <a:tailEnd/>
          </a:ln>
          <a:effectLst/>
        </p:spPr>
        <p:txBody>
          <a:bodyPr lIns="0" tIns="0" rIns="0" bIns="0"/>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2400" b="1" dirty="0" smtClean="0">
                <a:latin typeface="Arial" pitchFamily="34" charset="0"/>
              </a:rPr>
              <a:t>Presentation</a:t>
            </a:r>
            <a:endParaRPr lang="en-GB" sz="2400" b="1" dirty="0">
              <a:latin typeface="Arial" pitchFamily="34" charset="0"/>
            </a:endParaRPr>
          </a:p>
        </p:txBody>
      </p:sp>
      <p:sp>
        <p:nvSpPr>
          <p:cNvPr id="10" name="Text Box 1"/>
          <p:cNvSpPr txBox="1">
            <a:spLocks noChangeArrowheads="1"/>
          </p:cNvSpPr>
          <p:nvPr/>
        </p:nvSpPr>
        <p:spPr bwMode="auto">
          <a:xfrm>
            <a:off x="533400" y="2743200"/>
            <a:ext cx="1905000" cy="414764"/>
          </a:xfrm>
          <a:prstGeom prst="rect">
            <a:avLst/>
          </a:prstGeom>
          <a:noFill/>
          <a:ln w="9525">
            <a:noFill/>
            <a:round/>
            <a:headEnd/>
            <a:tailEnd/>
          </a:ln>
          <a:effectLst/>
        </p:spPr>
        <p:txBody>
          <a:bodyPr lIns="0" tIns="0" rIns="0" bIns="0"/>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500" b="1" dirty="0" smtClean="0">
                <a:solidFill>
                  <a:schemeClr val="bg1">
                    <a:lumMod val="50000"/>
                  </a:schemeClr>
                </a:solidFill>
                <a:latin typeface="Arial" pitchFamily="34" charset="0"/>
              </a:rPr>
              <a:t>Evaluation</a:t>
            </a:r>
            <a:endParaRPr lang="en-GB" sz="1500" b="1" dirty="0">
              <a:solidFill>
                <a:schemeClr val="bg1">
                  <a:lumMod val="50000"/>
                </a:schemeClr>
              </a:solidFill>
              <a:latin typeface="Arial" pitchFamily="34" charset="0"/>
            </a:endParaRPr>
          </a:p>
        </p:txBody>
      </p:sp>
      <p:sp>
        <p:nvSpPr>
          <p:cNvPr id="11" name="Text Box 1"/>
          <p:cNvSpPr txBox="1">
            <a:spLocks noChangeArrowheads="1"/>
          </p:cNvSpPr>
          <p:nvPr/>
        </p:nvSpPr>
        <p:spPr bwMode="auto">
          <a:xfrm>
            <a:off x="533400" y="4800600"/>
            <a:ext cx="1905000" cy="414764"/>
          </a:xfrm>
          <a:prstGeom prst="rect">
            <a:avLst/>
          </a:prstGeom>
          <a:noFill/>
          <a:ln w="9525">
            <a:noFill/>
            <a:round/>
            <a:headEnd/>
            <a:tailEnd/>
          </a:ln>
          <a:effectLst/>
        </p:spPr>
        <p:txBody>
          <a:bodyPr lIns="0" tIns="0" rIns="0" bIns="0"/>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500" b="1" dirty="0" smtClean="0">
                <a:solidFill>
                  <a:schemeClr val="bg1">
                    <a:lumMod val="50000"/>
                  </a:schemeClr>
                </a:solidFill>
                <a:latin typeface="Arial" pitchFamily="34" charset="0"/>
              </a:rPr>
              <a:t>Classification  and Management</a:t>
            </a:r>
            <a:endParaRPr lang="en-GB" sz="1500" b="1" dirty="0">
              <a:solidFill>
                <a:schemeClr val="bg1">
                  <a:lumMod val="50000"/>
                </a:schemeClr>
              </a:solidFill>
              <a:latin typeface="Arial" pitchFamily="34" charset="0"/>
            </a:endParaRPr>
          </a:p>
        </p:txBody>
      </p:sp>
      <p:sp>
        <p:nvSpPr>
          <p:cNvPr id="13" name="Rectangle 12"/>
          <p:cNvSpPr/>
          <p:nvPr/>
        </p:nvSpPr>
        <p:spPr>
          <a:xfrm>
            <a:off x="0" y="1143000"/>
            <a:ext cx="8229600" cy="152400"/>
          </a:xfrm>
          <a:prstGeom prst="rect">
            <a:avLst/>
          </a:prstGeom>
          <a:solidFill>
            <a:srgbClr val="2B8936"/>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https://encrypted-tbn1.gstatic.com/images?q=tbn:ANd9GcRQ98SQzssphnKF2Dqf_0p6cu-5dPWUnkHRFXSBOHCQfydG2gPy"/>
          <p:cNvPicPr>
            <a:picLocks noChangeAspect="1" noChangeArrowheads="1"/>
          </p:cNvPicPr>
          <p:nvPr/>
        </p:nvPicPr>
        <p:blipFill>
          <a:blip r:embed="rId5" cstate="print"/>
          <a:srcRect/>
          <a:stretch>
            <a:fillRect/>
          </a:stretch>
        </p:blipFill>
        <p:spPr bwMode="auto">
          <a:xfrm>
            <a:off x="1965684" y="3091265"/>
            <a:ext cx="2987316" cy="2242735"/>
          </a:xfrm>
          <a:prstGeom prst="roundRect">
            <a:avLst/>
          </a:prstGeom>
          <a:ln w="38100">
            <a:solidFill>
              <a:srgbClr val="00B050"/>
            </a:solidFill>
          </a:ln>
          <a:extLst/>
        </p:spPr>
      </p:pic>
      <p:sp>
        <p:nvSpPr>
          <p:cNvPr id="15" name="Parent concern grow"/>
          <p:cNvSpPr/>
          <p:nvPr/>
        </p:nvSpPr>
        <p:spPr>
          <a:xfrm>
            <a:off x="304800" y="2253064"/>
            <a:ext cx="2743200" cy="914400"/>
          </a:xfrm>
          <a:prstGeom prst="roundRect">
            <a:avLst/>
          </a:prstGeom>
          <a:solidFill>
            <a:schemeClr val="accent3">
              <a:lumMod val="20000"/>
              <a:lumOff val="80000"/>
            </a:schemeClr>
          </a:solidFill>
          <a:ln/>
        </p:spPr>
        <p:style>
          <a:lnRef idx="1">
            <a:schemeClr val="accent1"/>
          </a:lnRef>
          <a:fillRef idx="2">
            <a:schemeClr val="accent1"/>
          </a:fillRef>
          <a:effectRef idx="1">
            <a:schemeClr val="accent1"/>
          </a:effectRef>
          <a:fontRef idx="minor">
            <a:schemeClr val="dk1"/>
          </a:fontRef>
        </p:style>
        <p:txBody>
          <a:bodyPr lIns="36000" tIns="36000" rIns="36000" bIns="36000" anchor="ctr" anchorCtr="1"/>
          <a:lstStyle/>
          <a:p>
            <a:pPr algn="ctr">
              <a:spcAft>
                <a:spcPts val="600"/>
              </a:spcAft>
              <a:defRPr/>
            </a:pPr>
            <a:r>
              <a:rPr lang="en-GB" altLang="en-US" sz="1600" b="1" dirty="0">
                <a:solidFill>
                  <a:schemeClr val="tx1"/>
                </a:solidFill>
                <a:latin typeface="Calibri" pitchFamily="34" charset="0"/>
                <a:ea typeface="ヒラギノ角ゴ Pro W3" charset="-128"/>
              </a:rPr>
              <a:t>Parental concern,</a:t>
            </a:r>
            <a:br>
              <a:rPr lang="en-GB" altLang="en-US" sz="1600" b="1" dirty="0">
                <a:solidFill>
                  <a:schemeClr val="tx1"/>
                </a:solidFill>
                <a:latin typeface="Calibri" pitchFamily="34" charset="0"/>
                <a:ea typeface="ヒラギノ角ゴ Pro W3" charset="-128"/>
              </a:rPr>
            </a:br>
            <a:r>
              <a:rPr lang="en-GB" altLang="en-US" sz="1600" b="1" dirty="0">
                <a:solidFill>
                  <a:schemeClr val="tx1"/>
                </a:solidFill>
                <a:latin typeface="Calibri" pitchFamily="34" charset="0"/>
                <a:ea typeface="ヒラギノ角ゴ Pro W3" charset="-128"/>
              </a:rPr>
              <a:t>Inappropriate feeding or</a:t>
            </a:r>
            <a:br>
              <a:rPr lang="en-GB" altLang="en-US" sz="1600" b="1" dirty="0">
                <a:solidFill>
                  <a:schemeClr val="tx1"/>
                </a:solidFill>
                <a:latin typeface="Calibri" pitchFamily="34" charset="0"/>
                <a:ea typeface="ヒラギノ角ゴ Pro W3" charset="-128"/>
              </a:rPr>
            </a:br>
            <a:r>
              <a:rPr lang="en-GB" altLang="en-US" sz="1600" b="1" dirty="0" smtClean="0">
                <a:solidFill>
                  <a:schemeClr val="tx1"/>
                </a:solidFill>
                <a:latin typeface="Calibri" pitchFamily="34" charset="0"/>
                <a:ea typeface="ヒラギノ角ゴ Pro W3" charset="-128"/>
              </a:rPr>
              <a:t>Aberrant </a:t>
            </a:r>
            <a:r>
              <a:rPr lang="en-GB" altLang="en-US" sz="1600" b="1" dirty="0">
                <a:solidFill>
                  <a:schemeClr val="tx1"/>
                </a:solidFill>
                <a:latin typeface="Calibri" pitchFamily="34" charset="0"/>
                <a:ea typeface="ヒラギノ角ゴ Pro W3" charset="-128"/>
              </a:rPr>
              <a:t>feeding behaviour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0" y="30480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970" name="Rectangle 2"/>
          <p:cNvSpPr>
            <a:spLocks noGrp="1" noChangeArrowheads="1"/>
          </p:cNvSpPr>
          <p:nvPr>
            <p:ph type="title"/>
          </p:nvPr>
        </p:nvSpPr>
        <p:spPr>
          <a:xfrm>
            <a:off x="152400" y="0"/>
            <a:ext cx="8850313" cy="1057275"/>
          </a:xfrm>
        </p:spPr>
        <p:txBody>
          <a:bodyPr>
            <a:normAutofit fontScale="90000"/>
          </a:bodyPr>
          <a:lstStyle/>
          <a:p>
            <a:r>
              <a:rPr lang="en-US" altLang="zh-CN" dirty="0">
                <a:ea typeface="SimSun" pitchFamily="2" charset="-122"/>
              </a:rPr>
              <a:t>Only 50% of mothers think pediatricians’ suggestions resolved Picky Eating</a:t>
            </a:r>
          </a:p>
        </p:txBody>
      </p:sp>
      <p:sp>
        <p:nvSpPr>
          <p:cNvPr id="83971" name="Text Box 6"/>
          <p:cNvSpPr txBox="1">
            <a:spLocks noChangeArrowheads="1"/>
          </p:cNvSpPr>
          <p:nvPr/>
        </p:nvSpPr>
        <p:spPr bwMode="auto">
          <a:xfrm>
            <a:off x="738188" y="6100763"/>
            <a:ext cx="2093912" cy="274637"/>
          </a:xfrm>
          <a:prstGeom prst="rect">
            <a:avLst/>
          </a:prstGeom>
          <a:noFill/>
          <a:ln w="12700">
            <a:noFill/>
            <a:miter lim="800000"/>
            <a:headEnd/>
            <a:tailEnd/>
          </a:ln>
        </p:spPr>
        <p:txBody>
          <a:bodyPr wrap="none" anchor="b">
            <a:spAutoFit/>
          </a:bodyPr>
          <a:lstStyle/>
          <a:p>
            <a:pPr eaLnBrk="0" hangingPunct="0"/>
            <a:r>
              <a:rPr lang="en-US" altLang="zh-CN" sz="1200" b="1">
                <a:ea typeface="SimSun" pitchFamily="2" charset="-122"/>
              </a:rPr>
              <a:t>Base: all respondents (n=)</a:t>
            </a:r>
          </a:p>
        </p:txBody>
      </p:sp>
      <p:graphicFrame>
        <p:nvGraphicFramePr>
          <p:cNvPr id="47" name="Object 1024"/>
          <p:cNvGraphicFramePr>
            <a:graphicFrameLocks noChangeAspect="1"/>
          </p:cNvGraphicFramePr>
          <p:nvPr>
            <p:extLst>
              <p:ext uri="{D42A27DB-BD31-4B8C-83A1-F6EECF244321}">
                <p14:modId xmlns:p14="http://schemas.microsoft.com/office/powerpoint/2010/main" val="2273964624"/>
              </p:ext>
            </p:extLst>
          </p:nvPr>
        </p:nvGraphicFramePr>
        <p:xfrm>
          <a:off x="457200" y="2286000"/>
          <a:ext cx="8037513" cy="3944938"/>
        </p:xfrm>
        <a:graphic>
          <a:graphicData uri="http://schemas.openxmlformats.org/drawingml/2006/chart">
            <c:chart xmlns:c="http://schemas.openxmlformats.org/drawingml/2006/chart" xmlns:r="http://schemas.openxmlformats.org/officeDocument/2006/relationships" r:id="rId3"/>
          </a:graphicData>
        </a:graphic>
      </p:graphicFrame>
      <p:sp>
        <p:nvSpPr>
          <p:cNvPr id="83980" name="Rectangle 12"/>
          <p:cNvSpPr>
            <a:spLocks noChangeArrowheads="1"/>
          </p:cNvSpPr>
          <p:nvPr/>
        </p:nvSpPr>
        <p:spPr bwMode="auto">
          <a:xfrm>
            <a:off x="-304800" y="6172200"/>
            <a:ext cx="9144000" cy="604837"/>
          </a:xfrm>
          <a:prstGeom prst="rect">
            <a:avLst/>
          </a:prstGeom>
          <a:noFill/>
          <a:ln w="9525">
            <a:noFill/>
            <a:miter lim="800000"/>
            <a:headEnd/>
            <a:tailEnd/>
          </a:ln>
          <a:effectLst/>
        </p:spPr>
        <p:txBody>
          <a:bodyPr wrap="none" anchor="ctr"/>
          <a:lstStyle/>
          <a:p>
            <a:endParaRPr lang="en-US"/>
          </a:p>
        </p:txBody>
      </p:sp>
      <p:sp>
        <p:nvSpPr>
          <p:cNvPr id="83988" name="Text Box 20"/>
          <p:cNvSpPr txBox="1">
            <a:spLocks noChangeArrowheads="1"/>
          </p:cNvSpPr>
          <p:nvPr/>
        </p:nvSpPr>
        <p:spPr bwMode="auto">
          <a:xfrm>
            <a:off x="4322763" y="5895975"/>
            <a:ext cx="1524000" cy="3048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eaLnBrk="0" hangingPunct="0">
              <a:spcBef>
                <a:spcPct val="50000"/>
              </a:spcBef>
            </a:pPr>
            <a:r>
              <a:rPr lang="en-US" sz="1400" b="1"/>
              <a:t>Age (years)</a:t>
            </a:r>
          </a:p>
        </p:txBody>
      </p:sp>
      <p:sp>
        <p:nvSpPr>
          <p:cNvPr id="83989" name="Text Box 21"/>
          <p:cNvSpPr txBox="1">
            <a:spLocks noChangeArrowheads="1"/>
          </p:cNvSpPr>
          <p:nvPr/>
        </p:nvSpPr>
        <p:spPr bwMode="auto">
          <a:xfrm>
            <a:off x="1398588" y="2895600"/>
            <a:ext cx="1087437" cy="942975"/>
          </a:xfrm>
          <a:prstGeom prst="rect">
            <a:avLst/>
          </a:prstGeom>
          <a:noFill/>
          <a:ln w="9525">
            <a:noFill/>
            <a:miter lim="800000"/>
            <a:headEnd/>
            <a:tailEnd/>
          </a:ln>
          <a:effectLst/>
        </p:spPr>
        <p:txBody>
          <a:bodyPr>
            <a:spAutoFit/>
          </a:bodyPr>
          <a:lstStyle/>
          <a:p>
            <a:pPr eaLnBrk="0" hangingPunct="0">
              <a:spcBef>
                <a:spcPct val="50000"/>
              </a:spcBef>
            </a:pPr>
            <a:r>
              <a:rPr lang="en-US" sz="1400" b="1" dirty="0"/>
              <a:t>Partly helpful; not resolved</a:t>
            </a:r>
          </a:p>
        </p:txBody>
      </p:sp>
      <p:sp>
        <p:nvSpPr>
          <p:cNvPr id="83990" name="Text Box 22"/>
          <p:cNvSpPr txBox="1">
            <a:spLocks noChangeArrowheads="1"/>
          </p:cNvSpPr>
          <p:nvPr/>
        </p:nvSpPr>
        <p:spPr bwMode="auto">
          <a:xfrm>
            <a:off x="1398588" y="4383088"/>
            <a:ext cx="2852737" cy="304800"/>
          </a:xfrm>
          <a:prstGeom prst="rect">
            <a:avLst/>
          </a:prstGeom>
          <a:noFill/>
          <a:ln w="9525">
            <a:noFill/>
            <a:miter lim="800000"/>
            <a:headEnd/>
            <a:tailEnd/>
          </a:ln>
          <a:effectLst/>
        </p:spPr>
        <p:txBody>
          <a:bodyPr>
            <a:spAutoFit/>
          </a:bodyPr>
          <a:lstStyle/>
          <a:p>
            <a:pPr eaLnBrk="0" hangingPunct="0">
              <a:spcBef>
                <a:spcPct val="50000"/>
              </a:spcBef>
            </a:pPr>
            <a:r>
              <a:rPr lang="en-US" sz="1400" b="1"/>
              <a:t>Helpful</a:t>
            </a:r>
          </a:p>
        </p:txBody>
      </p:sp>
      <p:sp>
        <p:nvSpPr>
          <p:cNvPr id="83991" name="Text Box 23"/>
          <p:cNvSpPr txBox="1">
            <a:spLocks noChangeArrowheads="1"/>
          </p:cNvSpPr>
          <p:nvPr/>
        </p:nvSpPr>
        <p:spPr bwMode="auto">
          <a:xfrm>
            <a:off x="1398588" y="2362200"/>
            <a:ext cx="2171700" cy="304800"/>
          </a:xfrm>
          <a:prstGeom prst="rect">
            <a:avLst/>
          </a:prstGeom>
          <a:noFill/>
          <a:ln w="9525">
            <a:noFill/>
            <a:miter lim="800000"/>
            <a:headEnd/>
            <a:tailEnd/>
          </a:ln>
          <a:effectLst/>
        </p:spPr>
        <p:txBody>
          <a:bodyPr>
            <a:spAutoFit/>
          </a:bodyPr>
          <a:lstStyle/>
          <a:p>
            <a:pPr eaLnBrk="0" hangingPunct="0">
              <a:spcBef>
                <a:spcPct val="50000"/>
              </a:spcBef>
            </a:pPr>
            <a:r>
              <a:rPr lang="en-US" sz="1400" b="1" dirty="0"/>
              <a:t>Not helpful </a:t>
            </a:r>
          </a:p>
        </p:txBody>
      </p:sp>
      <p:sp>
        <p:nvSpPr>
          <p:cNvPr id="83992" name="Text Box 24"/>
          <p:cNvSpPr txBox="1">
            <a:spLocks noChangeArrowheads="1"/>
          </p:cNvSpPr>
          <p:nvPr/>
        </p:nvSpPr>
        <p:spPr bwMode="auto">
          <a:xfrm>
            <a:off x="592138" y="3095625"/>
            <a:ext cx="733425" cy="304800"/>
          </a:xfrm>
          <a:prstGeom prst="rect">
            <a:avLst/>
          </a:prstGeom>
          <a:noFill/>
          <a:ln w="9525">
            <a:noFill/>
            <a:miter lim="800000"/>
            <a:headEnd/>
            <a:tailEnd/>
          </a:ln>
          <a:effectLst/>
        </p:spPr>
        <p:txBody>
          <a:bodyPr>
            <a:spAutoFit/>
          </a:bodyPr>
          <a:lstStyle/>
          <a:p>
            <a:pPr algn="ctr" eaLnBrk="0" hangingPunct="0">
              <a:spcBef>
                <a:spcPct val="50000"/>
              </a:spcBef>
            </a:pPr>
            <a:r>
              <a:rPr lang="en-US" sz="1400" b="1"/>
              <a:t>35.4%</a:t>
            </a:r>
          </a:p>
        </p:txBody>
      </p:sp>
      <p:sp>
        <p:nvSpPr>
          <p:cNvPr id="83993" name="Text Box 25"/>
          <p:cNvSpPr txBox="1">
            <a:spLocks noChangeArrowheads="1"/>
          </p:cNvSpPr>
          <p:nvPr/>
        </p:nvSpPr>
        <p:spPr bwMode="auto">
          <a:xfrm>
            <a:off x="592138" y="4449763"/>
            <a:ext cx="733425" cy="304800"/>
          </a:xfrm>
          <a:prstGeom prst="rect">
            <a:avLst/>
          </a:prstGeom>
          <a:noFill/>
          <a:ln w="9525">
            <a:noFill/>
            <a:miter lim="800000"/>
            <a:headEnd/>
            <a:tailEnd/>
          </a:ln>
          <a:effectLst/>
        </p:spPr>
        <p:txBody>
          <a:bodyPr>
            <a:spAutoFit/>
          </a:bodyPr>
          <a:lstStyle/>
          <a:p>
            <a:pPr algn="ctr" eaLnBrk="0" hangingPunct="0">
              <a:spcBef>
                <a:spcPct val="50000"/>
              </a:spcBef>
            </a:pPr>
            <a:r>
              <a:rPr lang="en-US" sz="1400" b="1"/>
              <a:t>49.9%</a:t>
            </a:r>
          </a:p>
        </p:txBody>
      </p:sp>
      <p:sp>
        <p:nvSpPr>
          <p:cNvPr id="83994" name="Text Box 26"/>
          <p:cNvSpPr txBox="1">
            <a:spLocks noChangeArrowheads="1"/>
          </p:cNvSpPr>
          <p:nvPr/>
        </p:nvSpPr>
        <p:spPr bwMode="auto">
          <a:xfrm>
            <a:off x="592138" y="2362200"/>
            <a:ext cx="733425" cy="304800"/>
          </a:xfrm>
          <a:prstGeom prst="rect">
            <a:avLst/>
          </a:prstGeom>
          <a:noFill/>
          <a:ln w="9525">
            <a:noFill/>
            <a:miter lim="800000"/>
            <a:headEnd/>
            <a:tailEnd/>
          </a:ln>
          <a:effectLst/>
        </p:spPr>
        <p:txBody>
          <a:bodyPr>
            <a:spAutoFit/>
          </a:bodyPr>
          <a:lstStyle/>
          <a:p>
            <a:pPr algn="ctr" eaLnBrk="0" hangingPunct="0">
              <a:spcBef>
                <a:spcPct val="50000"/>
              </a:spcBef>
            </a:pPr>
            <a:r>
              <a:rPr lang="en-US" sz="1400" b="1" dirty="0"/>
              <a:t>14.7%</a:t>
            </a:r>
          </a:p>
        </p:txBody>
      </p:sp>
      <p:sp>
        <p:nvSpPr>
          <p:cNvPr id="83995" name="Text Box 27"/>
          <p:cNvSpPr txBox="1">
            <a:spLocks noChangeArrowheads="1"/>
          </p:cNvSpPr>
          <p:nvPr/>
        </p:nvSpPr>
        <p:spPr bwMode="auto">
          <a:xfrm>
            <a:off x="2587625" y="2695575"/>
            <a:ext cx="733425" cy="304800"/>
          </a:xfrm>
          <a:prstGeom prst="rect">
            <a:avLst/>
          </a:prstGeom>
          <a:noFill/>
          <a:ln w="9525">
            <a:noFill/>
            <a:miter lim="800000"/>
            <a:headEnd/>
            <a:tailEnd/>
          </a:ln>
          <a:effectLst/>
        </p:spPr>
        <p:txBody>
          <a:bodyPr>
            <a:spAutoFit/>
          </a:bodyPr>
          <a:lstStyle/>
          <a:p>
            <a:pPr algn="ctr" eaLnBrk="0" hangingPunct="0">
              <a:spcBef>
                <a:spcPct val="50000"/>
              </a:spcBef>
            </a:pPr>
            <a:r>
              <a:rPr lang="en-US" sz="1400" b="1"/>
              <a:t>26.2%</a:t>
            </a:r>
          </a:p>
        </p:txBody>
      </p:sp>
      <p:sp>
        <p:nvSpPr>
          <p:cNvPr id="83996" name="Text Box 28"/>
          <p:cNvSpPr txBox="1">
            <a:spLocks noChangeArrowheads="1"/>
          </p:cNvSpPr>
          <p:nvPr/>
        </p:nvSpPr>
        <p:spPr bwMode="auto">
          <a:xfrm>
            <a:off x="2587625" y="4221163"/>
            <a:ext cx="733425" cy="304800"/>
          </a:xfrm>
          <a:prstGeom prst="rect">
            <a:avLst/>
          </a:prstGeom>
          <a:noFill/>
          <a:ln w="9525">
            <a:noFill/>
            <a:miter lim="800000"/>
            <a:headEnd/>
            <a:tailEnd/>
          </a:ln>
          <a:effectLst/>
        </p:spPr>
        <p:txBody>
          <a:bodyPr>
            <a:spAutoFit/>
          </a:bodyPr>
          <a:lstStyle/>
          <a:p>
            <a:pPr algn="ctr" eaLnBrk="0" hangingPunct="0">
              <a:spcBef>
                <a:spcPct val="50000"/>
              </a:spcBef>
            </a:pPr>
            <a:r>
              <a:rPr lang="en-US" sz="1400" b="1"/>
              <a:t>65.1%</a:t>
            </a:r>
          </a:p>
        </p:txBody>
      </p:sp>
      <p:sp>
        <p:nvSpPr>
          <p:cNvPr id="83997" name="Text Box 29"/>
          <p:cNvSpPr txBox="1">
            <a:spLocks noChangeArrowheads="1"/>
          </p:cNvSpPr>
          <p:nvPr/>
        </p:nvSpPr>
        <p:spPr bwMode="auto">
          <a:xfrm>
            <a:off x="2587625" y="2286000"/>
            <a:ext cx="733425" cy="304800"/>
          </a:xfrm>
          <a:prstGeom prst="rect">
            <a:avLst/>
          </a:prstGeom>
          <a:noFill/>
          <a:ln w="9525">
            <a:noFill/>
            <a:miter lim="800000"/>
            <a:headEnd/>
            <a:tailEnd/>
          </a:ln>
          <a:effectLst/>
        </p:spPr>
        <p:txBody>
          <a:bodyPr>
            <a:spAutoFit/>
          </a:bodyPr>
          <a:lstStyle/>
          <a:p>
            <a:pPr algn="ctr" eaLnBrk="0" hangingPunct="0">
              <a:spcBef>
                <a:spcPct val="50000"/>
              </a:spcBef>
            </a:pPr>
            <a:r>
              <a:rPr lang="en-US" sz="1400" b="1" dirty="0"/>
              <a:t>8.7%</a:t>
            </a:r>
          </a:p>
        </p:txBody>
      </p:sp>
      <p:sp>
        <p:nvSpPr>
          <p:cNvPr id="83998" name="Text Box 30"/>
          <p:cNvSpPr txBox="1">
            <a:spLocks noChangeArrowheads="1"/>
          </p:cNvSpPr>
          <p:nvPr/>
        </p:nvSpPr>
        <p:spPr bwMode="auto">
          <a:xfrm>
            <a:off x="3560763" y="2809875"/>
            <a:ext cx="733425" cy="304800"/>
          </a:xfrm>
          <a:prstGeom prst="rect">
            <a:avLst/>
          </a:prstGeom>
          <a:noFill/>
          <a:ln w="9525">
            <a:noFill/>
            <a:miter lim="800000"/>
            <a:headEnd/>
            <a:tailEnd/>
          </a:ln>
          <a:effectLst/>
        </p:spPr>
        <p:txBody>
          <a:bodyPr>
            <a:spAutoFit/>
          </a:bodyPr>
          <a:lstStyle/>
          <a:p>
            <a:pPr algn="ctr" eaLnBrk="0" hangingPunct="0">
              <a:spcBef>
                <a:spcPct val="50000"/>
              </a:spcBef>
            </a:pPr>
            <a:r>
              <a:rPr lang="en-US" sz="1400" b="1"/>
              <a:t>30.6%</a:t>
            </a:r>
          </a:p>
        </p:txBody>
      </p:sp>
      <p:sp>
        <p:nvSpPr>
          <p:cNvPr id="83999" name="Text Box 31"/>
          <p:cNvSpPr txBox="1">
            <a:spLocks noChangeArrowheads="1"/>
          </p:cNvSpPr>
          <p:nvPr/>
        </p:nvSpPr>
        <p:spPr bwMode="auto">
          <a:xfrm>
            <a:off x="3562350" y="4449763"/>
            <a:ext cx="733425" cy="304800"/>
          </a:xfrm>
          <a:prstGeom prst="rect">
            <a:avLst/>
          </a:prstGeom>
          <a:noFill/>
          <a:ln w="9525">
            <a:noFill/>
            <a:miter lim="800000"/>
            <a:headEnd/>
            <a:tailEnd/>
          </a:ln>
          <a:effectLst/>
        </p:spPr>
        <p:txBody>
          <a:bodyPr>
            <a:spAutoFit/>
          </a:bodyPr>
          <a:lstStyle/>
          <a:p>
            <a:pPr algn="ctr" eaLnBrk="0" hangingPunct="0">
              <a:spcBef>
                <a:spcPct val="50000"/>
              </a:spcBef>
            </a:pPr>
            <a:r>
              <a:rPr lang="en-US" sz="1400" b="1"/>
              <a:t>57.7%</a:t>
            </a:r>
          </a:p>
        </p:txBody>
      </p:sp>
      <p:sp>
        <p:nvSpPr>
          <p:cNvPr id="84000" name="Text Box 32"/>
          <p:cNvSpPr txBox="1">
            <a:spLocks noChangeArrowheads="1"/>
          </p:cNvSpPr>
          <p:nvPr/>
        </p:nvSpPr>
        <p:spPr bwMode="auto">
          <a:xfrm>
            <a:off x="3562350" y="2362200"/>
            <a:ext cx="733425" cy="304800"/>
          </a:xfrm>
          <a:prstGeom prst="rect">
            <a:avLst/>
          </a:prstGeom>
          <a:noFill/>
          <a:ln w="9525">
            <a:noFill/>
            <a:miter lim="800000"/>
            <a:headEnd/>
            <a:tailEnd/>
          </a:ln>
          <a:effectLst/>
        </p:spPr>
        <p:txBody>
          <a:bodyPr>
            <a:spAutoFit/>
          </a:bodyPr>
          <a:lstStyle/>
          <a:p>
            <a:pPr algn="ctr" eaLnBrk="0" hangingPunct="0">
              <a:spcBef>
                <a:spcPct val="50000"/>
              </a:spcBef>
            </a:pPr>
            <a:r>
              <a:rPr lang="en-US" sz="1400" b="1" dirty="0"/>
              <a:t>11.7%</a:t>
            </a:r>
          </a:p>
        </p:txBody>
      </p:sp>
      <p:sp>
        <p:nvSpPr>
          <p:cNvPr id="84001" name="Text Box 33"/>
          <p:cNvSpPr txBox="1">
            <a:spLocks noChangeArrowheads="1"/>
          </p:cNvSpPr>
          <p:nvPr/>
        </p:nvSpPr>
        <p:spPr bwMode="auto">
          <a:xfrm>
            <a:off x="4541838" y="3167063"/>
            <a:ext cx="733425" cy="304800"/>
          </a:xfrm>
          <a:prstGeom prst="rect">
            <a:avLst/>
          </a:prstGeom>
          <a:noFill/>
          <a:ln w="9525">
            <a:noFill/>
            <a:miter lim="800000"/>
            <a:headEnd/>
            <a:tailEnd/>
          </a:ln>
          <a:effectLst/>
        </p:spPr>
        <p:txBody>
          <a:bodyPr>
            <a:spAutoFit/>
          </a:bodyPr>
          <a:lstStyle/>
          <a:p>
            <a:pPr algn="ctr" eaLnBrk="0" hangingPunct="0">
              <a:spcBef>
                <a:spcPct val="50000"/>
              </a:spcBef>
            </a:pPr>
            <a:r>
              <a:rPr lang="en-US" sz="1400" b="1"/>
              <a:t>46.1%</a:t>
            </a:r>
          </a:p>
        </p:txBody>
      </p:sp>
      <p:sp>
        <p:nvSpPr>
          <p:cNvPr id="84002" name="Text Box 34"/>
          <p:cNvSpPr txBox="1">
            <a:spLocks noChangeArrowheads="1"/>
          </p:cNvSpPr>
          <p:nvPr/>
        </p:nvSpPr>
        <p:spPr bwMode="auto">
          <a:xfrm>
            <a:off x="4543425" y="4564063"/>
            <a:ext cx="733425" cy="304800"/>
          </a:xfrm>
          <a:prstGeom prst="rect">
            <a:avLst/>
          </a:prstGeom>
          <a:noFill/>
          <a:ln w="9525">
            <a:noFill/>
            <a:miter lim="800000"/>
            <a:headEnd/>
            <a:tailEnd/>
          </a:ln>
          <a:effectLst/>
        </p:spPr>
        <p:txBody>
          <a:bodyPr>
            <a:spAutoFit/>
          </a:bodyPr>
          <a:lstStyle/>
          <a:p>
            <a:pPr algn="ctr" eaLnBrk="0" hangingPunct="0">
              <a:spcBef>
                <a:spcPct val="50000"/>
              </a:spcBef>
            </a:pPr>
            <a:r>
              <a:rPr lang="en-US" sz="1400" b="1"/>
              <a:t>40.8%</a:t>
            </a:r>
          </a:p>
        </p:txBody>
      </p:sp>
      <p:sp>
        <p:nvSpPr>
          <p:cNvPr id="84003" name="Text Box 35"/>
          <p:cNvSpPr txBox="1">
            <a:spLocks noChangeArrowheads="1"/>
          </p:cNvSpPr>
          <p:nvPr/>
        </p:nvSpPr>
        <p:spPr bwMode="auto">
          <a:xfrm>
            <a:off x="4541838" y="2362200"/>
            <a:ext cx="733425" cy="304800"/>
          </a:xfrm>
          <a:prstGeom prst="rect">
            <a:avLst/>
          </a:prstGeom>
          <a:noFill/>
          <a:ln w="9525">
            <a:noFill/>
            <a:miter lim="800000"/>
            <a:headEnd/>
            <a:tailEnd/>
          </a:ln>
          <a:effectLst/>
        </p:spPr>
        <p:txBody>
          <a:bodyPr>
            <a:spAutoFit/>
          </a:bodyPr>
          <a:lstStyle/>
          <a:p>
            <a:pPr algn="ctr" eaLnBrk="0" hangingPunct="0">
              <a:spcBef>
                <a:spcPct val="50000"/>
              </a:spcBef>
            </a:pPr>
            <a:r>
              <a:rPr lang="en-US" sz="1400" b="1" dirty="0"/>
              <a:t>13.1%</a:t>
            </a:r>
          </a:p>
        </p:txBody>
      </p:sp>
      <p:sp>
        <p:nvSpPr>
          <p:cNvPr id="84004" name="Text Box 36"/>
          <p:cNvSpPr txBox="1">
            <a:spLocks noChangeArrowheads="1"/>
          </p:cNvSpPr>
          <p:nvPr/>
        </p:nvSpPr>
        <p:spPr bwMode="auto">
          <a:xfrm>
            <a:off x="5537200" y="3224213"/>
            <a:ext cx="733425" cy="304800"/>
          </a:xfrm>
          <a:prstGeom prst="rect">
            <a:avLst/>
          </a:prstGeom>
          <a:noFill/>
          <a:ln w="9525">
            <a:noFill/>
            <a:miter lim="800000"/>
            <a:headEnd/>
            <a:tailEnd/>
          </a:ln>
          <a:effectLst/>
        </p:spPr>
        <p:txBody>
          <a:bodyPr>
            <a:spAutoFit/>
          </a:bodyPr>
          <a:lstStyle/>
          <a:p>
            <a:pPr algn="ctr" eaLnBrk="0" hangingPunct="0">
              <a:spcBef>
                <a:spcPct val="50000"/>
              </a:spcBef>
            </a:pPr>
            <a:r>
              <a:rPr lang="en-US" sz="1400" b="1"/>
              <a:t>39.3%</a:t>
            </a:r>
          </a:p>
        </p:txBody>
      </p:sp>
      <p:sp>
        <p:nvSpPr>
          <p:cNvPr id="84005" name="Text Box 37"/>
          <p:cNvSpPr txBox="1">
            <a:spLocks noChangeArrowheads="1"/>
          </p:cNvSpPr>
          <p:nvPr/>
        </p:nvSpPr>
        <p:spPr bwMode="auto">
          <a:xfrm>
            <a:off x="5538788" y="4564063"/>
            <a:ext cx="733425" cy="304800"/>
          </a:xfrm>
          <a:prstGeom prst="rect">
            <a:avLst/>
          </a:prstGeom>
          <a:noFill/>
          <a:ln w="9525">
            <a:noFill/>
            <a:miter lim="800000"/>
            <a:headEnd/>
            <a:tailEnd/>
          </a:ln>
          <a:effectLst/>
        </p:spPr>
        <p:txBody>
          <a:bodyPr>
            <a:spAutoFit/>
          </a:bodyPr>
          <a:lstStyle/>
          <a:p>
            <a:pPr algn="ctr" eaLnBrk="0" hangingPunct="0">
              <a:spcBef>
                <a:spcPct val="50000"/>
              </a:spcBef>
            </a:pPr>
            <a:r>
              <a:rPr lang="en-US" sz="1400" b="1"/>
              <a:t>42.4%</a:t>
            </a:r>
          </a:p>
        </p:txBody>
      </p:sp>
      <p:sp>
        <p:nvSpPr>
          <p:cNvPr id="84006" name="Text Box 38"/>
          <p:cNvSpPr txBox="1">
            <a:spLocks noChangeArrowheads="1"/>
          </p:cNvSpPr>
          <p:nvPr/>
        </p:nvSpPr>
        <p:spPr bwMode="auto">
          <a:xfrm>
            <a:off x="5538788" y="2438400"/>
            <a:ext cx="733425" cy="304800"/>
          </a:xfrm>
          <a:prstGeom prst="rect">
            <a:avLst/>
          </a:prstGeom>
          <a:noFill/>
          <a:ln w="9525">
            <a:noFill/>
            <a:miter lim="800000"/>
            <a:headEnd/>
            <a:tailEnd/>
          </a:ln>
          <a:effectLst/>
        </p:spPr>
        <p:txBody>
          <a:bodyPr>
            <a:spAutoFit/>
          </a:bodyPr>
          <a:lstStyle/>
          <a:p>
            <a:pPr algn="ctr" eaLnBrk="0" hangingPunct="0">
              <a:spcBef>
                <a:spcPct val="50000"/>
              </a:spcBef>
            </a:pPr>
            <a:r>
              <a:rPr lang="en-US" sz="1400" b="1" dirty="0"/>
              <a:t>18.3%</a:t>
            </a:r>
          </a:p>
        </p:txBody>
      </p:sp>
      <p:sp>
        <p:nvSpPr>
          <p:cNvPr id="84007" name="Text Box 39"/>
          <p:cNvSpPr txBox="1">
            <a:spLocks noChangeArrowheads="1"/>
          </p:cNvSpPr>
          <p:nvPr/>
        </p:nvSpPr>
        <p:spPr bwMode="auto">
          <a:xfrm>
            <a:off x="6503988" y="3095625"/>
            <a:ext cx="733425" cy="304800"/>
          </a:xfrm>
          <a:prstGeom prst="rect">
            <a:avLst/>
          </a:prstGeom>
          <a:noFill/>
          <a:ln w="9525">
            <a:noFill/>
            <a:miter lim="800000"/>
            <a:headEnd/>
            <a:tailEnd/>
          </a:ln>
          <a:effectLst/>
        </p:spPr>
        <p:txBody>
          <a:bodyPr>
            <a:spAutoFit/>
          </a:bodyPr>
          <a:lstStyle/>
          <a:p>
            <a:pPr algn="ctr" eaLnBrk="0" hangingPunct="0">
              <a:spcBef>
                <a:spcPct val="50000"/>
              </a:spcBef>
            </a:pPr>
            <a:r>
              <a:rPr lang="en-US" sz="1400" b="1"/>
              <a:t>34.1%</a:t>
            </a:r>
          </a:p>
        </p:txBody>
      </p:sp>
      <p:sp>
        <p:nvSpPr>
          <p:cNvPr id="84008" name="Text Box 40"/>
          <p:cNvSpPr txBox="1">
            <a:spLocks noChangeArrowheads="1"/>
          </p:cNvSpPr>
          <p:nvPr/>
        </p:nvSpPr>
        <p:spPr bwMode="auto">
          <a:xfrm>
            <a:off x="6505575" y="4564063"/>
            <a:ext cx="733425" cy="304800"/>
          </a:xfrm>
          <a:prstGeom prst="rect">
            <a:avLst/>
          </a:prstGeom>
          <a:noFill/>
          <a:ln w="9525">
            <a:noFill/>
            <a:miter lim="800000"/>
            <a:headEnd/>
            <a:tailEnd/>
          </a:ln>
          <a:effectLst/>
        </p:spPr>
        <p:txBody>
          <a:bodyPr>
            <a:spAutoFit/>
          </a:bodyPr>
          <a:lstStyle/>
          <a:p>
            <a:pPr algn="ctr" eaLnBrk="0" hangingPunct="0">
              <a:spcBef>
                <a:spcPct val="50000"/>
              </a:spcBef>
            </a:pPr>
            <a:r>
              <a:rPr lang="en-US" sz="1400" b="1"/>
              <a:t>48.9%</a:t>
            </a:r>
          </a:p>
        </p:txBody>
      </p:sp>
      <p:sp>
        <p:nvSpPr>
          <p:cNvPr id="84009" name="Text Box 41"/>
          <p:cNvSpPr txBox="1">
            <a:spLocks noChangeArrowheads="1"/>
          </p:cNvSpPr>
          <p:nvPr/>
        </p:nvSpPr>
        <p:spPr bwMode="auto">
          <a:xfrm>
            <a:off x="6505575" y="2438400"/>
            <a:ext cx="733425" cy="304800"/>
          </a:xfrm>
          <a:prstGeom prst="rect">
            <a:avLst/>
          </a:prstGeom>
          <a:noFill/>
          <a:ln w="9525">
            <a:noFill/>
            <a:miter lim="800000"/>
            <a:headEnd/>
            <a:tailEnd/>
          </a:ln>
          <a:effectLst/>
        </p:spPr>
        <p:txBody>
          <a:bodyPr>
            <a:spAutoFit/>
          </a:bodyPr>
          <a:lstStyle/>
          <a:p>
            <a:pPr algn="ctr" eaLnBrk="0" hangingPunct="0">
              <a:spcBef>
                <a:spcPct val="50000"/>
              </a:spcBef>
            </a:pPr>
            <a:r>
              <a:rPr lang="en-US" sz="1400" b="1" dirty="0"/>
              <a:t>17.0%</a:t>
            </a:r>
          </a:p>
        </p:txBody>
      </p:sp>
      <p:sp>
        <p:nvSpPr>
          <p:cNvPr id="84010" name="Text Box 42"/>
          <p:cNvSpPr txBox="1">
            <a:spLocks noChangeArrowheads="1"/>
          </p:cNvSpPr>
          <p:nvPr/>
        </p:nvSpPr>
        <p:spPr bwMode="auto">
          <a:xfrm>
            <a:off x="7527925" y="3067050"/>
            <a:ext cx="733425" cy="304800"/>
          </a:xfrm>
          <a:prstGeom prst="rect">
            <a:avLst/>
          </a:prstGeom>
          <a:noFill/>
          <a:ln w="9525">
            <a:noFill/>
            <a:miter lim="800000"/>
            <a:headEnd/>
            <a:tailEnd/>
          </a:ln>
          <a:effectLst/>
        </p:spPr>
        <p:txBody>
          <a:bodyPr>
            <a:spAutoFit/>
          </a:bodyPr>
          <a:lstStyle/>
          <a:p>
            <a:pPr algn="ctr" eaLnBrk="0" hangingPunct="0">
              <a:spcBef>
                <a:spcPct val="50000"/>
              </a:spcBef>
            </a:pPr>
            <a:r>
              <a:rPr lang="en-US" sz="1400" b="1"/>
              <a:t>26.8%</a:t>
            </a:r>
          </a:p>
        </p:txBody>
      </p:sp>
      <p:sp>
        <p:nvSpPr>
          <p:cNvPr id="84011" name="Text Box 43"/>
          <p:cNvSpPr txBox="1">
            <a:spLocks noChangeArrowheads="1"/>
          </p:cNvSpPr>
          <p:nvPr/>
        </p:nvSpPr>
        <p:spPr bwMode="auto">
          <a:xfrm>
            <a:off x="7527925" y="4449763"/>
            <a:ext cx="733425" cy="304800"/>
          </a:xfrm>
          <a:prstGeom prst="rect">
            <a:avLst/>
          </a:prstGeom>
          <a:noFill/>
          <a:ln w="9525">
            <a:noFill/>
            <a:miter lim="800000"/>
            <a:headEnd/>
            <a:tailEnd/>
          </a:ln>
          <a:effectLst/>
        </p:spPr>
        <p:txBody>
          <a:bodyPr>
            <a:spAutoFit/>
          </a:bodyPr>
          <a:lstStyle/>
          <a:p>
            <a:pPr algn="ctr" eaLnBrk="0" hangingPunct="0">
              <a:spcBef>
                <a:spcPct val="50000"/>
              </a:spcBef>
            </a:pPr>
            <a:r>
              <a:rPr lang="en-US" sz="1400" b="1"/>
              <a:t>53.7%</a:t>
            </a:r>
          </a:p>
        </p:txBody>
      </p:sp>
      <p:sp>
        <p:nvSpPr>
          <p:cNvPr id="84012" name="Text Box 44"/>
          <p:cNvSpPr txBox="1">
            <a:spLocks noChangeArrowheads="1"/>
          </p:cNvSpPr>
          <p:nvPr/>
        </p:nvSpPr>
        <p:spPr bwMode="auto">
          <a:xfrm>
            <a:off x="7529513" y="2514600"/>
            <a:ext cx="733425" cy="304800"/>
          </a:xfrm>
          <a:prstGeom prst="rect">
            <a:avLst/>
          </a:prstGeom>
          <a:noFill/>
          <a:ln w="9525">
            <a:noFill/>
            <a:miter lim="800000"/>
            <a:headEnd/>
            <a:tailEnd/>
          </a:ln>
          <a:effectLst/>
        </p:spPr>
        <p:txBody>
          <a:bodyPr>
            <a:spAutoFit/>
          </a:bodyPr>
          <a:lstStyle/>
          <a:p>
            <a:pPr algn="ctr" eaLnBrk="0" hangingPunct="0">
              <a:spcBef>
                <a:spcPct val="50000"/>
              </a:spcBef>
            </a:pPr>
            <a:r>
              <a:rPr lang="en-US" sz="1400" b="1" dirty="0"/>
              <a:t>19.5%</a:t>
            </a:r>
          </a:p>
        </p:txBody>
      </p:sp>
      <p:sp>
        <p:nvSpPr>
          <p:cNvPr id="48" name="Rectangle 47"/>
          <p:cNvSpPr/>
          <p:nvPr/>
        </p:nvSpPr>
        <p:spPr>
          <a:xfrm>
            <a:off x="762000" y="5943600"/>
            <a:ext cx="80772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11"/>
          <p:cNvSpPr>
            <a:spLocks noChangeArrowheads="1"/>
          </p:cNvSpPr>
          <p:nvPr/>
        </p:nvSpPr>
        <p:spPr bwMode="auto">
          <a:xfrm>
            <a:off x="520700" y="6461125"/>
            <a:ext cx="7894638" cy="396875"/>
          </a:xfrm>
          <a:prstGeom prst="rect">
            <a:avLst/>
          </a:prstGeom>
          <a:noFill/>
          <a:ln w="9525" algn="ctr">
            <a:noFill/>
            <a:miter lim="800000"/>
            <a:headEnd/>
            <a:tailEnd/>
          </a:ln>
          <a:effectLst/>
        </p:spPr>
        <p:txBody>
          <a:bodyPr tIns="91440" bIns="91440">
            <a:spAutoFit/>
          </a:bodyPr>
          <a:lstStyle/>
          <a:p>
            <a:pPr eaLnBrk="0" hangingPunct="0">
              <a:spcAft>
                <a:spcPts val="600"/>
              </a:spcAft>
            </a:pPr>
            <a:r>
              <a:rPr lang="en-US" sz="1400" dirty="0"/>
              <a:t>Prof. Jin </a:t>
            </a:r>
            <a:r>
              <a:rPr lang="en-US" sz="1400" dirty="0" err="1"/>
              <a:t>Xingming</a:t>
            </a:r>
            <a:r>
              <a:rPr lang="en-US" sz="1400" dirty="0"/>
              <a:t> and Prof. Shi </a:t>
            </a:r>
            <a:r>
              <a:rPr lang="en-US" sz="1400" dirty="0" err="1"/>
              <a:t>Rongc</a:t>
            </a:r>
            <a:endParaRPr lang="en-US" sz="1400" dirty="0"/>
          </a:p>
        </p:txBody>
      </p:sp>
      <p:sp>
        <p:nvSpPr>
          <p:cNvPr id="51" name="Rectangle 1048"/>
          <p:cNvSpPr>
            <a:spLocks noChangeArrowheads="1"/>
          </p:cNvSpPr>
          <p:nvPr/>
        </p:nvSpPr>
        <p:spPr bwMode="auto">
          <a:xfrm>
            <a:off x="3429000" y="6505575"/>
            <a:ext cx="3048000" cy="352425"/>
          </a:xfrm>
          <a:prstGeom prst="rect">
            <a:avLst/>
          </a:prstGeom>
          <a:noFill/>
          <a:ln w="9525">
            <a:noFill/>
            <a:miter lim="800000"/>
            <a:headEnd/>
            <a:tailEnd/>
          </a:ln>
        </p:spPr>
        <p:txBody>
          <a:bodyPr wrap="none" anchor="ctr"/>
          <a:lstStyle/>
          <a:p>
            <a:pPr eaLnBrk="0" hangingPunct="0"/>
            <a:r>
              <a:rPr lang="en-US" sz="1400" dirty="0" err="1"/>
              <a:t>Shanghai 2008</a:t>
            </a:r>
          </a:p>
        </p:txBody>
      </p:sp>
      <p:sp>
        <p:nvSpPr>
          <p:cNvPr id="36" name="Rectangle 35"/>
          <p:cNvSpPr/>
          <p:nvPr/>
        </p:nvSpPr>
        <p:spPr>
          <a:xfrm>
            <a:off x="0" y="1143000"/>
            <a:ext cx="8229600" cy="152400"/>
          </a:xfrm>
          <a:prstGeom prst="rect">
            <a:avLst/>
          </a:prstGeom>
          <a:solidFill>
            <a:srgbClr val="2B8936"/>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8534400" y="0"/>
            <a:ext cx="609600" cy="7239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994" name="Text Box 10"/>
          <p:cNvSpPr txBox="1">
            <a:spLocks noChangeArrowheads="1"/>
          </p:cNvSpPr>
          <p:nvPr/>
        </p:nvSpPr>
        <p:spPr bwMode="auto">
          <a:xfrm>
            <a:off x="4714875" y="6181725"/>
            <a:ext cx="2497138" cy="457200"/>
          </a:xfrm>
          <a:prstGeom prst="rect">
            <a:avLst/>
          </a:prstGeom>
          <a:noFill/>
          <a:ln w="12700">
            <a:noFill/>
            <a:miter lim="800000"/>
            <a:headEnd/>
            <a:tailEnd/>
          </a:ln>
        </p:spPr>
        <p:txBody>
          <a:bodyPr wrap="none" anchor="ctr">
            <a:spAutoFit/>
          </a:bodyPr>
          <a:lstStyle/>
          <a:p>
            <a:pPr eaLnBrk="0" hangingPunct="0"/>
            <a:r>
              <a:rPr lang="en-US" altLang="zh-CN" sz="1200">
                <a:ea typeface="SimSun" pitchFamily="2" charset="-122"/>
              </a:rPr>
              <a:t>Base: all respondents who induce </a:t>
            </a:r>
            <a:br>
              <a:rPr lang="en-US" altLang="zh-CN" sz="1200">
                <a:ea typeface="SimSun" pitchFamily="2" charset="-122"/>
              </a:rPr>
            </a:br>
            <a:r>
              <a:rPr lang="en-US" altLang="zh-CN" sz="1200">
                <a:ea typeface="SimSun" pitchFamily="2" charset="-122"/>
              </a:rPr>
              <a:t>the child to eat (n=400)</a:t>
            </a:r>
          </a:p>
        </p:txBody>
      </p:sp>
      <p:graphicFrame>
        <p:nvGraphicFramePr>
          <p:cNvPr id="16" name="Object 1024"/>
          <p:cNvGraphicFramePr>
            <a:graphicFrameLocks noChangeAspect="1"/>
          </p:cNvGraphicFramePr>
          <p:nvPr/>
        </p:nvGraphicFramePr>
        <p:xfrm>
          <a:off x="609600" y="2209800"/>
          <a:ext cx="3765550" cy="3956050"/>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4"/>
          <p:cNvGrpSpPr>
            <a:grpSpLocks/>
          </p:cNvGrpSpPr>
          <p:nvPr/>
        </p:nvGrpSpPr>
        <p:grpSpPr bwMode="auto">
          <a:xfrm>
            <a:off x="4170363" y="2092325"/>
            <a:ext cx="4759325" cy="3930650"/>
            <a:chOff x="2627" y="1318"/>
            <a:chExt cx="2998" cy="2476"/>
          </a:xfrm>
        </p:grpSpPr>
        <p:graphicFrame>
          <p:nvGraphicFramePr>
            <p:cNvPr id="15" name="Object 1025"/>
            <p:cNvGraphicFramePr>
              <a:graphicFrameLocks noChangeAspect="1"/>
            </p:cNvGraphicFramePr>
            <p:nvPr/>
          </p:nvGraphicFramePr>
          <p:xfrm>
            <a:off x="2861" y="1318"/>
            <a:ext cx="2764" cy="2476"/>
          </p:xfrm>
          <a:graphic>
            <a:graphicData uri="http://schemas.openxmlformats.org/drawingml/2006/chart">
              <c:chart xmlns:c="http://schemas.openxmlformats.org/drawingml/2006/chart" xmlns:r="http://schemas.openxmlformats.org/officeDocument/2006/relationships" r:id="rId4"/>
            </a:graphicData>
          </a:graphic>
        </p:graphicFrame>
        <p:sp>
          <p:nvSpPr>
            <p:cNvPr id="84998" name="AutoShape 6"/>
            <p:cNvSpPr>
              <a:spLocks/>
            </p:cNvSpPr>
            <p:nvPr/>
          </p:nvSpPr>
          <p:spPr bwMode="auto">
            <a:xfrm>
              <a:off x="2627" y="1415"/>
              <a:ext cx="364" cy="2343"/>
            </a:xfrm>
            <a:prstGeom prst="leftBrace">
              <a:avLst>
                <a:gd name="adj1" fmla="val 50839"/>
                <a:gd name="adj2" fmla="val 16667"/>
              </a:avLst>
            </a:prstGeom>
            <a:noFill/>
            <a:ln w="19050">
              <a:solidFill>
                <a:schemeClr val="accent3">
                  <a:lumMod val="50000"/>
                </a:schemeClr>
              </a:solidFill>
              <a:round/>
              <a:headEnd/>
              <a:tailEnd/>
            </a:ln>
            <a:effectLst/>
          </p:spPr>
          <p:txBody>
            <a:bodyPr wrap="none" anchor="ctr"/>
            <a:lstStyle/>
            <a:p>
              <a:endParaRPr lang="en-US"/>
            </a:p>
          </p:txBody>
        </p:sp>
      </p:grpSp>
      <p:sp>
        <p:nvSpPr>
          <p:cNvPr id="85000" name="Rectangle 8"/>
          <p:cNvSpPr>
            <a:spLocks noChangeArrowheads="1"/>
          </p:cNvSpPr>
          <p:nvPr/>
        </p:nvSpPr>
        <p:spPr bwMode="auto">
          <a:xfrm>
            <a:off x="1620748" y="4441180"/>
            <a:ext cx="381000" cy="461665"/>
          </a:xfrm>
          <a:prstGeom prst="rect">
            <a:avLst/>
          </a:prstGeom>
          <a:solidFill>
            <a:srgbClr val="FFC9C9"/>
          </a:solidFill>
          <a:ln w="9525" algn="ctr">
            <a:solidFill>
              <a:schemeClr val="tx1"/>
            </a:solidFill>
            <a:miter lim="800000"/>
            <a:headEnd/>
            <a:tailEnd/>
          </a:ln>
          <a:effectLst/>
        </p:spPr>
        <p:txBody>
          <a:bodyPr wrap="square" tIns="91440" bIns="91440" anchor="ctr">
            <a:spAutoFit/>
          </a:bodyPr>
          <a:lstStyle/>
          <a:p>
            <a:endParaRPr lang="en-US"/>
          </a:p>
        </p:txBody>
      </p:sp>
      <p:sp>
        <p:nvSpPr>
          <p:cNvPr id="85001" name="Rectangle 9"/>
          <p:cNvSpPr>
            <a:spLocks noGrp="1" noChangeArrowheads="1"/>
          </p:cNvSpPr>
          <p:nvPr>
            <p:ph type="title"/>
          </p:nvPr>
        </p:nvSpPr>
        <p:spPr>
          <a:xfrm>
            <a:off x="457200" y="0"/>
            <a:ext cx="8007350" cy="1143000"/>
          </a:xfrm>
          <a:noFill/>
          <a:ln/>
        </p:spPr>
        <p:txBody>
          <a:bodyPr rIns="0" anchor="b">
            <a:noAutofit/>
          </a:bodyPr>
          <a:lstStyle/>
          <a:p>
            <a:r>
              <a:rPr lang="en-US" altLang="zh-CN" sz="3600" dirty="0">
                <a:ea typeface="SimSun" pitchFamily="2" charset="-122"/>
              </a:rPr>
              <a:t>Maternal strategies to counter </a:t>
            </a:r>
            <a:r>
              <a:rPr lang="en-US" altLang="zh-CN" sz="3600" dirty="0" smtClean="0">
                <a:ea typeface="SimSun" pitchFamily="2" charset="-122"/>
              </a:rPr>
              <a:t>                                   feeding difficulties</a:t>
            </a:r>
            <a:endParaRPr lang="en-US" altLang="zh-CN" sz="3600" dirty="0">
              <a:ea typeface="SimSun" pitchFamily="2" charset="-122"/>
            </a:endParaRPr>
          </a:p>
        </p:txBody>
      </p:sp>
      <p:sp>
        <p:nvSpPr>
          <p:cNvPr id="85003" name="Rectangle 11"/>
          <p:cNvSpPr>
            <a:spLocks noChangeArrowheads="1"/>
          </p:cNvSpPr>
          <p:nvPr/>
        </p:nvSpPr>
        <p:spPr bwMode="auto">
          <a:xfrm>
            <a:off x="825500" y="6461125"/>
            <a:ext cx="7894638" cy="396875"/>
          </a:xfrm>
          <a:prstGeom prst="rect">
            <a:avLst/>
          </a:prstGeom>
          <a:noFill/>
          <a:ln w="9525" algn="ctr">
            <a:noFill/>
            <a:miter lim="800000"/>
            <a:headEnd/>
            <a:tailEnd/>
          </a:ln>
          <a:effectLst/>
        </p:spPr>
        <p:txBody>
          <a:bodyPr tIns="91440" bIns="91440">
            <a:spAutoFit/>
          </a:bodyPr>
          <a:lstStyle/>
          <a:p>
            <a:pPr eaLnBrk="0" hangingPunct="0">
              <a:spcAft>
                <a:spcPts val="600"/>
              </a:spcAft>
            </a:pPr>
            <a:r>
              <a:rPr lang="en-US" sz="1400" dirty="0">
                <a:solidFill>
                  <a:srgbClr val="662D91"/>
                </a:solidFill>
              </a:rPr>
              <a:t>Prof. Jin </a:t>
            </a:r>
            <a:r>
              <a:rPr lang="en-US" sz="1400" dirty="0" err="1">
                <a:solidFill>
                  <a:srgbClr val="662D91"/>
                </a:solidFill>
              </a:rPr>
              <a:t>Xingming</a:t>
            </a:r>
            <a:r>
              <a:rPr lang="en-US" sz="1400" dirty="0">
                <a:solidFill>
                  <a:srgbClr val="662D91"/>
                </a:solidFill>
              </a:rPr>
              <a:t> and Prof. Shi </a:t>
            </a:r>
            <a:r>
              <a:rPr lang="en-US" sz="1400" dirty="0" err="1">
                <a:solidFill>
                  <a:srgbClr val="662D91"/>
                </a:solidFill>
              </a:rPr>
              <a:t>Rongc</a:t>
            </a:r>
            <a:endParaRPr lang="en-US" sz="1400" dirty="0">
              <a:solidFill>
                <a:srgbClr val="662D91"/>
              </a:solidFill>
            </a:endParaRPr>
          </a:p>
        </p:txBody>
      </p:sp>
      <p:sp>
        <p:nvSpPr>
          <p:cNvPr id="85004" name="Rectangle 12"/>
          <p:cNvSpPr>
            <a:spLocks noChangeArrowheads="1"/>
          </p:cNvSpPr>
          <p:nvPr/>
        </p:nvSpPr>
        <p:spPr bwMode="auto">
          <a:xfrm>
            <a:off x="711200" y="4914900"/>
            <a:ext cx="2133600" cy="1092200"/>
          </a:xfrm>
          <a:prstGeom prst="rect">
            <a:avLst/>
          </a:prstGeom>
          <a:noFill/>
          <a:ln w="19050">
            <a:noFill/>
            <a:miter lim="800000"/>
            <a:headEnd/>
            <a:tailEnd/>
          </a:ln>
          <a:effectLst/>
        </p:spPr>
        <p:txBody>
          <a:bodyPr wrap="none" anchor="ctr"/>
          <a:lstStyle/>
          <a:p>
            <a:pPr algn="ctr"/>
            <a:endParaRPr lang="en-US">
              <a:solidFill>
                <a:srgbClr val="FFFFFF"/>
              </a:solidFill>
            </a:endParaRPr>
          </a:p>
        </p:txBody>
      </p:sp>
      <p:sp>
        <p:nvSpPr>
          <p:cNvPr id="85005" name="Rectangle 13"/>
          <p:cNvSpPr>
            <a:spLocks noChangeArrowheads="1"/>
          </p:cNvSpPr>
          <p:nvPr/>
        </p:nvSpPr>
        <p:spPr bwMode="auto">
          <a:xfrm>
            <a:off x="685800" y="5105400"/>
            <a:ext cx="2514600" cy="1104900"/>
          </a:xfrm>
          <a:prstGeom prst="rect">
            <a:avLst/>
          </a:prstGeom>
          <a:solidFill>
            <a:schemeClr val="bg1"/>
          </a:solidFill>
          <a:ln w="19050">
            <a:solidFill>
              <a:schemeClr val="bg1"/>
            </a:solidFill>
            <a:miter lim="800000"/>
            <a:headEnd/>
            <a:tailEnd/>
          </a:ln>
          <a:effectLst/>
        </p:spPr>
        <p:txBody>
          <a:bodyPr wrap="none" anchor="ctr"/>
          <a:lstStyle/>
          <a:p>
            <a:endParaRPr lang="en-US"/>
          </a:p>
        </p:txBody>
      </p:sp>
      <p:sp>
        <p:nvSpPr>
          <p:cNvPr id="17" name="Rectangle 16"/>
          <p:cNvSpPr/>
          <p:nvPr/>
        </p:nvSpPr>
        <p:spPr>
          <a:xfrm>
            <a:off x="0" y="1143000"/>
            <a:ext cx="8229600" cy="152400"/>
          </a:xfrm>
          <a:prstGeom prst="rect">
            <a:avLst/>
          </a:prstGeom>
          <a:solidFill>
            <a:srgbClr val="2B8936"/>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48"/>
          <p:cNvSpPr>
            <a:spLocks noChangeArrowheads="1"/>
          </p:cNvSpPr>
          <p:nvPr/>
        </p:nvSpPr>
        <p:spPr bwMode="auto">
          <a:xfrm>
            <a:off x="3733800" y="6505575"/>
            <a:ext cx="3048000" cy="352425"/>
          </a:xfrm>
          <a:prstGeom prst="rect">
            <a:avLst/>
          </a:prstGeom>
          <a:noFill/>
          <a:ln w="9525">
            <a:noFill/>
            <a:miter lim="800000"/>
            <a:headEnd/>
            <a:tailEnd/>
          </a:ln>
        </p:spPr>
        <p:txBody>
          <a:bodyPr wrap="none" anchor="ctr"/>
          <a:lstStyle/>
          <a:p>
            <a:pPr eaLnBrk="0" hangingPunct="0"/>
            <a:r>
              <a:rPr lang="en-US" sz="1400" dirty="0" err="1"/>
              <a:t>Shanghai 2008</a:t>
            </a:r>
          </a:p>
        </p:txBody>
      </p:sp>
      <p:sp>
        <p:nvSpPr>
          <p:cNvPr id="84999" name="Oval 7"/>
          <p:cNvSpPr>
            <a:spLocks noChangeArrowheads="1"/>
          </p:cNvSpPr>
          <p:nvPr/>
        </p:nvSpPr>
        <p:spPr bwMode="auto">
          <a:xfrm>
            <a:off x="457200" y="4263900"/>
            <a:ext cx="2235200" cy="812800"/>
          </a:xfrm>
          <a:prstGeom prst="ellipse">
            <a:avLst/>
          </a:prstGeom>
          <a:noFill/>
          <a:ln w="19050" algn="ctr">
            <a:solidFill>
              <a:srgbClr val="FF0000"/>
            </a:solidFill>
            <a:round/>
            <a:headEnd/>
            <a:tailEnd/>
          </a:ln>
          <a:effectLst/>
        </p:spPr>
        <p:txBody>
          <a:bodyPr tIns="91440" bIns="91440" anchor="ctr">
            <a:spAutoFit/>
          </a:bodyPr>
          <a:lstStyle/>
          <a:p>
            <a:endParaRPr lang="en-US"/>
          </a:p>
        </p:txBody>
      </p:sp>
      <p:sp>
        <p:nvSpPr>
          <p:cNvPr id="20" name="Rectangle 19"/>
          <p:cNvSpPr/>
          <p:nvPr/>
        </p:nvSpPr>
        <p:spPr>
          <a:xfrm>
            <a:off x="8534400" y="0"/>
            <a:ext cx="609600" cy="7239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4" descr="http://cdn.imagepush.to/in/625x2090/i/2/25/258/48.jpg"/>
          <p:cNvPicPr>
            <a:picLocks noChangeAspect="1" noChangeArrowheads="1"/>
          </p:cNvPicPr>
          <p:nvPr/>
        </p:nvPicPr>
        <p:blipFill rotWithShape="1">
          <a:blip r:embed="rId5" cstate="print"/>
          <a:srcRect l="16406"/>
          <a:stretch/>
        </p:blipFill>
        <p:spPr bwMode="auto">
          <a:xfrm>
            <a:off x="1828800" y="1337736"/>
            <a:ext cx="6629400" cy="5291664"/>
          </a:xfrm>
          <a:prstGeom prst="rect">
            <a:avLst/>
          </a:prstGeom>
          <a:noFill/>
          <a:ln>
            <a:solidFill>
              <a:srgbClr val="00B050"/>
            </a:solid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0.70"/>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838200"/>
            <a:ext cx="84582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 name="Text Box 1"/>
          <p:cNvSpPr txBox="1">
            <a:spLocks noChangeArrowheads="1"/>
          </p:cNvSpPr>
          <p:nvPr/>
        </p:nvSpPr>
        <p:spPr bwMode="auto">
          <a:xfrm>
            <a:off x="381000" y="0"/>
            <a:ext cx="7924800" cy="414764"/>
          </a:xfrm>
          <a:prstGeom prst="rect">
            <a:avLst/>
          </a:prstGeom>
          <a:noFill/>
          <a:ln w="9525">
            <a:noFill/>
            <a:round/>
            <a:headEnd/>
            <a:tailEnd/>
          </a:ln>
          <a:effectLst/>
        </p:spPr>
        <p:txBody>
          <a:bodyPr lIns="0" tIns="0" rIns="0" bIns="0"/>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3600" dirty="0">
                <a:solidFill>
                  <a:srgbClr val="000000"/>
                </a:solidFill>
                <a:latin typeface="+mj-lt"/>
              </a:rPr>
              <a:t>An approach to identifying and managing feeding </a:t>
            </a:r>
            <a:r>
              <a:rPr lang="en-GB" sz="3600" dirty="0" smtClean="0">
                <a:solidFill>
                  <a:srgbClr val="000000"/>
                </a:solidFill>
                <a:latin typeface="+mj-lt"/>
              </a:rPr>
              <a:t>difficulties</a:t>
            </a:r>
            <a:endParaRPr lang="en-GB" sz="3600" dirty="0">
              <a:solidFill>
                <a:srgbClr val="000000"/>
              </a:solidFill>
              <a:latin typeface="+mj-lt"/>
            </a:endParaRPr>
          </a:p>
        </p:txBody>
      </p:sp>
      <p:pic>
        <p:nvPicPr>
          <p:cNvPr id="2052" name="Picture 3"/>
          <p:cNvPicPr>
            <a:picLocks noChangeAspect="1" noChangeArrowheads="1"/>
          </p:cNvPicPr>
          <p:nvPr/>
        </p:nvPicPr>
        <p:blipFill>
          <a:blip r:embed="rId3" cstate="print"/>
          <a:srcRect/>
          <a:stretch>
            <a:fillRect/>
          </a:stretch>
        </p:blipFill>
        <p:spPr bwMode="auto">
          <a:xfrm>
            <a:off x="2743200" y="1726986"/>
            <a:ext cx="4259520" cy="4292814"/>
          </a:xfrm>
          <a:prstGeom prst="rect">
            <a:avLst/>
          </a:prstGeom>
          <a:noFill/>
          <a:ln w="9525">
            <a:noFill/>
            <a:round/>
            <a:headEnd/>
            <a:tailEnd/>
          </a:ln>
          <a:effectLst/>
        </p:spPr>
      </p:pic>
      <p:grpSp>
        <p:nvGrpSpPr>
          <p:cNvPr id="14" name="Group 13"/>
          <p:cNvGrpSpPr/>
          <p:nvPr/>
        </p:nvGrpSpPr>
        <p:grpSpPr>
          <a:xfrm>
            <a:off x="958560" y="6397536"/>
            <a:ext cx="7509600" cy="406357"/>
            <a:chOff x="958560" y="6397536"/>
            <a:chExt cx="7509600" cy="406357"/>
          </a:xfrm>
        </p:grpSpPr>
        <p:pic>
          <p:nvPicPr>
            <p:cNvPr id="2051" name="Picture 2"/>
            <p:cNvPicPr>
              <a:picLocks noChangeAspect="1" noChangeArrowheads="1"/>
            </p:cNvPicPr>
            <p:nvPr/>
          </p:nvPicPr>
          <p:blipFill>
            <a:blip r:embed="rId4" cstate="print"/>
            <a:srcRect/>
            <a:stretch>
              <a:fillRect/>
            </a:stretch>
          </p:blipFill>
          <p:spPr bwMode="auto">
            <a:xfrm>
              <a:off x="6324600" y="6414505"/>
              <a:ext cx="2143560" cy="389388"/>
            </a:xfrm>
            <a:prstGeom prst="rect">
              <a:avLst/>
            </a:prstGeom>
            <a:noFill/>
            <a:ln w="9525">
              <a:noFill/>
              <a:round/>
              <a:headEnd/>
              <a:tailEnd/>
            </a:ln>
            <a:effectLst/>
          </p:spPr>
        </p:pic>
        <p:sp>
          <p:nvSpPr>
            <p:cNvPr id="2053" name="Text Box 4"/>
            <p:cNvSpPr txBox="1">
              <a:spLocks noChangeArrowheads="1"/>
            </p:cNvSpPr>
            <p:nvPr/>
          </p:nvSpPr>
          <p:spPr bwMode="auto">
            <a:xfrm>
              <a:off x="958560" y="6397536"/>
              <a:ext cx="3918240" cy="231864"/>
            </a:xfrm>
            <a:prstGeom prst="rect">
              <a:avLst/>
            </a:prstGeom>
            <a:noFill/>
            <a:ln w="9525">
              <a:noFill/>
              <a:round/>
              <a:headEnd/>
              <a:tailEnd/>
            </a:ln>
            <a:effectLst/>
          </p:spPr>
          <p:txBody>
            <a:bodyPr lIns="0" tIns="0" rIns="0" bIns="0"/>
            <a:lstStyle/>
            <a:p>
              <a:pPr>
                <a:tabLst>
                  <a:tab pos="656650" algn="l"/>
                  <a:tab pos="1313299" algn="l"/>
                  <a:tab pos="1969949" algn="l"/>
                  <a:tab pos="2626599" algn="l"/>
                  <a:tab pos="3283248" algn="l"/>
                </a:tabLst>
              </a:pPr>
              <a:r>
                <a:rPr lang="en-GB" sz="1100" b="1" dirty="0">
                  <a:solidFill>
                    <a:srgbClr val="000000"/>
                  </a:solidFill>
                  <a:latin typeface="Arial" pitchFamily="34" charset="0"/>
                </a:rPr>
                <a:t>Benny Kerzner et al. </a:t>
              </a:r>
              <a:r>
                <a:rPr lang="en-GB" sz="1100" b="1" dirty="0" err="1">
                  <a:solidFill>
                    <a:srgbClr val="000000"/>
                  </a:solidFill>
                  <a:latin typeface="Arial" pitchFamily="34" charset="0"/>
                </a:rPr>
                <a:t>Pediatrics</a:t>
              </a:r>
              <a:r>
                <a:rPr lang="en-GB" sz="1100" b="1" dirty="0">
                  <a:solidFill>
                    <a:srgbClr val="000000"/>
                  </a:solidFill>
                  <a:latin typeface="Arial" pitchFamily="34" charset="0"/>
                </a:rPr>
                <a:t> 2015;135:344-353</a:t>
              </a:r>
            </a:p>
          </p:txBody>
        </p:sp>
      </p:grpSp>
      <p:sp>
        <p:nvSpPr>
          <p:cNvPr id="2054" name="Text Box 5"/>
          <p:cNvSpPr txBox="1">
            <a:spLocks noChangeArrowheads="1"/>
          </p:cNvSpPr>
          <p:nvPr/>
        </p:nvSpPr>
        <p:spPr bwMode="auto">
          <a:xfrm>
            <a:off x="424800" y="6613175"/>
            <a:ext cx="4930560" cy="3470764"/>
          </a:xfrm>
          <a:prstGeom prst="rect">
            <a:avLst/>
          </a:prstGeom>
          <a:noFill/>
          <a:ln w="9525">
            <a:noFill/>
            <a:round/>
            <a:headEnd/>
            <a:tailEnd/>
          </a:ln>
          <a:effectLst/>
        </p:spPr>
        <p:txBody>
          <a:bodyPr lIns="0" tIns="0" rIns="0" bIns="0"/>
          <a:lstStyle/>
          <a:p>
            <a:pPr marL="77761" indent="-77761">
              <a:tabLst>
                <a:tab pos="656650" algn="l"/>
                <a:tab pos="1313299" algn="l"/>
                <a:tab pos="1969949" algn="l"/>
                <a:tab pos="2626599" algn="l"/>
                <a:tab pos="3283248" algn="l"/>
                <a:tab pos="3939898" algn="l"/>
                <a:tab pos="4596548" algn="l"/>
              </a:tabLst>
            </a:pPr>
            <a:r>
              <a:rPr lang="en-GB" sz="900" dirty="0">
                <a:solidFill>
                  <a:srgbClr val="000000"/>
                </a:solidFill>
                <a:latin typeface="Arial" pitchFamily="34" charset="0"/>
              </a:rPr>
              <a:t>©2015 by American Academy of </a:t>
            </a:r>
            <a:r>
              <a:rPr lang="en-GB" sz="900" dirty="0" err="1">
                <a:solidFill>
                  <a:srgbClr val="000000"/>
                </a:solidFill>
                <a:latin typeface="Arial" pitchFamily="34" charset="0"/>
              </a:rPr>
              <a:t>Pediatrics</a:t>
            </a:r>
            <a:endParaRPr lang="en-GB" sz="900" dirty="0">
              <a:solidFill>
                <a:srgbClr val="000000"/>
              </a:solidFill>
              <a:latin typeface="Arial" pitchFamily="34" charset="0"/>
            </a:endParaRPr>
          </a:p>
        </p:txBody>
      </p:sp>
      <p:sp>
        <p:nvSpPr>
          <p:cNvPr id="8" name="Text Box 1"/>
          <p:cNvSpPr txBox="1">
            <a:spLocks noChangeArrowheads="1"/>
          </p:cNvSpPr>
          <p:nvPr/>
        </p:nvSpPr>
        <p:spPr bwMode="auto">
          <a:xfrm>
            <a:off x="533400" y="1371600"/>
            <a:ext cx="1905000" cy="414764"/>
          </a:xfrm>
          <a:prstGeom prst="rect">
            <a:avLst/>
          </a:prstGeom>
          <a:noFill/>
          <a:ln w="9525">
            <a:noFill/>
            <a:round/>
            <a:headEnd/>
            <a:tailEnd/>
          </a:ln>
          <a:effectLst/>
        </p:spPr>
        <p:txBody>
          <a:bodyPr lIns="0" tIns="0" rIns="0" bIns="0"/>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500" b="1" dirty="0" smtClean="0">
                <a:solidFill>
                  <a:schemeClr val="bg1">
                    <a:lumMod val="50000"/>
                  </a:schemeClr>
                </a:solidFill>
                <a:latin typeface="Arial" pitchFamily="34" charset="0"/>
              </a:rPr>
              <a:t>Background</a:t>
            </a:r>
            <a:endParaRPr lang="en-GB" sz="1500" b="1" dirty="0">
              <a:solidFill>
                <a:schemeClr val="bg1">
                  <a:lumMod val="50000"/>
                </a:schemeClr>
              </a:solidFill>
              <a:latin typeface="Arial" pitchFamily="34" charset="0"/>
            </a:endParaRPr>
          </a:p>
        </p:txBody>
      </p:sp>
      <p:sp>
        <p:nvSpPr>
          <p:cNvPr id="9" name="Text Box 1"/>
          <p:cNvSpPr txBox="1">
            <a:spLocks noChangeArrowheads="1"/>
          </p:cNvSpPr>
          <p:nvPr/>
        </p:nvSpPr>
        <p:spPr bwMode="auto">
          <a:xfrm>
            <a:off x="533400" y="1752600"/>
            <a:ext cx="1905000" cy="414764"/>
          </a:xfrm>
          <a:prstGeom prst="rect">
            <a:avLst/>
          </a:prstGeom>
          <a:noFill/>
          <a:ln w="9525">
            <a:noFill/>
            <a:round/>
            <a:headEnd/>
            <a:tailEnd/>
          </a:ln>
          <a:effectLst/>
        </p:spPr>
        <p:txBody>
          <a:bodyPr lIns="0" tIns="0" rIns="0" bIns="0"/>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500" b="1" dirty="0" smtClean="0">
                <a:solidFill>
                  <a:schemeClr val="bg1">
                    <a:lumMod val="50000"/>
                  </a:schemeClr>
                </a:solidFill>
                <a:latin typeface="Arial" pitchFamily="34" charset="0"/>
              </a:rPr>
              <a:t>Presentation</a:t>
            </a:r>
            <a:endParaRPr lang="en-GB" sz="1500" b="1" dirty="0">
              <a:solidFill>
                <a:schemeClr val="bg1">
                  <a:lumMod val="50000"/>
                </a:schemeClr>
              </a:solidFill>
              <a:latin typeface="Arial" pitchFamily="34" charset="0"/>
            </a:endParaRPr>
          </a:p>
        </p:txBody>
      </p:sp>
      <p:sp>
        <p:nvSpPr>
          <p:cNvPr id="10" name="Text Box 1"/>
          <p:cNvSpPr txBox="1">
            <a:spLocks noChangeArrowheads="1"/>
          </p:cNvSpPr>
          <p:nvPr/>
        </p:nvSpPr>
        <p:spPr bwMode="auto">
          <a:xfrm>
            <a:off x="533400" y="2743200"/>
            <a:ext cx="1905000" cy="414764"/>
          </a:xfrm>
          <a:prstGeom prst="rect">
            <a:avLst/>
          </a:prstGeom>
          <a:noFill/>
          <a:ln w="9525">
            <a:noFill/>
            <a:round/>
            <a:headEnd/>
            <a:tailEnd/>
          </a:ln>
          <a:effectLst/>
        </p:spPr>
        <p:txBody>
          <a:bodyPr lIns="0" tIns="0" rIns="0" bIns="0"/>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2400" b="1" dirty="0" smtClean="0">
                <a:latin typeface="Arial" pitchFamily="34" charset="0"/>
              </a:rPr>
              <a:t>Evaluation</a:t>
            </a:r>
            <a:endParaRPr lang="en-GB" sz="2400" b="1" dirty="0">
              <a:latin typeface="Arial" pitchFamily="34" charset="0"/>
            </a:endParaRPr>
          </a:p>
        </p:txBody>
      </p:sp>
      <p:sp>
        <p:nvSpPr>
          <p:cNvPr id="11" name="Text Box 1"/>
          <p:cNvSpPr txBox="1">
            <a:spLocks noChangeArrowheads="1"/>
          </p:cNvSpPr>
          <p:nvPr/>
        </p:nvSpPr>
        <p:spPr bwMode="auto">
          <a:xfrm>
            <a:off x="533400" y="4800600"/>
            <a:ext cx="1905000" cy="414764"/>
          </a:xfrm>
          <a:prstGeom prst="rect">
            <a:avLst/>
          </a:prstGeom>
          <a:noFill/>
          <a:ln w="9525">
            <a:noFill/>
            <a:round/>
            <a:headEnd/>
            <a:tailEnd/>
          </a:ln>
          <a:effectLst/>
        </p:spPr>
        <p:txBody>
          <a:bodyPr lIns="0" tIns="0" rIns="0" bIns="0"/>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500" b="1" dirty="0" smtClean="0">
                <a:solidFill>
                  <a:schemeClr val="bg1">
                    <a:lumMod val="50000"/>
                  </a:schemeClr>
                </a:solidFill>
                <a:latin typeface="Arial" pitchFamily="34" charset="0"/>
              </a:rPr>
              <a:t>Classification  and Management</a:t>
            </a:r>
            <a:endParaRPr lang="en-GB" sz="1500" b="1" dirty="0">
              <a:solidFill>
                <a:schemeClr val="bg1">
                  <a:lumMod val="50000"/>
                </a:schemeClr>
              </a:solidFill>
              <a:latin typeface="Arial" pitchFamily="34" charset="0"/>
            </a:endParaRPr>
          </a:p>
        </p:txBody>
      </p:sp>
      <p:sp>
        <p:nvSpPr>
          <p:cNvPr id="13" name="Rectangle 12"/>
          <p:cNvSpPr/>
          <p:nvPr/>
        </p:nvSpPr>
        <p:spPr>
          <a:xfrm>
            <a:off x="0" y="1143000"/>
            <a:ext cx="8229600" cy="152400"/>
          </a:xfrm>
          <a:prstGeom prst="rect">
            <a:avLst/>
          </a:prstGeom>
          <a:solidFill>
            <a:srgbClr val="2B8936"/>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p:cNvCxnSpPr/>
          <p:nvPr/>
        </p:nvCxnSpPr>
        <p:spPr bwMode="auto">
          <a:xfrm>
            <a:off x="7505700" y="4592638"/>
            <a:ext cx="9525" cy="236537"/>
          </a:xfrm>
          <a:prstGeom prst="line">
            <a:avLst/>
          </a:prstGeom>
          <a:ln w="19050">
            <a:solidFill>
              <a:schemeClr val="bg1">
                <a:lumMod val="8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auto">
          <a:xfrm flipH="1">
            <a:off x="3027363" y="4598988"/>
            <a:ext cx="0" cy="215900"/>
          </a:xfrm>
          <a:prstGeom prst="line">
            <a:avLst/>
          </a:prstGeom>
          <a:ln w="19050">
            <a:solidFill>
              <a:schemeClr val="bg1">
                <a:lumMod val="8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auto">
          <a:xfrm>
            <a:off x="1038225" y="5238750"/>
            <a:ext cx="9525" cy="152400"/>
          </a:xfrm>
          <a:prstGeom prst="line">
            <a:avLst/>
          </a:prstGeom>
          <a:ln w="19050">
            <a:solidFill>
              <a:schemeClr val="bg1">
                <a:lumMod val="8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auto">
          <a:xfrm>
            <a:off x="5105400" y="5229225"/>
            <a:ext cx="9525" cy="152400"/>
          </a:xfrm>
          <a:prstGeom prst="line">
            <a:avLst/>
          </a:prstGeom>
          <a:ln w="19050">
            <a:solidFill>
              <a:schemeClr val="bg1">
                <a:lumMod val="8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auto">
          <a:xfrm>
            <a:off x="3028950" y="5238750"/>
            <a:ext cx="9525" cy="152400"/>
          </a:xfrm>
          <a:prstGeom prst="line">
            <a:avLst/>
          </a:prstGeom>
          <a:ln w="19050">
            <a:solidFill>
              <a:schemeClr val="bg1">
                <a:lumMod val="85000"/>
              </a:schemeClr>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2" name="Group 30"/>
          <p:cNvGrpSpPr>
            <a:grpSpLocks/>
          </p:cNvGrpSpPr>
          <p:nvPr/>
        </p:nvGrpSpPr>
        <p:grpSpPr bwMode="auto">
          <a:xfrm>
            <a:off x="533400" y="2355849"/>
            <a:ext cx="6533254" cy="2887663"/>
            <a:chOff x="1349375" y="1613495"/>
            <a:chExt cx="6533254" cy="2887385"/>
          </a:xfrm>
        </p:grpSpPr>
        <p:cxnSp>
          <p:nvCxnSpPr>
            <p:cNvPr id="37902" name="Straight Connector 37"/>
            <p:cNvCxnSpPr>
              <a:cxnSpLocks noChangeShapeType="1"/>
            </p:cNvCxnSpPr>
            <p:nvPr/>
          </p:nvCxnSpPr>
          <p:spPr bwMode="auto">
            <a:xfrm>
              <a:off x="5467350" y="1613495"/>
              <a:ext cx="0" cy="533400"/>
            </a:xfrm>
            <a:prstGeom prst="line">
              <a:avLst/>
            </a:prstGeom>
            <a:noFill/>
            <a:ln w="19050" algn="ctr">
              <a:solidFill>
                <a:schemeClr val="bg1">
                  <a:lumMod val="75000"/>
                </a:schemeClr>
              </a:solidFill>
              <a:round/>
              <a:headEnd/>
              <a:tailEnd/>
            </a:ln>
          </p:spPr>
        </p:cxnSp>
        <p:cxnSp>
          <p:nvCxnSpPr>
            <p:cNvPr id="37903" name="Straight Connector 37"/>
            <p:cNvCxnSpPr>
              <a:cxnSpLocks noChangeShapeType="1"/>
              <a:stCxn id="38" idx="1"/>
              <a:endCxn id="46" idx="0"/>
            </p:cNvCxnSpPr>
            <p:nvPr/>
          </p:nvCxnSpPr>
          <p:spPr bwMode="auto">
            <a:xfrm flipH="1">
              <a:off x="2822436" y="2413423"/>
              <a:ext cx="1505276" cy="271533"/>
            </a:xfrm>
            <a:prstGeom prst="line">
              <a:avLst/>
            </a:prstGeom>
            <a:noFill/>
            <a:ln w="19050" algn="ctr">
              <a:solidFill>
                <a:schemeClr val="tx1"/>
              </a:solidFill>
              <a:round/>
              <a:headEnd/>
              <a:tailEnd/>
            </a:ln>
          </p:spPr>
        </p:cxnSp>
        <p:cxnSp>
          <p:nvCxnSpPr>
            <p:cNvPr id="37904" name="Straight Connector 37"/>
            <p:cNvCxnSpPr>
              <a:cxnSpLocks noChangeShapeType="1"/>
              <a:stCxn id="47" idx="0"/>
              <a:endCxn id="38" idx="3"/>
            </p:cNvCxnSpPr>
            <p:nvPr/>
          </p:nvCxnSpPr>
          <p:spPr bwMode="auto">
            <a:xfrm flipH="1" flipV="1">
              <a:off x="6484914" y="2413423"/>
              <a:ext cx="1397715" cy="223912"/>
            </a:xfrm>
            <a:prstGeom prst="line">
              <a:avLst/>
            </a:prstGeom>
            <a:noFill/>
            <a:ln w="19050" algn="ctr">
              <a:solidFill>
                <a:schemeClr val="tx1"/>
              </a:solidFill>
              <a:round/>
              <a:headEnd/>
              <a:tailEnd/>
            </a:ln>
          </p:spPr>
        </p:cxnSp>
        <p:cxnSp>
          <p:nvCxnSpPr>
            <p:cNvPr id="55" name="Straight Connector 54"/>
            <p:cNvCxnSpPr/>
            <p:nvPr/>
          </p:nvCxnSpPr>
          <p:spPr bwMode="auto">
            <a:xfrm flipH="1">
              <a:off x="3360738" y="4285001"/>
              <a:ext cx="0" cy="215879"/>
            </a:xfrm>
            <a:prstGeom prst="line">
              <a:avLst/>
            </a:prstGeom>
            <a:ln w="19050">
              <a:solidFill>
                <a:schemeClr val="bg1">
                  <a:lumMod val="7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auto">
            <a:xfrm flipH="1">
              <a:off x="7827963" y="4285001"/>
              <a:ext cx="0" cy="215879"/>
            </a:xfrm>
            <a:prstGeom prst="line">
              <a:avLst/>
            </a:prstGeom>
            <a:ln w="19050">
              <a:solidFill>
                <a:schemeClr val="bg1">
                  <a:lumMod val="7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bwMode="auto">
            <a:xfrm>
              <a:off x="1349375" y="4494531"/>
              <a:ext cx="4098925" cy="1587"/>
            </a:xfrm>
            <a:prstGeom prst="line">
              <a:avLst/>
            </a:prstGeom>
            <a:ln w="19050" cmpd="sng">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62" name="Straight Connector 61"/>
            <p:cNvCxnSpPr/>
            <p:nvPr/>
          </p:nvCxnSpPr>
          <p:spPr bwMode="auto">
            <a:xfrm>
              <a:off x="5438775" y="3631014"/>
              <a:ext cx="9525" cy="236514"/>
            </a:xfrm>
            <a:prstGeom prst="line">
              <a:avLst/>
            </a:prstGeom>
            <a:ln w="19050">
              <a:solidFill>
                <a:schemeClr val="bg1">
                  <a:lumMod val="7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362325" y="3867528"/>
              <a:ext cx="4457700" cy="1588"/>
            </a:xfrm>
            <a:prstGeom prst="line">
              <a:avLst/>
            </a:prstGeom>
            <a:ln w="19050" cmpd="sng">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3470275" y="3156397"/>
              <a:ext cx="1920875" cy="187307"/>
            </a:xfrm>
            <a:prstGeom prst="line">
              <a:avLst/>
            </a:prstGeom>
            <a:ln w="19050" cmpd="sng">
              <a:solidFill>
                <a:schemeClr val="tx1"/>
              </a:solidFill>
            </a:ln>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flipH="1">
              <a:off x="5457825" y="3099252"/>
              <a:ext cx="1947863" cy="244451"/>
            </a:xfrm>
            <a:prstGeom prst="line">
              <a:avLst/>
            </a:prstGeom>
            <a:ln w="19050" cmpd="sng">
              <a:solidFill>
                <a:schemeClr val="tx1"/>
              </a:solidFill>
            </a:ln>
          </p:spPr>
          <p:style>
            <a:lnRef idx="1">
              <a:schemeClr val="dk1"/>
            </a:lnRef>
            <a:fillRef idx="0">
              <a:schemeClr val="dk1"/>
            </a:fillRef>
            <a:effectRef idx="0">
              <a:schemeClr val="dk1"/>
            </a:effectRef>
            <a:fontRef idx="minor">
              <a:schemeClr val="tx1"/>
            </a:fontRef>
          </p:style>
        </p:cxnSp>
      </p:grpSp>
      <p:sp>
        <p:nvSpPr>
          <p:cNvPr id="38" name="History grow"/>
          <p:cNvSpPr/>
          <p:nvPr/>
        </p:nvSpPr>
        <p:spPr>
          <a:xfrm>
            <a:off x="3511737" y="2603499"/>
            <a:ext cx="2157202" cy="1104710"/>
          </a:xfrm>
          <a:prstGeom prst="roundRect">
            <a:avLst/>
          </a:prstGeom>
          <a:solidFill>
            <a:schemeClr val="accent3">
              <a:lumMod val="40000"/>
              <a:lumOff val="60000"/>
            </a:schemeClr>
          </a:solidFill>
          <a:ln w="19050">
            <a:solidFill>
              <a:srgbClr val="00B050"/>
            </a:solidFill>
          </a:ln>
        </p:spPr>
        <p:style>
          <a:lnRef idx="1">
            <a:schemeClr val="accent1"/>
          </a:lnRef>
          <a:fillRef idx="2">
            <a:schemeClr val="accent1"/>
          </a:fillRef>
          <a:effectRef idx="1">
            <a:schemeClr val="accent1"/>
          </a:effectRef>
          <a:fontRef idx="minor">
            <a:schemeClr val="dk1"/>
          </a:fontRef>
        </p:style>
        <p:txBody>
          <a:bodyPr lIns="36000" tIns="36000" rIns="36000" bIns="36000" anchor="ctr" anchorCtr="1"/>
          <a:lstStyle/>
          <a:p>
            <a:pPr algn="ctr">
              <a:spcAft>
                <a:spcPts val="600"/>
              </a:spcAft>
              <a:defRPr/>
            </a:pPr>
            <a:r>
              <a:rPr lang="en-US" altLang="en-US" sz="2000" b="1" dirty="0">
                <a:solidFill>
                  <a:schemeClr val="tx1"/>
                </a:solidFill>
                <a:latin typeface="Calibri" pitchFamily="34" charset="0"/>
                <a:ea typeface="ヒラギノ角ゴ Pro W3" charset="-128"/>
              </a:rPr>
              <a:t>History,</a:t>
            </a:r>
            <a:br>
              <a:rPr lang="en-US" altLang="en-US" sz="2000" b="1" dirty="0">
                <a:solidFill>
                  <a:schemeClr val="tx1"/>
                </a:solidFill>
                <a:latin typeface="Calibri" pitchFamily="34" charset="0"/>
                <a:ea typeface="ヒラギノ角ゴ Pro W3" charset="-128"/>
              </a:rPr>
            </a:br>
            <a:r>
              <a:rPr lang="en-US" altLang="en-US" sz="2000" b="1" dirty="0">
                <a:solidFill>
                  <a:schemeClr val="tx1"/>
                </a:solidFill>
                <a:latin typeface="Calibri" pitchFamily="34" charset="0"/>
                <a:ea typeface="ヒラギノ角ゴ Pro W3" charset="-128"/>
              </a:rPr>
              <a:t>Anthropometrics </a:t>
            </a:r>
            <a:br>
              <a:rPr lang="en-US" altLang="en-US" sz="2000" b="1" dirty="0">
                <a:solidFill>
                  <a:schemeClr val="tx1"/>
                </a:solidFill>
                <a:latin typeface="Calibri" pitchFamily="34" charset="0"/>
                <a:ea typeface="ヒラギノ角ゴ Pro W3" charset="-128"/>
              </a:rPr>
            </a:br>
            <a:r>
              <a:rPr lang="en-US" altLang="en-US" sz="2000" b="1" dirty="0">
                <a:solidFill>
                  <a:schemeClr val="tx1"/>
                </a:solidFill>
                <a:latin typeface="Calibri" pitchFamily="34" charset="0"/>
                <a:ea typeface="ヒラギノ角ゴ Pro W3" charset="-128"/>
              </a:rPr>
              <a:t>- Physical exam</a:t>
            </a:r>
          </a:p>
        </p:txBody>
      </p:sp>
      <p:sp>
        <p:nvSpPr>
          <p:cNvPr id="39" name="Parent concern grow"/>
          <p:cNvSpPr/>
          <p:nvPr/>
        </p:nvSpPr>
        <p:spPr>
          <a:xfrm>
            <a:off x="3352800" y="1638300"/>
            <a:ext cx="2519362" cy="827088"/>
          </a:xfrm>
          <a:prstGeom prst="roundRect">
            <a:avLst/>
          </a:prstGeom>
          <a:solidFill>
            <a:schemeClr val="bg2"/>
          </a:solidFill>
          <a:ln>
            <a:solidFill>
              <a:schemeClr val="bg1">
                <a:lumMod val="75000"/>
              </a:schemeClr>
            </a:solidFill>
          </a:ln>
        </p:spPr>
        <p:style>
          <a:lnRef idx="1">
            <a:schemeClr val="accent1"/>
          </a:lnRef>
          <a:fillRef idx="2">
            <a:schemeClr val="accent1"/>
          </a:fillRef>
          <a:effectRef idx="1">
            <a:schemeClr val="accent1"/>
          </a:effectRef>
          <a:fontRef idx="minor">
            <a:schemeClr val="dk1"/>
          </a:fontRef>
        </p:style>
        <p:txBody>
          <a:bodyPr lIns="36000" tIns="36000" rIns="36000" bIns="36000" anchor="ctr" anchorCtr="1"/>
          <a:lstStyle/>
          <a:p>
            <a:pPr algn="ctr">
              <a:spcAft>
                <a:spcPts val="600"/>
              </a:spcAft>
              <a:defRPr/>
            </a:pPr>
            <a:r>
              <a:rPr lang="en-GB" altLang="en-US" sz="1600" b="1" dirty="0">
                <a:solidFill>
                  <a:schemeClr val="bg1">
                    <a:lumMod val="65000"/>
                  </a:schemeClr>
                </a:solidFill>
                <a:latin typeface="Calibri" pitchFamily="34" charset="0"/>
                <a:ea typeface="ヒラギノ角ゴ Pro W3" charset="-128"/>
              </a:rPr>
              <a:t>Parental concern,</a:t>
            </a:r>
            <a:br>
              <a:rPr lang="en-GB" altLang="en-US" sz="1600" b="1" dirty="0">
                <a:solidFill>
                  <a:schemeClr val="bg1">
                    <a:lumMod val="65000"/>
                  </a:schemeClr>
                </a:solidFill>
                <a:latin typeface="Calibri" pitchFamily="34" charset="0"/>
                <a:ea typeface="ヒラギノ角ゴ Pro W3" charset="-128"/>
              </a:rPr>
            </a:br>
            <a:r>
              <a:rPr lang="en-GB" altLang="en-US" sz="1600" b="1" dirty="0">
                <a:solidFill>
                  <a:schemeClr val="bg1">
                    <a:lumMod val="65000"/>
                  </a:schemeClr>
                </a:solidFill>
                <a:latin typeface="Calibri" pitchFamily="34" charset="0"/>
                <a:ea typeface="ヒラギノ角ゴ Pro W3" charset="-128"/>
              </a:rPr>
              <a:t>Inappropriate feeding or</a:t>
            </a:r>
            <a:br>
              <a:rPr lang="en-GB" altLang="en-US" sz="1600" b="1" dirty="0">
                <a:solidFill>
                  <a:schemeClr val="bg1">
                    <a:lumMod val="65000"/>
                  </a:schemeClr>
                </a:solidFill>
                <a:latin typeface="Calibri" pitchFamily="34" charset="0"/>
                <a:ea typeface="ヒラギノ角ゴ Pro W3" charset="-128"/>
              </a:rPr>
            </a:br>
            <a:r>
              <a:rPr lang="en-GB" altLang="en-US" sz="1600" b="1" dirty="0">
                <a:solidFill>
                  <a:schemeClr val="bg1">
                    <a:lumMod val="65000"/>
                  </a:schemeClr>
                </a:solidFill>
                <a:latin typeface="Calibri" pitchFamily="34" charset="0"/>
                <a:ea typeface="ヒラギノ角ゴ Pro W3" charset="-128"/>
              </a:rPr>
              <a:t>aberrant feeding behaviour</a:t>
            </a:r>
          </a:p>
        </p:txBody>
      </p:sp>
      <p:sp>
        <p:nvSpPr>
          <p:cNvPr id="54" name="Rounded Rectangle 53"/>
          <p:cNvSpPr/>
          <p:nvPr/>
        </p:nvSpPr>
        <p:spPr bwMode="auto">
          <a:xfrm>
            <a:off x="152400" y="5319713"/>
            <a:ext cx="1838325" cy="1081087"/>
          </a:xfrm>
          <a:prstGeom prst="roundRect">
            <a:avLst/>
          </a:prstGeom>
          <a:solidFill>
            <a:schemeClr val="bg2"/>
          </a:solidFill>
          <a:ln>
            <a:solidFill>
              <a:schemeClr val="bg1">
                <a:lumMod val="85000"/>
              </a:schemeClr>
            </a:solidFill>
            <a:headEnd/>
            <a:tailEnd/>
          </a:ln>
        </p:spPr>
        <p:style>
          <a:lnRef idx="1">
            <a:schemeClr val="accent1"/>
          </a:lnRef>
          <a:fillRef idx="2">
            <a:schemeClr val="accent1"/>
          </a:fillRef>
          <a:effectRef idx="1">
            <a:schemeClr val="accent1"/>
          </a:effectRef>
          <a:fontRef idx="minor">
            <a:schemeClr val="dk1"/>
          </a:fontRef>
        </p:style>
        <p:txBody>
          <a:bodyPr lIns="36000" tIns="0" rIns="36000" bIns="36000"/>
          <a:lstStyle/>
          <a:p>
            <a:pPr marL="120650" eaLnBrk="0" hangingPunct="0">
              <a:lnSpc>
                <a:spcPct val="95000"/>
              </a:lnSpc>
              <a:spcAft>
                <a:spcPts val="600"/>
              </a:spcAft>
              <a:buClr>
                <a:srgbClr val="50246E"/>
              </a:buClr>
              <a:defRPr/>
            </a:pPr>
            <a:r>
              <a:rPr lang="en-US" sz="1600" b="1" dirty="0">
                <a:solidFill>
                  <a:schemeClr val="bg1">
                    <a:lumMod val="65000"/>
                  </a:schemeClr>
                </a:solidFill>
                <a:latin typeface="Calibri" pitchFamily="34" charset="0"/>
                <a:ea typeface="ヒラギノ角ゴ Pro W3" charset="-128"/>
              </a:rPr>
              <a:t>Limited Appetite</a:t>
            </a:r>
            <a:endParaRPr lang="en-US" sz="1400" i="1" dirty="0">
              <a:solidFill>
                <a:schemeClr val="bg1">
                  <a:lumMod val="65000"/>
                </a:schemeClr>
              </a:solidFill>
              <a:latin typeface="Calibri" pitchFamily="34" charset="0"/>
              <a:ea typeface="ヒラギノ角ゴ Pro W3" charset="-128"/>
            </a:endParaRPr>
          </a:p>
          <a:p>
            <a:pPr marL="228600" indent="-169863" eaLnBrk="0" hangingPunct="0">
              <a:buClr>
                <a:srgbClr val="000000"/>
              </a:buClr>
              <a:defRPr/>
            </a:pPr>
            <a:r>
              <a:rPr lang="en-US" sz="1400" dirty="0">
                <a:solidFill>
                  <a:schemeClr val="bg1">
                    <a:lumMod val="65000"/>
                  </a:schemeClr>
                </a:solidFill>
                <a:latin typeface="Calibri" pitchFamily="34" charset="0"/>
                <a:ea typeface="ヒラギノ角ゴ Pro W3" charset="-128"/>
              </a:rPr>
              <a:t>Misperceived</a:t>
            </a:r>
          </a:p>
          <a:p>
            <a:pPr marL="228600" indent="-169863" eaLnBrk="0" hangingPunct="0">
              <a:buClr>
                <a:srgbClr val="000000"/>
              </a:buClr>
              <a:defRPr/>
            </a:pPr>
            <a:r>
              <a:rPr lang="en-US" sz="1400" dirty="0">
                <a:solidFill>
                  <a:schemeClr val="bg1">
                    <a:lumMod val="65000"/>
                  </a:schemeClr>
                </a:solidFill>
                <a:latin typeface="Calibri" pitchFamily="34" charset="0"/>
              </a:rPr>
              <a:t>B</a:t>
            </a:r>
            <a:r>
              <a:rPr lang="en-US" sz="1400" dirty="0">
                <a:solidFill>
                  <a:schemeClr val="bg1">
                    <a:lumMod val="65000"/>
                  </a:schemeClr>
                </a:solidFill>
                <a:latin typeface="Calibri" pitchFamily="34" charset="0"/>
                <a:ea typeface="ヒラギノ角ゴ Pro W3" charset="-128"/>
              </a:rPr>
              <a:t>ehavioral</a:t>
            </a:r>
          </a:p>
          <a:p>
            <a:pPr marL="228600" indent="-169863" eaLnBrk="0" hangingPunct="0">
              <a:buClr>
                <a:srgbClr val="000000"/>
              </a:buClr>
              <a:defRPr/>
            </a:pPr>
            <a:r>
              <a:rPr lang="en-US" sz="1400" dirty="0">
                <a:solidFill>
                  <a:schemeClr val="bg1">
                    <a:lumMod val="65000"/>
                  </a:schemeClr>
                </a:solidFill>
                <a:latin typeface="Calibri" pitchFamily="34" charset="0"/>
                <a:ea typeface="ヒラギノ角ゴ Pro W3" charset="-128"/>
              </a:rPr>
              <a:t>Organic</a:t>
            </a:r>
          </a:p>
          <a:p>
            <a:pPr marL="263525" indent="-204788" eaLnBrk="0" hangingPunct="0">
              <a:buClr>
                <a:srgbClr val="000000"/>
              </a:buClr>
              <a:defRPr/>
            </a:pPr>
            <a:r>
              <a:rPr lang="en-US" sz="1400" b="1" dirty="0">
                <a:solidFill>
                  <a:schemeClr val="bg1">
                    <a:lumMod val="65000"/>
                  </a:schemeClr>
                </a:solidFill>
                <a:latin typeface="Calibri" pitchFamily="34" charset="0"/>
                <a:ea typeface="ヒラギノ角ゴ Pro W3" charset="-128"/>
              </a:rPr>
              <a:t>	</a:t>
            </a:r>
            <a:endParaRPr lang="en-US" sz="1200" dirty="0">
              <a:solidFill>
                <a:schemeClr val="bg1">
                  <a:lumMod val="65000"/>
                </a:schemeClr>
              </a:solidFill>
              <a:latin typeface="Calibri" pitchFamily="34" charset="0"/>
              <a:ea typeface="ヒラギノ角ゴ Pro W3" charset="-128"/>
            </a:endParaRPr>
          </a:p>
        </p:txBody>
      </p:sp>
      <p:sp>
        <p:nvSpPr>
          <p:cNvPr id="61" name="Rounded Rectangle 60"/>
          <p:cNvSpPr/>
          <p:nvPr/>
        </p:nvSpPr>
        <p:spPr bwMode="auto">
          <a:xfrm>
            <a:off x="2106613" y="5319714"/>
            <a:ext cx="1836737" cy="1090612"/>
          </a:xfrm>
          <a:prstGeom prst="roundRect">
            <a:avLst/>
          </a:prstGeom>
          <a:solidFill>
            <a:schemeClr val="bg2"/>
          </a:solidFill>
          <a:ln>
            <a:solidFill>
              <a:schemeClr val="bg1">
                <a:lumMod val="85000"/>
              </a:schemeClr>
            </a:solidFill>
            <a:headEnd/>
            <a:tailEnd/>
          </a:ln>
        </p:spPr>
        <p:style>
          <a:lnRef idx="1">
            <a:schemeClr val="accent1"/>
          </a:lnRef>
          <a:fillRef idx="2">
            <a:schemeClr val="accent1"/>
          </a:fillRef>
          <a:effectRef idx="1">
            <a:schemeClr val="accent1"/>
          </a:effectRef>
          <a:fontRef idx="minor">
            <a:schemeClr val="dk1"/>
          </a:fontRef>
        </p:style>
        <p:txBody>
          <a:bodyPr lIns="36000" tIns="0" rIns="0" bIns="36000"/>
          <a:lstStyle/>
          <a:p>
            <a:pPr marL="53975" eaLnBrk="0" hangingPunct="0">
              <a:lnSpc>
                <a:spcPct val="95000"/>
              </a:lnSpc>
              <a:spcAft>
                <a:spcPts val="600"/>
              </a:spcAft>
              <a:buClr>
                <a:srgbClr val="50246E"/>
              </a:buClr>
              <a:buFont typeface="Wingdings" pitchFamily="2" charset="2"/>
              <a:buNone/>
              <a:defRPr/>
            </a:pPr>
            <a:r>
              <a:rPr lang="en-US" altLang="en-US" sz="1600" b="1" dirty="0">
                <a:solidFill>
                  <a:schemeClr val="bg1">
                    <a:lumMod val="65000"/>
                  </a:schemeClr>
                </a:solidFill>
                <a:latin typeface="Calibri" pitchFamily="34" charset="0"/>
                <a:ea typeface="ヒラギノ角ゴ Pro W3" charset="-128"/>
              </a:rPr>
              <a:t>Selective Intake</a:t>
            </a:r>
          </a:p>
          <a:p>
            <a:pPr marL="53975" eaLnBrk="0" hangingPunct="0">
              <a:buClr>
                <a:srgbClr val="000000"/>
              </a:buClr>
              <a:buFont typeface="Wingdings" pitchFamily="2" charset="2"/>
              <a:buNone/>
              <a:defRPr/>
            </a:pPr>
            <a:r>
              <a:rPr lang="en-US" altLang="en-US" sz="1400" dirty="0">
                <a:solidFill>
                  <a:schemeClr val="bg1">
                    <a:lumMod val="65000"/>
                  </a:schemeClr>
                </a:solidFill>
                <a:latin typeface="Calibri" pitchFamily="34" charset="0"/>
                <a:ea typeface="ヒラギノ角ゴ Pro W3" charset="-128"/>
              </a:rPr>
              <a:t>Misperceived                    Behavioral</a:t>
            </a:r>
          </a:p>
          <a:p>
            <a:pPr marL="53975" eaLnBrk="0" hangingPunct="0">
              <a:buClr>
                <a:srgbClr val="000000"/>
              </a:buClr>
              <a:buFont typeface="Wingdings" pitchFamily="2" charset="2"/>
              <a:buNone/>
              <a:defRPr/>
            </a:pPr>
            <a:r>
              <a:rPr lang="en-US" altLang="en-US" sz="1400" dirty="0">
                <a:solidFill>
                  <a:schemeClr val="bg1">
                    <a:lumMod val="65000"/>
                  </a:schemeClr>
                </a:solidFill>
                <a:latin typeface="Calibri" pitchFamily="34" charset="0"/>
                <a:ea typeface="ヒラギノ角ゴ Pro W3" charset="-128"/>
              </a:rPr>
              <a:t>Organic </a:t>
            </a:r>
          </a:p>
          <a:p>
            <a:pPr marL="177800" indent="1588" eaLnBrk="0" hangingPunct="0">
              <a:buClr>
                <a:srgbClr val="000000"/>
              </a:buClr>
              <a:defRPr/>
            </a:pPr>
            <a:r>
              <a:rPr lang="en-US" altLang="en-US" sz="1200" dirty="0">
                <a:solidFill>
                  <a:schemeClr val="bg1">
                    <a:lumMod val="65000"/>
                  </a:schemeClr>
                </a:solidFill>
                <a:latin typeface="Calibri" pitchFamily="34" charset="0"/>
                <a:ea typeface="ヒラギノ角ゴ Pro W3" charset="-128"/>
              </a:rPr>
              <a:t>	</a:t>
            </a:r>
          </a:p>
        </p:txBody>
      </p:sp>
      <p:sp>
        <p:nvSpPr>
          <p:cNvPr id="63" name="TextBox 73"/>
          <p:cNvSpPr>
            <a:spLocks noChangeArrowheads="1"/>
          </p:cNvSpPr>
          <p:nvPr/>
        </p:nvSpPr>
        <p:spPr bwMode="auto">
          <a:xfrm>
            <a:off x="2490788" y="4694238"/>
            <a:ext cx="1057275" cy="374650"/>
          </a:xfrm>
          <a:prstGeom prst="roundRect">
            <a:avLst>
              <a:gd name="adj" fmla="val 16667"/>
            </a:avLst>
          </a:prstGeom>
          <a:solidFill>
            <a:schemeClr val="bg2"/>
          </a:solidFill>
          <a:ln>
            <a:solidFill>
              <a:schemeClr val="bg1">
                <a:lumMod val="85000"/>
              </a:schemeClr>
            </a:solidFill>
            <a:headEnd/>
            <a:tailEnd/>
          </a:ln>
        </p:spPr>
        <p:style>
          <a:lnRef idx="1">
            <a:schemeClr val="accent1"/>
          </a:lnRef>
          <a:fillRef idx="3">
            <a:schemeClr val="accent1"/>
          </a:fillRef>
          <a:effectRef idx="2">
            <a:schemeClr val="accent1"/>
          </a:effectRef>
          <a:fontRef idx="minor">
            <a:schemeClr val="lt1"/>
          </a:fontRef>
        </p:style>
        <p:txBody>
          <a:bodyPr>
            <a:spAutoFit/>
          </a:bodyPr>
          <a:lstStyle/>
          <a:p>
            <a:pPr algn="ctr" eaLnBrk="0" hangingPunct="0">
              <a:defRPr/>
            </a:pPr>
            <a:r>
              <a:rPr lang="en-US" altLang="en-US" sz="1600" b="1" dirty="0">
                <a:solidFill>
                  <a:schemeClr val="bg1">
                    <a:lumMod val="65000"/>
                  </a:schemeClr>
                </a:solidFill>
                <a:latin typeface="Calibri" pitchFamily="34" charset="0"/>
              </a:rPr>
              <a:t>Child</a:t>
            </a:r>
          </a:p>
        </p:txBody>
      </p:sp>
      <p:sp>
        <p:nvSpPr>
          <p:cNvPr id="67" name="Rounded Rectangle 66"/>
          <p:cNvSpPr/>
          <p:nvPr/>
        </p:nvSpPr>
        <p:spPr bwMode="auto">
          <a:xfrm>
            <a:off x="6581775" y="5253038"/>
            <a:ext cx="1838325" cy="1262062"/>
          </a:xfrm>
          <a:prstGeom prst="roundRect">
            <a:avLst/>
          </a:prstGeom>
          <a:solidFill>
            <a:schemeClr val="bg2"/>
          </a:solidFill>
          <a:ln>
            <a:solidFill>
              <a:schemeClr val="bg1">
                <a:lumMod val="85000"/>
              </a:schemeClr>
            </a:solidFill>
            <a:headEnd/>
            <a:tailEnd/>
          </a:ln>
        </p:spPr>
        <p:style>
          <a:lnRef idx="1">
            <a:schemeClr val="accent1"/>
          </a:lnRef>
          <a:fillRef idx="2">
            <a:schemeClr val="accent1"/>
          </a:fillRef>
          <a:effectRef idx="1">
            <a:schemeClr val="accent1"/>
          </a:effectRef>
          <a:fontRef idx="minor">
            <a:schemeClr val="dk1"/>
          </a:fontRef>
        </p:style>
        <p:txBody>
          <a:bodyPr lIns="36000" tIns="0" rIns="36000" bIns="36000"/>
          <a:lstStyle/>
          <a:p>
            <a:pPr marL="120650" eaLnBrk="0" hangingPunct="0">
              <a:lnSpc>
                <a:spcPct val="95000"/>
              </a:lnSpc>
              <a:spcAft>
                <a:spcPts val="600"/>
              </a:spcAft>
              <a:buClr>
                <a:srgbClr val="50246E"/>
              </a:buClr>
              <a:defRPr/>
            </a:pPr>
            <a:r>
              <a:rPr lang="en-US" sz="1600" b="1" dirty="0">
                <a:solidFill>
                  <a:schemeClr val="bg1">
                    <a:lumMod val="65000"/>
                  </a:schemeClr>
                </a:solidFill>
                <a:latin typeface="Calibri" pitchFamily="34" charset="0"/>
                <a:ea typeface="ヒラギノ角ゴ Pro W3" charset="-128"/>
              </a:rPr>
              <a:t>Feeding style</a:t>
            </a:r>
          </a:p>
          <a:p>
            <a:pPr marL="228600" indent="-169863" eaLnBrk="0" hangingPunct="0">
              <a:buClr>
                <a:srgbClr val="000000"/>
              </a:buClr>
              <a:defRPr/>
            </a:pPr>
            <a:r>
              <a:rPr lang="en-US" sz="1400" dirty="0">
                <a:solidFill>
                  <a:schemeClr val="bg1">
                    <a:lumMod val="65000"/>
                  </a:schemeClr>
                </a:solidFill>
                <a:latin typeface="Calibri" pitchFamily="34" charset="0"/>
                <a:ea typeface="ヒラギノ角ゴ Pro W3" charset="-128"/>
              </a:rPr>
              <a:t>Responsive</a:t>
            </a:r>
          </a:p>
          <a:p>
            <a:pPr marL="228600" indent="-169863" eaLnBrk="0" hangingPunct="0">
              <a:buClr>
                <a:srgbClr val="000000"/>
              </a:buClr>
              <a:defRPr/>
            </a:pPr>
            <a:r>
              <a:rPr lang="en-US" sz="1400" dirty="0">
                <a:solidFill>
                  <a:schemeClr val="bg1">
                    <a:lumMod val="65000"/>
                  </a:schemeClr>
                </a:solidFill>
                <a:latin typeface="Calibri" pitchFamily="34" charset="0"/>
                <a:ea typeface="ヒラギノ角ゴ Pro W3" charset="-128"/>
              </a:rPr>
              <a:t>Controlling</a:t>
            </a:r>
          </a:p>
          <a:p>
            <a:pPr marL="228600" indent="-169863" eaLnBrk="0" hangingPunct="0">
              <a:buClr>
                <a:srgbClr val="000000"/>
              </a:buClr>
              <a:defRPr/>
            </a:pPr>
            <a:r>
              <a:rPr lang="en-US" sz="1400" dirty="0">
                <a:solidFill>
                  <a:schemeClr val="bg1">
                    <a:lumMod val="65000"/>
                  </a:schemeClr>
                </a:solidFill>
                <a:latin typeface="Calibri" pitchFamily="34" charset="0"/>
                <a:ea typeface="ヒラギノ角ゴ Pro W3" charset="-128"/>
              </a:rPr>
              <a:t>Indulgent </a:t>
            </a:r>
          </a:p>
          <a:p>
            <a:pPr marL="228600" indent="-169863" eaLnBrk="0" hangingPunct="0">
              <a:buClr>
                <a:srgbClr val="000000"/>
              </a:buClr>
              <a:defRPr/>
            </a:pPr>
            <a:r>
              <a:rPr lang="en-US" sz="1400" dirty="0">
                <a:solidFill>
                  <a:schemeClr val="bg1">
                    <a:lumMod val="65000"/>
                  </a:schemeClr>
                </a:solidFill>
                <a:latin typeface="Calibri" pitchFamily="34" charset="0"/>
                <a:ea typeface="ヒラギノ角ゴ Pro W3" charset="-128"/>
              </a:rPr>
              <a:t>Neglectful</a:t>
            </a:r>
          </a:p>
        </p:txBody>
      </p:sp>
      <p:sp>
        <p:nvSpPr>
          <p:cNvPr id="65" name="TextBox 73"/>
          <p:cNvSpPr>
            <a:spLocks noChangeArrowheads="1"/>
          </p:cNvSpPr>
          <p:nvPr/>
        </p:nvSpPr>
        <p:spPr bwMode="auto">
          <a:xfrm>
            <a:off x="6851650" y="4694238"/>
            <a:ext cx="1439863" cy="374650"/>
          </a:xfrm>
          <a:prstGeom prst="roundRect">
            <a:avLst>
              <a:gd name="adj" fmla="val 16667"/>
            </a:avLst>
          </a:prstGeom>
          <a:solidFill>
            <a:schemeClr val="bg2"/>
          </a:solidFill>
          <a:ln>
            <a:solidFill>
              <a:schemeClr val="bg1">
                <a:lumMod val="85000"/>
              </a:schemeClr>
            </a:solidFill>
            <a:headEnd/>
            <a:tailEnd/>
          </a:ln>
        </p:spPr>
        <p:style>
          <a:lnRef idx="1">
            <a:schemeClr val="accent1"/>
          </a:lnRef>
          <a:fillRef idx="3">
            <a:schemeClr val="accent1"/>
          </a:fillRef>
          <a:effectRef idx="2">
            <a:schemeClr val="accent1"/>
          </a:effectRef>
          <a:fontRef idx="minor">
            <a:schemeClr val="lt1"/>
          </a:fontRef>
        </p:style>
        <p:txBody>
          <a:bodyPr>
            <a:spAutoFit/>
          </a:bodyPr>
          <a:lstStyle/>
          <a:p>
            <a:pPr algn="ctr" eaLnBrk="0" hangingPunct="0">
              <a:defRPr/>
            </a:pPr>
            <a:r>
              <a:rPr lang="en-US" altLang="en-US" sz="1600" b="1" dirty="0">
                <a:solidFill>
                  <a:schemeClr val="bg1">
                    <a:lumMod val="65000"/>
                  </a:schemeClr>
                </a:solidFill>
                <a:latin typeface="Calibri" pitchFamily="34" charset="0"/>
              </a:rPr>
              <a:t>Caregiver</a:t>
            </a:r>
          </a:p>
        </p:txBody>
      </p:sp>
      <p:sp>
        <p:nvSpPr>
          <p:cNvPr id="46" name="red flag grow"/>
          <p:cNvSpPr/>
          <p:nvPr/>
        </p:nvSpPr>
        <p:spPr>
          <a:xfrm>
            <a:off x="793884" y="3427413"/>
            <a:ext cx="2425154" cy="623111"/>
          </a:xfrm>
          <a:prstGeom prst="roundRect">
            <a:avLst/>
          </a:prstGeom>
          <a:solidFill>
            <a:srgbClr val="FFBDBD"/>
          </a:solidFill>
          <a:ln/>
        </p:spPr>
        <p:style>
          <a:lnRef idx="1">
            <a:schemeClr val="accent1"/>
          </a:lnRef>
          <a:fillRef idx="3">
            <a:schemeClr val="accent1"/>
          </a:fillRef>
          <a:effectRef idx="2">
            <a:schemeClr val="accent1"/>
          </a:effectRef>
          <a:fontRef idx="minor">
            <a:schemeClr val="lt1"/>
          </a:fontRef>
        </p:style>
        <p:txBody>
          <a:bodyPr lIns="36000" tIns="36000" rIns="36000" bIns="36000" anchor="ctr" anchorCtr="1"/>
          <a:lstStyle/>
          <a:p>
            <a:pPr algn="ctr">
              <a:spcAft>
                <a:spcPts val="600"/>
              </a:spcAft>
              <a:defRPr/>
            </a:pPr>
            <a:r>
              <a:rPr lang="en-US" altLang="en-US" sz="2000" b="1" dirty="0">
                <a:solidFill>
                  <a:schemeClr val="bg1">
                    <a:lumMod val="50000"/>
                  </a:schemeClr>
                </a:solidFill>
                <a:latin typeface="Calibri" pitchFamily="34" charset="0"/>
                <a:ea typeface="ヒラギノ角ゴ Pro W3" charset="-128"/>
              </a:rPr>
              <a:t>Organic red flags </a:t>
            </a:r>
          </a:p>
        </p:txBody>
      </p:sp>
      <p:sp>
        <p:nvSpPr>
          <p:cNvPr id="47" name="behaviour grow"/>
          <p:cNvSpPr/>
          <p:nvPr/>
        </p:nvSpPr>
        <p:spPr>
          <a:xfrm>
            <a:off x="5853106" y="3379788"/>
            <a:ext cx="2427096" cy="623111"/>
          </a:xfrm>
          <a:prstGeom prst="roundRect">
            <a:avLst/>
          </a:prstGeom>
          <a:solidFill>
            <a:srgbClr val="FFBDBD"/>
          </a:solidFill>
          <a:ln/>
        </p:spPr>
        <p:style>
          <a:lnRef idx="1">
            <a:schemeClr val="accent1"/>
          </a:lnRef>
          <a:fillRef idx="3">
            <a:schemeClr val="accent1"/>
          </a:fillRef>
          <a:effectRef idx="2">
            <a:schemeClr val="accent1"/>
          </a:effectRef>
          <a:fontRef idx="minor">
            <a:schemeClr val="lt1"/>
          </a:fontRef>
        </p:style>
        <p:txBody>
          <a:bodyPr lIns="36000" tIns="36000" rIns="36000" bIns="36000" anchor="ctr" anchorCtr="1"/>
          <a:lstStyle/>
          <a:p>
            <a:pPr algn="ctr">
              <a:spcAft>
                <a:spcPts val="600"/>
              </a:spcAft>
              <a:defRPr/>
            </a:pPr>
            <a:r>
              <a:rPr lang="en-US" altLang="en-US" sz="2000" dirty="0">
                <a:solidFill>
                  <a:schemeClr val="bg1">
                    <a:lumMod val="50000"/>
                  </a:schemeClr>
                </a:solidFill>
                <a:latin typeface="Calibri" pitchFamily="34" charset="0"/>
                <a:ea typeface="ヒラギノ角ゴ Pro W3" charset="-128"/>
              </a:rPr>
              <a:t>Behavioral  red flags</a:t>
            </a:r>
          </a:p>
        </p:txBody>
      </p:sp>
      <p:sp>
        <p:nvSpPr>
          <p:cNvPr id="92" name="invesigation details"/>
          <p:cNvSpPr/>
          <p:nvPr/>
        </p:nvSpPr>
        <p:spPr>
          <a:xfrm>
            <a:off x="3736975" y="4049713"/>
            <a:ext cx="1714500" cy="531812"/>
          </a:xfrm>
          <a:prstGeom prst="roundRect">
            <a:avLst>
              <a:gd name="adj" fmla="val 5948"/>
            </a:avLst>
          </a:prstGeom>
          <a:solidFill>
            <a:schemeClr val="accent3">
              <a:lumMod val="40000"/>
              <a:lumOff val="60000"/>
            </a:schemeClr>
          </a:solidFill>
          <a:ln/>
        </p:spPr>
        <p:style>
          <a:lnRef idx="1">
            <a:schemeClr val="accent1"/>
          </a:lnRef>
          <a:fillRef idx="2">
            <a:schemeClr val="accent1"/>
          </a:fillRef>
          <a:effectRef idx="1">
            <a:schemeClr val="accent1"/>
          </a:effectRef>
          <a:fontRef idx="minor">
            <a:schemeClr val="dk1"/>
          </a:fontRef>
        </p:style>
        <p:txBody>
          <a:bodyPr lIns="108000" tIns="72000" rIns="108000" bIns="36000"/>
          <a:lstStyle/>
          <a:p>
            <a:pPr marL="177800" indent="-177800" algn="ctr">
              <a:lnSpc>
                <a:spcPct val="85000"/>
              </a:lnSpc>
              <a:spcBef>
                <a:spcPts val="200"/>
              </a:spcBef>
              <a:spcAft>
                <a:spcPts val="200"/>
              </a:spcAft>
              <a:defRPr/>
            </a:pPr>
            <a:r>
              <a:rPr lang="en-US" altLang="en-US" sz="2000" b="1" dirty="0">
                <a:solidFill>
                  <a:schemeClr val="bg1">
                    <a:lumMod val="50000"/>
                  </a:schemeClr>
                </a:solidFill>
                <a:latin typeface="Calibri" pitchFamily="34" charset="0"/>
                <a:ea typeface="ヒラギノ角ゴ Pro W3" charset="-128"/>
              </a:rPr>
              <a:t>Investigations </a:t>
            </a:r>
            <a:r>
              <a:rPr lang="en-US" sz="2000" dirty="0">
                <a:solidFill>
                  <a:schemeClr val="bg1">
                    <a:lumMod val="50000"/>
                  </a:schemeClr>
                </a:solidFill>
                <a:latin typeface="Calibri" pitchFamily="34" charset="0"/>
                <a:cs typeface="Arial" pitchFamily="34" charset="0"/>
              </a:rPr>
              <a:t>  </a:t>
            </a:r>
            <a:endParaRPr lang="en-US" sz="1600" dirty="0">
              <a:solidFill>
                <a:schemeClr val="bg1">
                  <a:lumMod val="50000"/>
                </a:schemeClr>
              </a:solidFill>
              <a:latin typeface="Calibri" pitchFamily="34" charset="0"/>
              <a:cs typeface="Arial" pitchFamily="34" charset="0"/>
            </a:endParaRPr>
          </a:p>
        </p:txBody>
      </p:sp>
      <p:sp>
        <p:nvSpPr>
          <p:cNvPr id="34" name="Rounded Rectangle 33"/>
          <p:cNvSpPr/>
          <p:nvPr/>
        </p:nvSpPr>
        <p:spPr bwMode="auto">
          <a:xfrm>
            <a:off x="4076700" y="5319713"/>
            <a:ext cx="1828800" cy="1109662"/>
          </a:xfrm>
          <a:prstGeom prst="roundRect">
            <a:avLst/>
          </a:prstGeom>
          <a:solidFill>
            <a:schemeClr val="bg2"/>
          </a:solidFill>
          <a:ln>
            <a:solidFill>
              <a:schemeClr val="bg1">
                <a:lumMod val="85000"/>
              </a:schemeClr>
            </a:solidFill>
            <a:headEnd/>
            <a:tailEnd/>
          </a:ln>
        </p:spPr>
        <p:style>
          <a:lnRef idx="1">
            <a:schemeClr val="accent1"/>
          </a:lnRef>
          <a:fillRef idx="2">
            <a:schemeClr val="accent1"/>
          </a:fillRef>
          <a:effectRef idx="1">
            <a:schemeClr val="accent1"/>
          </a:effectRef>
          <a:fontRef idx="minor">
            <a:schemeClr val="dk1"/>
          </a:fontRef>
        </p:style>
        <p:txBody>
          <a:bodyPr lIns="36000" tIns="0" rIns="36000" bIns="0"/>
          <a:lstStyle/>
          <a:p>
            <a:pPr marL="342900" indent="-342900">
              <a:lnSpc>
                <a:spcPct val="95000"/>
              </a:lnSpc>
              <a:spcAft>
                <a:spcPts val="600"/>
              </a:spcAft>
              <a:defRPr/>
            </a:pPr>
            <a:r>
              <a:rPr lang="en-US" altLang="en-US" sz="1600" b="1" dirty="0">
                <a:solidFill>
                  <a:schemeClr val="bg1">
                    <a:lumMod val="65000"/>
                  </a:schemeClr>
                </a:solidFill>
                <a:latin typeface="Calibri" pitchFamily="34" charset="0"/>
                <a:ea typeface="ヒラギノ角ゴ Pro W3" charset="-128"/>
              </a:rPr>
              <a:t>Fear of Feeding</a:t>
            </a:r>
          </a:p>
          <a:p>
            <a:pPr marL="177800" indent="-177800">
              <a:defRPr/>
            </a:pPr>
            <a:r>
              <a:rPr lang="en-US" altLang="en-US" sz="1400" dirty="0">
                <a:solidFill>
                  <a:schemeClr val="bg1">
                    <a:lumMod val="65000"/>
                  </a:schemeClr>
                </a:solidFill>
                <a:latin typeface="Calibri" pitchFamily="34" charset="0"/>
                <a:ea typeface="ヒラギノ角ゴ Pro W3" charset="-128"/>
              </a:rPr>
              <a:t>Misperceived</a:t>
            </a:r>
            <a:endParaRPr lang="en-US" altLang="en-US" sz="1200" dirty="0">
              <a:solidFill>
                <a:schemeClr val="bg1">
                  <a:lumMod val="65000"/>
                </a:schemeClr>
              </a:solidFill>
              <a:latin typeface="Calibri" pitchFamily="34" charset="0"/>
              <a:ea typeface="ヒラギノ角ゴ Pro W3" charset="-128"/>
            </a:endParaRPr>
          </a:p>
          <a:p>
            <a:pPr marL="342900" indent="-342900">
              <a:defRPr/>
            </a:pPr>
            <a:r>
              <a:rPr lang="en-US" altLang="en-US" sz="1400" dirty="0">
                <a:solidFill>
                  <a:schemeClr val="bg1">
                    <a:lumMod val="65000"/>
                  </a:schemeClr>
                </a:solidFill>
                <a:latin typeface="Calibri" pitchFamily="34" charset="0"/>
                <a:ea typeface="ヒラギノ角ゴ Pro W3" charset="-128"/>
              </a:rPr>
              <a:t>Behavioral</a:t>
            </a:r>
            <a:endParaRPr lang="en-US" altLang="en-US" sz="1200" dirty="0">
              <a:solidFill>
                <a:schemeClr val="bg1">
                  <a:lumMod val="65000"/>
                </a:schemeClr>
              </a:solidFill>
              <a:latin typeface="Calibri" pitchFamily="34" charset="0"/>
              <a:ea typeface="ヒラギノ角ゴ Pro W3" charset="-128"/>
            </a:endParaRPr>
          </a:p>
          <a:p>
            <a:pPr marL="342900" indent="-342900">
              <a:defRPr/>
            </a:pPr>
            <a:r>
              <a:rPr lang="en-US" altLang="en-US" sz="1400" dirty="0">
                <a:solidFill>
                  <a:schemeClr val="bg1">
                    <a:lumMod val="65000"/>
                  </a:schemeClr>
                </a:solidFill>
                <a:latin typeface="Calibri" pitchFamily="34" charset="0"/>
                <a:ea typeface="ヒラギノ角ゴ Pro W3" charset="-128"/>
              </a:rPr>
              <a:t>Organic</a:t>
            </a:r>
          </a:p>
        </p:txBody>
      </p:sp>
      <p:sp>
        <p:nvSpPr>
          <p:cNvPr id="29" name="Oval 28"/>
          <p:cNvSpPr/>
          <p:nvPr/>
        </p:nvSpPr>
        <p:spPr>
          <a:xfrm>
            <a:off x="381000" y="2438400"/>
            <a:ext cx="8229600" cy="2362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p:cNvSpPr txBox="1">
            <a:spLocks noChangeArrowheads="1"/>
          </p:cNvSpPr>
          <p:nvPr/>
        </p:nvSpPr>
        <p:spPr>
          <a:xfrm>
            <a:off x="457200" y="-228600"/>
            <a:ext cx="8007350" cy="1143000"/>
          </a:xfrm>
          <a:prstGeom prst="rect">
            <a:avLst/>
          </a:prstGeom>
          <a:noFill/>
          <a:ln/>
        </p:spPr>
        <p:txBody>
          <a:bodyPr rIns="0" anchor="b">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3600" b="0" i="0" u="none" strike="noStrike" kern="1200" cap="none" spc="0" normalizeH="0" baseline="0" noProof="0" dirty="0" smtClean="0">
                <a:ln>
                  <a:noFill/>
                </a:ln>
                <a:effectLst/>
                <a:uLnTx/>
                <a:uFillTx/>
                <a:latin typeface="+mj-lt"/>
                <a:ea typeface="SimSun" pitchFamily="2" charset="-122"/>
                <a:cs typeface="+mj-cs"/>
              </a:rPr>
              <a:t>Identification and investigation</a:t>
            </a:r>
            <a:endParaRPr kumimoji="0" lang="en-US" altLang="zh-CN" sz="3600" b="0" i="0" u="none" strike="noStrike" kern="1200" cap="none" spc="0" normalizeH="0" baseline="0" noProof="0" dirty="0">
              <a:ln>
                <a:noFill/>
              </a:ln>
              <a:effectLst/>
              <a:uLnTx/>
              <a:uFillTx/>
              <a:latin typeface="+mj-lt"/>
              <a:ea typeface="SimSun" pitchFamily="2" charset="-122"/>
              <a:cs typeface="+mj-cs"/>
            </a:endParaRPr>
          </a:p>
        </p:txBody>
      </p:sp>
      <p:grpSp>
        <p:nvGrpSpPr>
          <p:cNvPr id="3" name="Group 36"/>
          <p:cNvGrpSpPr/>
          <p:nvPr/>
        </p:nvGrpSpPr>
        <p:grpSpPr>
          <a:xfrm>
            <a:off x="958560" y="6397536"/>
            <a:ext cx="7509600" cy="406357"/>
            <a:chOff x="958560" y="6397536"/>
            <a:chExt cx="7509600" cy="406357"/>
          </a:xfrm>
        </p:grpSpPr>
        <p:pic>
          <p:nvPicPr>
            <p:cNvPr id="40" name="Picture 2"/>
            <p:cNvPicPr>
              <a:picLocks noChangeAspect="1" noChangeArrowheads="1"/>
            </p:cNvPicPr>
            <p:nvPr/>
          </p:nvPicPr>
          <p:blipFill>
            <a:blip r:embed="rId3" cstate="print"/>
            <a:srcRect/>
            <a:stretch>
              <a:fillRect/>
            </a:stretch>
          </p:blipFill>
          <p:spPr bwMode="auto">
            <a:xfrm>
              <a:off x="6324600" y="6414505"/>
              <a:ext cx="2143560" cy="389388"/>
            </a:xfrm>
            <a:prstGeom prst="rect">
              <a:avLst/>
            </a:prstGeom>
            <a:noFill/>
            <a:ln w="9525">
              <a:noFill/>
              <a:round/>
              <a:headEnd/>
              <a:tailEnd/>
            </a:ln>
            <a:effectLst/>
          </p:spPr>
        </p:pic>
        <p:sp>
          <p:nvSpPr>
            <p:cNvPr id="41" name="Text Box 4"/>
            <p:cNvSpPr txBox="1">
              <a:spLocks noChangeArrowheads="1"/>
            </p:cNvSpPr>
            <p:nvPr/>
          </p:nvSpPr>
          <p:spPr bwMode="auto">
            <a:xfrm>
              <a:off x="958560" y="6397536"/>
              <a:ext cx="3918240" cy="231864"/>
            </a:xfrm>
            <a:prstGeom prst="rect">
              <a:avLst/>
            </a:prstGeom>
            <a:noFill/>
            <a:ln w="9525">
              <a:noFill/>
              <a:round/>
              <a:headEnd/>
              <a:tailEnd/>
            </a:ln>
            <a:effectLst/>
          </p:spPr>
          <p:txBody>
            <a:bodyPr lIns="0" tIns="0" rIns="0" bIns="0"/>
            <a:lstStyle/>
            <a:p>
              <a:pPr>
                <a:tabLst>
                  <a:tab pos="656650" algn="l"/>
                  <a:tab pos="1313299" algn="l"/>
                  <a:tab pos="1969949" algn="l"/>
                  <a:tab pos="2626599" algn="l"/>
                  <a:tab pos="3283248" algn="l"/>
                </a:tabLst>
              </a:pPr>
              <a:r>
                <a:rPr lang="en-GB" sz="1100" b="1" dirty="0">
                  <a:solidFill>
                    <a:srgbClr val="000000"/>
                  </a:solidFill>
                  <a:latin typeface="Arial" pitchFamily="34" charset="0"/>
                </a:rPr>
                <a:t>Benny Kerzner et al. </a:t>
              </a:r>
              <a:r>
                <a:rPr lang="en-GB" sz="1100" b="1" dirty="0" err="1">
                  <a:solidFill>
                    <a:srgbClr val="000000"/>
                  </a:solidFill>
                  <a:latin typeface="Arial" pitchFamily="34" charset="0"/>
                </a:rPr>
                <a:t>Pediatrics</a:t>
              </a:r>
              <a:r>
                <a:rPr lang="en-GB" sz="1100" b="1" dirty="0">
                  <a:solidFill>
                    <a:srgbClr val="000000"/>
                  </a:solidFill>
                  <a:latin typeface="Arial" pitchFamily="34" charset="0"/>
                </a:rPr>
                <a:t> 2015;135:344-353</a:t>
              </a:r>
            </a:p>
          </p:txBody>
        </p:sp>
      </p:gr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Identification of feeding difficulties -Presenting features or clues</a:t>
            </a:r>
            <a:endParaRPr lang="en-US" sz="3600" dirty="0"/>
          </a:p>
        </p:txBody>
      </p:sp>
      <p:sp>
        <p:nvSpPr>
          <p:cNvPr id="3" name="Content Placeholder 2"/>
          <p:cNvSpPr>
            <a:spLocks noGrp="1"/>
          </p:cNvSpPr>
          <p:nvPr>
            <p:ph idx="1"/>
          </p:nvPr>
        </p:nvSpPr>
        <p:spPr>
          <a:xfrm>
            <a:off x="533400" y="1295400"/>
            <a:ext cx="8229600" cy="4525963"/>
          </a:xfrm>
        </p:spPr>
        <p:txBody>
          <a:bodyPr>
            <a:normAutofit/>
          </a:bodyPr>
          <a:lstStyle/>
          <a:p>
            <a:r>
              <a:rPr lang="en-US" dirty="0" smtClean="0"/>
              <a:t>Food refusal lasting </a:t>
            </a:r>
            <a:r>
              <a:rPr lang="en-US" u="sng" dirty="0" smtClean="0"/>
              <a:t>more than </a:t>
            </a:r>
            <a:r>
              <a:rPr lang="en-US" dirty="0" smtClean="0"/>
              <a:t>1 month</a:t>
            </a:r>
          </a:p>
          <a:p>
            <a:r>
              <a:rPr lang="en-US" dirty="0" smtClean="0"/>
              <a:t>Failure to advance food items and textures</a:t>
            </a:r>
          </a:p>
          <a:p>
            <a:pPr lvl="2">
              <a:buFont typeface="Wingdings" pitchFamily="2" charset="2"/>
              <a:buChar char="Ø"/>
            </a:pPr>
            <a:r>
              <a:rPr lang="en-US" dirty="0" smtClean="0"/>
              <a:t>   (Prolonged breast or bottle feeding)</a:t>
            </a:r>
          </a:p>
          <a:p>
            <a:r>
              <a:rPr lang="en-US" dirty="0" smtClean="0"/>
              <a:t>Aberrant mealtimes</a:t>
            </a:r>
          </a:p>
          <a:p>
            <a:endParaRPr lang="en-US" dirty="0"/>
          </a:p>
        </p:txBody>
      </p:sp>
      <p:pic>
        <p:nvPicPr>
          <p:cNvPr id="4" name="Picture 2"/>
          <p:cNvPicPr>
            <a:picLocks noChangeAspect="1" noChangeArrowheads="1"/>
          </p:cNvPicPr>
          <p:nvPr/>
        </p:nvPicPr>
        <p:blipFill>
          <a:blip r:embed="rId3" cstate="print"/>
          <a:srcRect/>
          <a:stretch>
            <a:fillRect/>
          </a:stretch>
        </p:blipFill>
        <p:spPr bwMode="auto">
          <a:xfrm>
            <a:off x="6324600" y="6414505"/>
            <a:ext cx="2143560" cy="389388"/>
          </a:xfrm>
          <a:prstGeom prst="rect">
            <a:avLst/>
          </a:prstGeom>
          <a:noFill/>
          <a:ln w="9525">
            <a:noFill/>
            <a:round/>
            <a:headEnd/>
            <a:tailEnd/>
          </a:ln>
          <a:effectLst/>
        </p:spPr>
      </p:pic>
      <p:sp>
        <p:nvSpPr>
          <p:cNvPr id="5" name="Text Box 4"/>
          <p:cNvSpPr txBox="1">
            <a:spLocks noChangeArrowheads="1"/>
          </p:cNvSpPr>
          <p:nvPr/>
        </p:nvSpPr>
        <p:spPr bwMode="auto">
          <a:xfrm>
            <a:off x="958560" y="6397536"/>
            <a:ext cx="3918240" cy="231864"/>
          </a:xfrm>
          <a:prstGeom prst="rect">
            <a:avLst/>
          </a:prstGeom>
          <a:noFill/>
          <a:ln w="9525">
            <a:noFill/>
            <a:round/>
            <a:headEnd/>
            <a:tailEnd/>
          </a:ln>
          <a:effectLst/>
        </p:spPr>
        <p:txBody>
          <a:bodyPr lIns="0" tIns="0" rIns="0" bIns="0"/>
          <a:lstStyle/>
          <a:p>
            <a:pPr>
              <a:tabLst>
                <a:tab pos="656650" algn="l"/>
                <a:tab pos="1313299" algn="l"/>
                <a:tab pos="1969949" algn="l"/>
                <a:tab pos="2626599" algn="l"/>
                <a:tab pos="3283248" algn="l"/>
              </a:tabLst>
            </a:pPr>
            <a:r>
              <a:rPr lang="en-GB" sz="1100" b="1" dirty="0">
                <a:solidFill>
                  <a:srgbClr val="000000"/>
                </a:solidFill>
                <a:latin typeface="Arial" pitchFamily="34" charset="0"/>
              </a:rPr>
              <a:t>Benny Kerzner et al. </a:t>
            </a:r>
            <a:r>
              <a:rPr lang="en-GB" sz="1100" b="1" dirty="0" err="1">
                <a:solidFill>
                  <a:srgbClr val="000000"/>
                </a:solidFill>
                <a:latin typeface="Arial" pitchFamily="34" charset="0"/>
              </a:rPr>
              <a:t>Pediatrics</a:t>
            </a:r>
            <a:r>
              <a:rPr lang="en-GB" sz="1100" b="1" dirty="0">
                <a:solidFill>
                  <a:srgbClr val="000000"/>
                </a:solidFill>
                <a:latin typeface="Arial" pitchFamily="34" charset="0"/>
              </a:rPr>
              <a:t> 2015;135:344-353</a:t>
            </a:r>
          </a:p>
        </p:txBody>
      </p:sp>
      <p:sp>
        <p:nvSpPr>
          <p:cNvPr id="7" name="Content Placeholder 2"/>
          <p:cNvSpPr txBox="1">
            <a:spLocks/>
          </p:cNvSpPr>
          <p:nvPr/>
        </p:nvSpPr>
        <p:spPr>
          <a:xfrm>
            <a:off x="1447800" y="3581400"/>
            <a:ext cx="6477000" cy="2362200"/>
          </a:xfrm>
          <a:prstGeom prst="rect">
            <a:avLst/>
          </a:prstGeom>
          <a:noFill/>
          <a:ln w="28575">
            <a:no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Ø"/>
            </a:pPr>
            <a:r>
              <a:rPr lang="en-US" sz="2400" dirty="0" smtClean="0"/>
              <a:t>Too long </a:t>
            </a:r>
          </a:p>
          <a:p>
            <a:pPr>
              <a:buFont typeface="Wingdings" pitchFamily="2" charset="2"/>
              <a:buChar char="Ø"/>
            </a:pPr>
            <a:r>
              <a:rPr lang="en-US" sz="2400" dirty="0" smtClean="0"/>
              <a:t>Disruptive and stressful </a:t>
            </a:r>
          </a:p>
          <a:p>
            <a:pPr>
              <a:buFont typeface="Wingdings" pitchFamily="2" charset="2"/>
              <a:buChar char="Ø"/>
            </a:pPr>
            <a:r>
              <a:rPr lang="en-US" sz="2400" dirty="0" smtClean="0"/>
              <a:t>Distraction to increase intake</a:t>
            </a:r>
          </a:p>
          <a:p>
            <a:pPr>
              <a:buFont typeface="Wingdings" pitchFamily="2" charset="2"/>
              <a:buChar char="Ø"/>
            </a:pPr>
            <a:r>
              <a:rPr lang="en-US" sz="2400" dirty="0" smtClean="0"/>
              <a:t>Nocturnal eating in a toddler</a:t>
            </a:r>
          </a:p>
          <a:p>
            <a:pPr>
              <a:buFont typeface="Wingdings" pitchFamily="2" charset="2"/>
              <a:buChar char="Ø"/>
            </a:pPr>
            <a:r>
              <a:rPr lang="en-US" sz="2400" dirty="0" smtClean="0"/>
              <a:t>Lack of appropriate independent feeding</a:t>
            </a:r>
          </a:p>
          <a:p>
            <a:pPr>
              <a:buFont typeface="Wingdings" pitchFamily="2" charset="2"/>
              <a:buChar char="Ø"/>
            </a:pPr>
            <a:endParaRPr lang="en-US" dirty="0"/>
          </a:p>
        </p:txBody>
      </p:sp>
    </p:spTree>
    <p:extLst>
      <p:ext uri="{BB962C8B-B14F-4D97-AF65-F5344CB8AC3E}">
        <p14:creationId xmlns:p14="http://schemas.microsoft.com/office/powerpoint/2010/main" val="15957680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838200"/>
            <a:ext cx="84582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 name="Text Box 1"/>
          <p:cNvSpPr txBox="1">
            <a:spLocks noChangeArrowheads="1"/>
          </p:cNvSpPr>
          <p:nvPr/>
        </p:nvSpPr>
        <p:spPr bwMode="auto">
          <a:xfrm>
            <a:off x="381000" y="0"/>
            <a:ext cx="7924800" cy="414764"/>
          </a:xfrm>
          <a:prstGeom prst="rect">
            <a:avLst/>
          </a:prstGeom>
          <a:noFill/>
          <a:ln w="9525">
            <a:noFill/>
            <a:round/>
            <a:headEnd/>
            <a:tailEnd/>
          </a:ln>
          <a:effectLst/>
        </p:spPr>
        <p:txBody>
          <a:bodyPr lIns="0" tIns="0" rIns="0" bIns="0"/>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3600" dirty="0">
                <a:solidFill>
                  <a:srgbClr val="000000"/>
                </a:solidFill>
                <a:latin typeface="+mj-lt"/>
              </a:rPr>
              <a:t>An approach to identifying and managing feeding </a:t>
            </a:r>
            <a:r>
              <a:rPr lang="en-GB" sz="3600" dirty="0" smtClean="0">
                <a:solidFill>
                  <a:srgbClr val="000000"/>
                </a:solidFill>
                <a:latin typeface="+mj-lt"/>
              </a:rPr>
              <a:t>difficulties</a:t>
            </a:r>
            <a:endParaRPr lang="en-GB" sz="3600" dirty="0">
              <a:solidFill>
                <a:srgbClr val="000000"/>
              </a:solidFill>
              <a:latin typeface="+mj-lt"/>
            </a:endParaRPr>
          </a:p>
        </p:txBody>
      </p:sp>
      <p:pic>
        <p:nvPicPr>
          <p:cNvPr id="2051" name="Picture 2"/>
          <p:cNvPicPr>
            <a:picLocks noChangeAspect="1" noChangeArrowheads="1"/>
          </p:cNvPicPr>
          <p:nvPr/>
        </p:nvPicPr>
        <p:blipFill>
          <a:blip r:embed="rId3" cstate="print"/>
          <a:srcRect/>
          <a:stretch>
            <a:fillRect/>
          </a:stretch>
        </p:blipFill>
        <p:spPr bwMode="auto">
          <a:xfrm>
            <a:off x="6324600" y="6414505"/>
            <a:ext cx="2143560" cy="389388"/>
          </a:xfrm>
          <a:prstGeom prst="rect">
            <a:avLst/>
          </a:prstGeom>
          <a:noFill/>
          <a:ln w="9525">
            <a:noFill/>
            <a:round/>
            <a:headEnd/>
            <a:tailEnd/>
          </a:ln>
          <a:effectLst/>
        </p:spPr>
      </p:pic>
      <p:pic>
        <p:nvPicPr>
          <p:cNvPr id="2052" name="Picture 3"/>
          <p:cNvPicPr>
            <a:picLocks noChangeAspect="1" noChangeArrowheads="1"/>
          </p:cNvPicPr>
          <p:nvPr/>
        </p:nvPicPr>
        <p:blipFill>
          <a:blip r:embed="rId4" cstate="print"/>
          <a:srcRect/>
          <a:stretch>
            <a:fillRect/>
          </a:stretch>
        </p:blipFill>
        <p:spPr bwMode="auto">
          <a:xfrm>
            <a:off x="2743200" y="1726986"/>
            <a:ext cx="4259520" cy="4292814"/>
          </a:xfrm>
          <a:prstGeom prst="rect">
            <a:avLst/>
          </a:prstGeom>
          <a:noFill/>
          <a:ln w="9525">
            <a:noFill/>
            <a:round/>
            <a:headEnd/>
            <a:tailEnd/>
          </a:ln>
          <a:effectLst/>
        </p:spPr>
      </p:pic>
      <p:sp>
        <p:nvSpPr>
          <p:cNvPr id="2053" name="Text Box 4"/>
          <p:cNvSpPr txBox="1">
            <a:spLocks noChangeArrowheads="1"/>
          </p:cNvSpPr>
          <p:nvPr/>
        </p:nvSpPr>
        <p:spPr bwMode="auto">
          <a:xfrm>
            <a:off x="609600" y="6397536"/>
            <a:ext cx="3918240" cy="231864"/>
          </a:xfrm>
          <a:prstGeom prst="rect">
            <a:avLst/>
          </a:prstGeom>
          <a:noFill/>
          <a:ln w="9525">
            <a:noFill/>
            <a:round/>
            <a:headEnd/>
            <a:tailEnd/>
          </a:ln>
          <a:effectLst/>
        </p:spPr>
        <p:txBody>
          <a:bodyPr lIns="0" tIns="0" rIns="0" bIns="0"/>
          <a:lstStyle/>
          <a:p>
            <a:pPr>
              <a:tabLst>
                <a:tab pos="656650" algn="l"/>
                <a:tab pos="1313299" algn="l"/>
                <a:tab pos="1969949" algn="l"/>
                <a:tab pos="2626599" algn="l"/>
                <a:tab pos="3283248" algn="l"/>
              </a:tabLst>
            </a:pPr>
            <a:r>
              <a:rPr lang="en-GB" sz="1100" b="1" dirty="0">
                <a:solidFill>
                  <a:srgbClr val="000000"/>
                </a:solidFill>
                <a:latin typeface="Arial" pitchFamily="34" charset="0"/>
              </a:rPr>
              <a:t>Benny Kerzner et al. </a:t>
            </a:r>
            <a:r>
              <a:rPr lang="en-GB" sz="1100" b="1" dirty="0" err="1">
                <a:solidFill>
                  <a:srgbClr val="000000"/>
                </a:solidFill>
                <a:latin typeface="Arial" pitchFamily="34" charset="0"/>
              </a:rPr>
              <a:t>Pediatrics</a:t>
            </a:r>
            <a:r>
              <a:rPr lang="en-GB" sz="1100" b="1" dirty="0">
                <a:solidFill>
                  <a:srgbClr val="000000"/>
                </a:solidFill>
                <a:latin typeface="Arial" pitchFamily="34" charset="0"/>
              </a:rPr>
              <a:t> 2015;135:344-353</a:t>
            </a:r>
          </a:p>
        </p:txBody>
      </p:sp>
      <p:sp>
        <p:nvSpPr>
          <p:cNvPr id="2054" name="Text Box 5"/>
          <p:cNvSpPr txBox="1">
            <a:spLocks noChangeArrowheads="1"/>
          </p:cNvSpPr>
          <p:nvPr/>
        </p:nvSpPr>
        <p:spPr bwMode="auto">
          <a:xfrm>
            <a:off x="424800" y="6613175"/>
            <a:ext cx="4930560" cy="3470764"/>
          </a:xfrm>
          <a:prstGeom prst="rect">
            <a:avLst/>
          </a:prstGeom>
          <a:noFill/>
          <a:ln w="9525">
            <a:noFill/>
            <a:round/>
            <a:headEnd/>
            <a:tailEnd/>
          </a:ln>
          <a:effectLst/>
        </p:spPr>
        <p:txBody>
          <a:bodyPr lIns="0" tIns="0" rIns="0" bIns="0"/>
          <a:lstStyle/>
          <a:p>
            <a:pPr marL="77761" indent="-77761">
              <a:tabLst>
                <a:tab pos="656650" algn="l"/>
                <a:tab pos="1313299" algn="l"/>
                <a:tab pos="1969949" algn="l"/>
                <a:tab pos="2626599" algn="l"/>
                <a:tab pos="3283248" algn="l"/>
                <a:tab pos="3939898" algn="l"/>
                <a:tab pos="4596548" algn="l"/>
              </a:tabLst>
            </a:pPr>
            <a:r>
              <a:rPr lang="en-GB" sz="900" dirty="0">
                <a:solidFill>
                  <a:srgbClr val="000000"/>
                </a:solidFill>
                <a:latin typeface="Arial" pitchFamily="34" charset="0"/>
              </a:rPr>
              <a:t>©2015 by American Academy of </a:t>
            </a:r>
            <a:r>
              <a:rPr lang="en-GB" sz="900" dirty="0" err="1">
                <a:solidFill>
                  <a:srgbClr val="000000"/>
                </a:solidFill>
                <a:latin typeface="Arial" pitchFamily="34" charset="0"/>
              </a:rPr>
              <a:t>Pediatrics</a:t>
            </a:r>
            <a:endParaRPr lang="en-GB" sz="900" dirty="0">
              <a:solidFill>
                <a:srgbClr val="000000"/>
              </a:solidFill>
              <a:latin typeface="Arial" pitchFamily="34" charset="0"/>
            </a:endParaRPr>
          </a:p>
        </p:txBody>
      </p:sp>
      <p:sp>
        <p:nvSpPr>
          <p:cNvPr id="8" name="Text Box 1"/>
          <p:cNvSpPr txBox="1">
            <a:spLocks noChangeArrowheads="1"/>
          </p:cNvSpPr>
          <p:nvPr/>
        </p:nvSpPr>
        <p:spPr bwMode="auto">
          <a:xfrm>
            <a:off x="533400" y="1371600"/>
            <a:ext cx="1905000" cy="414764"/>
          </a:xfrm>
          <a:prstGeom prst="rect">
            <a:avLst/>
          </a:prstGeom>
          <a:noFill/>
          <a:ln w="9525">
            <a:noFill/>
            <a:round/>
            <a:headEnd/>
            <a:tailEnd/>
          </a:ln>
          <a:effectLst/>
        </p:spPr>
        <p:txBody>
          <a:bodyPr lIns="0" tIns="0" rIns="0" bIns="0"/>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b="1" dirty="0" smtClean="0">
                <a:solidFill>
                  <a:srgbClr val="000000"/>
                </a:solidFill>
                <a:latin typeface="Arial" pitchFamily="34" charset="0"/>
              </a:rPr>
              <a:t>Background</a:t>
            </a:r>
            <a:endParaRPr lang="en-GB" b="1" dirty="0">
              <a:solidFill>
                <a:srgbClr val="000000"/>
              </a:solidFill>
              <a:latin typeface="Arial" pitchFamily="34" charset="0"/>
            </a:endParaRPr>
          </a:p>
        </p:txBody>
      </p:sp>
      <p:sp>
        <p:nvSpPr>
          <p:cNvPr id="9" name="Text Box 1"/>
          <p:cNvSpPr txBox="1">
            <a:spLocks noChangeArrowheads="1"/>
          </p:cNvSpPr>
          <p:nvPr/>
        </p:nvSpPr>
        <p:spPr bwMode="auto">
          <a:xfrm>
            <a:off x="533400" y="1752600"/>
            <a:ext cx="1905000" cy="414764"/>
          </a:xfrm>
          <a:prstGeom prst="rect">
            <a:avLst/>
          </a:prstGeom>
          <a:noFill/>
          <a:ln w="9525">
            <a:noFill/>
            <a:round/>
            <a:headEnd/>
            <a:tailEnd/>
          </a:ln>
          <a:effectLst/>
        </p:spPr>
        <p:txBody>
          <a:bodyPr lIns="0" tIns="0" rIns="0" bIns="0"/>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b="1" dirty="0" smtClean="0">
                <a:latin typeface="Arial" pitchFamily="34" charset="0"/>
              </a:rPr>
              <a:t>Presentation</a:t>
            </a:r>
            <a:endParaRPr lang="en-GB" b="1" dirty="0">
              <a:latin typeface="Arial" pitchFamily="34" charset="0"/>
            </a:endParaRPr>
          </a:p>
        </p:txBody>
      </p:sp>
      <p:sp>
        <p:nvSpPr>
          <p:cNvPr id="10" name="Text Box 1"/>
          <p:cNvSpPr txBox="1">
            <a:spLocks noChangeArrowheads="1"/>
          </p:cNvSpPr>
          <p:nvPr/>
        </p:nvSpPr>
        <p:spPr bwMode="auto">
          <a:xfrm>
            <a:off x="533400" y="2743200"/>
            <a:ext cx="1905000" cy="414764"/>
          </a:xfrm>
          <a:prstGeom prst="rect">
            <a:avLst/>
          </a:prstGeom>
          <a:noFill/>
          <a:ln w="9525">
            <a:noFill/>
            <a:round/>
            <a:headEnd/>
            <a:tailEnd/>
          </a:ln>
          <a:effectLst/>
        </p:spPr>
        <p:txBody>
          <a:bodyPr lIns="0" tIns="0" rIns="0" bIns="0"/>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b="1" dirty="0" smtClean="0">
                <a:solidFill>
                  <a:srgbClr val="000000"/>
                </a:solidFill>
                <a:latin typeface="Arial" pitchFamily="34" charset="0"/>
              </a:rPr>
              <a:t>Evaluation</a:t>
            </a:r>
            <a:endParaRPr lang="en-GB" b="1" dirty="0">
              <a:solidFill>
                <a:srgbClr val="000000"/>
              </a:solidFill>
              <a:latin typeface="Arial" pitchFamily="34" charset="0"/>
            </a:endParaRPr>
          </a:p>
        </p:txBody>
      </p:sp>
      <p:sp>
        <p:nvSpPr>
          <p:cNvPr id="11" name="Text Box 1"/>
          <p:cNvSpPr txBox="1">
            <a:spLocks noChangeArrowheads="1"/>
          </p:cNvSpPr>
          <p:nvPr/>
        </p:nvSpPr>
        <p:spPr bwMode="auto">
          <a:xfrm>
            <a:off x="533400" y="4800600"/>
            <a:ext cx="1905000" cy="414764"/>
          </a:xfrm>
          <a:prstGeom prst="rect">
            <a:avLst/>
          </a:prstGeom>
          <a:noFill/>
          <a:ln w="9525">
            <a:noFill/>
            <a:round/>
            <a:headEnd/>
            <a:tailEnd/>
          </a:ln>
          <a:effectLst/>
        </p:spPr>
        <p:txBody>
          <a:bodyPr lIns="0" tIns="0" rIns="0" bIns="0"/>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b="1" dirty="0" smtClean="0">
                <a:solidFill>
                  <a:srgbClr val="000000"/>
                </a:solidFill>
                <a:latin typeface="Arial" pitchFamily="34" charset="0"/>
              </a:rPr>
              <a:t>Classification  and Management</a:t>
            </a:r>
            <a:endParaRPr lang="en-GB" b="1" dirty="0">
              <a:solidFill>
                <a:srgbClr val="000000"/>
              </a:solidFill>
              <a:latin typeface="Arial" pitchFamily="34" charset="0"/>
            </a:endParaRPr>
          </a:p>
        </p:txBody>
      </p:sp>
      <p:sp>
        <p:nvSpPr>
          <p:cNvPr id="13" name="Rectangle 12"/>
          <p:cNvSpPr/>
          <p:nvPr/>
        </p:nvSpPr>
        <p:spPr>
          <a:xfrm>
            <a:off x="0" y="1143000"/>
            <a:ext cx="8229600" cy="152400"/>
          </a:xfrm>
          <a:prstGeom prst="rect">
            <a:avLst/>
          </a:prstGeom>
          <a:solidFill>
            <a:srgbClr val="2B8936"/>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0" y="0"/>
            <a:ext cx="8229600" cy="1143000"/>
          </a:xfrm>
        </p:spPr>
        <p:txBody>
          <a:bodyPr/>
          <a:lstStyle/>
          <a:p>
            <a:r>
              <a:rPr lang="en-GB" altLang="en-US" sz="3500" dirty="0" smtClean="0">
                <a:solidFill>
                  <a:schemeClr val="tx1"/>
                </a:solidFill>
                <a:latin typeface="+mj-lt"/>
                <a:ea typeface="SimSun" pitchFamily="2" charset="-122"/>
                <a:cs typeface="+mj-cs"/>
              </a:rPr>
              <a:t>Positioning ‘the hips affect the lips’</a:t>
            </a:r>
          </a:p>
        </p:txBody>
      </p:sp>
      <p:sp>
        <p:nvSpPr>
          <p:cNvPr id="7" name="Text Placeholder 6"/>
          <p:cNvSpPr>
            <a:spLocks noGrp="1"/>
          </p:cNvSpPr>
          <p:nvPr>
            <p:ph type="body" sz="quarter" idx="11"/>
          </p:nvPr>
        </p:nvSpPr>
        <p:spPr/>
        <p:txBody>
          <a:bodyPr/>
          <a:lstStyle/>
          <a:p>
            <a:endParaRPr lang="en-GB" dirty="0"/>
          </a:p>
        </p:txBody>
      </p:sp>
      <p:pic>
        <p:nvPicPr>
          <p:cNvPr id="64519" name="Picture 7"/>
          <p:cNvPicPr>
            <a:picLocks noChangeAspect="1"/>
          </p:cNvPicPr>
          <p:nvPr/>
        </p:nvPicPr>
        <p:blipFill>
          <a:blip r:embed="rId3" cstate="print">
            <a:lum bright="6000"/>
            <a:extLst>
              <a:ext uri="{28A0092B-C50C-407E-A947-70E740481C1C}">
                <a14:useLocalDpi xmlns:a14="http://schemas.microsoft.com/office/drawing/2010/main" val="0"/>
              </a:ext>
            </a:extLst>
          </a:blip>
          <a:srcRect/>
          <a:stretch>
            <a:fillRect/>
          </a:stretch>
        </p:blipFill>
        <p:spPr bwMode="auto">
          <a:xfrm>
            <a:off x="1047297" y="1729700"/>
            <a:ext cx="1714500" cy="1714500"/>
          </a:xfrm>
          <a:prstGeom prst="roundRect">
            <a:avLst/>
          </a:prstGeom>
          <a:noFill/>
          <a:ln w="19050">
            <a:solidFill>
              <a:srgbClr val="50246E"/>
            </a:solidFill>
            <a:miter lim="800000"/>
            <a:headEnd/>
            <a:tailEnd/>
          </a:ln>
          <a:extLst>
            <a:ext uri="{909E8E84-426E-40DD-AFC4-6F175D3DCCD1}">
              <a14:hiddenFill xmlns:a14="http://schemas.microsoft.com/office/drawing/2010/main">
                <a:solidFill>
                  <a:srgbClr val="FFFFFF"/>
                </a:solidFill>
              </a14:hiddenFill>
            </a:ext>
          </a:extLst>
        </p:spPr>
      </p:pic>
      <p:pic>
        <p:nvPicPr>
          <p:cNvPr id="64520" name="Picture 9"/>
          <p:cNvPicPr>
            <a:picLocks noChangeAspect="1"/>
          </p:cNvPicPr>
          <p:nvPr/>
        </p:nvPicPr>
        <p:blipFill>
          <a:blip r:embed="rId4" cstate="print">
            <a:lum bright="6000"/>
            <a:extLst>
              <a:ext uri="{28A0092B-C50C-407E-A947-70E740481C1C}">
                <a14:useLocalDpi xmlns:a14="http://schemas.microsoft.com/office/drawing/2010/main" val="0"/>
              </a:ext>
            </a:extLst>
          </a:blip>
          <a:srcRect/>
          <a:stretch>
            <a:fillRect/>
          </a:stretch>
        </p:blipFill>
        <p:spPr bwMode="auto">
          <a:xfrm>
            <a:off x="3615872" y="1729700"/>
            <a:ext cx="1905000" cy="1666875"/>
          </a:xfrm>
          <a:prstGeom prst="roundRect">
            <a:avLst/>
          </a:prstGeom>
          <a:noFill/>
          <a:ln w="19050">
            <a:solidFill>
              <a:srgbClr val="50246E"/>
            </a:solidFill>
            <a:miter lim="800000"/>
            <a:headEnd/>
            <a:tailEnd/>
          </a:ln>
          <a:extLst>
            <a:ext uri="{909E8E84-426E-40DD-AFC4-6F175D3DCCD1}">
              <a14:hiddenFill xmlns:a14="http://schemas.microsoft.com/office/drawing/2010/main">
                <a:solidFill>
                  <a:srgbClr val="FFFFFF"/>
                </a:solidFill>
              </a14:hiddenFill>
            </a:ext>
          </a:extLst>
        </p:spPr>
      </p:pic>
      <p:pic>
        <p:nvPicPr>
          <p:cNvPr id="64521" name="Picture 10"/>
          <p:cNvPicPr>
            <a:picLocks noChangeAspect="1"/>
          </p:cNvPicPr>
          <p:nvPr/>
        </p:nvPicPr>
        <p:blipFill>
          <a:blip r:embed="rId5" cstate="print">
            <a:lum bright="6000"/>
            <a:extLst>
              <a:ext uri="{28A0092B-C50C-407E-A947-70E740481C1C}">
                <a14:useLocalDpi xmlns:a14="http://schemas.microsoft.com/office/drawing/2010/main" val="0"/>
              </a:ext>
            </a:extLst>
          </a:blip>
          <a:srcRect/>
          <a:stretch>
            <a:fillRect/>
          </a:stretch>
        </p:blipFill>
        <p:spPr bwMode="auto">
          <a:xfrm>
            <a:off x="6374947" y="1729700"/>
            <a:ext cx="1905000" cy="1657350"/>
          </a:xfrm>
          <a:prstGeom prst="roundRect">
            <a:avLst/>
          </a:prstGeom>
          <a:noFill/>
          <a:ln w="19050">
            <a:solidFill>
              <a:srgbClr val="50246E"/>
            </a:solidFill>
            <a:miter lim="800000"/>
            <a:headEnd/>
            <a:tailEnd/>
          </a:ln>
          <a:extLst>
            <a:ext uri="{909E8E84-426E-40DD-AFC4-6F175D3DCCD1}">
              <a14:hiddenFill xmlns:a14="http://schemas.microsoft.com/office/drawing/2010/main">
                <a:solidFill>
                  <a:srgbClr val="FFFFFF"/>
                </a:solidFill>
              </a14:hiddenFill>
            </a:ext>
          </a:extLst>
        </p:spPr>
      </p:pic>
      <p:grpSp>
        <p:nvGrpSpPr>
          <p:cNvPr id="2" name="Group 3"/>
          <p:cNvGrpSpPr>
            <a:grpSpLocks/>
          </p:cNvGrpSpPr>
          <p:nvPr/>
        </p:nvGrpSpPr>
        <p:grpSpPr bwMode="auto">
          <a:xfrm>
            <a:off x="762000" y="3802063"/>
            <a:ext cx="3240088" cy="2586037"/>
            <a:chOff x="762680" y="3802516"/>
            <a:chExt cx="3240000" cy="2586150"/>
          </a:xfrm>
        </p:grpSpPr>
        <p:pic>
          <p:nvPicPr>
            <p:cNvPr id="64518" name="Picture 6"/>
            <p:cNvPicPr>
              <a:picLocks noChangeAspect="1"/>
            </p:cNvPicPr>
            <p:nvPr/>
          </p:nvPicPr>
          <p:blipFill>
            <a:blip r:embed="rId6" cstate="print">
              <a:lum bright="6000"/>
              <a:extLst>
                <a:ext uri="{28A0092B-C50C-407E-A947-70E740481C1C}">
                  <a14:useLocalDpi xmlns:a14="http://schemas.microsoft.com/office/drawing/2010/main" val="0"/>
                </a:ext>
              </a:extLst>
            </a:blip>
            <a:srcRect t="11690"/>
            <a:stretch>
              <a:fillRect/>
            </a:stretch>
          </p:blipFill>
          <p:spPr bwMode="auto">
            <a:xfrm>
              <a:off x="762680" y="4243024"/>
              <a:ext cx="3240000" cy="2145642"/>
            </a:xfrm>
            <a:prstGeom prst="roundRect">
              <a:avLst/>
            </a:prstGeom>
            <a:noFill/>
            <a:ln w="19050">
              <a:solidFill>
                <a:srgbClr val="50246E"/>
              </a:solidFill>
              <a:miter lim="800000"/>
              <a:headEnd/>
              <a:tailEnd/>
            </a:ln>
            <a:extLst>
              <a:ext uri="{909E8E84-426E-40DD-AFC4-6F175D3DCCD1}">
                <a14:hiddenFill xmlns:a14="http://schemas.microsoft.com/office/drawing/2010/main">
                  <a:solidFill>
                    <a:srgbClr val="FFFFFF"/>
                  </a:solidFill>
                </a14:hiddenFill>
              </a:ext>
            </a:extLst>
          </p:spPr>
        </p:pic>
        <p:sp>
          <p:nvSpPr>
            <p:cNvPr id="57355" name="TextBox 2"/>
            <p:cNvSpPr txBox="1">
              <a:spLocks noChangeArrowheads="1"/>
            </p:cNvSpPr>
            <p:nvPr/>
          </p:nvSpPr>
          <p:spPr bwMode="auto">
            <a:xfrm>
              <a:off x="1978242" y="3802516"/>
              <a:ext cx="8088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30000"/>
                </a:spcBef>
                <a:buClr>
                  <a:schemeClr val="accent2"/>
                </a:buClr>
                <a:buChar char="•"/>
                <a:defRPr sz="2400">
                  <a:solidFill>
                    <a:schemeClr val="tx1"/>
                  </a:solidFill>
                  <a:latin typeface="Arial" panose="020B0604020202020204" pitchFamily="34" charset="0"/>
                  <a:ea typeface="ヒラギノ角ゴ Pro W3" charset="-128"/>
                </a:defRPr>
              </a:lvl1pPr>
              <a:lvl2pPr marL="742950" indent="-285750" eaLnBrk="0" hangingPunct="0">
                <a:spcBef>
                  <a:spcPct val="30000"/>
                </a:spcBef>
                <a:buClr>
                  <a:schemeClr val="accent2"/>
                </a:buClr>
                <a:buChar char="–"/>
                <a:defRPr sz="2000">
                  <a:solidFill>
                    <a:schemeClr val="tx1"/>
                  </a:solidFill>
                  <a:latin typeface="Arial" panose="020B0604020202020204" pitchFamily="34" charset="0"/>
                  <a:ea typeface="ヒラギノ角ゴ Pro W3" charset="-128"/>
                </a:defRPr>
              </a:lvl2pPr>
              <a:lvl3pPr marL="1143000" indent="-228600" eaLnBrk="0" hangingPunct="0">
                <a:spcBef>
                  <a:spcPct val="30000"/>
                </a:spcBef>
                <a:buClr>
                  <a:schemeClr val="accent2"/>
                </a:buClr>
                <a:buChar char="•"/>
                <a:defRPr sz="2000">
                  <a:solidFill>
                    <a:schemeClr val="tx1"/>
                  </a:solidFill>
                  <a:latin typeface="Arial" panose="020B0604020202020204" pitchFamily="34" charset="0"/>
                  <a:ea typeface="ヒラギノ角ゴ Pro W3" charset="-128"/>
                </a:defRPr>
              </a:lvl3pPr>
              <a:lvl4pPr marL="1600200" indent="-228600" eaLnBrk="0" hangingPunct="0">
                <a:spcBef>
                  <a:spcPct val="30000"/>
                </a:spcBef>
                <a:buClr>
                  <a:schemeClr val="accent2"/>
                </a:buClr>
                <a:buChar char="–"/>
                <a:defRPr sz="2000">
                  <a:solidFill>
                    <a:schemeClr val="tx1"/>
                  </a:solidFill>
                  <a:latin typeface="Arial" panose="020B0604020202020204" pitchFamily="34" charset="0"/>
                  <a:ea typeface="ヒラギノ角ゴ Pro W3" charset="-128"/>
                </a:defRPr>
              </a:lvl4pPr>
              <a:lvl5pPr marL="2057400" indent="-228600" eaLnBrk="0" hangingPunct="0">
                <a:spcBef>
                  <a:spcPct val="30000"/>
                </a:spcBef>
                <a:buClr>
                  <a:schemeClr val="accent2"/>
                </a:buClr>
                <a:buChar char="»"/>
                <a:defRPr sz="2000">
                  <a:solidFill>
                    <a:schemeClr val="tx1"/>
                  </a:solidFill>
                  <a:latin typeface="Arial" panose="020B0604020202020204" pitchFamily="34" charset="0"/>
                  <a:ea typeface="ヒラギノ角ゴ Pro W3" charset="-128"/>
                </a:defRPr>
              </a:lvl5pPr>
              <a:lvl6pPr marL="2514600" indent="-228600" eaLnBrk="0" fontAlgn="base" hangingPunct="0">
                <a:spcBef>
                  <a:spcPct val="30000"/>
                </a:spcBef>
                <a:spcAft>
                  <a:spcPct val="0"/>
                </a:spcAft>
                <a:buClr>
                  <a:schemeClr val="accent2"/>
                </a:buClr>
                <a:buChar char="»"/>
                <a:defRPr sz="2000">
                  <a:solidFill>
                    <a:schemeClr val="tx1"/>
                  </a:solidFill>
                  <a:latin typeface="Arial" panose="020B0604020202020204" pitchFamily="34" charset="0"/>
                  <a:ea typeface="ヒラギノ角ゴ Pro W3" charset="-128"/>
                </a:defRPr>
              </a:lvl6pPr>
              <a:lvl7pPr marL="2971800" indent="-228600" eaLnBrk="0" fontAlgn="base" hangingPunct="0">
                <a:spcBef>
                  <a:spcPct val="30000"/>
                </a:spcBef>
                <a:spcAft>
                  <a:spcPct val="0"/>
                </a:spcAft>
                <a:buClr>
                  <a:schemeClr val="accent2"/>
                </a:buClr>
                <a:buChar char="»"/>
                <a:defRPr sz="2000">
                  <a:solidFill>
                    <a:schemeClr val="tx1"/>
                  </a:solidFill>
                  <a:latin typeface="Arial" panose="020B0604020202020204" pitchFamily="34" charset="0"/>
                  <a:ea typeface="ヒラギノ角ゴ Pro W3" charset="-128"/>
                </a:defRPr>
              </a:lvl7pPr>
              <a:lvl8pPr marL="3429000" indent="-228600" eaLnBrk="0" fontAlgn="base" hangingPunct="0">
                <a:spcBef>
                  <a:spcPct val="30000"/>
                </a:spcBef>
                <a:spcAft>
                  <a:spcPct val="0"/>
                </a:spcAft>
                <a:buClr>
                  <a:schemeClr val="accent2"/>
                </a:buClr>
                <a:buChar char="»"/>
                <a:defRPr sz="2000">
                  <a:solidFill>
                    <a:schemeClr val="tx1"/>
                  </a:solidFill>
                  <a:latin typeface="Arial" panose="020B0604020202020204" pitchFamily="34" charset="0"/>
                  <a:ea typeface="ヒラギノ角ゴ Pro W3" charset="-128"/>
                </a:defRPr>
              </a:lvl8pPr>
              <a:lvl9pPr marL="3886200" indent="-228600" eaLnBrk="0" fontAlgn="base" hangingPunct="0">
                <a:spcBef>
                  <a:spcPct val="30000"/>
                </a:spcBef>
                <a:spcAft>
                  <a:spcPct val="0"/>
                </a:spcAft>
                <a:buClr>
                  <a:schemeClr val="accent2"/>
                </a:buClr>
                <a:buChar char="»"/>
                <a:defRPr sz="2000">
                  <a:solidFill>
                    <a:schemeClr val="tx1"/>
                  </a:solidFill>
                  <a:latin typeface="Arial" panose="020B0604020202020204" pitchFamily="34" charset="0"/>
                  <a:ea typeface="ヒラギノ角ゴ Pro W3" charset="-128"/>
                </a:defRPr>
              </a:lvl9pPr>
            </a:lstStyle>
            <a:p>
              <a:pPr eaLnBrk="1" hangingPunct="1">
                <a:spcBef>
                  <a:spcPct val="0"/>
                </a:spcBef>
                <a:buClrTx/>
                <a:buFontTx/>
                <a:buNone/>
              </a:pPr>
              <a:r>
                <a:rPr lang="en-GB" altLang="en-US" sz="1800" b="1" dirty="0">
                  <a:solidFill>
                    <a:schemeClr val="tx2"/>
                  </a:solidFill>
                  <a:ea typeface="MS PGothic" panose="020B0600070205080204" pitchFamily="34" charset="-128"/>
                </a:rPr>
                <a:t>Awful</a:t>
              </a:r>
            </a:p>
          </p:txBody>
        </p:sp>
      </p:grpSp>
      <p:grpSp>
        <p:nvGrpSpPr>
          <p:cNvPr id="3" name="Group 4"/>
          <p:cNvGrpSpPr>
            <a:grpSpLocks/>
          </p:cNvGrpSpPr>
          <p:nvPr/>
        </p:nvGrpSpPr>
        <p:grpSpPr bwMode="auto">
          <a:xfrm>
            <a:off x="5111750" y="3802063"/>
            <a:ext cx="3240088" cy="2586037"/>
            <a:chOff x="5112517" y="3802516"/>
            <a:chExt cx="3240000" cy="2586150"/>
          </a:xfrm>
        </p:grpSpPr>
        <p:pic>
          <p:nvPicPr>
            <p:cNvPr id="64517" name="Content Placeholder 4"/>
            <p:cNvPicPr>
              <a:picLocks noChangeAspect="1"/>
            </p:cNvPicPr>
            <p:nvPr/>
          </p:nvPicPr>
          <p:blipFill rotWithShape="1">
            <a:blip r:embed="rId7" cstate="print">
              <a:lum bright="6000"/>
              <a:extLst>
                <a:ext uri="{28A0092B-C50C-407E-A947-70E740481C1C}">
                  <a14:useLocalDpi xmlns:a14="http://schemas.microsoft.com/office/drawing/2010/main" val="0"/>
                </a:ext>
              </a:extLst>
            </a:blip>
            <a:srcRect b="7003"/>
            <a:stretch/>
          </p:blipFill>
          <p:spPr bwMode="auto">
            <a:xfrm>
              <a:off x="5112517" y="4243024"/>
              <a:ext cx="3240000" cy="2145642"/>
            </a:xfrm>
            <a:prstGeom prst="roundRect">
              <a:avLst/>
            </a:prstGeom>
            <a:noFill/>
            <a:ln w="19050">
              <a:solidFill>
                <a:srgbClr val="50246E"/>
              </a:solidFill>
              <a:miter lim="800000"/>
              <a:headEnd/>
              <a:tailEnd/>
            </a:ln>
            <a:extLst>
              <a:ext uri="{909E8E84-426E-40DD-AFC4-6F175D3DCCD1}">
                <a14:hiddenFill xmlns:a14="http://schemas.microsoft.com/office/drawing/2010/main">
                  <a:solidFill>
                    <a:srgbClr val="FFFFFF"/>
                  </a:solidFill>
                </a14:hiddenFill>
              </a:ext>
            </a:extLst>
          </p:spPr>
        </p:pic>
        <p:sp>
          <p:nvSpPr>
            <p:cNvPr id="57353" name="TextBox 11"/>
            <p:cNvSpPr txBox="1">
              <a:spLocks noChangeArrowheads="1"/>
            </p:cNvSpPr>
            <p:nvPr/>
          </p:nvSpPr>
          <p:spPr bwMode="auto">
            <a:xfrm>
              <a:off x="6133635" y="3802516"/>
              <a:ext cx="11977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30000"/>
                </a:spcBef>
                <a:buClr>
                  <a:schemeClr val="accent2"/>
                </a:buClr>
                <a:buChar char="•"/>
                <a:defRPr sz="2400">
                  <a:solidFill>
                    <a:schemeClr val="tx1"/>
                  </a:solidFill>
                  <a:latin typeface="Arial" panose="020B0604020202020204" pitchFamily="34" charset="0"/>
                  <a:ea typeface="ヒラギノ角ゴ Pro W3" charset="-128"/>
                </a:defRPr>
              </a:lvl1pPr>
              <a:lvl2pPr marL="742950" indent="-285750" eaLnBrk="0" hangingPunct="0">
                <a:spcBef>
                  <a:spcPct val="30000"/>
                </a:spcBef>
                <a:buClr>
                  <a:schemeClr val="accent2"/>
                </a:buClr>
                <a:buChar char="–"/>
                <a:defRPr sz="2000">
                  <a:solidFill>
                    <a:schemeClr val="tx1"/>
                  </a:solidFill>
                  <a:latin typeface="Arial" panose="020B0604020202020204" pitchFamily="34" charset="0"/>
                  <a:ea typeface="ヒラギノ角ゴ Pro W3" charset="-128"/>
                </a:defRPr>
              </a:lvl2pPr>
              <a:lvl3pPr marL="1143000" indent="-228600" eaLnBrk="0" hangingPunct="0">
                <a:spcBef>
                  <a:spcPct val="30000"/>
                </a:spcBef>
                <a:buClr>
                  <a:schemeClr val="accent2"/>
                </a:buClr>
                <a:buChar char="•"/>
                <a:defRPr sz="2000">
                  <a:solidFill>
                    <a:schemeClr val="tx1"/>
                  </a:solidFill>
                  <a:latin typeface="Arial" panose="020B0604020202020204" pitchFamily="34" charset="0"/>
                  <a:ea typeface="ヒラギノ角ゴ Pro W3" charset="-128"/>
                </a:defRPr>
              </a:lvl3pPr>
              <a:lvl4pPr marL="1600200" indent="-228600" eaLnBrk="0" hangingPunct="0">
                <a:spcBef>
                  <a:spcPct val="30000"/>
                </a:spcBef>
                <a:buClr>
                  <a:schemeClr val="accent2"/>
                </a:buClr>
                <a:buChar char="–"/>
                <a:defRPr sz="2000">
                  <a:solidFill>
                    <a:schemeClr val="tx1"/>
                  </a:solidFill>
                  <a:latin typeface="Arial" panose="020B0604020202020204" pitchFamily="34" charset="0"/>
                  <a:ea typeface="ヒラギノ角ゴ Pro W3" charset="-128"/>
                </a:defRPr>
              </a:lvl4pPr>
              <a:lvl5pPr marL="2057400" indent="-228600" eaLnBrk="0" hangingPunct="0">
                <a:spcBef>
                  <a:spcPct val="30000"/>
                </a:spcBef>
                <a:buClr>
                  <a:schemeClr val="accent2"/>
                </a:buClr>
                <a:buChar char="»"/>
                <a:defRPr sz="2000">
                  <a:solidFill>
                    <a:schemeClr val="tx1"/>
                  </a:solidFill>
                  <a:latin typeface="Arial" panose="020B0604020202020204" pitchFamily="34" charset="0"/>
                  <a:ea typeface="ヒラギノ角ゴ Pro W3" charset="-128"/>
                </a:defRPr>
              </a:lvl5pPr>
              <a:lvl6pPr marL="2514600" indent="-228600" eaLnBrk="0" fontAlgn="base" hangingPunct="0">
                <a:spcBef>
                  <a:spcPct val="30000"/>
                </a:spcBef>
                <a:spcAft>
                  <a:spcPct val="0"/>
                </a:spcAft>
                <a:buClr>
                  <a:schemeClr val="accent2"/>
                </a:buClr>
                <a:buChar char="»"/>
                <a:defRPr sz="2000">
                  <a:solidFill>
                    <a:schemeClr val="tx1"/>
                  </a:solidFill>
                  <a:latin typeface="Arial" panose="020B0604020202020204" pitchFamily="34" charset="0"/>
                  <a:ea typeface="ヒラギノ角ゴ Pro W3" charset="-128"/>
                </a:defRPr>
              </a:lvl6pPr>
              <a:lvl7pPr marL="2971800" indent="-228600" eaLnBrk="0" fontAlgn="base" hangingPunct="0">
                <a:spcBef>
                  <a:spcPct val="30000"/>
                </a:spcBef>
                <a:spcAft>
                  <a:spcPct val="0"/>
                </a:spcAft>
                <a:buClr>
                  <a:schemeClr val="accent2"/>
                </a:buClr>
                <a:buChar char="»"/>
                <a:defRPr sz="2000">
                  <a:solidFill>
                    <a:schemeClr val="tx1"/>
                  </a:solidFill>
                  <a:latin typeface="Arial" panose="020B0604020202020204" pitchFamily="34" charset="0"/>
                  <a:ea typeface="ヒラギノ角ゴ Pro W3" charset="-128"/>
                </a:defRPr>
              </a:lvl7pPr>
              <a:lvl8pPr marL="3429000" indent="-228600" eaLnBrk="0" fontAlgn="base" hangingPunct="0">
                <a:spcBef>
                  <a:spcPct val="30000"/>
                </a:spcBef>
                <a:spcAft>
                  <a:spcPct val="0"/>
                </a:spcAft>
                <a:buClr>
                  <a:schemeClr val="accent2"/>
                </a:buClr>
                <a:buChar char="»"/>
                <a:defRPr sz="2000">
                  <a:solidFill>
                    <a:schemeClr val="tx1"/>
                  </a:solidFill>
                  <a:latin typeface="Arial" panose="020B0604020202020204" pitchFamily="34" charset="0"/>
                  <a:ea typeface="ヒラギノ角ゴ Pro W3" charset="-128"/>
                </a:defRPr>
              </a:lvl8pPr>
              <a:lvl9pPr marL="3886200" indent="-228600" eaLnBrk="0" fontAlgn="base" hangingPunct="0">
                <a:spcBef>
                  <a:spcPct val="30000"/>
                </a:spcBef>
                <a:spcAft>
                  <a:spcPct val="0"/>
                </a:spcAft>
                <a:buClr>
                  <a:schemeClr val="accent2"/>
                </a:buClr>
                <a:buChar char="»"/>
                <a:defRPr sz="2000">
                  <a:solidFill>
                    <a:schemeClr val="tx1"/>
                  </a:solidFill>
                  <a:latin typeface="Arial" panose="020B0604020202020204" pitchFamily="34" charset="0"/>
                  <a:ea typeface="ヒラギノ角ゴ Pro W3" charset="-128"/>
                </a:defRPr>
              </a:lvl9pPr>
            </a:lstStyle>
            <a:p>
              <a:pPr eaLnBrk="1" hangingPunct="1">
                <a:spcBef>
                  <a:spcPct val="0"/>
                </a:spcBef>
                <a:buClrTx/>
                <a:buFontTx/>
                <a:buNone/>
              </a:pPr>
              <a:r>
                <a:rPr lang="en-GB" altLang="en-US" sz="1800" b="1" dirty="0">
                  <a:solidFill>
                    <a:schemeClr val="tx2"/>
                  </a:solidFill>
                  <a:ea typeface="MS PGothic" panose="020B0600070205080204" pitchFamily="34" charset="-128"/>
                </a:rPr>
                <a:t>Excellent</a:t>
              </a:r>
            </a:p>
          </p:txBody>
        </p:sp>
      </p:grpSp>
    </p:spTree>
    <p:extLst>
      <p:ext uri="{BB962C8B-B14F-4D97-AF65-F5344CB8AC3E}">
        <p14:creationId xmlns:p14="http://schemas.microsoft.com/office/powerpoint/2010/main" val="27610106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4520"/>
                                        </p:tgtEl>
                                        <p:attrNameLst>
                                          <p:attrName>style.visibility</p:attrName>
                                        </p:attrNameLst>
                                      </p:cBhvr>
                                      <p:to>
                                        <p:strVal val="visible"/>
                                      </p:to>
                                    </p:set>
                                    <p:animEffect transition="in" filter="fade">
                                      <p:cBhvr>
                                        <p:cTn id="7" dur="500"/>
                                        <p:tgtEl>
                                          <p:spTgt spid="645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4521"/>
                                        </p:tgtEl>
                                        <p:attrNameLst>
                                          <p:attrName>style.visibility</p:attrName>
                                        </p:attrNameLst>
                                      </p:cBhvr>
                                      <p:to>
                                        <p:strVal val="visible"/>
                                      </p:to>
                                    </p:set>
                                    <p:animEffect transition="in" filter="fade">
                                      <p:cBhvr>
                                        <p:cTn id="12" dur="500"/>
                                        <p:tgtEl>
                                          <p:spTgt spid="645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357188" y="1579563"/>
            <a:ext cx="4894262" cy="1568450"/>
          </a:xfrm>
          <a:prstGeom prst="rect">
            <a:avLst/>
          </a:prstGeom>
          <a:noFill/>
          <a:ln w="9525">
            <a:noFill/>
            <a:miter lim="800000"/>
            <a:headEnd/>
            <a:tailEnd/>
          </a:ln>
        </p:spPr>
        <p:txBody>
          <a:bodyPr>
            <a:spAutoFit/>
          </a:bodyPr>
          <a:lstStyle/>
          <a:p>
            <a:pPr algn="ctr"/>
            <a:r>
              <a:rPr kumimoji="1" lang="en-US" b="1">
                <a:solidFill>
                  <a:srgbClr val="000000"/>
                </a:solidFill>
              </a:rPr>
              <a:t>ACCURATE ANTHROPOMETRIC MEASUREMENTS </a:t>
            </a:r>
            <a:br>
              <a:rPr kumimoji="1" lang="en-US" b="1">
                <a:solidFill>
                  <a:srgbClr val="000000"/>
                </a:solidFill>
              </a:rPr>
            </a:br>
            <a:r>
              <a:rPr kumimoji="1" lang="en-US" b="1">
                <a:solidFill>
                  <a:srgbClr val="000000"/>
                </a:solidFill>
              </a:rPr>
              <a:t>are necessary </a:t>
            </a:r>
            <a:br>
              <a:rPr kumimoji="1" lang="en-US" b="1">
                <a:solidFill>
                  <a:srgbClr val="000000"/>
                </a:solidFill>
              </a:rPr>
            </a:br>
            <a:r>
              <a:rPr kumimoji="1" lang="en-US" b="1">
                <a:solidFill>
                  <a:srgbClr val="000000"/>
                </a:solidFill>
              </a:rPr>
              <a:t>to prevent misdiagnosis </a:t>
            </a:r>
            <a:endParaRPr lang="en-US">
              <a:solidFill>
                <a:srgbClr val="000000"/>
              </a:solidFill>
            </a:endParaRPr>
          </a:p>
        </p:txBody>
      </p:sp>
      <p:sp>
        <p:nvSpPr>
          <p:cNvPr id="41987" name="Title 11"/>
          <p:cNvSpPr>
            <a:spLocks noGrp="1"/>
          </p:cNvSpPr>
          <p:nvPr>
            <p:ph type="title" idx="4294967295"/>
          </p:nvPr>
        </p:nvSpPr>
        <p:spPr>
          <a:xfrm>
            <a:off x="0" y="0"/>
            <a:ext cx="8229600" cy="1143000"/>
          </a:xfrm>
        </p:spPr>
        <p:txBody>
          <a:bodyPr>
            <a:normAutofit/>
          </a:bodyPr>
          <a:lstStyle/>
          <a:p>
            <a:r>
              <a:rPr lang="en-US" altLang="en-US" sz="3500" dirty="0" smtClean="0">
                <a:solidFill>
                  <a:schemeClr val="tx1"/>
                </a:solidFill>
                <a:ea typeface="SimSun" pitchFamily="2" charset="-122"/>
              </a:rPr>
              <a:t>Growth Assessment: Anthropometry </a:t>
            </a:r>
          </a:p>
        </p:txBody>
      </p:sp>
      <p:sp>
        <p:nvSpPr>
          <p:cNvPr id="21507" name="Slide Number Placeholder 3"/>
          <p:cNvSpPr txBox="1">
            <a:spLocks noGrp="1"/>
          </p:cNvSpPr>
          <p:nvPr/>
        </p:nvSpPr>
        <p:spPr bwMode="auto">
          <a:xfrm>
            <a:off x="8934450" y="6659563"/>
            <a:ext cx="139700" cy="152400"/>
          </a:xfrm>
          <a:prstGeom prst="rect">
            <a:avLst/>
          </a:prstGeom>
          <a:noFill/>
          <a:ln>
            <a:miter lim="800000"/>
            <a:headEnd/>
            <a:tailEnd/>
          </a:ln>
        </p:spPr>
        <p:txBody>
          <a:bodyPr wrap="none" lIns="0" tIns="0" rIns="0" bIns="0" anchor="b">
            <a:spAutoFit/>
          </a:bodyPr>
          <a:lstStyle/>
          <a:p>
            <a:pPr algn="r" defTabSz="457200" eaLnBrk="0" hangingPunct="0">
              <a:defRPr/>
            </a:pPr>
            <a:fld id="{8FCDC6C0-5C43-4865-851D-55D82F9A1319}" type="slidenum">
              <a:rPr lang="en-US" sz="1000" b="1">
                <a:solidFill>
                  <a:srgbClr val="000000"/>
                </a:solidFill>
                <a:latin typeface="+mn-lt"/>
                <a:ea typeface="ヒラギノ角ゴ Pro W3"/>
                <a:cs typeface="ヒラギノ角ゴ Pro W3"/>
              </a:rPr>
              <a:pPr algn="r" defTabSz="457200" eaLnBrk="0" hangingPunct="0">
                <a:defRPr/>
              </a:pPr>
              <a:t>21</a:t>
            </a:fld>
            <a:endParaRPr lang="en-US" sz="1000" b="1">
              <a:solidFill>
                <a:srgbClr val="000000"/>
              </a:solidFill>
              <a:latin typeface="+mn-lt"/>
              <a:ea typeface="ヒラギノ角ゴ Pro W3"/>
              <a:cs typeface="ヒラギノ角ゴ Pro W3"/>
            </a:endParaRPr>
          </a:p>
        </p:txBody>
      </p:sp>
      <p:pic>
        <p:nvPicPr>
          <p:cNvPr id="9" name="Picture 4"/>
          <p:cNvPicPr>
            <a:picLocks noChangeAspect="1" noChangeArrowheads="1"/>
          </p:cNvPicPr>
          <p:nvPr/>
        </p:nvPicPr>
        <p:blipFill>
          <a:blip r:embed="rId3" cstate="email">
            <a:extLst/>
          </a:blip>
          <a:srcRect/>
          <a:stretch>
            <a:fillRect/>
          </a:stretch>
        </p:blipFill>
        <p:spPr bwMode="auto">
          <a:xfrm>
            <a:off x="5558783" y="2045387"/>
            <a:ext cx="2752476" cy="4031856"/>
          </a:xfrm>
          <a:prstGeom prst="round2DiagRect">
            <a:avLst/>
          </a:prstGeom>
          <a:ln w="28575">
            <a:solidFill>
              <a:schemeClr val="accent6">
                <a:lumMod val="50000"/>
                <a:lumOff val="50000"/>
              </a:schemeClr>
            </a:solidFill>
          </a:ln>
          <a:effectLst>
            <a:outerShdw blurRad="292100" dist="101600" dir="2700000" algn="tl" rotWithShape="0">
              <a:srgbClr val="333333">
                <a:alpha val="50000"/>
              </a:srgbClr>
            </a:outerShdw>
          </a:effectLst>
        </p:spPr>
      </p:pic>
      <p:cxnSp>
        <p:nvCxnSpPr>
          <p:cNvPr id="85001" name="Straight Arrow Connector 2"/>
          <p:cNvCxnSpPr>
            <a:cxnSpLocks noChangeShapeType="1"/>
          </p:cNvCxnSpPr>
          <p:nvPr/>
        </p:nvCxnSpPr>
        <p:spPr bwMode="auto">
          <a:xfrm flipV="1">
            <a:off x="3657600" y="5727200"/>
            <a:ext cx="2726113" cy="216400"/>
          </a:xfrm>
          <a:prstGeom prst="straightConnector1">
            <a:avLst/>
          </a:prstGeom>
          <a:noFill/>
          <a:ln w="38100">
            <a:solidFill>
              <a:srgbClr val="FF0000"/>
            </a:solidFill>
            <a:round/>
            <a:headEnd/>
            <a:tailEnd type="triangle" w="med" len="med"/>
          </a:ln>
        </p:spPr>
      </p:cxnSp>
      <p:sp>
        <p:nvSpPr>
          <p:cNvPr id="85002" name="Rectangle 2"/>
          <p:cNvSpPr>
            <a:spLocks noChangeArrowheads="1"/>
          </p:cNvSpPr>
          <p:nvPr/>
        </p:nvSpPr>
        <p:spPr bwMode="auto">
          <a:xfrm>
            <a:off x="1588713" y="5697413"/>
            <a:ext cx="2549525" cy="757237"/>
          </a:xfrm>
          <a:prstGeom prst="rect">
            <a:avLst/>
          </a:prstGeom>
          <a:noFill/>
          <a:ln w="9525">
            <a:noFill/>
            <a:miter lim="800000"/>
            <a:headEnd/>
            <a:tailEnd/>
          </a:ln>
        </p:spPr>
        <p:txBody>
          <a:bodyPr>
            <a:spAutoFit/>
          </a:bodyPr>
          <a:lstStyle/>
          <a:p>
            <a:pPr algn="ctr">
              <a:lnSpc>
                <a:spcPct val="90000"/>
              </a:lnSpc>
            </a:pPr>
            <a:r>
              <a:rPr kumimoji="1" lang="en-US" b="1" dirty="0">
                <a:solidFill>
                  <a:srgbClr val="FF0000"/>
                </a:solidFill>
              </a:rPr>
              <a:t>And this is not </a:t>
            </a:r>
            <a:br>
              <a:rPr kumimoji="1" lang="en-US" b="1" dirty="0">
                <a:solidFill>
                  <a:srgbClr val="FF0000"/>
                </a:solidFill>
              </a:rPr>
            </a:br>
            <a:r>
              <a:rPr kumimoji="1" lang="en-US" b="1" dirty="0">
                <a:solidFill>
                  <a:srgbClr val="FF0000"/>
                </a:solidFill>
              </a:rPr>
              <a:t>the way to do it</a:t>
            </a:r>
            <a:endParaRPr lang="en-US" dirty="0">
              <a:solidFill>
                <a:srgbClr val="FF0000"/>
              </a:solidFill>
            </a:endParaRPr>
          </a:p>
        </p:txBody>
      </p:sp>
      <p:sp>
        <p:nvSpPr>
          <p:cNvPr id="41992" name="TextBox 1"/>
          <p:cNvSpPr txBox="1">
            <a:spLocks noChangeArrowheads="1"/>
          </p:cNvSpPr>
          <p:nvPr/>
        </p:nvSpPr>
        <p:spPr bwMode="auto">
          <a:xfrm>
            <a:off x="234950" y="6407150"/>
            <a:ext cx="8585200" cy="234950"/>
          </a:xfrm>
          <a:prstGeom prst="rect">
            <a:avLst/>
          </a:prstGeom>
          <a:noFill/>
          <a:ln w="9525">
            <a:noFill/>
            <a:miter lim="800000"/>
            <a:headEnd/>
            <a:tailEnd/>
          </a:ln>
        </p:spPr>
        <p:txBody>
          <a:bodyPr anchor="b">
            <a:spAutoFit/>
          </a:bodyPr>
          <a:lstStyle/>
          <a:p>
            <a:pPr>
              <a:lnSpc>
                <a:spcPct val="85000"/>
              </a:lnSpc>
            </a:pPr>
            <a:r>
              <a:rPr lang="en-US" sz="1100">
                <a:solidFill>
                  <a:srgbClr val="000000"/>
                </a:solidFill>
              </a:rPr>
              <a:t> Rifas-Shiman SL, et al. </a:t>
            </a:r>
            <a:r>
              <a:rPr lang="en-US" sz="1100" i="1">
                <a:solidFill>
                  <a:srgbClr val="000000"/>
                </a:solidFill>
              </a:rPr>
              <a:t>Med Gen Med</a:t>
            </a:r>
            <a:r>
              <a:rPr lang="en-US" sz="1100">
                <a:solidFill>
                  <a:srgbClr val="000000"/>
                </a:solidFill>
              </a:rPr>
              <a:t>. 2005;7(4):56.</a:t>
            </a:r>
          </a:p>
        </p:txBody>
      </p:sp>
      <p:pic>
        <p:nvPicPr>
          <p:cNvPr id="4" name="Picture 3" descr="77.jpg"/>
          <p:cNvPicPr>
            <a:picLocks noChangeAspect="1"/>
          </p:cNvPicPr>
          <p:nvPr/>
        </p:nvPicPr>
        <p:blipFill>
          <a:blip r:embed="rId4" cstate="print">
            <a:extLst/>
          </a:blip>
          <a:stretch>
            <a:fillRect/>
          </a:stretch>
        </p:blipFill>
        <p:spPr>
          <a:xfrm>
            <a:off x="666841" y="3291451"/>
            <a:ext cx="3457335" cy="2245295"/>
          </a:xfrm>
          <a:prstGeom prst="round2DiagRect">
            <a:avLst/>
          </a:prstGeom>
          <a:ln>
            <a:solidFill>
              <a:schemeClr val="accent6">
                <a:lumMod val="75000"/>
                <a:lumOff val="25000"/>
              </a:schemeClr>
            </a:solidFill>
          </a:ln>
        </p:spPr>
      </p:pic>
      <p:cxnSp>
        <p:nvCxnSpPr>
          <p:cNvPr id="6" name="Straight Arrow Connector 5"/>
          <p:cNvCxnSpPr>
            <a:cxnSpLocks noChangeShapeType="1"/>
          </p:cNvCxnSpPr>
          <p:nvPr/>
        </p:nvCxnSpPr>
        <p:spPr bwMode="auto">
          <a:xfrm flipH="1" flipV="1">
            <a:off x="1617663" y="5199063"/>
            <a:ext cx="550862" cy="450850"/>
          </a:xfrm>
          <a:prstGeom prst="straightConnector1">
            <a:avLst/>
          </a:prstGeom>
          <a:noFill/>
          <a:ln w="38100" algn="ctr">
            <a:solidFill>
              <a:srgbClr val="FF0000"/>
            </a:solidFill>
            <a:round/>
            <a:headEnd/>
            <a:tailEnd type="arrow" w="med" len="med"/>
          </a:ln>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500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50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0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04" name="Picture 4" descr="http://www.dumblittleman.com/wp-content/uploads/2014/06/RedFlag.jpg"/>
          <p:cNvPicPr>
            <a:picLocks noChangeAspect="1" noChangeArrowheads="1"/>
          </p:cNvPicPr>
          <p:nvPr/>
        </p:nvPicPr>
        <p:blipFill>
          <a:blip r:embed="rId2" cstate="print"/>
          <a:srcRect/>
          <a:stretch>
            <a:fillRect/>
          </a:stretch>
        </p:blipFill>
        <p:spPr bwMode="auto">
          <a:xfrm>
            <a:off x="0" y="1295400"/>
            <a:ext cx="2667000" cy="2667000"/>
          </a:xfrm>
          <a:prstGeom prst="rect">
            <a:avLst/>
          </a:prstGeom>
          <a:noFill/>
        </p:spPr>
      </p:pic>
      <p:sp>
        <p:nvSpPr>
          <p:cNvPr id="2" name="Title 1"/>
          <p:cNvSpPr>
            <a:spLocks noGrp="1"/>
          </p:cNvSpPr>
          <p:nvPr>
            <p:ph type="title"/>
          </p:nvPr>
        </p:nvSpPr>
        <p:spPr/>
        <p:txBody>
          <a:bodyPr>
            <a:normAutofit fontScale="90000"/>
          </a:bodyPr>
          <a:lstStyle/>
          <a:p>
            <a:r>
              <a:rPr lang="en-US" sz="3600" dirty="0" smtClean="0"/>
              <a:t>Identification of feeding difficulties</a:t>
            </a:r>
            <a:r>
              <a:rPr lang="en-US" dirty="0" smtClean="0"/>
              <a:t/>
            </a:r>
            <a:br>
              <a:rPr lang="en-US" dirty="0" smtClean="0"/>
            </a:br>
            <a:r>
              <a:rPr lang="en-US" dirty="0" smtClean="0">
                <a:solidFill>
                  <a:srgbClr val="C00000"/>
                </a:solidFill>
              </a:rPr>
              <a:t>Red flags</a:t>
            </a:r>
            <a:endParaRPr lang="en-US" dirty="0">
              <a:solidFill>
                <a:srgbClr val="C00000"/>
              </a:solidFill>
            </a:endParaRPr>
          </a:p>
        </p:txBody>
      </p:sp>
      <p:sp>
        <p:nvSpPr>
          <p:cNvPr id="3" name="Content Placeholder 2"/>
          <p:cNvSpPr>
            <a:spLocks noGrp="1"/>
          </p:cNvSpPr>
          <p:nvPr>
            <p:ph idx="1"/>
          </p:nvPr>
        </p:nvSpPr>
        <p:spPr>
          <a:xfrm>
            <a:off x="1524000" y="1752600"/>
            <a:ext cx="6934200" cy="4525963"/>
          </a:xfrm>
        </p:spPr>
        <p:txBody>
          <a:bodyPr>
            <a:normAutofit/>
          </a:bodyPr>
          <a:lstStyle/>
          <a:p>
            <a:pPr marL="514350" indent="-514350" algn="ctr">
              <a:buNone/>
            </a:pPr>
            <a:endParaRPr lang="en-US" b="1" dirty="0" smtClean="0"/>
          </a:p>
          <a:p>
            <a:pPr marL="514350" indent="-514350">
              <a:buNone/>
            </a:pPr>
            <a:r>
              <a:rPr lang="en-US" dirty="0" smtClean="0"/>
              <a:t>      Medical and Behavioral symptoms and signs that require:</a:t>
            </a:r>
          </a:p>
          <a:p>
            <a:pPr marL="514350" indent="-514350">
              <a:buNone/>
            </a:pPr>
            <a:r>
              <a:rPr lang="en-US" dirty="0" smtClean="0"/>
              <a:t>		</a:t>
            </a:r>
            <a:r>
              <a:rPr lang="en-US" dirty="0" smtClean="0">
                <a:solidFill>
                  <a:srgbClr val="C00000"/>
                </a:solidFill>
              </a:rPr>
              <a:t>-</a:t>
            </a:r>
            <a:r>
              <a:rPr lang="en-US" dirty="0" smtClean="0"/>
              <a:t> </a:t>
            </a:r>
            <a:r>
              <a:rPr lang="en-US" dirty="0" smtClean="0">
                <a:solidFill>
                  <a:srgbClr val="C00000"/>
                </a:solidFill>
              </a:rPr>
              <a:t>prompt attention                  </a:t>
            </a:r>
            <a:r>
              <a:rPr lang="en-US" dirty="0" smtClean="0"/>
              <a:t>	     	</a:t>
            </a:r>
            <a:r>
              <a:rPr lang="en-US" dirty="0" smtClean="0">
                <a:solidFill>
                  <a:srgbClr val="C00000"/>
                </a:solidFill>
              </a:rPr>
              <a:t>-</a:t>
            </a:r>
            <a:r>
              <a:rPr lang="en-US" dirty="0" smtClean="0"/>
              <a:t> possible </a:t>
            </a:r>
            <a:r>
              <a:rPr lang="en-US" dirty="0" smtClean="0">
                <a:solidFill>
                  <a:srgbClr val="C00000"/>
                </a:solidFill>
              </a:rPr>
              <a:t>referral for intense  investigation/specialized  Rx	</a:t>
            </a:r>
            <a:endParaRPr lang="en-US" dirty="0">
              <a:solidFill>
                <a:srgbClr val="C00000"/>
              </a:solidFill>
            </a:endParaRPr>
          </a:p>
        </p:txBody>
      </p:sp>
      <p:grpSp>
        <p:nvGrpSpPr>
          <p:cNvPr id="5" name="Group 4"/>
          <p:cNvGrpSpPr/>
          <p:nvPr/>
        </p:nvGrpSpPr>
        <p:grpSpPr>
          <a:xfrm>
            <a:off x="958560" y="6397536"/>
            <a:ext cx="7509600" cy="406357"/>
            <a:chOff x="958560" y="6397536"/>
            <a:chExt cx="7509600" cy="406357"/>
          </a:xfrm>
        </p:grpSpPr>
        <p:pic>
          <p:nvPicPr>
            <p:cNvPr id="6" name="Picture 2"/>
            <p:cNvPicPr>
              <a:picLocks noChangeAspect="1" noChangeArrowheads="1"/>
            </p:cNvPicPr>
            <p:nvPr/>
          </p:nvPicPr>
          <p:blipFill>
            <a:blip r:embed="rId3" cstate="print"/>
            <a:srcRect/>
            <a:stretch>
              <a:fillRect/>
            </a:stretch>
          </p:blipFill>
          <p:spPr bwMode="auto">
            <a:xfrm>
              <a:off x="6324600" y="6414505"/>
              <a:ext cx="2143560" cy="389388"/>
            </a:xfrm>
            <a:prstGeom prst="rect">
              <a:avLst/>
            </a:prstGeom>
            <a:noFill/>
            <a:ln w="9525">
              <a:noFill/>
              <a:round/>
              <a:headEnd/>
              <a:tailEnd/>
            </a:ln>
            <a:effectLst/>
          </p:spPr>
        </p:pic>
        <p:sp>
          <p:nvSpPr>
            <p:cNvPr id="7" name="Text Box 4"/>
            <p:cNvSpPr txBox="1">
              <a:spLocks noChangeArrowheads="1"/>
            </p:cNvSpPr>
            <p:nvPr/>
          </p:nvSpPr>
          <p:spPr bwMode="auto">
            <a:xfrm>
              <a:off x="958560" y="6397536"/>
              <a:ext cx="3918240" cy="231864"/>
            </a:xfrm>
            <a:prstGeom prst="rect">
              <a:avLst/>
            </a:prstGeom>
            <a:noFill/>
            <a:ln w="9525">
              <a:noFill/>
              <a:round/>
              <a:headEnd/>
              <a:tailEnd/>
            </a:ln>
            <a:effectLst/>
          </p:spPr>
          <p:txBody>
            <a:bodyPr lIns="0" tIns="0" rIns="0" bIns="0"/>
            <a:lstStyle/>
            <a:p>
              <a:pPr>
                <a:tabLst>
                  <a:tab pos="656650" algn="l"/>
                  <a:tab pos="1313299" algn="l"/>
                  <a:tab pos="1969949" algn="l"/>
                  <a:tab pos="2626599" algn="l"/>
                  <a:tab pos="3283248" algn="l"/>
                </a:tabLst>
              </a:pPr>
              <a:r>
                <a:rPr lang="en-GB" sz="1100" b="1" dirty="0">
                  <a:solidFill>
                    <a:srgbClr val="000000"/>
                  </a:solidFill>
                  <a:latin typeface="Arial" pitchFamily="34" charset="0"/>
                </a:rPr>
                <a:t>Benny Kerzner et al. </a:t>
              </a:r>
              <a:r>
                <a:rPr lang="en-GB" sz="1100" b="1" dirty="0" err="1">
                  <a:solidFill>
                    <a:srgbClr val="000000"/>
                  </a:solidFill>
                  <a:latin typeface="Arial" pitchFamily="34" charset="0"/>
                </a:rPr>
                <a:t>Pediatrics</a:t>
              </a:r>
              <a:r>
                <a:rPr lang="en-GB" sz="1100" b="1" dirty="0">
                  <a:solidFill>
                    <a:srgbClr val="000000"/>
                  </a:solidFill>
                  <a:latin typeface="Arial" pitchFamily="34" charset="0"/>
                </a:rPr>
                <a:t> 2015;135:344-353</a:t>
              </a: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p:cNvCxnSpPr/>
          <p:nvPr/>
        </p:nvCxnSpPr>
        <p:spPr bwMode="auto">
          <a:xfrm>
            <a:off x="7505700" y="4592638"/>
            <a:ext cx="9525" cy="236537"/>
          </a:xfrm>
          <a:prstGeom prst="line">
            <a:avLst/>
          </a:prstGeom>
          <a:ln w="19050">
            <a:solidFill>
              <a:schemeClr val="bg1">
                <a:lumMod val="8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auto">
          <a:xfrm flipH="1">
            <a:off x="3027363" y="4598988"/>
            <a:ext cx="0" cy="215900"/>
          </a:xfrm>
          <a:prstGeom prst="line">
            <a:avLst/>
          </a:prstGeom>
          <a:ln w="19050">
            <a:solidFill>
              <a:schemeClr val="bg1">
                <a:lumMod val="8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auto">
          <a:xfrm>
            <a:off x="1038225" y="5238750"/>
            <a:ext cx="9525" cy="152400"/>
          </a:xfrm>
          <a:prstGeom prst="line">
            <a:avLst/>
          </a:prstGeom>
          <a:ln w="19050">
            <a:solidFill>
              <a:schemeClr val="bg1">
                <a:lumMod val="8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auto">
          <a:xfrm>
            <a:off x="5105400" y="5229225"/>
            <a:ext cx="9525" cy="152400"/>
          </a:xfrm>
          <a:prstGeom prst="line">
            <a:avLst/>
          </a:prstGeom>
          <a:ln w="19050">
            <a:solidFill>
              <a:schemeClr val="bg1">
                <a:lumMod val="8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auto">
          <a:xfrm>
            <a:off x="3028950" y="5238750"/>
            <a:ext cx="9525" cy="152400"/>
          </a:xfrm>
          <a:prstGeom prst="line">
            <a:avLst/>
          </a:prstGeom>
          <a:ln w="19050">
            <a:solidFill>
              <a:schemeClr val="bg1">
                <a:lumMod val="85000"/>
              </a:schemeClr>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2" name="Group 30"/>
          <p:cNvGrpSpPr>
            <a:grpSpLocks/>
          </p:cNvGrpSpPr>
          <p:nvPr/>
        </p:nvGrpSpPr>
        <p:grpSpPr bwMode="auto">
          <a:xfrm>
            <a:off x="533400" y="2355849"/>
            <a:ext cx="6533254" cy="2887663"/>
            <a:chOff x="1349375" y="1613495"/>
            <a:chExt cx="6533254" cy="2887385"/>
          </a:xfrm>
        </p:grpSpPr>
        <p:cxnSp>
          <p:nvCxnSpPr>
            <p:cNvPr id="37902" name="Straight Connector 37"/>
            <p:cNvCxnSpPr>
              <a:cxnSpLocks noChangeShapeType="1"/>
            </p:cNvCxnSpPr>
            <p:nvPr/>
          </p:nvCxnSpPr>
          <p:spPr bwMode="auto">
            <a:xfrm>
              <a:off x="5467350" y="1613495"/>
              <a:ext cx="0" cy="533400"/>
            </a:xfrm>
            <a:prstGeom prst="line">
              <a:avLst/>
            </a:prstGeom>
            <a:noFill/>
            <a:ln w="19050" algn="ctr">
              <a:solidFill>
                <a:schemeClr val="bg1">
                  <a:lumMod val="75000"/>
                </a:schemeClr>
              </a:solidFill>
              <a:round/>
              <a:headEnd/>
              <a:tailEnd/>
            </a:ln>
          </p:spPr>
        </p:cxnSp>
        <p:cxnSp>
          <p:nvCxnSpPr>
            <p:cNvPr id="37903" name="Straight Connector 37"/>
            <p:cNvCxnSpPr>
              <a:cxnSpLocks noChangeShapeType="1"/>
              <a:stCxn id="38" idx="1"/>
              <a:endCxn id="46" idx="0"/>
            </p:cNvCxnSpPr>
            <p:nvPr/>
          </p:nvCxnSpPr>
          <p:spPr bwMode="auto">
            <a:xfrm flipH="1">
              <a:off x="2822436" y="2413423"/>
              <a:ext cx="1505276" cy="271533"/>
            </a:xfrm>
            <a:prstGeom prst="line">
              <a:avLst/>
            </a:prstGeom>
            <a:noFill/>
            <a:ln w="19050" algn="ctr">
              <a:solidFill>
                <a:schemeClr val="tx1"/>
              </a:solidFill>
              <a:round/>
              <a:headEnd/>
              <a:tailEnd/>
            </a:ln>
          </p:spPr>
        </p:cxnSp>
        <p:cxnSp>
          <p:nvCxnSpPr>
            <p:cNvPr id="37904" name="Straight Connector 37"/>
            <p:cNvCxnSpPr>
              <a:cxnSpLocks noChangeShapeType="1"/>
              <a:stCxn id="47" idx="0"/>
              <a:endCxn id="38" idx="3"/>
            </p:cNvCxnSpPr>
            <p:nvPr/>
          </p:nvCxnSpPr>
          <p:spPr bwMode="auto">
            <a:xfrm flipH="1" flipV="1">
              <a:off x="6484914" y="2413423"/>
              <a:ext cx="1397715" cy="223912"/>
            </a:xfrm>
            <a:prstGeom prst="line">
              <a:avLst/>
            </a:prstGeom>
            <a:noFill/>
            <a:ln w="19050" algn="ctr">
              <a:solidFill>
                <a:schemeClr val="tx1"/>
              </a:solidFill>
              <a:round/>
              <a:headEnd/>
              <a:tailEnd/>
            </a:ln>
          </p:spPr>
        </p:cxnSp>
        <p:cxnSp>
          <p:nvCxnSpPr>
            <p:cNvPr id="55" name="Straight Connector 54"/>
            <p:cNvCxnSpPr/>
            <p:nvPr/>
          </p:nvCxnSpPr>
          <p:spPr bwMode="auto">
            <a:xfrm flipH="1">
              <a:off x="3360738" y="4285001"/>
              <a:ext cx="0" cy="215879"/>
            </a:xfrm>
            <a:prstGeom prst="line">
              <a:avLst/>
            </a:prstGeom>
            <a:ln w="19050">
              <a:solidFill>
                <a:schemeClr val="bg1">
                  <a:lumMod val="7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auto">
            <a:xfrm flipH="1">
              <a:off x="7827963" y="4285001"/>
              <a:ext cx="0" cy="215879"/>
            </a:xfrm>
            <a:prstGeom prst="line">
              <a:avLst/>
            </a:prstGeom>
            <a:ln w="19050">
              <a:solidFill>
                <a:schemeClr val="bg1">
                  <a:lumMod val="7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bwMode="auto">
            <a:xfrm>
              <a:off x="1349375" y="4494531"/>
              <a:ext cx="4098925" cy="1587"/>
            </a:xfrm>
            <a:prstGeom prst="line">
              <a:avLst/>
            </a:prstGeom>
            <a:ln w="19050" cmpd="sng">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62" name="Straight Connector 61"/>
            <p:cNvCxnSpPr/>
            <p:nvPr/>
          </p:nvCxnSpPr>
          <p:spPr bwMode="auto">
            <a:xfrm>
              <a:off x="5438775" y="3631014"/>
              <a:ext cx="9525" cy="236514"/>
            </a:xfrm>
            <a:prstGeom prst="line">
              <a:avLst/>
            </a:prstGeom>
            <a:ln w="19050">
              <a:solidFill>
                <a:schemeClr val="bg1">
                  <a:lumMod val="7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362325" y="3867528"/>
              <a:ext cx="4457700" cy="1588"/>
            </a:xfrm>
            <a:prstGeom prst="line">
              <a:avLst/>
            </a:prstGeom>
            <a:ln w="19050" cmpd="sng">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3470275" y="3156397"/>
              <a:ext cx="1920875" cy="187307"/>
            </a:xfrm>
            <a:prstGeom prst="line">
              <a:avLst/>
            </a:prstGeom>
            <a:ln w="19050" cmpd="sng">
              <a:solidFill>
                <a:schemeClr val="tx1"/>
              </a:solidFill>
            </a:ln>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flipH="1">
              <a:off x="5457825" y="3099252"/>
              <a:ext cx="1947863" cy="244451"/>
            </a:xfrm>
            <a:prstGeom prst="line">
              <a:avLst/>
            </a:prstGeom>
            <a:ln w="19050" cmpd="sng">
              <a:solidFill>
                <a:schemeClr val="tx1"/>
              </a:solidFill>
            </a:ln>
          </p:spPr>
          <p:style>
            <a:lnRef idx="1">
              <a:schemeClr val="dk1"/>
            </a:lnRef>
            <a:fillRef idx="0">
              <a:schemeClr val="dk1"/>
            </a:fillRef>
            <a:effectRef idx="0">
              <a:schemeClr val="dk1"/>
            </a:effectRef>
            <a:fontRef idx="minor">
              <a:schemeClr val="tx1"/>
            </a:fontRef>
          </p:style>
        </p:cxnSp>
      </p:grpSp>
      <p:sp>
        <p:nvSpPr>
          <p:cNvPr id="38" name="History grow"/>
          <p:cNvSpPr/>
          <p:nvPr/>
        </p:nvSpPr>
        <p:spPr>
          <a:xfrm>
            <a:off x="3511737" y="2603499"/>
            <a:ext cx="2157202" cy="1104710"/>
          </a:xfrm>
          <a:prstGeom prst="roundRect">
            <a:avLst/>
          </a:prstGeom>
          <a:solidFill>
            <a:schemeClr val="accent3">
              <a:lumMod val="40000"/>
              <a:lumOff val="60000"/>
            </a:schemeClr>
          </a:solidFill>
          <a:ln w="9525">
            <a:solidFill>
              <a:srgbClr val="00B050"/>
            </a:solidFill>
          </a:ln>
        </p:spPr>
        <p:style>
          <a:lnRef idx="1">
            <a:schemeClr val="accent1"/>
          </a:lnRef>
          <a:fillRef idx="2">
            <a:schemeClr val="accent1"/>
          </a:fillRef>
          <a:effectRef idx="1">
            <a:schemeClr val="accent1"/>
          </a:effectRef>
          <a:fontRef idx="minor">
            <a:schemeClr val="dk1"/>
          </a:fontRef>
        </p:style>
        <p:txBody>
          <a:bodyPr lIns="36000" tIns="36000" rIns="36000" bIns="36000" anchor="ctr" anchorCtr="1"/>
          <a:lstStyle/>
          <a:p>
            <a:pPr algn="ctr">
              <a:spcAft>
                <a:spcPts val="600"/>
              </a:spcAft>
              <a:defRPr/>
            </a:pPr>
            <a:r>
              <a:rPr lang="en-US" altLang="en-US" sz="2000" b="1" dirty="0">
                <a:solidFill>
                  <a:schemeClr val="bg1">
                    <a:lumMod val="65000"/>
                  </a:schemeClr>
                </a:solidFill>
                <a:latin typeface="Calibri" pitchFamily="34" charset="0"/>
                <a:ea typeface="ヒラギノ角ゴ Pro W3" charset="-128"/>
              </a:rPr>
              <a:t>History,</a:t>
            </a:r>
            <a:br>
              <a:rPr lang="en-US" altLang="en-US" sz="2000" b="1" dirty="0">
                <a:solidFill>
                  <a:schemeClr val="bg1">
                    <a:lumMod val="65000"/>
                  </a:schemeClr>
                </a:solidFill>
                <a:latin typeface="Calibri" pitchFamily="34" charset="0"/>
                <a:ea typeface="ヒラギノ角ゴ Pro W3" charset="-128"/>
              </a:rPr>
            </a:br>
            <a:r>
              <a:rPr lang="en-US" altLang="en-US" sz="2000" b="1" dirty="0">
                <a:solidFill>
                  <a:schemeClr val="bg1">
                    <a:lumMod val="65000"/>
                  </a:schemeClr>
                </a:solidFill>
                <a:latin typeface="Calibri" pitchFamily="34" charset="0"/>
                <a:ea typeface="ヒラギノ角ゴ Pro W3" charset="-128"/>
              </a:rPr>
              <a:t>Anthropometrics </a:t>
            </a:r>
            <a:br>
              <a:rPr lang="en-US" altLang="en-US" sz="2000" b="1" dirty="0">
                <a:solidFill>
                  <a:schemeClr val="bg1">
                    <a:lumMod val="65000"/>
                  </a:schemeClr>
                </a:solidFill>
                <a:latin typeface="Calibri" pitchFamily="34" charset="0"/>
                <a:ea typeface="ヒラギノ角ゴ Pro W3" charset="-128"/>
              </a:rPr>
            </a:br>
            <a:r>
              <a:rPr lang="en-US" altLang="en-US" sz="2000" b="1" dirty="0">
                <a:solidFill>
                  <a:schemeClr val="bg1">
                    <a:lumMod val="65000"/>
                  </a:schemeClr>
                </a:solidFill>
                <a:latin typeface="Calibri" pitchFamily="34" charset="0"/>
                <a:ea typeface="ヒラギノ角ゴ Pro W3" charset="-128"/>
              </a:rPr>
              <a:t>- Physical exam</a:t>
            </a:r>
          </a:p>
        </p:txBody>
      </p:sp>
      <p:sp>
        <p:nvSpPr>
          <p:cNvPr id="39" name="Parent concern grow"/>
          <p:cNvSpPr/>
          <p:nvPr/>
        </p:nvSpPr>
        <p:spPr>
          <a:xfrm>
            <a:off x="3352800" y="1638300"/>
            <a:ext cx="2519362" cy="827088"/>
          </a:xfrm>
          <a:prstGeom prst="roundRect">
            <a:avLst/>
          </a:prstGeom>
          <a:solidFill>
            <a:schemeClr val="bg2"/>
          </a:solidFill>
          <a:ln>
            <a:solidFill>
              <a:schemeClr val="bg1">
                <a:lumMod val="75000"/>
              </a:schemeClr>
            </a:solidFill>
          </a:ln>
        </p:spPr>
        <p:style>
          <a:lnRef idx="1">
            <a:schemeClr val="accent1"/>
          </a:lnRef>
          <a:fillRef idx="2">
            <a:schemeClr val="accent1"/>
          </a:fillRef>
          <a:effectRef idx="1">
            <a:schemeClr val="accent1"/>
          </a:effectRef>
          <a:fontRef idx="minor">
            <a:schemeClr val="dk1"/>
          </a:fontRef>
        </p:style>
        <p:txBody>
          <a:bodyPr lIns="36000" tIns="36000" rIns="36000" bIns="36000" anchor="ctr" anchorCtr="1"/>
          <a:lstStyle/>
          <a:p>
            <a:pPr algn="ctr">
              <a:spcAft>
                <a:spcPts val="600"/>
              </a:spcAft>
              <a:defRPr/>
            </a:pPr>
            <a:r>
              <a:rPr lang="en-GB" altLang="en-US" sz="1600" b="1" dirty="0">
                <a:solidFill>
                  <a:schemeClr val="bg1">
                    <a:lumMod val="65000"/>
                  </a:schemeClr>
                </a:solidFill>
                <a:latin typeface="Calibri" pitchFamily="34" charset="0"/>
                <a:ea typeface="ヒラギノ角ゴ Pro W3" charset="-128"/>
              </a:rPr>
              <a:t>Parental concern,</a:t>
            </a:r>
            <a:br>
              <a:rPr lang="en-GB" altLang="en-US" sz="1600" b="1" dirty="0">
                <a:solidFill>
                  <a:schemeClr val="bg1">
                    <a:lumMod val="65000"/>
                  </a:schemeClr>
                </a:solidFill>
                <a:latin typeface="Calibri" pitchFamily="34" charset="0"/>
                <a:ea typeface="ヒラギノ角ゴ Pro W3" charset="-128"/>
              </a:rPr>
            </a:br>
            <a:r>
              <a:rPr lang="en-GB" altLang="en-US" sz="1600" b="1" dirty="0">
                <a:solidFill>
                  <a:schemeClr val="bg1">
                    <a:lumMod val="65000"/>
                  </a:schemeClr>
                </a:solidFill>
                <a:latin typeface="Calibri" pitchFamily="34" charset="0"/>
                <a:ea typeface="ヒラギノ角ゴ Pro W3" charset="-128"/>
              </a:rPr>
              <a:t>Inappropriate feeding or</a:t>
            </a:r>
            <a:br>
              <a:rPr lang="en-GB" altLang="en-US" sz="1600" b="1" dirty="0">
                <a:solidFill>
                  <a:schemeClr val="bg1">
                    <a:lumMod val="65000"/>
                  </a:schemeClr>
                </a:solidFill>
                <a:latin typeface="Calibri" pitchFamily="34" charset="0"/>
                <a:ea typeface="ヒラギノ角ゴ Pro W3" charset="-128"/>
              </a:rPr>
            </a:br>
            <a:r>
              <a:rPr lang="en-GB" altLang="en-US" sz="1600" b="1" dirty="0">
                <a:solidFill>
                  <a:schemeClr val="bg1">
                    <a:lumMod val="65000"/>
                  </a:schemeClr>
                </a:solidFill>
                <a:latin typeface="Calibri" pitchFamily="34" charset="0"/>
                <a:ea typeface="ヒラギノ角ゴ Pro W3" charset="-128"/>
              </a:rPr>
              <a:t>aberrant feeding behaviour</a:t>
            </a:r>
          </a:p>
        </p:txBody>
      </p:sp>
      <p:sp>
        <p:nvSpPr>
          <p:cNvPr id="54" name="Rounded Rectangle 53"/>
          <p:cNvSpPr/>
          <p:nvPr/>
        </p:nvSpPr>
        <p:spPr bwMode="auto">
          <a:xfrm>
            <a:off x="152400" y="5319713"/>
            <a:ext cx="1838325" cy="1081087"/>
          </a:xfrm>
          <a:prstGeom prst="roundRect">
            <a:avLst/>
          </a:prstGeom>
          <a:solidFill>
            <a:schemeClr val="bg2"/>
          </a:solidFill>
          <a:ln>
            <a:solidFill>
              <a:schemeClr val="bg1">
                <a:lumMod val="85000"/>
              </a:schemeClr>
            </a:solidFill>
            <a:headEnd/>
            <a:tailEnd/>
          </a:ln>
        </p:spPr>
        <p:style>
          <a:lnRef idx="1">
            <a:schemeClr val="accent1"/>
          </a:lnRef>
          <a:fillRef idx="2">
            <a:schemeClr val="accent1"/>
          </a:fillRef>
          <a:effectRef idx="1">
            <a:schemeClr val="accent1"/>
          </a:effectRef>
          <a:fontRef idx="minor">
            <a:schemeClr val="dk1"/>
          </a:fontRef>
        </p:style>
        <p:txBody>
          <a:bodyPr lIns="36000" tIns="0" rIns="36000" bIns="36000"/>
          <a:lstStyle/>
          <a:p>
            <a:pPr marL="120650" eaLnBrk="0" hangingPunct="0">
              <a:lnSpc>
                <a:spcPct val="95000"/>
              </a:lnSpc>
              <a:spcAft>
                <a:spcPts val="600"/>
              </a:spcAft>
              <a:buClr>
                <a:srgbClr val="50246E"/>
              </a:buClr>
              <a:defRPr/>
            </a:pPr>
            <a:r>
              <a:rPr lang="en-US" sz="1600" b="1" dirty="0">
                <a:solidFill>
                  <a:schemeClr val="bg1">
                    <a:lumMod val="65000"/>
                  </a:schemeClr>
                </a:solidFill>
                <a:latin typeface="Calibri" pitchFamily="34" charset="0"/>
                <a:ea typeface="ヒラギノ角ゴ Pro W3" charset="-128"/>
              </a:rPr>
              <a:t>Limited Appetite</a:t>
            </a:r>
            <a:endParaRPr lang="en-US" sz="1400" i="1" dirty="0">
              <a:solidFill>
                <a:schemeClr val="bg1">
                  <a:lumMod val="65000"/>
                </a:schemeClr>
              </a:solidFill>
              <a:latin typeface="Calibri" pitchFamily="34" charset="0"/>
              <a:ea typeface="ヒラギノ角ゴ Pro W3" charset="-128"/>
            </a:endParaRPr>
          </a:p>
          <a:p>
            <a:pPr marL="228600" indent="-169863" eaLnBrk="0" hangingPunct="0">
              <a:buClr>
                <a:srgbClr val="000000"/>
              </a:buClr>
              <a:defRPr/>
            </a:pPr>
            <a:r>
              <a:rPr lang="en-US" sz="1400" dirty="0">
                <a:solidFill>
                  <a:schemeClr val="bg1">
                    <a:lumMod val="65000"/>
                  </a:schemeClr>
                </a:solidFill>
                <a:latin typeface="Calibri" pitchFamily="34" charset="0"/>
                <a:ea typeface="ヒラギノ角ゴ Pro W3" charset="-128"/>
              </a:rPr>
              <a:t>Misperceived</a:t>
            </a:r>
          </a:p>
          <a:p>
            <a:pPr marL="228600" indent="-169863" eaLnBrk="0" hangingPunct="0">
              <a:buClr>
                <a:srgbClr val="000000"/>
              </a:buClr>
              <a:defRPr/>
            </a:pPr>
            <a:r>
              <a:rPr lang="en-US" sz="1400" dirty="0">
                <a:solidFill>
                  <a:schemeClr val="bg1">
                    <a:lumMod val="65000"/>
                  </a:schemeClr>
                </a:solidFill>
                <a:latin typeface="Calibri" pitchFamily="34" charset="0"/>
              </a:rPr>
              <a:t>B</a:t>
            </a:r>
            <a:r>
              <a:rPr lang="en-US" sz="1400" dirty="0">
                <a:solidFill>
                  <a:schemeClr val="bg1">
                    <a:lumMod val="65000"/>
                  </a:schemeClr>
                </a:solidFill>
                <a:latin typeface="Calibri" pitchFamily="34" charset="0"/>
                <a:ea typeface="ヒラギノ角ゴ Pro W3" charset="-128"/>
              </a:rPr>
              <a:t>ehavioral</a:t>
            </a:r>
          </a:p>
          <a:p>
            <a:pPr marL="228600" indent="-169863" eaLnBrk="0" hangingPunct="0">
              <a:buClr>
                <a:srgbClr val="000000"/>
              </a:buClr>
              <a:defRPr/>
            </a:pPr>
            <a:r>
              <a:rPr lang="en-US" sz="1400" dirty="0">
                <a:solidFill>
                  <a:schemeClr val="bg1">
                    <a:lumMod val="65000"/>
                  </a:schemeClr>
                </a:solidFill>
                <a:latin typeface="Calibri" pitchFamily="34" charset="0"/>
                <a:ea typeface="ヒラギノ角ゴ Pro W3" charset="-128"/>
              </a:rPr>
              <a:t>Organic</a:t>
            </a:r>
          </a:p>
          <a:p>
            <a:pPr marL="263525" indent="-204788" eaLnBrk="0" hangingPunct="0">
              <a:buClr>
                <a:srgbClr val="000000"/>
              </a:buClr>
              <a:defRPr/>
            </a:pPr>
            <a:r>
              <a:rPr lang="en-US" sz="1400" b="1" dirty="0">
                <a:solidFill>
                  <a:schemeClr val="bg1">
                    <a:lumMod val="65000"/>
                  </a:schemeClr>
                </a:solidFill>
                <a:latin typeface="Calibri" pitchFamily="34" charset="0"/>
                <a:ea typeface="ヒラギノ角ゴ Pro W3" charset="-128"/>
              </a:rPr>
              <a:t>	</a:t>
            </a:r>
            <a:endParaRPr lang="en-US" sz="1200" dirty="0">
              <a:solidFill>
                <a:schemeClr val="bg1">
                  <a:lumMod val="65000"/>
                </a:schemeClr>
              </a:solidFill>
              <a:latin typeface="Calibri" pitchFamily="34" charset="0"/>
              <a:ea typeface="ヒラギノ角ゴ Pro W3" charset="-128"/>
            </a:endParaRPr>
          </a:p>
        </p:txBody>
      </p:sp>
      <p:sp>
        <p:nvSpPr>
          <p:cNvPr id="61" name="Rounded Rectangle 60"/>
          <p:cNvSpPr/>
          <p:nvPr/>
        </p:nvSpPr>
        <p:spPr bwMode="auto">
          <a:xfrm>
            <a:off x="2106613" y="5319714"/>
            <a:ext cx="1836737" cy="1090612"/>
          </a:xfrm>
          <a:prstGeom prst="roundRect">
            <a:avLst/>
          </a:prstGeom>
          <a:solidFill>
            <a:schemeClr val="bg2"/>
          </a:solidFill>
          <a:ln>
            <a:solidFill>
              <a:schemeClr val="bg1">
                <a:lumMod val="85000"/>
              </a:schemeClr>
            </a:solidFill>
            <a:headEnd/>
            <a:tailEnd/>
          </a:ln>
        </p:spPr>
        <p:style>
          <a:lnRef idx="1">
            <a:schemeClr val="accent1"/>
          </a:lnRef>
          <a:fillRef idx="2">
            <a:schemeClr val="accent1"/>
          </a:fillRef>
          <a:effectRef idx="1">
            <a:schemeClr val="accent1"/>
          </a:effectRef>
          <a:fontRef idx="minor">
            <a:schemeClr val="dk1"/>
          </a:fontRef>
        </p:style>
        <p:txBody>
          <a:bodyPr lIns="36000" tIns="0" rIns="0" bIns="36000"/>
          <a:lstStyle/>
          <a:p>
            <a:pPr marL="53975" eaLnBrk="0" hangingPunct="0">
              <a:lnSpc>
                <a:spcPct val="95000"/>
              </a:lnSpc>
              <a:spcAft>
                <a:spcPts val="600"/>
              </a:spcAft>
              <a:buClr>
                <a:srgbClr val="50246E"/>
              </a:buClr>
              <a:buFont typeface="Wingdings" pitchFamily="2" charset="2"/>
              <a:buNone/>
              <a:defRPr/>
            </a:pPr>
            <a:r>
              <a:rPr lang="en-US" altLang="en-US" sz="1600" b="1" dirty="0">
                <a:solidFill>
                  <a:schemeClr val="bg1">
                    <a:lumMod val="65000"/>
                  </a:schemeClr>
                </a:solidFill>
                <a:latin typeface="Calibri" pitchFamily="34" charset="0"/>
                <a:ea typeface="ヒラギノ角ゴ Pro W3" charset="-128"/>
              </a:rPr>
              <a:t>Selective Intake</a:t>
            </a:r>
          </a:p>
          <a:p>
            <a:pPr marL="53975" eaLnBrk="0" hangingPunct="0">
              <a:buClr>
                <a:srgbClr val="000000"/>
              </a:buClr>
              <a:buFont typeface="Wingdings" pitchFamily="2" charset="2"/>
              <a:buNone/>
              <a:defRPr/>
            </a:pPr>
            <a:r>
              <a:rPr lang="en-US" altLang="en-US" sz="1400" dirty="0">
                <a:solidFill>
                  <a:schemeClr val="bg1">
                    <a:lumMod val="65000"/>
                  </a:schemeClr>
                </a:solidFill>
                <a:latin typeface="Calibri" pitchFamily="34" charset="0"/>
                <a:ea typeface="ヒラギノ角ゴ Pro W3" charset="-128"/>
              </a:rPr>
              <a:t>Misperceived                    Behavioral</a:t>
            </a:r>
          </a:p>
          <a:p>
            <a:pPr marL="53975" eaLnBrk="0" hangingPunct="0">
              <a:buClr>
                <a:srgbClr val="000000"/>
              </a:buClr>
              <a:buFont typeface="Wingdings" pitchFamily="2" charset="2"/>
              <a:buNone/>
              <a:defRPr/>
            </a:pPr>
            <a:r>
              <a:rPr lang="en-US" altLang="en-US" sz="1400" dirty="0">
                <a:solidFill>
                  <a:schemeClr val="bg1">
                    <a:lumMod val="65000"/>
                  </a:schemeClr>
                </a:solidFill>
                <a:latin typeface="Calibri" pitchFamily="34" charset="0"/>
                <a:ea typeface="ヒラギノ角ゴ Pro W3" charset="-128"/>
              </a:rPr>
              <a:t>Organic </a:t>
            </a:r>
          </a:p>
          <a:p>
            <a:pPr marL="177800" indent="1588" eaLnBrk="0" hangingPunct="0">
              <a:buClr>
                <a:srgbClr val="000000"/>
              </a:buClr>
              <a:defRPr/>
            </a:pPr>
            <a:r>
              <a:rPr lang="en-US" altLang="en-US" sz="1200" dirty="0">
                <a:solidFill>
                  <a:schemeClr val="bg1">
                    <a:lumMod val="65000"/>
                  </a:schemeClr>
                </a:solidFill>
                <a:latin typeface="Calibri" pitchFamily="34" charset="0"/>
                <a:ea typeface="ヒラギノ角ゴ Pro W3" charset="-128"/>
              </a:rPr>
              <a:t>	</a:t>
            </a:r>
          </a:p>
        </p:txBody>
      </p:sp>
      <p:sp>
        <p:nvSpPr>
          <p:cNvPr id="63" name="TextBox 73"/>
          <p:cNvSpPr>
            <a:spLocks noChangeArrowheads="1"/>
          </p:cNvSpPr>
          <p:nvPr/>
        </p:nvSpPr>
        <p:spPr bwMode="auto">
          <a:xfrm>
            <a:off x="2490788" y="4694238"/>
            <a:ext cx="1057275" cy="374650"/>
          </a:xfrm>
          <a:prstGeom prst="roundRect">
            <a:avLst>
              <a:gd name="adj" fmla="val 16667"/>
            </a:avLst>
          </a:prstGeom>
          <a:solidFill>
            <a:schemeClr val="bg2"/>
          </a:solidFill>
          <a:ln>
            <a:solidFill>
              <a:schemeClr val="bg1">
                <a:lumMod val="85000"/>
              </a:schemeClr>
            </a:solidFill>
            <a:headEnd/>
            <a:tailEnd/>
          </a:ln>
        </p:spPr>
        <p:style>
          <a:lnRef idx="1">
            <a:schemeClr val="accent1"/>
          </a:lnRef>
          <a:fillRef idx="3">
            <a:schemeClr val="accent1"/>
          </a:fillRef>
          <a:effectRef idx="2">
            <a:schemeClr val="accent1"/>
          </a:effectRef>
          <a:fontRef idx="minor">
            <a:schemeClr val="lt1"/>
          </a:fontRef>
        </p:style>
        <p:txBody>
          <a:bodyPr>
            <a:spAutoFit/>
          </a:bodyPr>
          <a:lstStyle/>
          <a:p>
            <a:pPr algn="ctr" eaLnBrk="0" hangingPunct="0">
              <a:defRPr/>
            </a:pPr>
            <a:r>
              <a:rPr lang="en-US" altLang="en-US" sz="1600" b="1" dirty="0">
                <a:solidFill>
                  <a:schemeClr val="bg1">
                    <a:lumMod val="65000"/>
                  </a:schemeClr>
                </a:solidFill>
                <a:latin typeface="Calibri" pitchFamily="34" charset="0"/>
              </a:rPr>
              <a:t>Child</a:t>
            </a:r>
          </a:p>
        </p:txBody>
      </p:sp>
      <p:sp>
        <p:nvSpPr>
          <p:cNvPr id="67" name="Rounded Rectangle 66"/>
          <p:cNvSpPr/>
          <p:nvPr/>
        </p:nvSpPr>
        <p:spPr bwMode="auto">
          <a:xfrm>
            <a:off x="6581775" y="5253038"/>
            <a:ext cx="1838325" cy="1262062"/>
          </a:xfrm>
          <a:prstGeom prst="roundRect">
            <a:avLst/>
          </a:prstGeom>
          <a:solidFill>
            <a:schemeClr val="bg2"/>
          </a:solidFill>
          <a:ln>
            <a:solidFill>
              <a:schemeClr val="bg1">
                <a:lumMod val="85000"/>
              </a:schemeClr>
            </a:solidFill>
            <a:headEnd/>
            <a:tailEnd/>
          </a:ln>
        </p:spPr>
        <p:style>
          <a:lnRef idx="1">
            <a:schemeClr val="accent1"/>
          </a:lnRef>
          <a:fillRef idx="2">
            <a:schemeClr val="accent1"/>
          </a:fillRef>
          <a:effectRef idx="1">
            <a:schemeClr val="accent1"/>
          </a:effectRef>
          <a:fontRef idx="minor">
            <a:schemeClr val="dk1"/>
          </a:fontRef>
        </p:style>
        <p:txBody>
          <a:bodyPr lIns="36000" tIns="0" rIns="36000" bIns="36000"/>
          <a:lstStyle/>
          <a:p>
            <a:pPr marL="120650" eaLnBrk="0" hangingPunct="0">
              <a:lnSpc>
                <a:spcPct val="95000"/>
              </a:lnSpc>
              <a:spcAft>
                <a:spcPts val="600"/>
              </a:spcAft>
              <a:buClr>
                <a:srgbClr val="50246E"/>
              </a:buClr>
              <a:defRPr/>
            </a:pPr>
            <a:r>
              <a:rPr lang="en-US" sz="1600" b="1" dirty="0">
                <a:solidFill>
                  <a:schemeClr val="bg1">
                    <a:lumMod val="65000"/>
                  </a:schemeClr>
                </a:solidFill>
                <a:latin typeface="Calibri" pitchFamily="34" charset="0"/>
                <a:ea typeface="ヒラギノ角ゴ Pro W3" charset="-128"/>
              </a:rPr>
              <a:t>Feeding style</a:t>
            </a:r>
          </a:p>
          <a:p>
            <a:pPr marL="228600" indent="-169863" eaLnBrk="0" hangingPunct="0">
              <a:buClr>
                <a:srgbClr val="000000"/>
              </a:buClr>
              <a:defRPr/>
            </a:pPr>
            <a:r>
              <a:rPr lang="en-US" sz="1400" dirty="0">
                <a:solidFill>
                  <a:schemeClr val="bg1">
                    <a:lumMod val="65000"/>
                  </a:schemeClr>
                </a:solidFill>
                <a:latin typeface="Calibri" pitchFamily="34" charset="0"/>
                <a:ea typeface="ヒラギノ角ゴ Pro W3" charset="-128"/>
              </a:rPr>
              <a:t>Responsive</a:t>
            </a:r>
          </a:p>
          <a:p>
            <a:pPr marL="228600" indent="-169863" eaLnBrk="0" hangingPunct="0">
              <a:buClr>
                <a:srgbClr val="000000"/>
              </a:buClr>
              <a:defRPr/>
            </a:pPr>
            <a:r>
              <a:rPr lang="en-US" sz="1400" dirty="0">
                <a:solidFill>
                  <a:schemeClr val="bg1">
                    <a:lumMod val="65000"/>
                  </a:schemeClr>
                </a:solidFill>
                <a:latin typeface="Calibri" pitchFamily="34" charset="0"/>
                <a:ea typeface="ヒラギノ角ゴ Pro W3" charset="-128"/>
              </a:rPr>
              <a:t>Controlling</a:t>
            </a:r>
          </a:p>
          <a:p>
            <a:pPr marL="228600" indent="-169863" eaLnBrk="0" hangingPunct="0">
              <a:buClr>
                <a:srgbClr val="000000"/>
              </a:buClr>
              <a:defRPr/>
            </a:pPr>
            <a:r>
              <a:rPr lang="en-US" sz="1400" dirty="0">
                <a:solidFill>
                  <a:schemeClr val="bg1">
                    <a:lumMod val="65000"/>
                  </a:schemeClr>
                </a:solidFill>
                <a:latin typeface="Calibri" pitchFamily="34" charset="0"/>
                <a:ea typeface="ヒラギノ角ゴ Pro W3" charset="-128"/>
              </a:rPr>
              <a:t>Indulgent </a:t>
            </a:r>
          </a:p>
          <a:p>
            <a:pPr marL="228600" indent="-169863" eaLnBrk="0" hangingPunct="0">
              <a:buClr>
                <a:srgbClr val="000000"/>
              </a:buClr>
              <a:defRPr/>
            </a:pPr>
            <a:r>
              <a:rPr lang="en-US" sz="1400" dirty="0">
                <a:solidFill>
                  <a:schemeClr val="bg1">
                    <a:lumMod val="65000"/>
                  </a:schemeClr>
                </a:solidFill>
                <a:latin typeface="Calibri" pitchFamily="34" charset="0"/>
                <a:ea typeface="ヒラギノ角ゴ Pro W3" charset="-128"/>
              </a:rPr>
              <a:t>Neglectful</a:t>
            </a:r>
          </a:p>
        </p:txBody>
      </p:sp>
      <p:sp>
        <p:nvSpPr>
          <p:cNvPr id="65" name="TextBox 73"/>
          <p:cNvSpPr>
            <a:spLocks noChangeArrowheads="1"/>
          </p:cNvSpPr>
          <p:nvPr/>
        </p:nvSpPr>
        <p:spPr bwMode="auto">
          <a:xfrm>
            <a:off x="6851650" y="4694238"/>
            <a:ext cx="1439863" cy="374650"/>
          </a:xfrm>
          <a:prstGeom prst="roundRect">
            <a:avLst>
              <a:gd name="adj" fmla="val 16667"/>
            </a:avLst>
          </a:prstGeom>
          <a:solidFill>
            <a:schemeClr val="bg2"/>
          </a:solidFill>
          <a:ln>
            <a:solidFill>
              <a:schemeClr val="bg1">
                <a:lumMod val="85000"/>
              </a:schemeClr>
            </a:solidFill>
            <a:headEnd/>
            <a:tailEnd/>
          </a:ln>
        </p:spPr>
        <p:style>
          <a:lnRef idx="1">
            <a:schemeClr val="accent1"/>
          </a:lnRef>
          <a:fillRef idx="3">
            <a:schemeClr val="accent1"/>
          </a:fillRef>
          <a:effectRef idx="2">
            <a:schemeClr val="accent1"/>
          </a:effectRef>
          <a:fontRef idx="minor">
            <a:schemeClr val="lt1"/>
          </a:fontRef>
        </p:style>
        <p:txBody>
          <a:bodyPr>
            <a:spAutoFit/>
          </a:bodyPr>
          <a:lstStyle/>
          <a:p>
            <a:pPr algn="ctr" eaLnBrk="0" hangingPunct="0">
              <a:defRPr/>
            </a:pPr>
            <a:r>
              <a:rPr lang="en-US" altLang="en-US" sz="1600" b="1" dirty="0">
                <a:solidFill>
                  <a:schemeClr val="bg1">
                    <a:lumMod val="65000"/>
                  </a:schemeClr>
                </a:solidFill>
                <a:latin typeface="Calibri" pitchFamily="34" charset="0"/>
              </a:rPr>
              <a:t>Caregiver</a:t>
            </a:r>
          </a:p>
        </p:txBody>
      </p:sp>
      <p:sp>
        <p:nvSpPr>
          <p:cNvPr id="46" name="red flag grow"/>
          <p:cNvSpPr/>
          <p:nvPr/>
        </p:nvSpPr>
        <p:spPr>
          <a:xfrm>
            <a:off x="793884" y="3427413"/>
            <a:ext cx="2425154" cy="623111"/>
          </a:xfrm>
          <a:prstGeom prst="roundRect">
            <a:avLst/>
          </a:prstGeom>
          <a:solidFill>
            <a:srgbClr val="FFBDBD"/>
          </a:solidFill>
          <a:ln w="19050">
            <a:solidFill>
              <a:srgbClr val="00B050"/>
            </a:solidFill>
          </a:ln>
        </p:spPr>
        <p:style>
          <a:lnRef idx="1">
            <a:schemeClr val="accent1"/>
          </a:lnRef>
          <a:fillRef idx="3">
            <a:schemeClr val="accent1"/>
          </a:fillRef>
          <a:effectRef idx="2">
            <a:schemeClr val="accent1"/>
          </a:effectRef>
          <a:fontRef idx="minor">
            <a:schemeClr val="lt1"/>
          </a:fontRef>
        </p:style>
        <p:txBody>
          <a:bodyPr lIns="36000" tIns="36000" rIns="36000" bIns="36000" anchor="ctr" anchorCtr="1"/>
          <a:lstStyle/>
          <a:p>
            <a:pPr algn="ctr">
              <a:spcAft>
                <a:spcPts val="600"/>
              </a:spcAft>
              <a:defRPr/>
            </a:pPr>
            <a:r>
              <a:rPr lang="en-US" altLang="en-US" sz="2000" b="1" dirty="0">
                <a:solidFill>
                  <a:schemeClr val="bg1">
                    <a:lumMod val="50000"/>
                  </a:schemeClr>
                </a:solidFill>
                <a:latin typeface="Calibri" pitchFamily="34" charset="0"/>
                <a:ea typeface="ヒラギノ角ゴ Pro W3" charset="-128"/>
              </a:rPr>
              <a:t>Organic red flags </a:t>
            </a:r>
          </a:p>
        </p:txBody>
      </p:sp>
      <p:sp>
        <p:nvSpPr>
          <p:cNvPr id="47" name="behaviour grow"/>
          <p:cNvSpPr/>
          <p:nvPr/>
        </p:nvSpPr>
        <p:spPr>
          <a:xfrm>
            <a:off x="5853106" y="3379788"/>
            <a:ext cx="2427096" cy="623111"/>
          </a:xfrm>
          <a:prstGeom prst="roundRect">
            <a:avLst/>
          </a:prstGeom>
          <a:solidFill>
            <a:srgbClr val="FFBDBD"/>
          </a:solidFill>
          <a:ln w="19050">
            <a:solidFill>
              <a:srgbClr val="00B050"/>
            </a:solidFill>
          </a:ln>
        </p:spPr>
        <p:style>
          <a:lnRef idx="1">
            <a:schemeClr val="accent1"/>
          </a:lnRef>
          <a:fillRef idx="3">
            <a:schemeClr val="accent1"/>
          </a:fillRef>
          <a:effectRef idx="2">
            <a:schemeClr val="accent1"/>
          </a:effectRef>
          <a:fontRef idx="minor">
            <a:schemeClr val="lt1"/>
          </a:fontRef>
        </p:style>
        <p:txBody>
          <a:bodyPr lIns="36000" tIns="36000" rIns="36000" bIns="36000" anchor="ctr" anchorCtr="1"/>
          <a:lstStyle/>
          <a:p>
            <a:pPr algn="ctr">
              <a:spcAft>
                <a:spcPts val="600"/>
              </a:spcAft>
              <a:defRPr/>
            </a:pPr>
            <a:r>
              <a:rPr lang="en-US" altLang="en-US" sz="2000" dirty="0">
                <a:solidFill>
                  <a:schemeClr val="bg1">
                    <a:lumMod val="50000"/>
                  </a:schemeClr>
                </a:solidFill>
                <a:latin typeface="Calibri" pitchFamily="34" charset="0"/>
                <a:ea typeface="ヒラギノ角ゴ Pro W3" charset="-128"/>
              </a:rPr>
              <a:t>Behavioral  red flags</a:t>
            </a:r>
          </a:p>
        </p:txBody>
      </p:sp>
      <p:sp>
        <p:nvSpPr>
          <p:cNvPr id="92" name="invesigation details"/>
          <p:cNvSpPr/>
          <p:nvPr/>
        </p:nvSpPr>
        <p:spPr>
          <a:xfrm>
            <a:off x="3736975" y="4049713"/>
            <a:ext cx="1714500" cy="531812"/>
          </a:xfrm>
          <a:prstGeom prst="roundRect">
            <a:avLst>
              <a:gd name="adj" fmla="val 5948"/>
            </a:avLst>
          </a:prstGeom>
          <a:solidFill>
            <a:schemeClr val="accent3">
              <a:lumMod val="40000"/>
              <a:lumOff val="60000"/>
            </a:schemeClr>
          </a:solidFill>
          <a:ln w="19050">
            <a:solidFill>
              <a:srgbClr val="00B050"/>
            </a:solidFill>
          </a:ln>
        </p:spPr>
        <p:style>
          <a:lnRef idx="1">
            <a:schemeClr val="accent1"/>
          </a:lnRef>
          <a:fillRef idx="2">
            <a:schemeClr val="accent1"/>
          </a:fillRef>
          <a:effectRef idx="1">
            <a:schemeClr val="accent1"/>
          </a:effectRef>
          <a:fontRef idx="minor">
            <a:schemeClr val="dk1"/>
          </a:fontRef>
        </p:style>
        <p:txBody>
          <a:bodyPr lIns="108000" tIns="72000" rIns="108000" bIns="36000"/>
          <a:lstStyle/>
          <a:p>
            <a:pPr marL="177800" indent="-177800" algn="ctr">
              <a:lnSpc>
                <a:spcPct val="85000"/>
              </a:lnSpc>
              <a:spcBef>
                <a:spcPts val="200"/>
              </a:spcBef>
              <a:spcAft>
                <a:spcPts val="200"/>
              </a:spcAft>
              <a:defRPr/>
            </a:pPr>
            <a:r>
              <a:rPr lang="en-US" altLang="en-US" sz="2000" b="1" dirty="0">
                <a:solidFill>
                  <a:schemeClr val="bg1">
                    <a:lumMod val="50000"/>
                  </a:schemeClr>
                </a:solidFill>
                <a:latin typeface="Calibri" pitchFamily="34" charset="0"/>
                <a:ea typeface="ヒラギノ角ゴ Pro W3" charset="-128"/>
              </a:rPr>
              <a:t>Investigations </a:t>
            </a:r>
            <a:r>
              <a:rPr lang="en-US" sz="2000" dirty="0">
                <a:solidFill>
                  <a:schemeClr val="bg1">
                    <a:lumMod val="50000"/>
                  </a:schemeClr>
                </a:solidFill>
                <a:latin typeface="Calibri" pitchFamily="34" charset="0"/>
                <a:cs typeface="Arial" pitchFamily="34" charset="0"/>
              </a:rPr>
              <a:t>  </a:t>
            </a:r>
            <a:endParaRPr lang="en-US" sz="1600" dirty="0">
              <a:solidFill>
                <a:schemeClr val="bg1">
                  <a:lumMod val="50000"/>
                </a:schemeClr>
              </a:solidFill>
              <a:latin typeface="Calibri" pitchFamily="34" charset="0"/>
              <a:cs typeface="Arial" pitchFamily="34" charset="0"/>
            </a:endParaRPr>
          </a:p>
        </p:txBody>
      </p:sp>
      <p:sp>
        <p:nvSpPr>
          <p:cNvPr id="34" name="Rounded Rectangle 33"/>
          <p:cNvSpPr/>
          <p:nvPr/>
        </p:nvSpPr>
        <p:spPr bwMode="auto">
          <a:xfrm>
            <a:off x="4076700" y="5319713"/>
            <a:ext cx="1828800" cy="1109662"/>
          </a:xfrm>
          <a:prstGeom prst="roundRect">
            <a:avLst/>
          </a:prstGeom>
          <a:solidFill>
            <a:schemeClr val="bg2"/>
          </a:solidFill>
          <a:ln>
            <a:solidFill>
              <a:schemeClr val="bg1">
                <a:lumMod val="85000"/>
              </a:schemeClr>
            </a:solidFill>
            <a:headEnd/>
            <a:tailEnd/>
          </a:ln>
        </p:spPr>
        <p:style>
          <a:lnRef idx="1">
            <a:schemeClr val="accent1"/>
          </a:lnRef>
          <a:fillRef idx="2">
            <a:schemeClr val="accent1"/>
          </a:fillRef>
          <a:effectRef idx="1">
            <a:schemeClr val="accent1"/>
          </a:effectRef>
          <a:fontRef idx="minor">
            <a:schemeClr val="dk1"/>
          </a:fontRef>
        </p:style>
        <p:txBody>
          <a:bodyPr lIns="36000" tIns="0" rIns="36000" bIns="0"/>
          <a:lstStyle/>
          <a:p>
            <a:pPr marL="342900" indent="-342900">
              <a:lnSpc>
                <a:spcPct val="95000"/>
              </a:lnSpc>
              <a:spcAft>
                <a:spcPts val="600"/>
              </a:spcAft>
              <a:defRPr/>
            </a:pPr>
            <a:r>
              <a:rPr lang="en-US" altLang="en-US" sz="1600" b="1" dirty="0">
                <a:solidFill>
                  <a:schemeClr val="bg1">
                    <a:lumMod val="65000"/>
                  </a:schemeClr>
                </a:solidFill>
                <a:latin typeface="Calibri" pitchFamily="34" charset="0"/>
                <a:ea typeface="ヒラギノ角ゴ Pro W3" charset="-128"/>
              </a:rPr>
              <a:t>Fear of Feeding</a:t>
            </a:r>
          </a:p>
          <a:p>
            <a:pPr marL="177800" indent="-177800">
              <a:defRPr/>
            </a:pPr>
            <a:r>
              <a:rPr lang="en-US" altLang="en-US" sz="1400" dirty="0">
                <a:solidFill>
                  <a:schemeClr val="bg1">
                    <a:lumMod val="65000"/>
                  </a:schemeClr>
                </a:solidFill>
                <a:latin typeface="Calibri" pitchFamily="34" charset="0"/>
                <a:ea typeface="ヒラギノ角ゴ Pro W3" charset="-128"/>
              </a:rPr>
              <a:t>Misperceived</a:t>
            </a:r>
            <a:endParaRPr lang="en-US" altLang="en-US" sz="1200" dirty="0">
              <a:solidFill>
                <a:schemeClr val="bg1">
                  <a:lumMod val="65000"/>
                </a:schemeClr>
              </a:solidFill>
              <a:latin typeface="Calibri" pitchFamily="34" charset="0"/>
              <a:ea typeface="ヒラギノ角ゴ Pro W3" charset="-128"/>
            </a:endParaRPr>
          </a:p>
          <a:p>
            <a:pPr marL="342900" indent="-342900">
              <a:defRPr/>
            </a:pPr>
            <a:r>
              <a:rPr lang="en-US" altLang="en-US" sz="1400" dirty="0">
                <a:solidFill>
                  <a:schemeClr val="bg1">
                    <a:lumMod val="65000"/>
                  </a:schemeClr>
                </a:solidFill>
                <a:latin typeface="Calibri" pitchFamily="34" charset="0"/>
                <a:ea typeface="ヒラギノ角ゴ Pro W3" charset="-128"/>
              </a:rPr>
              <a:t>Behavioral</a:t>
            </a:r>
            <a:endParaRPr lang="en-US" altLang="en-US" sz="1200" dirty="0">
              <a:solidFill>
                <a:schemeClr val="bg1">
                  <a:lumMod val="65000"/>
                </a:schemeClr>
              </a:solidFill>
              <a:latin typeface="Calibri" pitchFamily="34" charset="0"/>
              <a:ea typeface="ヒラギノ角ゴ Pro W3" charset="-128"/>
            </a:endParaRPr>
          </a:p>
          <a:p>
            <a:pPr marL="342900" indent="-342900">
              <a:defRPr/>
            </a:pPr>
            <a:r>
              <a:rPr lang="en-US" altLang="en-US" sz="1400" dirty="0">
                <a:solidFill>
                  <a:schemeClr val="bg1">
                    <a:lumMod val="65000"/>
                  </a:schemeClr>
                </a:solidFill>
                <a:latin typeface="Calibri" pitchFamily="34" charset="0"/>
                <a:ea typeface="ヒラギノ角ゴ Pro W3" charset="-128"/>
              </a:rPr>
              <a:t>Organic</a:t>
            </a:r>
          </a:p>
        </p:txBody>
      </p:sp>
      <p:sp>
        <p:nvSpPr>
          <p:cNvPr id="29" name="Oval 28"/>
          <p:cNvSpPr/>
          <p:nvPr/>
        </p:nvSpPr>
        <p:spPr>
          <a:xfrm>
            <a:off x="381000" y="2438400"/>
            <a:ext cx="8229600" cy="2362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p:cNvSpPr txBox="1">
            <a:spLocks noChangeArrowheads="1"/>
          </p:cNvSpPr>
          <p:nvPr/>
        </p:nvSpPr>
        <p:spPr>
          <a:xfrm>
            <a:off x="457200" y="-228600"/>
            <a:ext cx="8007350" cy="1143000"/>
          </a:xfrm>
          <a:prstGeom prst="rect">
            <a:avLst/>
          </a:prstGeom>
          <a:noFill/>
          <a:ln/>
        </p:spPr>
        <p:txBody>
          <a:bodyPr rIns="0" anchor="b">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3600" b="0" i="0" u="none" strike="noStrike" kern="1200" cap="none" spc="0" normalizeH="0" baseline="0" noProof="0" dirty="0" smtClean="0">
                <a:ln>
                  <a:noFill/>
                </a:ln>
                <a:effectLst/>
                <a:uLnTx/>
                <a:uFillTx/>
                <a:latin typeface="+mj-lt"/>
                <a:ea typeface="SimSun" pitchFamily="2" charset="-122"/>
                <a:cs typeface="+mj-cs"/>
              </a:rPr>
              <a:t>Identification and investigation</a:t>
            </a:r>
            <a:endParaRPr kumimoji="0" lang="en-US" altLang="zh-CN" sz="3600" b="0" i="0" u="none" strike="noStrike" kern="1200" cap="none" spc="0" normalizeH="0" baseline="0" noProof="0" dirty="0">
              <a:ln>
                <a:noFill/>
              </a:ln>
              <a:effectLst/>
              <a:uLnTx/>
              <a:uFillTx/>
              <a:latin typeface="+mj-lt"/>
              <a:ea typeface="SimSun" pitchFamily="2" charset="-122"/>
              <a:cs typeface="+mj-cs"/>
            </a:endParaRPr>
          </a:p>
        </p:txBody>
      </p:sp>
      <p:grpSp>
        <p:nvGrpSpPr>
          <p:cNvPr id="37" name="Group 36"/>
          <p:cNvGrpSpPr/>
          <p:nvPr/>
        </p:nvGrpSpPr>
        <p:grpSpPr>
          <a:xfrm>
            <a:off x="958560" y="6397536"/>
            <a:ext cx="7509600" cy="406357"/>
            <a:chOff x="958560" y="6397536"/>
            <a:chExt cx="7509600" cy="406357"/>
          </a:xfrm>
        </p:grpSpPr>
        <p:pic>
          <p:nvPicPr>
            <p:cNvPr id="40" name="Picture 2"/>
            <p:cNvPicPr>
              <a:picLocks noChangeAspect="1" noChangeArrowheads="1"/>
            </p:cNvPicPr>
            <p:nvPr/>
          </p:nvPicPr>
          <p:blipFill>
            <a:blip r:embed="rId3" cstate="print"/>
            <a:srcRect/>
            <a:stretch>
              <a:fillRect/>
            </a:stretch>
          </p:blipFill>
          <p:spPr bwMode="auto">
            <a:xfrm>
              <a:off x="6324600" y="6414505"/>
              <a:ext cx="2143560" cy="389388"/>
            </a:xfrm>
            <a:prstGeom prst="rect">
              <a:avLst/>
            </a:prstGeom>
            <a:noFill/>
            <a:ln w="9525">
              <a:noFill/>
              <a:round/>
              <a:headEnd/>
              <a:tailEnd/>
            </a:ln>
            <a:effectLst/>
          </p:spPr>
        </p:pic>
        <p:sp>
          <p:nvSpPr>
            <p:cNvPr id="41" name="Text Box 4"/>
            <p:cNvSpPr txBox="1">
              <a:spLocks noChangeArrowheads="1"/>
            </p:cNvSpPr>
            <p:nvPr/>
          </p:nvSpPr>
          <p:spPr bwMode="auto">
            <a:xfrm>
              <a:off x="958560" y="6397536"/>
              <a:ext cx="3918240" cy="231864"/>
            </a:xfrm>
            <a:prstGeom prst="rect">
              <a:avLst/>
            </a:prstGeom>
            <a:noFill/>
            <a:ln w="9525">
              <a:noFill/>
              <a:round/>
              <a:headEnd/>
              <a:tailEnd/>
            </a:ln>
            <a:effectLst/>
          </p:spPr>
          <p:txBody>
            <a:bodyPr lIns="0" tIns="0" rIns="0" bIns="0"/>
            <a:lstStyle/>
            <a:p>
              <a:pPr>
                <a:tabLst>
                  <a:tab pos="656650" algn="l"/>
                  <a:tab pos="1313299" algn="l"/>
                  <a:tab pos="1969949" algn="l"/>
                  <a:tab pos="2626599" algn="l"/>
                  <a:tab pos="3283248" algn="l"/>
                </a:tabLst>
              </a:pPr>
              <a:r>
                <a:rPr lang="en-GB" sz="1100" b="1" dirty="0">
                  <a:solidFill>
                    <a:srgbClr val="000000"/>
                  </a:solidFill>
                  <a:latin typeface="Arial" pitchFamily="34" charset="0"/>
                </a:rPr>
                <a:t>Benny Kerzner et al. </a:t>
              </a:r>
              <a:r>
                <a:rPr lang="en-GB" sz="1100" b="1" dirty="0" err="1">
                  <a:solidFill>
                    <a:srgbClr val="000000"/>
                  </a:solidFill>
                  <a:latin typeface="Arial" pitchFamily="34" charset="0"/>
                </a:rPr>
                <a:t>Pediatrics</a:t>
              </a:r>
              <a:r>
                <a:rPr lang="en-GB" sz="1100" b="1" dirty="0">
                  <a:solidFill>
                    <a:srgbClr val="000000"/>
                  </a:solidFill>
                  <a:latin typeface="Arial" pitchFamily="34" charset="0"/>
                </a:rPr>
                <a:t> 2015;135:344-353</a:t>
              </a:r>
            </a:p>
          </p:txBody>
        </p:sp>
      </p:gr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p:cNvCxnSpPr/>
          <p:nvPr/>
        </p:nvCxnSpPr>
        <p:spPr bwMode="auto">
          <a:xfrm>
            <a:off x="7505700" y="4592638"/>
            <a:ext cx="9525" cy="236537"/>
          </a:xfrm>
          <a:prstGeom prst="line">
            <a:avLst/>
          </a:prstGeom>
          <a:ln w="19050">
            <a:solidFill>
              <a:schemeClr val="bg1">
                <a:lumMod val="8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auto">
          <a:xfrm flipH="1">
            <a:off x="3027363" y="4598988"/>
            <a:ext cx="0" cy="215900"/>
          </a:xfrm>
          <a:prstGeom prst="line">
            <a:avLst/>
          </a:prstGeom>
          <a:ln w="19050">
            <a:solidFill>
              <a:schemeClr val="bg1">
                <a:lumMod val="8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auto">
          <a:xfrm>
            <a:off x="1038225" y="5238750"/>
            <a:ext cx="9525" cy="152400"/>
          </a:xfrm>
          <a:prstGeom prst="line">
            <a:avLst/>
          </a:prstGeom>
          <a:ln w="19050">
            <a:solidFill>
              <a:schemeClr val="bg1">
                <a:lumMod val="8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auto">
          <a:xfrm>
            <a:off x="5105400" y="5229225"/>
            <a:ext cx="9525" cy="152400"/>
          </a:xfrm>
          <a:prstGeom prst="line">
            <a:avLst/>
          </a:prstGeom>
          <a:ln w="19050">
            <a:solidFill>
              <a:schemeClr val="bg1">
                <a:lumMod val="8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auto">
          <a:xfrm>
            <a:off x="3028950" y="5238750"/>
            <a:ext cx="9525" cy="152400"/>
          </a:xfrm>
          <a:prstGeom prst="line">
            <a:avLst/>
          </a:prstGeom>
          <a:ln w="19050">
            <a:solidFill>
              <a:schemeClr val="bg1">
                <a:lumMod val="85000"/>
              </a:schemeClr>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2" name="Group 30"/>
          <p:cNvGrpSpPr>
            <a:grpSpLocks/>
          </p:cNvGrpSpPr>
          <p:nvPr/>
        </p:nvGrpSpPr>
        <p:grpSpPr bwMode="auto">
          <a:xfrm>
            <a:off x="533400" y="2355849"/>
            <a:ext cx="6533254" cy="2887663"/>
            <a:chOff x="1349375" y="1613495"/>
            <a:chExt cx="6533254" cy="2887385"/>
          </a:xfrm>
        </p:grpSpPr>
        <p:cxnSp>
          <p:nvCxnSpPr>
            <p:cNvPr id="37902" name="Straight Connector 37"/>
            <p:cNvCxnSpPr>
              <a:cxnSpLocks noChangeShapeType="1"/>
            </p:cNvCxnSpPr>
            <p:nvPr/>
          </p:nvCxnSpPr>
          <p:spPr bwMode="auto">
            <a:xfrm>
              <a:off x="5467350" y="1613495"/>
              <a:ext cx="0" cy="533400"/>
            </a:xfrm>
            <a:prstGeom prst="line">
              <a:avLst/>
            </a:prstGeom>
            <a:noFill/>
            <a:ln w="19050" algn="ctr">
              <a:solidFill>
                <a:schemeClr val="bg1">
                  <a:lumMod val="75000"/>
                </a:schemeClr>
              </a:solidFill>
              <a:round/>
              <a:headEnd/>
              <a:tailEnd/>
            </a:ln>
          </p:spPr>
        </p:cxnSp>
        <p:cxnSp>
          <p:nvCxnSpPr>
            <p:cNvPr id="37903" name="Straight Connector 37"/>
            <p:cNvCxnSpPr>
              <a:cxnSpLocks noChangeShapeType="1"/>
              <a:stCxn id="38" idx="1"/>
              <a:endCxn id="46" idx="0"/>
            </p:cNvCxnSpPr>
            <p:nvPr/>
          </p:nvCxnSpPr>
          <p:spPr bwMode="auto">
            <a:xfrm flipH="1">
              <a:off x="2822436" y="2413423"/>
              <a:ext cx="1505276" cy="271533"/>
            </a:xfrm>
            <a:prstGeom prst="line">
              <a:avLst/>
            </a:prstGeom>
            <a:noFill/>
            <a:ln w="19050" algn="ctr">
              <a:solidFill>
                <a:schemeClr val="tx1"/>
              </a:solidFill>
              <a:round/>
              <a:headEnd/>
              <a:tailEnd/>
            </a:ln>
          </p:spPr>
        </p:cxnSp>
        <p:cxnSp>
          <p:nvCxnSpPr>
            <p:cNvPr id="37904" name="Straight Connector 37"/>
            <p:cNvCxnSpPr>
              <a:cxnSpLocks noChangeShapeType="1"/>
              <a:stCxn id="47" idx="0"/>
              <a:endCxn id="38" idx="3"/>
            </p:cNvCxnSpPr>
            <p:nvPr/>
          </p:nvCxnSpPr>
          <p:spPr bwMode="auto">
            <a:xfrm flipH="1" flipV="1">
              <a:off x="6484914" y="2413423"/>
              <a:ext cx="1397715" cy="223912"/>
            </a:xfrm>
            <a:prstGeom prst="line">
              <a:avLst/>
            </a:prstGeom>
            <a:noFill/>
            <a:ln w="19050" algn="ctr">
              <a:solidFill>
                <a:schemeClr val="tx1"/>
              </a:solidFill>
              <a:round/>
              <a:headEnd/>
              <a:tailEnd/>
            </a:ln>
          </p:spPr>
        </p:cxnSp>
        <p:cxnSp>
          <p:nvCxnSpPr>
            <p:cNvPr id="55" name="Straight Connector 54"/>
            <p:cNvCxnSpPr/>
            <p:nvPr/>
          </p:nvCxnSpPr>
          <p:spPr bwMode="auto">
            <a:xfrm flipH="1">
              <a:off x="3360738" y="4285001"/>
              <a:ext cx="0" cy="215879"/>
            </a:xfrm>
            <a:prstGeom prst="line">
              <a:avLst/>
            </a:prstGeom>
            <a:ln w="19050">
              <a:solidFill>
                <a:schemeClr val="bg1">
                  <a:lumMod val="7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auto">
            <a:xfrm flipH="1">
              <a:off x="7827963" y="4285001"/>
              <a:ext cx="0" cy="215879"/>
            </a:xfrm>
            <a:prstGeom prst="line">
              <a:avLst/>
            </a:prstGeom>
            <a:ln w="19050">
              <a:solidFill>
                <a:schemeClr val="bg1">
                  <a:lumMod val="7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bwMode="auto">
            <a:xfrm>
              <a:off x="1349375" y="4494531"/>
              <a:ext cx="4098925" cy="1587"/>
            </a:xfrm>
            <a:prstGeom prst="line">
              <a:avLst/>
            </a:prstGeom>
            <a:ln w="19050" cmpd="sng">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62" name="Straight Connector 61"/>
            <p:cNvCxnSpPr/>
            <p:nvPr/>
          </p:nvCxnSpPr>
          <p:spPr bwMode="auto">
            <a:xfrm>
              <a:off x="5438775" y="3631014"/>
              <a:ext cx="9525" cy="236514"/>
            </a:xfrm>
            <a:prstGeom prst="line">
              <a:avLst/>
            </a:prstGeom>
            <a:ln w="19050">
              <a:solidFill>
                <a:schemeClr val="bg1">
                  <a:lumMod val="7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362325" y="3867528"/>
              <a:ext cx="4457700" cy="1588"/>
            </a:xfrm>
            <a:prstGeom prst="line">
              <a:avLst/>
            </a:prstGeom>
            <a:ln w="19050" cmpd="sng">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3470275" y="3156397"/>
              <a:ext cx="1920875" cy="187307"/>
            </a:xfrm>
            <a:prstGeom prst="line">
              <a:avLst/>
            </a:prstGeom>
            <a:ln w="19050" cmpd="sng">
              <a:solidFill>
                <a:schemeClr val="tx1"/>
              </a:solidFill>
            </a:ln>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flipH="1">
              <a:off x="5457825" y="3099252"/>
              <a:ext cx="1947863" cy="244451"/>
            </a:xfrm>
            <a:prstGeom prst="line">
              <a:avLst/>
            </a:prstGeom>
            <a:ln w="19050" cmpd="sng">
              <a:solidFill>
                <a:schemeClr val="tx1"/>
              </a:solidFill>
            </a:ln>
          </p:spPr>
          <p:style>
            <a:lnRef idx="1">
              <a:schemeClr val="dk1"/>
            </a:lnRef>
            <a:fillRef idx="0">
              <a:schemeClr val="dk1"/>
            </a:fillRef>
            <a:effectRef idx="0">
              <a:schemeClr val="dk1"/>
            </a:effectRef>
            <a:fontRef idx="minor">
              <a:schemeClr val="tx1"/>
            </a:fontRef>
          </p:style>
        </p:cxnSp>
      </p:grpSp>
      <p:sp>
        <p:nvSpPr>
          <p:cNvPr id="38" name="History grow"/>
          <p:cNvSpPr/>
          <p:nvPr/>
        </p:nvSpPr>
        <p:spPr>
          <a:xfrm>
            <a:off x="3511737" y="2603499"/>
            <a:ext cx="2157202" cy="1104710"/>
          </a:xfrm>
          <a:prstGeom prst="roundRect">
            <a:avLst/>
          </a:prstGeom>
          <a:solidFill>
            <a:schemeClr val="accent3">
              <a:lumMod val="40000"/>
              <a:lumOff val="60000"/>
            </a:schemeClr>
          </a:solidFill>
          <a:ln/>
        </p:spPr>
        <p:style>
          <a:lnRef idx="1">
            <a:schemeClr val="accent1"/>
          </a:lnRef>
          <a:fillRef idx="2">
            <a:schemeClr val="accent1"/>
          </a:fillRef>
          <a:effectRef idx="1">
            <a:schemeClr val="accent1"/>
          </a:effectRef>
          <a:fontRef idx="minor">
            <a:schemeClr val="dk1"/>
          </a:fontRef>
        </p:style>
        <p:txBody>
          <a:bodyPr lIns="36000" tIns="36000" rIns="36000" bIns="36000" anchor="ctr" anchorCtr="1"/>
          <a:lstStyle/>
          <a:p>
            <a:pPr algn="ctr">
              <a:spcAft>
                <a:spcPts val="600"/>
              </a:spcAft>
              <a:defRPr/>
            </a:pPr>
            <a:r>
              <a:rPr lang="en-US" altLang="en-US" sz="2000" b="1" dirty="0">
                <a:solidFill>
                  <a:schemeClr val="tx1"/>
                </a:solidFill>
                <a:latin typeface="Calibri" pitchFamily="34" charset="0"/>
                <a:ea typeface="ヒラギノ角ゴ Pro W3" charset="-128"/>
              </a:rPr>
              <a:t>History,</a:t>
            </a:r>
            <a:br>
              <a:rPr lang="en-US" altLang="en-US" sz="2000" b="1" dirty="0">
                <a:solidFill>
                  <a:schemeClr val="tx1"/>
                </a:solidFill>
                <a:latin typeface="Calibri" pitchFamily="34" charset="0"/>
                <a:ea typeface="ヒラギノ角ゴ Pro W3" charset="-128"/>
              </a:rPr>
            </a:br>
            <a:r>
              <a:rPr lang="en-US" altLang="en-US" sz="2000" b="1" dirty="0">
                <a:solidFill>
                  <a:schemeClr val="tx1"/>
                </a:solidFill>
                <a:latin typeface="Calibri" pitchFamily="34" charset="0"/>
                <a:ea typeface="ヒラギノ角ゴ Pro W3" charset="-128"/>
              </a:rPr>
              <a:t>Anthropometrics </a:t>
            </a:r>
            <a:br>
              <a:rPr lang="en-US" altLang="en-US" sz="2000" b="1" dirty="0">
                <a:solidFill>
                  <a:schemeClr val="tx1"/>
                </a:solidFill>
                <a:latin typeface="Calibri" pitchFamily="34" charset="0"/>
                <a:ea typeface="ヒラギノ角ゴ Pro W3" charset="-128"/>
              </a:rPr>
            </a:br>
            <a:r>
              <a:rPr lang="en-US" altLang="en-US" sz="2000" b="1" dirty="0">
                <a:solidFill>
                  <a:schemeClr val="tx1"/>
                </a:solidFill>
                <a:latin typeface="Calibri" pitchFamily="34" charset="0"/>
                <a:ea typeface="ヒラギノ角ゴ Pro W3" charset="-128"/>
              </a:rPr>
              <a:t>- Physical exam</a:t>
            </a:r>
          </a:p>
        </p:txBody>
      </p:sp>
      <p:sp>
        <p:nvSpPr>
          <p:cNvPr id="39" name="Parent concern grow"/>
          <p:cNvSpPr/>
          <p:nvPr/>
        </p:nvSpPr>
        <p:spPr>
          <a:xfrm>
            <a:off x="3352800" y="1638300"/>
            <a:ext cx="2519362" cy="827088"/>
          </a:xfrm>
          <a:prstGeom prst="roundRect">
            <a:avLst/>
          </a:prstGeom>
          <a:solidFill>
            <a:schemeClr val="bg2"/>
          </a:solidFill>
          <a:ln>
            <a:solidFill>
              <a:schemeClr val="bg1">
                <a:lumMod val="75000"/>
              </a:schemeClr>
            </a:solidFill>
          </a:ln>
        </p:spPr>
        <p:style>
          <a:lnRef idx="1">
            <a:schemeClr val="accent1"/>
          </a:lnRef>
          <a:fillRef idx="2">
            <a:schemeClr val="accent1"/>
          </a:fillRef>
          <a:effectRef idx="1">
            <a:schemeClr val="accent1"/>
          </a:effectRef>
          <a:fontRef idx="minor">
            <a:schemeClr val="dk1"/>
          </a:fontRef>
        </p:style>
        <p:txBody>
          <a:bodyPr lIns="36000" tIns="36000" rIns="36000" bIns="36000" anchor="ctr" anchorCtr="1"/>
          <a:lstStyle/>
          <a:p>
            <a:pPr algn="ctr">
              <a:spcAft>
                <a:spcPts val="600"/>
              </a:spcAft>
              <a:defRPr/>
            </a:pPr>
            <a:r>
              <a:rPr lang="en-GB" altLang="en-US" sz="1600" b="1" dirty="0">
                <a:solidFill>
                  <a:schemeClr val="bg1">
                    <a:lumMod val="65000"/>
                  </a:schemeClr>
                </a:solidFill>
                <a:latin typeface="Calibri" pitchFamily="34" charset="0"/>
                <a:ea typeface="ヒラギノ角ゴ Pro W3" charset="-128"/>
              </a:rPr>
              <a:t>Parental concern,</a:t>
            </a:r>
            <a:br>
              <a:rPr lang="en-GB" altLang="en-US" sz="1600" b="1" dirty="0">
                <a:solidFill>
                  <a:schemeClr val="bg1">
                    <a:lumMod val="65000"/>
                  </a:schemeClr>
                </a:solidFill>
                <a:latin typeface="Calibri" pitchFamily="34" charset="0"/>
                <a:ea typeface="ヒラギノ角ゴ Pro W3" charset="-128"/>
              </a:rPr>
            </a:br>
            <a:r>
              <a:rPr lang="en-GB" altLang="en-US" sz="1600" b="1" dirty="0">
                <a:solidFill>
                  <a:schemeClr val="bg1">
                    <a:lumMod val="65000"/>
                  </a:schemeClr>
                </a:solidFill>
                <a:latin typeface="Calibri" pitchFamily="34" charset="0"/>
                <a:ea typeface="ヒラギノ角ゴ Pro W3" charset="-128"/>
              </a:rPr>
              <a:t>Inappropriate feeding or</a:t>
            </a:r>
            <a:br>
              <a:rPr lang="en-GB" altLang="en-US" sz="1600" b="1" dirty="0">
                <a:solidFill>
                  <a:schemeClr val="bg1">
                    <a:lumMod val="65000"/>
                  </a:schemeClr>
                </a:solidFill>
                <a:latin typeface="Calibri" pitchFamily="34" charset="0"/>
                <a:ea typeface="ヒラギノ角ゴ Pro W3" charset="-128"/>
              </a:rPr>
            </a:br>
            <a:r>
              <a:rPr lang="en-GB" altLang="en-US" sz="1600" b="1" dirty="0">
                <a:solidFill>
                  <a:schemeClr val="bg1">
                    <a:lumMod val="65000"/>
                  </a:schemeClr>
                </a:solidFill>
                <a:latin typeface="Calibri" pitchFamily="34" charset="0"/>
                <a:ea typeface="ヒラギノ角ゴ Pro W3" charset="-128"/>
              </a:rPr>
              <a:t>aberrant feeding behaviour</a:t>
            </a:r>
          </a:p>
        </p:txBody>
      </p:sp>
      <p:sp>
        <p:nvSpPr>
          <p:cNvPr id="54" name="Rounded Rectangle 53"/>
          <p:cNvSpPr/>
          <p:nvPr/>
        </p:nvSpPr>
        <p:spPr bwMode="auto">
          <a:xfrm>
            <a:off x="152400" y="5319713"/>
            <a:ext cx="1838325" cy="1081087"/>
          </a:xfrm>
          <a:prstGeom prst="roundRect">
            <a:avLst/>
          </a:prstGeom>
          <a:solidFill>
            <a:schemeClr val="bg2"/>
          </a:solidFill>
          <a:ln>
            <a:solidFill>
              <a:schemeClr val="bg1">
                <a:lumMod val="85000"/>
              </a:schemeClr>
            </a:solidFill>
            <a:headEnd/>
            <a:tailEnd/>
          </a:ln>
        </p:spPr>
        <p:style>
          <a:lnRef idx="1">
            <a:schemeClr val="accent1"/>
          </a:lnRef>
          <a:fillRef idx="2">
            <a:schemeClr val="accent1"/>
          </a:fillRef>
          <a:effectRef idx="1">
            <a:schemeClr val="accent1"/>
          </a:effectRef>
          <a:fontRef idx="minor">
            <a:schemeClr val="dk1"/>
          </a:fontRef>
        </p:style>
        <p:txBody>
          <a:bodyPr lIns="36000" tIns="0" rIns="36000" bIns="36000"/>
          <a:lstStyle/>
          <a:p>
            <a:pPr marL="120650" eaLnBrk="0" hangingPunct="0">
              <a:lnSpc>
                <a:spcPct val="95000"/>
              </a:lnSpc>
              <a:spcAft>
                <a:spcPts val="600"/>
              </a:spcAft>
              <a:buClr>
                <a:srgbClr val="50246E"/>
              </a:buClr>
              <a:defRPr/>
            </a:pPr>
            <a:r>
              <a:rPr lang="en-US" sz="1600" b="1" dirty="0">
                <a:solidFill>
                  <a:schemeClr val="bg1">
                    <a:lumMod val="65000"/>
                  </a:schemeClr>
                </a:solidFill>
                <a:latin typeface="Calibri" pitchFamily="34" charset="0"/>
                <a:ea typeface="ヒラギノ角ゴ Pro W3" charset="-128"/>
              </a:rPr>
              <a:t>Limited Appetite</a:t>
            </a:r>
            <a:endParaRPr lang="en-US" sz="1400" i="1" dirty="0">
              <a:solidFill>
                <a:schemeClr val="bg1">
                  <a:lumMod val="65000"/>
                </a:schemeClr>
              </a:solidFill>
              <a:latin typeface="Calibri" pitchFamily="34" charset="0"/>
              <a:ea typeface="ヒラギノ角ゴ Pro W3" charset="-128"/>
            </a:endParaRPr>
          </a:p>
          <a:p>
            <a:pPr marL="228600" indent="-169863" eaLnBrk="0" hangingPunct="0">
              <a:buClr>
                <a:srgbClr val="000000"/>
              </a:buClr>
              <a:defRPr/>
            </a:pPr>
            <a:r>
              <a:rPr lang="en-US" sz="1400" dirty="0">
                <a:solidFill>
                  <a:schemeClr val="bg1">
                    <a:lumMod val="65000"/>
                  </a:schemeClr>
                </a:solidFill>
                <a:latin typeface="Calibri" pitchFamily="34" charset="0"/>
                <a:ea typeface="ヒラギノ角ゴ Pro W3" charset="-128"/>
              </a:rPr>
              <a:t>Misperceived</a:t>
            </a:r>
          </a:p>
          <a:p>
            <a:pPr marL="228600" indent="-169863" eaLnBrk="0" hangingPunct="0">
              <a:buClr>
                <a:srgbClr val="000000"/>
              </a:buClr>
              <a:defRPr/>
            </a:pPr>
            <a:r>
              <a:rPr lang="en-US" sz="1400" dirty="0">
                <a:solidFill>
                  <a:schemeClr val="bg1">
                    <a:lumMod val="65000"/>
                  </a:schemeClr>
                </a:solidFill>
                <a:latin typeface="Calibri" pitchFamily="34" charset="0"/>
              </a:rPr>
              <a:t>B</a:t>
            </a:r>
            <a:r>
              <a:rPr lang="en-US" sz="1400" dirty="0">
                <a:solidFill>
                  <a:schemeClr val="bg1">
                    <a:lumMod val="65000"/>
                  </a:schemeClr>
                </a:solidFill>
                <a:latin typeface="Calibri" pitchFamily="34" charset="0"/>
                <a:ea typeface="ヒラギノ角ゴ Pro W3" charset="-128"/>
              </a:rPr>
              <a:t>ehavioral</a:t>
            </a:r>
          </a:p>
          <a:p>
            <a:pPr marL="228600" indent="-169863" eaLnBrk="0" hangingPunct="0">
              <a:buClr>
                <a:srgbClr val="000000"/>
              </a:buClr>
              <a:defRPr/>
            </a:pPr>
            <a:r>
              <a:rPr lang="en-US" sz="1400" dirty="0">
                <a:solidFill>
                  <a:schemeClr val="bg1">
                    <a:lumMod val="65000"/>
                  </a:schemeClr>
                </a:solidFill>
                <a:latin typeface="Calibri" pitchFamily="34" charset="0"/>
                <a:ea typeface="ヒラギノ角ゴ Pro W3" charset="-128"/>
              </a:rPr>
              <a:t>Organic</a:t>
            </a:r>
          </a:p>
          <a:p>
            <a:pPr marL="263525" indent="-204788" eaLnBrk="0" hangingPunct="0">
              <a:buClr>
                <a:srgbClr val="000000"/>
              </a:buClr>
              <a:defRPr/>
            </a:pPr>
            <a:r>
              <a:rPr lang="en-US" sz="1400" b="1" dirty="0">
                <a:solidFill>
                  <a:schemeClr val="bg1">
                    <a:lumMod val="65000"/>
                  </a:schemeClr>
                </a:solidFill>
                <a:latin typeface="Calibri" pitchFamily="34" charset="0"/>
                <a:ea typeface="ヒラギノ角ゴ Pro W3" charset="-128"/>
              </a:rPr>
              <a:t>	</a:t>
            </a:r>
            <a:endParaRPr lang="en-US" sz="1200" dirty="0">
              <a:solidFill>
                <a:schemeClr val="bg1">
                  <a:lumMod val="65000"/>
                </a:schemeClr>
              </a:solidFill>
              <a:latin typeface="Calibri" pitchFamily="34" charset="0"/>
              <a:ea typeface="ヒラギノ角ゴ Pro W3" charset="-128"/>
            </a:endParaRPr>
          </a:p>
        </p:txBody>
      </p:sp>
      <p:sp>
        <p:nvSpPr>
          <p:cNvPr id="61" name="Rounded Rectangle 60"/>
          <p:cNvSpPr/>
          <p:nvPr/>
        </p:nvSpPr>
        <p:spPr bwMode="auto">
          <a:xfrm>
            <a:off x="2106613" y="5319714"/>
            <a:ext cx="1836737" cy="1090612"/>
          </a:xfrm>
          <a:prstGeom prst="roundRect">
            <a:avLst/>
          </a:prstGeom>
          <a:solidFill>
            <a:schemeClr val="bg2"/>
          </a:solidFill>
          <a:ln>
            <a:solidFill>
              <a:schemeClr val="bg1">
                <a:lumMod val="85000"/>
              </a:schemeClr>
            </a:solidFill>
            <a:headEnd/>
            <a:tailEnd/>
          </a:ln>
        </p:spPr>
        <p:style>
          <a:lnRef idx="1">
            <a:schemeClr val="accent1"/>
          </a:lnRef>
          <a:fillRef idx="2">
            <a:schemeClr val="accent1"/>
          </a:fillRef>
          <a:effectRef idx="1">
            <a:schemeClr val="accent1"/>
          </a:effectRef>
          <a:fontRef idx="minor">
            <a:schemeClr val="dk1"/>
          </a:fontRef>
        </p:style>
        <p:txBody>
          <a:bodyPr lIns="36000" tIns="0" rIns="0" bIns="36000"/>
          <a:lstStyle/>
          <a:p>
            <a:pPr marL="53975" eaLnBrk="0" hangingPunct="0">
              <a:lnSpc>
                <a:spcPct val="95000"/>
              </a:lnSpc>
              <a:spcAft>
                <a:spcPts val="600"/>
              </a:spcAft>
              <a:buClr>
                <a:srgbClr val="50246E"/>
              </a:buClr>
              <a:buFont typeface="Wingdings" pitchFamily="2" charset="2"/>
              <a:buNone/>
              <a:defRPr/>
            </a:pPr>
            <a:r>
              <a:rPr lang="en-US" altLang="en-US" sz="1600" b="1" dirty="0">
                <a:solidFill>
                  <a:schemeClr val="bg1">
                    <a:lumMod val="65000"/>
                  </a:schemeClr>
                </a:solidFill>
                <a:latin typeface="Calibri" pitchFamily="34" charset="0"/>
                <a:ea typeface="ヒラギノ角ゴ Pro W3" charset="-128"/>
              </a:rPr>
              <a:t>Selective Intake</a:t>
            </a:r>
          </a:p>
          <a:p>
            <a:pPr marL="53975" eaLnBrk="0" hangingPunct="0">
              <a:buClr>
                <a:srgbClr val="000000"/>
              </a:buClr>
              <a:buFont typeface="Wingdings" pitchFamily="2" charset="2"/>
              <a:buNone/>
              <a:defRPr/>
            </a:pPr>
            <a:r>
              <a:rPr lang="en-US" altLang="en-US" sz="1400" dirty="0">
                <a:solidFill>
                  <a:schemeClr val="bg1">
                    <a:lumMod val="65000"/>
                  </a:schemeClr>
                </a:solidFill>
                <a:latin typeface="Calibri" pitchFamily="34" charset="0"/>
                <a:ea typeface="ヒラギノ角ゴ Pro W3" charset="-128"/>
              </a:rPr>
              <a:t>Misperceived                    Behavioral</a:t>
            </a:r>
          </a:p>
          <a:p>
            <a:pPr marL="53975" eaLnBrk="0" hangingPunct="0">
              <a:buClr>
                <a:srgbClr val="000000"/>
              </a:buClr>
              <a:buFont typeface="Wingdings" pitchFamily="2" charset="2"/>
              <a:buNone/>
              <a:defRPr/>
            </a:pPr>
            <a:r>
              <a:rPr lang="en-US" altLang="en-US" sz="1400" dirty="0">
                <a:solidFill>
                  <a:schemeClr val="bg1">
                    <a:lumMod val="65000"/>
                  </a:schemeClr>
                </a:solidFill>
                <a:latin typeface="Calibri" pitchFamily="34" charset="0"/>
                <a:ea typeface="ヒラギノ角ゴ Pro W3" charset="-128"/>
              </a:rPr>
              <a:t>Organic </a:t>
            </a:r>
          </a:p>
          <a:p>
            <a:pPr marL="177800" indent="1588" eaLnBrk="0" hangingPunct="0">
              <a:buClr>
                <a:srgbClr val="000000"/>
              </a:buClr>
              <a:defRPr/>
            </a:pPr>
            <a:r>
              <a:rPr lang="en-US" altLang="en-US" sz="1200" dirty="0">
                <a:solidFill>
                  <a:schemeClr val="bg1">
                    <a:lumMod val="65000"/>
                  </a:schemeClr>
                </a:solidFill>
                <a:latin typeface="Calibri" pitchFamily="34" charset="0"/>
                <a:ea typeface="ヒラギノ角ゴ Pro W3" charset="-128"/>
              </a:rPr>
              <a:t>	</a:t>
            </a:r>
          </a:p>
        </p:txBody>
      </p:sp>
      <p:sp>
        <p:nvSpPr>
          <p:cNvPr id="63" name="TextBox 73"/>
          <p:cNvSpPr>
            <a:spLocks noChangeArrowheads="1"/>
          </p:cNvSpPr>
          <p:nvPr/>
        </p:nvSpPr>
        <p:spPr bwMode="auto">
          <a:xfrm>
            <a:off x="2490788" y="4694238"/>
            <a:ext cx="1057275" cy="374650"/>
          </a:xfrm>
          <a:prstGeom prst="roundRect">
            <a:avLst>
              <a:gd name="adj" fmla="val 16667"/>
            </a:avLst>
          </a:prstGeom>
          <a:solidFill>
            <a:schemeClr val="bg2"/>
          </a:solidFill>
          <a:ln>
            <a:solidFill>
              <a:schemeClr val="bg1">
                <a:lumMod val="85000"/>
              </a:schemeClr>
            </a:solidFill>
            <a:headEnd/>
            <a:tailEnd/>
          </a:ln>
        </p:spPr>
        <p:style>
          <a:lnRef idx="1">
            <a:schemeClr val="accent1"/>
          </a:lnRef>
          <a:fillRef idx="3">
            <a:schemeClr val="accent1"/>
          </a:fillRef>
          <a:effectRef idx="2">
            <a:schemeClr val="accent1"/>
          </a:effectRef>
          <a:fontRef idx="minor">
            <a:schemeClr val="lt1"/>
          </a:fontRef>
        </p:style>
        <p:txBody>
          <a:bodyPr>
            <a:spAutoFit/>
          </a:bodyPr>
          <a:lstStyle/>
          <a:p>
            <a:pPr algn="ctr" eaLnBrk="0" hangingPunct="0">
              <a:defRPr/>
            </a:pPr>
            <a:r>
              <a:rPr lang="en-US" altLang="en-US" sz="1600" b="1" dirty="0">
                <a:solidFill>
                  <a:schemeClr val="bg1">
                    <a:lumMod val="65000"/>
                  </a:schemeClr>
                </a:solidFill>
                <a:latin typeface="Calibri" pitchFamily="34" charset="0"/>
              </a:rPr>
              <a:t>Child</a:t>
            </a:r>
          </a:p>
        </p:txBody>
      </p:sp>
      <p:sp>
        <p:nvSpPr>
          <p:cNvPr id="67" name="Rounded Rectangle 66"/>
          <p:cNvSpPr/>
          <p:nvPr/>
        </p:nvSpPr>
        <p:spPr bwMode="auto">
          <a:xfrm>
            <a:off x="6581775" y="5253038"/>
            <a:ext cx="1838325" cy="1262062"/>
          </a:xfrm>
          <a:prstGeom prst="roundRect">
            <a:avLst/>
          </a:prstGeom>
          <a:solidFill>
            <a:schemeClr val="bg2"/>
          </a:solidFill>
          <a:ln>
            <a:solidFill>
              <a:schemeClr val="bg1">
                <a:lumMod val="85000"/>
              </a:schemeClr>
            </a:solidFill>
            <a:headEnd/>
            <a:tailEnd/>
          </a:ln>
        </p:spPr>
        <p:style>
          <a:lnRef idx="1">
            <a:schemeClr val="accent1"/>
          </a:lnRef>
          <a:fillRef idx="2">
            <a:schemeClr val="accent1"/>
          </a:fillRef>
          <a:effectRef idx="1">
            <a:schemeClr val="accent1"/>
          </a:effectRef>
          <a:fontRef idx="minor">
            <a:schemeClr val="dk1"/>
          </a:fontRef>
        </p:style>
        <p:txBody>
          <a:bodyPr lIns="36000" tIns="0" rIns="36000" bIns="36000"/>
          <a:lstStyle/>
          <a:p>
            <a:pPr marL="120650" eaLnBrk="0" hangingPunct="0">
              <a:lnSpc>
                <a:spcPct val="95000"/>
              </a:lnSpc>
              <a:spcAft>
                <a:spcPts val="600"/>
              </a:spcAft>
              <a:buClr>
                <a:srgbClr val="50246E"/>
              </a:buClr>
              <a:defRPr/>
            </a:pPr>
            <a:r>
              <a:rPr lang="en-US" sz="1600" b="1" dirty="0">
                <a:solidFill>
                  <a:schemeClr val="bg1">
                    <a:lumMod val="65000"/>
                  </a:schemeClr>
                </a:solidFill>
                <a:latin typeface="Calibri" pitchFamily="34" charset="0"/>
                <a:ea typeface="ヒラギノ角ゴ Pro W3" charset="-128"/>
              </a:rPr>
              <a:t>Feeding style</a:t>
            </a:r>
          </a:p>
          <a:p>
            <a:pPr marL="228600" indent="-169863" eaLnBrk="0" hangingPunct="0">
              <a:buClr>
                <a:srgbClr val="000000"/>
              </a:buClr>
              <a:defRPr/>
            </a:pPr>
            <a:r>
              <a:rPr lang="en-US" sz="1400" dirty="0">
                <a:solidFill>
                  <a:schemeClr val="bg1">
                    <a:lumMod val="65000"/>
                  </a:schemeClr>
                </a:solidFill>
                <a:latin typeface="Calibri" pitchFamily="34" charset="0"/>
                <a:ea typeface="ヒラギノ角ゴ Pro W3" charset="-128"/>
              </a:rPr>
              <a:t>Responsive</a:t>
            </a:r>
          </a:p>
          <a:p>
            <a:pPr marL="228600" indent="-169863" eaLnBrk="0" hangingPunct="0">
              <a:buClr>
                <a:srgbClr val="000000"/>
              </a:buClr>
              <a:defRPr/>
            </a:pPr>
            <a:r>
              <a:rPr lang="en-US" sz="1400" dirty="0">
                <a:solidFill>
                  <a:schemeClr val="bg1">
                    <a:lumMod val="65000"/>
                  </a:schemeClr>
                </a:solidFill>
                <a:latin typeface="Calibri" pitchFamily="34" charset="0"/>
                <a:ea typeface="ヒラギノ角ゴ Pro W3" charset="-128"/>
              </a:rPr>
              <a:t>Controlling</a:t>
            </a:r>
          </a:p>
          <a:p>
            <a:pPr marL="228600" indent="-169863" eaLnBrk="0" hangingPunct="0">
              <a:buClr>
                <a:srgbClr val="000000"/>
              </a:buClr>
              <a:defRPr/>
            </a:pPr>
            <a:r>
              <a:rPr lang="en-US" sz="1400" dirty="0">
                <a:solidFill>
                  <a:schemeClr val="bg1">
                    <a:lumMod val="65000"/>
                  </a:schemeClr>
                </a:solidFill>
                <a:latin typeface="Calibri" pitchFamily="34" charset="0"/>
                <a:ea typeface="ヒラギノ角ゴ Pro W3" charset="-128"/>
              </a:rPr>
              <a:t>Indulgent </a:t>
            </a:r>
          </a:p>
          <a:p>
            <a:pPr marL="228600" indent="-169863" eaLnBrk="0" hangingPunct="0">
              <a:buClr>
                <a:srgbClr val="000000"/>
              </a:buClr>
              <a:defRPr/>
            </a:pPr>
            <a:r>
              <a:rPr lang="en-US" sz="1400" dirty="0">
                <a:solidFill>
                  <a:schemeClr val="bg1">
                    <a:lumMod val="65000"/>
                  </a:schemeClr>
                </a:solidFill>
                <a:latin typeface="Calibri" pitchFamily="34" charset="0"/>
                <a:ea typeface="ヒラギノ角ゴ Pro W3" charset="-128"/>
              </a:rPr>
              <a:t>Neglectful</a:t>
            </a:r>
          </a:p>
        </p:txBody>
      </p:sp>
      <p:sp>
        <p:nvSpPr>
          <p:cNvPr id="65" name="TextBox 73"/>
          <p:cNvSpPr>
            <a:spLocks noChangeArrowheads="1"/>
          </p:cNvSpPr>
          <p:nvPr/>
        </p:nvSpPr>
        <p:spPr bwMode="auto">
          <a:xfrm>
            <a:off x="6851650" y="4694238"/>
            <a:ext cx="1439863" cy="374650"/>
          </a:xfrm>
          <a:prstGeom prst="roundRect">
            <a:avLst>
              <a:gd name="adj" fmla="val 16667"/>
            </a:avLst>
          </a:prstGeom>
          <a:solidFill>
            <a:schemeClr val="bg2"/>
          </a:solidFill>
          <a:ln>
            <a:solidFill>
              <a:schemeClr val="bg1">
                <a:lumMod val="85000"/>
              </a:schemeClr>
            </a:solidFill>
            <a:headEnd/>
            <a:tailEnd/>
          </a:ln>
        </p:spPr>
        <p:style>
          <a:lnRef idx="1">
            <a:schemeClr val="accent1"/>
          </a:lnRef>
          <a:fillRef idx="3">
            <a:schemeClr val="accent1"/>
          </a:fillRef>
          <a:effectRef idx="2">
            <a:schemeClr val="accent1"/>
          </a:effectRef>
          <a:fontRef idx="minor">
            <a:schemeClr val="lt1"/>
          </a:fontRef>
        </p:style>
        <p:txBody>
          <a:bodyPr>
            <a:spAutoFit/>
          </a:bodyPr>
          <a:lstStyle/>
          <a:p>
            <a:pPr algn="ctr" eaLnBrk="0" hangingPunct="0">
              <a:defRPr/>
            </a:pPr>
            <a:r>
              <a:rPr lang="en-US" altLang="en-US" sz="1600" b="1" dirty="0">
                <a:solidFill>
                  <a:schemeClr val="bg1">
                    <a:lumMod val="65000"/>
                  </a:schemeClr>
                </a:solidFill>
                <a:latin typeface="Calibri" pitchFamily="34" charset="0"/>
              </a:rPr>
              <a:t>Caregiver</a:t>
            </a:r>
          </a:p>
        </p:txBody>
      </p:sp>
      <p:sp>
        <p:nvSpPr>
          <p:cNvPr id="46" name="red flag grow"/>
          <p:cNvSpPr/>
          <p:nvPr/>
        </p:nvSpPr>
        <p:spPr>
          <a:xfrm>
            <a:off x="793884" y="3427413"/>
            <a:ext cx="2425154" cy="623111"/>
          </a:xfrm>
          <a:prstGeom prst="roundRect">
            <a:avLst/>
          </a:prstGeom>
          <a:solidFill>
            <a:srgbClr val="FFBDBD"/>
          </a:solidFill>
          <a:ln/>
        </p:spPr>
        <p:style>
          <a:lnRef idx="1">
            <a:schemeClr val="accent1"/>
          </a:lnRef>
          <a:fillRef idx="3">
            <a:schemeClr val="accent1"/>
          </a:fillRef>
          <a:effectRef idx="2">
            <a:schemeClr val="accent1"/>
          </a:effectRef>
          <a:fontRef idx="minor">
            <a:schemeClr val="lt1"/>
          </a:fontRef>
        </p:style>
        <p:txBody>
          <a:bodyPr lIns="36000" tIns="36000" rIns="36000" bIns="36000" anchor="ctr" anchorCtr="1"/>
          <a:lstStyle/>
          <a:p>
            <a:pPr algn="ctr">
              <a:spcAft>
                <a:spcPts val="600"/>
              </a:spcAft>
              <a:defRPr/>
            </a:pPr>
            <a:r>
              <a:rPr lang="en-US" altLang="en-US" sz="2000" b="1" dirty="0">
                <a:solidFill>
                  <a:schemeClr val="tx1"/>
                </a:solidFill>
                <a:latin typeface="Calibri" pitchFamily="34" charset="0"/>
                <a:ea typeface="ヒラギノ角ゴ Pro W3" charset="-128"/>
              </a:rPr>
              <a:t>Organic red flags </a:t>
            </a:r>
          </a:p>
        </p:txBody>
      </p:sp>
      <p:sp>
        <p:nvSpPr>
          <p:cNvPr id="47" name="behaviour grow"/>
          <p:cNvSpPr/>
          <p:nvPr/>
        </p:nvSpPr>
        <p:spPr>
          <a:xfrm>
            <a:off x="5853106" y="3379788"/>
            <a:ext cx="2427096" cy="623111"/>
          </a:xfrm>
          <a:prstGeom prst="roundRect">
            <a:avLst/>
          </a:prstGeom>
          <a:solidFill>
            <a:srgbClr val="FFBDBD"/>
          </a:solidFill>
          <a:ln/>
        </p:spPr>
        <p:style>
          <a:lnRef idx="1">
            <a:schemeClr val="accent1"/>
          </a:lnRef>
          <a:fillRef idx="3">
            <a:schemeClr val="accent1"/>
          </a:fillRef>
          <a:effectRef idx="2">
            <a:schemeClr val="accent1"/>
          </a:effectRef>
          <a:fontRef idx="minor">
            <a:schemeClr val="lt1"/>
          </a:fontRef>
        </p:style>
        <p:txBody>
          <a:bodyPr lIns="36000" tIns="36000" rIns="36000" bIns="36000" anchor="ctr" anchorCtr="1"/>
          <a:lstStyle/>
          <a:p>
            <a:pPr algn="ctr">
              <a:spcAft>
                <a:spcPts val="600"/>
              </a:spcAft>
              <a:defRPr/>
            </a:pPr>
            <a:r>
              <a:rPr lang="en-US" altLang="en-US" sz="2000" dirty="0">
                <a:solidFill>
                  <a:schemeClr val="bg1">
                    <a:lumMod val="50000"/>
                  </a:schemeClr>
                </a:solidFill>
                <a:latin typeface="Calibri" pitchFamily="34" charset="0"/>
                <a:ea typeface="ヒラギノ角ゴ Pro W3" charset="-128"/>
              </a:rPr>
              <a:t>Behavioral  red flags</a:t>
            </a:r>
          </a:p>
        </p:txBody>
      </p:sp>
      <p:sp>
        <p:nvSpPr>
          <p:cNvPr id="92" name="invesigation details"/>
          <p:cNvSpPr/>
          <p:nvPr/>
        </p:nvSpPr>
        <p:spPr>
          <a:xfrm>
            <a:off x="3736975" y="4049713"/>
            <a:ext cx="1714500" cy="531812"/>
          </a:xfrm>
          <a:prstGeom prst="roundRect">
            <a:avLst>
              <a:gd name="adj" fmla="val 5948"/>
            </a:avLst>
          </a:prstGeom>
          <a:solidFill>
            <a:schemeClr val="accent3">
              <a:lumMod val="40000"/>
              <a:lumOff val="60000"/>
            </a:schemeClr>
          </a:solidFill>
          <a:ln/>
        </p:spPr>
        <p:style>
          <a:lnRef idx="1">
            <a:schemeClr val="accent1"/>
          </a:lnRef>
          <a:fillRef idx="2">
            <a:schemeClr val="accent1"/>
          </a:fillRef>
          <a:effectRef idx="1">
            <a:schemeClr val="accent1"/>
          </a:effectRef>
          <a:fontRef idx="minor">
            <a:schemeClr val="dk1"/>
          </a:fontRef>
        </p:style>
        <p:txBody>
          <a:bodyPr lIns="108000" tIns="72000" rIns="108000" bIns="36000"/>
          <a:lstStyle/>
          <a:p>
            <a:pPr marL="177800" indent="-177800" algn="ctr">
              <a:lnSpc>
                <a:spcPct val="85000"/>
              </a:lnSpc>
              <a:spcBef>
                <a:spcPts val="200"/>
              </a:spcBef>
              <a:spcAft>
                <a:spcPts val="200"/>
              </a:spcAft>
              <a:defRPr/>
            </a:pPr>
            <a:r>
              <a:rPr lang="en-US" altLang="en-US" sz="2000" b="1" dirty="0">
                <a:solidFill>
                  <a:schemeClr val="tx1"/>
                </a:solidFill>
                <a:latin typeface="Calibri" pitchFamily="34" charset="0"/>
                <a:ea typeface="ヒラギノ角ゴ Pro W3" charset="-128"/>
              </a:rPr>
              <a:t>Investigations </a:t>
            </a:r>
            <a:r>
              <a:rPr lang="en-US" sz="2000" dirty="0">
                <a:solidFill>
                  <a:srgbClr val="000000"/>
                </a:solidFill>
                <a:latin typeface="Calibri" pitchFamily="34" charset="0"/>
                <a:cs typeface="Arial" pitchFamily="34" charset="0"/>
              </a:rPr>
              <a:t>  </a:t>
            </a:r>
            <a:endParaRPr lang="en-US" sz="1600" dirty="0">
              <a:solidFill>
                <a:srgbClr val="000000"/>
              </a:solidFill>
              <a:latin typeface="Calibri" pitchFamily="34" charset="0"/>
              <a:cs typeface="Arial" pitchFamily="34" charset="0"/>
            </a:endParaRPr>
          </a:p>
        </p:txBody>
      </p:sp>
      <p:sp>
        <p:nvSpPr>
          <p:cNvPr id="34" name="Rounded Rectangle 33"/>
          <p:cNvSpPr/>
          <p:nvPr/>
        </p:nvSpPr>
        <p:spPr bwMode="auto">
          <a:xfrm>
            <a:off x="4076700" y="5319713"/>
            <a:ext cx="1828800" cy="1109662"/>
          </a:xfrm>
          <a:prstGeom prst="roundRect">
            <a:avLst/>
          </a:prstGeom>
          <a:solidFill>
            <a:schemeClr val="bg2"/>
          </a:solidFill>
          <a:ln>
            <a:solidFill>
              <a:schemeClr val="bg1">
                <a:lumMod val="85000"/>
              </a:schemeClr>
            </a:solidFill>
            <a:headEnd/>
            <a:tailEnd/>
          </a:ln>
        </p:spPr>
        <p:style>
          <a:lnRef idx="1">
            <a:schemeClr val="accent1"/>
          </a:lnRef>
          <a:fillRef idx="2">
            <a:schemeClr val="accent1"/>
          </a:fillRef>
          <a:effectRef idx="1">
            <a:schemeClr val="accent1"/>
          </a:effectRef>
          <a:fontRef idx="minor">
            <a:schemeClr val="dk1"/>
          </a:fontRef>
        </p:style>
        <p:txBody>
          <a:bodyPr lIns="36000" tIns="0" rIns="36000" bIns="0"/>
          <a:lstStyle/>
          <a:p>
            <a:pPr marL="342900" indent="-342900">
              <a:lnSpc>
                <a:spcPct val="95000"/>
              </a:lnSpc>
              <a:spcAft>
                <a:spcPts val="600"/>
              </a:spcAft>
              <a:defRPr/>
            </a:pPr>
            <a:r>
              <a:rPr lang="en-US" altLang="en-US" sz="1600" b="1" dirty="0">
                <a:solidFill>
                  <a:schemeClr val="bg1">
                    <a:lumMod val="65000"/>
                  </a:schemeClr>
                </a:solidFill>
                <a:latin typeface="Calibri" pitchFamily="34" charset="0"/>
                <a:ea typeface="ヒラギノ角ゴ Pro W3" charset="-128"/>
              </a:rPr>
              <a:t>Fear of Feeding</a:t>
            </a:r>
          </a:p>
          <a:p>
            <a:pPr marL="177800" indent="-177800">
              <a:defRPr/>
            </a:pPr>
            <a:r>
              <a:rPr lang="en-US" altLang="en-US" sz="1400" dirty="0">
                <a:solidFill>
                  <a:schemeClr val="bg1">
                    <a:lumMod val="65000"/>
                  </a:schemeClr>
                </a:solidFill>
                <a:latin typeface="Calibri" pitchFamily="34" charset="0"/>
                <a:ea typeface="ヒラギノ角ゴ Pro W3" charset="-128"/>
              </a:rPr>
              <a:t>Misperceived</a:t>
            </a:r>
            <a:endParaRPr lang="en-US" altLang="en-US" sz="1200" dirty="0">
              <a:solidFill>
                <a:schemeClr val="bg1">
                  <a:lumMod val="65000"/>
                </a:schemeClr>
              </a:solidFill>
              <a:latin typeface="Calibri" pitchFamily="34" charset="0"/>
              <a:ea typeface="ヒラギノ角ゴ Pro W3" charset="-128"/>
            </a:endParaRPr>
          </a:p>
          <a:p>
            <a:pPr marL="342900" indent="-342900">
              <a:defRPr/>
            </a:pPr>
            <a:r>
              <a:rPr lang="en-US" altLang="en-US" sz="1400" dirty="0">
                <a:solidFill>
                  <a:schemeClr val="bg1">
                    <a:lumMod val="65000"/>
                  </a:schemeClr>
                </a:solidFill>
                <a:latin typeface="Calibri" pitchFamily="34" charset="0"/>
                <a:ea typeface="ヒラギノ角ゴ Pro W3" charset="-128"/>
              </a:rPr>
              <a:t>Behavioral</a:t>
            </a:r>
            <a:endParaRPr lang="en-US" altLang="en-US" sz="1200" dirty="0">
              <a:solidFill>
                <a:schemeClr val="bg1">
                  <a:lumMod val="65000"/>
                </a:schemeClr>
              </a:solidFill>
              <a:latin typeface="Calibri" pitchFamily="34" charset="0"/>
              <a:ea typeface="ヒラギノ角ゴ Pro W3" charset="-128"/>
            </a:endParaRPr>
          </a:p>
          <a:p>
            <a:pPr marL="342900" indent="-342900">
              <a:defRPr/>
            </a:pPr>
            <a:r>
              <a:rPr lang="en-US" altLang="en-US" sz="1400" dirty="0">
                <a:solidFill>
                  <a:schemeClr val="bg1">
                    <a:lumMod val="65000"/>
                  </a:schemeClr>
                </a:solidFill>
                <a:latin typeface="Calibri" pitchFamily="34" charset="0"/>
                <a:ea typeface="ヒラギノ角ゴ Pro W3" charset="-128"/>
              </a:rPr>
              <a:t>Organic</a:t>
            </a:r>
          </a:p>
        </p:txBody>
      </p:sp>
      <p:sp>
        <p:nvSpPr>
          <p:cNvPr id="29" name="Oval 28"/>
          <p:cNvSpPr/>
          <p:nvPr/>
        </p:nvSpPr>
        <p:spPr>
          <a:xfrm>
            <a:off x="381000" y="2438400"/>
            <a:ext cx="8229600" cy="2362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ag details"/>
          <p:cNvSpPr/>
          <p:nvPr/>
        </p:nvSpPr>
        <p:spPr>
          <a:xfrm>
            <a:off x="3352800" y="2133600"/>
            <a:ext cx="5486400" cy="3581400"/>
          </a:xfrm>
          <a:prstGeom prst="roundRect">
            <a:avLst>
              <a:gd name="adj" fmla="val 5917"/>
            </a:avLst>
          </a:prstGeom>
          <a:solidFill>
            <a:srgbClr val="FFDDDD"/>
          </a:solidFill>
          <a:ln w="28575">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36000" bIns="36000"/>
          <a:lstStyle/>
          <a:p>
            <a:pPr algn="ctr">
              <a:lnSpc>
                <a:spcPct val="85000"/>
              </a:lnSpc>
              <a:spcBef>
                <a:spcPts val="200"/>
              </a:spcBef>
              <a:spcAft>
                <a:spcPts val="200"/>
              </a:spcAft>
              <a:defRPr/>
            </a:pPr>
            <a:r>
              <a:rPr lang="en-US" sz="2800" b="1" dirty="0" smtClean="0">
                <a:solidFill>
                  <a:srgbClr val="000000"/>
                </a:solidFill>
                <a:latin typeface="Calibri" pitchFamily="34" charset="0"/>
                <a:cs typeface="Arial" pitchFamily="34" charset="0"/>
              </a:rPr>
              <a:t>Organic Red Flags</a:t>
            </a:r>
            <a:endParaRPr lang="en-US" sz="2800" b="1" dirty="0">
              <a:solidFill>
                <a:srgbClr val="000000"/>
              </a:solidFill>
              <a:latin typeface="Calibri" pitchFamily="34" charset="0"/>
              <a:cs typeface="Arial" pitchFamily="34" charset="0"/>
            </a:endParaRPr>
          </a:p>
          <a:p>
            <a:pPr marL="177800" indent="-177800" algn="ctr">
              <a:lnSpc>
                <a:spcPct val="85000"/>
              </a:lnSpc>
              <a:spcBef>
                <a:spcPts val="200"/>
              </a:spcBef>
              <a:spcAft>
                <a:spcPts val="200"/>
              </a:spcAft>
              <a:defRPr/>
            </a:pPr>
            <a:endParaRPr lang="en-US" sz="1400" dirty="0">
              <a:solidFill>
                <a:srgbClr val="000000"/>
              </a:solidFill>
              <a:latin typeface="Calibri" pitchFamily="34" charset="0"/>
              <a:cs typeface="Arial" pitchFamily="34" charset="0"/>
            </a:endParaRPr>
          </a:p>
          <a:p>
            <a:pPr marL="177800" indent="-177800">
              <a:lnSpc>
                <a:spcPct val="85000"/>
              </a:lnSpc>
              <a:spcBef>
                <a:spcPts val="200"/>
              </a:spcBef>
              <a:spcAft>
                <a:spcPts val="0"/>
              </a:spcAft>
              <a:buFontTx/>
              <a:buChar char="•"/>
              <a:defRPr/>
            </a:pPr>
            <a:r>
              <a:rPr lang="en-US" sz="2400" dirty="0">
                <a:solidFill>
                  <a:srgbClr val="000000"/>
                </a:solidFill>
                <a:latin typeface="Calibri" pitchFamily="34" charset="0"/>
                <a:cs typeface="Arial" pitchFamily="34" charset="0"/>
              </a:rPr>
              <a:t>  Dysphagia </a:t>
            </a:r>
          </a:p>
          <a:p>
            <a:pPr marL="177800" indent="-177800">
              <a:lnSpc>
                <a:spcPct val="85000"/>
              </a:lnSpc>
              <a:spcBef>
                <a:spcPts val="200"/>
              </a:spcBef>
              <a:spcAft>
                <a:spcPts val="0"/>
              </a:spcAft>
              <a:buFontTx/>
              <a:buChar char="•"/>
              <a:defRPr/>
            </a:pPr>
            <a:r>
              <a:rPr lang="en-US" sz="2400" dirty="0">
                <a:solidFill>
                  <a:srgbClr val="000000"/>
                </a:solidFill>
                <a:latin typeface="Calibri" pitchFamily="34" charset="0"/>
                <a:cs typeface="Arial" pitchFamily="34" charset="0"/>
              </a:rPr>
              <a:t>  Aspiration</a:t>
            </a:r>
          </a:p>
          <a:p>
            <a:pPr marL="177800" indent="-177800">
              <a:lnSpc>
                <a:spcPct val="85000"/>
              </a:lnSpc>
              <a:spcBef>
                <a:spcPts val="200"/>
              </a:spcBef>
              <a:spcAft>
                <a:spcPts val="0"/>
              </a:spcAft>
              <a:buFontTx/>
              <a:buChar char="•"/>
              <a:defRPr/>
            </a:pPr>
            <a:r>
              <a:rPr lang="en-US" sz="2400" dirty="0">
                <a:solidFill>
                  <a:srgbClr val="000000"/>
                </a:solidFill>
                <a:latin typeface="Calibri" pitchFamily="34" charset="0"/>
                <a:cs typeface="Arial" pitchFamily="34" charset="0"/>
              </a:rPr>
              <a:t>  </a:t>
            </a:r>
            <a:r>
              <a:rPr lang="en-US" sz="2400" dirty="0" smtClean="0">
                <a:solidFill>
                  <a:srgbClr val="000000"/>
                </a:solidFill>
                <a:latin typeface="Calibri" pitchFamily="34" charset="0"/>
                <a:cs typeface="Arial" pitchFamily="34" charset="0"/>
              </a:rPr>
              <a:t>Apparent pain with feeding</a:t>
            </a:r>
          </a:p>
          <a:p>
            <a:pPr marL="177800" indent="-177800">
              <a:lnSpc>
                <a:spcPct val="85000"/>
              </a:lnSpc>
              <a:spcBef>
                <a:spcPts val="200"/>
              </a:spcBef>
              <a:spcAft>
                <a:spcPts val="0"/>
              </a:spcAft>
              <a:buFontTx/>
              <a:buChar char="•"/>
              <a:defRPr/>
            </a:pPr>
            <a:r>
              <a:rPr lang="en-US" sz="2400" dirty="0" smtClean="0">
                <a:solidFill>
                  <a:srgbClr val="000000"/>
                </a:solidFill>
                <a:latin typeface="Calibri" pitchFamily="34" charset="0"/>
                <a:cs typeface="Arial" pitchFamily="34" charset="0"/>
              </a:rPr>
              <a:t>  Vomiting and diarrhea</a:t>
            </a:r>
            <a:endParaRPr lang="en-US" sz="2400" dirty="0">
              <a:solidFill>
                <a:srgbClr val="000000"/>
              </a:solidFill>
              <a:latin typeface="Calibri" pitchFamily="34" charset="0"/>
              <a:cs typeface="Arial" pitchFamily="34" charset="0"/>
            </a:endParaRPr>
          </a:p>
          <a:p>
            <a:pPr marL="177800" indent="-177800">
              <a:lnSpc>
                <a:spcPct val="85000"/>
              </a:lnSpc>
              <a:spcBef>
                <a:spcPts val="200"/>
              </a:spcBef>
              <a:spcAft>
                <a:spcPts val="0"/>
              </a:spcAft>
              <a:buFontTx/>
              <a:buChar char="•"/>
              <a:defRPr/>
            </a:pPr>
            <a:r>
              <a:rPr lang="en-US" sz="2400" dirty="0" smtClean="0">
                <a:solidFill>
                  <a:srgbClr val="000000"/>
                </a:solidFill>
                <a:latin typeface="Calibri" pitchFamily="34" charset="0"/>
                <a:cs typeface="Arial" pitchFamily="34" charset="0"/>
              </a:rPr>
              <a:t>  Developmental </a:t>
            </a:r>
            <a:r>
              <a:rPr lang="en-US" sz="2400" dirty="0">
                <a:solidFill>
                  <a:srgbClr val="000000"/>
                </a:solidFill>
                <a:latin typeface="Calibri" pitchFamily="34" charset="0"/>
                <a:cs typeface="Arial" pitchFamily="34" charset="0"/>
              </a:rPr>
              <a:t>delay </a:t>
            </a:r>
          </a:p>
          <a:p>
            <a:pPr marL="177800" indent="-177800">
              <a:lnSpc>
                <a:spcPct val="85000"/>
              </a:lnSpc>
              <a:spcBef>
                <a:spcPts val="200"/>
              </a:spcBef>
              <a:spcAft>
                <a:spcPts val="0"/>
              </a:spcAft>
              <a:buFontTx/>
              <a:buChar char="•"/>
              <a:defRPr/>
            </a:pPr>
            <a:r>
              <a:rPr lang="en-US" sz="2400" dirty="0" smtClean="0">
                <a:solidFill>
                  <a:srgbClr val="000000"/>
                </a:solidFill>
                <a:latin typeface="Calibri" pitchFamily="34" charset="0"/>
                <a:cs typeface="Arial" pitchFamily="34" charset="0"/>
              </a:rPr>
              <a:t>  Chronic </a:t>
            </a:r>
            <a:r>
              <a:rPr lang="en-US" sz="2400" dirty="0">
                <a:solidFill>
                  <a:srgbClr val="000000"/>
                </a:solidFill>
                <a:latin typeface="Calibri" pitchFamily="34" charset="0"/>
                <a:cs typeface="Arial" pitchFamily="34" charset="0"/>
              </a:rPr>
              <a:t>cardio-respiratory </a:t>
            </a:r>
            <a:r>
              <a:rPr lang="en-US" sz="2400" dirty="0" smtClean="0">
                <a:solidFill>
                  <a:srgbClr val="000000"/>
                </a:solidFill>
                <a:latin typeface="Calibri" pitchFamily="34" charset="0"/>
                <a:cs typeface="Arial" pitchFamily="34" charset="0"/>
              </a:rPr>
              <a:t>symptoms</a:t>
            </a:r>
          </a:p>
          <a:p>
            <a:pPr marL="177800" indent="-177800">
              <a:lnSpc>
                <a:spcPct val="85000"/>
              </a:lnSpc>
              <a:spcBef>
                <a:spcPts val="200"/>
              </a:spcBef>
              <a:spcAft>
                <a:spcPts val="0"/>
              </a:spcAft>
              <a:buFontTx/>
              <a:buChar char="•"/>
              <a:defRPr/>
            </a:pPr>
            <a:r>
              <a:rPr lang="en-US" sz="2400" dirty="0" smtClean="0">
                <a:solidFill>
                  <a:srgbClr val="000000"/>
                </a:solidFill>
                <a:latin typeface="Calibri" pitchFamily="34" charset="0"/>
                <a:cs typeface="Arial" pitchFamily="34" charset="0"/>
              </a:rPr>
              <a:t>  Growth failure (Failure to thrive)</a:t>
            </a:r>
            <a:endParaRPr lang="en-US" sz="2400" dirty="0">
              <a:solidFill>
                <a:srgbClr val="000000"/>
              </a:solidFill>
              <a:latin typeface="Calibri" pitchFamily="34" charset="0"/>
              <a:cs typeface="Arial" pitchFamily="34" charset="0"/>
            </a:endParaRPr>
          </a:p>
        </p:txBody>
      </p:sp>
      <p:sp>
        <p:nvSpPr>
          <p:cNvPr id="36" name="Rectangle 9"/>
          <p:cNvSpPr txBox="1">
            <a:spLocks noChangeArrowheads="1"/>
          </p:cNvSpPr>
          <p:nvPr/>
        </p:nvSpPr>
        <p:spPr>
          <a:xfrm>
            <a:off x="457200" y="-228600"/>
            <a:ext cx="8007350" cy="1143000"/>
          </a:xfrm>
          <a:prstGeom prst="rect">
            <a:avLst/>
          </a:prstGeom>
          <a:noFill/>
          <a:ln/>
        </p:spPr>
        <p:txBody>
          <a:bodyPr rIns="0" anchor="b">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3600" b="0" i="0" u="none" strike="noStrike" kern="1200" cap="none" spc="0" normalizeH="0" baseline="0" noProof="0" dirty="0" smtClean="0">
                <a:ln>
                  <a:noFill/>
                </a:ln>
                <a:effectLst/>
                <a:uLnTx/>
                <a:uFillTx/>
                <a:latin typeface="+mj-lt"/>
                <a:ea typeface="SimSun" pitchFamily="2" charset="-122"/>
                <a:cs typeface="+mj-cs"/>
              </a:rPr>
              <a:t>Identification and investigation</a:t>
            </a:r>
            <a:endParaRPr kumimoji="0" lang="en-US" altLang="zh-CN" sz="3600" b="0" i="0" u="none" strike="noStrike" kern="1200" cap="none" spc="0" normalizeH="0" baseline="0" noProof="0" dirty="0">
              <a:ln>
                <a:noFill/>
              </a:ln>
              <a:effectLst/>
              <a:uLnTx/>
              <a:uFillTx/>
              <a:latin typeface="+mj-lt"/>
              <a:ea typeface="SimSun" pitchFamily="2" charset="-122"/>
              <a:cs typeface="+mj-cs"/>
            </a:endParaRPr>
          </a:p>
        </p:txBody>
      </p:sp>
      <p:grpSp>
        <p:nvGrpSpPr>
          <p:cNvPr id="37" name="Group 36"/>
          <p:cNvGrpSpPr/>
          <p:nvPr/>
        </p:nvGrpSpPr>
        <p:grpSpPr>
          <a:xfrm>
            <a:off x="958560" y="6397536"/>
            <a:ext cx="7509600" cy="406357"/>
            <a:chOff x="958560" y="6397536"/>
            <a:chExt cx="7509600" cy="406357"/>
          </a:xfrm>
        </p:grpSpPr>
        <p:pic>
          <p:nvPicPr>
            <p:cNvPr id="40" name="Picture 2"/>
            <p:cNvPicPr>
              <a:picLocks noChangeAspect="1" noChangeArrowheads="1"/>
            </p:cNvPicPr>
            <p:nvPr/>
          </p:nvPicPr>
          <p:blipFill>
            <a:blip r:embed="rId3" cstate="print"/>
            <a:srcRect/>
            <a:stretch>
              <a:fillRect/>
            </a:stretch>
          </p:blipFill>
          <p:spPr bwMode="auto">
            <a:xfrm>
              <a:off x="6324600" y="6414505"/>
              <a:ext cx="2143560" cy="389388"/>
            </a:xfrm>
            <a:prstGeom prst="rect">
              <a:avLst/>
            </a:prstGeom>
            <a:noFill/>
            <a:ln w="9525">
              <a:noFill/>
              <a:round/>
              <a:headEnd/>
              <a:tailEnd/>
            </a:ln>
            <a:effectLst/>
          </p:spPr>
        </p:pic>
        <p:sp>
          <p:nvSpPr>
            <p:cNvPr id="41" name="Text Box 4"/>
            <p:cNvSpPr txBox="1">
              <a:spLocks noChangeArrowheads="1"/>
            </p:cNvSpPr>
            <p:nvPr/>
          </p:nvSpPr>
          <p:spPr bwMode="auto">
            <a:xfrm>
              <a:off x="958560" y="6397536"/>
              <a:ext cx="3918240" cy="231864"/>
            </a:xfrm>
            <a:prstGeom prst="rect">
              <a:avLst/>
            </a:prstGeom>
            <a:noFill/>
            <a:ln w="9525">
              <a:noFill/>
              <a:round/>
              <a:headEnd/>
              <a:tailEnd/>
            </a:ln>
            <a:effectLst/>
          </p:spPr>
          <p:txBody>
            <a:bodyPr lIns="0" tIns="0" rIns="0" bIns="0"/>
            <a:lstStyle/>
            <a:p>
              <a:pPr>
                <a:tabLst>
                  <a:tab pos="656650" algn="l"/>
                  <a:tab pos="1313299" algn="l"/>
                  <a:tab pos="1969949" algn="l"/>
                  <a:tab pos="2626599" algn="l"/>
                  <a:tab pos="3283248" algn="l"/>
                </a:tabLst>
              </a:pPr>
              <a:r>
                <a:rPr lang="en-GB" sz="1100" b="1" dirty="0">
                  <a:solidFill>
                    <a:srgbClr val="000000"/>
                  </a:solidFill>
                  <a:latin typeface="Arial" pitchFamily="34" charset="0"/>
                </a:rPr>
                <a:t>Benny Kerzner et al. </a:t>
              </a:r>
              <a:r>
                <a:rPr lang="en-GB" sz="1100" b="1" dirty="0" err="1">
                  <a:solidFill>
                    <a:srgbClr val="000000"/>
                  </a:solidFill>
                  <a:latin typeface="Arial" pitchFamily="34" charset="0"/>
                </a:rPr>
                <a:t>Pediatrics</a:t>
              </a:r>
              <a:r>
                <a:rPr lang="en-GB" sz="1100" b="1" dirty="0">
                  <a:solidFill>
                    <a:srgbClr val="000000"/>
                  </a:solidFill>
                  <a:latin typeface="Arial" pitchFamily="34" charset="0"/>
                </a:rPr>
                <a:t> 2015;135:344-353</a:t>
              </a:r>
            </a:p>
          </p:txBody>
        </p:sp>
      </p:grpSp>
    </p:spTree>
    <p:extLst>
      <p:ext uri="{BB962C8B-B14F-4D97-AF65-F5344CB8AC3E}">
        <p14:creationId xmlns:p14="http://schemas.microsoft.com/office/powerpoint/2010/main" val="8795708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p:cNvCxnSpPr/>
          <p:nvPr/>
        </p:nvCxnSpPr>
        <p:spPr bwMode="auto">
          <a:xfrm>
            <a:off x="7353300" y="4592638"/>
            <a:ext cx="9525" cy="236537"/>
          </a:xfrm>
          <a:prstGeom prst="line">
            <a:avLst/>
          </a:prstGeom>
          <a:ln w="19050">
            <a:solidFill>
              <a:schemeClr val="bg1">
                <a:lumMod val="8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auto">
          <a:xfrm flipH="1">
            <a:off x="2874963" y="4598988"/>
            <a:ext cx="0" cy="215900"/>
          </a:xfrm>
          <a:prstGeom prst="line">
            <a:avLst/>
          </a:prstGeom>
          <a:ln w="19050">
            <a:solidFill>
              <a:schemeClr val="bg1">
                <a:lumMod val="8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auto">
          <a:xfrm>
            <a:off x="1038225" y="5238750"/>
            <a:ext cx="9525" cy="152400"/>
          </a:xfrm>
          <a:prstGeom prst="line">
            <a:avLst/>
          </a:prstGeom>
          <a:ln w="19050">
            <a:solidFill>
              <a:schemeClr val="bg1">
                <a:lumMod val="8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auto">
          <a:xfrm>
            <a:off x="5105400" y="5229225"/>
            <a:ext cx="9525" cy="152400"/>
          </a:xfrm>
          <a:prstGeom prst="line">
            <a:avLst/>
          </a:prstGeom>
          <a:ln w="19050">
            <a:solidFill>
              <a:schemeClr val="bg1">
                <a:lumMod val="8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auto">
          <a:xfrm>
            <a:off x="3028950" y="5238750"/>
            <a:ext cx="9525" cy="152400"/>
          </a:xfrm>
          <a:prstGeom prst="line">
            <a:avLst/>
          </a:prstGeom>
          <a:ln w="19050">
            <a:solidFill>
              <a:schemeClr val="bg1">
                <a:lumMod val="85000"/>
              </a:schemeClr>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2" name="Group 30"/>
          <p:cNvGrpSpPr>
            <a:grpSpLocks/>
          </p:cNvGrpSpPr>
          <p:nvPr/>
        </p:nvGrpSpPr>
        <p:grpSpPr bwMode="auto">
          <a:xfrm>
            <a:off x="533400" y="2355849"/>
            <a:ext cx="6478588" cy="2887663"/>
            <a:chOff x="1349375" y="1613495"/>
            <a:chExt cx="6478588" cy="2887385"/>
          </a:xfrm>
        </p:grpSpPr>
        <p:cxnSp>
          <p:nvCxnSpPr>
            <p:cNvPr id="37902" name="Straight Connector 37"/>
            <p:cNvCxnSpPr>
              <a:cxnSpLocks noChangeShapeType="1"/>
            </p:cNvCxnSpPr>
            <p:nvPr/>
          </p:nvCxnSpPr>
          <p:spPr bwMode="auto">
            <a:xfrm>
              <a:off x="5467350" y="1613495"/>
              <a:ext cx="0" cy="533400"/>
            </a:xfrm>
            <a:prstGeom prst="line">
              <a:avLst/>
            </a:prstGeom>
            <a:noFill/>
            <a:ln w="19050" algn="ctr">
              <a:solidFill>
                <a:schemeClr val="bg1">
                  <a:lumMod val="75000"/>
                </a:schemeClr>
              </a:solidFill>
              <a:round/>
              <a:headEnd/>
              <a:tailEnd/>
            </a:ln>
          </p:spPr>
        </p:cxnSp>
        <p:cxnSp>
          <p:nvCxnSpPr>
            <p:cNvPr id="37903" name="Straight Connector 37"/>
            <p:cNvCxnSpPr>
              <a:cxnSpLocks noChangeShapeType="1"/>
              <a:stCxn id="38" idx="1"/>
              <a:endCxn id="46" idx="0"/>
            </p:cNvCxnSpPr>
            <p:nvPr/>
          </p:nvCxnSpPr>
          <p:spPr bwMode="auto">
            <a:xfrm flipH="1">
              <a:off x="2670036" y="2413423"/>
              <a:ext cx="1505276" cy="271533"/>
            </a:xfrm>
            <a:prstGeom prst="line">
              <a:avLst/>
            </a:prstGeom>
            <a:noFill/>
            <a:ln w="19050" algn="ctr">
              <a:solidFill>
                <a:schemeClr val="tx1"/>
              </a:solidFill>
              <a:round/>
              <a:headEnd/>
              <a:tailEnd/>
            </a:ln>
          </p:spPr>
        </p:cxnSp>
        <p:cxnSp>
          <p:nvCxnSpPr>
            <p:cNvPr id="37904" name="Straight Connector 37"/>
            <p:cNvCxnSpPr>
              <a:cxnSpLocks noChangeShapeType="1"/>
              <a:stCxn id="47" idx="0"/>
              <a:endCxn id="38" idx="3"/>
            </p:cNvCxnSpPr>
            <p:nvPr/>
          </p:nvCxnSpPr>
          <p:spPr bwMode="auto">
            <a:xfrm flipH="1" flipV="1">
              <a:off x="6332514" y="2413423"/>
              <a:ext cx="1397715" cy="223912"/>
            </a:xfrm>
            <a:prstGeom prst="line">
              <a:avLst/>
            </a:prstGeom>
            <a:noFill/>
            <a:ln w="19050" algn="ctr">
              <a:solidFill>
                <a:schemeClr val="tx1"/>
              </a:solidFill>
              <a:round/>
              <a:headEnd/>
              <a:tailEnd/>
            </a:ln>
          </p:spPr>
        </p:cxnSp>
        <p:cxnSp>
          <p:nvCxnSpPr>
            <p:cNvPr id="55" name="Straight Connector 54"/>
            <p:cNvCxnSpPr/>
            <p:nvPr/>
          </p:nvCxnSpPr>
          <p:spPr bwMode="auto">
            <a:xfrm flipH="1">
              <a:off x="3360738" y="4285001"/>
              <a:ext cx="0" cy="215879"/>
            </a:xfrm>
            <a:prstGeom prst="line">
              <a:avLst/>
            </a:prstGeom>
            <a:ln w="19050">
              <a:solidFill>
                <a:schemeClr val="bg1">
                  <a:lumMod val="7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auto">
            <a:xfrm flipH="1">
              <a:off x="7827963" y="4285001"/>
              <a:ext cx="0" cy="215879"/>
            </a:xfrm>
            <a:prstGeom prst="line">
              <a:avLst/>
            </a:prstGeom>
            <a:ln w="19050">
              <a:solidFill>
                <a:schemeClr val="bg1">
                  <a:lumMod val="7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bwMode="auto">
            <a:xfrm>
              <a:off x="1349375" y="4494531"/>
              <a:ext cx="4098925" cy="1587"/>
            </a:xfrm>
            <a:prstGeom prst="line">
              <a:avLst/>
            </a:prstGeom>
            <a:ln w="19050" cmpd="sng">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62" name="Straight Connector 61"/>
            <p:cNvCxnSpPr/>
            <p:nvPr/>
          </p:nvCxnSpPr>
          <p:spPr bwMode="auto">
            <a:xfrm>
              <a:off x="5438775" y="3631014"/>
              <a:ext cx="9525" cy="236514"/>
            </a:xfrm>
            <a:prstGeom prst="line">
              <a:avLst/>
            </a:prstGeom>
            <a:ln w="19050">
              <a:solidFill>
                <a:schemeClr val="bg1">
                  <a:lumMod val="7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362325" y="3867528"/>
              <a:ext cx="4457700" cy="1588"/>
            </a:xfrm>
            <a:prstGeom prst="line">
              <a:avLst/>
            </a:prstGeom>
            <a:ln w="19050" cmpd="sng">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3470275" y="3156397"/>
              <a:ext cx="1920875" cy="187307"/>
            </a:xfrm>
            <a:prstGeom prst="line">
              <a:avLst/>
            </a:prstGeom>
            <a:ln w="19050" cmpd="sng">
              <a:solidFill>
                <a:schemeClr val="tx1"/>
              </a:solidFill>
            </a:ln>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flipH="1">
              <a:off x="5457825" y="3099252"/>
              <a:ext cx="1947863" cy="244451"/>
            </a:xfrm>
            <a:prstGeom prst="line">
              <a:avLst/>
            </a:prstGeom>
            <a:ln w="19050" cmpd="sng">
              <a:solidFill>
                <a:schemeClr val="tx1"/>
              </a:solidFill>
            </a:ln>
          </p:spPr>
          <p:style>
            <a:lnRef idx="1">
              <a:schemeClr val="dk1"/>
            </a:lnRef>
            <a:fillRef idx="0">
              <a:schemeClr val="dk1"/>
            </a:fillRef>
            <a:effectRef idx="0">
              <a:schemeClr val="dk1"/>
            </a:effectRef>
            <a:fontRef idx="minor">
              <a:schemeClr val="tx1"/>
            </a:fontRef>
          </p:style>
        </p:cxnSp>
      </p:grpSp>
      <p:sp>
        <p:nvSpPr>
          <p:cNvPr id="38" name="History grow"/>
          <p:cNvSpPr/>
          <p:nvPr/>
        </p:nvSpPr>
        <p:spPr>
          <a:xfrm>
            <a:off x="3359337" y="2603499"/>
            <a:ext cx="2157202" cy="1104710"/>
          </a:xfrm>
          <a:prstGeom prst="roundRect">
            <a:avLst/>
          </a:prstGeom>
          <a:solidFill>
            <a:schemeClr val="accent3">
              <a:lumMod val="40000"/>
              <a:lumOff val="60000"/>
            </a:schemeClr>
          </a:solidFill>
          <a:ln/>
        </p:spPr>
        <p:style>
          <a:lnRef idx="1">
            <a:schemeClr val="accent1"/>
          </a:lnRef>
          <a:fillRef idx="2">
            <a:schemeClr val="accent1"/>
          </a:fillRef>
          <a:effectRef idx="1">
            <a:schemeClr val="accent1"/>
          </a:effectRef>
          <a:fontRef idx="minor">
            <a:schemeClr val="dk1"/>
          </a:fontRef>
        </p:style>
        <p:txBody>
          <a:bodyPr lIns="36000" tIns="36000" rIns="36000" bIns="36000" anchor="ctr" anchorCtr="1"/>
          <a:lstStyle/>
          <a:p>
            <a:pPr algn="ctr">
              <a:spcAft>
                <a:spcPts val="600"/>
              </a:spcAft>
              <a:defRPr/>
            </a:pPr>
            <a:r>
              <a:rPr lang="en-US" altLang="en-US" sz="2000" b="1" dirty="0">
                <a:solidFill>
                  <a:schemeClr val="tx1"/>
                </a:solidFill>
                <a:latin typeface="Calibri" pitchFamily="34" charset="0"/>
                <a:ea typeface="ヒラギノ角ゴ Pro W3" charset="-128"/>
              </a:rPr>
              <a:t>History,</a:t>
            </a:r>
            <a:br>
              <a:rPr lang="en-US" altLang="en-US" sz="2000" b="1" dirty="0">
                <a:solidFill>
                  <a:schemeClr val="tx1"/>
                </a:solidFill>
                <a:latin typeface="Calibri" pitchFamily="34" charset="0"/>
                <a:ea typeface="ヒラギノ角ゴ Pro W3" charset="-128"/>
              </a:rPr>
            </a:br>
            <a:r>
              <a:rPr lang="en-US" altLang="en-US" sz="2000" b="1" dirty="0">
                <a:solidFill>
                  <a:schemeClr val="tx1"/>
                </a:solidFill>
                <a:latin typeface="Calibri" pitchFamily="34" charset="0"/>
                <a:ea typeface="ヒラギノ角ゴ Pro W3" charset="-128"/>
              </a:rPr>
              <a:t>Anthropometrics </a:t>
            </a:r>
            <a:br>
              <a:rPr lang="en-US" altLang="en-US" sz="2000" b="1" dirty="0">
                <a:solidFill>
                  <a:schemeClr val="tx1"/>
                </a:solidFill>
                <a:latin typeface="Calibri" pitchFamily="34" charset="0"/>
                <a:ea typeface="ヒラギノ角ゴ Pro W3" charset="-128"/>
              </a:rPr>
            </a:br>
            <a:r>
              <a:rPr lang="en-US" altLang="en-US" sz="2000" b="1" dirty="0">
                <a:solidFill>
                  <a:schemeClr val="tx1"/>
                </a:solidFill>
                <a:latin typeface="Calibri" pitchFamily="34" charset="0"/>
                <a:ea typeface="ヒラギノ角ゴ Pro W3" charset="-128"/>
              </a:rPr>
              <a:t>- Physical exam</a:t>
            </a:r>
          </a:p>
        </p:txBody>
      </p:sp>
      <p:sp>
        <p:nvSpPr>
          <p:cNvPr id="39" name="Parent concern grow"/>
          <p:cNvSpPr/>
          <p:nvPr/>
        </p:nvSpPr>
        <p:spPr>
          <a:xfrm>
            <a:off x="3352800" y="1638300"/>
            <a:ext cx="2519362" cy="827088"/>
          </a:xfrm>
          <a:prstGeom prst="roundRect">
            <a:avLst/>
          </a:prstGeom>
          <a:solidFill>
            <a:schemeClr val="bg2"/>
          </a:solidFill>
          <a:ln>
            <a:solidFill>
              <a:schemeClr val="bg1">
                <a:lumMod val="75000"/>
              </a:schemeClr>
            </a:solidFill>
          </a:ln>
        </p:spPr>
        <p:style>
          <a:lnRef idx="1">
            <a:schemeClr val="accent1"/>
          </a:lnRef>
          <a:fillRef idx="2">
            <a:schemeClr val="accent1"/>
          </a:fillRef>
          <a:effectRef idx="1">
            <a:schemeClr val="accent1"/>
          </a:effectRef>
          <a:fontRef idx="minor">
            <a:schemeClr val="dk1"/>
          </a:fontRef>
        </p:style>
        <p:txBody>
          <a:bodyPr lIns="36000" tIns="36000" rIns="36000" bIns="36000" anchor="ctr" anchorCtr="1"/>
          <a:lstStyle/>
          <a:p>
            <a:pPr algn="ctr">
              <a:spcAft>
                <a:spcPts val="600"/>
              </a:spcAft>
              <a:defRPr/>
            </a:pPr>
            <a:r>
              <a:rPr lang="en-GB" altLang="en-US" sz="1600" b="1" dirty="0">
                <a:solidFill>
                  <a:schemeClr val="bg1">
                    <a:lumMod val="65000"/>
                  </a:schemeClr>
                </a:solidFill>
                <a:latin typeface="Calibri" pitchFamily="34" charset="0"/>
                <a:ea typeface="ヒラギノ角ゴ Pro W3" charset="-128"/>
              </a:rPr>
              <a:t>Parental concern,</a:t>
            </a:r>
            <a:br>
              <a:rPr lang="en-GB" altLang="en-US" sz="1600" b="1" dirty="0">
                <a:solidFill>
                  <a:schemeClr val="bg1">
                    <a:lumMod val="65000"/>
                  </a:schemeClr>
                </a:solidFill>
                <a:latin typeface="Calibri" pitchFamily="34" charset="0"/>
                <a:ea typeface="ヒラギノ角ゴ Pro W3" charset="-128"/>
              </a:rPr>
            </a:br>
            <a:r>
              <a:rPr lang="en-GB" altLang="en-US" sz="1600" b="1" dirty="0">
                <a:solidFill>
                  <a:schemeClr val="bg1">
                    <a:lumMod val="65000"/>
                  </a:schemeClr>
                </a:solidFill>
                <a:latin typeface="Calibri" pitchFamily="34" charset="0"/>
                <a:ea typeface="ヒラギノ角ゴ Pro W3" charset="-128"/>
              </a:rPr>
              <a:t>Inappropriate feeding or</a:t>
            </a:r>
            <a:br>
              <a:rPr lang="en-GB" altLang="en-US" sz="1600" b="1" dirty="0">
                <a:solidFill>
                  <a:schemeClr val="bg1">
                    <a:lumMod val="65000"/>
                  </a:schemeClr>
                </a:solidFill>
                <a:latin typeface="Calibri" pitchFamily="34" charset="0"/>
                <a:ea typeface="ヒラギノ角ゴ Pro W3" charset="-128"/>
              </a:rPr>
            </a:br>
            <a:r>
              <a:rPr lang="en-GB" altLang="en-US" sz="1600" b="1" dirty="0">
                <a:solidFill>
                  <a:schemeClr val="bg1">
                    <a:lumMod val="65000"/>
                  </a:schemeClr>
                </a:solidFill>
                <a:latin typeface="Calibri" pitchFamily="34" charset="0"/>
                <a:ea typeface="ヒラギノ角ゴ Pro W3" charset="-128"/>
              </a:rPr>
              <a:t>aberrant feeding behaviour</a:t>
            </a:r>
          </a:p>
        </p:txBody>
      </p:sp>
      <p:sp>
        <p:nvSpPr>
          <p:cNvPr id="54" name="Rounded Rectangle 53"/>
          <p:cNvSpPr/>
          <p:nvPr/>
        </p:nvSpPr>
        <p:spPr bwMode="auto">
          <a:xfrm>
            <a:off x="152400" y="5319713"/>
            <a:ext cx="1838325" cy="1081087"/>
          </a:xfrm>
          <a:prstGeom prst="roundRect">
            <a:avLst/>
          </a:prstGeom>
          <a:solidFill>
            <a:schemeClr val="bg2"/>
          </a:solidFill>
          <a:ln>
            <a:solidFill>
              <a:schemeClr val="bg1">
                <a:lumMod val="85000"/>
              </a:schemeClr>
            </a:solidFill>
            <a:headEnd/>
            <a:tailEnd/>
          </a:ln>
        </p:spPr>
        <p:style>
          <a:lnRef idx="1">
            <a:schemeClr val="accent1"/>
          </a:lnRef>
          <a:fillRef idx="2">
            <a:schemeClr val="accent1"/>
          </a:fillRef>
          <a:effectRef idx="1">
            <a:schemeClr val="accent1"/>
          </a:effectRef>
          <a:fontRef idx="minor">
            <a:schemeClr val="dk1"/>
          </a:fontRef>
        </p:style>
        <p:txBody>
          <a:bodyPr lIns="36000" tIns="0" rIns="36000" bIns="36000"/>
          <a:lstStyle/>
          <a:p>
            <a:pPr marL="120650" eaLnBrk="0" hangingPunct="0">
              <a:lnSpc>
                <a:spcPct val="95000"/>
              </a:lnSpc>
              <a:spcAft>
                <a:spcPts val="600"/>
              </a:spcAft>
              <a:buClr>
                <a:srgbClr val="50246E"/>
              </a:buClr>
              <a:defRPr/>
            </a:pPr>
            <a:r>
              <a:rPr lang="en-US" sz="1600" b="1" dirty="0">
                <a:solidFill>
                  <a:schemeClr val="bg1">
                    <a:lumMod val="65000"/>
                  </a:schemeClr>
                </a:solidFill>
                <a:latin typeface="Calibri" pitchFamily="34" charset="0"/>
                <a:ea typeface="ヒラギノ角ゴ Pro W3" charset="-128"/>
              </a:rPr>
              <a:t>Limited Appetite</a:t>
            </a:r>
            <a:endParaRPr lang="en-US" sz="1400" i="1" dirty="0">
              <a:solidFill>
                <a:schemeClr val="bg1">
                  <a:lumMod val="65000"/>
                </a:schemeClr>
              </a:solidFill>
              <a:latin typeface="Calibri" pitchFamily="34" charset="0"/>
              <a:ea typeface="ヒラギノ角ゴ Pro W3" charset="-128"/>
            </a:endParaRPr>
          </a:p>
          <a:p>
            <a:pPr marL="228600" indent="-169863" eaLnBrk="0" hangingPunct="0">
              <a:buClr>
                <a:srgbClr val="000000"/>
              </a:buClr>
              <a:defRPr/>
            </a:pPr>
            <a:r>
              <a:rPr lang="en-US" sz="1400" dirty="0">
                <a:solidFill>
                  <a:schemeClr val="bg1">
                    <a:lumMod val="65000"/>
                  </a:schemeClr>
                </a:solidFill>
                <a:latin typeface="Calibri" pitchFamily="34" charset="0"/>
                <a:ea typeface="ヒラギノ角ゴ Pro W3" charset="-128"/>
              </a:rPr>
              <a:t>Misperceived</a:t>
            </a:r>
          </a:p>
          <a:p>
            <a:pPr marL="228600" indent="-169863" eaLnBrk="0" hangingPunct="0">
              <a:buClr>
                <a:srgbClr val="000000"/>
              </a:buClr>
              <a:defRPr/>
            </a:pPr>
            <a:r>
              <a:rPr lang="en-US" sz="1400" dirty="0">
                <a:solidFill>
                  <a:schemeClr val="bg1">
                    <a:lumMod val="65000"/>
                  </a:schemeClr>
                </a:solidFill>
                <a:latin typeface="Calibri" pitchFamily="34" charset="0"/>
              </a:rPr>
              <a:t>B</a:t>
            </a:r>
            <a:r>
              <a:rPr lang="en-US" sz="1400" dirty="0">
                <a:solidFill>
                  <a:schemeClr val="bg1">
                    <a:lumMod val="65000"/>
                  </a:schemeClr>
                </a:solidFill>
                <a:latin typeface="Calibri" pitchFamily="34" charset="0"/>
                <a:ea typeface="ヒラギノ角ゴ Pro W3" charset="-128"/>
              </a:rPr>
              <a:t>ehavioral</a:t>
            </a:r>
          </a:p>
          <a:p>
            <a:pPr marL="228600" indent="-169863" eaLnBrk="0" hangingPunct="0">
              <a:buClr>
                <a:srgbClr val="000000"/>
              </a:buClr>
              <a:defRPr/>
            </a:pPr>
            <a:r>
              <a:rPr lang="en-US" sz="1400" dirty="0">
                <a:solidFill>
                  <a:schemeClr val="bg1">
                    <a:lumMod val="65000"/>
                  </a:schemeClr>
                </a:solidFill>
                <a:latin typeface="Calibri" pitchFamily="34" charset="0"/>
                <a:ea typeface="ヒラギノ角ゴ Pro W3" charset="-128"/>
              </a:rPr>
              <a:t>Organic</a:t>
            </a:r>
          </a:p>
          <a:p>
            <a:pPr marL="263525" indent="-204788" eaLnBrk="0" hangingPunct="0">
              <a:buClr>
                <a:srgbClr val="000000"/>
              </a:buClr>
              <a:defRPr/>
            </a:pPr>
            <a:r>
              <a:rPr lang="en-US" sz="1400" b="1" dirty="0">
                <a:solidFill>
                  <a:schemeClr val="bg1">
                    <a:lumMod val="65000"/>
                  </a:schemeClr>
                </a:solidFill>
                <a:latin typeface="Calibri" pitchFamily="34" charset="0"/>
                <a:ea typeface="ヒラギノ角ゴ Pro W3" charset="-128"/>
              </a:rPr>
              <a:t>	</a:t>
            </a:r>
            <a:endParaRPr lang="en-US" sz="1200" dirty="0">
              <a:solidFill>
                <a:schemeClr val="bg1">
                  <a:lumMod val="65000"/>
                </a:schemeClr>
              </a:solidFill>
              <a:latin typeface="Calibri" pitchFamily="34" charset="0"/>
              <a:ea typeface="ヒラギノ角ゴ Pro W3" charset="-128"/>
            </a:endParaRPr>
          </a:p>
        </p:txBody>
      </p:sp>
      <p:sp>
        <p:nvSpPr>
          <p:cNvPr id="61" name="Rounded Rectangle 60"/>
          <p:cNvSpPr/>
          <p:nvPr/>
        </p:nvSpPr>
        <p:spPr bwMode="auto">
          <a:xfrm>
            <a:off x="2106613" y="5319714"/>
            <a:ext cx="1836737" cy="1090612"/>
          </a:xfrm>
          <a:prstGeom prst="roundRect">
            <a:avLst/>
          </a:prstGeom>
          <a:solidFill>
            <a:schemeClr val="bg2"/>
          </a:solidFill>
          <a:ln>
            <a:solidFill>
              <a:schemeClr val="bg1">
                <a:lumMod val="85000"/>
              </a:schemeClr>
            </a:solidFill>
            <a:headEnd/>
            <a:tailEnd/>
          </a:ln>
        </p:spPr>
        <p:style>
          <a:lnRef idx="1">
            <a:schemeClr val="accent1"/>
          </a:lnRef>
          <a:fillRef idx="2">
            <a:schemeClr val="accent1"/>
          </a:fillRef>
          <a:effectRef idx="1">
            <a:schemeClr val="accent1"/>
          </a:effectRef>
          <a:fontRef idx="minor">
            <a:schemeClr val="dk1"/>
          </a:fontRef>
        </p:style>
        <p:txBody>
          <a:bodyPr lIns="36000" tIns="0" rIns="0" bIns="36000"/>
          <a:lstStyle/>
          <a:p>
            <a:pPr marL="53975" eaLnBrk="0" hangingPunct="0">
              <a:lnSpc>
                <a:spcPct val="95000"/>
              </a:lnSpc>
              <a:spcAft>
                <a:spcPts val="600"/>
              </a:spcAft>
              <a:buClr>
                <a:srgbClr val="50246E"/>
              </a:buClr>
              <a:buFont typeface="Wingdings" pitchFamily="2" charset="2"/>
              <a:buNone/>
              <a:defRPr/>
            </a:pPr>
            <a:r>
              <a:rPr lang="en-US" altLang="en-US" sz="1600" b="1" dirty="0">
                <a:solidFill>
                  <a:schemeClr val="bg1">
                    <a:lumMod val="65000"/>
                  </a:schemeClr>
                </a:solidFill>
                <a:latin typeface="Calibri" pitchFamily="34" charset="0"/>
                <a:ea typeface="ヒラギノ角ゴ Pro W3" charset="-128"/>
              </a:rPr>
              <a:t>Selective Intake</a:t>
            </a:r>
          </a:p>
          <a:p>
            <a:pPr marL="53975" eaLnBrk="0" hangingPunct="0">
              <a:buClr>
                <a:srgbClr val="000000"/>
              </a:buClr>
              <a:buFont typeface="Wingdings" pitchFamily="2" charset="2"/>
              <a:buNone/>
              <a:defRPr/>
            </a:pPr>
            <a:r>
              <a:rPr lang="en-US" altLang="en-US" sz="1400" dirty="0">
                <a:solidFill>
                  <a:schemeClr val="bg1">
                    <a:lumMod val="65000"/>
                  </a:schemeClr>
                </a:solidFill>
                <a:latin typeface="Calibri" pitchFamily="34" charset="0"/>
                <a:ea typeface="ヒラギノ角ゴ Pro W3" charset="-128"/>
              </a:rPr>
              <a:t>Misperceived                    Behavioral</a:t>
            </a:r>
          </a:p>
          <a:p>
            <a:pPr marL="53975" eaLnBrk="0" hangingPunct="0">
              <a:buClr>
                <a:srgbClr val="000000"/>
              </a:buClr>
              <a:buFont typeface="Wingdings" pitchFamily="2" charset="2"/>
              <a:buNone/>
              <a:defRPr/>
            </a:pPr>
            <a:r>
              <a:rPr lang="en-US" altLang="en-US" sz="1400" dirty="0">
                <a:solidFill>
                  <a:schemeClr val="bg1">
                    <a:lumMod val="65000"/>
                  </a:schemeClr>
                </a:solidFill>
                <a:latin typeface="Calibri" pitchFamily="34" charset="0"/>
                <a:ea typeface="ヒラギノ角ゴ Pro W3" charset="-128"/>
              </a:rPr>
              <a:t>Organic </a:t>
            </a:r>
          </a:p>
          <a:p>
            <a:pPr marL="177800" indent="1588" eaLnBrk="0" hangingPunct="0">
              <a:buClr>
                <a:srgbClr val="000000"/>
              </a:buClr>
              <a:defRPr/>
            </a:pPr>
            <a:r>
              <a:rPr lang="en-US" altLang="en-US" sz="1200" dirty="0">
                <a:solidFill>
                  <a:schemeClr val="bg1">
                    <a:lumMod val="65000"/>
                  </a:schemeClr>
                </a:solidFill>
                <a:latin typeface="Calibri" pitchFamily="34" charset="0"/>
                <a:ea typeface="ヒラギノ角ゴ Pro W3" charset="-128"/>
              </a:rPr>
              <a:t>	</a:t>
            </a:r>
          </a:p>
        </p:txBody>
      </p:sp>
      <p:sp>
        <p:nvSpPr>
          <p:cNvPr id="63" name="TextBox 73"/>
          <p:cNvSpPr>
            <a:spLocks noChangeArrowheads="1"/>
          </p:cNvSpPr>
          <p:nvPr/>
        </p:nvSpPr>
        <p:spPr bwMode="auto">
          <a:xfrm>
            <a:off x="2490788" y="4694238"/>
            <a:ext cx="1057275" cy="374650"/>
          </a:xfrm>
          <a:prstGeom prst="roundRect">
            <a:avLst>
              <a:gd name="adj" fmla="val 16667"/>
            </a:avLst>
          </a:prstGeom>
          <a:solidFill>
            <a:schemeClr val="bg2"/>
          </a:solidFill>
          <a:ln>
            <a:solidFill>
              <a:schemeClr val="bg1">
                <a:lumMod val="85000"/>
              </a:schemeClr>
            </a:solidFill>
            <a:headEnd/>
            <a:tailEnd/>
          </a:ln>
        </p:spPr>
        <p:style>
          <a:lnRef idx="1">
            <a:schemeClr val="accent1"/>
          </a:lnRef>
          <a:fillRef idx="3">
            <a:schemeClr val="accent1"/>
          </a:fillRef>
          <a:effectRef idx="2">
            <a:schemeClr val="accent1"/>
          </a:effectRef>
          <a:fontRef idx="minor">
            <a:schemeClr val="lt1"/>
          </a:fontRef>
        </p:style>
        <p:txBody>
          <a:bodyPr>
            <a:spAutoFit/>
          </a:bodyPr>
          <a:lstStyle/>
          <a:p>
            <a:pPr algn="ctr" eaLnBrk="0" hangingPunct="0">
              <a:defRPr/>
            </a:pPr>
            <a:r>
              <a:rPr lang="en-US" altLang="en-US" sz="1600" b="1" dirty="0">
                <a:solidFill>
                  <a:schemeClr val="bg1">
                    <a:lumMod val="65000"/>
                  </a:schemeClr>
                </a:solidFill>
                <a:latin typeface="Calibri" pitchFamily="34" charset="0"/>
              </a:rPr>
              <a:t>Child</a:t>
            </a:r>
          </a:p>
        </p:txBody>
      </p:sp>
      <p:sp>
        <p:nvSpPr>
          <p:cNvPr id="67" name="Rounded Rectangle 66"/>
          <p:cNvSpPr/>
          <p:nvPr/>
        </p:nvSpPr>
        <p:spPr bwMode="auto">
          <a:xfrm>
            <a:off x="6581775" y="5253038"/>
            <a:ext cx="1838325" cy="1262062"/>
          </a:xfrm>
          <a:prstGeom prst="roundRect">
            <a:avLst/>
          </a:prstGeom>
          <a:solidFill>
            <a:schemeClr val="bg2"/>
          </a:solidFill>
          <a:ln>
            <a:solidFill>
              <a:schemeClr val="bg1">
                <a:lumMod val="85000"/>
              </a:schemeClr>
            </a:solidFill>
            <a:headEnd/>
            <a:tailEnd/>
          </a:ln>
        </p:spPr>
        <p:style>
          <a:lnRef idx="1">
            <a:schemeClr val="accent1"/>
          </a:lnRef>
          <a:fillRef idx="2">
            <a:schemeClr val="accent1"/>
          </a:fillRef>
          <a:effectRef idx="1">
            <a:schemeClr val="accent1"/>
          </a:effectRef>
          <a:fontRef idx="minor">
            <a:schemeClr val="dk1"/>
          </a:fontRef>
        </p:style>
        <p:txBody>
          <a:bodyPr lIns="36000" tIns="0" rIns="36000" bIns="36000"/>
          <a:lstStyle/>
          <a:p>
            <a:pPr marL="120650" eaLnBrk="0" hangingPunct="0">
              <a:lnSpc>
                <a:spcPct val="95000"/>
              </a:lnSpc>
              <a:spcAft>
                <a:spcPts val="600"/>
              </a:spcAft>
              <a:buClr>
                <a:srgbClr val="50246E"/>
              </a:buClr>
              <a:defRPr/>
            </a:pPr>
            <a:r>
              <a:rPr lang="en-US" sz="1600" b="1" dirty="0">
                <a:solidFill>
                  <a:schemeClr val="bg1">
                    <a:lumMod val="65000"/>
                  </a:schemeClr>
                </a:solidFill>
                <a:latin typeface="Calibri" pitchFamily="34" charset="0"/>
                <a:ea typeface="ヒラギノ角ゴ Pro W3" charset="-128"/>
              </a:rPr>
              <a:t>Feeding style</a:t>
            </a:r>
          </a:p>
          <a:p>
            <a:pPr marL="228600" indent="-169863" eaLnBrk="0" hangingPunct="0">
              <a:buClr>
                <a:srgbClr val="000000"/>
              </a:buClr>
              <a:defRPr/>
            </a:pPr>
            <a:r>
              <a:rPr lang="en-US" sz="1400" dirty="0">
                <a:solidFill>
                  <a:schemeClr val="bg1">
                    <a:lumMod val="65000"/>
                  </a:schemeClr>
                </a:solidFill>
                <a:latin typeface="Calibri" pitchFamily="34" charset="0"/>
                <a:ea typeface="ヒラギノ角ゴ Pro W3" charset="-128"/>
              </a:rPr>
              <a:t>Responsive</a:t>
            </a:r>
          </a:p>
          <a:p>
            <a:pPr marL="228600" indent="-169863" eaLnBrk="0" hangingPunct="0">
              <a:buClr>
                <a:srgbClr val="000000"/>
              </a:buClr>
              <a:defRPr/>
            </a:pPr>
            <a:r>
              <a:rPr lang="en-US" sz="1400" dirty="0">
                <a:solidFill>
                  <a:schemeClr val="bg1">
                    <a:lumMod val="65000"/>
                  </a:schemeClr>
                </a:solidFill>
                <a:latin typeface="Calibri" pitchFamily="34" charset="0"/>
                <a:ea typeface="ヒラギノ角ゴ Pro W3" charset="-128"/>
              </a:rPr>
              <a:t>Controlling</a:t>
            </a:r>
          </a:p>
          <a:p>
            <a:pPr marL="228600" indent="-169863" eaLnBrk="0" hangingPunct="0">
              <a:buClr>
                <a:srgbClr val="000000"/>
              </a:buClr>
              <a:defRPr/>
            </a:pPr>
            <a:r>
              <a:rPr lang="en-US" sz="1400" dirty="0">
                <a:solidFill>
                  <a:schemeClr val="bg1">
                    <a:lumMod val="65000"/>
                  </a:schemeClr>
                </a:solidFill>
                <a:latin typeface="Calibri" pitchFamily="34" charset="0"/>
                <a:ea typeface="ヒラギノ角ゴ Pro W3" charset="-128"/>
              </a:rPr>
              <a:t>Indulgent </a:t>
            </a:r>
          </a:p>
          <a:p>
            <a:pPr marL="228600" indent="-169863" eaLnBrk="0" hangingPunct="0">
              <a:buClr>
                <a:srgbClr val="000000"/>
              </a:buClr>
              <a:defRPr/>
            </a:pPr>
            <a:r>
              <a:rPr lang="en-US" sz="1400" dirty="0">
                <a:solidFill>
                  <a:schemeClr val="bg1">
                    <a:lumMod val="65000"/>
                  </a:schemeClr>
                </a:solidFill>
                <a:latin typeface="Calibri" pitchFamily="34" charset="0"/>
                <a:ea typeface="ヒラギノ角ゴ Pro W3" charset="-128"/>
              </a:rPr>
              <a:t>Neglectful</a:t>
            </a:r>
          </a:p>
        </p:txBody>
      </p:sp>
      <p:sp>
        <p:nvSpPr>
          <p:cNvPr id="65" name="TextBox 73"/>
          <p:cNvSpPr>
            <a:spLocks noChangeArrowheads="1"/>
          </p:cNvSpPr>
          <p:nvPr/>
        </p:nvSpPr>
        <p:spPr bwMode="auto">
          <a:xfrm>
            <a:off x="6851650" y="4694238"/>
            <a:ext cx="1439863" cy="374650"/>
          </a:xfrm>
          <a:prstGeom prst="roundRect">
            <a:avLst>
              <a:gd name="adj" fmla="val 16667"/>
            </a:avLst>
          </a:prstGeom>
          <a:solidFill>
            <a:schemeClr val="bg2"/>
          </a:solidFill>
          <a:ln>
            <a:solidFill>
              <a:schemeClr val="bg1">
                <a:lumMod val="85000"/>
              </a:schemeClr>
            </a:solidFill>
            <a:headEnd/>
            <a:tailEnd/>
          </a:ln>
        </p:spPr>
        <p:style>
          <a:lnRef idx="1">
            <a:schemeClr val="accent1"/>
          </a:lnRef>
          <a:fillRef idx="3">
            <a:schemeClr val="accent1"/>
          </a:fillRef>
          <a:effectRef idx="2">
            <a:schemeClr val="accent1"/>
          </a:effectRef>
          <a:fontRef idx="minor">
            <a:schemeClr val="lt1"/>
          </a:fontRef>
        </p:style>
        <p:txBody>
          <a:bodyPr>
            <a:spAutoFit/>
          </a:bodyPr>
          <a:lstStyle/>
          <a:p>
            <a:pPr algn="ctr" eaLnBrk="0" hangingPunct="0">
              <a:defRPr/>
            </a:pPr>
            <a:r>
              <a:rPr lang="en-US" altLang="en-US" sz="1600" b="1" dirty="0">
                <a:solidFill>
                  <a:schemeClr val="bg1">
                    <a:lumMod val="65000"/>
                  </a:schemeClr>
                </a:solidFill>
                <a:latin typeface="Calibri" pitchFamily="34" charset="0"/>
              </a:rPr>
              <a:t>Caregiver</a:t>
            </a:r>
          </a:p>
        </p:txBody>
      </p:sp>
      <p:sp>
        <p:nvSpPr>
          <p:cNvPr id="46" name="red flag grow"/>
          <p:cNvSpPr/>
          <p:nvPr/>
        </p:nvSpPr>
        <p:spPr>
          <a:xfrm>
            <a:off x="641484" y="3427413"/>
            <a:ext cx="2425154" cy="623111"/>
          </a:xfrm>
          <a:prstGeom prst="roundRect">
            <a:avLst/>
          </a:prstGeom>
          <a:solidFill>
            <a:srgbClr val="FFBDBD"/>
          </a:solidFill>
          <a:ln/>
        </p:spPr>
        <p:style>
          <a:lnRef idx="1">
            <a:schemeClr val="accent1"/>
          </a:lnRef>
          <a:fillRef idx="3">
            <a:schemeClr val="accent1"/>
          </a:fillRef>
          <a:effectRef idx="2">
            <a:schemeClr val="accent1"/>
          </a:effectRef>
          <a:fontRef idx="minor">
            <a:schemeClr val="lt1"/>
          </a:fontRef>
        </p:style>
        <p:txBody>
          <a:bodyPr lIns="36000" tIns="36000" rIns="36000" bIns="36000" anchor="ctr" anchorCtr="1"/>
          <a:lstStyle/>
          <a:p>
            <a:pPr algn="ctr">
              <a:spcAft>
                <a:spcPts val="600"/>
              </a:spcAft>
              <a:defRPr/>
            </a:pPr>
            <a:r>
              <a:rPr lang="en-US" altLang="en-US" sz="2000" b="1" dirty="0">
                <a:solidFill>
                  <a:schemeClr val="bg1">
                    <a:lumMod val="50000"/>
                  </a:schemeClr>
                </a:solidFill>
                <a:latin typeface="Calibri" pitchFamily="34" charset="0"/>
                <a:ea typeface="ヒラギノ角ゴ Pro W3" charset="-128"/>
              </a:rPr>
              <a:t>Organic red flags </a:t>
            </a:r>
          </a:p>
        </p:txBody>
      </p:sp>
      <p:sp>
        <p:nvSpPr>
          <p:cNvPr id="47" name="behaviour grow"/>
          <p:cNvSpPr/>
          <p:nvPr/>
        </p:nvSpPr>
        <p:spPr>
          <a:xfrm>
            <a:off x="5700706" y="3379788"/>
            <a:ext cx="2427096" cy="623111"/>
          </a:xfrm>
          <a:prstGeom prst="roundRect">
            <a:avLst/>
          </a:prstGeom>
          <a:solidFill>
            <a:srgbClr val="FFBDBD"/>
          </a:solidFill>
          <a:ln/>
        </p:spPr>
        <p:style>
          <a:lnRef idx="1">
            <a:schemeClr val="accent1"/>
          </a:lnRef>
          <a:fillRef idx="3">
            <a:schemeClr val="accent1"/>
          </a:fillRef>
          <a:effectRef idx="2">
            <a:schemeClr val="accent1"/>
          </a:effectRef>
          <a:fontRef idx="minor">
            <a:schemeClr val="lt1"/>
          </a:fontRef>
        </p:style>
        <p:txBody>
          <a:bodyPr lIns="36000" tIns="36000" rIns="36000" bIns="36000" anchor="ctr" anchorCtr="1"/>
          <a:lstStyle/>
          <a:p>
            <a:pPr algn="ctr">
              <a:spcAft>
                <a:spcPts val="600"/>
              </a:spcAft>
              <a:defRPr/>
            </a:pPr>
            <a:r>
              <a:rPr lang="en-US" altLang="en-US" sz="2000" b="1" dirty="0">
                <a:solidFill>
                  <a:schemeClr val="tx1"/>
                </a:solidFill>
                <a:latin typeface="Calibri" pitchFamily="34" charset="0"/>
                <a:ea typeface="ヒラギノ角ゴ Pro W3" charset="-128"/>
              </a:rPr>
              <a:t>Behavioral  red flags</a:t>
            </a:r>
          </a:p>
        </p:txBody>
      </p:sp>
      <p:sp>
        <p:nvSpPr>
          <p:cNvPr id="92" name="invesigation details"/>
          <p:cNvSpPr/>
          <p:nvPr/>
        </p:nvSpPr>
        <p:spPr>
          <a:xfrm>
            <a:off x="3584575" y="4049713"/>
            <a:ext cx="1714500" cy="531812"/>
          </a:xfrm>
          <a:prstGeom prst="roundRect">
            <a:avLst>
              <a:gd name="adj" fmla="val 5948"/>
            </a:avLst>
          </a:prstGeom>
          <a:solidFill>
            <a:schemeClr val="accent3">
              <a:lumMod val="40000"/>
              <a:lumOff val="60000"/>
            </a:schemeClr>
          </a:solidFill>
          <a:ln/>
        </p:spPr>
        <p:style>
          <a:lnRef idx="1">
            <a:schemeClr val="accent1"/>
          </a:lnRef>
          <a:fillRef idx="2">
            <a:schemeClr val="accent1"/>
          </a:fillRef>
          <a:effectRef idx="1">
            <a:schemeClr val="accent1"/>
          </a:effectRef>
          <a:fontRef idx="minor">
            <a:schemeClr val="dk1"/>
          </a:fontRef>
        </p:style>
        <p:txBody>
          <a:bodyPr lIns="108000" tIns="72000" rIns="108000" bIns="36000"/>
          <a:lstStyle/>
          <a:p>
            <a:pPr marL="177800" indent="-177800" algn="ctr">
              <a:lnSpc>
                <a:spcPct val="85000"/>
              </a:lnSpc>
              <a:spcBef>
                <a:spcPts val="200"/>
              </a:spcBef>
              <a:spcAft>
                <a:spcPts val="200"/>
              </a:spcAft>
              <a:defRPr/>
            </a:pPr>
            <a:r>
              <a:rPr lang="en-US" altLang="en-US" sz="2000" b="1" dirty="0">
                <a:solidFill>
                  <a:schemeClr val="tx1"/>
                </a:solidFill>
                <a:latin typeface="Calibri" pitchFamily="34" charset="0"/>
                <a:ea typeface="ヒラギノ角ゴ Pro W3" charset="-128"/>
              </a:rPr>
              <a:t>Investigations </a:t>
            </a:r>
            <a:r>
              <a:rPr lang="en-US" sz="2000" dirty="0">
                <a:solidFill>
                  <a:srgbClr val="000000"/>
                </a:solidFill>
                <a:latin typeface="Calibri" pitchFamily="34" charset="0"/>
                <a:cs typeface="Arial" pitchFamily="34" charset="0"/>
              </a:rPr>
              <a:t>  </a:t>
            </a:r>
            <a:endParaRPr lang="en-US" sz="1600" dirty="0">
              <a:solidFill>
                <a:srgbClr val="000000"/>
              </a:solidFill>
              <a:latin typeface="Calibri" pitchFamily="34" charset="0"/>
              <a:cs typeface="Arial" pitchFamily="34" charset="0"/>
            </a:endParaRPr>
          </a:p>
        </p:txBody>
      </p:sp>
      <p:sp>
        <p:nvSpPr>
          <p:cNvPr id="34" name="Rounded Rectangle 33"/>
          <p:cNvSpPr/>
          <p:nvPr/>
        </p:nvSpPr>
        <p:spPr bwMode="auto">
          <a:xfrm>
            <a:off x="4076700" y="5319713"/>
            <a:ext cx="1828800" cy="1109662"/>
          </a:xfrm>
          <a:prstGeom prst="roundRect">
            <a:avLst/>
          </a:prstGeom>
          <a:solidFill>
            <a:schemeClr val="bg2"/>
          </a:solidFill>
          <a:ln>
            <a:solidFill>
              <a:schemeClr val="bg1">
                <a:lumMod val="85000"/>
              </a:schemeClr>
            </a:solidFill>
            <a:headEnd/>
            <a:tailEnd/>
          </a:ln>
        </p:spPr>
        <p:style>
          <a:lnRef idx="1">
            <a:schemeClr val="accent1"/>
          </a:lnRef>
          <a:fillRef idx="2">
            <a:schemeClr val="accent1"/>
          </a:fillRef>
          <a:effectRef idx="1">
            <a:schemeClr val="accent1"/>
          </a:effectRef>
          <a:fontRef idx="minor">
            <a:schemeClr val="dk1"/>
          </a:fontRef>
        </p:style>
        <p:txBody>
          <a:bodyPr lIns="36000" tIns="0" rIns="36000" bIns="0"/>
          <a:lstStyle/>
          <a:p>
            <a:pPr marL="342900" indent="-342900">
              <a:lnSpc>
                <a:spcPct val="95000"/>
              </a:lnSpc>
              <a:spcAft>
                <a:spcPts val="600"/>
              </a:spcAft>
              <a:defRPr/>
            </a:pPr>
            <a:r>
              <a:rPr lang="en-US" altLang="en-US" sz="1600" b="1" dirty="0">
                <a:solidFill>
                  <a:schemeClr val="bg1">
                    <a:lumMod val="65000"/>
                  </a:schemeClr>
                </a:solidFill>
                <a:latin typeface="Calibri" pitchFamily="34" charset="0"/>
                <a:ea typeface="ヒラギノ角ゴ Pro W3" charset="-128"/>
              </a:rPr>
              <a:t>Fear of Feeding</a:t>
            </a:r>
          </a:p>
          <a:p>
            <a:pPr marL="177800" indent="-177800">
              <a:defRPr/>
            </a:pPr>
            <a:r>
              <a:rPr lang="en-US" altLang="en-US" sz="1400" dirty="0">
                <a:solidFill>
                  <a:schemeClr val="bg1">
                    <a:lumMod val="65000"/>
                  </a:schemeClr>
                </a:solidFill>
                <a:latin typeface="Calibri" pitchFamily="34" charset="0"/>
                <a:ea typeface="ヒラギノ角ゴ Pro W3" charset="-128"/>
              </a:rPr>
              <a:t>Misperceived</a:t>
            </a:r>
            <a:endParaRPr lang="en-US" altLang="en-US" sz="1200" dirty="0">
              <a:solidFill>
                <a:schemeClr val="bg1">
                  <a:lumMod val="65000"/>
                </a:schemeClr>
              </a:solidFill>
              <a:latin typeface="Calibri" pitchFamily="34" charset="0"/>
              <a:ea typeface="ヒラギノ角ゴ Pro W3" charset="-128"/>
            </a:endParaRPr>
          </a:p>
          <a:p>
            <a:pPr marL="342900" indent="-342900">
              <a:defRPr/>
            </a:pPr>
            <a:r>
              <a:rPr lang="en-US" altLang="en-US" sz="1400" dirty="0">
                <a:solidFill>
                  <a:schemeClr val="bg1">
                    <a:lumMod val="65000"/>
                  </a:schemeClr>
                </a:solidFill>
                <a:latin typeface="Calibri" pitchFamily="34" charset="0"/>
                <a:ea typeface="ヒラギノ角ゴ Pro W3" charset="-128"/>
              </a:rPr>
              <a:t>Behavioral</a:t>
            </a:r>
            <a:endParaRPr lang="en-US" altLang="en-US" sz="1200" dirty="0">
              <a:solidFill>
                <a:schemeClr val="bg1">
                  <a:lumMod val="65000"/>
                </a:schemeClr>
              </a:solidFill>
              <a:latin typeface="Calibri" pitchFamily="34" charset="0"/>
              <a:ea typeface="ヒラギノ角ゴ Pro W3" charset="-128"/>
            </a:endParaRPr>
          </a:p>
          <a:p>
            <a:pPr marL="342900" indent="-342900">
              <a:defRPr/>
            </a:pPr>
            <a:r>
              <a:rPr lang="en-US" altLang="en-US" sz="1400" dirty="0">
                <a:solidFill>
                  <a:schemeClr val="bg1">
                    <a:lumMod val="65000"/>
                  </a:schemeClr>
                </a:solidFill>
                <a:latin typeface="Calibri" pitchFamily="34" charset="0"/>
                <a:ea typeface="ヒラギノ角ゴ Pro W3" charset="-128"/>
              </a:rPr>
              <a:t>Organic</a:t>
            </a:r>
          </a:p>
        </p:txBody>
      </p:sp>
      <p:sp>
        <p:nvSpPr>
          <p:cNvPr id="29" name="Oval 28"/>
          <p:cNvSpPr/>
          <p:nvPr/>
        </p:nvSpPr>
        <p:spPr>
          <a:xfrm>
            <a:off x="228600" y="2438400"/>
            <a:ext cx="8229600" cy="2362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behavior detail"/>
          <p:cNvSpPr/>
          <p:nvPr/>
        </p:nvSpPr>
        <p:spPr>
          <a:xfrm>
            <a:off x="152400" y="1965325"/>
            <a:ext cx="5127625" cy="3749675"/>
          </a:xfrm>
          <a:prstGeom prst="roundRect">
            <a:avLst>
              <a:gd name="adj" fmla="val 6373"/>
            </a:avLst>
          </a:prstGeom>
          <a:solidFill>
            <a:srgbClr val="FFDDDD"/>
          </a:solidFill>
          <a:ln w="2857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36000" bIns="36000"/>
          <a:lstStyle/>
          <a:p>
            <a:pPr algn="ctr">
              <a:lnSpc>
                <a:spcPct val="85000"/>
              </a:lnSpc>
              <a:spcBef>
                <a:spcPts val="200"/>
              </a:spcBef>
              <a:spcAft>
                <a:spcPts val="200"/>
              </a:spcAft>
              <a:defRPr/>
            </a:pPr>
            <a:r>
              <a:rPr lang="en-US" sz="2800" b="1" dirty="0" smtClean="0">
                <a:solidFill>
                  <a:srgbClr val="000000"/>
                </a:solidFill>
                <a:latin typeface="Calibri" pitchFamily="34" charset="0"/>
                <a:cs typeface="Arial" pitchFamily="34" charset="0"/>
              </a:rPr>
              <a:t>Behavioral Red Flags</a:t>
            </a:r>
            <a:endParaRPr lang="en-US" sz="2800" b="1" dirty="0">
              <a:solidFill>
                <a:srgbClr val="000000"/>
              </a:solidFill>
              <a:latin typeface="Calibri" pitchFamily="34" charset="0"/>
              <a:cs typeface="Arial" pitchFamily="34" charset="0"/>
            </a:endParaRPr>
          </a:p>
          <a:p>
            <a:pPr marL="73152" indent="-73152">
              <a:lnSpc>
                <a:spcPct val="85000"/>
              </a:lnSpc>
              <a:spcBef>
                <a:spcPts val="200"/>
              </a:spcBef>
              <a:spcAft>
                <a:spcPts val="0"/>
              </a:spcAft>
              <a:defRPr/>
            </a:pPr>
            <a:endParaRPr lang="en-US" sz="2000" dirty="0">
              <a:solidFill>
                <a:srgbClr val="000000"/>
              </a:solidFill>
              <a:latin typeface="Calibri" pitchFamily="34" charset="0"/>
              <a:cs typeface="Arial" pitchFamily="34" charset="0"/>
            </a:endParaRPr>
          </a:p>
          <a:p>
            <a:pPr marL="177800" indent="-177800">
              <a:lnSpc>
                <a:spcPct val="85000"/>
              </a:lnSpc>
              <a:spcBef>
                <a:spcPts val="200"/>
              </a:spcBef>
              <a:spcAft>
                <a:spcPts val="0"/>
              </a:spcAft>
              <a:buFontTx/>
              <a:buChar char="•"/>
              <a:defRPr/>
            </a:pPr>
            <a:r>
              <a:rPr lang="en-US" sz="2400" dirty="0" smtClean="0">
                <a:solidFill>
                  <a:srgbClr val="000000"/>
                </a:solidFill>
                <a:latin typeface="Calibri" pitchFamily="34" charset="0"/>
                <a:cs typeface="Arial" pitchFamily="34" charset="0"/>
              </a:rPr>
              <a:t>Food fixation (selective and extreme dietary preferences)</a:t>
            </a:r>
            <a:endParaRPr lang="en-US" sz="2400" dirty="0">
              <a:solidFill>
                <a:srgbClr val="000000"/>
              </a:solidFill>
              <a:latin typeface="Calibri" pitchFamily="34" charset="0"/>
              <a:cs typeface="Arial" pitchFamily="34" charset="0"/>
            </a:endParaRPr>
          </a:p>
          <a:p>
            <a:pPr marL="177800" indent="-177800">
              <a:lnSpc>
                <a:spcPct val="85000"/>
              </a:lnSpc>
              <a:spcBef>
                <a:spcPts val="200"/>
              </a:spcBef>
              <a:spcAft>
                <a:spcPts val="0"/>
              </a:spcAft>
              <a:buFontTx/>
              <a:buChar char="•"/>
              <a:defRPr/>
            </a:pPr>
            <a:r>
              <a:rPr lang="en-US" sz="2400" dirty="0" smtClean="0">
                <a:solidFill>
                  <a:srgbClr val="000000"/>
                </a:solidFill>
                <a:latin typeface="Calibri" pitchFamily="34" charset="0"/>
                <a:cs typeface="Arial" pitchFamily="34" charset="0"/>
              </a:rPr>
              <a:t>Noxious (forceful and /or persecutory) feeding </a:t>
            </a:r>
            <a:r>
              <a:rPr lang="en-US" sz="2400" dirty="0">
                <a:solidFill>
                  <a:srgbClr val="000000"/>
                </a:solidFill>
                <a:latin typeface="Calibri" pitchFamily="34" charset="0"/>
                <a:cs typeface="Arial" pitchFamily="34" charset="0"/>
              </a:rPr>
              <a:t>practices</a:t>
            </a:r>
          </a:p>
          <a:p>
            <a:pPr marL="177800" indent="-177800">
              <a:lnSpc>
                <a:spcPct val="85000"/>
              </a:lnSpc>
              <a:spcBef>
                <a:spcPts val="200"/>
              </a:spcBef>
              <a:spcAft>
                <a:spcPts val="0"/>
              </a:spcAft>
              <a:buFontTx/>
              <a:buChar char="•"/>
              <a:defRPr/>
            </a:pPr>
            <a:r>
              <a:rPr lang="en-US" sz="2400" dirty="0" smtClean="0">
                <a:solidFill>
                  <a:srgbClr val="000000"/>
                </a:solidFill>
                <a:latin typeface="Calibri" pitchFamily="34" charset="0"/>
                <a:cs typeface="Arial" pitchFamily="34" charset="0"/>
              </a:rPr>
              <a:t>Abrupt cessation of feeding following a trigger event  </a:t>
            </a:r>
          </a:p>
          <a:p>
            <a:pPr marL="177800" indent="-177800">
              <a:lnSpc>
                <a:spcPct val="85000"/>
              </a:lnSpc>
              <a:spcBef>
                <a:spcPts val="200"/>
              </a:spcBef>
              <a:spcAft>
                <a:spcPts val="0"/>
              </a:spcAft>
              <a:buFontTx/>
              <a:buChar char="•"/>
              <a:defRPr/>
            </a:pPr>
            <a:r>
              <a:rPr lang="en-US" sz="2400" dirty="0" smtClean="0">
                <a:solidFill>
                  <a:srgbClr val="000000"/>
                </a:solidFill>
                <a:latin typeface="Calibri" pitchFamily="34" charset="0"/>
                <a:cs typeface="Arial" pitchFamily="34" charset="0"/>
              </a:rPr>
              <a:t> </a:t>
            </a:r>
            <a:r>
              <a:rPr lang="en-US" sz="2400" dirty="0">
                <a:solidFill>
                  <a:srgbClr val="000000"/>
                </a:solidFill>
                <a:latin typeface="Calibri" pitchFamily="34" charset="0"/>
                <a:cs typeface="Arial" pitchFamily="34" charset="0"/>
              </a:rPr>
              <a:t>Anticipatory gagging</a:t>
            </a:r>
          </a:p>
          <a:p>
            <a:pPr marL="177800" indent="-177800">
              <a:lnSpc>
                <a:spcPct val="85000"/>
              </a:lnSpc>
              <a:spcBef>
                <a:spcPts val="200"/>
              </a:spcBef>
              <a:spcAft>
                <a:spcPts val="0"/>
              </a:spcAft>
              <a:buFontTx/>
              <a:buChar char="•"/>
              <a:defRPr/>
            </a:pPr>
            <a:r>
              <a:rPr lang="en-US" sz="2400" dirty="0" smtClean="0">
                <a:solidFill>
                  <a:srgbClr val="000000"/>
                </a:solidFill>
                <a:latin typeface="Calibri" pitchFamily="34" charset="0"/>
                <a:cs typeface="Arial" pitchFamily="34" charset="0"/>
              </a:rPr>
              <a:t> Failure </a:t>
            </a:r>
            <a:r>
              <a:rPr lang="en-US" sz="2400" dirty="0">
                <a:solidFill>
                  <a:srgbClr val="000000"/>
                </a:solidFill>
                <a:latin typeface="Calibri" pitchFamily="34" charset="0"/>
                <a:cs typeface="Arial" pitchFamily="34" charset="0"/>
              </a:rPr>
              <a:t>to Thrive </a:t>
            </a:r>
          </a:p>
          <a:p>
            <a:pPr marL="177800" indent="-177800">
              <a:lnSpc>
                <a:spcPct val="85000"/>
              </a:lnSpc>
              <a:spcBef>
                <a:spcPts val="200"/>
              </a:spcBef>
              <a:spcAft>
                <a:spcPts val="0"/>
              </a:spcAft>
              <a:buFontTx/>
              <a:buChar char="•"/>
              <a:defRPr/>
            </a:pPr>
            <a:endParaRPr lang="en-US" dirty="0">
              <a:solidFill>
                <a:srgbClr val="000000"/>
              </a:solidFill>
              <a:latin typeface="Calibri" pitchFamily="34" charset="0"/>
              <a:cs typeface="Arial" pitchFamily="34" charset="0"/>
            </a:endParaRPr>
          </a:p>
        </p:txBody>
      </p:sp>
      <p:sp>
        <p:nvSpPr>
          <p:cNvPr id="36" name="Rectangle 9"/>
          <p:cNvSpPr txBox="1">
            <a:spLocks noChangeArrowheads="1"/>
          </p:cNvSpPr>
          <p:nvPr/>
        </p:nvSpPr>
        <p:spPr>
          <a:xfrm>
            <a:off x="457200" y="-228600"/>
            <a:ext cx="8007350" cy="1143000"/>
          </a:xfrm>
          <a:prstGeom prst="rect">
            <a:avLst/>
          </a:prstGeom>
          <a:noFill/>
          <a:ln/>
        </p:spPr>
        <p:txBody>
          <a:bodyPr rIns="0" anchor="b">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3600" b="0" i="0" u="none" strike="noStrike" kern="1200" cap="none" spc="0" normalizeH="0" baseline="0" noProof="0" dirty="0" smtClean="0">
                <a:ln>
                  <a:noFill/>
                </a:ln>
                <a:effectLst/>
                <a:uLnTx/>
                <a:uFillTx/>
                <a:latin typeface="+mj-lt"/>
                <a:ea typeface="SimSun" pitchFamily="2" charset="-122"/>
                <a:cs typeface="+mj-cs"/>
              </a:rPr>
              <a:t>Identification and investigation</a:t>
            </a:r>
            <a:endParaRPr kumimoji="0" lang="en-US" altLang="zh-CN" sz="3600" b="0" i="0" u="none" strike="noStrike" kern="1200" cap="none" spc="0" normalizeH="0" baseline="0" noProof="0" dirty="0">
              <a:ln>
                <a:noFill/>
              </a:ln>
              <a:effectLst/>
              <a:uLnTx/>
              <a:uFillTx/>
              <a:latin typeface="+mj-lt"/>
              <a:ea typeface="SimSun" pitchFamily="2" charset="-122"/>
              <a:cs typeface="+mj-cs"/>
            </a:endParaRPr>
          </a:p>
        </p:txBody>
      </p:sp>
      <p:grpSp>
        <p:nvGrpSpPr>
          <p:cNvPr id="37" name="Group 36"/>
          <p:cNvGrpSpPr/>
          <p:nvPr/>
        </p:nvGrpSpPr>
        <p:grpSpPr>
          <a:xfrm>
            <a:off x="958560" y="6397536"/>
            <a:ext cx="7509600" cy="406357"/>
            <a:chOff x="958560" y="6397536"/>
            <a:chExt cx="7509600" cy="406357"/>
          </a:xfrm>
        </p:grpSpPr>
        <p:pic>
          <p:nvPicPr>
            <p:cNvPr id="40" name="Picture 2"/>
            <p:cNvPicPr>
              <a:picLocks noChangeAspect="1" noChangeArrowheads="1"/>
            </p:cNvPicPr>
            <p:nvPr/>
          </p:nvPicPr>
          <p:blipFill>
            <a:blip r:embed="rId3" cstate="print"/>
            <a:srcRect/>
            <a:stretch>
              <a:fillRect/>
            </a:stretch>
          </p:blipFill>
          <p:spPr bwMode="auto">
            <a:xfrm>
              <a:off x="6324600" y="6414505"/>
              <a:ext cx="2143560" cy="389388"/>
            </a:xfrm>
            <a:prstGeom prst="rect">
              <a:avLst/>
            </a:prstGeom>
            <a:noFill/>
            <a:ln w="9525">
              <a:noFill/>
              <a:round/>
              <a:headEnd/>
              <a:tailEnd/>
            </a:ln>
            <a:effectLst/>
          </p:spPr>
        </p:pic>
        <p:sp>
          <p:nvSpPr>
            <p:cNvPr id="41" name="Text Box 4"/>
            <p:cNvSpPr txBox="1">
              <a:spLocks noChangeArrowheads="1"/>
            </p:cNvSpPr>
            <p:nvPr/>
          </p:nvSpPr>
          <p:spPr bwMode="auto">
            <a:xfrm>
              <a:off x="958560" y="6397536"/>
              <a:ext cx="3918240" cy="231864"/>
            </a:xfrm>
            <a:prstGeom prst="rect">
              <a:avLst/>
            </a:prstGeom>
            <a:noFill/>
            <a:ln w="9525">
              <a:noFill/>
              <a:round/>
              <a:headEnd/>
              <a:tailEnd/>
            </a:ln>
            <a:effectLst/>
          </p:spPr>
          <p:txBody>
            <a:bodyPr lIns="0" tIns="0" rIns="0" bIns="0"/>
            <a:lstStyle/>
            <a:p>
              <a:pPr>
                <a:tabLst>
                  <a:tab pos="656650" algn="l"/>
                  <a:tab pos="1313299" algn="l"/>
                  <a:tab pos="1969949" algn="l"/>
                  <a:tab pos="2626599" algn="l"/>
                  <a:tab pos="3283248" algn="l"/>
                </a:tabLst>
              </a:pPr>
              <a:r>
                <a:rPr lang="en-GB" sz="1100" b="1" dirty="0">
                  <a:solidFill>
                    <a:srgbClr val="000000"/>
                  </a:solidFill>
                  <a:latin typeface="Arial" pitchFamily="34" charset="0"/>
                </a:rPr>
                <a:t>Benny Kerzner et al. </a:t>
              </a:r>
              <a:r>
                <a:rPr lang="en-GB" sz="1100" b="1" dirty="0" err="1">
                  <a:solidFill>
                    <a:srgbClr val="000000"/>
                  </a:solidFill>
                  <a:latin typeface="Arial" pitchFamily="34" charset="0"/>
                </a:rPr>
                <a:t>Pediatrics</a:t>
              </a:r>
              <a:r>
                <a:rPr lang="en-GB" sz="1100" b="1" dirty="0">
                  <a:solidFill>
                    <a:srgbClr val="000000"/>
                  </a:solidFill>
                  <a:latin typeface="Arial" pitchFamily="34" charset="0"/>
                </a:rPr>
                <a:t> 2015;135:344-353</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1000" fill="hold"/>
                                        <p:tgtEl>
                                          <p:spTgt spid="33"/>
                                        </p:tgtEl>
                                        <p:attrNameLst>
                                          <p:attrName>ppt_w</p:attrName>
                                        </p:attrNameLst>
                                      </p:cBhvr>
                                      <p:tavLst>
                                        <p:tav tm="0">
                                          <p:val>
                                            <p:strVal val="#ppt_w*0.70"/>
                                          </p:val>
                                        </p:tav>
                                        <p:tav tm="100000">
                                          <p:val>
                                            <p:strVal val="#ppt_w"/>
                                          </p:val>
                                        </p:tav>
                                      </p:tavLst>
                                    </p:anim>
                                    <p:anim calcmode="lin" valueType="num">
                                      <p:cBhvr>
                                        <p:cTn id="8" dur="1000" fill="hold"/>
                                        <p:tgtEl>
                                          <p:spTgt spid="33"/>
                                        </p:tgtEl>
                                        <p:attrNameLst>
                                          <p:attrName>ppt_h</p:attrName>
                                        </p:attrNameLst>
                                      </p:cBhvr>
                                      <p:tavLst>
                                        <p:tav tm="0">
                                          <p:val>
                                            <p:strVal val="#ppt_h"/>
                                          </p:val>
                                        </p:tav>
                                        <p:tav tm="100000">
                                          <p:val>
                                            <p:strVal val="#ppt_h"/>
                                          </p:val>
                                        </p:tav>
                                      </p:tavLst>
                                    </p:anim>
                                    <p:animEffect transition="in" filter="fade">
                                      <p:cBhvr>
                                        <p:cTn id="9"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p:cNvCxnSpPr/>
          <p:nvPr/>
        </p:nvCxnSpPr>
        <p:spPr bwMode="auto">
          <a:xfrm>
            <a:off x="7505700" y="4592638"/>
            <a:ext cx="9525" cy="236537"/>
          </a:xfrm>
          <a:prstGeom prst="line">
            <a:avLst/>
          </a:prstGeom>
          <a:ln w="19050">
            <a:solidFill>
              <a:schemeClr val="bg1">
                <a:lumMod val="8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auto">
          <a:xfrm flipH="1">
            <a:off x="3027363" y="4598988"/>
            <a:ext cx="0" cy="215900"/>
          </a:xfrm>
          <a:prstGeom prst="line">
            <a:avLst/>
          </a:prstGeom>
          <a:ln w="19050">
            <a:solidFill>
              <a:schemeClr val="bg1">
                <a:lumMod val="8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auto">
          <a:xfrm>
            <a:off x="1038225" y="5238750"/>
            <a:ext cx="9525" cy="152400"/>
          </a:xfrm>
          <a:prstGeom prst="line">
            <a:avLst/>
          </a:prstGeom>
          <a:ln w="19050">
            <a:solidFill>
              <a:schemeClr val="bg1">
                <a:lumMod val="8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auto">
          <a:xfrm>
            <a:off x="5105400" y="5229225"/>
            <a:ext cx="9525" cy="152400"/>
          </a:xfrm>
          <a:prstGeom prst="line">
            <a:avLst/>
          </a:prstGeom>
          <a:ln w="19050">
            <a:solidFill>
              <a:schemeClr val="bg1">
                <a:lumMod val="8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auto">
          <a:xfrm>
            <a:off x="3028950" y="5238750"/>
            <a:ext cx="9525" cy="152400"/>
          </a:xfrm>
          <a:prstGeom prst="line">
            <a:avLst/>
          </a:prstGeom>
          <a:ln w="19050">
            <a:solidFill>
              <a:schemeClr val="bg1">
                <a:lumMod val="85000"/>
              </a:schemeClr>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2" name="Group 30"/>
          <p:cNvGrpSpPr>
            <a:grpSpLocks/>
          </p:cNvGrpSpPr>
          <p:nvPr/>
        </p:nvGrpSpPr>
        <p:grpSpPr bwMode="auto">
          <a:xfrm>
            <a:off x="533400" y="2355849"/>
            <a:ext cx="6533254" cy="2887663"/>
            <a:chOff x="1349375" y="1613495"/>
            <a:chExt cx="6533254" cy="2887385"/>
          </a:xfrm>
        </p:grpSpPr>
        <p:cxnSp>
          <p:nvCxnSpPr>
            <p:cNvPr id="37902" name="Straight Connector 37"/>
            <p:cNvCxnSpPr>
              <a:cxnSpLocks noChangeShapeType="1"/>
            </p:cNvCxnSpPr>
            <p:nvPr/>
          </p:nvCxnSpPr>
          <p:spPr bwMode="auto">
            <a:xfrm>
              <a:off x="5467350" y="1613495"/>
              <a:ext cx="0" cy="533400"/>
            </a:xfrm>
            <a:prstGeom prst="line">
              <a:avLst/>
            </a:prstGeom>
            <a:noFill/>
            <a:ln w="19050" algn="ctr">
              <a:solidFill>
                <a:schemeClr val="bg1">
                  <a:lumMod val="75000"/>
                </a:schemeClr>
              </a:solidFill>
              <a:round/>
              <a:headEnd/>
              <a:tailEnd/>
            </a:ln>
          </p:spPr>
        </p:cxnSp>
        <p:cxnSp>
          <p:nvCxnSpPr>
            <p:cNvPr id="37903" name="Straight Connector 37"/>
            <p:cNvCxnSpPr>
              <a:cxnSpLocks noChangeShapeType="1"/>
              <a:stCxn id="38" idx="1"/>
              <a:endCxn id="46" idx="0"/>
            </p:cNvCxnSpPr>
            <p:nvPr/>
          </p:nvCxnSpPr>
          <p:spPr bwMode="auto">
            <a:xfrm flipH="1">
              <a:off x="2822436" y="2413423"/>
              <a:ext cx="1505276" cy="271533"/>
            </a:xfrm>
            <a:prstGeom prst="line">
              <a:avLst/>
            </a:prstGeom>
            <a:noFill/>
            <a:ln w="19050" algn="ctr">
              <a:solidFill>
                <a:schemeClr val="tx1"/>
              </a:solidFill>
              <a:round/>
              <a:headEnd/>
              <a:tailEnd/>
            </a:ln>
          </p:spPr>
        </p:cxnSp>
        <p:cxnSp>
          <p:nvCxnSpPr>
            <p:cNvPr id="37904" name="Straight Connector 37"/>
            <p:cNvCxnSpPr>
              <a:cxnSpLocks noChangeShapeType="1"/>
              <a:stCxn id="47" idx="0"/>
              <a:endCxn id="38" idx="3"/>
            </p:cNvCxnSpPr>
            <p:nvPr/>
          </p:nvCxnSpPr>
          <p:spPr bwMode="auto">
            <a:xfrm flipH="1" flipV="1">
              <a:off x="6484914" y="2413423"/>
              <a:ext cx="1397715" cy="223912"/>
            </a:xfrm>
            <a:prstGeom prst="line">
              <a:avLst/>
            </a:prstGeom>
            <a:noFill/>
            <a:ln w="19050" algn="ctr">
              <a:solidFill>
                <a:schemeClr val="tx1"/>
              </a:solidFill>
              <a:round/>
              <a:headEnd/>
              <a:tailEnd/>
            </a:ln>
          </p:spPr>
        </p:cxnSp>
        <p:cxnSp>
          <p:nvCxnSpPr>
            <p:cNvPr id="55" name="Straight Connector 54"/>
            <p:cNvCxnSpPr/>
            <p:nvPr/>
          </p:nvCxnSpPr>
          <p:spPr bwMode="auto">
            <a:xfrm flipH="1">
              <a:off x="3360738" y="4285001"/>
              <a:ext cx="0" cy="215879"/>
            </a:xfrm>
            <a:prstGeom prst="line">
              <a:avLst/>
            </a:prstGeom>
            <a:ln w="19050">
              <a:solidFill>
                <a:schemeClr val="bg1">
                  <a:lumMod val="7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auto">
            <a:xfrm flipH="1">
              <a:off x="7827963" y="4285001"/>
              <a:ext cx="0" cy="215879"/>
            </a:xfrm>
            <a:prstGeom prst="line">
              <a:avLst/>
            </a:prstGeom>
            <a:ln w="19050">
              <a:solidFill>
                <a:schemeClr val="bg1">
                  <a:lumMod val="7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bwMode="auto">
            <a:xfrm>
              <a:off x="1349375" y="4494531"/>
              <a:ext cx="4098925" cy="1587"/>
            </a:xfrm>
            <a:prstGeom prst="line">
              <a:avLst/>
            </a:prstGeom>
            <a:ln w="19050" cmpd="sng">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62" name="Straight Connector 61"/>
            <p:cNvCxnSpPr/>
            <p:nvPr/>
          </p:nvCxnSpPr>
          <p:spPr bwMode="auto">
            <a:xfrm>
              <a:off x="5438775" y="3631014"/>
              <a:ext cx="9525" cy="236514"/>
            </a:xfrm>
            <a:prstGeom prst="line">
              <a:avLst/>
            </a:prstGeom>
            <a:ln w="19050">
              <a:solidFill>
                <a:schemeClr val="bg1">
                  <a:lumMod val="7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362325" y="3867528"/>
              <a:ext cx="4457700" cy="1588"/>
            </a:xfrm>
            <a:prstGeom prst="line">
              <a:avLst/>
            </a:prstGeom>
            <a:ln w="19050" cmpd="sng">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3470275" y="3156397"/>
              <a:ext cx="1920875" cy="187307"/>
            </a:xfrm>
            <a:prstGeom prst="line">
              <a:avLst/>
            </a:prstGeom>
            <a:ln w="19050" cmpd="sng">
              <a:solidFill>
                <a:schemeClr val="tx1"/>
              </a:solidFill>
            </a:ln>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flipH="1">
              <a:off x="5457825" y="3099252"/>
              <a:ext cx="1947863" cy="244451"/>
            </a:xfrm>
            <a:prstGeom prst="line">
              <a:avLst/>
            </a:prstGeom>
            <a:ln w="19050" cmpd="sng">
              <a:solidFill>
                <a:schemeClr val="tx1"/>
              </a:solidFill>
            </a:ln>
          </p:spPr>
          <p:style>
            <a:lnRef idx="1">
              <a:schemeClr val="dk1"/>
            </a:lnRef>
            <a:fillRef idx="0">
              <a:schemeClr val="dk1"/>
            </a:fillRef>
            <a:effectRef idx="0">
              <a:schemeClr val="dk1"/>
            </a:effectRef>
            <a:fontRef idx="minor">
              <a:schemeClr val="tx1"/>
            </a:fontRef>
          </p:style>
        </p:cxnSp>
      </p:grpSp>
      <p:sp>
        <p:nvSpPr>
          <p:cNvPr id="38" name="History grow"/>
          <p:cNvSpPr/>
          <p:nvPr/>
        </p:nvSpPr>
        <p:spPr>
          <a:xfrm>
            <a:off x="3511737" y="2603499"/>
            <a:ext cx="2157202" cy="1104710"/>
          </a:xfrm>
          <a:prstGeom prst="roundRect">
            <a:avLst/>
          </a:prstGeom>
          <a:solidFill>
            <a:schemeClr val="accent3">
              <a:lumMod val="40000"/>
              <a:lumOff val="60000"/>
            </a:schemeClr>
          </a:solidFill>
          <a:ln/>
        </p:spPr>
        <p:style>
          <a:lnRef idx="1">
            <a:schemeClr val="accent1"/>
          </a:lnRef>
          <a:fillRef idx="2">
            <a:schemeClr val="accent1"/>
          </a:fillRef>
          <a:effectRef idx="1">
            <a:schemeClr val="accent1"/>
          </a:effectRef>
          <a:fontRef idx="minor">
            <a:schemeClr val="dk1"/>
          </a:fontRef>
        </p:style>
        <p:txBody>
          <a:bodyPr lIns="36000" tIns="36000" rIns="36000" bIns="36000" anchor="ctr" anchorCtr="1"/>
          <a:lstStyle/>
          <a:p>
            <a:pPr algn="ctr">
              <a:spcAft>
                <a:spcPts val="600"/>
              </a:spcAft>
              <a:defRPr/>
            </a:pPr>
            <a:r>
              <a:rPr lang="en-US" altLang="en-US" sz="2000" b="1" dirty="0">
                <a:solidFill>
                  <a:schemeClr val="tx1"/>
                </a:solidFill>
                <a:latin typeface="Calibri" pitchFamily="34" charset="0"/>
                <a:ea typeface="ヒラギノ角ゴ Pro W3" charset="-128"/>
              </a:rPr>
              <a:t>History,</a:t>
            </a:r>
            <a:br>
              <a:rPr lang="en-US" altLang="en-US" sz="2000" b="1" dirty="0">
                <a:solidFill>
                  <a:schemeClr val="tx1"/>
                </a:solidFill>
                <a:latin typeface="Calibri" pitchFamily="34" charset="0"/>
                <a:ea typeface="ヒラギノ角ゴ Pro W3" charset="-128"/>
              </a:rPr>
            </a:br>
            <a:r>
              <a:rPr lang="en-US" altLang="en-US" sz="2000" b="1" dirty="0">
                <a:solidFill>
                  <a:schemeClr val="tx1"/>
                </a:solidFill>
                <a:latin typeface="Calibri" pitchFamily="34" charset="0"/>
                <a:ea typeface="ヒラギノ角ゴ Pro W3" charset="-128"/>
              </a:rPr>
              <a:t>Anthropometrics </a:t>
            </a:r>
            <a:br>
              <a:rPr lang="en-US" altLang="en-US" sz="2000" b="1" dirty="0">
                <a:solidFill>
                  <a:schemeClr val="tx1"/>
                </a:solidFill>
                <a:latin typeface="Calibri" pitchFamily="34" charset="0"/>
                <a:ea typeface="ヒラギノ角ゴ Pro W3" charset="-128"/>
              </a:rPr>
            </a:br>
            <a:r>
              <a:rPr lang="en-US" altLang="en-US" sz="2000" b="1" dirty="0">
                <a:solidFill>
                  <a:schemeClr val="tx1"/>
                </a:solidFill>
                <a:latin typeface="Calibri" pitchFamily="34" charset="0"/>
                <a:ea typeface="ヒラギノ角ゴ Pro W3" charset="-128"/>
              </a:rPr>
              <a:t>- Physical exam</a:t>
            </a:r>
          </a:p>
        </p:txBody>
      </p:sp>
      <p:sp>
        <p:nvSpPr>
          <p:cNvPr id="39" name="Parent concern grow"/>
          <p:cNvSpPr/>
          <p:nvPr/>
        </p:nvSpPr>
        <p:spPr>
          <a:xfrm>
            <a:off x="3352800" y="1638300"/>
            <a:ext cx="2519362" cy="827088"/>
          </a:xfrm>
          <a:prstGeom prst="roundRect">
            <a:avLst/>
          </a:prstGeom>
          <a:solidFill>
            <a:schemeClr val="bg2"/>
          </a:solidFill>
          <a:ln>
            <a:solidFill>
              <a:schemeClr val="bg1">
                <a:lumMod val="75000"/>
              </a:schemeClr>
            </a:solidFill>
          </a:ln>
        </p:spPr>
        <p:style>
          <a:lnRef idx="1">
            <a:schemeClr val="accent1"/>
          </a:lnRef>
          <a:fillRef idx="2">
            <a:schemeClr val="accent1"/>
          </a:fillRef>
          <a:effectRef idx="1">
            <a:schemeClr val="accent1"/>
          </a:effectRef>
          <a:fontRef idx="minor">
            <a:schemeClr val="dk1"/>
          </a:fontRef>
        </p:style>
        <p:txBody>
          <a:bodyPr lIns="36000" tIns="36000" rIns="36000" bIns="36000" anchor="ctr" anchorCtr="1"/>
          <a:lstStyle/>
          <a:p>
            <a:pPr algn="ctr">
              <a:spcAft>
                <a:spcPts val="600"/>
              </a:spcAft>
              <a:defRPr/>
            </a:pPr>
            <a:r>
              <a:rPr lang="en-GB" altLang="en-US" sz="1600" b="1" dirty="0">
                <a:solidFill>
                  <a:schemeClr val="bg1">
                    <a:lumMod val="65000"/>
                  </a:schemeClr>
                </a:solidFill>
                <a:latin typeface="Calibri" pitchFamily="34" charset="0"/>
                <a:ea typeface="ヒラギノ角ゴ Pro W3" charset="-128"/>
              </a:rPr>
              <a:t>Parental concern,</a:t>
            </a:r>
            <a:br>
              <a:rPr lang="en-GB" altLang="en-US" sz="1600" b="1" dirty="0">
                <a:solidFill>
                  <a:schemeClr val="bg1">
                    <a:lumMod val="65000"/>
                  </a:schemeClr>
                </a:solidFill>
                <a:latin typeface="Calibri" pitchFamily="34" charset="0"/>
                <a:ea typeface="ヒラギノ角ゴ Pro W3" charset="-128"/>
              </a:rPr>
            </a:br>
            <a:r>
              <a:rPr lang="en-GB" altLang="en-US" sz="1600" b="1" dirty="0">
                <a:solidFill>
                  <a:schemeClr val="bg1">
                    <a:lumMod val="65000"/>
                  </a:schemeClr>
                </a:solidFill>
                <a:latin typeface="Calibri" pitchFamily="34" charset="0"/>
                <a:ea typeface="ヒラギノ角ゴ Pro W3" charset="-128"/>
              </a:rPr>
              <a:t>Inappropriate feeding or</a:t>
            </a:r>
            <a:br>
              <a:rPr lang="en-GB" altLang="en-US" sz="1600" b="1" dirty="0">
                <a:solidFill>
                  <a:schemeClr val="bg1">
                    <a:lumMod val="65000"/>
                  </a:schemeClr>
                </a:solidFill>
                <a:latin typeface="Calibri" pitchFamily="34" charset="0"/>
                <a:ea typeface="ヒラギノ角ゴ Pro W3" charset="-128"/>
              </a:rPr>
            </a:br>
            <a:r>
              <a:rPr lang="en-GB" altLang="en-US" sz="1600" b="1" dirty="0">
                <a:solidFill>
                  <a:schemeClr val="bg1">
                    <a:lumMod val="65000"/>
                  </a:schemeClr>
                </a:solidFill>
                <a:latin typeface="Calibri" pitchFamily="34" charset="0"/>
                <a:ea typeface="ヒラギノ角ゴ Pro W3" charset="-128"/>
              </a:rPr>
              <a:t>aberrant feeding behaviour</a:t>
            </a:r>
          </a:p>
        </p:txBody>
      </p:sp>
      <p:sp>
        <p:nvSpPr>
          <p:cNvPr id="54" name="Rounded Rectangle 53"/>
          <p:cNvSpPr/>
          <p:nvPr/>
        </p:nvSpPr>
        <p:spPr bwMode="auto">
          <a:xfrm>
            <a:off x="152400" y="5319713"/>
            <a:ext cx="1838325" cy="1081087"/>
          </a:xfrm>
          <a:prstGeom prst="roundRect">
            <a:avLst/>
          </a:prstGeom>
          <a:solidFill>
            <a:schemeClr val="bg2"/>
          </a:solidFill>
          <a:ln>
            <a:solidFill>
              <a:schemeClr val="bg1">
                <a:lumMod val="85000"/>
              </a:schemeClr>
            </a:solidFill>
            <a:headEnd/>
            <a:tailEnd/>
          </a:ln>
        </p:spPr>
        <p:style>
          <a:lnRef idx="1">
            <a:schemeClr val="accent1"/>
          </a:lnRef>
          <a:fillRef idx="2">
            <a:schemeClr val="accent1"/>
          </a:fillRef>
          <a:effectRef idx="1">
            <a:schemeClr val="accent1"/>
          </a:effectRef>
          <a:fontRef idx="minor">
            <a:schemeClr val="dk1"/>
          </a:fontRef>
        </p:style>
        <p:txBody>
          <a:bodyPr lIns="36000" tIns="0" rIns="36000" bIns="36000"/>
          <a:lstStyle/>
          <a:p>
            <a:pPr marL="120650" eaLnBrk="0" hangingPunct="0">
              <a:lnSpc>
                <a:spcPct val="95000"/>
              </a:lnSpc>
              <a:spcAft>
                <a:spcPts val="600"/>
              </a:spcAft>
              <a:buClr>
                <a:srgbClr val="50246E"/>
              </a:buClr>
              <a:defRPr/>
            </a:pPr>
            <a:r>
              <a:rPr lang="en-US" sz="1600" b="1" dirty="0">
                <a:solidFill>
                  <a:schemeClr val="bg1">
                    <a:lumMod val="65000"/>
                  </a:schemeClr>
                </a:solidFill>
                <a:latin typeface="Calibri" pitchFamily="34" charset="0"/>
                <a:ea typeface="ヒラギノ角ゴ Pro W3" charset="-128"/>
              </a:rPr>
              <a:t>Limited Appetite</a:t>
            </a:r>
            <a:endParaRPr lang="en-US" sz="1400" i="1" dirty="0">
              <a:solidFill>
                <a:schemeClr val="bg1">
                  <a:lumMod val="65000"/>
                </a:schemeClr>
              </a:solidFill>
              <a:latin typeface="Calibri" pitchFamily="34" charset="0"/>
              <a:ea typeface="ヒラギノ角ゴ Pro W3" charset="-128"/>
            </a:endParaRPr>
          </a:p>
          <a:p>
            <a:pPr marL="228600" indent="-169863" eaLnBrk="0" hangingPunct="0">
              <a:buClr>
                <a:srgbClr val="000000"/>
              </a:buClr>
              <a:defRPr/>
            </a:pPr>
            <a:r>
              <a:rPr lang="en-US" sz="1400" dirty="0">
                <a:solidFill>
                  <a:schemeClr val="bg1">
                    <a:lumMod val="65000"/>
                  </a:schemeClr>
                </a:solidFill>
                <a:latin typeface="Calibri" pitchFamily="34" charset="0"/>
                <a:ea typeface="ヒラギノ角ゴ Pro W3" charset="-128"/>
              </a:rPr>
              <a:t>Misperceived</a:t>
            </a:r>
          </a:p>
          <a:p>
            <a:pPr marL="228600" indent="-169863" eaLnBrk="0" hangingPunct="0">
              <a:buClr>
                <a:srgbClr val="000000"/>
              </a:buClr>
              <a:defRPr/>
            </a:pPr>
            <a:r>
              <a:rPr lang="en-US" sz="1400" dirty="0">
                <a:solidFill>
                  <a:schemeClr val="bg1">
                    <a:lumMod val="65000"/>
                  </a:schemeClr>
                </a:solidFill>
                <a:latin typeface="Calibri" pitchFamily="34" charset="0"/>
              </a:rPr>
              <a:t>B</a:t>
            </a:r>
            <a:r>
              <a:rPr lang="en-US" sz="1400" dirty="0">
                <a:solidFill>
                  <a:schemeClr val="bg1">
                    <a:lumMod val="65000"/>
                  </a:schemeClr>
                </a:solidFill>
                <a:latin typeface="Calibri" pitchFamily="34" charset="0"/>
                <a:ea typeface="ヒラギノ角ゴ Pro W3" charset="-128"/>
              </a:rPr>
              <a:t>ehavioral</a:t>
            </a:r>
          </a:p>
          <a:p>
            <a:pPr marL="228600" indent="-169863" eaLnBrk="0" hangingPunct="0">
              <a:buClr>
                <a:srgbClr val="000000"/>
              </a:buClr>
              <a:defRPr/>
            </a:pPr>
            <a:r>
              <a:rPr lang="en-US" sz="1400" dirty="0">
                <a:solidFill>
                  <a:schemeClr val="bg1">
                    <a:lumMod val="65000"/>
                  </a:schemeClr>
                </a:solidFill>
                <a:latin typeface="Calibri" pitchFamily="34" charset="0"/>
                <a:ea typeface="ヒラギノ角ゴ Pro W3" charset="-128"/>
              </a:rPr>
              <a:t>Organic</a:t>
            </a:r>
          </a:p>
          <a:p>
            <a:pPr marL="263525" indent="-204788" eaLnBrk="0" hangingPunct="0">
              <a:buClr>
                <a:srgbClr val="000000"/>
              </a:buClr>
              <a:defRPr/>
            </a:pPr>
            <a:r>
              <a:rPr lang="en-US" sz="1400" b="1" dirty="0">
                <a:solidFill>
                  <a:schemeClr val="bg1">
                    <a:lumMod val="65000"/>
                  </a:schemeClr>
                </a:solidFill>
                <a:latin typeface="Calibri" pitchFamily="34" charset="0"/>
                <a:ea typeface="ヒラギノ角ゴ Pro W3" charset="-128"/>
              </a:rPr>
              <a:t>	</a:t>
            </a:r>
            <a:endParaRPr lang="en-US" sz="1200" dirty="0">
              <a:solidFill>
                <a:schemeClr val="bg1">
                  <a:lumMod val="65000"/>
                </a:schemeClr>
              </a:solidFill>
              <a:latin typeface="Calibri" pitchFamily="34" charset="0"/>
              <a:ea typeface="ヒラギノ角ゴ Pro W3" charset="-128"/>
            </a:endParaRPr>
          </a:p>
        </p:txBody>
      </p:sp>
      <p:sp>
        <p:nvSpPr>
          <p:cNvPr id="61" name="Rounded Rectangle 60"/>
          <p:cNvSpPr/>
          <p:nvPr/>
        </p:nvSpPr>
        <p:spPr bwMode="auto">
          <a:xfrm>
            <a:off x="2106613" y="5319714"/>
            <a:ext cx="1836737" cy="1090612"/>
          </a:xfrm>
          <a:prstGeom prst="roundRect">
            <a:avLst/>
          </a:prstGeom>
          <a:solidFill>
            <a:schemeClr val="bg2"/>
          </a:solidFill>
          <a:ln>
            <a:solidFill>
              <a:schemeClr val="bg1">
                <a:lumMod val="85000"/>
              </a:schemeClr>
            </a:solidFill>
            <a:headEnd/>
            <a:tailEnd/>
          </a:ln>
        </p:spPr>
        <p:style>
          <a:lnRef idx="1">
            <a:schemeClr val="accent1"/>
          </a:lnRef>
          <a:fillRef idx="2">
            <a:schemeClr val="accent1"/>
          </a:fillRef>
          <a:effectRef idx="1">
            <a:schemeClr val="accent1"/>
          </a:effectRef>
          <a:fontRef idx="minor">
            <a:schemeClr val="dk1"/>
          </a:fontRef>
        </p:style>
        <p:txBody>
          <a:bodyPr lIns="36000" tIns="0" rIns="0" bIns="36000"/>
          <a:lstStyle/>
          <a:p>
            <a:pPr marL="53975" eaLnBrk="0" hangingPunct="0">
              <a:lnSpc>
                <a:spcPct val="95000"/>
              </a:lnSpc>
              <a:spcAft>
                <a:spcPts val="600"/>
              </a:spcAft>
              <a:buClr>
                <a:srgbClr val="50246E"/>
              </a:buClr>
              <a:buFont typeface="Wingdings" pitchFamily="2" charset="2"/>
              <a:buNone/>
              <a:defRPr/>
            </a:pPr>
            <a:r>
              <a:rPr lang="en-US" altLang="en-US" sz="1600" b="1" dirty="0">
                <a:solidFill>
                  <a:schemeClr val="bg1">
                    <a:lumMod val="65000"/>
                  </a:schemeClr>
                </a:solidFill>
                <a:latin typeface="Calibri" pitchFamily="34" charset="0"/>
                <a:ea typeface="ヒラギノ角ゴ Pro W3" charset="-128"/>
              </a:rPr>
              <a:t>Selective Intake</a:t>
            </a:r>
          </a:p>
          <a:p>
            <a:pPr marL="53975" eaLnBrk="0" hangingPunct="0">
              <a:buClr>
                <a:srgbClr val="000000"/>
              </a:buClr>
              <a:buFont typeface="Wingdings" pitchFamily="2" charset="2"/>
              <a:buNone/>
              <a:defRPr/>
            </a:pPr>
            <a:r>
              <a:rPr lang="en-US" altLang="en-US" sz="1400" dirty="0">
                <a:solidFill>
                  <a:schemeClr val="bg1">
                    <a:lumMod val="65000"/>
                  </a:schemeClr>
                </a:solidFill>
                <a:latin typeface="Calibri" pitchFamily="34" charset="0"/>
                <a:ea typeface="ヒラギノ角ゴ Pro W3" charset="-128"/>
              </a:rPr>
              <a:t>Misperceived                    Behavioral</a:t>
            </a:r>
          </a:p>
          <a:p>
            <a:pPr marL="53975" eaLnBrk="0" hangingPunct="0">
              <a:buClr>
                <a:srgbClr val="000000"/>
              </a:buClr>
              <a:buFont typeface="Wingdings" pitchFamily="2" charset="2"/>
              <a:buNone/>
              <a:defRPr/>
            </a:pPr>
            <a:r>
              <a:rPr lang="en-US" altLang="en-US" sz="1400" dirty="0">
                <a:solidFill>
                  <a:schemeClr val="bg1">
                    <a:lumMod val="65000"/>
                  </a:schemeClr>
                </a:solidFill>
                <a:latin typeface="Calibri" pitchFamily="34" charset="0"/>
                <a:ea typeface="ヒラギノ角ゴ Pro W3" charset="-128"/>
              </a:rPr>
              <a:t>Organic </a:t>
            </a:r>
          </a:p>
          <a:p>
            <a:pPr marL="177800" indent="1588" eaLnBrk="0" hangingPunct="0">
              <a:buClr>
                <a:srgbClr val="000000"/>
              </a:buClr>
              <a:defRPr/>
            </a:pPr>
            <a:r>
              <a:rPr lang="en-US" altLang="en-US" sz="1200" dirty="0">
                <a:solidFill>
                  <a:schemeClr val="bg1">
                    <a:lumMod val="65000"/>
                  </a:schemeClr>
                </a:solidFill>
                <a:latin typeface="Calibri" pitchFamily="34" charset="0"/>
                <a:ea typeface="ヒラギノ角ゴ Pro W3" charset="-128"/>
              </a:rPr>
              <a:t>	</a:t>
            </a:r>
          </a:p>
        </p:txBody>
      </p:sp>
      <p:sp>
        <p:nvSpPr>
          <p:cNvPr id="63" name="TextBox 73"/>
          <p:cNvSpPr>
            <a:spLocks noChangeArrowheads="1"/>
          </p:cNvSpPr>
          <p:nvPr/>
        </p:nvSpPr>
        <p:spPr bwMode="auto">
          <a:xfrm>
            <a:off x="2490788" y="4694238"/>
            <a:ext cx="1057275" cy="374650"/>
          </a:xfrm>
          <a:prstGeom prst="roundRect">
            <a:avLst>
              <a:gd name="adj" fmla="val 16667"/>
            </a:avLst>
          </a:prstGeom>
          <a:solidFill>
            <a:schemeClr val="bg2"/>
          </a:solidFill>
          <a:ln>
            <a:solidFill>
              <a:schemeClr val="bg1">
                <a:lumMod val="85000"/>
              </a:schemeClr>
            </a:solidFill>
            <a:headEnd/>
            <a:tailEnd/>
          </a:ln>
        </p:spPr>
        <p:style>
          <a:lnRef idx="1">
            <a:schemeClr val="accent1"/>
          </a:lnRef>
          <a:fillRef idx="3">
            <a:schemeClr val="accent1"/>
          </a:fillRef>
          <a:effectRef idx="2">
            <a:schemeClr val="accent1"/>
          </a:effectRef>
          <a:fontRef idx="minor">
            <a:schemeClr val="lt1"/>
          </a:fontRef>
        </p:style>
        <p:txBody>
          <a:bodyPr>
            <a:spAutoFit/>
          </a:bodyPr>
          <a:lstStyle/>
          <a:p>
            <a:pPr algn="ctr" eaLnBrk="0" hangingPunct="0">
              <a:defRPr/>
            </a:pPr>
            <a:r>
              <a:rPr lang="en-US" altLang="en-US" sz="1600" b="1" dirty="0">
                <a:solidFill>
                  <a:schemeClr val="bg1">
                    <a:lumMod val="65000"/>
                  </a:schemeClr>
                </a:solidFill>
                <a:latin typeface="Calibri" pitchFamily="34" charset="0"/>
              </a:rPr>
              <a:t>Child</a:t>
            </a:r>
          </a:p>
        </p:txBody>
      </p:sp>
      <p:sp>
        <p:nvSpPr>
          <p:cNvPr id="67" name="Rounded Rectangle 66"/>
          <p:cNvSpPr/>
          <p:nvPr/>
        </p:nvSpPr>
        <p:spPr bwMode="auto">
          <a:xfrm>
            <a:off x="6581775" y="5253038"/>
            <a:ext cx="1838325" cy="1262062"/>
          </a:xfrm>
          <a:prstGeom prst="roundRect">
            <a:avLst/>
          </a:prstGeom>
          <a:solidFill>
            <a:schemeClr val="bg2"/>
          </a:solidFill>
          <a:ln>
            <a:solidFill>
              <a:schemeClr val="bg1">
                <a:lumMod val="85000"/>
              </a:schemeClr>
            </a:solidFill>
            <a:headEnd/>
            <a:tailEnd/>
          </a:ln>
        </p:spPr>
        <p:style>
          <a:lnRef idx="1">
            <a:schemeClr val="accent1"/>
          </a:lnRef>
          <a:fillRef idx="2">
            <a:schemeClr val="accent1"/>
          </a:fillRef>
          <a:effectRef idx="1">
            <a:schemeClr val="accent1"/>
          </a:effectRef>
          <a:fontRef idx="minor">
            <a:schemeClr val="dk1"/>
          </a:fontRef>
        </p:style>
        <p:txBody>
          <a:bodyPr lIns="36000" tIns="0" rIns="36000" bIns="36000"/>
          <a:lstStyle/>
          <a:p>
            <a:pPr marL="120650" eaLnBrk="0" hangingPunct="0">
              <a:lnSpc>
                <a:spcPct val="95000"/>
              </a:lnSpc>
              <a:spcAft>
                <a:spcPts val="600"/>
              </a:spcAft>
              <a:buClr>
                <a:srgbClr val="50246E"/>
              </a:buClr>
              <a:defRPr/>
            </a:pPr>
            <a:r>
              <a:rPr lang="en-US" sz="1600" b="1" dirty="0">
                <a:solidFill>
                  <a:schemeClr val="bg1">
                    <a:lumMod val="65000"/>
                  </a:schemeClr>
                </a:solidFill>
                <a:latin typeface="Calibri" pitchFamily="34" charset="0"/>
                <a:ea typeface="ヒラギノ角ゴ Pro W3" charset="-128"/>
              </a:rPr>
              <a:t>Feeding style</a:t>
            </a:r>
          </a:p>
          <a:p>
            <a:pPr marL="228600" indent="-169863" eaLnBrk="0" hangingPunct="0">
              <a:buClr>
                <a:srgbClr val="000000"/>
              </a:buClr>
              <a:defRPr/>
            </a:pPr>
            <a:r>
              <a:rPr lang="en-US" sz="1400" dirty="0">
                <a:solidFill>
                  <a:schemeClr val="bg1">
                    <a:lumMod val="65000"/>
                  </a:schemeClr>
                </a:solidFill>
                <a:latin typeface="Calibri" pitchFamily="34" charset="0"/>
                <a:ea typeface="ヒラギノ角ゴ Pro W3" charset="-128"/>
              </a:rPr>
              <a:t>Responsive</a:t>
            </a:r>
          </a:p>
          <a:p>
            <a:pPr marL="228600" indent="-169863" eaLnBrk="0" hangingPunct="0">
              <a:buClr>
                <a:srgbClr val="000000"/>
              </a:buClr>
              <a:defRPr/>
            </a:pPr>
            <a:r>
              <a:rPr lang="en-US" sz="1400" dirty="0">
                <a:solidFill>
                  <a:schemeClr val="bg1">
                    <a:lumMod val="65000"/>
                  </a:schemeClr>
                </a:solidFill>
                <a:latin typeface="Calibri" pitchFamily="34" charset="0"/>
                <a:ea typeface="ヒラギノ角ゴ Pro W3" charset="-128"/>
              </a:rPr>
              <a:t>Controlling</a:t>
            </a:r>
          </a:p>
          <a:p>
            <a:pPr marL="228600" indent="-169863" eaLnBrk="0" hangingPunct="0">
              <a:buClr>
                <a:srgbClr val="000000"/>
              </a:buClr>
              <a:defRPr/>
            </a:pPr>
            <a:r>
              <a:rPr lang="en-US" sz="1400" dirty="0">
                <a:solidFill>
                  <a:schemeClr val="bg1">
                    <a:lumMod val="65000"/>
                  </a:schemeClr>
                </a:solidFill>
                <a:latin typeface="Calibri" pitchFamily="34" charset="0"/>
                <a:ea typeface="ヒラギノ角ゴ Pro W3" charset="-128"/>
              </a:rPr>
              <a:t>Indulgent </a:t>
            </a:r>
          </a:p>
          <a:p>
            <a:pPr marL="228600" indent="-169863" eaLnBrk="0" hangingPunct="0">
              <a:buClr>
                <a:srgbClr val="000000"/>
              </a:buClr>
              <a:defRPr/>
            </a:pPr>
            <a:r>
              <a:rPr lang="en-US" sz="1400" dirty="0">
                <a:solidFill>
                  <a:schemeClr val="bg1">
                    <a:lumMod val="65000"/>
                  </a:schemeClr>
                </a:solidFill>
                <a:latin typeface="Calibri" pitchFamily="34" charset="0"/>
                <a:ea typeface="ヒラギノ角ゴ Pro W3" charset="-128"/>
              </a:rPr>
              <a:t>Neglectful</a:t>
            </a:r>
          </a:p>
        </p:txBody>
      </p:sp>
      <p:sp>
        <p:nvSpPr>
          <p:cNvPr id="65" name="TextBox 73"/>
          <p:cNvSpPr>
            <a:spLocks noChangeArrowheads="1"/>
          </p:cNvSpPr>
          <p:nvPr/>
        </p:nvSpPr>
        <p:spPr bwMode="auto">
          <a:xfrm>
            <a:off x="6851650" y="4694238"/>
            <a:ext cx="1439863" cy="374650"/>
          </a:xfrm>
          <a:prstGeom prst="roundRect">
            <a:avLst>
              <a:gd name="adj" fmla="val 16667"/>
            </a:avLst>
          </a:prstGeom>
          <a:solidFill>
            <a:schemeClr val="bg2"/>
          </a:solidFill>
          <a:ln>
            <a:solidFill>
              <a:schemeClr val="bg1">
                <a:lumMod val="85000"/>
              </a:schemeClr>
            </a:solidFill>
            <a:headEnd/>
            <a:tailEnd/>
          </a:ln>
        </p:spPr>
        <p:style>
          <a:lnRef idx="1">
            <a:schemeClr val="accent1"/>
          </a:lnRef>
          <a:fillRef idx="3">
            <a:schemeClr val="accent1"/>
          </a:fillRef>
          <a:effectRef idx="2">
            <a:schemeClr val="accent1"/>
          </a:effectRef>
          <a:fontRef idx="minor">
            <a:schemeClr val="lt1"/>
          </a:fontRef>
        </p:style>
        <p:txBody>
          <a:bodyPr>
            <a:spAutoFit/>
          </a:bodyPr>
          <a:lstStyle/>
          <a:p>
            <a:pPr algn="ctr" eaLnBrk="0" hangingPunct="0">
              <a:defRPr/>
            </a:pPr>
            <a:r>
              <a:rPr lang="en-US" altLang="en-US" sz="1600" b="1" dirty="0">
                <a:solidFill>
                  <a:schemeClr val="bg1">
                    <a:lumMod val="65000"/>
                  </a:schemeClr>
                </a:solidFill>
                <a:latin typeface="Calibri" pitchFamily="34" charset="0"/>
              </a:rPr>
              <a:t>Caregiver</a:t>
            </a:r>
          </a:p>
        </p:txBody>
      </p:sp>
      <p:sp>
        <p:nvSpPr>
          <p:cNvPr id="46" name="red flag grow"/>
          <p:cNvSpPr/>
          <p:nvPr/>
        </p:nvSpPr>
        <p:spPr>
          <a:xfrm>
            <a:off x="793884" y="3427413"/>
            <a:ext cx="2425154" cy="623111"/>
          </a:xfrm>
          <a:prstGeom prst="roundRect">
            <a:avLst/>
          </a:prstGeom>
          <a:solidFill>
            <a:srgbClr val="FFBDBD"/>
          </a:solidFill>
          <a:ln/>
        </p:spPr>
        <p:style>
          <a:lnRef idx="1">
            <a:schemeClr val="accent1"/>
          </a:lnRef>
          <a:fillRef idx="3">
            <a:schemeClr val="accent1"/>
          </a:fillRef>
          <a:effectRef idx="2">
            <a:schemeClr val="accent1"/>
          </a:effectRef>
          <a:fontRef idx="minor">
            <a:schemeClr val="lt1"/>
          </a:fontRef>
        </p:style>
        <p:txBody>
          <a:bodyPr lIns="36000" tIns="36000" rIns="36000" bIns="36000" anchor="ctr" anchorCtr="1"/>
          <a:lstStyle/>
          <a:p>
            <a:pPr algn="ctr">
              <a:spcAft>
                <a:spcPts val="600"/>
              </a:spcAft>
              <a:defRPr/>
            </a:pPr>
            <a:r>
              <a:rPr lang="en-US" altLang="en-US" sz="2000" b="1" dirty="0">
                <a:solidFill>
                  <a:schemeClr val="bg1">
                    <a:lumMod val="65000"/>
                  </a:schemeClr>
                </a:solidFill>
                <a:latin typeface="Calibri" pitchFamily="34" charset="0"/>
                <a:ea typeface="ヒラギノ角ゴ Pro W3" charset="-128"/>
              </a:rPr>
              <a:t>Organic red flags </a:t>
            </a:r>
          </a:p>
        </p:txBody>
      </p:sp>
      <p:sp>
        <p:nvSpPr>
          <p:cNvPr id="47" name="behaviour grow"/>
          <p:cNvSpPr/>
          <p:nvPr/>
        </p:nvSpPr>
        <p:spPr>
          <a:xfrm>
            <a:off x="5853106" y="3379788"/>
            <a:ext cx="2427096" cy="623111"/>
          </a:xfrm>
          <a:prstGeom prst="roundRect">
            <a:avLst/>
          </a:prstGeom>
          <a:solidFill>
            <a:srgbClr val="FFBDBD"/>
          </a:solidFill>
          <a:ln/>
        </p:spPr>
        <p:style>
          <a:lnRef idx="1">
            <a:schemeClr val="accent1"/>
          </a:lnRef>
          <a:fillRef idx="3">
            <a:schemeClr val="accent1"/>
          </a:fillRef>
          <a:effectRef idx="2">
            <a:schemeClr val="accent1"/>
          </a:effectRef>
          <a:fontRef idx="minor">
            <a:schemeClr val="lt1"/>
          </a:fontRef>
        </p:style>
        <p:txBody>
          <a:bodyPr lIns="36000" tIns="36000" rIns="36000" bIns="36000" anchor="ctr" anchorCtr="1"/>
          <a:lstStyle/>
          <a:p>
            <a:pPr algn="ctr">
              <a:spcAft>
                <a:spcPts val="600"/>
              </a:spcAft>
              <a:defRPr/>
            </a:pPr>
            <a:r>
              <a:rPr lang="en-US" altLang="en-US" sz="2000" b="1" dirty="0">
                <a:solidFill>
                  <a:schemeClr val="bg1">
                    <a:lumMod val="65000"/>
                  </a:schemeClr>
                </a:solidFill>
                <a:latin typeface="Calibri" pitchFamily="34" charset="0"/>
                <a:ea typeface="ヒラギノ角ゴ Pro W3" charset="-128"/>
              </a:rPr>
              <a:t>Behavioral  red flags</a:t>
            </a:r>
          </a:p>
        </p:txBody>
      </p:sp>
      <p:sp>
        <p:nvSpPr>
          <p:cNvPr id="92" name="invesigation details"/>
          <p:cNvSpPr/>
          <p:nvPr/>
        </p:nvSpPr>
        <p:spPr>
          <a:xfrm>
            <a:off x="3736975" y="4049713"/>
            <a:ext cx="1714500" cy="531812"/>
          </a:xfrm>
          <a:prstGeom prst="roundRect">
            <a:avLst>
              <a:gd name="adj" fmla="val 5948"/>
            </a:avLst>
          </a:prstGeom>
          <a:solidFill>
            <a:schemeClr val="accent3">
              <a:lumMod val="40000"/>
              <a:lumOff val="60000"/>
            </a:schemeClr>
          </a:solidFill>
          <a:ln/>
        </p:spPr>
        <p:style>
          <a:lnRef idx="1">
            <a:schemeClr val="accent1"/>
          </a:lnRef>
          <a:fillRef idx="2">
            <a:schemeClr val="accent1"/>
          </a:fillRef>
          <a:effectRef idx="1">
            <a:schemeClr val="accent1"/>
          </a:effectRef>
          <a:fontRef idx="minor">
            <a:schemeClr val="dk1"/>
          </a:fontRef>
        </p:style>
        <p:txBody>
          <a:bodyPr lIns="108000" tIns="72000" rIns="108000" bIns="36000"/>
          <a:lstStyle/>
          <a:p>
            <a:pPr marL="177800" indent="-177800" algn="ctr">
              <a:lnSpc>
                <a:spcPct val="85000"/>
              </a:lnSpc>
              <a:spcBef>
                <a:spcPts val="200"/>
              </a:spcBef>
              <a:spcAft>
                <a:spcPts val="200"/>
              </a:spcAft>
              <a:defRPr/>
            </a:pPr>
            <a:r>
              <a:rPr lang="en-US" altLang="en-US" sz="2000" b="1" dirty="0">
                <a:solidFill>
                  <a:schemeClr val="tx1"/>
                </a:solidFill>
                <a:latin typeface="Calibri" pitchFamily="34" charset="0"/>
                <a:ea typeface="ヒラギノ角ゴ Pro W3" charset="-128"/>
              </a:rPr>
              <a:t>Investigations </a:t>
            </a:r>
            <a:r>
              <a:rPr lang="en-US" sz="2000" dirty="0">
                <a:solidFill>
                  <a:srgbClr val="000000"/>
                </a:solidFill>
                <a:latin typeface="Calibri" pitchFamily="34" charset="0"/>
                <a:cs typeface="Arial" pitchFamily="34" charset="0"/>
              </a:rPr>
              <a:t>  </a:t>
            </a:r>
            <a:endParaRPr lang="en-US" sz="1600" dirty="0">
              <a:solidFill>
                <a:srgbClr val="000000"/>
              </a:solidFill>
              <a:latin typeface="Calibri" pitchFamily="34" charset="0"/>
              <a:cs typeface="Arial" pitchFamily="34" charset="0"/>
            </a:endParaRPr>
          </a:p>
        </p:txBody>
      </p:sp>
      <p:sp>
        <p:nvSpPr>
          <p:cNvPr id="34" name="Rounded Rectangle 33"/>
          <p:cNvSpPr/>
          <p:nvPr/>
        </p:nvSpPr>
        <p:spPr bwMode="auto">
          <a:xfrm>
            <a:off x="4076700" y="5319713"/>
            <a:ext cx="1828800" cy="1109662"/>
          </a:xfrm>
          <a:prstGeom prst="roundRect">
            <a:avLst/>
          </a:prstGeom>
          <a:solidFill>
            <a:schemeClr val="bg2"/>
          </a:solidFill>
          <a:ln>
            <a:solidFill>
              <a:schemeClr val="bg1">
                <a:lumMod val="85000"/>
              </a:schemeClr>
            </a:solidFill>
            <a:headEnd/>
            <a:tailEnd/>
          </a:ln>
        </p:spPr>
        <p:style>
          <a:lnRef idx="1">
            <a:schemeClr val="accent1"/>
          </a:lnRef>
          <a:fillRef idx="2">
            <a:schemeClr val="accent1"/>
          </a:fillRef>
          <a:effectRef idx="1">
            <a:schemeClr val="accent1"/>
          </a:effectRef>
          <a:fontRef idx="minor">
            <a:schemeClr val="dk1"/>
          </a:fontRef>
        </p:style>
        <p:txBody>
          <a:bodyPr lIns="36000" tIns="0" rIns="36000" bIns="0"/>
          <a:lstStyle/>
          <a:p>
            <a:pPr marL="342900" indent="-342900">
              <a:lnSpc>
                <a:spcPct val="95000"/>
              </a:lnSpc>
              <a:spcAft>
                <a:spcPts val="600"/>
              </a:spcAft>
              <a:defRPr/>
            </a:pPr>
            <a:r>
              <a:rPr lang="en-US" altLang="en-US" sz="1600" b="1" dirty="0">
                <a:solidFill>
                  <a:schemeClr val="bg1">
                    <a:lumMod val="65000"/>
                  </a:schemeClr>
                </a:solidFill>
                <a:latin typeface="Calibri" pitchFamily="34" charset="0"/>
                <a:ea typeface="ヒラギノ角ゴ Pro W3" charset="-128"/>
              </a:rPr>
              <a:t>Fear of Feeding</a:t>
            </a:r>
          </a:p>
          <a:p>
            <a:pPr marL="177800" indent="-177800">
              <a:defRPr/>
            </a:pPr>
            <a:r>
              <a:rPr lang="en-US" altLang="en-US" sz="1400" dirty="0">
                <a:solidFill>
                  <a:schemeClr val="bg1">
                    <a:lumMod val="65000"/>
                  </a:schemeClr>
                </a:solidFill>
                <a:latin typeface="Calibri" pitchFamily="34" charset="0"/>
                <a:ea typeface="ヒラギノ角ゴ Pro W3" charset="-128"/>
              </a:rPr>
              <a:t>Misperceived</a:t>
            </a:r>
            <a:endParaRPr lang="en-US" altLang="en-US" sz="1200" dirty="0">
              <a:solidFill>
                <a:schemeClr val="bg1">
                  <a:lumMod val="65000"/>
                </a:schemeClr>
              </a:solidFill>
              <a:latin typeface="Calibri" pitchFamily="34" charset="0"/>
              <a:ea typeface="ヒラギノ角ゴ Pro W3" charset="-128"/>
            </a:endParaRPr>
          </a:p>
          <a:p>
            <a:pPr marL="342900" indent="-342900">
              <a:defRPr/>
            </a:pPr>
            <a:r>
              <a:rPr lang="en-US" altLang="en-US" sz="1400" dirty="0">
                <a:solidFill>
                  <a:schemeClr val="bg1">
                    <a:lumMod val="65000"/>
                  </a:schemeClr>
                </a:solidFill>
                <a:latin typeface="Calibri" pitchFamily="34" charset="0"/>
                <a:ea typeface="ヒラギノ角ゴ Pro W3" charset="-128"/>
              </a:rPr>
              <a:t>Behavioral</a:t>
            </a:r>
            <a:endParaRPr lang="en-US" altLang="en-US" sz="1200" dirty="0">
              <a:solidFill>
                <a:schemeClr val="bg1">
                  <a:lumMod val="65000"/>
                </a:schemeClr>
              </a:solidFill>
              <a:latin typeface="Calibri" pitchFamily="34" charset="0"/>
              <a:ea typeface="ヒラギノ角ゴ Pro W3" charset="-128"/>
            </a:endParaRPr>
          </a:p>
          <a:p>
            <a:pPr marL="342900" indent="-342900">
              <a:defRPr/>
            </a:pPr>
            <a:r>
              <a:rPr lang="en-US" altLang="en-US" sz="1400" dirty="0">
                <a:solidFill>
                  <a:schemeClr val="bg1">
                    <a:lumMod val="65000"/>
                  </a:schemeClr>
                </a:solidFill>
                <a:latin typeface="Calibri" pitchFamily="34" charset="0"/>
                <a:ea typeface="ヒラギノ角ゴ Pro W3" charset="-128"/>
              </a:rPr>
              <a:t>Organic</a:t>
            </a:r>
          </a:p>
        </p:txBody>
      </p:sp>
      <p:sp>
        <p:nvSpPr>
          <p:cNvPr id="29" name="Oval 28"/>
          <p:cNvSpPr/>
          <p:nvPr/>
        </p:nvSpPr>
        <p:spPr>
          <a:xfrm>
            <a:off x="381000" y="2514600"/>
            <a:ext cx="8229600" cy="2362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nvesigation details"/>
          <p:cNvSpPr/>
          <p:nvPr/>
        </p:nvSpPr>
        <p:spPr>
          <a:xfrm>
            <a:off x="1066800" y="2057400"/>
            <a:ext cx="6705600" cy="3962400"/>
          </a:xfrm>
          <a:prstGeom prst="roundRect">
            <a:avLst>
              <a:gd name="adj" fmla="val 5948"/>
            </a:avLst>
          </a:prstGeom>
          <a:solidFill>
            <a:schemeClr val="bg1">
              <a:lumMod val="95000"/>
            </a:schemeClr>
          </a:solidFill>
          <a:ln w="2857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36000"/>
          <a:lstStyle/>
          <a:p>
            <a:pPr marL="177800" indent="-177800" algn="ctr">
              <a:lnSpc>
                <a:spcPct val="85000"/>
              </a:lnSpc>
              <a:spcBef>
                <a:spcPts val="200"/>
              </a:spcBef>
              <a:spcAft>
                <a:spcPts val="200"/>
              </a:spcAft>
              <a:defRPr/>
            </a:pPr>
            <a:r>
              <a:rPr lang="en-US" sz="2400" b="1" dirty="0">
                <a:solidFill>
                  <a:srgbClr val="000000"/>
                </a:solidFill>
                <a:latin typeface="Calibri" pitchFamily="34" charset="0"/>
                <a:cs typeface="Arial" pitchFamily="34" charset="0"/>
              </a:rPr>
              <a:t>Basic investigations may include*</a:t>
            </a:r>
            <a:endParaRPr lang="en-US" sz="2000" b="1" dirty="0">
              <a:solidFill>
                <a:srgbClr val="000000"/>
              </a:solidFill>
              <a:latin typeface="Calibri" pitchFamily="34" charset="0"/>
              <a:cs typeface="Arial" pitchFamily="34" charset="0"/>
            </a:endParaRPr>
          </a:p>
          <a:p>
            <a:pPr marL="177800" indent="-177800">
              <a:lnSpc>
                <a:spcPct val="85000"/>
              </a:lnSpc>
              <a:spcBef>
                <a:spcPts val="200"/>
              </a:spcBef>
              <a:spcAft>
                <a:spcPts val="0"/>
              </a:spcAft>
              <a:buFontTx/>
              <a:buChar char="•"/>
              <a:defRPr/>
            </a:pPr>
            <a:r>
              <a:rPr lang="en-US" sz="2000" dirty="0">
                <a:solidFill>
                  <a:srgbClr val="000000"/>
                </a:solidFill>
                <a:latin typeface="Calibri" pitchFamily="34" charset="0"/>
                <a:cs typeface="Arial" pitchFamily="34" charset="0"/>
              </a:rPr>
              <a:t>  Complete blood count</a:t>
            </a:r>
          </a:p>
          <a:p>
            <a:pPr marL="177800" indent="-177800">
              <a:lnSpc>
                <a:spcPct val="85000"/>
              </a:lnSpc>
              <a:spcBef>
                <a:spcPts val="200"/>
              </a:spcBef>
              <a:spcAft>
                <a:spcPts val="0"/>
              </a:spcAft>
              <a:buFontTx/>
              <a:buChar char="•"/>
              <a:defRPr/>
            </a:pPr>
            <a:r>
              <a:rPr lang="en-US" sz="2000" dirty="0">
                <a:solidFill>
                  <a:srgbClr val="000000"/>
                </a:solidFill>
                <a:latin typeface="Calibri" pitchFamily="34" charset="0"/>
                <a:cs typeface="Arial" pitchFamily="34" charset="0"/>
              </a:rPr>
              <a:t>  Comprehensive metabolic panel</a:t>
            </a:r>
          </a:p>
          <a:p>
            <a:pPr marL="177800" indent="-177800">
              <a:lnSpc>
                <a:spcPct val="85000"/>
              </a:lnSpc>
              <a:spcBef>
                <a:spcPts val="200"/>
              </a:spcBef>
              <a:spcAft>
                <a:spcPts val="0"/>
              </a:spcAft>
              <a:buFontTx/>
              <a:buChar char="•"/>
              <a:defRPr/>
            </a:pPr>
            <a:r>
              <a:rPr lang="en-US" sz="2000" dirty="0">
                <a:solidFill>
                  <a:srgbClr val="000000"/>
                </a:solidFill>
                <a:latin typeface="Calibri" pitchFamily="34" charset="0"/>
                <a:cs typeface="Arial" pitchFamily="34" charset="0"/>
              </a:rPr>
              <a:t>  Sedimentation rate</a:t>
            </a:r>
          </a:p>
          <a:p>
            <a:pPr marL="177800" indent="-177800">
              <a:lnSpc>
                <a:spcPct val="85000"/>
              </a:lnSpc>
              <a:spcBef>
                <a:spcPts val="200"/>
              </a:spcBef>
              <a:spcAft>
                <a:spcPts val="0"/>
              </a:spcAft>
              <a:buFontTx/>
              <a:buChar char="•"/>
              <a:defRPr/>
            </a:pPr>
            <a:r>
              <a:rPr lang="en-US" sz="2000" dirty="0">
                <a:solidFill>
                  <a:srgbClr val="000000"/>
                </a:solidFill>
                <a:latin typeface="Calibri" pitchFamily="34" charset="0"/>
                <a:cs typeface="Arial" pitchFamily="34" charset="0"/>
              </a:rPr>
              <a:t>  Complex metabolic panel</a:t>
            </a:r>
          </a:p>
          <a:p>
            <a:pPr marL="177800" indent="-177800">
              <a:lnSpc>
                <a:spcPct val="85000"/>
              </a:lnSpc>
              <a:spcBef>
                <a:spcPts val="200"/>
              </a:spcBef>
              <a:spcAft>
                <a:spcPts val="0"/>
              </a:spcAft>
              <a:buFontTx/>
              <a:buChar char="•"/>
              <a:defRPr/>
            </a:pPr>
            <a:r>
              <a:rPr lang="en-US" sz="2000" dirty="0">
                <a:solidFill>
                  <a:srgbClr val="000000"/>
                </a:solidFill>
                <a:latin typeface="Calibri" pitchFamily="34" charset="0"/>
                <a:cs typeface="Arial" pitchFamily="34" charset="0"/>
              </a:rPr>
              <a:t>  Ferritin</a:t>
            </a:r>
          </a:p>
          <a:p>
            <a:pPr marL="177800" indent="-177800">
              <a:lnSpc>
                <a:spcPct val="85000"/>
              </a:lnSpc>
              <a:spcBef>
                <a:spcPts val="200"/>
              </a:spcBef>
              <a:spcAft>
                <a:spcPts val="0"/>
              </a:spcAft>
              <a:buFontTx/>
              <a:buChar char="•"/>
              <a:defRPr/>
            </a:pPr>
            <a:r>
              <a:rPr lang="en-US" sz="2000" dirty="0">
                <a:solidFill>
                  <a:srgbClr val="000000"/>
                </a:solidFill>
                <a:latin typeface="Calibri" pitchFamily="34" charset="0"/>
                <a:cs typeface="Arial" pitchFamily="34" charset="0"/>
              </a:rPr>
              <a:t>  Lead level </a:t>
            </a:r>
          </a:p>
          <a:p>
            <a:pPr marL="177800" indent="-177800">
              <a:lnSpc>
                <a:spcPct val="85000"/>
              </a:lnSpc>
              <a:spcBef>
                <a:spcPts val="200"/>
              </a:spcBef>
              <a:spcAft>
                <a:spcPts val="0"/>
              </a:spcAft>
              <a:buFontTx/>
              <a:buChar char="•"/>
              <a:defRPr/>
            </a:pPr>
            <a:r>
              <a:rPr lang="en-US" sz="2000" dirty="0">
                <a:solidFill>
                  <a:srgbClr val="000000"/>
                </a:solidFill>
                <a:latin typeface="Calibri" pitchFamily="34" charset="0"/>
                <a:cs typeface="Arial" pitchFamily="34" charset="0"/>
              </a:rPr>
              <a:t>  Total IgA and Antitissue transglutaminase</a:t>
            </a:r>
          </a:p>
          <a:p>
            <a:pPr marL="177800" indent="-177800">
              <a:lnSpc>
                <a:spcPct val="85000"/>
              </a:lnSpc>
              <a:spcBef>
                <a:spcPts val="200"/>
              </a:spcBef>
              <a:spcAft>
                <a:spcPts val="0"/>
              </a:spcAft>
              <a:buFontTx/>
              <a:buChar char="•"/>
              <a:defRPr/>
            </a:pPr>
            <a:r>
              <a:rPr lang="en-US" sz="2000" dirty="0">
                <a:solidFill>
                  <a:srgbClr val="000000"/>
                </a:solidFill>
                <a:latin typeface="Calibri" pitchFamily="34" charset="0"/>
                <a:cs typeface="Arial" pitchFamily="34" charset="0"/>
              </a:rPr>
              <a:t>  Urine analyses</a:t>
            </a:r>
          </a:p>
          <a:p>
            <a:pPr marL="177800" indent="-177800">
              <a:lnSpc>
                <a:spcPct val="85000"/>
              </a:lnSpc>
              <a:spcBef>
                <a:spcPts val="200"/>
              </a:spcBef>
              <a:spcAft>
                <a:spcPts val="0"/>
              </a:spcAft>
              <a:buFontTx/>
              <a:buChar char="•"/>
              <a:defRPr/>
            </a:pPr>
            <a:r>
              <a:rPr lang="en-US" sz="2000" dirty="0">
                <a:solidFill>
                  <a:srgbClr val="000000"/>
                </a:solidFill>
                <a:latin typeface="Calibri" pitchFamily="34" charset="0"/>
                <a:cs typeface="Arial" pitchFamily="34" charset="0"/>
              </a:rPr>
              <a:t>  Stool for </a:t>
            </a:r>
            <a:r>
              <a:rPr lang="en-US" sz="2000" dirty="0" smtClean="0">
                <a:solidFill>
                  <a:srgbClr val="000000"/>
                </a:solidFill>
                <a:latin typeface="Calibri" pitchFamily="34" charset="0"/>
                <a:cs typeface="Arial" pitchFamily="34" charset="0"/>
              </a:rPr>
              <a:t>neutral </a:t>
            </a:r>
            <a:r>
              <a:rPr lang="en-US" sz="2000" dirty="0">
                <a:solidFill>
                  <a:srgbClr val="000000"/>
                </a:solidFill>
                <a:latin typeface="Calibri" pitchFamily="34" charset="0"/>
                <a:cs typeface="Arial" pitchFamily="34" charset="0"/>
              </a:rPr>
              <a:t>fat and elastase</a:t>
            </a:r>
          </a:p>
          <a:p>
            <a:pPr marL="177800" indent="-177800" algn="ctr">
              <a:lnSpc>
                <a:spcPct val="85000"/>
              </a:lnSpc>
              <a:spcBef>
                <a:spcPts val="200"/>
              </a:spcBef>
              <a:spcAft>
                <a:spcPts val="0"/>
              </a:spcAft>
              <a:defRPr/>
            </a:pPr>
            <a:endParaRPr lang="en-US" sz="2000" dirty="0">
              <a:solidFill>
                <a:srgbClr val="000000"/>
              </a:solidFill>
              <a:latin typeface="Calibri" pitchFamily="34" charset="0"/>
              <a:cs typeface="Arial" pitchFamily="34" charset="0"/>
            </a:endParaRPr>
          </a:p>
          <a:p>
            <a:pPr marL="177800" indent="-177800" algn="ctr">
              <a:lnSpc>
                <a:spcPct val="85000"/>
              </a:lnSpc>
              <a:spcBef>
                <a:spcPts val="200"/>
              </a:spcBef>
              <a:spcAft>
                <a:spcPts val="0"/>
              </a:spcAft>
              <a:defRPr/>
            </a:pPr>
            <a:r>
              <a:rPr lang="en-US" sz="1600" dirty="0">
                <a:solidFill>
                  <a:srgbClr val="000000"/>
                </a:solidFill>
                <a:latin typeface="Calibri" pitchFamily="34" charset="0"/>
                <a:cs typeface="Arial" pitchFamily="34" charset="0"/>
              </a:rPr>
              <a:t>* Adjusted for history, physical and regional </a:t>
            </a:r>
            <a:r>
              <a:rPr lang="en-US" sz="1600" dirty="0" smtClean="0">
                <a:solidFill>
                  <a:srgbClr val="000000"/>
                </a:solidFill>
                <a:latin typeface="Calibri" pitchFamily="34" charset="0"/>
                <a:cs typeface="Arial" pitchFamily="34" charset="0"/>
              </a:rPr>
              <a:t> frequency </a:t>
            </a:r>
            <a:r>
              <a:rPr lang="en-US" sz="1600" dirty="0">
                <a:solidFill>
                  <a:srgbClr val="000000"/>
                </a:solidFill>
                <a:latin typeface="Calibri" pitchFamily="34" charset="0"/>
                <a:cs typeface="Arial" pitchFamily="34" charset="0"/>
              </a:rPr>
              <a:t>of disease</a:t>
            </a:r>
          </a:p>
        </p:txBody>
      </p:sp>
      <p:sp>
        <p:nvSpPr>
          <p:cNvPr id="35" name="Rectangle 9"/>
          <p:cNvSpPr txBox="1">
            <a:spLocks noChangeArrowheads="1"/>
          </p:cNvSpPr>
          <p:nvPr/>
        </p:nvSpPr>
        <p:spPr>
          <a:xfrm>
            <a:off x="457200" y="-228600"/>
            <a:ext cx="8007350" cy="1143000"/>
          </a:xfrm>
          <a:prstGeom prst="rect">
            <a:avLst/>
          </a:prstGeom>
          <a:noFill/>
          <a:ln/>
        </p:spPr>
        <p:txBody>
          <a:bodyPr rIns="0" anchor="b">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4400" b="0" i="0" u="none" strike="noStrike" kern="1200" cap="none" spc="0" normalizeH="0" baseline="0" noProof="0" dirty="0" smtClean="0">
                <a:ln>
                  <a:noFill/>
                </a:ln>
                <a:solidFill>
                  <a:schemeClr val="accent3">
                    <a:lumMod val="50000"/>
                  </a:schemeClr>
                </a:solidFill>
                <a:effectLst/>
                <a:uLnTx/>
                <a:uFillTx/>
                <a:latin typeface="+mj-lt"/>
                <a:ea typeface="SimSun" pitchFamily="2" charset="-122"/>
                <a:cs typeface="+mj-cs"/>
              </a:rPr>
              <a:t>Identification and investigation</a:t>
            </a:r>
            <a:endParaRPr kumimoji="0" lang="en-US" altLang="zh-CN" sz="4400" b="0" i="0" u="none" strike="noStrike" kern="1200" cap="none" spc="0" normalizeH="0" baseline="0" noProof="0" dirty="0">
              <a:ln>
                <a:noFill/>
              </a:ln>
              <a:solidFill>
                <a:schemeClr val="accent3">
                  <a:lumMod val="50000"/>
                </a:schemeClr>
              </a:solidFill>
              <a:effectLst/>
              <a:uLnTx/>
              <a:uFillTx/>
              <a:latin typeface="+mj-lt"/>
              <a:ea typeface="SimSun" pitchFamily="2" charset="-122"/>
              <a:cs typeface="+mj-cs"/>
            </a:endParaRPr>
          </a:p>
        </p:txBody>
      </p:sp>
      <p:grpSp>
        <p:nvGrpSpPr>
          <p:cNvPr id="36" name="Group 35"/>
          <p:cNvGrpSpPr/>
          <p:nvPr/>
        </p:nvGrpSpPr>
        <p:grpSpPr>
          <a:xfrm>
            <a:off x="958560" y="6397536"/>
            <a:ext cx="7509600" cy="406357"/>
            <a:chOff x="958560" y="6397536"/>
            <a:chExt cx="7509600" cy="406357"/>
          </a:xfrm>
        </p:grpSpPr>
        <p:pic>
          <p:nvPicPr>
            <p:cNvPr id="37" name="Picture 2"/>
            <p:cNvPicPr>
              <a:picLocks noChangeAspect="1" noChangeArrowheads="1"/>
            </p:cNvPicPr>
            <p:nvPr/>
          </p:nvPicPr>
          <p:blipFill>
            <a:blip r:embed="rId3" cstate="print"/>
            <a:srcRect/>
            <a:stretch>
              <a:fillRect/>
            </a:stretch>
          </p:blipFill>
          <p:spPr bwMode="auto">
            <a:xfrm>
              <a:off x="6324600" y="6414505"/>
              <a:ext cx="2143560" cy="389388"/>
            </a:xfrm>
            <a:prstGeom prst="rect">
              <a:avLst/>
            </a:prstGeom>
            <a:noFill/>
            <a:ln w="9525">
              <a:noFill/>
              <a:round/>
              <a:headEnd/>
              <a:tailEnd/>
            </a:ln>
            <a:effectLst/>
          </p:spPr>
        </p:pic>
        <p:sp>
          <p:nvSpPr>
            <p:cNvPr id="40" name="Text Box 4"/>
            <p:cNvSpPr txBox="1">
              <a:spLocks noChangeArrowheads="1"/>
            </p:cNvSpPr>
            <p:nvPr/>
          </p:nvSpPr>
          <p:spPr bwMode="auto">
            <a:xfrm>
              <a:off x="958560" y="6397536"/>
              <a:ext cx="3918240" cy="231864"/>
            </a:xfrm>
            <a:prstGeom prst="rect">
              <a:avLst/>
            </a:prstGeom>
            <a:noFill/>
            <a:ln w="9525">
              <a:noFill/>
              <a:round/>
              <a:headEnd/>
              <a:tailEnd/>
            </a:ln>
            <a:effectLst/>
          </p:spPr>
          <p:txBody>
            <a:bodyPr lIns="0" tIns="0" rIns="0" bIns="0"/>
            <a:lstStyle/>
            <a:p>
              <a:pPr>
                <a:tabLst>
                  <a:tab pos="656650" algn="l"/>
                  <a:tab pos="1313299" algn="l"/>
                  <a:tab pos="1969949" algn="l"/>
                  <a:tab pos="2626599" algn="l"/>
                  <a:tab pos="3283248" algn="l"/>
                </a:tabLst>
              </a:pPr>
              <a:r>
                <a:rPr lang="en-GB" sz="1100" b="1" dirty="0">
                  <a:solidFill>
                    <a:srgbClr val="000000"/>
                  </a:solidFill>
                  <a:latin typeface="Arial" pitchFamily="34" charset="0"/>
                </a:rPr>
                <a:t>Benny Kerzner et al. </a:t>
              </a:r>
              <a:r>
                <a:rPr lang="en-GB" sz="1100" b="1" dirty="0" err="1">
                  <a:solidFill>
                    <a:srgbClr val="000000"/>
                  </a:solidFill>
                  <a:latin typeface="Arial" pitchFamily="34" charset="0"/>
                </a:rPr>
                <a:t>Pediatrics</a:t>
              </a:r>
              <a:r>
                <a:rPr lang="en-GB" sz="1100" b="1" dirty="0">
                  <a:solidFill>
                    <a:srgbClr val="000000"/>
                  </a:solidFill>
                  <a:latin typeface="Arial" pitchFamily="34" charset="0"/>
                </a:rPr>
                <a:t> 2015;135:344-353</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1000" fill="hold"/>
                                        <p:tgtEl>
                                          <p:spTgt spid="33"/>
                                        </p:tgtEl>
                                        <p:attrNameLst>
                                          <p:attrName>ppt_w</p:attrName>
                                        </p:attrNameLst>
                                      </p:cBhvr>
                                      <p:tavLst>
                                        <p:tav tm="0">
                                          <p:val>
                                            <p:strVal val="#ppt_w*0.70"/>
                                          </p:val>
                                        </p:tav>
                                        <p:tav tm="100000">
                                          <p:val>
                                            <p:strVal val="#ppt_w"/>
                                          </p:val>
                                        </p:tav>
                                      </p:tavLst>
                                    </p:anim>
                                    <p:anim calcmode="lin" valueType="num">
                                      <p:cBhvr>
                                        <p:cTn id="8" dur="1000" fill="hold"/>
                                        <p:tgtEl>
                                          <p:spTgt spid="33"/>
                                        </p:tgtEl>
                                        <p:attrNameLst>
                                          <p:attrName>ppt_h</p:attrName>
                                        </p:attrNameLst>
                                      </p:cBhvr>
                                      <p:tavLst>
                                        <p:tav tm="0">
                                          <p:val>
                                            <p:strVal val="#ppt_h"/>
                                          </p:val>
                                        </p:tav>
                                        <p:tav tm="100000">
                                          <p:val>
                                            <p:strVal val="#ppt_h"/>
                                          </p:val>
                                        </p:tav>
                                      </p:tavLst>
                                    </p:anim>
                                    <p:animEffect transition="in" filter="fade">
                                      <p:cBhvr>
                                        <p:cTn id="9"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838200"/>
            <a:ext cx="84582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 name="Text Box 1"/>
          <p:cNvSpPr txBox="1">
            <a:spLocks noChangeArrowheads="1"/>
          </p:cNvSpPr>
          <p:nvPr/>
        </p:nvSpPr>
        <p:spPr bwMode="auto">
          <a:xfrm>
            <a:off x="381000" y="0"/>
            <a:ext cx="7924800" cy="414764"/>
          </a:xfrm>
          <a:prstGeom prst="rect">
            <a:avLst/>
          </a:prstGeom>
          <a:noFill/>
          <a:ln w="9525">
            <a:noFill/>
            <a:round/>
            <a:headEnd/>
            <a:tailEnd/>
          </a:ln>
          <a:effectLst/>
        </p:spPr>
        <p:txBody>
          <a:bodyPr lIns="0" tIns="0" rIns="0" bIns="0"/>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3600" dirty="0">
                <a:solidFill>
                  <a:srgbClr val="000000"/>
                </a:solidFill>
                <a:latin typeface="+mj-lt"/>
              </a:rPr>
              <a:t>An approach to identifying and managing feeding </a:t>
            </a:r>
            <a:r>
              <a:rPr lang="en-GB" sz="3600" dirty="0" smtClean="0">
                <a:solidFill>
                  <a:srgbClr val="000000"/>
                </a:solidFill>
                <a:latin typeface="+mj-lt"/>
              </a:rPr>
              <a:t>difficulties</a:t>
            </a:r>
            <a:endParaRPr lang="en-GB" sz="3600" dirty="0">
              <a:solidFill>
                <a:srgbClr val="000000"/>
              </a:solidFill>
              <a:latin typeface="+mj-lt"/>
            </a:endParaRPr>
          </a:p>
        </p:txBody>
      </p:sp>
      <p:pic>
        <p:nvPicPr>
          <p:cNvPr id="2051" name="Picture 2"/>
          <p:cNvPicPr>
            <a:picLocks noChangeAspect="1" noChangeArrowheads="1"/>
          </p:cNvPicPr>
          <p:nvPr/>
        </p:nvPicPr>
        <p:blipFill>
          <a:blip r:embed="rId3" cstate="print"/>
          <a:srcRect/>
          <a:stretch>
            <a:fillRect/>
          </a:stretch>
        </p:blipFill>
        <p:spPr bwMode="auto">
          <a:xfrm>
            <a:off x="6324600" y="6414505"/>
            <a:ext cx="2143560" cy="389388"/>
          </a:xfrm>
          <a:prstGeom prst="rect">
            <a:avLst/>
          </a:prstGeom>
          <a:noFill/>
          <a:ln w="9525">
            <a:noFill/>
            <a:round/>
            <a:headEnd/>
            <a:tailEnd/>
          </a:ln>
          <a:effectLst/>
        </p:spPr>
      </p:pic>
      <p:pic>
        <p:nvPicPr>
          <p:cNvPr id="2052" name="Picture 3"/>
          <p:cNvPicPr>
            <a:picLocks noChangeAspect="1" noChangeArrowheads="1"/>
          </p:cNvPicPr>
          <p:nvPr/>
        </p:nvPicPr>
        <p:blipFill>
          <a:blip r:embed="rId4" cstate="print"/>
          <a:srcRect/>
          <a:stretch>
            <a:fillRect/>
          </a:stretch>
        </p:blipFill>
        <p:spPr bwMode="auto">
          <a:xfrm>
            <a:off x="2743200" y="1726986"/>
            <a:ext cx="4259520" cy="4292814"/>
          </a:xfrm>
          <a:prstGeom prst="rect">
            <a:avLst/>
          </a:prstGeom>
          <a:noFill/>
          <a:ln w="9525">
            <a:noFill/>
            <a:round/>
            <a:headEnd/>
            <a:tailEnd/>
          </a:ln>
          <a:effectLst/>
        </p:spPr>
      </p:pic>
      <p:sp>
        <p:nvSpPr>
          <p:cNvPr id="2053" name="Text Box 4"/>
          <p:cNvSpPr txBox="1">
            <a:spLocks noChangeArrowheads="1"/>
          </p:cNvSpPr>
          <p:nvPr/>
        </p:nvSpPr>
        <p:spPr bwMode="auto">
          <a:xfrm>
            <a:off x="729960" y="6397536"/>
            <a:ext cx="3918240" cy="231864"/>
          </a:xfrm>
          <a:prstGeom prst="rect">
            <a:avLst/>
          </a:prstGeom>
          <a:noFill/>
          <a:ln w="9525">
            <a:noFill/>
            <a:round/>
            <a:headEnd/>
            <a:tailEnd/>
          </a:ln>
          <a:effectLst/>
        </p:spPr>
        <p:txBody>
          <a:bodyPr lIns="0" tIns="0" rIns="0" bIns="0"/>
          <a:lstStyle/>
          <a:p>
            <a:pPr>
              <a:tabLst>
                <a:tab pos="656650" algn="l"/>
                <a:tab pos="1313299" algn="l"/>
                <a:tab pos="1969949" algn="l"/>
                <a:tab pos="2626599" algn="l"/>
                <a:tab pos="3283248" algn="l"/>
              </a:tabLst>
            </a:pPr>
            <a:r>
              <a:rPr lang="en-GB" sz="1100" b="1" dirty="0">
                <a:solidFill>
                  <a:srgbClr val="000000"/>
                </a:solidFill>
                <a:latin typeface="Arial" pitchFamily="34" charset="0"/>
              </a:rPr>
              <a:t>Benny Kerzner et al. </a:t>
            </a:r>
            <a:r>
              <a:rPr lang="en-GB" sz="1100" b="1" dirty="0" err="1">
                <a:solidFill>
                  <a:srgbClr val="000000"/>
                </a:solidFill>
                <a:latin typeface="Arial" pitchFamily="34" charset="0"/>
              </a:rPr>
              <a:t>Pediatrics</a:t>
            </a:r>
            <a:r>
              <a:rPr lang="en-GB" sz="1100" b="1" dirty="0">
                <a:solidFill>
                  <a:srgbClr val="000000"/>
                </a:solidFill>
                <a:latin typeface="Arial" pitchFamily="34" charset="0"/>
              </a:rPr>
              <a:t> 2015;135:344-353</a:t>
            </a:r>
          </a:p>
        </p:txBody>
      </p:sp>
      <p:sp>
        <p:nvSpPr>
          <p:cNvPr id="2054" name="Text Box 5"/>
          <p:cNvSpPr txBox="1">
            <a:spLocks noChangeArrowheads="1"/>
          </p:cNvSpPr>
          <p:nvPr/>
        </p:nvSpPr>
        <p:spPr bwMode="auto">
          <a:xfrm>
            <a:off x="424800" y="6613175"/>
            <a:ext cx="4930560" cy="3470764"/>
          </a:xfrm>
          <a:prstGeom prst="rect">
            <a:avLst/>
          </a:prstGeom>
          <a:noFill/>
          <a:ln w="9525">
            <a:noFill/>
            <a:round/>
            <a:headEnd/>
            <a:tailEnd/>
          </a:ln>
          <a:effectLst/>
        </p:spPr>
        <p:txBody>
          <a:bodyPr lIns="0" tIns="0" rIns="0" bIns="0"/>
          <a:lstStyle/>
          <a:p>
            <a:pPr marL="77761" indent="-77761">
              <a:tabLst>
                <a:tab pos="656650" algn="l"/>
                <a:tab pos="1313299" algn="l"/>
                <a:tab pos="1969949" algn="l"/>
                <a:tab pos="2626599" algn="l"/>
                <a:tab pos="3283248" algn="l"/>
                <a:tab pos="3939898" algn="l"/>
                <a:tab pos="4596548" algn="l"/>
              </a:tabLst>
            </a:pPr>
            <a:r>
              <a:rPr lang="en-GB" sz="900" dirty="0">
                <a:solidFill>
                  <a:srgbClr val="000000"/>
                </a:solidFill>
                <a:latin typeface="Arial" pitchFamily="34" charset="0"/>
              </a:rPr>
              <a:t>©2015 by American Academy of </a:t>
            </a:r>
            <a:r>
              <a:rPr lang="en-GB" sz="900" dirty="0" err="1">
                <a:solidFill>
                  <a:srgbClr val="000000"/>
                </a:solidFill>
                <a:latin typeface="Arial" pitchFamily="34" charset="0"/>
              </a:rPr>
              <a:t>Pediatrics</a:t>
            </a:r>
            <a:endParaRPr lang="en-GB" sz="900" dirty="0">
              <a:solidFill>
                <a:srgbClr val="000000"/>
              </a:solidFill>
              <a:latin typeface="Arial" pitchFamily="34" charset="0"/>
            </a:endParaRPr>
          </a:p>
        </p:txBody>
      </p:sp>
      <p:sp>
        <p:nvSpPr>
          <p:cNvPr id="8" name="Text Box 1"/>
          <p:cNvSpPr txBox="1">
            <a:spLocks noChangeArrowheads="1"/>
          </p:cNvSpPr>
          <p:nvPr/>
        </p:nvSpPr>
        <p:spPr bwMode="auto">
          <a:xfrm>
            <a:off x="533400" y="1371600"/>
            <a:ext cx="1905000" cy="414764"/>
          </a:xfrm>
          <a:prstGeom prst="rect">
            <a:avLst/>
          </a:prstGeom>
          <a:noFill/>
          <a:ln w="9525">
            <a:noFill/>
            <a:round/>
            <a:headEnd/>
            <a:tailEnd/>
          </a:ln>
          <a:effectLst/>
        </p:spPr>
        <p:txBody>
          <a:bodyPr lIns="0" tIns="0" rIns="0" bIns="0"/>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500" b="1" dirty="0" smtClean="0">
                <a:solidFill>
                  <a:schemeClr val="bg1">
                    <a:lumMod val="50000"/>
                  </a:schemeClr>
                </a:solidFill>
                <a:latin typeface="Arial" pitchFamily="34" charset="0"/>
              </a:rPr>
              <a:t>Background</a:t>
            </a:r>
            <a:endParaRPr lang="en-GB" sz="1500" b="1" dirty="0">
              <a:solidFill>
                <a:schemeClr val="bg1">
                  <a:lumMod val="50000"/>
                </a:schemeClr>
              </a:solidFill>
              <a:latin typeface="Arial" pitchFamily="34" charset="0"/>
            </a:endParaRPr>
          </a:p>
        </p:txBody>
      </p:sp>
      <p:sp>
        <p:nvSpPr>
          <p:cNvPr id="9" name="Text Box 1"/>
          <p:cNvSpPr txBox="1">
            <a:spLocks noChangeArrowheads="1"/>
          </p:cNvSpPr>
          <p:nvPr/>
        </p:nvSpPr>
        <p:spPr bwMode="auto">
          <a:xfrm>
            <a:off x="533400" y="1752600"/>
            <a:ext cx="1905000" cy="414764"/>
          </a:xfrm>
          <a:prstGeom prst="rect">
            <a:avLst/>
          </a:prstGeom>
          <a:noFill/>
          <a:ln w="9525">
            <a:noFill/>
            <a:round/>
            <a:headEnd/>
            <a:tailEnd/>
          </a:ln>
          <a:effectLst/>
        </p:spPr>
        <p:txBody>
          <a:bodyPr lIns="0" tIns="0" rIns="0" bIns="0"/>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500" b="1" dirty="0" smtClean="0">
                <a:solidFill>
                  <a:schemeClr val="bg1">
                    <a:lumMod val="50000"/>
                  </a:schemeClr>
                </a:solidFill>
                <a:latin typeface="Arial" pitchFamily="34" charset="0"/>
              </a:rPr>
              <a:t>Presentation</a:t>
            </a:r>
            <a:endParaRPr lang="en-GB" sz="1500" b="1" dirty="0">
              <a:solidFill>
                <a:schemeClr val="bg1">
                  <a:lumMod val="50000"/>
                </a:schemeClr>
              </a:solidFill>
              <a:latin typeface="Arial" pitchFamily="34" charset="0"/>
            </a:endParaRPr>
          </a:p>
        </p:txBody>
      </p:sp>
      <p:sp>
        <p:nvSpPr>
          <p:cNvPr id="10" name="Text Box 1"/>
          <p:cNvSpPr txBox="1">
            <a:spLocks noChangeArrowheads="1"/>
          </p:cNvSpPr>
          <p:nvPr/>
        </p:nvSpPr>
        <p:spPr bwMode="auto">
          <a:xfrm>
            <a:off x="533400" y="2743200"/>
            <a:ext cx="1905000" cy="414764"/>
          </a:xfrm>
          <a:prstGeom prst="rect">
            <a:avLst/>
          </a:prstGeom>
          <a:noFill/>
          <a:ln w="9525">
            <a:noFill/>
            <a:round/>
            <a:headEnd/>
            <a:tailEnd/>
          </a:ln>
          <a:effectLst/>
        </p:spPr>
        <p:txBody>
          <a:bodyPr lIns="0" tIns="0" rIns="0" bIns="0"/>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500" b="1" dirty="0" smtClean="0">
                <a:solidFill>
                  <a:schemeClr val="bg1">
                    <a:lumMod val="50000"/>
                  </a:schemeClr>
                </a:solidFill>
                <a:latin typeface="Arial" pitchFamily="34" charset="0"/>
              </a:rPr>
              <a:t>Evaluation</a:t>
            </a:r>
            <a:endParaRPr lang="en-GB" sz="1500" b="1" dirty="0">
              <a:solidFill>
                <a:schemeClr val="bg1">
                  <a:lumMod val="50000"/>
                </a:schemeClr>
              </a:solidFill>
              <a:latin typeface="Arial" pitchFamily="34" charset="0"/>
            </a:endParaRPr>
          </a:p>
        </p:txBody>
      </p:sp>
      <p:sp>
        <p:nvSpPr>
          <p:cNvPr id="11" name="Text Box 1"/>
          <p:cNvSpPr txBox="1">
            <a:spLocks noChangeArrowheads="1"/>
          </p:cNvSpPr>
          <p:nvPr/>
        </p:nvSpPr>
        <p:spPr bwMode="auto">
          <a:xfrm>
            <a:off x="228600" y="4495800"/>
            <a:ext cx="2438400" cy="414764"/>
          </a:xfrm>
          <a:prstGeom prst="rect">
            <a:avLst/>
          </a:prstGeom>
          <a:noFill/>
          <a:ln w="9525">
            <a:noFill/>
            <a:round/>
            <a:headEnd/>
            <a:tailEnd/>
          </a:ln>
          <a:effectLst/>
        </p:spPr>
        <p:txBody>
          <a:bodyPr lIns="0" tIns="0" rIns="0" bIns="0"/>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2000" b="1" dirty="0" smtClean="0">
                <a:latin typeface="Arial" pitchFamily="34" charset="0"/>
              </a:rPr>
              <a:t>Classification  and Management</a:t>
            </a:r>
            <a:endParaRPr lang="en-GB" sz="2000" b="1" dirty="0">
              <a:latin typeface="Arial" pitchFamily="34" charset="0"/>
            </a:endParaRPr>
          </a:p>
        </p:txBody>
      </p:sp>
      <p:sp>
        <p:nvSpPr>
          <p:cNvPr id="13" name="Rectangle 12"/>
          <p:cNvSpPr/>
          <p:nvPr/>
        </p:nvSpPr>
        <p:spPr>
          <a:xfrm>
            <a:off x="0" y="1143000"/>
            <a:ext cx="8229600" cy="152400"/>
          </a:xfrm>
          <a:prstGeom prst="rect">
            <a:avLst/>
          </a:prstGeom>
          <a:solidFill>
            <a:srgbClr val="2B8936"/>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attempts at classification</a:t>
            </a:r>
            <a:endParaRPr lang="en-US" dirty="0"/>
          </a:p>
        </p:txBody>
      </p:sp>
      <p:sp>
        <p:nvSpPr>
          <p:cNvPr id="3" name="Content Placeholder 2"/>
          <p:cNvSpPr>
            <a:spLocks noGrp="1"/>
          </p:cNvSpPr>
          <p:nvPr>
            <p:ph idx="1"/>
          </p:nvPr>
        </p:nvSpPr>
        <p:spPr/>
        <p:txBody>
          <a:bodyPr/>
          <a:lstStyle/>
          <a:p>
            <a:endParaRPr lang="en-US"/>
          </a:p>
        </p:txBody>
      </p:sp>
      <p:grpSp>
        <p:nvGrpSpPr>
          <p:cNvPr id="4" name="Group 14"/>
          <p:cNvGrpSpPr>
            <a:grpSpLocks/>
          </p:cNvGrpSpPr>
          <p:nvPr/>
        </p:nvGrpSpPr>
        <p:grpSpPr bwMode="auto">
          <a:xfrm>
            <a:off x="-228600" y="1524000"/>
            <a:ext cx="9144000" cy="4884737"/>
            <a:chOff x="-30" y="891"/>
            <a:chExt cx="5760" cy="3077"/>
          </a:xfrm>
        </p:grpSpPr>
        <p:pic>
          <p:nvPicPr>
            <p:cNvPr id="5" name="Picture 10"/>
            <p:cNvPicPr>
              <a:picLocks noChangeAspect="1" noChangeArrowheads="1"/>
            </p:cNvPicPr>
            <p:nvPr/>
          </p:nvPicPr>
          <p:blipFill>
            <a:blip r:embed="rId2" cstate="print"/>
            <a:srcRect/>
            <a:stretch>
              <a:fillRect/>
            </a:stretch>
          </p:blipFill>
          <p:spPr bwMode="auto">
            <a:xfrm>
              <a:off x="-30" y="891"/>
              <a:ext cx="5760" cy="3005"/>
            </a:xfrm>
            <a:prstGeom prst="rect">
              <a:avLst/>
            </a:prstGeom>
            <a:noFill/>
            <a:ln w="9525">
              <a:noFill/>
              <a:miter lim="800000"/>
              <a:headEnd/>
              <a:tailEnd/>
            </a:ln>
          </p:spPr>
        </p:pic>
        <p:sp>
          <p:nvSpPr>
            <p:cNvPr id="6" name="Rectangle 3"/>
            <p:cNvSpPr>
              <a:spLocks noChangeArrowheads="1"/>
            </p:cNvSpPr>
            <p:nvPr/>
          </p:nvSpPr>
          <p:spPr bwMode="auto">
            <a:xfrm>
              <a:off x="257" y="1556"/>
              <a:ext cx="3342" cy="2292"/>
            </a:xfrm>
            <a:prstGeom prst="rect">
              <a:avLst/>
            </a:prstGeom>
            <a:noFill/>
            <a:ln w="9525">
              <a:noFill/>
              <a:miter lim="800000"/>
              <a:headEnd/>
              <a:tailEnd/>
            </a:ln>
          </p:spPr>
          <p:txBody>
            <a:bodyPr/>
            <a:lstStyle/>
            <a:p>
              <a:pPr marL="228600" indent="-228600" eaLnBrk="0" hangingPunct="0">
                <a:lnSpc>
                  <a:spcPct val="75000"/>
                </a:lnSpc>
                <a:spcBef>
                  <a:spcPct val="30000"/>
                </a:spcBef>
                <a:buClr>
                  <a:schemeClr val="accent2"/>
                </a:buClr>
                <a:buFontTx/>
                <a:buChar char="•"/>
              </a:pPr>
              <a:r>
                <a:rPr lang="en-US" sz="2000"/>
                <a:t>Food refusal</a:t>
              </a:r>
            </a:p>
            <a:p>
              <a:pPr marL="228600" indent="-228600" eaLnBrk="0" hangingPunct="0">
                <a:lnSpc>
                  <a:spcPct val="75000"/>
                </a:lnSpc>
                <a:spcBef>
                  <a:spcPct val="30000"/>
                </a:spcBef>
                <a:buClr>
                  <a:schemeClr val="accent2"/>
                </a:buClr>
                <a:buFontTx/>
                <a:buChar char="•"/>
              </a:pPr>
              <a:r>
                <a:rPr lang="en-US" sz="2000"/>
                <a:t>Food type selectivity</a:t>
              </a:r>
            </a:p>
            <a:p>
              <a:pPr marL="228600" indent="-228600" eaLnBrk="0" hangingPunct="0">
                <a:lnSpc>
                  <a:spcPct val="75000"/>
                </a:lnSpc>
                <a:spcBef>
                  <a:spcPct val="30000"/>
                </a:spcBef>
                <a:buClr>
                  <a:schemeClr val="accent2"/>
                </a:buClr>
                <a:buFontTx/>
                <a:buChar char="•"/>
              </a:pPr>
              <a:r>
                <a:rPr lang="en-US" sz="2000"/>
                <a:t>Food texture selectivity</a:t>
              </a:r>
            </a:p>
            <a:p>
              <a:pPr marL="228600" indent="-228600" eaLnBrk="0" hangingPunct="0">
                <a:lnSpc>
                  <a:spcPct val="75000"/>
                </a:lnSpc>
                <a:spcBef>
                  <a:spcPct val="30000"/>
                </a:spcBef>
                <a:buClr>
                  <a:schemeClr val="accent2"/>
                </a:buClr>
                <a:buFontTx/>
                <a:buChar char="•"/>
              </a:pPr>
              <a:r>
                <a:rPr lang="en-US" sz="2000"/>
                <a:t>Liquid refusal or selectivity</a:t>
              </a:r>
            </a:p>
            <a:p>
              <a:pPr marL="228600" indent="-228600" eaLnBrk="0" hangingPunct="0">
                <a:lnSpc>
                  <a:spcPct val="75000"/>
                </a:lnSpc>
                <a:spcBef>
                  <a:spcPct val="30000"/>
                </a:spcBef>
                <a:buClr>
                  <a:schemeClr val="accent2"/>
                </a:buClr>
                <a:buFontTx/>
                <a:buChar char="•"/>
              </a:pPr>
              <a:r>
                <a:rPr lang="en-US" sz="2000"/>
                <a:t>Grams of calories consumed low </a:t>
              </a:r>
            </a:p>
            <a:p>
              <a:pPr marL="228600" indent="-228600" eaLnBrk="0" hangingPunct="0">
                <a:lnSpc>
                  <a:spcPct val="75000"/>
                </a:lnSpc>
                <a:spcBef>
                  <a:spcPct val="30000"/>
                </a:spcBef>
                <a:buClr>
                  <a:schemeClr val="accent2"/>
                </a:buClr>
                <a:buFontTx/>
                <a:buChar char="•"/>
              </a:pPr>
              <a:r>
                <a:rPr lang="en-US" sz="2000"/>
                <a:t>Sucking and swallowing problems</a:t>
              </a:r>
            </a:p>
            <a:p>
              <a:pPr marL="228600" indent="-228600" eaLnBrk="0" hangingPunct="0">
                <a:lnSpc>
                  <a:spcPct val="75000"/>
                </a:lnSpc>
                <a:spcBef>
                  <a:spcPct val="30000"/>
                </a:spcBef>
                <a:buClr>
                  <a:schemeClr val="accent2"/>
                </a:buClr>
                <a:buFontTx/>
                <a:buChar char="•"/>
              </a:pPr>
              <a:r>
                <a:rPr lang="en-US" sz="2000"/>
                <a:t>Problems with chewing</a:t>
              </a:r>
            </a:p>
            <a:p>
              <a:pPr marL="228600" indent="-228600" eaLnBrk="0" hangingPunct="0">
                <a:lnSpc>
                  <a:spcPct val="75000"/>
                </a:lnSpc>
                <a:spcBef>
                  <a:spcPct val="30000"/>
                </a:spcBef>
                <a:buClr>
                  <a:schemeClr val="accent2"/>
                </a:buClr>
                <a:buFontTx/>
                <a:buChar char="•"/>
              </a:pPr>
              <a:r>
                <a:rPr lang="en-US" sz="2000"/>
                <a:t>Delays in self feeding</a:t>
              </a:r>
            </a:p>
            <a:p>
              <a:pPr marL="228600" indent="-228600" eaLnBrk="0" hangingPunct="0">
                <a:lnSpc>
                  <a:spcPct val="75000"/>
                </a:lnSpc>
                <a:spcBef>
                  <a:spcPct val="30000"/>
                </a:spcBef>
                <a:buClr>
                  <a:schemeClr val="accent2"/>
                </a:buClr>
                <a:buFontTx/>
                <a:buChar char="•"/>
              </a:pPr>
              <a:r>
                <a:rPr lang="en-US" sz="2000"/>
                <a:t>Delays in self drinking</a:t>
              </a:r>
            </a:p>
            <a:p>
              <a:pPr marL="228600" indent="-228600" eaLnBrk="0" hangingPunct="0">
                <a:lnSpc>
                  <a:spcPct val="75000"/>
                </a:lnSpc>
                <a:spcBef>
                  <a:spcPct val="30000"/>
                </a:spcBef>
                <a:buClr>
                  <a:schemeClr val="accent2"/>
                </a:buClr>
                <a:buFontTx/>
                <a:buChar char="•"/>
              </a:pPr>
              <a:r>
                <a:rPr lang="en-US" sz="2000"/>
                <a:t>Lack of utensil use</a:t>
              </a:r>
            </a:p>
            <a:p>
              <a:pPr marL="228600" indent="-228600" eaLnBrk="0" hangingPunct="0">
                <a:lnSpc>
                  <a:spcPct val="75000"/>
                </a:lnSpc>
                <a:spcBef>
                  <a:spcPct val="30000"/>
                </a:spcBef>
                <a:buClr>
                  <a:schemeClr val="accent2"/>
                </a:buClr>
                <a:buFontTx/>
                <a:buChar char="•"/>
              </a:pPr>
              <a:r>
                <a:rPr lang="en-US" sz="2000"/>
                <a:t>Inappropriate utensil use</a:t>
              </a:r>
            </a:p>
          </p:txBody>
        </p:sp>
        <p:sp>
          <p:nvSpPr>
            <p:cNvPr id="7" name="Rectangle 4"/>
            <p:cNvSpPr>
              <a:spLocks noChangeArrowheads="1"/>
            </p:cNvSpPr>
            <p:nvPr/>
          </p:nvSpPr>
          <p:spPr bwMode="auto">
            <a:xfrm>
              <a:off x="3022" y="1516"/>
              <a:ext cx="2482" cy="2348"/>
            </a:xfrm>
            <a:prstGeom prst="rect">
              <a:avLst/>
            </a:prstGeom>
            <a:noFill/>
            <a:ln w="9525">
              <a:noFill/>
              <a:miter lim="800000"/>
              <a:headEnd/>
              <a:tailEnd/>
            </a:ln>
          </p:spPr>
          <p:txBody>
            <a:bodyPr/>
            <a:lstStyle/>
            <a:p>
              <a:pPr marL="228600" indent="-228600" eaLnBrk="0" hangingPunct="0">
                <a:lnSpc>
                  <a:spcPct val="75000"/>
                </a:lnSpc>
                <a:spcBef>
                  <a:spcPct val="30000"/>
                </a:spcBef>
                <a:buClr>
                  <a:schemeClr val="accent2"/>
                </a:buClr>
                <a:buFontTx/>
                <a:buChar char="•"/>
              </a:pPr>
              <a:r>
                <a:rPr lang="en-US" sz="2000"/>
                <a:t>Problems with lunch box or tray</a:t>
              </a:r>
            </a:p>
            <a:p>
              <a:pPr marL="228600" indent="-228600" eaLnBrk="0" hangingPunct="0">
                <a:lnSpc>
                  <a:spcPct val="75000"/>
                </a:lnSpc>
                <a:spcBef>
                  <a:spcPct val="30000"/>
                </a:spcBef>
                <a:buClr>
                  <a:schemeClr val="accent2"/>
                </a:buClr>
                <a:buFontTx/>
                <a:buChar char="•"/>
              </a:pPr>
              <a:r>
                <a:rPr lang="en-US" sz="2000"/>
                <a:t>Leaving table</a:t>
              </a:r>
            </a:p>
            <a:p>
              <a:pPr marL="228600" indent="-228600" eaLnBrk="0" hangingPunct="0">
                <a:lnSpc>
                  <a:spcPct val="75000"/>
                </a:lnSpc>
                <a:spcBef>
                  <a:spcPct val="30000"/>
                </a:spcBef>
                <a:buClr>
                  <a:schemeClr val="accent2"/>
                </a:buClr>
                <a:buFontTx/>
                <a:buChar char="•"/>
              </a:pPr>
              <a:r>
                <a:rPr lang="en-US" sz="2000"/>
                <a:t>Spitting</a:t>
              </a:r>
            </a:p>
            <a:p>
              <a:pPr marL="228600" indent="-228600" eaLnBrk="0" hangingPunct="0">
                <a:lnSpc>
                  <a:spcPct val="75000"/>
                </a:lnSpc>
                <a:spcBef>
                  <a:spcPct val="30000"/>
                </a:spcBef>
                <a:buClr>
                  <a:schemeClr val="accent2"/>
                </a:buClr>
                <a:buFontTx/>
                <a:buChar char="•"/>
              </a:pPr>
              <a:r>
                <a:rPr lang="en-US" sz="2000"/>
                <a:t>Throwing items</a:t>
              </a:r>
            </a:p>
            <a:p>
              <a:pPr marL="228600" indent="-228600" eaLnBrk="0" hangingPunct="0">
                <a:lnSpc>
                  <a:spcPct val="75000"/>
                </a:lnSpc>
                <a:spcBef>
                  <a:spcPct val="30000"/>
                </a:spcBef>
                <a:buClr>
                  <a:schemeClr val="accent2"/>
                </a:buClr>
                <a:buFontTx/>
                <a:buChar char="•"/>
              </a:pPr>
              <a:r>
                <a:rPr lang="en-US" sz="2000"/>
                <a:t>Aggression</a:t>
              </a:r>
            </a:p>
            <a:p>
              <a:pPr marL="228600" indent="-228600" eaLnBrk="0" hangingPunct="0">
                <a:lnSpc>
                  <a:spcPct val="75000"/>
                </a:lnSpc>
                <a:spcBef>
                  <a:spcPct val="30000"/>
                </a:spcBef>
                <a:buClr>
                  <a:schemeClr val="accent2"/>
                </a:buClr>
                <a:buFontTx/>
                <a:buChar char="•"/>
              </a:pPr>
              <a:r>
                <a:rPr lang="en-US" sz="2000"/>
                <a:t>Inappropriate verbalizations</a:t>
              </a:r>
            </a:p>
            <a:p>
              <a:pPr marL="228600" indent="-228600" eaLnBrk="0" hangingPunct="0">
                <a:lnSpc>
                  <a:spcPct val="75000"/>
                </a:lnSpc>
                <a:spcBef>
                  <a:spcPct val="30000"/>
                </a:spcBef>
                <a:buClr>
                  <a:schemeClr val="accent2"/>
                </a:buClr>
                <a:buFontTx/>
                <a:buChar char="•"/>
              </a:pPr>
              <a:r>
                <a:rPr lang="en-US" sz="2000"/>
                <a:t>Inappropriate noises</a:t>
              </a:r>
            </a:p>
            <a:p>
              <a:pPr marL="228600" indent="-228600" eaLnBrk="0" hangingPunct="0">
                <a:lnSpc>
                  <a:spcPct val="75000"/>
                </a:lnSpc>
                <a:spcBef>
                  <a:spcPct val="30000"/>
                </a:spcBef>
                <a:buClr>
                  <a:schemeClr val="accent2"/>
                </a:buClr>
                <a:buFontTx/>
                <a:buChar char="•"/>
              </a:pPr>
              <a:r>
                <a:rPr lang="en-US" sz="2000"/>
                <a:t>Amount of spillage</a:t>
              </a:r>
            </a:p>
            <a:p>
              <a:pPr marL="228600" indent="-228600" eaLnBrk="0" hangingPunct="0">
                <a:lnSpc>
                  <a:spcPct val="75000"/>
                </a:lnSpc>
                <a:spcBef>
                  <a:spcPct val="30000"/>
                </a:spcBef>
                <a:buClr>
                  <a:schemeClr val="accent2"/>
                </a:buClr>
                <a:buFontTx/>
                <a:buChar char="•"/>
              </a:pPr>
              <a:r>
                <a:rPr lang="en-US" sz="2000"/>
                <a:t>Rate of intake</a:t>
              </a:r>
            </a:p>
            <a:p>
              <a:pPr marL="228600" indent="-228600" eaLnBrk="0" hangingPunct="0">
                <a:lnSpc>
                  <a:spcPct val="75000"/>
                </a:lnSpc>
                <a:spcBef>
                  <a:spcPct val="30000"/>
                </a:spcBef>
                <a:buClr>
                  <a:schemeClr val="accent2"/>
                </a:buClr>
                <a:buFontTx/>
                <a:buChar char="•"/>
              </a:pPr>
              <a:r>
                <a:rPr lang="en-US" sz="2000"/>
                <a:t>Chewing with mouth open</a:t>
              </a:r>
            </a:p>
            <a:p>
              <a:pPr marL="228600" indent="-228600" eaLnBrk="0" hangingPunct="0">
                <a:lnSpc>
                  <a:spcPct val="75000"/>
                </a:lnSpc>
                <a:spcBef>
                  <a:spcPct val="30000"/>
                </a:spcBef>
                <a:buClr>
                  <a:schemeClr val="accent2"/>
                </a:buClr>
                <a:buFontTx/>
                <a:buChar char="•"/>
              </a:pPr>
              <a:r>
                <a:rPr lang="en-US" sz="2000"/>
                <a:t>Lack of napkin use</a:t>
              </a:r>
            </a:p>
          </p:txBody>
        </p:sp>
        <p:sp>
          <p:nvSpPr>
            <p:cNvPr id="8" name="Rectangle 5"/>
            <p:cNvSpPr>
              <a:spLocks noChangeArrowheads="1"/>
            </p:cNvSpPr>
            <p:nvPr/>
          </p:nvSpPr>
          <p:spPr bwMode="auto">
            <a:xfrm>
              <a:off x="273" y="1128"/>
              <a:ext cx="3095" cy="2840"/>
            </a:xfrm>
            <a:prstGeom prst="rect">
              <a:avLst/>
            </a:prstGeom>
            <a:noFill/>
            <a:ln w="9525">
              <a:noFill/>
              <a:miter lim="800000"/>
              <a:headEnd/>
              <a:tailEnd/>
            </a:ln>
            <a:effectLst>
              <a:prstShdw prst="shdw17" dist="17961" dir="2700000">
                <a:srgbClr val="29017A"/>
              </a:prstShdw>
            </a:effectLst>
          </p:spPr>
          <p:txBody>
            <a:bodyPr wrap="none" anchor="ctr"/>
            <a:lstStyle/>
            <a:p>
              <a:endParaRPr lang="en-US"/>
            </a:p>
          </p:txBody>
        </p:sp>
        <p:sp>
          <p:nvSpPr>
            <p:cNvPr id="9" name="Rectangle 11"/>
            <p:cNvSpPr>
              <a:spLocks noChangeArrowheads="1"/>
            </p:cNvSpPr>
            <p:nvPr/>
          </p:nvSpPr>
          <p:spPr bwMode="auto">
            <a:xfrm>
              <a:off x="464" y="1072"/>
              <a:ext cx="4221" cy="2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defRPr/>
              </a:pPr>
              <a:r>
                <a:rPr lang="en-US" b="1"/>
                <a:t>O’Brien, Repp, Williams &amp; Christopher (1991)</a:t>
              </a:r>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Box 6"/>
          <p:cNvSpPr txBox="1">
            <a:spLocks noChangeArrowheads="1"/>
          </p:cNvSpPr>
          <p:nvPr/>
        </p:nvSpPr>
        <p:spPr bwMode="auto">
          <a:xfrm>
            <a:off x="2638266" y="6038986"/>
            <a:ext cx="46169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fontAlgn="base" hangingPunct="1">
              <a:spcBef>
                <a:spcPct val="0"/>
              </a:spcBef>
              <a:spcAft>
                <a:spcPct val="0"/>
              </a:spcAft>
            </a:pPr>
            <a:r>
              <a:rPr lang="en-US" altLang="en-US" sz="2400" b="1" dirty="0">
                <a:solidFill>
                  <a:srgbClr val="000000"/>
                </a:solidFill>
              </a:rPr>
              <a:t>The Population of Children </a:t>
            </a:r>
          </a:p>
        </p:txBody>
      </p:sp>
      <p:sp>
        <p:nvSpPr>
          <p:cNvPr id="12292" name="Rectangle 10"/>
          <p:cNvSpPr>
            <a:spLocks noChangeArrowheads="1"/>
          </p:cNvSpPr>
          <p:nvPr/>
        </p:nvSpPr>
        <p:spPr bwMode="auto">
          <a:xfrm>
            <a:off x="1905000" y="2166975"/>
            <a:ext cx="22923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GB" altLang="en-US" sz="2400" b="1" dirty="0"/>
              <a:t>Mothers implicate ~25% of Children</a:t>
            </a:r>
          </a:p>
        </p:txBody>
      </p:sp>
      <p:pic>
        <p:nvPicPr>
          <p:cNvPr id="12293" name="Picture 2" hidden="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4125" y="1644650"/>
            <a:ext cx="4095750"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8"/>
          <p:cNvGrpSpPr>
            <a:grpSpLocks/>
          </p:cNvGrpSpPr>
          <p:nvPr/>
        </p:nvGrpSpPr>
        <p:grpSpPr bwMode="auto">
          <a:xfrm>
            <a:off x="2579688" y="2032065"/>
            <a:ext cx="3979862" cy="3898900"/>
            <a:chOff x="2570163" y="1601788"/>
            <a:chExt cx="3979862" cy="3898900"/>
          </a:xfrm>
        </p:grpSpPr>
        <p:grpSp>
          <p:nvGrpSpPr>
            <p:cNvPr id="3" name="Group 13"/>
            <p:cNvGrpSpPr>
              <a:grpSpLocks/>
            </p:cNvGrpSpPr>
            <p:nvPr/>
          </p:nvGrpSpPr>
          <p:grpSpPr bwMode="auto">
            <a:xfrm>
              <a:off x="2570163" y="1601788"/>
              <a:ext cx="3979862" cy="3898900"/>
              <a:chOff x="1094937" y="1265507"/>
              <a:chExt cx="3978442" cy="3898232"/>
            </a:xfrm>
          </p:grpSpPr>
          <p:sp>
            <p:nvSpPr>
              <p:cNvPr id="13" name="Isosceles Triangle 12"/>
              <p:cNvSpPr/>
              <p:nvPr/>
            </p:nvSpPr>
            <p:spPr bwMode="auto">
              <a:xfrm>
                <a:off x="1094937" y="1265507"/>
                <a:ext cx="3978442" cy="3898232"/>
              </a:xfrm>
              <a:prstGeom prst="triangle">
                <a:avLst/>
              </a:prstGeom>
              <a:solidFill>
                <a:srgbClr val="00B05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eaLnBrk="0" fontAlgn="base" hangingPunct="0">
                  <a:spcBef>
                    <a:spcPct val="0"/>
                  </a:spcBef>
                  <a:spcAft>
                    <a:spcPct val="0"/>
                  </a:spcAft>
                  <a:defRPr/>
                </a:pPr>
                <a:endParaRPr lang="en-GB" sz="2400" dirty="0">
                  <a:solidFill>
                    <a:srgbClr val="000000"/>
                  </a:solidFill>
                  <a:latin typeface="Times"/>
                </a:endParaRPr>
              </a:p>
            </p:txBody>
          </p:sp>
          <p:sp>
            <p:nvSpPr>
              <p:cNvPr id="14" name="Isosceles Triangle 13"/>
              <p:cNvSpPr/>
              <p:nvPr/>
            </p:nvSpPr>
            <p:spPr bwMode="auto">
              <a:xfrm>
                <a:off x="2092002" y="1265507"/>
                <a:ext cx="1990090" cy="1949116"/>
              </a:xfrm>
              <a:prstGeom prst="triangle">
                <a:avLst/>
              </a:prstGeom>
              <a:solidFill>
                <a:srgbClr val="FF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eaLnBrk="0" fontAlgn="base" hangingPunct="0">
                  <a:spcBef>
                    <a:spcPct val="0"/>
                  </a:spcBef>
                  <a:spcAft>
                    <a:spcPct val="0"/>
                  </a:spcAft>
                  <a:defRPr/>
                </a:pPr>
                <a:endParaRPr lang="en-GB" sz="2400" dirty="0">
                  <a:solidFill>
                    <a:srgbClr val="000000"/>
                  </a:solidFill>
                  <a:latin typeface="Times"/>
                </a:endParaRPr>
              </a:p>
            </p:txBody>
          </p:sp>
        </p:grpSp>
        <p:sp>
          <p:nvSpPr>
            <p:cNvPr id="12296" name="TextBox 9"/>
            <p:cNvSpPr txBox="1">
              <a:spLocks noChangeArrowheads="1"/>
            </p:cNvSpPr>
            <p:nvPr/>
          </p:nvSpPr>
          <p:spPr bwMode="auto">
            <a:xfrm>
              <a:off x="3455988" y="2586038"/>
              <a:ext cx="22304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fontAlgn="base" hangingPunct="1">
                <a:spcBef>
                  <a:spcPct val="0"/>
                </a:spcBef>
                <a:spcAft>
                  <a:spcPct val="0"/>
                </a:spcAft>
              </a:pPr>
              <a:r>
                <a:rPr lang="en-US" altLang="en-US" sz="2400" b="1" dirty="0">
                  <a:solidFill>
                    <a:srgbClr val="FFFFFF"/>
                  </a:solidFill>
                </a:rPr>
                <a:t> Feeding </a:t>
              </a:r>
              <a:r>
                <a:rPr lang="en-US" altLang="en-US" sz="2400" b="1" dirty="0" smtClean="0">
                  <a:solidFill>
                    <a:srgbClr val="FFFFFF"/>
                  </a:solidFill>
                </a:rPr>
                <a:t>Concerns</a:t>
              </a:r>
              <a:endParaRPr lang="en-US" altLang="en-US" sz="2400" b="1" dirty="0">
                <a:solidFill>
                  <a:srgbClr val="FFFFFF"/>
                </a:solidFill>
              </a:endParaRPr>
            </a:p>
          </p:txBody>
        </p:sp>
        <p:sp>
          <p:nvSpPr>
            <p:cNvPr id="12297" name="TextBox 9"/>
            <p:cNvSpPr txBox="1">
              <a:spLocks noChangeArrowheads="1"/>
            </p:cNvSpPr>
            <p:nvPr/>
          </p:nvSpPr>
          <p:spPr bwMode="auto">
            <a:xfrm>
              <a:off x="3448050" y="4341813"/>
              <a:ext cx="22304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fontAlgn="base" hangingPunct="1">
                <a:spcBef>
                  <a:spcPct val="0"/>
                </a:spcBef>
                <a:spcAft>
                  <a:spcPct val="0"/>
                </a:spcAft>
              </a:pPr>
              <a:r>
                <a:rPr lang="en-US" altLang="en-US" sz="2400" b="1" dirty="0">
                  <a:solidFill>
                    <a:srgbClr val="FFFFFF"/>
                  </a:solidFill>
                </a:rPr>
                <a:t> Normal</a:t>
              </a:r>
            </a:p>
          </p:txBody>
        </p:sp>
      </p:grpSp>
      <p:sp>
        <p:nvSpPr>
          <p:cNvPr id="12" name="AutoShape 4"/>
          <p:cNvSpPr>
            <a:spLocks noChangeArrowheads="1"/>
          </p:cNvSpPr>
          <p:nvPr/>
        </p:nvSpPr>
        <p:spPr bwMode="auto">
          <a:xfrm>
            <a:off x="3577110" y="2038451"/>
            <a:ext cx="1950026" cy="1963699"/>
          </a:xfrm>
          <a:prstGeom prst="triangle">
            <a:avLst>
              <a:gd name="adj" fmla="val 49273"/>
            </a:avLst>
          </a:prstGeom>
          <a:gradFill flip="none" rotWithShape="1">
            <a:gsLst>
              <a:gs pos="0">
                <a:schemeClr val="bg1"/>
              </a:gs>
              <a:gs pos="100000">
                <a:srgbClr val="F80830"/>
              </a:gs>
            </a:gsLst>
            <a:lin ang="16200000" scaled="1"/>
            <a:tileRect/>
          </a:gradFill>
          <a:ln w="38100">
            <a:solidFill>
              <a:srgbClr val="DC2E4B"/>
            </a:solidFill>
            <a:miter lim="800000"/>
            <a:headEnd/>
            <a:tailEnd/>
          </a:ln>
        </p:spPr>
        <p:txBody>
          <a:bodyPr rot="10800000" vert="eaVert" wrap="none" anchor="ctr"/>
          <a:lstStyle/>
          <a:p>
            <a:pPr fontAlgn="base">
              <a:spcBef>
                <a:spcPct val="0"/>
              </a:spcBef>
              <a:spcAft>
                <a:spcPct val="0"/>
              </a:spcAft>
            </a:pPr>
            <a:endParaRPr lang="en-US" altLang="en-US" sz="2400" dirty="0">
              <a:solidFill>
                <a:srgbClr val="000000"/>
              </a:solidFill>
            </a:endParaRPr>
          </a:p>
        </p:txBody>
      </p:sp>
      <p:pic>
        <p:nvPicPr>
          <p:cNvPr id="16" name="Picture 21" descr="autisum-struggle"/>
          <p:cNvPicPr>
            <a:picLocks noChangeAspect="1" noChangeArrowheads="1"/>
          </p:cNvPicPr>
          <p:nvPr/>
        </p:nvPicPr>
        <p:blipFill>
          <a:blip r:embed="rId4" cstate="print"/>
          <a:srcRect l="53403" t="15224" r="8969" b="11568"/>
          <a:stretch>
            <a:fillRect/>
          </a:stretch>
        </p:blipFill>
        <p:spPr bwMode="auto">
          <a:xfrm>
            <a:off x="4580731" y="1599611"/>
            <a:ext cx="667473" cy="864908"/>
          </a:xfrm>
          <a:prstGeom prst="roundRect">
            <a:avLst/>
          </a:prstGeom>
          <a:ln w="19050">
            <a:solidFill>
              <a:srgbClr val="FF0000"/>
            </a:solidFill>
          </a:ln>
        </p:spPr>
      </p:pic>
      <p:pic>
        <p:nvPicPr>
          <p:cNvPr id="17" name="Picture 22" descr="1 Gig card 049"/>
          <p:cNvPicPr>
            <a:picLocks noChangeAspect="1" noChangeArrowheads="1"/>
          </p:cNvPicPr>
          <p:nvPr/>
        </p:nvPicPr>
        <p:blipFill>
          <a:blip r:embed="rId5" cstate="print"/>
          <a:srcRect r="-21"/>
          <a:stretch>
            <a:fillRect/>
          </a:stretch>
        </p:blipFill>
        <p:spPr bwMode="auto">
          <a:xfrm>
            <a:off x="5349357" y="3513510"/>
            <a:ext cx="693185" cy="691885"/>
          </a:xfrm>
          <a:prstGeom prst="roundRect">
            <a:avLst/>
          </a:prstGeom>
          <a:ln w="19050">
            <a:solidFill>
              <a:srgbClr val="2B8936"/>
            </a:solidFill>
          </a:ln>
        </p:spPr>
      </p:pic>
      <p:sp>
        <p:nvSpPr>
          <p:cNvPr id="19" name="Title 11"/>
          <p:cNvSpPr>
            <a:spLocks noGrp="1"/>
          </p:cNvSpPr>
          <p:nvPr>
            <p:ph type="title"/>
          </p:nvPr>
        </p:nvSpPr>
        <p:spPr>
          <a:xfrm>
            <a:off x="457200" y="0"/>
            <a:ext cx="8229600" cy="1143000"/>
          </a:xfrm>
        </p:spPr>
        <p:txBody>
          <a:bodyPr>
            <a:normAutofit fontScale="90000"/>
          </a:bodyPr>
          <a:lstStyle/>
          <a:p>
            <a:r>
              <a:rPr lang="en-GB" altLang="en-US" dirty="0" smtClean="0">
                <a:ea typeface="ヒラギノ角ゴ Pro W3" charset="-128"/>
              </a:rPr>
              <a:t>The population of children with feeding difficulties</a:t>
            </a:r>
          </a:p>
        </p:txBody>
      </p:sp>
    </p:spTree>
    <p:extLst>
      <p:ext uri="{BB962C8B-B14F-4D97-AF65-F5344CB8AC3E}">
        <p14:creationId xmlns:p14="http://schemas.microsoft.com/office/powerpoint/2010/main" val="130287063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838200"/>
            <a:ext cx="84582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 name="Text Box 1"/>
          <p:cNvSpPr txBox="1">
            <a:spLocks noChangeArrowheads="1"/>
          </p:cNvSpPr>
          <p:nvPr/>
        </p:nvSpPr>
        <p:spPr bwMode="auto">
          <a:xfrm>
            <a:off x="381000" y="0"/>
            <a:ext cx="7924800" cy="414764"/>
          </a:xfrm>
          <a:prstGeom prst="rect">
            <a:avLst/>
          </a:prstGeom>
          <a:noFill/>
          <a:ln w="9525">
            <a:noFill/>
            <a:round/>
            <a:headEnd/>
            <a:tailEnd/>
          </a:ln>
          <a:effectLst/>
        </p:spPr>
        <p:txBody>
          <a:bodyPr lIns="0" tIns="0" rIns="0" bIns="0"/>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3600" dirty="0">
                <a:solidFill>
                  <a:srgbClr val="000000"/>
                </a:solidFill>
                <a:latin typeface="+mj-lt"/>
              </a:rPr>
              <a:t>An approach to identifying and managing feeding </a:t>
            </a:r>
            <a:r>
              <a:rPr lang="en-GB" sz="3600" dirty="0" smtClean="0">
                <a:solidFill>
                  <a:srgbClr val="000000"/>
                </a:solidFill>
                <a:latin typeface="+mj-lt"/>
              </a:rPr>
              <a:t>difficulties</a:t>
            </a:r>
            <a:endParaRPr lang="en-GB" sz="3600" dirty="0">
              <a:solidFill>
                <a:srgbClr val="000000"/>
              </a:solidFill>
              <a:latin typeface="+mj-lt"/>
            </a:endParaRPr>
          </a:p>
        </p:txBody>
      </p:sp>
      <p:pic>
        <p:nvPicPr>
          <p:cNvPr id="2051" name="Picture 2"/>
          <p:cNvPicPr>
            <a:picLocks noChangeAspect="1" noChangeArrowheads="1"/>
          </p:cNvPicPr>
          <p:nvPr/>
        </p:nvPicPr>
        <p:blipFill>
          <a:blip r:embed="rId3" cstate="print"/>
          <a:srcRect/>
          <a:stretch>
            <a:fillRect/>
          </a:stretch>
        </p:blipFill>
        <p:spPr bwMode="auto">
          <a:xfrm>
            <a:off x="6324600" y="6414505"/>
            <a:ext cx="2143560" cy="389388"/>
          </a:xfrm>
          <a:prstGeom prst="rect">
            <a:avLst/>
          </a:prstGeom>
          <a:noFill/>
          <a:ln w="9525">
            <a:noFill/>
            <a:round/>
            <a:headEnd/>
            <a:tailEnd/>
          </a:ln>
          <a:effectLst/>
        </p:spPr>
      </p:pic>
      <p:pic>
        <p:nvPicPr>
          <p:cNvPr id="2052" name="Picture 3"/>
          <p:cNvPicPr>
            <a:picLocks noChangeAspect="1" noChangeArrowheads="1"/>
          </p:cNvPicPr>
          <p:nvPr/>
        </p:nvPicPr>
        <p:blipFill>
          <a:blip r:embed="rId4" cstate="print"/>
          <a:srcRect/>
          <a:stretch>
            <a:fillRect/>
          </a:stretch>
        </p:blipFill>
        <p:spPr bwMode="auto">
          <a:xfrm>
            <a:off x="2743200" y="1726986"/>
            <a:ext cx="4259520" cy="4292814"/>
          </a:xfrm>
          <a:prstGeom prst="rect">
            <a:avLst/>
          </a:prstGeom>
          <a:noFill/>
          <a:ln w="9525">
            <a:noFill/>
            <a:round/>
            <a:headEnd/>
            <a:tailEnd/>
          </a:ln>
          <a:effectLst/>
        </p:spPr>
      </p:pic>
      <p:sp>
        <p:nvSpPr>
          <p:cNvPr id="2053" name="Text Box 4"/>
          <p:cNvSpPr txBox="1">
            <a:spLocks noChangeArrowheads="1"/>
          </p:cNvSpPr>
          <p:nvPr/>
        </p:nvSpPr>
        <p:spPr bwMode="auto">
          <a:xfrm>
            <a:off x="609600" y="6397536"/>
            <a:ext cx="3918240" cy="231864"/>
          </a:xfrm>
          <a:prstGeom prst="rect">
            <a:avLst/>
          </a:prstGeom>
          <a:noFill/>
          <a:ln w="9525">
            <a:noFill/>
            <a:round/>
            <a:headEnd/>
            <a:tailEnd/>
          </a:ln>
          <a:effectLst/>
        </p:spPr>
        <p:txBody>
          <a:bodyPr lIns="0" tIns="0" rIns="0" bIns="0"/>
          <a:lstStyle/>
          <a:p>
            <a:pPr>
              <a:tabLst>
                <a:tab pos="656650" algn="l"/>
                <a:tab pos="1313299" algn="l"/>
                <a:tab pos="1969949" algn="l"/>
                <a:tab pos="2626599" algn="l"/>
                <a:tab pos="3283248" algn="l"/>
              </a:tabLst>
            </a:pPr>
            <a:r>
              <a:rPr lang="en-GB" sz="1100" b="1" dirty="0">
                <a:solidFill>
                  <a:srgbClr val="000000"/>
                </a:solidFill>
                <a:latin typeface="Arial" pitchFamily="34" charset="0"/>
              </a:rPr>
              <a:t>Benny Kerzner et al. </a:t>
            </a:r>
            <a:r>
              <a:rPr lang="en-GB" sz="1100" b="1" dirty="0" err="1">
                <a:solidFill>
                  <a:srgbClr val="000000"/>
                </a:solidFill>
                <a:latin typeface="Arial" pitchFamily="34" charset="0"/>
              </a:rPr>
              <a:t>Pediatrics</a:t>
            </a:r>
            <a:r>
              <a:rPr lang="en-GB" sz="1100" b="1" dirty="0">
                <a:solidFill>
                  <a:srgbClr val="000000"/>
                </a:solidFill>
                <a:latin typeface="Arial" pitchFamily="34" charset="0"/>
              </a:rPr>
              <a:t> 2015;135:344-353</a:t>
            </a:r>
          </a:p>
        </p:txBody>
      </p:sp>
      <p:sp>
        <p:nvSpPr>
          <p:cNvPr id="2054" name="Text Box 5"/>
          <p:cNvSpPr txBox="1">
            <a:spLocks noChangeArrowheads="1"/>
          </p:cNvSpPr>
          <p:nvPr/>
        </p:nvSpPr>
        <p:spPr bwMode="auto">
          <a:xfrm>
            <a:off x="424800" y="6613175"/>
            <a:ext cx="4930560" cy="3470764"/>
          </a:xfrm>
          <a:prstGeom prst="rect">
            <a:avLst/>
          </a:prstGeom>
          <a:noFill/>
          <a:ln w="9525">
            <a:noFill/>
            <a:round/>
            <a:headEnd/>
            <a:tailEnd/>
          </a:ln>
          <a:effectLst/>
        </p:spPr>
        <p:txBody>
          <a:bodyPr lIns="0" tIns="0" rIns="0" bIns="0"/>
          <a:lstStyle/>
          <a:p>
            <a:pPr marL="77761" indent="-77761">
              <a:tabLst>
                <a:tab pos="656650" algn="l"/>
                <a:tab pos="1313299" algn="l"/>
                <a:tab pos="1969949" algn="l"/>
                <a:tab pos="2626599" algn="l"/>
                <a:tab pos="3283248" algn="l"/>
                <a:tab pos="3939898" algn="l"/>
                <a:tab pos="4596548" algn="l"/>
              </a:tabLst>
            </a:pPr>
            <a:r>
              <a:rPr lang="en-GB" sz="900" dirty="0">
                <a:solidFill>
                  <a:srgbClr val="000000"/>
                </a:solidFill>
                <a:latin typeface="Arial" pitchFamily="34" charset="0"/>
              </a:rPr>
              <a:t>©2015 by American Academy of </a:t>
            </a:r>
            <a:r>
              <a:rPr lang="en-GB" sz="900" dirty="0" err="1">
                <a:solidFill>
                  <a:srgbClr val="000000"/>
                </a:solidFill>
                <a:latin typeface="Arial" pitchFamily="34" charset="0"/>
              </a:rPr>
              <a:t>Pediatrics</a:t>
            </a:r>
            <a:endParaRPr lang="en-GB" sz="900" dirty="0">
              <a:solidFill>
                <a:srgbClr val="000000"/>
              </a:solidFill>
              <a:latin typeface="Arial" pitchFamily="34" charset="0"/>
            </a:endParaRPr>
          </a:p>
        </p:txBody>
      </p:sp>
      <p:sp>
        <p:nvSpPr>
          <p:cNvPr id="8" name="Text Box 1"/>
          <p:cNvSpPr txBox="1">
            <a:spLocks noChangeArrowheads="1"/>
          </p:cNvSpPr>
          <p:nvPr/>
        </p:nvSpPr>
        <p:spPr bwMode="auto">
          <a:xfrm>
            <a:off x="533400" y="1371600"/>
            <a:ext cx="1905000" cy="414764"/>
          </a:xfrm>
          <a:prstGeom prst="rect">
            <a:avLst/>
          </a:prstGeom>
          <a:noFill/>
          <a:ln w="9525">
            <a:noFill/>
            <a:round/>
            <a:headEnd/>
            <a:tailEnd/>
          </a:ln>
          <a:effectLst/>
        </p:spPr>
        <p:txBody>
          <a:bodyPr lIns="0" tIns="0" rIns="0" bIns="0"/>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b="1" dirty="0" smtClean="0">
                <a:solidFill>
                  <a:srgbClr val="000000"/>
                </a:solidFill>
                <a:latin typeface="Arial" pitchFamily="34" charset="0"/>
              </a:rPr>
              <a:t>Background</a:t>
            </a:r>
            <a:endParaRPr lang="en-GB" b="1" dirty="0">
              <a:solidFill>
                <a:srgbClr val="000000"/>
              </a:solidFill>
              <a:latin typeface="Arial" pitchFamily="34" charset="0"/>
            </a:endParaRPr>
          </a:p>
        </p:txBody>
      </p:sp>
      <p:sp>
        <p:nvSpPr>
          <p:cNvPr id="9" name="Text Box 1"/>
          <p:cNvSpPr txBox="1">
            <a:spLocks noChangeArrowheads="1"/>
          </p:cNvSpPr>
          <p:nvPr/>
        </p:nvSpPr>
        <p:spPr bwMode="auto">
          <a:xfrm>
            <a:off x="533400" y="1752600"/>
            <a:ext cx="1905000" cy="414764"/>
          </a:xfrm>
          <a:prstGeom prst="rect">
            <a:avLst/>
          </a:prstGeom>
          <a:noFill/>
          <a:ln w="9525">
            <a:noFill/>
            <a:round/>
            <a:headEnd/>
            <a:tailEnd/>
          </a:ln>
          <a:effectLst/>
        </p:spPr>
        <p:txBody>
          <a:bodyPr lIns="0" tIns="0" rIns="0" bIns="0"/>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b="1" dirty="0" smtClean="0">
                <a:latin typeface="Arial" pitchFamily="34" charset="0"/>
              </a:rPr>
              <a:t>Presentation</a:t>
            </a:r>
            <a:endParaRPr lang="en-GB" b="1" dirty="0">
              <a:latin typeface="Arial" pitchFamily="34" charset="0"/>
            </a:endParaRPr>
          </a:p>
        </p:txBody>
      </p:sp>
      <p:sp>
        <p:nvSpPr>
          <p:cNvPr id="10" name="Text Box 1"/>
          <p:cNvSpPr txBox="1">
            <a:spLocks noChangeArrowheads="1"/>
          </p:cNvSpPr>
          <p:nvPr/>
        </p:nvSpPr>
        <p:spPr bwMode="auto">
          <a:xfrm>
            <a:off x="533400" y="2743200"/>
            <a:ext cx="1905000" cy="414764"/>
          </a:xfrm>
          <a:prstGeom prst="rect">
            <a:avLst/>
          </a:prstGeom>
          <a:noFill/>
          <a:ln w="9525">
            <a:noFill/>
            <a:round/>
            <a:headEnd/>
            <a:tailEnd/>
          </a:ln>
          <a:effectLst/>
        </p:spPr>
        <p:txBody>
          <a:bodyPr lIns="0" tIns="0" rIns="0" bIns="0"/>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b="1" dirty="0" smtClean="0">
                <a:solidFill>
                  <a:srgbClr val="000000"/>
                </a:solidFill>
                <a:latin typeface="Arial" pitchFamily="34" charset="0"/>
              </a:rPr>
              <a:t>Evaluation</a:t>
            </a:r>
            <a:endParaRPr lang="en-GB" b="1" dirty="0">
              <a:solidFill>
                <a:srgbClr val="000000"/>
              </a:solidFill>
              <a:latin typeface="Arial" pitchFamily="34" charset="0"/>
            </a:endParaRPr>
          </a:p>
        </p:txBody>
      </p:sp>
      <p:sp>
        <p:nvSpPr>
          <p:cNvPr id="11" name="Text Box 1"/>
          <p:cNvSpPr txBox="1">
            <a:spLocks noChangeArrowheads="1"/>
          </p:cNvSpPr>
          <p:nvPr/>
        </p:nvSpPr>
        <p:spPr bwMode="auto">
          <a:xfrm>
            <a:off x="533400" y="4800600"/>
            <a:ext cx="1905000" cy="414764"/>
          </a:xfrm>
          <a:prstGeom prst="rect">
            <a:avLst/>
          </a:prstGeom>
          <a:noFill/>
          <a:ln w="9525">
            <a:noFill/>
            <a:round/>
            <a:headEnd/>
            <a:tailEnd/>
          </a:ln>
          <a:effectLst/>
        </p:spPr>
        <p:txBody>
          <a:bodyPr lIns="0" tIns="0" rIns="0" bIns="0"/>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b="1" dirty="0" smtClean="0">
                <a:solidFill>
                  <a:srgbClr val="000000"/>
                </a:solidFill>
                <a:latin typeface="Arial" pitchFamily="34" charset="0"/>
              </a:rPr>
              <a:t>Classification  and Management</a:t>
            </a:r>
            <a:endParaRPr lang="en-GB" b="1" dirty="0">
              <a:solidFill>
                <a:srgbClr val="000000"/>
              </a:solidFill>
              <a:latin typeface="Arial" pitchFamily="34" charset="0"/>
            </a:endParaRPr>
          </a:p>
        </p:txBody>
      </p:sp>
      <p:sp>
        <p:nvSpPr>
          <p:cNvPr id="13" name="Rectangle 12"/>
          <p:cNvSpPr/>
          <p:nvPr/>
        </p:nvSpPr>
        <p:spPr>
          <a:xfrm>
            <a:off x="0" y="1143000"/>
            <a:ext cx="8229600" cy="152400"/>
          </a:xfrm>
          <a:prstGeom prst="rect">
            <a:avLst/>
          </a:prstGeom>
          <a:solidFill>
            <a:srgbClr val="2B8936"/>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p:cNvSpPr txBox="1">
            <a:spLocks/>
          </p:cNvSpPr>
          <p:nvPr/>
        </p:nvSpPr>
        <p:spPr>
          <a:xfrm>
            <a:off x="457200" y="1752600"/>
            <a:ext cx="4572000" cy="1524001"/>
          </a:xfrm>
          <a:prstGeom prst="rect">
            <a:avLst/>
          </a:prstGeom>
          <a:solidFill>
            <a:schemeClr val="accent3">
              <a:lumMod val="20000"/>
              <a:lumOff val="80000"/>
            </a:schemeClr>
          </a:solidFill>
          <a:ln>
            <a:solidFill>
              <a:srgbClr val="00B050"/>
            </a:solidFill>
          </a:ln>
        </p:spPr>
        <p:style>
          <a:lnRef idx="2">
            <a:schemeClr val="accent3"/>
          </a:lnRef>
          <a:fillRef idx="1">
            <a:schemeClr val="lt1"/>
          </a:fillRef>
          <a:effectRef idx="0">
            <a:schemeClr val="accent3"/>
          </a:effectRef>
          <a:fontRef idx="minor">
            <a:schemeClr val="dk1"/>
          </a:fontRef>
        </p:style>
        <p:txBody>
          <a:bodyPr>
            <a:normAutofit/>
          </a:bodyPr>
          <a:lstStyle/>
          <a:p>
            <a:pPr marL="742950" marR="0" lvl="1" indent="-285750" algn="l" defTabSz="914400" rtl="0" eaLnBrk="1" fontAlgn="auto" latinLnBrk="0" hangingPunct="1">
              <a:lnSpc>
                <a:spcPct val="100000"/>
              </a:lnSpc>
              <a:spcBef>
                <a:spcPct val="20000"/>
              </a:spcBef>
              <a:spcAft>
                <a:spcPts val="0"/>
              </a:spcAft>
              <a:buClrTx/>
              <a:buSzTx/>
              <a:tabLst/>
              <a:defRPr/>
            </a:pPr>
            <a:r>
              <a:rPr kumimoji="0" lang="en-US" sz="2000" b="0" i="0" u="none" strike="noStrike" kern="1200" cap="none" spc="0" normalizeH="0" baseline="0" noProof="0" dirty="0" smtClean="0">
                <a:ln>
                  <a:noFill/>
                </a:ln>
                <a:effectLst/>
                <a:uLnTx/>
                <a:uFillTx/>
                <a:latin typeface="+mn-lt"/>
                <a:ea typeface="+mn-ea"/>
                <a:cs typeface="+mn-cs"/>
              </a:rPr>
              <a:t>Who is involved</a:t>
            </a:r>
          </a:p>
          <a:p>
            <a:pPr marL="742950" marR="0" lvl="1" indent="-285750" algn="l" defTabSz="914400" rtl="0" eaLnBrk="1" fontAlgn="auto" latinLnBrk="0" hangingPunct="1">
              <a:lnSpc>
                <a:spcPct val="100000"/>
              </a:lnSpc>
              <a:spcBef>
                <a:spcPct val="20000"/>
              </a:spcBef>
              <a:spcAft>
                <a:spcPts val="0"/>
              </a:spcAft>
              <a:buClrTx/>
              <a:buSzTx/>
              <a:tabLst/>
              <a:defRPr/>
            </a:pPr>
            <a:r>
              <a:rPr kumimoji="0" lang="en-US" sz="2000" b="0" i="0" u="none" strike="noStrike" kern="1200" cap="none" spc="0" normalizeH="0" baseline="0" noProof="0" dirty="0" smtClean="0">
                <a:ln>
                  <a:noFill/>
                </a:ln>
                <a:effectLst/>
                <a:uLnTx/>
                <a:uFillTx/>
                <a:latin typeface="+mn-lt"/>
                <a:ea typeface="+mn-ea"/>
                <a:cs typeface="+mn-cs"/>
              </a:rPr>
              <a:t>Why does it occur</a:t>
            </a:r>
          </a:p>
          <a:p>
            <a:pPr marL="742950" marR="0" lvl="1" indent="-285750" algn="l" defTabSz="914400" rtl="0" eaLnBrk="1" fontAlgn="auto" latinLnBrk="0" hangingPunct="1">
              <a:lnSpc>
                <a:spcPct val="100000"/>
              </a:lnSpc>
              <a:spcBef>
                <a:spcPct val="20000"/>
              </a:spcBef>
              <a:spcAft>
                <a:spcPts val="0"/>
              </a:spcAft>
              <a:buClrTx/>
              <a:buSzTx/>
              <a:tabLst/>
              <a:defRPr/>
            </a:pPr>
            <a:r>
              <a:rPr kumimoji="0" lang="en-US" sz="2000" b="0" i="0" u="none" strike="noStrike" kern="1200" cap="none" spc="0" normalizeH="0" baseline="0" noProof="0" dirty="0" smtClean="0">
                <a:ln>
                  <a:noFill/>
                </a:ln>
                <a:effectLst/>
                <a:uLnTx/>
                <a:uFillTx/>
                <a:latin typeface="+mn-lt"/>
                <a:ea typeface="+mn-ea"/>
                <a:cs typeface="+mn-cs"/>
              </a:rPr>
              <a:t>What operational definition should we use to describe it</a:t>
            </a:r>
            <a:endParaRPr kumimoji="0" lang="en-US" sz="2800" b="0" i="0" u="none" strike="noStrike" kern="1200" cap="none" spc="0" normalizeH="0" baseline="0" noProof="0" dirty="0">
              <a:ln>
                <a:noFill/>
              </a:ln>
              <a:effectLst/>
              <a:uLnTx/>
              <a:uFillTx/>
              <a:latin typeface="+mn-lt"/>
              <a:ea typeface="+mn-ea"/>
              <a:cs typeface="+mn-cs"/>
            </a:endParaRP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981200"/>
            <a:ext cx="2087563"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itle 11"/>
          <p:cNvSpPr>
            <a:spLocks noGrp="1"/>
          </p:cNvSpPr>
          <p:nvPr>
            <p:ph type="title"/>
          </p:nvPr>
        </p:nvSpPr>
        <p:spPr/>
        <p:txBody>
          <a:bodyPr>
            <a:normAutofit fontScale="90000"/>
          </a:bodyPr>
          <a:lstStyle/>
          <a:p>
            <a:r>
              <a:rPr lang="en-GB" altLang="en-US" dirty="0" smtClean="0">
                <a:ea typeface="ヒラギノ角ゴ Pro W3" charset="-128"/>
              </a:rPr>
              <a:t>The population of children with feeding difficulties</a:t>
            </a:r>
          </a:p>
        </p:txBody>
      </p:sp>
      <p:sp>
        <p:nvSpPr>
          <p:cNvPr id="14" name="Rectangle 13"/>
          <p:cNvSpPr>
            <a:spLocks noChangeArrowheads="1"/>
          </p:cNvSpPr>
          <p:nvPr/>
        </p:nvSpPr>
        <p:spPr bwMode="auto">
          <a:xfrm>
            <a:off x="4958968" y="1645198"/>
            <a:ext cx="2212394" cy="646331"/>
          </a:xfrm>
          <a:prstGeom prst="rect">
            <a:avLst/>
          </a:prstGeom>
          <a:solidFill>
            <a:schemeClr val="accent3">
              <a:lumMod val="20000"/>
              <a:lumOff val="80000"/>
            </a:schemeClr>
          </a:solidFill>
          <a:ln>
            <a:solidFill>
              <a:srgbClr val="2B8936"/>
            </a:solidFill>
          </a:ln>
          <a:extLst/>
        </p:spPr>
        <p:txBody>
          <a:bodyPr wrap="square">
            <a:spAutoFit/>
          </a:bodyPr>
          <a:lstStyle/>
          <a:p>
            <a:pPr fontAlgn="base">
              <a:spcBef>
                <a:spcPct val="0"/>
              </a:spcBef>
              <a:spcAft>
                <a:spcPct val="0"/>
              </a:spcAft>
            </a:pPr>
            <a:r>
              <a:rPr lang="en-GB" altLang="en-US" dirty="0"/>
              <a:t>Only 1 - 4% have </a:t>
            </a:r>
            <a:br>
              <a:rPr lang="en-GB" altLang="en-US" dirty="0"/>
            </a:br>
            <a:r>
              <a:rPr lang="en-GB" altLang="en-US" dirty="0"/>
              <a:t>a Feeding Disorder</a:t>
            </a:r>
          </a:p>
        </p:txBody>
      </p:sp>
      <p:grpSp>
        <p:nvGrpSpPr>
          <p:cNvPr id="2" name="Group 2"/>
          <p:cNvGrpSpPr>
            <a:grpSpLocks/>
          </p:cNvGrpSpPr>
          <p:nvPr/>
        </p:nvGrpSpPr>
        <p:grpSpPr bwMode="auto">
          <a:xfrm>
            <a:off x="1155700" y="1677988"/>
            <a:ext cx="3413125" cy="3898900"/>
            <a:chOff x="1155700" y="1601788"/>
            <a:chExt cx="3413125" cy="3898900"/>
          </a:xfrm>
        </p:grpSpPr>
        <p:cxnSp>
          <p:nvCxnSpPr>
            <p:cNvPr id="14345" name="Straight Connector 4"/>
            <p:cNvCxnSpPr>
              <a:cxnSpLocks noChangeShapeType="1"/>
            </p:cNvCxnSpPr>
            <p:nvPr/>
          </p:nvCxnSpPr>
          <p:spPr bwMode="auto">
            <a:xfrm flipV="1">
              <a:off x="1654175" y="1601788"/>
              <a:ext cx="2914650" cy="300037"/>
            </a:xfrm>
            <a:prstGeom prst="line">
              <a:avLst/>
            </a:prstGeom>
            <a:noFill/>
            <a:ln w="19050" algn="ctr">
              <a:solidFill>
                <a:srgbClr val="50246E"/>
              </a:solidFill>
              <a:round/>
              <a:headEnd/>
              <a:tailEnd/>
            </a:ln>
            <a:extLst>
              <a:ext uri="{909E8E84-426E-40DD-AFC4-6F175D3DCCD1}">
                <a14:hiddenFill xmlns:a14="http://schemas.microsoft.com/office/drawing/2010/main">
                  <a:noFill/>
                </a14:hiddenFill>
              </a:ext>
            </a:extLst>
          </p:spPr>
        </p:cxnSp>
        <p:cxnSp>
          <p:nvCxnSpPr>
            <p:cNvPr id="14346" name="Straight Connector 9"/>
            <p:cNvCxnSpPr>
              <a:cxnSpLocks noChangeShapeType="1"/>
            </p:cNvCxnSpPr>
            <p:nvPr/>
          </p:nvCxnSpPr>
          <p:spPr bwMode="auto">
            <a:xfrm>
              <a:off x="1155700" y="2924175"/>
              <a:ext cx="1414463" cy="2576513"/>
            </a:xfrm>
            <a:prstGeom prst="line">
              <a:avLst/>
            </a:prstGeom>
            <a:noFill/>
            <a:ln w="19050" algn="ctr">
              <a:solidFill>
                <a:srgbClr val="50246E"/>
              </a:solidFill>
              <a:round/>
              <a:headEnd/>
              <a:tailEnd/>
            </a:ln>
            <a:extLst>
              <a:ext uri="{909E8E84-426E-40DD-AFC4-6F175D3DCCD1}">
                <a14:hiddenFill xmlns:a14="http://schemas.microsoft.com/office/drawing/2010/main">
                  <a:noFill/>
                </a14:hiddenFill>
              </a:ext>
            </a:extLst>
          </p:spPr>
        </p:cxnSp>
      </p:grpSp>
      <p:grpSp>
        <p:nvGrpSpPr>
          <p:cNvPr id="3" name="Group 6"/>
          <p:cNvGrpSpPr>
            <a:grpSpLocks/>
          </p:cNvGrpSpPr>
          <p:nvPr/>
        </p:nvGrpSpPr>
        <p:grpSpPr bwMode="auto">
          <a:xfrm>
            <a:off x="2570163" y="1677988"/>
            <a:ext cx="3979862" cy="3898900"/>
            <a:chOff x="1094937" y="1265507"/>
            <a:chExt cx="3978442" cy="3898232"/>
          </a:xfrm>
          <a:solidFill>
            <a:srgbClr val="C00000"/>
          </a:solidFill>
        </p:grpSpPr>
        <p:sp>
          <p:nvSpPr>
            <p:cNvPr id="8" name="Isosceles Triangle 7"/>
            <p:cNvSpPr/>
            <p:nvPr/>
          </p:nvSpPr>
          <p:spPr bwMode="auto">
            <a:xfrm>
              <a:off x="1094937" y="1265507"/>
              <a:ext cx="3978442" cy="3898232"/>
            </a:xfrm>
            <a:prstGeom prst="triangle">
              <a:avLst/>
            </a:prstGeom>
            <a:solidFill>
              <a:srgbClr val="FF8585"/>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eaLnBrk="0" fontAlgn="base" hangingPunct="0">
                <a:spcBef>
                  <a:spcPct val="0"/>
                </a:spcBef>
                <a:spcAft>
                  <a:spcPct val="0"/>
                </a:spcAft>
                <a:defRPr/>
              </a:pPr>
              <a:endParaRPr lang="en-GB" sz="2400" dirty="0">
                <a:solidFill>
                  <a:srgbClr val="000000"/>
                </a:solidFill>
                <a:latin typeface="Times"/>
              </a:endParaRPr>
            </a:p>
          </p:txBody>
        </p:sp>
        <p:sp>
          <p:nvSpPr>
            <p:cNvPr id="9" name="Isosceles Triangle 8"/>
            <p:cNvSpPr/>
            <p:nvPr/>
          </p:nvSpPr>
          <p:spPr bwMode="auto">
            <a:xfrm>
              <a:off x="2697940" y="1265508"/>
              <a:ext cx="773724" cy="760282"/>
            </a:xfrm>
            <a:prstGeom prst="triangle">
              <a:avLst/>
            </a:prstGeom>
            <a:solidFill>
              <a:srgbClr val="C0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eaLnBrk="0" fontAlgn="base" hangingPunct="0">
                <a:spcBef>
                  <a:spcPct val="0"/>
                </a:spcBef>
                <a:spcAft>
                  <a:spcPct val="0"/>
                </a:spcAft>
                <a:defRPr/>
              </a:pPr>
              <a:endParaRPr lang="en-GB" sz="2400" dirty="0">
                <a:solidFill>
                  <a:srgbClr val="000000"/>
                </a:solidFill>
                <a:latin typeface="Times"/>
              </a:endParaRPr>
            </a:p>
          </p:txBody>
        </p:sp>
      </p:grpSp>
    </p:spTree>
    <p:extLst>
      <p:ext uri="{BB962C8B-B14F-4D97-AF65-F5344CB8AC3E}">
        <p14:creationId xmlns:p14="http://schemas.microsoft.com/office/powerpoint/2010/main" val="28769953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3725790202"/>
              </p:ext>
            </p:extLst>
          </p:nvPr>
        </p:nvGraphicFramePr>
        <p:xfrm>
          <a:off x="953966" y="1808981"/>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0" name="Rectangle 4"/>
          <p:cNvSpPr>
            <a:spLocks noChangeArrowheads="1"/>
          </p:cNvSpPr>
          <p:nvPr/>
        </p:nvSpPr>
        <p:spPr bwMode="auto">
          <a:xfrm>
            <a:off x="2994870" y="3214817"/>
            <a:ext cx="5803348" cy="3350104"/>
          </a:xfrm>
          <a:prstGeom prst="rect">
            <a:avLst/>
          </a:prstGeom>
          <a:solidFill>
            <a:schemeClr val="accent3">
              <a:lumMod val="20000"/>
              <a:lumOff val="80000"/>
            </a:schemeClr>
          </a:solidFill>
          <a:ln w="9525">
            <a:solidFill>
              <a:srgbClr val="008000"/>
            </a:solidFill>
            <a:miter lim="800000"/>
            <a:headEnd/>
            <a:tailEnd/>
          </a:ln>
        </p:spPr>
        <p:txBody>
          <a:bodyPr rIns="0"/>
          <a:lstStyle/>
          <a:p>
            <a:pPr marL="233363" indent="-233363" eaLnBrk="0" fontAlgn="base" hangingPunct="0">
              <a:lnSpc>
                <a:spcPct val="95000"/>
              </a:lnSpc>
              <a:spcBef>
                <a:spcPct val="70000"/>
              </a:spcBef>
              <a:spcAft>
                <a:spcPct val="0"/>
              </a:spcAft>
              <a:buSzPct val="130000"/>
              <a:buFontTx/>
              <a:buChar char="•"/>
            </a:pPr>
            <a:r>
              <a:rPr lang="en-US" sz="2000" dirty="0" smtClean="0">
                <a:solidFill>
                  <a:srgbClr val="000000"/>
                </a:solidFill>
              </a:rPr>
              <a:t>A </a:t>
            </a:r>
            <a:r>
              <a:rPr lang="en-US" sz="2000" dirty="0">
                <a:solidFill>
                  <a:srgbClr val="000000"/>
                </a:solidFill>
              </a:rPr>
              <a:t>system </a:t>
            </a:r>
            <a:r>
              <a:rPr lang="en-US" sz="2000" dirty="0" smtClean="0">
                <a:solidFill>
                  <a:srgbClr val="000000"/>
                </a:solidFill>
              </a:rPr>
              <a:t>related </a:t>
            </a:r>
            <a:r>
              <a:rPr lang="en-US" sz="2000" dirty="0">
                <a:solidFill>
                  <a:srgbClr val="000000"/>
                </a:solidFill>
              </a:rPr>
              <a:t>to </a:t>
            </a:r>
            <a:r>
              <a:rPr lang="en-US" sz="2000" dirty="0" smtClean="0">
                <a:solidFill>
                  <a:srgbClr val="000000"/>
                </a:solidFill>
              </a:rPr>
              <a:t>child’s development                                           </a:t>
            </a:r>
            <a:endParaRPr lang="en-US" sz="2000" dirty="0">
              <a:solidFill>
                <a:srgbClr val="000000"/>
              </a:solidFill>
            </a:endParaRPr>
          </a:p>
          <a:p>
            <a:pPr marL="742950" lvl="1" indent="-285750" eaLnBrk="0" fontAlgn="base" hangingPunct="0">
              <a:lnSpc>
                <a:spcPct val="90000"/>
              </a:lnSpc>
              <a:spcBef>
                <a:spcPct val="50000"/>
              </a:spcBef>
              <a:spcAft>
                <a:spcPct val="0"/>
              </a:spcAft>
              <a:buFontTx/>
              <a:buChar char="–"/>
            </a:pPr>
            <a:r>
              <a:rPr lang="en-US" sz="1600" b="1" dirty="0">
                <a:solidFill>
                  <a:srgbClr val="000000"/>
                </a:solidFill>
              </a:rPr>
              <a:t>Disordered state regulation</a:t>
            </a:r>
            <a:r>
              <a:rPr lang="en-US" sz="1600" dirty="0">
                <a:solidFill>
                  <a:srgbClr val="000000"/>
                </a:solidFill>
              </a:rPr>
              <a:t>             </a:t>
            </a:r>
            <a:r>
              <a:rPr lang="en-US" sz="1600" i="1" dirty="0">
                <a:solidFill>
                  <a:srgbClr val="000000"/>
                </a:solidFill>
              </a:rPr>
              <a:t>Newborn</a:t>
            </a:r>
            <a:endParaRPr lang="en-US" sz="1600" dirty="0">
              <a:solidFill>
                <a:srgbClr val="000000"/>
              </a:solidFill>
            </a:endParaRPr>
          </a:p>
          <a:p>
            <a:pPr marL="742950" lvl="1" indent="-285750" eaLnBrk="0" fontAlgn="base" hangingPunct="0">
              <a:lnSpc>
                <a:spcPct val="90000"/>
              </a:lnSpc>
              <a:spcBef>
                <a:spcPct val="50000"/>
              </a:spcBef>
              <a:spcAft>
                <a:spcPct val="0"/>
              </a:spcAft>
              <a:buFontTx/>
              <a:buChar char="–"/>
            </a:pPr>
            <a:r>
              <a:rPr lang="en-US" sz="1600" b="1" dirty="0">
                <a:solidFill>
                  <a:srgbClr val="000000"/>
                </a:solidFill>
              </a:rPr>
              <a:t>Disordered reciprocity (neglect)</a:t>
            </a:r>
            <a:r>
              <a:rPr lang="en-US" sz="1600" dirty="0">
                <a:solidFill>
                  <a:srgbClr val="000000"/>
                </a:solidFill>
              </a:rPr>
              <a:t>    </a:t>
            </a:r>
            <a:r>
              <a:rPr lang="en-US" sz="1600" i="1" dirty="0">
                <a:solidFill>
                  <a:srgbClr val="000000"/>
                </a:solidFill>
              </a:rPr>
              <a:t>3 to 8 months</a:t>
            </a:r>
            <a:r>
              <a:rPr lang="en-US" sz="1600" dirty="0">
                <a:solidFill>
                  <a:srgbClr val="000000"/>
                </a:solidFill>
              </a:rPr>
              <a:t> </a:t>
            </a:r>
          </a:p>
          <a:p>
            <a:pPr marL="742950" lvl="1" indent="-285750" eaLnBrk="0" fontAlgn="base" hangingPunct="0">
              <a:lnSpc>
                <a:spcPct val="90000"/>
              </a:lnSpc>
              <a:spcBef>
                <a:spcPct val="50000"/>
              </a:spcBef>
              <a:spcAft>
                <a:spcPct val="0"/>
              </a:spcAft>
              <a:buFontTx/>
              <a:buChar char="–"/>
            </a:pPr>
            <a:r>
              <a:rPr lang="en-US" sz="1600" b="1" dirty="0">
                <a:solidFill>
                  <a:srgbClr val="000000"/>
                </a:solidFill>
              </a:rPr>
              <a:t>Infantile anorexia</a:t>
            </a:r>
            <a:r>
              <a:rPr lang="en-US" sz="1600" dirty="0">
                <a:solidFill>
                  <a:srgbClr val="000000"/>
                </a:solidFill>
              </a:rPr>
              <a:t>                        </a:t>
            </a:r>
            <a:r>
              <a:rPr lang="en-US" sz="1600" i="1" dirty="0">
                <a:solidFill>
                  <a:srgbClr val="000000"/>
                </a:solidFill>
              </a:rPr>
              <a:t>Transition to </a:t>
            </a:r>
            <a:r>
              <a:rPr lang="en-US" sz="1600" i="1" dirty="0" smtClean="0">
                <a:solidFill>
                  <a:srgbClr val="000000"/>
                </a:solidFill>
              </a:rPr>
              <a:t>self-					          feeding</a:t>
            </a:r>
            <a:endParaRPr lang="en-US" sz="1600" dirty="0" smtClean="0">
              <a:solidFill>
                <a:srgbClr val="000000"/>
              </a:solidFill>
            </a:endParaRPr>
          </a:p>
          <a:p>
            <a:pPr marL="233363" indent="-233363" eaLnBrk="0" fontAlgn="base" hangingPunct="0">
              <a:lnSpc>
                <a:spcPct val="95000"/>
              </a:lnSpc>
              <a:spcBef>
                <a:spcPct val="70000"/>
              </a:spcBef>
              <a:spcAft>
                <a:spcPct val="0"/>
              </a:spcAft>
              <a:buSzPct val="130000"/>
              <a:buFontTx/>
              <a:buChar char="•"/>
            </a:pPr>
            <a:r>
              <a:rPr lang="en-US" sz="2000" dirty="0" smtClean="0">
                <a:solidFill>
                  <a:srgbClr val="000000"/>
                </a:solidFill>
              </a:rPr>
              <a:t>Plus</a:t>
            </a:r>
          </a:p>
          <a:p>
            <a:pPr marL="742950" lvl="1" indent="-285750" eaLnBrk="0" fontAlgn="base" hangingPunct="0">
              <a:lnSpc>
                <a:spcPct val="90000"/>
              </a:lnSpc>
              <a:spcBef>
                <a:spcPct val="50000"/>
              </a:spcBef>
              <a:spcAft>
                <a:spcPct val="0"/>
              </a:spcAft>
              <a:buFontTx/>
              <a:buChar char="–"/>
            </a:pPr>
            <a:r>
              <a:rPr lang="en-US" sz="1600" b="1" dirty="0" smtClean="0">
                <a:solidFill>
                  <a:srgbClr val="000000"/>
                </a:solidFill>
              </a:rPr>
              <a:t>Sensory </a:t>
            </a:r>
            <a:r>
              <a:rPr lang="en-US" sz="1600" b="1" dirty="0">
                <a:solidFill>
                  <a:srgbClr val="000000"/>
                </a:solidFill>
              </a:rPr>
              <a:t>food aversions</a:t>
            </a:r>
            <a:r>
              <a:rPr lang="en-US" sz="1600" dirty="0">
                <a:solidFill>
                  <a:srgbClr val="000000"/>
                </a:solidFill>
              </a:rPr>
              <a:t>                   </a:t>
            </a:r>
            <a:r>
              <a:rPr lang="en-US" sz="1600" i="1" dirty="0">
                <a:solidFill>
                  <a:srgbClr val="000000"/>
                </a:solidFill>
              </a:rPr>
              <a:t>Any age</a:t>
            </a:r>
            <a:r>
              <a:rPr lang="en-US" sz="1600" dirty="0">
                <a:solidFill>
                  <a:srgbClr val="000000"/>
                </a:solidFill>
              </a:rPr>
              <a:t> </a:t>
            </a:r>
          </a:p>
          <a:p>
            <a:pPr marL="742950" lvl="1" indent="-285750" eaLnBrk="0" fontAlgn="base" hangingPunct="0">
              <a:lnSpc>
                <a:spcPct val="90000"/>
              </a:lnSpc>
              <a:spcBef>
                <a:spcPct val="50000"/>
              </a:spcBef>
              <a:spcAft>
                <a:spcPct val="0"/>
              </a:spcAft>
              <a:buFontTx/>
              <a:buChar char="–"/>
            </a:pPr>
            <a:r>
              <a:rPr lang="en-US" sz="1600" b="1" dirty="0">
                <a:solidFill>
                  <a:srgbClr val="000000"/>
                </a:solidFill>
              </a:rPr>
              <a:t>Concurrent medical condition</a:t>
            </a:r>
            <a:r>
              <a:rPr lang="en-US" sz="1600" dirty="0">
                <a:solidFill>
                  <a:srgbClr val="000000"/>
                </a:solidFill>
              </a:rPr>
              <a:t>        </a:t>
            </a:r>
            <a:r>
              <a:rPr lang="en-US" sz="1600" dirty="0" smtClean="0">
                <a:solidFill>
                  <a:srgbClr val="000000"/>
                </a:solidFill>
              </a:rPr>
              <a:t> </a:t>
            </a:r>
            <a:r>
              <a:rPr lang="en-US" sz="1600" i="1" dirty="0" smtClean="0">
                <a:solidFill>
                  <a:srgbClr val="000000"/>
                </a:solidFill>
              </a:rPr>
              <a:t>Any </a:t>
            </a:r>
            <a:r>
              <a:rPr lang="en-US" sz="1600" i="1" dirty="0">
                <a:solidFill>
                  <a:srgbClr val="000000"/>
                </a:solidFill>
              </a:rPr>
              <a:t>age</a:t>
            </a:r>
            <a:r>
              <a:rPr lang="en-US" sz="1600" dirty="0">
                <a:solidFill>
                  <a:srgbClr val="000000"/>
                </a:solidFill>
              </a:rPr>
              <a:t>   </a:t>
            </a:r>
          </a:p>
          <a:p>
            <a:pPr marL="742950" lvl="1" indent="-285750" eaLnBrk="0" fontAlgn="base" hangingPunct="0">
              <a:lnSpc>
                <a:spcPct val="90000"/>
              </a:lnSpc>
              <a:spcBef>
                <a:spcPct val="50000"/>
              </a:spcBef>
              <a:spcAft>
                <a:spcPct val="0"/>
              </a:spcAft>
              <a:buFontTx/>
              <a:buChar char="–"/>
            </a:pPr>
            <a:r>
              <a:rPr lang="en-US" sz="1600" b="1" dirty="0">
                <a:solidFill>
                  <a:srgbClr val="000000"/>
                </a:solidFill>
              </a:rPr>
              <a:t>Post traumatic</a:t>
            </a:r>
            <a:r>
              <a:rPr lang="en-US" sz="1600" dirty="0">
                <a:solidFill>
                  <a:srgbClr val="000000"/>
                </a:solidFill>
              </a:rPr>
              <a:t>                                 </a:t>
            </a:r>
            <a:r>
              <a:rPr lang="en-US" sz="1600" dirty="0" smtClean="0">
                <a:solidFill>
                  <a:srgbClr val="000000"/>
                </a:solidFill>
              </a:rPr>
              <a:t>  </a:t>
            </a:r>
            <a:r>
              <a:rPr lang="en-US" sz="1600" i="1" dirty="0">
                <a:solidFill>
                  <a:srgbClr val="000000"/>
                </a:solidFill>
              </a:rPr>
              <a:t>Any age</a:t>
            </a:r>
          </a:p>
          <a:p>
            <a:pPr marL="233363" indent="-233363" eaLnBrk="0" fontAlgn="base" hangingPunct="0">
              <a:lnSpc>
                <a:spcPct val="95000"/>
              </a:lnSpc>
              <a:spcBef>
                <a:spcPct val="70000"/>
              </a:spcBef>
              <a:spcAft>
                <a:spcPct val="0"/>
              </a:spcAft>
              <a:buSzPct val="130000"/>
              <a:buFontTx/>
              <a:buChar char="•"/>
            </a:pPr>
            <a:endParaRPr lang="en-US" dirty="0">
              <a:solidFill>
                <a:srgbClr val="000000"/>
              </a:solidFill>
            </a:endParaRPr>
          </a:p>
        </p:txBody>
      </p:sp>
      <p:sp>
        <p:nvSpPr>
          <p:cNvPr id="9" name="Title 1"/>
          <p:cNvSpPr txBox="1">
            <a:spLocks/>
          </p:cNvSpPr>
          <p:nvPr/>
        </p:nvSpPr>
        <p:spPr bwMode="auto">
          <a:xfrm>
            <a:off x="838200" y="0"/>
            <a:ext cx="7772400" cy="12731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eaLnBrk="0" fontAlgn="base" hangingPunct="0">
              <a:lnSpc>
                <a:spcPct val="90000"/>
              </a:lnSpc>
              <a:spcBef>
                <a:spcPct val="0"/>
              </a:spcBef>
              <a:spcAft>
                <a:spcPct val="0"/>
              </a:spcAft>
              <a:defRPr/>
            </a:pPr>
            <a:r>
              <a:rPr lang="en-US" altLang="en-US" sz="3600" kern="0" dirty="0" smtClean="0">
                <a:latin typeface="+mj-lt"/>
                <a:ea typeface="ヒラギノ角ゴ Pro W3" charset="-128"/>
                <a:cs typeface="ヒラギノ角ゴ Pro W3"/>
              </a:rPr>
              <a:t>Chatoor classified </a:t>
            </a:r>
            <a:r>
              <a:rPr lang="en-US" altLang="en-US" sz="3600" u="sng" kern="0" dirty="0" smtClean="0">
                <a:latin typeface="+mj-lt"/>
                <a:ea typeface="ヒラギノ角ゴ Pro W3" charset="-128"/>
                <a:cs typeface="ヒラギノ角ゴ Pro W3"/>
              </a:rPr>
              <a:t>Feeding Disorders</a:t>
            </a:r>
          </a:p>
        </p:txBody>
      </p:sp>
      <p:sp>
        <p:nvSpPr>
          <p:cNvPr id="10" name="Rectangle 4"/>
          <p:cNvSpPr>
            <a:spLocks noChangeArrowheads="1"/>
          </p:cNvSpPr>
          <p:nvPr/>
        </p:nvSpPr>
        <p:spPr bwMode="auto">
          <a:xfrm>
            <a:off x="4291138" y="6435090"/>
            <a:ext cx="4589972" cy="274320"/>
          </a:xfrm>
          <a:prstGeom prst="rect">
            <a:avLst/>
          </a:prstGeom>
          <a:solidFill>
            <a:schemeClr val="accent3">
              <a:lumMod val="20000"/>
              <a:lumOff val="80000"/>
            </a:schemeClr>
          </a:solidFill>
          <a:ln w="9525">
            <a:solidFill>
              <a:srgbClr val="008000"/>
            </a:solidFill>
            <a:miter lim="800000"/>
            <a:headEnd/>
            <a:tailEnd/>
          </a:ln>
        </p:spPr>
        <p:txBody>
          <a:bodyPr wrap="square">
            <a:spAutoFit/>
          </a:bodyPr>
          <a:lstStyle/>
          <a:p>
            <a:pPr eaLnBrk="0" fontAlgn="base" hangingPunct="0">
              <a:spcBef>
                <a:spcPct val="0"/>
              </a:spcBef>
              <a:spcAft>
                <a:spcPct val="0"/>
              </a:spcAft>
            </a:pPr>
            <a:r>
              <a:rPr lang="en-US" sz="1200" dirty="0">
                <a:solidFill>
                  <a:srgbClr val="000000"/>
                </a:solidFill>
              </a:rPr>
              <a:t>Chatoor I. </a:t>
            </a:r>
            <a:r>
              <a:rPr lang="en-US" sz="1200" i="1" dirty="0">
                <a:solidFill>
                  <a:srgbClr val="000000"/>
                </a:solidFill>
              </a:rPr>
              <a:t>Child Adolesc Psychiatric Clin N Am. </a:t>
            </a:r>
            <a:r>
              <a:rPr lang="en-US" sz="1200" dirty="0" smtClean="0">
                <a:solidFill>
                  <a:srgbClr val="000000"/>
                </a:solidFill>
              </a:rPr>
              <a:t>2002;11;163-183</a:t>
            </a:r>
            <a:endParaRPr lang="en-US" sz="1200" dirty="0">
              <a:solidFill>
                <a:srgbClr val="000000"/>
              </a:solidFill>
            </a:endParaRPr>
          </a:p>
        </p:txBody>
      </p:sp>
      <p:pic>
        <p:nvPicPr>
          <p:cNvPr id="8" name="Picture 7"/>
          <p:cNvPicPr>
            <a:picLocks noChangeAspect="1" noChangeArrowheads="1"/>
          </p:cNvPicPr>
          <p:nvPr/>
        </p:nvPicPr>
        <p:blipFill>
          <a:blip r:embed="rId7" cstate="print">
            <a:extLst/>
          </a:blip>
          <a:srcRect l="3357" r="7033" b="7581"/>
          <a:stretch>
            <a:fillRect/>
          </a:stretch>
        </p:blipFill>
        <p:spPr bwMode="auto">
          <a:xfrm>
            <a:off x="980661" y="1673481"/>
            <a:ext cx="1524000" cy="2010623"/>
          </a:xfrm>
          <a:prstGeom prst="rect">
            <a:avLst/>
          </a:prstGeom>
          <a:ln>
            <a:noFill/>
          </a:ln>
          <a:effectLst>
            <a:softEdge rad="112500"/>
          </a:effectLst>
          <a:extLst/>
        </p:spPr>
      </p:pic>
    </p:spTree>
    <p:extLst>
      <p:ext uri="{BB962C8B-B14F-4D97-AF65-F5344CB8AC3E}">
        <p14:creationId xmlns:p14="http://schemas.microsoft.com/office/powerpoint/2010/main" val="2021936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2534385597"/>
              </p:ext>
            </p:extLst>
          </p:nvPr>
        </p:nvGraphicFramePr>
        <p:xfrm>
          <a:off x="953966" y="1808981"/>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5" name="Picture 24"/>
          <p:cNvPicPr>
            <a:picLocks noChangeAspect="1" noChangeArrowheads="1"/>
          </p:cNvPicPr>
          <p:nvPr/>
        </p:nvPicPr>
        <p:blipFill>
          <a:blip r:embed="rId7" cstate="print">
            <a:extLst/>
          </a:blip>
          <a:srcRect l="3357" r="7033" b="7581"/>
          <a:stretch>
            <a:fillRect/>
          </a:stretch>
        </p:blipFill>
        <p:spPr bwMode="auto">
          <a:xfrm>
            <a:off x="980661" y="1673481"/>
            <a:ext cx="1524000" cy="2010623"/>
          </a:xfrm>
          <a:prstGeom prst="rect">
            <a:avLst/>
          </a:prstGeom>
          <a:ln>
            <a:noFill/>
          </a:ln>
          <a:effectLst>
            <a:softEdge rad="112500"/>
          </a:effectLst>
          <a:extLst/>
        </p:spPr>
      </p:pic>
      <p:sp>
        <p:nvSpPr>
          <p:cNvPr id="9" name="Rectangle 4"/>
          <p:cNvSpPr>
            <a:spLocks noChangeArrowheads="1"/>
          </p:cNvSpPr>
          <p:nvPr/>
        </p:nvSpPr>
        <p:spPr bwMode="auto">
          <a:xfrm>
            <a:off x="4292246" y="3500417"/>
            <a:ext cx="4108804" cy="1376384"/>
          </a:xfrm>
          <a:prstGeom prst="rect">
            <a:avLst/>
          </a:prstGeom>
          <a:solidFill>
            <a:schemeClr val="accent3">
              <a:lumMod val="20000"/>
              <a:lumOff val="80000"/>
            </a:schemeClr>
          </a:solidFill>
          <a:ln w="9525">
            <a:solidFill>
              <a:srgbClr val="008000"/>
            </a:solidFill>
            <a:miter lim="800000"/>
            <a:headEnd/>
            <a:tailEnd/>
          </a:ln>
        </p:spPr>
        <p:txBody>
          <a:bodyPr rIns="0"/>
          <a:lstStyle/>
          <a:p>
            <a:pPr marL="233363" indent="-233363" eaLnBrk="0" fontAlgn="base" hangingPunct="0">
              <a:lnSpc>
                <a:spcPct val="95000"/>
              </a:lnSpc>
              <a:spcBef>
                <a:spcPct val="70000"/>
              </a:spcBef>
              <a:spcAft>
                <a:spcPct val="0"/>
              </a:spcAft>
              <a:buSzPct val="130000"/>
              <a:buFontTx/>
              <a:buChar char="•"/>
            </a:pPr>
            <a:r>
              <a:rPr lang="en-US" sz="2400" dirty="0" smtClean="0">
                <a:solidFill>
                  <a:srgbClr val="000000"/>
                </a:solidFill>
              </a:rPr>
              <a:t>Mildly involved cases                   -  </a:t>
            </a:r>
            <a:r>
              <a:rPr lang="en-US" sz="2000" dirty="0" smtClean="0">
                <a:solidFill>
                  <a:srgbClr val="000000"/>
                </a:solidFill>
              </a:rPr>
              <a:t>considered sub-threshold     expressions of the same feeding disorders                                            -</a:t>
            </a:r>
            <a:endParaRPr lang="en-US" sz="2400" dirty="0">
              <a:solidFill>
                <a:srgbClr val="000000"/>
              </a:solidFill>
            </a:endParaRPr>
          </a:p>
        </p:txBody>
      </p:sp>
      <p:sp>
        <p:nvSpPr>
          <p:cNvPr id="10" name="Title 1"/>
          <p:cNvSpPr>
            <a:spLocks noGrp="1"/>
          </p:cNvSpPr>
          <p:nvPr>
            <p:ph type="title"/>
          </p:nvPr>
        </p:nvSpPr>
        <p:spPr>
          <a:xfrm>
            <a:off x="685800" y="76200"/>
            <a:ext cx="7772400" cy="1273175"/>
          </a:xfrm>
        </p:spPr>
        <p:txBody>
          <a:bodyPr>
            <a:normAutofit/>
          </a:bodyPr>
          <a:lstStyle/>
          <a:p>
            <a:r>
              <a:rPr lang="en-US" altLang="en-US" sz="3600" dirty="0" smtClean="0">
                <a:ea typeface="ヒラギノ角ゴ Pro W3" charset="-128"/>
              </a:rPr>
              <a:t>Chatoor classified </a:t>
            </a:r>
            <a:r>
              <a:rPr lang="en-US" altLang="en-US" sz="3600" dirty="0">
                <a:ea typeface="ヒラギノ角ゴ Pro W3" charset="-128"/>
              </a:rPr>
              <a:t>f</a:t>
            </a:r>
            <a:r>
              <a:rPr lang="en-US" altLang="en-US" sz="3600" dirty="0" smtClean="0">
                <a:ea typeface="ヒラギノ角ゴ Pro W3" charset="-128"/>
              </a:rPr>
              <a:t>eeding disorders</a:t>
            </a:r>
          </a:p>
        </p:txBody>
      </p:sp>
      <p:sp>
        <p:nvSpPr>
          <p:cNvPr id="8" name="Rectangle 4"/>
          <p:cNvSpPr>
            <a:spLocks noChangeArrowheads="1"/>
          </p:cNvSpPr>
          <p:nvPr/>
        </p:nvSpPr>
        <p:spPr bwMode="auto">
          <a:xfrm>
            <a:off x="4291138" y="6435090"/>
            <a:ext cx="4589972" cy="274320"/>
          </a:xfrm>
          <a:prstGeom prst="rect">
            <a:avLst/>
          </a:prstGeom>
          <a:solidFill>
            <a:schemeClr val="accent3">
              <a:lumMod val="20000"/>
              <a:lumOff val="80000"/>
            </a:schemeClr>
          </a:solidFill>
          <a:ln w="9525">
            <a:noFill/>
            <a:miter lim="800000"/>
            <a:headEnd/>
            <a:tailEnd/>
          </a:ln>
        </p:spPr>
        <p:txBody>
          <a:bodyPr wrap="square">
            <a:spAutoFit/>
          </a:bodyPr>
          <a:lstStyle/>
          <a:p>
            <a:pPr eaLnBrk="0" fontAlgn="base" hangingPunct="0">
              <a:spcBef>
                <a:spcPct val="0"/>
              </a:spcBef>
              <a:spcAft>
                <a:spcPct val="0"/>
              </a:spcAft>
            </a:pPr>
            <a:r>
              <a:rPr lang="en-US" sz="1200" dirty="0">
                <a:solidFill>
                  <a:srgbClr val="000000"/>
                </a:solidFill>
              </a:rPr>
              <a:t>Chatoor I. </a:t>
            </a:r>
            <a:r>
              <a:rPr lang="en-US" sz="1200" i="1" dirty="0">
                <a:solidFill>
                  <a:srgbClr val="000000"/>
                </a:solidFill>
              </a:rPr>
              <a:t>Child Adolesc Psychiatric Clin N Am. </a:t>
            </a:r>
            <a:r>
              <a:rPr lang="en-US" sz="1200" dirty="0" smtClean="0">
                <a:solidFill>
                  <a:srgbClr val="000000"/>
                </a:solidFill>
              </a:rPr>
              <a:t>2002;11;163-183</a:t>
            </a:r>
            <a:endParaRPr lang="en-US" sz="1200" dirty="0">
              <a:solidFill>
                <a:srgbClr val="000000"/>
              </a:solidFill>
            </a:endParaRPr>
          </a:p>
        </p:txBody>
      </p:sp>
    </p:spTree>
    <p:extLst>
      <p:ext uri="{BB962C8B-B14F-4D97-AF65-F5344CB8AC3E}">
        <p14:creationId xmlns:p14="http://schemas.microsoft.com/office/powerpoint/2010/main" val="26556632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0"/>
          <p:cNvSpPr>
            <a:spLocks noGrp="1" noChangeArrowheads="1"/>
          </p:cNvSpPr>
          <p:nvPr>
            <p:ph type="body" idx="4294967295"/>
          </p:nvPr>
        </p:nvSpPr>
        <p:spPr>
          <a:xfrm>
            <a:off x="108838" y="1665288"/>
            <a:ext cx="6205250" cy="4735512"/>
          </a:xfrm>
        </p:spPr>
        <p:txBody>
          <a:bodyPr lIns="91440" tIns="45720" rIns="91440" bIns="45720">
            <a:normAutofit fontScale="92500" lnSpcReduction="10000"/>
          </a:bodyPr>
          <a:lstStyle/>
          <a:p>
            <a:pPr marL="174625" indent="-174625"/>
            <a:r>
              <a:rPr lang="en-US" dirty="0" smtClean="0">
                <a:solidFill>
                  <a:schemeClr val="tx1"/>
                </a:solidFill>
                <a:ea typeface="ヒラギノ角ゴ Pro W3" charset="-128"/>
              </a:rPr>
              <a:t>Prospective study of 494 children, 30% characterized as “poor eaters”</a:t>
            </a:r>
          </a:p>
          <a:p>
            <a:pPr marL="174625" indent="-174625"/>
            <a:r>
              <a:rPr lang="en-US" dirty="0" smtClean="0">
                <a:solidFill>
                  <a:schemeClr val="tx1"/>
                </a:solidFill>
                <a:ea typeface="ヒラギノ角ゴ Pro W3" charset="-128"/>
              </a:rPr>
              <a:t>Weight-adjusted energy consumption no different to the rest of the population </a:t>
            </a:r>
          </a:p>
          <a:p>
            <a:pPr marL="174625" indent="-174625"/>
            <a:r>
              <a:rPr lang="en-US" dirty="0" smtClean="0">
                <a:solidFill>
                  <a:schemeClr val="tx1"/>
                </a:solidFill>
                <a:ea typeface="ヒラギノ角ゴ Pro W3" charset="-128"/>
              </a:rPr>
              <a:t>They are smaller and therefore eat less  </a:t>
            </a:r>
          </a:p>
          <a:p>
            <a:pPr marL="174625" indent="-174625"/>
            <a:r>
              <a:rPr lang="en-US" dirty="0" smtClean="0">
                <a:solidFill>
                  <a:schemeClr val="tx1"/>
                </a:solidFill>
                <a:ea typeface="ヒラギノ角ゴ Pro W3" charset="-128"/>
              </a:rPr>
              <a:t>Parents</a:t>
            </a:r>
            <a:r>
              <a:rPr lang="en-US" dirty="0" smtClean="0">
                <a:ea typeface="ヒラギノ角ゴ Pro W3" charset="-128"/>
              </a:rPr>
              <a:t> </a:t>
            </a:r>
            <a:r>
              <a:rPr lang="en-US" dirty="0" smtClean="0">
                <a:solidFill>
                  <a:srgbClr val="C00000"/>
                </a:solidFill>
                <a:ea typeface="ヒラギノ角ゴ Pro W3" charset="-128"/>
              </a:rPr>
              <a:t>misperceived</a:t>
            </a:r>
            <a:r>
              <a:rPr lang="en-US" dirty="0" smtClean="0">
                <a:ea typeface="ヒラギノ角ゴ Pro W3" charset="-128"/>
              </a:rPr>
              <a:t> </a:t>
            </a:r>
            <a:r>
              <a:rPr lang="en-US" dirty="0" smtClean="0">
                <a:solidFill>
                  <a:schemeClr val="tx1"/>
                </a:solidFill>
                <a:ea typeface="ヒラギノ角ゴ Pro W3" charset="-128"/>
              </a:rPr>
              <a:t>them to be small because they believed they ate too little</a:t>
            </a:r>
          </a:p>
        </p:txBody>
      </p:sp>
      <p:grpSp>
        <p:nvGrpSpPr>
          <p:cNvPr id="2" name="Group 4"/>
          <p:cNvGrpSpPr/>
          <p:nvPr/>
        </p:nvGrpSpPr>
        <p:grpSpPr>
          <a:xfrm>
            <a:off x="5983286" y="2911682"/>
            <a:ext cx="2779714" cy="2103438"/>
            <a:chOff x="6007100" y="1362075"/>
            <a:chExt cx="2779713" cy="2103438"/>
          </a:xfrm>
          <a:solidFill>
            <a:srgbClr val="DDD9DC"/>
          </a:solidFill>
        </p:grpSpPr>
        <p:grpSp>
          <p:nvGrpSpPr>
            <p:cNvPr id="3" name="Group 11"/>
            <p:cNvGrpSpPr>
              <a:grpSpLocks/>
            </p:cNvGrpSpPr>
            <p:nvPr/>
          </p:nvGrpSpPr>
          <p:grpSpPr bwMode="auto">
            <a:xfrm>
              <a:off x="6299200" y="1362075"/>
              <a:ext cx="2152650" cy="2082800"/>
              <a:chOff x="6257685" y="471238"/>
              <a:chExt cx="2511085" cy="2430075"/>
            </a:xfrm>
            <a:grpFill/>
          </p:grpSpPr>
          <p:grpSp>
            <p:nvGrpSpPr>
              <p:cNvPr id="4" name="Group 11"/>
              <p:cNvGrpSpPr>
                <a:grpSpLocks noChangeAspect="1"/>
              </p:cNvGrpSpPr>
              <p:nvPr/>
            </p:nvGrpSpPr>
            <p:grpSpPr>
              <a:xfrm>
                <a:off x="6257685" y="2535553"/>
                <a:ext cx="213750" cy="365760"/>
                <a:chOff x="5384801" y="633413"/>
                <a:chExt cx="166688" cy="287338"/>
              </a:xfrm>
              <a:grpFill/>
            </p:grpSpPr>
            <p:sp>
              <p:nvSpPr>
                <p:cNvPr id="106" name="Oval 105"/>
                <p:cNvSpPr>
                  <a:spLocks noChangeArrowheads="1"/>
                </p:cNvSpPr>
                <p:nvPr/>
              </p:nvSpPr>
              <p:spPr bwMode="auto">
                <a:xfrm>
                  <a:off x="5429251" y="633413"/>
                  <a:ext cx="77788" cy="77788"/>
                </a:xfrm>
                <a:prstGeom prst="ellipse">
                  <a:avLst/>
                </a:prstGeom>
                <a:grpFill/>
                <a:ln w="0">
                  <a:solidFill>
                    <a:schemeClr val="bg1">
                      <a:lumMod val="50000"/>
                    </a:schemeClr>
                  </a:solidFill>
                  <a:prstDash val="solid"/>
                  <a:round/>
                  <a:headEnd/>
                  <a:tailEnd/>
                </a:ln>
              </p:spPr>
              <p:txBody>
                <a:bodyPr/>
                <a:lstStyle/>
                <a:p>
                  <a:pPr fontAlgn="base">
                    <a:spcBef>
                      <a:spcPct val="0"/>
                    </a:spcBef>
                    <a:spcAft>
                      <a:spcPct val="0"/>
                    </a:spcAft>
                    <a:defRPr/>
                  </a:pPr>
                  <a:endParaRPr lang="en-US" dirty="0">
                    <a:solidFill>
                      <a:srgbClr val="000000"/>
                    </a:solidFill>
                  </a:endParaRPr>
                </a:p>
              </p:txBody>
            </p:sp>
            <p:sp>
              <p:nvSpPr>
                <p:cNvPr id="107" name="Freeform 106"/>
                <p:cNvSpPr>
                  <a:spLocks/>
                </p:cNvSpPr>
                <p:nvPr/>
              </p:nvSpPr>
              <p:spPr bwMode="auto">
                <a:xfrm>
                  <a:off x="5384801" y="720726"/>
                  <a:ext cx="166688" cy="200025"/>
                </a:xfrm>
                <a:custGeom>
                  <a:avLst/>
                  <a:gdLst>
                    <a:gd name="T0" fmla="*/ 175 w 11168"/>
                    <a:gd name="T1" fmla="*/ 6780 h 13408"/>
                    <a:gd name="T2" fmla="*/ 2062 w 11168"/>
                    <a:gd name="T3" fmla="*/ 1428 h 13408"/>
                    <a:gd name="T4" fmla="*/ 5611 w 11168"/>
                    <a:gd name="T5" fmla="*/ 0 h 13408"/>
                    <a:gd name="T6" fmla="*/ 9107 w 11168"/>
                    <a:gd name="T7" fmla="*/ 1428 h 13408"/>
                    <a:gd name="T8" fmla="*/ 10998 w 11168"/>
                    <a:gd name="T9" fmla="*/ 6780 h 13408"/>
                    <a:gd name="T10" fmla="*/ 10376 w 11168"/>
                    <a:gd name="T11" fmla="*/ 7967 h 13408"/>
                    <a:gd name="T12" fmla="*/ 9132 w 11168"/>
                    <a:gd name="T13" fmla="*/ 7375 h 13408"/>
                    <a:gd name="T14" fmla="*/ 8579 w 11168"/>
                    <a:gd name="T15" fmla="*/ 5809 h 13408"/>
                    <a:gd name="T16" fmla="*/ 7266 w 11168"/>
                    <a:gd name="T17" fmla="*/ 12778 h 13408"/>
                    <a:gd name="T18" fmla="*/ 6761 w 11168"/>
                    <a:gd name="T19" fmla="*/ 13408 h 13408"/>
                    <a:gd name="T20" fmla="*/ 4460 w 11168"/>
                    <a:gd name="T21" fmla="*/ 13408 h 13408"/>
                    <a:gd name="T22" fmla="*/ 3952 w 11168"/>
                    <a:gd name="T23" fmla="*/ 12778 h 13408"/>
                    <a:gd name="T24" fmla="*/ 2627 w 11168"/>
                    <a:gd name="T25" fmla="*/ 5709 h 13408"/>
                    <a:gd name="T26" fmla="*/ 2037 w 11168"/>
                    <a:gd name="T27" fmla="*/ 7375 h 13408"/>
                    <a:gd name="T28" fmla="*/ 793 w 11168"/>
                    <a:gd name="T29" fmla="*/ 7967 h 13408"/>
                    <a:gd name="T30" fmla="*/ 175 w 11168"/>
                    <a:gd name="T31" fmla="*/ 6780 h 1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68" h="13408">
                      <a:moveTo>
                        <a:pt x="175" y="6780"/>
                      </a:moveTo>
                      <a:cubicBezTo>
                        <a:pt x="2062" y="1428"/>
                        <a:pt x="2062" y="1428"/>
                        <a:pt x="2062" y="1428"/>
                      </a:cubicBezTo>
                      <a:cubicBezTo>
                        <a:pt x="2322" y="693"/>
                        <a:pt x="3761" y="0"/>
                        <a:pt x="5611" y="0"/>
                      </a:cubicBezTo>
                      <a:cubicBezTo>
                        <a:pt x="7542" y="0"/>
                        <a:pt x="8863" y="731"/>
                        <a:pt x="9107" y="1428"/>
                      </a:cubicBezTo>
                      <a:cubicBezTo>
                        <a:pt x="10998" y="6780"/>
                        <a:pt x="10998" y="6780"/>
                        <a:pt x="10998" y="6780"/>
                      </a:cubicBezTo>
                      <a:cubicBezTo>
                        <a:pt x="11168" y="7271"/>
                        <a:pt x="10892" y="7801"/>
                        <a:pt x="10376" y="7967"/>
                      </a:cubicBezTo>
                      <a:cubicBezTo>
                        <a:pt x="9863" y="8130"/>
                        <a:pt x="9302" y="7867"/>
                        <a:pt x="9132" y="7375"/>
                      </a:cubicBezTo>
                      <a:cubicBezTo>
                        <a:pt x="8579" y="5809"/>
                        <a:pt x="8579" y="5809"/>
                        <a:pt x="8579" y="5809"/>
                      </a:cubicBezTo>
                      <a:cubicBezTo>
                        <a:pt x="8298" y="8103"/>
                        <a:pt x="7871" y="10813"/>
                        <a:pt x="7266" y="12778"/>
                      </a:cubicBezTo>
                      <a:cubicBezTo>
                        <a:pt x="7103" y="13304"/>
                        <a:pt x="7030" y="13405"/>
                        <a:pt x="6761" y="13408"/>
                      </a:cubicBezTo>
                      <a:cubicBezTo>
                        <a:pt x="4460" y="13408"/>
                        <a:pt x="4460" y="13408"/>
                        <a:pt x="4460" y="13408"/>
                      </a:cubicBezTo>
                      <a:cubicBezTo>
                        <a:pt x="4188" y="13405"/>
                        <a:pt x="4115" y="13304"/>
                        <a:pt x="3952" y="12778"/>
                      </a:cubicBezTo>
                      <a:cubicBezTo>
                        <a:pt x="3338" y="10783"/>
                        <a:pt x="2907" y="8021"/>
                        <a:pt x="2627" y="5709"/>
                      </a:cubicBezTo>
                      <a:cubicBezTo>
                        <a:pt x="2037" y="7375"/>
                        <a:pt x="2037" y="7375"/>
                        <a:pt x="2037" y="7375"/>
                      </a:cubicBezTo>
                      <a:cubicBezTo>
                        <a:pt x="1867" y="7867"/>
                        <a:pt x="1310" y="8130"/>
                        <a:pt x="793" y="7967"/>
                      </a:cubicBezTo>
                      <a:cubicBezTo>
                        <a:pt x="277" y="7801"/>
                        <a:pt x="0" y="7271"/>
                        <a:pt x="175" y="6780"/>
                      </a:cubicBezTo>
                    </a:path>
                  </a:pathLst>
                </a:custGeom>
                <a:grpFill/>
                <a:ln w="0">
                  <a:solidFill>
                    <a:schemeClr val="bg1">
                      <a:lumMod val="50000"/>
                    </a:schemeClr>
                  </a:solidFill>
                  <a:prstDash val="solid"/>
                  <a:round/>
                  <a:headEnd/>
                  <a:tailEnd/>
                </a:ln>
              </p:spPr>
              <p:txBody>
                <a:bodyPr/>
                <a:lstStyle/>
                <a:p>
                  <a:pPr fontAlgn="base">
                    <a:spcBef>
                      <a:spcPct val="0"/>
                    </a:spcBef>
                    <a:spcAft>
                      <a:spcPct val="0"/>
                    </a:spcAft>
                    <a:defRPr/>
                  </a:pPr>
                  <a:endParaRPr lang="en-US" dirty="0">
                    <a:solidFill>
                      <a:srgbClr val="000000"/>
                    </a:solidFill>
                  </a:endParaRPr>
                </a:p>
              </p:txBody>
            </p:sp>
          </p:grpSp>
          <p:grpSp>
            <p:nvGrpSpPr>
              <p:cNvPr id="5" name="Group 12"/>
              <p:cNvGrpSpPr>
                <a:grpSpLocks noChangeAspect="1"/>
              </p:cNvGrpSpPr>
              <p:nvPr/>
            </p:nvGrpSpPr>
            <p:grpSpPr>
              <a:xfrm>
                <a:off x="6512944" y="2535553"/>
                <a:ext cx="213750" cy="365760"/>
                <a:chOff x="5384801" y="633413"/>
                <a:chExt cx="166688" cy="287338"/>
              </a:xfrm>
              <a:grpFill/>
            </p:grpSpPr>
            <p:sp>
              <p:nvSpPr>
                <p:cNvPr id="104" name="Oval 103"/>
                <p:cNvSpPr>
                  <a:spLocks noChangeArrowheads="1"/>
                </p:cNvSpPr>
                <p:nvPr/>
              </p:nvSpPr>
              <p:spPr bwMode="auto">
                <a:xfrm>
                  <a:off x="5429251" y="633413"/>
                  <a:ext cx="77788" cy="77788"/>
                </a:xfrm>
                <a:prstGeom prst="ellipse">
                  <a:avLst/>
                </a:prstGeom>
                <a:grpFill/>
                <a:ln w="0">
                  <a:solidFill>
                    <a:schemeClr val="bg1">
                      <a:lumMod val="50000"/>
                    </a:schemeClr>
                  </a:solidFill>
                  <a:prstDash val="solid"/>
                  <a:round/>
                  <a:headEnd/>
                  <a:tailEnd/>
                </a:ln>
              </p:spPr>
              <p:txBody>
                <a:bodyPr/>
                <a:lstStyle/>
                <a:p>
                  <a:pPr fontAlgn="base">
                    <a:spcBef>
                      <a:spcPct val="0"/>
                    </a:spcBef>
                    <a:spcAft>
                      <a:spcPct val="0"/>
                    </a:spcAft>
                    <a:defRPr/>
                  </a:pPr>
                  <a:endParaRPr lang="en-US" dirty="0">
                    <a:solidFill>
                      <a:srgbClr val="000000"/>
                    </a:solidFill>
                  </a:endParaRPr>
                </a:p>
              </p:txBody>
            </p:sp>
            <p:sp>
              <p:nvSpPr>
                <p:cNvPr id="105" name="Freeform 104"/>
                <p:cNvSpPr>
                  <a:spLocks/>
                </p:cNvSpPr>
                <p:nvPr/>
              </p:nvSpPr>
              <p:spPr bwMode="auto">
                <a:xfrm>
                  <a:off x="5384801" y="720726"/>
                  <a:ext cx="166688" cy="200025"/>
                </a:xfrm>
                <a:custGeom>
                  <a:avLst/>
                  <a:gdLst>
                    <a:gd name="T0" fmla="*/ 175 w 11168"/>
                    <a:gd name="T1" fmla="*/ 6780 h 13408"/>
                    <a:gd name="T2" fmla="*/ 2062 w 11168"/>
                    <a:gd name="T3" fmla="*/ 1428 h 13408"/>
                    <a:gd name="T4" fmla="*/ 5611 w 11168"/>
                    <a:gd name="T5" fmla="*/ 0 h 13408"/>
                    <a:gd name="T6" fmla="*/ 9107 w 11168"/>
                    <a:gd name="T7" fmla="*/ 1428 h 13408"/>
                    <a:gd name="T8" fmla="*/ 10998 w 11168"/>
                    <a:gd name="T9" fmla="*/ 6780 h 13408"/>
                    <a:gd name="T10" fmla="*/ 10376 w 11168"/>
                    <a:gd name="T11" fmla="*/ 7967 h 13408"/>
                    <a:gd name="T12" fmla="*/ 9132 w 11168"/>
                    <a:gd name="T13" fmla="*/ 7375 h 13408"/>
                    <a:gd name="T14" fmla="*/ 8579 w 11168"/>
                    <a:gd name="T15" fmla="*/ 5809 h 13408"/>
                    <a:gd name="T16" fmla="*/ 7266 w 11168"/>
                    <a:gd name="T17" fmla="*/ 12778 h 13408"/>
                    <a:gd name="T18" fmla="*/ 6761 w 11168"/>
                    <a:gd name="T19" fmla="*/ 13408 h 13408"/>
                    <a:gd name="T20" fmla="*/ 4460 w 11168"/>
                    <a:gd name="T21" fmla="*/ 13408 h 13408"/>
                    <a:gd name="T22" fmla="*/ 3952 w 11168"/>
                    <a:gd name="T23" fmla="*/ 12778 h 13408"/>
                    <a:gd name="T24" fmla="*/ 2627 w 11168"/>
                    <a:gd name="T25" fmla="*/ 5709 h 13408"/>
                    <a:gd name="T26" fmla="*/ 2037 w 11168"/>
                    <a:gd name="T27" fmla="*/ 7375 h 13408"/>
                    <a:gd name="T28" fmla="*/ 793 w 11168"/>
                    <a:gd name="T29" fmla="*/ 7967 h 13408"/>
                    <a:gd name="T30" fmla="*/ 175 w 11168"/>
                    <a:gd name="T31" fmla="*/ 6780 h 1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68" h="13408">
                      <a:moveTo>
                        <a:pt x="175" y="6780"/>
                      </a:moveTo>
                      <a:cubicBezTo>
                        <a:pt x="2062" y="1428"/>
                        <a:pt x="2062" y="1428"/>
                        <a:pt x="2062" y="1428"/>
                      </a:cubicBezTo>
                      <a:cubicBezTo>
                        <a:pt x="2322" y="693"/>
                        <a:pt x="3761" y="0"/>
                        <a:pt x="5611" y="0"/>
                      </a:cubicBezTo>
                      <a:cubicBezTo>
                        <a:pt x="7542" y="0"/>
                        <a:pt x="8863" y="731"/>
                        <a:pt x="9107" y="1428"/>
                      </a:cubicBezTo>
                      <a:cubicBezTo>
                        <a:pt x="10998" y="6780"/>
                        <a:pt x="10998" y="6780"/>
                        <a:pt x="10998" y="6780"/>
                      </a:cubicBezTo>
                      <a:cubicBezTo>
                        <a:pt x="11168" y="7271"/>
                        <a:pt x="10892" y="7801"/>
                        <a:pt x="10376" y="7967"/>
                      </a:cubicBezTo>
                      <a:cubicBezTo>
                        <a:pt x="9863" y="8130"/>
                        <a:pt x="9302" y="7867"/>
                        <a:pt x="9132" y="7375"/>
                      </a:cubicBezTo>
                      <a:cubicBezTo>
                        <a:pt x="8579" y="5809"/>
                        <a:pt x="8579" y="5809"/>
                        <a:pt x="8579" y="5809"/>
                      </a:cubicBezTo>
                      <a:cubicBezTo>
                        <a:pt x="8298" y="8103"/>
                        <a:pt x="7871" y="10813"/>
                        <a:pt x="7266" y="12778"/>
                      </a:cubicBezTo>
                      <a:cubicBezTo>
                        <a:pt x="7103" y="13304"/>
                        <a:pt x="7030" y="13405"/>
                        <a:pt x="6761" y="13408"/>
                      </a:cubicBezTo>
                      <a:cubicBezTo>
                        <a:pt x="4460" y="13408"/>
                        <a:pt x="4460" y="13408"/>
                        <a:pt x="4460" y="13408"/>
                      </a:cubicBezTo>
                      <a:cubicBezTo>
                        <a:pt x="4188" y="13405"/>
                        <a:pt x="4115" y="13304"/>
                        <a:pt x="3952" y="12778"/>
                      </a:cubicBezTo>
                      <a:cubicBezTo>
                        <a:pt x="3338" y="10783"/>
                        <a:pt x="2907" y="8021"/>
                        <a:pt x="2627" y="5709"/>
                      </a:cubicBezTo>
                      <a:cubicBezTo>
                        <a:pt x="2037" y="7375"/>
                        <a:pt x="2037" y="7375"/>
                        <a:pt x="2037" y="7375"/>
                      </a:cubicBezTo>
                      <a:cubicBezTo>
                        <a:pt x="1867" y="7867"/>
                        <a:pt x="1310" y="8130"/>
                        <a:pt x="793" y="7967"/>
                      </a:cubicBezTo>
                      <a:cubicBezTo>
                        <a:pt x="277" y="7801"/>
                        <a:pt x="0" y="7271"/>
                        <a:pt x="175" y="6780"/>
                      </a:cubicBezTo>
                    </a:path>
                  </a:pathLst>
                </a:custGeom>
                <a:grpFill/>
                <a:ln w="0">
                  <a:solidFill>
                    <a:schemeClr val="bg1">
                      <a:lumMod val="50000"/>
                    </a:schemeClr>
                  </a:solidFill>
                  <a:prstDash val="solid"/>
                  <a:round/>
                  <a:headEnd/>
                  <a:tailEnd/>
                </a:ln>
              </p:spPr>
              <p:txBody>
                <a:bodyPr/>
                <a:lstStyle/>
                <a:p>
                  <a:pPr fontAlgn="base">
                    <a:spcBef>
                      <a:spcPct val="0"/>
                    </a:spcBef>
                    <a:spcAft>
                      <a:spcPct val="0"/>
                    </a:spcAft>
                    <a:defRPr/>
                  </a:pPr>
                  <a:endParaRPr lang="en-US" dirty="0">
                    <a:solidFill>
                      <a:srgbClr val="000000"/>
                    </a:solidFill>
                  </a:endParaRPr>
                </a:p>
              </p:txBody>
            </p:sp>
          </p:grpSp>
          <p:grpSp>
            <p:nvGrpSpPr>
              <p:cNvPr id="7" name="Group 13"/>
              <p:cNvGrpSpPr>
                <a:grpSpLocks noChangeAspect="1"/>
              </p:cNvGrpSpPr>
              <p:nvPr/>
            </p:nvGrpSpPr>
            <p:grpSpPr>
              <a:xfrm>
                <a:off x="6768203" y="2535553"/>
                <a:ext cx="213750" cy="365760"/>
                <a:chOff x="5384801" y="633413"/>
                <a:chExt cx="166688" cy="287338"/>
              </a:xfrm>
              <a:grpFill/>
            </p:grpSpPr>
            <p:sp>
              <p:nvSpPr>
                <p:cNvPr id="102" name="Oval 101"/>
                <p:cNvSpPr>
                  <a:spLocks noChangeArrowheads="1"/>
                </p:cNvSpPr>
                <p:nvPr/>
              </p:nvSpPr>
              <p:spPr bwMode="auto">
                <a:xfrm>
                  <a:off x="5429251" y="633413"/>
                  <a:ext cx="77788" cy="77788"/>
                </a:xfrm>
                <a:prstGeom prst="ellipse">
                  <a:avLst/>
                </a:prstGeom>
                <a:grpFill/>
                <a:ln w="0">
                  <a:solidFill>
                    <a:schemeClr val="bg1">
                      <a:lumMod val="50000"/>
                    </a:schemeClr>
                  </a:solidFill>
                  <a:prstDash val="solid"/>
                  <a:round/>
                  <a:headEnd/>
                  <a:tailEnd/>
                </a:ln>
              </p:spPr>
              <p:txBody>
                <a:bodyPr/>
                <a:lstStyle/>
                <a:p>
                  <a:pPr fontAlgn="base">
                    <a:spcBef>
                      <a:spcPct val="0"/>
                    </a:spcBef>
                    <a:spcAft>
                      <a:spcPct val="0"/>
                    </a:spcAft>
                    <a:defRPr/>
                  </a:pPr>
                  <a:endParaRPr lang="en-US" dirty="0">
                    <a:solidFill>
                      <a:srgbClr val="000000"/>
                    </a:solidFill>
                  </a:endParaRPr>
                </a:p>
              </p:txBody>
            </p:sp>
            <p:sp>
              <p:nvSpPr>
                <p:cNvPr id="103" name="Freeform 102"/>
                <p:cNvSpPr>
                  <a:spLocks/>
                </p:cNvSpPr>
                <p:nvPr/>
              </p:nvSpPr>
              <p:spPr bwMode="auto">
                <a:xfrm>
                  <a:off x="5384801" y="720726"/>
                  <a:ext cx="166688" cy="200025"/>
                </a:xfrm>
                <a:custGeom>
                  <a:avLst/>
                  <a:gdLst>
                    <a:gd name="T0" fmla="*/ 175 w 11168"/>
                    <a:gd name="T1" fmla="*/ 6780 h 13408"/>
                    <a:gd name="T2" fmla="*/ 2062 w 11168"/>
                    <a:gd name="T3" fmla="*/ 1428 h 13408"/>
                    <a:gd name="T4" fmla="*/ 5611 w 11168"/>
                    <a:gd name="T5" fmla="*/ 0 h 13408"/>
                    <a:gd name="T6" fmla="*/ 9107 w 11168"/>
                    <a:gd name="T7" fmla="*/ 1428 h 13408"/>
                    <a:gd name="T8" fmla="*/ 10998 w 11168"/>
                    <a:gd name="T9" fmla="*/ 6780 h 13408"/>
                    <a:gd name="T10" fmla="*/ 10376 w 11168"/>
                    <a:gd name="T11" fmla="*/ 7967 h 13408"/>
                    <a:gd name="T12" fmla="*/ 9132 w 11168"/>
                    <a:gd name="T13" fmla="*/ 7375 h 13408"/>
                    <a:gd name="T14" fmla="*/ 8579 w 11168"/>
                    <a:gd name="T15" fmla="*/ 5809 h 13408"/>
                    <a:gd name="T16" fmla="*/ 7266 w 11168"/>
                    <a:gd name="T17" fmla="*/ 12778 h 13408"/>
                    <a:gd name="T18" fmla="*/ 6761 w 11168"/>
                    <a:gd name="T19" fmla="*/ 13408 h 13408"/>
                    <a:gd name="T20" fmla="*/ 4460 w 11168"/>
                    <a:gd name="T21" fmla="*/ 13408 h 13408"/>
                    <a:gd name="T22" fmla="*/ 3952 w 11168"/>
                    <a:gd name="T23" fmla="*/ 12778 h 13408"/>
                    <a:gd name="T24" fmla="*/ 2627 w 11168"/>
                    <a:gd name="T25" fmla="*/ 5709 h 13408"/>
                    <a:gd name="T26" fmla="*/ 2037 w 11168"/>
                    <a:gd name="T27" fmla="*/ 7375 h 13408"/>
                    <a:gd name="T28" fmla="*/ 793 w 11168"/>
                    <a:gd name="T29" fmla="*/ 7967 h 13408"/>
                    <a:gd name="T30" fmla="*/ 175 w 11168"/>
                    <a:gd name="T31" fmla="*/ 6780 h 1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68" h="13408">
                      <a:moveTo>
                        <a:pt x="175" y="6780"/>
                      </a:moveTo>
                      <a:cubicBezTo>
                        <a:pt x="2062" y="1428"/>
                        <a:pt x="2062" y="1428"/>
                        <a:pt x="2062" y="1428"/>
                      </a:cubicBezTo>
                      <a:cubicBezTo>
                        <a:pt x="2322" y="693"/>
                        <a:pt x="3761" y="0"/>
                        <a:pt x="5611" y="0"/>
                      </a:cubicBezTo>
                      <a:cubicBezTo>
                        <a:pt x="7542" y="0"/>
                        <a:pt x="8863" y="731"/>
                        <a:pt x="9107" y="1428"/>
                      </a:cubicBezTo>
                      <a:cubicBezTo>
                        <a:pt x="10998" y="6780"/>
                        <a:pt x="10998" y="6780"/>
                        <a:pt x="10998" y="6780"/>
                      </a:cubicBezTo>
                      <a:cubicBezTo>
                        <a:pt x="11168" y="7271"/>
                        <a:pt x="10892" y="7801"/>
                        <a:pt x="10376" y="7967"/>
                      </a:cubicBezTo>
                      <a:cubicBezTo>
                        <a:pt x="9863" y="8130"/>
                        <a:pt x="9302" y="7867"/>
                        <a:pt x="9132" y="7375"/>
                      </a:cubicBezTo>
                      <a:cubicBezTo>
                        <a:pt x="8579" y="5809"/>
                        <a:pt x="8579" y="5809"/>
                        <a:pt x="8579" y="5809"/>
                      </a:cubicBezTo>
                      <a:cubicBezTo>
                        <a:pt x="8298" y="8103"/>
                        <a:pt x="7871" y="10813"/>
                        <a:pt x="7266" y="12778"/>
                      </a:cubicBezTo>
                      <a:cubicBezTo>
                        <a:pt x="7103" y="13304"/>
                        <a:pt x="7030" y="13405"/>
                        <a:pt x="6761" y="13408"/>
                      </a:cubicBezTo>
                      <a:cubicBezTo>
                        <a:pt x="4460" y="13408"/>
                        <a:pt x="4460" y="13408"/>
                        <a:pt x="4460" y="13408"/>
                      </a:cubicBezTo>
                      <a:cubicBezTo>
                        <a:pt x="4188" y="13405"/>
                        <a:pt x="4115" y="13304"/>
                        <a:pt x="3952" y="12778"/>
                      </a:cubicBezTo>
                      <a:cubicBezTo>
                        <a:pt x="3338" y="10783"/>
                        <a:pt x="2907" y="8021"/>
                        <a:pt x="2627" y="5709"/>
                      </a:cubicBezTo>
                      <a:cubicBezTo>
                        <a:pt x="2037" y="7375"/>
                        <a:pt x="2037" y="7375"/>
                        <a:pt x="2037" y="7375"/>
                      </a:cubicBezTo>
                      <a:cubicBezTo>
                        <a:pt x="1867" y="7867"/>
                        <a:pt x="1310" y="8130"/>
                        <a:pt x="793" y="7967"/>
                      </a:cubicBezTo>
                      <a:cubicBezTo>
                        <a:pt x="277" y="7801"/>
                        <a:pt x="0" y="7271"/>
                        <a:pt x="175" y="6780"/>
                      </a:cubicBezTo>
                    </a:path>
                  </a:pathLst>
                </a:custGeom>
                <a:grpFill/>
                <a:ln w="0">
                  <a:solidFill>
                    <a:schemeClr val="bg1">
                      <a:lumMod val="50000"/>
                    </a:schemeClr>
                  </a:solidFill>
                  <a:prstDash val="solid"/>
                  <a:round/>
                  <a:headEnd/>
                  <a:tailEnd/>
                </a:ln>
              </p:spPr>
              <p:txBody>
                <a:bodyPr/>
                <a:lstStyle/>
                <a:p>
                  <a:pPr fontAlgn="base">
                    <a:spcBef>
                      <a:spcPct val="0"/>
                    </a:spcBef>
                    <a:spcAft>
                      <a:spcPct val="0"/>
                    </a:spcAft>
                    <a:defRPr/>
                  </a:pPr>
                  <a:endParaRPr lang="en-US" dirty="0">
                    <a:solidFill>
                      <a:srgbClr val="000000"/>
                    </a:solidFill>
                  </a:endParaRPr>
                </a:p>
              </p:txBody>
            </p:sp>
          </p:grpSp>
          <p:grpSp>
            <p:nvGrpSpPr>
              <p:cNvPr id="8" name="Group 14"/>
              <p:cNvGrpSpPr>
                <a:grpSpLocks noChangeAspect="1"/>
              </p:cNvGrpSpPr>
              <p:nvPr/>
            </p:nvGrpSpPr>
            <p:grpSpPr>
              <a:xfrm>
                <a:off x="7023462" y="2535553"/>
                <a:ext cx="213750" cy="365760"/>
                <a:chOff x="5384801" y="633413"/>
                <a:chExt cx="166688" cy="287338"/>
              </a:xfrm>
              <a:grpFill/>
            </p:grpSpPr>
            <p:sp>
              <p:nvSpPr>
                <p:cNvPr id="100" name="Oval 99"/>
                <p:cNvSpPr>
                  <a:spLocks noChangeArrowheads="1"/>
                </p:cNvSpPr>
                <p:nvPr/>
              </p:nvSpPr>
              <p:spPr bwMode="auto">
                <a:xfrm>
                  <a:off x="5429251" y="633413"/>
                  <a:ext cx="77788" cy="77788"/>
                </a:xfrm>
                <a:prstGeom prst="ellipse">
                  <a:avLst/>
                </a:prstGeom>
                <a:grpFill/>
                <a:ln w="0">
                  <a:solidFill>
                    <a:schemeClr val="bg1">
                      <a:lumMod val="50000"/>
                    </a:schemeClr>
                  </a:solidFill>
                  <a:prstDash val="solid"/>
                  <a:round/>
                  <a:headEnd/>
                  <a:tailEnd/>
                </a:ln>
              </p:spPr>
              <p:txBody>
                <a:bodyPr/>
                <a:lstStyle/>
                <a:p>
                  <a:pPr fontAlgn="base">
                    <a:spcBef>
                      <a:spcPct val="0"/>
                    </a:spcBef>
                    <a:spcAft>
                      <a:spcPct val="0"/>
                    </a:spcAft>
                    <a:defRPr/>
                  </a:pPr>
                  <a:endParaRPr lang="en-US" dirty="0">
                    <a:solidFill>
                      <a:srgbClr val="000000"/>
                    </a:solidFill>
                  </a:endParaRPr>
                </a:p>
              </p:txBody>
            </p:sp>
            <p:sp>
              <p:nvSpPr>
                <p:cNvPr id="101" name="Freeform 100"/>
                <p:cNvSpPr>
                  <a:spLocks/>
                </p:cNvSpPr>
                <p:nvPr/>
              </p:nvSpPr>
              <p:spPr bwMode="auto">
                <a:xfrm>
                  <a:off x="5384801" y="720726"/>
                  <a:ext cx="166688" cy="200025"/>
                </a:xfrm>
                <a:custGeom>
                  <a:avLst/>
                  <a:gdLst>
                    <a:gd name="T0" fmla="*/ 175 w 11168"/>
                    <a:gd name="T1" fmla="*/ 6780 h 13408"/>
                    <a:gd name="T2" fmla="*/ 2062 w 11168"/>
                    <a:gd name="T3" fmla="*/ 1428 h 13408"/>
                    <a:gd name="T4" fmla="*/ 5611 w 11168"/>
                    <a:gd name="T5" fmla="*/ 0 h 13408"/>
                    <a:gd name="T6" fmla="*/ 9107 w 11168"/>
                    <a:gd name="T7" fmla="*/ 1428 h 13408"/>
                    <a:gd name="T8" fmla="*/ 10998 w 11168"/>
                    <a:gd name="T9" fmla="*/ 6780 h 13408"/>
                    <a:gd name="T10" fmla="*/ 10376 w 11168"/>
                    <a:gd name="T11" fmla="*/ 7967 h 13408"/>
                    <a:gd name="T12" fmla="*/ 9132 w 11168"/>
                    <a:gd name="T13" fmla="*/ 7375 h 13408"/>
                    <a:gd name="T14" fmla="*/ 8579 w 11168"/>
                    <a:gd name="T15" fmla="*/ 5809 h 13408"/>
                    <a:gd name="T16" fmla="*/ 7266 w 11168"/>
                    <a:gd name="T17" fmla="*/ 12778 h 13408"/>
                    <a:gd name="T18" fmla="*/ 6761 w 11168"/>
                    <a:gd name="T19" fmla="*/ 13408 h 13408"/>
                    <a:gd name="T20" fmla="*/ 4460 w 11168"/>
                    <a:gd name="T21" fmla="*/ 13408 h 13408"/>
                    <a:gd name="T22" fmla="*/ 3952 w 11168"/>
                    <a:gd name="T23" fmla="*/ 12778 h 13408"/>
                    <a:gd name="T24" fmla="*/ 2627 w 11168"/>
                    <a:gd name="T25" fmla="*/ 5709 h 13408"/>
                    <a:gd name="T26" fmla="*/ 2037 w 11168"/>
                    <a:gd name="T27" fmla="*/ 7375 h 13408"/>
                    <a:gd name="T28" fmla="*/ 793 w 11168"/>
                    <a:gd name="T29" fmla="*/ 7967 h 13408"/>
                    <a:gd name="T30" fmla="*/ 175 w 11168"/>
                    <a:gd name="T31" fmla="*/ 6780 h 1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68" h="13408">
                      <a:moveTo>
                        <a:pt x="175" y="6780"/>
                      </a:moveTo>
                      <a:cubicBezTo>
                        <a:pt x="2062" y="1428"/>
                        <a:pt x="2062" y="1428"/>
                        <a:pt x="2062" y="1428"/>
                      </a:cubicBezTo>
                      <a:cubicBezTo>
                        <a:pt x="2322" y="693"/>
                        <a:pt x="3761" y="0"/>
                        <a:pt x="5611" y="0"/>
                      </a:cubicBezTo>
                      <a:cubicBezTo>
                        <a:pt x="7542" y="0"/>
                        <a:pt x="8863" y="731"/>
                        <a:pt x="9107" y="1428"/>
                      </a:cubicBezTo>
                      <a:cubicBezTo>
                        <a:pt x="10998" y="6780"/>
                        <a:pt x="10998" y="6780"/>
                        <a:pt x="10998" y="6780"/>
                      </a:cubicBezTo>
                      <a:cubicBezTo>
                        <a:pt x="11168" y="7271"/>
                        <a:pt x="10892" y="7801"/>
                        <a:pt x="10376" y="7967"/>
                      </a:cubicBezTo>
                      <a:cubicBezTo>
                        <a:pt x="9863" y="8130"/>
                        <a:pt x="9302" y="7867"/>
                        <a:pt x="9132" y="7375"/>
                      </a:cubicBezTo>
                      <a:cubicBezTo>
                        <a:pt x="8579" y="5809"/>
                        <a:pt x="8579" y="5809"/>
                        <a:pt x="8579" y="5809"/>
                      </a:cubicBezTo>
                      <a:cubicBezTo>
                        <a:pt x="8298" y="8103"/>
                        <a:pt x="7871" y="10813"/>
                        <a:pt x="7266" y="12778"/>
                      </a:cubicBezTo>
                      <a:cubicBezTo>
                        <a:pt x="7103" y="13304"/>
                        <a:pt x="7030" y="13405"/>
                        <a:pt x="6761" y="13408"/>
                      </a:cubicBezTo>
                      <a:cubicBezTo>
                        <a:pt x="4460" y="13408"/>
                        <a:pt x="4460" y="13408"/>
                        <a:pt x="4460" y="13408"/>
                      </a:cubicBezTo>
                      <a:cubicBezTo>
                        <a:pt x="4188" y="13405"/>
                        <a:pt x="4115" y="13304"/>
                        <a:pt x="3952" y="12778"/>
                      </a:cubicBezTo>
                      <a:cubicBezTo>
                        <a:pt x="3338" y="10783"/>
                        <a:pt x="2907" y="8021"/>
                        <a:pt x="2627" y="5709"/>
                      </a:cubicBezTo>
                      <a:cubicBezTo>
                        <a:pt x="2037" y="7375"/>
                        <a:pt x="2037" y="7375"/>
                        <a:pt x="2037" y="7375"/>
                      </a:cubicBezTo>
                      <a:cubicBezTo>
                        <a:pt x="1867" y="7867"/>
                        <a:pt x="1310" y="8130"/>
                        <a:pt x="793" y="7967"/>
                      </a:cubicBezTo>
                      <a:cubicBezTo>
                        <a:pt x="277" y="7801"/>
                        <a:pt x="0" y="7271"/>
                        <a:pt x="175" y="6780"/>
                      </a:cubicBezTo>
                    </a:path>
                  </a:pathLst>
                </a:custGeom>
                <a:grpFill/>
                <a:ln w="0">
                  <a:solidFill>
                    <a:schemeClr val="bg1">
                      <a:lumMod val="50000"/>
                    </a:schemeClr>
                  </a:solidFill>
                  <a:prstDash val="solid"/>
                  <a:round/>
                  <a:headEnd/>
                  <a:tailEnd/>
                </a:ln>
              </p:spPr>
              <p:txBody>
                <a:bodyPr/>
                <a:lstStyle/>
                <a:p>
                  <a:pPr fontAlgn="base">
                    <a:spcBef>
                      <a:spcPct val="0"/>
                    </a:spcBef>
                    <a:spcAft>
                      <a:spcPct val="0"/>
                    </a:spcAft>
                    <a:defRPr/>
                  </a:pPr>
                  <a:endParaRPr lang="en-US" dirty="0">
                    <a:solidFill>
                      <a:srgbClr val="000000"/>
                    </a:solidFill>
                  </a:endParaRPr>
                </a:p>
              </p:txBody>
            </p:sp>
          </p:grpSp>
          <p:grpSp>
            <p:nvGrpSpPr>
              <p:cNvPr id="9" name="Group 15"/>
              <p:cNvGrpSpPr>
                <a:grpSpLocks noChangeAspect="1"/>
              </p:cNvGrpSpPr>
              <p:nvPr/>
            </p:nvGrpSpPr>
            <p:grpSpPr>
              <a:xfrm>
                <a:off x="7278721" y="2535553"/>
                <a:ext cx="213750" cy="365760"/>
                <a:chOff x="5384801" y="633413"/>
                <a:chExt cx="166688" cy="287338"/>
              </a:xfrm>
              <a:grpFill/>
            </p:grpSpPr>
            <p:sp>
              <p:nvSpPr>
                <p:cNvPr id="98" name="Oval 97"/>
                <p:cNvSpPr>
                  <a:spLocks noChangeArrowheads="1"/>
                </p:cNvSpPr>
                <p:nvPr/>
              </p:nvSpPr>
              <p:spPr bwMode="auto">
                <a:xfrm>
                  <a:off x="5429251" y="633413"/>
                  <a:ext cx="77788" cy="77788"/>
                </a:xfrm>
                <a:prstGeom prst="ellipse">
                  <a:avLst/>
                </a:prstGeom>
                <a:grpFill/>
                <a:ln w="0">
                  <a:solidFill>
                    <a:schemeClr val="bg1">
                      <a:lumMod val="50000"/>
                    </a:schemeClr>
                  </a:solidFill>
                  <a:prstDash val="solid"/>
                  <a:round/>
                  <a:headEnd/>
                  <a:tailEnd/>
                </a:ln>
              </p:spPr>
              <p:txBody>
                <a:bodyPr/>
                <a:lstStyle/>
                <a:p>
                  <a:pPr fontAlgn="base">
                    <a:spcBef>
                      <a:spcPct val="0"/>
                    </a:spcBef>
                    <a:spcAft>
                      <a:spcPct val="0"/>
                    </a:spcAft>
                    <a:defRPr/>
                  </a:pPr>
                  <a:endParaRPr lang="en-US" dirty="0">
                    <a:solidFill>
                      <a:srgbClr val="000000"/>
                    </a:solidFill>
                  </a:endParaRPr>
                </a:p>
              </p:txBody>
            </p:sp>
            <p:sp>
              <p:nvSpPr>
                <p:cNvPr id="99" name="Freeform 98"/>
                <p:cNvSpPr>
                  <a:spLocks/>
                </p:cNvSpPr>
                <p:nvPr/>
              </p:nvSpPr>
              <p:spPr bwMode="auto">
                <a:xfrm>
                  <a:off x="5384801" y="720726"/>
                  <a:ext cx="166688" cy="200025"/>
                </a:xfrm>
                <a:custGeom>
                  <a:avLst/>
                  <a:gdLst>
                    <a:gd name="T0" fmla="*/ 175 w 11168"/>
                    <a:gd name="T1" fmla="*/ 6780 h 13408"/>
                    <a:gd name="T2" fmla="*/ 2062 w 11168"/>
                    <a:gd name="T3" fmla="*/ 1428 h 13408"/>
                    <a:gd name="T4" fmla="*/ 5611 w 11168"/>
                    <a:gd name="T5" fmla="*/ 0 h 13408"/>
                    <a:gd name="T6" fmla="*/ 9107 w 11168"/>
                    <a:gd name="T7" fmla="*/ 1428 h 13408"/>
                    <a:gd name="T8" fmla="*/ 10998 w 11168"/>
                    <a:gd name="T9" fmla="*/ 6780 h 13408"/>
                    <a:gd name="T10" fmla="*/ 10376 w 11168"/>
                    <a:gd name="T11" fmla="*/ 7967 h 13408"/>
                    <a:gd name="T12" fmla="*/ 9132 w 11168"/>
                    <a:gd name="T13" fmla="*/ 7375 h 13408"/>
                    <a:gd name="T14" fmla="*/ 8579 w 11168"/>
                    <a:gd name="T15" fmla="*/ 5809 h 13408"/>
                    <a:gd name="T16" fmla="*/ 7266 w 11168"/>
                    <a:gd name="T17" fmla="*/ 12778 h 13408"/>
                    <a:gd name="T18" fmla="*/ 6761 w 11168"/>
                    <a:gd name="T19" fmla="*/ 13408 h 13408"/>
                    <a:gd name="T20" fmla="*/ 4460 w 11168"/>
                    <a:gd name="T21" fmla="*/ 13408 h 13408"/>
                    <a:gd name="T22" fmla="*/ 3952 w 11168"/>
                    <a:gd name="T23" fmla="*/ 12778 h 13408"/>
                    <a:gd name="T24" fmla="*/ 2627 w 11168"/>
                    <a:gd name="T25" fmla="*/ 5709 h 13408"/>
                    <a:gd name="T26" fmla="*/ 2037 w 11168"/>
                    <a:gd name="T27" fmla="*/ 7375 h 13408"/>
                    <a:gd name="T28" fmla="*/ 793 w 11168"/>
                    <a:gd name="T29" fmla="*/ 7967 h 13408"/>
                    <a:gd name="T30" fmla="*/ 175 w 11168"/>
                    <a:gd name="T31" fmla="*/ 6780 h 1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68" h="13408">
                      <a:moveTo>
                        <a:pt x="175" y="6780"/>
                      </a:moveTo>
                      <a:cubicBezTo>
                        <a:pt x="2062" y="1428"/>
                        <a:pt x="2062" y="1428"/>
                        <a:pt x="2062" y="1428"/>
                      </a:cubicBezTo>
                      <a:cubicBezTo>
                        <a:pt x="2322" y="693"/>
                        <a:pt x="3761" y="0"/>
                        <a:pt x="5611" y="0"/>
                      </a:cubicBezTo>
                      <a:cubicBezTo>
                        <a:pt x="7542" y="0"/>
                        <a:pt x="8863" y="731"/>
                        <a:pt x="9107" y="1428"/>
                      </a:cubicBezTo>
                      <a:cubicBezTo>
                        <a:pt x="10998" y="6780"/>
                        <a:pt x="10998" y="6780"/>
                        <a:pt x="10998" y="6780"/>
                      </a:cubicBezTo>
                      <a:cubicBezTo>
                        <a:pt x="11168" y="7271"/>
                        <a:pt x="10892" y="7801"/>
                        <a:pt x="10376" y="7967"/>
                      </a:cubicBezTo>
                      <a:cubicBezTo>
                        <a:pt x="9863" y="8130"/>
                        <a:pt x="9302" y="7867"/>
                        <a:pt x="9132" y="7375"/>
                      </a:cubicBezTo>
                      <a:cubicBezTo>
                        <a:pt x="8579" y="5809"/>
                        <a:pt x="8579" y="5809"/>
                        <a:pt x="8579" y="5809"/>
                      </a:cubicBezTo>
                      <a:cubicBezTo>
                        <a:pt x="8298" y="8103"/>
                        <a:pt x="7871" y="10813"/>
                        <a:pt x="7266" y="12778"/>
                      </a:cubicBezTo>
                      <a:cubicBezTo>
                        <a:pt x="7103" y="13304"/>
                        <a:pt x="7030" y="13405"/>
                        <a:pt x="6761" y="13408"/>
                      </a:cubicBezTo>
                      <a:cubicBezTo>
                        <a:pt x="4460" y="13408"/>
                        <a:pt x="4460" y="13408"/>
                        <a:pt x="4460" y="13408"/>
                      </a:cubicBezTo>
                      <a:cubicBezTo>
                        <a:pt x="4188" y="13405"/>
                        <a:pt x="4115" y="13304"/>
                        <a:pt x="3952" y="12778"/>
                      </a:cubicBezTo>
                      <a:cubicBezTo>
                        <a:pt x="3338" y="10783"/>
                        <a:pt x="2907" y="8021"/>
                        <a:pt x="2627" y="5709"/>
                      </a:cubicBezTo>
                      <a:cubicBezTo>
                        <a:pt x="2037" y="7375"/>
                        <a:pt x="2037" y="7375"/>
                        <a:pt x="2037" y="7375"/>
                      </a:cubicBezTo>
                      <a:cubicBezTo>
                        <a:pt x="1867" y="7867"/>
                        <a:pt x="1310" y="8130"/>
                        <a:pt x="793" y="7967"/>
                      </a:cubicBezTo>
                      <a:cubicBezTo>
                        <a:pt x="277" y="7801"/>
                        <a:pt x="0" y="7271"/>
                        <a:pt x="175" y="6780"/>
                      </a:cubicBezTo>
                    </a:path>
                  </a:pathLst>
                </a:custGeom>
                <a:grpFill/>
                <a:ln w="0">
                  <a:solidFill>
                    <a:schemeClr val="bg1">
                      <a:lumMod val="50000"/>
                    </a:schemeClr>
                  </a:solidFill>
                  <a:prstDash val="solid"/>
                  <a:round/>
                  <a:headEnd/>
                  <a:tailEnd/>
                </a:ln>
              </p:spPr>
              <p:txBody>
                <a:bodyPr/>
                <a:lstStyle/>
                <a:p>
                  <a:pPr fontAlgn="base">
                    <a:spcBef>
                      <a:spcPct val="0"/>
                    </a:spcBef>
                    <a:spcAft>
                      <a:spcPct val="0"/>
                    </a:spcAft>
                    <a:defRPr/>
                  </a:pPr>
                  <a:endParaRPr lang="en-US" dirty="0">
                    <a:solidFill>
                      <a:srgbClr val="000000"/>
                    </a:solidFill>
                  </a:endParaRPr>
                </a:p>
              </p:txBody>
            </p:sp>
          </p:grpSp>
          <p:grpSp>
            <p:nvGrpSpPr>
              <p:cNvPr id="10" name="Group 16"/>
              <p:cNvGrpSpPr>
                <a:grpSpLocks noChangeAspect="1"/>
              </p:cNvGrpSpPr>
              <p:nvPr/>
            </p:nvGrpSpPr>
            <p:grpSpPr>
              <a:xfrm>
                <a:off x="7533980" y="2535553"/>
                <a:ext cx="213750" cy="365760"/>
                <a:chOff x="5384801" y="633413"/>
                <a:chExt cx="166688" cy="287338"/>
              </a:xfrm>
              <a:grpFill/>
            </p:grpSpPr>
            <p:sp>
              <p:nvSpPr>
                <p:cNvPr id="96" name="Oval 95"/>
                <p:cNvSpPr>
                  <a:spLocks noChangeArrowheads="1"/>
                </p:cNvSpPr>
                <p:nvPr/>
              </p:nvSpPr>
              <p:spPr bwMode="auto">
                <a:xfrm>
                  <a:off x="5429251" y="633413"/>
                  <a:ext cx="77788" cy="77788"/>
                </a:xfrm>
                <a:prstGeom prst="ellipse">
                  <a:avLst/>
                </a:prstGeom>
                <a:grpFill/>
                <a:ln w="0">
                  <a:solidFill>
                    <a:schemeClr val="bg1">
                      <a:lumMod val="50000"/>
                    </a:schemeClr>
                  </a:solidFill>
                  <a:prstDash val="solid"/>
                  <a:round/>
                  <a:headEnd/>
                  <a:tailEnd/>
                </a:ln>
              </p:spPr>
              <p:txBody>
                <a:bodyPr/>
                <a:lstStyle/>
                <a:p>
                  <a:pPr fontAlgn="base">
                    <a:spcBef>
                      <a:spcPct val="0"/>
                    </a:spcBef>
                    <a:spcAft>
                      <a:spcPct val="0"/>
                    </a:spcAft>
                    <a:defRPr/>
                  </a:pPr>
                  <a:endParaRPr lang="en-US" dirty="0">
                    <a:solidFill>
                      <a:srgbClr val="000000"/>
                    </a:solidFill>
                  </a:endParaRPr>
                </a:p>
              </p:txBody>
            </p:sp>
            <p:sp>
              <p:nvSpPr>
                <p:cNvPr id="97" name="Freeform 96"/>
                <p:cNvSpPr>
                  <a:spLocks/>
                </p:cNvSpPr>
                <p:nvPr/>
              </p:nvSpPr>
              <p:spPr bwMode="auto">
                <a:xfrm>
                  <a:off x="5384801" y="720726"/>
                  <a:ext cx="166688" cy="200025"/>
                </a:xfrm>
                <a:custGeom>
                  <a:avLst/>
                  <a:gdLst>
                    <a:gd name="T0" fmla="*/ 175 w 11168"/>
                    <a:gd name="T1" fmla="*/ 6780 h 13408"/>
                    <a:gd name="T2" fmla="*/ 2062 w 11168"/>
                    <a:gd name="T3" fmla="*/ 1428 h 13408"/>
                    <a:gd name="T4" fmla="*/ 5611 w 11168"/>
                    <a:gd name="T5" fmla="*/ 0 h 13408"/>
                    <a:gd name="T6" fmla="*/ 9107 w 11168"/>
                    <a:gd name="T7" fmla="*/ 1428 h 13408"/>
                    <a:gd name="T8" fmla="*/ 10998 w 11168"/>
                    <a:gd name="T9" fmla="*/ 6780 h 13408"/>
                    <a:gd name="T10" fmla="*/ 10376 w 11168"/>
                    <a:gd name="T11" fmla="*/ 7967 h 13408"/>
                    <a:gd name="T12" fmla="*/ 9132 w 11168"/>
                    <a:gd name="T13" fmla="*/ 7375 h 13408"/>
                    <a:gd name="T14" fmla="*/ 8579 w 11168"/>
                    <a:gd name="T15" fmla="*/ 5809 h 13408"/>
                    <a:gd name="T16" fmla="*/ 7266 w 11168"/>
                    <a:gd name="T17" fmla="*/ 12778 h 13408"/>
                    <a:gd name="T18" fmla="*/ 6761 w 11168"/>
                    <a:gd name="T19" fmla="*/ 13408 h 13408"/>
                    <a:gd name="T20" fmla="*/ 4460 w 11168"/>
                    <a:gd name="T21" fmla="*/ 13408 h 13408"/>
                    <a:gd name="T22" fmla="*/ 3952 w 11168"/>
                    <a:gd name="T23" fmla="*/ 12778 h 13408"/>
                    <a:gd name="T24" fmla="*/ 2627 w 11168"/>
                    <a:gd name="T25" fmla="*/ 5709 h 13408"/>
                    <a:gd name="T26" fmla="*/ 2037 w 11168"/>
                    <a:gd name="T27" fmla="*/ 7375 h 13408"/>
                    <a:gd name="T28" fmla="*/ 793 w 11168"/>
                    <a:gd name="T29" fmla="*/ 7967 h 13408"/>
                    <a:gd name="T30" fmla="*/ 175 w 11168"/>
                    <a:gd name="T31" fmla="*/ 6780 h 1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68" h="13408">
                      <a:moveTo>
                        <a:pt x="175" y="6780"/>
                      </a:moveTo>
                      <a:cubicBezTo>
                        <a:pt x="2062" y="1428"/>
                        <a:pt x="2062" y="1428"/>
                        <a:pt x="2062" y="1428"/>
                      </a:cubicBezTo>
                      <a:cubicBezTo>
                        <a:pt x="2322" y="693"/>
                        <a:pt x="3761" y="0"/>
                        <a:pt x="5611" y="0"/>
                      </a:cubicBezTo>
                      <a:cubicBezTo>
                        <a:pt x="7542" y="0"/>
                        <a:pt x="8863" y="731"/>
                        <a:pt x="9107" y="1428"/>
                      </a:cubicBezTo>
                      <a:cubicBezTo>
                        <a:pt x="10998" y="6780"/>
                        <a:pt x="10998" y="6780"/>
                        <a:pt x="10998" y="6780"/>
                      </a:cubicBezTo>
                      <a:cubicBezTo>
                        <a:pt x="11168" y="7271"/>
                        <a:pt x="10892" y="7801"/>
                        <a:pt x="10376" y="7967"/>
                      </a:cubicBezTo>
                      <a:cubicBezTo>
                        <a:pt x="9863" y="8130"/>
                        <a:pt x="9302" y="7867"/>
                        <a:pt x="9132" y="7375"/>
                      </a:cubicBezTo>
                      <a:cubicBezTo>
                        <a:pt x="8579" y="5809"/>
                        <a:pt x="8579" y="5809"/>
                        <a:pt x="8579" y="5809"/>
                      </a:cubicBezTo>
                      <a:cubicBezTo>
                        <a:pt x="8298" y="8103"/>
                        <a:pt x="7871" y="10813"/>
                        <a:pt x="7266" y="12778"/>
                      </a:cubicBezTo>
                      <a:cubicBezTo>
                        <a:pt x="7103" y="13304"/>
                        <a:pt x="7030" y="13405"/>
                        <a:pt x="6761" y="13408"/>
                      </a:cubicBezTo>
                      <a:cubicBezTo>
                        <a:pt x="4460" y="13408"/>
                        <a:pt x="4460" y="13408"/>
                        <a:pt x="4460" y="13408"/>
                      </a:cubicBezTo>
                      <a:cubicBezTo>
                        <a:pt x="4188" y="13405"/>
                        <a:pt x="4115" y="13304"/>
                        <a:pt x="3952" y="12778"/>
                      </a:cubicBezTo>
                      <a:cubicBezTo>
                        <a:pt x="3338" y="10783"/>
                        <a:pt x="2907" y="8021"/>
                        <a:pt x="2627" y="5709"/>
                      </a:cubicBezTo>
                      <a:cubicBezTo>
                        <a:pt x="2037" y="7375"/>
                        <a:pt x="2037" y="7375"/>
                        <a:pt x="2037" y="7375"/>
                      </a:cubicBezTo>
                      <a:cubicBezTo>
                        <a:pt x="1867" y="7867"/>
                        <a:pt x="1310" y="8130"/>
                        <a:pt x="793" y="7967"/>
                      </a:cubicBezTo>
                      <a:cubicBezTo>
                        <a:pt x="277" y="7801"/>
                        <a:pt x="0" y="7271"/>
                        <a:pt x="175" y="6780"/>
                      </a:cubicBezTo>
                    </a:path>
                  </a:pathLst>
                </a:custGeom>
                <a:grpFill/>
                <a:ln w="0">
                  <a:solidFill>
                    <a:schemeClr val="bg1">
                      <a:lumMod val="50000"/>
                    </a:schemeClr>
                  </a:solidFill>
                  <a:prstDash val="solid"/>
                  <a:round/>
                  <a:headEnd/>
                  <a:tailEnd/>
                </a:ln>
              </p:spPr>
              <p:txBody>
                <a:bodyPr/>
                <a:lstStyle/>
                <a:p>
                  <a:pPr fontAlgn="base">
                    <a:spcBef>
                      <a:spcPct val="0"/>
                    </a:spcBef>
                    <a:spcAft>
                      <a:spcPct val="0"/>
                    </a:spcAft>
                    <a:defRPr/>
                  </a:pPr>
                  <a:endParaRPr lang="en-US" dirty="0">
                    <a:solidFill>
                      <a:srgbClr val="000000"/>
                    </a:solidFill>
                  </a:endParaRPr>
                </a:p>
              </p:txBody>
            </p:sp>
          </p:grpSp>
          <p:grpSp>
            <p:nvGrpSpPr>
              <p:cNvPr id="11" name="Group 17"/>
              <p:cNvGrpSpPr>
                <a:grpSpLocks noChangeAspect="1"/>
              </p:cNvGrpSpPr>
              <p:nvPr/>
            </p:nvGrpSpPr>
            <p:grpSpPr>
              <a:xfrm>
                <a:off x="7789239" y="2535553"/>
                <a:ext cx="213750" cy="365760"/>
                <a:chOff x="5384801" y="633413"/>
                <a:chExt cx="166688" cy="287338"/>
              </a:xfrm>
              <a:grpFill/>
            </p:grpSpPr>
            <p:sp>
              <p:nvSpPr>
                <p:cNvPr id="94" name="Oval 93"/>
                <p:cNvSpPr>
                  <a:spLocks noChangeArrowheads="1"/>
                </p:cNvSpPr>
                <p:nvPr/>
              </p:nvSpPr>
              <p:spPr bwMode="auto">
                <a:xfrm>
                  <a:off x="5429251" y="633413"/>
                  <a:ext cx="77788" cy="77788"/>
                </a:xfrm>
                <a:prstGeom prst="ellipse">
                  <a:avLst/>
                </a:prstGeom>
                <a:grpFill/>
                <a:ln w="0">
                  <a:solidFill>
                    <a:schemeClr val="bg1">
                      <a:lumMod val="50000"/>
                    </a:schemeClr>
                  </a:solidFill>
                  <a:prstDash val="solid"/>
                  <a:round/>
                  <a:headEnd/>
                  <a:tailEnd/>
                </a:ln>
              </p:spPr>
              <p:txBody>
                <a:bodyPr/>
                <a:lstStyle/>
                <a:p>
                  <a:pPr fontAlgn="base">
                    <a:spcBef>
                      <a:spcPct val="0"/>
                    </a:spcBef>
                    <a:spcAft>
                      <a:spcPct val="0"/>
                    </a:spcAft>
                    <a:defRPr/>
                  </a:pPr>
                  <a:endParaRPr lang="en-US" dirty="0">
                    <a:solidFill>
                      <a:srgbClr val="000000"/>
                    </a:solidFill>
                  </a:endParaRPr>
                </a:p>
              </p:txBody>
            </p:sp>
            <p:sp>
              <p:nvSpPr>
                <p:cNvPr id="95" name="Freeform 94"/>
                <p:cNvSpPr>
                  <a:spLocks/>
                </p:cNvSpPr>
                <p:nvPr/>
              </p:nvSpPr>
              <p:spPr bwMode="auto">
                <a:xfrm>
                  <a:off x="5384801" y="720726"/>
                  <a:ext cx="166688" cy="200025"/>
                </a:xfrm>
                <a:custGeom>
                  <a:avLst/>
                  <a:gdLst>
                    <a:gd name="T0" fmla="*/ 175 w 11168"/>
                    <a:gd name="T1" fmla="*/ 6780 h 13408"/>
                    <a:gd name="T2" fmla="*/ 2062 w 11168"/>
                    <a:gd name="T3" fmla="*/ 1428 h 13408"/>
                    <a:gd name="T4" fmla="*/ 5611 w 11168"/>
                    <a:gd name="T5" fmla="*/ 0 h 13408"/>
                    <a:gd name="T6" fmla="*/ 9107 w 11168"/>
                    <a:gd name="T7" fmla="*/ 1428 h 13408"/>
                    <a:gd name="T8" fmla="*/ 10998 w 11168"/>
                    <a:gd name="T9" fmla="*/ 6780 h 13408"/>
                    <a:gd name="T10" fmla="*/ 10376 w 11168"/>
                    <a:gd name="T11" fmla="*/ 7967 h 13408"/>
                    <a:gd name="T12" fmla="*/ 9132 w 11168"/>
                    <a:gd name="T13" fmla="*/ 7375 h 13408"/>
                    <a:gd name="T14" fmla="*/ 8579 w 11168"/>
                    <a:gd name="T15" fmla="*/ 5809 h 13408"/>
                    <a:gd name="T16" fmla="*/ 7266 w 11168"/>
                    <a:gd name="T17" fmla="*/ 12778 h 13408"/>
                    <a:gd name="T18" fmla="*/ 6761 w 11168"/>
                    <a:gd name="T19" fmla="*/ 13408 h 13408"/>
                    <a:gd name="T20" fmla="*/ 4460 w 11168"/>
                    <a:gd name="T21" fmla="*/ 13408 h 13408"/>
                    <a:gd name="T22" fmla="*/ 3952 w 11168"/>
                    <a:gd name="T23" fmla="*/ 12778 h 13408"/>
                    <a:gd name="T24" fmla="*/ 2627 w 11168"/>
                    <a:gd name="T25" fmla="*/ 5709 h 13408"/>
                    <a:gd name="T26" fmla="*/ 2037 w 11168"/>
                    <a:gd name="T27" fmla="*/ 7375 h 13408"/>
                    <a:gd name="T28" fmla="*/ 793 w 11168"/>
                    <a:gd name="T29" fmla="*/ 7967 h 13408"/>
                    <a:gd name="T30" fmla="*/ 175 w 11168"/>
                    <a:gd name="T31" fmla="*/ 6780 h 1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68" h="13408">
                      <a:moveTo>
                        <a:pt x="175" y="6780"/>
                      </a:moveTo>
                      <a:cubicBezTo>
                        <a:pt x="2062" y="1428"/>
                        <a:pt x="2062" y="1428"/>
                        <a:pt x="2062" y="1428"/>
                      </a:cubicBezTo>
                      <a:cubicBezTo>
                        <a:pt x="2322" y="693"/>
                        <a:pt x="3761" y="0"/>
                        <a:pt x="5611" y="0"/>
                      </a:cubicBezTo>
                      <a:cubicBezTo>
                        <a:pt x="7542" y="0"/>
                        <a:pt x="8863" y="731"/>
                        <a:pt x="9107" y="1428"/>
                      </a:cubicBezTo>
                      <a:cubicBezTo>
                        <a:pt x="10998" y="6780"/>
                        <a:pt x="10998" y="6780"/>
                        <a:pt x="10998" y="6780"/>
                      </a:cubicBezTo>
                      <a:cubicBezTo>
                        <a:pt x="11168" y="7271"/>
                        <a:pt x="10892" y="7801"/>
                        <a:pt x="10376" y="7967"/>
                      </a:cubicBezTo>
                      <a:cubicBezTo>
                        <a:pt x="9863" y="8130"/>
                        <a:pt x="9302" y="7867"/>
                        <a:pt x="9132" y="7375"/>
                      </a:cubicBezTo>
                      <a:cubicBezTo>
                        <a:pt x="8579" y="5809"/>
                        <a:pt x="8579" y="5809"/>
                        <a:pt x="8579" y="5809"/>
                      </a:cubicBezTo>
                      <a:cubicBezTo>
                        <a:pt x="8298" y="8103"/>
                        <a:pt x="7871" y="10813"/>
                        <a:pt x="7266" y="12778"/>
                      </a:cubicBezTo>
                      <a:cubicBezTo>
                        <a:pt x="7103" y="13304"/>
                        <a:pt x="7030" y="13405"/>
                        <a:pt x="6761" y="13408"/>
                      </a:cubicBezTo>
                      <a:cubicBezTo>
                        <a:pt x="4460" y="13408"/>
                        <a:pt x="4460" y="13408"/>
                        <a:pt x="4460" y="13408"/>
                      </a:cubicBezTo>
                      <a:cubicBezTo>
                        <a:pt x="4188" y="13405"/>
                        <a:pt x="4115" y="13304"/>
                        <a:pt x="3952" y="12778"/>
                      </a:cubicBezTo>
                      <a:cubicBezTo>
                        <a:pt x="3338" y="10783"/>
                        <a:pt x="2907" y="8021"/>
                        <a:pt x="2627" y="5709"/>
                      </a:cubicBezTo>
                      <a:cubicBezTo>
                        <a:pt x="2037" y="7375"/>
                        <a:pt x="2037" y="7375"/>
                        <a:pt x="2037" y="7375"/>
                      </a:cubicBezTo>
                      <a:cubicBezTo>
                        <a:pt x="1867" y="7867"/>
                        <a:pt x="1310" y="8130"/>
                        <a:pt x="793" y="7967"/>
                      </a:cubicBezTo>
                      <a:cubicBezTo>
                        <a:pt x="277" y="7801"/>
                        <a:pt x="0" y="7271"/>
                        <a:pt x="175" y="6780"/>
                      </a:cubicBezTo>
                    </a:path>
                  </a:pathLst>
                </a:custGeom>
                <a:grpFill/>
                <a:ln w="0">
                  <a:solidFill>
                    <a:schemeClr val="bg1">
                      <a:lumMod val="50000"/>
                    </a:schemeClr>
                  </a:solidFill>
                  <a:prstDash val="solid"/>
                  <a:round/>
                  <a:headEnd/>
                  <a:tailEnd/>
                </a:ln>
              </p:spPr>
              <p:txBody>
                <a:bodyPr/>
                <a:lstStyle/>
                <a:p>
                  <a:pPr fontAlgn="base">
                    <a:spcBef>
                      <a:spcPct val="0"/>
                    </a:spcBef>
                    <a:spcAft>
                      <a:spcPct val="0"/>
                    </a:spcAft>
                    <a:defRPr/>
                  </a:pPr>
                  <a:endParaRPr lang="en-US" dirty="0">
                    <a:solidFill>
                      <a:srgbClr val="000000"/>
                    </a:solidFill>
                  </a:endParaRPr>
                </a:p>
              </p:txBody>
            </p:sp>
          </p:grpSp>
          <p:grpSp>
            <p:nvGrpSpPr>
              <p:cNvPr id="12" name="Group 18"/>
              <p:cNvGrpSpPr>
                <a:grpSpLocks noChangeAspect="1"/>
              </p:cNvGrpSpPr>
              <p:nvPr/>
            </p:nvGrpSpPr>
            <p:grpSpPr>
              <a:xfrm>
                <a:off x="8044498" y="2535553"/>
                <a:ext cx="213750" cy="365760"/>
                <a:chOff x="5384801" y="633413"/>
                <a:chExt cx="166688" cy="287338"/>
              </a:xfrm>
              <a:grpFill/>
            </p:grpSpPr>
            <p:sp>
              <p:nvSpPr>
                <p:cNvPr id="92" name="Oval 91"/>
                <p:cNvSpPr>
                  <a:spLocks noChangeArrowheads="1"/>
                </p:cNvSpPr>
                <p:nvPr/>
              </p:nvSpPr>
              <p:spPr bwMode="auto">
                <a:xfrm>
                  <a:off x="5429251" y="633413"/>
                  <a:ext cx="77788" cy="77788"/>
                </a:xfrm>
                <a:prstGeom prst="ellipse">
                  <a:avLst/>
                </a:prstGeom>
                <a:grpFill/>
                <a:ln w="0">
                  <a:solidFill>
                    <a:schemeClr val="bg1">
                      <a:lumMod val="50000"/>
                    </a:schemeClr>
                  </a:solidFill>
                  <a:prstDash val="solid"/>
                  <a:round/>
                  <a:headEnd/>
                  <a:tailEnd/>
                </a:ln>
              </p:spPr>
              <p:txBody>
                <a:bodyPr/>
                <a:lstStyle/>
                <a:p>
                  <a:pPr fontAlgn="base">
                    <a:spcBef>
                      <a:spcPct val="0"/>
                    </a:spcBef>
                    <a:spcAft>
                      <a:spcPct val="0"/>
                    </a:spcAft>
                    <a:defRPr/>
                  </a:pPr>
                  <a:endParaRPr lang="en-US" dirty="0">
                    <a:solidFill>
                      <a:srgbClr val="000000"/>
                    </a:solidFill>
                  </a:endParaRPr>
                </a:p>
              </p:txBody>
            </p:sp>
            <p:sp>
              <p:nvSpPr>
                <p:cNvPr id="93" name="Freeform 92"/>
                <p:cNvSpPr>
                  <a:spLocks/>
                </p:cNvSpPr>
                <p:nvPr/>
              </p:nvSpPr>
              <p:spPr bwMode="auto">
                <a:xfrm>
                  <a:off x="5384801" y="720726"/>
                  <a:ext cx="166688" cy="200025"/>
                </a:xfrm>
                <a:custGeom>
                  <a:avLst/>
                  <a:gdLst>
                    <a:gd name="T0" fmla="*/ 175 w 11168"/>
                    <a:gd name="T1" fmla="*/ 6780 h 13408"/>
                    <a:gd name="T2" fmla="*/ 2062 w 11168"/>
                    <a:gd name="T3" fmla="*/ 1428 h 13408"/>
                    <a:gd name="T4" fmla="*/ 5611 w 11168"/>
                    <a:gd name="T5" fmla="*/ 0 h 13408"/>
                    <a:gd name="T6" fmla="*/ 9107 w 11168"/>
                    <a:gd name="T7" fmla="*/ 1428 h 13408"/>
                    <a:gd name="T8" fmla="*/ 10998 w 11168"/>
                    <a:gd name="T9" fmla="*/ 6780 h 13408"/>
                    <a:gd name="T10" fmla="*/ 10376 w 11168"/>
                    <a:gd name="T11" fmla="*/ 7967 h 13408"/>
                    <a:gd name="T12" fmla="*/ 9132 w 11168"/>
                    <a:gd name="T13" fmla="*/ 7375 h 13408"/>
                    <a:gd name="T14" fmla="*/ 8579 w 11168"/>
                    <a:gd name="T15" fmla="*/ 5809 h 13408"/>
                    <a:gd name="T16" fmla="*/ 7266 w 11168"/>
                    <a:gd name="T17" fmla="*/ 12778 h 13408"/>
                    <a:gd name="T18" fmla="*/ 6761 w 11168"/>
                    <a:gd name="T19" fmla="*/ 13408 h 13408"/>
                    <a:gd name="T20" fmla="*/ 4460 w 11168"/>
                    <a:gd name="T21" fmla="*/ 13408 h 13408"/>
                    <a:gd name="T22" fmla="*/ 3952 w 11168"/>
                    <a:gd name="T23" fmla="*/ 12778 h 13408"/>
                    <a:gd name="T24" fmla="*/ 2627 w 11168"/>
                    <a:gd name="T25" fmla="*/ 5709 h 13408"/>
                    <a:gd name="T26" fmla="*/ 2037 w 11168"/>
                    <a:gd name="T27" fmla="*/ 7375 h 13408"/>
                    <a:gd name="T28" fmla="*/ 793 w 11168"/>
                    <a:gd name="T29" fmla="*/ 7967 h 13408"/>
                    <a:gd name="T30" fmla="*/ 175 w 11168"/>
                    <a:gd name="T31" fmla="*/ 6780 h 1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68" h="13408">
                      <a:moveTo>
                        <a:pt x="175" y="6780"/>
                      </a:moveTo>
                      <a:cubicBezTo>
                        <a:pt x="2062" y="1428"/>
                        <a:pt x="2062" y="1428"/>
                        <a:pt x="2062" y="1428"/>
                      </a:cubicBezTo>
                      <a:cubicBezTo>
                        <a:pt x="2322" y="693"/>
                        <a:pt x="3761" y="0"/>
                        <a:pt x="5611" y="0"/>
                      </a:cubicBezTo>
                      <a:cubicBezTo>
                        <a:pt x="7542" y="0"/>
                        <a:pt x="8863" y="731"/>
                        <a:pt x="9107" y="1428"/>
                      </a:cubicBezTo>
                      <a:cubicBezTo>
                        <a:pt x="10998" y="6780"/>
                        <a:pt x="10998" y="6780"/>
                        <a:pt x="10998" y="6780"/>
                      </a:cubicBezTo>
                      <a:cubicBezTo>
                        <a:pt x="11168" y="7271"/>
                        <a:pt x="10892" y="7801"/>
                        <a:pt x="10376" y="7967"/>
                      </a:cubicBezTo>
                      <a:cubicBezTo>
                        <a:pt x="9863" y="8130"/>
                        <a:pt x="9302" y="7867"/>
                        <a:pt x="9132" y="7375"/>
                      </a:cubicBezTo>
                      <a:cubicBezTo>
                        <a:pt x="8579" y="5809"/>
                        <a:pt x="8579" y="5809"/>
                        <a:pt x="8579" y="5809"/>
                      </a:cubicBezTo>
                      <a:cubicBezTo>
                        <a:pt x="8298" y="8103"/>
                        <a:pt x="7871" y="10813"/>
                        <a:pt x="7266" y="12778"/>
                      </a:cubicBezTo>
                      <a:cubicBezTo>
                        <a:pt x="7103" y="13304"/>
                        <a:pt x="7030" y="13405"/>
                        <a:pt x="6761" y="13408"/>
                      </a:cubicBezTo>
                      <a:cubicBezTo>
                        <a:pt x="4460" y="13408"/>
                        <a:pt x="4460" y="13408"/>
                        <a:pt x="4460" y="13408"/>
                      </a:cubicBezTo>
                      <a:cubicBezTo>
                        <a:pt x="4188" y="13405"/>
                        <a:pt x="4115" y="13304"/>
                        <a:pt x="3952" y="12778"/>
                      </a:cubicBezTo>
                      <a:cubicBezTo>
                        <a:pt x="3338" y="10783"/>
                        <a:pt x="2907" y="8021"/>
                        <a:pt x="2627" y="5709"/>
                      </a:cubicBezTo>
                      <a:cubicBezTo>
                        <a:pt x="2037" y="7375"/>
                        <a:pt x="2037" y="7375"/>
                        <a:pt x="2037" y="7375"/>
                      </a:cubicBezTo>
                      <a:cubicBezTo>
                        <a:pt x="1867" y="7867"/>
                        <a:pt x="1310" y="8130"/>
                        <a:pt x="793" y="7967"/>
                      </a:cubicBezTo>
                      <a:cubicBezTo>
                        <a:pt x="277" y="7801"/>
                        <a:pt x="0" y="7271"/>
                        <a:pt x="175" y="6780"/>
                      </a:cubicBezTo>
                    </a:path>
                  </a:pathLst>
                </a:custGeom>
                <a:grpFill/>
                <a:ln w="0">
                  <a:solidFill>
                    <a:schemeClr val="bg1">
                      <a:lumMod val="50000"/>
                    </a:schemeClr>
                  </a:solidFill>
                  <a:prstDash val="solid"/>
                  <a:round/>
                  <a:headEnd/>
                  <a:tailEnd/>
                </a:ln>
              </p:spPr>
              <p:txBody>
                <a:bodyPr/>
                <a:lstStyle/>
                <a:p>
                  <a:pPr fontAlgn="base">
                    <a:spcBef>
                      <a:spcPct val="0"/>
                    </a:spcBef>
                    <a:spcAft>
                      <a:spcPct val="0"/>
                    </a:spcAft>
                    <a:defRPr/>
                  </a:pPr>
                  <a:endParaRPr lang="en-US" dirty="0">
                    <a:solidFill>
                      <a:srgbClr val="000000"/>
                    </a:solidFill>
                  </a:endParaRPr>
                </a:p>
              </p:txBody>
            </p:sp>
          </p:grpSp>
          <p:grpSp>
            <p:nvGrpSpPr>
              <p:cNvPr id="13" name="Group 19"/>
              <p:cNvGrpSpPr>
                <a:grpSpLocks noChangeAspect="1"/>
              </p:cNvGrpSpPr>
              <p:nvPr/>
            </p:nvGrpSpPr>
            <p:grpSpPr>
              <a:xfrm>
                <a:off x="8299757" y="2535553"/>
                <a:ext cx="213750" cy="365760"/>
                <a:chOff x="5384801" y="633413"/>
                <a:chExt cx="166688" cy="287338"/>
              </a:xfrm>
              <a:grpFill/>
            </p:grpSpPr>
            <p:sp>
              <p:nvSpPr>
                <p:cNvPr id="90" name="Oval 89"/>
                <p:cNvSpPr>
                  <a:spLocks noChangeArrowheads="1"/>
                </p:cNvSpPr>
                <p:nvPr/>
              </p:nvSpPr>
              <p:spPr bwMode="auto">
                <a:xfrm>
                  <a:off x="5429251" y="633413"/>
                  <a:ext cx="77788" cy="77788"/>
                </a:xfrm>
                <a:prstGeom prst="ellipse">
                  <a:avLst/>
                </a:prstGeom>
                <a:grpFill/>
                <a:ln w="0">
                  <a:solidFill>
                    <a:schemeClr val="bg1">
                      <a:lumMod val="50000"/>
                    </a:schemeClr>
                  </a:solidFill>
                  <a:prstDash val="solid"/>
                  <a:round/>
                  <a:headEnd/>
                  <a:tailEnd/>
                </a:ln>
              </p:spPr>
              <p:txBody>
                <a:bodyPr/>
                <a:lstStyle/>
                <a:p>
                  <a:pPr fontAlgn="base">
                    <a:spcBef>
                      <a:spcPct val="0"/>
                    </a:spcBef>
                    <a:spcAft>
                      <a:spcPct val="0"/>
                    </a:spcAft>
                    <a:defRPr/>
                  </a:pPr>
                  <a:endParaRPr lang="en-US" dirty="0">
                    <a:solidFill>
                      <a:srgbClr val="000000"/>
                    </a:solidFill>
                  </a:endParaRPr>
                </a:p>
              </p:txBody>
            </p:sp>
            <p:sp>
              <p:nvSpPr>
                <p:cNvPr id="91" name="Freeform 90"/>
                <p:cNvSpPr>
                  <a:spLocks/>
                </p:cNvSpPr>
                <p:nvPr/>
              </p:nvSpPr>
              <p:spPr bwMode="auto">
                <a:xfrm>
                  <a:off x="5384801" y="720726"/>
                  <a:ext cx="166688" cy="200025"/>
                </a:xfrm>
                <a:custGeom>
                  <a:avLst/>
                  <a:gdLst>
                    <a:gd name="T0" fmla="*/ 175 w 11168"/>
                    <a:gd name="T1" fmla="*/ 6780 h 13408"/>
                    <a:gd name="T2" fmla="*/ 2062 w 11168"/>
                    <a:gd name="T3" fmla="*/ 1428 h 13408"/>
                    <a:gd name="T4" fmla="*/ 5611 w 11168"/>
                    <a:gd name="T5" fmla="*/ 0 h 13408"/>
                    <a:gd name="T6" fmla="*/ 9107 w 11168"/>
                    <a:gd name="T7" fmla="*/ 1428 h 13408"/>
                    <a:gd name="T8" fmla="*/ 10998 w 11168"/>
                    <a:gd name="T9" fmla="*/ 6780 h 13408"/>
                    <a:gd name="T10" fmla="*/ 10376 w 11168"/>
                    <a:gd name="T11" fmla="*/ 7967 h 13408"/>
                    <a:gd name="T12" fmla="*/ 9132 w 11168"/>
                    <a:gd name="T13" fmla="*/ 7375 h 13408"/>
                    <a:gd name="T14" fmla="*/ 8579 w 11168"/>
                    <a:gd name="T15" fmla="*/ 5809 h 13408"/>
                    <a:gd name="T16" fmla="*/ 7266 w 11168"/>
                    <a:gd name="T17" fmla="*/ 12778 h 13408"/>
                    <a:gd name="T18" fmla="*/ 6761 w 11168"/>
                    <a:gd name="T19" fmla="*/ 13408 h 13408"/>
                    <a:gd name="T20" fmla="*/ 4460 w 11168"/>
                    <a:gd name="T21" fmla="*/ 13408 h 13408"/>
                    <a:gd name="T22" fmla="*/ 3952 w 11168"/>
                    <a:gd name="T23" fmla="*/ 12778 h 13408"/>
                    <a:gd name="T24" fmla="*/ 2627 w 11168"/>
                    <a:gd name="T25" fmla="*/ 5709 h 13408"/>
                    <a:gd name="T26" fmla="*/ 2037 w 11168"/>
                    <a:gd name="T27" fmla="*/ 7375 h 13408"/>
                    <a:gd name="T28" fmla="*/ 793 w 11168"/>
                    <a:gd name="T29" fmla="*/ 7967 h 13408"/>
                    <a:gd name="T30" fmla="*/ 175 w 11168"/>
                    <a:gd name="T31" fmla="*/ 6780 h 1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68" h="13408">
                      <a:moveTo>
                        <a:pt x="175" y="6780"/>
                      </a:moveTo>
                      <a:cubicBezTo>
                        <a:pt x="2062" y="1428"/>
                        <a:pt x="2062" y="1428"/>
                        <a:pt x="2062" y="1428"/>
                      </a:cubicBezTo>
                      <a:cubicBezTo>
                        <a:pt x="2322" y="693"/>
                        <a:pt x="3761" y="0"/>
                        <a:pt x="5611" y="0"/>
                      </a:cubicBezTo>
                      <a:cubicBezTo>
                        <a:pt x="7542" y="0"/>
                        <a:pt x="8863" y="731"/>
                        <a:pt x="9107" y="1428"/>
                      </a:cubicBezTo>
                      <a:cubicBezTo>
                        <a:pt x="10998" y="6780"/>
                        <a:pt x="10998" y="6780"/>
                        <a:pt x="10998" y="6780"/>
                      </a:cubicBezTo>
                      <a:cubicBezTo>
                        <a:pt x="11168" y="7271"/>
                        <a:pt x="10892" y="7801"/>
                        <a:pt x="10376" y="7967"/>
                      </a:cubicBezTo>
                      <a:cubicBezTo>
                        <a:pt x="9863" y="8130"/>
                        <a:pt x="9302" y="7867"/>
                        <a:pt x="9132" y="7375"/>
                      </a:cubicBezTo>
                      <a:cubicBezTo>
                        <a:pt x="8579" y="5809"/>
                        <a:pt x="8579" y="5809"/>
                        <a:pt x="8579" y="5809"/>
                      </a:cubicBezTo>
                      <a:cubicBezTo>
                        <a:pt x="8298" y="8103"/>
                        <a:pt x="7871" y="10813"/>
                        <a:pt x="7266" y="12778"/>
                      </a:cubicBezTo>
                      <a:cubicBezTo>
                        <a:pt x="7103" y="13304"/>
                        <a:pt x="7030" y="13405"/>
                        <a:pt x="6761" y="13408"/>
                      </a:cubicBezTo>
                      <a:cubicBezTo>
                        <a:pt x="4460" y="13408"/>
                        <a:pt x="4460" y="13408"/>
                        <a:pt x="4460" y="13408"/>
                      </a:cubicBezTo>
                      <a:cubicBezTo>
                        <a:pt x="4188" y="13405"/>
                        <a:pt x="4115" y="13304"/>
                        <a:pt x="3952" y="12778"/>
                      </a:cubicBezTo>
                      <a:cubicBezTo>
                        <a:pt x="3338" y="10783"/>
                        <a:pt x="2907" y="8021"/>
                        <a:pt x="2627" y="5709"/>
                      </a:cubicBezTo>
                      <a:cubicBezTo>
                        <a:pt x="2037" y="7375"/>
                        <a:pt x="2037" y="7375"/>
                        <a:pt x="2037" y="7375"/>
                      </a:cubicBezTo>
                      <a:cubicBezTo>
                        <a:pt x="1867" y="7867"/>
                        <a:pt x="1310" y="8130"/>
                        <a:pt x="793" y="7967"/>
                      </a:cubicBezTo>
                      <a:cubicBezTo>
                        <a:pt x="277" y="7801"/>
                        <a:pt x="0" y="7271"/>
                        <a:pt x="175" y="6780"/>
                      </a:cubicBezTo>
                    </a:path>
                  </a:pathLst>
                </a:custGeom>
                <a:grpFill/>
                <a:ln w="0">
                  <a:solidFill>
                    <a:schemeClr val="bg1">
                      <a:lumMod val="50000"/>
                    </a:schemeClr>
                  </a:solidFill>
                  <a:prstDash val="solid"/>
                  <a:round/>
                  <a:headEnd/>
                  <a:tailEnd/>
                </a:ln>
              </p:spPr>
              <p:txBody>
                <a:bodyPr/>
                <a:lstStyle/>
                <a:p>
                  <a:pPr fontAlgn="base">
                    <a:spcBef>
                      <a:spcPct val="0"/>
                    </a:spcBef>
                    <a:spcAft>
                      <a:spcPct val="0"/>
                    </a:spcAft>
                    <a:defRPr/>
                  </a:pPr>
                  <a:endParaRPr lang="en-US" dirty="0">
                    <a:solidFill>
                      <a:srgbClr val="000000"/>
                    </a:solidFill>
                  </a:endParaRPr>
                </a:p>
              </p:txBody>
            </p:sp>
          </p:grpSp>
          <p:grpSp>
            <p:nvGrpSpPr>
              <p:cNvPr id="14" name="Group 20"/>
              <p:cNvGrpSpPr>
                <a:grpSpLocks noChangeAspect="1"/>
              </p:cNvGrpSpPr>
              <p:nvPr/>
            </p:nvGrpSpPr>
            <p:grpSpPr>
              <a:xfrm>
                <a:off x="8555020" y="2535553"/>
                <a:ext cx="213750" cy="365760"/>
                <a:chOff x="5384801" y="633413"/>
                <a:chExt cx="166688" cy="287338"/>
              </a:xfrm>
              <a:grpFill/>
            </p:grpSpPr>
            <p:sp>
              <p:nvSpPr>
                <p:cNvPr id="88" name="Oval 87"/>
                <p:cNvSpPr>
                  <a:spLocks noChangeArrowheads="1"/>
                </p:cNvSpPr>
                <p:nvPr/>
              </p:nvSpPr>
              <p:spPr bwMode="auto">
                <a:xfrm>
                  <a:off x="5429251" y="633413"/>
                  <a:ext cx="77788" cy="77788"/>
                </a:xfrm>
                <a:prstGeom prst="ellipse">
                  <a:avLst/>
                </a:prstGeom>
                <a:grpFill/>
                <a:ln w="0">
                  <a:solidFill>
                    <a:schemeClr val="bg1">
                      <a:lumMod val="50000"/>
                    </a:schemeClr>
                  </a:solidFill>
                  <a:prstDash val="solid"/>
                  <a:round/>
                  <a:headEnd/>
                  <a:tailEnd/>
                </a:ln>
              </p:spPr>
              <p:txBody>
                <a:bodyPr/>
                <a:lstStyle/>
                <a:p>
                  <a:pPr fontAlgn="base">
                    <a:spcBef>
                      <a:spcPct val="0"/>
                    </a:spcBef>
                    <a:spcAft>
                      <a:spcPct val="0"/>
                    </a:spcAft>
                    <a:defRPr/>
                  </a:pPr>
                  <a:endParaRPr lang="en-US" dirty="0">
                    <a:solidFill>
                      <a:srgbClr val="000000"/>
                    </a:solidFill>
                  </a:endParaRPr>
                </a:p>
              </p:txBody>
            </p:sp>
            <p:sp>
              <p:nvSpPr>
                <p:cNvPr id="89" name="Freeform 88"/>
                <p:cNvSpPr>
                  <a:spLocks/>
                </p:cNvSpPr>
                <p:nvPr/>
              </p:nvSpPr>
              <p:spPr bwMode="auto">
                <a:xfrm>
                  <a:off x="5384801" y="720726"/>
                  <a:ext cx="166688" cy="200025"/>
                </a:xfrm>
                <a:custGeom>
                  <a:avLst/>
                  <a:gdLst>
                    <a:gd name="T0" fmla="*/ 175 w 11168"/>
                    <a:gd name="T1" fmla="*/ 6780 h 13408"/>
                    <a:gd name="T2" fmla="*/ 2062 w 11168"/>
                    <a:gd name="T3" fmla="*/ 1428 h 13408"/>
                    <a:gd name="T4" fmla="*/ 5611 w 11168"/>
                    <a:gd name="T5" fmla="*/ 0 h 13408"/>
                    <a:gd name="T6" fmla="*/ 9107 w 11168"/>
                    <a:gd name="T7" fmla="*/ 1428 h 13408"/>
                    <a:gd name="T8" fmla="*/ 10998 w 11168"/>
                    <a:gd name="T9" fmla="*/ 6780 h 13408"/>
                    <a:gd name="T10" fmla="*/ 10376 w 11168"/>
                    <a:gd name="T11" fmla="*/ 7967 h 13408"/>
                    <a:gd name="T12" fmla="*/ 9132 w 11168"/>
                    <a:gd name="T13" fmla="*/ 7375 h 13408"/>
                    <a:gd name="T14" fmla="*/ 8579 w 11168"/>
                    <a:gd name="T15" fmla="*/ 5809 h 13408"/>
                    <a:gd name="T16" fmla="*/ 7266 w 11168"/>
                    <a:gd name="T17" fmla="*/ 12778 h 13408"/>
                    <a:gd name="T18" fmla="*/ 6761 w 11168"/>
                    <a:gd name="T19" fmla="*/ 13408 h 13408"/>
                    <a:gd name="T20" fmla="*/ 4460 w 11168"/>
                    <a:gd name="T21" fmla="*/ 13408 h 13408"/>
                    <a:gd name="T22" fmla="*/ 3952 w 11168"/>
                    <a:gd name="T23" fmla="*/ 12778 h 13408"/>
                    <a:gd name="T24" fmla="*/ 2627 w 11168"/>
                    <a:gd name="T25" fmla="*/ 5709 h 13408"/>
                    <a:gd name="T26" fmla="*/ 2037 w 11168"/>
                    <a:gd name="T27" fmla="*/ 7375 h 13408"/>
                    <a:gd name="T28" fmla="*/ 793 w 11168"/>
                    <a:gd name="T29" fmla="*/ 7967 h 13408"/>
                    <a:gd name="T30" fmla="*/ 175 w 11168"/>
                    <a:gd name="T31" fmla="*/ 6780 h 1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68" h="13408">
                      <a:moveTo>
                        <a:pt x="175" y="6780"/>
                      </a:moveTo>
                      <a:cubicBezTo>
                        <a:pt x="2062" y="1428"/>
                        <a:pt x="2062" y="1428"/>
                        <a:pt x="2062" y="1428"/>
                      </a:cubicBezTo>
                      <a:cubicBezTo>
                        <a:pt x="2322" y="693"/>
                        <a:pt x="3761" y="0"/>
                        <a:pt x="5611" y="0"/>
                      </a:cubicBezTo>
                      <a:cubicBezTo>
                        <a:pt x="7542" y="0"/>
                        <a:pt x="8863" y="731"/>
                        <a:pt x="9107" y="1428"/>
                      </a:cubicBezTo>
                      <a:cubicBezTo>
                        <a:pt x="10998" y="6780"/>
                        <a:pt x="10998" y="6780"/>
                        <a:pt x="10998" y="6780"/>
                      </a:cubicBezTo>
                      <a:cubicBezTo>
                        <a:pt x="11168" y="7271"/>
                        <a:pt x="10892" y="7801"/>
                        <a:pt x="10376" y="7967"/>
                      </a:cubicBezTo>
                      <a:cubicBezTo>
                        <a:pt x="9863" y="8130"/>
                        <a:pt x="9302" y="7867"/>
                        <a:pt x="9132" y="7375"/>
                      </a:cubicBezTo>
                      <a:cubicBezTo>
                        <a:pt x="8579" y="5809"/>
                        <a:pt x="8579" y="5809"/>
                        <a:pt x="8579" y="5809"/>
                      </a:cubicBezTo>
                      <a:cubicBezTo>
                        <a:pt x="8298" y="8103"/>
                        <a:pt x="7871" y="10813"/>
                        <a:pt x="7266" y="12778"/>
                      </a:cubicBezTo>
                      <a:cubicBezTo>
                        <a:pt x="7103" y="13304"/>
                        <a:pt x="7030" y="13405"/>
                        <a:pt x="6761" y="13408"/>
                      </a:cubicBezTo>
                      <a:cubicBezTo>
                        <a:pt x="4460" y="13408"/>
                        <a:pt x="4460" y="13408"/>
                        <a:pt x="4460" y="13408"/>
                      </a:cubicBezTo>
                      <a:cubicBezTo>
                        <a:pt x="4188" y="13405"/>
                        <a:pt x="4115" y="13304"/>
                        <a:pt x="3952" y="12778"/>
                      </a:cubicBezTo>
                      <a:cubicBezTo>
                        <a:pt x="3338" y="10783"/>
                        <a:pt x="2907" y="8021"/>
                        <a:pt x="2627" y="5709"/>
                      </a:cubicBezTo>
                      <a:cubicBezTo>
                        <a:pt x="2037" y="7375"/>
                        <a:pt x="2037" y="7375"/>
                        <a:pt x="2037" y="7375"/>
                      </a:cubicBezTo>
                      <a:cubicBezTo>
                        <a:pt x="1867" y="7867"/>
                        <a:pt x="1310" y="8130"/>
                        <a:pt x="793" y="7967"/>
                      </a:cubicBezTo>
                      <a:cubicBezTo>
                        <a:pt x="277" y="7801"/>
                        <a:pt x="0" y="7271"/>
                        <a:pt x="175" y="6780"/>
                      </a:cubicBezTo>
                    </a:path>
                  </a:pathLst>
                </a:custGeom>
                <a:grpFill/>
                <a:ln w="0">
                  <a:solidFill>
                    <a:schemeClr val="bg1">
                      <a:lumMod val="50000"/>
                    </a:schemeClr>
                  </a:solidFill>
                  <a:prstDash val="solid"/>
                  <a:round/>
                  <a:headEnd/>
                  <a:tailEnd/>
                </a:ln>
              </p:spPr>
              <p:txBody>
                <a:bodyPr/>
                <a:lstStyle/>
                <a:p>
                  <a:pPr fontAlgn="base">
                    <a:spcBef>
                      <a:spcPct val="0"/>
                    </a:spcBef>
                    <a:spcAft>
                      <a:spcPct val="0"/>
                    </a:spcAft>
                    <a:defRPr/>
                  </a:pPr>
                  <a:endParaRPr lang="en-US" dirty="0">
                    <a:solidFill>
                      <a:srgbClr val="000000"/>
                    </a:solidFill>
                  </a:endParaRPr>
                </a:p>
              </p:txBody>
            </p:sp>
          </p:grpSp>
          <p:grpSp>
            <p:nvGrpSpPr>
              <p:cNvPr id="15" name="Group 21"/>
              <p:cNvGrpSpPr>
                <a:grpSpLocks noChangeAspect="1"/>
              </p:cNvGrpSpPr>
              <p:nvPr/>
            </p:nvGrpSpPr>
            <p:grpSpPr>
              <a:xfrm>
                <a:off x="6768203" y="2127474"/>
                <a:ext cx="213750" cy="365760"/>
                <a:chOff x="5384801" y="633413"/>
                <a:chExt cx="166688" cy="287338"/>
              </a:xfrm>
              <a:grpFill/>
            </p:grpSpPr>
            <p:sp>
              <p:nvSpPr>
                <p:cNvPr id="86" name="Oval 85"/>
                <p:cNvSpPr>
                  <a:spLocks noChangeArrowheads="1"/>
                </p:cNvSpPr>
                <p:nvPr/>
              </p:nvSpPr>
              <p:spPr bwMode="auto">
                <a:xfrm>
                  <a:off x="5429251" y="633413"/>
                  <a:ext cx="77788" cy="77788"/>
                </a:xfrm>
                <a:prstGeom prst="ellipse">
                  <a:avLst/>
                </a:prstGeom>
                <a:grpFill/>
                <a:ln w="0">
                  <a:solidFill>
                    <a:schemeClr val="bg1">
                      <a:lumMod val="50000"/>
                    </a:schemeClr>
                  </a:solidFill>
                  <a:prstDash val="solid"/>
                  <a:round/>
                  <a:headEnd/>
                  <a:tailEnd/>
                </a:ln>
              </p:spPr>
              <p:txBody>
                <a:bodyPr/>
                <a:lstStyle/>
                <a:p>
                  <a:pPr fontAlgn="base">
                    <a:spcBef>
                      <a:spcPct val="0"/>
                    </a:spcBef>
                    <a:spcAft>
                      <a:spcPct val="0"/>
                    </a:spcAft>
                    <a:defRPr/>
                  </a:pPr>
                  <a:endParaRPr lang="en-US" dirty="0">
                    <a:solidFill>
                      <a:srgbClr val="000000"/>
                    </a:solidFill>
                  </a:endParaRPr>
                </a:p>
              </p:txBody>
            </p:sp>
            <p:sp>
              <p:nvSpPr>
                <p:cNvPr id="87" name="Freeform 86"/>
                <p:cNvSpPr>
                  <a:spLocks/>
                </p:cNvSpPr>
                <p:nvPr/>
              </p:nvSpPr>
              <p:spPr bwMode="auto">
                <a:xfrm>
                  <a:off x="5384801" y="720726"/>
                  <a:ext cx="166688" cy="200025"/>
                </a:xfrm>
                <a:custGeom>
                  <a:avLst/>
                  <a:gdLst>
                    <a:gd name="T0" fmla="*/ 175 w 11168"/>
                    <a:gd name="T1" fmla="*/ 6780 h 13408"/>
                    <a:gd name="T2" fmla="*/ 2062 w 11168"/>
                    <a:gd name="T3" fmla="*/ 1428 h 13408"/>
                    <a:gd name="T4" fmla="*/ 5611 w 11168"/>
                    <a:gd name="T5" fmla="*/ 0 h 13408"/>
                    <a:gd name="T6" fmla="*/ 9107 w 11168"/>
                    <a:gd name="T7" fmla="*/ 1428 h 13408"/>
                    <a:gd name="T8" fmla="*/ 10998 w 11168"/>
                    <a:gd name="T9" fmla="*/ 6780 h 13408"/>
                    <a:gd name="T10" fmla="*/ 10376 w 11168"/>
                    <a:gd name="T11" fmla="*/ 7967 h 13408"/>
                    <a:gd name="T12" fmla="*/ 9132 w 11168"/>
                    <a:gd name="T13" fmla="*/ 7375 h 13408"/>
                    <a:gd name="T14" fmla="*/ 8579 w 11168"/>
                    <a:gd name="T15" fmla="*/ 5809 h 13408"/>
                    <a:gd name="T16" fmla="*/ 7266 w 11168"/>
                    <a:gd name="T17" fmla="*/ 12778 h 13408"/>
                    <a:gd name="T18" fmla="*/ 6761 w 11168"/>
                    <a:gd name="T19" fmla="*/ 13408 h 13408"/>
                    <a:gd name="T20" fmla="*/ 4460 w 11168"/>
                    <a:gd name="T21" fmla="*/ 13408 h 13408"/>
                    <a:gd name="T22" fmla="*/ 3952 w 11168"/>
                    <a:gd name="T23" fmla="*/ 12778 h 13408"/>
                    <a:gd name="T24" fmla="*/ 2627 w 11168"/>
                    <a:gd name="T25" fmla="*/ 5709 h 13408"/>
                    <a:gd name="T26" fmla="*/ 2037 w 11168"/>
                    <a:gd name="T27" fmla="*/ 7375 h 13408"/>
                    <a:gd name="T28" fmla="*/ 793 w 11168"/>
                    <a:gd name="T29" fmla="*/ 7967 h 13408"/>
                    <a:gd name="T30" fmla="*/ 175 w 11168"/>
                    <a:gd name="T31" fmla="*/ 6780 h 1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68" h="13408">
                      <a:moveTo>
                        <a:pt x="175" y="6780"/>
                      </a:moveTo>
                      <a:cubicBezTo>
                        <a:pt x="2062" y="1428"/>
                        <a:pt x="2062" y="1428"/>
                        <a:pt x="2062" y="1428"/>
                      </a:cubicBezTo>
                      <a:cubicBezTo>
                        <a:pt x="2322" y="693"/>
                        <a:pt x="3761" y="0"/>
                        <a:pt x="5611" y="0"/>
                      </a:cubicBezTo>
                      <a:cubicBezTo>
                        <a:pt x="7542" y="0"/>
                        <a:pt x="8863" y="731"/>
                        <a:pt x="9107" y="1428"/>
                      </a:cubicBezTo>
                      <a:cubicBezTo>
                        <a:pt x="10998" y="6780"/>
                        <a:pt x="10998" y="6780"/>
                        <a:pt x="10998" y="6780"/>
                      </a:cubicBezTo>
                      <a:cubicBezTo>
                        <a:pt x="11168" y="7271"/>
                        <a:pt x="10892" y="7801"/>
                        <a:pt x="10376" y="7967"/>
                      </a:cubicBezTo>
                      <a:cubicBezTo>
                        <a:pt x="9863" y="8130"/>
                        <a:pt x="9302" y="7867"/>
                        <a:pt x="9132" y="7375"/>
                      </a:cubicBezTo>
                      <a:cubicBezTo>
                        <a:pt x="8579" y="5809"/>
                        <a:pt x="8579" y="5809"/>
                        <a:pt x="8579" y="5809"/>
                      </a:cubicBezTo>
                      <a:cubicBezTo>
                        <a:pt x="8298" y="8103"/>
                        <a:pt x="7871" y="10813"/>
                        <a:pt x="7266" y="12778"/>
                      </a:cubicBezTo>
                      <a:cubicBezTo>
                        <a:pt x="7103" y="13304"/>
                        <a:pt x="7030" y="13405"/>
                        <a:pt x="6761" y="13408"/>
                      </a:cubicBezTo>
                      <a:cubicBezTo>
                        <a:pt x="4460" y="13408"/>
                        <a:pt x="4460" y="13408"/>
                        <a:pt x="4460" y="13408"/>
                      </a:cubicBezTo>
                      <a:cubicBezTo>
                        <a:pt x="4188" y="13405"/>
                        <a:pt x="4115" y="13304"/>
                        <a:pt x="3952" y="12778"/>
                      </a:cubicBezTo>
                      <a:cubicBezTo>
                        <a:pt x="3338" y="10783"/>
                        <a:pt x="2907" y="8021"/>
                        <a:pt x="2627" y="5709"/>
                      </a:cubicBezTo>
                      <a:cubicBezTo>
                        <a:pt x="2037" y="7375"/>
                        <a:pt x="2037" y="7375"/>
                        <a:pt x="2037" y="7375"/>
                      </a:cubicBezTo>
                      <a:cubicBezTo>
                        <a:pt x="1867" y="7867"/>
                        <a:pt x="1310" y="8130"/>
                        <a:pt x="793" y="7967"/>
                      </a:cubicBezTo>
                      <a:cubicBezTo>
                        <a:pt x="277" y="7801"/>
                        <a:pt x="0" y="7271"/>
                        <a:pt x="175" y="6780"/>
                      </a:cubicBezTo>
                    </a:path>
                  </a:pathLst>
                </a:custGeom>
                <a:grpFill/>
                <a:ln w="0">
                  <a:solidFill>
                    <a:schemeClr val="bg1">
                      <a:lumMod val="50000"/>
                    </a:schemeClr>
                  </a:solidFill>
                  <a:prstDash val="solid"/>
                  <a:round/>
                  <a:headEnd/>
                  <a:tailEnd/>
                </a:ln>
              </p:spPr>
              <p:txBody>
                <a:bodyPr/>
                <a:lstStyle/>
                <a:p>
                  <a:pPr fontAlgn="base">
                    <a:spcBef>
                      <a:spcPct val="0"/>
                    </a:spcBef>
                    <a:spcAft>
                      <a:spcPct val="0"/>
                    </a:spcAft>
                    <a:defRPr/>
                  </a:pPr>
                  <a:endParaRPr lang="en-US" dirty="0">
                    <a:solidFill>
                      <a:srgbClr val="000000"/>
                    </a:solidFill>
                  </a:endParaRPr>
                </a:p>
              </p:txBody>
            </p:sp>
          </p:grpSp>
          <p:grpSp>
            <p:nvGrpSpPr>
              <p:cNvPr id="16" name="Group 22"/>
              <p:cNvGrpSpPr>
                <a:grpSpLocks noChangeAspect="1"/>
              </p:cNvGrpSpPr>
              <p:nvPr/>
            </p:nvGrpSpPr>
            <p:grpSpPr>
              <a:xfrm>
                <a:off x="7023462" y="2127474"/>
                <a:ext cx="213750" cy="365760"/>
                <a:chOff x="5384801" y="633413"/>
                <a:chExt cx="166688" cy="287338"/>
              </a:xfrm>
              <a:grpFill/>
            </p:grpSpPr>
            <p:sp>
              <p:nvSpPr>
                <p:cNvPr id="84" name="Oval 83"/>
                <p:cNvSpPr>
                  <a:spLocks noChangeArrowheads="1"/>
                </p:cNvSpPr>
                <p:nvPr/>
              </p:nvSpPr>
              <p:spPr bwMode="auto">
                <a:xfrm>
                  <a:off x="5429251" y="633413"/>
                  <a:ext cx="77788" cy="77788"/>
                </a:xfrm>
                <a:prstGeom prst="ellipse">
                  <a:avLst/>
                </a:prstGeom>
                <a:grpFill/>
                <a:ln w="0">
                  <a:solidFill>
                    <a:schemeClr val="bg1">
                      <a:lumMod val="50000"/>
                    </a:schemeClr>
                  </a:solidFill>
                  <a:prstDash val="solid"/>
                  <a:round/>
                  <a:headEnd/>
                  <a:tailEnd/>
                </a:ln>
              </p:spPr>
              <p:txBody>
                <a:bodyPr/>
                <a:lstStyle/>
                <a:p>
                  <a:pPr fontAlgn="base">
                    <a:spcBef>
                      <a:spcPct val="0"/>
                    </a:spcBef>
                    <a:spcAft>
                      <a:spcPct val="0"/>
                    </a:spcAft>
                    <a:defRPr/>
                  </a:pPr>
                  <a:endParaRPr lang="en-US" dirty="0">
                    <a:solidFill>
                      <a:srgbClr val="000000"/>
                    </a:solidFill>
                  </a:endParaRPr>
                </a:p>
              </p:txBody>
            </p:sp>
            <p:sp>
              <p:nvSpPr>
                <p:cNvPr id="85" name="Freeform 84"/>
                <p:cNvSpPr>
                  <a:spLocks/>
                </p:cNvSpPr>
                <p:nvPr/>
              </p:nvSpPr>
              <p:spPr bwMode="auto">
                <a:xfrm>
                  <a:off x="5384801" y="720726"/>
                  <a:ext cx="166688" cy="200025"/>
                </a:xfrm>
                <a:custGeom>
                  <a:avLst/>
                  <a:gdLst>
                    <a:gd name="T0" fmla="*/ 175 w 11168"/>
                    <a:gd name="T1" fmla="*/ 6780 h 13408"/>
                    <a:gd name="T2" fmla="*/ 2062 w 11168"/>
                    <a:gd name="T3" fmla="*/ 1428 h 13408"/>
                    <a:gd name="T4" fmla="*/ 5611 w 11168"/>
                    <a:gd name="T5" fmla="*/ 0 h 13408"/>
                    <a:gd name="T6" fmla="*/ 9107 w 11168"/>
                    <a:gd name="T7" fmla="*/ 1428 h 13408"/>
                    <a:gd name="T8" fmla="*/ 10998 w 11168"/>
                    <a:gd name="T9" fmla="*/ 6780 h 13408"/>
                    <a:gd name="T10" fmla="*/ 10376 w 11168"/>
                    <a:gd name="T11" fmla="*/ 7967 h 13408"/>
                    <a:gd name="T12" fmla="*/ 9132 w 11168"/>
                    <a:gd name="T13" fmla="*/ 7375 h 13408"/>
                    <a:gd name="T14" fmla="*/ 8579 w 11168"/>
                    <a:gd name="T15" fmla="*/ 5809 h 13408"/>
                    <a:gd name="T16" fmla="*/ 7266 w 11168"/>
                    <a:gd name="T17" fmla="*/ 12778 h 13408"/>
                    <a:gd name="T18" fmla="*/ 6761 w 11168"/>
                    <a:gd name="T19" fmla="*/ 13408 h 13408"/>
                    <a:gd name="T20" fmla="*/ 4460 w 11168"/>
                    <a:gd name="T21" fmla="*/ 13408 h 13408"/>
                    <a:gd name="T22" fmla="*/ 3952 w 11168"/>
                    <a:gd name="T23" fmla="*/ 12778 h 13408"/>
                    <a:gd name="T24" fmla="*/ 2627 w 11168"/>
                    <a:gd name="T25" fmla="*/ 5709 h 13408"/>
                    <a:gd name="T26" fmla="*/ 2037 w 11168"/>
                    <a:gd name="T27" fmla="*/ 7375 h 13408"/>
                    <a:gd name="T28" fmla="*/ 793 w 11168"/>
                    <a:gd name="T29" fmla="*/ 7967 h 13408"/>
                    <a:gd name="T30" fmla="*/ 175 w 11168"/>
                    <a:gd name="T31" fmla="*/ 6780 h 1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68" h="13408">
                      <a:moveTo>
                        <a:pt x="175" y="6780"/>
                      </a:moveTo>
                      <a:cubicBezTo>
                        <a:pt x="2062" y="1428"/>
                        <a:pt x="2062" y="1428"/>
                        <a:pt x="2062" y="1428"/>
                      </a:cubicBezTo>
                      <a:cubicBezTo>
                        <a:pt x="2322" y="693"/>
                        <a:pt x="3761" y="0"/>
                        <a:pt x="5611" y="0"/>
                      </a:cubicBezTo>
                      <a:cubicBezTo>
                        <a:pt x="7542" y="0"/>
                        <a:pt x="8863" y="731"/>
                        <a:pt x="9107" y="1428"/>
                      </a:cubicBezTo>
                      <a:cubicBezTo>
                        <a:pt x="10998" y="6780"/>
                        <a:pt x="10998" y="6780"/>
                        <a:pt x="10998" y="6780"/>
                      </a:cubicBezTo>
                      <a:cubicBezTo>
                        <a:pt x="11168" y="7271"/>
                        <a:pt x="10892" y="7801"/>
                        <a:pt x="10376" y="7967"/>
                      </a:cubicBezTo>
                      <a:cubicBezTo>
                        <a:pt x="9863" y="8130"/>
                        <a:pt x="9302" y="7867"/>
                        <a:pt x="9132" y="7375"/>
                      </a:cubicBezTo>
                      <a:cubicBezTo>
                        <a:pt x="8579" y="5809"/>
                        <a:pt x="8579" y="5809"/>
                        <a:pt x="8579" y="5809"/>
                      </a:cubicBezTo>
                      <a:cubicBezTo>
                        <a:pt x="8298" y="8103"/>
                        <a:pt x="7871" y="10813"/>
                        <a:pt x="7266" y="12778"/>
                      </a:cubicBezTo>
                      <a:cubicBezTo>
                        <a:pt x="7103" y="13304"/>
                        <a:pt x="7030" y="13405"/>
                        <a:pt x="6761" y="13408"/>
                      </a:cubicBezTo>
                      <a:cubicBezTo>
                        <a:pt x="4460" y="13408"/>
                        <a:pt x="4460" y="13408"/>
                        <a:pt x="4460" y="13408"/>
                      </a:cubicBezTo>
                      <a:cubicBezTo>
                        <a:pt x="4188" y="13405"/>
                        <a:pt x="4115" y="13304"/>
                        <a:pt x="3952" y="12778"/>
                      </a:cubicBezTo>
                      <a:cubicBezTo>
                        <a:pt x="3338" y="10783"/>
                        <a:pt x="2907" y="8021"/>
                        <a:pt x="2627" y="5709"/>
                      </a:cubicBezTo>
                      <a:cubicBezTo>
                        <a:pt x="2037" y="7375"/>
                        <a:pt x="2037" y="7375"/>
                        <a:pt x="2037" y="7375"/>
                      </a:cubicBezTo>
                      <a:cubicBezTo>
                        <a:pt x="1867" y="7867"/>
                        <a:pt x="1310" y="8130"/>
                        <a:pt x="793" y="7967"/>
                      </a:cubicBezTo>
                      <a:cubicBezTo>
                        <a:pt x="277" y="7801"/>
                        <a:pt x="0" y="7271"/>
                        <a:pt x="175" y="6780"/>
                      </a:cubicBezTo>
                    </a:path>
                  </a:pathLst>
                </a:custGeom>
                <a:grpFill/>
                <a:ln w="0">
                  <a:solidFill>
                    <a:schemeClr val="bg1">
                      <a:lumMod val="50000"/>
                    </a:schemeClr>
                  </a:solidFill>
                  <a:prstDash val="solid"/>
                  <a:round/>
                  <a:headEnd/>
                  <a:tailEnd/>
                </a:ln>
              </p:spPr>
              <p:txBody>
                <a:bodyPr/>
                <a:lstStyle/>
                <a:p>
                  <a:pPr fontAlgn="base">
                    <a:spcBef>
                      <a:spcPct val="0"/>
                    </a:spcBef>
                    <a:spcAft>
                      <a:spcPct val="0"/>
                    </a:spcAft>
                    <a:defRPr/>
                  </a:pPr>
                  <a:endParaRPr lang="en-US" dirty="0">
                    <a:solidFill>
                      <a:srgbClr val="000000"/>
                    </a:solidFill>
                  </a:endParaRPr>
                </a:p>
              </p:txBody>
            </p:sp>
          </p:grpSp>
          <p:grpSp>
            <p:nvGrpSpPr>
              <p:cNvPr id="17" name="Group 23"/>
              <p:cNvGrpSpPr>
                <a:grpSpLocks noChangeAspect="1"/>
              </p:cNvGrpSpPr>
              <p:nvPr/>
            </p:nvGrpSpPr>
            <p:grpSpPr>
              <a:xfrm>
                <a:off x="7278721" y="2127474"/>
                <a:ext cx="213750" cy="365760"/>
                <a:chOff x="5384801" y="633413"/>
                <a:chExt cx="166688" cy="287338"/>
              </a:xfrm>
              <a:grpFill/>
            </p:grpSpPr>
            <p:sp>
              <p:nvSpPr>
                <p:cNvPr id="82" name="Oval 81"/>
                <p:cNvSpPr>
                  <a:spLocks noChangeArrowheads="1"/>
                </p:cNvSpPr>
                <p:nvPr/>
              </p:nvSpPr>
              <p:spPr bwMode="auto">
                <a:xfrm>
                  <a:off x="5429251" y="633413"/>
                  <a:ext cx="77788" cy="77788"/>
                </a:xfrm>
                <a:prstGeom prst="ellipse">
                  <a:avLst/>
                </a:prstGeom>
                <a:grpFill/>
                <a:ln w="0">
                  <a:solidFill>
                    <a:schemeClr val="bg1">
                      <a:lumMod val="50000"/>
                    </a:schemeClr>
                  </a:solidFill>
                  <a:prstDash val="solid"/>
                  <a:round/>
                  <a:headEnd/>
                  <a:tailEnd/>
                </a:ln>
              </p:spPr>
              <p:txBody>
                <a:bodyPr/>
                <a:lstStyle/>
                <a:p>
                  <a:pPr fontAlgn="base">
                    <a:spcBef>
                      <a:spcPct val="0"/>
                    </a:spcBef>
                    <a:spcAft>
                      <a:spcPct val="0"/>
                    </a:spcAft>
                    <a:defRPr/>
                  </a:pPr>
                  <a:endParaRPr lang="en-US" dirty="0">
                    <a:solidFill>
                      <a:srgbClr val="000000"/>
                    </a:solidFill>
                  </a:endParaRPr>
                </a:p>
              </p:txBody>
            </p:sp>
            <p:sp>
              <p:nvSpPr>
                <p:cNvPr id="83" name="Freeform 82"/>
                <p:cNvSpPr>
                  <a:spLocks/>
                </p:cNvSpPr>
                <p:nvPr/>
              </p:nvSpPr>
              <p:spPr bwMode="auto">
                <a:xfrm>
                  <a:off x="5384801" y="720726"/>
                  <a:ext cx="166688" cy="200025"/>
                </a:xfrm>
                <a:custGeom>
                  <a:avLst/>
                  <a:gdLst>
                    <a:gd name="T0" fmla="*/ 175 w 11168"/>
                    <a:gd name="T1" fmla="*/ 6780 h 13408"/>
                    <a:gd name="T2" fmla="*/ 2062 w 11168"/>
                    <a:gd name="T3" fmla="*/ 1428 h 13408"/>
                    <a:gd name="T4" fmla="*/ 5611 w 11168"/>
                    <a:gd name="T5" fmla="*/ 0 h 13408"/>
                    <a:gd name="T6" fmla="*/ 9107 w 11168"/>
                    <a:gd name="T7" fmla="*/ 1428 h 13408"/>
                    <a:gd name="T8" fmla="*/ 10998 w 11168"/>
                    <a:gd name="T9" fmla="*/ 6780 h 13408"/>
                    <a:gd name="T10" fmla="*/ 10376 w 11168"/>
                    <a:gd name="T11" fmla="*/ 7967 h 13408"/>
                    <a:gd name="T12" fmla="*/ 9132 w 11168"/>
                    <a:gd name="T13" fmla="*/ 7375 h 13408"/>
                    <a:gd name="T14" fmla="*/ 8579 w 11168"/>
                    <a:gd name="T15" fmla="*/ 5809 h 13408"/>
                    <a:gd name="T16" fmla="*/ 7266 w 11168"/>
                    <a:gd name="T17" fmla="*/ 12778 h 13408"/>
                    <a:gd name="T18" fmla="*/ 6761 w 11168"/>
                    <a:gd name="T19" fmla="*/ 13408 h 13408"/>
                    <a:gd name="T20" fmla="*/ 4460 w 11168"/>
                    <a:gd name="T21" fmla="*/ 13408 h 13408"/>
                    <a:gd name="T22" fmla="*/ 3952 w 11168"/>
                    <a:gd name="T23" fmla="*/ 12778 h 13408"/>
                    <a:gd name="T24" fmla="*/ 2627 w 11168"/>
                    <a:gd name="T25" fmla="*/ 5709 h 13408"/>
                    <a:gd name="T26" fmla="*/ 2037 w 11168"/>
                    <a:gd name="T27" fmla="*/ 7375 h 13408"/>
                    <a:gd name="T28" fmla="*/ 793 w 11168"/>
                    <a:gd name="T29" fmla="*/ 7967 h 13408"/>
                    <a:gd name="T30" fmla="*/ 175 w 11168"/>
                    <a:gd name="T31" fmla="*/ 6780 h 1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68" h="13408">
                      <a:moveTo>
                        <a:pt x="175" y="6780"/>
                      </a:moveTo>
                      <a:cubicBezTo>
                        <a:pt x="2062" y="1428"/>
                        <a:pt x="2062" y="1428"/>
                        <a:pt x="2062" y="1428"/>
                      </a:cubicBezTo>
                      <a:cubicBezTo>
                        <a:pt x="2322" y="693"/>
                        <a:pt x="3761" y="0"/>
                        <a:pt x="5611" y="0"/>
                      </a:cubicBezTo>
                      <a:cubicBezTo>
                        <a:pt x="7542" y="0"/>
                        <a:pt x="8863" y="731"/>
                        <a:pt x="9107" y="1428"/>
                      </a:cubicBezTo>
                      <a:cubicBezTo>
                        <a:pt x="10998" y="6780"/>
                        <a:pt x="10998" y="6780"/>
                        <a:pt x="10998" y="6780"/>
                      </a:cubicBezTo>
                      <a:cubicBezTo>
                        <a:pt x="11168" y="7271"/>
                        <a:pt x="10892" y="7801"/>
                        <a:pt x="10376" y="7967"/>
                      </a:cubicBezTo>
                      <a:cubicBezTo>
                        <a:pt x="9863" y="8130"/>
                        <a:pt x="9302" y="7867"/>
                        <a:pt x="9132" y="7375"/>
                      </a:cubicBezTo>
                      <a:cubicBezTo>
                        <a:pt x="8579" y="5809"/>
                        <a:pt x="8579" y="5809"/>
                        <a:pt x="8579" y="5809"/>
                      </a:cubicBezTo>
                      <a:cubicBezTo>
                        <a:pt x="8298" y="8103"/>
                        <a:pt x="7871" y="10813"/>
                        <a:pt x="7266" y="12778"/>
                      </a:cubicBezTo>
                      <a:cubicBezTo>
                        <a:pt x="7103" y="13304"/>
                        <a:pt x="7030" y="13405"/>
                        <a:pt x="6761" y="13408"/>
                      </a:cubicBezTo>
                      <a:cubicBezTo>
                        <a:pt x="4460" y="13408"/>
                        <a:pt x="4460" y="13408"/>
                        <a:pt x="4460" y="13408"/>
                      </a:cubicBezTo>
                      <a:cubicBezTo>
                        <a:pt x="4188" y="13405"/>
                        <a:pt x="4115" y="13304"/>
                        <a:pt x="3952" y="12778"/>
                      </a:cubicBezTo>
                      <a:cubicBezTo>
                        <a:pt x="3338" y="10783"/>
                        <a:pt x="2907" y="8021"/>
                        <a:pt x="2627" y="5709"/>
                      </a:cubicBezTo>
                      <a:cubicBezTo>
                        <a:pt x="2037" y="7375"/>
                        <a:pt x="2037" y="7375"/>
                        <a:pt x="2037" y="7375"/>
                      </a:cubicBezTo>
                      <a:cubicBezTo>
                        <a:pt x="1867" y="7867"/>
                        <a:pt x="1310" y="8130"/>
                        <a:pt x="793" y="7967"/>
                      </a:cubicBezTo>
                      <a:cubicBezTo>
                        <a:pt x="277" y="7801"/>
                        <a:pt x="0" y="7271"/>
                        <a:pt x="175" y="6780"/>
                      </a:cubicBezTo>
                    </a:path>
                  </a:pathLst>
                </a:custGeom>
                <a:grpFill/>
                <a:ln w="0">
                  <a:solidFill>
                    <a:schemeClr val="bg1">
                      <a:lumMod val="50000"/>
                    </a:schemeClr>
                  </a:solidFill>
                  <a:prstDash val="solid"/>
                  <a:round/>
                  <a:headEnd/>
                  <a:tailEnd/>
                </a:ln>
              </p:spPr>
              <p:txBody>
                <a:bodyPr/>
                <a:lstStyle/>
                <a:p>
                  <a:pPr fontAlgn="base">
                    <a:spcBef>
                      <a:spcPct val="0"/>
                    </a:spcBef>
                    <a:spcAft>
                      <a:spcPct val="0"/>
                    </a:spcAft>
                    <a:defRPr/>
                  </a:pPr>
                  <a:endParaRPr lang="en-US" dirty="0">
                    <a:solidFill>
                      <a:srgbClr val="000000"/>
                    </a:solidFill>
                  </a:endParaRPr>
                </a:p>
              </p:txBody>
            </p:sp>
          </p:grpSp>
          <p:grpSp>
            <p:nvGrpSpPr>
              <p:cNvPr id="18" name="Group 24"/>
              <p:cNvGrpSpPr>
                <a:grpSpLocks noChangeAspect="1"/>
              </p:cNvGrpSpPr>
              <p:nvPr/>
            </p:nvGrpSpPr>
            <p:grpSpPr>
              <a:xfrm>
                <a:off x="7533980" y="2127474"/>
                <a:ext cx="213750" cy="365760"/>
                <a:chOff x="5384801" y="633413"/>
                <a:chExt cx="166688" cy="287338"/>
              </a:xfrm>
              <a:grpFill/>
            </p:grpSpPr>
            <p:sp>
              <p:nvSpPr>
                <p:cNvPr id="80" name="Oval 79"/>
                <p:cNvSpPr>
                  <a:spLocks noChangeArrowheads="1"/>
                </p:cNvSpPr>
                <p:nvPr/>
              </p:nvSpPr>
              <p:spPr bwMode="auto">
                <a:xfrm>
                  <a:off x="5429251" y="633413"/>
                  <a:ext cx="77788" cy="77788"/>
                </a:xfrm>
                <a:prstGeom prst="ellipse">
                  <a:avLst/>
                </a:prstGeom>
                <a:grpFill/>
                <a:ln w="0">
                  <a:solidFill>
                    <a:schemeClr val="bg1">
                      <a:lumMod val="50000"/>
                    </a:schemeClr>
                  </a:solidFill>
                  <a:prstDash val="solid"/>
                  <a:round/>
                  <a:headEnd/>
                  <a:tailEnd/>
                </a:ln>
              </p:spPr>
              <p:txBody>
                <a:bodyPr/>
                <a:lstStyle/>
                <a:p>
                  <a:pPr fontAlgn="base">
                    <a:spcBef>
                      <a:spcPct val="0"/>
                    </a:spcBef>
                    <a:spcAft>
                      <a:spcPct val="0"/>
                    </a:spcAft>
                    <a:defRPr/>
                  </a:pPr>
                  <a:endParaRPr lang="en-US" dirty="0">
                    <a:solidFill>
                      <a:srgbClr val="000000"/>
                    </a:solidFill>
                  </a:endParaRPr>
                </a:p>
              </p:txBody>
            </p:sp>
            <p:sp>
              <p:nvSpPr>
                <p:cNvPr id="81" name="Freeform 80"/>
                <p:cNvSpPr>
                  <a:spLocks/>
                </p:cNvSpPr>
                <p:nvPr/>
              </p:nvSpPr>
              <p:spPr bwMode="auto">
                <a:xfrm>
                  <a:off x="5384801" y="720726"/>
                  <a:ext cx="166688" cy="200025"/>
                </a:xfrm>
                <a:custGeom>
                  <a:avLst/>
                  <a:gdLst>
                    <a:gd name="T0" fmla="*/ 175 w 11168"/>
                    <a:gd name="T1" fmla="*/ 6780 h 13408"/>
                    <a:gd name="T2" fmla="*/ 2062 w 11168"/>
                    <a:gd name="T3" fmla="*/ 1428 h 13408"/>
                    <a:gd name="T4" fmla="*/ 5611 w 11168"/>
                    <a:gd name="T5" fmla="*/ 0 h 13408"/>
                    <a:gd name="T6" fmla="*/ 9107 w 11168"/>
                    <a:gd name="T7" fmla="*/ 1428 h 13408"/>
                    <a:gd name="T8" fmla="*/ 10998 w 11168"/>
                    <a:gd name="T9" fmla="*/ 6780 h 13408"/>
                    <a:gd name="T10" fmla="*/ 10376 w 11168"/>
                    <a:gd name="T11" fmla="*/ 7967 h 13408"/>
                    <a:gd name="T12" fmla="*/ 9132 w 11168"/>
                    <a:gd name="T13" fmla="*/ 7375 h 13408"/>
                    <a:gd name="T14" fmla="*/ 8579 w 11168"/>
                    <a:gd name="T15" fmla="*/ 5809 h 13408"/>
                    <a:gd name="T16" fmla="*/ 7266 w 11168"/>
                    <a:gd name="T17" fmla="*/ 12778 h 13408"/>
                    <a:gd name="T18" fmla="*/ 6761 w 11168"/>
                    <a:gd name="T19" fmla="*/ 13408 h 13408"/>
                    <a:gd name="T20" fmla="*/ 4460 w 11168"/>
                    <a:gd name="T21" fmla="*/ 13408 h 13408"/>
                    <a:gd name="T22" fmla="*/ 3952 w 11168"/>
                    <a:gd name="T23" fmla="*/ 12778 h 13408"/>
                    <a:gd name="T24" fmla="*/ 2627 w 11168"/>
                    <a:gd name="T25" fmla="*/ 5709 h 13408"/>
                    <a:gd name="T26" fmla="*/ 2037 w 11168"/>
                    <a:gd name="T27" fmla="*/ 7375 h 13408"/>
                    <a:gd name="T28" fmla="*/ 793 w 11168"/>
                    <a:gd name="T29" fmla="*/ 7967 h 13408"/>
                    <a:gd name="T30" fmla="*/ 175 w 11168"/>
                    <a:gd name="T31" fmla="*/ 6780 h 1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68" h="13408">
                      <a:moveTo>
                        <a:pt x="175" y="6780"/>
                      </a:moveTo>
                      <a:cubicBezTo>
                        <a:pt x="2062" y="1428"/>
                        <a:pt x="2062" y="1428"/>
                        <a:pt x="2062" y="1428"/>
                      </a:cubicBezTo>
                      <a:cubicBezTo>
                        <a:pt x="2322" y="693"/>
                        <a:pt x="3761" y="0"/>
                        <a:pt x="5611" y="0"/>
                      </a:cubicBezTo>
                      <a:cubicBezTo>
                        <a:pt x="7542" y="0"/>
                        <a:pt x="8863" y="731"/>
                        <a:pt x="9107" y="1428"/>
                      </a:cubicBezTo>
                      <a:cubicBezTo>
                        <a:pt x="10998" y="6780"/>
                        <a:pt x="10998" y="6780"/>
                        <a:pt x="10998" y="6780"/>
                      </a:cubicBezTo>
                      <a:cubicBezTo>
                        <a:pt x="11168" y="7271"/>
                        <a:pt x="10892" y="7801"/>
                        <a:pt x="10376" y="7967"/>
                      </a:cubicBezTo>
                      <a:cubicBezTo>
                        <a:pt x="9863" y="8130"/>
                        <a:pt x="9302" y="7867"/>
                        <a:pt x="9132" y="7375"/>
                      </a:cubicBezTo>
                      <a:cubicBezTo>
                        <a:pt x="8579" y="5809"/>
                        <a:pt x="8579" y="5809"/>
                        <a:pt x="8579" y="5809"/>
                      </a:cubicBezTo>
                      <a:cubicBezTo>
                        <a:pt x="8298" y="8103"/>
                        <a:pt x="7871" y="10813"/>
                        <a:pt x="7266" y="12778"/>
                      </a:cubicBezTo>
                      <a:cubicBezTo>
                        <a:pt x="7103" y="13304"/>
                        <a:pt x="7030" y="13405"/>
                        <a:pt x="6761" y="13408"/>
                      </a:cubicBezTo>
                      <a:cubicBezTo>
                        <a:pt x="4460" y="13408"/>
                        <a:pt x="4460" y="13408"/>
                        <a:pt x="4460" y="13408"/>
                      </a:cubicBezTo>
                      <a:cubicBezTo>
                        <a:pt x="4188" y="13405"/>
                        <a:pt x="4115" y="13304"/>
                        <a:pt x="3952" y="12778"/>
                      </a:cubicBezTo>
                      <a:cubicBezTo>
                        <a:pt x="3338" y="10783"/>
                        <a:pt x="2907" y="8021"/>
                        <a:pt x="2627" y="5709"/>
                      </a:cubicBezTo>
                      <a:cubicBezTo>
                        <a:pt x="2037" y="7375"/>
                        <a:pt x="2037" y="7375"/>
                        <a:pt x="2037" y="7375"/>
                      </a:cubicBezTo>
                      <a:cubicBezTo>
                        <a:pt x="1867" y="7867"/>
                        <a:pt x="1310" y="8130"/>
                        <a:pt x="793" y="7967"/>
                      </a:cubicBezTo>
                      <a:cubicBezTo>
                        <a:pt x="277" y="7801"/>
                        <a:pt x="0" y="7271"/>
                        <a:pt x="175" y="6780"/>
                      </a:cubicBezTo>
                    </a:path>
                  </a:pathLst>
                </a:custGeom>
                <a:grpFill/>
                <a:ln w="0">
                  <a:solidFill>
                    <a:schemeClr val="bg1">
                      <a:lumMod val="50000"/>
                    </a:schemeClr>
                  </a:solidFill>
                  <a:prstDash val="solid"/>
                  <a:round/>
                  <a:headEnd/>
                  <a:tailEnd/>
                </a:ln>
              </p:spPr>
              <p:txBody>
                <a:bodyPr/>
                <a:lstStyle/>
                <a:p>
                  <a:pPr fontAlgn="base">
                    <a:spcBef>
                      <a:spcPct val="0"/>
                    </a:spcBef>
                    <a:spcAft>
                      <a:spcPct val="0"/>
                    </a:spcAft>
                    <a:defRPr/>
                  </a:pPr>
                  <a:endParaRPr lang="en-US" dirty="0">
                    <a:solidFill>
                      <a:srgbClr val="000000"/>
                    </a:solidFill>
                  </a:endParaRPr>
                </a:p>
              </p:txBody>
            </p:sp>
          </p:grpSp>
          <p:grpSp>
            <p:nvGrpSpPr>
              <p:cNvPr id="19" name="Group 25"/>
              <p:cNvGrpSpPr>
                <a:grpSpLocks noChangeAspect="1"/>
              </p:cNvGrpSpPr>
              <p:nvPr/>
            </p:nvGrpSpPr>
            <p:grpSpPr>
              <a:xfrm>
                <a:off x="7789239" y="2127474"/>
                <a:ext cx="213750" cy="365760"/>
                <a:chOff x="5384801" y="633413"/>
                <a:chExt cx="166688" cy="287338"/>
              </a:xfrm>
              <a:grpFill/>
            </p:grpSpPr>
            <p:sp>
              <p:nvSpPr>
                <p:cNvPr id="78" name="Oval 77"/>
                <p:cNvSpPr>
                  <a:spLocks noChangeArrowheads="1"/>
                </p:cNvSpPr>
                <p:nvPr/>
              </p:nvSpPr>
              <p:spPr bwMode="auto">
                <a:xfrm>
                  <a:off x="5429251" y="633413"/>
                  <a:ext cx="77788" cy="77788"/>
                </a:xfrm>
                <a:prstGeom prst="ellipse">
                  <a:avLst/>
                </a:prstGeom>
                <a:grpFill/>
                <a:ln w="0">
                  <a:solidFill>
                    <a:schemeClr val="bg1">
                      <a:lumMod val="50000"/>
                    </a:schemeClr>
                  </a:solidFill>
                  <a:prstDash val="solid"/>
                  <a:round/>
                  <a:headEnd/>
                  <a:tailEnd/>
                </a:ln>
              </p:spPr>
              <p:txBody>
                <a:bodyPr/>
                <a:lstStyle/>
                <a:p>
                  <a:pPr fontAlgn="base">
                    <a:spcBef>
                      <a:spcPct val="0"/>
                    </a:spcBef>
                    <a:spcAft>
                      <a:spcPct val="0"/>
                    </a:spcAft>
                    <a:defRPr/>
                  </a:pPr>
                  <a:endParaRPr lang="en-US" dirty="0">
                    <a:solidFill>
                      <a:srgbClr val="000000"/>
                    </a:solidFill>
                  </a:endParaRPr>
                </a:p>
              </p:txBody>
            </p:sp>
            <p:sp>
              <p:nvSpPr>
                <p:cNvPr id="79" name="Freeform 78"/>
                <p:cNvSpPr>
                  <a:spLocks/>
                </p:cNvSpPr>
                <p:nvPr/>
              </p:nvSpPr>
              <p:spPr bwMode="auto">
                <a:xfrm>
                  <a:off x="5384801" y="720726"/>
                  <a:ext cx="166688" cy="200025"/>
                </a:xfrm>
                <a:custGeom>
                  <a:avLst/>
                  <a:gdLst>
                    <a:gd name="T0" fmla="*/ 175 w 11168"/>
                    <a:gd name="T1" fmla="*/ 6780 h 13408"/>
                    <a:gd name="T2" fmla="*/ 2062 w 11168"/>
                    <a:gd name="T3" fmla="*/ 1428 h 13408"/>
                    <a:gd name="T4" fmla="*/ 5611 w 11168"/>
                    <a:gd name="T5" fmla="*/ 0 h 13408"/>
                    <a:gd name="T6" fmla="*/ 9107 w 11168"/>
                    <a:gd name="T7" fmla="*/ 1428 h 13408"/>
                    <a:gd name="T8" fmla="*/ 10998 w 11168"/>
                    <a:gd name="T9" fmla="*/ 6780 h 13408"/>
                    <a:gd name="T10" fmla="*/ 10376 w 11168"/>
                    <a:gd name="T11" fmla="*/ 7967 h 13408"/>
                    <a:gd name="T12" fmla="*/ 9132 w 11168"/>
                    <a:gd name="T13" fmla="*/ 7375 h 13408"/>
                    <a:gd name="T14" fmla="*/ 8579 w 11168"/>
                    <a:gd name="T15" fmla="*/ 5809 h 13408"/>
                    <a:gd name="T16" fmla="*/ 7266 w 11168"/>
                    <a:gd name="T17" fmla="*/ 12778 h 13408"/>
                    <a:gd name="T18" fmla="*/ 6761 w 11168"/>
                    <a:gd name="T19" fmla="*/ 13408 h 13408"/>
                    <a:gd name="T20" fmla="*/ 4460 w 11168"/>
                    <a:gd name="T21" fmla="*/ 13408 h 13408"/>
                    <a:gd name="T22" fmla="*/ 3952 w 11168"/>
                    <a:gd name="T23" fmla="*/ 12778 h 13408"/>
                    <a:gd name="T24" fmla="*/ 2627 w 11168"/>
                    <a:gd name="T25" fmla="*/ 5709 h 13408"/>
                    <a:gd name="T26" fmla="*/ 2037 w 11168"/>
                    <a:gd name="T27" fmla="*/ 7375 h 13408"/>
                    <a:gd name="T28" fmla="*/ 793 w 11168"/>
                    <a:gd name="T29" fmla="*/ 7967 h 13408"/>
                    <a:gd name="T30" fmla="*/ 175 w 11168"/>
                    <a:gd name="T31" fmla="*/ 6780 h 1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68" h="13408">
                      <a:moveTo>
                        <a:pt x="175" y="6780"/>
                      </a:moveTo>
                      <a:cubicBezTo>
                        <a:pt x="2062" y="1428"/>
                        <a:pt x="2062" y="1428"/>
                        <a:pt x="2062" y="1428"/>
                      </a:cubicBezTo>
                      <a:cubicBezTo>
                        <a:pt x="2322" y="693"/>
                        <a:pt x="3761" y="0"/>
                        <a:pt x="5611" y="0"/>
                      </a:cubicBezTo>
                      <a:cubicBezTo>
                        <a:pt x="7542" y="0"/>
                        <a:pt x="8863" y="731"/>
                        <a:pt x="9107" y="1428"/>
                      </a:cubicBezTo>
                      <a:cubicBezTo>
                        <a:pt x="10998" y="6780"/>
                        <a:pt x="10998" y="6780"/>
                        <a:pt x="10998" y="6780"/>
                      </a:cubicBezTo>
                      <a:cubicBezTo>
                        <a:pt x="11168" y="7271"/>
                        <a:pt x="10892" y="7801"/>
                        <a:pt x="10376" y="7967"/>
                      </a:cubicBezTo>
                      <a:cubicBezTo>
                        <a:pt x="9863" y="8130"/>
                        <a:pt x="9302" y="7867"/>
                        <a:pt x="9132" y="7375"/>
                      </a:cubicBezTo>
                      <a:cubicBezTo>
                        <a:pt x="8579" y="5809"/>
                        <a:pt x="8579" y="5809"/>
                        <a:pt x="8579" y="5809"/>
                      </a:cubicBezTo>
                      <a:cubicBezTo>
                        <a:pt x="8298" y="8103"/>
                        <a:pt x="7871" y="10813"/>
                        <a:pt x="7266" y="12778"/>
                      </a:cubicBezTo>
                      <a:cubicBezTo>
                        <a:pt x="7103" y="13304"/>
                        <a:pt x="7030" y="13405"/>
                        <a:pt x="6761" y="13408"/>
                      </a:cubicBezTo>
                      <a:cubicBezTo>
                        <a:pt x="4460" y="13408"/>
                        <a:pt x="4460" y="13408"/>
                        <a:pt x="4460" y="13408"/>
                      </a:cubicBezTo>
                      <a:cubicBezTo>
                        <a:pt x="4188" y="13405"/>
                        <a:pt x="4115" y="13304"/>
                        <a:pt x="3952" y="12778"/>
                      </a:cubicBezTo>
                      <a:cubicBezTo>
                        <a:pt x="3338" y="10783"/>
                        <a:pt x="2907" y="8021"/>
                        <a:pt x="2627" y="5709"/>
                      </a:cubicBezTo>
                      <a:cubicBezTo>
                        <a:pt x="2037" y="7375"/>
                        <a:pt x="2037" y="7375"/>
                        <a:pt x="2037" y="7375"/>
                      </a:cubicBezTo>
                      <a:cubicBezTo>
                        <a:pt x="1867" y="7867"/>
                        <a:pt x="1310" y="8130"/>
                        <a:pt x="793" y="7967"/>
                      </a:cubicBezTo>
                      <a:cubicBezTo>
                        <a:pt x="277" y="7801"/>
                        <a:pt x="0" y="7271"/>
                        <a:pt x="175" y="6780"/>
                      </a:cubicBezTo>
                    </a:path>
                  </a:pathLst>
                </a:custGeom>
                <a:grpFill/>
                <a:ln w="0">
                  <a:solidFill>
                    <a:schemeClr val="bg1">
                      <a:lumMod val="50000"/>
                    </a:schemeClr>
                  </a:solidFill>
                  <a:prstDash val="solid"/>
                  <a:round/>
                  <a:headEnd/>
                  <a:tailEnd/>
                </a:ln>
              </p:spPr>
              <p:txBody>
                <a:bodyPr/>
                <a:lstStyle/>
                <a:p>
                  <a:pPr fontAlgn="base">
                    <a:spcBef>
                      <a:spcPct val="0"/>
                    </a:spcBef>
                    <a:spcAft>
                      <a:spcPct val="0"/>
                    </a:spcAft>
                    <a:defRPr/>
                  </a:pPr>
                  <a:endParaRPr lang="en-US" dirty="0">
                    <a:solidFill>
                      <a:srgbClr val="000000"/>
                    </a:solidFill>
                  </a:endParaRPr>
                </a:p>
              </p:txBody>
            </p:sp>
          </p:grpSp>
          <p:grpSp>
            <p:nvGrpSpPr>
              <p:cNvPr id="20" name="Group 26"/>
              <p:cNvGrpSpPr>
                <a:grpSpLocks noChangeAspect="1"/>
              </p:cNvGrpSpPr>
              <p:nvPr/>
            </p:nvGrpSpPr>
            <p:grpSpPr>
              <a:xfrm>
                <a:off x="8044498" y="2127474"/>
                <a:ext cx="213750" cy="365760"/>
                <a:chOff x="5384801" y="633413"/>
                <a:chExt cx="166688" cy="287338"/>
              </a:xfrm>
              <a:grpFill/>
            </p:grpSpPr>
            <p:sp>
              <p:nvSpPr>
                <p:cNvPr id="76" name="Oval 75"/>
                <p:cNvSpPr>
                  <a:spLocks noChangeArrowheads="1"/>
                </p:cNvSpPr>
                <p:nvPr/>
              </p:nvSpPr>
              <p:spPr bwMode="auto">
                <a:xfrm>
                  <a:off x="5429251" y="633413"/>
                  <a:ext cx="77788" cy="77788"/>
                </a:xfrm>
                <a:prstGeom prst="ellipse">
                  <a:avLst/>
                </a:prstGeom>
                <a:grpFill/>
                <a:ln w="0">
                  <a:solidFill>
                    <a:schemeClr val="bg1">
                      <a:lumMod val="50000"/>
                    </a:schemeClr>
                  </a:solidFill>
                  <a:prstDash val="solid"/>
                  <a:round/>
                  <a:headEnd/>
                  <a:tailEnd/>
                </a:ln>
              </p:spPr>
              <p:txBody>
                <a:bodyPr/>
                <a:lstStyle/>
                <a:p>
                  <a:pPr fontAlgn="base">
                    <a:spcBef>
                      <a:spcPct val="0"/>
                    </a:spcBef>
                    <a:spcAft>
                      <a:spcPct val="0"/>
                    </a:spcAft>
                    <a:defRPr/>
                  </a:pPr>
                  <a:endParaRPr lang="en-US" dirty="0">
                    <a:solidFill>
                      <a:srgbClr val="000000"/>
                    </a:solidFill>
                  </a:endParaRPr>
                </a:p>
              </p:txBody>
            </p:sp>
            <p:sp>
              <p:nvSpPr>
                <p:cNvPr id="77" name="Freeform 76"/>
                <p:cNvSpPr>
                  <a:spLocks/>
                </p:cNvSpPr>
                <p:nvPr/>
              </p:nvSpPr>
              <p:spPr bwMode="auto">
                <a:xfrm>
                  <a:off x="5384801" y="720726"/>
                  <a:ext cx="166688" cy="200025"/>
                </a:xfrm>
                <a:custGeom>
                  <a:avLst/>
                  <a:gdLst>
                    <a:gd name="T0" fmla="*/ 175 w 11168"/>
                    <a:gd name="T1" fmla="*/ 6780 h 13408"/>
                    <a:gd name="T2" fmla="*/ 2062 w 11168"/>
                    <a:gd name="T3" fmla="*/ 1428 h 13408"/>
                    <a:gd name="T4" fmla="*/ 5611 w 11168"/>
                    <a:gd name="T5" fmla="*/ 0 h 13408"/>
                    <a:gd name="T6" fmla="*/ 9107 w 11168"/>
                    <a:gd name="T7" fmla="*/ 1428 h 13408"/>
                    <a:gd name="T8" fmla="*/ 10998 w 11168"/>
                    <a:gd name="T9" fmla="*/ 6780 h 13408"/>
                    <a:gd name="T10" fmla="*/ 10376 w 11168"/>
                    <a:gd name="T11" fmla="*/ 7967 h 13408"/>
                    <a:gd name="T12" fmla="*/ 9132 w 11168"/>
                    <a:gd name="T13" fmla="*/ 7375 h 13408"/>
                    <a:gd name="T14" fmla="*/ 8579 w 11168"/>
                    <a:gd name="T15" fmla="*/ 5809 h 13408"/>
                    <a:gd name="T16" fmla="*/ 7266 w 11168"/>
                    <a:gd name="T17" fmla="*/ 12778 h 13408"/>
                    <a:gd name="T18" fmla="*/ 6761 w 11168"/>
                    <a:gd name="T19" fmla="*/ 13408 h 13408"/>
                    <a:gd name="T20" fmla="*/ 4460 w 11168"/>
                    <a:gd name="T21" fmla="*/ 13408 h 13408"/>
                    <a:gd name="T22" fmla="*/ 3952 w 11168"/>
                    <a:gd name="T23" fmla="*/ 12778 h 13408"/>
                    <a:gd name="T24" fmla="*/ 2627 w 11168"/>
                    <a:gd name="T25" fmla="*/ 5709 h 13408"/>
                    <a:gd name="T26" fmla="*/ 2037 w 11168"/>
                    <a:gd name="T27" fmla="*/ 7375 h 13408"/>
                    <a:gd name="T28" fmla="*/ 793 w 11168"/>
                    <a:gd name="T29" fmla="*/ 7967 h 13408"/>
                    <a:gd name="T30" fmla="*/ 175 w 11168"/>
                    <a:gd name="T31" fmla="*/ 6780 h 1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68" h="13408">
                      <a:moveTo>
                        <a:pt x="175" y="6780"/>
                      </a:moveTo>
                      <a:cubicBezTo>
                        <a:pt x="2062" y="1428"/>
                        <a:pt x="2062" y="1428"/>
                        <a:pt x="2062" y="1428"/>
                      </a:cubicBezTo>
                      <a:cubicBezTo>
                        <a:pt x="2322" y="693"/>
                        <a:pt x="3761" y="0"/>
                        <a:pt x="5611" y="0"/>
                      </a:cubicBezTo>
                      <a:cubicBezTo>
                        <a:pt x="7542" y="0"/>
                        <a:pt x="8863" y="731"/>
                        <a:pt x="9107" y="1428"/>
                      </a:cubicBezTo>
                      <a:cubicBezTo>
                        <a:pt x="10998" y="6780"/>
                        <a:pt x="10998" y="6780"/>
                        <a:pt x="10998" y="6780"/>
                      </a:cubicBezTo>
                      <a:cubicBezTo>
                        <a:pt x="11168" y="7271"/>
                        <a:pt x="10892" y="7801"/>
                        <a:pt x="10376" y="7967"/>
                      </a:cubicBezTo>
                      <a:cubicBezTo>
                        <a:pt x="9863" y="8130"/>
                        <a:pt x="9302" y="7867"/>
                        <a:pt x="9132" y="7375"/>
                      </a:cubicBezTo>
                      <a:cubicBezTo>
                        <a:pt x="8579" y="5809"/>
                        <a:pt x="8579" y="5809"/>
                        <a:pt x="8579" y="5809"/>
                      </a:cubicBezTo>
                      <a:cubicBezTo>
                        <a:pt x="8298" y="8103"/>
                        <a:pt x="7871" y="10813"/>
                        <a:pt x="7266" y="12778"/>
                      </a:cubicBezTo>
                      <a:cubicBezTo>
                        <a:pt x="7103" y="13304"/>
                        <a:pt x="7030" y="13405"/>
                        <a:pt x="6761" y="13408"/>
                      </a:cubicBezTo>
                      <a:cubicBezTo>
                        <a:pt x="4460" y="13408"/>
                        <a:pt x="4460" y="13408"/>
                        <a:pt x="4460" y="13408"/>
                      </a:cubicBezTo>
                      <a:cubicBezTo>
                        <a:pt x="4188" y="13405"/>
                        <a:pt x="4115" y="13304"/>
                        <a:pt x="3952" y="12778"/>
                      </a:cubicBezTo>
                      <a:cubicBezTo>
                        <a:pt x="3338" y="10783"/>
                        <a:pt x="2907" y="8021"/>
                        <a:pt x="2627" y="5709"/>
                      </a:cubicBezTo>
                      <a:cubicBezTo>
                        <a:pt x="2037" y="7375"/>
                        <a:pt x="2037" y="7375"/>
                        <a:pt x="2037" y="7375"/>
                      </a:cubicBezTo>
                      <a:cubicBezTo>
                        <a:pt x="1867" y="7867"/>
                        <a:pt x="1310" y="8130"/>
                        <a:pt x="793" y="7967"/>
                      </a:cubicBezTo>
                      <a:cubicBezTo>
                        <a:pt x="277" y="7801"/>
                        <a:pt x="0" y="7271"/>
                        <a:pt x="175" y="6780"/>
                      </a:cubicBezTo>
                    </a:path>
                  </a:pathLst>
                </a:custGeom>
                <a:grpFill/>
                <a:ln w="0">
                  <a:solidFill>
                    <a:schemeClr val="bg1">
                      <a:lumMod val="50000"/>
                    </a:schemeClr>
                  </a:solidFill>
                  <a:prstDash val="solid"/>
                  <a:round/>
                  <a:headEnd/>
                  <a:tailEnd/>
                </a:ln>
              </p:spPr>
              <p:txBody>
                <a:bodyPr/>
                <a:lstStyle/>
                <a:p>
                  <a:pPr fontAlgn="base">
                    <a:spcBef>
                      <a:spcPct val="0"/>
                    </a:spcBef>
                    <a:spcAft>
                      <a:spcPct val="0"/>
                    </a:spcAft>
                    <a:defRPr/>
                  </a:pPr>
                  <a:endParaRPr lang="en-US" dirty="0">
                    <a:solidFill>
                      <a:srgbClr val="000000"/>
                    </a:solidFill>
                  </a:endParaRPr>
                </a:p>
              </p:txBody>
            </p:sp>
          </p:grpSp>
          <p:grpSp>
            <p:nvGrpSpPr>
              <p:cNvPr id="21" name="Group 27"/>
              <p:cNvGrpSpPr>
                <a:grpSpLocks noChangeAspect="1"/>
              </p:cNvGrpSpPr>
              <p:nvPr/>
            </p:nvGrpSpPr>
            <p:grpSpPr>
              <a:xfrm>
                <a:off x="8299757" y="2127474"/>
                <a:ext cx="213750" cy="365760"/>
                <a:chOff x="5384801" y="633413"/>
                <a:chExt cx="166688" cy="287338"/>
              </a:xfrm>
              <a:grpFill/>
            </p:grpSpPr>
            <p:sp>
              <p:nvSpPr>
                <p:cNvPr id="74" name="Oval 73"/>
                <p:cNvSpPr>
                  <a:spLocks noChangeArrowheads="1"/>
                </p:cNvSpPr>
                <p:nvPr/>
              </p:nvSpPr>
              <p:spPr bwMode="auto">
                <a:xfrm>
                  <a:off x="5429251" y="633413"/>
                  <a:ext cx="77788" cy="77788"/>
                </a:xfrm>
                <a:prstGeom prst="ellipse">
                  <a:avLst/>
                </a:prstGeom>
                <a:grpFill/>
                <a:ln w="0">
                  <a:solidFill>
                    <a:schemeClr val="bg1">
                      <a:lumMod val="50000"/>
                    </a:schemeClr>
                  </a:solidFill>
                  <a:prstDash val="solid"/>
                  <a:round/>
                  <a:headEnd/>
                  <a:tailEnd/>
                </a:ln>
              </p:spPr>
              <p:txBody>
                <a:bodyPr/>
                <a:lstStyle/>
                <a:p>
                  <a:pPr fontAlgn="base">
                    <a:spcBef>
                      <a:spcPct val="0"/>
                    </a:spcBef>
                    <a:spcAft>
                      <a:spcPct val="0"/>
                    </a:spcAft>
                    <a:defRPr/>
                  </a:pPr>
                  <a:endParaRPr lang="en-US" dirty="0">
                    <a:solidFill>
                      <a:srgbClr val="000000"/>
                    </a:solidFill>
                  </a:endParaRPr>
                </a:p>
              </p:txBody>
            </p:sp>
            <p:sp>
              <p:nvSpPr>
                <p:cNvPr id="75" name="Freeform 74"/>
                <p:cNvSpPr>
                  <a:spLocks/>
                </p:cNvSpPr>
                <p:nvPr/>
              </p:nvSpPr>
              <p:spPr bwMode="auto">
                <a:xfrm>
                  <a:off x="5384801" y="720726"/>
                  <a:ext cx="166688" cy="200025"/>
                </a:xfrm>
                <a:custGeom>
                  <a:avLst/>
                  <a:gdLst>
                    <a:gd name="T0" fmla="*/ 175 w 11168"/>
                    <a:gd name="T1" fmla="*/ 6780 h 13408"/>
                    <a:gd name="T2" fmla="*/ 2062 w 11168"/>
                    <a:gd name="T3" fmla="*/ 1428 h 13408"/>
                    <a:gd name="T4" fmla="*/ 5611 w 11168"/>
                    <a:gd name="T5" fmla="*/ 0 h 13408"/>
                    <a:gd name="T6" fmla="*/ 9107 w 11168"/>
                    <a:gd name="T7" fmla="*/ 1428 h 13408"/>
                    <a:gd name="T8" fmla="*/ 10998 w 11168"/>
                    <a:gd name="T9" fmla="*/ 6780 h 13408"/>
                    <a:gd name="T10" fmla="*/ 10376 w 11168"/>
                    <a:gd name="T11" fmla="*/ 7967 h 13408"/>
                    <a:gd name="T12" fmla="*/ 9132 w 11168"/>
                    <a:gd name="T13" fmla="*/ 7375 h 13408"/>
                    <a:gd name="T14" fmla="*/ 8579 w 11168"/>
                    <a:gd name="T15" fmla="*/ 5809 h 13408"/>
                    <a:gd name="T16" fmla="*/ 7266 w 11168"/>
                    <a:gd name="T17" fmla="*/ 12778 h 13408"/>
                    <a:gd name="T18" fmla="*/ 6761 w 11168"/>
                    <a:gd name="T19" fmla="*/ 13408 h 13408"/>
                    <a:gd name="T20" fmla="*/ 4460 w 11168"/>
                    <a:gd name="T21" fmla="*/ 13408 h 13408"/>
                    <a:gd name="T22" fmla="*/ 3952 w 11168"/>
                    <a:gd name="T23" fmla="*/ 12778 h 13408"/>
                    <a:gd name="T24" fmla="*/ 2627 w 11168"/>
                    <a:gd name="T25" fmla="*/ 5709 h 13408"/>
                    <a:gd name="T26" fmla="*/ 2037 w 11168"/>
                    <a:gd name="T27" fmla="*/ 7375 h 13408"/>
                    <a:gd name="T28" fmla="*/ 793 w 11168"/>
                    <a:gd name="T29" fmla="*/ 7967 h 13408"/>
                    <a:gd name="T30" fmla="*/ 175 w 11168"/>
                    <a:gd name="T31" fmla="*/ 6780 h 1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68" h="13408">
                      <a:moveTo>
                        <a:pt x="175" y="6780"/>
                      </a:moveTo>
                      <a:cubicBezTo>
                        <a:pt x="2062" y="1428"/>
                        <a:pt x="2062" y="1428"/>
                        <a:pt x="2062" y="1428"/>
                      </a:cubicBezTo>
                      <a:cubicBezTo>
                        <a:pt x="2322" y="693"/>
                        <a:pt x="3761" y="0"/>
                        <a:pt x="5611" y="0"/>
                      </a:cubicBezTo>
                      <a:cubicBezTo>
                        <a:pt x="7542" y="0"/>
                        <a:pt x="8863" y="731"/>
                        <a:pt x="9107" y="1428"/>
                      </a:cubicBezTo>
                      <a:cubicBezTo>
                        <a:pt x="10998" y="6780"/>
                        <a:pt x="10998" y="6780"/>
                        <a:pt x="10998" y="6780"/>
                      </a:cubicBezTo>
                      <a:cubicBezTo>
                        <a:pt x="11168" y="7271"/>
                        <a:pt x="10892" y="7801"/>
                        <a:pt x="10376" y="7967"/>
                      </a:cubicBezTo>
                      <a:cubicBezTo>
                        <a:pt x="9863" y="8130"/>
                        <a:pt x="9302" y="7867"/>
                        <a:pt x="9132" y="7375"/>
                      </a:cubicBezTo>
                      <a:cubicBezTo>
                        <a:pt x="8579" y="5809"/>
                        <a:pt x="8579" y="5809"/>
                        <a:pt x="8579" y="5809"/>
                      </a:cubicBezTo>
                      <a:cubicBezTo>
                        <a:pt x="8298" y="8103"/>
                        <a:pt x="7871" y="10813"/>
                        <a:pt x="7266" y="12778"/>
                      </a:cubicBezTo>
                      <a:cubicBezTo>
                        <a:pt x="7103" y="13304"/>
                        <a:pt x="7030" y="13405"/>
                        <a:pt x="6761" y="13408"/>
                      </a:cubicBezTo>
                      <a:cubicBezTo>
                        <a:pt x="4460" y="13408"/>
                        <a:pt x="4460" y="13408"/>
                        <a:pt x="4460" y="13408"/>
                      </a:cubicBezTo>
                      <a:cubicBezTo>
                        <a:pt x="4188" y="13405"/>
                        <a:pt x="4115" y="13304"/>
                        <a:pt x="3952" y="12778"/>
                      </a:cubicBezTo>
                      <a:cubicBezTo>
                        <a:pt x="3338" y="10783"/>
                        <a:pt x="2907" y="8021"/>
                        <a:pt x="2627" y="5709"/>
                      </a:cubicBezTo>
                      <a:cubicBezTo>
                        <a:pt x="2037" y="7375"/>
                        <a:pt x="2037" y="7375"/>
                        <a:pt x="2037" y="7375"/>
                      </a:cubicBezTo>
                      <a:cubicBezTo>
                        <a:pt x="1867" y="7867"/>
                        <a:pt x="1310" y="8130"/>
                        <a:pt x="793" y="7967"/>
                      </a:cubicBezTo>
                      <a:cubicBezTo>
                        <a:pt x="277" y="7801"/>
                        <a:pt x="0" y="7271"/>
                        <a:pt x="175" y="6780"/>
                      </a:cubicBezTo>
                    </a:path>
                  </a:pathLst>
                </a:custGeom>
                <a:grpFill/>
                <a:ln w="0">
                  <a:solidFill>
                    <a:schemeClr val="bg1">
                      <a:lumMod val="50000"/>
                    </a:schemeClr>
                  </a:solidFill>
                  <a:prstDash val="solid"/>
                  <a:round/>
                  <a:headEnd/>
                  <a:tailEnd/>
                </a:ln>
              </p:spPr>
              <p:txBody>
                <a:bodyPr/>
                <a:lstStyle/>
                <a:p>
                  <a:pPr fontAlgn="base">
                    <a:spcBef>
                      <a:spcPct val="0"/>
                    </a:spcBef>
                    <a:spcAft>
                      <a:spcPct val="0"/>
                    </a:spcAft>
                    <a:defRPr/>
                  </a:pPr>
                  <a:endParaRPr lang="en-US" dirty="0">
                    <a:solidFill>
                      <a:srgbClr val="000000"/>
                    </a:solidFill>
                  </a:endParaRPr>
                </a:p>
              </p:txBody>
            </p:sp>
          </p:grpSp>
          <p:grpSp>
            <p:nvGrpSpPr>
              <p:cNvPr id="22" name="Group 28"/>
              <p:cNvGrpSpPr>
                <a:grpSpLocks noChangeAspect="1"/>
              </p:cNvGrpSpPr>
              <p:nvPr/>
            </p:nvGrpSpPr>
            <p:grpSpPr>
              <a:xfrm>
                <a:off x="6768203" y="1726951"/>
                <a:ext cx="213750" cy="365760"/>
                <a:chOff x="5384801" y="633413"/>
                <a:chExt cx="166688" cy="287338"/>
              </a:xfrm>
              <a:grpFill/>
            </p:grpSpPr>
            <p:sp>
              <p:nvSpPr>
                <p:cNvPr id="72" name="Oval 71"/>
                <p:cNvSpPr>
                  <a:spLocks noChangeArrowheads="1"/>
                </p:cNvSpPr>
                <p:nvPr/>
              </p:nvSpPr>
              <p:spPr bwMode="auto">
                <a:xfrm>
                  <a:off x="5429251" y="633413"/>
                  <a:ext cx="77788" cy="77788"/>
                </a:xfrm>
                <a:prstGeom prst="ellipse">
                  <a:avLst/>
                </a:prstGeom>
                <a:grpFill/>
                <a:ln w="0">
                  <a:solidFill>
                    <a:schemeClr val="bg1">
                      <a:lumMod val="50000"/>
                    </a:schemeClr>
                  </a:solidFill>
                  <a:prstDash val="solid"/>
                  <a:round/>
                  <a:headEnd/>
                  <a:tailEnd/>
                </a:ln>
              </p:spPr>
              <p:txBody>
                <a:bodyPr/>
                <a:lstStyle/>
                <a:p>
                  <a:pPr fontAlgn="base">
                    <a:spcBef>
                      <a:spcPct val="0"/>
                    </a:spcBef>
                    <a:spcAft>
                      <a:spcPct val="0"/>
                    </a:spcAft>
                    <a:defRPr/>
                  </a:pPr>
                  <a:endParaRPr lang="en-US" dirty="0">
                    <a:solidFill>
                      <a:srgbClr val="000000"/>
                    </a:solidFill>
                  </a:endParaRPr>
                </a:p>
              </p:txBody>
            </p:sp>
            <p:sp>
              <p:nvSpPr>
                <p:cNvPr id="73" name="Freeform 72"/>
                <p:cNvSpPr>
                  <a:spLocks/>
                </p:cNvSpPr>
                <p:nvPr/>
              </p:nvSpPr>
              <p:spPr bwMode="auto">
                <a:xfrm>
                  <a:off x="5384801" y="720726"/>
                  <a:ext cx="166688" cy="200025"/>
                </a:xfrm>
                <a:custGeom>
                  <a:avLst/>
                  <a:gdLst>
                    <a:gd name="T0" fmla="*/ 175 w 11168"/>
                    <a:gd name="T1" fmla="*/ 6780 h 13408"/>
                    <a:gd name="T2" fmla="*/ 2062 w 11168"/>
                    <a:gd name="T3" fmla="*/ 1428 h 13408"/>
                    <a:gd name="T4" fmla="*/ 5611 w 11168"/>
                    <a:gd name="T5" fmla="*/ 0 h 13408"/>
                    <a:gd name="T6" fmla="*/ 9107 w 11168"/>
                    <a:gd name="T7" fmla="*/ 1428 h 13408"/>
                    <a:gd name="T8" fmla="*/ 10998 w 11168"/>
                    <a:gd name="T9" fmla="*/ 6780 h 13408"/>
                    <a:gd name="T10" fmla="*/ 10376 w 11168"/>
                    <a:gd name="T11" fmla="*/ 7967 h 13408"/>
                    <a:gd name="T12" fmla="*/ 9132 w 11168"/>
                    <a:gd name="T13" fmla="*/ 7375 h 13408"/>
                    <a:gd name="T14" fmla="*/ 8579 w 11168"/>
                    <a:gd name="T15" fmla="*/ 5809 h 13408"/>
                    <a:gd name="T16" fmla="*/ 7266 w 11168"/>
                    <a:gd name="T17" fmla="*/ 12778 h 13408"/>
                    <a:gd name="T18" fmla="*/ 6761 w 11168"/>
                    <a:gd name="T19" fmla="*/ 13408 h 13408"/>
                    <a:gd name="T20" fmla="*/ 4460 w 11168"/>
                    <a:gd name="T21" fmla="*/ 13408 h 13408"/>
                    <a:gd name="T22" fmla="*/ 3952 w 11168"/>
                    <a:gd name="T23" fmla="*/ 12778 h 13408"/>
                    <a:gd name="T24" fmla="*/ 2627 w 11168"/>
                    <a:gd name="T25" fmla="*/ 5709 h 13408"/>
                    <a:gd name="T26" fmla="*/ 2037 w 11168"/>
                    <a:gd name="T27" fmla="*/ 7375 h 13408"/>
                    <a:gd name="T28" fmla="*/ 793 w 11168"/>
                    <a:gd name="T29" fmla="*/ 7967 h 13408"/>
                    <a:gd name="T30" fmla="*/ 175 w 11168"/>
                    <a:gd name="T31" fmla="*/ 6780 h 1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68" h="13408">
                      <a:moveTo>
                        <a:pt x="175" y="6780"/>
                      </a:moveTo>
                      <a:cubicBezTo>
                        <a:pt x="2062" y="1428"/>
                        <a:pt x="2062" y="1428"/>
                        <a:pt x="2062" y="1428"/>
                      </a:cubicBezTo>
                      <a:cubicBezTo>
                        <a:pt x="2322" y="693"/>
                        <a:pt x="3761" y="0"/>
                        <a:pt x="5611" y="0"/>
                      </a:cubicBezTo>
                      <a:cubicBezTo>
                        <a:pt x="7542" y="0"/>
                        <a:pt x="8863" y="731"/>
                        <a:pt x="9107" y="1428"/>
                      </a:cubicBezTo>
                      <a:cubicBezTo>
                        <a:pt x="10998" y="6780"/>
                        <a:pt x="10998" y="6780"/>
                        <a:pt x="10998" y="6780"/>
                      </a:cubicBezTo>
                      <a:cubicBezTo>
                        <a:pt x="11168" y="7271"/>
                        <a:pt x="10892" y="7801"/>
                        <a:pt x="10376" y="7967"/>
                      </a:cubicBezTo>
                      <a:cubicBezTo>
                        <a:pt x="9863" y="8130"/>
                        <a:pt x="9302" y="7867"/>
                        <a:pt x="9132" y="7375"/>
                      </a:cubicBezTo>
                      <a:cubicBezTo>
                        <a:pt x="8579" y="5809"/>
                        <a:pt x="8579" y="5809"/>
                        <a:pt x="8579" y="5809"/>
                      </a:cubicBezTo>
                      <a:cubicBezTo>
                        <a:pt x="8298" y="8103"/>
                        <a:pt x="7871" y="10813"/>
                        <a:pt x="7266" y="12778"/>
                      </a:cubicBezTo>
                      <a:cubicBezTo>
                        <a:pt x="7103" y="13304"/>
                        <a:pt x="7030" y="13405"/>
                        <a:pt x="6761" y="13408"/>
                      </a:cubicBezTo>
                      <a:cubicBezTo>
                        <a:pt x="4460" y="13408"/>
                        <a:pt x="4460" y="13408"/>
                        <a:pt x="4460" y="13408"/>
                      </a:cubicBezTo>
                      <a:cubicBezTo>
                        <a:pt x="4188" y="13405"/>
                        <a:pt x="4115" y="13304"/>
                        <a:pt x="3952" y="12778"/>
                      </a:cubicBezTo>
                      <a:cubicBezTo>
                        <a:pt x="3338" y="10783"/>
                        <a:pt x="2907" y="8021"/>
                        <a:pt x="2627" y="5709"/>
                      </a:cubicBezTo>
                      <a:cubicBezTo>
                        <a:pt x="2037" y="7375"/>
                        <a:pt x="2037" y="7375"/>
                        <a:pt x="2037" y="7375"/>
                      </a:cubicBezTo>
                      <a:cubicBezTo>
                        <a:pt x="1867" y="7867"/>
                        <a:pt x="1310" y="8130"/>
                        <a:pt x="793" y="7967"/>
                      </a:cubicBezTo>
                      <a:cubicBezTo>
                        <a:pt x="277" y="7801"/>
                        <a:pt x="0" y="7271"/>
                        <a:pt x="175" y="6780"/>
                      </a:cubicBezTo>
                    </a:path>
                  </a:pathLst>
                </a:custGeom>
                <a:grpFill/>
                <a:ln w="0">
                  <a:solidFill>
                    <a:schemeClr val="bg1">
                      <a:lumMod val="50000"/>
                    </a:schemeClr>
                  </a:solidFill>
                  <a:prstDash val="solid"/>
                  <a:round/>
                  <a:headEnd/>
                  <a:tailEnd/>
                </a:ln>
              </p:spPr>
              <p:txBody>
                <a:bodyPr/>
                <a:lstStyle/>
                <a:p>
                  <a:pPr fontAlgn="base">
                    <a:spcBef>
                      <a:spcPct val="0"/>
                    </a:spcBef>
                    <a:spcAft>
                      <a:spcPct val="0"/>
                    </a:spcAft>
                    <a:defRPr/>
                  </a:pPr>
                  <a:endParaRPr lang="en-US" dirty="0">
                    <a:solidFill>
                      <a:srgbClr val="000000"/>
                    </a:solidFill>
                  </a:endParaRPr>
                </a:p>
              </p:txBody>
            </p:sp>
          </p:grpSp>
          <p:grpSp>
            <p:nvGrpSpPr>
              <p:cNvPr id="23" name="Group 29"/>
              <p:cNvGrpSpPr>
                <a:grpSpLocks noChangeAspect="1"/>
              </p:cNvGrpSpPr>
              <p:nvPr/>
            </p:nvGrpSpPr>
            <p:grpSpPr>
              <a:xfrm>
                <a:off x="7023462" y="1726951"/>
                <a:ext cx="213750" cy="365760"/>
                <a:chOff x="5384801" y="633413"/>
                <a:chExt cx="166688" cy="287338"/>
              </a:xfrm>
              <a:grpFill/>
            </p:grpSpPr>
            <p:sp>
              <p:nvSpPr>
                <p:cNvPr id="70" name="Oval 69"/>
                <p:cNvSpPr>
                  <a:spLocks noChangeArrowheads="1"/>
                </p:cNvSpPr>
                <p:nvPr/>
              </p:nvSpPr>
              <p:spPr bwMode="auto">
                <a:xfrm>
                  <a:off x="5429251" y="633413"/>
                  <a:ext cx="77788" cy="77788"/>
                </a:xfrm>
                <a:prstGeom prst="ellipse">
                  <a:avLst/>
                </a:prstGeom>
                <a:grpFill/>
                <a:ln w="0">
                  <a:solidFill>
                    <a:schemeClr val="bg1">
                      <a:lumMod val="50000"/>
                    </a:schemeClr>
                  </a:solidFill>
                  <a:prstDash val="solid"/>
                  <a:round/>
                  <a:headEnd/>
                  <a:tailEnd/>
                </a:ln>
              </p:spPr>
              <p:txBody>
                <a:bodyPr/>
                <a:lstStyle/>
                <a:p>
                  <a:pPr fontAlgn="base">
                    <a:spcBef>
                      <a:spcPct val="0"/>
                    </a:spcBef>
                    <a:spcAft>
                      <a:spcPct val="0"/>
                    </a:spcAft>
                    <a:defRPr/>
                  </a:pPr>
                  <a:endParaRPr lang="en-US" dirty="0">
                    <a:solidFill>
                      <a:srgbClr val="000000"/>
                    </a:solidFill>
                  </a:endParaRPr>
                </a:p>
              </p:txBody>
            </p:sp>
            <p:sp>
              <p:nvSpPr>
                <p:cNvPr id="71" name="Freeform 70"/>
                <p:cNvSpPr>
                  <a:spLocks/>
                </p:cNvSpPr>
                <p:nvPr/>
              </p:nvSpPr>
              <p:spPr bwMode="auto">
                <a:xfrm>
                  <a:off x="5384801" y="720726"/>
                  <a:ext cx="166688" cy="200025"/>
                </a:xfrm>
                <a:custGeom>
                  <a:avLst/>
                  <a:gdLst>
                    <a:gd name="T0" fmla="*/ 175 w 11168"/>
                    <a:gd name="T1" fmla="*/ 6780 h 13408"/>
                    <a:gd name="T2" fmla="*/ 2062 w 11168"/>
                    <a:gd name="T3" fmla="*/ 1428 h 13408"/>
                    <a:gd name="T4" fmla="*/ 5611 w 11168"/>
                    <a:gd name="T5" fmla="*/ 0 h 13408"/>
                    <a:gd name="T6" fmla="*/ 9107 w 11168"/>
                    <a:gd name="T7" fmla="*/ 1428 h 13408"/>
                    <a:gd name="T8" fmla="*/ 10998 w 11168"/>
                    <a:gd name="T9" fmla="*/ 6780 h 13408"/>
                    <a:gd name="T10" fmla="*/ 10376 w 11168"/>
                    <a:gd name="T11" fmla="*/ 7967 h 13408"/>
                    <a:gd name="T12" fmla="*/ 9132 w 11168"/>
                    <a:gd name="T13" fmla="*/ 7375 h 13408"/>
                    <a:gd name="T14" fmla="*/ 8579 w 11168"/>
                    <a:gd name="T15" fmla="*/ 5809 h 13408"/>
                    <a:gd name="T16" fmla="*/ 7266 w 11168"/>
                    <a:gd name="T17" fmla="*/ 12778 h 13408"/>
                    <a:gd name="T18" fmla="*/ 6761 w 11168"/>
                    <a:gd name="T19" fmla="*/ 13408 h 13408"/>
                    <a:gd name="T20" fmla="*/ 4460 w 11168"/>
                    <a:gd name="T21" fmla="*/ 13408 h 13408"/>
                    <a:gd name="T22" fmla="*/ 3952 w 11168"/>
                    <a:gd name="T23" fmla="*/ 12778 h 13408"/>
                    <a:gd name="T24" fmla="*/ 2627 w 11168"/>
                    <a:gd name="T25" fmla="*/ 5709 h 13408"/>
                    <a:gd name="T26" fmla="*/ 2037 w 11168"/>
                    <a:gd name="T27" fmla="*/ 7375 h 13408"/>
                    <a:gd name="T28" fmla="*/ 793 w 11168"/>
                    <a:gd name="T29" fmla="*/ 7967 h 13408"/>
                    <a:gd name="T30" fmla="*/ 175 w 11168"/>
                    <a:gd name="T31" fmla="*/ 6780 h 1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68" h="13408">
                      <a:moveTo>
                        <a:pt x="175" y="6780"/>
                      </a:moveTo>
                      <a:cubicBezTo>
                        <a:pt x="2062" y="1428"/>
                        <a:pt x="2062" y="1428"/>
                        <a:pt x="2062" y="1428"/>
                      </a:cubicBezTo>
                      <a:cubicBezTo>
                        <a:pt x="2322" y="693"/>
                        <a:pt x="3761" y="0"/>
                        <a:pt x="5611" y="0"/>
                      </a:cubicBezTo>
                      <a:cubicBezTo>
                        <a:pt x="7542" y="0"/>
                        <a:pt x="8863" y="731"/>
                        <a:pt x="9107" y="1428"/>
                      </a:cubicBezTo>
                      <a:cubicBezTo>
                        <a:pt x="10998" y="6780"/>
                        <a:pt x="10998" y="6780"/>
                        <a:pt x="10998" y="6780"/>
                      </a:cubicBezTo>
                      <a:cubicBezTo>
                        <a:pt x="11168" y="7271"/>
                        <a:pt x="10892" y="7801"/>
                        <a:pt x="10376" y="7967"/>
                      </a:cubicBezTo>
                      <a:cubicBezTo>
                        <a:pt x="9863" y="8130"/>
                        <a:pt x="9302" y="7867"/>
                        <a:pt x="9132" y="7375"/>
                      </a:cubicBezTo>
                      <a:cubicBezTo>
                        <a:pt x="8579" y="5809"/>
                        <a:pt x="8579" y="5809"/>
                        <a:pt x="8579" y="5809"/>
                      </a:cubicBezTo>
                      <a:cubicBezTo>
                        <a:pt x="8298" y="8103"/>
                        <a:pt x="7871" y="10813"/>
                        <a:pt x="7266" y="12778"/>
                      </a:cubicBezTo>
                      <a:cubicBezTo>
                        <a:pt x="7103" y="13304"/>
                        <a:pt x="7030" y="13405"/>
                        <a:pt x="6761" y="13408"/>
                      </a:cubicBezTo>
                      <a:cubicBezTo>
                        <a:pt x="4460" y="13408"/>
                        <a:pt x="4460" y="13408"/>
                        <a:pt x="4460" y="13408"/>
                      </a:cubicBezTo>
                      <a:cubicBezTo>
                        <a:pt x="4188" y="13405"/>
                        <a:pt x="4115" y="13304"/>
                        <a:pt x="3952" y="12778"/>
                      </a:cubicBezTo>
                      <a:cubicBezTo>
                        <a:pt x="3338" y="10783"/>
                        <a:pt x="2907" y="8021"/>
                        <a:pt x="2627" y="5709"/>
                      </a:cubicBezTo>
                      <a:cubicBezTo>
                        <a:pt x="2037" y="7375"/>
                        <a:pt x="2037" y="7375"/>
                        <a:pt x="2037" y="7375"/>
                      </a:cubicBezTo>
                      <a:cubicBezTo>
                        <a:pt x="1867" y="7867"/>
                        <a:pt x="1310" y="8130"/>
                        <a:pt x="793" y="7967"/>
                      </a:cubicBezTo>
                      <a:cubicBezTo>
                        <a:pt x="277" y="7801"/>
                        <a:pt x="0" y="7271"/>
                        <a:pt x="175" y="6780"/>
                      </a:cubicBezTo>
                    </a:path>
                  </a:pathLst>
                </a:custGeom>
                <a:grpFill/>
                <a:ln w="0">
                  <a:solidFill>
                    <a:schemeClr val="bg1">
                      <a:lumMod val="50000"/>
                    </a:schemeClr>
                  </a:solidFill>
                  <a:prstDash val="solid"/>
                  <a:round/>
                  <a:headEnd/>
                  <a:tailEnd/>
                </a:ln>
              </p:spPr>
              <p:txBody>
                <a:bodyPr/>
                <a:lstStyle/>
                <a:p>
                  <a:pPr fontAlgn="base">
                    <a:spcBef>
                      <a:spcPct val="0"/>
                    </a:spcBef>
                    <a:spcAft>
                      <a:spcPct val="0"/>
                    </a:spcAft>
                    <a:defRPr/>
                  </a:pPr>
                  <a:endParaRPr lang="en-US" dirty="0">
                    <a:solidFill>
                      <a:srgbClr val="000000"/>
                    </a:solidFill>
                  </a:endParaRPr>
                </a:p>
              </p:txBody>
            </p:sp>
          </p:grpSp>
          <p:grpSp>
            <p:nvGrpSpPr>
              <p:cNvPr id="24" name="Group 30"/>
              <p:cNvGrpSpPr>
                <a:grpSpLocks noChangeAspect="1"/>
              </p:cNvGrpSpPr>
              <p:nvPr/>
            </p:nvGrpSpPr>
            <p:grpSpPr>
              <a:xfrm>
                <a:off x="7278721" y="1726951"/>
                <a:ext cx="213750" cy="365760"/>
                <a:chOff x="5384801" y="633413"/>
                <a:chExt cx="166688" cy="287338"/>
              </a:xfrm>
              <a:grpFill/>
            </p:grpSpPr>
            <p:sp>
              <p:nvSpPr>
                <p:cNvPr id="68" name="Oval 67"/>
                <p:cNvSpPr>
                  <a:spLocks noChangeArrowheads="1"/>
                </p:cNvSpPr>
                <p:nvPr/>
              </p:nvSpPr>
              <p:spPr bwMode="auto">
                <a:xfrm>
                  <a:off x="5429251" y="633413"/>
                  <a:ext cx="77788" cy="77788"/>
                </a:xfrm>
                <a:prstGeom prst="ellipse">
                  <a:avLst/>
                </a:prstGeom>
                <a:grpFill/>
                <a:ln w="0">
                  <a:solidFill>
                    <a:schemeClr val="bg1">
                      <a:lumMod val="50000"/>
                    </a:schemeClr>
                  </a:solidFill>
                  <a:prstDash val="solid"/>
                  <a:round/>
                  <a:headEnd/>
                  <a:tailEnd/>
                </a:ln>
              </p:spPr>
              <p:txBody>
                <a:bodyPr/>
                <a:lstStyle/>
                <a:p>
                  <a:pPr fontAlgn="base">
                    <a:spcBef>
                      <a:spcPct val="0"/>
                    </a:spcBef>
                    <a:spcAft>
                      <a:spcPct val="0"/>
                    </a:spcAft>
                    <a:defRPr/>
                  </a:pPr>
                  <a:endParaRPr lang="en-US" dirty="0">
                    <a:solidFill>
                      <a:srgbClr val="000000"/>
                    </a:solidFill>
                  </a:endParaRPr>
                </a:p>
              </p:txBody>
            </p:sp>
            <p:sp>
              <p:nvSpPr>
                <p:cNvPr id="69" name="Freeform 68"/>
                <p:cNvSpPr>
                  <a:spLocks/>
                </p:cNvSpPr>
                <p:nvPr/>
              </p:nvSpPr>
              <p:spPr bwMode="auto">
                <a:xfrm>
                  <a:off x="5384801" y="720726"/>
                  <a:ext cx="166688" cy="200025"/>
                </a:xfrm>
                <a:custGeom>
                  <a:avLst/>
                  <a:gdLst>
                    <a:gd name="T0" fmla="*/ 175 w 11168"/>
                    <a:gd name="T1" fmla="*/ 6780 h 13408"/>
                    <a:gd name="T2" fmla="*/ 2062 w 11168"/>
                    <a:gd name="T3" fmla="*/ 1428 h 13408"/>
                    <a:gd name="T4" fmla="*/ 5611 w 11168"/>
                    <a:gd name="T5" fmla="*/ 0 h 13408"/>
                    <a:gd name="T6" fmla="*/ 9107 w 11168"/>
                    <a:gd name="T7" fmla="*/ 1428 h 13408"/>
                    <a:gd name="T8" fmla="*/ 10998 w 11168"/>
                    <a:gd name="T9" fmla="*/ 6780 h 13408"/>
                    <a:gd name="T10" fmla="*/ 10376 w 11168"/>
                    <a:gd name="T11" fmla="*/ 7967 h 13408"/>
                    <a:gd name="T12" fmla="*/ 9132 w 11168"/>
                    <a:gd name="T13" fmla="*/ 7375 h 13408"/>
                    <a:gd name="T14" fmla="*/ 8579 w 11168"/>
                    <a:gd name="T15" fmla="*/ 5809 h 13408"/>
                    <a:gd name="T16" fmla="*/ 7266 w 11168"/>
                    <a:gd name="T17" fmla="*/ 12778 h 13408"/>
                    <a:gd name="T18" fmla="*/ 6761 w 11168"/>
                    <a:gd name="T19" fmla="*/ 13408 h 13408"/>
                    <a:gd name="T20" fmla="*/ 4460 w 11168"/>
                    <a:gd name="T21" fmla="*/ 13408 h 13408"/>
                    <a:gd name="T22" fmla="*/ 3952 w 11168"/>
                    <a:gd name="T23" fmla="*/ 12778 h 13408"/>
                    <a:gd name="T24" fmla="*/ 2627 w 11168"/>
                    <a:gd name="T25" fmla="*/ 5709 h 13408"/>
                    <a:gd name="T26" fmla="*/ 2037 w 11168"/>
                    <a:gd name="T27" fmla="*/ 7375 h 13408"/>
                    <a:gd name="T28" fmla="*/ 793 w 11168"/>
                    <a:gd name="T29" fmla="*/ 7967 h 13408"/>
                    <a:gd name="T30" fmla="*/ 175 w 11168"/>
                    <a:gd name="T31" fmla="*/ 6780 h 1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68" h="13408">
                      <a:moveTo>
                        <a:pt x="175" y="6780"/>
                      </a:moveTo>
                      <a:cubicBezTo>
                        <a:pt x="2062" y="1428"/>
                        <a:pt x="2062" y="1428"/>
                        <a:pt x="2062" y="1428"/>
                      </a:cubicBezTo>
                      <a:cubicBezTo>
                        <a:pt x="2322" y="693"/>
                        <a:pt x="3761" y="0"/>
                        <a:pt x="5611" y="0"/>
                      </a:cubicBezTo>
                      <a:cubicBezTo>
                        <a:pt x="7542" y="0"/>
                        <a:pt x="8863" y="731"/>
                        <a:pt x="9107" y="1428"/>
                      </a:cubicBezTo>
                      <a:cubicBezTo>
                        <a:pt x="10998" y="6780"/>
                        <a:pt x="10998" y="6780"/>
                        <a:pt x="10998" y="6780"/>
                      </a:cubicBezTo>
                      <a:cubicBezTo>
                        <a:pt x="11168" y="7271"/>
                        <a:pt x="10892" y="7801"/>
                        <a:pt x="10376" y="7967"/>
                      </a:cubicBezTo>
                      <a:cubicBezTo>
                        <a:pt x="9863" y="8130"/>
                        <a:pt x="9302" y="7867"/>
                        <a:pt x="9132" y="7375"/>
                      </a:cubicBezTo>
                      <a:cubicBezTo>
                        <a:pt x="8579" y="5809"/>
                        <a:pt x="8579" y="5809"/>
                        <a:pt x="8579" y="5809"/>
                      </a:cubicBezTo>
                      <a:cubicBezTo>
                        <a:pt x="8298" y="8103"/>
                        <a:pt x="7871" y="10813"/>
                        <a:pt x="7266" y="12778"/>
                      </a:cubicBezTo>
                      <a:cubicBezTo>
                        <a:pt x="7103" y="13304"/>
                        <a:pt x="7030" y="13405"/>
                        <a:pt x="6761" y="13408"/>
                      </a:cubicBezTo>
                      <a:cubicBezTo>
                        <a:pt x="4460" y="13408"/>
                        <a:pt x="4460" y="13408"/>
                        <a:pt x="4460" y="13408"/>
                      </a:cubicBezTo>
                      <a:cubicBezTo>
                        <a:pt x="4188" y="13405"/>
                        <a:pt x="4115" y="13304"/>
                        <a:pt x="3952" y="12778"/>
                      </a:cubicBezTo>
                      <a:cubicBezTo>
                        <a:pt x="3338" y="10783"/>
                        <a:pt x="2907" y="8021"/>
                        <a:pt x="2627" y="5709"/>
                      </a:cubicBezTo>
                      <a:cubicBezTo>
                        <a:pt x="2037" y="7375"/>
                        <a:pt x="2037" y="7375"/>
                        <a:pt x="2037" y="7375"/>
                      </a:cubicBezTo>
                      <a:cubicBezTo>
                        <a:pt x="1867" y="7867"/>
                        <a:pt x="1310" y="8130"/>
                        <a:pt x="793" y="7967"/>
                      </a:cubicBezTo>
                      <a:cubicBezTo>
                        <a:pt x="277" y="7801"/>
                        <a:pt x="0" y="7271"/>
                        <a:pt x="175" y="6780"/>
                      </a:cubicBezTo>
                    </a:path>
                  </a:pathLst>
                </a:custGeom>
                <a:grpFill/>
                <a:ln w="0">
                  <a:solidFill>
                    <a:schemeClr val="bg1">
                      <a:lumMod val="50000"/>
                    </a:schemeClr>
                  </a:solidFill>
                  <a:prstDash val="solid"/>
                  <a:round/>
                  <a:headEnd/>
                  <a:tailEnd/>
                </a:ln>
              </p:spPr>
              <p:txBody>
                <a:bodyPr/>
                <a:lstStyle/>
                <a:p>
                  <a:pPr fontAlgn="base">
                    <a:spcBef>
                      <a:spcPct val="0"/>
                    </a:spcBef>
                    <a:spcAft>
                      <a:spcPct val="0"/>
                    </a:spcAft>
                    <a:defRPr/>
                  </a:pPr>
                  <a:endParaRPr lang="en-US" dirty="0">
                    <a:solidFill>
                      <a:srgbClr val="000000"/>
                    </a:solidFill>
                  </a:endParaRPr>
                </a:p>
              </p:txBody>
            </p:sp>
          </p:grpSp>
          <p:grpSp>
            <p:nvGrpSpPr>
              <p:cNvPr id="25" name="Group 31"/>
              <p:cNvGrpSpPr>
                <a:grpSpLocks noChangeAspect="1"/>
              </p:cNvGrpSpPr>
              <p:nvPr/>
            </p:nvGrpSpPr>
            <p:grpSpPr>
              <a:xfrm>
                <a:off x="7533980" y="1726951"/>
                <a:ext cx="213750" cy="365760"/>
                <a:chOff x="5384801" y="633413"/>
                <a:chExt cx="166688" cy="287338"/>
              </a:xfrm>
              <a:grpFill/>
            </p:grpSpPr>
            <p:sp>
              <p:nvSpPr>
                <p:cNvPr id="66" name="Oval 65"/>
                <p:cNvSpPr>
                  <a:spLocks noChangeArrowheads="1"/>
                </p:cNvSpPr>
                <p:nvPr/>
              </p:nvSpPr>
              <p:spPr bwMode="auto">
                <a:xfrm>
                  <a:off x="5429251" y="633413"/>
                  <a:ext cx="77788" cy="77788"/>
                </a:xfrm>
                <a:prstGeom prst="ellipse">
                  <a:avLst/>
                </a:prstGeom>
                <a:grpFill/>
                <a:ln w="0">
                  <a:solidFill>
                    <a:schemeClr val="bg1">
                      <a:lumMod val="50000"/>
                    </a:schemeClr>
                  </a:solidFill>
                  <a:prstDash val="solid"/>
                  <a:round/>
                  <a:headEnd/>
                  <a:tailEnd/>
                </a:ln>
              </p:spPr>
              <p:txBody>
                <a:bodyPr/>
                <a:lstStyle/>
                <a:p>
                  <a:pPr fontAlgn="base">
                    <a:spcBef>
                      <a:spcPct val="0"/>
                    </a:spcBef>
                    <a:spcAft>
                      <a:spcPct val="0"/>
                    </a:spcAft>
                    <a:defRPr/>
                  </a:pPr>
                  <a:endParaRPr lang="en-US" dirty="0">
                    <a:solidFill>
                      <a:srgbClr val="000000"/>
                    </a:solidFill>
                  </a:endParaRPr>
                </a:p>
              </p:txBody>
            </p:sp>
            <p:sp>
              <p:nvSpPr>
                <p:cNvPr id="67" name="Freeform 66"/>
                <p:cNvSpPr>
                  <a:spLocks/>
                </p:cNvSpPr>
                <p:nvPr/>
              </p:nvSpPr>
              <p:spPr bwMode="auto">
                <a:xfrm>
                  <a:off x="5384801" y="720726"/>
                  <a:ext cx="166688" cy="200025"/>
                </a:xfrm>
                <a:custGeom>
                  <a:avLst/>
                  <a:gdLst>
                    <a:gd name="T0" fmla="*/ 175 w 11168"/>
                    <a:gd name="T1" fmla="*/ 6780 h 13408"/>
                    <a:gd name="T2" fmla="*/ 2062 w 11168"/>
                    <a:gd name="T3" fmla="*/ 1428 h 13408"/>
                    <a:gd name="T4" fmla="*/ 5611 w 11168"/>
                    <a:gd name="T5" fmla="*/ 0 h 13408"/>
                    <a:gd name="T6" fmla="*/ 9107 w 11168"/>
                    <a:gd name="T7" fmla="*/ 1428 h 13408"/>
                    <a:gd name="T8" fmla="*/ 10998 w 11168"/>
                    <a:gd name="T9" fmla="*/ 6780 h 13408"/>
                    <a:gd name="T10" fmla="*/ 10376 w 11168"/>
                    <a:gd name="T11" fmla="*/ 7967 h 13408"/>
                    <a:gd name="T12" fmla="*/ 9132 w 11168"/>
                    <a:gd name="T13" fmla="*/ 7375 h 13408"/>
                    <a:gd name="T14" fmla="*/ 8579 w 11168"/>
                    <a:gd name="T15" fmla="*/ 5809 h 13408"/>
                    <a:gd name="T16" fmla="*/ 7266 w 11168"/>
                    <a:gd name="T17" fmla="*/ 12778 h 13408"/>
                    <a:gd name="T18" fmla="*/ 6761 w 11168"/>
                    <a:gd name="T19" fmla="*/ 13408 h 13408"/>
                    <a:gd name="T20" fmla="*/ 4460 w 11168"/>
                    <a:gd name="T21" fmla="*/ 13408 h 13408"/>
                    <a:gd name="T22" fmla="*/ 3952 w 11168"/>
                    <a:gd name="T23" fmla="*/ 12778 h 13408"/>
                    <a:gd name="T24" fmla="*/ 2627 w 11168"/>
                    <a:gd name="T25" fmla="*/ 5709 h 13408"/>
                    <a:gd name="T26" fmla="*/ 2037 w 11168"/>
                    <a:gd name="T27" fmla="*/ 7375 h 13408"/>
                    <a:gd name="T28" fmla="*/ 793 w 11168"/>
                    <a:gd name="T29" fmla="*/ 7967 h 13408"/>
                    <a:gd name="T30" fmla="*/ 175 w 11168"/>
                    <a:gd name="T31" fmla="*/ 6780 h 1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68" h="13408">
                      <a:moveTo>
                        <a:pt x="175" y="6780"/>
                      </a:moveTo>
                      <a:cubicBezTo>
                        <a:pt x="2062" y="1428"/>
                        <a:pt x="2062" y="1428"/>
                        <a:pt x="2062" y="1428"/>
                      </a:cubicBezTo>
                      <a:cubicBezTo>
                        <a:pt x="2322" y="693"/>
                        <a:pt x="3761" y="0"/>
                        <a:pt x="5611" y="0"/>
                      </a:cubicBezTo>
                      <a:cubicBezTo>
                        <a:pt x="7542" y="0"/>
                        <a:pt x="8863" y="731"/>
                        <a:pt x="9107" y="1428"/>
                      </a:cubicBezTo>
                      <a:cubicBezTo>
                        <a:pt x="10998" y="6780"/>
                        <a:pt x="10998" y="6780"/>
                        <a:pt x="10998" y="6780"/>
                      </a:cubicBezTo>
                      <a:cubicBezTo>
                        <a:pt x="11168" y="7271"/>
                        <a:pt x="10892" y="7801"/>
                        <a:pt x="10376" y="7967"/>
                      </a:cubicBezTo>
                      <a:cubicBezTo>
                        <a:pt x="9863" y="8130"/>
                        <a:pt x="9302" y="7867"/>
                        <a:pt x="9132" y="7375"/>
                      </a:cubicBezTo>
                      <a:cubicBezTo>
                        <a:pt x="8579" y="5809"/>
                        <a:pt x="8579" y="5809"/>
                        <a:pt x="8579" y="5809"/>
                      </a:cubicBezTo>
                      <a:cubicBezTo>
                        <a:pt x="8298" y="8103"/>
                        <a:pt x="7871" y="10813"/>
                        <a:pt x="7266" y="12778"/>
                      </a:cubicBezTo>
                      <a:cubicBezTo>
                        <a:pt x="7103" y="13304"/>
                        <a:pt x="7030" y="13405"/>
                        <a:pt x="6761" y="13408"/>
                      </a:cubicBezTo>
                      <a:cubicBezTo>
                        <a:pt x="4460" y="13408"/>
                        <a:pt x="4460" y="13408"/>
                        <a:pt x="4460" y="13408"/>
                      </a:cubicBezTo>
                      <a:cubicBezTo>
                        <a:pt x="4188" y="13405"/>
                        <a:pt x="4115" y="13304"/>
                        <a:pt x="3952" y="12778"/>
                      </a:cubicBezTo>
                      <a:cubicBezTo>
                        <a:pt x="3338" y="10783"/>
                        <a:pt x="2907" y="8021"/>
                        <a:pt x="2627" y="5709"/>
                      </a:cubicBezTo>
                      <a:cubicBezTo>
                        <a:pt x="2037" y="7375"/>
                        <a:pt x="2037" y="7375"/>
                        <a:pt x="2037" y="7375"/>
                      </a:cubicBezTo>
                      <a:cubicBezTo>
                        <a:pt x="1867" y="7867"/>
                        <a:pt x="1310" y="8130"/>
                        <a:pt x="793" y="7967"/>
                      </a:cubicBezTo>
                      <a:cubicBezTo>
                        <a:pt x="277" y="7801"/>
                        <a:pt x="0" y="7271"/>
                        <a:pt x="175" y="6780"/>
                      </a:cubicBezTo>
                    </a:path>
                  </a:pathLst>
                </a:custGeom>
                <a:grpFill/>
                <a:ln w="0">
                  <a:solidFill>
                    <a:schemeClr val="bg1">
                      <a:lumMod val="50000"/>
                    </a:schemeClr>
                  </a:solidFill>
                  <a:prstDash val="solid"/>
                  <a:round/>
                  <a:headEnd/>
                  <a:tailEnd/>
                </a:ln>
              </p:spPr>
              <p:txBody>
                <a:bodyPr/>
                <a:lstStyle/>
                <a:p>
                  <a:pPr fontAlgn="base">
                    <a:spcBef>
                      <a:spcPct val="0"/>
                    </a:spcBef>
                    <a:spcAft>
                      <a:spcPct val="0"/>
                    </a:spcAft>
                    <a:defRPr/>
                  </a:pPr>
                  <a:endParaRPr lang="en-US" dirty="0">
                    <a:solidFill>
                      <a:srgbClr val="000000"/>
                    </a:solidFill>
                  </a:endParaRPr>
                </a:p>
              </p:txBody>
            </p:sp>
          </p:grpSp>
          <p:grpSp>
            <p:nvGrpSpPr>
              <p:cNvPr id="26" name="Group 32"/>
              <p:cNvGrpSpPr>
                <a:grpSpLocks noChangeAspect="1"/>
              </p:cNvGrpSpPr>
              <p:nvPr/>
            </p:nvGrpSpPr>
            <p:grpSpPr>
              <a:xfrm>
                <a:off x="7789239" y="1726951"/>
                <a:ext cx="213750" cy="365760"/>
                <a:chOff x="5384801" y="633413"/>
                <a:chExt cx="166688" cy="287338"/>
              </a:xfrm>
              <a:grpFill/>
            </p:grpSpPr>
            <p:sp>
              <p:nvSpPr>
                <p:cNvPr id="64" name="Oval 63"/>
                <p:cNvSpPr>
                  <a:spLocks noChangeArrowheads="1"/>
                </p:cNvSpPr>
                <p:nvPr/>
              </p:nvSpPr>
              <p:spPr bwMode="auto">
                <a:xfrm>
                  <a:off x="5429251" y="633413"/>
                  <a:ext cx="77788" cy="77788"/>
                </a:xfrm>
                <a:prstGeom prst="ellipse">
                  <a:avLst/>
                </a:prstGeom>
                <a:grpFill/>
                <a:ln w="0">
                  <a:solidFill>
                    <a:schemeClr val="bg1">
                      <a:lumMod val="50000"/>
                    </a:schemeClr>
                  </a:solidFill>
                  <a:prstDash val="solid"/>
                  <a:round/>
                  <a:headEnd/>
                  <a:tailEnd/>
                </a:ln>
              </p:spPr>
              <p:txBody>
                <a:bodyPr/>
                <a:lstStyle/>
                <a:p>
                  <a:pPr fontAlgn="base">
                    <a:spcBef>
                      <a:spcPct val="0"/>
                    </a:spcBef>
                    <a:spcAft>
                      <a:spcPct val="0"/>
                    </a:spcAft>
                    <a:defRPr/>
                  </a:pPr>
                  <a:endParaRPr lang="en-US" dirty="0">
                    <a:solidFill>
                      <a:srgbClr val="000000"/>
                    </a:solidFill>
                  </a:endParaRPr>
                </a:p>
              </p:txBody>
            </p:sp>
            <p:sp>
              <p:nvSpPr>
                <p:cNvPr id="65" name="Freeform 64"/>
                <p:cNvSpPr>
                  <a:spLocks/>
                </p:cNvSpPr>
                <p:nvPr/>
              </p:nvSpPr>
              <p:spPr bwMode="auto">
                <a:xfrm>
                  <a:off x="5384801" y="720726"/>
                  <a:ext cx="166688" cy="200025"/>
                </a:xfrm>
                <a:custGeom>
                  <a:avLst/>
                  <a:gdLst>
                    <a:gd name="T0" fmla="*/ 175 w 11168"/>
                    <a:gd name="T1" fmla="*/ 6780 h 13408"/>
                    <a:gd name="T2" fmla="*/ 2062 w 11168"/>
                    <a:gd name="T3" fmla="*/ 1428 h 13408"/>
                    <a:gd name="T4" fmla="*/ 5611 w 11168"/>
                    <a:gd name="T5" fmla="*/ 0 h 13408"/>
                    <a:gd name="T6" fmla="*/ 9107 w 11168"/>
                    <a:gd name="T7" fmla="*/ 1428 h 13408"/>
                    <a:gd name="T8" fmla="*/ 10998 w 11168"/>
                    <a:gd name="T9" fmla="*/ 6780 h 13408"/>
                    <a:gd name="T10" fmla="*/ 10376 w 11168"/>
                    <a:gd name="T11" fmla="*/ 7967 h 13408"/>
                    <a:gd name="T12" fmla="*/ 9132 w 11168"/>
                    <a:gd name="T13" fmla="*/ 7375 h 13408"/>
                    <a:gd name="T14" fmla="*/ 8579 w 11168"/>
                    <a:gd name="T15" fmla="*/ 5809 h 13408"/>
                    <a:gd name="T16" fmla="*/ 7266 w 11168"/>
                    <a:gd name="T17" fmla="*/ 12778 h 13408"/>
                    <a:gd name="T18" fmla="*/ 6761 w 11168"/>
                    <a:gd name="T19" fmla="*/ 13408 h 13408"/>
                    <a:gd name="T20" fmla="*/ 4460 w 11168"/>
                    <a:gd name="T21" fmla="*/ 13408 h 13408"/>
                    <a:gd name="T22" fmla="*/ 3952 w 11168"/>
                    <a:gd name="T23" fmla="*/ 12778 h 13408"/>
                    <a:gd name="T24" fmla="*/ 2627 w 11168"/>
                    <a:gd name="T25" fmla="*/ 5709 h 13408"/>
                    <a:gd name="T26" fmla="*/ 2037 w 11168"/>
                    <a:gd name="T27" fmla="*/ 7375 h 13408"/>
                    <a:gd name="T28" fmla="*/ 793 w 11168"/>
                    <a:gd name="T29" fmla="*/ 7967 h 13408"/>
                    <a:gd name="T30" fmla="*/ 175 w 11168"/>
                    <a:gd name="T31" fmla="*/ 6780 h 1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68" h="13408">
                      <a:moveTo>
                        <a:pt x="175" y="6780"/>
                      </a:moveTo>
                      <a:cubicBezTo>
                        <a:pt x="2062" y="1428"/>
                        <a:pt x="2062" y="1428"/>
                        <a:pt x="2062" y="1428"/>
                      </a:cubicBezTo>
                      <a:cubicBezTo>
                        <a:pt x="2322" y="693"/>
                        <a:pt x="3761" y="0"/>
                        <a:pt x="5611" y="0"/>
                      </a:cubicBezTo>
                      <a:cubicBezTo>
                        <a:pt x="7542" y="0"/>
                        <a:pt x="8863" y="731"/>
                        <a:pt x="9107" y="1428"/>
                      </a:cubicBezTo>
                      <a:cubicBezTo>
                        <a:pt x="10998" y="6780"/>
                        <a:pt x="10998" y="6780"/>
                        <a:pt x="10998" y="6780"/>
                      </a:cubicBezTo>
                      <a:cubicBezTo>
                        <a:pt x="11168" y="7271"/>
                        <a:pt x="10892" y="7801"/>
                        <a:pt x="10376" y="7967"/>
                      </a:cubicBezTo>
                      <a:cubicBezTo>
                        <a:pt x="9863" y="8130"/>
                        <a:pt x="9302" y="7867"/>
                        <a:pt x="9132" y="7375"/>
                      </a:cubicBezTo>
                      <a:cubicBezTo>
                        <a:pt x="8579" y="5809"/>
                        <a:pt x="8579" y="5809"/>
                        <a:pt x="8579" y="5809"/>
                      </a:cubicBezTo>
                      <a:cubicBezTo>
                        <a:pt x="8298" y="8103"/>
                        <a:pt x="7871" y="10813"/>
                        <a:pt x="7266" y="12778"/>
                      </a:cubicBezTo>
                      <a:cubicBezTo>
                        <a:pt x="7103" y="13304"/>
                        <a:pt x="7030" y="13405"/>
                        <a:pt x="6761" y="13408"/>
                      </a:cubicBezTo>
                      <a:cubicBezTo>
                        <a:pt x="4460" y="13408"/>
                        <a:pt x="4460" y="13408"/>
                        <a:pt x="4460" y="13408"/>
                      </a:cubicBezTo>
                      <a:cubicBezTo>
                        <a:pt x="4188" y="13405"/>
                        <a:pt x="4115" y="13304"/>
                        <a:pt x="3952" y="12778"/>
                      </a:cubicBezTo>
                      <a:cubicBezTo>
                        <a:pt x="3338" y="10783"/>
                        <a:pt x="2907" y="8021"/>
                        <a:pt x="2627" y="5709"/>
                      </a:cubicBezTo>
                      <a:cubicBezTo>
                        <a:pt x="2037" y="7375"/>
                        <a:pt x="2037" y="7375"/>
                        <a:pt x="2037" y="7375"/>
                      </a:cubicBezTo>
                      <a:cubicBezTo>
                        <a:pt x="1867" y="7867"/>
                        <a:pt x="1310" y="8130"/>
                        <a:pt x="793" y="7967"/>
                      </a:cubicBezTo>
                      <a:cubicBezTo>
                        <a:pt x="277" y="7801"/>
                        <a:pt x="0" y="7271"/>
                        <a:pt x="175" y="6780"/>
                      </a:cubicBezTo>
                    </a:path>
                  </a:pathLst>
                </a:custGeom>
                <a:grpFill/>
                <a:ln w="0">
                  <a:solidFill>
                    <a:schemeClr val="bg1">
                      <a:lumMod val="50000"/>
                    </a:schemeClr>
                  </a:solidFill>
                  <a:prstDash val="solid"/>
                  <a:round/>
                  <a:headEnd/>
                  <a:tailEnd/>
                </a:ln>
              </p:spPr>
              <p:txBody>
                <a:bodyPr/>
                <a:lstStyle/>
                <a:p>
                  <a:pPr fontAlgn="base">
                    <a:spcBef>
                      <a:spcPct val="0"/>
                    </a:spcBef>
                    <a:spcAft>
                      <a:spcPct val="0"/>
                    </a:spcAft>
                    <a:defRPr/>
                  </a:pPr>
                  <a:endParaRPr lang="en-US" dirty="0">
                    <a:solidFill>
                      <a:srgbClr val="000000"/>
                    </a:solidFill>
                  </a:endParaRPr>
                </a:p>
              </p:txBody>
            </p:sp>
          </p:grpSp>
          <p:grpSp>
            <p:nvGrpSpPr>
              <p:cNvPr id="27" name="Group 33"/>
              <p:cNvGrpSpPr>
                <a:grpSpLocks noChangeAspect="1"/>
              </p:cNvGrpSpPr>
              <p:nvPr/>
            </p:nvGrpSpPr>
            <p:grpSpPr>
              <a:xfrm>
                <a:off x="8044498" y="1726951"/>
                <a:ext cx="213750" cy="365760"/>
                <a:chOff x="5384801" y="633413"/>
                <a:chExt cx="166688" cy="287338"/>
              </a:xfrm>
              <a:grpFill/>
            </p:grpSpPr>
            <p:sp>
              <p:nvSpPr>
                <p:cNvPr id="62" name="Oval 61"/>
                <p:cNvSpPr>
                  <a:spLocks noChangeArrowheads="1"/>
                </p:cNvSpPr>
                <p:nvPr/>
              </p:nvSpPr>
              <p:spPr bwMode="auto">
                <a:xfrm>
                  <a:off x="5429251" y="633413"/>
                  <a:ext cx="77788" cy="77788"/>
                </a:xfrm>
                <a:prstGeom prst="ellipse">
                  <a:avLst/>
                </a:prstGeom>
                <a:grpFill/>
                <a:ln w="0">
                  <a:solidFill>
                    <a:schemeClr val="bg1">
                      <a:lumMod val="50000"/>
                    </a:schemeClr>
                  </a:solidFill>
                  <a:prstDash val="solid"/>
                  <a:round/>
                  <a:headEnd/>
                  <a:tailEnd/>
                </a:ln>
              </p:spPr>
              <p:txBody>
                <a:bodyPr/>
                <a:lstStyle/>
                <a:p>
                  <a:pPr fontAlgn="base">
                    <a:spcBef>
                      <a:spcPct val="0"/>
                    </a:spcBef>
                    <a:spcAft>
                      <a:spcPct val="0"/>
                    </a:spcAft>
                    <a:defRPr/>
                  </a:pPr>
                  <a:endParaRPr lang="en-US" dirty="0">
                    <a:solidFill>
                      <a:srgbClr val="000000"/>
                    </a:solidFill>
                  </a:endParaRPr>
                </a:p>
              </p:txBody>
            </p:sp>
            <p:sp>
              <p:nvSpPr>
                <p:cNvPr id="63" name="Freeform 62"/>
                <p:cNvSpPr>
                  <a:spLocks/>
                </p:cNvSpPr>
                <p:nvPr/>
              </p:nvSpPr>
              <p:spPr bwMode="auto">
                <a:xfrm>
                  <a:off x="5384801" y="720726"/>
                  <a:ext cx="166688" cy="200025"/>
                </a:xfrm>
                <a:custGeom>
                  <a:avLst/>
                  <a:gdLst>
                    <a:gd name="T0" fmla="*/ 175 w 11168"/>
                    <a:gd name="T1" fmla="*/ 6780 h 13408"/>
                    <a:gd name="T2" fmla="*/ 2062 w 11168"/>
                    <a:gd name="T3" fmla="*/ 1428 h 13408"/>
                    <a:gd name="T4" fmla="*/ 5611 w 11168"/>
                    <a:gd name="T5" fmla="*/ 0 h 13408"/>
                    <a:gd name="T6" fmla="*/ 9107 w 11168"/>
                    <a:gd name="T7" fmla="*/ 1428 h 13408"/>
                    <a:gd name="T8" fmla="*/ 10998 w 11168"/>
                    <a:gd name="T9" fmla="*/ 6780 h 13408"/>
                    <a:gd name="T10" fmla="*/ 10376 w 11168"/>
                    <a:gd name="T11" fmla="*/ 7967 h 13408"/>
                    <a:gd name="T12" fmla="*/ 9132 w 11168"/>
                    <a:gd name="T13" fmla="*/ 7375 h 13408"/>
                    <a:gd name="T14" fmla="*/ 8579 w 11168"/>
                    <a:gd name="T15" fmla="*/ 5809 h 13408"/>
                    <a:gd name="T16" fmla="*/ 7266 w 11168"/>
                    <a:gd name="T17" fmla="*/ 12778 h 13408"/>
                    <a:gd name="T18" fmla="*/ 6761 w 11168"/>
                    <a:gd name="T19" fmla="*/ 13408 h 13408"/>
                    <a:gd name="T20" fmla="*/ 4460 w 11168"/>
                    <a:gd name="T21" fmla="*/ 13408 h 13408"/>
                    <a:gd name="T22" fmla="*/ 3952 w 11168"/>
                    <a:gd name="T23" fmla="*/ 12778 h 13408"/>
                    <a:gd name="T24" fmla="*/ 2627 w 11168"/>
                    <a:gd name="T25" fmla="*/ 5709 h 13408"/>
                    <a:gd name="T26" fmla="*/ 2037 w 11168"/>
                    <a:gd name="T27" fmla="*/ 7375 h 13408"/>
                    <a:gd name="T28" fmla="*/ 793 w 11168"/>
                    <a:gd name="T29" fmla="*/ 7967 h 13408"/>
                    <a:gd name="T30" fmla="*/ 175 w 11168"/>
                    <a:gd name="T31" fmla="*/ 6780 h 1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68" h="13408">
                      <a:moveTo>
                        <a:pt x="175" y="6780"/>
                      </a:moveTo>
                      <a:cubicBezTo>
                        <a:pt x="2062" y="1428"/>
                        <a:pt x="2062" y="1428"/>
                        <a:pt x="2062" y="1428"/>
                      </a:cubicBezTo>
                      <a:cubicBezTo>
                        <a:pt x="2322" y="693"/>
                        <a:pt x="3761" y="0"/>
                        <a:pt x="5611" y="0"/>
                      </a:cubicBezTo>
                      <a:cubicBezTo>
                        <a:pt x="7542" y="0"/>
                        <a:pt x="8863" y="731"/>
                        <a:pt x="9107" y="1428"/>
                      </a:cubicBezTo>
                      <a:cubicBezTo>
                        <a:pt x="10998" y="6780"/>
                        <a:pt x="10998" y="6780"/>
                        <a:pt x="10998" y="6780"/>
                      </a:cubicBezTo>
                      <a:cubicBezTo>
                        <a:pt x="11168" y="7271"/>
                        <a:pt x="10892" y="7801"/>
                        <a:pt x="10376" y="7967"/>
                      </a:cubicBezTo>
                      <a:cubicBezTo>
                        <a:pt x="9863" y="8130"/>
                        <a:pt x="9302" y="7867"/>
                        <a:pt x="9132" y="7375"/>
                      </a:cubicBezTo>
                      <a:cubicBezTo>
                        <a:pt x="8579" y="5809"/>
                        <a:pt x="8579" y="5809"/>
                        <a:pt x="8579" y="5809"/>
                      </a:cubicBezTo>
                      <a:cubicBezTo>
                        <a:pt x="8298" y="8103"/>
                        <a:pt x="7871" y="10813"/>
                        <a:pt x="7266" y="12778"/>
                      </a:cubicBezTo>
                      <a:cubicBezTo>
                        <a:pt x="7103" y="13304"/>
                        <a:pt x="7030" y="13405"/>
                        <a:pt x="6761" y="13408"/>
                      </a:cubicBezTo>
                      <a:cubicBezTo>
                        <a:pt x="4460" y="13408"/>
                        <a:pt x="4460" y="13408"/>
                        <a:pt x="4460" y="13408"/>
                      </a:cubicBezTo>
                      <a:cubicBezTo>
                        <a:pt x="4188" y="13405"/>
                        <a:pt x="4115" y="13304"/>
                        <a:pt x="3952" y="12778"/>
                      </a:cubicBezTo>
                      <a:cubicBezTo>
                        <a:pt x="3338" y="10783"/>
                        <a:pt x="2907" y="8021"/>
                        <a:pt x="2627" y="5709"/>
                      </a:cubicBezTo>
                      <a:cubicBezTo>
                        <a:pt x="2037" y="7375"/>
                        <a:pt x="2037" y="7375"/>
                        <a:pt x="2037" y="7375"/>
                      </a:cubicBezTo>
                      <a:cubicBezTo>
                        <a:pt x="1867" y="7867"/>
                        <a:pt x="1310" y="8130"/>
                        <a:pt x="793" y="7967"/>
                      </a:cubicBezTo>
                      <a:cubicBezTo>
                        <a:pt x="277" y="7801"/>
                        <a:pt x="0" y="7271"/>
                        <a:pt x="175" y="6780"/>
                      </a:cubicBezTo>
                    </a:path>
                  </a:pathLst>
                </a:custGeom>
                <a:grpFill/>
                <a:ln w="0">
                  <a:solidFill>
                    <a:schemeClr val="bg1">
                      <a:lumMod val="50000"/>
                    </a:schemeClr>
                  </a:solidFill>
                  <a:prstDash val="solid"/>
                  <a:round/>
                  <a:headEnd/>
                  <a:tailEnd/>
                </a:ln>
              </p:spPr>
              <p:txBody>
                <a:bodyPr/>
                <a:lstStyle/>
                <a:p>
                  <a:pPr fontAlgn="base">
                    <a:spcBef>
                      <a:spcPct val="0"/>
                    </a:spcBef>
                    <a:spcAft>
                      <a:spcPct val="0"/>
                    </a:spcAft>
                    <a:defRPr/>
                  </a:pPr>
                  <a:endParaRPr lang="en-US" dirty="0">
                    <a:solidFill>
                      <a:srgbClr val="000000"/>
                    </a:solidFill>
                  </a:endParaRPr>
                </a:p>
              </p:txBody>
            </p:sp>
          </p:grpSp>
          <p:grpSp>
            <p:nvGrpSpPr>
              <p:cNvPr id="28" name="Group 34"/>
              <p:cNvGrpSpPr>
                <a:grpSpLocks noChangeAspect="1"/>
              </p:cNvGrpSpPr>
              <p:nvPr/>
            </p:nvGrpSpPr>
            <p:grpSpPr>
              <a:xfrm>
                <a:off x="7023462" y="1317625"/>
                <a:ext cx="213750" cy="365760"/>
                <a:chOff x="5384801" y="633413"/>
                <a:chExt cx="166688" cy="287338"/>
              </a:xfrm>
              <a:grpFill/>
            </p:grpSpPr>
            <p:sp>
              <p:nvSpPr>
                <p:cNvPr id="60" name="Oval 59"/>
                <p:cNvSpPr>
                  <a:spLocks noChangeArrowheads="1"/>
                </p:cNvSpPr>
                <p:nvPr/>
              </p:nvSpPr>
              <p:spPr bwMode="auto">
                <a:xfrm>
                  <a:off x="5429251" y="633413"/>
                  <a:ext cx="77788" cy="77788"/>
                </a:xfrm>
                <a:prstGeom prst="ellipse">
                  <a:avLst/>
                </a:prstGeom>
                <a:grpFill/>
                <a:ln w="0">
                  <a:solidFill>
                    <a:schemeClr val="bg1">
                      <a:lumMod val="50000"/>
                    </a:schemeClr>
                  </a:solidFill>
                  <a:prstDash val="solid"/>
                  <a:round/>
                  <a:headEnd/>
                  <a:tailEnd/>
                </a:ln>
              </p:spPr>
              <p:txBody>
                <a:bodyPr/>
                <a:lstStyle/>
                <a:p>
                  <a:pPr fontAlgn="base">
                    <a:spcBef>
                      <a:spcPct val="0"/>
                    </a:spcBef>
                    <a:spcAft>
                      <a:spcPct val="0"/>
                    </a:spcAft>
                    <a:defRPr/>
                  </a:pPr>
                  <a:endParaRPr lang="en-US" dirty="0">
                    <a:solidFill>
                      <a:srgbClr val="000000"/>
                    </a:solidFill>
                  </a:endParaRPr>
                </a:p>
              </p:txBody>
            </p:sp>
            <p:sp>
              <p:nvSpPr>
                <p:cNvPr id="61" name="Freeform 60"/>
                <p:cNvSpPr>
                  <a:spLocks/>
                </p:cNvSpPr>
                <p:nvPr/>
              </p:nvSpPr>
              <p:spPr bwMode="auto">
                <a:xfrm>
                  <a:off x="5384801" y="720726"/>
                  <a:ext cx="166688" cy="200025"/>
                </a:xfrm>
                <a:custGeom>
                  <a:avLst/>
                  <a:gdLst>
                    <a:gd name="T0" fmla="*/ 175 w 11168"/>
                    <a:gd name="T1" fmla="*/ 6780 h 13408"/>
                    <a:gd name="T2" fmla="*/ 2062 w 11168"/>
                    <a:gd name="T3" fmla="*/ 1428 h 13408"/>
                    <a:gd name="T4" fmla="*/ 5611 w 11168"/>
                    <a:gd name="T5" fmla="*/ 0 h 13408"/>
                    <a:gd name="T6" fmla="*/ 9107 w 11168"/>
                    <a:gd name="T7" fmla="*/ 1428 h 13408"/>
                    <a:gd name="T8" fmla="*/ 10998 w 11168"/>
                    <a:gd name="T9" fmla="*/ 6780 h 13408"/>
                    <a:gd name="T10" fmla="*/ 10376 w 11168"/>
                    <a:gd name="T11" fmla="*/ 7967 h 13408"/>
                    <a:gd name="T12" fmla="*/ 9132 w 11168"/>
                    <a:gd name="T13" fmla="*/ 7375 h 13408"/>
                    <a:gd name="T14" fmla="*/ 8579 w 11168"/>
                    <a:gd name="T15" fmla="*/ 5809 h 13408"/>
                    <a:gd name="T16" fmla="*/ 7266 w 11168"/>
                    <a:gd name="T17" fmla="*/ 12778 h 13408"/>
                    <a:gd name="T18" fmla="*/ 6761 w 11168"/>
                    <a:gd name="T19" fmla="*/ 13408 h 13408"/>
                    <a:gd name="T20" fmla="*/ 4460 w 11168"/>
                    <a:gd name="T21" fmla="*/ 13408 h 13408"/>
                    <a:gd name="T22" fmla="*/ 3952 w 11168"/>
                    <a:gd name="T23" fmla="*/ 12778 h 13408"/>
                    <a:gd name="T24" fmla="*/ 2627 w 11168"/>
                    <a:gd name="T25" fmla="*/ 5709 h 13408"/>
                    <a:gd name="T26" fmla="*/ 2037 w 11168"/>
                    <a:gd name="T27" fmla="*/ 7375 h 13408"/>
                    <a:gd name="T28" fmla="*/ 793 w 11168"/>
                    <a:gd name="T29" fmla="*/ 7967 h 13408"/>
                    <a:gd name="T30" fmla="*/ 175 w 11168"/>
                    <a:gd name="T31" fmla="*/ 6780 h 1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68" h="13408">
                      <a:moveTo>
                        <a:pt x="175" y="6780"/>
                      </a:moveTo>
                      <a:cubicBezTo>
                        <a:pt x="2062" y="1428"/>
                        <a:pt x="2062" y="1428"/>
                        <a:pt x="2062" y="1428"/>
                      </a:cubicBezTo>
                      <a:cubicBezTo>
                        <a:pt x="2322" y="693"/>
                        <a:pt x="3761" y="0"/>
                        <a:pt x="5611" y="0"/>
                      </a:cubicBezTo>
                      <a:cubicBezTo>
                        <a:pt x="7542" y="0"/>
                        <a:pt x="8863" y="731"/>
                        <a:pt x="9107" y="1428"/>
                      </a:cubicBezTo>
                      <a:cubicBezTo>
                        <a:pt x="10998" y="6780"/>
                        <a:pt x="10998" y="6780"/>
                        <a:pt x="10998" y="6780"/>
                      </a:cubicBezTo>
                      <a:cubicBezTo>
                        <a:pt x="11168" y="7271"/>
                        <a:pt x="10892" y="7801"/>
                        <a:pt x="10376" y="7967"/>
                      </a:cubicBezTo>
                      <a:cubicBezTo>
                        <a:pt x="9863" y="8130"/>
                        <a:pt x="9302" y="7867"/>
                        <a:pt x="9132" y="7375"/>
                      </a:cubicBezTo>
                      <a:cubicBezTo>
                        <a:pt x="8579" y="5809"/>
                        <a:pt x="8579" y="5809"/>
                        <a:pt x="8579" y="5809"/>
                      </a:cubicBezTo>
                      <a:cubicBezTo>
                        <a:pt x="8298" y="8103"/>
                        <a:pt x="7871" y="10813"/>
                        <a:pt x="7266" y="12778"/>
                      </a:cubicBezTo>
                      <a:cubicBezTo>
                        <a:pt x="7103" y="13304"/>
                        <a:pt x="7030" y="13405"/>
                        <a:pt x="6761" y="13408"/>
                      </a:cubicBezTo>
                      <a:cubicBezTo>
                        <a:pt x="4460" y="13408"/>
                        <a:pt x="4460" y="13408"/>
                        <a:pt x="4460" y="13408"/>
                      </a:cubicBezTo>
                      <a:cubicBezTo>
                        <a:pt x="4188" y="13405"/>
                        <a:pt x="4115" y="13304"/>
                        <a:pt x="3952" y="12778"/>
                      </a:cubicBezTo>
                      <a:cubicBezTo>
                        <a:pt x="3338" y="10783"/>
                        <a:pt x="2907" y="8021"/>
                        <a:pt x="2627" y="5709"/>
                      </a:cubicBezTo>
                      <a:cubicBezTo>
                        <a:pt x="2037" y="7375"/>
                        <a:pt x="2037" y="7375"/>
                        <a:pt x="2037" y="7375"/>
                      </a:cubicBezTo>
                      <a:cubicBezTo>
                        <a:pt x="1867" y="7867"/>
                        <a:pt x="1310" y="8130"/>
                        <a:pt x="793" y="7967"/>
                      </a:cubicBezTo>
                      <a:cubicBezTo>
                        <a:pt x="277" y="7801"/>
                        <a:pt x="0" y="7271"/>
                        <a:pt x="175" y="6780"/>
                      </a:cubicBezTo>
                    </a:path>
                  </a:pathLst>
                </a:custGeom>
                <a:grpFill/>
                <a:ln w="0">
                  <a:solidFill>
                    <a:schemeClr val="bg1">
                      <a:lumMod val="50000"/>
                    </a:schemeClr>
                  </a:solidFill>
                  <a:prstDash val="solid"/>
                  <a:round/>
                  <a:headEnd/>
                  <a:tailEnd/>
                </a:ln>
              </p:spPr>
              <p:txBody>
                <a:bodyPr/>
                <a:lstStyle/>
                <a:p>
                  <a:pPr fontAlgn="base">
                    <a:spcBef>
                      <a:spcPct val="0"/>
                    </a:spcBef>
                    <a:spcAft>
                      <a:spcPct val="0"/>
                    </a:spcAft>
                    <a:defRPr/>
                  </a:pPr>
                  <a:endParaRPr lang="en-US" dirty="0">
                    <a:solidFill>
                      <a:srgbClr val="000000"/>
                    </a:solidFill>
                  </a:endParaRPr>
                </a:p>
              </p:txBody>
            </p:sp>
          </p:grpSp>
          <p:grpSp>
            <p:nvGrpSpPr>
              <p:cNvPr id="29" name="Group 35"/>
              <p:cNvGrpSpPr>
                <a:grpSpLocks noChangeAspect="1"/>
              </p:cNvGrpSpPr>
              <p:nvPr/>
            </p:nvGrpSpPr>
            <p:grpSpPr>
              <a:xfrm>
                <a:off x="7278721" y="1317625"/>
                <a:ext cx="213750" cy="365760"/>
                <a:chOff x="5384801" y="633413"/>
                <a:chExt cx="166688" cy="287338"/>
              </a:xfrm>
              <a:grpFill/>
            </p:grpSpPr>
            <p:sp>
              <p:nvSpPr>
                <p:cNvPr id="58" name="Oval 57"/>
                <p:cNvSpPr>
                  <a:spLocks noChangeArrowheads="1"/>
                </p:cNvSpPr>
                <p:nvPr/>
              </p:nvSpPr>
              <p:spPr bwMode="auto">
                <a:xfrm>
                  <a:off x="5429251" y="633413"/>
                  <a:ext cx="77788" cy="77788"/>
                </a:xfrm>
                <a:prstGeom prst="ellipse">
                  <a:avLst/>
                </a:prstGeom>
                <a:grpFill/>
                <a:ln w="0">
                  <a:solidFill>
                    <a:schemeClr val="bg1">
                      <a:lumMod val="50000"/>
                    </a:schemeClr>
                  </a:solidFill>
                  <a:prstDash val="solid"/>
                  <a:round/>
                  <a:headEnd/>
                  <a:tailEnd/>
                </a:ln>
              </p:spPr>
              <p:txBody>
                <a:bodyPr/>
                <a:lstStyle/>
                <a:p>
                  <a:pPr fontAlgn="base">
                    <a:spcBef>
                      <a:spcPct val="0"/>
                    </a:spcBef>
                    <a:spcAft>
                      <a:spcPct val="0"/>
                    </a:spcAft>
                    <a:defRPr/>
                  </a:pPr>
                  <a:endParaRPr lang="en-US" dirty="0">
                    <a:solidFill>
                      <a:srgbClr val="000000"/>
                    </a:solidFill>
                  </a:endParaRPr>
                </a:p>
              </p:txBody>
            </p:sp>
            <p:sp>
              <p:nvSpPr>
                <p:cNvPr id="59" name="Freeform 58"/>
                <p:cNvSpPr>
                  <a:spLocks/>
                </p:cNvSpPr>
                <p:nvPr/>
              </p:nvSpPr>
              <p:spPr bwMode="auto">
                <a:xfrm>
                  <a:off x="5384801" y="720726"/>
                  <a:ext cx="166688" cy="200025"/>
                </a:xfrm>
                <a:custGeom>
                  <a:avLst/>
                  <a:gdLst>
                    <a:gd name="T0" fmla="*/ 175 w 11168"/>
                    <a:gd name="T1" fmla="*/ 6780 h 13408"/>
                    <a:gd name="T2" fmla="*/ 2062 w 11168"/>
                    <a:gd name="T3" fmla="*/ 1428 h 13408"/>
                    <a:gd name="T4" fmla="*/ 5611 w 11168"/>
                    <a:gd name="T5" fmla="*/ 0 h 13408"/>
                    <a:gd name="T6" fmla="*/ 9107 w 11168"/>
                    <a:gd name="T7" fmla="*/ 1428 h 13408"/>
                    <a:gd name="T8" fmla="*/ 10998 w 11168"/>
                    <a:gd name="T9" fmla="*/ 6780 h 13408"/>
                    <a:gd name="T10" fmla="*/ 10376 w 11168"/>
                    <a:gd name="T11" fmla="*/ 7967 h 13408"/>
                    <a:gd name="T12" fmla="*/ 9132 w 11168"/>
                    <a:gd name="T13" fmla="*/ 7375 h 13408"/>
                    <a:gd name="T14" fmla="*/ 8579 w 11168"/>
                    <a:gd name="T15" fmla="*/ 5809 h 13408"/>
                    <a:gd name="T16" fmla="*/ 7266 w 11168"/>
                    <a:gd name="T17" fmla="*/ 12778 h 13408"/>
                    <a:gd name="T18" fmla="*/ 6761 w 11168"/>
                    <a:gd name="T19" fmla="*/ 13408 h 13408"/>
                    <a:gd name="T20" fmla="*/ 4460 w 11168"/>
                    <a:gd name="T21" fmla="*/ 13408 h 13408"/>
                    <a:gd name="T22" fmla="*/ 3952 w 11168"/>
                    <a:gd name="T23" fmla="*/ 12778 h 13408"/>
                    <a:gd name="T24" fmla="*/ 2627 w 11168"/>
                    <a:gd name="T25" fmla="*/ 5709 h 13408"/>
                    <a:gd name="T26" fmla="*/ 2037 w 11168"/>
                    <a:gd name="T27" fmla="*/ 7375 h 13408"/>
                    <a:gd name="T28" fmla="*/ 793 w 11168"/>
                    <a:gd name="T29" fmla="*/ 7967 h 13408"/>
                    <a:gd name="T30" fmla="*/ 175 w 11168"/>
                    <a:gd name="T31" fmla="*/ 6780 h 1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68" h="13408">
                      <a:moveTo>
                        <a:pt x="175" y="6780"/>
                      </a:moveTo>
                      <a:cubicBezTo>
                        <a:pt x="2062" y="1428"/>
                        <a:pt x="2062" y="1428"/>
                        <a:pt x="2062" y="1428"/>
                      </a:cubicBezTo>
                      <a:cubicBezTo>
                        <a:pt x="2322" y="693"/>
                        <a:pt x="3761" y="0"/>
                        <a:pt x="5611" y="0"/>
                      </a:cubicBezTo>
                      <a:cubicBezTo>
                        <a:pt x="7542" y="0"/>
                        <a:pt x="8863" y="731"/>
                        <a:pt x="9107" y="1428"/>
                      </a:cubicBezTo>
                      <a:cubicBezTo>
                        <a:pt x="10998" y="6780"/>
                        <a:pt x="10998" y="6780"/>
                        <a:pt x="10998" y="6780"/>
                      </a:cubicBezTo>
                      <a:cubicBezTo>
                        <a:pt x="11168" y="7271"/>
                        <a:pt x="10892" y="7801"/>
                        <a:pt x="10376" y="7967"/>
                      </a:cubicBezTo>
                      <a:cubicBezTo>
                        <a:pt x="9863" y="8130"/>
                        <a:pt x="9302" y="7867"/>
                        <a:pt x="9132" y="7375"/>
                      </a:cubicBezTo>
                      <a:cubicBezTo>
                        <a:pt x="8579" y="5809"/>
                        <a:pt x="8579" y="5809"/>
                        <a:pt x="8579" y="5809"/>
                      </a:cubicBezTo>
                      <a:cubicBezTo>
                        <a:pt x="8298" y="8103"/>
                        <a:pt x="7871" y="10813"/>
                        <a:pt x="7266" y="12778"/>
                      </a:cubicBezTo>
                      <a:cubicBezTo>
                        <a:pt x="7103" y="13304"/>
                        <a:pt x="7030" y="13405"/>
                        <a:pt x="6761" y="13408"/>
                      </a:cubicBezTo>
                      <a:cubicBezTo>
                        <a:pt x="4460" y="13408"/>
                        <a:pt x="4460" y="13408"/>
                        <a:pt x="4460" y="13408"/>
                      </a:cubicBezTo>
                      <a:cubicBezTo>
                        <a:pt x="4188" y="13405"/>
                        <a:pt x="4115" y="13304"/>
                        <a:pt x="3952" y="12778"/>
                      </a:cubicBezTo>
                      <a:cubicBezTo>
                        <a:pt x="3338" y="10783"/>
                        <a:pt x="2907" y="8021"/>
                        <a:pt x="2627" y="5709"/>
                      </a:cubicBezTo>
                      <a:cubicBezTo>
                        <a:pt x="2037" y="7375"/>
                        <a:pt x="2037" y="7375"/>
                        <a:pt x="2037" y="7375"/>
                      </a:cubicBezTo>
                      <a:cubicBezTo>
                        <a:pt x="1867" y="7867"/>
                        <a:pt x="1310" y="8130"/>
                        <a:pt x="793" y="7967"/>
                      </a:cubicBezTo>
                      <a:cubicBezTo>
                        <a:pt x="277" y="7801"/>
                        <a:pt x="0" y="7271"/>
                        <a:pt x="175" y="6780"/>
                      </a:cubicBezTo>
                    </a:path>
                  </a:pathLst>
                </a:custGeom>
                <a:grpFill/>
                <a:ln w="0">
                  <a:solidFill>
                    <a:schemeClr val="bg1">
                      <a:lumMod val="50000"/>
                    </a:schemeClr>
                  </a:solidFill>
                  <a:prstDash val="solid"/>
                  <a:round/>
                  <a:headEnd/>
                  <a:tailEnd/>
                </a:ln>
              </p:spPr>
              <p:txBody>
                <a:bodyPr/>
                <a:lstStyle/>
                <a:p>
                  <a:pPr fontAlgn="base">
                    <a:spcBef>
                      <a:spcPct val="0"/>
                    </a:spcBef>
                    <a:spcAft>
                      <a:spcPct val="0"/>
                    </a:spcAft>
                    <a:defRPr/>
                  </a:pPr>
                  <a:endParaRPr lang="en-US" dirty="0">
                    <a:solidFill>
                      <a:srgbClr val="000000"/>
                    </a:solidFill>
                  </a:endParaRPr>
                </a:p>
              </p:txBody>
            </p:sp>
          </p:grpSp>
          <p:grpSp>
            <p:nvGrpSpPr>
              <p:cNvPr id="30" name="Group 36"/>
              <p:cNvGrpSpPr>
                <a:grpSpLocks noChangeAspect="1"/>
              </p:cNvGrpSpPr>
              <p:nvPr/>
            </p:nvGrpSpPr>
            <p:grpSpPr>
              <a:xfrm>
                <a:off x="7533980" y="1317625"/>
                <a:ext cx="213750" cy="365760"/>
                <a:chOff x="5384801" y="633413"/>
                <a:chExt cx="166688" cy="287338"/>
              </a:xfrm>
              <a:grpFill/>
            </p:grpSpPr>
            <p:sp>
              <p:nvSpPr>
                <p:cNvPr id="56" name="Oval 55"/>
                <p:cNvSpPr>
                  <a:spLocks noChangeArrowheads="1"/>
                </p:cNvSpPr>
                <p:nvPr/>
              </p:nvSpPr>
              <p:spPr bwMode="auto">
                <a:xfrm>
                  <a:off x="5429251" y="633413"/>
                  <a:ext cx="77788" cy="77788"/>
                </a:xfrm>
                <a:prstGeom prst="ellipse">
                  <a:avLst/>
                </a:prstGeom>
                <a:grpFill/>
                <a:ln w="0">
                  <a:solidFill>
                    <a:schemeClr val="bg1">
                      <a:lumMod val="50000"/>
                    </a:schemeClr>
                  </a:solidFill>
                  <a:prstDash val="solid"/>
                  <a:round/>
                  <a:headEnd/>
                  <a:tailEnd/>
                </a:ln>
              </p:spPr>
              <p:txBody>
                <a:bodyPr/>
                <a:lstStyle/>
                <a:p>
                  <a:pPr fontAlgn="base">
                    <a:spcBef>
                      <a:spcPct val="0"/>
                    </a:spcBef>
                    <a:spcAft>
                      <a:spcPct val="0"/>
                    </a:spcAft>
                    <a:defRPr/>
                  </a:pPr>
                  <a:endParaRPr lang="en-US" dirty="0">
                    <a:solidFill>
                      <a:srgbClr val="000000"/>
                    </a:solidFill>
                  </a:endParaRPr>
                </a:p>
              </p:txBody>
            </p:sp>
            <p:sp>
              <p:nvSpPr>
                <p:cNvPr id="57" name="Freeform 56"/>
                <p:cNvSpPr>
                  <a:spLocks/>
                </p:cNvSpPr>
                <p:nvPr/>
              </p:nvSpPr>
              <p:spPr bwMode="auto">
                <a:xfrm>
                  <a:off x="5384801" y="720726"/>
                  <a:ext cx="166688" cy="200025"/>
                </a:xfrm>
                <a:custGeom>
                  <a:avLst/>
                  <a:gdLst>
                    <a:gd name="T0" fmla="*/ 175 w 11168"/>
                    <a:gd name="T1" fmla="*/ 6780 h 13408"/>
                    <a:gd name="T2" fmla="*/ 2062 w 11168"/>
                    <a:gd name="T3" fmla="*/ 1428 h 13408"/>
                    <a:gd name="T4" fmla="*/ 5611 w 11168"/>
                    <a:gd name="T5" fmla="*/ 0 h 13408"/>
                    <a:gd name="T6" fmla="*/ 9107 w 11168"/>
                    <a:gd name="T7" fmla="*/ 1428 h 13408"/>
                    <a:gd name="T8" fmla="*/ 10998 w 11168"/>
                    <a:gd name="T9" fmla="*/ 6780 h 13408"/>
                    <a:gd name="T10" fmla="*/ 10376 w 11168"/>
                    <a:gd name="T11" fmla="*/ 7967 h 13408"/>
                    <a:gd name="T12" fmla="*/ 9132 w 11168"/>
                    <a:gd name="T13" fmla="*/ 7375 h 13408"/>
                    <a:gd name="T14" fmla="*/ 8579 w 11168"/>
                    <a:gd name="T15" fmla="*/ 5809 h 13408"/>
                    <a:gd name="T16" fmla="*/ 7266 w 11168"/>
                    <a:gd name="T17" fmla="*/ 12778 h 13408"/>
                    <a:gd name="T18" fmla="*/ 6761 w 11168"/>
                    <a:gd name="T19" fmla="*/ 13408 h 13408"/>
                    <a:gd name="T20" fmla="*/ 4460 w 11168"/>
                    <a:gd name="T21" fmla="*/ 13408 h 13408"/>
                    <a:gd name="T22" fmla="*/ 3952 w 11168"/>
                    <a:gd name="T23" fmla="*/ 12778 h 13408"/>
                    <a:gd name="T24" fmla="*/ 2627 w 11168"/>
                    <a:gd name="T25" fmla="*/ 5709 h 13408"/>
                    <a:gd name="T26" fmla="*/ 2037 w 11168"/>
                    <a:gd name="T27" fmla="*/ 7375 h 13408"/>
                    <a:gd name="T28" fmla="*/ 793 w 11168"/>
                    <a:gd name="T29" fmla="*/ 7967 h 13408"/>
                    <a:gd name="T30" fmla="*/ 175 w 11168"/>
                    <a:gd name="T31" fmla="*/ 6780 h 1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68" h="13408">
                      <a:moveTo>
                        <a:pt x="175" y="6780"/>
                      </a:moveTo>
                      <a:cubicBezTo>
                        <a:pt x="2062" y="1428"/>
                        <a:pt x="2062" y="1428"/>
                        <a:pt x="2062" y="1428"/>
                      </a:cubicBezTo>
                      <a:cubicBezTo>
                        <a:pt x="2322" y="693"/>
                        <a:pt x="3761" y="0"/>
                        <a:pt x="5611" y="0"/>
                      </a:cubicBezTo>
                      <a:cubicBezTo>
                        <a:pt x="7542" y="0"/>
                        <a:pt x="8863" y="731"/>
                        <a:pt x="9107" y="1428"/>
                      </a:cubicBezTo>
                      <a:cubicBezTo>
                        <a:pt x="10998" y="6780"/>
                        <a:pt x="10998" y="6780"/>
                        <a:pt x="10998" y="6780"/>
                      </a:cubicBezTo>
                      <a:cubicBezTo>
                        <a:pt x="11168" y="7271"/>
                        <a:pt x="10892" y="7801"/>
                        <a:pt x="10376" y="7967"/>
                      </a:cubicBezTo>
                      <a:cubicBezTo>
                        <a:pt x="9863" y="8130"/>
                        <a:pt x="9302" y="7867"/>
                        <a:pt x="9132" y="7375"/>
                      </a:cubicBezTo>
                      <a:cubicBezTo>
                        <a:pt x="8579" y="5809"/>
                        <a:pt x="8579" y="5809"/>
                        <a:pt x="8579" y="5809"/>
                      </a:cubicBezTo>
                      <a:cubicBezTo>
                        <a:pt x="8298" y="8103"/>
                        <a:pt x="7871" y="10813"/>
                        <a:pt x="7266" y="12778"/>
                      </a:cubicBezTo>
                      <a:cubicBezTo>
                        <a:pt x="7103" y="13304"/>
                        <a:pt x="7030" y="13405"/>
                        <a:pt x="6761" y="13408"/>
                      </a:cubicBezTo>
                      <a:cubicBezTo>
                        <a:pt x="4460" y="13408"/>
                        <a:pt x="4460" y="13408"/>
                        <a:pt x="4460" y="13408"/>
                      </a:cubicBezTo>
                      <a:cubicBezTo>
                        <a:pt x="4188" y="13405"/>
                        <a:pt x="4115" y="13304"/>
                        <a:pt x="3952" y="12778"/>
                      </a:cubicBezTo>
                      <a:cubicBezTo>
                        <a:pt x="3338" y="10783"/>
                        <a:pt x="2907" y="8021"/>
                        <a:pt x="2627" y="5709"/>
                      </a:cubicBezTo>
                      <a:cubicBezTo>
                        <a:pt x="2037" y="7375"/>
                        <a:pt x="2037" y="7375"/>
                        <a:pt x="2037" y="7375"/>
                      </a:cubicBezTo>
                      <a:cubicBezTo>
                        <a:pt x="1867" y="7867"/>
                        <a:pt x="1310" y="8130"/>
                        <a:pt x="793" y="7967"/>
                      </a:cubicBezTo>
                      <a:cubicBezTo>
                        <a:pt x="277" y="7801"/>
                        <a:pt x="0" y="7271"/>
                        <a:pt x="175" y="6780"/>
                      </a:cubicBezTo>
                    </a:path>
                  </a:pathLst>
                </a:custGeom>
                <a:grpFill/>
                <a:ln w="0">
                  <a:solidFill>
                    <a:schemeClr val="bg1">
                      <a:lumMod val="50000"/>
                    </a:schemeClr>
                  </a:solidFill>
                  <a:prstDash val="solid"/>
                  <a:round/>
                  <a:headEnd/>
                  <a:tailEnd/>
                </a:ln>
              </p:spPr>
              <p:txBody>
                <a:bodyPr/>
                <a:lstStyle/>
                <a:p>
                  <a:pPr fontAlgn="base">
                    <a:spcBef>
                      <a:spcPct val="0"/>
                    </a:spcBef>
                    <a:spcAft>
                      <a:spcPct val="0"/>
                    </a:spcAft>
                    <a:defRPr/>
                  </a:pPr>
                  <a:endParaRPr lang="en-US" dirty="0">
                    <a:solidFill>
                      <a:srgbClr val="000000"/>
                    </a:solidFill>
                  </a:endParaRPr>
                </a:p>
              </p:txBody>
            </p:sp>
          </p:grpSp>
          <p:grpSp>
            <p:nvGrpSpPr>
              <p:cNvPr id="31" name="Group 37"/>
              <p:cNvGrpSpPr>
                <a:grpSpLocks noChangeAspect="1"/>
              </p:cNvGrpSpPr>
              <p:nvPr/>
            </p:nvGrpSpPr>
            <p:grpSpPr>
              <a:xfrm>
                <a:off x="7789239" y="1317625"/>
                <a:ext cx="213750" cy="365760"/>
                <a:chOff x="5384801" y="633413"/>
                <a:chExt cx="166688" cy="287338"/>
              </a:xfrm>
              <a:grpFill/>
            </p:grpSpPr>
            <p:sp>
              <p:nvSpPr>
                <p:cNvPr id="54" name="Oval 53"/>
                <p:cNvSpPr>
                  <a:spLocks noChangeArrowheads="1"/>
                </p:cNvSpPr>
                <p:nvPr/>
              </p:nvSpPr>
              <p:spPr bwMode="auto">
                <a:xfrm>
                  <a:off x="5429251" y="633413"/>
                  <a:ext cx="77788" cy="77788"/>
                </a:xfrm>
                <a:prstGeom prst="ellipse">
                  <a:avLst/>
                </a:prstGeom>
                <a:grpFill/>
                <a:ln w="0">
                  <a:solidFill>
                    <a:schemeClr val="bg1">
                      <a:lumMod val="50000"/>
                    </a:schemeClr>
                  </a:solidFill>
                  <a:prstDash val="solid"/>
                  <a:round/>
                  <a:headEnd/>
                  <a:tailEnd/>
                </a:ln>
              </p:spPr>
              <p:txBody>
                <a:bodyPr/>
                <a:lstStyle/>
                <a:p>
                  <a:pPr fontAlgn="base">
                    <a:spcBef>
                      <a:spcPct val="0"/>
                    </a:spcBef>
                    <a:spcAft>
                      <a:spcPct val="0"/>
                    </a:spcAft>
                    <a:defRPr/>
                  </a:pPr>
                  <a:endParaRPr lang="en-US" dirty="0">
                    <a:solidFill>
                      <a:srgbClr val="000000"/>
                    </a:solidFill>
                  </a:endParaRPr>
                </a:p>
              </p:txBody>
            </p:sp>
            <p:sp>
              <p:nvSpPr>
                <p:cNvPr id="55" name="Freeform 54"/>
                <p:cNvSpPr>
                  <a:spLocks/>
                </p:cNvSpPr>
                <p:nvPr/>
              </p:nvSpPr>
              <p:spPr bwMode="auto">
                <a:xfrm>
                  <a:off x="5384801" y="720726"/>
                  <a:ext cx="166688" cy="200025"/>
                </a:xfrm>
                <a:custGeom>
                  <a:avLst/>
                  <a:gdLst>
                    <a:gd name="T0" fmla="*/ 175 w 11168"/>
                    <a:gd name="T1" fmla="*/ 6780 h 13408"/>
                    <a:gd name="T2" fmla="*/ 2062 w 11168"/>
                    <a:gd name="T3" fmla="*/ 1428 h 13408"/>
                    <a:gd name="T4" fmla="*/ 5611 w 11168"/>
                    <a:gd name="T5" fmla="*/ 0 h 13408"/>
                    <a:gd name="T6" fmla="*/ 9107 w 11168"/>
                    <a:gd name="T7" fmla="*/ 1428 h 13408"/>
                    <a:gd name="T8" fmla="*/ 10998 w 11168"/>
                    <a:gd name="T9" fmla="*/ 6780 h 13408"/>
                    <a:gd name="T10" fmla="*/ 10376 w 11168"/>
                    <a:gd name="T11" fmla="*/ 7967 h 13408"/>
                    <a:gd name="T12" fmla="*/ 9132 w 11168"/>
                    <a:gd name="T13" fmla="*/ 7375 h 13408"/>
                    <a:gd name="T14" fmla="*/ 8579 w 11168"/>
                    <a:gd name="T15" fmla="*/ 5809 h 13408"/>
                    <a:gd name="T16" fmla="*/ 7266 w 11168"/>
                    <a:gd name="T17" fmla="*/ 12778 h 13408"/>
                    <a:gd name="T18" fmla="*/ 6761 w 11168"/>
                    <a:gd name="T19" fmla="*/ 13408 h 13408"/>
                    <a:gd name="T20" fmla="*/ 4460 w 11168"/>
                    <a:gd name="T21" fmla="*/ 13408 h 13408"/>
                    <a:gd name="T22" fmla="*/ 3952 w 11168"/>
                    <a:gd name="T23" fmla="*/ 12778 h 13408"/>
                    <a:gd name="T24" fmla="*/ 2627 w 11168"/>
                    <a:gd name="T25" fmla="*/ 5709 h 13408"/>
                    <a:gd name="T26" fmla="*/ 2037 w 11168"/>
                    <a:gd name="T27" fmla="*/ 7375 h 13408"/>
                    <a:gd name="T28" fmla="*/ 793 w 11168"/>
                    <a:gd name="T29" fmla="*/ 7967 h 13408"/>
                    <a:gd name="T30" fmla="*/ 175 w 11168"/>
                    <a:gd name="T31" fmla="*/ 6780 h 1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68" h="13408">
                      <a:moveTo>
                        <a:pt x="175" y="6780"/>
                      </a:moveTo>
                      <a:cubicBezTo>
                        <a:pt x="2062" y="1428"/>
                        <a:pt x="2062" y="1428"/>
                        <a:pt x="2062" y="1428"/>
                      </a:cubicBezTo>
                      <a:cubicBezTo>
                        <a:pt x="2322" y="693"/>
                        <a:pt x="3761" y="0"/>
                        <a:pt x="5611" y="0"/>
                      </a:cubicBezTo>
                      <a:cubicBezTo>
                        <a:pt x="7542" y="0"/>
                        <a:pt x="8863" y="731"/>
                        <a:pt x="9107" y="1428"/>
                      </a:cubicBezTo>
                      <a:cubicBezTo>
                        <a:pt x="10998" y="6780"/>
                        <a:pt x="10998" y="6780"/>
                        <a:pt x="10998" y="6780"/>
                      </a:cubicBezTo>
                      <a:cubicBezTo>
                        <a:pt x="11168" y="7271"/>
                        <a:pt x="10892" y="7801"/>
                        <a:pt x="10376" y="7967"/>
                      </a:cubicBezTo>
                      <a:cubicBezTo>
                        <a:pt x="9863" y="8130"/>
                        <a:pt x="9302" y="7867"/>
                        <a:pt x="9132" y="7375"/>
                      </a:cubicBezTo>
                      <a:cubicBezTo>
                        <a:pt x="8579" y="5809"/>
                        <a:pt x="8579" y="5809"/>
                        <a:pt x="8579" y="5809"/>
                      </a:cubicBezTo>
                      <a:cubicBezTo>
                        <a:pt x="8298" y="8103"/>
                        <a:pt x="7871" y="10813"/>
                        <a:pt x="7266" y="12778"/>
                      </a:cubicBezTo>
                      <a:cubicBezTo>
                        <a:pt x="7103" y="13304"/>
                        <a:pt x="7030" y="13405"/>
                        <a:pt x="6761" y="13408"/>
                      </a:cubicBezTo>
                      <a:cubicBezTo>
                        <a:pt x="4460" y="13408"/>
                        <a:pt x="4460" y="13408"/>
                        <a:pt x="4460" y="13408"/>
                      </a:cubicBezTo>
                      <a:cubicBezTo>
                        <a:pt x="4188" y="13405"/>
                        <a:pt x="4115" y="13304"/>
                        <a:pt x="3952" y="12778"/>
                      </a:cubicBezTo>
                      <a:cubicBezTo>
                        <a:pt x="3338" y="10783"/>
                        <a:pt x="2907" y="8021"/>
                        <a:pt x="2627" y="5709"/>
                      </a:cubicBezTo>
                      <a:cubicBezTo>
                        <a:pt x="2037" y="7375"/>
                        <a:pt x="2037" y="7375"/>
                        <a:pt x="2037" y="7375"/>
                      </a:cubicBezTo>
                      <a:cubicBezTo>
                        <a:pt x="1867" y="7867"/>
                        <a:pt x="1310" y="8130"/>
                        <a:pt x="793" y="7967"/>
                      </a:cubicBezTo>
                      <a:cubicBezTo>
                        <a:pt x="277" y="7801"/>
                        <a:pt x="0" y="7271"/>
                        <a:pt x="175" y="6780"/>
                      </a:cubicBezTo>
                    </a:path>
                  </a:pathLst>
                </a:custGeom>
                <a:grpFill/>
                <a:ln w="0">
                  <a:solidFill>
                    <a:schemeClr val="bg1">
                      <a:lumMod val="50000"/>
                    </a:schemeClr>
                  </a:solidFill>
                  <a:prstDash val="solid"/>
                  <a:round/>
                  <a:headEnd/>
                  <a:tailEnd/>
                </a:ln>
              </p:spPr>
              <p:txBody>
                <a:bodyPr/>
                <a:lstStyle/>
                <a:p>
                  <a:pPr fontAlgn="base">
                    <a:spcBef>
                      <a:spcPct val="0"/>
                    </a:spcBef>
                    <a:spcAft>
                      <a:spcPct val="0"/>
                    </a:spcAft>
                    <a:defRPr/>
                  </a:pPr>
                  <a:endParaRPr lang="en-US" dirty="0">
                    <a:solidFill>
                      <a:srgbClr val="000000"/>
                    </a:solidFill>
                  </a:endParaRPr>
                </a:p>
              </p:txBody>
            </p:sp>
          </p:grpSp>
          <p:grpSp>
            <p:nvGrpSpPr>
              <p:cNvPr id="32" name="Group 38"/>
              <p:cNvGrpSpPr>
                <a:grpSpLocks noChangeAspect="1"/>
              </p:cNvGrpSpPr>
              <p:nvPr/>
            </p:nvGrpSpPr>
            <p:grpSpPr>
              <a:xfrm>
                <a:off x="7176620" y="886875"/>
                <a:ext cx="213750" cy="365760"/>
                <a:chOff x="5384801" y="633413"/>
                <a:chExt cx="166688" cy="287338"/>
              </a:xfrm>
              <a:grpFill/>
            </p:grpSpPr>
            <p:sp>
              <p:nvSpPr>
                <p:cNvPr id="52" name="Oval 51"/>
                <p:cNvSpPr>
                  <a:spLocks noChangeArrowheads="1"/>
                </p:cNvSpPr>
                <p:nvPr/>
              </p:nvSpPr>
              <p:spPr bwMode="auto">
                <a:xfrm>
                  <a:off x="5429251" y="633413"/>
                  <a:ext cx="77788" cy="77788"/>
                </a:xfrm>
                <a:prstGeom prst="ellipse">
                  <a:avLst/>
                </a:prstGeom>
                <a:grpFill/>
                <a:ln w="0">
                  <a:solidFill>
                    <a:schemeClr val="bg1">
                      <a:lumMod val="50000"/>
                    </a:schemeClr>
                  </a:solidFill>
                  <a:prstDash val="solid"/>
                  <a:round/>
                  <a:headEnd/>
                  <a:tailEnd/>
                </a:ln>
              </p:spPr>
              <p:txBody>
                <a:bodyPr/>
                <a:lstStyle/>
                <a:p>
                  <a:pPr fontAlgn="base">
                    <a:spcBef>
                      <a:spcPct val="0"/>
                    </a:spcBef>
                    <a:spcAft>
                      <a:spcPct val="0"/>
                    </a:spcAft>
                    <a:defRPr/>
                  </a:pPr>
                  <a:endParaRPr lang="en-US" dirty="0">
                    <a:solidFill>
                      <a:srgbClr val="000000"/>
                    </a:solidFill>
                  </a:endParaRPr>
                </a:p>
              </p:txBody>
            </p:sp>
            <p:sp>
              <p:nvSpPr>
                <p:cNvPr id="53" name="Freeform 52"/>
                <p:cNvSpPr>
                  <a:spLocks/>
                </p:cNvSpPr>
                <p:nvPr/>
              </p:nvSpPr>
              <p:spPr bwMode="auto">
                <a:xfrm>
                  <a:off x="5384801" y="720726"/>
                  <a:ext cx="166688" cy="200025"/>
                </a:xfrm>
                <a:custGeom>
                  <a:avLst/>
                  <a:gdLst>
                    <a:gd name="T0" fmla="*/ 175 w 11168"/>
                    <a:gd name="T1" fmla="*/ 6780 h 13408"/>
                    <a:gd name="T2" fmla="*/ 2062 w 11168"/>
                    <a:gd name="T3" fmla="*/ 1428 h 13408"/>
                    <a:gd name="T4" fmla="*/ 5611 w 11168"/>
                    <a:gd name="T5" fmla="*/ 0 h 13408"/>
                    <a:gd name="T6" fmla="*/ 9107 w 11168"/>
                    <a:gd name="T7" fmla="*/ 1428 h 13408"/>
                    <a:gd name="T8" fmla="*/ 10998 w 11168"/>
                    <a:gd name="T9" fmla="*/ 6780 h 13408"/>
                    <a:gd name="T10" fmla="*/ 10376 w 11168"/>
                    <a:gd name="T11" fmla="*/ 7967 h 13408"/>
                    <a:gd name="T12" fmla="*/ 9132 w 11168"/>
                    <a:gd name="T13" fmla="*/ 7375 h 13408"/>
                    <a:gd name="T14" fmla="*/ 8579 w 11168"/>
                    <a:gd name="T15" fmla="*/ 5809 h 13408"/>
                    <a:gd name="T16" fmla="*/ 7266 w 11168"/>
                    <a:gd name="T17" fmla="*/ 12778 h 13408"/>
                    <a:gd name="T18" fmla="*/ 6761 w 11168"/>
                    <a:gd name="T19" fmla="*/ 13408 h 13408"/>
                    <a:gd name="T20" fmla="*/ 4460 w 11168"/>
                    <a:gd name="T21" fmla="*/ 13408 h 13408"/>
                    <a:gd name="T22" fmla="*/ 3952 w 11168"/>
                    <a:gd name="T23" fmla="*/ 12778 h 13408"/>
                    <a:gd name="T24" fmla="*/ 2627 w 11168"/>
                    <a:gd name="T25" fmla="*/ 5709 h 13408"/>
                    <a:gd name="T26" fmla="*/ 2037 w 11168"/>
                    <a:gd name="T27" fmla="*/ 7375 h 13408"/>
                    <a:gd name="T28" fmla="*/ 793 w 11168"/>
                    <a:gd name="T29" fmla="*/ 7967 h 13408"/>
                    <a:gd name="T30" fmla="*/ 175 w 11168"/>
                    <a:gd name="T31" fmla="*/ 6780 h 1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68" h="13408">
                      <a:moveTo>
                        <a:pt x="175" y="6780"/>
                      </a:moveTo>
                      <a:cubicBezTo>
                        <a:pt x="2062" y="1428"/>
                        <a:pt x="2062" y="1428"/>
                        <a:pt x="2062" y="1428"/>
                      </a:cubicBezTo>
                      <a:cubicBezTo>
                        <a:pt x="2322" y="693"/>
                        <a:pt x="3761" y="0"/>
                        <a:pt x="5611" y="0"/>
                      </a:cubicBezTo>
                      <a:cubicBezTo>
                        <a:pt x="7542" y="0"/>
                        <a:pt x="8863" y="731"/>
                        <a:pt x="9107" y="1428"/>
                      </a:cubicBezTo>
                      <a:cubicBezTo>
                        <a:pt x="10998" y="6780"/>
                        <a:pt x="10998" y="6780"/>
                        <a:pt x="10998" y="6780"/>
                      </a:cubicBezTo>
                      <a:cubicBezTo>
                        <a:pt x="11168" y="7271"/>
                        <a:pt x="10892" y="7801"/>
                        <a:pt x="10376" y="7967"/>
                      </a:cubicBezTo>
                      <a:cubicBezTo>
                        <a:pt x="9863" y="8130"/>
                        <a:pt x="9302" y="7867"/>
                        <a:pt x="9132" y="7375"/>
                      </a:cubicBezTo>
                      <a:cubicBezTo>
                        <a:pt x="8579" y="5809"/>
                        <a:pt x="8579" y="5809"/>
                        <a:pt x="8579" y="5809"/>
                      </a:cubicBezTo>
                      <a:cubicBezTo>
                        <a:pt x="8298" y="8103"/>
                        <a:pt x="7871" y="10813"/>
                        <a:pt x="7266" y="12778"/>
                      </a:cubicBezTo>
                      <a:cubicBezTo>
                        <a:pt x="7103" y="13304"/>
                        <a:pt x="7030" y="13405"/>
                        <a:pt x="6761" y="13408"/>
                      </a:cubicBezTo>
                      <a:cubicBezTo>
                        <a:pt x="4460" y="13408"/>
                        <a:pt x="4460" y="13408"/>
                        <a:pt x="4460" y="13408"/>
                      </a:cubicBezTo>
                      <a:cubicBezTo>
                        <a:pt x="4188" y="13405"/>
                        <a:pt x="4115" y="13304"/>
                        <a:pt x="3952" y="12778"/>
                      </a:cubicBezTo>
                      <a:cubicBezTo>
                        <a:pt x="3338" y="10783"/>
                        <a:pt x="2907" y="8021"/>
                        <a:pt x="2627" y="5709"/>
                      </a:cubicBezTo>
                      <a:cubicBezTo>
                        <a:pt x="2037" y="7375"/>
                        <a:pt x="2037" y="7375"/>
                        <a:pt x="2037" y="7375"/>
                      </a:cubicBezTo>
                      <a:cubicBezTo>
                        <a:pt x="1867" y="7867"/>
                        <a:pt x="1310" y="8130"/>
                        <a:pt x="793" y="7967"/>
                      </a:cubicBezTo>
                      <a:cubicBezTo>
                        <a:pt x="277" y="7801"/>
                        <a:pt x="0" y="7271"/>
                        <a:pt x="175" y="6780"/>
                      </a:cubicBezTo>
                    </a:path>
                  </a:pathLst>
                </a:custGeom>
                <a:grpFill/>
                <a:ln w="0">
                  <a:solidFill>
                    <a:schemeClr val="bg1">
                      <a:lumMod val="50000"/>
                    </a:schemeClr>
                  </a:solidFill>
                  <a:prstDash val="solid"/>
                  <a:round/>
                  <a:headEnd/>
                  <a:tailEnd/>
                </a:ln>
              </p:spPr>
              <p:txBody>
                <a:bodyPr/>
                <a:lstStyle/>
                <a:p>
                  <a:pPr fontAlgn="base">
                    <a:spcBef>
                      <a:spcPct val="0"/>
                    </a:spcBef>
                    <a:spcAft>
                      <a:spcPct val="0"/>
                    </a:spcAft>
                    <a:defRPr/>
                  </a:pPr>
                  <a:endParaRPr lang="en-US" dirty="0">
                    <a:solidFill>
                      <a:srgbClr val="000000"/>
                    </a:solidFill>
                  </a:endParaRPr>
                </a:p>
              </p:txBody>
            </p:sp>
          </p:grpSp>
          <p:grpSp>
            <p:nvGrpSpPr>
              <p:cNvPr id="33" name="Group 39"/>
              <p:cNvGrpSpPr>
                <a:grpSpLocks noChangeAspect="1"/>
              </p:cNvGrpSpPr>
              <p:nvPr/>
            </p:nvGrpSpPr>
            <p:grpSpPr>
              <a:xfrm>
                <a:off x="7417689" y="886875"/>
                <a:ext cx="213750" cy="365760"/>
                <a:chOff x="5384801" y="633413"/>
                <a:chExt cx="166688" cy="287338"/>
              </a:xfrm>
              <a:grpFill/>
            </p:grpSpPr>
            <p:sp>
              <p:nvSpPr>
                <p:cNvPr id="50" name="Oval 49"/>
                <p:cNvSpPr>
                  <a:spLocks noChangeArrowheads="1"/>
                </p:cNvSpPr>
                <p:nvPr/>
              </p:nvSpPr>
              <p:spPr bwMode="auto">
                <a:xfrm>
                  <a:off x="5429251" y="633413"/>
                  <a:ext cx="77788" cy="77788"/>
                </a:xfrm>
                <a:prstGeom prst="ellipse">
                  <a:avLst/>
                </a:prstGeom>
                <a:grpFill/>
                <a:ln w="0">
                  <a:solidFill>
                    <a:schemeClr val="bg1">
                      <a:lumMod val="50000"/>
                    </a:schemeClr>
                  </a:solidFill>
                  <a:prstDash val="solid"/>
                  <a:round/>
                  <a:headEnd/>
                  <a:tailEnd/>
                </a:ln>
              </p:spPr>
              <p:txBody>
                <a:bodyPr/>
                <a:lstStyle/>
                <a:p>
                  <a:pPr fontAlgn="base">
                    <a:spcBef>
                      <a:spcPct val="0"/>
                    </a:spcBef>
                    <a:spcAft>
                      <a:spcPct val="0"/>
                    </a:spcAft>
                    <a:defRPr/>
                  </a:pPr>
                  <a:endParaRPr lang="en-US" dirty="0">
                    <a:solidFill>
                      <a:srgbClr val="000000"/>
                    </a:solidFill>
                  </a:endParaRPr>
                </a:p>
              </p:txBody>
            </p:sp>
            <p:sp>
              <p:nvSpPr>
                <p:cNvPr id="51" name="Freeform 50"/>
                <p:cNvSpPr>
                  <a:spLocks/>
                </p:cNvSpPr>
                <p:nvPr/>
              </p:nvSpPr>
              <p:spPr bwMode="auto">
                <a:xfrm>
                  <a:off x="5384801" y="720726"/>
                  <a:ext cx="166688" cy="200025"/>
                </a:xfrm>
                <a:custGeom>
                  <a:avLst/>
                  <a:gdLst>
                    <a:gd name="T0" fmla="*/ 175 w 11168"/>
                    <a:gd name="T1" fmla="*/ 6780 h 13408"/>
                    <a:gd name="T2" fmla="*/ 2062 w 11168"/>
                    <a:gd name="T3" fmla="*/ 1428 h 13408"/>
                    <a:gd name="T4" fmla="*/ 5611 w 11168"/>
                    <a:gd name="T5" fmla="*/ 0 h 13408"/>
                    <a:gd name="T6" fmla="*/ 9107 w 11168"/>
                    <a:gd name="T7" fmla="*/ 1428 h 13408"/>
                    <a:gd name="T8" fmla="*/ 10998 w 11168"/>
                    <a:gd name="T9" fmla="*/ 6780 h 13408"/>
                    <a:gd name="T10" fmla="*/ 10376 w 11168"/>
                    <a:gd name="T11" fmla="*/ 7967 h 13408"/>
                    <a:gd name="T12" fmla="*/ 9132 w 11168"/>
                    <a:gd name="T13" fmla="*/ 7375 h 13408"/>
                    <a:gd name="T14" fmla="*/ 8579 w 11168"/>
                    <a:gd name="T15" fmla="*/ 5809 h 13408"/>
                    <a:gd name="T16" fmla="*/ 7266 w 11168"/>
                    <a:gd name="T17" fmla="*/ 12778 h 13408"/>
                    <a:gd name="T18" fmla="*/ 6761 w 11168"/>
                    <a:gd name="T19" fmla="*/ 13408 h 13408"/>
                    <a:gd name="T20" fmla="*/ 4460 w 11168"/>
                    <a:gd name="T21" fmla="*/ 13408 h 13408"/>
                    <a:gd name="T22" fmla="*/ 3952 w 11168"/>
                    <a:gd name="T23" fmla="*/ 12778 h 13408"/>
                    <a:gd name="T24" fmla="*/ 2627 w 11168"/>
                    <a:gd name="T25" fmla="*/ 5709 h 13408"/>
                    <a:gd name="T26" fmla="*/ 2037 w 11168"/>
                    <a:gd name="T27" fmla="*/ 7375 h 13408"/>
                    <a:gd name="T28" fmla="*/ 793 w 11168"/>
                    <a:gd name="T29" fmla="*/ 7967 h 13408"/>
                    <a:gd name="T30" fmla="*/ 175 w 11168"/>
                    <a:gd name="T31" fmla="*/ 6780 h 1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68" h="13408">
                      <a:moveTo>
                        <a:pt x="175" y="6780"/>
                      </a:moveTo>
                      <a:cubicBezTo>
                        <a:pt x="2062" y="1428"/>
                        <a:pt x="2062" y="1428"/>
                        <a:pt x="2062" y="1428"/>
                      </a:cubicBezTo>
                      <a:cubicBezTo>
                        <a:pt x="2322" y="693"/>
                        <a:pt x="3761" y="0"/>
                        <a:pt x="5611" y="0"/>
                      </a:cubicBezTo>
                      <a:cubicBezTo>
                        <a:pt x="7542" y="0"/>
                        <a:pt x="8863" y="731"/>
                        <a:pt x="9107" y="1428"/>
                      </a:cubicBezTo>
                      <a:cubicBezTo>
                        <a:pt x="10998" y="6780"/>
                        <a:pt x="10998" y="6780"/>
                        <a:pt x="10998" y="6780"/>
                      </a:cubicBezTo>
                      <a:cubicBezTo>
                        <a:pt x="11168" y="7271"/>
                        <a:pt x="10892" y="7801"/>
                        <a:pt x="10376" y="7967"/>
                      </a:cubicBezTo>
                      <a:cubicBezTo>
                        <a:pt x="9863" y="8130"/>
                        <a:pt x="9302" y="7867"/>
                        <a:pt x="9132" y="7375"/>
                      </a:cubicBezTo>
                      <a:cubicBezTo>
                        <a:pt x="8579" y="5809"/>
                        <a:pt x="8579" y="5809"/>
                        <a:pt x="8579" y="5809"/>
                      </a:cubicBezTo>
                      <a:cubicBezTo>
                        <a:pt x="8298" y="8103"/>
                        <a:pt x="7871" y="10813"/>
                        <a:pt x="7266" y="12778"/>
                      </a:cubicBezTo>
                      <a:cubicBezTo>
                        <a:pt x="7103" y="13304"/>
                        <a:pt x="7030" y="13405"/>
                        <a:pt x="6761" y="13408"/>
                      </a:cubicBezTo>
                      <a:cubicBezTo>
                        <a:pt x="4460" y="13408"/>
                        <a:pt x="4460" y="13408"/>
                        <a:pt x="4460" y="13408"/>
                      </a:cubicBezTo>
                      <a:cubicBezTo>
                        <a:pt x="4188" y="13405"/>
                        <a:pt x="4115" y="13304"/>
                        <a:pt x="3952" y="12778"/>
                      </a:cubicBezTo>
                      <a:cubicBezTo>
                        <a:pt x="3338" y="10783"/>
                        <a:pt x="2907" y="8021"/>
                        <a:pt x="2627" y="5709"/>
                      </a:cubicBezTo>
                      <a:cubicBezTo>
                        <a:pt x="2037" y="7375"/>
                        <a:pt x="2037" y="7375"/>
                        <a:pt x="2037" y="7375"/>
                      </a:cubicBezTo>
                      <a:cubicBezTo>
                        <a:pt x="1867" y="7867"/>
                        <a:pt x="1310" y="8130"/>
                        <a:pt x="793" y="7967"/>
                      </a:cubicBezTo>
                      <a:cubicBezTo>
                        <a:pt x="277" y="7801"/>
                        <a:pt x="0" y="7271"/>
                        <a:pt x="175" y="6780"/>
                      </a:cubicBezTo>
                    </a:path>
                  </a:pathLst>
                </a:custGeom>
                <a:grpFill/>
                <a:ln w="0">
                  <a:solidFill>
                    <a:schemeClr val="bg1">
                      <a:lumMod val="50000"/>
                    </a:schemeClr>
                  </a:solidFill>
                  <a:prstDash val="solid"/>
                  <a:round/>
                  <a:headEnd/>
                  <a:tailEnd/>
                </a:ln>
              </p:spPr>
              <p:txBody>
                <a:bodyPr/>
                <a:lstStyle/>
                <a:p>
                  <a:pPr fontAlgn="base">
                    <a:spcBef>
                      <a:spcPct val="0"/>
                    </a:spcBef>
                    <a:spcAft>
                      <a:spcPct val="0"/>
                    </a:spcAft>
                    <a:defRPr/>
                  </a:pPr>
                  <a:endParaRPr lang="en-US" dirty="0">
                    <a:solidFill>
                      <a:srgbClr val="000000"/>
                    </a:solidFill>
                  </a:endParaRPr>
                </a:p>
              </p:txBody>
            </p:sp>
          </p:grpSp>
          <p:grpSp>
            <p:nvGrpSpPr>
              <p:cNvPr id="34" name="Group 40"/>
              <p:cNvGrpSpPr>
                <a:grpSpLocks noChangeAspect="1"/>
              </p:cNvGrpSpPr>
              <p:nvPr/>
            </p:nvGrpSpPr>
            <p:grpSpPr>
              <a:xfrm>
                <a:off x="7658758" y="886875"/>
                <a:ext cx="213750" cy="365760"/>
                <a:chOff x="5384801" y="633413"/>
                <a:chExt cx="166688" cy="287338"/>
              </a:xfrm>
              <a:grpFill/>
            </p:grpSpPr>
            <p:sp>
              <p:nvSpPr>
                <p:cNvPr id="48" name="Oval 47"/>
                <p:cNvSpPr>
                  <a:spLocks noChangeArrowheads="1"/>
                </p:cNvSpPr>
                <p:nvPr/>
              </p:nvSpPr>
              <p:spPr bwMode="auto">
                <a:xfrm>
                  <a:off x="5429251" y="633413"/>
                  <a:ext cx="77788" cy="77788"/>
                </a:xfrm>
                <a:prstGeom prst="ellipse">
                  <a:avLst/>
                </a:prstGeom>
                <a:grpFill/>
                <a:ln w="0">
                  <a:solidFill>
                    <a:schemeClr val="bg1">
                      <a:lumMod val="50000"/>
                    </a:schemeClr>
                  </a:solidFill>
                  <a:prstDash val="solid"/>
                  <a:round/>
                  <a:headEnd/>
                  <a:tailEnd/>
                </a:ln>
              </p:spPr>
              <p:txBody>
                <a:bodyPr/>
                <a:lstStyle/>
                <a:p>
                  <a:pPr fontAlgn="base">
                    <a:spcBef>
                      <a:spcPct val="0"/>
                    </a:spcBef>
                    <a:spcAft>
                      <a:spcPct val="0"/>
                    </a:spcAft>
                    <a:defRPr/>
                  </a:pPr>
                  <a:endParaRPr lang="en-US" dirty="0">
                    <a:solidFill>
                      <a:srgbClr val="000000"/>
                    </a:solidFill>
                  </a:endParaRPr>
                </a:p>
              </p:txBody>
            </p:sp>
            <p:sp>
              <p:nvSpPr>
                <p:cNvPr id="49" name="Freeform 48"/>
                <p:cNvSpPr>
                  <a:spLocks/>
                </p:cNvSpPr>
                <p:nvPr/>
              </p:nvSpPr>
              <p:spPr bwMode="auto">
                <a:xfrm>
                  <a:off x="5384801" y="720726"/>
                  <a:ext cx="166688" cy="200025"/>
                </a:xfrm>
                <a:custGeom>
                  <a:avLst/>
                  <a:gdLst>
                    <a:gd name="T0" fmla="*/ 175 w 11168"/>
                    <a:gd name="T1" fmla="*/ 6780 h 13408"/>
                    <a:gd name="T2" fmla="*/ 2062 w 11168"/>
                    <a:gd name="T3" fmla="*/ 1428 h 13408"/>
                    <a:gd name="T4" fmla="*/ 5611 w 11168"/>
                    <a:gd name="T5" fmla="*/ 0 h 13408"/>
                    <a:gd name="T6" fmla="*/ 9107 w 11168"/>
                    <a:gd name="T7" fmla="*/ 1428 h 13408"/>
                    <a:gd name="T8" fmla="*/ 10998 w 11168"/>
                    <a:gd name="T9" fmla="*/ 6780 h 13408"/>
                    <a:gd name="T10" fmla="*/ 10376 w 11168"/>
                    <a:gd name="T11" fmla="*/ 7967 h 13408"/>
                    <a:gd name="T12" fmla="*/ 9132 w 11168"/>
                    <a:gd name="T13" fmla="*/ 7375 h 13408"/>
                    <a:gd name="T14" fmla="*/ 8579 w 11168"/>
                    <a:gd name="T15" fmla="*/ 5809 h 13408"/>
                    <a:gd name="T16" fmla="*/ 7266 w 11168"/>
                    <a:gd name="T17" fmla="*/ 12778 h 13408"/>
                    <a:gd name="T18" fmla="*/ 6761 w 11168"/>
                    <a:gd name="T19" fmla="*/ 13408 h 13408"/>
                    <a:gd name="T20" fmla="*/ 4460 w 11168"/>
                    <a:gd name="T21" fmla="*/ 13408 h 13408"/>
                    <a:gd name="T22" fmla="*/ 3952 w 11168"/>
                    <a:gd name="T23" fmla="*/ 12778 h 13408"/>
                    <a:gd name="T24" fmla="*/ 2627 w 11168"/>
                    <a:gd name="T25" fmla="*/ 5709 h 13408"/>
                    <a:gd name="T26" fmla="*/ 2037 w 11168"/>
                    <a:gd name="T27" fmla="*/ 7375 h 13408"/>
                    <a:gd name="T28" fmla="*/ 793 w 11168"/>
                    <a:gd name="T29" fmla="*/ 7967 h 13408"/>
                    <a:gd name="T30" fmla="*/ 175 w 11168"/>
                    <a:gd name="T31" fmla="*/ 6780 h 1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68" h="13408">
                      <a:moveTo>
                        <a:pt x="175" y="6780"/>
                      </a:moveTo>
                      <a:cubicBezTo>
                        <a:pt x="2062" y="1428"/>
                        <a:pt x="2062" y="1428"/>
                        <a:pt x="2062" y="1428"/>
                      </a:cubicBezTo>
                      <a:cubicBezTo>
                        <a:pt x="2322" y="693"/>
                        <a:pt x="3761" y="0"/>
                        <a:pt x="5611" y="0"/>
                      </a:cubicBezTo>
                      <a:cubicBezTo>
                        <a:pt x="7542" y="0"/>
                        <a:pt x="8863" y="731"/>
                        <a:pt x="9107" y="1428"/>
                      </a:cubicBezTo>
                      <a:cubicBezTo>
                        <a:pt x="10998" y="6780"/>
                        <a:pt x="10998" y="6780"/>
                        <a:pt x="10998" y="6780"/>
                      </a:cubicBezTo>
                      <a:cubicBezTo>
                        <a:pt x="11168" y="7271"/>
                        <a:pt x="10892" y="7801"/>
                        <a:pt x="10376" y="7967"/>
                      </a:cubicBezTo>
                      <a:cubicBezTo>
                        <a:pt x="9863" y="8130"/>
                        <a:pt x="9302" y="7867"/>
                        <a:pt x="9132" y="7375"/>
                      </a:cubicBezTo>
                      <a:cubicBezTo>
                        <a:pt x="8579" y="5809"/>
                        <a:pt x="8579" y="5809"/>
                        <a:pt x="8579" y="5809"/>
                      </a:cubicBezTo>
                      <a:cubicBezTo>
                        <a:pt x="8298" y="8103"/>
                        <a:pt x="7871" y="10813"/>
                        <a:pt x="7266" y="12778"/>
                      </a:cubicBezTo>
                      <a:cubicBezTo>
                        <a:pt x="7103" y="13304"/>
                        <a:pt x="7030" y="13405"/>
                        <a:pt x="6761" y="13408"/>
                      </a:cubicBezTo>
                      <a:cubicBezTo>
                        <a:pt x="4460" y="13408"/>
                        <a:pt x="4460" y="13408"/>
                        <a:pt x="4460" y="13408"/>
                      </a:cubicBezTo>
                      <a:cubicBezTo>
                        <a:pt x="4188" y="13405"/>
                        <a:pt x="4115" y="13304"/>
                        <a:pt x="3952" y="12778"/>
                      </a:cubicBezTo>
                      <a:cubicBezTo>
                        <a:pt x="3338" y="10783"/>
                        <a:pt x="2907" y="8021"/>
                        <a:pt x="2627" y="5709"/>
                      </a:cubicBezTo>
                      <a:cubicBezTo>
                        <a:pt x="2037" y="7375"/>
                        <a:pt x="2037" y="7375"/>
                        <a:pt x="2037" y="7375"/>
                      </a:cubicBezTo>
                      <a:cubicBezTo>
                        <a:pt x="1867" y="7867"/>
                        <a:pt x="1310" y="8130"/>
                        <a:pt x="793" y="7967"/>
                      </a:cubicBezTo>
                      <a:cubicBezTo>
                        <a:pt x="277" y="7801"/>
                        <a:pt x="0" y="7271"/>
                        <a:pt x="175" y="6780"/>
                      </a:cubicBezTo>
                    </a:path>
                  </a:pathLst>
                </a:custGeom>
                <a:grpFill/>
                <a:ln w="0">
                  <a:solidFill>
                    <a:schemeClr val="bg1">
                      <a:lumMod val="50000"/>
                    </a:schemeClr>
                  </a:solidFill>
                  <a:prstDash val="solid"/>
                  <a:round/>
                  <a:headEnd/>
                  <a:tailEnd/>
                </a:ln>
              </p:spPr>
              <p:txBody>
                <a:bodyPr/>
                <a:lstStyle/>
                <a:p>
                  <a:pPr fontAlgn="base">
                    <a:spcBef>
                      <a:spcPct val="0"/>
                    </a:spcBef>
                    <a:spcAft>
                      <a:spcPct val="0"/>
                    </a:spcAft>
                    <a:defRPr/>
                  </a:pPr>
                  <a:endParaRPr lang="en-US" dirty="0">
                    <a:solidFill>
                      <a:srgbClr val="000000"/>
                    </a:solidFill>
                  </a:endParaRPr>
                </a:p>
              </p:txBody>
            </p:sp>
          </p:grpSp>
          <p:grpSp>
            <p:nvGrpSpPr>
              <p:cNvPr id="35" name="Group 41"/>
              <p:cNvGrpSpPr>
                <a:grpSpLocks noChangeAspect="1"/>
              </p:cNvGrpSpPr>
              <p:nvPr/>
            </p:nvGrpSpPr>
            <p:grpSpPr>
              <a:xfrm>
                <a:off x="6512944" y="2112360"/>
                <a:ext cx="213750" cy="365760"/>
                <a:chOff x="5384801" y="633413"/>
                <a:chExt cx="166688" cy="287338"/>
              </a:xfrm>
              <a:grpFill/>
            </p:grpSpPr>
            <p:sp>
              <p:nvSpPr>
                <p:cNvPr id="46" name="Oval 45"/>
                <p:cNvSpPr>
                  <a:spLocks noChangeArrowheads="1"/>
                </p:cNvSpPr>
                <p:nvPr/>
              </p:nvSpPr>
              <p:spPr bwMode="auto">
                <a:xfrm>
                  <a:off x="5429251" y="633413"/>
                  <a:ext cx="77788" cy="77788"/>
                </a:xfrm>
                <a:prstGeom prst="ellipse">
                  <a:avLst/>
                </a:prstGeom>
                <a:grpFill/>
                <a:ln w="0">
                  <a:solidFill>
                    <a:schemeClr val="bg1">
                      <a:lumMod val="50000"/>
                    </a:schemeClr>
                  </a:solidFill>
                  <a:prstDash val="solid"/>
                  <a:round/>
                  <a:headEnd/>
                  <a:tailEnd/>
                </a:ln>
              </p:spPr>
              <p:txBody>
                <a:bodyPr/>
                <a:lstStyle/>
                <a:p>
                  <a:pPr fontAlgn="base">
                    <a:spcBef>
                      <a:spcPct val="0"/>
                    </a:spcBef>
                    <a:spcAft>
                      <a:spcPct val="0"/>
                    </a:spcAft>
                    <a:defRPr/>
                  </a:pPr>
                  <a:endParaRPr lang="en-US" dirty="0">
                    <a:solidFill>
                      <a:srgbClr val="000000"/>
                    </a:solidFill>
                  </a:endParaRPr>
                </a:p>
              </p:txBody>
            </p:sp>
            <p:sp>
              <p:nvSpPr>
                <p:cNvPr id="47" name="Freeform 46"/>
                <p:cNvSpPr>
                  <a:spLocks/>
                </p:cNvSpPr>
                <p:nvPr/>
              </p:nvSpPr>
              <p:spPr bwMode="auto">
                <a:xfrm>
                  <a:off x="5384801" y="720726"/>
                  <a:ext cx="166688" cy="200025"/>
                </a:xfrm>
                <a:custGeom>
                  <a:avLst/>
                  <a:gdLst>
                    <a:gd name="T0" fmla="*/ 175 w 11168"/>
                    <a:gd name="T1" fmla="*/ 6780 h 13408"/>
                    <a:gd name="T2" fmla="*/ 2062 w 11168"/>
                    <a:gd name="T3" fmla="*/ 1428 h 13408"/>
                    <a:gd name="T4" fmla="*/ 5611 w 11168"/>
                    <a:gd name="T5" fmla="*/ 0 h 13408"/>
                    <a:gd name="T6" fmla="*/ 9107 w 11168"/>
                    <a:gd name="T7" fmla="*/ 1428 h 13408"/>
                    <a:gd name="T8" fmla="*/ 10998 w 11168"/>
                    <a:gd name="T9" fmla="*/ 6780 h 13408"/>
                    <a:gd name="T10" fmla="*/ 10376 w 11168"/>
                    <a:gd name="T11" fmla="*/ 7967 h 13408"/>
                    <a:gd name="T12" fmla="*/ 9132 w 11168"/>
                    <a:gd name="T13" fmla="*/ 7375 h 13408"/>
                    <a:gd name="T14" fmla="*/ 8579 w 11168"/>
                    <a:gd name="T15" fmla="*/ 5809 h 13408"/>
                    <a:gd name="T16" fmla="*/ 7266 w 11168"/>
                    <a:gd name="T17" fmla="*/ 12778 h 13408"/>
                    <a:gd name="T18" fmla="*/ 6761 w 11168"/>
                    <a:gd name="T19" fmla="*/ 13408 h 13408"/>
                    <a:gd name="T20" fmla="*/ 4460 w 11168"/>
                    <a:gd name="T21" fmla="*/ 13408 h 13408"/>
                    <a:gd name="T22" fmla="*/ 3952 w 11168"/>
                    <a:gd name="T23" fmla="*/ 12778 h 13408"/>
                    <a:gd name="T24" fmla="*/ 2627 w 11168"/>
                    <a:gd name="T25" fmla="*/ 5709 h 13408"/>
                    <a:gd name="T26" fmla="*/ 2037 w 11168"/>
                    <a:gd name="T27" fmla="*/ 7375 h 13408"/>
                    <a:gd name="T28" fmla="*/ 793 w 11168"/>
                    <a:gd name="T29" fmla="*/ 7967 h 13408"/>
                    <a:gd name="T30" fmla="*/ 175 w 11168"/>
                    <a:gd name="T31" fmla="*/ 6780 h 1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68" h="13408">
                      <a:moveTo>
                        <a:pt x="175" y="6780"/>
                      </a:moveTo>
                      <a:cubicBezTo>
                        <a:pt x="2062" y="1428"/>
                        <a:pt x="2062" y="1428"/>
                        <a:pt x="2062" y="1428"/>
                      </a:cubicBezTo>
                      <a:cubicBezTo>
                        <a:pt x="2322" y="693"/>
                        <a:pt x="3761" y="0"/>
                        <a:pt x="5611" y="0"/>
                      </a:cubicBezTo>
                      <a:cubicBezTo>
                        <a:pt x="7542" y="0"/>
                        <a:pt x="8863" y="731"/>
                        <a:pt x="9107" y="1428"/>
                      </a:cubicBezTo>
                      <a:cubicBezTo>
                        <a:pt x="10998" y="6780"/>
                        <a:pt x="10998" y="6780"/>
                        <a:pt x="10998" y="6780"/>
                      </a:cubicBezTo>
                      <a:cubicBezTo>
                        <a:pt x="11168" y="7271"/>
                        <a:pt x="10892" y="7801"/>
                        <a:pt x="10376" y="7967"/>
                      </a:cubicBezTo>
                      <a:cubicBezTo>
                        <a:pt x="9863" y="8130"/>
                        <a:pt x="9302" y="7867"/>
                        <a:pt x="9132" y="7375"/>
                      </a:cubicBezTo>
                      <a:cubicBezTo>
                        <a:pt x="8579" y="5809"/>
                        <a:pt x="8579" y="5809"/>
                        <a:pt x="8579" y="5809"/>
                      </a:cubicBezTo>
                      <a:cubicBezTo>
                        <a:pt x="8298" y="8103"/>
                        <a:pt x="7871" y="10813"/>
                        <a:pt x="7266" y="12778"/>
                      </a:cubicBezTo>
                      <a:cubicBezTo>
                        <a:pt x="7103" y="13304"/>
                        <a:pt x="7030" y="13405"/>
                        <a:pt x="6761" y="13408"/>
                      </a:cubicBezTo>
                      <a:cubicBezTo>
                        <a:pt x="4460" y="13408"/>
                        <a:pt x="4460" y="13408"/>
                        <a:pt x="4460" y="13408"/>
                      </a:cubicBezTo>
                      <a:cubicBezTo>
                        <a:pt x="4188" y="13405"/>
                        <a:pt x="4115" y="13304"/>
                        <a:pt x="3952" y="12778"/>
                      </a:cubicBezTo>
                      <a:cubicBezTo>
                        <a:pt x="3338" y="10783"/>
                        <a:pt x="2907" y="8021"/>
                        <a:pt x="2627" y="5709"/>
                      </a:cubicBezTo>
                      <a:cubicBezTo>
                        <a:pt x="2037" y="7375"/>
                        <a:pt x="2037" y="7375"/>
                        <a:pt x="2037" y="7375"/>
                      </a:cubicBezTo>
                      <a:cubicBezTo>
                        <a:pt x="1867" y="7867"/>
                        <a:pt x="1310" y="8130"/>
                        <a:pt x="793" y="7967"/>
                      </a:cubicBezTo>
                      <a:cubicBezTo>
                        <a:pt x="277" y="7801"/>
                        <a:pt x="0" y="7271"/>
                        <a:pt x="175" y="6780"/>
                      </a:cubicBezTo>
                    </a:path>
                  </a:pathLst>
                </a:custGeom>
                <a:grpFill/>
                <a:ln w="0">
                  <a:solidFill>
                    <a:schemeClr val="bg1">
                      <a:lumMod val="50000"/>
                    </a:schemeClr>
                  </a:solidFill>
                  <a:prstDash val="solid"/>
                  <a:round/>
                  <a:headEnd/>
                  <a:tailEnd/>
                </a:ln>
              </p:spPr>
              <p:txBody>
                <a:bodyPr/>
                <a:lstStyle/>
                <a:p>
                  <a:pPr fontAlgn="base">
                    <a:spcBef>
                      <a:spcPct val="0"/>
                    </a:spcBef>
                    <a:spcAft>
                      <a:spcPct val="0"/>
                    </a:spcAft>
                    <a:defRPr/>
                  </a:pPr>
                  <a:endParaRPr lang="en-US" dirty="0">
                    <a:solidFill>
                      <a:srgbClr val="000000"/>
                    </a:solidFill>
                  </a:endParaRPr>
                </a:p>
              </p:txBody>
            </p:sp>
          </p:grpSp>
          <p:grpSp>
            <p:nvGrpSpPr>
              <p:cNvPr id="36" name="Group 42"/>
              <p:cNvGrpSpPr>
                <a:grpSpLocks noChangeAspect="1"/>
              </p:cNvGrpSpPr>
              <p:nvPr/>
            </p:nvGrpSpPr>
            <p:grpSpPr>
              <a:xfrm>
                <a:off x="7417689" y="471238"/>
                <a:ext cx="213750" cy="365760"/>
                <a:chOff x="5384801" y="633413"/>
                <a:chExt cx="166688" cy="287338"/>
              </a:xfrm>
              <a:grpFill/>
            </p:grpSpPr>
            <p:sp>
              <p:nvSpPr>
                <p:cNvPr id="44" name="Oval 43"/>
                <p:cNvSpPr>
                  <a:spLocks noChangeArrowheads="1"/>
                </p:cNvSpPr>
                <p:nvPr/>
              </p:nvSpPr>
              <p:spPr bwMode="auto">
                <a:xfrm>
                  <a:off x="5429251" y="633413"/>
                  <a:ext cx="77788" cy="77788"/>
                </a:xfrm>
                <a:prstGeom prst="ellipse">
                  <a:avLst/>
                </a:prstGeom>
                <a:grpFill/>
                <a:ln w="0">
                  <a:solidFill>
                    <a:schemeClr val="bg1">
                      <a:lumMod val="50000"/>
                    </a:schemeClr>
                  </a:solidFill>
                  <a:prstDash val="solid"/>
                  <a:round/>
                  <a:headEnd/>
                  <a:tailEnd/>
                </a:ln>
              </p:spPr>
              <p:txBody>
                <a:bodyPr/>
                <a:lstStyle/>
                <a:p>
                  <a:pPr fontAlgn="base">
                    <a:spcBef>
                      <a:spcPct val="0"/>
                    </a:spcBef>
                    <a:spcAft>
                      <a:spcPct val="0"/>
                    </a:spcAft>
                    <a:defRPr/>
                  </a:pPr>
                  <a:endParaRPr lang="en-US" dirty="0">
                    <a:solidFill>
                      <a:srgbClr val="000000"/>
                    </a:solidFill>
                  </a:endParaRPr>
                </a:p>
              </p:txBody>
            </p:sp>
            <p:sp>
              <p:nvSpPr>
                <p:cNvPr id="45" name="Freeform 44"/>
                <p:cNvSpPr>
                  <a:spLocks/>
                </p:cNvSpPr>
                <p:nvPr/>
              </p:nvSpPr>
              <p:spPr bwMode="auto">
                <a:xfrm>
                  <a:off x="5384801" y="720726"/>
                  <a:ext cx="166688" cy="200025"/>
                </a:xfrm>
                <a:custGeom>
                  <a:avLst/>
                  <a:gdLst>
                    <a:gd name="T0" fmla="*/ 175 w 11168"/>
                    <a:gd name="T1" fmla="*/ 6780 h 13408"/>
                    <a:gd name="T2" fmla="*/ 2062 w 11168"/>
                    <a:gd name="T3" fmla="*/ 1428 h 13408"/>
                    <a:gd name="T4" fmla="*/ 5611 w 11168"/>
                    <a:gd name="T5" fmla="*/ 0 h 13408"/>
                    <a:gd name="T6" fmla="*/ 9107 w 11168"/>
                    <a:gd name="T7" fmla="*/ 1428 h 13408"/>
                    <a:gd name="T8" fmla="*/ 10998 w 11168"/>
                    <a:gd name="T9" fmla="*/ 6780 h 13408"/>
                    <a:gd name="T10" fmla="*/ 10376 w 11168"/>
                    <a:gd name="T11" fmla="*/ 7967 h 13408"/>
                    <a:gd name="T12" fmla="*/ 9132 w 11168"/>
                    <a:gd name="T13" fmla="*/ 7375 h 13408"/>
                    <a:gd name="T14" fmla="*/ 8579 w 11168"/>
                    <a:gd name="T15" fmla="*/ 5809 h 13408"/>
                    <a:gd name="T16" fmla="*/ 7266 w 11168"/>
                    <a:gd name="T17" fmla="*/ 12778 h 13408"/>
                    <a:gd name="T18" fmla="*/ 6761 w 11168"/>
                    <a:gd name="T19" fmla="*/ 13408 h 13408"/>
                    <a:gd name="T20" fmla="*/ 4460 w 11168"/>
                    <a:gd name="T21" fmla="*/ 13408 h 13408"/>
                    <a:gd name="T22" fmla="*/ 3952 w 11168"/>
                    <a:gd name="T23" fmla="*/ 12778 h 13408"/>
                    <a:gd name="T24" fmla="*/ 2627 w 11168"/>
                    <a:gd name="T25" fmla="*/ 5709 h 13408"/>
                    <a:gd name="T26" fmla="*/ 2037 w 11168"/>
                    <a:gd name="T27" fmla="*/ 7375 h 13408"/>
                    <a:gd name="T28" fmla="*/ 793 w 11168"/>
                    <a:gd name="T29" fmla="*/ 7967 h 13408"/>
                    <a:gd name="T30" fmla="*/ 175 w 11168"/>
                    <a:gd name="T31" fmla="*/ 6780 h 13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68" h="13408">
                      <a:moveTo>
                        <a:pt x="175" y="6780"/>
                      </a:moveTo>
                      <a:cubicBezTo>
                        <a:pt x="2062" y="1428"/>
                        <a:pt x="2062" y="1428"/>
                        <a:pt x="2062" y="1428"/>
                      </a:cubicBezTo>
                      <a:cubicBezTo>
                        <a:pt x="2322" y="693"/>
                        <a:pt x="3761" y="0"/>
                        <a:pt x="5611" y="0"/>
                      </a:cubicBezTo>
                      <a:cubicBezTo>
                        <a:pt x="7542" y="0"/>
                        <a:pt x="8863" y="731"/>
                        <a:pt x="9107" y="1428"/>
                      </a:cubicBezTo>
                      <a:cubicBezTo>
                        <a:pt x="10998" y="6780"/>
                        <a:pt x="10998" y="6780"/>
                        <a:pt x="10998" y="6780"/>
                      </a:cubicBezTo>
                      <a:cubicBezTo>
                        <a:pt x="11168" y="7271"/>
                        <a:pt x="10892" y="7801"/>
                        <a:pt x="10376" y="7967"/>
                      </a:cubicBezTo>
                      <a:cubicBezTo>
                        <a:pt x="9863" y="8130"/>
                        <a:pt x="9302" y="7867"/>
                        <a:pt x="9132" y="7375"/>
                      </a:cubicBezTo>
                      <a:cubicBezTo>
                        <a:pt x="8579" y="5809"/>
                        <a:pt x="8579" y="5809"/>
                        <a:pt x="8579" y="5809"/>
                      </a:cubicBezTo>
                      <a:cubicBezTo>
                        <a:pt x="8298" y="8103"/>
                        <a:pt x="7871" y="10813"/>
                        <a:pt x="7266" y="12778"/>
                      </a:cubicBezTo>
                      <a:cubicBezTo>
                        <a:pt x="7103" y="13304"/>
                        <a:pt x="7030" y="13405"/>
                        <a:pt x="6761" y="13408"/>
                      </a:cubicBezTo>
                      <a:cubicBezTo>
                        <a:pt x="4460" y="13408"/>
                        <a:pt x="4460" y="13408"/>
                        <a:pt x="4460" y="13408"/>
                      </a:cubicBezTo>
                      <a:cubicBezTo>
                        <a:pt x="4188" y="13405"/>
                        <a:pt x="4115" y="13304"/>
                        <a:pt x="3952" y="12778"/>
                      </a:cubicBezTo>
                      <a:cubicBezTo>
                        <a:pt x="3338" y="10783"/>
                        <a:pt x="2907" y="8021"/>
                        <a:pt x="2627" y="5709"/>
                      </a:cubicBezTo>
                      <a:cubicBezTo>
                        <a:pt x="2037" y="7375"/>
                        <a:pt x="2037" y="7375"/>
                        <a:pt x="2037" y="7375"/>
                      </a:cubicBezTo>
                      <a:cubicBezTo>
                        <a:pt x="1867" y="7867"/>
                        <a:pt x="1310" y="8130"/>
                        <a:pt x="793" y="7967"/>
                      </a:cubicBezTo>
                      <a:cubicBezTo>
                        <a:pt x="277" y="7801"/>
                        <a:pt x="0" y="7271"/>
                        <a:pt x="175" y="6780"/>
                      </a:cubicBezTo>
                    </a:path>
                  </a:pathLst>
                </a:custGeom>
                <a:grpFill/>
                <a:ln w="0">
                  <a:solidFill>
                    <a:schemeClr val="bg1">
                      <a:lumMod val="50000"/>
                    </a:schemeClr>
                  </a:solidFill>
                  <a:prstDash val="solid"/>
                  <a:round/>
                  <a:headEnd/>
                  <a:tailEnd/>
                </a:ln>
              </p:spPr>
              <p:txBody>
                <a:bodyPr/>
                <a:lstStyle/>
                <a:p>
                  <a:pPr fontAlgn="base">
                    <a:spcBef>
                      <a:spcPct val="0"/>
                    </a:spcBef>
                    <a:spcAft>
                      <a:spcPct val="0"/>
                    </a:spcAft>
                    <a:defRPr/>
                  </a:pPr>
                  <a:endParaRPr lang="en-US" dirty="0">
                    <a:solidFill>
                      <a:srgbClr val="000000"/>
                    </a:solidFill>
                  </a:endParaRPr>
                </a:p>
              </p:txBody>
            </p:sp>
          </p:grpSp>
        </p:grpSp>
        <p:grpSp>
          <p:nvGrpSpPr>
            <p:cNvPr id="37" name="Group 110"/>
            <p:cNvGrpSpPr>
              <a:grpSpLocks/>
            </p:cNvGrpSpPr>
            <p:nvPr/>
          </p:nvGrpSpPr>
          <p:grpSpPr bwMode="auto">
            <a:xfrm>
              <a:off x="6886575" y="2132013"/>
              <a:ext cx="0" cy="1333500"/>
              <a:chOff x="5935994" y="419100"/>
              <a:chExt cx="0" cy="2395728"/>
            </a:xfrm>
            <a:grpFill/>
          </p:grpSpPr>
          <p:cxnSp>
            <p:nvCxnSpPr>
              <p:cNvPr id="112" name="Straight Connector 111"/>
              <p:cNvCxnSpPr/>
              <p:nvPr/>
            </p:nvCxnSpPr>
            <p:spPr>
              <a:xfrm flipH="1">
                <a:off x="5935994" y="419100"/>
                <a:ext cx="0" cy="2395728"/>
              </a:xfrm>
              <a:prstGeom prst="line">
                <a:avLst/>
              </a:prstGeom>
              <a:grpFill/>
              <a:ln w="25400" cap="rnd">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a:off x="5935994" y="419100"/>
                <a:ext cx="0" cy="2395728"/>
              </a:xfrm>
              <a:prstGeom prst="line">
                <a:avLst/>
              </a:prstGeom>
              <a:grpFill/>
              <a:ln w="381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17" name="Freeform 116"/>
            <p:cNvSpPr/>
            <p:nvPr/>
          </p:nvSpPr>
          <p:spPr>
            <a:xfrm>
              <a:off x="6007100" y="1373188"/>
              <a:ext cx="2779713" cy="2076450"/>
            </a:xfrm>
            <a:custGeom>
              <a:avLst/>
              <a:gdLst>
                <a:gd name="connsiteX0" fmla="*/ 0 w 3287306"/>
                <a:gd name="connsiteY0" fmla="*/ 2441070 h 2441070"/>
                <a:gd name="connsiteX1" fmla="*/ 801045 w 3287306"/>
                <a:gd name="connsiteY1" fmla="*/ 1798723 h 2441070"/>
                <a:gd name="connsiteX2" fmla="*/ 1624761 w 3287306"/>
                <a:gd name="connsiteY2" fmla="*/ 151 h 2441070"/>
                <a:gd name="connsiteX3" fmla="*/ 2440919 w 3287306"/>
                <a:gd name="connsiteY3" fmla="*/ 1700481 h 2441070"/>
                <a:gd name="connsiteX4" fmla="*/ 3287306 w 3287306"/>
                <a:gd name="connsiteY4" fmla="*/ 2395727 h 2441070"/>
                <a:gd name="connsiteX0" fmla="*/ 0 w 3287306"/>
                <a:gd name="connsiteY0" fmla="*/ 2441070 h 2441070"/>
                <a:gd name="connsiteX1" fmla="*/ 801045 w 3287306"/>
                <a:gd name="connsiteY1" fmla="*/ 1798723 h 2441070"/>
                <a:gd name="connsiteX2" fmla="*/ 1642145 w 3287306"/>
                <a:gd name="connsiteY2" fmla="*/ 151 h 2441070"/>
                <a:gd name="connsiteX3" fmla="*/ 2440919 w 3287306"/>
                <a:gd name="connsiteY3" fmla="*/ 1700481 h 2441070"/>
                <a:gd name="connsiteX4" fmla="*/ 3287306 w 3287306"/>
                <a:gd name="connsiteY4" fmla="*/ 2395727 h 2441070"/>
                <a:gd name="connsiteX0" fmla="*/ 0 w 3287306"/>
                <a:gd name="connsiteY0" fmla="*/ 2441070 h 2441070"/>
                <a:gd name="connsiteX1" fmla="*/ 801045 w 3287306"/>
                <a:gd name="connsiteY1" fmla="*/ 1798723 h 2441070"/>
                <a:gd name="connsiteX2" fmla="*/ 1642145 w 3287306"/>
                <a:gd name="connsiteY2" fmla="*/ 151 h 2441070"/>
                <a:gd name="connsiteX3" fmla="*/ 2440919 w 3287306"/>
                <a:gd name="connsiteY3" fmla="*/ 1700481 h 2441070"/>
                <a:gd name="connsiteX4" fmla="*/ 3287306 w 3287306"/>
                <a:gd name="connsiteY4" fmla="*/ 2395727 h 2441070"/>
                <a:gd name="connsiteX0" fmla="*/ 0 w 3287306"/>
                <a:gd name="connsiteY0" fmla="*/ 2440920 h 2440920"/>
                <a:gd name="connsiteX1" fmla="*/ 801045 w 3287306"/>
                <a:gd name="connsiteY1" fmla="*/ 1798573 h 2440920"/>
                <a:gd name="connsiteX2" fmla="*/ 1642145 w 3287306"/>
                <a:gd name="connsiteY2" fmla="*/ 1 h 2440920"/>
                <a:gd name="connsiteX3" fmla="*/ 2440919 w 3287306"/>
                <a:gd name="connsiteY3" fmla="*/ 1700331 h 2440920"/>
                <a:gd name="connsiteX4" fmla="*/ 3287306 w 3287306"/>
                <a:gd name="connsiteY4" fmla="*/ 2395577 h 2440920"/>
                <a:gd name="connsiteX0" fmla="*/ 0 w 3287306"/>
                <a:gd name="connsiteY0" fmla="*/ 2440932 h 2440932"/>
                <a:gd name="connsiteX1" fmla="*/ 658496 w 3287306"/>
                <a:gd name="connsiteY1" fmla="*/ 1729049 h 2440932"/>
                <a:gd name="connsiteX2" fmla="*/ 1642145 w 3287306"/>
                <a:gd name="connsiteY2" fmla="*/ 13 h 2440932"/>
                <a:gd name="connsiteX3" fmla="*/ 2440919 w 3287306"/>
                <a:gd name="connsiteY3" fmla="*/ 1700343 h 2440932"/>
                <a:gd name="connsiteX4" fmla="*/ 3287306 w 3287306"/>
                <a:gd name="connsiteY4" fmla="*/ 2395589 h 2440932"/>
                <a:gd name="connsiteX0" fmla="*/ 0 w 3287306"/>
                <a:gd name="connsiteY0" fmla="*/ 2440926 h 2440926"/>
                <a:gd name="connsiteX1" fmla="*/ 658496 w 3287306"/>
                <a:gd name="connsiteY1" fmla="*/ 1729043 h 2440926"/>
                <a:gd name="connsiteX2" fmla="*/ 1642145 w 3287306"/>
                <a:gd name="connsiteY2" fmla="*/ 7 h 2440926"/>
                <a:gd name="connsiteX3" fmla="*/ 2607806 w 3287306"/>
                <a:gd name="connsiteY3" fmla="*/ 1749012 h 2440926"/>
                <a:gd name="connsiteX4" fmla="*/ 3287306 w 3287306"/>
                <a:gd name="connsiteY4" fmla="*/ 2395583 h 2440926"/>
                <a:gd name="connsiteX0" fmla="*/ 0 w 3242107"/>
                <a:gd name="connsiteY0" fmla="*/ 2406158 h 2406158"/>
                <a:gd name="connsiteX1" fmla="*/ 613297 w 3242107"/>
                <a:gd name="connsiteY1" fmla="*/ 1729043 h 2406158"/>
                <a:gd name="connsiteX2" fmla="*/ 1596946 w 3242107"/>
                <a:gd name="connsiteY2" fmla="*/ 7 h 2406158"/>
                <a:gd name="connsiteX3" fmla="*/ 2562607 w 3242107"/>
                <a:gd name="connsiteY3" fmla="*/ 1749012 h 2406158"/>
                <a:gd name="connsiteX4" fmla="*/ 3242107 w 3242107"/>
                <a:gd name="connsiteY4" fmla="*/ 2395583 h 2406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2107" h="2406158">
                  <a:moveTo>
                    <a:pt x="0" y="2406158"/>
                  </a:moveTo>
                  <a:cubicBezTo>
                    <a:pt x="265125" y="2288394"/>
                    <a:pt x="347139" y="2130068"/>
                    <a:pt x="613297" y="1729043"/>
                  </a:cubicBezTo>
                  <a:cubicBezTo>
                    <a:pt x="879455" y="1328018"/>
                    <a:pt x="1272061" y="-3321"/>
                    <a:pt x="1596946" y="7"/>
                  </a:cubicBezTo>
                  <a:cubicBezTo>
                    <a:pt x="1921831" y="3335"/>
                    <a:pt x="2288414" y="1349749"/>
                    <a:pt x="2562607" y="1749012"/>
                  </a:cubicBezTo>
                  <a:cubicBezTo>
                    <a:pt x="2836800" y="2148275"/>
                    <a:pt x="2957459" y="2247591"/>
                    <a:pt x="3242107" y="239558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ln>
                  <a:solidFill>
                    <a:sysClr val="windowText" lastClr="000000"/>
                  </a:solidFill>
                </a:ln>
                <a:solidFill>
                  <a:srgbClr val="FFFFFF"/>
                </a:solidFill>
              </a:endParaRPr>
            </a:p>
          </p:txBody>
        </p:sp>
      </p:grpSp>
      <p:sp>
        <p:nvSpPr>
          <p:cNvPr id="26628" name="Rectangle 19"/>
          <p:cNvSpPr>
            <a:spLocks noGrp="1" noChangeArrowheads="1"/>
          </p:cNvSpPr>
          <p:nvPr>
            <p:ph type="title" idx="4294967295"/>
          </p:nvPr>
        </p:nvSpPr>
        <p:spPr>
          <a:xfrm>
            <a:off x="76200" y="304800"/>
            <a:ext cx="8778875" cy="877888"/>
          </a:xfrm>
        </p:spPr>
        <p:txBody>
          <a:bodyPr lIns="91440" tIns="45720" rIns="91440" bIns="45720" anchor="b">
            <a:noAutofit/>
          </a:bodyPr>
          <a:lstStyle/>
          <a:p>
            <a:r>
              <a:rPr lang="en-US" sz="3600" dirty="0" smtClean="0">
                <a:solidFill>
                  <a:schemeClr val="tx1"/>
                </a:solidFill>
                <a:ea typeface="ヒラギノ角ゴ Pro W3" charset="-128"/>
              </a:rPr>
              <a:t>Many considered poor feeders are actually within the normal range</a:t>
            </a:r>
          </a:p>
        </p:txBody>
      </p:sp>
      <p:sp>
        <p:nvSpPr>
          <p:cNvPr id="26629" name="TextBox 3"/>
          <p:cNvSpPr txBox="1">
            <a:spLocks noChangeArrowheads="1"/>
          </p:cNvSpPr>
          <p:nvPr/>
        </p:nvSpPr>
        <p:spPr bwMode="auto">
          <a:xfrm>
            <a:off x="4495800" y="6275070"/>
            <a:ext cx="3850005" cy="274320"/>
          </a:xfrm>
          <a:prstGeom prst="rect">
            <a:avLst/>
          </a:prstGeom>
          <a:noFill/>
          <a:ln w="9525">
            <a:noFill/>
            <a:miter lim="800000"/>
            <a:headEnd/>
            <a:tailEnd/>
          </a:ln>
        </p:spPr>
        <p:txBody>
          <a:bodyPr wrap="square" anchor="b">
            <a:spAutoFit/>
          </a:bodyPr>
          <a:lstStyle/>
          <a:p>
            <a:pPr fontAlgn="base">
              <a:lnSpc>
                <a:spcPct val="85000"/>
              </a:lnSpc>
              <a:spcBef>
                <a:spcPts val="200"/>
              </a:spcBef>
              <a:spcAft>
                <a:spcPct val="0"/>
              </a:spcAft>
            </a:pPr>
            <a:r>
              <a:rPr lang="en-US" sz="1400" dirty="0">
                <a:solidFill>
                  <a:srgbClr val="000000"/>
                </a:solidFill>
                <a:latin typeface="Calibri" pitchFamily="34" charset="0"/>
              </a:rPr>
              <a:t>Saarilehto S,  et al. </a:t>
            </a:r>
            <a:r>
              <a:rPr lang="en-US" sz="1400" i="1" dirty="0">
                <a:solidFill>
                  <a:srgbClr val="000000"/>
                </a:solidFill>
                <a:latin typeface="Calibri" pitchFamily="34" charset="0"/>
              </a:rPr>
              <a:t>Pediatr</a:t>
            </a:r>
            <a:r>
              <a:rPr lang="en-US" sz="1400" dirty="0">
                <a:solidFill>
                  <a:srgbClr val="000000"/>
                </a:solidFill>
                <a:latin typeface="Calibri" pitchFamily="34" charset="0"/>
              </a:rPr>
              <a:t>. 2004;144(3): 363-367.</a:t>
            </a:r>
          </a:p>
        </p:txBody>
      </p:sp>
      <p:sp>
        <p:nvSpPr>
          <p:cNvPr id="6" name="Slide Number Placeholder 5"/>
          <p:cNvSpPr txBox="1">
            <a:spLocks noGrp="1"/>
          </p:cNvSpPr>
          <p:nvPr/>
        </p:nvSpPr>
        <p:spPr bwMode="auto">
          <a:xfrm>
            <a:off x="8720138" y="7176770"/>
            <a:ext cx="130175" cy="152400"/>
          </a:xfrm>
          <a:prstGeom prst="rect">
            <a:avLst/>
          </a:prstGeom>
          <a:noFill/>
          <a:ln>
            <a:miter lim="800000"/>
            <a:headEnd/>
            <a:tailEnd/>
          </a:ln>
        </p:spPr>
        <p:txBody>
          <a:bodyPr wrap="none" lIns="0" tIns="0" rIns="0" bIns="0" anchor="b">
            <a:spAutoFit/>
          </a:bodyPr>
          <a:lstStyle/>
          <a:p>
            <a:pPr algn="r" fontAlgn="base">
              <a:spcBef>
                <a:spcPct val="0"/>
              </a:spcBef>
              <a:spcAft>
                <a:spcPct val="0"/>
              </a:spcAft>
              <a:defRPr/>
            </a:pPr>
            <a:fld id="{F539000A-452E-4C43-831A-79803ED4D760}" type="slidenum">
              <a:rPr lang="en-US" sz="1000">
                <a:solidFill>
                  <a:srgbClr val="000000"/>
                </a:solidFill>
              </a:rPr>
              <a:pPr algn="r" fontAlgn="base">
                <a:spcBef>
                  <a:spcPct val="0"/>
                </a:spcBef>
                <a:spcAft>
                  <a:spcPct val="0"/>
                </a:spcAft>
                <a:defRPr/>
              </a:pPr>
              <a:t>33</a:t>
            </a:fld>
            <a:endParaRPr lang="en-US" sz="1000" dirty="0">
              <a:solidFill>
                <a:srgbClr val="000000"/>
              </a:solidFill>
            </a:endParaRPr>
          </a:p>
        </p:txBody>
      </p:sp>
      <p:sp>
        <p:nvSpPr>
          <p:cNvPr id="26631" name="AutoShape 8"/>
          <p:cNvSpPr>
            <a:spLocks noChangeArrowheads="1"/>
          </p:cNvSpPr>
          <p:nvPr/>
        </p:nvSpPr>
        <p:spPr bwMode="auto">
          <a:xfrm flipH="1">
            <a:off x="5839578" y="3535621"/>
            <a:ext cx="1031875" cy="1584325"/>
          </a:xfrm>
          <a:prstGeom prst="rtTriangle">
            <a:avLst/>
          </a:prstGeom>
          <a:noFill/>
          <a:ln w="28575">
            <a:solidFill>
              <a:srgbClr val="008000"/>
            </a:solidFill>
            <a:miter lim="800000"/>
            <a:headEnd/>
            <a:tailEnd/>
          </a:ln>
        </p:spPr>
        <p:txBody>
          <a:bodyPr wrap="none" anchor="ctr"/>
          <a:lstStyle/>
          <a:p>
            <a:pPr fontAlgn="base">
              <a:spcBef>
                <a:spcPct val="0"/>
              </a:spcBef>
              <a:spcAft>
                <a:spcPct val="0"/>
              </a:spcAft>
            </a:pPr>
            <a:endParaRPr lang="en-US" sz="2400" dirty="0">
              <a:solidFill>
                <a:srgbClr val="000000"/>
              </a:solidFill>
              <a:latin typeface="Times New Roman" pitchFamily="18" charset="0"/>
            </a:endParaRPr>
          </a:p>
        </p:txBody>
      </p:sp>
    </p:spTree>
    <p:extLst>
      <p:ext uri="{BB962C8B-B14F-4D97-AF65-F5344CB8AC3E}">
        <p14:creationId xmlns:p14="http://schemas.microsoft.com/office/powerpoint/2010/main" val="29969717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ChangeArrowheads="1"/>
          </p:cNvSpPr>
          <p:nvPr/>
        </p:nvSpPr>
        <p:spPr bwMode="auto">
          <a:xfrm>
            <a:off x="709631" y="0"/>
            <a:ext cx="7947025" cy="1120263"/>
          </a:xfrm>
          <a:prstGeom prst="rect">
            <a:avLst/>
          </a:prstGeom>
          <a:noFill/>
          <a:ln w="9525">
            <a:noFill/>
            <a:miter lim="800000"/>
            <a:headEnd/>
            <a:tailEnd/>
          </a:ln>
        </p:spPr>
        <p:txBody>
          <a:bodyPr tIns="0" rIns="0" anchor="b"/>
          <a:lstStyle/>
          <a:p>
            <a:pPr eaLnBrk="0" fontAlgn="base" hangingPunct="0">
              <a:lnSpc>
                <a:spcPct val="90000"/>
              </a:lnSpc>
              <a:spcBef>
                <a:spcPct val="0"/>
              </a:spcBef>
              <a:spcAft>
                <a:spcPct val="0"/>
              </a:spcAft>
            </a:pPr>
            <a:r>
              <a:rPr lang="en-US" sz="3600" dirty="0" smtClean="0">
                <a:latin typeface="+mj-lt"/>
              </a:rPr>
              <a:t>My modifications </a:t>
            </a:r>
            <a:r>
              <a:rPr lang="en-US" sz="3600" dirty="0">
                <a:latin typeface="+mj-lt"/>
              </a:rPr>
              <a:t>of Chatoor’s </a:t>
            </a:r>
            <a:r>
              <a:rPr lang="en-US" sz="3600" dirty="0" smtClean="0">
                <a:latin typeface="+mj-lt"/>
              </a:rPr>
              <a:t>classification</a:t>
            </a:r>
            <a:endParaRPr lang="en-US" sz="3600" dirty="0">
              <a:latin typeface="+mj-lt"/>
            </a:endParaRPr>
          </a:p>
        </p:txBody>
      </p:sp>
      <p:sp>
        <p:nvSpPr>
          <p:cNvPr id="36867" name="Rectangle 4"/>
          <p:cNvSpPr>
            <a:spLocks noChangeArrowheads="1"/>
          </p:cNvSpPr>
          <p:nvPr/>
        </p:nvSpPr>
        <p:spPr bwMode="auto">
          <a:xfrm>
            <a:off x="312296" y="2048376"/>
            <a:ext cx="8470900" cy="2380408"/>
          </a:xfrm>
          <a:prstGeom prst="rect">
            <a:avLst/>
          </a:prstGeom>
          <a:noFill/>
          <a:ln w="9525">
            <a:noFill/>
            <a:miter lim="800000"/>
            <a:headEnd/>
            <a:tailEnd/>
          </a:ln>
        </p:spPr>
        <p:txBody>
          <a:bodyPr rIns="0"/>
          <a:lstStyle/>
          <a:p>
            <a:pPr marL="228600" indent="-228600" eaLnBrk="0" fontAlgn="base" hangingPunct="0">
              <a:spcBef>
                <a:spcPct val="30000"/>
              </a:spcBef>
              <a:spcAft>
                <a:spcPct val="0"/>
              </a:spcAft>
              <a:buClr>
                <a:srgbClr val="3B284A"/>
              </a:buClr>
              <a:buFont typeface="Arial" pitchFamily="34" charset="0"/>
              <a:buChar char="•"/>
            </a:pPr>
            <a:r>
              <a:rPr lang="en-US" sz="3200" dirty="0" smtClean="0">
                <a:ea typeface="ヒラギノ角ゴ Pro W3" charset="-128"/>
              </a:rPr>
              <a:t>Three </a:t>
            </a:r>
            <a:r>
              <a:rPr lang="en-US" sz="3200" dirty="0">
                <a:ea typeface="ヒラギノ角ゴ Pro W3" charset="-128"/>
              </a:rPr>
              <a:t>categories  based on behavior not development</a:t>
            </a:r>
          </a:p>
          <a:p>
            <a:pPr marL="228600" indent="-228600" eaLnBrk="0" fontAlgn="base" hangingPunct="0">
              <a:spcBef>
                <a:spcPct val="30000"/>
              </a:spcBef>
              <a:spcAft>
                <a:spcPct val="0"/>
              </a:spcAft>
              <a:buClr>
                <a:srgbClr val="3B284A"/>
              </a:buClr>
              <a:buFont typeface="Arial" pitchFamily="34" charset="0"/>
              <a:buChar char="•"/>
            </a:pPr>
            <a:r>
              <a:rPr lang="en-US" sz="3200" dirty="0">
                <a:ea typeface="ヒラギノ角ゴ Pro W3" charset="-128"/>
              </a:rPr>
              <a:t>Red flags used to address organic causes </a:t>
            </a:r>
          </a:p>
          <a:p>
            <a:pPr marL="228600" indent="-228600" eaLnBrk="0" fontAlgn="base" hangingPunct="0">
              <a:spcBef>
                <a:spcPct val="30000"/>
              </a:spcBef>
              <a:spcAft>
                <a:spcPct val="0"/>
              </a:spcAft>
              <a:buClr>
                <a:srgbClr val="3B284A"/>
              </a:buClr>
              <a:buFont typeface="Arial" pitchFamily="34" charset="0"/>
              <a:buChar char="•"/>
            </a:pPr>
            <a:r>
              <a:rPr lang="en-US" sz="3200" dirty="0">
                <a:ea typeface="ヒラギノ角ゴ Pro W3" charset="-128"/>
              </a:rPr>
              <a:t>Terminology familiar to most clinicians</a:t>
            </a:r>
          </a:p>
          <a:p>
            <a:pPr marL="228600" indent="-228600" eaLnBrk="0" fontAlgn="base" hangingPunct="0">
              <a:spcBef>
                <a:spcPct val="30000"/>
              </a:spcBef>
              <a:spcAft>
                <a:spcPct val="0"/>
              </a:spcAft>
              <a:buClr>
                <a:srgbClr val="3B284A"/>
              </a:buClr>
              <a:buFont typeface="Arial" pitchFamily="34" charset="0"/>
              <a:buChar char="•"/>
            </a:pPr>
            <a:r>
              <a:rPr lang="en-US" sz="3200" dirty="0">
                <a:ea typeface="ヒラギノ角ゴ Pro W3" charset="-128"/>
              </a:rPr>
              <a:t>Includes children misperceived to have a poor appetite</a:t>
            </a:r>
          </a:p>
        </p:txBody>
      </p:sp>
      <p:sp>
        <p:nvSpPr>
          <p:cNvPr id="36868" name="Rectangle 4"/>
          <p:cNvSpPr>
            <a:spLocks noChangeArrowheads="1"/>
          </p:cNvSpPr>
          <p:nvPr/>
        </p:nvSpPr>
        <p:spPr bwMode="auto">
          <a:xfrm>
            <a:off x="1079308" y="6125283"/>
            <a:ext cx="6870700" cy="274637"/>
          </a:xfrm>
          <a:prstGeom prst="rect">
            <a:avLst/>
          </a:prstGeom>
          <a:noFill/>
          <a:ln w="9525">
            <a:noFill/>
            <a:miter lim="800000"/>
            <a:headEnd/>
            <a:tailEnd/>
          </a:ln>
        </p:spPr>
        <p:txBody>
          <a:bodyPr>
            <a:spAutoFit/>
          </a:bodyPr>
          <a:lstStyle/>
          <a:p>
            <a:pPr eaLnBrk="0" fontAlgn="base" hangingPunct="0">
              <a:spcBef>
                <a:spcPct val="0"/>
              </a:spcBef>
              <a:spcAft>
                <a:spcPct val="0"/>
              </a:spcAft>
            </a:pPr>
            <a:r>
              <a:rPr lang="en-US" sz="1200" dirty="0">
                <a:solidFill>
                  <a:srgbClr val="000000"/>
                </a:solidFill>
              </a:rPr>
              <a:t>Chatoor I. </a:t>
            </a:r>
            <a:r>
              <a:rPr lang="en-US" sz="1200" i="1" dirty="0">
                <a:solidFill>
                  <a:srgbClr val="000000"/>
                </a:solidFill>
              </a:rPr>
              <a:t>Child Adolesc Psychiatric Clin N Am. </a:t>
            </a:r>
            <a:r>
              <a:rPr lang="en-US" sz="1200" dirty="0">
                <a:solidFill>
                  <a:srgbClr val="000000"/>
                </a:solidFill>
              </a:rPr>
              <a:t>2002;11;163-183.</a:t>
            </a:r>
          </a:p>
        </p:txBody>
      </p:sp>
      <p:sp>
        <p:nvSpPr>
          <p:cNvPr id="5" name="Rectangle 4"/>
          <p:cNvSpPr>
            <a:spLocks noChangeArrowheads="1"/>
          </p:cNvSpPr>
          <p:nvPr/>
        </p:nvSpPr>
        <p:spPr bwMode="auto">
          <a:xfrm>
            <a:off x="1066453" y="6343785"/>
            <a:ext cx="6870700" cy="461665"/>
          </a:xfrm>
          <a:prstGeom prst="rect">
            <a:avLst/>
          </a:prstGeom>
          <a:noFill/>
          <a:ln w="9525">
            <a:noFill/>
            <a:miter lim="800000"/>
            <a:headEnd/>
            <a:tailEnd/>
          </a:ln>
        </p:spPr>
        <p:txBody>
          <a:bodyPr>
            <a:spAutoFit/>
          </a:bodyPr>
          <a:lstStyle/>
          <a:p>
            <a:pPr eaLnBrk="0" fontAlgn="base" hangingPunct="0">
              <a:spcBef>
                <a:spcPct val="0"/>
              </a:spcBef>
              <a:spcAft>
                <a:spcPct val="0"/>
              </a:spcAft>
            </a:pPr>
            <a:r>
              <a:rPr lang="en-US" sz="1200" dirty="0" smtClean="0">
                <a:solidFill>
                  <a:srgbClr val="000000"/>
                </a:solidFill>
              </a:rPr>
              <a:t>Kerzner B et al.  2009 Clinical Pediatrics</a:t>
            </a:r>
          </a:p>
          <a:p>
            <a:pPr eaLnBrk="0" fontAlgn="base" hangingPunct="0">
              <a:spcBef>
                <a:spcPct val="0"/>
              </a:spcBef>
              <a:spcAft>
                <a:spcPct val="0"/>
              </a:spcAft>
            </a:pPr>
            <a:r>
              <a:rPr lang="en-US" sz="1200" dirty="0" smtClean="0">
                <a:solidFill>
                  <a:srgbClr val="000000"/>
                </a:solidFill>
              </a:rPr>
              <a:t>Kerzner B et al    2015 Pediatrics </a:t>
            </a:r>
            <a:endParaRPr lang="en-US" sz="1200" dirty="0">
              <a:solidFill>
                <a:srgbClr val="000000"/>
              </a:solidFill>
            </a:endParaRPr>
          </a:p>
        </p:txBody>
      </p:sp>
    </p:spTree>
    <p:extLst>
      <p:ext uri="{BB962C8B-B14F-4D97-AF65-F5344CB8AC3E}">
        <p14:creationId xmlns:p14="http://schemas.microsoft.com/office/powerpoint/2010/main" val="15838658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 name="Rectangle 13"/>
          <p:cNvSpPr>
            <a:spLocks noChangeArrowheads="1"/>
          </p:cNvSpPr>
          <p:nvPr/>
        </p:nvSpPr>
        <p:spPr bwMode="auto">
          <a:xfrm>
            <a:off x="260536" y="1689802"/>
            <a:ext cx="4405312" cy="4948238"/>
          </a:xfrm>
          <a:prstGeom prst="roundRect">
            <a:avLst>
              <a:gd name="adj" fmla="val 8287"/>
            </a:avLst>
          </a:prstGeom>
          <a:solidFill>
            <a:schemeClr val="accent3">
              <a:lumMod val="20000"/>
              <a:lumOff val="80000"/>
            </a:schemeClr>
          </a:solidFill>
          <a:ln w="38100">
            <a:solidFill>
              <a:srgbClr val="00B050"/>
            </a:solidFill>
            <a:miter lim="800000"/>
            <a:headEnd/>
            <a:tailEnd/>
          </a:ln>
        </p:spPr>
        <p:txBody>
          <a:bodyPr wrap="none" anchor="ctr"/>
          <a:lstStyle/>
          <a:p>
            <a:pPr algn="ctr" eaLnBrk="0" fontAlgn="base" hangingPunct="0">
              <a:spcBef>
                <a:spcPct val="0"/>
              </a:spcBef>
              <a:spcAft>
                <a:spcPct val="0"/>
              </a:spcAft>
              <a:defRPr/>
            </a:pPr>
            <a:endParaRPr lang="en-US" sz="900" dirty="0">
              <a:ln>
                <a:solidFill>
                  <a:srgbClr val="FFFFFF">
                    <a:lumMod val="75000"/>
                  </a:srgbClr>
                </a:solidFill>
              </a:ln>
              <a:solidFill>
                <a:srgbClr val="000000"/>
              </a:solidFill>
            </a:endParaRPr>
          </a:p>
        </p:txBody>
      </p:sp>
      <p:sp>
        <p:nvSpPr>
          <p:cNvPr id="37894" name="Rectangle 18"/>
          <p:cNvSpPr>
            <a:spLocks noGrp="1" noChangeArrowheads="1"/>
          </p:cNvSpPr>
          <p:nvPr>
            <p:ph type="title" idx="4294967295"/>
          </p:nvPr>
        </p:nvSpPr>
        <p:spPr>
          <a:xfrm>
            <a:off x="457200" y="152400"/>
            <a:ext cx="8229600" cy="685800"/>
          </a:xfrm>
        </p:spPr>
        <p:txBody>
          <a:bodyPr lIns="91440" tIns="45720" rIns="91440" bIns="45720" anchor="b">
            <a:normAutofit/>
          </a:bodyPr>
          <a:lstStyle/>
          <a:p>
            <a:pPr algn="ctr"/>
            <a:r>
              <a:rPr lang="en-US" sz="3700" dirty="0" smtClean="0">
                <a:solidFill>
                  <a:schemeClr val="tx1"/>
                </a:solidFill>
                <a:ea typeface="ヒラギノ角ゴ Pro W3" charset="-128"/>
              </a:rPr>
              <a:t>Limited appetite</a:t>
            </a:r>
          </a:p>
        </p:txBody>
      </p:sp>
      <p:pic>
        <p:nvPicPr>
          <p:cNvPr id="33" name="Picture 4" descr="iStock_000003095455Medium"/>
          <p:cNvPicPr>
            <a:picLocks noChangeAspect="1" noChangeArrowheads="1"/>
          </p:cNvPicPr>
          <p:nvPr/>
        </p:nvPicPr>
        <p:blipFill>
          <a:blip r:embed="rId3" cstate="print"/>
          <a:srcRect l="29305" r="37071" b="50786"/>
          <a:stretch>
            <a:fillRect/>
          </a:stretch>
        </p:blipFill>
        <p:spPr bwMode="auto">
          <a:xfrm>
            <a:off x="460376" y="2176462"/>
            <a:ext cx="931862" cy="927101"/>
          </a:xfrm>
          <a:prstGeom prst="rect">
            <a:avLst/>
          </a:prstGeom>
          <a:ln>
            <a:noFill/>
          </a:ln>
          <a:effectLst>
            <a:softEdge rad="112500"/>
          </a:effectLst>
        </p:spPr>
      </p:pic>
      <p:pic>
        <p:nvPicPr>
          <p:cNvPr id="34" name="Picture 5" descr="GettyImages_77751894"/>
          <p:cNvPicPr>
            <a:picLocks noChangeAspect="1" noChangeArrowheads="1"/>
          </p:cNvPicPr>
          <p:nvPr/>
        </p:nvPicPr>
        <p:blipFill>
          <a:blip r:embed="rId4" cstate="print"/>
          <a:srcRect l="45201" t="4210" r="37688" b="65559"/>
          <a:stretch>
            <a:fillRect/>
          </a:stretch>
        </p:blipFill>
        <p:spPr bwMode="auto">
          <a:xfrm>
            <a:off x="476251" y="3263901"/>
            <a:ext cx="900112" cy="942974"/>
          </a:xfrm>
          <a:prstGeom prst="rect">
            <a:avLst/>
          </a:prstGeom>
          <a:ln>
            <a:noFill/>
          </a:ln>
          <a:effectLst>
            <a:softEdge rad="112500"/>
          </a:effectLst>
        </p:spPr>
      </p:pic>
      <p:sp>
        <p:nvSpPr>
          <p:cNvPr id="37898" name="Content Placeholder 2"/>
          <p:cNvSpPr txBox="1">
            <a:spLocks/>
          </p:cNvSpPr>
          <p:nvPr/>
        </p:nvSpPr>
        <p:spPr bwMode="auto">
          <a:xfrm>
            <a:off x="1448563" y="4549525"/>
            <a:ext cx="2164375" cy="701731"/>
          </a:xfrm>
          <a:prstGeom prst="rect">
            <a:avLst/>
          </a:prstGeom>
          <a:noFill/>
          <a:ln w="9525">
            <a:noFill/>
            <a:miter lim="800000"/>
            <a:headEnd/>
            <a:tailEnd/>
          </a:ln>
        </p:spPr>
        <p:txBody>
          <a:bodyPr wrap="none">
            <a:spAutoFit/>
          </a:bodyPr>
          <a:lstStyle/>
          <a:p>
            <a:pPr eaLnBrk="0" fontAlgn="base" hangingPunct="0">
              <a:lnSpc>
                <a:spcPct val="90000"/>
              </a:lnSpc>
              <a:spcBef>
                <a:spcPct val="50000"/>
              </a:spcBef>
              <a:spcAft>
                <a:spcPct val="0"/>
              </a:spcAft>
              <a:buSzPct val="100000"/>
            </a:pPr>
            <a:r>
              <a:rPr lang="en-US" sz="2200" b="1" u="sng" dirty="0" smtClean="0">
                <a:solidFill>
                  <a:srgbClr val="000000"/>
                </a:solidFill>
              </a:rPr>
              <a:t>Apathetic </a:t>
            </a:r>
            <a:r>
              <a:rPr lang="en-US" sz="2200" b="1" u="sng" dirty="0">
                <a:solidFill>
                  <a:srgbClr val="000000"/>
                </a:solidFill>
              </a:rPr>
              <a:t>and </a:t>
            </a:r>
            <a:br>
              <a:rPr lang="en-US" sz="2200" b="1" u="sng" dirty="0">
                <a:solidFill>
                  <a:srgbClr val="000000"/>
                </a:solidFill>
              </a:rPr>
            </a:br>
            <a:r>
              <a:rPr lang="en-US" sz="2200" b="1" u="sng" dirty="0">
                <a:solidFill>
                  <a:srgbClr val="000000"/>
                </a:solidFill>
              </a:rPr>
              <a:t>withdrawn </a:t>
            </a:r>
          </a:p>
        </p:txBody>
      </p:sp>
      <p:sp>
        <p:nvSpPr>
          <p:cNvPr id="37899" name="Content Placeholder 2"/>
          <p:cNvSpPr txBox="1">
            <a:spLocks/>
          </p:cNvSpPr>
          <p:nvPr/>
        </p:nvSpPr>
        <p:spPr bwMode="auto">
          <a:xfrm>
            <a:off x="1436688" y="2464250"/>
            <a:ext cx="2101857" cy="397032"/>
          </a:xfrm>
          <a:prstGeom prst="rect">
            <a:avLst/>
          </a:prstGeom>
          <a:noFill/>
          <a:ln w="9525">
            <a:noFill/>
            <a:miter lim="800000"/>
            <a:headEnd/>
            <a:tailEnd/>
          </a:ln>
        </p:spPr>
        <p:txBody>
          <a:bodyPr wrap="none">
            <a:spAutoFit/>
          </a:bodyPr>
          <a:lstStyle/>
          <a:p>
            <a:pPr eaLnBrk="0" fontAlgn="base" hangingPunct="0">
              <a:lnSpc>
                <a:spcPct val="90000"/>
              </a:lnSpc>
              <a:spcBef>
                <a:spcPct val="50000"/>
              </a:spcBef>
              <a:spcAft>
                <a:spcPct val="0"/>
              </a:spcAft>
              <a:buSzPct val="100000"/>
            </a:pPr>
            <a:r>
              <a:rPr lang="en-US" sz="2200" b="1" u="sng" dirty="0" smtClean="0">
                <a:solidFill>
                  <a:srgbClr val="000000"/>
                </a:solidFill>
              </a:rPr>
              <a:t>Misperception</a:t>
            </a:r>
            <a:endParaRPr lang="en-US" sz="2200" b="1" u="sng" dirty="0">
              <a:solidFill>
                <a:srgbClr val="000000"/>
              </a:solidFill>
            </a:endParaRPr>
          </a:p>
        </p:txBody>
      </p:sp>
      <p:sp>
        <p:nvSpPr>
          <p:cNvPr id="37900" name="Content Placeholder 2"/>
          <p:cNvSpPr txBox="1">
            <a:spLocks/>
          </p:cNvSpPr>
          <p:nvPr/>
        </p:nvSpPr>
        <p:spPr bwMode="auto">
          <a:xfrm>
            <a:off x="1424813" y="3492128"/>
            <a:ext cx="3170939" cy="397032"/>
          </a:xfrm>
          <a:prstGeom prst="rect">
            <a:avLst/>
          </a:prstGeom>
          <a:noFill/>
          <a:ln w="9525">
            <a:noFill/>
            <a:miter lim="800000"/>
            <a:headEnd/>
            <a:tailEnd/>
          </a:ln>
        </p:spPr>
        <p:txBody>
          <a:bodyPr wrap="square">
            <a:spAutoFit/>
          </a:bodyPr>
          <a:lstStyle/>
          <a:p>
            <a:pPr eaLnBrk="0" fontAlgn="base" hangingPunct="0">
              <a:lnSpc>
                <a:spcPct val="90000"/>
              </a:lnSpc>
              <a:spcBef>
                <a:spcPct val="50000"/>
              </a:spcBef>
              <a:spcAft>
                <a:spcPct val="0"/>
              </a:spcAft>
              <a:buSzPct val="100000"/>
            </a:pPr>
            <a:r>
              <a:rPr lang="en-US" sz="2200" b="1" u="sng" dirty="0" smtClean="0">
                <a:solidFill>
                  <a:srgbClr val="000000"/>
                </a:solidFill>
              </a:rPr>
              <a:t>Energetic and playful</a:t>
            </a:r>
            <a:endParaRPr lang="en-US" sz="2200" b="1" u="sng" dirty="0">
              <a:solidFill>
                <a:srgbClr val="000000"/>
              </a:solidFill>
            </a:endParaRPr>
          </a:p>
        </p:txBody>
      </p:sp>
      <p:pic>
        <p:nvPicPr>
          <p:cNvPr id="40" name="Picture 9" descr="iStock_000006773546Medium"/>
          <p:cNvPicPr>
            <a:picLocks noChangeAspect="1" noChangeArrowheads="1"/>
          </p:cNvPicPr>
          <p:nvPr/>
        </p:nvPicPr>
        <p:blipFill>
          <a:blip r:embed="rId5" cstate="print"/>
          <a:srcRect l="15329" t="21355" b="15298"/>
          <a:stretch>
            <a:fillRect/>
          </a:stretch>
        </p:blipFill>
        <p:spPr bwMode="auto">
          <a:xfrm>
            <a:off x="488950" y="4400551"/>
            <a:ext cx="876301" cy="984250"/>
          </a:xfrm>
          <a:prstGeom prst="rect">
            <a:avLst/>
          </a:prstGeom>
          <a:ln>
            <a:noFill/>
          </a:ln>
          <a:effectLst>
            <a:softEdge rad="112500"/>
          </a:effectLst>
        </p:spPr>
      </p:pic>
      <p:pic>
        <p:nvPicPr>
          <p:cNvPr id="44" name="Picture 11" descr="GettyImages_78762036"/>
          <p:cNvPicPr>
            <a:picLocks noChangeAspect="1" noChangeArrowheads="1"/>
          </p:cNvPicPr>
          <p:nvPr/>
        </p:nvPicPr>
        <p:blipFill>
          <a:blip r:embed="rId6" cstate="print"/>
          <a:srcRect l="16006" r="30464" b="67755"/>
          <a:stretch>
            <a:fillRect/>
          </a:stretch>
        </p:blipFill>
        <p:spPr bwMode="auto">
          <a:xfrm>
            <a:off x="466726" y="5564189"/>
            <a:ext cx="920749" cy="912812"/>
          </a:xfrm>
          <a:prstGeom prst="rect">
            <a:avLst/>
          </a:prstGeom>
          <a:ln>
            <a:noFill/>
          </a:ln>
          <a:effectLst>
            <a:softEdge rad="112500"/>
          </a:effectLst>
        </p:spPr>
      </p:pic>
      <p:sp>
        <p:nvSpPr>
          <p:cNvPr id="37904" name="Content Placeholder 2"/>
          <p:cNvSpPr>
            <a:spLocks/>
          </p:cNvSpPr>
          <p:nvPr/>
        </p:nvSpPr>
        <p:spPr bwMode="auto">
          <a:xfrm>
            <a:off x="1436687" y="5752788"/>
            <a:ext cx="2517796" cy="413959"/>
          </a:xfrm>
          <a:prstGeom prst="rect">
            <a:avLst/>
          </a:prstGeom>
          <a:noFill/>
          <a:ln w="9525">
            <a:noFill/>
            <a:miter lim="800000"/>
            <a:headEnd/>
            <a:tailEnd/>
          </a:ln>
        </p:spPr>
        <p:txBody>
          <a:bodyPr wrap="square">
            <a:spAutoFit/>
          </a:bodyPr>
          <a:lstStyle/>
          <a:p>
            <a:pPr fontAlgn="base">
              <a:lnSpc>
                <a:spcPct val="95000"/>
              </a:lnSpc>
              <a:spcBef>
                <a:spcPct val="70000"/>
              </a:spcBef>
              <a:spcAft>
                <a:spcPct val="0"/>
              </a:spcAft>
              <a:buSzPct val="100000"/>
            </a:pPr>
            <a:r>
              <a:rPr lang="en-US" sz="2200" b="1" u="sng" dirty="0" smtClean="0">
                <a:solidFill>
                  <a:srgbClr val="000000"/>
                </a:solidFill>
              </a:rPr>
              <a:t>Organic  disease</a:t>
            </a:r>
            <a:endParaRPr lang="en-US" sz="2200" b="1" u="sng" dirty="0">
              <a:solidFill>
                <a:srgbClr val="000000"/>
              </a:solidFill>
            </a:endParaRPr>
          </a:p>
        </p:txBody>
      </p:sp>
      <p:sp>
        <p:nvSpPr>
          <p:cNvPr id="25" name="Rounded Rectangular Callout 24"/>
          <p:cNvSpPr/>
          <p:nvPr/>
        </p:nvSpPr>
        <p:spPr bwMode="auto">
          <a:xfrm>
            <a:off x="5165767" y="3004457"/>
            <a:ext cx="3396342" cy="3051960"/>
          </a:xfrm>
          <a:prstGeom prst="wedgeRoundRectCallout">
            <a:avLst>
              <a:gd name="adj1" fmla="val -88390"/>
              <a:gd name="adj2" fmla="val 46591"/>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smtClean="0">
              <a:solidFill>
                <a:srgbClr val="000000"/>
              </a:solidFill>
              <a:latin typeface="Times"/>
            </a:endParaRPr>
          </a:p>
        </p:txBody>
      </p:sp>
      <p:sp>
        <p:nvSpPr>
          <p:cNvPr id="26" name="Content Placeholder 2"/>
          <p:cNvSpPr>
            <a:spLocks/>
          </p:cNvSpPr>
          <p:nvPr/>
        </p:nvSpPr>
        <p:spPr bwMode="auto">
          <a:xfrm>
            <a:off x="5662215" y="3435171"/>
            <a:ext cx="2517796" cy="2492990"/>
          </a:xfrm>
          <a:prstGeom prst="rect">
            <a:avLst/>
          </a:prstGeom>
          <a:noFill/>
          <a:ln w="9525">
            <a:noFill/>
            <a:miter lim="800000"/>
            <a:headEnd/>
            <a:tailEnd/>
          </a:ln>
        </p:spPr>
        <p:txBody>
          <a:bodyPr wrap="square">
            <a:spAutoFit/>
          </a:bodyPr>
          <a:lstStyle/>
          <a:p>
            <a:pPr fontAlgn="base">
              <a:lnSpc>
                <a:spcPct val="50000"/>
              </a:lnSpc>
              <a:spcBef>
                <a:spcPct val="70000"/>
              </a:spcBef>
              <a:spcAft>
                <a:spcPts val="600"/>
              </a:spcAft>
              <a:buSzPct val="100000"/>
            </a:pPr>
            <a:r>
              <a:rPr lang="en-US" sz="2200" b="1" u="sng" dirty="0" smtClean="0">
                <a:solidFill>
                  <a:srgbClr val="000000"/>
                </a:solidFill>
              </a:rPr>
              <a:t>Organic  disease</a:t>
            </a:r>
          </a:p>
          <a:p>
            <a:pPr fontAlgn="base">
              <a:lnSpc>
                <a:spcPct val="50000"/>
              </a:lnSpc>
              <a:spcBef>
                <a:spcPct val="70000"/>
              </a:spcBef>
              <a:spcAft>
                <a:spcPts val="600"/>
              </a:spcAft>
              <a:buSzPct val="100000"/>
            </a:pPr>
            <a:r>
              <a:rPr lang="en-US" sz="2000" dirty="0" smtClean="0">
                <a:solidFill>
                  <a:srgbClr val="000000"/>
                </a:solidFill>
              </a:rPr>
              <a:t>Structural</a:t>
            </a:r>
          </a:p>
          <a:p>
            <a:pPr fontAlgn="base">
              <a:lnSpc>
                <a:spcPct val="50000"/>
              </a:lnSpc>
              <a:spcBef>
                <a:spcPct val="70000"/>
              </a:spcBef>
              <a:spcAft>
                <a:spcPts val="600"/>
              </a:spcAft>
              <a:buSzPct val="100000"/>
            </a:pPr>
            <a:r>
              <a:rPr lang="en-US" sz="2000" dirty="0" smtClean="0">
                <a:solidFill>
                  <a:srgbClr val="000000"/>
                </a:solidFill>
              </a:rPr>
              <a:t>Gastrointestinal</a:t>
            </a:r>
          </a:p>
          <a:p>
            <a:pPr fontAlgn="base">
              <a:lnSpc>
                <a:spcPct val="50000"/>
              </a:lnSpc>
              <a:spcBef>
                <a:spcPct val="70000"/>
              </a:spcBef>
              <a:spcAft>
                <a:spcPts val="600"/>
              </a:spcAft>
              <a:buSzPct val="100000"/>
            </a:pPr>
            <a:r>
              <a:rPr lang="en-US" sz="2000" dirty="0" smtClean="0">
                <a:solidFill>
                  <a:srgbClr val="000000"/>
                </a:solidFill>
              </a:rPr>
              <a:t>Cardiorespiratory</a:t>
            </a:r>
          </a:p>
          <a:p>
            <a:pPr fontAlgn="base">
              <a:lnSpc>
                <a:spcPct val="50000"/>
              </a:lnSpc>
              <a:spcBef>
                <a:spcPct val="70000"/>
              </a:spcBef>
              <a:spcAft>
                <a:spcPts val="600"/>
              </a:spcAft>
              <a:buSzPct val="100000"/>
            </a:pPr>
            <a:r>
              <a:rPr lang="en-US" sz="2000" dirty="0" smtClean="0">
                <a:solidFill>
                  <a:srgbClr val="000000"/>
                </a:solidFill>
              </a:rPr>
              <a:t>Neural </a:t>
            </a:r>
          </a:p>
          <a:p>
            <a:pPr fontAlgn="base">
              <a:lnSpc>
                <a:spcPct val="50000"/>
              </a:lnSpc>
              <a:spcBef>
                <a:spcPct val="70000"/>
              </a:spcBef>
              <a:spcAft>
                <a:spcPts val="600"/>
              </a:spcAft>
              <a:buSzPct val="100000"/>
            </a:pPr>
            <a:r>
              <a:rPr lang="en-US" sz="2000" dirty="0" smtClean="0">
                <a:solidFill>
                  <a:srgbClr val="000000"/>
                </a:solidFill>
              </a:rPr>
              <a:t>Metabolic</a:t>
            </a:r>
            <a:endParaRPr lang="en-US" sz="2000" dirty="0">
              <a:solidFill>
                <a:srgbClr val="000000"/>
              </a:solidFill>
            </a:endParaRPr>
          </a:p>
        </p:txBody>
      </p:sp>
      <p:sp>
        <p:nvSpPr>
          <p:cNvPr id="15" name="TextBox 14"/>
          <p:cNvSpPr txBox="1"/>
          <p:nvPr/>
        </p:nvSpPr>
        <p:spPr>
          <a:xfrm>
            <a:off x="5486400" y="6082989"/>
            <a:ext cx="3381054" cy="307777"/>
          </a:xfrm>
          <a:prstGeom prst="rect">
            <a:avLst/>
          </a:prstGeom>
          <a:solidFill>
            <a:schemeClr val="accent3">
              <a:lumMod val="20000"/>
              <a:lumOff val="80000"/>
            </a:schemeClr>
          </a:solidFill>
        </p:spPr>
        <p:txBody>
          <a:bodyPr wrap="none" rtlCol="0">
            <a:spAutoFit/>
          </a:bodyPr>
          <a:lstStyle/>
          <a:p>
            <a:pPr fontAlgn="base">
              <a:spcBef>
                <a:spcPct val="0"/>
              </a:spcBef>
              <a:spcAft>
                <a:spcPct val="0"/>
              </a:spcAft>
            </a:pPr>
            <a:r>
              <a:rPr lang="en-US" sz="1400" dirty="0" smtClean="0">
                <a:solidFill>
                  <a:srgbClr val="000000"/>
                </a:solidFill>
              </a:rPr>
              <a:t>Burklow KA, et al 1998 JPGN127:143-7 </a:t>
            </a:r>
          </a:p>
        </p:txBody>
      </p:sp>
    </p:spTree>
    <p:extLst>
      <p:ext uri="{BB962C8B-B14F-4D97-AF65-F5344CB8AC3E}">
        <p14:creationId xmlns:p14="http://schemas.microsoft.com/office/powerpoint/2010/main" val="299120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strVal val="#ppt_w*0.70"/>
                                          </p:val>
                                        </p:tav>
                                        <p:tav tm="100000">
                                          <p:val>
                                            <p:strVal val="#ppt_w"/>
                                          </p:val>
                                        </p:tav>
                                      </p:tavLst>
                                    </p:anim>
                                    <p:anim calcmode="lin" valueType="num">
                                      <p:cBhvr>
                                        <p:cTn id="8" dur="1000" fill="hold"/>
                                        <p:tgtEl>
                                          <p:spTgt spid="25"/>
                                        </p:tgtEl>
                                        <p:attrNameLst>
                                          <p:attrName>ppt_h</p:attrName>
                                        </p:attrNameLst>
                                      </p:cBhvr>
                                      <p:tavLst>
                                        <p:tav tm="0">
                                          <p:val>
                                            <p:strVal val="#ppt_h"/>
                                          </p:val>
                                        </p:tav>
                                        <p:tav tm="100000">
                                          <p:val>
                                            <p:strVal val="#ppt_h"/>
                                          </p:val>
                                        </p:tav>
                                      </p:tavLst>
                                    </p:anim>
                                    <p:animEffect transition="in" filter="fade">
                                      <p:cBhvr>
                                        <p:cTn id="9" dur="1000"/>
                                        <p:tgtEl>
                                          <p:spTgt spid="25"/>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1000" fill="hold"/>
                                        <p:tgtEl>
                                          <p:spTgt spid="26"/>
                                        </p:tgtEl>
                                        <p:attrNameLst>
                                          <p:attrName>ppt_w</p:attrName>
                                        </p:attrNameLst>
                                      </p:cBhvr>
                                      <p:tavLst>
                                        <p:tav tm="0">
                                          <p:val>
                                            <p:strVal val="#ppt_w*0.70"/>
                                          </p:val>
                                        </p:tav>
                                        <p:tav tm="100000">
                                          <p:val>
                                            <p:strVal val="#ppt_w"/>
                                          </p:val>
                                        </p:tav>
                                      </p:tavLst>
                                    </p:anim>
                                    <p:anim calcmode="lin" valueType="num">
                                      <p:cBhvr>
                                        <p:cTn id="13" dur="1000" fill="hold"/>
                                        <p:tgtEl>
                                          <p:spTgt spid="26"/>
                                        </p:tgtEl>
                                        <p:attrNameLst>
                                          <p:attrName>ppt_h</p:attrName>
                                        </p:attrNameLst>
                                      </p:cBhvr>
                                      <p:tavLst>
                                        <p:tav tm="0">
                                          <p:val>
                                            <p:strVal val="#ppt_h"/>
                                          </p:val>
                                        </p:tav>
                                        <p:tav tm="100000">
                                          <p:val>
                                            <p:strVal val="#ppt_h"/>
                                          </p:val>
                                        </p:tav>
                                      </p:tavLst>
                                    </p:anim>
                                    <p:animEffect transition="in" filter="fade">
                                      <p:cBhvr>
                                        <p:cTn id="14" dur="1000"/>
                                        <p:tgtEl>
                                          <p:spTgt spid="26"/>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strVal val="#ppt_w*0.70"/>
                                          </p:val>
                                        </p:tav>
                                        <p:tav tm="100000">
                                          <p:val>
                                            <p:strVal val="#ppt_w"/>
                                          </p:val>
                                        </p:tav>
                                      </p:tavLst>
                                    </p:anim>
                                    <p:anim calcmode="lin" valueType="num">
                                      <p:cBhvr>
                                        <p:cTn id="18" dur="1000" fill="hold"/>
                                        <p:tgtEl>
                                          <p:spTgt spid="15"/>
                                        </p:tgtEl>
                                        <p:attrNameLst>
                                          <p:attrName>ppt_h</p:attrName>
                                        </p:attrNameLst>
                                      </p:cBhvr>
                                      <p:tavLst>
                                        <p:tav tm="0">
                                          <p:val>
                                            <p:strVal val="#ppt_h"/>
                                          </p:val>
                                        </p:tav>
                                        <p:tav tm="100000">
                                          <p:val>
                                            <p:strVal val="#ppt_h"/>
                                          </p:val>
                                        </p:tav>
                                      </p:tavLst>
                                    </p:anim>
                                    <p:animEffect transition="in" filter="fade">
                                      <p:cBhvr>
                                        <p:cTn id="1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1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0" y="1426866"/>
            <a:ext cx="9144000" cy="1517301"/>
          </a:xfrm>
          <a:prstGeom prst="rect">
            <a:avLst/>
          </a:prstGeom>
          <a:solidFill>
            <a:schemeClr val="accent3">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smtClean="0">
              <a:solidFill>
                <a:srgbClr val="000000"/>
              </a:solidFill>
              <a:latin typeface="Times"/>
            </a:endParaRPr>
          </a:p>
        </p:txBody>
      </p:sp>
      <p:sp>
        <p:nvSpPr>
          <p:cNvPr id="4098" name="Rectangle 2"/>
          <p:cNvSpPr>
            <a:spLocks noGrp="1" noChangeArrowheads="1"/>
          </p:cNvSpPr>
          <p:nvPr>
            <p:ph type="title"/>
          </p:nvPr>
        </p:nvSpPr>
        <p:spPr>
          <a:xfrm>
            <a:off x="354216" y="639542"/>
            <a:ext cx="8458200" cy="385378"/>
          </a:xfrm>
          <a:noFill/>
        </p:spPr>
        <p:txBody>
          <a:bodyPr>
            <a:normAutofit fontScale="90000"/>
          </a:bodyPr>
          <a:lstStyle/>
          <a:p>
            <a:pPr algn="ctr">
              <a:lnSpc>
                <a:spcPct val="90000"/>
              </a:lnSpc>
            </a:pPr>
            <a:r>
              <a:rPr lang="en-US" altLang="en-US" dirty="0" smtClean="0">
                <a:solidFill>
                  <a:srgbClr val="50246E"/>
                </a:solidFill>
                <a:ea typeface="ヒラギノ角ゴ Pro W3" charset="-128"/>
              </a:rPr>
              <a:t>Limited appetite</a:t>
            </a:r>
          </a:p>
        </p:txBody>
      </p:sp>
      <p:sp>
        <p:nvSpPr>
          <p:cNvPr id="4100" name="Rectangle 3"/>
          <p:cNvSpPr>
            <a:spLocks noChangeArrowheads="1"/>
          </p:cNvSpPr>
          <p:nvPr/>
        </p:nvSpPr>
        <p:spPr bwMode="auto">
          <a:xfrm>
            <a:off x="231113" y="2326203"/>
            <a:ext cx="2146151" cy="541073"/>
          </a:xfrm>
          <a:prstGeom prst="rect">
            <a:avLst/>
          </a:prstGeom>
          <a:solidFill>
            <a:schemeClr val="accent3">
              <a:lumMod val="40000"/>
              <a:lumOff val="60000"/>
            </a:schemeClr>
          </a:solidFill>
          <a:ln w="12700">
            <a:noFill/>
            <a:miter lim="800000"/>
            <a:headEnd/>
            <a:tailEnd/>
          </a:ln>
        </p:spPr>
        <p:txBody>
          <a:bodyPr lIns="90488" tIns="44450" rIns="90488" bIns="44450" anchor="ctr"/>
          <a:lstStyle/>
          <a:p>
            <a:pPr algn="ctr" fontAlgn="base">
              <a:lnSpc>
                <a:spcPct val="90000"/>
              </a:lnSpc>
              <a:spcBef>
                <a:spcPct val="0"/>
              </a:spcBef>
              <a:spcAft>
                <a:spcPct val="0"/>
              </a:spcAft>
            </a:pPr>
            <a:r>
              <a:rPr lang="en-US" b="1" dirty="0" smtClean="0">
                <a:solidFill>
                  <a:srgbClr val="000000"/>
                </a:solidFill>
              </a:rPr>
              <a:t>Misperceived</a:t>
            </a:r>
            <a:endParaRPr lang="en-US" b="1" dirty="0">
              <a:solidFill>
                <a:srgbClr val="000000"/>
              </a:solidFill>
            </a:endParaRPr>
          </a:p>
        </p:txBody>
      </p:sp>
      <p:sp>
        <p:nvSpPr>
          <p:cNvPr id="4102" name="Rectangle 5"/>
          <p:cNvSpPr>
            <a:spLocks noChangeArrowheads="1"/>
          </p:cNvSpPr>
          <p:nvPr/>
        </p:nvSpPr>
        <p:spPr bwMode="auto">
          <a:xfrm>
            <a:off x="2170449" y="2250846"/>
            <a:ext cx="2421652" cy="691787"/>
          </a:xfrm>
          <a:prstGeom prst="rect">
            <a:avLst/>
          </a:prstGeom>
          <a:solidFill>
            <a:schemeClr val="accent3">
              <a:lumMod val="40000"/>
              <a:lumOff val="60000"/>
            </a:schemeClr>
          </a:solidFill>
          <a:ln w="12700">
            <a:noFill/>
            <a:miter lim="800000"/>
            <a:headEnd/>
            <a:tailEnd/>
          </a:ln>
        </p:spPr>
        <p:txBody>
          <a:bodyPr lIns="90488" tIns="44450" rIns="90488" bIns="44450" anchor="ctr"/>
          <a:lstStyle/>
          <a:p>
            <a:pPr algn="ctr" fontAlgn="base">
              <a:lnSpc>
                <a:spcPct val="90000"/>
              </a:lnSpc>
              <a:spcBef>
                <a:spcPct val="0"/>
              </a:spcBef>
              <a:spcAft>
                <a:spcPct val="0"/>
              </a:spcAft>
            </a:pPr>
            <a:r>
              <a:rPr lang="en-US" b="1" dirty="0">
                <a:solidFill>
                  <a:srgbClr val="000000"/>
                </a:solidFill>
              </a:rPr>
              <a:t>Energetic apparently healthy</a:t>
            </a:r>
          </a:p>
        </p:txBody>
      </p:sp>
      <p:sp>
        <p:nvSpPr>
          <p:cNvPr id="4104" name="Rectangle 7"/>
          <p:cNvSpPr>
            <a:spLocks noChangeArrowheads="1"/>
          </p:cNvSpPr>
          <p:nvPr/>
        </p:nvSpPr>
        <p:spPr bwMode="auto">
          <a:xfrm>
            <a:off x="4531255" y="2240018"/>
            <a:ext cx="2146151" cy="713442"/>
          </a:xfrm>
          <a:prstGeom prst="rect">
            <a:avLst/>
          </a:prstGeom>
          <a:solidFill>
            <a:schemeClr val="accent3">
              <a:lumMod val="40000"/>
              <a:lumOff val="60000"/>
            </a:schemeClr>
          </a:solidFill>
          <a:ln w="12700">
            <a:noFill/>
            <a:miter lim="800000"/>
            <a:headEnd/>
            <a:tailEnd/>
          </a:ln>
        </p:spPr>
        <p:txBody>
          <a:bodyPr lIns="90488" tIns="44450" rIns="90488" bIns="44450" anchor="ctr"/>
          <a:lstStyle/>
          <a:p>
            <a:pPr algn="ctr" fontAlgn="base">
              <a:lnSpc>
                <a:spcPct val="90000"/>
              </a:lnSpc>
              <a:spcBef>
                <a:spcPct val="0"/>
              </a:spcBef>
              <a:spcAft>
                <a:spcPct val="0"/>
              </a:spcAft>
            </a:pPr>
            <a:r>
              <a:rPr lang="en-US" b="1" dirty="0" smtClean="0">
                <a:solidFill>
                  <a:srgbClr val="000000"/>
                </a:solidFill>
              </a:rPr>
              <a:t>Apathetic  apparently ill</a:t>
            </a:r>
            <a:endParaRPr lang="en-US" b="1" dirty="0">
              <a:solidFill>
                <a:srgbClr val="000000"/>
              </a:solidFill>
            </a:endParaRPr>
          </a:p>
        </p:txBody>
      </p:sp>
      <p:sp>
        <p:nvSpPr>
          <p:cNvPr id="4106" name="Rectangle 9"/>
          <p:cNvSpPr>
            <a:spLocks noChangeArrowheads="1"/>
          </p:cNvSpPr>
          <p:nvPr/>
        </p:nvSpPr>
        <p:spPr bwMode="auto">
          <a:xfrm>
            <a:off x="6575825" y="2326203"/>
            <a:ext cx="2276778" cy="541073"/>
          </a:xfrm>
          <a:prstGeom prst="rect">
            <a:avLst/>
          </a:prstGeom>
          <a:solidFill>
            <a:schemeClr val="accent3">
              <a:lumMod val="40000"/>
              <a:lumOff val="60000"/>
            </a:schemeClr>
          </a:solidFill>
          <a:ln w="12700">
            <a:noFill/>
            <a:miter lim="800000"/>
            <a:headEnd/>
            <a:tailEnd/>
          </a:ln>
        </p:spPr>
        <p:txBody>
          <a:bodyPr lIns="90488" tIns="44450" rIns="90488" bIns="44450" anchor="ctr"/>
          <a:lstStyle/>
          <a:p>
            <a:pPr algn="ctr" fontAlgn="base">
              <a:lnSpc>
                <a:spcPct val="90000"/>
              </a:lnSpc>
              <a:spcBef>
                <a:spcPct val="0"/>
              </a:spcBef>
              <a:spcAft>
                <a:spcPct val="0"/>
              </a:spcAft>
            </a:pPr>
            <a:r>
              <a:rPr lang="en-US" b="1" dirty="0" smtClean="0">
                <a:solidFill>
                  <a:srgbClr val="000000"/>
                </a:solidFill>
              </a:rPr>
              <a:t>Organic</a:t>
            </a:r>
            <a:endParaRPr lang="en-US" b="1" dirty="0">
              <a:solidFill>
                <a:srgbClr val="000000"/>
              </a:solidFill>
            </a:endParaRPr>
          </a:p>
        </p:txBody>
      </p:sp>
      <p:pic>
        <p:nvPicPr>
          <p:cNvPr id="19" name="Picture 4" descr="iStock_000003095455Medium"/>
          <p:cNvPicPr>
            <a:picLocks noChangeAspect="1" noChangeArrowheads="1"/>
          </p:cNvPicPr>
          <p:nvPr/>
        </p:nvPicPr>
        <p:blipFill>
          <a:blip r:embed="rId3" cstate="print"/>
          <a:srcRect l="29305" r="37071" b="50786"/>
          <a:stretch>
            <a:fillRect/>
          </a:stretch>
        </p:blipFill>
        <p:spPr bwMode="auto">
          <a:xfrm>
            <a:off x="802020" y="1468062"/>
            <a:ext cx="862548" cy="858141"/>
          </a:xfrm>
          <a:prstGeom prst="roundRect">
            <a:avLst>
              <a:gd name="adj" fmla="val 7111"/>
            </a:avLst>
          </a:prstGeom>
          <a:noFill/>
          <a:ln w="6350">
            <a:solidFill>
              <a:srgbClr val="9A8E97"/>
            </a:solidFill>
          </a:ln>
        </p:spPr>
      </p:pic>
      <p:pic>
        <p:nvPicPr>
          <p:cNvPr id="20" name="Picture 5" descr="GettyImages_77751894"/>
          <p:cNvPicPr>
            <a:picLocks noChangeAspect="1" noChangeArrowheads="1"/>
          </p:cNvPicPr>
          <p:nvPr/>
        </p:nvPicPr>
        <p:blipFill>
          <a:blip r:embed="rId4" cstate="print"/>
          <a:srcRect l="45201" t="4210" r="37688" b="65559"/>
          <a:stretch>
            <a:fillRect/>
          </a:stretch>
        </p:blipFill>
        <p:spPr bwMode="auto">
          <a:xfrm>
            <a:off x="2988339" y="1465263"/>
            <a:ext cx="769745" cy="806399"/>
          </a:xfrm>
          <a:prstGeom prst="roundRect">
            <a:avLst>
              <a:gd name="adj" fmla="val 7111"/>
            </a:avLst>
          </a:prstGeom>
          <a:noFill/>
          <a:ln w="6350">
            <a:solidFill>
              <a:srgbClr val="9A8E97"/>
            </a:solidFill>
          </a:ln>
        </p:spPr>
      </p:pic>
      <p:pic>
        <p:nvPicPr>
          <p:cNvPr id="22" name="Picture 9" descr="iStock_000006773546Medium"/>
          <p:cNvPicPr>
            <a:picLocks noChangeAspect="1" noChangeArrowheads="1"/>
          </p:cNvPicPr>
          <p:nvPr/>
        </p:nvPicPr>
        <p:blipFill>
          <a:blip r:embed="rId5" cstate="print"/>
          <a:srcRect l="15329" t="21355" b="15298"/>
          <a:stretch>
            <a:fillRect/>
          </a:stretch>
        </p:blipFill>
        <p:spPr bwMode="auto">
          <a:xfrm>
            <a:off x="5181531" y="1466448"/>
            <a:ext cx="707318" cy="794451"/>
          </a:xfrm>
          <a:prstGeom prst="roundRect">
            <a:avLst>
              <a:gd name="adj" fmla="val 7111"/>
            </a:avLst>
          </a:prstGeom>
          <a:noFill/>
          <a:ln w="6350">
            <a:solidFill>
              <a:srgbClr val="9A8E97"/>
            </a:solidFill>
          </a:ln>
        </p:spPr>
      </p:pic>
      <p:pic>
        <p:nvPicPr>
          <p:cNvPr id="23" name="Picture 11" descr="GettyImages_78762036"/>
          <p:cNvPicPr>
            <a:picLocks noChangeAspect="1" noChangeArrowheads="1"/>
          </p:cNvPicPr>
          <p:nvPr/>
        </p:nvPicPr>
        <p:blipFill>
          <a:blip r:embed="rId6" cstate="print"/>
          <a:srcRect l="16006" r="30464" b="67755"/>
          <a:stretch>
            <a:fillRect/>
          </a:stretch>
        </p:blipFill>
        <p:spPr bwMode="auto">
          <a:xfrm>
            <a:off x="7279509" y="1464474"/>
            <a:ext cx="780991" cy="786377"/>
          </a:xfrm>
          <a:prstGeom prst="roundRect">
            <a:avLst>
              <a:gd name="adj" fmla="val 7111"/>
            </a:avLst>
          </a:prstGeom>
          <a:noFill/>
          <a:ln w="6350">
            <a:solidFill>
              <a:srgbClr val="9A8E97"/>
            </a:solidFill>
          </a:ln>
        </p:spPr>
      </p:pic>
      <p:sp>
        <p:nvSpPr>
          <p:cNvPr id="3" name="TextBox 2"/>
          <p:cNvSpPr txBox="1"/>
          <p:nvPr/>
        </p:nvSpPr>
        <p:spPr>
          <a:xfrm>
            <a:off x="174443" y="2939846"/>
            <a:ext cx="8812804" cy="3785652"/>
          </a:xfrm>
          <a:prstGeom prst="rect">
            <a:avLst/>
          </a:prstGeom>
          <a:solidFill>
            <a:schemeClr val="bg1"/>
          </a:solidFill>
        </p:spPr>
        <p:txBody>
          <a:bodyPr wrap="square" rtlCol="0">
            <a:spAutoFit/>
          </a:bodyPr>
          <a:lstStyle/>
          <a:p>
            <a:pPr fontAlgn="base">
              <a:spcBef>
                <a:spcPct val="0"/>
              </a:spcBef>
              <a:spcAft>
                <a:spcPct val="0"/>
              </a:spcAft>
            </a:pPr>
            <a:endParaRPr lang="en-GB" sz="2400" dirty="0" smtClean="0">
              <a:solidFill>
                <a:srgbClr val="000000"/>
              </a:solidFill>
            </a:endParaRPr>
          </a:p>
          <a:p>
            <a:pPr fontAlgn="base">
              <a:spcBef>
                <a:spcPct val="0"/>
              </a:spcBef>
              <a:spcAft>
                <a:spcPct val="0"/>
              </a:spcAft>
            </a:pPr>
            <a:endParaRPr lang="en-GB" sz="2400" dirty="0">
              <a:solidFill>
                <a:srgbClr val="000000"/>
              </a:solidFill>
            </a:endParaRPr>
          </a:p>
          <a:p>
            <a:pPr fontAlgn="base">
              <a:spcBef>
                <a:spcPct val="0"/>
              </a:spcBef>
              <a:spcAft>
                <a:spcPct val="0"/>
              </a:spcAft>
            </a:pPr>
            <a:endParaRPr lang="en-GB" sz="2400" dirty="0" smtClean="0">
              <a:solidFill>
                <a:srgbClr val="000000"/>
              </a:solidFill>
            </a:endParaRPr>
          </a:p>
          <a:p>
            <a:pPr fontAlgn="base">
              <a:spcBef>
                <a:spcPct val="0"/>
              </a:spcBef>
              <a:spcAft>
                <a:spcPct val="0"/>
              </a:spcAft>
            </a:pPr>
            <a:endParaRPr lang="en-GB" sz="2400" dirty="0">
              <a:solidFill>
                <a:srgbClr val="000000"/>
              </a:solidFill>
            </a:endParaRPr>
          </a:p>
          <a:p>
            <a:pPr fontAlgn="base">
              <a:spcBef>
                <a:spcPct val="0"/>
              </a:spcBef>
              <a:spcAft>
                <a:spcPct val="0"/>
              </a:spcAft>
            </a:pPr>
            <a:endParaRPr lang="en-GB" sz="2400" dirty="0" smtClean="0">
              <a:solidFill>
                <a:srgbClr val="000000"/>
              </a:solidFill>
            </a:endParaRPr>
          </a:p>
          <a:p>
            <a:pPr fontAlgn="base">
              <a:spcBef>
                <a:spcPct val="0"/>
              </a:spcBef>
              <a:spcAft>
                <a:spcPct val="0"/>
              </a:spcAft>
            </a:pPr>
            <a:endParaRPr lang="en-GB" sz="2400" dirty="0">
              <a:solidFill>
                <a:srgbClr val="000000"/>
              </a:solidFill>
            </a:endParaRPr>
          </a:p>
          <a:p>
            <a:pPr fontAlgn="base">
              <a:spcBef>
                <a:spcPct val="0"/>
              </a:spcBef>
              <a:spcAft>
                <a:spcPct val="0"/>
              </a:spcAft>
            </a:pPr>
            <a:endParaRPr lang="en-GB" sz="2400" dirty="0" smtClean="0">
              <a:solidFill>
                <a:srgbClr val="000000"/>
              </a:solidFill>
            </a:endParaRPr>
          </a:p>
          <a:p>
            <a:pPr fontAlgn="base">
              <a:spcBef>
                <a:spcPct val="0"/>
              </a:spcBef>
              <a:spcAft>
                <a:spcPct val="0"/>
              </a:spcAft>
            </a:pPr>
            <a:endParaRPr lang="en-GB" sz="2400" dirty="0">
              <a:solidFill>
                <a:srgbClr val="000000"/>
              </a:solidFill>
            </a:endParaRPr>
          </a:p>
          <a:p>
            <a:pPr fontAlgn="base">
              <a:spcBef>
                <a:spcPct val="0"/>
              </a:spcBef>
              <a:spcAft>
                <a:spcPct val="0"/>
              </a:spcAft>
            </a:pPr>
            <a:endParaRPr lang="en-GB" sz="2400" dirty="0" smtClean="0">
              <a:solidFill>
                <a:srgbClr val="000000"/>
              </a:solidFill>
            </a:endParaRPr>
          </a:p>
          <a:p>
            <a:pPr fontAlgn="base">
              <a:spcBef>
                <a:spcPct val="0"/>
              </a:spcBef>
              <a:spcAft>
                <a:spcPct val="0"/>
              </a:spcAft>
            </a:pPr>
            <a:endParaRPr lang="en-GB" sz="2400" dirty="0">
              <a:solidFill>
                <a:srgbClr val="000000"/>
              </a:solidFill>
            </a:endParaRPr>
          </a:p>
        </p:txBody>
      </p:sp>
      <p:sp>
        <p:nvSpPr>
          <p:cNvPr id="21" name="TextBox 20"/>
          <p:cNvSpPr txBox="1"/>
          <p:nvPr/>
        </p:nvSpPr>
        <p:spPr>
          <a:xfrm>
            <a:off x="221064" y="2939846"/>
            <a:ext cx="2179270" cy="2954655"/>
          </a:xfrm>
          <a:prstGeom prst="rect">
            <a:avLst/>
          </a:prstGeom>
          <a:solidFill>
            <a:schemeClr val="bg1"/>
          </a:solidFill>
        </p:spPr>
        <p:txBody>
          <a:bodyPr wrap="square" rtlCol="0">
            <a:spAutoFit/>
          </a:bodyPr>
          <a:lstStyle/>
          <a:p>
            <a:pPr fontAlgn="base">
              <a:spcBef>
                <a:spcPct val="100000"/>
              </a:spcBef>
              <a:spcAft>
                <a:spcPct val="0"/>
              </a:spcAft>
            </a:pPr>
            <a:r>
              <a:rPr lang="en-US" sz="1600" dirty="0" smtClean="0">
                <a:solidFill>
                  <a:srgbClr val="000000"/>
                </a:solidFill>
              </a:rPr>
              <a:t>- </a:t>
            </a:r>
            <a:r>
              <a:rPr lang="en-US" dirty="0" smtClean="0">
                <a:solidFill>
                  <a:srgbClr val="000000"/>
                </a:solidFill>
              </a:rPr>
              <a:t>Appropriate appetite is considered </a:t>
            </a:r>
            <a:r>
              <a:rPr lang="en-US" dirty="0">
                <a:solidFill>
                  <a:srgbClr val="000000"/>
                </a:solidFill>
              </a:rPr>
              <a:t>limited </a:t>
            </a:r>
            <a:r>
              <a:rPr lang="en-US" dirty="0" smtClean="0">
                <a:solidFill>
                  <a:srgbClr val="000000"/>
                </a:solidFill>
              </a:rPr>
              <a:t>    - Excessive </a:t>
            </a:r>
            <a:r>
              <a:rPr lang="en-US" dirty="0">
                <a:solidFill>
                  <a:srgbClr val="000000"/>
                </a:solidFill>
              </a:rPr>
              <a:t>parental </a:t>
            </a:r>
            <a:r>
              <a:rPr lang="en-US" dirty="0" smtClean="0">
                <a:solidFill>
                  <a:srgbClr val="000000"/>
                </a:solidFill>
              </a:rPr>
              <a:t>concern</a:t>
            </a:r>
          </a:p>
          <a:p>
            <a:pPr fontAlgn="base">
              <a:spcBef>
                <a:spcPct val="100000"/>
              </a:spcBef>
              <a:spcAft>
                <a:spcPct val="0"/>
              </a:spcAft>
            </a:pPr>
            <a:endParaRPr lang="en-US" sz="1600" dirty="0">
              <a:solidFill>
                <a:srgbClr val="000000"/>
              </a:solidFill>
            </a:endParaRPr>
          </a:p>
          <a:p>
            <a:pPr fontAlgn="base">
              <a:spcBef>
                <a:spcPct val="100000"/>
              </a:spcBef>
              <a:spcAft>
                <a:spcPct val="0"/>
              </a:spcAft>
            </a:pPr>
            <a:endParaRPr lang="en-US" sz="1600" dirty="0" smtClean="0">
              <a:solidFill>
                <a:srgbClr val="000000"/>
              </a:solidFill>
            </a:endParaRPr>
          </a:p>
          <a:p>
            <a:pPr fontAlgn="base">
              <a:spcBef>
                <a:spcPct val="100000"/>
              </a:spcBef>
              <a:spcAft>
                <a:spcPct val="0"/>
              </a:spcAft>
            </a:pPr>
            <a:endParaRPr lang="en-US" sz="1600" dirty="0">
              <a:solidFill>
                <a:srgbClr val="000000"/>
              </a:solidFill>
            </a:endParaRPr>
          </a:p>
        </p:txBody>
      </p:sp>
      <p:sp>
        <p:nvSpPr>
          <p:cNvPr id="24" name="TextBox 23"/>
          <p:cNvSpPr txBox="1"/>
          <p:nvPr/>
        </p:nvSpPr>
        <p:spPr>
          <a:xfrm>
            <a:off x="237624" y="4832672"/>
            <a:ext cx="2162710" cy="1754326"/>
          </a:xfrm>
          <a:prstGeom prst="rect">
            <a:avLst/>
          </a:prstGeom>
          <a:solidFill>
            <a:schemeClr val="bg1"/>
          </a:solidFill>
        </p:spPr>
        <p:txBody>
          <a:bodyPr wrap="square" rtlCol="0">
            <a:spAutoFit/>
          </a:bodyPr>
          <a:lstStyle/>
          <a:p>
            <a:pPr fontAlgn="base">
              <a:spcBef>
                <a:spcPct val="100000"/>
              </a:spcBef>
              <a:spcAft>
                <a:spcPct val="0"/>
              </a:spcAft>
            </a:pPr>
            <a:r>
              <a:rPr lang="en-US" altLang="en-US" b="1" dirty="0">
                <a:solidFill>
                  <a:srgbClr val="2B8936"/>
                </a:solidFill>
              </a:rPr>
              <a:t>Need  </a:t>
            </a:r>
            <a:r>
              <a:rPr lang="en-US" altLang="en-US" b="1" dirty="0" smtClean="0">
                <a:solidFill>
                  <a:srgbClr val="2B8936"/>
                </a:solidFill>
              </a:rPr>
              <a:t>reassurance and education </a:t>
            </a:r>
          </a:p>
          <a:p>
            <a:pPr fontAlgn="base">
              <a:spcBef>
                <a:spcPct val="100000"/>
              </a:spcBef>
              <a:spcAft>
                <a:spcPct val="0"/>
              </a:spcAft>
            </a:pPr>
            <a:endParaRPr lang="en-US" altLang="en-US" b="1" dirty="0">
              <a:solidFill>
                <a:srgbClr val="2B8936"/>
              </a:solidFill>
            </a:endParaRPr>
          </a:p>
          <a:p>
            <a:pPr fontAlgn="base">
              <a:spcBef>
                <a:spcPct val="100000"/>
              </a:spcBef>
              <a:spcAft>
                <a:spcPct val="0"/>
              </a:spcAft>
            </a:pPr>
            <a:r>
              <a:rPr lang="en-US" altLang="en-US" b="1" dirty="0" smtClean="0">
                <a:solidFill>
                  <a:srgbClr val="2B8936"/>
                </a:solidFill>
              </a:rPr>
              <a:t>      </a:t>
            </a:r>
            <a:endParaRPr lang="en-US" altLang="en-US" b="1" dirty="0">
              <a:solidFill>
                <a:srgbClr val="2B8936"/>
              </a:solidFill>
            </a:endParaRPr>
          </a:p>
        </p:txBody>
      </p:sp>
      <p:sp>
        <p:nvSpPr>
          <p:cNvPr id="25" name="TextBox 24"/>
          <p:cNvSpPr txBox="1"/>
          <p:nvPr/>
        </p:nvSpPr>
        <p:spPr>
          <a:xfrm>
            <a:off x="2400334" y="2953460"/>
            <a:ext cx="2263464" cy="2862322"/>
          </a:xfrm>
          <a:prstGeom prst="rect">
            <a:avLst/>
          </a:prstGeom>
          <a:solidFill>
            <a:schemeClr val="bg1"/>
          </a:solidFill>
        </p:spPr>
        <p:txBody>
          <a:bodyPr wrap="square" rtlCol="0">
            <a:spAutoFit/>
          </a:bodyPr>
          <a:lstStyle/>
          <a:p>
            <a:pPr fontAlgn="base">
              <a:spcBef>
                <a:spcPct val="100000"/>
              </a:spcBef>
              <a:spcAft>
                <a:spcPct val="0"/>
              </a:spcAft>
              <a:buFontTx/>
              <a:buChar char="-"/>
            </a:pPr>
            <a:r>
              <a:rPr lang="en-GB" dirty="0" smtClean="0">
                <a:solidFill>
                  <a:srgbClr val="000000"/>
                </a:solidFill>
              </a:rPr>
              <a:t>Alert </a:t>
            </a:r>
            <a:r>
              <a:rPr lang="en-GB" dirty="0">
                <a:solidFill>
                  <a:srgbClr val="000000"/>
                </a:solidFill>
              </a:rPr>
              <a:t>active inquisitive </a:t>
            </a:r>
            <a:r>
              <a:rPr lang="en-GB" dirty="0" smtClean="0">
                <a:solidFill>
                  <a:srgbClr val="000000"/>
                </a:solidFill>
              </a:rPr>
              <a:t>                    - Play </a:t>
            </a:r>
            <a:r>
              <a:rPr lang="en-GB" dirty="0">
                <a:solidFill>
                  <a:srgbClr val="000000"/>
                </a:solidFill>
              </a:rPr>
              <a:t>and talk instead of eating                        </a:t>
            </a:r>
            <a:r>
              <a:rPr lang="en-GB" dirty="0" smtClean="0">
                <a:solidFill>
                  <a:srgbClr val="000000"/>
                </a:solidFill>
              </a:rPr>
              <a:t>- Easily distracted        - Often FTT</a:t>
            </a:r>
          </a:p>
          <a:p>
            <a:pPr fontAlgn="base">
              <a:spcBef>
                <a:spcPct val="100000"/>
              </a:spcBef>
              <a:spcAft>
                <a:spcPct val="0"/>
              </a:spcAft>
            </a:pPr>
            <a:endParaRPr lang="en-GB" dirty="0" smtClean="0">
              <a:solidFill>
                <a:srgbClr val="000000"/>
              </a:solidFill>
            </a:endParaRPr>
          </a:p>
          <a:p>
            <a:pPr fontAlgn="base">
              <a:spcBef>
                <a:spcPct val="100000"/>
              </a:spcBef>
              <a:spcAft>
                <a:spcPct val="0"/>
              </a:spcAft>
            </a:pPr>
            <a:endParaRPr lang="en-GB" dirty="0">
              <a:solidFill>
                <a:srgbClr val="000000"/>
              </a:solidFill>
            </a:endParaRPr>
          </a:p>
        </p:txBody>
      </p:sp>
      <p:sp>
        <p:nvSpPr>
          <p:cNvPr id="27" name="TextBox 26"/>
          <p:cNvSpPr txBox="1"/>
          <p:nvPr/>
        </p:nvSpPr>
        <p:spPr>
          <a:xfrm>
            <a:off x="4624967" y="2924680"/>
            <a:ext cx="2213946" cy="2308324"/>
          </a:xfrm>
          <a:prstGeom prst="rect">
            <a:avLst/>
          </a:prstGeom>
          <a:solidFill>
            <a:schemeClr val="bg1"/>
          </a:solidFill>
        </p:spPr>
        <p:txBody>
          <a:bodyPr wrap="square" rtlCol="0">
            <a:spAutoFit/>
          </a:bodyPr>
          <a:lstStyle/>
          <a:p>
            <a:pPr fontAlgn="base">
              <a:spcBef>
                <a:spcPct val="100000"/>
              </a:spcBef>
              <a:spcAft>
                <a:spcPct val="0"/>
              </a:spcAft>
            </a:pPr>
            <a:r>
              <a:rPr lang="en-US" dirty="0" smtClean="0">
                <a:solidFill>
                  <a:srgbClr val="000000"/>
                </a:solidFill>
              </a:rPr>
              <a:t>- Withdrawn</a:t>
            </a:r>
            <a:r>
              <a:rPr lang="en-US" dirty="0">
                <a:solidFill>
                  <a:srgbClr val="000000"/>
                </a:solidFill>
              </a:rPr>
              <a:t>, limited communication with caregiver                   </a:t>
            </a:r>
            <a:r>
              <a:rPr lang="en-US" dirty="0" smtClean="0">
                <a:solidFill>
                  <a:srgbClr val="000000"/>
                </a:solidFill>
              </a:rPr>
              <a:t>    - Features </a:t>
            </a:r>
            <a:r>
              <a:rPr lang="en-US" dirty="0">
                <a:solidFill>
                  <a:srgbClr val="000000"/>
                </a:solidFill>
              </a:rPr>
              <a:t>of malnutrition and possibly </a:t>
            </a:r>
            <a:r>
              <a:rPr lang="en-US" dirty="0" smtClean="0">
                <a:solidFill>
                  <a:srgbClr val="000000"/>
                </a:solidFill>
              </a:rPr>
              <a:t>neglect</a:t>
            </a:r>
          </a:p>
          <a:p>
            <a:pPr marL="285750" indent="-285750" fontAlgn="base">
              <a:spcBef>
                <a:spcPct val="100000"/>
              </a:spcBef>
              <a:spcAft>
                <a:spcPct val="0"/>
              </a:spcAft>
              <a:buFontTx/>
              <a:buChar char="-"/>
            </a:pPr>
            <a:endParaRPr lang="en-US" dirty="0">
              <a:solidFill>
                <a:srgbClr val="000000"/>
              </a:solidFill>
            </a:endParaRPr>
          </a:p>
        </p:txBody>
      </p:sp>
      <p:sp>
        <p:nvSpPr>
          <p:cNvPr id="28" name="TextBox 27"/>
          <p:cNvSpPr txBox="1"/>
          <p:nvPr/>
        </p:nvSpPr>
        <p:spPr>
          <a:xfrm>
            <a:off x="6987800" y="2953460"/>
            <a:ext cx="2156200" cy="2308324"/>
          </a:xfrm>
          <a:prstGeom prst="rect">
            <a:avLst/>
          </a:prstGeom>
          <a:solidFill>
            <a:schemeClr val="bg1"/>
          </a:solidFill>
        </p:spPr>
        <p:txBody>
          <a:bodyPr wrap="square" rtlCol="0">
            <a:spAutoFit/>
          </a:bodyPr>
          <a:lstStyle/>
          <a:p>
            <a:pPr marL="228600" indent="-228600" eaLnBrk="0" fontAlgn="base" hangingPunct="0">
              <a:spcBef>
                <a:spcPct val="0"/>
              </a:spcBef>
              <a:spcAft>
                <a:spcPct val="0"/>
              </a:spcAft>
              <a:buClr>
                <a:srgbClr val="C00000"/>
              </a:buClr>
              <a:defRPr/>
            </a:pPr>
            <a:r>
              <a:rPr lang="en-GB" dirty="0" smtClean="0">
                <a:solidFill>
                  <a:srgbClr val="000000"/>
                </a:solidFill>
              </a:rPr>
              <a:t>- Red </a:t>
            </a:r>
            <a:r>
              <a:rPr lang="en-GB" dirty="0">
                <a:solidFill>
                  <a:srgbClr val="000000"/>
                </a:solidFill>
              </a:rPr>
              <a:t>flags </a:t>
            </a:r>
            <a:r>
              <a:rPr lang="en-GB" dirty="0" smtClean="0">
                <a:solidFill>
                  <a:srgbClr val="000000"/>
                </a:solidFill>
              </a:rPr>
              <a:t>will</a:t>
            </a:r>
          </a:p>
          <a:p>
            <a:pPr marL="228600" indent="-228600" eaLnBrk="0" fontAlgn="base" hangingPunct="0">
              <a:spcBef>
                <a:spcPct val="0"/>
              </a:spcBef>
              <a:spcAft>
                <a:spcPct val="0"/>
              </a:spcAft>
              <a:buClr>
                <a:srgbClr val="C00000"/>
              </a:buClr>
              <a:defRPr/>
            </a:pPr>
            <a:r>
              <a:rPr lang="en-GB" dirty="0" smtClean="0">
                <a:solidFill>
                  <a:srgbClr val="000000"/>
                </a:solidFill>
              </a:rPr>
              <a:t>identify </a:t>
            </a:r>
            <a:r>
              <a:rPr lang="en-GB" dirty="0">
                <a:solidFill>
                  <a:srgbClr val="000000"/>
                </a:solidFill>
              </a:rPr>
              <a:t>many </a:t>
            </a:r>
          </a:p>
          <a:p>
            <a:pPr marL="228600" indent="-228600" eaLnBrk="0" fontAlgn="base" hangingPunct="0">
              <a:spcBef>
                <a:spcPct val="0"/>
              </a:spcBef>
              <a:spcAft>
                <a:spcPct val="0"/>
              </a:spcAft>
              <a:buClr>
                <a:srgbClr val="3B284A"/>
              </a:buClr>
              <a:defRPr/>
            </a:pPr>
            <a:r>
              <a:rPr lang="en-GB" kern="0" dirty="0" smtClean="0">
                <a:solidFill>
                  <a:srgbClr val="000000"/>
                </a:solidFill>
                <a:cs typeface="ヒラギノ角ゴ Pro W3"/>
              </a:rPr>
              <a:t>- Be </a:t>
            </a:r>
            <a:r>
              <a:rPr lang="en-GB" kern="0" dirty="0">
                <a:solidFill>
                  <a:srgbClr val="000000"/>
                </a:solidFill>
                <a:cs typeface="ヒラギノ角ゴ Pro W3"/>
              </a:rPr>
              <a:t>alert for subtle</a:t>
            </a:r>
          </a:p>
          <a:p>
            <a:pPr marL="228600" indent="-228600" eaLnBrk="0" fontAlgn="base" hangingPunct="0">
              <a:spcBef>
                <a:spcPct val="0"/>
              </a:spcBef>
              <a:spcAft>
                <a:spcPct val="0"/>
              </a:spcAft>
              <a:buClr>
                <a:srgbClr val="3B284A"/>
              </a:buClr>
              <a:defRPr/>
            </a:pPr>
            <a:r>
              <a:rPr lang="en-GB" kern="0" dirty="0">
                <a:solidFill>
                  <a:srgbClr val="000000"/>
                </a:solidFill>
                <a:cs typeface="ヒラギノ角ゴ Pro W3"/>
              </a:rPr>
              <a:t>p</a:t>
            </a:r>
            <a:r>
              <a:rPr lang="en-GB" kern="0" dirty="0" smtClean="0">
                <a:solidFill>
                  <a:srgbClr val="000000"/>
                </a:solidFill>
                <a:cs typeface="ヒラギノ角ゴ Pro W3"/>
              </a:rPr>
              <a:t>resentations, eg. celiac disease</a:t>
            </a:r>
          </a:p>
          <a:p>
            <a:pPr marL="228600" indent="-228600" eaLnBrk="0" fontAlgn="base" hangingPunct="0">
              <a:spcBef>
                <a:spcPct val="0"/>
              </a:spcBef>
              <a:spcAft>
                <a:spcPct val="0"/>
              </a:spcAft>
              <a:buClr>
                <a:srgbClr val="3B284A"/>
              </a:buClr>
              <a:defRPr/>
            </a:pPr>
            <a:endParaRPr lang="en-GB" kern="0" dirty="0">
              <a:solidFill>
                <a:srgbClr val="000000"/>
              </a:solidFill>
              <a:cs typeface="ヒラギノ角ゴ Pro W3"/>
            </a:endParaRPr>
          </a:p>
          <a:p>
            <a:pPr marL="228600" indent="-228600" eaLnBrk="0" fontAlgn="base" hangingPunct="0">
              <a:spcBef>
                <a:spcPct val="0"/>
              </a:spcBef>
              <a:spcAft>
                <a:spcPct val="0"/>
              </a:spcAft>
              <a:buClr>
                <a:srgbClr val="3B284A"/>
              </a:buClr>
              <a:defRPr/>
            </a:pPr>
            <a:endParaRPr lang="en-GB" kern="0" dirty="0" smtClean="0">
              <a:solidFill>
                <a:srgbClr val="000000"/>
              </a:solidFill>
              <a:cs typeface="ヒラギノ角ゴ Pro W3"/>
            </a:endParaRPr>
          </a:p>
          <a:p>
            <a:pPr marL="228600" indent="-228600" eaLnBrk="0" fontAlgn="base" hangingPunct="0">
              <a:spcBef>
                <a:spcPct val="0"/>
              </a:spcBef>
              <a:spcAft>
                <a:spcPct val="0"/>
              </a:spcAft>
              <a:buClr>
                <a:srgbClr val="3B284A"/>
              </a:buClr>
              <a:defRPr/>
            </a:pPr>
            <a:endParaRPr lang="en-GB" kern="0" dirty="0">
              <a:solidFill>
                <a:srgbClr val="000000"/>
              </a:solidFill>
              <a:cs typeface="ヒラギノ角ゴ Pro W3"/>
            </a:endParaRPr>
          </a:p>
        </p:txBody>
      </p:sp>
    </p:spTree>
    <p:extLst>
      <p:ext uri="{BB962C8B-B14F-4D97-AF65-F5344CB8AC3E}">
        <p14:creationId xmlns:p14="http://schemas.microsoft.com/office/powerpoint/2010/main" val="20389482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7" grpId="0" animBg="1"/>
      <p:bldP spid="2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2" cstate="print"/>
          <a:srcRect/>
          <a:stretch>
            <a:fillRect/>
          </a:stretch>
        </p:blipFill>
        <p:spPr bwMode="auto">
          <a:xfrm>
            <a:off x="6324600" y="6414505"/>
            <a:ext cx="2143560" cy="389388"/>
          </a:xfrm>
          <a:prstGeom prst="rect">
            <a:avLst/>
          </a:prstGeom>
          <a:noFill/>
          <a:ln w="9525">
            <a:noFill/>
            <a:round/>
            <a:headEnd/>
            <a:tailEnd/>
          </a:ln>
          <a:effectLst/>
        </p:spPr>
      </p:pic>
      <p:sp>
        <p:nvSpPr>
          <p:cNvPr id="4" name="Rectangle 2"/>
          <p:cNvSpPr>
            <a:spLocks noGrp="1" noChangeArrowheads="1"/>
          </p:cNvSpPr>
          <p:nvPr>
            <p:ph type="title"/>
          </p:nvPr>
        </p:nvSpPr>
        <p:spPr>
          <a:xfrm>
            <a:off x="100013" y="376238"/>
            <a:ext cx="8788400" cy="681037"/>
          </a:xfrm>
        </p:spPr>
        <p:txBody>
          <a:bodyPr>
            <a:normAutofit fontScale="90000"/>
          </a:bodyPr>
          <a:lstStyle/>
          <a:p>
            <a:r>
              <a:rPr lang="en-US" altLang="zh-CN" sz="4300" dirty="0">
                <a:ea typeface="SimSun" pitchFamily="2" charset="-122"/>
              </a:rPr>
              <a:t>Feeding </a:t>
            </a:r>
            <a:r>
              <a:rPr lang="en-US" altLang="zh-CN" sz="4300" dirty="0" smtClean="0">
                <a:ea typeface="SimSun" pitchFamily="2" charset="-122"/>
              </a:rPr>
              <a:t>guidelines for all children</a:t>
            </a:r>
            <a:endParaRPr lang="en-US" sz="4300" dirty="0"/>
          </a:p>
        </p:txBody>
      </p:sp>
      <p:sp>
        <p:nvSpPr>
          <p:cNvPr id="5" name="Rectangle 3"/>
          <p:cNvSpPr txBox="1">
            <a:spLocks noChangeArrowheads="1"/>
          </p:cNvSpPr>
          <p:nvPr/>
        </p:nvSpPr>
        <p:spPr>
          <a:xfrm>
            <a:off x="152400" y="1600200"/>
            <a:ext cx="8659812" cy="4735512"/>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zh-CN" sz="3200" b="0" i="0" u="none" strike="noStrike" kern="1200" cap="none" spc="0" normalizeH="0" baseline="0" noProof="0" dirty="0" smtClean="0">
                <a:ln>
                  <a:noFill/>
                </a:ln>
                <a:solidFill>
                  <a:schemeClr val="tx1"/>
                </a:solidFill>
                <a:effectLst/>
                <a:uLnTx/>
                <a:uFillTx/>
                <a:latin typeface="+mn-lt"/>
                <a:ea typeface="SimSun" pitchFamily="2" charset="-122"/>
                <a:cs typeface="+mn-cs"/>
              </a:rPr>
              <a:t>Avoid distraction during mealtimes (television cell phones etc.)</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zh-CN" sz="3200" b="0" i="0" u="none" strike="noStrike" kern="1200" cap="none" spc="0" normalizeH="0" baseline="0" noProof="0" dirty="0" smtClean="0">
                <a:ln>
                  <a:noFill/>
                </a:ln>
                <a:solidFill>
                  <a:schemeClr val="tx1"/>
                </a:solidFill>
                <a:effectLst/>
                <a:uLnTx/>
                <a:uFillTx/>
                <a:latin typeface="+mn-lt"/>
                <a:ea typeface="SimSun" pitchFamily="2" charset="-122"/>
                <a:cs typeface="+mn-cs"/>
              </a:rPr>
              <a:t>Maintain a pleasant neutral attitude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zh-CN" sz="3200" b="0" i="0" u="none" strike="noStrike" kern="1200" cap="none" spc="0" normalizeH="0" baseline="0" noProof="0" dirty="0" smtClean="0">
                <a:ln>
                  <a:noFill/>
                </a:ln>
                <a:solidFill>
                  <a:schemeClr val="tx1"/>
                </a:solidFill>
                <a:effectLst/>
                <a:uLnTx/>
                <a:uFillTx/>
                <a:latin typeface="+mn-lt"/>
                <a:ea typeface="SimSun" pitchFamily="2" charset="-122"/>
                <a:cs typeface="+mn-cs"/>
              </a:rPr>
              <a:t>Feed to encourage appetite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zh-CN" sz="2800" b="0" i="0" u="none" strike="noStrike" kern="1200" cap="none" spc="0" normalizeH="0" baseline="0" noProof="0" dirty="0" smtClean="0">
                <a:ln>
                  <a:noFill/>
                </a:ln>
                <a:solidFill>
                  <a:schemeClr val="tx1"/>
                </a:solidFill>
                <a:effectLst/>
                <a:uLnTx/>
                <a:uFillTx/>
                <a:latin typeface="+mn-lt"/>
                <a:ea typeface="SimSun" pitchFamily="2" charset="-122"/>
                <a:cs typeface="+mn-cs"/>
              </a:rPr>
              <a:t>Limit duration (20 -30 minutes)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zh-CN" sz="2800" b="0" i="0" u="none" strike="noStrike" kern="1200" cap="none" spc="0" normalizeH="0" baseline="0" noProof="0" dirty="0" smtClean="0">
                <a:ln>
                  <a:noFill/>
                </a:ln>
                <a:solidFill>
                  <a:schemeClr val="tx1"/>
                </a:solidFill>
                <a:effectLst/>
                <a:uLnTx/>
                <a:uFillTx/>
                <a:latin typeface="+mn-lt"/>
                <a:ea typeface="SimSun" pitchFamily="2" charset="-122"/>
                <a:cs typeface="+mn-cs"/>
              </a:rPr>
              <a:t>4 -6 snacks a day with only water between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zh-CN" sz="3200" b="0" i="0" u="none" strike="noStrike" kern="1200" cap="none" spc="0" normalizeH="0" baseline="0" noProof="0" dirty="0" smtClean="0">
                <a:ln>
                  <a:noFill/>
                </a:ln>
                <a:solidFill>
                  <a:schemeClr val="tx1"/>
                </a:solidFill>
                <a:effectLst/>
                <a:uLnTx/>
                <a:uFillTx/>
                <a:latin typeface="+mn-lt"/>
                <a:ea typeface="SimSun" pitchFamily="2" charset="-122"/>
                <a:cs typeface="+mn-cs"/>
              </a:rPr>
              <a:t>Serve age appropriate foods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zh-CN" sz="3200" b="0" i="0" u="none" strike="noStrike" kern="1200" cap="none" spc="0" normalizeH="0" baseline="0" noProof="0" dirty="0" smtClean="0">
                <a:ln>
                  <a:noFill/>
                </a:ln>
                <a:solidFill>
                  <a:schemeClr val="tx1"/>
                </a:solidFill>
                <a:effectLst/>
                <a:uLnTx/>
                <a:uFillTx/>
                <a:latin typeface="+mn-lt"/>
                <a:ea typeface="SimSun" pitchFamily="2" charset="-122"/>
                <a:cs typeface="+mn-cs"/>
              </a:rPr>
              <a:t>Systematically introduce new foods (8 – 15 times)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zh-CN" sz="3200" b="0" i="0" u="none" strike="noStrike" kern="1200" cap="none" spc="0" normalizeH="0" baseline="0" noProof="0" dirty="0" smtClean="0">
                <a:ln>
                  <a:noFill/>
                </a:ln>
                <a:solidFill>
                  <a:schemeClr val="tx1"/>
                </a:solidFill>
                <a:effectLst/>
                <a:uLnTx/>
                <a:uFillTx/>
                <a:latin typeface="+mn-lt"/>
                <a:ea typeface="SimSun" pitchFamily="2" charset="-122"/>
                <a:cs typeface="+mn-cs"/>
              </a:rPr>
              <a:t>Encourage self-feeding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zh-CN" sz="3200" b="0" i="0" u="none" strike="noStrike" kern="1200" cap="none" spc="0" normalizeH="0" baseline="0" noProof="0" dirty="0" smtClean="0">
                <a:ln>
                  <a:noFill/>
                </a:ln>
                <a:solidFill>
                  <a:schemeClr val="tx1"/>
                </a:solidFill>
                <a:effectLst/>
                <a:uLnTx/>
                <a:uFillTx/>
                <a:latin typeface="+mn-lt"/>
                <a:ea typeface="SimSun" pitchFamily="2" charset="-122"/>
                <a:cs typeface="+mn-cs"/>
              </a:rPr>
              <a:t>Tolerate age appropriate mess</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2057400"/>
            <a:ext cx="2514600" cy="1885950"/>
          </a:xfrm>
          <a:prstGeom prst="roundRect">
            <a:avLst/>
          </a:prstGeom>
          <a:ln w="19050">
            <a:solidFill>
              <a:srgbClr val="50246E"/>
            </a:solidFill>
          </a:ln>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5867400" y="2590800"/>
            <a:ext cx="2856656" cy="2041506"/>
            <a:chOff x="5420091" y="1875465"/>
            <a:chExt cx="3126858" cy="2234604"/>
          </a:xfrm>
          <a:noFill/>
        </p:grpSpPr>
        <p:pic>
          <p:nvPicPr>
            <p:cNvPr id="8" name="Picture 3" descr="D:\users\ABoyd\Desktop\iStock_000014758960Small.jpg"/>
            <p:cNvPicPr>
              <a:picLocks noChangeAspect="1" noChangeArrowheads="1"/>
            </p:cNvPicPr>
            <p:nvPr/>
          </p:nvPicPr>
          <p:blipFill rotWithShape="1">
            <a:blip r:embed="rId4" cstate="print">
              <a:extLst/>
            </a:blip>
            <a:srcRect l="5527" t="5527" r="5527" b="5527"/>
            <a:stretch/>
          </p:blipFill>
          <p:spPr bwMode="auto">
            <a:xfrm>
              <a:off x="7012686" y="2575807"/>
              <a:ext cx="1534263" cy="1534262"/>
            </a:xfrm>
            <a:prstGeom prst="ellipse">
              <a:avLst/>
            </a:prstGeom>
            <a:grpFill/>
            <a:ln w="6350">
              <a:noFill/>
            </a:ln>
            <a:extLst/>
          </p:spPr>
        </p:pic>
        <p:pic>
          <p:nvPicPr>
            <p:cNvPr id="9" name="Picture 2" descr="D:\users\ABoyd\Desktop\iStock_000010480073Small.jpg"/>
            <p:cNvPicPr>
              <a:picLocks noChangeAspect="1" noChangeArrowheads="1"/>
            </p:cNvPicPr>
            <p:nvPr/>
          </p:nvPicPr>
          <p:blipFill rotWithShape="1">
            <a:blip r:embed="rId5" cstate="print">
              <a:extLst/>
            </a:blip>
            <a:srcRect l="3836" t="3836" r="3836" b="3836"/>
            <a:stretch/>
          </p:blipFill>
          <p:spPr bwMode="auto">
            <a:xfrm>
              <a:off x="5420091" y="1875465"/>
              <a:ext cx="1592595" cy="1592597"/>
            </a:xfrm>
            <a:prstGeom prst="ellipse">
              <a:avLst/>
            </a:prstGeom>
            <a:grpFill/>
            <a:ln w="6350">
              <a:noFill/>
            </a:ln>
            <a:extLst/>
          </p:spPr>
        </p:pic>
      </p:grpSp>
      <p:pic>
        <p:nvPicPr>
          <p:cNvPr id="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5181600" y="3429000"/>
            <a:ext cx="1912909" cy="1763713"/>
          </a:xfrm>
          <a:prstGeom prst="roundRect">
            <a:avLst/>
          </a:prstGeom>
          <a:ln w="9525">
            <a:noFill/>
          </a:ln>
          <a:extLst>
            <a:ext uri="{909E8E84-426E-40DD-AFC4-6F175D3DCCD1}">
              <a14:hiddenFill xmlns:a14="http://schemas.microsoft.com/office/drawing/2010/main">
                <a:solidFill>
                  <a:srgbClr val="FFFFFF"/>
                </a:solidFill>
              </a14:hiddenFill>
            </a:ext>
          </a:extLst>
        </p:spPr>
      </p:pic>
      <p:pic>
        <p:nvPicPr>
          <p:cNvPr id="11" name="Picture 5"/>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3581400" y="4953000"/>
            <a:ext cx="1374038" cy="1752600"/>
          </a:xfrm>
          <a:prstGeom prst="roundRect">
            <a:avLst/>
          </a:prstGeom>
          <a:ln w="9525">
            <a:noFill/>
          </a:ln>
          <a:extLst>
            <a:ext uri="{909E8E84-426E-40DD-AFC4-6F175D3DCCD1}">
              <a14:hiddenFill xmlns:a14="http://schemas.microsoft.com/office/drawing/2010/main">
                <a:solidFill>
                  <a:srgbClr val="FFFFFF"/>
                </a:solidFill>
              </a14:hiddenFill>
            </a:ext>
          </a:extLst>
        </p:spPr>
      </p:pic>
      <p:pic>
        <p:nvPicPr>
          <p:cNvPr id="12" name="Picture 5" descr="A spoon for mother and chil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67200" y="4495800"/>
            <a:ext cx="1981200"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C:\Users\Claire\Desktop\images (2).jpeg"/>
          <p:cNvPicPr>
            <a:picLocks noChangeAspect="1" noChangeArrowheads="1"/>
          </p:cNvPicPr>
          <p:nvPr/>
        </p:nvPicPr>
        <p:blipFill>
          <a:blip r:embed="rId9" cstate="print">
            <a:extLst>
              <a:ext uri="{28A0092B-C50C-407E-A947-70E740481C1C}">
                <a14:useLocalDpi xmlns:a14="http://schemas.microsoft.com/office/drawing/2010/main" val="0"/>
              </a:ext>
            </a:extLst>
          </a:blip>
          <a:srcRect l="8535" t="6715" r="12017" b="15184"/>
          <a:stretch>
            <a:fillRect/>
          </a:stretch>
        </p:blipFill>
        <p:spPr bwMode="auto">
          <a:xfrm>
            <a:off x="6553200" y="1905000"/>
            <a:ext cx="1773936" cy="1773936"/>
          </a:xfrm>
          <a:prstGeom prst="ellipse">
            <a:avLst/>
          </a:prstGeom>
          <a:noFill/>
          <a:effectLst>
            <a:outerShdw blurRad="63500" dist="38100" dir="2700000" algn="tl" rotWithShape="0">
              <a:prstClr val="black">
                <a:alpha val="75000"/>
              </a:prstClr>
            </a:outerShdw>
          </a:effectLst>
          <a:extLst>
            <a:ext uri="{909E8E84-426E-40DD-AFC4-6F175D3DCCD1}">
              <a14:hiddenFill xmlns:a14="http://schemas.microsoft.com/office/drawing/2010/main">
                <a:solidFill>
                  <a:srgbClr val="FFFFFF"/>
                </a:solidFill>
              </a14:hiddenFill>
            </a:ext>
          </a:extLst>
        </p:spPr>
      </p:pic>
      <p:pic>
        <p:nvPicPr>
          <p:cNvPr id="14" name="Picture 2" descr="\\psf\Home\_work\tye phillips\happy.png"/>
          <p:cNvPicPr>
            <a:picLocks noChangeAspect="1" noChangeArrowheads="1"/>
          </p:cNvPicPr>
          <p:nvPr/>
        </p:nvPicPr>
        <p:blipFill>
          <a:blip r:embed="rId10" cstate="print"/>
          <a:stretch>
            <a:fillRect/>
          </a:stretch>
        </p:blipFill>
        <p:spPr bwMode="auto">
          <a:xfrm>
            <a:off x="6629400" y="1828800"/>
            <a:ext cx="1791448" cy="1881430"/>
          </a:xfrm>
          <a:prstGeom prst="rect">
            <a:avLst/>
          </a:prstGeom>
          <a:noFill/>
          <a:ln>
            <a:noFill/>
          </a:ln>
          <a:effectLst>
            <a:outerShdw blurRad="63500" dist="38099" dir="2700000" algn="ctr" rotWithShape="0">
              <a:srgbClr val="000000">
                <a:alpha val="74998"/>
              </a:srgbClr>
            </a:outerShdw>
          </a:effectLst>
        </p:spPr>
      </p:pic>
      <p:sp>
        <p:nvSpPr>
          <p:cNvPr id="17" name="Text Box 4"/>
          <p:cNvSpPr txBox="1">
            <a:spLocks noChangeArrowheads="1"/>
          </p:cNvSpPr>
          <p:nvPr/>
        </p:nvSpPr>
        <p:spPr bwMode="auto">
          <a:xfrm>
            <a:off x="958560" y="6397536"/>
            <a:ext cx="3918240" cy="231864"/>
          </a:xfrm>
          <a:prstGeom prst="rect">
            <a:avLst/>
          </a:prstGeom>
          <a:noFill/>
          <a:ln w="9525">
            <a:noFill/>
            <a:round/>
            <a:headEnd/>
            <a:tailEnd/>
          </a:ln>
          <a:effectLst/>
        </p:spPr>
        <p:txBody>
          <a:bodyPr lIns="0" tIns="0" rIns="0" bIns="0"/>
          <a:lstStyle/>
          <a:p>
            <a:pPr>
              <a:tabLst>
                <a:tab pos="656650" algn="l"/>
                <a:tab pos="1313299" algn="l"/>
                <a:tab pos="1969949" algn="l"/>
                <a:tab pos="2626599" algn="l"/>
                <a:tab pos="3283248" algn="l"/>
              </a:tabLst>
            </a:pPr>
            <a:r>
              <a:rPr lang="en-GB" sz="1100" b="1" dirty="0">
                <a:solidFill>
                  <a:srgbClr val="000000"/>
                </a:solidFill>
                <a:latin typeface="Arial" pitchFamily="34" charset="0"/>
              </a:rPr>
              <a:t>Benny Kerzner et al. </a:t>
            </a:r>
            <a:r>
              <a:rPr lang="en-GB" sz="1100" b="1" dirty="0" err="1">
                <a:solidFill>
                  <a:srgbClr val="000000"/>
                </a:solidFill>
                <a:latin typeface="Arial" pitchFamily="34" charset="0"/>
              </a:rPr>
              <a:t>Pediatrics</a:t>
            </a:r>
            <a:r>
              <a:rPr lang="en-GB" sz="1100" b="1" dirty="0">
                <a:solidFill>
                  <a:srgbClr val="000000"/>
                </a:solidFill>
                <a:latin typeface="Arial" pitchFamily="34" charset="0"/>
              </a:rPr>
              <a:t> 2015;135:344-353</a:t>
            </a:r>
          </a:p>
        </p:txBody>
      </p:sp>
      <p:pic>
        <p:nvPicPr>
          <p:cNvPr id="15"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629400" y="1905000"/>
            <a:ext cx="1828800" cy="1800726"/>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4"/>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5"/>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7"/>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10"/>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11"/>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498" name="Rectangle 2"/>
          <p:cNvSpPr>
            <a:spLocks noGrp="1" noChangeArrowheads="1"/>
          </p:cNvSpPr>
          <p:nvPr>
            <p:ph type="title"/>
          </p:nvPr>
        </p:nvSpPr>
        <p:spPr>
          <a:xfrm>
            <a:off x="457200" y="317500"/>
            <a:ext cx="8229600" cy="693738"/>
          </a:xfrm>
        </p:spPr>
        <p:txBody>
          <a:bodyPr>
            <a:normAutofit fontScale="90000"/>
          </a:bodyPr>
          <a:lstStyle/>
          <a:p>
            <a:pPr>
              <a:tabLst>
                <a:tab pos="1997075" algn="l"/>
              </a:tabLst>
            </a:pPr>
            <a:r>
              <a:rPr lang="en-US"/>
              <a:t>	…but there are limits</a:t>
            </a:r>
          </a:p>
        </p:txBody>
      </p:sp>
      <p:pic>
        <p:nvPicPr>
          <p:cNvPr id="17411" name="Picture 2"/>
          <p:cNvPicPr>
            <a:picLocks noChangeAspect="1" noChangeArrowheads="1"/>
          </p:cNvPicPr>
          <p:nvPr/>
        </p:nvPicPr>
        <p:blipFill>
          <a:blip r:embed="rId2" cstate="print"/>
          <a:srcRect b="12366"/>
          <a:stretch>
            <a:fillRect/>
          </a:stretch>
        </p:blipFill>
        <p:spPr bwMode="auto">
          <a:xfrm>
            <a:off x="2652713" y="1466197"/>
            <a:ext cx="3351212" cy="5105400"/>
          </a:xfrm>
          <a:prstGeom prst="roundRect">
            <a:avLst/>
          </a:prstGeom>
          <a:noFill/>
          <a:ln w="6350" algn="ctr">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0" y="1426866"/>
            <a:ext cx="9144000" cy="1517301"/>
          </a:xfrm>
          <a:prstGeom prst="rect">
            <a:avLst/>
          </a:prstGeom>
          <a:solidFill>
            <a:schemeClr val="accent3">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smtClean="0">
              <a:solidFill>
                <a:srgbClr val="000000"/>
              </a:solidFill>
              <a:latin typeface="Times"/>
            </a:endParaRPr>
          </a:p>
        </p:txBody>
      </p:sp>
      <p:sp>
        <p:nvSpPr>
          <p:cNvPr id="4098" name="Rectangle 2"/>
          <p:cNvSpPr>
            <a:spLocks noGrp="1" noChangeArrowheads="1"/>
          </p:cNvSpPr>
          <p:nvPr>
            <p:ph type="title"/>
          </p:nvPr>
        </p:nvSpPr>
        <p:spPr>
          <a:xfrm>
            <a:off x="354216" y="639542"/>
            <a:ext cx="8458200" cy="385378"/>
          </a:xfrm>
          <a:noFill/>
        </p:spPr>
        <p:txBody>
          <a:bodyPr>
            <a:normAutofit fontScale="90000"/>
          </a:bodyPr>
          <a:lstStyle/>
          <a:p>
            <a:pPr algn="ctr">
              <a:lnSpc>
                <a:spcPct val="90000"/>
              </a:lnSpc>
            </a:pPr>
            <a:r>
              <a:rPr lang="en-US" altLang="en-US" dirty="0" smtClean="0">
                <a:solidFill>
                  <a:srgbClr val="50246E"/>
                </a:solidFill>
                <a:ea typeface="ヒラギノ角ゴ Pro W3" charset="-128"/>
              </a:rPr>
              <a:t>Limited appetite</a:t>
            </a:r>
          </a:p>
        </p:txBody>
      </p:sp>
      <p:sp>
        <p:nvSpPr>
          <p:cNvPr id="4100" name="Rectangle 3"/>
          <p:cNvSpPr>
            <a:spLocks noChangeArrowheads="1"/>
          </p:cNvSpPr>
          <p:nvPr/>
        </p:nvSpPr>
        <p:spPr bwMode="auto">
          <a:xfrm>
            <a:off x="231113" y="2326203"/>
            <a:ext cx="2146151" cy="541073"/>
          </a:xfrm>
          <a:prstGeom prst="rect">
            <a:avLst/>
          </a:prstGeom>
          <a:solidFill>
            <a:schemeClr val="accent3">
              <a:lumMod val="40000"/>
              <a:lumOff val="60000"/>
            </a:schemeClr>
          </a:solidFill>
          <a:ln w="12700">
            <a:noFill/>
            <a:miter lim="800000"/>
            <a:headEnd/>
            <a:tailEnd/>
          </a:ln>
        </p:spPr>
        <p:txBody>
          <a:bodyPr lIns="90488" tIns="44450" rIns="90488" bIns="44450" anchor="ctr"/>
          <a:lstStyle/>
          <a:p>
            <a:pPr algn="ctr" fontAlgn="base">
              <a:lnSpc>
                <a:spcPct val="90000"/>
              </a:lnSpc>
              <a:spcBef>
                <a:spcPct val="0"/>
              </a:spcBef>
              <a:spcAft>
                <a:spcPct val="0"/>
              </a:spcAft>
            </a:pPr>
            <a:r>
              <a:rPr lang="en-US" b="1" dirty="0" smtClean="0">
                <a:solidFill>
                  <a:srgbClr val="000000"/>
                </a:solidFill>
              </a:rPr>
              <a:t>Misperceived</a:t>
            </a:r>
            <a:endParaRPr lang="en-US" b="1" dirty="0">
              <a:solidFill>
                <a:srgbClr val="000000"/>
              </a:solidFill>
            </a:endParaRPr>
          </a:p>
        </p:txBody>
      </p:sp>
      <p:sp>
        <p:nvSpPr>
          <p:cNvPr id="4102" name="Rectangle 5"/>
          <p:cNvSpPr>
            <a:spLocks noChangeArrowheads="1"/>
          </p:cNvSpPr>
          <p:nvPr/>
        </p:nvSpPr>
        <p:spPr bwMode="auto">
          <a:xfrm>
            <a:off x="2170449" y="2250846"/>
            <a:ext cx="2421652" cy="691787"/>
          </a:xfrm>
          <a:prstGeom prst="rect">
            <a:avLst/>
          </a:prstGeom>
          <a:solidFill>
            <a:schemeClr val="accent3">
              <a:lumMod val="40000"/>
              <a:lumOff val="60000"/>
            </a:schemeClr>
          </a:solidFill>
          <a:ln w="12700">
            <a:noFill/>
            <a:miter lim="800000"/>
            <a:headEnd/>
            <a:tailEnd/>
          </a:ln>
        </p:spPr>
        <p:txBody>
          <a:bodyPr lIns="90488" tIns="44450" rIns="90488" bIns="44450" anchor="ctr"/>
          <a:lstStyle/>
          <a:p>
            <a:pPr algn="ctr" fontAlgn="base">
              <a:lnSpc>
                <a:spcPct val="90000"/>
              </a:lnSpc>
              <a:spcBef>
                <a:spcPct val="0"/>
              </a:spcBef>
              <a:spcAft>
                <a:spcPct val="0"/>
              </a:spcAft>
            </a:pPr>
            <a:r>
              <a:rPr lang="en-US" b="1" dirty="0">
                <a:solidFill>
                  <a:srgbClr val="000000"/>
                </a:solidFill>
              </a:rPr>
              <a:t>Energetic apparently healthy</a:t>
            </a:r>
          </a:p>
        </p:txBody>
      </p:sp>
      <p:sp>
        <p:nvSpPr>
          <p:cNvPr id="4104" name="Rectangle 7"/>
          <p:cNvSpPr>
            <a:spLocks noChangeArrowheads="1"/>
          </p:cNvSpPr>
          <p:nvPr/>
        </p:nvSpPr>
        <p:spPr bwMode="auto">
          <a:xfrm>
            <a:off x="4531255" y="2240018"/>
            <a:ext cx="2146151" cy="713442"/>
          </a:xfrm>
          <a:prstGeom prst="rect">
            <a:avLst/>
          </a:prstGeom>
          <a:solidFill>
            <a:schemeClr val="accent3">
              <a:lumMod val="40000"/>
              <a:lumOff val="60000"/>
            </a:schemeClr>
          </a:solidFill>
          <a:ln w="12700">
            <a:noFill/>
            <a:miter lim="800000"/>
            <a:headEnd/>
            <a:tailEnd/>
          </a:ln>
        </p:spPr>
        <p:txBody>
          <a:bodyPr lIns="90488" tIns="44450" rIns="90488" bIns="44450" anchor="ctr"/>
          <a:lstStyle/>
          <a:p>
            <a:pPr algn="ctr" fontAlgn="base">
              <a:lnSpc>
                <a:spcPct val="90000"/>
              </a:lnSpc>
              <a:spcBef>
                <a:spcPct val="0"/>
              </a:spcBef>
              <a:spcAft>
                <a:spcPct val="0"/>
              </a:spcAft>
            </a:pPr>
            <a:r>
              <a:rPr lang="en-US" b="1" dirty="0" smtClean="0">
                <a:solidFill>
                  <a:srgbClr val="000000"/>
                </a:solidFill>
              </a:rPr>
              <a:t>Apathetic  apparently ill</a:t>
            </a:r>
            <a:endParaRPr lang="en-US" b="1" dirty="0">
              <a:solidFill>
                <a:srgbClr val="000000"/>
              </a:solidFill>
            </a:endParaRPr>
          </a:p>
        </p:txBody>
      </p:sp>
      <p:sp>
        <p:nvSpPr>
          <p:cNvPr id="4106" name="Rectangle 9"/>
          <p:cNvSpPr>
            <a:spLocks noChangeArrowheads="1"/>
          </p:cNvSpPr>
          <p:nvPr/>
        </p:nvSpPr>
        <p:spPr bwMode="auto">
          <a:xfrm>
            <a:off x="6575825" y="2326203"/>
            <a:ext cx="2276778" cy="541073"/>
          </a:xfrm>
          <a:prstGeom prst="rect">
            <a:avLst/>
          </a:prstGeom>
          <a:solidFill>
            <a:schemeClr val="accent3">
              <a:lumMod val="40000"/>
              <a:lumOff val="60000"/>
            </a:schemeClr>
          </a:solidFill>
          <a:ln w="12700">
            <a:noFill/>
            <a:miter lim="800000"/>
            <a:headEnd/>
            <a:tailEnd/>
          </a:ln>
        </p:spPr>
        <p:txBody>
          <a:bodyPr lIns="90488" tIns="44450" rIns="90488" bIns="44450" anchor="ctr"/>
          <a:lstStyle/>
          <a:p>
            <a:pPr algn="ctr" fontAlgn="base">
              <a:lnSpc>
                <a:spcPct val="90000"/>
              </a:lnSpc>
              <a:spcBef>
                <a:spcPct val="0"/>
              </a:spcBef>
              <a:spcAft>
                <a:spcPct val="0"/>
              </a:spcAft>
            </a:pPr>
            <a:r>
              <a:rPr lang="en-US" b="1" dirty="0" smtClean="0">
                <a:solidFill>
                  <a:srgbClr val="000000"/>
                </a:solidFill>
              </a:rPr>
              <a:t>Organic</a:t>
            </a:r>
            <a:endParaRPr lang="en-US" b="1" dirty="0">
              <a:solidFill>
                <a:srgbClr val="000000"/>
              </a:solidFill>
            </a:endParaRPr>
          </a:p>
        </p:txBody>
      </p:sp>
      <p:pic>
        <p:nvPicPr>
          <p:cNvPr id="19" name="Picture 4" descr="iStock_000003095455Medium"/>
          <p:cNvPicPr>
            <a:picLocks noChangeAspect="1" noChangeArrowheads="1"/>
          </p:cNvPicPr>
          <p:nvPr/>
        </p:nvPicPr>
        <p:blipFill>
          <a:blip r:embed="rId3" cstate="print"/>
          <a:srcRect l="29305" r="37071" b="50786"/>
          <a:stretch>
            <a:fillRect/>
          </a:stretch>
        </p:blipFill>
        <p:spPr bwMode="auto">
          <a:xfrm>
            <a:off x="802020" y="1468062"/>
            <a:ext cx="862548" cy="858141"/>
          </a:xfrm>
          <a:prstGeom prst="roundRect">
            <a:avLst>
              <a:gd name="adj" fmla="val 7111"/>
            </a:avLst>
          </a:prstGeom>
          <a:noFill/>
          <a:ln w="6350">
            <a:solidFill>
              <a:srgbClr val="9A8E97"/>
            </a:solidFill>
          </a:ln>
        </p:spPr>
      </p:pic>
      <p:pic>
        <p:nvPicPr>
          <p:cNvPr id="20" name="Picture 5" descr="GettyImages_77751894"/>
          <p:cNvPicPr>
            <a:picLocks noChangeAspect="1" noChangeArrowheads="1"/>
          </p:cNvPicPr>
          <p:nvPr/>
        </p:nvPicPr>
        <p:blipFill>
          <a:blip r:embed="rId4" cstate="print"/>
          <a:srcRect l="45201" t="4210" r="37688" b="65559"/>
          <a:stretch>
            <a:fillRect/>
          </a:stretch>
        </p:blipFill>
        <p:spPr bwMode="auto">
          <a:xfrm>
            <a:off x="2988339" y="1465263"/>
            <a:ext cx="769745" cy="806399"/>
          </a:xfrm>
          <a:prstGeom prst="roundRect">
            <a:avLst>
              <a:gd name="adj" fmla="val 7111"/>
            </a:avLst>
          </a:prstGeom>
          <a:noFill/>
          <a:ln w="6350">
            <a:solidFill>
              <a:srgbClr val="9A8E97"/>
            </a:solidFill>
          </a:ln>
        </p:spPr>
      </p:pic>
      <p:pic>
        <p:nvPicPr>
          <p:cNvPr id="22" name="Picture 9" descr="iStock_000006773546Medium"/>
          <p:cNvPicPr>
            <a:picLocks noChangeAspect="1" noChangeArrowheads="1"/>
          </p:cNvPicPr>
          <p:nvPr/>
        </p:nvPicPr>
        <p:blipFill>
          <a:blip r:embed="rId5" cstate="print"/>
          <a:srcRect l="15329" t="21355" b="15298"/>
          <a:stretch>
            <a:fillRect/>
          </a:stretch>
        </p:blipFill>
        <p:spPr bwMode="auto">
          <a:xfrm>
            <a:off x="5181531" y="1466448"/>
            <a:ext cx="707318" cy="794451"/>
          </a:xfrm>
          <a:prstGeom prst="roundRect">
            <a:avLst>
              <a:gd name="adj" fmla="val 7111"/>
            </a:avLst>
          </a:prstGeom>
          <a:noFill/>
          <a:ln w="6350">
            <a:solidFill>
              <a:srgbClr val="9A8E97"/>
            </a:solidFill>
          </a:ln>
        </p:spPr>
      </p:pic>
      <p:pic>
        <p:nvPicPr>
          <p:cNvPr id="23" name="Picture 11" descr="GettyImages_78762036"/>
          <p:cNvPicPr>
            <a:picLocks noChangeAspect="1" noChangeArrowheads="1"/>
          </p:cNvPicPr>
          <p:nvPr/>
        </p:nvPicPr>
        <p:blipFill>
          <a:blip r:embed="rId6" cstate="print"/>
          <a:srcRect l="16006" r="30464" b="67755"/>
          <a:stretch>
            <a:fillRect/>
          </a:stretch>
        </p:blipFill>
        <p:spPr bwMode="auto">
          <a:xfrm>
            <a:off x="7279509" y="1464474"/>
            <a:ext cx="780991" cy="786377"/>
          </a:xfrm>
          <a:prstGeom prst="roundRect">
            <a:avLst>
              <a:gd name="adj" fmla="val 7111"/>
            </a:avLst>
          </a:prstGeom>
          <a:noFill/>
          <a:ln w="6350">
            <a:solidFill>
              <a:srgbClr val="9A8E97"/>
            </a:solidFill>
          </a:ln>
        </p:spPr>
      </p:pic>
      <p:sp>
        <p:nvSpPr>
          <p:cNvPr id="3" name="TextBox 2"/>
          <p:cNvSpPr txBox="1"/>
          <p:nvPr/>
        </p:nvSpPr>
        <p:spPr>
          <a:xfrm>
            <a:off x="174443" y="2939846"/>
            <a:ext cx="8812804" cy="3785652"/>
          </a:xfrm>
          <a:prstGeom prst="rect">
            <a:avLst/>
          </a:prstGeom>
          <a:solidFill>
            <a:schemeClr val="bg1"/>
          </a:solidFill>
        </p:spPr>
        <p:txBody>
          <a:bodyPr wrap="square" rtlCol="0">
            <a:spAutoFit/>
          </a:bodyPr>
          <a:lstStyle/>
          <a:p>
            <a:pPr fontAlgn="base">
              <a:spcBef>
                <a:spcPct val="0"/>
              </a:spcBef>
              <a:spcAft>
                <a:spcPct val="0"/>
              </a:spcAft>
            </a:pPr>
            <a:endParaRPr lang="en-GB" sz="2400" dirty="0" smtClean="0">
              <a:solidFill>
                <a:srgbClr val="000000"/>
              </a:solidFill>
            </a:endParaRPr>
          </a:p>
          <a:p>
            <a:pPr fontAlgn="base">
              <a:spcBef>
                <a:spcPct val="0"/>
              </a:spcBef>
              <a:spcAft>
                <a:spcPct val="0"/>
              </a:spcAft>
            </a:pPr>
            <a:endParaRPr lang="en-GB" sz="2400" dirty="0">
              <a:solidFill>
                <a:srgbClr val="000000"/>
              </a:solidFill>
            </a:endParaRPr>
          </a:p>
          <a:p>
            <a:pPr fontAlgn="base">
              <a:spcBef>
                <a:spcPct val="0"/>
              </a:spcBef>
              <a:spcAft>
                <a:spcPct val="0"/>
              </a:spcAft>
            </a:pPr>
            <a:endParaRPr lang="en-GB" sz="2400" dirty="0" smtClean="0">
              <a:solidFill>
                <a:srgbClr val="000000"/>
              </a:solidFill>
            </a:endParaRPr>
          </a:p>
          <a:p>
            <a:pPr fontAlgn="base">
              <a:spcBef>
                <a:spcPct val="0"/>
              </a:spcBef>
              <a:spcAft>
                <a:spcPct val="0"/>
              </a:spcAft>
            </a:pPr>
            <a:endParaRPr lang="en-GB" sz="2400" dirty="0">
              <a:solidFill>
                <a:srgbClr val="000000"/>
              </a:solidFill>
            </a:endParaRPr>
          </a:p>
          <a:p>
            <a:pPr fontAlgn="base">
              <a:spcBef>
                <a:spcPct val="0"/>
              </a:spcBef>
              <a:spcAft>
                <a:spcPct val="0"/>
              </a:spcAft>
            </a:pPr>
            <a:endParaRPr lang="en-GB" sz="2400" dirty="0" smtClean="0">
              <a:solidFill>
                <a:srgbClr val="000000"/>
              </a:solidFill>
            </a:endParaRPr>
          </a:p>
          <a:p>
            <a:pPr fontAlgn="base">
              <a:spcBef>
                <a:spcPct val="0"/>
              </a:spcBef>
              <a:spcAft>
                <a:spcPct val="0"/>
              </a:spcAft>
            </a:pPr>
            <a:endParaRPr lang="en-GB" sz="2400" dirty="0">
              <a:solidFill>
                <a:srgbClr val="000000"/>
              </a:solidFill>
            </a:endParaRPr>
          </a:p>
          <a:p>
            <a:pPr fontAlgn="base">
              <a:spcBef>
                <a:spcPct val="0"/>
              </a:spcBef>
              <a:spcAft>
                <a:spcPct val="0"/>
              </a:spcAft>
            </a:pPr>
            <a:endParaRPr lang="en-GB" sz="2400" dirty="0" smtClean="0">
              <a:solidFill>
                <a:srgbClr val="000000"/>
              </a:solidFill>
            </a:endParaRPr>
          </a:p>
          <a:p>
            <a:pPr fontAlgn="base">
              <a:spcBef>
                <a:spcPct val="0"/>
              </a:spcBef>
              <a:spcAft>
                <a:spcPct val="0"/>
              </a:spcAft>
            </a:pPr>
            <a:endParaRPr lang="en-GB" sz="2400" dirty="0">
              <a:solidFill>
                <a:srgbClr val="000000"/>
              </a:solidFill>
            </a:endParaRPr>
          </a:p>
          <a:p>
            <a:pPr fontAlgn="base">
              <a:spcBef>
                <a:spcPct val="0"/>
              </a:spcBef>
              <a:spcAft>
                <a:spcPct val="0"/>
              </a:spcAft>
            </a:pPr>
            <a:endParaRPr lang="en-GB" sz="2400" dirty="0" smtClean="0">
              <a:solidFill>
                <a:srgbClr val="000000"/>
              </a:solidFill>
            </a:endParaRPr>
          </a:p>
          <a:p>
            <a:pPr fontAlgn="base">
              <a:spcBef>
                <a:spcPct val="0"/>
              </a:spcBef>
              <a:spcAft>
                <a:spcPct val="0"/>
              </a:spcAft>
            </a:pPr>
            <a:endParaRPr lang="en-GB" sz="2400" dirty="0">
              <a:solidFill>
                <a:srgbClr val="000000"/>
              </a:solidFill>
            </a:endParaRPr>
          </a:p>
        </p:txBody>
      </p:sp>
      <p:sp>
        <p:nvSpPr>
          <p:cNvPr id="21" name="TextBox 20"/>
          <p:cNvSpPr txBox="1"/>
          <p:nvPr/>
        </p:nvSpPr>
        <p:spPr>
          <a:xfrm>
            <a:off x="221064" y="2939846"/>
            <a:ext cx="2179270" cy="2954655"/>
          </a:xfrm>
          <a:prstGeom prst="rect">
            <a:avLst/>
          </a:prstGeom>
          <a:solidFill>
            <a:schemeClr val="bg1"/>
          </a:solidFill>
        </p:spPr>
        <p:txBody>
          <a:bodyPr wrap="square" rtlCol="0">
            <a:spAutoFit/>
          </a:bodyPr>
          <a:lstStyle/>
          <a:p>
            <a:pPr fontAlgn="base">
              <a:spcBef>
                <a:spcPct val="100000"/>
              </a:spcBef>
              <a:spcAft>
                <a:spcPct val="0"/>
              </a:spcAft>
            </a:pPr>
            <a:r>
              <a:rPr lang="en-US" sz="1600" dirty="0" smtClean="0">
                <a:solidFill>
                  <a:srgbClr val="000000"/>
                </a:solidFill>
              </a:rPr>
              <a:t>- </a:t>
            </a:r>
            <a:r>
              <a:rPr lang="en-US" dirty="0" smtClean="0">
                <a:solidFill>
                  <a:srgbClr val="000000"/>
                </a:solidFill>
              </a:rPr>
              <a:t>Appropriate appetite is considered </a:t>
            </a:r>
            <a:r>
              <a:rPr lang="en-US" dirty="0">
                <a:solidFill>
                  <a:srgbClr val="000000"/>
                </a:solidFill>
              </a:rPr>
              <a:t>limited </a:t>
            </a:r>
            <a:r>
              <a:rPr lang="en-US" dirty="0" smtClean="0">
                <a:solidFill>
                  <a:srgbClr val="000000"/>
                </a:solidFill>
              </a:rPr>
              <a:t>    - Excessive </a:t>
            </a:r>
            <a:r>
              <a:rPr lang="en-US" dirty="0">
                <a:solidFill>
                  <a:srgbClr val="000000"/>
                </a:solidFill>
              </a:rPr>
              <a:t>parental </a:t>
            </a:r>
            <a:r>
              <a:rPr lang="en-US" dirty="0" smtClean="0">
                <a:solidFill>
                  <a:srgbClr val="000000"/>
                </a:solidFill>
              </a:rPr>
              <a:t>concern</a:t>
            </a:r>
          </a:p>
          <a:p>
            <a:pPr fontAlgn="base">
              <a:spcBef>
                <a:spcPct val="100000"/>
              </a:spcBef>
              <a:spcAft>
                <a:spcPct val="0"/>
              </a:spcAft>
            </a:pPr>
            <a:endParaRPr lang="en-US" sz="1600" dirty="0">
              <a:solidFill>
                <a:srgbClr val="000000"/>
              </a:solidFill>
            </a:endParaRPr>
          </a:p>
          <a:p>
            <a:pPr fontAlgn="base">
              <a:spcBef>
                <a:spcPct val="100000"/>
              </a:spcBef>
              <a:spcAft>
                <a:spcPct val="0"/>
              </a:spcAft>
            </a:pPr>
            <a:endParaRPr lang="en-US" sz="1600" dirty="0" smtClean="0">
              <a:solidFill>
                <a:srgbClr val="000000"/>
              </a:solidFill>
            </a:endParaRPr>
          </a:p>
          <a:p>
            <a:pPr fontAlgn="base">
              <a:spcBef>
                <a:spcPct val="100000"/>
              </a:spcBef>
              <a:spcAft>
                <a:spcPct val="0"/>
              </a:spcAft>
            </a:pPr>
            <a:endParaRPr lang="en-US" sz="1600" dirty="0">
              <a:solidFill>
                <a:srgbClr val="000000"/>
              </a:solidFill>
            </a:endParaRPr>
          </a:p>
        </p:txBody>
      </p:sp>
      <p:sp>
        <p:nvSpPr>
          <p:cNvPr id="24" name="TextBox 23"/>
          <p:cNvSpPr txBox="1"/>
          <p:nvPr/>
        </p:nvSpPr>
        <p:spPr>
          <a:xfrm>
            <a:off x="237624" y="4832672"/>
            <a:ext cx="2162710" cy="1754326"/>
          </a:xfrm>
          <a:prstGeom prst="rect">
            <a:avLst/>
          </a:prstGeom>
          <a:solidFill>
            <a:schemeClr val="bg1"/>
          </a:solidFill>
        </p:spPr>
        <p:txBody>
          <a:bodyPr wrap="square" rtlCol="0">
            <a:spAutoFit/>
          </a:bodyPr>
          <a:lstStyle/>
          <a:p>
            <a:pPr fontAlgn="base">
              <a:spcBef>
                <a:spcPct val="100000"/>
              </a:spcBef>
              <a:spcAft>
                <a:spcPct val="0"/>
              </a:spcAft>
            </a:pPr>
            <a:r>
              <a:rPr lang="en-US" altLang="en-US" b="1" dirty="0">
                <a:solidFill>
                  <a:srgbClr val="2B8936"/>
                </a:solidFill>
              </a:rPr>
              <a:t>Need  </a:t>
            </a:r>
            <a:r>
              <a:rPr lang="en-US" altLang="en-US" b="1" dirty="0" smtClean="0">
                <a:solidFill>
                  <a:srgbClr val="2B8936"/>
                </a:solidFill>
              </a:rPr>
              <a:t>reassurance and education </a:t>
            </a:r>
          </a:p>
          <a:p>
            <a:pPr fontAlgn="base">
              <a:spcBef>
                <a:spcPct val="100000"/>
              </a:spcBef>
              <a:spcAft>
                <a:spcPct val="0"/>
              </a:spcAft>
            </a:pPr>
            <a:endParaRPr lang="en-US" altLang="en-US" b="1" dirty="0">
              <a:solidFill>
                <a:srgbClr val="2B8936"/>
              </a:solidFill>
            </a:endParaRPr>
          </a:p>
          <a:p>
            <a:pPr fontAlgn="base">
              <a:spcBef>
                <a:spcPct val="100000"/>
              </a:spcBef>
              <a:spcAft>
                <a:spcPct val="0"/>
              </a:spcAft>
            </a:pPr>
            <a:r>
              <a:rPr lang="en-US" altLang="en-US" b="1" dirty="0" smtClean="0">
                <a:solidFill>
                  <a:srgbClr val="2B8936"/>
                </a:solidFill>
              </a:rPr>
              <a:t>      </a:t>
            </a:r>
            <a:endParaRPr lang="en-US" altLang="en-US" b="1" dirty="0">
              <a:solidFill>
                <a:srgbClr val="2B8936"/>
              </a:solidFill>
            </a:endParaRPr>
          </a:p>
        </p:txBody>
      </p:sp>
      <p:sp>
        <p:nvSpPr>
          <p:cNvPr id="25" name="TextBox 24"/>
          <p:cNvSpPr txBox="1"/>
          <p:nvPr/>
        </p:nvSpPr>
        <p:spPr>
          <a:xfrm>
            <a:off x="2400334" y="2953460"/>
            <a:ext cx="2263464" cy="2862322"/>
          </a:xfrm>
          <a:prstGeom prst="rect">
            <a:avLst/>
          </a:prstGeom>
          <a:solidFill>
            <a:schemeClr val="bg1"/>
          </a:solidFill>
        </p:spPr>
        <p:txBody>
          <a:bodyPr wrap="square" rtlCol="0">
            <a:spAutoFit/>
          </a:bodyPr>
          <a:lstStyle/>
          <a:p>
            <a:pPr fontAlgn="base">
              <a:spcBef>
                <a:spcPct val="100000"/>
              </a:spcBef>
              <a:spcAft>
                <a:spcPct val="0"/>
              </a:spcAft>
              <a:buFontTx/>
              <a:buChar char="-"/>
            </a:pPr>
            <a:r>
              <a:rPr lang="en-GB" dirty="0" smtClean="0">
                <a:solidFill>
                  <a:srgbClr val="000000"/>
                </a:solidFill>
              </a:rPr>
              <a:t>Alert </a:t>
            </a:r>
            <a:r>
              <a:rPr lang="en-GB" dirty="0">
                <a:solidFill>
                  <a:srgbClr val="000000"/>
                </a:solidFill>
              </a:rPr>
              <a:t>active inquisitive </a:t>
            </a:r>
            <a:r>
              <a:rPr lang="en-GB" dirty="0" smtClean="0">
                <a:solidFill>
                  <a:srgbClr val="000000"/>
                </a:solidFill>
              </a:rPr>
              <a:t>                    - Play </a:t>
            </a:r>
            <a:r>
              <a:rPr lang="en-GB" dirty="0">
                <a:solidFill>
                  <a:srgbClr val="000000"/>
                </a:solidFill>
              </a:rPr>
              <a:t>and talk instead of eating                        </a:t>
            </a:r>
            <a:r>
              <a:rPr lang="en-GB" dirty="0" smtClean="0">
                <a:solidFill>
                  <a:srgbClr val="000000"/>
                </a:solidFill>
              </a:rPr>
              <a:t>- Easily distracted        - Often FTT</a:t>
            </a:r>
          </a:p>
          <a:p>
            <a:pPr fontAlgn="base">
              <a:spcBef>
                <a:spcPct val="100000"/>
              </a:spcBef>
              <a:spcAft>
                <a:spcPct val="0"/>
              </a:spcAft>
            </a:pPr>
            <a:endParaRPr lang="en-GB" dirty="0" smtClean="0">
              <a:solidFill>
                <a:srgbClr val="000000"/>
              </a:solidFill>
            </a:endParaRPr>
          </a:p>
          <a:p>
            <a:pPr fontAlgn="base">
              <a:spcBef>
                <a:spcPct val="100000"/>
              </a:spcBef>
              <a:spcAft>
                <a:spcPct val="0"/>
              </a:spcAft>
            </a:pPr>
            <a:endParaRPr lang="en-GB" dirty="0">
              <a:solidFill>
                <a:srgbClr val="000000"/>
              </a:solidFill>
            </a:endParaRPr>
          </a:p>
        </p:txBody>
      </p:sp>
      <p:sp>
        <p:nvSpPr>
          <p:cNvPr id="26" name="TextBox 25"/>
          <p:cNvSpPr txBox="1"/>
          <p:nvPr/>
        </p:nvSpPr>
        <p:spPr>
          <a:xfrm>
            <a:off x="2435010" y="4832672"/>
            <a:ext cx="2228788" cy="2585323"/>
          </a:xfrm>
          <a:prstGeom prst="rect">
            <a:avLst/>
          </a:prstGeom>
          <a:solidFill>
            <a:schemeClr val="bg1"/>
          </a:solidFill>
        </p:spPr>
        <p:txBody>
          <a:bodyPr wrap="square" rtlCol="0">
            <a:spAutoFit/>
          </a:bodyPr>
          <a:lstStyle/>
          <a:p>
            <a:pPr fontAlgn="base">
              <a:spcBef>
                <a:spcPct val="100000"/>
              </a:spcBef>
              <a:spcAft>
                <a:spcPct val="0"/>
              </a:spcAft>
            </a:pPr>
            <a:r>
              <a:rPr lang="en-GB" b="1" dirty="0" smtClean="0">
                <a:solidFill>
                  <a:srgbClr val="2B8936"/>
                </a:solidFill>
              </a:rPr>
              <a:t>Promote appetite,  </a:t>
            </a:r>
            <a:r>
              <a:rPr lang="en-GB" b="1" dirty="0">
                <a:solidFill>
                  <a:srgbClr val="2B8936"/>
                </a:solidFill>
              </a:rPr>
              <a:t>resolve </a:t>
            </a:r>
            <a:r>
              <a:rPr lang="en-GB" b="1" dirty="0" smtClean="0">
                <a:solidFill>
                  <a:srgbClr val="2B8936"/>
                </a:solidFill>
              </a:rPr>
              <a:t>conflict, supplement if FTT. Cyproheptadine may have a place</a:t>
            </a:r>
          </a:p>
          <a:p>
            <a:pPr fontAlgn="base">
              <a:spcBef>
                <a:spcPct val="100000"/>
              </a:spcBef>
              <a:spcAft>
                <a:spcPct val="0"/>
              </a:spcAft>
            </a:pPr>
            <a:endParaRPr lang="en-GB" b="1" dirty="0">
              <a:solidFill>
                <a:srgbClr val="2B8936"/>
              </a:solidFill>
            </a:endParaRPr>
          </a:p>
          <a:p>
            <a:pPr fontAlgn="base">
              <a:spcBef>
                <a:spcPct val="100000"/>
              </a:spcBef>
              <a:spcAft>
                <a:spcPct val="0"/>
              </a:spcAft>
            </a:pPr>
            <a:endParaRPr lang="en-GB" b="1" dirty="0">
              <a:solidFill>
                <a:srgbClr val="2B8936"/>
              </a:solidFill>
            </a:endParaRPr>
          </a:p>
        </p:txBody>
      </p:sp>
      <p:sp>
        <p:nvSpPr>
          <p:cNvPr id="27" name="TextBox 26"/>
          <p:cNvSpPr txBox="1"/>
          <p:nvPr/>
        </p:nvSpPr>
        <p:spPr>
          <a:xfrm>
            <a:off x="4624967" y="2924680"/>
            <a:ext cx="2213946" cy="2308324"/>
          </a:xfrm>
          <a:prstGeom prst="rect">
            <a:avLst/>
          </a:prstGeom>
          <a:solidFill>
            <a:schemeClr val="bg1"/>
          </a:solidFill>
        </p:spPr>
        <p:txBody>
          <a:bodyPr wrap="square" rtlCol="0">
            <a:spAutoFit/>
          </a:bodyPr>
          <a:lstStyle/>
          <a:p>
            <a:pPr fontAlgn="base">
              <a:spcBef>
                <a:spcPct val="100000"/>
              </a:spcBef>
              <a:spcAft>
                <a:spcPct val="0"/>
              </a:spcAft>
            </a:pPr>
            <a:r>
              <a:rPr lang="en-US" dirty="0" smtClean="0">
                <a:solidFill>
                  <a:srgbClr val="000000"/>
                </a:solidFill>
              </a:rPr>
              <a:t>- Withdrawn</a:t>
            </a:r>
            <a:r>
              <a:rPr lang="en-US" dirty="0">
                <a:solidFill>
                  <a:srgbClr val="000000"/>
                </a:solidFill>
              </a:rPr>
              <a:t>, limited communication with caregiver                   </a:t>
            </a:r>
            <a:r>
              <a:rPr lang="en-US" dirty="0" smtClean="0">
                <a:solidFill>
                  <a:srgbClr val="000000"/>
                </a:solidFill>
              </a:rPr>
              <a:t>    - Features </a:t>
            </a:r>
            <a:r>
              <a:rPr lang="en-US" dirty="0">
                <a:solidFill>
                  <a:srgbClr val="000000"/>
                </a:solidFill>
              </a:rPr>
              <a:t>of malnutrition and possibly </a:t>
            </a:r>
            <a:r>
              <a:rPr lang="en-US" dirty="0" smtClean="0">
                <a:solidFill>
                  <a:srgbClr val="000000"/>
                </a:solidFill>
              </a:rPr>
              <a:t>neglect</a:t>
            </a:r>
          </a:p>
          <a:p>
            <a:pPr marL="285750" indent="-285750" fontAlgn="base">
              <a:spcBef>
                <a:spcPct val="100000"/>
              </a:spcBef>
              <a:spcAft>
                <a:spcPct val="0"/>
              </a:spcAft>
              <a:buFontTx/>
              <a:buChar char="-"/>
            </a:pPr>
            <a:endParaRPr lang="en-US" dirty="0">
              <a:solidFill>
                <a:srgbClr val="000000"/>
              </a:solidFill>
            </a:endParaRPr>
          </a:p>
        </p:txBody>
      </p:sp>
      <p:sp>
        <p:nvSpPr>
          <p:cNvPr id="28" name="TextBox 27"/>
          <p:cNvSpPr txBox="1"/>
          <p:nvPr/>
        </p:nvSpPr>
        <p:spPr>
          <a:xfrm>
            <a:off x="6987800" y="2953460"/>
            <a:ext cx="2156200" cy="2308324"/>
          </a:xfrm>
          <a:prstGeom prst="rect">
            <a:avLst/>
          </a:prstGeom>
          <a:solidFill>
            <a:schemeClr val="bg1"/>
          </a:solidFill>
        </p:spPr>
        <p:txBody>
          <a:bodyPr wrap="square" rtlCol="0">
            <a:spAutoFit/>
          </a:bodyPr>
          <a:lstStyle/>
          <a:p>
            <a:pPr marL="228600" indent="-228600" eaLnBrk="0" fontAlgn="base" hangingPunct="0">
              <a:spcBef>
                <a:spcPct val="0"/>
              </a:spcBef>
              <a:spcAft>
                <a:spcPct val="0"/>
              </a:spcAft>
              <a:buClr>
                <a:srgbClr val="C00000"/>
              </a:buClr>
              <a:defRPr/>
            </a:pPr>
            <a:r>
              <a:rPr lang="en-GB" dirty="0" smtClean="0">
                <a:solidFill>
                  <a:srgbClr val="000000"/>
                </a:solidFill>
              </a:rPr>
              <a:t>- Red </a:t>
            </a:r>
            <a:r>
              <a:rPr lang="en-GB" dirty="0">
                <a:solidFill>
                  <a:srgbClr val="000000"/>
                </a:solidFill>
              </a:rPr>
              <a:t>flags </a:t>
            </a:r>
            <a:r>
              <a:rPr lang="en-GB" dirty="0" smtClean="0">
                <a:solidFill>
                  <a:srgbClr val="000000"/>
                </a:solidFill>
              </a:rPr>
              <a:t>will</a:t>
            </a:r>
          </a:p>
          <a:p>
            <a:pPr marL="228600" indent="-228600" eaLnBrk="0" fontAlgn="base" hangingPunct="0">
              <a:spcBef>
                <a:spcPct val="0"/>
              </a:spcBef>
              <a:spcAft>
                <a:spcPct val="0"/>
              </a:spcAft>
              <a:buClr>
                <a:srgbClr val="C00000"/>
              </a:buClr>
              <a:defRPr/>
            </a:pPr>
            <a:r>
              <a:rPr lang="en-GB" dirty="0" smtClean="0">
                <a:solidFill>
                  <a:srgbClr val="000000"/>
                </a:solidFill>
              </a:rPr>
              <a:t>identify </a:t>
            </a:r>
            <a:r>
              <a:rPr lang="en-GB" dirty="0">
                <a:solidFill>
                  <a:srgbClr val="000000"/>
                </a:solidFill>
              </a:rPr>
              <a:t>many </a:t>
            </a:r>
          </a:p>
          <a:p>
            <a:pPr marL="228600" indent="-228600" eaLnBrk="0" fontAlgn="base" hangingPunct="0">
              <a:spcBef>
                <a:spcPct val="0"/>
              </a:spcBef>
              <a:spcAft>
                <a:spcPct val="0"/>
              </a:spcAft>
              <a:buClr>
                <a:srgbClr val="3B284A"/>
              </a:buClr>
              <a:defRPr/>
            </a:pPr>
            <a:r>
              <a:rPr lang="en-GB" kern="0" dirty="0" smtClean="0">
                <a:solidFill>
                  <a:srgbClr val="000000"/>
                </a:solidFill>
                <a:cs typeface="ヒラギノ角ゴ Pro W3"/>
              </a:rPr>
              <a:t>- Be </a:t>
            </a:r>
            <a:r>
              <a:rPr lang="en-GB" kern="0" dirty="0">
                <a:solidFill>
                  <a:srgbClr val="000000"/>
                </a:solidFill>
                <a:cs typeface="ヒラギノ角ゴ Pro W3"/>
              </a:rPr>
              <a:t>alert for subtle</a:t>
            </a:r>
          </a:p>
          <a:p>
            <a:pPr marL="228600" indent="-228600" eaLnBrk="0" fontAlgn="base" hangingPunct="0">
              <a:spcBef>
                <a:spcPct val="0"/>
              </a:spcBef>
              <a:spcAft>
                <a:spcPct val="0"/>
              </a:spcAft>
              <a:buClr>
                <a:srgbClr val="3B284A"/>
              </a:buClr>
              <a:defRPr/>
            </a:pPr>
            <a:r>
              <a:rPr lang="en-GB" kern="0" dirty="0">
                <a:solidFill>
                  <a:srgbClr val="000000"/>
                </a:solidFill>
                <a:cs typeface="ヒラギノ角ゴ Pro W3"/>
              </a:rPr>
              <a:t>p</a:t>
            </a:r>
            <a:r>
              <a:rPr lang="en-GB" kern="0" dirty="0" smtClean="0">
                <a:solidFill>
                  <a:srgbClr val="000000"/>
                </a:solidFill>
                <a:cs typeface="ヒラギノ角ゴ Pro W3"/>
              </a:rPr>
              <a:t>resentations, eg. celiac disease</a:t>
            </a:r>
          </a:p>
          <a:p>
            <a:pPr marL="228600" indent="-228600" eaLnBrk="0" fontAlgn="base" hangingPunct="0">
              <a:spcBef>
                <a:spcPct val="0"/>
              </a:spcBef>
              <a:spcAft>
                <a:spcPct val="0"/>
              </a:spcAft>
              <a:buClr>
                <a:srgbClr val="3B284A"/>
              </a:buClr>
              <a:defRPr/>
            </a:pPr>
            <a:endParaRPr lang="en-GB" kern="0" dirty="0">
              <a:solidFill>
                <a:srgbClr val="000000"/>
              </a:solidFill>
              <a:cs typeface="ヒラギノ角ゴ Pro W3"/>
            </a:endParaRPr>
          </a:p>
          <a:p>
            <a:pPr marL="228600" indent="-228600" eaLnBrk="0" fontAlgn="base" hangingPunct="0">
              <a:spcBef>
                <a:spcPct val="0"/>
              </a:spcBef>
              <a:spcAft>
                <a:spcPct val="0"/>
              </a:spcAft>
              <a:buClr>
                <a:srgbClr val="3B284A"/>
              </a:buClr>
              <a:defRPr/>
            </a:pPr>
            <a:endParaRPr lang="en-GB" kern="0" dirty="0" smtClean="0">
              <a:solidFill>
                <a:srgbClr val="000000"/>
              </a:solidFill>
              <a:cs typeface="ヒラギノ角ゴ Pro W3"/>
            </a:endParaRPr>
          </a:p>
          <a:p>
            <a:pPr marL="228600" indent="-228600" eaLnBrk="0" fontAlgn="base" hangingPunct="0">
              <a:spcBef>
                <a:spcPct val="0"/>
              </a:spcBef>
              <a:spcAft>
                <a:spcPct val="0"/>
              </a:spcAft>
              <a:buClr>
                <a:srgbClr val="3B284A"/>
              </a:buClr>
              <a:defRPr/>
            </a:pPr>
            <a:endParaRPr lang="en-GB" kern="0" dirty="0">
              <a:solidFill>
                <a:srgbClr val="000000"/>
              </a:solidFill>
              <a:cs typeface="ヒラギノ角ゴ Pro W3"/>
            </a:endParaRPr>
          </a:p>
        </p:txBody>
      </p:sp>
      <p:sp>
        <p:nvSpPr>
          <p:cNvPr id="36" name="TextBox 35"/>
          <p:cNvSpPr txBox="1"/>
          <p:nvPr/>
        </p:nvSpPr>
        <p:spPr>
          <a:xfrm>
            <a:off x="4800600" y="4800600"/>
            <a:ext cx="2179270" cy="1200329"/>
          </a:xfrm>
          <a:prstGeom prst="rect">
            <a:avLst/>
          </a:prstGeom>
          <a:solidFill>
            <a:schemeClr val="bg1"/>
          </a:solidFill>
        </p:spPr>
        <p:txBody>
          <a:bodyPr wrap="square" rtlCol="0">
            <a:spAutoFit/>
          </a:bodyPr>
          <a:lstStyle/>
          <a:p>
            <a:pPr fontAlgn="base">
              <a:spcBef>
                <a:spcPct val="100000"/>
              </a:spcBef>
              <a:spcAft>
                <a:spcPct val="0"/>
              </a:spcAft>
            </a:pPr>
            <a:r>
              <a:rPr lang="en-GB" b="1" dirty="0" smtClean="0">
                <a:solidFill>
                  <a:srgbClr val="2B8936"/>
                </a:solidFill>
              </a:rPr>
              <a:t>Feeding </a:t>
            </a:r>
            <a:r>
              <a:rPr lang="en-GB" b="1" dirty="0">
                <a:solidFill>
                  <a:srgbClr val="2B8936"/>
                </a:solidFill>
              </a:rPr>
              <a:t>by an empathetic </a:t>
            </a:r>
            <a:r>
              <a:rPr lang="en-GB" b="1" dirty="0" smtClean="0">
                <a:solidFill>
                  <a:srgbClr val="2B8936"/>
                </a:solidFill>
              </a:rPr>
              <a:t>caregiver</a:t>
            </a:r>
          </a:p>
          <a:p>
            <a:pPr fontAlgn="base">
              <a:spcBef>
                <a:spcPct val="100000"/>
              </a:spcBef>
              <a:spcAft>
                <a:spcPct val="0"/>
              </a:spcAft>
            </a:pPr>
            <a:endParaRPr lang="en-GB" b="1" dirty="0">
              <a:solidFill>
                <a:srgbClr val="2B8936"/>
              </a:solidFill>
            </a:endParaRPr>
          </a:p>
        </p:txBody>
      </p:sp>
      <p:sp>
        <p:nvSpPr>
          <p:cNvPr id="37" name="TextBox 36"/>
          <p:cNvSpPr txBox="1"/>
          <p:nvPr/>
        </p:nvSpPr>
        <p:spPr>
          <a:xfrm>
            <a:off x="6923802" y="4783534"/>
            <a:ext cx="2191035" cy="646331"/>
          </a:xfrm>
          <a:prstGeom prst="rect">
            <a:avLst/>
          </a:prstGeom>
          <a:solidFill>
            <a:schemeClr val="bg1"/>
          </a:solidFill>
        </p:spPr>
        <p:txBody>
          <a:bodyPr wrap="square" rtlCol="0">
            <a:spAutoFit/>
          </a:bodyPr>
          <a:lstStyle>
            <a:defPPr>
              <a:defRPr lang="en-US"/>
            </a:defPPr>
            <a:lvl1pPr>
              <a:spcBef>
                <a:spcPct val="100000"/>
              </a:spcBef>
              <a:defRPr sz="1800">
                <a:solidFill>
                  <a:srgbClr val="0033CC"/>
                </a:solidFill>
              </a:defRPr>
            </a:lvl1pPr>
          </a:lstStyle>
          <a:p>
            <a:pPr fontAlgn="base">
              <a:spcAft>
                <a:spcPct val="0"/>
              </a:spcAft>
            </a:pPr>
            <a:r>
              <a:rPr lang="en-GB" altLang="en-US" b="1" dirty="0">
                <a:solidFill>
                  <a:srgbClr val="2B8936"/>
                </a:solidFill>
              </a:rPr>
              <a:t>Treat underlying pathology</a:t>
            </a:r>
          </a:p>
        </p:txBody>
      </p:sp>
    </p:spTree>
    <p:extLst>
      <p:ext uri="{BB962C8B-B14F-4D97-AF65-F5344CB8AC3E}">
        <p14:creationId xmlns:p14="http://schemas.microsoft.com/office/powerpoint/2010/main" val="20389482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6" grpId="0" animBg="1"/>
      <p:bldP spid="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ChangeArrowheads="1"/>
          </p:cNvSpPr>
          <p:nvPr/>
        </p:nvSpPr>
        <p:spPr bwMode="auto">
          <a:xfrm>
            <a:off x="0" y="0"/>
            <a:ext cx="9144000" cy="6858000"/>
          </a:xfrm>
          <a:prstGeom prst="rect">
            <a:avLst/>
          </a:prstGeom>
          <a:solidFill>
            <a:schemeClr val="bg1"/>
          </a:solidFill>
          <a:ln w="9525" algn="ctr">
            <a:solidFill>
              <a:schemeClr val="tx1"/>
            </a:solidFill>
            <a:round/>
            <a:headEnd/>
            <a:tailEnd/>
          </a:ln>
        </p:spPr>
        <p:txBody>
          <a:bodyPr/>
          <a:lstStyle/>
          <a:p>
            <a:pPr eaLnBrk="0" hangingPunct="0"/>
            <a:endParaRPr lang="en-US">
              <a:latin typeface="Times" charset="0"/>
            </a:endParaRPr>
          </a:p>
        </p:txBody>
      </p:sp>
      <p:sp>
        <p:nvSpPr>
          <p:cNvPr id="9220" name="Title 1"/>
          <p:cNvSpPr>
            <a:spLocks noGrp="1"/>
          </p:cNvSpPr>
          <p:nvPr>
            <p:ph type="title"/>
          </p:nvPr>
        </p:nvSpPr>
        <p:spPr>
          <a:xfrm>
            <a:off x="-838200" y="0"/>
            <a:ext cx="10591800" cy="1143000"/>
          </a:xfrm>
        </p:spPr>
        <p:txBody>
          <a:bodyPr>
            <a:normAutofit/>
          </a:bodyPr>
          <a:lstStyle/>
          <a:p>
            <a:r>
              <a:rPr lang="en-US" altLang="en-US" dirty="0" smtClean="0">
                <a:solidFill>
                  <a:schemeClr val="tx1"/>
                </a:solidFill>
                <a:ea typeface="ヒラギノ角ゴ Pro W3" charset="-128"/>
              </a:rPr>
              <a:t>Fe</a:t>
            </a:r>
            <a:r>
              <a:rPr lang="en-US" dirty="0" smtClean="0">
                <a:solidFill>
                  <a:schemeClr val="tx1"/>
                </a:solidFill>
                <a:ea typeface="ヒラギノ角ゴ Pro W3" charset="-128"/>
              </a:rPr>
              <a:t>eding concerns are a universal problem</a:t>
            </a:r>
          </a:p>
        </p:txBody>
      </p:sp>
      <p:grpSp>
        <p:nvGrpSpPr>
          <p:cNvPr id="3" name="Group 2" hidden="1"/>
          <p:cNvGrpSpPr>
            <a:grpSpLocks/>
          </p:cNvGrpSpPr>
          <p:nvPr/>
        </p:nvGrpSpPr>
        <p:grpSpPr bwMode="auto">
          <a:xfrm>
            <a:off x="688975" y="280988"/>
            <a:ext cx="7772400" cy="6164262"/>
            <a:chOff x="688300" y="280313"/>
            <a:chExt cx="7772400" cy="6165055"/>
          </a:xfrm>
        </p:grpSpPr>
        <p:pic>
          <p:nvPicPr>
            <p:cNvPr id="2" name="Picture 1"/>
            <p:cNvPicPr>
              <a:picLocks noChangeAspect="1"/>
            </p:cNvPicPr>
            <p:nvPr/>
          </p:nvPicPr>
          <p:blipFill>
            <a:blip r:embed="rId3" cstate="print"/>
            <a:stretch>
              <a:fillRect/>
            </a:stretch>
          </p:blipFill>
          <p:spPr>
            <a:xfrm>
              <a:off x="815300" y="1764816"/>
              <a:ext cx="7499350" cy="4680552"/>
            </a:xfrm>
            <a:prstGeom prst="roundRect">
              <a:avLst/>
            </a:prstGeom>
            <a:ln w="19050">
              <a:solidFill>
                <a:srgbClr val="50246E"/>
              </a:solidFill>
            </a:ln>
          </p:spPr>
        </p:pic>
        <p:sp>
          <p:nvSpPr>
            <p:cNvPr id="11" name="Title 1"/>
            <p:cNvSpPr txBox="1">
              <a:spLocks/>
            </p:cNvSpPr>
            <p:nvPr/>
          </p:nvSpPr>
          <p:spPr bwMode="auto">
            <a:xfrm>
              <a:off x="688300" y="280313"/>
              <a:ext cx="7772400" cy="1273339"/>
            </a:xfrm>
            <a:prstGeom prst="rect">
              <a:avLst/>
            </a:prstGeom>
            <a:noFill/>
            <a:ln>
              <a:noFill/>
            </a:ln>
          </p:spPr>
          <p:txBody>
            <a:bodyPr lIns="0" tIns="0" rIns="0" bIns="0" anchor="ctr"/>
            <a:lstStyle>
              <a:lvl1pPr algn="l" rtl="0" eaLnBrk="0" fontAlgn="base" hangingPunct="0">
                <a:lnSpc>
                  <a:spcPct val="90000"/>
                </a:lnSpc>
                <a:spcBef>
                  <a:spcPct val="0"/>
                </a:spcBef>
                <a:spcAft>
                  <a:spcPct val="0"/>
                </a:spcAft>
                <a:defRPr lang="en-US" sz="3200" b="1" dirty="0">
                  <a:solidFill>
                    <a:srgbClr val="50246E"/>
                  </a:solidFill>
                  <a:latin typeface="+mj-lt"/>
                  <a:ea typeface="ヒラギノ角ゴ Pro W3" pitchFamily="-60" charset="-128"/>
                  <a:cs typeface="ヒラギノ角ゴ Pro W3"/>
                </a:defRPr>
              </a:lvl1pPr>
              <a:lvl2pPr algn="l" rtl="0" eaLnBrk="0" fontAlgn="base" hangingPunct="0">
                <a:lnSpc>
                  <a:spcPct val="90000"/>
                </a:lnSpc>
                <a:spcBef>
                  <a:spcPct val="0"/>
                </a:spcBef>
                <a:spcAft>
                  <a:spcPct val="0"/>
                </a:spcAft>
                <a:defRPr sz="3200" b="1">
                  <a:solidFill>
                    <a:srgbClr val="50246E"/>
                  </a:solidFill>
                  <a:latin typeface="Arial" charset="0"/>
                  <a:ea typeface="ヒラギノ角ゴ Pro W3" pitchFamily="-60" charset="-128"/>
                  <a:cs typeface="ヒラギノ角ゴ Pro W3"/>
                </a:defRPr>
              </a:lvl2pPr>
              <a:lvl3pPr algn="l" rtl="0" eaLnBrk="0" fontAlgn="base" hangingPunct="0">
                <a:lnSpc>
                  <a:spcPct val="90000"/>
                </a:lnSpc>
                <a:spcBef>
                  <a:spcPct val="0"/>
                </a:spcBef>
                <a:spcAft>
                  <a:spcPct val="0"/>
                </a:spcAft>
                <a:defRPr sz="3200" b="1">
                  <a:solidFill>
                    <a:srgbClr val="50246E"/>
                  </a:solidFill>
                  <a:latin typeface="Arial" charset="0"/>
                  <a:ea typeface="ヒラギノ角ゴ Pro W3" pitchFamily="-60" charset="-128"/>
                  <a:cs typeface="ヒラギノ角ゴ Pro W3"/>
                </a:defRPr>
              </a:lvl3pPr>
              <a:lvl4pPr algn="l" rtl="0" eaLnBrk="0" fontAlgn="base" hangingPunct="0">
                <a:lnSpc>
                  <a:spcPct val="90000"/>
                </a:lnSpc>
                <a:spcBef>
                  <a:spcPct val="0"/>
                </a:spcBef>
                <a:spcAft>
                  <a:spcPct val="0"/>
                </a:spcAft>
                <a:defRPr sz="3200" b="1">
                  <a:solidFill>
                    <a:srgbClr val="50246E"/>
                  </a:solidFill>
                  <a:latin typeface="Arial" charset="0"/>
                  <a:ea typeface="ヒラギノ角ゴ Pro W3" pitchFamily="-60" charset="-128"/>
                  <a:cs typeface="ヒラギノ角ゴ Pro W3"/>
                </a:defRPr>
              </a:lvl4pPr>
              <a:lvl5pPr algn="l" rtl="0" eaLnBrk="0" fontAlgn="base" hangingPunct="0">
                <a:lnSpc>
                  <a:spcPct val="90000"/>
                </a:lnSpc>
                <a:spcBef>
                  <a:spcPct val="0"/>
                </a:spcBef>
                <a:spcAft>
                  <a:spcPct val="0"/>
                </a:spcAft>
                <a:defRPr sz="3200" b="1">
                  <a:solidFill>
                    <a:srgbClr val="50246E"/>
                  </a:solidFill>
                  <a:latin typeface="Arial" charset="0"/>
                  <a:ea typeface="ヒラギノ角ゴ Pro W3" pitchFamily="-60" charset="-128"/>
                  <a:cs typeface="ヒラギノ角ゴ Pro W3"/>
                </a:defRPr>
              </a:lvl5pPr>
              <a:lvl6pPr marL="457200" algn="l" rtl="0" eaLnBrk="1" fontAlgn="base" hangingPunct="1">
                <a:spcBef>
                  <a:spcPct val="0"/>
                </a:spcBef>
                <a:spcAft>
                  <a:spcPct val="0"/>
                </a:spcAft>
                <a:defRPr sz="3200">
                  <a:solidFill>
                    <a:schemeClr val="accent2"/>
                  </a:solidFill>
                  <a:latin typeface="Arial" charset="0"/>
                </a:defRPr>
              </a:lvl6pPr>
              <a:lvl7pPr marL="914400" algn="l" rtl="0" eaLnBrk="1" fontAlgn="base" hangingPunct="1">
                <a:spcBef>
                  <a:spcPct val="0"/>
                </a:spcBef>
                <a:spcAft>
                  <a:spcPct val="0"/>
                </a:spcAft>
                <a:defRPr sz="3200">
                  <a:solidFill>
                    <a:schemeClr val="accent2"/>
                  </a:solidFill>
                  <a:latin typeface="Arial" charset="0"/>
                </a:defRPr>
              </a:lvl7pPr>
              <a:lvl8pPr marL="1371600" algn="l" rtl="0" eaLnBrk="1" fontAlgn="base" hangingPunct="1">
                <a:spcBef>
                  <a:spcPct val="0"/>
                </a:spcBef>
                <a:spcAft>
                  <a:spcPct val="0"/>
                </a:spcAft>
                <a:defRPr sz="3200">
                  <a:solidFill>
                    <a:schemeClr val="accent2"/>
                  </a:solidFill>
                  <a:latin typeface="Arial" charset="0"/>
                </a:defRPr>
              </a:lvl8pPr>
              <a:lvl9pPr marL="1828800" algn="l" rtl="0" eaLnBrk="1" fontAlgn="base" hangingPunct="1">
                <a:spcBef>
                  <a:spcPct val="0"/>
                </a:spcBef>
                <a:spcAft>
                  <a:spcPct val="0"/>
                </a:spcAft>
                <a:defRPr sz="3200">
                  <a:solidFill>
                    <a:schemeClr val="accent2"/>
                  </a:solidFill>
                  <a:latin typeface="Arial" charset="0"/>
                </a:defRPr>
              </a:lvl9pPr>
            </a:lstStyle>
            <a:p>
              <a:pPr>
                <a:defRPr/>
              </a:pPr>
              <a:r>
                <a:rPr lang="en-GB" kern="0" smtClean="0">
                  <a:ea typeface="ヒラギノ角ゴ Pro W3" charset="-128"/>
                </a:rPr>
                <a:t>Every pediatrician will be confronted by feeding problems</a:t>
              </a:r>
              <a:endParaRPr lang="en-GB" altLang="en-US" kern="0" smtClean="0">
                <a:ea typeface="ヒラギノ角ゴ Pro W3" charset="-128"/>
              </a:endParaRPr>
            </a:p>
          </p:txBody>
        </p:sp>
      </p:grpSp>
      <p:sp>
        <p:nvSpPr>
          <p:cNvPr id="8" name="Rectangle 7"/>
          <p:cNvSpPr/>
          <p:nvPr/>
        </p:nvSpPr>
        <p:spPr>
          <a:xfrm>
            <a:off x="0" y="1143000"/>
            <a:ext cx="8915400" cy="152400"/>
          </a:xfrm>
          <a:prstGeom prst="rect">
            <a:avLst/>
          </a:prstGeom>
          <a:solidFill>
            <a:srgbClr val="2B8936"/>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stretch>
            <a:fillRect/>
          </a:stretch>
        </p:blipFill>
        <p:spPr bwMode="auto">
          <a:xfrm>
            <a:off x="457200" y="1524000"/>
            <a:ext cx="8310644" cy="5146277"/>
          </a:xfrm>
          <a:prstGeom prst="roundRect">
            <a:avLst/>
          </a:prstGeom>
          <a:ln w="19050">
            <a:solidFill>
              <a:schemeClr val="accent2"/>
            </a:solid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1500"/>
                                        <p:tgtEl>
                                          <p:spTgt spid="3"/>
                                        </p:tgtEl>
                                      </p:cBhvr>
                                    </p:animEffect>
                                    <p:set>
                                      <p:cBhvr>
                                        <p:cTn id="7" dur="1" fill="hold">
                                          <p:stCondLst>
                                            <p:cond delay="1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4" name="Rectangle 18"/>
          <p:cNvSpPr>
            <a:spLocks noGrp="1" noChangeArrowheads="1"/>
          </p:cNvSpPr>
          <p:nvPr>
            <p:ph type="title" idx="4294967295"/>
          </p:nvPr>
        </p:nvSpPr>
        <p:spPr>
          <a:xfrm>
            <a:off x="685800" y="152400"/>
            <a:ext cx="7772400" cy="916287"/>
          </a:xfrm>
        </p:spPr>
        <p:txBody>
          <a:bodyPr lIns="91440" tIns="45720" rIns="91440" bIns="45720" anchor="b"/>
          <a:lstStyle/>
          <a:p>
            <a:r>
              <a:rPr lang="en-US" dirty="0" smtClean="0">
                <a:solidFill>
                  <a:schemeClr val="tx1"/>
                </a:solidFill>
                <a:ea typeface="ヒラギノ角ゴ Pro W3" charset="-128"/>
              </a:rPr>
              <a:t>Selective</a:t>
            </a:r>
          </a:p>
        </p:txBody>
      </p:sp>
      <p:sp>
        <p:nvSpPr>
          <p:cNvPr id="20" name="Slide Number Placeholder 19"/>
          <p:cNvSpPr txBox="1">
            <a:spLocks noGrp="1"/>
          </p:cNvSpPr>
          <p:nvPr/>
        </p:nvSpPr>
        <p:spPr bwMode="auto">
          <a:xfrm>
            <a:off x="6912229" y="6645275"/>
            <a:ext cx="130175" cy="152400"/>
          </a:xfrm>
          <a:prstGeom prst="rect">
            <a:avLst/>
          </a:prstGeom>
          <a:noFill/>
          <a:ln>
            <a:miter lim="800000"/>
            <a:headEnd/>
            <a:tailEnd/>
          </a:ln>
        </p:spPr>
        <p:txBody>
          <a:bodyPr wrap="none" lIns="0" tIns="0" rIns="0" bIns="0" anchor="b">
            <a:spAutoFit/>
          </a:bodyPr>
          <a:lstStyle/>
          <a:p>
            <a:pPr algn="r" fontAlgn="base">
              <a:spcBef>
                <a:spcPct val="0"/>
              </a:spcBef>
              <a:spcAft>
                <a:spcPct val="0"/>
              </a:spcAft>
              <a:defRPr/>
            </a:pPr>
            <a:fld id="{2CBFF195-9A6E-4D9C-B854-FD342289D947}" type="slidenum">
              <a:rPr lang="en-US" sz="1000">
                <a:solidFill>
                  <a:srgbClr val="000000"/>
                </a:solidFill>
              </a:rPr>
              <a:pPr algn="r" fontAlgn="base">
                <a:spcBef>
                  <a:spcPct val="0"/>
                </a:spcBef>
                <a:spcAft>
                  <a:spcPct val="0"/>
                </a:spcAft>
                <a:defRPr/>
              </a:pPr>
              <a:t>40</a:t>
            </a:fld>
            <a:endParaRPr lang="en-US" sz="1000" dirty="0">
              <a:solidFill>
                <a:srgbClr val="000000"/>
              </a:solidFill>
            </a:endParaRPr>
          </a:p>
        </p:txBody>
      </p:sp>
      <p:grpSp>
        <p:nvGrpSpPr>
          <p:cNvPr id="5" name="Group 5"/>
          <p:cNvGrpSpPr/>
          <p:nvPr/>
        </p:nvGrpSpPr>
        <p:grpSpPr>
          <a:xfrm>
            <a:off x="2438400" y="1566411"/>
            <a:ext cx="3966358" cy="4834389"/>
            <a:chOff x="4267200" y="1768578"/>
            <a:chExt cx="3966358" cy="4834389"/>
          </a:xfrm>
        </p:grpSpPr>
        <p:grpSp>
          <p:nvGrpSpPr>
            <p:cNvPr id="6" name="Group 12"/>
            <p:cNvGrpSpPr/>
            <p:nvPr/>
          </p:nvGrpSpPr>
          <p:grpSpPr>
            <a:xfrm>
              <a:off x="4267200" y="1768578"/>
              <a:ext cx="3966358" cy="4834389"/>
              <a:chOff x="403761" y="1744541"/>
              <a:chExt cx="3966358" cy="4834389"/>
            </a:xfrm>
            <a:solidFill>
              <a:schemeClr val="accent3">
                <a:lumMod val="20000"/>
                <a:lumOff val="80000"/>
              </a:schemeClr>
            </a:solidFill>
          </p:grpSpPr>
          <p:sp>
            <p:nvSpPr>
              <p:cNvPr id="14" name="Content Placeholder 2"/>
              <p:cNvSpPr txBox="1">
                <a:spLocks/>
              </p:cNvSpPr>
              <p:nvPr/>
            </p:nvSpPr>
            <p:spPr bwMode="auto">
              <a:xfrm>
                <a:off x="1755779" y="5514418"/>
                <a:ext cx="1966372" cy="871008"/>
              </a:xfrm>
              <a:prstGeom prst="rect">
                <a:avLst/>
              </a:prstGeom>
              <a:grpFill/>
              <a:ln w="9525">
                <a:solidFill>
                  <a:srgbClr val="00B050"/>
                </a:solidFill>
                <a:miter lim="800000"/>
                <a:headEnd/>
                <a:tailEnd/>
              </a:ln>
            </p:spPr>
            <p:txBody>
              <a:bodyPr wrap="none">
                <a:spAutoFit/>
              </a:bodyPr>
              <a:lstStyle/>
              <a:p>
                <a:pPr eaLnBrk="0" fontAlgn="base" hangingPunct="0">
                  <a:lnSpc>
                    <a:spcPct val="90000"/>
                  </a:lnSpc>
                  <a:spcBef>
                    <a:spcPct val="50000"/>
                  </a:spcBef>
                  <a:spcAft>
                    <a:spcPct val="0"/>
                  </a:spcAft>
                  <a:buSzPct val="100000"/>
                </a:pPr>
                <a:r>
                  <a:rPr lang="en-US" sz="2200" b="1" u="sng" dirty="0" smtClean="0">
                    <a:solidFill>
                      <a:srgbClr val="000000"/>
                    </a:solidFill>
                  </a:rPr>
                  <a:t>Organic</a:t>
                </a:r>
                <a:endParaRPr lang="en-US" sz="2200" u="sng" dirty="0" smtClean="0">
                  <a:solidFill>
                    <a:srgbClr val="000000"/>
                  </a:solidFill>
                </a:endParaRPr>
              </a:p>
              <a:p>
                <a:pPr eaLnBrk="0" fontAlgn="base" hangingPunct="0">
                  <a:lnSpc>
                    <a:spcPct val="90000"/>
                  </a:lnSpc>
                  <a:spcBef>
                    <a:spcPct val="50000"/>
                  </a:spcBef>
                  <a:spcAft>
                    <a:spcPct val="0"/>
                  </a:spcAft>
                  <a:buSzPct val="100000"/>
                </a:pPr>
                <a:r>
                  <a:rPr lang="en-US" sz="2200" b="1" u="sng" dirty="0" smtClean="0">
                    <a:solidFill>
                      <a:srgbClr val="000000"/>
                    </a:solidFill>
                  </a:rPr>
                  <a:t>(e.g. Autistic)</a:t>
                </a:r>
              </a:p>
            </p:txBody>
          </p:sp>
          <p:sp>
            <p:nvSpPr>
              <p:cNvPr id="15" name="Rectangle 18"/>
              <p:cNvSpPr>
                <a:spLocks noChangeArrowheads="1"/>
              </p:cNvSpPr>
              <p:nvPr/>
            </p:nvSpPr>
            <p:spPr bwMode="auto">
              <a:xfrm>
                <a:off x="403761" y="1744541"/>
                <a:ext cx="3966358" cy="4834389"/>
              </a:xfrm>
              <a:prstGeom prst="roundRect">
                <a:avLst>
                  <a:gd name="adj" fmla="val 16667"/>
                </a:avLst>
              </a:prstGeom>
              <a:grpFill/>
              <a:ln w="38100">
                <a:solidFill>
                  <a:srgbClr val="00B050"/>
                </a:solidFill>
                <a:miter lim="800000"/>
                <a:headEnd/>
                <a:tailEnd/>
              </a:ln>
            </p:spPr>
            <p:txBody>
              <a:bodyPr wrap="none" anchor="ctr"/>
              <a:lstStyle/>
              <a:p>
                <a:pPr algn="ctr" fontAlgn="base">
                  <a:spcBef>
                    <a:spcPct val="0"/>
                  </a:spcBef>
                  <a:spcAft>
                    <a:spcPct val="0"/>
                  </a:spcAft>
                  <a:defRPr/>
                </a:pPr>
                <a:endParaRPr lang="en-US" dirty="0">
                  <a:ln>
                    <a:solidFill>
                      <a:srgbClr val="FFFFFF">
                        <a:lumMod val="50000"/>
                      </a:srgbClr>
                    </a:solidFill>
                  </a:ln>
                  <a:solidFill>
                    <a:srgbClr val="000000"/>
                  </a:solidFill>
                </a:endParaRPr>
              </a:p>
            </p:txBody>
          </p:sp>
          <p:sp>
            <p:nvSpPr>
              <p:cNvPr id="16" name="Content Placeholder 2"/>
              <p:cNvSpPr txBox="1">
                <a:spLocks/>
              </p:cNvSpPr>
              <p:nvPr/>
            </p:nvSpPr>
            <p:spPr bwMode="auto">
              <a:xfrm>
                <a:off x="1884842" y="3617531"/>
                <a:ext cx="2378397" cy="397032"/>
              </a:xfrm>
              <a:prstGeom prst="rect">
                <a:avLst/>
              </a:prstGeom>
              <a:grpFill/>
              <a:ln w="9525">
                <a:noFill/>
                <a:miter lim="800000"/>
                <a:headEnd/>
                <a:tailEnd/>
              </a:ln>
            </p:spPr>
            <p:txBody>
              <a:bodyPr wrap="square">
                <a:spAutoFit/>
              </a:bodyPr>
              <a:lstStyle/>
              <a:p>
                <a:pPr eaLnBrk="0" fontAlgn="base" hangingPunct="0">
                  <a:lnSpc>
                    <a:spcPct val="90000"/>
                  </a:lnSpc>
                  <a:spcBef>
                    <a:spcPct val="50000"/>
                  </a:spcBef>
                  <a:spcAft>
                    <a:spcPct val="0"/>
                  </a:spcAft>
                  <a:buSzPct val="100000"/>
                </a:pPr>
                <a:r>
                  <a:rPr lang="en-US" sz="2200" b="1" u="sng" dirty="0" smtClean="0">
                    <a:solidFill>
                      <a:srgbClr val="000000"/>
                    </a:solidFill>
                  </a:rPr>
                  <a:t>Mildly selective </a:t>
                </a:r>
                <a:endParaRPr lang="en-US" sz="2200" dirty="0">
                  <a:solidFill>
                    <a:srgbClr val="000000"/>
                  </a:solidFill>
                </a:endParaRPr>
              </a:p>
            </p:txBody>
          </p:sp>
          <p:sp>
            <p:nvSpPr>
              <p:cNvPr id="17" name="Content Placeholder 2"/>
              <p:cNvSpPr txBox="1">
                <a:spLocks/>
              </p:cNvSpPr>
              <p:nvPr/>
            </p:nvSpPr>
            <p:spPr bwMode="auto">
              <a:xfrm>
                <a:off x="1865147" y="2352063"/>
                <a:ext cx="2196214" cy="1006429"/>
              </a:xfrm>
              <a:prstGeom prst="rect">
                <a:avLst/>
              </a:prstGeom>
              <a:grpFill/>
              <a:ln w="9525">
                <a:noFill/>
                <a:miter lim="800000"/>
                <a:headEnd/>
                <a:tailEnd/>
              </a:ln>
            </p:spPr>
            <p:txBody>
              <a:bodyPr wrap="square">
                <a:spAutoFit/>
              </a:bodyPr>
              <a:lstStyle/>
              <a:p>
                <a:pPr eaLnBrk="0" fontAlgn="base" hangingPunct="0">
                  <a:lnSpc>
                    <a:spcPct val="90000"/>
                  </a:lnSpc>
                  <a:spcBef>
                    <a:spcPct val="50000"/>
                  </a:spcBef>
                  <a:spcAft>
                    <a:spcPct val="0"/>
                  </a:spcAft>
                  <a:buSzPct val="100000"/>
                </a:pPr>
                <a:r>
                  <a:rPr lang="en-US" sz="2200" b="1" u="sng" dirty="0" smtClean="0">
                    <a:solidFill>
                      <a:srgbClr val="000000"/>
                    </a:solidFill>
                  </a:rPr>
                  <a:t>Misperceived </a:t>
                </a:r>
                <a:r>
                  <a:rPr lang="en-US" sz="2200" dirty="0" smtClean="0">
                    <a:solidFill>
                      <a:srgbClr val="000000"/>
                    </a:solidFill>
                  </a:rPr>
                  <a:t>(Developmental &amp;</a:t>
                </a:r>
                <a:r>
                  <a:rPr lang="en-US" sz="2200" u="sng" dirty="0" smtClean="0">
                    <a:solidFill>
                      <a:srgbClr val="000000"/>
                    </a:solidFill>
                  </a:rPr>
                  <a:t> </a:t>
                </a:r>
                <a:r>
                  <a:rPr lang="en-US" sz="2200" dirty="0" smtClean="0">
                    <a:solidFill>
                      <a:srgbClr val="000000"/>
                    </a:solidFill>
                  </a:rPr>
                  <a:t>Neophobia)</a:t>
                </a:r>
                <a:endParaRPr lang="en-US" sz="2200" dirty="0">
                  <a:solidFill>
                    <a:srgbClr val="000000"/>
                  </a:solidFill>
                </a:endParaRPr>
              </a:p>
            </p:txBody>
          </p:sp>
          <p:pic>
            <p:nvPicPr>
              <p:cNvPr id="18" name="Picture 16" descr="GettyImages_83908913"/>
              <p:cNvPicPr>
                <a:picLocks noChangeAspect="1" noChangeArrowheads="1"/>
              </p:cNvPicPr>
              <p:nvPr/>
            </p:nvPicPr>
            <p:blipFill>
              <a:blip r:embed="rId3" cstate="print"/>
              <a:srcRect/>
              <a:stretch>
                <a:fillRect/>
              </a:stretch>
            </p:blipFill>
            <p:spPr bwMode="auto">
              <a:xfrm>
                <a:off x="763284" y="4337794"/>
                <a:ext cx="899038" cy="986099"/>
              </a:xfrm>
              <a:prstGeom prst="rect">
                <a:avLst/>
              </a:prstGeom>
              <a:grpFill/>
              <a:ln w="9525">
                <a:solidFill>
                  <a:srgbClr val="00B050"/>
                </a:solidFill>
                <a:miter lim="800000"/>
                <a:headEnd/>
                <a:tailEnd/>
              </a:ln>
              <a:effectLst>
                <a:softEdge rad="63500"/>
              </a:effectLst>
            </p:spPr>
          </p:pic>
          <p:sp>
            <p:nvSpPr>
              <p:cNvPr id="19" name="Content Placeholder 2"/>
              <p:cNvSpPr txBox="1">
                <a:spLocks/>
              </p:cNvSpPr>
              <p:nvPr/>
            </p:nvSpPr>
            <p:spPr bwMode="auto">
              <a:xfrm>
                <a:off x="1837366" y="4624163"/>
                <a:ext cx="2449629" cy="397032"/>
              </a:xfrm>
              <a:prstGeom prst="rect">
                <a:avLst/>
              </a:prstGeom>
              <a:grpFill/>
              <a:ln w="9525">
                <a:noFill/>
                <a:miter lim="800000"/>
                <a:headEnd/>
                <a:tailEnd/>
              </a:ln>
            </p:spPr>
            <p:txBody>
              <a:bodyPr wrap="square">
                <a:spAutoFit/>
              </a:bodyPr>
              <a:lstStyle/>
              <a:p>
                <a:pPr eaLnBrk="0" fontAlgn="base" hangingPunct="0">
                  <a:lnSpc>
                    <a:spcPct val="90000"/>
                  </a:lnSpc>
                  <a:spcBef>
                    <a:spcPct val="50000"/>
                  </a:spcBef>
                  <a:spcAft>
                    <a:spcPct val="0"/>
                  </a:spcAft>
                  <a:buSzPct val="100000"/>
                </a:pPr>
                <a:r>
                  <a:rPr lang="en-US" sz="2200" b="1" u="sng" dirty="0">
                    <a:solidFill>
                      <a:srgbClr val="000000"/>
                    </a:solidFill>
                  </a:rPr>
                  <a:t>Highly </a:t>
                </a:r>
                <a:r>
                  <a:rPr lang="en-US" sz="2200" b="1" u="sng" dirty="0" smtClean="0">
                    <a:solidFill>
                      <a:srgbClr val="000000"/>
                    </a:solidFill>
                  </a:rPr>
                  <a:t>selective</a:t>
                </a:r>
                <a:endParaRPr lang="en-US" sz="2200" dirty="0">
                  <a:solidFill>
                    <a:srgbClr val="000000"/>
                  </a:solidFill>
                </a:endParaRPr>
              </a:p>
            </p:txBody>
          </p:sp>
          <p:pic>
            <p:nvPicPr>
              <p:cNvPr id="23" name="Picture 24" descr="1 Gig card 049"/>
              <p:cNvPicPr>
                <a:picLocks noChangeAspect="1" noChangeArrowheads="1"/>
              </p:cNvPicPr>
              <p:nvPr/>
            </p:nvPicPr>
            <p:blipFill>
              <a:blip r:embed="rId4" cstate="print">
                <a:lum bright="30000" contrast="18000"/>
              </a:blip>
              <a:srcRect l="10596" r="15806" b="26989"/>
              <a:stretch>
                <a:fillRect/>
              </a:stretch>
            </p:blipFill>
            <p:spPr bwMode="auto">
              <a:xfrm>
                <a:off x="764912" y="3345202"/>
                <a:ext cx="885759" cy="877795"/>
              </a:xfrm>
              <a:prstGeom prst="rect">
                <a:avLst/>
              </a:prstGeom>
              <a:grpFill/>
              <a:ln>
                <a:solidFill>
                  <a:srgbClr val="00B050"/>
                </a:solidFill>
                <a:headEnd/>
                <a:tailEnd/>
              </a:ln>
              <a:effectLst>
                <a:softEdge rad="63500"/>
              </a:effectLst>
            </p:spPr>
            <p:style>
              <a:lnRef idx="2">
                <a:schemeClr val="accent1"/>
              </a:lnRef>
              <a:fillRef idx="1">
                <a:schemeClr val="lt1"/>
              </a:fillRef>
              <a:effectRef idx="0">
                <a:schemeClr val="accent1"/>
              </a:effectRef>
              <a:fontRef idx="minor">
                <a:schemeClr val="dk1"/>
              </a:fontRef>
            </p:style>
          </p:pic>
          <p:sp>
            <p:nvSpPr>
              <p:cNvPr id="28" name="Content Placeholder 2"/>
              <p:cNvSpPr txBox="1">
                <a:spLocks/>
              </p:cNvSpPr>
              <p:nvPr/>
            </p:nvSpPr>
            <p:spPr bwMode="auto">
              <a:xfrm>
                <a:off x="1755779" y="5550043"/>
                <a:ext cx="2103702" cy="397032"/>
              </a:xfrm>
              <a:prstGeom prst="rect">
                <a:avLst/>
              </a:prstGeom>
              <a:grpFill/>
              <a:ln w="9525">
                <a:noFill/>
                <a:miter lim="800000"/>
                <a:headEnd/>
                <a:tailEnd/>
              </a:ln>
            </p:spPr>
            <p:txBody>
              <a:bodyPr wrap="square">
                <a:spAutoFit/>
              </a:bodyPr>
              <a:lstStyle/>
              <a:p>
                <a:pPr eaLnBrk="0" fontAlgn="base" hangingPunct="0">
                  <a:lnSpc>
                    <a:spcPct val="90000"/>
                  </a:lnSpc>
                  <a:spcBef>
                    <a:spcPct val="50000"/>
                  </a:spcBef>
                  <a:spcAft>
                    <a:spcPct val="0"/>
                  </a:spcAft>
                  <a:buSzPct val="100000"/>
                </a:pPr>
                <a:r>
                  <a:rPr lang="en-US" sz="2200" b="1" u="sng" dirty="0" smtClean="0">
                    <a:solidFill>
                      <a:srgbClr val="000000"/>
                    </a:solidFill>
                  </a:rPr>
                  <a:t>Organic</a:t>
                </a:r>
                <a:endParaRPr lang="en-US" sz="2200" u="sng" dirty="0" smtClean="0">
                  <a:solidFill>
                    <a:srgbClr val="000000"/>
                  </a:solidFill>
                </a:endParaRPr>
              </a:p>
            </p:txBody>
          </p:sp>
          <p:pic>
            <p:nvPicPr>
              <p:cNvPr id="30" name="Picture 3" descr="Chop sticks"/>
              <p:cNvPicPr>
                <a:picLocks noChangeAspect="1" noChangeArrowheads="1"/>
              </p:cNvPicPr>
              <p:nvPr/>
            </p:nvPicPr>
            <p:blipFill>
              <a:blip r:embed="rId5" cstate="print"/>
              <a:srcRect l="24607" t="1643" r="19919" b="27114"/>
              <a:stretch>
                <a:fillRect/>
              </a:stretch>
            </p:blipFill>
            <p:spPr bwMode="auto">
              <a:xfrm>
                <a:off x="771896" y="2410692"/>
                <a:ext cx="831273" cy="792306"/>
              </a:xfrm>
              <a:prstGeom prst="rect">
                <a:avLst/>
              </a:prstGeom>
              <a:grpFill/>
              <a:ln w="9525">
                <a:solidFill>
                  <a:srgbClr val="00B050"/>
                </a:solidFill>
                <a:miter lim="800000"/>
                <a:headEnd/>
                <a:tailEnd/>
              </a:ln>
              <a:effectLst>
                <a:softEdge rad="63500"/>
              </a:effectLst>
            </p:spPr>
          </p:pic>
        </p:grpSp>
        <p:pic>
          <p:nvPicPr>
            <p:cNvPr id="32" name="Picture 31" descr="C:\Users\Claire\Desktop\c0171433.jpg"/>
            <p:cNvPicPr/>
            <p:nvPr/>
          </p:nvPicPr>
          <p:blipFill rotWithShape="1">
            <a:blip r:embed="rId6" cstate="print">
              <a:extLst>
                <a:ext uri="{28A0092B-C50C-407E-A947-70E740481C1C}">
                  <a14:useLocalDpi xmlns:a14="http://schemas.microsoft.com/office/drawing/2010/main" val="0"/>
                </a:ext>
              </a:extLst>
            </a:blip>
            <a:srcRect l="12357" t="18740" r="18729" b="18058"/>
            <a:stretch/>
          </p:blipFill>
          <p:spPr bwMode="auto">
            <a:xfrm>
              <a:off x="4648200" y="5420250"/>
              <a:ext cx="805179" cy="904350"/>
            </a:xfrm>
            <a:prstGeom prst="rect">
              <a:avLst/>
            </a:prstGeom>
            <a:ln>
              <a:noFill/>
            </a:ln>
            <a:effectLst>
              <a:softEdge rad="112500"/>
            </a:effectLst>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8281922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 name="Rectangle 18"/>
          <p:cNvSpPr>
            <a:spLocks noChangeArrowheads="1"/>
          </p:cNvSpPr>
          <p:nvPr/>
        </p:nvSpPr>
        <p:spPr bwMode="auto">
          <a:xfrm>
            <a:off x="330977" y="1682496"/>
            <a:ext cx="3784600" cy="1584217"/>
          </a:xfrm>
          <a:prstGeom prst="roundRect">
            <a:avLst>
              <a:gd name="adj" fmla="val 16667"/>
            </a:avLst>
          </a:prstGeom>
          <a:solidFill>
            <a:schemeClr val="accent3">
              <a:lumMod val="20000"/>
              <a:lumOff val="80000"/>
            </a:schemeClr>
          </a:solidFill>
          <a:ln w="38100">
            <a:solidFill>
              <a:srgbClr val="00B050"/>
            </a:solidFill>
            <a:miter lim="800000"/>
            <a:headEnd/>
            <a:tailEnd/>
          </a:ln>
        </p:spPr>
        <p:txBody>
          <a:bodyPr wrap="none" anchor="ctr"/>
          <a:lstStyle/>
          <a:p>
            <a:pPr algn="ctr" fontAlgn="base">
              <a:spcBef>
                <a:spcPct val="0"/>
              </a:spcBef>
              <a:spcAft>
                <a:spcPct val="0"/>
              </a:spcAft>
              <a:defRPr/>
            </a:pPr>
            <a:endParaRPr lang="en-US" dirty="0">
              <a:ln>
                <a:solidFill>
                  <a:srgbClr val="FFFFFF">
                    <a:lumMod val="50000"/>
                  </a:srgbClr>
                </a:solidFill>
              </a:ln>
              <a:solidFill>
                <a:srgbClr val="000000"/>
              </a:solidFill>
            </a:endParaRPr>
          </a:p>
        </p:txBody>
      </p:sp>
      <p:sp>
        <p:nvSpPr>
          <p:cNvPr id="37894" name="Rectangle 18"/>
          <p:cNvSpPr>
            <a:spLocks noGrp="1" noChangeArrowheads="1"/>
          </p:cNvSpPr>
          <p:nvPr>
            <p:ph type="title" idx="4294967295"/>
          </p:nvPr>
        </p:nvSpPr>
        <p:spPr>
          <a:xfrm>
            <a:off x="685800" y="150513"/>
            <a:ext cx="7772400" cy="916287"/>
          </a:xfrm>
        </p:spPr>
        <p:txBody>
          <a:bodyPr lIns="91440" tIns="45720" rIns="91440" bIns="45720" anchor="b">
            <a:normAutofit fontScale="90000"/>
          </a:bodyPr>
          <a:lstStyle/>
          <a:p>
            <a:r>
              <a:rPr lang="en-US" sz="3700" dirty="0" smtClean="0">
                <a:solidFill>
                  <a:schemeClr val="tx1"/>
                </a:solidFill>
                <a:ea typeface="ヒラギノ角ゴ Pro W3" charset="-128"/>
              </a:rPr>
              <a:t>Expanding selectivity</a:t>
            </a:r>
            <a:br>
              <a:rPr lang="en-US" sz="3700" dirty="0" smtClean="0">
                <a:solidFill>
                  <a:schemeClr val="tx1"/>
                </a:solidFill>
                <a:ea typeface="ヒラギノ角ゴ Pro W3" charset="-128"/>
              </a:rPr>
            </a:br>
            <a:r>
              <a:rPr lang="en-US" sz="3700" dirty="0" smtClean="0">
                <a:solidFill>
                  <a:schemeClr val="tx1"/>
                </a:solidFill>
                <a:ea typeface="ヒラギノ角ゴ Pro W3" charset="-128"/>
              </a:rPr>
              <a:t>Taking development into account </a:t>
            </a:r>
          </a:p>
        </p:txBody>
      </p:sp>
      <p:sp>
        <p:nvSpPr>
          <p:cNvPr id="20" name="Slide Number Placeholder 19"/>
          <p:cNvSpPr txBox="1">
            <a:spLocks noGrp="1"/>
          </p:cNvSpPr>
          <p:nvPr/>
        </p:nvSpPr>
        <p:spPr bwMode="auto">
          <a:xfrm>
            <a:off x="8934450" y="6645275"/>
            <a:ext cx="130175" cy="152400"/>
          </a:xfrm>
          <a:prstGeom prst="rect">
            <a:avLst/>
          </a:prstGeom>
          <a:noFill/>
          <a:ln>
            <a:miter lim="800000"/>
            <a:headEnd/>
            <a:tailEnd/>
          </a:ln>
        </p:spPr>
        <p:txBody>
          <a:bodyPr wrap="none" lIns="0" tIns="0" rIns="0" bIns="0" anchor="b">
            <a:spAutoFit/>
          </a:bodyPr>
          <a:lstStyle/>
          <a:p>
            <a:pPr algn="r" fontAlgn="base">
              <a:spcBef>
                <a:spcPct val="0"/>
              </a:spcBef>
              <a:spcAft>
                <a:spcPct val="0"/>
              </a:spcAft>
              <a:defRPr/>
            </a:pPr>
            <a:fld id="{2CBFF195-9A6E-4D9C-B854-FD342289D947}" type="slidenum">
              <a:rPr lang="en-US" sz="1000">
                <a:solidFill>
                  <a:srgbClr val="000000"/>
                </a:solidFill>
              </a:rPr>
              <a:pPr algn="r" fontAlgn="base">
                <a:spcBef>
                  <a:spcPct val="0"/>
                </a:spcBef>
                <a:spcAft>
                  <a:spcPct val="0"/>
                </a:spcAft>
                <a:defRPr/>
              </a:pPr>
              <a:t>41</a:t>
            </a:fld>
            <a:endParaRPr lang="en-US" sz="1000" dirty="0">
              <a:solidFill>
                <a:srgbClr val="000000"/>
              </a:solidFill>
            </a:endParaRPr>
          </a:p>
        </p:txBody>
      </p:sp>
      <p:grpSp>
        <p:nvGrpSpPr>
          <p:cNvPr id="2" name="Group 15"/>
          <p:cNvGrpSpPr>
            <a:grpSpLocks/>
          </p:cNvGrpSpPr>
          <p:nvPr/>
        </p:nvGrpSpPr>
        <p:grpSpPr bwMode="auto">
          <a:xfrm>
            <a:off x="578213" y="2037697"/>
            <a:ext cx="3370578" cy="986099"/>
            <a:chOff x="3049" y="1408"/>
            <a:chExt cx="2252" cy="599"/>
          </a:xfrm>
        </p:grpSpPr>
        <p:pic>
          <p:nvPicPr>
            <p:cNvPr id="37910" name="Picture 16" descr="GettyImages_83908913"/>
            <p:cNvPicPr>
              <a:picLocks noChangeAspect="1" noChangeArrowheads="1"/>
            </p:cNvPicPr>
            <p:nvPr/>
          </p:nvPicPr>
          <p:blipFill>
            <a:blip r:embed="rId3" cstate="print"/>
            <a:srcRect/>
            <a:stretch>
              <a:fillRect/>
            </a:stretch>
          </p:blipFill>
          <p:spPr bwMode="auto">
            <a:xfrm>
              <a:off x="3049" y="1408"/>
              <a:ext cx="668" cy="599"/>
            </a:xfrm>
            <a:prstGeom prst="rect">
              <a:avLst/>
            </a:prstGeom>
            <a:noFill/>
            <a:ln w="9525">
              <a:noFill/>
              <a:miter lim="800000"/>
              <a:headEnd/>
              <a:tailEnd/>
            </a:ln>
          </p:spPr>
        </p:pic>
        <p:sp>
          <p:nvSpPr>
            <p:cNvPr id="37911" name="Content Placeholder 2"/>
            <p:cNvSpPr txBox="1">
              <a:spLocks/>
            </p:cNvSpPr>
            <p:nvPr/>
          </p:nvSpPr>
          <p:spPr bwMode="auto">
            <a:xfrm>
              <a:off x="3750" y="1549"/>
              <a:ext cx="1551" cy="241"/>
            </a:xfrm>
            <a:prstGeom prst="rect">
              <a:avLst/>
            </a:prstGeom>
            <a:noFill/>
            <a:ln w="9525">
              <a:noFill/>
              <a:miter lim="800000"/>
              <a:headEnd/>
              <a:tailEnd/>
            </a:ln>
          </p:spPr>
          <p:txBody>
            <a:bodyPr wrap="none">
              <a:spAutoFit/>
            </a:bodyPr>
            <a:lstStyle/>
            <a:p>
              <a:pPr eaLnBrk="0" fontAlgn="base" hangingPunct="0">
                <a:lnSpc>
                  <a:spcPct val="90000"/>
                </a:lnSpc>
                <a:spcBef>
                  <a:spcPct val="50000"/>
                </a:spcBef>
                <a:spcAft>
                  <a:spcPct val="0"/>
                </a:spcAft>
                <a:buSzPct val="100000"/>
              </a:pPr>
              <a:r>
                <a:rPr lang="en-US" sz="2200" b="1" u="sng" dirty="0" smtClean="0">
                  <a:solidFill>
                    <a:srgbClr val="000000"/>
                  </a:solidFill>
                </a:rPr>
                <a:t>Highly </a:t>
              </a:r>
              <a:r>
                <a:rPr lang="en-US" sz="2200" b="1" u="sng" dirty="0">
                  <a:solidFill>
                    <a:srgbClr val="000000"/>
                  </a:solidFill>
                </a:rPr>
                <a:t>selective</a:t>
              </a:r>
            </a:p>
          </p:txBody>
        </p:sp>
      </p:grpSp>
      <p:grpSp>
        <p:nvGrpSpPr>
          <p:cNvPr id="3" name="Group 7"/>
          <p:cNvGrpSpPr/>
          <p:nvPr/>
        </p:nvGrpSpPr>
        <p:grpSpPr>
          <a:xfrm>
            <a:off x="304800" y="1600200"/>
            <a:ext cx="7772400" cy="4267200"/>
            <a:chOff x="609600" y="1752600"/>
            <a:chExt cx="7772400" cy="4267200"/>
          </a:xfrm>
        </p:grpSpPr>
        <p:sp>
          <p:nvSpPr>
            <p:cNvPr id="9" name="Rectangle 8"/>
            <p:cNvSpPr/>
            <p:nvPr/>
          </p:nvSpPr>
          <p:spPr>
            <a:xfrm>
              <a:off x="609600" y="1752600"/>
              <a:ext cx="7772400" cy="42672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90"/>
            <p:cNvGrpSpPr>
              <a:grpSpLocks/>
            </p:cNvGrpSpPr>
            <p:nvPr/>
          </p:nvGrpSpPr>
          <p:grpSpPr bwMode="auto">
            <a:xfrm>
              <a:off x="733301" y="1828800"/>
              <a:ext cx="7543800" cy="4114800"/>
              <a:chOff x="432" y="1152"/>
              <a:chExt cx="4752" cy="2592"/>
            </a:xfrm>
            <a:solidFill>
              <a:schemeClr val="accent3">
                <a:lumMod val="20000"/>
                <a:lumOff val="80000"/>
              </a:schemeClr>
            </a:solidFill>
          </p:grpSpPr>
          <p:sp>
            <p:nvSpPr>
              <p:cNvPr id="11" name="Line 89"/>
              <p:cNvSpPr>
                <a:spLocks noChangeShapeType="1"/>
              </p:cNvSpPr>
              <p:nvPr/>
            </p:nvSpPr>
            <p:spPr bwMode="auto">
              <a:xfrm>
                <a:off x="4176" y="1296"/>
                <a:ext cx="0" cy="2256"/>
              </a:xfrm>
              <a:prstGeom prst="line">
                <a:avLst/>
              </a:prstGeom>
              <a:grpFill/>
              <a:ln w="9525" cap="rnd">
                <a:solidFill>
                  <a:schemeClr val="accent1"/>
                </a:solidFill>
                <a:prstDash val="sysDot"/>
                <a:round/>
                <a:headEnd/>
                <a:tailEnd/>
              </a:ln>
            </p:spPr>
            <p:txBody>
              <a:bodyPr wrap="none" anchor="ctr"/>
              <a:lstStyle/>
              <a:p>
                <a:pPr fontAlgn="base">
                  <a:spcBef>
                    <a:spcPct val="0"/>
                  </a:spcBef>
                  <a:spcAft>
                    <a:spcPct val="0"/>
                  </a:spcAft>
                </a:pPr>
                <a:endParaRPr lang="en-US" sz="2400" dirty="0">
                  <a:solidFill>
                    <a:srgbClr val="000000"/>
                  </a:solidFill>
                </a:endParaRPr>
              </a:p>
            </p:txBody>
          </p:sp>
          <p:sp>
            <p:nvSpPr>
              <p:cNvPr id="12" name="Line 86"/>
              <p:cNvSpPr>
                <a:spLocks noChangeShapeType="1"/>
              </p:cNvSpPr>
              <p:nvPr/>
            </p:nvSpPr>
            <p:spPr bwMode="auto">
              <a:xfrm>
                <a:off x="3416" y="1346"/>
                <a:ext cx="0" cy="2256"/>
              </a:xfrm>
              <a:prstGeom prst="line">
                <a:avLst/>
              </a:prstGeom>
              <a:grpFill/>
              <a:ln w="9525" cap="rnd">
                <a:solidFill>
                  <a:schemeClr val="accent1"/>
                </a:solidFill>
                <a:prstDash val="sysDot"/>
                <a:round/>
                <a:headEnd/>
                <a:tailEnd/>
              </a:ln>
            </p:spPr>
            <p:txBody>
              <a:bodyPr wrap="none" anchor="ctr"/>
              <a:lstStyle/>
              <a:p>
                <a:pPr fontAlgn="base">
                  <a:spcBef>
                    <a:spcPct val="0"/>
                  </a:spcBef>
                  <a:spcAft>
                    <a:spcPct val="0"/>
                  </a:spcAft>
                </a:pPr>
                <a:endParaRPr lang="en-US" sz="2400" dirty="0">
                  <a:solidFill>
                    <a:srgbClr val="000000"/>
                  </a:solidFill>
                </a:endParaRPr>
              </a:p>
            </p:txBody>
          </p:sp>
          <p:sp>
            <p:nvSpPr>
              <p:cNvPr id="13" name="Line 84"/>
              <p:cNvSpPr>
                <a:spLocks noChangeShapeType="1"/>
              </p:cNvSpPr>
              <p:nvPr/>
            </p:nvSpPr>
            <p:spPr bwMode="auto">
              <a:xfrm>
                <a:off x="1776" y="1296"/>
                <a:ext cx="0" cy="2256"/>
              </a:xfrm>
              <a:prstGeom prst="line">
                <a:avLst/>
              </a:prstGeom>
              <a:grpFill/>
              <a:ln w="9525" cap="rnd">
                <a:solidFill>
                  <a:schemeClr val="accent1"/>
                </a:solidFill>
                <a:prstDash val="sysDot"/>
                <a:round/>
                <a:headEnd/>
                <a:tailEnd/>
              </a:ln>
            </p:spPr>
            <p:txBody>
              <a:bodyPr wrap="none" anchor="ctr"/>
              <a:lstStyle/>
              <a:p>
                <a:pPr fontAlgn="base">
                  <a:spcBef>
                    <a:spcPct val="0"/>
                  </a:spcBef>
                  <a:spcAft>
                    <a:spcPct val="0"/>
                  </a:spcAft>
                </a:pPr>
                <a:endParaRPr lang="en-US" sz="2400" dirty="0">
                  <a:solidFill>
                    <a:srgbClr val="000000"/>
                  </a:solidFill>
                </a:endParaRPr>
              </a:p>
            </p:txBody>
          </p:sp>
          <p:sp>
            <p:nvSpPr>
              <p:cNvPr id="14" name="Line 85"/>
              <p:cNvSpPr>
                <a:spLocks noChangeShapeType="1"/>
              </p:cNvSpPr>
              <p:nvPr/>
            </p:nvSpPr>
            <p:spPr bwMode="auto">
              <a:xfrm>
                <a:off x="2592" y="1296"/>
                <a:ext cx="0" cy="2256"/>
              </a:xfrm>
              <a:prstGeom prst="line">
                <a:avLst/>
              </a:prstGeom>
              <a:grpFill/>
              <a:ln w="9525" cap="rnd">
                <a:solidFill>
                  <a:schemeClr val="accent1"/>
                </a:solidFill>
                <a:prstDash val="sysDot"/>
                <a:round/>
                <a:headEnd/>
                <a:tailEnd/>
              </a:ln>
            </p:spPr>
            <p:txBody>
              <a:bodyPr wrap="none" anchor="ctr"/>
              <a:lstStyle/>
              <a:p>
                <a:pPr fontAlgn="base">
                  <a:spcBef>
                    <a:spcPct val="0"/>
                  </a:spcBef>
                  <a:spcAft>
                    <a:spcPct val="0"/>
                  </a:spcAft>
                </a:pPr>
                <a:endParaRPr lang="en-US" sz="2400" dirty="0">
                  <a:solidFill>
                    <a:srgbClr val="000000"/>
                  </a:solidFill>
                </a:endParaRPr>
              </a:p>
            </p:txBody>
          </p:sp>
          <p:sp>
            <p:nvSpPr>
              <p:cNvPr id="15" name="Line 5"/>
              <p:cNvSpPr>
                <a:spLocks noChangeShapeType="1"/>
              </p:cNvSpPr>
              <p:nvPr/>
            </p:nvSpPr>
            <p:spPr bwMode="auto">
              <a:xfrm>
                <a:off x="864" y="1296"/>
                <a:ext cx="4320" cy="0"/>
              </a:xfrm>
              <a:prstGeom prst="line">
                <a:avLst/>
              </a:prstGeom>
              <a:grpFill/>
              <a:ln w="9525">
                <a:solidFill>
                  <a:schemeClr val="tx1"/>
                </a:solidFill>
                <a:round/>
                <a:headEnd/>
                <a:tailEnd/>
              </a:ln>
            </p:spPr>
            <p:txBody>
              <a:bodyPr wrap="none" anchor="ctr"/>
              <a:lstStyle/>
              <a:p>
                <a:pPr fontAlgn="base">
                  <a:spcBef>
                    <a:spcPct val="0"/>
                  </a:spcBef>
                  <a:spcAft>
                    <a:spcPct val="0"/>
                  </a:spcAft>
                </a:pPr>
                <a:endParaRPr lang="en-US" sz="2400" dirty="0">
                  <a:solidFill>
                    <a:srgbClr val="000000"/>
                  </a:solidFill>
                </a:endParaRPr>
              </a:p>
            </p:txBody>
          </p:sp>
          <p:sp>
            <p:nvSpPr>
              <p:cNvPr id="16" name="Line 6"/>
              <p:cNvSpPr>
                <a:spLocks noChangeShapeType="1"/>
              </p:cNvSpPr>
              <p:nvPr/>
            </p:nvSpPr>
            <p:spPr bwMode="auto">
              <a:xfrm>
                <a:off x="1296" y="1296"/>
                <a:ext cx="0" cy="48"/>
              </a:xfrm>
              <a:prstGeom prst="line">
                <a:avLst/>
              </a:prstGeom>
              <a:grpFill/>
              <a:ln w="9525">
                <a:solidFill>
                  <a:schemeClr val="tx1"/>
                </a:solidFill>
                <a:round/>
                <a:headEnd/>
                <a:tailEnd/>
              </a:ln>
            </p:spPr>
            <p:txBody>
              <a:bodyPr wrap="none" anchor="ctr"/>
              <a:lstStyle/>
              <a:p>
                <a:pPr fontAlgn="base">
                  <a:spcBef>
                    <a:spcPct val="0"/>
                  </a:spcBef>
                  <a:spcAft>
                    <a:spcPct val="0"/>
                  </a:spcAft>
                </a:pPr>
                <a:endParaRPr lang="en-US" sz="2400" dirty="0">
                  <a:solidFill>
                    <a:srgbClr val="000000"/>
                  </a:solidFill>
                </a:endParaRPr>
              </a:p>
            </p:txBody>
          </p:sp>
          <p:sp>
            <p:nvSpPr>
              <p:cNvPr id="17" name="Line 7"/>
              <p:cNvSpPr>
                <a:spLocks noChangeShapeType="1"/>
              </p:cNvSpPr>
              <p:nvPr/>
            </p:nvSpPr>
            <p:spPr bwMode="auto">
              <a:xfrm>
                <a:off x="1536" y="1296"/>
                <a:ext cx="0" cy="48"/>
              </a:xfrm>
              <a:prstGeom prst="line">
                <a:avLst/>
              </a:prstGeom>
              <a:grpFill/>
              <a:ln w="9525">
                <a:solidFill>
                  <a:schemeClr val="tx1"/>
                </a:solidFill>
                <a:round/>
                <a:headEnd/>
                <a:tailEnd/>
              </a:ln>
            </p:spPr>
            <p:txBody>
              <a:bodyPr wrap="none" anchor="ctr"/>
              <a:lstStyle/>
              <a:p>
                <a:pPr fontAlgn="base">
                  <a:spcBef>
                    <a:spcPct val="0"/>
                  </a:spcBef>
                  <a:spcAft>
                    <a:spcPct val="0"/>
                  </a:spcAft>
                </a:pPr>
                <a:endParaRPr lang="en-US" sz="2400" dirty="0">
                  <a:solidFill>
                    <a:srgbClr val="000000"/>
                  </a:solidFill>
                </a:endParaRPr>
              </a:p>
            </p:txBody>
          </p:sp>
          <p:sp>
            <p:nvSpPr>
              <p:cNvPr id="18" name="Line 8"/>
              <p:cNvSpPr>
                <a:spLocks noChangeShapeType="1"/>
              </p:cNvSpPr>
              <p:nvPr/>
            </p:nvSpPr>
            <p:spPr bwMode="auto">
              <a:xfrm>
                <a:off x="1776" y="1296"/>
                <a:ext cx="0" cy="48"/>
              </a:xfrm>
              <a:prstGeom prst="line">
                <a:avLst/>
              </a:prstGeom>
              <a:grpFill/>
              <a:ln w="9525">
                <a:solidFill>
                  <a:schemeClr val="tx1"/>
                </a:solidFill>
                <a:round/>
                <a:headEnd/>
                <a:tailEnd/>
              </a:ln>
            </p:spPr>
            <p:txBody>
              <a:bodyPr wrap="none" anchor="ctr"/>
              <a:lstStyle/>
              <a:p>
                <a:pPr fontAlgn="base">
                  <a:spcBef>
                    <a:spcPct val="0"/>
                  </a:spcBef>
                  <a:spcAft>
                    <a:spcPct val="0"/>
                  </a:spcAft>
                </a:pPr>
                <a:endParaRPr lang="en-US" sz="2400" dirty="0">
                  <a:solidFill>
                    <a:srgbClr val="000000"/>
                  </a:solidFill>
                </a:endParaRPr>
              </a:p>
            </p:txBody>
          </p:sp>
          <p:sp>
            <p:nvSpPr>
              <p:cNvPr id="19" name="Line 9"/>
              <p:cNvSpPr>
                <a:spLocks noChangeShapeType="1"/>
              </p:cNvSpPr>
              <p:nvPr/>
            </p:nvSpPr>
            <p:spPr bwMode="auto">
              <a:xfrm>
                <a:off x="2064" y="1296"/>
                <a:ext cx="0" cy="48"/>
              </a:xfrm>
              <a:prstGeom prst="line">
                <a:avLst/>
              </a:prstGeom>
              <a:grpFill/>
              <a:ln w="9525">
                <a:solidFill>
                  <a:schemeClr val="tx1"/>
                </a:solidFill>
                <a:round/>
                <a:headEnd/>
                <a:tailEnd/>
              </a:ln>
            </p:spPr>
            <p:txBody>
              <a:bodyPr wrap="none" anchor="ctr"/>
              <a:lstStyle/>
              <a:p>
                <a:pPr fontAlgn="base">
                  <a:spcBef>
                    <a:spcPct val="0"/>
                  </a:spcBef>
                  <a:spcAft>
                    <a:spcPct val="0"/>
                  </a:spcAft>
                </a:pPr>
                <a:endParaRPr lang="en-US" sz="2400" dirty="0">
                  <a:solidFill>
                    <a:srgbClr val="000000"/>
                  </a:solidFill>
                </a:endParaRPr>
              </a:p>
            </p:txBody>
          </p:sp>
          <p:sp>
            <p:nvSpPr>
              <p:cNvPr id="21" name="Line 10"/>
              <p:cNvSpPr>
                <a:spLocks noChangeShapeType="1"/>
              </p:cNvSpPr>
              <p:nvPr/>
            </p:nvSpPr>
            <p:spPr bwMode="auto">
              <a:xfrm>
                <a:off x="2352" y="1296"/>
                <a:ext cx="0" cy="48"/>
              </a:xfrm>
              <a:prstGeom prst="line">
                <a:avLst/>
              </a:prstGeom>
              <a:grpFill/>
              <a:ln w="9525">
                <a:solidFill>
                  <a:schemeClr val="tx1"/>
                </a:solidFill>
                <a:round/>
                <a:headEnd/>
                <a:tailEnd/>
              </a:ln>
            </p:spPr>
            <p:txBody>
              <a:bodyPr wrap="none" anchor="ctr"/>
              <a:lstStyle/>
              <a:p>
                <a:pPr fontAlgn="base">
                  <a:spcBef>
                    <a:spcPct val="0"/>
                  </a:spcBef>
                  <a:spcAft>
                    <a:spcPct val="0"/>
                  </a:spcAft>
                </a:pPr>
                <a:endParaRPr lang="en-US" sz="2400" dirty="0">
                  <a:solidFill>
                    <a:srgbClr val="000000"/>
                  </a:solidFill>
                </a:endParaRPr>
              </a:p>
            </p:txBody>
          </p:sp>
          <p:sp>
            <p:nvSpPr>
              <p:cNvPr id="22" name="Line 11"/>
              <p:cNvSpPr>
                <a:spLocks noChangeShapeType="1"/>
              </p:cNvSpPr>
              <p:nvPr/>
            </p:nvSpPr>
            <p:spPr bwMode="auto">
              <a:xfrm>
                <a:off x="2592" y="1296"/>
                <a:ext cx="0" cy="48"/>
              </a:xfrm>
              <a:prstGeom prst="line">
                <a:avLst/>
              </a:prstGeom>
              <a:grpFill/>
              <a:ln w="9525">
                <a:solidFill>
                  <a:schemeClr val="tx1"/>
                </a:solidFill>
                <a:round/>
                <a:headEnd/>
                <a:tailEnd/>
              </a:ln>
            </p:spPr>
            <p:txBody>
              <a:bodyPr wrap="none" anchor="ctr"/>
              <a:lstStyle/>
              <a:p>
                <a:pPr fontAlgn="base">
                  <a:spcBef>
                    <a:spcPct val="0"/>
                  </a:spcBef>
                  <a:spcAft>
                    <a:spcPct val="0"/>
                  </a:spcAft>
                </a:pPr>
                <a:endParaRPr lang="en-US" sz="2400" dirty="0">
                  <a:solidFill>
                    <a:srgbClr val="000000"/>
                  </a:solidFill>
                </a:endParaRPr>
              </a:p>
            </p:txBody>
          </p:sp>
          <p:sp>
            <p:nvSpPr>
              <p:cNvPr id="23" name="Line 12"/>
              <p:cNvSpPr>
                <a:spLocks noChangeShapeType="1"/>
              </p:cNvSpPr>
              <p:nvPr/>
            </p:nvSpPr>
            <p:spPr bwMode="auto">
              <a:xfrm>
                <a:off x="2880" y="1296"/>
                <a:ext cx="0" cy="48"/>
              </a:xfrm>
              <a:prstGeom prst="line">
                <a:avLst/>
              </a:prstGeom>
              <a:grpFill/>
              <a:ln w="9525">
                <a:solidFill>
                  <a:schemeClr val="tx1"/>
                </a:solidFill>
                <a:round/>
                <a:headEnd/>
                <a:tailEnd/>
              </a:ln>
            </p:spPr>
            <p:txBody>
              <a:bodyPr wrap="none" anchor="ctr"/>
              <a:lstStyle/>
              <a:p>
                <a:pPr fontAlgn="base">
                  <a:spcBef>
                    <a:spcPct val="0"/>
                  </a:spcBef>
                  <a:spcAft>
                    <a:spcPct val="0"/>
                  </a:spcAft>
                </a:pPr>
                <a:endParaRPr lang="en-US" sz="2400" dirty="0">
                  <a:solidFill>
                    <a:srgbClr val="000000"/>
                  </a:solidFill>
                </a:endParaRPr>
              </a:p>
            </p:txBody>
          </p:sp>
          <p:sp>
            <p:nvSpPr>
              <p:cNvPr id="24" name="Line 13"/>
              <p:cNvSpPr>
                <a:spLocks noChangeShapeType="1"/>
              </p:cNvSpPr>
              <p:nvPr/>
            </p:nvSpPr>
            <p:spPr bwMode="auto">
              <a:xfrm>
                <a:off x="3120" y="1296"/>
                <a:ext cx="0" cy="48"/>
              </a:xfrm>
              <a:prstGeom prst="line">
                <a:avLst/>
              </a:prstGeom>
              <a:grpFill/>
              <a:ln w="9525">
                <a:solidFill>
                  <a:schemeClr val="tx1"/>
                </a:solidFill>
                <a:round/>
                <a:headEnd/>
                <a:tailEnd/>
              </a:ln>
            </p:spPr>
            <p:txBody>
              <a:bodyPr wrap="none" anchor="ctr"/>
              <a:lstStyle/>
              <a:p>
                <a:pPr fontAlgn="base">
                  <a:spcBef>
                    <a:spcPct val="0"/>
                  </a:spcBef>
                  <a:spcAft>
                    <a:spcPct val="0"/>
                  </a:spcAft>
                </a:pPr>
                <a:endParaRPr lang="en-US" sz="2400" dirty="0">
                  <a:solidFill>
                    <a:srgbClr val="000000"/>
                  </a:solidFill>
                </a:endParaRPr>
              </a:p>
            </p:txBody>
          </p:sp>
          <p:sp>
            <p:nvSpPr>
              <p:cNvPr id="25" name="Line 14"/>
              <p:cNvSpPr>
                <a:spLocks noChangeShapeType="1"/>
              </p:cNvSpPr>
              <p:nvPr/>
            </p:nvSpPr>
            <p:spPr bwMode="auto">
              <a:xfrm>
                <a:off x="3408" y="1296"/>
                <a:ext cx="0" cy="48"/>
              </a:xfrm>
              <a:prstGeom prst="line">
                <a:avLst/>
              </a:prstGeom>
              <a:grpFill/>
              <a:ln w="9525">
                <a:solidFill>
                  <a:schemeClr val="tx1"/>
                </a:solidFill>
                <a:round/>
                <a:headEnd/>
                <a:tailEnd/>
              </a:ln>
            </p:spPr>
            <p:txBody>
              <a:bodyPr wrap="none" anchor="ctr"/>
              <a:lstStyle/>
              <a:p>
                <a:pPr fontAlgn="base">
                  <a:spcBef>
                    <a:spcPct val="0"/>
                  </a:spcBef>
                  <a:spcAft>
                    <a:spcPct val="0"/>
                  </a:spcAft>
                </a:pPr>
                <a:endParaRPr lang="en-US" sz="2400" dirty="0">
                  <a:solidFill>
                    <a:srgbClr val="000000"/>
                  </a:solidFill>
                </a:endParaRPr>
              </a:p>
            </p:txBody>
          </p:sp>
          <p:sp>
            <p:nvSpPr>
              <p:cNvPr id="26" name="Line 15"/>
              <p:cNvSpPr>
                <a:spLocks noChangeShapeType="1"/>
              </p:cNvSpPr>
              <p:nvPr/>
            </p:nvSpPr>
            <p:spPr bwMode="auto">
              <a:xfrm>
                <a:off x="3648" y="1296"/>
                <a:ext cx="0" cy="48"/>
              </a:xfrm>
              <a:prstGeom prst="line">
                <a:avLst/>
              </a:prstGeom>
              <a:grpFill/>
              <a:ln w="9525">
                <a:solidFill>
                  <a:schemeClr val="tx1"/>
                </a:solidFill>
                <a:round/>
                <a:headEnd/>
                <a:tailEnd/>
              </a:ln>
            </p:spPr>
            <p:txBody>
              <a:bodyPr wrap="none" anchor="ctr"/>
              <a:lstStyle/>
              <a:p>
                <a:pPr fontAlgn="base">
                  <a:spcBef>
                    <a:spcPct val="0"/>
                  </a:spcBef>
                  <a:spcAft>
                    <a:spcPct val="0"/>
                  </a:spcAft>
                </a:pPr>
                <a:endParaRPr lang="en-US" sz="2400" dirty="0">
                  <a:solidFill>
                    <a:srgbClr val="000000"/>
                  </a:solidFill>
                </a:endParaRPr>
              </a:p>
            </p:txBody>
          </p:sp>
          <p:sp>
            <p:nvSpPr>
              <p:cNvPr id="27" name="Line 16"/>
              <p:cNvSpPr>
                <a:spLocks noChangeShapeType="1"/>
              </p:cNvSpPr>
              <p:nvPr/>
            </p:nvSpPr>
            <p:spPr bwMode="auto">
              <a:xfrm>
                <a:off x="3888" y="1296"/>
                <a:ext cx="0" cy="48"/>
              </a:xfrm>
              <a:prstGeom prst="line">
                <a:avLst/>
              </a:prstGeom>
              <a:grpFill/>
              <a:ln w="9525">
                <a:solidFill>
                  <a:schemeClr val="tx1"/>
                </a:solidFill>
                <a:round/>
                <a:headEnd/>
                <a:tailEnd/>
              </a:ln>
            </p:spPr>
            <p:txBody>
              <a:bodyPr wrap="none" anchor="ctr"/>
              <a:lstStyle/>
              <a:p>
                <a:pPr fontAlgn="base">
                  <a:spcBef>
                    <a:spcPct val="0"/>
                  </a:spcBef>
                  <a:spcAft>
                    <a:spcPct val="0"/>
                  </a:spcAft>
                </a:pPr>
                <a:endParaRPr lang="en-US" sz="2400" dirty="0">
                  <a:solidFill>
                    <a:srgbClr val="000000"/>
                  </a:solidFill>
                </a:endParaRPr>
              </a:p>
            </p:txBody>
          </p:sp>
          <p:sp>
            <p:nvSpPr>
              <p:cNvPr id="28" name="Line 17"/>
              <p:cNvSpPr>
                <a:spLocks noChangeShapeType="1"/>
              </p:cNvSpPr>
              <p:nvPr/>
            </p:nvSpPr>
            <p:spPr bwMode="auto">
              <a:xfrm>
                <a:off x="4176" y="1296"/>
                <a:ext cx="0" cy="48"/>
              </a:xfrm>
              <a:prstGeom prst="line">
                <a:avLst/>
              </a:prstGeom>
              <a:grpFill/>
              <a:ln w="9525">
                <a:solidFill>
                  <a:schemeClr val="tx1"/>
                </a:solidFill>
                <a:round/>
                <a:headEnd/>
                <a:tailEnd/>
              </a:ln>
            </p:spPr>
            <p:txBody>
              <a:bodyPr wrap="none" anchor="ctr"/>
              <a:lstStyle/>
              <a:p>
                <a:pPr fontAlgn="base">
                  <a:spcBef>
                    <a:spcPct val="0"/>
                  </a:spcBef>
                  <a:spcAft>
                    <a:spcPct val="0"/>
                  </a:spcAft>
                </a:pPr>
                <a:endParaRPr lang="en-US" sz="2400" dirty="0">
                  <a:solidFill>
                    <a:srgbClr val="000000"/>
                  </a:solidFill>
                </a:endParaRPr>
              </a:p>
            </p:txBody>
          </p:sp>
          <p:sp>
            <p:nvSpPr>
              <p:cNvPr id="29" name="Line 18"/>
              <p:cNvSpPr>
                <a:spLocks noChangeShapeType="1"/>
              </p:cNvSpPr>
              <p:nvPr/>
            </p:nvSpPr>
            <p:spPr bwMode="auto">
              <a:xfrm>
                <a:off x="4416" y="1296"/>
                <a:ext cx="0" cy="48"/>
              </a:xfrm>
              <a:prstGeom prst="line">
                <a:avLst/>
              </a:prstGeom>
              <a:grpFill/>
              <a:ln w="9525">
                <a:solidFill>
                  <a:schemeClr val="tx1"/>
                </a:solidFill>
                <a:round/>
                <a:headEnd/>
                <a:tailEnd/>
              </a:ln>
            </p:spPr>
            <p:txBody>
              <a:bodyPr wrap="none" anchor="ctr"/>
              <a:lstStyle/>
              <a:p>
                <a:pPr fontAlgn="base">
                  <a:spcBef>
                    <a:spcPct val="0"/>
                  </a:spcBef>
                  <a:spcAft>
                    <a:spcPct val="0"/>
                  </a:spcAft>
                </a:pPr>
                <a:endParaRPr lang="en-US" sz="2400" dirty="0">
                  <a:solidFill>
                    <a:srgbClr val="000000"/>
                  </a:solidFill>
                </a:endParaRPr>
              </a:p>
            </p:txBody>
          </p:sp>
          <p:sp>
            <p:nvSpPr>
              <p:cNvPr id="30" name="Text Box 24"/>
              <p:cNvSpPr txBox="1">
                <a:spLocks noChangeArrowheads="1"/>
              </p:cNvSpPr>
              <p:nvPr/>
            </p:nvSpPr>
            <p:spPr bwMode="auto">
              <a:xfrm>
                <a:off x="2448" y="1152"/>
                <a:ext cx="288" cy="192"/>
              </a:xfrm>
              <a:prstGeom prst="rect">
                <a:avLst/>
              </a:prstGeom>
              <a:grpFill/>
              <a:ln w="9525">
                <a:noFill/>
                <a:miter lim="800000"/>
                <a:headEnd/>
                <a:tailEnd/>
              </a:ln>
            </p:spPr>
            <p:txBody>
              <a:bodyPr>
                <a:spAutoFit/>
              </a:bodyPr>
              <a:lstStyle/>
              <a:p>
                <a:pPr fontAlgn="base">
                  <a:spcBef>
                    <a:spcPct val="50000"/>
                  </a:spcBef>
                  <a:spcAft>
                    <a:spcPct val="0"/>
                  </a:spcAft>
                </a:pPr>
                <a:r>
                  <a:rPr lang="en-US" sz="1400" dirty="0">
                    <a:solidFill>
                      <a:srgbClr val="000000"/>
                    </a:solidFill>
                  </a:rPr>
                  <a:t>12</a:t>
                </a:r>
              </a:p>
            </p:txBody>
          </p:sp>
          <p:sp>
            <p:nvSpPr>
              <p:cNvPr id="31" name="Line 25"/>
              <p:cNvSpPr>
                <a:spLocks noChangeShapeType="1"/>
              </p:cNvSpPr>
              <p:nvPr/>
            </p:nvSpPr>
            <p:spPr bwMode="auto">
              <a:xfrm>
                <a:off x="1008" y="1296"/>
                <a:ext cx="0" cy="48"/>
              </a:xfrm>
              <a:prstGeom prst="line">
                <a:avLst/>
              </a:prstGeom>
              <a:grpFill/>
              <a:ln w="9525">
                <a:solidFill>
                  <a:schemeClr val="tx1"/>
                </a:solidFill>
                <a:round/>
                <a:headEnd/>
                <a:tailEnd/>
              </a:ln>
            </p:spPr>
            <p:txBody>
              <a:bodyPr wrap="none" anchor="ctr"/>
              <a:lstStyle/>
              <a:p>
                <a:pPr fontAlgn="base">
                  <a:spcBef>
                    <a:spcPct val="0"/>
                  </a:spcBef>
                  <a:spcAft>
                    <a:spcPct val="0"/>
                  </a:spcAft>
                </a:pPr>
                <a:endParaRPr lang="en-US" sz="2400" dirty="0">
                  <a:solidFill>
                    <a:srgbClr val="000000"/>
                  </a:solidFill>
                </a:endParaRPr>
              </a:p>
            </p:txBody>
          </p:sp>
          <p:sp>
            <p:nvSpPr>
              <p:cNvPr id="32" name="Text Box 26"/>
              <p:cNvSpPr txBox="1">
                <a:spLocks noChangeArrowheads="1"/>
              </p:cNvSpPr>
              <p:nvPr/>
            </p:nvSpPr>
            <p:spPr bwMode="auto">
              <a:xfrm>
                <a:off x="816" y="1152"/>
                <a:ext cx="384" cy="192"/>
              </a:xfrm>
              <a:prstGeom prst="rect">
                <a:avLst/>
              </a:prstGeom>
              <a:grpFill/>
              <a:ln w="9525">
                <a:noFill/>
                <a:miter lim="800000"/>
                <a:headEnd/>
                <a:tailEnd/>
              </a:ln>
            </p:spPr>
            <p:txBody>
              <a:bodyPr>
                <a:spAutoFit/>
              </a:bodyPr>
              <a:lstStyle/>
              <a:p>
                <a:pPr fontAlgn="base">
                  <a:spcBef>
                    <a:spcPct val="50000"/>
                  </a:spcBef>
                  <a:spcAft>
                    <a:spcPct val="0"/>
                  </a:spcAft>
                </a:pPr>
                <a:r>
                  <a:rPr lang="en-US" sz="1400" dirty="0">
                    <a:solidFill>
                      <a:srgbClr val="000000"/>
                    </a:solidFill>
                  </a:rPr>
                  <a:t>Birth</a:t>
                </a:r>
              </a:p>
            </p:txBody>
          </p:sp>
          <p:sp>
            <p:nvSpPr>
              <p:cNvPr id="33" name="Text Box 27"/>
              <p:cNvSpPr txBox="1">
                <a:spLocks noChangeArrowheads="1"/>
              </p:cNvSpPr>
              <p:nvPr/>
            </p:nvSpPr>
            <p:spPr bwMode="auto">
              <a:xfrm>
                <a:off x="4032" y="1152"/>
                <a:ext cx="288" cy="192"/>
              </a:xfrm>
              <a:prstGeom prst="rect">
                <a:avLst/>
              </a:prstGeom>
              <a:grpFill/>
              <a:ln w="9525">
                <a:noFill/>
                <a:miter lim="800000"/>
                <a:headEnd/>
                <a:tailEnd/>
              </a:ln>
            </p:spPr>
            <p:txBody>
              <a:bodyPr>
                <a:spAutoFit/>
              </a:bodyPr>
              <a:lstStyle/>
              <a:p>
                <a:pPr fontAlgn="base">
                  <a:spcBef>
                    <a:spcPct val="50000"/>
                  </a:spcBef>
                  <a:spcAft>
                    <a:spcPct val="0"/>
                  </a:spcAft>
                </a:pPr>
                <a:r>
                  <a:rPr lang="en-US" sz="1400" dirty="0">
                    <a:solidFill>
                      <a:srgbClr val="000000"/>
                    </a:solidFill>
                  </a:rPr>
                  <a:t>24</a:t>
                </a:r>
                <a:endParaRPr lang="en-US" sz="2400" dirty="0">
                  <a:solidFill>
                    <a:srgbClr val="000000"/>
                  </a:solidFill>
                </a:endParaRPr>
              </a:p>
            </p:txBody>
          </p:sp>
          <p:sp>
            <p:nvSpPr>
              <p:cNvPr id="34" name="Text Box 28"/>
              <p:cNvSpPr txBox="1">
                <a:spLocks noChangeArrowheads="1"/>
              </p:cNvSpPr>
              <p:nvPr/>
            </p:nvSpPr>
            <p:spPr bwMode="auto">
              <a:xfrm>
                <a:off x="1089" y="1774"/>
                <a:ext cx="592" cy="233"/>
              </a:xfrm>
              <a:prstGeom prst="rect">
                <a:avLst/>
              </a:prstGeom>
              <a:grpFill/>
              <a:ln w="9525">
                <a:noFill/>
                <a:miter lim="800000"/>
                <a:headEnd/>
                <a:tailEnd/>
              </a:ln>
            </p:spPr>
            <p:txBody>
              <a:bodyPr wrap="square">
                <a:spAutoFit/>
              </a:bodyPr>
              <a:lstStyle/>
              <a:p>
                <a:pPr fontAlgn="base">
                  <a:spcBef>
                    <a:spcPct val="50000"/>
                  </a:spcBef>
                  <a:spcAft>
                    <a:spcPct val="0"/>
                  </a:spcAft>
                </a:pPr>
                <a:r>
                  <a:rPr lang="en-US" dirty="0">
                    <a:solidFill>
                      <a:srgbClr val="000000"/>
                    </a:solidFill>
                  </a:rPr>
                  <a:t>Liquid</a:t>
                </a:r>
              </a:p>
            </p:txBody>
          </p:sp>
          <p:sp>
            <p:nvSpPr>
              <p:cNvPr id="35" name="Text Box 29"/>
              <p:cNvSpPr txBox="1">
                <a:spLocks noChangeArrowheads="1"/>
              </p:cNvSpPr>
              <p:nvPr/>
            </p:nvSpPr>
            <p:spPr bwMode="auto">
              <a:xfrm>
                <a:off x="1584" y="1791"/>
                <a:ext cx="768" cy="233"/>
              </a:xfrm>
              <a:prstGeom prst="rect">
                <a:avLst/>
              </a:prstGeom>
              <a:grpFill/>
              <a:ln w="9525">
                <a:noFill/>
                <a:miter lim="800000"/>
                <a:headEnd/>
                <a:tailEnd/>
              </a:ln>
            </p:spPr>
            <p:txBody>
              <a:bodyPr>
                <a:spAutoFit/>
              </a:bodyPr>
              <a:lstStyle/>
              <a:p>
                <a:pPr fontAlgn="base">
                  <a:spcBef>
                    <a:spcPct val="50000"/>
                  </a:spcBef>
                  <a:spcAft>
                    <a:spcPct val="0"/>
                  </a:spcAft>
                </a:pPr>
                <a:r>
                  <a:rPr lang="en-US" dirty="0">
                    <a:solidFill>
                      <a:srgbClr val="000000"/>
                    </a:solidFill>
                  </a:rPr>
                  <a:t>Strained</a:t>
                </a:r>
              </a:p>
            </p:txBody>
          </p:sp>
          <p:sp>
            <p:nvSpPr>
              <p:cNvPr id="36" name="Text Box 30"/>
              <p:cNvSpPr txBox="1">
                <a:spLocks noChangeArrowheads="1"/>
              </p:cNvSpPr>
              <p:nvPr/>
            </p:nvSpPr>
            <p:spPr bwMode="auto">
              <a:xfrm>
                <a:off x="2139" y="1791"/>
                <a:ext cx="672" cy="233"/>
              </a:xfrm>
              <a:prstGeom prst="rect">
                <a:avLst/>
              </a:prstGeom>
              <a:grpFill/>
              <a:ln w="9525">
                <a:noFill/>
                <a:miter lim="800000"/>
                <a:headEnd/>
                <a:tailEnd/>
              </a:ln>
            </p:spPr>
            <p:txBody>
              <a:bodyPr>
                <a:spAutoFit/>
              </a:bodyPr>
              <a:lstStyle/>
              <a:p>
                <a:pPr fontAlgn="base">
                  <a:spcBef>
                    <a:spcPct val="50000"/>
                  </a:spcBef>
                  <a:spcAft>
                    <a:spcPct val="0"/>
                  </a:spcAft>
                </a:pPr>
                <a:r>
                  <a:rPr lang="en-US" dirty="0">
                    <a:solidFill>
                      <a:srgbClr val="000000"/>
                    </a:solidFill>
                  </a:rPr>
                  <a:t>Junior</a:t>
                </a:r>
              </a:p>
            </p:txBody>
          </p:sp>
          <p:sp>
            <p:nvSpPr>
              <p:cNvPr id="37" name="Text Box 31"/>
              <p:cNvSpPr txBox="1">
                <a:spLocks noChangeArrowheads="1"/>
              </p:cNvSpPr>
              <p:nvPr/>
            </p:nvSpPr>
            <p:spPr bwMode="auto">
              <a:xfrm>
                <a:off x="4176" y="1791"/>
                <a:ext cx="768" cy="233"/>
              </a:xfrm>
              <a:prstGeom prst="rect">
                <a:avLst/>
              </a:prstGeom>
              <a:grpFill/>
              <a:ln w="9525">
                <a:noFill/>
                <a:miter lim="800000"/>
                <a:headEnd/>
                <a:tailEnd/>
              </a:ln>
            </p:spPr>
            <p:txBody>
              <a:bodyPr>
                <a:spAutoFit/>
              </a:bodyPr>
              <a:lstStyle/>
              <a:p>
                <a:pPr fontAlgn="base">
                  <a:spcBef>
                    <a:spcPct val="50000"/>
                  </a:spcBef>
                  <a:spcAft>
                    <a:spcPct val="0"/>
                  </a:spcAft>
                </a:pPr>
                <a:r>
                  <a:rPr lang="en-US" dirty="0">
                    <a:solidFill>
                      <a:srgbClr val="000000"/>
                    </a:solidFill>
                  </a:rPr>
                  <a:t>Regular</a:t>
                </a:r>
              </a:p>
            </p:txBody>
          </p:sp>
          <p:sp>
            <p:nvSpPr>
              <p:cNvPr id="38" name="Text Box 32"/>
              <p:cNvSpPr txBox="1">
                <a:spLocks noChangeArrowheads="1"/>
              </p:cNvSpPr>
              <p:nvPr/>
            </p:nvSpPr>
            <p:spPr bwMode="auto">
              <a:xfrm>
                <a:off x="2648" y="1799"/>
                <a:ext cx="1008" cy="233"/>
              </a:xfrm>
              <a:prstGeom prst="rect">
                <a:avLst/>
              </a:prstGeom>
              <a:grpFill/>
              <a:ln w="9525">
                <a:noFill/>
                <a:miter lim="800000"/>
                <a:headEnd/>
                <a:tailEnd/>
              </a:ln>
            </p:spPr>
            <p:txBody>
              <a:bodyPr>
                <a:spAutoFit/>
              </a:bodyPr>
              <a:lstStyle/>
              <a:p>
                <a:pPr fontAlgn="base">
                  <a:spcBef>
                    <a:spcPct val="50000"/>
                  </a:spcBef>
                  <a:spcAft>
                    <a:spcPct val="0"/>
                  </a:spcAft>
                </a:pPr>
                <a:r>
                  <a:rPr lang="en-US" dirty="0">
                    <a:solidFill>
                      <a:srgbClr val="000000"/>
                    </a:solidFill>
                  </a:rPr>
                  <a:t>Chopped fine</a:t>
                </a:r>
              </a:p>
            </p:txBody>
          </p:sp>
          <p:sp>
            <p:nvSpPr>
              <p:cNvPr id="39" name="Text Box 33"/>
              <p:cNvSpPr txBox="1">
                <a:spLocks noChangeArrowheads="1"/>
              </p:cNvSpPr>
              <p:nvPr/>
            </p:nvSpPr>
            <p:spPr bwMode="auto">
              <a:xfrm>
                <a:off x="432" y="1862"/>
                <a:ext cx="690" cy="250"/>
              </a:xfrm>
              <a:prstGeom prst="rect">
                <a:avLst/>
              </a:prstGeom>
              <a:grpFill/>
              <a:ln w="9525">
                <a:noFill/>
                <a:miter lim="800000"/>
                <a:headEnd/>
                <a:tailEnd/>
              </a:ln>
            </p:spPr>
            <p:txBody>
              <a:bodyPr wrap="square">
                <a:spAutoFit/>
              </a:bodyPr>
              <a:lstStyle/>
              <a:p>
                <a:pPr fontAlgn="base">
                  <a:spcBef>
                    <a:spcPct val="50000"/>
                  </a:spcBef>
                  <a:spcAft>
                    <a:spcPct val="0"/>
                  </a:spcAft>
                </a:pPr>
                <a:r>
                  <a:rPr lang="en-US" sz="2000" b="1" dirty="0">
                    <a:solidFill>
                      <a:srgbClr val="FF0000"/>
                    </a:solidFill>
                  </a:rPr>
                  <a:t>Texture</a:t>
                </a:r>
                <a:endParaRPr lang="en-US" sz="1400" dirty="0">
                  <a:solidFill>
                    <a:srgbClr val="000000"/>
                  </a:solidFill>
                </a:endParaRPr>
              </a:p>
            </p:txBody>
          </p:sp>
          <p:sp>
            <p:nvSpPr>
              <p:cNvPr id="40" name="Text Box 38"/>
              <p:cNvSpPr txBox="1">
                <a:spLocks noChangeArrowheads="1"/>
              </p:cNvSpPr>
              <p:nvPr/>
            </p:nvSpPr>
            <p:spPr bwMode="auto">
              <a:xfrm>
                <a:off x="1488" y="2304"/>
                <a:ext cx="528" cy="192"/>
              </a:xfrm>
              <a:prstGeom prst="rect">
                <a:avLst/>
              </a:prstGeom>
              <a:grpFill/>
              <a:ln w="9525">
                <a:noFill/>
                <a:miter lim="800000"/>
                <a:headEnd/>
                <a:tailEnd/>
              </a:ln>
            </p:spPr>
            <p:txBody>
              <a:bodyPr>
                <a:spAutoFit/>
              </a:bodyPr>
              <a:lstStyle/>
              <a:p>
                <a:pPr fontAlgn="base">
                  <a:spcBef>
                    <a:spcPct val="50000"/>
                  </a:spcBef>
                  <a:spcAft>
                    <a:spcPct val="0"/>
                  </a:spcAft>
                </a:pPr>
                <a:r>
                  <a:rPr lang="en-US" sz="1400" dirty="0" smtClean="0">
                    <a:solidFill>
                      <a:srgbClr val="000000"/>
                    </a:solidFill>
                  </a:rPr>
                  <a:t>Munch,</a:t>
                </a:r>
                <a:endParaRPr lang="en-US" sz="1400" dirty="0">
                  <a:solidFill>
                    <a:srgbClr val="000000"/>
                  </a:solidFill>
                </a:endParaRPr>
              </a:p>
            </p:txBody>
          </p:sp>
          <p:sp>
            <p:nvSpPr>
              <p:cNvPr id="41" name="Text Box 39"/>
              <p:cNvSpPr txBox="1">
                <a:spLocks noChangeArrowheads="1"/>
              </p:cNvSpPr>
              <p:nvPr/>
            </p:nvSpPr>
            <p:spPr bwMode="auto">
              <a:xfrm>
                <a:off x="1897" y="2297"/>
                <a:ext cx="768" cy="192"/>
              </a:xfrm>
              <a:prstGeom prst="rect">
                <a:avLst/>
              </a:prstGeom>
              <a:grpFill/>
              <a:ln w="9525">
                <a:noFill/>
                <a:miter lim="800000"/>
                <a:headEnd/>
                <a:tailEnd/>
              </a:ln>
            </p:spPr>
            <p:txBody>
              <a:bodyPr>
                <a:spAutoFit/>
              </a:bodyPr>
              <a:lstStyle/>
              <a:p>
                <a:pPr fontAlgn="base">
                  <a:spcBef>
                    <a:spcPct val="50000"/>
                  </a:spcBef>
                  <a:spcAft>
                    <a:spcPct val="0"/>
                  </a:spcAft>
                </a:pPr>
                <a:r>
                  <a:rPr lang="en-US" sz="1400" dirty="0" smtClean="0">
                    <a:solidFill>
                      <a:srgbClr val="000000"/>
                    </a:solidFill>
                  </a:rPr>
                  <a:t>Bite,</a:t>
                </a:r>
                <a:endParaRPr lang="en-US" sz="1400" dirty="0">
                  <a:solidFill>
                    <a:srgbClr val="000000"/>
                  </a:solidFill>
                </a:endParaRPr>
              </a:p>
            </p:txBody>
          </p:sp>
          <p:sp>
            <p:nvSpPr>
              <p:cNvPr id="42" name="Text Box 40"/>
              <p:cNvSpPr txBox="1">
                <a:spLocks noChangeArrowheads="1"/>
              </p:cNvSpPr>
              <p:nvPr/>
            </p:nvSpPr>
            <p:spPr bwMode="auto">
              <a:xfrm>
                <a:off x="2160" y="2304"/>
                <a:ext cx="1296" cy="192"/>
              </a:xfrm>
              <a:prstGeom prst="rect">
                <a:avLst/>
              </a:prstGeom>
              <a:grpFill/>
              <a:ln w="9525">
                <a:noFill/>
                <a:miter lim="800000"/>
                <a:headEnd/>
                <a:tailEnd/>
              </a:ln>
            </p:spPr>
            <p:txBody>
              <a:bodyPr>
                <a:spAutoFit/>
              </a:bodyPr>
              <a:lstStyle/>
              <a:p>
                <a:pPr fontAlgn="base">
                  <a:spcBef>
                    <a:spcPct val="50000"/>
                  </a:spcBef>
                  <a:spcAft>
                    <a:spcPct val="0"/>
                  </a:spcAft>
                </a:pPr>
                <a:r>
                  <a:rPr lang="en-US" sz="1400" dirty="0">
                    <a:solidFill>
                      <a:srgbClr val="000000"/>
                    </a:solidFill>
                  </a:rPr>
                  <a:t>Basic rotatory </a:t>
                </a:r>
                <a:r>
                  <a:rPr lang="en-US" sz="1400" dirty="0" smtClean="0">
                    <a:solidFill>
                      <a:srgbClr val="000000"/>
                    </a:solidFill>
                  </a:rPr>
                  <a:t>chew,</a:t>
                </a:r>
                <a:endParaRPr lang="en-US" sz="1400" dirty="0">
                  <a:solidFill>
                    <a:srgbClr val="000000"/>
                  </a:solidFill>
                </a:endParaRPr>
              </a:p>
            </p:txBody>
          </p:sp>
          <p:sp>
            <p:nvSpPr>
              <p:cNvPr id="43" name="Text Box 42"/>
              <p:cNvSpPr txBox="1">
                <a:spLocks noChangeArrowheads="1"/>
              </p:cNvSpPr>
              <p:nvPr/>
            </p:nvSpPr>
            <p:spPr bwMode="auto">
              <a:xfrm>
                <a:off x="3216" y="2304"/>
                <a:ext cx="1488" cy="192"/>
              </a:xfrm>
              <a:prstGeom prst="rect">
                <a:avLst/>
              </a:prstGeom>
              <a:grpFill/>
              <a:ln w="9525">
                <a:noFill/>
                <a:miter lim="800000"/>
                <a:headEnd/>
                <a:tailEnd/>
              </a:ln>
            </p:spPr>
            <p:txBody>
              <a:bodyPr>
                <a:spAutoFit/>
              </a:bodyPr>
              <a:lstStyle/>
              <a:p>
                <a:pPr fontAlgn="base">
                  <a:spcBef>
                    <a:spcPct val="50000"/>
                  </a:spcBef>
                  <a:spcAft>
                    <a:spcPct val="0"/>
                  </a:spcAft>
                </a:pPr>
                <a:r>
                  <a:rPr lang="en-US" sz="1400" dirty="0">
                    <a:solidFill>
                      <a:srgbClr val="000000"/>
                    </a:solidFill>
                  </a:rPr>
                  <a:t>Mature rotatory chew</a:t>
                </a:r>
              </a:p>
            </p:txBody>
          </p:sp>
          <p:sp>
            <p:nvSpPr>
              <p:cNvPr id="44" name="Text Box 43"/>
              <p:cNvSpPr txBox="1">
                <a:spLocks noChangeArrowheads="1"/>
              </p:cNvSpPr>
              <p:nvPr/>
            </p:nvSpPr>
            <p:spPr bwMode="auto">
              <a:xfrm>
                <a:off x="656" y="2342"/>
                <a:ext cx="1392" cy="250"/>
              </a:xfrm>
              <a:prstGeom prst="rect">
                <a:avLst/>
              </a:prstGeom>
              <a:grpFill/>
              <a:ln w="9525">
                <a:noFill/>
                <a:miter lim="800000"/>
                <a:headEnd/>
                <a:tailEnd/>
              </a:ln>
            </p:spPr>
            <p:txBody>
              <a:bodyPr>
                <a:spAutoFit/>
              </a:bodyPr>
              <a:lstStyle/>
              <a:p>
                <a:pPr fontAlgn="base">
                  <a:spcBef>
                    <a:spcPct val="50000"/>
                  </a:spcBef>
                  <a:spcAft>
                    <a:spcPct val="0"/>
                  </a:spcAft>
                </a:pPr>
                <a:r>
                  <a:rPr lang="en-US" sz="2000" b="1" dirty="0">
                    <a:solidFill>
                      <a:srgbClr val="FF0000"/>
                    </a:solidFill>
                  </a:rPr>
                  <a:t>Chewing</a:t>
                </a:r>
                <a:endParaRPr lang="en-US" sz="1400" dirty="0">
                  <a:solidFill>
                    <a:srgbClr val="000000"/>
                  </a:solidFill>
                </a:endParaRPr>
              </a:p>
            </p:txBody>
          </p:sp>
          <p:sp>
            <p:nvSpPr>
              <p:cNvPr id="45" name="Text Box 45"/>
              <p:cNvSpPr txBox="1">
                <a:spLocks noChangeArrowheads="1"/>
              </p:cNvSpPr>
              <p:nvPr/>
            </p:nvSpPr>
            <p:spPr bwMode="auto">
              <a:xfrm>
                <a:off x="1632" y="1152"/>
                <a:ext cx="288" cy="192"/>
              </a:xfrm>
              <a:prstGeom prst="rect">
                <a:avLst/>
              </a:prstGeom>
              <a:grpFill/>
              <a:ln w="9525">
                <a:noFill/>
                <a:miter lim="800000"/>
                <a:headEnd/>
                <a:tailEnd/>
              </a:ln>
            </p:spPr>
            <p:txBody>
              <a:bodyPr>
                <a:spAutoFit/>
              </a:bodyPr>
              <a:lstStyle/>
              <a:p>
                <a:pPr fontAlgn="base">
                  <a:spcBef>
                    <a:spcPct val="50000"/>
                  </a:spcBef>
                  <a:spcAft>
                    <a:spcPct val="0"/>
                  </a:spcAft>
                </a:pPr>
                <a:r>
                  <a:rPr lang="en-US" sz="1400" dirty="0">
                    <a:solidFill>
                      <a:srgbClr val="000000"/>
                    </a:solidFill>
                  </a:rPr>
                  <a:t>6</a:t>
                </a:r>
              </a:p>
            </p:txBody>
          </p:sp>
          <p:sp>
            <p:nvSpPr>
              <p:cNvPr id="46" name="Text Box 46"/>
              <p:cNvSpPr txBox="1">
                <a:spLocks noChangeArrowheads="1"/>
              </p:cNvSpPr>
              <p:nvPr/>
            </p:nvSpPr>
            <p:spPr bwMode="auto">
              <a:xfrm>
                <a:off x="3264" y="1152"/>
                <a:ext cx="288" cy="192"/>
              </a:xfrm>
              <a:prstGeom prst="rect">
                <a:avLst/>
              </a:prstGeom>
              <a:grpFill/>
              <a:ln w="9525">
                <a:noFill/>
                <a:miter lim="800000"/>
                <a:headEnd/>
                <a:tailEnd/>
              </a:ln>
            </p:spPr>
            <p:txBody>
              <a:bodyPr>
                <a:spAutoFit/>
              </a:bodyPr>
              <a:lstStyle/>
              <a:p>
                <a:pPr fontAlgn="base">
                  <a:spcBef>
                    <a:spcPct val="50000"/>
                  </a:spcBef>
                  <a:spcAft>
                    <a:spcPct val="0"/>
                  </a:spcAft>
                </a:pPr>
                <a:r>
                  <a:rPr lang="en-US" sz="1400" dirty="0">
                    <a:solidFill>
                      <a:srgbClr val="000000"/>
                    </a:solidFill>
                  </a:rPr>
                  <a:t>18</a:t>
                </a:r>
              </a:p>
            </p:txBody>
          </p:sp>
          <p:sp>
            <p:nvSpPr>
              <p:cNvPr id="47" name="Text Box 47"/>
              <p:cNvSpPr txBox="1">
                <a:spLocks noChangeArrowheads="1"/>
              </p:cNvSpPr>
              <p:nvPr/>
            </p:nvSpPr>
            <p:spPr bwMode="auto">
              <a:xfrm>
                <a:off x="1488" y="2736"/>
                <a:ext cx="528" cy="192"/>
              </a:xfrm>
              <a:prstGeom prst="rect">
                <a:avLst/>
              </a:prstGeom>
              <a:grpFill/>
              <a:ln w="9525">
                <a:noFill/>
                <a:miter lim="800000"/>
                <a:headEnd/>
                <a:tailEnd/>
              </a:ln>
            </p:spPr>
            <p:txBody>
              <a:bodyPr>
                <a:spAutoFit/>
              </a:bodyPr>
              <a:lstStyle/>
              <a:p>
                <a:pPr fontAlgn="base">
                  <a:spcBef>
                    <a:spcPct val="50000"/>
                  </a:spcBef>
                  <a:spcAft>
                    <a:spcPct val="0"/>
                  </a:spcAft>
                </a:pPr>
                <a:r>
                  <a:rPr lang="en-US" sz="1400" dirty="0" smtClean="0">
                    <a:solidFill>
                      <a:srgbClr val="000000"/>
                    </a:solidFill>
                  </a:rPr>
                  <a:t>Guided,</a:t>
                </a:r>
                <a:endParaRPr lang="en-US" sz="1400" dirty="0">
                  <a:solidFill>
                    <a:srgbClr val="000000"/>
                  </a:solidFill>
                </a:endParaRPr>
              </a:p>
            </p:txBody>
          </p:sp>
          <p:sp>
            <p:nvSpPr>
              <p:cNvPr id="48" name="Text Box 48"/>
              <p:cNvSpPr txBox="1">
                <a:spLocks noChangeArrowheads="1"/>
              </p:cNvSpPr>
              <p:nvPr/>
            </p:nvSpPr>
            <p:spPr bwMode="auto">
              <a:xfrm>
                <a:off x="1908" y="2736"/>
                <a:ext cx="768" cy="192"/>
              </a:xfrm>
              <a:prstGeom prst="rect">
                <a:avLst/>
              </a:prstGeom>
              <a:grpFill/>
              <a:ln w="9525">
                <a:noFill/>
                <a:miter lim="800000"/>
                <a:headEnd/>
                <a:tailEnd/>
              </a:ln>
            </p:spPr>
            <p:txBody>
              <a:bodyPr>
                <a:spAutoFit/>
              </a:bodyPr>
              <a:lstStyle/>
              <a:p>
                <a:pPr fontAlgn="base">
                  <a:spcBef>
                    <a:spcPct val="50000"/>
                  </a:spcBef>
                  <a:spcAft>
                    <a:spcPct val="0"/>
                  </a:spcAft>
                </a:pPr>
                <a:r>
                  <a:rPr lang="en-US" sz="1400" dirty="0" smtClean="0">
                    <a:solidFill>
                      <a:srgbClr val="000000"/>
                    </a:solidFill>
                  </a:rPr>
                  <a:t>Grasps, </a:t>
                </a:r>
                <a:endParaRPr lang="en-US" sz="1400" dirty="0">
                  <a:solidFill>
                    <a:srgbClr val="000000"/>
                  </a:solidFill>
                </a:endParaRPr>
              </a:p>
            </p:txBody>
          </p:sp>
          <p:sp>
            <p:nvSpPr>
              <p:cNvPr id="49" name="Text Box 49"/>
              <p:cNvSpPr txBox="1">
                <a:spLocks noChangeArrowheads="1"/>
              </p:cNvSpPr>
              <p:nvPr/>
            </p:nvSpPr>
            <p:spPr bwMode="auto">
              <a:xfrm>
                <a:off x="2318" y="2736"/>
                <a:ext cx="1296" cy="192"/>
              </a:xfrm>
              <a:prstGeom prst="rect">
                <a:avLst/>
              </a:prstGeom>
              <a:grpFill/>
              <a:ln w="9525">
                <a:noFill/>
                <a:miter lim="800000"/>
                <a:headEnd/>
                <a:tailEnd/>
              </a:ln>
            </p:spPr>
            <p:txBody>
              <a:bodyPr>
                <a:spAutoFit/>
              </a:bodyPr>
              <a:lstStyle/>
              <a:p>
                <a:pPr fontAlgn="base">
                  <a:spcBef>
                    <a:spcPct val="50000"/>
                  </a:spcBef>
                  <a:spcAft>
                    <a:spcPct val="0"/>
                  </a:spcAft>
                </a:pPr>
                <a:r>
                  <a:rPr lang="en-US" sz="1400" dirty="0" smtClean="0">
                    <a:solidFill>
                      <a:srgbClr val="000000"/>
                    </a:solidFill>
                  </a:rPr>
                  <a:t> Assisted feeding, </a:t>
                </a:r>
                <a:endParaRPr lang="en-US" sz="1400" dirty="0">
                  <a:solidFill>
                    <a:srgbClr val="000000"/>
                  </a:solidFill>
                </a:endParaRPr>
              </a:p>
            </p:txBody>
          </p:sp>
          <p:sp>
            <p:nvSpPr>
              <p:cNvPr id="50" name="Text Box 50"/>
              <p:cNvSpPr txBox="1">
                <a:spLocks noChangeArrowheads="1"/>
              </p:cNvSpPr>
              <p:nvPr/>
            </p:nvSpPr>
            <p:spPr bwMode="auto">
              <a:xfrm>
                <a:off x="3211" y="2736"/>
                <a:ext cx="1488" cy="192"/>
              </a:xfrm>
              <a:prstGeom prst="rect">
                <a:avLst/>
              </a:prstGeom>
              <a:grpFill/>
              <a:ln w="9525">
                <a:noFill/>
                <a:miter lim="800000"/>
                <a:headEnd/>
                <a:tailEnd/>
              </a:ln>
            </p:spPr>
            <p:txBody>
              <a:bodyPr>
                <a:spAutoFit/>
              </a:bodyPr>
              <a:lstStyle/>
              <a:p>
                <a:pPr fontAlgn="base">
                  <a:spcBef>
                    <a:spcPct val="50000"/>
                  </a:spcBef>
                  <a:spcAft>
                    <a:spcPct val="0"/>
                  </a:spcAft>
                </a:pPr>
                <a:r>
                  <a:rPr lang="en-US" sz="1400" dirty="0" smtClean="0">
                    <a:solidFill>
                      <a:srgbClr val="000000"/>
                    </a:solidFill>
                  </a:rPr>
                  <a:t> Messy </a:t>
                </a:r>
                <a:r>
                  <a:rPr lang="en-US" sz="1400" dirty="0">
                    <a:solidFill>
                      <a:srgbClr val="000000"/>
                    </a:solidFill>
                  </a:rPr>
                  <a:t>self feeding</a:t>
                </a:r>
              </a:p>
            </p:txBody>
          </p:sp>
          <p:sp>
            <p:nvSpPr>
              <p:cNvPr id="51" name="Text Box 52"/>
              <p:cNvSpPr txBox="1">
                <a:spLocks noChangeArrowheads="1"/>
              </p:cNvSpPr>
              <p:nvPr/>
            </p:nvSpPr>
            <p:spPr bwMode="auto">
              <a:xfrm>
                <a:off x="1920" y="3072"/>
                <a:ext cx="528" cy="192"/>
              </a:xfrm>
              <a:prstGeom prst="rect">
                <a:avLst/>
              </a:prstGeom>
              <a:grpFill/>
              <a:ln w="9525">
                <a:noFill/>
                <a:miter lim="800000"/>
                <a:headEnd/>
                <a:tailEnd/>
              </a:ln>
            </p:spPr>
            <p:txBody>
              <a:bodyPr>
                <a:spAutoFit/>
              </a:bodyPr>
              <a:lstStyle/>
              <a:p>
                <a:pPr fontAlgn="base">
                  <a:spcBef>
                    <a:spcPct val="50000"/>
                  </a:spcBef>
                  <a:spcAft>
                    <a:spcPct val="0"/>
                  </a:spcAft>
                </a:pPr>
                <a:r>
                  <a:rPr lang="en-US" sz="1400" dirty="0">
                    <a:solidFill>
                      <a:srgbClr val="000000"/>
                    </a:solidFill>
                  </a:rPr>
                  <a:t>Sips</a:t>
                </a:r>
              </a:p>
            </p:txBody>
          </p:sp>
          <p:sp>
            <p:nvSpPr>
              <p:cNvPr id="52" name="Text Box 53"/>
              <p:cNvSpPr txBox="1">
                <a:spLocks noChangeArrowheads="1"/>
              </p:cNvSpPr>
              <p:nvPr/>
            </p:nvSpPr>
            <p:spPr bwMode="auto">
              <a:xfrm>
                <a:off x="2256" y="3072"/>
                <a:ext cx="1440" cy="192"/>
              </a:xfrm>
              <a:prstGeom prst="rect">
                <a:avLst/>
              </a:prstGeom>
              <a:grpFill/>
              <a:ln w="9525">
                <a:noFill/>
                <a:miter lim="800000"/>
                <a:headEnd/>
                <a:tailEnd/>
              </a:ln>
            </p:spPr>
            <p:txBody>
              <a:bodyPr>
                <a:spAutoFit/>
              </a:bodyPr>
              <a:lstStyle/>
              <a:p>
                <a:pPr fontAlgn="base">
                  <a:spcBef>
                    <a:spcPct val="50000"/>
                  </a:spcBef>
                  <a:spcAft>
                    <a:spcPct val="0"/>
                  </a:spcAft>
                </a:pPr>
                <a:r>
                  <a:rPr lang="en-US" sz="1400" dirty="0">
                    <a:solidFill>
                      <a:srgbClr val="000000"/>
                    </a:solidFill>
                  </a:rPr>
                  <a:t>Assists drinking</a:t>
                </a:r>
              </a:p>
            </p:txBody>
          </p:sp>
          <p:sp>
            <p:nvSpPr>
              <p:cNvPr id="53" name="Text Box 54"/>
              <p:cNvSpPr txBox="1">
                <a:spLocks noChangeArrowheads="1"/>
              </p:cNvSpPr>
              <p:nvPr/>
            </p:nvSpPr>
            <p:spPr bwMode="auto">
              <a:xfrm>
                <a:off x="3072" y="3072"/>
                <a:ext cx="1296" cy="192"/>
              </a:xfrm>
              <a:prstGeom prst="rect">
                <a:avLst/>
              </a:prstGeom>
              <a:grpFill/>
              <a:ln w="9525">
                <a:noFill/>
                <a:miter lim="800000"/>
                <a:headEnd/>
                <a:tailEnd/>
              </a:ln>
            </p:spPr>
            <p:txBody>
              <a:bodyPr>
                <a:spAutoFit/>
              </a:bodyPr>
              <a:lstStyle/>
              <a:p>
                <a:pPr fontAlgn="base">
                  <a:spcBef>
                    <a:spcPct val="50000"/>
                  </a:spcBef>
                  <a:spcAft>
                    <a:spcPct val="0"/>
                  </a:spcAft>
                </a:pPr>
                <a:r>
                  <a:rPr lang="en-US" sz="1400" dirty="0" smtClean="0">
                    <a:solidFill>
                      <a:srgbClr val="000000"/>
                    </a:solidFill>
                  </a:rPr>
                  <a:t>  Self </a:t>
                </a:r>
                <a:r>
                  <a:rPr lang="en-US" sz="1400" dirty="0">
                    <a:solidFill>
                      <a:srgbClr val="000000"/>
                    </a:solidFill>
                  </a:rPr>
                  <a:t>drinking</a:t>
                </a:r>
              </a:p>
            </p:txBody>
          </p:sp>
          <p:sp>
            <p:nvSpPr>
              <p:cNvPr id="54" name="Text Box 56"/>
              <p:cNvSpPr txBox="1">
                <a:spLocks noChangeArrowheads="1"/>
              </p:cNvSpPr>
              <p:nvPr/>
            </p:nvSpPr>
            <p:spPr bwMode="auto">
              <a:xfrm>
                <a:off x="885" y="2774"/>
                <a:ext cx="1104" cy="250"/>
              </a:xfrm>
              <a:prstGeom prst="rect">
                <a:avLst/>
              </a:prstGeom>
              <a:grpFill/>
              <a:ln w="9525">
                <a:noFill/>
                <a:miter lim="800000"/>
                <a:headEnd/>
                <a:tailEnd/>
              </a:ln>
            </p:spPr>
            <p:txBody>
              <a:bodyPr>
                <a:spAutoFit/>
              </a:bodyPr>
              <a:lstStyle/>
              <a:p>
                <a:pPr fontAlgn="base">
                  <a:spcBef>
                    <a:spcPct val="50000"/>
                  </a:spcBef>
                  <a:spcAft>
                    <a:spcPct val="0"/>
                  </a:spcAft>
                </a:pPr>
                <a:r>
                  <a:rPr lang="en-US" sz="2000" b="1" dirty="0">
                    <a:solidFill>
                      <a:srgbClr val="FF0000"/>
                    </a:solidFill>
                  </a:rPr>
                  <a:t>Spoon</a:t>
                </a:r>
                <a:endParaRPr lang="en-US" sz="1400" dirty="0">
                  <a:solidFill>
                    <a:srgbClr val="FF0000"/>
                  </a:solidFill>
                </a:endParaRPr>
              </a:p>
            </p:txBody>
          </p:sp>
          <p:sp>
            <p:nvSpPr>
              <p:cNvPr id="55" name="Text Box 57"/>
              <p:cNvSpPr txBox="1">
                <a:spLocks noChangeArrowheads="1"/>
              </p:cNvSpPr>
              <p:nvPr/>
            </p:nvSpPr>
            <p:spPr bwMode="auto">
              <a:xfrm>
                <a:off x="1482" y="3092"/>
                <a:ext cx="864" cy="250"/>
              </a:xfrm>
              <a:prstGeom prst="rect">
                <a:avLst/>
              </a:prstGeom>
              <a:grpFill/>
              <a:ln w="9525">
                <a:noFill/>
                <a:miter lim="800000"/>
                <a:headEnd/>
                <a:tailEnd/>
              </a:ln>
            </p:spPr>
            <p:txBody>
              <a:bodyPr>
                <a:spAutoFit/>
              </a:bodyPr>
              <a:lstStyle/>
              <a:p>
                <a:pPr fontAlgn="base">
                  <a:spcBef>
                    <a:spcPct val="50000"/>
                  </a:spcBef>
                  <a:spcAft>
                    <a:spcPct val="0"/>
                  </a:spcAft>
                </a:pPr>
                <a:r>
                  <a:rPr lang="en-US" sz="2000" b="1" dirty="0">
                    <a:solidFill>
                      <a:srgbClr val="FF0000"/>
                    </a:solidFill>
                  </a:rPr>
                  <a:t>Cup</a:t>
                </a:r>
                <a:endParaRPr lang="en-US" sz="1400" dirty="0">
                  <a:solidFill>
                    <a:srgbClr val="000000"/>
                  </a:solidFill>
                </a:endParaRPr>
              </a:p>
            </p:txBody>
          </p:sp>
          <p:sp>
            <p:nvSpPr>
              <p:cNvPr id="56" name="Line 58"/>
              <p:cNvSpPr>
                <a:spLocks noChangeShapeType="1"/>
              </p:cNvSpPr>
              <p:nvPr/>
            </p:nvSpPr>
            <p:spPr bwMode="auto">
              <a:xfrm>
                <a:off x="864" y="3552"/>
                <a:ext cx="4320" cy="0"/>
              </a:xfrm>
              <a:prstGeom prst="line">
                <a:avLst/>
              </a:prstGeom>
              <a:grpFill/>
              <a:ln w="9525">
                <a:solidFill>
                  <a:schemeClr val="tx1"/>
                </a:solidFill>
                <a:round/>
                <a:headEnd/>
                <a:tailEnd/>
              </a:ln>
            </p:spPr>
            <p:txBody>
              <a:bodyPr wrap="none" anchor="ctr"/>
              <a:lstStyle/>
              <a:p>
                <a:pPr fontAlgn="base">
                  <a:spcBef>
                    <a:spcPct val="0"/>
                  </a:spcBef>
                  <a:spcAft>
                    <a:spcPct val="0"/>
                  </a:spcAft>
                </a:pPr>
                <a:endParaRPr lang="en-US" sz="2400" dirty="0">
                  <a:solidFill>
                    <a:srgbClr val="000000"/>
                  </a:solidFill>
                </a:endParaRPr>
              </a:p>
            </p:txBody>
          </p:sp>
          <p:sp>
            <p:nvSpPr>
              <p:cNvPr id="57" name="Line 59"/>
              <p:cNvSpPr>
                <a:spLocks noChangeShapeType="1"/>
              </p:cNvSpPr>
              <p:nvPr/>
            </p:nvSpPr>
            <p:spPr bwMode="auto">
              <a:xfrm>
                <a:off x="1296" y="3504"/>
                <a:ext cx="0" cy="48"/>
              </a:xfrm>
              <a:prstGeom prst="line">
                <a:avLst/>
              </a:prstGeom>
              <a:grpFill/>
              <a:ln w="9525">
                <a:solidFill>
                  <a:schemeClr val="tx1"/>
                </a:solidFill>
                <a:round/>
                <a:headEnd/>
                <a:tailEnd/>
              </a:ln>
            </p:spPr>
            <p:txBody>
              <a:bodyPr wrap="none" anchor="ctr"/>
              <a:lstStyle/>
              <a:p>
                <a:pPr fontAlgn="base">
                  <a:spcBef>
                    <a:spcPct val="0"/>
                  </a:spcBef>
                  <a:spcAft>
                    <a:spcPct val="0"/>
                  </a:spcAft>
                </a:pPr>
                <a:endParaRPr lang="en-US" sz="2400" dirty="0">
                  <a:solidFill>
                    <a:srgbClr val="000000"/>
                  </a:solidFill>
                </a:endParaRPr>
              </a:p>
            </p:txBody>
          </p:sp>
          <p:sp>
            <p:nvSpPr>
              <p:cNvPr id="59" name="Line 60"/>
              <p:cNvSpPr>
                <a:spLocks noChangeShapeType="1"/>
              </p:cNvSpPr>
              <p:nvPr/>
            </p:nvSpPr>
            <p:spPr bwMode="auto">
              <a:xfrm>
                <a:off x="1536" y="3504"/>
                <a:ext cx="0" cy="48"/>
              </a:xfrm>
              <a:prstGeom prst="line">
                <a:avLst/>
              </a:prstGeom>
              <a:grpFill/>
              <a:ln w="9525">
                <a:solidFill>
                  <a:schemeClr val="tx1"/>
                </a:solidFill>
                <a:round/>
                <a:headEnd/>
                <a:tailEnd/>
              </a:ln>
            </p:spPr>
            <p:txBody>
              <a:bodyPr wrap="none" anchor="ctr"/>
              <a:lstStyle/>
              <a:p>
                <a:pPr fontAlgn="base">
                  <a:spcBef>
                    <a:spcPct val="0"/>
                  </a:spcBef>
                  <a:spcAft>
                    <a:spcPct val="0"/>
                  </a:spcAft>
                </a:pPr>
                <a:endParaRPr lang="en-US" sz="2400" dirty="0">
                  <a:solidFill>
                    <a:srgbClr val="000000"/>
                  </a:solidFill>
                </a:endParaRPr>
              </a:p>
            </p:txBody>
          </p:sp>
          <p:sp>
            <p:nvSpPr>
              <p:cNvPr id="60" name="Line 61"/>
              <p:cNvSpPr>
                <a:spLocks noChangeShapeType="1"/>
              </p:cNvSpPr>
              <p:nvPr/>
            </p:nvSpPr>
            <p:spPr bwMode="auto">
              <a:xfrm>
                <a:off x="1776" y="3504"/>
                <a:ext cx="0" cy="48"/>
              </a:xfrm>
              <a:prstGeom prst="line">
                <a:avLst/>
              </a:prstGeom>
              <a:grpFill/>
              <a:ln w="9525">
                <a:solidFill>
                  <a:schemeClr val="tx1"/>
                </a:solidFill>
                <a:round/>
                <a:headEnd/>
                <a:tailEnd/>
              </a:ln>
            </p:spPr>
            <p:txBody>
              <a:bodyPr wrap="none" anchor="ctr"/>
              <a:lstStyle/>
              <a:p>
                <a:pPr fontAlgn="base">
                  <a:spcBef>
                    <a:spcPct val="0"/>
                  </a:spcBef>
                  <a:spcAft>
                    <a:spcPct val="0"/>
                  </a:spcAft>
                </a:pPr>
                <a:endParaRPr lang="en-US" sz="2400" dirty="0">
                  <a:solidFill>
                    <a:srgbClr val="000000"/>
                  </a:solidFill>
                </a:endParaRPr>
              </a:p>
            </p:txBody>
          </p:sp>
          <p:sp>
            <p:nvSpPr>
              <p:cNvPr id="61" name="Line 62"/>
              <p:cNvSpPr>
                <a:spLocks noChangeShapeType="1"/>
              </p:cNvSpPr>
              <p:nvPr/>
            </p:nvSpPr>
            <p:spPr bwMode="auto">
              <a:xfrm>
                <a:off x="2064" y="3504"/>
                <a:ext cx="0" cy="48"/>
              </a:xfrm>
              <a:prstGeom prst="line">
                <a:avLst/>
              </a:prstGeom>
              <a:grpFill/>
              <a:ln w="9525">
                <a:solidFill>
                  <a:schemeClr val="tx1"/>
                </a:solidFill>
                <a:round/>
                <a:headEnd/>
                <a:tailEnd/>
              </a:ln>
            </p:spPr>
            <p:txBody>
              <a:bodyPr wrap="none" anchor="ctr"/>
              <a:lstStyle/>
              <a:p>
                <a:pPr fontAlgn="base">
                  <a:spcBef>
                    <a:spcPct val="0"/>
                  </a:spcBef>
                  <a:spcAft>
                    <a:spcPct val="0"/>
                  </a:spcAft>
                </a:pPr>
                <a:endParaRPr lang="en-US" sz="2400" dirty="0">
                  <a:solidFill>
                    <a:srgbClr val="000000"/>
                  </a:solidFill>
                </a:endParaRPr>
              </a:p>
            </p:txBody>
          </p:sp>
          <p:sp>
            <p:nvSpPr>
              <p:cNvPr id="62" name="Line 63"/>
              <p:cNvSpPr>
                <a:spLocks noChangeShapeType="1"/>
              </p:cNvSpPr>
              <p:nvPr/>
            </p:nvSpPr>
            <p:spPr bwMode="auto">
              <a:xfrm>
                <a:off x="2352" y="3504"/>
                <a:ext cx="0" cy="48"/>
              </a:xfrm>
              <a:prstGeom prst="line">
                <a:avLst/>
              </a:prstGeom>
              <a:grpFill/>
              <a:ln w="9525">
                <a:solidFill>
                  <a:schemeClr val="tx1"/>
                </a:solidFill>
                <a:round/>
                <a:headEnd/>
                <a:tailEnd/>
              </a:ln>
            </p:spPr>
            <p:txBody>
              <a:bodyPr wrap="none" anchor="ctr"/>
              <a:lstStyle/>
              <a:p>
                <a:pPr fontAlgn="base">
                  <a:spcBef>
                    <a:spcPct val="0"/>
                  </a:spcBef>
                  <a:spcAft>
                    <a:spcPct val="0"/>
                  </a:spcAft>
                </a:pPr>
                <a:endParaRPr lang="en-US" sz="2400" dirty="0">
                  <a:solidFill>
                    <a:srgbClr val="000000"/>
                  </a:solidFill>
                </a:endParaRPr>
              </a:p>
            </p:txBody>
          </p:sp>
          <p:sp>
            <p:nvSpPr>
              <p:cNvPr id="63" name="Line 64"/>
              <p:cNvSpPr>
                <a:spLocks noChangeShapeType="1"/>
              </p:cNvSpPr>
              <p:nvPr/>
            </p:nvSpPr>
            <p:spPr bwMode="auto">
              <a:xfrm>
                <a:off x="2592" y="3504"/>
                <a:ext cx="0" cy="48"/>
              </a:xfrm>
              <a:prstGeom prst="line">
                <a:avLst/>
              </a:prstGeom>
              <a:grpFill/>
              <a:ln w="9525">
                <a:solidFill>
                  <a:schemeClr val="tx1"/>
                </a:solidFill>
                <a:round/>
                <a:headEnd/>
                <a:tailEnd/>
              </a:ln>
            </p:spPr>
            <p:txBody>
              <a:bodyPr wrap="none" anchor="ctr"/>
              <a:lstStyle/>
              <a:p>
                <a:pPr fontAlgn="base">
                  <a:spcBef>
                    <a:spcPct val="0"/>
                  </a:spcBef>
                  <a:spcAft>
                    <a:spcPct val="0"/>
                  </a:spcAft>
                </a:pPr>
                <a:endParaRPr lang="en-US" sz="2400" dirty="0">
                  <a:solidFill>
                    <a:srgbClr val="000000"/>
                  </a:solidFill>
                </a:endParaRPr>
              </a:p>
            </p:txBody>
          </p:sp>
          <p:sp>
            <p:nvSpPr>
              <p:cNvPr id="64" name="Line 65"/>
              <p:cNvSpPr>
                <a:spLocks noChangeShapeType="1"/>
              </p:cNvSpPr>
              <p:nvPr/>
            </p:nvSpPr>
            <p:spPr bwMode="auto">
              <a:xfrm>
                <a:off x="2880" y="3504"/>
                <a:ext cx="0" cy="48"/>
              </a:xfrm>
              <a:prstGeom prst="line">
                <a:avLst/>
              </a:prstGeom>
              <a:grpFill/>
              <a:ln w="9525">
                <a:solidFill>
                  <a:schemeClr val="tx1"/>
                </a:solidFill>
                <a:round/>
                <a:headEnd/>
                <a:tailEnd/>
              </a:ln>
            </p:spPr>
            <p:txBody>
              <a:bodyPr wrap="none" anchor="ctr"/>
              <a:lstStyle/>
              <a:p>
                <a:pPr fontAlgn="base">
                  <a:spcBef>
                    <a:spcPct val="0"/>
                  </a:spcBef>
                  <a:spcAft>
                    <a:spcPct val="0"/>
                  </a:spcAft>
                </a:pPr>
                <a:endParaRPr lang="en-US" sz="2400" dirty="0">
                  <a:solidFill>
                    <a:srgbClr val="000000"/>
                  </a:solidFill>
                </a:endParaRPr>
              </a:p>
            </p:txBody>
          </p:sp>
          <p:sp>
            <p:nvSpPr>
              <p:cNvPr id="65" name="Line 66"/>
              <p:cNvSpPr>
                <a:spLocks noChangeShapeType="1"/>
              </p:cNvSpPr>
              <p:nvPr/>
            </p:nvSpPr>
            <p:spPr bwMode="auto">
              <a:xfrm>
                <a:off x="3120" y="3504"/>
                <a:ext cx="0" cy="48"/>
              </a:xfrm>
              <a:prstGeom prst="line">
                <a:avLst/>
              </a:prstGeom>
              <a:grpFill/>
              <a:ln w="9525">
                <a:solidFill>
                  <a:schemeClr val="tx1"/>
                </a:solidFill>
                <a:round/>
                <a:headEnd/>
                <a:tailEnd/>
              </a:ln>
            </p:spPr>
            <p:txBody>
              <a:bodyPr wrap="none" anchor="ctr"/>
              <a:lstStyle/>
              <a:p>
                <a:pPr fontAlgn="base">
                  <a:spcBef>
                    <a:spcPct val="0"/>
                  </a:spcBef>
                  <a:spcAft>
                    <a:spcPct val="0"/>
                  </a:spcAft>
                </a:pPr>
                <a:endParaRPr lang="en-US" sz="2400" dirty="0">
                  <a:solidFill>
                    <a:srgbClr val="000000"/>
                  </a:solidFill>
                </a:endParaRPr>
              </a:p>
            </p:txBody>
          </p:sp>
          <p:sp>
            <p:nvSpPr>
              <p:cNvPr id="66" name="Line 67"/>
              <p:cNvSpPr>
                <a:spLocks noChangeShapeType="1"/>
              </p:cNvSpPr>
              <p:nvPr/>
            </p:nvSpPr>
            <p:spPr bwMode="auto">
              <a:xfrm>
                <a:off x="3408" y="3504"/>
                <a:ext cx="0" cy="48"/>
              </a:xfrm>
              <a:prstGeom prst="line">
                <a:avLst/>
              </a:prstGeom>
              <a:grpFill/>
              <a:ln w="9525">
                <a:solidFill>
                  <a:schemeClr val="tx1"/>
                </a:solidFill>
                <a:round/>
                <a:headEnd/>
                <a:tailEnd/>
              </a:ln>
            </p:spPr>
            <p:txBody>
              <a:bodyPr wrap="none" anchor="ctr"/>
              <a:lstStyle/>
              <a:p>
                <a:pPr fontAlgn="base">
                  <a:spcBef>
                    <a:spcPct val="0"/>
                  </a:spcBef>
                  <a:spcAft>
                    <a:spcPct val="0"/>
                  </a:spcAft>
                </a:pPr>
                <a:endParaRPr lang="en-US" sz="2400" dirty="0">
                  <a:solidFill>
                    <a:srgbClr val="000000"/>
                  </a:solidFill>
                </a:endParaRPr>
              </a:p>
            </p:txBody>
          </p:sp>
          <p:sp>
            <p:nvSpPr>
              <p:cNvPr id="67" name="Line 68"/>
              <p:cNvSpPr>
                <a:spLocks noChangeShapeType="1"/>
              </p:cNvSpPr>
              <p:nvPr/>
            </p:nvSpPr>
            <p:spPr bwMode="auto">
              <a:xfrm>
                <a:off x="3648" y="3504"/>
                <a:ext cx="0" cy="48"/>
              </a:xfrm>
              <a:prstGeom prst="line">
                <a:avLst/>
              </a:prstGeom>
              <a:grpFill/>
              <a:ln w="9525">
                <a:solidFill>
                  <a:schemeClr val="tx1"/>
                </a:solidFill>
                <a:round/>
                <a:headEnd/>
                <a:tailEnd/>
              </a:ln>
            </p:spPr>
            <p:txBody>
              <a:bodyPr wrap="none" anchor="ctr"/>
              <a:lstStyle/>
              <a:p>
                <a:pPr fontAlgn="base">
                  <a:spcBef>
                    <a:spcPct val="0"/>
                  </a:spcBef>
                  <a:spcAft>
                    <a:spcPct val="0"/>
                  </a:spcAft>
                </a:pPr>
                <a:endParaRPr lang="en-US" sz="2400" dirty="0">
                  <a:solidFill>
                    <a:srgbClr val="000000"/>
                  </a:solidFill>
                </a:endParaRPr>
              </a:p>
            </p:txBody>
          </p:sp>
          <p:sp>
            <p:nvSpPr>
              <p:cNvPr id="68" name="Line 69"/>
              <p:cNvSpPr>
                <a:spLocks noChangeShapeType="1"/>
              </p:cNvSpPr>
              <p:nvPr/>
            </p:nvSpPr>
            <p:spPr bwMode="auto">
              <a:xfrm>
                <a:off x="3888" y="3504"/>
                <a:ext cx="0" cy="48"/>
              </a:xfrm>
              <a:prstGeom prst="line">
                <a:avLst/>
              </a:prstGeom>
              <a:grpFill/>
              <a:ln w="9525">
                <a:solidFill>
                  <a:schemeClr val="tx1"/>
                </a:solidFill>
                <a:round/>
                <a:headEnd/>
                <a:tailEnd/>
              </a:ln>
            </p:spPr>
            <p:txBody>
              <a:bodyPr wrap="none" anchor="ctr"/>
              <a:lstStyle/>
              <a:p>
                <a:pPr fontAlgn="base">
                  <a:spcBef>
                    <a:spcPct val="0"/>
                  </a:spcBef>
                  <a:spcAft>
                    <a:spcPct val="0"/>
                  </a:spcAft>
                </a:pPr>
                <a:endParaRPr lang="en-US" sz="2400" dirty="0">
                  <a:solidFill>
                    <a:srgbClr val="000000"/>
                  </a:solidFill>
                </a:endParaRPr>
              </a:p>
            </p:txBody>
          </p:sp>
          <p:sp>
            <p:nvSpPr>
              <p:cNvPr id="69" name="Line 70"/>
              <p:cNvSpPr>
                <a:spLocks noChangeShapeType="1"/>
              </p:cNvSpPr>
              <p:nvPr/>
            </p:nvSpPr>
            <p:spPr bwMode="auto">
              <a:xfrm>
                <a:off x="4176" y="3504"/>
                <a:ext cx="0" cy="48"/>
              </a:xfrm>
              <a:prstGeom prst="line">
                <a:avLst/>
              </a:prstGeom>
              <a:grpFill/>
              <a:ln w="9525">
                <a:solidFill>
                  <a:schemeClr val="tx1"/>
                </a:solidFill>
                <a:round/>
                <a:headEnd/>
                <a:tailEnd/>
              </a:ln>
            </p:spPr>
            <p:txBody>
              <a:bodyPr wrap="none" anchor="ctr"/>
              <a:lstStyle/>
              <a:p>
                <a:pPr fontAlgn="base">
                  <a:spcBef>
                    <a:spcPct val="0"/>
                  </a:spcBef>
                  <a:spcAft>
                    <a:spcPct val="0"/>
                  </a:spcAft>
                </a:pPr>
                <a:endParaRPr lang="en-US" sz="2400" dirty="0">
                  <a:solidFill>
                    <a:srgbClr val="000000"/>
                  </a:solidFill>
                </a:endParaRPr>
              </a:p>
            </p:txBody>
          </p:sp>
          <p:sp>
            <p:nvSpPr>
              <p:cNvPr id="70" name="Line 71"/>
              <p:cNvSpPr>
                <a:spLocks noChangeShapeType="1"/>
              </p:cNvSpPr>
              <p:nvPr/>
            </p:nvSpPr>
            <p:spPr bwMode="auto">
              <a:xfrm>
                <a:off x="4416" y="3504"/>
                <a:ext cx="0" cy="48"/>
              </a:xfrm>
              <a:prstGeom prst="line">
                <a:avLst/>
              </a:prstGeom>
              <a:grpFill/>
              <a:ln w="9525">
                <a:solidFill>
                  <a:schemeClr val="tx1"/>
                </a:solidFill>
                <a:round/>
                <a:headEnd/>
                <a:tailEnd/>
              </a:ln>
            </p:spPr>
            <p:txBody>
              <a:bodyPr wrap="none" anchor="ctr"/>
              <a:lstStyle/>
              <a:p>
                <a:pPr fontAlgn="base">
                  <a:spcBef>
                    <a:spcPct val="0"/>
                  </a:spcBef>
                  <a:spcAft>
                    <a:spcPct val="0"/>
                  </a:spcAft>
                </a:pPr>
                <a:endParaRPr lang="en-US" sz="2400" dirty="0">
                  <a:solidFill>
                    <a:srgbClr val="000000"/>
                  </a:solidFill>
                </a:endParaRPr>
              </a:p>
            </p:txBody>
          </p:sp>
          <p:sp>
            <p:nvSpPr>
              <p:cNvPr id="71" name="Text Box 72"/>
              <p:cNvSpPr txBox="1">
                <a:spLocks noChangeArrowheads="1"/>
              </p:cNvSpPr>
              <p:nvPr/>
            </p:nvSpPr>
            <p:spPr bwMode="auto">
              <a:xfrm>
                <a:off x="2448" y="3552"/>
                <a:ext cx="288" cy="192"/>
              </a:xfrm>
              <a:prstGeom prst="rect">
                <a:avLst/>
              </a:prstGeom>
              <a:grpFill/>
              <a:ln w="9525">
                <a:noFill/>
                <a:miter lim="800000"/>
                <a:headEnd/>
                <a:tailEnd/>
              </a:ln>
            </p:spPr>
            <p:txBody>
              <a:bodyPr>
                <a:spAutoFit/>
              </a:bodyPr>
              <a:lstStyle/>
              <a:p>
                <a:pPr fontAlgn="base">
                  <a:spcBef>
                    <a:spcPct val="50000"/>
                  </a:spcBef>
                  <a:spcAft>
                    <a:spcPct val="0"/>
                  </a:spcAft>
                </a:pPr>
                <a:r>
                  <a:rPr lang="en-US" sz="1400" dirty="0">
                    <a:solidFill>
                      <a:srgbClr val="000000"/>
                    </a:solidFill>
                  </a:rPr>
                  <a:t>12</a:t>
                </a:r>
              </a:p>
            </p:txBody>
          </p:sp>
          <p:sp>
            <p:nvSpPr>
              <p:cNvPr id="72" name="Line 73"/>
              <p:cNvSpPr>
                <a:spLocks noChangeShapeType="1"/>
              </p:cNvSpPr>
              <p:nvPr/>
            </p:nvSpPr>
            <p:spPr bwMode="auto">
              <a:xfrm>
                <a:off x="1008" y="3504"/>
                <a:ext cx="0" cy="48"/>
              </a:xfrm>
              <a:prstGeom prst="line">
                <a:avLst/>
              </a:prstGeom>
              <a:grpFill/>
              <a:ln w="9525">
                <a:solidFill>
                  <a:schemeClr val="tx1"/>
                </a:solidFill>
                <a:round/>
                <a:headEnd/>
                <a:tailEnd/>
              </a:ln>
            </p:spPr>
            <p:txBody>
              <a:bodyPr wrap="none" anchor="ctr"/>
              <a:lstStyle/>
              <a:p>
                <a:pPr fontAlgn="base">
                  <a:spcBef>
                    <a:spcPct val="0"/>
                  </a:spcBef>
                  <a:spcAft>
                    <a:spcPct val="0"/>
                  </a:spcAft>
                </a:pPr>
                <a:endParaRPr lang="en-US" sz="2400" dirty="0">
                  <a:solidFill>
                    <a:srgbClr val="000000"/>
                  </a:solidFill>
                </a:endParaRPr>
              </a:p>
            </p:txBody>
          </p:sp>
          <p:sp>
            <p:nvSpPr>
              <p:cNvPr id="73" name="Text Box 74"/>
              <p:cNvSpPr txBox="1">
                <a:spLocks noChangeArrowheads="1"/>
              </p:cNvSpPr>
              <p:nvPr/>
            </p:nvSpPr>
            <p:spPr bwMode="auto">
              <a:xfrm>
                <a:off x="816" y="3552"/>
                <a:ext cx="384" cy="192"/>
              </a:xfrm>
              <a:prstGeom prst="rect">
                <a:avLst/>
              </a:prstGeom>
              <a:grpFill/>
              <a:ln w="9525">
                <a:noFill/>
                <a:miter lim="800000"/>
                <a:headEnd/>
                <a:tailEnd/>
              </a:ln>
            </p:spPr>
            <p:txBody>
              <a:bodyPr>
                <a:spAutoFit/>
              </a:bodyPr>
              <a:lstStyle/>
              <a:p>
                <a:pPr fontAlgn="base">
                  <a:spcBef>
                    <a:spcPct val="50000"/>
                  </a:spcBef>
                  <a:spcAft>
                    <a:spcPct val="0"/>
                  </a:spcAft>
                </a:pPr>
                <a:r>
                  <a:rPr lang="en-US" sz="1400" dirty="0">
                    <a:solidFill>
                      <a:srgbClr val="000000"/>
                    </a:solidFill>
                  </a:rPr>
                  <a:t>Birth</a:t>
                </a:r>
              </a:p>
            </p:txBody>
          </p:sp>
          <p:sp>
            <p:nvSpPr>
              <p:cNvPr id="74" name="Text Box 75"/>
              <p:cNvSpPr txBox="1">
                <a:spLocks noChangeArrowheads="1"/>
              </p:cNvSpPr>
              <p:nvPr/>
            </p:nvSpPr>
            <p:spPr bwMode="auto">
              <a:xfrm>
                <a:off x="4032" y="3552"/>
                <a:ext cx="288" cy="192"/>
              </a:xfrm>
              <a:prstGeom prst="rect">
                <a:avLst/>
              </a:prstGeom>
              <a:grpFill/>
              <a:ln w="9525">
                <a:noFill/>
                <a:miter lim="800000"/>
                <a:headEnd/>
                <a:tailEnd/>
              </a:ln>
            </p:spPr>
            <p:txBody>
              <a:bodyPr>
                <a:spAutoFit/>
              </a:bodyPr>
              <a:lstStyle/>
              <a:p>
                <a:pPr fontAlgn="base">
                  <a:spcBef>
                    <a:spcPct val="50000"/>
                  </a:spcBef>
                  <a:spcAft>
                    <a:spcPct val="0"/>
                  </a:spcAft>
                </a:pPr>
                <a:r>
                  <a:rPr lang="en-US" sz="1400" dirty="0">
                    <a:solidFill>
                      <a:srgbClr val="000000"/>
                    </a:solidFill>
                  </a:rPr>
                  <a:t>24</a:t>
                </a:r>
                <a:endParaRPr lang="en-US" sz="2400" dirty="0">
                  <a:solidFill>
                    <a:srgbClr val="000000"/>
                  </a:solidFill>
                </a:endParaRPr>
              </a:p>
            </p:txBody>
          </p:sp>
          <p:sp>
            <p:nvSpPr>
              <p:cNvPr id="75" name="Text Box 77"/>
              <p:cNvSpPr txBox="1">
                <a:spLocks noChangeArrowheads="1"/>
              </p:cNvSpPr>
              <p:nvPr/>
            </p:nvSpPr>
            <p:spPr bwMode="auto">
              <a:xfrm>
                <a:off x="1632" y="3552"/>
                <a:ext cx="288" cy="192"/>
              </a:xfrm>
              <a:prstGeom prst="rect">
                <a:avLst/>
              </a:prstGeom>
              <a:grpFill/>
              <a:ln w="9525">
                <a:noFill/>
                <a:miter lim="800000"/>
                <a:headEnd/>
                <a:tailEnd/>
              </a:ln>
            </p:spPr>
            <p:txBody>
              <a:bodyPr>
                <a:spAutoFit/>
              </a:bodyPr>
              <a:lstStyle/>
              <a:p>
                <a:pPr fontAlgn="base">
                  <a:spcBef>
                    <a:spcPct val="50000"/>
                  </a:spcBef>
                  <a:spcAft>
                    <a:spcPct val="0"/>
                  </a:spcAft>
                </a:pPr>
                <a:r>
                  <a:rPr lang="en-US" sz="1400" dirty="0">
                    <a:solidFill>
                      <a:srgbClr val="000000"/>
                    </a:solidFill>
                  </a:rPr>
                  <a:t>6</a:t>
                </a:r>
              </a:p>
            </p:txBody>
          </p:sp>
          <p:sp>
            <p:nvSpPr>
              <p:cNvPr id="76" name="Text Box 78"/>
              <p:cNvSpPr txBox="1">
                <a:spLocks noChangeArrowheads="1"/>
              </p:cNvSpPr>
              <p:nvPr/>
            </p:nvSpPr>
            <p:spPr bwMode="auto">
              <a:xfrm>
                <a:off x="3264" y="3552"/>
                <a:ext cx="288" cy="192"/>
              </a:xfrm>
              <a:prstGeom prst="rect">
                <a:avLst/>
              </a:prstGeom>
              <a:grpFill/>
              <a:ln w="9525">
                <a:noFill/>
                <a:miter lim="800000"/>
                <a:headEnd/>
                <a:tailEnd/>
              </a:ln>
            </p:spPr>
            <p:txBody>
              <a:bodyPr>
                <a:spAutoFit/>
              </a:bodyPr>
              <a:lstStyle/>
              <a:p>
                <a:pPr fontAlgn="base">
                  <a:spcBef>
                    <a:spcPct val="50000"/>
                  </a:spcBef>
                  <a:spcAft>
                    <a:spcPct val="0"/>
                  </a:spcAft>
                </a:pPr>
                <a:r>
                  <a:rPr lang="en-US" sz="1400" dirty="0">
                    <a:solidFill>
                      <a:srgbClr val="000000"/>
                    </a:solidFill>
                  </a:rPr>
                  <a:t>18</a:t>
                </a:r>
              </a:p>
            </p:txBody>
          </p:sp>
          <p:sp>
            <p:nvSpPr>
              <p:cNvPr id="77" name="Line 80"/>
              <p:cNvSpPr>
                <a:spLocks noChangeShapeType="1"/>
              </p:cNvSpPr>
              <p:nvPr/>
            </p:nvSpPr>
            <p:spPr bwMode="auto">
              <a:xfrm>
                <a:off x="1200" y="2016"/>
                <a:ext cx="3984" cy="0"/>
              </a:xfrm>
              <a:prstGeom prst="line">
                <a:avLst/>
              </a:prstGeom>
              <a:grpFill/>
              <a:ln w="38100">
                <a:solidFill>
                  <a:schemeClr val="tx1"/>
                </a:solidFill>
                <a:round/>
                <a:headEnd/>
                <a:tailEnd type="triangle" w="med" len="med"/>
              </a:ln>
            </p:spPr>
            <p:txBody>
              <a:bodyPr wrap="none" anchor="ctr"/>
              <a:lstStyle/>
              <a:p>
                <a:pPr fontAlgn="base">
                  <a:spcBef>
                    <a:spcPct val="0"/>
                  </a:spcBef>
                  <a:spcAft>
                    <a:spcPct val="0"/>
                  </a:spcAft>
                </a:pPr>
                <a:endParaRPr lang="en-US" sz="2400" dirty="0">
                  <a:solidFill>
                    <a:srgbClr val="000000"/>
                  </a:solidFill>
                </a:endParaRPr>
              </a:p>
            </p:txBody>
          </p:sp>
          <p:sp>
            <p:nvSpPr>
              <p:cNvPr id="78" name="Line 81"/>
              <p:cNvSpPr>
                <a:spLocks noChangeShapeType="1"/>
              </p:cNvSpPr>
              <p:nvPr/>
            </p:nvSpPr>
            <p:spPr bwMode="auto">
              <a:xfrm>
                <a:off x="1584" y="2928"/>
                <a:ext cx="3552" cy="0"/>
              </a:xfrm>
              <a:prstGeom prst="line">
                <a:avLst/>
              </a:prstGeom>
              <a:grpFill/>
              <a:ln w="38100">
                <a:solidFill>
                  <a:schemeClr val="tx1"/>
                </a:solidFill>
                <a:round/>
                <a:headEnd/>
                <a:tailEnd type="triangle" w="med" len="med"/>
              </a:ln>
            </p:spPr>
            <p:txBody>
              <a:bodyPr wrap="none" anchor="ctr"/>
              <a:lstStyle/>
              <a:p>
                <a:pPr fontAlgn="base">
                  <a:spcBef>
                    <a:spcPct val="0"/>
                  </a:spcBef>
                  <a:spcAft>
                    <a:spcPct val="0"/>
                  </a:spcAft>
                </a:pPr>
                <a:endParaRPr lang="en-US" sz="2400" dirty="0">
                  <a:solidFill>
                    <a:srgbClr val="000000"/>
                  </a:solidFill>
                </a:endParaRPr>
              </a:p>
            </p:txBody>
          </p:sp>
          <p:sp>
            <p:nvSpPr>
              <p:cNvPr id="79" name="Line 82"/>
              <p:cNvSpPr>
                <a:spLocks noChangeShapeType="1"/>
              </p:cNvSpPr>
              <p:nvPr/>
            </p:nvSpPr>
            <p:spPr bwMode="auto">
              <a:xfrm>
                <a:off x="1536" y="2496"/>
                <a:ext cx="3600" cy="0"/>
              </a:xfrm>
              <a:prstGeom prst="line">
                <a:avLst/>
              </a:prstGeom>
              <a:grpFill/>
              <a:ln w="38100">
                <a:solidFill>
                  <a:schemeClr val="tx1"/>
                </a:solidFill>
                <a:round/>
                <a:headEnd/>
                <a:tailEnd type="triangle" w="med" len="med"/>
              </a:ln>
            </p:spPr>
            <p:txBody>
              <a:bodyPr wrap="none" anchor="ctr"/>
              <a:lstStyle/>
              <a:p>
                <a:pPr fontAlgn="base">
                  <a:spcBef>
                    <a:spcPct val="0"/>
                  </a:spcBef>
                  <a:spcAft>
                    <a:spcPct val="0"/>
                  </a:spcAft>
                </a:pPr>
                <a:endParaRPr lang="en-US" sz="2400" dirty="0">
                  <a:solidFill>
                    <a:srgbClr val="000000"/>
                  </a:solidFill>
                </a:endParaRPr>
              </a:p>
            </p:txBody>
          </p:sp>
          <p:sp>
            <p:nvSpPr>
              <p:cNvPr id="80" name="Line 83"/>
              <p:cNvSpPr>
                <a:spLocks noChangeShapeType="1"/>
              </p:cNvSpPr>
              <p:nvPr/>
            </p:nvSpPr>
            <p:spPr bwMode="auto">
              <a:xfrm>
                <a:off x="2064" y="3264"/>
                <a:ext cx="3072" cy="0"/>
              </a:xfrm>
              <a:prstGeom prst="line">
                <a:avLst/>
              </a:prstGeom>
              <a:grpFill/>
              <a:ln w="38100">
                <a:solidFill>
                  <a:schemeClr val="tx1"/>
                </a:solidFill>
                <a:round/>
                <a:headEnd/>
                <a:tailEnd type="triangle" w="med" len="med"/>
              </a:ln>
            </p:spPr>
            <p:txBody>
              <a:bodyPr wrap="none" anchor="ctr"/>
              <a:lstStyle/>
              <a:p>
                <a:pPr fontAlgn="base">
                  <a:spcBef>
                    <a:spcPct val="0"/>
                  </a:spcBef>
                  <a:spcAft>
                    <a:spcPct val="0"/>
                  </a:spcAft>
                </a:pPr>
                <a:endParaRPr lang="en-US" sz="2400" dirty="0">
                  <a:solidFill>
                    <a:srgbClr val="000000"/>
                  </a:solidFill>
                </a:endParaRPr>
              </a:p>
            </p:txBody>
          </p:sp>
        </p:grpSp>
      </p:grpSp>
    </p:spTree>
    <p:extLst>
      <p:ext uri="{BB962C8B-B14F-4D97-AF65-F5344CB8AC3E}">
        <p14:creationId xmlns:p14="http://schemas.microsoft.com/office/powerpoint/2010/main" val="36755099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 name="Slide Number Placeholder 19"/>
          <p:cNvSpPr txBox="1">
            <a:spLocks noGrp="1"/>
          </p:cNvSpPr>
          <p:nvPr/>
        </p:nvSpPr>
        <p:spPr bwMode="auto">
          <a:xfrm>
            <a:off x="8580120" y="6519545"/>
            <a:ext cx="130175" cy="152400"/>
          </a:xfrm>
          <a:prstGeom prst="rect">
            <a:avLst/>
          </a:prstGeom>
          <a:noFill/>
          <a:ln>
            <a:miter lim="800000"/>
            <a:headEnd/>
            <a:tailEnd/>
          </a:ln>
        </p:spPr>
        <p:txBody>
          <a:bodyPr wrap="none" lIns="0" tIns="0" rIns="0" bIns="0" anchor="b">
            <a:spAutoFit/>
          </a:bodyPr>
          <a:lstStyle/>
          <a:p>
            <a:pPr algn="r" fontAlgn="base">
              <a:spcBef>
                <a:spcPct val="0"/>
              </a:spcBef>
              <a:spcAft>
                <a:spcPct val="0"/>
              </a:spcAft>
              <a:defRPr/>
            </a:pPr>
            <a:fld id="{2CBFF195-9A6E-4D9C-B854-FD342289D947}" type="slidenum">
              <a:rPr lang="en-US" sz="1000">
                <a:solidFill>
                  <a:srgbClr val="000000"/>
                </a:solidFill>
              </a:rPr>
              <a:pPr algn="r" fontAlgn="base">
                <a:spcBef>
                  <a:spcPct val="0"/>
                </a:spcBef>
                <a:spcAft>
                  <a:spcPct val="0"/>
                </a:spcAft>
                <a:defRPr/>
              </a:pPr>
              <a:t>42</a:t>
            </a:fld>
            <a:endParaRPr lang="en-US" sz="1000" dirty="0">
              <a:solidFill>
                <a:srgbClr val="000000"/>
              </a:solidFill>
            </a:endParaRPr>
          </a:p>
        </p:txBody>
      </p:sp>
      <p:sp>
        <p:nvSpPr>
          <p:cNvPr id="60" name="Rectangle 59"/>
          <p:cNvSpPr/>
          <p:nvPr/>
        </p:nvSpPr>
        <p:spPr bwMode="auto">
          <a:xfrm>
            <a:off x="42751" y="1577341"/>
            <a:ext cx="8609611" cy="500634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smtClean="0">
              <a:solidFill>
                <a:srgbClr val="000000"/>
              </a:solidFill>
              <a:latin typeface="Times"/>
            </a:endParaRPr>
          </a:p>
        </p:txBody>
      </p:sp>
      <p:sp>
        <p:nvSpPr>
          <p:cNvPr id="10" name="Rectangle 9"/>
          <p:cNvSpPr/>
          <p:nvPr/>
        </p:nvSpPr>
        <p:spPr bwMode="auto">
          <a:xfrm>
            <a:off x="365760" y="3097530"/>
            <a:ext cx="1268730" cy="1748790"/>
          </a:xfrm>
          <a:prstGeom prst="rect">
            <a:avLst/>
          </a:prstGeom>
          <a:no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smtClean="0">
              <a:solidFill>
                <a:srgbClr val="000000"/>
              </a:solidFill>
              <a:latin typeface="Times"/>
            </a:endParaRPr>
          </a:p>
        </p:txBody>
      </p:sp>
      <p:sp>
        <p:nvSpPr>
          <p:cNvPr id="61" name="Rectangle 2"/>
          <p:cNvSpPr txBox="1">
            <a:spLocks noChangeArrowheads="1"/>
          </p:cNvSpPr>
          <p:nvPr/>
        </p:nvSpPr>
        <p:spPr>
          <a:xfrm>
            <a:off x="207074" y="76200"/>
            <a:ext cx="8754046" cy="1273175"/>
          </a:xfrm>
          <a:prstGeom prst="rect">
            <a:avLst/>
          </a:prstGeom>
        </p:spPr>
        <p:txBody>
          <a:bodyPr/>
          <a:lstStyle/>
          <a:p>
            <a:pPr eaLnBrk="0" fontAlgn="base" hangingPunct="0">
              <a:lnSpc>
                <a:spcPct val="90000"/>
              </a:lnSpc>
              <a:spcBef>
                <a:spcPct val="0"/>
              </a:spcBef>
              <a:spcAft>
                <a:spcPct val="0"/>
              </a:spcAft>
              <a:defRPr/>
            </a:pPr>
            <a:r>
              <a:rPr lang="en-US" sz="3600" dirty="0" smtClean="0">
                <a:latin typeface="+mj-lt"/>
                <a:ea typeface="ヒラギノ角ゴ Pro W3" charset="-128"/>
                <a:cs typeface="+mj-cs"/>
              </a:rPr>
              <a:t>Limitations in selection are a normal phenomenon between 2 and 8 years of age</a:t>
            </a:r>
            <a:endParaRPr lang="en-US" sz="3600" dirty="0">
              <a:latin typeface="+mj-lt"/>
              <a:ea typeface="ヒラギノ角ゴ Pro W3" charset="-128"/>
              <a:cs typeface="+mj-cs"/>
            </a:endParaRPr>
          </a:p>
        </p:txBody>
      </p:sp>
      <p:graphicFrame>
        <p:nvGraphicFramePr>
          <p:cNvPr id="62" name="Object 2"/>
          <p:cNvGraphicFramePr>
            <a:graphicFrameLocks noChangeAspect="1"/>
          </p:cNvGraphicFramePr>
          <p:nvPr/>
        </p:nvGraphicFramePr>
        <p:xfrm>
          <a:off x="490537" y="1760106"/>
          <a:ext cx="7286659" cy="4826658"/>
        </p:xfrm>
        <a:graphic>
          <a:graphicData uri="http://schemas.openxmlformats.org/drawingml/2006/chart">
            <c:chart xmlns:c="http://schemas.openxmlformats.org/drawingml/2006/chart" xmlns:r="http://schemas.openxmlformats.org/officeDocument/2006/relationships" r:id="rId3"/>
          </a:graphicData>
        </a:graphic>
      </p:graphicFrame>
      <p:sp>
        <p:nvSpPr>
          <p:cNvPr id="63" name="Text Box 5"/>
          <p:cNvSpPr txBox="1">
            <a:spLocks noChangeArrowheads="1"/>
          </p:cNvSpPr>
          <p:nvPr/>
        </p:nvSpPr>
        <p:spPr bwMode="auto">
          <a:xfrm>
            <a:off x="2842999" y="6333053"/>
            <a:ext cx="5629554" cy="307777"/>
          </a:xfrm>
          <a:prstGeom prst="rect">
            <a:avLst/>
          </a:prstGeom>
          <a:noFill/>
          <a:ln w="28575">
            <a:noFill/>
            <a:miter lim="800000"/>
            <a:headEnd/>
            <a:tailEnd/>
          </a:ln>
          <a:effectLst/>
        </p:spPr>
        <p:txBody>
          <a:bodyPr wrap="none">
            <a:spAutoFit/>
          </a:bodyPr>
          <a:lstStyle/>
          <a:p>
            <a:pPr fontAlgn="base">
              <a:spcBef>
                <a:spcPct val="0"/>
              </a:spcBef>
              <a:spcAft>
                <a:spcPct val="0"/>
              </a:spcAft>
            </a:pPr>
            <a:r>
              <a:rPr lang="en-US" sz="1400" dirty="0">
                <a:solidFill>
                  <a:srgbClr val="000000"/>
                </a:solidFill>
              </a:rPr>
              <a:t>Skinner et. al.Journal of the American Dietetic Association Nov 2002 </a:t>
            </a:r>
          </a:p>
        </p:txBody>
      </p:sp>
      <p:sp>
        <p:nvSpPr>
          <p:cNvPr id="64" name="Text Box 6"/>
          <p:cNvSpPr txBox="1">
            <a:spLocks noChangeArrowheads="1"/>
          </p:cNvSpPr>
          <p:nvPr/>
        </p:nvSpPr>
        <p:spPr bwMode="auto">
          <a:xfrm>
            <a:off x="463868" y="3202940"/>
            <a:ext cx="1071562" cy="396875"/>
          </a:xfrm>
          <a:prstGeom prst="rect">
            <a:avLst/>
          </a:prstGeom>
          <a:noFill/>
          <a:ln w="28575">
            <a:noFill/>
            <a:miter lim="800000"/>
            <a:headEnd/>
            <a:tailEnd/>
          </a:ln>
          <a:effectLst/>
        </p:spPr>
        <p:txBody>
          <a:bodyPr wrap="none">
            <a:spAutoFit/>
          </a:bodyPr>
          <a:lstStyle/>
          <a:p>
            <a:pPr fontAlgn="base">
              <a:spcBef>
                <a:spcPct val="0"/>
              </a:spcBef>
              <a:spcAft>
                <a:spcPct val="0"/>
              </a:spcAft>
            </a:pPr>
            <a:r>
              <a:rPr lang="en-US" sz="2000" dirty="0">
                <a:solidFill>
                  <a:srgbClr val="000000"/>
                </a:solidFill>
              </a:rPr>
              <a:t>Children</a:t>
            </a:r>
          </a:p>
        </p:txBody>
      </p:sp>
      <p:sp>
        <p:nvSpPr>
          <p:cNvPr id="65" name="Text Box 8"/>
          <p:cNvSpPr txBox="1">
            <a:spLocks noChangeArrowheads="1"/>
          </p:cNvSpPr>
          <p:nvPr/>
        </p:nvSpPr>
        <p:spPr bwMode="auto">
          <a:xfrm>
            <a:off x="1287537" y="1642448"/>
            <a:ext cx="1917700" cy="396875"/>
          </a:xfrm>
          <a:prstGeom prst="rect">
            <a:avLst/>
          </a:prstGeom>
          <a:noFill/>
          <a:ln w="28575">
            <a:noFill/>
            <a:miter lim="800000"/>
            <a:headEnd/>
            <a:tailEnd/>
          </a:ln>
          <a:effectLst/>
        </p:spPr>
        <p:txBody>
          <a:bodyPr wrap="none">
            <a:spAutoFit/>
          </a:bodyPr>
          <a:lstStyle/>
          <a:p>
            <a:pPr fontAlgn="base">
              <a:spcBef>
                <a:spcPct val="0"/>
              </a:spcBef>
              <a:spcAft>
                <a:spcPct val="0"/>
              </a:spcAft>
            </a:pPr>
            <a:r>
              <a:rPr lang="en-US" sz="2000" dirty="0">
                <a:solidFill>
                  <a:srgbClr val="000000"/>
                </a:solidFill>
              </a:rPr>
              <a:t>Number of foods</a:t>
            </a:r>
          </a:p>
        </p:txBody>
      </p:sp>
      <p:sp>
        <p:nvSpPr>
          <p:cNvPr id="11" name="Rectangle 10"/>
          <p:cNvSpPr/>
          <p:nvPr/>
        </p:nvSpPr>
        <p:spPr bwMode="auto">
          <a:xfrm>
            <a:off x="5840730" y="6012180"/>
            <a:ext cx="1451610" cy="29718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smtClean="0">
              <a:solidFill>
                <a:srgbClr val="000000"/>
              </a:solidFill>
              <a:latin typeface="Times"/>
            </a:endParaRPr>
          </a:p>
        </p:txBody>
      </p:sp>
      <p:sp>
        <p:nvSpPr>
          <p:cNvPr id="12" name="Right Arrow 11"/>
          <p:cNvSpPr/>
          <p:nvPr/>
        </p:nvSpPr>
        <p:spPr bwMode="auto">
          <a:xfrm rot="10800000">
            <a:off x="3943350" y="2400300"/>
            <a:ext cx="811530" cy="160019"/>
          </a:xfrm>
          <a:prstGeom prst="right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smtClean="0">
              <a:solidFill>
                <a:srgbClr val="000000"/>
              </a:solidFill>
              <a:latin typeface="Times"/>
            </a:endParaRPr>
          </a:p>
        </p:txBody>
      </p:sp>
      <p:sp>
        <p:nvSpPr>
          <p:cNvPr id="13" name="Right Arrow 12"/>
          <p:cNvSpPr/>
          <p:nvPr/>
        </p:nvSpPr>
        <p:spPr bwMode="auto">
          <a:xfrm rot="10800000">
            <a:off x="5570220" y="4892036"/>
            <a:ext cx="1047750" cy="422911"/>
          </a:xfrm>
          <a:prstGeom prst="rightArrow">
            <a:avLst/>
          </a:prstGeom>
          <a:solidFill>
            <a:srgbClr val="FF5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smtClean="0">
              <a:solidFill>
                <a:srgbClr val="000000"/>
              </a:solidFill>
              <a:latin typeface="Times"/>
            </a:endParaRPr>
          </a:p>
        </p:txBody>
      </p:sp>
    </p:spTree>
    <p:extLst>
      <p:ext uri="{BB962C8B-B14F-4D97-AF65-F5344CB8AC3E}">
        <p14:creationId xmlns:p14="http://schemas.microsoft.com/office/powerpoint/2010/main" val="42730813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 name="Rectangle 32"/>
          <p:cNvSpPr/>
          <p:nvPr/>
        </p:nvSpPr>
        <p:spPr>
          <a:xfrm>
            <a:off x="152400" y="1524000"/>
            <a:ext cx="8839200" cy="51816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94" name="Rectangle 18"/>
          <p:cNvSpPr>
            <a:spLocks noGrp="1" noChangeArrowheads="1"/>
          </p:cNvSpPr>
          <p:nvPr>
            <p:ph type="title" idx="4294967295"/>
          </p:nvPr>
        </p:nvSpPr>
        <p:spPr>
          <a:xfrm>
            <a:off x="-457200" y="150513"/>
            <a:ext cx="9120249" cy="916287"/>
          </a:xfrm>
        </p:spPr>
        <p:txBody>
          <a:bodyPr lIns="91440" tIns="45720" rIns="91440" bIns="45720" anchor="b">
            <a:noAutofit/>
          </a:bodyPr>
          <a:lstStyle/>
          <a:p>
            <a:r>
              <a:rPr lang="en-US" sz="3200" dirty="0" smtClean="0">
                <a:solidFill>
                  <a:schemeClr val="tx1"/>
                </a:solidFill>
                <a:ea typeface="ヒラギノ角ゴ Pro W3" charset="-128"/>
              </a:rPr>
              <a:t>Neophobia                                                                               is a normal phenomenon early in life</a:t>
            </a:r>
          </a:p>
        </p:txBody>
      </p:sp>
      <p:sp>
        <p:nvSpPr>
          <p:cNvPr id="20" name="Slide Number Placeholder 19"/>
          <p:cNvSpPr txBox="1">
            <a:spLocks noGrp="1"/>
          </p:cNvSpPr>
          <p:nvPr/>
        </p:nvSpPr>
        <p:spPr bwMode="auto">
          <a:xfrm>
            <a:off x="8934450" y="6645275"/>
            <a:ext cx="130175" cy="152400"/>
          </a:xfrm>
          <a:prstGeom prst="rect">
            <a:avLst/>
          </a:prstGeom>
          <a:noFill/>
          <a:ln>
            <a:miter lim="800000"/>
            <a:headEnd/>
            <a:tailEnd/>
          </a:ln>
        </p:spPr>
        <p:txBody>
          <a:bodyPr wrap="none" lIns="0" tIns="0" rIns="0" bIns="0" anchor="b">
            <a:spAutoFit/>
          </a:bodyPr>
          <a:lstStyle/>
          <a:p>
            <a:pPr algn="r" fontAlgn="base">
              <a:spcBef>
                <a:spcPct val="0"/>
              </a:spcBef>
              <a:spcAft>
                <a:spcPct val="0"/>
              </a:spcAft>
              <a:defRPr/>
            </a:pPr>
            <a:fld id="{2CBFF195-9A6E-4D9C-B854-FD342289D947}" type="slidenum">
              <a:rPr lang="en-US" sz="1000">
                <a:solidFill>
                  <a:srgbClr val="000000"/>
                </a:solidFill>
              </a:rPr>
              <a:pPr algn="r" fontAlgn="base">
                <a:spcBef>
                  <a:spcPct val="0"/>
                </a:spcBef>
                <a:spcAft>
                  <a:spcPct val="0"/>
                </a:spcAft>
                <a:defRPr/>
              </a:pPr>
              <a:t>43</a:t>
            </a:fld>
            <a:endParaRPr lang="en-US" sz="1000" dirty="0">
              <a:solidFill>
                <a:srgbClr val="000000"/>
              </a:solidFill>
            </a:endParaRPr>
          </a:p>
        </p:txBody>
      </p:sp>
      <p:grpSp>
        <p:nvGrpSpPr>
          <p:cNvPr id="2" name="Group 39"/>
          <p:cNvGrpSpPr/>
          <p:nvPr/>
        </p:nvGrpSpPr>
        <p:grpSpPr>
          <a:xfrm>
            <a:off x="228601" y="1676400"/>
            <a:ext cx="8652510" cy="4990604"/>
            <a:chOff x="228601" y="1638796"/>
            <a:chExt cx="8652510" cy="4990604"/>
          </a:xfrm>
        </p:grpSpPr>
        <p:sp>
          <p:nvSpPr>
            <p:cNvPr id="25" name="Rectangle 2"/>
            <p:cNvSpPr>
              <a:spLocks noChangeArrowheads="1"/>
            </p:cNvSpPr>
            <p:nvPr/>
          </p:nvSpPr>
          <p:spPr bwMode="auto">
            <a:xfrm>
              <a:off x="228601" y="1638796"/>
              <a:ext cx="8652510" cy="4990604"/>
            </a:xfrm>
            <a:prstGeom prst="rect">
              <a:avLst/>
            </a:prstGeom>
            <a:noFill/>
            <a:ln w="9525">
              <a:noFill/>
              <a:miter lim="800000"/>
              <a:headEnd/>
              <a:tailEnd/>
            </a:ln>
          </p:spPr>
          <p:txBody>
            <a:bodyPr wrap="none" anchor="ctr"/>
            <a:lstStyle/>
            <a:p>
              <a:pPr fontAlgn="base">
                <a:spcBef>
                  <a:spcPct val="0"/>
                </a:spcBef>
                <a:spcAft>
                  <a:spcPct val="0"/>
                </a:spcAft>
              </a:pPr>
              <a:endParaRPr lang="en-US" sz="2400" dirty="0">
                <a:noFill/>
              </a:endParaRPr>
            </a:p>
          </p:txBody>
        </p:sp>
        <p:sp>
          <p:nvSpPr>
            <p:cNvPr id="26" name="Freeform 4"/>
            <p:cNvSpPr>
              <a:spLocks/>
            </p:cNvSpPr>
            <p:nvPr/>
          </p:nvSpPr>
          <p:spPr bwMode="auto">
            <a:xfrm>
              <a:off x="4567189" y="4833083"/>
              <a:ext cx="985055" cy="616310"/>
            </a:xfrm>
            <a:custGeom>
              <a:avLst/>
              <a:gdLst>
                <a:gd name="T0" fmla="*/ 0 w 564"/>
                <a:gd name="T1" fmla="*/ 0 h 328"/>
                <a:gd name="T2" fmla="*/ 2147483647 w 564"/>
                <a:gd name="T3" fmla="*/ 2147483647 h 328"/>
                <a:gd name="T4" fmla="*/ 2147483647 w 564"/>
                <a:gd name="T5" fmla="*/ 2147483647 h 328"/>
                <a:gd name="T6" fmla="*/ 2147483647 w 564"/>
                <a:gd name="T7" fmla="*/ 2147483647 h 328"/>
                <a:gd name="T8" fmla="*/ 2147483647 w 564"/>
                <a:gd name="T9" fmla="*/ 2147483647 h 328"/>
                <a:gd name="T10" fmla="*/ 2147483647 w 564"/>
                <a:gd name="T11" fmla="*/ 2147483647 h 328"/>
                <a:gd name="T12" fmla="*/ 2147483647 w 564"/>
                <a:gd name="T13" fmla="*/ 2147483647 h 328"/>
                <a:gd name="T14" fmla="*/ 0 60000 65536"/>
                <a:gd name="T15" fmla="*/ 0 60000 65536"/>
                <a:gd name="T16" fmla="*/ 0 60000 65536"/>
                <a:gd name="T17" fmla="*/ 0 60000 65536"/>
                <a:gd name="T18" fmla="*/ 0 60000 65536"/>
                <a:gd name="T19" fmla="*/ 0 60000 65536"/>
                <a:gd name="T20" fmla="*/ 0 60000 65536"/>
                <a:gd name="T21" fmla="*/ 0 w 564"/>
                <a:gd name="T22" fmla="*/ 0 h 328"/>
                <a:gd name="T23" fmla="*/ 564 w 564"/>
                <a:gd name="T24" fmla="*/ 328 h 3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4" h="328">
                  <a:moveTo>
                    <a:pt x="0" y="0"/>
                  </a:moveTo>
                  <a:cubicBezTo>
                    <a:pt x="27" y="34"/>
                    <a:pt x="55" y="68"/>
                    <a:pt x="76" y="92"/>
                  </a:cubicBezTo>
                  <a:cubicBezTo>
                    <a:pt x="97" y="116"/>
                    <a:pt x="105" y="125"/>
                    <a:pt x="128" y="144"/>
                  </a:cubicBezTo>
                  <a:cubicBezTo>
                    <a:pt x="151" y="163"/>
                    <a:pt x="181" y="185"/>
                    <a:pt x="216" y="204"/>
                  </a:cubicBezTo>
                  <a:cubicBezTo>
                    <a:pt x="251" y="223"/>
                    <a:pt x="293" y="239"/>
                    <a:pt x="340" y="256"/>
                  </a:cubicBezTo>
                  <a:cubicBezTo>
                    <a:pt x="387" y="273"/>
                    <a:pt x="459" y="296"/>
                    <a:pt x="496" y="308"/>
                  </a:cubicBezTo>
                  <a:cubicBezTo>
                    <a:pt x="533" y="320"/>
                    <a:pt x="553" y="325"/>
                    <a:pt x="564" y="328"/>
                  </a:cubicBezTo>
                </a:path>
              </a:pathLst>
            </a:custGeom>
            <a:noFill/>
            <a:ln w="28575" cap="flat" cmpd="sng">
              <a:solidFill>
                <a:srgbClr val="009900"/>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grpSp>
          <p:nvGrpSpPr>
            <p:cNvPr id="3" name="Group 5"/>
            <p:cNvGrpSpPr>
              <a:grpSpLocks/>
            </p:cNvGrpSpPr>
            <p:nvPr/>
          </p:nvGrpSpPr>
          <p:grpSpPr bwMode="auto">
            <a:xfrm>
              <a:off x="2562148" y="2651574"/>
              <a:ext cx="5407324" cy="3263809"/>
              <a:chOff x="556" y="139"/>
              <a:chExt cx="3096" cy="1737"/>
            </a:xfrm>
            <a:noFill/>
          </p:grpSpPr>
          <p:sp>
            <p:nvSpPr>
              <p:cNvPr id="28" name="Freeform 6"/>
              <p:cNvSpPr>
                <a:spLocks/>
              </p:cNvSpPr>
              <p:nvPr/>
            </p:nvSpPr>
            <p:spPr bwMode="auto">
              <a:xfrm>
                <a:off x="556" y="139"/>
                <a:ext cx="492" cy="189"/>
              </a:xfrm>
              <a:custGeom>
                <a:avLst/>
                <a:gdLst>
                  <a:gd name="T0" fmla="*/ 0 w 492"/>
                  <a:gd name="T1" fmla="*/ 185 h 189"/>
                  <a:gd name="T2" fmla="*/ 20 w 492"/>
                  <a:gd name="T3" fmla="*/ 133 h 189"/>
                  <a:gd name="T4" fmla="*/ 52 w 492"/>
                  <a:gd name="T5" fmla="*/ 77 h 189"/>
                  <a:gd name="T6" fmla="*/ 72 w 492"/>
                  <a:gd name="T7" fmla="*/ 33 h 189"/>
                  <a:gd name="T8" fmla="*/ 140 w 492"/>
                  <a:gd name="T9" fmla="*/ 5 h 189"/>
                  <a:gd name="T10" fmla="*/ 188 w 492"/>
                  <a:gd name="T11" fmla="*/ 5 h 189"/>
                  <a:gd name="T12" fmla="*/ 248 w 492"/>
                  <a:gd name="T13" fmla="*/ 21 h 189"/>
                  <a:gd name="T14" fmla="*/ 312 w 492"/>
                  <a:gd name="T15" fmla="*/ 49 h 189"/>
                  <a:gd name="T16" fmla="*/ 360 w 492"/>
                  <a:gd name="T17" fmla="*/ 81 h 189"/>
                  <a:gd name="T18" fmla="*/ 408 w 492"/>
                  <a:gd name="T19" fmla="*/ 117 h 189"/>
                  <a:gd name="T20" fmla="*/ 464 w 492"/>
                  <a:gd name="T21" fmla="*/ 165 h 189"/>
                  <a:gd name="T22" fmla="*/ 492 w 492"/>
                  <a:gd name="T23" fmla="*/ 189 h 1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2"/>
                  <a:gd name="T37" fmla="*/ 0 h 189"/>
                  <a:gd name="T38" fmla="*/ 492 w 492"/>
                  <a:gd name="T39" fmla="*/ 189 h 1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2" h="189">
                    <a:moveTo>
                      <a:pt x="0" y="185"/>
                    </a:moveTo>
                    <a:cubicBezTo>
                      <a:pt x="5" y="168"/>
                      <a:pt x="11" y="151"/>
                      <a:pt x="20" y="133"/>
                    </a:cubicBezTo>
                    <a:cubicBezTo>
                      <a:pt x="29" y="115"/>
                      <a:pt x="43" y="94"/>
                      <a:pt x="52" y="77"/>
                    </a:cubicBezTo>
                    <a:cubicBezTo>
                      <a:pt x="61" y="60"/>
                      <a:pt x="57" y="45"/>
                      <a:pt x="72" y="33"/>
                    </a:cubicBezTo>
                    <a:cubicBezTo>
                      <a:pt x="87" y="21"/>
                      <a:pt x="121" y="10"/>
                      <a:pt x="140" y="5"/>
                    </a:cubicBezTo>
                    <a:cubicBezTo>
                      <a:pt x="159" y="0"/>
                      <a:pt x="170" y="2"/>
                      <a:pt x="188" y="5"/>
                    </a:cubicBezTo>
                    <a:cubicBezTo>
                      <a:pt x="206" y="8"/>
                      <a:pt x="227" y="14"/>
                      <a:pt x="248" y="21"/>
                    </a:cubicBezTo>
                    <a:cubicBezTo>
                      <a:pt x="269" y="28"/>
                      <a:pt x="293" y="39"/>
                      <a:pt x="312" y="49"/>
                    </a:cubicBezTo>
                    <a:cubicBezTo>
                      <a:pt x="331" y="59"/>
                      <a:pt x="344" y="70"/>
                      <a:pt x="360" y="81"/>
                    </a:cubicBezTo>
                    <a:cubicBezTo>
                      <a:pt x="376" y="92"/>
                      <a:pt x="391" y="103"/>
                      <a:pt x="408" y="117"/>
                    </a:cubicBezTo>
                    <a:cubicBezTo>
                      <a:pt x="425" y="131"/>
                      <a:pt x="450" y="153"/>
                      <a:pt x="464" y="165"/>
                    </a:cubicBezTo>
                    <a:cubicBezTo>
                      <a:pt x="478" y="177"/>
                      <a:pt x="487" y="185"/>
                      <a:pt x="492" y="189"/>
                    </a:cubicBezTo>
                  </a:path>
                </a:pathLst>
              </a:custGeom>
              <a:grpFill/>
              <a:ln w="38100" cap="flat" cmpd="sng">
                <a:solidFill>
                  <a:srgbClr val="009900"/>
                </a:solidFill>
                <a:prstDash val="solid"/>
                <a:round/>
                <a:headEnd/>
                <a:tailEnd/>
              </a:ln>
            </p:spPr>
            <p:txBody>
              <a:bodyPr/>
              <a:lstStyle/>
              <a:p>
                <a:pPr fontAlgn="base">
                  <a:spcBef>
                    <a:spcPct val="0"/>
                  </a:spcBef>
                  <a:spcAft>
                    <a:spcPct val="0"/>
                  </a:spcAft>
                </a:pPr>
                <a:endParaRPr lang="en-US" sz="2400" dirty="0">
                  <a:solidFill>
                    <a:srgbClr val="000000"/>
                  </a:solidFill>
                </a:endParaRPr>
              </a:p>
            </p:txBody>
          </p:sp>
          <p:sp>
            <p:nvSpPr>
              <p:cNvPr id="29" name="Line 7"/>
              <p:cNvSpPr>
                <a:spLocks noChangeShapeType="1"/>
              </p:cNvSpPr>
              <p:nvPr/>
            </p:nvSpPr>
            <p:spPr bwMode="auto">
              <a:xfrm>
                <a:off x="1044" y="328"/>
                <a:ext cx="660" cy="972"/>
              </a:xfrm>
              <a:prstGeom prst="line">
                <a:avLst/>
              </a:prstGeom>
              <a:grpFill/>
              <a:ln w="38100">
                <a:solidFill>
                  <a:srgbClr val="009900"/>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30" name="Line 8"/>
              <p:cNvSpPr>
                <a:spLocks noChangeShapeType="1"/>
              </p:cNvSpPr>
              <p:nvPr/>
            </p:nvSpPr>
            <p:spPr bwMode="auto">
              <a:xfrm>
                <a:off x="2264" y="1628"/>
                <a:ext cx="1388" cy="248"/>
              </a:xfrm>
              <a:prstGeom prst="line">
                <a:avLst/>
              </a:prstGeom>
              <a:grpFill/>
              <a:ln w="38100">
                <a:solidFill>
                  <a:srgbClr val="009900"/>
                </a:solidFill>
                <a:round/>
                <a:headEnd/>
                <a:tailEnd/>
              </a:ln>
            </p:spPr>
            <p:txBody>
              <a:bodyPr/>
              <a:lstStyle/>
              <a:p>
                <a:pPr fontAlgn="base">
                  <a:spcBef>
                    <a:spcPct val="0"/>
                  </a:spcBef>
                  <a:spcAft>
                    <a:spcPct val="0"/>
                  </a:spcAft>
                </a:pPr>
                <a:endParaRPr lang="en-US" sz="2400" dirty="0">
                  <a:solidFill>
                    <a:srgbClr val="000000"/>
                  </a:solidFill>
                </a:endParaRPr>
              </a:p>
            </p:txBody>
          </p:sp>
        </p:grpSp>
        <p:grpSp>
          <p:nvGrpSpPr>
            <p:cNvPr id="4" name="Group 9"/>
            <p:cNvGrpSpPr>
              <a:grpSpLocks/>
            </p:cNvGrpSpPr>
            <p:nvPr/>
          </p:nvGrpSpPr>
          <p:grpSpPr bwMode="auto">
            <a:xfrm>
              <a:off x="2087086" y="2520044"/>
              <a:ext cx="5854441" cy="3502442"/>
              <a:chOff x="1140" y="1621"/>
              <a:chExt cx="3352" cy="1864"/>
            </a:xfrm>
            <a:noFill/>
          </p:grpSpPr>
          <p:sp>
            <p:nvSpPr>
              <p:cNvPr id="32" name="Freeform 10"/>
              <p:cNvSpPr>
                <a:spLocks/>
              </p:cNvSpPr>
              <p:nvPr/>
            </p:nvSpPr>
            <p:spPr bwMode="auto">
              <a:xfrm>
                <a:off x="1140" y="1621"/>
                <a:ext cx="500" cy="1864"/>
              </a:xfrm>
              <a:custGeom>
                <a:avLst/>
                <a:gdLst>
                  <a:gd name="T0" fmla="*/ 0 w 500"/>
                  <a:gd name="T1" fmla="*/ 1863 h 1864"/>
                  <a:gd name="T2" fmla="*/ 64 w 500"/>
                  <a:gd name="T3" fmla="*/ 1859 h 1864"/>
                  <a:gd name="T4" fmla="*/ 132 w 500"/>
                  <a:gd name="T5" fmla="*/ 1835 h 1864"/>
                  <a:gd name="T6" fmla="*/ 208 w 500"/>
                  <a:gd name="T7" fmla="*/ 1751 h 1864"/>
                  <a:gd name="T8" fmla="*/ 244 w 500"/>
                  <a:gd name="T9" fmla="*/ 1687 h 1864"/>
                  <a:gd name="T10" fmla="*/ 272 w 500"/>
                  <a:gd name="T11" fmla="*/ 1599 h 1864"/>
                  <a:gd name="T12" fmla="*/ 300 w 500"/>
                  <a:gd name="T13" fmla="*/ 1511 h 1864"/>
                  <a:gd name="T14" fmla="*/ 364 w 500"/>
                  <a:gd name="T15" fmla="*/ 1147 h 1864"/>
                  <a:gd name="T16" fmla="*/ 408 w 500"/>
                  <a:gd name="T17" fmla="*/ 835 h 1864"/>
                  <a:gd name="T18" fmla="*/ 488 w 500"/>
                  <a:gd name="T19" fmla="*/ 111 h 1864"/>
                  <a:gd name="T20" fmla="*/ 480 w 500"/>
                  <a:gd name="T21" fmla="*/ 171 h 1864"/>
                  <a:gd name="T22" fmla="*/ 488 w 500"/>
                  <a:gd name="T23" fmla="*/ 111 h 18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0"/>
                  <a:gd name="T37" fmla="*/ 0 h 1864"/>
                  <a:gd name="T38" fmla="*/ 500 w 500"/>
                  <a:gd name="T39" fmla="*/ 1864 h 18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0" h="1864">
                    <a:moveTo>
                      <a:pt x="0" y="1863"/>
                    </a:moveTo>
                    <a:cubicBezTo>
                      <a:pt x="21" y="1863"/>
                      <a:pt x="42" y="1864"/>
                      <a:pt x="64" y="1859"/>
                    </a:cubicBezTo>
                    <a:cubicBezTo>
                      <a:pt x="86" y="1854"/>
                      <a:pt x="108" y="1853"/>
                      <a:pt x="132" y="1835"/>
                    </a:cubicBezTo>
                    <a:cubicBezTo>
                      <a:pt x="156" y="1817"/>
                      <a:pt x="189" y="1776"/>
                      <a:pt x="208" y="1751"/>
                    </a:cubicBezTo>
                    <a:cubicBezTo>
                      <a:pt x="227" y="1726"/>
                      <a:pt x="233" y="1712"/>
                      <a:pt x="244" y="1687"/>
                    </a:cubicBezTo>
                    <a:cubicBezTo>
                      <a:pt x="255" y="1662"/>
                      <a:pt x="263" y="1628"/>
                      <a:pt x="272" y="1599"/>
                    </a:cubicBezTo>
                    <a:cubicBezTo>
                      <a:pt x="281" y="1570"/>
                      <a:pt x="285" y="1586"/>
                      <a:pt x="300" y="1511"/>
                    </a:cubicBezTo>
                    <a:cubicBezTo>
                      <a:pt x="315" y="1436"/>
                      <a:pt x="346" y="1260"/>
                      <a:pt x="364" y="1147"/>
                    </a:cubicBezTo>
                    <a:cubicBezTo>
                      <a:pt x="382" y="1034"/>
                      <a:pt x="387" y="1008"/>
                      <a:pt x="408" y="835"/>
                    </a:cubicBezTo>
                    <a:cubicBezTo>
                      <a:pt x="429" y="662"/>
                      <a:pt x="476" y="222"/>
                      <a:pt x="488" y="111"/>
                    </a:cubicBezTo>
                    <a:cubicBezTo>
                      <a:pt x="500" y="0"/>
                      <a:pt x="480" y="171"/>
                      <a:pt x="480" y="171"/>
                    </a:cubicBezTo>
                    <a:cubicBezTo>
                      <a:pt x="480" y="171"/>
                      <a:pt x="484" y="141"/>
                      <a:pt x="488" y="111"/>
                    </a:cubicBezTo>
                  </a:path>
                </a:pathLst>
              </a:custGeom>
              <a:grpFill/>
              <a:ln w="38100" cmpd="sng">
                <a:solidFill>
                  <a:srgbClr val="CA1829"/>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35" name="Line 11"/>
              <p:cNvSpPr>
                <a:spLocks noChangeShapeType="1"/>
              </p:cNvSpPr>
              <p:nvPr/>
            </p:nvSpPr>
            <p:spPr bwMode="auto">
              <a:xfrm>
                <a:off x="1636" y="1700"/>
                <a:ext cx="2240" cy="4"/>
              </a:xfrm>
              <a:prstGeom prst="line">
                <a:avLst/>
              </a:prstGeom>
              <a:grpFill/>
              <a:ln w="38100">
                <a:solidFill>
                  <a:srgbClr val="CA1829"/>
                </a:solidFill>
                <a:round/>
                <a:headEnd/>
                <a:tailEnd/>
              </a:ln>
            </p:spPr>
            <p:txBody>
              <a:bodyPr/>
              <a:lstStyle/>
              <a:p>
                <a:pPr fontAlgn="base">
                  <a:spcBef>
                    <a:spcPct val="0"/>
                  </a:spcBef>
                  <a:spcAft>
                    <a:spcPct val="0"/>
                  </a:spcAft>
                </a:pPr>
                <a:endParaRPr lang="en-US" sz="2400" dirty="0">
                  <a:solidFill>
                    <a:srgbClr val="000000"/>
                  </a:solidFill>
                </a:endParaRPr>
              </a:p>
            </p:txBody>
          </p:sp>
          <p:sp>
            <p:nvSpPr>
              <p:cNvPr id="36" name="Freeform 12"/>
              <p:cNvSpPr>
                <a:spLocks/>
              </p:cNvSpPr>
              <p:nvPr/>
            </p:nvSpPr>
            <p:spPr bwMode="auto">
              <a:xfrm>
                <a:off x="3880" y="1708"/>
                <a:ext cx="612" cy="312"/>
              </a:xfrm>
              <a:custGeom>
                <a:avLst/>
                <a:gdLst>
                  <a:gd name="T0" fmla="*/ 0 w 612"/>
                  <a:gd name="T1" fmla="*/ 0 h 312"/>
                  <a:gd name="T2" fmla="*/ 68 w 612"/>
                  <a:gd name="T3" fmla="*/ 92 h 312"/>
                  <a:gd name="T4" fmla="*/ 120 w 612"/>
                  <a:gd name="T5" fmla="*/ 136 h 312"/>
                  <a:gd name="T6" fmla="*/ 200 w 612"/>
                  <a:gd name="T7" fmla="*/ 192 h 312"/>
                  <a:gd name="T8" fmla="*/ 304 w 612"/>
                  <a:gd name="T9" fmla="*/ 244 h 312"/>
                  <a:gd name="T10" fmla="*/ 444 w 612"/>
                  <a:gd name="T11" fmla="*/ 280 h 312"/>
                  <a:gd name="T12" fmla="*/ 612 w 612"/>
                  <a:gd name="T13" fmla="*/ 312 h 312"/>
                  <a:gd name="T14" fmla="*/ 0 60000 65536"/>
                  <a:gd name="T15" fmla="*/ 0 60000 65536"/>
                  <a:gd name="T16" fmla="*/ 0 60000 65536"/>
                  <a:gd name="T17" fmla="*/ 0 60000 65536"/>
                  <a:gd name="T18" fmla="*/ 0 60000 65536"/>
                  <a:gd name="T19" fmla="*/ 0 60000 65536"/>
                  <a:gd name="T20" fmla="*/ 0 60000 65536"/>
                  <a:gd name="T21" fmla="*/ 0 w 612"/>
                  <a:gd name="T22" fmla="*/ 0 h 312"/>
                  <a:gd name="T23" fmla="*/ 612 w 612"/>
                  <a:gd name="T24" fmla="*/ 312 h 3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2" h="312">
                    <a:moveTo>
                      <a:pt x="0" y="0"/>
                    </a:moveTo>
                    <a:cubicBezTo>
                      <a:pt x="24" y="34"/>
                      <a:pt x="48" y="69"/>
                      <a:pt x="68" y="92"/>
                    </a:cubicBezTo>
                    <a:cubicBezTo>
                      <a:pt x="88" y="115"/>
                      <a:pt x="98" y="119"/>
                      <a:pt x="120" y="136"/>
                    </a:cubicBezTo>
                    <a:cubicBezTo>
                      <a:pt x="142" y="153"/>
                      <a:pt x="169" y="174"/>
                      <a:pt x="200" y="192"/>
                    </a:cubicBezTo>
                    <a:cubicBezTo>
                      <a:pt x="231" y="210"/>
                      <a:pt x="263" y="229"/>
                      <a:pt x="304" y="244"/>
                    </a:cubicBezTo>
                    <a:cubicBezTo>
                      <a:pt x="345" y="259"/>
                      <a:pt x="393" y="269"/>
                      <a:pt x="444" y="280"/>
                    </a:cubicBezTo>
                    <a:cubicBezTo>
                      <a:pt x="495" y="291"/>
                      <a:pt x="553" y="301"/>
                      <a:pt x="612" y="312"/>
                    </a:cubicBezTo>
                  </a:path>
                </a:pathLst>
              </a:custGeom>
              <a:grpFill/>
              <a:ln w="38100" cmpd="sng">
                <a:solidFill>
                  <a:srgbClr val="CA1829"/>
                </a:solidFill>
                <a:round/>
                <a:headEnd/>
                <a:tailEnd/>
              </a:ln>
            </p:spPr>
            <p:txBody>
              <a:bodyPr/>
              <a:lstStyle/>
              <a:p>
                <a:pPr fontAlgn="base">
                  <a:spcBef>
                    <a:spcPct val="0"/>
                  </a:spcBef>
                  <a:spcAft>
                    <a:spcPct val="0"/>
                  </a:spcAft>
                </a:pPr>
                <a:endParaRPr lang="en-US" sz="2400" dirty="0">
                  <a:solidFill>
                    <a:srgbClr val="000000"/>
                  </a:solidFill>
                </a:endParaRPr>
              </a:p>
            </p:txBody>
          </p:sp>
        </p:grpSp>
        <p:sp>
          <p:nvSpPr>
            <p:cNvPr id="37" name="Text Box 13"/>
            <p:cNvSpPr txBox="1">
              <a:spLocks noChangeArrowheads="1"/>
            </p:cNvSpPr>
            <p:nvPr/>
          </p:nvSpPr>
          <p:spPr bwMode="auto">
            <a:xfrm>
              <a:off x="3754384" y="2745230"/>
              <a:ext cx="2354352" cy="434047"/>
            </a:xfrm>
            <a:prstGeom prst="rect">
              <a:avLst/>
            </a:prstGeom>
            <a:noFill/>
            <a:ln w="9525">
              <a:noFill/>
              <a:miter lim="800000"/>
              <a:headEnd/>
              <a:tailEnd/>
            </a:ln>
          </p:spPr>
          <p:txBody>
            <a:bodyPr wrap="none">
              <a:spAutoFit/>
            </a:bodyPr>
            <a:lstStyle/>
            <a:p>
              <a:pPr fontAlgn="base">
                <a:spcBef>
                  <a:spcPct val="0"/>
                </a:spcBef>
                <a:spcAft>
                  <a:spcPct val="0"/>
                </a:spcAft>
              </a:pPr>
              <a:r>
                <a:rPr lang="en-US" sz="2400" b="1" dirty="0">
                  <a:solidFill>
                    <a:srgbClr val="000000"/>
                  </a:solidFill>
                </a:rPr>
                <a:t>Picky/Fussy Child</a:t>
              </a:r>
            </a:p>
          </p:txBody>
        </p:sp>
        <p:sp>
          <p:nvSpPr>
            <p:cNvPr id="38" name="Text Box 14"/>
            <p:cNvSpPr txBox="1">
              <a:spLocks noChangeArrowheads="1"/>
            </p:cNvSpPr>
            <p:nvPr/>
          </p:nvSpPr>
          <p:spPr bwMode="auto">
            <a:xfrm rot="652366">
              <a:off x="4651766" y="4972145"/>
              <a:ext cx="3541340" cy="494876"/>
            </a:xfrm>
            <a:prstGeom prst="rect">
              <a:avLst/>
            </a:prstGeom>
            <a:noFill/>
            <a:ln w="9525">
              <a:noFill/>
              <a:miter lim="800000"/>
              <a:headEnd/>
              <a:tailEnd/>
            </a:ln>
          </p:spPr>
          <p:txBody>
            <a:bodyPr wrap="none">
              <a:spAutoFit/>
            </a:bodyPr>
            <a:lstStyle/>
            <a:p>
              <a:pPr fontAlgn="base">
                <a:spcBef>
                  <a:spcPct val="0"/>
                </a:spcBef>
                <a:spcAft>
                  <a:spcPct val="0"/>
                </a:spcAft>
              </a:pPr>
              <a:r>
                <a:rPr lang="en-US" sz="2400" b="1" dirty="0">
                  <a:solidFill>
                    <a:srgbClr val="000000"/>
                  </a:solidFill>
                </a:rPr>
                <a:t>Food </a:t>
              </a:r>
              <a:r>
                <a:rPr lang="en-US" sz="2400" b="1" dirty="0" smtClean="0">
                  <a:solidFill>
                    <a:srgbClr val="000000"/>
                  </a:solidFill>
                </a:rPr>
                <a:t>Neophobic </a:t>
              </a:r>
              <a:r>
                <a:rPr lang="en-US" sz="2400" b="1" dirty="0">
                  <a:solidFill>
                    <a:srgbClr val="000000"/>
                  </a:solidFill>
                </a:rPr>
                <a:t>Child</a:t>
              </a:r>
            </a:p>
          </p:txBody>
        </p:sp>
        <p:sp>
          <p:nvSpPr>
            <p:cNvPr id="39" name="Text Box 15"/>
            <p:cNvSpPr txBox="1">
              <a:spLocks noChangeArrowheads="1"/>
            </p:cNvSpPr>
            <p:nvPr/>
          </p:nvSpPr>
          <p:spPr bwMode="auto">
            <a:xfrm>
              <a:off x="4857117" y="4224290"/>
              <a:ext cx="2080143" cy="398346"/>
            </a:xfrm>
            <a:prstGeom prst="rect">
              <a:avLst/>
            </a:prstGeom>
            <a:noFill/>
            <a:ln w="9525">
              <a:noFill/>
              <a:miter lim="800000"/>
              <a:headEnd/>
              <a:tailEnd/>
            </a:ln>
          </p:spPr>
          <p:txBody>
            <a:bodyPr wrap="none">
              <a:spAutoFit/>
            </a:bodyPr>
            <a:lstStyle/>
            <a:p>
              <a:pPr fontAlgn="base">
                <a:spcBef>
                  <a:spcPct val="0"/>
                </a:spcBef>
                <a:spcAft>
                  <a:spcPct val="0"/>
                </a:spcAft>
              </a:pPr>
              <a:r>
                <a:rPr lang="en-US" sz="1600" i="1" dirty="0">
                  <a:solidFill>
                    <a:srgbClr val="000000"/>
                  </a:solidFill>
                </a:rPr>
                <a:t>After 15 exposures</a:t>
              </a:r>
            </a:p>
          </p:txBody>
        </p:sp>
        <p:sp>
          <p:nvSpPr>
            <p:cNvPr id="41" name="Line 16"/>
            <p:cNvSpPr>
              <a:spLocks noChangeShapeType="1"/>
            </p:cNvSpPr>
            <p:nvPr/>
          </p:nvSpPr>
          <p:spPr bwMode="auto">
            <a:xfrm flipH="1">
              <a:off x="4651024" y="4479833"/>
              <a:ext cx="237531" cy="405862"/>
            </a:xfrm>
            <a:prstGeom prst="line">
              <a:avLst/>
            </a:prstGeom>
            <a:noFill/>
            <a:ln w="3175">
              <a:solidFill>
                <a:schemeClr val="tx1"/>
              </a:solidFill>
              <a:round/>
              <a:headEnd/>
              <a:tailEnd type="triangle" w="med" len="med"/>
            </a:ln>
          </p:spPr>
          <p:txBody>
            <a:bodyPr/>
            <a:lstStyle/>
            <a:p>
              <a:pPr fontAlgn="base">
                <a:spcBef>
                  <a:spcPct val="0"/>
                </a:spcBef>
                <a:spcAft>
                  <a:spcPct val="0"/>
                </a:spcAft>
              </a:pPr>
              <a:endParaRPr lang="en-US" sz="2400" dirty="0">
                <a:solidFill>
                  <a:srgbClr val="000000"/>
                </a:solidFill>
              </a:endParaRPr>
            </a:p>
          </p:txBody>
        </p:sp>
        <p:sp>
          <p:nvSpPr>
            <p:cNvPr id="42" name="Line 17"/>
            <p:cNvSpPr>
              <a:spLocks noChangeShapeType="1"/>
            </p:cNvSpPr>
            <p:nvPr/>
          </p:nvSpPr>
          <p:spPr bwMode="auto">
            <a:xfrm flipV="1">
              <a:off x="2052155" y="1683892"/>
              <a:ext cx="0" cy="4509582"/>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n-US" sz="2400" dirty="0">
                <a:solidFill>
                  <a:srgbClr val="000000"/>
                </a:solidFill>
              </a:endParaRPr>
            </a:p>
          </p:txBody>
        </p:sp>
        <p:sp>
          <p:nvSpPr>
            <p:cNvPr id="43" name="Line 18"/>
            <p:cNvSpPr>
              <a:spLocks noChangeShapeType="1"/>
            </p:cNvSpPr>
            <p:nvPr/>
          </p:nvSpPr>
          <p:spPr bwMode="auto">
            <a:xfrm>
              <a:off x="1870514" y="6043154"/>
              <a:ext cx="6371420"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n-US" sz="2400" dirty="0">
                <a:solidFill>
                  <a:srgbClr val="000000"/>
                </a:solidFill>
              </a:endParaRPr>
            </a:p>
          </p:txBody>
        </p:sp>
        <p:sp>
          <p:nvSpPr>
            <p:cNvPr id="45" name="Text Box 19"/>
            <p:cNvSpPr txBox="1">
              <a:spLocks noChangeArrowheads="1"/>
            </p:cNvSpPr>
            <p:nvPr/>
          </p:nvSpPr>
          <p:spPr bwMode="auto">
            <a:xfrm>
              <a:off x="4437944" y="6043154"/>
              <a:ext cx="1219093" cy="398346"/>
            </a:xfrm>
            <a:prstGeom prst="rect">
              <a:avLst/>
            </a:prstGeom>
            <a:noFill/>
            <a:ln w="9525">
              <a:noFill/>
              <a:miter lim="800000"/>
              <a:headEnd/>
              <a:tailEnd/>
            </a:ln>
          </p:spPr>
          <p:txBody>
            <a:bodyPr wrap="none">
              <a:spAutoFit/>
            </a:bodyPr>
            <a:lstStyle/>
            <a:p>
              <a:pPr fontAlgn="base">
                <a:spcBef>
                  <a:spcPct val="0"/>
                </a:spcBef>
                <a:spcAft>
                  <a:spcPct val="0"/>
                </a:spcAft>
              </a:pPr>
              <a:r>
                <a:rPr lang="en-US" sz="1600" b="1" dirty="0">
                  <a:solidFill>
                    <a:srgbClr val="000000"/>
                  </a:solidFill>
                </a:rPr>
                <a:t>Exposure</a:t>
              </a:r>
            </a:p>
          </p:txBody>
        </p:sp>
        <p:sp>
          <p:nvSpPr>
            <p:cNvPr id="47" name="Text Box 20"/>
            <p:cNvSpPr txBox="1">
              <a:spLocks noChangeArrowheads="1"/>
            </p:cNvSpPr>
            <p:nvPr/>
          </p:nvSpPr>
          <p:spPr bwMode="auto">
            <a:xfrm rot="16200000">
              <a:off x="956164" y="3967753"/>
              <a:ext cx="1661029" cy="370269"/>
            </a:xfrm>
            <a:prstGeom prst="rect">
              <a:avLst/>
            </a:prstGeom>
            <a:noFill/>
            <a:ln w="9525">
              <a:noFill/>
              <a:miter lim="800000"/>
              <a:headEnd/>
              <a:tailEnd/>
            </a:ln>
          </p:spPr>
          <p:txBody>
            <a:bodyPr wrap="none">
              <a:spAutoFit/>
            </a:bodyPr>
            <a:lstStyle/>
            <a:p>
              <a:pPr fontAlgn="base">
                <a:spcBef>
                  <a:spcPct val="0"/>
                </a:spcBef>
                <a:spcAft>
                  <a:spcPct val="0"/>
                </a:spcAft>
              </a:pPr>
              <a:r>
                <a:rPr lang="en-US" sz="1600" b="1" dirty="0">
                  <a:solidFill>
                    <a:srgbClr val="000000"/>
                  </a:solidFill>
                </a:rPr>
                <a:t>Food refusal</a:t>
              </a:r>
            </a:p>
          </p:txBody>
        </p:sp>
        <p:sp>
          <p:nvSpPr>
            <p:cNvPr id="48" name="Text Box 21"/>
            <p:cNvSpPr txBox="1">
              <a:spLocks noChangeArrowheads="1"/>
            </p:cNvSpPr>
            <p:nvPr/>
          </p:nvSpPr>
          <p:spPr bwMode="auto">
            <a:xfrm>
              <a:off x="371972" y="1969499"/>
              <a:ext cx="1486316" cy="687711"/>
            </a:xfrm>
            <a:prstGeom prst="rect">
              <a:avLst/>
            </a:prstGeom>
            <a:noFill/>
            <a:ln w="9525">
              <a:noFill/>
              <a:miter lim="800000"/>
              <a:headEnd/>
              <a:tailEnd/>
            </a:ln>
          </p:spPr>
          <p:txBody>
            <a:bodyPr>
              <a:spAutoFit/>
            </a:bodyPr>
            <a:lstStyle/>
            <a:p>
              <a:pPr fontAlgn="base">
                <a:spcBef>
                  <a:spcPct val="0"/>
                </a:spcBef>
                <a:spcAft>
                  <a:spcPct val="0"/>
                </a:spcAft>
              </a:pPr>
              <a:r>
                <a:rPr lang="en-US" sz="1600" i="1" dirty="0">
                  <a:solidFill>
                    <a:srgbClr val="000000"/>
                  </a:solidFill>
                </a:rPr>
                <a:t>First view of novel food</a:t>
              </a:r>
            </a:p>
          </p:txBody>
        </p:sp>
        <p:sp>
          <p:nvSpPr>
            <p:cNvPr id="49" name="Text Box 22"/>
            <p:cNvSpPr txBox="1">
              <a:spLocks noChangeArrowheads="1"/>
            </p:cNvSpPr>
            <p:nvPr/>
          </p:nvSpPr>
          <p:spPr bwMode="auto">
            <a:xfrm>
              <a:off x="3990827" y="1744020"/>
              <a:ext cx="1868810" cy="687711"/>
            </a:xfrm>
            <a:prstGeom prst="rect">
              <a:avLst/>
            </a:prstGeom>
            <a:noFill/>
            <a:ln w="9525">
              <a:noFill/>
              <a:miter lim="800000"/>
              <a:headEnd/>
              <a:tailEnd/>
            </a:ln>
          </p:spPr>
          <p:txBody>
            <a:bodyPr>
              <a:spAutoFit/>
            </a:bodyPr>
            <a:lstStyle/>
            <a:p>
              <a:pPr fontAlgn="base">
                <a:spcBef>
                  <a:spcPct val="0"/>
                </a:spcBef>
                <a:spcAft>
                  <a:spcPct val="0"/>
                </a:spcAft>
              </a:pPr>
              <a:r>
                <a:rPr lang="en-US" sz="1600" i="1" dirty="0">
                  <a:solidFill>
                    <a:srgbClr val="000000"/>
                  </a:solidFill>
                </a:rPr>
                <a:t>First taste of the novel food</a:t>
              </a:r>
            </a:p>
          </p:txBody>
        </p:sp>
        <p:sp>
          <p:nvSpPr>
            <p:cNvPr id="50" name="Line 23"/>
            <p:cNvSpPr>
              <a:spLocks noChangeShapeType="1"/>
            </p:cNvSpPr>
            <p:nvPr/>
          </p:nvSpPr>
          <p:spPr bwMode="auto">
            <a:xfrm flipH="1">
              <a:off x="3016251" y="2164914"/>
              <a:ext cx="950124" cy="450958"/>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n-US" sz="2400" dirty="0">
                <a:solidFill>
                  <a:srgbClr val="000000"/>
                </a:solidFill>
              </a:endParaRPr>
            </a:p>
          </p:txBody>
        </p:sp>
        <p:sp>
          <p:nvSpPr>
            <p:cNvPr id="51" name="Line 24"/>
            <p:cNvSpPr>
              <a:spLocks noChangeShapeType="1"/>
            </p:cNvSpPr>
            <p:nvPr/>
          </p:nvSpPr>
          <p:spPr bwMode="auto">
            <a:xfrm>
              <a:off x="1842569" y="2315233"/>
              <a:ext cx="628759" cy="61631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n-US" sz="2400" dirty="0">
                <a:solidFill>
                  <a:srgbClr val="000000"/>
                </a:solidFill>
              </a:endParaRPr>
            </a:p>
          </p:txBody>
        </p:sp>
      </p:grpSp>
      <p:sp>
        <p:nvSpPr>
          <p:cNvPr id="34" name="Rectangle 33"/>
          <p:cNvSpPr>
            <a:spLocks noChangeArrowheads="1"/>
          </p:cNvSpPr>
          <p:nvPr/>
        </p:nvSpPr>
        <p:spPr bwMode="auto">
          <a:xfrm>
            <a:off x="5954370" y="6309043"/>
            <a:ext cx="2989779" cy="276999"/>
          </a:xfrm>
          <a:prstGeom prst="rect">
            <a:avLst/>
          </a:prstGeom>
          <a:noFill/>
          <a:ln w="9525">
            <a:noFill/>
            <a:miter lim="800000"/>
            <a:headEnd/>
            <a:tailEnd/>
          </a:ln>
        </p:spPr>
        <p:txBody>
          <a:bodyPr wrap="square">
            <a:spAutoFit/>
          </a:bodyPr>
          <a:lstStyle/>
          <a:p>
            <a:pPr eaLnBrk="0" fontAlgn="base" hangingPunct="0">
              <a:spcBef>
                <a:spcPct val="0"/>
              </a:spcBef>
              <a:spcAft>
                <a:spcPct val="0"/>
              </a:spcAft>
            </a:pPr>
            <a:r>
              <a:rPr lang="en-US" sz="1200" dirty="0" smtClean="0">
                <a:solidFill>
                  <a:srgbClr val="000000"/>
                </a:solidFill>
              </a:rPr>
              <a:t>Dovey, et al. </a:t>
            </a:r>
            <a:r>
              <a:rPr lang="en-US" sz="1200" i="1" dirty="0" smtClean="0">
                <a:solidFill>
                  <a:srgbClr val="000000"/>
                </a:solidFill>
              </a:rPr>
              <a:t>Appetite</a:t>
            </a:r>
            <a:r>
              <a:rPr lang="en-US" sz="1200" dirty="0" smtClean="0">
                <a:solidFill>
                  <a:srgbClr val="000000"/>
                </a:solidFill>
              </a:rPr>
              <a:t>. 2008;50:181-193 </a:t>
            </a:r>
            <a:endParaRPr lang="en-US" sz="1200" dirty="0">
              <a:solidFill>
                <a:srgbClr val="000000"/>
              </a:solidFill>
            </a:endParaRPr>
          </a:p>
        </p:txBody>
      </p:sp>
    </p:spTree>
    <p:extLst>
      <p:ext uri="{BB962C8B-B14F-4D97-AF65-F5344CB8AC3E}">
        <p14:creationId xmlns:p14="http://schemas.microsoft.com/office/powerpoint/2010/main" val="25256217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0" y="1426866"/>
            <a:ext cx="9144000" cy="1517301"/>
          </a:xfrm>
          <a:prstGeom prst="rect">
            <a:avLst/>
          </a:prstGeom>
          <a:solidFill>
            <a:schemeClr val="accent3">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smtClean="0">
              <a:solidFill>
                <a:srgbClr val="000000"/>
              </a:solidFill>
              <a:latin typeface="Times"/>
            </a:endParaRPr>
          </a:p>
        </p:txBody>
      </p:sp>
      <p:sp>
        <p:nvSpPr>
          <p:cNvPr id="4098" name="Rectangle 2"/>
          <p:cNvSpPr>
            <a:spLocks noGrp="1" noChangeArrowheads="1"/>
          </p:cNvSpPr>
          <p:nvPr>
            <p:ph type="title"/>
          </p:nvPr>
        </p:nvSpPr>
        <p:spPr>
          <a:xfrm>
            <a:off x="354216" y="639542"/>
            <a:ext cx="8458200" cy="385378"/>
          </a:xfrm>
          <a:noFill/>
        </p:spPr>
        <p:txBody>
          <a:bodyPr>
            <a:normAutofit fontScale="90000"/>
          </a:bodyPr>
          <a:lstStyle/>
          <a:p>
            <a:pPr algn="ctr">
              <a:lnSpc>
                <a:spcPct val="90000"/>
              </a:lnSpc>
            </a:pPr>
            <a:r>
              <a:rPr lang="en-US" altLang="en-US" dirty="0" smtClean="0">
                <a:solidFill>
                  <a:srgbClr val="50246E"/>
                </a:solidFill>
                <a:ea typeface="ヒラギノ角ゴ Pro W3" charset="-128"/>
              </a:rPr>
              <a:t>Selectivity</a:t>
            </a:r>
          </a:p>
        </p:txBody>
      </p:sp>
      <p:sp>
        <p:nvSpPr>
          <p:cNvPr id="4100" name="Rectangle 3"/>
          <p:cNvSpPr>
            <a:spLocks noChangeArrowheads="1"/>
          </p:cNvSpPr>
          <p:nvPr/>
        </p:nvSpPr>
        <p:spPr bwMode="auto">
          <a:xfrm>
            <a:off x="231113" y="2326203"/>
            <a:ext cx="2146151" cy="541073"/>
          </a:xfrm>
          <a:prstGeom prst="rect">
            <a:avLst/>
          </a:prstGeom>
          <a:solidFill>
            <a:schemeClr val="accent3">
              <a:lumMod val="40000"/>
              <a:lumOff val="60000"/>
            </a:schemeClr>
          </a:solidFill>
          <a:ln w="12700">
            <a:noFill/>
            <a:miter lim="800000"/>
            <a:headEnd/>
            <a:tailEnd/>
          </a:ln>
        </p:spPr>
        <p:txBody>
          <a:bodyPr lIns="90488" tIns="44450" rIns="90488" bIns="44450" anchor="ctr"/>
          <a:lstStyle/>
          <a:p>
            <a:pPr algn="ctr" fontAlgn="base">
              <a:lnSpc>
                <a:spcPct val="90000"/>
              </a:lnSpc>
              <a:spcBef>
                <a:spcPct val="0"/>
              </a:spcBef>
              <a:spcAft>
                <a:spcPct val="0"/>
              </a:spcAft>
            </a:pPr>
            <a:r>
              <a:rPr lang="en-US" b="1" dirty="0" smtClean="0">
                <a:solidFill>
                  <a:srgbClr val="000000"/>
                </a:solidFill>
              </a:rPr>
              <a:t>Misperceived</a:t>
            </a:r>
            <a:endParaRPr lang="en-US" b="1" dirty="0">
              <a:solidFill>
                <a:srgbClr val="000000"/>
              </a:solidFill>
            </a:endParaRPr>
          </a:p>
        </p:txBody>
      </p:sp>
      <p:sp>
        <p:nvSpPr>
          <p:cNvPr id="4102" name="Rectangle 5"/>
          <p:cNvSpPr>
            <a:spLocks noChangeArrowheads="1"/>
          </p:cNvSpPr>
          <p:nvPr/>
        </p:nvSpPr>
        <p:spPr bwMode="auto">
          <a:xfrm>
            <a:off x="2170449" y="2250846"/>
            <a:ext cx="2421652" cy="691787"/>
          </a:xfrm>
          <a:prstGeom prst="rect">
            <a:avLst/>
          </a:prstGeom>
          <a:solidFill>
            <a:schemeClr val="accent3">
              <a:lumMod val="40000"/>
              <a:lumOff val="60000"/>
            </a:schemeClr>
          </a:solidFill>
          <a:ln w="12700">
            <a:noFill/>
            <a:miter lim="800000"/>
            <a:headEnd/>
            <a:tailEnd/>
          </a:ln>
        </p:spPr>
        <p:txBody>
          <a:bodyPr lIns="90488" tIns="44450" rIns="90488" bIns="44450" anchor="ctr"/>
          <a:lstStyle/>
          <a:p>
            <a:pPr algn="ctr" fontAlgn="base">
              <a:lnSpc>
                <a:spcPct val="90000"/>
              </a:lnSpc>
              <a:spcBef>
                <a:spcPct val="0"/>
              </a:spcBef>
              <a:spcAft>
                <a:spcPct val="0"/>
              </a:spcAft>
            </a:pPr>
            <a:r>
              <a:rPr lang="en-US" b="1" dirty="0" smtClean="0">
                <a:solidFill>
                  <a:srgbClr val="000000"/>
                </a:solidFill>
              </a:rPr>
              <a:t>Mild</a:t>
            </a:r>
            <a:endParaRPr lang="en-US" b="1" dirty="0">
              <a:solidFill>
                <a:srgbClr val="000000"/>
              </a:solidFill>
            </a:endParaRPr>
          </a:p>
        </p:txBody>
      </p:sp>
      <p:sp>
        <p:nvSpPr>
          <p:cNvPr id="4104" name="Rectangle 7"/>
          <p:cNvSpPr>
            <a:spLocks noChangeArrowheads="1"/>
          </p:cNvSpPr>
          <p:nvPr/>
        </p:nvSpPr>
        <p:spPr bwMode="auto">
          <a:xfrm>
            <a:off x="4531255" y="2240018"/>
            <a:ext cx="2146151" cy="713442"/>
          </a:xfrm>
          <a:prstGeom prst="rect">
            <a:avLst/>
          </a:prstGeom>
          <a:solidFill>
            <a:schemeClr val="accent3">
              <a:lumMod val="40000"/>
              <a:lumOff val="60000"/>
            </a:schemeClr>
          </a:solidFill>
          <a:ln w="12700">
            <a:noFill/>
            <a:miter lim="800000"/>
            <a:headEnd/>
            <a:tailEnd/>
          </a:ln>
        </p:spPr>
        <p:txBody>
          <a:bodyPr lIns="90488" tIns="44450" rIns="90488" bIns="44450" anchor="ctr"/>
          <a:lstStyle/>
          <a:p>
            <a:pPr algn="ctr" fontAlgn="base">
              <a:lnSpc>
                <a:spcPct val="90000"/>
              </a:lnSpc>
              <a:spcBef>
                <a:spcPct val="0"/>
              </a:spcBef>
              <a:spcAft>
                <a:spcPct val="0"/>
              </a:spcAft>
            </a:pPr>
            <a:r>
              <a:rPr lang="en-US" b="1" dirty="0" smtClean="0">
                <a:solidFill>
                  <a:srgbClr val="000000"/>
                </a:solidFill>
              </a:rPr>
              <a:t>Severe</a:t>
            </a:r>
            <a:endParaRPr lang="en-US" b="1" dirty="0">
              <a:solidFill>
                <a:srgbClr val="000000"/>
              </a:solidFill>
            </a:endParaRPr>
          </a:p>
        </p:txBody>
      </p:sp>
      <p:sp>
        <p:nvSpPr>
          <p:cNvPr id="4106" name="Rectangle 9"/>
          <p:cNvSpPr>
            <a:spLocks noChangeArrowheads="1"/>
          </p:cNvSpPr>
          <p:nvPr/>
        </p:nvSpPr>
        <p:spPr bwMode="auto">
          <a:xfrm>
            <a:off x="6575825" y="2326203"/>
            <a:ext cx="2276778" cy="541073"/>
          </a:xfrm>
          <a:prstGeom prst="rect">
            <a:avLst/>
          </a:prstGeom>
          <a:solidFill>
            <a:schemeClr val="accent3">
              <a:lumMod val="40000"/>
              <a:lumOff val="60000"/>
            </a:schemeClr>
          </a:solidFill>
          <a:ln w="12700">
            <a:noFill/>
            <a:miter lim="800000"/>
            <a:headEnd/>
            <a:tailEnd/>
          </a:ln>
        </p:spPr>
        <p:txBody>
          <a:bodyPr lIns="90488" tIns="44450" rIns="90488" bIns="44450" anchor="ctr"/>
          <a:lstStyle/>
          <a:p>
            <a:pPr algn="ctr" fontAlgn="base">
              <a:lnSpc>
                <a:spcPct val="90000"/>
              </a:lnSpc>
              <a:spcBef>
                <a:spcPct val="0"/>
              </a:spcBef>
              <a:spcAft>
                <a:spcPct val="0"/>
              </a:spcAft>
            </a:pPr>
            <a:r>
              <a:rPr lang="en-US" b="1" dirty="0" smtClean="0">
                <a:solidFill>
                  <a:srgbClr val="000000"/>
                </a:solidFill>
              </a:rPr>
              <a:t>Organic</a:t>
            </a:r>
            <a:endParaRPr lang="en-US" b="1" dirty="0">
              <a:solidFill>
                <a:srgbClr val="000000"/>
              </a:solidFill>
            </a:endParaRPr>
          </a:p>
        </p:txBody>
      </p:sp>
      <p:sp>
        <p:nvSpPr>
          <p:cNvPr id="3" name="TextBox 2"/>
          <p:cNvSpPr txBox="1"/>
          <p:nvPr/>
        </p:nvSpPr>
        <p:spPr>
          <a:xfrm>
            <a:off x="174443" y="2939846"/>
            <a:ext cx="8812804" cy="3785652"/>
          </a:xfrm>
          <a:prstGeom prst="rect">
            <a:avLst/>
          </a:prstGeom>
          <a:solidFill>
            <a:schemeClr val="bg1"/>
          </a:solidFill>
        </p:spPr>
        <p:txBody>
          <a:bodyPr wrap="square" rtlCol="0">
            <a:spAutoFit/>
          </a:bodyPr>
          <a:lstStyle/>
          <a:p>
            <a:pPr fontAlgn="base">
              <a:spcBef>
                <a:spcPct val="0"/>
              </a:spcBef>
              <a:spcAft>
                <a:spcPct val="0"/>
              </a:spcAft>
            </a:pPr>
            <a:endParaRPr lang="en-GB" sz="2400" dirty="0" smtClean="0">
              <a:solidFill>
                <a:srgbClr val="000000"/>
              </a:solidFill>
            </a:endParaRPr>
          </a:p>
          <a:p>
            <a:pPr fontAlgn="base">
              <a:spcBef>
                <a:spcPct val="0"/>
              </a:spcBef>
              <a:spcAft>
                <a:spcPct val="0"/>
              </a:spcAft>
            </a:pPr>
            <a:endParaRPr lang="en-GB" sz="2400" dirty="0">
              <a:solidFill>
                <a:srgbClr val="000000"/>
              </a:solidFill>
            </a:endParaRPr>
          </a:p>
          <a:p>
            <a:pPr fontAlgn="base">
              <a:spcBef>
                <a:spcPct val="0"/>
              </a:spcBef>
              <a:spcAft>
                <a:spcPct val="0"/>
              </a:spcAft>
            </a:pPr>
            <a:endParaRPr lang="en-GB" sz="2400" dirty="0" smtClean="0">
              <a:solidFill>
                <a:srgbClr val="000000"/>
              </a:solidFill>
            </a:endParaRPr>
          </a:p>
          <a:p>
            <a:pPr fontAlgn="base">
              <a:spcBef>
                <a:spcPct val="0"/>
              </a:spcBef>
              <a:spcAft>
                <a:spcPct val="0"/>
              </a:spcAft>
            </a:pPr>
            <a:endParaRPr lang="en-GB" sz="2400" dirty="0">
              <a:solidFill>
                <a:srgbClr val="000000"/>
              </a:solidFill>
            </a:endParaRPr>
          </a:p>
          <a:p>
            <a:pPr fontAlgn="base">
              <a:spcBef>
                <a:spcPct val="0"/>
              </a:spcBef>
              <a:spcAft>
                <a:spcPct val="0"/>
              </a:spcAft>
            </a:pPr>
            <a:endParaRPr lang="en-GB" sz="2400" dirty="0" smtClean="0">
              <a:solidFill>
                <a:srgbClr val="000000"/>
              </a:solidFill>
            </a:endParaRPr>
          </a:p>
          <a:p>
            <a:pPr fontAlgn="base">
              <a:spcBef>
                <a:spcPct val="0"/>
              </a:spcBef>
              <a:spcAft>
                <a:spcPct val="0"/>
              </a:spcAft>
            </a:pPr>
            <a:endParaRPr lang="en-GB" sz="2400" dirty="0">
              <a:solidFill>
                <a:srgbClr val="000000"/>
              </a:solidFill>
            </a:endParaRPr>
          </a:p>
          <a:p>
            <a:pPr fontAlgn="base">
              <a:spcBef>
                <a:spcPct val="0"/>
              </a:spcBef>
              <a:spcAft>
                <a:spcPct val="0"/>
              </a:spcAft>
            </a:pPr>
            <a:endParaRPr lang="en-GB" sz="2400" dirty="0" smtClean="0">
              <a:solidFill>
                <a:srgbClr val="000000"/>
              </a:solidFill>
            </a:endParaRPr>
          </a:p>
          <a:p>
            <a:pPr fontAlgn="base">
              <a:spcBef>
                <a:spcPct val="0"/>
              </a:spcBef>
              <a:spcAft>
                <a:spcPct val="0"/>
              </a:spcAft>
            </a:pPr>
            <a:endParaRPr lang="en-GB" sz="2400" dirty="0">
              <a:solidFill>
                <a:srgbClr val="000000"/>
              </a:solidFill>
            </a:endParaRPr>
          </a:p>
          <a:p>
            <a:pPr fontAlgn="base">
              <a:spcBef>
                <a:spcPct val="0"/>
              </a:spcBef>
              <a:spcAft>
                <a:spcPct val="0"/>
              </a:spcAft>
            </a:pPr>
            <a:endParaRPr lang="en-GB" sz="2400" dirty="0" smtClean="0">
              <a:solidFill>
                <a:srgbClr val="000000"/>
              </a:solidFill>
            </a:endParaRPr>
          </a:p>
          <a:p>
            <a:pPr fontAlgn="base">
              <a:spcBef>
                <a:spcPct val="0"/>
              </a:spcBef>
              <a:spcAft>
                <a:spcPct val="0"/>
              </a:spcAft>
            </a:pPr>
            <a:endParaRPr lang="en-GB" sz="2400" dirty="0">
              <a:solidFill>
                <a:srgbClr val="000000"/>
              </a:solidFill>
            </a:endParaRPr>
          </a:p>
        </p:txBody>
      </p:sp>
      <p:sp>
        <p:nvSpPr>
          <p:cNvPr id="21" name="TextBox 20"/>
          <p:cNvSpPr txBox="1"/>
          <p:nvPr/>
        </p:nvSpPr>
        <p:spPr>
          <a:xfrm>
            <a:off x="221064" y="2939846"/>
            <a:ext cx="2179270" cy="3785652"/>
          </a:xfrm>
          <a:prstGeom prst="rect">
            <a:avLst/>
          </a:prstGeom>
          <a:solidFill>
            <a:schemeClr val="bg1"/>
          </a:solidFill>
        </p:spPr>
        <p:txBody>
          <a:bodyPr wrap="square" rtlCol="0">
            <a:spAutoFit/>
          </a:bodyPr>
          <a:lstStyle/>
          <a:p>
            <a:pPr fontAlgn="base">
              <a:spcBef>
                <a:spcPct val="100000"/>
              </a:spcBef>
              <a:spcAft>
                <a:spcPct val="0"/>
              </a:spcAft>
            </a:pPr>
            <a:r>
              <a:rPr lang="en-US" sz="1600" dirty="0" smtClean="0">
                <a:solidFill>
                  <a:srgbClr val="000000"/>
                </a:solidFill>
              </a:rPr>
              <a:t>- </a:t>
            </a:r>
            <a:r>
              <a:rPr lang="en-US" dirty="0" smtClean="0">
                <a:solidFill>
                  <a:srgbClr val="000000"/>
                </a:solidFill>
              </a:rPr>
              <a:t>Normal </a:t>
            </a:r>
            <a:r>
              <a:rPr lang="en-US" dirty="0">
                <a:solidFill>
                  <a:srgbClr val="000000"/>
                </a:solidFill>
              </a:rPr>
              <a:t>developmental </a:t>
            </a:r>
            <a:r>
              <a:rPr lang="en-US" dirty="0" smtClean="0">
                <a:solidFill>
                  <a:srgbClr val="000000"/>
                </a:solidFill>
              </a:rPr>
              <a:t>limitation                         </a:t>
            </a:r>
            <a:r>
              <a:rPr lang="en-US" dirty="0">
                <a:solidFill>
                  <a:srgbClr val="000000"/>
                </a:solidFill>
              </a:rPr>
              <a:t>- </a:t>
            </a:r>
            <a:r>
              <a:rPr lang="en-US" dirty="0" smtClean="0">
                <a:solidFill>
                  <a:srgbClr val="000000"/>
                </a:solidFill>
              </a:rPr>
              <a:t>oral-motor                    </a:t>
            </a:r>
            <a:r>
              <a:rPr lang="en-US" dirty="0">
                <a:solidFill>
                  <a:srgbClr val="000000"/>
                </a:solidFill>
              </a:rPr>
              <a:t>- </a:t>
            </a:r>
            <a:r>
              <a:rPr lang="en-US" dirty="0" smtClean="0">
                <a:solidFill>
                  <a:srgbClr val="000000"/>
                </a:solidFill>
              </a:rPr>
              <a:t>taste preferences    - neophobia                           </a:t>
            </a:r>
            <a:endParaRPr lang="en-US" dirty="0">
              <a:solidFill>
                <a:srgbClr val="000000"/>
              </a:solidFill>
            </a:endParaRPr>
          </a:p>
          <a:p>
            <a:pPr fontAlgn="base">
              <a:spcBef>
                <a:spcPct val="100000"/>
              </a:spcBef>
              <a:spcAft>
                <a:spcPct val="0"/>
              </a:spcAft>
            </a:pPr>
            <a:endParaRPr lang="en-US" dirty="0" smtClean="0">
              <a:solidFill>
                <a:srgbClr val="000000"/>
              </a:solidFill>
            </a:endParaRPr>
          </a:p>
          <a:p>
            <a:pPr fontAlgn="base">
              <a:spcBef>
                <a:spcPct val="100000"/>
              </a:spcBef>
              <a:spcAft>
                <a:spcPct val="0"/>
              </a:spcAft>
            </a:pPr>
            <a:endParaRPr lang="en-US" sz="1600" dirty="0">
              <a:solidFill>
                <a:srgbClr val="000000"/>
              </a:solidFill>
            </a:endParaRPr>
          </a:p>
          <a:p>
            <a:pPr fontAlgn="base">
              <a:spcBef>
                <a:spcPct val="100000"/>
              </a:spcBef>
              <a:spcAft>
                <a:spcPct val="0"/>
              </a:spcAft>
            </a:pPr>
            <a:endParaRPr lang="en-US" sz="1600" dirty="0" smtClean="0">
              <a:solidFill>
                <a:srgbClr val="000000"/>
              </a:solidFill>
            </a:endParaRPr>
          </a:p>
          <a:p>
            <a:pPr fontAlgn="base">
              <a:spcBef>
                <a:spcPct val="100000"/>
              </a:spcBef>
              <a:spcAft>
                <a:spcPct val="0"/>
              </a:spcAft>
            </a:pPr>
            <a:endParaRPr lang="en-US" sz="1600" dirty="0">
              <a:solidFill>
                <a:srgbClr val="000000"/>
              </a:solidFill>
            </a:endParaRPr>
          </a:p>
        </p:txBody>
      </p:sp>
      <p:sp>
        <p:nvSpPr>
          <p:cNvPr id="24" name="TextBox 23"/>
          <p:cNvSpPr txBox="1"/>
          <p:nvPr/>
        </p:nvSpPr>
        <p:spPr>
          <a:xfrm>
            <a:off x="237624" y="5571336"/>
            <a:ext cx="2162710" cy="1754326"/>
          </a:xfrm>
          <a:prstGeom prst="rect">
            <a:avLst/>
          </a:prstGeom>
          <a:solidFill>
            <a:schemeClr val="bg1"/>
          </a:solidFill>
        </p:spPr>
        <p:txBody>
          <a:bodyPr wrap="square" rtlCol="0">
            <a:spAutoFit/>
          </a:bodyPr>
          <a:lstStyle/>
          <a:p>
            <a:pPr fontAlgn="base">
              <a:spcBef>
                <a:spcPct val="100000"/>
              </a:spcBef>
              <a:spcAft>
                <a:spcPct val="0"/>
              </a:spcAft>
            </a:pPr>
            <a:r>
              <a:rPr lang="en-US" altLang="en-US" b="1" dirty="0">
                <a:solidFill>
                  <a:srgbClr val="2B8936"/>
                </a:solidFill>
              </a:rPr>
              <a:t>Need  </a:t>
            </a:r>
            <a:r>
              <a:rPr lang="en-US" altLang="en-US" b="1" dirty="0" smtClean="0">
                <a:solidFill>
                  <a:srgbClr val="2B8936"/>
                </a:solidFill>
              </a:rPr>
              <a:t>time and education</a:t>
            </a:r>
          </a:p>
          <a:p>
            <a:pPr fontAlgn="base">
              <a:spcBef>
                <a:spcPct val="100000"/>
              </a:spcBef>
              <a:spcAft>
                <a:spcPct val="0"/>
              </a:spcAft>
            </a:pPr>
            <a:endParaRPr lang="en-US" altLang="en-US" b="1" dirty="0">
              <a:solidFill>
                <a:srgbClr val="2B8936"/>
              </a:solidFill>
            </a:endParaRPr>
          </a:p>
          <a:p>
            <a:pPr fontAlgn="base">
              <a:spcBef>
                <a:spcPct val="100000"/>
              </a:spcBef>
              <a:spcAft>
                <a:spcPct val="0"/>
              </a:spcAft>
            </a:pPr>
            <a:r>
              <a:rPr lang="en-US" altLang="en-US" b="1" dirty="0" smtClean="0">
                <a:solidFill>
                  <a:srgbClr val="2B8936"/>
                </a:solidFill>
              </a:rPr>
              <a:t>      </a:t>
            </a:r>
            <a:endParaRPr lang="en-US" altLang="en-US" b="1" dirty="0">
              <a:solidFill>
                <a:srgbClr val="2B8936"/>
              </a:solidFill>
            </a:endParaRPr>
          </a:p>
        </p:txBody>
      </p:sp>
      <p:sp>
        <p:nvSpPr>
          <p:cNvPr id="25" name="TextBox 24"/>
          <p:cNvSpPr txBox="1"/>
          <p:nvPr/>
        </p:nvSpPr>
        <p:spPr>
          <a:xfrm>
            <a:off x="2400334" y="2953460"/>
            <a:ext cx="2263464" cy="3139321"/>
          </a:xfrm>
          <a:prstGeom prst="rect">
            <a:avLst/>
          </a:prstGeom>
          <a:solidFill>
            <a:schemeClr val="bg1"/>
          </a:solidFill>
        </p:spPr>
        <p:txBody>
          <a:bodyPr wrap="square" rtlCol="0">
            <a:spAutoFit/>
          </a:bodyPr>
          <a:lstStyle/>
          <a:p>
            <a:pPr fontAlgn="base">
              <a:spcBef>
                <a:spcPct val="100000"/>
              </a:spcBef>
              <a:spcAft>
                <a:spcPct val="0"/>
              </a:spcAft>
            </a:pPr>
            <a:r>
              <a:rPr lang="en-GB" dirty="0" smtClean="0">
                <a:solidFill>
                  <a:srgbClr val="000000"/>
                </a:solidFill>
              </a:rPr>
              <a:t>- </a:t>
            </a:r>
            <a:r>
              <a:rPr lang="en-GB" dirty="0">
                <a:solidFill>
                  <a:srgbClr val="000000"/>
                </a:solidFill>
              </a:rPr>
              <a:t>Mild rejection doesn’t eliminate entire food groups                      </a:t>
            </a:r>
            <a:r>
              <a:rPr lang="en-GB" dirty="0" smtClean="0">
                <a:solidFill>
                  <a:srgbClr val="000000"/>
                </a:solidFill>
              </a:rPr>
              <a:t>- No </a:t>
            </a:r>
            <a:r>
              <a:rPr lang="en-GB" dirty="0">
                <a:solidFill>
                  <a:srgbClr val="000000"/>
                </a:solidFill>
              </a:rPr>
              <a:t>immediate negative social, physical, nutritional or emotional effects            </a:t>
            </a:r>
            <a:r>
              <a:rPr lang="en-GB" dirty="0" smtClean="0">
                <a:solidFill>
                  <a:srgbClr val="000000"/>
                </a:solidFill>
              </a:rPr>
              <a:t>- </a:t>
            </a:r>
            <a:r>
              <a:rPr lang="en-US" dirty="0" smtClean="0">
                <a:solidFill>
                  <a:srgbClr val="000000"/>
                </a:solidFill>
              </a:rPr>
              <a:t>Accept </a:t>
            </a:r>
            <a:r>
              <a:rPr lang="en-US" dirty="0">
                <a:solidFill>
                  <a:srgbClr val="000000"/>
                </a:solidFill>
              </a:rPr>
              <a:t>more than 15 </a:t>
            </a:r>
            <a:r>
              <a:rPr lang="en-US" dirty="0" smtClean="0">
                <a:solidFill>
                  <a:srgbClr val="000000"/>
                </a:solidFill>
              </a:rPr>
              <a:t>foods</a:t>
            </a:r>
            <a:endParaRPr lang="en-GB" dirty="0" smtClean="0">
              <a:solidFill>
                <a:srgbClr val="000000"/>
              </a:solidFill>
            </a:endParaRPr>
          </a:p>
          <a:p>
            <a:pPr fontAlgn="base">
              <a:spcBef>
                <a:spcPct val="100000"/>
              </a:spcBef>
              <a:spcAft>
                <a:spcPct val="0"/>
              </a:spcAft>
            </a:pPr>
            <a:endParaRPr lang="en-GB" dirty="0">
              <a:solidFill>
                <a:srgbClr val="000000"/>
              </a:solidFill>
            </a:endParaRPr>
          </a:p>
        </p:txBody>
      </p:sp>
      <p:sp>
        <p:nvSpPr>
          <p:cNvPr id="26" name="TextBox 25"/>
          <p:cNvSpPr txBox="1"/>
          <p:nvPr/>
        </p:nvSpPr>
        <p:spPr>
          <a:xfrm>
            <a:off x="2332361" y="5571336"/>
            <a:ext cx="2228788" cy="2308324"/>
          </a:xfrm>
          <a:prstGeom prst="rect">
            <a:avLst/>
          </a:prstGeom>
          <a:solidFill>
            <a:schemeClr val="bg1"/>
          </a:solidFill>
        </p:spPr>
        <p:txBody>
          <a:bodyPr wrap="square" rtlCol="0">
            <a:spAutoFit/>
          </a:bodyPr>
          <a:lstStyle/>
          <a:p>
            <a:pPr fontAlgn="base">
              <a:spcBef>
                <a:spcPct val="100000"/>
              </a:spcBef>
              <a:spcAft>
                <a:spcPct val="0"/>
              </a:spcAft>
            </a:pPr>
            <a:r>
              <a:rPr lang="en-GB" b="1" dirty="0" smtClean="0">
                <a:solidFill>
                  <a:srgbClr val="2B8936"/>
                </a:solidFill>
              </a:rPr>
              <a:t>Model eating and simple strategies to encourage healthy eating</a:t>
            </a:r>
          </a:p>
          <a:p>
            <a:pPr fontAlgn="base">
              <a:spcBef>
                <a:spcPct val="100000"/>
              </a:spcBef>
              <a:spcAft>
                <a:spcPct val="0"/>
              </a:spcAft>
            </a:pPr>
            <a:endParaRPr lang="en-GB" b="1" dirty="0">
              <a:solidFill>
                <a:srgbClr val="2B8936"/>
              </a:solidFill>
            </a:endParaRPr>
          </a:p>
          <a:p>
            <a:pPr fontAlgn="base">
              <a:spcBef>
                <a:spcPct val="100000"/>
              </a:spcBef>
              <a:spcAft>
                <a:spcPct val="0"/>
              </a:spcAft>
            </a:pPr>
            <a:endParaRPr lang="en-GB" b="1" dirty="0">
              <a:solidFill>
                <a:srgbClr val="2B8936"/>
              </a:solidFill>
            </a:endParaRPr>
          </a:p>
        </p:txBody>
      </p:sp>
      <p:sp>
        <p:nvSpPr>
          <p:cNvPr id="27" name="TextBox 26"/>
          <p:cNvSpPr txBox="1"/>
          <p:nvPr/>
        </p:nvSpPr>
        <p:spPr>
          <a:xfrm>
            <a:off x="4624967" y="2924680"/>
            <a:ext cx="2213946" cy="2031325"/>
          </a:xfrm>
          <a:prstGeom prst="rect">
            <a:avLst/>
          </a:prstGeom>
          <a:solidFill>
            <a:schemeClr val="bg1"/>
          </a:solidFill>
        </p:spPr>
        <p:txBody>
          <a:bodyPr wrap="square" rtlCol="0">
            <a:spAutoFit/>
          </a:bodyPr>
          <a:lstStyle/>
          <a:p>
            <a:pPr fontAlgn="base">
              <a:spcBef>
                <a:spcPct val="100000"/>
              </a:spcBef>
              <a:spcAft>
                <a:spcPct val="0"/>
              </a:spcAft>
            </a:pPr>
            <a:r>
              <a:rPr lang="en-US" dirty="0" smtClean="0">
                <a:solidFill>
                  <a:srgbClr val="000000"/>
                </a:solidFill>
              </a:rPr>
              <a:t>- </a:t>
            </a:r>
            <a:r>
              <a:rPr lang="en-US" dirty="0">
                <a:solidFill>
                  <a:srgbClr val="000000"/>
                </a:solidFill>
              </a:rPr>
              <a:t>Phobic responses, </a:t>
            </a:r>
            <a:r>
              <a:rPr lang="en-US" dirty="0" smtClean="0">
                <a:solidFill>
                  <a:srgbClr val="000000"/>
                </a:solidFill>
              </a:rPr>
              <a:t>   - Reject </a:t>
            </a:r>
            <a:r>
              <a:rPr lang="en-US" dirty="0">
                <a:solidFill>
                  <a:srgbClr val="000000"/>
                </a:solidFill>
              </a:rPr>
              <a:t>complete </a:t>
            </a:r>
            <a:r>
              <a:rPr lang="en-US" dirty="0" smtClean="0">
                <a:solidFill>
                  <a:srgbClr val="000000"/>
                </a:solidFill>
              </a:rPr>
              <a:t>classes of food                              - Potential </a:t>
            </a:r>
            <a:r>
              <a:rPr lang="en-US" dirty="0">
                <a:solidFill>
                  <a:srgbClr val="000000"/>
                </a:solidFill>
              </a:rPr>
              <a:t>nutrient deficiency </a:t>
            </a:r>
            <a:endParaRPr lang="en-US" dirty="0" smtClean="0">
              <a:solidFill>
                <a:srgbClr val="000000"/>
              </a:solidFill>
            </a:endParaRPr>
          </a:p>
          <a:p>
            <a:pPr marL="285750" indent="-285750" fontAlgn="base">
              <a:spcBef>
                <a:spcPct val="100000"/>
              </a:spcBef>
              <a:spcAft>
                <a:spcPct val="0"/>
              </a:spcAft>
              <a:buFontTx/>
              <a:buChar char="-"/>
            </a:pPr>
            <a:endParaRPr lang="en-US" dirty="0">
              <a:solidFill>
                <a:srgbClr val="000000"/>
              </a:solidFill>
            </a:endParaRPr>
          </a:p>
        </p:txBody>
      </p:sp>
      <p:sp>
        <p:nvSpPr>
          <p:cNvPr id="28" name="TextBox 27"/>
          <p:cNvSpPr txBox="1"/>
          <p:nvPr/>
        </p:nvSpPr>
        <p:spPr>
          <a:xfrm>
            <a:off x="6987800" y="2953460"/>
            <a:ext cx="2156200" cy="3139321"/>
          </a:xfrm>
          <a:prstGeom prst="rect">
            <a:avLst/>
          </a:prstGeom>
          <a:solidFill>
            <a:schemeClr val="bg1"/>
          </a:solidFill>
        </p:spPr>
        <p:txBody>
          <a:bodyPr wrap="square" rtlCol="0">
            <a:spAutoFit/>
          </a:bodyPr>
          <a:lstStyle/>
          <a:p>
            <a:pPr fontAlgn="base">
              <a:spcBef>
                <a:spcPct val="100000"/>
              </a:spcBef>
              <a:spcAft>
                <a:spcPct val="0"/>
              </a:spcAft>
            </a:pPr>
            <a:r>
              <a:rPr lang="en-GB" dirty="0" smtClean="0">
                <a:solidFill>
                  <a:srgbClr val="000000"/>
                </a:solidFill>
              </a:rPr>
              <a:t>- </a:t>
            </a:r>
            <a:r>
              <a:rPr lang="en-US" dirty="0" smtClean="0">
                <a:solidFill>
                  <a:srgbClr val="000000"/>
                </a:solidFill>
              </a:rPr>
              <a:t>Limitation </a:t>
            </a:r>
            <a:r>
              <a:rPr lang="en-US" dirty="0">
                <a:solidFill>
                  <a:srgbClr val="000000"/>
                </a:solidFill>
              </a:rPr>
              <a:t>imposed by organic disease e.g developmental disability and autism                  </a:t>
            </a:r>
            <a:r>
              <a:rPr lang="en-US" dirty="0" smtClean="0">
                <a:solidFill>
                  <a:srgbClr val="000000"/>
                </a:solidFill>
              </a:rPr>
              <a:t>  - </a:t>
            </a:r>
            <a:r>
              <a:rPr lang="en-GB" dirty="0" smtClean="0">
                <a:solidFill>
                  <a:srgbClr val="000000"/>
                </a:solidFill>
              </a:rPr>
              <a:t>Hyper </a:t>
            </a:r>
            <a:r>
              <a:rPr lang="en-GB" dirty="0">
                <a:solidFill>
                  <a:srgbClr val="000000"/>
                </a:solidFill>
              </a:rPr>
              <a:t>or hypo responsive  gag reflex</a:t>
            </a:r>
            <a:r>
              <a:rPr lang="en-US" dirty="0">
                <a:solidFill>
                  <a:srgbClr val="000000"/>
                </a:solidFill>
              </a:rPr>
              <a:t>                         </a:t>
            </a:r>
          </a:p>
          <a:p>
            <a:pPr marL="228600" indent="-228600" eaLnBrk="0" fontAlgn="base" hangingPunct="0">
              <a:spcBef>
                <a:spcPct val="0"/>
              </a:spcBef>
              <a:spcAft>
                <a:spcPct val="0"/>
              </a:spcAft>
              <a:buClr>
                <a:srgbClr val="3B284A"/>
              </a:buClr>
              <a:defRPr/>
            </a:pPr>
            <a:endParaRPr lang="en-GB" kern="0" dirty="0" smtClean="0">
              <a:solidFill>
                <a:srgbClr val="000000"/>
              </a:solidFill>
              <a:cs typeface="ヒラギノ角ゴ Pro W3"/>
            </a:endParaRPr>
          </a:p>
          <a:p>
            <a:pPr marL="228600" indent="-228600" eaLnBrk="0" fontAlgn="base" hangingPunct="0">
              <a:spcBef>
                <a:spcPct val="0"/>
              </a:spcBef>
              <a:spcAft>
                <a:spcPct val="0"/>
              </a:spcAft>
              <a:buClr>
                <a:srgbClr val="3B284A"/>
              </a:buClr>
              <a:defRPr/>
            </a:pPr>
            <a:endParaRPr lang="en-GB" kern="0" dirty="0">
              <a:solidFill>
                <a:srgbClr val="000000"/>
              </a:solidFill>
              <a:cs typeface="ヒラギノ角ゴ Pro W3"/>
            </a:endParaRPr>
          </a:p>
        </p:txBody>
      </p:sp>
      <p:sp>
        <p:nvSpPr>
          <p:cNvPr id="36" name="TextBox 35"/>
          <p:cNvSpPr txBox="1"/>
          <p:nvPr/>
        </p:nvSpPr>
        <p:spPr>
          <a:xfrm>
            <a:off x="4808530" y="5571336"/>
            <a:ext cx="2179270" cy="1754326"/>
          </a:xfrm>
          <a:prstGeom prst="rect">
            <a:avLst/>
          </a:prstGeom>
          <a:solidFill>
            <a:schemeClr val="bg1"/>
          </a:solidFill>
        </p:spPr>
        <p:txBody>
          <a:bodyPr wrap="square" rtlCol="0">
            <a:spAutoFit/>
          </a:bodyPr>
          <a:lstStyle/>
          <a:p>
            <a:pPr>
              <a:spcBef>
                <a:spcPct val="100000"/>
              </a:spcBef>
            </a:pPr>
            <a:r>
              <a:rPr lang="en-GB" b="1" dirty="0">
                <a:solidFill>
                  <a:srgbClr val="2B8936"/>
                </a:solidFill>
              </a:rPr>
              <a:t>More complex systematic </a:t>
            </a:r>
            <a:r>
              <a:rPr lang="en-GB" b="1" dirty="0" smtClean="0">
                <a:solidFill>
                  <a:srgbClr val="2B8936"/>
                </a:solidFill>
              </a:rPr>
              <a:t>approaches e.g.  ‘food chaining”</a:t>
            </a:r>
            <a:endParaRPr lang="en-GB" b="1" dirty="0">
              <a:solidFill>
                <a:srgbClr val="2B8936"/>
              </a:solidFill>
            </a:endParaRPr>
          </a:p>
          <a:p>
            <a:pPr fontAlgn="base">
              <a:spcBef>
                <a:spcPct val="100000"/>
              </a:spcBef>
              <a:spcAft>
                <a:spcPct val="0"/>
              </a:spcAft>
            </a:pPr>
            <a:endParaRPr lang="en-GB" b="1" dirty="0">
              <a:solidFill>
                <a:srgbClr val="2B8936"/>
              </a:solidFill>
            </a:endParaRPr>
          </a:p>
        </p:txBody>
      </p:sp>
      <p:sp>
        <p:nvSpPr>
          <p:cNvPr id="37" name="TextBox 36"/>
          <p:cNvSpPr txBox="1"/>
          <p:nvPr/>
        </p:nvSpPr>
        <p:spPr>
          <a:xfrm>
            <a:off x="6934200" y="5410200"/>
            <a:ext cx="2071291" cy="1477328"/>
          </a:xfrm>
          <a:prstGeom prst="rect">
            <a:avLst/>
          </a:prstGeom>
          <a:solidFill>
            <a:schemeClr val="bg1"/>
          </a:solidFill>
        </p:spPr>
        <p:txBody>
          <a:bodyPr wrap="square" rtlCol="0">
            <a:spAutoFit/>
          </a:bodyPr>
          <a:lstStyle>
            <a:defPPr>
              <a:defRPr lang="en-US"/>
            </a:defPPr>
            <a:lvl1pPr>
              <a:spcBef>
                <a:spcPct val="100000"/>
              </a:spcBef>
              <a:defRPr sz="1800">
                <a:solidFill>
                  <a:srgbClr val="0033CC"/>
                </a:solidFill>
              </a:defRPr>
            </a:lvl1pPr>
          </a:lstStyle>
          <a:p>
            <a:r>
              <a:rPr lang="en-GB" altLang="en-US" b="1" dirty="0">
                <a:solidFill>
                  <a:srgbClr val="2B8936"/>
                </a:solidFill>
              </a:rPr>
              <a:t>Even more subtle </a:t>
            </a:r>
            <a:r>
              <a:rPr lang="en-GB" altLang="en-US" b="1" dirty="0" smtClean="0">
                <a:solidFill>
                  <a:srgbClr val="2B8936"/>
                </a:solidFill>
              </a:rPr>
              <a:t>or demanding methods – “shaping” and “fading”</a:t>
            </a:r>
            <a:endParaRPr lang="en-GB" altLang="en-US" b="1" dirty="0">
              <a:solidFill>
                <a:srgbClr val="2B8936"/>
              </a:solidFill>
            </a:endParaRPr>
          </a:p>
        </p:txBody>
      </p:sp>
      <p:pic>
        <p:nvPicPr>
          <p:cNvPr id="29" name="Picture 24" descr="1 Gig card 049"/>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rcRect l="19078" t="15662" r="26572" b="38012"/>
          <a:stretch>
            <a:fillRect/>
          </a:stretch>
        </p:blipFill>
        <p:spPr bwMode="auto">
          <a:xfrm>
            <a:off x="2949196" y="1469069"/>
            <a:ext cx="847282" cy="857134"/>
          </a:xfrm>
          <a:prstGeom prst="roundRect">
            <a:avLst>
              <a:gd name="adj" fmla="val 7111"/>
            </a:avLst>
          </a:prstGeom>
          <a:noFill/>
          <a:ln w="6350">
            <a:solidFill>
              <a:srgbClr val="9A8E97"/>
            </a:solidFill>
          </a:ln>
        </p:spPr>
        <p:style>
          <a:lnRef idx="3">
            <a:schemeClr val="lt1"/>
          </a:lnRef>
          <a:fillRef idx="1">
            <a:schemeClr val="dk1"/>
          </a:fillRef>
          <a:effectRef idx="1">
            <a:schemeClr val="dk1"/>
          </a:effectRef>
          <a:fontRef idx="minor">
            <a:schemeClr val="lt1"/>
          </a:fontRef>
        </p:style>
      </p:pic>
      <p:pic>
        <p:nvPicPr>
          <p:cNvPr id="30" name="Picture 16" descr="GettyImages_83908913"/>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a14:imgEffect>
                  </a14:imgLayer>
                </a14:imgProps>
              </a:ext>
            </a:extLst>
          </a:blip>
          <a:srcRect t="13941" r="5173" b="10638"/>
          <a:stretch>
            <a:fillRect/>
          </a:stretch>
        </p:blipFill>
        <p:spPr bwMode="auto">
          <a:xfrm>
            <a:off x="5209223" y="1505934"/>
            <a:ext cx="852529" cy="883578"/>
          </a:xfrm>
          <a:prstGeom prst="roundRect">
            <a:avLst>
              <a:gd name="adj" fmla="val 7111"/>
            </a:avLst>
          </a:prstGeom>
          <a:noFill/>
          <a:ln w="6350">
            <a:solidFill>
              <a:srgbClr val="9A8E97"/>
            </a:solidFill>
          </a:ln>
        </p:spPr>
      </p:pic>
      <p:pic>
        <p:nvPicPr>
          <p:cNvPr id="31" name="Picture 30"/>
          <p:cNvPicPr>
            <a:picLocks noChangeAspect="1"/>
          </p:cNvPicPr>
          <p:nvPr/>
        </p:nvPicPr>
        <p:blipFill>
          <a:blip r:embed="rId7" cstate="print">
            <a:extLst>
              <a:ext uri="{28A0092B-C50C-407E-A947-70E740481C1C}">
                <a14:useLocalDpi xmlns:a14="http://schemas.microsoft.com/office/drawing/2010/main" val="0"/>
              </a:ext>
            </a:extLst>
          </a:blip>
          <a:srcRect b="9496"/>
          <a:stretch>
            <a:fillRect/>
          </a:stretch>
        </p:blipFill>
        <p:spPr>
          <a:xfrm>
            <a:off x="885229" y="1505934"/>
            <a:ext cx="850940" cy="850403"/>
          </a:xfrm>
          <a:prstGeom prst="roundRect">
            <a:avLst>
              <a:gd name="adj" fmla="val 7111"/>
            </a:avLst>
          </a:prstGeom>
          <a:noFill/>
          <a:ln w="6350">
            <a:solidFill>
              <a:srgbClr val="9A8E97"/>
            </a:solidFill>
          </a:ln>
        </p:spPr>
        <p:style>
          <a:lnRef idx="0">
            <a:scrgbClr r="0" g="0" b="0"/>
          </a:lnRef>
          <a:fillRef idx="1001">
            <a:schemeClr val="lt1"/>
          </a:fillRef>
          <a:effectRef idx="0">
            <a:scrgbClr r="0" g="0" b="0"/>
          </a:effectRef>
          <a:fontRef idx="major"/>
        </p:style>
      </p:pic>
      <p:pic>
        <p:nvPicPr>
          <p:cNvPr id="32" name="Picture 31" descr="C:\Users\Claire\Desktop\c0171433.jpg"/>
          <p:cNvPicPr/>
          <p:nvPr/>
        </p:nvPicPr>
        <p:blipFill rotWithShape="1">
          <a:blip r:embed="rId8" cstate="print">
            <a:extLst>
              <a:ext uri="{28A0092B-C50C-407E-A947-70E740481C1C}">
                <a14:useLocalDpi xmlns:a14="http://schemas.microsoft.com/office/drawing/2010/main" val="0"/>
              </a:ext>
            </a:extLst>
          </a:blip>
          <a:srcRect l="12357" t="18740" r="18729" b="18058"/>
          <a:stretch/>
        </p:blipFill>
        <p:spPr bwMode="auto">
          <a:xfrm>
            <a:off x="7311624" y="1495548"/>
            <a:ext cx="805179" cy="904350"/>
          </a:xfrm>
          <a:prstGeom prst="roundRect">
            <a:avLst>
              <a:gd name="adj" fmla="val 7111"/>
            </a:avLst>
          </a:prstGeom>
          <a:noFill/>
          <a:ln w="6350">
            <a:solidFill>
              <a:srgbClr val="9A8E97"/>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177167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36" grpId="0" animBg="1"/>
      <p:bldP spid="37"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4" name="Rectangle 18"/>
          <p:cNvSpPr>
            <a:spLocks noGrp="1" noChangeArrowheads="1"/>
          </p:cNvSpPr>
          <p:nvPr>
            <p:ph type="title" idx="4294967295"/>
          </p:nvPr>
        </p:nvSpPr>
        <p:spPr>
          <a:xfrm>
            <a:off x="457200" y="228600"/>
            <a:ext cx="8229600" cy="762000"/>
          </a:xfrm>
        </p:spPr>
        <p:txBody>
          <a:bodyPr lIns="91440" tIns="45720" rIns="91440" bIns="45720" anchor="b">
            <a:normAutofit/>
          </a:bodyPr>
          <a:lstStyle/>
          <a:p>
            <a:r>
              <a:rPr lang="en-US" dirty="0" smtClean="0">
                <a:solidFill>
                  <a:schemeClr val="tx1"/>
                </a:solidFill>
                <a:ea typeface="ヒラギノ角ゴ Pro W3" charset="-128"/>
              </a:rPr>
              <a:t>Fear of feeding</a:t>
            </a:r>
          </a:p>
        </p:txBody>
      </p:sp>
      <p:sp>
        <p:nvSpPr>
          <p:cNvPr id="20" name="Slide Number Placeholder 19"/>
          <p:cNvSpPr txBox="1">
            <a:spLocks noGrp="1"/>
          </p:cNvSpPr>
          <p:nvPr/>
        </p:nvSpPr>
        <p:spPr bwMode="auto">
          <a:xfrm>
            <a:off x="8934450" y="6645275"/>
            <a:ext cx="130175" cy="152400"/>
          </a:xfrm>
          <a:prstGeom prst="rect">
            <a:avLst/>
          </a:prstGeom>
          <a:noFill/>
          <a:ln>
            <a:miter lim="800000"/>
            <a:headEnd/>
            <a:tailEnd/>
          </a:ln>
        </p:spPr>
        <p:txBody>
          <a:bodyPr wrap="none" lIns="0" tIns="0" rIns="0" bIns="0" anchor="b">
            <a:spAutoFit/>
          </a:bodyPr>
          <a:lstStyle/>
          <a:p>
            <a:pPr algn="r" fontAlgn="base">
              <a:spcBef>
                <a:spcPct val="0"/>
              </a:spcBef>
              <a:spcAft>
                <a:spcPct val="0"/>
              </a:spcAft>
              <a:defRPr/>
            </a:pPr>
            <a:fld id="{2CBFF195-9A6E-4D9C-B854-FD342289D947}" type="slidenum">
              <a:rPr lang="en-US" sz="1000">
                <a:solidFill>
                  <a:srgbClr val="000000"/>
                </a:solidFill>
              </a:rPr>
              <a:pPr algn="r" fontAlgn="base">
                <a:spcBef>
                  <a:spcPct val="0"/>
                </a:spcBef>
                <a:spcAft>
                  <a:spcPct val="0"/>
                </a:spcAft>
                <a:defRPr/>
              </a:pPr>
              <a:t>45</a:t>
            </a:fld>
            <a:endParaRPr lang="en-US" sz="1000" dirty="0">
              <a:solidFill>
                <a:srgbClr val="000000"/>
              </a:solidFill>
            </a:endParaRPr>
          </a:p>
        </p:txBody>
      </p:sp>
      <p:grpSp>
        <p:nvGrpSpPr>
          <p:cNvPr id="4" name="Group 32"/>
          <p:cNvGrpSpPr/>
          <p:nvPr/>
        </p:nvGrpSpPr>
        <p:grpSpPr>
          <a:xfrm>
            <a:off x="2438400" y="1524000"/>
            <a:ext cx="4073236" cy="4904509"/>
            <a:chOff x="5084419" y="1744139"/>
            <a:chExt cx="4073236" cy="4904509"/>
          </a:xfrm>
          <a:solidFill>
            <a:schemeClr val="accent3">
              <a:lumMod val="20000"/>
              <a:lumOff val="80000"/>
            </a:schemeClr>
          </a:solidFill>
        </p:grpSpPr>
        <p:sp>
          <p:nvSpPr>
            <p:cNvPr id="48" name="Rectangle 27"/>
            <p:cNvSpPr>
              <a:spLocks noChangeArrowheads="1"/>
            </p:cNvSpPr>
            <p:nvPr/>
          </p:nvSpPr>
          <p:spPr bwMode="auto">
            <a:xfrm>
              <a:off x="5084419" y="1744139"/>
              <a:ext cx="4073236" cy="4904509"/>
            </a:xfrm>
            <a:prstGeom prst="roundRect">
              <a:avLst>
                <a:gd name="adj" fmla="val 16667"/>
              </a:avLst>
            </a:prstGeom>
            <a:grpFill/>
            <a:ln w="38100">
              <a:solidFill>
                <a:srgbClr val="2B8936"/>
              </a:solidFill>
              <a:miter lim="800000"/>
              <a:headEnd/>
              <a:tailEnd/>
            </a:ln>
          </p:spPr>
          <p:txBody>
            <a:bodyPr wrap="none" anchor="ctr"/>
            <a:lstStyle/>
            <a:p>
              <a:pPr algn="ctr" fontAlgn="base">
                <a:spcBef>
                  <a:spcPct val="0"/>
                </a:spcBef>
                <a:spcAft>
                  <a:spcPct val="0"/>
                </a:spcAft>
                <a:defRPr/>
              </a:pPr>
              <a:endParaRPr lang="en-US" dirty="0">
                <a:ln>
                  <a:solidFill>
                    <a:srgbClr val="FFFFFF">
                      <a:lumMod val="50000"/>
                    </a:srgbClr>
                  </a:solidFill>
                </a:ln>
                <a:solidFill>
                  <a:srgbClr val="000000"/>
                </a:solidFill>
              </a:endParaRPr>
            </a:p>
          </p:txBody>
        </p:sp>
        <p:sp>
          <p:nvSpPr>
            <p:cNvPr id="49" name="Content Placeholder 2"/>
            <p:cNvSpPr txBox="1">
              <a:spLocks/>
            </p:cNvSpPr>
            <p:nvPr/>
          </p:nvSpPr>
          <p:spPr bwMode="auto">
            <a:xfrm>
              <a:off x="6458866" y="2353697"/>
              <a:ext cx="2661640" cy="701731"/>
            </a:xfrm>
            <a:prstGeom prst="rect">
              <a:avLst/>
            </a:prstGeom>
            <a:grpFill/>
            <a:ln w="9525">
              <a:noFill/>
              <a:miter lim="800000"/>
              <a:headEnd/>
              <a:tailEnd/>
            </a:ln>
          </p:spPr>
          <p:txBody>
            <a:bodyPr wrap="square">
              <a:spAutoFit/>
            </a:bodyPr>
            <a:lstStyle/>
            <a:p>
              <a:pPr eaLnBrk="0" fontAlgn="base" hangingPunct="0">
                <a:lnSpc>
                  <a:spcPct val="90000"/>
                </a:lnSpc>
                <a:spcBef>
                  <a:spcPct val="50000"/>
                </a:spcBef>
                <a:spcAft>
                  <a:spcPct val="0"/>
                </a:spcAft>
                <a:buSzPct val="100000"/>
              </a:pPr>
              <a:r>
                <a:rPr lang="en-US" sz="2200" b="1" u="sng" dirty="0" smtClean="0">
                  <a:solidFill>
                    <a:srgbClr val="000000"/>
                  </a:solidFill>
                </a:rPr>
                <a:t>Misperceived</a:t>
              </a:r>
              <a:r>
                <a:rPr lang="en-US" sz="2200" dirty="0" smtClean="0">
                  <a:solidFill>
                    <a:srgbClr val="000000"/>
                  </a:solidFill>
                </a:rPr>
                <a:t>                     (colic</a:t>
              </a:r>
              <a:r>
                <a:rPr lang="en-US" sz="2200" dirty="0">
                  <a:solidFill>
                    <a:srgbClr val="000000"/>
                  </a:solidFill>
                </a:rPr>
                <a:t>)</a:t>
              </a:r>
            </a:p>
          </p:txBody>
        </p:sp>
        <p:pic>
          <p:nvPicPr>
            <p:cNvPr id="50" name="Picture 22" descr="GettyImages_78453849"/>
            <p:cNvPicPr>
              <a:picLocks noChangeAspect="1" noChangeArrowheads="1"/>
            </p:cNvPicPr>
            <p:nvPr/>
          </p:nvPicPr>
          <p:blipFill>
            <a:blip r:embed="rId3" cstate="print"/>
            <a:srcRect/>
            <a:stretch>
              <a:fillRect/>
            </a:stretch>
          </p:blipFill>
          <p:spPr bwMode="auto">
            <a:xfrm>
              <a:off x="5435755" y="2277539"/>
              <a:ext cx="958850" cy="950912"/>
            </a:xfrm>
            <a:prstGeom prst="rect">
              <a:avLst/>
            </a:prstGeom>
            <a:ln>
              <a:noFill/>
            </a:ln>
            <a:effectLst>
              <a:softEdge rad="112500"/>
            </a:effectLst>
          </p:spPr>
        </p:pic>
        <p:pic>
          <p:nvPicPr>
            <p:cNvPr id="51" name="Picture 25" descr="SuperStock_1444R-89143"/>
            <p:cNvPicPr>
              <a:picLocks noChangeAspect="1" noChangeArrowheads="1"/>
            </p:cNvPicPr>
            <p:nvPr/>
          </p:nvPicPr>
          <p:blipFill>
            <a:blip r:embed="rId4" cstate="print"/>
            <a:srcRect/>
            <a:stretch>
              <a:fillRect/>
            </a:stretch>
          </p:blipFill>
          <p:spPr bwMode="auto">
            <a:xfrm>
              <a:off x="5435053" y="3248973"/>
              <a:ext cx="963612" cy="944563"/>
            </a:xfrm>
            <a:prstGeom prst="rect">
              <a:avLst/>
            </a:prstGeom>
            <a:ln>
              <a:noFill/>
            </a:ln>
            <a:effectLst>
              <a:softEdge rad="112500"/>
            </a:effectLst>
          </p:spPr>
        </p:pic>
        <p:pic>
          <p:nvPicPr>
            <p:cNvPr id="54" name="Picture 2" descr="https://encrypted-tbn1.gstatic.com/images?q=tbn:ANd9GcQOTjLwG0tR53FD_xJxcgPImjWKL--Yjv1vKMvqLFqtZOlLob5fgg"/>
            <p:cNvPicPr>
              <a:picLocks noChangeAspect="1" noChangeArrowheads="1"/>
            </p:cNvPicPr>
            <p:nvPr/>
          </p:nvPicPr>
          <p:blipFill>
            <a:blip r:embed="rId5" cstate="print"/>
            <a:srcRect l="13833" t="7166" r="7357"/>
            <a:stretch>
              <a:fillRect/>
            </a:stretch>
          </p:blipFill>
          <p:spPr bwMode="auto">
            <a:xfrm>
              <a:off x="5439155" y="4333998"/>
              <a:ext cx="950027" cy="937526"/>
            </a:xfrm>
            <a:prstGeom prst="rect">
              <a:avLst/>
            </a:prstGeom>
            <a:ln>
              <a:noFill/>
            </a:ln>
            <a:effectLst>
              <a:softEdge rad="112500"/>
            </a:effectLst>
          </p:spPr>
        </p:pic>
        <p:pic>
          <p:nvPicPr>
            <p:cNvPr id="55" name="Picture 4" descr="http://www.amazingkids.org/childrensinstitute/userfiles/image/Daisy%20aversion.jpg">
              <a:hlinkClick r:id="rId6"/>
            </p:cNvPr>
            <p:cNvPicPr>
              <a:picLocks noChangeAspect="1" noChangeArrowheads="1"/>
            </p:cNvPicPr>
            <p:nvPr/>
          </p:nvPicPr>
          <p:blipFill>
            <a:blip r:embed="rId7" cstate="print"/>
            <a:srcRect l="18129" r="27845" b="26265"/>
            <a:stretch>
              <a:fillRect/>
            </a:stretch>
          </p:blipFill>
          <p:spPr bwMode="auto">
            <a:xfrm>
              <a:off x="5439157" y="5247215"/>
              <a:ext cx="1045028" cy="950842"/>
            </a:xfrm>
            <a:prstGeom prst="rect">
              <a:avLst/>
            </a:prstGeom>
            <a:ln>
              <a:noFill/>
            </a:ln>
            <a:effectLst>
              <a:softEdge rad="112500"/>
            </a:effectLst>
          </p:spPr>
        </p:pic>
        <p:sp>
          <p:nvSpPr>
            <p:cNvPr id="56" name="Content Placeholder 2"/>
            <p:cNvSpPr txBox="1">
              <a:spLocks/>
            </p:cNvSpPr>
            <p:nvPr/>
          </p:nvSpPr>
          <p:spPr bwMode="auto">
            <a:xfrm>
              <a:off x="6458866" y="3408597"/>
              <a:ext cx="2661640" cy="674031"/>
            </a:xfrm>
            <a:prstGeom prst="rect">
              <a:avLst/>
            </a:prstGeom>
            <a:grpFill/>
            <a:ln w="9525">
              <a:noFill/>
              <a:miter lim="800000"/>
              <a:headEnd/>
              <a:tailEnd/>
            </a:ln>
          </p:spPr>
          <p:txBody>
            <a:bodyPr wrap="square">
              <a:spAutoFit/>
            </a:bodyPr>
            <a:lstStyle/>
            <a:p>
              <a:pPr eaLnBrk="0" fontAlgn="base" hangingPunct="0">
                <a:lnSpc>
                  <a:spcPct val="90000"/>
                </a:lnSpc>
                <a:spcBef>
                  <a:spcPct val="50000"/>
                </a:spcBef>
                <a:spcAft>
                  <a:spcPct val="0"/>
                </a:spcAft>
                <a:buSzPct val="100000"/>
              </a:pPr>
              <a:r>
                <a:rPr lang="en-US" sz="2200" b="1" u="sng" dirty="0" smtClean="0">
                  <a:solidFill>
                    <a:srgbClr val="000000"/>
                  </a:solidFill>
                </a:rPr>
                <a:t>Younger child</a:t>
              </a:r>
              <a:r>
                <a:rPr lang="en-US" sz="2200" dirty="0" smtClean="0">
                  <a:solidFill>
                    <a:srgbClr val="000000"/>
                  </a:solidFill>
                </a:rPr>
                <a:t>                  </a:t>
              </a:r>
              <a:r>
                <a:rPr lang="en-US" sz="2000" dirty="0" smtClean="0">
                  <a:solidFill>
                    <a:srgbClr val="000000"/>
                  </a:solidFill>
                </a:rPr>
                <a:t>(anticipatory anxiety</a:t>
              </a:r>
              <a:r>
                <a:rPr lang="en-US" sz="2000" b="1" dirty="0" smtClean="0">
                  <a:solidFill>
                    <a:srgbClr val="000000"/>
                  </a:solidFill>
                </a:rPr>
                <a:t>)</a:t>
              </a:r>
              <a:endParaRPr lang="en-US" sz="2000" b="1" dirty="0">
                <a:solidFill>
                  <a:srgbClr val="000000"/>
                </a:solidFill>
              </a:endParaRPr>
            </a:p>
          </p:txBody>
        </p:sp>
        <p:sp>
          <p:nvSpPr>
            <p:cNvPr id="57" name="Content Placeholder 2"/>
            <p:cNvSpPr txBox="1">
              <a:spLocks/>
            </p:cNvSpPr>
            <p:nvPr/>
          </p:nvSpPr>
          <p:spPr bwMode="auto">
            <a:xfrm>
              <a:off x="6458866" y="4487247"/>
              <a:ext cx="2661640" cy="674031"/>
            </a:xfrm>
            <a:prstGeom prst="rect">
              <a:avLst/>
            </a:prstGeom>
            <a:grpFill/>
            <a:ln w="9525">
              <a:noFill/>
              <a:miter lim="800000"/>
              <a:headEnd/>
              <a:tailEnd/>
            </a:ln>
          </p:spPr>
          <p:txBody>
            <a:bodyPr wrap="square">
              <a:spAutoFit/>
            </a:bodyPr>
            <a:lstStyle/>
            <a:p>
              <a:pPr eaLnBrk="0" fontAlgn="base" hangingPunct="0">
                <a:lnSpc>
                  <a:spcPct val="90000"/>
                </a:lnSpc>
                <a:spcBef>
                  <a:spcPct val="50000"/>
                </a:spcBef>
                <a:spcAft>
                  <a:spcPct val="0"/>
                </a:spcAft>
                <a:buSzPct val="100000"/>
              </a:pPr>
              <a:r>
                <a:rPr lang="en-US" sz="2200" b="1" u="sng" dirty="0" smtClean="0">
                  <a:solidFill>
                    <a:srgbClr val="000000"/>
                  </a:solidFill>
                </a:rPr>
                <a:t>Older child </a:t>
              </a:r>
              <a:r>
                <a:rPr lang="en-US" sz="2000" dirty="0" smtClean="0">
                  <a:solidFill>
                    <a:srgbClr val="000000"/>
                  </a:solidFill>
                </a:rPr>
                <a:t>(post choking)                </a:t>
              </a:r>
              <a:endParaRPr lang="en-US" sz="2000" dirty="0">
                <a:solidFill>
                  <a:srgbClr val="000000"/>
                </a:solidFill>
              </a:endParaRPr>
            </a:p>
          </p:txBody>
        </p:sp>
        <p:sp>
          <p:nvSpPr>
            <p:cNvPr id="59" name="Content Placeholder 2"/>
            <p:cNvSpPr txBox="1">
              <a:spLocks/>
            </p:cNvSpPr>
            <p:nvPr/>
          </p:nvSpPr>
          <p:spPr bwMode="auto">
            <a:xfrm>
              <a:off x="6458866" y="5407421"/>
              <a:ext cx="2425167" cy="674031"/>
            </a:xfrm>
            <a:prstGeom prst="rect">
              <a:avLst/>
            </a:prstGeom>
            <a:grpFill/>
            <a:ln w="9525">
              <a:noFill/>
              <a:miter lim="800000"/>
              <a:headEnd/>
              <a:tailEnd/>
            </a:ln>
          </p:spPr>
          <p:txBody>
            <a:bodyPr wrap="square">
              <a:spAutoFit/>
            </a:bodyPr>
            <a:lstStyle/>
            <a:p>
              <a:pPr eaLnBrk="0" fontAlgn="base" hangingPunct="0">
                <a:lnSpc>
                  <a:spcPct val="90000"/>
                </a:lnSpc>
                <a:spcBef>
                  <a:spcPct val="50000"/>
                </a:spcBef>
                <a:spcAft>
                  <a:spcPct val="0"/>
                </a:spcAft>
                <a:buSzPct val="100000"/>
              </a:pPr>
              <a:r>
                <a:rPr lang="en-US" sz="2200" b="1" u="sng" dirty="0" smtClean="0">
                  <a:solidFill>
                    <a:srgbClr val="000000"/>
                  </a:solidFill>
                </a:rPr>
                <a:t>Organic </a:t>
              </a:r>
              <a:r>
                <a:rPr lang="en-US" sz="2000" dirty="0" smtClean="0">
                  <a:solidFill>
                    <a:srgbClr val="000000"/>
                  </a:solidFill>
                </a:rPr>
                <a:t>(e.g. GERD and Tube fed</a:t>
              </a:r>
              <a:endParaRPr lang="en-US" sz="2000" dirty="0">
                <a:solidFill>
                  <a:srgbClr val="000000"/>
                </a:solidFill>
              </a:endParaRPr>
            </a:p>
          </p:txBody>
        </p:sp>
      </p:grpSp>
    </p:spTree>
    <p:extLst>
      <p:ext uri="{BB962C8B-B14F-4D97-AF65-F5344CB8AC3E}">
        <p14:creationId xmlns:p14="http://schemas.microsoft.com/office/powerpoint/2010/main" val="36355107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0" y="1426866"/>
            <a:ext cx="9144000" cy="1517301"/>
          </a:xfrm>
          <a:prstGeom prst="rect">
            <a:avLst/>
          </a:prstGeom>
          <a:solidFill>
            <a:schemeClr val="accent3">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smtClean="0">
              <a:solidFill>
                <a:srgbClr val="000000"/>
              </a:solidFill>
              <a:latin typeface="Times"/>
            </a:endParaRPr>
          </a:p>
        </p:txBody>
      </p:sp>
      <p:sp>
        <p:nvSpPr>
          <p:cNvPr id="4098" name="Rectangle 2"/>
          <p:cNvSpPr>
            <a:spLocks noGrp="1" noChangeArrowheads="1"/>
          </p:cNvSpPr>
          <p:nvPr>
            <p:ph type="title"/>
          </p:nvPr>
        </p:nvSpPr>
        <p:spPr>
          <a:xfrm>
            <a:off x="354216" y="457200"/>
            <a:ext cx="8458200" cy="385378"/>
          </a:xfrm>
          <a:noFill/>
        </p:spPr>
        <p:txBody>
          <a:bodyPr>
            <a:noAutofit/>
          </a:bodyPr>
          <a:lstStyle/>
          <a:p>
            <a:pPr algn="ctr">
              <a:lnSpc>
                <a:spcPct val="90000"/>
              </a:lnSpc>
            </a:pPr>
            <a:r>
              <a:rPr lang="en-US" altLang="en-US" sz="3600" dirty="0" smtClean="0">
                <a:ea typeface="ヒラギノ角ゴ Pro W3" charset="-128"/>
              </a:rPr>
              <a:t>Fear of Feeding</a:t>
            </a:r>
          </a:p>
        </p:txBody>
      </p:sp>
      <p:sp>
        <p:nvSpPr>
          <p:cNvPr id="3" name="TextBox 2"/>
          <p:cNvSpPr txBox="1"/>
          <p:nvPr/>
        </p:nvSpPr>
        <p:spPr>
          <a:xfrm>
            <a:off x="174442" y="2939846"/>
            <a:ext cx="8969557" cy="3785652"/>
          </a:xfrm>
          <a:prstGeom prst="rect">
            <a:avLst/>
          </a:prstGeom>
          <a:solidFill>
            <a:schemeClr val="bg1"/>
          </a:solidFill>
        </p:spPr>
        <p:txBody>
          <a:bodyPr wrap="square" rtlCol="0">
            <a:spAutoFit/>
          </a:bodyPr>
          <a:lstStyle/>
          <a:p>
            <a:pPr fontAlgn="base">
              <a:spcBef>
                <a:spcPct val="0"/>
              </a:spcBef>
              <a:spcAft>
                <a:spcPct val="0"/>
              </a:spcAft>
            </a:pPr>
            <a:endParaRPr lang="en-GB" sz="2400" dirty="0" smtClean="0">
              <a:solidFill>
                <a:srgbClr val="000000"/>
              </a:solidFill>
            </a:endParaRPr>
          </a:p>
          <a:p>
            <a:pPr fontAlgn="base">
              <a:spcBef>
                <a:spcPct val="0"/>
              </a:spcBef>
              <a:spcAft>
                <a:spcPct val="0"/>
              </a:spcAft>
            </a:pPr>
            <a:endParaRPr lang="en-GB" sz="2400" dirty="0">
              <a:solidFill>
                <a:srgbClr val="000000"/>
              </a:solidFill>
            </a:endParaRPr>
          </a:p>
          <a:p>
            <a:pPr fontAlgn="base">
              <a:spcBef>
                <a:spcPct val="0"/>
              </a:spcBef>
              <a:spcAft>
                <a:spcPct val="0"/>
              </a:spcAft>
            </a:pPr>
            <a:endParaRPr lang="en-GB" sz="2400" dirty="0" smtClean="0">
              <a:solidFill>
                <a:srgbClr val="000000"/>
              </a:solidFill>
            </a:endParaRPr>
          </a:p>
          <a:p>
            <a:pPr fontAlgn="base">
              <a:spcBef>
                <a:spcPct val="0"/>
              </a:spcBef>
              <a:spcAft>
                <a:spcPct val="0"/>
              </a:spcAft>
            </a:pPr>
            <a:endParaRPr lang="en-GB" sz="2400" dirty="0">
              <a:solidFill>
                <a:srgbClr val="000000"/>
              </a:solidFill>
            </a:endParaRPr>
          </a:p>
          <a:p>
            <a:pPr fontAlgn="base">
              <a:spcBef>
                <a:spcPct val="0"/>
              </a:spcBef>
              <a:spcAft>
                <a:spcPct val="0"/>
              </a:spcAft>
            </a:pPr>
            <a:endParaRPr lang="en-GB" sz="2400" dirty="0" smtClean="0">
              <a:solidFill>
                <a:srgbClr val="000000"/>
              </a:solidFill>
            </a:endParaRPr>
          </a:p>
          <a:p>
            <a:pPr fontAlgn="base">
              <a:spcBef>
                <a:spcPct val="0"/>
              </a:spcBef>
              <a:spcAft>
                <a:spcPct val="0"/>
              </a:spcAft>
            </a:pPr>
            <a:endParaRPr lang="en-GB" sz="2400" dirty="0">
              <a:solidFill>
                <a:srgbClr val="000000"/>
              </a:solidFill>
            </a:endParaRPr>
          </a:p>
          <a:p>
            <a:pPr fontAlgn="base">
              <a:spcBef>
                <a:spcPct val="0"/>
              </a:spcBef>
              <a:spcAft>
                <a:spcPct val="0"/>
              </a:spcAft>
            </a:pPr>
            <a:endParaRPr lang="en-GB" sz="2400" dirty="0" smtClean="0">
              <a:solidFill>
                <a:srgbClr val="000000"/>
              </a:solidFill>
            </a:endParaRPr>
          </a:p>
          <a:p>
            <a:pPr fontAlgn="base">
              <a:spcBef>
                <a:spcPct val="0"/>
              </a:spcBef>
              <a:spcAft>
                <a:spcPct val="0"/>
              </a:spcAft>
            </a:pPr>
            <a:endParaRPr lang="en-GB" sz="2400" dirty="0">
              <a:solidFill>
                <a:srgbClr val="000000"/>
              </a:solidFill>
            </a:endParaRPr>
          </a:p>
          <a:p>
            <a:pPr fontAlgn="base">
              <a:spcBef>
                <a:spcPct val="0"/>
              </a:spcBef>
              <a:spcAft>
                <a:spcPct val="0"/>
              </a:spcAft>
            </a:pPr>
            <a:endParaRPr lang="en-GB" sz="2400" dirty="0" smtClean="0">
              <a:solidFill>
                <a:srgbClr val="000000"/>
              </a:solidFill>
            </a:endParaRPr>
          </a:p>
          <a:p>
            <a:pPr fontAlgn="base">
              <a:spcBef>
                <a:spcPct val="0"/>
              </a:spcBef>
              <a:spcAft>
                <a:spcPct val="0"/>
              </a:spcAft>
            </a:pPr>
            <a:endParaRPr lang="en-GB" sz="2400" dirty="0">
              <a:solidFill>
                <a:srgbClr val="000000"/>
              </a:solidFill>
            </a:endParaRPr>
          </a:p>
        </p:txBody>
      </p:sp>
      <p:sp>
        <p:nvSpPr>
          <p:cNvPr id="21" name="TextBox 20"/>
          <p:cNvSpPr txBox="1"/>
          <p:nvPr/>
        </p:nvSpPr>
        <p:spPr>
          <a:xfrm>
            <a:off x="221064" y="2939846"/>
            <a:ext cx="2179270" cy="2031325"/>
          </a:xfrm>
          <a:prstGeom prst="rect">
            <a:avLst/>
          </a:prstGeom>
          <a:solidFill>
            <a:schemeClr val="bg1"/>
          </a:solidFill>
        </p:spPr>
        <p:txBody>
          <a:bodyPr wrap="square" rtlCol="0">
            <a:spAutoFit/>
          </a:bodyPr>
          <a:lstStyle/>
          <a:p>
            <a:pPr fontAlgn="base">
              <a:spcBef>
                <a:spcPct val="100000"/>
              </a:spcBef>
              <a:spcAft>
                <a:spcPct val="0"/>
              </a:spcAft>
            </a:pPr>
            <a:r>
              <a:rPr lang="en-US" sz="1600" dirty="0" smtClean="0">
                <a:solidFill>
                  <a:srgbClr val="000000"/>
                </a:solidFill>
              </a:rPr>
              <a:t>- </a:t>
            </a:r>
            <a:r>
              <a:rPr lang="en-US" dirty="0" smtClean="0">
                <a:solidFill>
                  <a:srgbClr val="000000"/>
                </a:solidFill>
              </a:rPr>
              <a:t> </a:t>
            </a:r>
            <a:r>
              <a:rPr lang="en-US" dirty="0">
                <a:solidFill>
                  <a:srgbClr val="000000"/>
                </a:solidFill>
              </a:rPr>
              <a:t>Inconsolable crying  </a:t>
            </a:r>
            <a:r>
              <a:rPr lang="en-US" dirty="0" smtClean="0">
                <a:solidFill>
                  <a:srgbClr val="000000"/>
                </a:solidFill>
              </a:rPr>
              <a:t>under age </a:t>
            </a:r>
            <a:r>
              <a:rPr lang="en-US" dirty="0">
                <a:solidFill>
                  <a:srgbClr val="000000"/>
                </a:solidFill>
              </a:rPr>
              <a:t>four    </a:t>
            </a:r>
            <a:r>
              <a:rPr lang="en-US" dirty="0" smtClean="0">
                <a:solidFill>
                  <a:srgbClr val="000000"/>
                </a:solidFill>
              </a:rPr>
              <a:t>                     </a:t>
            </a:r>
            <a:r>
              <a:rPr lang="en-US" dirty="0">
                <a:solidFill>
                  <a:srgbClr val="000000"/>
                </a:solidFill>
              </a:rPr>
              <a:t>- </a:t>
            </a:r>
            <a:r>
              <a:rPr lang="en-US" dirty="0" smtClean="0">
                <a:solidFill>
                  <a:srgbClr val="000000"/>
                </a:solidFill>
              </a:rPr>
              <a:t> No </a:t>
            </a:r>
            <a:r>
              <a:rPr lang="en-US" dirty="0">
                <a:solidFill>
                  <a:srgbClr val="000000"/>
                </a:solidFill>
              </a:rPr>
              <a:t>pathology </a:t>
            </a:r>
            <a:r>
              <a:rPr lang="en-US" dirty="0" smtClean="0">
                <a:solidFill>
                  <a:srgbClr val="000000"/>
                </a:solidFill>
              </a:rPr>
              <a:t>            -  Dif</a:t>
            </a:r>
            <a:r>
              <a:rPr lang="en-US" dirty="0">
                <a:solidFill>
                  <a:srgbClr val="000000"/>
                </a:solidFill>
              </a:rPr>
              <a:t>. </a:t>
            </a:r>
            <a:r>
              <a:rPr lang="en-US" dirty="0" smtClean="0">
                <a:solidFill>
                  <a:srgbClr val="000000"/>
                </a:solidFill>
              </a:rPr>
              <a:t>Diagnosis: protein </a:t>
            </a:r>
            <a:r>
              <a:rPr lang="en-US" dirty="0">
                <a:solidFill>
                  <a:srgbClr val="000000"/>
                </a:solidFill>
              </a:rPr>
              <a:t>sensitivity to constipation                    </a:t>
            </a:r>
            <a:r>
              <a:rPr lang="en-US" dirty="0" smtClean="0">
                <a:solidFill>
                  <a:srgbClr val="000000"/>
                </a:solidFill>
              </a:rPr>
              <a:t>-  Fed </a:t>
            </a:r>
            <a:r>
              <a:rPr lang="en-US" dirty="0">
                <a:solidFill>
                  <a:srgbClr val="000000"/>
                </a:solidFill>
              </a:rPr>
              <a:t>too </a:t>
            </a:r>
            <a:r>
              <a:rPr lang="en-US" dirty="0" smtClean="0">
                <a:solidFill>
                  <a:srgbClr val="000000"/>
                </a:solidFill>
              </a:rPr>
              <a:t>frequently</a:t>
            </a:r>
            <a:endParaRPr lang="en-US" dirty="0">
              <a:solidFill>
                <a:srgbClr val="000000"/>
              </a:solidFill>
            </a:endParaRPr>
          </a:p>
        </p:txBody>
      </p:sp>
      <p:sp>
        <p:nvSpPr>
          <p:cNvPr id="25" name="TextBox 24"/>
          <p:cNvSpPr txBox="1"/>
          <p:nvPr/>
        </p:nvSpPr>
        <p:spPr>
          <a:xfrm>
            <a:off x="2400334" y="2953460"/>
            <a:ext cx="2263464" cy="2585323"/>
          </a:xfrm>
          <a:prstGeom prst="rect">
            <a:avLst/>
          </a:prstGeom>
          <a:solidFill>
            <a:schemeClr val="bg1"/>
          </a:solidFill>
        </p:spPr>
        <p:txBody>
          <a:bodyPr wrap="square" rtlCol="0">
            <a:spAutoFit/>
          </a:bodyPr>
          <a:lstStyle/>
          <a:p>
            <a:pPr fontAlgn="base">
              <a:spcBef>
                <a:spcPct val="0"/>
              </a:spcBef>
              <a:spcAft>
                <a:spcPct val="0"/>
              </a:spcAft>
            </a:pPr>
            <a:r>
              <a:rPr lang="en-GB" dirty="0">
                <a:solidFill>
                  <a:srgbClr val="000000"/>
                </a:solidFill>
              </a:rPr>
              <a:t>- </a:t>
            </a:r>
            <a:r>
              <a:rPr lang="en-GB" dirty="0" smtClean="0">
                <a:solidFill>
                  <a:srgbClr val="000000"/>
                </a:solidFill>
              </a:rPr>
              <a:t> Cries </a:t>
            </a:r>
            <a:r>
              <a:rPr lang="en-GB" dirty="0">
                <a:solidFill>
                  <a:srgbClr val="000000"/>
                </a:solidFill>
              </a:rPr>
              <a:t>at sight of food or high chair</a:t>
            </a:r>
          </a:p>
          <a:p>
            <a:pPr fontAlgn="base">
              <a:spcBef>
                <a:spcPct val="0"/>
              </a:spcBef>
              <a:spcAft>
                <a:spcPct val="0"/>
              </a:spcAft>
            </a:pPr>
            <a:r>
              <a:rPr lang="en-GB" dirty="0">
                <a:solidFill>
                  <a:srgbClr val="000000"/>
                </a:solidFill>
              </a:rPr>
              <a:t>- </a:t>
            </a:r>
            <a:r>
              <a:rPr lang="en-GB" dirty="0" smtClean="0">
                <a:solidFill>
                  <a:srgbClr val="000000"/>
                </a:solidFill>
              </a:rPr>
              <a:t> Hungary </a:t>
            </a:r>
            <a:r>
              <a:rPr lang="en-GB" dirty="0">
                <a:solidFill>
                  <a:srgbClr val="000000"/>
                </a:solidFill>
              </a:rPr>
              <a:t>but in pain after a few sucks </a:t>
            </a:r>
          </a:p>
          <a:p>
            <a:pPr fontAlgn="base">
              <a:spcBef>
                <a:spcPct val="0"/>
              </a:spcBef>
              <a:spcAft>
                <a:spcPct val="0"/>
              </a:spcAft>
              <a:buFontTx/>
              <a:buChar char="-"/>
            </a:pPr>
            <a:r>
              <a:rPr lang="en-GB" dirty="0" smtClean="0">
                <a:solidFill>
                  <a:srgbClr val="000000"/>
                </a:solidFill>
              </a:rPr>
              <a:t>  Sleep </a:t>
            </a:r>
            <a:r>
              <a:rPr lang="en-GB" dirty="0">
                <a:solidFill>
                  <a:srgbClr val="000000"/>
                </a:solidFill>
              </a:rPr>
              <a:t>feeds </a:t>
            </a:r>
          </a:p>
          <a:p>
            <a:pPr fontAlgn="base">
              <a:spcBef>
                <a:spcPct val="100000"/>
              </a:spcBef>
              <a:spcAft>
                <a:spcPct val="0"/>
              </a:spcAft>
            </a:pPr>
            <a:endParaRPr lang="en-GB" dirty="0" smtClean="0">
              <a:solidFill>
                <a:srgbClr val="000000"/>
              </a:solidFill>
            </a:endParaRPr>
          </a:p>
          <a:p>
            <a:pPr fontAlgn="base">
              <a:spcBef>
                <a:spcPct val="100000"/>
              </a:spcBef>
              <a:spcAft>
                <a:spcPct val="0"/>
              </a:spcAft>
            </a:pPr>
            <a:endParaRPr lang="en-GB" dirty="0">
              <a:solidFill>
                <a:srgbClr val="000000"/>
              </a:solidFill>
            </a:endParaRPr>
          </a:p>
        </p:txBody>
      </p:sp>
      <p:sp>
        <p:nvSpPr>
          <p:cNvPr id="26" name="TextBox 25"/>
          <p:cNvSpPr txBox="1"/>
          <p:nvPr/>
        </p:nvSpPr>
        <p:spPr>
          <a:xfrm>
            <a:off x="2534560" y="5374859"/>
            <a:ext cx="2228788" cy="2308324"/>
          </a:xfrm>
          <a:prstGeom prst="rect">
            <a:avLst/>
          </a:prstGeom>
          <a:solidFill>
            <a:schemeClr val="bg1"/>
          </a:solidFill>
        </p:spPr>
        <p:txBody>
          <a:bodyPr wrap="square" rtlCol="0">
            <a:spAutoFit/>
          </a:bodyPr>
          <a:lstStyle/>
          <a:p>
            <a:pPr fontAlgn="base">
              <a:spcBef>
                <a:spcPct val="100000"/>
              </a:spcBef>
              <a:spcAft>
                <a:spcPct val="0"/>
              </a:spcAft>
            </a:pPr>
            <a:r>
              <a:rPr lang="en-GB" b="1" dirty="0" smtClean="0">
                <a:solidFill>
                  <a:srgbClr val="008000"/>
                </a:solidFill>
              </a:rPr>
              <a:t>Avoid noxious feeding and desensitize with sleep feeding </a:t>
            </a:r>
          </a:p>
          <a:p>
            <a:pPr fontAlgn="base">
              <a:spcBef>
                <a:spcPct val="100000"/>
              </a:spcBef>
              <a:spcAft>
                <a:spcPct val="0"/>
              </a:spcAft>
            </a:pPr>
            <a:endParaRPr lang="en-GB" b="1" dirty="0">
              <a:solidFill>
                <a:srgbClr val="008000"/>
              </a:solidFill>
            </a:endParaRPr>
          </a:p>
          <a:p>
            <a:pPr fontAlgn="base">
              <a:spcBef>
                <a:spcPct val="100000"/>
              </a:spcBef>
              <a:spcAft>
                <a:spcPct val="0"/>
              </a:spcAft>
            </a:pPr>
            <a:endParaRPr lang="en-GB" b="1" dirty="0">
              <a:solidFill>
                <a:srgbClr val="008000"/>
              </a:solidFill>
            </a:endParaRPr>
          </a:p>
        </p:txBody>
      </p:sp>
      <p:sp>
        <p:nvSpPr>
          <p:cNvPr id="27" name="TextBox 26"/>
          <p:cNvSpPr txBox="1"/>
          <p:nvPr/>
        </p:nvSpPr>
        <p:spPr>
          <a:xfrm>
            <a:off x="4624967" y="2924680"/>
            <a:ext cx="2213946" cy="2585323"/>
          </a:xfrm>
          <a:prstGeom prst="rect">
            <a:avLst/>
          </a:prstGeom>
          <a:solidFill>
            <a:schemeClr val="bg1"/>
          </a:solidFill>
        </p:spPr>
        <p:txBody>
          <a:bodyPr wrap="square" rtlCol="0">
            <a:spAutoFit/>
          </a:bodyPr>
          <a:lstStyle/>
          <a:p>
            <a:pPr marL="0" lvl="1" fontAlgn="base">
              <a:spcBef>
                <a:spcPct val="0"/>
              </a:spcBef>
              <a:spcAft>
                <a:spcPct val="0"/>
              </a:spcAft>
            </a:pPr>
            <a:r>
              <a:rPr lang="en-US" dirty="0" smtClean="0">
                <a:solidFill>
                  <a:srgbClr val="000000"/>
                </a:solidFill>
              </a:rPr>
              <a:t>-  Sudden </a:t>
            </a:r>
            <a:r>
              <a:rPr lang="en-US" dirty="0">
                <a:solidFill>
                  <a:srgbClr val="000000"/>
                </a:solidFill>
              </a:rPr>
              <a:t>transition from normal to no eating                                  - </a:t>
            </a:r>
            <a:r>
              <a:rPr lang="en-US" dirty="0" smtClean="0">
                <a:solidFill>
                  <a:srgbClr val="000000"/>
                </a:solidFill>
              </a:rPr>
              <a:t> Usually </a:t>
            </a:r>
            <a:r>
              <a:rPr lang="en-US" dirty="0">
                <a:solidFill>
                  <a:srgbClr val="000000"/>
                </a:solidFill>
              </a:rPr>
              <a:t>post chocking                      - </a:t>
            </a:r>
            <a:r>
              <a:rPr lang="en-US" dirty="0" smtClean="0">
                <a:solidFill>
                  <a:srgbClr val="000000"/>
                </a:solidFill>
              </a:rPr>
              <a:t> Rejects </a:t>
            </a:r>
            <a:r>
              <a:rPr lang="en-US" dirty="0">
                <a:solidFill>
                  <a:srgbClr val="000000"/>
                </a:solidFill>
              </a:rPr>
              <a:t>solid food  </a:t>
            </a:r>
          </a:p>
          <a:p>
            <a:pPr fontAlgn="base">
              <a:spcBef>
                <a:spcPct val="0"/>
              </a:spcBef>
              <a:spcAft>
                <a:spcPct val="0"/>
              </a:spcAft>
            </a:pPr>
            <a:endParaRPr lang="en-US" dirty="0">
              <a:solidFill>
                <a:srgbClr val="000000"/>
              </a:solidFill>
            </a:endParaRPr>
          </a:p>
          <a:p>
            <a:pPr marL="285750" indent="-285750" fontAlgn="base">
              <a:spcBef>
                <a:spcPct val="100000"/>
              </a:spcBef>
              <a:spcAft>
                <a:spcPct val="0"/>
              </a:spcAft>
              <a:buFontTx/>
              <a:buChar char="-"/>
            </a:pPr>
            <a:endParaRPr lang="en-US" dirty="0">
              <a:solidFill>
                <a:srgbClr val="000000"/>
              </a:solidFill>
            </a:endParaRPr>
          </a:p>
        </p:txBody>
      </p:sp>
      <p:sp>
        <p:nvSpPr>
          <p:cNvPr id="28" name="TextBox 27"/>
          <p:cNvSpPr txBox="1"/>
          <p:nvPr/>
        </p:nvSpPr>
        <p:spPr>
          <a:xfrm>
            <a:off x="6987800" y="2953460"/>
            <a:ext cx="2156200" cy="2308324"/>
          </a:xfrm>
          <a:prstGeom prst="rect">
            <a:avLst/>
          </a:prstGeom>
          <a:solidFill>
            <a:schemeClr val="bg1"/>
          </a:solidFill>
        </p:spPr>
        <p:txBody>
          <a:bodyPr wrap="square" rtlCol="0">
            <a:spAutoFit/>
          </a:bodyPr>
          <a:lstStyle/>
          <a:p>
            <a:pPr fontAlgn="base">
              <a:spcBef>
                <a:spcPct val="0"/>
              </a:spcBef>
              <a:spcAft>
                <a:spcPct val="0"/>
              </a:spcAft>
              <a:buClr>
                <a:srgbClr val="C00000"/>
              </a:buClr>
            </a:pPr>
            <a:r>
              <a:rPr lang="en-GB" dirty="0" smtClean="0">
                <a:solidFill>
                  <a:srgbClr val="000000"/>
                </a:solidFill>
              </a:rPr>
              <a:t>- </a:t>
            </a:r>
            <a:r>
              <a:rPr lang="en-GB" dirty="0">
                <a:solidFill>
                  <a:srgbClr val="000000"/>
                </a:solidFill>
              </a:rPr>
              <a:t>Overt pathology          </a:t>
            </a:r>
            <a:r>
              <a:rPr lang="en-GB" dirty="0" smtClean="0">
                <a:solidFill>
                  <a:srgbClr val="000000"/>
                </a:solidFill>
              </a:rPr>
              <a:t>- Frequently </a:t>
            </a:r>
            <a:r>
              <a:rPr lang="en-GB" dirty="0">
                <a:solidFill>
                  <a:srgbClr val="000000"/>
                </a:solidFill>
              </a:rPr>
              <a:t>tube fed              </a:t>
            </a:r>
            <a:r>
              <a:rPr lang="en-GB" dirty="0" smtClean="0">
                <a:solidFill>
                  <a:srgbClr val="000000"/>
                </a:solidFill>
              </a:rPr>
              <a:t>            - Suppressed </a:t>
            </a:r>
            <a:r>
              <a:rPr lang="en-GB" dirty="0">
                <a:solidFill>
                  <a:srgbClr val="000000"/>
                </a:solidFill>
              </a:rPr>
              <a:t>appetite           </a:t>
            </a:r>
            <a:r>
              <a:rPr lang="en-GB" dirty="0" smtClean="0">
                <a:solidFill>
                  <a:srgbClr val="000000"/>
                </a:solidFill>
              </a:rPr>
              <a:t>           </a:t>
            </a:r>
            <a:r>
              <a:rPr lang="en-GB" dirty="0">
                <a:solidFill>
                  <a:srgbClr val="000000"/>
                </a:solidFill>
              </a:rPr>
              <a:t>- </a:t>
            </a:r>
            <a:r>
              <a:rPr lang="en-GB" dirty="0" smtClean="0">
                <a:solidFill>
                  <a:srgbClr val="000000"/>
                </a:solidFill>
              </a:rPr>
              <a:t>Visceral </a:t>
            </a:r>
            <a:r>
              <a:rPr lang="en-GB" dirty="0">
                <a:solidFill>
                  <a:srgbClr val="000000"/>
                </a:solidFill>
              </a:rPr>
              <a:t>hyperalgesia                                 </a:t>
            </a:r>
          </a:p>
          <a:p>
            <a:pPr marL="228600" indent="-228600" eaLnBrk="0" fontAlgn="base" hangingPunct="0">
              <a:spcBef>
                <a:spcPct val="0"/>
              </a:spcBef>
              <a:spcAft>
                <a:spcPct val="0"/>
              </a:spcAft>
              <a:buClr>
                <a:srgbClr val="3B284A"/>
              </a:buClr>
              <a:defRPr/>
            </a:pPr>
            <a:endParaRPr lang="en-GB" kern="0" dirty="0" smtClean="0">
              <a:solidFill>
                <a:srgbClr val="000000"/>
              </a:solidFill>
              <a:cs typeface="ヒラギノ角ゴ Pro W3"/>
            </a:endParaRPr>
          </a:p>
          <a:p>
            <a:pPr marL="228600" indent="-228600" eaLnBrk="0" fontAlgn="base" hangingPunct="0">
              <a:spcBef>
                <a:spcPct val="0"/>
              </a:spcBef>
              <a:spcAft>
                <a:spcPct val="0"/>
              </a:spcAft>
              <a:buClr>
                <a:srgbClr val="3B284A"/>
              </a:buClr>
              <a:defRPr/>
            </a:pPr>
            <a:endParaRPr lang="en-GB" kern="0" dirty="0">
              <a:solidFill>
                <a:srgbClr val="000000"/>
              </a:solidFill>
              <a:cs typeface="ヒラギノ角ゴ Pro W3"/>
            </a:endParaRPr>
          </a:p>
        </p:txBody>
      </p:sp>
      <p:sp>
        <p:nvSpPr>
          <p:cNvPr id="36" name="TextBox 35"/>
          <p:cNvSpPr txBox="1"/>
          <p:nvPr/>
        </p:nvSpPr>
        <p:spPr>
          <a:xfrm>
            <a:off x="4763348" y="5288340"/>
            <a:ext cx="2179270" cy="923330"/>
          </a:xfrm>
          <a:prstGeom prst="rect">
            <a:avLst/>
          </a:prstGeom>
          <a:solidFill>
            <a:schemeClr val="bg1"/>
          </a:solidFill>
        </p:spPr>
        <p:txBody>
          <a:bodyPr wrap="square" rtlCol="0">
            <a:spAutoFit/>
          </a:bodyPr>
          <a:lstStyle/>
          <a:p>
            <a:pPr fontAlgn="base">
              <a:spcBef>
                <a:spcPct val="100000"/>
              </a:spcBef>
              <a:spcAft>
                <a:spcPct val="0"/>
              </a:spcAft>
            </a:pPr>
            <a:r>
              <a:rPr lang="en-US" b="1" dirty="0">
                <a:solidFill>
                  <a:srgbClr val="008000"/>
                </a:solidFill>
              </a:rPr>
              <a:t>Avoid coercion </a:t>
            </a:r>
            <a:r>
              <a:rPr lang="en-US" b="1" dirty="0" smtClean="0">
                <a:solidFill>
                  <a:srgbClr val="008000"/>
                </a:solidFill>
              </a:rPr>
              <a:t>Reassure and reduce stress </a:t>
            </a:r>
            <a:endParaRPr lang="en-GB" b="1" dirty="0">
              <a:solidFill>
                <a:srgbClr val="008000"/>
              </a:solidFill>
            </a:endParaRPr>
          </a:p>
        </p:txBody>
      </p:sp>
      <p:sp>
        <p:nvSpPr>
          <p:cNvPr id="37" name="TextBox 36"/>
          <p:cNvSpPr txBox="1"/>
          <p:nvPr/>
        </p:nvSpPr>
        <p:spPr>
          <a:xfrm>
            <a:off x="6987800" y="5288340"/>
            <a:ext cx="2191035" cy="646331"/>
          </a:xfrm>
          <a:prstGeom prst="rect">
            <a:avLst/>
          </a:prstGeom>
          <a:solidFill>
            <a:schemeClr val="bg1"/>
          </a:solidFill>
        </p:spPr>
        <p:txBody>
          <a:bodyPr wrap="square" rtlCol="0">
            <a:spAutoFit/>
          </a:bodyPr>
          <a:lstStyle>
            <a:defPPr>
              <a:defRPr lang="en-US"/>
            </a:defPPr>
            <a:lvl1pPr>
              <a:spcBef>
                <a:spcPct val="100000"/>
              </a:spcBef>
              <a:defRPr sz="1800">
                <a:solidFill>
                  <a:srgbClr val="0033CC"/>
                </a:solidFill>
              </a:defRPr>
            </a:lvl1pPr>
          </a:lstStyle>
          <a:p>
            <a:pPr fontAlgn="base">
              <a:spcAft>
                <a:spcPct val="0"/>
              </a:spcAft>
            </a:pPr>
            <a:r>
              <a:rPr lang="en-GB" altLang="en-US" b="1" dirty="0" smtClean="0">
                <a:solidFill>
                  <a:srgbClr val="008000"/>
                </a:solidFill>
              </a:rPr>
              <a:t>Multi-disciplinary resolution</a:t>
            </a:r>
            <a:endParaRPr lang="en-GB" altLang="en-US" b="1" dirty="0">
              <a:solidFill>
                <a:srgbClr val="008000"/>
              </a:solidFill>
            </a:endParaRPr>
          </a:p>
        </p:txBody>
      </p:sp>
      <p:sp>
        <p:nvSpPr>
          <p:cNvPr id="33" name="Rectangle 3"/>
          <p:cNvSpPr>
            <a:spLocks noChangeArrowheads="1"/>
          </p:cNvSpPr>
          <p:nvPr/>
        </p:nvSpPr>
        <p:spPr bwMode="auto">
          <a:xfrm>
            <a:off x="231113" y="2326203"/>
            <a:ext cx="2146151" cy="541073"/>
          </a:xfrm>
          <a:prstGeom prst="rect">
            <a:avLst/>
          </a:prstGeom>
          <a:solidFill>
            <a:schemeClr val="accent3">
              <a:lumMod val="40000"/>
              <a:lumOff val="60000"/>
            </a:schemeClr>
          </a:solidFill>
          <a:ln w="12700">
            <a:noFill/>
            <a:miter lim="800000"/>
            <a:headEnd/>
            <a:tailEnd/>
          </a:ln>
        </p:spPr>
        <p:txBody>
          <a:bodyPr lIns="90488" tIns="44450" rIns="90488" bIns="44450" anchor="ctr"/>
          <a:lstStyle/>
          <a:p>
            <a:pPr algn="ctr" fontAlgn="base">
              <a:lnSpc>
                <a:spcPct val="90000"/>
              </a:lnSpc>
              <a:spcBef>
                <a:spcPct val="0"/>
              </a:spcBef>
              <a:spcAft>
                <a:spcPct val="0"/>
              </a:spcAft>
            </a:pPr>
            <a:r>
              <a:rPr lang="en-US" b="1" dirty="0" smtClean="0">
                <a:solidFill>
                  <a:srgbClr val="000000"/>
                </a:solidFill>
              </a:rPr>
              <a:t>Misperceived</a:t>
            </a:r>
            <a:endParaRPr lang="en-US" b="1" dirty="0">
              <a:solidFill>
                <a:srgbClr val="000000"/>
              </a:solidFill>
            </a:endParaRPr>
          </a:p>
        </p:txBody>
      </p:sp>
      <p:sp>
        <p:nvSpPr>
          <p:cNvPr id="34" name="Rectangle 5"/>
          <p:cNvSpPr>
            <a:spLocks noChangeArrowheads="1"/>
          </p:cNvSpPr>
          <p:nvPr/>
        </p:nvSpPr>
        <p:spPr bwMode="auto">
          <a:xfrm>
            <a:off x="2170449" y="2250846"/>
            <a:ext cx="2421652" cy="691787"/>
          </a:xfrm>
          <a:prstGeom prst="rect">
            <a:avLst/>
          </a:prstGeom>
          <a:solidFill>
            <a:schemeClr val="accent3">
              <a:lumMod val="40000"/>
              <a:lumOff val="60000"/>
            </a:schemeClr>
          </a:solidFill>
          <a:ln w="12700">
            <a:noFill/>
            <a:miter lim="800000"/>
            <a:headEnd/>
            <a:tailEnd/>
          </a:ln>
        </p:spPr>
        <p:txBody>
          <a:bodyPr lIns="90488" tIns="44450" rIns="90488" bIns="44450" anchor="ctr"/>
          <a:lstStyle/>
          <a:p>
            <a:pPr algn="ctr" fontAlgn="base">
              <a:lnSpc>
                <a:spcPct val="90000"/>
              </a:lnSpc>
              <a:spcBef>
                <a:spcPct val="0"/>
              </a:spcBef>
              <a:spcAft>
                <a:spcPct val="0"/>
              </a:spcAft>
            </a:pPr>
            <a:r>
              <a:rPr lang="en-US" b="1" dirty="0" smtClean="0">
                <a:solidFill>
                  <a:srgbClr val="000000"/>
                </a:solidFill>
              </a:rPr>
              <a:t>Young Child</a:t>
            </a:r>
            <a:endParaRPr lang="en-US" b="1" dirty="0">
              <a:solidFill>
                <a:srgbClr val="000000"/>
              </a:solidFill>
            </a:endParaRPr>
          </a:p>
        </p:txBody>
      </p:sp>
      <p:sp>
        <p:nvSpPr>
          <p:cNvPr id="35" name="Rectangle 7"/>
          <p:cNvSpPr>
            <a:spLocks noChangeArrowheads="1"/>
          </p:cNvSpPr>
          <p:nvPr/>
        </p:nvSpPr>
        <p:spPr bwMode="auto">
          <a:xfrm>
            <a:off x="4531255" y="2240018"/>
            <a:ext cx="2146151" cy="713442"/>
          </a:xfrm>
          <a:prstGeom prst="rect">
            <a:avLst/>
          </a:prstGeom>
          <a:solidFill>
            <a:schemeClr val="accent3">
              <a:lumMod val="40000"/>
              <a:lumOff val="60000"/>
            </a:schemeClr>
          </a:solidFill>
          <a:ln w="12700">
            <a:noFill/>
            <a:miter lim="800000"/>
            <a:headEnd/>
            <a:tailEnd/>
          </a:ln>
        </p:spPr>
        <p:txBody>
          <a:bodyPr lIns="90488" tIns="44450" rIns="90488" bIns="44450" anchor="ctr"/>
          <a:lstStyle/>
          <a:p>
            <a:pPr algn="ctr" fontAlgn="base">
              <a:lnSpc>
                <a:spcPct val="90000"/>
              </a:lnSpc>
              <a:spcBef>
                <a:spcPct val="0"/>
              </a:spcBef>
              <a:spcAft>
                <a:spcPct val="0"/>
              </a:spcAft>
            </a:pPr>
            <a:r>
              <a:rPr lang="en-US" b="1" dirty="0" smtClean="0">
                <a:solidFill>
                  <a:srgbClr val="000000"/>
                </a:solidFill>
              </a:rPr>
              <a:t>Older Child</a:t>
            </a:r>
            <a:endParaRPr lang="en-US" b="1" dirty="0">
              <a:solidFill>
                <a:srgbClr val="000000"/>
              </a:solidFill>
            </a:endParaRPr>
          </a:p>
        </p:txBody>
      </p:sp>
      <p:sp>
        <p:nvSpPr>
          <p:cNvPr id="38" name="Rectangle 9"/>
          <p:cNvSpPr>
            <a:spLocks noChangeArrowheads="1"/>
          </p:cNvSpPr>
          <p:nvPr/>
        </p:nvSpPr>
        <p:spPr bwMode="auto">
          <a:xfrm>
            <a:off x="6575825" y="2326203"/>
            <a:ext cx="2276778" cy="541073"/>
          </a:xfrm>
          <a:prstGeom prst="rect">
            <a:avLst/>
          </a:prstGeom>
          <a:solidFill>
            <a:schemeClr val="accent3">
              <a:lumMod val="40000"/>
              <a:lumOff val="60000"/>
            </a:schemeClr>
          </a:solidFill>
          <a:ln w="12700">
            <a:noFill/>
            <a:miter lim="800000"/>
            <a:headEnd/>
            <a:tailEnd/>
          </a:ln>
        </p:spPr>
        <p:txBody>
          <a:bodyPr lIns="90488" tIns="44450" rIns="90488" bIns="44450" anchor="ctr"/>
          <a:lstStyle/>
          <a:p>
            <a:pPr algn="ctr" fontAlgn="base">
              <a:lnSpc>
                <a:spcPct val="90000"/>
              </a:lnSpc>
              <a:spcBef>
                <a:spcPct val="0"/>
              </a:spcBef>
              <a:spcAft>
                <a:spcPct val="0"/>
              </a:spcAft>
            </a:pPr>
            <a:r>
              <a:rPr lang="en-US" b="1" dirty="0" smtClean="0">
                <a:solidFill>
                  <a:srgbClr val="000000"/>
                </a:solidFill>
              </a:rPr>
              <a:t>Organic</a:t>
            </a:r>
            <a:endParaRPr lang="en-US" b="1" dirty="0">
              <a:solidFill>
                <a:srgbClr val="000000"/>
              </a:solidFill>
            </a:endParaRPr>
          </a:p>
        </p:txBody>
      </p:sp>
      <p:pic>
        <p:nvPicPr>
          <p:cNvPr id="39" name="Picture 22" descr="GettyImages_78453849"/>
          <p:cNvPicPr>
            <a:picLocks noChangeAspect="1" noChangeArrowheads="1"/>
          </p:cNvPicPr>
          <p:nvPr/>
        </p:nvPicPr>
        <p:blipFill>
          <a:blip r:embed="rId3" cstate="print"/>
          <a:srcRect/>
          <a:stretch>
            <a:fillRect/>
          </a:stretch>
        </p:blipFill>
        <p:spPr bwMode="auto">
          <a:xfrm>
            <a:off x="824763" y="1476394"/>
            <a:ext cx="958850" cy="950912"/>
          </a:xfrm>
          <a:prstGeom prst="roundRect">
            <a:avLst>
              <a:gd name="adj" fmla="val 7111"/>
            </a:avLst>
          </a:prstGeom>
          <a:solidFill>
            <a:schemeClr val="accent3">
              <a:lumMod val="40000"/>
              <a:lumOff val="60000"/>
            </a:schemeClr>
          </a:solidFill>
          <a:ln w="6350">
            <a:solidFill>
              <a:srgbClr val="9A8E97"/>
            </a:solidFill>
          </a:ln>
        </p:spPr>
      </p:pic>
      <p:pic>
        <p:nvPicPr>
          <p:cNvPr id="40" name="Picture 25" descr="SuperStock_1444R-89143"/>
          <p:cNvPicPr>
            <a:picLocks noChangeAspect="1" noChangeArrowheads="1"/>
          </p:cNvPicPr>
          <p:nvPr/>
        </p:nvPicPr>
        <p:blipFill>
          <a:blip r:embed="rId4" cstate="print"/>
          <a:srcRect/>
          <a:stretch>
            <a:fillRect/>
          </a:stretch>
        </p:blipFill>
        <p:spPr bwMode="auto">
          <a:xfrm>
            <a:off x="3000006" y="1476394"/>
            <a:ext cx="963612" cy="944563"/>
          </a:xfrm>
          <a:prstGeom prst="roundRect">
            <a:avLst>
              <a:gd name="adj" fmla="val 7111"/>
            </a:avLst>
          </a:prstGeom>
          <a:solidFill>
            <a:schemeClr val="accent3">
              <a:lumMod val="40000"/>
              <a:lumOff val="60000"/>
            </a:schemeClr>
          </a:solidFill>
          <a:ln w="6350">
            <a:solidFill>
              <a:srgbClr val="9A8E97"/>
            </a:solidFill>
          </a:ln>
        </p:spPr>
      </p:pic>
      <p:pic>
        <p:nvPicPr>
          <p:cNvPr id="41" name="Picture 2" descr="https://encrypted-tbn1.gstatic.com/images?q=tbn:ANd9GcQOTjLwG0tR53FD_xJxcgPImjWKL--Yjv1vKMvqLFqtZOlLob5fg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a14:imgEffect>
                  </a14:imgLayer>
                </a14:imgProps>
              </a:ext>
            </a:extLst>
          </a:blip>
          <a:srcRect l="13833" t="7166" r="7357"/>
          <a:stretch>
            <a:fillRect/>
          </a:stretch>
        </p:blipFill>
        <p:spPr bwMode="auto">
          <a:xfrm>
            <a:off x="5129316" y="1473220"/>
            <a:ext cx="950027" cy="937526"/>
          </a:xfrm>
          <a:prstGeom prst="roundRect">
            <a:avLst>
              <a:gd name="adj" fmla="val 7111"/>
            </a:avLst>
          </a:prstGeom>
          <a:solidFill>
            <a:schemeClr val="accent3">
              <a:lumMod val="40000"/>
              <a:lumOff val="60000"/>
            </a:schemeClr>
          </a:solidFill>
          <a:ln w="6350">
            <a:solidFill>
              <a:srgbClr val="9A8E97"/>
            </a:solidFill>
          </a:ln>
        </p:spPr>
      </p:pic>
      <p:pic>
        <p:nvPicPr>
          <p:cNvPr id="42" name="Picture 4" descr="http://www.amazingkids.org/childrensinstitute/userfiles/image/Daisy%20aversion.jpg">
            <a:hlinkClick r:id="rId7"/>
          </p:cNvPr>
          <p:cNvPicPr>
            <a:picLocks noChangeAspect="1" noChangeArrowheads="1"/>
          </p:cNvPicPr>
          <p:nvPr/>
        </p:nvPicPr>
        <p:blipFill>
          <a:blip r:embed="rId8" cstate="print"/>
          <a:srcRect l="18129" r="27845" b="26265"/>
          <a:stretch>
            <a:fillRect/>
          </a:stretch>
        </p:blipFill>
        <p:spPr bwMode="auto">
          <a:xfrm>
            <a:off x="7191700" y="1489780"/>
            <a:ext cx="1045028" cy="950842"/>
          </a:xfrm>
          <a:prstGeom prst="roundRect">
            <a:avLst>
              <a:gd name="adj" fmla="val 7111"/>
            </a:avLst>
          </a:prstGeom>
          <a:solidFill>
            <a:schemeClr val="accent3">
              <a:lumMod val="40000"/>
              <a:lumOff val="60000"/>
            </a:schemeClr>
          </a:solidFill>
          <a:ln w="6350">
            <a:solidFill>
              <a:srgbClr val="9A8E97"/>
            </a:solidFill>
          </a:ln>
        </p:spPr>
      </p:pic>
      <p:sp>
        <p:nvSpPr>
          <p:cNvPr id="43" name="TextBox 42"/>
          <p:cNvSpPr txBox="1"/>
          <p:nvPr/>
        </p:nvSpPr>
        <p:spPr>
          <a:xfrm>
            <a:off x="237157" y="5374859"/>
            <a:ext cx="2228788" cy="1754326"/>
          </a:xfrm>
          <a:prstGeom prst="rect">
            <a:avLst/>
          </a:prstGeom>
          <a:solidFill>
            <a:schemeClr val="bg1"/>
          </a:solidFill>
        </p:spPr>
        <p:txBody>
          <a:bodyPr wrap="square" rtlCol="0">
            <a:spAutoFit/>
          </a:bodyPr>
          <a:lstStyle/>
          <a:p>
            <a:pPr fontAlgn="base">
              <a:spcBef>
                <a:spcPct val="100000"/>
              </a:spcBef>
              <a:spcAft>
                <a:spcPct val="0"/>
              </a:spcAft>
            </a:pPr>
            <a:r>
              <a:rPr lang="en-GB" b="1" dirty="0" smtClean="0">
                <a:solidFill>
                  <a:srgbClr val="008000"/>
                </a:solidFill>
              </a:rPr>
              <a:t>Calm baby and reassure parent</a:t>
            </a:r>
          </a:p>
          <a:p>
            <a:pPr fontAlgn="base">
              <a:spcBef>
                <a:spcPct val="100000"/>
              </a:spcBef>
              <a:spcAft>
                <a:spcPct val="0"/>
              </a:spcAft>
            </a:pPr>
            <a:endParaRPr lang="en-GB" b="1" dirty="0">
              <a:solidFill>
                <a:srgbClr val="008000"/>
              </a:solidFill>
            </a:endParaRPr>
          </a:p>
          <a:p>
            <a:pPr fontAlgn="base">
              <a:spcBef>
                <a:spcPct val="100000"/>
              </a:spcBef>
              <a:spcAft>
                <a:spcPct val="0"/>
              </a:spcAft>
            </a:pPr>
            <a:endParaRPr lang="en-GB" b="1" dirty="0">
              <a:solidFill>
                <a:srgbClr val="008000"/>
              </a:solidFill>
            </a:endParaRPr>
          </a:p>
        </p:txBody>
      </p:sp>
    </p:spTree>
    <p:extLst>
      <p:ext uri="{BB962C8B-B14F-4D97-AF65-F5344CB8AC3E}">
        <p14:creationId xmlns:p14="http://schemas.microsoft.com/office/powerpoint/2010/main" val="13568690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36" grpId="0" animBg="1"/>
      <p:bldP spid="37" grpId="0" animBg="1"/>
      <p:bldP spid="4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title" idx="4294967295"/>
          </p:nvPr>
        </p:nvSpPr>
        <p:spPr>
          <a:xfrm>
            <a:off x="-76200" y="304800"/>
            <a:ext cx="7928306" cy="735013"/>
          </a:xfrm>
        </p:spPr>
        <p:txBody>
          <a:bodyPr lIns="91440" tIns="45720" rIns="91440" bIns="45720" anchor="b">
            <a:normAutofit/>
          </a:bodyPr>
          <a:lstStyle/>
          <a:p>
            <a:r>
              <a:rPr lang="en-US" sz="3600" dirty="0" smtClean="0">
                <a:solidFill>
                  <a:schemeClr val="tx1"/>
                </a:solidFill>
                <a:ea typeface="ヒラギノ角ゴ Pro W3" charset="-128"/>
              </a:rPr>
              <a:t>……but it is not all about the child </a:t>
            </a:r>
          </a:p>
        </p:txBody>
      </p:sp>
      <p:sp>
        <p:nvSpPr>
          <p:cNvPr id="25603" name="TextBox 3"/>
          <p:cNvSpPr txBox="1">
            <a:spLocks noChangeArrowheads="1"/>
          </p:cNvSpPr>
          <p:nvPr/>
        </p:nvSpPr>
        <p:spPr bwMode="auto">
          <a:xfrm>
            <a:off x="1219200" y="6140000"/>
            <a:ext cx="7288212" cy="460191"/>
          </a:xfrm>
          <a:prstGeom prst="rect">
            <a:avLst/>
          </a:prstGeom>
          <a:noFill/>
          <a:ln w="9525">
            <a:noFill/>
            <a:miter lim="800000"/>
            <a:headEnd/>
            <a:tailEnd/>
          </a:ln>
        </p:spPr>
        <p:txBody>
          <a:bodyPr anchor="b">
            <a:spAutoFit/>
          </a:bodyPr>
          <a:lstStyle/>
          <a:p>
            <a:pPr algn="r" fontAlgn="base">
              <a:lnSpc>
                <a:spcPct val="85000"/>
              </a:lnSpc>
              <a:spcBef>
                <a:spcPts val="200"/>
              </a:spcBef>
              <a:spcAft>
                <a:spcPct val="0"/>
              </a:spcAft>
            </a:pPr>
            <a:r>
              <a:rPr lang="en-US" sz="1400" dirty="0">
                <a:solidFill>
                  <a:srgbClr val="000000"/>
                </a:solidFill>
                <a:latin typeface="Calibri" pitchFamily="34" charset="0"/>
              </a:rPr>
              <a:t>Chatoor I. </a:t>
            </a:r>
            <a:r>
              <a:rPr lang="en-US" sz="1400" i="1" dirty="0">
                <a:solidFill>
                  <a:srgbClr val="000000"/>
                </a:solidFill>
                <a:latin typeface="Calibri" pitchFamily="34" charset="0"/>
              </a:rPr>
              <a:t>Diagnosis and Treatment of Feeding Disorders in Infants, Toddlers, and Young Children</a:t>
            </a:r>
            <a:r>
              <a:rPr lang="en-US" sz="1400" dirty="0">
                <a:solidFill>
                  <a:srgbClr val="000000"/>
                </a:solidFill>
                <a:latin typeface="Calibri" pitchFamily="34" charset="0"/>
              </a:rPr>
              <a:t>. Washington, DC: Zero to Three; 2009.</a:t>
            </a:r>
          </a:p>
        </p:txBody>
      </p:sp>
      <p:sp>
        <p:nvSpPr>
          <p:cNvPr id="3" name="Slide Number Placeholder 2"/>
          <p:cNvSpPr txBox="1">
            <a:spLocks noGrp="1"/>
          </p:cNvSpPr>
          <p:nvPr/>
        </p:nvSpPr>
        <p:spPr bwMode="auto">
          <a:xfrm>
            <a:off x="8924925" y="6746876"/>
            <a:ext cx="130175" cy="152400"/>
          </a:xfrm>
          <a:prstGeom prst="rect">
            <a:avLst/>
          </a:prstGeom>
          <a:noFill/>
          <a:ln>
            <a:miter lim="800000"/>
            <a:headEnd/>
            <a:tailEnd/>
          </a:ln>
        </p:spPr>
        <p:txBody>
          <a:bodyPr wrap="none" lIns="0" tIns="0" rIns="0" bIns="0" anchor="b">
            <a:spAutoFit/>
          </a:bodyPr>
          <a:lstStyle/>
          <a:p>
            <a:pPr algn="r" fontAlgn="base">
              <a:spcBef>
                <a:spcPct val="0"/>
              </a:spcBef>
              <a:spcAft>
                <a:spcPct val="0"/>
              </a:spcAft>
              <a:defRPr/>
            </a:pPr>
            <a:fld id="{2C59B96C-36E7-44A9-B5A6-CDEE1509B9AA}" type="slidenum">
              <a:rPr lang="en-US" sz="1000">
                <a:solidFill>
                  <a:srgbClr val="000000"/>
                </a:solidFill>
              </a:rPr>
              <a:pPr algn="r" fontAlgn="base">
                <a:spcBef>
                  <a:spcPct val="0"/>
                </a:spcBef>
                <a:spcAft>
                  <a:spcPct val="0"/>
                </a:spcAft>
                <a:defRPr/>
              </a:pPr>
              <a:t>47</a:t>
            </a:fld>
            <a:endParaRPr lang="en-US" sz="1000" dirty="0">
              <a:solidFill>
                <a:srgbClr val="000000"/>
              </a:solidFill>
            </a:endParaRPr>
          </a:p>
        </p:txBody>
      </p:sp>
      <p:pic>
        <p:nvPicPr>
          <p:cNvPr id="25605" name="Picture 2" descr="med_kcd00155059"/>
          <p:cNvPicPr>
            <a:picLocks noChangeAspect="1" noChangeArrowheads="1"/>
          </p:cNvPicPr>
          <p:nvPr/>
        </p:nvPicPr>
        <p:blipFill>
          <a:blip r:embed="rId3" cstate="print"/>
          <a:srcRect/>
          <a:stretch>
            <a:fillRect/>
          </a:stretch>
        </p:blipFill>
        <p:spPr bwMode="auto">
          <a:xfrm>
            <a:off x="2389188" y="2879726"/>
            <a:ext cx="3590925" cy="2386013"/>
          </a:xfrm>
          <a:prstGeom prst="rect">
            <a:avLst/>
          </a:prstGeom>
          <a:noFill/>
          <a:ln w="19050">
            <a:solidFill>
              <a:srgbClr val="662D91"/>
            </a:solidFill>
            <a:miter lim="800000"/>
            <a:headEnd/>
            <a:tailEnd/>
          </a:ln>
        </p:spPr>
      </p:pic>
      <p:sp>
        <p:nvSpPr>
          <p:cNvPr id="25606" name="Content Placeholder 2"/>
          <p:cNvSpPr>
            <a:spLocks/>
          </p:cNvSpPr>
          <p:nvPr/>
        </p:nvSpPr>
        <p:spPr bwMode="auto">
          <a:xfrm>
            <a:off x="741363" y="3424239"/>
            <a:ext cx="1258887" cy="1006475"/>
          </a:xfrm>
          <a:prstGeom prst="rect">
            <a:avLst/>
          </a:prstGeom>
          <a:noFill/>
          <a:ln w="9525">
            <a:noFill/>
            <a:miter lim="800000"/>
            <a:headEnd/>
            <a:tailEnd/>
          </a:ln>
        </p:spPr>
        <p:txBody>
          <a:bodyPr>
            <a:spAutoFit/>
          </a:bodyPr>
          <a:lstStyle/>
          <a:p>
            <a:pPr algn="ctr" fontAlgn="base">
              <a:spcBef>
                <a:spcPct val="50000"/>
              </a:spcBef>
              <a:spcAft>
                <a:spcPct val="0"/>
              </a:spcAft>
              <a:buSzPct val="130000"/>
            </a:pPr>
            <a:r>
              <a:rPr lang="en-US" sz="2000" b="1" dirty="0">
                <a:solidFill>
                  <a:srgbClr val="000000"/>
                </a:solidFill>
              </a:rPr>
              <a:t>Parental pressure </a:t>
            </a:r>
            <a:br>
              <a:rPr lang="en-US" sz="2000" b="1" dirty="0">
                <a:solidFill>
                  <a:srgbClr val="000000"/>
                </a:solidFill>
              </a:rPr>
            </a:br>
            <a:r>
              <a:rPr lang="en-US" sz="2000" b="1" dirty="0">
                <a:solidFill>
                  <a:srgbClr val="000000"/>
                </a:solidFill>
              </a:rPr>
              <a:t>to eat</a:t>
            </a:r>
            <a:r>
              <a:rPr lang="en-US" sz="2000" b="1" dirty="0">
                <a:solidFill>
                  <a:srgbClr val="662D91"/>
                </a:solidFill>
              </a:rPr>
              <a:t> </a:t>
            </a:r>
          </a:p>
        </p:txBody>
      </p:sp>
      <p:sp>
        <p:nvSpPr>
          <p:cNvPr id="25607" name="Content Placeholder 2"/>
          <p:cNvSpPr txBox="1">
            <a:spLocks/>
          </p:cNvSpPr>
          <p:nvPr/>
        </p:nvSpPr>
        <p:spPr bwMode="auto">
          <a:xfrm>
            <a:off x="6264275" y="3581401"/>
            <a:ext cx="1981200" cy="1006475"/>
          </a:xfrm>
          <a:prstGeom prst="rect">
            <a:avLst/>
          </a:prstGeom>
          <a:noFill/>
          <a:ln w="9525">
            <a:noFill/>
            <a:miter lim="800000"/>
            <a:headEnd/>
            <a:tailEnd/>
          </a:ln>
        </p:spPr>
        <p:txBody>
          <a:bodyPr>
            <a:spAutoFit/>
          </a:bodyPr>
          <a:lstStyle/>
          <a:p>
            <a:pPr algn="ctr" eaLnBrk="0" fontAlgn="base" hangingPunct="0">
              <a:spcBef>
                <a:spcPct val="50000"/>
              </a:spcBef>
              <a:spcAft>
                <a:spcPct val="0"/>
              </a:spcAft>
              <a:buSzPct val="130000"/>
            </a:pPr>
            <a:r>
              <a:rPr lang="en-US" sz="2000" b="1" dirty="0">
                <a:solidFill>
                  <a:srgbClr val="000000"/>
                </a:solidFill>
              </a:rPr>
              <a:t>Feeding resistance</a:t>
            </a:r>
            <a:br>
              <a:rPr lang="en-US" sz="2000" b="1" dirty="0">
                <a:solidFill>
                  <a:srgbClr val="000000"/>
                </a:solidFill>
              </a:rPr>
            </a:br>
            <a:endParaRPr lang="en-US" sz="2000" b="1" dirty="0">
              <a:solidFill>
                <a:srgbClr val="000000"/>
              </a:solidFill>
            </a:endParaRPr>
          </a:p>
        </p:txBody>
      </p:sp>
      <p:sp>
        <p:nvSpPr>
          <p:cNvPr id="25608" name="Curved Left Arrow 10"/>
          <p:cNvSpPr>
            <a:spLocks noChangeArrowheads="1"/>
          </p:cNvSpPr>
          <p:nvPr/>
        </p:nvSpPr>
        <p:spPr bwMode="auto">
          <a:xfrm rot="-5400000">
            <a:off x="3610769" y="-340518"/>
            <a:ext cx="1373188" cy="6169025"/>
          </a:xfrm>
          <a:prstGeom prst="curvedLeftArrow">
            <a:avLst>
              <a:gd name="adj1" fmla="val 35773"/>
              <a:gd name="adj2" fmla="val 71589"/>
              <a:gd name="adj3" fmla="val 25000"/>
            </a:avLst>
          </a:prstGeom>
          <a:solidFill>
            <a:srgbClr val="FF5050"/>
          </a:solidFill>
          <a:ln w="25400" algn="ctr">
            <a:solidFill>
              <a:srgbClr val="FF5050"/>
            </a:solidFill>
            <a:miter lim="800000"/>
            <a:headEnd/>
            <a:tailEnd/>
          </a:ln>
        </p:spPr>
        <p:txBody>
          <a:bodyPr vert="eaVert" anchor="ctr"/>
          <a:lstStyle/>
          <a:p>
            <a:pPr algn="ctr" fontAlgn="base">
              <a:spcBef>
                <a:spcPct val="0"/>
              </a:spcBef>
              <a:spcAft>
                <a:spcPct val="0"/>
              </a:spcAft>
            </a:pPr>
            <a:endParaRPr lang="en-US" dirty="0">
              <a:solidFill>
                <a:srgbClr val="000000"/>
              </a:solidFill>
            </a:endParaRPr>
          </a:p>
        </p:txBody>
      </p:sp>
      <p:sp>
        <p:nvSpPr>
          <p:cNvPr id="25609" name="Curved Left Arrow 11"/>
          <p:cNvSpPr>
            <a:spLocks noChangeArrowheads="1"/>
          </p:cNvSpPr>
          <p:nvPr/>
        </p:nvSpPr>
        <p:spPr bwMode="auto">
          <a:xfrm rot="5400000">
            <a:off x="3340894" y="2085182"/>
            <a:ext cx="1373188" cy="6169025"/>
          </a:xfrm>
          <a:prstGeom prst="curvedLeftArrow">
            <a:avLst>
              <a:gd name="adj1" fmla="val 35773"/>
              <a:gd name="adj2" fmla="val 71589"/>
              <a:gd name="adj3" fmla="val 25000"/>
            </a:avLst>
          </a:prstGeom>
          <a:solidFill>
            <a:srgbClr val="FF5050"/>
          </a:solidFill>
          <a:ln w="25400" algn="ctr">
            <a:solidFill>
              <a:srgbClr val="FF5050"/>
            </a:solidFill>
            <a:miter lim="800000"/>
            <a:headEnd/>
            <a:tailEnd/>
          </a:ln>
        </p:spPr>
        <p:txBody>
          <a:bodyPr rot="10800000" vert="eaVert" anchor="ctr"/>
          <a:lstStyle/>
          <a:p>
            <a:pPr algn="ctr" fontAlgn="base">
              <a:spcBef>
                <a:spcPct val="0"/>
              </a:spcBef>
              <a:spcAft>
                <a:spcPct val="0"/>
              </a:spcAft>
            </a:pPr>
            <a:endParaRPr lang="en-US" dirty="0">
              <a:solidFill>
                <a:srgbClr val="000000"/>
              </a:solidFill>
            </a:endParaRPr>
          </a:p>
        </p:txBody>
      </p:sp>
    </p:spTree>
    <p:extLst>
      <p:ext uri="{BB962C8B-B14F-4D97-AF65-F5344CB8AC3E}">
        <p14:creationId xmlns:p14="http://schemas.microsoft.com/office/powerpoint/2010/main" val="1331203982"/>
      </p:ext>
    </p:extLst>
  </p:cSld>
  <p:clrMapOvr>
    <a:masterClrMapping/>
  </p:clrMapOvr>
  <p:transition spd="slow">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6"/>
          <p:cNvGrpSpPr>
            <a:grpSpLocks/>
          </p:cNvGrpSpPr>
          <p:nvPr/>
        </p:nvGrpSpPr>
        <p:grpSpPr bwMode="auto">
          <a:xfrm>
            <a:off x="5945187" y="1768475"/>
            <a:ext cx="1695861" cy="1505331"/>
            <a:chOff x="5935979" y="762000"/>
            <a:chExt cx="1695861" cy="1505331"/>
          </a:xfrm>
        </p:grpSpPr>
        <p:pic>
          <p:nvPicPr>
            <p:cNvPr id="34" name="Picture 5" descr="GettyImages_77751894"/>
            <p:cNvPicPr>
              <a:picLocks noChangeAspect="1" noChangeArrowheads="1"/>
            </p:cNvPicPr>
            <p:nvPr/>
          </p:nvPicPr>
          <p:blipFill>
            <a:blip r:embed="rId3" cstate="email">
              <a:extLst/>
            </a:blip>
            <a:srcRect/>
            <a:stretch>
              <a:fillRect/>
            </a:stretch>
          </p:blipFill>
          <p:spPr bwMode="auto">
            <a:xfrm>
              <a:off x="6096000" y="762000"/>
              <a:ext cx="859250" cy="90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2555" name="Content Placeholder 2"/>
            <p:cNvSpPr txBox="1">
              <a:spLocks/>
            </p:cNvSpPr>
            <p:nvPr/>
          </p:nvSpPr>
          <p:spPr bwMode="auto">
            <a:xfrm>
              <a:off x="5935979" y="1676400"/>
              <a:ext cx="1695861" cy="590931"/>
            </a:xfrm>
            <a:prstGeom prst="rect">
              <a:avLst/>
            </a:prstGeom>
            <a:noFill/>
            <a:ln w="9525">
              <a:noFill/>
              <a:miter lim="800000"/>
              <a:headEnd/>
              <a:tailEnd/>
            </a:ln>
          </p:spPr>
          <p:txBody>
            <a:bodyPr wrap="square">
              <a:spAutoFit/>
            </a:bodyPr>
            <a:lstStyle/>
            <a:p>
              <a:pPr algn="ctr" eaLnBrk="0" fontAlgn="base" hangingPunct="0">
                <a:lnSpc>
                  <a:spcPct val="90000"/>
                </a:lnSpc>
                <a:spcBef>
                  <a:spcPct val="50000"/>
                </a:spcBef>
                <a:spcAft>
                  <a:spcPct val="0"/>
                </a:spcAft>
              </a:pPr>
              <a:r>
                <a:rPr lang="en-US" altLang="en-US" b="1" dirty="0">
                  <a:solidFill>
                    <a:srgbClr val="000000"/>
                  </a:solidFill>
                  <a:latin typeface="Calibri" pitchFamily="34" charset="0"/>
                </a:rPr>
                <a:t>Limited                           Appetite </a:t>
              </a:r>
            </a:p>
          </p:txBody>
        </p:sp>
      </p:grpSp>
      <p:grpSp>
        <p:nvGrpSpPr>
          <p:cNvPr id="3" name="Group 7"/>
          <p:cNvGrpSpPr>
            <a:grpSpLocks/>
          </p:cNvGrpSpPr>
          <p:nvPr/>
        </p:nvGrpSpPr>
        <p:grpSpPr bwMode="auto">
          <a:xfrm>
            <a:off x="7051675" y="3489325"/>
            <a:ext cx="1035050" cy="1287463"/>
            <a:chOff x="6600190" y="2819400"/>
            <a:chExt cx="1035050" cy="1286193"/>
          </a:xfrm>
        </p:grpSpPr>
        <p:pic>
          <p:nvPicPr>
            <p:cNvPr id="59" name="Picture 16" descr="GettyImages_83908913"/>
            <p:cNvPicPr>
              <a:picLocks noChangeAspect="1" noChangeArrowheads="1"/>
            </p:cNvPicPr>
            <p:nvPr/>
          </p:nvPicPr>
          <p:blipFill>
            <a:blip r:embed="rId4" cstate="email">
              <a:extLst/>
            </a:blip>
            <a:srcRect/>
            <a:stretch>
              <a:fillRect/>
            </a:stretch>
          </p:blipFill>
          <p:spPr bwMode="auto">
            <a:xfrm>
              <a:off x="6705600" y="2819400"/>
              <a:ext cx="840000" cy="90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2553" name="Content Placeholder 2"/>
            <p:cNvSpPr txBox="1">
              <a:spLocks/>
            </p:cNvSpPr>
            <p:nvPr/>
          </p:nvSpPr>
          <p:spPr bwMode="auto">
            <a:xfrm>
              <a:off x="6600190" y="3764280"/>
              <a:ext cx="1035050" cy="341313"/>
            </a:xfrm>
            <a:prstGeom prst="rect">
              <a:avLst/>
            </a:prstGeom>
            <a:noFill/>
            <a:ln w="9525">
              <a:noFill/>
              <a:miter lim="800000"/>
              <a:headEnd/>
              <a:tailEnd/>
            </a:ln>
          </p:spPr>
          <p:txBody>
            <a:bodyPr wrap="none">
              <a:spAutoFit/>
            </a:bodyPr>
            <a:lstStyle/>
            <a:p>
              <a:pPr eaLnBrk="0" fontAlgn="base" hangingPunct="0">
                <a:lnSpc>
                  <a:spcPct val="90000"/>
                </a:lnSpc>
                <a:spcBef>
                  <a:spcPct val="50000"/>
                </a:spcBef>
                <a:spcAft>
                  <a:spcPct val="0"/>
                </a:spcAft>
              </a:pPr>
              <a:r>
                <a:rPr lang="en-US" altLang="en-US" b="1" dirty="0">
                  <a:solidFill>
                    <a:srgbClr val="000000"/>
                  </a:solidFill>
                  <a:latin typeface="Calibri" pitchFamily="34" charset="0"/>
                </a:rPr>
                <a:t>Selective</a:t>
              </a:r>
            </a:p>
          </p:txBody>
        </p:sp>
      </p:grpSp>
      <p:grpSp>
        <p:nvGrpSpPr>
          <p:cNvPr id="4" name="Group 8"/>
          <p:cNvGrpSpPr>
            <a:grpSpLocks/>
          </p:cNvGrpSpPr>
          <p:nvPr/>
        </p:nvGrpSpPr>
        <p:grpSpPr bwMode="auto">
          <a:xfrm>
            <a:off x="5830888" y="4986338"/>
            <a:ext cx="1371600" cy="1550987"/>
            <a:chOff x="5852160" y="4666869"/>
            <a:chExt cx="1371600" cy="1551051"/>
          </a:xfrm>
        </p:grpSpPr>
        <p:pic>
          <p:nvPicPr>
            <p:cNvPr id="50" name="Picture 25" descr="SuperStock_1444R-89143"/>
            <p:cNvPicPr>
              <a:picLocks noChangeAspect="1" noChangeArrowheads="1"/>
            </p:cNvPicPr>
            <p:nvPr/>
          </p:nvPicPr>
          <p:blipFill>
            <a:blip r:embed="rId5" cstate="email">
              <a:extLst/>
            </a:blip>
            <a:srcRect/>
            <a:stretch>
              <a:fillRect/>
            </a:stretch>
          </p:blipFill>
          <p:spPr bwMode="auto">
            <a:xfrm>
              <a:off x="6093460" y="4666869"/>
              <a:ext cx="843975" cy="90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2551" name="Content Placeholder 2"/>
            <p:cNvSpPr txBox="1">
              <a:spLocks/>
            </p:cNvSpPr>
            <p:nvPr/>
          </p:nvSpPr>
          <p:spPr bwMode="auto">
            <a:xfrm>
              <a:off x="5852160" y="5627370"/>
              <a:ext cx="1371600" cy="590550"/>
            </a:xfrm>
            <a:prstGeom prst="rect">
              <a:avLst/>
            </a:prstGeom>
            <a:noFill/>
            <a:ln w="9525">
              <a:noFill/>
              <a:miter lim="800000"/>
              <a:headEnd/>
              <a:tailEnd/>
            </a:ln>
          </p:spPr>
          <p:txBody>
            <a:bodyPr>
              <a:spAutoFit/>
            </a:bodyPr>
            <a:lstStyle/>
            <a:p>
              <a:pPr algn="ctr" eaLnBrk="0" fontAlgn="base" hangingPunct="0">
                <a:lnSpc>
                  <a:spcPct val="90000"/>
                </a:lnSpc>
                <a:spcBef>
                  <a:spcPct val="50000"/>
                </a:spcBef>
                <a:spcAft>
                  <a:spcPct val="0"/>
                </a:spcAft>
              </a:pPr>
              <a:r>
                <a:rPr lang="en-US" altLang="en-US" b="1" dirty="0">
                  <a:solidFill>
                    <a:srgbClr val="000000"/>
                  </a:solidFill>
                  <a:latin typeface="Calibri" pitchFamily="34" charset="0"/>
                </a:rPr>
                <a:t>Fearful  of feeding</a:t>
              </a:r>
            </a:p>
          </p:txBody>
        </p:sp>
      </p:grpSp>
      <p:sp>
        <p:nvSpPr>
          <p:cNvPr id="22549" name="Text Box 28"/>
          <p:cNvSpPr txBox="1">
            <a:spLocks noChangeArrowheads="1"/>
          </p:cNvSpPr>
          <p:nvPr/>
        </p:nvSpPr>
        <p:spPr bwMode="auto">
          <a:xfrm>
            <a:off x="567321" y="5242106"/>
            <a:ext cx="1218561" cy="358594"/>
          </a:xfrm>
          <a:prstGeom prst="rect">
            <a:avLst/>
          </a:prstGeom>
          <a:noFill/>
          <a:ln w="9525">
            <a:noFill/>
            <a:miter lim="800000"/>
            <a:headEnd/>
            <a:tailEnd/>
          </a:ln>
        </p:spPr>
        <p:txBody>
          <a:bodyPr wrap="none" lIns="182880" bIns="0" anchor="b"/>
          <a:lstStyle/>
          <a:p>
            <a:pPr fontAlgn="base">
              <a:spcBef>
                <a:spcPct val="0"/>
              </a:spcBef>
              <a:spcAft>
                <a:spcPct val="0"/>
              </a:spcAft>
            </a:pPr>
            <a:r>
              <a:rPr lang="en-US" altLang="en-US" b="1" dirty="0">
                <a:solidFill>
                  <a:srgbClr val="000000"/>
                </a:solidFill>
                <a:latin typeface="Calibri" pitchFamily="34" charset="0"/>
              </a:rPr>
              <a:t>Indulgent</a:t>
            </a:r>
          </a:p>
        </p:txBody>
      </p:sp>
      <p:grpSp>
        <p:nvGrpSpPr>
          <p:cNvPr id="5" name="Group 9"/>
          <p:cNvGrpSpPr>
            <a:grpSpLocks/>
          </p:cNvGrpSpPr>
          <p:nvPr/>
        </p:nvGrpSpPr>
        <p:grpSpPr bwMode="auto">
          <a:xfrm>
            <a:off x="2224088" y="5265738"/>
            <a:ext cx="1349375" cy="1287462"/>
            <a:chOff x="1760526" y="5159375"/>
            <a:chExt cx="1349325" cy="1287145"/>
          </a:xfrm>
        </p:grpSpPr>
        <p:pic>
          <p:nvPicPr>
            <p:cNvPr id="20500" name="Picture 21" descr="D:\users\ABoyd\Desktop\iStock_000005638039Medium.jpg"/>
            <p:cNvPicPr>
              <a:picLocks noChangeAspect="1" noChangeArrowheads="1"/>
            </p:cNvPicPr>
            <p:nvPr/>
          </p:nvPicPr>
          <p:blipFill>
            <a:blip r:embed="rId6" cstate="print">
              <a:extLst/>
            </a:blip>
            <a:srcRect/>
            <a:stretch>
              <a:fillRect/>
            </a:stretch>
          </p:blipFill>
          <p:spPr bwMode="auto">
            <a:xfrm>
              <a:off x="1760526" y="5159375"/>
              <a:ext cx="1349325" cy="90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2547" name="Text Box 31"/>
            <p:cNvSpPr txBox="1">
              <a:spLocks noChangeArrowheads="1"/>
            </p:cNvSpPr>
            <p:nvPr/>
          </p:nvSpPr>
          <p:spPr bwMode="auto">
            <a:xfrm>
              <a:off x="1789430" y="6087745"/>
              <a:ext cx="1295400" cy="358775"/>
            </a:xfrm>
            <a:prstGeom prst="rect">
              <a:avLst/>
            </a:prstGeom>
            <a:noFill/>
            <a:ln w="9525">
              <a:noFill/>
              <a:miter lim="800000"/>
              <a:headEnd/>
              <a:tailEnd/>
            </a:ln>
          </p:spPr>
          <p:txBody>
            <a:bodyPr wrap="none" lIns="182880" bIns="0" anchor="b"/>
            <a:lstStyle/>
            <a:p>
              <a:pPr fontAlgn="base">
                <a:spcBef>
                  <a:spcPct val="0"/>
                </a:spcBef>
                <a:spcAft>
                  <a:spcPct val="0"/>
                </a:spcAft>
              </a:pPr>
              <a:r>
                <a:rPr lang="en-US" altLang="en-US" b="1" dirty="0">
                  <a:solidFill>
                    <a:srgbClr val="000000"/>
                  </a:solidFill>
                  <a:latin typeface="Calibri" pitchFamily="34" charset="0"/>
                </a:rPr>
                <a:t>Neglectful</a:t>
              </a:r>
            </a:p>
          </p:txBody>
        </p:sp>
      </p:grpSp>
      <p:grpSp>
        <p:nvGrpSpPr>
          <p:cNvPr id="6" name="Group 11"/>
          <p:cNvGrpSpPr>
            <a:grpSpLocks/>
          </p:cNvGrpSpPr>
          <p:nvPr/>
        </p:nvGrpSpPr>
        <p:grpSpPr bwMode="auto">
          <a:xfrm>
            <a:off x="457200" y="2754313"/>
            <a:ext cx="1382713" cy="1268412"/>
            <a:chOff x="736918" y="1925638"/>
            <a:chExt cx="1383408" cy="1269682"/>
          </a:xfrm>
        </p:grpSpPr>
        <p:pic>
          <p:nvPicPr>
            <p:cNvPr id="20498" name="Picture 2" descr="med_kcd00155059"/>
            <p:cNvPicPr>
              <a:picLocks noChangeAspect="1" noChangeArrowheads="1"/>
            </p:cNvPicPr>
            <p:nvPr/>
          </p:nvPicPr>
          <p:blipFill>
            <a:blip r:embed="rId7" cstate="print">
              <a:extLst/>
            </a:blip>
            <a:srcRect/>
            <a:stretch>
              <a:fillRect/>
            </a:stretch>
          </p:blipFill>
          <p:spPr bwMode="auto">
            <a:xfrm>
              <a:off x="773101" y="1925638"/>
              <a:ext cx="1347225" cy="90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2545" name="Text Box 34"/>
            <p:cNvSpPr txBox="1">
              <a:spLocks noChangeArrowheads="1"/>
            </p:cNvSpPr>
            <p:nvPr/>
          </p:nvSpPr>
          <p:spPr bwMode="auto">
            <a:xfrm>
              <a:off x="736918" y="2865120"/>
              <a:ext cx="1371600" cy="330200"/>
            </a:xfrm>
            <a:prstGeom prst="rect">
              <a:avLst/>
            </a:prstGeom>
            <a:noFill/>
            <a:ln w="9525">
              <a:noFill/>
              <a:miter lim="800000"/>
              <a:headEnd/>
              <a:tailEnd/>
            </a:ln>
          </p:spPr>
          <p:txBody>
            <a:bodyPr wrap="none" lIns="182880" rIns="182880" bIns="0" anchor="b"/>
            <a:lstStyle/>
            <a:p>
              <a:pPr algn="r" fontAlgn="base">
                <a:spcBef>
                  <a:spcPct val="0"/>
                </a:spcBef>
                <a:spcAft>
                  <a:spcPct val="0"/>
                </a:spcAft>
              </a:pPr>
              <a:r>
                <a:rPr lang="en-US" altLang="en-US" b="1" dirty="0">
                  <a:solidFill>
                    <a:srgbClr val="000000"/>
                  </a:solidFill>
                  <a:latin typeface="Calibri" pitchFamily="34" charset="0"/>
                </a:rPr>
                <a:t>Controlling</a:t>
              </a:r>
            </a:p>
          </p:txBody>
        </p:sp>
      </p:grpSp>
      <p:grpSp>
        <p:nvGrpSpPr>
          <p:cNvPr id="7" name="Group 5"/>
          <p:cNvGrpSpPr>
            <a:grpSpLocks/>
          </p:cNvGrpSpPr>
          <p:nvPr/>
        </p:nvGrpSpPr>
        <p:grpSpPr bwMode="auto">
          <a:xfrm>
            <a:off x="2227263" y="1812925"/>
            <a:ext cx="1341437" cy="1246188"/>
            <a:chOff x="1779588" y="385763"/>
            <a:chExt cx="1340450" cy="1244917"/>
          </a:xfrm>
        </p:grpSpPr>
        <p:pic>
          <p:nvPicPr>
            <p:cNvPr id="20496" name="Picture 6" descr="istock_anetta_r-1-mother-and-child-eating-asian-food-c.jpg"/>
            <p:cNvPicPr>
              <a:picLocks noChangeAspect="1" noChangeArrowheads="1"/>
            </p:cNvPicPr>
            <p:nvPr/>
          </p:nvPicPr>
          <p:blipFill>
            <a:blip r:embed="rId8" cstate="print">
              <a:extLst/>
            </a:blip>
            <a:srcRect/>
            <a:stretch>
              <a:fillRect/>
            </a:stretch>
          </p:blipFill>
          <p:spPr bwMode="auto">
            <a:xfrm>
              <a:off x="1779588" y="385763"/>
              <a:ext cx="1340450" cy="90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2543" name="Text Box 37"/>
            <p:cNvSpPr txBox="1">
              <a:spLocks noChangeArrowheads="1"/>
            </p:cNvSpPr>
            <p:nvPr/>
          </p:nvSpPr>
          <p:spPr bwMode="auto">
            <a:xfrm>
              <a:off x="1831658" y="1300480"/>
              <a:ext cx="1241425" cy="330200"/>
            </a:xfrm>
            <a:prstGeom prst="rect">
              <a:avLst/>
            </a:prstGeom>
            <a:noFill/>
            <a:ln w="9525">
              <a:noFill/>
              <a:miter lim="800000"/>
              <a:headEnd/>
              <a:tailEnd/>
            </a:ln>
          </p:spPr>
          <p:txBody>
            <a:bodyPr wrap="none" lIns="182880" bIns="0" anchor="b"/>
            <a:lstStyle/>
            <a:p>
              <a:pPr algn="r" fontAlgn="base">
                <a:spcBef>
                  <a:spcPct val="0"/>
                </a:spcBef>
                <a:spcAft>
                  <a:spcPct val="0"/>
                </a:spcAft>
              </a:pPr>
              <a:r>
                <a:rPr lang="en-US" altLang="en-US" b="1" dirty="0">
                  <a:solidFill>
                    <a:srgbClr val="000000"/>
                  </a:solidFill>
                  <a:latin typeface="Calibri" pitchFamily="34" charset="0"/>
                </a:rPr>
                <a:t>Responsive</a:t>
              </a:r>
            </a:p>
          </p:txBody>
        </p:sp>
      </p:grpSp>
      <p:sp>
        <p:nvSpPr>
          <p:cNvPr id="22537" name="Content Placeholder 2"/>
          <p:cNvSpPr>
            <a:spLocks/>
          </p:cNvSpPr>
          <p:nvPr/>
        </p:nvSpPr>
        <p:spPr bwMode="auto">
          <a:xfrm>
            <a:off x="5251450" y="3938588"/>
            <a:ext cx="1347788" cy="387350"/>
          </a:xfrm>
          <a:prstGeom prst="rect">
            <a:avLst/>
          </a:prstGeom>
          <a:noFill/>
          <a:ln w="9525">
            <a:noFill/>
            <a:miter lim="800000"/>
            <a:headEnd/>
            <a:tailEnd/>
          </a:ln>
        </p:spPr>
        <p:txBody>
          <a:bodyPr>
            <a:spAutoFit/>
          </a:bodyPr>
          <a:lstStyle/>
          <a:p>
            <a:pPr algn="ctr" fontAlgn="base">
              <a:lnSpc>
                <a:spcPct val="80000"/>
              </a:lnSpc>
              <a:spcBef>
                <a:spcPct val="50000"/>
              </a:spcBef>
              <a:spcAft>
                <a:spcPct val="0"/>
              </a:spcAft>
              <a:buSzPct val="130000"/>
            </a:pPr>
            <a:r>
              <a:rPr lang="en-US" altLang="en-US" sz="2400" b="1" dirty="0">
                <a:solidFill>
                  <a:srgbClr val="000000"/>
                </a:solidFill>
              </a:rPr>
              <a:t>Child</a:t>
            </a:r>
            <a:endParaRPr lang="en-US" altLang="en-US" sz="2400" b="1" dirty="0">
              <a:solidFill>
                <a:srgbClr val="662D91"/>
              </a:solidFill>
            </a:endParaRPr>
          </a:p>
        </p:txBody>
      </p:sp>
      <p:sp>
        <p:nvSpPr>
          <p:cNvPr id="22538" name="Content Placeholder 2"/>
          <p:cNvSpPr>
            <a:spLocks/>
          </p:cNvSpPr>
          <p:nvPr/>
        </p:nvSpPr>
        <p:spPr bwMode="auto">
          <a:xfrm>
            <a:off x="1716088" y="3938588"/>
            <a:ext cx="2036762" cy="387350"/>
          </a:xfrm>
          <a:prstGeom prst="rect">
            <a:avLst/>
          </a:prstGeom>
          <a:noFill/>
          <a:ln w="9525">
            <a:noFill/>
            <a:miter lim="800000"/>
            <a:headEnd/>
            <a:tailEnd/>
          </a:ln>
        </p:spPr>
        <p:txBody>
          <a:bodyPr>
            <a:spAutoFit/>
          </a:bodyPr>
          <a:lstStyle/>
          <a:p>
            <a:pPr algn="ctr" fontAlgn="base">
              <a:lnSpc>
                <a:spcPct val="80000"/>
              </a:lnSpc>
              <a:spcBef>
                <a:spcPct val="50000"/>
              </a:spcBef>
              <a:spcAft>
                <a:spcPct val="0"/>
              </a:spcAft>
              <a:buSzPct val="130000"/>
            </a:pPr>
            <a:r>
              <a:rPr lang="en-US" altLang="en-US" sz="2400" b="1" dirty="0">
                <a:solidFill>
                  <a:srgbClr val="000000"/>
                </a:solidFill>
              </a:rPr>
              <a:t>Caregiver</a:t>
            </a:r>
          </a:p>
        </p:txBody>
      </p:sp>
      <p:sp>
        <p:nvSpPr>
          <p:cNvPr id="46091" name="Curved Left Arrow 10"/>
          <p:cNvSpPr>
            <a:spLocks noChangeArrowheads="1"/>
          </p:cNvSpPr>
          <p:nvPr/>
        </p:nvSpPr>
        <p:spPr bwMode="auto">
          <a:xfrm rot="16200000" flipH="1" flipV="1">
            <a:off x="3906838" y="2986088"/>
            <a:ext cx="792162" cy="3592512"/>
          </a:xfrm>
          <a:prstGeom prst="curvedLeftArrow">
            <a:avLst>
              <a:gd name="adj1" fmla="val 30523"/>
              <a:gd name="adj2" fmla="val 60499"/>
              <a:gd name="adj3" fmla="val 50899"/>
            </a:avLst>
          </a:prstGeom>
          <a:solidFill>
            <a:schemeClr val="accent6">
              <a:lumMod val="75000"/>
              <a:lumOff val="25000"/>
            </a:schemeClr>
          </a:solidFill>
          <a:ln w="25400">
            <a:solidFill>
              <a:schemeClr val="accent6">
                <a:lumMod val="75000"/>
              </a:schemeClr>
            </a:solidFill>
            <a:miter lim="800000"/>
            <a:headEnd/>
            <a:tailEnd/>
          </a:ln>
          <a:effectLst>
            <a:outerShdw blurRad="50800" dist="38100" dir="2700000" algn="tl" rotWithShape="0">
              <a:prstClr val="black">
                <a:alpha val="40000"/>
              </a:prstClr>
            </a:outerShdw>
          </a:effectLst>
        </p:spPr>
        <p:txBody>
          <a:bodyPr vert="eaVert" anchor="ctr"/>
          <a:lstStyle/>
          <a:p>
            <a:pPr algn="ctr" fontAlgn="base">
              <a:spcBef>
                <a:spcPct val="0"/>
              </a:spcBef>
              <a:spcAft>
                <a:spcPct val="0"/>
              </a:spcAft>
              <a:defRPr/>
            </a:pPr>
            <a:endParaRPr lang="en-US" sz="2400" dirty="0">
              <a:solidFill>
                <a:srgbClr val="000000"/>
              </a:solidFill>
            </a:endParaRPr>
          </a:p>
        </p:txBody>
      </p:sp>
      <p:sp>
        <p:nvSpPr>
          <p:cNvPr id="23" name="Curved Left Arrow 10"/>
          <p:cNvSpPr>
            <a:spLocks noChangeArrowheads="1"/>
          </p:cNvSpPr>
          <p:nvPr/>
        </p:nvSpPr>
        <p:spPr bwMode="auto">
          <a:xfrm rot="16200000">
            <a:off x="4023519" y="1626394"/>
            <a:ext cx="792162" cy="3600450"/>
          </a:xfrm>
          <a:prstGeom prst="curvedLeftArrow">
            <a:avLst>
              <a:gd name="adj1" fmla="val 30523"/>
              <a:gd name="adj2" fmla="val 60499"/>
              <a:gd name="adj3" fmla="val 50899"/>
            </a:avLst>
          </a:prstGeom>
          <a:solidFill>
            <a:schemeClr val="accent6">
              <a:lumMod val="75000"/>
              <a:lumOff val="25000"/>
            </a:schemeClr>
          </a:solidFill>
          <a:ln w="25400">
            <a:solidFill>
              <a:schemeClr val="accent6">
                <a:lumMod val="75000"/>
              </a:schemeClr>
            </a:solidFill>
            <a:miter lim="800000"/>
            <a:headEnd/>
            <a:tailEnd/>
          </a:ln>
          <a:effectLst>
            <a:outerShdw blurRad="50800" dist="38100" dir="2700000" algn="tl" rotWithShape="0">
              <a:prstClr val="black">
                <a:alpha val="40000"/>
              </a:prstClr>
            </a:outerShdw>
          </a:effectLst>
        </p:spPr>
        <p:txBody>
          <a:bodyPr vert="eaVert" anchor="ctr"/>
          <a:lstStyle/>
          <a:p>
            <a:pPr algn="ctr" fontAlgn="base">
              <a:spcBef>
                <a:spcPct val="0"/>
              </a:spcBef>
              <a:spcAft>
                <a:spcPct val="0"/>
              </a:spcAft>
              <a:defRPr/>
            </a:pPr>
            <a:endParaRPr lang="en-US" sz="2400" dirty="0">
              <a:solidFill>
                <a:srgbClr val="000000"/>
              </a:solidFill>
            </a:endParaRPr>
          </a:p>
        </p:txBody>
      </p:sp>
      <p:sp>
        <p:nvSpPr>
          <p:cNvPr id="22541" name="Title 12"/>
          <p:cNvSpPr>
            <a:spLocks noGrp="1"/>
          </p:cNvSpPr>
          <p:nvPr>
            <p:ph type="title"/>
          </p:nvPr>
        </p:nvSpPr>
        <p:spPr>
          <a:xfrm>
            <a:off x="-152400" y="0"/>
            <a:ext cx="8229600" cy="1143000"/>
          </a:xfrm>
        </p:spPr>
        <p:txBody>
          <a:bodyPr>
            <a:normAutofit/>
          </a:bodyPr>
          <a:lstStyle/>
          <a:p>
            <a:r>
              <a:rPr lang="en-GB" altLang="en-US" dirty="0" smtClean="0">
                <a:solidFill>
                  <a:srgbClr val="7030A0"/>
                </a:solidFill>
                <a:ea typeface="ヒラギノ角ゴ Pro W3" charset="-128"/>
              </a:rPr>
              <a:t>…</a:t>
            </a:r>
            <a:r>
              <a:rPr lang="en-GB" altLang="en-US" dirty="0" smtClean="0">
                <a:ea typeface="ヒラギノ角ゴ Pro W3" charset="-128"/>
              </a:rPr>
              <a:t>the feeding dynamic involves a dyad </a:t>
            </a:r>
          </a:p>
        </p:txBody>
      </p:sp>
      <p:pic>
        <p:nvPicPr>
          <p:cNvPr id="27" name="Picture 26"/>
          <p:cNvPicPr>
            <a:picLocks noChangeAspect="1"/>
          </p:cNvPicPr>
          <p:nvPr/>
        </p:nvPicPr>
        <p:blipFill>
          <a:blip r:embed="rId9" cstate="print">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79227" y="4363833"/>
            <a:ext cx="1394747" cy="8370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01815"/>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221064" y="1426866"/>
            <a:ext cx="8766182" cy="1517301"/>
          </a:xfrm>
          <a:prstGeom prst="rect">
            <a:avLst/>
          </a:prstGeom>
          <a:solidFill>
            <a:schemeClr val="accent3">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smtClean="0">
              <a:solidFill>
                <a:srgbClr val="000000"/>
              </a:solidFill>
              <a:latin typeface="Times"/>
            </a:endParaRPr>
          </a:p>
        </p:txBody>
      </p:sp>
      <p:sp>
        <p:nvSpPr>
          <p:cNvPr id="4098" name="Rectangle 2"/>
          <p:cNvSpPr>
            <a:spLocks noGrp="1" noChangeArrowheads="1"/>
          </p:cNvSpPr>
          <p:nvPr>
            <p:ph type="title"/>
          </p:nvPr>
        </p:nvSpPr>
        <p:spPr>
          <a:xfrm>
            <a:off x="354216" y="639542"/>
            <a:ext cx="8458200" cy="385378"/>
          </a:xfrm>
          <a:noFill/>
        </p:spPr>
        <p:txBody>
          <a:bodyPr>
            <a:normAutofit fontScale="90000"/>
          </a:bodyPr>
          <a:lstStyle/>
          <a:p>
            <a:pPr algn="ctr">
              <a:lnSpc>
                <a:spcPct val="90000"/>
              </a:lnSpc>
            </a:pPr>
            <a:r>
              <a:rPr lang="en-US" altLang="en-US" dirty="0" smtClean="0">
                <a:solidFill>
                  <a:srgbClr val="50246E"/>
                </a:solidFill>
                <a:ea typeface="ヒラギノ角ゴ Pro W3" charset="-128"/>
              </a:rPr>
              <a:t>Feeding styles</a:t>
            </a:r>
          </a:p>
        </p:txBody>
      </p:sp>
      <p:sp>
        <p:nvSpPr>
          <p:cNvPr id="4100" name="Rectangle 3"/>
          <p:cNvSpPr>
            <a:spLocks noChangeArrowheads="1"/>
          </p:cNvSpPr>
          <p:nvPr/>
        </p:nvSpPr>
        <p:spPr bwMode="auto">
          <a:xfrm>
            <a:off x="228600" y="2467115"/>
            <a:ext cx="1905000" cy="541073"/>
          </a:xfrm>
          <a:prstGeom prst="rect">
            <a:avLst/>
          </a:prstGeom>
          <a:noFill/>
          <a:ln w="12700">
            <a:noFill/>
            <a:miter lim="800000"/>
            <a:headEnd/>
            <a:tailEnd/>
          </a:ln>
        </p:spPr>
        <p:txBody>
          <a:bodyPr lIns="90488" tIns="44450" rIns="90488" bIns="44450" anchor="ctr"/>
          <a:lstStyle/>
          <a:p>
            <a:pPr algn="ctr" fontAlgn="base">
              <a:lnSpc>
                <a:spcPct val="90000"/>
              </a:lnSpc>
              <a:spcBef>
                <a:spcPct val="0"/>
              </a:spcBef>
              <a:spcAft>
                <a:spcPct val="0"/>
              </a:spcAft>
            </a:pPr>
            <a:r>
              <a:rPr lang="en-US" b="1" dirty="0" smtClean="0">
                <a:solidFill>
                  <a:srgbClr val="000000"/>
                </a:solidFill>
              </a:rPr>
              <a:t>Responsive</a:t>
            </a:r>
            <a:endParaRPr lang="en-US" b="1" dirty="0">
              <a:solidFill>
                <a:srgbClr val="000000"/>
              </a:solidFill>
            </a:endParaRPr>
          </a:p>
        </p:txBody>
      </p:sp>
      <p:sp>
        <p:nvSpPr>
          <p:cNvPr id="4102" name="Rectangle 5"/>
          <p:cNvSpPr>
            <a:spLocks noChangeArrowheads="1"/>
          </p:cNvSpPr>
          <p:nvPr/>
        </p:nvSpPr>
        <p:spPr bwMode="auto">
          <a:xfrm>
            <a:off x="2374851" y="2390630"/>
            <a:ext cx="2421652" cy="691787"/>
          </a:xfrm>
          <a:prstGeom prst="rect">
            <a:avLst/>
          </a:prstGeom>
          <a:noFill/>
          <a:ln w="12700">
            <a:noFill/>
            <a:miter lim="800000"/>
            <a:headEnd/>
            <a:tailEnd/>
          </a:ln>
        </p:spPr>
        <p:txBody>
          <a:bodyPr lIns="90488" tIns="44450" rIns="90488" bIns="44450" anchor="ctr"/>
          <a:lstStyle/>
          <a:p>
            <a:pPr algn="ctr" fontAlgn="base">
              <a:lnSpc>
                <a:spcPct val="90000"/>
              </a:lnSpc>
              <a:spcBef>
                <a:spcPct val="0"/>
              </a:spcBef>
              <a:spcAft>
                <a:spcPct val="0"/>
              </a:spcAft>
            </a:pPr>
            <a:r>
              <a:rPr lang="en-US" b="1" dirty="0" smtClean="0">
                <a:solidFill>
                  <a:srgbClr val="000000"/>
                </a:solidFill>
              </a:rPr>
              <a:t>Controlling</a:t>
            </a:r>
            <a:endParaRPr lang="en-US" b="1" dirty="0">
              <a:solidFill>
                <a:srgbClr val="000000"/>
              </a:solidFill>
            </a:endParaRPr>
          </a:p>
        </p:txBody>
      </p:sp>
      <p:sp>
        <p:nvSpPr>
          <p:cNvPr id="4104" name="Rectangle 7"/>
          <p:cNvSpPr>
            <a:spLocks noChangeArrowheads="1"/>
          </p:cNvSpPr>
          <p:nvPr/>
        </p:nvSpPr>
        <p:spPr bwMode="auto">
          <a:xfrm>
            <a:off x="4563529" y="2390630"/>
            <a:ext cx="2146151" cy="713442"/>
          </a:xfrm>
          <a:prstGeom prst="rect">
            <a:avLst/>
          </a:prstGeom>
          <a:noFill/>
          <a:ln w="12700">
            <a:noFill/>
            <a:miter lim="800000"/>
            <a:headEnd/>
            <a:tailEnd/>
          </a:ln>
        </p:spPr>
        <p:txBody>
          <a:bodyPr lIns="90488" tIns="44450" rIns="90488" bIns="44450" anchor="ctr"/>
          <a:lstStyle/>
          <a:p>
            <a:pPr algn="ctr" fontAlgn="base">
              <a:lnSpc>
                <a:spcPct val="90000"/>
              </a:lnSpc>
              <a:spcBef>
                <a:spcPct val="0"/>
              </a:spcBef>
              <a:spcAft>
                <a:spcPct val="0"/>
              </a:spcAft>
            </a:pPr>
            <a:r>
              <a:rPr lang="en-US" b="1" dirty="0" smtClean="0">
                <a:solidFill>
                  <a:srgbClr val="000000"/>
                </a:solidFill>
              </a:rPr>
              <a:t>Indulgent</a:t>
            </a:r>
            <a:endParaRPr lang="en-US" b="1" dirty="0">
              <a:solidFill>
                <a:srgbClr val="000000"/>
              </a:solidFill>
            </a:endParaRPr>
          </a:p>
        </p:txBody>
      </p:sp>
      <p:sp>
        <p:nvSpPr>
          <p:cNvPr id="4106" name="Rectangle 9"/>
          <p:cNvSpPr>
            <a:spLocks noChangeArrowheads="1"/>
          </p:cNvSpPr>
          <p:nvPr/>
        </p:nvSpPr>
        <p:spPr bwMode="auto">
          <a:xfrm>
            <a:off x="6694163" y="2471853"/>
            <a:ext cx="2276778" cy="541073"/>
          </a:xfrm>
          <a:prstGeom prst="rect">
            <a:avLst/>
          </a:prstGeom>
          <a:noFill/>
          <a:ln w="12700">
            <a:noFill/>
            <a:miter lim="800000"/>
            <a:headEnd/>
            <a:tailEnd/>
          </a:ln>
        </p:spPr>
        <p:txBody>
          <a:bodyPr lIns="90488" tIns="44450" rIns="90488" bIns="44450" anchor="ctr"/>
          <a:lstStyle/>
          <a:p>
            <a:pPr algn="ctr" fontAlgn="base">
              <a:lnSpc>
                <a:spcPct val="90000"/>
              </a:lnSpc>
              <a:spcBef>
                <a:spcPct val="0"/>
              </a:spcBef>
              <a:spcAft>
                <a:spcPct val="0"/>
              </a:spcAft>
            </a:pPr>
            <a:r>
              <a:rPr lang="en-US" b="1" dirty="0" smtClean="0">
                <a:solidFill>
                  <a:srgbClr val="000000"/>
                </a:solidFill>
              </a:rPr>
              <a:t>Neglectful</a:t>
            </a:r>
            <a:endParaRPr lang="en-US" b="1" dirty="0">
              <a:solidFill>
                <a:srgbClr val="000000"/>
              </a:solidFill>
            </a:endParaRPr>
          </a:p>
        </p:txBody>
      </p:sp>
      <p:sp>
        <p:nvSpPr>
          <p:cNvPr id="3" name="TextBox 2"/>
          <p:cNvSpPr txBox="1"/>
          <p:nvPr/>
        </p:nvSpPr>
        <p:spPr>
          <a:xfrm>
            <a:off x="331196" y="3072348"/>
            <a:ext cx="8812804" cy="3785652"/>
          </a:xfrm>
          <a:prstGeom prst="rect">
            <a:avLst/>
          </a:prstGeom>
          <a:solidFill>
            <a:schemeClr val="bg1"/>
          </a:solidFill>
        </p:spPr>
        <p:txBody>
          <a:bodyPr wrap="square" rtlCol="0">
            <a:spAutoFit/>
          </a:bodyPr>
          <a:lstStyle/>
          <a:p>
            <a:pPr fontAlgn="base">
              <a:spcBef>
                <a:spcPct val="0"/>
              </a:spcBef>
              <a:spcAft>
                <a:spcPct val="0"/>
              </a:spcAft>
            </a:pPr>
            <a:endParaRPr lang="en-GB" sz="2400" dirty="0" smtClean="0">
              <a:solidFill>
                <a:srgbClr val="000000"/>
              </a:solidFill>
            </a:endParaRPr>
          </a:p>
          <a:p>
            <a:pPr fontAlgn="base">
              <a:spcBef>
                <a:spcPct val="0"/>
              </a:spcBef>
              <a:spcAft>
                <a:spcPct val="0"/>
              </a:spcAft>
            </a:pPr>
            <a:endParaRPr lang="en-GB" sz="2400" dirty="0">
              <a:solidFill>
                <a:srgbClr val="000000"/>
              </a:solidFill>
            </a:endParaRPr>
          </a:p>
          <a:p>
            <a:pPr fontAlgn="base">
              <a:spcBef>
                <a:spcPct val="0"/>
              </a:spcBef>
              <a:spcAft>
                <a:spcPct val="0"/>
              </a:spcAft>
            </a:pPr>
            <a:endParaRPr lang="en-GB" sz="2400" dirty="0" smtClean="0">
              <a:solidFill>
                <a:srgbClr val="000000"/>
              </a:solidFill>
            </a:endParaRPr>
          </a:p>
          <a:p>
            <a:pPr fontAlgn="base">
              <a:spcBef>
                <a:spcPct val="0"/>
              </a:spcBef>
              <a:spcAft>
                <a:spcPct val="0"/>
              </a:spcAft>
            </a:pPr>
            <a:endParaRPr lang="en-GB" sz="2400" dirty="0">
              <a:solidFill>
                <a:srgbClr val="000000"/>
              </a:solidFill>
            </a:endParaRPr>
          </a:p>
          <a:p>
            <a:pPr fontAlgn="base">
              <a:spcBef>
                <a:spcPct val="0"/>
              </a:spcBef>
              <a:spcAft>
                <a:spcPct val="0"/>
              </a:spcAft>
            </a:pPr>
            <a:endParaRPr lang="en-GB" sz="2400" dirty="0" smtClean="0">
              <a:solidFill>
                <a:srgbClr val="000000"/>
              </a:solidFill>
            </a:endParaRPr>
          </a:p>
          <a:p>
            <a:pPr fontAlgn="base">
              <a:spcBef>
                <a:spcPct val="0"/>
              </a:spcBef>
              <a:spcAft>
                <a:spcPct val="0"/>
              </a:spcAft>
            </a:pPr>
            <a:endParaRPr lang="en-GB" sz="2400" dirty="0">
              <a:solidFill>
                <a:srgbClr val="000000"/>
              </a:solidFill>
            </a:endParaRPr>
          </a:p>
          <a:p>
            <a:pPr fontAlgn="base">
              <a:spcBef>
                <a:spcPct val="0"/>
              </a:spcBef>
              <a:spcAft>
                <a:spcPct val="0"/>
              </a:spcAft>
            </a:pPr>
            <a:endParaRPr lang="en-GB" sz="2400" dirty="0" smtClean="0">
              <a:solidFill>
                <a:srgbClr val="000000"/>
              </a:solidFill>
            </a:endParaRPr>
          </a:p>
          <a:p>
            <a:pPr fontAlgn="base">
              <a:spcBef>
                <a:spcPct val="0"/>
              </a:spcBef>
              <a:spcAft>
                <a:spcPct val="0"/>
              </a:spcAft>
            </a:pPr>
            <a:endParaRPr lang="en-GB" sz="2400" dirty="0">
              <a:solidFill>
                <a:srgbClr val="000000"/>
              </a:solidFill>
            </a:endParaRPr>
          </a:p>
          <a:p>
            <a:pPr fontAlgn="base">
              <a:spcBef>
                <a:spcPct val="0"/>
              </a:spcBef>
              <a:spcAft>
                <a:spcPct val="0"/>
              </a:spcAft>
            </a:pPr>
            <a:endParaRPr lang="en-GB" sz="2400" dirty="0" smtClean="0">
              <a:solidFill>
                <a:srgbClr val="000000"/>
              </a:solidFill>
            </a:endParaRPr>
          </a:p>
          <a:p>
            <a:pPr fontAlgn="base">
              <a:spcBef>
                <a:spcPct val="0"/>
              </a:spcBef>
              <a:spcAft>
                <a:spcPct val="0"/>
              </a:spcAft>
            </a:pPr>
            <a:endParaRPr lang="en-GB" sz="2400" dirty="0">
              <a:solidFill>
                <a:srgbClr val="000000"/>
              </a:solidFill>
            </a:endParaRPr>
          </a:p>
        </p:txBody>
      </p:sp>
      <p:sp>
        <p:nvSpPr>
          <p:cNvPr id="21" name="TextBox 20"/>
          <p:cNvSpPr txBox="1"/>
          <p:nvPr/>
        </p:nvSpPr>
        <p:spPr>
          <a:xfrm>
            <a:off x="221064" y="2939846"/>
            <a:ext cx="2179270" cy="1754326"/>
          </a:xfrm>
          <a:prstGeom prst="rect">
            <a:avLst/>
          </a:prstGeom>
          <a:solidFill>
            <a:schemeClr val="bg1"/>
          </a:solidFill>
        </p:spPr>
        <p:txBody>
          <a:bodyPr wrap="square" rtlCol="0">
            <a:spAutoFit/>
          </a:bodyPr>
          <a:lstStyle/>
          <a:p>
            <a:pPr marL="182563" indent="-182563" defTabSz="457200" fontAlgn="base">
              <a:spcBef>
                <a:spcPct val="0"/>
              </a:spcBef>
              <a:buClr>
                <a:srgbClr val="3B284A"/>
              </a:buClr>
              <a:defRPr/>
            </a:pPr>
            <a:r>
              <a:rPr lang="en-US" dirty="0" smtClean="0">
                <a:solidFill>
                  <a:srgbClr val="000000"/>
                </a:solidFill>
                <a:ea typeface="ヒラギノ角ゴ Pro W3" charset="-128"/>
              </a:rPr>
              <a:t>Limits </a:t>
            </a:r>
            <a:r>
              <a:rPr lang="en-US" b="1" dirty="0" smtClean="0">
                <a:solidFill>
                  <a:srgbClr val="000000"/>
                </a:solidFill>
                <a:ea typeface="ヒラギノ角ゴ Pro W3" charset="-128"/>
              </a:rPr>
              <a:t>W</a:t>
            </a:r>
            <a:r>
              <a:rPr lang="en-US" dirty="0" smtClean="0">
                <a:solidFill>
                  <a:srgbClr val="000000"/>
                </a:solidFill>
                <a:ea typeface="ヒラギノ角ゴ Pro W3" charset="-128"/>
              </a:rPr>
              <a:t>here </a:t>
            </a:r>
            <a:r>
              <a:rPr lang="en-US" b="1" dirty="0" smtClean="0">
                <a:solidFill>
                  <a:srgbClr val="000000"/>
                </a:solidFill>
                <a:ea typeface="ヒラギノ角ゴ Pro W3" charset="-128"/>
              </a:rPr>
              <a:t>W</a:t>
            </a:r>
            <a:r>
              <a:rPr lang="en-US" dirty="0" smtClean="0">
                <a:solidFill>
                  <a:srgbClr val="000000"/>
                </a:solidFill>
                <a:ea typeface="ヒラギノ角ゴ Pro W3" charset="-128"/>
              </a:rPr>
              <a:t>hen and </a:t>
            </a:r>
            <a:r>
              <a:rPr lang="en-US" b="1" dirty="0" smtClean="0">
                <a:solidFill>
                  <a:srgbClr val="000000"/>
                </a:solidFill>
                <a:ea typeface="ヒラギノ角ゴ Pro W3" charset="-128"/>
              </a:rPr>
              <a:t>W</a:t>
            </a:r>
            <a:r>
              <a:rPr lang="en-US" dirty="0" smtClean="0">
                <a:solidFill>
                  <a:srgbClr val="000000"/>
                </a:solidFill>
                <a:ea typeface="ヒラギノ角ゴ Pro W3" charset="-128"/>
              </a:rPr>
              <a:t>hat</a:t>
            </a:r>
          </a:p>
          <a:p>
            <a:pPr marL="182563" indent="-182563" defTabSz="457200" fontAlgn="base">
              <a:spcBef>
                <a:spcPct val="0"/>
              </a:spcBef>
              <a:buClr>
                <a:srgbClr val="3B284A"/>
              </a:buClr>
              <a:defRPr/>
            </a:pPr>
            <a:r>
              <a:rPr lang="en-US" dirty="0" smtClean="0">
                <a:solidFill>
                  <a:srgbClr val="000000"/>
                </a:solidFill>
                <a:ea typeface="ヒラギノ角ゴ Pro W3" charset="-128"/>
              </a:rPr>
              <a:t>Models appropriately</a:t>
            </a:r>
          </a:p>
          <a:p>
            <a:pPr marL="182563" indent="-182563" defTabSz="457200" fontAlgn="base">
              <a:spcBef>
                <a:spcPct val="0"/>
              </a:spcBef>
              <a:buClr>
                <a:srgbClr val="3B284A"/>
              </a:buClr>
              <a:defRPr/>
            </a:pPr>
            <a:r>
              <a:rPr lang="en-US" dirty="0" smtClean="0">
                <a:solidFill>
                  <a:srgbClr val="000000"/>
                </a:solidFill>
                <a:ea typeface="ヒラギノ角ゴ Pro W3" charset="-128"/>
              </a:rPr>
              <a:t>Responds to child</a:t>
            </a:r>
            <a:r>
              <a:rPr lang="ja-JP" altLang="en-US" smtClean="0">
                <a:solidFill>
                  <a:srgbClr val="000000"/>
                </a:solidFill>
                <a:ea typeface="ヒラギノ角ゴ Pro W3" charset="-128"/>
              </a:rPr>
              <a:t>’</a:t>
            </a:r>
            <a:r>
              <a:rPr lang="en-US" altLang="ja-JP" dirty="0" smtClean="0">
                <a:solidFill>
                  <a:srgbClr val="000000"/>
                </a:solidFill>
                <a:ea typeface="ヒラギノ角ゴ Pro W3" charset="-128"/>
              </a:rPr>
              <a:t>s hunger signals</a:t>
            </a:r>
          </a:p>
          <a:p>
            <a:pPr marL="182563" indent="-182563" algn="ctr" defTabSz="457200" fontAlgn="base">
              <a:spcBef>
                <a:spcPct val="0"/>
              </a:spcBef>
              <a:buClr>
                <a:srgbClr val="3B284A"/>
              </a:buClr>
              <a:defRPr/>
            </a:pPr>
            <a:r>
              <a:rPr lang="en-US" dirty="0" smtClean="0">
                <a:solidFill>
                  <a:srgbClr val="000000"/>
                </a:solidFill>
                <a:ea typeface="ヒラギノ角ゴ Pro W3" charset="-128"/>
              </a:rPr>
              <a:t>Guides child</a:t>
            </a:r>
            <a:r>
              <a:rPr lang="ja-JP" altLang="en-US" smtClean="0">
                <a:solidFill>
                  <a:srgbClr val="000000"/>
                </a:solidFill>
                <a:ea typeface="ヒラギノ角ゴ Pro W3" charset="-128"/>
              </a:rPr>
              <a:t>’</a:t>
            </a:r>
            <a:r>
              <a:rPr lang="en-US" altLang="ja-JP" dirty="0" smtClean="0">
                <a:solidFill>
                  <a:srgbClr val="000000"/>
                </a:solidFill>
                <a:ea typeface="ヒラギノ角ゴ Pro W3" charset="-128"/>
              </a:rPr>
              <a:t>s eating</a:t>
            </a:r>
            <a:endParaRPr lang="en-US" sz="1600" dirty="0">
              <a:solidFill>
                <a:srgbClr val="000000"/>
              </a:solidFill>
            </a:endParaRPr>
          </a:p>
        </p:txBody>
      </p:sp>
      <p:sp>
        <p:nvSpPr>
          <p:cNvPr id="24" name="TextBox 23"/>
          <p:cNvSpPr txBox="1"/>
          <p:nvPr/>
        </p:nvSpPr>
        <p:spPr>
          <a:xfrm>
            <a:off x="228600" y="4624387"/>
            <a:ext cx="2162710" cy="1754326"/>
          </a:xfrm>
          <a:prstGeom prst="rect">
            <a:avLst/>
          </a:prstGeom>
          <a:solidFill>
            <a:schemeClr val="bg1"/>
          </a:solidFill>
        </p:spPr>
        <p:txBody>
          <a:bodyPr wrap="square" rtlCol="0">
            <a:spAutoFit/>
          </a:bodyPr>
          <a:lstStyle/>
          <a:p>
            <a:pPr marL="182563" indent="-182563" defTabSz="457200" fontAlgn="base">
              <a:buClr>
                <a:srgbClr val="3B284A"/>
              </a:buClr>
              <a:defRPr/>
            </a:pPr>
            <a:r>
              <a:rPr lang="en-US" b="1" dirty="0" smtClean="0">
                <a:solidFill>
                  <a:srgbClr val="008000"/>
                </a:solidFill>
                <a:ea typeface="ヒラギノ角ゴ Pro W3" charset="-128"/>
              </a:rPr>
              <a:t>Eats more fruit, veg. and dairy</a:t>
            </a:r>
          </a:p>
          <a:p>
            <a:pPr marL="182563" indent="-182563" defTabSz="457200" fontAlgn="base">
              <a:buClr>
                <a:srgbClr val="3B284A"/>
              </a:buClr>
              <a:defRPr/>
            </a:pPr>
            <a:r>
              <a:rPr lang="en-US" b="1" dirty="0" smtClean="0">
                <a:solidFill>
                  <a:srgbClr val="008000"/>
                </a:solidFill>
                <a:ea typeface="ヒラギノ角ゴ Pro W3" charset="-128"/>
              </a:rPr>
              <a:t>Eats less ‘junk’ food</a:t>
            </a:r>
          </a:p>
          <a:p>
            <a:pPr marL="182563" indent="-182563" defTabSz="457200" fontAlgn="base">
              <a:buClr>
                <a:srgbClr val="3B284A"/>
              </a:buClr>
              <a:defRPr/>
            </a:pPr>
            <a:r>
              <a:rPr lang="en-US" b="1" dirty="0" smtClean="0">
                <a:solidFill>
                  <a:srgbClr val="008000"/>
                </a:solidFill>
                <a:ea typeface="ヒラギノ角ゴ Pro W3" charset="-128"/>
              </a:rPr>
              <a:t>May protect against both under and   overweight</a:t>
            </a:r>
            <a:r>
              <a:rPr lang="en-US" altLang="en-US" b="1" dirty="0" smtClean="0">
                <a:solidFill>
                  <a:srgbClr val="008000"/>
                </a:solidFill>
              </a:rPr>
              <a:t>      </a:t>
            </a:r>
            <a:endParaRPr lang="en-US" altLang="en-US" b="1" dirty="0">
              <a:solidFill>
                <a:srgbClr val="008000"/>
              </a:solidFill>
            </a:endParaRPr>
          </a:p>
        </p:txBody>
      </p:sp>
      <p:sp>
        <p:nvSpPr>
          <p:cNvPr id="25" name="TextBox 24"/>
          <p:cNvSpPr txBox="1"/>
          <p:nvPr/>
        </p:nvSpPr>
        <p:spPr>
          <a:xfrm>
            <a:off x="2400334" y="2953460"/>
            <a:ext cx="2247866" cy="1200329"/>
          </a:xfrm>
          <a:prstGeom prst="rect">
            <a:avLst/>
          </a:prstGeom>
          <a:solidFill>
            <a:schemeClr val="bg1"/>
          </a:solidFill>
        </p:spPr>
        <p:txBody>
          <a:bodyPr wrap="square" rtlCol="0">
            <a:spAutoFit/>
          </a:bodyPr>
          <a:lstStyle/>
          <a:p>
            <a:pPr marL="182563" indent="-182563" defTabSz="457200" fontAlgn="base">
              <a:spcBef>
                <a:spcPct val="0"/>
              </a:spcBef>
              <a:buClr>
                <a:srgbClr val="3B284A"/>
              </a:buClr>
              <a:defRPr/>
            </a:pPr>
            <a:r>
              <a:rPr lang="en-US" dirty="0" smtClean="0">
                <a:solidFill>
                  <a:srgbClr val="000000"/>
                </a:solidFill>
                <a:ea typeface="ヒラギノ角ゴ Pro W3" charset="-128"/>
              </a:rPr>
              <a:t>Pressures child to eat</a:t>
            </a:r>
          </a:p>
          <a:p>
            <a:pPr marL="182563" indent="-182563" defTabSz="457200" fontAlgn="base">
              <a:spcBef>
                <a:spcPct val="0"/>
              </a:spcBef>
              <a:buClr>
                <a:srgbClr val="3B284A"/>
              </a:buClr>
              <a:defRPr/>
            </a:pPr>
            <a:r>
              <a:rPr lang="en-US" dirty="0" smtClean="0">
                <a:solidFill>
                  <a:srgbClr val="000000"/>
                </a:solidFill>
                <a:ea typeface="ヒラギノ角ゴ Pro W3" charset="-128"/>
              </a:rPr>
              <a:t>Restricts foods</a:t>
            </a:r>
          </a:p>
          <a:p>
            <a:pPr marL="182563" indent="-182563" defTabSz="457200" fontAlgn="base">
              <a:spcBef>
                <a:spcPct val="0"/>
              </a:spcBef>
              <a:buClr>
                <a:srgbClr val="3B284A"/>
              </a:buClr>
              <a:defRPr/>
            </a:pPr>
            <a:r>
              <a:rPr lang="en-US" dirty="0" smtClean="0">
                <a:solidFill>
                  <a:srgbClr val="000000"/>
                </a:solidFill>
                <a:ea typeface="ヒラギノ角ゴ Pro W3" charset="-128"/>
              </a:rPr>
              <a:t>Ignores </a:t>
            </a:r>
            <a:r>
              <a:rPr lang="en-US" altLang="ja-JP" dirty="0" smtClean="0">
                <a:solidFill>
                  <a:srgbClr val="000000"/>
                </a:solidFill>
                <a:ea typeface="ヒラギノ角ゴ Pro W3" charset="-128"/>
              </a:rPr>
              <a:t>hunger satiation signals</a:t>
            </a:r>
            <a:endParaRPr lang="en-US" dirty="0" smtClean="0">
              <a:solidFill>
                <a:srgbClr val="000000"/>
              </a:solidFill>
              <a:ea typeface="ヒラギノ角ゴ Pro W3" charset="-128"/>
            </a:endParaRPr>
          </a:p>
        </p:txBody>
      </p:sp>
      <p:sp>
        <p:nvSpPr>
          <p:cNvPr id="26" name="TextBox 25"/>
          <p:cNvSpPr txBox="1"/>
          <p:nvPr/>
        </p:nvSpPr>
        <p:spPr>
          <a:xfrm>
            <a:off x="2438400" y="4624387"/>
            <a:ext cx="2228788" cy="1908215"/>
          </a:xfrm>
          <a:prstGeom prst="rect">
            <a:avLst/>
          </a:prstGeom>
          <a:solidFill>
            <a:schemeClr val="bg1"/>
          </a:solidFill>
        </p:spPr>
        <p:txBody>
          <a:bodyPr wrap="square" rtlCol="0">
            <a:spAutoFit/>
          </a:bodyPr>
          <a:lstStyle/>
          <a:p>
            <a:pPr marL="182563" indent="-182563" defTabSz="457200" fontAlgn="base">
              <a:spcBef>
                <a:spcPct val="0"/>
              </a:spcBef>
              <a:spcAft>
                <a:spcPts val="600"/>
              </a:spcAft>
              <a:buClr>
                <a:srgbClr val="3B284A"/>
              </a:buClr>
              <a:defRPr/>
            </a:pPr>
            <a:r>
              <a:rPr lang="en-US" b="1" dirty="0" smtClean="0">
                <a:solidFill>
                  <a:schemeClr val="accent2"/>
                </a:solidFill>
                <a:ea typeface="ヒラギノ角ゴ Pro W3" charset="-128"/>
              </a:rPr>
              <a:t>Adjusts calories poorly</a:t>
            </a:r>
          </a:p>
          <a:p>
            <a:pPr marL="182563" indent="-182563" defTabSz="457200" fontAlgn="base">
              <a:spcBef>
                <a:spcPct val="0"/>
              </a:spcBef>
              <a:spcAft>
                <a:spcPts val="600"/>
              </a:spcAft>
              <a:buClr>
                <a:srgbClr val="3B284A"/>
              </a:buClr>
              <a:defRPr/>
            </a:pPr>
            <a:r>
              <a:rPr lang="en-US" b="1" dirty="0" smtClean="0">
                <a:solidFill>
                  <a:schemeClr val="accent2"/>
                </a:solidFill>
                <a:ea typeface="ヒラギノ角ゴ Pro W3" charset="-128"/>
              </a:rPr>
              <a:t>Eats fewer fruits and vegetables </a:t>
            </a:r>
          </a:p>
          <a:p>
            <a:pPr marL="182563" indent="-182563" defTabSz="457200" fontAlgn="base">
              <a:spcBef>
                <a:spcPct val="0"/>
              </a:spcBef>
              <a:spcAft>
                <a:spcPts val="600"/>
              </a:spcAft>
              <a:buClr>
                <a:srgbClr val="3B284A"/>
              </a:buClr>
              <a:defRPr/>
            </a:pPr>
            <a:r>
              <a:rPr lang="en-US" b="1" dirty="0" smtClean="0">
                <a:solidFill>
                  <a:schemeClr val="accent2"/>
                </a:solidFill>
                <a:ea typeface="ヒラギノ角ゴ Pro W3" charset="-128"/>
              </a:rPr>
              <a:t>More likely under or overweight</a:t>
            </a:r>
            <a:endParaRPr lang="en-GB" b="1" dirty="0">
              <a:solidFill>
                <a:schemeClr val="accent2"/>
              </a:solidFill>
            </a:endParaRPr>
          </a:p>
        </p:txBody>
      </p:sp>
      <p:sp>
        <p:nvSpPr>
          <p:cNvPr id="27" name="TextBox 26"/>
          <p:cNvSpPr txBox="1"/>
          <p:nvPr/>
        </p:nvSpPr>
        <p:spPr>
          <a:xfrm>
            <a:off x="4624967" y="2924680"/>
            <a:ext cx="2213946" cy="1754326"/>
          </a:xfrm>
          <a:prstGeom prst="rect">
            <a:avLst/>
          </a:prstGeom>
          <a:solidFill>
            <a:schemeClr val="bg1"/>
          </a:solidFill>
        </p:spPr>
        <p:txBody>
          <a:bodyPr wrap="square" rtlCol="0">
            <a:spAutoFit/>
          </a:bodyPr>
          <a:lstStyle/>
          <a:p>
            <a:pPr marL="182563" indent="-182563" defTabSz="457200" fontAlgn="base">
              <a:spcBef>
                <a:spcPct val="0"/>
              </a:spcBef>
              <a:buClr>
                <a:srgbClr val="3B284A"/>
              </a:buClr>
              <a:defRPr/>
            </a:pPr>
            <a:r>
              <a:rPr lang="en-US" dirty="0" smtClean="0">
                <a:solidFill>
                  <a:srgbClr val="000000"/>
                </a:solidFill>
                <a:ea typeface="ヒラギノ角ゴ Pro W3" charset="-128"/>
              </a:rPr>
              <a:t>Sets no limits</a:t>
            </a:r>
          </a:p>
          <a:p>
            <a:pPr marL="182563" indent="-182563" defTabSz="457200" fontAlgn="base">
              <a:spcBef>
                <a:spcPct val="0"/>
              </a:spcBef>
              <a:buClr>
                <a:srgbClr val="3B284A"/>
              </a:buClr>
              <a:defRPr/>
            </a:pPr>
            <a:r>
              <a:rPr lang="en-US" dirty="0" smtClean="0">
                <a:solidFill>
                  <a:srgbClr val="000000"/>
                </a:solidFill>
                <a:ea typeface="ヒラギノ角ゴ Pro W3" charset="-128"/>
              </a:rPr>
              <a:t>Accedes to  </a:t>
            </a:r>
            <a:r>
              <a:rPr lang="en-US" b="1" dirty="0" smtClean="0">
                <a:solidFill>
                  <a:srgbClr val="000000"/>
                </a:solidFill>
                <a:ea typeface="ヒラギノ角ゴ Pro W3" charset="-128"/>
              </a:rPr>
              <a:t>W</a:t>
            </a:r>
            <a:r>
              <a:rPr lang="en-US" dirty="0" smtClean="0">
                <a:solidFill>
                  <a:srgbClr val="000000"/>
                </a:solidFill>
                <a:ea typeface="ヒラギノ角ゴ Pro W3" charset="-128"/>
              </a:rPr>
              <a:t>here, </a:t>
            </a:r>
            <a:r>
              <a:rPr lang="en-US" b="1" dirty="0" smtClean="0">
                <a:solidFill>
                  <a:srgbClr val="000000"/>
                </a:solidFill>
                <a:ea typeface="ヒラギノ角ゴ Pro W3" charset="-128"/>
              </a:rPr>
              <a:t>W</a:t>
            </a:r>
            <a:r>
              <a:rPr lang="en-US" dirty="0" smtClean="0">
                <a:solidFill>
                  <a:srgbClr val="000000"/>
                </a:solidFill>
                <a:ea typeface="ヒラギノ角ゴ Pro W3" charset="-128"/>
              </a:rPr>
              <a:t>hen, and </a:t>
            </a:r>
            <a:r>
              <a:rPr lang="en-US" b="1" dirty="0" smtClean="0">
                <a:solidFill>
                  <a:srgbClr val="000000"/>
                </a:solidFill>
                <a:ea typeface="ヒラギノ角ゴ Pro W3" charset="-128"/>
              </a:rPr>
              <a:t>W</a:t>
            </a:r>
            <a:r>
              <a:rPr lang="en-US" dirty="0" smtClean="0">
                <a:solidFill>
                  <a:srgbClr val="000000"/>
                </a:solidFill>
                <a:ea typeface="ヒラギノ角ゴ Pro W3" charset="-128"/>
              </a:rPr>
              <a:t>hat</a:t>
            </a:r>
          </a:p>
          <a:p>
            <a:pPr marL="182563" indent="-182563" defTabSz="457200" fontAlgn="base">
              <a:spcBef>
                <a:spcPct val="0"/>
              </a:spcBef>
              <a:buClr>
                <a:srgbClr val="3B284A"/>
              </a:buClr>
              <a:defRPr/>
            </a:pPr>
            <a:r>
              <a:rPr lang="en-US" dirty="0" smtClean="0">
                <a:solidFill>
                  <a:srgbClr val="000000"/>
                </a:solidFill>
                <a:ea typeface="ヒラギノ角ゴ Pro W3" charset="-128"/>
              </a:rPr>
              <a:t>Makes special foods </a:t>
            </a:r>
          </a:p>
          <a:p>
            <a:pPr marL="182563" indent="-182563" defTabSz="457200" fontAlgn="base">
              <a:spcBef>
                <a:spcPct val="0"/>
              </a:spcBef>
              <a:buClr>
                <a:srgbClr val="3B284A"/>
              </a:buClr>
              <a:defRPr/>
            </a:pPr>
            <a:r>
              <a:rPr lang="en-US" dirty="0" smtClean="0">
                <a:solidFill>
                  <a:srgbClr val="000000"/>
                </a:solidFill>
                <a:ea typeface="ヒラギノ角ゴ Pro W3" charset="-128"/>
              </a:rPr>
              <a:t>Ignores satiation </a:t>
            </a:r>
            <a:r>
              <a:rPr lang="en-US" altLang="ja-JP" dirty="0" smtClean="0">
                <a:solidFill>
                  <a:srgbClr val="000000"/>
                </a:solidFill>
                <a:ea typeface="ヒラギノ角ゴ Pro W3" charset="-128"/>
              </a:rPr>
              <a:t>signals</a:t>
            </a:r>
            <a:endParaRPr lang="en-US" dirty="0">
              <a:solidFill>
                <a:srgbClr val="000000"/>
              </a:solidFill>
            </a:endParaRPr>
          </a:p>
        </p:txBody>
      </p:sp>
      <p:sp>
        <p:nvSpPr>
          <p:cNvPr id="28" name="TextBox 27"/>
          <p:cNvSpPr txBox="1"/>
          <p:nvPr/>
        </p:nvSpPr>
        <p:spPr>
          <a:xfrm>
            <a:off x="6987800" y="2953460"/>
            <a:ext cx="2156200" cy="1754326"/>
          </a:xfrm>
          <a:prstGeom prst="rect">
            <a:avLst/>
          </a:prstGeom>
          <a:solidFill>
            <a:schemeClr val="bg1"/>
          </a:solidFill>
        </p:spPr>
        <p:txBody>
          <a:bodyPr wrap="square" rtlCol="0">
            <a:spAutoFit/>
          </a:bodyPr>
          <a:lstStyle/>
          <a:p>
            <a:pPr marL="182563" indent="-182563" defTabSz="457200" fontAlgn="base">
              <a:spcBef>
                <a:spcPct val="0"/>
              </a:spcBef>
              <a:buClr>
                <a:srgbClr val="3B284A"/>
              </a:buClr>
              <a:defRPr/>
            </a:pPr>
            <a:r>
              <a:rPr lang="en-US" dirty="0" smtClean="0">
                <a:solidFill>
                  <a:srgbClr val="000000"/>
                </a:solidFill>
                <a:ea typeface="ヒラギノ角ゴ Pro W3" charset="-128"/>
              </a:rPr>
              <a:t>Gives up feeding responsibilities</a:t>
            </a:r>
          </a:p>
          <a:p>
            <a:pPr marL="182563" indent="-182563" defTabSz="457200" fontAlgn="base">
              <a:spcBef>
                <a:spcPct val="0"/>
              </a:spcBef>
              <a:buClr>
                <a:srgbClr val="3B284A"/>
              </a:buClr>
              <a:defRPr/>
            </a:pPr>
            <a:r>
              <a:rPr lang="en-US" dirty="0" smtClean="0">
                <a:solidFill>
                  <a:srgbClr val="000000"/>
                </a:solidFill>
                <a:ea typeface="ヒラギノ角ゴ Pro W3" charset="-128"/>
              </a:rPr>
              <a:t>Sets no limits</a:t>
            </a:r>
          </a:p>
          <a:p>
            <a:pPr marL="182563" indent="-182563" defTabSz="457200" fontAlgn="base">
              <a:spcBef>
                <a:spcPct val="0"/>
              </a:spcBef>
              <a:buClr>
                <a:srgbClr val="3B284A"/>
              </a:buClr>
              <a:defRPr/>
            </a:pPr>
            <a:r>
              <a:rPr lang="en-US" dirty="0" smtClean="0">
                <a:solidFill>
                  <a:srgbClr val="000000"/>
                </a:solidFill>
                <a:ea typeface="ヒラギノ角ゴ Pro W3" charset="-128"/>
              </a:rPr>
              <a:t>Ignores </a:t>
            </a:r>
            <a:r>
              <a:rPr lang="en-US" altLang="ja-JP" dirty="0" smtClean="0">
                <a:solidFill>
                  <a:srgbClr val="000000"/>
                </a:solidFill>
                <a:ea typeface="ヒラギノ角ゴ Pro W3" charset="-128"/>
              </a:rPr>
              <a:t>hunger signals, emotional </a:t>
            </a:r>
            <a:br>
              <a:rPr lang="en-US" altLang="ja-JP" dirty="0" smtClean="0">
                <a:solidFill>
                  <a:srgbClr val="000000"/>
                </a:solidFill>
                <a:ea typeface="ヒラギノ角ゴ Pro W3" charset="-128"/>
              </a:rPr>
            </a:br>
            <a:r>
              <a:rPr lang="en-US" altLang="ja-JP" dirty="0" smtClean="0">
                <a:solidFill>
                  <a:srgbClr val="000000"/>
                </a:solidFill>
                <a:ea typeface="ヒラギノ角ゴ Pro W3" charset="-128"/>
              </a:rPr>
              <a:t>and physical needs</a:t>
            </a:r>
            <a:endParaRPr lang="en-GB" kern="0" dirty="0">
              <a:solidFill>
                <a:srgbClr val="000000"/>
              </a:solidFill>
              <a:cs typeface="ヒラギノ角ゴ Pro W3"/>
            </a:endParaRPr>
          </a:p>
        </p:txBody>
      </p:sp>
      <p:sp>
        <p:nvSpPr>
          <p:cNvPr id="36" name="TextBox 35"/>
          <p:cNvSpPr txBox="1"/>
          <p:nvPr/>
        </p:nvSpPr>
        <p:spPr>
          <a:xfrm>
            <a:off x="4744532" y="4624387"/>
            <a:ext cx="2113468" cy="1554272"/>
          </a:xfrm>
          <a:prstGeom prst="rect">
            <a:avLst/>
          </a:prstGeom>
          <a:solidFill>
            <a:schemeClr val="bg1"/>
          </a:solidFill>
        </p:spPr>
        <p:txBody>
          <a:bodyPr wrap="square" rtlCol="0">
            <a:spAutoFit/>
          </a:bodyPr>
          <a:lstStyle/>
          <a:p>
            <a:pPr marL="182563" indent="-182563" defTabSz="457200" fontAlgn="base">
              <a:spcBef>
                <a:spcPct val="0"/>
              </a:spcBef>
              <a:spcAft>
                <a:spcPts val="600"/>
              </a:spcAft>
              <a:buClr>
                <a:srgbClr val="3B284A"/>
              </a:buClr>
              <a:defRPr/>
            </a:pPr>
            <a:r>
              <a:rPr lang="en-US" b="1" dirty="0" smtClean="0">
                <a:solidFill>
                  <a:schemeClr val="accent2"/>
                </a:solidFill>
                <a:ea typeface="ヒラギノ角ゴ Pro W3" charset="-128"/>
              </a:rPr>
              <a:t>Eat diets lower in most nutrients except fat                  Drink less milk</a:t>
            </a:r>
          </a:p>
          <a:p>
            <a:pPr marL="182563" indent="-182563" defTabSz="457200" fontAlgn="base">
              <a:spcBef>
                <a:spcPct val="0"/>
              </a:spcBef>
              <a:spcAft>
                <a:spcPts val="600"/>
              </a:spcAft>
              <a:buClr>
                <a:srgbClr val="3B284A"/>
              </a:buClr>
              <a:defRPr/>
            </a:pPr>
            <a:endParaRPr lang="en-US" b="1" dirty="0" smtClean="0">
              <a:solidFill>
                <a:schemeClr val="accent2"/>
              </a:solidFill>
              <a:ea typeface="ヒラギノ角ゴ Pro W3" charset="-128"/>
            </a:endParaRPr>
          </a:p>
        </p:txBody>
      </p:sp>
      <p:sp>
        <p:nvSpPr>
          <p:cNvPr id="37" name="TextBox 36"/>
          <p:cNvSpPr txBox="1"/>
          <p:nvPr/>
        </p:nvSpPr>
        <p:spPr>
          <a:xfrm>
            <a:off x="6952965" y="4624387"/>
            <a:ext cx="2191035" cy="923330"/>
          </a:xfrm>
          <a:prstGeom prst="rect">
            <a:avLst/>
          </a:prstGeom>
          <a:solidFill>
            <a:schemeClr val="bg1"/>
          </a:solidFill>
        </p:spPr>
        <p:txBody>
          <a:bodyPr wrap="square" rtlCol="0">
            <a:spAutoFit/>
          </a:bodyPr>
          <a:lstStyle>
            <a:defPPr>
              <a:defRPr lang="en-US"/>
            </a:defPPr>
            <a:lvl1pPr>
              <a:spcBef>
                <a:spcPct val="100000"/>
              </a:spcBef>
              <a:defRPr sz="1800">
                <a:solidFill>
                  <a:srgbClr val="0033CC"/>
                </a:solidFill>
              </a:defRPr>
            </a:lvl1pPr>
          </a:lstStyle>
          <a:p>
            <a:pPr marL="182563" indent="-182563" defTabSz="457200" fontAlgn="base">
              <a:spcBef>
                <a:spcPct val="0"/>
              </a:spcBef>
              <a:buClr>
                <a:srgbClr val="3B284A"/>
              </a:buClr>
              <a:defRPr/>
            </a:pPr>
            <a:r>
              <a:rPr lang="en-US" b="1" dirty="0" smtClean="0">
                <a:solidFill>
                  <a:schemeClr val="accent2"/>
                </a:solidFill>
                <a:ea typeface="ヒラギノ角ゴ Pro W3" charset="-128"/>
              </a:rPr>
              <a:t>More likely underweight or overweight</a:t>
            </a:r>
            <a:endParaRPr lang="en-GB" altLang="en-US" b="1" dirty="0">
              <a:solidFill>
                <a:schemeClr val="accent2"/>
              </a:solidFill>
            </a:endParaRPr>
          </a:p>
        </p:txBody>
      </p:sp>
      <p:pic>
        <p:nvPicPr>
          <p:cNvPr id="29" name="Picture 6" descr="istock_anetta_r-1-mother-and-child-eating-asian-food-c.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475587" y="1592257"/>
            <a:ext cx="1380510" cy="925431"/>
          </a:xfrm>
          <a:prstGeom prst="roundRect">
            <a:avLst>
              <a:gd name="adj" fmla="val 11979"/>
            </a:avLst>
          </a:prstGeom>
          <a:solidFill>
            <a:srgbClr val="FFFFFF">
              <a:shade val="85000"/>
            </a:srgbClr>
          </a:solidFill>
          <a:ln>
            <a:solidFill>
              <a:srgbClr val="000000"/>
            </a:solidFill>
          </a:ln>
          <a:effectLst/>
          <a:extLst/>
        </p:spPr>
      </p:pic>
      <p:pic>
        <p:nvPicPr>
          <p:cNvPr id="30" name="Picture 29" descr="med_kcd0015505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66600" y="1592257"/>
            <a:ext cx="1388792" cy="924911"/>
          </a:xfrm>
          <a:prstGeom prst="roundRect">
            <a:avLst>
              <a:gd name="adj" fmla="val 11979"/>
            </a:avLst>
          </a:prstGeom>
          <a:solidFill>
            <a:srgbClr val="FFFFFF">
              <a:shade val="85000"/>
            </a:srgbClr>
          </a:solidFill>
          <a:ln>
            <a:solidFill>
              <a:schemeClr val="tx1"/>
            </a:solidFill>
          </a:ln>
          <a:effectLst/>
          <a:extLst/>
        </p:spPr>
      </p:pic>
      <p:pic>
        <p:nvPicPr>
          <p:cNvPr id="31" name="Picture 21" descr="D:\users\ABoyd\Desktop\iStock_000005638039Medium.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6466" y="1592257"/>
            <a:ext cx="1380471" cy="919501"/>
          </a:xfrm>
          <a:prstGeom prst="roundRect">
            <a:avLst>
              <a:gd name="adj" fmla="val 11979"/>
            </a:avLst>
          </a:prstGeom>
          <a:solidFill>
            <a:srgbClr val="FFFFFF">
              <a:shade val="85000"/>
            </a:srgbClr>
          </a:solidFill>
          <a:ln>
            <a:solidFill>
              <a:srgbClr val="000000"/>
            </a:solidFill>
          </a:ln>
          <a:effectLst/>
          <a:extLst/>
        </p:spPr>
      </p:pic>
      <p:pic>
        <p:nvPicPr>
          <p:cNvPr id="32" name="Picture 31"/>
          <p:cNvPicPr>
            <a:picLocks noChangeAspect="1"/>
          </p:cNvPicPr>
          <p:nvPr/>
        </p:nvPicPr>
        <p:blipFill>
          <a:blip r:embed="rId6" cstate="print">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921650" y="1603015"/>
            <a:ext cx="1376408" cy="911232"/>
          </a:xfrm>
          <a:prstGeom prst="roundRect">
            <a:avLst>
              <a:gd name="adj" fmla="val 11979"/>
            </a:avLst>
          </a:prstGeom>
          <a:solidFill>
            <a:srgbClr val="FFFFFF">
              <a:shade val="85000"/>
            </a:srgbClr>
          </a:solidFill>
          <a:ln>
            <a:solidFill>
              <a:schemeClr val="tx1"/>
            </a:solidFill>
          </a:ln>
          <a:effectLst/>
        </p:spPr>
      </p:pic>
    </p:spTree>
    <p:extLst>
      <p:ext uri="{BB962C8B-B14F-4D97-AF65-F5344CB8AC3E}">
        <p14:creationId xmlns:p14="http://schemas.microsoft.com/office/powerpoint/2010/main" val="20389482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70" name="Rectangle 2"/>
          <p:cNvSpPr>
            <a:spLocks noGrp="1" noChangeArrowheads="1"/>
          </p:cNvSpPr>
          <p:nvPr>
            <p:ph type="title"/>
          </p:nvPr>
        </p:nvSpPr>
        <p:spPr>
          <a:xfrm>
            <a:off x="304800" y="0"/>
            <a:ext cx="8153400" cy="1143000"/>
          </a:xfrm>
        </p:spPr>
        <p:txBody>
          <a:bodyPr>
            <a:normAutofit fontScale="90000"/>
          </a:bodyPr>
          <a:lstStyle/>
          <a:p>
            <a:r>
              <a:rPr lang="en-US" sz="3900" dirty="0" smtClean="0"/>
              <a:t>Wide variation in the reported prevalence</a:t>
            </a:r>
            <a:endParaRPr lang="en-US" dirty="0"/>
          </a:p>
        </p:txBody>
      </p:sp>
      <p:sp>
        <p:nvSpPr>
          <p:cNvPr id="58371" name="Rectangle 3"/>
          <p:cNvSpPr>
            <a:spLocks noGrp="1" noChangeArrowheads="1"/>
          </p:cNvSpPr>
          <p:nvPr>
            <p:ph type="body" idx="1"/>
          </p:nvPr>
        </p:nvSpPr>
        <p:spPr>
          <a:xfrm>
            <a:off x="965200" y="1739900"/>
            <a:ext cx="7772400" cy="4648200"/>
          </a:xfrm>
        </p:spPr>
        <p:txBody>
          <a:bodyPr>
            <a:normAutofit/>
          </a:bodyPr>
          <a:lstStyle/>
          <a:p>
            <a:pPr>
              <a:lnSpc>
                <a:spcPct val="75000"/>
              </a:lnSpc>
            </a:pPr>
            <a:r>
              <a:rPr lang="en-US" sz="2400" dirty="0"/>
              <a:t>1992 </a:t>
            </a:r>
            <a:r>
              <a:rPr lang="en-US" sz="2400" dirty="0" err="1"/>
              <a:t>Reau</a:t>
            </a:r>
            <a:r>
              <a:rPr lang="en-US" sz="2400" dirty="0"/>
              <a:t>: </a:t>
            </a:r>
            <a:r>
              <a:rPr lang="en-US" sz="2400" dirty="0" smtClean="0"/>
              <a:t>         </a:t>
            </a:r>
            <a:r>
              <a:rPr lang="en-US" sz="2400" dirty="0" smtClean="0">
                <a:solidFill>
                  <a:srgbClr val="F80830"/>
                </a:solidFill>
              </a:rPr>
              <a:t>62</a:t>
            </a:r>
            <a:r>
              <a:rPr lang="en-US" sz="2400" dirty="0">
                <a:solidFill>
                  <a:srgbClr val="F80830"/>
                </a:solidFill>
              </a:rPr>
              <a:t>%</a:t>
            </a:r>
            <a:r>
              <a:rPr lang="en-US" sz="2400" dirty="0"/>
              <a:t> of toddlers</a:t>
            </a:r>
          </a:p>
          <a:p>
            <a:r>
              <a:rPr lang="en-US" sz="2400" dirty="0"/>
              <a:t>2004 </a:t>
            </a:r>
            <a:r>
              <a:rPr lang="en-US" sz="2400" dirty="0" err="1"/>
              <a:t>Carruth</a:t>
            </a:r>
            <a:r>
              <a:rPr lang="en-US" sz="2400" dirty="0"/>
              <a:t>: </a:t>
            </a:r>
            <a:r>
              <a:rPr lang="en-US" sz="2400" dirty="0" smtClean="0"/>
              <a:t>    19</a:t>
            </a:r>
            <a:r>
              <a:rPr lang="en-US" sz="2400" dirty="0"/>
              <a:t>% to </a:t>
            </a:r>
            <a:r>
              <a:rPr lang="en-US" sz="2400" dirty="0">
                <a:solidFill>
                  <a:srgbClr val="F80830"/>
                </a:solidFill>
              </a:rPr>
              <a:t>50%</a:t>
            </a:r>
            <a:r>
              <a:rPr lang="en-US" sz="2400" dirty="0"/>
              <a:t> from 4-24 </a:t>
            </a:r>
            <a:r>
              <a:rPr lang="en-US" sz="2400" dirty="0" err="1"/>
              <a:t>mnths</a:t>
            </a:r>
            <a:r>
              <a:rPr lang="en-US" sz="2400" b="1" i="1" dirty="0"/>
              <a:t> </a:t>
            </a:r>
            <a:endParaRPr lang="en-US" sz="2400" dirty="0"/>
          </a:p>
          <a:p>
            <a:r>
              <a:rPr lang="en-US" sz="2400" dirty="0"/>
              <a:t>2005</a:t>
            </a:r>
            <a:r>
              <a:rPr lang="en-US" sz="2400" b="1" i="1" dirty="0"/>
              <a:t> </a:t>
            </a:r>
            <a:r>
              <a:rPr lang="en-US" sz="2400" dirty="0"/>
              <a:t>Galloway:</a:t>
            </a:r>
            <a:r>
              <a:rPr lang="en-US" sz="2400" b="1" i="1" dirty="0"/>
              <a:t>  </a:t>
            </a:r>
            <a:r>
              <a:rPr lang="en-US" sz="2400" b="1" i="1" dirty="0" smtClean="0"/>
              <a:t> </a:t>
            </a:r>
            <a:r>
              <a:rPr lang="en-US" sz="2400" dirty="0" smtClean="0">
                <a:solidFill>
                  <a:srgbClr val="F80830"/>
                </a:solidFill>
              </a:rPr>
              <a:t>48</a:t>
            </a:r>
            <a:r>
              <a:rPr lang="en-US" sz="2400" dirty="0">
                <a:solidFill>
                  <a:srgbClr val="F80830"/>
                </a:solidFill>
              </a:rPr>
              <a:t>%</a:t>
            </a:r>
            <a:r>
              <a:rPr lang="en-US" sz="2400" dirty="0"/>
              <a:t> of 9 yr olds</a:t>
            </a:r>
          </a:p>
          <a:p>
            <a:r>
              <a:rPr lang="en-US" sz="2400" dirty="0"/>
              <a:t>1970 </a:t>
            </a:r>
            <a:r>
              <a:rPr lang="en-US" sz="2400" dirty="0" err="1"/>
              <a:t>Bentovim</a:t>
            </a:r>
            <a:r>
              <a:rPr lang="en-US" sz="2400" dirty="0"/>
              <a:t>:  30% - </a:t>
            </a:r>
            <a:r>
              <a:rPr lang="en-US" sz="2400" dirty="0">
                <a:solidFill>
                  <a:srgbClr val="F80830"/>
                </a:solidFill>
              </a:rPr>
              <a:t>45% </a:t>
            </a:r>
          </a:p>
          <a:p>
            <a:r>
              <a:rPr lang="en-US" sz="2400" dirty="0"/>
              <a:t>1982 </a:t>
            </a:r>
            <a:r>
              <a:rPr lang="en-US" sz="2400" dirty="0" err="1"/>
              <a:t>Beautrais</a:t>
            </a:r>
            <a:r>
              <a:rPr lang="en-US" sz="2400" dirty="0"/>
              <a:t>: </a:t>
            </a:r>
            <a:r>
              <a:rPr lang="en-US" sz="2400" dirty="0" smtClean="0"/>
              <a:t>  </a:t>
            </a:r>
            <a:r>
              <a:rPr lang="en-US" sz="2400" dirty="0" smtClean="0">
                <a:solidFill>
                  <a:srgbClr val="F80830"/>
                </a:solidFill>
              </a:rPr>
              <a:t>24</a:t>
            </a:r>
            <a:r>
              <a:rPr lang="en-US" sz="2400" dirty="0">
                <a:solidFill>
                  <a:srgbClr val="F80830"/>
                </a:solidFill>
              </a:rPr>
              <a:t>%</a:t>
            </a:r>
            <a:r>
              <a:rPr lang="en-US" sz="2400" dirty="0"/>
              <a:t>, 19% and 18%  at 2, 4 and 6 yrs</a:t>
            </a:r>
          </a:p>
          <a:p>
            <a:r>
              <a:rPr lang="en-US" sz="2400" dirty="0"/>
              <a:t>2005 Jacobi: </a:t>
            </a:r>
            <a:r>
              <a:rPr lang="en-US" sz="2400" dirty="0" smtClean="0"/>
              <a:t>       </a:t>
            </a:r>
            <a:r>
              <a:rPr lang="en-US" sz="2400" dirty="0" smtClean="0">
                <a:solidFill>
                  <a:srgbClr val="F80830"/>
                </a:solidFill>
              </a:rPr>
              <a:t>21</a:t>
            </a:r>
            <a:r>
              <a:rPr lang="en-US" sz="2400" dirty="0">
                <a:solidFill>
                  <a:srgbClr val="F80830"/>
                </a:solidFill>
              </a:rPr>
              <a:t>%</a:t>
            </a:r>
            <a:r>
              <a:rPr lang="en-US" sz="2400" dirty="0"/>
              <a:t> classified as picky eaters</a:t>
            </a:r>
            <a:endParaRPr lang="en-US" sz="2000" dirty="0"/>
          </a:p>
        </p:txBody>
      </p:sp>
      <p:sp>
        <p:nvSpPr>
          <p:cNvPr id="58372" name="Rectangle 4"/>
          <p:cNvSpPr>
            <a:spLocks noChangeArrowheads="1"/>
          </p:cNvSpPr>
          <p:nvPr/>
        </p:nvSpPr>
        <p:spPr bwMode="auto">
          <a:xfrm>
            <a:off x="1774825" y="1241425"/>
            <a:ext cx="184150" cy="457200"/>
          </a:xfrm>
          <a:prstGeom prst="rect">
            <a:avLst/>
          </a:prstGeom>
          <a:noFill/>
          <a:ln w="9525">
            <a:noFill/>
            <a:miter lim="800000"/>
            <a:headEnd/>
            <a:tailEnd/>
          </a:ln>
          <a:effectLst/>
        </p:spPr>
        <p:txBody>
          <a:bodyPr wrap="none">
            <a:spAutoFit/>
          </a:bodyPr>
          <a:lstStyle/>
          <a:p>
            <a:pPr algn="ctr" eaLnBrk="0" hangingPunct="0"/>
            <a:endParaRPr lang="pt-BR" sz="2400">
              <a:latin typeface="Times New Roman" pitchFamily="18" charset="0"/>
            </a:endParaRPr>
          </a:p>
        </p:txBody>
      </p:sp>
      <p:sp>
        <p:nvSpPr>
          <p:cNvPr id="6" name="Rectangle 5"/>
          <p:cNvSpPr/>
          <p:nvPr/>
        </p:nvSpPr>
        <p:spPr>
          <a:xfrm>
            <a:off x="0" y="1143000"/>
            <a:ext cx="8229600" cy="152400"/>
          </a:xfrm>
          <a:prstGeom prst="rect">
            <a:avLst/>
          </a:prstGeom>
          <a:solidFill>
            <a:srgbClr val="2B8936"/>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534400" y="0"/>
            <a:ext cx="609600" cy="6858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p:cNvCxnSpPr/>
          <p:nvPr/>
        </p:nvCxnSpPr>
        <p:spPr bwMode="auto">
          <a:xfrm flipH="1">
            <a:off x="1076325" y="2198712"/>
            <a:ext cx="0" cy="431800"/>
          </a:xfrm>
          <a:prstGeom prst="line">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7650" name="Title 1"/>
          <p:cNvSpPr>
            <a:spLocks noGrp="1"/>
          </p:cNvSpPr>
          <p:nvPr>
            <p:ph type="title"/>
          </p:nvPr>
        </p:nvSpPr>
        <p:spPr>
          <a:xfrm>
            <a:off x="152400" y="-76200"/>
            <a:ext cx="8077200" cy="1273175"/>
          </a:xfrm>
        </p:spPr>
        <p:txBody>
          <a:bodyPr>
            <a:normAutofit/>
          </a:bodyPr>
          <a:lstStyle/>
          <a:p>
            <a:r>
              <a:rPr altLang="en-US" sz="3200" dirty="0" smtClean="0">
                <a:ea typeface="ヒラギノ角ゴ Pro W3" charset="-128"/>
              </a:rPr>
              <a:t>Algorithm for the management of feeding difficulties</a:t>
            </a:r>
          </a:p>
        </p:txBody>
      </p:sp>
      <p:grpSp>
        <p:nvGrpSpPr>
          <p:cNvPr id="2" name="Group 6"/>
          <p:cNvGrpSpPr>
            <a:grpSpLocks/>
          </p:cNvGrpSpPr>
          <p:nvPr/>
        </p:nvGrpSpPr>
        <p:grpSpPr bwMode="auto">
          <a:xfrm>
            <a:off x="2279650" y="2383790"/>
            <a:ext cx="2016125" cy="2997200"/>
            <a:chOff x="2505327" y="2271137"/>
            <a:chExt cx="2016000" cy="2997578"/>
          </a:xfrm>
          <a:solidFill>
            <a:schemeClr val="accent3">
              <a:lumMod val="20000"/>
              <a:lumOff val="80000"/>
            </a:schemeClr>
          </a:solidFill>
        </p:grpSpPr>
        <p:sp>
          <p:nvSpPr>
            <p:cNvPr id="21" name="Rounded Rectangle 20"/>
            <p:cNvSpPr/>
            <p:nvPr/>
          </p:nvSpPr>
          <p:spPr bwMode="auto">
            <a:xfrm>
              <a:off x="2505327" y="2534695"/>
              <a:ext cx="2016000" cy="2734020"/>
            </a:xfrm>
            <a:prstGeom prst="roundRect">
              <a:avLst/>
            </a:prstGeom>
            <a:grpFill/>
            <a:ln w="19050">
              <a:solidFill>
                <a:srgbClr val="00B050"/>
              </a:solidFill>
              <a:round/>
              <a:headEnd/>
              <a:tailEnd/>
            </a:ln>
          </p:spPr>
          <p:txBody>
            <a:bodyPr lIns="36000" tIns="36000" rIns="36000" bIns="36000"/>
            <a:lstStyle/>
            <a:p>
              <a:pPr marL="120650" algn="ctr" eaLnBrk="0" fontAlgn="base" hangingPunct="0">
                <a:lnSpc>
                  <a:spcPct val="95000"/>
                </a:lnSpc>
                <a:spcBef>
                  <a:spcPct val="0"/>
                </a:spcBef>
                <a:spcAft>
                  <a:spcPts val="600"/>
                </a:spcAft>
                <a:buClr>
                  <a:srgbClr val="50246E"/>
                </a:buClr>
                <a:defRPr/>
              </a:pPr>
              <a:r>
                <a:rPr lang="en-US" sz="1600" b="1" dirty="0">
                  <a:solidFill>
                    <a:srgbClr val="000000"/>
                  </a:solidFill>
                  <a:ea typeface="ヒラギノ角ゴ Pro W3" charset="-128"/>
                </a:rPr>
                <a:t>Limited Appetite</a:t>
              </a:r>
              <a:endParaRPr lang="en-US" sz="1400" i="1" dirty="0">
                <a:solidFill>
                  <a:srgbClr val="000000"/>
                </a:solidFill>
                <a:ea typeface="ヒラギノ角ゴ Pro W3" charset="-128"/>
              </a:endParaRPr>
            </a:p>
            <a:p>
              <a:pPr marL="228600" indent="-169863" eaLnBrk="0" fontAlgn="base" hangingPunct="0">
                <a:spcBef>
                  <a:spcPct val="0"/>
                </a:spcBef>
                <a:spcAft>
                  <a:spcPct val="0"/>
                </a:spcAft>
                <a:buClr>
                  <a:srgbClr val="000000"/>
                </a:buClr>
                <a:defRPr/>
              </a:pPr>
              <a:r>
                <a:rPr lang="en-US" sz="1400" dirty="0">
                  <a:solidFill>
                    <a:srgbClr val="000000"/>
                  </a:solidFill>
                  <a:ea typeface="ヒラギノ角ゴ Pro W3" charset="-128"/>
                </a:rPr>
                <a:t>Misperceived</a:t>
              </a:r>
            </a:p>
            <a:p>
              <a:pPr marL="228600" indent="-169863" eaLnBrk="0" fontAlgn="base" hangingPunct="0">
                <a:spcBef>
                  <a:spcPct val="0"/>
                </a:spcBef>
                <a:spcAft>
                  <a:spcPct val="0"/>
                </a:spcAft>
                <a:buClr>
                  <a:srgbClr val="000000"/>
                </a:buClr>
                <a:defRPr/>
              </a:pPr>
              <a:r>
                <a:rPr lang="en-US" sz="1400" dirty="0">
                  <a:solidFill>
                    <a:srgbClr val="000000"/>
                  </a:solidFill>
                  <a:ea typeface="ヒラギノ角ゴ Pro W3" charset="-128"/>
                </a:rPr>
                <a:t>Energetic</a:t>
              </a:r>
            </a:p>
            <a:p>
              <a:pPr marL="228600" indent="-169863" eaLnBrk="0" fontAlgn="base" hangingPunct="0">
                <a:spcBef>
                  <a:spcPct val="0"/>
                </a:spcBef>
                <a:spcAft>
                  <a:spcPct val="0"/>
                </a:spcAft>
                <a:buClr>
                  <a:srgbClr val="000000"/>
                </a:buClr>
                <a:defRPr/>
              </a:pPr>
              <a:r>
                <a:rPr lang="en-US" sz="1400" dirty="0">
                  <a:solidFill>
                    <a:srgbClr val="000000"/>
                  </a:solidFill>
                  <a:ea typeface="ヒラギノ角ゴ Pro W3" charset="-128"/>
                </a:rPr>
                <a:t>Apathetic</a:t>
              </a:r>
            </a:p>
            <a:p>
              <a:pPr marL="228600" indent="-169863" eaLnBrk="0" fontAlgn="base" hangingPunct="0">
                <a:spcBef>
                  <a:spcPct val="0"/>
                </a:spcBef>
                <a:spcAft>
                  <a:spcPct val="0"/>
                </a:spcAft>
                <a:buClr>
                  <a:srgbClr val="000000"/>
                </a:buClr>
                <a:defRPr/>
              </a:pPr>
              <a:r>
                <a:rPr lang="en-US" sz="1400" dirty="0">
                  <a:solidFill>
                    <a:srgbClr val="000000"/>
                  </a:solidFill>
                  <a:ea typeface="ヒラギノ角ゴ Pro W3" charset="-128"/>
                </a:rPr>
                <a:t>Organic</a:t>
              </a:r>
            </a:p>
            <a:p>
              <a:pPr marL="263525" indent="-204788" eaLnBrk="0" fontAlgn="base" hangingPunct="0">
                <a:spcBef>
                  <a:spcPct val="0"/>
                </a:spcBef>
                <a:spcAft>
                  <a:spcPct val="0"/>
                </a:spcAft>
                <a:buClr>
                  <a:srgbClr val="000000"/>
                </a:buClr>
                <a:defRPr/>
              </a:pPr>
              <a:r>
                <a:rPr lang="en-US" sz="1400" b="1" dirty="0">
                  <a:solidFill>
                    <a:srgbClr val="000000"/>
                  </a:solidFill>
                  <a:ea typeface="ヒラギノ角ゴ Pro W3" charset="-128"/>
                </a:rPr>
                <a:t>	</a:t>
              </a:r>
              <a:r>
                <a:rPr lang="en-US" sz="1200" dirty="0">
                  <a:solidFill>
                    <a:srgbClr val="000000"/>
                  </a:solidFill>
                  <a:ea typeface="ヒラギノ角ゴ Pro W3" charset="-128"/>
                </a:rPr>
                <a:t>Structural</a:t>
              </a:r>
            </a:p>
            <a:p>
              <a:pPr marL="263525" indent="-204788" eaLnBrk="0" fontAlgn="base" hangingPunct="0">
                <a:spcBef>
                  <a:spcPct val="0"/>
                </a:spcBef>
                <a:spcAft>
                  <a:spcPct val="0"/>
                </a:spcAft>
                <a:buClr>
                  <a:srgbClr val="000000"/>
                </a:buClr>
                <a:defRPr/>
              </a:pPr>
              <a:r>
                <a:rPr lang="en-US" sz="1200" dirty="0">
                  <a:solidFill>
                    <a:srgbClr val="000000"/>
                  </a:solidFill>
                  <a:ea typeface="ヒラギノ角ゴ Pro W3" charset="-128"/>
                </a:rPr>
                <a:t>	Gastrointestinal</a:t>
              </a:r>
            </a:p>
            <a:p>
              <a:pPr marL="263525" indent="-204788" eaLnBrk="0" fontAlgn="base" hangingPunct="0">
                <a:spcBef>
                  <a:spcPct val="0"/>
                </a:spcBef>
                <a:spcAft>
                  <a:spcPct val="0"/>
                </a:spcAft>
                <a:buClr>
                  <a:srgbClr val="000000"/>
                </a:buClr>
                <a:defRPr/>
              </a:pPr>
              <a:r>
                <a:rPr lang="en-US" sz="1200" dirty="0">
                  <a:solidFill>
                    <a:srgbClr val="000000"/>
                  </a:solidFill>
                  <a:ea typeface="ヒラギノ角ゴ Pro W3" charset="-128"/>
                </a:rPr>
                <a:t>	Cardiorespiratory</a:t>
              </a:r>
            </a:p>
            <a:p>
              <a:pPr marL="263525" indent="-204788" eaLnBrk="0" fontAlgn="base" hangingPunct="0">
                <a:spcBef>
                  <a:spcPct val="0"/>
                </a:spcBef>
                <a:spcAft>
                  <a:spcPct val="0"/>
                </a:spcAft>
                <a:buClr>
                  <a:srgbClr val="000000"/>
                </a:buClr>
                <a:defRPr/>
              </a:pPr>
              <a:r>
                <a:rPr lang="en-US" sz="1200" dirty="0">
                  <a:solidFill>
                    <a:srgbClr val="000000"/>
                  </a:solidFill>
                  <a:ea typeface="ヒラギノ角ゴ Pro W3" charset="-128"/>
                </a:rPr>
                <a:t>	Neural</a:t>
              </a:r>
            </a:p>
            <a:p>
              <a:pPr marL="263525" indent="-204788" eaLnBrk="0" fontAlgn="base" hangingPunct="0">
                <a:spcBef>
                  <a:spcPct val="0"/>
                </a:spcBef>
                <a:spcAft>
                  <a:spcPct val="0"/>
                </a:spcAft>
                <a:buClr>
                  <a:srgbClr val="000000"/>
                </a:buClr>
                <a:defRPr/>
              </a:pPr>
              <a:r>
                <a:rPr lang="en-US" sz="1200" dirty="0">
                  <a:solidFill>
                    <a:srgbClr val="000000"/>
                  </a:solidFill>
                  <a:ea typeface="ヒラギノ角ゴ Pro W3" charset="-128"/>
                </a:rPr>
                <a:t>	Metabolic</a:t>
              </a:r>
            </a:p>
          </p:txBody>
        </p:sp>
        <p:cxnSp>
          <p:nvCxnSpPr>
            <p:cNvPr id="26" name="Straight Connector 25"/>
            <p:cNvCxnSpPr/>
            <p:nvPr/>
          </p:nvCxnSpPr>
          <p:spPr bwMode="auto">
            <a:xfrm flipH="1">
              <a:off x="3513327" y="2271137"/>
              <a:ext cx="0" cy="215927"/>
            </a:xfrm>
            <a:prstGeom prst="line">
              <a:avLst/>
            </a:prstGeom>
            <a:grpFill/>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grpSp>
        <p:nvGrpSpPr>
          <p:cNvPr id="3" name="Group 7"/>
          <p:cNvGrpSpPr>
            <a:grpSpLocks/>
          </p:cNvGrpSpPr>
          <p:nvPr/>
        </p:nvGrpSpPr>
        <p:grpSpPr bwMode="auto">
          <a:xfrm>
            <a:off x="6594475" y="2383790"/>
            <a:ext cx="2016125" cy="2979738"/>
            <a:chOff x="6820396" y="2271137"/>
            <a:chExt cx="2016000" cy="2980114"/>
          </a:xfrm>
          <a:solidFill>
            <a:schemeClr val="accent3">
              <a:lumMod val="20000"/>
              <a:lumOff val="80000"/>
            </a:schemeClr>
          </a:solidFill>
        </p:grpSpPr>
        <p:sp>
          <p:nvSpPr>
            <p:cNvPr id="23" name="Rounded Rectangle 22"/>
            <p:cNvSpPr/>
            <p:nvPr/>
          </p:nvSpPr>
          <p:spPr bwMode="auto">
            <a:xfrm>
              <a:off x="6820396" y="2534695"/>
              <a:ext cx="2016000" cy="2716556"/>
            </a:xfrm>
            <a:prstGeom prst="roundRect">
              <a:avLst/>
            </a:prstGeom>
            <a:grpFill/>
            <a:ln w="19050">
              <a:solidFill>
                <a:srgbClr val="00B050"/>
              </a:solidFill>
              <a:round/>
              <a:headEnd/>
              <a:tailEnd/>
            </a:ln>
          </p:spPr>
          <p:txBody>
            <a:bodyPr lIns="36000" tIns="36000" rIns="36000" bIns="36000"/>
            <a:lstStyle/>
            <a:p>
              <a:pPr marL="342900" indent="-342900" algn="ctr" fontAlgn="base">
                <a:lnSpc>
                  <a:spcPct val="95000"/>
                </a:lnSpc>
                <a:spcBef>
                  <a:spcPct val="0"/>
                </a:spcBef>
                <a:spcAft>
                  <a:spcPts val="600"/>
                </a:spcAft>
                <a:defRPr/>
              </a:pPr>
              <a:r>
                <a:rPr lang="en-US" altLang="en-US" sz="1600" b="1" dirty="0">
                  <a:solidFill>
                    <a:srgbClr val="000000"/>
                  </a:solidFill>
                  <a:ea typeface="ヒラギノ角ゴ Pro W3" charset="-128"/>
                </a:rPr>
                <a:t>Fear of Feeding</a:t>
              </a:r>
            </a:p>
            <a:p>
              <a:pPr marL="177800" indent="-177800" fontAlgn="base">
                <a:spcBef>
                  <a:spcPct val="0"/>
                </a:spcBef>
                <a:spcAft>
                  <a:spcPct val="0"/>
                </a:spcAft>
                <a:defRPr/>
              </a:pPr>
              <a:r>
                <a:rPr lang="en-US" altLang="en-US" sz="1400" dirty="0">
                  <a:solidFill>
                    <a:srgbClr val="000000"/>
                  </a:solidFill>
                  <a:ea typeface="ヒラギノ角ゴ Pro W3" charset="-128"/>
                </a:rPr>
                <a:t>Misperceived pain </a:t>
              </a:r>
              <a:r>
                <a:rPr lang="en-US" altLang="en-US" sz="1200" dirty="0">
                  <a:solidFill>
                    <a:srgbClr val="000000"/>
                  </a:solidFill>
                  <a:ea typeface="ヒラギノ角ゴ Pro W3" charset="-128"/>
                </a:rPr>
                <a:t>(colic)</a:t>
              </a:r>
            </a:p>
            <a:p>
              <a:pPr marL="342900" indent="-342900" fontAlgn="base">
                <a:spcBef>
                  <a:spcPct val="0"/>
                </a:spcBef>
                <a:spcAft>
                  <a:spcPct val="0"/>
                </a:spcAft>
                <a:defRPr/>
              </a:pPr>
              <a:r>
                <a:rPr lang="en-US" altLang="en-US" sz="1400" dirty="0">
                  <a:solidFill>
                    <a:srgbClr val="000000"/>
                  </a:solidFill>
                  <a:ea typeface="ヒラギノ角ゴ Pro W3" charset="-128"/>
                </a:rPr>
                <a:t>Infant pattern</a:t>
              </a:r>
            </a:p>
            <a:p>
              <a:pPr marL="342900" indent="-342900" fontAlgn="base">
                <a:spcBef>
                  <a:spcPct val="0"/>
                </a:spcBef>
                <a:spcAft>
                  <a:spcPct val="0"/>
                </a:spcAft>
                <a:defRPr/>
              </a:pPr>
              <a:r>
                <a:rPr lang="en-US" altLang="en-US" sz="1400" dirty="0">
                  <a:solidFill>
                    <a:srgbClr val="000000"/>
                  </a:solidFill>
                  <a:ea typeface="ヒラギノ角ゴ Pro W3" charset="-128"/>
                </a:rPr>
                <a:t>Older child </a:t>
              </a:r>
              <a:r>
                <a:rPr lang="en-US" altLang="en-US" sz="1200" dirty="0">
                  <a:solidFill>
                    <a:srgbClr val="000000"/>
                  </a:solidFill>
                  <a:ea typeface="ヒラギノ角ゴ Pro W3" charset="-128"/>
                </a:rPr>
                <a:t>(choking) </a:t>
              </a:r>
            </a:p>
            <a:p>
              <a:pPr marL="342900" indent="-342900" fontAlgn="base">
                <a:spcBef>
                  <a:spcPct val="0"/>
                </a:spcBef>
                <a:spcAft>
                  <a:spcPct val="0"/>
                </a:spcAft>
                <a:defRPr/>
              </a:pPr>
              <a:r>
                <a:rPr lang="en-US" altLang="en-US" sz="1400" dirty="0">
                  <a:solidFill>
                    <a:srgbClr val="000000"/>
                  </a:solidFill>
                  <a:ea typeface="ヒラギノ角ゴ Pro W3" charset="-128"/>
                </a:rPr>
                <a:t>Organic</a:t>
              </a:r>
            </a:p>
            <a:p>
              <a:pPr marL="363538" indent="-188913" eaLnBrk="0" hangingPunct="0">
                <a:buClr>
                  <a:srgbClr val="000000"/>
                </a:buClr>
                <a:defRPr/>
              </a:pPr>
              <a:r>
                <a:rPr lang="en-US" altLang="en-US" sz="1200" dirty="0" smtClean="0">
                  <a:solidFill>
                    <a:srgbClr val="000000"/>
                  </a:solidFill>
                  <a:ea typeface="ヒラギノ角ゴ Pro W3" charset="-128"/>
                </a:rPr>
                <a:t>Causes </a:t>
              </a:r>
              <a:r>
                <a:rPr lang="en-US" altLang="en-US" sz="1200" dirty="0">
                  <a:solidFill>
                    <a:srgbClr val="000000"/>
                  </a:solidFill>
                  <a:ea typeface="ヒラギノ角ゴ Pro W3" charset="-128"/>
                </a:rPr>
                <a:t>of pain e.g.     Esophagitis</a:t>
              </a:r>
            </a:p>
            <a:p>
              <a:pPr marL="177800" indent="1588" eaLnBrk="0" fontAlgn="base" hangingPunct="0">
                <a:spcBef>
                  <a:spcPct val="0"/>
                </a:spcBef>
                <a:spcAft>
                  <a:spcPct val="0"/>
                </a:spcAft>
                <a:buClr>
                  <a:srgbClr val="000000"/>
                </a:buClr>
                <a:defRPr/>
              </a:pPr>
              <a:r>
                <a:rPr lang="en-US" altLang="en-US" sz="1200" dirty="0">
                  <a:solidFill>
                    <a:srgbClr val="000000"/>
                  </a:solidFill>
                  <a:ea typeface="ヒラギノ角ゴ Pro W3" charset="-128"/>
                </a:rPr>
                <a:t>    Disordered motility</a:t>
              </a:r>
            </a:p>
            <a:p>
              <a:pPr marL="177800" indent="1588" eaLnBrk="0" fontAlgn="base" hangingPunct="0">
                <a:spcBef>
                  <a:spcPct val="0"/>
                </a:spcBef>
                <a:spcAft>
                  <a:spcPct val="0"/>
                </a:spcAft>
                <a:buClr>
                  <a:srgbClr val="000000"/>
                </a:buClr>
                <a:defRPr/>
              </a:pPr>
              <a:r>
                <a:rPr lang="en-US" altLang="en-US" sz="1200" dirty="0">
                  <a:solidFill>
                    <a:srgbClr val="000000"/>
                  </a:solidFill>
                  <a:ea typeface="ヒラギノ角ゴ Pro W3" charset="-128"/>
                </a:rPr>
                <a:t>    </a:t>
              </a:r>
              <a:r>
                <a:rPr lang="en-US" altLang="en-US" sz="1100" dirty="0">
                  <a:solidFill>
                    <a:srgbClr val="000000"/>
                  </a:solidFill>
                  <a:ea typeface="ヒラギノ角ゴ Pro W3" charset="-128"/>
                </a:rPr>
                <a:t>Visceral </a:t>
              </a:r>
              <a:r>
                <a:rPr lang="en-US" altLang="en-US" sz="1100" dirty="0" err="1">
                  <a:solidFill>
                    <a:srgbClr val="000000"/>
                  </a:solidFill>
                  <a:ea typeface="ヒラギノ角ゴ Pro W3" charset="-128"/>
                </a:rPr>
                <a:t>hyperalgesia</a:t>
              </a:r>
              <a:endParaRPr lang="en-US" altLang="en-US" sz="1100" dirty="0">
                <a:solidFill>
                  <a:srgbClr val="000000"/>
                </a:solidFill>
                <a:ea typeface="ヒラギノ角ゴ Pro W3" charset="-128"/>
              </a:endParaRPr>
            </a:p>
            <a:p>
              <a:pPr marL="363538" indent="-342900" eaLnBrk="0" hangingPunct="0">
                <a:buClr>
                  <a:srgbClr val="000000"/>
                </a:buClr>
                <a:defRPr/>
              </a:pPr>
              <a:r>
                <a:rPr lang="en-US" altLang="en-US" sz="1200" b="1" dirty="0">
                  <a:solidFill>
                    <a:srgbClr val="000000"/>
                  </a:solidFill>
                  <a:latin typeface="Calibri" pitchFamily="34" charset="0"/>
                  <a:ea typeface="ヒラギノ角ゴ Pro W3" charset="-128"/>
                </a:rPr>
                <a:t>    </a:t>
              </a:r>
              <a:r>
                <a:rPr lang="en-US" altLang="en-US" sz="1200" dirty="0">
                  <a:solidFill>
                    <a:srgbClr val="000000"/>
                  </a:solidFill>
                  <a:ea typeface="ヒラギノ角ゴ Pro W3" charset="-128"/>
                </a:rPr>
                <a:t>Tube feeding</a:t>
              </a:r>
            </a:p>
          </p:txBody>
        </p:sp>
        <p:cxnSp>
          <p:nvCxnSpPr>
            <p:cNvPr id="27" name="Straight Connector 26"/>
            <p:cNvCxnSpPr/>
            <p:nvPr/>
          </p:nvCxnSpPr>
          <p:spPr bwMode="auto">
            <a:xfrm flipH="1">
              <a:off x="7828396" y="2271137"/>
              <a:ext cx="0" cy="215927"/>
            </a:xfrm>
            <a:prstGeom prst="line">
              <a:avLst/>
            </a:prstGeom>
            <a:grpFill/>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cxnSp>
        <p:nvCxnSpPr>
          <p:cNvPr id="28" name="Straight Connector 27"/>
          <p:cNvCxnSpPr/>
          <p:nvPr/>
        </p:nvCxnSpPr>
        <p:spPr bwMode="auto">
          <a:xfrm>
            <a:off x="3276600" y="2383790"/>
            <a:ext cx="4332288" cy="0"/>
          </a:xfrm>
          <a:prstGeom prst="line">
            <a:avLst/>
          </a:prstGeom>
          <a:ln w="28575" cmpd="sng">
            <a:solidFill>
              <a:schemeClr val="tx1"/>
            </a:solidFill>
          </a:ln>
        </p:spPr>
        <p:style>
          <a:lnRef idx="1">
            <a:schemeClr val="dk1"/>
          </a:lnRef>
          <a:fillRef idx="0">
            <a:schemeClr val="dk1"/>
          </a:fillRef>
          <a:effectRef idx="0">
            <a:schemeClr val="dk1"/>
          </a:effectRef>
          <a:fontRef idx="minor">
            <a:schemeClr val="tx1"/>
          </a:fontRef>
        </p:style>
      </p:cxnSp>
      <p:grpSp>
        <p:nvGrpSpPr>
          <p:cNvPr id="4" name="Group 8"/>
          <p:cNvGrpSpPr>
            <a:grpSpLocks/>
          </p:cNvGrpSpPr>
          <p:nvPr/>
        </p:nvGrpSpPr>
        <p:grpSpPr bwMode="auto">
          <a:xfrm>
            <a:off x="4443413" y="1657350"/>
            <a:ext cx="2016125" cy="3706178"/>
            <a:chOff x="4669211" y="1545279"/>
            <a:chExt cx="2016000" cy="3705934"/>
          </a:xfrm>
          <a:solidFill>
            <a:schemeClr val="accent3">
              <a:lumMod val="20000"/>
              <a:lumOff val="80000"/>
            </a:schemeClr>
          </a:solidFill>
        </p:grpSpPr>
        <p:sp>
          <p:nvSpPr>
            <p:cNvPr id="22" name="Rounded Rectangle 21"/>
            <p:cNvSpPr/>
            <p:nvPr/>
          </p:nvSpPr>
          <p:spPr bwMode="auto">
            <a:xfrm>
              <a:off x="4669211" y="2533592"/>
              <a:ext cx="2016000" cy="2717621"/>
            </a:xfrm>
            <a:prstGeom prst="roundRect">
              <a:avLst/>
            </a:prstGeom>
            <a:grpFill/>
            <a:ln w="19050">
              <a:solidFill>
                <a:srgbClr val="00B050"/>
              </a:solidFill>
              <a:round/>
              <a:headEnd/>
              <a:tailEnd/>
            </a:ln>
          </p:spPr>
          <p:txBody>
            <a:bodyPr lIns="36000" tIns="36000" rIns="0" bIns="36000"/>
            <a:lstStyle/>
            <a:p>
              <a:pPr marL="53975" algn="ctr" eaLnBrk="0" fontAlgn="base" hangingPunct="0">
                <a:lnSpc>
                  <a:spcPct val="95000"/>
                </a:lnSpc>
                <a:spcBef>
                  <a:spcPct val="0"/>
                </a:spcBef>
                <a:spcAft>
                  <a:spcPts val="600"/>
                </a:spcAft>
                <a:buClr>
                  <a:srgbClr val="50246E"/>
                </a:buClr>
                <a:buFont typeface="Wingdings" pitchFamily="2" charset="2"/>
                <a:buNone/>
                <a:defRPr/>
              </a:pPr>
              <a:r>
                <a:rPr lang="en-US" altLang="en-US" sz="1600" b="1" dirty="0">
                  <a:solidFill>
                    <a:srgbClr val="000000"/>
                  </a:solidFill>
                  <a:ea typeface="ヒラギノ角ゴ Pro W3" charset="-128"/>
                </a:rPr>
                <a:t>Selective Intake</a:t>
              </a:r>
            </a:p>
            <a:p>
              <a:pPr marL="53975" eaLnBrk="0" fontAlgn="base" hangingPunct="0">
                <a:spcBef>
                  <a:spcPct val="0"/>
                </a:spcBef>
                <a:spcAft>
                  <a:spcPct val="0"/>
                </a:spcAft>
                <a:buClr>
                  <a:srgbClr val="000000"/>
                </a:buClr>
                <a:buFont typeface="Wingdings" pitchFamily="2" charset="2"/>
                <a:buNone/>
                <a:defRPr/>
              </a:pPr>
              <a:r>
                <a:rPr lang="en-US" altLang="en-US" sz="1400" dirty="0">
                  <a:solidFill>
                    <a:srgbClr val="000000"/>
                  </a:solidFill>
                  <a:ea typeface="ヒラギノ角ゴ Pro W3" charset="-128"/>
                </a:rPr>
                <a:t>Misperceived                    </a:t>
              </a:r>
              <a:r>
                <a:rPr lang="en-US" altLang="en-US" sz="1200" dirty="0">
                  <a:solidFill>
                    <a:srgbClr val="000000"/>
                  </a:solidFill>
                  <a:ea typeface="ヒラギノ角ゴ Pro W3" charset="-128"/>
                </a:rPr>
                <a:t>(neophobia) </a:t>
              </a:r>
            </a:p>
            <a:p>
              <a:pPr marL="53975" eaLnBrk="0" fontAlgn="base" hangingPunct="0">
                <a:spcBef>
                  <a:spcPct val="0"/>
                </a:spcBef>
                <a:spcAft>
                  <a:spcPct val="0"/>
                </a:spcAft>
                <a:buClr>
                  <a:srgbClr val="000000"/>
                </a:buClr>
                <a:buFont typeface="Wingdings" pitchFamily="2" charset="2"/>
                <a:buNone/>
                <a:defRPr/>
              </a:pPr>
              <a:r>
                <a:rPr lang="en-US" altLang="en-US" sz="1400" dirty="0">
                  <a:solidFill>
                    <a:srgbClr val="000000"/>
                  </a:solidFill>
                  <a:ea typeface="ヒラギノ角ゴ Pro W3" charset="-128"/>
                </a:rPr>
                <a:t>Mildly selective </a:t>
              </a:r>
              <a:endParaRPr lang="en-US" altLang="en-US" sz="1200" dirty="0">
                <a:solidFill>
                  <a:srgbClr val="000000"/>
                </a:solidFill>
                <a:ea typeface="ヒラギノ角ゴ Pro W3" charset="-128"/>
              </a:endParaRPr>
            </a:p>
            <a:p>
              <a:pPr marL="53975" eaLnBrk="0" fontAlgn="base" hangingPunct="0">
                <a:spcBef>
                  <a:spcPct val="0"/>
                </a:spcBef>
                <a:spcAft>
                  <a:spcPct val="0"/>
                </a:spcAft>
                <a:buClr>
                  <a:srgbClr val="000000"/>
                </a:buClr>
                <a:buFont typeface="Wingdings" pitchFamily="2" charset="2"/>
                <a:buNone/>
                <a:defRPr/>
              </a:pPr>
              <a:r>
                <a:rPr lang="en-US" altLang="en-US" sz="1400" dirty="0">
                  <a:solidFill>
                    <a:srgbClr val="000000"/>
                  </a:solidFill>
                  <a:ea typeface="ヒラギノ角ゴ Pro W3" charset="-128"/>
                </a:rPr>
                <a:t>Highly selective</a:t>
              </a:r>
            </a:p>
            <a:p>
              <a:pPr marL="53975" eaLnBrk="0" fontAlgn="base" hangingPunct="0">
                <a:spcBef>
                  <a:spcPct val="0"/>
                </a:spcBef>
                <a:spcAft>
                  <a:spcPct val="0"/>
                </a:spcAft>
                <a:buClr>
                  <a:srgbClr val="000000"/>
                </a:buClr>
                <a:defRPr/>
              </a:pPr>
              <a:r>
                <a:rPr lang="en-US" altLang="en-US" sz="1400" dirty="0">
                  <a:solidFill>
                    <a:srgbClr val="000000"/>
                  </a:solidFill>
                  <a:ea typeface="ヒラギノ角ゴ Pro W3" charset="-128"/>
                </a:rPr>
                <a:t>Organic </a:t>
              </a:r>
            </a:p>
            <a:p>
              <a:pPr marL="177800" indent="1588" eaLnBrk="0" fontAlgn="base" hangingPunct="0">
                <a:spcBef>
                  <a:spcPct val="0"/>
                </a:spcBef>
                <a:spcAft>
                  <a:spcPct val="0"/>
                </a:spcAft>
                <a:buClr>
                  <a:srgbClr val="000000"/>
                </a:buClr>
                <a:defRPr/>
              </a:pPr>
              <a:r>
                <a:rPr lang="en-US" altLang="en-US" sz="1200" dirty="0">
                  <a:solidFill>
                    <a:srgbClr val="000000"/>
                  </a:solidFill>
                  <a:ea typeface="ヒラギノ角ゴ Pro W3" charset="-128"/>
                </a:rPr>
                <a:t>Delayed Development</a:t>
              </a:r>
            </a:p>
            <a:p>
              <a:pPr marL="177800" indent="1588" eaLnBrk="0" fontAlgn="base" hangingPunct="0">
                <a:spcBef>
                  <a:spcPct val="0"/>
                </a:spcBef>
                <a:spcAft>
                  <a:spcPct val="0"/>
                </a:spcAft>
                <a:buClr>
                  <a:srgbClr val="000000"/>
                </a:buClr>
                <a:defRPr/>
              </a:pPr>
              <a:r>
                <a:rPr lang="en-US" altLang="en-US" sz="1200" dirty="0" smtClean="0">
                  <a:solidFill>
                    <a:srgbClr val="000000"/>
                  </a:solidFill>
                  <a:ea typeface="ヒラギノ角ゴ Pro W3" charset="-128"/>
                </a:rPr>
                <a:t>Dysphagia</a:t>
              </a:r>
              <a:r>
                <a:rPr lang="en-US" altLang="en-US" sz="1200" dirty="0">
                  <a:solidFill>
                    <a:srgbClr val="000000"/>
                  </a:solidFill>
                  <a:ea typeface="ヒラギノ角ゴ Pro W3" charset="-128"/>
                </a:rPr>
                <a:t>	</a:t>
              </a:r>
            </a:p>
          </p:txBody>
        </p:sp>
        <p:cxnSp>
          <p:nvCxnSpPr>
            <p:cNvPr id="29" name="Straight Connector 28"/>
            <p:cNvCxnSpPr/>
            <p:nvPr/>
          </p:nvCxnSpPr>
          <p:spPr bwMode="auto">
            <a:xfrm flipH="1">
              <a:off x="5677211" y="2057373"/>
              <a:ext cx="0" cy="430184"/>
            </a:xfrm>
            <a:prstGeom prst="line">
              <a:avLst/>
            </a:prstGeom>
            <a:grpFill/>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7672" name="TextBox 73"/>
            <p:cNvSpPr>
              <a:spLocks noChangeArrowheads="1"/>
            </p:cNvSpPr>
            <p:nvPr/>
          </p:nvSpPr>
          <p:spPr bwMode="auto">
            <a:xfrm>
              <a:off x="5148574" y="1545279"/>
              <a:ext cx="1057275" cy="512121"/>
            </a:xfrm>
            <a:prstGeom prst="roundRect">
              <a:avLst>
                <a:gd name="adj" fmla="val 16667"/>
              </a:avLst>
            </a:prstGeom>
            <a:grpFill/>
            <a:ln w="19050">
              <a:solidFill>
                <a:srgbClr val="00B050"/>
              </a:solidFill>
              <a:miter lim="800000"/>
              <a:headEnd/>
              <a:tailEnd/>
            </a:ln>
          </p:spPr>
          <p:txBody>
            <a:bodyPr wrap="square">
              <a:spAutoFit/>
            </a:bodyPr>
            <a:lstStyle/>
            <a:p>
              <a:pPr algn="ctr" eaLnBrk="0" fontAlgn="base" hangingPunct="0">
                <a:spcBef>
                  <a:spcPct val="0"/>
                </a:spcBef>
                <a:spcAft>
                  <a:spcPct val="0"/>
                </a:spcAft>
              </a:pPr>
              <a:r>
                <a:rPr lang="en-US" altLang="en-US" sz="2400" b="1" dirty="0">
                  <a:solidFill>
                    <a:srgbClr val="000000"/>
                  </a:solidFill>
                  <a:ea typeface="ヒラギノ角ゴ Pro W3" charset="-128"/>
                </a:rPr>
                <a:t>Child</a:t>
              </a:r>
            </a:p>
          </p:txBody>
        </p:sp>
      </p:grpSp>
      <p:sp>
        <p:nvSpPr>
          <p:cNvPr id="27666" name="TextBox 73"/>
          <p:cNvSpPr>
            <a:spLocks noChangeArrowheads="1"/>
          </p:cNvSpPr>
          <p:nvPr/>
        </p:nvSpPr>
        <p:spPr bwMode="auto">
          <a:xfrm>
            <a:off x="175172" y="1679893"/>
            <a:ext cx="1861772" cy="510778"/>
          </a:xfrm>
          <a:prstGeom prst="roundRect">
            <a:avLst>
              <a:gd name="adj" fmla="val 16667"/>
            </a:avLst>
          </a:prstGeom>
          <a:solidFill>
            <a:schemeClr val="accent3">
              <a:lumMod val="20000"/>
              <a:lumOff val="80000"/>
            </a:schemeClr>
          </a:solidFill>
          <a:ln w="19050">
            <a:solidFill>
              <a:srgbClr val="00B050"/>
            </a:solidFill>
            <a:miter lim="800000"/>
            <a:headEnd/>
            <a:tailEnd/>
          </a:ln>
        </p:spPr>
        <p:txBody>
          <a:bodyPr wrap="square">
            <a:spAutoFit/>
          </a:bodyPr>
          <a:lstStyle/>
          <a:p>
            <a:pPr algn="ctr" eaLnBrk="0" fontAlgn="base" hangingPunct="0">
              <a:spcBef>
                <a:spcPct val="0"/>
              </a:spcBef>
              <a:spcAft>
                <a:spcPct val="0"/>
              </a:spcAft>
            </a:pPr>
            <a:r>
              <a:rPr lang="en-US" altLang="en-US" sz="2400" b="1" dirty="0">
                <a:solidFill>
                  <a:srgbClr val="000000"/>
                </a:solidFill>
              </a:rPr>
              <a:t>Caregiver</a:t>
            </a:r>
          </a:p>
        </p:txBody>
      </p:sp>
      <p:sp>
        <p:nvSpPr>
          <p:cNvPr id="34" name="Rounded Rectangle 33"/>
          <p:cNvSpPr/>
          <p:nvPr/>
        </p:nvSpPr>
        <p:spPr bwMode="auto">
          <a:xfrm>
            <a:off x="79375" y="2645728"/>
            <a:ext cx="2016125" cy="2717800"/>
          </a:xfrm>
          <a:prstGeom prst="roundRect">
            <a:avLst/>
          </a:prstGeom>
          <a:solidFill>
            <a:schemeClr val="accent3">
              <a:lumMod val="20000"/>
              <a:lumOff val="80000"/>
            </a:schemeClr>
          </a:solidFill>
          <a:ln w="19050">
            <a:solidFill>
              <a:srgbClr val="00B050"/>
            </a:solidFill>
            <a:round/>
            <a:headEnd/>
            <a:tailEnd/>
          </a:ln>
        </p:spPr>
        <p:txBody>
          <a:bodyPr lIns="36000" tIns="36000" rIns="36000" bIns="36000"/>
          <a:lstStyle/>
          <a:p>
            <a:pPr marL="120650" algn="ctr" eaLnBrk="0" fontAlgn="base" hangingPunct="0">
              <a:lnSpc>
                <a:spcPct val="95000"/>
              </a:lnSpc>
              <a:spcBef>
                <a:spcPct val="0"/>
              </a:spcBef>
              <a:spcAft>
                <a:spcPts val="600"/>
              </a:spcAft>
              <a:buClr>
                <a:srgbClr val="50246E"/>
              </a:buClr>
              <a:defRPr/>
            </a:pPr>
            <a:r>
              <a:rPr lang="en-US" sz="1600" b="1" dirty="0">
                <a:solidFill>
                  <a:srgbClr val="000000"/>
                </a:solidFill>
                <a:ea typeface="ヒラギノ角ゴ Pro W3" charset="-128"/>
              </a:rPr>
              <a:t>Feeding style</a:t>
            </a:r>
          </a:p>
          <a:p>
            <a:pPr marL="228600" indent="-169863" eaLnBrk="0" fontAlgn="base" hangingPunct="0">
              <a:spcBef>
                <a:spcPct val="0"/>
              </a:spcBef>
              <a:spcAft>
                <a:spcPct val="0"/>
              </a:spcAft>
              <a:buClr>
                <a:srgbClr val="000000"/>
              </a:buClr>
              <a:defRPr/>
            </a:pPr>
            <a:r>
              <a:rPr lang="en-US" sz="1400" dirty="0">
                <a:solidFill>
                  <a:srgbClr val="000000"/>
                </a:solidFill>
                <a:ea typeface="ヒラギノ角ゴ Pro W3" charset="-128"/>
              </a:rPr>
              <a:t>Responsive</a:t>
            </a:r>
          </a:p>
          <a:p>
            <a:pPr marL="228600" indent="-169863" eaLnBrk="0" fontAlgn="base" hangingPunct="0">
              <a:spcBef>
                <a:spcPct val="0"/>
              </a:spcBef>
              <a:spcAft>
                <a:spcPct val="0"/>
              </a:spcAft>
              <a:buClr>
                <a:srgbClr val="000000"/>
              </a:buClr>
              <a:defRPr/>
            </a:pPr>
            <a:r>
              <a:rPr lang="en-US" sz="1400" dirty="0">
                <a:solidFill>
                  <a:srgbClr val="000000"/>
                </a:solidFill>
                <a:ea typeface="ヒラギノ角ゴ Pro W3" charset="-128"/>
              </a:rPr>
              <a:t>Controlling</a:t>
            </a:r>
          </a:p>
          <a:p>
            <a:pPr marL="228600" indent="-169863" eaLnBrk="0" fontAlgn="base" hangingPunct="0">
              <a:spcBef>
                <a:spcPct val="0"/>
              </a:spcBef>
              <a:spcAft>
                <a:spcPct val="0"/>
              </a:spcAft>
              <a:buClr>
                <a:srgbClr val="000000"/>
              </a:buClr>
              <a:defRPr/>
            </a:pPr>
            <a:r>
              <a:rPr lang="en-US" sz="1400" dirty="0">
                <a:solidFill>
                  <a:srgbClr val="000000"/>
                </a:solidFill>
                <a:ea typeface="ヒラギノ角ゴ Pro W3" charset="-128"/>
              </a:rPr>
              <a:t>Indulgent </a:t>
            </a:r>
          </a:p>
          <a:p>
            <a:pPr marL="228600" indent="-169863" eaLnBrk="0" fontAlgn="base" hangingPunct="0">
              <a:spcBef>
                <a:spcPct val="0"/>
              </a:spcBef>
              <a:spcAft>
                <a:spcPct val="0"/>
              </a:spcAft>
              <a:buClr>
                <a:srgbClr val="000000"/>
              </a:buClr>
              <a:defRPr/>
            </a:pPr>
            <a:r>
              <a:rPr lang="en-US" sz="1400" dirty="0">
                <a:solidFill>
                  <a:srgbClr val="000000"/>
                </a:solidFill>
                <a:ea typeface="ヒラギノ角ゴ Pro W3" charset="-128"/>
              </a:rPr>
              <a:t>Neglectful</a:t>
            </a:r>
          </a:p>
        </p:txBody>
      </p:sp>
      <p:sp>
        <p:nvSpPr>
          <p:cNvPr id="46" name="Rounded Rectangle 45"/>
          <p:cNvSpPr/>
          <p:nvPr/>
        </p:nvSpPr>
        <p:spPr>
          <a:xfrm>
            <a:off x="273050" y="6035284"/>
            <a:ext cx="8151813" cy="647700"/>
          </a:xfrm>
          <a:prstGeom prst="round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nchorCtr="1"/>
          <a:lstStyle/>
          <a:p>
            <a:pPr algn="ctr" fontAlgn="base">
              <a:spcBef>
                <a:spcPct val="0"/>
              </a:spcBef>
              <a:spcAft>
                <a:spcPts val="600"/>
              </a:spcAft>
              <a:defRPr/>
            </a:pPr>
            <a:r>
              <a:rPr lang="en-GB" sz="2000" b="1" dirty="0">
                <a:solidFill>
                  <a:srgbClr val="000000"/>
                </a:solidFill>
              </a:rPr>
              <a:t>Every child and caregiver is influenced by the feeding experience </a:t>
            </a:r>
          </a:p>
        </p:txBody>
      </p:sp>
      <p:grpSp>
        <p:nvGrpSpPr>
          <p:cNvPr id="5" name="Group 23"/>
          <p:cNvGrpSpPr/>
          <p:nvPr/>
        </p:nvGrpSpPr>
        <p:grpSpPr>
          <a:xfrm>
            <a:off x="1087437" y="5350509"/>
            <a:ext cx="2189164" cy="397980"/>
            <a:chOff x="1312862" y="5133339"/>
            <a:chExt cx="2189164" cy="397980"/>
          </a:xfrm>
        </p:grpSpPr>
        <p:sp>
          <p:nvSpPr>
            <p:cNvPr id="38" name="Right Bracket 37"/>
            <p:cNvSpPr/>
            <p:nvPr/>
          </p:nvSpPr>
          <p:spPr>
            <a:xfrm rot="5400000">
              <a:off x="2272005" y="4301298"/>
              <a:ext cx="270878" cy="2189163"/>
            </a:xfrm>
            <a:prstGeom prst="rightBracket">
              <a:avLst>
                <a:gd name="adj" fmla="val 73033"/>
              </a:avLst>
            </a:prstGeom>
            <a:ln w="28575" cmpd="sng">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fontAlgn="base">
                <a:spcBef>
                  <a:spcPct val="0"/>
                </a:spcBef>
                <a:spcAft>
                  <a:spcPct val="0"/>
                </a:spcAft>
              </a:pPr>
              <a:endParaRPr lang="en-GB" sz="2400" dirty="0">
                <a:solidFill>
                  <a:srgbClr val="000000"/>
                </a:solidFill>
                <a:latin typeface="Calibri" panose="020F0502020204030204" pitchFamily="34" charset="0"/>
              </a:endParaRPr>
            </a:p>
          </p:txBody>
        </p:sp>
        <p:cxnSp>
          <p:nvCxnSpPr>
            <p:cNvPr id="39" name="Straight Arrow Connector 38"/>
            <p:cNvCxnSpPr>
              <a:stCxn id="38" idx="0"/>
            </p:cNvCxnSpPr>
            <p:nvPr/>
          </p:nvCxnSpPr>
          <p:spPr>
            <a:xfrm flipV="1">
              <a:off x="3502026" y="5133339"/>
              <a:ext cx="0" cy="127102"/>
            </a:xfrm>
            <a:prstGeom prst="straightConnector1">
              <a:avLst/>
            </a:prstGeom>
            <a:ln w="28575" cmpd="sng">
              <a:solidFill>
                <a:schemeClr val="tx1"/>
              </a:solidFill>
              <a:tailEnd type="arrow" w="lg" len="lg"/>
            </a:ln>
          </p:spPr>
          <p:style>
            <a:lnRef idx="1">
              <a:schemeClr val="dk1"/>
            </a:lnRef>
            <a:fillRef idx="0">
              <a:schemeClr val="dk1"/>
            </a:fillRef>
            <a:effectRef idx="0">
              <a:schemeClr val="dk1"/>
            </a:effectRef>
            <a:fontRef idx="minor">
              <a:schemeClr val="tx1"/>
            </a:fontRef>
          </p:style>
        </p:cxnSp>
      </p:grpSp>
      <p:grpSp>
        <p:nvGrpSpPr>
          <p:cNvPr id="6" name="Group 19"/>
          <p:cNvGrpSpPr/>
          <p:nvPr/>
        </p:nvGrpSpPr>
        <p:grpSpPr>
          <a:xfrm>
            <a:off x="1087437" y="5367967"/>
            <a:ext cx="4365551" cy="505720"/>
            <a:chOff x="1312862" y="5150797"/>
            <a:chExt cx="4365551" cy="505720"/>
          </a:xfrm>
        </p:grpSpPr>
        <p:sp>
          <p:nvSpPr>
            <p:cNvPr id="41" name="Right Bracket 40"/>
            <p:cNvSpPr/>
            <p:nvPr/>
          </p:nvSpPr>
          <p:spPr>
            <a:xfrm rot="5400000">
              <a:off x="3359443" y="3339058"/>
              <a:ext cx="270878" cy="4364039"/>
            </a:xfrm>
            <a:prstGeom prst="rightBracket">
              <a:avLst>
                <a:gd name="adj" fmla="val 73033"/>
              </a:avLst>
            </a:prstGeom>
            <a:ln w="28575" cmpd="sng">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fontAlgn="base">
                <a:spcBef>
                  <a:spcPct val="0"/>
                </a:spcBef>
                <a:spcAft>
                  <a:spcPct val="0"/>
                </a:spcAft>
              </a:pPr>
              <a:endParaRPr lang="en-GB" sz="2400" dirty="0">
                <a:solidFill>
                  <a:srgbClr val="000000"/>
                </a:solidFill>
                <a:latin typeface="Calibri" panose="020F0502020204030204" pitchFamily="34" charset="0"/>
              </a:endParaRPr>
            </a:p>
          </p:txBody>
        </p:sp>
        <p:cxnSp>
          <p:nvCxnSpPr>
            <p:cNvPr id="42" name="Straight Arrow Connector 41"/>
            <p:cNvCxnSpPr>
              <a:stCxn id="41" idx="0"/>
            </p:cNvCxnSpPr>
            <p:nvPr/>
          </p:nvCxnSpPr>
          <p:spPr>
            <a:xfrm flipV="1">
              <a:off x="5676902" y="5150797"/>
              <a:ext cx="1511" cy="234842"/>
            </a:xfrm>
            <a:prstGeom prst="straightConnector1">
              <a:avLst/>
            </a:prstGeom>
            <a:ln w="28575" cmpd="sng">
              <a:solidFill>
                <a:schemeClr val="tx1"/>
              </a:solidFill>
              <a:tailEnd type="arrow" w="lg" len="lg"/>
            </a:ln>
          </p:spPr>
          <p:style>
            <a:lnRef idx="1">
              <a:schemeClr val="dk1"/>
            </a:lnRef>
            <a:fillRef idx="0">
              <a:schemeClr val="dk1"/>
            </a:fillRef>
            <a:effectRef idx="0">
              <a:schemeClr val="dk1"/>
            </a:effectRef>
            <a:fontRef idx="minor">
              <a:schemeClr val="tx1"/>
            </a:fontRef>
          </p:style>
        </p:cxnSp>
      </p:grpSp>
      <p:grpSp>
        <p:nvGrpSpPr>
          <p:cNvPr id="7" name="Group 18"/>
          <p:cNvGrpSpPr/>
          <p:nvPr/>
        </p:nvGrpSpPr>
        <p:grpSpPr>
          <a:xfrm>
            <a:off x="1086880" y="5333049"/>
            <a:ext cx="6522008" cy="671084"/>
            <a:chOff x="1312305" y="5115879"/>
            <a:chExt cx="6522008" cy="671084"/>
          </a:xfrm>
        </p:grpSpPr>
        <p:sp>
          <p:nvSpPr>
            <p:cNvPr id="44" name="Right Bracket 43"/>
            <p:cNvSpPr/>
            <p:nvPr/>
          </p:nvSpPr>
          <p:spPr>
            <a:xfrm rot="5400000">
              <a:off x="4439180" y="2391830"/>
              <a:ext cx="270878" cy="6519387"/>
            </a:xfrm>
            <a:prstGeom prst="rightBracket">
              <a:avLst>
                <a:gd name="adj" fmla="val 73033"/>
              </a:avLst>
            </a:prstGeom>
            <a:ln w="28575" cmpd="sng">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fontAlgn="base">
                <a:spcBef>
                  <a:spcPct val="0"/>
                </a:spcBef>
                <a:spcAft>
                  <a:spcPct val="0"/>
                </a:spcAft>
              </a:pPr>
              <a:endParaRPr lang="en-GB" sz="2400" dirty="0">
                <a:solidFill>
                  <a:srgbClr val="000000"/>
                </a:solidFill>
                <a:latin typeface="Calibri" panose="020F0502020204030204" pitchFamily="34" charset="0"/>
              </a:endParaRPr>
            </a:p>
          </p:txBody>
        </p:sp>
        <p:cxnSp>
          <p:nvCxnSpPr>
            <p:cNvPr id="45" name="Straight Arrow Connector 44"/>
            <p:cNvCxnSpPr>
              <a:stCxn id="44" idx="1"/>
            </p:cNvCxnSpPr>
            <p:nvPr/>
          </p:nvCxnSpPr>
          <p:spPr>
            <a:xfrm flipH="1" flipV="1">
              <a:off x="1312305" y="5115879"/>
              <a:ext cx="2621" cy="400206"/>
            </a:xfrm>
            <a:prstGeom prst="straightConnector1">
              <a:avLst/>
            </a:prstGeom>
            <a:ln w="28575" cmpd="sng">
              <a:solidFill>
                <a:schemeClr val="tx1"/>
              </a:solidFill>
              <a:tailEnd type="arrow" w="lg" len="lg"/>
            </a:ln>
          </p:spPr>
          <p:style>
            <a:lnRef idx="1">
              <a:schemeClr val="dk1"/>
            </a:lnRef>
            <a:fillRef idx="0">
              <a:schemeClr val="dk1"/>
            </a:fillRef>
            <a:effectRef idx="0">
              <a:schemeClr val="dk1"/>
            </a:effectRef>
            <a:fontRef idx="minor">
              <a:schemeClr val="tx1"/>
            </a:fontRef>
          </p:style>
        </p:cxnSp>
        <p:cxnSp>
          <p:nvCxnSpPr>
            <p:cNvPr id="47" name="Straight Arrow Connector 46"/>
            <p:cNvCxnSpPr>
              <a:stCxn id="44" idx="0"/>
            </p:cNvCxnSpPr>
            <p:nvPr/>
          </p:nvCxnSpPr>
          <p:spPr>
            <a:xfrm flipH="1" flipV="1">
              <a:off x="7831941" y="5168256"/>
              <a:ext cx="2372" cy="347829"/>
            </a:xfrm>
            <a:prstGeom prst="straightConnector1">
              <a:avLst/>
            </a:prstGeom>
            <a:ln w="28575" cmpd="sng">
              <a:solidFill>
                <a:schemeClr val="tx1"/>
              </a:solidFill>
              <a:tailEnd type="arrow" w="lg" len="lg"/>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684809350"/>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3"/>
          <p:cNvSpPr>
            <a:spLocks noGrp="1" noChangeArrowheads="1"/>
          </p:cNvSpPr>
          <p:nvPr>
            <p:ph type="title"/>
          </p:nvPr>
        </p:nvSpPr>
        <p:spPr>
          <a:xfrm>
            <a:off x="0" y="16645"/>
            <a:ext cx="8229600" cy="1143000"/>
          </a:xfrm>
        </p:spPr>
        <p:txBody>
          <a:bodyPr/>
          <a:lstStyle/>
          <a:p>
            <a:pPr algn="ctr"/>
            <a:r>
              <a:rPr lang="en-GB" altLang="en-US" dirty="0" smtClean="0">
                <a:solidFill>
                  <a:schemeClr val="tx1"/>
                </a:solidFill>
              </a:rPr>
              <a:t>In conclusion </a:t>
            </a:r>
          </a:p>
        </p:txBody>
      </p:sp>
      <p:sp>
        <p:nvSpPr>
          <p:cNvPr id="44035" name="Rectangle 4"/>
          <p:cNvSpPr>
            <a:spLocks noGrp="1" noChangeArrowheads="1"/>
          </p:cNvSpPr>
          <p:nvPr>
            <p:ph idx="1"/>
          </p:nvPr>
        </p:nvSpPr>
        <p:spPr>
          <a:xfrm>
            <a:off x="326570" y="1572064"/>
            <a:ext cx="8516984" cy="4525963"/>
          </a:xfrm>
        </p:spPr>
        <p:txBody>
          <a:bodyPr/>
          <a:lstStyle/>
          <a:p>
            <a:pPr marL="0" indent="0">
              <a:buNone/>
            </a:pPr>
            <a:r>
              <a:rPr lang="en-GB" sz="2400" dirty="0" smtClean="0">
                <a:solidFill>
                  <a:schemeClr val="tx1"/>
                </a:solidFill>
              </a:rPr>
              <a:t>The parent should leave the office: </a:t>
            </a:r>
          </a:p>
          <a:p>
            <a:r>
              <a:rPr lang="en-GB" dirty="0" smtClean="0">
                <a:solidFill>
                  <a:schemeClr val="tx1"/>
                </a:solidFill>
              </a:rPr>
              <a:t>Understanding the feeding problem</a:t>
            </a:r>
          </a:p>
          <a:p>
            <a:r>
              <a:rPr lang="en-GB" dirty="0" smtClean="0">
                <a:solidFill>
                  <a:schemeClr val="tx1"/>
                </a:solidFill>
              </a:rPr>
              <a:t>Confident to carry out interventions</a:t>
            </a:r>
          </a:p>
          <a:p>
            <a:r>
              <a:rPr lang="en-GB" dirty="0" smtClean="0">
                <a:solidFill>
                  <a:schemeClr val="tx1"/>
                </a:solidFill>
              </a:rPr>
              <a:t>Appreciating the dangers of controlling, indulgent and neglectful feeding styles</a:t>
            </a:r>
          </a:p>
        </p:txBody>
      </p:sp>
      <p:sp>
        <p:nvSpPr>
          <p:cNvPr id="8" name="Text Placeholder 7"/>
          <p:cNvSpPr>
            <a:spLocks noGrp="1"/>
          </p:cNvSpPr>
          <p:nvPr>
            <p:ph type="body" sz="quarter" idx="11"/>
          </p:nvPr>
        </p:nvSpPr>
        <p:spPr/>
        <p:txBody>
          <a:bodyPr/>
          <a:lstStyle/>
          <a:p>
            <a:endParaRPr lang="en-GB" dirty="0"/>
          </a:p>
        </p:txBody>
      </p:sp>
      <p:pic>
        <p:nvPicPr>
          <p:cNvPr id="7" name="Picture 2" descr="GettyImages_57226930"/>
          <p:cNvPicPr>
            <a:picLocks noChangeAspect="1" noChangeArrowheads="1"/>
          </p:cNvPicPr>
          <p:nvPr/>
        </p:nvPicPr>
        <p:blipFill>
          <a:blip r:embed="rId3" cstate="email">
            <a:lum bright="6000"/>
            <a:extLst/>
          </a:blip>
          <a:srcRect/>
          <a:stretch>
            <a:fillRect/>
          </a:stretch>
        </p:blipFill>
        <p:spPr bwMode="auto">
          <a:xfrm rot="411773">
            <a:off x="5561140" y="4634959"/>
            <a:ext cx="2450093" cy="2017382"/>
          </a:xfrm>
          <a:prstGeom prst="roundRect">
            <a:avLst/>
          </a:prstGeom>
          <a:noFill/>
          <a:ln w="19050">
            <a:solidFill>
              <a:srgbClr val="50246E"/>
            </a:solidFill>
            <a:miter lim="800000"/>
            <a:headEnd/>
            <a:tailEnd/>
          </a:ln>
          <a:extLst/>
        </p:spPr>
      </p:pic>
    </p:spTree>
    <p:extLst>
      <p:ext uri="{BB962C8B-B14F-4D97-AF65-F5344CB8AC3E}">
        <p14:creationId xmlns:p14="http://schemas.microsoft.com/office/powerpoint/2010/main" val="3155565106"/>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925513" y="2320925"/>
            <a:ext cx="8218487" cy="584200"/>
          </a:xfrm>
          <a:prstGeom prst="rect">
            <a:avLst/>
          </a:prstGeom>
          <a:noFill/>
          <a:ln w="9525">
            <a:noFill/>
            <a:miter lim="800000"/>
            <a:headEnd/>
            <a:tailEnd/>
          </a:ln>
        </p:spPr>
        <p:txBody>
          <a:bodyPr>
            <a:spAutoFit/>
          </a:bodyPr>
          <a:lstStyle/>
          <a:p>
            <a:pPr defTabSz="457200"/>
            <a:endParaRPr lang="en-US" sz="3200">
              <a:solidFill>
                <a:srgbClr val="000000"/>
              </a:solidFill>
            </a:endParaRPr>
          </a:p>
        </p:txBody>
      </p:sp>
      <p:sp>
        <p:nvSpPr>
          <p:cNvPr id="6" name="Rectangle 3"/>
          <p:cNvSpPr>
            <a:spLocks noGrp="1" noChangeArrowheads="1"/>
          </p:cNvSpPr>
          <p:nvPr>
            <p:ph type="title"/>
          </p:nvPr>
        </p:nvSpPr>
        <p:spPr>
          <a:xfrm>
            <a:off x="381000" y="228600"/>
            <a:ext cx="8229600" cy="606425"/>
          </a:xfrm>
          <a:ln/>
        </p:spPr>
        <p:txBody>
          <a:bodyPr>
            <a:noAutofit/>
          </a:bodyPr>
          <a:lstStyle/>
          <a:p>
            <a:r>
              <a:rPr lang="en-US" sz="4800" dirty="0" smtClean="0"/>
              <a:t>Closing Video</a:t>
            </a:r>
            <a:endParaRPr lang="en-US" sz="4800"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ChangeArrowheads="1"/>
          </p:cNvSpPr>
          <p:nvPr/>
        </p:nvSpPr>
        <p:spPr bwMode="auto">
          <a:xfrm>
            <a:off x="0" y="0"/>
            <a:ext cx="9144000" cy="6858000"/>
          </a:xfrm>
          <a:prstGeom prst="rect">
            <a:avLst/>
          </a:prstGeom>
          <a:solidFill>
            <a:schemeClr val="bg1"/>
          </a:solidFill>
          <a:ln w="9525" algn="ctr">
            <a:solidFill>
              <a:schemeClr val="tx1"/>
            </a:solidFill>
            <a:round/>
            <a:headEnd/>
            <a:tailEnd/>
          </a:ln>
        </p:spPr>
        <p:txBody>
          <a:bodyPr/>
          <a:lstStyle/>
          <a:p>
            <a:pPr eaLnBrk="0" hangingPunct="0"/>
            <a:endParaRPr lang="en-US">
              <a:latin typeface="Times" charset="0"/>
            </a:endParaRPr>
          </a:p>
        </p:txBody>
      </p:sp>
      <p:pic>
        <p:nvPicPr>
          <p:cNvPr id="13" name="Picture 1" descr="C:\Users\admin\Desktop\Summit material 2014\2014 Classification material\Slide4.JPG"/>
          <p:cNvPicPr>
            <a:picLocks noChangeAspect="1" noChangeArrowheads="1"/>
          </p:cNvPicPr>
          <p:nvPr/>
        </p:nvPicPr>
        <p:blipFill>
          <a:blip r:embed="rId3" cstate="print"/>
          <a:srcRect t="21799"/>
          <a:stretch>
            <a:fillRect/>
          </a:stretch>
        </p:blipFill>
        <p:spPr bwMode="auto">
          <a:xfrm>
            <a:off x="228600" y="1625600"/>
            <a:ext cx="8686800" cy="4987925"/>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pic>
      <p:sp>
        <p:nvSpPr>
          <p:cNvPr id="9220" name="Title 1"/>
          <p:cNvSpPr>
            <a:spLocks noGrp="1"/>
          </p:cNvSpPr>
          <p:nvPr>
            <p:ph type="title"/>
          </p:nvPr>
        </p:nvSpPr>
        <p:spPr>
          <a:xfrm>
            <a:off x="-685800" y="0"/>
            <a:ext cx="10591800" cy="1143000"/>
          </a:xfrm>
        </p:spPr>
        <p:txBody>
          <a:bodyPr>
            <a:normAutofit/>
          </a:bodyPr>
          <a:lstStyle/>
          <a:p>
            <a:r>
              <a:rPr lang="en-US" dirty="0" smtClean="0">
                <a:solidFill>
                  <a:schemeClr val="tx1"/>
                </a:solidFill>
                <a:ea typeface="ヒラギノ角ゴ Pro W3" charset="-128"/>
              </a:rPr>
              <a:t>World wide surveys show consistent results</a:t>
            </a:r>
          </a:p>
        </p:txBody>
      </p:sp>
      <p:grpSp>
        <p:nvGrpSpPr>
          <p:cNvPr id="3" name="Group 2" hidden="1"/>
          <p:cNvGrpSpPr>
            <a:grpSpLocks/>
          </p:cNvGrpSpPr>
          <p:nvPr/>
        </p:nvGrpSpPr>
        <p:grpSpPr bwMode="auto">
          <a:xfrm>
            <a:off x="688975" y="280988"/>
            <a:ext cx="7772400" cy="6164262"/>
            <a:chOff x="688300" y="280313"/>
            <a:chExt cx="7772400" cy="6165055"/>
          </a:xfrm>
        </p:grpSpPr>
        <p:pic>
          <p:nvPicPr>
            <p:cNvPr id="2" name="Picture 1"/>
            <p:cNvPicPr>
              <a:picLocks noChangeAspect="1"/>
            </p:cNvPicPr>
            <p:nvPr/>
          </p:nvPicPr>
          <p:blipFill>
            <a:blip r:embed="rId4" cstate="print"/>
            <a:stretch>
              <a:fillRect/>
            </a:stretch>
          </p:blipFill>
          <p:spPr>
            <a:xfrm>
              <a:off x="815300" y="1764816"/>
              <a:ext cx="7499350" cy="4680552"/>
            </a:xfrm>
            <a:prstGeom prst="roundRect">
              <a:avLst/>
            </a:prstGeom>
            <a:ln w="19050">
              <a:solidFill>
                <a:srgbClr val="50246E"/>
              </a:solidFill>
            </a:ln>
          </p:spPr>
        </p:pic>
        <p:sp>
          <p:nvSpPr>
            <p:cNvPr id="11" name="Title 1"/>
            <p:cNvSpPr txBox="1">
              <a:spLocks/>
            </p:cNvSpPr>
            <p:nvPr/>
          </p:nvSpPr>
          <p:spPr bwMode="auto">
            <a:xfrm>
              <a:off x="688300" y="280313"/>
              <a:ext cx="7772400" cy="1273339"/>
            </a:xfrm>
            <a:prstGeom prst="rect">
              <a:avLst/>
            </a:prstGeom>
            <a:noFill/>
            <a:ln>
              <a:noFill/>
            </a:ln>
          </p:spPr>
          <p:txBody>
            <a:bodyPr lIns="0" tIns="0" rIns="0" bIns="0" anchor="ctr"/>
            <a:lstStyle>
              <a:lvl1pPr algn="l" rtl="0" eaLnBrk="0" fontAlgn="base" hangingPunct="0">
                <a:lnSpc>
                  <a:spcPct val="90000"/>
                </a:lnSpc>
                <a:spcBef>
                  <a:spcPct val="0"/>
                </a:spcBef>
                <a:spcAft>
                  <a:spcPct val="0"/>
                </a:spcAft>
                <a:defRPr lang="en-US" sz="3200" b="1" dirty="0">
                  <a:solidFill>
                    <a:srgbClr val="50246E"/>
                  </a:solidFill>
                  <a:latin typeface="+mj-lt"/>
                  <a:ea typeface="ヒラギノ角ゴ Pro W3" pitchFamily="-60" charset="-128"/>
                  <a:cs typeface="ヒラギノ角ゴ Pro W3"/>
                </a:defRPr>
              </a:lvl1pPr>
              <a:lvl2pPr algn="l" rtl="0" eaLnBrk="0" fontAlgn="base" hangingPunct="0">
                <a:lnSpc>
                  <a:spcPct val="90000"/>
                </a:lnSpc>
                <a:spcBef>
                  <a:spcPct val="0"/>
                </a:spcBef>
                <a:spcAft>
                  <a:spcPct val="0"/>
                </a:spcAft>
                <a:defRPr sz="3200" b="1">
                  <a:solidFill>
                    <a:srgbClr val="50246E"/>
                  </a:solidFill>
                  <a:latin typeface="Arial" charset="0"/>
                  <a:ea typeface="ヒラギノ角ゴ Pro W3" pitchFamily="-60" charset="-128"/>
                  <a:cs typeface="ヒラギノ角ゴ Pro W3"/>
                </a:defRPr>
              </a:lvl2pPr>
              <a:lvl3pPr algn="l" rtl="0" eaLnBrk="0" fontAlgn="base" hangingPunct="0">
                <a:lnSpc>
                  <a:spcPct val="90000"/>
                </a:lnSpc>
                <a:spcBef>
                  <a:spcPct val="0"/>
                </a:spcBef>
                <a:spcAft>
                  <a:spcPct val="0"/>
                </a:spcAft>
                <a:defRPr sz="3200" b="1">
                  <a:solidFill>
                    <a:srgbClr val="50246E"/>
                  </a:solidFill>
                  <a:latin typeface="Arial" charset="0"/>
                  <a:ea typeface="ヒラギノ角ゴ Pro W3" pitchFamily="-60" charset="-128"/>
                  <a:cs typeface="ヒラギノ角ゴ Pro W3"/>
                </a:defRPr>
              </a:lvl3pPr>
              <a:lvl4pPr algn="l" rtl="0" eaLnBrk="0" fontAlgn="base" hangingPunct="0">
                <a:lnSpc>
                  <a:spcPct val="90000"/>
                </a:lnSpc>
                <a:spcBef>
                  <a:spcPct val="0"/>
                </a:spcBef>
                <a:spcAft>
                  <a:spcPct val="0"/>
                </a:spcAft>
                <a:defRPr sz="3200" b="1">
                  <a:solidFill>
                    <a:srgbClr val="50246E"/>
                  </a:solidFill>
                  <a:latin typeface="Arial" charset="0"/>
                  <a:ea typeface="ヒラギノ角ゴ Pro W3" pitchFamily="-60" charset="-128"/>
                  <a:cs typeface="ヒラギノ角ゴ Pro W3"/>
                </a:defRPr>
              </a:lvl4pPr>
              <a:lvl5pPr algn="l" rtl="0" eaLnBrk="0" fontAlgn="base" hangingPunct="0">
                <a:lnSpc>
                  <a:spcPct val="90000"/>
                </a:lnSpc>
                <a:spcBef>
                  <a:spcPct val="0"/>
                </a:spcBef>
                <a:spcAft>
                  <a:spcPct val="0"/>
                </a:spcAft>
                <a:defRPr sz="3200" b="1">
                  <a:solidFill>
                    <a:srgbClr val="50246E"/>
                  </a:solidFill>
                  <a:latin typeface="Arial" charset="0"/>
                  <a:ea typeface="ヒラギノ角ゴ Pro W3" pitchFamily="-60" charset="-128"/>
                  <a:cs typeface="ヒラギノ角ゴ Pro W3"/>
                </a:defRPr>
              </a:lvl5pPr>
              <a:lvl6pPr marL="457200" algn="l" rtl="0" eaLnBrk="1" fontAlgn="base" hangingPunct="1">
                <a:spcBef>
                  <a:spcPct val="0"/>
                </a:spcBef>
                <a:spcAft>
                  <a:spcPct val="0"/>
                </a:spcAft>
                <a:defRPr sz="3200">
                  <a:solidFill>
                    <a:schemeClr val="accent2"/>
                  </a:solidFill>
                  <a:latin typeface="Arial" charset="0"/>
                </a:defRPr>
              </a:lvl6pPr>
              <a:lvl7pPr marL="914400" algn="l" rtl="0" eaLnBrk="1" fontAlgn="base" hangingPunct="1">
                <a:spcBef>
                  <a:spcPct val="0"/>
                </a:spcBef>
                <a:spcAft>
                  <a:spcPct val="0"/>
                </a:spcAft>
                <a:defRPr sz="3200">
                  <a:solidFill>
                    <a:schemeClr val="accent2"/>
                  </a:solidFill>
                  <a:latin typeface="Arial" charset="0"/>
                </a:defRPr>
              </a:lvl7pPr>
              <a:lvl8pPr marL="1371600" algn="l" rtl="0" eaLnBrk="1" fontAlgn="base" hangingPunct="1">
                <a:spcBef>
                  <a:spcPct val="0"/>
                </a:spcBef>
                <a:spcAft>
                  <a:spcPct val="0"/>
                </a:spcAft>
                <a:defRPr sz="3200">
                  <a:solidFill>
                    <a:schemeClr val="accent2"/>
                  </a:solidFill>
                  <a:latin typeface="Arial" charset="0"/>
                </a:defRPr>
              </a:lvl8pPr>
              <a:lvl9pPr marL="1828800" algn="l" rtl="0" eaLnBrk="1" fontAlgn="base" hangingPunct="1">
                <a:spcBef>
                  <a:spcPct val="0"/>
                </a:spcBef>
                <a:spcAft>
                  <a:spcPct val="0"/>
                </a:spcAft>
                <a:defRPr sz="3200">
                  <a:solidFill>
                    <a:schemeClr val="accent2"/>
                  </a:solidFill>
                  <a:latin typeface="Arial" charset="0"/>
                </a:defRPr>
              </a:lvl9pPr>
            </a:lstStyle>
            <a:p>
              <a:pPr>
                <a:defRPr/>
              </a:pPr>
              <a:r>
                <a:rPr lang="en-GB" kern="0" smtClean="0">
                  <a:ea typeface="ヒラギノ角ゴ Pro W3" charset="-128"/>
                </a:rPr>
                <a:t>Every pediatrician will be confronted by feeding problems</a:t>
              </a:r>
              <a:endParaRPr lang="en-GB" altLang="en-US" kern="0" smtClean="0">
                <a:ea typeface="ヒラギノ角ゴ Pro W3" charset="-128"/>
              </a:endParaRPr>
            </a:p>
          </p:txBody>
        </p:sp>
      </p:grpSp>
      <p:sp>
        <p:nvSpPr>
          <p:cNvPr id="8" name="Rectangle 7"/>
          <p:cNvSpPr/>
          <p:nvPr/>
        </p:nvSpPr>
        <p:spPr>
          <a:xfrm>
            <a:off x="0" y="1143000"/>
            <a:ext cx="8915400" cy="152400"/>
          </a:xfrm>
          <a:prstGeom prst="rect">
            <a:avLst/>
          </a:prstGeom>
          <a:solidFill>
            <a:srgbClr val="2B8936"/>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1500"/>
                                        <p:tgtEl>
                                          <p:spTgt spid="3"/>
                                        </p:tgtEl>
                                      </p:cBhvr>
                                    </p:animEffect>
                                    <p:set>
                                      <p:cBhvr>
                                        <p:cTn id="7" dur="1" fill="hold">
                                          <p:stCondLst>
                                            <p:cond delay="1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descr="C:\Users\admin\Desktop\Summit material 2014\2014 Classification material\Slide4.JPG"/>
          <p:cNvPicPr>
            <a:picLocks noChangeAspect="1" noChangeArrowheads="1"/>
          </p:cNvPicPr>
          <p:nvPr/>
        </p:nvPicPr>
        <p:blipFill>
          <a:blip r:embed="rId3" cstate="print"/>
          <a:srcRect t="21799"/>
          <a:stretch>
            <a:fillRect/>
          </a:stretch>
        </p:blipFill>
        <p:spPr bwMode="auto">
          <a:xfrm>
            <a:off x="228600" y="1625600"/>
            <a:ext cx="8686800" cy="4987925"/>
          </a:xfrm>
          <a:prstGeom prst="rect">
            <a:avLst/>
          </a:prstGeom>
          <a:noFill/>
          <a:ln w="9525">
            <a:noFill/>
            <a:miter lim="800000"/>
            <a:headEnd/>
            <a:tailEnd/>
          </a:ln>
        </p:spPr>
      </p:pic>
      <p:sp>
        <p:nvSpPr>
          <p:cNvPr id="10244" name="Rectangle 108"/>
          <p:cNvSpPr>
            <a:spLocks noChangeArrowheads="1"/>
          </p:cNvSpPr>
          <p:nvPr/>
        </p:nvSpPr>
        <p:spPr bwMode="auto">
          <a:xfrm>
            <a:off x="228600" y="1625600"/>
            <a:ext cx="8686800" cy="4987925"/>
          </a:xfrm>
          <a:prstGeom prst="rect">
            <a:avLst/>
          </a:prstGeom>
          <a:solidFill>
            <a:srgbClr val="FFFFFF">
              <a:alpha val="59999"/>
            </a:srgbClr>
          </a:solidFill>
          <a:ln w="9525">
            <a:noFill/>
            <a:miter lim="800000"/>
            <a:headEnd/>
            <a:tailEnd/>
          </a:ln>
        </p:spPr>
        <p:txBody>
          <a:bodyPr/>
          <a:lstStyle/>
          <a:p>
            <a:pPr eaLnBrk="0" hangingPunct="0"/>
            <a:endParaRPr lang="en-GB" altLang="en-US">
              <a:solidFill>
                <a:srgbClr val="000000"/>
              </a:solidFill>
              <a:latin typeface="Times" charset="0"/>
              <a:ea typeface="MS PGothic" pitchFamily="34" charset="-128"/>
            </a:endParaRPr>
          </a:p>
        </p:txBody>
      </p:sp>
      <p:sp>
        <p:nvSpPr>
          <p:cNvPr id="27" name="Rounded Rectangle 26"/>
          <p:cNvSpPr/>
          <p:nvPr/>
        </p:nvSpPr>
        <p:spPr bwMode="auto">
          <a:xfrm>
            <a:off x="1114425" y="2235200"/>
            <a:ext cx="2757488" cy="2602804"/>
          </a:xfrm>
          <a:prstGeom prst="roundRect">
            <a:avLst/>
          </a:prstGeom>
          <a:solidFill>
            <a:schemeClr val="bg1"/>
          </a:solidFill>
          <a:ln w="19050" cap="flat" cmpd="sng" algn="ctr">
            <a:solidFill>
              <a:srgbClr val="50246E"/>
            </a:solid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lstStyle/>
          <a:p>
            <a:pPr eaLnBrk="0" hangingPunct="0">
              <a:defRPr/>
            </a:pPr>
            <a:endParaRPr lang="en-GB" dirty="0">
              <a:solidFill>
                <a:srgbClr val="000000"/>
              </a:solidFill>
              <a:latin typeface="Times"/>
              <a:ea typeface="MS PGothic" pitchFamily="34" charset="-128"/>
            </a:endParaRPr>
          </a:p>
        </p:txBody>
      </p:sp>
      <p:sp>
        <p:nvSpPr>
          <p:cNvPr id="10246" name="Freeform 3"/>
          <p:cNvSpPr>
            <a:spLocks/>
          </p:cNvSpPr>
          <p:nvPr/>
        </p:nvSpPr>
        <p:spPr bwMode="auto">
          <a:xfrm>
            <a:off x="1239838" y="2655888"/>
            <a:ext cx="2454275" cy="1844675"/>
          </a:xfrm>
          <a:custGeom>
            <a:avLst/>
            <a:gdLst>
              <a:gd name="T0" fmla="*/ 0 w 2453640"/>
              <a:gd name="T1" fmla="*/ 1832334 h 1844054"/>
              <a:gd name="T2" fmla="*/ 430188 w 2453640"/>
              <a:gd name="T3" fmla="*/ 1470491 h 1844054"/>
              <a:gd name="T4" fmla="*/ 691374 w 2453640"/>
              <a:gd name="T5" fmla="*/ 970065 h 1844054"/>
              <a:gd name="T6" fmla="*/ 998647 w 2453640"/>
              <a:gd name="T7" fmla="*/ 254073 h 1844054"/>
              <a:gd name="T8" fmla="*/ 1236790 w 2453640"/>
              <a:gd name="T9" fmla="*/ 14 h 1844054"/>
              <a:gd name="T10" fmla="*/ 1467244 w 2453640"/>
              <a:gd name="T11" fmla="*/ 246376 h 1844054"/>
              <a:gd name="T12" fmla="*/ 1720747 w 2453640"/>
              <a:gd name="T13" fmla="*/ 946971 h 1844054"/>
              <a:gd name="T14" fmla="*/ 1981928 w 2453640"/>
              <a:gd name="T15" fmla="*/ 1462792 h 1844054"/>
              <a:gd name="T16" fmla="*/ 2473570 w 2453640"/>
              <a:gd name="T17" fmla="*/ 1863130 h 18440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53640"/>
              <a:gd name="T28" fmla="*/ 0 h 1844054"/>
              <a:gd name="T29" fmla="*/ 2453640 w 2453640"/>
              <a:gd name="T30" fmla="*/ 1844054 h 18440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53640" h="1844054">
                <a:moveTo>
                  <a:pt x="0" y="1813574"/>
                </a:moveTo>
                <a:cubicBezTo>
                  <a:pt x="156210" y="1705624"/>
                  <a:pt x="312420" y="1597674"/>
                  <a:pt x="426720" y="1455434"/>
                </a:cubicBezTo>
                <a:cubicBezTo>
                  <a:pt x="541020" y="1313194"/>
                  <a:pt x="591820" y="1160794"/>
                  <a:pt x="685800" y="960134"/>
                </a:cubicBezTo>
                <a:cubicBezTo>
                  <a:pt x="779780" y="759474"/>
                  <a:pt x="900430" y="411494"/>
                  <a:pt x="990600" y="251474"/>
                </a:cubicBezTo>
                <a:cubicBezTo>
                  <a:pt x="1080770" y="91454"/>
                  <a:pt x="1149350" y="1284"/>
                  <a:pt x="1226820" y="14"/>
                </a:cubicBezTo>
                <a:cubicBezTo>
                  <a:pt x="1304290" y="-1256"/>
                  <a:pt x="1375410" y="87644"/>
                  <a:pt x="1455420" y="243854"/>
                </a:cubicBezTo>
                <a:cubicBezTo>
                  <a:pt x="1535430" y="400064"/>
                  <a:pt x="1621790" y="736614"/>
                  <a:pt x="1706880" y="937274"/>
                </a:cubicBezTo>
                <a:cubicBezTo>
                  <a:pt x="1791970" y="1137934"/>
                  <a:pt x="1841500" y="1296684"/>
                  <a:pt x="1965960" y="1447814"/>
                </a:cubicBezTo>
                <a:cubicBezTo>
                  <a:pt x="2090420" y="1598944"/>
                  <a:pt x="2289810" y="1739914"/>
                  <a:pt x="2453640" y="1844054"/>
                </a:cubicBezTo>
              </a:path>
            </a:pathLst>
          </a:custGeom>
          <a:noFill/>
          <a:ln w="38100" cap="flat" cmpd="sng" algn="ctr">
            <a:solidFill>
              <a:srgbClr val="50246E"/>
            </a:solidFill>
            <a:prstDash val="solid"/>
            <a:round/>
            <a:headEnd type="none" w="med" len="med"/>
            <a:tailEnd type="none" w="med" len="med"/>
          </a:ln>
        </p:spPr>
        <p:txBody>
          <a:bodyPr/>
          <a:lstStyle/>
          <a:p>
            <a:endParaRPr lang="en-US"/>
          </a:p>
        </p:txBody>
      </p:sp>
      <p:sp>
        <p:nvSpPr>
          <p:cNvPr id="10247" name="TextBox 6"/>
          <p:cNvSpPr txBox="1">
            <a:spLocks noChangeArrowheads="1"/>
          </p:cNvSpPr>
          <p:nvPr/>
        </p:nvSpPr>
        <p:spPr bwMode="auto">
          <a:xfrm>
            <a:off x="1627188" y="4514850"/>
            <a:ext cx="579437" cy="276225"/>
          </a:xfrm>
          <a:prstGeom prst="rect">
            <a:avLst/>
          </a:prstGeom>
          <a:noFill/>
          <a:ln w="9525">
            <a:noFill/>
            <a:miter lim="800000"/>
            <a:headEnd/>
            <a:tailEnd/>
          </a:ln>
        </p:spPr>
        <p:txBody>
          <a:bodyPr wrap="none">
            <a:spAutoFit/>
          </a:bodyPr>
          <a:lstStyle/>
          <a:p>
            <a:pPr algn="ctr"/>
            <a:r>
              <a:rPr lang="en-GB" altLang="en-US" sz="1200" b="1">
                <a:solidFill>
                  <a:srgbClr val="000000"/>
                </a:solidFill>
                <a:ea typeface="MS PGothic" pitchFamily="34" charset="-128"/>
              </a:rPr>
              <a:t>~50%</a:t>
            </a:r>
          </a:p>
        </p:txBody>
      </p:sp>
      <p:sp>
        <p:nvSpPr>
          <p:cNvPr id="10248" name="TextBox 14"/>
          <p:cNvSpPr txBox="1">
            <a:spLocks noChangeArrowheads="1"/>
          </p:cNvSpPr>
          <p:nvPr/>
        </p:nvSpPr>
        <p:spPr bwMode="auto">
          <a:xfrm>
            <a:off x="1997075" y="2306638"/>
            <a:ext cx="936625" cy="339725"/>
          </a:xfrm>
          <a:prstGeom prst="rect">
            <a:avLst/>
          </a:prstGeom>
          <a:noFill/>
          <a:ln w="9525">
            <a:noFill/>
            <a:miter lim="800000"/>
            <a:headEnd/>
            <a:tailEnd/>
          </a:ln>
        </p:spPr>
        <p:txBody>
          <a:bodyPr wrap="none">
            <a:spAutoFit/>
          </a:bodyPr>
          <a:lstStyle/>
          <a:p>
            <a:pPr algn="ctr"/>
            <a:r>
              <a:rPr lang="en-GB" altLang="en-US" sz="1600" b="1">
                <a:solidFill>
                  <a:srgbClr val="50246E"/>
                </a:solidFill>
                <a:ea typeface="MS PGothic" pitchFamily="34" charset="-128"/>
              </a:rPr>
              <a:t>Parents</a:t>
            </a:r>
          </a:p>
        </p:txBody>
      </p:sp>
      <p:grpSp>
        <p:nvGrpSpPr>
          <p:cNvPr id="2" name="Group 2"/>
          <p:cNvGrpSpPr>
            <a:grpSpLocks/>
          </p:cNvGrpSpPr>
          <p:nvPr/>
        </p:nvGrpSpPr>
        <p:grpSpPr bwMode="auto">
          <a:xfrm>
            <a:off x="1365250" y="2784475"/>
            <a:ext cx="2201863" cy="1735138"/>
            <a:chOff x="1365250" y="2827338"/>
            <a:chExt cx="2201863" cy="1735137"/>
          </a:xfrm>
        </p:grpSpPr>
        <p:pic>
          <p:nvPicPr>
            <p:cNvPr id="10284" name="Picture 24"/>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1808163" y="4197350"/>
              <a:ext cx="266700" cy="355600"/>
            </a:xfrm>
            <a:prstGeom prst="rect">
              <a:avLst/>
            </a:prstGeom>
            <a:noFill/>
            <a:ln w="9525">
              <a:noFill/>
              <a:miter lim="800000"/>
              <a:headEnd/>
              <a:tailEnd/>
            </a:ln>
          </p:spPr>
        </p:pic>
        <p:pic>
          <p:nvPicPr>
            <p:cNvPr id="10285" name="Picture 25"/>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1365250" y="4197350"/>
              <a:ext cx="265113" cy="355600"/>
            </a:xfrm>
            <a:prstGeom prst="rect">
              <a:avLst/>
            </a:prstGeom>
            <a:noFill/>
            <a:ln w="9525">
              <a:noFill/>
              <a:miter lim="800000"/>
              <a:headEnd/>
              <a:tailEnd/>
            </a:ln>
          </p:spPr>
        </p:pic>
        <p:pic>
          <p:nvPicPr>
            <p:cNvPr id="10286" name="Picture 28"/>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1693863" y="3894138"/>
              <a:ext cx="266700" cy="354012"/>
            </a:xfrm>
            <a:prstGeom prst="rect">
              <a:avLst/>
            </a:prstGeom>
            <a:noFill/>
            <a:ln w="9525">
              <a:noFill/>
              <a:miter lim="800000"/>
              <a:headEnd/>
              <a:tailEnd/>
            </a:ln>
          </p:spPr>
        </p:pic>
        <p:pic>
          <p:nvPicPr>
            <p:cNvPr id="10287" name="Picture 29"/>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2006600" y="3311525"/>
              <a:ext cx="266700" cy="354013"/>
            </a:xfrm>
            <a:prstGeom prst="rect">
              <a:avLst/>
            </a:prstGeom>
            <a:noFill/>
            <a:ln w="9525">
              <a:noFill/>
              <a:miter lim="800000"/>
              <a:headEnd/>
              <a:tailEnd/>
            </a:ln>
          </p:spPr>
        </p:pic>
        <p:pic>
          <p:nvPicPr>
            <p:cNvPr id="10288" name="Picture 30"/>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2082800" y="3805238"/>
              <a:ext cx="266700" cy="355600"/>
            </a:xfrm>
            <a:prstGeom prst="rect">
              <a:avLst/>
            </a:prstGeom>
            <a:noFill/>
            <a:ln w="9525">
              <a:noFill/>
              <a:miter lim="800000"/>
              <a:headEnd/>
              <a:tailEnd/>
            </a:ln>
          </p:spPr>
        </p:pic>
        <p:pic>
          <p:nvPicPr>
            <p:cNvPr id="10289" name="Picture 31"/>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1592263" y="4171950"/>
              <a:ext cx="266700" cy="355600"/>
            </a:xfrm>
            <a:prstGeom prst="rect">
              <a:avLst/>
            </a:prstGeom>
            <a:noFill/>
            <a:ln w="9525">
              <a:noFill/>
              <a:miter lim="800000"/>
              <a:headEnd/>
              <a:tailEnd/>
            </a:ln>
          </p:spPr>
        </p:pic>
        <p:pic>
          <p:nvPicPr>
            <p:cNvPr id="10290" name="Picture 32"/>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2006600" y="4140200"/>
              <a:ext cx="266700" cy="355600"/>
            </a:xfrm>
            <a:prstGeom prst="rect">
              <a:avLst/>
            </a:prstGeom>
            <a:noFill/>
            <a:ln w="9525">
              <a:noFill/>
              <a:miter lim="800000"/>
              <a:headEnd/>
              <a:tailEnd/>
            </a:ln>
          </p:spPr>
        </p:pic>
        <p:pic>
          <p:nvPicPr>
            <p:cNvPr id="10291" name="Picture 33"/>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1868488" y="3887788"/>
              <a:ext cx="266700" cy="355600"/>
            </a:xfrm>
            <a:prstGeom prst="rect">
              <a:avLst/>
            </a:prstGeom>
            <a:noFill/>
            <a:ln w="9525">
              <a:noFill/>
              <a:miter lim="800000"/>
              <a:headEnd/>
              <a:tailEnd/>
            </a:ln>
          </p:spPr>
        </p:pic>
        <p:pic>
          <p:nvPicPr>
            <p:cNvPr id="10292" name="Picture 35"/>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1841500" y="3538538"/>
              <a:ext cx="265113" cy="355600"/>
            </a:xfrm>
            <a:prstGeom prst="rect">
              <a:avLst/>
            </a:prstGeom>
            <a:noFill/>
            <a:ln w="9525">
              <a:noFill/>
              <a:miter lim="800000"/>
              <a:headEnd/>
              <a:tailEnd/>
            </a:ln>
          </p:spPr>
        </p:pic>
        <p:pic>
          <p:nvPicPr>
            <p:cNvPr id="10293" name="Picture 36"/>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2095500" y="3079750"/>
              <a:ext cx="265113" cy="354013"/>
            </a:xfrm>
            <a:prstGeom prst="rect">
              <a:avLst/>
            </a:prstGeom>
            <a:noFill/>
            <a:ln w="9525">
              <a:noFill/>
              <a:miter lim="800000"/>
              <a:headEnd/>
              <a:tailEnd/>
            </a:ln>
          </p:spPr>
        </p:pic>
        <p:pic>
          <p:nvPicPr>
            <p:cNvPr id="10294" name="Picture 37"/>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2424113" y="2841625"/>
              <a:ext cx="266700" cy="354013"/>
            </a:xfrm>
            <a:prstGeom prst="rect">
              <a:avLst/>
            </a:prstGeom>
            <a:noFill/>
            <a:ln w="9525">
              <a:noFill/>
              <a:miter lim="800000"/>
              <a:headEnd/>
              <a:tailEnd/>
            </a:ln>
          </p:spPr>
        </p:pic>
        <p:pic>
          <p:nvPicPr>
            <p:cNvPr id="10295" name="Picture 38"/>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2208213" y="3503613"/>
              <a:ext cx="266700" cy="354012"/>
            </a:xfrm>
            <a:prstGeom prst="rect">
              <a:avLst/>
            </a:prstGeom>
            <a:noFill/>
            <a:ln w="9525">
              <a:noFill/>
              <a:miter lim="800000"/>
              <a:headEnd/>
              <a:tailEnd/>
            </a:ln>
          </p:spPr>
        </p:pic>
        <p:pic>
          <p:nvPicPr>
            <p:cNvPr id="10296" name="Picture 39"/>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2381250" y="3756025"/>
              <a:ext cx="266700" cy="355600"/>
            </a:xfrm>
            <a:prstGeom prst="rect">
              <a:avLst/>
            </a:prstGeom>
            <a:noFill/>
            <a:ln w="9525">
              <a:noFill/>
              <a:miter lim="800000"/>
              <a:headEnd/>
              <a:tailEnd/>
            </a:ln>
          </p:spPr>
        </p:pic>
        <p:pic>
          <p:nvPicPr>
            <p:cNvPr id="10297" name="Picture 40"/>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3300413" y="4208463"/>
              <a:ext cx="266700" cy="354012"/>
            </a:xfrm>
            <a:prstGeom prst="rect">
              <a:avLst/>
            </a:prstGeom>
            <a:noFill/>
            <a:ln w="9525">
              <a:noFill/>
              <a:miter lim="800000"/>
              <a:headEnd/>
              <a:tailEnd/>
            </a:ln>
          </p:spPr>
        </p:pic>
        <p:pic>
          <p:nvPicPr>
            <p:cNvPr id="10298" name="Picture 41"/>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2681288" y="4197350"/>
              <a:ext cx="265112" cy="355600"/>
            </a:xfrm>
            <a:prstGeom prst="rect">
              <a:avLst/>
            </a:prstGeom>
            <a:noFill/>
            <a:ln w="9525">
              <a:noFill/>
              <a:miter lim="800000"/>
              <a:headEnd/>
              <a:tailEnd/>
            </a:ln>
          </p:spPr>
        </p:pic>
        <p:pic>
          <p:nvPicPr>
            <p:cNvPr id="10299" name="Picture 42"/>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2578100" y="3933825"/>
              <a:ext cx="266700" cy="354013"/>
            </a:xfrm>
            <a:prstGeom prst="rect">
              <a:avLst/>
            </a:prstGeom>
            <a:noFill/>
            <a:ln w="9525">
              <a:noFill/>
              <a:miter lim="800000"/>
              <a:headEnd/>
              <a:tailEnd/>
            </a:ln>
          </p:spPr>
        </p:pic>
        <p:pic>
          <p:nvPicPr>
            <p:cNvPr id="10300" name="Picture 43"/>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2444750" y="4152900"/>
              <a:ext cx="266700" cy="355600"/>
            </a:xfrm>
            <a:prstGeom prst="rect">
              <a:avLst/>
            </a:prstGeom>
            <a:noFill/>
            <a:ln w="9525">
              <a:noFill/>
              <a:miter lim="800000"/>
              <a:headEnd/>
              <a:tailEnd/>
            </a:ln>
          </p:spPr>
        </p:pic>
        <p:pic>
          <p:nvPicPr>
            <p:cNvPr id="10301" name="Picture 44"/>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2247900" y="4197350"/>
              <a:ext cx="266700" cy="355600"/>
            </a:xfrm>
            <a:prstGeom prst="rect">
              <a:avLst/>
            </a:prstGeom>
            <a:noFill/>
            <a:ln w="9525">
              <a:noFill/>
              <a:miter lim="800000"/>
              <a:headEnd/>
              <a:tailEnd/>
            </a:ln>
          </p:spPr>
        </p:pic>
        <p:pic>
          <p:nvPicPr>
            <p:cNvPr id="10302" name="Picture 45"/>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3071813" y="4208463"/>
              <a:ext cx="266700" cy="354012"/>
            </a:xfrm>
            <a:prstGeom prst="rect">
              <a:avLst/>
            </a:prstGeom>
            <a:noFill/>
            <a:ln w="9525">
              <a:noFill/>
              <a:miter lim="800000"/>
              <a:headEnd/>
              <a:tailEnd/>
            </a:ln>
          </p:spPr>
        </p:pic>
        <p:pic>
          <p:nvPicPr>
            <p:cNvPr id="10303" name="Picture 46"/>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2868613" y="4183063"/>
              <a:ext cx="266700" cy="354012"/>
            </a:xfrm>
            <a:prstGeom prst="rect">
              <a:avLst/>
            </a:prstGeom>
            <a:noFill/>
            <a:ln w="9525">
              <a:noFill/>
              <a:miter lim="800000"/>
              <a:headEnd/>
              <a:tailEnd/>
            </a:ln>
          </p:spPr>
        </p:pic>
        <p:pic>
          <p:nvPicPr>
            <p:cNvPr id="10304" name="Picture 47"/>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2241550" y="3894138"/>
              <a:ext cx="266700" cy="354012"/>
            </a:xfrm>
            <a:prstGeom prst="rect">
              <a:avLst/>
            </a:prstGeom>
            <a:noFill/>
            <a:ln w="9525">
              <a:noFill/>
              <a:miter lim="800000"/>
              <a:headEnd/>
              <a:tailEnd/>
            </a:ln>
          </p:spPr>
        </p:pic>
        <p:pic>
          <p:nvPicPr>
            <p:cNvPr id="10305" name="Picture 48"/>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2660650" y="3640138"/>
              <a:ext cx="266700" cy="355600"/>
            </a:xfrm>
            <a:prstGeom prst="rect">
              <a:avLst/>
            </a:prstGeom>
            <a:noFill/>
            <a:ln w="9525">
              <a:noFill/>
              <a:miter lim="800000"/>
              <a:headEnd/>
              <a:tailEnd/>
            </a:ln>
          </p:spPr>
        </p:pic>
        <p:pic>
          <p:nvPicPr>
            <p:cNvPr id="10306" name="Picture 49"/>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3014663" y="3905250"/>
              <a:ext cx="266700" cy="354013"/>
            </a:xfrm>
            <a:prstGeom prst="rect">
              <a:avLst/>
            </a:prstGeom>
            <a:noFill/>
            <a:ln w="9525">
              <a:noFill/>
              <a:miter lim="800000"/>
              <a:headEnd/>
              <a:tailEnd/>
            </a:ln>
          </p:spPr>
        </p:pic>
        <p:pic>
          <p:nvPicPr>
            <p:cNvPr id="10307" name="Picture 50"/>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2787650" y="3887788"/>
              <a:ext cx="265113" cy="355600"/>
            </a:xfrm>
            <a:prstGeom prst="rect">
              <a:avLst/>
            </a:prstGeom>
            <a:noFill/>
            <a:ln w="9525">
              <a:noFill/>
              <a:miter lim="800000"/>
              <a:headEnd/>
              <a:tailEnd/>
            </a:ln>
          </p:spPr>
        </p:pic>
        <p:pic>
          <p:nvPicPr>
            <p:cNvPr id="10308" name="Picture 51"/>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1963738" y="3641725"/>
              <a:ext cx="265112" cy="355600"/>
            </a:xfrm>
            <a:prstGeom prst="rect">
              <a:avLst/>
            </a:prstGeom>
            <a:noFill/>
            <a:ln w="9525">
              <a:noFill/>
              <a:miter lim="800000"/>
              <a:headEnd/>
              <a:tailEnd/>
            </a:ln>
          </p:spPr>
        </p:pic>
        <p:pic>
          <p:nvPicPr>
            <p:cNvPr id="10309" name="Picture 52"/>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2598738" y="3019425"/>
              <a:ext cx="266700" cy="354013"/>
            </a:xfrm>
            <a:prstGeom prst="rect">
              <a:avLst/>
            </a:prstGeom>
            <a:noFill/>
            <a:ln w="9525">
              <a:noFill/>
              <a:miter lim="800000"/>
              <a:headEnd/>
              <a:tailEnd/>
            </a:ln>
          </p:spPr>
        </p:pic>
        <p:pic>
          <p:nvPicPr>
            <p:cNvPr id="10310" name="Picture 53"/>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2668588" y="3325813"/>
              <a:ext cx="266700" cy="354012"/>
            </a:xfrm>
            <a:prstGeom prst="rect">
              <a:avLst/>
            </a:prstGeom>
            <a:noFill/>
            <a:ln w="9525">
              <a:noFill/>
              <a:miter lim="800000"/>
              <a:headEnd/>
              <a:tailEnd/>
            </a:ln>
          </p:spPr>
        </p:pic>
        <p:pic>
          <p:nvPicPr>
            <p:cNvPr id="10311" name="Picture 54"/>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2801938" y="3579813"/>
              <a:ext cx="265112" cy="355600"/>
            </a:xfrm>
            <a:prstGeom prst="rect">
              <a:avLst/>
            </a:prstGeom>
            <a:noFill/>
            <a:ln w="9525">
              <a:noFill/>
              <a:miter lim="800000"/>
              <a:headEnd/>
              <a:tailEnd/>
            </a:ln>
          </p:spPr>
        </p:pic>
        <p:pic>
          <p:nvPicPr>
            <p:cNvPr id="10312" name="Picture 55"/>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2203450" y="2827338"/>
              <a:ext cx="265113" cy="355600"/>
            </a:xfrm>
            <a:prstGeom prst="rect">
              <a:avLst/>
            </a:prstGeom>
            <a:noFill/>
            <a:ln w="9525">
              <a:noFill/>
              <a:miter lim="800000"/>
              <a:headEnd/>
              <a:tailEnd/>
            </a:ln>
          </p:spPr>
        </p:pic>
        <p:pic>
          <p:nvPicPr>
            <p:cNvPr id="10313" name="Picture 56"/>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2265363" y="3200400"/>
              <a:ext cx="265112" cy="354013"/>
            </a:xfrm>
            <a:prstGeom prst="rect">
              <a:avLst/>
            </a:prstGeom>
            <a:noFill/>
            <a:ln w="9525">
              <a:noFill/>
              <a:miter lim="800000"/>
              <a:headEnd/>
              <a:tailEnd/>
            </a:ln>
          </p:spPr>
        </p:pic>
        <p:pic>
          <p:nvPicPr>
            <p:cNvPr id="10314" name="Picture 57"/>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2470150" y="3170238"/>
              <a:ext cx="266700" cy="354012"/>
            </a:xfrm>
            <a:prstGeom prst="rect">
              <a:avLst/>
            </a:prstGeom>
            <a:noFill/>
            <a:ln w="9525">
              <a:noFill/>
              <a:miter lim="800000"/>
              <a:headEnd/>
              <a:tailEnd/>
            </a:ln>
          </p:spPr>
        </p:pic>
        <p:pic>
          <p:nvPicPr>
            <p:cNvPr id="10315" name="Picture 58"/>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2498725" y="3516313"/>
              <a:ext cx="266700" cy="354012"/>
            </a:xfrm>
            <a:prstGeom prst="rect">
              <a:avLst/>
            </a:prstGeom>
            <a:noFill/>
            <a:ln w="9525">
              <a:noFill/>
              <a:miter lim="800000"/>
              <a:headEnd/>
              <a:tailEnd/>
            </a:ln>
          </p:spPr>
        </p:pic>
      </p:grpSp>
      <p:sp>
        <p:nvSpPr>
          <p:cNvPr id="61" name="Rounded Rectangle 60"/>
          <p:cNvSpPr/>
          <p:nvPr/>
        </p:nvSpPr>
        <p:spPr bwMode="auto">
          <a:xfrm>
            <a:off x="5062970" y="2241050"/>
            <a:ext cx="2757292" cy="2603186"/>
          </a:xfrm>
          <a:prstGeom prst="roundRect">
            <a:avLst/>
          </a:prstGeom>
          <a:solidFill>
            <a:schemeClr val="bg1"/>
          </a:solidFill>
          <a:ln w="19050" cap="flat" cmpd="sng" algn="ctr">
            <a:solidFill>
              <a:srgbClr val="50246E"/>
            </a:solid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lstStyle/>
          <a:p>
            <a:pPr eaLnBrk="0" hangingPunct="0">
              <a:defRPr/>
            </a:pPr>
            <a:endParaRPr lang="en-GB" dirty="0">
              <a:solidFill>
                <a:srgbClr val="000000"/>
              </a:solidFill>
              <a:latin typeface="Times"/>
              <a:ea typeface="MS PGothic" pitchFamily="34" charset="-128"/>
            </a:endParaRPr>
          </a:p>
        </p:txBody>
      </p:sp>
      <p:sp>
        <p:nvSpPr>
          <p:cNvPr id="10251" name="Freeform 9"/>
          <p:cNvSpPr>
            <a:spLocks/>
          </p:cNvSpPr>
          <p:nvPr/>
        </p:nvSpPr>
        <p:spPr bwMode="auto">
          <a:xfrm>
            <a:off x="5221288" y="2644775"/>
            <a:ext cx="2454275" cy="1844675"/>
          </a:xfrm>
          <a:custGeom>
            <a:avLst/>
            <a:gdLst>
              <a:gd name="T0" fmla="*/ 0 w 2453640"/>
              <a:gd name="T1" fmla="*/ 1837546 h 1844054"/>
              <a:gd name="T2" fmla="*/ 431046 w 2453640"/>
              <a:gd name="T3" fmla="*/ 1474673 h 1844054"/>
              <a:gd name="T4" fmla="*/ 692757 w 2453640"/>
              <a:gd name="T5" fmla="*/ 972824 h 1844054"/>
              <a:gd name="T6" fmla="*/ 1000645 w 2453640"/>
              <a:gd name="T7" fmla="*/ 254799 h 1844054"/>
              <a:gd name="T8" fmla="*/ 1239264 w 2453640"/>
              <a:gd name="T9" fmla="*/ 14 h 1844054"/>
              <a:gd name="T10" fmla="*/ 1470181 w 2453640"/>
              <a:gd name="T11" fmla="*/ 247077 h 1844054"/>
              <a:gd name="T12" fmla="*/ 1724191 w 2453640"/>
              <a:gd name="T13" fmla="*/ 949663 h 1844054"/>
              <a:gd name="T14" fmla="*/ 1985896 w 2453640"/>
              <a:gd name="T15" fmla="*/ 1466954 h 1844054"/>
              <a:gd name="T16" fmla="*/ 2478519 w 2453640"/>
              <a:gd name="T17" fmla="*/ 1868429 h 18440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53640"/>
              <a:gd name="T28" fmla="*/ 0 h 1844054"/>
              <a:gd name="T29" fmla="*/ 2453640 w 2453640"/>
              <a:gd name="T30" fmla="*/ 1844054 h 18440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53640" h="1844054">
                <a:moveTo>
                  <a:pt x="0" y="1813574"/>
                </a:moveTo>
                <a:cubicBezTo>
                  <a:pt x="156210" y="1705624"/>
                  <a:pt x="312420" y="1597674"/>
                  <a:pt x="426720" y="1455434"/>
                </a:cubicBezTo>
                <a:cubicBezTo>
                  <a:pt x="541020" y="1313194"/>
                  <a:pt x="591820" y="1160794"/>
                  <a:pt x="685800" y="960134"/>
                </a:cubicBezTo>
                <a:cubicBezTo>
                  <a:pt x="779780" y="759474"/>
                  <a:pt x="900430" y="411494"/>
                  <a:pt x="990600" y="251474"/>
                </a:cubicBezTo>
                <a:cubicBezTo>
                  <a:pt x="1080770" y="91454"/>
                  <a:pt x="1149350" y="1284"/>
                  <a:pt x="1226820" y="14"/>
                </a:cubicBezTo>
                <a:cubicBezTo>
                  <a:pt x="1304290" y="-1256"/>
                  <a:pt x="1375410" y="87644"/>
                  <a:pt x="1455420" y="243854"/>
                </a:cubicBezTo>
                <a:cubicBezTo>
                  <a:pt x="1535430" y="400064"/>
                  <a:pt x="1621790" y="736614"/>
                  <a:pt x="1706880" y="937274"/>
                </a:cubicBezTo>
                <a:cubicBezTo>
                  <a:pt x="1791970" y="1137934"/>
                  <a:pt x="1841500" y="1296684"/>
                  <a:pt x="1965960" y="1447814"/>
                </a:cubicBezTo>
                <a:cubicBezTo>
                  <a:pt x="2090420" y="1598944"/>
                  <a:pt x="2289810" y="1739914"/>
                  <a:pt x="2453640" y="1844054"/>
                </a:cubicBezTo>
              </a:path>
            </a:pathLst>
          </a:custGeom>
          <a:noFill/>
          <a:ln w="38100" cap="flat" cmpd="sng" algn="ctr">
            <a:solidFill>
              <a:srgbClr val="50246E"/>
            </a:solidFill>
            <a:prstDash val="solid"/>
            <a:round/>
            <a:headEnd type="none" w="med" len="med"/>
            <a:tailEnd type="none" w="med" len="med"/>
          </a:ln>
        </p:spPr>
        <p:txBody>
          <a:bodyPr/>
          <a:lstStyle/>
          <a:p>
            <a:endParaRPr lang="en-US"/>
          </a:p>
        </p:txBody>
      </p:sp>
      <p:sp>
        <p:nvSpPr>
          <p:cNvPr id="10252" name="TextBox 16"/>
          <p:cNvSpPr txBox="1">
            <a:spLocks noChangeArrowheads="1"/>
          </p:cNvSpPr>
          <p:nvPr/>
        </p:nvSpPr>
        <p:spPr bwMode="auto">
          <a:xfrm>
            <a:off x="5218113" y="4514850"/>
            <a:ext cx="835025" cy="276225"/>
          </a:xfrm>
          <a:prstGeom prst="rect">
            <a:avLst/>
          </a:prstGeom>
          <a:noFill/>
          <a:ln w="9525">
            <a:noFill/>
            <a:miter lim="800000"/>
            <a:headEnd/>
            <a:tailEnd/>
          </a:ln>
        </p:spPr>
        <p:txBody>
          <a:bodyPr wrap="none">
            <a:spAutoFit/>
          </a:bodyPr>
          <a:lstStyle/>
          <a:p>
            <a:pPr algn="ctr"/>
            <a:r>
              <a:rPr lang="en-GB" altLang="en-US" sz="1200" b="1">
                <a:solidFill>
                  <a:srgbClr val="000000"/>
                </a:solidFill>
                <a:ea typeface="MS PGothic" pitchFamily="34" charset="-128"/>
              </a:rPr>
              <a:t>~20–30%</a:t>
            </a:r>
          </a:p>
        </p:txBody>
      </p:sp>
      <p:sp>
        <p:nvSpPr>
          <p:cNvPr id="10253" name="TextBox 17"/>
          <p:cNvSpPr txBox="1">
            <a:spLocks noChangeArrowheads="1"/>
          </p:cNvSpPr>
          <p:nvPr/>
        </p:nvSpPr>
        <p:spPr bwMode="auto">
          <a:xfrm>
            <a:off x="5930900" y="2332038"/>
            <a:ext cx="1016000" cy="338137"/>
          </a:xfrm>
          <a:prstGeom prst="rect">
            <a:avLst/>
          </a:prstGeom>
          <a:noFill/>
          <a:ln w="9525">
            <a:noFill/>
            <a:miter lim="800000"/>
            <a:headEnd/>
            <a:tailEnd/>
          </a:ln>
        </p:spPr>
        <p:txBody>
          <a:bodyPr wrap="none">
            <a:spAutoFit/>
          </a:bodyPr>
          <a:lstStyle/>
          <a:p>
            <a:pPr algn="ctr"/>
            <a:r>
              <a:rPr lang="en-GB" altLang="en-US" sz="1600" b="1">
                <a:solidFill>
                  <a:srgbClr val="50246E"/>
                </a:solidFill>
                <a:ea typeface="MS PGothic" pitchFamily="34" charset="-128"/>
              </a:rPr>
              <a:t>Children</a:t>
            </a:r>
          </a:p>
        </p:txBody>
      </p:sp>
      <p:grpSp>
        <p:nvGrpSpPr>
          <p:cNvPr id="3" name="Group 1"/>
          <p:cNvGrpSpPr>
            <a:grpSpLocks/>
          </p:cNvGrpSpPr>
          <p:nvPr/>
        </p:nvGrpSpPr>
        <p:grpSpPr bwMode="auto">
          <a:xfrm>
            <a:off x="5408613" y="2705100"/>
            <a:ext cx="2205037" cy="1809750"/>
            <a:chOff x="5408613" y="2705100"/>
            <a:chExt cx="2205037" cy="1809750"/>
          </a:xfrm>
        </p:grpSpPr>
        <p:pic>
          <p:nvPicPr>
            <p:cNvPr id="10257" name="Picture 34"/>
            <p:cNvPicPr>
              <a:picLocks noChangeAspect="1"/>
            </p:cNvPicPr>
            <p:nvPr/>
          </p:nvPicPr>
          <p:blipFill>
            <a:blip r:embed="rId6" cstate="print"/>
            <a:srcRect/>
            <a:stretch>
              <a:fillRect/>
            </a:stretch>
          </p:blipFill>
          <p:spPr bwMode="auto">
            <a:xfrm>
              <a:off x="5408613" y="4267200"/>
              <a:ext cx="300037" cy="222250"/>
            </a:xfrm>
            <a:prstGeom prst="rect">
              <a:avLst/>
            </a:prstGeom>
            <a:noFill/>
            <a:ln w="9525">
              <a:noFill/>
              <a:miter lim="800000"/>
              <a:headEnd/>
              <a:tailEnd/>
            </a:ln>
          </p:spPr>
        </p:pic>
        <p:pic>
          <p:nvPicPr>
            <p:cNvPr id="10258" name="Picture 62"/>
            <p:cNvPicPr>
              <a:picLocks noChangeAspect="1"/>
            </p:cNvPicPr>
            <p:nvPr/>
          </p:nvPicPr>
          <p:blipFill>
            <a:blip r:embed="rId6" cstate="print"/>
            <a:srcRect/>
            <a:stretch>
              <a:fillRect/>
            </a:stretch>
          </p:blipFill>
          <p:spPr bwMode="auto">
            <a:xfrm>
              <a:off x="5700713" y="4229100"/>
              <a:ext cx="300037" cy="222250"/>
            </a:xfrm>
            <a:prstGeom prst="rect">
              <a:avLst/>
            </a:prstGeom>
            <a:noFill/>
            <a:ln w="9525">
              <a:noFill/>
              <a:miter lim="800000"/>
              <a:headEnd/>
              <a:tailEnd/>
            </a:ln>
          </p:spPr>
        </p:pic>
        <p:pic>
          <p:nvPicPr>
            <p:cNvPr id="10259" name="Picture 63"/>
            <p:cNvPicPr>
              <a:picLocks noChangeAspect="1"/>
            </p:cNvPicPr>
            <p:nvPr/>
          </p:nvPicPr>
          <p:blipFill>
            <a:blip r:embed="rId6" cstate="print"/>
            <a:srcRect/>
            <a:stretch>
              <a:fillRect/>
            </a:stretch>
          </p:blipFill>
          <p:spPr bwMode="auto">
            <a:xfrm>
              <a:off x="6018213" y="4243388"/>
              <a:ext cx="300037" cy="222250"/>
            </a:xfrm>
            <a:prstGeom prst="rect">
              <a:avLst/>
            </a:prstGeom>
            <a:noFill/>
            <a:ln w="9525">
              <a:noFill/>
              <a:miter lim="800000"/>
              <a:headEnd/>
              <a:tailEnd/>
            </a:ln>
          </p:spPr>
        </p:pic>
        <p:pic>
          <p:nvPicPr>
            <p:cNvPr id="10260" name="Picture 64"/>
            <p:cNvPicPr>
              <a:picLocks noChangeAspect="1"/>
            </p:cNvPicPr>
            <p:nvPr/>
          </p:nvPicPr>
          <p:blipFill>
            <a:blip r:embed="rId6" cstate="print"/>
            <a:srcRect/>
            <a:stretch>
              <a:fillRect/>
            </a:stretch>
          </p:blipFill>
          <p:spPr bwMode="auto">
            <a:xfrm>
              <a:off x="6335713" y="4257675"/>
              <a:ext cx="300037" cy="222250"/>
            </a:xfrm>
            <a:prstGeom prst="rect">
              <a:avLst/>
            </a:prstGeom>
            <a:noFill/>
            <a:ln w="9525">
              <a:noFill/>
              <a:miter lim="800000"/>
              <a:headEnd/>
              <a:tailEnd/>
            </a:ln>
          </p:spPr>
        </p:pic>
        <p:pic>
          <p:nvPicPr>
            <p:cNvPr id="10261" name="Picture 65"/>
            <p:cNvPicPr>
              <a:picLocks noChangeAspect="1"/>
            </p:cNvPicPr>
            <p:nvPr/>
          </p:nvPicPr>
          <p:blipFill>
            <a:blip r:embed="rId6" cstate="print"/>
            <a:srcRect/>
            <a:stretch>
              <a:fillRect/>
            </a:stretch>
          </p:blipFill>
          <p:spPr bwMode="auto">
            <a:xfrm>
              <a:off x="6678613" y="4268788"/>
              <a:ext cx="300037" cy="222250"/>
            </a:xfrm>
            <a:prstGeom prst="rect">
              <a:avLst/>
            </a:prstGeom>
            <a:noFill/>
            <a:ln w="9525">
              <a:noFill/>
              <a:miter lim="800000"/>
              <a:headEnd/>
              <a:tailEnd/>
            </a:ln>
          </p:spPr>
        </p:pic>
        <p:pic>
          <p:nvPicPr>
            <p:cNvPr id="10262" name="Picture 66"/>
            <p:cNvPicPr>
              <a:picLocks noChangeAspect="1"/>
            </p:cNvPicPr>
            <p:nvPr/>
          </p:nvPicPr>
          <p:blipFill>
            <a:blip r:embed="rId6" cstate="print"/>
            <a:srcRect/>
            <a:stretch>
              <a:fillRect/>
            </a:stretch>
          </p:blipFill>
          <p:spPr bwMode="auto">
            <a:xfrm>
              <a:off x="7021513" y="4254500"/>
              <a:ext cx="300037" cy="222250"/>
            </a:xfrm>
            <a:prstGeom prst="rect">
              <a:avLst/>
            </a:prstGeom>
            <a:noFill/>
            <a:ln w="9525">
              <a:noFill/>
              <a:miter lim="800000"/>
              <a:headEnd/>
              <a:tailEnd/>
            </a:ln>
          </p:spPr>
        </p:pic>
        <p:pic>
          <p:nvPicPr>
            <p:cNvPr id="10263" name="Picture 67"/>
            <p:cNvPicPr>
              <a:picLocks noChangeAspect="1"/>
            </p:cNvPicPr>
            <p:nvPr/>
          </p:nvPicPr>
          <p:blipFill>
            <a:blip r:embed="rId6" cstate="print"/>
            <a:srcRect/>
            <a:stretch>
              <a:fillRect/>
            </a:stretch>
          </p:blipFill>
          <p:spPr bwMode="auto">
            <a:xfrm>
              <a:off x="7313613" y="4292600"/>
              <a:ext cx="300037" cy="222250"/>
            </a:xfrm>
            <a:prstGeom prst="rect">
              <a:avLst/>
            </a:prstGeom>
            <a:noFill/>
            <a:ln w="9525">
              <a:noFill/>
              <a:miter lim="800000"/>
              <a:headEnd/>
              <a:tailEnd/>
            </a:ln>
          </p:spPr>
        </p:pic>
        <p:pic>
          <p:nvPicPr>
            <p:cNvPr id="10264" name="Picture 68"/>
            <p:cNvPicPr>
              <a:picLocks noChangeAspect="1"/>
            </p:cNvPicPr>
            <p:nvPr/>
          </p:nvPicPr>
          <p:blipFill>
            <a:blip r:embed="rId6" cstate="print"/>
            <a:srcRect/>
            <a:stretch>
              <a:fillRect/>
            </a:stretch>
          </p:blipFill>
          <p:spPr bwMode="auto">
            <a:xfrm>
              <a:off x="5675313" y="3962400"/>
              <a:ext cx="300037" cy="222250"/>
            </a:xfrm>
            <a:prstGeom prst="rect">
              <a:avLst/>
            </a:prstGeom>
            <a:noFill/>
            <a:ln w="9525">
              <a:noFill/>
              <a:miter lim="800000"/>
              <a:headEnd/>
              <a:tailEnd/>
            </a:ln>
          </p:spPr>
        </p:pic>
        <p:pic>
          <p:nvPicPr>
            <p:cNvPr id="10265" name="Picture 69"/>
            <p:cNvPicPr>
              <a:picLocks noChangeAspect="1"/>
            </p:cNvPicPr>
            <p:nvPr/>
          </p:nvPicPr>
          <p:blipFill>
            <a:blip r:embed="rId6" cstate="print"/>
            <a:srcRect/>
            <a:stretch>
              <a:fillRect/>
            </a:stretch>
          </p:blipFill>
          <p:spPr bwMode="auto">
            <a:xfrm>
              <a:off x="5967413" y="3924300"/>
              <a:ext cx="300037" cy="222250"/>
            </a:xfrm>
            <a:prstGeom prst="rect">
              <a:avLst/>
            </a:prstGeom>
            <a:noFill/>
            <a:ln w="9525">
              <a:noFill/>
              <a:miter lim="800000"/>
              <a:headEnd/>
              <a:tailEnd/>
            </a:ln>
          </p:spPr>
        </p:pic>
        <p:pic>
          <p:nvPicPr>
            <p:cNvPr id="10266" name="Picture 71"/>
            <p:cNvPicPr>
              <a:picLocks noChangeAspect="1"/>
            </p:cNvPicPr>
            <p:nvPr/>
          </p:nvPicPr>
          <p:blipFill>
            <a:blip r:embed="rId6" cstate="print"/>
            <a:srcRect/>
            <a:stretch>
              <a:fillRect/>
            </a:stretch>
          </p:blipFill>
          <p:spPr bwMode="auto">
            <a:xfrm>
              <a:off x="6602413" y="3981450"/>
              <a:ext cx="300037" cy="222250"/>
            </a:xfrm>
            <a:prstGeom prst="rect">
              <a:avLst/>
            </a:prstGeom>
            <a:noFill/>
            <a:ln w="9525">
              <a:noFill/>
              <a:miter lim="800000"/>
              <a:headEnd/>
              <a:tailEnd/>
            </a:ln>
          </p:spPr>
        </p:pic>
        <p:pic>
          <p:nvPicPr>
            <p:cNvPr id="10267" name="Picture 72"/>
            <p:cNvPicPr>
              <a:picLocks noChangeAspect="1"/>
            </p:cNvPicPr>
            <p:nvPr/>
          </p:nvPicPr>
          <p:blipFill>
            <a:blip r:embed="rId6" cstate="print"/>
            <a:srcRect/>
            <a:stretch>
              <a:fillRect/>
            </a:stretch>
          </p:blipFill>
          <p:spPr bwMode="auto">
            <a:xfrm>
              <a:off x="6938963" y="4019550"/>
              <a:ext cx="300037" cy="222250"/>
            </a:xfrm>
            <a:prstGeom prst="rect">
              <a:avLst/>
            </a:prstGeom>
            <a:noFill/>
            <a:ln w="9525">
              <a:noFill/>
              <a:miter lim="800000"/>
              <a:headEnd/>
              <a:tailEnd/>
            </a:ln>
          </p:spPr>
        </p:pic>
        <p:pic>
          <p:nvPicPr>
            <p:cNvPr id="10268" name="Picture 75"/>
            <p:cNvPicPr>
              <a:picLocks noChangeAspect="1"/>
            </p:cNvPicPr>
            <p:nvPr/>
          </p:nvPicPr>
          <p:blipFill>
            <a:blip r:embed="rId6" cstate="print"/>
            <a:srcRect/>
            <a:stretch>
              <a:fillRect/>
            </a:stretch>
          </p:blipFill>
          <p:spPr bwMode="auto">
            <a:xfrm>
              <a:off x="5891213" y="3644900"/>
              <a:ext cx="300037" cy="222250"/>
            </a:xfrm>
            <a:prstGeom prst="rect">
              <a:avLst/>
            </a:prstGeom>
            <a:noFill/>
            <a:ln w="9525">
              <a:noFill/>
              <a:miter lim="800000"/>
              <a:headEnd/>
              <a:tailEnd/>
            </a:ln>
          </p:spPr>
        </p:pic>
        <p:pic>
          <p:nvPicPr>
            <p:cNvPr id="10269" name="Picture 76"/>
            <p:cNvPicPr>
              <a:picLocks noChangeAspect="1"/>
            </p:cNvPicPr>
            <p:nvPr/>
          </p:nvPicPr>
          <p:blipFill>
            <a:blip r:embed="rId6" cstate="print"/>
            <a:srcRect/>
            <a:stretch>
              <a:fillRect/>
            </a:stretch>
          </p:blipFill>
          <p:spPr bwMode="auto">
            <a:xfrm>
              <a:off x="6183313" y="3587750"/>
              <a:ext cx="300037" cy="222250"/>
            </a:xfrm>
            <a:prstGeom prst="rect">
              <a:avLst/>
            </a:prstGeom>
            <a:noFill/>
            <a:ln w="9525">
              <a:noFill/>
              <a:miter lim="800000"/>
              <a:headEnd/>
              <a:tailEnd/>
            </a:ln>
          </p:spPr>
        </p:pic>
        <p:pic>
          <p:nvPicPr>
            <p:cNvPr id="10270" name="Picture 78"/>
            <p:cNvPicPr>
              <a:picLocks noChangeAspect="1"/>
            </p:cNvPicPr>
            <p:nvPr/>
          </p:nvPicPr>
          <p:blipFill>
            <a:blip r:embed="rId6" cstate="print"/>
            <a:srcRect/>
            <a:stretch>
              <a:fillRect/>
            </a:stretch>
          </p:blipFill>
          <p:spPr bwMode="auto">
            <a:xfrm>
              <a:off x="6818313" y="3695700"/>
              <a:ext cx="300037" cy="222250"/>
            </a:xfrm>
            <a:prstGeom prst="rect">
              <a:avLst/>
            </a:prstGeom>
            <a:noFill/>
            <a:ln w="9525">
              <a:noFill/>
              <a:miter lim="800000"/>
              <a:headEnd/>
              <a:tailEnd/>
            </a:ln>
          </p:spPr>
        </p:pic>
        <p:pic>
          <p:nvPicPr>
            <p:cNvPr id="10271" name="Picture 82"/>
            <p:cNvPicPr>
              <a:picLocks noChangeAspect="1"/>
            </p:cNvPicPr>
            <p:nvPr/>
          </p:nvPicPr>
          <p:blipFill>
            <a:blip r:embed="rId6" cstate="print"/>
            <a:srcRect/>
            <a:stretch>
              <a:fillRect/>
            </a:stretch>
          </p:blipFill>
          <p:spPr bwMode="auto">
            <a:xfrm>
              <a:off x="6043613" y="3327400"/>
              <a:ext cx="300037" cy="222250"/>
            </a:xfrm>
            <a:prstGeom prst="rect">
              <a:avLst/>
            </a:prstGeom>
            <a:noFill/>
            <a:ln w="9525">
              <a:noFill/>
              <a:miter lim="800000"/>
              <a:headEnd/>
              <a:tailEnd/>
            </a:ln>
          </p:spPr>
        </p:pic>
        <p:pic>
          <p:nvPicPr>
            <p:cNvPr id="10272" name="Picture 83"/>
            <p:cNvPicPr>
              <a:picLocks noChangeAspect="1"/>
            </p:cNvPicPr>
            <p:nvPr/>
          </p:nvPicPr>
          <p:blipFill>
            <a:blip r:embed="rId6" cstate="print"/>
            <a:srcRect/>
            <a:stretch>
              <a:fillRect/>
            </a:stretch>
          </p:blipFill>
          <p:spPr bwMode="auto">
            <a:xfrm>
              <a:off x="6335713" y="3289300"/>
              <a:ext cx="300037" cy="222250"/>
            </a:xfrm>
            <a:prstGeom prst="rect">
              <a:avLst/>
            </a:prstGeom>
            <a:noFill/>
            <a:ln w="9525">
              <a:noFill/>
              <a:miter lim="800000"/>
              <a:headEnd/>
              <a:tailEnd/>
            </a:ln>
          </p:spPr>
        </p:pic>
        <p:pic>
          <p:nvPicPr>
            <p:cNvPr id="10273" name="Picture 84"/>
            <p:cNvPicPr>
              <a:picLocks noChangeAspect="1"/>
            </p:cNvPicPr>
            <p:nvPr/>
          </p:nvPicPr>
          <p:blipFill>
            <a:blip r:embed="rId6" cstate="print"/>
            <a:srcRect l="55087"/>
            <a:stretch>
              <a:fillRect/>
            </a:stretch>
          </p:blipFill>
          <p:spPr bwMode="auto">
            <a:xfrm>
              <a:off x="6599238" y="3451225"/>
              <a:ext cx="134937" cy="222250"/>
            </a:xfrm>
            <a:prstGeom prst="rect">
              <a:avLst/>
            </a:prstGeom>
            <a:noFill/>
            <a:ln w="9525">
              <a:noFill/>
              <a:miter lim="800000"/>
              <a:headEnd/>
              <a:tailEnd/>
            </a:ln>
          </p:spPr>
        </p:pic>
        <p:pic>
          <p:nvPicPr>
            <p:cNvPr id="10274" name="Picture 89"/>
            <p:cNvPicPr>
              <a:picLocks noChangeAspect="1"/>
            </p:cNvPicPr>
            <p:nvPr/>
          </p:nvPicPr>
          <p:blipFill>
            <a:blip r:embed="rId6" cstate="print"/>
            <a:srcRect/>
            <a:stretch>
              <a:fillRect/>
            </a:stretch>
          </p:blipFill>
          <p:spPr bwMode="auto">
            <a:xfrm>
              <a:off x="6107113" y="3009900"/>
              <a:ext cx="300037" cy="222250"/>
            </a:xfrm>
            <a:prstGeom prst="rect">
              <a:avLst/>
            </a:prstGeom>
            <a:noFill/>
            <a:ln w="9525">
              <a:noFill/>
              <a:miter lim="800000"/>
              <a:headEnd/>
              <a:tailEnd/>
            </a:ln>
          </p:spPr>
        </p:pic>
        <p:pic>
          <p:nvPicPr>
            <p:cNvPr id="10275" name="Picture 90"/>
            <p:cNvPicPr>
              <a:picLocks noChangeAspect="1"/>
            </p:cNvPicPr>
            <p:nvPr/>
          </p:nvPicPr>
          <p:blipFill>
            <a:blip r:embed="rId6" cstate="print"/>
            <a:srcRect/>
            <a:stretch>
              <a:fillRect/>
            </a:stretch>
          </p:blipFill>
          <p:spPr bwMode="auto">
            <a:xfrm>
              <a:off x="6399213" y="2971800"/>
              <a:ext cx="300037" cy="222250"/>
            </a:xfrm>
            <a:prstGeom prst="rect">
              <a:avLst/>
            </a:prstGeom>
            <a:noFill/>
            <a:ln w="9525">
              <a:noFill/>
              <a:miter lim="800000"/>
              <a:headEnd/>
              <a:tailEnd/>
            </a:ln>
          </p:spPr>
        </p:pic>
        <p:pic>
          <p:nvPicPr>
            <p:cNvPr id="10276" name="Picture 91"/>
            <p:cNvPicPr>
              <a:picLocks noChangeAspect="1"/>
            </p:cNvPicPr>
            <p:nvPr/>
          </p:nvPicPr>
          <p:blipFill>
            <a:blip r:embed="rId6" cstate="print"/>
            <a:srcRect r="44756"/>
            <a:stretch>
              <a:fillRect/>
            </a:stretch>
          </p:blipFill>
          <p:spPr bwMode="auto">
            <a:xfrm>
              <a:off x="6673850" y="3121025"/>
              <a:ext cx="165100" cy="222250"/>
            </a:xfrm>
            <a:prstGeom prst="rect">
              <a:avLst/>
            </a:prstGeom>
            <a:noFill/>
            <a:ln w="9525">
              <a:noFill/>
              <a:miter lim="800000"/>
              <a:headEnd/>
              <a:tailEnd/>
            </a:ln>
          </p:spPr>
        </p:pic>
        <p:pic>
          <p:nvPicPr>
            <p:cNvPr id="10277" name="Picture 96"/>
            <p:cNvPicPr>
              <a:picLocks noChangeAspect="1"/>
            </p:cNvPicPr>
            <p:nvPr/>
          </p:nvPicPr>
          <p:blipFill>
            <a:blip r:embed="rId6" cstate="print"/>
            <a:srcRect/>
            <a:stretch>
              <a:fillRect/>
            </a:stretch>
          </p:blipFill>
          <p:spPr bwMode="auto">
            <a:xfrm>
              <a:off x="6284913" y="2705100"/>
              <a:ext cx="300037" cy="222250"/>
            </a:xfrm>
            <a:prstGeom prst="rect">
              <a:avLst/>
            </a:prstGeom>
            <a:noFill/>
            <a:ln w="9525">
              <a:noFill/>
              <a:miter lim="800000"/>
              <a:headEnd/>
              <a:tailEnd/>
            </a:ln>
          </p:spPr>
        </p:pic>
        <p:pic>
          <p:nvPicPr>
            <p:cNvPr id="10278" name="Picture 97"/>
            <p:cNvPicPr>
              <a:picLocks noChangeAspect="1"/>
            </p:cNvPicPr>
            <p:nvPr/>
          </p:nvPicPr>
          <p:blipFill>
            <a:blip r:embed="rId6" cstate="print"/>
            <a:srcRect r="47462"/>
            <a:stretch>
              <a:fillRect/>
            </a:stretch>
          </p:blipFill>
          <p:spPr bwMode="auto">
            <a:xfrm>
              <a:off x="6745288" y="3400425"/>
              <a:ext cx="157162" cy="222250"/>
            </a:xfrm>
            <a:prstGeom prst="rect">
              <a:avLst/>
            </a:prstGeom>
            <a:noFill/>
            <a:ln w="9525">
              <a:noFill/>
              <a:miter lim="800000"/>
              <a:headEnd/>
              <a:tailEnd/>
            </a:ln>
          </p:spPr>
        </p:pic>
        <p:pic>
          <p:nvPicPr>
            <p:cNvPr id="10279" name="Picture 103"/>
            <p:cNvPicPr>
              <a:picLocks noChangeAspect="1"/>
            </p:cNvPicPr>
            <p:nvPr/>
          </p:nvPicPr>
          <p:blipFill>
            <a:blip r:embed="rId6" cstate="print"/>
            <a:srcRect r="47462"/>
            <a:stretch>
              <a:fillRect/>
            </a:stretch>
          </p:blipFill>
          <p:spPr bwMode="auto">
            <a:xfrm>
              <a:off x="6499225" y="3692525"/>
              <a:ext cx="157163" cy="222250"/>
            </a:xfrm>
            <a:prstGeom prst="rect">
              <a:avLst/>
            </a:prstGeom>
            <a:noFill/>
            <a:ln w="9525">
              <a:noFill/>
              <a:miter lim="800000"/>
              <a:headEnd/>
              <a:tailEnd/>
            </a:ln>
          </p:spPr>
        </p:pic>
        <p:pic>
          <p:nvPicPr>
            <p:cNvPr id="10280" name="Picture 104"/>
            <p:cNvPicPr>
              <a:picLocks noChangeAspect="1"/>
            </p:cNvPicPr>
            <p:nvPr/>
          </p:nvPicPr>
          <p:blipFill>
            <a:blip r:embed="rId6" cstate="print"/>
            <a:srcRect l="55087"/>
            <a:stretch>
              <a:fillRect/>
            </a:stretch>
          </p:blipFill>
          <p:spPr bwMode="auto">
            <a:xfrm>
              <a:off x="6662738" y="3717925"/>
              <a:ext cx="134937" cy="222250"/>
            </a:xfrm>
            <a:prstGeom prst="rect">
              <a:avLst/>
            </a:prstGeom>
            <a:noFill/>
            <a:ln w="9525">
              <a:noFill/>
              <a:miter lim="800000"/>
              <a:headEnd/>
              <a:tailEnd/>
            </a:ln>
          </p:spPr>
        </p:pic>
        <p:pic>
          <p:nvPicPr>
            <p:cNvPr id="10281" name="Picture 105"/>
            <p:cNvPicPr>
              <a:picLocks noChangeAspect="1"/>
            </p:cNvPicPr>
            <p:nvPr/>
          </p:nvPicPr>
          <p:blipFill>
            <a:blip r:embed="rId6" cstate="print"/>
            <a:srcRect r="47462"/>
            <a:stretch>
              <a:fillRect/>
            </a:stretch>
          </p:blipFill>
          <p:spPr bwMode="auto">
            <a:xfrm>
              <a:off x="6276975" y="3824288"/>
              <a:ext cx="157163" cy="222250"/>
            </a:xfrm>
            <a:prstGeom prst="rect">
              <a:avLst/>
            </a:prstGeom>
            <a:noFill/>
            <a:ln w="9525">
              <a:noFill/>
              <a:miter lim="800000"/>
              <a:headEnd/>
              <a:tailEnd/>
            </a:ln>
          </p:spPr>
        </p:pic>
        <p:pic>
          <p:nvPicPr>
            <p:cNvPr id="10282" name="Picture 106"/>
            <p:cNvPicPr>
              <a:picLocks noChangeAspect="1"/>
            </p:cNvPicPr>
            <p:nvPr/>
          </p:nvPicPr>
          <p:blipFill>
            <a:blip r:embed="rId6" cstate="print"/>
            <a:srcRect r="47462"/>
            <a:stretch>
              <a:fillRect/>
            </a:stretch>
          </p:blipFill>
          <p:spPr bwMode="auto">
            <a:xfrm>
              <a:off x="6264275" y="4071938"/>
              <a:ext cx="157163" cy="222250"/>
            </a:xfrm>
            <a:prstGeom prst="rect">
              <a:avLst/>
            </a:prstGeom>
            <a:noFill/>
            <a:ln w="9525">
              <a:noFill/>
              <a:miter lim="800000"/>
              <a:headEnd/>
              <a:tailEnd/>
            </a:ln>
          </p:spPr>
        </p:pic>
        <p:pic>
          <p:nvPicPr>
            <p:cNvPr id="10283" name="Picture 107"/>
            <p:cNvPicPr>
              <a:picLocks noChangeAspect="1"/>
            </p:cNvPicPr>
            <p:nvPr/>
          </p:nvPicPr>
          <p:blipFill>
            <a:blip r:embed="rId6" cstate="print"/>
            <a:srcRect l="55087"/>
            <a:stretch>
              <a:fillRect/>
            </a:stretch>
          </p:blipFill>
          <p:spPr bwMode="auto">
            <a:xfrm>
              <a:off x="6438900" y="3975100"/>
              <a:ext cx="134938" cy="222250"/>
            </a:xfrm>
            <a:prstGeom prst="rect">
              <a:avLst/>
            </a:prstGeom>
            <a:noFill/>
            <a:ln w="9525">
              <a:noFill/>
              <a:miter lim="800000"/>
              <a:headEnd/>
              <a:tailEnd/>
            </a:ln>
          </p:spPr>
        </p:pic>
      </p:grpSp>
      <p:sp>
        <p:nvSpPr>
          <p:cNvPr id="6159" name="Rectangle 3"/>
          <p:cNvSpPr>
            <a:spLocks noChangeArrowheads="1"/>
          </p:cNvSpPr>
          <p:nvPr/>
        </p:nvSpPr>
        <p:spPr bwMode="auto">
          <a:xfrm>
            <a:off x="1231900" y="2673350"/>
            <a:ext cx="1255713" cy="1827213"/>
          </a:xfrm>
          <a:prstGeom prst="rect">
            <a:avLst/>
          </a:prstGeom>
          <a:noFill/>
          <a:ln w="28575" algn="ctr">
            <a:solidFill>
              <a:schemeClr val="accent5">
                <a:lumMod val="50000"/>
              </a:schemeClr>
            </a:solidFill>
            <a:round/>
            <a:headEnd/>
            <a:tailEnd/>
          </a:ln>
          <a:extLst/>
        </p:spPr>
        <p:txBody>
          <a:bodyPr/>
          <a:lstStyle/>
          <a:p>
            <a:pPr eaLnBrk="0" hangingPunct="0">
              <a:defRPr/>
            </a:pPr>
            <a:endParaRPr lang="en-GB" dirty="0">
              <a:solidFill>
                <a:srgbClr val="000000"/>
              </a:solidFill>
              <a:latin typeface="Times" charset="0"/>
              <a:ea typeface="MS PGothic" pitchFamily="34" charset="-128"/>
            </a:endParaRPr>
          </a:p>
        </p:txBody>
      </p:sp>
      <p:sp>
        <p:nvSpPr>
          <p:cNvPr id="6160" name="Rectangle 76"/>
          <p:cNvSpPr>
            <a:spLocks noChangeArrowheads="1"/>
          </p:cNvSpPr>
          <p:nvPr/>
        </p:nvSpPr>
        <p:spPr bwMode="auto">
          <a:xfrm>
            <a:off x="5229225" y="2681288"/>
            <a:ext cx="771525" cy="1827212"/>
          </a:xfrm>
          <a:prstGeom prst="rect">
            <a:avLst/>
          </a:prstGeom>
          <a:noFill/>
          <a:ln w="28575" algn="ctr">
            <a:solidFill>
              <a:schemeClr val="accent5">
                <a:lumMod val="50000"/>
              </a:schemeClr>
            </a:solidFill>
            <a:round/>
            <a:headEnd/>
            <a:tailEnd/>
          </a:ln>
          <a:extLst/>
        </p:spPr>
        <p:txBody>
          <a:bodyPr/>
          <a:lstStyle/>
          <a:p>
            <a:pPr eaLnBrk="0" hangingPunct="0">
              <a:defRPr/>
            </a:pPr>
            <a:endParaRPr lang="en-GB" dirty="0">
              <a:solidFill>
                <a:srgbClr val="000000"/>
              </a:solidFill>
              <a:latin typeface="Times" charset="0"/>
              <a:ea typeface="MS PGothic" pitchFamily="34" charset="-128"/>
            </a:endParaRPr>
          </a:p>
        </p:txBody>
      </p:sp>
      <p:sp>
        <p:nvSpPr>
          <p:cNvPr id="10243" name="Title 1"/>
          <p:cNvSpPr>
            <a:spLocks noGrp="1"/>
          </p:cNvSpPr>
          <p:nvPr>
            <p:ph type="title"/>
          </p:nvPr>
        </p:nvSpPr>
        <p:spPr/>
        <p:txBody>
          <a:bodyPr>
            <a:noAutofit/>
          </a:bodyPr>
          <a:lstStyle/>
          <a:p>
            <a:r>
              <a:rPr lang="en-US" dirty="0" smtClean="0">
                <a:ea typeface="ヒラギノ角ゴ Pro W3" charset="-128"/>
              </a:rPr>
              <a:t>C</a:t>
            </a:r>
            <a:r>
              <a:rPr lang="en-US" sz="4000" dirty="0" smtClean="0">
                <a:solidFill>
                  <a:schemeClr val="tx1"/>
                </a:solidFill>
                <a:ea typeface="ヒラギノ角ゴ Pro W3" charset="-128"/>
              </a:rPr>
              <a:t>hildren implicated by concerned parents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lgn="l"/>
            <a:r>
              <a:rPr lang="en-GB" altLang="en-US" sz="3600" dirty="0" smtClean="0">
                <a:ea typeface="ヒラギノ角ゴ Pro W3" charset="-128"/>
              </a:rPr>
              <a:t>Serious issues that require resolution</a:t>
            </a:r>
          </a:p>
        </p:txBody>
      </p:sp>
      <p:sp>
        <p:nvSpPr>
          <p:cNvPr id="12" name="Text Placeholder 8"/>
          <p:cNvSpPr>
            <a:spLocks noGrp="1"/>
          </p:cNvSpPr>
          <p:nvPr>
            <p:ph type="body" sz="quarter" idx="11"/>
          </p:nvPr>
        </p:nvSpPr>
        <p:spPr>
          <a:xfrm>
            <a:off x="1292920" y="5453495"/>
            <a:ext cx="3589362" cy="399190"/>
          </a:xfrm>
        </p:spPr>
        <p:txBody>
          <a:bodyPr/>
          <a:lstStyle/>
          <a:p>
            <a:pPr marL="180975" indent="-180975"/>
            <a:r>
              <a:rPr lang="en-GB" altLang="en-US" sz="1200" dirty="0" smtClean="0"/>
              <a:t> </a:t>
            </a:r>
            <a:endParaRPr lang="en-GB" altLang="en-US" sz="1200" dirty="0"/>
          </a:p>
        </p:txBody>
      </p:sp>
      <p:pic>
        <p:nvPicPr>
          <p:cNvPr id="13"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260" r="7306"/>
          <a:stretch/>
        </p:blipFill>
        <p:spPr bwMode="auto">
          <a:xfrm>
            <a:off x="2865120" y="1435100"/>
            <a:ext cx="2026920" cy="2603500"/>
          </a:xfrm>
          <a:prstGeom prst="roundRect">
            <a:avLst/>
          </a:prstGeom>
          <a:ln w="19050">
            <a:solidFill>
              <a:srgbClr val="00B050"/>
            </a:solidFill>
          </a:ln>
        </p:spPr>
      </p:pic>
      <p:pic>
        <p:nvPicPr>
          <p:cNvPr id="14" name="Picture 6" descr="C:\Users\admin\Desktop\Summit material 2014\2014 Classification material\Slide11.JPG"/>
          <p:cNvPicPr>
            <a:picLocks noChangeAspect="1" noChangeArrowheads="1"/>
          </p:cNvPicPr>
          <p:nvPr/>
        </p:nvPicPr>
        <p:blipFill rotWithShape="1">
          <a:blip r:embed="rId4" cstate="print"/>
          <a:srcRect l="18768" t="5006" r="15511" b="6418"/>
          <a:stretch/>
        </p:blipFill>
        <p:spPr bwMode="auto">
          <a:xfrm>
            <a:off x="3680311" y="1647519"/>
            <a:ext cx="1981200" cy="2683975"/>
          </a:xfrm>
          <a:prstGeom prst="roundRect">
            <a:avLst/>
          </a:prstGeom>
          <a:ln w="19050">
            <a:solidFill>
              <a:srgbClr val="00B050"/>
            </a:solidFill>
          </a:ln>
        </p:spPr>
      </p:pic>
      <p:sp>
        <p:nvSpPr>
          <p:cNvPr id="15" name="TextBox 13"/>
          <p:cNvSpPr txBox="1">
            <a:spLocks noChangeArrowheads="1"/>
          </p:cNvSpPr>
          <p:nvPr/>
        </p:nvSpPr>
        <p:spPr bwMode="auto">
          <a:xfrm>
            <a:off x="1024590" y="1593740"/>
            <a:ext cx="1590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2400" dirty="0">
                <a:latin typeface="Calibri" pitchFamily="34" charset="0"/>
              </a:rPr>
              <a:t>Aspiration</a:t>
            </a:r>
          </a:p>
        </p:txBody>
      </p:sp>
      <p:sp>
        <p:nvSpPr>
          <p:cNvPr id="16" name="TextBox 9"/>
          <p:cNvSpPr txBox="1">
            <a:spLocks noChangeArrowheads="1"/>
          </p:cNvSpPr>
          <p:nvPr/>
        </p:nvSpPr>
        <p:spPr bwMode="auto">
          <a:xfrm>
            <a:off x="1024590" y="2778015"/>
            <a:ext cx="2565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2400" dirty="0">
                <a:latin typeface="Calibri" pitchFamily="34" charset="0"/>
              </a:rPr>
              <a:t>Celiac disease</a:t>
            </a:r>
          </a:p>
        </p:txBody>
      </p:sp>
      <p:pic>
        <p:nvPicPr>
          <p:cNvPr id="17" name="Picture 7" descr="C:\Users\admin\Desktop\Summit material 2014\2014 Classification material\Slide14.JPG"/>
          <p:cNvPicPr>
            <a:picLocks noChangeAspect="1" noChangeArrowheads="1"/>
          </p:cNvPicPr>
          <p:nvPr/>
        </p:nvPicPr>
        <p:blipFill rotWithShape="1">
          <a:blip r:embed="rId5" cstate="print"/>
          <a:srcRect l="26258" t="3558" r="8694" b="3217"/>
          <a:stretch/>
        </p:blipFill>
        <p:spPr bwMode="auto">
          <a:xfrm>
            <a:off x="4449782" y="2582508"/>
            <a:ext cx="2023241" cy="2512305"/>
          </a:xfrm>
          <a:prstGeom prst="roundRect">
            <a:avLst/>
          </a:prstGeom>
          <a:ln w="19050">
            <a:solidFill>
              <a:srgbClr val="00B050"/>
            </a:solidFill>
          </a:ln>
        </p:spPr>
      </p:pic>
      <p:sp>
        <p:nvSpPr>
          <p:cNvPr id="18" name="TextBox 10"/>
          <p:cNvSpPr txBox="1">
            <a:spLocks noChangeArrowheads="1"/>
          </p:cNvSpPr>
          <p:nvPr/>
        </p:nvSpPr>
        <p:spPr bwMode="auto">
          <a:xfrm>
            <a:off x="1024590" y="3962290"/>
            <a:ext cx="32242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2400" dirty="0">
                <a:latin typeface="Calibri" pitchFamily="34" charset="0"/>
              </a:rPr>
              <a:t>Social stigmatization</a:t>
            </a:r>
          </a:p>
        </p:txBody>
      </p:sp>
      <p:sp>
        <p:nvSpPr>
          <p:cNvPr id="19" name="TextBox 12"/>
          <p:cNvSpPr txBox="1">
            <a:spLocks noChangeArrowheads="1"/>
          </p:cNvSpPr>
          <p:nvPr/>
        </p:nvSpPr>
        <p:spPr bwMode="auto">
          <a:xfrm>
            <a:off x="1066241" y="6248400"/>
            <a:ext cx="56086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z="2400" dirty="0">
                <a:latin typeface="Calibri" pitchFamily="34" charset="0"/>
              </a:rPr>
              <a:t>Long term emotional </a:t>
            </a:r>
            <a:r>
              <a:rPr lang="en-US" altLang="en-US" sz="2400" dirty="0" smtClean="0">
                <a:latin typeface="Calibri" pitchFamily="34" charset="0"/>
              </a:rPr>
              <a:t>consequences</a:t>
            </a:r>
            <a:endParaRPr lang="en-US" altLang="en-US" sz="2400" dirty="0">
              <a:latin typeface="Calibri" pitchFamily="34" charset="0"/>
            </a:endParaRPr>
          </a:p>
        </p:txBody>
      </p:sp>
      <p:sp>
        <p:nvSpPr>
          <p:cNvPr id="96" name="Rounded Rectangle 95"/>
          <p:cNvSpPr/>
          <p:nvPr/>
        </p:nvSpPr>
        <p:spPr bwMode="auto">
          <a:xfrm>
            <a:off x="685800" y="838200"/>
            <a:ext cx="4987000" cy="5123177"/>
          </a:xfrm>
          <a:prstGeom prst="roundRect">
            <a:avLst/>
          </a:prstGeom>
          <a:solidFill>
            <a:schemeClr val="accent3">
              <a:lumMod val="20000"/>
              <a:lumOff val="80000"/>
            </a:schemeClr>
          </a:solidFill>
          <a:ln w="38100">
            <a:solidFill>
              <a:srgbClr val="00B050"/>
            </a:solidFill>
            <a:round/>
            <a:headEnd/>
            <a:tailEnd/>
          </a:ln>
        </p:spPr>
        <p:txBody>
          <a:bodyPr wrap="square" lIns="36000" tIns="36000" rIns="0" bIns="36000">
            <a:spAutoFit/>
          </a:bodyPr>
          <a:lstStyle/>
          <a:p>
            <a:pPr eaLnBrk="0" hangingPunct="0">
              <a:spcAft>
                <a:spcPts val="100"/>
              </a:spcAft>
              <a:defRPr/>
            </a:pPr>
            <a:r>
              <a:rPr lang="en-GB" sz="2400" b="1" dirty="0">
                <a:solidFill>
                  <a:srgbClr val="000000">
                    <a:lumMod val="50000"/>
                  </a:srgbClr>
                </a:solidFill>
              </a:rPr>
              <a:t>‘‘Picky eaters”</a:t>
            </a:r>
            <a:r>
              <a:rPr lang="en-GB" sz="2000" b="1" dirty="0">
                <a:solidFill>
                  <a:srgbClr val="000000">
                    <a:lumMod val="50000"/>
                  </a:srgbClr>
                </a:solidFill>
              </a:rPr>
              <a:t> were </a:t>
            </a:r>
            <a:r>
              <a:rPr lang="en-GB" sz="2000" dirty="0">
                <a:solidFill>
                  <a:srgbClr val="000000">
                    <a:lumMod val="50000"/>
                  </a:srgbClr>
                </a:solidFill>
              </a:rPr>
              <a:t>:</a:t>
            </a:r>
          </a:p>
          <a:p>
            <a:pPr marL="182563" indent="-182563" eaLnBrk="0" hangingPunct="0">
              <a:spcAft>
                <a:spcPts val="100"/>
              </a:spcAft>
              <a:buFont typeface="Arial" pitchFamily="34" charset="0"/>
              <a:buChar char="•"/>
              <a:defRPr/>
            </a:pPr>
            <a:r>
              <a:rPr lang="en-GB" sz="2000" dirty="0">
                <a:solidFill>
                  <a:srgbClr val="000000">
                    <a:lumMod val="50000"/>
                  </a:srgbClr>
                </a:solidFill>
              </a:rPr>
              <a:t>Selective with strong preferences</a:t>
            </a:r>
          </a:p>
          <a:p>
            <a:pPr marL="182563" indent="-182563" eaLnBrk="0" hangingPunct="0">
              <a:spcAft>
                <a:spcPts val="100"/>
              </a:spcAft>
              <a:buFont typeface="Arial" pitchFamily="34" charset="0"/>
              <a:buChar char="•"/>
              <a:defRPr/>
            </a:pPr>
            <a:r>
              <a:rPr lang="en-GB" sz="2000" dirty="0">
                <a:solidFill>
                  <a:srgbClr val="C00000"/>
                </a:solidFill>
              </a:rPr>
              <a:t>Subject to excessive parental anxiety</a:t>
            </a:r>
          </a:p>
          <a:p>
            <a:pPr marL="182563" indent="-182563" eaLnBrk="0" hangingPunct="0">
              <a:spcAft>
                <a:spcPts val="100"/>
              </a:spcAft>
              <a:defRPr/>
            </a:pPr>
            <a:r>
              <a:rPr lang="en-GB" sz="2000" b="1" dirty="0">
                <a:solidFill>
                  <a:srgbClr val="000000"/>
                </a:solidFill>
              </a:rPr>
              <a:t>Years later</a:t>
            </a:r>
          </a:p>
          <a:p>
            <a:pPr marL="182563" indent="-182563" eaLnBrk="0" hangingPunct="0">
              <a:spcAft>
                <a:spcPts val="100"/>
              </a:spcAft>
              <a:buFont typeface="Arial" pitchFamily="34" charset="0"/>
              <a:buChar char="•"/>
              <a:defRPr/>
            </a:pPr>
            <a:r>
              <a:rPr lang="en-GB" sz="2000" dirty="0">
                <a:solidFill>
                  <a:srgbClr val="000000">
                    <a:lumMod val="50000"/>
                  </a:srgbClr>
                </a:solidFill>
              </a:rPr>
              <a:t>Not nutritionally compromised</a:t>
            </a:r>
            <a:endParaRPr lang="en-GB" sz="2000" dirty="0">
              <a:solidFill>
                <a:srgbClr val="C00000"/>
              </a:solidFill>
            </a:endParaRPr>
          </a:p>
          <a:p>
            <a:pPr marL="182563" indent="-182563" eaLnBrk="0" hangingPunct="0">
              <a:spcAft>
                <a:spcPts val="100"/>
              </a:spcAft>
              <a:buFont typeface="Arial" pitchFamily="34" charset="0"/>
              <a:buChar char="•"/>
              <a:defRPr/>
            </a:pPr>
            <a:r>
              <a:rPr lang="en-GB" sz="2000" dirty="0">
                <a:solidFill>
                  <a:srgbClr val="C00000"/>
                </a:solidFill>
              </a:rPr>
              <a:t>More likely to have behavioral problems</a:t>
            </a:r>
          </a:p>
          <a:p>
            <a:pPr marL="639763" lvl="1" indent="-182563" eaLnBrk="0" hangingPunct="0">
              <a:spcAft>
                <a:spcPts val="100"/>
              </a:spcAft>
              <a:buFont typeface="Arial" pitchFamily="34" charset="0"/>
              <a:buChar char="•"/>
              <a:defRPr/>
            </a:pPr>
            <a:r>
              <a:rPr lang="en-GB" sz="2000" dirty="0">
                <a:solidFill>
                  <a:srgbClr val="C00000"/>
                </a:solidFill>
              </a:rPr>
              <a:t>withdrawal</a:t>
            </a:r>
          </a:p>
          <a:p>
            <a:pPr marL="639763" lvl="1" indent="-182563" eaLnBrk="0" hangingPunct="0">
              <a:spcAft>
                <a:spcPts val="100"/>
              </a:spcAft>
              <a:buFont typeface="Arial" pitchFamily="34" charset="0"/>
              <a:buChar char="•"/>
              <a:defRPr/>
            </a:pPr>
            <a:r>
              <a:rPr lang="en-GB" sz="2000" dirty="0">
                <a:solidFill>
                  <a:srgbClr val="C00000"/>
                </a:solidFill>
              </a:rPr>
              <a:t>somatic complaints</a:t>
            </a:r>
          </a:p>
          <a:p>
            <a:pPr marL="639763" lvl="1" indent="-182563" eaLnBrk="0" hangingPunct="0">
              <a:spcAft>
                <a:spcPts val="100"/>
              </a:spcAft>
              <a:buFont typeface="Arial" pitchFamily="34" charset="0"/>
              <a:buChar char="•"/>
              <a:defRPr/>
            </a:pPr>
            <a:r>
              <a:rPr lang="en-GB" sz="2000" dirty="0">
                <a:solidFill>
                  <a:srgbClr val="C00000"/>
                </a:solidFill>
              </a:rPr>
              <a:t>anxiety</a:t>
            </a:r>
          </a:p>
          <a:p>
            <a:pPr marL="639763" lvl="1" indent="-182563" eaLnBrk="0" hangingPunct="0">
              <a:spcAft>
                <a:spcPts val="100"/>
              </a:spcAft>
              <a:buFont typeface="Arial" pitchFamily="34" charset="0"/>
              <a:buChar char="•"/>
              <a:defRPr/>
            </a:pPr>
            <a:r>
              <a:rPr lang="en-GB" sz="2000" dirty="0">
                <a:solidFill>
                  <a:srgbClr val="C00000"/>
                </a:solidFill>
              </a:rPr>
              <a:t>depression</a:t>
            </a:r>
          </a:p>
          <a:p>
            <a:pPr marL="639763" lvl="1" indent="-182563" eaLnBrk="0" hangingPunct="0">
              <a:spcAft>
                <a:spcPts val="100"/>
              </a:spcAft>
              <a:buFont typeface="Arial" pitchFamily="34" charset="0"/>
              <a:buChar char="•"/>
              <a:defRPr/>
            </a:pPr>
            <a:r>
              <a:rPr lang="en-GB" sz="2000" dirty="0">
                <a:solidFill>
                  <a:srgbClr val="C00000"/>
                </a:solidFill>
              </a:rPr>
              <a:t>aggressive disorders</a:t>
            </a:r>
          </a:p>
          <a:p>
            <a:pPr marL="639763" lvl="1" indent="-182563" eaLnBrk="0" hangingPunct="0">
              <a:spcAft>
                <a:spcPts val="100"/>
              </a:spcAft>
              <a:buFont typeface="Arial" pitchFamily="34" charset="0"/>
              <a:buChar char="•"/>
              <a:defRPr/>
            </a:pPr>
            <a:r>
              <a:rPr lang="en-GB" sz="2000" dirty="0" smtClean="0">
                <a:solidFill>
                  <a:srgbClr val="C00000"/>
                </a:solidFill>
              </a:rPr>
              <a:t>Delinquency</a:t>
            </a:r>
          </a:p>
          <a:p>
            <a:pPr lvl="1" eaLnBrk="0" hangingPunct="0">
              <a:spcAft>
                <a:spcPts val="100"/>
              </a:spcAft>
              <a:defRPr/>
            </a:pPr>
            <a:endParaRPr lang="en-GB" sz="2000" dirty="0">
              <a:solidFill>
                <a:srgbClr val="C00000"/>
              </a:solidFill>
              <a:latin typeface="Calibri" pitchFamily="34" charset="0"/>
              <a:ea typeface="ヒラギノ角ゴ Pro W3" charset="-128"/>
            </a:endParaRPr>
          </a:p>
          <a:p>
            <a:pPr marL="0" lvl="1" eaLnBrk="0" hangingPunct="0">
              <a:spcAft>
                <a:spcPts val="100"/>
              </a:spcAft>
              <a:defRPr/>
            </a:pPr>
            <a:r>
              <a:rPr lang="en-GB" altLang="en-US" sz="1200" dirty="0">
                <a:solidFill>
                  <a:srgbClr val="2A0428">
                    <a:lumMod val="50000"/>
                  </a:srgbClr>
                </a:solidFill>
                <a:latin typeface="Calibri" pitchFamily="34" charset="0"/>
                <a:ea typeface="ヒラギノ角ゴ Pro W3" charset="-128"/>
              </a:rPr>
              <a:t>1. Jacobi C.  Is picky eating an eating disorder? International    Journal of Eating Disorders 10/2008; 41(7):626 - </a:t>
            </a:r>
            <a:r>
              <a:rPr lang="en-GB" altLang="en-US" sz="1200" dirty="0" smtClean="0">
                <a:solidFill>
                  <a:srgbClr val="2A0428">
                    <a:lumMod val="50000"/>
                  </a:srgbClr>
                </a:solidFill>
                <a:latin typeface="Calibri" pitchFamily="34" charset="0"/>
                <a:ea typeface="ヒラギノ角ゴ Pro W3" charset="-128"/>
              </a:rPr>
              <a:t>634</a:t>
            </a:r>
            <a:endParaRPr lang="en-GB" sz="2000" dirty="0">
              <a:solidFill>
                <a:srgbClr val="C00000"/>
              </a:solidFill>
            </a:endParaRPr>
          </a:p>
        </p:txBody>
      </p:sp>
      <p:grpSp>
        <p:nvGrpSpPr>
          <p:cNvPr id="2" name="Group 3"/>
          <p:cNvGrpSpPr>
            <a:grpSpLocks/>
          </p:cNvGrpSpPr>
          <p:nvPr/>
        </p:nvGrpSpPr>
        <p:grpSpPr bwMode="auto">
          <a:xfrm>
            <a:off x="724099" y="1066800"/>
            <a:ext cx="4918602" cy="5253843"/>
            <a:chOff x="2608" y="1040"/>
            <a:chExt cx="2968" cy="3281"/>
          </a:xfrm>
        </p:grpSpPr>
        <p:sp>
          <p:nvSpPr>
            <p:cNvPr id="98" name="Text Box 10"/>
            <p:cNvSpPr txBox="1">
              <a:spLocks noChangeArrowheads="1"/>
            </p:cNvSpPr>
            <p:nvPr/>
          </p:nvSpPr>
          <p:spPr bwMode="auto">
            <a:xfrm>
              <a:off x="2746" y="4161"/>
              <a:ext cx="2769" cy="160"/>
            </a:xfrm>
            <a:prstGeom prst="rect">
              <a:avLst/>
            </a:prstGeom>
            <a:solidFill>
              <a:schemeClr val="accent3">
                <a:lumMod val="20000"/>
                <a:lumOff val="80000"/>
              </a:schemeClr>
            </a:solidFill>
            <a:ln w="9525">
              <a:solidFill>
                <a:schemeClr val="tx1"/>
              </a:solidFill>
              <a:miter lim="800000"/>
              <a:headEnd/>
              <a:tailEnd/>
            </a:ln>
          </p:spPr>
          <p:txBody>
            <a:bodyPr wrap="none" anchor="b">
              <a:spAutoFit/>
            </a:bodyPr>
            <a:lstStyle/>
            <a:p>
              <a:pPr>
                <a:spcAft>
                  <a:spcPct val="25000"/>
                </a:spcAft>
              </a:pPr>
              <a:r>
                <a:rPr lang="en-US" sz="1000" dirty="0"/>
                <a:t>Feldman R, et al. </a:t>
              </a:r>
              <a:r>
                <a:rPr lang="en-US" sz="1000" i="1" dirty="0"/>
                <a:t>J Am </a:t>
              </a:r>
              <a:r>
                <a:rPr lang="en-US" sz="1000" i="1" dirty="0" err="1"/>
                <a:t>Acad</a:t>
              </a:r>
              <a:r>
                <a:rPr lang="en-US" sz="1000" i="1" dirty="0"/>
                <a:t> Child </a:t>
              </a:r>
              <a:r>
                <a:rPr lang="en-US" sz="1000" i="1" dirty="0" err="1"/>
                <a:t>Adolesc</a:t>
              </a:r>
              <a:r>
                <a:rPr lang="en-US" sz="1000" i="1" dirty="0"/>
                <a:t>. </a:t>
              </a:r>
              <a:r>
                <a:rPr lang="en-US" sz="1000" i="1" dirty="0" err="1"/>
                <a:t>Psychiatr</a:t>
              </a:r>
              <a:r>
                <a:rPr lang="en-US" sz="1000" i="1" dirty="0"/>
                <a:t>.</a:t>
              </a:r>
              <a:r>
                <a:rPr lang="en-US" sz="1000" dirty="0"/>
                <a:t> 2004;43:1089-1097.</a:t>
              </a:r>
            </a:p>
          </p:txBody>
        </p:sp>
        <p:grpSp>
          <p:nvGrpSpPr>
            <p:cNvPr id="3" name="Group 5"/>
            <p:cNvGrpSpPr>
              <a:grpSpLocks/>
            </p:cNvGrpSpPr>
            <p:nvPr/>
          </p:nvGrpSpPr>
          <p:grpSpPr bwMode="auto">
            <a:xfrm>
              <a:off x="2608" y="1040"/>
              <a:ext cx="2968" cy="3080"/>
              <a:chOff x="2608" y="1040"/>
              <a:chExt cx="2968" cy="3080"/>
            </a:xfrm>
          </p:grpSpPr>
          <p:sp>
            <p:nvSpPr>
              <p:cNvPr id="100" name="AutoShape 6"/>
              <p:cNvSpPr>
                <a:spLocks noChangeArrowheads="1"/>
              </p:cNvSpPr>
              <p:nvPr/>
            </p:nvSpPr>
            <p:spPr bwMode="auto">
              <a:xfrm>
                <a:off x="2608" y="1040"/>
                <a:ext cx="2968" cy="3080"/>
              </a:xfrm>
              <a:prstGeom prst="roundRect">
                <a:avLst>
                  <a:gd name="adj" fmla="val 16667"/>
                </a:avLst>
              </a:prstGeom>
              <a:solidFill>
                <a:schemeClr val="accent3">
                  <a:lumMod val="20000"/>
                  <a:lumOff val="80000"/>
                </a:schemeClr>
              </a:solidFill>
              <a:ln w="38100">
                <a:solidFill>
                  <a:srgbClr val="00B050"/>
                </a:solidFill>
                <a:round/>
                <a:headEnd/>
                <a:tailEnd/>
              </a:ln>
              <a:effectLst/>
            </p:spPr>
            <p:txBody>
              <a:bodyPr wrap="none" anchor="ctr"/>
              <a:lstStyle/>
              <a:p>
                <a:pPr algn="ctr"/>
                <a:endParaRPr lang="en-US">
                  <a:solidFill>
                    <a:schemeClr val="accent3">
                      <a:lumMod val="20000"/>
                      <a:lumOff val="80000"/>
                    </a:schemeClr>
                  </a:solidFill>
                </a:endParaRPr>
              </a:p>
            </p:txBody>
          </p:sp>
          <p:sp>
            <p:nvSpPr>
              <p:cNvPr id="101" name="Freeform 7"/>
              <p:cNvSpPr>
                <a:spLocks/>
              </p:cNvSpPr>
              <p:nvPr/>
            </p:nvSpPr>
            <p:spPr bwMode="auto">
              <a:xfrm>
                <a:off x="3296" y="1624"/>
                <a:ext cx="84" cy="2148"/>
              </a:xfrm>
              <a:custGeom>
                <a:avLst/>
                <a:gdLst/>
                <a:ahLst/>
                <a:cxnLst>
                  <a:cxn ang="0">
                    <a:pos x="0" y="2148"/>
                  </a:cxn>
                  <a:cxn ang="0">
                    <a:pos x="0" y="60"/>
                  </a:cxn>
                  <a:cxn ang="0">
                    <a:pos x="84" y="0"/>
                  </a:cxn>
                  <a:cxn ang="0">
                    <a:pos x="84" y="2088"/>
                  </a:cxn>
                  <a:cxn ang="0">
                    <a:pos x="0" y="2148"/>
                  </a:cxn>
                </a:cxnLst>
                <a:rect l="0" t="0" r="r" b="b"/>
                <a:pathLst>
                  <a:path w="84" h="2148">
                    <a:moveTo>
                      <a:pt x="0" y="2148"/>
                    </a:moveTo>
                    <a:lnTo>
                      <a:pt x="0" y="60"/>
                    </a:lnTo>
                    <a:lnTo>
                      <a:pt x="84" y="0"/>
                    </a:lnTo>
                    <a:lnTo>
                      <a:pt x="84" y="2088"/>
                    </a:lnTo>
                    <a:lnTo>
                      <a:pt x="0" y="2148"/>
                    </a:lnTo>
                    <a:close/>
                  </a:path>
                </a:pathLst>
              </a:custGeom>
              <a:noFill/>
              <a:ln w="9525">
                <a:noFill/>
                <a:round/>
                <a:headEnd/>
                <a:tailEnd/>
              </a:ln>
            </p:spPr>
            <p:txBody>
              <a:bodyPr/>
              <a:lstStyle/>
              <a:p>
                <a:endParaRPr lang="en-US"/>
              </a:p>
            </p:txBody>
          </p:sp>
          <p:sp>
            <p:nvSpPr>
              <p:cNvPr id="102" name="Rectangle 8"/>
              <p:cNvSpPr>
                <a:spLocks noChangeArrowheads="1"/>
              </p:cNvSpPr>
              <p:nvPr/>
            </p:nvSpPr>
            <p:spPr bwMode="auto">
              <a:xfrm>
                <a:off x="3564" y="3424"/>
                <a:ext cx="240" cy="348"/>
              </a:xfrm>
              <a:prstGeom prst="rect">
                <a:avLst/>
              </a:prstGeom>
              <a:solidFill>
                <a:srgbClr val="FF0000"/>
              </a:solidFill>
              <a:ln w="9525">
                <a:noFill/>
                <a:miter lim="800000"/>
                <a:headEnd/>
                <a:tailEnd/>
              </a:ln>
            </p:spPr>
            <p:txBody>
              <a:bodyPr/>
              <a:lstStyle/>
              <a:p>
                <a:endParaRPr lang="en-US"/>
              </a:p>
            </p:txBody>
          </p:sp>
          <p:sp>
            <p:nvSpPr>
              <p:cNvPr id="103" name="Rectangle 9"/>
              <p:cNvSpPr>
                <a:spLocks noChangeArrowheads="1"/>
              </p:cNvSpPr>
              <p:nvPr/>
            </p:nvSpPr>
            <p:spPr bwMode="auto">
              <a:xfrm>
                <a:off x="3806" y="1684"/>
                <a:ext cx="240" cy="2088"/>
              </a:xfrm>
              <a:prstGeom prst="rect">
                <a:avLst/>
              </a:prstGeom>
              <a:solidFill>
                <a:schemeClr val="folHlink"/>
              </a:solidFill>
              <a:ln w="9525">
                <a:noFill/>
                <a:miter lim="800000"/>
                <a:headEnd/>
                <a:tailEnd/>
              </a:ln>
            </p:spPr>
            <p:txBody>
              <a:bodyPr/>
              <a:lstStyle/>
              <a:p>
                <a:endParaRPr lang="en-US"/>
              </a:p>
            </p:txBody>
          </p:sp>
          <p:sp>
            <p:nvSpPr>
              <p:cNvPr id="104" name="Rectangle 10"/>
              <p:cNvSpPr>
                <a:spLocks noChangeArrowheads="1"/>
              </p:cNvSpPr>
              <p:nvPr/>
            </p:nvSpPr>
            <p:spPr bwMode="auto">
              <a:xfrm>
                <a:off x="4662" y="2206"/>
                <a:ext cx="240" cy="1566"/>
              </a:xfrm>
              <a:prstGeom prst="rect">
                <a:avLst/>
              </a:prstGeom>
              <a:solidFill>
                <a:srgbClr val="FF3300"/>
              </a:solidFill>
              <a:ln w="9525">
                <a:noFill/>
                <a:miter lim="800000"/>
                <a:headEnd/>
                <a:tailEnd/>
              </a:ln>
            </p:spPr>
            <p:txBody>
              <a:bodyPr/>
              <a:lstStyle/>
              <a:p>
                <a:endParaRPr lang="en-US"/>
              </a:p>
            </p:txBody>
          </p:sp>
          <p:sp>
            <p:nvSpPr>
              <p:cNvPr id="105" name="Rectangle 11"/>
              <p:cNvSpPr>
                <a:spLocks noChangeArrowheads="1"/>
              </p:cNvSpPr>
              <p:nvPr/>
            </p:nvSpPr>
            <p:spPr bwMode="auto">
              <a:xfrm>
                <a:off x="4894" y="3598"/>
                <a:ext cx="240" cy="174"/>
              </a:xfrm>
              <a:prstGeom prst="rect">
                <a:avLst/>
              </a:prstGeom>
              <a:solidFill>
                <a:schemeClr val="folHlink"/>
              </a:solidFill>
              <a:ln w="9525">
                <a:noFill/>
                <a:miter lim="800000"/>
                <a:headEnd/>
                <a:tailEnd/>
              </a:ln>
            </p:spPr>
            <p:txBody>
              <a:bodyPr/>
              <a:lstStyle/>
              <a:p>
                <a:endParaRPr lang="en-US"/>
              </a:p>
            </p:txBody>
          </p:sp>
          <p:sp>
            <p:nvSpPr>
              <p:cNvPr id="106" name="Line 12"/>
              <p:cNvSpPr>
                <a:spLocks noChangeShapeType="1"/>
              </p:cNvSpPr>
              <p:nvPr/>
            </p:nvSpPr>
            <p:spPr bwMode="auto">
              <a:xfrm flipV="1">
                <a:off x="3296" y="1684"/>
                <a:ext cx="1" cy="2088"/>
              </a:xfrm>
              <a:prstGeom prst="line">
                <a:avLst/>
              </a:prstGeom>
              <a:noFill/>
              <a:ln w="9525">
                <a:solidFill>
                  <a:srgbClr val="000000"/>
                </a:solidFill>
                <a:round/>
                <a:headEnd/>
                <a:tailEnd/>
              </a:ln>
            </p:spPr>
            <p:txBody>
              <a:bodyPr/>
              <a:lstStyle/>
              <a:p>
                <a:endParaRPr lang="en-US"/>
              </a:p>
            </p:txBody>
          </p:sp>
          <p:sp>
            <p:nvSpPr>
              <p:cNvPr id="107" name="Line 13"/>
              <p:cNvSpPr>
                <a:spLocks noChangeShapeType="1"/>
              </p:cNvSpPr>
              <p:nvPr/>
            </p:nvSpPr>
            <p:spPr bwMode="auto">
              <a:xfrm flipH="1">
                <a:off x="3260" y="3772"/>
                <a:ext cx="36" cy="1"/>
              </a:xfrm>
              <a:prstGeom prst="line">
                <a:avLst/>
              </a:prstGeom>
              <a:noFill/>
              <a:ln w="9525">
                <a:solidFill>
                  <a:srgbClr val="000000"/>
                </a:solidFill>
                <a:round/>
                <a:headEnd/>
                <a:tailEnd/>
              </a:ln>
            </p:spPr>
            <p:txBody>
              <a:bodyPr/>
              <a:lstStyle/>
              <a:p>
                <a:endParaRPr lang="en-US"/>
              </a:p>
            </p:txBody>
          </p:sp>
          <p:sp>
            <p:nvSpPr>
              <p:cNvPr id="108" name="Line 14"/>
              <p:cNvSpPr>
                <a:spLocks noChangeShapeType="1"/>
              </p:cNvSpPr>
              <p:nvPr/>
            </p:nvSpPr>
            <p:spPr bwMode="auto">
              <a:xfrm flipH="1">
                <a:off x="3260" y="3424"/>
                <a:ext cx="36" cy="1"/>
              </a:xfrm>
              <a:prstGeom prst="line">
                <a:avLst/>
              </a:prstGeom>
              <a:noFill/>
              <a:ln w="9525">
                <a:solidFill>
                  <a:srgbClr val="000000"/>
                </a:solidFill>
                <a:round/>
                <a:headEnd/>
                <a:tailEnd/>
              </a:ln>
            </p:spPr>
            <p:txBody>
              <a:bodyPr/>
              <a:lstStyle/>
              <a:p>
                <a:endParaRPr lang="en-US"/>
              </a:p>
            </p:txBody>
          </p:sp>
          <p:sp>
            <p:nvSpPr>
              <p:cNvPr id="109" name="Line 15"/>
              <p:cNvSpPr>
                <a:spLocks noChangeShapeType="1"/>
              </p:cNvSpPr>
              <p:nvPr/>
            </p:nvSpPr>
            <p:spPr bwMode="auto">
              <a:xfrm flipH="1">
                <a:off x="3260" y="3076"/>
                <a:ext cx="36" cy="1"/>
              </a:xfrm>
              <a:prstGeom prst="line">
                <a:avLst/>
              </a:prstGeom>
              <a:noFill/>
              <a:ln w="9525">
                <a:solidFill>
                  <a:srgbClr val="000000"/>
                </a:solidFill>
                <a:round/>
                <a:headEnd/>
                <a:tailEnd/>
              </a:ln>
            </p:spPr>
            <p:txBody>
              <a:bodyPr/>
              <a:lstStyle/>
              <a:p>
                <a:endParaRPr lang="en-US"/>
              </a:p>
            </p:txBody>
          </p:sp>
          <p:sp>
            <p:nvSpPr>
              <p:cNvPr id="110" name="Line 16"/>
              <p:cNvSpPr>
                <a:spLocks noChangeShapeType="1"/>
              </p:cNvSpPr>
              <p:nvPr/>
            </p:nvSpPr>
            <p:spPr bwMode="auto">
              <a:xfrm flipH="1">
                <a:off x="3260" y="2728"/>
                <a:ext cx="36" cy="1"/>
              </a:xfrm>
              <a:prstGeom prst="line">
                <a:avLst/>
              </a:prstGeom>
              <a:noFill/>
              <a:ln w="9525">
                <a:solidFill>
                  <a:srgbClr val="000000"/>
                </a:solidFill>
                <a:round/>
                <a:headEnd/>
                <a:tailEnd/>
              </a:ln>
            </p:spPr>
            <p:txBody>
              <a:bodyPr/>
              <a:lstStyle/>
              <a:p>
                <a:endParaRPr lang="en-US"/>
              </a:p>
            </p:txBody>
          </p:sp>
          <p:sp>
            <p:nvSpPr>
              <p:cNvPr id="111" name="Line 17"/>
              <p:cNvSpPr>
                <a:spLocks noChangeShapeType="1"/>
              </p:cNvSpPr>
              <p:nvPr/>
            </p:nvSpPr>
            <p:spPr bwMode="auto">
              <a:xfrm flipH="1">
                <a:off x="3260" y="2380"/>
                <a:ext cx="36" cy="1"/>
              </a:xfrm>
              <a:prstGeom prst="line">
                <a:avLst/>
              </a:prstGeom>
              <a:noFill/>
              <a:ln w="9525">
                <a:solidFill>
                  <a:srgbClr val="000000"/>
                </a:solidFill>
                <a:round/>
                <a:headEnd/>
                <a:tailEnd/>
              </a:ln>
            </p:spPr>
            <p:txBody>
              <a:bodyPr/>
              <a:lstStyle/>
              <a:p>
                <a:endParaRPr lang="en-US"/>
              </a:p>
            </p:txBody>
          </p:sp>
          <p:sp>
            <p:nvSpPr>
              <p:cNvPr id="112" name="Line 18"/>
              <p:cNvSpPr>
                <a:spLocks noChangeShapeType="1"/>
              </p:cNvSpPr>
              <p:nvPr/>
            </p:nvSpPr>
            <p:spPr bwMode="auto">
              <a:xfrm flipH="1">
                <a:off x="3260" y="2032"/>
                <a:ext cx="36" cy="1"/>
              </a:xfrm>
              <a:prstGeom prst="line">
                <a:avLst/>
              </a:prstGeom>
              <a:noFill/>
              <a:ln w="9525">
                <a:solidFill>
                  <a:srgbClr val="000000"/>
                </a:solidFill>
                <a:round/>
                <a:headEnd/>
                <a:tailEnd/>
              </a:ln>
            </p:spPr>
            <p:txBody>
              <a:bodyPr/>
              <a:lstStyle/>
              <a:p>
                <a:endParaRPr lang="en-US"/>
              </a:p>
            </p:txBody>
          </p:sp>
          <p:sp>
            <p:nvSpPr>
              <p:cNvPr id="113" name="Line 19"/>
              <p:cNvSpPr>
                <a:spLocks noChangeShapeType="1"/>
              </p:cNvSpPr>
              <p:nvPr/>
            </p:nvSpPr>
            <p:spPr bwMode="auto">
              <a:xfrm flipH="1">
                <a:off x="3260" y="1684"/>
                <a:ext cx="36" cy="1"/>
              </a:xfrm>
              <a:prstGeom prst="line">
                <a:avLst/>
              </a:prstGeom>
              <a:noFill/>
              <a:ln w="9525">
                <a:solidFill>
                  <a:srgbClr val="000000"/>
                </a:solidFill>
                <a:round/>
                <a:headEnd/>
                <a:tailEnd/>
              </a:ln>
            </p:spPr>
            <p:txBody>
              <a:bodyPr/>
              <a:lstStyle/>
              <a:p>
                <a:endParaRPr lang="en-US"/>
              </a:p>
            </p:txBody>
          </p:sp>
          <p:sp>
            <p:nvSpPr>
              <p:cNvPr id="114" name="Rectangle 20"/>
              <p:cNvSpPr>
                <a:spLocks noChangeArrowheads="1"/>
              </p:cNvSpPr>
              <p:nvPr/>
            </p:nvSpPr>
            <p:spPr bwMode="auto">
              <a:xfrm>
                <a:off x="3191" y="3682"/>
                <a:ext cx="89" cy="192"/>
              </a:xfrm>
              <a:prstGeom prst="rect">
                <a:avLst/>
              </a:prstGeom>
              <a:noFill/>
              <a:ln w="9525">
                <a:noFill/>
                <a:miter lim="800000"/>
                <a:headEnd/>
                <a:tailEnd/>
              </a:ln>
            </p:spPr>
            <p:txBody>
              <a:bodyPr wrap="none" lIns="0" tIns="0" rIns="0" bIns="0">
                <a:spAutoFit/>
              </a:bodyPr>
              <a:lstStyle/>
              <a:p>
                <a:pPr algn="ctr" eaLnBrk="0" hangingPunct="0"/>
                <a:r>
                  <a:rPr lang="en-US" sz="2000" b="1"/>
                  <a:t>0</a:t>
                </a:r>
                <a:endParaRPr lang="en-US" sz="5400">
                  <a:latin typeface="Times New Roman" pitchFamily="18" charset="0"/>
                </a:endParaRPr>
              </a:p>
            </p:txBody>
          </p:sp>
          <p:sp>
            <p:nvSpPr>
              <p:cNvPr id="115" name="Rectangle 21"/>
              <p:cNvSpPr>
                <a:spLocks noChangeArrowheads="1"/>
              </p:cNvSpPr>
              <p:nvPr/>
            </p:nvSpPr>
            <p:spPr bwMode="auto">
              <a:xfrm>
                <a:off x="2993" y="3334"/>
                <a:ext cx="222" cy="192"/>
              </a:xfrm>
              <a:prstGeom prst="rect">
                <a:avLst/>
              </a:prstGeom>
              <a:noFill/>
              <a:ln w="9525">
                <a:noFill/>
                <a:miter lim="800000"/>
                <a:headEnd/>
                <a:tailEnd/>
              </a:ln>
            </p:spPr>
            <p:txBody>
              <a:bodyPr wrap="none" lIns="0" tIns="0" rIns="0" bIns="0">
                <a:spAutoFit/>
              </a:bodyPr>
              <a:lstStyle/>
              <a:p>
                <a:pPr algn="ctr" eaLnBrk="0" hangingPunct="0"/>
                <a:r>
                  <a:rPr lang="en-US" sz="2000" b="1"/>
                  <a:t>0.2</a:t>
                </a:r>
                <a:endParaRPr lang="en-US" sz="5400">
                  <a:latin typeface="Times New Roman" pitchFamily="18" charset="0"/>
                </a:endParaRPr>
              </a:p>
            </p:txBody>
          </p:sp>
          <p:sp>
            <p:nvSpPr>
              <p:cNvPr id="116" name="Rectangle 22"/>
              <p:cNvSpPr>
                <a:spLocks noChangeArrowheads="1"/>
              </p:cNvSpPr>
              <p:nvPr/>
            </p:nvSpPr>
            <p:spPr bwMode="auto">
              <a:xfrm>
                <a:off x="2993" y="2986"/>
                <a:ext cx="222" cy="192"/>
              </a:xfrm>
              <a:prstGeom prst="rect">
                <a:avLst/>
              </a:prstGeom>
              <a:noFill/>
              <a:ln w="9525">
                <a:noFill/>
                <a:miter lim="800000"/>
                <a:headEnd/>
                <a:tailEnd/>
              </a:ln>
            </p:spPr>
            <p:txBody>
              <a:bodyPr wrap="none" lIns="0" tIns="0" rIns="0" bIns="0">
                <a:spAutoFit/>
              </a:bodyPr>
              <a:lstStyle/>
              <a:p>
                <a:pPr algn="ctr" eaLnBrk="0" hangingPunct="0"/>
                <a:r>
                  <a:rPr lang="en-US" sz="2000" b="1"/>
                  <a:t>0.4</a:t>
                </a:r>
                <a:endParaRPr lang="en-US" sz="5400">
                  <a:latin typeface="Times New Roman" pitchFamily="18" charset="0"/>
                </a:endParaRPr>
              </a:p>
            </p:txBody>
          </p:sp>
          <p:sp>
            <p:nvSpPr>
              <p:cNvPr id="117" name="Rectangle 23"/>
              <p:cNvSpPr>
                <a:spLocks noChangeArrowheads="1"/>
              </p:cNvSpPr>
              <p:nvPr/>
            </p:nvSpPr>
            <p:spPr bwMode="auto">
              <a:xfrm>
                <a:off x="2993" y="2638"/>
                <a:ext cx="222" cy="192"/>
              </a:xfrm>
              <a:prstGeom prst="rect">
                <a:avLst/>
              </a:prstGeom>
              <a:noFill/>
              <a:ln w="9525">
                <a:noFill/>
                <a:miter lim="800000"/>
                <a:headEnd/>
                <a:tailEnd/>
              </a:ln>
            </p:spPr>
            <p:txBody>
              <a:bodyPr wrap="none" lIns="0" tIns="0" rIns="0" bIns="0">
                <a:spAutoFit/>
              </a:bodyPr>
              <a:lstStyle/>
              <a:p>
                <a:pPr algn="ctr" eaLnBrk="0" hangingPunct="0"/>
                <a:r>
                  <a:rPr lang="en-US" sz="2000" b="1"/>
                  <a:t>0.6</a:t>
                </a:r>
                <a:endParaRPr lang="en-US" sz="5400">
                  <a:latin typeface="Times New Roman" pitchFamily="18" charset="0"/>
                </a:endParaRPr>
              </a:p>
            </p:txBody>
          </p:sp>
          <p:sp>
            <p:nvSpPr>
              <p:cNvPr id="118" name="Rectangle 24"/>
              <p:cNvSpPr>
                <a:spLocks noChangeArrowheads="1"/>
              </p:cNvSpPr>
              <p:nvPr/>
            </p:nvSpPr>
            <p:spPr bwMode="auto">
              <a:xfrm>
                <a:off x="2993" y="2290"/>
                <a:ext cx="222" cy="192"/>
              </a:xfrm>
              <a:prstGeom prst="rect">
                <a:avLst/>
              </a:prstGeom>
              <a:noFill/>
              <a:ln w="9525">
                <a:noFill/>
                <a:miter lim="800000"/>
                <a:headEnd/>
                <a:tailEnd/>
              </a:ln>
            </p:spPr>
            <p:txBody>
              <a:bodyPr wrap="none" lIns="0" tIns="0" rIns="0" bIns="0">
                <a:spAutoFit/>
              </a:bodyPr>
              <a:lstStyle/>
              <a:p>
                <a:pPr algn="ctr" eaLnBrk="0" hangingPunct="0"/>
                <a:r>
                  <a:rPr lang="en-US" sz="2000" b="1"/>
                  <a:t>0.8</a:t>
                </a:r>
                <a:endParaRPr lang="en-US" sz="5400">
                  <a:latin typeface="Times New Roman" pitchFamily="18" charset="0"/>
                </a:endParaRPr>
              </a:p>
            </p:txBody>
          </p:sp>
          <p:sp>
            <p:nvSpPr>
              <p:cNvPr id="119" name="Rectangle 25"/>
              <p:cNvSpPr>
                <a:spLocks noChangeArrowheads="1"/>
              </p:cNvSpPr>
              <p:nvPr/>
            </p:nvSpPr>
            <p:spPr bwMode="auto">
              <a:xfrm>
                <a:off x="3119" y="1942"/>
                <a:ext cx="89" cy="192"/>
              </a:xfrm>
              <a:prstGeom prst="rect">
                <a:avLst/>
              </a:prstGeom>
              <a:noFill/>
              <a:ln w="9525">
                <a:noFill/>
                <a:miter lim="800000"/>
                <a:headEnd/>
                <a:tailEnd/>
              </a:ln>
            </p:spPr>
            <p:txBody>
              <a:bodyPr wrap="none" lIns="0" tIns="0" rIns="0" bIns="0">
                <a:spAutoFit/>
              </a:bodyPr>
              <a:lstStyle/>
              <a:p>
                <a:pPr algn="ctr" eaLnBrk="0" hangingPunct="0"/>
                <a:r>
                  <a:rPr lang="en-US" sz="2000" b="1"/>
                  <a:t>1</a:t>
                </a:r>
                <a:endParaRPr lang="en-US" sz="5400">
                  <a:latin typeface="Times New Roman" pitchFamily="18" charset="0"/>
                </a:endParaRPr>
              </a:p>
            </p:txBody>
          </p:sp>
          <p:sp>
            <p:nvSpPr>
              <p:cNvPr id="120" name="Rectangle 26"/>
              <p:cNvSpPr>
                <a:spLocks noChangeArrowheads="1"/>
              </p:cNvSpPr>
              <p:nvPr/>
            </p:nvSpPr>
            <p:spPr bwMode="auto">
              <a:xfrm>
                <a:off x="2993" y="1594"/>
                <a:ext cx="222" cy="192"/>
              </a:xfrm>
              <a:prstGeom prst="rect">
                <a:avLst/>
              </a:prstGeom>
              <a:noFill/>
              <a:ln w="9525">
                <a:noFill/>
                <a:miter lim="800000"/>
                <a:headEnd/>
                <a:tailEnd/>
              </a:ln>
            </p:spPr>
            <p:txBody>
              <a:bodyPr wrap="none" lIns="0" tIns="0" rIns="0" bIns="0">
                <a:spAutoFit/>
              </a:bodyPr>
              <a:lstStyle/>
              <a:p>
                <a:pPr algn="ctr" eaLnBrk="0" hangingPunct="0"/>
                <a:r>
                  <a:rPr lang="en-US" sz="2000" b="1"/>
                  <a:t>1.2</a:t>
                </a:r>
                <a:endParaRPr lang="en-US" sz="5400">
                  <a:latin typeface="Times New Roman" pitchFamily="18" charset="0"/>
                </a:endParaRPr>
              </a:p>
            </p:txBody>
          </p:sp>
          <p:sp>
            <p:nvSpPr>
              <p:cNvPr id="121" name="Line 27"/>
              <p:cNvSpPr>
                <a:spLocks noChangeShapeType="1"/>
              </p:cNvSpPr>
              <p:nvPr/>
            </p:nvSpPr>
            <p:spPr bwMode="auto">
              <a:xfrm>
                <a:off x="3296" y="3772"/>
                <a:ext cx="2148" cy="1"/>
              </a:xfrm>
              <a:prstGeom prst="line">
                <a:avLst/>
              </a:prstGeom>
              <a:noFill/>
              <a:ln w="9525">
                <a:solidFill>
                  <a:srgbClr val="000000"/>
                </a:solidFill>
                <a:round/>
                <a:headEnd/>
                <a:tailEnd/>
              </a:ln>
            </p:spPr>
            <p:txBody>
              <a:bodyPr/>
              <a:lstStyle/>
              <a:p>
                <a:endParaRPr lang="en-US"/>
              </a:p>
            </p:txBody>
          </p:sp>
          <p:sp>
            <p:nvSpPr>
              <p:cNvPr id="122" name="Line 28"/>
              <p:cNvSpPr>
                <a:spLocks noChangeShapeType="1"/>
              </p:cNvSpPr>
              <p:nvPr/>
            </p:nvSpPr>
            <p:spPr bwMode="auto">
              <a:xfrm>
                <a:off x="3296" y="3772"/>
                <a:ext cx="1" cy="36"/>
              </a:xfrm>
              <a:prstGeom prst="line">
                <a:avLst/>
              </a:prstGeom>
              <a:noFill/>
              <a:ln w="9525">
                <a:solidFill>
                  <a:srgbClr val="000000"/>
                </a:solidFill>
                <a:round/>
                <a:headEnd/>
                <a:tailEnd/>
              </a:ln>
            </p:spPr>
            <p:txBody>
              <a:bodyPr/>
              <a:lstStyle/>
              <a:p>
                <a:endParaRPr lang="en-US"/>
              </a:p>
            </p:txBody>
          </p:sp>
          <p:sp>
            <p:nvSpPr>
              <p:cNvPr id="123" name="Line 29"/>
              <p:cNvSpPr>
                <a:spLocks noChangeShapeType="1"/>
              </p:cNvSpPr>
              <p:nvPr/>
            </p:nvSpPr>
            <p:spPr bwMode="auto">
              <a:xfrm>
                <a:off x="4370" y="3772"/>
                <a:ext cx="1" cy="36"/>
              </a:xfrm>
              <a:prstGeom prst="line">
                <a:avLst/>
              </a:prstGeom>
              <a:noFill/>
              <a:ln w="9525">
                <a:solidFill>
                  <a:srgbClr val="000000"/>
                </a:solidFill>
                <a:round/>
                <a:headEnd/>
                <a:tailEnd/>
              </a:ln>
            </p:spPr>
            <p:txBody>
              <a:bodyPr/>
              <a:lstStyle/>
              <a:p>
                <a:endParaRPr lang="en-US"/>
              </a:p>
            </p:txBody>
          </p:sp>
          <p:sp>
            <p:nvSpPr>
              <p:cNvPr id="124" name="Line 30"/>
              <p:cNvSpPr>
                <a:spLocks noChangeShapeType="1"/>
              </p:cNvSpPr>
              <p:nvPr/>
            </p:nvSpPr>
            <p:spPr bwMode="auto">
              <a:xfrm>
                <a:off x="5556" y="3772"/>
                <a:ext cx="1" cy="36"/>
              </a:xfrm>
              <a:prstGeom prst="line">
                <a:avLst/>
              </a:prstGeom>
              <a:noFill/>
              <a:ln w="9525">
                <a:solidFill>
                  <a:srgbClr val="000000"/>
                </a:solidFill>
                <a:round/>
                <a:headEnd/>
                <a:tailEnd/>
              </a:ln>
            </p:spPr>
            <p:txBody>
              <a:bodyPr/>
              <a:lstStyle/>
              <a:p>
                <a:endParaRPr lang="en-US"/>
              </a:p>
            </p:txBody>
          </p:sp>
          <p:sp>
            <p:nvSpPr>
              <p:cNvPr id="125" name="Rectangle 31"/>
              <p:cNvSpPr>
                <a:spLocks noChangeArrowheads="1"/>
              </p:cNvSpPr>
              <p:nvPr/>
            </p:nvSpPr>
            <p:spPr bwMode="auto">
              <a:xfrm>
                <a:off x="3343" y="3850"/>
                <a:ext cx="924" cy="192"/>
              </a:xfrm>
              <a:prstGeom prst="rect">
                <a:avLst/>
              </a:prstGeom>
              <a:noFill/>
              <a:ln w="9525">
                <a:noFill/>
                <a:miter lim="800000"/>
                <a:headEnd/>
                <a:tailEnd/>
              </a:ln>
            </p:spPr>
            <p:txBody>
              <a:bodyPr wrap="none" lIns="0" tIns="0" rIns="0" bIns="0">
                <a:spAutoFit/>
              </a:bodyPr>
              <a:lstStyle/>
              <a:p>
                <a:pPr algn="ctr" eaLnBrk="0" hangingPunct="0"/>
                <a:r>
                  <a:rPr lang="en-US" sz="2000" b="1"/>
                  <a:t>Affectionate</a:t>
                </a:r>
                <a:endParaRPr lang="en-US" sz="5400">
                  <a:latin typeface="Times New Roman" pitchFamily="18" charset="0"/>
                </a:endParaRPr>
              </a:p>
            </p:txBody>
          </p:sp>
          <p:sp>
            <p:nvSpPr>
              <p:cNvPr id="126" name="Rectangle 32"/>
              <p:cNvSpPr>
                <a:spLocks noChangeArrowheads="1"/>
              </p:cNvSpPr>
              <p:nvPr/>
            </p:nvSpPr>
            <p:spPr bwMode="auto">
              <a:xfrm>
                <a:off x="4627" y="3850"/>
                <a:ext cx="667" cy="192"/>
              </a:xfrm>
              <a:prstGeom prst="rect">
                <a:avLst/>
              </a:prstGeom>
              <a:noFill/>
              <a:ln w="9525">
                <a:noFill/>
                <a:miter lim="800000"/>
                <a:headEnd/>
                <a:tailEnd/>
              </a:ln>
            </p:spPr>
            <p:txBody>
              <a:bodyPr wrap="none" lIns="0" tIns="0" rIns="0" bIns="0">
                <a:spAutoFit/>
              </a:bodyPr>
              <a:lstStyle/>
              <a:p>
                <a:pPr algn="ctr" eaLnBrk="0" hangingPunct="0"/>
                <a:r>
                  <a:rPr lang="en-US" sz="2000" b="1"/>
                  <a:t>Negative</a:t>
                </a:r>
                <a:endParaRPr lang="en-US" sz="5400">
                  <a:latin typeface="Times New Roman" pitchFamily="18" charset="0"/>
                </a:endParaRPr>
              </a:p>
            </p:txBody>
          </p:sp>
          <p:sp>
            <p:nvSpPr>
              <p:cNvPr id="127" name="Rectangle 33"/>
              <p:cNvSpPr>
                <a:spLocks noChangeArrowheads="1"/>
              </p:cNvSpPr>
              <p:nvPr/>
            </p:nvSpPr>
            <p:spPr bwMode="auto">
              <a:xfrm>
                <a:off x="4132" y="1502"/>
                <a:ext cx="154" cy="146"/>
              </a:xfrm>
              <a:prstGeom prst="rect">
                <a:avLst/>
              </a:prstGeom>
              <a:solidFill>
                <a:srgbClr val="FF0000"/>
              </a:solidFill>
              <a:ln w="9525">
                <a:noFill/>
                <a:miter lim="800000"/>
                <a:headEnd/>
                <a:tailEnd/>
              </a:ln>
            </p:spPr>
            <p:txBody>
              <a:bodyPr/>
              <a:lstStyle/>
              <a:p>
                <a:endParaRPr lang="en-US"/>
              </a:p>
            </p:txBody>
          </p:sp>
          <p:sp>
            <p:nvSpPr>
              <p:cNvPr id="128" name="Rectangle 34"/>
              <p:cNvSpPr>
                <a:spLocks noChangeArrowheads="1"/>
              </p:cNvSpPr>
              <p:nvPr/>
            </p:nvSpPr>
            <p:spPr bwMode="auto">
              <a:xfrm>
                <a:off x="4401" y="1526"/>
                <a:ext cx="1109" cy="154"/>
              </a:xfrm>
              <a:prstGeom prst="rect">
                <a:avLst/>
              </a:prstGeom>
              <a:noFill/>
              <a:ln w="9525">
                <a:noFill/>
                <a:miter lim="800000"/>
                <a:headEnd/>
                <a:tailEnd/>
              </a:ln>
            </p:spPr>
            <p:txBody>
              <a:bodyPr wrap="none" lIns="0" tIns="0" rIns="0" bIns="0">
                <a:spAutoFit/>
              </a:bodyPr>
              <a:lstStyle/>
              <a:p>
                <a:pPr algn="ctr" eaLnBrk="0" hangingPunct="0"/>
                <a:r>
                  <a:rPr lang="en-US" sz="1600" b="1"/>
                  <a:t>Feeding disorders</a:t>
                </a:r>
                <a:endParaRPr lang="en-US" sz="1600">
                  <a:latin typeface="Times New Roman" pitchFamily="18" charset="0"/>
                </a:endParaRPr>
              </a:p>
            </p:txBody>
          </p:sp>
          <p:sp>
            <p:nvSpPr>
              <p:cNvPr id="129" name="Rectangle 35"/>
              <p:cNvSpPr>
                <a:spLocks noChangeArrowheads="1"/>
              </p:cNvSpPr>
              <p:nvPr/>
            </p:nvSpPr>
            <p:spPr bwMode="auto">
              <a:xfrm>
                <a:off x="4396" y="1706"/>
                <a:ext cx="526" cy="154"/>
              </a:xfrm>
              <a:prstGeom prst="rect">
                <a:avLst/>
              </a:prstGeom>
              <a:noFill/>
              <a:ln w="9525">
                <a:noFill/>
                <a:miter lim="800000"/>
                <a:headEnd/>
                <a:tailEnd/>
              </a:ln>
            </p:spPr>
            <p:txBody>
              <a:bodyPr wrap="none" lIns="0" tIns="0" rIns="0" bIns="0">
                <a:spAutoFit/>
              </a:bodyPr>
              <a:lstStyle/>
              <a:p>
                <a:pPr algn="ctr" eaLnBrk="0" hangingPunct="0"/>
                <a:r>
                  <a:rPr lang="en-US" sz="1600" b="1"/>
                  <a:t>Controls</a:t>
                </a:r>
                <a:endParaRPr lang="en-US" sz="1600">
                  <a:latin typeface="Times New Roman" pitchFamily="18" charset="0"/>
                </a:endParaRPr>
              </a:p>
            </p:txBody>
          </p:sp>
          <p:sp>
            <p:nvSpPr>
              <p:cNvPr id="130" name="Rectangle 36"/>
              <p:cNvSpPr>
                <a:spLocks noChangeArrowheads="1"/>
              </p:cNvSpPr>
              <p:nvPr/>
            </p:nvSpPr>
            <p:spPr bwMode="auto">
              <a:xfrm rot="-5400000">
                <a:off x="1811" y="2533"/>
                <a:ext cx="1982" cy="192"/>
              </a:xfrm>
              <a:prstGeom prst="rect">
                <a:avLst/>
              </a:prstGeom>
              <a:noFill/>
              <a:ln w="9525">
                <a:noFill/>
                <a:miter lim="800000"/>
                <a:headEnd/>
                <a:tailEnd/>
              </a:ln>
            </p:spPr>
            <p:txBody>
              <a:bodyPr wrap="none" lIns="0" tIns="0" rIns="0" bIns="0">
                <a:spAutoFit/>
              </a:bodyPr>
              <a:lstStyle/>
              <a:p>
                <a:pPr algn="ctr" eaLnBrk="0" hangingPunct="0"/>
                <a:r>
                  <a:rPr lang="en-US" sz="2000" b="1"/>
                  <a:t>Frequency per 15 minutes</a:t>
                </a:r>
                <a:endParaRPr lang="en-US" sz="5400">
                  <a:latin typeface="Times New Roman" pitchFamily="18" charset="0"/>
                </a:endParaRPr>
              </a:p>
            </p:txBody>
          </p:sp>
          <p:sp>
            <p:nvSpPr>
              <p:cNvPr id="131" name="Rectangle 37"/>
              <p:cNvSpPr>
                <a:spLocks noChangeArrowheads="1"/>
              </p:cNvSpPr>
              <p:nvPr/>
            </p:nvSpPr>
            <p:spPr bwMode="auto">
              <a:xfrm>
                <a:off x="4132" y="1710"/>
                <a:ext cx="154" cy="146"/>
              </a:xfrm>
              <a:prstGeom prst="rect">
                <a:avLst/>
              </a:prstGeom>
              <a:solidFill>
                <a:schemeClr val="folHlink"/>
              </a:solidFill>
              <a:ln w="9525">
                <a:noFill/>
                <a:miter lim="800000"/>
                <a:headEnd/>
                <a:tailEnd/>
              </a:ln>
            </p:spPr>
            <p:txBody>
              <a:bodyPr/>
              <a:lstStyle/>
              <a:p>
                <a:endParaRPr lang="en-US"/>
              </a:p>
            </p:txBody>
          </p:sp>
          <p:sp>
            <p:nvSpPr>
              <p:cNvPr id="132" name="Text Box 38"/>
              <p:cNvSpPr txBox="1">
                <a:spLocks noChangeArrowheads="1"/>
              </p:cNvSpPr>
              <p:nvPr/>
            </p:nvSpPr>
            <p:spPr bwMode="auto">
              <a:xfrm>
                <a:off x="3318" y="1129"/>
                <a:ext cx="1853" cy="461"/>
              </a:xfrm>
              <a:prstGeom prst="rect">
                <a:avLst/>
              </a:prstGeom>
              <a:noFill/>
              <a:ln w="19050">
                <a:noFill/>
                <a:miter lim="800000"/>
                <a:headEnd/>
                <a:tailEnd/>
              </a:ln>
              <a:effectLst/>
            </p:spPr>
            <p:txBody>
              <a:bodyPr wrap="none">
                <a:spAutoFit/>
              </a:bodyPr>
              <a:lstStyle/>
              <a:p>
                <a:r>
                  <a:rPr lang="en-US" altLang="zh-CN" sz="2400" b="1">
                    <a:ea typeface="SimSun" pitchFamily="2" charset="-122"/>
                  </a:rPr>
                  <a:t>Touching Behavior</a:t>
                </a:r>
                <a:r>
                  <a:rPr lang="en-US" altLang="zh-CN" b="1">
                    <a:solidFill>
                      <a:srgbClr val="662D91"/>
                    </a:solidFill>
                    <a:ea typeface="SimSun" pitchFamily="2" charset="-122"/>
                  </a:rPr>
                  <a:t/>
                </a:r>
                <a:br>
                  <a:rPr lang="en-US" altLang="zh-CN" b="1">
                    <a:solidFill>
                      <a:srgbClr val="662D91"/>
                    </a:solidFill>
                    <a:ea typeface="SimSun" pitchFamily="2" charset="-122"/>
                  </a:rPr>
                </a:br>
                <a:endParaRPr lang="en-US" b="1">
                  <a:solidFill>
                    <a:srgbClr val="662D91"/>
                  </a:solidFill>
                </a:endParaRPr>
              </a:p>
            </p:txBody>
          </p:sp>
        </p:grpSp>
      </p:grpSp>
      <p:grpSp>
        <p:nvGrpSpPr>
          <p:cNvPr id="86" name="Group 85"/>
          <p:cNvGrpSpPr/>
          <p:nvPr/>
        </p:nvGrpSpPr>
        <p:grpSpPr>
          <a:xfrm>
            <a:off x="1066800" y="1676400"/>
            <a:ext cx="4267200" cy="4251325"/>
            <a:chOff x="1049800" y="2012205"/>
            <a:chExt cx="4267200" cy="4251325"/>
          </a:xfrm>
        </p:grpSpPr>
        <p:grpSp>
          <p:nvGrpSpPr>
            <p:cNvPr id="87" name="Group 132"/>
            <p:cNvGrpSpPr/>
            <p:nvPr/>
          </p:nvGrpSpPr>
          <p:grpSpPr>
            <a:xfrm>
              <a:off x="1049800" y="2012205"/>
              <a:ext cx="4267200" cy="4251325"/>
              <a:chOff x="4522788" y="1527175"/>
              <a:chExt cx="4267200" cy="4251325"/>
            </a:xfrm>
          </p:grpSpPr>
          <p:sp>
            <p:nvSpPr>
              <p:cNvPr id="89" name="AutoShape 4"/>
              <p:cNvSpPr>
                <a:spLocks noChangeArrowheads="1"/>
              </p:cNvSpPr>
              <p:nvPr/>
            </p:nvSpPr>
            <p:spPr bwMode="auto">
              <a:xfrm>
                <a:off x="4522788" y="1527175"/>
                <a:ext cx="4267200" cy="4251325"/>
              </a:xfrm>
              <a:prstGeom prst="roundRect">
                <a:avLst>
                  <a:gd name="adj" fmla="val 16667"/>
                </a:avLst>
              </a:prstGeom>
              <a:solidFill>
                <a:schemeClr val="accent3">
                  <a:lumMod val="20000"/>
                  <a:lumOff val="80000"/>
                </a:schemeClr>
              </a:solidFill>
              <a:ln w="38100">
                <a:solidFill>
                  <a:srgbClr val="00B050"/>
                </a:solidFill>
                <a:round/>
                <a:headEnd/>
                <a:tailEnd/>
              </a:ln>
              <a:effectLst/>
            </p:spPr>
            <p:txBody>
              <a:bodyPr wrap="none" anchor="ctr"/>
              <a:lstStyle/>
              <a:p>
                <a:endParaRPr lang="en-US"/>
              </a:p>
            </p:txBody>
          </p:sp>
          <p:sp>
            <p:nvSpPr>
              <p:cNvPr id="90" name="Text Box 10"/>
              <p:cNvSpPr txBox="1">
                <a:spLocks noChangeArrowheads="1"/>
              </p:cNvSpPr>
              <p:nvPr/>
            </p:nvSpPr>
            <p:spPr bwMode="auto">
              <a:xfrm rot="-5400000">
                <a:off x="3806825" y="3063876"/>
                <a:ext cx="1804987" cy="366712"/>
              </a:xfrm>
              <a:prstGeom prst="rect">
                <a:avLst/>
              </a:prstGeom>
              <a:noFill/>
              <a:ln w="9525">
                <a:noFill/>
                <a:miter lim="800000"/>
                <a:headEnd/>
                <a:tailEnd/>
              </a:ln>
            </p:spPr>
            <p:txBody>
              <a:bodyPr>
                <a:spAutoFit/>
              </a:bodyPr>
              <a:lstStyle/>
              <a:p>
                <a:pPr algn="ctr">
                  <a:spcBef>
                    <a:spcPct val="50000"/>
                  </a:spcBef>
                </a:pPr>
                <a:r>
                  <a:rPr lang="en-US" b="1"/>
                  <a:t>MDI score</a:t>
                </a:r>
              </a:p>
            </p:txBody>
          </p:sp>
          <p:sp>
            <p:nvSpPr>
              <p:cNvPr id="91" name="TextBox 6"/>
              <p:cNvSpPr txBox="1">
                <a:spLocks noChangeArrowheads="1"/>
              </p:cNvSpPr>
              <p:nvPr/>
            </p:nvSpPr>
            <p:spPr bwMode="auto">
              <a:xfrm>
                <a:off x="6804025" y="3222625"/>
                <a:ext cx="398463" cy="396875"/>
              </a:xfrm>
              <a:prstGeom prst="rect">
                <a:avLst/>
              </a:prstGeom>
              <a:noFill/>
              <a:ln w="9525">
                <a:noFill/>
                <a:miter lim="800000"/>
                <a:headEnd/>
                <a:tailEnd/>
              </a:ln>
            </p:spPr>
            <p:txBody>
              <a:bodyPr>
                <a:spAutoFit/>
              </a:bodyPr>
              <a:lstStyle/>
              <a:p>
                <a:pPr algn="ctr"/>
                <a:r>
                  <a:rPr lang="en-US" sz="2000" b="1"/>
                  <a:t>*</a:t>
                </a:r>
              </a:p>
            </p:txBody>
          </p:sp>
          <p:sp>
            <p:nvSpPr>
              <p:cNvPr id="92" name="TextBox 7"/>
              <p:cNvSpPr txBox="1">
                <a:spLocks noChangeArrowheads="1"/>
              </p:cNvSpPr>
              <p:nvPr/>
            </p:nvSpPr>
            <p:spPr bwMode="auto">
              <a:xfrm>
                <a:off x="7847013" y="2965450"/>
                <a:ext cx="398462" cy="396875"/>
              </a:xfrm>
              <a:prstGeom prst="rect">
                <a:avLst/>
              </a:prstGeom>
              <a:noFill/>
              <a:ln w="9525">
                <a:noFill/>
                <a:miter lim="800000"/>
                <a:headEnd/>
                <a:tailEnd/>
              </a:ln>
            </p:spPr>
            <p:txBody>
              <a:bodyPr>
                <a:spAutoFit/>
              </a:bodyPr>
              <a:lstStyle/>
              <a:p>
                <a:pPr algn="ctr"/>
                <a:r>
                  <a:rPr lang="en-US" sz="2000" b="1"/>
                  <a:t>*</a:t>
                </a:r>
              </a:p>
            </p:txBody>
          </p:sp>
          <p:grpSp>
            <p:nvGrpSpPr>
              <p:cNvPr id="93" name="Group 9"/>
              <p:cNvGrpSpPr>
                <a:grpSpLocks noChangeAspect="1"/>
              </p:cNvGrpSpPr>
              <p:nvPr/>
            </p:nvGrpSpPr>
            <p:grpSpPr bwMode="auto">
              <a:xfrm>
                <a:off x="4795838" y="1643063"/>
                <a:ext cx="3700462" cy="4078287"/>
                <a:chOff x="3199" y="1353"/>
                <a:chExt cx="2331" cy="2569"/>
              </a:xfrm>
            </p:grpSpPr>
            <p:sp>
              <p:nvSpPr>
                <p:cNvPr id="94" name="AutoShape 10"/>
                <p:cNvSpPr>
                  <a:spLocks noChangeAspect="1" noChangeArrowheads="1" noTextEdit="1"/>
                </p:cNvSpPr>
                <p:nvPr/>
              </p:nvSpPr>
              <p:spPr bwMode="auto">
                <a:xfrm>
                  <a:off x="3199" y="1353"/>
                  <a:ext cx="2331" cy="2569"/>
                </a:xfrm>
                <a:prstGeom prst="rect">
                  <a:avLst/>
                </a:prstGeom>
                <a:noFill/>
                <a:ln w="9525">
                  <a:noFill/>
                  <a:miter lim="800000"/>
                  <a:headEnd/>
                  <a:tailEnd/>
                </a:ln>
              </p:spPr>
              <p:txBody>
                <a:bodyPr/>
                <a:lstStyle/>
                <a:p>
                  <a:endParaRPr lang="en-US"/>
                </a:p>
              </p:txBody>
            </p:sp>
            <p:sp>
              <p:nvSpPr>
                <p:cNvPr id="95" name="Rectangle 11"/>
                <p:cNvSpPr>
                  <a:spLocks noChangeArrowheads="1"/>
                </p:cNvSpPr>
                <p:nvPr/>
              </p:nvSpPr>
              <p:spPr bwMode="auto">
                <a:xfrm>
                  <a:off x="3761" y="1805"/>
                  <a:ext cx="259" cy="1381"/>
                </a:xfrm>
                <a:prstGeom prst="rect">
                  <a:avLst/>
                </a:prstGeom>
                <a:solidFill>
                  <a:schemeClr val="folHlink"/>
                </a:solidFill>
                <a:ln w="9525">
                  <a:noFill/>
                  <a:miter lim="800000"/>
                  <a:headEnd/>
                  <a:tailEnd/>
                </a:ln>
              </p:spPr>
              <p:txBody>
                <a:bodyPr/>
                <a:lstStyle/>
                <a:p>
                  <a:endParaRPr lang="en-US"/>
                </a:p>
              </p:txBody>
            </p:sp>
            <p:sp>
              <p:nvSpPr>
                <p:cNvPr id="97" name="Rectangle 12"/>
                <p:cNvSpPr>
                  <a:spLocks noChangeArrowheads="1"/>
                </p:cNvSpPr>
                <p:nvPr/>
              </p:nvSpPr>
              <p:spPr bwMode="auto">
                <a:xfrm>
                  <a:off x="4407" y="2559"/>
                  <a:ext cx="253" cy="627"/>
                </a:xfrm>
                <a:prstGeom prst="rect">
                  <a:avLst/>
                </a:prstGeom>
                <a:solidFill>
                  <a:srgbClr val="FF99CC"/>
                </a:solidFill>
                <a:ln w="9525">
                  <a:noFill/>
                  <a:miter lim="800000"/>
                  <a:headEnd/>
                  <a:tailEnd/>
                </a:ln>
              </p:spPr>
              <p:txBody>
                <a:bodyPr/>
                <a:lstStyle/>
                <a:p>
                  <a:endParaRPr lang="en-US"/>
                </a:p>
              </p:txBody>
            </p:sp>
            <p:sp>
              <p:nvSpPr>
                <p:cNvPr id="99" name="Rectangle 13"/>
                <p:cNvSpPr>
                  <a:spLocks noChangeArrowheads="1"/>
                </p:cNvSpPr>
                <p:nvPr/>
              </p:nvSpPr>
              <p:spPr bwMode="auto">
                <a:xfrm>
                  <a:off x="5047" y="2396"/>
                  <a:ext cx="259" cy="790"/>
                </a:xfrm>
                <a:prstGeom prst="rect">
                  <a:avLst/>
                </a:prstGeom>
                <a:solidFill>
                  <a:srgbClr val="FF2525"/>
                </a:solidFill>
                <a:ln w="9525">
                  <a:noFill/>
                  <a:miter lim="800000"/>
                  <a:headEnd/>
                  <a:tailEnd/>
                </a:ln>
              </p:spPr>
              <p:txBody>
                <a:bodyPr/>
                <a:lstStyle/>
                <a:p>
                  <a:endParaRPr lang="en-US"/>
                </a:p>
              </p:txBody>
            </p:sp>
            <p:sp>
              <p:nvSpPr>
                <p:cNvPr id="133" name="Line 14"/>
                <p:cNvSpPr>
                  <a:spLocks noChangeShapeType="1"/>
                </p:cNvSpPr>
                <p:nvPr/>
              </p:nvSpPr>
              <p:spPr bwMode="auto">
                <a:xfrm>
                  <a:off x="3567" y="1522"/>
                  <a:ext cx="1" cy="1664"/>
                </a:xfrm>
                <a:prstGeom prst="line">
                  <a:avLst/>
                </a:prstGeom>
                <a:noFill/>
                <a:ln w="19050">
                  <a:solidFill>
                    <a:srgbClr val="000000"/>
                  </a:solidFill>
                  <a:round/>
                  <a:headEnd/>
                  <a:tailEnd/>
                </a:ln>
              </p:spPr>
              <p:txBody>
                <a:bodyPr/>
                <a:lstStyle/>
                <a:p>
                  <a:endParaRPr lang="en-US"/>
                </a:p>
              </p:txBody>
            </p:sp>
            <p:sp>
              <p:nvSpPr>
                <p:cNvPr id="138" name="Line 15"/>
                <p:cNvSpPr>
                  <a:spLocks noChangeShapeType="1"/>
                </p:cNvSpPr>
                <p:nvPr/>
              </p:nvSpPr>
              <p:spPr bwMode="auto">
                <a:xfrm>
                  <a:off x="3525" y="3186"/>
                  <a:ext cx="42" cy="1"/>
                </a:xfrm>
                <a:prstGeom prst="line">
                  <a:avLst/>
                </a:prstGeom>
                <a:noFill/>
                <a:ln w="19050">
                  <a:solidFill>
                    <a:srgbClr val="000000"/>
                  </a:solidFill>
                  <a:round/>
                  <a:headEnd/>
                  <a:tailEnd/>
                </a:ln>
              </p:spPr>
              <p:txBody>
                <a:bodyPr/>
                <a:lstStyle/>
                <a:p>
                  <a:endParaRPr lang="en-US"/>
                </a:p>
              </p:txBody>
            </p:sp>
            <p:sp>
              <p:nvSpPr>
                <p:cNvPr id="171" name="Line 16"/>
                <p:cNvSpPr>
                  <a:spLocks noChangeShapeType="1"/>
                </p:cNvSpPr>
                <p:nvPr/>
              </p:nvSpPr>
              <p:spPr bwMode="auto">
                <a:xfrm>
                  <a:off x="3525" y="2909"/>
                  <a:ext cx="42" cy="1"/>
                </a:xfrm>
                <a:prstGeom prst="line">
                  <a:avLst/>
                </a:prstGeom>
                <a:noFill/>
                <a:ln w="19050">
                  <a:solidFill>
                    <a:srgbClr val="000000"/>
                  </a:solidFill>
                  <a:round/>
                  <a:headEnd/>
                  <a:tailEnd/>
                </a:ln>
              </p:spPr>
              <p:txBody>
                <a:bodyPr/>
                <a:lstStyle/>
                <a:p>
                  <a:endParaRPr lang="en-US"/>
                </a:p>
              </p:txBody>
            </p:sp>
            <p:sp>
              <p:nvSpPr>
                <p:cNvPr id="172" name="Line 17"/>
                <p:cNvSpPr>
                  <a:spLocks noChangeShapeType="1"/>
                </p:cNvSpPr>
                <p:nvPr/>
              </p:nvSpPr>
              <p:spPr bwMode="auto">
                <a:xfrm>
                  <a:off x="3525" y="2631"/>
                  <a:ext cx="42" cy="1"/>
                </a:xfrm>
                <a:prstGeom prst="line">
                  <a:avLst/>
                </a:prstGeom>
                <a:noFill/>
                <a:ln w="19050">
                  <a:solidFill>
                    <a:srgbClr val="000000"/>
                  </a:solidFill>
                  <a:round/>
                  <a:headEnd/>
                  <a:tailEnd/>
                </a:ln>
              </p:spPr>
              <p:txBody>
                <a:bodyPr/>
                <a:lstStyle/>
                <a:p>
                  <a:endParaRPr lang="en-US"/>
                </a:p>
              </p:txBody>
            </p:sp>
            <p:sp>
              <p:nvSpPr>
                <p:cNvPr id="173" name="Line 18"/>
                <p:cNvSpPr>
                  <a:spLocks noChangeShapeType="1"/>
                </p:cNvSpPr>
                <p:nvPr/>
              </p:nvSpPr>
              <p:spPr bwMode="auto">
                <a:xfrm>
                  <a:off x="3525" y="2354"/>
                  <a:ext cx="42" cy="1"/>
                </a:xfrm>
                <a:prstGeom prst="line">
                  <a:avLst/>
                </a:prstGeom>
                <a:noFill/>
                <a:ln w="19050">
                  <a:solidFill>
                    <a:srgbClr val="000000"/>
                  </a:solidFill>
                  <a:round/>
                  <a:headEnd/>
                  <a:tailEnd/>
                </a:ln>
              </p:spPr>
              <p:txBody>
                <a:bodyPr/>
                <a:lstStyle/>
                <a:p>
                  <a:endParaRPr lang="en-US"/>
                </a:p>
              </p:txBody>
            </p:sp>
            <p:sp>
              <p:nvSpPr>
                <p:cNvPr id="174" name="Line 19"/>
                <p:cNvSpPr>
                  <a:spLocks noChangeShapeType="1"/>
                </p:cNvSpPr>
                <p:nvPr/>
              </p:nvSpPr>
              <p:spPr bwMode="auto">
                <a:xfrm>
                  <a:off x="3525" y="2077"/>
                  <a:ext cx="42" cy="1"/>
                </a:xfrm>
                <a:prstGeom prst="line">
                  <a:avLst/>
                </a:prstGeom>
                <a:noFill/>
                <a:ln w="19050">
                  <a:solidFill>
                    <a:srgbClr val="000000"/>
                  </a:solidFill>
                  <a:round/>
                  <a:headEnd/>
                  <a:tailEnd/>
                </a:ln>
              </p:spPr>
              <p:txBody>
                <a:bodyPr/>
                <a:lstStyle/>
                <a:p>
                  <a:endParaRPr lang="en-US"/>
                </a:p>
              </p:txBody>
            </p:sp>
            <p:sp>
              <p:nvSpPr>
                <p:cNvPr id="175" name="Line 20"/>
                <p:cNvSpPr>
                  <a:spLocks noChangeShapeType="1"/>
                </p:cNvSpPr>
                <p:nvPr/>
              </p:nvSpPr>
              <p:spPr bwMode="auto">
                <a:xfrm>
                  <a:off x="3525" y="1799"/>
                  <a:ext cx="42" cy="1"/>
                </a:xfrm>
                <a:prstGeom prst="line">
                  <a:avLst/>
                </a:prstGeom>
                <a:noFill/>
                <a:ln w="19050">
                  <a:solidFill>
                    <a:srgbClr val="000000"/>
                  </a:solidFill>
                  <a:round/>
                  <a:headEnd/>
                  <a:tailEnd/>
                </a:ln>
              </p:spPr>
              <p:txBody>
                <a:bodyPr/>
                <a:lstStyle/>
                <a:p>
                  <a:endParaRPr lang="en-US"/>
                </a:p>
              </p:txBody>
            </p:sp>
            <p:sp>
              <p:nvSpPr>
                <p:cNvPr id="176" name="Line 21"/>
                <p:cNvSpPr>
                  <a:spLocks noChangeShapeType="1"/>
                </p:cNvSpPr>
                <p:nvPr/>
              </p:nvSpPr>
              <p:spPr bwMode="auto">
                <a:xfrm>
                  <a:off x="3525" y="1522"/>
                  <a:ext cx="42" cy="1"/>
                </a:xfrm>
                <a:prstGeom prst="line">
                  <a:avLst/>
                </a:prstGeom>
                <a:noFill/>
                <a:ln w="19050">
                  <a:solidFill>
                    <a:srgbClr val="000000"/>
                  </a:solidFill>
                  <a:round/>
                  <a:headEnd/>
                  <a:tailEnd/>
                </a:ln>
              </p:spPr>
              <p:txBody>
                <a:bodyPr/>
                <a:lstStyle/>
                <a:p>
                  <a:endParaRPr lang="en-US"/>
                </a:p>
              </p:txBody>
            </p:sp>
            <p:sp>
              <p:nvSpPr>
                <p:cNvPr id="177" name="Line 22"/>
                <p:cNvSpPr>
                  <a:spLocks noChangeShapeType="1"/>
                </p:cNvSpPr>
                <p:nvPr/>
              </p:nvSpPr>
              <p:spPr bwMode="auto">
                <a:xfrm>
                  <a:off x="3567" y="3186"/>
                  <a:ext cx="1933" cy="1"/>
                </a:xfrm>
                <a:prstGeom prst="line">
                  <a:avLst/>
                </a:prstGeom>
                <a:noFill/>
                <a:ln w="19050">
                  <a:solidFill>
                    <a:srgbClr val="000000"/>
                  </a:solidFill>
                  <a:round/>
                  <a:headEnd/>
                  <a:tailEnd/>
                </a:ln>
              </p:spPr>
              <p:txBody>
                <a:bodyPr/>
                <a:lstStyle/>
                <a:p>
                  <a:endParaRPr lang="en-US"/>
                </a:p>
              </p:txBody>
            </p:sp>
            <p:sp>
              <p:nvSpPr>
                <p:cNvPr id="178" name="Line 23"/>
                <p:cNvSpPr>
                  <a:spLocks noChangeShapeType="1"/>
                </p:cNvSpPr>
                <p:nvPr/>
              </p:nvSpPr>
              <p:spPr bwMode="auto">
                <a:xfrm flipV="1">
                  <a:off x="3567" y="3186"/>
                  <a:ext cx="1" cy="36"/>
                </a:xfrm>
                <a:prstGeom prst="line">
                  <a:avLst/>
                </a:prstGeom>
                <a:noFill/>
                <a:ln w="19050">
                  <a:solidFill>
                    <a:srgbClr val="000000"/>
                  </a:solidFill>
                  <a:round/>
                  <a:headEnd/>
                  <a:tailEnd/>
                </a:ln>
              </p:spPr>
              <p:txBody>
                <a:bodyPr/>
                <a:lstStyle/>
                <a:p>
                  <a:endParaRPr lang="en-US"/>
                </a:p>
              </p:txBody>
            </p:sp>
            <p:sp>
              <p:nvSpPr>
                <p:cNvPr id="179" name="Line 24"/>
                <p:cNvSpPr>
                  <a:spLocks noChangeShapeType="1"/>
                </p:cNvSpPr>
                <p:nvPr/>
              </p:nvSpPr>
              <p:spPr bwMode="auto">
                <a:xfrm flipV="1">
                  <a:off x="4213" y="3186"/>
                  <a:ext cx="1" cy="36"/>
                </a:xfrm>
                <a:prstGeom prst="line">
                  <a:avLst/>
                </a:prstGeom>
                <a:noFill/>
                <a:ln w="19050">
                  <a:solidFill>
                    <a:srgbClr val="000000"/>
                  </a:solidFill>
                  <a:round/>
                  <a:headEnd/>
                  <a:tailEnd/>
                </a:ln>
              </p:spPr>
              <p:txBody>
                <a:bodyPr/>
                <a:lstStyle/>
                <a:p>
                  <a:endParaRPr lang="en-US"/>
                </a:p>
              </p:txBody>
            </p:sp>
            <p:sp>
              <p:nvSpPr>
                <p:cNvPr id="180" name="Line 25"/>
                <p:cNvSpPr>
                  <a:spLocks noChangeShapeType="1"/>
                </p:cNvSpPr>
                <p:nvPr/>
              </p:nvSpPr>
              <p:spPr bwMode="auto">
                <a:xfrm flipV="1">
                  <a:off x="4854" y="3186"/>
                  <a:ext cx="1" cy="36"/>
                </a:xfrm>
                <a:prstGeom prst="line">
                  <a:avLst/>
                </a:prstGeom>
                <a:noFill/>
                <a:ln w="19050">
                  <a:solidFill>
                    <a:srgbClr val="000000"/>
                  </a:solidFill>
                  <a:round/>
                  <a:headEnd/>
                  <a:tailEnd/>
                </a:ln>
              </p:spPr>
              <p:txBody>
                <a:bodyPr/>
                <a:lstStyle/>
                <a:p>
                  <a:endParaRPr lang="en-US"/>
                </a:p>
              </p:txBody>
            </p:sp>
            <p:sp>
              <p:nvSpPr>
                <p:cNvPr id="181" name="Line 26"/>
                <p:cNvSpPr>
                  <a:spLocks noChangeShapeType="1"/>
                </p:cNvSpPr>
                <p:nvPr/>
              </p:nvSpPr>
              <p:spPr bwMode="auto">
                <a:xfrm flipV="1">
                  <a:off x="5500" y="3186"/>
                  <a:ext cx="1" cy="36"/>
                </a:xfrm>
                <a:prstGeom prst="line">
                  <a:avLst/>
                </a:prstGeom>
                <a:noFill/>
                <a:ln w="19050">
                  <a:solidFill>
                    <a:srgbClr val="000000"/>
                  </a:solidFill>
                  <a:round/>
                  <a:headEnd/>
                  <a:tailEnd/>
                </a:ln>
              </p:spPr>
              <p:txBody>
                <a:bodyPr/>
                <a:lstStyle/>
                <a:p>
                  <a:endParaRPr lang="en-US"/>
                </a:p>
              </p:txBody>
            </p:sp>
            <p:sp>
              <p:nvSpPr>
                <p:cNvPr id="182" name="Rectangle 27"/>
                <p:cNvSpPr>
                  <a:spLocks noChangeArrowheads="1"/>
                </p:cNvSpPr>
                <p:nvPr/>
              </p:nvSpPr>
              <p:spPr bwMode="auto">
                <a:xfrm>
                  <a:off x="3320" y="3120"/>
                  <a:ext cx="142" cy="154"/>
                </a:xfrm>
                <a:prstGeom prst="rect">
                  <a:avLst/>
                </a:prstGeom>
                <a:noFill/>
                <a:ln w="9525">
                  <a:noFill/>
                  <a:miter lim="800000"/>
                  <a:headEnd/>
                  <a:tailEnd/>
                </a:ln>
              </p:spPr>
              <p:txBody>
                <a:bodyPr wrap="none" lIns="0" tIns="0" rIns="0" bIns="0">
                  <a:spAutoFit/>
                </a:bodyPr>
                <a:lstStyle/>
                <a:p>
                  <a:r>
                    <a:rPr lang="en-US" sz="1600" b="1">
                      <a:solidFill>
                        <a:srgbClr val="000000"/>
                      </a:solidFill>
                    </a:rPr>
                    <a:t>85</a:t>
                  </a:r>
                  <a:endParaRPr lang="en-US"/>
                </a:p>
              </p:txBody>
            </p:sp>
            <p:sp>
              <p:nvSpPr>
                <p:cNvPr id="183" name="Rectangle 28"/>
                <p:cNvSpPr>
                  <a:spLocks noChangeArrowheads="1"/>
                </p:cNvSpPr>
                <p:nvPr/>
              </p:nvSpPr>
              <p:spPr bwMode="auto">
                <a:xfrm>
                  <a:off x="3320" y="2842"/>
                  <a:ext cx="142" cy="154"/>
                </a:xfrm>
                <a:prstGeom prst="rect">
                  <a:avLst/>
                </a:prstGeom>
                <a:noFill/>
                <a:ln w="9525">
                  <a:noFill/>
                  <a:miter lim="800000"/>
                  <a:headEnd/>
                  <a:tailEnd/>
                </a:ln>
              </p:spPr>
              <p:txBody>
                <a:bodyPr wrap="none" lIns="0" tIns="0" rIns="0" bIns="0">
                  <a:spAutoFit/>
                </a:bodyPr>
                <a:lstStyle/>
                <a:p>
                  <a:r>
                    <a:rPr lang="en-US" sz="1600" b="1">
                      <a:solidFill>
                        <a:srgbClr val="000000"/>
                      </a:solidFill>
                    </a:rPr>
                    <a:t>90</a:t>
                  </a:r>
                  <a:endParaRPr lang="en-US"/>
                </a:p>
              </p:txBody>
            </p:sp>
            <p:sp>
              <p:nvSpPr>
                <p:cNvPr id="184" name="Rectangle 29"/>
                <p:cNvSpPr>
                  <a:spLocks noChangeArrowheads="1"/>
                </p:cNvSpPr>
                <p:nvPr/>
              </p:nvSpPr>
              <p:spPr bwMode="auto">
                <a:xfrm>
                  <a:off x="3320" y="2565"/>
                  <a:ext cx="142" cy="154"/>
                </a:xfrm>
                <a:prstGeom prst="rect">
                  <a:avLst/>
                </a:prstGeom>
                <a:noFill/>
                <a:ln w="9525">
                  <a:noFill/>
                  <a:miter lim="800000"/>
                  <a:headEnd/>
                  <a:tailEnd/>
                </a:ln>
              </p:spPr>
              <p:txBody>
                <a:bodyPr wrap="none" lIns="0" tIns="0" rIns="0" bIns="0">
                  <a:spAutoFit/>
                </a:bodyPr>
                <a:lstStyle/>
                <a:p>
                  <a:r>
                    <a:rPr lang="en-US" sz="1600" b="1">
                      <a:solidFill>
                        <a:srgbClr val="000000"/>
                      </a:solidFill>
                    </a:rPr>
                    <a:t>95</a:t>
                  </a:r>
                  <a:endParaRPr lang="en-US"/>
                </a:p>
              </p:txBody>
            </p:sp>
            <p:sp>
              <p:nvSpPr>
                <p:cNvPr id="185" name="Rectangle 30"/>
                <p:cNvSpPr>
                  <a:spLocks noChangeArrowheads="1"/>
                </p:cNvSpPr>
                <p:nvPr/>
              </p:nvSpPr>
              <p:spPr bwMode="auto">
                <a:xfrm>
                  <a:off x="3247" y="2288"/>
                  <a:ext cx="213" cy="154"/>
                </a:xfrm>
                <a:prstGeom prst="rect">
                  <a:avLst/>
                </a:prstGeom>
                <a:noFill/>
                <a:ln w="9525">
                  <a:noFill/>
                  <a:miter lim="800000"/>
                  <a:headEnd/>
                  <a:tailEnd/>
                </a:ln>
              </p:spPr>
              <p:txBody>
                <a:bodyPr wrap="none" lIns="0" tIns="0" rIns="0" bIns="0">
                  <a:spAutoFit/>
                </a:bodyPr>
                <a:lstStyle/>
                <a:p>
                  <a:r>
                    <a:rPr lang="en-US" sz="1600" b="1">
                      <a:solidFill>
                        <a:srgbClr val="000000"/>
                      </a:solidFill>
                    </a:rPr>
                    <a:t>100</a:t>
                  </a:r>
                  <a:endParaRPr lang="en-US"/>
                </a:p>
              </p:txBody>
            </p:sp>
            <p:sp>
              <p:nvSpPr>
                <p:cNvPr id="186" name="Rectangle 31"/>
                <p:cNvSpPr>
                  <a:spLocks noChangeArrowheads="1"/>
                </p:cNvSpPr>
                <p:nvPr/>
              </p:nvSpPr>
              <p:spPr bwMode="auto">
                <a:xfrm>
                  <a:off x="3247" y="2010"/>
                  <a:ext cx="213" cy="154"/>
                </a:xfrm>
                <a:prstGeom prst="rect">
                  <a:avLst/>
                </a:prstGeom>
                <a:noFill/>
                <a:ln w="9525">
                  <a:noFill/>
                  <a:miter lim="800000"/>
                  <a:headEnd/>
                  <a:tailEnd/>
                </a:ln>
              </p:spPr>
              <p:txBody>
                <a:bodyPr wrap="none" lIns="0" tIns="0" rIns="0" bIns="0">
                  <a:spAutoFit/>
                </a:bodyPr>
                <a:lstStyle/>
                <a:p>
                  <a:r>
                    <a:rPr lang="en-US" sz="1600" b="1">
                      <a:solidFill>
                        <a:srgbClr val="000000"/>
                      </a:solidFill>
                    </a:rPr>
                    <a:t>105</a:t>
                  </a:r>
                  <a:endParaRPr lang="en-US"/>
                </a:p>
              </p:txBody>
            </p:sp>
            <p:sp>
              <p:nvSpPr>
                <p:cNvPr id="187" name="Rectangle 32"/>
                <p:cNvSpPr>
                  <a:spLocks noChangeArrowheads="1"/>
                </p:cNvSpPr>
                <p:nvPr/>
              </p:nvSpPr>
              <p:spPr bwMode="auto">
                <a:xfrm>
                  <a:off x="3247" y="1733"/>
                  <a:ext cx="213" cy="154"/>
                </a:xfrm>
                <a:prstGeom prst="rect">
                  <a:avLst/>
                </a:prstGeom>
                <a:noFill/>
                <a:ln w="9525">
                  <a:noFill/>
                  <a:miter lim="800000"/>
                  <a:headEnd/>
                  <a:tailEnd/>
                </a:ln>
              </p:spPr>
              <p:txBody>
                <a:bodyPr wrap="none" lIns="0" tIns="0" rIns="0" bIns="0">
                  <a:spAutoFit/>
                </a:bodyPr>
                <a:lstStyle/>
                <a:p>
                  <a:r>
                    <a:rPr lang="en-US" sz="1600" b="1">
                      <a:solidFill>
                        <a:srgbClr val="000000"/>
                      </a:solidFill>
                    </a:rPr>
                    <a:t>110</a:t>
                  </a:r>
                  <a:endParaRPr lang="en-US"/>
                </a:p>
              </p:txBody>
            </p:sp>
            <p:sp>
              <p:nvSpPr>
                <p:cNvPr id="188" name="Rectangle 33"/>
                <p:cNvSpPr>
                  <a:spLocks noChangeArrowheads="1"/>
                </p:cNvSpPr>
                <p:nvPr/>
              </p:nvSpPr>
              <p:spPr bwMode="auto">
                <a:xfrm>
                  <a:off x="3247" y="1456"/>
                  <a:ext cx="213" cy="154"/>
                </a:xfrm>
                <a:prstGeom prst="rect">
                  <a:avLst/>
                </a:prstGeom>
                <a:noFill/>
                <a:ln w="9525">
                  <a:noFill/>
                  <a:miter lim="800000"/>
                  <a:headEnd/>
                  <a:tailEnd/>
                </a:ln>
              </p:spPr>
              <p:txBody>
                <a:bodyPr wrap="none" lIns="0" tIns="0" rIns="0" bIns="0">
                  <a:spAutoFit/>
                </a:bodyPr>
                <a:lstStyle/>
                <a:p>
                  <a:r>
                    <a:rPr lang="en-US" sz="1600" b="1">
                      <a:solidFill>
                        <a:srgbClr val="000000"/>
                      </a:solidFill>
                    </a:rPr>
                    <a:t>115</a:t>
                  </a:r>
                  <a:endParaRPr lang="en-US"/>
                </a:p>
              </p:txBody>
            </p:sp>
            <p:sp>
              <p:nvSpPr>
                <p:cNvPr id="189" name="Rectangle 34"/>
                <p:cNvSpPr>
                  <a:spLocks noChangeArrowheads="1"/>
                </p:cNvSpPr>
                <p:nvPr/>
              </p:nvSpPr>
              <p:spPr bwMode="auto">
                <a:xfrm>
                  <a:off x="3682" y="3289"/>
                  <a:ext cx="403" cy="134"/>
                </a:xfrm>
                <a:prstGeom prst="rect">
                  <a:avLst/>
                </a:prstGeom>
                <a:noFill/>
                <a:ln w="9525">
                  <a:noFill/>
                  <a:miter lim="800000"/>
                  <a:headEnd/>
                  <a:tailEnd/>
                </a:ln>
              </p:spPr>
              <p:txBody>
                <a:bodyPr wrap="none" lIns="0" tIns="0" rIns="0" bIns="0">
                  <a:spAutoFit/>
                </a:bodyPr>
                <a:lstStyle/>
                <a:p>
                  <a:r>
                    <a:rPr lang="en-US" sz="1400" b="1" dirty="0">
                      <a:solidFill>
                        <a:srgbClr val="000000"/>
                      </a:solidFill>
                    </a:rPr>
                    <a:t>Healthy</a:t>
                  </a:r>
                  <a:endParaRPr lang="en-US" dirty="0"/>
                </a:p>
              </p:txBody>
            </p:sp>
            <p:sp>
              <p:nvSpPr>
                <p:cNvPr id="190" name="Rectangle 35"/>
                <p:cNvSpPr>
                  <a:spLocks noChangeArrowheads="1"/>
                </p:cNvSpPr>
                <p:nvPr/>
              </p:nvSpPr>
              <p:spPr bwMode="auto">
                <a:xfrm>
                  <a:off x="3718" y="3433"/>
                  <a:ext cx="329" cy="134"/>
                </a:xfrm>
                <a:prstGeom prst="rect">
                  <a:avLst/>
                </a:prstGeom>
                <a:noFill/>
                <a:ln w="9525">
                  <a:noFill/>
                  <a:miter lim="800000"/>
                  <a:headEnd/>
                  <a:tailEnd/>
                </a:ln>
              </p:spPr>
              <p:txBody>
                <a:bodyPr wrap="none" lIns="0" tIns="0" rIns="0" bIns="0">
                  <a:spAutoFit/>
                </a:bodyPr>
                <a:lstStyle/>
                <a:p>
                  <a:r>
                    <a:rPr lang="en-US" sz="1400" b="1">
                      <a:solidFill>
                        <a:srgbClr val="000000"/>
                      </a:solidFill>
                    </a:rPr>
                    <a:t>eaters</a:t>
                  </a:r>
                  <a:endParaRPr lang="en-US"/>
                </a:p>
              </p:txBody>
            </p:sp>
            <p:sp>
              <p:nvSpPr>
                <p:cNvPr id="191" name="Rectangle 36"/>
                <p:cNvSpPr>
                  <a:spLocks noChangeArrowheads="1"/>
                </p:cNvSpPr>
                <p:nvPr/>
              </p:nvSpPr>
              <p:spPr bwMode="auto">
                <a:xfrm>
                  <a:off x="4383" y="3289"/>
                  <a:ext cx="292" cy="134"/>
                </a:xfrm>
                <a:prstGeom prst="rect">
                  <a:avLst/>
                </a:prstGeom>
                <a:noFill/>
                <a:ln w="9525">
                  <a:noFill/>
                  <a:miter lim="800000"/>
                  <a:headEnd/>
                  <a:tailEnd/>
                </a:ln>
              </p:spPr>
              <p:txBody>
                <a:bodyPr wrap="none" lIns="0" tIns="0" rIns="0" bIns="0">
                  <a:spAutoFit/>
                </a:bodyPr>
                <a:lstStyle/>
                <a:p>
                  <a:r>
                    <a:rPr lang="en-US" sz="1400" b="1">
                      <a:solidFill>
                        <a:srgbClr val="000000"/>
                      </a:solidFill>
                    </a:rPr>
                    <a:t>Picky</a:t>
                  </a:r>
                  <a:endParaRPr lang="en-US"/>
                </a:p>
              </p:txBody>
            </p:sp>
            <p:sp>
              <p:nvSpPr>
                <p:cNvPr id="192" name="Rectangle 37"/>
                <p:cNvSpPr>
                  <a:spLocks noChangeArrowheads="1"/>
                </p:cNvSpPr>
                <p:nvPr/>
              </p:nvSpPr>
              <p:spPr bwMode="auto">
                <a:xfrm>
                  <a:off x="4358" y="3433"/>
                  <a:ext cx="329" cy="134"/>
                </a:xfrm>
                <a:prstGeom prst="rect">
                  <a:avLst/>
                </a:prstGeom>
                <a:noFill/>
                <a:ln w="9525">
                  <a:noFill/>
                  <a:miter lim="800000"/>
                  <a:headEnd/>
                  <a:tailEnd/>
                </a:ln>
              </p:spPr>
              <p:txBody>
                <a:bodyPr wrap="none" lIns="0" tIns="0" rIns="0" bIns="0">
                  <a:spAutoFit/>
                </a:bodyPr>
                <a:lstStyle/>
                <a:p>
                  <a:r>
                    <a:rPr lang="en-US" sz="1400" b="1">
                      <a:solidFill>
                        <a:srgbClr val="000000"/>
                      </a:solidFill>
                    </a:rPr>
                    <a:t>eaters</a:t>
                  </a:r>
                  <a:endParaRPr lang="en-US"/>
                </a:p>
              </p:txBody>
            </p:sp>
            <p:sp>
              <p:nvSpPr>
                <p:cNvPr id="193" name="Rectangle 38"/>
                <p:cNvSpPr>
                  <a:spLocks noChangeArrowheads="1"/>
                </p:cNvSpPr>
                <p:nvPr/>
              </p:nvSpPr>
              <p:spPr bwMode="auto">
                <a:xfrm>
                  <a:off x="4944" y="3289"/>
                  <a:ext cx="453" cy="134"/>
                </a:xfrm>
                <a:prstGeom prst="rect">
                  <a:avLst/>
                </a:prstGeom>
                <a:noFill/>
                <a:ln w="9525">
                  <a:noFill/>
                  <a:miter lim="800000"/>
                  <a:headEnd/>
                  <a:tailEnd/>
                </a:ln>
              </p:spPr>
              <p:txBody>
                <a:bodyPr wrap="none" lIns="0" tIns="0" rIns="0" bIns="0">
                  <a:spAutoFit/>
                </a:bodyPr>
                <a:lstStyle/>
                <a:p>
                  <a:r>
                    <a:rPr lang="en-US" sz="1400" b="1">
                      <a:solidFill>
                        <a:srgbClr val="000000"/>
                      </a:solidFill>
                    </a:rPr>
                    <a:t>Children</a:t>
                  </a:r>
                  <a:endParaRPr lang="en-US"/>
                </a:p>
              </p:txBody>
            </p:sp>
            <p:sp>
              <p:nvSpPr>
                <p:cNvPr id="194" name="Rectangle 39"/>
                <p:cNvSpPr>
                  <a:spLocks noChangeArrowheads="1"/>
                </p:cNvSpPr>
                <p:nvPr/>
              </p:nvSpPr>
              <p:spPr bwMode="auto">
                <a:xfrm>
                  <a:off x="5071" y="3433"/>
                  <a:ext cx="223" cy="134"/>
                </a:xfrm>
                <a:prstGeom prst="rect">
                  <a:avLst/>
                </a:prstGeom>
                <a:noFill/>
                <a:ln w="9525">
                  <a:noFill/>
                  <a:miter lim="800000"/>
                  <a:headEnd/>
                  <a:tailEnd/>
                </a:ln>
              </p:spPr>
              <p:txBody>
                <a:bodyPr wrap="none" lIns="0" tIns="0" rIns="0" bIns="0">
                  <a:spAutoFit/>
                </a:bodyPr>
                <a:lstStyle/>
                <a:p>
                  <a:r>
                    <a:rPr lang="en-US" sz="1400" b="1">
                      <a:solidFill>
                        <a:srgbClr val="000000"/>
                      </a:solidFill>
                    </a:rPr>
                    <a:t>with</a:t>
                  </a:r>
                  <a:endParaRPr lang="en-US"/>
                </a:p>
              </p:txBody>
            </p:sp>
            <p:sp>
              <p:nvSpPr>
                <p:cNvPr id="195" name="Rectangle 40"/>
                <p:cNvSpPr>
                  <a:spLocks noChangeArrowheads="1"/>
                </p:cNvSpPr>
                <p:nvPr/>
              </p:nvSpPr>
              <p:spPr bwMode="auto">
                <a:xfrm>
                  <a:off x="4962" y="3578"/>
                  <a:ext cx="427" cy="134"/>
                </a:xfrm>
                <a:prstGeom prst="rect">
                  <a:avLst/>
                </a:prstGeom>
                <a:noFill/>
                <a:ln w="9525">
                  <a:noFill/>
                  <a:miter lim="800000"/>
                  <a:headEnd/>
                  <a:tailEnd/>
                </a:ln>
              </p:spPr>
              <p:txBody>
                <a:bodyPr wrap="none" lIns="0" tIns="0" rIns="0" bIns="0">
                  <a:spAutoFit/>
                </a:bodyPr>
                <a:lstStyle/>
                <a:p>
                  <a:r>
                    <a:rPr lang="en-US" sz="1400" b="1">
                      <a:solidFill>
                        <a:srgbClr val="000000"/>
                      </a:solidFill>
                    </a:rPr>
                    <a:t>infantile</a:t>
                  </a:r>
                  <a:endParaRPr lang="en-US"/>
                </a:p>
              </p:txBody>
            </p:sp>
            <p:sp>
              <p:nvSpPr>
                <p:cNvPr id="196" name="Rectangle 41"/>
                <p:cNvSpPr>
                  <a:spLocks noChangeArrowheads="1"/>
                </p:cNvSpPr>
                <p:nvPr/>
              </p:nvSpPr>
              <p:spPr bwMode="auto">
                <a:xfrm>
                  <a:off x="4938" y="3723"/>
                  <a:ext cx="459" cy="134"/>
                </a:xfrm>
                <a:prstGeom prst="rect">
                  <a:avLst/>
                </a:prstGeom>
                <a:noFill/>
                <a:ln w="9525">
                  <a:noFill/>
                  <a:miter lim="800000"/>
                  <a:headEnd/>
                  <a:tailEnd/>
                </a:ln>
              </p:spPr>
              <p:txBody>
                <a:bodyPr wrap="none" lIns="0" tIns="0" rIns="0" bIns="0">
                  <a:spAutoFit/>
                </a:bodyPr>
                <a:lstStyle/>
                <a:p>
                  <a:r>
                    <a:rPr lang="en-US" sz="1400" b="1">
                      <a:solidFill>
                        <a:srgbClr val="000000"/>
                      </a:solidFill>
                    </a:rPr>
                    <a:t>anorexia</a:t>
                  </a:r>
                  <a:endParaRPr lang="en-US"/>
                </a:p>
              </p:txBody>
            </p:sp>
          </p:grpSp>
        </p:grpSp>
        <p:sp>
          <p:nvSpPr>
            <p:cNvPr id="88" name="Rectangle 34"/>
            <p:cNvSpPr>
              <a:spLocks noChangeArrowheads="1"/>
            </p:cNvSpPr>
            <p:nvPr/>
          </p:nvSpPr>
          <p:spPr bwMode="auto">
            <a:xfrm>
              <a:off x="1493838" y="5883275"/>
              <a:ext cx="1054969" cy="215444"/>
            </a:xfrm>
            <a:prstGeom prst="rect">
              <a:avLst/>
            </a:prstGeom>
            <a:noFill/>
            <a:ln w="9525">
              <a:noFill/>
              <a:miter lim="800000"/>
              <a:headEnd/>
              <a:tailEnd/>
            </a:ln>
          </p:spPr>
          <p:txBody>
            <a:bodyPr wrap="none" lIns="0" tIns="0" rIns="0" bIns="0">
              <a:spAutoFit/>
            </a:bodyPr>
            <a:lstStyle/>
            <a:p>
              <a:r>
                <a:rPr lang="en-US" sz="1400" dirty="0" smtClean="0">
                  <a:solidFill>
                    <a:srgbClr val="000000"/>
                  </a:solidFill>
                </a:rPr>
                <a:t>Chatoor et.al</a:t>
              </a:r>
              <a:r>
                <a:rPr lang="en-US" sz="1400" b="1" dirty="0" smtClean="0">
                  <a:solidFill>
                    <a:srgbClr val="000000"/>
                  </a:solidFill>
                </a:rPr>
                <a:t>. </a:t>
              </a:r>
              <a:endParaRPr lang="en-US" dirty="0"/>
            </a:p>
          </p:txBody>
        </p:sp>
      </p:grpSp>
    </p:spTree>
    <p:extLst>
      <p:ext uri="{BB962C8B-B14F-4D97-AF65-F5344CB8AC3E}">
        <p14:creationId xmlns:p14="http://schemas.microsoft.com/office/powerpoint/2010/main" val="39226270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xit" presetSubtype="0" fill="hold" nodeType="withEffect">
                                  <p:stCondLst>
                                    <p:cond delay="0"/>
                                  </p:stCondLst>
                                  <p:childTnLst>
                                    <p:animEffect transition="out" filter="fade">
                                      <p:cBhvr>
                                        <p:cTn id="9" dur="250"/>
                                        <p:tgtEl>
                                          <p:spTgt spid="13"/>
                                        </p:tgtEl>
                                      </p:cBhvr>
                                    </p:animEffect>
                                    <p:set>
                                      <p:cBhvr>
                                        <p:cTn id="10" dur="1" fill="hold">
                                          <p:stCondLst>
                                            <p:cond delay="249"/>
                                          </p:stCondLst>
                                        </p:cTn>
                                        <p:tgtEl>
                                          <p:spTgt spid="13"/>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75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xit" presetSubtype="0" fill="hold" nodeType="withEffect">
                                  <p:stCondLst>
                                    <p:cond delay="0"/>
                                  </p:stCondLst>
                                  <p:childTnLst>
                                    <p:animEffect transition="out" filter="fade">
                                      <p:cBhvr>
                                        <p:cTn id="20" dur="500"/>
                                        <p:tgtEl>
                                          <p:spTgt spid="14"/>
                                        </p:tgtEl>
                                      </p:cBhvr>
                                    </p:animEffect>
                                    <p:set>
                                      <p:cBhvr>
                                        <p:cTn id="21" dur="1" fill="hold">
                                          <p:stCondLst>
                                            <p:cond delay="499"/>
                                          </p:stCondLst>
                                        </p:cTn>
                                        <p:tgtEl>
                                          <p:spTgt spid="14"/>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75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xit" presetSubtype="0" fill="hold" nodeType="withEffect">
                                  <p:stCondLst>
                                    <p:cond delay="0"/>
                                  </p:stCondLst>
                                  <p:childTnLst>
                                    <p:animEffect transition="out" filter="fade">
                                      <p:cBhvr>
                                        <p:cTn id="31" dur="500"/>
                                        <p:tgtEl>
                                          <p:spTgt spid="17"/>
                                        </p:tgtEl>
                                      </p:cBhvr>
                                    </p:animEffect>
                                    <p:set>
                                      <p:cBhvr>
                                        <p:cTn id="32" dur="1" fill="hold">
                                          <p:stCondLst>
                                            <p:cond delay="499"/>
                                          </p:stCondLst>
                                        </p:cTn>
                                        <p:tgtEl>
                                          <p:spTgt spid="17"/>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childTnLst>
                                </p:cTn>
                              </p:par>
                              <p:par>
                                <p:cTn id="35" presetID="55" presetClass="entr" presetSubtype="0"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strVal val="#ppt_w*0.70"/>
                                          </p:val>
                                        </p:tav>
                                        <p:tav tm="100000">
                                          <p:val>
                                            <p:strVal val="#ppt_w"/>
                                          </p:val>
                                        </p:tav>
                                      </p:tavLst>
                                    </p:anim>
                                    <p:anim calcmode="lin" valueType="num">
                                      <p:cBhvr>
                                        <p:cTn id="38" dur="1000" fill="hold"/>
                                        <p:tgtEl>
                                          <p:spTgt spid="2"/>
                                        </p:tgtEl>
                                        <p:attrNameLst>
                                          <p:attrName>ppt_h</p:attrName>
                                        </p:attrNameLst>
                                      </p:cBhvr>
                                      <p:tavLst>
                                        <p:tav tm="0">
                                          <p:val>
                                            <p:strVal val="#ppt_h"/>
                                          </p:val>
                                        </p:tav>
                                        <p:tav tm="100000">
                                          <p:val>
                                            <p:strVal val="#ppt_h"/>
                                          </p:val>
                                        </p:tav>
                                      </p:tavLst>
                                    </p:anim>
                                    <p:animEffect transition="in" filter="fade">
                                      <p:cBhvr>
                                        <p:cTn id="39" dur="1000"/>
                                        <p:tgtEl>
                                          <p:spTgt spid="2"/>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nodeType="clickEffect">
                                  <p:stCondLst>
                                    <p:cond delay="0"/>
                                  </p:stCondLst>
                                  <p:childTnLst>
                                    <p:set>
                                      <p:cBhvr>
                                        <p:cTn id="43" dur="1" fill="hold">
                                          <p:stCondLst>
                                            <p:cond delay="0"/>
                                          </p:stCondLst>
                                        </p:cTn>
                                        <p:tgtEl>
                                          <p:spTgt spid="2"/>
                                        </p:tgtEl>
                                        <p:attrNameLst>
                                          <p:attrName>style.visibility</p:attrName>
                                        </p:attrNameLst>
                                      </p:cBhvr>
                                      <p:to>
                                        <p:strVal val="hidden"/>
                                      </p:to>
                                    </p:set>
                                  </p:childTnLst>
                                </p:cTn>
                              </p:par>
                              <p:par>
                                <p:cTn id="44" presetID="55" presetClass="entr" presetSubtype="0" fill="hold" nodeType="with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p:cTn id="46" dur="1000" fill="hold"/>
                                        <p:tgtEl>
                                          <p:spTgt spid="86"/>
                                        </p:tgtEl>
                                        <p:attrNameLst>
                                          <p:attrName>ppt_w</p:attrName>
                                        </p:attrNameLst>
                                      </p:cBhvr>
                                      <p:tavLst>
                                        <p:tav tm="0">
                                          <p:val>
                                            <p:strVal val="#ppt_w*0.70"/>
                                          </p:val>
                                        </p:tav>
                                        <p:tav tm="100000">
                                          <p:val>
                                            <p:strVal val="#ppt_w"/>
                                          </p:val>
                                        </p:tav>
                                      </p:tavLst>
                                    </p:anim>
                                    <p:anim calcmode="lin" valueType="num">
                                      <p:cBhvr>
                                        <p:cTn id="47" dur="1000" fill="hold"/>
                                        <p:tgtEl>
                                          <p:spTgt spid="86"/>
                                        </p:tgtEl>
                                        <p:attrNameLst>
                                          <p:attrName>ppt_h</p:attrName>
                                        </p:attrNameLst>
                                      </p:cBhvr>
                                      <p:tavLst>
                                        <p:tav tm="0">
                                          <p:val>
                                            <p:strVal val="#ppt_h"/>
                                          </p:val>
                                        </p:tav>
                                        <p:tav tm="100000">
                                          <p:val>
                                            <p:strVal val="#ppt_h"/>
                                          </p:val>
                                        </p:tav>
                                      </p:tavLst>
                                    </p:anim>
                                    <p:animEffect transition="in" filter="fade">
                                      <p:cBhvr>
                                        <p:cTn id="48" dur="1000"/>
                                        <p:tgtEl>
                                          <p:spTgt spid="86"/>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86"/>
                                        </p:tgtEl>
                                        <p:attrNameLst>
                                          <p:attrName>style.visibility</p:attrName>
                                        </p:attrNameLst>
                                      </p:cBhvr>
                                      <p:to>
                                        <p:strVal val="hidden"/>
                                      </p:to>
                                    </p:set>
                                  </p:childTnLst>
                                </p:cTn>
                              </p:par>
                              <p:par>
                                <p:cTn id="53" presetID="55" presetClass="entr" presetSubtype="0" fill="hold" grpId="0" nodeType="withEffect">
                                  <p:stCondLst>
                                    <p:cond delay="0"/>
                                  </p:stCondLst>
                                  <p:childTnLst>
                                    <p:set>
                                      <p:cBhvr>
                                        <p:cTn id="54" dur="1" fill="hold">
                                          <p:stCondLst>
                                            <p:cond delay="0"/>
                                          </p:stCondLst>
                                        </p:cTn>
                                        <p:tgtEl>
                                          <p:spTgt spid="96"/>
                                        </p:tgtEl>
                                        <p:attrNameLst>
                                          <p:attrName>style.visibility</p:attrName>
                                        </p:attrNameLst>
                                      </p:cBhvr>
                                      <p:to>
                                        <p:strVal val="visible"/>
                                      </p:to>
                                    </p:set>
                                    <p:anim calcmode="lin" valueType="num">
                                      <p:cBhvr>
                                        <p:cTn id="55" dur="1000" fill="hold"/>
                                        <p:tgtEl>
                                          <p:spTgt spid="96"/>
                                        </p:tgtEl>
                                        <p:attrNameLst>
                                          <p:attrName>ppt_w</p:attrName>
                                        </p:attrNameLst>
                                      </p:cBhvr>
                                      <p:tavLst>
                                        <p:tav tm="0">
                                          <p:val>
                                            <p:strVal val="#ppt_w*0.70"/>
                                          </p:val>
                                        </p:tav>
                                        <p:tav tm="100000">
                                          <p:val>
                                            <p:strVal val="#ppt_w"/>
                                          </p:val>
                                        </p:tav>
                                      </p:tavLst>
                                    </p:anim>
                                    <p:anim calcmode="lin" valueType="num">
                                      <p:cBhvr>
                                        <p:cTn id="56" dur="1000" fill="hold"/>
                                        <p:tgtEl>
                                          <p:spTgt spid="96"/>
                                        </p:tgtEl>
                                        <p:attrNameLst>
                                          <p:attrName>ppt_h</p:attrName>
                                        </p:attrNameLst>
                                      </p:cBhvr>
                                      <p:tavLst>
                                        <p:tav tm="0">
                                          <p:val>
                                            <p:strVal val="#ppt_h"/>
                                          </p:val>
                                        </p:tav>
                                        <p:tav tm="100000">
                                          <p:val>
                                            <p:strVal val="#ppt_h"/>
                                          </p:val>
                                        </p:tav>
                                      </p:tavLst>
                                    </p:anim>
                                    <p:animEffect transition="in" filter="fade">
                                      <p:cBhvr>
                                        <p:cTn id="57" dur="1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6" grpId="0"/>
      <p:bldP spid="18" grpId="0"/>
      <p:bldP spid="19" grpId="0"/>
      <p:bldP spid="9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2" name="Rectangle 2"/>
          <p:cNvSpPr>
            <a:spLocks noGrp="1" noChangeArrowheads="1"/>
          </p:cNvSpPr>
          <p:nvPr>
            <p:ph type="title"/>
          </p:nvPr>
        </p:nvSpPr>
        <p:spPr>
          <a:xfrm>
            <a:off x="96838" y="0"/>
            <a:ext cx="7980362" cy="1143000"/>
          </a:xfrm>
        </p:spPr>
        <p:txBody>
          <a:bodyPr>
            <a:normAutofit/>
          </a:bodyPr>
          <a:lstStyle/>
          <a:p>
            <a:r>
              <a:rPr lang="en-US" sz="3600" dirty="0" smtClean="0"/>
              <a:t>IQ – appropriate vs. destructive concern</a:t>
            </a:r>
            <a:endParaRPr lang="en-US" sz="3600" dirty="0"/>
          </a:p>
        </p:txBody>
      </p:sp>
      <p:sp>
        <p:nvSpPr>
          <p:cNvPr id="609283" name="Rectangle 3"/>
          <p:cNvSpPr>
            <a:spLocks noGrp="1" noChangeArrowheads="1"/>
          </p:cNvSpPr>
          <p:nvPr>
            <p:ph type="body" idx="1"/>
          </p:nvPr>
        </p:nvSpPr>
        <p:spPr/>
        <p:txBody>
          <a:bodyPr/>
          <a:lstStyle/>
          <a:p>
            <a:endParaRPr lang="en-GB" dirty="0"/>
          </a:p>
        </p:txBody>
      </p:sp>
      <p:pic>
        <p:nvPicPr>
          <p:cNvPr id="609284" name="Picture 4" descr="iq"/>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6019800" y="2816225"/>
            <a:ext cx="2238375" cy="2438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09285" name="Picture 5" descr="iq-up"/>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3911600" y="2598738"/>
            <a:ext cx="1524000" cy="16049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09286" name="Picture 6" descr="Drummer"/>
          <p:cNvPicPr>
            <a:picLocks noChangeAspect="1" noChangeArrowheads="1"/>
          </p:cNvPicPr>
          <p:nvPr/>
        </p:nvPicPr>
        <p:blipFill>
          <a:blip r:embed="rId5" cstate="print">
            <a:grayscl/>
            <a:extLst>
              <a:ext uri="{28A0092B-C50C-407E-A947-70E740481C1C}">
                <a14:useLocalDpi xmlns:a14="http://schemas.microsoft.com/office/drawing/2010/main" val="0"/>
              </a:ext>
            </a:extLst>
          </a:blip>
          <a:srcRect r="4465"/>
          <a:stretch>
            <a:fillRect/>
          </a:stretch>
        </p:blipFill>
        <p:spPr bwMode="auto">
          <a:xfrm>
            <a:off x="533400" y="2847975"/>
            <a:ext cx="2827338" cy="21939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09288" name="Picture 8" descr="shift%20in%20IQ"/>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67000" y="1682750"/>
            <a:ext cx="3287713" cy="456406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2" name="Group 11"/>
          <p:cNvGrpSpPr>
            <a:grpSpLocks/>
          </p:cNvGrpSpPr>
          <p:nvPr/>
        </p:nvGrpSpPr>
        <p:grpSpPr bwMode="auto">
          <a:xfrm>
            <a:off x="3438525" y="4310063"/>
            <a:ext cx="2497138" cy="265112"/>
            <a:chOff x="2372" y="2715"/>
            <a:chExt cx="1573" cy="167"/>
          </a:xfrm>
        </p:grpSpPr>
        <p:sp>
          <p:nvSpPr>
            <p:cNvPr id="609287" name="Line 7"/>
            <p:cNvSpPr>
              <a:spLocks noChangeShapeType="1"/>
            </p:cNvSpPr>
            <p:nvPr/>
          </p:nvSpPr>
          <p:spPr bwMode="auto">
            <a:xfrm>
              <a:off x="2372" y="2800"/>
              <a:ext cx="1573"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09289" name="Line 9"/>
            <p:cNvSpPr>
              <a:spLocks noChangeShapeType="1"/>
            </p:cNvSpPr>
            <p:nvPr/>
          </p:nvSpPr>
          <p:spPr bwMode="auto">
            <a:xfrm>
              <a:off x="3181" y="2727"/>
              <a:ext cx="155" cy="155"/>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09290" name="Line 10"/>
            <p:cNvSpPr>
              <a:spLocks noChangeShapeType="1"/>
            </p:cNvSpPr>
            <p:nvPr/>
          </p:nvSpPr>
          <p:spPr bwMode="auto">
            <a:xfrm>
              <a:off x="3277" y="2715"/>
              <a:ext cx="155" cy="155"/>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34519251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609288"/>
                                        </p:tgtEl>
                                        <p:attrNameLst>
                                          <p:attrName>style.visibility</p:attrName>
                                        </p:attrNameLst>
                                      </p:cBhvr>
                                      <p:to>
                                        <p:strVal val="hidden"/>
                                      </p:to>
                                    </p:set>
                                  </p:childTnLst>
                                </p:cTn>
                              </p:par>
                              <p:par>
                                <p:cTn id="7" presetID="2" presetClass="entr" presetSubtype="8" fill="hold" nodeType="withEffect">
                                  <p:stCondLst>
                                    <p:cond delay="0"/>
                                  </p:stCondLst>
                                  <p:childTnLst>
                                    <p:set>
                                      <p:cBhvr>
                                        <p:cTn id="8" dur="1" fill="hold">
                                          <p:stCondLst>
                                            <p:cond delay="0"/>
                                          </p:stCondLst>
                                        </p:cTn>
                                        <p:tgtEl>
                                          <p:spTgt spid="609286"/>
                                        </p:tgtEl>
                                        <p:attrNameLst>
                                          <p:attrName>style.visibility</p:attrName>
                                        </p:attrNameLst>
                                      </p:cBhvr>
                                      <p:to>
                                        <p:strVal val="visible"/>
                                      </p:to>
                                    </p:set>
                                    <p:anim calcmode="lin" valueType="num">
                                      <p:cBhvr additive="base">
                                        <p:cTn id="9" dur="500" fill="hold"/>
                                        <p:tgtEl>
                                          <p:spTgt spid="609286"/>
                                        </p:tgtEl>
                                        <p:attrNameLst>
                                          <p:attrName>ppt_x</p:attrName>
                                        </p:attrNameLst>
                                      </p:cBhvr>
                                      <p:tavLst>
                                        <p:tav tm="0">
                                          <p:val>
                                            <p:strVal val="0-#ppt_w/2"/>
                                          </p:val>
                                        </p:tav>
                                        <p:tav tm="100000">
                                          <p:val>
                                            <p:strVal val="#ppt_x"/>
                                          </p:val>
                                        </p:tav>
                                      </p:tavLst>
                                    </p:anim>
                                    <p:anim calcmode="lin" valueType="num">
                                      <p:cBhvr additive="base">
                                        <p:cTn id="10" dur="500" fill="hold"/>
                                        <p:tgtEl>
                                          <p:spTgt spid="609286"/>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60928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609284"/>
                                        </p:tgtEl>
                                        <p:attrNameLst>
                                          <p:attrName>style.visibility</p:attrName>
                                        </p:attrNameLst>
                                      </p:cBhvr>
                                      <p:to>
                                        <p:strVal val="visible"/>
                                      </p:to>
                                    </p:set>
                                    <p:anim calcmode="lin" valueType="num">
                                      <p:cBhvr additive="base">
                                        <p:cTn id="23" dur="500" fill="hold"/>
                                        <p:tgtEl>
                                          <p:spTgt spid="609284"/>
                                        </p:tgtEl>
                                        <p:attrNameLst>
                                          <p:attrName>ppt_x</p:attrName>
                                        </p:attrNameLst>
                                      </p:cBhvr>
                                      <p:tavLst>
                                        <p:tav tm="0">
                                          <p:val>
                                            <p:strVal val="1+#ppt_w/2"/>
                                          </p:val>
                                        </p:tav>
                                        <p:tav tm="100000">
                                          <p:val>
                                            <p:strVal val="#ppt_x"/>
                                          </p:val>
                                        </p:tav>
                                      </p:tavLst>
                                    </p:anim>
                                    <p:anim calcmode="lin" valueType="num">
                                      <p:cBhvr additive="base">
                                        <p:cTn id="24" dur="500" fill="hold"/>
                                        <p:tgtEl>
                                          <p:spTgt spid="6092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13516</TotalTime>
  <Words>3430</Words>
  <Application>Microsoft Office PowerPoint</Application>
  <PresentationFormat>On-screen Show (4:3)</PresentationFormat>
  <Paragraphs>935</Paragraphs>
  <Slides>52</Slides>
  <Notes>44</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PowerPoint Presentation</vt:lpstr>
      <vt:lpstr>PowerPoint Presentation</vt:lpstr>
      <vt:lpstr>PowerPoint Presentation</vt:lpstr>
      <vt:lpstr>Feeding concerns are a universal problem</vt:lpstr>
      <vt:lpstr>Wide variation in the reported prevalence</vt:lpstr>
      <vt:lpstr>World wide surveys show consistent results</vt:lpstr>
      <vt:lpstr>Children implicated by concerned parents</vt:lpstr>
      <vt:lpstr>Serious issues that require resolution</vt:lpstr>
      <vt:lpstr>IQ – appropriate vs. destructive concern</vt:lpstr>
      <vt:lpstr>Definitions of “picky eaters”</vt:lpstr>
      <vt:lpstr>“Picky eating”</vt:lpstr>
      <vt:lpstr>PowerPoint Presentation</vt:lpstr>
      <vt:lpstr>Nomenclature</vt:lpstr>
      <vt:lpstr>PowerPoint Presentation</vt:lpstr>
      <vt:lpstr>Only 50% of mothers think pediatricians’ suggestions resolved Picky Eating</vt:lpstr>
      <vt:lpstr>Maternal strategies to counter                                    feeding difficulties</vt:lpstr>
      <vt:lpstr>PowerPoint Presentation</vt:lpstr>
      <vt:lpstr>PowerPoint Presentation</vt:lpstr>
      <vt:lpstr>Identification of feeding difficulties -Presenting features or clues</vt:lpstr>
      <vt:lpstr>Positioning ‘the hips affect the lips’</vt:lpstr>
      <vt:lpstr>Growth Assessment: Anthropometry </vt:lpstr>
      <vt:lpstr>Identification of feeding difficulties Red flags</vt:lpstr>
      <vt:lpstr>PowerPoint Presentation</vt:lpstr>
      <vt:lpstr>PowerPoint Presentation</vt:lpstr>
      <vt:lpstr>PowerPoint Presentation</vt:lpstr>
      <vt:lpstr>PowerPoint Presentation</vt:lpstr>
      <vt:lpstr>PowerPoint Presentation</vt:lpstr>
      <vt:lpstr>Early attempts at classification</vt:lpstr>
      <vt:lpstr>The population of children with feeding difficulties</vt:lpstr>
      <vt:lpstr>The population of children with feeding difficulties</vt:lpstr>
      <vt:lpstr>PowerPoint Presentation</vt:lpstr>
      <vt:lpstr>Chatoor classified feeding disorders</vt:lpstr>
      <vt:lpstr>Many considered poor feeders are actually within the normal range</vt:lpstr>
      <vt:lpstr>PowerPoint Presentation</vt:lpstr>
      <vt:lpstr>Limited appetite</vt:lpstr>
      <vt:lpstr>Limited appetite</vt:lpstr>
      <vt:lpstr>Feeding guidelines for all children</vt:lpstr>
      <vt:lpstr> …but there are limits</vt:lpstr>
      <vt:lpstr>Limited appetite</vt:lpstr>
      <vt:lpstr>Selective</vt:lpstr>
      <vt:lpstr>Expanding selectivity Taking development into account </vt:lpstr>
      <vt:lpstr>PowerPoint Presentation</vt:lpstr>
      <vt:lpstr>Neophobia                                                                               is a normal phenomenon early in life</vt:lpstr>
      <vt:lpstr>Selectivity</vt:lpstr>
      <vt:lpstr>Fear of feeding</vt:lpstr>
      <vt:lpstr>Fear of Feeding</vt:lpstr>
      <vt:lpstr>……but it is not all about the child </vt:lpstr>
      <vt:lpstr>…the feeding dynamic involves a dyad </vt:lpstr>
      <vt:lpstr>Feeding styles</vt:lpstr>
      <vt:lpstr>Algorithm for the management of feeding difficulties</vt:lpstr>
      <vt:lpstr>In conclusion </vt:lpstr>
      <vt:lpstr>Closing Video</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Meded1</cp:lastModifiedBy>
  <cp:revision>198</cp:revision>
  <dcterms:created xsi:type="dcterms:W3CDTF">2015-04-15T04:10:33Z</dcterms:created>
  <dcterms:modified xsi:type="dcterms:W3CDTF">2016-02-03T18:20:33Z</dcterms:modified>
</cp:coreProperties>
</file>