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8"/>
  </p:notesMasterIdLst>
  <p:handoutMasterIdLst>
    <p:handoutMasterId r:id="rId99"/>
  </p:handoutMasterIdLst>
  <p:sldIdLst>
    <p:sldId id="256" r:id="rId2"/>
    <p:sldId id="264" r:id="rId3"/>
    <p:sldId id="323" r:id="rId4"/>
    <p:sldId id="438" r:id="rId5"/>
    <p:sldId id="269" r:id="rId6"/>
    <p:sldId id="494" r:id="rId7"/>
    <p:sldId id="440" r:id="rId8"/>
    <p:sldId id="464" r:id="rId9"/>
    <p:sldId id="271" r:id="rId10"/>
    <p:sldId id="495" r:id="rId11"/>
    <p:sldId id="465" r:id="rId12"/>
    <p:sldId id="441" r:id="rId13"/>
    <p:sldId id="480" r:id="rId14"/>
    <p:sldId id="496" r:id="rId15"/>
    <p:sldId id="481" r:id="rId16"/>
    <p:sldId id="446" r:id="rId17"/>
    <p:sldId id="500" r:id="rId18"/>
    <p:sldId id="482" r:id="rId19"/>
    <p:sldId id="483" r:id="rId20"/>
    <p:sldId id="452" r:id="rId21"/>
    <p:sldId id="498" r:id="rId22"/>
    <p:sldId id="445" r:id="rId23"/>
    <p:sldId id="501" r:id="rId24"/>
    <p:sldId id="443" r:id="rId25"/>
    <p:sldId id="502" r:id="rId26"/>
    <p:sldId id="444" r:id="rId27"/>
    <p:sldId id="503" r:id="rId28"/>
    <p:sldId id="463" r:id="rId29"/>
    <p:sldId id="504" r:id="rId30"/>
    <p:sldId id="466" r:id="rId31"/>
    <p:sldId id="505" r:id="rId32"/>
    <p:sldId id="450" r:id="rId33"/>
    <p:sldId id="462" r:id="rId34"/>
    <p:sldId id="324" r:id="rId35"/>
    <p:sldId id="356" r:id="rId36"/>
    <p:sldId id="506" r:id="rId37"/>
    <p:sldId id="358" r:id="rId38"/>
    <p:sldId id="359" r:id="rId39"/>
    <p:sldId id="403" r:id="rId40"/>
    <p:sldId id="507" r:id="rId41"/>
    <p:sldId id="484" r:id="rId42"/>
    <p:sldId id="508" r:id="rId43"/>
    <p:sldId id="467" r:id="rId44"/>
    <p:sldId id="476" r:id="rId45"/>
    <p:sldId id="522" r:id="rId46"/>
    <p:sldId id="470" r:id="rId47"/>
    <p:sldId id="471" r:id="rId48"/>
    <p:sldId id="326" r:id="rId49"/>
    <p:sldId id="422" r:id="rId50"/>
    <p:sldId id="510" r:id="rId51"/>
    <p:sldId id="473" r:id="rId52"/>
    <p:sldId id="487" r:id="rId53"/>
    <p:sldId id="380" r:id="rId54"/>
    <p:sldId id="511" r:id="rId55"/>
    <p:sldId id="383" r:id="rId56"/>
    <p:sldId id="485" r:id="rId57"/>
    <p:sldId id="475" r:id="rId58"/>
    <p:sldId id="488" r:id="rId59"/>
    <p:sldId id="489" r:id="rId60"/>
    <p:sldId id="490" r:id="rId61"/>
    <p:sldId id="491" r:id="rId62"/>
    <p:sldId id="527" r:id="rId63"/>
    <p:sldId id="526" r:id="rId64"/>
    <p:sldId id="528" r:id="rId65"/>
    <p:sldId id="525" r:id="rId66"/>
    <p:sldId id="529" r:id="rId67"/>
    <p:sldId id="524" r:id="rId68"/>
    <p:sldId id="530" r:id="rId69"/>
    <p:sldId id="492" r:id="rId70"/>
    <p:sldId id="327" r:id="rId71"/>
    <p:sldId id="415" r:id="rId72"/>
    <p:sldId id="416" r:id="rId73"/>
    <p:sldId id="512" r:id="rId74"/>
    <p:sldId id="328" r:id="rId75"/>
    <p:sldId id="479" r:id="rId76"/>
    <p:sldId id="477" r:id="rId77"/>
    <p:sldId id="478" r:id="rId78"/>
    <p:sldId id="332" r:id="rId79"/>
    <p:sldId id="513" r:id="rId80"/>
    <p:sldId id="514" r:id="rId81"/>
    <p:sldId id="517" r:id="rId82"/>
    <p:sldId id="516" r:id="rId83"/>
    <p:sldId id="515" r:id="rId84"/>
    <p:sldId id="518" r:id="rId85"/>
    <p:sldId id="531" r:id="rId86"/>
    <p:sldId id="338" r:id="rId87"/>
    <p:sldId id="329" r:id="rId88"/>
    <p:sldId id="433" r:id="rId89"/>
    <p:sldId id="519" r:id="rId90"/>
    <p:sldId id="429" r:id="rId91"/>
    <p:sldId id="520" r:id="rId92"/>
    <p:sldId id="431" r:id="rId93"/>
    <p:sldId id="340" r:id="rId94"/>
    <p:sldId id="521" r:id="rId95"/>
    <p:sldId id="342" r:id="rId96"/>
    <p:sldId id="493"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86144" autoAdjust="0"/>
  </p:normalViewPr>
  <p:slideViewPr>
    <p:cSldViewPr>
      <p:cViewPr>
        <p:scale>
          <a:sx n="77" d="100"/>
          <a:sy n="77" d="100"/>
        </p:scale>
        <p:origin x="-930"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DCEC029-71DF-4847-8FF5-E607FAE1A24A}" type="datetimeFigureOut">
              <a:rPr lang="en-US" smtClean="0"/>
              <a:pPr/>
              <a:t>4/1/2016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52C23A4-3FD6-4824-A854-54F36ACF5184}" type="slidenum">
              <a:rPr lang="en-US" smtClean="0"/>
              <a:pPr/>
              <a:t>‹#›</a:t>
            </a:fld>
            <a:endParaRPr lang="en-US"/>
          </a:p>
        </p:txBody>
      </p:sp>
    </p:spTree>
    <p:extLst>
      <p:ext uri="{BB962C8B-B14F-4D97-AF65-F5344CB8AC3E}">
        <p14:creationId xmlns:p14="http://schemas.microsoft.com/office/powerpoint/2010/main" val="601643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963DF-13D0-4D0D-BE22-1415EDCB2A61}" type="datetimeFigureOut">
              <a:rPr lang="en-US" smtClean="0"/>
              <a:pPr/>
              <a:t>4/1/2016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247882-5EE2-4AF0-B83D-74EE70172BE1}" type="slidenum">
              <a:rPr lang="en-US" smtClean="0"/>
              <a:pPr/>
              <a:t>‹#›</a:t>
            </a:fld>
            <a:endParaRPr lang="en-US"/>
          </a:p>
        </p:txBody>
      </p:sp>
    </p:spTree>
    <p:extLst>
      <p:ext uri="{BB962C8B-B14F-4D97-AF65-F5344CB8AC3E}">
        <p14:creationId xmlns:p14="http://schemas.microsoft.com/office/powerpoint/2010/main" val="179686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1</a:t>
            </a:fld>
            <a:endParaRPr lang="en-US"/>
          </a:p>
        </p:txBody>
      </p:sp>
    </p:spTree>
    <p:extLst>
      <p:ext uri="{BB962C8B-B14F-4D97-AF65-F5344CB8AC3E}">
        <p14:creationId xmlns:p14="http://schemas.microsoft.com/office/powerpoint/2010/main" val="118181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will only happen in salt wasting form</a:t>
            </a:r>
            <a:endParaRPr lang="en-US"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11</a:t>
            </a:fld>
            <a:endParaRPr lang="en-US"/>
          </a:p>
        </p:txBody>
      </p:sp>
    </p:spTree>
    <p:extLst>
      <p:ext uri="{BB962C8B-B14F-4D97-AF65-F5344CB8AC3E}">
        <p14:creationId xmlns:p14="http://schemas.microsoft.com/office/powerpoint/2010/main" val="4190594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2BECC8-2DD6-4096-9CC5-FFE71D07C91B}" type="slidenum">
              <a:rPr lang="en-US"/>
              <a:pPr fontAlgn="base">
                <a:spcBef>
                  <a:spcPct val="0"/>
                </a:spcBef>
                <a:spcAft>
                  <a:spcPct val="0"/>
                </a:spcAft>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2BECC8-2DD6-4096-9CC5-FFE71D07C91B}" type="slidenum">
              <a:rPr lang="en-US"/>
              <a:pPr fontAlgn="base">
                <a:spcBef>
                  <a:spcPct val="0"/>
                </a:spcBef>
                <a:spcAft>
                  <a:spcPct val="0"/>
                </a:spcAft>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747BFE-6FE8-4ED7-89A5-B64DE937E83F}" type="slidenum">
              <a:rPr lang="en-US"/>
              <a:pPr fontAlgn="base">
                <a:spcBef>
                  <a:spcPct val="0"/>
                </a:spcBef>
                <a:spcAft>
                  <a:spcPct val="0"/>
                </a:spcAft>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a:t>
            </a:r>
          </a:p>
        </p:txBody>
      </p:sp>
      <p:sp>
        <p:nvSpPr>
          <p:cNvPr id="117764" name="Slide Number Placeholder 3"/>
          <p:cNvSpPr>
            <a:spLocks noGrp="1"/>
          </p:cNvSpPr>
          <p:nvPr>
            <p:ph type="sldNum" sz="quarter" idx="5"/>
          </p:nvPr>
        </p:nvSpPr>
        <p:spPr bwMode="auto">
          <a:noFill/>
          <a:ln>
            <a:miter lim="800000"/>
            <a:headEnd/>
            <a:tailEnd/>
          </a:ln>
        </p:spPr>
        <p:txBody>
          <a:bodyPr/>
          <a:lstStyle/>
          <a:p>
            <a:fld id="{C4965BCB-8C87-4878-9108-614C2980333B}" type="slidenum">
              <a:rPr lang="en-US" smtClean="0">
                <a:latin typeface="Calibri" pitchFamily="34" charset="0"/>
                <a:ea typeface="ＭＳ Ｐゴシック" pitchFamily="34" charset="-128"/>
              </a:rPr>
              <a:pPr/>
              <a:t>16</a:t>
            </a:fld>
            <a:endParaRPr lang="en-US" smtClean="0">
              <a:latin typeface="Calibri"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D</a:t>
            </a:r>
          </a:p>
        </p:txBody>
      </p:sp>
      <p:sp>
        <p:nvSpPr>
          <p:cNvPr id="117764" name="Slide Number Placeholder 3"/>
          <p:cNvSpPr>
            <a:spLocks noGrp="1"/>
          </p:cNvSpPr>
          <p:nvPr>
            <p:ph type="sldNum" sz="quarter" idx="5"/>
          </p:nvPr>
        </p:nvSpPr>
        <p:spPr bwMode="auto">
          <a:noFill/>
          <a:ln>
            <a:miter lim="800000"/>
            <a:headEnd/>
            <a:tailEnd/>
          </a:ln>
        </p:spPr>
        <p:txBody>
          <a:bodyPr/>
          <a:lstStyle/>
          <a:p>
            <a:fld id="{C4965BCB-8C87-4878-9108-614C2980333B}" type="slidenum">
              <a:rPr lang="en-US" smtClean="0">
                <a:latin typeface="Calibri" pitchFamily="34" charset="0"/>
                <a:ea typeface="ＭＳ Ｐゴシック" pitchFamily="34" charset="-128"/>
              </a:rPr>
              <a:pPr/>
              <a:t>17</a:t>
            </a:fld>
            <a:endParaRPr lang="en-US" smtClean="0">
              <a:latin typeface="Calibri"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E10169-3BB6-4E9F-BB61-F6F952CAF6E0}" type="slidenum">
              <a:rPr lang="en-US"/>
              <a:pPr fontAlgn="base">
                <a:spcBef>
                  <a:spcPct val="0"/>
                </a:spcBef>
                <a:spcAft>
                  <a:spcPct val="0"/>
                </a:spcAft>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458211-E7CC-4FD3-BC9E-309AB861B80B}" type="slidenum">
              <a:rPr lang="en-US"/>
              <a:pPr fontAlgn="base">
                <a:spcBef>
                  <a:spcPct val="0"/>
                </a:spcBef>
                <a:spcAft>
                  <a:spcPct val="0"/>
                </a:spcAft>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 – normal to have </a:t>
            </a:r>
            <a:r>
              <a:rPr lang="en-US" dirty="0" err="1" smtClean="0"/>
              <a:t>anovulatory</a:t>
            </a:r>
            <a:r>
              <a:rPr lang="en-US" dirty="0" smtClean="0"/>
              <a:t> cycles for 2 years post menarche</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87C382-9277-41AE-AA6D-64DA5028A8C7}"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 – normal to have </a:t>
            </a:r>
            <a:r>
              <a:rPr lang="en-US" dirty="0" err="1" smtClean="0"/>
              <a:t>anovulatory</a:t>
            </a:r>
            <a:r>
              <a:rPr lang="en-US" dirty="0" smtClean="0"/>
              <a:t> cycles for 2 years post menarche</a:t>
            </a:r>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87C382-9277-41AE-AA6D-64DA5028A8C7}"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Mostly they will ask about CAH</a:t>
            </a:r>
          </a:p>
          <a:p>
            <a:endParaRPr lang="en-US"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2</a:t>
            </a:fld>
            <a:endParaRPr lang="en-US"/>
          </a:p>
        </p:txBody>
      </p:sp>
    </p:spTree>
    <p:extLst>
      <p:ext uri="{BB962C8B-B14F-4D97-AF65-F5344CB8AC3E}">
        <p14:creationId xmlns:p14="http://schemas.microsoft.com/office/powerpoint/2010/main" val="191460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E</a:t>
            </a:r>
          </a:p>
        </p:txBody>
      </p:sp>
      <p:sp>
        <p:nvSpPr>
          <p:cNvPr id="103428" name="Slide Number Placeholder 3"/>
          <p:cNvSpPr>
            <a:spLocks noGrp="1"/>
          </p:cNvSpPr>
          <p:nvPr>
            <p:ph type="sldNum" sz="quarter" idx="5"/>
          </p:nvPr>
        </p:nvSpPr>
        <p:spPr bwMode="auto">
          <a:noFill/>
          <a:ln>
            <a:miter lim="800000"/>
            <a:headEnd/>
            <a:tailEnd/>
          </a:ln>
        </p:spPr>
        <p:txBody>
          <a:bodyPr/>
          <a:lstStyle/>
          <a:p>
            <a:fld id="{E06B8230-CA12-40A8-B2AB-10B433F3B08D}" type="slidenum">
              <a:rPr lang="en-US" smtClean="0">
                <a:latin typeface="Calibri" pitchFamily="34" charset="0"/>
                <a:ea typeface="ＭＳ Ｐゴシック" pitchFamily="34" charset="-128"/>
              </a:rPr>
              <a:pPr/>
              <a:t>22</a:t>
            </a:fld>
            <a:endParaRPr lang="en-US" smtClean="0">
              <a:latin typeface="Calibri"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E</a:t>
            </a:r>
          </a:p>
        </p:txBody>
      </p:sp>
      <p:sp>
        <p:nvSpPr>
          <p:cNvPr id="103428" name="Slide Number Placeholder 3"/>
          <p:cNvSpPr>
            <a:spLocks noGrp="1"/>
          </p:cNvSpPr>
          <p:nvPr>
            <p:ph type="sldNum" sz="quarter" idx="5"/>
          </p:nvPr>
        </p:nvSpPr>
        <p:spPr bwMode="auto">
          <a:noFill/>
          <a:ln>
            <a:miter lim="800000"/>
            <a:headEnd/>
            <a:tailEnd/>
          </a:ln>
        </p:spPr>
        <p:txBody>
          <a:bodyPr/>
          <a:lstStyle/>
          <a:p>
            <a:fld id="{E06B8230-CA12-40A8-B2AB-10B433F3B08D}" type="slidenum">
              <a:rPr lang="en-US" smtClean="0">
                <a:latin typeface="Calibri" pitchFamily="34" charset="0"/>
                <a:ea typeface="ＭＳ Ｐゴシック" pitchFamily="34" charset="-128"/>
              </a:rPr>
              <a:pPr/>
              <a:t>23</a:t>
            </a:fld>
            <a:endParaRPr lang="en-US" smtClean="0">
              <a:latin typeface="Calibri"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D.  Patient is in true puberty (i.e. central) as opposed to just adrenarche, indicated by testicular size (&gt;3cc) and confirmed by high LH (should be undetectable in </a:t>
            </a:r>
            <a:r>
              <a:rPr lang="en-US" dirty="0" err="1" smtClean="0">
                <a:ea typeface="ＭＳ Ｐゴシック" pitchFamily="34" charset="-128"/>
              </a:rPr>
              <a:t>prepubertal</a:t>
            </a:r>
            <a:r>
              <a:rPr lang="en-US" dirty="0" smtClean="0">
                <a:ea typeface="ＭＳ Ｐゴシック" pitchFamily="34" charset="-128"/>
              </a:rPr>
              <a:t>) and supported by advanced bone age.</a:t>
            </a:r>
          </a:p>
        </p:txBody>
      </p:sp>
      <p:sp>
        <p:nvSpPr>
          <p:cNvPr id="101380" name="Slide Number Placeholder 3"/>
          <p:cNvSpPr>
            <a:spLocks noGrp="1"/>
          </p:cNvSpPr>
          <p:nvPr>
            <p:ph type="sldNum" sz="quarter" idx="5"/>
          </p:nvPr>
        </p:nvSpPr>
        <p:spPr bwMode="auto">
          <a:noFill/>
          <a:ln>
            <a:miter lim="800000"/>
            <a:headEnd/>
            <a:tailEnd/>
          </a:ln>
        </p:spPr>
        <p:txBody>
          <a:bodyPr/>
          <a:lstStyle/>
          <a:p>
            <a:fld id="{4840ABB5-6974-407D-9B87-F601C21B8FB3}" type="slidenum">
              <a:rPr lang="en-US" smtClean="0">
                <a:latin typeface="Calibri" pitchFamily="34" charset="0"/>
                <a:ea typeface="ＭＳ Ｐゴシック" pitchFamily="34" charset="-128"/>
              </a:rPr>
              <a:pPr/>
              <a:t>24</a:t>
            </a:fld>
            <a:endParaRPr lang="en-US" smtClean="0">
              <a:latin typeface="Calibri"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D.  Patient is in true puberty (i.e. central) as opposed to just adrenarche, indicated by testicular size (&gt;3cc) and confirmed by high LH (should be undetectable in </a:t>
            </a:r>
            <a:r>
              <a:rPr lang="en-US" dirty="0" err="1" smtClean="0">
                <a:ea typeface="ＭＳ Ｐゴシック" pitchFamily="34" charset="-128"/>
              </a:rPr>
              <a:t>prepubertal</a:t>
            </a:r>
            <a:r>
              <a:rPr lang="en-US" dirty="0" smtClean="0">
                <a:ea typeface="ＭＳ Ｐゴシック" pitchFamily="34" charset="-128"/>
              </a:rPr>
              <a:t>) and supported by advanced bone age.</a:t>
            </a:r>
          </a:p>
        </p:txBody>
      </p:sp>
      <p:sp>
        <p:nvSpPr>
          <p:cNvPr id="101380" name="Slide Number Placeholder 3"/>
          <p:cNvSpPr>
            <a:spLocks noGrp="1"/>
          </p:cNvSpPr>
          <p:nvPr>
            <p:ph type="sldNum" sz="quarter" idx="5"/>
          </p:nvPr>
        </p:nvSpPr>
        <p:spPr bwMode="auto">
          <a:noFill/>
          <a:ln>
            <a:miter lim="800000"/>
            <a:headEnd/>
            <a:tailEnd/>
          </a:ln>
        </p:spPr>
        <p:txBody>
          <a:bodyPr/>
          <a:lstStyle/>
          <a:p>
            <a:fld id="{4840ABB5-6974-407D-9B87-F601C21B8FB3}" type="slidenum">
              <a:rPr lang="en-US" smtClean="0">
                <a:latin typeface="Calibri" pitchFamily="34" charset="0"/>
                <a:ea typeface="ＭＳ Ｐゴシック" pitchFamily="34" charset="-128"/>
              </a:rPr>
              <a:pPr/>
              <a:t>25</a:t>
            </a:fld>
            <a:endParaRPr lang="en-US" smtClean="0">
              <a:latin typeface="Calibri"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C. McCune Albright: Triad – CALM, fibrous dysplasia (cysts on long bones, pathologic fractures), precocious puberty.</a:t>
            </a:r>
          </a:p>
          <a:p>
            <a:pPr eaLnBrk="1" hangingPunct="1">
              <a:spcBef>
                <a:spcPct val="0"/>
              </a:spcBef>
            </a:pPr>
            <a:r>
              <a:rPr lang="en-US" smtClean="0">
                <a:ea typeface="ＭＳ Ｐゴシック" pitchFamily="34" charset="-128"/>
              </a:rPr>
              <a:t>G-protein, somatic activating mutation</a:t>
            </a:r>
          </a:p>
          <a:p>
            <a:pPr eaLnBrk="1" hangingPunct="1">
              <a:spcBef>
                <a:spcPct val="0"/>
              </a:spcBef>
            </a:pPr>
            <a:r>
              <a:rPr lang="en-US" smtClean="0">
                <a:ea typeface="ＭＳ Ｐゴシック" pitchFamily="34" charset="-128"/>
              </a:rPr>
              <a:t>Skin, bone, follicular cells, thyroid, adrenal, pituitary gigantism, hypophosphatemic rickets</a:t>
            </a:r>
          </a:p>
        </p:txBody>
      </p:sp>
      <p:sp>
        <p:nvSpPr>
          <p:cNvPr id="102404" name="Slide Number Placeholder 3"/>
          <p:cNvSpPr>
            <a:spLocks noGrp="1"/>
          </p:cNvSpPr>
          <p:nvPr>
            <p:ph type="sldNum" sz="quarter" idx="5"/>
          </p:nvPr>
        </p:nvSpPr>
        <p:spPr bwMode="auto">
          <a:noFill/>
          <a:ln>
            <a:miter lim="800000"/>
            <a:headEnd/>
            <a:tailEnd/>
          </a:ln>
        </p:spPr>
        <p:txBody>
          <a:bodyPr/>
          <a:lstStyle/>
          <a:p>
            <a:fld id="{D24605AF-9111-412E-9CBB-DC968CD91C6B}" type="slidenum">
              <a:rPr lang="en-US" smtClean="0">
                <a:latin typeface="Calibri" pitchFamily="34" charset="0"/>
                <a:ea typeface="ＭＳ Ｐゴシック" pitchFamily="34" charset="-128"/>
              </a:rPr>
              <a:pPr/>
              <a:t>26</a:t>
            </a:fld>
            <a:endParaRPr lang="en-US" smtClean="0">
              <a:latin typeface="Calibri"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C. McCune Albright: Triad – CALM, fibrous dysplasia (cysts on long bones, pathologic fractures), precocious puberty.</a:t>
            </a:r>
          </a:p>
          <a:p>
            <a:pPr eaLnBrk="1" hangingPunct="1">
              <a:spcBef>
                <a:spcPct val="0"/>
              </a:spcBef>
            </a:pPr>
            <a:r>
              <a:rPr lang="en-US" smtClean="0">
                <a:ea typeface="ＭＳ Ｐゴシック" pitchFamily="34" charset="-128"/>
              </a:rPr>
              <a:t>G-protein, somatic activating mutation</a:t>
            </a:r>
          </a:p>
          <a:p>
            <a:pPr eaLnBrk="1" hangingPunct="1">
              <a:spcBef>
                <a:spcPct val="0"/>
              </a:spcBef>
            </a:pPr>
            <a:r>
              <a:rPr lang="en-US" smtClean="0">
                <a:ea typeface="ＭＳ Ｐゴシック" pitchFamily="34" charset="-128"/>
              </a:rPr>
              <a:t>Skin, bone, follicular cells, thyroid, adrenal, pituitary gigantism, hypophosphatemic rickets</a:t>
            </a:r>
          </a:p>
        </p:txBody>
      </p:sp>
      <p:sp>
        <p:nvSpPr>
          <p:cNvPr id="102404" name="Slide Number Placeholder 3"/>
          <p:cNvSpPr>
            <a:spLocks noGrp="1"/>
          </p:cNvSpPr>
          <p:nvPr>
            <p:ph type="sldNum" sz="quarter" idx="5"/>
          </p:nvPr>
        </p:nvSpPr>
        <p:spPr bwMode="auto">
          <a:noFill/>
          <a:ln>
            <a:miter lim="800000"/>
            <a:headEnd/>
            <a:tailEnd/>
          </a:ln>
        </p:spPr>
        <p:txBody>
          <a:bodyPr/>
          <a:lstStyle/>
          <a:p>
            <a:fld id="{D24605AF-9111-412E-9CBB-DC968CD91C6B}" type="slidenum">
              <a:rPr lang="en-US" smtClean="0">
                <a:latin typeface="Calibri" pitchFamily="34" charset="0"/>
                <a:ea typeface="ＭＳ Ｐゴシック" pitchFamily="34" charset="-128"/>
              </a:rPr>
              <a:pPr/>
              <a:t>27</a:t>
            </a:fld>
            <a:endParaRPr lang="en-US" smtClean="0">
              <a:latin typeface="Calibri"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r>
              <a:rPr lang="en-US" dirty="0" smtClean="0"/>
              <a:t>If they told you karyotype</a:t>
            </a:r>
            <a:r>
              <a:rPr lang="en-US" baseline="0" dirty="0" smtClean="0"/>
              <a:t> was done </a:t>
            </a:r>
            <a:r>
              <a:rPr lang="en-US" baseline="0" dirty="0" err="1" smtClean="0"/>
              <a:t>whats</a:t>
            </a:r>
            <a:r>
              <a:rPr lang="en-US" baseline="0" dirty="0" smtClean="0"/>
              <a:t> the next test you get</a:t>
            </a:r>
            <a:endParaRPr lang="en-US"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30</a:t>
            </a:fld>
            <a:endParaRPr lang="en-US"/>
          </a:p>
        </p:txBody>
      </p:sp>
    </p:spTree>
    <p:extLst>
      <p:ext uri="{BB962C8B-B14F-4D97-AF65-F5344CB8AC3E}">
        <p14:creationId xmlns:p14="http://schemas.microsoft.com/office/powerpoint/2010/main" val="3879602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p>
          <a:p>
            <a:r>
              <a:rPr lang="en-US" dirty="0" smtClean="0"/>
              <a:t>If they told you karyotype</a:t>
            </a:r>
            <a:r>
              <a:rPr lang="en-US" baseline="0" dirty="0" smtClean="0"/>
              <a:t> was done </a:t>
            </a:r>
            <a:r>
              <a:rPr lang="en-US" baseline="0" dirty="0" err="1" smtClean="0"/>
              <a:t>whats</a:t>
            </a:r>
            <a:r>
              <a:rPr lang="en-US" baseline="0" dirty="0" smtClean="0"/>
              <a:t> the next test you get</a:t>
            </a:r>
            <a:endParaRPr lang="en-US"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31</a:t>
            </a:fld>
            <a:endParaRPr lang="en-US"/>
          </a:p>
        </p:txBody>
      </p:sp>
    </p:spTree>
    <p:extLst>
      <p:ext uri="{BB962C8B-B14F-4D97-AF65-F5344CB8AC3E}">
        <p14:creationId xmlns:p14="http://schemas.microsoft.com/office/powerpoint/2010/main" val="3879602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8F6ECB-59A1-45BF-8C72-A7ADA0E7B1C0}" type="slidenum">
              <a:rPr lang="en-US">
                <a:cs typeface="Arial" charset="0"/>
              </a:rPr>
              <a:pPr fontAlgn="base">
                <a:spcBef>
                  <a:spcPct val="0"/>
                </a:spcBef>
                <a:spcAft>
                  <a:spcPct val="0"/>
                </a:spcAft>
                <a:defRPr/>
              </a:pPr>
              <a:t>32</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Hypogonadotropic</a:t>
            </a:r>
            <a:r>
              <a:rPr lang="en-US" dirty="0" smtClean="0"/>
              <a:t>-</a:t>
            </a:r>
            <a:r>
              <a:rPr lang="en-US" baseline="0" dirty="0" smtClean="0"/>
              <a:t> Pituitary!!</a:t>
            </a:r>
          </a:p>
          <a:p>
            <a:r>
              <a:rPr lang="en-US" baseline="0" dirty="0" err="1" smtClean="0"/>
              <a:t>Hypergonadotropic</a:t>
            </a:r>
            <a:r>
              <a:rPr lang="en-US" baseline="0" dirty="0" smtClean="0"/>
              <a:t>- ovarian/testicular failure!!!</a:t>
            </a:r>
            <a:endParaRPr lang="en-US"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33</a:t>
            </a:fld>
            <a:endParaRPr lang="en-US"/>
          </a:p>
        </p:txBody>
      </p:sp>
    </p:spTree>
    <p:extLst>
      <p:ext uri="{BB962C8B-B14F-4D97-AF65-F5344CB8AC3E}">
        <p14:creationId xmlns:p14="http://schemas.microsoft.com/office/powerpoint/2010/main" val="63663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AEC6D7-C247-41F9-8677-FD4A863BAB7D}" type="slidenum">
              <a:rPr lang="en-US">
                <a:cs typeface="Arial" charset="0"/>
              </a:rPr>
              <a:pPr fontAlgn="base">
                <a:spcBef>
                  <a:spcPct val="0"/>
                </a:spcBef>
                <a:spcAft>
                  <a:spcPct val="0"/>
                </a:spcAft>
                <a:defRPr/>
              </a:pPr>
              <a:t>35</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a:t>
            </a: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AEC6D7-C247-41F9-8677-FD4A863BAB7D}" type="slidenum">
              <a:rPr lang="en-US">
                <a:cs typeface="Arial" charset="0"/>
              </a:rPr>
              <a:pPr fontAlgn="base">
                <a:spcBef>
                  <a:spcPct val="0"/>
                </a:spcBef>
                <a:spcAft>
                  <a:spcPct val="0"/>
                </a:spcAft>
                <a:defRPr/>
              </a:pPr>
              <a:t>36</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C5E541-651B-49EF-9400-4FB923DB0A03}" type="slidenum">
              <a:rPr lang="en-US">
                <a:cs typeface="Arial" charset="0"/>
              </a:rPr>
              <a:pPr fontAlgn="base">
                <a:spcBef>
                  <a:spcPct val="0"/>
                </a:spcBef>
                <a:spcAft>
                  <a:spcPct val="0"/>
                </a:spcAft>
                <a:defRPr/>
              </a:pPr>
              <a:t>37</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4275"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BB08C9A-EC81-4A25-B72B-97D7D3834EBC}" type="slidenum">
              <a:rPr lang="en-US" sz="1200">
                <a:latin typeface="+mn-lt"/>
              </a:rPr>
              <a:pPr algn="r">
                <a:defRPr/>
              </a:pPr>
              <a:t>38</a:t>
            </a:fld>
            <a:endParaRPr lang="en-US" sz="1200">
              <a:latin typeface="+mn-l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err="1" smtClean="0"/>
              <a:t>Kallman</a:t>
            </a:r>
            <a:r>
              <a:rPr lang="en-US" sz="1200" dirty="0" smtClean="0"/>
              <a:t> syndrome: hypothalamic </a:t>
            </a:r>
            <a:r>
              <a:rPr lang="en-US" sz="1200" dirty="0" err="1" smtClean="0"/>
              <a:t>hypogonadism</a:t>
            </a:r>
            <a:r>
              <a:rPr lang="en-US" sz="1200" dirty="0" smtClean="0"/>
              <a:t> + absence of olfaction</a:t>
            </a:r>
          </a:p>
          <a:p>
            <a:pPr>
              <a:spcBef>
                <a:spcPct val="0"/>
              </a:spcBef>
            </a:pP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A225A6-4BC6-48B6-8053-372044C9C9DA}" type="slidenum">
              <a:rPr lang="en-US"/>
              <a:pPr fontAlgn="base">
                <a:spcBef>
                  <a:spcPct val="0"/>
                </a:spcBef>
                <a:spcAft>
                  <a:spcPct val="0"/>
                </a:spcAft>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err="1" smtClean="0"/>
              <a:t>Kallman</a:t>
            </a:r>
            <a:r>
              <a:rPr lang="en-US" sz="1200" dirty="0" smtClean="0"/>
              <a:t> syndrome: hypothalamic </a:t>
            </a:r>
            <a:r>
              <a:rPr lang="en-US" sz="1200" dirty="0" err="1" smtClean="0"/>
              <a:t>hypogonadism</a:t>
            </a:r>
            <a:r>
              <a:rPr lang="en-US" sz="1200" dirty="0" smtClean="0"/>
              <a:t> + absence of olfaction</a:t>
            </a:r>
          </a:p>
          <a:p>
            <a:pPr>
              <a:spcBef>
                <a:spcPct val="0"/>
              </a:spcBef>
            </a:pPr>
            <a:endParaRPr lang="en-US" dirty="0"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A225A6-4BC6-48B6-8053-372044C9C9DA}" type="slidenum">
              <a:rPr lang="en-US"/>
              <a:pPr fontAlgn="base">
                <a:spcBef>
                  <a:spcPct val="0"/>
                </a:spcBef>
                <a:spcAft>
                  <a:spcPct val="0"/>
                </a:spcAft>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36A187-8C48-40ED-8C4A-07D6DBE735AA}" type="slidenum">
              <a:rPr lang="en-US"/>
              <a:pPr fontAlgn="base">
                <a:spcBef>
                  <a:spcPct val="0"/>
                </a:spcBef>
                <a:spcAft>
                  <a:spcPct val="0"/>
                </a:spcAft>
              </a:pPr>
              <a:t>41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36A187-8C48-40ED-8C4A-07D6DBE735AA}" type="slidenum">
              <a:rPr lang="en-US"/>
              <a:pPr fontAlgn="base">
                <a:spcBef>
                  <a:spcPct val="0"/>
                </a:spcBef>
                <a:spcAft>
                  <a:spcPct val="0"/>
                </a:spcAft>
              </a:pPr>
              <a:t>42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FED45555-4902-476E-92AF-D0F871C7A626}" type="slidenum">
              <a:rPr lang="en-US" smtClean="0">
                <a:latin typeface="Calibri" pitchFamily="34" charset="0"/>
                <a:ea typeface="ＭＳ Ｐゴシック" pitchFamily="34" charset="-128"/>
              </a:rPr>
              <a:pPr/>
              <a:t>43</a:t>
            </a:fld>
            <a:endParaRPr lang="en-US" smtClean="0">
              <a:latin typeface="Calibri" pitchFamily="34" charset="0"/>
              <a:ea typeface="ＭＳ Ｐゴシック" pitchFamily="34" charset="-128"/>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t>
            </a:r>
            <a:endParaRPr lang="en-US" b="1"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44</a:t>
            </a:fld>
            <a:endParaRPr lang="en-US"/>
          </a:p>
        </p:txBody>
      </p:sp>
    </p:spTree>
    <p:extLst>
      <p:ext uri="{BB962C8B-B14F-4D97-AF65-F5344CB8AC3E}">
        <p14:creationId xmlns:p14="http://schemas.microsoft.com/office/powerpoint/2010/main" val="367623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B</a:t>
            </a:r>
          </a:p>
        </p:txBody>
      </p:sp>
      <p:sp>
        <p:nvSpPr>
          <p:cNvPr id="87044" name="Slide Number Placeholder 3"/>
          <p:cNvSpPr>
            <a:spLocks noGrp="1"/>
          </p:cNvSpPr>
          <p:nvPr>
            <p:ph type="sldNum" sz="quarter" idx="5"/>
          </p:nvPr>
        </p:nvSpPr>
        <p:spPr bwMode="auto">
          <a:noFill/>
          <a:ln>
            <a:miter lim="800000"/>
            <a:headEnd/>
            <a:tailEnd/>
          </a:ln>
        </p:spPr>
        <p:txBody>
          <a:bodyPr/>
          <a:lstStyle/>
          <a:p>
            <a:fld id="{4F8524C9-2F34-42F6-B2D8-50CE60DE6293}" type="slidenum">
              <a:rPr lang="en-US" smtClean="0">
                <a:latin typeface="Calibri" pitchFamily="34" charset="0"/>
                <a:ea typeface="ＭＳ Ｐゴシック" pitchFamily="34" charset="-128"/>
              </a:rPr>
              <a:pPr/>
              <a:t>5</a:t>
            </a:fld>
            <a:endParaRPr lang="en-US" smtClean="0">
              <a:latin typeface="Calibri"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a:t>
            </a:r>
            <a:endParaRPr lang="en-US" b="1"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45</a:t>
            </a:fld>
            <a:endParaRPr lang="en-US"/>
          </a:p>
        </p:txBody>
      </p:sp>
    </p:spTree>
    <p:extLst>
      <p:ext uri="{BB962C8B-B14F-4D97-AF65-F5344CB8AC3E}">
        <p14:creationId xmlns:p14="http://schemas.microsoft.com/office/powerpoint/2010/main" val="3676236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47</a:t>
            </a:fld>
            <a:endParaRPr lang="en-US"/>
          </a:p>
        </p:txBody>
      </p:sp>
    </p:spTree>
    <p:extLst>
      <p:ext uri="{BB962C8B-B14F-4D97-AF65-F5344CB8AC3E}">
        <p14:creationId xmlns:p14="http://schemas.microsoft.com/office/powerpoint/2010/main" val="35838175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 – many people</a:t>
            </a:r>
            <a:r>
              <a:rPr lang="en-US" baseline="0" dirty="0" smtClean="0"/>
              <a:t> go on to develop hypothyroidism; due to positive antibodies (usually TPO, TG), shows lymphocytic infiltrate on biopsy</a:t>
            </a: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9CB4-D933-45D4-88AD-1C0016F0DCD3}" type="slidenum">
              <a:rPr lang="en-US"/>
              <a:pPr fontAlgn="base">
                <a:spcBef>
                  <a:spcPct val="0"/>
                </a:spcBef>
                <a:spcAft>
                  <a:spcPct val="0"/>
                </a:spcAft>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 – many people</a:t>
            </a:r>
            <a:r>
              <a:rPr lang="en-US" baseline="0" dirty="0" smtClean="0"/>
              <a:t> go on to develop hypothyroidism; due to positive antibodies (usually TPO, TG), shows lymphocytic infiltrate on biopsy</a:t>
            </a:r>
            <a:endParaRPr lang="en-US" dirty="0"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DFA9CB4-D933-45D4-88AD-1C0016F0DCD3}" type="slidenum">
              <a:rPr lang="en-US"/>
              <a:pPr fontAlgn="base">
                <a:spcBef>
                  <a:spcPct val="0"/>
                </a:spcBef>
                <a:spcAft>
                  <a:spcPct val="0"/>
                </a:spcAft>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C328F-F1F5-4E0C-85A0-2473EB4C41AD}" type="slidenum">
              <a:rPr lang="en-US">
                <a:cs typeface="Arial" charset="0"/>
              </a:rPr>
              <a:pPr fontAlgn="base">
                <a:spcBef>
                  <a:spcPct val="0"/>
                </a:spcBef>
                <a:spcAft>
                  <a:spcPct val="0"/>
                </a:spcAft>
                <a:defRPr/>
              </a:pPr>
              <a:t>52</a:t>
            </a:fld>
            <a:endParaRPr lang="en-US">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789D79-EC38-4E43-A111-07023D958A61}" type="slidenum">
              <a:rPr lang="en-US">
                <a:cs typeface="Arial" charset="0"/>
              </a:rPr>
              <a:pPr fontAlgn="base">
                <a:spcBef>
                  <a:spcPct val="0"/>
                </a:spcBef>
                <a:spcAft>
                  <a:spcPct val="0"/>
                </a:spcAft>
                <a:defRPr/>
              </a:pPr>
              <a:t>53</a:t>
            </a:fld>
            <a:endParaRPr lang="en-US">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789D79-EC38-4E43-A111-07023D958A61}" type="slidenum">
              <a:rPr lang="en-US">
                <a:cs typeface="Arial" charset="0"/>
              </a:rPr>
              <a:pPr fontAlgn="base">
                <a:spcBef>
                  <a:spcPct val="0"/>
                </a:spcBef>
                <a:spcAft>
                  <a:spcPct val="0"/>
                </a:spcAft>
                <a:defRPr/>
              </a:pPr>
              <a:t>54</a:t>
            </a:fld>
            <a:endParaRPr lang="en-US">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C328F-F1F5-4E0C-85A0-2473EB4C41AD}" type="slidenum">
              <a:rPr lang="en-US">
                <a:cs typeface="Arial" charset="0"/>
              </a:rPr>
              <a:pPr fontAlgn="base">
                <a:spcBef>
                  <a:spcPct val="0"/>
                </a:spcBef>
                <a:spcAft>
                  <a:spcPct val="0"/>
                </a:spcAft>
                <a:defRPr/>
              </a:pPr>
              <a:t>55</a:t>
            </a:fld>
            <a:endParaRPr lang="en-US">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CC328F-F1F5-4E0C-85A0-2473EB4C41AD}" type="slidenum">
              <a:rPr lang="en-US">
                <a:cs typeface="Arial" charset="0"/>
              </a:rPr>
              <a:pPr fontAlgn="base">
                <a:spcBef>
                  <a:spcPct val="0"/>
                </a:spcBef>
                <a:spcAft>
                  <a:spcPct val="0"/>
                </a:spcAft>
                <a:defRPr/>
              </a:pPr>
              <a:t>56</a:t>
            </a:fld>
            <a:endParaRPr lang="en-US">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A</a:t>
            </a:r>
          </a:p>
          <a:p>
            <a:pPr eaLnBrk="1" hangingPunct="1">
              <a:spcBef>
                <a:spcPct val="0"/>
              </a:spcBef>
            </a:pPr>
            <a:r>
              <a:rPr lang="en-US" dirty="0" smtClean="0">
                <a:ea typeface="ＭＳ Ｐゴシック" pitchFamily="34" charset="-128"/>
              </a:rPr>
              <a:t>2 – D. Type 1 – enzyme: 1</a:t>
            </a:r>
            <a:r>
              <a:rPr lang="en-US" dirty="0" smtClean="0">
                <a:latin typeface="Symbol" pitchFamily="18" charset="2"/>
                <a:ea typeface="ＭＳ Ｐゴシック" pitchFamily="34" charset="-128"/>
              </a:rPr>
              <a:t>a</a:t>
            </a:r>
            <a:r>
              <a:rPr lang="en-US" dirty="0" smtClean="0">
                <a:ea typeface="ＭＳ Ｐゴシック" pitchFamily="34" charset="-128"/>
              </a:rPr>
              <a:t> hydroxylase deficiency</a:t>
            </a:r>
          </a:p>
          <a:p>
            <a:pPr eaLnBrk="1" hangingPunct="1">
              <a:spcBef>
                <a:spcPct val="0"/>
              </a:spcBef>
            </a:pPr>
            <a:r>
              <a:rPr lang="en-US" dirty="0" smtClean="0">
                <a:ea typeface="ＭＳ Ｐゴシック" pitchFamily="34" charset="-128"/>
              </a:rPr>
              <a:t>3 – C. Type 2 – receptor defect, 1,25D inability to act</a:t>
            </a:r>
          </a:p>
          <a:p>
            <a:pPr eaLnBrk="1" hangingPunct="1">
              <a:spcBef>
                <a:spcPct val="0"/>
              </a:spcBef>
            </a:pPr>
            <a:r>
              <a:rPr lang="en-US" dirty="0" smtClean="0">
                <a:ea typeface="ＭＳ Ｐゴシック" pitchFamily="34" charset="-128"/>
              </a:rPr>
              <a:t>4 – B. Decreased renal </a:t>
            </a:r>
            <a:r>
              <a:rPr lang="en-US" dirty="0" err="1" smtClean="0">
                <a:ea typeface="ＭＳ Ｐゴシック" pitchFamily="34" charset="-128"/>
              </a:rPr>
              <a:t>resorption</a:t>
            </a:r>
            <a:r>
              <a:rPr lang="en-US" dirty="0" smtClean="0">
                <a:ea typeface="ＭＳ Ｐゴシック" pitchFamily="34" charset="-128"/>
              </a:rPr>
              <a:t> of phosphate and insufficient 1,25 D (unclear why) and thus also inadequate gut absorption of </a:t>
            </a:r>
            <a:r>
              <a:rPr lang="en-US" dirty="0" err="1" smtClean="0">
                <a:ea typeface="ＭＳ Ｐゴシック" pitchFamily="34" charset="-128"/>
              </a:rPr>
              <a:t>Ca</a:t>
            </a:r>
            <a:r>
              <a:rPr lang="en-US" dirty="0" smtClean="0">
                <a:ea typeface="ＭＳ Ｐゴシック" pitchFamily="34" charset="-128"/>
              </a:rPr>
              <a:t>/</a:t>
            </a:r>
            <a:r>
              <a:rPr lang="en-US" dirty="0" err="1" smtClean="0">
                <a:ea typeface="ＭＳ Ｐゴシック" pitchFamily="34" charset="-128"/>
              </a:rPr>
              <a:t>Phos</a:t>
            </a:r>
            <a:r>
              <a:rPr lang="en-US" dirty="0" smtClean="0">
                <a:ea typeface="ＭＳ Ｐゴシック" pitchFamily="34" charset="-128"/>
              </a:rPr>
              <a:t>.  Low </a:t>
            </a:r>
            <a:r>
              <a:rPr lang="en-US" dirty="0" err="1" smtClean="0">
                <a:ea typeface="ＭＳ Ｐゴシック" pitchFamily="34" charset="-128"/>
              </a:rPr>
              <a:t>phos</a:t>
            </a:r>
            <a:r>
              <a:rPr lang="en-US" dirty="0" smtClean="0">
                <a:ea typeface="ＭＳ Ｐゴシック" pitchFamily="34" charset="-128"/>
              </a:rPr>
              <a:t> and osteoblast dysfunction (also present in these patients) result in poor bone mineralization and thus Rickets.</a:t>
            </a:r>
          </a:p>
        </p:txBody>
      </p:sp>
      <p:sp>
        <p:nvSpPr>
          <p:cNvPr id="118788" name="Slide Number Placeholder 3"/>
          <p:cNvSpPr>
            <a:spLocks noGrp="1"/>
          </p:cNvSpPr>
          <p:nvPr>
            <p:ph type="sldNum" sz="quarter" idx="5"/>
          </p:nvPr>
        </p:nvSpPr>
        <p:spPr bwMode="auto">
          <a:noFill/>
          <a:ln>
            <a:miter lim="800000"/>
            <a:headEnd/>
            <a:tailEnd/>
          </a:ln>
        </p:spPr>
        <p:txBody>
          <a:bodyPr/>
          <a:lstStyle/>
          <a:p>
            <a:fld id="{589B25FE-1448-449B-A7A1-6A22C7BE9FE8}" type="slidenum">
              <a:rPr lang="en-US" smtClean="0">
                <a:latin typeface="Calibri" pitchFamily="34" charset="0"/>
                <a:ea typeface="ＭＳ Ｐゴシック" pitchFamily="34" charset="-128"/>
              </a:rPr>
              <a:pPr/>
              <a:t>61</a:t>
            </a:fld>
            <a:endParaRPr 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B</a:t>
            </a:r>
          </a:p>
        </p:txBody>
      </p:sp>
      <p:sp>
        <p:nvSpPr>
          <p:cNvPr id="87044" name="Slide Number Placeholder 3"/>
          <p:cNvSpPr>
            <a:spLocks noGrp="1"/>
          </p:cNvSpPr>
          <p:nvPr>
            <p:ph type="sldNum" sz="quarter" idx="5"/>
          </p:nvPr>
        </p:nvSpPr>
        <p:spPr bwMode="auto">
          <a:noFill/>
          <a:ln>
            <a:miter lim="800000"/>
            <a:headEnd/>
            <a:tailEnd/>
          </a:ln>
        </p:spPr>
        <p:txBody>
          <a:bodyPr/>
          <a:lstStyle/>
          <a:p>
            <a:fld id="{4F8524C9-2F34-42F6-B2D8-50CE60DE6293}" type="slidenum">
              <a:rPr lang="en-US" smtClean="0">
                <a:latin typeface="Calibri" pitchFamily="34" charset="0"/>
                <a:ea typeface="ＭＳ Ｐゴシック" pitchFamily="34" charset="-128"/>
              </a:rPr>
              <a:pPr/>
              <a:t>6</a:t>
            </a:fld>
            <a:endParaRPr lang="en-US" smtClean="0">
              <a:latin typeface="Calibri" pitchFamily="34"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A</a:t>
            </a:r>
          </a:p>
          <a:p>
            <a:pPr eaLnBrk="1" hangingPunct="1">
              <a:spcBef>
                <a:spcPct val="0"/>
              </a:spcBef>
            </a:pPr>
            <a:r>
              <a:rPr lang="en-US" dirty="0" smtClean="0">
                <a:ea typeface="ＭＳ Ｐゴシック" pitchFamily="34" charset="-128"/>
              </a:rPr>
              <a:t>2 – D. Type 1 – enzyme: 1</a:t>
            </a:r>
            <a:r>
              <a:rPr lang="en-US" dirty="0" smtClean="0">
                <a:latin typeface="Symbol" pitchFamily="18" charset="2"/>
                <a:ea typeface="ＭＳ Ｐゴシック" pitchFamily="34" charset="-128"/>
              </a:rPr>
              <a:t>a</a:t>
            </a:r>
            <a:r>
              <a:rPr lang="en-US" dirty="0" smtClean="0">
                <a:ea typeface="ＭＳ Ｐゴシック" pitchFamily="34" charset="-128"/>
              </a:rPr>
              <a:t> hydroxylase deficiency</a:t>
            </a:r>
          </a:p>
          <a:p>
            <a:pPr eaLnBrk="1" hangingPunct="1">
              <a:spcBef>
                <a:spcPct val="0"/>
              </a:spcBef>
            </a:pPr>
            <a:r>
              <a:rPr lang="en-US" dirty="0" smtClean="0">
                <a:ea typeface="ＭＳ Ｐゴシック" pitchFamily="34" charset="-128"/>
              </a:rPr>
              <a:t>3 – C. Type 2 – receptor defect, 1,25D inability to act</a:t>
            </a:r>
          </a:p>
          <a:p>
            <a:pPr eaLnBrk="1" hangingPunct="1">
              <a:spcBef>
                <a:spcPct val="0"/>
              </a:spcBef>
            </a:pPr>
            <a:r>
              <a:rPr lang="en-US" dirty="0" smtClean="0">
                <a:ea typeface="ＭＳ Ｐゴシック" pitchFamily="34" charset="-128"/>
              </a:rPr>
              <a:t>4 – B. Decreased renal </a:t>
            </a:r>
            <a:r>
              <a:rPr lang="en-US" dirty="0" err="1" smtClean="0">
                <a:ea typeface="ＭＳ Ｐゴシック" pitchFamily="34" charset="-128"/>
              </a:rPr>
              <a:t>resorption</a:t>
            </a:r>
            <a:r>
              <a:rPr lang="en-US" dirty="0" smtClean="0">
                <a:ea typeface="ＭＳ Ｐゴシック" pitchFamily="34" charset="-128"/>
              </a:rPr>
              <a:t> of phosphate and insufficient 1,25 D (unclear why) and thus also inadequate gut absorption of </a:t>
            </a:r>
            <a:r>
              <a:rPr lang="en-US" dirty="0" err="1" smtClean="0">
                <a:ea typeface="ＭＳ Ｐゴシック" pitchFamily="34" charset="-128"/>
              </a:rPr>
              <a:t>Ca</a:t>
            </a:r>
            <a:r>
              <a:rPr lang="en-US" dirty="0" smtClean="0">
                <a:ea typeface="ＭＳ Ｐゴシック" pitchFamily="34" charset="-128"/>
              </a:rPr>
              <a:t>/</a:t>
            </a:r>
            <a:r>
              <a:rPr lang="en-US" dirty="0" err="1" smtClean="0">
                <a:ea typeface="ＭＳ Ｐゴシック" pitchFamily="34" charset="-128"/>
              </a:rPr>
              <a:t>Phos</a:t>
            </a:r>
            <a:r>
              <a:rPr lang="en-US" dirty="0" smtClean="0">
                <a:ea typeface="ＭＳ Ｐゴシック" pitchFamily="34" charset="-128"/>
              </a:rPr>
              <a:t>.  Low </a:t>
            </a:r>
            <a:r>
              <a:rPr lang="en-US" dirty="0" err="1" smtClean="0">
                <a:ea typeface="ＭＳ Ｐゴシック" pitchFamily="34" charset="-128"/>
              </a:rPr>
              <a:t>phos</a:t>
            </a:r>
            <a:r>
              <a:rPr lang="en-US" dirty="0" smtClean="0">
                <a:ea typeface="ＭＳ Ｐゴシック" pitchFamily="34" charset="-128"/>
              </a:rPr>
              <a:t> and osteoblast dysfunction (also present in these patients) result in poor bone mineralization and thus Rickets.</a:t>
            </a:r>
          </a:p>
        </p:txBody>
      </p:sp>
      <p:sp>
        <p:nvSpPr>
          <p:cNvPr id="118788" name="Slide Number Placeholder 3"/>
          <p:cNvSpPr>
            <a:spLocks noGrp="1"/>
          </p:cNvSpPr>
          <p:nvPr>
            <p:ph type="sldNum" sz="quarter" idx="5"/>
          </p:nvPr>
        </p:nvSpPr>
        <p:spPr bwMode="auto">
          <a:noFill/>
          <a:ln>
            <a:miter lim="800000"/>
            <a:headEnd/>
            <a:tailEnd/>
          </a:ln>
        </p:spPr>
        <p:txBody>
          <a:bodyPr/>
          <a:lstStyle/>
          <a:p>
            <a:fld id="{589B25FE-1448-449B-A7A1-6A22C7BE9FE8}" type="slidenum">
              <a:rPr lang="en-US" smtClean="0">
                <a:latin typeface="Calibri" pitchFamily="34" charset="0"/>
                <a:ea typeface="ＭＳ Ｐゴシック" pitchFamily="34" charset="-128"/>
              </a:rPr>
              <a:pPr/>
              <a:t>62</a:t>
            </a:fld>
            <a:endParaRPr lang="en-US" smtClean="0">
              <a:latin typeface="Calibri" pitchFamily="34"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A</a:t>
            </a:r>
          </a:p>
          <a:p>
            <a:pPr eaLnBrk="1" hangingPunct="1">
              <a:spcBef>
                <a:spcPct val="0"/>
              </a:spcBef>
            </a:pPr>
            <a:r>
              <a:rPr lang="en-US" dirty="0" smtClean="0">
                <a:ea typeface="ＭＳ Ｐゴシック" pitchFamily="34" charset="-128"/>
              </a:rPr>
              <a:t>2 – D. Type 1 – enzyme: 1</a:t>
            </a:r>
            <a:r>
              <a:rPr lang="en-US" dirty="0" smtClean="0">
                <a:latin typeface="Symbol" pitchFamily="18" charset="2"/>
                <a:ea typeface="ＭＳ Ｐゴシック" pitchFamily="34" charset="-128"/>
              </a:rPr>
              <a:t>a</a:t>
            </a:r>
            <a:r>
              <a:rPr lang="en-US" dirty="0" smtClean="0">
                <a:ea typeface="ＭＳ Ｐゴシック" pitchFamily="34" charset="-128"/>
              </a:rPr>
              <a:t> hydroxylase deficiency</a:t>
            </a:r>
          </a:p>
          <a:p>
            <a:pPr eaLnBrk="1" hangingPunct="1">
              <a:spcBef>
                <a:spcPct val="0"/>
              </a:spcBef>
            </a:pPr>
            <a:r>
              <a:rPr lang="en-US" dirty="0" smtClean="0">
                <a:ea typeface="ＭＳ Ｐゴシック" pitchFamily="34" charset="-128"/>
              </a:rPr>
              <a:t>3 – C. Type 2 – receptor defect, 1,25D inability to act</a:t>
            </a:r>
          </a:p>
          <a:p>
            <a:pPr eaLnBrk="1" hangingPunct="1">
              <a:spcBef>
                <a:spcPct val="0"/>
              </a:spcBef>
            </a:pPr>
            <a:r>
              <a:rPr lang="en-US" dirty="0" smtClean="0">
                <a:ea typeface="ＭＳ Ｐゴシック" pitchFamily="34" charset="-128"/>
              </a:rPr>
              <a:t>4 – B. Decreased renal </a:t>
            </a:r>
            <a:r>
              <a:rPr lang="en-US" dirty="0" err="1" smtClean="0">
                <a:ea typeface="ＭＳ Ｐゴシック" pitchFamily="34" charset="-128"/>
              </a:rPr>
              <a:t>resorption</a:t>
            </a:r>
            <a:r>
              <a:rPr lang="en-US" dirty="0" smtClean="0">
                <a:ea typeface="ＭＳ Ｐゴシック" pitchFamily="34" charset="-128"/>
              </a:rPr>
              <a:t> of phosphate and insufficient 1,25 D (unclear why) and thus also inadequate gut absorption of </a:t>
            </a:r>
            <a:r>
              <a:rPr lang="en-US" dirty="0" err="1" smtClean="0">
                <a:ea typeface="ＭＳ Ｐゴシック" pitchFamily="34" charset="-128"/>
              </a:rPr>
              <a:t>Ca</a:t>
            </a:r>
            <a:r>
              <a:rPr lang="en-US" dirty="0" smtClean="0">
                <a:ea typeface="ＭＳ Ｐゴシック" pitchFamily="34" charset="-128"/>
              </a:rPr>
              <a:t>/</a:t>
            </a:r>
            <a:r>
              <a:rPr lang="en-US" dirty="0" err="1" smtClean="0">
                <a:ea typeface="ＭＳ Ｐゴシック" pitchFamily="34" charset="-128"/>
              </a:rPr>
              <a:t>Phos</a:t>
            </a:r>
            <a:r>
              <a:rPr lang="en-US" dirty="0" smtClean="0">
                <a:ea typeface="ＭＳ Ｐゴシック" pitchFamily="34" charset="-128"/>
              </a:rPr>
              <a:t>.  Low </a:t>
            </a:r>
            <a:r>
              <a:rPr lang="en-US" dirty="0" err="1" smtClean="0">
                <a:ea typeface="ＭＳ Ｐゴシック" pitchFamily="34" charset="-128"/>
              </a:rPr>
              <a:t>phos</a:t>
            </a:r>
            <a:r>
              <a:rPr lang="en-US" dirty="0" smtClean="0">
                <a:ea typeface="ＭＳ Ｐゴシック" pitchFamily="34" charset="-128"/>
              </a:rPr>
              <a:t> and osteoblast dysfunction (also present in these patients) result in poor bone mineralization and thus Rickets.</a:t>
            </a:r>
          </a:p>
        </p:txBody>
      </p:sp>
      <p:sp>
        <p:nvSpPr>
          <p:cNvPr id="118788" name="Slide Number Placeholder 3"/>
          <p:cNvSpPr>
            <a:spLocks noGrp="1"/>
          </p:cNvSpPr>
          <p:nvPr>
            <p:ph type="sldNum" sz="quarter" idx="5"/>
          </p:nvPr>
        </p:nvSpPr>
        <p:spPr bwMode="auto">
          <a:noFill/>
          <a:ln>
            <a:miter lim="800000"/>
            <a:headEnd/>
            <a:tailEnd/>
          </a:ln>
        </p:spPr>
        <p:txBody>
          <a:bodyPr/>
          <a:lstStyle/>
          <a:p>
            <a:fld id="{589B25FE-1448-449B-A7A1-6A22C7BE9FE8}" type="slidenum">
              <a:rPr lang="en-US" smtClean="0">
                <a:latin typeface="Calibri" pitchFamily="34" charset="0"/>
                <a:ea typeface="ＭＳ Ｐゴシック" pitchFamily="34" charset="-128"/>
              </a:rPr>
              <a:pPr/>
              <a:t>63</a:t>
            </a:fld>
            <a:endParaRPr lang="en-US" smtClean="0">
              <a:latin typeface="Calibri" pitchFamily="34"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A</a:t>
            </a:r>
          </a:p>
          <a:p>
            <a:pPr eaLnBrk="1" hangingPunct="1">
              <a:spcBef>
                <a:spcPct val="0"/>
              </a:spcBef>
            </a:pPr>
            <a:r>
              <a:rPr lang="en-US" dirty="0" smtClean="0">
                <a:ea typeface="ＭＳ Ｐゴシック" pitchFamily="34" charset="-128"/>
              </a:rPr>
              <a:t>2 – D. Type 1 – enzyme: 1</a:t>
            </a:r>
            <a:r>
              <a:rPr lang="en-US" dirty="0" smtClean="0">
                <a:latin typeface="Symbol" pitchFamily="18" charset="2"/>
                <a:ea typeface="ＭＳ Ｐゴシック" pitchFamily="34" charset="-128"/>
              </a:rPr>
              <a:t>a</a:t>
            </a:r>
            <a:r>
              <a:rPr lang="en-US" dirty="0" smtClean="0">
                <a:ea typeface="ＭＳ Ｐゴシック" pitchFamily="34" charset="-128"/>
              </a:rPr>
              <a:t> hydroxylase deficiency</a:t>
            </a:r>
          </a:p>
          <a:p>
            <a:pPr eaLnBrk="1" hangingPunct="1">
              <a:spcBef>
                <a:spcPct val="0"/>
              </a:spcBef>
            </a:pPr>
            <a:r>
              <a:rPr lang="en-US" dirty="0" smtClean="0">
                <a:ea typeface="ＭＳ Ｐゴシック" pitchFamily="34" charset="-128"/>
              </a:rPr>
              <a:t>3 – C. Type 2 – receptor defect, 1,25D inability to act</a:t>
            </a:r>
          </a:p>
          <a:p>
            <a:pPr eaLnBrk="1" hangingPunct="1">
              <a:spcBef>
                <a:spcPct val="0"/>
              </a:spcBef>
            </a:pPr>
            <a:r>
              <a:rPr lang="en-US" dirty="0" smtClean="0">
                <a:ea typeface="ＭＳ Ｐゴシック" pitchFamily="34" charset="-128"/>
              </a:rPr>
              <a:t>4 – B. Decreased renal </a:t>
            </a:r>
            <a:r>
              <a:rPr lang="en-US" dirty="0" err="1" smtClean="0">
                <a:ea typeface="ＭＳ Ｐゴシック" pitchFamily="34" charset="-128"/>
              </a:rPr>
              <a:t>resorption</a:t>
            </a:r>
            <a:r>
              <a:rPr lang="en-US" dirty="0" smtClean="0">
                <a:ea typeface="ＭＳ Ｐゴシック" pitchFamily="34" charset="-128"/>
              </a:rPr>
              <a:t> of phosphate and insufficient 1,25 D (unclear why) and thus also inadequate gut absorption of </a:t>
            </a:r>
            <a:r>
              <a:rPr lang="en-US" dirty="0" err="1" smtClean="0">
                <a:ea typeface="ＭＳ Ｐゴシック" pitchFamily="34" charset="-128"/>
              </a:rPr>
              <a:t>Ca</a:t>
            </a:r>
            <a:r>
              <a:rPr lang="en-US" dirty="0" smtClean="0">
                <a:ea typeface="ＭＳ Ｐゴシック" pitchFamily="34" charset="-128"/>
              </a:rPr>
              <a:t>/</a:t>
            </a:r>
            <a:r>
              <a:rPr lang="en-US" dirty="0" err="1" smtClean="0">
                <a:ea typeface="ＭＳ Ｐゴシック" pitchFamily="34" charset="-128"/>
              </a:rPr>
              <a:t>Phos</a:t>
            </a:r>
            <a:r>
              <a:rPr lang="en-US" dirty="0" smtClean="0">
                <a:ea typeface="ＭＳ Ｐゴシック" pitchFamily="34" charset="-128"/>
              </a:rPr>
              <a:t>.  Low </a:t>
            </a:r>
            <a:r>
              <a:rPr lang="en-US" dirty="0" err="1" smtClean="0">
                <a:ea typeface="ＭＳ Ｐゴシック" pitchFamily="34" charset="-128"/>
              </a:rPr>
              <a:t>phos</a:t>
            </a:r>
            <a:r>
              <a:rPr lang="en-US" dirty="0" smtClean="0">
                <a:ea typeface="ＭＳ Ｐゴシック" pitchFamily="34" charset="-128"/>
              </a:rPr>
              <a:t> and osteoblast dysfunction (also present in these patients) result in poor bone mineralization and thus Rickets.</a:t>
            </a:r>
          </a:p>
        </p:txBody>
      </p:sp>
      <p:sp>
        <p:nvSpPr>
          <p:cNvPr id="118788" name="Slide Number Placeholder 3"/>
          <p:cNvSpPr>
            <a:spLocks noGrp="1"/>
          </p:cNvSpPr>
          <p:nvPr>
            <p:ph type="sldNum" sz="quarter" idx="5"/>
          </p:nvPr>
        </p:nvSpPr>
        <p:spPr bwMode="auto">
          <a:noFill/>
          <a:ln>
            <a:miter lim="800000"/>
            <a:headEnd/>
            <a:tailEnd/>
          </a:ln>
        </p:spPr>
        <p:txBody>
          <a:bodyPr/>
          <a:lstStyle/>
          <a:p>
            <a:fld id="{589B25FE-1448-449B-A7A1-6A22C7BE9FE8}" type="slidenum">
              <a:rPr lang="en-US" smtClean="0">
                <a:latin typeface="Calibri" pitchFamily="34" charset="0"/>
                <a:ea typeface="ＭＳ Ｐゴシック" pitchFamily="34" charset="-128"/>
              </a:rPr>
              <a:pPr/>
              <a:t>64</a:t>
            </a:fld>
            <a:endParaRPr lang="en-US" smtClean="0">
              <a:latin typeface="Calibri" pitchFamily="34"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A</a:t>
            </a:r>
          </a:p>
          <a:p>
            <a:pPr eaLnBrk="1" hangingPunct="1">
              <a:spcBef>
                <a:spcPct val="0"/>
              </a:spcBef>
            </a:pPr>
            <a:r>
              <a:rPr lang="en-US" dirty="0" smtClean="0">
                <a:ea typeface="ＭＳ Ｐゴシック" pitchFamily="34" charset="-128"/>
              </a:rPr>
              <a:t>2 – D. Type 1 – enzyme: 1</a:t>
            </a:r>
            <a:r>
              <a:rPr lang="en-US" dirty="0" smtClean="0">
                <a:latin typeface="Symbol" pitchFamily="18" charset="2"/>
                <a:ea typeface="ＭＳ Ｐゴシック" pitchFamily="34" charset="-128"/>
              </a:rPr>
              <a:t>a</a:t>
            </a:r>
            <a:r>
              <a:rPr lang="en-US" dirty="0" smtClean="0">
                <a:ea typeface="ＭＳ Ｐゴシック" pitchFamily="34" charset="-128"/>
              </a:rPr>
              <a:t> hydroxylase deficiency</a:t>
            </a:r>
          </a:p>
          <a:p>
            <a:pPr eaLnBrk="1" hangingPunct="1">
              <a:spcBef>
                <a:spcPct val="0"/>
              </a:spcBef>
            </a:pPr>
            <a:r>
              <a:rPr lang="en-US" dirty="0" smtClean="0">
                <a:ea typeface="ＭＳ Ｐゴシック" pitchFamily="34" charset="-128"/>
              </a:rPr>
              <a:t>3 – C. Type 2 – receptor defect, 1,25D inability to act</a:t>
            </a:r>
          </a:p>
          <a:p>
            <a:pPr eaLnBrk="1" hangingPunct="1">
              <a:spcBef>
                <a:spcPct val="0"/>
              </a:spcBef>
            </a:pPr>
            <a:r>
              <a:rPr lang="en-US" dirty="0" smtClean="0">
                <a:ea typeface="ＭＳ Ｐゴシック" pitchFamily="34" charset="-128"/>
              </a:rPr>
              <a:t>4 – B. Decreased renal </a:t>
            </a:r>
            <a:r>
              <a:rPr lang="en-US" dirty="0" err="1" smtClean="0">
                <a:ea typeface="ＭＳ Ｐゴシック" pitchFamily="34" charset="-128"/>
              </a:rPr>
              <a:t>resorption</a:t>
            </a:r>
            <a:r>
              <a:rPr lang="en-US" dirty="0" smtClean="0">
                <a:ea typeface="ＭＳ Ｐゴシック" pitchFamily="34" charset="-128"/>
              </a:rPr>
              <a:t> of phosphate and insufficient 1,25 D (unclear why) and thus also inadequate gut absorption of </a:t>
            </a:r>
            <a:r>
              <a:rPr lang="en-US" dirty="0" err="1" smtClean="0">
                <a:ea typeface="ＭＳ Ｐゴシック" pitchFamily="34" charset="-128"/>
              </a:rPr>
              <a:t>Ca</a:t>
            </a:r>
            <a:r>
              <a:rPr lang="en-US" dirty="0" smtClean="0">
                <a:ea typeface="ＭＳ Ｐゴシック" pitchFamily="34" charset="-128"/>
              </a:rPr>
              <a:t>/</a:t>
            </a:r>
            <a:r>
              <a:rPr lang="en-US" dirty="0" err="1" smtClean="0">
                <a:ea typeface="ＭＳ Ｐゴシック" pitchFamily="34" charset="-128"/>
              </a:rPr>
              <a:t>Phos</a:t>
            </a:r>
            <a:r>
              <a:rPr lang="en-US" dirty="0" smtClean="0">
                <a:ea typeface="ＭＳ Ｐゴシック" pitchFamily="34" charset="-128"/>
              </a:rPr>
              <a:t>.  Low </a:t>
            </a:r>
            <a:r>
              <a:rPr lang="en-US" dirty="0" err="1" smtClean="0">
                <a:ea typeface="ＭＳ Ｐゴシック" pitchFamily="34" charset="-128"/>
              </a:rPr>
              <a:t>phos</a:t>
            </a:r>
            <a:r>
              <a:rPr lang="en-US" dirty="0" smtClean="0">
                <a:ea typeface="ＭＳ Ｐゴシック" pitchFamily="34" charset="-128"/>
              </a:rPr>
              <a:t> and osteoblast dysfunction (also present in these patients) result in poor bone mineralization and thus Rickets.</a:t>
            </a:r>
          </a:p>
        </p:txBody>
      </p:sp>
      <p:sp>
        <p:nvSpPr>
          <p:cNvPr id="118788" name="Slide Number Placeholder 3"/>
          <p:cNvSpPr>
            <a:spLocks noGrp="1"/>
          </p:cNvSpPr>
          <p:nvPr>
            <p:ph type="sldNum" sz="quarter" idx="5"/>
          </p:nvPr>
        </p:nvSpPr>
        <p:spPr bwMode="auto">
          <a:noFill/>
          <a:ln>
            <a:miter lim="800000"/>
            <a:headEnd/>
            <a:tailEnd/>
          </a:ln>
        </p:spPr>
        <p:txBody>
          <a:bodyPr/>
          <a:lstStyle/>
          <a:p>
            <a:fld id="{589B25FE-1448-449B-A7A1-6A22C7BE9FE8}" type="slidenum">
              <a:rPr lang="en-US" smtClean="0">
                <a:latin typeface="Calibri" pitchFamily="34" charset="0"/>
                <a:ea typeface="ＭＳ Ｐゴシック" pitchFamily="34" charset="-128"/>
              </a:rPr>
              <a:pPr/>
              <a:t>65</a:t>
            </a:fld>
            <a:endParaRPr lang="en-US" smtClean="0">
              <a:latin typeface="Calibri" pitchFamily="34" charset="0"/>
              <a:ea typeface="ＭＳ Ｐゴシック"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A</a:t>
            </a:r>
          </a:p>
          <a:p>
            <a:pPr eaLnBrk="1" hangingPunct="1">
              <a:spcBef>
                <a:spcPct val="0"/>
              </a:spcBef>
            </a:pPr>
            <a:r>
              <a:rPr lang="en-US" dirty="0" smtClean="0">
                <a:ea typeface="ＭＳ Ｐゴシック" pitchFamily="34" charset="-128"/>
              </a:rPr>
              <a:t>2 – D. Type 1 – enzyme: 1</a:t>
            </a:r>
            <a:r>
              <a:rPr lang="en-US" dirty="0" smtClean="0">
                <a:latin typeface="Symbol" pitchFamily="18" charset="2"/>
                <a:ea typeface="ＭＳ Ｐゴシック" pitchFamily="34" charset="-128"/>
              </a:rPr>
              <a:t>a</a:t>
            </a:r>
            <a:r>
              <a:rPr lang="en-US" dirty="0" smtClean="0">
                <a:ea typeface="ＭＳ Ｐゴシック" pitchFamily="34" charset="-128"/>
              </a:rPr>
              <a:t> hydroxylase deficiency</a:t>
            </a:r>
          </a:p>
          <a:p>
            <a:pPr eaLnBrk="1" hangingPunct="1">
              <a:spcBef>
                <a:spcPct val="0"/>
              </a:spcBef>
            </a:pPr>
            <a:r>
              <a:rPr lang="en-US" dirty="0" smtClean="0">
                <a:ea typeface="ＭＳ Ｐゴシック" pitchFamily="34" charset="-128"/>
              </a:rPr>
              <a:t>3 – C. Type 2 – receptor defect, 1,25D inability to act</a:t>
            </a:r>
          </a:p>
          <a:p>
            <a:pPr eaLnBrk="1" hangingPunct="1">
              <a:spcBef>
                <a:spcPct val="0"/>
              </a:spcBef>
            </a:pPr>
            <a:r>
              <a:rPr lang="en-US" dirty="0" smtClean="0">
                <a:ea typeface="ＭＳ Ｐゴシック" pitchFamily="34" charset="-128"/>
              </a:rPr>
              <a:t>4 – B. Decreased renal </a:t>
            </a:r>
            <a:r>
              <a:rPr lang="en-US" dirty="0" err="1" smtClean="0">
                <a:ea typeface="ＭＳ Ｐゴシック" pitchFamily="34" charset="-128"/>
              </a:rPr>
              <a:t>resorption</a:t>
            </a:r>
            <a:r>
              <a:rPr lang="en-US" dirty="0" smtClean="0">
                <a:ea typeface="ＭＳ Ｐゴシック" pitchFamily="34" charset="-128"/>
              </a:rPr>
              <a:t> of phosphate and insufficient 1,25 D (unclear why) and thus also inadequate gut absorption of </a:t>
            </a:r>
            <a:r>
              <a:rPr lang="en-US" dirty="0" err="1" smtClean="0">
                <a:ea typeface="ＭＳ Ｐゴシック" pitchFamily="34" charset="-128"/>
              </a:rPr>
              <a:t>Ca</a:t>
            </a:r>
            <a:r>
              <a:rPr lang="en-US" dirty="0" smtClean="0">
                <a:ea typeface="ＭＳ Ｐゴシック" pitchFamily="34" charset="-128"/>
              </a:rPr>
              <a:t>/</a:t>
            </a:r>
            <a:r>
              <a:rPr lang="en-US" dirty="0" err="1" smtClean="0">
                <a:ea typeface="ＭＳ Ｐゴシック" pitchFamily="34" charset="-128"/>
              </a:rPr>
              <a:t>Phos</a:t>
            </a:r>
            <a:r>
              <a:rPr lang="en-US" dirty="0" smtClean="0">
                <a:ea typeface="ＭＳ Ｐゴシック" pitchFamily="34" charset="-128"/>
              </a:rPr>
              <a:t>.  Low </a:t>
            </a:r>
            <a:r>
              <a:rPr lang="en-US" dirty="0" err="1" smtClean="0">
                <a:ea typeface="ＭＳ Ｐゴシック" pitchFamily="34" charset="-128"/>
              </a:rPr>
              <a:t>phos</a:t>
            </a:r>
            <a:r>
              <a:rPr lang="en-US" dirty="0" smtClean="0">
                <a:ea typeface="ＭＳ Ｐゴシック" pitchFamily="34" charset="-128"/>
              </a:rPr>
              <a:t> and osteoblast dysfunction (also present in these patients) result in poor bone mineralization and thus Rickets.</a:t>
            </a:r>
          </a:p>
        </p:txBody>
      </p:sp>
      <p:sp>
        <p:nvSpPr>
          <p:cNvPr id="118788" name="Slide Number Placeholder 3"/>
          <p:cNvSpPr>
            <a:spLocks noGrp="1"/>
          </p:cNvSpPr>
          <p:nvPr>
            <p:ph type="sldNum" sz="quarter" idx="5"/>
          </p:nvPr>
        </p:nvSpPr>
        <p:spPr bwMode="auto">
          <a:noFill/>
          <a:ln>
            <a:miter lim="800000"/>
            <a:headEnd/>
            <a:tailEnd/>
          </a:ln>
        </p:spPr>
        <p:txBody>
          <a:bodyPr/>
          <a:lstStyle/>
          <a:p>
            <a:fld id="{589B25FE-1448-449B-A7A1-6A22C7BE9FE8}" type="slidenum">
              <a:rPr lang="en-US" smtClean="0">
                <a:latin typeface="Calibri" pitchFamily="34" charset="0"/>
                <a:ea typeface="ＭＳ Ｐゴシック" pitchFamily="34" charset="-128"/>
              </a:rPr>
              <a:pPr/>
              <a:t>66</a:t>
            </a:fld>
            <a:endParaRPr lang="en-US" smtClean="0">
              <a:latin typeface="Calibri"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A</a:t>
            </a:r>
          </a:p>
          <a:p>
            <a:pPr eaLnBrk="1" hangingPunct="1">
              <a:spcBef>
                <a:spcPct val="0"/>
              </a:spcBef>
            </a:pPr>
            <a:r>
              <a:rPr lang="en-US" dirty="0" smtClean="0">
                <a:ea typeface="ＭＳ Ｐゴシック" pitchFamily="34" charset="-128"/>
              </a:rPr>
              <a:t>2 – D. Type 1 – enzyme: 1</a:t>
            </a:r>
            <a:r>
              <a:rPr lang="en-US" dirty="0" smtClean="0">
                <a:latin typeface="Symbol" pitchFamily="18" charset="2"/>
                <a:ea typeface="ＭＳ Ｐゴシック" pitchFamily="34" charset="-128"/>
              </a:rPr>
              <a:t>a</a:t>
            </a:r>
            <a:r>
              <a:rPr lang="en-US" dirty="0" smtClean="0">
                <a:ea typeface="ＭＳ Ｐゴシック" pitchFamily="34" charset="-128"/>
              </a:rPr>
              <a:t> hydroxylase deficiency</a:t>
            </a:r>
          </a:p>
          <a:p>
            <a:pPr eaLnBrk="1" hangingPunct="1">
              <a:spcBef>
                <a:spcPct val="0"/>
              </a:spcBef>
            </a:pPr>
            <a:r>
              <a:rPr lang="en-US" dirty="0" smtClean="0">
                <a:ea typeface="ＭＳ Ｐゴシック" pitchFamily="34" charset="-128"/>
              </a:rPr>
              <a:t>3 – C. Type 2 – receptor defect, 1,25D inability to act</a:t>
            </a:r>
          </a:p>
          <a:p>
            <a:pPr eaLnBrk="1" hangingPunct="1">
              <a:spcBef>
                <a:spcPct val="0"/>
              </a:spcBef>
            </a:pPr>
            <a:r>
              <a:rPr lang="en-US" dirty="0" smtClean="0">
                <a:ea typeface="ＭＳ Ｐゴシック" pitchFamily="34" charset="-128"/>
              </a:rPr>
              <a:t>4 – B. Decreased renal </a:t>
            </a:r>
            <a:r>
              <a:rPr lang="en-US" dirty="0" err="1" smtClean="0">
                <a:ea typeface="ＭＳ Ｐゴシック" pitchFamily="34" charset="-128"/>
              </a:rPr>
              <a:t>resorption</a:t>
            </a:r>
            <a:r>
              <a:rPr lang="en-US" dirty="0" smtClean="0">
                <a:ea typeface="ＭＳ Ｐゴシック" pitchFamily="34" charset="-128"/>
              </a:rPr>
              <a:t> of phosphate and insufficient 1,25 D (unclear why) and thus also inadequate gut absorption of </a:t>
            </a:r>
            <a:r>
              <a:rPr lang="en-US" dirty="0" err="1" smtClean="0">
                <a:ea typeface="ＭＳ Ｐゴシック" pitchFamily="34" charset="-128"/>
              </a:rPr>
              <a:t>Ca</a:t>
            </a:r>
            <a:r>
              <a:rPr lang="en-US" dirty="0" smtClean="0">
                <a:ea typeface="ＭＳ Ｐゴシック" pitchFamily="34" charset="-128"/>
              </a:rPr>
              <a:t>/</a:t>
            </a:r>
            <a:r>
              <a:rPr lang="en-US" dirty="0" err="1" smtClean="0">
                <a:ea typeface="ＭＳ Ｐゴシック" pitchFamily="34" charset="-128"/>
              </a:rPr>
              <a:t>Phos</a:t>
            </a:r>
            <a:r>
              <a:rPr lang="en-US" dirty="0" smtClean="0">
                <a:ea typeface="ＭＳ Ｐゴシック" pitchFamily="34" charset="-128"/>
              </a:rPr>
              <a:t>.  Low </a:t>
            </a:r>
            <a:r>
              <a:rPr lang="en-US" dirty="0" err="1" smtClean="0">
                <a:ea typeface="ＭＳ Ｐゴシック" pitchFamily="34" charset="-128"/>
              </a:rPr>
              <a:t>phos</a:t>
            </a:r>
            <a:r>
              <a:rPr lang="en-US" dirty="0" smtClean="0">
                <a:ea typeface="ＭＳ Ｐゴシック" pitchFamily="34" charset="-128"/>
              </a:rPr>
              <a:t> and osteoblast dysfunction (also present in these patients) result in poor bone mineralization and thus Rickets.</a:t>
            </a:r>
          </a:p>
        </p:txBody>
      </p:sp>
      <p:sp>
        <p:nvSpPr>
          <p:cNvPr id="118788" name="Slide Number Placeholder 3"/>
          <p:cNvSpPr>
            <a:spLocks noGrp="1"/>
          </p:cNvSpPr>
          <p:nvPr>
            <p:ph type="sldNum" sz="quarter" idx="5"/>
          </p:nvPr>
        </p:nvSpPr>
        <p:spPr bwMode="auto">
          <a:noFill/>
          <a:ln>
            <a:miter lim="800000"/>
            <a:headEnd/>
            <a:tailEnd/>
          </a:ln>
        </p:spPr>
        <p:txBody>
          <a:bodyPr/>
          <a:lstStyle/>
          <a:p>
            <a:fld id="{589B25FE-1448-449B-A7A1-6A22C7BE9FE8}" type="slidenum">
              <a:rPr lang="en-US" smtClean="0">
                <a:latin typeface="Calibri" pitchFamily="34" charset="0"/>
                <a:ea typeface="ＭＳ Ｐゴシック" pitchFamily="34" charset="-128"/>
              </a:rPr>
              <a:pPr/>
              <a:t>67</a:t>
            </a:fld>
            <a:endParaRPr lang="en-US" smtClean="0">
              <a:latin typeface="Calibri" pitchFamily="34"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A</a:t>
            </a:r>
          </a:p>
          <a:p>
            <a:pPr eaLnBrk="1" hangingPunct="1">
              <a:spcBef>
                <a:spcPct val="0"/>
              </a:spcBef>
            </a:pPr>
            <a:r>
              <a:rPr lang="en-US" dirty="0" smtClean="0">
                <a:ea typeface="ＭＳ Ｐゴシック" pitchFamily="34" charset="-128"/>
              </a:rPr>
              <a:t>2 – D. Type 1 – enzyme: 1</a:t>
            </a:r>
            <a:r>
              <a:rPr lang="en-US" dirty="0" smtClean="0">
                <a:latin typeface="Symbol" pitchFamily="18" charset="2"/>
                <a:ea typeface="ＭＳ Ｐゴシック" pitchFamily="34" charset="-128"/>
              </a:rPr>
              <a:t>a</a:t>
            </a:r>
            <a:r>
              <a:rPr lang="en-US" dirty="0" smtClean="0">
                <a:ea typeface="ＭＳ Ｐゴシック" pitchFamily="34" charset="-128"/>
              </a:rPr>
              <a:t> hydroxylase deficiency</a:t>
            </a:r>
          </a:p>
          <a:p>
            <a:pPr eaLnBrk="1" hangingPunct="1">
              <a:spcBef>
                <a:spcPct val="0"/>
              </a:spcBef>
            </a:pPr>
            <a:r>
              <a:rPr lang="en-US" dirty="0" smtClean="0">
                <a:ea typeface="ＭＳ Ｐゴシック" pitchFamily="34" charset="-128"/>
              </a:rPr>
              <a:t>3 – C. Type 2 – receptor defect, 1,25D inability to act</a:t>
            </a:r>
          </a:p>
          <a:p>
            <a:pPr eaLnBrk="1" hangingPunct="1">
              <a:spcBef>
                <a:spcPct val="0"/>
              </a:spcBef>
            </a:pPr>
            <a:r>
              <a:rPr lang="en-US" dirty="0" smtClean="0">
                <a:ea typeface="ＭＳ Ｐゴシック" pitchFamily="34" charset="-128"/>
              </a:rPr>
              <a:t>4 – B. Decreased renal </a:t>
            </a:r>
            <a:r>
              <a:rPr lang="en-US" dirty="0" err="1" smtClean="0">
                <a:ea typeface="ＭＳ Ｐゴシック" pitchFamily="34" charset="-128"/>
              </a:rPr>
              <a:t>resorption</a:t>
            </a:r>
            <a:r>
              <a:rPr lang="en-US" dirty="0" smtClean="0">
                <a:ea typeface="ＭＳ Ｐゴシック" pitchFamily="34" charset="-128"/>
              </a:rPr>
              <a:t> of phosphate and insufficient 1,25 D (unclear why) and thus also inadequate gut absorption of </a:t>
            </a:r>
            <a:r>
              <a:rPr lang="en-US" dirty="0" err="1" smtClean="0">
                <a:ea typeface="ＭＳ Ｐゴシック" pitchFamily="34" charset="-128"/>
              </a:rPr>
              <a:t>Ca</a:t>
            </a:r>
            <a:r>
              <a:rPr lang="en-US" dirty="0" smtClean="0">
                <a:ea typeface="ＭＳ Ｐゴシック" pitchFamily="34" charset="-128"/>
              </a:rPr>
              <a:t>/</a:t>
            </a:r>
            <a:r>
              <a:rPr lang="en-US" dirty="0" err="1" smtClean="0">
                <a:ea typeface="ＭＳ Ｐゴシック" pitchFamily="34" charset="-128"/>
              </a:rPr>
              <a:t>Phos</a:t>
            </a:r>
            <a:r>
              <a:rPr lang="en-US" dirty="0" smtClean="0">
                <a:ea typeface="ＭＳ Ｐゴシック" pitchFamily="34" charset="-128"/>
              </a:rPr>
              <a:t>.  Low </a:t>
            </a:r>
            <a:r>
              <a:rPr lang="en-US" dirty="0" err="1" smtClean="0">
                <a:ea typeface="ＭＳ Ｐゴシック" pitchFamily="34" charset="-128"/>
              </a:rPr>
              <a:t>phos</a:t>
            </a:r>
            <a:r>
              <a:rPr lang="en-US" dirty="0" smtClean="0">
                <a:ea typeface="ＭＳ Ｐゴシック" pitchFamily="34" charset="-128"/>
              </a:rPr>
              <a:t> and osteoblast dysfunction (also present in these patients) result in poor bone mineralization and thus Rickets.</a:t>
            </a:r>
          </a:p>
        </p:txBody>
      </p:sp>
      <p:sp>
        <p:nvSpPr>
          <p:cNvPr id="118788" name="Slide Number Placeholder 3"/>
          <p:cNvSpPr>
            <a:spLocks noGrp="1"/>
          </p:cNvSpPr>
          <p:nvPr>
            <p:ph type="sldNum" sz="quarter" idx="5"/>
          </p:nvPr>
        </p:nvSpPr>
        <p:spPr bwMode="auto">
          <a:noFill/>
          <a:ln>
            <a:miter lim="800000"/>
            <a:headEnd/>
            <a:tailEnd/>
          </a:ln>
        </p:spPr>
        <p:txBody>
          <a:bodyPr/>
          <a:lstStyle/>
          <a:p>
            <a:fld id="{589B25FE-1448-449B-A7A1-6A22C7BE9FE8}" type="slidenum">
              <a:rPr lang="en-US" smtClean="0">
                <a:latin typeface="Calibri" pitchFamily="34" charset="0"/>
                <a:ea typeface="ＭＳ Ｐゴシック" pitchFamily="34" charset="-128"/>
              </a:rPr>
              <a:pPr/>
              <a:t>68</a:t>
            </a:fld>
            <a:endParaRPr lang="en-US" smtClean="0">
              <a:latin typeface="Calibri"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BFFEA7-BF9B-4C18-820E-F81F161CF9BB}" type="slidenum">
              <a:rPr lang="en-US"/>
              <a:pPr fontAlgn="base">
                <a:spcBef>
                  <a:spcPct val="0"/>
                </a:spcBef>
                <a:spcAft>
                  <a:spcPct val="0"/>
                </a:spcAft>
              </a:pPr>
              <a:t>71</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a:t>
            </a:r>
          </a:p>
          <a:p>
            <a:pPr>
              <a:spcBef>
                <a:spcPct val="0"/>
              </a:spcBef>
            </a:pPr>
            <a:r>
              <a:rPr lang="en-US" dirty="0" smtClean="0"/>
              <a:t>Sodium-low; Potassium-high (NO ALDO); </a:t>
            </a:r>
            <a:r>
              <a:rPr lang="en-US" dirty="0" err="1" smtClean="0"/>
              <a:t>Bicarb</a:t>
            </a:r>
            <a:r>
              <a:rPr lang="en-US" dirty="0" smtClean="0"/>
              <a:t> low (metabolic acidosis from</a:t>
            </a:r>
            <a:r>
              <a:rPr lang="en-US" baseline="0" dirty="0" smtClean="0"/>
              <a:t> </a:t>
            </a:r>
            <a:r>
              <a:rPr lang="en-US" dirty="0" smtClean="0"/>
              <a:t>dehydration due to no </a:t>
            </a:r>
            <a:r>
              <a:rPr lang="en-US" dirty="0" err="1" smtClean="0"/>
              <a:t>aldo</a:t>
            </a:r>
            <a:r>
              <a:rPr lang="en-US" dirty="0" smtClean="0"/>
              <a:t>)</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0FC885-866C-4B14-84C1-661F26C9D58C}" type="slidenum">
              <a:rPr lang="en-US"/>
              <a:pPr fontAlgn="base">
                <a:spcBef>
                  <a:spcPct val="0"/>
                </a:spcBef>
                <a:spcAft>
                  <a:spcPct val="0"/>
                </a:spcAft>
              </a:pPr>
              <a:t>72</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a:t>
            </a:r>
          </a:p>
          <a:p>
            <a:pPr>
              <a:spcBef>
                <a:spcPct val="0"/>
              </a:spcBef>
            </a:pPr>
            <a:r>
              <a:rPr lang="en-US" dirty="0" smtClean="0"/>
              <a:t>Sodium-low; Potassium-high (NO ALDO); </a:t>
            </a:r>
            <a:r>
              <a:rPr lang="en-US" dirty="0" err="1" smtClean="0"/>
              <a:t>Bicarb</a:t>
            </a:r>
            <a:r>
              <a:rPr lang="en-US" dirty="0" smtClean="0"/>
              <a:t> low (metabolic acidosis from</a:t>
            </a:r>
            <a:r>
              <a:rPr lang="en-US" baseline="0" dirty="0" smtClean="0"/>
              <a:t> </a:t>
            </a:r>
            <a:r>
              <a:rPr lang="en-US" dirty="0" smtClean="0"/>
              <a:t>dehydration due to no </a:t>
            </a:r>
            <a:r>
              <a:rPr lang="en-US" dirty="0" err="1" smtClean="0"/>
              <a:t>aldo</a:t>
            </a:r>
            <a:r>
              <a:rPr lang="en-US" dirty="0" smtClean="0"/>
              <a:t>)</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0FC885-866C-4B14-84C1-661F26C9D58C}" type="slidenum">
              <a:rPr lang="en-US"/>
              <a:pPr fontAlgn="base">
                <a:spcBef>
                  <a:spcPct val="0"/>
                </a:spcBef>
                <a:spcAft>
                  <a:spcPct val="0"/>
                </a:spcAft>
              </a:pPr>
              <a:t>73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-&gt;95% of CAH</a:t>
            </a:r>
          </a:p>
          <a:p>
            <a:r>
              <a:rPr lang="en-US" dirty="0" smtClean="0"/>
              <a:t>-Build</a:t>
            </a:r>
            <a:r>
              <a:rPr lang="en-US" baseline="0" dirty="0" smtClean="0"/>
              <a:t> up of 17-hydroxyprogesterone</a:t>
            </a:r>
            <a:endParaRPr lang="en-US" dirty="0"/>
          </a:p>
        </p:txBody>
      </p:sp>
      <p:sp>
        <p:nvSpPr>
          <p:cNvPr id="4" name="Slide Number Placeholder 3"/>
          <p:cNvSpPr>
            <a:spLocks noGrp="1"/>
          </p:cNvSpPr>
          <p:nvPr>
            <p:ph type="sldNum" sz="quarter" idx="10"/>
          </p:nvPr>
        </p:nvSpPr>
        <p:spPr/>
        <p:txBody>
          <a:bodyPr/>
          <a:lstStyle/>
          <a:p>
            <a:fld id="{9BA19ABD-6A10-43C4-B1DA-4692F593E254}"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E</a:t>
            </a:r>
          </a:p>
          <a:p>
            <a:pPr eaLnBrk="1" hangingPunct="1">
              <a:spcBef>
                <a:spcPct val="0"/>
              </a:spcBef>
            </a:pPr>
            <a:r>
              <a:rPr lang="en-US" dirty="0" smtClean="0">
                <a:ea typeface="ＭＳ Ｐゴシック" pitchFamily="34" charset="-128"/>
              </a:rPr>
              <a:t>2 – A</a:t>
            </a:r>
          </a:p>
          <a:p>
            <a:pPr eaLnBrk="1" hangingPunct="1">
              <a:spcBef>
                <a:spcPct val="0"/>
              </a:spcBef>
            </a:pPr>
            <a:r>
              <a:rPr lang="en-US" dirty="0" smtClean="0">
                <a:ea typeface="ＭＳ Ｐゴシック" pitchFamily="34" charset="-128"/>
              </a:rPr>
              <a:t>3 – C. </a:t>
            </a:r>
            <a:r>
              <a:rPr lang="en-US" dirty="0" err="1" smtClean="0">
                <a:ea typeface="ＭＳ Ｐゴシック" pitchFamily="34" charset="-128"/>
              </a:rPr>
              <a:t>Pseudohyponatremia</a:t>
            </a:r>
            <a:r>
              <a:rPr lang="en-US" dirty="0" smtClean="0">
                <a:ea typeface="ＭＳ Ｐゴシック" pitchFamily="34" charset="-128"/>
              </a:rPr>
              <a:t> due to hyperglycemia.  </a:t>
            </a:r>
            <a:r>
              <a:rPr lang="en-US" dirty="0" err="1" smtClean="0">
                <a:ea typeface="ＭＳ Ｐゴシック" pitchFamily="34" charset="-128"/>
              </a:rPr>
              <a:t>Polyuria</a:t>
            </a:r>
            <a:r>
              <a:rPr lang="en-US" dirty="0" smtClean="0">
                <a:ea typeface="ＭＳ Ｐゴシック" pitchFamily="34" charset="-128"/>
              </a:rPr>
              <a:t> due to hyperglycemia – would only have decrease UOP in severe case with significant </a:t>
            </a:r>
            <a:r>
              <a:rPr lang="en-US" dirty="0" err="1" smtClean="0">
                <a:ea typeface="ＭＳ Ｐゴシック" pitchFamily="34" charset="-128"/>
              </a:rPr>
              <a:t>prerenal</a:t>
            </a:r>
            <a:r>
              <a:rPr lang="en-US" dirty="0" smtClean="0">
                <a:ea typeface="ＭＳ Ｐゴシック" pitchFamily="34" charset="-128"/>
              </a:rPr>
              <a:t> failure.  But in this case S </a:t>
            </a:r>
            <a:r>
              <a:rPr lang="en-US" dirty="0" err="1" smtClean="0">
                <a:ea typeface="ＭＳ Ｐゴシック" pitchFamily="34" charset="-128"/>
              </a:rPr>
              <a:t>Osm</a:t>
            </a:r>
            <a:r>
              <a:rPr lang="en-US" dirty="0" smtClean="0">
                <a:ea typeface="ＭＳ Ｐゴシック" pitchFamily="34" charset="-128"/>
              </a:rPr>
              <a:t> either normal or high, never low, and U </a:t>
            </a:r>
            <a:r>
              <a:rPr lang="en-US" dirty="0" err="1" smtClean="0">
                <a:ea typeface="ＭＳ Ｐゴシック" pitchFamily="34" charset="-128"/>
              </a:rPr>
              <a:t>Osm</a:t>
            </a:r>
            <a:r>
              <a:rPr lang="en-US" dirty="0" smtClean="0">
                <a:ea typeface="ＭＳ Ｐゴシック" pitchFamily="34" charset="-128"/>
              </a:rPr>
              <a:t> high</a:t>
            </a:r>
          </a:p>
          <a:p>
            <a:pPr eaLnBrk="1" hangingPunct="1">
              <a:spcBef>
                <a:spcPct val="0"/>
              </a:spcBef>
            </a:pPr>
            <a:r>
              <a:rPr lang="en-US" dirty="0" smtClean="0">
                <a:ea typeface="ＭＳ Ｐゴシック" pitchFamily="34" charset="-128"/>
              </a:rPr>
              <a:t>4 – B</a:t>
            </a:r>
          </a:p>
          <a:p>
            <a:pPr eaLnBrk="1" hangingPunct="1">
              <a:spcBef>
                <a:spcPct val="0"/>
              </a:spcBef>
            </a:pPr>
            <a:endParaRPr lang="en-US" dirty="0"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5518B973-613D-4D8C-8EF9-1BE10EF3754A}" type="slidenum">
              <a:rPr lang="en-US" smtClean="0">
                <a:latin typeface="Calibri" pitchFamily="34" charset="0"/>
                <a:ea typeface="ＭＳ Ｐゴシック" pitchFamily="34" charset="-128"/>
              </a:rPr>
              <a:pPr/>
              <a:t>78</a:t>
            </a:fld>
            <a:endParaRPr lang="en-US" smtClean="0">
              <a:latin typeface="Calibri" pitchFamily="34" charset="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E</a:t>
            </a:r>
          </a:p>
          <a:p>
            <a:pPr eaLnBrk="1" hangingPunct="1">
              <a:spcBef>
                <a:spcPct val="0"/>
              </a:spcBef>
            </a:pPr>
            <a:r>
              <a:rPr lang="en-US" dirty="0" smtClean="0">
                <a:ea typeface="ＭＳ Ｐゴシック" pitchFamily="34" charset="-128"/>
              </a:rPr>
              <a:t>2 – A</a:t>
            </a:r>
          </a:p>
          <a:p>
            <a:pPr eaLnBrk="1" hangingPunct="1">
              <a:spcBef>
                <a:spcPct val="0"/>
              </a:spcBef>
            </a:pPr>
            <a:r>
              <a:rPr lang="en-US" dirty="0" smtClean="0">
                <a:ea typeface="ＭＳ Ｐゴシック" pitchFamily="34" charset="-128"/>
              </a:rPr>
              <a:t>3 – C. </a:t>
            </a:r>
            <a:r>
              <a:rPr lang="en-US" dirty="0" err="1" smtClean="0">
                <a:ea typeface="ＭＳ Ｐゴシック" pitchFamily="34" charset="-128"/>
              </a:rPr>
              <a:t>Pseudohyponatremia</a:t>
            </a:r>
            <a:r>
              <a:rPr lang="en-US" dirty="0" smtClean="0">
                <a:ea typeface="ＭＳ Ｐゴシック" pitchFamily="34" charset="-128"/>
              </a:rPr>
              <a:t> due to hyperglycemia.  </a:t>
            </a:r>
            <a:r>
              <a:rPr lang="en-US" dirty="0" err="1" smtClean="0">
                <a:ea typeface="ＭＳ Ｐゴシック" pitchFamily="34" charset="-128"/>
              </a:rPr>
              <a:t>Polyuria</a:t>
            </a:r>
            <a:r>
              <a:rPr lang="en-US" dirty="0" smtClean="0">
                <a:ea typeface="ＭＳ Ｐゴシック" pitchFamily="34" charset="-128"/>
              </a:rPr>
              <a:t> due to hyperglycemia – would only have decrease UOP in severe case with significant </a:t>
            </a:r>
            <a:r>
              <a:rPr lang="en-US" dirty="0" err="1" smtClean="0">
                <a:ea typeface="ＭＳ Ｐゴシック" pitchFamily="34" charset="-128"/>
              </a:rPr>
              <a:t>prerenal</a:t>
            </a:r>
            <a:r>
              <a:rPr lang="en-US" dirty="0" smtClean="0">
                <a:ea typeface="ＭＳ Ｐゴシック" pitchFamily="34" charset="-128"/>
              </a:rPr>
              <a:t> failure.  But in this case S </a:t>
            </a:r>
            <a:r>
              <a:rPr lang="en-US" dirty="0" err="1" smtClean="0">
                <a:ea typeface="ＭＳ Ｐゴシック" pitchFamily="34" charset="-128"/>
              </a:rPr>
              <a:t>Osm</a:t>
            </a:r>
            <a:r>
              <a:rPr lang="en-US" dirty="0" smtClean="0">
                <a:ea typeface="ＭＳ Ｐゴシック" pitchFamily="34" charset="-128"/>
              </a:rPr>
              <a:t> either normal or high, never low, and U </a:t>
            </a:r>
            <a:r>
              <a:rPr lang="en-US" dirty="0" err="1" smtClean="0">
                <a:ea typeface="ＭＳ Ｐゴシック" pitchFamily="34" charset="-128"/>
              </a:rPr>
              <a:t>Osm</a:t>
            </a:r>
            <a:r>
              <a:rPr lang="en-US" dirty="0" smtClean="0">
                <a:ea typeface="ＭＳ Ｐゴシック" pitchFamily="34" charset="-128"/>
              </a:rPr>
              <a:t> high</a:t>
            </a:r>
          </a:p>
          <a:p>
            <a:pPr eaLnBrk="1" hangingPunct="1">
              <a:spcBef>
                <a:spcPct val="0"/>
              </a:spcBef>
            </a:pPr>
            <a:r>
              <a:rPr lang="en-US" dirty="0" smtClean="0">
                <a:ea typeface="ＭＳ Ｐゴシック" pitchFamily="34" charset="-128"/>
              </a:rPr>
              <a:t>4 – B</a:t>
            </a:r>
          </a:p>
          <a:p>
            <a:pPr eaLnBrk="1" hangingPunct="1">
              <a:spcBef>
                <a:spcPct val="0"/>
              </a:spcBef>
            </a:pPr>
            <a:endParaRPr lang="en-US" dirty="0"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5518B973-613D-4D8C-8EF9-1BE10EF3754A}" type="slidenum">
              <a:rPr lang="en-US" smtClean="0">
                <a:latin typeface="Calibri" pitchFamily="34" charset="0"/>
                <a:ea typeface="ＭＳ Ｐゴシック" pitchFamily="34" charset="-128"/>
              </a:rPr>
              <a:pPr/>
              <a:t>79</a:t>
            </a:fld>
            <a:endParaRPr lang="en-US" smtClean="0">
              <a:latin typeface="Calibri" pitchFamily="34" charset="0"/>
              <a:ea typeface="ＭＳ Ｐゴシック"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E</a:t>
            </a:r>
          </a:p>
          <a:p>
            <a:pPr eaLnBrk="1" hangingPunct="1">
              <a:spcBef>
                <a:spcPct val="0"/>
              </a:spcBef>
            </a:pPr>
            <a:r>
              <a:rPr lang="en-US" dirty="0" smtClean="0">
                <a:ea typeface="ＭＳ Ｐゴシック" pitchFamily="34" charset="-128"/>
              </a:rPr>
              <a:t>2 – A</a:t>
            </a:r>
          </a:p>
          <a:p>
            <a:pPr eaLnBrk="1" hangingPunct="1">
              <a:spcBef>
                <a:spcPct val="0"/>
              </a:spcBef>
            </a:pPr>
            <a:r>
              <a:rPr lang="en-US" dirty="0" smtClean="0">
                <a:ea typeface="ＭＳ Ｐゴシック" pitchFamily="34" charset="-128"/>
              </a:rPr>
              <a:t>3 – C. </a:t>
            </a:r>
            <a:r>
              <a:rPr lang="en-US" dirty="0" err="1" smtClean="0">
                <a:ea typeface="ＭＳ Ｐゴシック" pitchFamily="34" charset="-128"/>
              </a:rPr>
              <a:t>Pseudohyponatremia</a:t>
            </a:r>
            <a:r>
              <a:rPr lang="en-US" dirty="0" smtClean="0">
                <a:ea typeface="ＭＳ Ｐゴシック" pitchFamily="34" charset="-128"/>
              </a:rPr>
              <a:t> due to hyperglycemia.  </a:t>
            </a:r>
            <a:r>
              <a:rPr lang="en-US" dirty="0" err="1" smtClean="0">
                <a:ea typeface="ＭＳ Ｐゴシック" pitchFamily="34" charset="-128"/>
              </a:rPr>
              <a:t>Polyuria</a:t>
            </a:r>
            <a:r>
              <a:rPr lang="en-US" dirty="0" smtClean="0">
                <a:ea typeface="ＭＳ Ｐゴシック" pitchFamily="34" charset="-128"/>
              </a:rPr>
              <a:t> due to hyperglycemia – would only have decrease UOP in severe case with significant </a:t>
            </a:r>
            <a:r>
              <a:rPr lang="en-US" dirty="0" err="1" smtClean="0">
                <a:ea typeface="ＭＳ Ｐゴシック" pitchFamily="34" charset="-128"/>
              </a:rPr>
              <a:t>prerenal</a:t>
            </a:r>
            <a:r>
              <a:rPr lang="en-US" dirty="0" smtClean="0">
                <a:ea typeface="ＭＳ Ｐゴシック" pitchFamily="34" charset="-128"/>
              </a:rPr>
              <a:t> failure.  But in this case S </a:t>
            </a:r>
            <a:r>
              <a:rPr lang="en-US" dirty="0" err="1" smtClean="0">
                <a:ea typeface="ＭＳ Ｐゴシック" pitchFamily="34" charset="-128"/>
              </a:rPr>
              <a:t>Osm</a:t>
            </a:r>
            <a:r>
              <a:rPr lang="en-US" dirty="0" smtClean="0">
                <a:ea typeface="ＭＳ Ｐゴシック" pitchFamily="34" charset="-128"/>
              </a:rPr>
              <a:t> either normal or high, never low, and U </a:t>
            </a:r>
            <a:r>
              <a:rPr lang="en-US" dirty="0" err="1" smtClean="0">
                <a:ea typeface="ＭＳ Ｐゴシック" pitchFamily="34" charset="-128"/>
              </a:rPr>
              <a:t>Osm</a:t>
            </a:r>
            <a:r>
              <a:rPr lang="en-US" dirty="0" smtClean="0">
                <a:ea typeface="ＭＳ Ｐゴシック" pitchFamily="34" charset="-128"/>
              </a:rPr>
              <a:t> high</a:t>
            </a:r>
          </a:p>
          <a:p>
            <a:pPr eaLnBrk="1" hangingPunct="1">
              <a:spcBef>
                <a:spcPct val="0"/>
              </a:spcBef>
            </a:pPr>
            <a:r>
              <a:rPr lang="en-US" dirty="0" smtClean="0">
                <a:ea typeface="ＭＳ Ｐゴシック" pitchFamily="34" charset="-128"/>
              </a:rPr>
              <a:t>4 – B</a:t>
            </a:r>
          </a:p>
          <a:p>
            <a:pPr eaLnBrk="1" hangingPunct="1">
              <a:spcBef>
                <a:spcPct val="0"/>
              </a:spcBef>
            </a:pPr>
            <a:endParaRPr lang="en-US" dirty="0"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5518B973-613D-4D8C-8EF9-1BE10EF3754A}" type="slidenum">
              <a:rPr lang="en-US" smtClean="0">
                <a:latin typeface="Calibri" pitchFamily="34" charset="0"/>
                <a:ea typeface="ＭＳ Ｐゴシック" pitchFamily="34" charset="-128"/>
              </a:rPr>
              <a:pPr/>
              <a:t>80</a:t>
            </a:fld>
            <a:endParaRPr lang="en-US" smtClean="0">
              <a:latin typeface="Calibri" pitchFamily="34" charset="0"/>
              <a:ea typeface="ＭＳ Ｐゴシック"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E</a:t>
            </a:r>
          </a:p>
          <a:p>
            <a:pPr eaLnBrk="1" hangingPunct="1">
              <a:spcBef>
                <a:spcPct val="0"/>
              </a:spcBef>
            </a:pPr>
            <a:r>
              <a:rPr lang="en-US" dirty="0" smtClean="0">
                <a:ea typeface="ＭＳ Ｐゴシック" pitchFamily="34" charset="-128"/>
              </a:rPr>
              <a:t>2 – A</a:t>
            </a:r>
          </a:p>
          <a:p>
            <a:pPr eaLnBrk="1" hangingPunct="1">
              <a:spcBef>
                <a:spcPct val="0"/>
              </a:spcBef>
            </a:pPr>
            <a:r>
              <a:rPr lang="en-US" dirty="0" smtClean="0">
                <a:ea typeface="ＭＳ Ｐゴシック" pitchFamily="34" charset="-128"/>
              </a:rPr>
              <a:t>3 – C. </a:t>
            </a:r>
            <a:r>
              <a:rPr lang="en-US" dirty="0" err="1" smtClean="0">
                <a:ea typeface="ＭＳ Ｐゴシック" pitchFamily="34" charset="-128"/>
              </a:rPr>
              <a:t>Pseudohyponatremia</a:t>
            </a:r>
            <a:r>
              <a:rPr lang="en-US" dirty="0" smtClean="0">
                <a:ea typeface="ＭＳ Ｐゴシック" pitchFamily="34" charset="-128"/>
              </a:rPr>
              <a:t> due to hyperglycemia.  </a:t>
            </a:r>
            <a:r>
              <a:rPr lang="en-US" dirty="0" err="1" smtClean="0">
                <a:ea typeface="ＭＳ Ｐゴシック" pitchFamily="34" charset="-128"/>
              </a:rPr>
              <a:t>Polyuria</a:t>
            </a:r>
            <a:r>
              <a:rPr lang="en-US" dirty="0" smtClean="0">
                <a:ea typeface="ＭＳ Ｐゴシック" pitchFamily="34" charset="-128"/>
              </a:rPr>
              <a:t> due to hyperglycemia – would only have decrease UOP in severe case with significant </a:t>
            </a:r>
            <a:r>
              <a:rPr lang="en-US" dirty="0" err="1" smtClean="0">
                <a:ea typeface="ＭＳ Ｐゴシック" pitchFamily="34" charset="-128"/>
              </a:rPr>
              <a:t>prerenal</a:t>
            </a:r>
            <a:r>
              <a:rPr lang="en-US" dirty="0" smtClean="0">
                <a:ea typeface="ＭＳ Ｐゴシック" pitchFamily="34" charset="-128"/>
              </a:rPr>
              <a:t> failure.  But in this case S </a:t>
            </a:r>
            <a:r>
              <a:rPr lang="en-US" dirty="0" err="1" smtClean="0">
                <a:ea typeface="ＭＳ Ｐゴシック" pitchFamily="34" charset="-128"/>
              </a:rPr>
              <a:t>Osm</a:t>
            </a:r>
            <a:r>
              <a:rPr lang="en-US" dirty="0" smtClean="0">
                <a:ea typeface="ＭＳ Ｐゴシック" pitchFamily="34" charset="-128"/>
              </a:rPr>
              <a:t> either normal or high, never low, and U </a:t>
            </a:r>
            <a:r>
              <a:rPr lang="en-US" dirty="0" err="1" smtClean="0">
                <a:ea typeface="ＭＳ Ｐゴシック" pitchFamily="34" charset="-128"/>
              </a:rPr>
              <a:t>Osm</a:t>
            </a:r>
            <a:r>
              <a:rPr lang="en-US" dirty="0" smtClean="0">
                <a:ea typeface="ＭＳ Ｐゴシック" pitchFamily="34" charset="-128"/>
              </a:rPr>
              <a:t> high</a:t>
            </a:r>
          </a:p>
          <a:p>
            <a:pPr eaLnBrk="1" hangingPunct="1">
              <a:spcBef>
                <a:spcPct val="0"/>
              </a:spcBef>
            </a:pPr>
            <a:r>
              <a:rPr lang="en-US" dirty="0" smtClean="0">
                <a:ea typeface="ＭＳ Ｐゴシック" pitchFamily="34" charset="-128"/>
              </a:rPr>
              <a:t>4 – B</a:t>
            </a:r>
          </a:p>
          <a:p>
            <a:pPr eaLnBrk="1" hangingPunct="1">
              <a:spcBef>
                <a:spcPct val="0"/>
              </a:spcBef>
            </a:pPr>
            <a:endParaRPr lang="en-US" dirty="0"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5518B973-613D-4D8C-8EF9-1BE10EF3754A}" type="slidenum">
              <a:rPr lang="en-US" smtClean="0">
                <a:latin typeface="Calibri" pitchFamily="34" charset="0"/>
                <a:ea typeface="ＭＳ Ｐゴシック" pitchFamily="34" charset="-128"/>
              </a:rPr>
              <a:pPr/>
              <a:t>81</a:t>
            </a:fld>
            <a:endParaRPr lang="en-US" smtClean="0">
              <a:latin typeface="Calibri" pitchFamily="34" charset="0"/>
              <a:ea typeface="ＭＳ Ｐゴシック"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E</a:t>
            </a:r>
          </a:p>
          <a:p>
            <a:pPr eaLnBrk="1" hangingPunct="1">
              <a:spcBef>
                <a:spcPct val="0"/>
              </a:spcBef>
            </a:pPr>
            <a:r>
              <a:rPr lang="en-US" dirty="0" smtClean="0">
                <a:ea typeface="ＭＳ Ｐゴシック" pitchFamily="34" charset="-128"/>
              </a:rPr>
              <a:t>2 – A</a:t>
            </a:r>
          </a:p>
          <a:p>
            <a:pPr eaLnBrk="1" hangingPunct="1">
              <a:spcBef>
                <a:spcPct val="0"/>
              </a:spcBef>
            </a:pPr>
            <a:r>
              <a:rPr lang="en-US" dirty="0" smtClean="0">
                <a:ea typeface="ＭＳ Ｐゴシック" pitchFamily="34" charset="-128"/>
              </a:rPr>
              <a:t>3 – C. </a:t>
            </a:r>
            <a:r>
              <a:rPr lang="en-US" dirty="0" err="1" smtClean="0">
                <a:ea typeface="ＭＳ Ｐゴシック" pitchFamily="34" charset="-128"/>
              </a:rPr>
              <a:t>Pseudohyponatremia</a:t>
            </a:r>
            <a:r>
              <a:rPr lang="en-US" dirty="0" smtClean="0">
                <a:ea typeface="ＭＳ Ｐゴシック" pitchFamily="34" charset="-128"/>
              </a:rPr>
              <a:t> due to hyperglycemia.  </a:t>
            </a:r>
            <a:r>
              <a:rPr lang="en-US" dirty="0" err="1" smtClean="0">
                <a:ea typeface="ＭＳ Ｐゴシック" pitchFamily="34" charset="-128"/>
              </a:rPr>
              <a:t>Polyuria</a:t>
            </a:r>
            <a:r>
              <a:rPr lang="en-US" dirty="0" smtClean="0">
                <a:ea typeface="ＭＳ Ｐゴシック" pitchFamily="34" charset="-128"/>
              </a:rPr>
              <a:t> due to hyperglycemia – would only have decrease UOP in severe case with significant </a:t>
            </a:r>
            <a:r>
              <a:rPr lang="en-US" dirty="0" err="1" smtClean="0">
                <a:ea typeface="ＭＳ Ｐゴシック" pitchFamily="34" charset="-128"/>
              </a:rPr>
              <a:t>prerenal</a:t>
            </a:r>
            <a:r>
              <a:rPr lang="en-US" dirty="0" smtClean="0">
                <a:ea typeface="ＭＳ Ｐゴシック" pitchFamily="34" charset="-128"/>
              </a:rPr>
              <a:t> failure.  But in this case S </a:t>
            </a:r>
            <a:r>
              <a:rPr lang="en-US" dirty="0" err="1" smtClean="0">
                <a:ea typeface="ＭＳ Ｐゴシック" pitchFamily="34" charset="-128"/>
              </a:rPr>
              <a:t>Osm</a:t>
            </a:r>
            <a:r>
              <a:rPr lang="en-US" dirty="0" smtClean="0">
                <a:ea typeface="ＭＳ Ｐゴシック" pitchFamily="34" charset="-128"/>
              </a:rPr>
              <a:t> either normal or high, never low, and U </a:t>
            </a:r>
            <a:r>
              <a:rPr lang="en-US" dirty="0" err="1" smtClean="0">
                <a:ea typeface="ＭＳ Ｐゴシック" pitchFamily="34" charset="-128"/>
              </a:rPr>
              <a:t>Osm</a:t>
            </a:r>
            <a:r>
              <a:rPr lang="en-US" dirty="0" smtClean="0">
                <a:ea typeface="ＭＳ Ｐゴシック" pitchFamily="34" charset="-128"/>
              </a:rPr>
              <a:t> high</a:t>
            </a:r>
          </a:p>
          <a:p>
            <a:pPr eaLnBrk="1" hangingPunct="1">
              <a:spcBef>
                <a:spcPct val="0"/>
              </a:spcBef>
            </a:pPr>
            <a:r>
              <a:rPr lang="en-US" dirty="0" smtClean="0">
                <a:ea typeface="ＭＳ Ｐゴシック" pitchFamily="34" charset="-128"/>
              </a:rPr>
              <a:t>4 – B</a:t>
            </a:r>
          </a:p>
          <a:p>
            <a:pPr eaLnBrk="1" hangingPunct="1">
              <a:spcBef>
                <a:spcPct val="0"/>
              </a:spcBef>
            </a:pPr>
            <a:endParaRPr lang="en-US" dirty="0"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5518B973-613D-4D8C-8EF9-1BE10EF3754A}" type="slidenum">
              <a:rPr lang="en-US" smtClean="0">
                <a:latin typeface="Calibri" pitchFamily="34" charset="0"/>
                <a:ea typeface="ＭＳ Ｐゴシック" pitchFamily="34" charset="-128"/>
              </a:rPr>
              <a:pPr/>
              <a:t>82</a:t>
            </a:fld>
            <a:endParaRPr lang="en-US" smtClean="0">
              <a:latin typeface="Calibri" pitchFamily="34" charset="0"/>
              <a:ea typeface="ＭＳ Ｐゴシック"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E</a:t>
            </a:r>
          </a:p>
          <a:p>
            <a:pPr eaLnBrk="1" hangingPunct="1">
              <a:spcBef>
                <a:spcPct val="0"/>
              </a:spcBef>
            </a:pPr>
            <a:r>
              <a:rPr lang="en-US" dirty="0" smtClean="0">
                <a:ea typeface="ＭＳ Ｐゴシック" pitchFamily="34" charset="-128"/>
              </a:rPr>
              <a:t>2 – A</a:t>
            </a:r>
          </a:p>
          <a:p>
            <a:pPr eaLnBrk="1" hangingPunct="1">
              <a:spcBef>
                <a:spcPct val="0"/>
              </a:spcBef>
            </a:pPr>
            <a:r>
              <a:rPr lang="en-US" dirty="0" smtClean="0">
                <a:ea typeface="ＭＳ Ｐゴシック" pitchFamily="34" charset="-128"/>
              </a:rPr>
              <a:t>3 – C. </a:t>
            </a:r>
            <a:r>
              <a:rPr lang="en-US" dirty="0" err="1" smtClean="0">
                <a:ea typeface="ＭＳ Ｐゴシック" pitchFamily="34" charset="-128"/>
              </a:rPr>
              <a:t>Pseudohyponatremia</a:t>
            </a:r>
            <a:r>
              <a:rPr lang="en-US" dirty="0" smtClean="0">
                <a:ea typeface="ＭＳ Ｐゴシック" pitchFamily="34" charset="-128"/>
              </a:rPr>
              <a:t> due to hyperglycemia.  </a:t>
            </a:r>
            <a:r>
              <a:rPr lang="en-US" dirty="0" err="1" smtClean="0">
                <a:ea typeface="ＭＳ Ｐゴシック" pitchFamily="34" charset="-128"/>
              </a:rPr>
              <a:t>Polyuria</a:t>
            </a:r>
            <a:r>
              <a:rPr lang="en-US" dirty="0" smtClean="0">
                <a:ea typeface="ＭＳ Ｐゴシック" pitchFamily="34" charset="-128"/>
              </a:rPr>
              <a:t> due to hyperglycemia – would only have decrease UOP in severe case with significant </a:t>
            </a:r>
            <a:r>
              <a:rPr lang="en-US" dirty="0" err="1" smtClean="0">
                <a:ea typeface="ＭＳ Ｐゴシック" pitchFamily="34" charset="-128"/>
              </a:rPr>
              <a:t>prerenal</a:t>
            </a:r>
            <a:r>
              <a:rPr lang="en-US" dirty="0" smtClean="0">
                <a:ea typeface="ＭＳ Ｐゴシック" pitchFamily="34" charset="-128"/>
              </a:rPr>
              <a:t> failure.  But in this case S </a:t>
            </a:r>
            <a:r>
              <a:rPr lang="en-US" dirty="0" err="1" smtClean="0">
                <a:ea typeface="ＭＳ Ｐゴシック" pitchFamily="34" charset="-128"/>
              </a:rPr>
              <a:t>Osm</a:t>
            </a:r>
            <a:r>
              <a:rPr lang="en-US" dirty="0" smtClean="0">
                <a:ea typeface="ＭＳ Ｐゴシック" pitchFamily="34" charset="-128"/>
              </a:rPr>
              <a:t> either normal or high, never low, and U </a:t>
            </a:r>
            <a:r>
              <a:rPr lang="en-US" dirty="0" err="1" smtClean="0">
                <a:ea typeface="ＭＳ Ｐゴシック" pitchFamily="34" charset="-128"/>
              </a:rPr>
              <a:t>Osm</a:t>
            </a:r>
            <a:r>
              <a:rPr lang="en-US" dirty="0" smtClean="0">
                <a:ea typeface="ＭＳ Ｐゴシック" pitchFamily="34" charset="-128"/>
              </a:rPr>
              <a:t> high</a:t>
            </a:r>
          </a:p>
          <a:p>
            <a:pPr eaLnBrk="1" hangingPunct="1">
              <a:spcBef>
                <a:spcPct val="0"/>
              </a:spcBef>
            </a:pPr>
            <a:r>
              <a:rPr lang="en-US" dirty="0" smtClean="0">
                <a:ea typeface="ＭＳ Ｐゴシック" pitchFamily="34" charset="-128"/>
              </a:rPr>
              <a:t>4 – B</a:t>
            </a:r>
          </a:p>
          <a:p>
            <a:pPr eaLnBrk="1" hangingPunct="1">
              <a:spcBef>
                <a:spcPct val="0"/>
              </a:spcBef>
            </a:pPr>
            <a:endParaRPr lang="en-US" dirty="0"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5518B973-613D-4D8C-8EF9-1BE10EF3754A}" type="slidenum">
              <a:rPr lang="en-US" smtClean="0">
                <a:latin typeface="Calibri" pitchFamily="34" charset="0"/>
                <a:ea typeface="ＭＳ Ｐゴシック" pitchFamily="34" charset="-128"/>
              </a:rPr>
              <a:pPr/>
              <a:t>83</a:t>
            </a:fld>
            <a:endParaRPr lang="en-US" smtClean="0">
              <a:latin typeface="Calibri" pitchFamily="34" charset="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E</a:t>
            </a:r>
          </a:p>
          <a:p>
            <a:pPr eaLnBrk="1" hangingPunct="1">
              <a:spcBef>
                <a:spcPct val="0"/>
              </a:spcBef>
            </a:pPr>
            <a:r>
              <a:rPr lang="en-US" dirty="0" smtClean="0">
                <a:ea typeface="ＭＳ Ｐゴシック" pitchFamily="34" charset="-128"/>
              </a:rPr>
              <a:t>2 – A</a:t>
            </a:r>
          </a:p>
          <a:p>
            <a:pPr eaLnBrk="1" hangingPunct="1">
              <a:spcBef>
                <a:spcPct val="0"/>
              </a:spcBef>
            </a:pPr>
            <a:r>
              <a:rPr lang="en-US" dirty="0" smtClean="0">
                <a:ea typeface="ＭＳ Ｐゴシック" pitchFamily="34" charset="-128"/>
              </a:rPr>
              <a:t>3 – C. </a:t>
            </a:r>
            <a:r>
              <a:rPr lang="en-US" dirty="0" err="1" smtClean="0">
                <a:ea typeface="ＭＳ Ｐゴシック" pitchFamily="34" charset="-128"/>
              </a:rPr>
              <a:t>Pseudohyponatremia</a:t>
            </a:r>
            <a:r>
              <a:rPr lang="en-US" dirty="0" smtClean="0">
                <a:ea typeface="ＭＳ Ｐゴシック" pitchFamily="34" charset="-128"/>
              </a:rPr>
              <a:t> due to hyperglycemia.  </a:t>
            </a:r>
            <a:r>
              <a:rPr lang="en-US" dirty="0" err="1" smtClean="0">
                <a:ea typeface="ＭＳ Ｐゴシック" pitchFamily="34" charset="-128"/>
              </a:rPr>
              <a:t>Polyuria</a:t>
            </a:r>
            <a:r>
              <a:rPr lang="en-US" dirty="0" smtClean="0">
                <a:ea typeface="ＭＳ Ｐゴシック" pitchFamily="34" charset="-128"/>
              </a:rPr>
              <a:t> due to hyperglycemia – would only have decrease UOP in severe case with significant </a:t>
            </a:r>
            <a:r>
              <a:rPr lang="en-US" dirty="0" err="1" smtClean="0">
                <a:ea typeface="ＭＳ Ｐゴシック" pitchFamily="34" charset="-128"/>
              </a:rPr>
              <a:t>prerenal</a:t>
            </a:r>
            <a:r>
              <a:rPr lang="en-US" dirty="0" smtClean="0">
                <a:ea typeface="ＭＳ Ｐゴシック" pitchFamily="34" charset="-128"/>
              </a:rPr>
              <a:t> failure.  But in this case S </a:t>
            </a:r>
            <a:r>
              <a:rPr lang="en-US" dirty="0" err="1" smtClean="0">
                <a:ea typeface="ＭＳ Ｐゴシック" pitchFamily="34" charset="-128"/>
              </a:rPr>
              <a:t>Osm</a:t>
            </a:r>
            <a:r>
              <a:rPr lang="en-US" dirty="0" smtClean="0">
                <a:ea typeface="ＭＳ Ｐゴシック" pitchFamily="34" charset="-128"/>
              </a:rPr>
              <a:t> either normal or high, never low, and U </a:t>
            </a:r>
            <a:r>
              <a:rPr lang="en-US" dirty="0" err="1" smtClean="0">
                <a:ea typeface="ＭＳ Ｐゴシック" pitchFamily="34" charset="-128"/>
              </a:rPr>
              <a:t>Osm</a:t>
            </a:r>
            <a:r>
              <a:rPr lang="en-US" dirty="0" smtClean="0">
                <a:ea typeface="ＭＳ Ｐゴシック" pitchFamily="34" charset="-128"/>
              </a:rPr>
              <a:t> high</a:t>
            </a:r>
          </a:p>
          <a:p>
            <a:pPr eaLnBrk="1" hangingPunct="1">
              <a:spcBef>
                <a:spcPct val="0"/>
              </a:spcBef>
            </a:pPr>
            <a:r>
              <a:rPr lang="en-US" dirty="0" smtClean="0">
                <a:ea typeface="ＭＳ Ｐゴシック" pitchFamily="34" charset="-128"/>
              </a:rPr>
              <a:t>4 – B</a:t>
            </a:r>
          </a:p>
          <a:p>
            <a:pPr eaLnBrk="1" hangingPunct="1">
              <a:spcBef>
                <a:spcPct val="0"/>
              </a:spcBef>
            </a:pPr>
            <a:endParaRPr lang="en-US" dirty="0"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5518B973-613D-4D8C-8EF9-1BE10EF3754A}" type="slidenum">
              <a:rPr lang="en-US" smtClean="0">
                <a:latin typeface="Calibri" pitchFamily="34" charset="0"/>
                <a:ea typeface="ＭＳ Ｐゴシック" pitchFamily="34" charset="-128"/>
              </a:rPr>
              <a:pPr/>
              <a:t>84</a:t>
            </a:fld>
            <a:endParaRPr lang="en-US" smtClean="0">
              <a:latin typeface="Calibri" pitchFamily="34" charset="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1 – E</a:t>
            </a:r>
          </a:p>
          <a:p>
            <a:pPr eaLnBrk="1" hangingPunct="1">
              <a:spcBef>
                <a:spcPct val="0"/>
              </a:spcBef>
            </a:pPr>
            <a:r>
              <a:rPr lang="en-US" dirty="0" smtClean="0">
                <a:ea typeface="ＭＳ Ｐゴシック" pitchFamily="34" charset="-128"/>
              </a:rPr>
              <a:t>2 – A</a:t>
            </a:r>
          </a:p>
          <a:p>
            <a:pPr eaLnBrk="1" hangingPunct="1">
              <a:spcBef>
                <a:spcPct val="0"/>
              </a:spcBef>
            </a:pPr>
            <a:r>
              <a:rPr lang="en-US" dirty="0" smtClean="0">
                <a:ea typeface="ＭＳ Ｐゴシック" pitchFamily="34" charset="-128"/>
              </a:rPr>
              <a:t>3 – C. </a:t>
            </a:r>
            <a:r>
              <a:rPr lang="en-US" dirty="0" err="1" smtClean="0">
                <a:ea typeface="ＭＳ Ｐゴシック" pitchFamily="34" charset="-128"/>
              </a:rPr>
              <a:t>Pseudohyponatremia</a:t>
            </a:r>
            <a:r>
              <a:rPr lang="en-US" dirty="0" smtClean="0">
                <a:ea typeface="ＭＳ Ｐゴシック" pitchFamily="34" charset="-128"/>
              </a:rPr>
              <a:t> due to hyperglycemia.  </a:t>
            </a:r>
            <a:r>
              <a:rPr lang="en-US" dirty="0" err="1" smtClean="0">
                <a:ea typeface="ＭＳ Ｐゴシック" pitchFamily="34" charset="-128"/>
              </a:rPr>
              <a:t>Polyuria</a:t>
            </a:r>
            <a:r>
              <a:rPr lang="en-US" dirty="0" smtClean="0">
                <a:ea typeface="ＭＳ Ｐゴシック" pitchFamily="34" charset="-128"/>
              </a:rPr>
              <a:t> due to hyperglycemia – would only have decrease UOP in severe case with significant </a:t>
            </a:r>
            <a:r>
              <a:rPr lang="en-US" dirty="0" err="1" smtClean="0">
                <a:ea typeface="ＭＳ Ｐゴシック" pitchFamily="34" charset="-128"/>
              </a:rPr>
              <a:t>prerenal</a:t>
            </a:r>
            <a:r>
              <a:rPr lang="en-US" dirty="0" smtClean="0">
                <a:ea typeface="ＭＳ Ｐゴシック" pitchFamily="34" charset="-128"/>
              </a:rPr>
              <a:t> failure.  But in this case S </a:t>
            </a:r>
            <a:r>
              <a:rPr lang="en-US" dirty="0" err="1" smtClean="0">
                <a:ea typeface="ＭＳ Ｐゴシック" pitchFamily="34" charset="-128"/>
              </a:rPr>
              <a:t>Osm</a:t>
            </a:r>
            <a:r>
              <a:rPr lang="en-US" dirty="0" smtClean="0">
                <a:ea typeface="ＭＳ Ｐゴシック" pitchFamily="34" charset="-128"/>
              </a:rPr>
              <a:t> either normal or high, never low, and U </a:t>
            </a:r>
            <a:r>
              <a:rPr lang="en-US" dirty="0" err="1" smtClean="0">
                <a:ea typeface="ＭＳ Ｐゴシック" pitchFamily="34" charset="-128"/>
              </a:rPr>
              <a:t>Osm</a:t>
            </a:r>
            <a:r>
              <a:rPr lang="en-US" dirty="0" smtClean="0">
                <a:ea typeface="ＭＳ Ｐゴシック" pitchFamily="34" charset="-128"/>
              </a:rPr>
              <a:t> high</a:t>
            </a:r>
          </a:p>
          <a:p>
            <a:pPr eaLnBrk="1" hangingPunct="1">
              <a:spcBef>
                <a:spcPct val="0"/>
              </a:spcBef>
            </a:pPr>
            <a:r>
              <a:rPr lang="en-US" dirty="0" smtClean="0">
                <a:ea typeface="ＭＳ Ｐゴシック" pitchFamily="34" charset="-128"/>
              </a:rPr>
              <a:t>4 – B</a:t>
            </a:r>
          </a:p>
          <a:p>
            <a:pPr eaLnBrk="1" hangingPunct="1">
              <a:spcBef>
                <a:spcPct val="0"/>
              </a:spcBef>
            </a:pPr>
            <a:endParaRPr lang="en-US" dirty="0" smtClean="0">
              <a:ea typeface="ＭＳ Ｐゴシック" pitchFamily="34" charset="-128"/>
            </a:endParaRPr>
          </a:p>
        </p:txBody>
      </p:sp>
      <p:sp>
        <p:nvSpPr>
          <p:cNvPr id="110596" name="Slide Number Placeholder 3"/>
          <p:cNvSpPr>
            <a:spLocks noGrp="1"/>
          </p:cNvSpPr>
          <p:nvPr>
            <p:ph type="sldNum" sz="quarter" idx="5"/>
          </p:nvPr>
        </p:nvSpPr>
        <p:spPr bwMode="auto">
          <a:noFill/>
          <a:ln>
            <a:miter lim="800000"/>
            <a:headEnd/>
            <a:tailEnd/>
          </a:ln>
        </p:spPr>
        <p:txBody>
          <a:bodyPr/>
          <a:lstStyle/>
          <a:p>
            <a:fld id="{5518B973-613D-4D8C-8EF9-1BE10EF3754A}" type="slidenum">
              <a:rPr lang="en-US" smtClean="0">
                <a:latin typeface="Calibri" pitchFamily="34" charset="0"/>
                <a:ea typeface="ＭＳ Ｐゴシック" pitchFamily="34" charset="-128"/>
              </a:rPr>
              <a:pPr/>
              <a:t>85</a:t>
            </a:fld>
            <a:endParaRPr lang="en-US" smtClean="0">
              <a:latin typeface="Calibri" pitchFamily="34" charset="0"/>
              <a:ea typeface="ＭＳ Ｐゴシック"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B91F5A-DFAC-4CC8-B377-F1E89847C213}" type="slidenum">
              <a:rPr lang="en-US">
                <a:cs typeface="Arial" charset="0"/>
              </a:rPr>
              <a:pPr fontAlgn="base">
                <a:spcBef>
                  <a:spcPct val="0"/>
                </a:spcBef>
                <a:spcAft>
                  <a:spcPct val="0"/>
                </a:spcAft>
                <a:defRPr/>
              </a:pPr>
              <a:t>86</a:t>
            </a:fld>
            <a:endParaRPr lang="en-US">
              <a:cs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a:t>
            </a:r>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AE5851-2645-4A7D-AA32-84479FC0AA20}" type="slidenum">
              <a:rPr lang="en-US"/>
              <a:pPr fontAlgn="base">
                <a:spcBef>
                  <a:spcPct val="0"/>
                </a:spcBef>
                <a:spcAft>
                  <a:spcPct val="0"/>
                </a:spcAft>
              </a:pPr>
              <a:t>88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between the different forms</a:t>
            </a:r>
            <a:r>
              <a:rPr lang="en-US" baseline="0" dirty="0" smtClean="0"/>
              <a:t> is how much of the enzyme is present</a:t>
            </a:r>
            <a:endParaRPr lang="en-US" dirty="0"/>
          </a:p>
        </p:txBody>
      </p:sp>
      <p:sp>
        <p:nvSpPr>
          <p:cNvPr id="4" name="Slide Number Placeholder 3"/>
          <p:cNvSpPr>
            <a:spLocks noGrp="1"/>
          </p:cNvSpPr>
          <p:nvPr>
            <p:ph type="sldNum" sz="quarter" idx="10"/>
          </p:nvPr>
        </p:nvSpPr>
        <p:spPr/>
        <p:txBody>
          <a:bodyPr/>
          <a:lstStyle/>
          <a:p>
            <a:fld id="{39247882-5EE2-4AF0-B83D-74EE70172BE1}" type="slidenum">
              <a:rPr lang="en-US" smtClean="0"/>
              <a:pPr/>
              <a:t>8</a:t>
            </a:fld>
            <a:endParaRPr lang="en-US"/>
          </a:p>
        </p:txBody>
      </p:sp>
    </p:spTree>
    <p:extLst>
      <p:ext uri="{BB962C8B-B14F-4D97-AF65-F5344CB8AC3E}">
        <p14:creationId xmlns:p14="http://schemas.microsoft.com/office/powerpoint/2010/main" val="16325874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a:t>
            </a:r>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AE5851-2645-4A7D-AA32-84479FC0AA20}" type="slidenum">
              <a:rPr lang="en-US"/>
              <a:pPr fontAlgn="base">
                <a:spcBef>
                  <a:spcPct val="0"/>
                </a:spcBef>
                <a:spcAft>
                  <a:spcPct val="0"/>
                </a:spcAft>
              </a:pPr>
              <a:t>89</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58D12E-7D56-4EE0-9957-F6371F60972D}" type="slidenum">
              <a:rPr lang="en-US"/>
              <a:pPr fontAlgn="base">
                <a:spcBef>
                  <a:spcPct val="0"/>
                </a:spcBef>
                <a:spcAft>
                  <a:spcPct val="0"/>
                </a:spcAft>
              </a:pPr>
              <a:t>90</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0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58D12E-7D56-4EE0-9957-F6371F60972D}" type="slidenum">
              <a:rPr lang="en-US"/>
              <a:pPr fontAlgn="base">
                <a:spcBef>
                  <a:spcPct val="0"/>
                </a:spcBef>
                <a:spcAft>
                  <a:spcPct val="0"/>
                </a:spcAft>
              </a:pPr>
              <a:t>91</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261FB2-00C9-4D05-90E0-CAD203E9C72E}" type="slidenum">
              <a:rPr lang="en-US"/>
              <a:pPr fontAlgn="base">
                <a:spcBef>
                  <a:spcPct val="0"/>
                </a:spcBef>
                <a:spcAft>
                  <a:spcPct val="0"/>
                </a:spcAft>
              </a:pPr>
              <a:t>92</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6B93D8-0859-4E0A-BFE6-69CC85A102CE}" type="slidenum">
              <a:rPr lang="en-US">
                <a:cs typeface="Arial" charset="0"/>
              </a:rPr>
              <a:pPr fontAlgn="base">
                <a:spcBef>
                  <a:spcPct val="0"/>
                </a:spcBef>
                <a:spcAft>
                  <a:spcPct val="0"/>
                </a:spcAft>
                <a:defRPr/>
              </a:pPr>
              <a:t>93</a:t>
            </a:fld>
            <a:endParaRPr lang="en-US">
              <a:cs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6B93D8-0859-4E0A-BFE6-69CC85A102CE}" type="slidenum">
              <a:rPr lang="en-US">
                <a:cs typeface="Arial" charset="0"/>
              </a:rPr>
              <a:pPr fontAlgn="base">
                <a:spcBef>
                  <a:spcPct val="0"/>
                </a:spcBef>
                <a:spcAft>
                  <a:spcPct val="0"/>
                </a:spcAft>
                <a:defRPr/>
              </a:pPr>
              <a:t>94</a:t>
            </a:fld>
            <a:endParaRPr lang="en-US">
              <a:cs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F1358F-D9F2-4B31-9E75-64877A7E27CD}" type="slidenum">
              <a:rPr lang="en-US">
                <a:cs typeface="Arial" charset="0"/>
              </a:rPr>
              <a:pPr fontAlgn="base">
                <a:spcBef>
                  <a:spcPct val="0"/>
                </a:spcBef>
                <a:spcAft>
                  <a:spcPct val="0"/>
                </a:spcAft>
                <a:defRPr/>
              </a:pPr>
              <a:t>95</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D</a:t>
            </a:r>
          </a:p>
        </p:txBody>
      </p:sp>
      <p:sp>
        <p:nvSpPr>
          <p:cNvPr id="111620" name="Slide Number Placeholder 3"/>
          <p:cNvSpPr>
            <a:spLocks noGrp="1"/>
          </p:cNvSpPr>
          <p:nvPr>
            <p:ph type="sldNum" sz="quarter" idx="5"/>
          </p:nvPr>
        </p:nvSpPr>
        <p:spPr bwMode="auto">
          <a:noFill/>
          <a:ln>
            <a:miter lim="800000"/>
            <a:headEnd/>
            <a:tailEnd/>
          </a:ln>
        </p:spPr>
        <p:txBody>
          <a:bodyPr/>
          <a:lstStyle/>
          <a:p>
            <a:fld id="{C0C88431-AB83-427B-9A86-5B6ECF8977E3}" type="slidenum">
              <a:rPr lang="en-US" smtClean="0">
                <a:latin typeface="Calibri" pitchFamily="34" charset="0"/>
                <a:ea typeface="ＭＳ Ｐゴシック" pitchFamily="34" charset="-128"/>
              </a:rPr>
              <a:pPr/>
              <a:t>9</a:t>
            </a:fld>
            <a:endParaRPr 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D</a:t>
            </a:r>
          </a:p>
        </p:txBody>
      </p:sp>
      <p:sp>
        <p:nvSpPr>
          <p:cNvPr id="111620" name="Slide Number Placeholder 3"/>
          <p:cNvSpPr>
            <a:spLocks noGrp="1"/>
          </p:cNvSpPr>
          <p:nvPr>
            <p:ph type="sldNum" sz="quarter" idx="5"/>
          </p:nvPr>
        </p:nvSpPr>
        <p:spPr bwMode="auto">
          <a:noFill/>
          <a:ln>
            <a:miter lim="800000"/>
            <a:headEnd/>
            <a:tailEnd/>
          </a:ln>
        </p:spPr>
        <p:txBody>
          <a:bodyPr/>
          <a:lstStyle/>
          <a:p>
            <a:fld id="{C0C88431-AB83-427B-9A86-5B6ECF8977E3}" type="slidenum">
              <a:rPr lang="en-US" smtClean="0">
                <a:latin typeface="Calibri" pitchFamily="34" charset="0"/>
                <a:ea typeface="ＭＳ Ｐゴシック" pitchFamily="34" charset="-128"/>
              </a:rPr>
              <a:pPr/>
              <a:t>10</a:t>
            </a:fld>
            <a:endParaRPr lang="en-US" smtClean="0">
              <a:latin typeface="Calibri"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690200-22D0-4B2B-B8DA-18956A5D704E}"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90200-22D0-4B2B-B8DA-18956A5D704E}"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90200-22D0-4B2B-B8DA-18956A5D704E}"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690200-22D0-4B2B-B8DA-18956A5D704E}"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690200-22D0-4B2B-B8DA-18956A5D704E}" type="datetimeFigureOut">
              <a:rPr lang="en-US" smtClean="0"/>
              <a:pPr/>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690200-22D0-4B2B-B8DA-18956A5D704E}"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690200-22D0-4B2B-B8DA-18956A5D704E}" type="datetimeFigureOut">
              <a:rPr lang="en-US" smtClean="0"/>
              <a:pPr/>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690200-22D0-4B2B-B8DA-18956A5D704E}" type="datetimeFigureOut">
              <a:rPr lang="en-US" smtClean="0"/>
              <a:pPr/>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90200-22D0-4B2B-B8DA-18956A5D704E}" type="datetimeFigureOut">
              <a:rPr lang="en-US" smtClean="0"/>
              <a:pPr/>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90200-22D0-4B2B-B8DA-18956A5D704E}"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690200-22D0-4B2B-B8DA-18956A5D704E}" type="datetimeFigureOut">
              <a:rPr lang="en-US" smtClean="0"/>
              <a:pPr/>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7DC34-9D30-4FD6-AA73-7CE7D6B6E5F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90200-22D0-4B2B-B8DA-18956A5D704E}" type="datetimeFigureOut">
              <a:rPr lang="en-US" smtClean="0"/>
              <a:pPr/>
              <a:t>4/1/2016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7DC34-9D30-4FD6-AA73-7CE7D6B6E5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92t799OPLAhUCGR4KHXBlAdkQjRwIBw&amp;url=http://musom.marshall.edu/graphicdesign/ibooks/Genetics.html&amp;psig=AFQjCNE1LA1F7xfSTGuHnqpcOQGDoWuHHQ&amp;ust=1459272629047000"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2057400"/>
          </a:xfrm>
        </p:spPr>
        <p:txBody>
          <a:bodyPr>
            <a:noAutofit/>
          </a:bodyPr>
          <a:lstStyle/>
          <a:p>
            <a:r>
              <a:rPr lang="en-US" sz="7000" b="1" dirty="0" smtClean="0"/>
              <a:t>Pediatric Endocrine Board Review</a:t>
            </a:r>
            <a:endParaRPr lang="en-US" sz="7000" b="1" dirty="0"/>
          </a:p>
        </p:txBody>
      </p:sp>
      <p:sp>
        <p:nvSpPr>
          <p:cNvPr id="3" name="Subtitle 2"/>
          <p:cNvSpPr>
            <a:spLocks noGrp="1"/>
          </p:cNvSpPr>
          <p:nvPr>
            <p:ph type="subTitle" idx="1"/>
          </p:nvPr>
        </p:nvSpPr>
        <p:spPr>
          <a:xfrm>
            <a:off x="2286000" y="4267200"/>
            <a:ext cx="5029200" cy="1752600"/>
          </a:xfrm>
        </p:spPr>
        <p:txBody>
          <a:bodyPr>
            <a:noAutofit/>
          </a:bodyPr>
          <a:lstStyle/>
          <a:p>
            <a:r>
              <a:rPr lang="en-US" b="1" dirty="0" smtClean="0">
                <a:solidFill>
                  <a:schemeClr val="tx1"/>
                </a:solidFill>
              </a:rPr>
              <a:t>Lisa Kenigsberg, MD</a:t>
            </a:r>
          </a:p>
          <a:p>
            <a:r>
              <a:rPr lang="en-US" b="1" dirty="0" smtClean="0">
                <a:solidFill>
                  <a:schemeClr val="tx1"/>
                </a:solidFill>
              </a:rPr>
              <a:t>4.1.16</a:t>
            </a:r>
          </a:p>
          <a:p>
            <a:r>
              <a:rPr lang="en-US" b="1" dirty="0" smtClean="0">
                <a:solidFill>
                  <a:schemeClr val="tx1"/>
                </a:solidFill>
              </a:rPr>
              <a:t>4.22.16</a:t>
            </a:r>
            <a:endParaRPr lang="en-US" b="1" dirty="0">
              <a:solidFill>
                <a:schemeClr val="tx1"/>
              </a:solidFill>
            </a:endParaRPr>
          </a:p>
        </p:txBody>
      </p:sp>
      <p:sp>
        <p:nvSpPr>
          <p:cNvPr id="120834" name="AutoShape 2" descr="data:image/jpeg;base64,/9j/4AAQSkZJRgABAQAAAQABAAD/2wCEAAkGBxQSEBQUEhQUFRQVFBQUFBQUFBUVFRUUFBQWFhYUFBQYHCggGBwlHRQUITEhJSkrLi4uGB8zODMsNygtLisBCgoKDg0OGxAQGywmICYvLC0xLTA0LCw3Ly80LCwsLSw0LCwuLCwsLCwsLCw0LCwsLCwsLCwsLCwsLCwsLCwsLP/AABEIAOEA4QMBEQACEQEDEQH/xAAbAAEAAgMBAQAAAAAAAAAAAAAAAQUDBAYCB//EAEIQAAEDAgMFBAgDBQYHAAAAAAEAAgMEEQUSIQYTMUFhFDJRcSJSU3KBkaKyQqHRIzOSseEHJDRDdPAlNWJzgrPB/8QAGgEBAAMBAQEAAAAAAAAAAAAAAAECAwQFBv/EADYRAAICAQMDAgMHAgUFAAAAAAABAgMRBCExBRJBE1EiYXEUMjOBkbHBI6FCUnKCshU10eHx/9oADAMBAAIRAxEAPwD7igCAIAgCAIAgCAIAgCAIAgCAIAgCAIAgCAIAgCAIAgCAIAgCAIAgCAIAgCAIAgCAIAgCAIAgCAIAgCAIAgCAIAgCAIAgCAIAgCAIAgCAIAgCAIAgCAIAgCAIAgCAIAgCAIAgCAIAgCAIAgCAIAgCAIAgCAIAgCAIAgCAIAgCAIAgCAIAgCAIAgCAIAgCAIAgCAIDUnq8rrWQGPt/RAO39EBPb+iAdv6IB2/ogHb+iAdv6IB27ogHbuiAdu6IB27ogHbuiAdu6IB27ogHbuiAdu6IB27ogHbuiAdu6IB27ogHbuiAjtx8EA7cfBAO3HwQEtrtRpzQG8gCAICrru+fJAa6AIAgJQBAEAsgJQCyAIASgK2XG2Zi2Nr5SOO7aXAaE6n4ceoVHNeDrhpJ4zJpfUqcBxNzGv3m+lBkc7OP2gaC6wGgFh3j4WHAXAVISxydWqojNx7MLbjjJ0VHVslbmY4EfmPMcQtU0+DzrKpVvEkZ1JmLIAgCAICEAQBAQgCAg8vMfzCAvEAQBAVdd3ygNdASgCAIAgJQBASgFkAQFLtZK9kLXtcGsbI3fBwJDo3HKb210LgdNdOaztbSyd/T4wnY4yW7W31OVp6t8czphUEMyxMc6GnvCH5zaCzteD9HAcTqudNp5yevKqM61W6993u9/r/6NXD66UwyRwzSbyQudHG2FpdJmY4g58x3YIINuLbfOFJ4aTNraa/UjKyKwsLOePy8/wAlngMkjpYYoponZbF7mRubLuWBnoyZ9LkhzebjccLFXg3lJM5NXGChKc4NZ4y9sv2O8XUfPBALICEAQBAEAQEICEB5k5e837ggL1AEAQFXXd8+SAwIAgACAlASgCAWQBASgMUVQxxc1rmuLdHAEEtP/UBw4FRlMvKuUUm1yYqqSF5MMjmEuH7suGY8xZt78rqHh7MvXG2H9SKe3k5Ou2VpA8htWYSLDJnh9Gw0BuM3C3E3WDqhnnB69XUdS45dfd88M12bIQZcxr3ZL5SQYgM1r2zEkXsoVMf8xpLqVzePR3/MvtnqGjpzaGVj5HANzGRhcQODQ1th8hdawUI8M4NXbqrl8cWkt+GWhxaDhvor+G8Z+qv3x9zj+zXc9r/Rm403AI1B4HkrGTTWzCEBALIBZAEBCAICEB4l4D3m/cEBeoAgCAq67vn4IDAgJQBAEBKAICbIAgJQHzOPHuyVWIZW5ppZg2JvLNmfq7oMw053XF6nZKXufVPRfaaKe54illnU7KbOmDNNOc9VLq951y3/AANP8z0twC3qrx8T5PJ6hrvVxVVtBcL3+Zy88dGcUrO22DbsyXLx6WRl+50WL7PUfeetGWqWiq+zc+eD1tTDSNw9vY7GI1bc9i8jMInA97XhZLFDs+HjJXQz1T1T9f73a8fqXGDU+E9oj7OWmYOvHZ8pNwDycbcLrSKqyscnJqp9S9KXqp9vng5rAY8PPaO22z7+TJrIDk6ZNON1jD09+49TVS1y7Ps3Has8fydT/ZqXdlk726EzxBm47vTh8fzut9PntPH632+tH/Nhd31OtW54wQCyAhAEAQEIAgMc3Ae8z7ggL1AEAQFXW98/BAYUAsgJQBASgCAIBZASEB8+wzB4quqxOOQf5rS1w7zHXk9IfpzXLGClKSZ9Jfq56amicPZ5+ZvYFjclLMKKuOvCCc92RvJpJ+Vz5HkTaE3F9szn1ekr1Ff2nTf7o+xTz4hSQ4pWmra17SWBgdGJLOyNubHhos3KKsfcd0adTboqlQ8PfzgbU4nSy0DTStDI21TM4DBGMxjeeHPQBLJRcfh9yNDRqa9S1c8ycXjfJb4XtBhZnjEMTGyueGxkQBpDnHKPStpxWkZ152RyajRdQVcnZL4fO5g2Aw6GVlSZIo5CKl4BexriBYGwJHVRTBPOV5LdW1FtbrUJNLtXDO6YwAAAAACwAFgB4ALpR4DbbyyUICAIAgCAhAEAQGKbgPeZ9wQF6gCAICsre+UBgsgJQBATZAEBKAWQBAEBAYBrYa9OPmhLbYdGDxAPmAf5oFJrggwtPFrfkFGET3yXDG5bwyi3kEwh3yznIELeTW/IJhDvk/J6awDgAPIKcENt8koQLICLIAgCAICEBKAhAY5uA95n3hAXiAIAgKys75QGFAEBIQBASgCAIAgOax7aR7JhTUkW+qCLm/cjB5u1HQ8Ra41WM7Wn2xWWerpOnwlX698u2H7mmavF4/TdDTyjiWMNnW6el+qrm1b4N/S6XP4YylF+74OuZN+zD3ej6Ic4H8OlzfyW+dss8Zw+Ptjvucrsntgauokie1rQQXwEAguY1xBDrnU2sdLcHLGu7uk0z1+odLWmpjZF5fn5G/tXjclMafdhh3s7Y3ZgTZptq2xGqtZNxxg5un6SGo7+7wmy/Wp5yOK2b22MtSYahrGZnObE9ocAXNPcdcnU6W66cwuau/MsSPd1vSFXSrKm3sm0bG2W15pXCOENfL3n5rlrG8r2INzcc/5hWtu7NkZ9N6X9oXfY8R8fM6agmL4o3m13MY424Xc0E26araLyjyrYKFkorw2Z1JmQgCAIAgIQAoDHNwHvM+8IC8QBAEBWVvfPwQGEICUAQBASgCAICUBxuxpAr8RD/wB7vQR4mPM+1vgWfkuer78s8nudSWdLQ4/dx/c7JdB4Zyv9ouJmKl3TP3k53YA1OT8dgPEWb/5LC+WI4Xk9jo2n9S/1JcR3/PwcdVYmIuySQ088bqUBrnPZYSNOrrkcyS7j65XO5Yw0nse1Xp3Z6sLJxan4T4fg6bbydrxQPabtdUxuafEOsQt7nntZ5fSYODui+VFnaldB4KPnOzmBtq6KpYfRe2qkdE/m14az8jz/AKLkrh3xf1Pp9ZrHptRXLlOKTXuiMXwA0+FVEkxzVMroTI4nNYb+P0A7n1PM+QSdfbW2+Rp9ar9bCFe0FnH6HeYR/h4f+1H9gXTD7qPntT+NP6v9zbVjEICEAQAoCEAKAxzcB7zPvCAvEAQBAVtZ3ygMCAlAEBKAIAgJQBAc9tBswJ5BPDI6CoaLCRuocBwDhcX8PLjdZTq7n3LZnpaPqLpi6rI90H4K47N4hJ6M2IHJz3bA1xHmA235qnp2PmR1fb9FD4q6d/mWh2dJrIqh8mZkMYZFHl1DgLZy6+p1J4ch4K/p/EpN8HJ9vS08qoxw5PLf8FviFI2aJ8T9WvaWnyItfzWkllYOKm2VVinHlbnKz7GyupYIO0jNBIXsk3Z4fhbbPpY87+CwdLcUs8Hrw6tXG+dvp7SWGs/r4Nih2frWSsc/EHPa1zS5m7tnaDctvm0upVc0/vGduu0koOMaEn754LDZjBDSMkaXh+8ldLcNy2zADLxN+HFXrh2Jo5tdrFqZRaWMJIzbS4T2ulfCH5M5Yc2XNbI9r+Fxfu24qbId0cFNFqfs1ysxnHg3aODJGxl75GNbfhfK0C9vgrJYWDntn3zcvd5MykoCgIQBACgIQAoDHNwHvM+8IC8QBAEBW1nfKAwoAgJQBAEBIQBAEAQBAVG0OPspN3maXZ3WNj3Ix35T0bcfNZzsUMHbpNFLU92HjH7+F+Z5x3aFlK+EPaSyXPd7dRG1uX0yLat9IXPIJOxRaJ0uhlqIzcXvHx7/ACJx3HhTBhy5w9krwQ62kUe842N7pOztwRpdE721nGGl+rwa52ikja189K+OF2W8rZGSBgdazntFiG6jXko9Rrdo1+w1ybjVYnJeMNZ+h0F1qebwEAQBALoCEAQAoCEBCA8TcB7zPvCAvEAQBAVtX3ygMIQBASgCAICUAQBAEAQHK1mBzVVRNI97oWBpp427tj88RAMjrO4Bzjbxs1YOEptv8j2KtZVpqYQiu557nu1h+F+R4w6gnMlI2aMkQCqhe82LXsytbG866hzQPkUjGWVnxkm6+pRslXL73a0vZ+V+RX4xs9UMO6iaZKcR1Jh19KIyRFu5Nzq29svnZUlXJPC4OjTa2iS9SbxPMc/PD5+vuWNVJUVNN2ZtLJFnY2N8sxjDWssA5zQ1xLja9grvulHtxg5oRoou9d2J4eUlnnwdWxtgAOQAHwC2R5Enl5JUkBAQgCAIAgIQBAQgMc3Ae8z7wgL1AEAQFbWd8oDCgAQEoAgAQEoAgIzC9ri/hzQnDxklCDy2QHgQfGxCjKLOElu0SHDxHVSQ01yQXgcSPmgUW+EGyA8CD5EKMkuMlyj0pKkBwPBCcNAOHTTigw8ZILuV+PDqgwyUICAICEAQEIAUBjm4D3mfcEBeoAgCArazvlAYkAQBAEAQEoAgOcp/+cS/6OP/ANpWK/Ff0PTn/wBvj/rf7I8bTl01TTUge5kcokklLDlc5sYH7MHle+qWZclEtoVGqmzUYy1hL5Z8mDFdkKeKF8lMHQTRMc9kjJH3uwZrPBJDgbKJVRSyi+n6ndZYoXYlFvDWF/Y1tnK4sq2PdZrMQp2zeAFRE307dCLlVrliWX5N9ZR3UuEd3VLH+18FZiQ31DX1h/znsZFflDFK1rfmQT8FSW8ZSOinFWop0y/wpt/Vou9koKMTXp6Wohk3Zu+VkrWlpLbgFziLk25clrV2Z2TRxdRlqezFlkWs8LH8HR4vXtp4JJXcGNLreJ5NHmbD4rWUu1ZPM01LutjWvLOH2NrDDVMa+Vr+2xmR+VwdkqAS7K63C7Tbz05LmqliXPJ73UqvVobjFr03j6x9/wBT1PFO3Ea2op/SdC6DPDymidC3M33hluP93l93e5R8ERlTLSVU27KWcP2eX/YsqzEY6mpwyWI3a58/m07nVrhyIKs5KUotHLXROinUQnykv3W51y6DxRdAQgCAICEAQGObgPeZ94QF6gCAICtrO+UBhQBASgCAICUAQHO4jhFT2x1RTSwszQtiIlY53dcXXFvMLGUJd3dFnp0arT/Z1TdFvDb2Z6rcDlnijMsrWVUTnOjniaQ1t/wlruIItcdFLrclu9yK9ZXTOShHNclvF/8Ak1qjBq2obu6mpiEJ0eII3B8jebSXaNv0UOE5bSexrDV6Sl99Vb7vGXsmbW0mzvaKaOKEiJ0Rbuna2aA3IW6a90/kFNlfdHCMdFr3TdKdiypcnrFNn8+H9kjIbZkbA517egWkk28bH5qZV5h2oijXdur+0TWd2zLhcFY1438sD47EWjY5rr8tSeCQU092sFdRPSyi3XGSl82mNocJdVCJhcBE2Vr5mm5MjWahg6E8UnBywiNHqlp+6WPixhfL5mri+ykL4/7tHFBM17HxyNjDbOa4Gxyi5H9FEqk18OzNdP1K2Mv6snKLTTWTbwvC3RVNTM5zTv8AckNbf0THHlN79eCmMGpN+5lqNTGymuuK+7n+7yV79lA2vjqYnBjA5z5ItbF7mFpewDQE3F/JV9L41JHQupt6WVNiy8YT+Wc4Z0y2PKIQBAQgCAICEBjl4D3mfcEBfIAgCArazvlAYUBV4/jTaVrHOY+QySCNrYwC4uIJGhI9VUnPtOvSaR6mTSaWFnLNCXa4MhkllpqmNrDG20jGtLt4SPQu6xtbXzCp62FlpnTHpjnYq4WRbeePkXlJWMliEsZzMc3MCOY8Oh6LVSTWUcE6Zws9OSw8nOs23Y7d7unqJDJFvQ1jWucG7x0eoDvFn5hY+uvCPS/6RJZcpxWHjf6J/wAlhhW0sc0m6cyWCWxIjnZkc4Dm3kVeNik8cHPqOnzqh6ialH3W5jr9qGMlMUUU1RI3vthZmDOjnE2B6KJWpPC3LVdOnOCsnJRT4z5NnBcfjqS5gD45WavhlbkkaPG3MdR4qYWKWxlqdFZQlJ4cXw1ujSl2rBkcyngmqchyvfEBkDhxaHE6nyVXdv8ACsm8emtRUrZxhnhPn+x4l2wa1rP7tU53vfHut2BIHMa1x9EnUWdxHgUd2PBaPS22/wCpHCSec7blnguMsqWOLWvY5jsskcjcr2OtexHkrwmpI5NTpJ0SSbTT4a4ZV0u2sDnwtc18e+BLXPy5QQ9zA1xB0uWn5hUV0cnVPpN0Yykmn2+36lxjOKNpmNe5riHSMjs217vNgdeS0nPtWTj02md8nGPhN/oaWKbSsil3LI5Z5Rq6OFubIDwzm9mqkrUnhbm9HT52Q9SUlGPu/JOFbSRzudGWyRTMaXGGZuR5aPxN5EKY2p7cMX9PnUlJNSi9srg3MFxNtTAyZgLWvBIDrZhZxbrY25K0Zdyyc+podFrrk90aOJ7Ssil3LI5Z5RYujhbmLAeBeeDVWVqTxyzoo6fOyHqSajH3fk94PtFHO8xFskMzRcxTNyvy+s3k4eSRsUtvJXU6GdMVNNSi/KNeq2oG9dHBBNUFhtIYgMjXeqXE2JUO3fCWTWvpz7FO2ahnjPP6Hpm0zcsZfDNGX1DafJI0Nc1zhcONzq3qE9XZZRD6e+6SjNPC7soxwbVNkktHBO6Lebrfho3ea+W/G+W+l0VuXhImfTnCGZTipYz2+TFiG125c4PpKqweWB+RoY45iAWku1BtooldjwXp6X6qTjZHjOCywbFjUZ7wTw5cv75mXNmv3ddbZdfMK8J93g5NTplTjE1LPsWSucp4l4D3mfeEBfIAgCAravvlAYUByu34cW0mRwY7tkeV5Fw05H2cRzAWF/j6nsdIxm3Kyux7fmjT2hjmFId/URz3qKbLkY1mUbzW9ib30+SrPPbu87m+klU7811uPwy5efBnrYzhsrnsBNFMTvGAX7PK7TO0eoeY/opadb24ZSqUddFRl+JHh/5kvD+ZT7DPDammzED/AIe4XJsL9rkVKn8S+h2dUi5UzSX+Nf8AFF7tLUslqqKKJzXTNnEhykOLImg5y4jgDp52Wlj7pJLk4NDCVdNs7FiLWPq8jYapjjjlgeWsqGTymVriA52Z9w/XvCxGqUtLKfJHVK5zlG2KzBxWPPjgw4rIJ8SjFMQ58VPUCV7SCBnbaNjnDnm1son8U/hNNPF06R+tw5Rwn/dm9sDUxmhiYwgOjBbKzg5sgJzZm8Qbq1LXZg5+rV2faZSe6e6fy+Rp7VSGWqom08rGyCWZucWkDH7kOIc3xynh1BVbHmUe1m/T4qui12xeMLbjKye9jHFslXHOT2vPnlvaz2ZQGPjAA9G380q27k+SOo4kqp1fh8L5Pyn8znNl6BlRJFFK3Mx1FOCOYPajYg8iPFZVxUnh+38no62+dFcpwe6nH/ibGNVksUbKOpu57J4HQTW0lhEgHpH1m6A/7vabaXazPTVV2Sepp4cZZXs8fsy72SqWRTVcMpDZzUySHObGSN1ixzSeIA+V+q0qaTafJwdQrnZCqyCzDtS28PyecdqGTV9K2Eh8kW9fK5tjkiMZGV5HC5PDr1UWNOSwW0cJ1aayVmyeEs+XnwbGwM7Bh1OC5oNn6FwB/eP5K1LXYjHqsJPVTaXt+yMOyVQyKarhlIbOamSQ5jYyRuN2OaTxFvDhdRU0m0+cmnUK52V1WQWYdqW3h+Tzjk7ZsQpGQEOliMj5HNIO7jLLWeRwubafqon8U1gnSRlVpbJWrEZYwn5efBOw04FEYW5RURGQSMedd7mNnP5kHTXp0U1P4ceSOqQctQrHvB4w17exU1mKTTSRMqBFmhxCnbeHNlOZrnHVx15eCo5OTw/c7atPVVGUqs4lBvf6m7M84faanlbLSPlAfASCWGR1iYXDqe6eqs/6e8XlexzxS1i9O2LU0tpe+F5/LyWG3n+Gj/1NP96tf91fVHN0lf1pf6ZfsdGVseWQgPEvAe8z7wgL5AEAQFZVn0ygMKA1cRw2KoaGzMEjQcwDr6GxF9OhKrKKlyjanUWUvureGakGzNIwEMgYA4tJAvqWG7Tx5FVVUF4NpdQ1M2nKb/8AvJZzxNe0teA5rgQ4EXBB4ghXazycsZOLUo7MqpdlqNwaHQMIY3K299G5nOsNfFzj8VR1Q9jrj1LVRy1N77m3huEQU99zEyO/EtGp6E8VaMIx4RldqrrvxJNnjE8Cp6ggzQseRoHEWdbwzCxsolXGXKJo1l9CxXJpGfD8OigblhjbG3iQ0WufEnmpjFR4KXaiy591jbfzK/E9laSofnlhBeeLmucwu97KRf4qsqot5aOijqWppj2wlt+v7mxSYFTxZN3E1u7c5zLXuHOblc7jqSABqpVcVwjKzWX2Z7pN55NiTD43StlLBvGgta/UODTxbpxGvAqXFN58mcb7Iw9NPZ74MVHg8ETg6ONrS1pY0i+jXOzFup8dUUIrdIvZqrrI9spZT3Mldh8U2Xesa/I4Obf8LhzB5KZRUuSlV9lWex4zszFieDQVFt/EyS3AkajoHDVVlCMuUXo1d1H4cmj1h+FQwNLYY2MB45RqfM8SpUIx4RF2qtukpTk2aLNkqJpBFPGCCCD6WhHA8VX0Yexu+p6trDmzcxPB4Ki2/iZIRwJGo8nDVTKEZcoxo1d1H4cmj1huFw07S2GNsYPHKNT5niVMYKPBF2ptuebJNmpiuzVLUuzTQtc71gXMcfMtIv8AFRKuMnlo1o6hqKI9sJbexNLs7Sxta1kLWhr2yDiTnb3XXJuSLlFXFeCLNfqLG3KfjH5exjZstSNm3wgbvL5r3dbNe+bJfLf4KPShnOCz6jqXX6ffsWNbRslaGyNDgHBwBv3mm4OngruKfJzV2zreYPHgzqTMhAeJeA95n3BAX6AIAgKuq75QGJAEAQBATdAEAQBAEAQEIAgCAXQBAEBCAICEAQBAEBCAIDxNwHvM+8IC/QBAEBVVrH5zZhcDbUFAYMsnsj8wgJySeyPzCAnJJ7M/xBATu5fZn+IIBupPZ/UEA3Uns/qCAndSez+oIBuZPZ/UEA3Mns/qCAbmT1PqCAbiX1PqCAbiT1PqCAbiX1PqCAbiX1PqCAjcS+z+ofogG4l9n9YQEbiX2f1BANxL7P6ggI3Mvs/qCAbmX2f1D9EBG5l9n9Q/RAN1L7L6h+iAjdy+yP8AEP0QEZJfZH+IIDzuZXEAxkDM03uDwcD/APEB0CAIAgCAIAgCAIAgCAIAgCAIAgCAIAgCAIAgCAIAgCAIAgCAIAgCAIAgCAIAgCAIAgCAIAgCAIAgCAIAgCAIAgCAIAgCAIAgCAIAgCAIAgCAIAgCAIAgCAIAgCAIAgCAIAgCAIAgCAIAgCAIAgCAIAgCAIAgCAIAgCAIAgCAIAgCAIAgCAIAgCAIAgCAIAgCAIAgCAIAgCAIAgCAIAgCAIAgCAIAgCAIAgCAIAgCAIAgCAIAgCAIA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0836" name="AutoShape 4" descr="data:image/jpeg;base64,/9j/4AAQSkZJRgABAQAAAQABAAD/2wCEAAkGBxQSEBQUEhQUFRQVFBQUFBQUFBUVFRUUFBQWFhYUFBQYHCggGBwlHRQUITEhJSkrLi4uGB8zODMsNygtLisBCgoKDg0OGxAQGywmICYvLC0xLTA0LCw3Ly80LCwsLSw0LCwuLCwsLCwsLCw0LCwsLCwsLCwsLCwsLCwsLCwsLP/AABEIAOEA4QMBEQACEQEDEQH/xAAbAAEAAgMBAQAAAAAAAAAAAAAAAQUDBAYCB//EAEIQAAEDAgMFBAgDBQYHAAAAAAEAAgMEEQUSIQYTMUFhFDJRcSJSU3KBkaKyQqHRIzOSseEHJDRDdPAlNWJzgrPB/8QAGgEBAAMBAQEAAAAAAAAAAAAAAAECAwQFBv/EADYRAAICAQMDAgMHAgUFAAAAAAABAgMRBCExBRJBE1EiYXEUMjOBkbHBI6FCUnKCshU10eHx/9oADAMBAAIRAxEAPwD7igCAIAgCAIAgCAIAgCAIAgCAIAgCAIAgCAIAgCAIAgCAIAgCAIAgCAIAgCAIAgCAIAgCAIAgCAIAgCAIAgCAIAgCAIAgCAIAgCAIAgCAIAgCAIAgCAIAgCAIAgCAIAgCAIAgCAIAgCAIAgCAIAgCAIAgCAIAgCAIAgCAIAgCAIAgCAIAgCAIAgCAIAgCAIAgCAIDUnq8rrWQGPt/RAO39EBPb+iAdv6IB2/ogHb+iAdv6IB27ogHbuiAdu6IB27ogHbuiAdu6IB27ogHbuiAdu6IB27ogHbuiAdu6IB27ogHbuiAjtx8EA7cfBAO3HwQEtrtRpzQG8gCAICrru+fJAa6AIAgJQBAEAsgJQCyAIASgK2XG2Zi2Nr5SOO7aXAaE6n4ceoVHNeDrhpJ4zJpfUqcBxNzGv3m+lBkc7OP2gaC6wGgFh3j4WHAXAVISxydWqojNx7MLbjjJ0VHVslbmY4EfmPMcQtU0+DzrKpVvEkZ1JmLIAgCAICEAQBAQgCAg8vMfzCAvEAQBAVdd3ygNdASgCAIAgJQBASgFkAQFLtZK9kLXtcGsbI3fBwJDo3HKb210LgdNdOaztbSyd/T4wnY4yW7W31OVp6t8czphUEMyxMc6GnvCH5zaCzteD9HAcTqudNp5yevKqM61W6993u9/r/6NXD66UwyRwzSbyQudHG2FpdJmY4g58x3YIINuLbfOFJ4aTNraa/UjKyKwsLOePy8/wAlngMkjpYYoponZbF7mRubLuWBnoyZ9LkhzebjccLFXg3lJM5NXGChKc4NZ4y9sv2O8XUfPBALICEAQBAEAQEICEB5k5e837ggL1AEAQFXXd8+SAwIAgACAlASgCAWQBASgMUVQxxc1rmuLdHAEEtP/UBw4FRlMvKuUUm1yYqqSF5MMjmEuH7suGY8xZt78rqHh7MvXG2H9SKe3k5Ou2VpA8htWYSLDJnh9Gw0BuM3C3E3WDqhnnB69XUdS45dfd88M12bIQZcxr3ZL5SQYgM1r2zEkXsoVMf8xpLqVzePR3/MvtnqGjpzaGVj5HANzGRhcQODQ1th8hdawUI8M4NXbqrl8cWkt+GWhxaDhvor+G8Z+qv3x9zj+zXc9r/Rm403AI1B4HkrGTTWzCEBALIBZAEBCAICEB4l4D3m/cEBeoAgCAq67vn4IDAgJQBAEBKAICbIAgJQHzOPHuyVWIZW5ppZg2JvLNmfq7oMw053XF6nZKXufVPRfaaKe54illnU7KbOmDNNOc9VLq951y3/AANP8z0twC3qrx8T5PJ6hrvVxVVtBcL3+Zy88dGcUrO22DbsyXLx6WRl+50WL7PUfeetGWqWiq+zc+eD1tTDSNw9vY7GI1bc9i8jMInA97XhZLFDs+HjJXQz1T1T9f73a8fqXGDU+E9oj7OWmYOvHZ8pNwDycbcLrSKqyscnJqp9S9KXqp9vng5rAY8PPaO22z7+TJrIDk6ZNON1jD09+49TVS1y7Ps3Has8fydT/ZqXdlk726EzxBm47vTh8fzut9PntPH632+tH/Nhd31OtW54wQCyAhAEAQEIAgMc3Ae8z7ggL1AEAQFXW98/BAYUAsgJQBASgCAIBZASEB8+wzB4quqxOOQf5rS1w7zHXk9IfpzXLGClKSZ9Jfq56amicPZ5+ZvYFjclLMKKuOvCCc92RvJpJ+Vz5HkTaE3F9szn1ekr1Ff2nTf7o+xTz4hSQ4pWmra17SWBgdGJLOyNubHhos3KKsfcd0adTboqlQ8PfzgbU4nSy0DTStDI21TM4DBGMxjeeHPQBLJRcfh9yNDRqa9S1c8ycXjfJb4XtBhZnjEMTGyueGxkQBpDnHKPStpxWkZ152RyajRdQVcnZL4fO5g2Aw6GVlSZIo5CKl4BexriBYGwJHVRTBPOV5LdW1FtbrUJNLtXDO6YwAAAAACwAFgB4ALpR4DbbyyUICAIAgCAhAEAQGKbgPeZ9wQF6gCAICsre+UBgsgJQBATZAEBKAWQBAEBAYBrYa9OPmhLbYdGDxAPmAf5oFJrggwtPFrfkFGET3yXDG5bwyi3kEwh3yznIELeTW/IJhDvk/J6awDgAPIKcENt8koQLICLIAgCAICEBKAhAY5uA95n3hAXiAIAgKys75QGFAEBIQBASgCAIAgOax7aR7JhTUkW+qCLm/cjB5u1HQ8Ra41WM7Wn2xWWerpOnwlX698u2H7mmavF4/TdDTyjiWMNnW6el+qrm1b4N/S6XP4YylF+74OuZN+zD3ej6Ic4H8OlzfyW+dss8Zw+Ptjvucrsntgauokie1rQQXwEAguY1xBDrnU2sdLcHLGu7uk0z1+odLWmpjZF5fn5G/tXjclMafdhh3s7Y3ZgTZptq2xGqtZNxxg5un6SGo7+7wmy/Wp5yOK2b22MtSYahrGZnObE9ocAXNPcdcnU6W66cwuau/MsSPd1vSFXSrKm3sm0bG2W15pXCOENfL3n5rlrG8r2INzcc/5hWtu7NkZ9N6X9oXfY8R8fM6agmL4o3m13MY424Xc0E26araLyjyrYKFkorw2Z1JmQgCAIAgIQAoDHNwHvM+8IC8QBAEBWVvfPwQGEICUAQBASgCAICUBxuxpAr8RD/wB7vQR4mPM+1vgWfkuer78s8nudSWdLQ4/dx/c7JdB4Zyv9ouJmKl3TP3k53YA1OT8dgPEWb/5LC+WI4Xk9jo2n9S/1JcR3/PwcdVYmIuySQ088bqUBrnPZYSNOrrkcyS7j65XO5Yw0nse1Xp3Z6sLJxan4T4fg6bbydrxQPabtdUxuafEOsQt7nntZ5fSYODui+VFnaldB4KPnOzmBtq6KpYfRe2qkdE/m14az8jz/AKLkrh3xf1Pp9ZrHptRXLlOKTXuiMXwA0+FVEkxzVMroTI4nNYb+P0A7n1PM+QSdfbW2+Rp9ar9bCFe0FnH6HeYR/h4f+1H9gXTD7qPntT+NP6v9zbVjEICEAQAoCEAKAxzcB7zPvCAvEAQBAVtZ3ygMCAlAEBKAIAgJQBAc9tBswJ5BPDI6CoaLCRuocBwDhcX8PLjdZTq7n3LZnpaPqLpi6rI90H4K47N4hJ6M2IHJz3bA1xHmA235qnp2PmR1fb9FD4q6d/mWh2dJrIqh8mZkMYZFHl1DgLZy6+p1J4ch4K/p/EpN8HJ9vS08qoxw5PLf8FviFI2aJ8T9WvaWnyItfzWkllYOKm2VVinHlbnKz7GyupYIO0jNBIXsk3Z4fhbbPpY87+CwdLcUs8Hrw6tXG+dvp7SWGs/r4Nih2frWSsc/EHPa1zS5m7tnaDctvm0upVc0/vGduu0koOMaEn754LDZjBDSMkaXh+8ldLcNy2zADLxN+HFXrh2Jo5tdrFqZRaWMJIzbS4T2ulfCH5M5Yc2XNbI9r+Fxfu24qbId0cFNFqfs1ysxnHg3aODJGxl75GNbfhfK0C9vgrJYWDntn3zcvd5MykoCgIQBACgIQAoDHNwHvM+8IC8QBAEBW1nfKAwoAgJQBAEBIQBAEAQBAVG0OPspN3maXZ3WNj3Ix35T0bcfNZzsUMHbpNFLU92HjH7+F+Z5x3aFlK+EPaSyXPd7dRG1uX0yLat9IXPIJOxRaJ0uhlqIzcXvHx7/ACJx3HhTBhy5w9krwQ62kUe842N7pOztwRpdE721nGGl+rwa52ikja189K+OF2W8rZGSBgdazntFiG6jXko9Rrdo1+w1ybjVYnJeMNZ+h0F1qebwEAQBALoCEAQAoCEBCA8TcB7zPvCAvEAQBAVtX3ygMIQBASgCAICUAQBAEAQHK1mBzVVRNI97oWBpp427tj88RAMjrO4Bzjbxs1YOEptv8j2KtZVpqYQiu557nu1h+F+R4w6gnMlI2aMkQCqhe82LXsytbG866hzQPkUjGWVnxkm6+pRslXL73a0vZ+V+RX4xs9UMO6iaZKcR1Jh19KIyRFu5Nzq29svnZUlXJPC4OjTa2iS9SbxPMc/PD5+vuWNVJUVNN2ZtLJFnY2N8sxjDWssA5zQ1xLja9grvulHtxg5oRoou9d2J4eUlnnwdWxtgAOQAHwC2R5Enl5JUkBAQgCAIAgIQBAQgMc3Ae8z7wgL1AEAQFbWd8oDCgAQEoAgAQEoAgIzC9ri/hzQnDxklCDy2QHgQfGxCjKLOElu0SHDxHVSQ01yQXgcSPmgUW+EGyA8CD5EKMkuMlyj0pKkBwPBCcNAOHTTigw8ZILuV+PDqgwyUICAICEAQEIAUBjm4D3mfcEBeoAgCArazvlAYkAQBAEAQEoAgOcp/+cS/6OP/ANpWK/Ff0PTn/wBvj/rf7I8bTl01TTUge5kcokklLDlc5sYH7MHle+qWZclEtoVGqmzUYy1hL5Z8mDFdkKeKF8lMHQTRMc9kjJH3uwZrPBJDgbKJVRSyi+n6ndZYoXYlFvDWF/Y1tnK4sq2PdZrMQp2zeAFRE307dCLlVrliWX5N9ZR3UuEd3VLH+18FZiQ31DX1h/znsZFflDFK1rfmQT8FSW8ZSOinFWop0y/wpt/Vou9koKMTXp6Wohk3Zu+VkrWlpLbgFziLk25clrV2Z2TRxdRlqezFlkWs8LH8HR4vXtp4JJXcGNLreJ5NHmbD4rWUu1ZPM01LutjWvLOH2NrDDVMa+Vr+2xmR+VwdkqAS7K63C7Tbz05LmqliXPJ73UqvVobjFr03j6x9/wBT1PFO3Ea2op/SdC6DPDymidC3M33hluP93l93e5R8ERlTLSVU27KWcP2eX/YsqzEY6mpwyWI3a58/m07nVrhyIKs5KUotHLXROinUQnykv3W51y6DxRdAQgCAICEAQGObgPeZ94QF6gCAICtrO+UBhQBASgCAICUAQHO4jhFT2x1RTSwszQtiIlY53dcXXFvMLGUJd3dFnp0arT/Z1TdFvDb2Z6rcDlnijMsrWVUTnOjniaQ1t/wlruIItcdFLrclu9yK9ZXTOShHNclvF/8Ak1qjBq2obu6mpiEJ0eII3B8jebSXaNv0UOE5bSexrDV6Sl99Vb7vGXsmbW0mzvaKaOKEiJ0Rbuna2aA3IW6a90/kFNlfdHCMdFr3TdKdiypcnrFNn8+H9kjIbZkbA517egWkk28bH5qZV5h2oijXdur+0TWd2zLhcFY1438sD47EWjY5rr8tSeCQU092sFdRPSyi3XGSl82mNocJdVCJhcBE2Vr5mm5MjWahg6E8UnBywiNHqlp+6WPixhfL5mri+ykL4/7tHFBM17HxyNjDbOa4Gxyi5H9FEqk18OzNdP1K2Mv6snKLTTWTbwvC3RVNTM5zTv8AckNbf0THHlN79eCmMGpN+5lqNTGymuuK+7n+7yV79lA2vjqYnBjA5z5ItbF7mFpewDQE3F/JV9L41JHQupt6WVNiy8YT+Wc4Z0y2PKIQBAQgCAICEBjl4D3mfcEBfIAgCArazvlAYUBV4/jTaVrHOY+QySCNrYwC4uIJGhI9VUnPtOvSaR6mTSaWFnLNCXa4MhkllpqmNrDG20jGtLt4SPQu6xtbXzCp62FlpnTHpjnYq4WRbeePkXlJWMliEsZzMc3MCOY8Oh6LVSTWUcE6Zws9OSw8nOs23Y7d7unqJDJFvQ1jWucG7x0eoDvFn5hY+uvCPS/6RJZcpxWHjf6J/wAlhhW0sc0m6cyWCWxIjnZkc4Dm3kVeNik8cHPqOnzqh6ialH3W5jr9qGMlMUUU1RI3vthZmDOjnE2B6KJWpPC3LVdOnOCsnJRT4z5NnBcfjqS5gD45WavhlbkkaPG3MdR4qYWKWxlqdFZQlJ4cXw1ujSl2rBkcyngmqchyvfEBkDhxaHE6nyVXdv8ACsm8emtRUrZxhnhPn+x4l2wa1rP7tU53vfHut2BIHMa1x9EnUWdxHgUd2PBaPS22/wCpHCSec7blnguMsqWOLWvY5jsskcjcr2OtexHkrwmpI5NTpJ0SSbTT4a4ZV0u2sDnwtc18e+BLXPy5QQ9zA1xB0uWn5hUV0cnVPpN0Yykmn2+36lxjOKNpmNe5riHSMjs217vNgdeS0nPtWTj02md8nGPhN/oaWKbSsil3LI5Z5Rq6OFubIDwzm9mqkrUnhbm9HT52Q9SUlGPu/JOFbSRzudGWyRTMaXGGZuR5aPxN5EKY2p7cMX9PnUlJNSi9srg3MFxNtTAyZgLWvBIDrZhZxbrY25K0Zdyyc+podFrrk90aOJ7Ssil3LI5Z5RYujhbmLAeBeeDVWVqTxyzoo6fOyHqSajH3fk94PtFHO8xFskMzRcxTNyvy+s3k4eSRsUtvJXU6GdMVNNSi/KNeq2oG9dHBBNUFhtIYgMjXeqXE2JUO3fCWTWvpz7FO2ahnjPP6Hpm0zcsZfDNGX1DafJI0Nc1zhcONzq3qE9XZZRD6e+6SjNPC7soxwbVNkktHBO6Lebrfho3ea+W/G+W+l0VuXhImfTnCGZTipYz2+TFiG125c4PpKqweWB+RoY45iAWku1BtooldjwXp6X6qTjZHjOCywbFjUZ7wTw5cv75mXNmv3ddbZdfMK8J93g5NTplTjE1LPsWSucp4l4D3mfeEBfIAgCAravvlAYUByu34cW0mRwY7tkeV5Fw05H2cRzAWF/j6nsdIxm3Kyux7fmjT2hjmFId/URz3qKbLkY1mUbzW9ib30+SrPPbu87m+klU7811uPwy5efBnrYzhsrnsBNFMTvGAX7PK7TO0eoeY/opadb24ZSqUddFRl+JHh/5kvD+ZT7DPDammzED/AIe4XJsL9rkVKn8S+h2dUi5UzSX+Nf8AFF7tLUslqqKKJzXTNnEhykOLImg5y4jgDp52Wlj7pJLk4NDCVdNs7FiLWPq8jYapjjjlgeWsqGTymVriA52Z9w/XvCxGqUtLKfJHVK5zlG2KzBxWPPjgw4rIJ8SjFMQ58VPUCV7SCBnbaNjnDnm1son8U/hNNPF06R+tw5Rwn/dm9sDUxmhiYwgOjBbKzg5sgJzZm8Qbq1LXZg5+rV2faZSe6e6fy+Rp7VSGWqom08rGyCWZucWkDH7kOIc3xynh1BVbHmUe1m/T4qui12xeMLbjKye9jHFslXHOT2vPnlvaz2ZQGPjAA9G380q27k+SOo4kqp1fh8L5Pyn8znNl6BlRJFFK3Mx1FOCOYPajYg8iPFZVxUnh+38no62+dFcpwe6nH/ibGNVksUbKOpu57J4HQTW0lhEgHpH1m6A/7vabaXazPTVV2Sepp4cZZXs8fsy72SqWRTVcMpDZzUySHObGSN1ixzSeIA+V+q0qaTafJwdQrnZCqyCzDtS28PyecdqGTV9K2Eh8kW9fK5tjkiMZGV5HC5PDr1UWNOSwW0cJ1aayVmyeEs+XnwbGwM7Bh1OC5oNn6FwB/eP5K1LXYjHqsJPVTaXt+yMOyVQyKarhlIbOamSQ5jYyRuN2OaTxFvDhdRU0m0+cmnUK52V1WQWYdqW3h+Tzjk7ZsQpGQEOliMj5HNIO7jLLWeRwubafqon8U1gnSRlVpbJWrEZYwn5efBOw04FEYW5RURGQSMedd7mNnP5kHTXp0U1P4ceSOqQctQrHvB4w17exU1mKTTSRMqBFmhxCnbeHNlOZrnHVx15eCo5OTw/c7atPVVGUqs4lBvf6m7M84faanlbLSPlAfASCWGR1iYXDqe6eqs/6e8XlexzxS1i9O2LU0tpe+F5/LyWG3n+Gj/1NP96tf91fVHN0lf1pf6ZfsdGVseWQgPEvAe8z7wgL5AEAQFZVn0ygMKA1cRw2KoaGzMEjQcwDr6GxF9OhKrKKlyjanUWUvureGakGzNIwEMgYA4tJAvqWG7Tx5FVVUF4NpdQ1M2nKb/8AvJZzxNe0teA5rgQ4EXBB4ghXazycsZOLUo7MqpdlqNwaHQMIY3K299G5nOsNfFzj8VR1Q9jrj1LVRy1N77m3huEQU99zEyO/EtGp6E8VaMIx4RldqrrvxJNnjE8Cp6ggzQseRoHEWdbwzCxsolXGXKJo1l9CxXJpGfD8OigblhjbG3iQ0WufEnmpjFR4KXaiy591jbfzK/E9laSofnlhBeeLmucwu97KRf4qsqot5aOijqWppj2wlt+v7mxSYFTxZN3E1u7c5zLXuHOblc7jqSABqpVcVwjKzWX2Z7pN55NiTD43StlLBvGgta/UODTxbpxGvAqXFN58mcb7Iw9NPZ74MVHg8ETg6ONrS1pY0i+jXOzFup8dUUIrdIvZqrrI9spZT3Mldh8U2Xesa/I4Obf8LhzB5KZRUuSlV9lWex4zszFieDQVFt/EyS3AkajoHDVVlCMuUXo1d1H4cmj1h+FQwNLYY2MB45RqfM8SpUIx4RF2qtukpTk2aLNkqJpBFPGCCCD6WhHA8VX0Yexu+p6trDmzcxPB4Ki2/iZIRwJGo8nDVTKEZcoxo1d1H4cmj1huFw07S2GNsYPHKNT5niVMYKPBF2ptuebJNmpiuzVLUuzTQtc71gXMcfMtIv8AFRKuMnlo1o6hqKI9sJbexNLs7Sxta1kLWhr2yDiTnb3XXJuSLlFXFeCLNfqLG3KfjH5exjZstSNm3wgbvL5r3dbNe+bJfLf4KPShnOCz6jqXX6ffsWNbRslaGyNDgHBwBv3mm4OngruKfJzV2zreYPHgzqTMhAeJeA95n3BAX6AIAgKuq75QGJAEAQBATdAEAQBAEAQEIAgCAXQBAEBCAICEAQBAEBCAIDxNwHvM+8IC/QBAEBVVrH5zZhcDbUFAYMsnsj8wgJySeyPzCAnJJ7M/xBATu5fZn+IIBupPZ/UEA3Uns/qCAndSez+oIBuZPZ/UEA3Mns/qCAbmT1PqCAbiX1PqCAbiT1PqCAbiX1PqCAbiX1PqCAjcS+z+ofogG4l9n9YQEbiX2f1BANxL7P6ggI3Mvs/qCAbmX2f1D9EBG5l9n9Q/RAN1L7L6h+iAjdy+yP8AEP0QEZJfZH+IIDzuZXEAxkDM03uDwcD/APEB0CAIAgCAIAgCAIAgCAIAgCAIAgCAIAgCAIAgCAIAgCAIAgCAIAgCAIAgCAIAgCAIAgCAIAgCAIAgCAIAgCAIAgCAIAgCAIAgCAIAgCAIAgCAIAgCAIAgCAIAgCAIAgCAIAgCAIAgCAIAgCAIAgCAIAgCAIAgCAIAgCAIAgCAIAgCAIAgCAIAgCAIAgCAIAgCAIAgCAIAgCAIAgCAIAgCAIAgCAIAgCAIAgCAIAgCAIAgCAIAgCAIAg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sz="quarter" idx="4294967295"/>
          </p:nvPr>
        </p:nvSpPr>
        <p:spPr>
          <a:xfrm>
            <a:off x="228600" y="1066800"/>
            <a:ext cx="8534400" cy="5562600"/>
          </a:xfrm>
        </p:spPr>
        <p:txBody>
          <a:bodyPr>
            <a:noAutofit/>
          </a:bodyPr>
          <a:lstStyle/>
          <a:p>
            <a:pPr eaLnBrk="1" hangingPunct="1">
              <a:buFont typeface="Wingdings" pitchFamily="2" charset="2"/>
              <a:buNone/>
            </a:pPr>
            <a:r>
              <a:rPr lang="en-US" sz="2400" dirty="0" smtClean="0">
                <a:ea typeface="ＭＳ Ｐゴシック" pitchFamily="34" charset="-128"/>
              </a:rPr>
              <a:t>A 3 </a:t>
            </a:r>
            <a:r>
              <a:rPr lang="en-US" sz="2400" dirty="0" err="1" smtClean="0">
                <a:ea typeface="ＭＳ Ｐゴシック" pitchFamily="34" charset="-128"/>
              </a:rPr>
              <a:t>yo</a:t>
            </a:r>
            <a:r>
              <a:rPr lang="en-US" sz="2400" dirty="0" smtClean="0">
                <a:ea typeface="ＭＳ Ｐゴシック" pitchFamily="34" charset="-128"/>
              </a:rPr>
              <a:t> girl who has CAH has been staying with her aunt over the weekend.  The aunt calls you because her niece has a fever (101 F) and is vomiting.  The girl could not tolerate the double dose of hydrocortisone and is pale and sweaty.  There is no IM hydrocortisone at home.  You instruct her to come to the ER.  In the ER the girl is barely responsive, HR 120, BP 60/40,. You start IV D5NS and order serum electrolytes.</a:t>
            </a:r>
          </a:p>
          <a:p>
            <a:pPr eaLnBrk="1" hangingPunct="1">
              <a:buFont typeface="Wingdings" pitchFamily="2" charset="2"/>
              <a:buNone/>
            </a:pPr>
            <a:r>
              <a:rPr lang="en-US" sz="2400" dirty="0" smtClean="0">
                <a:ea typeface="ＭＳ Ｐゴシック" pitchFamily="34" charset="-128"/>
              </a:rPr>
              <a:t>Of the following, the MOST definitive therapy is to administer:</a:t>
            </a:r>
          </a:p>
          <a:p>
            <a:pPr eaLnBrk="1" hangingPunct="1">
              <a:buFont typeface="Wingdings" pitchFamily="2" charset="2"/>
              <a:buNone/>
            </a:pPr>
            <a:endParaRPr lang="en-US" sz="2400" dirty="0" smtClean="0">
              <a:ea typeface="ＭＳ Ｐゴシック" pitchFamily="34" charset="-128"/>
            </a:endParaRPr>
          </a:p>
          <a:p>
            <a:pPr eaLnBrk="1" hangingPunct="1">
              <a:buFont typeface="Wingdings" pitchFamily="2" charset="2"/>
              <a:buAutoNum type="alphaUcPeriod"/>
            </a:pPr>
            <a:r>
              <a:rPr lang="en-US" sz="2400" dirty="0" smtClean="0">
                <a:ea typeface="ＭＳ Ｐゴシック" pitchFamily="34" charset="-128"/>
              </a:rPr>
              <a:t>Cortisone acetate IM</a:t>
            </a:r>
          </a:p>
          <a:p>
            <a:pPr eaLnBrk="1" hangingPunct="1">
              <a:buFont typeface="Wingdings" pitchFamily="2" charset="2"/>
              <a:buAutoNum type="alphaUcPeriod"/>
            </a:pPr>
            <a:r>
              <a:rPr lang="en-US" sz="2400" dirty="0" smtClean="0">
                <a:ea typeface="ＭＳ Ｐゴシック" pitchFamily="34" charset="-128"/>
              </a:rPr>
              <a:t>Dopamine IV</a:t>
            </a:r>
          </a:p>
          <a:p>
            <a:pPr eaLnBrk="1" hangingPunct="1">
              <a:buFont typeface="Wingdings" pitchFamily="2" charset="2"/>
              <a:buAutoNum type="alphaUcPeriod"/>
            </a:pPr>
            <a:r>
              <a:rPr lang="en-US" sz="2400" dirty="0" smtClean="0">
                <a:ea typeface="ＭＳ Ｐゴシック" pitchFamily="34" charset="-128"/>
              </a:rPr>
              <a:t>Hydrocortisone </a:t>
            </a:r>
            <a:r>
              <a:rPr lang="en-US" sz="2400" dirty="0" err="1" smtClean="0">
                <a:ea typeface="ＭＳ Ｐゴシック" pitchFamily="34" charset="-128"/>
              </a:rPr>
              <a:t>hemisuccinate</a:t>
            </a:r>
            <a:r>
              <a:rPr lang="en-US" sz="2400" dirty="0" smtClean="0">
                <a:ea typeface="ＭＳ Ｐゴシック" pitchFamily="34" charset="-128"/>
              </a:rPr>
              <a:t> &amp; </a:t>
            </a:r>
            <a:r>
              <a:rPr lang="en-US" sz="2400" dirty="0" err="1" smtClean="0">
                <a:ea typeface="ＭＳ Ｐゴシック" pitchFamily="34" charset="-128"/>
              </a:rPr>
              <a:t>aldosterone</a:t>
            </a:r>
            <a:r>
              <a:rPr lang="en-US" sz="2400" dirty="0" smtClean="0">
                <a:ea typeface="ＭＳ Ｐゴシック" pitchFamily="34" charset="-128"/>
              </a:rPr>
              <a:t> IV</a:t>
            </a:r>
          </a:p>
          <a:p>
            <a:pPr eaLnBrk="1" hangingPunct="1">
              <a:buFont typeface="Wingdings" pitchFamily="2" charset="2"/>
              <a:buAutoNum type="alphaUcPeriod"/>
            </a:pPr>
            <a:r>
              <a:rPr lang="en-US" sz="2400" b="1" dirty="0" smtClean="0">
                <a:solidFill>
                  <a:srgbClr val="FF0000"/>
                </a:solidFill>
                <a:ea typeface="ＭＳ Ｐゴシック" pitchFamily="34" charset="-128"/>
              </a:rPr>
              <a:t>Hydrocortisone </a:t>
            </a:r>
            <a:r>
              <a:rPr lang="en-US" sz="2400" b="1" dirty="0" err="1" smtClean="0">
                <a:solidFill>
                  <a:srgbClr val="FF0000"/>
                </a:solidFill>
                <a:ea typeface="ＭＳ Ｐゴシック" pitchFamily="34" charset="-128"/>
              </a:rPr>
              <a:t>hemisuccinate</a:t>
            </a:r>
            <a:r>
              <a:rPr lang="en-US" sz="2400" b="1" dirty="0" smtClean="0">
                <a:solidFill>
                  <a:srgbClr val="FF0000"/>
                </a:solidFill>
                <a:ea typeface="ＭＳ Ｐゴシック" pitchFamily="34" charset="-128"/>
              </a:rPr>
              <a:t> IV</a:t>
            </a:r>
          </a:p>
          <a:p>
            <a:pPr eaLnBrk="1" hangingPunct="1">
              <a:buFont typeface="Wingdings" pitchFamily="2" charset="2"/>
              <a:buAutoNum type="alphaUcPeriod"/>
            </a:pPr>
            <a:r>
              <a:rPr lang="en-US" sz="2400" dirty="0" err="1" smtClean="0">
                <a:ea typeface="ＭＳ Ｐゴシック" pitchFamily="34" charset="-128"/>
              </a:rPr>
              <a:t>KCl</a:t>
            </a:r>
            <a:r>
              <a:rPr lang="en-US" sz="2400" dirty="0" smtClean="0">
                <a:ea typeface="ＭＳ Ｐゴシック" pitchFamily="34" charset="-128"/>
              </a:rPr>
              <a:t> 40 </a:t>
            </a:r>
            <a:r>
              <a:rPr lang="en-US" sz="2400" dirty="0" err="1" smtClean="0">
                <a:ea typeface="ＭＳ Ｐゴシック" pitchFamily="34" charset="-128"/>
              </a:rPr>
              <a:t>mEq</a:t>
            </a:r>
            <a:r>
              <a:rPr lang="en-US" sz="2400" dirty="0" smtClean="0">
                <a:ea typeface="ＭＳ Ｐゴシック" pitchFamily="34" charset="-128"/>
              </a:rPr>
              <a:t>/L &amp; hydrocortisone </a:t>
            </a:r>
            <a:r>
              <a:rPr lang="en-US" sz="2400" dirty="0" err="1" smtClean="0">
                <a:ea typeface="ＭＳ Ｐゴシック" pitchFamily="34" charset="-128"/>
              </a:rPr>
              <a:t>hemisuccinate</a:t>
            </a:r>
            <a:r>
              <a:rPr lang="en-US" sz="2400" dirty="0" smtClean="0">
                <a:ea typeface="ＭＳ Ｐゴシック" pitchFamily="34" charset="-128"/>
              </a:rPr>
              <a:t> IV</a:t>
            </a:r>
          </a:p>
        </p:txBody>
      </p:sp>
      <p:sp>
        <p:nvSpPr>
          <p:cNvPr id="3"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#2</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75921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Salt Wasting Crisis</a:t>
            </a:r>
            <a:endParaRPr lang="en-US" dirty="0"/>
          </a:p>
        </p:txBody>
      </p:sp>
      <p:sp>
        <p:nvSpPr>
          <p:cNvPr id="3" name="Content Placeholder 2"/>
          <p:cNvSpPr>
            <a:spLocks noGrp="1"/>
          </p:cNvSpPr>
          <p:nvPr>
            <p:ph idx="1"/>
          </p:nvPr>
        </p:nvSpPr>
        <p:spPr/>
        <p:txBody>
          <a:bodyPr/>
          <a:lstStyle/>
          <a:p>
            <a:r>
              <a:rPr lang="en-US" dirty="0" smtClean="0"/>
              <a:t>Presents at 7-10 days of life</a:t>
            </a:r>
          </a:p>
          <a:p>
            <a:r>
              <a:rPr lang="en-US" dirty="0" err="1" smtClean="0"/>
              <a:t>Hyponatremia</a:t>
            </a:r>
            <a:endParaRPr lang="en-US" dirty="0" smtClean="0"/>
          </a:p>
          <a:p>
            <a:r>
              <a:rPr lang="en-US" dirty="0" err="1" smtClean="0"/>
              <a:t>Hyperkalemia</a:t>
            </a:r>
            <a:endParaRPr lang="en-US" dirty="0" smtClean="0"/>
          </a:p>
          <a:p>
            <a:r>
              <a:rPr lang="en-US" dirty="0" smtClean="0"/>
              <a:t>Hypotension</a:t>
            </a:r>
          </a:p>
          <a:p>
            <a:r>
              <a:rPr lang="en-US" dirty="0" smtClean="0"/>
              <a:t>Metabolic Acidosis</a:t>
            </a:r>
          </a:p>
          <a:p>
            <a:r>
              <a:rPr lang="en-US" dirty="0" smtClean="0"/>
              <a:t>Hypoglycemia</a:t>
            </a:r>
          </a:p>
          <a:p>
            <a:r>
              <a:rPr lang="en-US" dirty="0" smtClean="0"/>
              <a:t>Treat with IV Hydrocortisone, IV fluids</a:t>
            </a:r>
            <a:endParaRPr lang="en-US" dirty="0"/>
          </a:p>
        </p:txBody>
      </p:sp>
    </p:spTree>
    <p:extLst>
      <p:ext uri="{BB962C8B-B14F-4D97-AF65-F5344CB8AC3E}">
        <p14:creationId xmlns:p14="http://schemas.microsoft.com/office/powerpoint/2010/main" val="1735826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Puberty</a:t>
            </a:r>
            <a:endParaRPr lang="en-US" sz="6000" dirty="0"/>
          </a:p>
        </p:txBody>
      </p:sp>
      <p:sp>
        <p:nvSpPr>
          <p:cNvPr id="3" name="Content Placeholder 2"/>
          <p:cNvSpPr>
            <a:spLocks noGrp="1"/>
          </p:cNvSpPr>
          <p:nvPr>
            <p:ph idx="1"/>
          </p:nvPr>
        </p:nvSpPr>
        <p:spPr/>
        <p:txBody>
          <a:bodyPr/>
          <a:lstStyle/>
          <a:p>
            <a:r>
              <a:rPr lang="en-US" sz="4000" dirty="0" smtClean="0"/>
              <a:t>Normal Puberty</a:t>
            </a:r>
          </a:p>
          <a:p>
            <a:r>
              <a:rPr lang="en-US" sz="4000" dirty="0" smtClean="0"/>
              <a:t>Precocious Puberty</a:t>
            </a:r>
          </a:p>
          <a:p>
            <a:r>
              <a:rPr lang="en-US" sz="4000" dirty="0" smtClean="0"/>
              <a:t>Delayed Puberty</a:t>
            </a:r>
          </a:p>
          <a:p>
            <a:pPr lvl="1"/>
            <a:r>
              <a:rPr lang="en-US" sz="4000" dirty="0" smtClean="0"/>
              <a:t>Turner Syndrome</a:t>
            </a:r>
          </a:p>
          <a:p>
            <a:pPr lvl="1"/>
            <a:r>
              <a:rPr lang="en-US" sz="4000" dirty="0" smtClean="0"/>
              <a:t>Constitutional Delay of Puberty</a:t>
            </a:r>
          </a:p>
          <a:p>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153400" cy="5410200"/>
          </a:xfrm>
        </p:spPr>
        <p:txBody>
          <a:bodyPr>
            <a:normAutofit lnSpcReduction="10000"/>
          </a:bodyPr>
          <a:lstStyle/>
          <a:p>
            <a:pPr marL="274320" indent="-274320" fontAlgn="auto">
              <a:spcAft>
                <a:spcPts val="0"/>
              </a:spcAft>
              <a:buFont typeface="Wingdings 2"/>
              <a:buNone/>
              <a:defRPr/>
            </a:pPr>
            <a:r>
              <a:rPr lang="en-US" sz="2400" dirty="0" smtClean="0"/>
              <a:t>A mother brings in her 7-year-old daughter because she is worried that the little girl will go through puberty too early. The woman tells you that she reached menarche at 9 years of age, and this was a difficult experience. The child's father, on the other hand, had his growth spurt at the end of high school.</a:t>
            </a:r>
          </a:p>
          <a:p>
            <a:pPr marL="274320" indent="-274320" fontAlgn="auto">
              <a:spcAft>
                <a:spcPts val="0"/>
              </a:spcAft>
              <a:buFont typeface="Wingdings 2"/>
              <a:buNone/>
              <a:defRPr/>
            </a:pPr>
            <a:r>
              <a:rPr lang="en-US" sz="2400" dirty="0" smtClean="0"/>
              <a:t>Of </a:t>
            </a:r>
            <a:r>
              <a:rPr lang="en-US" sz="2400" dirty="0"/>
              <a:t>the following, this girl is MOST likely to have early menarche if the physical examination reveals:</a:t>
            </a:r>
          </a:p>
          <a:p>
            <a:pPr marL="274320" indent="-274320" fontAlgn="auto">
              <a:spcAft>
                <a:spcPts val="0"/>
              </a:spcAft>
              <a:buFont typeface="Wingdings 2"/>
              <a:buNone/>
              <a:defRPr/>
            </a:pPr>
            <a:r>
              <a:rPr lang="en-US" sz="2400" dirty="0"/>
              <a:t> </a:t>
            </a:r>
          </a:p>
          <a:p>
            <a:pPr marL="274320" indent="-274320" fontAlgn="auto">
              <a:spcAft>
                <a:spcPts val="0"/>
              </a:spcAft>
              <a:buFont typeface="Wingdings 2"/>
              <a:buNone/>
              <a:defRPr/>
            </a:pPr>
            <a:r>
              <a:rPr lang="en-US" sz="2400" dirty="0"/>
              <a:t>  A. </a:t>
            </a:r>
            <a:r>
              <a:rPr lang="en-US" sz="2400" dirty="0" smtClean="0"/>
              <a:t>A </a:t>
            </a:r>
            <a:r>
              <a:rPr lang="en-US" sz="2400" dirty="0"/>
              <a:t>body mass index greater than the 85</a:t>
            </a:r>
            <a:r>
              <a:rPr lang="en-US" sz="2400" baseline="30000" dirty="0"/>
              <a:t>th</a:t>
            </a:r>
            <a:r>
              <a:rPr lang="en-US" sz="2400" dirty="0"/>
              <a:t> percentile </a:t>
            </a:r>
          </a:p>
          <a:p>
            <a:pPr marL="274320" indent="-274320" fontAlgn="auto">
              <a:spcAft>
                <a:spcPts val="0"/>
              </a:spcAft>
              <a:buFont typeface="Wingdings 2"/>
              <a:buNone/>
              <a:defRPr/>
            </a:pPr>
            <a:r>
              <a:rPr lang="en-US" sz="2400" dirty="0"/>
              <a:t>  B. A</a:t>
            </a:r>
            <a:r>
              <a:rPr lang="en-US" sz="2400" dirty="0" smtClean="0"/>
              <a:t>dult </a:t>
            </a:r>
            <a:r>
              <a:rPr lang="en-US" sz="2400" dirty="0"/>
              <a:t>body odor </a:t>
            </a:r>
          </a:p>
          <a:p>
            <a:pPr marL="274320" indent="-274320" fontAlgn="auto">
              <a:spcAft>
                <a:spcPts val="0"/>
              </a:spcAft>
              <a:buFont typeface="Wingdings 2"/>
              <a:buNone/>
              <a:defRPr/>
            </a:pPr>
            <a:r>
              <a:rPr lang="en-US" sz="2400" dirty="0"/>
              <a:t>  C. </a:t>
            </a:r>
            <a:r>
              <a:rPr lang="en-US" sz="2400" dirty="0" smtClean="0"/>
              <a:t>Breast </a:t>
            </a:r>
            <a:r>
              <a:rPr lang="en-US" sz="2400" dirty="0"/>
              <a:t>tissue </a:t>
            </a:r>
          </a:p>
          <a:p>
            <a:pPr marL="274320" indent="-274320" fontAlgn="auto">
              <a:spcAft>
                <a:spcPts val="0"/>
              </a:spcAft>
              <a:buFont typeface="Wingdings 2"/>
              <a:buNone/>
              <a:defRPr/>
            </a:pPr>
            <a:r>
              <a:rPr lang="en-US" sz="2400" dirty="0"/>
              <a:t>  D. </a:t>
            </a:r>
            <a:r>
              <a:rPr lang="en-US" sz="2400" dirty="0" smtClean="0"/>
              <a:t>Facial </a:t>
            </a:r>
            <a:r>
              <a:rPr lang="en-US" sz="2400" dirty="0"/>
              <a:t>acne </a:t>
            </a:r>
          </a:p>
          <a:p>
            <a:pPr marL="274320" indent="-274320" fontAlgn="auto">
              <a:spcAft>
                <a:spcPts val="0"/>
              </a:spcAft>
              <a:buFont typeface="Wingdings 2"/>
              <a:buNone/>
              <a:defRPr/>
            </a:pPr>
            <a:r>
              <a:rPr lang="en-US" sz="2400" dirty="0"/>
              <a:t>  E. </a:t>
            </a:r>
            <a:r>
              <a:rPr lang="en-US" sz="2400" dirty="0" smtClean="0"/>
              <a:t>Pubic </a:t>
            </a:r>
            <a:r>
              <a:rPr lang="en-US" sz="2400" dirty="0"/>
              <a:t>hair</a:t>
            </a:r>
          </a:p>
          <a:p>
            <a:pPr marL="274320" indent="-274320" fontAlgn="auto">
              <a:spcAft>
                <a:spcPts val="0"/>
              </a:spcAft>
              <a:buFont typeface="Wingdings 2"/>
              <a:buNone/>
              <a:defRPr/>
            </a:pPr>
            <a:endParaRPr lang="en-US" sz="2400" dirty="0">
              <a:solidFill>
                <a:schemeClr val="tx2">
                  <a:lumMod val="75000"/>
                </a:schemeClr>
              </a:solidFill>
            </a:endParaRPr>
          </a:p>
        </p:txBody>
      </p:sp>
      <p:sp>
        <p:nvSpPr>
          <p:cNvPr id="4" name="Title 1"/>
          <p:cNvSpPr txBox="1">
            <a:spLocks/>
          </p:cNvSpPr>
          <p:nvPr/>
        </p:nvSpPr>
        <p:spPr>
          <a:xfrm>
            <a:off x="3810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#3</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153400" cy="5410200"/>
          </a:xfrm>
        </p:spPr>
        <p:txBody>
          <a:bodyPr>
            <a:normAutofit lnSpcReduction="10000"/>
          </a:bodyPr>
          <a:lstStyle/>
          <a:p>
            <a:pPr marL="274320" indent="-274320" fontAlgn="auto">
              <a:spcAft>
                <a:spcPts val="0"/>
              </a:spcAft>
              <a:buFont typeface="Wingdings 2"/>
              <a:buNone/>
              <a:defRPr/>
            </a:pPr>
            <a:r>
              <a:rPr lang="en-US" sz="2400" dirty="0" smtClean="0"/>
              <a:t>A mother brings in her 7-year-old daughter because she is worried that the little girl will go through puberty too early. The woman tells you that she reached menarche at 9 years of age, and this was a difficult experience. The child's father, on the other hand, had his growth spurt at the end of high school.</a:t>
            </a:r>
          </a:p>
          <a:p>
            <a:pPr marL="274320" indent="-274320" fontAlgn="auto">
              <a:spcAft>
                <a:spcPts val="0"/>
              </a:spcAft>
              <a:buFont typeface="Wingdings 2"/>
              <a:buNone/>
              <a:defRPr/>
            </a:pPr>
            <a:r>
              <a:rPr lang="en-US" sz="2400" dirty="0" smtClean="0"/>
              <a:t>Of </a:t>
            </a:r>
            <a:r>
              <a:rPr lang="en-US" sz="2400" dirty="0"/>
              <a:t>the following, this girl is MOST likely to have early menarche if the physical examination reveals:</a:t>
            </a:r>
          </a:p>
          <a:p>
            <a:pPr marL="274320" indent="-274320" fontAlgn="auto">
              <a:spcAft>
                <a:spcPts val="0"/>
              </a:spcAft>
              <a:buFont typeface="Wingdings 2"/>
              <a:buNone/>
              <a:defRPr/>
            </a:pPr>
            <a:r>
              <a:rPr lang="en-US" sz="2400" dirty="0"/>
              <a:t> </a:t>
            </a:r>
          </a:p>
          <a:p>
            <a:pPr marL="274320" indent="-274320" fontAlgn="auto">
              <a:spcAft>
                <a:spcPts val="0"/>
              </a:spcAft>
              <a:buFont typeface="Wingdings 2"/>
              <a:buNone/>
              <a:defRPr/>
            </a:pPr>
            <a:r>
              <a:rPr lang="en-US" sz="2400" dirty="0"/>
              <a:t>  A. </a:t>
            </a:r>
            <a:r>
              <a:rPr lang="en-US" sz="2400" dirty="0" smtClean="0"/>
              <a:t>A </a:t>
            </a:r>
            <a:r>
              <a:rPr lang="en-US" sz="2400" dirty="0"/>
              <a:t>body mass index greater than the 85</a:t>
            </a:r>
            <a:r>
              <a:rPr lang="en-US" sz="2400" baseline="30000" dirty="0"/>
              <a:t>th</a:t>
            </a:r>
            <a:r>
              <a:rPr lang="en-US" sz="2400" dirty="0"/>
              <a:t> percentile </a:t>
            </a:r>
          </a:p>
          <a:p>
            <a:pPr marL="274320" indent="-274320" fontAlgn="auto">
              <a:spcAft>
                <a:spcPts val="0"/>
              </a:spcAft>
              <a:buFont typeface="Wingdings 2"/>
              <a:buNone/>
              <a:defRPr/>
            </a:pPr>
            <a:r>
              <a:rPr lang="en-US" sz="2400" dirty="0"/>
              <a:t>  B. </a:t>
            </a:r>
            <a:r>
              <a:rPr lang="en-US" sz="2400" dirty="0" smtClean="0"/>
              <a:t>Adult </a:t>
            </a:r>
            <a:r>
              <a:rPr lang="en-US" sz="2400" dirty="0"/>
              <a:t>body odor </a:t>
            </a:r>
          </a:p>
          <a:p>
            <a:pPr marL="274320" indent="-274320" fontAlgn="auto">
              <a:spcAft>
                <a:spcPts val="0"/>
              </a:spcAft>
              <a:buFont typeface="Wingdings 2"/>
              <a:buNone/>
              <a:defRPr/>
            </a:pPr>
            <a:r>
              <a:rPr lang="en-US" sz="2400" b="1" dirty="0">
                <a:solidFill>
                  <a:srgbClr val="FF0000"/>
                </a:solidFill>
              </a:rPr>
              <a:t>  C. </a:t>
            </a:r>
            <a:r>
              <a:rPr lang="en-US" sz="2400" b="1" dirty="0" smtClean="0">
                <a:solidFill>
                  <a:srgbClr val="FF0000"/>
                </a:solidFill>
              </a:rPr>
              <a:t>Breast </a:t>
            </a:r>
            <a:r>
              <a:rPr lang="en-US" sz="2400" b="1" dirty="0">
                <a:solidFill>
                  <a:srgbClr val="FF0000"/>
                </a:solidFill>
              </a:rPr>
              <a:t>tissue </a:t>
            </a:r>
          </a:p>
          <a:p>
            <a:pPr marL="274320" indent="-274320" fontAlgn="auto">
              <a:spcAft>
                <a:spcPts val="0"/>
              </a:spcAft>
              <a:buFont typeface="Wingdings 2"/>
              <a:buNone/>
              <a:defRPr/>
            </a:pPr>
            <a:r>
              <a:rPr lang="en-US" sz="2400" dirty="0"/>
              <a:t>  D. </a:t>
            </a:r>
            <a:r>
              <a:rPr lang="en-US" sz="2400" dirty="0" smtClean="0"/>
              <a:t>Facial </a:t>
            </a:r>
            <a:r>
              <a:rPr lang="en-US" sz="2400" dirty="0"/>
              <a:t>acne </a:t>
            </a:r>
          </a:p>
          <a:p>
            <a:pPr marL="274320" indent="-274320" fontAlgn="auto">
              <a:spcAft>
                <a:spcPts val="0"/>
              </a:spcAft>
              <a:buFont typeface="Wingdings 2"/>
              <a:buNone/>
              <a:defRPr/>
            </a:pPr>
            <a:r>
              <a:rPr lang="en-US" sz="2400" dirty="0"/>
              <a:t>  E. </a:t>
            </a:r>
            <a:r>
              <a:rPr lang="en-US" sz="2400" dirty="0" smtClean="0"/>
              <a:t>Pubic </a:t>
            </a:r>
            <a:r>
              <a:rPr lang="en-US" sz="2400" dirty="0"/>
              <a:t>hair</a:t>
            </a:r>
          </a:p>
          <a:p>
            <a:pPr marL="274320" indent="-274320" fontAlgn="auto">
              <a:spcAft>
                <a:spcPts val="0"/>
              </a:spcAft>
              <a:buFont typeface="Wingdings 2"/>
              <a:buNone/>
              <a:defRPr/>
            </a:pPr>
            <a:endParaRPr lang="en-US" sz="2400" dirty="0">
              <a:solidFill>
                <a:schemeClr val="tx2">
                  <a:lumMod val="75000"/>
                </a:schemeClr>
              </a:solidFill>
            </a:endParaRPr>
          </a:p>
        </p:txBody>
      </p:sp>
      <p:sp>
        <p:nvSpPr>
          <p:cNvPr id="4" name="Title 1"/>
          <p:cNvSpPr txBox="1">
            <a:spLocks/>
          </p:cNvSpPr>
          <p:nvPr/>
        </p:nvSpPr>
        <p:spPr>
          <a:xfrm>
            <a:off x="3810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#3</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57473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43000"/>
            <a:ext cx="8001000" cy="5334000"/>
          </a:xfrm>
        </p:spPr>
        <p:txBody>
          <a:bodyPr>
            <a:normAutofit/>
          </a:bodyPr>
          <a:lstStyle/>
          <a:p>
            <a:pPr marL="274320" indent="-274320" fontAlgn="auto">
              <a:spcAft>
                <a:spcPts val="0"/>
              </a:spcAft>
              <a:defRPr/>
            </a:pPr>
            <a:r>
              <a:rPr lang="en-US" sz="2400" dirty="0" smtClean="0"/>
              <a:t>First sign of puberty in girls: Breast Tissue</a:t>
            </a:r>
          </a:p>
          <a:p>
            <a:pPr marL="274320" indent="-274320" fontAlgn="auto">
              <a:spcAft>
                <a:spcPts val="0"/>
              </a:spcAft>
              <a:defRPr/>
            </a:pPr>
            <a:r>
              <a:rPr lang="en-US" sz="2400" dirty="0" smtClean="0"/>
              <a:t>First sign of puberty in boys: </a:t>
            </a:r>
            <a:r>
              <a:rPr lang="en-US" sz="2400" dirty="0"/>
              <a:t>Increase in testicular volume </a:t>
            </a:r>
            <a:endParaRPr lang="en-US" sz="2400" dirty="0" smtClean="0"/>
          </a:p>
          <a:p>
            <a:pPr marL="274320" indent="-274320" fontAlgn="auto">
              <a:spcAft>
                <a:spcPts val="0"/>
              </a:spcAft>
              <a:defRPr/>
            </a:pPr>
            <a:endParaRPr lang="en-US" sz="2400" dirty="0" smtClean="0"/>
          </a:p>
          <a:p>
            <a:pPr marL="274320" indent="-274320" fontAlgn="auto">
              <a:spcAft>
                <a:spcPts val="0"/>
              </a:spcAft>
              <a:buFont typeface="Wingdings 2"/>
              <a:buChar char=""/>
              <a:defRPr/>
            </a:pPr>
            <a:endParaRPr lang="en-US" sz="2400" dirty="0" smtClean="0"/>
          </a:p>
          <a:p>
            <a:pPr marL="274320" indent="-274320" fontAlgn="auto">
              <a:spcAft>
                <a:spcPts val="0"/>
              </a:spcAft>
              <a:buFont typeface="Wingdings 2"/>
              <a:buChar char=""/>
              <a:defRPr/>
            </a:pPr>
            <a:endParaRPr lang="en-US" sz="2400" dirty="0" smtClean="0"/>
          </a:p>
          <a:p>
            <a:pPr marL="274320" indent="-274320" fontAlgn="auto">
              <a:spcAft>
                <a:spcPts val="0"/>
              </a:spcAft>
              <a:buFont typeface="Wingdings 2"/>
              <a:buNone/>
              <a:defRPr/>
            </a:pPr>
            <a:endParaRPr lang="en-US" dirty="0"/>
          </a:p>
        </p:txBody>
      </p:sp>
      <p:sp>
        <p:nvSpPr>
          <p:cNvPr id="4" name="Title 1"/>
          <p:cNvSpPr txBox="1">
            <a:spLocks/>
          </p:cNvSpPr>
          <p:nvPr/>
        </p:nvSpPr>
        <p:spPr>
          <a:xfrm>
            <a:off x="3810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Normal Puberty</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6146" name="AutoShape 2" descr="data:image/jpeg;base64,/9j/4AAQSkZJRgABAQAAAQABAAD/2wCEAAkGBxQSEBUUEhIUFhUXFRgVFhcVFRQXGhoaFR0dGRgaGBcYHSggGBolGxgXITEhJSkrLi4uGR8zODMsNygtLisBCgoKDg0OGhAQGjQfHCQ3LCwsLCwuLCwsLCwsLCwsLCwsLCwsLCwsLCwsLCwsLCwsLCwsLCwsLCwsLCwsLCwsLP/AABEIAO4A1AMBIgACEQEDEQH/xAAcAAACAgMBAQAAAAAAAAAAAAAEBQADAQIGBwj/xABPEAACAAMEBQYIDAQEBAcBAAABAgADEQQSITEFQVFhcQYTIoGRoRUyUoKSorHBFCMzNEJTYnJzssLRByRjs4OTw+F00vDxFjVUZKO040P/xAAZAQADAQEBAAAAAAAAAAAAAAAAAQMCBAX/xAApEQACAgEEAQMEAgMAAAAAAAAAAQIRAxITITFRBDJBFCJx8KHBBWGB/9oADAMBAAIRAxEAPwD2JoraLGitoZ1xMSfGi+KJPjRfCFPsrtE9UUsxoBuJJJwAAGJJOAAxMDi1TDjzNBsMwX/RAK+vGri9PxyloCPvTLwJ4hRTg52wVEpzadISQN4UQYTKyjsmUUdTglDwBJgpZgIqMQcQRGIkZ3GOiTJwUEsQAMySAB1mBvCan5NWm70pd9NiFPAEndBMSDcYUVzpzhQVSpzZSwB4Kci24kDeIss88OoZcjtBBBGBBBxBBBBG6JA9jFJk0bSrdqhT+URqE23TE0GRIkSKiMwLY7aJl4hXADEAstA1Na7V35YjfSaSmlZZumjNRFOxnN0HqrXgDG0qWFUKooFAAG4YCMTlQ0i69Fcm0KxZR4ymhBwOOR3qcaHcRmCBibMCgljQDOBrf0bs0Zocd6MQHB4DpcVEZjkd8g0Hxq0bxo0VBFXPC+UxqFDbqEkD2GLIEkYzpp2CWnogv/qCColKbTGjSdOVFLMQoGZJoI3rGk2UGBVgCDmCKjsMbxncYzMVpOBZl1qAT51aewxvAssUtD75Uv1Wf9xGoTbdCDViRFiRUyzDRxugJzHTOlFLMVVbHdUkkLeltWgyFd0dk0cnoSwTE0tpGayMJc1bIJbnJublsHpwJAhjXaOnk+NF8USfGi+EOfYDZPlJx/qgDgJcse29Gk20MLTLQUuNKnMdt5GkhadTv3RtovGUG8stMxzHOsXA6gwHVAlpxtkpvIDS+uarTGB3gSZZ86Od8th8Btmtqu8xAGrLIDVFBjs7NdNRyIJJiRIyMkDWG2rNDFQwuuUN4UxX/vxGRoYJiQABaJtRmI5Oazp0vqSYyr6oWLJOFof7UtCPMZg35lgPRPRmTBqmPNcfeSYyPw6PNd8F2jozZT72lncHFR66IPOjceJGfgOiRIkXEAWmYDaJaV8VHm011wlqeFGmd0TRxoHQ43JhWu5gJijqVwvVGQtbS5oMJMsV14tMJHcvdGJGE+aNqy37b6/oEQn2NE0ofix+LJHbNQe+M6SFUC+U6KeBYXvVvRppf5NfxpH95IstIrMkj7ZY9SOPaRCj2hsOjRo2jVo6BICsA6U5vKmn1URD3oYLgXR3it+LN/uMfZSCo5pds0iRIW6UtAs4M8lrgpzoALYZKyqPpA3RhmDjkKFWOSwF5zV2oWxqB9lfsjLfmc4QBECt84XfKf1WT/mMFQLMH8xL/Cm/mlRqHuBhqxIixI6DDMNFbRYxipjDNxJJ8aK9Kn4oqM3Iljb08GI4LePVFkk9KJOkXnRq4JeNPtEXQa7lLjzt0Jin2bEgDYB3AQrRTSzuRjMntMNcxekzboO8LdXqhja7NziMhNAwun7p8YbqiorqrWNp0m8yGvikmm0kFfeYlGDSYmbRI2u74l3fGNEh2jWJG13fEu74NEgtCkCknnPq581z90zXV68EZj1CDNISS0tgtL2DJXK+hDJXdeAiyVZQJbI2IYzK8JjM1OxqRtZ5RCKGa8wUAmlKkDE01VMUlF8UJG9nnB0V1yYBhwOMbxRZZFy8K1BYso2XsSN/SvHrpqi+sUEBWbGZOP2wo4Ki+8tGssfzL75Ur1Wm/wDNBcqSFrTWxY462NTGOYW9e13bueqtYk4Nsdgelvk1/Gkf3kiwY2gfYlEn/FYBT/8AG8ET5CuKNleVs9aMGXvAjKSgGZhm1K+bkOGJ7TDjBpg2WRq0bVjVjFAQFYT0pw2TfzIjHvYwXGiSwCxGbGpx1gBfYBG8SeNtjQr5TfNJlfs/mWGhii22VJssy3xVsxWmRrnxEX1hbbAkCN84XdKfvZP2guNLgvXtdKdVaw4wadgXLEjCmJFTLF0yBZkFTIGmCGXia2Lx+owwgCxeP1GGAgFPsHmTWLXJagtSpJNFUHImmZNDQDOhyzi60K4PRQMNfTo3UCLp62Ea6HFZQfXM+NPn4qPNW6vmwbEJZHfBgAl2uWSFL3GJoEfoMTuDeNxFQdRgrmd8WxIzrkBVzO+BDbEOEs86dkujAfeat1es1OqsMIkGuQA0iWxHTCqdQVi3aSo9kUzJhWZdYCjeI20gVKnY2BI2gHZB8BaY+QdtaLzg4y+mO0inAmGpuwN4kZMYjoAkU2q0iWASGNWCgKpYmudABU0AJw1AxdA94GeKkAS0LmuFDMJVTXgsztjMnSsAsSjFVoe5dvZMbtdQJyB2VOA30GsQZFNoCtWU301bDHIUBx1HpD/oRJZGBXFUzONbBMLSkZvGKKW40x76xtMzi40aSuk5UZhQxOrpEgflMX/BTtEU6MFZk1tlxPRBf/UhjEZTaYWBTZN0EsygDMk0A6zGwsx2iCJsoMpVgCDmDG4EZ3JBYJ8FO0QOzUdk1gKepq0/KYZwrtIpaDvlJ6rP/wAwjUJtumCZdLyiRJeUSLAB6b+bzvwpn5THnjf+X6E/4izf23j0bS0stImqoqWluANpKkAdscQ2hZ/wPRUvmzfkTpDThVegERlYnGhoSMqwBR2ti8fqMMBC+xeP1GGAgNZOzTQ3zeUNktV9EAe6JYcXnH+rTqVEHtr2mJob5vKwpWWhPEgE+2BtBuS9qrl8JanAIi+1Wjl8kwuzWy+7pdIumlTrxpjsrSo2ggwVEiQhkgQ2w89zfNmlK3saZV2UpqrWtdWuC4kAAFoA+FyTr5qco6zKY/lEb6YPxD7xd9IhffA2kHpbLKNon9yqfdBGmfm8w+St/wBDpe6Gu0IsMYjJjEdQzWY4UEk0ABJO4YmKdFy1myC7YieLzD7LrQL1LQHfeOuMaU+Qm/hv+UwyUYCJZWAPo6YWlIWNWpRj9pei3rAxVNmhJzu2SSQx4VYn8sb6LFEI/qzu+a598C6S8aaDrlSh6TuPfEl2IssMorKRW8YIobiAK99Y2mZxcYpmZx1GkY0OMJreVNPqqsv9EMIB0P8AJn8Sb3zGPsIg6OWXbEJ9I8oJcqdzNCZl1ZhA8hmu1FMSag0GvtpfojSon36KVukYGuKtijZU6QxoK4EQq5a6PXmWnA3GGDlUDkg9EdD6RDXcd24Q10HohLNLuqOkQL7ZliN+wZD9yTBxQubGMLbePj03y5nc0v8AeGULdID4+V+HN/NKhw9wyyXlEiS8okdIzEyBZkEzGG0dsCzHG0dogNxM2Lx+oxfpFyJL0zukL95sF7yIGsTi/mMjrEGTkDUqcAytxumo7wD1QMWTsMUBFpkqjsAH7Qr0ADVycC6pNIOozS7EdRw6oLtdJktkJoGBU0Oo4HurGJYAdnr4yqtMKdEsf1nsERUHTMBsSKOf4ROf4RnbkBfEijn+ETn+EG3IBbprCdLf6pGc/dLy7x9APDW0SQ6MhyZSp4MKGBJ0pXZi1DeS4RhSmNe2vdF0mZRQCakAAk66DONODpAD2GaWlIxzKgtxpj31i+KpEsKKA/SZvTYtTviy8NoiwA+kPEp5Ty0PB3VT3EwzgJwDStMCCMdYyi3nt47onODkBpYP/wCg2TW9YBv1QHpQ9J/u2cds0iDlmUrSmJqcsTlU9QHZFU6WrGpz6Fcfq2vL3kxlY3YqLIqmZxZeG0RVNYVzHaIsaRNEH5UbJvtRGPexhhCyU4Wt0gXjU4jOgHsAi34UfKHdEXjbY9JTynp8EmV+z+dYaGFVsCzUKTCCrZitK0x1Rf8ACj5Q7oW2xaWHQst3y6bpT97J+0W/Cj5Q7oqdgWvEitKZjLONRg07HRbLyiRiWwpmO2JFQYBOgGdBs9gMznlAE5hjiMM4DpgTRvyvUfdDeE+jDWZhj0TDK2TCst2GYRiOIBI74GZy9m8iU80m4QiAlbxF4sRgboyABwqa4g4a4IaQyfQLqPpK63zvKXVHYeqDrNICIqDJVCjgopFkc7m7Oe2LpDyXN0P0s7hN1+tGow6xBPwNd/bBESFrfkLYM9mQAkmgGJJNAOJgTnUbCSDNO1T0BxmZdS1O6GkSDW/IWxbM0e7AEPcbyRR0OytVDHDYRA0mZWoIuspusta0OeesEEEHYRllDoGFNuW7aAfLl98o/tM9URuEndMafJIkSJFjZIrmTgrKDWrVpQE5ZmgxpUgcSIsjbRYq7zDkKSkrtB6ZB3uQtNsuMydITdBAsR1kdkBuSswowofGQ6mX9xUAjeDrhzC/S1GklwamXWYCMfEqHHWLy9cSjkd8mdTKIGn5wTA0/OLlY9mbFIMxmAwu3cd7VNOoUPnCC/BZ8odhjbQCfFFtbzHbqBuKetEWGUQlkd8GHN2K/BZ8odhieCz5Q7DB0+zK5UsK3WvLicCIuhbkha5CvwWfKHYYBnpdmMhzAVq7Q1fepHVHRQm02lJstvKDIeIoy9wftjUJtumOM3fJVJy64zGJOXXGYsbfZzPLP5xo7/jP9N4U2P8A8y0p+HZv7TR0HKfR8ybOsbItRKtPOTDUCi3GFcTjiRgIVyNGTFttumlehOSQJZqMTLQq2FajEjOAUU7/AO/0b/w1+ZWb8H3x1WkvkZn4bnsBjnOQljeTZ5EqYKOkq6wqDQ12jAx0ekvkZg2ow7RT3wMc+EvwdBCSyaZly5KGYTXI4VJJCsx4VmAcYdxzmiLPzskNcR15yYrK5IIMt2lhlNDWqKoKmgNM9vJ8EPk6JGBAINQRUHcYzEiQASAm0pLE7ma9PhhWlaV20p2jWYNgO1Wbph0lIZmV9sAuFKmmJNCcBwqIQA2hnUzbSVFL04Ma7RLSV/oxnSo+NlH7Mwdtw+6B9Drctc9K/RlAV+kUW9Mbtmp2wVpkYyT/AFCDwZH94UdcUj7kCKokSJHQVKp7HBU8dzdXcTiSdwALdVNcMJ9jpZzLl5hehXylxUk6zeAJMKbWt2ZJnAFjLa6FBAvCdSXTHCtSpFcMNWYfSJwYVAYY0oysp7xiN4wiORuycuySJwdFdcmUMODCogEG7JtAOStNPpDnP1xfokUkIvkDm/8ALJT9MAWw/F2seVMWX/mS5KfqiaRkkkUUVzoPZFNoNDXdBMDT/GjqOiPY10OtLPJGyUn5RBcBaFatmk1z5pAeIUA98GxyMgcHp/8AiZKs86ZKEl2aWQpvdHGjMcACRgtccSMQGBFei5LafFtlGYst0Aa70gRiCQy4gYqwIMcL/GPkyZhS0q5JJWUUNAt44Ia0OJOFCDXEYVFPRNAaNFms0uSB4qi9lixxYmgxNa4xp1RhXYwhXygHQlnZNWnnBk9jGGkKuUDYShtm48Ajn23YIe5FF2gaTl1xmMScuuMx0ln2azoAnQbPcbR2iF8+avlDtEBXGjfRvyvmn3QwtYqFG2ZKHrrXurCzRc1TNwYeKdY3Q3NKqa+KwbMatvbAzOZOx1CbkmR8GFPKJ9MB/wBUXvbCQRUCophv2RVo51lKyihBYEYgUoqrTf4teuIbbo59LG8SAvCA2D0onhAbB6ULbkGlhsSAvCA2D0onhAbB6UG3INLFiPdtBf8ArtLY7nVVHrrLhppeUWktdFWWjqBraWQ4HWVp1wumy1YOCcHLE0OIvbDtG2DRbztX/rrjbg+Gg0sGluGAINQQCDtBxBjaKpKhVoDgK0xGAJqANwyG4RZeG0dsVNlc3FpY2zV9Xp/ph5Ca8Kg1FVNRiMDQj2E9sW/Cz5Xsic4OTMuLYTosfFn8Wd/deALZgloP/uJPcJA9xi1bQRkwGZwpmTUnrJJjWbNvCjEEVBphmDUd4EZWN2LQyQNPzgi8No7YFnuK5jtEWKx7GOgG+Joc1mTB1X2K+qVhjHOSbRcrdalTU4jOgHsA7Is+Ht9Z3iIvE2zO0wjlSR8HFf8A1Fk/+xKMN45u0z+cW67BhnQkasot+Ht9Z3iDaYtpj+Eum2rNljYjseJKgfqir4e31neIpmTQzXiwJoBWoyFSB3mHHG07NLG07L5OXXGY1kOKZjPaIkVNPsXWmFFqhnbJ6g0LKDdLUJAN0ZtTZvhXPcEVBBBFQQagjaDrhnZiM6D+W80+6H7sRQAVYm6qjWTq3YAknUATHPaBmAzyAQSFNQCKitMxqjq9DretDf05Yp/iswrxAlEecYzJ0rJ+qlTsLsuiuj8Y1W+wKAbsak8cK7BFR0c65gOPsm43UGqCfOEOIkc+uRw6peRRKkSyaUnA7GRqekFu9hgrwWm1u0ftBsSDXLyGqXkXTrDLUVYtTdj3AQPzAb5OXMO96ylHG8t7sUw5iQa2GqXkWyNF532G4KCKcSSa9ggG32NpVXqGl5nCjINp1Mo1nAgCuOJjoIw6ggg4gihHGGpsNcvJzcSB7ATzUuudxa8aCsER0HSSNQ4vqpIBbKpAGod5Kim0iI7hQSTQAVJ4Q10LZCql3FHehoc1UeKvHEk72IyAjM5aUYnKkVjRTa2HfFGkLGZSX6gqCL+FKA4XuANK7qnVD2NHVXUqaFSCp9hHtER3JEtyRzsCWnxotsZJlpeNTdFTvpj31iq0+NHSdUDFlkmZMCDMgnHIBcyesgdcMPAT+Uvf+0TkzLrMmP5Kqg4npN3c3HQxGeRp0iU8slJpHNWjRRQVd0AqB9LM8BFngJ/KXv8A2h+6A4EA68RXLERtGN2Rnekc94Cfyl7/ANoVayNjMp4oxU9VRHbRyWlJd20zR5V2YODC6fWRj1xTHNt0zePK5SpmLPl1xmMWfLrjMVKPs5jSSg6YQEVBsMwEbjNWFOgrQJEq0SJh+aO2JOPMsL8s+jUdUdHbtHOdIraMObFmaUccbzOGGGygjm+VmgZk6erSmVUmIJVpBJBKK4YFafSpeHCAIKS+5Ln9/sM/hzJIHOv48+/PbXS+RdHALSPQNEtS008qSxP+Gy3f7rRy+ghSdQZXT7o6jRS/zIOyTMB85pdPymMZPaHqY6VX4D9P2jm7NNcfRWpxphUVx1YVxi+225JKgzWC1NNZx3ACsAcsSPB9qqCQJEw0GZopOG+JaJMq0Ksu0UvrjSt0kj6SH6SnA4ZYZEYc3wcXyN1YEVBqDiCIzAsy1JLAUYkABZaULGmAAFcBvNANZEFQASKbVaklredgorTHbsA1nPsjNonhBeINK4kCtBtO7adWeVYG0hYpVplAMby1vBlI7a4gihhAC6ftPQkFSCHtMgXgcKFg1RtqBTrhxHK8pWXmJYk4pImyZlQag8246Ab6Ru3yaZUG2OqjXwI5WzLRaeSzp6DFfdFsSel2dNX7d8cHAJPp34kdMejri+Eb6GlCe5c+JLbAeUwAIY/ZFcNpFdQq3t2DSn2OFPCZ0aekUPVCjRdpMk82souHdmFwoGDEFmvXyARgaGtRgKUFYa6Qc80poVPOScDSorNTA0JFeBMQnd8nPO7dhsCaLI5kNqN5yfvsWPtgsQmMy7o8UzMgKv3nUKvrERhGRZYSeaQnMopPEip74rtPjQUBTCBbT40dh2wG3JYdCbvnf6cse7uh1Czk4lLOu9ph7Zje6g6oZxyS7ZyS7Z5fyx/iVNstoMpZNwA4FxUsAxHi6r100OODZZNDX+HvLeZb3KvLFAtb61C3sSFAI1pjmSCDtFBf4rcklnqbYqkzJaBWC53RUhgBQsQxGBYZAgihDdJyM5NLYpF0KA7ElqY3RUkIDrVamkadUSV6joY5rlCP5gfhDuZvZXvjpYQ8p1F6UdfTXqIB/SIMfuLY/ehfZ8uuMxiz5dcZjpOp9mlphRaobWphtHaIT2qYNo7YC+I20H8t5p90dZoNfj5p1c3KA43ppP6Y5HQU0c/mPFOvhHT2O1c2WIob12tT5Nf3jM02qRP1cW3SGHKMA2V1OTXEP+I6p+qL7EBMkS7wBBloaEAjFQdcK7bbedW6boF5WwPkkMO8CN7JpHm5aILpCKqAk53RT3RHbdHHtSHMqSqCiqqj7IA9kbwo8Mbl7YnhjcvbC25BtyG8DvYZRNTKlk7Sik9tIA8Mbl7Yz4Y3L2wbchbcvBOUAF2UKYc7SnBHPugjQT1s0upqVXmydplm43ephZb7XztzxRde9nWvRZabvGr1RLJazLUqrClS1DQ4samnXU9ca23po1tuizTC0tCny5VP8pv/ANYHja02jnGVmIqoZRTYxUn8oiu+No7RFYqlRSEWlRdYcbRLH326gt32uvbDXSo+LH4kr+4kJpc2614EBqFa4ZGhI7QOwRZMtjMKF6ioOrMGo7wIxKDbsxPG2zoRCG1N/KWdfK5r1V5z9EY8IP8AWeyKGm1CgkUTxRUYYUw6sIUcbTEsTszAlp8aCb42jtECWmYL2Y7YsdMVyPuTLVswr5c0dk16d1IaRxAnDyu+M8+PK74k8Vvsk/Tu+zoOVc0LYpzHIL7SBDcxw5mg5sO2M8+PK74W1/sPpn5O2hBynbpyRumN2XB+qFHP/a74wZo8odsOOKndjjgad2E2fLrjMaWeYKZjPbEipRrkDtcJLXDXSVpRKX3VbzBFvECrHJRXMnZCi2tQEnADE1gOzCY0B848xvdHThWZgqCrMaKMhtJJ1KBiT7yBHLcm5gaeGUggoSCDUEYZGO85NSqzJr+SFlDcT037QZXoxmbpWS9bKnaCbHoJVxmO0w0xFAqg/ZA6Q62MRtEEGoEth5Lc4h9MMR6sN4kc+t+TzNcvIpSzS6gNZ5ikmmthxqrGg3mkFeC5Xkd7fvBkSFqfkNcvIDNsElRUyyfuh2PYMYH+ChvEs9PtTCVHUoJYncQOMNokGphql5F1n0Uoxe625VKjjixPfGmkNDK6/Fm44y1qdzDZvGI7QWkQGDUw1S8nFqTiCKMDdZTqI1b9oOsEHXGYN08l20gj6cup4oaV4kMB5ogKOmLtWdkJao2SMycZirRiMS9xWYgUNKUBoS1BjhnsjV3AFT3Yk1wAA1knCkdBoaycyo5ygmzTiM6UBKoDsUBuJLHXSFOVIxlnpXHZF0JLpm43Er7hFVr0J0DzRJcYgMRQ01YDCuVdW+HMYDCtK4ihI45ew9kQ1yOfcl5OLlvUAiuOo4EbiNRGVIEtfjdQhlbZd2fOAyv3gPvqrN2sWPXC21+N1COlO1Z3YnfIRoOwifOKmtxUvNTOrGiDuc9UP/8Aw3J2v6Q/aNeSNnu2e+c5rF/N8VKbiqhvOMO4hObvg5cmaWp0+BHP5PSlUkCYxAqAGGPqxmXydlEAnnASAaFlqK6jhDuJGdcvJjen5E3/AIbk7X9IftHLWuQZc2ZLP0WIG9T0kPokV3gx6FHLcsLNSZLmj6QMpuIq6d3Od0bxzd0y2HNLXTYssuR4xIllyPGJFzpl2KuWFgM+yzEXBxR5ZGYeWby06xTrjldNaT5+xSubPStN2WKaq/K9gDCO9tccJZ9AtLtTTGZTKUzGkKK1UzqF64UAwNM84BqMm+Pnh/v4v+B5yZlhZwVRQLLKgbhQCPReTA+LmHbNbuVV/THnnJ75x5je6PRuTPzf/Em9zsPdE8vRn/IdpGdM2iaryUlLXnGIY5XboDgk+T0SDtqBhWGMlSFAZrx1mgFeoZD/AKxgab85l1y5qYBxvSz7B3GFEpbb8PNfm+Oyl3GnXSm+u6Ods81I6OJEiQASJEgbSJcSn5oVe70cs91cK7K4VgAo0zKmFL8rFk6YTDpEY0DZq2BGdCGIIxqLNDACzSaZc1Lp6IgHktMtJlE2sUauBIANNeFBhlmK56qQZoOYGs0tlNVZb6EeQ/ST1SsF8BVMVcovl0/CNOphX2iFzMACSaACpJyAGZMNuU8vpSX3vL9MB6n/ACqedCLSEi/KZRnmMjipqBQ4GtKYx0Qf2nXhf2D3QejSSJ0wU1y0Oqv02+0RkNQOOJwN0pI+MkTAaXJoDb1mApT0mQ9R2wRoy5zMsSjeQIqqddFFMd+GIOuNNLfJj8ST/dSINtvk5ZNvlhkCWbGdNOy4nYL364LhaJ/NraZtK0csBtuS0Wg4laQhCO2TL0+cwyv3R/hgI3rKw6oW2vxuoQVJS6oBNTTE7TrPEmp64B0kK1G0U7cPfHWuEeji+1Hb6DH8rIwp8TLw2dERpp6XOazuLO9yYKMpoPompGINKgUyOcHqoAoMhgOqMxyHnHzfYuWFpdZrzrVMLk0CXnVSAwvV5sgrXp6wDeNASMGycr7WRI5i0zXnTHlSylGPlA3VYEFnNTXIAim2H38XORaki1y7iIq3WUBUUMSzXmOShmIBO076jof4c8iEsY555YE0iiXq31XpAXhkJl1ipIrhXHGKtqrIpO6O0sKOJSCawaYFF9gAAW10Aw7hwEK+V3yC/ir1YN/264dwr5Ty62Sb9kCZ/lkP+mJx7R0QdSTOXsuR4xIllyPGJHWejLsrtkJLZDu1iEtsEM6MJjk7848xvdHpXJ1aWZN95vTZmHtjzXk6P5jzG90d1YtKGXLRAgIRFWtaVuile6J5It9HP6+LlNUE8qZrLKllCVc2mzIrAAlecnIjkVBHybTBwJg1Jk4YNLRvtI1K8VYdHhVuMItJ2wzuaqAObnJOzrUoagboO8OH6sel/tEtuVHBsyD5YmswLFEUfRXpluLMAFG4AneILhL4cP1Y9L/aJ4cP1Y9L/aFtyDakOJqkqQGKkjAihI3gEEdsCpOmrg8q8fKlMoB33ZjArwq3GAfDh+rHpf7RPDh+r9b/AGg25eA2pmdNCbMs06o5pOackXgXbonCq4IOBJO6L+Tr1syDyKy+qWxQeqAeuAbdpQzJTpcpfRlrWtLwpWlN8UaOtpkhgACGa9icjQLhu6I741odDWKVDTlHLrZmPklH9BgT3Vjn4Y27SZmynllQL6lag5V3UhfSN400uS2KLjdlmjJS/CUqMHDKQCRU0vgmhxIEsjHyjHQ2+WAiIoArMlhQMqIwc+qhjnJBuzZb53GLU21Rkz1ePXqho+lgWVjLNVrTpYVIpXLOlR1mMzi2+CeTG3K0h5HP6Qb+TH9SdeHB5hmD1QIstOl76FbpWooSGxoc6YYGlcdUD6Ttomoqhbt1g26gBFN2fdGYwlZhYpWuACF2kzS8dgr2YwypAFuSpIORFDwMdB3R54PQTEjiBpif9aexf2ieGJ/1p7F/aIbTOb6WXlHR8qGAsc69lcx7RDQxwVttsydLaXMe8jYMpAoaGuobQIu8MT/rT2L+0G0w+ll5R28LOUp/lJu9bvpEL745vwxP+tPYv7RVadITZilXclSQSMPokMMhtAgWJ2NellfZLLkeMSJZRh1xIudMu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48" name="AutoShape 4" descr="data:image/jpeg;base64,/9j/4AAQSkZJRgABAQAAAQABAAD/2wCEAAkGBxQSEBUUEhIUFhUXFRgVFhcVFRQXGhoaFR0dGRgaGBcYHSggGBolGxgXITEhJSkrLi4uGR8zODMsNygtLisBCgoKDg0OGhAQGjQfHCQ3LCwsLCwuLCwsLCwsLCwsLCwsLCwsLCwsLCwsLCwsLCwsLCwsLCwsLCwsLCwsLCwsLP/AABEIAO4A1AMBIgACEQEDEQH/xAAcAAACAgMBAQAAAAAAAAAAAAAEBQADAQIGBwj/xABPEAACAAMEBQYIDAQEBAcBAAABAgADEQQSITEFQVFhcQYTIoGRoRUyUoKSorHBFCMzNEJTYnJzssLRByRjs4OTw+F00vDxFjVUZKO040P/xAAZAQADAQEBAAAAAAAAAAAAAAAAAQMCBAX/xAApEQACAgEEAQMEAgMAAAAAAAAAAQIRAxITITFRBDJBFCJx8KHBBWGB/9oADAMBAAIRAxEAPwD2JoraLGitoZ1xMSfGi+KJPjRfCFPsrtE9UUsxoBuJJJwAAGJJOAAxMDi1TDjzNBsMwX/RAK+vGri9PxyloCPvTLwJ4hRTg52wVEpzadISQN4UQYTKyjsmUUdTglDwBJgpZgIqMQcQRGIkZ3GOiTJwUEsQAMySAB1mBvCan5NWm70pd9NiFPAEndBMSDcYUVzpzhQVSpzZSwB4Kci24kDeIss88OoZcjtBBBGBBBxBBBBG6JA9jFJk0bSrdqhT+URqE23TE0GRIkSKiMwLY7aJl4hXADEAstA1Na7V35YjfSaSmlZZumjNRFOxnN0HqrXgDG0qWFUKooFAAG4YCMTlQ0i69Fcm0KxZR4ymhBwOOR3qcaHcRmCBibMCgljQDOBrf0bs0Zocd6MQHB4DpcVEZjkd8g0Hxq0bxo0VBFXPC+UxqFDbqEkD2GLIEkYzpp2CWnogv/qCColKbTGjSdOVFLMQoGZJoI3rGk2UGBVgCDmCKjsMbxncYzMVpOBZl1qAT51aewxvAssUtD75Uv1Wf9xGoTbdCDViRFiRUyzDRxugJzHTOlFLMVVbHdUkkLeltWgyFd0dk0cnoSwTE0tpGayMJc1bIJbnJublsHpwJAhjXaOnk+NF8USfGi+EOfYDZPlJx/qgDgJcse29Gk20MLTLQUuNKnMdt5GkhadTv3RtovGUG8stMxzHOsXA6gwHVAlpxtkpvIDS+uarTGB3gSZZ86Od8th8Btmtqu8xAGrLIDVFBjs7NdNRyIJJiRIyMkDWG2rNDFQwuuUN4UxX/vxGRoYJiQABaJtRmI5Oazp0vqSYyr6oWLJOFof7UtCPMZg35lgPRPRmTBqmPNcfeSYyPw6PNd8F2jozZT72lncHFR66IPOjceJGfgOiRIkXEAWmYDaJaV8VHm011wlqeFGmd0TRxoHQ43JhWu5gJijqVwvVGQtbS5oMJMsV14tMJHcvdGJGE+aNqy37b6/oEQn2NE0ofix+LJHbNQe+M6SFUC+U6KeBYXvVvRppf5NfxpH95IstIrMkj7ZY9SOPaRCj2hsOjRo2jVo6BICsA6U5vKmn1URD3oYLgXR3it+LN/uMfZSCo5pds0iRIW6UtAs4M8lrgpzoALYZKyqPpA3RhmDjkKFWOSwF5zV2oWxqB9lfsjLfmc4QBECt84XfKf1WT/mMFQLMH8xL/Cm/mlRqHuBhqxIixI6DDMNFbRYxipjDNxJJ8aK9Kn4oqM3Iljb08GI4LePVFkk9KJOkXnRq4JeNPtEXQa7lLjzt0Jin2bEgDYB3AQrRTSzuRjMntMNcxekzboO8LdXqhja7NziMhNAwun7p8YbqiorqrWNp0m8yGvikmm0kFfeYlGDSYmbRI2u74l3fGNEh2jWJG13fEu74NEgtCkCknnPq581z90zXV68EZj1CDNISS0tgtL2DJXK+hDJXdeAiyVZQJbI2IYzK8JjM1OxqRtZ5RCKGa8wUAmlKkDE01VMUlF8UJG9nnB0V1yYBhwOMbxRZZFy8K1BYso2XsSN/SvHrpqi+sUEBWbGZOP2wo4Ki+8tGssfzL75Ur1Wm/wDNBcqSFrTWxY462NTGOYW9e13bueqtYk4Nsdgelvk1/Gkf3kiwY2gfYlEn/FYBT/8AG8ET5CuKNleVs9aMGXvAjKSgGZhm1K+bkOGJ7TDjBpg2WRq0bVjVjFAQFYT0pw2TfzIjHvYwXGiSwCxGbGpx1gBfYBG8SeNtjQr5TfNJlfs/mWGhii22VJssy3xVsxWmRrnxEX1hbbAkCN84XdKfvZP2guNLgvXtdKdVaw4wadgXLEjCmJFTLF0yBZkFTIGmCGXia2Lx+owwgCxeP1GGAgFPsHmTWLXJagtSpJNFUHImmZNDQDOhyzi60K4PRQMNfTo3UCLp62Ea6HFZQfXM+NPn4qPNW6vmwbEJZHfBgAl2uWSFL3GJoEfoMTuDeNxFQdRgrmd8WxIzrkBVzO+BDbEOEs86dkujAfeat1es1OqsMIkGuQA0iWxHTCqdQVi3aSo9kUzJhWZdYCjeI20gVKnY2BI2gHZB8BaY+QdtaLzg4y+mO0inAmGpuwN4kZMYjoAkU2q0iWASGNWCgKpYmudABU0AJw1AxdA94GeKkAS0LmuFDMJVTXgsztjMnSsAsSjFVoe5dvZMbtdQJyB2VOA30GsQZFNoCtWU301bDHIUBx1HpD/oRJZGBXFUzONbBMLSkZvGKKW40x76xtMzi40aSuk5UZhQxOrpEgflMX/BTtEU6MFZk1tlxPRBf/UhjEZTaYWBTZN0EsygDMk0A6zGwsx2iCJsoMpVgCDmDG4EZ3JBYJ8FO0QOzUdk1gKepq0/KYZwrtIpaDvlJ6rP/wAwjUJtumCZdLyiRJeUSLAB6b+bzvwpn5THnjf+X6E/4izf23j0bS0stImqoqWluANpKkAdscQ2hZ/wPRUvmzfkTpDThVegERlYnGhoSMqwBR2ti8fqMMBC+xeP1GGAgNZOzTQ3zeUNktV9EAe6JYcXnH+rTqVEHtr2mJob5vKwpWWhPEgE+2BtBuS9qrl8JanAIi+1Wjl8kwuzWy+7pdIumlTrxpjsrSo2ggwVEiQhkgQ2w89zfNmlK3saZV2UpqrWtdWuC4kAAFoA+FyTr5qco6zKY/lEb6YPxD7xd9IhffA2kHpbLKNon9yqfdBGmfm8w+St/wBDpe6Gu0IsMYjJjEdQzWY4UEk0ABJO4YmKdFy1myC7YieLzD7LrQL1LQHfeOuMaU+Qm/hv+UwyUYCJZWAPo6YWlIWNWpRj9pei3rAxVNmhJzu2SSQx4VYn8sb6LFEI/qzu+a598C6S8aaDrlSh6TuPfEl2IssMorKRW8YIobiAK99Y2mZxcYpmZx1GkY0OMJreVNPqqsv9EMIB0P8AJn8Sb3zGPsIg6OWXbEJ9I8oJcqdzNCZl1ZhA8hmu1FMSag0GvtpfojSon36KVukYGuKtijZU6QxoK4EQq5a6PXmWnA3GGDlUDkg9EdD6RDXcd24Q10HohLNLuqOkQL7ZliN+wZD9yTBxQubGMLbePj03y5nc0v8AeGULdID4+V+HN/NKhw9wyyXlEiS8okdIzEyBZkEzGG0dsCzHG0dogNxM2Lx+oxfpFyJL0zukL95sF7yIGsTi/mMjrEGTkDUqcAytxumo7wD1QMWTsMUBFpkqjsAH7Qr0ADVycC6pNIOozS7EdRw6oLtdJktkJoGBU0Oo4HurGJYAdnr4yqtMKdEsf1nsERUHTMBsSKOf4ROf4RnbkBfEijn+ETn+EG3IBbprCdLf6pGc/dLy7x9APDW0SQ6MhyZSp4MKGBJ0pXZi1DeS4RhSmNe2vdF0mZRQCakAAk66DONODpAD2GaWlIxzKgtxpj31i+KpEsKKA/SZvTYtTviy8NoiwA+kPEp5Ty0PB3VT3EwzgJwDStMCCMdYyi3nt47onODkBpYP/wCg2TW9YBv1QHpQ9J/u2cds0iDlmUrSmJqcsTlU9QHZFU6WrGpz6Fcfq2vL3kxlY3YqLIqmZxZeG0RVNYVzHaIsaRNEH5UbJvtRGPexhhCyU4Wt0gXjU4jOgHsAi34UfKHdEXjbY9JTynp8EmV+z+dYaGFVsCzUKTCCrZitK0x1Rf8ACj5Q7oW2xaWHQst3y6bpT97J+0W/Cj5Q7oqdgWvEitKZjLONRg07HRbLyiRiWwpmO2JFQYBOgGdBs9gMznlAE5hjiMM4DpgTRvyvUfdDeE+jDWZhj0TDK2TCst2GYRiOIBI74GZy9m8iU80m4QiAlbxF4sRgboyABwqa4g4a4IaQyfQLqPpK63zvKXVHYeqDrNICIqDJVCjgopFkc7m7Oe2LpDyXN0P0s7hN1+tGow6xBPwNd/bBESFrfkLYM9mQAkmgGJJNAOJgTnUbCSDNO1T0BxmZdS1O6GkSDW/IWxbM0e7AEPcbyRR0OytVDHDYRA0mZWoIuspusta0OeesEEEHYRllDoGFNuW7aAfLl98o/tM9URuEndMafJIkSJFjZIrmTgrKDWrVpQE5ZmgxpUgcSIsjbRYq7zDkKSkrtB6ZB3uQtNsuMydITdBAsR1kdkBuSswowofGQ6mX9xUAjeDrhzC/S1GklwamXWYCMfEqHHWLy9cSjkd8mdTKIGn5wTA0/OLlY9mbFIMxmAwu3cd7VNOoUPnCC/BZ8odhjbQCfFFtbzHbqBuKetEWGUQlkd8GHN2K/BZ8odhieCz5Q7DB0+zK5UsK3WvLicCIuhbkha5CvwWfKHYYBnpdmMhzAVq7Q1fepHVHRQm02lJstvKDIeIoy9wftjUJtumOM3fJVJy64zGJOXXGYsbfZzPLP5xo7/jP9N4U2P8A8y0p+HZv7TR0HKfR8ybOsbItRKtPOTDUCi3GFcTjiRgIVyNGTFttumlehOSQJZqMTLQq2FajEjOAUU7/AO/0b/w1+ZWb8H3x1WkvkZn4bnsBjnOQljeTZ5EqYKOkq6wqDQ12jAx0ekvkZg2ow7RT3wMc+EvwdBCSyaZly5KGYTXI4VJJCsx4VmAcYdxzmiLPzskNcR15yYrK5IIMt2lhlNDWqKoKmgNM9vJ8EPk6JGBAINQRUHcYzEiQASAm0pLE7ma9PhhWlaV20p2jWYNgO1Wbph0lIZmV9sAuFKmmJNCcBwqIQA2hnUzbSVFL04Ma7RLSV/oxnSo+NlH7Mwdtw+6B9Drctc9K/RlAV+kUW9Mbtmp2wVpkYyT/AFCDwZH94UdcUj7kCKokSJHQVKp7HBU8dzdXcTiSdwALdVNcMJ9jpZzLl5hehXylxUk6zeAJMKbWt2ZJnAFjLa6FBAvCdSXTHCtSpFcMNWYfSJwYVAYY0oysp7xiN4wiORuycuySJwdFdcmUMODCogEG7JtAOStNPpDnP1xfokUkIvkDm/8ALJT9MAWw/F2seVMWX/mS5KfqiaRkkkUUVzoPZFNoNDXdBMDT/GjqOiPY10OtLPJGyUn5RBcBaFatmk1z5pAeIUA98GxyMgcHp/8AiZKs86ZKEl2aWQpvdHGjMcACRgtccSMQGBFei5LafFtlGYst0Aa70gRiCQy4gYqwIMcL/GPkyZhS0q5JJWUUNAt44Ia0OJOFCDXEYVFPRNAaNFms0uSB4qi9lixxYmgxNa4xp1RhXYwhXygHQlnZNWnnBk9jGGkKuUDYShtm48Ajn23YIe5FF2gaTl1xmMScuuMx0ln2azoAnQbPcbR2iF8+avlDtEBXGjfRvyvmn3QwtYqFG2ZKHrrXurCzRc1TNwYeKdY3Q3NKqa+KwbMatvbAzOZOx1CbkmR8GFPKJ9MB/wBUXvbCQRUCophv2RVo51lKyihBYEYgUoqrTf4teuIbbo59LG8SAvCA2D0onhAbB6ULbkGlhsSAvCA2D0onhAbB6UG3INLFiPdtBf8ArtLY7nVVHrrLhppeUWktdFWWjqBraWQ4HWVp1wumy1YOCcHLE0OIvbDtG2DRbztX/rrjbg+Gg0sGluGAINQQCDtBxBjaKpKhVoDgK0xGAJqANwyG4RZeG0dsVNlc3FpY2zV9Xp/ph5Ca8Kg1FVNRiMDQj2E9sW/Cz5Xsic4OTMuLYTosfFn8Wd/deALZgloP/uJPcJA9xi1bQRkwGZwpmTUnrJJjWbNvCjEEVBphmDUd4EZWN2LQyQNPzgi8No7YFnuK5jtEWKx7GOgG+Joc1mTB1X2K+qVhjHOSbRcrdalTU4jOgHsA7Is+Ht9Z3iIvE2zO0wjlSR8HFf8A1Fk/+xKMN45u0z+cW67BhnQkasot+Ht9Z3iDaYtpj+Eum2rNljYjseJKgfqir4e31neIpmTQzXiwJoBWoyFSB3mHHG07NLG07L5OXXGY1kOKZjPaIkVNPsXWmFFqhnbJ6g0LKDdLUJAN0ZtTZvhXPcEVBBBFQQagjaDrhnZiM6D+W80+6H7sRQAVYm6qjWTq3YAknUATHPaBmAzyAQSFNQCKitMxqjq9DretDf05Yp/iswrxAlEecYzJ0rJ+qlTsLsuiuj8Y1W+wKAbsak8cK7BFR0c65gOPsm43UGqCfOEOIkc+uRw6peRRKkSyaUnA7GRqekFu9hgrwWm1u0ftBsSDXLyGqXkXTrDLUVYtTdj3AQPzAb5OXMO96ylHG8t7sUw5iQa2GqXkWyNF532G4KCKcSSa9ggG32NpVXqGl5nCjINp1Mo1nAgCuOJjoIw6ggg4gihHGGpsNcvJzcSB7ATzUuudxa8aCsER0HSSNQ4vqpIBbKpAGod5Kim0iI7hQSTQAVJ4Q10LZCql3FHehoc1UeKvHEk72IyAjM5aUYnKkVjRTa2HfFGkLGZSX6gqCL+FKA4XuANK7qnVD2NHVXUqaFSCp9hHtER3JEtyRzsCWnxotsZJlpeNTdFTvpj31iq0+NHSdUDFlkmZMCDMgnHIBcyesgdcMPAT+Uvf+0TkzLrMmP5Kqg4npN3c3HQxGeRp0iU8slJpHNWjRRQVd0AqB9LM8BFngJ/KXv8A2h+6A4EA68RXLERtGN2Rnekc94Cfyl7/ANoVayNjMp4oxU9VRHbRyWlJd20zR5V2YODC6fWRj1xTHNt0zePK5SpmLPl1xmMWfLrjMVKPs5jSSg6YQEVBsMwEbjNWFOgrQJEq0SJh+aO2JOPMsL8s+jUdUdHbtHOdIraMObFmaUccbzOGGGygjm+VmgZk6erSmVUmIJVpBJBKK4YFafSpeHCAIKS+5Ln9/sM/hzJIHOv48+/PbXS+RdHALSPQNEtS008qSxP+Gy3f7rRy+ghSdQZXT7o6jRS/zIOyTMB85pdPymMZPaHqY6VX4D9P2jm7NNcfRWpxphUVx1YVxi+225JKgzWC1NNZx3ACsAcsSPB9qqCQJEw0GZopOG+JaJMq0Ksu0UvrjSt0kj6SH6SnA4ZYZEYc3wcXyN1YEVBqDiCIzAsy1JLAUYkABZaULGmAAFcBvNANZEFQASKbVaklredgorTHbsA1nPsjNonhBeINK4kCtBtO7adWeVYG0hYpVplAMby1vBlI7a4gihhAC6ftPQkFSCHtMgXgcKFg1RtqBTrhxHK8pWXmJYk4pImyZlQag8246Ab6Ru3yaZUG2OqjXwI5WzLRaeSzp6DFfdFsSel2dNX7d8cHAJPp34kdMejri+Eb6GlCe5c+JLbAeUwAIY/ZFcNpFdQq3t2DSn2OFPCZ0aekUPVCjRdpMk82souHdmFwoGDEFmvXyARgaGtRgKUFYa6Qc80poVPOScDSorNTA0JFeBMQnd8nPO7dhsCaLI5kNqN5yfvsWPtgsQmMy7o8UzMgKv3nUKvrERhGRZYSeaQnMopPEip74rtPjQUBTCBbT40dh2wG3JYdCbvnf6cse7uh1Czk4lLOu9ph7Zje6g6oZxyS7ZyS7Z5fyx/iVNstoMpZNwA4FxUsAxHi6r100OODZZNDX+HvLeZb3KvLFAtb61C3sSFAI1pjmSCDtFBf4rcklnqbYqkzJaBWC53RUhgBQsQxGBYZAgihDdJyM5NLYpF0KA7ElqY3RUkIDrVamkadUSV6joY5rlCP5gfhDuZvZXvjpYQ8p1F6UdfTXqIB/SIMfuLY/ehfZ8uuMxiz5dcZjpOp9mlphRaobWphtHaIT2qYNo7YC+I20H8t5p90dZoNfj5p1c3KA43ppP6Y5HQU0c/mPFOvhHT2O1c2WIob12tT5Nf3jM02qRP1cW3SGHKMA2V1OTXEP+I6p+qL7EBMkS7wBBloaEAjFQdcK7bbedW6boF5WwPkkMO8CN7JpHm5aILpCKqAk53RT3RHbdHHtSHMqSqCiqqj7IA9kbwo8Mbl7YnhjcvbC25BtyG8DvYZRNTKlk7Sik9tIA8Mbl7Yz4Y3L2wbchbcvBOUAF2UKYc7SnBHPugjQT1s0upqVXmydplm43ephZb7XztzxRde9nWvRZabvGr1RLJazLUqrClS1DQ4samnXU9ca23po1tuizTC0tCny5VP8pv/ANYHja02jnGVmIqoZRTYxUn8oiu+No7RFYqlRSEWlRdYcbRLH326gt32uvbDXSo+LH4kr+4kJpc2614EBqFa4ZGhI7QOwRZMtjMKF6ioOrMGo7wIxKDbsxPG2zoRCG1N/KWdfK5r1V5z9EY8IP8AWeyKGm1CgkUTxRUYYUw6sIUcbTEsTszAlp8aCb42jtECWmYL2Y7YsdMVyPuTLVswr5c0dk16d1IaRxAnDyu+M8+PK74k8Vvsk/Tu+zoOVc0LYpzHIL7SBDcxw5mg5sO2M8+PK74W1/sPpn5O2hBynbpyRumN2XB+qFHP/a74wZo8odsOOKndjjgad2E2fLrjMaWeYKZjPbEipRrkDtcJLXDXSVpRKX3VbzBFvECrHJRXMnZCi2tQEnADE1gOzCY0B848xvdHThWZgqCrMaKMhtJJ1KBiT7yBHLcm5gaeGUggoSCDUEYZGO85NSqzJr+SFlDcT037QZXoxmbpWS9bKnaCbHoJVxmO0w0xFAqg/ZA6Q62MRtEEGoEth5Lc4h9MMR6sN4kc+t+TzNcvIpSzS6gNZ5ikmmthxqrGg3mkFeC5Xkd7fvBkSFqfkNcvIDNsElRUyyfuh2PYMYH+ChvEs9PtTCVHUoJYncQOMNokGphql5F1n0Uoxe625VKjjixPfGmkNDK6/Fm44y1qdzDZvGI7QWkQGDUw1S8nFqTiCKMDdZTqI1b9oOsEHXGYN08l20gj6cup4oaV4kMB5ogKOmLtWdkJao2SMycZirRiMS9xWYgUNKUBoS1BjhnsjV3AFT3Yk1wAA1knCkdBoaycyo5ygmzTiM6UBKoDsUBuJLHXSFOVIxlnpXHZF0JLpm43Er7hFVr0J0DzRJcYgMRQ01YDCuVdW+HMYDCtK4ihI45ew9kQ1yOfcl5OLlvUAiuOo4EbiNRGVIEtfjdQhlbZd2fOAyv3gPvqrN2sWPXC21+N1COlO1Z3YnfIRoOwifOKmtxUvNTOrGiDuc9UP/8Aw3J2v6Q/aNeSNnu2e+c5rF/N8VKbiqhvOMO4hObvg5cmaWp0+BHP5PSlUkCYxAqAGGPqxmXydlEAnnASAaFlqK6jhDuJGdcvJjen5E3/AIbk7X9IftHLWuQZc2ZLP0WIG9T0kPokV3gx6FHLcsLNSZLmj6QMpuIq6d3Od0bxzd0y2HNLXTYssuR4xIllyPGJFzpl2KuWFgM+yzEXBxR5ZGYeWby06xTrjldNaT5+xSubPStN2WKaq/K9gDCO9tccJZ9AtLtTTGZTKUzGkKK1UzqF64UAwNM84BqMm+Pnh/v4v+B5yZlhZwVRQLLKgbhQCPReTA+LmHbNbuVV/THnnJ75x5je6PRuTPzf/Em9zsPdE8vRn/IdpGdM2iaryUlLXnGIY5XboDgk+T0SDtqBhWGMlSFAZrx1mgFeoZD/AKxgab85l1y5qYBxvSz7B3GFEpbb8PNfm+Oyl3GnXSm+u6Ods81I6OJEiQASJEgbSJcSn5oVe70cs91cK7K4VgAo0zKmFL8rFk6YTDpEY0DZq2BGdCGIIxqLNDACzSaZc1Lp6IgHktMtJlE2sUauBIANNeFBhlmK56qQZoOYGs0tlNVZb6EeQ/ST1SsF8BVMVcovl0/CNOphX2iFzMACSaACpJyAGZMNuU8vpSX3vL9MB6n/ACqedCLSEi/KZRnmMjipqBQ4GtKYx0Qf2nXhf2D3QejSSJ0wU1y0Oqv02+0RkNQOOJwN0pI+MkTAaXJoDb1mApT0mQ9R2wRoy5zMsSjeQIqqddFFMd+GIOuNNLfJj8ST/dSINtvk5ZNvlhkCWbGdNOy4nYL364LhaJ/NraZtK0csBtuS0Wg4laQhCO2TL0+cwyv3R/hgI3rKw6oW2vxuoQVJS6oBNTTE7TrPEmp64B0kK1G0U7cPfHWuEeji+1Hb6DH8rIwp8TLw2dERpp6XOazuLO9yYKMpoPompGINKgUyOcHqoAoMhgOqMxyHnHzfYuWFpdZrzrVMLk0CXnVSAwvV5sgrXp6wDeNASMGycr7WRI5i0zXnTHlSylGPlA3VYEFnNTXIAim2H38XORaki1y7iIq3WUBUUMSzXmOShmIBO076jof4c8iEsY555YE0iiXq31XpAXhkJl1ipIrhXHGKtqrIpO6O0sKOJSCawaYFF9gAAW10Aw7hwEK+V3yC/ir1YN/264dwr5Ty62Sb9kCZ/lkP+mJx7R0QdSTOXsuR4xIllyPGJHWejLsrtkJLZDu1iEtsEM6MJjk7848xvdHpXJ1aWZN95vTZmHtjzXk6P5jzG90d1YtKGXLRAgIRFWtaVuile6J5It9HP6+LlNUE8qZrLKllCVc2mzIrAAlecnIjkVBHybTBwJg1Jk4YNLRvtI1K8VYdHhVuMItJ2wzuaqAObnJOzrUoagboO8OH6sel/tEtuVHBsyD5YmswLFEUfRXpluLMAFG4AneILhL4cP1Y9L/aJ4cP1Y9L/aFtyDakOJqkqQGKkjAihI3gEEdsCpOmrg8q8fKlMoB33ZjArwq3GAfDh+rHpf7RPDh+r9b/AGg25eA2pmdNCbMs06o5pOackXgXbonCq4IOBJO6L+Tr1syDyKy+qWxQeqAeuAbdpQzJTpcpfRlrWtLwpWlN8UaOtpkhgACGa9icjQLhu6I741odDWKVDTlHLrZmPklH9BgT3Vjn4Y27SZmynllQL6lag5V3UhfSN400uS2KLjdlmjJS/CUqMHDKQCRU0vgmhxIEsjHyjHQ2+WAiIoArMlhQMqIwc+qhjnJBuzZb53GLU21Rkz1ePXqho+lgWVjLNVrTpYVIpXLOlR1mMzi2+CeTG3K0h5HP6Qb+TH9SdeHB5hmD1QIstOl76FbpWooSGxoc6YYGlcdUD6Ttomoqhbt1g26gBFN2fdGYwlZhYpWuACF2kzS8dgr2YwypAFuSpIORFDwMdB3R54PQTEjiBpif9aexf2ieGJ/1p7F/aIbTOb6WXlHR8qGAsc69lcx7RDQxwVttsydLaXMe8jYMpAoaGuobQIu8MT/rT2L+0G0w+ll5R28LOUp/lJu9bvpEL745vwxP+tPYv7RVadITZilXclSQSMPokMMhtAgWJ2NellfZLLkeMSJZRh1xIudMuz//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0" name="Picture 6" descr="http://upload.wikimedia.org/wikipedia/commons/thumb/0/0c/Tanner_scale-female.svg/462px-Tanner_scale-female.svg.png"/>
          <p:cNvPicPr>
            <a:picLocks noChangeAspect="1" noChangeArrowheads="1"/>
          </p:cNvPicPr>
          <p:nvPr/>
        </p:nvPicPr>
        <p:blipFill>
          <a:blip r:embed="rId3" cstate="print"/>
          <a:srcRect/>
          <a:stretch>
            <a:fillRect/>
          </a:stretch>
        </p:blipFill>
        <p:spPr bwMode="auto">
          <a:xfrm>
            <a:off x="533400" y="2266868"/>
            <a:ext cx="3886200" cy="4374078"/>
          </a:xfrm>
          <a:prstGeom prst="rect">
            <a:avLst/>
          </a:prstGeom>
          <a:noFill/>
        </p:spPr>
      </p:pic>
      <p:pic>
        <p:nvPicPr>
          <p:cNvPr id="6152" name="Picture 8" descr="http://upload.wikimedia.org/wikipedia/commons/thumb/d/dd/Tanner_scale-male.svg/320px-Tanner_scale-male.svg.png"/>
          <p:cNvPicPr>
            <a:picLocks noChangeAspect="1" noChangeArrowheads="1"/>
          </p:cNvPicPr>
          <p:nvPr/>
        </p:nvPicPr>
        <p:blipFill>
          <a:blip r:embed="rId4" cstate="print"/>
          <a:srcRect/>
          <a:stretch>
            <a:fillRect/>
          </a:stretch>
        </p:blipFill>
        <p:spPr bwMode="auto">
          <a:xfrm>
            <a:off x="5334000" y="2057400"/>
            <a:ext cx="2819400" cy="458152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sz="quarter" idx="4294967295"/>
          </p:nvPr>
        </p:nvSpPr>
        <p:spPr>
          <a:xfrm>
            <a:off x="1066800" y="1752600"/>
            <a:ext cx="7467600" cy="4873625"/>
          </a:xfrm>
        </p:spPr>
        <p:txBody>
          <a:bodyPr/>
          <a:lstStyle/>
          <a:p>
            <a:pPr eaLnBrk="1" hangingPunct="1">
              <a:buFont typeface="Wingdings" pitchFamily="2" charset="2"/>
              <a:buNone/>
            </a:pPr>
            <a:r>
              <a:rPr lang="en-US" sz="2400" dirty="0" smtClean="0">
                <a:ea typeface="ＭＳ Ｐゴシック" pitchFamily="34" charset="-128"/>
              </a:rPr>
              <a:t>There are differences in the age a growth spurt occurs.  Of the following,  the one that best describes the tanner stage at which boys and girls have a growth spurt is:</a:t>
            </a:r>
          </a:p>
          <a:p>
            <a:pPr eaLnBrk="1" hangingPunct="1">
              <a:buFont typeface="Wingdings" pitchFamily="2" charset="2"/>
              <a:buNone/>
            </a:pPr>
            <a:endParaRPr lang="en-US" sz="2400" dirty="0" smtClean="0">
              <a:ea typeface="ＭＳ Ｐゴシック" pitchFamily="34" charset="-128"/>
            </a:endParaRPr>
          </a:p>
          <a:p>
            <a:pPr eaLnBrk="1" hangingPunct="1">
              <a:buFont typeface="Wingdings" pitchFamily="2" charset="2"/>
              <a:buAutoNum type="alphaUcPeriod"/>
            </a:pPr>
            <a:endParaRPr lang="en-US" sz="2000" dirty="0" smtClean="0">
              <a:ea typeface="ＭＳ Ｐゴシック" pitchFamily="34" charset="-128"/>
            </a:endParaRPr>
          </a:p>
          <a:p>
            <a:pPr eaLnBrk="1" hangingPunct="1">
              <a:buFont typeface="Wingdings" pitchFamily="2" charset="2"/>
              <a:buAutoNum type="alphaUcPeriod"/>
            </a:pPr>
            <a:endParaRPr lang="en-US" dirty="0" smtClean="0">
              <a:ea typeface="ＭＳ Ｐゴシック" pitchFamily="34" charset="-128"/>
            </a:endParaRPr>
          </a:p>
        </p:txBody>
      </p:sp>
      <p:sp>
        <p:nvSpPr>
          <p:cNvPr id="3"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#4</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885047869"/>
              </p:ext>
            </p:extLst>
          </p:nvPr>
        </p:nvGraphicFramePr>
        <p:xfrm>
          <a:off x="1676400" y="3429000"/>
          <a:ext cx="6096000" cy="2743200"/>
        </p:xfrm>
        <a:graphic>
          <a:graphicData uri="http://schemas.openxmlformats.org/drawingml/2006/table">
            <a:tbl>
              <a:tblPr firstRow="1" bandRow="1">
                <a:tableStyleId>{5C22544A-7EE6-4342-B048-85BDC9FD1C3A}</a:tableStyleId>
              </a:tblPr>
              <a:tblGrid>
                <a:gridCol w="448962"/>
                <a:gridCol w="2590800"/>
                <a:gridCol w="3056238"/>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Boys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Girls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B</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IV</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IV</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IV</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3217350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sz="quarter" idx="4294967295"/>
          </p:nvPr>
        </p:nvSpPr>
        <p:spPr>
          <a:xfrm>
            <a:off x="1066800" y="1752600"/>
            <a:ext cx="7467600" cy="4873625"/>
          </a:xfrm>
        </p:spPr>
        <p:txBody>
          <a:bodyPr/>
          <a:lstStyle/>
          <a:p>
            <a:pPr eaLnBrk="1" hangingPunct="1">
              <a:buFont typeface="Wingdings" pitchFamily="2" charset="2"/>
              <a:buNone/>
            </a:pPr>
            <a:r>
              <a:rPr lang="en-US" sz="2400" dirty="0" smtClean="0">
                <a:ea typeface="ＭＳ Ｐゴシック" pitchFamily="34" charset="-128"/>
              </a:rPr>
              <a:t>There are differences in the age a growth spurt occurs.  Of the following,  the one that best describes the tanner stage at which boys and girls have a growth spurt is:</a:t>
            </a:r>
          </a:p>
          <a:p>
            <a:pPr eaLnBrk="1" hangingPunct="1">
              <a:buFont typeface="Wingdings" pitchFamily="2" charset="2"/>
              <a:buNone/>
            </a:pPr>
            <a:endParaRPr lang="en-US" sz="2400" dirty="0" smtClean="0">
              <a:ea typeface="ＭＳ Ｐゴシック" pitchFamily="34" charset="-128"/>
            </a:endParaRPr>
          </a:p>
          <a:p>
            <a:pPr eaLnBrk="1" hangingPunct="1">
              <a:buFont typeface="Wingdings" pitchFamily="2" charset="2"/>
              <a:buAutoNum type="alphaUcPeriod"/>
            </a:pPr>
            <a:endParaRPr lang="en-US" sz="2000" dirty="0" smtClean="0">
              <a:ea typeface="ＭＳ Ｐゴシック" pitchFamily="34" charset="-128"/>
            </a:endParaRPr>
          </a:p>
          <a:p>
            <a:pPr eaLnBrk="1" hangingPunct="1">
              <a:buFont typeface="Wingdings" pitchFamily="2" charset="2"/>
              <a:buAutoNum type="alphaUcPeriod"/>
            </a:pPr>
            <a:endParaRPr lang="en-US" dirty="0" smtClean="0">
              <a:ea typeface="ＭＳ Ｐゴシック" pitchFamily="34" charset="-128"/>
            </a:endParaRPr>
          </a:p>
        </p:txBody>
      </p:sp>
      <p:sp>
        <p:nvSpPr>
          <p:cNvPr id="3"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#4</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2" name="Table 1"/>
          <p:cNvGraphicFramePr>
            <a:graphicFrameLocks noGrp="1"/>
          </p:cNvGraphicFramePr>
          <p:nvPr>
            <p:extLst>
              <p:ext uri="{D42A27DB-BD31-4B8C-83A1-F6EECF244321}">
                <p14:modId xmlns:p14="http://schemas.microsoft.com/office/powerpoint/2010/main" val="2599093340"/>
              </p:ext>
            </p:extLst>
          </p:nvPr>
        </p:nvGraphicFramePr>
        <p:xfrm>
          <a:off x="1676400" y="3429000"/>
          <a:ext cx="6096000" cy="2743200"/>
        </p:xfrm>
        <a:graphic>
          <a:graphicData uri="http://schemas.openxmlformats.org/drawingml/2006/table">
            <a:tbl>
              <a:tblPr firstRow="1" bandRow="1">
                <a:tableStyleId>{5C22544A-7EE6-4342-B048-85BDC9FD1C3A}</a:tableStyleId>
              </a:tblPr>
              <a:tblGrid>
                <a:gridCol w="448962"/>
                <a:gridCol w="2590800"/>
                <a:gridCol w="3056238"/>
              </a:tblGrid>
              <a:tr h="37084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Boys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dirty="0" smtClean="0">
                          <a:solidFill>
                            <a:schemeClr val="tx1"/>
                          </a:solidFill>
                        </a:rPr>
                        <a:t>Girls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B</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C</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III</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b="1" dirty="0" smtClean="0">
                          <a:solidFill>
                            <a:srgbClr val="FF0000"/>
                          </a:solidFill>
                        </a:rPr>
                        <a:t>D</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smtClean="0">
                          <a:solidFill>
                            <a:srgbClr val="FF0000"/>
                          </a:solidFill>
                        </a:rPr>
                        <a:t>Tanner IV</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dirty="0" smtClean="0">
                          <a:solidFill>
                            <a:srgbClr val="FF0000"/>
                          </a:solidFill>
                        </a:rPr>
                        <a:t>Tanner III</a:t>
                      </a:r>
                      <a:endParaRPr lang="en-US" sz="2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US" sz="2400" dirty="0" smtClean="0">
                          <a:solidFill>
                            <a:schemeClr val="tx1"/>
                          </a:solidFill>
                        </a:rPr>
                        <a:t>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IV</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dirty="0" smtClean="0">
                          <a:solidFill>
                            <a:schemeClr val="tx1"/>
                          </a:solidFill>
                        </a:rPr>
                        <a:t>Tanner IV</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19486582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1066800" y="-349250"/>
            <a:ext cx="5943600" cy="975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srcRect/>
          <a:stretch>
            <a:fillRect/>
          </a:stretch>
        </p:blipFill>
        <p:spPr bwMode="auto">
          <a:xfrm>
            <a:off x="1371600" y="-249238"/>
            <a:ext cx="5638800" cy="93376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pPr algn="ctr"/>
            <a:r>
              <a:rPr lang="en-US" sz="6000" dirty="0" smtClean="0"/>
              <a:t>Topics to Know</a:t>
            </a:r>
            <a:endParaRPr lang="en-US" sz="6000" dirty="0"/>
          </a:p>
        </p:txBody>
      </p:sp>
      <p:sp>
        <p:nvSpPr>
          <p:cNvPr id="3" name="Content Placeholder 2"/>
          <p:cNvSpPr>
            <a:spLocks noGrp="1"/>
          </p:cNvSpPr>
          <p:nvPr>
            <p:ph idx="1"/>
          </p:nvPr>
        </p:nvSpPr>
        <p:spPr>
          <a:xfrm>
            <a:off x="457200" y="1143000"/>
            <a:ext cx="8534400" cy="5486400"/>
          </a:xfrm>
        </p:spPr>
        <p:txBody>
          <a:bodyPr numCol="2">
            <a:normAutofit/>
          </a:bodyPr>
          <a:lstStyle/>
          <a:p>
            <a:r>
              <a:rPr lang="en-US" sz="3800" dirty="0" smtClean="0"/>
              <a:t>Sex Differentiation</a:t>
            </a:r>
          </a:p>
          <a:p>
            <a:r>
              <a:rPr lang="en-US" sz="3800" dirty="0" smtClean="0"/>
              <a:t>Puberty</a:t>
            </a:r>
          </a:p>
          <a:p>
            <a:r>
              <a:rPr lang="en-US" sz="3800" dirty="0" smtClean="0"/>
              <a:t>Linear Growth</a:t>
            </a:r>
          </a:p>
          <a:p>
            <a:r>
              <a:rPr lang="en-US" sz="3800" dirty="0" smtClean="0"/>
              <a:t>Thyroid disorders</a:t>
            </a:r>
          </a:p>
          <a:p>
            <a:r>
              <a:rPr lang="en-US" sz="3800" dirty="0" smtClean="0"/>
              <a:t>Disorders of PTH, Calcium and Phosphate metabolism</a:t>
            </a:r>
          </a:p>
          <a:p>
            <a:r>
              <a:rPr lang="en-US" sz="3800" dirty="0" smtClean="0"/>
              <a:t>Adrenal gland disorders</a:t>
            </a:r>
          </a:p>
          <a:p>
            <a:r>
              <a:rPr lang="en-US" sz="3800" dirty="0" smtClean="0"/>
              <a:t>Pituitary gland disorders</a:t>
            </a:r>
          </a:p>
          <a:p>
            <a:r>
              <a:rPr lang="en-US" sz="3800" dirty="0" smtClean="0"/>
              <a:t>Diabetes</a:t>
            </a:r>
          </a:p>
          <a:p>
            <a:r>
              <a:rPr lang="en-US" sz="3800" dirty="0" smtClean="0"/>
              <a:t>Metabolic syndrome</a:t>
            </a:r>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Box 5"/>
          <p:cNvSpPr txBox="1">
            <a:spLocks noChangeArrowheads="1"/>
          </p:cNvSpPr>
          <p:nvPr/>
        </p:nvSpPr>
        <p:spPr bwMode="auto">
          <a:xfrm>
            <a:off x="381000" y="838201"/>
            <a:ext cx="8534400" cy="6001643"/>
          </a:xfrm>
          <a:prstGeom prst="rect">
            <a:avLst/>
          </a:prstGeom>
          <a:noFill/>
          <a:ln w="9525">
            <a:noFill/>
            <a:miter lim="800000"/>
            <a:headEnd/>
            <a:tailEnd/>
          </a:ln>
        </p:spPr>
        <p:txBody>
          <a:bodyPr wrap="square">
            <a:spAutoFit/>
          </a:bodyPr>
          <a:lstStyle/>
          <a:p>
            <a:r>
              <a:rPr lang="en-US" sz="2400" dirty="0" smtClean="0">
                <a:latin typeface="Calibri" pitchFamily="34" charset="0"/>
              </a:rPr>
              <a:t>A 13 year old </a:t>
            </a:r>
            <a:r>
              <a:rPr lang="en-US" sz="2400" dirty="0">
                <a:latin typeface="Calibri" pitchFamily="34" charset="0"/>
              </a:rPr>
              <a:t>girl comes to your office because her menstrual periods are irregular. She </a:t>
            </a:r>
            <a:r>
              <a:rPr lang="en-US" sz="2400" dirty="0" smtClean="0">
                <a:latin typeface="Calibri" pitchFamily="34" charset="0"/>
              </a:rPr>
              <a:t>had </a:t>
            </a:r>
            <a:r>
              <a:rPr lang="en-US" sz="2400" dirty="0">
                <a:latin typeface="Calibri" pitchFamily="34" charset="0"/>
              </a:rPr>
              <a:t>menarche at 12 years of age and </a:t>
            </a:r>
            <a:r>
              <a:rPr lang="en-US" sz="2400" dirty="0" smtClean="0">
                <a:latin typeface="Calibri" pitchFamily="34" charset="0"/>
              </a:rPr>
              <a:t>has </a:t>
            </a:r>
            <a:r>
              <a:rPr lang="en-US" sz="2400" dirty="0">
                <a:latin typeface="Calibri" pitchFamily="34" charset="0"/>
              </a:rPr>
              <a:t>had only </a:t>
            </a:r>
            <a:r>
              <a:rPr lang="en-US" sz="2400" dirty="0" smtClean="0">
                <a:latin typeface="Calibri" pitchFamily="34" charset="0"/>
              </a:rPr>
              <a:t>4 </a:t>
            </a:r>
            <a:r>
              <a:rPr lang="en-US" sz="2400" dirty="0">
                <a:latin typeface="Calibri" pitchFamily="34" charset="0"/>
              </a:rPr>
              <a:t>menstrual periods over the past year. The periods last for 5 </a:t>
            </a:r>
            <a:r>
              <a:rPr lang="en-US" sz="2400" dirty="0" smtClean="0">
                <a:latin typeface="Calibri" pitchFamily="34" charset="0"/>
              </a:rPr>
              <a:t>-7 </a:t>
            </a:r>
            <a:r>
              <a:rPr lang="en-US" sz="2400" dirty="0">
                <a:latin typeface="Calibri" pitchFamily="34" charset="0"/>
              </a:rPr>
              <a:t>days and </a:t>
            </a:r>
            <a:r>
              <a:rPr lang="en-US" sz="2400" dirty="0" smtClean="0">
                <a:latin typeface="Calibri" pitchFamily="34" charset="0"/>
              </a:rPr>
              <a:t>she uses four </a:t>
            </a:r>
            <a:r>
              <a:rPr lang="en-US" sz="2400" dirty="0">
                <a:latin typeface="Calibri" pitchFamily="34" charset="0"/>
              </a:rPr>
              <a:t>pads per day. She has never been sexually active. She plays no sports, but she swims in the summer for fun. On physical </a:t>
            </a:r>
            <a:r>
              <a:rPr lang="en-US" sz="2400" dirty="0" smtClean="0">
                <a:latin typeface="Calibri" pitchFamily="34" charset="0"/>
              </a:rPr>
              <a:t>exam, weight </a:t>
            </a:r>
            <a:r>
              <a:rPr lang="en-US" sz="2400" dirty="0">
                <a:latin typeface="Calibri" pitchFamily="34" charset="0"/>
              </a:rPr>
              <a:t>and height are </a:t>
            </a:r>
            <a:r>
              <a:rPr lang="en-US" sz="2400" dirty="0" smtClean="0">
                <a:latin typeface="Calibri" pitchFamily="34" charset="0"/>
              </a:rPr>
              <a:t>50th percentile. </a:t>
            </a:r>
            <a:r>
              <a:rPr lang="en-US" sz="2400" dirty="0">
                <a:latin typeface="Calibri" pitchFamily="34" charset="0"/>
              </a:rPr>
              <a:t>She has minimal facial acne and no </a:t>
            </a:r>
            <a:r>
              <a:rPr lang="en-US" sz="2400" dirty="0" err="1">
                <a:latin typeface="Calibri" pitchFamily="34" charset="0"/>
              </a:rPr>
              <a:t>hirsutism</a:t>
            </a:r>
            <a:r>
              <a:rPr lang="en-US" sz="2400" dirty="0">
                <a:latin typeface="Calibri" pitchFamily="34" charset="0"/>
              </a:rPr>
              <a:t> or other skin lesions. Her breast and genital development is </a:t>
            </a:r>
            <a:r>
              <a:rPr lang="en-US" sz="2400" dirty="0" smtClean="0">
                <a:latin typeface="Calibri" pitchFamily="34" charset="0"/>
              </a:rPr>
              <a:t>Tanner stage V.</a:t>
            </a:r>
          </a:p>
          <a:p>
            <a:r>
              <a:rPr lang="en-US" sz="2400" dirty="0" smtClean="0">
                <a:latin typeface="Calibri" pitchFamily="34" charset="0"/>
              </a:rPr>
              <a:t>Of the following, the MOST appropriate management strategy is to:</a:t>
            </a:r>
          </a:p>
          <a:p>
            <a:endParaRPr lang="en-US" sz="2400" dirty="0" smtClean="0">
              <a:latin typeface="Calibri" pitchFamily="34" charset="0"/>
            </a:endParaRPr>
          </a:p>
          <a:p>
            <a:pPr marL="457200" indent="-457200">
              <a:buAutoNum type="alphaUcPeriod"/>
            </a:pPr>
            <a:r>
              <a:rPr lang="en-US" sz="2400" dirty="0" smtClean="0">
                <a:latin typeface="Calibri" pitchFamily="34" charset="0"/>
              </a:rPr>
              <a:t>Measure FSH, LH, and prolactin</a:t>
            </a:r>
          </a:p>
          <a:p>
            <a:pPr marL="457200" indent="-457200">
              <a:buAutoNum type="alphaUcPeriod"/>
            </a:pPr>
            <a:r>
              <a:rPr lang="en-US" sz="2400" dirty="0" smtClean="0">
                <a:latin typeface="Calibri" pitchFamily="34" charset="0"/>
              </a:rPr>
              <a:t>Measure free </a:t>
            </a:r>
            <a:r>
              <a:rPr lang="en-US" sz="2400" dirty="0" err="1" smtClean="0">
                <a:latin typeface="Calibri" pitchFamily="34" charset="0"/>
              </a:rPr>
              <a:t>thyroxine</a:t>
            </a:r>
            <a:r>
              <a:rPr lang="en-US" sz="2400" dirty="0" smtClean="0">
                <a:latin typeface="Calibri" pitchFamily="34" charset="0"/>
              </a:rPr>
              <a:t> and thyroid-stimulating hormone</a:t>
            </a:r>
          </a:p>
          <a:p>
            <a:pPr marL="457200" indent="-457200">
              <a:buAutoNum type="alphaUcPeriod"/>
            </a:pPr>
            <a:r>
              <a:rPr lang="en-US" sz="2400" dirty="0" smtClean="0">
                <a:latin typeface="Calibri" pitchFamily="34" charset="0"/>
              </a:rPr>
              <a:t>Monitor menses and reassure the girl</a:t>
            </a:r>
          </a:p>
          <a:p>
            <a:pPr marL="457200" indent="-457200">
              <a:buAutoNum type="alphaUcPeriod"/>
            </a:pPr>
            <a:r>
              <a:rPr lang="en-US" sz="2400" dirty="0" smtClean="0">
                <a:latin typeface="Calibri" pitchFamily="34" charset="0"/>
              </a:rPr>
              <a:t>Obtain a bone age by radiography</a:t>
            </a:r>
          </a:p>
          <a:p>
            <a:pPr marL="457200" indent="-457200">
              <a:buAutoNum type="alphaUcPeriod"/>
            </a:pPr>
            <a:r>
              <a:rPr lang="en-US" sz="2400" dirty="0" smtClean="0">
                <a:latin typeface="Calibri" pitchFamily="34" charset="0"/>
              </a:rPr>
              <a:t>Obtain pelvic ultrasonography</a:t>
            </a:r>
          </a:p>
          <a:p>
            <a:endParaRPr lang="en-US" sz="2400" dirty="0">
              <a:latin typeface="Calibri" pitchFamily="34" charset="0"/>
            </a:endParaRPr>
          </a:p>
        </p:txBody>
      </p:sp>
      <p:sp>
        <p:nvSpPr>
          <p:cNvPr id="4" name="Title 1"/>
          <p:cNvSpPr txBox="1">
            <a:spLocks/>
          </p:cNvSpPr>
          <p:nvPr/>
        </p:nvSpPr>
        <p:spPr>
          <a:xfrm>
            <a:off x="3810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#5</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Box 5"/>
          <p:cNvSpPr txBox="1">
            <a:spLocks noChangeArrowheads="1"/>
          </p:cNvSpPr>
          <p:nvPr/>
        </p:nvSpPr>
        <p:spPr bwMode="auto">
          <a:xfrm>
            <a:off x="381000" y="838201"/>
            <a:ext cx="8534400" cy="6001643"/>
          </a:xfrm>
          <a:prstGeom prst="rect">
            <a:avLst/>
          </a:prstGeom>
          <a:noFill/>
          <a:ln w="9525">
            <a:noFill/>
            <a:miter lim="800000"/>
            <a:headEnd/>
            <a:tailEnd/>
          </a:ln>
        </p:spPr>
        <p:txBody>
          <a:bodyPr wrap="square">
            <a:spAutoFit/>
          </a:bodyPr>
          <a:lstStyle/>
          <a:p>
            <a:r>
              <a:rPr lang="en-US" sz="2400" dirty="0" smtClean="0">
                <a:latin typeface="Calibri" pitchFamily="34" charset="0"/>
              </a:rPr>
              <a:t>A 13 year old </a:t>
            </a:r>
            <a:r>
              <a:rPr lang="en-US" sz="2400" dirty="0">
                <a:latin typeface="Calibri" pitchFamily="34" charset="0"/>
              </a:rPr>
              <a:t>girl comes to your office because her menstrual periods are irregular. She </a:t>
            </a:r>
            <a:r>
              <a:rPr lang="en-US" sz="2400" dirty="0" smtClean="0">
                <a:latin typeface="Calibri" pitchFamily="34" charset="0"/>
              </a:rPr>
              <a:t>had </a:t>
            </a:r>
            <a:r>
              <a:rPr lang="en-US" sz="2400" dirty="0">
                <a:latin typeface="Calibri" pitchFamily="34" charset="0"/>
              </a:rPr>
              <a:t>menarche at 12 years of age and </a:t>
            </a:r>
            <a:r>
              <a:rPr lang="en-US" sz="2400" dirty="0" smtClean="0">
                <a:latin typeface="Calibri" pitchFamily="34" charset="0"/>
              </a:rPr>
              <a:t>has </a:t>
            </a:r>
            <a:r>
              <a:rPr lang="en-US" sz="2400" dirty="0">
                <a:latin typeface="Calibri" pitchFamily="34" charset="0"/>
              </a:rPr>
              <a:t>had only </a:t>
            </a:r>
            <a:r>
              <a:rPr lang="en-US" sz="2400" dirty="0" smtClean="0">
                <a:latin typeface="Calibri" pitchFamily="34" charset="0"/>
              </a:rPr>
              <a:t>4 </a:t>
            </a:r>
            <a:r>
              <a:rPr lang="en-US" sz="2400" dirty="0">
                <a:latin typeface="Calibri" pitchFamily="34" charset="0"/>
              </a:rPr>
              <a:t>menstrual periods over the past year. The periods last for 5 </a:t>
            </a:r>
            <a:r>
              <a:rPr lang="en-US" sz="2400" dirty="0" smtClean="0">
                <a:latin typeface="Calibri" pitchFamily="34" charset="0"/>
              </a:rPr>
              <a:t>-7 </a:t>
            </a:r>
            <a:r>
              <a:rPr lang="en-US" sz="2400" dirty="0">
                <a:latin typeface="Calibri" pitchFamily="34" charset="0"/>
              </a:rPr>
              <a:t>days and </a:t>
            </a:r>
            <a:r>
              <a:rPr lang="en-US" sz="2400" dirty="0" smtClean="0">
                <a:latin typeface="Calibri" pitchFamily="34" charset="0"/>
              </a:rPr>
              <a:t>she uses four </a:t>
            </a:r>
            <a:r>
              <a:rPr lang="en-US" sz="2400" dirty="0">
                <a:latin typeface="Calibri" pitchFamily="34" charset="0"/>
              </a:rPr>
              <a:t>pads per day. She has never been sexually active. She plays no sports, but she swims in the summer for fun. On physical </a:t>
            </a:r>
            <a:r>
              <a:rPr lang="en-US" sz="2400" dirty="0" smtClean="0">
                <a:latin typeface="Calibri" pitchFamily="34" charset="0"/>
              </a:rPr>
              <a:t>exam, weight </a:t>
            </a:r>
            <a:r>
              <a:rPr lang="en-US" sz="2400" dirty="0">
                <a:latin typeface="Calibri" pitchFamily="34" charset="0"/>
              </a:rPr>
              <a:t>and height are </a:t>
            </a:r>
            <a:r>
              <a:rPr lang="en-US" sz="2400" dirty="0" smtClean="0">
                <a:latin typeface="Calibri" pitchFamily="34" charset="0"/>
              </a:rPr>
              <a:t>50th percentile. </a:t>
            </a:r>
            <a:r>
              <a:rPr lang="en-US" sz="2400" dirty="0">
                <a:latin typeface="Calibri" pitchFamily="34" charset="0"/>
              </a:rPr>
              <a:t>She has minimal facial acne and no </a:t>
            </a:r>
            <a:r>
              <a:rPr lang="en-US" sz="2400" dirty="0" err="1">
                <a:latin typeface="Calibri" pitchFamily="34" charset="0"/>
              </a:rPr>
              <a:t>hirsutism</a:t>
            </a:r>
            <a:r>
              <a:rPr lang="en-US" sz="2400" dirty="0">
                <a:latin typeface="Calibri" pitchFamily="34" charset="0"/>
              </a:rPr>
              <a:t> or other skin lesions. Her breast and genital development is </a:t>
            </a:r>
            <a:r>
              <a:rPr lang="en-US" sz="2400" dirty="0" smtClean="0">
                <a:latin typeface="Calibri" pitchFamily="34" charset="0"/>
              </a:rPr>
              <a:t>Tanner stage V.</a:t>
            </a:r>
          </a:p>
          <a:p>
            <a:r>
              <a:rPr lang="en-US" sz="2400" dirty="0" smtClean="0">
                <a:latin typeface="Calibri" pitchFamily="34" charset="0"/>
              </a:rPr>
              <a:t>Of the following, the MOST appropriate management strategy is to:</a:t>
            </a:r>
          </a:p>
          <a:p>
            <a:endParaRPr lang="en-US" sz="2400" dirty="0" smtClean="0">
              <a:latin typeface="Calibri" pitchFamily="34" charset="0"/>
            </a:endParaRPr>
          </a:p>
          <a:p>
            <a:pPr marL="457200" indent="-457200">
              <a:buAutoNum type="alphaUcPeriod"/>
            </a:pPr>
            <a:r>
              <a:rPr lang="en-US" sz="2400" dirty="0" smtClean="0">
                <a:latin typeface="Calibri" pitchFamily="34" charset="0"/>
              </a:rPr>
              <a:t>Measure FSH, LH, and prolactin</a:t>
            </a:r>
          </a:p>
          <a:p>
            <a:pPr marL="457200" indent="-457200">
              <a:buAutoNum type="alphaUcPeriod"/>
            </a:pPr>
            <a:r>
              <a:rPr lang="en-US" sz="2400" dirty="0" smtClean="0">
                <a:latin typeface="Calibri" pitchFamily="34" charset="0"/>
              </a:rPr>
              <a:t>Measure free </a:t>
            </a:r>
            <a:r>
              <a:rPr lang="en-US" sz="2400" dirty="0" err="1" smtClean="0">
                <a:latin typeface="Calibri" pitchFamily="34" charset="0"/>
              </a:rPr>
              <a:t>thyroxine</a:t>
            </a:r>
            <a:r>
              <a:rPr lang="en-US" sz="2400" dirty="0" smtClean="0">
                <a:latin typeface="Calibri" pitchFamily="34" charset="0"/>
              </a:rPr>
              <a:t> and thyroid-stimulating hormone</a:t>
            </a:r>
          </a:p>
          <a:p>
            <a:pPr marL="457200" indent="-457200">
              <a:buAutoNum type="alphaUcPeriod"/>
            </a:pPr>
            <a:r>
              <a:rPr lang="en-US" sz="2400" b="1" dirty="0" smtClean="0">
                <a:solidFill>
                  <a:srgbClr val="FF0000"/>
                </a:solidFill>
                <a:latin typeface="Calibri" pitchFamily="34" charset="0"/>
              </a:rPr>
              <a:t>Monitor menses and reassure the girl</a:t>
            </a:r>
          </a:p>
          <a:p>
            <a:pPr marL="457200" indent="-457200">
              <a:buAutoNum type="alphaUcPeriod"/>
            </a:pPr>
            <a:r>
              <a:rPr lang="en-US" sz="2400" dirty="0" smtClean="0">
                <a:latin typeface="Calibri" pitchFamily="34" charset="0"/>
              </a:rPr>
              <a:t>Obtain a bone age by radiography</a:t>
            </a:r>
          </a:p>
          <a:p>
            <a:pPr marL="457200" indent="-457200">
              <a:buAutoNum type="alphaUcPeriod"/>
            </a:pPr>
            <a:r>
              <a:rPr lang="en-US" sz="2400" dirty="0" smtClean="0">
                <a:latin typeface="Calibri" pitchFamily="34" charset="0"/>
              </a:rPr>
              <a:t>Obtain pelvic ultrasonography</a:t>
            </a:r>
          </a:p>
          <a:p>
            <a:endParaRPr lang="en-US" sz="2400" dirty="0">
              <a:latin typeface="Calibri" pitchFamily="34" charset="0"/>
            </a:endParaRPr>
          </a:p>
        </p:txBody>
      </p:sp>
      <p:sp>
        <p:nvSpPr>
          <p:cNvPr id="4" name="Title 1"/>
          <p:cNvSpPr txBox="1">
            <a:spLocks/>
          </p:cNvSpPr>
          <p:nvPr/>
        </p:nvSpPr>
        <p:spPr>
          <a:xfrm>
            <a:off x="3810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#5</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986815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sz="quarter" idx="4294967295"/>
          </p:nvPr>
        </p:nvSpPr>
        <p:spPr>
          <a:xfrm>
            <a:off x="304800" y="1371600"/>
            <a:ext cx="8610600" cy="5257800"/>
          </a:xfrm>
        </p:spPr>
        <p:txBody>
          <a:bodyPr>
            <a:normAutofit/>
          </a:bodyPr>
          <a:lstStyle/>
          <a:p>
            <a:pPr eaLnBrk="1" hangingPunct="1">
              <a:lnSpc>
                <a:spcPct val="80000"/>
              </a:lnSpc>
              <a:buFont typeface="Wingdings" pitchFamily="2" charset="2"/>
              <a:buNone/>
            </a:pPr>
            <a:r>
              <a:rPr lang="en-US" sz="2400" dirty="0" smtClean="0">
                <a:ea typeface="ＭＳ Ｐゴシック" pitchFamily="34" charset="-128"/>
              </a:rPr>
              <a:t>The parents of a 10-year-old African-American girl think she is “developing too quickly”.  The onset of her menses occurred 3 months ago.  On physical examination,  you note that her breasts and pubic hair are </a:t>
            </a:r>
            <a:r>
              <a:rPr lang="en-US" sz="2400" dirty="0">
                <a:ea typeface="ＭＳ Ｐゴシック" pitchFamily="34" charset="-128"/>
              </a:rPr>
              <a:t>T</a:t>
            </a:r>
            <a:r>
              <a:rPr lang="en-US" sz="2400" dirty="0" smtClean="0">
                <a:ea typeface="ＭＳ Ｐゴシック" pitchFamily="34" charset="-128"/>
              </a:rPr>
              <a:t>anner stage IV.</a:t>
            </a:r>
          </a:p>
          <a:p>
            <a:pPr eaLnBrk="1" hangingPunct="1">
              <a:lnSpc>
                <a:spcPct val="80000"/>
              </a:lnSpc>
              <a:buFont typeface="Wingdings" pitchFamily="2" charset="2"/>
              <a:buNone/>
            </a:pPr>
            <a:endParaRPr lang="en-US" sz="2400" dirty="0" smtClean="0">
              <a:ea typeface="ＭＳ Ｐゴシック" pitchFamily="34" charset="-128"/>
            </a:endParaRPr>
          </a:p>
          <a:p>
            <a:pPr eaLnBrk="1" hangingPunct="1">
              <a:lnSpc>
                <a:spcPct val="80000"/>
              </a:lnSpc>
              <a:buFont typeface="Wingdings" pitchFamily="2" charset="2"/>
              <a:buNone/>
            </a:pPr>
            <a:r>
              <a:rPr lang="en-US" sz="2400" dirty="0" smtClean="0">
                <a:ea typeface="ＭＳ Ｐゴシック" pitchFamily="34" charset="-128"/>
              </a:rPr>
              <a:t>Of the following,  the MOST appropriate next step in evaluating this patient is to:</a:t>
            </a:r>
          </a:p>
          <a:p>
            <a:pPr eaLnBrk="1" hangingPunct="1">
              <a:lnSpc>
                <a:spcPct val="80000"/>
              </a:lnSpc>
              <a:buFont typeface="Wingdings" pitchFamily="2" charset="2"/>
              <a:buNone/>
            </a:pPr>
            <a:endParaRPr lang="en-US" sz="2400" dirty="0" smtClean="0">
              <a:ea typeface="ＭＳ Ｐゴシック" pitchFamily="34" charset="-128"/>
            </a:endParaRPr>
          </a:p>
          <a:p>
            <a:pPr eaLnBrk="1" hangingPunct="1">
              <a:lnSpc>
                <a:spcPct val="80000"/>
              </a:lnSpc>
              <a:buFont typeface="Wingdings" pitchFamily="2" charset="2"/>
              <a:buAutoNum type="alphaUcPeriod"/>
            </a:pPr>
            <a:r>
              <a:rPr lang="en-US" sz="2400" dirty="0" smtClean="0">
                <a:ea typeface="ＭＳ Ｐゴシック" pitchFamily="34" charset="-128"/>
              </a:rPr>
              <a:t>Determine bone age </a:t>
            </a:r>
          </a:p>
          <a:p>
            <a:pPr eaLnBrk="1" hangingPunct="1">
              <a:lnSpc>
                <a:spcPct val="80000"/>
              </a:lnSpc>
              <a:buFont typeface="Wingdings" pitchFamily="2" charset="2"/>
              <a:buAutoNum type="alphaUcPeriod"/>
            </a:pPr>
            <a:r>
              <a:rPr lang="en-US" sz="2400" dirty="0" smtClean="0">
                <a:ea typeface="ＭＳ Ｐゴシック" pitchFamily="34" charset="-128"/>
              </a:rPr>
              <a:t>Obtain a basal LH level</a:t>
            </a:r>
          </a:p>
          <a:p>
            <a:pPr eaLnBrk="1" hangingPunct="1">
              <a:lnSpc>
                <a:spcPct val="80000"/>
              </a:lnSpc>
              <a:buFont typeface="Wingdings" pitchFamily="2" charset="2"/>
              <a:buAutoNum type="alphaUcPeriod"/>
            </a:pPr>
            <a:r>
              <a:rPr lang="en-US" sz="2400" dirty="0" smtClean="0">
                <a:ea typeface="ＭＳ Ｐゴシック" pitchFamily="34" charset="-128"/>
              </a:rPr>
              <a:t>Order a head CT</a:t>
            </a:r>
          </a:p>
          <a:p>
            <a:pPr eaLnBrk="1" hangingPunct="1">
              <a:lnSpc>
                <a:spcPct val="80000"/>
              </a:lnSpc>
              <a:buFont typeface="Wingdings" pitchFamily="2" charset="2"/>
              <a:buAutoNum type="alphaUcPeriod"/>
            </a:pPr>
            <a:r>
              <a:rPr lang="en-US" sz="2400" dirty="0" smtClean="0">
                <a:ea typeface="ＭＳ Ｐゴシック" pitchFamily="34" charset="-128"/>
              </a:rPr>
              <a:t>Order a pelvic ultrasound</a:t>
            </a:r>
          </a:p>
          <a:p>
            <a:pPr eaLnBrk="1" hangingPunct="1">
              <a:lnSpc>
                <a:spcPct val="80000"/>
              </a:lnSpc>
              <a:buFont typeface="Wingdings" pitchFamily="2" charset="2"/>
              <a:buAutoNum type="alphaUcPeriod"/>
            </a:pPr>
            <a:r>
              <a:rPr lang="en-US" sz="2400" dirty="0" smtClean="0">
                <a:ea typeface="ＭＳ Ｐゴシック" pitchFamily="34" charset="-128"/>
              </a:rPr>
              <a:t>Reassure the parents that this is normal development</a:t>
            </a:r>
          </a:p>
        </p:txBody>
      </p:sp>
      <p:sp>
        <p:nvSpPr>
          <p:cNvPr id="3" name="Title 1"/>
          <p:cNvSpPr txBox="1">
            <a:spLocks/>
          </p:cNvSpPr>
          <p:nvPr/>
        </p:nvSpPr>
        <p:spPr>
          <a:xfrm>
            <a:off x="3810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091629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sz="quarter" idx="4294967295"/>
          </p:nvPr>
        </p:nvSpPr>
        <p:spPr>
          <a:xfrm>
            <a:off x="304800" y="1371600"/>
            <a:ext cx="8610600" cy="5257800"/>
          </a:xfrm>
        </p:spPr>
        <p:txBody>
          <a:bodyPr>
            <a:normAutofit/>
          </a:bodyPr>
          <a:lstStyle/>
          <a:p>
            <a:pPr eaLnBrk="1" hangingPunct="1">
              <a:lnSpc>
                <a:spcPct val="80000"/>
              </a:lnSpc>
              <a:buFont typeface="Wingdings" pitchFamily="2" charset="2"/>
              <a:buNone/>
            </a:pPr>
            <a:r>
              <a:rPr lang="en-US" sz="2400" dirty="0" smtClean="0">
                <a:ea typeface="ＭＳ Ｐゴシック" pitchFamily="34" charset="-128"/>
              </a:rPr>
              <a:t>The parents of a 10-year-old African-American girl think she is “developing too quickly”.  The onset of her menses occurred 3 months ago.  On physical examination,  you note that her breasts and pubic hair are </a:t>
            </a:r>
            <a:r>
              <a:rPr lang="en-US" sz="2400" dirty="0">
                <a:ea typeface="ＭＳ Ｐゴシック" pitchFamily="34" charset="-128"/>
              </a:rPr>
              <a:t>T</a:t>
            </a:r>
            <a:r>
              <a:rPr lang="en-US" sz="2400" dirty="0" smtClean="0">
                <a:ea typeface="ＭＳ Ｐゴシック" pitchFamily="34" charset="-128"/>
              </a:rPr>
              <a:t>anner stage IV.</a:t>
            </a:r>
          </a:p>
          <a:p>
            <a:pPr eaLnBrk="1" hangingPunct="1">
              <a:lnSpc>
                <a:spcPct val="80000"/>
              </a:lnSpc>
              <a:buFont typeface="Wingdings" pitchFamily="2" charset="2"/>
              <a:buNone/>
            </a:pPr>
            <a:endParaRPr lang="en-US" sz="2400" dirty="0" smtClean="0">
              <a:ea typeface="ＭＳ Ｐゴシック" pitchFamily="34" charset="-128"/>
            </a:endParaRPr>
          </a:p>
          <a:p>
            <a:pPr eaLnBrk="1" hangingPunct="1">
              <a:lnSpc>
                <a:spcPct val="80000"/>
              </a:lnSpc>
              <a:buFont typeface="Wingdings" pitchFamily="2" charset="2"/>
              <a:buNone/>
            </a:pPr>
            <a:r>
              <a:rPr lang="en-US" sz="2400" dirty="0" smtClean="0">
                <a:ea typeface="ＭＳ Ｐゴシック" pitchFamily="34" charset="-128"/>
              </a:rPr>
              <a:t>Of the following,  the MOST appropriate next step in evaluating this patient is to:</a:t>
            </a:r>
          </a:p>
          <a:p>
            <a:pPr eaLnBrk="1" hangingPunct="1">
              <a:lnSpc>
                <a:spcPct val="80000"/>
              </a:lnSpc>
              <a:buFont typeface="Wingdings" pitchFamily="2" charset="2"/>
              <a:buNone/>
            </a:pPr>
            <a:endParaRPr lang="en-US" sz="2400" dirty="0" smtClean="0">
              <a:ea typeface="ＭＳ Ｐゴシック" pitchFamily="34" charset="-128"/>
            </a:endParaRPr>
          </a:p>
          <a:p>
            <a:pPr eaLnBrk="1" hangingPunct="1">
              <a:lnSpc>
                <a:spcPct val="80000"/>
              </a:lnSpc>
              <a:buFont typeface="Wingdings" pitchFamily="2" charset="2"/>
              <a:buAutoNum type="alphaUcPeriod"/>
            </a:pPr>
            <a:r>
              <a:rPr lang="en-US" sz="2400" dirty="0" smtClean="0">
                <a:ea typeface="ＭＳ Ｐゴシック" pitchFamily="34" charset="-128"/>
              </a:rPr>
              <a:t>Determine bone age </a:t>
            </a:r>
          </a:p>
          <a:p>
            <a:pPr eaLnBrk="1" hangingPunct="1">
              <a:lnSpc>
                <a:spcPct val="80000"/>
              </a:lnSpc>
              <a:buFont typeface="Wingdings" pitchFamily="2" charset="2"/>
              <a:buAutoNum type="alphaUcPeriod"/>
            </a:pPr>
            <a:r>
              <a:rPr lang="en-US" sz="2400" dirty="0" smtClean="0">
                <a:ea typeface="ＭＳ Ｐゴシック" pitchFamily="34" charset="-128"/>
              </a:rPr>
              <a:t>Obtain a basal LH level</a:t>
            </a:r>
          </a:p>
          <a:p>
            <a:pPr eaLnBrk="1" hangingPunct="1">
              <a:lnSpc>
                <a:spcPct val="80000"/>
              </a:lnSpc>
              <a:buFont typeface="Wingdings" pitchFamily="2" charset="2"/>
              <a:buAutoNum type="alphaUcPeriod"/>
            </a:pPr>
            <a:r>
              <a:rPr lang="en-US" sz="2400" dirty="0" smtClean="0">
                <a:ea typeface="ＭＳ Ｐゴシック" pitchFamily="34" charset="-128"/>
              </a:rPr>
              <a:t>Order a head CT</a:t>
            </a:r>
          </a:p>
          <a:p>
            <a:pPr eaLnBrk="1" hangingPunct="1">
              <a:lnSpc>
                <a:spcPct val="80000"/>
              </a:lnSpc>
              <a:buFont typeface="Wingdings" pitchFamily="2" charset="2"/>
              <a:buAutoNum type="alphaUcPeriod"/>
            </a:pPr>
            <a:r>
              <a:rPr lang="en-US" sz="2400" dirty="0" smtClean="0">
                <a:ea typeface="ＭＳ Ｐゴシック" pitchFamily="34" charset="-128"/>
              </a:rPr>
              <a:t>Order a pelvic ultrasound</a:t>
            </a:r>
          </a:p>
          <a:p>
            <a:pPr eaLnBrk="1" hangingPunct="1">
              <a:lnSpc>
                <a:spcPct val="80000"/>
              </a:lnSpc>
              <a:buFont typeface="Wingdings" pitchFamily="2" charset="2"/>
              <a:buAutoNum type="alphaUcPeriod"/>
            </a:pPr>
            <a:r>
              <a:rPr lang="en-US" sz="2400" b="1" dirty="0" smtClean="0">
                <a:solidFill>
                  <a:srgbClr val="FF0000"/>
                </a:solidFill>
                <a:ea typeface="ＭＳ Ｐゴシック" pitchFamily="34" charset="-128"/>
              </a:rPr>
              <a:t>Reassure the parents that this is normal development</a:t>
            </a:r>
          </a:p>
        </p:txBody>
      </p:sp>
      <p:sp>
        <p:nvSpPr>
          <p:cNvPr id="3" name="Title 1"/>
          <p:cNvSpPr txBox="1">
            <a:spLocks/>
          </p:cNvSpPr>
          <p:nvPr/>
        </p:nvSpPr>
        <p:spPr>
          <a:xfrm>
            <a:off x="3810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0661417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sz="quarter" idx="4294967295"/>
          </p:nvPr>
        </p:nvSpPr>
        <p:spPr>
          <a:xfrm>
            <a:off x="457200" y="1371600"/>
            <a:ext cx="8458200" cy="5334000"/>
          </a:xfrm>
        </p:spPr>
        <p:txBody>
          <a:bodyPr>
            <a:noAutofit/>
          </a:bodyPr>
          <a:lstStyle/>
          <a:p>
            <a:pPr eaLnBrk="1" hangingPunct="1">
              <a:lnSpc>
                <a:spcPct val="80000"/>
              </a:lnSpc>
              <a:buFont typeface="Wingdings" pitchFamily="2" charset="2"/>
              <a:buNone/>
            </a:pPr>
            <a:r>
              <a:rPr lang="en-US" sz="2400" dirty="0" smtClean="0">
                <a:ea typeface="ＭＳ Ｐゴシック" pitchFamily="34" charset="-128"/>
              </a:rPr>
              <a:t>A 7 year old boy is referred for precocious puberty.  He has had pubic hair since age 3 and axillary hair and odor since age 4.  Both are increasing. Physical exam reveals height of 95</a:t>
            </a:r>
            <a:r>
              <a:rPr lang="en-US" sz="2400" baseline="30000" dirty="0" smtClean="0">
                <a:ea typeface="ＭＳ Ｐゴシック" pitchFamily="34" charset="-128"/>
              </a:rPr>
              <a:t>th</a:t>
            </a:r>
            <a:r>
              <a:rPr lang="en-US" sz="2400" dirty="0" smtClean="0">
                <a:ea typeface="ＭＳ Ｐゴシック" pitchFamily="34" charset="-128"/>
              </a:rPr>
              <a:t> percentile, weight 75</a:t>
            </a:r>
            <a:r>
              <a:rPr lang="en-US" sz="2400" baseline="30000" dirty="0" smtClean="0">
                <a:ea typeface="ＭＳ Ｐゴシック" pitchFamily="34" charset="-128"/>
              </a:rPr>
              <a:t>th</a:t>
            </a:r>
            <a:r>
              <a:rPr lang="en-US" sz="2400" dirty="0" smtClean="0">
                <a:ea typeface="ＭＳ Ｐゴシック" pitchFamily="34" charset="-128"/>
              </a:rPr>
              <a:t> percentile, facial acne, axillary hair, Tanner III pubic hair, testicular volume of 8 cc.</a:t>
            </a:r>
          </a:p>
          <a:p>
            <a:pPr eaLnBrk="1" hangingPunct="1">
              <a:lnSpc>
                <a:spcPct val="80000"/>
              </a:lnSpc>
              <a:buFont typeface="Wingdings" pitchFamily="2" charset="2"/>
              <a:buNone/>
            </a:pPr>
            <a:r>
              <a:rPr lang="en-US" sz="2400" dirty="0" smtClean="0">
                <a:ea typeface="ＭＳ Ｐゴシック" pitchFamily="34" charset="-128"/>
              </a:rPr>
              <a:t>Laboratory evaluation shows</a:t>
            </a:r>
            <a:r>
              <a:rPr lang="en-US" sz="2400" dirty="0">
                <a:ea typeface="ＭＳ Ｐゴシック" pitchFamily="34" charset="-128"/>
              </a:rPr>
              <a:t> </a:t>
            </a:r>
            <a:r>
              <a:rPr lang="en-US" sz="2400" dirty="0" smtClean="0">
                <a:ea typeface="ＭＳ Ｐゴシック" pitchFamily="34" charset="-128"/>
              </a:rPr>
              <a:t>pubertal values of gonadotropins and testosterone. </a:t>
            </a:r>
          </a:p>
          <a:p>
            <a:pPr eaLnBrk="1" hangingPunct="1">
              <a:lnSpc>
                <a:spcPct val="80000"/>
              </a:lnSpc>
              <a:buFont typeface="Wingdings" pitchFamily="2" charset="2"/>
              <a:buNone/>
            </a:pPr>
            <a:r>
              <a:rPr lang="en-US" sz="2400" dirty="0" smtClean="0">
                <a:ea typeface="ＭＳ Ｐゴシック" pitchFamily="34" charset="-128"/>
              </a:rPr>
              <a:t>His bone age is advanced at 12 years and 6 months.</a:t>
            </a:r>
          </a:p>
          <a:p>
            <a:pPr eaLnBrk="1" hangingPunct="1">
              <a:lnSpc>
                <a:spcPct val="80000"/>
              </a:lnSpc>
              <a:buFont typeface="Wingdings" pitchFamily="2" charset="2"/>
              <a:buNone/>
            </a:pPr>
            <a:r>
              <a:rPr lang="en-US" sz="2400" dirty="0" smtClean="0">
                <a:ea typeface="ＭＳ Ｐゴシック" pitchFamily="34" charset="-128"/>
              </a:rPr>
              <a:t>Which of the following radiological studies would MOST likely reveal the underlying etiology:</a:t>
            </a:r>
          </a:p>
          <a:p>
            <a:pPr eaLnBrk="1" hangingPunct="1">
              <a:lnSpc>
                <a:spcPct val="80000"/>
              </a:lnSpc>
              <a:buFont typeface="Wingdings" pitchFamily="2" charset="2"/>
              <a:buNone/>
            </a:pPr>
            <a:endParaRPr lang="en-US" sz="2400" dirty="0" smtClean="0">
              <a:ea typeface="ＭＳ Ｐゴシック" pitchFamily="34" charset="-128"/>
            </a:endParaRPr>
          </a:p>
          <a:p>
            <a:pPr eaLnBrk="1" hangingPunct="1">
              <a:lnSpc>
                <a:spcPct val="80000"/>
              </a:lnSpc>
              <a:buFont typeface="Wingdings" pitchFamily="2" charset="2"/>
              <a:buAutoNum type="alphaUcPeriod"/>
            </a:pPr>
            <a:r>
              <a:rPr lang="en-US" sz="2400" dirty="0" smtClean="0">
                <a:ea typeface="ＭＳ Ｐゴシック" pitchFamily="34" charset="-128"/>
              </a:rPr>
              <a:t>Abdominal ultrasound</a:t>
            </a:r>
          </a:p>
          <a:p>
            <a:pPr eaLnBrk="1" hangingPunct="1">
              <a:lnSpc>
                <a:spcPct val="80000"/>
              </a:lnSpc>
              <a:buFont typeface="Wingdings" pitchFamily="2" charset="2"/>
              <a:buAutoNum type="alphaUcPeriod"/>
            </a:pPr>
            <a:r>
              <a:rPr lang="en-US" sz="2400" dirty="0" smtClean="0">
                <a:ea typeface="ＭＳ Ｐゴシック" pitchFamily="34" charset="-128"/>
              </a:rPr>
              <a:t>Testicular ultrasound</a:t>
            </a:r>
          </a:p>
          <a:p>
            <a:pPr eaLnBrk="1" hangingPunct="1">
              <a:lnSpc>
                <a:spcPct val="80000"/>
              </a:lnSpc>
              <a:buFont typeface="Wingdings" pitchFamily="2" charset="2"/>
              <a:buAutoNum type="alphaUcPeriod"/>
            </a:pPr>
            <a:r>
              <a:rPr lang="en-US" sz="2400" dirty="0" smtClean="0">
                <a:ea typeface="ＭＳ Ｐゴシック" pitchFamily="34" charset="-128"/>
              </a:rPr>
              <a:t>MRI of the abdomen</a:t>
            </a:r>
          </a:p>
          <a:p>
            <a:pPr eaLnBrk="1" hangingPunct="1">
              <a:lnSpc>
                <a:spcPct val="80000"/>
              </a:lnSpc>
              <a:buFont typeface="Wingdings" pitchFamily="2" charset="2"/>
              <a:buAutoNum type="alphaUcPeriod"/>
            </a:pPr>
            <a:r>
              <a:rPr lang="en-US" sz="2400" dirty="0" smtClean="0">
                <a:ea typeface="ＭＳ Ｐゴシック" pitchFamily="34" charset="-128"/>
              </a:rPr>
              <a:t>MRI of the brain</a:t>
            </a:r>
          </a:p>
        </p:txBody>
      </p:sp>
      <p:sp>
        <p:nvSpPr>
          <p:cNvPr id="4"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#7</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34405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sz="quarter" idx="4294967295"/>
          </p:nvPr>
        </p:nvSpPr>
        <p:spPr>
          <a:xfrm>
            <a:off x="457200" y="1371600"/>
            <a:ext cx="8458200" cy="5334000"/>
          </a:xfrm>
        </p:spPr>
        <p:txBody>
          <a:bodyPr>
            <a:noAutofit/>
          </a:bodyPr>
          <a:lstStyle/>
          <a:p>
            <a:pPr eaLnBrk="1" hangingPunct="1">
              <a:lnSpc>
                <a:spcPct val="80000"/>
              </a:lnSpc>
              <a:buFont typeface="Wingdings" pitchFamily="2" charset="2"/>
              <a:buNone/>
            </a:pPr>
            <a:r>
              <a:rPr lang="en-US" sz="2400" dirty="0" smtClean="0">
                <a:ea typeface="ＭＳ Ｐゴシック" pitchFamily="34" charset="-128"/>
              </a:rPr>
              <a:t>A 7 year old boy is referred for precocious puberty.  He has had pubic hair since age 3 and axillary hair and odor since age 4.  Both are increasing. Physical exam reveals height of 95</a:t>
            </a:r>
            <a:r>
              <a:rPr lang="en-US" sz="2400" baseline="30000" dirty="0" smtClean="0">
                <a:ea typeface="ＭＳ Ｐゴシック" pitchFamily="34" charset="-128"/>
              </a:rPr>
              <a:t>th</a:t>
            </a:r>
            <a:r>
              <a:rPr lang="en-US" sz="2400" dirty="0" smtClean="0">
                <a:ea typeface="ＭＳ Ｐゴシック" pitchFamily="34" charset="-128"/>
              </a:rPr>
              <a:t> percentile, weight 75</a:t>
            </a:r>
            <a:r>
              <a:rPr lang="en-US" sz="2400" baseline="30000" dirty="0" smtClean="0">
                <a:ea typeface="ＭＳ Ｐゴシック" pitchFamily="34" charset="-128"/>
              </a:rPr>
              <a:t>th</a:t>
            </a:r>
            <a:r>
              <a:rPr lang="en-US" sz="2400" dirty="0" smtClean="0">
                <a:ea typeface="ＭＳ Ｐゴシック" pitchFamily="34" charset="-128"/>
              </a:rPr>
              <a:t> percentile, facial acne, axillary hair, Tanner III pubic hair, testicular volume of 8 cc.</a:t>
            </a:r>
          </a:p>
          <a:p>
            <a:pPr eaLnBrk="1" hangingPunct="1">
              <a:lnSpc>
                <a:spcPct val="80000"/>
              </a:lnSpc>
              <a:buFont typeface="Wingdings" pitchFamily="2" charset="2"/>
              <a:buNone/>
            </a:pPr>
            <a:r>
              <a:rPr lang="en-US" sz="2400" dirty="0" smtClean="0">
                <a:ea typeface="ＭＳ Ｐゴシック" pitchFamily="34" charset="-128"/>
              </a:rPr>
              <a:t>Laboratory evaluation shows</a:t>
            </a:r>
            <a:r>
              <a:rPr lang="en-US" sz="2400" dirty="0">
                <a:ea typeface="ＭＳ Ｐゴシック" pitchFamily="34" charset="-128"/>
              </a:rPr>
              <a:t> </a:t>
            </a:r>
            <a:r>
              <a:rPr lang="en-US" sz="2400" dirty="0" smtClean="0">
                <a:ea typeface="ＭＳ Ｐゴシック" pitchFamily="34" charset="-128"/>
              </a:rPr>
              <a:t>pubertal values of gonadotropins and testosterone. </a:t>
            </a:r>
          </a:p>
          <a:p>
            <a:pPr eaLnBrk="1" hangingPunct="1">
              <a:lnSpc>
                <a:spcPct val="80000"/>
              </a:lnSpc>
              <a:buFont typeface="Wingdings" pitchFamily="2" charset="2"/>
              <a:buNone/>
            </a:pPr>
            <a:r>
              <a:rPr lang="en-US" sz="2400" dirty="0" smtClean="0">
                <a:ea typeface="ＭＳ Ｐゴシック" pitchFamily="34" charset="-128"/>
              </a:rPr>
              <a:t>His bone age is advanced at 12 years and 6 months.</a:t>
            </a:r>
          </a:p>
          <a:p>
            <a:pPr eaLnBrk="1" hangingPunct="1">
              <a:lnSpc>
                <a:spcPct val="80000"/>
              </a:lnSpc>
              <a:buFont typeface="Wingdings" pitchFamily="2" charset="2"/>
              <a:buNone/>
            </a:pPr>
            <a:r>
              <a:rPr lang="en-US" sz="2400" dirty="0" smtClean="0">
                <a:ea typeface="ＭＳ Ｐゴシック" pitchFamily="34" charset="-128"/>
              </a:rPr>
              <a:t>Which of the following radiological studies would MOST likely reveal the underlying etiology:</a:t>
            </a:r>
          </a:p>
          <a:p>
            <a:pPr eaLnBrk="1" hangingPunct="1">
              <a:lnSpc>
                <a:spcPct val="80000"/>
              </a:lnSpc>
              <a:buFont typeface="Wingdings" pitchFamily="2" charset="2"/>
              <a:buNone/>
            </a:pPr>
            <a:endParaRPr lang="en-US" sz="2400" dirty="0" smtClean="0">
              <a:ea typeface="ＭＳ Ｐゴシック" pitchFamily="34" charset="-128"/>
            </a:endParaRPr>
          </a:p>
          <a:p>
            <a:pPr eaLnBrk="1" hangingPunct="1">
              <a:lnSpc>
                <a:spcPct val="80000"/>
              </a:lnSpc>
              <a:buFont typeface="Wingdings" pitchFamily="2" charset="2"/>
              <a:buAutoNum type="alphaUcPeriod"/>
            </a:pPr>
            <a:r>
              <a:rPr lang="en-US" sz="2400" dirty="0" smtClean="0">
                <a:ea typeface="ＭＳ Ｐゴシック" pitchFamily="34" charset="-128"/>
              </a:rPr>
              <a:t>Abdominal ultrasound</a:t>
            </a:r>
          </a:p>
          <a:p>
            <a:pPr eaLnBrk="1" hangingPunct="1">
              <a:lnSpc>
                <a:spcPct val="80000"/>
              </a:lnSpc>
              <a:buFont typeface="Wingdings" pitchFamily="2" charset="2"/>
              <a:buAutoNum type="alphaUcPeriod"/>
            </a:pPr>
            <a:r>
              <a:rPr lang="en-US" sz="2400" dirty="0" smtClean="0">
                <a:ea typeface="ＭＳ Ｐゴシック" pitchFamily="34" charset="-128"/>
              </a:rPr>
              <a:t>Testicular ultrasound</a:t>
            </a:r>
          </a:p>
          <a:p>
            <a:pPr eaLnBrk="1" hangingPunct="1">
              <a:lnSpc>
                <a:spcPct val="80000"/>
              </a:lnSpc>
              <a:buFont typeface="Wingdings" pitchFamily="2" charset="2"/>
              <a:buAutoNum type="alphaUcPeriod"/>
            </a:pPr>
            <a:r>
              <a:rPr lang="en-US" sz="2400" dirty="0" smtClean="0">
                <a:ea typeface="ＭＳ Ｐゴシック" pitchFamily="34" charset="-128"/>
              </a:rPr>
              <a:t>MRI of the abdomen</a:t>
            </a:r>
          </a:p>
          <a:p>
            <a:pPr eaLnBrk="1" hangingPunct="1">
              <a:lnSpc>
                <a:spcPct val="80000"/>
              </a:lnSpc>
              <a:buFont typeface="Wingdings" pitchFamily="2" charset="2"/>
              <a:buAutoNum type="alphaUcPeriod"/>
            </a:pPr>
            <a:r>
              <a:rPr lang="en-US" sz="2400" b="1" dirty="0" smtClean="0">
                <a:solidFill>
                  <a:srgbClr val="FF0000"/>
                </a:solidFill>
                <a:ea typeface="ＭＳ Ｐゴシック" pitchFamily="34" charset="-128"/>
              </a:rPr>
              <a:t>MRI of the brain</a:t>
            </a:r>
          </a:p>
        </p:txBody>
      </p:sp>
      <p:sp>
        <p:nvSpPr>
          <p:cNvPr id="4"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#7</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47485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sz="quarter" idx="4294967295"/>
          </p:nvPr>
        </p:nvSpPr>
        <p:spPr>
          <a:xfrm>
            <a:off x="457200" y="914400"/>
            <a:ext cx="8458200" cy="5788025"/>
          </a:xfrm>
        </p:spPr>
        <p:txBody>
          <a:bodyPr>
            <a:noAutofit/>
          </a:bodyPr>
          <a:lstStyle/>
          <a:p>
            <a:pPr eaLnBrk="1" hangingPunct="1">
              <a:lnSpc>
                <a:spcPct val="90000"/>
              </a:lnSpc>
              <a:buFont typeface="Wingdings" pitchFamily="2" charset="2"/>
              <a:buNone/>
            </a:pPr>
            <a:r>
              <a:rPr lang="en-US" sz="2400" dirty="0" smtClean="0">
                <a:ea typeface="ＭＳ Ｐゴシック" pitchFamily="34" charset="-128"/>
              </a:rPr>
              <a:t>A 3 year old girl is referred for breast development.  Her mother states that she had small breast buds after birth, which slowly went away by age 2.  Over the last year, she has had increasing breast size bilaterally, and last month she had some vaginal bleeding.  There has not been any pubic hair, axillary hair or odor.</a:t>
            </a:r>
          </a:p>
          <a:p>
            <a:pPr eaLnBrk="1" hangingPunct="1">
              <a:lnSpc>
                <a:spcPct val="90000"/>
              </a:lnSpc>
              <a:buFont typeface="Wingdings" pitchFamily="2" charset="2"/>
              <a:buNone/>
            </a:pPr>
            <a:r>
              <a:rPr lang="en-US" sz="2400" dirty="0" smtClean="0">
                <a:ea typeface="ＭＳ Ｐゴシック" pitchFamily="34" charset="-128"/>
              </a:rPr>
              <a:t>Physical exam is significant for multiple café-au-</a:t>
            </a:r>
            <a:r>
              <a:rPr lang="en-US" sz="2400" dirty="0" err="1" smtClean="0">
                <a:ea typeface="ＭＳ Ｐゴシック" pitchFamily="34" charset="-128"/>
              </a:rPr>
              <a:t>lait</a:t>
            </a:r>
            <a:r>
              <a:rPr lang="en-US" sz="2400" dirty="0" smtClean="0">
                <a:ea typeface="ＭＳ Ｐゴシック" pitchFamily="34" charset="-128"/>
              </a:rPr>
              <a:t> spots and bilateral Tanner III breasts with areolar hyperpigmentation and enlargement.</a:t>
            </a:r>
          </a:p>
          <a:p>
            <a:pPr eaLnBrk="1" hangingPunct="1">
              <a:lnSpc>
                <a:spcPct val="90000"/>
              </a:lnSpc>
              <a:buFont typeface="Wingdings" pitchFamily="2" charset="2"/>
              <a:buNone/>
            </a:pPr>
            <a:r>
              <a:rPr lang="en-US" sz="2400" dirty="0" smtClean="0">
                <a:ea typeface="ＭＳ Ｐゴシック" pitchFamily="34" charset="-128"/>
              </a:rPr>
              <a:t>The MOST likely additional finding in this girl would be:</a:t>
            </a:r>
          </a:p>
          <a:p>
            <a:pPr eaLnBrk="1" hangingPunct="1">
              <a:lnSpc>
                <a:spcPct val="90000"/>
              </a:lnSpc>
              <a:buFont typeface="Wingdings" pitchFamily="2" charset="2"/>
              <a:buNone/>
            </a:pPr>
            <a:endParaRPr lang="en-US" sz="1400" dirty="0" smtClean="0">
              <a:ea typeface="ＭＳ Ｐゴシック" pitchFamily="34" charset="-128"/>
            </a:endParaRPr>
          </a:p>
          <a:p>
            <a:pPr eaLnBrk="1" hangingPunct="1">
              <a:lnSpc>
                <a:spcPct val="90000"/>
              </a:lnSpc>
              <a:buFont typeface="Wingdings" pitchFamily="2" charset="2"/>
              <a:buAutoNum type="alphaUcPeriod"/>
            </a:pPr>
            <a:r>
              <a:rPr lang="en-US" sz="2400" dirty="0" err="1" smtClean="0">
                <a:ea typeface="ＭＳ Ｐゴシック" pitchFamily="34" charset="-128"/>
              </a:rPr>
              <a:t>Neurofibromas</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CNS </a:t>
            </a:r>
            <a:r>
              <a:rPr lang="en-US" sz="2400" dirty="0" err="1" smtClean="0">
                <a:ea typeface="ＭＳ Ｐゴシック" pitchFamily="34" charset="-128"/>
              </a:rPr>
              <a:t>hemangiomas</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Fibrous dysplasia</a:t>
            </a:r>
          </a:p>
          <a:p>
            <a:pPr eaLnBrk="1" hangingPunct="1">
              <a:lnSpc>
                <a:spcPct val="90000"/>
              </a:lnSpc>
              <a:buFont typeface="Wingdings" pitchFamily="2" charset="2"/>
              <a:buAutoNum type="alphaUcPeriod"/>
            </a:pPr>
            <a:r>
              <a:rPr lang="en-US" sz="2400" dirty="0" smtClean="0">
                <a:ea typeface="ＭＳ Ｐゴシック" pitchFamily="34" charset="-128"/>
              </a:rPr>
              <a:t>Seizure disorder</a:t>
            </a:r>
          </a:p>
          <a:p>
            <a:pPr eaLnBrk="1" hangingPunct="1">
              <a:lnSpc>
                <a:spcPct val="90000"/>
              </a:lnSpc>
              <a:buFont typeface="Wingdings" pitchFamily="2" charset="2"/>
              <a:buAutoNum type="alphaUcPeriod"/>
            </a:pPr>
            <a:r>
              <a:rPr lang="en-US" sz="2400" dirty="0" err="1" smtClean="0">
                <a:ea typeface="ＭＳ Ｐゴシック" pitchFamily="34" charset="-128"/>
              </a:rPr>
              <a:t>Hyperphosphatemia</a:t>
            </a:r>
            <a:endParaRPr lang="en-US" sz="2400" dirty="0" smtClean="0">
              <a:ea typeface="ＭＳ Ｐゴシック" pitchFamily="34" charset="-128"/>
            </a:endParaRPr>
          </a:p>
        </p:txBody>
      </p:sp>
      <p:pic>
        <p:nvPicPr>
          <p:cNvPr id="46083" name="Picture 3"/>
          <p:cNvPicPr>
            <a:picLocks noChangeAspect="1"/>
          </p:cNvPicPr>
          <p:nvPr/>
        </p:nvPicPr>
        <p:blipFill>
          <a:blip r:embed="rId3" cstate="print"/>
          <a:srcRect/>
          <a:stretch>
            <a:fillRect/>
          </a:stretch>
        </p:blipFill>
        <p:spPr bwMode="auto">
          <a:xfrm>
            <a:off x="5029200" y="4495800"/>
            <a:ext cx="3249612" cy="2201862"/>
          </a:xfrm>
          <a:prstGeom prst="rect">
            <a:avLst/>
          </a:prstGeom>
          <a:noFill/>
          <a:ln w="9525">
            <a:noFill/>
            <a:miter lim="800000"/>
            <a:headEnd/>
            <a:tailEnd/>
          </a:ln>
        </p:spPr>
      </p:pic>
      <p:sp>
        <p:nvSpPr>
          <p:cNvPr id="4"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#8</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13323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sz="quarter" idx="4294967295"/>
          </p:nvPr>
        </p:nvSpPr>
        <p:spPr>
          <a:xfrm>
            <a:off x="457200" y="914400"/>
            <a:ext cx="8458200" cy="5788025"/>
          </a:xfrm>
        </p:spPr>
        <p:txBody>
          <a:bodyPr>
            <a:noAutofit/>
          </a:bodyPr>
          <a:lstStyle/>
          <a:p>
            <a:pPr eaLnBrk="1" hangingPunct="1">
              <a:lnSpc>
                <a:spcPct val="90000"/>
              </a:lnSpc>
              <a:buFont typeface="Wingdings" pitchFamily="2" charset="2"/>
              <a:buNone/>
            </a:pPr>
            <a:r>
              <a:rPr lang="en-US" sz="2400" dirty="0" smtClean="0">
                <a:ea typeface="ＭＳ Ｐゴシック" pitchFamily="34" charset="-128"/>
              </a:rPr>
              <a:t>A 3 year old girl is referred for breast development.  Her mother states that she had small breast buds after birth, which slowly went away by age 2.  Over the last year, she has had increasing breast size bilaterally, and last month she had some vaginal bleeding.  There has not been any pubic hair, axillary hair or odor.</a:t>
            </a:r>
          </a:p>
          <a:p>
            <a:pPr eaLnBrk="1" hangingPunct="1">
              <a:lnSpc>
                <a:spcPct val="90000"/>
              </a:lnSpc>
              <a:buFont typeface="Wingdings" pitchFamily="2" charset="2"/>
              <a:buNone/>
            </a:pPr>
            <a:r>
              <a:rPr lang="en-US" sz="2400" dirty="0" smtClean="0">
                <a:ea typeface="ＭＳ Ｐゴシック" pitchFamily="34" charset="-128"/>
              </a:rPr>
              <a:t>Physical exam is significant for multiple café-au-</a:t>
            </a:r>
            <a:r>
              <a:rPr lang="en-US" sz="2400" dirty="0" err="1" smtClean="0">
                <a:ea typeface="ＭＳ Ｐゴシック" pitchFamily="34" charset="-128"/>
              </a:rPr>
              <a:t>lait</a:t>
            </a:r>
            <a:r>
              <a:rPr lang="en-US" sz="2400" dirty="0" smtClean="0">
                <a:ea typeface="ＭＳ Ｐゴシック" pitchFamily="34" charset="-128"/>
              </a:rPr>
              <a:t> spots and bilateral Tanner III breasts with areolar hyperpigmentation and enlargement.</a:t>
            </a:r>
          </a:p>
          <a:p>
            <a:pPr eaLnBrk="1" hangingPunct="1">
              <a:lnSpc>
                <a:spcPct val="90000"/>
              </a:lnSpc>
              <a:buFont typeface="Wingdings" pitchFamily="2" charset="2"/>
              <a:buNone/>
            </a:pPr>
            <a:r>
              <a:rPr lang="en-US" sz="2400" dirty="0" smtClean="0">
                <a:ea typeface="ＭＳ Ｐゴシック" pitchFamily="34" charset="-128"/>
              </a:rPr>
              <a:t>The MOST likely additional finding in this girl would be:</a:t>
            </a:r>
          </a:p>
          <a:p>
            <a:pPr eaLnBrk="1" hangingPunct="1">
              <a:lnSpc>
                <a:spcPct val="90000"/>
              </a:lnSpc>
              <a:buFont typeface="Wingdings" pitchFamily="2" charset="2"/>
              <a:buNone/>
            </a:pPr>
            <a:endParaRPr lang="en-US" sz="1400" dirty="0" smtClean="0">
              <a:ea typeface="ＭＳ Ｐゴシック" pitchFamily="34" charset="-128"/>
            </a:endParaRPr>
          </a:p>
          <a:p>
            <a:pPr eaLnBrk="1" hangingPunct="1">
              <a:lnSpc>
                <a:spcPct val="90000"/>
              </a:lnSpc>
              <a:buFont typeface="Wingdings" pitchFamily="2" charset="2"/>
              <a:buAutoNum type="alphaUcPeriod"/>
            </a:pPr>
            <a:r>
              <a:rPr lang="en-US" sz="2400" dirty="0" err="1" smtClean="0">
                <a:ea typeface="ＭＳ Ｐゴシック" pitchFamily="34" charset="-128"/>
              </a:rPr>
              <a:t>Neurofibromas</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CNS </a:t>
            </a:r>
            <a:r>
              <a:rPr lang="en-US" sz="2400" dirty="0" err="1" smtClean="0">
                <a:ea typeface="ＭＳ Ｐゴシック" pitchFamily="34" charset="-128"/>
              </a:rPr>
              <a:t>hemangiomas</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b="1" dirty="0" smtClean="0">
                <a:solidFill>
                  <a:srgbClr val="FF0000"/>
                </a:solidFill>
                <a:ea typeface="ＭＳ Ｐゴシック" pitchFamily="34" charset="-128"/>
              </a:rPr>
              <a:t>Fibrous dysplasia</a:t>
            </a:r>
          </a:p>
          <a:p>
            <a:pPr eaLnBrk="1" hangingPunct="1">
              <a:lnSpc>
                <a:spcPct val="90000"/>
              </a:lnSpc>
              <a:buFont typeface="Wingdings" pitchFamily="2" charset="2"/>
              <a:buAutoNum type="alphaUcPeriod"/>
            </a:pPr>
            <a:r>
              <a:rPr lang="en-US" sz="2400" dirty="0" smtClean="0">
                <a:ea typeface="ＭＳ Ｐゴシック" pitchFamily="34" charset="-128"/>
              </a:rPr>
              <a:t>Seizure disorder</a:t>
            </a:r>
          </a:p>
          <a:p>
            <a:pPr eaLnBrk="1" hangingPunct="1">
              <a:lnSpc>
                <a:spcPct val="90000"/>
              </a:lnSpc>
              <a:buFont typeface="Wingdings" pitchFamily="2" charset="2"/>
              <a:buAutoNum type="alphaUcPeriod"/>
            </a:pPr>
            <a:r>
              <a:rPr lang="en-US" sz="2400" dirty="0" err="1" smtClean="0">
                <a:ea typeface="ＭＳ Ｐゴシック" pitchFamily="34" charset="-128"/>
              </a:rPr>
              <a:t>Hyperphosphatemia</a:t>
            </a:r>
            <a:endParaRPr lang="en-US" sz="2400" dirty="0" smtClean="0">
              <a:ea typeface="ＭＳ Ｐゴシック" pitchFamily="34" charset="-128"/>
            </a:endParaRPr>
          </a:p>
        </p:txBody>
      </p:sp>
      <p:pic>
        <p:nvPicPr>
          <p:cNvPr id="46083" name="Picture 3"/>
          <p:cNvPicPr>
            <a:picLocks noChangeAspect="1"/>
          </p:cNvPicPr>
          <p:nvPr/>
        </p:nvPicPr>
        <p:blipFill>
          <a:blip r:embed="rId3" cstate="print"/>
          <a:srcRect/>
          <a:stretch>
            <a:fillRect/>
          </a:stretch>
        </p:blipFill>
        <p:spPr bwMode="auto">
          <a:xfrm>
            <a:off x="5029200" y="4495800"/>
            <a:ext cx="3249612" cy="2201862"/>
          </a:xfrm>
          <a:prstGeom prst="rect">
            <a:avLst/>
          </a:prstGeom>
          <a:noFill/>
          <a:ln w="9525">
            <a:noFill/>
            <a:miter lim="800000"/>
            <a:headEnd/>
            <a:tailEnd/>
          </a:ln>
        </p:spPr>
      </p:pic>
      <p:sp>
        <p:nvSpPr>
          <p:cNvPr id="4"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#8</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252146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normAutofit/>
          </a:bodyPr>
          <a:lstStyle/>
          <a:p>
            <a:pPr fontAlgn="auto">
              <a:spcAft>
                <a:spcPts val="0"/>
              </a:spcAft>
              <a:defRPr/>
            </a:pPr>
            <a:r>
              <a:rPr lang="en-US" sz="4500" dirty="0" smtClean="0">
                <a:ea typeface="ＭＳ Ｐゴシック" pitchFamily="34" charset="-128"/>
              </a:rPr>
              <a:t>Precocious Puberty</a:t>
            </a:r>
          </a:p>
        </p:txBody>
      </p:sp>
      <p:sp>
        <p:nvSpPr>
          <p:cNvPr id="10243" name="Content Placeholder 2"/>
          <p:cNvSpPr>
            <a:spLocks noGrp="1"/>
          </p:cNvSpPr>
          <p:nvPr>
            <p:ph idx="1"/>
          </p:nvPr>
        </p:nvSpPr>
        <p:spPr>
          <a:xfrm>
            <a:off x="152400" y="1447800"/>
            <a:ext cx="8763000" cy="5410200"/>
          </a:xfrm>
        </p:spPr>
        <p:txBody>
          <a:bodyPr rtlCol="0">
            <a:normAutofit fontScale="92500" lnSpcReduction="20000"/>
          </a:bodyPr>
          <a:lstStyle/>
          <a:p>
            <a:pPr fontAlgn="auto">
              <a:lnSpc>
                <a:spcPct val="90000"/>
              </a:lnSpc>
              <a:spcAft>
                <a:spcPts val="0"/>
              </a:spcAft>
              <a:buFont typeface="Arial" pitchFamily="34" charset="0"/>
              <a:buChar char="•"/>
              <a:defRPr/>
            </a:pPr>
            <a:r>
              <a:rPr lang="en-US" sz="3500" dirty="0" smtClean="0">
                <a:ea typeface="ＭＳ Ｐゴシック" pitchFamily="34" charset="-128"/>
              </a:rPr>
              <a:t>Secondary sexual characteristics</a:t>
            </a:r>
          </a:p>
          <a:p>
            <a:pPr marL="640080" lvl="1" fontAlgn="auto">
              <a:lnSpc>
                <a:spcPct val="90000"/>
              </a:lnSpc>
              <a:spcAft>
                <a:spcPts val="0"/>
              </a:spcAft>
              <a:buFont typeface="Arial" pitchFamily="34" charset="0"/>
              <a:buChar char="•"/>
              <a:defRPr/>
            </a:pPr>
            <a:r>
              <a:rPr lang="en-US" sz="3500" dirty="0" smtClean="0">
                <a:ea typeface="ＭＳ Ｐゴシック" pitchFamily="34" charset="-128"/>
              </a:rPr>
              <a:t>Boys &lt; 9 years</a:t>
            </a:r>
          </a:p>
          <a:p>
            <a:pPr marL="640080" lvl="1" fontAlgn="auto">
              <a:lnSpc>
                <a:spcPct val="90000"/>
              </a:lnSpc>
              <a:spcAft>
                <a:spcPts val="0"/>
              </a:spcAft>
              <a:buFont typeface="Arial" pitchFamily="34" charset="0"/>
              <a:buChar char="•"/>
              <a:defRPr/>
            </a:pPr>
            <a:r>
              <a:rPr lang="en-US" sz="3500" dirty="0" smtClean="0">
                <a:ea typeface="ＭＳ Ｐゴシック" pitchFamily="34" charset="-128"/>
              </a:rPr>
              <a:t>Girls &lt; 8 years</a:t>
            </a:r>
          </a:p>
          <a:p>
            <a:pPr fontAlgn="auto">
              <a:lnSpc>
                <a:spcPct val="90000"/>
              </a:lnSpc>
              <a:spcAft>
                <a:spcPts val="0"/>
              </a:spcAft>
              <a:buFont typeface="Arial" pitchFamily="34" charset="0"/>
              <a:buChar char="•"/>
              <a:defRPr/>
            </a:pPr>
            <a:endParaRPr lang="en-US" sz="3500" dirty="0" smtClean="0">
              <a:ea typeface="ＭＳ Ｐゴシック" pitchFamily="34" charset="-128"/>
            </a:endParaRPr>
          </a:p>
          <a:p>
            <a:pPr marL="0" indent="0" fontAlgn="auto">
              <a:lnSpc>
                <a:spcPct val="90000"/>
              </a:lnSpc>
              <a:spcAft>
                <a:spcPts val="0"/>
              </a:spcAft>
              <a:buNone/>
              <a:defRPr/>
            </a:pPr>
            <a:endParaRPr lang="en-US" sz="3500" dirty="0" smtClean="0">
              <a:ea typeface="ＭＳ Ｐゴシック" pitchFamily="34" charset="-128"/>
            </a:endParaRPr>
          </a:p>
          <a:p>
            <a:pPr fontAlgn="auto">
              <a:lnSpc>
                <a:spcPct val="90000"/>
              </a:lnSpc>
              <a:spcAft>
                <a:spcPts val="0"/>
              </a:spcAft>
              <a:buFont typeface="Arial" pitchFamily="34" charset="0"/>
              <a:buChar char="•"/>
              <a:defRPr/>
            </a:pPr>
            <a:r>
              <a:rPr lang="en-US" sz="3500" dirty="0" smtClean="0">
                <a:ea typeface="ＭＳ Ｐゴシック" pitchFamily="34" charset="-128"/>
              </a:rPr>
              <a:t>Normal variants</a:t>
            </a:r>
          </a:p>
          <a:p>
            <a:pPr marL="640080" lvl="1" fontAlgn="auto">
              <a:lnSpc>
                <a:spcPct val="90000"/>
              </a:lnSpc>
              <a:spcAft>
                <a:spcPts val="0"/>
              </a:spcAft>
              <a:buFont typeface="Arial" pitchFamily="34" charset="0"/>
              <a:buChar char="•"/>
              <a:defRPr/>
            </a:pPr>
            <a:r>
              <a:rPr lang="en-US" sz="3500" dirty="0" smtClean="0">
                <a:ea typeface="ＭＳ Ｐゴシック" pitchFamily="34" charset="-128"/>
              </a:rPr>
              <a:t>Premature </a:t>
            </a:r>
            <a:r>
              <a:rPr lang="en-US" sz="3500" dirty="0" err="1" smtClean="0">
                <a:ea typeface="ＭＳ Ｐゴシック" pitchFamily="34" charset="-128"/>
              </a:rPr>
              <a:t>thelarche</a:t>
            </a:r>
            <a:r>
              <a:rPr lang="en-US" sz="3500" dirty="0" smtClean="0">
                <a:ea typeface="ＭＳ Ｐゴシック" pitchFamily="34" charset="-128"/>
              </a:rPr>
              <a:t>: isolated breast development</a:t>
            </a:r>
          </a:p>
          <a:p>
            <a:pPr marL="640080" lvl="1" fontAlgn="auto">
              <a:lnSpc>
                <a:spcPct val="90000"/>
              </a:lnSpc>
              <a:spcAft>
                <a:spcPts val="0"/>
              </a:spcAft>
              <a:buFont typeface="Arial" pitchFamily="34" charset="0"/>
              <a:buChar char="•"/>
              <a:defRPr/>
            </a:pPr>
            <a:r>
              <a:rPr lang="en-US" sz="3500" dirty="0" smtClean="0">
                <a:ea typeface="ＭＳ Ｐゴシック" pitchFamily="34" charset="-128"/>
              </a:rPr>
              <a:t>Premature </a:t>
            </a:r>
            <a:r>
              <a:rPr lang="en-US" sz="3500" dirty="0" err="1" smtClean="0">
                <a:ea typeface="ＭＳ Ｐゴシック" pitchFamily="34" charset="-128"/>
              </a:rPr>
              <a:t>adrenarche</a:t>
            </a:r>
            <a:r>
              <a:rPr lang="en-US" sz="3500" dirty="0" smtClean="0">
                <a:ea typeface="ＭＳ Ｐゴシック" pitchFamily="34" charset="-128"/>
              </a:rPr>
              <a:t>: isolated development of pubic hair</a:t>
            </a:r>
          </a:p>
          <a:p>
            <a:pPr marL="640080" lvl="1" fontAlgn="auto">
              <a:lnSpc>
                <a:spcPct val="90000"/>
              </a:lnSpc>
              <a:spcAft>
                <a:spcPts val="0"/>
              </a:spcAft>
              <a:buFont typeface="Arial" pitchFamily="34" charset="0"/>
              <a:buChar char="•"/>
              <a:defRPr/>
            </a:pPr>
            <a:r>
              <a:rPr lang="en-US" sz="3500" dirty="0" smtClean="0">
                <a:ea typeface="ＭＳ Ｐゴシック" pitchFamily="34" charset="-128"/>
              </a:rPr>
              <a:t>Pubertal </a:t>
            </a:r>
            <a:r>
              <a:rPr lang="en-US" sz="3500" dirty="0" err="1" smtClean="0">
                <a:ea typeface="ＭＳ Ｐゴシック" pitchFamily="34" charset="-128"/>
              </a:rPr>
              <a:t>gynecomastia</a:t>
            </a:r>
            <a:r>
              <a:rPr lang="en-US" sz="3500" dirty="0" smtClean="0">
                <a:ea typeface="ＭＳ Ｐゴシック" pitchFamily="34" charset="-128"/>
              </a:rPr>
              <a:t> in boys </a:t>
            </a:r>
            <a:endParaRPr lang="en-US" sz="3500" dirty="0">
              <a:ea typeface="ＭＳ Ｐゴシック" pitchFamily="34" charset="-128"/>
            </a:endParaRPr>
          </a:p>
          <a:p>
            <a:pPr marL="1040130" lvl="2">
              <a:lnSpc>
                <a:spcPct val="90000"/>
              </a:lnSpc>
              <a:defRPr/>
            </a:pPr>
            <a:r>
              <a:rPr lang="en-US" sz="3100" dirty="0" smtClean="0">
                <a:ea typeface="ＭＳ Ｐゴシック" pitchFamily="34" charset="-128"/>
              </a:rPr>
              <a:t>Usually seen at Tanner II-III</a:t>
            </a:r>
          </a:p>
          <a:p>
            <a:pPr fontAlgn="auto">
              <a:spcAft>
                <a:spcPts val="0"/>
              </a:spcAft>
              <a:buFont typeface="Arial" pitchFamily="34" charset="0"/>
              <a:buChar char="•"/>
              <a:defRPr/>
            </a:pPr>
            <a:endParaRPr lang="en-US" dirty="0" smtClean="0">
              <a:ea typeface="ＭＳ Ｐゴシック" pitchFamily="34" charset="-128"/>
            </a:endParaRPr>
          </a:p>
        </p:txBody>
      </p:sp>
    </p:spTree>
    <p:extLst>
      <p:ext uri="{BB962C8B-B14F-4D97-AF65-F5344CB8AC3E}">
        <p14:creationId xmlns:p14="http://schemas.microsoft.com/office/powerpoint/2010/main" val="17574969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normAutofit/>
          </a:bodyPr>
          <a:lstStyle/>
          <a:p>
            <a:pPr fontAlgn="auto">
              <a:spcAft>
                <a:spcPts val="0"/>
              </a:spcAft>
              <a:defRPr/>
            </a:pPr>
            <a:r>
              <a:rPr lang="en-US" sz="4500" dirty="0" smtClean="0">
                <a:ea typeface="ＭＳ Ｐゴシック" pitchFamily="34" charset="-128"/>
              </a:rPr>
              <a:t>Precocious Puberty</a:t>
            </a:r>
          </a:p>
        </p:txBody>
      </p:sp>
      <p:graphicFrame>
        <p:nvGraphicFramePr>
          <p:cNvPr id="3" name="Table 2"/>
          <p:cNvGraphicFramePr>
            <a:graphicFrameLocks noGrp="1"/>
          </p:cNvGraphicFramePr>
          <p:nvPr>
            <p:extLst>
              <p:ext uri="{D42A27DB-BD31-4B8C-83A1-F6EECF244321}">
                <p14:modId xmlns:p14="http://schemas.microsoft.com/office/powerpoint/2010/main" val="1125812344"/>
              </p:ext>
            </p:extLst>
          </p:nvPr>
        </p:nvGraphicFramePr>
        <p:xfrm>
          <a:off x="76200" y="1066800"/>
          <a:ext cx="8915400" cy="5638800"/>
        </p:xfrm>
        <a:graphic>
          <a:graphicData uri="http://schemas.openxmlformats.org/drawingml/2006/table">
            <a:tbl>
              <a:tblPr firstRow="1" bandRow="1">
                <a:tableStyleId>{5C22544A-7EE6-4342-B048-85BDC9FD1C3A}</a:tableStyleId>
              </a:tblPr>
              <a:tblGrid>
                <a:gridCol w="1752600"/>
                <a:gridCol w="3124200"/>
                <a:gridCol w="4038600"/>
              </a:tblGrid>
              <a:tr h="60960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FSH/LH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FSH/LH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94138">
                <a:tc>
                  <a:txBody>
                    <a:bodyPr/>
                    <a:lstStyle/>
                    <a:p>
                      <a:r>
                        <a:rPr lang="en-US" sz="2400" dirty="0" smtClean="0">
                          <a:solidFill>
                            <a:schemeClr val="tx1"/>
                          </a:solidFill>
                        </a:rPr>
                        <a:t>Name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smtClean="0">
                          <a:solidFill>
                            <a:schemeClr val="tx1"/>
                          </a:solidFill>
                        </a:rPr>
                        <a:t>GnRH</a:t>
                      </a:r>
                      <a:r>
                        <a:rPr lang="en-US" sz="2400" dirty="0" smtClean="0">
                          <a:solidFill>
                            <a:schemeClr val="tx1"/>
                          </a:solidFill>
                        </a:rPr>
                        <a:t> DEPENDENT</a:t>
                      </a:r>
                    </a:p>
                    <a:p>
                      <a:r>
                        <a:rPr lang="en-US" sz="2400" dirty="0" smtClean="0">
                          <a:solidFill>
                            <a:schemeClr val="tx1"/>
                          </a:solidFill>
                        </a:rPr>
                        <a:t>Aka Central Precocious puberty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smtClean="0">
                          <a:solidFill>
                            <a:schemeClr val="tx1"/>
                          </a:solidFill>
                        </a:rPr>
                        <a:t>GnRH</a:t>
                      </a:r>
                      <a:r>
                        <a:rPr lang="en-US" sz="2400" dirty="0" smtClean="0">
                          <a:solidFill>
                            <a:schemeClr val="tx1"/>
                          </a:solidFill>
                        </a:rPr>
                        <a:t> INDEPENDENT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88863">
                <a:tc>
                  <a:txBody>
                    <a:bodyPr/>
                    <a:lstStyle/>
                    <a:p>
                      <a:r>
                        <a:rPr lang="en-US" sz="2400" dirty="0" smtClean="0">
                          <a:solidFill>
                            <a:schemeClr val="tx1"/>
                          </a:solidFill>
                        </a:rPr>
                        <a:t>Source of puberty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ea typeface="ＭＳ Ｐゴシック" pitchFamily="34" charset="-128"/>
                        </a:rPr>
                        <a:t>Premature activation of the hypothalamic-pituitary gonadal axis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Endogenous,</a:t>
                      </a:r>
                      <a:r>
                        <a:rPr lang="en-US" sz="2400" baseline="0" dirty="0" smtClean="0">
                          <a:solidFill>
                            <a:schemeClr val="tx1"/>
                          </a:solidFill>
                        </a:rPr>
                        <a:t> peripheral source of sex steroids (estrogen/testosterone) OR</a:t>
                      </a:r>
                    </a:p>
                    <a:p>
                      <a:r>
                        <a:rPr lang="en-US" sz="2400" baseline="0" dirty="0" smtClean="0">
                          <a:solidFill>
                            <a:schemeClr val="tx1"/>
                          </a:solidFill>
                        </a:rPr>
                        <a:t>Ongoing exposure to exogenous steroids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90621">
                <a:tc>
                  <a:txBody>
                    <a:bodyPr/>
                    <a:lstStyle/>
                    <a:p>
                      <a:r>
                        <a:rPr lang="en-US" sz="2400" dirty="0" smtClean="0">
                          <a:solidFill>
                            <a:schemeClr val="tx1"/>
                          </a:solidFill>
                        </a:rPr>
                        <a:t>Etiology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-Idiopathic</a:t>
                      </a:r>
                    </a:p>
                    <a:p>
                      <a:r>
                        <a:rPr lang="en-US" sz="2400" dirty="0" smtClean="0">
                          <a:solidFill>
                            <a:schemeClr val="tx1"/>
                          </a:solidFill>
                        </a:rPr>
                        <a:t>-CNS Tumor</a:t>
                      </a:r>
                    </a:p>
                    <a:p>
                      <a:r>
                        <a:rPr lang="en-US" sz="2400" dirty="0" smtClean="0">
                          <a:solidFill>
                            <a:schemeClr val="tx1"/>
                          </a:solidFill>
                        </a:rPr>
                        <a:t>-Cranial</a:t>
                      </a:r>
                      <a:r>
                        <a:rPr lang="en-US" sz="2400" baseline="0" dirty="0" smtClean="0">
                          <a:solidFill>
                            <a:schemeClr val="tx1"/>
                          </a:solidFill>
                        </a:rPr>
                        <a:t> Irradiation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-McCune-Albright</a:t>
                      </a:r>
                    </a:p>
                    <a:p>
                      <a:r>
                        <a:rPr lang="en-US" sz="2400" dirty="0" smtClean="0">
                          <a:solidFill>
                            <a:schemeClr val="tx1"/>
                          </a:solidFill>
                        </a:rPr>
                        <a:t>-Exogenous</a:t>
                      </a:r>
                      <a:r>
                        <a:rPr lang="en-US" sz="2400" baseline="0" dirty="0" smtClean="0">
                          <a:solidFill>
                            <a:schemeClr val="tx1"/>
                          </a:solidFill>
                        </a:rPr>
                        <a:t> sex steroids</a:t>
                      </a:r>
                    </a:p>
                    <a:p>
                      <a:r>
                        <a:rPr lang="en-US" sz="2400" baseline="0" dirty="0" smtClean="0">
                          <a:solidFill>
                            <a:schemeClr val="tx1"/>
                          </a:solidFill>
                        </a:rPr>
                        <a:t>-Tumors (</a:t>
                      </a:r>
                      <a:r>
                        <a:rPr lang="en-US" sz="2400" baseline="0" dirty="0" err="1" smtClean="0">
                          <a:solidFill>
                            <a:schemeClr val="tx1"/>
                          </a:solidFill>
                        </a:rPr>
                        <a:t>hCG</a:t>
                      </a:r>
                      <a:r>
                        <a:rPr lang="en-US" sz="2400" baseline="0" dirty="0" smtClean="0">
                          <a:solidFill>
                            <a:schemeClr val="tx1"/>
                          </a:solidFill>
                        </a:rPr>
                        <a:t> secreting, testicular, germ cell)</a:t>
                      </a:r>
                    </a:p>
                    <a:p>
                      <a:r>
                        <a:rPr lang="en-US" sz="2400" baseline="0" dirty="0" smtClean="0">
                          <a:solidFill>
                            <a:schemeClr val="tx1"/>
                          </a:solidFill>
                        </a:rPr>
                        <a:t>-Ovarian cyst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8315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Sex Differentiation</a:t>
            </a:r>
            <a:endParaRPr lang="en-US" sz="6000" dirty="0"/>
          </a:p>
        </p:txBody>
      </p:sp>
      <p:sp>
        <p:nvSpPr>
          <p:cNvPr id="3" name="Content Placeholder 2"/>
          <p:cNvSpPr>
            <a:spLocks noGrp="1"/>
          </p:cNvSpPr>
          <p:nvPr>
            <p:ph idx="1"/>
          </p:nvPr>
        </p:nvSpPr>
        <p:spPr/>
        <p:txBody>
          <a:bodyPr>
            <a:normAutofit/>
          </a:bodyPr>
          <a:lstStyle/>
          <a:p>
            <a:r>
              <a:rPr lang="en-US" sz="4000" dirty="0" smtClean="0"/>
              <a:t>Normal development</a:t>
            </a:r>
          </a:p>
          <a:p>
            <a:r>
              <a:rPr lang="en-US" sz="4000" dirty="0" smtClean="0"/>
              <a:t>Ambiguous genitalia</a:t>
            </a:r>
          </a:p>
          <a:p>
            <a:pPr lvl="1"/>
            <a:r>
              <a:rPr lang="en-US" sz="4000" dirty="0" smtClean="0"/>
              <a:t>Congenital adrenal hyperplasia</a:t>
            </a:r>
          </a:p>
          <a:p>
            <a:pPr lvl="1"/>
            <a:r>
              <a:rPr lang="en-US" sz="4000" dirty="0" smtClean="0"/>
              <a:t>Disorders of Sex Development (DSDs)</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lnSpcReduction="10000"/>
          </a:bodyPr>
          <a:lstStyle/>
          <a:p>
            <a:pPr marL="0" indent="0">
              <a:buNone/>
            </a:pPr>
            <a:r>
              <a:rPr lang="en-US" sz="2400" dirty="0" smtClean="0">
                <a:ea typeface="ＭＳ Ｐゴシック" pitchFamily="34" charset="-128"/>
              </a:rPr>
              <a:t>A 14 year old girl presents to your practice. Her height is below the 3</a:t>
            </a:r>
            <a:r>
              <a:rPr lang="en-US" sz="2400" baseline="30000" dirty="0" smtClean="0">
                <a:ea typeface="ＭＳ Ｐゴシック" pitchFamily="34" charset="-128"/>
              </a:rPr>
              <a:t>rd</a:t>
            </a:r>
            <a:r>
              <a:rPr lang="en-US" sz="2400" dirty="0" smtClean="0">
                <a:ea typeface="ＭＳ Ｐゴシック" pitchFamily="34" charset="-128"/>
              </a:rPr>
              <a:t> percentile, she has no breast development and a slight amount of pubic hair. She underwent repair  for an aortic </a:t>
            </a:r>
            <a:r>
              <a:rPr lang="en-US" sz="2400" dirty="0" err="1" smtClean="0">
                <a:ea typeface="ＭＳ Ｐゴシック" pitchFamily="34" charset="-128"/>
              </a:rPr>
              <a:t>coarctation</a:t>
            </a:r>
            <a:r>
              <a:rPr lang="en-US" sz="2400" dirty="0" smtClean="0">
                <a:ea typeface="ＭＳ Ｐゴシック" pitchFamily="34" charset="-128"/>
              </a:rPr>
              <a:t> at 2 weeks of age. Your work up reveals a delayed bone age of 11.5 years, an estradiol of &lt;20 </a:t>
            </a:r>
            <a:r>
              <a:rPr lang="en-US" sz="2400" dirty="0" err="1" smtClean="0">
                <a:ea typeface="ＭＳ Ｐゴシック" pitchFamily="34" charset="-128"/>
              </a:rPr>
              <a:t>pg</a:t>
            </a:r>
            <a:r>
              <a:rPr lang="en-US" sz="2400" dirty="0">
                <a:ea typeface="ＭＳ Ｐゴシック" pitchFamily="34" charset="-128"/>
              </a:rPr>
              <a:t>/mL (</a:t>
            </a:r>
            <a:r>
              <a:rPr lang="en-US" sz="2400" dirty="0" smtClean="0">
                <a:ea typeface="ＭＳ Ｐゴシック" pitchFamily="34" charset="-128"/>
              </a:rPr>
              <a:t>↓), FSH of 150mIU/mL (↑) and LH of 22.6mIU/mL (↑). </a:t>
            </a:r>
          </a:p>
          <a:p>
            <a:pPr marL="0" indent="0">
              <a:buNone/>
            </a:pPr>
            <a:r>
              <a:rPr lang="en-US" sz="2400" dirty="0" smtClean="0">
                <a:ea typeface="ＭＳ Ｐゴシック" pitchFamily="34" charset="-128"/>
              </a:rPr>
              <a:t>What test would you order next?</a:t>
            </a:r>
          </a:p>
          <a:p>
            <a:pPr marL="0" indent="0">
              <a:buNone/>
            </a:pPr>
            <a:endParaRPr lang="en-US" sz="2400" dirty="0" smtClean="0">
              <a:ea typeface="ＭＳ Ｐゴシック" pitchFamily="34" charset="-128"/>
            </a:endParaRPr>
          </a:p>
          <a:p>
            <a:pPr>
              <a:buFont typeface="Arial" charset="0"/>
              <a:buAutoNum type="alphaUcPeriod"/>
            </a:pPr>
            <a:r>
              <a:rPr lang="en-US" sz="2400" dirty="0" smtClean="0">
                <a:ea typeface="ＭＳ Ｐゴシック" pitchFamily="34" charset="-128"/>
              </a:rPr>
              <a:t>Growth hormone stimulation test</a:t>
            </a:r>
          </a:p>
          <a:p>
            <a:pPr>
              <a:buFont typeface="Arial" charset="0"/>
              <a:buAutoNum type="alphaUcPeriod"/>
            </a:pPr>
            <a:r>
              <a:rPr lang="en-US" sz="2400" dirty="0" smtClean="0">
                <a:ea typeface="ＭＳ Ｐゴシック" pitchFamily="34" charset="-128"/>
              </a:rPr>
              <a:t>Karyotype </a:t>
            </a:r>
          </a:p>
          <a:p>
            <a:pPr>
              <a:buFont typeface="Arial" charset="0"/>
              <a:buAutoNum type="alphaUcPeriod"/>
            </a:pPr>
            <a:r>
              <a:rPr lang="en-US" sz="2400" dirty="0" smtClean="0">
                <a:ea typeface="ＭＳ Ｐゴシック" pitchFamily="34" charset="-128"/>
              </a:rPr>
              <a:t>Thyroid function</a:t>
            </a:r>
          </a:p>
          <a:p>
            <a:pPr>
              <a:buFont typeface="Arial" charset="0"/>
              <a:buAutoNum type="alphaUcPeriod"/>
            </a:pPr>
            <a:r>
              <a:rPr lang="en-US" sz="2400" dirty="0" smtClean="0">
                <a:ea typeface="ＭＳ Ｐゴシック" pitchFamily="34" charset="-128"/>
              </a:rPr>
              <a:t>Testosterone level</a:t>
            </a:r>
          </a:p>
          <a:p>
            <a:pPr>
              <a:buFont typeface="Arial" charset="0"/>
              <a:buAutoNum type="alphaUcPeriod"/>
            </a:pPr>
            <a:endParaRPr lang="en-US" sz="2400" dirty="0" smtClean="0">
              <a:ea typeface="ＭＳ Ｐゴシック" pitchFamily="34" charset="-128"/>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399229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nvPr>
        </p:nvSpPr>
        <p:spPr/>
        <p:txBody>
          <a:bodyPr>
            <a:normAutofit lnSpcReduction="10000"/>
          </a:bodyPr>
          <a:lstStyle/>
          <a:p>
            <a:pPr marL="0" indent="0">
              <a:buNone/>
            </a:pPr>
            <a:r>
              <a:rPr lang="en-US" sz="2400" dirty="0" smtClean="0">
                <a:ea typeface="ＭＳ Ｐゴシック" pitchFamily="34" charset="-128"/>
              </a:rPr>
              <a:t>A 14 year old girl presents to your practice. Her height is below the 3</a:t>
            </a:r>
            <a:r>
              <a:rPr lang="en-US" sz="2400" baseline="30000" dirty="0" smtClean="0">
                <a:ea typeface="ＭＳ Ｐゴシック" pitchFamily="34" charset="-128"/>
              </a:rPr>
              <a:t>rd</a:t>
            </a:r>
            <a:r>
              <a:rPr lang="en-US" sz="2400" dirty="0" smtClean="0">
                <a:ea typeface="ＭＳ Ｐゴシック" pitchFamily="34" charset="-128"/>
              </a:rPr>
              <a:t> percentile, she has no breast development and a slight amount of pubic hair. She underwent repair  for an aortic </a:t>
            </a:r>
            <a:r>
              <a:rPr lang="en-US" sz="2400" dirty="0" err="1" smtClean="0">
                <a:ea typeface="ＭＳ Ｐゴシック" pitchFamily="34" charset="-128"/>
              </a:rPr>
              <a:t>coarctation</a:t>
            </a:r>
            <a:r>
              <a:rPr lang="en-US" sz="2400" dirty="0" smtClean="0">
                <a:ea typeface="ＭＳ Ｐゴシック" pitchFamily="34" charset="-128"/>
              </a:rPr>
              <a:t> at 2 weeks of age. Your work up reveals a delayed bone age of 11.5 years, an estradiol of &lt;20 </a:t>
            </a:r>
            <a:r>
              <a:rPr lang="en-US" sz="2400" dirty="0" err="1" smtClean="0">
                <a:ea typeface="ＭＳ Ｐゴシック" pitchFamily="34" charset="-128"/>
              </a:rPr>
              <a:t>pg</a:t>
            </a:r>
            <a:r>
              <a:rPr lang="en-US" sz="2400" dirty="0">
                <a:ea typeface="ＭＳ Ｐゴシック" pitchFamily="34" charset="-128"/>
              </a:rPr>
              <a:t>/mL (</a:t>
            </a:r>
            <a:r>
              <a:rPr lang="en-US" sz="2400" dirty="0" smtClean="0">
                <a:ea typeface="ＭＳ Ｐゴシック" pitchFamily="34" charset="-128"/>
              </a:rPr>
              <a:t>↓), FSH of 150mIU/mL (↑) and LH of 22.6mIU/mL (↑). </a:t>
            </a:r>
          </a:p>
          <a:p>
            <a:pPr marL="0" indent="0">
              <a:buNone/>
            </a:pPr>
            <a:r>
              <a:rPr lang="en-US" sz="2400" dirty="0" smtClean="0">
                <a:ea typeface="ＭＳ Ｐゴシック" pitchFamily="34" charset="-128"/>
              </a:rPr>
              <a:t>What test would you order next?</a:t>
            </a:r>
          </a:p>
          <a:p>
            <a:pPr marL="0" indent="0">
              <a:buNone/>
            </a:pPr>
            <a:endParaRPr lang="en-US" sz="2400" dirty="0" smtClean="0">
              <a:ea typeface="ＭＳ Ｐゴシック" pitchFamily="34" charset="-128"/>
            </a:endParaRPr>
          </a:p>
          <a:p>
            <a:pPr>
              <a:buFont typeface="Arial" charset="0"/>
              <a:buAutoNum type="alphaUcPeriod"/>
            </a:pPr>
            <a:r>
              <a:rPr lang="en-US" sz="2400" dirty="0" smtClean="0">
                <a:ea typeface="ＭＳ Ｐゴシック" pitchFamily="34" charset="-128"/>
              </a:rPr>
              <a:t>Growth hormone stimulation test</a:t>
            </a:r>
          </a:p>
          <a:p>
            <a:pPr>
              <a:buFont typeface="Arial" charset="0"/>
              <a:buAutoNum type="alphaUcPeriod"/>
            </a:pPr>
            <a:r>
              <a:rPr lang="en-US" sz="2400" b="1" dirty="0" smtClean="0">
                <a:solidFill>
                  <a:srgbClr val="FF0000"/>
                </a:solidFill>
                <a:ea typeface="ＭＳ Ｐゴシック" pitchFamily="34" charset="-128"/>
              </a:rPr>
              <a:t>Karyotype </a:t>
            </a:r>
          </a:p>
          <a:p>
            <a:pPr>
              <a:buFont typeface="Arial" charset="0"/>
              <a:buAutoNum type="alphaUcPeriod"/>
            </a:pPr>
            <a:r>
              <a:rPr lang="en-US" sz="2400" dirty="0" smtClean="0">
                <a:ea typeface="ＭＳ Ｐゴシック" pitchFamily="34" charset="-128"/>
              </a:rPr>
              <a:t>Thyroid function</a:t>
            </a:r>
          </a:p>
          <a:p>
            <a:pPr>
              <a:buFont typeface="Arial" charset="0"/>
              <a:buAutoNum type="alphaUcPeriod"/>
            </a:pPr>
            <a:r>
              <a:rPr lang="en-US" sz="2400" dirty="0" smtClean="0">
                <a:ea typeface="ＭＳ Ｐゴシック" pitchFamily="34" charset="-128"/>
              </a:rPr>
              <a:t>Testosterone level</a:t>
            </a:r>
          </a:p>
          <a:p>
            <a:pPr>
              <a:buFont typeface="Arial" charset="0"/>
              <a:buAutoNum type="alphaUcPeriod"/>
            </a:pPr>
            <a:endParaRPr lang="en-US" sz="2400" dirty="0" smtClean="0">
              <a:ea typeface="ＭＳ Ｐゴシック" pitchFamily="34" charset="-128"/>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97998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usom.marshall.edu/graphicdesign/ibooks/website-portfolio-images/Special%20Topics/Genetics/Turner%20Syndrome-MU.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9329" y="906162"/>
            <a:ext cx="5217898" cy="6153661"/>
          </a:xfrm>
          <a:prstGeom prst="rect">
            <a:avLst/>
          </a:prstGeom>
          <a:noFill/>
          <a:extLst>
            <a:ext uri="{909E8E84-426E-40DD-AFC4-6F175D3DCCD1}">
              <a14:hiddenFill xmlns:a14="http://schemas.microsoft.com/office/drawing/2010/main">
                <a:solidFill>
                  <a:srgbClr val="FFFFFF"/>
                </a:solidFill>
              </a14:hiddenFill>
            </a:ext>
          </a:extLst>
        </p:spPr>
      </p:pic>
      <p:sp>
        <p:nvSpPr>
          <p:cNvPr id="71683" name="TextBox 5"/>
          <p:cNvSpPr txBox="1">
            <a:spLocks noChangeArrowheads="1"/>
          </p:cNvSpPr>
          <p:nvPr/>
        </p:nvSpPr>
        <p:spPr bwMode="auto">
          <a:xfrm>
            <a:off x="-152400" y="1143000"/>
            <a:ext cx="4495800" cy="4524315"/>
          </a:xfrm>
          <a:prstGeom prst="rect">
            <a:avLst/>
          </a:prstGeom>
          <a:noFill/>
          <a:ln w="9525">
            <a:noFill/>
            <a:miter lim="800000"/>
            <a:headEnd/>
            <a:tailEnd/>
          </a:ln>
        </p:spPr>
        <p:txBody>
          <a:bodyPr wrap="square">
            <a:spAutoFit/>
          </a:bodyPr>
          <a:lstStyle/>
          <a:p>
            <a:pPr marL="742950" lvl="1" indent="-285750">
              <a:buFontTx/>
              <a:buChar char="•"/>
            </a:pPr>
            <a:endParaRPr lang="en-US" sz="2400" dirty="0">
              <a:latin typeface="Calibri" pitchFamily="34" charset="0"/>
            </a:endParaRPr>
          </a:p>
          <a:p>
            <a:pPr marL="742950" lvl="1" indent="-285750">
              <a:buFontTx/>
              <a:buChar char="•"/>
            </a:pPr>
            <a:r>
              <a:rPr lang="en-US" sz="2400" dirty="0" err="1" smtClean="0">
                <a:latin typeface="Calibri" pitchFamily="34" charset="0"/>
              </a:rPr>
              <a:t>Karotype</a:t>
            </a:r>
            <a:r>
              <a:rPr lang="en-US" sz="2400" dirty="0">
                <a:latin typeface="Calibri" pitchFamily="34" charset="0"/>
              </a:rPr>
              <a:t>: 45 </a:t>
            </a:r>
            <a:r>
              <a:rPr lang="en-US" sz="2400" dirty="0" smtClean="0">
                <a:latin typeface="Calibri" pitchFamily="34" charset="0"/>
              </a:rPr>
              <a:t>X</a:t>
            </a:r>
          </a:p>
          <a:p>
            <a:pPr marL="742950" lvl="1" indent="-285750">
              <a:buFontTx/>
              <a:buChar char="•"/>
            </a:pPr>
            <a:endParaRPr lang="en-US" sz="2400" dirty="0">
              <a:latin typeface="Calibri" pitchFamily="34" charset="0"/>
            </a:endParaRPr>
          </a:p>
          <a:p>
            <a:pPr marL="742950" lvl="1" indent="-285750">
              <a:buFontTx/>
              <a:buChar char="•"/>
            </a:pPr>
            <a:r>
              <a:rPr lang="en-US" sz="2400" dirty="0" smtClean="0">
                <a:latin typeface="Calibri" pitchFamily="34" charset="0"/>
              </a:rPr>
              <a:t>Also associated with </a:t>
            </a:r>
          </a:p>
          <a:p>
            <a:pPr marL="1200150" lvl="2" indent="-285750">
              <a:buFontTx/>
              <a:buChar char="•"/>
            </a:pPr>
            <a:r>
              <a:rPr lang="en-US" sz="2400" dirty="0">
                <a:latin typeface="Calibri" pitchFamily="34" charset="0"/>
              </a:rPr>
              <a:t>S</a:t>
            </a:r>
            <a:r>
              <a:rPr lang="en-US" sz="2400" dirty="0" smtClean="0">
                <a:latin typeface="Calibri" pitchFamily="34" charset="0"/>
              </a:rPr>
              <a:t>hort stature</a:t>
            </a:r>
          </a:p>
          <a:p>
            <a:pPr marL="1200150" lvl="2" indent="-285750">
              <a:buFontTx/>
              <a:buChar char="•"/>
            </a:pPr>
            <a:r>
              <a:rPr lang="en-US" sz="2400" dirty="0" err="1" smtClean="0">
                <a:latin typeface="Calibri" pitchFamily="34" charset="0"/>
              </a:rPr>
              <a:t>Coarctation</a:t>
            </a:r>
            <a:r>
              <a:rPr lang="en-US" sz="2400" dirty="0" smtClean="0">
                <a:latin typeface="Calibri" pitchFamily="34" charset="0"/>
              </a:rPr>
              <a:t> of aorta</a:t>
            </a:r>
          </a:p>
          <a:p>
            <a:pPr marL="1200150" lvl="2" indent="-285750">
              <a:buFontTx/>
              <a:buChar char="•"/>
            </a:pPr>
            <a:r>
              <a:rPr lang="en-US" sz="2400" dirty="0" smtClean="0">
                <a:latin typeface="Calibri" pitchFamily="34" charset="0"/>
              </a:rPr>
              <a:t>Delayed puberty/ ovarian failure</a:t>
            </a:r>
          </a:p>
          <a:p>
            <a:pPr marL="1200150" lvl="2" indent="-285750">
              <a:buFontTx/>
              <a:buChar char="•"/>
            </a:pPr>
            <a:r>
              <a:rPr lang="en-US" sz="2400" dirty="0" smtClean="0">
                <a:latin typeface="Calibri" pitchFamily="34" charset="0"/>
              </a:rPr>
              <a:t>Hashimoto’s hypothyroidism</a:t>
            </a:r>
          </a:p>
          <a:p>
            <a:pPr marL="1200150" lvl="2" indent="-285750">
              <a:buFontTx/>
              <a:buChar char="•"/>
            </a:pPr>
            <a:endParaRPr lang="en-US" sz="2400" dirty="0" smtClean="0">
              <a:latin typeface="Calibri" pitchFamily="34" charset="0"/>
            </a:endParaRPr>
          </a:p>
          <a:p>
            <a:pPr marL="1657350" lvl="3" indent="-285750">
              <a:buFontTx/>
              <a:buChar char="•"/>
            </a:pPr>
            <a:endParaRPr lang="en-US" sz="2400" dirty="0" smtClean="0">
              <a:latin typeface="Calibri" pitchFamily="34" charset="0"/>
            </a:endParaRPr>
          </a:p>
        </p:txBody>
      </p:sp>
      <p:sp>
        <p:nvSpPr>
          <p:cNvPr id="5" name="Title 1"/>
          <p:cNvSpPr txBox="1">
            <a:spLocks/>
          </p:cNvSpPr>
          <p:nvPr/>
        </p:nvSpPr>
        <p:spPr>
          <a:xfrm>
            <a:off x="3810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Turner Syndrome</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0"/>
            <a:ext cx="8229600" cy="1143000"/>
          </a:xfrm>
        </p:spPr>
        <p:txBody>
          <a:bodyPr/>
          <a:lstStyle/>
          <a:p>
            <a:pPr fontAlgn="auto">
              <a:spcAft>
                <a:spcPts val="0"/>
              </a:spcAft>
              <a:defRPr/>
            </a:pPr>
            <a:r>
              <a:rPr lang="en-US" dirty="0" smtClean="0">
                <a:ea typeface="ＭＳ Ｐゴシック" pitchFamily="34" charset="-128"/>
              </a:rPr>
              <a:t>Delayed Puberty</a:t>
            </a:r>
          </a:p>
        </p:txBody>
      </p:sp>
      <p:sp>
        <p:nvSpPr>
          <p:cNvPr id="9219" name="Content Placeholder 2"/>
          <p:cNvSpPr>
            <a:spLocks noGrp="1"/>
          </p:cNvSpPr>
          <p:nvPr>
            <p:ph idx="1"/>
          </p:nvPr>
        </p:nvSpPr>
        <p:spPr>
          <a:xfrm>
            <a:off x="76200" y="990600"/>
            <a:ext cx="8686800" cy="1905000"/>
          </a:xfrm>
        </p:spPr>
        <p:txBody>
          <a:bodyPr>
            <a:normAutofit/>
          </a:bodyPr>
          <a:lstStyle/>
          <a:p>
            <a:pPr>
              <a:lnSpc>
                <a:spcPct val="80000"/>
              </a:lnSpc>
            </a:pPr>
            <a:r>
              <a:rPr lang="en-US" sz="2600" dirty="0" smtClean="0">
                <a:ea typeface="ＭＳ Ｐゴシック" pitchFamily="34" charset="-128"/>
              </a:rPr>
              <a:t>No secondary sexual characteristics</a:t>
            </a:r>
          </a:p>
          <a:p>
            <a:pPr lvl="1">
              <a:lnSpc>
                <a:spcPct val="80000"/>
              </a:lnSpc>
              <a:buFont typeface="Arial" pitchFamily="34" charset="0"/>
              <a:buChar char="•"/>
            </a:pPr>
            <a:r>
              <a:rPr lang="en-US" sz="2600" dirty="0" smtClean="0">
                <a:ea typeface="ＭＳ Ｐゴシック" pitchFamily="34" charset="-128"/>
              </a:rPr>
              <a:t>Boys &gt; 14 years</a:t>
            </a:r>
          </a:p>
          <a:p>
            <a:pPr lvl="1">
              <a:lnSpc>
                <a:spcPct val="80000"/>
              </a:lnSpc>
              <a:buFont typeface="Arial" pitchFamily="34" charset="0"/>
              <a:buChar char="•"/>
            </a:pPr>
            <a:r>
              <a:rPr lang="en-US" sz="2600" dirty="0" smtClean="0">
                <a:ea typeface="ＭＳ Ｐゴシック" pitchFamily="34" charset="-128"/>
              </a:rPr>
              <a:t>Girls &gt; 13 years</a:t>
            </a:r>
          </a:p>
          <a:p>
            <a:pPr lvl="1">
              <a:lnSpc>
                <a:spcPct val="80000"/>
              </a:lnSpc>
              <a:buFont typeface="Arial" pitchFamily="34" charset="0"/>
              <a:buChar char="•"/>
            </a:pPr>
            <a:r>
              <a:rPr lang="en-US" sz="2600" dirty="0" smtClean="0">
                <a:ea typeface="ＭＳ Ｐゴシック" pitchFamily="34" charset="-128"/>
              </a:rPr>
              <a:t>No menarche &gt; 16 years (Primary amenorrhea)</a:t>
            </a:r>
          </a:p>
          <a:p>
            <a:pPr lvl="1">
              <a:lnSpc>
                <a:spcPct val="80000"/>
              </a:lnSpc>
              <a:buFont typeface="Arial" pitchFamily="34" charset="0"/>
              <a:buChar char="•"/>
            </a:pPr>
            <a:endParaRPr lang="en-US" sz="2600" dirty="0" smtClean="0">
              <a:ea typeface="ＭＳ Ｐゴシック" pitchFamily="34" charset="-128"/>
            </a:endParaRPr>
          </a:p>
          <a:p>
            <a:pPr>
              <a:lnSpc>
                <a:spcPct val="80000"/>
              </a:lnSpc>
            </a:pPr>
            <a:endParaRPr lang="en-US" sz="2500" dirty="0" smtClean="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2597000653"/>
              </p:ext>
            </p:extLst>
          </p:nvPr>
        </p:nvGraphicFramePr>
        <p:xfrm>
          <a:off x="76200" y="2743200"/>
          <a:ext cx="8915400" cy="3889738"/>
        </p:xfrm>
        <a:graphic>
          <a:graphicData uri="http://schemas.openxmlformats.org/drawingml/2006/table">
            <a:tbl>
              <a:tblPr firstRow="1" bandRow="1">
                <a:tableStyleId>{5C22544A-7EE6-4342-B048-85BDC9FD1C3A}</a:tableStyleId>
              </a:tblPr>
              <a:tblGrid>
                <a:gridCol w="1752600"/>
                <a:gridCol w="3124200"/>
                <a:gridCol w="4038600"/>
              </a:tblGrid>
              <a:tr h="60960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FSH/LH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smtClean="0">
                          <a:solidFill>
                            <a:schemeClr val="tx1"/>
                          </a:solidFill>
                        </a:rPr>
                        <a:t>FSH/LH ↑</a:t>
                      </a: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94138">
                <a:tc>
                  <a:txBody>
                    <a:bodyPr/>
                    <a:lstStyle/>
                    <a:p>
                      <a:r>
                        <a:rPr lang="en-US" sz="2400" dirty="0" smtClean="0">
                          <a:solidFill>
                            <a:schemeClr val="tx1"/>
                          </a:solidFill>
                        </a:rPr>
                        <a:t>Name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smtClean="0">
                          <a:solidFill>
                            <a:schemeClr val="tx1"/>
                          </a:solidFill>
                        </a:rPr>
                        <a:t>HYPOgonadotropic</a:t>
                      </a:r>
                      <a:r>
                        <a:rPr lang="en-US" sz="2400" dirty="0" smtClean="0">
                          <a:solidFill>
                            <a:schemeClr val="tx1"/>
                          </a:solidFill>
                        </a:rPr>
                        <a:t> </a:t>
                      </a:r>
                      <a:r>
                        <a:rPr lang="en-US" sz="2400" dirty="0" err="1" smtClean="0">
                          <a:solidFill>
                            <a:schemeClr val="tx1"/>
                          </a:solidFill>
                        </a:rPr>
                        <a:t>Hypogonadism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err="1" smtClean="0">
                          <a:solidFill>
                            <a:schemeClr val="tx1"/>
                          </a:solidFill>
                        </a:rPr>
                        <a:t>HYPERgonadotropic</a:t>
                      </a:r>
                      <a:r>
                        <a:rPr lang="en-US" sz="2400" baseline="0" dirty="0" smtClean="0">
                          <a:solidFill>
                            <a:schemeClr val="tx1"/>
                          </a:solidFill>
                        </a:rPr>
                        <a:t> </a:t>
                      </a:r>
                      <a:r>
                        <a:rPr lang="en-US" sz="2400" baseline="0" dirty="0" err="1" smtClean="0">
                          <a:solidFill>
                            <a:schemeClr val="tx1"/>
                          </a:solidFill>
                        </a:rPr>
                        <a:t>Hypogonadism</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90621">
                <a:tc>
                  <a:txBody>
                    <a:bodyPr/>
                    <a:lstStyle/>
                    <a:p>
                      <a:r>
                        <a:rPr lang="en-US" sz="2400" dirty="0" smtClean="0">
                          <a:solidFill>
                            <a:schemeClr val="tx1"/>
                          </a:solidFill>
                        </a:rPr>
                        <a:t>Etiology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-CNS Tumor</a:t>
                      </a:r>
                    </a:p>
                    <a:p>
                      <a:r>
                        <a:rPr lang="en-US" sz="2400" dirty="0" smtClean="0">
                          <a:solidFill>
                            <a:schemeClr val="tx1"/>
                          </a:solidFill>
                        </a:rPr>
                        <a:t>-Cranial</a:t>
                      </a:r>
                      <a:r>
                        <a:rPr lang="en-US" sz="2400" baseline="0" dirty="0" smtClean="0">
                          <a:solidFill>
                            <a:schemeClr val="tx1"/>
                          </a:solidFill>
                        </a:rPr>
                        <a:t> Irradiation</a:t>
                      </a:r>
                    </a:p>
                    <a:p>
                      <a:r>
                        <a:rPr lang="en-US" sz="2400" baseline="0" dirty="0" smtClean="0">
                          <a:solidFill>
                            <a:schemeClr val="tx1"/>
                          </a:solidFill>
                        </a:rPr>
                        <a:t>-</a:t>
                      </a:r>
                      <a:r>
                        <a:rPr lang="en-US" sz="2400" baseline="0" dirty="0" err="1" smtClean="0">
                          <a:solidFill>
                            <a:schemeClr val="tx1"/>
                          </a:solidFill>
                        </a:rPr>
                        <a:t>Kallman</a:t>
                      </a:r>
                      <a:r>
                        <a:rPr lang="en-US" sz="2400" baseline="0" dirty="0" smtClean="0">
                          <a:solidFill>
                            <a:schemeClr val="tx1"/>
                          </a:solidFill>
                        </a:rPr>
                        <a:t> syndrome (with anosmia)</a:t>
                      </a:r>
                    </a:p>
                    <a:p>
                      <a:r>
                        <a:rPr lang="en-US" sz="2400" baseline="0" dirty="0" smtClean="0">
                          <a:solidFill>
                            <a:schemeClr val="tx1"/>
                          </a:solidFill>
                        </a:rPr>
                        <a:t>-Chronic disease</a:t>
                      </a:r>
                    </a:p>
                    <a:p>
                      <a:r>
                        <a:rPr lang="en-US" sz="2400" baseline="0" dirty="0" smtClean="0">
                          <a:solidFill>
                            <a:schemeClr val="tx1"/>
                          </a:solidFill>
                        </a:rPr>
                        <a:t>-Anorexia nervosa</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smtClean="0">
                          <a:solidFill>
                            <a:schemeClr val="tx1"/>
                          </a:solidFill>
                        </a:rPr>
                        <a:t>Gonadal </a:t>
                      </a:r>
                      <a:r>
                        <a:rPr lang="en-US" sz="2400" dirty="0" err="1" smtClean="0">
                          <a:solidFill>
                            <a:schemeClr val="tx1"/>
                          </a:solidFill>
                        </a:rPr>
                        <a:t>dysgenesis</a:t>
                      </a:r>
                      <a:r>
                        <a:rPr lang="en-US" sz="2400" dirty="0" smtClean="0">
                          <a:solidFill>
                            <a:schemeClr val="tx1"/>
                          </a:solidFill>
                        </a:rPr>
                        <a:t>/failure</a:t>
                      </a:r>
                    </a:p>
                    <a:p>
                      <a:r>
                        <a:rPr lang="en-US" sz="2400" dirty="0" smtClean="0">
                          <a:solidFill>
                            <a:schemeClr val="tx1"/>
                          </a:solidFill>
                        </a:rPr>
                        <a:t>Males:</a:t>
                      </a:r>
                    </a:p>
                    <a:p>
                      <a:r>
                        <a:rPr lang="en-US" sz="2400" dirty="0" smtClean="0">
                          <a:solidFill>
                            <a:schemeClr val="tx1"/>
                          </a:solidFill>
                        </a:rPr>
                        <a:t>-</a:t>
                      </a:r>
                      <a:r>
                        <a:rPr lang="en-US" sz="2400" dirty="0" err="1" smtClean="0">
                          <a:solidFill>
                            <a:schemeClr val="tx1"/>
                          </a:solidFill>
                        </a:rPr>
                        <a:t>Klinefelter</a:t>
                      </a:r>
                      <a:r>
                        <a:rPr lang="en-US" sz="2400" baseline="0" dirty="0" smtClean="0">
                          <a:solidFill>
                            <a:schemeClr val="tx1"/>
                          </a:solidFill>
                        </a:rPr>
                        <a:t> syndrome</a:t>
                      </a:r>
                    </a:p>
                    <a:p>
                      <a:r>
                        <a:rPr lang="en-US" sz="2400" baseline="0" dirty="0" smtClean="0">
                          <a:solidFill>
                            <a:schemeClr val="tx1"/>
                          </a:solidFill>
                        </a:rPr>
                        <a:t>Females:</a:t>
                      </a:r>
                      <a:endParaRPr lang="en-US" sz="2400" dirty="0" smtClean="0">
                        <a:solidFill>
                          <a:schemeClr val="tx1"/>
                        </a:solidFill>
                      </a:endParaRPr>
                    </a:p>
                    <a:p>
                      <a:r>
                        <a:rPr lang="en-US" sz="2400" dirty="0" smtClean="0">
                          <a:solidFill>
                            <a:schemeClr val="tx1"/>
                          </a:solidFill>
                        </a:rPr>
                        <a:t>-Turner</a:t>
                      </a:r>
                      <a:r>
                        <a:rPr lang="en-US" sz="2400" baseline="0" dirty="0" smtClean="0">
                          <a:solidFill>
                            <a:schemeClr val="tx1"/>
                          </a:solidFill>
                        </a:rPr>
                        <a:t> syndrome </a:t>
                      </a:r>
                    </a:p>
                    <a:p>
                      <a:r>
                        <a:rPr lang="en-US" sz="2400" baseline="0" dirty="0" smtClean="0">
                          <a:solidFill>
                            <a:schemeClr val="tx1"/>
                          </a:solidFill>
                        </a:rPr>
                        <a:t>-Primary ovarian insufficiency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577925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dirty="0" smtClean="0"/>
              <a:t>Linear Growth</a:t>
            </a:r>
            <a:endParaRPr lang="en-US" sz="6000" dirty="0"/>
          </a:p>
        </p:txBody>
      </p:sp>
      <p:sp>
        <p:nvSpPr>
          <p:cNvPr id="3" name="Content Placeholder 2"/>
          <p:cNvSpPr>
            <a:spLocks noGrp="1"/>
          </p:cNvSpPr>
          <p:nvPr>
            <p:ph idx="1"/>
          </p:nvPr>
        </p:nvSpPr>
        <p:spPr/>
        <p:txBody>
          <a:bodyPr/>
          <a:lstStyle/>
          <a:p>
            <a:r>
              <a:rPr lang="en-US" sz="4000" dirty="0" smtClean="0"/>
              <a:t>Short Stature</a:t>
            </a:r>
          </a:p>
          <a:p>
            <a:pPr lvl="1"/>
            <a:r>
              <a:rPr lang="en-US" sz="4000" dirty="0" smtClean="0"/>
              <a:t>Familial Short Stature</a:t>
            </a:r>
          </a:p>
          <a:p>
            <a:pPr lvl="1"/>
            <a:r>
              <a:rPr lang="en-US" sz="4000" dirty="0" smtClean="0"/>
              <a:t>Constitutional Growth Delay</a:t>
            </a:r>
          </a:p>
          <a:p>
            <a:pPr lvl="1"/>
            <a:r>
              <a:rPr lang="en-US" sz="4000" dirty="0" smtClean="0"/>
              <a:t>Growth Hormone Deficiency</a:t>
            </a:r>
          </a:p>
          <a:p>
            <a:r>
              <a:rPr lang="en-US" sz="4000" dirty="0" smtClean="0"/>
              <a:t>Tall Stature</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Box 5"/>
          <p:cNvSpPr txBox="1">
            <a:spLocks noChangeArrowheads="1"/>
          </p:cNvSpPr>
          <p:nvPr/>
        </p:nvSpPr>
        <p:spPr bwMode="auto">
          <a:xfrm>
            <a:off x="381000" y="1295400"/>
            <a:ext cx="8305800" cy="4647426"/>
          </a:xfrm>
          <a:prstGeom prst="rect">
            <a:avLst/>
          </a:prstGeom>
          <a:noFill/>
          <a:ln w="9525">
            <a:noFill/>
            <a:miter lim="800000"/>
            <a:headEnd/>
            <a:tailEnd/>
          </a:ln>
        </p:spPr>
        <p:txBody>
          <a:bodyPr>
            <a:spAutoFit/>
          </a:bodyPr>
          <a:lstStyle/>
          <a:p>
            <a:r>
              <a:rPr lang="en-US" sz="2400" dirty="0" smtClean="0">
                <a:latin typeface="Calibri" pitchFamily="34" charset="0"/>
              </a:rPr>
              <a:t>You </a:t>
            </a:r>
            <a:r>
              <a:rPr lang="en-US" sz="2400" dirty="0">
                <a:latin typeface="Calibri" pitchFamily="34" charset="0"/>
              </a:rPr>
              <a:t>are seeing a short 9-year-old boy. He is growing steadily in height just below the third percentile on the growth curve. His parents ask if he will be very short when he finishes growing</a:t>
            </a:r>
            <a:r>
              <a:rPr lang="en-US" sz="2400" dirty="0" smtClean="0">
                <a:latin typeface="Calibri" pitchFamily="34" charset="0"/>
              </a:rPr>
              <a:t>.</a:t>
            </a:r>
          </a:p>
          <a:p>
            <a:r>
              <a:rPr lang="en-US" sz="2400" dirty="0" smtClean="0">
                <a:latin typeface="Calibri" pitchFamily="34" charset="0"/>
              </a:rPr>
              <a:t>Of the following, the MOST important information needed to answer this question is:</a:t>
            </a:r>
          </a:p>
          <a:p>
            <a:endParaRPr lang="en-US" sz="2400" dirty="0" smtClean="0">
              <a:latin typeface="Calibri" pitchFamily="34" charset="0"/>
            </a:endParaRPr>
          </a:p>
          <a:p>
            <a:pPr marL="457200" indent="-457200">
              <a:buAutoNum type="alphaUcPeriod"/>
            </a:pPr>
            <a:r>
              <a:rPr lang="en-US" sz="2400" dirty="0" smtClean="0">
                <a:latin typeface="Calibri" pitchFamily="34" charset="0"/>
              </a:rPr>
              <a:t>Ethnicity of family</a:t>
            </a:r>
          </a:p>
          <a:p>
            <a:pPr marL="457200" indent="-457200">
              <a:buAutoNum type="alphaUcPeriod"/>
            </a:pPr>
            <a:r>
              <a:rPr lang="en-US" sz="2400" dirty="0" smtClean="0">
                <a:latin typeface="Calibri" pitchFamily="34" charset="0"/>
              </a:rPr>
              <a:t>Parent heights</a:t>
            </a:r>
          </a:p>
          <a:p>
            <a:pPr marL="457200" indent="-457200">
              <a:buAutoNum type="alphaUcPeriod"/>
            </a:pPr>
            <a:r>
              <a:rPr lang="en-US" sz="2400" dirty="0" smtClean="0">
                <a:latin typeface="Calibri" pitchFamily="34" charset="0"/>
              </a:rPr>
              <a:t>Sibling heights</a:t>
            </a:r>
          </a:p>
          <a:p>
            <a:pPr marL="457200" indent="-457200">
              <a:buAutoNum type="alphaUcPeriod"/>
            </a:pPr>
            <a:r>
              <a:rPr lang="en-US" sz="2400" dirty="0" smtClean="0">
                <a:latin typeface="Calibri" pitchFamily="34" charset="0"/>
              </a:rPr>
              <a:t>Upper-to-lower segment ratio</a:t>
            </a:r>
          </a:p>
          <a:p>
            <a:pPr marL="457200" indent="-457200">
              <a:buAutoNum type="alphaUcPeriod"/>
            </a:pPr>
            <a:r>
              <a:rPr lang="en-US" sz="2400" dirty="0" smtClean="0">
                <a:latin typeface="Calibri" pitchFamily="34" charset="0"/>
              </a:rPr>
              <a:t>Weight-for-age curve</a:t>
            </a:r>
          </a:p>
          <a:p>
            <a:endParaRPr lang="en-US" sz="3200" dirty="0">
              <a:solidFill>
                <a:srgbClr val="7030A0"/>
              </a:solidFill>
              <a:latin typeface="Calibri" pitchFamily="34" charset="0"/>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#10</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extBox 5"/>
          <p:cNvSpPr txBox="1">
            <a:spLocks noChangeArrowheads="1"/>
          </p:cNvSpPr>
          <p:nvPr/>
        </p:nvSpPr>
        <p:spPr bwMode="auto">
          <a:xfrm>
            <a:off x="381000" y="1295400"/>
            <a:ext cx="8305800" cy="4647426"/>
          </a:xfrm>
          <a:prstGeom prst="rect">
            <a:avLst/>
          </a:prstGeom>
          <a:noFill/>
          <a:ln w="9525">
            <a:noFill/>
            <a:miter lim="800000"/>
            <a:headEnd/>
            <a:tailEnd/>
          </a:ln>
        </p:spPr>
        <p:txBody>
          <a:bodyPr>
            <a:spAutoFit/>
          </a:bodyPr>
          <a:lstStyle/>
          <a:p>
            <a:r>
              <a:rPr lang="en-US" sz="2400" dirty="0" smtClean="0">
                <a:latin typeface="Calibri" pitchFamily="34" charset="0"/>
              </a:rPr>
              <a:t>You </a:t>
            </a:r>
            <a:r>
              <a:rPr lang="en-US" sz="2400" dirty="0">
                <a:latin typeface="Calibri" pitchFamily="34" charset="0"/>
              </a:rPr>
              <a:t>are seeing a short 9-year-old boy. He is growing steadily in height just below the third percentile on the growth curve. His parents ask if he will be very short when he finishes growing</a:t>
            </a:r>
            <a:r>
              <a:rPr lang="en-US" sz="2400" dirty="0" smtClean="0">
                <a:latin typeface="Calibri" pitchFamily="34" charset="0"/>
              </a:rPr>
              <a:t>.</a:t>
            </a:r>
          </a:p>
          <a:p>
            <a:r>
              <a:rPr lang="en-US" sz="2400" dirty="0" smtClean="0">
                <a:latin typeface="Calibri" pitchFamily="34" charset="0"/>
              </a:rPr>
              <a:t>Of the following, the MOST important information needed to answer this question is:</a:t>
            </a:r>
          </a:p>
          <a:p>
            <a:endParaRPr lang="en-US" sz="2400" dirty="0" smtClean="0">
              <a:latin typeface="Calibri" pitchFamily="34" charset="0"/>
            </a:endParaRPr>
          </a:p>
          <a:p>
            <a:pPr marL="457200" indent="-457200">
              <a:buAutoNum type="alphaUcPeriod"/>
            </a:pPr>
            <a:r>
              <a:rPr lang="en-US" sz="2400" dirty="0" smtClean="0">
                <a:latin typeface="Calibri" pitchFamily="34" charset="0"/>
              </a:rPr>
              <a:t>Ethnicity of family</a:t>
            </a:r>
          </a:p>
          <a:p>
            <a:pPr marL="457200" indent="-457200">
              <a:buAutoNum type="alphaUcPeriod"/>
            </a:pPr>
            <a:r>
              <a:rPr lang="en-US" sz="2400" b="1" dirty="0" smtClean="0">
                <a:solidFill>
                  <a:srgbClr val="FF0000"/>
                </a:solidFill>
                <a:latin typeface="Calibri" pitchFamily="34" charset="0"/>
              </a:rPr>
              <a:t>Parent heights</a:t>
            </a:r>
          </a:p>
          <a:p>
            <a:pPr marL="457200" indent="-457200">
              <a:buAutoNum type="alphaUcPeriod"/>
            </a:pPr>
            <a:r>
              <a:rPr lang="en-US" sz="2400" dirty="0" smtClean="0">
                <a:latin typeface="Calibri" pitchFamily="34" charset="0"/>
              </a:rPr>
              <a:t>Sibling heights</a:t>
            </a:r>
          </a:p>
          <a:p>
            <a:pPr marL="457200" indent="-457200">
              <a:buAutoNum type="alphaUcPeriod"/>
            </a:pPr>
            <a:r>
              <a:rPr lang="en-US" sz="2400" dirty="0" smtClean="0">
                <a:latin typeface="Calibri" pitchFamily="34" charset="0"/>
              </a:rPr>
              <a:t>Upper-to-lower segment ratio</a:t>
            </a:r>
          </a:p>
          <a:p>
            <a:pPr marL="457200" indent="-457200">
              <a:buAutoNum type="alphaUcPeriod"/>
            </a:pPr>
            <a:r>
              <a:rPr lang="en-US" sz="2400" dirty="0" smtClean="0">
                <a:latin typeface="Calibri" pitchFamily="34" charset="0"/>
              </a:rPr>
              <a:t>Weight-for-age curve</a:t>
            </a:r>
          </a:p>
          <a:p>
            <a:endParaRPr lang="en-US" sz="3200" dirty="0">
              <a:solidFill>
                <a:srgbClr val="7030A0"/>
              </a:solidFill>
              <a:latin typeface="Calibri" pitchFamily="34" charset="0"/>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#10</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41975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extBox 5"/>
          <p:cNvSpPr txBox="1">
            <a:spLocks noChangeArrowheads="1"/>
          </p:cNvSpPr>
          <p:nvPr/>
        </p:nvSpPr>
        <p:spPr bwMode="auto">
          <a:xfrm>
            <a:off x="381000" y="1600200"/>
            <a:ext cx="8534400" cy="4893647"/>
          </a:xfrm>
          <a:prstGeom prst="rect">
            <a:avLst/>
          </a:prstGeom>
          <a:noFill/>
          <a:ln w="9525">
            <a:noFill/>
            <a:miter lim="800000"/>
            <a:headEnd/>
            <a:tailEnd/>
          </a:ln>
        </p:spPr>
        <p:txBody>
          <a:bodyPr>
            <a:spAutoFit/>
          </a:bodyPr>
          <a:lstStyle/>
          <a:p>
            <a:pPr>
              <a:buFontTx/>
              <a:buChar char="•"/>
            </a:pPr>
            <a:r>
              <a:rPr lang="en-US" sz="2400" dirty="0" smtClean="0">
                <a:latin typeface="Calibri" pitchFamily="34" charset="0"/>
              </a:rPr>
              <a:t>Short </a:t>
            </a:r>
            <a:r>
              <a:rPr lang="en-US" sz="2400" dirty="0">
                <a:latin typeface="Calibri" pitchFamily="34" charset="0"/>
              </a:rPr>
              <a:t>stature: </a:t>
            </a:r>
            <a:r>
              <a:rPr lang="en-US" sz="2400" dirty="0" smtClean="0">
                <a:latin typeface="Calibri" pitchFamily="34" charset="0"/>
              </a:rPr>
              <a:t>Height </a:t>
            </a:r>
            <a:r>
              <a:rPr lang="en-US" sz="2400" dirty="0">
                <a:latin typeface="Calibri" pitchFamily="34" charset="0"/>
              </a:rPr>
              <a:t>&lt;</a:t>
            </a:r>
            <a:r>
              <a:rPr lang="en-US" sz="2400" dirty="0" smtClean="0">
                <a:latin typeface="Calibri" pitchFamily="34" charset="0"/>
              </a:rPr>
              <a:t>3%ile</a:t>
            </a:r>
          </a:p>
          <a:p>
            <a:pPr>
              <a:buFontTx/>
              <a:buChar char="•"/>
            </a:pPr>
            <a:endParaRPr lang="en-US" sz="2400" dirty="0">
              <a:latin typeface="Calibri" pitchFamily="34" charset="0"/>
            </a:endParaRPr>
          </a:p>
          <a:p>
            <a:pPr>
              <a:buFontTx/>
              <a:buChar char="•"/>
            </a:pPr>
            <a:r>
              <a:rPr lang="en-US" sz="2400" dirty="0">
                <a:latin typeface="Calibri" pitchFamily="34" charset="0"/>
              </a:rPr>
              <a:t>Familial short stature: </a:t>
            </a:r>
            <a:endParaRPr lang="en-US" sz="2400" dirty="0" smtClean="0">
              <a:latin typeface="Calibri" pitchFamily="34" charset="0"/>
            </a:endParaRPr>
          </a:p>
          <a:p>
            <a:pPr lvl="1">
              <a:buFontTx/>
              <a:buChar char="•"/>
            </a:pPr>
            <a:r>
              <a:rPr lang="en-US" sz="2400" dirty="0">
                <a:latin typeface="Calibri" pitchFamily="34" charset="0"/>
              </a:rPr>
              <a:t> </a:t>
            </a:r>
            <a:r>
              <a:rPr lang="en-US" sz="2400" dirty="0" smtClean="0">
                <a:latin typeface="Calibri" pitchFamily="34" charset="0"/>
              </a:rPr>
              <a:t> Low-normal </a:t>
            </a:r>
            <a:r>
              <a:rPr lang="en-US" sz="2400" dirty="0">
                <a:latin typeface="Calibri" pitchFamily="34" charset="0"/>
              </a:rPr>
              <a:t>growth velocity through life</a:t>
            </a:r>
          </a:p>
          <a:p>
            <a:pPr marL="742950" lvl="1" indent="-285750">
              <a:buFontTx/>
              <a:buChar char="•"/>
            </a:pPr>
            <a:r>
              <a:rPr lang="en-US" sz="2400" dirty="0">
                <a:latin typeface="Calibri" pitchFamily="34" charset="0"/>
              </a:rPr>
              <a:t>Parents height essential for diagnosis</a:t>
            </a:r>
          </a:p>
          <a:p>
            <a:pPr marL="742950" lvl="1" indent="-285750">
              <a:buFontTx/>
              <a:buChar char="•"/>
            </a:pPr>
            <a:r>
              <a:rPr lang="en-US" sz="2400" dirty="0">
                <a:latin typeface="Calibri" pitchFamily="34" charset="0"/>
              </a:rPr>
              <a:t>Bone age = Chronological age</a:t>
            </a:r>
          </a:p>
          <a:p>
            <a:pPr marL="742950" lvl="1" indent="-285750">
              <a:buFontTx/>
              <a:buChar char="•"/>
            </a:pPr>
            <a:r>
              <a:rPr lang="en-US" sz="2400" dirty="0">
                <a:latin typeface="Calibri" pitchFamily="34" charset="0"/>
              </a:rPr>
              <a:t>Results in </a:t>
            </a:r>
            <a:r>
              <a:rPr lang="en-US" sz="2400" b="1" dirty="0">
                <a:latin typeface="Calibri" pitchFamily="34" charset="0"/>
              </a:rPr>
              <a:t>short</a:t>
            </a:r>
            <a:r>
              <a:rPr lang="en-US" sz="2400" dirty="0">
                <a:latin typeface="Calibri" pitchFamily="34" charset="0"/>
              </a:rPr>
              <a:t> adult </a:t>
            </a:r>
            <a:r>
              <a:rPr lang="en-US" sz="2400" dirty="0" smtClean="0">
                <a:latin typeface="Calibri" pitchFamily="34" charset="0"/>
              </a:rPr>
              <a:t>height</a:t>
            </a:r>
          </a:p>
          <a:p>
            <a:pPr marL="742950" lvl="1" indent="-285750">
              <a:buFontTx/>
              <a:buChar char="•"/>
            </a:pPr>
            <a:endParaRPr lang="en-US" sz="2400" dirty="0">
              <a:latin typeface="Calibri" pitchFamily="34" charset="0"/>
            </a:endParaRPr>
          </a:p>
          <a:p>
            <a:pPr>
              <a:buFontTx/>
              <a:buChar char="•"/>
            </a:pPr>
            <a:r>
              <a:rPr lang="en-US" sz="2400" dirty="0">
                <a:latin typeface="Calibri" pitchFamily="34" charset="0"/>
              </a:rPr>
              <a:t>Constitutional growth delay: </a:t>
            </a:r>
            <a:endParaRPr lang="en-US" sz="2400" dirty="0" smtClean="0">
              <a:latin typeface="Calibri" pitchFamily="34" charset="0"/>
            </a:endParaRPr>
          </a:p>
          <a:p>
            <a:pPr lvl="1">
              <a:buFontTx/>
              <a:buChar char="•"/>
            </a:pPr>
            <a:r>
              <a:rPr lang="en-US" sz="2400" dirty="0" smtClean="0">
                <a:latin typeface="Calibri" pitchFamily="34" charset="0"/>
              </a:rPr>
              <a:t>  Growth is delayed</a:t>
            </a:r>
            <a:r>
              <a:rPr lang="en-US" sz="2400" dirty="0">
                <a:latin typeface="Calibri" pitchFamily="34" charset="0"/>
              </a:rPr>
              <a:t>, but </a:t>
            </a:r>
            <a:r>
              <a:rPr lang="en-US" sz="2400" dirty="0" smtClean="0">
                <a:latin typeface="Calibri" pitchFamily="34" charset="0"/>
              </a:rPr>
              <a:t>prolonged</a:t>
            </a:r>
          </a:p>
          <a:p>
            <a:pPr lvl="1">
              <a:buFontTx/>
              <a:buChar char="•"/>
            </a:pPr>
            <a:r>
              <a:rPr lang="en-US" sz="2400" dirty="0" smtClean="0">
                <a:latin typeface="Calibri" pitchFamily="34" charset="0"/>
              </a:rPr>
              <a:t>  Aka late bloomer</a:t>
            </a:r>
            <a:endParaRPr lang="en-US" sz="2400" dirty="0">
              <a:latin typeface="Calibri" pitchFamily="34" charset="0"/>
            </a:endParaRPr>
          </a:p>
          <a:p>
            <a:pPr marL="742950" lvl="1" indent="-285750">
              <a:buFontTx/>
              <a:buChar char="•"/>
            </a:pPr>
            <a:r>
              <a:rPr lang="en-US" sz="2400" dirty="0">
                <a:latin typeface="Calibri" pitchFamily="34" charset="0"/>
              </a:rPr>
              <a:t>Bone age &lt; Chronological age</a:t>
            </a:r>
          </a:p>
          <a:p>
            <a:pPr marL="742950" lvl="1" indent="-285750">
              <a:buFontTx/>
              <a:buChar char="•"/>
            </a:pPr>
            <a:r>
              <a:rPr lang="en-US" sz="2400" dirty="0">
                <a:latin typeface="Calibri" pitchFamily="34" charset="0"/>
              </a:rPr>
              <a:t>Results in </a:t>
            </a:r>
            <a:r>
              <a:rPr lang="en-US" sz="2400" b="1" dirty="0">
                <a:latin typeface="Calibri" pitchFamily="34" charset="0"/>
              </a:rPr>
              <a:t>normal </a:t>
            </a:r>
            <a:r>
              <a:rPr lang="en-US" sz="2400" dirty="0">
                <a:latin typeface="Calibri" pitchFamily="34" charset="0"/>
              </a:rPr>
              <a:t>adult height</a:t>
            </a: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Short Stature</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7" name="Picture 7" descr="FSS"/>
          <p:cNvPicPr>
            <a:picLocks noChangeAspect="1" noChangeArrowheads="1"/>
          </p:cNvPicPr>
          <p:nvPr/>
        </p:nvPicPr>
        <p:blipFill>
          <a:blip r:embed="rId3" cstate="print"/>
          <a:srcRect/>
          <a:stretch>
            <a:fillRect/>
          </a:stretch>
        </p:blipFill>
        <p:spPr bwMode="auto">
          <a:xfrm>
            <a:off x="4838700" y="711200"/>
            <a:ext cx="4152900" cy="5537200"/>
          </a:xfrm>
          <a:prstGeom prst="rect">
            <a:avLst/>
          </a:prstGeom>
          <a:noFill/>
        </p:spPr>
      </p:pic>
      <p:pic>
        <p:nvPicPr>
          <p:cNvPr id="122888" name="Picture 8" descr="CGD"/>
          <p:cNvPicPr>
            <a:picLocks noChangeAspect="1" noChangeArrowheads="1"/>
          </p:cNvPicPr>
          <p:nvPr/>
        </p:nvPicPr>
        <p:blipFill>
          <a:blip r:embed="rId4" cstate="print"/>
          <a:srcRect/>
          <a:stretch>
            <a:fillRect/>
          </a:stretch>
        </p:blipFill>
        <p:spPr bwMode="auto">
          <a:xfrm>
            <a:off x="304800" y="725363"/>
            <a:ext cx="4114800" cy="5523037"/>
          </a:xfrm>
          <a:prstGeom prst="rect">
            <a:avLst/>
          </a:prstGeom>
          <a:noFill/>
        </p:spPr>
      </p:pic>
      <p:sp>
        <p:nvSpPr>
          <p:cNvPr id="122889" name="Text Box 9"/>
          <p:cNvSpPr txBox="1">
            <a:spLocks noChangeArrowheads="1"/>
          </p:cNvSpPr>
          <p:nvPr/>
        </p:nvSpPr>
        <p:spPr bwMode="auto">
          <a:xfrm>
            <a:off x="152400" y="6324600"/>
            <a:ext cx="89916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22891" name="TextBox 5"/>
          <p:cNvSpPr txBox="1">
            <a:spLocks noChangeArrowheads="1"/>
          </p:cNvSpPr>
          <p:nvPr/>
        </p:nvSpPr>
        <p:spPr bwMode="auto">
          <a:xfrm>
            <a:off x="685800" y="6324600"/>
            <a:ext cx="8305800" cy="396875"/>
          </a:xfrm>
          <a:prstGeom prst="rect">
            <a:avLst/>
          </a:prstGeom>
          <a:noFill/>
          <a:ln w="9525">
            <a:noFill/>
            <a:miter lim="800000"/>
            <a:headEnd/>
            <a:tailEnd/>
          </a:ln>
        </p:spPr>
        <p:txBody>
          <a:bodyPr>
            <a:spAutoFit/>
          </a:bodyPr>
          <a:lstStyle/>
          <a:p>
            <a:r>
              <a:rPr lang="en-US" sz="2000" b="1" dirty="0">
                <a:latin typeface="Calibri" pitchFamily="34" charset="0"/>
              </a:rPr>
              <a:t>Constitutional growth delay		      Familial short stature</a:t>
            </a:r>
          </a:p>
        </p:txBody>
      </p:sp>
      <p:sp>
        <p:nvSpPr>
          <p:cNvPr id="7"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Short Stature</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5334000" cy="5715000"/>
          </a:xfrm>
        </p:spPr>
        <p:txBody>
          <a:bodyPr>
            <a:normAutofit fontScale="92500" lnSpcReduction="10000"/>
          </a:bodyPr>
          <a:lstStyle/>
          <a:p>
            <a:pPr marL="274320" indent="-274320" fontAlgn="auto">
              <a:spcAft>
                <a:spcPts val="0"/>
              </a:spcAft>
              <a:buFont typeface="Wingdings 2"/>
              <a:buNone/>
              <a:defRPr/>
            </a:pPr>
            <a:r>
              <a:rPr lang="en-US" sz="2600" dirty="0" smtClean="0"/>
              <a:t>A 14 year old boy is worried because he is so much smaller than his peers. You review his previous growth records.</a:t>
            </a:r>
          </a:p>
          <a:p>
            <a:pPr marL="274320" indent="-274320" fontAlgn="auto">
              <a:spcAft>
                <a:spcPts val="0"/>
              </a:spcAft>
              <a:buFont typeface="Wingdings 2"/>
              <a:buNone/>
              <a:defRPr/>
            </a:pPr>
            <a:r>
              <a:rPr lang="en-US" sz="2600" dirty="0"/>
              <a:t>Of the following, the factor that MOST strongly suggests that the boy has constitutional growth delay is that</a:t>
            </a:r>
            <a:r>
              <a:rPr lang="en-US" sz="2600" dirty="0" smtClean="0"/>
              <a:t>:</a:t>
            </a:r>
          </a:p>
          <a:p>
            <a:pPr marL="274320" indent="-274320" fontAlgn="auto">
              <a:spcAft>
                <a:spcPts val="0"/>
              </a:spcAft>
              <a:buFont typeface="Wingdings 2"/>
              <a:buNone/>
              <a:defRPr/>
            </a:pPr>
            <a:endParaRPr lang="en-US" sz="2600" dirty="0"/>
          </a:p>
          <a:p>
            <a:pPr marL="274320" indent="-274320" fontAlgn="auto">
              <a:spcAft>
                <a:spcPts val="0"/>
              </a:spcAft>
              <a:buFont typeface="Wingdings 2"/>
              <a:buNone/>
              <a:defRPr/>
            </a:pPr>
            <a:r>
              <a:rPr lang="en-US" sz="2600" dirty="0"/>
              <a:t>  A. </a:t>
            </a:r>
            <a:r>
              <a:rPr lang="en-US" sz="2600" dirty="0" smtClean="0"/>
              <a:t>He </a:t>
            </a:r>
            <a:r>
              <a:rPr lang="en-US" sz="2600" dirty="0"/>
              <a:t>has a normal sense of smell </a:t>
            </a:r>
          </a:p>
          <a:p>
            <a:pPr marL="274320" indent="-274320" fontAlgn="auto">
              <a:spcAft>
                <a:spcPts val="0"/>
              </a:spcAft>
              <a:buFont typeface="Wingdings 2"/>
              <a:buNone/>
              <a:defRPr/>
            </a:pPr>
            <a:r>
              <a:rPr lang="en-US" sz="2600" dirty="0"/>
              <a:t>  B. </a:t>
            </a:r>
            <a:r>
              <a:rPr lang="en-US" sz="2600" dirty="0" smtClean="0"/>
              <a:t>He </a:t>
            </a:r>
            <a:r>
              <a:rPr lang="en-US" sz="2600" dirty="0"/>
              <a:t>has </a:t>
            </a:r>
            <a:r>
              <a:rPr lang="en-US" sz="2600" dirty="0" smtClean="0"/>
              <a:t>Tanner III </a:t>
            </a:r>
            <a:r>
              <a:rPr lang="en-US" sz="2600" dirty="0"/>
              <a:t>pubic hair </a:t>
            </a:r>
          </a:p>
          <a:p>
            <a:pPr marL="274320" indent="-274320" fontAlgn="auto">
              <a:spcAft>
                <a:spcPts val="0"/>
              </a:spcAft>
              <a:buFont typeface="Wingdings 2"/>
              <a:buNone/>
              <a:defRPr/>
            </a:pPr>
            <a:r>
              <a:rPr lang="en-US" sz="2600" dirty="0"/>
              <a:t>  C. </a:t>
            </a:r>
            <a:r>
              <a:rPr lang="en-US" sz="2600" dirty="0" smtClean="0"/>
              <a:t>He </a:t>
            </a:r>
            <a:r>
              <a:rPr lang="en-US" sz="2600" dirty="0"/>
              <a:t>was small for gestational age </a:t>
            </a:r>
          </a:p>
          <a:p>
            <a:pPr marL="274320" indent="-274320" fontAlgn="auto">
              <a:spcAft>
                <a:spcPts val="0"/>
              </a:spcAft>
              <a:buFont typeface="Wingdings 2"/>
              <a:buNone/>
              <a:defRPr/>
            </a:pPr>
            <a:r>
              <a:rPr lang="en-US" sz="2600" dirty="0"/>
              <a:t>  D. </a:t>
            </a:r>
            <a:r>
              <a:rPr lang="en-US" sz="2600" dirty="0" smtClean="0"/>
              <a:t>His </a:t>
            </a:r>
            <a:r>
              <a:rPr lang="en-US" sz="2600" dirty="0"/>
              <a:t>current weight is at the </a:t>
            </a:r>
            <a:r>
              <a:rPr lang="en-US" sz="2600" dirty="0" smtClean="0"/>
              <a:t>50</a:t>
            </a:r>
            <a:r>
              <a:rPr lang="en-US" sz="2600" baseline="30000" dirty="0" smtClean="0"/>
              <a:t>th</a:t>
            </a:r>
            <a:r>
              <a:rPr lang="en-US" sz="2600" dirty="0" smtClean="0"/>
              <a:t> 	percentile </a:t>
            </a:r>
            <a:r>
              <a:rPr lang="en-US" sz="2600" dirty="0"/>
              <a:t>for age </a:t>
            </a:r>
          </a:p>
          <a:p>
            <a:pPr marL="274320" indent="-274320" fontAlgn="auto">
              <a:spcAft>
                <a:spcPts val="0"/>
              </a:spcAft>
              <a:buFont typeface="Wingdings 2"/>
              <a:buNone/>
              <a:defRPr/>
            </a:pPr>
            <a:r>
              <a:rPr lang="en-US" sz="2600" dirty="0"/>
              <a:t>  E. </a:t>
            </a:r>
            <a:r>
              <a:rPr lang="en-US" sz="2600" dirty="0" smtClean="0"/>
              <a:t>His </a:t>
            </a:r>
            <a:r>
              <a:rPr lang="en-US" sz="2600" dirty="0"/>
              <a:t>mother reached menarche at 15 </a:t>
            </a:r>
            <a:r>
              <a:rPr lang="en-US" sz="2600" dirty="0" smtClean="0"/>
              <a:t>	years </a:t>
            </a:r>
            <a:r>
              <a:rPr lang="en-US" sz="2600" dirty="0"/>
              <a:t>of age</a:t>
            </a:r>
          </a:p>
          <a:p>
            <a:pPr marL="274320" indent="-274320" fontAlgn="auto">
              <a:spcAft>
                <a:spcPts val="0"/>
              </a:spcAft>
              <a:buFont typeface="Wingdings 2"/>
              <a:buNone/>
              <a:defRPr/>
            </a:pPr>
            <a:endParaRPr lang="en-US" sz="3200" dirty="0">
              <a:solidFill>
                <a:schemeClr val="tx2">
                  <a:lumMod val="75000"/>
                </a:schemeClr>
              </a:solidFill>
            </a:endParaRPr>
          </a:p>
        </p:txBody>
      </p:sp>
      <p:pic>
        <p:nvPicPr>
          <p:cNvPr id="4" name="mediaImage" descr="(Item Q90)"/>
          <p:cNvPicPr>
            <a:picLocks noChangeAspect="1" noChangeArrowheads="1"/>
          </p:cNvPicPr>
          <p:nvPr/>
        </p:nvPicPr>
        <p:blipFill>
          <a:blip r:embed="rId3" cstate="print"/>
          <a:srcRect/>
          <a:stretch>
            <a:fillRect/>
          </a:stretch>
        </p:blipFill>
        <p:spPr bwMode="auto">
          <a:xfrm>
            <a:off x="5638800" y="1524000"/>
            <a:ext cx="3505200" cy="5124353"/>
          </a:xfrm>
          <a:prstGeom prst="rect">
            <a:avLst/>
          </a:prstGeom>
          <a:noFill/>
          <a:ln w="9525">
            <a:noFill/>
            <a:miter lim="800000"/>
            <a:headEnd/>
            <a:tailEnd/>
          </a:ln>
        </p:spPr>
      </p:pic>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#11</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en-US" dirty="0" smtClean="0"/>
              <a:t>Normal Development</a:t>
            </a:r>
            <a:endParaRPr lang="en-US" dirty="0"/>
          </a:p>
        </p:txBody>
      </p:sp>
      <p:pic>
        <p:nvPicPr>
          <p:cNvPr id="4" name="Picture 2" descr="sd_fig1"/>
          <p:cNvPicPr>
            <a:picLocks noGrp="1" noChangeAspect="1" noChangeArrowheads="1"/>
          </p:cNvPicPr>
          <p:nvPr>
            <p:ph idx="1"/>
          </p:nvPr>
        </p:nvPicPr>
        <p:blipFill>
          <a:blip r:embed="rId3" cstate="print"/>
          <a:stretch>
            <a:fillRect/>
          </a:stretch>
        </p:blipFill>
        <p:spPr bwMode="auto">
          <a:xfrm>
            <a:off x="1905000" y="1295400"/>
            <a:ext cx="5435646" cy="53378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3000"/>
            <a:ext cx="5334000" cy="5715000"/>
          </a:xfrm>
        </p:spPr>
        <p:txBody>
          <a:bodyPr>
            <a:normAutofit fontScale="92500" lnSpcReduction="10000"/>
          </a:bodyPr>
          <a:lstStyle/>
          <a:p>
            <a:pPr marL="274320" indent="-274320" fontAlgn="auto">
              <a:spcAft>
                <a:spcPts val="0"/>
              </a:spcAft>
              <a:buFont typeface="Wingdings 2"/>
              <a:buNone/>
              <a:defRPr/>
            </a:pPr>
            <a:r>
              <a:rPr lang="en-US" sz="2600" dirty="0" smtClean="0"/>
              <a:t>A 14 year old boy is worried because he is so much smaller than his peers. You review his previous growth records.</a:t>
            </a:r>
          </a:p>
          <a:p>
            <a:pPr marL="274320" indent="-274320" fontAlgn="auto">
              <a:spcAft>
                <a:spcPts val="0"/>
              </a:spcAft>
              <a:buFont typeface="Wingdings 2"/>
              <a:buNone/>
              <a:defRPr/>
            </a:pPr>
            <a:r>
              <a:rPr lang="en-US" sz="2600" dirty="0"/>
              <a:t>Of the following, the factor that MOST strongly suggests that the boy has constitutional growth delay is that</a:t>
            </a:r>
            <a:r>
              <a:rPr lang="en-US" sz="2600" dirty="0" smtClean="0"/>
              <a:t>:</a:t>
            </a:r>
          </a:p>
          <a:p>
            <a:pPr marL="274320" indent="-274320" fontAlgn="auto">
              <a:spcAft>
                <a:spcPts val="0"/>
              </a:spcAft>
              <a:buFont typeface="Wingdings 2"/>
              <a:buNone/>
              <a:defRPr/>
            </a:pPr>
            <a:endParaRPr lang="en-US" sz="2600" dirty="0"/>
          </a:p>
          <a:p>
            <a:pPr marL="274320" indent="-274320" fontAlgn="auto">
              <a:spcAft>
                <a:spcPts val="0"/>
              </a:spcAft>
              <a:buFont typeface="Wingdings 2"/>
              <a:buNone/>
              <a:defRPr/>
            </a:pPr>
            <a:r>
              <a:rPr lang="en-US" sz="2600" dirty="0"/>
              <a:t>  A. </a:t>
            </a:r>
            <a:r>
              <a:rPr lang="en-US" sz="2600" dirty="0" smtClean="0"/>
              <a:t>He </a:t>
            </a:r>
            <a:r>
              <a:rPr lang="en-US" sz="2600" dirty="0"/>
              <a:t>has a normal sense of smell </a:t>
            </a:r>
          </a:p>
          <a:p>
            <a:pPr marL="274320" indent="-274320" fontAlgn="auto">
              <a:spcAft>
                <a:spcPts val="0"/>
              </a:spcAft>
              <a:buFont typeface="Wingdings 2"/>
              <a:buNone/>
              <a:defRPr/>
            </a:pPr>
            <a:r>
              <a:rPr lang="en-US" sz="2600" dirty="0"/>
              <a:t>  B. </a:t>
            </a:r>
            <a:r>
              <a:rPr lang="en-US" sz="2600" dirty="0" smtClean="0"/>
              <a:t>He </a:t>
            </a:r>
            <a:r>
              <a:rPr lang="en-US" sz="2600" dirty="0"/>
              <a:t>has </a:t>
            </a:r>
            <a:r>
              <a:rPr lang="en-US" sz="2600" dirty="0" smtClean="0"/>
              <a:t>Tanner III </a:t>
            </a:r>
            <a:r>
              <a:rPr lang="en-US" sz="2600" dirty="0"/>
              <a:t>pubic hair </a:t>
            </a:r>
          </a:p>
          <a:p>
            <a:pPr marL="274320" indent="-274320" fontAlgn="auto">
              <a:spcAft>
                <a:spcPts val="0"/>
              </a:spcAft>
              <a:buFont typeface="Wingdings 2"/>
              <a:buNone/>
              <a:defRPr/>
            </a:pPr>
            <a:r>
              <a:rPr lang="en-US" sz="2600" dirty="0"/>
              <a:t>  C. </a:t>
            </a:r>
            <a:r>
              <a:rPr lang="en-US" sz="2600" dirty="0" smtClean="0"/>
              <a:t>He </a:t>
            </a:r>
            <a:r>
              <a:rPr lang="en-US" sz="2600" dirty="0"/>
              <a:t>was small for gestational age </a:t>
            </a:r>
          </a:p>
          <a:p>
            <a:pPr marL="274320" indent="-274320" fontAlgn="auto">
              <a:spcAft>
                <a:spcPts val="0"/>
              </a:spcAft>
              <a:buFont typeface="Wingdings 2"/>
              <a:buNone/>
              <a:defRPr/>
            </a:pPr>
            <a:r>
              <a:rPr lang="en-US" sz="2600" dirty="0"/>
              <a:t>  D. </a:t>
            </a:r>
            <a:r>
              <a:rPr lang="en-US" sz="2600" dirty="0" smtClean="0"/>
              <a:t>His </a:t>
            </a:r>
            <a:r>
              <a:rPr lang="en-US" sz="2600" dirty="0"/>
              <a:t>current weight is at the </a:t>
            </a:r>
            <a:r>
              <a:rPr lang="en-US" sz="2600" dirty="0" smtClean="0"/>
              <a:t>50</a:t>
            </a:r>
            <a:r>
              <a:rPr lang="en-US" sz="2600" baseline="30000" dirty="0" smtClean="0"/>
              <a:t>th</a:t>
            </a:r>
            <a:r>
              <a:rPr lang="en-US" sz="2600" dirty="0" smtClean="0"/>
              <a:t> 	percentile </a:t>
            </a:r>
            <a:r>
              <a:rPr lang="en-US" sz="2600" dirty="0"/>
              <a:t>for age </a:t>
            </a:r>
          </a:p>
          <a:p>
            <a:pPr marL="274320" indent="-274320" fontAlgn="auto">
              <a:spcAft>
                <a:spcPts val="0"/>
              </a:spcAft>
              <a:buFont typeface="Wingdings 2"/>
              <a:buNone/>
              <a:defRPr/>
            </a:pPr>
            <a:r>
              <a:rPr lang="en-US" sz="2600" b="1" dirty="0">
                <a:solidFill>
                  <a:srgbClr val="FF0000"/>
                </a:solidFill>
              </a:rPr>
              <a:t>  E. </a:t>
            </a:r>
            <a:r>
              <a:rPr lang="en-US" sz="2600" b="1" dirty="0" smtClean="0">
                <a:solidFill>
                  <a:srgbClr val="FF0000"/>
                </a:solidFill>
              </a:rPr>
              <a:t>His </a:t>
            </a:r>
            <a:r>
              <a:rPr lang="en-US" sz="2600" b="1" dirty="0">
                <a:solidFill>
                  <a:srgbClr val="FF0000"/>
                </a:solidFill>
              </a:rPr>
              <a:t>mother reached menarche at 15 </a:t>
            </a:r>
            <a:r>
              <a:rPr lang="en-US" sz="2600" b="1" dirty="0" smtClean="0">
                <a:solidFill>
                  <a:srgbClr val="FF0000"/>
                </a:solidFill>
              </a:rPr>
              <a:t>	years </a:t>
            </a:r>
            <a:r>
              <a:rPr lang="en-US" sz="2600" b="1" dirty="0">
                <a:solidFill>
                  <a:srgbClr val="FF0000"/>
                </a:solidFill>
              </a:rPr>
              <a:t>of age</a:t>
            </a:r>
          </a:p>
          <a:p>
            <a:pPr marL="274320" indent="-274320" fontAlgn="auto">
              <a:spcAft>
                <a:spcPts val="0"/>
              </a:spcAft>
              <a:buFont typeface="Wingdings 2"/>
              <a:buNone/>
              <a:defRPr/>
            </a:pPr>
            <a:endParaRPr lang="en-US" sz="3200" dirty="0">
              <a:solidFill>
                <a:schemeClr val="tx2">
                  <a:lumMod val="75000"/>
                </a:schemeClr>
              </a:solidFill>
            </a:endParaRPr>
          </a:p>
        </p:txBody>
      </p:sp>
      <p:pic>
        <p:nvPicPr>
          <p:cNvPr id="4" name="mediaImage" descr="(Item Q90)"/>
          <p:cNvPicPr>
            <a:picLocks noChangeAspect="1" noChangeArrowheads="1"/>
          </p:cNvPicPr>
          <p:nvPr/>
        </p:nvPicPr>
        <p:blipFill>
          <a:blip r:embed="rId3" cstate="print"/>
          <a:srcRect/>
          <a:stretch>
            <a:fillRect/>
          </a:stretch>
        </p:blipFill>
        <p:spPr bwMode="auto">
          <a:xfrm>
            <a:off x="5638800" y="1524000"/>
            <a:ext cx="3505200" cy="5124353"/>
          </a:xfrm>
          <a:prstGeom prst="rect">
            <a:avLst/>
          </a:prstGeom>
          <a:noFill/>
          <a:ln w="9525">
            <a:noFill/>
            <a:miter lim="800000"/>
            <a:headEnd/>
            <a:tailEnd/>
          </a:ln>
        </p:spPr>
      </p:pic>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#11</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2287903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153400" cy="5715000"/>
          </a:xfrm>
        </p:spPr>
        <p:txBody>
          <a:bodyPr>
            <a:normAutofit lnSpcReduction="10000"/>
          </a:bodyPr>
          <a:lstStyle/>
          <a:p>
            <a:pPr marL="274320" indent="-274320" fontAlgn="auto">
              <a:spcAft>
                <a:spcPts val="0"/>
              </a:spcAft>
              <a:buFont typeface="Wingdings 2"/>
              <a:buNone/>
              <a:defRPr/>
            </a:pPr>
            <a:r>
              <a:rPr lang="en-US" sz="2400" dirty="0" smtClean="0"/>
              <a:t>The parents of a 7-year-old boy are concerned because he is the same size as 5-year-old children in his preschool playgroup. Both of the parents are healthy. The father is 5 ft 3 in (160.0 cm) in height and the mother is 4 ft 10 in (147.3 cm) in height. They recognize that their child may be short because they are not tall, but they want to be sure that there is no other problem.</a:t>
            </a:r>
            <a:r>
              <a:rPr lang="en-US" sz="2400" dirty="0"/>
              <a:t> </a:t>
            </a:r>
          </a:p>
          <a:p>
            <a:pPr marL="274320" indent="-274320" fontAlgn="auto">
              <a:spcAft>
                <a:spcPts val="0"/>
              </a:spcAft>
              <a:buFont typeface="Wingdings 2"/>
              <a:buNone/>
              <a:defRPr/>
            </a:pPr>
            <a:r>
              <a:rPr lang="en-US" sz="2400" dirty="0" smtClean="0"/>
              <a:t>Of </a:t>
            </a:r>
            <a:r>
              <a:rPr lang="en-US" sz="2400" dirty="0"/>
              <a:t>the following, the BEST indicator that the boy is following his genetic growth pattern is:</a:t>
            </a:r>
          </a:p>
          <a:p>
            <a:pPr marL="274320" indent="-274320" fontAlgn="auto">
              <a:spcAft>
                <a:spcPts val="0"/>
              </a:spcAft>
              <a:buFont typeface="Wingdings 2"/>
              <a:buNone/>
              <a:defRPr/>
            </a:pPr>
            <a:r>
              <a:rPr lang="en-US" sz="2400" dirty="0"/>
              <a:t> </a:t>
            </a:r>
          </a:p>
          <a:p>
            <a:pPr marL="274320" indent="-274320" fontAlgn="auto">
              <a:spcAft>
                <a:spcPts val="0"/>
              </a:spcAft>
              <a:buFont typeface="Wingdings 2"/>
              <a:buNone/>
              <a:defRPr/>
            </a:pPr>
            <a:r>
              <a:rPr lang="en-US" sz="2400" dirty="0"/>
              <a:t>  A. </a:t>
            </a:r>
            <a:r>
              <a:rPr lang="en-US" sz="2400" dirty="0" smtClean="0"/>
              <a:t>A </a:t>
            </a:r>
            <a:r>
              <a:rPr lang="en-US" sz="2400" dirty="0"/>
              <a:t>bone age radiograph that is normal for age </a:t>
            </a:r>
          </a:p>
          <a:p>
            <a:pPr marL="274320" indent="-274320" fontAlgn="auto">
              <a:spcAft>
                <a:spcPts val="0"/>
              </a:spcAft>
              <a:buFont typeface="Wingdings 2"/>
              <a:buNone/>
              <a:defRPr/>
            </a:pPr>
            <a:r>
              <a:rPr lang="en-US" sz="2400" dirty="0"/>
              <a:t>  B. </a:t>
            </a:r>
            <a:r>
              <a:rPr lang="en-US" sz="2400" dirty="0" smtClean="0"/>
              <a:t>His </a:t>
            </a:r>
            <a:r>
              <a:rPr lang="en-US" sz="2400" dirty="0"/>
              <a:t>height at the 3rd percentile for age </a:t>
            </a:r>
          </a:p>
          <a:p>
            <a:pPr marL="274320" indent="-274320" fontAlgn="auto">
              <a:spcAft>
                <a:spcPts val="0"/>
              </a:spcAft>
              <a:buFont typeface="Wingdings 2"/>
              <a:buNone/>
              <a:defRPr/>
            </a:pPr>
            <a:r>
              <a:rPr lang="en-US" sz="2400" dirty="0"/>
              <a:t>  C. </a:t>
            </a:r>
            <a:r>
              <a:rPr lang="en-US" sz="2400" dirty="0" smtClean="0"/>
              <a:t>Normal </a:t>
            </a:r>
            <a:r>
              <a:rPr lang="en-US" sz="2400" dirty="0"/>
              <a:t>weight for height </a:t>
            </a:r>
          </a:p>
          <a:p>
            <a:pPr marL="274320" indent="-274320" fontAlgn="auto">
              <a:spcAft>
                <a:spcPts val="0"/>
              </a:spcAft>
              <a:buFont typeface="Wingdings 2"/>
              <a:buNone/>
              <a:defRPr/>
            </a:pPr>
            <a:r>
              <a:rPr lang="en-US" sz="2400" dirty="0"/>
              <a:t>  D. </a:t>
            </a:r>
            <a:r>
              <a:rPr lang="en-US" sz="2400" dirty="0" smtClean="0"/>
              <a:t>Steady </a:t>
            </a:r>
            <a:r>
              <a:rPr lang="en-US" sz="2400" dirty="0"/>
              <a:t>linear growth at 3 cm/year </a:t>
            </a:r>
          </a:p>
          <a:p>
            <a:pPr marL="274320" indent="-274320" fontAlgn="auto">
              <a:spcAft>
                <a:spcPts val="0"/>
              </a:spcAft>
              <a:buFont typeface="Wingdings 2"/>
              <a:buNone/>
              <a:defRPr/>
            </a:pPr>
            <a:r>
              <a:rPr lang="en-US" sz="2400" dirty="0"/>
              <a:t>  E. </a:t>
            </a:r>
            <a:r>
              <a:rPr lang="en-US" sz="2400" dirty="0" smtClean="0"/>
              <a:t>Steady </a:t>
            </a:r>
            <a:r>
              <a:rPr lang="en-US" sz="2400" dirty="0"/>
              <a:t>linear growth at 5 cm/year</a:t>
            </a:r>
          </a:p>
          <a:p>
            <a:pPr marL="274320" indent="-274320" fontAlgn="auto">
              <a:spcAft>
                <a:spcPts val="0"/>
              </a:spcAft>
              <a:buFont typeface="Wingdings 2"/>
              <a:buNone/>
              <a:defRPr/>
            </a:pPr>
            <a:endParaRPr lang="en-US" sz="2400" b="1" dirty="0">
              <a:solidFill>
                <a:schemeClr val="tx2">
                  <a:lumMod val="75000"/>
                </a:schemeClr>
              </a:solidFill>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#12</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153400" cy="5715000"/>
          </a:xfrm>
        </p:spPr>
        <p:txBody>
          <a:bodyPr>
            <a:normAutofit lnSpcReduction="10000"/>
          </a:bodyPr>
          <a:lstStyle/>
          <a:p>
            <a:pPr marL="274320" indent="-274320" fontAlgn="auto">
              <a:spcAft>
                <a:spcPts val="0"/>
              </a:spcAft>
              <a:buFont typeface="Wingdings 2"/>
              <a:buNone/>
              <a:defRPr/>
            </a:pPr>
            <a:r>
              <a:rPr lang="en-US" sz="2400" dirty="0" smtClean="0"/>
              <a:t>The parents of a 7-year-old boy are concerned because he is the same size as 5-year-old children in his preschool playgroup. Both of the parents are healthy. The father is 5 ft 3 in (160.0 cm) in height and the mother is 4 ft 10 in (147.3 cm) in height. They recognize that their child may be short because they are not tall, but they want to be sure that there is no other problem.</a:t>
            </a:r>
            <a:r>
              <a:rPr lang="en-US" sz="2400" dirty="0"/>
              <a:t> </a:t>
            </a:r>
          </a:p>
          <a:p>
            <a:pPr marL="274320" indent="-274320" fontAlgn="auto">
              <a:spcAft>
                <a:spcPts val="0"/>
              </a:spcAft>
              <a:buFont typeface="Wingdings 2"/>
              <a:buNone/>
              <a:defRPr/>
            </a:pPr>
            <a:r>
              <a:rPr lang="en-US" sz="2400" dirty="0" smtClean="0"/>
              <a:t>Of </a:t>
            </a:r>
            <a:r>
              <a:rPr lang="en-US" sz="2400" dirty="0"/>
              <a:t>the following, the BEST indicator that the boy is following his genetic growth pattern is:</a:t>
            </a:r>
          </a:p>
          <a:p>
            <a:pPr marL="274320" indent="-274320" fontAlgn="auto">
              <a:spcAft>
                <a:spcPts val="0"/>
              </a:spcAft>
              <a:buFont typeface="Wingdings 2"/>
              <a:buNone/>
              <a:defRPr/>
            </a:pPr>
            <a:r>
              <a:rPr lang="en-US" sz="2400" dirty="0"/>
              <a:t> </a:t>
            </a:r>
          </a:p>
          <a:p>
            <a:pPr marL="274320" indent="-274320" fontAlgn="auto">
              <a:spcAft>
                <a:spcPts val="0"/>
              </a:spcAft>
              <a:buFont typeface="Wingdings 2"/>
              <a:buNone/>
              <a:defRPr/>
            </a:pPr>
            <a:r>
              <a:rPr lang="en-US" sz="2400" dirty="0"/>
              <a:t>  A. </a:t>
            </a:r>
            <a:r>
              <a:rPr lang="en-US" sz="2400" dirty="0" smtClean="0"/>
              <a:t>A </a:t>
            </a:r>
            <a:r>
              <a:rPr lang="en-US" sz="2400" dirty="0"/>
              <a:t>bone age radiograph that is normal for age </a:t>
            </a:r>
          </a:p>
          <a:p>
            <a:pPr marL="274320" indent="-274320" fontAlgn="auto">
              <a:spcAft>
                <a:spcPts val="0"/>
              </a:spcAft>
              <a:buFont typeface="Wingdings 2"/>
              <a:buNone/>
              <a:defRPr/>
            </a:pPr>
            <a:r>
              <a:rPr lang="en-US" sz="2400" dirty="0"/>
              <a:t>  B. </a:t>
            </a:r>
            <a:r>
              <a:rPr lang="en-US" sz="2400" dirty="0" smtClean="0"/>
              <a:t>His </a:t>
            </a:r>
            <a:r>
              <a:rPr lang="en-US" sz="2400" dirty="0"/>
              <a:t>height at the 3rd percentile for age </a:t>
            </a:r>
          </a:p>
          <a:p>
            <a:pPr marL="274320" indent="-274320" fontAlgn="auto">
              <a:spcAft>
                <a:spcPts val="0"/>
              </a:spcAft>
              <a:buFont typeface="Wingdings 2"/>
              <a:buNone/>
              <a:defRPr/>
            </a:pPr>
            <a:r>
              <a:rPr lang="en-US" sz="2400" dirty="0"/>
              <a:t>  C. </a:t>
            </a:r>
            <a:r>
              <a:rPr lang="en-US" sz="2400" dirty="0" smtClean="0"/>
              <a:t>Normal </a:t>
            </a:r>
            <a:r>
              <a:rPr lang="en-US" sz="2400" dirty="0"/>
              <a:t>weight for height </a:t>
            </a:r>
          </a:p>
          <a:p>
            <a:pPr marL="274320" indent="-274320" fontAlgn="auto">
              <a:spcAft>
                <a:spcPts val="0"/>
              </a:spcAft>
              <a:buFont typeface="Wingdings 2"/>
              <a:buNone/>
              <a:defRPr/>
            </a:pPr>
            <a:r>
              <a:rPr lang="en-US" sz="2400" dirty="0"/>
              <a:t>  D. </a:t>
            </a:r>
            <a:r>
              <a:rPr lang="en-US" sz="2400" dirty="0" smtClean="0"/>
              <a:t>Steady </a:t>
            </a:r>
            <a:r>
              <a:rPr lang="en-US" sz="2400" dirty="0"/>
              <a:t>linear growth at 3 cm/year </a:t>
            </a:r>
          </a:p>
          <a:p>
            <a:pPr marL="274320" indent="-274320" fontAlgn="auto">
              <a:spcAft>
                <a:spcPts val="0"/>
              </a:spcAft>
              <a:buFont typeface="Wingdings 2"/>
              <a:buNone/>
              <a:defRPr/>
            </a:pPr>
            <a:r>
              <a:rPr lang="en-US" sz="2400" b="1" dirty="0">
                <a:solidFill>
                  <a:srgbClr val="FF0000"/>
                </a:solidFill>
              </a:rPr>
              <a:t>  E. </a:t>
            </a:r>
            <a:r>
              <a:rPr lang="en-US" sz="2400" b="1" dirty="0" smtClean="0">
                <a:solidFill>
                  <a:srgbClr val="FF0000"/>
                </a:solidFill>
              </a:rPr>
              <a:t>Steady </a:t>
            </a:r>
            <a:r>
              <a:rPr lang="en-US" sz="2400" b="1" dirty="0">
                <a:solidFill>
                  <a:srgbClr val="FF0000"/>
                </a:solidFill>
              </a:rPr>
              <a:t>linear growth at 5 cm/year</a:t>
            </a:r>
          </a:p>
          <a:p>
            <a:pPr marL="274320" indent="-274320" fontAlgn="auto">
              <a:spcAft>
                <a:spcPts val="0"/>
              </a:spcAft>
              <a:buFont typeface="Wingdings 2"/>
              <a:buNone/>
              <a:defRPr/>
            </a:pPr>
            <a:endParaRPr lang="en-US" sz="2400" b="1" dirty="0">
              <a:solidFill>
                <a:schemeClr val="tx2">
                  <a:lumMod val="75000"/>
                </a:schemeClr>
              </a:solidFill>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#12</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360114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pPr eaLnBrk="1" hangingPunct="1"/>
            <a:r>
              <a:rPr lang="en-US" dirty="0" smtClean="0"/>
              <a:t>Normal Linear growth</a:t>
            </a:r>
          </a:p>
        </p:txBody>
      </p:sp>
      <p:sp>
        <p:nvSpPr>
          <p:cNvPr id="24579" name="Rectangle 3"/>
          <p:cNvSpPr>
            <a:spLocks noGrp="1" noChangeArrowheads="1"/>
          </p:cNvSpPr>
          <p:nvPr>
            <p:ph idx="1"/>
          </p:nvPr>
        </p:nvSpPr>
        <p:spPr/>
        <p:txBody>
          <a:bodyPr/>
          <a:lstStyle/>
          <a:p>
            <a:pPr eaLnBrk="1" hangingPunct="1"/>
            <a:r>
              <a:rPr lang="en-US" dirty="0" smtClean="0"/>
              <a:t>First 3 months grow 3.5 cm per month</a:t>
            </a:r>
          </a:p>
          <a:p>
            <a:pPr eaLnBrk="1" hangingPunct="1"/>
            <a:r>
              <a:rPr lang="en-US" dirty="0" smtClean="0"/>
              <a:t>Slows over first year of life</a:t>
            </a:r>
          </a:p>
          <a:p>
            <a:pPr eaLnBrk="1" hangingPunct="1"/>
            <a:r>
              <a:rPr lang="en-US" dirty="0" smtClean="0"/>
              <a:t>After 1 year of age grow 1 cm per year</a:t>
            </a:r>
          </a:p>
          <a:p>
            <a:pPr eaLnBrk="1" hangingPunct="1"/>
            <a:r>
              <a:rPr lang="en-US" dirty="0" smtClean="0"/>
              <a:t>After 4 years of age grow 3 cm per year</a:t>
            </a:r>
          </a:p>
          <a:p>
            <a:pPr eaLnBrk="1" hangingPunct="1"/>
            <a:r>
              <a:rPr lang="en-US" b="1" dirty="0" smtClean="0"/>
              <a:t>Childhood 5 cm per year</a:t>
            </a:r>
          </a:p>
          <a:p>
            <a:pPr eaLnBrk="1" hangingPunct="1"/>
            <a:r>
              <a:rPr lang="en-US" b="1" dirty="0" smtClean="0"/>
              <a:t>Puberty 10 cm per year</a:t>
            </a:r>
          </a:p>
        </p:txBody>
      </p:sp>
    </p:spTree>
    <p:extLst>
      <p:ext uri="{BB962C8B-B14F-4D97-AF65-F5344CB8AC3E}">
        <p14:creationId xmlns:p14="http://schemas.microsoft.com/office/powerpoint/2010/main" val="2889092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5000" dirty="0"/>
              <a:t>Question</a:t>
            </a:r>
            <a:r>
              <a:rPr lang="en-US" dirty="0"/>
              <a:t> #13</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 12 y/o boy has missed his health supervision visits for 2 years. He has had headaches that have caused him to miss several days of school in the past month. The headaches have awakened him at night. He has vision loss</a:t>
            </a:r>
          </a:p>
          <a:p>
            <a:pPr marL="0" indent="0">
              <a:buNone/>
            </a:pPr>
            <a:r>
              <a:rPr lang="en-US" dirty="0" smtClean="0"/>
              <a:t>The additional finding that is MOST contributory to your suspected diagnosis is:</a:t>
            </a:r>
          </a:p>
          <a:p>
            <a:pPr marL="0" indent="0">
              <a:buNone/>
            </a:pPr>
            <a:endParaRPr lang="en-US" dirty="0" smtClean="0"/>
          </a:p>
          <a:p>
            <a:pPr marL="514350" indent="-514350">
              <a:buAutoNum type="alphaUcPeriod"/>
            </a:pPr>
            <a:r>
              <a:rPr lang="en-US" dirty="0" smtClean="0"/>
              <a:t>Axillary hair without other signs of puberty</a:t>
            </a:r>
          </a:p>
          <a:p>
            <a:pPr marL="514350" indent="-514350">
              <a:buAutoNum type="alphaUcPeriod"/>
            </a:pPr>
            <a:r>
              <a:rPr lang="en-US" dirty="0" smtClean="0"/>
              <a:t>Decreased linear growth rate</a:t>
            </a:r>
          </a:p>
          <a:p>
            <a:pPr marL="514350" indent="-514350">
              <a:buAutoNum type="alphaUcPeriod"/>
            </a:pPr>
            <a:r>
              <a:rPr lang="en-US" dirty="0" smtClean="0"/>
              <a:t>Decreased weight gain</a:t>
            </a:r>
          </a:p>
          <a:p>
            <a:pPr marL="514350" indent="-514350">
              <a:buAutoNum type="alphaUcPeriod"/>
            </a:pPr>
            <a:r>
              <a:rPr lang="en-US" dirty="0" err="1" smtClean="0"/>
              <a:t>Gynecomastia</a:t>
            </a:r>
            <a:endParaRPr lang="en-US" dirty="0" smtClean="0"/>
          </a:p>
          <a:p>
            <a:pPr marL="514350" indent="-514350">
              <a:buAutoNum type="alphaUcPeriod"/>
            </a:pPr>
            <a:r>
              <a:rPr lang="en-US" dirty="0" smtClean="0"/>
              <a:t>Unilateral testicular enlargement</a:t>
            </a:r>
            <a:endParaRPr lang="en-US" dirty="0"/>
          </a:p>
        </p:txBody>
      </p:sp>
    </p:spTree>
    <p:extLst>
      <p:ext uri="{BB962C8B-B14F-4D97-AF65-F5344CB8AC3E}">
        <p14:creationId xmlns:p14="http://schemas.microsoft.com/office/powerpoint/2010/main" val="3302269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5000" dirty="0"/>
              <a:t>Question</a:t>
            </a:r>
            <a:r>
              <a:rPr lang="en-US" dirty="0"/>
              <a:t> #13</a:t>
            </a:r>
            <a:br>
              <a:rPr lang="en-US" dirty="0"/>
            </a:b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A 12 y/o boy has missed his health supervision visits for 2 years. He has had headaches that have caused him to miss several days of school in the past month. The headaches have awakened him at night. He has vision loss</a:t>
            </a:r>
          </a:p>
          <a:p>
            <a:pPr marL="0" indent="0">
              <a:buNone/>
            </a:pPr>
            <a:r>
              <a:rPr lang="en-US" dirty="0" smtClean="0"/>
              <a:t>The additional finding that is MOST contributory to your suspected diagnosis is:</a:t>
            </a:r>
          </a:p>
          <a:p>
            <a:pPr marL="0" indent="0">
              <a:buNone/>
            </a:pPr>
            <a:endParaRPr lang="en-US" dirty="0" smtClean="0"/>
          </a:p>
          <a:p>
            <a:pPr marL="514350" indent="-514350">
              <a:buAutoNum type="alphaUcPeriod"/>
            </a:pPr>
            <a:r>
              <a:rPr lang="en-US" dirty="0" smtClean="0"/>
              <a:t>Axillary hair without other signs of puberty</a:t>
            </a:r>
          </a:p>
          <a:p>
            <a:pPr marL="514350" indent="-514350">
              <a:buAutoNum type="alphaUcPeriod"/>
            </a:pPr>
            <a:r>
              <a:rPr lang="en-US" b="1" dirty="0" smtClean="0">
                <a:solidFill>
                  <a:srgbClr val="FF0000"/>
                </a:solidFill>
              </a:rPr>
              <a:t>Decreased linear growth rate</a:t>
            </a:r>
          </a:p>
          <a:p>
            <a:pPr marL="514350" indent="-514350">
              <a:buAutoNum type="alphaUcPeriod"/>
            </a:pPr>
            <a:r>
              <a:rPr lang="en-US" dirty="0" smtClean="0"/>
              <a:t>Decreased weight gain</a:t>
            </a:r>
          </a:p>
          <a:p>
            <a:pPr marL="514350" indent="-514350">
              <a:buAutoNum type="alphaUcPeriod"/>
            </a:pPr>
            <a:r>
              <a:rPr lang="en-US" dirty="0" err="1" smtClean="0"/>
              <a:t>Gynecomastia</a:t>
            </a:r>
            <a:endParaRPr lang="en-US" dirty="0" smtClean="0"/>
          </a:p>
          <a:p>
            <a:pPr marL="514350" indent="-514350">
              <a:buAutoNum type="alphaUcPeriod"/>
            </a:pPr>
            <a:r>
              <a:rPr lang="en-US" dirty="0" smtClean="0"/>
              <a:t>Unilateral testicular enlargement</a:t>
            </a:r>
            <a:endParaRPr lang="en-US" dirty="0"/>
          </a:p>
        </p:txBody>
      </p:sp>
    </p:spTree>
    <p:extLst>
      <p:ext uri="{BB962C8B-B14F-4D97-AF65-F5344CB8AC3E}">
        <p14:creationId xmlns:p14="http://schemas.microsoft.com/office/powerpoint/2010/main" val="1767099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5740400" y="1295400"/>
            <a:ext cx="3403600" cy="5105400"/>
          </a:xfrm>
          <a:prstGeom prst="rect">
            <a:avLst/>
          </a:prstGeom>
          <a:noFill/>
          <a:ln w="9525">
            <a:noFill/>
            <a:miter lim="800000"/>
            <a:headEnd/>
            <a:tailEnd/>
          </a:ln>
          <a:effectLst/>
        </p:spPr>
      </p:pic>
      <p:sp>
        <p:nvSpPr>
          <p:cNvPr id="18434" name="Title 1"/>
          <p:cNvSpPr>
            <a:spLocks noGrp="1"/>
          </p:cNvSpPr>
          <p:nvPr>
            <p:ph type="title"/>
          </p:nvPr>
        </p:nvSpPr>
        <p:spPr>
          <a:xfrm>
            <a:off x="457200" y="0"/>
            <a:ext cx="8229600" cy="1143000"/>
          </a:xfrm>
        </p:spPr>
        <p:txBody>
          <a:bodyPr/>
          <a:lstStyle/>
          <a:p>
            <a:pPr fontAlgn="auto">
              <a:spcAft>
                <a:spcPts val="0"/>
              </a:spcAft>
              <a:defRPr/>
            </a:pPr>
            <a:r>
              <a:rPr lang="en-US" dirty="0" smtClean="0">
                <a:ea typeface="ＭＳ Ｐゴシック" pitchFamily="34" charset="-128"/>
              </a:rPr>
              <a:t>Growth Hormone Deficiency</a:t>
            </a:r>
          </a:p>
        </p:txBody>
      </p:sp>
      <p:sp>
        <p:nvSpPr>
          <p:cNvPr id="18435" name="Content Placeholder 2"/>
          <p:cNvSpPr>
            <a:spLocks noGrp="1"/>
          </p:cNvSpPr>
          <p:nvPr>
            <p:ph idx="1"/>
          </p:nvPr>
        </p:nvSpPr>
        <p:spPr>
          <a:xfrm>
            <a:off x="76200" y="1066800"/>
            <a:ext cx="5664200" cy="5715000"/>
          </a:xfrm>
        </p:spPr>
        <p:txBody>
          <a:bodyPr>
            <a:normAutofit lnSpcReduction="10000"/>
          </a:bodyPr>
          <a:lstStyle/>
          <a:p>
            <a:r>
              <a:rPr lang="en-US" dirty="0" smtClean="0">
                <a:ea typeface="ＭＳ Ｐゴシック" pitchFamily="34" charset="-128"/>
              </a:rPr>
              <a:t>Congenital </a:t>
            </a:r>
          </a:p>
          <a:p>
            <a:pPr lvl="1"/>
            <a:r>
              <a:rPr lang="en-US" dirty="0" smtClean="0">
                <a:ea typeface="ＭＳ Ｐゴシック" pitchFamily="34" charset="-128"/>
              </a:rPr>
              <a:t>May present with </a:t>
            </a:r>
            <a:r>
              <a:rPr lang="en-US" dirty="0" err="1" smtClean="0">
                <a:ea typeface="ＭＳ Ｐゴシック" pitchFamily="34" charset="-128"/>
              </a:rPr>
              <a:t>micropenis</a:t>
            </a:r>
            <a:r>
              <a:rPr lang="en-US" dirty="0" smtClean="0">
                <a:ea typeface="ＭＳ Ｐゴシック" pitchFamily="34" charset="-128"/>
              </a:rPr>
              <a:t> or hypoglycemia at birth</a:t>
            </a:r>
          </a:p>
          <a:p>
            <a:r>
              <a:rPr lang="en-US" dirty="0" smtClean="0">
                <a:ea typeface="ＭＳ Ｐゴシック" pitchFamily="34" charset="-128"/>
              </a:rPr>
              <a:t>Acquired</a:t>
            </a:r>
          </a:p>
          <a:p>
            <a:pPr lvl="1"/>
            <a:r>
              <a:rPr lang="en-US" dirty="0" smtClean="0">
                <a:ea typeface="ＭＳ Ｐゴシック" pitchFamily="34" charset="-128"/>
              </a:rPr>
              <a:t>Can present with subnormal growth velocity OR fall in height percentile</a:t>
            </a:r>
          </a:p>
          <a:p>
            <a:pPr lvl="1"/>
            <a:r>
              <a:rPr lang="en-US" dirty="0" smtClean="0">
                <a:ea typeface="ＭＳ Ｐゴシック" pitchFamily="34" charset="-128"/>
              </a:rPr>
              <a:t>Delayed bone age</a:t>
            </a:r>
          </a:p>
          <a:p>
            <a:pPr lvl="1"/>
            <a:r>
              <a:rPr lang="en-US" dirty="0" smtClean="0">
                <a:ea typeface="ＭＳ Ｐゴシック" pitchFamily="34" charset="-128"/>
              </a:rPr>
              <a:t>Look for history of CNS radiation, tumors, midline defects, pituitary hormone deficiencies.</a:t>
            </a:r>
          </a:p>
          <a:p>
            <a:endParaRPr lang="en-US" dirty="0" smtClean="0">
              <a:ea typeface="ＭＳ Ｐゴシック" pitchFamily="34" charset="-128"/>
            </a:endParaRPr>
          </a:p>
        </p:txBody>
      </p:sp>
    </p:spTree>
    <p:extLst>
      <p:ext uri="{BB962C8B-B14F-4D97-AF65-F5344CB8AC3E}">
        <p14:creationId xmlns:p14="http://schemas.microsoft.com/office/powerpoint/2010/main" val="28050814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normAutofit/>
          </a:bodyPr>
          <a:lstStyle/>
          <a:p>
            <a:pPr eaLnBrk="1" hangingPunct="1"/>
            <a:r>
              <a:rPr lang="en-US" sz="4500" dirty="0" smtClean="0">
                <a:ea typeface="ＭＳ Ｐゴシック" pitchFamily="34" charset="-128"/>
              </a:rPr>
              <a:t>Tall Stature</a:t>
            </a:r>
          </a:p>
        </p:txBody>
      </p:sp>
      <p:sp>
        <p:nvSpPr>
          <p:cNvPr id="36867" name="Content Placeholder 2"/>
          <p:cNvSpPr>
            <a:spLocks noGrp="1"/>
          </p:cNvSpPr>
          <p:nvPr>
            <p:ph idx="1"/>
          </p:nvPr>
        </p:nvSpPr>
        <p:spPr>
          <a:xfrm>
            <a:off x="457200" y="1295400"/>
            <a:ext cx="8229600" cy="4830763"/>
          </a:xfrm>
        </p:spPr>
        <p:txBody>
          <a:bodyPr>
            <a:normAutofit fontScale="92500" lnSpcReduction="10000"/>
          </a:bodyPr>
          <a:lstStyle/>
          <a:p>
            <a:r>
              <a:rPr lang="en-US" dirty="0">
                <a:ea typeface="ＭＳ Ｐゴシック" pitchFamily="34" charset="-128"/>
              </a:rPr>
              <a:t>Absolute height &gt;2SD</a:t>
            </a:r>
            <a:r>
              <a:rPr lang="en-US" altLang="en-US" dirty="0">
                <a:ea typeface="ＭＳ Ｐゴシック" pitchFamily="34" charset="-128"/>
              </a:rPr>
              <a:t>’</a:t>
            </a:r>
            <a:r>
              <a:rPr lang="en-US" dirty="0">
                <a:ea typeface="ＭＳ Ｐゴシック" pitchFamily="34" charset="-128"/>
              </a:rPr>
              <a:t>s from mean for age</a:t>
            </a:r>
          </a:p>
          <a:p>
            <a:r>
              <a:rPr lang="en-US" dirty="0" smtClean="0">
                <a:ea typeface="ＭＳ Ｐゴシック" pitchFamily="34" charset="-128"/>
              </a:rPr>
              <a:t>Etiology</a:t>
            </a:r>
          </a:p>
          <a:p>
            <a:pPr lvl="1">
              <a:buFont typeface="Arial" pitchFamily="34" charset="0"/>
              <a:buChar char="•"/>
            </a:pPr>
            <a:r>
              <a:rPr lang="en-US" dirty="0" smtClean="0">
                <a:ea typeface="ＭＳ Ｐゴシック" pitchFamily="34" charset="-128"/>
              </a:rPr>
              <a:t>Familial (most common)</a:t>
            </a:r>
          </a:p>
          <a:p>
            <a:pPr lvl="1">
              <a:buFont typeface="Arial" pitchFamily="34" charset="0"/>
              <a:buChar char="•"/>
            </a:pPr>
            <a:r>
              <a:rPr lang="en-US" dirty="0" smtClean="0">
                <a:ea typeface="ＭＳ Ｐゴシック" pitchFamily="34" charset="-128"/>
              </a:rPr>
              <a:t>Precocious puberty (final height normal)</a:t>
            </a:r>
          </a:p>
          <a:p>
            <a:pPr lvl="1">
              <a:buFont typeface="Arial" pitchFamily="34" charset="0"/>
              <a:buChar char="•"/>
            </a:pPr>
            <a:r>
              <a:rPr lang="en-US" dirty="0" err="1" smtClean="0">
                <a:ea typeface="ＭＳ Ｐゴシック" pitchFamily="34" charset="-128"/>
              </a:rPr>
              <a:t>Marfan</a:t>
            </a:r>
            <a:r>
              <a:rPr lang="en-US" dirty="0" smtClean="0">
                <a:ea typeface="ＭＳ Ｐゴシック" pitchFamily="34" charset="-128"/>
              </a:rPr>
              <a:t> syndrome</a:t>
            </a:r>
          </a:p>
          <a:p>
            <a:pPr lvl="1">
              <a:buFont typeface="Arial" pitchFamily="34" charset="0"/>
              <a:buChar char="•"/>
            </a:pPr>
            <a:r>
              <a:rPr lang="en-US" dirty="0" err="1" smtClean="0">
                <a:ea typeface="ＭＳ Ｐゴシック" pitchFamily="34" charset="-128"/>
              </a:rPr>
              <a:t>Klinefelter</a:t>
            </a:r>
            <a:r>
              <a:rPr lang="en-US" dirty="0" smtClean="0">
                <a:ea typeface="ＭＳ Ｐゴシック" pitchFamily="34" charset="-128"/>
              </a:rPr>
              <a:t> syndrome</a:t>
            </a:r>
          </a:p>
          <a:p>
            <a:pPr lvl="2"/>
            <a:r>
              <a:rPr lang="en-US" dirty="0" smtClean="0">
                <a:ea typeface="ＭＳ Ｐゴシック" pitchFamily="34" charset="-128"/>
              </a:rPr>
              <a:t>47 XXY</a:t>
            </a:r>
          </a:p>
          <a:p>
            <a:pPr lvl="2"/>
            <a:r>
              <a:rPr lang="en-US" dirty="0" smtClean="0">
                <a:ea typeface="ＭＳ Ｐゴシック" pitchFamily="34" charset="-128"/>
              </a:rPr>
              <a:t>Small testes/delayed puberty</a:t>
            </a:r>
          </a:p>
          <a:p>
            <a:pPr lvl="2"/>
            <a:r>
              <a:rPr lang="en-US" dirty="0" err="1" smtClean="0">
                <a:ea typeface="ＭＳ Ｐゴシック" pitchFamily="34" charset="-128"/>
              </a:rPr>
              <a:t>Gynecomastia</a:t>
            </a:r>
            <a:endParaRPr lang="en-US" dirty="0" smtClean="0">
              <a:ea typeface="ＭＳ Ｐゴシック" pitchFamily="34" charset="-128"/>
            </a:endParaRPr>
          </a:p>
          <a:p>
            <a:pPr lvl="2"/>
            <a:r>
              <a:rPr lang="en-US" dirty="0" smtClean="0">
                <a:ea typeface="ＭＳ Ｐゴシック" pitchFamily="34" charset="-128"/>
              </a:rPr>
              <a:t>May have learning disability/behavioral problems</a:t>
            </a:r>
          </a:p>
          <a:p>
            <a:pPr lvl="1">
              <a:buFont typeface="Arial" pitchFamily="34" charset="0"/>
              <a:buChar char="•"/>
            </a:pPr>
            <a:r>
              <a:rPr lang="en-US" dirty="0" smtClean="0">
                <a:ea typeface="ＭＳ Ｐゴシック" pitchFamily="34" charset="-128"/>
              </a:rPr>
              <a:t>Excess GH secretion (gigantism/</a:t>
            </a:r>
            <a:r>
              <a:rPr lang="en-US" dirty="0" err="1" smtClean="0">
                <a:ea typeface="ＭＳ Ｐゴシック" pitchFamily="34" charset="-128"/>
              </a:rPr>
              <a:t>acromegaly</a:t>
            </a:r>
            <a:r>
              <a:rPr lang="en-US" dirty="0" smtClean="0">
                <a:ea typeface="ＭＳ Ｐゴシック" pitchFamily="34" charset="-128"/>
              </a:rPr>
              <a:t>)</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9514249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Thyroid Disorders</a:t>
            </a:r>
            <a:endParaRPr lang="en-US" sz="6000" dirty="0"/>
          </a:p>
        </p:txBody>
      </p:sp>
      <p:sp>
        <p:nvSpPr>
          <p:cNvPr id="3" name="Content Placeholder 2"/>
          <p:cNvSpPr>
            <a:spLocks noGrp="1"/>
          </p:cNvSpPr>
          <p:nvPr>
            <p:ph idx="1"/>
          </p:nvPr>
        </p:nvSpPr>
        <p:spPr/>
        <p:txBody>
          <a:bodyPr/>
          <a:lstStyle/>
          <a:p>
            <a:r>
              <a:rPr lang="en-US" sz="4000" dirty="0" smtClean="0"/>
              <a:t>Hashimoto Thyroiditis</a:t>
            </a:r>
          </a:p>
          <a:p>
            <a:r>
              <a:rPr lang="en-US" sz="4000" dirty="0" smtClean="0"/>
              <a:t>Cyst, Tumor, Nodule</a:t>
            </a:r>
          </a:p>
          <a:p>
            <a:r>
              <a:rPr lang="en-US" sz="4000" dirty="0" smtClean="0"/>
              <a:t>Hypothyroidism</a:t>
            </a:r>
          </a:p>
          <a:p>
            <a:r>
              <a:rPr lang="en-US" sz="4000" dirty="0" smtClean="0"/>
              <a:t>Hyperthyroidism</a:t>
            </a:r>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382000" cy="5486400"/>
          </a:xfrm>
        </p:spPr>
        <p:txBody>
          <a:bodyPr>
            <a:normAutofit fontScale="92500" lnSpcReduction="10000"/>
          </a:bodyPr>
          <a:lstStyle/>
          <a:p>
            <a:pPr marL="274320" indent="-274320" fontAlgn="auto">
              <a:spcAft>
                <a:spcPts val="0"/>
              </a:spcAft>
              <a:buFont typeface="Wingdings 2"/>
              <a:buNone/>
              <a:defRPr/>
            </a:pPr>
            <a:r>
              <a:rPr lang="en-US" sz="2600" dirty="0" smtClean="0"/>
              <a:t>During the health supervision visit for a 14-year-old girl, you note that her thyroid gland is symmetric, somewhat firmer than normal, and about twice normal size. Thyroid testing shows a free </a:t>
            </a:r>
            <a:r>
              <a:rPr lang="en-US" sz="2600" dirty="0" err="1" smtClean="0"/>
              <a:t>thyroxine</a:t>
            </a:r>
            <a:r>
              <a:rPr lang="en-US" sz="2600" dirty="0" smtClean="0"/>
              <a:t> (fT4) value of 1.3 ng/</a:t>
            </a:r>
            <a:r>
              <a:rPr lang="en-US" sz="2600" dirty="0" err="1" smtClean="0"/>
              <a:t>dL</a:t>
            </a:r>
            <a:r>
              <a:rPr lang="en-US" sz="2600" dirty="0" smtClean="0"/>
              <a:t> (normal, 0.9 to 1.8 ng/</a:t>
            </a:r>
            <a:r>
              <a:rPr lang="en-US" sz="2600" dirty="0" err="1" smtClean="0"/>
              <a:t>dL</a:t>
            </a:r>
            <a:r>
              <a:rPr lang="en-US" sz="2600" dirty="0" smtClean="0"/>
              <a:t>) and a thyroid-stimulating hormone (TSH) value of 2.4 </a:t>
            </a:r>
            <a:r>
              <a:rPr lang="en-US" sz="2600" dirty="0" err="1" smtClean="0"/>
              <a:t>mIU</a:t>
            </a:r>
            <a:r>
              <a:rPr lang="en-US" sz="2600" dirty="0" smtClean="0"/>
              <a:t>/L (normal, 0.5 to 5.0 </a:t>
            </a:r>
            <a:r>
              <a:rPr lang="en-US" sz="2600" dirty="0" err="1" smtClean="0"/>
              <a:t>mIU</a:t>
            </a:r>
            <a:r>
              <a:rPr lang="en-US" sz="2600" dirty="0" smtClean="0"/>
              <a:t>/L).</a:t>
            </a:r>
          </a:p>
          <a:p>
            <a:pPr marL="274320" indent="-274320" fontAlgn="auto">
              <a:spcAft>
                <a:spcPts val="0"/>
              </a:spcAft>
              <a:buFont typeface="Wingdings 2"/>
              <a:buNone/>
              <a:defRPr/>
            </a:pPr>
            <a:r>
              <a:rPr lang="en-US" sz="2600" dirty="0"/>
              <a:t>Of the following, the MOST likely cause of this child's thyroid enlargement is:</a:t>
            </a:r>
          </a:p>
          <a:p>
            <a:pPr marL="274320" indent="-274320" fontAlgn="auto">
              <a:spcAft>
                <a:spcPts val="0"/>
              </a:spcAft>
              <a:buFont typeface="Wingdings 2"/>
              <a:buNone/>
              <a:defRPr/>
            </a:pPr>
            <a:r>
              <a:rPr lang="en-US" sz="2600" dirty="0"/>
              <a:t> </a:t>
            </a:r>
          </a:p>
          <a:p>
            <a:pPr marL="274320" indent="-274320" fontAlgn="auto">
              <a:spcAft>
                <a:spcPts val="0"/>
              </a:spcAft>
              <a:buFont typeface="Wingdings 2"/>
              <a:buNone/>
              <a:defRPr/>
            </a:pPr>
            <a:r>
              <a:rPr lang="en-US" sz="2600" dirty="0"/>
              <a:t>  A. </a:t>
            </a:r>
            <a:r>
              <a:rPr lang="en-US" sz="2600" dirty="0" smtClean="0"/>
              <a:t>Adolescent </a:t>
            </a:r>
            <a:r>
              <a:rPr lang="en-US" sz="2600" dirty="0"/>
              <a:t>goiter </a:t>
            </a:r>
          </a:p>
          <a:p>
            <a:pPr marL="274320" indent="-274320" fontAlgn="auto">
              <a:spcAft>
                <a:spcPts val="0"/>
              </a:spcAft>
              <a:buFont typeface="Wingdings 2"/>
              <a:buNone/>
              <a:defRPr/>
            </a:pPr>
            <a:r>
              <a:rPr lang="en-US" sz="2600" dirty="0"/>
              <a:t>  B. </a:t>
            </a:r>
            <a:r>
              <a:rPr lang="en-US" sz="2600" dirty="0" smtClean="0"/>
              <a:t>Chronic </a:t>
            </a:r>
            <a:r>
              <a:rPr lang="en-US" sz="2600" dirty="0"/>
              <a:t>lymphocytic thyroiditis </a:t>
            </a:r>
          </a:p>
          <a:p>
            <a:pPr marL="274320" indent="-274320" fontAlgn="auto">
              <a:spcAft>
                <a:spcPts val="0"/>
              </a:spcAft>
              <a:buFont typeface="Wingdings 2"/>
              <a:buNone/>
              <a:defRPr/>
            </a:pPr>
            <a:r>
              <a:rPr lang="en-US" sz="2600" dirty="0"/>
              <a:t>  C. </a:t>
            </a:r>
            <a:r>
              <a:rPr lang="en-US" sz="2600" dirty="0" smtClean="0"/>
              <a:t>Graves </a:t>
            </a:r>
            <a:r>
              <a:rPr lang="en-US" sz="2600" dirty="0"/>
              <a:t>disease </a:t>
            </a:r>
          </a:p>
          <a:p>
            <a:pPr marL="274320" indent="-274320" fontAlgn="auto">
              <a:spcAft>
                <a:spcPts val="0"/>
              </a:spcAft>
              <a:buFont typeface="Wingdings 2"/>
              <a:buNone/>
              <a:defRPr/>
            </a:pPr>
            <a:r>
              <a:rPr lang="en-US" sz="2600" dirty="0"/>
              <a:t>  D. </a:t>
            </a:r>
            <a:r>
              <a:rPr lang="en-US" sz="2600" dirty="0" smtClean="0"/>
              <a:t>Iodine </a:t>
            </a:r>
            <a:r>
              <a:rPr lang="en-US" sz="2600" dirty="0"/>
              <a:t>deficiency </a:t>
            </a:r>
          </a:p>
          <a:p>
            <a:pPr marL="274320" indent="-274320" fontAlgn="auto">
              <a:spcAft>
                <a:spcPts val="0"/>
              </a:spcAft>
              <a:buFont typeface="Wingdings 2"/>
              <a:buNone/>
              <a:defRPr/>
            </a:pPr>
            <a:r>
              <a:rPr lang="en-US" sz="2600" dirty="0"/>
              <a:t>  E. </a:t>
            </a:r>
            <a:r>
              <a:rPr lang="en-US" sz="2600" dirty="0" smtClean="0"/>
              <a:t>Thyroid </a:t>
            </a:r>
            <a:r>
              <a:rPr lang="en-US" sz="2600" dirty="0"/>
              <a:t>carcinoma</a:t>
            </a:r>
          </a:p>
          <a:p>
            <a:pPr marL="274320" indent="-274320" fontAlgn="auto">
              <a:spcAft>
                <a:spcPts val="0"/>
              </a:spcAft>
              <a:buFont typeface="Wingdings 2"/>
              <a:buNone/>
              <a:defRPr/>
            </a:pPr>
            <a:endParaRPr lang="en-US" sz="3200" dirty="0">
              <a:solidFill>
                <a:schemeClr val="tx2">
                  <a:lumMod val="75000"/>
                </a:schemeClr>
              </a:solidFill>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#14</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4294967295"/>
          </p:nvPr>
        </p:nvSpPr>
        <p:spPr>
          <a:xfrm>
            <a:off x="609600" y="1371600"/>
            <a:ext cx="8001000" cy="5103812"/>
          </a:xfrm>
        </p:spPr>
        <p:txBody>
          <a:bodyPr>
            <a:normAutofit/>
          </a:bodyPr>
          <a:lstStyle/>
          <a:p>
            <a:pPr eaLnBrk="1" hangingPunct="1">
              <a:lnSpc>
                <a:spcPct val="90000"/>
              </a:lnSpc>
              <a:buFont typeface="Wingdings" pitchFamily="2" charset="2"/>
              <a:buNone/>
            </a:pPr>
            <a:r>
              <a:rPr lang="en-US" sz="2400" dirty="0" smtClean="0">
                <a:ea typeface="ＭＳ Ｐゴシック" pitchFamily="34" charset="-128"/>
              </a:rPr>
              <a:t>You are called to the delivery room to evaluate a full term newborn.  On physical exam, the baby has ambiguous genitalia and you are unable to palpate testes.  The baby has good respiratory effort, color and tone, and an otherwise normal exam.  </a:t>
            </a:r>
          </a:p>
          <a:p>
            <a:pPr eaLnBrk="1" hangingPunct="1">
              <a:lnSpc>
                <a:spcPct val="90000"/>
              </a:lnSpc>
              <a:buFont typeface="Wingdings" pitchFamily="2" charset="2"/>
              <a:buNone/>
            </a:pPr>
            <a:endParaRPr lang="en-US" sz="2400" dirty="0" smtClean="0">
              <a:ea typeface="ＭＳ Ｐゴシック" pitchFamily="34" charset="-128"/>
            </a:endParaRPr>
          </a:p>
          <a:p>
            <a:pPr eaLnBrk="1" hangingPunct="1">
              <a:lnSpc>
                <a:spcPct val="90000"/>
              </a:lnSpc>
              <a:buFont typeface="Wingdings 3" pitchFamily="18" charset="2"/>
              <a:buNone/>
            </a:pPr>
            <a:r>
              <a:rPr lang="en-US" sz="2400" dirty="0" smtClean="0">
                <a:ea typeface="ＭＳ Ｐゴシック" pitchFamily="34" charset="-128"/>
              </a:rPr>
              <a:t>The MOST common type of congenital adrenal hyperplasia is deficiency of which of the following enzymes:</a:t>
            </a:r>
          </a:p>
          <a:p>
            <a:pPr eaLnBrk="1" hangingPunct="1">
              <a:lnSpc>
                <a:spcPct val="90000"/>
              </a:lnSpc>
              <a:buFont typeface="Wingdings" pitchFamily="2" charset="2"/>
              <a:buAutoNum type="alphaUcPeriod"/>
            </a:pPr>
            <a:r>
              <a:rPr lang="en-US" sz="2400" dirty="0" smtClean="0">
                <a:ea typeface="ＭＳ Ｐゴシック" pitchFamily="34" charset="-128"/>
              </a:rPr>
              <a:t>11 </a:t>
            </a:r>
            <a:r>
              <a:rPr lang="en-US" sz="2400" dirty="0" err="1" smtClean="0">
                <a:ea typeface="ＭＳ Ｐゴシック" pitchFamily="34" charset="-128"/>
              </a:rPr>
              <a:t>Hydroxylase</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21 </a:t>
            </a:r>
            <a:r>
              <a:rPr lang="en-US" sz="2400" dirty="0" err="1" smtClean="0">
                <a:ea typeface="ＭＳ Ｐゴシック" pitchFamily="34" charset="-128"/>
              </a:rPr>
              <a:t>Hydroxylase</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17 </a:t>
            </a:r>
            <a:r>
              <a:rPr lang="en-US" sz="2400" dirty="0" err="1" smtClean="0">
                <a:ea typeface="ＭＳ Ｐゴシック" pitchFamily="34" charset="-128"/>
              </a:rPr>
              <a:t>Hydroxylase</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17, 20   </a:t>
            </a:r>
            <a:r>
              <a:rPr lang="en-US" sz="2400" dirty="0" err="1" smtClean="0">
                <a:ea typeface="ＭＳ Ｐゴシック" pitchFamily="34" charset="-128"/>
              </a:rPr>
              <a:t>Lyase</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3B </a:t>
            </a:r>
            <a:r>
              <a:rPr lang="en-US" sz="2400" dirty="0" err="1" smtClean="0">
                <a:ea typeface="ＭＳ Ｐゴシック" pitchFamily="34" charset="-128"/>
              </a:rPr>
              <a:t>Hydroxysteroid</a:t>
            </a:r>
            <a:r>
              <a:rPr lang="en-US" sz="2400" dirty="0" smtClean="0">
                <a:ea typeface="ＭＳ Ｐゴシック" pitchFamily="34" charset="-128"/>
              </a:rPr>
              <a:t> </a:t>
            </a:r>
            <a:r>
              <a:rPr lang="en-US" sz="2400" dirty="0" err="1" smtClean="0">
                <a:ea typeface="ＭＳ Ｐゴシック" pitchFamily="34" charset="-128"/>
              </a:rPr>
              <a:t>Dehydrogenase</a:t>
            </a:r>
            <a:endParaRPr lang="en-US" sz="2400" dirty="0" smtClean="0">
              <a:ea typeface="ＭＳ Ｐゴシック" pitchFamily="34" charset="-128"/>
            </a:endParaRPr>
          </a:p>
        </p:txBody>
      </p:sp>
      <p:sp>
        <p:nvSpPr>
          <p:cNvPr id="3"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809052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382000" cy="5486400"/>
          </a:xfrm>
        </p:spPr>
        <p:txBody>
          <a:bodyPr>
            <a:normAutofit fontScale="92500" lnSpcReduction="10000"/>
          </a:bodyPr>
          <a:lstStyle/>
          <a:p>
            <a:pPr marL="274320" indent="-274320" fontAlgn="auto">
              <a:spcAft>
                <a:spcPts val="0"/>
              </a:spcAft>
              <a:buFont typeface="Wingdings 2"/>
              <a:buNone/>
              <a:defRPr/>
            </a:pPr>
            <a:r>
              <a:rPr lang="en-US" sz="2600" dirty="0" smtClean="0"/>
              <a:t>During the health supervision visit for a 14-year-old girl, you note that her thyroid gland is symmetric, somewhat firmer than normal, and about twice normal size. Thyroid testing shows a free </a:t>
            </a:r>
            <a:r>
              <a:rPr lang="en-US" sz="2600" dirty="0" err="1" smtClean="0"/>
              <a:t>thyroxine</a:t>
            </a:r>
            <a:r>
              <a:rPr lang="en-US" sz="2600" dirty="0" smtClean="0"/>
              <a:t> (fT4) value of 1.3 ng/</a:t>
            </a:r>
            <a:r>
              <a:rPr lang="en-US" sz="2600" dirty="0" err="1" smtClean="0"/>
              <a:t>dL</a:t>
            </a:r>
            <a:r>
              <a:rPr lang="en-US" sz="2600" dirty="0" smtClean="0"/>
              <a:t> (normal, 0.9 to 1.8 ng/</a:t>
            </a:r>
            <a:r>
              <a:rPr lang="en-US" sz="2600" dirty="0" err="1" smtClean="0"/>
              <a:t>dL</a:t>
            </a:r>
            <a:r>
              <a:rPr lang="en-US" sz="2600" dirty="0" smtClean="0"/>
              <a:t>) and a thyroid-stimulating hormone (TSH) value of 2.4 </a:t>
            </a:r>
            <a:r>
              <a:rPr lang="en-US" sz="2600" dirty="0" err="1" smtClean="0"/>
              <a:t>mIU</a:t>
            </a:r>
            <a:r>
              <a:rPr lang="en-US" sz="2600" dirty="0" smtClean="0"/>
              <a:t>/L (normal, 0.5 to 5.0 </a:t>
            </a:r>
            <a:r>
              <a:rPr lang="en-US" sz="2600" dirty="0" err="1" smtClean="0"/>
              <a:t>mIU</a:t>
            </a:r>
            <a:r>
              <a:rPr lang="en-US" sz="2600" dirty="0" smtClean="0"/>
              <a:t>/L).</a:t>
            </a:r>
          </a:p>
          <a:p>
            <a:pPr marL="274320" indent="-274320" fontAlgn="auto">
              <a:spcAft>
                <a:spcPts val="0"/>
              </a:spcAft>
              <a:buFont typeface="Wingdings 2"/>
              <a:buNone/>
              <a:defRPr/>
            </a:pPr>
            <a:r>
              <a:rPr lang="en-US" sz="2600" dirty="0"/>
              <a:t>Of the following, the MOST likely cause of this child's thyroid enlargement is:</a:t>
            </a:r>
          </a:p>
          <a:p>
            <a:pPr marL="274320" indent="-274320" fontAlgn="auto">
              <a:spcAft>
                <a:spcPts val="0"/>
              </a:spcAft>
              <a:buFont typeface="Wingdings 2"/>
              <a:buNone/>
              <a:defRPr/>
            </a:pPr>
            <a:r>
              <a:rPr lang="en-US" sz="2600" dirty="0"/>
              <a:t> </a:t>
            </a:r>
          </a:p>
          <a:p>
            <a:pPr marL="274320" indent="-274320" fontAlgn="auto">
              <a:spcAft>
                <a:spcPts val="0"/>
              </a:spcAft>
              <a:buFont typeface="Wingdings 2"/>
              <a:buNone/>
              <a:defRPr/>
            </a:pPr>
            <a:r>
              <a:rPr lang="en-US" sz="2600" dirty="0"/>
              <a:t>  A. </a:t>
            </a:r>
            <a:r>
              <a:rPr lang="en-US" sz="2600" dirty="0" smtClean="0"/>
              <a:t>Adolescent </a:t>
            </a:r>
            <a:r>
              <a:rPr lang="en-US" sz="2600" dirty="0"/>
              <a:t>goiter </a:t>
            </a:r>
          </a:p>
          <a:p>
            <a:pPr marL="274320" indent="-274320" fontAlgn="auto">
              <a:spcAft>
                <a:spcPts val="0"/>
              </a:spcAft>
              <a:buFont typeface="Wingdings 2"/>
              <a:buNone/>
              <a:defRPr/>
            </a:pPr>
            <a:r>
              <a:rPr lang="en-US" sz="2600" b="1" dirty="0">
                <a:solidFill>
                  <a:srgbClr val="FF0000"/>
                </a:solidFill>
              </a:rPr>
              <a:t>  B. </a:t>
            </a:r>
            <a:r>
              <a:rPr lang="en-US" sz="2600" b="1" dirty="0" smtClean="0">
                <a:solidFill>
                  <a:srgbClr val="FF0000"/>
                </a:solidFill>
              </a:rPr>
              <a:t>Chronic </a:t>
            </a:r>
            <a:r>
              <a:rPr lang="en-US" sz="2600" b="1" dirty="0">
                <a:solidFill>
                  <a:srgbClr val="FF0000"/>
                </a:solidFill>
              </a:rPr>
              <a:t>lymphocytic thyroiditis </a:t>
            </a:r>
          </a:p>
          <a:p>
            <a:pPr marL="274320" indent="-274320" fontAlgn="auto">
              <a:spcAft>
                <a:spcPts val="0"/>
              </a:spcAft>
              <a:buFont typeface="Wingdings 2"/>
              <a:buNone/>
              <a:defRPr/>
            </a:pPr>
            <a:r>
              <a:rPr lang="en-US" sz="2600" dirty="0"/>
              <a:t>  C. </a:t>
            </a:r>
            <a:r>
              <a:rPr lang="en-US" sz="2600" dirty="0" smtClean="0"/>
              <a:t>Graves </a:t>
            </a:r>
            <a:r>
              <a:rPr lang="en-US" sz="2600" dirty="0"/>
              <a:t>disease </a:t>
            </a:r>
          </a:p>
          <a:p>
            <a:pPr marL="274320" indent="-274320" fontAlgn="auto">
              <a:spcAft>
                <a:spcPts val="0"/>
              </a:spcAft>
              <a:buFont typeface="Wingdings 2"/>
              <a:buNone/>
              <a:defRPr/>
            </a:pPr>
            <a:r>
              <a:rPr lang="en-US" sz="2600" dirty="0"/>
              <a:t>  D. </a:t>
            </a:r>
            <a:r>
              <a:rPr lang="en-US" sz="2600" dirty="0" smtClean="0"/>
              <a:t>Iodine </a:t>
            </a:r>
            <a:r>
              <a:rPr lang="en-US" sz="2600" dirty="0"/>
              <a:t>deficiency </a:t>
            </a:r>
          </a:p>
          <a:p>
            <a:pPr marL="274320" indent="-274320" fontAlgn="auto">
              <a:spcAft>
                <a:spcPts val="0"/>
              </a:spcAft>
              <a:buFont typeface="Wingdings 2"/>
              <a:buNone/>
              <a:defRPr/>
            </a:pPr>
            <a:r>
              <a:rPr lang="en-US" sz="2600" dirty="0"/>
              <a:t>  E. </a:t>
            </a:r>
            <a:r>
              <a:rPr lang="en-US" sz="2600" dirty="0" smtClean="0"/>
              <a:t>Thyroid </a:t>
            </a:r>
            <a:r>
              <a:rPr lang="en-US" sz="2600" dirty="0"/>
              <a:t>carcinoma</a:t>
            </a:r>
          </a:p>
          <a:p>
            <a:pPr marL="274320" indent="-274320" fontAlgn="auto">
              <a:spcAft>
                <a:spcPts val="0"/>
              </a:spcAft>
              <a:buFont typeface="Wingdings 2"/>
              <a:buNone/>
              <a:defRPr/>
            </a:pPr>
            <a:endParaRPr lang="en-US" sz="3200" dirty="0">
              <a:solidFill>
                <a:schemeClr val="tx2">
                  <a:lumMod val="75000"/>
                </a:schemeClr>
              </a:solidFill>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#14</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202358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8229600" cy="1143000"/>
          </a:xfrm>
        </p:spPr>
        <p:txBody>
          <a:bodyPr/>
          <a:lstStyle/>
          <a:p>
            <a:pPr fontAlgn="auto">
              <a:spcAft>
                <a:spcPts val="0"/>
              </a:spcAft>
              <a:defRPr/>
            </a:pPr>
            <a:r>
              <a:rPr lang="en-US" dirty="0" smtClean="0">
                <a:ea typeface="ＭＳ Ｐゴシック" pitchFamily="34" charset="-128"/>
              </a:rPr>
              <a:t>Hypothyroidism</a:t>
            </a:r>
          </a:p>
        </p:txBody>
      </p:sp>
      <p:sp>
        <p:nvSpPr>
          <p:cNvPr id="39939" name="Content Placeholder 2"/>
          <p:cNvSpPr>
            <a:spLocks noGrp="1"/>
          </p:cNvSpPr>
          <p:nvPr>
            <p:ph idx="1"/>
          </p:nvPr>
        </p:nvSpPr>
        <p:spPr>
          <a:xfrm>
            <a:off x="457200" y="1066800"/>
            <a:ext cx="8229600" cy="4525963"/>
          </a:xfrm>
        </p:spPr>
        <p:txBody>
          <a:bodyPr>
            <a:normAutofit/>
          </a:bodyPr>
          <a:lstStyle/>
          <a:p>
            <a:r>
              <a:rPr lang="en-US" sz="2400" dirty="0" smtClean="0">
                <a:ea typeface="ＭＳ Ｐゴシック" pitchFamily="34" charset="-128"/>
              </a:rPr>
              <a:t>Congenital </a:t>
            </a:r>
          </a:p>
          <a:p>
            <a:pPr lvl="1"/>
            <a:r>
              <a:rPr lang="en-US" sz="2400" dirty="0" smtClean="0">
                <a:ea typeface="ＭＳ Ｐゴシック" pitchFamily="34" charset="-128"/>
              </a:rPr>
              <a:t> Most common etiology: thyroid </a:t>
            </a:r>
            <a:r>
              <a:rPr lang="en-US" sz="2400" dirty="0" err="1" smtClean="0">
                <a:ea typeface="ＭＳ Ｐゴシック" pitchFamily="34" charset="-128"/>
              </a:rPr>
              <a:t>dysgenesis</a:t>
            </a:r>
            <a:r>
              <a:rPr lang="en-US" sz="2400" dirty="0" smtClean="0">
                <a:ea typeface="ＭＳ Ｐゴシック" pitchFamily="34" charset="-128"/>
              </a:rPr>
              <a:t> or agenesis</a:t>
            </a:r>
          </a:p>
          <a:p>
            <a:pPr lvl="1"/>
            <a:r>
              <a:rPr lang="en-US" sz="2400" dirty="0" smtClean="0">
                <a:ea typeface="ＭＳ Ｐゴシック" pitchFamily="34" charset="-128"/>
              </a:rPr>
              <a:t>Can also be due to </a:t>
            </a:r>
            <a:r>
              <a:rPr lang="en-US" sz="2400" dirty="0" err="1" smtClean="0">
                <a:ea typeface="ＭＳ Ｐゴシック" pitchFamily="34" charset="-128"/>
              </a:rPr>
              <a:t>dyshormonogenesis</a:t>
            </a:r>
            <a:endParaRPr lang="en-US" sz="2400" dirty="0" smtClean="0">
              <a:ea typeface="ＭＳ Ｐゴシック" pitchFamily="34" charset="-128"/>
            </a:endParaRPr>
          </a:p>
          <a:p>
            <a:r>
              <a:rPr lang="en-US" sz="2400" dirty="0" smtClean="0">
                <a:ea typeface="ＭＳ Ｐゴシック" pitchFamily="34" charset="-128"/>
              </a:rPr>
              <a:t>Acquired Hypothyroidism</a:t>
            </a:r>
            <a:endParaRPr lang="en-US" sz="2400" dirty="0">
              <a:ea typeface="ＭＳ Ｐゴシック" pitchFamily="34" charset="-128"/>
            </a:endParaRPr>
          </a:p>
          <a:p>
            <a:pPr lvl="1"/>
            <a:r>
              <a:rPr lang="en-US" sz="2400" dirty="0" smtClean="0">
                <a:ea typeface="ＭＳ Ｐゴシック" pitchFamily="34" charset="-128"/>
              </a:rPr>
              <a:t>Most common etiology: autoimmune (Hashimoto’s)</a:t>
            </a:r>
          </a:p>
          <a:p>
            <a:pPr lvl="1"/>
            <a:r>
              <a:rPr lang="en-US" sz="2400" dirty="0" smtClean="0">
                <a:ea typeface="ＭＳ Ｐゴシック" pitchFamily="34" charset="-128"/>
              </a:rPr>
              <a:t>Can also be due to post viral illness, neck radiation, iodine excess, iodine deficiency</a:t>
            </a:r>
          </a:p>
          <a:p>
            <a:pPr lvl="1"/>
            <a:endParaRPr lang="en-US" dirty="0" smtClean="0">
              <a:ea typeface="ＭＳ Ｐゴシック" pitchFamily="34" charset="-128"/>
            </a:endParaRPr>
          </a:p>
        </p:txBody>
      </p:sp>
      <p:graphicFrame>
        <p:nvGraphicFramePr>
          <p:cNvPr id="5" name="Table 4"/>
          <p:cNvGraphicFramePr>
            <a:graphicFrameLocks noGrp="1"/>
          </p:cNvGraphicFramePr>
          <p:nvPr/>
        </p:nvGraphicFramePr>
        <p:xfrm>
          <a:off x="381001" y="4343399"/>
          <a:ext cx="4267199" cy="2290628"/>
        </p:xfrm>
        <a:graphic>
          <a:graphicData uri="http://schemas.openxmlformats.org/drawingml/2006/table">
            <a:tbl>
              <a:tblPr firstRow="1" bandRow="1">
                <a:tableStyleId>{7DF18680-E054-41AD-8BC1-D1AEF772440D}</a:tableStyleId>
              </a:tblPr>
              <a:tblGrid>
                <a:gridCol w="630383"/>
                <a:gridCol w="915704"/>
                <a:gridCol w="2721112"/>
              </a:tblGrid>
              <a:tr h="330652">
                <a:tc>
                  <a:txBody>
                    <a:bodyPr/>
                    <a:lstStyle/>
                    <a:p>
                      <a:pPr algn="ctr"/>
                      <a:r>
                        <a:rPr lang="en-US" dirty="0" smtClean="0"/>
                        <a:t>TSH</a:t>
                      </a:r>
                      <a:endParaRPr lang="en-US" dirty="0"/>
                    </a:p>
                  </a:txBody>
                  <a:tcPr/>
                </a:tc>
                <a:tc>
                  <a:txBody>
                    <a:bodyPr/>
                    <a:lstStyle/>
                    <a:p>
                      <a:pPr algn="ctr"/>
                      <a:r>
                        <a:rPr lang="en-US" dirty="0" smtClean="0"/>
                        <a:t>Free T4</a:t>
                      </a:r>
                      <a:endParaRPr lang="en-US" dirty="0"/>
                    </a:p>
                  </a:txBody>
                  <a:tcPr/>
                </a:tc>
                <a:tc>
                  <a:txBody>
                    <a:bodyPr/>
                    <a:lstStyle/>
                    <a:p>
                      <a:pPr algn="ctr"/>
                      <a:r>
                        <a:rPr lang="en-US" dirty="0" smtClean="0"/>
                        <a:t>Assessment</a:t>
                      </a:r>
                      <a:endParaRPr lang="en-US" dirty="0"/>
                    </a:p>
                  </a:txBody>
                  <a:tcPr/>
                </a:tc>
              </a:tr>
              <a:tr h="481217">
                <a:tc>
                  <a:txBody>
                    <a:bodyPr/>
                    <a:lstStyle/>
                    <a:p>
                      <a:pPr algn="ctr"/>
                      <a:r>
                        <a:rPr lang="en-US" sz="1800" dirty="0" smtClean="0"/>
                        <a:t>↑</a:t>
                      </a:r>
                      <a:endParaRPr lang="en-US" sz="1800" dirty="0"/>
                    </a:p>
                  </a:txBody>
                  <a:tcPr/>
                </a:tc>
                <a:tc>
                  <a:txBody>
                    <a:bodyPr/>
                    <a:lstStyle/>
                    <a:p>
                      <a:pPr algn="ctr"/>
                      <a:r>
                        <a:rPr lang="en-US" sz="1800" dirty="0" smtClean="0"/>
                        <a:t>↓</a:t>
                      </a:r>
                      <a:endParaRPr lang="en-US" sz="1800" dirty="0"/>
                    </a:p>
                  </a:txBody>
                  <a:tcPr/>
                </a:tc>
                <a:tc>
                  <a:txBody>
                    <a:bodyPr/>
                    <a:lstStyle/>
                    <a:p>
                      <a:r>
                        <a:rPr lang="en-US" sz="1800" dirty="0" smtClean="0"/>
                        <a:t>1° Hypothyroidism</a:t>
                      </a:r>
                      <a:endParaRPr lang="en-US" sz="1800" dirty="0"/>
                    </a:p>
                  </a:txBody>
                  <a:tcPr/>
                </a:tc>
              </a:tr>
              <a:tr h="4812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a:tc>
                <a:tc>
                  <a:txBody>
                    <a:bodyPr/>
                    <a:lstStyle/>
                    <a:p>
                      <a:r>
                        <a:rPr lang="en-US" sz="1800" dirty="0" smtClean="0"/>
                        <a:t>1° Hyperthyroidism</a:t>
                      </a:r>
                      <a:endParaRPr lang="en-US" sz="1800" dirty="0"/>
                    </a:p>
                  </a:txBody>
                  <a:tcPr/>
                </a:tc>
              </a:tr>
              <a:tr h="4812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a:tc>
                <a:tc>
                  <a:txBody>
                    <a:bodyPr/>
                    <a:lstStyle/>
                    <a:p>
                      <a:r>
                        <a:rPr lang="en-US" sz="1800" dirty="0" smtClean="0"/>
                        <a:t>2°/3° </a:t>
                      </a:r>
                      <a:r>
                        <a:rPr lang="en-US" sz="1800" baseline="0" dirty="0" smtClean="0"/>
                        <a:t> Hyperthyroidism</a:t>
                      </a:r>
                      <a:endParaRPr lang="en-US" sz="1800" dirty="0"/>
                    </a:p>
                  </a:txBody>
                  <a:tcPr/>
                </a:tc>
              </a:tr>
              <a:tr h="4812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a:tc>
                <a:tc>
                  <a:txBody>
                    <a:bodyPr/>
                    <a:lstStyle/>
                    <a:p>
                      <a:r>
                        <a:rPr lang="en-US" sz="1800" dirty="0" smtClean="0"/>
                        <a:t>2°/3°</a:t>
                      </a:r>
                      <a:r>
                        <a:rPr lang="en-US" sz="1800" baseline="0" dirty="0" smtClean="0"/>
                        <a:t> Hypothyroidism</a:t>
                      </a:r>
                      <a:endParaRPr lang="en-US" sz="1800" dirty="0"/>
                    </a:p>
                  </a:txBody>
                  <a:tcPr/>
                </a:tc>
              </a:tr>
            </a:tbl>
          </a:graphicData>
        </a:graphic>
      </p:graphicFrame>
      <p:pic>
        <p:nvPicPr>
          <p:cNvPr id="6" name="Picture 5" descr="TSH.gif"/>
          <p:cNvPicPr>
            <a:picLocks noChangeAspect="1"/>
          </p:cNvPicPr>
          <p:nvPr/>
        </p:nvPicPr>
        <p:blipFill>
          <a:blip r:embed="rId2" cstate="print"/>
          <a:stretch>
            <a:fillRect/>
          </a:stretch>
        </p:blipFill>
        <p:spPr>
          <a:xfrm>
            <a:off x="5943599" y="3810001"/>
            <a:ext cx="2754923" cy="3048000"/>
          </a:xfrm>
          <a:prstGeom prst="rect">
            <a:avLst/>
          </a:prstGeom>
        </p:spPr>
      </p:pic>
    </p:spTree>
    <p:extLst>
      <p:ext uri="{BB962C8B-B14F-4D97-AF65-F5344CB8AC3E}">
        <p14:creationId xmlns:p14="http://schemas.microsoft.com/office/powerpoint/2010/main" val="2192590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990600"/>
            <a:ext cx="6248400" cy="5386090"/>
          </a:xfrm>
          <a:prstGeom prst="rect">
            <a:avLst/>
          </a:prstGeom>
          <a:noFill/>
        </p:spPr>
        <p:txBody>
          <a:bodyPr wrap="square" numCol="2" rtlCol="0">
            <a:spAutoFit/>
          </a:bodyPr>
          <a:lstStyle/>
          <a:p>
            <a:pPr lvl="1">
              <a:buFont typeface="Arial" pitchFamily="34" charset="0"/>
              <a:buChar char="•"/>
            </a:pPr>
            <a:r>
              <a:rPr lang="en-US" sz="2400" dirty="0" smtClean="0">
                <a:latin typeface="Calibri" pitchFamily="34" charset="0"/>
              </a:rPr>
              <a:t>History: </a:t>
            </a:r>
          </a:p>
          <a:p>
            <a:pPr lvl="2">
              <a:buFont typeface="Arial" pitchFamily="34" charset="0"/>
              <a:buChar char="•"/>
            </a:pPr>
            <a:r>
              <a:rPr lang="en-US" sz="2000" i="1" dirty="0" smtClean="0">
                <a:latin typeface="Calibri" pitchFamily="34" charset="0"/>
              </a:rPr>
              <a:t>hoarse cry</a:t>
            </a:r>
          </a:p>
          <a:p>
            <a:pPr lvl="2">
              <a:buFont typeface="Arial" pitchFamily="34" charset="0"/>
              <a:buChar char="•"/>
            </a:pPr>
            <a:r>
              <a:rPr lang="en-US" sz="2000" i="1" dirty="0" err="1" smtClean="0">
                <a:latin typeface="Calibri" pitchFamily="34" charset="0"/>
              </a:rPr>
              <a:t>hypotonia</a:t>
            </a:r>
            <a:endParaRPr lang="en-US" sz="2000" i="1" dirty="0" smtClean="0">
              <a:latin typeface="Calibri" pitchFamily="34" charset="0"/>
            </a:endParaRPr>
          </a:p>
          <a:p>
            <a:pPr lvl="2">
              <a:buFont typeface="Arial" pitchFamily="34" charset="0"/>
              <a:buChar char="•"/>
            </a:pPr>
            <a:r>
              <a:rPr lang="en-US" sz="2000" dirty="0" smtClean="0">
                <a:latin typeface="Calibri" pitchFamily="34" charset="0"/>
              </a:rPr>
              <a:t>fatigue, weakness</a:t>
            </a:r>
          </a:p>
          <a:p>
            <a:pPr lvl="2">
              <a:buFont typeface="Arial" pitchFamily="34" charset="0"/>
              <a:buChar char="•"/>
            </a:pPr>
            <a:r>
              <a:rPr lang="en-US" sz="2000" dirty="0" smtClean="0">
                <a:latin typeface="Calibri" pitchFamily="34" charset="0"/>
              </a:rPr>
              <a:t>cold intolerance</a:t>
            </a:r>
          </a:p>
          <a:p>
            <a:pPr lvl="2">
              <a:buFont typeface="Arial" pitchFamily="34" charset="0"/>
              <a:buChar char="•"/>
            </a:pPr>
            <a:r>
              <a:rPr lang="en-US" sz="2000" dirty="0" smtClean="0">
                <a:latin typeface="Calibri" pitchFamily="34" charset="0"/>
              </a:rPr>
              <a:t>weight gain</a:t>
            </a:r>
          </a:p>
          <a:p>
            <a:pPr lvl="2">
              <a:buFont typeface="Arial" pitchFamily="34" charset="0"/>
              <a:buChar char="•"/>
            </a:pPr>
            <a:r>
              <a:rPr lang="en-US" sz="2000" dirty="0" smtClean="0">
                <a:latin typeface="Calibri" pitchFamily="34" charset="0"/>
              </a:rPr>
              <a:t>constipation</a:t>
            </a:r>
          </a:p>
          <a:p>
            <a:pPr lvl="2">
              <a:buFont typeface="Arial" pitchFamily="34" charset="0"/>
              <a:buChar char="•"/>
            </a:pPr>
            <a:r>
              <a:rPr lang="en-US" sz="2000" dirty="0" smtClean="0">
                <a:latin typeface="Calibri" pitchFamily="34" charset="0"/>
              </a:rPr>
              <a:t>dry skin</a:t>
            </a:r>
          </a:p>
          <a:p>
            <a:pPr lvl="2">
              <a:buFont typeface="Arial" pitchFamily="34" charset="0"/>
              <a:buChar char="•"/>
            </a:pPr>
            <a:r>
              <a:rPr lang="en-US" sz="2000" dirty="0" smtClean="0">
                <a:latin typeface="Calibri" pitchFamily="34" charset="0"/>
              </a:rPr>
              <a:t>depression</a:t>
            </a:r>
          </a:p>
          <a:p>
            <a:pPr lvl="2">
              <a:buFont typeface="Arial" pitchFamily="34" charset="0"/>
              <a:buChar char="•"/>
            </a:pPr>
            <a:r>
              <a:rPr lang="en-US" sz="2000" dirty="0" smtClean="0">
                <a:latin typeface="Calibri" pitchFamily="34" charset="0"/>
              </a:rPr>
              <a:t>irregular menses</a:t>
            </a:r>
          </a:p>
          <a:p>
            <a:pPr lvl="2">
              <a:buFont typeface="Arial" pitchFamily="34" charset="0"/>
              <a:buChar char="•"/>
            </a:pPr>
            <a:endParaRPr lang="en-US" sz="2000" dirty="0" smtClean="0">
              <a:latin typeface="Calibri" pitchFamily="34" charset="0"/>
            </a:endParaRPr>
          </a:p>
          <a:p>
            <a:pPr lvl="1">
              <a:buFont typeface="Arial" pitchFamily="34" charset="0"/>
              <a:buChar char="•"/>
            </a:pPr>
            <a:endParaRPr lang="en-US" sz="2000" dirty="0" smtClean="0">
              <a:latin typeface="Calibri" pitchFamily="34" charset="0"/>
            </a:endParaRPr>
          </a:p>
          <a:p>
            <a:pPr lvl="1">
              <a:buFont typeface="Arial" pitchFamily="34" charset="0"/>
              <a:buChar char="•"/>
            </a:pPr>
            <a:endParaRPr lang="en-US" sz="2000" dirty="0" smtClean="0">
              <a:latin typeface="Calibri" pitchFamily="34" charset="0"/>
            </a:endParaRPr>
          </a:p>
          <a:p>
            <a:pPr lvl="1">
              <a:buFont typeface="Arial" pitchFamily="34" charset="0"/>
              <a:buChar char="•"/>
            </a:pPr>
            <a:endParaRPr lang="en-US" sz="2000" dirty="0" smtClean="0">
              <a:latin typeface="Calibri" pitchFamily="34" charset="0"/>
            </a:endParaRPr>
          </a:p>
          <a:p>
            <a:pPr lvl="1">
              <a:buFont typeface="Arial" pitchFamily="34" charset="0"/>
              <a:buChar char="•"/>
            </a:pPr>
            <a:endParaRPr lang="en-US" sz="2000" dirty="0" smtClean="0">
              <a:latin typeface="Calibri" pitchFamily="34" charset="0"/>
            </a:endParaRPr>
          </a:p>
          <a:p>
            <a:pPr lvl="1">
              <a:buFont typeface="Arial" pitchFamily="34" charset="0"/>
              <a:buChar char="•"/>
            </a:pPr>
            <a:endParaRPr lang="en-US" sz="2000" dirty="0" smtClean="0">
              <a:latin typeface="Calibri" pitchFamily="34" charset="0"/>
            </a:endParaRPr>
          </a:p>
          <a:p>
            <a:pPr lvl="1">
              <a:buFont typeface="Arial" pitchFamily="34" charset="0"/>
              <a:buChar char="•"/>
            </a:pPr>
            <a:endParaRPr lang="en-US" sz="2000" dirty="0" smtClean="0">
              <a:latin typeface="Calibri" pitchFamily="34" charset="0"/>
            </a:endParaRPr>
          </a:p>
          <a:p>
            <a:pPr lvl="1">
              <a:buFont typeface="Arial" pitchFamily="34" charset="0"/>
              <a:buChar char="•"/>
            </a:pPr>
            <a:r>
              <a:rPr lang="en-US" sz="2400" dirty="0" smtClean="0">
                <a:latin typeface="Calibri" pitchFamily="34" charset="0"/>
              </a:rPr>
              <a:t>Physical Exam: </a:t>
            </a:r>
          </a:p>
          <a:p>
            <a:pPr lvl="2">
              <a:buFont typeface="Arial" pitchFamily="34" charset="0"/>
              <a:buChar char="•"/>
            </a:pPr>
            <a:r>
              <a:rPr lang="en-US" sz="2000" i="1" dirty="0" smtClean="0">
                <a:latin typeface="Calibri" pitchFamily="34" charset="0"/>
              </a:rPr>
              <a:t>FTT</a:t>
            </a:r>
          </a:p>
          <a:p>
            <a:pPr lvl="2">
              <a:buFont typeface="Arial" pitchFamily="34" charset="0"/>
              <a:buChar char="•"/>
            </a:pPr>
            <a:r>
              <a:rPr lang="en-US" sz="2000" i="1" dirty="0" smtClean="0">
                <a:latin typeface="Calibri" pitchFamily="34" charset="0"/>
              </a:rPr>
              <a:t>jaundice</a:t>
            </a:r>
          </a:p>
          <a:p>
            <a:pPr lvl="2">
              <a:buFont typeface="Arial" pitchFamily="34" charset="0"/>
              <a:buChar char="•"/>
            </a:pPr>
            <a:r>
              <a:rPr lang="en-US" sz="2000" i="1" dirty="0" smtClean="0">
                <a:latin typeface="Calibri" pitchFamily="34" charset="0"/>
              </a:rPr>
              <a:t>large </a:t>
            </a:r>
            <a:r>
              <a:rPr lang="en-US" sz="2000" i="1" dirty="0" err="1" smtClean="0">
                <a:latin typeface="Calibri" pitchFamily="34" charset="0"/>
              </a:rPr>
              <a:t>fontanelle</a:t>
            </a:r>
            <a:endParaRPr lang="en-US" sz="2000" i="1" dirty="0" smtClean="0">
              <a:latin typeface="Calibri" pitchFamily="34" charset="0"/>
            </a:endParaRPr>
          </a:p>
          <a:p>
            <a:pPr lvl="2">
              <a:buFont typeface="Arial" pitchFamily="34" charset="0"/>
              <a:buChar char="•"/>
            </a:pPr>
            <a:r>
              <a:rPr lang="en-US" sz="2000" i="1" dirty="0" err="1" smtClean="0">
                <a:latin typeface="Calibri" pitchFamily="34" charset="0"/>
              </a:rPr>
              <a:t>macroglossia</a:t>
            </a:r>
            <a:endParaRPr lang="en-US" sz="2000" i="1" dirty="0" smtClean="0">
              <a:latin typeface="Calibri" pitchFamily="34" charset="0"/>
            </a:endParaRPr>
          </a:p>
          <a:p>
            <a:pPr lvl="2">
              <a:buFont typeface="Arial" pitchFamily="34" charset="0"/>
              <a:buChar char="•"/>
            </a:pPr>
            <a:r>
              <a:rPr lang="en-US" sz="2000" i="1" dirty="0" smtClean="0">
                <a:latin typeface="Calibri" pitchFamily="34" charset="0"/>
              </a:rPr>
              <a:t>umbilical hernia</a:t>
            </a:r>
          </a:p>
          <a:p>
            <a:pPr lvl="2">
              <a:buFont typeface="Arial" pitchFamily="34" charset="0"/>
              <a:buChar char="•"/>
            </a:pPr>
            <a:r>
              <a:rPr lang="en-US" sz="2000" dirty="0" smtClean="0">
                <a:latin typeface="Calibri" pitchFamily="34" charset="0"/>
              </a:rPr>
              <a:t>enlarged firm thyroid</a:t>
            </a:r>
          </a:p>
          <a:p>
            <a:pPr lvl="2">
              <a:buFont typeface="Arial" pitchFamily="34" charset="0"/>
              <a:buChar char="•"/>
            </a:pPr>
            <a:r>
              <a:rPr lang="en-US" sz="2000" dirty="0" err="1" smtClean="0">
                <a:latin typeface="Calibri" pitchFamily="34" charset="0"/>
              </a:rPr>
              <a:t>bradycardia</a:t>
            </a:r>
            <a:endParaRPr lang="en-US" sz="2000" dirty="0" smtClean="0">
              <a:latin typeface="Calibri" pitchFamily="34" charset="0"/>
            </a:endParaRPr>
          </a:p>
          <a:p>
            <a:pPr lvl="2">
              <a:buFont typeface="Arial" pitchFamily="34" charset="0"/>
              <a:buChar char="•"/>
            </a:pPr>
            <a:r>
              <a:rPr lang="en-US" sz="2000" dirty="0" smtClean="0">
                <a:latin typeface="Calibri" pitchFamily="34" charset="0"/>
              </a:rPr>
              <a:t>weight gain</a:t>
            </a:r>
          </a:p>
          <a:p>
            <a:pPr lvl="2">
              <a:buFont typeface="Arial" pitchFamily="34" charset="0"/>
              <a:buChar char="•"/>
            </a:pPr>
            <a:r>
              <a:rPr lang="en-US" sz="2000" dirty="0" err="1" smtClean="0">
                <a:latin typeface="Calibri" pitchFamily="34" charset="0"/>
              </a:rPr>
              <a:t>periorbital</a:t>
            </a:r>
            <a:r>
              <a:rPr lang="en-US" sz="2000" dirty="0" smtClean="0">
                <a:latin typeface="Calibri" pitchFamily="34" charset="0"/>
              </a:rPr>
              <a:t> Edema</a:t>
            </a:r>
          </a:p>
          <a:p>
            <a:pPr lvl="2">
              <a:buFont typeface="Arial" pitchFamily="34" charset="0"/>
              <a:buChar char="•"/>
            </a:pPr>
            <a:r>
              <a:rPr lang="en-US" sz="2000" dirty="0" smtClean="0">
                <a:latin typeface="Calibri" pitchFamily="34" charset="0"/>
              </a:rPr>
              <a:t>delayed relaxation of DTRs</a:t>
            </a:r>
          </a:p>
          <a:p>
            <a:pPr lvl="2">
              <a:buFont typeface="Arial" pitchFamily="34" charset="0"/>
              <a:buChar char="•"/>
            </a:pPr>
            <a:r>
              <a:rPr lang="en-US" sz="2000" dirty="0" smtClean="0">
                <a:latin typeface="Calibri" pitchFamily="34" charset="0"/>
              </a:rPr>
              <a:t>delayed puberty</a:t>
            </a:r>
          </a:p>
          <a:p>
            <a:pPr lvl="2">
              <a:buFont typeface="Arial" pitchFamily="34" charset="0"/>
              <a:buChar char="•"/>
            </a:pPr>
            <a:r>
              <a:rPr lang="en-US" sz="2000" dirty="0" smtClean="0">
                <a:latin typeface="Calibri" pitchFamily="34" charset="0"/>
              </a:rPr>
              <a:t>short stature</a:t>
            </a:r>
          </a:p>
        </p:txBody>
      </p:sp>
      <p:sp>
        <p:nvSpPr>
          <p:cNvPr id="6"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Hypothyroidism</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5"/>
          <p:cNvSpPr txBox="1">
            <a:spLocks noChangeArrowheads="1"/>
          </p:cNvSpPr>
          <p:nvPr/>
        </p:nvSpPr>
        <p:spPr bwMode="auto">
          <a:xfrm>
            <a:off x="6096000" y="1066800"/>
            <a:ext cx="3048000" cy="4770537"/>
          </a:xfrm>
          <a:prstGeom prst="rect">
            <a:avLst/>
          </a:prstGeom>
          <a:noFill/>
          <a:ln w="9525">
            <a:noFill/>
            <a:miter lim="800000"/>
            <a:headEnd/>
            <a:tailEnd/>
          </a:ln>
        </p:spPr>
        <p:txBody>
          <a:bodyPr wrap="square">
            <a:spAutoFit/>
          </a:bodyPr>
          <a:lstStyle/>
          <a:p>
            <a:pPr lvl="1">
              <a:buFont typeface="Arial" pitchFamily="34" charset="0"/>
              <a:buChar char="•"/>
            </a:pPr>
            <a:r>
              <a:rPr lang="en-US" sz="2400" dirty="0" smtClean="0">
                <a:latin typeface="Calibri" pitchFamily="34" charset="0"/>
              </a:rPr>
              <a:t>Labs: </a:t>
            </a:r>
          </a:p>
          <a:p>
            <a:pPr lvl="2">
              <a:buFont typeface="Arial" pitchFamily="34" charset="0"/>
              <a:buChar char="•"/>
            </a:pPr>
            <a:r>
              <a:rPr lang="en-US" sz="2200" dirty="0" smtClean="0">
                <a:latin typeface="Calibri" pitchFamily="34" charset="0"/>
              </a:rPr>
              <a:t>TSH</a:t>
            </a:r>
          </a:p>
          <a:p>
            <a:pPr lvl="2">
              <a:buFont typeface="Arial" pitchFamily="34" charset="0"/>
              <a:buChar char="•"/>
            </a:pPr>
            <a:r>
              <a:rPr lang="en-US" sz="2200" dirty="0" smtClean="0">
                <a:latin typeface="Calibri" pitchFamily="34" charset="0"/>
              </a:rPr>
              <a:t>free T4</a:t>
            </a:r>
          </a:p>
          <a:p>
            <a:pPr lvl="2">
              <a:buFont typeface="Arial" pitchFamily="34" charset="0"/>
              <a:buChar char="•"/>
            </a:pPr>
            <a:r>
              <a:rPr lang="en-US" sz="2200" dirty="0" smtClean="0">
                <a:latin typeface="Calibri" pitchFamily="34" charset="0"/>
              </a:rPr>
              <a:t>Anti-TPO</a:t>
            </a:r>
          </a:p>
          <a:p>
            <a:pPr lvl="2">
              <a:buFont typeface="Arial" pitchFamily="34" charset="0"/>
              <a:buChar char="•"/>
            </a:pPr>
            <a:r>
              <a:rPr lang="en-US" sz="2200" dirty="0" smtClean="0">
                <a:latin typeface="Calibri" pitchFamily="34" charset="0"/>
              </a:rPr>
              <a:t>Anti-TG</a:t>
            </a:r>
          </a:p>
          <a:p>
            <a:pPr lvl="1">
              <a:buFont typeface="Arial" pitchFamily="34" charset="0"/>
              <a:buChar char="•"/>
            </a:pPr>
            <a:endParaRPr lang="en-US" sz="2400" dirty="0" smtClean="0">
              <a:latin typeface="Calibri" pitchFamily="34" charset="0"/>
            </a:endParaRPr>
          </a:p>
          <a:p>
            <a:pPr lvl="1">
              <a:buFont typeface="Arial" pitchFamily="34" charset="0"/>
              <a:buChar char="•"/>
            </a:pPr>
            <a:r>
              <a:rPr lang="en-US" sz="2400" dirty="0" smtClean="0">
                <a:latin typeface="Calibri" pitchFamily="34" charset="0"/>
              </a:rPr>
              <a:t>Radiology: </a:t>
            </a:r>
          </a:p>
          <a:p>
            <a:pPr lvl="2">
              <a:buFont typeface="Arial" pitchFamily="34" charset="0"/>
              <a:buChar char="•"/>
            </a:pPr>
            <a:r>
              <a:rPr lang="en-US" sz="2400" i="1" dirty="0" smtClean="0">
                <a:latin typeface="Calibri" pitchFamily="34" charset="0"/>
              </a:rPr>
              <a:t>Thyroid scan</a:t>
            </a:r>
          </a:p>
          <a:p>
            <a:pPr lvl="2">
              <a:buFont typeface="Arial" pitchFamily="34" charset="0"/>
              <a:buChar char="•"/>
            </a:pPr>
            <a:r>
              <a:rPr lang="en-US" sz="2400" dirty="0" smtClean="0">
                <a:latin typeface="Calibri" pitchFamily="34" charset="0"/>
              </a:rPr>
              <a:t>Ultrasound</a:t>
            </a:r>
          </a:p>
          <a:p>
            <a:pPr lvl="1">
              <a:buFont typeface="Arial" pitchFamily="34" charset="0"/>
              <a:buChar char="•"/>
            </a:pPr>
            <a:endParaRPr lang="en-US" sz="2400" dirty="0" smtClean="0">
              <a:latin typeface="Calibri" pitchFamily="34" charset="0"/>
            </a:endParaRPr>
          </a:p>
          <a:p>
            <a:pPr lvl="1">
              <a:buFont typeface="Arial" pitchFamily="34" charset="0"/>
              <a:buChar char="•"/>
            </a:pPr>
            <a:r>
              <a:rPr lang="en-US" sz="2400" dirty="0" smtClean="0">
                <a:latin typeface="Calibri" pitchFamily="34" charset="0"/>
              </a:rPr>
              <a:t>Treatment:</a:t>
            </a:r>
          </a:p>
          <a:p>
            <a:pPr lvl="2">
              <a:buFont typeface="Arial" pitchFamily="34" charset="0"/>
              <a:buChar char="•"/>
            </a:pPr>
            <a:r>
              <a:rPr lang="en-US" sz="2400" dirty="0" err="1" smtClean="0">
                <a:latin typeface="Calibri" pitchFamily="34" charset="0"/>
              </a:rPr>
              <a:t>Synthroid</a:t>
            </a:r>
            <a:endParaRPr lang="en-US" sz="2400" dirty="0" smtClean="0">
              <a:latin typeface="Calibri" pitchFamily="34" charset="0"/>
            </a:endParaRPr>
          </a:p>
          <a:p>
            <a:pPr lvl="1">
              <a:buFont typeface="Arial" pitchFamily="34" charset="0"/>
              <a:buChar char="•"/>
            </a:pPr>
            <a:endParaRPr lang="en-US" sz="2400" b="1" dirty="0">
              <a:solidFill>
                <a:srgbClr val="7030A0"/>
              </a:solidFill>
              <a:latin typeface="Calibri" pitchFamily="34" charset="0"/>
            </a:endParaRPr>
          </a:p>
        </p:txBody>
      </p:sp>
      <p:pic>
        <p:nvPicPr>
          <p:cNvPr id="168962" name="Picture 2" descr="http://www.ojrd.com/content/figures/1750-1172-5-17-1.jpg"/>
          <p:cNvPicPr>
            <a:picLocks noChangeAspect="1" noChangeArrowheads="1"/>
          </p:cNvPicPr>
          <p:nvPr/>
        </p:nvPicPr>
        <p:blipFill>
          <a:blip r:embed="rId3" cstate="print"/>
          <a:srcRect/>
          <a:stretch>
            <a:fillRect/>
          </a:stretch>
        </p:blipFill>
        <p:spPr bwMode="auto">
          <a:xfrm>
            <a:off x="152400" y="4410075"/>
            <a:ext cx="3053545" cy="2447925"/>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Box 5"/>
          <p:cNvSpPr txBox="1">
            <a:spLocks noChangeArrowheads="1"/>
          </p:cNvSpPr>
          <p:nvPr/>
        </p:nvSpPr>
        <p:spPr bwMode="auto">
          <a:xfrm>
            <a:off x="381000" y="1143000"/>
            <a:ext cx="8534400" cy="6001643"/>
          </a:xfrm>
          <a:prstGeom prst="rect">
            <a:avLst/>
          </a:prstGeom>
          <a:noFill/>
          <a:ln w="9525">
            <a:noFill/>
            <a:miter lim="800000"/>
            <a:headEnd/>
            <a:tailEnd/>
          </a:ln>
        </p:spPr>
        <p:txBody>
          <a:bodyPr wrap="square">
            <a:spAutoFit/>
          </a:bodyPr>
          <a:lstStyle/>
          <a:p>
            <a:r>
              <a:rPr lang="en-US" sz="2400" dirty="0" smtClean="0">
                <a:latin typeface="Calibri" pitchFamily="34" charset="0"/>
              </a:rPr>
              <a:t>A 16 year old </a:t>
            </a:r>
            <a:r>
              <a:rPr lang="en-US" sz="2400" dirty="0">
                <a:latin typeface="Calibri" pitchFamily="34" charset="0"/>
              </a:rPr>
              <a:t>girl comes to your office complaining that her menstrual periods have been irregular and scanty. Her last period was 3 months ago and lasted for only 2 days. Among the findings on physical examination are fine, moist skin; firm, palpable thyroid gland; and </a:t>
            </a:r>
            <a:r>
              <a:rPr lang="en-US" sz="2400" dirty="0" smtClean="0">
                <a:latin typeface="Calibri" pitchFamily="34" charset="0"/>
              </a:rPr>
              <a:t>fine </a:t>
            </a:r>
            <a:r>
              <a:rPr lang="en-US" sz="2400" dirty="0">
                <a:latin typeface="Calibri" pitchFamily="34" charset="0"/>
              </a:rPr>
              <a:t>tremor. Results of laboratory studies include a </a:t>
            </a:r>
            <a:r>
              <a:rPr lang="en-US" sz="2400" dirty="0" smtClean="0">
                <a:latin typeface="Calibri" pitchFamily="34" charset="0"/>
              </a:rPr>
              <a:t>TSH </a:t>
            </a:r>
            <a:r>
              <a:rPr lang="en-US" sz="2400" dirty="0">
                <a:latin typeface="Calibri" pitchFamily="34" charset="0"/>
              </a:rPr>
              <a:t>of </a:t>
            </a:r>
            <a:r>
              <a:rPr lang="en-US" sz="2400" dirty="0" smtClean="0">
                <a:latin typeface="Calibri" pitchFamily="34" charset="0"/>
              </a:rPr>
              <a:t>&lt;0.05 </a:t>
            </a:r>
            <a:r>
              <a:rPr lang="en-US" sz="2400" dirty="0" err="1">
                <a:latin typeface="Calibri" pitchFamily="34" charset="0"/>
              </a:rPr>
              <a:t>mIU</a:t>
            </a:r>
            <a:r>
              <a:rPr lang="en-US" sz="2400" dirty="0">
                <a:latin typeface="Calibri" pitchFamily="34" charset="0"/>
              </a:rPr>
              <a:t>/L </a:t>
            </a:r>
            <a:r>
              <a:rPr lang="en-US" sz="2400" dirty="0" smtClean="0">
                <a:latin typeface="Calibri" pitchFamily="34" charset="0"/>
              </a:rPr>
              <a:t>(0.5-5.0 </a:t>
            </a:r>
            <a:r>
              <a:rPr lang="en-US" sz="2400" dirty="0" err="1">
                <a:latin typeface="Calibri" pitchFamily="34" charset="0"/>
              </a:rPr>
              <a:t>mIU</a:t>
            </a:r>
            <a:r>
              <a:rPr lang="en-US" sz="2400" dirty="0">
                <a:latin typeface="Calibri" pitchFamily="34" charset="0"/>
              </a:rPr>
              <a:t>/L) and free </a:t>
            </a:r>
            <a:r>
              <a:rPr lang="en-US" sz="2400" dirty="0" smtClean="0">
                <a:latin typeface="Calibri" pitchFamily="34" charset="0"/>
              </a:rPr>
              <a:t>T4 </a:t>
            </a:r>
            <a:r>
              <a:rPr lang="en-US" sz="2400" dirty="0">
                <a:latin typeface="Calibri" pitchFamily="34" charset="0"/>
              </a:rPr>
              <a:t>of 1.9 </a:t>
            </a:r>
            <a:r>
              <a:rPr lang="en-US" sz="2400" dirty="0" err="1">
                <a:latin typeface="Calibri" pitchFamily="34" charset="0"/>
              </a:rPr>
              <a:t>ng</a:t>
            </a:r>
            <a:r>
              <a:rPr lang="en-US" sz="2400" dirty="0">
                <a:latin typeface="Calibri" pitchFamily="34" charset="0"/>
              </a:rPr>
              <a:t>/</a:t>
            </a:r>
            <a:r>
              <a:rPr lang="en-US" sz="2400" dirty="0" err="1">
                <a:latin typeface="Calibri" pitchFamily="34" charset="0"/>
              </a:rPr>
              <a:t>dL</a:t>
            </a:r>
            <a:r>
              <a:rPr lang="en-US" sz="2400" dirty="0">
                <a:latin typeface="Calibri" pitchFamily="34" charset="0"/>
              </a:rPr>
              <a:t> </a:t>
            </a:r>
            <a:r>
              <a:rPr lang="en-US" sz="2400" dirty="0" smtClean="0">
                <a:latin typeface="Calibri" pitchFamily="34" charset="0"/>
              </a:rPr>
              <a:t>(0.6-1.3 </a:t>
            </a:r>
            <a:r>
              <a:rPr lang="en-US" sz="2400" dirty="0" err="1" smtClean="0">
                <a:latin typeface="Calibri" pitchFamily="34" charset="0"/>
              </a:rPr>
              <a:t>ng</a:t>
            </a:r>
            <a:r>
              <a:rPr lang="en-US" sz="2400" dirty="0" smtClean="0">
                <a:latin typeface="Calibri" pitchFamily="34" charset="0"/>
              </a:rPr>
              <a:t>/</a:t>
            </a:r>
            <a:r>
              <a:rPr lang="en-US" sz="2400" dirty="0" err="1" smtClean="0">
                <a:latin typeface="Calibri" pitchFamily="34" charset="0"/>
              </a:rPr>
              <a:t>dL</a:t>
            </a:r>
            <a:r>
              <a:rPr lang="en-US" sz="2400" dirty="0" smtClean="0">
                <a:latin typeface="Calibri" pitchFamily="34" charset="0"/>
              </a:rPr>
              <a:t>).</a:t>
            </a:r>
          </a:p>
          <a:p>
            <a:r>
              <a:rPr lang="en-US" sz="2400" dirty="0" smtClean="0">
                <a:latin typeface="Calibri" pitchFamily="34" charset="0"/>
              </a:rPr>
              <a:t>Of the following, the additional physical exam finding that BEST supports the diagnosis of hyperthyroidism is:</a:t>
            </a:r>
          </a:p>
          <a:p>
            <a:endParaRPr lang="en-US" sz="2400" dirty="0" smtClean="0">
              <a:latin typeface="Calibri" pitchFamily="34" charset="0"/>
            </a:endParaRPr>
          </a:p>
          <a:p>
            <a:pPr marL="457200" indent="-457200">
              <a:buAutoNum type="alphaUcPeriod"/>
            </a:pPr>
            <a:r>
              <a:rPr lang="en-US" sz="2400" dirty="0" smtClean="0">
                <a:latin typeface="Calibri" pitchFamily="34" charset="0"/>
              </a:rPr>
              <a:t>Abdominal obesity</a:t>
            </a:r>
          </a:p>
          <a:p>
            <a:pPr marL="457200" indent="-457200">
              <a:buAutoNum type="alphaUcPeriod"/>
            </a:pPr>
            <a:r>
              <a:rPr lang="en-US" sz="2400" dirty="0" smtClean="0">
                <a:latin typeface="Calibri" pitchFamily="34" charset="0"/>
              </a:rPr>
              <a:t>Atrophy of lingual papillae</a:t>
            </a:r>
          </a:p>
          <a:p>
            <a:pPr marL="457200" indent="-457200">
              <a:buAutoNum type="alphaUcPeriod"/>
            </a:pPr>
            <a:r>
              <a:rPr lang="en-US" sz="2400" dirty="0" smtClean="0">
                <a:latin typeface="Calibri" pitchFamily="34" charset="0"/>
              </a:rPr>
              <a:t>Hepatomegaly</a:t>
            </a:r>
          </a:p>
          <a:p>
            <a:pPr marL="457200" indent="-457200">
              <a:buAutoNum type="alphaUcPeriod"/>
            </a:pPr>
            <a:r>
              <a:rPr lang="en-US" sz="2400" dirty="0" err="1" smtClean="0">
                <a:latin typeface="Calibri" pitchFamily="34" charset="0"/>
              </a:rPr>
              <a:t>Hirsutism</a:t>
            </a:r>
            <a:endParaRPr lang="en-US" sz="2400" dirty="0" smtClean="0">
              <a:latin typeface="Calibri" pitchFamily="34" charset="0"/>
            </a:endParaRPr>
          </a:p>
          <a:p>
            <a:pPr marL="457200" indent="-457200">
              <a:buAutoNum type="alphaUcPeriod"/>
            </a:pPr>
            <a:r>
              <a:rPr lang="en-US" sz="2400" dirty="0" smtClean="0">
                <a:latin typeface="Calibri" pitchFamily="34" charset="0"/>
              </a:rPr>
              <a:t>Muscle weakness</a:t>
            </a:r>
          </a:p>
          <a:p>
            <a:endParaRPr lang="en-US" sz="2400" dirty="0">
              <a:latin typeface="Calibri" pitchFamily="34" charset="0"/>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#15</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extBox 5"/>
          <p:cNvSpPr txBox="1">
            <a:spLocks noChangeArrowheads="1"/>
          </p:cNvSpPr>
          <p:nvPr/>
        </p:nvSpPr>
        <p:spPr bwMode="auto">
          <a:xfrm>
            <a:off x="381000" y="1143000"/>
            <a:ext cx="8534400" cy="6001643"/>
          </a:xfrm>
          <a:prstGeom prst="rect">
            <a:avLst/>
          </a:prstGeom>
          <a:noFill/>
          <a:ln w="9525">
            <a:noFill/>
            <a:miter lim="800000"/>
            <a:headEnd/>
            <a:tailEnd/>
          </a:ln>
        </p:spPr>
        <p:txBody>
          <a:bodyPr wrap="square">
            <a:spAutoFit/>
          </a:bodyPr>
          <a:lstStyle/>
          <a:p>
            <a:r>
              <a:rPr lang="en-US" sz="2400" dirty="0" smtClean="0">
                <a:latin typeface="Calibri" pitchFamily="34" charset="0"/>
              </a:rPr>
              <a:t>A 16 year old </a:t>
            </a:r>
            <a:r>
              <a:rPr lang="en-US" sz="2400" dirty="0">
                <a:latin typeface="Calibri" pitchFamily="34" charset="0"/>
              </a:rPr>
              <a:t>girl comes to your office complaining that her menstrual periods have been irregular and scanty. Her last period was 3 months ago and lasted for only 2 days. Among the findings on physical examination are fine, moist skin; firm, palpable thyroid gland; and </a:t>
            </a:r>
            <a:r>
              <a:rPr lang="en-US" sz="2400" dirty="0" smtClean="0">
                <a:latin typeface="Calibri" pitchFamily="34" charset="0"/>
              </a:rPr>
              <a:t>fine </a:t>
            </a:r>
            <a:r>
              <a:rPr lang="en-US" sz="2400" dirty="0">
                <a:latin typeface="Calibri" pitchFamily="34" charset="0"/>
              </a:rPr>
              <a:t>tremor. Results of laboratory studies include a </a:t>
            </a:r>
            <a:r>
              <a:rPr lang="en-US" sz="2400" dirty="0" smtClean="0">
                <a:latin typeface="Calibri" pitchFamily="34" charset="0"/>
              </a:rPr>
              <a:t>TSH </a:t>
            </a:r>
            <a:r>
              <a:rPr lang="en-US" sz="2400" dirty="0">
                <a:latin typeface="Calibri" pitchFamily="34" charset="0"/>
              </a:rPr>
              <a:t>of </a:t>
            </a:r>
            <a:r>
              <a:rPr lang="en-US" sz="2400" dirty="0" smtClean="0">
                <a:latin typeface="Calibri" pitchFamily="34" charset="0"/>
              </a:rPr>
              <a:t>&lt;0.05 </a:t>
            </a:r>
            <a:r>
              <a:rPr lang="en-US" sz="2400" dirty="0" err="1">
                <a:latin typeface="Calibri" pitchFamily="34" charset="0"/>
              </a:rPr>
              <a:t>mIU</a:t>
            </a:r>
            <a:r>
              <a:rPr lang="en-US" sz="2400" dirty="0">
                <a:latin typeface="Calibri" pitchFamily="34" charset="0"/>
              </a:rPr>
              <a:t>/L </a:t>
            </a:r>
            <a:r>
              <a:rPr lang="en-US" sz="2400" dirty="0" smtClean="0">
                <a:latin typeface="Calibri" pitchFamily="34" charset="0"/>
              </a:rPr>
              <a:t>(0.5-5.0 </a:t>
            </a:r>
            <a:r>
              <a:rPr lang="en-US" sz="2400" dirty="0" err="1">
                <a:latin typeface="Calibri" pitchFamily="34" charset="0"/>
              </a:rPr>
              <a:t>mIU</a:t>
            </a:r>
            <a:r>
              <a:rPr lang="en-US" sz="2400" dirty="0">
                <a:latin typeface="Calibri" pitchFamily="34" charset="0"/>
              </a:rPr>
              <a:t>/L) and free </a:t>
            </a:r>
            <a:r>
              <a:rPr lang="en-US" sz="2400" dirty="0" smtClean="0">
                <a:latin typeface="Calibri" pitchFamily="34" charset="0"/>
              </a:rPr>
              <a:t>T4 </a:t>
            </a:r>
            <a:r>
              <a:rPr lang="en-US" sz="2400" dirty="0">
                <a:latin typeface="Calibri" pitchFamily="34" charset="0"/>
              </a:rPr>
              <a:t>of 1.9 </a:t>
            </a:r>
            <a:r>
              <a:rPr lang="en-US" sz="2400" dirty="0" err="1">
                <a:latin typeface="Calibri" pitchFamily="34" charset="0"/>
              </a:rPr>
              <a:t>ng</a:t>
            </a:r>
            <a:r>
              <a:rPr lang="en-US" sz="2400" dirty="0">
                <a:latin typeface="Calibri" pitchFamily="34" charset="0"/>
              </a:rPr>
              <a:t>/</a:t>
            </a:r>
            <a:r>
              <a:rPr lang="en-US" sz="2400" dirty="0" err="1">
                <a:latin typeface="Calibri" pitchFamily="34" charset="0"/>
              </a:rPr>
              <a:t>dL</a:t>
            </a:r>
            <a:r>
              <a:rPr lang="en-US" sz="2400" dirty="0">
                <a:latin typeface="Calibri" pitchFamily="34" charset="0"/>
              </a:rPr>
              <a:t> </a:t>
            </a:r>
            <a:r>
              <a:rPr lang="en-US" sz="2400" dirty="0" smtClean="0">
                <a:latin typeface="Calibri" pitchFamily="34" charset="0"/>
              </a:rPr>
              <a:t>(0.6-1.3 </a:t>
            </a:r>
            <a:r>
              <a:rPr lang="en-US" sz="2400" dirty="0" err="1" smtClean="0">
                <a:latin typeface="Calibri" pitchFamily="34" charset="0"/>
              </a:rPr>
              <a:t>ng</a:t>
            </a:r>
            <a:r>
              <a:rPr lang="en-US" sz="2400" dirty="0" smtClean="0">
                <a:latin typeface="Calibri" pitchFamily="34" charset="0"/>
              </a:rPr>
              <a:t>/</a:t>
            </a:r>
            <a:r>
              <a:rPr lang="en-US" sz="2400" dirty="0" err="1" smtClean="0">
                <a:latin typeface="Calibri" pitchFamily="34" charset="0"/>
              </a:rPr>
              <a:t>dL</a:t>
            </a:r>
            <a:r>
              <a:rPr lang="en-US" sz="2400" dirty="0" smtClean="0">
                <a:latin typeface="Calibri" pitchFamily="34" charset="0"/>
              </a:rPr>
              <a:t>).</a:t>
            </a:r>
          </a:p>
          <a:p>
            <a:r>
              <a:rPr lang="en-US" sz="2400" dirty="0" smtClean="0">
                <a:latin typeface="Calibri" pitchFamily="34" charset="0"/>
              </a:rPr>
              <a:t>Of the following, the additional physical exam finding that BEST supports the diagnosis of hyperthyroidism is:</a:t>
            </a:r>
          </a:p>
          <a:p>
            <a:endParaRPr lang="en-US" sz="2400" dirty="0" smtClean="0">
              <a:latin typeface="Calibri" pitchFamily="34" charset="0"/>
            </a:endParaRPr>
          </a:p>
          <a:p>
            <a:pPr marL="457200" indent="-457200">
              <a:buAutoNum type="alphaUcPeriod"/>
            </a:pPr>
            <a:r>
              <a:rPr lang="en-US" sz="2400" dirty="0" smtClean="0">
                <a:latin typeface="Calibri" pitchFamily="34" charset="0"/>
              </a:rPr>
              <a:t>Abdominal obesity</a:t>
            </a:r>
          </a:p>
          <a:p>
            <a:pPr marL="457200" indent="-457200">
              <a:buAutoNum type="alphaUcPeriod"/>
            </a:pPr>
            <a:r>
              <a:rPr lang="en-US" sz="2400" dirty="0" smtClean="0">
                <a:latin typeface="Calibri" pitchFamily="34" charset="0"/>
              </a:rPr>
              <a:t>Atrophy of lingual papillae</a:t>
            </a:r>
          </a:p>
          <a:p>
            <a:pPr marL="457200" indent="-457200">
              <a:buAutoNum type="alphaUcPeriod"/>
            </a:pPr>
            <a:r>
              <a:rPr lang="en-US" sz="2400" dirty="0" smtClean="0">
                <a:latin typeface="Calibri" pitchFamily="34" charset="0"/>
              </a:rPr>
              <a:t>Hepatomegaly</a:t>
            </a:r>
          </a:p>
          <a:p>
            <a:pPr marL="457200" indent="-457200">
              <a:buAutoNum type="alphaUcPeriod"/>
            </a:pPr>
            <a:r>
              <a:rPr lang="en-US" sz="2400" dirty="0" err="1" smtClean="0">
                <a:latin typeface="Calibri" pitchFamily="34" charset="0"/>
              </a:rPr>
              <a:t>Hirsutism</a:t>
            </a:r>
            <a:endParaRPr lang="en-US" sz="2400" dirty="0" smtClean="0">
              <a:latin typeface="Calibri" pitchFamily="34" charset="0"/>
            </a:endParaRPr>
          </a:p>
          <a:p>
            <a:pPr marL="457200" indent="-457200">
              <a:buAutoNum type="alphaUcPeriod"/>
            </a:pPr>
            <a:r>
              <a:rPr lang="en-US" sz="2400" b="1" dirty="0" smtClean="0">
                <a:solidFill>
                  <a:srgbClr val="FF0000"/>
                </a:solidFill>
                <a:latin typeface="Calibri" pitchFamily="34" charset="0"/>
              </a:rPr>
              <a:t>Muscle weakness</a:t>
            </a:r>
          </a:p>
          <a:p>
            <a:endParaRPr lang="en-US" sz="2400" dirty="0">
              <a:latin typeface="Calibri" pitchFamily="34" charset="0"/>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#15</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796029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t1.gstatic.com/images?q=tbn:ANd9GcQkKL539_2PQQVTZ-wXwZoLLU0SRw3fHQ8EagMw_Q4TkGKwH403gQ"/>
          <p:cNvPicPr>
            <a:picLocks noChangeAspect="1" noChangeArrowheads="1"/>
          </p:cNvPicPr>
          <p:nvPr/>
        </p:nvPicPr>
        <p:blipFill>
          <a:blip r:embed="rId3" cstate="print"/>
          <a:srcRect/>
          <a:stretch>
            <a:fillRect/>
          </a:stretch>
        </p:blipFill>
        <p:spPr bwMode="auto">
          <a:xfrm>
            <a:off x="6629400" y="5105400"/>
            <a:ext cx="2219325" cy="1503939"/>
          </a:xfrm>
          <a:prstGeom prst="rect">
            <a:avLst/>
          </a:prstGeom>
          <a:noFill/>
        </p:spPr>
      </p:pic>
      <p:sp>
        <p:nvSpPr>
          <p:cNvPr id="5" name="TextBox 4"/>
          <p:cNvSpPr txBox="1"/>
          <p:nvPr/>
        </p:nvSpPr>
        <p:spPr>
          <a:xfrm>
            <a:off x="152400" y="990600"/>
            <a:ext cx="8077200" cy="5386090"/>
          </a:xfrm>
          <a:prstGeom prst="rect">
            <a:avLst/>
          </a:prstGeom>
          <a:noFill/>
        </p:spPr>
        <p:txBody>
          <a:bodyPr wrap="square" numCol="2" rtlCol="0">
            <a:spAutoFit/>
          </a:bodyPr>
          <a:lstStyle/>
          <a:p>
            <a:pPr lvl="1">
              <a:buFont typeface="Arial" pitchFamily="34" charset="0"/>
              <a:buChar char="•"/>
            </a:pPr>
            <a:r>
              <a:rPr lang="en-US" sz="2400" dirty="0" smtClean="0">
                <a:latin typeface="Calibri" pitchFamily="34" charset="0"/>
              </a:rPr>
              <a:t>History: </a:t>
            </a:r>
          </a:p>
          <a:p>
            <a:pPr lvl="2">
              <a:buFont typeface="Arial" pitchFamily="34" charset="0"/>
              <a:buChar char="•"/>
            </a:pPr>
            <a:r>
              <a:rPr lang="en-US" sz="2000" dirty="0" smtClean="0">
                <a:latin typeface="Calibri" pitchFamily="34" charset="0"/>
              </a:rPr>
              <a:t>weight loss</a:t>
            </a:r>
          </a:p>
          <a:p>
            <a:pPr lvl="2">
              <a:buFont typeface="Arial" pitchFamily="34" charset="0"/>
              <a:buChar char="•"/>
            </a:pPr>
            <a:r>
              <a:rPr lang="en-US" sz="2000" dirty="0" smtClean="0">
                <a:latin typeface="Calibri" pitchFamily="34" charset="0"/>
              </a:rPr>
              <a:t>increased appetite</a:t>
            </a:r>
          </a:p>
          <a:p>
            <a:pPr lvl="2">
              <a:buFont typeface="Arial" pitchFamily="34" charset="0"/>
              <a:buChar char="•"/>
            </a:pPr>
            <a:r>
              <a:rPr lang="en-US" sz="2000" dirty="0" smtClean="0">
                <a:latin typeface="Calibri" pitchFamily="34" charset="0"/>
              </a:rPr>
              <a:t>decreased strength</a:t>
            </a:r>
          </a:p>
          <a:p>
            <a:pPr lvl="2">
              <a:buFont typeface="Arial" pitchFamily="34" charset="0"/>
              <a:buChar char="•"/>
            </a:pPr>
            <a:r>
              <a:rPr lang="en-US" sz="2000" dirty="0" smtClean="0">
                <a:latin typeface="Calibri" pitchFamily="34" charset="0"/>
              </a:rPr>
              <a:t>hyperactivity</a:t>
            </a:r>
          </a:p>
          <a:p>
            <a:pPr lvl="2">
              <a:buFont typeface="Arial" pitchFamily="34" charset="0"/>
              <a:buChar char="•"/>
            </a:pPr>
            <a:r>
              <a:rPr lang="en-US" sz="2000" dirty="0" smtClean="0">
                <a:latin typeface="Calibri" pitchFamily="34" charset="0"/>
              </a:rPr>
              <a:t>tremors</a:t>
            </a:r>
          </a:p>
          <a:p>
            <a:pPr lvl="2">
              <a:buFont typeface="Arial" pitchFamily="34" charset="0"/>
              <a:buChar char="•"/>
            </a:pPr>
            <a:r>
              <a:rPr lang="en-US" sz="2000" dirty="0" smtClean="0">
                <a:latin typeface="Calibri" pitchFamily="34" charset="0"/>
              </a:rPr>
              <a:t>sweating</a:t>
            </a:r>
          </a:p>
          <a:p>
            <a:pPr lvl="2">
              <a:buFont typeface="Arial" pitchFamily="34" charset="0"/>
              <a:buChar char="•"/>
            </a:pPr>
            <a:r>
              <a:rPr lang="en-US" sz="2000" dirty="0" smtClean="0">
                <a:latin typeface="Calibri" pitchFamily="34" charset="0"/>
              </a:rPr>
              <a:t>nocturnal sleeplessness</a:t>
            </a:r>
          </a:p>
          <a:p>
            <a:pPr lvl="2">
              <a:buFont typeface="Arial" pitchFamily="34" charset="0"/>
              <a:buChar char="•"/>
            </a:pPr>
            <a:r>
              <a:rPr lang="en-US" sz="2000" dirty="0" smtClean="0">
                <a:latin typeface="Calibri" pitchFamily="34" charset="0"/>
              </a:rPr>
              <a:t>irritability</a:t>
            </a:r>
          </a:p>
          <a:p>
            <a:pPr lvl="2">
              <a:buFont typeface="Arial" pitchFamily="34" charset="0"/>
              <a:buChar char="•"/>
            </a:pPr>
            <a:r>
              <a:rPr lang="en-US" sz="2000" dirty="0" smtClean="0">
                <a:latin typeface="Calibri" pitchFamily="34" charset="0"/>
              </a:rPr>
              <a:t>decreased school performance</a:t>
            </a:r>
          </a:p>
          <a:p>
            <a:pPr lvl="2">
              <a:buFont typeface="Arial" pitchFamily="34" charset="0"/>
              <a:buChar char="•"/>
            </a:pPr>
            <a:r>
              <a:rPr lang="en-US" sz="2000" dirty="0" err="1" smtClean="0">
                <a:latin typeface="Calibri" pitchFamily="34" charset="0"/>
              </a:rPr>
              <a:t>pruritus</a:t>
            </a:r>
            <a:endParaRPr lang="en-US" sz="2000" dirty="0" smtClean="0">
              <a:latin typeface="Calibri" pitchFamily="34" charset="0"/>
            </a:endParaRPr>
          </a:p>
          <a:p>
            <a:pPr lvl="2">
              <a:buFont typeface="Arial" pitchFamily="34" charset="0"/>
              <a:buChar char="•"/>
            </a:pPr>
            <a:r>
              <a:rPr lang="en-US" sz="2000" dirty="0" err="1" smtClean="0">
                <a:latin typeface="Calibri" pitchFamily="34" charset="0"/>
              </a:rPr>
              <a:t>nocturia</a:t>
            </a:r>
            <a:endParaRPr lang="en-US" sz="2000" dirty="0" smtClean="0">
              <a:latin typeface="Calibri" pitchFamily="34" charset="0"/>
            </a:endParaRPr>
          </a:p>
          <a:p>
            <a:pPr lvl="2">
              <a:buFont typeface="Arial" pitchFamily="34" charset="0"/>
              <a:buChar char="•"/>
            </a:pPr>
            <a:r>
              <a:rPr lang="en-US" sz="2000" dirty="0" smtClean="0">
                <a:latin typeface="Calibri" pitchFamily="34" charset="0"/>
              </a:rPr>
              <a:t>infrequent menses</a:t>
            </a:r>
          </a:p>
          <a:p>
            <a:pPr lvl="2"/>
            <a:endParaRPr lang="en-US" sz="2000" dirty="0" smtClean="0">
              <a:latin typeface="Calibri" pitchFamily="34" charset="0"/>
            </a:endParaRPr>
          </a:p>
          <a:p>
            <a:pPr lvl="2">
              <a:buFont typeface="Arial" pitchFamily="34" charset="0"/>
              <a:buChar char="•"/>
            </a:pPr>
            <a:endParaRPr lang="en-US" sz="2000" dirty="0" smtClean="0">
              <a:latin typeface="Calibri" pitchFamily="34" charset="0"/>
            </a:endParaRPr>
          </a:p>
          <a:p>
            <a:pPr lvl="2"/>
            <a:endParaRPr lang="en-US" sz="2000" dirty="0" smtClean="0">
              <a:latin typeface="Calibri" pitchFamily="34" charset="0"/>
            </a:endParaRPr>
          </a:p>
          <a:p>
            <a:pPr lvl="1">
              <a:buFont typeface="Arial" pitchFamily="34" charset="0"/>
              <a:buChar char="•"/>
            </a:pPr>
            <a:r>
              <a:rPr lang="en-US" sz="2400" dirty="0" smtClean="0">
                <a:latin typeface="Calibri" pitchFamily="34" charset="0"/>
              </a:rPr>
              <a:t>Physical Exam: </a:t>
            </a:r>
          </a:p>
          <a:p>
            <a:pPr lvl="2">
              <a:buFont typeface="Arial" pitchFamily="34" charset="0"/>
              <a:buChar char="•"/>
            </a:pPr>
            <a:r>
              <a:rPr lang="en-US" sz="2000" dirty="0" smtClean="0">
                <a:latin typeface="Calibri" pitchFamily="34" charset="0"/>
              </a:rPr>
              <a:t>palpable, firm thyroid gland</a:t>
            </a:r>
          </a:p>
          <a:p>
            <a:pPr lvl="2">
              <a:buFont typeface="Arial" pitchFamily="34" charset="0"/>
              <a:buChar char="•"/>
            </a:pPr>
            <a:r>
              <a:rPr lang="en-US" sz="2000" dirty="0" smtClean="0">
                <a:latin typeface="Calibri" pitchFamily="34" charset="0"/>
              </a:rPr>
              <a:t>audible bruit</a:t>
            </a:r>
          </a:p>
          <a:p>
            <a:pPr lvl="2">
              <a:buFont typeface="Arial" pitchFamily="34" charset="0"/>
              <a:buChar char="•"/>
            </a:pPr>
            <a:r>
              <a:rPr lang="en-US" sz="2000" dirty="0" smtClean="0">
                <a:latin typeface="Calibri" pitchFamily="34" charset="0"/>
              </a:rPr>
              <a:t>moist skin</a:t>
            </a:r>
          </a:p>
          <a:p>
            <a:pPr lvl="2">
              <a:buFont typeface="Arial" pitchFamily="34" charset="0"/>
              <a:buChar char="•"/>
            </a:pPr>
            <a:r>
              <a:rPr lang="en-US" sz="2000" dirty="0" smtClean="0">
                <a:latin typeface="Calibri" pitchFamily="34" charset="0"/>
              </a:rPr>
              <a:t>tremor</a:t>
            </a:r>
          </a:p>
          <a:p>
            <a:pPr lvl="2">
              <a:buFont typeface="Arial" pitchFamily="34" charset="0"/>
              <a:buChar char="•"/>
            </a:pPr>
            <a:r>
              <a:rPr lang="en-US" sz="2000" dirty="0" smtClean="0">
                <a:latin typeface="Calibri" pitchFamily="34" charset="0"/>
              </a:rPr>
              <a:t>slight skin darkening</a:t>
            </a:r>
          </a:p>
          <a:p>
            <a:pPr lvl="2">
              <a:buFont typeface="Arial" pitchFamily="34" charset="0"/>
              <a:buChar char="•"/>
            </a:pPr>
            <a:r>
              <a:rPr lang="en-US" sz="2000" dirty="0" smtClean="0">
                <a:latin typeface="Calibri" pitchFamily="34" charset="0"/>
              </a:rPr>
              <a:t>fine scalp hair, hair loss at temples</a:t>
            </a:r>
          </a:p>
          <a:p>
            <a:pPr lvl="2">
              <a:buFont typeface="Arial" pitchFamily="34" charset="0"/>
              <a:buChar char="•"/>
            </a:pPr>
            <a:r>
              <a:rPr lang="en-US" sz="2000" dirty="0" smtClean="0">
                <a:latin typeface="Calibri" pitchFamily="34" charset="0"/>
              </a:rPr>
              <a:t>muscle weakness</a:t>
            </a:r>
          </a:p>
          <a:p>
            <a:pPr lvl="2">
              <a:buFont typeface="Arial" pitchFamily="34" charset="0"/>
              <a:buChar char="•"/>
            </a:pPr>
            <a:r>
              <a:rPr lang="en-US" sz="2000" dirty="0" smtClean="0">
                <a:latin typeface="Calibri" pitchFamily="34" charset="0"/>
              </a:rPr>
              <a:t>loss of muscle mass at </a:t>
            </a:r>
            <a:r>
              <a:rPr lang="en-US" sz="2000" dirty="0" err="1" smtClean="0">
                <a:latin typeface="Calibri" pitchFamily="34" charset="0"/>
              </a:rPr>
              <a:t>thenar</a:t>
            </a:r>
            <a:r>
              <a:rPr lang="en-US" sz="2000" dirty="0" smtClean="0">
                <a:latin typeface="Calibri" pitchFamily="34" charset="0"/>
              </a:rPr>
              <a:t> and </a:t>
            </a:r>
            <a:r>
              <a:rPr lang="en-US" sz="2000" dirty="0" err="1" smtClean="0">
                <a:latin typeface="Calibri" pitchFamily="34" charset="0"/>
              </a:rPr>
              <a:t>hypothenar</a:t>
            </a:r>
            <a:r>
              <a:rPr lang="en-US" sz="2000" dirty="0" smtClean="0">
                <a:latin typeface="Calibri" pitchFamily="34" charset="0"/>
              </a:rPr>
              <a:t> eminences</a:t>
            </a:r>
          </a:p>
          <a:p>
            <a:pPr lvl="2">
              <a:buFont typeface="Arial" pitchFamily="34" charset="0"/>
              <a:buChar char="•"/>
            </a:pPr>
            <a:r>
              <a:rPr lang="en-US" sz="2000" dirty="0" err="1" smtClean="0">
                <a:latin typeface="Calibri" pitchFamily="34" charset="0"/>
              </a:rPr>
              <a:t>exopthalmos</a:t>
            </a:r>
            <a:endParaRPr lang="en-US" sz="2000" dirty="0" smtClean="0">
              <a:latin typeface="Calibri" pitchFamily="34" charset="0"/>
            </a:endParaRPr>
          </a:p>
        </p:txBody>
      </p:sp>
      <p:sp>
        <p:nvSpPr>
          <p:cNvPr id="6"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Hyperthyroidism</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Hyperthyroidism</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5"/>
          <p:cNvSpPr txBox="1">
            <a:spLocks noChangeArrowheads="1"/>
          </p:cNvSpPr>
          <p:nvPr/>
        </p:nvSpPr>
        <p:spPr bwMode="auto">
          <a:xfrm>
            <a:off x="381000" y="1219200"/>
            <a:ext cx="8534400" cy="5262979"/>
          </a:xfrm>
          <a:prstGeom prst="rect">
            <a:avLst/>
          </a:prstGeom>
          <a:noFill/>
          <a:ln w="9525">
            <a:noFill/>
            <a:miter lim="800000"/>
            <a:headEnd/>
            <a:tailEnd/>
          </a:ln>
        </p:spPr>
        <p:txBody>
          <a:bodyPr wrap="square">
            <a:spAutoFit/>
          </a:bodyPr>
          <a:lstStyle/>
          <a:p>
            <a:pPr lvl="1">
              <a:buFont typeface="Arial" pitchFamily="34" charset="0"/>
              <a:buChar char="•"/>
            </a:pPr>
            <a:r>
              <a:rPr lang="en-US" sz="2400" dirty="0" smtClean="0">
                <a:latin typeface="Calibri" pitchFamily="34" charset="0"/>
              </a:rPr>
              <a:t>Labs: </a:t>
            </a:r>
          </a:p>
          <a:p>
            <a:pPr lvl="2">
              <a:buFont typeface="Arial" pitchFamily="34" charset="0"/>
              <a:buChar char="•"/>
            </a:pPr>
            <a:r>
              <a:rPr lang="en-US" sz="2400" dirty="0" smtClean="0">
                <a:latin typeface="Calibri" pitchFamily="34" charset="0"/>
              </a:rPr>
              <a:t>TSH, free T4</a:t>
            </a:r>
          </a:p>
          <a:p>
            <a:pPr lvl="2">
              <a:buFont typeface="Arial" pitchFamily="34" charset="0"/>
              <a:buChar char="•"/>
            </a:pPr>
            <a:r>
              <a:rPr lang="en-US" sz="2400" dirty="0" smtClean="0">
                <a:latin typeface="Calibri" pitchFamily="34" charset="0"/>
              </a:rPr>
              <a:t>TSI (thyroid stimulating </a:t>
            </a:r>
            <a:r>
              <a:rPr lang="en-US" sz="2400" dirty="0" err="1" smtClean="0">
                <a:latin typeface="Calibri" pitchFamily="34" charset="0"/>
              </a:rPr>
              <a:t>immunoglobins</a:t>
            </a:r>
            <a:r>
              <a:rPr lang="en-US" sz="2400" dirty="0" smtClean="0">
                <a:latin typeface="Calibri" pitchFamily="34" charset="0"/>
              </a:rPr>
              <a:t>): Graves disease</a:t>
            </a:r>
          </a:p>
          <a:p>
            <a:pPr lvl="1">
              <a:buFont typeface="Arial" pitchFamily="34" charset="0"/>
              <a:buChar char="•"/>
            </a:pPr>
            <a:endParaRPr lang="en-US" sz="2400" dirty="0" smtClean="0">
              <a:latin typeface="Calibri" pitchFamily="34" charset="0"/>
            </a:endParaRPr>
          </a:p>
          <a:p>
            <a:pPr lvl="1">
              <a:buFont typeface="Arial" pitchFamily="34" charset="0"/>
              <a:buChar char="•"/>
            </a:pPr>
            <a:r>
              <a:rPr lang="en-US" sz="2400" dirty="0" smtClean="0">
                <a:latin typeface="Calibri" pitchFamily="34" charset="0"/>
              </a:rPr>
              <a:t>Radiology: radioactive uptake scan </a:t>
            </a:r>
          </a:p>
          <a:p>
            <a:pPr lvl="2">
              <a:buFont typeface="Arial" pitchFamily="34" charset="0"/>
              <a:buChar char="•"/>
            </a:pPr>
            <a:r>
              <a:rPr lang="en-US" sz="2400" dirty="0" smtClean="0">
                <a:latin typeface="Calibri" pitchFamily="34" charset="0"/>
              </a:rPr>
              <a:t>High uptake: Graves </a:t>
            </a:r>
          </a:p>
          <a:p>
            <a:pPr lvl="2">
              <a:buFont typeface="Arial" pitchFamily="34" charset="0"/>
              <a:buChar char="•"/>
            </a:pPr>
            <a:r>
              <a:rPr lang="en-US" sz="2400" dirty="0" smtClean="0">
                <a:latin typeface="Calibri" pitchFamily="34" charset="0"/>
              </a:rPr>
              <a:t>Low uptake: </a:t>
            </a:r>
            <a:r>
              <a:rPr lang="en-US" sz="2400" dirty="0" err="1" smtClean="0">
                <a:latin typeface="Calibri" pitchFamily="34" charset="0"/>
              </a:rPr>
              <a:t>subacute</a:t>
            </a:r>
            <a:r>
              <a:rPr lang="en-US" sz="2400" dirty="0" smtClean="0">
                <a:latin typeface="Calibri" pitchFamily="34" charset="0"/>
              </a:rPr>
              <a:t> </a:t>
            </a:r>
            <a:r>
              <a:rPr lang="en-US" sz="2400" dirty="0" err="1" smtClean="0">
                <a:latin typeface="Calibri" pitchFamily="34" charset="0"/>
              </a:rPr>
              <a:t>thyroiditis</a:t>
            </a:r>
            <a:endParaRPr lang="en-US" sz="2400" dirty="0" smtClean="0">
              <a:latin typeface="Calibri" pitchFamily="34" charset="0"/>
            </a:endParaRPr>
          </a:p>
          <a:p>
            <a:pPr lvl="1">
              <a:buFont typeface="Arial" pitchFamily="34" charset="0"/>
              <a:buChar char="•"/>
            </a:pPr>
            <a:endParaRPr lang="en-US" sz="2400" dirty="0" smtClean="0">
              <a:latin typeface="Calibri" pitchFamily="34" charset="0"/>
            </a:endParaRPr>
          </a:p>
          <a:p>
            <a:pPr lvl="1">
              <a:buFont typeface="Arial" pitchFamily="34" charset="0"/>
              <a:buChar char="•"/>
            </a:pPr>
            <a:r>
              <a:rPr lang="en-US" sz="2400" dirty="0" smtClean="0">
                <a:latin typeface="Calibri" pitchFamily="34" charset="0"/>
              </a:rPr>
              <a:t>Treatment:</a:t>
            </a:r>
          </a:p>
          <a:p>
            <a:pPr lvl="2">
              <a:buFont typeface="Arial" pitchFamily="34" charset="0"/>
              <a:buChar char="•"/>
            </a:pPr>
            <a:r>
              <a:rPr lang="en-US" sz="2400" dirty="0" smtClean="0">
                <a:latin typeface="Calibri" pitchFamily="34" charset="0"/>
              </a:rPr>
              <a:t>Meds: </a:t>
            </a:r>
            <a:r>
              <a:rPr lang="en-US" sz="2400" dirty="0" err="1" smtClean="0">
                <a:latin typeface="Calibri" pitchFamily="34" charset="0"/>
              </a:rPr>
              <a:t>Methimazole</a:t>
            </a:r>
            <a:r>
              <a:rPr lang="en-US" sz="2400" dirty="0">
                <a:latin typeface="Calibri" pitchFamily="34" charset="0"/>
              </a:rPr>
              <a:t> (</a:t>
            </a:r>
            <a:r>
              <a:rPr lang="en-US" sz="2400" dirty="0" err="1">
                <a:latin typeface="Calibri" pitchFamily="34" charset="0"/>
              </a:rPr>
              <a:t>Propylthiouracil</a:t>
            </a:r>
            <a:r>
              <a:rPr lang="en-US" sz="2400" dirty="0">
                <a:latin typeface="Calibri" pitchFamily="34" charset="0"/>
              </a:rPr>
              <a:t>  </a:t>
            </a:r>
            <a:r>
              <a:rPr lang="en-US" sz="2400" dirty="0" smtClean="0">
                <a:latin typeface="Calibri" pitchFamily="34" charset="0"/>
              </a:rPr>
              <a:t>rarely used)</a:t>
            </a:r>
          </a:p>
          <a:p>
            <a:pPr lvl="3">
              <a:buFont typeface="Arial" pitchFamily="34" charset="0"/>
              <a:buChar char="•"/>
            </a:pPr>
            <a:r>
              <a:rPr lang="en-US" sz="2400" dirty="0" smtClean="0">
                <a:latin typeface="Calibri" pitchFamily="34" charset="0"/>
              </a:rPr>
              <a:t>Interfere with hormone production</a:t>
            </a:r>
          </a:p>
          <a:p>
            <a:pPr lvl="2">
              <a:buFont typeface="Arial" pitchFamily="34" charset="0"/>
              <a:buChar char="•"/>
            </a:pPr>
            <a:r>
              <a:rPr lang="en-US" sz="2400" dirty="0" smtClean="0">
                <a:latin typeface="Calibri" pitchFamily="34" charset="0"/>
              </a:rPr>
              <a:t>Radioactive Iodine</a:t>
            </a:r>
          </a:p>
          <a:p>
            <a:pPr lvl="2">
              <a:buFont typeface="Arial" pitchFamily="34" charset="0"/>
              <a:buChar char="•"/>
            </a:pPr>
            <a:r>
              <a:rPr lang="en-US" sz="2400" dirty="0" err="1" smtClean="0">
                <a:latin typeface="Calibri" pitchFamily="34" charset="0"/>
              </a:rPr>
              <a:t>Thyroidectomy</a:t>
            </a:r>
            <a:endParaRPr lang="en-US" sz="2400" dirty="0" smtClean="0">
              <a:latin typeface="Calibri" pitchFamily="34" charset="0"/>
            </a:endParaRPr>
          </a:p>
          <a:p>
            <a:pPr lvl="1">
              <a:buFont typeface="Arial" pitchFamily="34" charset="0"/>
              <a:buChar char="•"/>
            </a:pPr>
            <a:endParaRPr lang="en-US" sz="2400" b="1" dirty="0">
              <a:solidFill>
                <a:srgbClr val="7030A0"/>
              </a:solidFill>
              <a:latin typeface="Calibri"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ctr"/>
            <a:r>
              <a:rPr lang="en-US" dirty="0" smtClean="0"/>
              <a:t>Thyroid Cysts/Nodules</a:t>
            </a:r>
            <a:endParaRPr lang="en-US" dirty="0"/>
          </a:p>
        </p:txBody>
      </p:sp>
      <p:sp>
        <p:nvSpPr>
          <p:cNvPr id="3" name="Content Placeholder 2"/>
          <p:cNvSpPr>
            <a:spLocks noGrp="1"/>
          </p:cNvSpPr>
          <p:nvPr>
            <p:ph idx="1"/>
          </p:nvPr>
        </p:nvSpPr>
        <p:spPr>
          <a:xfrm>
            <a:off x="457200" y="1447800"/>
            <a:ext cx="8229600" cy="5029200"/>
          </a:xfrm>
        </p:spPr>
        <p:txBody>
          <a:bodyPr>
            <a:normAutofit/>
          </a:bodyPr>
          <a:lstStyle/>
          <a:p>
            <a:r>
              <a:rPr lang="en-US" sz="2400" dirty="0" err="1" smtClean="0"/>
              <a:t>Thyroglossal</a:t>
            </a:r>
            <a:r>
              <a:rPr lang="en-US" sz="2400" dirty="0" smtClean="0"/>
              <a:t> Duct Cyst</a:t>
            </a:r>
          </a:p>
          <a:p>
            <a:pPr lvl="1"/>
            <a:r>
              <a:rPr lang="en-US" sz="2400" dirty="0" smtClean="0"/>
              <a:t>Midline </a:t>
            </a:r>
          </a:p>
          <a:p>
            <a:pPr lvl="1"/>
            <a:r>
              <a:rPr lang="en-US" sz="2400" dirty="0" smtClean="0"/>
              <a:t>Anywhere from the base of the tongue down</a:t>
            </a:r>
          </a:p>
          <a:p>
            <a:pPr lvl="1"/>
            <a:r>
              <a:rPr lang="en-US" sz="2400" dirty="0" smtClean="0"/>
              <a:t>Must be resected or can cause respiratory distress because it will grow due to TSH stimulation</a:t>
            </a:r>
          </a:p>
          <a:p>
            <a:r>
              <a:rPr lang="en-US" sz="2400" dirty="0" smtClean="0"/>
              <a:t>Thyroid Nodules</a:t>
            </a:r>
          </a:p>
          <a:p>
            <a:pPr lvl="1"/>
            <a:r>
              <a:rPr lang="en-US" sz="2400" dirty="0" smtClean="0"/>
              <a:t>More likely to be malignant in children than in adults</a:t>
            </a:r>
          </a:p>
          <a:p>
            <a:pPr lvl="1"/>
            <a:r>
              <a:rPr lang="en-US" sz="2400" dirty="0" smtClean="0"/>
              <a:t>If it’s “cold” (non-active), more likely to be malignant</a:t>
            </a:r>
          </a:p>
          <a:p>
            <a:pPr lvl="1"/>
            <a:r>
              <a:rPr lang="en-US" sz="2400" dirty="0" smtClean="0"/>
              <a:t>Work-up:</a:t>
            </a:r>
          </a:p>
          <a:p>
            <a:pPr lvl="2"/>
            <a:r>
              <a:rPr lang="en-US" dirty="0" smtClean="0"/>
              <a:t>Ultrasound</a:t>
            </a:r>
          </a:p>
          <a:p>
            <a:pPr lvl="2"/>
            <a:r>
              <a:rPr lang="en-US" dirty="0" smtClean="0"/>
              <a:t>FNA</a:t>
            </a:r>
            <a:endParaRPr lang="en-US" dirty="0"/>
          </a:p>
        </p:txBody>
      </p:sp>
    </p:spTree>
    <p:extLst>
      <p:ext uri="{BB962C8B-B14F-4D97-AF65-F5344CB8AC3E}">
        <p14:creationId xmlns:p14="http://schemas.microsoft.com/office/powerpoint/2010/main" val="29747557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752600"/>
          </a:xfrm>
        </p:spPr>
        <p:txBody>
          <a:bodyPr>
            <a:noAutofit/>
          </a:bodyPr>
          <a:lstStyle/>
          <a:p>
            <a:r>
              <a:rPr lang="en-US" sz="6000" dirty="0" smtClean="0"/>
              <a:t>Disorders of PTH, Calcium, and Phosphate metabolism</a:t>
            </a:r>
            <a:endParaRPr lang="en-US" sz="6000" dirty="0"/>
          </a:p>
        </p:txBody>
      </p:sp>
      <p:sp>
        <p:nvSpPr>
          <p:cNvPr id="3" name="Content Placeholder 2"/>
          <p:cNvSpPr>
            <a:spLocks noGrp="1"/>
          </p:cNvSpPr>
          <p:nvPr>
            <p:ph idx="1"/>
          </p:nvPr>
        </p:nvSpPr>
        <p:spPr>
          <a:xfrm>
            <a:off x="685800" y="2514600"/>
            <a:ext cx="8229600" cy="4525963"/>
          </a:xfrm>
        </p:spPr>
        <p:txBody>
          <a:bodyPr>
            <a:normAutofit/>
          </a:bodyPr>
          <a:lstStyle/>
          <a:p>
            <a:r>
              <a:rPr lang="en-US" sz="4000" dirty="0" err="1" smtClean="0"/>
              <a:t>Hypocalcemia</a:t>
            </a:r>
            <a:endParaRPr lang="en-US" sz="4000" dirty="0" smtClean="0"/>
          </a:p>
          <a:p>
            <a:r>
              <a:rPr lang="en-US" sz="4000" dirty="0" err="1" smtClean="0"/>
              <a:t>Hypercalcemia</a:t>
            </a:r>
            <a:endParaRPr lang="en-US" sz="4000" dirty="0" smtClean="0"/>
          </a:p>
          <a:p>
            <a:r>
              <a:rPr lang="en-US" sz="4000" dirty="0" err="1" smtClean="0"/>
              <a:t>Hypophosphatemia</a:t>
            </a:r>
            <a:endParaRPr lang="en-US" sz="4000" dirty="0" smtClean="0"/>
          </a:p>
          <a:p>
            <a:r>
              <a:rPr lang="en-US" sz="4000" dirty="0" smtClean="0"/>
              <a:t>Rickets</a:t>
            </a:r>
          </a:p>
          <a:p>
            <a:r>
              <a:rPr lang="en-US" sz="4000" dirty="0" smtClean="0"/>
              <a:t>Parathyroid Disorders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Calcium and Phosphorus</a:t>
            </a:r>
            <a:endParaRPr lang="en-US" dirty="0"/>
          </a:p>
        </p:txBody>
      </p:sp>
      <p:sp>
        <p:nvSpPr>
          <p:cNvPr id="7" name="Content Placeholder 6"/>
          <p:cNvSpPr>
            <a:spLocks noGrp="1"/>
          </p:cNvSpPr>
          <p:nvPr>
            <p:ph idx="1"/>
          </p:nvPr>
        </p:nvSpPr>
        <p:spPr/>
        <p:txBody>
          <a:bodyPr/>
          <a:lstStyle/>
          <a:p>
            <a:endParaRPr lang="en-US" dirty="0"/>
          </a:p>
        </p:txBody>
      </p:sp>
      <p:pic>
        <p:nvPicPr>
          <p:cNvPr id="149508" name="Picture 4" descr="http://courses.washington.edu/conj/bess/calcium/PTH-action.png"/>
          <p:cNvPicPr>
            <a:picLocks noChangeAspect="1" noChangeArrowheads="1"/>
          </p:cNvPicPr>
          <p:nvPr/>
        </p:nvPicPr>
        <p:blipFill>
          <a:blip r:embed="rId2" cstate="print"/>
          <a:srcRect/>
          <a:stretch>
            <a:fillRect/>
          </a:stretch>
        </p:blipFill>
        <p:spPr bwMode="auto">
          <a:xfrm>
            <a:off x="2133600" y="1150619"/>
            <a:ext cx="4800600" cy="5707381"/>
          </a:xfrm>
          <a:prstGeom prst="rect">
            <a:avLst/>
          </a:prstGeom>
          <a:noFill/>
        </p:spPr>
      </p:pic>
    </p:spTree>
    <p:extLst>
      <p:ext uri="{BB962C8B-B14F-4D97-AF65-F5344CB8AC3E}">
        <p14:creationId xmlns:p14="http://schemas.microsoft.com/office/powerpoint/2010/main" val="1421550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4294967295"/>
          </p:nvPr>
        </p:nvSpPr>
        <p:spPr>
          <a:xfrm>
            <a:off x="609600" y="1371600"/>
            <a:ext cx="8001000" cy="5103812"/>
          </a:xfrm>
        </p:spPr>
        <p:txBody>
          <a:bodyPr>
            <a:normAutofit/>
          </a:bodyPr>
          <a:lstStyle/>
          <a:p>
            <a:pPr eaLnBrk="1" hangingPunct="1">
              <a:lnSpc>
                <a:spcPct val="90000"/>
              </a:lnSpc>
              <a:buFont typeface="Wingdings" pitchFamily="2" charset="2"/>
              <a:buNone/>
            </a:pPr>
            <a:r>
              <a:rPr lang="en-US" sz="2400" dirty="0" smtClean="0">
                <a:ea typeface="ＭＳ Ｐゴシック" pitchFamily="34" charset="-128"/>
              </a:rPr>
              <a:t>You are called to the delivery room to evaluate a full term newborn.  On physical exam, the baby has ambiguous genitalia and you are unable to palpate testes.  The baby has good respiratory effort, color and tone, and an otherwise normal exam.  </a:t>
            </a:r>
          </a:p>
          <a:p>
            <a:pPr eaLnBrk="1" hangingPunct="1">
              <a:lnSpc>
                <a:spcPct val="90000"/>
              </a:lnSpc>
              <a:buFont typeface="Wingdings" pitchFamily="2" charset="2"/>
              <a:buNone/>
            </a:pPr>
            <a:endParaRPr lang="en-US" sz="2400" dirty="0" smtClean="0">
              <a:ea typeface="ＭＳ Ｐゴシック" pitchFamily="34" charset="-128"/>
            </a:endParaRPr>
          </a:p>
          <a:p>
            <a:pPr eaLnBrk="1" hangingPunct="1">
              <a:lnSpc>
                <a:spcPct val="90000"/>
              </a:lnSpc>
              <a:buFont typeface="Wingdings 3" pitchFamily="18" charset="2"/>
              <a:buNone/>
            </a:pPr>
            <a:r>
              <a:rPr lang="en-US" sz="2400" dirty="0" smtClean="0">
                <a:ea typeface="ＭＳ Ｐゴシック" pitchFamily="34" charset="-128"/>
              </a:rPr>
              <a:t>The MOST common type of congenital adrenal hyperplasia is deficiency of which of the following enzymes:</a:t>
            </a:r>
          </a:p>
          <a:p>
            <a:pPr eaLnBrk="1" hangingPunct="1">
              <a:lnSpc>
                <a:spcPct val="90000"/>
              </a:lnSpc>
              <a:buFont typeface="Wingdings" pitchFamily="2" charset="2"/>
              <a:buAutoNum type="alphaUcPeriod"/>
            </a:pPr>
            <a:r>
              <a:rPr lang="en-US" sz="2400" dirty="0" smtClean="0">
                <a:ea typeface="ＭＳ Ｐゴシック" pitchFamily="34" charset="-128"/>
              </a:rPr>
              <a:t>11 </a:t>
            </a:r>
            <a:r>
              <a:rPr lang="en-US" sz="2400" dirty="0" err="1" smtClean="0">
                <a:ea typeface="ＭＳ Ｐゴシック" pitchFamily="34" charset="-128"/>
              </a:rPr>
              <a:t>Hydroxylase</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b="1" dirty="0" smtClean="0">
                <a:solidFill>
                  <a:srgbClr val="FF0000"/>
                </a:solidFill>
                <a:ea typeface="ＭＳ Ｐゴシック" pitchFamily="34" charset="-128"/>
              </a:rPr>
              <a:t>21 </a:t>
            </a:r>
            <a:r>
              <a:rPr lang="en-US" sz="2400" b="1" dirty="0" err="1" smtClean="0">
                <a:solidFill>
                  <a:srgbClr val="FF0000"/>
                </a:solidFill>
                <a:ea typeface="ＭＳ Ｐゴシック" pitchFamily="34" charset="-128"/>
              </a:rPr>
              <a:t>Hydroxylase</a:t>
            </a:r>
            <a:endParaRPr lang="en-US" sz="2400" b="1" dirty="0" smtClean="0">
              <a:solidFill>
                <a:srgbClr val="FF0000"/>
              </a:solidFill>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17 </a:t>
            </a:r>
            <a:r>
              <a:rPr lang="en-US" sz="2400" dirty="0" err="1" smtClean="0">
                <a:ea typeface="ＭＳ Ｐゴシック" pitchFamily="34" charset="-128"/>
              </a:rPr>
              <a:t>Hydroxylase</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17, 20   </a:t>
            </a:r>
            <a:r>
              <a:rPr lang="en-US" sz="2400" dirty="0" err="1" smtClean="0">
                <a:ea typeface="ＭＳ Ｐゴシック" pitchFamily="34" charset="-128"/>
              </a:rPr>
              <a:t>Lyase</a:t>
            </a:r>
            <a:endParaRPr lang="en-US" sz="2400" dirty="0" smtClean="0">
              <a:ea typeface="ＭＳ Ｐゴシック" pitchFamily="34" charset="-128"/>
            </a:endParaRPr>
          </a:p>
          <a:p>
            <a:pPr eaLnBrk="1" hangingPunct="1">
              <a:lnSpc>
                <a:spcPct val="90000"/>
              </a:lnSpc>
              <a:buFont typeface="Wingdings" pitchFamily="2" charset="2"/>
              <a:buAutoNum type="alphaUcPeriod"/>
            </a:pPr>
            <a:r>
              <a:rPr lang="en-US" sz="2400" dirty="0" smtClean="0">
                <a:ea typeface="ＭＳ Ｐゴシック" pitchFamily="34" charset="-128"/>
              </a:rPr>
              <a:t>3B </a:t>
            </a:r>
            <a:r>
              <a:rPr lang="en-US" sz="2400" dirty="0" err="1" smtClean="0">
                <a:ea typeface="ＭＳ Ｐゴシック" pitchFamily="34" charset="-128"/>
              </a:rPr>
              <a:t>Hydroxysteroid</a:t>
            </a:r>
            <a:r>
              <a:rPr lang="en-US" sz="2400" dirty="0" smtClean="0">
                <a:ea typeface="ＭＳ Ｐゴシック" pitchFamily="34" charset="-128"/>
              </a:rPr>
              <a:t> </a:t>
            </a:r>
            <a:r>
              <a:rPr lang="en-US" sz="2400" dirty="0" err="1" smtClean="0">
                <a:ea typeface="ＭＳ Ｐゴシック" pitchFamily="34" charset="-128"/>
              </a:rPr>
              <a:t>Dehydrogenase</a:t>
            </a:r>
            <a:endParaRPr lang="en-US" sz="2400" dirty="0" smtClean="0">
              <a:ea typeface="ＭＳ Ｐゴシック" pitchFamily="34" charset="-128"/>
            </a:endParaRPr>
          </a:p>
        </p:txBody>
      </p:sp>
      <p:sp>
        <p:nvSpPr>
          <p:cNvPr id="3" name="Title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3852452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Calcium </a:t>
            </a:r>
            <a:endParaRPr lang="en-US" dirty="0"/>
          </a:p>
        </p:txBody>
      </p:sp>
      <p:sp>
        <p:nvSpPr>
          <p:cNvPr id="3" name="Content Placeholder 2"/>
          <p:cNvSpPr>
            <a:spLocks noGrp="1"/>
          </p:cNvSpPr>
          <p:nvPr>
            <p:ph idx="1"/>
          </p:nvPr>
        </p:nvSpPr>
        <p:spPr>
          <a:xfrm>
            <a:off x="457200" y="1371600"/>
            <a:ext cx="8382000" cy="5334000"/>
          </a:xfrm>
        </p:spPr>
        <p:txBody>
          <a:bodyPr>
            <a:normAutofit lnSpcReduction="10000"/>
          </a:bodyPr>
          <a:lstStyle/>
          <a:p>
            <a:r>
              <a:rPr lang="en-US" dirty="0" err="1" smtClean="0"/>
              <a:t>Hypocalcemia</a:t>
            </a:r>
            <a:endParaRPr lang="en-US" dirty="0" smtClean="0"/>
          </a:p>
          <a:p>
            <a:pPr lvl="1"/>
            <a:r>
              <a:rPr lang="en-US" dirty="0" smtClean="0"/>
              <a:t>Common Etiologies: </a:t>
            </a:r>
            <a:r>
              <a:rPr lang="en-US" b="1" dirty="0" smtClean="0"/>
              <a:t>Vitamin D deficiency</a:t>
            </a:r>
            <a:r>
              <a:rPr lang="en-US" dirty="0" smtClean="0"/>
              <a:t>, </a:t>
            </a:r>
            <a:r>
              <a:rPr lang="en-US" dirty="0" err="1" smtClean="0"/>
              <a:t>hypoparathyroidism</a:t>
            </a:r>
            <a:r>
              <a:rPr lang="en-US" dirty="0" smtClean="0"/>
              <a:t> (</a:t>
            </a:r>
            <a:r>
              <a:rPr lang="en-US" dirty="0" err="1" smtClean="0"/>
              <a:t>DiGeorge</a:t>
            </a:r>
            <a:r>
              <a:rPr lang="en-US" dirty="0" smtClean="0"/>
              <a:t> syndrome)</a:t>
            </a:r>
          </a:p>
          <a:p>
            <a:pPr lvl="1"/>
            <a:r>
              <a:rPr lang="en-US" dirty="0" smtClean="0"/>
              <a:t>Symptoms: m</a:t>
            </a:r>
            <a:r>
              <a:rPr lang="en-US" dirty="0" smtClean="0">
                <a:ea typeface="ＭＳ Ｐゴシック" pitchFamily="34" charset="-128"/>
              </a:rPr>
              <a:t>uscle cramps, </a:t>
            </a:r>
            <a:r>
              <a:rPr lang="en-US" dirty="0" err="1" smtClean="0">
                <a:ea typeface="ＭＳ Ｐゴシック" pitchFamily="34" charset="-128"/>
              </a:rPr>
              <a:t>tetany</a:t>
            </a:r>
            <a:r>
              <a:rPr lang="en-US" dirty="0" smtClean="0">
                <a:ea typeface="ＭＳ Ｐゴシック" pitchFamily="34" charset="-128"/>
              </a:rPr>
              <a:t>, </a:t>
            </a:r>
            <a:r>
              <a:rPr lang="en-US" dirty="0" err="1" smtClean="0">
                <a:ea typeface="ＭＳ Ｐゴシック" pitchFamily="34" charset="-128"/>
              </a:rPr>
              <a:t>stridor</a:t>
            </a:r>
            <a:r>
              <a:rPr lang="en-US" dirty="0" smtClean="0">
                <a:ea typeface="ＭＳ Ｐゴシック" pitchFamily="34" charset="-128"/>
              </a:rPr>
              <a:t>, + </a:t>
            </a:r>
            <a:r>
              <a:rPr lang="en-US" dirty="0" err="1" smtClean="0">
                <a:ea typeface="ＭＳ Ｐゴシック" pitchFamily="34" charset="-128"/>
              </a:rPr>
              <a:t>Chvostek’s</a:t>
            </a:r>
            <a:r>
              <a:rPr lang="en-US" dirty="0" smtClean="0">
                <a:ea typeface="ＭＳ Ｐゴシック" pitchFamily="34" charset="-128"/>
              </a:rPr>
              <a:t>/Trousseau sign, prolonged QT</a:t>
            </a:r>
          </a:p>
          <a:p>
            <a:r>
              <a:rPr lang="en-US" dirty="0" err="1" smtClean="0"/>
              <a:t>Hypercalcemia</a:t>
            </a:r>
            <a:endParaRPr lang="en-US" dirty="0" smtClean="0"/>
          </a:p>
          <a:p>
            <a:pPr lvl="1"/>
            <a:r>
              <a:rPr lang="en-US" dirty="0" smtClean="0"/>
              <a:t>Common Etiologies: </a:t>
            </a:r>
            <a:r>
              <a:rPr lang="en-US" b="1" dirty="0" smtClean="0"/>
              <a:t>immobilization</a:t>
            </a:r>
            <a:r>
              <a:rPr lang="en-US" dirty="0" smtClean="0"/>
              <a:t>, Williams syndrome, hyperparathyroidism, </a:t>
            </a:r>
            <a:r>
              <a:rPr lang="en-US" dirty="0" err="1" smtClean="0"/>
              <a:t>hypervitaminosis</a:t>
            </a:r>
            <a:r>
              <a:rPr lang="en-US" dirty="0" smtClean="0"/>
              <a:t> D</a:t>
            </a:r>
          </a:p>
          <a:p>
            <a:pPr lvl="1"/>
            <a:r>
              <a:rPr lang="en-US" dirty="0" smtClean="0"/>
              <a:t>Symptoms: stones (nephrolithiasis), groans (</a:t>
            </a:r>
            <a:r>
              <a:rPr lang="en-US" dirty="0" err="1" smtClean="0"/>
              <a:t>abd</a:t>
            </a:r>
            <a:r>
              <a:rPr lang="en-US" dirty="0" smtClean="0"/>
              <a:t> pain/bone pain), psychiatric overtones (AMS), short QT</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5" name="Title 4"/>
          <p:cNvSpPr>
            <a:spLocks noGrp="1"/>
          </p:cNvSpPr>
          <p:nvPr>
            <p:ph type="title" idx="4294967295"/>
          </p:nvPr>
        </p:nvSpPr>
        <p:spPr>
          <a:xfrm>
            <a:off x="762000" y="5257800"/>
            <a:ext cx="7467600" cy="1447800"/>
          </a:xfrm>
        </p:spPr>
        <p:txBody>
          <a:bodyPr>
            <a:normAutofit fontScale="90000"/>
          </a:bodyPr>
          <a:lstStyle/>
          <a:p>
            <a:pPr algn="l" eaLnBrk="1" fontAlgn="auto" hangingPunct="1">
              <a:spcAft>
                <a:spcPts val="0"/>
              </a:spcAft>
              <a:defRPr/>
            </a:pPr>
            <a:r>
              <a:rPr lang="en-US" sz="2700" b="1" dirty="0" smtClean="0">
                <a:solidFill>
                  <a:srgbClr val="FF0000"/>
                </a:solidFill>
                <a:ea typeface="ＭＳ Ｐゴシック" charset="-128"/>
              </a:rPr>
              <a:t>1.  VITAMIN D DEFICIENT RICKETS</a:t>
            </a:r>
            <a:r>
              <a:rPr lang="en-US" sz="2700" dirty="0" smtClean="0">
                <a:ea typeface="ＭＳ Ｐゴシック" charset="-128"/>
              </a:rPr>
              <a:t/>
            </a:r>
            <a:br>
              <a:rPr lang="en-US" sz="2700" dirty="0" smtClean="0">
                <a:ea typeface="ＭＳ Ｐゴシック" charset="-128"/>
              </a:rPr>
            </a:br>
            <a:r>
              <a:rPr lang="en-US" sz="2700" dirty="0" smtClean="0">
                <a:ea typeface="ＭＳ Ｐゴシック" charset="-128"/>
              </a:rPr>
              <a:t>2.  VITAMIN D DEPENDENT RICKETS, TYPE 1</a:t>
            </a:r>
            <a:br>
              <a:rPr lang="en-US" sz="2700" dirty="0" smtClean="0">
                <a:ea typeface="ＭＳ Ｐゴシック" charset="-128"/>
              </a:rPr>
            </a:br>
            <a:r>
              <a:rPr lang="en-US" sz="2700" dirty="0" smtClean="0">
                <a:ea typeface="ＭＳ Ｐゴシック" charset="-128"/>
              </a:rPr>
              <a:t>3.  VITAMIN D DEPENDENT RICKETS, TYPE 2</a:t>
            </a:r>
            <a:br>
              <a:rPr lang="en-US" sz="2700" dirty="0" smtClean="0">
                <a:ea typeface="ＭＳ Ｐゴシック" charset="-128"/>
              </a:rPr>
            </a:br>
            <a:r>
              <a:rPr lang="en-US" sz="2700" dirty="0" smtClean="0">
                <a:ea typeface="ＭＳ Ｐゴシック" charset="-128"/>
              </a:rPr>
              <a:t>4.  HYPOPHOSPHATEMIC RICKETS</a:t>
            </a:r>
            <a:br>
              <a:rPr lang="en-US" sz="2700" dirty="0" smtClean="0">
                <a:ea typeface="ＭＳ Ｐゴシック" charset="-128"/>
              </a:rPr>
            </a:br>
            <a:endParaRPr lang="en-US" sz="2700" dirty="0" smtClean="0">
              <a:ea typeface="ＭＳ Ｐゴシック" charset="-128"/>
            </a:endParaRPr>
          </a:p>
        </p:txBody>
      </p:sp>
      <p:sp>
        <p:nvSpPr>
          <p:cNvPr id="4" name="TextBox 3"/>
          <p:cNvSpPr txBox="1"/>
          <p:nvPr/>
        </p:nvSpPr>
        <p:spPr>
          <a:xfrm>
            <a:off x="533400" y="838200"/>
            <a:ext cx="8305800" cy="553998"/>
          </a:xfrm>
          <a:prstGeom prst="rect">
            <a:avLst/>
          </a:prstGeom>
          <a:noFill/>
        </p:spPr>
        <p:txBody>
          <a:bodyPr wrap="square" rtlCol="0">
            <a:spAutoFit/>
          </a:bodyPr>
          <a:lstStyle/>
          <a:p>
            <a:r>
              <a:rPr lang="en-US" sz="3000" dirty="0" smtClean="0"/>
              <a:t>Match the diagnosis with the laboratory results</a:t>
            </a:r>
            <a:endParaRPr lang="en-US" sz="3000" dirty="0"/>
          </a:p>
        </p:txBody>
      </p:sp>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16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nvGraphicFramePr>
        <p:xfrm>
          <a:off x="381000" y="1447800"/>
          <a:ext cx="8534400" cy="3387822"/>
        </p:xfrm>
        <a:graphic>
          <a:graphicData uri="http://schemas.openxmlformats.org/drawingml/2006/table">
            <a:tbl>
              <a:tblPr firstRow="1" bandRow="1">
                <a:tableStyleId>{5C22544A-7EE6-4342-B048-85BDC9FD1C3A}</a:tableStyleId>
              </a:tblPr>
              <a:tblGrid>
                <a:gridCol w="775855"/>
                <a:gridCol w="1551709"/>
                <a:gridCol w="1862051"/>
                <a:gridCol w="1601585"/>
                <a:gridCol w="1600200"/>
                <a:gridCol w="1143000"/>
              </a:tblGrid>
              <a:tr h="682234">
                <a:tc>
                  <a:txBody>
                    <a:bodyPr/>
                    <a:lstStyle/>
                    <a:p>
                      <a:pPr algn="ctr"/>
                      <a:endParaRPr lang="en-US" sz="2400" dirty="0"/>
                    </a:p>
                  </a:txBody>
                  <a:tcPr/>
                </a:tc>
                <a:tc>
                  <a:txBody>
                    <a:bodyPr/>
                    <a:lstStyle/>
                    <a:p>
                      <a:pPr algn="ctr"/>
                      <a:r>
                        <a:rPr lang="en-US" sz="2600" dirty="0" smtClean="0"/>
                        <a:t>Calcium</a:t>
                      </a:r>
                      <a:endParaRPr lang="en-US" sz="2600" dirty="0"/>
                    </a:p>
                  </a:txBody>
                  <a:tcPr/>
                </a:tc>
                <a:tc>
                  <a:txBody>
                    <a:bodyPr/>
                    <a:lstStyle/>
                    <a:p>
                      <a:pPr algn="ctr"/>
                      <a:r>
                        <a:rPr lang="en-US" sz="2600" dirty="0" smtClean="0"/>
                        <a:t>Phosphorus</a:t>
                      </a:r>
                      <a:endParaRPr lang="en-US" sz="2600" dirty="0"/>
                    </a:p>
                  </a:txBody>
                  <a:tcPr/>
                </a:tc>
                <a:tc>
                  <a:txBody>
                    <a:bodyPr/>
                    <a:lstStyle/>
                    <a:p>
                      <a:pPr algn="ctr"/>
                      <a:r>
                        <a:rPr lang="en-US" sz="2600" dirty="0" smtClean="0"/>
                        <a:t>Vitamin D 25</a:t>
                      </a:r>
                      <a:endParaRPr lang="en-US" sz="2600" dirty="0"/>
                    </a:p>
                  </a:txBody>
                  <a:tcPr/>
                </a:tc>
                <a:tc>
                  <a:txBody>
                    <a:bodyPr/>
                    <a:lstStyle/>
                    <a:p>
                      <a:pPr algn="ctr"/>
                      <a:r>
                        <a:rPr lang="en-US" sz="2600" dirty="0" smtClean="0"/>
                        <a:t>Vitamin D 1,25</a:t>
                      </a:r>
                      <a:endParaRPr lang="en-US" sz="2600" dirty="0"/>
                    </a:p>
                  </a:txBody>
                  <a:tcPr/>
                </a:tc>
                <a:tc>
                  <a:txBody>
                    <a:bodyPr/>
                    <a:lstStyle/>
                    <a:p>
                      <a:pPr algn="ctr"/>
                      <a:r>
                        <a:rPr lang="en-US" sz="2600" dirty="0" smtClean="0"/>
                        <a:t>PTH</a:t>
                      </a:r>
                      <a:endParaRPr lang="en-US" sz="2600" dirty="0"/>
                    </a:p>
                  </a:txBody>
                  <a:tcPr/>
                </a:tc>
              </a:tr>
              <a:tr h="682234">
                <a:tc>
                  <a:txBody>
                    <a:bodyPr/>
                    <a:lstStyle/>
                    <a:p>
                      <a:pPr algn="ctr"/>
                      <a:r>
                        <a:rPr lang="en-US" sz="2400" dirty="0" smtClean="0"/>
                        <a:t>A</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endParaRPr lang="en-US" sz="2400" dirty="0"/>
                    </a:p>
                  </a:txBody>
                  <a:tcPr/>
                </a:tc>
                <a:tc>
                  <a:txBody>
                    <a:bodyPr/>
                    <a:lstStyle/>
                    <a:p>
                      <a:pPr algn="ctr"/>
                      <a:r>
                        <a:rPr lang="en-US" sz="2400" dirty="0" smtClean="0"/>
                        <a:t>↑</a:t>
                      </a:r>
                      <a:endParaRPr lang="en-US" sz="2400" dirty="0"/>
                    </a:p>
                  </a:txBody>
                  <a:tcPr/>
                </a:tc>
              </a:tr>
              <a:tr h="395263">
                <a:tc>
                  <a:txBody>
                    <a:bodyPr/>
                    <a:lstStyle/>
                    <a:p>
                      <a:pPr algn="ctr"/>
                      <a:r>
                        <a:rPr lang="en-US" sz="2400" dirty="0" smtClean="0"/>
                        <a:t>B</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r>
              <a:tr h="682234">
                <a:tc>
                  <a:txBody>
                    <a:bodyPr/>
                    <a:lstStyle/>
                    <a:p>
                      <a:pPr algn="ctr"/>
                      <a:r>
                        <a:rPr lang="en-US" sz="2400" dirty="0" smtClean="0"/>
                        <a:t>C</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r h="682234">
                <a:tc>
                  <a:txBody>
                    <a:bodyPr/>
                    <a:lstStyle/>
                    <a:p>
                      <a:pPr algn="ctr"/>
                      <a:r>
                        <a:rPr lang="en-US" sz="2400" dirty="0" smtClean="0"/>
                        <a:t>D</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Tree>
    <p:extLst>
      <p:ext uri="{BB962C8B-B14F-4D97-AF65-F5344CB8AC3E}">
        <p14:creationId xmlns:p14="http://schemas.microsoft.com/office/powerpoint/2010/main" val="240884786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5" name="Title 4"/>
          <p:cNvSpPr>
            <a:spLocks noGrp="1"/>
          </p:cNvSpPr>
          <p:nvPr>
            <p:ph type="title" idx="4294967295"/>
          </p:nvPr>
        </p:nvSpPr>
        <p:spPr>
          <a:xfrm>
            <a:off x="762000" y="5257800"/>
            <a:ext cx="7467600" cy="1447800"/>
          </a:xfrm>
        </p:spPr>
        <p:txBody>
          <a:bodyPr>
            <a:normAutofit fontScale="90000"/>
          </a:bodyPr>
          <a:lstStyle/>
          <a:p>
            <a:pPr algn="l" eaLnBrk="1" fontAlgn="auto" hangingPunct="1">
              <a:spcAft>
                <a:spcPts val="0"/>
              </a:spcAft>
              <a:defRPr/>
            </a:pPr>
            <a:r>
              <a:rPr lang="en-US" sz="2700" b="1" dirty="0" smtClean="0">
                <a:solidFill>
                  <a:srgbClr val="FF0000"/>
                </a:solidFill>
                <a:ea typeface="ＭＳ Ｐゴシック" charset="-128"/>
              </a:rPr>
              <a:t>1.  VITAMIN D DEFICIENT RICKETS</a:t>
            </a:r>
            <a:r>
              <a:rPr lang="en-US" sz="2700" dirty="0" smtClean="0">
                <a:ea typeface="ＭＳ Ｐゴシック" charset="-128"/>
              </a:rPr>
              <a:t/>
            </a:r>
            <a:br>
              <a:rPr lang="en-US" sz="2700" dirty="0" smtClean="0">
                <a:ea typeface="ＭＳ Ｐゴシック" charset="-128"/>
              </a:rPr>
            </a:br>
            <a:r>
              <a:rPr lang="en-US" sz="2700" dirty="0" smtClean="0">
                <a:ea typeface="ＭＳ Ｐゴシック" charset="-128"/>
              </a:rPr>
              <a:t>2.  VITAMIN D DEPENDENT RICKETS, TYPE 1</a:t>
            </a:r>
            <a:br>
              <a:rPr lang="en-US" sz="2700" dirty="0" smtClean="0">
                <a:ea typeface="ＭＳ Ｐゴシック" charset="-128"/>
              </a:rPr>
            </a:br>
            <a:r>
              <a:rPr lang="en-US" sz="2700" dirty="0" smtClean="0">
                <a:ea typeface="ＭＳ Ｐゴシック" charset="-128"/>
              </a:rPr>
              <a:t>3.  VITAMIN D DEPENDENT RICKETS, TYPE 2</a:t>
            </a:r>
            <a:br>
              <a:rPr lang="en-US" sz="2700" dirty="0" smtClean="0">
                <a:ea typeface="ＭＳ Ｐゴシック" charset="-128"/>
              </a:rPr>
            </a:br>
            <a:r>
              <a:rPr lang="en-US" sz="2700" dirty="0" smtClean="0">
                <a:ea typeface="ＭＳ Ｐゴシック" charset="-128"/>
              </a:rPr>
              <a:t>4.  HYPOPHOSPHATEMIC RICKETS</a:t>
            </a:r>
            <a:br>
              <a:rPr lang="en-US" sz="2700" dirty="0" smtClean="0">
                <a:ea typeface="ＭＳ Ｐゴシック" charset="-128"/>
              </a:rPr>
            </a:br>
            <a:endParaRPr lang="en-US" sz="2700" dirty="0" smtClean="0">
              <a:ea typeface="ＭＳ Ｐゴシック" charset="-128"/>
            </a:endParaRPr>
          </a:p>
        </p:txBody>
      </p:sp>
      <p:sp>
        <p:nvSpPr>
          <p:cNvPr id="4" name="TextBox 3"/>
          <p:cNvSpPr txBox="1"/>
          <p:nvPr/>
        </p:nvSpPr>
        <p:spPr>
          <a:xfrm>
            <a:off x="533400" y="838200"/>
            <a:ext cx="8305800" cy="553998"/>
          </a:xfrm>
          <a:prstGeom prst="rect">
            <a:avLst/>
          </a:prstGeom>
          <a:noFill/>
        </p:spPr>
        <p:txBody>
          <a:bodyPr wrap="square" rtlCol="0">
            <a:spAutoFit/>
          </a:bodyPr>
          <a:lstStyle/>
          <a:p>
            <a:r>
              <a:rPr lang="en-US" sz="3000" dirty="0" smtClean="0"/>
              <a:t>Match the diagnosis with the laboratory results</a:t>
            </a:r>
            <a:endParaRPr lang="en-US" sz="3000" dirty="0"/>
          </a:p>
        </p:txBody>
      </p:sp>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16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979888188"/>
              </p:ext>
            </p:extLst>
          </p:nvPr>
        </p:nvGraphicFramePr>
        <p:xfrm>
          <a:off x="381000" y="1447800"/>
          <a:ext cx="8534400" cy="3387822"/>
        </p:xfrm>
        <a:graphic>
          <a:graphicData uri="http://schemas.openxmlformats.org/drawingml/2006/table">
            <a:tbl>
              <a:tblPr firstRow="1" bandRow="1">
                <a:tableStyleId>{5C22544A-7EE6-4342-B048-85BDC9FD1C3A}</a:tableStyleId>
              </a:tblPr>
              <a:tblGrid>
                <a:gridCol w="775855"/>
                <a:gridCol w="1551709"/>
                <a:gridCol w="1862051"/>
                <a:gridCol w="1601585"/>
                <a:gridCol w="1600200"/>
                <a:gridCol w="1143000"/>
              </a:tblGrid>
              <a:tr h="682234">
                <a:tc>
                  <a:txBody>
                    <a:bodyPr/>
                    <a:lstStyle/>
                    <a:p>
                      <a:pPr algn="ctr"/>
                      <a:endParaRPr lang="en-US" sz="2400" dirty="0"/>
                    </a:p>
                  </a:txBody>
                  <a:tcPr/>
                </a:tc>
                <a:tc>
                  <a:txBody>
                    <a:bodyPr/>
                    <a:lstStyle/>
                    <a:p>
                      <a:pPr algn="ctr"/>
                      <a:r>
                        <a:rPr lang="en-US" sz="2600" dirty="0" smtClean="0"/>
                        <a:t>Calcium</a:t>
                      </a:r>
                      <a:endParaRPr lang="en-US" sz="2600" dirty="0"/>
                    </a:p>
                  </a:txBody>
                  <a:tcPr/>
                </a:tc>
                <a:tc>
                  <a:txBody>
                    <a:bodyPr/>
                    <a:lstStyle/>
                    <a:p>
                      <a:pPr algn="ctr"/>
                      <a:r>
                        <a:rPr lang="en-US" sz="2600" dirty="0" smtClean="0"/>
                        <a:t>Phosphorus</a:t>
                      </a:r>
                      <a:endParaRPr lang="en-US" sz="2600" dirty="0"/>
                    </a:p>
                  </a:txBody>
                  <a:tcPr/>
                </a:tc>
                <a:tc>
                  <a:txBody>
                    <a:bodyPr/>
                    <a:lstStyle/>
                    <a:p>
                      <a:pPr algn="ctr"/>
                      <a:r>
                        <a:rPr lang="en-US" sz="2600" dirty="0" smtClean="0"/>
                        <a:t>Vitamin D 25</a:t>
                      </a:r>
                      <a:endParaRPr lang="en-US" sz="2600" dirty="0"/>
                    </a:p>
                  </a:txBody>
                  <a:tcPr/>
                </a:tc>
                <a:tc>
                  <a:txBody>
                    <a:bodyPr/>
                    <a:lstStyle/>
                    <a:p>
                      <a:pPr algn="ctr"/>
                      <a:r>
                        <a:rPr lang="en-US" sz="2600" dirty="0" smtClean="0"/>
                        <a:t>Vitamin D 1,25</a:t>
                      </a:r>
                      <a:endParaRPr lang="en-US" sz="2600" dirty="0"/>
                    </a:p>
                  </a:txBody>
                  <a:tcPr/>
                </a:tc>
                <a:tc>
                  <a:txBody>
                    <a:bodyPr/>
                    <a:lstStyle/>
                    <a:p>
                      <a:pPr algn="ctr"/>
                      <a:r>
                        <a:rPr lang="en-US" sz="2600" dirty="0" smtClean="0"/>
                        <a:t>PTH</a:t>
                      </a:r>
                      <a:endParaRPr lang="en-US" sz="2600" dirty="0"/>
                    </a:p>
                  </a:txBody>
                  <a:tcPr/>
                </a:tc>
              </a:tr>
              <a:tr h="682234">
                <a:tc>
                  <a:txBody>
                    <a:bodyPr/>
                    <a:lstStyle/>
                    <a:p>
                      <a:pPr algn="ctr"/>
                      <a:r>
                        <a:rPr lang="en-US" sz="2400" b="1" dirty="0" smtClean="0">
                          <a:solidFill>
                            <a:srgbClr val="FF0000"/>
                          </a:solidFill>
                        </a:rPr>
                        <a:t>A</a:t>
                      </a:r>
                      <a:endParaRPr lang="en-US" sz="24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↓/Normal</a:t>
                      </a:r>
                    </a:p>
                  </a:txBody>
                  <a:tcPr/>
                </a:tc>
                <a:tc>
                  <a:txBody>
                    <a:bodyPr/>
                    <a:lstStyle/>
                    <a:p>
                      <a:pPr algn="ctr"/>
                      <a:r>
                        <a:rPr lang="en-US" sz="2400" b="1" dirty="0" smtClean="0">
                          <a:solidFill>
                            <a:srgbClr val="FF0000"/>
                          </a:solidFill>
                        </a:rPr>
                        <a:t>↓</a:t>
                      </a:r>
                      <a:endParaRPr lang="en-US" sz="24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↓/Normal</a:t>
                      </a:r>
                      <a:endParaRPr lang="en-US" sz="2400" b="1" dirty="0">
                        <a:solidFill>
                          <a:srgbClr val="FF0000"/>
                        </a:solidFill>
                      </a:endParaRPr>
                    </a:p>
                  </a:txBody>
                  <a:tcPr/>
                </a:tc>
                <a:tc>
                  <a:txBody>
                    <a:bodyPr/>
                    <a:lstStyle/>
                    <a:p>
                      <a:pPr algn="ctr"/>
                      <a:r>
                        <a:rPr lang="en-US" sz="2400" b="1" dirty="0" smtClean="0">
                          <a:solidFill>
                            <a:srgbClr val="FF0000"/>
                          </a:solidFill>
                        </a:rPr>
                        <a:t>↑</a:t>
                      </a:r>
                      <a:endParaRPr lang="en-US" sz="2400" b="1" dirty="0">
                        <a:solidFill>
                          <a:srgbClr val="FF0000"/>
                        </a:solidFill>
                      </a:endParaRPr>
                    </a:p>
                  </a:txBody>
                  <a:tcPr/>
                </a:tc>
              </a:tr>
              <a:tr h="395263">
                <a:tc>
                  <a:txBody>
                    <a:bodyPr/>
                    <a:lstStyle/>
                    <a:p>
                      <a:pPr algn="ctr"/>
                      <a:r>
                        <a:rPr lang="en-US" sz="2400" dirty="0" smtClean="0"/>
                        <a:t>B</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r>
              <a:tr h="682234">
                <a:tc>
                  <a:txBody>
                    <a:bodyPr/>
                    <a:lstStyle/>
                    <a:p>
                      <a:pPr algn="ctr"/>
                      <a:r>
                        <a:rPr lang="en-US" sz="2400" dirty="0" smtClean="0"/>
                        <a:t>C</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r h="682234">
                <a:tc>
                  <a:txBody>
                    <a:bodyPr/>
                    <a:lstStyle/>
                    <a:p>
                      <a:pPr algn="ctr"/>
                      <a:r>
                        <a:rPr lang="en-US" sz="2400" dirty="0" smtClean="0"/>
                        <a:t>D</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Tree>
    <p:extLst>
      <p:ext uri="{BB962C8B-B14F-4D97-AF65-F5344CB8AC3E}">
        <p14:creationId xmlns:p14="http://schemas.microsoft.com/office/powerpoint/2010/main" val="132394217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5" name="Title 4"/>
          <p:cNvSpPr>
            <a:spLocks noGrp="1"/>
          </p:cNvSpPr>
          <p:nvPr>
            <p:ph type="title" idx="4294967295"/>
          </p:nvPr>
        </p:nvSpPr>
        <p:spPr>
          <a:xfrm>
            <a:off x="762000" y="5257800"/>
            <a:ext cx="7467600" cy="1447800"/>
          </a:xfrm>
        </p:spPr>
        <p:txBody>
          <a:bodyPr>
            <a:normAutofit fontScale="90000"/>
          </a:bodyPr>
          <a:lstStyle/>
          <a:p>
            <a:pPr algn="l" eaLnBrk="1" fontAlgn="auto" hangingPunct="1">
              <a:spcAft>
                <a:spcPts val="0"/>
              </a:spcAft>
              <a:defRPr/>
            </a:pPr>
            <a:r>
              <a:rPr lang="en-US" sz="2700" dirty="0" smtClean="0">
                <a:ea typeface="ＭＳ Ｐゴシック" charset="-128"/>
              </a:rPr>
              <a:t>1.  VITAMIN D DEFICIENT RICKETS</a:t>
            </a:r>
            <a:br>
              <a:rPr lang="en-US" sz="2700" dirty="0" smtClean="0">
                <a:ea typeface="ＭＳ Ｐゴシック" charset="-128"/>
              </a:rPr>
            </a:br>
            <a:r>
              <a:rPr lang="en-US" sz="2700" b="1" dirty="0" smtClean="0">
                <a:solidFill>
                  <a:srgbClr val="FF0000"/>
                </a:solidFill>
                <a:ea typeface="ＭＳ Ｐゴシック" charset="-128"/>
              </a:rPr>
              <a:t>2.  VITAMIN D DEPENDENT RICKETS, TYPE 1</a:t>
            </a:r>
            <a:r>
              <a:rPr lang="en-US" sz="2700" dirty="0" smtClean="0">
                <a:ea typeface="ＭＳ Ｐゴシック" charset="-128"/>
              </a:rPr>
              <a:t/>
            </a:r>
            <a:br>
              <a:rPr lang="en-US" sz="2700" dirty="0" smtClean="0">
                <a:ea typeface="ＭＳ Ｐゴシック" charset="-128"/>
              </a:rPr>
            </a:br>
            <a:r>
              <a:rPr lang="en-US" sz="2700" dirty="0" smtClean="0">
                <a:ea typeface="ＭＳ Ｐゴシック" charset="-128"/>
              </a:rPr>
              <a:t>3.  VITAMIN D DEPENDENT RICKETS, TYPE 2</a:t>
            </a:r>
            <a:br>
              <a:rPr lang="en-US" sz="2700" dirty="0" smtClean="0">
                <a:ea typeface="ＭＳ Ｐゴシック" charset="-128"/>
              </a:rPr>
            </a:br>
            <a:r>
              <a:rPr lang="en-US" sz="2700" dirty="0" smtClean="0">
                <a:ea typeface="ＭＳ Ｐゴシック" charset="-128"/>
              </a:rPr>
              <a:t>4.  HYPOPHOSPHATEMIC RICKETS</a:t>
            </a:r>
            <a:br>
              <a:rPr lang="en-US" sz="2700" dirty="0" smtClean="0">
                <a:ea typeface="ＭＳ Ｐゴシック" charset="-128"/>
              </a:rPr>
            </a:br>
            <a:endParaRPr lang="en-US" sz="2700" dirty="0" smtClean="0">
              <a:ea typeface="ＭＳ Ｐゴシック" charset="-128"/>
            </a:endParaRPr>
          </a:p>
        </p:txBody>
      </p:sp>
      <p:sp>
        <p:nvSpPr>
          <p:cNvPr id="4" name="TextBox 3"/>
          <p:cNvSpPr txBox="1"/>
          <p:nvPr/>
        </p:nvSpPr>
        <p:spPr>
          <a:xfrm>
            <a:off x="533400" y="838200"/>
            <a:ext cx="8305800" cy="553998"/>
          </a:xfrm>
          <a:prstGeom prst="rect">
            <a:avLst/>
          </a:prstGeom>
          <a:noFill/>
        </p:spPr>
        <p:txBody>
          <a:bodyPr wrap="square" rtlCol="0">
            <a:spAutoFit/>
          </a:bodyPr>
          <a:lstStyle/>
          <a:p>
            <a:r>
              <a:rPr lang="en-US" sz="3000" dirty="0" smtClean="0"/>
              <a:t>Match the diagnosis with the laboratory results</a:t>
            </a:r>
            <a:endParaRPr lang="en-US" sz="3000" dirty="0"/>
          </a:p>
        </p:txBody>
      </p:sp>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16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nvGraphicFramePr>
        <p:xfrm>
          <a:off x="381000" y="1447800"/>
          <a:ext cx="8534400" cy="3387822"/>
        </p:xfrm>
        <a:graphic>
          <a:graphicData uri="http://schemas.openxmlformats.org/drawingml/2006/table">
            <a:tbl>
              <a:tblPr firstRow="1" bandRow="1">
                <a:tableStyleId>{5C22544A-7EE6-4342-B048-85BDC9FD1C3A}</a:tableStyleId>
              </a:tblPr>
              <a:tblGrid>
                <a:gridCol w="775855"/>
                <a:gridCol w="1551709"/>
                <a:gridCol w="1862051"/>
                <a:gridCol w="1601585"/>
                <a:gridCol w="1600200"/>
                <a:gridCol w="1143000"/>
              </a:tblGrid>
              <a:tr h="682234">
                <a:tc>
                  <a:txBody>
                    <a:bodyPr/>
                    <a:lstStyle/>
                    <a:p>
                      <a:pPr algn="ctr"/>
                      <a:endParaRPr lang="en-US" sz="2400" dirty="0"/>
                    </a:p>
                  </a:txBody>
                  <a:tcPr/>
                </a:tc>
                <a:tc>
                  <a:txBody>
                    <a:bodyPr/>
                    <a:lstStyle/>
                    <a:p>
                      <a:pPr algn="ctr"/>
                      <a:r>
                        <a:rPr lang="en-US" sz="2600" dirty="0" smtClean="0"/>
                        <a:t>Calcium</a:t>
                      </a:r>
                      <a:endParaRPr lang="en-US" sz="2600" dirty="0"/>
                    </a:p>
                  </a:txBody>
                  <a:tcPr/>
                </a:tc>
                <a:tc>
                  <a:txBody>
                    <a:bodyPr/>
                    <a:lstStyle/>
                    <a:p>
                      <a:pPr algn="ctr"/>
                      <a:r>
                        <a:rPr lang="en-US" sz="2600" dirty="0" smtClean="0"/>
                        <a:t>Phosphorus</a:t>
                      </a:r>
                      <a:endParaRPr lang="en-US" sz="2600" dirty="0"/>
                    </a:p>
                  </a:txBody>
                  <a:tcPr/>
                </a:tc>
                <a:tc>
                  <a:txBody>
                    <a:bodyPr/>
                    <a:lstStyle/>
                    <a:p>
                      <a:pPr algn="ctr"/>
                      <a:r>
                        <a:rPr lang="en-US" sz="2600" dirty="0" smtClean="0"/>
                        <a:t>Vitamin D 25</a:t>
                      </a:r>
                      <a:endParaRPr lang="en-US" sz="2600" dirty="0"/>
                    </a:p>
                  </a:txBody>
                  <a:tcPr/>
                </a:tc>
                <a:tc>
                  <a:txBody>
                    <a:bodyPr/>
                    <a:lstStyle/>
                    <a:p>
                      <a:pPr algn="ctr"/>
                      <a:r>
                        <a:rPr lang="en-US" sz="2600" dirty="0" smtClean="0"/>
                        <a:t>Vitamin D 1,25</a:t>
                      </a:r>
                      <a:endParaRPr lang="en-US" sz="2600" dirty="0"/>
                    </a:p>
                  </a:txBody>
                  <a:tcPr/>
                </a:tc>
                <a:tc>
                  <a:txBody>
                    <a:bodyPr/>
                    <a:lstStyle/>
                    <a:p>
                      <a:pPr algn="ctr"/>
                      <a:r>
                        <a:rPr lang="en-US" sz="2600" dirty="0" smtClean="0"/>
                        <a:t>PTH</a:t>
                      </a:r>
                      <a:endParaRPr lang="en-US" sz="2600" dirty="0"/>
                    </a:p>
                  </a:txBody>
                  <a:tcPr/>
                </a:tc>
              </a:tr>
              <a:tr h="682234">
                <a:tc>
                  <a:txBody>
                    <a:bodyPr/>
                    <a:lstStyle/>
                    <a:p>
                      <a:pPr algn="ctr"/>
                      <a:r>
                        <a:rPr lang="en-US" sz="2400" dirty="0" smtClean="0"/>
                        <a:t>A</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endParaRPr lang="en-US" sz="2400" dirty="0"/>
                    </a:p>
                  </a:txBody>
                  <a:tcPr/>
                </a:tc>
                <a:tc>
                  <a:txBody>
                    <a:bodyPr/>
                    <a:lstStyle/>
                    <a:p>
                      <a:pPr algn="ctr"/>
                      <a:r>
                        <a:rPr lang="en-US" sz="2400" dirty="0" smtClean="0"/>
                        <a:t>↑</a:t>
                      </a:r>
                      <a:endParaRPr lang="en-US" sz="2400" dirty="0"/>
                    </a:p>
                  </a:txBody>
                  <a:tcPr/>
                </a:tc>
              </a:tr>
              <a:tr h="395263">
                <a:tc>
                  <a:txBody>
                    <a:bodyPr/>
                    <a:lstStyle/>
                    <a:p>
                      <a:pPr algn="ctr"/>
                      <a:r>
                        <a:rPr lang="en-US" sz="2400" dirty="0" smtClean="0"/>
                        <a:t>B</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r>
              <a:tr h="682234">
                <a:tc>
                  <a:txBody>
                    <a:bodyPr/>
                    <a:lstStyle/>
                    <a:p>
                      <a:pPr algn="ctr"/>
                      <a:r>
                        <a:rPr lang="en-US" sz="2400" dirty="0" smtClean="0"/>
                        <a:t>C</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r h="682234">
                <a:tc>
                  <a:txBody>
                    <a:bodyPr/>
                    <a:lstStyle/>
                    <a:p>
                      <a:pPr algn="ctr"/>
                      <a:r>
                        <a:rPr lang="en-US" sz="2400" dirty="0" smtClean="0"/>
                        <a:t>D</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Tree>
    <p:extLst>
      <p:ext uri="{BB962C8B-B14F-4D97-AF65-F5344CB8AC3E}">
        <p14:creationId xmlns:p14="http://schemas.microsoft.com/office/powerpoint/2010/main" val="322210933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5" name="Title 4"/>
          <p:cNvSpPr>
            <a:spLocks noGrp="1"/>
          </p:cNvSpPr>
          <p:nvPr>
            <p:ph type="title" idx="4294967295"/>
          </p:nvPr>
        </p:nvSpPr>
        <p:spPr>
          <a:xfrm>
            <a:off x="762000" y="5257800"/>
            <a:ext cx="7467600" cy="1447800"/>
          </a:xfrm>
        </p:spPr>
        <p:txBody>
          <a:bodyPr>
            <a:normAutofit fontScale="90000"/>
          </a:bodyPr>
          <a:lstStyle/>
          <a:p>
            <a:pPr algn="l" eaLnBrk="1" fontAlgn="auto" hangingPunct="1">
              <a:spcAft>
                <a:spcPts val="0"/>
              </a:spcAft>
              <a:defRPr/>
            </a:pPr>
            <a:r>
              <a:rPr lang="en-US" sz="2700" dirty="0" smtClean="0">
                <a:ea typeface="ＭＳ Ｐゴシック" charset="-128"/>
              </a:rPr>
              <a:t>1.  VITAMIN D DEFICIENT RICKETS</a:t>
            </a:r>
            <a:br>
              <a:rPr lang="en-US" sz="2700" dirty="0" smtClean="0">
                <a:ea typeface="ＭＳ Ｐゴシック" charset="-128"/>
              </a:rPr>
            </a:br>
            <a:r>
              <a:rPr lang="en-US" sz="2700" b="1" dirty="0" smtClean="0">
                <a:solidFill>
                  <a:srgbClr val="FF0000"/>
                </a:solidFill>
                <a:ea typeface="ＭＳ Ｐゴシック" charset="-128"/>
              </a:rPr>
              <a:t>2.  VITAMIN D DEPENDENT RICKETS, TYPE 1</a:t>
            </a:r>
            <a:r>
              <a:rPr lang="en-US" sz="2700" dirty="0" smtClean="0">
                <a:ea typeface="ＭＳ Ｐゴシック" charset="-128"/>
              </a:rPr>
              <a:t/>
            </a:r>
            <a:br>
              <a:rPr lang="en-US" sz="2700" dirty="0" smtClean="0">
                <a:ea typeface="ＭＳ Ｐゴシック" charset="-128"/>
              </a:rPr>
            </a:br>
            <a:r>
              <a:rPr lang="en-US" sz="2700" dirty="0" smtClean="0">
                <a:ea typeface="ＭＳ Ｐゴシック" charset="-128"/>
              </a:rPr>
              <a:t>3.  VITAMIN D DEPENDENT RICKETS, TYPE 2</a:t>
            </a:r>
            <a:br>
              <a:rPr lang="en-US" sz="2700" dirty="0" smtClean="0">
                <a:ea typeface="ＭＳ Ｐゴシック" charset="-128"/>
              </a:rPr>
            </a:br>
            <a:r>
              <a:rPr lang="en-US" sz="2700" dirty="0" smtClean="0">
                <a:ea typeface="ＭＳ Ｐゴシック" charset="-128"/>
              </a:rPr>
              <a:t>4.  HYPOPHOSPHATEMIC RICKETS</a:t>
            </a:r>
            <a:br>
              <a:rPr lang="en-US" sz="2700" dirty="0" smtClean="0">
                <a:ea typeface="ＭＳ Ｐゴシック" charset="-128"/>
              </a:rPr>
            </a:br>
            <a:endParaRPr lang="en-US" sz="2700" dirty="0" smtClean="0">
              <a:ea typeface="ＭＳ Ｐゴシック" charset="-128"/>
            </a:endParaRPr>
          </a:p>
        </p:txBody>
      </p:sp>
      <p:sp>
        <p:nvSpPr>
          <p:cNvPr id="4" name="TextBox 3"/>
          <p:cNvSpPr txBox="1"/>
          <p:nvPr/>
        </p:nvSpPr>
        <p:spPr>
          <a:xfrm>
            <a:off x="533400" y="838200"/>
            <a:ext cx="8305800" cy="553998"/>
          </a:xfrm>
          <a:prstGeom prst="rect">
            <a:avLst/>
          </a:prstGeom>
          <a:noFill/>
        </p:spPr>
        <p:txBody>
          <a:bodyPr wrap="square" rtlCol="0">
            <a:spAutoFit/>
          </a:bodyPr>
          <a:lstStyle/>
          <a:p>
            <a:r>
              <a:rPr lang="en-US" sz="3000" dirty="0" smtClean="0"/>
              <a:t>Match the diagnosis with the laboratory results</a:t>
            </a:r>
            <a:endParaRPr lang="en-US" sz="3000" dirty="0"/>
          </a:p>
        </p:txBody>
      </p:sp>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16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2352587392"/>
              </p:ext>
            </p:extLst>
          </p:nvPr>
        </p:nvGraphicFramePr>
        <p:xfrm>
          <a:off x="381000" y="1447800"/>
          <a:ext cx="8534400" cy="3387822"/>
        </p:xfrm>
        <a:graphic>
          <a:graphicData uri="http://schemas.openxmlformats.org/drawingml/2006/table">
            <a:tbl>
              <a:tblPr firstRow="1" bandRow="1">
                <a:tableStyleId>{5C22544A-7EE6-4342-B048-85BDC9FD1C3A}</a:tableStyleId>
              </a:tblPr>
              <a:tblGrid>
                <a:gridCol w="775855"/>
                <a:gridCol w="1551709"/>
                <a:gridCol w="1862051"/>
                <a:gridCol w="1601585"/>
                <a:gridCol w="1600200"/>
                <a:gridCol w="1143000"/>
              </a:tblGrid>
              <a:tr h="682234">
                <a:tc>
                  <a:txBody>
                    <a:bodyPr/>
                    <a:lstStyle/>
                    <a:p>
                      <a:pPr algn="ctr"/>
                      <a:endParaRPr lang="en-US" sz="2400" dirty="0"/>
                    </a:p>
                  </a:txBody>
                  <a:tcPr/>
                </a:tc>
                <a:tc>
                  <a:txBody>
                    <a:bodyPr/>
                    <a:lstStyle/>
                    <a:p>
                      <a:pPr algn="ctr"/>
                      <a:r>
                        <a:rPr lang="en-US" sz="2600" dirty="0" smtClean="0"/>
                        <a:t>Calcium</a:t>
                      </a:r>
                      <a:endParaRPr lang="en-US" sz="2600" dirty="0"/>
                    </a:p>
                  </a:txBody>
                  <a:tcPr/>
                </a:tc>
                <a:tc>
                  <a:txBody>
                    <a:bodyPr/>
                    <a:lstStyle/>
                    <a:p>
                      <a:pPr algn="ctr"/>
                      <a:r>
                        <a:rPr lang="en-US" sz="2600" dirty="0" smtClean="0"/>
                        <a:t>Phosphorus</a:t>
                      </a:r>
                      <a:endParaRPr lang="en-US" sz="2600" dirty="0"/>
                    </a:p>
                  </a:txBody>
                  <a:tcPr/>
                </a:tc>
                <a:tc>
                  <a:txBody>
                    <a:bodyPr/>
                    <a:lstStyle/>
                    <a:p>
                      <a:pPr algn="ctr"/>
                      <a:r>
                        <a:rPr lang="en-US" sz="2600" dirty="0" smtClean="0"/>
                        <a:t>Vitamin D 25</a:t>
                      </a:r>
                      <a:endParaRPr lang="en-US" sz="2600" dirty="0"/>
                    </a:p>
                  </a:txBody>
                  <a:tcPr/>
                </a:tc>
                <a:tc>
                  <a:txBody>
                    <a:bodyPr/>
                    <a:lstStyle/>
                    <a:p>
                      <a:pPr algn="ctr"/>
                      <a:r>
                        <a:rPr lang="en-US" sz="2600" dirty="0" smtClean="0"/>
                        <a:t>Vitamin D 1,25</a:t>
                      </a:r>
                      <a:endParaRPr lang="en-US" sz="2600" dirty="0"/>
                    </a:p>
                  </a:txBody>
                  <a:tcPr/>
                </a:tc>
                <a:tc>
                  <a:txBody>
                    <a:bodyPr/>
                    <a:lstStyle/>
                    <a:p>
                      <a:pPr algn="ctr"/>
                      <a:r>
                        <a:rPr lang="en-US" sz="2600" dirty="0" smtClean="0"/>
                        <a:t>PTH</a:t>
                      </a:r>
                      <a:endParaRPr lang="en-US" sz="2600" dirty="0"/>
                    </a:p>
                  </a:txBody>
                  <a:tcPr/>
                </a:tc>
              </a:tr>
              <a:tr h="682234">
                <a:tc>
                  <a:txBody>
                    <a:bodyPr/>
                    <a:lstStyle/>
                    <a:p>
                      <a:pPr algn="ctr"/>
                      <a:r>
                        <a:rPr lang="en-US" sz="2400" dirty="0" smtClean="0"/>
                        <a:t>A</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endParaRPr lang="en-US" sz="2400" dirty="0"/>
                    </a:p>
                  </a:txBody>
                  <a:tcPr/>
                </a:tc>
                <a:tc>
                  <a:txBody>
                    <a:bodyPr/>
                    <a:lstStyle/>
                    <a:p>
                      <a:pPr algn="ctr"/>
                      <a:r>
                        <a:rPr lang="en-US" sz="2400" dirty="0" smtClean="0"/>
                        <a:t>↑</a:t>
                      </a:r>
                      <a:endParaRPr lang="en-US" sz="2400" dirty="0"/>
                    </a:p>
                  </a:txBody>
                  <a:tcPr/>
                </a:tc>
              </a:tr>
              <a:tr h="395263">
                <a:tc>
                  <a:txBody>
                    <a:bodyPr/>
                    <a:lstStyle/>
                    <a:p>
                      <a:pPr algn="ctr"/>
                      <a:r>
                        <a:rPr lang="en-US" sz="2400" dirty="0" smtClean="0"/>
                        <a:t>B</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r>
              <a:tr h="682234">
                <a:tc>
                  <a:txBody>
                    <a:bodyPr/>
                    <a:lstStyle/>
                    <a:p>
                      <a:pPr algn="ctr"/>
                      <a:r>
                        <a:rPr lang="en-US" sz="2400" dirty="0" smtClean="0"/>
                        <a:t>C</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r h="682234">
                <a:tc>
                  <a:txBody>
                    <a:bodyPr/>
                    <a:lstStyle/>
                    <a:p>
                      <a:pPr algn="ctr"/>
                      <a:r>
                        <a:rPr lang="en-US" sz="2400" b="1" dirty="0" smtClean="0">
                          <a:solidFill>
                            <a:srgbClr val="FF0000"/>
                          </a:solidFill>
                        </a:rPr>
                        <a:t>D</a:t>
                      </a:r>
                      <a:endParaRPr lang="en-US" sz="24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a:t>
                      </a:r>
                    </a:p>
                  </a:txBody>
                  <a:tcPr/>
                </a:tc>
                <a:tc>
                  <a:txBody>
                    <a:bodyPr/>
                    <a:lstStyle/>
                    <a:p>
                      <a:pPr algn="ctr"/>
                      <a:r>
                        <a:rPr lang="en-US" sz="2400" b="1" dirty="0" smtClean="0">
                          <a:solidFill>
                            <a:srgbClr val="FF0000"/>
                          </a:solidFill>
                        </a:rPr>
                        <a:t>Normal</a:t>
                      </a:r>
                      <a:endParaRPr lang="en-US" sz="24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a:t>
                      </a:r>
                      <a:endParaRPr lang="en-US" sz="24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a:t>
                      </a:r>
                    </a:p>
                  </a:txBody>
                  <a:tcPr/>
                </a:tc>
              </a:tr>
            </a:tbl>
          </a:graphicData>
        </a:graphic>
      </p:graphicFrame>
    </p:spTree>
    <p:extLst>
      <p:ext uri="{BB962C8B-B14F-4D97-AF65-F5344CB8AC3E}">
        <p14:creationId xmlns:p14="http://schemas.microsoft.com/office/powerpoint/2010/main" val="413283825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5" name="Title 4"/>
          <p:cNvSpPr>
            <a:spLocks noGrp="1"/>
          </p:cNvSpPr>
          <p:nvPr>
            <p:ph type="title" idx="4294967295"/>
          </p:nvPr>
        </p:nvSpPr>
        <p:spPr>
          <a:xfrm>
            <a:off x="762000" y="5257800"/>
            <a:ext cx="7467600" cy="1447800"/>
          </a:xfrm>
        </p:spPr>
        <p:txBody>
          <a:bodyPr>
            <a:normAutofit fontScale="90000"/>
          </a:bodyPr>
          <a:lstStyle/>
          <a:p>
            <a:pPr algn="l" eaLnBrk="1" fontAlgn="auto" hangingPunct="1">
              <a:spcAft>
                <a:spcPts val="0"/>
              </a:spcAft>
              <a:defRPr/>
            </a:pPr>
            <a:r>
              <a:rPr lang="en-US" sz="2700" dirty="0" smtClean="0">
                <a:ea typeface="ＭＳ Ｐゴシック" charset="-128"/>
              </a:rPr>
              <a:t>1.  VITAMIN D DEFICIENT RICKETS</a:t>
            </a:r>
            <a:br>
              <a:rPr lang="en-US" sz="2700" dirty="0" smtClean="0">
                <a:ea typeface="ＭＳ Ｐゴシック" charset="-128"/>
              </a:rPr>
            </a:br>
            <a:r>
              <a:rPr lang="en-US" sz="2700" dirty="0" smtClean="0">
                <a:ea typeface="ＭＳ Ｐゴシック" charset="-128"/>
              </a:rPr>
              <a:t>2.  VITAMIN D DEPENDENT RICKETS, TYPE 1</a:t>
            </a:r>
            <a:br>
              <a:rPr lang="en-US" sz="2700" dirty="0" smtClean="0">
                <a:ea typeface="ＭＳ Ｐゴシック" charset="-128"/>
              </a:rPr>
            </a:br>
            <a:r>
              <a:rPr lang="en-US" sz="2700" b="1" dirty="0" smtClean="0">
                <a:solidFill>
                  <a:srgbClr val="FF0000"/>
                </a:solidFill>
                <a:ea typeface="ＭＳ Ｐゴシック" charset="-128"/>
              </a:rPr>
              <a:t>3.  VITAMIN D DEPENDENT RICKETS, TYPE 2</a:t>
            </a:r>
            <a:r>
              <a:rPr lang="en-US" sz="2700" dirty="0" smtClean="0">
                <a:ea typeface="ＭＳ Ｐゴシック" charset="-128"/>
              </a:rPr>
              <a:t/>
            </a:r>
            <a:br>
              <a:rPr lang="en-US" sz="2700" dirty="0" smtClean="0">
                <a:ea typeface="ＭＳ Ｐゴシック" charset="-128"/>
              </a:rPr>
            </a:br>
            <a:r>
              <a:rPr lang="en-US" sz="2700" dirty="0" smtClean="0">
                <a:ea typeface="ＭＳ Ｐゴシック" charset="-128"/>
              </a:rPr>
              <a:t>4.  HYPOPHOSPHATEMIC RICKETS</a:t>
            </a:r>
            <a:br>
              <a:rPr lang="en-US" sz="2700" dirty="0" smtClean="0">
                <a:ea typeface="ＭＳ Ｐゴシック" charset="-128"/>
              </a:rPr>
            </a:br>
            <a:endParaRPr lang="en-US" sz="2700" dirty="0" smtClean="0">
              <a:ea typeface="ＭＳ Ｐゴシック" charset="-128"/>
            </a:endParaRPr>
          </a:p>
        </p:txBody>
      </p:sp>
      <p:sp>
        <p:nvSpPr>
          <p:cNvPr id="4" name="TextBox 3"/>
          <p:cNvSpPr txBox="1"/>
          <p:nvPr/>
        </p:nvSpPr>
        <p:spPr>
          <a:xfrm>
            <a:off x="533400" y="838200"/>
            <a:ext cx="8305800" cy="553998"/>
          </a:xfrm>
          <a:prstGeom prst="rect">
            <a:avLst/>
          </a:prstGeom>
          <a:noFill/>
        </p:spPr>
        <p:txBody>
          <a:bodyPr wrap="square" rtlCol="0">
            <a:spAutoFit/>
          </a:bodyPr>
          <a:lstStyle/>
          <a:p>
            <a:r>
              <a:rPr lang="en-US" sz="3000" dirty="0" smtClean="0"/>
              <a:t>Match the diagnosis with the laboratory results</a:t>
            </a:r>
            <a:endParaRPr lang="en-US" sz="3000" dirty="0"/>
          </a:p>
        </p:txBody>
      </p:sp>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16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nvGraphicFramePr>
        <p:xfrm>
          <a:off x="381000" y="1447800"/>
          <a:ext cx="8534400" cy="3387822"/>
        </p:xfrm>
        <a:graphic>
          <a:graphicData uri="http://schemas.openxmlformats.org/drawingml/2006/table">
            <a:tbl>
              <a:tblPr firstRow="1" bandRow="1">
                <a:tableStyleId>{5C22544A-7EE6-4342-B048-85BDC9FD1C3A}</a:tableStyleId>
              </a:tblPr>
              <a:tblGrid>
                <a:gridCol w="775855"/>
                <a:gridCol w="1551709"/>
                <a:gridCol w="1862051"/>
                <a:gridCol w="1601585"/>
                <a:gridCol w="1600200"/>
                <a:gridCol w="1143000"/>
              </a:tblGrid>
              <a:tr h="682234">
                <a:tc>
                  <a:txBody>
                    <a:bodyPr/>
                    <a:lstStyle/>
                    <a:p>
                      <a:pPr algn="ctr"/>
                      <a:endParaRPr lang="en-US" sz="2400" dirty="0"/>
                    </a:p>
                  </a:txBody>
                  <a:tcPr/>
                </a:tc>
                <a:tc>
                  <a:txBody>
                    <a:bodyPr/>
                    <a:lstStyle/>
                    <a:p>
                      <a:pPr algn="ctr"/>
                      <a:r>
                        <a:rPr lang="en-US" sz="2600" dirty="0" smtClean="0"/>
                        <a:t>Calcium</a:t>
                      </a:r>
                      <a:endParaRPr lang="en-US" sz="2600" dirty="0"/>
                    </a:p>
                  </a:txBody>
                  <a:tcPr/>
                </a:tc>
                <a:tc>
                  <a:txBody>
                    <a:bodyPr/>
                    <a:lstStyle/>
                    <a:p>
                      <a:pPr algn="ctr"/>
                      <a:r>
                        <a:rPr lang="en-US" sz="2600" dirty="0" smtClean="0"/>
                        <a:t>Phosphorus</a:t>
                      </a:r>
                      <a:endParaRPr lang="en-US" sz="2600" dirty="0"/>
                    </a:p>
                  </a:txBody>
                  <a:tcPr/>
                </a:tc>
                <a:tc>
                  <a:txBody>
                    <a:bodyPr/>
                    <a:lstStyle/>
                    <a:p>
                      <a:pPr algn="ctr"/>
                      <a:r>
                        <a:rPr lang="en-US" sz="2600" dirty="0" smtClean="0"/>
                        <a:t>Vitamin D 25</a:t>
                      </a:r>
                      <a:endParaRPr lang="en-US" sz="2600" dirty="0"/>
                    </a:p>
                  </a:txBody>
                  <a:tcPr/>
                </a:tc>
                <a:tc>
                  <a:txBody>
                    <a:bodyPr/>
                    <a:lstStyle/>
                    <a:p>
                      <a:pPr algn="ctr"/>
                      <a:r>
                        <a:rPr lang="en-US" sz="2600" dirty="0" smtClean="0"/>
                        <a:t>Vitamin D 1,25</a:t>
                      </a:r>
                      <a:endParaRPr lang="en-US" sz="2600" dirty="0"/>
                    </a:p>
                  </a:txBody>
                  <a:tcPr/>
                </a:tc>
                <a:tc>
                  <a:txBody>
                    <a:bodyPr/>
                    <a:lstStyle/>
                    <a:p>
                      <a:pPr algn="ctr"/>
                      <a:r>
                        <a:rPr lang="en-US" sz="2600" dirty="0" smtClean="0"/>
                        <a:t>PTH</a:t>
                      </a:r>
                      <a:endParaRPr lang="en-US" sz="2600" dirty="0"/>
                    </a:p>
                  </a:txBody>
                  <a:tcPr/>
                </a:tc>
              </a:tr>
              <a:tr h="682234">
                <a:tc>
                  <a:txBody>
                    <a:bodyPr/>
                    <a:lstStyle/>
                    <a:p>
                      <a:pPr algn="ctr"/>
                      <a:r>
                        <a:rPr lang="en-US" sz="2400" dirty="0" smtClean="0"/>
                        <a:t>A</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endParaRPr lang="en-US" sz="2400" dirty="0"/>
                    </a:p>
                  </a:txBody>
                  <a:tcPr/>
                </a:tc>
                <a:tc>
                  <a:txBody>
                    <a:bodyPr/>
                    <a:lstStyle/>
                    <a:p>
                      <a:pPr algn="ctr"/>
                      <a:r>
                        <a:rPr lang="en-US" sz="2400" dirty="0" smtClean="0"/>
                        <a:t>↑</a:t>
                      </a:r>
                      <a:endParaRPr lang="en-US" sz="2400" dirty="0"/>
                    </a:p>
                  </a:txBody>
                  <a:tcPr/>
                </a:tc>
              </a:tr>
              <a:tr h="395263">
                <a:tc>
                  <a:txBody>
                    <a:bodyPr/>
                    <a:lstStyle/>
                    <a:p>
                      <a:pPr algn="ctr"/>
                      <a:r>
                        <a:rPr lang="en-US" sz="2400" dirty="0" smtClean="0"/>
                        <a:t>B</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r>
              <a:tr h="682234">
                <a:tc>
                  <a:txBody>
                    <a:bodyPr/>
                    <a:lstStyle/>
                    <a:p>
                      <a:pPr algn="ctr"/>
                      <a:r>
                        <a:rPr lang="en-US" sz="2400" dirty="0" smtClean="0"/>
                        <a:t>C</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r h="682234">
                <a:tc>
                  <a:txBody>
                    <a:bodyPr/>
                    <a:lstStyle/>
                    <a:p>
                      <a:pPr algn="ctr"/>
                      <a:r>
                        <a:rPr lang="en-US" sz="2400" dirty="0" smtClean="0"/>
                        <a:t>D</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Tree>
    <p:extLst>
      <p:ext uri="{BB962C8B-B14F-4D97-AF65-F5344CB8AC3E}">
        <p14:creationId xmlns:p14="http://schemas.microsoft.com/office/powerpoint/2010/main" val="135932904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5" name="Title 4"/>
          <p:cNvSpPr>
            <a:spLocks noGrp="1"/>
          </p:cNvSpPr>
          <p:nvPr>
            <p:ph type="title" idx="4294967295"/>
          </p:nvPr>
        </p:nvSpPr>
        <p:spPr>
          <a:xfrm>
            <a:off x="762000" y="5257800"/>
            <a:ext cx="7467600" cy="1447800"/>
          </a:xfrm>
        </p:spPr>
        <p:txBody>
          <a:bodyPr>
            <a:normAutofit fontScale="90000"/>
          </a:bodyPr>
          <a:lstStyle/>
          <a:p>
            <a:pPr algn="l" eaLnBrk="1" fontAlgn="auto" hangingPunct="1">
              <a:spcAft>
                <a:spcPts val="0"/>
              </a:spcAft>
              <a:defRPr/>
            </a:pPr>
            <a:r>
              <a:rPr lang="en-US" sz="2700" dirty="0" smtClean="0">
                <a:ea typeface="ＭＳ Ｐゴシック" charset="-128"/>
              </a:rPr>
              <a:t>1.  VITAMIN D DEFICIENT RICKETS</a:t>
            </a:r>
            <a:br>
              <a:rPr lang="en-US" sz="2700" dirty="0" smtClean="0">
                <a:ea typeface="ＭＳ Ｐゴシック" charset="-128"/>
              </a:rPr>
            </a:br>
            <a:r>
              <a:rPr lang="en-US" sz="2700" dirty="0" smtClean="0">
                <a:ea typeface="ＭＳ Ｐゴシック" charset="-128"/>
              </a:rPr>
              <a:t>2.  VITAMIN D DEPENDENT RICKETS, TYPE 1</a:t>
            </a:r>
            <a:br>
              <a:rPr lang="en-US" sz="2700" dirty="0" smtClean="0">
                <a:ea typeface="ＭＳ Ｐゴシック" charset="-128"/>
              </a:rPr>
            </a:br>
            <a:r>
              <a:rPr lang="en-US" sz="2700" b="1" dirty="0" smtClean="0">
                <a:solidFill>
                  <a:srgbClr val="FF0000"/>
                </a:solidFill>
                <a:ea typeface="ＭＳ Ｐゴシック" charset="-128"/>
              </a:rPr>
              <a:t>3.  VITAMIN D DEPENDENT RICKETS, TYPE 2</a:t>
            </a:r>
            <a:r>
              <a:rPr lang="en-US" sz="2700" dirty="0" smtClean="0">
                <a:ea typeface="ＭＳ Ｐゴシック" charset="-128"/>
              </a:rPr>
              <a:t/>
            </a:r>
            <a:br>
              <a:rPr lang="en-US" sz="2700" dirty="0" smtClean="0">
                <a:ea typeface="ＭＳ Ｐゴシック" charset="-128"/>
              </a:rPr>
            </a:br>
            <a:r>
              <a:rPr lang="en-US" sz="2700" dirty="0" smtClean="0">
                <a:ea typeface="ＭＳ Ｐゴシック" charset="-128"/>
              </a:rPr>
              <a:t>4.  HYPOPHOSPHATEMIC RICKETS</a:t>
            </a:r>
            <a:br>
              <a:rPr lang="en-US" sz="2700" dirty="0" smtClean="0">
                <a:ea typeface="ＭＳ Ｐゴシック" charset="-128"/>
              </a:rPr>
            </a:br>
            <a:endParaRPr lang="en-US" sz="2700" dirty="0" smtClean="0">
              <a:ea typeface="ＭＳ Ｐゴシック" charset="-128"/>
            </a:endParaRPr>
          </a:p>
        </p:txBody>
      </p:sp>
      <p:sp>
        <p:nvSpPr>
          <p:cNvPr id="4" name="TextBox 3"/>
          <p:cNvSpPr txBox="1"/>
          <p:nvPr/>
        </p:nvSpPr>
        <p:spPr>
          <a:xfrm>
            <a:off x="533400" y="838200"/>
            <a:ext cx="8305800" cy="553998"/>
          </a:xfrm>
          <a:prstGeom prst="rect">
            <a:avLst/>
          </a:prstGeom>
          <a:noFill/>
        </p:spPr>
        <p:txBody>
          <a:bodyPr wrap="square" rtlCol="0">
            <a:spAutoFit/>
          </a:bodyPr>
          <a:lstStyle/>
          <a:p>
            <a:r>
              <a:rPr lang="en-US" sz="3000" dirty="0" smtClean="0"/>
              <a:t>Match the diagnosis with the laboratory results</a:t>
            </a:r>
            <a:endParaRPr lang="en-US" sz="3000" dirty="0"/>
          </a:p>
        </p:txBody>
      </p:sp>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16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2944064849"/>
              </p:ext>
            </p:extLst>
          </p:nvPr>
        </p:nvGraphicFramePr>
        <p:xfrm>
          <a:off x="381000" y="1447800"/>
          <a:ext cx="8534400" cy="3387822"/>
        </p:xfrm>
        <a:graphic>
          <a:graphicData uri="http://schemas.openxmlformats.org/drawingml/2006/table">
            <a:tbl>
              <a:tblPr firstRow="1" bandRow="1">
                <a:tableStyleId>{5C22544A-7EE6-4342-B048-85BDC9FD1C3A}</a:tableStyleId>
              </a:tblPr>
              <a:tblGrid>
                <a:gridCol w="775855"/>
                <a:gridCol w="1551709"/>
                <a:gridCol w="1862051"/>
                <a:gridCol w="1601585"/>
                <a:gridCol w="1600200"/>
                <a:gridCol w="1143000"/>
              </a:tblGrid>
              <a:tr h="682234">
                <a:tc>
                  <a:txBody>
                    <a:bodyPr/>
                    <a:lstStyle/>
                    <a:p>
                      <a:pPr algn="ctr"/>
                      <a:endParaRPr lang="en-US" sz="2400" dirty="0"/>
                    </a:p>
                  </a:txBody>
                  <a:tcPr/>
                </a:tc>
                <a:tc>
                  <a:txBody>
                    <a:bodyPr/>
                    <a:lstStyle/>
                    <a:p>
                      <a:pPr algn="ctr"/>
                      <a:r>
                        <a:rPr lang="en-US" sz="2600" dirty="0" smtClean="0"/>
                        <a:t>Calcium</a:t>
                      </a:r>
                      <a:endParaRPr lang="en-US" sz="2600" dirty="0"/>
                    </a:p>
                  </a:txBody>
                  <a:tcPr/>
                </a:tc>
                <a:tc>
                  <a:txBody>
                    <a:bodyPr/>
                    <a:lstStyle/>
                    <a:p>
                      <a:pPr algn="ctr"/>
                      <a:r>
                        <a:rPr lang="en-US" sz="2600" dirty="0" smtClean="0"/>
                        <a:t>Phosphorus</a:t>
                      </a:r>
                      <a:endParaRPr lang="en-US" sz="2600" dirty="0"/>
                    </a:p>
                  </a:txBody>
                  <a:tcPr/>
                </a:tc>
                <a:tc>
                  <a:txBody>
                    <a:bodyPr/>
                    <a:lstStyle/>
                    <a:p>
                      <a:pPr algn="ctr"/>
                      <a:r>
                        <a:rPr lang="en-US" sz="2600" dirty="0" smtClean="0"/>
                        <a:t>Vitamin D 25</a:t>
                      </a:r>
                      <a:endParaRPr lang="en-US" sz="2600" dirty="0"/>
                    </a:p>
                  </a:txBody>
                  <a:tcPr/>
                </a:tc>
                <a:tc>
                  <a:txBody>
                    <a:bodyPr/>
                    <a:lstStyle/>
                    <a:p>
                      <a:pPr algn="ctr"/>
                      <a:r>
                        <a:rPr lang="en-US" sz="2600" dirty="0" smtClean="0"/>
                        <a:t>Vitamin D 1,25</a:t>
                      </a:r>
                      <a:endParaRPr lang="en-US" sz="2600" dirty="0"/>
                    </a:p>
                  </a:txBody>
                  <a:tcPr/>
                </a:tc>
                <a:tc>
                  <a:txBody>
                    <a:bodyPr/>
                    <a:lstStyle/>
                    <a:p>
                      <a:pPr algn="ctr"/>
                      <a:r>
                        <a:rPr lang="en-US" sz="2600" dirty="0" smtClean="0"/>
                        <a:t>PTH</a:t>
                      </a:r>
                      <a:endParaRPr lang="en-US" sz="2600" dirty="0"/>
                    </a:p>
                  </a:txBody>
                  <a:tcPr/>
                </a:tc>
              </a:tr>
              <a:tr h="682234">
                <a:tc>
                  <a:txBody>
                    <a:bodyPr/>
                    <a:lstStyle/>
                    <a:p>
                      <a:pPr algn="ctr"/>
                      <a:r>
                        <a:rPr lang="en-US" sz="2400" dirty="0" smtClean="0"/>
                        <a:t>A</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endParaRPr lang="en-US" sz="2400" dirty="0"/>
                    </a:p>
                  </a:txBody>
                  <a:tcPr/>
                </a:tc>
                <a:tc>
                  <a:txBody>
                    <a:bodyPr/>
                    <a:lstStyle/>
                    <a:p>
                      <a:pPr algn="ctr"/>
                      <a:r>
                        <a:rPr lang="en-US" sz="2400" dirty="0" smtClean="0"/>
                        <a:t>↑</a:t>
                      </a:r>
                      <a:endParaRPr lang="en-US" sz="2400" dirty="0"/>
                    </a:p>
                  </a:txBody>
                  <a:tcPr/>
                </a:tc>
              </a:tr>
              <a:tr h="395263">
                <a:tc>
                  <a:txBody>
                    <a:bodyPr/>
                    <a:lstStyle/>
                    <a:p>
                      <a:pPr algn="ctr"/>
                      <a:r>
                        <a:rPr lang="en-US" sz="2400" dirty="0" smtClean="0"/>
                        <a:t>B</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r>
              <a:tr h="682234">
                <a:tc>
                  <a:txBody>
                    <a:bodyPr/>
                    <a:lstStyle/>
                    <a:p>
                      <a:pPr algn="ctr"/>
                      <a:r>
                        <a:rPr lang="en-US" sz="2400" b="1" dirty="0" smtClean="0">
                          <a:solidFill>
                            <a:srgbClr val="FF0000"/>
                          </a:solidFill>
                        </a:rPr>
                        <a:t>C</a:t>
                      </a:r>
                      <a:endParaRPr lang="en-US" sz="24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a:t>
                      </a:r>
                    </a:p>
                  </a:txBody>
                  <a:tcPr/>
                </a:tc>
                <a:tc>
                  <a:txBody>
                    <a:bodyPr/>
                    <a:lstStyle/>
                    <a:p>
                      <a:pPr algn="ctr"/>
                      <a:r>
                        <a:rPr lang="en-US" sz="2400" b="1" dirty="0" smtClean="0">
                          <a:solidFill>
                            <a:srgbClr val="FF0000"/>
                          </a:solidFill>
                        </a:rPr>
                        <a:t>Normal</a:t>
                      </a:r>
                      <a:endParaRPr lang="en-US" sz="24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a:t>
                      </a:r>
                    </a:p>
                  </a:txBody>
                  <a:tcPr/>
                </a:tc>
              </a:tr>
              <a:tr h="682234">
                <a:tc>
                  <a:txBody>
                    <a:bodyPr/>
                    <a:lstStyle/>
                    <a:p>
                      <a:pPr algn="ctr"/>
                      <a:r>
                        <a:rPr lang="en-US" sz="2400" dirty="0" smtClean="0"/>
                        <a:t>D</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Tree>
    <p:extLst>
      <p:ext uri="{BB962C8B-B14F-4D97-AF65-F5344CB8AC3E}">
        <p14:creationId xmlns:p14="http://schemas.microsoft.com/office/powerpoint/2010/main" val="145570714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5" name="Title 4"/>
          <p:cNvSpPr>
            <a:spLocks noGrp="1"/>
          </p:cNvSpPr>
          <p:nvPr>
            <p:ph type="title" idx="4294967295"/>
          </p:nvPr>
        </p:nvSpPr>
        <p:spPr>
          <a:xfrm>
            <a:off x="762000" y="5257800"/>
            <a:ext cx="7467600" cy="1447800"/>
          </a:xfrm>
        </p:spPr>
        <p:txBody>
          <a:bodyPr>
            <a:normAutofit fontScale="90000"/>
          </a:bodyPr>
          <a:lstStyle/>
          <a:p>
            <a:pPr algn="l" eaLnBrk="1" fontAlgn="auto" hangingPunct="1">
              <a:spcAft>
                <a:spcPts val="0"/>
              </a:spcAft>
              <a:defRPr/>
            </a:pPr>
            <a:r>
              <a:rPr lang="en-US" sz="2700" dirty="0" smtClean="0">
                <a:ea typeface="ＭＳ Ｐゴシック" charset="-128"/>
              </a:rPr>
              <a:t>1.  VITAMIN D DEFICIENT RICKETS</a:t>
            </a:r>
            <a:br>
              <a:rPr lang="en-US" sz="2700" dirty="0" smtClean="0">
                <a:ea typeface="ＭＳ Ｐゴシック" charset="-128"/>
              </a:rPr>
            </a:br>
            <a:r>
              <a:rPr lang="en-US" sz="2700" dirty="0" smtClean="0">
                <a:ea typeface="ＭＳ Ｐゴシック" charset="-128"/>
              </a:rPr>
              <a:t>2.  VITAMIN D DEPENDENT RICKETS, TYPE 1</a:t>
            </a:r>
            <a:br>
              <a:rPr lang="en-US" sz="2700" dirty="0" smtClean="0">
                <a:ea typeface="ＭＳ Ｐゴシック" charset="-128"/>
              </a:rPr>
            </a:br>
            <a:r>
              <a:rPr lang="en-US" sz="2700" dirty="0" smtClean="0">
                <a:ea typeface="ＭＳ Ｐゴシック" charset="-128"/>
              </a:rPr>
              <a:t>3.  VITAMIN D DEPENDENT RICKETS, TYPE 2</a:t>
            </a:r>
            <a:br>
              <a:rPr lang="en-US" sz="2700" dirty="0" smtClean="0">
                <a:ea typeface="ＭＳ Ｐゴシック" charset="-128"/>
              </a:rPr>
            </a:br>
            <a:r>
              <a:rPr lang="en-US" sz="2700" b="1" dirty="0" smtClean="0">
                <a:solidFill>
                  <a:srgbClr val="FF0000"/>
                </a:solidFill>
                <a:ea typeface="ＭＳ Ｐゴシック" charset="-128"/>
              </a:rPr>
              <a:t>4.  HYPOPHOSPHATEMIC RICKETS</a:t>
            </a:r>
            <a:r>
              <a:rPr lang="en-US" sz="2700" dirty="0" smtClean="0">
                <a:ea typeface="ＭＳ Ｐゴシック" charset="-128"/>
              </a:rPr>
              <a:t/>
            </a:r>
            <a:br>
              <a:rPr lang="en-US" sz="2700" dirty="0" smtClean="0">
                <a:ea typeface="ＭＳ Ｐゴシック" charset="-128"/>
              </a:rPr>
            </a:br>
            <a:endParaRPr lang="en-US" sz="2700" dirty="0" smtClean="0">
              <a:ea typeface="ＭＳ Ｐゴシック" charset="-128"/>
            </a:endParaRPr>
          </a:p>
        </p:txBody>
      </p:sp>
      <p:sp>
        <p:nvSpPr>
          <p:cNvPr id="4" name="TextBox 3"/>
          <p:cNvSpPr txBox="1"/>
          <p:nvPr/>
        </p:nvSpPr>
        <p:spPr>
          <a:xfrm>
            <a:off x="533400" y="838200"/>
            <a:ext cx="8305800" cy="553998"/>
          </a:xfrm>
          <a:prstGeom prst="rect">
            <a:avLst/>
          </a:prstGeom>
          <a:noFill/>
        </p:spPr>
        <p:txBody>
          <a:bodyPr wrap="square" rtlCol="0">
            <a:spAutoFit/>
          </a:bodyPr>
          <a:lstStyle/>
          <a:p>
            <a:r>
              <a:rPr lang="en-US" sz="3000" dirty="0" smtClean="0"/>
              <a:t>Match the diagnosis with the laboratory results</a:t>
            </a:r>
            <a:endParaRPr lang="en-US" sz="3000" dirty="0"/>
          </a:p>
        </p:txBody>
      </p:sp>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16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nvGraphicFramePr>
        <p:xfrm>
          <a:off x="381000" y="1447800"/>
          <a:ext cx="8534400" cy="3387822"/>
        </p:xfrm>
        <a:graphic>
          <a:graphicData uri="http://schemas.openxmlformats.org/drawingml/2006/table">
            <a:tbl>
              <a:tblPr firstRow="1" bandRow="1">
                <a:tableStyleId>{5C22544A-7EE6-4342-B048-85BDC9FD1C3A}</a:tableStyleId>
              </a:tblPr>
              <a:tblGrid>
                <a:gridCol w="775855"/>
                <a:gridCol w="1551709"/>
                <a:gridCol w="1862051"/>
                <a:gridCol w="1601585"/>
                <a:gridCol w="1600200"/>
                <a:gridCol w="1143000"/>
              </a:tblGrid>
              <a:tr h="682234">
                <a:tc>
                  <a:txBody>
                    <a:bodyPr/>
                    <a:lstStyle/>
                    <a:p>
                      <a:pPr algn="ctr"/>
                      <a:endParaRPr lang="en-US" sz="2400" dirty="0"/>
                    </a:p>
                  </a:txBody>
                  <a:tcPr/>
                </a:tc>
                <a:tc>
                  <a:txBody>
                    <a:bodyPr/>
                    <a:lstStyle/>
                    <a:p>
                      <a:pPr algn="ctr"/>
                      <a:r>
                        <a:rPr lang="en-US" sz="2600" dirty="0" smtClean="0"/>
                        <a:t>Calcium</a:t>
                      </a:r>
                      <a:endParaRPr lang="en-US" sz="2600" dirty="0"/>
                    </a:p>
                  </a:txBody>
                  <a:tcPr/>
                </a:tc>
                <a:tc>
                  <a:txBody>
                    <a:bodyPr/>
                    <a:lstStyle/>
                    <a:p>
                      <a:pPr algn="ctr"/>
                      <a:r>
                        <a:rPr lang="en-US" sz="2600" dirty="0" smtClean="0"/>
                        <a:t>Phosphorus</a:t>
                      </a:r>
                      <a:endParaRPr lang="en-US" sz="2600" dirty="0"/>
                    </a:p>
                  </a:txBody>
                  <a:tcPr/>
                </a:tc>
                <a:tc>
                  <a:txBody>
                    <a:bodyPr/>
                    <a:lstStyle/>
                    <a:p>
                      <a:pPr algn="ctr"/>
                      <a:r>
                        <a:rPr lang="en-US" sz="2600" dirty="0" smtClean="0"/>
                        <a:t>Vitamin D 25</a:t>
                      </a:r>
                      <a:endParaRPr lang="en-US" sz="2600" dirty="0"/>
                    </a:p>
                  </a:txBody>
                  <a:tcPr/>
                </a:tc>
                <a:tc>
                  <a:txBody>
                    <a:bodyPr/>
                    <a:lstStyle/>
                    <a:p>
                      <a:pPr algn="ctr"/>
                      <a:r>
                        <a:rPr lang="en-US" sz="2600" dirty="0" smtClean="0"/>
                        <a:t>Vitamin D 1,25</a:t>
                      </a:r>
                      <a:endParaRPr lang="en-US" sz="2600" dirty="0"/>
                    </a:p>
                  </a:txBody>
                  <a:tcPr/>
                </a:tc>
                <a:tc>
                  <a:txBody>
                    <a:bodyPr/>
                    <a:lstStyle/>
                    <a:p>
                      <a:pPr algn="ctr"/>
                      <a:r>
                        <a:rPr lang="en-US" sz="2600" dirty="0" smtClean="0"/>
                        <a:t>PTH</a:t>
                      </a:r>
                      <a:endParaRPr lang="en-US" sz="2600" dirty="0"/>
                    </a:p>
                  </a:txBody>
                  <a:tcPr/>
                </a:tc>
              </a:tr>
              <a:tr h="682234">
                <a:tc>
                  <a:txBody>
                    <a:bodyPr/>
                    <a:lstStyle/>
                    <a:p>
                      <a:pPr algn="ctr"/>
                      <a:r>
                        <a:rPr lang="en-US" sz="2400" dirty="0" smtClean="0"/>
                        <a:t>A</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endParaRPr lang="en-US" sz="2400" dirty="0"/>
                    </a:p>
                  </a:txBody>
                  <a:tcPr/>
                </a:tc>
                <a:tc>
                  <a:txBody>
                    <a:bodyPr/>
                    <a:lstStyle/>
                    <a:p>
                      <a:pPr algn="ctr"/>
                      <a:r>
                        <a:rPr lang="en-US" sz="2400" dirty="0" smtClean="0"/>
                        <a:t>↑</a:t>
                      </a:r>
                      <a:endParaRPr lang="en-US" sz="2400" dirty="0"/>
                    </a:p>
                  </a:txBody>
                  <a:tcPr/>
                </a:tc>
              </a:tr>
              <a:tr h="395263">
                <a:tc>
                  <a:txBody>
                    <a:bodyPr/>
                    <a:lstStyle/>
                    <a:p>
                      <a:pPr algn="ctr"/>
                      <a:r>
                        <a:rPr lang="en-US" sz="2400" dirty="0" smtClean="0"/>
                        <a:t>B</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r>
              <a:tr h="682234">
                <a:tc>
                  <a:txBody>
                    <a:bodyPr/>
                    <a:lstStyle/>
                    <a:p>
                      <a:pPr algn="ctr"/>
                      <a:r>
                        <a:rPr lang="en-US" sz="2400" dirty="0" smtClean="0"/>
                        <a:t>C</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r h="682234">
                <a:tc>
                  <a:txBody>
                    <a:bodyPr/>
                    <a:lstStyle/>
                    <a:p>
                      <a:pPr algn="ctr"/>
                      <a:r>
                        <a:rPr lang="en-US" sz="2400" dirty="0" smtClean="0"/>
                        <a:t>D</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Tree>
    <p:extLst>
      <p:ext uri="{BB962C8B-B14F-4D97-AF65-F5344CB8AC3E}">
        <p14:creationId xmlns:p14="http://schemas.microsoft.com/office/powerpoint/2010/main" val="1296391479"/>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05" name="Title 4"/>
          <p:cNvSpPr>
            <a:spLocks noGrp="1"/>
          </p:cNvSpPr>
          <p:nvPr>
            <p:ph type="title" idx="4294967295"/>
          </p:nvPr>
        </p:nvSpPr>
        <p:spPr>
          <a:xfrm>
            <a:off x="762000" y="5257800"/>
            <a:ext cx="7467600" cy="1447800"/>
          </a:xfrm>
        </p:spPr>
        <p:txBody>
          <a:bodyPr>
            <a:normAutofit fontScale="90000"/>
          </a:bodyPr>
          <a:lstStyle/>
          <a:p>
            <a:pPr algn="l" eaLnBrk="1" fontAlgn="auto" hangingPunct="1">
              <a:spcAft>
                <a:spcPts val="0"/>
              </a:spcAft>
              <a:defRPr/>
            </a:pPr>
            <a:r>
              <a:rPr lang="en-US" sz="2700" dirty="0" smtClean="0">
                <a:ea typeface="ＭＳ Ｐゴシック" charset="-128"/>
              </a:rPr>
              <a:t>1.  VITAMIN D DEFICIENT RICKETS</a:t>
            </a:r>
            <a:br>
              <a:rPr lang="en-US" sz="2700" dirty="0" smtClean="0">
                <a:ea typeface="ＭＳ Ｐゴシック" charset="-128"/>
              </a:rPr>
            </a:br>
            <a:r>
              <a:rPr lang="en-US" sz="2700" dirty="0" smtClean="0">
                <a:ea typeface="ＭＳ Ｐゴシック" charset="-128"/>
              </a:rPr>
              <a:t>2.  VITAMIN D DEPENDENT RICKETS, TYPE 1</a:t>
            </a:r>
            <a:br>
              <a:rPr lang="en-US" sz="2700" dirty="0" smtClean="0">
                <a:ea typeface="ＭＳ Ｐゴシック" charset="-128"/>
              </a:rPr>
            </a:br>
            <a:r>
              <a:rPr lang="en-US" sz="2700" dirty="0" smtClean="0">
                <a:ea typeface="ＭＳ Ｐゴシック" charset="-128"/>
              </a:rPr>
              <a:t>3.  VITAMIN D DEPENDENT RICKETS, TYPE 2</a:t>
            </a:r>
            <a:br>
              <a:rPr lang="en-US" sz="2700" dirty="0" smtClean="0">
                <a:ea typeface="ＭＳ Ｐゴシック" charset="-128"/>
              </a:rPr>
            </a:br>
            <a:r>
              <a:rPr lang="en-US" sz="2700" b="1" dirty="0" smtClean="0">
                <a:solidFill>
                  <a:srgbClr val="FF0000"/>
                </a:solidFill>
                <a:ea typeface="ＭＳ Ｐゴシック" charset="-128"/>
              </a:rPr>
              <a:t>4.  HYPOPHOSPHATEMIC RICKETS</a:t>
            </a:r>
            <a:r>
              <a:rPr lang="en-US" sz="2700" dirty="0" smtClean="0">
                <a:ea typeface="ＭＳ Ｐゴシック" charset="-128"/>
              </a:rPr>
              <a:t/>
            </a:r>
            <a:br>
              <a:rPr lang="en-US" sz="2700" dirty="0" smtClean="0">
                <a:ea typeface="ＭＳ Ｐゴシック" charset="-128"/>
              </a:rPr>
            </a:br>
            <a:endParaRPr lang="en-US" sz="2700" dirty="0" smtClean="0">
              <a:ea typeface="ＭＳ Ｐゴシック" charset="-128"/>
            </a:endParaRPr>
          </a:p>
        </p:txBody>
      </p:sp>
      <p:sp>
        <p:nvSpPr>
          <p:cNvPr id="4" name="TextBox 3"/>
          <p:cNvSpPr txBox="1"/>
          <p:nvPr/>
        </p:nvSpPr>
        <p:spPr>
          <a:xfrm>
            <a:off x="533400" y="838200"/>
            <a:ext cx="8305800" cy="553998"/>
          </a:xfrm>
          <a:prstGeom prst="rect">
            <a:avLst/>
          </a:prstGeom>
          <a:noFill/>
        </p:spPr>
        <p:txBody>
          <a:bodyPr wrap="square" rtlCol="0">
            <a:spAutoFit/>
          </a:bodyPr>
          <a:lstStyle/>
          <a:p>
            <a:r>
              <a:rPr lang="en-US" sz="3000" dirty="0" smtClean="0"/>
              <a:t>Match the diagnosis with the laboratory results</a:t>
            </a:r>
            <a:endParaRPr lang="en-US" sz="3000" dirty="0"/>
          </a:p>
        </p:txBody>
      </p:sp>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16</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Table 5"/>
          <p:cNvGraphicFramePr>
            <a:graphicFrameLocks noGrp="1"/>
          </p:cNvGraphicFramePr>
          <p:nvPr>
            <p:extLst>
              <p:ext uri="{D42A27DB-BD31-4B8C-83A1-F6EECF244321}">
                <p14:modId xmlns:p14="http://schemas.microsoft.com/office/powerpoint/2010/main" val="3310426258"/>
              </p:ext>
            </p:extLst>
          </p:nvPr>
        </p:nvGraphicFramePr>
        <p:xfrm>
          <a:off x="381000" y="1447800"/>
          <a:ext cx="8534400" cy="3387822"/>
        </p:xfrm>
        <a:graphic>
          <a:graphicData uri="http://schemas.openxmlformats.org/drawingml/2006/table">
            <a:tbl>
              <a:tblPr firstRow="1" bandRow="1">
                <a:tableStyleId>{5C22544A-7EE6-4342-B048-85BDC9FD1C3A}</a:tableStyleId>
              </a:tblPr>
              <a:tblGrid>
                <a:gridCol w="775855"/>
                <a:gridCol w="1551709"/>
                <a:gridCol w="1862051"/>
                <a:gridCol w="1601585"/>
                <a:gridCol w="1600200"/>
                <a:gridCol w="1143000"/>
              </a:tblGrid>
              <a:tr h="682234">
                <a:tc>
                  <a:txBody>
                    <a:bodyPr/>
                    <a:lstStyle/>
                    <a:p>
                      <a:pPr algn="ctr"/>
                      <a:endParaRPr lang="en-US" sz="2400" dirty="0"/>
                    </a:p>
                  </a:txBody>
                  <a:tcPr/>
                </a:tc>
                <a:tc>
                  <a:txBody>
                    <a:bodyPr/>
                    <a:lstStyle/>
                    <a:p>
                      <a:pPr algn="ctr"/>
                      <a:r>
                        <a:rPr lang="en-US" sz="2600" dirty="0" smtClean="0"/>
                        <a:t>Calcium</a:t>
                      </a:r>
                      <a:endParaRPr lang="en-US" sz="2600" dirty="0"/>
                    </a:p>
                  </a:txBody>
                  <a:tcPr/>
                </a:tc>
                <a:tc>
                  <a:txBody>
                    <a:bodyPr/>
                    <a:lstStyle/>
                    <a:p>
                      <a:pPr algn="ctr"/>
                      <a:r>
                        <a:rPr lang="en-US" sz="2600" dirty="0" smtClean="0"/>
                        <a:t>Phosphorus</a:t>
                      </a:r>
                      <a:endParaRPr lang="en-US" sz="2600" dirty="0"/>
                    </a:p>
                  </a:txBody>
                  <a:tcPr/>
                </a:tc>
                <a:tc>
                  <a:txBody>
                    <a:bodyPr/>
                    <a:lstStyle/>
                    <a:p>
                      <a:pPr algn="ctr"/>
                      <a:r>
                        <a:rPr lang="en-US" sz="2600" dirty="0" smtClean="0"/>
                        <a:t>Vitamin D 25</a:t>
                      </a:r>
                      <a:endParaRPr lang="en-US" sz="2600" dirty="0"/>
                    </a:p>
                  </a:txBody>
                  <a:tcPr/>
                </a:tc>
                <a:tc>
                  <a:txBody>
                    <a:bodyPr/>
                    <a:lstStyle/>
                    <a:p>
                      <a:pPr algn="ctr"/>
                      <a:r>
                        <a:rPr lang="en-US" sz="2600" dirty="0" smtClean="0"/>
                        <a:t>Vitamin D 1,25</a:t>
                      </a:r>
                      <a:endParaRPr lang="en-US" sz="2600" dirty="0"/>
                    </a:p>
                  </a:txBody>
                  <a:tcPr/>
                </a:tc>
                <a:tc>
                  <a:txBody>
                    <a:bodyPr/>
                    <a:lstStyle/>
                    <a:p>
                      <a:pPr algn="ctr"/>
                      <a:r>
                        <a:rPr lang="en-US" sz="2600" dirty="0" smtClean="0"/>
                        <a:t>PTH</a:t>
                      </a:r>
                      <a:endParaRPr lang="en-US" sz="2600" dirty="0"/>
                    </a:p>
                  </a:txBody>
                  <a:tcPr/>
                </a:tc>
              </a:tr>
              <a:tr h="682234">
                <a:tc>
                  <a:txBody>
                    <a:bodyPr/>
                    <a:lstStyle/>
                    <a:p>
                      <a:pPr algn="ctr"/>
                      <a:r>
                        <a:rPr lang="en-US" sz="2400" dirty="0" smtClean="0"/>
                        <a:t>A</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endParaRPr lang="en-US" sz="2400" dirty="0"/>
                    </a:p>
                  </a:txBody>
                  <a:tcPr/>
                </a:tc>
                <a:tc>
                  <a:txBody>
                    <a:bodyPr/>
                    <a:lstStyle/>
                    <a:p>
                      <a:pPr algn="ctr"/>
                      <a:r>
                        <a:rPr lang="en-US" sz="2400" dirty="0" smtClean="0"/>
                        <a:t>↑</a:t>
                      </a:r>
                      <a:endParaRPr lang="en-US" sz="2400" dirty="0"/>
                    </a:p>
                  </a:txBody>
                  <a:tcPr/>
                </a:tc>
              </a:tr>
              <a:tr h="395263">
                <a:tc>
                  <a:txBody>
                    <a:bodyPr/>
                    <a:lstStyle/>
                    <a:p>
                      <a:pPr algn="ctr"/>
                      <a:r>
                        <a:rPr lang="en-US" sz="2400" b="1" dirty="0" smtClean="0">
                          <a:solidFill>
                            <a:srgbClr val="FF0000"/>
                          </a:solidFill>
                        </a:rPr>
                        <a:t>B</a:t>
                      </a:r>
                      <a:endParaRPr lang="en-US" sz="2400" b="1" dirty="0">
                        <a:solidFill>
                          <a:srgbClr val="FF0000"/>
                        </a:solidFill>
                      </a:endParaRPr>
                    </a:p>
                  </a:txBody>
                  <a:tcPr/>
                </a:tc>
                <a:tc>
                  <a:txBody>
                    <a:bodyPr/>
                    <a:lstStyle/>
                    <a:p>
                      <a:pPr algn="ctr"/>
                      <a:r>
                        <a:rPr lang="en-US" sz="2400" b="1" dirty="0" smtClean="0">
                          <a:solidFill>
                            <a:srgbClr val="FF0000"/>
                          </a:solidFill>
                        </a:rPr>
                        <a:t>Normal</a:t>
                      </a:r>
                      <a:endParaRPr lang="en-US" sz="24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a:t>
                      </a:r>
                    </a:p>
                  </a:txBody>
                  <a:tcPr/>
                </a:tc>
                <a:tc>
                  <a:txBody>
                    <a:bodyPr/>
                    <a:lstStyle/>
                    <a:p>
                      <a:pPr algn="ctr"/>
                      <a:r>
                        <a:rPr lang="en-US" sz="2400" b="1" dirty="0" smtClean="0">
                          <a:solidFill>
                            <a:srgbClr val="FF0000"/>
                          </a:solidFill>
                        </a:rPr>
                        <a:t>Normal</a:t>
                      </a:r>
                      <a:endParaRPr lang="en-US" sz="2400" b="1" dirty="0">
                        <a:solidFill>
                          <a:srgbClr val="FF0000"/>
                        </a:solidFill>
                      </a:endParaRPr>
                    </a:p>
                  </a:txBody>
                  <a:tcPr/>
                </a:tc>
                <a:tc>
                  <a:txBody>
                    <a:bodyPr/>
                    <a:lstStyle/>
                    <a:p>
                      <a:pPr algn="ctr"/>
                      <a:r>
                        <a:rPr lang="en-US" sz="2400" b="1" dirty="0" smtClean="0">
                          <a:solidFill>
                            <a:srgbClr val="FF0000"/>
                          </a:solidFill>
                        </a:rPr>
                        <a:t>Normal</a:t>
                      </a:r>
                      <a:endParaRPr lang="en-US" sz="2400"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Normal</a:t>
                      </a:r>
                    </a:p>
                  </a:txBody>
                  <a:tcPr/>
                </a:tc>
              </a:tr>
              <a:tr h="682234">
                <a:tc>
                  <a:txBody>
                    <a:bodyPr/>
                    <a:lstStyle/>
                    <a:p>
                      <a:pPr algn="ctr"/>
                      <a:r>
                        <a:rPr lang="en-US" sz="2400" dirty="0" smtClean="0"/>
                        <a:t>C</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r h="682234">
                <a:tc>
                  <a:txBody>
                    <a:bodyPr/>
                    <a:lstStyle/>
                    <a:p>
                      <a:pPr algn="ctr"/>
                      <a:r>
                        <a:rPr lang="en-US" sz="2400" dirty="0" smtClean="0"/>
                        <a:t>D</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↓/Normal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c>
                  <a:txBody>
                    <a:bodyPr/>
                    <a:lstStyle/>
                    <a:p>
                      <a:pPr algn="ctr"/>
                      <a:r>
                        <a:rPr lang="en-US" sz="2400" dirty="0" smtClean="0"/>
                        <a:t>Normal</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txBody>
                  <a:tcPr/>
                </a:tc>
              </a:tr>
            </a:tbl>
          </a:graphicData>
        </a:graphic>
      </p:graphicFrame>
    </p:spTree>
    <p:extLst>
      <p:ext uri="{BB962C8B-B14F-4D97-AF65-F5344CB8AC3E}">
        <p14:creationId xmlns:p14="http://schemas.microsoft.com/office/powerpoint/2010/main" val="75616317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685800"/>
            <a:ext cx="2971800" cy="533399"/>
          </a:xfrm>
          <a:prstGeom prst="rect">
            <a:avLst/>
          </a:prstGeom>
          <a:noFill/>
        </p:spPr>
        <p:txBody>
          <a:bodyPr wrap="square" rtlCol="0">
            <a:spAutoFit/>
          </a:bodyPr>
          <a:lstStyle/>
          <a:p>
            <a:r>
              <a:rPr lang="en-US" sz="2800" b="1" dirty="0" smtClean="0"/>
              <a:t>↓</a:t>
            </a:r>
            <a:r>
              <a:rPr lang="en-US" sz="2800" dirty="0" smtClean="0"/>
              <a:t> PO4, </a:t>
            </a:r>
            <a:r>
              <a:rPr lang="en-US" sz="2800" b="1" dirty="0" smtClean="0"/>
              <a:t>↑</a:t>
            </a:r>
            <a:r>
              <a:rPr lang="en-US" sz="2800" dirty="0" err="1" smtClean="0"/>
              <a:t>Alk</a:t>
            </a:r>
            <a:r>
              <a:rPr lang="en-US" sz="2800" dirty="0" smtClean="0"/>
              <a:t> </a:t>
            </a:r>
            <a:r>
              <a:rPr lang="en-US" sz="2800" dirty="0" err="1" smtClean="0"/>
              <a:t>Phos</a:t>
            </a:r>
            <a:endParaRPr lang="en-US" sz="2800" dirty="0"/>
          </a:p>
        </p:txBody>
      </p:sp>
      <p:sp>
        <p:nvSpPr>
          <p:cNvPr id="4" name="TextBox 3"/>
          <p:cNvSpPr txBox="1"/>
          <p:nvPr/>
        </p:nvSpPr>
        <p:spPr>
          <a:xfrm>
            <a:off x="4191000" y="1600200"/>
            <a:ext cx="762000" cy="523220"/>
          </a:xfrm>
          <a:prstGeom prst="rect">
            <a:avLst/>
          </a:prstGeom>
          <a:noFill/>
          <a:ln>
            <a:solidFill>
              <a:schemeClr val="tx1"/>
            </a:solidFill>
            <a:prstDash val="dash"/>
          </a:ln>
        </p:spPr>
        <p:txBody>
          <a:bodyPr wrap="square" rtlCol="0">
            <a:spAutoFit/>
          </a:bodyPr>
          <a:lstStyle/>
          <a:p>
            <a:r>
              <a:rPr lang="en-US" sz="2800" dirty="0" smtClean="0"/>
              <a:t>PTH</a:t>
            </a:r>
            <a:endParaRPr lang="en-US" sz="2800" dirty="0"/>
          </a:p>
        </p:txBody>
      </p:sp>
      <p:sp>
        <p:nvSpPr>
          <p:cNvPr id="5" name="TextBox 4"/>
          <p:cNvSpPr txBox="1"/>
          <p:nvPr/>
        </p:nvSpPr>
        <p:spPr>
          <a:xfrm>
            <a:off x="1828800" y="2057400"/>
            <a:ext cx="533400" cy="523220"/>
          </a:xfrm>
          <a:prstGeom prst="rect">
            <a:avLst/>
          </a:prstGeom>
          <a:noFill/>
        </p:spPr>
        <p:txBody>
          <a:bodyPr wrap="square" rtlCol="0">
            <a:spAutoFit/>
          </a:bodyPr>
          <a:lstStyle/>
          <a:p>
            <a:r>
              <a:rPr lang="en-US" sz="2800" b="1" dirty="0" smtClean="0"/>
              <a:t>↑</a:t>
            </a:r>
            <a:endParaRPr lang="en-US" sz="2800" b="1" dirty="0"/>
          </a:p>
        </p:txBody>
      </p:sp>
      <p:sp>
        <p:nvSpPr>
          <p:cNvPr id="6" name="TextBox 5"/>
          <p:cNvSpPr txBox="1"/>
          <p:nvPr/>
        </p:nvSpPr>
        <p:spPr>
          <a:xfrm>
            <a:off x="6629400" y="2057400"/>
            <a:ext cx="1295400" cy="523220"/>
          </a:xfrm>
          <a:prstGeom prst="rect">
            <a:avLst/>
          </a:prstGeom>
          <a:noFill/>
        </p:spPr>
        <p:txBody>
          <a:bodyPr wrap="square" rtlCol="0">
            <a:spAutoFit/>
          </a:bodyPr>
          <a:lstStyle/>
          <a:p>
            <a:r>
              <a:rPr lang="en-US" sz="2800" b="1" dirty="0" smtClean="0"/>
              <a:t>Normal</a:t>
            </a:r>
            <a:endParaRPr lang="en-US" sz="2800" b="1" dirty="0"/>
          </a:p>
        </p:txBody>
      </p:sp>
      <p:sp>
        <p:nvSpPr>
          <p:cNvPr id="7" name="TextBox 6"/>
          <p:cNvSpPr txBox="1"/>
          <p:nvPr/>
        </p:nvSpPr>
        <p:spPr>
          <a:xfrm>
            <a:off x="5791200" y="2971800"/>
            <a:ext cx="3124200" cy="1446550"/>
          </a:xfrm>
          <a:prstGeom prst="rect">
            <a:avLst/>
          </a:prstGeom>
          <a:noFill/>
          <a:ln w="28575">
            <a:solidFill>
              <a:schemeClr val="tx1"/>
            </a:solidFill>
          </a:ln>
        </p:spPr>
        <p:txBody>
          <a:bodyPr wrap="square" rtlCol="0">
            <a:spAutoFit/>
          </a:bodyPr>
          <a:lstStyle/>
          <a:p>
            <a:pPr algn="ctr"/>
            <a:r>
              <a:rPr lang="en-US" sz="2200" dirty="0" smtClean="0"/>
              <a:t>FAMILIAL HYPOPHOSPHATEMIC RICKETS</a:t>
            </a:r>
          </a:p>
          <a:p>
            <a:pPr algn="ctr"/>
            <a:r>
              <a:rPr lang="en-US" sz="2200" dirty="0" smtClean="0"/>
              <a:t>Phosphate wasting</a:t>
            </a:r>
          </a:p>
        </p:txBody>
      </p:sp>
      <p:sp>
        <p:nvSpPr>
          <p:cNvPr id="8" name="TextBox 7"/>
          <p:cNvSpPr txBox="1"/>
          <p:nvPr/>
        </p:nvSpPr>
        <p:spPr>
          <a:xfrm>
            <a:off x="3581400" y="4191000"/>
            <a:ext cx="1600200" cy="523220"/>
          </a:xfrm>
          <a:prstGeom prst="rect">
            <a:avLst/>
          </a:prstGeom>
          <a:noFill/>
          <a:ln>
            <a:solidFill>
              <a:schemeClr val="tx1"/>
            </a:solidFill>
            <a:prstDash val="dash"/>
          </a:ln>
        </p:spPr>
        <p:txBody>
          <a:bodyPr wrap="square" rtlCol="0">
            <a:spAutoFit/>
          </a:bodyPr>
          <a:lstStyle/>
          <a:p>
            <a:r>
              <a:rPr lang="en-US" sz="2800" dirty="0" err="1" smtClean="0"/>
              <a:t>Vit</a:t>
            </a:r>
            <a:r>
              <a:rPr lang="en-US" sz="2800" dirty="0" smtClean="0"/>
              <a:t> D 1,25</a:t>
            </a:r>
            <a:endParaRPr lang="en-US" sz="2800" dirty="0"/>
          </a:p>
        </p:txBody>
      </p:sp>
      <p:sp>
        <p:nvSpPr>
          <p:cNvPr id="9" name="TextBox 8"/>
          <p:cNvSpPr txBox="1"/>
          <p:nvPr/>
        </p:nvSpPr>
        <p:spPr>
          <a:xfrm>
            <a:off x="1371600" y="2895600"/>
            <a:ext cx="1371600" cy="523220"/>
          </a:xfrm>
          <a:prstGeom prst="rect">
            <a:avLst/>
          </a:prstGeom>
          <a:noFill/>
          <a:ln>
            <a:solidFill>
              <a:schemeClr val="tx1"/>
            </a:solidFill>
            <a:prstDash val="dash"/>
          </a:ln>
        </p:spPr>
        <p:txBody>
          <a:bodyPr wrap="square" rtlCol="0">
            <a:spAutoFit/>
          </a:bodyPr>
          <a:lstStyle/>
          <a:p>
            <a:r>
              <a:rPr lang="en-US" sz="2800" dirty="0" err="1" smtClean="0"/>
              <a:t>Vit</a:t>
            </a:r>
            <a:r>
              <a:rPr lang="en-US" sz="2800" dirty="0" smtClean="0"/>
              <a:t> D 25</a:t>
            </a:r>
            <a:endParaRPr lang="en-US" sz="2800" dirty="0"/>
          </a:p>
        </p:txBody>
      </p:sp>
      <p:sp>
        <p:nvSpPr>
          <p:cNvPr id="10" name="TextBox 9"/>
          <p:cNvSpPr txBox="1"/>
          <p:nvPr/>
        </p:nvSpPr>
        <p:spPr>
          <a:xfrm>
            <a:off x="3505200" y="3352800"/>
            <a:ext cx="1447800" cy="523220"/>
          </a:xfrm>
          <a:prstGeom prst="rect">
            <a:avLst/>
          </a:prstGeom>
          <a:noFill/>
        </p:spPr>
        <p:txBody>
          <a:bodyPr wrap="square" rtlCol="0">
            <a:spAutoFit/>
          </a:bodyPr>
          <a:lstStyle/>
          <a:p>
            <a:r>
              <a:rPr lang="en-US" sz="2800" b="1" dirty="0" smtClean="0"/>
              <a:t>Normal</a:t>
            </a:r>
            <a:endParaRPr lang="en-US" sz="2800" b="1" dirty="0"/>
          </a:p>
        </p:txBody>
      </p:sp>
      <p:sp>
        <p:nvSpPr>
          <p:cNvPr id="11" name="TextBox 10"/>
          <p:cNvSpPr txBox="1"/>
          <p:nvPr/>
        </p:nvSpPr>
        <p:spPr>
          <a:xfrm>
            <a:off x="457200" y="3200400"/>
            <a:ext cx="533400" cy="523220"/>
          </a:xfrm>
          <a:prstGeom prst="rect">
            <a:avLst/>
          </a:prstGeom>
          <a:noFill/>
        </p:spPr>
        <p:txBody>
          <a:bodyPr wrap="square" rtlCol="0">
            <a:spAutoFit/>
          </a:bodyPr>
          <a:lstStyle/>
          <a:p>
            <a:r>
              <a:rPr lang="en-US" sz="2800" b="1" dirty="0" smtClean="0"/>
              <a:t>↓</a:t>
            </a:r>
            <a:endParaRPr lang="en-US" sz="2800" b="1" dirty="0"/>
          </a:p>
        </p:txBody>
      </p:sp>
      <p:sp>
        <p:nvSpPr>
          <p:cNvPr id="13" name="TextBox 12"/>
          <p:cNvSpPr txBox="1"/>
          <p:nvPr/>
        </p:nvSpPr>
        <p:spPr>
          <a:xfrm>
            <a:off x="5486400" y="4724400"/>
            <a:ext cx="533400" cy="523220"/>
          </a:xfrm>
          <a:prstGeom prst="rect">
            <a:avLst/>
          </a:prstGeom>
          <a:noFill/>
        </p:spPr>
        <p:txBody>
          <a:bodyPr wrap="square" rtlCol="0">
            <a:spAutoFit/>
          </a:bodyPr>
          <a:lstStyle/>
          <a:p>
            <a:r>
              <a:rPr lang="en-US" sz="2800" b="1" dirty="0" smtClean="0"/>
              <a:t>↑</a:t>
            </a:r>
            <a:endParaRPr lang="en-US" sz="2800" b="1" dirty="0"/>
          </a:p>
        </p:txBody>
      </p:sp>
      <p:sp>
        <p:nvSpPr>
          <p:cNvPr id="14" name="TextBox 13"/>
          <p:cNvSpPr txBox="1"/>
          <p:nvPr/>
        </p:nvSpPr>
        <p:spPr>
          <a:xfrm>
            <a:off x="2743200" y="4724400"/>
            <a:ext cx="533400" cy="523220"/>
          </a:xfrm>
          <a:prstGeom prst="rect">
            <a:avLst/>
          </a:prstGeom>
          <a:noFill/>
        </p:spPr>
        <p:txBody>
          <a:bodyPr wrap="square" rtlCol="0">
            <a:spAutoFit/>
          </a:bodyPr>
          <a:lstStyle/>
          <a:p>
            <a:r>
              <a:rPr lang="en-US" sz="2800" b="1" dirty="0" smtClean="0"/>
              <a:t>↓</a:t>
            </a:r>
            <a:endParaRPr lang="en-US" sz="2800" b="1" dirty="0"/>
          </a:p>
        </p:txBody>
      </p:sp>
      <p:sp>
        <p:nvSpPr>
          <p:cNvPr id="16" name="TextBox 15"/>
          <p:cNvSpPr txBox="1"/>
          <p:nvPr/>
        </p:nvSpPr>
        <p:spPr>
          <a:xfrm>
            <a:off x="4724400" y="5673804"/>
            <a:ext cx="4114800" cy="1107996"/>
          </a:xfrm>
          <a:prstGeom prst="rect">
            <a:avLst/>
          </a:prstGeom>
          <a:noFill/>
          <a:ln w="28575">
            <a:solidFill>
              <a:schemeClr val="tx1"/>
            </a:solidFill>
          </a:ln>
        </p:spPr>
        <p:txBody>
          <a:bodyPr wrap="square" rtlCol="0">
            <a:spAutoFit/>
          </a:bodyPr>
          <a:lstStyle/>
          <a:p>
            <a:pPr algn="ctr"/>
            <a:r>
              <a:rPr lang="en-US" sz="2200" dirty="0" err="1" smtClean="0"/>
              <a:t>Vit</a:t>
            </a:r>
            <a:r>
              <a:rPr lang="en-US" sz="2200" dirty="0" smtClean="0"/>
              <a:t> D DEPENDENT RICKETS TYPE 2</a:t>
            </a:r>
          </a:p>
          <a:p>
            <a:pPr algn="ctr"/>
            <a:r>
              <a:rPr lang="en-US" sz="2200" dirty="0" smtClean="0"/>
              <a:t>aka VITAMIN D RESISTANT RICKETS</a:t>
            </a:r>
          </a:p>
          <a:p>
            <a:pPr algn="ctr"/>
            <a:r>
              <a:rPr lang="en-US" sz="2200" dirty="0" smtClean="0"/>
              <a:t>Mutation in Vitamin D receptor</a:t>
            </a:r>
            <a:endParaRPr lang="en-US" sz="2400" dirty="0" smtClean="0"/>
          </a:p>
        </p:txBody>
      </p:sp>
      <p:sp>
        <p:nvSpPr>
          <p:cNvPr id="17" name="TextBox 16"/>
          <p:cNvSpPr txBox="1"/>
          <p:nvPr/>
        </p:nvSpPr>
        <p:spPr>
          <a:xfrm>
            <a:off x="304800" y="5673804"/>
            <a:ext cx="4038600" cy="1107996"/>
          </a:xfrm>
          <a:prstGeom prst="rect">
            <a:avLst/>
          </a:prstGeom>
          <a:noFill/>
          <a:ln w="28575">
            <a:solidFill>
              <a:schemeClr val="tx1"/>
            </a:solidFill>
          </a:ln>
        </p:spPr>
        <p:txBody>
          <a:bodyPr wrap="square" rtlCol="0">
            <a:spAutoFit/>
          </a:bodyPr>
          <a:lstStyle/>
          <a:p>
            <a:pPr algn="ctr"/>
            <a:r>
              <a:rPr lang="en-US" sz="2200" dirty="0" err="1" smtClean="0"/>
              <a:t>Vit</a:t>
            </a:r>
            <a:r>
              <a:rPr lang="en-US" sz="2200" dirty="0" smtClean="0"/>
              <a:t> D DEPENDENT RICKETS TYPE 1</a:t>
            </a:r>
          </a:p>
          <a:p>
            <a:pPr algn="ctr"/>
            <a:r>
              <a:rPr lang="en-US" sz="2200" dirty="0" smtClean="0"/>
              <a:t>Can’t convert  25 </a:t>
            </a:r>
            <a:r>
              <a:rPr lang="en-US" sz="2200" dirty="0" smtClean="0">
                <a:sym typeface="Wingdings" pitchFamily="2" charset="2"/>
              </a:rPr>
              <a:t> 1,25</a:t>
            </a:r>
          </a:p>
          <a:p>
            <a:pPr algn="ctr"/>
            <a:r>
              <a:rPr lang="en-US" sz="2200" dirty="0" smtClean="0">
                <a:sym typeface="Wingdings" pitchFamily="2" charset="2"/>
              </a:rPr>
              <a:t>Defect in 1</a:t>
            </a:r>
            <a:r>
              <a:rPr lang="el-GR" sz="2200" dirty="0" smtClean="0">
                <a:sym typeface="Wingdings" pitchFamily="2" charset="2"/>
              </a:rPr>
              <a:t>α</a:t>
            </a:r>
            <a:r>
              <a:rPr lang="en-US" sz="2200" dirty="0" smtClean="0">
                <a:sym typeface="Wingdings" pitchFamily="2" charset="2"/>
              </a:rPr>
              <a:t>-</a:t>
            </a:r>
            <a:r>
              <a:rPr lang="en-US" sz="2200" dirty="0" err="1" smtClean="0">
                <a:sym typeface="Wingdings" pitchFamily="2" charset="2"/>
              </a:rPr>
              <a:t>hydroxylase</a:t>
            </a:r>
            <a:endParaRPr lang="en-US" sz="2200" dirty="0" smtClean="0"/>
          </a:p>
        </p:txBody>
      </p:sp>
      <p:sp>
        <p:nvSpPr>
          <p:cNvPr id="18" name="TextBox 17"/>
          <p:cNvSpPr txBox="1"/>
          <p:nvPr/>
        </p:nvSpPr>
        <p:spPr>
          <a:xfrm>
            <a:off x="228600" y="4191000"/>
            <a:ext cx="1981200" cy="769441"/>
          </a:xfrm>
          <a:prstGeom prst="rect">
            <a:avLst/>
          </a:prstGeom>
          <a:noFill/>
          <a:ln w="28575">
            <a:solidFill>
              <a:schemeClr val="tx1"/>
            </a:solidFill>
          </a:ln>
        </p:spPr>
        <p:txBody>
          <a:bodyPr wrap="square" rtlCol="0">
            <a:spAutoFit/>
          </a:bodyPr>
          <a:lstStyle/>
          <a:p>
            <a:pPr algn="ctr"/>
            <a:r>
              <a:rPr lang="en-US" sz="2200" dirty="0" err="1" smtClean="0"/>
              <a:t>Vit</a:t>
            </a:r>
            <a:r>
              <a:rPr lang="en-US" sz="2200" dirty="0" smtClean="0"/>
              <a:t> D DEFICIENT RICKETS</a:t>
            </a:r>
          </a:p>
        </p:txBody>
      </p:sp>
      <p:sp>
        <p:nvSpPr>
          <p:cNvPr id="19" name="Title 1"/>
          <p:cNvSpPr txBox="1">
            <a:spLocks/>
          </p:cNvSpPr>
          <p:nvPr/>
        </p:nvSpPr>
        <p:spPr>
          <a:xfrm>
            <a:off x="457200"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Rickets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cxnSp>
        <p:nvCxnSpPr>
          <p:cNvPr id="26" name="Straight Arrow Connector 25"/>
          <p:cNvCxnSpPr/>
          <p:nvPr/>
        </p:nvCxnSpPr>
        <p:spPr>
          <a:xfrm rot="5400000">
            <a:off x="4382294" y="13327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2362200" y="1828800"/>
            <a:ext cx="1754188" cy="3810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030788" y="1828800"/>
            <a:ext cx="1522412"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1867694" y="27043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7049294" y="27043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914400" y="3124200"/>
            <a:ext cx="382588" cy="152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819400" y="3124200"/>
            <a:ext cx="912812"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a:off x="496094" y="39235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4039394" y="3961606"/>
            <a:ext cx="3048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5601494" y="54475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2780506" y="5447506"/>
            <a:ext cx="381000"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0800000" flipV="1">
            <a:off x="3200400" y="4495800"/>
            <a:ext cx="306388"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57800" y="4495800"/>
            <a:ext cx="381000" cy="304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Congenital Adrenal Hyperplasia</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1752600"/>
            <a:ext cx="8305800" cy="4039122"/>
          </a:xfrm>
          <a:prstGeom prst="rect">
            <a:avLst/>
          </a:prstGeom>
          <a:noFill/>
          <a:ln w="9525">
            <a:noFill/>
            <a:miter lim="800000"/>
            <a:headEnd/>
            <a:tailEnd/>
          </a:ln>
          <a:effectLst/>
        </p:spPr>
      </p:pic>
      <p:sp>
        <p:nvSpPr>
          <p:cNvPr id="7" name="Multiply 6"/>
          <p:cNvSpPr/>
          <p:nvPr/>
        </p:nvSpPr>
        <p:spPr>
          <a:xfrm>
            <a:off x="3352800" y="3886200"/>
            <a:ext cx="609600" cy="533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p:cNvSpPr/>
          <p:nvPr/>
        </p:nvSpPr>
        <p:spPr>
          <a:xfrm>
            <a:off x="1219200" y="3886200"/>
            <a:ext cx="609600" cy="533400"/>
          </a:xfrm>
          <a:prstGeom prst="mathMultipl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a:spLocks noGrp="1"/>
          </p:cNvSpPr>
          <p:nvPr>
            <p:ph sz="quarter" idx="1"/>
          </p:nvPr>
        </p:nvSpPr>
        <p:spPr>
          <a:xfrm>
            <a:off x="2895600" y="6172200"/>
            <a:ext cx="1524000" cy="457200"/>
          </a:xfrm>
        </p:spPr>
        <p:txBody>
          <a:bodyPr>
            <a:normAutofit fontScale="92500" lnSpcReduction="20000"/>
          </a:bodyPr>
          <a:lstStyle/>
          <a:p>
            <a:pPr>
              <a:buNone/>
            </a:pPr>
            <a:r>
              <a:rPr lang="en-US" dirty="0" smtClean="0">
                <a:latin typeface="Calibri"/>
              </a:rPr>
              <a:t>↑ ACTH</a:t>
            </a:r>
            <a:endParaRPr lang="en-US" dirty="0"/>
          </a:p>
        </p:txBody>
      </p:sp>
      <p:sp>
        <p:nvSpPr>
          <p:cNvPr id="11" name="Down Arrow 10"/>
          <p:cNvSpPr/>
          <p:nvPr/>
        </p:nvSpPr>
        <p:spPr>
          <a:xfrm>
            <a:off x="762000" y="5562600"/>
            <a:ext cx="1524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3048000" y="4876800"/>
            <a:ext cx="152400" cy="304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a:off x="3276600" y="5638800"/>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9" idx="3"/>
          </p:cNvCxnSpPr>
          <p:nvPr/>
        </p:nvCxnSpPr>
        <p:spPr>
          <a:xfrm flipV="1">
            <a:off x="4419600" y="5410200"/>
            <a:ext cx="1524000" cy="990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9" name="Up Arrow 18"/>
          <p:cNvSpPr/>
          <p:nvPr/>
        </p:nvSpPr>
        <p:spPr>
          <a:xfrm>
            <a:off x="7924800" y="4267200"/>
            <a:ext cx="152400" cy="4572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0" y="3429000"/>
            <a:ext cx="457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4419600" y="3352800"/>
            <a:ext cx="152400" cy="4572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fade">
                                      <p:cBhvr>
                                        <p:cTn id="33" dur="20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build="p"/>
      <p:bldP spid="11" grpId="0" animBg="1"/>
      <p:bldP spid="12" grpId="0" animBg="1"/>
      <p:bldP spid="19"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Adrenal Gland Disorders</a:t>
            </a:r>
            <a:endParaRPr lang="en-US" sz="6000" dirty="0"/>
          </a:p>
        </p:txBody>
      </p:sp>
      <p:sp>
        <p:nvSpPr>
          <p:cNvPr id="3" name="Content Placeholder 2"/>
          <p:cNvSpPr>
            <a:spLocks noGrp="1"/>
          </p:cNvSpPr>
          <p:nvPr>
            <p:ph idx="1"/>
          </p:nvPr>
        </p:nvSpPr>
        <p:spPr/>
        <p:txBody>
          <a:bodyPr/>
          <a:lstStyle/>
          <a:p>
            <a:r>
              <a:rPr lang="en-US" sz="4000" dirty="0" smtClean="0"/>
              <a:t>Addison Disease and Adrenal Insufficiency</a:t>
            </a:r>
          </a:p>
          <a:p>
            <a:r>
              <a:rPr lang="en-US" sz="4000" dirty="0" smtClean="0"/>
              <a:t>Cushing Syndrome</a:t>
            </a:r>
          </a:p>
          <a:p>
            <a:endParaRPr lang="en-US"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305800" cy="5105400"/>
          </a:xfrm>
        </p:spPr>
        <p:txBody>
          <a:bodyPr>
            <a:normAutofit/>
          </a:bodyPr>
          <a:lstStyle/>
          <a:p>
            <a:pPr marL="274320" indent="-274320" fontAlgn="auto">
              <a:spcAft>
                <a:spcPts val="0"/>
              </a:spcAft>
              <a:buFont typeface="Wingdings 2"/>
              <a:buNone/>
              <a:defRPr/>
            </a:pPr>
            <a:r>
              <a:rPr lang="en-US" sz="2400" dirty="0" smtClean="0"/>
              <a:t>A 12-year-old boy who has chronic lymphocytic </a:t>
            </a:r>
            <a:r>
              <a:rPr lang="en-US" sz="2400" dirty="0" err="1" smtClean="0"/>
              <a:t>thyroiditis</a:t>
            </a:r>
            <a:r>
              <a:rPr lang="en-US" sz="2400" dirty="0" smtClean="0"/>
              <a:t> presents to the emergency department with a 1-week history of nausea, vomiting, and muscle pains. On physical examination, the child is dehydrated, has a blood pressure of 80/40 mm Hg and a heart rate of 110 beats/min, and appears tanned even though it is November and he lives in Minnesota. You suspect adrenal insufficiency (Addison disease) and order laboratory tests for serum </a:t>
            </a:r>
            <a:r>
              <a:rPr lang="en-US" sz="2400" dirty="0" err="1" smtClean="0"/>
              <a:t>cortisol</a:t>
            </a:r>
            <a:r>
              <a:rPr lang="en-US" sz="2400" dirty="0" smtClean="0"/>
              <a:t> and </a:t>
            </a:r>
            <a:r>
              <a:rPr lang="en-US" sz="2400" dirty="0" err="1" smtClean="0"/>
              <a:t>adrenocorticotropic</a:t>
            </a:r>
            <a:r>
              <a:rPr lang="en-US" sz="2400" dirty="0" smtClean="0"/>
              <a:t> hormone as well as serum and urine electrolytes.</a:t>
            </a:r>
          </a:p>
          <a:p>
            <a:pPr marL="274320" indent="-274320" fontAlgn="auto">
              <a:spcAft>
                <a:spcPts val="0"/>
              </a:spcAft>
              <a:buFont typeface="Wingdings 2"/>
              <a:buNone/>
              <a:defRPr/>
            </a:pPr>
            <a:endParaRPr lang="en-US" sz="2400" dirty="0"/>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#17</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562600"/>
          </a:xfrm>
        </p:spPr>
        <p:txBody>
          <a:bodyPr>
            <a:normAutofit/>
          </a:bodyPr>
          <a:lstStyle/>
          <a:p>
            <a:pPr marL="274320" indent="-274320" fontAlgn="auto">
              <a:spcAft>
                <a:spcPts val="0"/>
              </a:spcAft>
              <a:buFont typeface="Wingdings 2"/>
              <a:buNone/>
              <a:defRPr/>
            </a:pPr>
            <a:r>
              <a:rPr lang="en-US" sz="2400" dirty="0" smtClean="0"/>
              <a:t>Of the following, the MOST typical electrolyte pattern for primary adrenal insufficiency is:</a:t>
            </a:r>
          </a:p>
          <a:p>
            <a:pPr marL="274320" indent="-274320" fontAlgn="auto">
              <a:spcAft>
                <a:spcPts val="0"/>
              </a:spcAft>
              <a:buFont typeface="Wingdings 2"/>
              <a:buNone/>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6349244"/>
              </p:ext>
            </p:extLst>
          </p:nvPr>
        </p:nvGraphicFramePr>
        <p:xfrm>
          <a:off x="152400" y="2286000"/>
          <a:ext cx="8686800" cy="4419603"/>
        </p:xfrm>
        <a:graphic>
          <a:graphicData uri="http://schemas.openxmlformats.org/drawingml/2006/table">
            <a:tbl>
              <a:tblPr/>
              <a:tblGrid>
                <a:gridCol w="628322"/>
                <a:gridCol w="1200478"/>
                <a:gridCol w="1219200"/>
                <a:gridCol w="1295400"/>
                <a:gridCol w="1219200"/>
                <a:gridCol w="609600"/>
                <a:gridCol w="1219200"/>
                <a:gridCol w="1295400"/>
              </a:tblGrid>
              <a:tr h="454352">
                <a:tc>
                  <a:txBody>
                    <a:bodyPr/>
                    <a:lstStyle/>
                    <a:p>
                      <a:pPr marL="0" marR="0">
                        <a:lnSpc>
                          <a:spcPts val="1500"/>
                        </a:lnSpc>
                        <a:spcBef>
                          <a:spcPts val="0"/>
                        </a:spcBef>
                        <a:spcAft>
                          <a:spcPts val="0"/>
                        </a:spcAft>
                      </a:pPr>
                      <a:endParaRPr lang="en-US" sz="700" dirty="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SERUM </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ts val="1500"/>
                        </a:lnSpc>
                        <a:spcBef>
                          <a:spcPts val="0"/>
                        </a:spcBef>
                        <a:spcAft>
                          <a:spcPts val="0"/>
                        </a:spcAft>
                      </a:pPr>
                      <a:endParaRPr lang="en-US" sz="1600" dirty="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URINE </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r>
              <a:tr h="1693491">
                <a:tc>
                  <a:txBody>
                    <a:bodyPr/>
                    <a:lstStyle/>
                    <a:p>
                      <a:pPr marL="0" marR="0">
                        <a:lnSpc>
                          <a:spcPts val="1500"/>
                        </a:lnSpc>
                        <a:spcBef>
                          <a:spcPts val="0"/>
                        </a:spcBef>
                        <a:spcAft>
                          <a:spcPts val="0"/>
                        </a:spcAft>
                      </a:pPr>
                      <a:endParaRPr lang="en-US" sz="1600" dirty="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Sodium</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Potassium</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Chloride</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err="1" smtClean="0">
                          <a:solidFill>
                            <a:schemeClr val="tx1"/>
                          </a:solidFill>
                          <a:latin typeface="Verdana"/>
                          <a:ea typeface="Times New Roman"/>
                          <a:cs typeface="Times New Roman"/>
                        </a:rPr>
                        <a:t>Bicarb</a:t>
                      </a: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endParaRPr lang="en-US" sz="1600" b="1" dirty="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Sodium</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Potassium</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a:solidFill>
                            <a:schemeClr val="tx1"/>
                          </a:solidFill>
                          <a:latin typeface="Verdana"/>
                          <a:ea typeface="Times New Roman"/>
                          <a:cs typeface="Times New Roman"/>
                        </a:rPr>
                        <a:t>A</a:t>
                      </a:r>
                      <a:endParaRPr lang="en-US" sz="1600" b="1">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128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6.8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95</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12</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dirty="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43</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6</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a:solidFill>
                            <a:schemeClr val="tx1"/>
                          </a:solidFill>
                          <a:latin typeface="Verdana"/>
                          <a:ea typeface="Times New Roman"/>
                          <a:cs typeface="Times New Roman"/>
                        </a:rPr>
                        <a:t>B</a:t>
                      </a:r>
                      <a:endParaRPr lang="en-US" sz="1600" b="1">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128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3.2</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85</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20</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43</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6</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a:solidFill>
                            <a:schemeClr val="tx1"/>
                          </a:solidFill>
                          <a:latin typeface="Verdana"/>
                          <a:ea typeface="Times New Roman"/>
                          <a:cs typeface="Times New Roman"/>
                        </a:rPr>
                        <a:t>C</a:t>
                      </a:r>
                      <a:endParaRPr lang="en-US" sz="1600" b="1">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146</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6.8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110</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12</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2</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6</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a:solidFill>
                            <a:schemeClr val="tx1"/>
                          </a:solidFill>
                          <a:latin typeface="Verdana"/>
                          <a:ea typeface="Times New Roman"/>
                          <a:cs typeface="Times New Roman"/>
                        </a:rPr>
                        <a:t>D</a:t>
                      </a:r>
                      <a:endParaRPr lang="en-US" sz="1600" b="1">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128</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6.8</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95</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3</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36</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E</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128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3.2</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85</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21</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3</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36</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#17</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534400" cy="5562600"/>
          </a:xfrm>
        </p:spPr>
        <p:txBody>
          <a:bodyPr>
            <a:normAutofit/>
          </a:bodyPr>
          <a:lstStyle/>
          <a:p>
            <a:pPr marL="274320" indent="-274320" fontAlgn="auto">
              <a:spcAft>
                <a:spcPts val="0"/>
              </a:spcAft>
              <a:buFont typeface="Wingdings 2"/>
              <a:buNone/>
              <a:defRPr/>
            </a:pPr>
            <a:r>
              <a:rPr lang="en-US" sz="2400" dirty="0" smtClean="0"/>
              <a:t>Of the following, the MOST typical electrolyte pattern for primary adrenal insufficiency is:</a:t>
            </a:r>
          </a:p>
          <a:p>
            <a:pPr marL="274320" indent="-274320" fontAlgn="auto">
              <a:spcAft>
                <a:spcPts val="0"/>
              </a:spcAft>
              <a:buFont typeface="Wingdings 2"/>
              <a:buNone/>
              <a:defRPr/>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37995833"/>
              </p:ext>
            </p:extLst>
          </p:nvPr>
        </p:nvGraphicFramePr>
        <p:xfrm>
          <a:off x="152400" y="2286000"/>
          <a:ext cx="8686800" cy="4419603"/>
        </p:xfrm>
        <a:graphic>
          <a:graphicData uri="http://schemas.openxmlformats.org/drawingml/2006/table">
            <a:tbl>
              <a:tblPr/>
              <a:tblGrid>
                <a:gridCol w="628322"/>
                <a:gridCol w="1200478"/>
                <a:gridCol w="1219200"/>
                <a:gridCol w="1295400"/>
                <a:gridCol w="1219200"/>
                <a:gridCol w="609600"/>
                <a:gridCol w="1219200"/>
                <a:gridCol w="1295400"/>
              </a:tblGrid>
              <a:tr h="454352">
                <a:tc>
                  <a:txBody>
                    <a:bodyPr/>
                    <a:lstStyle/>
                    <a:p>
                      <a:pPr marL="0" marR="0">
                        <a:lnSpc>
                          <a:spcPts val="1500"/>
                        </a:lnSpc>
                        <a:spcBef>
                          <a:spcPts val="0"/>
                        </a:spcBef>
                        <a:spcAft>
                          <a:spcPts val="0"/>
                        </a:spcAft>
                      </a:pPr>
                      <a:endParaRPr lang="en-US" sz="700" dirty="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SERUM </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ts val="1500"/>
                        </a:lnSpc>
                        <a:spcBef>
                          <a:spcPts val="0"/>
                        </a:spcBef>
                        <a:spcAft>
                          <a:spcPts val="0"/>
                        </a:spcAft>
                      </a:pPr>
                      <a:endParaRPr lang="en-US" sz="1600" dirty="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URINE </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tr>
              <a:tr h="1693491">
                <a:tc>
                  <a:txBody>
                    <a:bodyPr/>
                    <a:lstStyle/>
                    <a:p>
                      <a:pPr marL="0" marR="0">
                        <a:lnSpc>
                          <a:spcPts val="1500"/>
                        </a:lnSpc>
                        <a:spcBef>
                          <a:spcPts val="0"/>
                        </a:spcBef>
                        <a:spcAft>
                          <a:spcPts val="0"/>
                        </a:spcAft>
                      </a:pPr>
                      <a:endParaRPr lang="en-US" sz="1600" dirty="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Sodium</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Potassium</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Chloride</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err="1" smtClean="0">
                          <a:solidFill>
                            <a:schemeClr val="tx1"/>
                          </a:solidFill>
                          <a:latin typeface="Verdana"/>
                          <a:ea typeface="Times New Roman"/>
                          <a:cs typeface="Times New Roman"/>
                        </a:rPr>
                        <a:t>Bicarb</a:t>
                      </a: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endParaRPr lang="en-US" sz="1600" b="1" dirty="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Sodium</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Potassium</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
                      </a:r>
                      <a:br>
                        <a:rPr lang="en-US" sz="1600" b="1" dirty="0">
                          <a:solidFill>
                            <a:schemeClr val="tx1"/>
                          </a:solidFill>
                          <a:latin typeface="Verdana"/>
                          <a:ea typeface="Times New Roman"/>
                          <a:cs typeface="Times New Roman"/>
                        </a:rPr>
                      </a:br>
                      <a:r>
                        <a:rPr lang="en-US" sz="1600" b="1" dirty="0">
                          <a:solidFill>
                            <a:schemeClr val="tx1"/>
                          </a:solidFill>
                          <a:latin typeface="Verdana"/>
                          <a:ea typeface="Times New Roman"/>
                          <a:cs typeface="Times New Roman"/>
                        </a:rPr>
                        <a:t>(</a:t>
                      </a:r>
                      <a:r>
                        <a:rPr lang="en-US" sz="1600" b="1" dirty="0" err="1">
                          <a:solidFill>
                            <a:schemeClr val="tx1"/>
                          </a:solidFill>
                          <a:latin typeface="Verdana"/>
                          <a:ea typeface="Times New Roman"/>
                          <a:cs typeface="Times New Roman"/>
                        </a:rPr>
                        <a:t>mmol</a:t>
                      </a:r>
                      <a:r>
                        <a:rPr lang="en-US" sz="1600" b="1" dirty="0">
                          <a:solidFill>
                            <a:schemeClr val="tx1"/>
                          </a:solidFill>
                          <a:latin typeface="Verdana"/>
                          <a:ea typeface="Times New Roman"/>
                          <a:cs typeface="Times New Roman"/>
                        </a:rPr>
                        <a:t>/L)</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a:solidFill>
                            <a:srgbClr val="FF0000"/>
                          </a:solidFill>
                          <a:latin typeface="Verdana"/>
                          <a:ea typeface="Times New Roman"/>
                          <a:cs typeface="Times New Roman"/>
                        </a:rPr>
                        <a:t>A</a:t>
                      </a:r>
                      <a:endParaRPr lang="en-US" sz="1600" b="1">
                        <a:solidFill>
                          <a:srgbClr val="FF0000"/>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b="1">
                          <a:solidFill>
                            <a:srgbClr val="FF0000"/>
                          </a:solidFill>
                          <a:latin typeface="Verdana"/>
                          <a:ea typeface="Times New Roman"/>
                          <a:cs typeface="Times New Roman"/>
                        </a:rPr>
                        <a:t>128</a:t>
                      </a:r>
                      <a:endParaRPr lang="en-US" sz="1600" b="1">
                        <a:solidFill>
                          <a:srgbClr val="FF0000"/>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b="1">
                          <a:solidFill>
                            <a:srgbClr val="FF0000"/>
                          </a:solidFill>
                          <a:latin typeface="Verdana"/>
                          <a:ea typeface="Times New Roman"/>
                          <a:cs typeface="Times New Roman"/>
                        </a:rPr>
                        <a:t>6.8</a:t>
                      </a:r>
                      <a:endParaRPr lang="en-US" sz="1600" b="1">
                        <a:solidFill>
                          <a:srgbClr val="FF0000"/>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b="1">
                          <a:solidFill>
                            <a:srgbClr val="FF0000"/>
                          </a:solidFill>
                          <a:latin typeface="Verdana"/>
                          <a:ea typeface="Times New Roman"/>
                          <a:cs typeface="Times New Roman"/>
                        </a:rPr>
                        <a:t>95</a:t>
                      </a:r>
                      <a:endParaRPr lang="en-US" sz="1600" b="1">
                        <a:solidFill>
                          <a:srgbClr val="FF0000"/>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b="1">
                          <a:solidFill>
                            <a:srgbClr val="FF0000"/>
                          </a:solidFill>
                          <a:latin typeface="Verdana"/>
                          <a:ea typeface="Times New Roman"/>
                          <a:cs typeface="Times New Roman"/>
                        </a:rPr>
                        <a:t>12</a:t>
                      </a:r>
                      <a:endParaRPr lang="en-US" sz="1600" b="1">
                        <a:solidFill>
                          <a:srgbClr val="FF0000"/>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b="1" dirty="0">
                        <a:solidFill>
                          <a:srgbClr val="FF0000"/>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b="1" dirty="0">
                          <a:solidFill>
                            <a:srgbClr val="FF0000"/>
                          </a:solidFill>
                          <a:latin typeface="Verdana"/>
                          <a:ea typeface="Times New Roman"/>
                          <a:cs typeface="Times New Roman"/>
                        </a:rPr>
                        <a:t>43</a:t>
                      </a:r>
                      <a:endParaRPr lang="en-US" sz="1600" b="1" dirty="0">
                        <a:solidFill>
                          <a:srgbClr val="FF0000"/>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b="1" dirty="0">
                          <a:solidFill>
                            <a:srgbClr val="FF0000"/>
                          </a:solidFill>
                          <a:latin typeface="Verdana"/>
                          <a:ea typeface="Times New Roman"/>
                          <a:cs typeface="Times New Roman"/>
                        </a:rPr>
                        <a:t>6</a:t>
                      </a:r>
                      <a:endParaRPr lang="en-US" sz="1600" b="1" dirty="0">
                        <a:solidFill>
                          <a:srgbClr val="FF0000"/>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a:solidFill>
                            <a:schemeClr val="tx1"/>
                          </a:solidFill>
                          <a:latin typeface="Verdana"/>
                          <a:ea typeface="Times New Roman"/>
                          <a:cs typeface="Times New Roman"/>
                        </a:rPr>
                        <a:t>B</a:t>
                      </a:r>
                      <a:endParaRPr lang="en-US" sz="1600" b="1">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128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3.2</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85</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20</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43</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6</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a:solidFill>
                            <a:schemeClr val="tx1"/>
                          </a:solidFill>
                          <a:latin typeface="Verdana"/>
                          <a:ea typeface="Times New Roman"/>
                          <a:cs typeface="Times New Roman"/>
                        </a:rPr>
                        <a:t>C</a:t>
                      </a:r>
                      <a:endParaRPr lang="en-US" sz="1600" b="1">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146</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6.8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110</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12</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2</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6</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a:solidFill>
                            <a:schemeClr val="tx1"/>
                          </a:solidFill>
                          <a:latin typeface="Verdana"/>
                          <a:ea typeface="Times New Roman"/>
                          <a:cs typeface="Times New Roman"/>
                        </a:rPr>
                        <a:t>D</a:t>
                      </a:r>
                      <a:endParaRPr lang="en-US" sz="1600" b="1">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128</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6.8</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95</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3</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36</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4352">
                <a:tc>
                  <a:txBody>
                    <a:bodyPr/>
                    <a:lstStyle/>
                    <a:p>
                      <a:pPr marL="0" marR="0">
                        <a:lnSpc>
                          <a:spcPts val="1500"/>
                        </a:lnSpc>
                        <a:spcBef>
                          <a:spcPts val="0"/>
                        </a:spcBef>
                        <a:spcAft>
                          <a:spcPts val="0"/>
                        </a:spcAft>
                      </a:pPr>
                      <a:r>
                        <a:rPr lang="en-US" sz="1600" b="1" dirty="0">
                          <a:solidFill>
                            <a:schemeClr val="tx1"/>
                          </a:solidFill>
                          <a:latin typeface="Verdana"/>
                          <a:ea typeface="Times New Roman"/>
                          <a:cs typeface="Times New Roman"/>
                        </a:rPr>
                        <a:t>E</a:t>
                      </a:r>
                      <a:endParaRPr lang="en-US" sz="1600" b="1"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128</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3.2</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85</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21</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endParaRPr lang="en-US" sz="1600">
                        <a:solidFill>
                          <a:schemeClr val="tx1"/>
                        </a:solidFill>
                        <a:latin typeface="Verdana"/>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a:solidFill>
                            <a:schemeClr val="tx1"/>
                          </a:solidFill>
                          <a:latin typeface="Verdana"/>
                          <a:ea typeface="Times New Roman"/>
                          <a:cs typeface="Times New Roman"/>
                        </a:rPr>
                        <a:t>3</a:t>
                      </a:r>
                      <a:endParaRPr lang="en-US" sz="160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ts val="1500"/>
                        </a:lnSpc>
                        <a:spcBef>
                          <a:spcPts val="0"/>
                        </a:spcBef>
                        <a:spcAft>
                          <a:spcPts val="0"/>
                        </a:spcAft>
                      </a:pPr>
                      <a:r>
                        <a:rPr lang="en-US" sz="1600" dirty="0">
                          <a:solidFill>
                            <a:schemeClr val="tx1"/>
                          </a:solidFill>
                          <a:latin typeface="Verdana"/>
                          <a:ea typeface="Times New Roman"/>
                          <a:cs typeface="Times New Roman"/>
                        </a:rPr>
                        <a:t>36</a:t>
                      </a:r>
                      <a:endParaRPr lang="en-US" sz="1600" dirty="0">
                        <a:solidFill>
                          <a:schemeClr val="tx1"/>
                        </a:solidFill>
                        <a:latin typeface="Times New Roman"/>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#17</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1578240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Pituitary Gland Disorders</a:t>
            </a:r>
            <a:endParaRPr lang="en-US" sz="6000" dirty="0"/>
          </a:p>
        </p:txBody>
      </p:sp>
      <p:sp>
        <p:nvSpPr>
          <p:cNvPr id="3" name="Content Placeholder 2"/>
          <p:cNvSpPr>
            <a:spLocks noGrp="1"/>
          </p:cNvSpPr>
          <p:nvPr>
            <p:ph idx="1"/>
          </p:nvPr>
        </p:nvSpPr>
        <p:spPr/>
        <p:txBody>
          <a:bodyPr>
            <a:normAutofit/>
          </a:bodyPr>
          <a:lstStyle/>
          <a:p>
            <a:r>
              <a:rPr lang="en-US" sz="4000" dirty="0" err="1" smtClean="0"/>
              <a:t>Hypopituitarism</a:t>
            </a:r>
            <a:endParaRPr lang="en-US" sz="4000" dirty="0" smtClean="0"/>
          </a:p>
          <a:p>
            <a:r>
              <a:rPr lang="en-US" sz="4000" dirty="0" smtClean="0"/>
              <a:t>Diabetes </a:t>
            </a:r>
            <a:r>
              <a:rPr lang="en-US" sz="4000" dirty="0" err="1" smtClean="0"/>
              <a:t>Insipidus</a:t>
            </a:r>
            <a:endParaRPr lang="en-US" sz="40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buNone/>
            </a:pPr>
            <a:r>
              <a:rPr lang="en-US" dirty="0" smtClean="0"/>
              <a:t>An 11 year old boy presents to the Pediatric ED with headaches and vomiting. A head CT is concerning for </a:t>
            </a:r>
            <a:r>
              <a:rPr lang="en-US" dirty="0" err="1" smtClean="0"/>
              <a:t>suprasellar</a:t>
            </a:r>
            <a:r>
              <a:rPr lang="en-US" dirty="0" smtClean="0"/>
              <a:t> mass, likely a </a:t>
            </a:r>
            <a:r>
              <a:rPr lang="en-US" dirty="0" err="1" smtClean="0"/>
              <a:t>craniopharyngioma</a:t>
            </a:r>
            <a:r>
              <a:rPr lang="en-US" dirty="0" smtClean="0"/>
              <a:t>. Neurosurgery is consulted.  They tell you to admit the patient and send “pituitary labs”. What labs do you send?</a:t>
            </a:r>
          </a:p>
          <a:p>
            <a:endParaRPr lang="en-US" dirty="0"/>
          </a:p>
          <a:p>
            <a:pPr>
              <a:buNone/>
            </a:pPr>
            <a:r>
              <a:rPr lang="en-US" dirty="0" smtClean="0"/>
              <a:t>*For bonus points: When do you send your labs?</a:t>
            </a:r>
          </a:p>
          <a:p>
            <a:pPr>
              <a:buNone/>
            </a:pPr>
            <a:endParaRPr lang="en-US" dirty="0"/>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#18</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Pituitary hormones</a:t>
            </a:r>
            <a:endParaRPr lang="en-US" dirty="0"/>
          </a:p>
        </p:txBody>
      </p:sp>
      <p:pic>
        <p:nvPicPr>
          <p:cNvPr id="11267" name="Picture 3"/>
          <p:cNvPicPr>
            <a:picLocks noChangeAspect="1" noChangeArrowheads="1"/>
          </p:cNvPicPr>
          <p:nvPr/>
        </p:nvPicPr>
        <p:blipFill>
          <a:blip r:embed="rId2" cstate="print"/>
          <a:srcRect/>
          <a:stretch>
            <a:fillRect/>
          </a:stretch>
        </p:blipFill>
        <p:spPr bwMode="auto">
          <a:xfrm>
            <a:off x="914400" y="925779"/>
            <a:ext cx="3962400" cy="4651961"/>
          </a:xfrm>
          <a:prstGeom prst="rect">
            <a:avLst/>
          </a:prstGeom>
          <a:noFill/>
          <a:ln w="9525">
            <a:noFill/>
            <a:miter lim="800000"/>
            <a:headEnd/>
            <a:tailEnd/>
          </a:ln>
          <a:effectLst/>
        </p:spPr>
      </p:pic>
      <p:pic>
        <p:nvPicPr>
          <p:cNvPr id="11268" name="Picture 4"/>
          <p:cNvPicPr>
            <a:picLocks noChangeAspect="1" noChangeArrowheads="1"/>
          </p:cNvPicPr>
          <p:nvPr/>
        </p:nvPicPr>
        <p:blipFill>
          <a:blip r:embed="rId3" cstate="print"/>
          <a:srcRect/>
          <a:stretch>
            <a:fillRect/>
          </a:stretch>
        </p:blipFill>
        <p:spPr bwMode="auto">
          <a:xfrm>
            <a:off x="6019800" y="1066800"/>
            <a:ext cx="2457597" cy="3886200"/>
          </a:xfrm>
          <a:prstGeom prst="rect">
            <a:avLst/>
          </a:prstGeom>
          <a:noFill/>
          <a:ln w="9525">
            <a:noFill/>
            <a:miter lim="800000"/>
            <a:headEnd/>
            <a:tailEnd/>
          </a:ln>
          <a:effectLst/>
        </p:spPr>
      </p:pic>
      <p:sp>
        <p:nvSpPr>
          <p:cNvPr id="5" name="TextBox 4"/>
          <p:cNvSpPr txBox="1"/>
          <p:nvPr/>
        </p:nvSpPr>
        <p:spPr>
          <a:xfrm>
            <a:off x="30892" y="4317994"/>
            <a:ext cx="914400" cy="646331"/>
          </a:xfrm>
          <a:prstGeom prst="rect">
            <a:avLst/>
          </a:prstGeom>
          <a:noFill/>
        </p:spPr>
        <p:txBody>
          <a:bodyPr wrap="square" rtlCol="0">
            <a:spAutoFit/>
          </a:bodyPr>
          <a:lstStyle/>
          <a:p>
            <a:r>
              <a:rPr lang="en-US" dirty="0" smtClean="0"/>
              <a:t>-TSH</a:t>
            </a:r>
          </a:p>
          <a:p>
            <a:r>
              <a:rPr lang="en-US" dirty="0" smtClean="0"/>
              <a:t>-fT4</a:t>
            </a:r>
            <a:endParaRPr lang="en-US" dirty="0"/>
          </a:p>
        </p:txBody>
      </p:sp>
      <p:sp>
        <p:nvSpPr>
          <p:cNvPr id="8" name="TextBox 7"/>
          <p:cNvSpPr txBox="1"/>
          <p:nvPr/>
        </p:nvSpPr>
        <p:spPr>
          <a:xfrm>
            <a:off x="7010400" y="5334000"/>
            <a:ext cx="1981200" cy="1477328"/>
          </a:xfrm>
          <a:prstGeom prst="rect">
            <a:avLst/>
          </a:prstGeom>
          <a:noFill/>
        </p:spPr>
        <p:txBody>
          <a:bodyPr wrap="square" rtlCol="0">
            <a:spAutoFit/>
          </a:bodyPr>
          <a:lstStyle/>
          <a:p>
            <a:r>
              <a:rPr lang="en-US" dirty="0" smtClean="0"/>
              <a:t>-BMP</a:t>
            </a:r>
          </a:p>
          <a:p>
            <a:r>
              <a:rPr lang="en-US" dirty="0" smtClean="0"/>
              <a:t>-UA</a:t>
            </a:r>
          </a:p>
          <a:p>
            <a:r>
              <a:rPr lang="en-US" dirty="0" smtClean="0"/>
              <a:t>-Serum osmolality</a:t>
            </a:r>
          </a:p>
          <a:p>
            <a:r>
              <a:rPr lang="en-US" dirty="0" smtClean="0"/>
              <a:t>-Urine osmolality</a:t>
            </a:r>
          </a:p>
          <a:p>
            <a:r>
              <a:rPr lang="en-US" dirty="0" smtClean="0"/>
              <a:t>- +/- ADH</a:t>
            </a:r>
            <a:endParaRPr lang="en-US" dirty="0"/>
          </a:p>
        </p:txBody>
      </p:sp>
      <p:sp>
        <p:nvSpPr>
          <p:cNvPr id="9" name="TextBox 8"/>
          <p:cNvSpPr txBox="1"/>
          <p:nvPr/>
        </p:nvSpPr>
        <p:spPr>
          <a:xfrm>
            <a:off x="76200" y="5715000"/>
            <a:ext cx="1274805" cy="646331"/>
          </a:xfrm>
          <a:prstGeom prst="rect">
            <a:avLst/>
          </a:prstGeom>
          <a:noFill/>
        </p:spPr>
        <p:txBody>
          <a:bodyPr wrap="square" rtlCol="0">
            <a:spAutoFit/>
          </a:bodyPr>
          <a:lstStyle/>
          <a:p>
            <a:r>
              <a:rPr lang="en-US" dirty="0" smtClean="0"/>
              <a:t>-Cortisol </a:t>
            </a:r>
          </a:p>
          <a:p>
            <a:r>
              <a:rPr lang="en-US" dirty="0" smtClean="0"/>
              <a:t>- +/- ACTH</a:t>
            </a:r>
            <a:endParaRPr lang="en-US" dirty="0"/>
          </a:p>
        </p:txBody>
      </p:sp>
      <p:sp>
        <p:nvSpPr>
          <p:cNvPr id="10" name="TextBox 9"/>
          <p:cNvSpPr txBox="1"/>
          <p:nvPr/>
        </p:nvSpPr>
        <p:spPr>
          <a:xfrm>
            <a:off x="3352800" y="5634335"/>
            <a:ext cx="914400" cy="369332"/>
          </a:xfrm>
          <a:prstGeom prst="rect">
            <a:avLst/>
          </a:prstGeom>
          <a:noFill/>
        </p:spPr>
        <p:txBody>
          <a:bodyPr wrap="square" rtlCol="0">
            <a:spAutoFit/>
          </a:bodyPr>
          <a:lstStyle/>
          <a:p>
            <a:r>
              <a:rPr lang="en-US" dirty="0" smtClean="0"/>
              <a:t>-IGF1</a:t>
            </a:r>
            <a:endParaRPr lang="en-US" dirty="0"/>
          </a:p>
        </p:txBody>
      </p:sp>
      <p:sp>
        <p:nvSpPr>
          <p:cNvPr id="11" name="TextBox 10"/>
          <p:cNvSpPr txBox="1"/>
          <p:nvPr/>
        </p:nvSpPr>
        <p:spPr>
          <a:xfrm>
            <a:off x="4953000" y="5265003"/>
            <a:ext cx="1441622" cy="369332"/>
          </a:xfrm>
          <a:prstGeom prst="rect">
            <a:avLst/>
          </a:prstGeom>
          <a:noFill/>
        </p:spPr>
        <p:txBody>
          <a:bodyPr wrap="square" rtlCol="0">
            <a:spAutoFit/>
          </a:bodyPr>
          <a:lstStyle/>
          <a:p>
            <a:r>
              <a:rPr lang="en-US" dirty="0" smtClean="0"/>
              <a:t>-Prolactin</a:t>
            </a:r>
            <a:endParaRPr lang="en-US" dirty="0"/>
          </a:p>
        </p:txBody>
      </p:sp>
      <p:sp>
        <p:nvSpPr>
          <p:cNvPr id="12" name="TextBox 11"/>
          <p:cNvSpPr txBox="1"/>
          <p:nvPr/>
        </p:nvSpPr>
        <p:spPr>
          <a:xfrm>
            <a:off x="1447800" y="5562600"/>
            <a:ext cx="1905000" cy="1200329"/>
          </a:xfrm>
          <a:prstGeom prst="rect">
            <a:avLst/>
          </a:prstGeom>
          <a:noFill/>
        </p:spPr>
        <p:txBody>
          <a:bodyPr wrap="square" rtlCol="0">
            <a:spAutoFit/>
          </a:bodyPr>
          <a:lstStyle/>
          <a:p>
            <a:r>
              <a:rPr lang="en-US" dirty="0" smtClean="0"/>
              <a:t>-FSH</a:t>
            </a:r>
          </a:p>
          <a:p>
            <a:r>
              <a:rPr lang="en-US" dirty="0" smtClean="0"/>
              <a:t>-LH</a:t>
            </a:r>
          </a:p>
          <a:p>
            <a:r>
              <a:rPr lang="en-US" dirty="0" smtClean="0"/>
              <a:t>-</a:t>
            </a:r>
            <a:r>
              <a:rPr lang="en-US" dirty="0" err="1" smtClean="0"/>
              <a:t>Testo</a:t>
            </a:r>
            <a:r>
              <a:rPr lang="en-US" dirty="0" smtClean="0"/>
              <a:t>/Estradiol</a:t>
            </a:r>
          </a:p>
          <a:p>
            <a:r>
              <a:rPr lang="en-US" dirty="0" smtClean="0"/>
              <a:t>(if pubertal only)</a:t>
            </a:r>
            <a:endParaRPr lang="en-US" dirty="0"/>
          </a:p>
        </p:txBody>
      </p:sp>
      <p:cxnSp>
        <p:nvCxnSpPr>
          <p:cNvPr id="7" name="Straight Arrow Connector 6"/>
          <p:cNvCxnSpPr/>
          <p:nvPr/>
        </p:nvCxnSpPr>
        <p:spPr>
          <a:xfrm flipH="1">
            <a:off x="609600" y="4641159"/>
            <a:ext cx="335692" cy="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9" idx="0"/>
          </p:cNvCxnSpPr>
          <p:nvPr/>
        </p:nvCxnSpPr>
        <p:spPr>
          <a:xfrm flipH="1">
            <a:off x="713603" y="5234970"/>
            <a:ext cx="670354" cy="48003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065123" y="5322585"/>
            <a:ext cx="335177" cy="681082"/>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063189" y="5346440"/>
            <a:ext cx="289611" cy="398593"/>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11" idx="1"/>
          </p:cNvCxnSpPr>
          <p:nvPr/>
        </p:nvCxnSpPr>
        <p:spPr>
          <a:xfrm>
            <a:off x="4117631" y="5172543"/>
            <a:ext cx="835369" cy="277126"/>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98341" y="4895418"/>
            <a:ext cx="0" cy="554251"/>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49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1"/>
      <p:bldP spid="11" grpId="0"/>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Multiple Pituitary Deficiencies</a:t>
            </a:r>
            <a:endParaRPr lang="en-US" dirty="0"/>
          </a:p>
        </p:txBody>
      </p:sp>
      <p:sp>
        <p:nvSpPr>
          <p:cNvPr id="3" name="Content Placeholder 2"/>
          <p:cNvSpPr>
            <a:spLocks noGrp="1"/>
          </p:cNvSpPr>
          <p:nvPr>
            <p:ph idx="1"/>
          </p:nvPr>
        </p:nvSpPr>
        <p:spPr/>
        <p:txBody>
          <a:bodyPr/>
          <a:lstStyle/>
          <a:p>
            <a:r>
              <a:rPr lang="en-US" sz="2400" dirty="0" smtClean="0"/>
              <a:t>Congenital: </a:t>
            </a:r>
          </a:p>
          <a:p>
            <a:pPr lvl="1"/>
            <a:r>
              <a:rPr lang="en-US" sz="2400" dirty="0" err="1" smtClean="0"/>
              <a:t>Septo</a:t>
            </a:r>
            <a:r>
              <a:rPr lang="en-US" sz="2400" dirty="0" smtClean="0"/>
              <a:t>-optic dysplasia</a:t>
            </a:r>
          </a:p>
          <a:p>
            <a:pPr lvl="1"/>
            <a:r>
              <a:rPr lang="en-US" sz="2400" dirty="0" smtClean="0"/>
              <a:t>Ectopic pituitary</a:t>
            </a:r>
          </a:p>
          <a:p>
            <a:pPr lvl="1"/>
            <a:r>
              <a:rPr lang="en-US" sz="2400" dirty="0" smtClean="0"/>
              <a:t>Midline anatomic defect</a:t>
            </a:r>
          </a:p>
          <a:p>
            <a:pPr lvl="1"/>
            <a:endParaRPr lang="en-US" sz="2400" dirty="0" smtClean="0"/>
          </a:p>
          <a:p>
            <a:r>
              <a:rPr lang="en-US" sz="2400" dirty="0" smtClean="0"/>
              <a:t>Acquired:</a:t>
            </a:r>
          </a:p>
          <a:p>
            <a:pPr lvl="1"/>
            <a:r>
              <a:rPr lang="en-US" sz="2400" dirty="0" smtClean="0"/>
              <a:t>Usually &gt;1 year old</a:t>
            </a:r>
          </a:p>
          <a:p>
            <a:pPr lvl="1"/>
            <a:r>
              <a:rPr lang="en-US" sz="2400" dirty="0" smtClean="0"/>
              <a:t>Brain tumor most likely (</a:t>
            </a:r>
            <a:r>
              <a:rPr lang="en-US" sz="2400" dirty="0" err="1" smtClean="0"/>
              <a:t>craniopharyngioma</a:t>
            </a:r>
            <a:r>
              <a:rPr lang="en-US" sz="2400" dirty="0" smtClean="0"/>
              <a:t>)</a:t>
            </a:r>
            <a:endParaRPr lang="en-US" sz="2400" dirty="0"/>
          </a:p>
          <a:p>
            <a:endParaRPr lang="en-US" dirty="0"/>
          </a:p>
        </p:txBody>
      </p:sp>
    </p:spTree>
    <p:extLst>
      <p:ext uri="{BB962C8B-B14F-4D97-AF65-F5344CB8AC3E}">
        <p14:creationId xmlns:p14="http://schemas.microsoft.com/office/powerpoint/2010/main" val="247591677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533400" y="4876800"/>
            <a:ext cx="7467600" cy="1752600"/>
          </a:xfrm>
        </p:spPr>
        <p:txBody>
          <a:bodyPr>
            <a:normAutofit/>
          </a:bodyPr>
          <a:lstStyle/>
          <a:p>
            <a:pPr algn="l" eaLnBrk="1" fontAlgn="auto" hangingPunct="1">
              <a:spcAft>
                <a:spcPts val="0"/>
              </a:spcAft>
              <a:defRPr/>
            </a:pPr>
            <a:r>
              <a:rPr lang="en-US" sz="2400" b="1" dirty="0" smtClean="0">
                <a:solidFill>
                  <a:srgbClr val="FF0000"/>
                </a:solidFill>
                <a:ea typeface="ＭＳ Ｐゴシック" charset="-128"/>
              </a:rPr>
              <a:t>1.  SIADH</a:t>
            </a:r>
            <a:r>
              <a:rPr lang="en-US" sz="2400" dirty="0" smtClean="0">
                <a:ea typeface="ＭＳ Ｐゴシック" charset="-128"/>
              </a:rPr>
              <a:t/>
            </a:r>
            <a:br>
              <a:rPr lang="en-US" sz="2400" dirty="0" smtClean="0">
                <a:ea typeface="ＭＳ Ｐゴシック" charset="-128"/>
              </a:rPr>
            </a:br>
            <a:r>
              <a:rPr lang="en-US" sz="2400" dirty="0" smtClean="0">
                <a:ea typeface="ＭＳ Ｐゴシック" charset="-128"/>
              </a:rPr>
              <a:t>2.  DIABETES INSIPIDUS</a:t>
            </a:r>
            <a:br>
              <a:rPr lang="en-US" sz="2400" dirty="0" smtClean="0">
                <a:ea typeface="ＭＳ Ｐゴシック" charset="-128"/>
              </a:rPr>
            </a:br>
            <a:r>
              <a:rPr lang="en-US" sz="2400" dirty="0" smtClean="0">
                <a:ea typeface="ＭＳ Ｐゴシック" charset="-128"/>
              </a:rPr>
              <a:t>3.  DIABETES KETOACIDOSIS</a:t>
            </a:r>
            <a:br>
              <a:rPr lang="en-US" sz="2400" dirty="0" smtClean="0">
                <a:ea typeface="ＭＳ Ｐゴシック" charset="-128"/>
              </a:rPr>
            </a:br>
            <a:r>
              <a:rPr lang="en-US" sz="2400" dirty="0" smtClean="0">
                <a:ea typeface="ＭＳ Ｐゴシック" charset="-128"/>
              </a:rPr>
              <a:t>4.  WATER INTOXICATION</a:t>
            </a:r>
          </a:p>
        </p:txBody>
      </p:sp>
      <p:graphicFrame>
        <p:nvGraphicFramePr>
          <p:cNvPr id="4" name="Table 3"/>
          <p:cNvGraphicFramePr>
            <a:graphicFrameLocks noGrp="1"/>
          </p:cNvGraphicFramePr>
          <p:nvPr/>
        </p:nvGraphicFramePr>
        <p:xfrm>
          <a:off x="533400" y="1828801"/>
          <a:ext cx="8229600" cy="3048001"/>
        </p:xfrm>
        <a:graphic>
          <a:graphicData uri="http://schemas.openxmlformats.org/drawingml/2006/table">
            <a:tbl>
              <a:tblPr/>
              <a:tblGrid>
                <a:gridCol w="1645920"/>
                <a:gridCol w="1645920"/>
                <a:gridCol w="1645920"/>
                <a:gridCol w="1645920"/>
                <a:gridCol w="1645920"/>
              </a:tblGrid>
              <a:tr h="10055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Sodium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Urine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Serum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Urine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1066800"/>
            <a:ext cx="8305800" cy="553998"/>
          </a:xfrm>
          <a:prstGeom prst="rect">
            <a:avLst/>
          </a:prstGeom>
          <a:noFill/>
        </p:spPr>
        <p:txBody>
          <a:bodyPr wrap="square" rtlCol="0">
            <a:spAutoFit/>
          </a:bodyPr>
          <a:lstStyle/>
          <a:p>
            <a:r>
              <a:rPr lang="en-US" sz="3000" dirty="0" smtClean="0"/>
              <a:t>Match the diagnosis with the blood/urine results</a:t>
            </a:r>
            <a:endParaRPr lang="en-US" sz="3000" dirty="0"/>
          </a:p>
        </p:txBody>
      </p:sp>
    </p:spTree>
    <p:extLst>
      <p:ext uri="{BB962C8B-B14F-4D97-AF65-F5344CB8AC3E}">
        <p14:creationId xmlns:p14="http://schemas.microsoft.com/office/powerpoint/2010/main" val="414902912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533400" y="4876800"/>
            <a:ext cx="7467600" cy="1752600"/>
          </a:xfrm>
        </p:spPr>
        <p:txBody>
          <a:bodyPr>
            <a:normAutofit/>
          </a:bodyPr>
          <a:lstStyle/>
          <a:p>
            <a:pPr algn="l" eaLnBrk="1" fontAlgn="auto" hangingPunct="1">
              <a:spcAft>
                <a:spcPts val="0"/>
              </a:spcAft>
              <a:defRPr/>
            </a:pPr>
            <a:r>
              <a:rPr lang="en-US" sz="2400" b="1" dirty="0" smtClean="0">
                <a:solidFill>
                  <a:srgbClr val="FF0000"/>
                </a:solidFill>
                <a:ea typeface="ＭＳ Ｐゴシック" charset="-128"/>
              </a:rPr>
              <a:t>1.  SIADH</a:t>
            </a:r>
            <a:r>
              <a:rPr lang="en-US" sz="2400" dirty="0" smtClean="0">
                <a:ea typeface="ＭＳ Ｐゴシック" charset="-128"/>
              </a:rPr>
              <a:t/>
            </a:r>
            <a:br>
              <a:rPr lang="en-US" sz="2400" dirty="0" smtClean="0">
                <a:ea typeface="ＭＳ Ｐゴシック" charset="-128"/>
              </a:rPr>
            </a:br>
            <a:r>
              <a:rPr lang="en-US" sz="2400" dirty="0" smtClean="0">
                <a:ea typeface="ＭＳ Ｐゴシック" charset="-128"/>
              </a:rPr>
              <a:t>2.  DIABETES INSIPIDUS</a:t>
            </a:r>
            <a:br>
              <a:rPr lang="en-US" sz="2400" dirty="0" smtClean="0">
                <a:ea typeface="ＭＳ Ｐゴシック" charset="-128"/>
              </a:rPr>
            </a:br>
            <a:r>
              <a:rPr lang="en-US" sz="2400" dirty="0" smtClean="0">
                <a:ea typeface="ＭＳ Ｐゴシック" charset="-128"/>
              </a:rPr>
              <a:t>3.  DIABETES KETOACIDOSIS</a:t>
            </a:r>
            <a:br>
              <a:rPr lang="en-US" sz="2400" dirty="0" smtClean="0">
                <a:ea typeface="ＭＳ Ｐゴシック" charset="-128"/>
              </a:rPr>
            </a:br>
            <a:r>
              <a:rPr lang="en-US" sz="2400" dirty="0" smtClean="0">
                <a:ea typeface="ＭＳ Ｐゴシック" charset="-128"/>
              </a:rPr>
              <a:t>4.  WATER INTOXICATION</a:t>
            </a:r>
          </a:p>
        </p:txBody>
      </p:sp>
      <p:graphicFrame>
        <p:nvGraphicFramePr>
          <p:cNvPr id="4" name="Table 3"/>
          <p:cNvGraphicFramePr>
            <a:graphicFrameLocks noGrp="1"/>
          </p:cNvGraphicFramePr>
          <p:nvPr>
            <p:extLst>
              <p:ext uri="{D42A27DB-BD31-4B8C-83A1-F6EECF244321}">
                <p14:modId xmlns:p14="http://schemas.microsoft.com/office/powerpoint/2010/main" val="4171099910"/>
              </p:ext>
            </p:extLst>
          </p:nvPr>
        </p:nvGraphicFramePr>
        <p:xfrm>
          <a:off x="533400" y="1828801"/>
          <a:ext cx="8229600" cy="3048001"/>
        </p:xfrm>
        <a:graphic>
          <a:graphicData uri="http://schemas.openxmlformats.org/drawingml/2006/table">
            <a:tbl>
              <a:tblPr/>
              <a:tblGrid>
                <a:gridCol w="1645920"/>
                <a:gridCol w="1645920"/>
                <a:gridCol w="1645920"/>
                <a:gridCol w="1645920"/>
                <a:gridCol w="1645920"/>
              </a:tblGrid>
              <a:tr h="10055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Sodium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Urine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Serum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Urine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08" charset="0"/>
                          <a:ea typeface="ＭＳ Ｐゴシック" charset="-128"/>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Wingdings" pitchFamily="-108" charset="2"/>
                          <a:ea typeface="ＭＳ Ｐゴシック" charset="-128"/>
                        </a:rPr>
                        <a:t></a:t>
                      </a:r>
                      <a:endParaRPr kumimoji="0" lang="en-US" sz="1800" b="1" i="0" u="none" strike="noStrike" cap="none" normalizeH="0" baseline="0" smtClean="0">
                        <a:ln>
                          <a:noFill/>
                        </a:ln>
                        <a:solidFill>
                          <a:srgbClr val="FF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1066800"/>
            <a:ext cx="8305800" cy="553998"/>
          </a:xfrm>
          <a:prstGeom prst="rect">
            <a:avLst/>
          </a:prstGeom>
          <a:noFill/>
        </p:spPr>
        <p:txBody>
          <a:bodyPr wrap="square" rtlCol="0">
            <a:spAutoFit/>
          </a:bodyPr>
          <a:lstStyle/>
          <a:p>
            <a:r>
              <a:rPr lang="en-US" sz="3000" dirty="0" smtClean="0"/>
              <a:t>Match the diagnosis with the blood/urine results</a:t>
            </a:r>
            <a:endParaRPr lang="en-US" sz="3000" dirty="0"/>
          </a:p>
        </p:txBody>
      </p:sp>
    </p:spTree>
    <p:extLst>
      <p:ext uri="{BB962C8B-B14F-4D97-AF65-F5344CB8AC3E}">
        <p14:creationId xmlns:p14="http://schemas.microsoft.com/office/powerpoint/2010/main" val="16226894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Congenital Adrenal Hyperplasia</a:t>
            </a:r>
            <a:endParaRPr lang="en-US" dirty="0"/>
          </a:p>
        </p:txBody>
      </p:sp>
      <p:sp>
        <p:nvSpPr>
          <p:cNvPr id="3" name="Content Placeholder 2"/>
          <p:cNvSpPr>
            <a:spLocks noGrp="1"/>
          </p:cNvSpPr>
          <p:nvPr>
            <p:ph idx="1"/>
          </p:nvPr>
        </p:nvSpPr>
        <p:spPr>
          <a:xfrm>
            <a:off x="457200" y="1371600"/>
            <a:ext cx="8229600" cy="5181600"/>
          </a:xfrm>
        </p:spPr>
        <p:txBody>
          <a:bodyPr>
            <a:normAutofit lnSpcReduction="10000"/>
          </a:bodyPr>
          <a:lstStyle/>
          <a:p>
            <a:r>
              <a:rPr lang="en-US" sz="2400" dirty="0" smtClean="0"/>
              <a:t>Classic: Salt Wasting</a:t>
            </a:r>
          </a:p>
          <a:p>
            <a:pPr lvl="1"/>
            <a:r>
              <a:rPr lang="en-US" sz="2400" dirty="0" smtClean="0"/>
              <a:t>Loss of </a:t>
            </a:r>
            <a:r>
              <a:rPr lang="en-US" sz="2400" dirty="0" err="1" smtClean="0"/>
              <a:t>Mineralcorticoids</a:t>
            </a:r>
            <a:r>
              <a:rPr lang="en-US" sz="2400" dirty="0" smtClean="0"/>
              <a:t> AND Glucocorticoid</a:t>
            </a:r>
            <a:r>
              <a:rPr lang="en-US" sz="2400" dirty="0"/>
              <a:t>s</a:t>
            </a:r>
            <a:endParaRPr lang="en-US" sz="2400" dirty="0" smtClean="0"/>
          </a:p>
          <a:p>
            <a:pPr lvl="1"/>
            <a:r>
              <a:rPr lang="en-US" sz="2400" dirty="0" smtClean="0"/>
              <a:t>Treated with Hydrocortisone, Fludrocortisone, </a:t>
            </a:r>
            <a:r>
              <a:rPr lang="en-US" sz="2400" dirty="0" err="1" smtClean="0"/>
              <a:t>NaCl</a:t>
            </a:r>
            <a:endParaRPr lang="en-US" sz="2400" dirty="0" smtClean="0"/>
          </a:p>
          <a:p>
            <a:r>
              <a:rPr lang="en-US" sz="2400" dirty="0" smtClean="0"/>
              <a:t>Classic: Simple </a:t>
            </a:r>
            <a:r>
              <a:rPr lang="en-US" sz="2400" dirty="0" err="1" smtClean="0"/>
              <a:t>Virilizing</a:t>
            </a:r>
            <a:endParaRPr lang="en-US" sz="2400" dirty="0" smtClean="0"/>
          </a:p>
          <a:p>
            <a:pPr lvl="1"/>
            <a:r>
              <a:rPr lang="en-US" sz="2400" dirty="0" smtClean="0"/>
              <a:t>Loss of Glucocorticoids ONLY</a:t>
            </a:r>
          </a:p>
          <a:p>
            <a:pPr lvl="1"/>
            <a:r>
              <a:rPr lang="en-US" sz="2400" dirty="0" smtClean="0"/>
              <a:t>Treated with Hydrocortisone</a:t>
            </a:r>
          </a:p>
          <a:p>
            <a:pPr lvl="1"/>
            <a:r>
              <a:rPr lang="en-US" sz="2400" dirty="0" err="1" smtClean="0"/>
              <a:t>Virilization</a:t>
            </a:r>
            <a:r>
              <a:rPr lang="en-US" sz="2400" dirty="0" smtClean="0"/>
              <a:t> in girls only; boys may have hyperpigmentation</a:t>
            </a:r>
          </a:p>
          <a:p>
            <a:r>
              <a:rPr lang="en-US" sz="2400" dirty="0" smtClean="0"/>
              <a:t>Non-classic</a:t>
            </a:r>
          </a:p>
          <a:p>
            <a:pPr lvl="1"/>
            <a:r>
              <a:rPr lang="en-US" sz="2400" dirty="0" smtClean="0"/>
              <a:t>Presents as premature adrenarche/precocious puberty</a:t>
            </a:r>
          </a:p>
          <a:p>
            <a:pPr lvl="1">
              <a:buNone/>
            </a:pPr>
            <a:endParaRPr lang="en-US" sz="2400" dirty="0" smtClean="0"/>
          </a:p>
          <a:p>
            <a:r>
              <a:rPr lang="en-US" sz="2400" dirty="0" smtClean="0"/>
              <a:t>Diagnosed with elevated 17 OHP</a:t>
            </a:r>
          </a:p>
          <a:p>
            <a:pPr lvl="1"/>
            <a:r>
              <a:rPr lang="en-US" sz="2400" dirty="0" smtClean="0"/>
              <a:t>In infants, Newborn Screen checks for elevated 17-OHP, confirm with serum sample</a:t>
            </a:r>
          </a:p>
        </p:txBody>
      </p:sp>
    </p:spTree>
    <p:extLst>
      <p:ext uri="{BB962C8B-B14F-4D97-AF65-F5344CB8AC3E}">
        <p14:creationId xmlns:p14="http://schemas.microsoft.com/office/powerpoint/2010/main" val="5265061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533400" y="4876800"/>
            <a:ext cx="7467600" cy="1752600"/>
          </a:xfrm>
        </p:spPr>
        <p:txBody>
          <a:bodyPr>
            <a:normAutofit/>
          </a:bodyPr>
          <a:lstStyle/>
          <a:p>
            <a:pPr algn="l" eaLnBrk="1" fontAlgn="auto" hangingPunct="1">
              <a:spcAft>
                <a:spcPts val="0"/>
              </a:spcAft>
              <a:defRPr/>
            </a:pPr>
            <a:r>
              <a:rPr lang="en-US" sz="2400" dirty="0" smtClean="0">
                <a:ea typeface="ＭＳ Ｐゴシック" charset="-128"/>
              </a:rPr>
              <a:t>1.  SIADH</a:t>
            </a:r>
            <a:br>
              <a:rPr lang="en-US" sz="2400" dirty="0" smtClean="0">
                <a:ea typeface="ＭＳ Ｐゴシック" charset="-128"/>
              </a:rPr>
            </a:br>
            <a:r>
              <a:rPr lang="en-US" sz="2400" b="1" dirty="0" smtClean="0">
                <a:solidFill>
                  <a:srgbClr val="FF0000"/>
                </a:solidFill>
                <a:ea typeface="ＭＳ Ｐゴシック" charset="-128"/>
              </a:rPr>
              <a:t>2.  DIABETES INSIPIDUS</a:t>
            </a:r>
            <a:r>
              <a:rPr lang="en-US" sz="2400" dirty="0" smtClean="0">
                <a:ea typeface="ＭＳ Ｐゴシック" charset="-128"/>
              </a:rPr>
              <a:t/>
            </a:r>
            <a:br>
              <a:rPr lang="en-US" sz="2400" dirty="0" smtClean="0">
                <a:ea typeface="ＭＳ Ｐゴシック" charset="-128"/>
              </a:rPr>
            </a:br>
            <a:r>
              <a:rPr lang="en-US" sz="2400" dirty="0" smtClean="0">
                <a:ea typeface="ＭＳ Ｐゴシック" charset="-128"/>
              </a:rPr>
              <a:t>3.  DIABETES KETOACIDOSIS</a:t>
            </a:r>
            <a:br>
              <a:rPr lang="en-US" sz="2400" dirty="0" smtClean="0">
                <a:ea typeface="ＭＳ Ｐゴシック" charset="-128"/>
              </a:rPr>
            </a:br>
            <a:r>
              <a:rPr lang="en-US" sz="2400" dirty="0" smtClean="0">
                <a:ea typeface="ＭＳ Ｐゴシック" charset="-128"/>
              </a:rPr>
              <a:t>4.  WATER INTOXICATION</a:t>
            </a:r>
          </a:p>
        </p:txBody>
      </p:sp>
      <p:graphicFrame>
        <p:nvGraphicFramePr>
          <p:cNvPr id="4" name="Table 3"/>
          <p:cNvGraphicFramePr>
            <a:graphicFrameLocks noGrp="1"/>
          </p:cNvGraphicFramePr>
          <p:nvPr/>
        </p:nvGraphicFramePr>
        <p:xfrm>
          <a:off x="533400" y="1828801"/>
          <a:ext cx="8229600" cy="3048001"/>
        </p:xfrm>
        <a:graphic>
          <a:graphicData uri="http://schemas.openxmlformats.org/drawingml/2006/table">
            <a:tbl>
              <a:tblPr/>
              <a:tblGrid>
                <a:gridCol w="1645920"/>
                <a:gridCol w="1645920"/>
                <a:gridCol w="1645920"/>
                <a:gridCol w="1645920"/>
                <a:gridCol w="1645920"/>
              </a:tblGrid>
              <a:tr h="10055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Sodium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Urine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Serum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Urine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1066800"/>
            <a:ext cx="8305800" cy="553998"/>
          </a:xfrm>
          <a:prstGeom prst="rect">
            <a:avLst/>
          </a:prstGeom>
          <a:noFill/>
        </p:spPr>
        <p:txBody>
          <a:bodyPr wrap="square" rtlCol="0">
            <a:spAutoFit/>
          </a:bodyPr>
          <a:lstStyle/>
          <a:p>
            <a:r>
              <a:rPr lang="en-US" sz="3000" dirty="0" smtClean="0"/>
              <a:t>Match the diagnosis with the blood/urine results</a:t>
            </a:r>
            <a:endParaRPr lang="en-US" sz="3000" dirty="0"/>
          </a:p>
        </p:txBody>
      </p:sp>
    </p:spTree>
    <p:extLst>
      <p:ext uri="{BB962C8B-B14F-4D97-AF65-F5344CB8AC3E}">
        <p14:creationId xmlns:p14="http://schemas.microsoft.com/office/powerpoint/2010/main" val="164268713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533400" y="4876800"/>
            <a:ext cx="7467600" cy="1752600"/>
          </a:xfrm>
        </p:spPr>
        <p:txBody>
          <a:bodyPr>
            <a:normAutofit/>
          </a:bodyPr>
          <a:lstStyle/>
          <a:p>
            <a:pPr algn="l" eaLnBrk="1" fontAlgn="auto" hangingPunct="1">
              <a:spcAft>
                <a:spcPts val="0"/>
              </a:spcAft>
              <a:defRPr/>
            </a:pPr>
            <a:r>
              <a:rPr lang="en-US" sz="2400" dirty="0" smtClean="0">
                <a:ea typeface="ＭＳ Ｐゴシック" charset="-128"/>
              </a:rPr>
              <a:t>1.  SIADH</a:t>
            </a:r>
            <a:br>
              <a:rPr lang="en-US" sz="2400" dirty="0" smtClean="0">
                <a:ea typeface="ＭＳ Ｐゴシック" charset="-128"/>
              </a:rPr>
            </a:br>
            <a:r>
              <a:rPr lang="en-US" sz="2400" b="1" dirty="0" smtClean="0">
                <a:solidFill>
                  <a:srgbClr val="FF0000"/>
                </a:solidFill>
                <a:ea typeface="ＭＳ Ｐゴシック" charset="-128"/>
              </a:rPr>
              <a:t>2.  DIABETES INSIPIDUS</a:t>
            </a:r>
            <a:r>
              <a:rPr lang="en-US" sz="2400" dirty="0" smtClean="0">
                <a:ea typeface="ＭＳ Ｐゴシック" charset="-128"/>
              </a:rPr>
              <a:t/>
            </a:r>
            <a:br>
              <a:rPr lang="en-US" sz="2400" dirty="0" smtClean="0">
                <a:ea typeface="ＭＳ Ｐゴシック" charset="-128"/>
              </a:rPr>
            </a:br>
            <a:r>
              <a:rPr lang="en-US" sz="2400" dirty="0" smtClean="0">
                <a:ea typeface="ＭＳ Ｐゴシック" charset="-128"/>
              </a:rPr>
              <a:t>3.  DIABETES KETOACIDOSIS</a:t>
            </a:r>
            <a:br>
              <a:rPr lang="en-US" sz="2400" dirty="0" smtClean="0">
                <a:ea typeface="ＭＳ Ｐゴシック" charset="-128"/>
              </a:rPr>
            </a:br>
            <a:r>
              <a:rPr lang="en-US" sz="2400" dirty="0" smtClean="0">
                <a:ea typeface="ＭＳ Ｐゴシック" charset="-128"/>
              </a:rPr>
              <a:t>4.  WATER INTOXICATION</a:t>
            </a:r>
          </a:p>
        </p:txBody>
      </p:sp>
      <p:graphicFrame>
        <p:nvGraphicFramePr>
          <p:cNvPr id="4" name="Table 3"/>
          <p:cNvGraphicFramePr>
            <a:graphicFrameLocks noGrp="1"/>
          </p:cNvGraphicFramePr>
          <p:nvPr>
            <p:extLst>
              <p:ext uri="{D42A27DB-BD31-4B8C-83A1-F6EECF244321}">
                <p14:modId xmlns:p14="http://schemas.microsoft.com/office/powerpoint/2010/main" val="2591029272"/>
              </p:ext>
            </p:extLst>
          </p:nvPr>
        </p:nvGraphicFramePr>
        <p:xfrm>
          <a:off x="533400" y="1828801"/>
          <a:ext cx="8229600" cy="3048001"/>
        </p:xfrm>
        <a:graphic>
          <a:graphicData uri="http://schemas.openxmlformats.org/drawingml/2006/table">
            <a:tbl>
              <a:tblPr/>
              <a:tblGrid>
                <a:gridCol w="1645920"/>
                <a:gridCol w="1645920"/>
                <a:gridCol w="1645920"/>
                <a:gridCol w="1645920"/>
                <a:gridCol w="1645920"/>
              </a:tblGrid>
              <a:tr h="10055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Sodium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Urine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Serum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Urine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08" charset="0"/>
                          <a:ea typeface="ＭＳ Ｐゴシック"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Wingdings" pitchFamily="-108" charset="2"/>
                          <a:ea typeface="ＭＳ Ｐゴシック" charset="-128"/>
                        </a:rPr>
                        <a:t></a:t>
                      </a:r>
                      <a:endParaRPr kumimoji="0" lang="en-US" sz="1800" b="1" i="0" u="none" strike="noStrike" cap="none" normalizeH="0" baseline="0" smtClean="0">
                        <a:ln>
                          <a:noFill/>
                        </a:ln>
                        <a:solidFill>
                          <a:srgbClr val="FF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1066800"/>
            <a:ext cx="8305800" cy="553998"/>
          </a:xfrm>
          <a:prstGeom prst="rect">
            <a:avLst/>
          </a:prstGeom>
          <a:noFill/>
        </p:spPr>
        <p:txBody>
          <a:bodyPr wrap="square" rtlCol="0">
            <a:spAutoFit/>
          </a:bodyPr>
          <a:lstStyle/>
          <a:p>
            <a:r>
              <a:rPr lang="en-US" sz="3000" dirty="0" smtClean="0"/>
              <a:t>Match the diagnosis with the blood/urine results</a:t>
            </a:r>
            <a:endParaRPr lang="en-US" sz="3000" dirty="0"/>
          </a:p>
        </p:txBody>
      </p:sp>
    </p:spTree>
    <p:extLst>
      <p:ext uri="{BB962C8B-B14F-4D97-AF65-F5344CB8AC3E}">
        <p14:creationId xmlns:p14="http://schemas.microsoft.com/office/powerpoint/2010/main" val="63960737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533400" y="4876800"/>
            <a:ext cx="7467600" cy="1752600"/>
          </a:xfrm>
        </p:spPr>
        <p:txBody>
          <a:bodyPr>
            <a:normAutofit/>
          </a:bodyPr>
          <a:lstStyle/>
          <a:p>
            <a:pPr algn="l" eaLnBrk="1" fontAlgn="auto" hangingPunct="1">
              <a:spcAft>
                <a:spcPts val="0"/>
              </a:spcAft>
              <a:defRPr/>
            </a:pPr>
            <a:r>
              <a:rPr lang="en-US" sz="2400" dirty="0" smtClean="0">
                <a:ea typeface="ＭＳ Ｐゴシック" charset="-128"/>
              </a:rPr>
              <a:t>1.  SIADH</a:t>
            </a:r>
            <a:br>
              <a:rPr lang="en-US" sz="2400" dirty="0" smtClean="0">
                <a:ea typeface="ＭＳ Ｐゴシック" charset="-128"/>
              </a:rPr>
            </a:br>
            <a:r>
              <a:rPr lang="en-US" sz="2400" dirty="0" smtClean="0">
                <a:ea typeface="ＭＳ Ｐゴシック" charset="-128"/>
              </a:rPr>
              <a:t>2.  DIABETES INSIPIDUS</a:t>
            </a:r>
            <a:br>
              <a:rPr lang="en-US" sz="2400" dirty="0" smtClean="0">
                <a:ea typeface="ＭＳ Ｐゴシック" charset="-128"/>
              </a:rPr>
            </a:br>
            <a:r>
              <a:rPr lang="en-US" sz="2400" b="1" dirty="0" smtClean="0">
                <a:solidFill>
                  <a:srgbClr val="FF0000"/>
                </a:solidFill>
                <a:ea typeface="ＭＳ Ｐゴシック" charset="-128"/>
              </a:rPr>
              <a:t>3.  DIABETES KETOACIDOSIS</a:t>
            </a:r>
            <a:r>
              <a:rPr lang="en-US" sz="2400" dirty="0" smtClean="0">
                <a:ea typeface="ＭＳ Ｐゴシック" charset="-128"/>
              </a:rPr>
              <a:t/>
            </a:r>
            <a:br>
              <a:rPr lang="en-US" sz="2400" dirty="0" smtClean="0">
                <a:ea typeface="ＭＳ Ｐゴシック" charset="-128"/>
              </a:rPr>
            </a:br>
            <a:r>
              <a:rPr lang="en-US" sz="2400" dirty="0" smtClean="0">
                <a:ea typeface="ＭＳ Ｐゴシック" charset="-128"/>
              </a:rPr>
              <a:t>4.  WATER INTOXICATION</a:t>
            </a:r>
          </a:p>
        </p:txBody>
      </p:sp>
      <p:graphicFrame>
        <p:nvGraphicFramePr>
          <p:cNvPr id="4" name="Table 3"/>
          <p:cNvGraphicFramePr>
            <a:graphicFrameLocks noGrp="1"/>
          </p:cNvGraphicFramePr>
          <p:nvPr/>
        </p:nvGraphicFramePr>
        <p:xfrm>
          <a:off x="533400" y="1828801"/>
          <a:ext cx="8229600" cy="3048001"/>
        </p:xfrm>
        <a:graphic>
          <a:graphicData uri="http://schemas.openxmlformats.org/drawingml/2006/table">
            <a:tbl>
              <a:tblPr/>
              <a:tblGrid>
                <a:gridCol w="1645920"/>
                <a:gridCol w="1645920"/>
                <a:gridCol w="1645920"/>
                <a:gridCol w="1645920"/>
                <a:gridCol w="1645920"/>
              </a:tblGrid>
              <a:tr h="10055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Sodium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Urine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Serum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Urine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1066800"/>
            <a:ext cx="8305800" cy="553998"/>
          </a:xfrm>
          <a:prstGeom prst="rect">
            <a:avLst/>
          </a:prstGeom>
          <a:noFill/>
        </p:spPr>
        <p:txBody>
          <a:bodyPr wrap="square" rtlCol="0">
            <a:spAutoFit/>
          </a:bodyPr>
          <a:lstStyle/>
          <a:p>
            <a:r>
              <a:rPr lang="en-US" sz="3000" dirty="0" smtClean="0"/>
              <a:t>Match the diagnosis with the blood/urine results</a:t>
            </a:r>
            <a:endParaRPr lang="en-US" sz="3000" dirty="0"/>
          </a:p>
        </p:txBody>
      </p:sp>
    </p:spTree>
    <p:extLst>
      <p:ext uri="{BB962C8B-B14F-4D97-AF65-F5344CB8AC3E}">
        <p14:creationId xmlns:p14="http://schemas.microsoft.com/office/powerpoint/2010/main" val="1654825968"/>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533400" y="4876800"/>
            <a:ext cx="7467600" cy="1752600"/>
          </a:xfrm>
        </p:spPr>
        <p:txBody>
          <a:bodyPr>
            <a:normAutofit/>
          </a:bodyPr>
          <a:lstStyle/>
          <a:p>
            <a:pPr algn="l" eaLnBrk="1" fontAlgn="auto" hangingPunct="1">
              <a:spcAft>
                <a:spcPts val="0"/>
              </a:spcAft>
              <a:defRPr/>
            </a:pPr>
            <a:r>
              <a:rPr lang="en-US" sz="2400" dirty="0" smtClean="0">
                <a:ea typeface="ＭＳ Ｐゴシック" charset="-128"/>
              </a:rPr>
              <a:t>1.  SIADH</a:t>
            </a:r>
            <a:br>
              <a:rPr lang="en-US" sz="2400" dirty="0" smtClean="0">
                <a:ea typeface="ＭＳ Ｐゴシック" charset="-128"/>
              </a:rPr>
            </a:br>
            <a:r>
              <a:rPr lang="en-US" sz="2400" dirty="0" smtClean="0">
                <a:ea typeface="ＭＳ Ｐゴシック" charset="-128"/>
              </a:rPr>
              <a:t>2.  DIABETES INSIPIDUS</a:t>
            </a:r>
            <a:br>
              <a:rPr lang="en-US" sz="2400" dirty="0" smtClean="0">
                <a:ea typeface="ＭＳ Ｐゴシック" charset="-128"/>
              </a:rPr>
            </a:br>
            <a:r>
              <a:rPr lang="en-US" sz="2400" b="1" dirty="0" smtClean="0">
                <a:solidFill>
                  <a:srgbClr val="FF0000"/>
                </a:solidFill>
                <a:ea typeface="ＭＳ Ｐゴシック" charset="-128"/>
              </a:rPr>
              <a:t>3.  DIABETES KETOACIDOSIS</a:t>
            </a:r>
            <a:r>
              <a:rPr lang="en-US" sz="2400" dirty="0" smtClean="0">
                <a:ea typeface="ＭＳ Ｐゴシック" charset="-128"/>
              </a:rPr>
              <a:t/>
            </a:r>
            <a:br>
              <a:rPr lang="en-US" sz="2400" dirty="0" smtClean="0">
                <a:ea typeface="ＭＳ Ｐゴシック" charset="-128"/>
              </a:rPr>
            </a:br>
            <a:r>
              <a:rPr lang="en-US" sz="2400" dirty="0" smtClean="0">
                <a:ea typeface="ＭＳ Ｐゴシック" charset="-128"/>
              </a:rPr>
              <a:t>4.  WATER INTOXICATION</a:t>
            </a:r>
          </a:p>
        </p:txBody>
      </p:sp>
      <p:graphicFrame>
        <p:nvGraphicFramePr>
          <p:cNvPr id="4" name="Table 3"/>
          <p:cNvGraphicFramePr>
            <a:graphicFrameLocks noGrp="1"/>
          </p:cNvGraphicFramePr>
          <p:nvPr>
            <p:extLst>
              <p:ext uri="{D42A27DB-BD31-4B8C-83A1-F6EECF244321}">
                <p14:modId xmlns:p14="http://schemas.microsoft.com/office/powerpoint/2010/main" val="66924710"/>
              </p:ext>
            </p:extLst>
          </p:nvPr>
        </p:nvGraphicFramePr>
        <p:xfrm>
          <a:off x="533400" y="1828801"/>
          <a:ext cx="8229600" cy="3048001"/>
        </p:xfrm>
        <a:graphic>
          <a:graphicData uri="http://schemas.openxmlformats.org/drawingml/2006/table">
            <a:tbl>
              <a:tblPr/>
              <a:tblGrid>
                <a:gridCol w="1645920"/>
                <a:gridCol w="1645920"/>
                <a:gridCol w="1645920"/>
                <a:gridCol w="1645920"/>
                <a:gridCol w="1645920"/>
              </a:tblGrid>
              <a:tr h="10055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Sodium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Urine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Serum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Urine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08" charset="0"/>
                          <a:ea typeface="ＭＳ Ｐゴシック" charset="-128"/>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Wingdings" pitchFamily="-108" charset="2"/>
                          <a:ea typeface="ＭＳ Ｐゴシック" charset="-128"/>
                        </a:rPr>
                        <a:t></a:t>
                      </a:r>
                      <a:endParaRPr kumimoji="0" lang="en-US" sz="1800" b="1" i="0" u="none" strike="noStrike" cap="none" normalizeH="0" baseline="0" dirty="0" smtClean="0">
                        <a:ln>
                          <a:noFill/>
                        </a:ln>
                        <a:solidFill>
                          <a:srgbClr val="FF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08" charset="0"/>
                          <a:ea typeface="ＭＳ Ｐゴシック" charset="-128"/>
                        </a:rPr>
                        <a:t>280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1066800"/>
            <a:ext cx="8305800" cy="553998"/>
          </a:xfrm>
          <a:prstGeom prst="rect">
            <a:avLst/>
          </a:prstGeom>
          <a:noFill/>
        </p:spPr>
        <p:txBody>
          <a:bodyPr wrap="square" rtlCol="0">
            <a:spAutoFit/>
          </a:bodyPr>
          <a:lstStyle/>
          <a:p>
            <a:r>
              <a:rPr lang="en-US" sz="3000" dirty="0" smtClean="0"/>
              <a:t>Match the diagnosis with the blood/urine results</a:t>
            </a:r>
            <a:endParaRPr lang="en-US" sz="3000" dirty="0"/>
          </a:p>
        </p:txBody>
      </p:sp>
    </p:spTree>
    <p:extLst>
      <p:ext uri="{BB962C8B-B14F-4D97-AF65-F5344CB8AC3E}">
        <p14:creationId xmlns:p14="http://schemas.microsoft.com/office/powerpoint/2010/main" val="1537439747"/>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533400" y="4876800"/>
            <a:ext cx="7467600" cy="1752600"/>
          </a:xfrm>
        </p:spPr>
        <p:txBody>
          <a:bodyPr>
            <a:normAutofit/>
          </a:bodyPr>
          <a:lstStyle/>
          <a:p>
            <a:pPr algn="l" eaLnBrk="1" fontAlgn="auto" hangingPunct="1">
              <a:spcAft>
                <a:spcPts val="0"/>
              </a:spcAft>
              <a:defRPr/>
            </a:pPr>
            <a:r>
              <a:rPr lang="en-US" sz="2400" dirty="0" smtClean="0">
                <a:ea typeface="ＭＳ Ｐゴシック" charset="-128"/>
              </a:rPr>
              <a:t>1.  SIADH</a:t>
            </a:r>
            <a:br>
              <a:rPr lang="en-US" sz="2400" dirty="0" smtClean="0">
                <a:ea typeface="ＭＳ Ｐゴシック" charset="-128"/>
              </a:rPr>
            </a:br>
            <a:r>
              <a:rPr lang="en-US" sz="2400" dirty="0" smtClean="0">
                <a:ea typeface="ＭＳ Ｐゴシック" charset="-128"/>
              </a:rPr>
              <a:t>2.  DIABETES INSIPIDUS</a:t>
            </a:r>
            <a:br>
              <a:rPr lang="en-US" sz="2400" dirty="0" smtClean="0">
                <a:ea typeface="ＭＳ Ｐゴシック" charset="-128"/>
              </a:rPr>
            </a:br>
            <a:r>
              <a:rPr lang="en-US" sz="2400" dirty="0" smtClean="0">
                <a:ea typeface="ＭＳ Ｐゴシック" charset="-128"/>
              </a:rPr>
              <a:t>3.  DIABETES KETOACIDOSIS</a:t>
            </a:r>
            <a:r>
              <a:rPr lang="en-US" sz="2400" b="1" dirty="0" smtClean="0">
                <a:ea typeface="ＭＳ Ｐゴシック" charset="-128"/>
              </a:rPr>
              <a:t/>
            </a:r>
            <a:br>
              <a:rPr lang="en-US" sz="2400" b="1" dirty="0" smtClean="0">
                <a:ea typeface="ＭＳ Ｐゴシック" charset="-128"/>
              </a:rPr>
            </a:br>
            <a:r>
              <a:rPr lang="en-US" sz="2400" b="1" dirty="0" smtClean="0">
                <a:solidFill>
                  <a:srgbClr val="FF0000"/>
                </a:solidFill>
                <a:ea typeface="ＭＳ Ｐゴシック" charset="-128"/>
              </a:rPr>
              <a:t>4.  WATER INTOXICATION</a:t>
            </a:r>
          </a:p>
        </p:txBody>
      </p:sp>
      <p:graphicFrame>
        <p:nvGraphicFramePr>
          <p:cNvPr id="4" name="Table 3"/>
          <p:cNvGraphicFramePr>
            <a:graphicFrameLocks noGrp="1"/>
          </p:cNvGraphicFramePr>
          <p:nvPr>
            <p:extLst>
              <p:ext uri="{D42A27DB-BD31-4B8C-83A1-F6EECF244321}">
                <p14:modId xmlns:p14="http://schemas.microsoft.com/office/powerpoint/2010/main" val="3767559704"/>
              </p:ext>
            </p:extLst>
          </p:nvPr>
        </p:nvGraphicFramePr>
        <p:xfrm>
          <a:off x="533400" y="1828801"/>
          <a:ext cx="8229600" cy="3048001"/>
        </p:xfrm>
        <a:graphic>
          <a:graphicData uri="http://schemas.openxmlformats.org/drawingml/2006/table">
            <a:tbl>
              <a:tblPr/>
              <a:tblGrid>
                <a:gridCol w="1645920"/>
                <a:gridCol w="1645920"/>
                <a:gridCol w="1645920"/>
                <a:gridCol w="1645920"/>
                <a:gridCol w="1645920"/>
              </a:tblGrid>
              <a:tr h="10055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Sodium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Urine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Serum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Urine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08" charset="0"/>
                          <a:ea typeface="ＭＳ Ｐゴシック" charset="-128"/>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Wingdings" pitchFamily="-108" charset="2"/>
                          <a:ea typeface="ＭＳ Ｐゴシック" charset="-128"/>
                        </a:rPr>
                        <a:t></a:t>
                      </a:r>
                      <a:endParaRPr kumimoji="0" lang="en-US" sz="1800" b="0" i="0" u="none" strike="noStrike" cap="none" normalizeH="0" baseline="0" smtClean="0">
                        <a:ln>
                          <a:noFill/>
                        </a:ln>
                        <a:solidFill>
                          <a:schemeClr val="tx1"/>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dirty="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1066800"/>
            <a:ext cx="8305800" cy="553998"/>
          </a:xfrm>
          <a:prstGeom prst="rect">
            <a:avLst/>
          </a:prstGeom>
          <a:noFill/>
        </p:spPr>
        <p:txBody>
          <a:bodyPr wrap="square" rtlCol="0">
            <a:spAutoFit/>
          </a:bodyPr>
          <a:lstStyle/>
          <a:p>
            <a:r>
              <a:rPr lang="en-US" sz="3000" dirty="0" smtClean="0"/>
              <a:t>Match the diagnosis with the blood/urine results</a:t>
            </a:r>
            <a:endParaRPr lang="en-US" sz="3000" dirty="0"/>
          </a:p>
        </p:txBody>
      </p:sp>
    </p:spTree>
    <p:extLst>
      <p:ext uri="{BB962C8B-B14F-4D97-AF65-F5344CB8AC3E}">
        <p14:creationId xmlns:p14="http://schemas.microsoft.com/office/powerpoint/2010/main" val="149714942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533400" y="4876800"/>
            <a:ext cx="7467600" cy="1752600"/>
          </a:xfrm>
        </p:spPr>
        <p:txBody>
          <a:bodyPr>
            <a:normAutofit/>
          </a:bodyPr>
          <a:lstStyle/>
          <a:p>
            <a:pPr algn="l" eaLnBrk="1" fontAlgn="auto" hangingPunct="1">
              <a:spcAft>
                <a:spcPts val="0"/>
              </a:spcAft>
              <a:defRPr/>
            </a:pPr>
            <a:r>
              <a:rPr lang="en-US" sz="2400" dirty="0" smtClean="0">
                <a:ea typeface="ＭＳ Ｐゴシック" charset="-128"/>
              </a:rPr>
              <a:t>1.  SIADH</a:t>
            </a:r>
            <a:br>
              <a:rPr lang="en-US" sz="2400" dirty="0" smtClean="0">
                <a:ea typeface="ＭＳ Ｐゴシック" charset="-128"/>
              </a:rPr>
            </a:br>
            <a:r>
              <a:rPr lang="en-US" sz="2400" dirty="0" smtClean="0">
                <a:ea typeface="ＭＳ Ｐゴシック" charset="-128"/>
              </a:rPr>
              <a:t>2.  DIABETES INSIPIDUS</a:t>
            </a:r>
            <a:br>
              <a:rPr lang="en-US" sz="2400" dirty="0" smtClean="0">
                <a:ea typeface="ＭＳ Ｐゴシック" charset="-128"/>
              </a:rPr>
            </a:br>
            <a:r>
              <a:rPr lang="en-US" sz="2400" dirty="0" smtClean="0">
                <a:ea typeface="ＭＳ Ｐゴシック" charset="-128"/>
              </a:rPr>
              <a:t>3.  DIABETES KETOACIDOSIS</a:t>
            </a:r>
            <a:r>
              <a:rPr lang="en-US" sz="2400" b="1" dirty="0" smtClean="0">
                <a:ea typeface="ＭＳ Ｐゴシック" charset="-128"/>
              </a:rPr>
              <a:t/>
            </a:r>
            <a:br>
              <a:rPr lang="en-US" sz="2400" b="1" dirty="0" smtClean="0">
                <a:ea typeface="ＭＳ Ｐゴシック" charset="-128"/>
              </a:rPr>
            </a:br>
            <a:r>
              <a:rPr lang="en-US" sz="2400" b="1" dirty="0" smtClean="0">
                <a:solidFill>
                  <a:srgbClr val="FF0000"/>
                </a:solidFill>
                <a:ea typeface="ＭＳ Ｐゴシック" charset="-128"/>
              </a:rPr>
              <a:t>4.  WATER INTOXICATION</a:t>
            </a:r>
          </a:p>
        </p:txBody>
      </p:sp>
      <p:graphicFrame>
        <p:nvGraphicFramePr>
          <p:cNvPr id="4" name="Table 3"/>
          <p:cNvGraphicFramePr>
            <a:graphicFrameLocks noGrp="1"/>
          </p:cNvGraphicFramePr>
          <p:nvPr>
            <p:extLst>
              <p:ext uri="{D42A27DB-BD31-4B8C-83A1-F6EECF244321}">
                <p14:modId xmlns:p14="http://schemas.microsoft.com/office/powerpoint/2010/main" val="552884002"/>
              </p:ext>
            </p:extLst>
          </p:nvPr>
        </p:nvGraphicFramePr>
        <p:xfrm>
          <a:off x="533400" y="1828801"/>
          <a:ext cx="8229600" cy="3048001"/>
        </p:xfrm>
        <a:graphic>
          <a:graphicData uri="http://schemas.openxmlformats.org/drawingml/2006/table">
            <a:tbl>
              <a:tblPr/>
              <a:tblGrid>
                <a:gridCol w="1645920"/>
                <a:gridCol w="1645920"/>
                <a:gridCol w="1645920"/>
                <a:gridCol w="1645920"/>
                <a:gridCol w="1645920"/>
              </a:tblGrid>
              <a:tr h="10055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Sodium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Urine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entury Schoolbook" pitchFamily="-108" charset="0"/>
                          <a:ea typeface="ＭＳ Ｐゴシック" charset="-128"/>
                        </a:rPr>
                        <a:t>Output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Serum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Schoolbook" pitchFamily="-108" charset="0"/>
                          <a:ea typeface="ＭＳ Ｐゴシック" charset="-128"/>
                        </a:rPr>
                        <a:t>Urine </a:t>
                      </a:r>
                      <a:r>
                        <a:rPr kumimoji="0" lang="en-US" sz="1800" b="1" i="0" u="none" strike="noStrike" cap="none" normalizeH="0" baseline="0" dirty="0" err="1" smtClean="0">
                          <a:ln>
                            <a:noFill/>
                          </a:ln>
                          <a:solidFill>
                            <a:srgbClr val="FFFFFF"/>
                          </a:solidFill>
                          <a:effectLst/>
                          <a:latin typeface="Century Schoolbook" pitchFamily="-108" charset="0"/>
                          <a:ea typeface="ＭＳ Ｐゴシック" charset="-128"/>
                        </a:rPr>
                        <a:t>Osmolality</a:t>
                      </a:r>
                      <a:endParaRPr kumimoji="0" lang="en-US" sz="1800" b="1" i="0" u="none" strike="noStrike" cap="none" normalizeH="0" baseline="0" dirty="0" smtClean="0">
                        <a:ln>
                          <a:noFill/>
                        </a:ln>
                        <a:solidFill>
                          <a:srgbClr val="FFFFFF"/>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08" charset="0"/>
                          <a:ea typeface="ＭＳ Ｐゴシック" charset="-128"/>
                        </a:rPr>
                        <a:t>B</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Wingdings" pitchFamily="-108" charset="2"/>
                          <a:ea typeface="ＭＳ Ｐゴシック" charset="-128"/>
                        </a:rPr>
                        <a:t></a:t>
                      </a:r>
                      <a:endParaRPr kumimoji="0" lang="en-US" sz="1800" b="1" i="0" u="none" strike="noStrike" cap="none" normalizeH="0" baseline="0" smtClean="0">
                        <a:ln>
                          <a:noFill/>
                        </a:ln>
                        <a:solidFill>
                          <a:srgbClr val="FF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155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dirty="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310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0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125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Wingdings" pitchFamily="-108" charset="2"/>
                          <a:ea typeface="ＭＳ Ｐゴシック" charset="-128"/>
                        </a:rPr>
                        <a:t></a:t>
                      </a:r>
                      <a:endParaRPr kumimoji="0" lang="en-US" sz="1800" b="0" i="0" u="none" strike="noStrike" cap="none" normalizeH="0" baseline="0" smtClean="0">
                        <a:ln>
                          <a:noFill/>
                        </a:ln>
                        <a:solidFill>
                          <a:srgbClr val="000000"/>
                        </a:solidFill>
                        <a:effectLst/>
                        <a:latin typeface="Century Schoolbook" pitchFamily="-108"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entury Schoolbook" pitchFamily="-108" charset="0"/>
                          <a:ea typeface="ＭＳ Ｐゴシック" charset="-128"/>
                        </a:rPr>
                        <a:t>250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entury Schoolbook" pitchFamily="-108" charset="0"/>
                          <a:ea typeface="ＭＳ Ｐゴシック" charset="-128"/>
                        </a:rPr>
                        <a:t>300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#19</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extBox 6"/>
          <p:cNvSpPr txBox="1"/>
          <p:nvPr/>
        </p:nvSpPr>
        <p:spPr>
          <a:xfrm>
            <a:off x="533400" y="1066800"/>
            <a:ext cx="8305800" cy="553998"/>
          </a:xfrm>
          <a:prstGeom prst="rect">
            <a:avLst/>
          </a:prstGeom>
          <a:noFill/>
        </p:spPr>
        <p:txBody>
          <a:bodyPr wrap="square" rtlCol="0">
            <a:spAutoFit/>
          </a:bodyPr>
          <a:lstStyle/>
          <a:p>
            <a:r>
              <a:rPr lang="en-US" sz="3000" dirty="0" smtClean="0"/>
              <a:t>Match the diagnosis with the blood/urine results</a:t>
            </a:r>
            <a:endParaRPr lang="en-US" sz="3000" dirty="0"/>
          </a:p>
        </p:txBody>
      </p:sp>
    </p:spTree>
    <p:extLst>
      <p:ext uri="{BB962C8B-B14F-4D97-AF65-F5344CB8AC3E}">
        <p14:creationId xmlns:p14="http://schemas.microsoft.com/office/powerpoint/2010/main" val="3461394036"/>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2286000"/>
          <a:ext cx="8229600" cy="3066586"/>
        </p:xfrm>
        <a:graphic>
          <a:graphicData uri="http://schemas.openxmlformats.org/drawingml/2006/table">
            <a:tbl>
              <a:tblPr firstRow="1" bandRow="1">
                <a:tableStyleId>{5C22544A-7EE6-4342-B048-85BDC9FD1C3A}</a:tableStyleId>
              </a:tblPr>
              <a:tblGrid>
                <a:gridCol w="975360"/>
                <a:gridCol w="1158240"/>
                <a:gridCol w="1584960"/>
                <a:gridCol w="1219200"/>
                <a:gridCol w="1645920"/>
                <a:gridCol w="1645920"/>
              </a:tblGrid>
              <a:tr h="981307">
                <a:tc>
                  <a:txBody>
                    <a:bodyPr/>
                    <a:lstStyle/>
                    <a:p>
                      <a:pPr algn="ctr"/>
                      <a:endParaRPr lang="en-US" sz="2400" dirty="0"/>
                    </a:p>
                  </a:txBody>
                  <a:tcPr/>
                </a:tc>
                <a:tc>
                  <a:txBody>
                    <a:bodyPr/>
                    <a:lstStyle/>
                    <a:p>
                      <a:pPr algn="ctr"/>
                      <a:r>
                        <a:rPr lang="en-US" sz="2400" dirty="0" smtClean="0"/>
                        <a:t>Serum</a:t>
                      </a:r>
                    </a:p>
                    <a:p>
                      <a:pPr algn="ctr"/>
                      <a:r>
                        <a:rPr lang="en-US" sz="2400" dirty="0" smtClean="0"/>
                        <a:t>Sodium</a:t>
                      </a:r>
                      <a:endParaRPr lang="en-US" sz="2400" dirty="0"/>
                    </a:p>
                  </a:txBody>
                  <a:tcPr/>
                </a:tc>
                <a:tc>
                  <a:txBody>
                    <a:bodyPr/>
                    <a:lstStyle/>
                    <a:p>
                      <a:pPr algn="ctr"/>
                      <a:r>
                        <a:rPr lang="en-US" sz="2400" dirty="0" smtClean="0"/>
                        <a:t>Serum</a:t>
                      </a:r>
                      <a:r>
                        <a:rPr lang="en-US" sz="2400" baseline="0" dirty="0" smtClean="0"/>
                        <a:t> </a:t>
                      </a:r>
                      <a:r>
                        <a:rPr lang="en-US" sz="2400" baseline="0" dirty="0" err="1" smtClean="0"/>
                        <a:t>Osmolality</a:t>
                      </a:r>
                      <a:endParaRPr lang="en-US" sz="2400" dirty="0"/>
                    </a:p>
                  </a:txBody>
                  <a:tcPr/>
                </a:tc>
                <a:tc>
                  <a:txBody>
                    <a:bodyPr/>
                    <a:lstStyle/>
                    <a:p>
                      <a:pPr algn="ctr"/>
                      <a:r>
                        <a:rPr lang="en-US" sz="2400" dirty="0" smtClean="0"/>
                        <a:t>Urine Sodium</a:t>
                      </a:r>
                      <a:endParaRPr lang="en-US" sz="2400" dirty="0"/>
                    </a:p>
                  </a:txBody>
                  <a:tcPr/>
                </a:tc>
                <a:tc>
                  <a:txBody>
                    <a:bodyPr/>
                    <a:lstStyle/>
                    <a:p>
                      <a:pPr algn="ctr"/>
                      <a:r>
                        <a:rPr lang="en-US" sz="2400" dirty="0" smtClean="0"/>
                        <a:t>Urine </a:t>
                      </a:r>
                      <a:r>
                        <a:rPr lang="en-US" sz="2400" dirty="0" err="1" smtClean="0"/>
                        <a:t>Osmolality</a:t>
                      </a:r>
                      <a:endParaRPr lang="en-US" sz="2400" dirty="0"/>
                    </a:p>
                  </a:txBody>
                  <a:tcPr/>
                </a:tc>
                <a:tc>
                  <a:txBody>
                    <a:bodyPr/>
                    <a:lstStyle/>
                    <a:p>
                      <a:pPr algn="ctr"/>
                      <a:r>
                        <a:rPr lang="en-US" sz="2400" dirty="0" smtClean="0"/>
                        <a:t>Urine</a:t>
                      </a:r>
                      <a:r>
                        <a:rPr lang="en-US" sz="2400" baseline="0" dirty="0" smtClean="0"/>
                        <a:t> Output</a:t>
                      </a:r>
                      <a:endParaRPr lang="en-US" sz="2400" dirty="0"/>
                    </a:p>
                  </a:txBody>
                  <a:tcPr/>
                </a:tc>
              </a:tr>
              <a:tr h="695093">
                <a:tc>
                  <a:txBody>
                    <a:bodyPr/>
                    <a:lstStyle/>
                    <a:p>
                      <a:pPr algn="ctr"/>
                      <a:r>
                        <a:rPr lang="en-US" sz="2400" dirty="0" smtClean="0"/>
                        <a:t>DI</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r>
              <a:tr h="695093">
                <a:tc>
                  <a:txBody>
                    <a:bodyPr/>
                    <a:lstStyle/>
                    <a:p>
                      <a:pPr algn="ctr"/>
                      <a:r>
                        <a:rPr lang="en-US" sz="2400" dirty="0" smtClean="0"/>
                        <a:t>SIADH</a:t>
                      </a:r>
                      <a:endParaRPr lang="en-US" sz="2400" dirty="0"/>
                    </a:p>
                  </a:txBody>
                  <a:tcPr/>
                </a:tc>
                <a:tc>
                  <a:txBody>
                    <a:bodyPr/>
                    <a:lstStyle/>
                    <a:p>
                      <a:pPr algn="ctr"/>
                      <a:r>
                        <a:rPr lang="en-US" sz="3200" dirty="0" smtClean="0">
                          <a:latin typeface="Arial"/>
                          <a:cs typeface="Arial"/>
                        </a:rPr>
                        <a:t>↓</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c>
                  <a:txBody>
                    <a:bodyPr/>
                    <a:lstStyle/>
                    <a:p>
                      <a:pPr algn="ctr"/>
                      <a:r>
                        <a:rPr lang="en-US" sz="3200" dirty="0" smtClean="0">
                          <a:latin typeface="Arial"/>
                          <a:cs typeface="Arial"/>
                        </a:rPr>
                        <a:t>↑</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r>
              <a:tr h="695093">
                <a:tc>
                  <a:txBody>
                    <a:bodyPr/>
                    <a:lstStyle/>
                    <a:p>
                      <a:pPr algn="ctr"/>
                      <a:r>
                        <a:rPr lang="en-US" sz="2400" dirty="0" smtClean="0"/>
                        <a:t>CSW</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latin typeface="Arial"/>
                          <a:cs typeface="Arial"/>
                        </a:rPr>
                        <a:t>↑</a:t>
                      </a:r>
                      <a:endParaRPr lang="en-US" sz="32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rgbClr val="FF0000"/>
                          </a:solidFill>
                          <a:latin typeface="Arial"/>
                          <a:cs typeface="Arial"/>
                        </a:rPr>
                        <a:t>↑</a:t>
                      </a:r>
                      <a:endParaRPr lang="en-US" sz="3200" dirty="0" smtClean="0">
                        <a:solidFill>
                          <a:srgbClr val="FF0000"/>
                        </a:solidFill>
                      </a:endParaRPr>
                    </a:p>
                  </a:txBody>
                  <a:tcPr/>
                </a:tc>
              </a:tr>
            </a:tbl>
          </a:graphicData>
        </a:graphic>
      </p:graphicFrame>
      <p:sp>
        <p:nvSpPr>
          <p:cNvPr id="5"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dirty="0" smtClean="0">
                <a:latin typeface="+mj-lt"/>
                <a:ea typeface="+mj-ea"/>
                <a:cs typeface="+mj-cs"/>
              </a:rPr>
              <a:t>DI, SIADH, CSW</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Diabetes</a:t>
            </a:r>
            <a:endParaRPr lang="en-US" sz="6000" dirty="0"/>
          </a:p>
        </p:txBody>
      </p:sp>
      <p:sp>
        <p:nvSpPr>
          <p:cNvPr id="3" name="Content Placeholder 2"/>
          <p:cNvSpPr>
            <a:spLocks noGrp="1"/>
          </p:cNvSpPr>
          <p:nvPr>
            <p:ph idx="1"/>
          </p:nvPr>
        </p:nvSpPr>
        <p:spPr/>
        <p:txBody>
          <a:bodyPr>
            <a:normAutofit/>
          </a:bodyPr>
          <a:lstStyle/>
          <a:p>
            <a:r>
              <a:rPr lang="en-US" sz="4000" dirty="0" smtClean="0"/>
              <a:t>Type 1 Diabetes and Associated Conditions</a:t>
            </a:r>
          </a:p>
          <a:p>
            <a:r>
              <a:rPr lang="en-US" sz="4000" dirty="0" smtClean="0"/>
              <a:t>Diabetic </a:t>
            </a:r>
            <a:r>
              <a:rPr lang="en-US" sz="4000" dirty="0" err="1" smtClean="0"/>
              <a:t>Ketoacidosis</a:t>
            </a:r>
            <a:r>
              <a:rPr lang="en-US" sz="4000" dirty="0" smtClean="0"/>
              <a:t> (DKA)</a:t>
            </a:r>
          </a:p>
          <a:p>
            <a:r>
              <a:rPr lang="en-US" sz="4000" dirty="0" smtClean="0"/>
              <a:t>Type 2 Diabetes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382000" cy="5791200"/>
          </a:xfrm>
        </p:spPr>
        <p:txBody>
          <a:bodyPr>
            <a:normAutofit fontScale="77500" lnSpcReduction="20000"/>
          </a:bodyPr>
          <a:lstStyle/>
          <a:p>
            <a:pPr marL="274320" indent="-274320" fontAlgn="auto">
              <a:spcAft>
                <a:spcPts val="0"/>
              </a:spcAft>
              <a:buFont typeface="Wingdings 2"/>
              <a:buNone/>
              <a:defRPr/>
            </a:pPr>
            <a:r>
              <a:rPr lang="en-US" sz="2800" dirty="0" smtClean="0"/>
              <a:t>A 3 year old girl presents to the ED in an almost unresponsive state. Her parents say that she has become increasingly ill over the past 5 days and has been very thirsty, with increased urination. This morning she began to vomit and could not keep down fluids. Findings on physical examination in addition to unresponsiveness include rapid, sighing respirations and flushed cheeks. You estimate that she is 10% dehydrated. Initial laboratory studies reveal a blood glucose concentration of 700.0 mg/</a:t>
            </a:r>
            <a:r>
              <a:rPr lang="en-US" sz="2800" dirty="0" err="1" smtClean="0"/>
              <a:t>dL</a:t>
            </a:r>
            <a:r>
              <a:rPr lang="en-US" sz="2800" dirty="0" smtClean="0"/>
              <a:t>, sodium of 130.0 </a:t>
            </a:r>
            <a:r>
              <a:rPr lang="en-US" sz="2800" dirty="0" err="1" smtClean="0"/>
              <a:t>mEq</a:t>
            </a:r>
            <a:r>
              <a:rPr lang="en-US" sz="2800" dirty="0" smtClean="0"/>
              <a:t>/L, potassium of 4.6 </a:t>
            </a:r>
            <a:r>
              <a:rPr lang="en-US" sz="2800" dirty="0" err="1" smtClean="0"/>
              <a:t>mEq</a:t>
            </a:r>
            <a:r>
              <a:rPr lang="en-US" sz="2800" dirty="0" smtClean="0"/>
              <a:t>/L, chloride of 96.0 </a:t>
            </a:r>
            <a:r>
              <a:rPr lang="en-US" sz="2800" dirty="0" err="1" smtClean="0"/>
              <a:t>mEq</a:t>
            </a:r>
            <a:r>
              <a:rPr lang="en-US" sz="2800" dirty="0" smtClean="0"/>
              <a:t>/L, bicarbonate of 8.0 </a:t>
            </a:r>
            <a:r>
              <a:rPr lang="en-US" sz="2800" dirty="0" err="1" smtClean="0"/>
              <a:t>mEq</a:t>
            </a:r>
            <a:r>
              <a:rPr lang="en-US" sz="2800" dirty="0" smtClean="0"/>
              <a:t>/L, and a venous pH of 7.0.</a:t>
            </a:r>
          </a:p>
          <a:p>
            <a:pPr marL="274320" indent="-274320" fontAlgn="auto">
              <a:spcAft>
                <a:spcPts val="0"/>
              </a:spcAft>
              <a:buFont typeface="Wingdings 2"/>
              <a:buNone/>
              <a:defRPr/>
            </a:pPr>
            <a:r>
              <a:rPr lang="en-US" sz="2800" dirty="0"/>
              <a:t>Of the following, the MOST appropriate action to decrease this child's risk for cerebral edema during treatment is to:</a:t>
            </a:r>
          </a:p>
          <a:p>
            <a:pPr marL="274320" indent="-274320" fontAlgn="auto">
              <a:spcAft>
                <a:spcPts val="0"/>
              </a:spcAft>
              <a:buFont typeface="Wingdings 2"/>
              <a:buNone/>
              <a:defRPr/>
            </a:pPr>
            <a:r>
              <a:rPr lang="en-US" sz="2800" dirty="0"/>
              <a:t> </a:t>
            </a:r>
            <a:endParaRPr lang="en-US" sz="2800" dirty="0" smtClean="0"/>
          </a:p>
          <a:p>
            <a:pPr marL="514350" indent="-514350" fontAlgn="auto">
              <a:spcAft>
                <a:spcPts val="0"/>
              </a:spcAft>
              <a:buFont typeface="Wingdings 2"/>
              <a:buAutoNum type="alphaUcPeriod"/>
              <a:defRPr/>
            </a:pPr>
            <a:r>
              <a:rPr lang="en-US" sz="2800" dirty="0" smtClean="0"/>
              <a:t>Avoid </a:t>
            </a:r>
            <a:r>
              <a:rPr lang="en-US" sz="2800" dirty="0"/>
              <a:t>potassium replacement until the serum potassium value is less than 4.0 </a:t>
            </a:r>
            <a:r>
              <a:rPr lang="en-US" sz="2800" dirty="0" err="1"/>
              <a:t>mEq</a:t>
            </a:r>
            <a:r>
              <a:rPr lang="en-US" sz="2800" dirty="0"/>
              <a:t>/L (4.0 </a:t>
            </a:r>
            <a:r>
              <a:rPr lang="en-US" sz="2800" dirty="0" err="1"/>
              <a:t>mmol</a:t>
            </a:r>
            <a:r>
              <a:rPr lang="en-US" sz="2800" dirty="0"/>
              <a:t>/L) </a:t>
            </a:r>
            <a:endParaRPr lang="en-US" sz="2800" dirty="0" smtClean="0"/>
          </a:p>
          <a:p>
            <a:pPr marL="514350" indent="-514350" fontAlgn="auto">
              <a:spcAft>
                <a:spcPts val="0"/>
              </a:spcAft>
              <a:buFont typeface="Wingdings 2"/>
              <a:buAutoNum type="alphaUcPeriod"/>
              <a:defRPr/>
            </a:pPr>
            <a:r>
              <a:rPr lang="en-US" sz="2800" dirty="0" smtClean="0"/>
              <a:t>Correct </a:t>
            </a:r>
            <a:r>
              <a:rPr lang="en-US" sz="2800" dirty="0"/>
              <a:t>acidosis rapidly with sodium bicarbonate </a:t>
            </a:r>
            <a:endParaRPr lang="en-US" sz="2800" dirty="0" smtClean="0"/>
          </a:p>
          <a:p>
            <a:pPr marL="514350" indent="-514350" fontAlgn="auto">
              <a:spcAft>
                <a:spcPts val="0"/>
              </a:spcAft>
              <a:buFont typeface="Wingdings 2"/>
              <a:buAutoNum type="alphaUcPeriod"/>
              <a:defRPr/>
            </a:pPr>
            <a:r>
              <a:rPr lang="en-US" sz="2800" dirty="0" smtClean="0"/>
              <a:t>Rehydrate </a:t>
            </a:r>
            <a:r>
              <a:rPr lang="en-US" sz="2800" dirty="0"/>
              <a:t>initially with 3% saline </a:t>
            </a:r>
            <a:endParaRPr lang="en-US" sz="2800" dirty="0" smtClean="0"/>
          </a:p>
          <a:p>
            <a:pPr marL="514350" indent="-514350" fontAlgn="auto">
              <a:spcAft>
                <a:spcPts val="0"/>
              </a:spcAft>
              <a:buFont typeface="Wingdings 2"/>
              <a:buAutoNum type="alphaUcPeriod"/>
              <a:defRPr/>
            </a:pPr>
            <a:r>
              <a:rPr lang="en-US" sz="2800" dirty="0" smtClean="0"/>
              <a:t>Rehydrate </a:t>
            </a:r>
            <a:r>
              <a:rPr lang="en-US" sz="2800" dirty="0"/>
              <a:t>slowly using 0.45% to 0.9% saline </a:t>
            </a:r>
            <a:endParaRPr lang="en-US" sz="2800" dirty="0" smtClean="0"/>
          </a:p>
          <a:p>
            <a:pPr marL="514350" indent="-514350" fontAlgn="auto">
              <a:spcAft>
                <a:spcPts val="0"/>
              </a:spcAft>
              <a:buFont typeface="Wingdings 2"/>
              <a:buAutoNum type="alphaUcPeriod"/>
              <a:defRPr/>
            </a:pPr>
            <a:r>
              <a:rPr lang="en-US" sz="2800" dirty="0" smtClean="0"/>
              <a:t>Replace </a:t>
            </a:r>
            <a:r>
              <a:rPr lang="en-US" sz="2800" dirty="0"/>
              <a:t>continuing urinary fluid losses with 0.2% saline</a:t>
            </a:r>
          </a:p>
          <a:p>
            <a:pPr marL="274320" indent="-274320" fontAlgn="auto">
              <a:spcAft>
                <a:spcPts val="0"/>
              </a:spcAft>
              <a:buFont typeface="Wingdings 2"/>
              <a:buNone/>
              <a:defRPr/>
            </a:pPr>
            <a:endParaRPr lang="en-US" sz="2400" dirty="0"/>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20</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382000" cy="5791200"/>
          </a:xfrm>
        </p:spPr>
        <p:txBody>
          <a:bodyPr>
            <a:normAutofit fontScale="77500" lnSpcReduction="20000"/>
          </a:bodyPr>
          <a:lstStyle/>
          <a:p>
            <a:pPr marL="274320" indent="-274320" fontAlgn="auto">
              <a:spcAft>
                <a:spcPts val="0"/>
              </a:spcAft>
              <a:buFont typeface="Wingdings 2"/>
              <a:buNone/>
              <a:defRPr/>
            </a:pPr>
            <a:r>
              <a:rPr lang="en-US" sz="2800" dirty="0" smtClean="0"/>
              <a:t>A 3 year old girl presents to the ED in an almost unresponsive state. Her parents say that she has become increasingly ill over the past 5 days and has been very thirsty, with increased urination. This morning she began to vomit and could not keep down fluids. Findings on physical examination in addition to unresponsiveness include rapid, sighing respirations and flushed cheeks. You estimate that she is 10% dehydrated. Initial laboratory studies reveal a blood glucose concentration of 700.0 mg/</a:t>
            </a:r>
            <a:r>
              <a:rPr lang="en-US" sz="2800" dirty="0" err="1" smtClean="0"/>
              <a:t>dL</a:t>
            </a:r>
            <a:r>
              <a:rPr lang="en-US" sz="2800" dirty="0" smtClean="0"/>
              <a:t>, sodium of 130.0 </a:t>
            </a:r>
            <a:r>
              <a:rPr lang="en-US" sz="2800" dirty="0" err="1" smtClean="0"/>
              <a:t>mEq</a:t>
            </a:r>
            <a:r>
              <a:rPr lang="en-US" sz="2800" dirty="0" smtClean="0"/>
              <a:t>/L, potassium of 4.6 </a:t>
            </a:r>
            <a:r>
              <a:rPr lang="en-US" sz="2800" dirty="0" err="1" smtClean="0"/>
              <a:t>mEq</a:t>
            </a:r>
            <a:r>
              <a:rPr lang="en-US" sz="2800" dirty="0" smtClean="0"/>
              <a:t>/L, chloride of 96.0 </a:t>
            </a:r>
            <a:r>
              <a:rPr lang="en-US" sz="2800" dirty="0" err="1" smtClean="0"/>
              <a:t>mEq</a:t>
            </a:r>
            <a:r>
              <a:rPr lang="en-US" sz="2800" dirty="0" smtClean="0"/>
              <a:t>/L, bicarbonate of 8.0 </a:t>
            </a:r>
            <a:r>
              <a:rPr lang="en-US" sz="2800" dirty="0" err="1" smtClean="0"/>
              <a:t>mEq</a:t>
            </a:r>
            <a:r>
              <a:rPr lang="en-US" sz="2800" dirty="0" smtClean="0"/>
              <a:t>/L, and a venous pH of 7.0.</a:t>
            </a:r>
          </a:p>
          <a:p>
            <a:pPr marL="274320" indent="-274320" fontAlgn="auto">
              <a:spcAft>
                <a:spcPts val="0"/>
              </a:spcAft>
              <a:buFont typeface="Wingdings 2"/>
              <a:buNone/>
              <a:defRPr/>
            </a:pPr>
            <a:r>
              <a:rPr lang="en-US" sz="2800" dirty="0"/>
              <a:t>Of the following, the MOST appropriate action to decrease this child's risk for cerebral edema during treatment is to:</a:t>
            </a:r>
          </a:p>
          <a:p>
            <a:pPr marL="274320" indent="-274320" fontAlgn="auto">
              <a:spcAft>
                <a:spcPts val="0"/>
              </a:spcAft>
              <a:buFont typeface="Wingdings 2"/>
              <a:buNone/>
              <a:defRPr/>
            </a:pPr>
            <a:r>
              <a:rPr lang="en-US" sz="2800" dirty="0"/>
              <a:t> </a:t>
            </a:r>
            <a:endParaRPr lang="en-US" sz="2800" dirty="0" smtClean="0"/>
          </a:p>
          <a:p>
            <a:pPr marL="514350" indent="-514350" fontAlgn="auto">
              <a:spcAft>
                <a:spcPts val="0"/>
              </a:spcAft>
              <a:buFont typeface="Wingdings 2"/>
              <a:buAutoNum type="alphaUcPeriod"/>
              <a:defRPr/>
            </a:pPr>
            <a:r>
              <a:rPr lang="en-US" sz="2800" dirty="0" smtClean="0"/>
              <a:t>Avoid </a:t>
            </a:r>
            <a:r>
              <a:rPr lang="en-US" sz="2800" dirty="0"/>
              <a:t>potassium replacement until the serum potassium value is less than 4.0 </a:t>
            </a:r>
            <a:r>
              <a:rPr lang="en-US" sz="2800" dirty="0" err="1"/>
              <a:t>mEq</a:t>
            </a:r>
            <a:r>
              <a:rPr lang="en-US" sz="2800" dirty="0"/>
              <a:t>/L (4.0 </a:t>
            </a:r>
            <a:r>
              <a:rPr lang="en-US" sz="2800" dirty="0" err="1"/>
              <a:t>mmol</a:t>
            </a:r>
            <a:r>
              <a:rPr lang="en-US" sz="2800" dirty="0"/>
              <a:t>/L) </a:t>
            </a:r>
            <a:endParaRPr lang="en-US" sz="2800" dirty="0" smtClean="0"/>
          </a:p>
          <a:p>
            <a:pPr marL="514350" indent="-514350" fontAlgn="auto">
              <a:spcAft>
                <a:spcPts val="0"/>
              </a:spcAft>
              <a:buFont typeface="Wingdings 2"/>
              <a:buAutoNum type="alphaUcPeriod"/>
              <a:defRPr/>
            </a:pPr>
            <a:r>
              <a:rPr lang="en-US" sz="2800" dirty="0" smtClean="0"/>
              <a:t>Correct </a:t>
            </a:r>
            <a:r>
              <a:rPr lang="en-US" sz="2800" dirty="0"/>
              <a:t>acidosis rapidly with sodium bicarbonate </a:t>
            </a:r>
            <a:endParaRPr lang="en-US" sz="2800" dirty="0" smtClean="0"/>
          </a:p>
          <a:p>
            <a:pPr marL="514350" indent="-514350" fontAlgn="auto">
              <a:spcAft>
                <a:spcPts val="0"/>
              </a:spcAft>
              <a:buFont typeface="Wingdings 2"/>
              <a:buAutoNum type="alphaUcPeriod"/>
              <a:defRPr/>
            </a:pPr>
            <a:r>
              <a:rPr lang="en-US" sz="2800" dirty="0" smtClean="0"/>
              <a:t>Rehydrate </a:t>
            </a:r>
            <a:r>
              <a:rPr lang="en-US" sz="2800" dirty="0"/>
              <a:t>initially with 3% saline </a:t>
            </a:r>
            <a:endParaRPr lang="en-US" sz="2800" dirty="0" smtClean="0"/>
          </a:p>
          <a:p>
            <a:pPr marL="514350" indent="-514350" fontAlgn="auto">
              <a:spcAft>
                <a:spcPts val="0"/>
              </a:spcAft>
              <a:buFont typeface="Wingdings 2"/>
              <a:buAutoNum type="alphaUcPeriod"/>
              <a:defRPr/>
            </a:pPr>
            <a:r>
              <a:rPr lang="en-US" sz="2800" b="1" dirty="0" smtClean="0">
                <a:solidFill>
                  <a:srgbClr val="FF0000"/>
                </a:solidFill>
              </a:rPr>
              <a:t>Rehydrate </a:t>
            </a:r>
            <a:r>
              <a:rPr lang="en-US" sz="2800" b="1" dirty="0">
                <a:solidFill>
                  <a:srgbClr val="FF0000"/>
                </a:solidFill>
              </a:rPr>
              <a:t>slowly using 0.45% to 0.9% saline </a:t>
            </a:r>
            <a:endParaRPr lang="en-US" sz="2800" b="1" dirty="0" smtClean="0">
              <a:solidFill>
                <a:srgbClr val="FF0000"/>
              </a:solidFill>
            </a:endParaRPr>
          </a:p>
          <a:p>
            <a:pPr marL="514350" indent="-514350" fontAlgn="auto">
              <a:spcAft>
                <a:spcPts val="0"/>
              </a:spcAft>
              <a:buFont typeface="Wingdings 2"/>
              <a:buAutoNum type="alphaUcPeriod"/>
              <a:defRPr/>
            </a:pPr>
            <a:r>
              <a:rPr lang="en-US" sz="2800" dirty="0" smtClean="0"/>
              <a:t>Replace </a:t>
            </a:r>
            <a:r>
              <a:rPr lang="en-US" sz="2800" dirty="0"/>
              <a:t>continuing urinary fluid losses with 0.2% saline</a:t>
            </a:r>
          </a:p>
          <a:p>
            <a:pPr marL="274320" indent="-274320" fontAlgn="auto">
              <a:spcAft>
                <a:spcPts val="0"/>
              </a:spcAft>
              <a:buFont typeface="Wingdings 2"/>
              <a:buNone/>
              <a:defRPr/>
            </a:pPr>
            <a:endParaRPr lang="en-US" sz="2400" dirty="0"/>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a:t>
            </a:r>
            <a:r>
              <a:rPr lang="en-US" sz="4500" dirty="0" smtClean="0">
                <a:latin typeface="+mj-lt"/>
                <a:ea typeface="+mj-ea"/>
                <a:cs typeface="+mj-cs"/>
              </a:rPr>
              <a:t>20</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811192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sz="quarter" idx="4294967295"/>
          </p:nvPr>
        </p:nvSpPr>
        <p:spPr>
          <a:xfrm>
            <a:off x="228600" y="1066800"/>
            <a:ext cx="8534400" cy="5562600"/>
          </a:xfrm>
        </p:spPr>
        <p:txBody>
          <a:bodyPr>
            <a:noAutofit/>
          </a:bodyPr>
          <a:lstStyle/>
          <a:p>
            <a:pPr eaLnBrk="1" hangingPunct="1">
              <a:buFont typeface="Wingdings" pitchFamily="2" charset="2"/>
              <a:buNone/>
            </a:pPr>
            <a:r>
              <a:rPr lang="en-US" sz="2400" dirty="0" smtClean="0">
                <a:ea typeface="ＭＳ Ｐゴシック" pitchFamily="34" charset="-128"/>
              </a:rPr>
              <a:t>A 3 </a:t>
            </a:r>
            <a:r>
              <a:rPr lang="en-US" sz="2400" dirty="0" err="1" smtClean="0">
                <a:ea typeface="ＭＳ Ｐゴシック" pitchFamily="34" charset="-128"/>
              </a:rPr>
              <a:t>yo</a:t>
            </a:r>
            <a:r>
              <a:rPr lang="en-US" sz="2400" dirty="0" smtClean="0">
                <a:ea typeface="ＭＳ Ｐゴシック" pitchFamily="34" charset="-128"/>
              </a:rPr>
              <a:t> girl who has CAH has been staying with her aunt over the weekend.  The aunt calls you because her niece has a fever (101 F) and is vomiting.  The girl could not tolerate the double dose of hydrocortisone and is pale and sweaty.  There is no IM hydrocortisone at home.  You instruct her to come to the ER.  In the ER the girl is barely responsive, HR 120, BP 60/40,. You start IV D5NS and order serum electrolytes.</a:t>
            </a:r>
          </a:p>
          <a:p>
            <a:pPr eaLnBrk="1" hangingPunct="1">
              <a:buFont typeface="Wingdings" pitchFamily="2" charset="2"/>
              <a:buNone/>
            </a:pPr>
            <a:r>
              <a:rPr lang="en-US" sz="2400" dirty="0" smtClean="0">
                <a:ea typeface="ＭＳ Ｐゴシック" pitchFamily="34" charset="-128"/>
              </a:rPr>
              <a:t>Of the following, the MOST definitive therapy is to administer:</a:t>
            </a:r>
          </a:p>
          <a:p>
            <a:pPr eaLnBrk="1" hangingPunct="1">
              <a:buFont typeface="Wingdings" pitchFamily="2" charset="2"/>
              <a:buNone/>
            </a:pPr>
            <a:endParaRPr lang="en-US" sz="2400" dirty="0" smtClean="0">
              <a:ea typeface="ＭＳ Ｐゴシック" pitchFamily="34" charset="-128"/>
            </a:endParaRPr>
          </a:p>
          <a:p>
            <a:pPr eaLnBrk="1" hangingPunct="1">
              <a:buFont typeface="Wingdings" pitchFamily="2" charset="2"/>
              <a:buAutoNum type="alphaUcPeriod"/>
            </a:pPr>
            <a:r>
              <a:rPr lang="en-US" sz="2400" dirty="0" smtClean="0">
                <a:ea typeface="ＭＳ Ｐゴシック" pitchFamily="34" charset="-128"/>
              </a:rPr>
              <a:t>Cortisone acetate IM</a:t>
            </a:r>
          </a:p>
          <a:p>
            <a:pPr eaLnBrk="1" hangingPunct="1">
              <a:buFont typeface="Wingdings" pitchFamily="2" charset="2"/>
              <a:buAutoNum type="alphaUcPeriod"/>
            </a:pPr>
            <a:r>
              <a:rPr lang="en-US" sz="2400" dirty="0" smtClean="0">
                <a:ea typeface="ＭＳ Ｐゴシック" pitchFamily="34" charset="-128"/>
              </a:rPr>
              <a:t>Dopamine IV</a:t>
            </a:r>
          </a:p>
          <a:p>
            <a:pPr eaLnBrk="1" hangingPunct="1">
              <a:buFont typeface="Wingdings" pitchFamily="2" charset="2"/>
              <a:buAutoNum type="alphaUcPeriod"/>
            </a:pPr>
            <a:r>
              <a:rPr lang="en-US" sz="2400" dirty="0" smtClean="0">
                <a:ea typeface="ＭＳ Ｐゴシック" pitchFamily="34" charset="-128"/>
              </a:rPr>
              <a:t>Hydrocortisone </a:t>
            </a:r>
            <a:r>
              <a:rPr lang="en-US" sz="2400" dirty="0" err="1" smtClean="0">
                <a:ea typeface="ＭＳ Ｐゴシック" pitchFamily="34" charset="-128"/>
              </a:rPr>
              <a:t>hemisuccinate</a:t>
            </a:r>
            <a:r>
              <a:rPr lang="en-US" sz="2400" dirty="0" smtClean="0">
                <a:ea typeface="ＭＳ Ｐゴシック" pitchFamily="34" charset="-128"/>
              </a:rPr>
              <a:t> &amp; </a:t>
            </a:r>
            <a:r>
              <a:rPr lang="en-US" sz="2400" dirty="0" err="1" smtClean="0">
                <a:ea typeface="ＭＳ Ｐゴシック" pitchFamily="34" charset="-128"/>
              </a:rPr>
              <a:t>aldosterone</a:t>
            </a:r>
            <a:r>
              <a:rPr lang="en-US" sz="2400" dirty="0" smtClean="0">
                <a:ea typeface="ＭＳ Ｐゴシック" pitchFamily="34" charset="-128"/>
              </a:rPr>
              <a:t> IV</a:t>
            </a:r>
          </a:p>
          <a:p>
            <a:pPr eaLnBrk="1" hangingPunct="1">
              <a:buFont typeface="Wingdings" pitchFamily="2" charset="2"/>
              <a:buAutoNum type="alphaUcPeriod"/>
            </a:pPr>
            <a:r>
              <a:rPr lang="en-US" sz="2400" dirty="0" smtClean="0">
                <a:ea typeface="ＭＳ Ｐゴシック" pitchFamily="34" charset="-128"/>
              </a:rPr>
              <a:t>Hydrocortisone </a:t>
            </a:r>
            <a:r>
              <a:rPr lang="en-US" sz="2400" dirty="0" err="1" smtClean="0">
                <a:ea typeface="ＭＳ Ｐゴシック" pitchFamily="34" charset="-128"/>
              </a:rPr>
              <a:t>hemisuccinate</a:t>
            </a:r>
            <a:r>
              <a:rPr lang="en-US" sz="2400" dirty="0" smtClean="0">
                <a:ea typeface="ＭＳ Ｐゴシック" pitchFamily="34" charset="-128"/>
              </a:rPr>
              <a:t> IV</a:t>
            </a:r>
          </a:p>
          <a:p>
            <a:pPr eaLnBrk="1" hangingPunct="1">
              <a:buFont typeface="Wingdings" pitchFamily="2" charset="2"/>
              <a:buAutoNum type="alphaUcPeriod"/>
            </a:pPr>
            <a:r>
              <a:rPr lang="en-US" sz="2400" dirty="0" err="1" smtClean="0">
                <a:ea typeface="ＭＳ Ｐゴシック" pitchFamily="34" charset="-128"/>
              </a:rPr>
              <a:t>KCl</a:t>
            </a:r>
            <a:r>
              <a:rPr lang="en-US" sz="2400" dirty="0" smtClean="0">
                <a:ea typeface="ＭＳ Ｐゴシック" pitchFamily="34" charset="-128"/>
              </a:rPr>
              <a:t> 40 </a:t>
            </a:r>
            <a:r>
              <a:rPr lang="en-US" sz="2400" dirty="0" err="1" smtClean="0">
                <a:ea typeface="ＭＳ Ｐゴシック" pitchFamily="34" charset="-128"/>
              </a:rPr>
              <a:t>mEq</a:t>
            </a:r>
            <a:r>
              <a:rPr lang="en-US" sz="2400" dirty="0" smtClean="0">
                <a:ea typeface="ＭＳ Ｐゴシック" pitchFamily="34" charset="-128"/>
              </a:rPr>
              <a:t>/L &amp; hydrocortisone </a:t>
            </a:r>
            <a:r>
              <a:rPr lang="en-US" sz="2400" dirty="0" err="1" smtClean="0">
                <a:ea typeface="ＭＳ Ｐゴシック" pitchFamily="34" charset="-128"/>
              </a:rPr>
              <a:t>hemisuccinate</a:t>
            </a:r>
            <a:r>
              <a:rPr lang="en-US" sz="2400" dirty="0" smtClean="0">
                <a:ea typeface="ＭＳ Ｐゴシック" pitchFamily="34" charset="-128"/>
              </a:rPr>
              <a:t> IV</a:t>
            </a:r>
          </a:p>
        </p:txBody>
      </p:sp>
      <p:sp>
        <p:nvSpPr>
          <p:cNvPr id="3" name="Title 1"/>
          <p:cNvSpPr txBox="1">
            <a:spLocks/>
          </p:cNvSpPr>
          <p:nvPr/>
        </p:nvSpPr>
        <p:spPr>
          <a:xfrm>
            <a:off x="4572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#2</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967162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534400" cy="5410200"/>
          </a:xfrm>
        </p:spPr>
        <p:txBody>
          <a:bodyPr>
            <a:normAutofit fontScale="92500" lnSpcReduction="20000"/>
          </a:bodyPr>
          <a:lstStyle/>
          <a:p>
            <a:pPr marL="274320" indent="-274320" fontAlgn="auto">
              <a:spcAft>
                <a:spcPts val="0"/>
              </a:spcAft>
              <a:buFont typeface="Wingdings 2"/>
              <a:buNone/>
              <a:defRPr/>
            </a:pPr>
            <a:r>
              <a:rPr lang="en-US" sz="2600" dirty="0" smtClean="0"/>
              <a:t>The parents of a 10-year-old girl in whom you have just diagnosed type 1 diabetes mellitus and chronic lymphocytic thyroiditis (Hashimoto’s thyroiditis) tell you that many people in their family have these conditions. They wish to know if other autoimmune disorders occur with greater frequency in children who have diabetes. You tell them that additional autoimmune disorders in children who have type 1 diabetes mellitus can occur.</a:t>
            </a:r>
          </a:p>
          <a:p>
            <a:pPr marL="274320" indent="-274320" fontAlgn="auto">
              <a:spcAft>
                <a:spcPts val="0"/>
              </a:spcAft>
              <a:buFont typeface="Wingdings 2"/>
              <a:buNone/>
              <a:defRPr/>
            </a:pPr>
            <a:r>
              <a:rPr lang="en-US" sz="2600" dirty="0"/>
              <a:t>Of the following, the autoimmune disorders MOST likely to occur in this patient are:</a:t>
            </a:r>
          </a:p>
          <a:p>
            <a:pPr marL="274320" indent="-274320" fontAlgn="auto">
              <a:spcAft>
                <a:spcPts val="0"/>
              </a:spcAft>
              <a:buFont typeface="Wingdings 2"/>
              <a:buNone/>
              <a:defRPr/>
            </a:pPr>
            <a:r>
              <a:rPr lang="en-US" sz="2600" dirty="0"/>
              <a:t> </a:t>
            </a:r>
          </a:p>
          <a:p>
            <a:pPr marL="274320" indent="-274320" fontAlgn="auto">
              <a:spcAft>
                <a:spcPts val="0"/>
              </a:spcAft>
              <a:buFont typeface="Wingdings 2"/>
              <a:buNone/>
              <a:defRPr/>
            </a:pPr>
            <a:r>
              <a:rPr lang="en-US" sz="2600" dirty="0"/>
              <a:t>  A. Addison disease and premature ovarian failure </a:t>
            </a:r>
          </a:p>
          <a:p>
            <a:pPr marL="274320" indent="-274320" fontAlgn="auto">
              <a:spcAft>
                <a:spcPts val="0"/>
              </a:spcAft>
              <a:buFont typeface="Wingdings 2"/>
              <a:buNone/>
              <a:defRPr/>
            </a:pPr>
            <a:r>
              <a:rPr lang="en-US" sz="2600" dirty="0"/>
              <a:t>  B. </a:t>
            </a:r>
            <a:r>
              <a:rPr lang="en-US" sz="2600" dirty="0" smtClean="0"/>
              <a:t>Celiac </a:t>
            </a:r>
            <a:r>
              <a:rPr lang="en-US" sz="2600" dirty="0"/>
              <a:t>disease and Addison disease </a:t>
            </a:r>
          </a:p>
          <a:p>
            <a:pPr marL="274320" indent="-274320" fontAlgn="auto">
              <a:spcAft>
                <a:spcPts val="0"/>
              </a:spcAft>
              <a:buFont typeface="Wingdings 2"/>
              <a:buNone/>
              <a:defRPr/>
            </a:pPr>
            <a:r>
              <a:rPr lang="en-US" sz="2600" dirty="0"/>
              <a:t>  C. Graves disease and alopecia </a:t>
            </a:r>
            <a:r>
              <a:rPr lang="en-US" sz="2600" dirty="0" err="1"/>
              <a:t>areata</a:t>
            </a:r>
            <a:r>
              <a:rPr lang="en-US" sz="2600" dirty="0"/>
              <a:t> </a:t>
            </a:r>
          </a:p>
          <a:p>
            <a:pPr marL="274320" indent="-274320" fontAlgn="auto">
              <a:spcAft>
                <a:spcPts val="0"/>
              </a:spcAft>
              <a:buFont typeface="Wingdings 2"/>
              <a:buNone/>
              <a:defRPr/>
            </a:pPr>
            <a:r>
              <a:rPr lang="en-US" sz="2600" dirty="0"/>
              <a:t>  D. </a:t>
            </a:r>
            <a:r>
              <a:rPr lang="en-US" sz="2600" dirty="0" smtClean="0"/>
              <a:t>Pernicious </a:t>
            </a:r>
            <a:r>
              <a:rPr lang="en-US" sz="2600" dirty="0"/>
              <a:t>anemia and celiac disease </a:t>
            </a:r>
          </a:p>
          <a:p>
            <a:pPr marL="274320" indent="-274320" fontAlgn="auto">
              <a:spcAft>
                <a:spcPts val="0"/>
              </a:spcAft>
              <a:buFont typeface="Wingdings 2"/>
              <a:buNone/>
              <a:defRPr/>
            </a:pPr>
            <a:r>
              <a:rPr lang="en-US" sz="2600" dirty="0"/>
              <a:t>  E. </a:t>
            </a:r>
            <a:r>
              <a:rPr lang="en-US" sz="2600" dirty="0" err="1" smtClean="0"/>
              <a:t>Vitiligo</a:t>
            </a:r>
            <a:r>
              <a:rPr lang="en-US" sz="2600" dirty="0" smtClean="0"/>
              <a:t> </a:t>
            </a:r>
            <a:r>
              <a:rPr lang="en-US" sz="2600" dirty="0"/>
              <a:t>and pernicious </a:t>
            </a:r>
            <a:r>
              <a:rPr lang="en-US" sz="2600" dirty="0" smtClean="0"/>
              <a:t>anemia</a:t>
            </a:r>
            <a:endParaRPr lang="en-US" sz="2600" dirty="0"/>
          </a:p>
          <a:p>
            <a:pPr marL="274320" indent="-274320" fontAlgn="auto">
              <a:spcAft>
                <a:spcPts val="0"/>
              </a:spcAft>
              <a:buFont typeface="Wingdings 2"/>
              <a:buNone/>
              <a:defRPr/>
            </a:pPr>
            <a:endParaRPr lang="en-US" sz="2400" dirty="0"/>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#21</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534400" cy="5410200"/>
          </a:xfrm>
        </p:spPr>
        <p:txBody>
          <a:bodyPr>
            <a:normAutofit fontScale="92500" lnSpcReduction="20000"/>
          </a:bodyPr>
          <a:lstStyle/>
          <a:p>
            <a:pPr marL="274320" indent="-274320" fontAlgn="auto">
              <a:spcAft>
                <a:spcPts val="0"/>
              </a:spcAft>
              <a:buFont typeface="Wingdings 2"/>
              <a:buNone/>
              <a:defRPr/>
            </a:pPr>
            <a:r>
              <a:rPr lang="en-US" sz="2600" dirty="0" smtClean="0"/>
              <a:t>The parents of a 10-year-old girl in whom you have just diagnosed type 1 diabetes mellitus and chronic lymphocytic thyroiditis (Hashimoto’s thyroiditis) tell you that many people in their family have these conditions. They wish to know if other autoimmune disorders occur with greater frequency in children who have diabetes. You tell them that additional autoimmune disorders in children who have type 1 diabetes mellitus can occur.</a:t>
            </a:r>
          </a:p>
          <a:p>
            <a:pPr marL="274320" indent="-274320" fontAlgn="auto">
              <a:spcAft>
                <a:spcPts val="0"/>
              </a:spcAft>
              <a:buFont typeface="Wingdings 2"/>
              <a:buNone/>
              <a:defRPr/>
            </a:pPr>
            <a:r>
              <a:rPr lang="en-US" sz="2600" dirty="0"/>
              <a:t>Of the following, the autoimmune disorders MOST likely to occur in this patient are:</a:t>
            </a:r>
          </a:p>
          <a:p>
            <a:pPr marL="274320" indent="-274320" fontAlgn="auto">
              <a:spcAft>
                <a:spcPts val="0"/>
              </a:spcAft>
              <a:buFont typeface="Wingdings 2"/>
              <a:buNone/>
              <a:defRPr/>
            </a:pPr>
            <a:r>
              <a:rPr lang="en-US" sz="2600" dirty="0"/>
              <a:t> </a:t>
            </a:r>
          </a:p>
          <a:p>
            <a:pPr marL="274320" indent="-274320" fontAlgn="auto">
              <a:spcAft>
                <a:spcPts val="0"/>
              </a:spcAft>
              <a:buFont typeface="Wingdings 2"/>
              <a:buNone/>
              <a:defRPr/>
            </a:pPr>
            <a:r>
              <a:rPr lang="en-US" sz="2600" dirty="0"/>
              <a:t>  A. Addison disease and premature ovarian failure </a:t>
            </a:r>
          </a:p>
          <a:p>
            <a:pPr marL="274320" indent="-274320" fontAlgn="auto">
              <a:spcAft>
                <a:spcPts val="0"/>
              </a:spcAft>
              <a:buFont typeface="Wingdings 2"/>
              <a:buNone/>
              <a:defRPr/>
            </a:pPr>
            <a:r>
              <a:rPr lang="en-US" sz="2600" b="1" dirty="0">
                <a:solidFill>
                  <a:srgbClr val="FF0000"/>
                </a:solidFill>
              </a:rPr>
              <a:t>  B. </a:t>
            </a:r>
            <a:r>
              <a:rPr lang="en-US" sz="2600" b="1" dirty="0" smtClean="0">
                <a:solidFill>
                  <a:srgbClr val="FF0000"/>
                </a:solidFill>
              </a:rPr>
              <a:t>Celiac </a:t>
            </a:r>
            <a:r>
              <a:rPr lang="en-US" sz="2600" b="1" dirty="0">
                <a:solidFill>
                  <a:srgbClr val="FF0000"/>
                </a:solidFill>
              </a:rPr>
              <a:t>disease and Addison disease </a:t>
            </a:r>
          </a:p>
          <a:p>
            <a:pPr marL="274320" indent="-274320" fontAlgn="auto">
              <a:spcAft>
                <a:spcPts val="0"/>
              </a:spcAft>
              <a:buFont typeface="Wingdings 2"/>
              <a:buNone/>
              <a:defRPr/>
            </a:pPr>
            <a:r>
              <a:rPr lang="en-US" sz="2600" dirty="0"/>
              <a:t>  C. Graves disease and alopecia </a:t>
            </a:r>
            <a:r>
              <a:rPr lang="en-US" sz="2600" dirty="0" err="1"/>
              <a:t>areata</a:t>
            </a:r>
            <a:r>
              <a:rPr lang="en-US" sz="2600" dirty="0"/>
              <a:t> </a:t>
            </a:r>
          </a:p>
          <a:p>
            <a:pPr marL="274320" indent="-274320" fontAlgn="auto">
              <a:spcAft>
                <a:spcPts val="0"/>
              </a:spcAft>
              <a:buFont typeface="Wingdings 2"/>
              <a:buNone/>
              <a:defRPr/>
            </a:pPr>
            <a:r>
              <a:rPr lang="en-US" sz="2600" dirty="0"/>
              <a:t>  D. </a:t>
            </a:r>
            <a:r>
              <a:rPr lang="en-US" sz="2600" dirty="0" smtClean="0"/>
              <a:t>Pernicious </a:t>
            </a:r>
            <a:r>
              <a:rPr lang="en-US" sz="2600" dirty="0"/>
              <a:t>anemia and celiac disease </a:t>
            </a:r>
          </a:p>
          <a:p>
            <a:pPr marL="274320" indent="-274320" fontAlgn="auto">
              <a:spcAft>
                <a:spcPts val="0"/>
              </a:spcAft>
              <a:buFont typeface="Wingdings 2"/>
              <a:buNone/>
              <a:defRPr/>
            </a:pPr>
            <a:r>
              <a:rPr lang="en-US" sz="2600" dirty="0"/>
              <a:t>  E. </a:t>
            </a:r>
            <a:r>
              <a:rPr lang="en-US" sz="2600" dirty="0" err="1" smtClean="0"/>
              <a:t>Vitiligo</a:t>
            </a:r>
            <a:r>
              <a:rPr lang="en-US" sz="2600" dirty="0" smtClean="0"/>
              <a:t> </a:t>
            </a:r>
            <a:r>
              <a:rPr lang="en-US" sz="2600" dirty="0"/>
              <a:t>and pernicious </a:t>
            </a:r>
            <a:r>
              <a:rPr lang="en-US" sz="2600" dirty="0" smtClean="0"/>
              <a:t>anemia</a:t>
            </a:r>
            <a:endParaRPr lang="en-US" sz="2600" dirty="0"/>
          </a:p>
          <a:p>
            <a:pPr marL="274320" indent="-274320" fontAlgn="auto">
              <a:spcAft>
                <a:spcPts val="0"/>
              </a:spcAft>
              <a:buFont typeface="Wingdings 2"/>
              <a:buNone/>
              <a:defRPr/>
            </a:pPr>
            <a:endParaRPr lang="en-US" sz="2400" dirty="0"/>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#21</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4888537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153400" cy="4038600"/>
          </a:xfrm>
        </p:spPr>
        <p:txBody>
          <a:bodyPr>
            <a:normAutofit/>
          </a:bodyPr>
          <a:lstStyle/>
          <a:p>
            <a:pPr marL="521208" lvl="1" fontAlgn="auto">
              <a:spcAft>
                <a:spcPts val="0"/>
              </a:spcAft>
              <a:buClr>
                <a:schemeClr val="accent4"/>
              </a:buClr>
              <a:buFont typeface="Arial" pitchFamily="34" charset="0"/>
              <a:buChar char="•"/>
              <a:defRPr/>
            </a:pPr>
            <a:r>
              <a:rPr lang="en-US" sz="2400" dirty="0" smtClean="0">
                <a:solidFill>
                  <a:schemeClr val="tx1"/>
                </a:solidFill>
                <a:cs typeface="Arial"/>
              </a:rPr>
              <a:t>Hashimoto thyroiditis:10-25%</a:t>
            </a:r>
          </a:p>
          <a:p>
            <a:pPr marL="521208" lvl="1" fontAlgn="auto">
              <a:spcAft>
                <a:spcPts val="0"/>
              </a:spcAft>
              <a:buClr>
                <a:schemeClr val="accent4"/>
              </a:buClr>
              <a:buFont typeface="Arial" pitchFamily="34" charset="0"/>
              <a:buChar char="•"/>
              <a:defRPr/>
            </a:pPr>
            <a:r>
              <a:rPr lang="en-US" sz="2400" dirty="0" smtClean="0">
                <a:solidFill>
                  <a:schemeClr val="tx1"/>
                </a:solidFill>
                <a:cs typeface="Arial"/>
              </a:rPr>
              <a:t>Celiac disease: 6%</a:t>
            </a:r>
          </a:p>
          <a:p>
            <a:pPr marL="521208" lvl="1" fontAlgn="auto">
              <a:spcAft>
                <a:spcPts val="0"/>
              </a:spcAft>
              <a:buClr>
                <a:schemeClr val="accent4"/>
              </a:buClr>
              <a:buFont typeface="Arial" pitchFamily="34" charset="0"/>
              <a:buChar char="•"/>
              <a:defRPr/>
            </a:pPr>
            <a:r>
              <a:rPr lang="en-US" sz="2400" dirty="0" smtClean="0">
                <a:solidFill>
                  <a:schemeClr val="tx1"/>
                </a:solidFill>
                <a:cs typeface="Arial"/>
              </a:rPr>
              <a:t>Addison’s disease: 1%</a:t>
            </a:r>
          </a:p>
          <a:p>
            <a:pPr marL="521208" lvl="1" fontAlgn="auto">
              <a:spcAft>
                <a:spcPts val="0"/>
              </a:spcAft>
              <a:buClr>
                <a:schemeClr val="accent4"/>
              </a:buClr>
              <a:buFont typeface="Arial" pitchFamily="34" charset="0"/>
              <a:buChar char="•"/>
              <a:defRPr/>
            </a:pPr>
            <a:r>
              <a:rPr lang="en-US" sz="2400" dirty="0" smtClean="0">
                <a:solidFill>
                  <a:schemeClr val="tx1"/>
                </a:solidFill>
                <a:cs typeface="Arial"/>
              </a:rPr>
              <a:t>Pernicious anemia: rare</a:t>
            </a:r>
          </a:p>
          <a:p>
            <a:pPr marL="521208" lvl="1" fontAlgn="auto">
              <a:spcAft>
                <a:spcPts val="0"/>
              </a:spcAft>
              <a:buClr>
                <a:schemeClr val="accent4"/>
              </a:buClr>
              <a:buFont typeface="Arial" pitchFamily="34" charset="0"/>
              <a:buChar char="•"/>
              <a:defRPr/>
            </a:pPr>
            <a:r>
              <a:rPr lang="en-US" sz="2400" dirty="0" smtClean="0">
                <a:solidFill>
                  <a:schemeClr val="tx1"/>
                </a:solidFill>
                <a:cs typeface="Arial"/>
              </a:rPr>
              <a:t>Premature ovarian failure: rare</a:t>
            </a:r>
          </a:p>
          <a:p>
            <a:pPr marL="521208" lvl="1" fontAlgn="auto">
              <a:spcAft>
                <a:spcPts val="0"/>
              </a:spcAft>
              <a:buClr>
                <a:schemeClr val="accent4"/>
              </a:buClr>
              <a:buFont typeface="Arial" pitchFamily="34" charset="0"/>
              <a:buChar char="•"/>
              <a:defRPr/>
            </a:pPr>
            <a:r>
              <a:rPr lang="en-US" sz="2400" dirty="0" smtClean="0">
                <a:solidFill>
                  <a:schemeClr val="tx1"/>
                </a:solidFill>
                <a:cs typeface="Arial"/>
              </a:rPr>
              <a:t>Alopecia </a:t>
            </a:r>
            <a:r>
              <a:rPr lang="en-US" sz="2400" dirty="0" err="1" smtClean="0">
                <a:solidFill>
                  <a:schemeClr val="tx1"/>
                </a:solidFill>
                <a:cs typeface="Arial"/>
              </a:rPr>
              <a:t>areata</a:t>
            </a:r>
            <a:r>
              <a:rPr lang="en-US" sz="2400" dirty="0" smtClean="0">
                <a:solidFill>
                  <a:schemeClr val="tx1"/>
                </a:solidFill>
                <a:cs typeface="Arial"/>
              </a:rPr>
              <a:t>: rare</a:t>
            </a:r>
          </a:p>
          <a:p>
            <a:pPr marL="274320" indent="-274320" fontAlgn="auto">
              <a:spcAft>
                <a:spcPts val="0"/>
              </a:spcAft>
              <a:buFont typeface="Wingdings 2"/>
              <a:buNone/>
              <a:defRPr/>
            </a:pPr>
            <a:endParaRPr lang="en-US" sz="2400" dirty="0" smtClean="0"/>
          </a:p>
        </p:txBody>
      </p:sp>
      <p:sp>
        <p:nvSpPr>
          <p:cNvPr id="4" name="Title 1"/>
          <p:cNvSpPr txBox="1">
            <a:spLocks/>
          </p:cNvSpPr>
          <p:nvPr/>
        </p:nvSpPr>
        <p:spPr>
          <a:xfrm>
            <a:off x="609600" y="228600"/>
            <a:ext cx="8229600" cy="1143000"/>
          </a:xfrm>
          <a:prstGeom prst="rect">
            <a:avLst/>
          </a:prstGeom>
        </p:spPr>
        <p:txBody>
          <a:bodyP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Type 1 diabetes and associated autoimmune disorder</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5"/>
          <p:cNvSpPr txBox="1">
            <a:spLocks noChangeArrowheads="1"/>
          </p:cNvSpPr>
          <p:nvPr/>
        </p:nvSpPr>
        <p:spPr bwMode="auto">
          <a:xfrm>
            <a:off x="304800" y="762000"/>
            <a:ext cx="8534400" cy="6370975"/>
          </a:xfrm>
          <a:prstGeom prst="rect">
            <a:avLst/>
          </a:prstGeom>
          <a:noFill/>
          <a:ln w="9525">
            <a:noFill/>
            <a:miter lim="800000"/>
            <a:headEnd/>
            <a:tailEnd/>
          </a:ln>
        </p:spPr>
        <p:txBody>
          <a:bodyPr wrap="square">
            <a:spAutoFit/>
          </a:bodyPr>
          <a:lstStyle/>
          <a:p>
            <a:r>
              <a:rPr lang="en-US" sz="2400" dirty="0" smtClean="0">
                <a:latin typeface="Calibri" pitchFamily="34" charset="0"/>
              </a:rPr>
              <a:t>A </a:t>
            </a:r>
            <a:r>
              <a:rPr lang="en-US" sz="2400" dirty="0">
                <a:latin typeface="Calibri" pitchFamily="34" charset="0"/>
              </a:rPr>
              <a:t>3-year-old boy is brought to the </a:t>
            </a:r>
            <a:r>
              <a:rPr lang="en-US" sz="2400" dirty="0" smtClean="0">
                <a:latin typeface="Calibri" pitchFamily="34" charset="0"/>
              </a:rPr>
              <a:t>ED by EMS </a:t>
            </a:r>
            <a:r>
              <a:rPr lang="en-US" sz="2400" dirty="0">
                <a:latin typeface="Calibri" pitchFamily="34" charset="0"/>
              </a:rPr>
              <a:t>after being found </a:t>
            </a:r>
            <a:r>
              <a:rPr lang="en-US" sz="2400" dirty="0" smtClean="0">
                <a:latin typeface="Calibri" pitchFamily="34" charset="0"/>
              </a:rPr>
              <a:t>lethargic by </a:t>
            </a:r>
            <a:r>
              <a:rPr lang="en-US" sz="2400" dirty="0">
                <a:latin typeface="Calibri" pitchFamily="34" charset="0"/>
              </a:rPr>
              <a:t>his parents. </a:t>
            </a:r>
            <a:r>
              <a:rPr lang="en-US" sz="2400" dirty="0" smtClean="0">
                <a:latin typeface="Calibri" pitchFamily="34" charset="0"/>
              </a:rPr>
              <a:t>His parents report that he began to have vomiting and diarrhea the day prior, which they attributed to the stomach virus that has been going around his preschool. The EMTs determined </a:t>
            </a:r>
            <a:r>
              <a:rPr lang="en-US" sz="2400" dirty="0">
                <a:latin typeface="Calibri" pitchFamily="34" charset="0"/>
              </a:rPr>
              <a:t>that the boy's blood glucose was </a:t>
            </a:r>
            <a:r>
              <a:rPr lang="en-US" sz="2400" dirty="0" smtClean="0">
                <a:latin typeface="Calibri" pitchFamily="34" charset="0"/>
              </a:rPr>
              <a:t>45 mg/</a:t>
            </a:r>
            <a:r>
              <a:rPr lang="en-US" sz="2400" dirty="0" err="1" smtClean="0">
                <a:latin typeface="Calibri" pitchFamily="34" charset="0"/>
              </a:rPr>
              <a:t>dL</a:t>
            </a:r>
            <a:r>
              <a:rPr lang="en-US" sz="2400" dirty="0" smtClean="0">
                <a:latin typeface="Calibri" pitchFamily="34" charset="0"/>
              </a:rPr>
              <a:t> </a:t>
            </a:r>
            <a:r>
              <a:rPr lang="en-US" sz="2400" dirty="0">
                <a:latin typeface="Calibri" pitchFamily="34" charset="0"/>
              </a:rPr>
              <a:t>on the scene and started an intravenous infusion with dextrose. When you see him in the </a:t>
            </a:r>
            <a:r>
              <a:rPr lang="en-US" sz="2400" dirty="0" smtClean="0">
                <a:latin typeface="Calibri" pitchFamily="34" charset="0"/>
              </a:rPr>
              <a:t>ED, </a:t>
            </a:r>
            <a:r>
              <a:rPr lang="en-US" sz="2400" dirty="0">
                <a:latin typeface="Calibri" pitchFamily="34" charset="0"/>
              </a:rPr>
              <a:t>he is beginning to awaken and recognize his parents. Repeat blood glucose measures 73 </a:t>
            </a:r>
            <a:r>
              <a:rPr lang="en-US" sz="2400" dirty="0" smtClean="0">
                <a:latin typeface="Calibri" pitchFamily="34" charset="0"/>
              </a:rPr>
              <a:t>mg/</a:t>
            </a:r>
            <a:r>
              <a:rPr lang="en-US" sz="2400" dirty="0" err="1" smtClean="0">
                <a:latin typeface="Calibri" pitchFamily="34" charset="0"/>
              </a:rPr>
              <a:t>dL</a:t>
            </a:r>
            <a:r>
              <a:rPr lang="en-US" sz="2400" dirty="0" smtClean="0">
                <a:latin typeface="Calibri" pitchFamily="34" charset="0"/>
              </a:rPr>
              <a:t>.</a:t>
            </a:r>
          </a:p>
          <a:p>
            <a:endParaRPr lang="en-US" sz="2400" dirty="0" smtClean="0">
              <a:latin typeface="Calibri" pitchFamily="34" charset="0"/>
            </a:endParaRPr>
          </a:p>
          <a:p>
            <a:r>
              <a:rPr lang="en-US" sz="2400" dirty="0" smtClean="0">
                <a:latin typeface="Calibri" pitchFamily="34" charset="0"/>
              </a:rPr>
              <a:t>Of the following, the MOST useful additional laboratory test is:</a:t>
            </a:r>
          </a:p>
          <a:p>
            <a:endParaRPr lang="en-US" sz="2400" dirty="0" smtClean="0">
              <a:latin typeface="Calibri" pitchFamily="34" charset="0"/>
            </a:endParaRPr>
          </a:p>
          <a:p>
            <a:pPr marL="457200" indent="-457200">
              <a:buAutoNum type="alphaUcPeriod"/>
            </a:pPr>
            <a:r>
              <a:rPr lang="en-US" sz="2400" dirty="0" smtClean="0">
                <a:latin typeface="Calibri" pitchFamily="34" charset="0"/>
              </a:rPr>
              <a:t>Serum C-peptide assessment</a:t>
            </a:r>
          </a:p>
          <a:p>
            <a:pPr marL="457200" indent="-457200">
              <a:buAutoNum type="alphaUcPeriod"/>
            </a:pPr>
            <a:r>
              <a:rPr lang="en-US" sz="2400" dirty="0" smtClean="0">
                <a:latin typeface="Calibri" pitchFamily="34" charset="0"/>
              </a:rPr>
              <a:t>Serum insulin assessment</a:t>
            </a:r>
          </a:p>
          <a:p>
            <a:pPr marL="457200" indent="-457200">
              <a:buAutoNum type="alphaUcPeriod"/>
            </a:pPr>
            <a:r>
              <a:rPr lang="en-US" sz="2400" dirty="0" smtClean="0">
                <a:latin typeface="Calibri" pitchFamily="34" charset="0"/>
              </a:rPr>
              <a:t>Serum </a:t>
            </a:r>
            <a:r>
              <a:rPr lang="en-US" sz="2400" dirty="0" err="1" smtClean="0">
                <a:latin typeface="Calibri" pitchFamily="34" charset="0"/>
              </a:rPr>
              <a:t>proinsulin</a:t>
            </a:r>
            <a:r>
              <a:rPr lang="en-US" sz="2400" dirty="0" smtClean="0">
                <a:latin typeface="Calibri" pitchFamily="34" charset="0"/>
              </a:rPr>
              <a:t> assessment</a:t>
            </a:r>
          </a:p>
          <a:p>
            <a:pPr marL="457200" indent="-457200">
              <a:buAutoNum type="alphaUcPeriod"/>
            </a:pPr>
            <a:r>
              <a:rPr lang="en-US" sz="2400" dirty="0" smtClean="0">
                <a:latin typeface="Calibri" pitchFamily="34" charset="0"/>
              </a:rPr>
              <a:t>Serum tryptophan </a:t>
            </a:r>
            <a:r>
              <a:rPr lang="en-US" sz="2400" dirty="0" err="1" smtClean="0">
                <a:latin typeface="Calibri" pitchFamily="34" charset="0"/>
              </a:rPr>
              <a:t>synthetase</a:t>
            </a:r>
            <a:r>
              <a:rPr lang="en-US" sz="2400" dirty="0" smtClean="0">
                <a:latin typeface="Calibri" pitchFamily="34" charset="0"/>
              </a:rPr>
              <a:t> assessment</a:t>
            </a:r>
          </a:p>
          <a:p>
            <a:pPr marL="457200" indent="-457200">
              <a:buAutoNum type="alphaUcPeriod"/>
            </a:pPr>
            <a:r>
              <a:rPr lang="en-US" sz="2400" dirty="0" smtClean="0">
                <a:latin typeface="Calibri" pitchFamily="34" charset="0"/>
              </a:rPr>
              <a:t>Urine dipstick for ketones</a:t>
            </a:r>
          </a:p>
          <a:p>
            <a:endParaRPr lang="en-US" sz="2400" dirty="0">
              <a:latin typeface="Calibri" pitchFamily="34" charset="0"/>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#22</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Box 5"/>
          <p:cNvSpPr txBox="1">
            <a:spLocks noChangeArrowheads="1"/>
          </p:cNvSpPr>
          <p:nvPr/>
        </p:nvSpPr>
        <p:spPr bwMode="auto">
          <a:xfrm>
            <a:off x="304800" y="762000"/>
            <a:ext cx="8534400" cy="6370975"/>
          </a:xfrm>
          <a:prstGeom prst="rect">
            <a:avLst/>
          </a:prstGeom>
          <a:noFill/>
          <a:ln w="9525">
            <a:noFill/>
            <a:miter lim="800000"/>
            <a:headEnd/>
            <a:tailEnd/>
          </a:ln>
        </p:spPr>
        <p:txBody>
          <a:bodyPr wrap="square">
            <a:spAutoFit/>
          </a:bodyPr>
          <a:lstStyle/>
          <a:p>
            <a:r>
              <a:rPr lang="en-US" sz="2400" dirty="0" smtClean="0">
                <a:latin typeface="Calibri" pitchFamily="34" charset="0"/>
              </a:rPr>
              <a:t>A </a:t>
            </a:r>
            <a:r>
              <a:rPr lang="en-US" sz="2400" dirty="0">
                <a:latin typeface="Calibri" pitchFamily="34" charset="0"/>
              </a:rPr>
              <a:t>3-year-old boy is brought to the </a:t>
            </a:r>
            <a:r>
              <a:rPr lang="en-US" sz="2400" dirty="0" smtClean="0">
                <a:latin typeface="Calibri" pitchFamily="34" charset="0"/>
              </a:rPr>
              <a:t>ED by EMS </a:t>
            </a:r>
            <a:r>
              <a:rPr lang="en-US" sz="2400" dirty="0">
                <a:latin typeface="Calibri" pitchFamily="34" charset="0"/>
              </a:rPr>
              <a:t>after being found </a:t>
            </a:r>
            <a:r>
              <a:rPr lang="en-US" sz="2400" dirty="0" smtClean="0">
                <a:latin typeface="Calibri" pitchFamily="34" charset="0"/>
              </a:rPr>
              <a:t>lethargic by </a:t>
            </a:r>
            <a:r>
              <a:rPr lang="en-US" sz="2400" dirty="0">
                <a:latin typeface="Calibri" pitchFamily="34" charset="0"/>
              </a:rPr>
              <a:t>his parents. </a:t>
            </a:r>
            <a:r>
              <a:rPr lang="en-US" sz="2400" dirty="0" smtClean="0">
                <a:latin typeface="Calibri" pitchFamily="34" charset="0"/>
              </a:rPr>
              <a:t>His parents report that he began to have vomiting and diarrhea the day prior, which they attributed to the stomach virus that has been going around his preschool. The EMTs determined </a:t>
            </a:r>
            <a:r>
              <a:rPr lang="en-US" sz="2400" dirty="0">
                <a:latin typeface="Calibri" pitchFamily="34" charset="0"/>
              </a:rPr>
              <a:t>that the boy's blood glucose was </a:t>
            </a:r>
            <a:r>
              <a:rPr lang="en-US" sz="2400" dirty="0" smtClean="0">
                <a:latin typeface="Calibri" pitchFamily="34" charset="0"/>
              </a:rPr>
              <a:t>45 mg/</a:t>
            </a:r>
            <a:r>
              <a:rPr lang="en-US" sz="2400" dirty="0" err="1" smtClean="0">
                <a:latin typeface="Calibri" pitchFamily="34" charset="0"/>
              </a:rPr>
              <a:t>dL</a:t>
            </a:r>
            <a:r>
              <a:rPr lang="en-US" sz="2400" dirty="0" smtClean="0">
                <a:latin typeface="Calibri" pitchFamily="34" charset="0"/>
              </a:rPr>
              <a:t> </a:t>
            </a:r>
            <a:r>
              <a:rPr lang="en-US" sz="2400" dirty="0">
                <a:latin typeface="Calibri" pitchFamily="34" charset="0"/>
              </a:rPr>
              <a:t>on the scene and started an intravenous infusion with dextrose. When you see him in the </a:t>
            </a:r>
            <a:r>
              <a:rPr lang="en-US" sz="2400" dirty="0" smtClean="0">
                <a:latin typeface="Calibri" pitchFamily="34" charset="0"/>
              </a:rPr>
              <a:t>ED, </a:t>
            </a:r>
            <a:r>
              <a:rPr lang="en-US" sz="2400" dirty="0">
                <a:latin typeface="Calibri" pitchFamily="34" charset="0"/>
              </a:rPr>
              <a:t>he is beginning to awaken and recognize his parents. Repeat blood glucose measures 73 </a:t>
            </a:r>
            <a:r>
              <a:rPr lang="en-US" sz="2400" dirty="0" smtClean="0">
                <a:latin typeface="Calibri" pitchFamily="34" charset="0"/>
              </a:rPr>
              <a:t>mg/</a:t>
            </a:r>
            <a:r>
              <a:rPr lang="en-US" sz="2400" dirty="0" err="1" smtClean="0">
                <a:latin typeface="Calibri" pitchFamily="34" charset="0"/>
              </a:rPr>
              <a:t>dL</a:t>
            </a:r>
            <a:r>
              <a:rPr lang="en-US" sz="2400" dirty="0" smtClean="0">
                <a:latin typeface="Calibri" pitchFamily="34" charset="0"/>
              </a:rPr>
              <a:t>.</a:t>
            </a:r>
          </a:p>
          <a:p>
            <a:endParaRPr lang="en-US" sz="2400" dirty="0" smtClean="0">
              <a:latin typeface="Calibri" pitchFamily="34" charset="0"/>
            </a:endParaRPr>
          </a:p>
          <a:p>
            <a:r>
              <a:rPr lang="en-US" sz="2400" dirty="0" smtClean="0">
                <a:latin typeface="Calibri" pitchFamily="34" charset="0"/>
              </a:rPr>
              <a:t>Of the following, the MOST useful additional laboratory test is:</a:t>
            </a:r>
          </a:p>
          <a:p>
            <a:endParaRPr lang="en-US" sz="2400" dirty="0" smtClean="0">
              <a:latin typeface="Calibri" pitchFamily="34" charset="0"/>
            </a:endParaRPr>
          </a:p>
          <a:p>
            <a:pPr marL="457200" indent="-457200">
              <a:buAutoNum type="alphaUcPeriod"/>
            </a:pPr>
            <a:r>
              <a:rPr lang="en-US" sz="2400" dirty="0" smtClean="0">
                <a:latin typeface="Calibri" pitchFamily="34" charset="0"/>
              </a:rPr>
              <a:t>Serum C-peptide assessment</a:t>
            </a:r>
          </a:p>
          <a:p>
            <a:pPr marL="457200" indent="-457200">
              <a:buAutoNum type="alphaUcPeriod"/>
            </a:pPr>
            <a:r>
              <a:rPr lang="en-US" sz="2400" dirty="0" smtClean="0">
                <a:latin typeface="Calibri" pitchFamily="34" charset="0"/>
              </a:rPr>
              <a:t>Serum insulin assessment</a:t>
            </a:r>
          </a:p>
          <a:p>
            <a:pPr marL="457200" indent="-457200">
              <a:buAutoNum type="alphaUcPeriod"/>
            </a:pPr>
            <a:r>
              <a:rPr lang="en-US" sz="2400" dirty="0" smtClean="0">
                <a:latin typeface="Calibri" pitchFamily="34" charset="0"/>
              </a:rPr>
              <a:t>Serum </a:t>
            </a:r>
            <a:r>
              <a:rPr lang="en-US" sz="2400" dirty="0" err="1" smtClean="0">
                <a:latin typeface="Calibri" pitchFamily="34" charset="0"/>
              </a:rPr>
              <a:t>proinsulin</a:t>
            </a:r>
            <a:r>
              <a:rPr lang="en-US" sz="2400" dirty="0" smtClean="0">
                <a:latin typeface="Calibri" pitchFamily="34" charset="0"/>
              </a:rPr>
              <a:t> assessment</a:t>
            </a:r>
          </a:p>
          <a:p>
            <a:pPr marL="457200" indent="-457200">
              <a:buAutoNum type="alphaUcPeriod"/>
            </a:pPr>
            <a:r>
              <a:rPr lang="en-US" sz="2400" dirty="0" smtClean="0">
                <a:latin typeface="Calibri" pitchFamily="34" charset="0"/>
              </a:rPr>
              <a:t>Serum tryptophan </a:t>
            </a:r>
            <a:r>
              <a:rPr lang="en-US" sz="2400" dirty="0" err="1" smtClean="0">
                <a:latin typeface="Calibri" pitchFamily="34" charset="0"/>
              </a:rPr>
              <a:t>synthetase</a:t>
            </a:r>
            <a:r>
              <a:rPr lang="en-US" sz="2400" dirty="0" smtClean="0">
                <a:latin typeface="Calibri" pitchFamily="34" charset="0"/>
              </a:rPr>
              <a:t> assessment</a:t>
            </a:r>
          </a:p>
          <a:p>
            <a:pPr marL="457200" indent="-457200">
              <a:buAutoNum type="alphaUcPeriod"/>
            </a:pPr>
            <a:r>
              <a:rPr lang="en-US" sz="2400" b="1" dirty="0" smtClean="0">
                <a:solidFill>
                  <a:srgbClr val="FF0000"/>
                </a:solidFill>
                <a:latin typeface="Calibri" pitchFamily="34" charset="0"/>
              </a:rPr>
              <a:t>Urine dipstick for ketones</a:t>
            </a:r>
          </a:p>
          <a:p>
            <a:endParaRPr lang="en-US" sz="2400" dirty="0">
              <a:latin typeface="Calibri" pitchFamily="34" charset="0"/>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smtClean="0">
                <a:ln>
                  <a:noFill/>
                </a:ln>
                <a:solidFill>
                  <a:schemeClr val="tx1"/>
                </a:solidFill>
                <a:effectLst/>
                <a:uLnTx/>
                <a:uFillTx/>
                <a:latin typeface="+mj-lt"/>
                <a:ea typeface="+mj-ea"/>
                <a:cs typeface="+mj-cs"/>
              </a:rPr>
              <a:t>Question #22</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77386657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Box 5"/>
          <p:cNvSpPr txBox="1">
            <a:spLocks noChangeArrowheads="1"/>
          </p:cNvSpPr>
          <p:nvPr/>
        </p:nvSpPr>
        <p:spPr bwMode="auto">
          <a:xfrm>
            <a:off x="381000" y="1066800"/>
            <a:ext cx="8534400" cy="6001643"/>
          </a:xfrm>
          <a:prstGeom prst="rect">
            <a:avLst/>
          </a:prstGeom>
          <a:noFill/>
          <a:ln w="9525">
            <a:noFill/>
            <a:miter lim="800000"/>
            <a:headEnd/>
            <a:tailEnd/>
          </a:ln>
        </p:spPr>
        <p:txBody>
          <a:bodyPr>
            <a:spAutoFit/>
          </a:bodyPr>
          <a:lstStyle/>
          <a:p>
            <a:pPr marL="742950" lvl="1" indent="-285750">
              <a:buFontTx/>
              <a:buChar char="•"/>
            </a:pPr>
            <a:r>
              <a:rPr lang="en-US" sz="2400" dirty="0" smtClean="0">
                <a:latin typeface="Calibri" pitchFamily="34" charset="0"/>
              </a:rPr>
              <a:t>Most </a:t>
            </a:r>
            <a:r>
              <a:rPr lang="en-US" sz="2400" dirty="0">
                <a:latin typeface="Calibri" pitchFamily="34" charset="0"/>
              </a:rPr>
              <a:t>common cause of childhood hypoglycemia</a:t>
            </a:r>
          </a:p>
          <a:p>
            <a:pPr marL="742950" lvl="1" indent="-285750">
              <a:buFontTx/>
              <a:buChar char="•"/>
            </a:pPr>
            <a:endParaRPr lang="en-US" sz="2400" dirty="0" smtClean="0">
              <a:latin typeface="Calibri" pitchFamily="34" charset="0"/>
            </a:endParaRPr>
          </a:p>
          <a:p>
            <a:pPr marL="742950" lvl="1" indent="-285750">
              <a:buFontTx/>
              <a:buChar char="•"/>
            </a:pPr>
            <a:r>
              <a:rPr lang="en-US" sz="2400" dirty="0" smtClean="0">
                <a:latin typeface="Calibri" pitchFamily="34" charset="0"/>
              </a:rPr>
              <a:t>Due </a:t>
            </a:r>
            <a:r>
              <a:rPr lang="en-US" sz="2400" dirty="0">
                <a:latin typeface="Calibri" pitchFamily="34" charset="0"/>
              </a:rPr>
              <a:t>to imbalance between glucose utilization and production</a:t>
            </a:r>
          </a:p>
          <a:p>
            <a:pPr marL="742950" lvl="1" indent="-285750">
              <a:buFontTx/>
              <a:buChar char="•"/>
            </a:pPr>
            <a:endParaRPr lang="en-US" sz="2400" dirty="0" smtClean="0">
              <a:latin typeface="Calibri" pitchFamily="34" charset="0"/>
            </a:endParaRPr>
          </a:p>
          <a:p>
            <a:pPr marL="742950" lvl="1" indent="-285750">
              <a:buFontTx/>
              <a:buChar char="•"/>
            </a:pPr>
            <a:r>
              <a:rPr lang="en-US" sz="2400" dirty="0" smtClean="0">
                <a:latin typeface="Calibri" pitchFamily="34" charset="0"/>
              </a:rPr>
              <a:t>Often </a:t>
            </a:r>
            <a:r>
              <a:rPr lang="en-US" sz="2400" dirty="0">
                <a:latin typeface="Calibri" pitchFamily="34" charset="0"/>
              </a:rPr>
              <a:t>fasting hypoglycemia in the morning, in thin children with decreased muscle and fat</a:t>
            </a:r>
          </a:p>
          <a:p>
            <a:pPr marL="742950" lvl="1" indent="-285750">
              <a:buFontTx/>
              <a:buChar char="•"/>
            </a:pPr>
            <a:endParaRPr lang="en-US" sz="2400" dirty="0" smtClean="0">
              <a:latin typeface="Calibri" pitchFamily="34" charset="0"/>
            </a:endParaRPr>
          </a:p>
          <a:p>
            <a:pPr marL="742950" lvl="1" indent="-285750">
              <a:buFontTx/>
              <a:buChar char="•"/>
            </a:pPr>
            <a:r>
              <a:rPr lang="en-US" sz="2400" dirty="0" smtClean="0">
                <a:latin typeface="Calibri" pitchFamily="34" charset="0"/>
              </a:rPr>
              <a:t>Should </a:t>
            </a:r>
            <a:r>
              <a:rPr lang="en-US" sz="2400" dirty="0">
                <a:latin typeface="Calibri" pitchFamily="34" charset="0"/>
              </a:rPr>
              <a:t>not occur </a:t>
            </a:r>
            <a:r>
              <a:rPr lang="en-US" sz="2400" dirty="0" smtClean="0">
                <a:latin typeface="Calibri" pitchFamily="34" charset="0"/>
              </a:rPr>
              <a:t>after age 7-8 because </a:t>
            </a:r>
            <a:r>
              <a:rPr lang="en-US" sz="2400" dirty="0">
                <a:latin typeface="Calibri" pitchFamily="34" charset="0"/>
              </a:rPr>
              <a:t>hepatic glucose </a:t>
            </a:r>
            <a:r>
              <a:rPr lang="en-US" sz="2400" dirty="0" smtClean="0">
                <a:latin typeface="Calibri" pitchFamily="34" charset="0"/>
              </a:rPr>
              <a:t>production and glycogen stores </a:t>
            </a:r>
            <a:r>
              <a:rPr lang="en-US" sz="2400" dirty="0">
                <a:latin typeface="Calibri" pitchFamily="34" charset="0"/>
              </a:rPr>
              <a:t>should meet needs of tissue by this time</a:t>
            </a:r>
          </a:p>
          <a:p>
            <a:pPr marL="742950" lvl="1" indent="-285750">
              <a:buFontTx/>
              <a:buChar char="•"/>
            </a:pPr>
            <a:endParaRPr lang="en-US" sz="2400" dirty="0" smtClean="0">
              <a:latin typeface="Calibri" pitchFamily="34" charset="0"/>
            </a:endParaRPr>
          </a:p>
          <a:p>
            <a:pPr marL="742950" lvl="1" indent="-285750">
              <a:buFontTx/>
              <a:buChar char="•"/>
            </a:pPr>
            <a:r>
              <a:rPr lang="en-US" sz="2400" dirty="0" smtClean="0">
                <a:latin typeface="Calibri" pitchFamily="34" charset="0"/>
              </a:rPr>
              <a:t>Insulin </a:t>
            </a:r>
            <a:r>
              <a:rPr lang="en-US" sz="2400" dirty="0">
                <a:latin typeface="Calibri" pitchFamily="34" charset="0"/>
              </a:rPr>
              <a:t>suppresses </a:t>
            </a:r>
            <a:r>
              <a:rPr lang="en-US" sz="2400" dirty="0" err="1">
                <a:latin typeface="Calibri" pitchFamily="34" charset="0"/>
              </a:rPr>
              <a:t>ketogenesis</a:t>
            </a:r>
            <a:r>
              <a:rPr lang="en-US" sz="2400" dirty="0">
                <a:latin typeface="Calibri" pitchFamily="34" charset="0"/>
              </a:rPr>
              <a:t>, therefore if +</a:t>
            </a:r>
            <a:r>
              <a:rPr lang="en-US" sz="2400" dirty="0" err="1">
                <a:latin typeface="Calibri" pitchFamily="34" charset="0"/>
              </a:rPr>
              <a:t>ketones</a:t>
            </a:r>
            <a:r>
              <a:rPr lang="en-US" sz="2400" dirty="0">
                <a:latin typeface="Calibri" pitchFamily="34" charset="0"/>
              </a:rPr>
              <a:t>,  not </a:t>
            </a:r>
            <a:r>
              <a:rPr lang="en-US" sz="2400" dirty="0" err="1">
                <a:latin typeface="Calibri" pitchFamily="34" charset="0"/>
              </a:rPr>
              <a:t>hyperinsulinemia</a:t>
            </a:r>
            <a:r>
              <a:rPr lang="en-US" sz="2400" dirty="0">
                <a:latin typeface="Calibri" pitchFamily="34" charset="0"/>
              </a:rPr>
              <a:t> </a:t>
            </a:r>
          </a:p>
          <a:p>
            <a:pPr marL="1200150" lvl="2" indent="-285750">
              <a:buFontTx/>
              <a:buChar char="•"/>
            </a:pPr>
            <a:r>
              <a:rPr lang="en-US" sz="2400" dirty="0">
                <a:latin typeface="Calibri" pitchFamily="34" charset="0"/>
              </a:rPr>
              <a:t>Could still be glycogen storage disease, defects in </a:t>
            </a:r>
            <a:r>
              <a:rPr lang="en-US" sz="2400" dirty="0" err="1">
                <a:latin typeface="Calibri" pitchFamily="34" charset="0"/>
              </a:rPr>
              <a:t>gluconeogenesis</a:t>
            </a:r>
            <a:r>
              <a:rPr lang="en-US" sz="2400" dirty="0">
                <a:latin typeface="Calibri" pitchFamily="34" charset="0"/>
              </a:rPr>
              <a:t> , or organic </a:t>
            </a:r>
            <a:r>
              <a:rPr lang="en-US" sz="2400" dirty="0" err="1">
                <a:latin typeface="Calibri" pitchFamily="34" charset="0"/>
              </a:rPr>
              <a:t>acidurias</a:t>
            </a:r>
            <a:endParaRPr lang="en-US" sz="2400" dirty="0">
              <a:latin typeface="Calibri" pitchFamily="34" charset="0"/>
            </a:endParaRPr>
          </a:p>
          <a:p>
            <a:pPr marL="742950" lvl="1" indent="-285750">
              <a:buFontTx/>
              <a:buChar char="•"/>
            </a:pPr>
            <a:endParaRPr lang="en-US" sz="2400" b="1" dirty="0">
              <a:solidFill>
                <a:srgbClr val="7030A0"/>
              </a:solidFill>
              <a:latin typeface="Calibri" pitchFamily="34" charset="0"/>
            </a:endParaRPr>
          </a:p>
        </p:txBody>
      </p:sp>
      <p:sp>
        <p:nvSpPr>
          <p:cNvPr id="4" name="Title 1"/>
          <p:cNvSpPr txBox="1">
            <a:spLocks/>
          </p:cNvSpPr>
          <p:nvPr/>
        </p:nvSpPr>
        <p:spPr>
          <a:xfrm>
            <a:off x="6096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0" i="0" u="none" strike="noStrike" kern="1200" cap="none" spc="0" normalizeH="0" baseline="0" noProof="0" dirty="0" err="1" smtClean="0">
                <a:ln>
                  <a:noFill/>
                </a:ln>
                <a:solidFill>
                  <a:schemeClr val="tx1"/>
                </a:solidFill>
                <a:effectLst/>
                <a:uLnTx/>
                <a:uFillTx/>
                <a:latin typeface="+mj-lt"/>
                <a:ea typeface="+mj-ea"/>
                <a:cs typeface="+mj-cs"/>
              </a:rPr>
              <a:t>Ketotic</a:t>
            </a:r>
            <a:r>
              <a:rPr kumimoji="0" lang="en-US" sz="4500" b="0" i="0" u="none" strike="noStrike" kern="1200" cap="none" spc="0" normalizeH="0" baseline="0" noProof="0" dirty="0" smtClean="0">
                <a:ln>
                  <a:noFill/>
                </a:ln>
                <a:solidFill>
                  <a:schemeClr val="tx1"/>
                </a:solidFill>
                <a:effectLst/>
                <a:uLnTx/>
                <a:uFillTx/>
                <a:latin typeface="+mj-lt"/>
                <a:ea typeface="+mj-ea"/>
                <a:cs typeface="+mj-cs"/>
              </a:rPr>
              <a:t> Hypoglycemia</a:t>
            </a:r>
            <a:endParaRPr kumimoji="0" lang="en-US" sz="45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2315</TotalTime>
  <Words>7496</Words>
  <Application>Microsoft Office PowerPoint</Application>
  <PresentationFormat>On-screen Show (4:3)</PresentationFormat>
  <Paragraphs>1552</Paragraphs>
  <Slides>96</Slides>
  <Notes>76</Notes>
  <HiddenSlides>0</HiddenSlides>
  <MMClips>0</MMClips>
  <ScaleCrop>false</ScaleCrop>
  <HeadingPairs>
    <vt:vector size="4" baseType="variant">
      <vt:variant>
        <vt:lpstr>Theme</vt:lpstr>
      </vt:variant>
      <vt:variant>
        <vt:i4>1</vt:i4>
      </vt:variant>
      <vt:variant>
        <vt:lpstr>Slide Titles</vt:lpstr>
      </vt:variant>
      <vt:variant>
        <vt:i4>96</vt:i4>
      </vt:variant>
    </vt:vector>
  </HeadingPairs>
  <TitlesOfParts>
    <vt:vector size="97" baseType="lpstr">
      <vt:lpstr>Office Theme</vt:lpstr>
      <vt:lpstr>Pediatric Endocrine Board Review</vt:lpstr>
      <vt:lpstr>Topics to Know</vt:lpstr>
      <vt:lpstr>Sex Differentiation</vt:lpstr>
      <vt:lpstr>Normal Development</vt:lpstr>
      <vt:lpstr>PowerPoint Presentation</vt:lpstr>
      <vt:lpstr>PowerPoint Presentation</vt:lpstr>
      <vt:lpstr>Congenital Adrenal Hyperplasia</vt:lpstr>
      <vt:lpstr>Congenital Adrenal Hyperplasia</vt:lpstr>
      <vt:lpstr>PowerPoint Presentation</vt:lpstr>
      <vt:lpstr>PowerPoint Presentation</vt:lpstr>
      <vt:lpstr>Salt Wasting Crisis</vt:lpstr>
      <vt:lpstr>Puberty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Precocious Puberty</vt:lpstr>
      <vt:lpstr>Precocious Puberty</vt:lpstr>
      <vt:lpstr>PowerPoint Presentation</vt:lpstr>
      <vt:lpstr>PowerPoint Presentation</vt:lpstr>
      <vt:lpstr>PowerPoint Presentation</vt:lpstr>
      <vt:lpstr>Delayed Puberty</vt:lpstr>
      <vt:lpstr>Linear Growth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Normal Linear growth</vt:lpstr>
      <vt:lpstr>Question #13 </vt:lpstr>
      <vt:lpstr>Question #13 </vt:lpstr>
      <vt:lpstr>Growth Hormone Deficiency</vt:lpstr>
      <vt:lpstr>Tall Stature</vt:lpstr>
      <vt:lpstr>Thyroid Disorders</vt:lpstr>
      <vt:lpstr>PowerPoint Presentation</vt:lpstr>
      <vt:lpstr>PowerPoint Presentation</vt:lpstr>
      <vt:lpstr>Hypothyroidism</vt:lpstr>
      <vt:lpstr>PowerPoint Presentation</vt:lpstr>
      <vt:lpstr>PowerPoint Presentation</vt:lpstr>
      <vt:lpstr>PowerPoint Presentation</vt:lpstr>
      <vt:lpstr>PowerPoint Presentation</vt:lpstr>
      <vt:lpstr>PowerPoint Presentation</vt:lpstr>
      <vt:lpstr>Thyroid Cysts/Nodules</vt:lpstr>
      <vt:lpstr>Disorders of PTH, Calcium, and Phosphate metabolism</vt:lpstr>
      <vt:lpstr>Calcium and Phosphorus</vt:lpstr>
      <vt:lpstr>Calcium </vt:lpstr>
      <vt:lpstr>1.  VITAMIN D DEFICIENT RICKETS 2.  VITAMIN D DEPENDENT RICKETS, TYPE 1 3.  VITAMIN D DEPENDENT RICKETS, TYPE 2 4.  HYPOPHOSPHATEMIC RICKETS </vt:lpstr>
      <vt:lpstr>1.  VITAMIN D DEFICIENT RICKETS 2.  VITAMIN D DEPENDENT RICKETS, TYPE 1 3.  VITAMIN D DEPENDENT RICKETS, TYPE 2 4.  HYPOPHOSPHATEMIC RICKETS </vt:lpstr>
      <vt:lpstr>1.  VITAMIN D DEFICIENT RICKETS 2.  VITAMIN D DEPENDENT RICKETS, TYPE 1 3.  VITAMIN D DEPENDENT RICKETS, TYPE 2 4.  HYPOPHOSPHATEMIC RICKETS </vt:lpstr>
      <vt:lpstr>1.  VITAMIN D DEFICIENT RICKETS 2.  VITAMIN D DEPENDENT RICKETS, TYPE 1 3.  VITAMIN D DEPENDENT RICKETS, TYPE 2 4.  HYPOPHOSPHATEMIC RICKETS </vt:lpstr>
      <vt:lpstr>1.  VITAMIN D DEFICIENT RICKETS 2.  VITAMIN D DEPENDENT RICKETS, TYPE 1 3.  VITAMIN D DEPENDENT RICKETS, TYPE 2 4.  HYPOPHOSPHATEMIC RICKETS </vt:lpstr>
      <vt:lpstr>1.  VITAMIN D DEFICIENT RICKETS 2.  VITAMIN D DEPENDENT RICKETS, TYPE 1 3.  VITAMIN D DEPENDENT RICKETS, TYPE 2 4.  HYPOPHOSPHATEMIC RICKETS </vt:lpstr>
      <vt:lpstr>1.  VITAMIN D DEFICIENT RICKETS 2.  VITAMIN D DEPENDENT RICKETS, TYPE 1 3.  VITAMIN D DEPENDENT RICKETS, TYPE 2 4.  HYPOPHOSPHATEMIC RICKETS </vt:lpstr>
      <vt:lpstr>1.  VITAMIN D DEFICIENT RICKETS 2.  VITAMIN D DEPENDENT RICKETS, TYPE 1 3.  VITAMIN D DEPENDENT RICKETS, TYPE 2 4.  HYPOPHOSPHATEMIC RICKETS </vt:lpstr>
      <vt:lpstr>PowerPoint Presentation</vt:lpstr>
      <vt:lpstr>Adrenal Gland Disorders</vt:lpstr>
      <vt:lpstr>PowerPoint Presentation</vt:lpstr>
      <vt:lpstr>PowerPoint Presentation</vt:lpstr>
      <vt:lpstr>PowerPoint Presentation</vt:lpstr>
      <vt:lpstr>Pituitary Gland Disorders</vt:lpstr>
      <vt:lpstr>PowerPoint Presentation</vt:lpstr>
      <vt:lpstr>Pituitary hormones</vt:lpstr>
      <vt:lpstr>Multiple Pituitary Deficiencies</vt:lpstr>
      <vt:lpstr>1.  SIADH 2.  DIABETES INSIPIDUS 3.  DIABETES KETOACIDOSIS 4.  WATER INTOXICATION</vt:lpstr>
      <vt:lpstr>1.  SIADH 2.  DIABETES INSIPIDUS 3.  DIABETES KETOACIDOSIS 4.  WATER INTOXICATION</vt:lpstr>
      <vt:lpstr>1.  SIADH 2.  DIABETES INSIPIDUS 3.  DIABETES KETOACIDOSIS 4.  WATER INTOXICATION</vt:lpstr>
      <vt:lpstr>1.  SIADH 2.  DIABETES INSIPIDUS 3.  DIABETES KETOACIDOSIS 4.  WATER INTOXICATION</vt:lpstr>
      <vt:lpstr>1.  SIADH 2.  DIABETES INSIPIDUS 3.  DIABETES KETOACIDOSIS 4.  WATER INTOXICATION</vt:lpstr>
      <vt:lpstr>1.  SIADH 2.  DIABETES INSIPIDUS 3.  DIABETES KETOACIDOSIS 4.  WATER INTOXICATION</vt:lpstr>
      <vt:lpstr>1.  SIADH 2.  DIABETES INSIPIDUS 3.  DIABETES KETOACIDOSIS 4.  WATER INTOXICATION</vt:lpstr>
      <vt:lpstr>1.  SIADH 2.  DIABETES INSIPIDUS 3.  DIABETES KETOACIDOSIS 4.  WATER INTOXICATION</vt:lpstr>
      <vt:lpstr>PowerPoint Presentation</vt:lpstr>
      <vt:lpstr>Diabetes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Endocrine Board Review</dc:title>
  <dc:creator>OBG3</dc:creator>
  <cp:lastModifiedBy>Lisa Kenigsberg</cp:lastModifiedBy>
  <cp:revision>186</cp:revision>
  <dcterms:created xsi:type="dcterms:W3CDTF">2013-04-12T17:37:53Z</dcterms:created>
  <dcterms:modified xsi:type="dcterms:W3CDTF">2016-04-01T15:44:01Z</dcterms:modified>
</cp:coreProperties>
</file>